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3"/>
  </p:notesMasterIdLst>
  <p:handoutMasterIdLst>
    <p:handoutMasterId r:id="rId44"/>
  </p:handoutMasterIdLst>
  <p:sldIdLst>
    <p:sldId id="256" r:id="rId5"/>
    <p:sldId id="280" r:id="rId6"/>
    <p:sldId id="257" r:id="rId7"/>
    <p:sldId id="288" r:id="rId8"/>
    <p:sldId id="259" r:id="rId9"/>
    <p:sldId id="295" r:id="rId10"/>
    <p:sldId id="274" r:id="rId11"/>
    <p:sldId id="2013" r:id="rId12"/>
    <p:sldId id="2014" r:id="rId13"/>
    <p:sldId id="2016" r:id="rId14"/>
    <p:sldId id="1984" r:id="rId15"/>
    <p:sldId id="261" r:id="rId16"/>
    <p:sldId id="285" r:id="rId17"/>
    <p:sldId id="284" r:id="rId18"/>
    <p:sldId id="1983" r:id="rId19"/>
    <p:sldId id="2027" r:id="rId20"/>
    <p:sldId id="316" r:id="rId21"/>
    <p:sldId id="1729" r:id="rId22"/>
    <p:sldId id="315" r:id="rId23"/>
    <p:sldId id="314" r:id="rId24"/>
    <p:sldId id="529" r:id="rId25"/>
    <p:sldId id="525" r:id="rId26"/>
    <p:sldId id="262" r:id="rId27"/>
    <p:sldId id="263" r:id="rId28"/>
    <p:sldId id="268" r:id="rId29"/>
    <p:sldId id="528" r:id="rId30"/>
    <p:sldId id="264" r:id="rId31"/>
    <p:sldId id="270" r:id="rId32"/>
    <p:sldId id="297" r:id="rId33"/>
    <p:sldId id="265" r:id="rId34"/>
    <p:sldId id="526" r:id="rId35"/>
    <p:sldId id="294" r:id="rId36"/>
    <p:sldId id="296" r:id="rId37"/>
    <p:sldId id="524" r:id="rId38"/>
    <p:sldId id="269" r:id="rId39"/>
    <p:sldId id="267" r:id="rId40"/>
    <p:sldId id="820" r:id="rId41"/>
    <p:sldId id="925"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iesha Adams" initials="TA" lastIdx="3" clrIdx="0">
    <p:extLst>
      <p:ext uri="{19B8F6BF-5375-455C-9EA6-DF929625EA0E}">
        <p15:presenceInfo xmlns:p15="http://schemas.microsoft.com/office/powerpoint/2012/main" userId="S::taiesha.adams@doe.k12.ga.us::ae94274c-ed35-4513-8c58-b7969a202b54" providerId="AD"/>
      </p:ext>
    </p:extLst>
  </p:cmAuthor>
  <p:cmAuthor id="2" name="Sandy Greene" initials="SG" lastIdx="53" clrIdx="1">
    <p:extLst>
      <p:ext uri="{19B8F6BF-5375-455C-9EA6-DF929625EA0E}">
        <p15:presenceInfo xmlns:p15="http://schemas.microsoft.com/office/powerpoint/2012/main" userId="Sandy Greene" providerId="None"/>
      </p:ext>
    </p:extLst>
  </p:cmAuthor>
  <p:cmAuthor id="3" name="Joseph Blessing" initials="JB" lastIdx="20" clrIdx="2">
    <p:extLst>
      <p:ext uri="{19B8F6BF-5375-455C-9EA6-DF929625EA0E}">
        <p15:presenceInfo xmlns:p15="http://schemas.microsoft.com/office/powerpoint/2012/main" userId="S-1-5-21-4138756018-1546103158-1358996498-327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221" autoAdjust="0"/>
  </p:normalViewPr>
  <p:slideViewPr>
    <p:cSldViewPr snapToGrid="0">
      <p:cViewPr varScale="1">
        <p:scale>
          <a:sx n="68" d="100"/>
          <a:sy n="68" d="100"/>
        </p:scale>
        <p:origin x="21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F634FF-77AD-4D33-B51E-65AE8F0675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4B1D678-46E5-4113-9FD4-795EDE267EC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F058F6-2237-4D91-9C99-2AE1743F493E}" type="datetimeFigureOut">
              <a:rPr lang="en-US" smtClean="0"/>
              <a:t>10/19/2020</a:t>
            </a:fld>
            <a:endParaRPr lang="en-US"/>
          </a:p>
        </p:txBody>
      </p:sp>
      <p:sp>
        <p:nvSpPr>
          <p:cNvPr id="4" name="Footer Placeholder 3">
            <a:extLst>
              <a:ext uri="{FF2B5EF4-FFF2-40B4-BE49-F238E27FC236}">
                <a16:creationId xmlns:a16="http://schemas.microsoft.com/office/drawing/2014/main" id="{A8048770-9428-44F8-90A0-4F1E365F2F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AA80193-53B8-4765-9564-4A7F3F3EA61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5F2F49-954D-465D-886D-A0A6DB187C85}" type="slidenum">
              <a:rPr lang="en-US" smtClean="0"/>
              <a:t>‹#›</a:t>
            </a:fld>
            <a:endParaRPr lang="en-US"/>
          </a:p>
        </p:txBody>
      </p:sp>
    </p:spTree>
    <p:extLst>
      <p:ext uri="{BB962C8B-B14F-4D97-AF65-F5344CB8AC3E}">
        <p14:creationId xmlns:p14="http://schemas.microsoft.com/office/powerpoint/2010/main" val="314406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D1989F-831A-48EC-AF7E-243E655CAB0B}" type="datetimeFigureOut">
              <a:rPr lang="en-US"/>
              <a:t>10/19/2020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AE735D-4965-47BB-9CDE-C5384D8F0D1A}" type="slidenum">
              <a:rPr lang="en-US"/>
              <a:t>‹#›</a:t>
            </a:fld>
            <a:endParaRPr lang="en-US"/>
          </a:p>
        </p:txBody>
      </p:sp>
    </p:spTree>
    <p:extLst>
      <p:ext uri="{BB962C8B-B14F-4D97-AF65-F5344CB8AC3E}">
        <p14:creationId xmlns:p14="http://schemas.microsoft.com/office/powerpoint/2010/main" val="3603923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Welcome to the Georgia Milestones Test Examiner Training. This training will go over preparation for testing, test security and requirements for test examiners of the Georgia Milestones. This training should work in coordination with your local district and school training. </a:t>
            </a:r>
          </a:p>
        </p:txBody>
      </p:sp>
      <p:sp>
        <p:nvSpPr>
          <p:cNvPr id="4" name="Slide Number Placeholder 3"/>
          <p:cNvSpPr>
            <a:spLocks noGrp="1"/>
          </p:cNvSpPr>
          <p:nvPr>
            <p:ph type="sldNum" sz="quarter" idx="5"/>
          </p:nvPr>
        </p:nvSpPr>
        <p:spPr/>
        <p:txBody>
          <a:bodyPr/>
          <a:lstStyle/>
          <a:p>
            <a:fld id="{DDAE735D-4965-47BB-9CDE-C5384D8F0D1A}" type="slidenum">
              <a:rPr lang="en-US" smtClean="0"/>
              <a:t>1</a:t>
            </a:fld>
            <a:endParaRPr lang="en-US"/>
          </a:p>
        </p:txBody>
      </p:sp>
    </p:spTree>
    <p:extLst>
      <p:ext uri="{BB962C8B-B14F-4D97-AF65-F5344CB8AC3E}">
        <p14:creationId xmlns:p14="http://schemas.microsoft.com/office/powerpoint/2010/main" val="2485728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These item types are included for science and social studies.</a:t>
            </a:r>
          </a:p>
          <a:p>
            <a:endParaRPr lang="en-US"/>
          </a:p>
        </p:txBody>
      </p:sp>
      <p:sp>
        <p:nvSpPr>
          <p:cNvPr id="4" name="Slide Number Placeholder 3"/>
          <p:cNvSpPr>
            <a:spLocks noGrp="1"/>
          </p:cNvSpPr>
          <p:nvPr>
            <p:ph type="sldNum" sz="quarter" idx="5"/>
          </p:nvPr>
        </p:nvSpPr>
        <p:spPr/>
        <p:txBody>
          <a:bodyPr/>
          <a:lstStyle/>
          <a:p>
            <a:fld id="{B76E8109-D017-4B6F-AD0C-B629D608F015}" type="slidenum">
              <a:rPr lang="en-US" smtClean="0"/>
              <a:t>10</a:t>
            </a:fld>
            <a:endParaRPr lang="en-US"/>
          </a:p>
        </p:txBody>
      </p:sp>
    </p:spTree>
    <p:extLst>
      <p:ext uri="{BB962C8B-B14F-4D97-AF65-F5344CB8AC3E}">
        <p14:creationId xmlns:p14="http://schemas.microsoft.com/office/powerpoint/2010/main" val="120379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Based on analyses of prior years’ testing and adjusted for the new test design, we have determined the typical amount of time in which most student should complete testing. If needed, however, students are allowed up to the maximum time shown here. </a:t>
            </a:r>
          </a:p>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11</a:t>
            </a:fld>
            <a:endParaRPr lang="en-US"/>
          </a:p>
        </p:txBody>
      </p:sp>
      <p:sp>
        <p:nvSpPr>
          <p:cNvPr id="5" name="Date Placeholder 4">
            <a:extLst>
              <a:ext uri="{FF2B5EF4-FFF2-40B4-BE49-F238E27FC236}">
                <a16:creationId xmlns:a16="http://schemas.microsoft.com/office/drawing/2014/main" id="{35ADCACA-44D5-49DB-AC1E-F62E4D0B623A}"/>
              </a:ext>
            </a:extLst>
          </p:cNvPr>
          <p:cNvSpPr>
            <a:spLocks noGrp="1"/>
          </p:cNvSpPr>
          <p:nvPr>
            <p:ph type="dt" idx="1"/>
          </p:nvPr>
        </p:nvSpPr>
        <p:spPr/>
        <p:txBody>
          <a:bodyPr/>
          <a:lstStyle/>
          <a:p>
            <a:r>
              <a:rPr lang="en-US"/>
              <a:t>9/11/2020</a:t>
            </a:r>
          </a:p>
        </p:txBody>
      </p:sp>
      <p:sp>
        <p:nvSpPr>
          <p:cNvPr id="6" name="Header Placeholder 5">
            <a:extLst>
              <a:ext uri="{FF2B5EF4-FFF2-40B4-BE49-F238E27FC236}">
                <a16:creationId xmlns:a16="http://schemas.microsoft.com/office/drawing/2014/main" id="{3023B1D3-04E9-481C-A5A0-60B980C1D6FF}"/>
              </a:ext>
            </a:extLst>
          </p:cNvPr>
          <p:cNvSpPr>
            <a:spLocks noGrp="1"/>
          </p:cNvSpPr>
          <p:nvPr>
            <p:ph type="hdr" sz="quarter"/>
          </p:nvPr>
        </p:nvSpPr>
        <p:spPr/>
        <p:txBody>
          <a:bodyPr/>
          <a:lstStyle/>
          <a:p>
            <a:r>
              <a:rPr lang="en-US"/>
              <a:t>September 2020 Assessement Lunch and Learn</a:t>
            </a:r>
          </a:p>
        </p:txBody>
      </p:sp>
    </p:spTree>
    <p:extLst>
      <p:ext uri="{BB962C8B-B14F-4D97-AF65-F5344CB8AC3E}">
        <p14:creationId xmlns:p14="http://schemas.microsoft.com/office/powerpoint/2010/main" val="3876237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dirty="0">
                <a:cs typeface="Calibri"/>
              </a:rPr>
              <a:t>Examine each test ticket for correct name, content area, GTID, school, test section, test session and accommodations. Test scores will be invalidated if a student takes the wrong test or logs in with the incorrect test ticket. Accommodations show on both the ticket and the student roster. Test examiners should have a list of students and their accommodations. Some accommodations do not require INSIGHT to make a change and will not show on the accommodations listed on the ticket or roster. For example, additional time will not show on the ticket. The examiner is required to monitor the additional time. </a:t>
            </a:r>
          </a:p>
          <a:p>
            <a:endParaRPr lang="en-US" b="0" dirty="0">
              <a:cs typeface="Calibri"/>
            </a:endParaRPr>
          </a:p>
          <a:p>
            <a:r>
              <a:rPr lang="en-US" b="0" dirty="0">
                <a:cs typeface="Calibri"/>
              </a:rPr>
              <a:t>Contact your school test coordinator before logging in if a student needs to receive one of the accommodations listed here and it isn’t on the ticket or roster. </a:t>
            </a:r>
          </a:p>
        </p:txBody>
      </p:sp>
      <p:sp>
        <p:nvSpPr>
          <p:cNvPr id="4" name="Slide Number Placeholder 3"/>
          <p:cNvSpPr>
            <a:spLocks noGrp="1"/>
          </p:cNvSpPr>
          <p:nvPr>
            <p:ph type="sldNum" sz="quarter" idx="5"/>
          </p:nvPr>
        </p:nvSpPr>
        <p:spPr/>
        <p:txBody>
          <a:bodyPr/>
          <a:lstStyle/>
          <a:p>
            <a:fld id="{DDAE735D-4965-47BB-9CDE-C5384D8F0D1A}" type="slidenum">
              <a:rPr lang="en-US"/>
              <a:t>12</a:t>
            </a:fld>
            <a:endParaRPr lang="en-US"/>
          </a:p>
        </p:txBody>
      </p:sp>
    </p:spTree>
    <p:extLst>
      <p:ext uri="{BB962C8B-B14F-4D97-AF65-F5344CB8AC3E}">
        <p14:creationId xmlns:p14="http://schemas.microsoft.com/office/powerpoint/2010/main" val="2522599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Students should be comfortable with the format of the Georgia Milestones assessment as well as the INSIGHT program and all available tools. Districts should set up practice sessions with students using the Secure Practice Tests. Teachers, students and parents can experience the format of the test and the INSIGHT program anywhere anytime through Experience </a:t>
            </a:r>
            <a:r>
              <a:rPr lang="en-US"/>
              <a:t>Online Testing </a:t>
            </a:r>
            <a:r>
              <a:rPr lang="en-US" dirty="0"/>
              <a:t>Georgia. </a:t>
            </a:r>
          </a:p>
        </p:txBody>
      </p:sp>
      <p:sp>
        <p:nvSpPr>
          <p:cNvPr id="4" name="Slide Number Placeholder 3"/>
          <p:cNvSpPr>
            <a:spLocks noGrp="1"/>
          </p:cNvSpPr>
          <p:nvPr>
            <p:ph type="sldNum" sz="quarter" idx="5"/>
          </p:nvPr>
        </p:nvSpPr>
        <p:spPr/>
        <p:txBody>
          <a:bodyPr/>
          <a:lstStyle/>
          <a:p>
            <a:fld id="{DDAE735D-4965-47BB-9CDE-C5384D8F0D1A}" type="slidenum">
              <a:rPr lang="en-US" smtClean="0"/>
              <a:t>13</a:t>
            </a:fld>
            <a:endParaRPr lang="en-US"/>
          </a:p>
        </p:txBody>
      </p:sp>
    </p:spTree>
    <p:extLst>
      <p:ext uri="{BB962C8B-B14F-4D97-AF65-F5344CB8AC3E}">
        <p14:creationId xmlns:p14="http://schemas.microsoft.com/office/powerpoint/2010/main" val="897911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format of the test includes different test item types, how they will be displayed, and how students interact with the items. Experience Online Testing Georgia allows students to use the Universal Testing Tools. Students should know how to use cut, copy, paste, undo and redo when responding to constructed response items. </a:t>
            </a:r>
          </a:p>
        </p:txBody>
      </p:sp>
      <p:sp>
        <p:nvSpPr>
          <p:cNvPr id="4" name="Slide Number Placeholder 3"/>
          <p:cNvSpPr>
            <a:spLocks noGrp="1"/>
          </p:cNvSpPr>
          <p:nvPr>
            <p:ph type="sldNum" sz="quarter" idx="5"/>
          </p:nvPr>
        </p:nvSpPr>
        <p:spPr/>
        <p:txBody>
          <a:bodyPr/>
          <a:lstStyle/>
          <a:p>
            <a:fld id="{DDAE735D-4965-47BB-9CDE-C5384D8F0D1A}" type="slidenum">
              <a:rPr lang="en-US" smtClean="0"/>
              <a:t>14</a:t>
            </a:fld>
            <a:endParaRPr lang="en-US"/>
          </a:p>
        </p:txBody>
      </p:sp>
    </p:spTree>
    <p:extLst>
      <p:ext uri="{BB962C8B-B14F-4D97-AF65-F5344CB8AC3E}">
        <p14:creationId xmlns:p14="http://schemas.microsoft.com/office/powerpoint/2010/main" val="3464726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Universal tools are available to students participating in the Georgia assessment program to address their individual accessibility needs as they access instructional or assessment content. These supports are either embedded in the online test or provided by a test administrator at the local level during testing (i.e., scratch paper). Beginning with the 2020-2021 school year, the “line reader mask tool” also simply referred to as “masking” included in the list of embedded universal tools and will no longer be considered an accommodation. </a:t>
            </a:r>
          </a:p>
          <a:p>
            <a:endParaRPr lang="en-US" dirty="0"/>
          </a:p>
        </p:txBody>
      </p:sp>
      <p:sp>
        <p:nvSpPr>
          <p:cNvPr id="4" name="Slide Number Placeholder 3"/>
          <p:cNvSpPr>
            <a:spLocks noGrp="1"/>
          </p:cNvSpPr>
          <p:nvPr>
            <p:ph type="sldNum" sz="quarter" idx="5"/>
          </p:nvPr>
        </p:nvSpPr>
        <p:spPr/>
        <p:txBody>
          <a:bodyPr/>
          <a:lstStyle/>
          <a:p>
            <a:fld id="{9271CFC3-20A8-4356-8593-3DAD199D2D06}" type="slidenum">
              <a:rPr lang="en-US" smtClean="0"/>
              <a:t>15</a:t>
            </a:fld>
            <a:endParaRPr lang="en-US"/>
          </a:p>
        </p:txBody>
      </p:sp>
    </p:spTree>
    <p:extLst>
      <p:ext uri="{BB962C8B-B14F-4D97-AF65-F5344CB8AC3E}">
        <p14:creationId xmlns:p14="http://schemas.microsoft.com/office/powerpoint/2010/main" val="4037492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The masking tool will now be available to all online test takers and is no longer an online accommodation. To access this tool, students will click on the “Options” button, then select “Add Mask.” Like the Note Pad, students can hide and show the masks as needed while testing.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p:txBody>
      </p:sp>
      <p:sp>
        <p:nvSpPr>
          <p:cNvPr id="4" name="Slide Number Placeholder 3"/>
          <p:cNvSpPr>
            <a:spLocks noGrp="1"/>
          </p:cNvSpPr>
          <p:nvPr>
            <p:ph type="sldNum" sz="quarter" idx="10"/>
          </p:nvPr>
        </p:nvSpPr>
        <p:spPr/>
        <p:txBody>
          <a:bodyPr/>
          <a:lstStyle/>
          <a:p>
            <a:fld id="{E6530340-F5C0-43BA-9CC1-D63E860F355B}" type="slidenum">
              <a:rPr lang="en-US" smtClean="0"/>
              <a:t>16</a:t>
            </a:fld>
            <a:endParaRPr lang="en-US"/>
          </a:p>
        </p:txBody>
      </p:sp>
    </p:spTree>
    <p:extLst>
      <p:ext uri="{BB962C8B-B14F-4D97-AF65-F5344CB8AC3E}">
        <p14:creationId xmlns:p14="http://schemas.microsoft.com/office/powerpoint/2010/main" val="69169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who need larger print and other test content can use the Magnifier tool that is available for all students. The Georgia Milestones assessment scales to the size of the monitor therefore students who need the test to show larger can be given a larger monitor. </a:t>
            </a:r>
          </a:p>
        </p:txBody>
      </p:sp>
      <p:sp>
        <p:nvSpPr>
          <p:cNvPr id="4" name="Slide Number Placeholder 3"/>
          <p:cNvSpPr>
            <a:spLocks noGrp="1"/>
          </p:cNvSpPr>
          <p:nvPr>
            <p:ph type="sldNum" sz="quarter" idx="10"/>
          </p:nvPr>
        </p:nvSpPr>
        <p:spPr/>
        <p:txBody>
          <a:bodyPr/>
          <a:lstStyle/>
          <a:p>
            <a:fld id="{E6530340-F5C0-43BA-9CC1-D63E860F355B}" type="slidenum">
              <a:rPr lang="en-US" smtClean="0"/>
              <a:t>17</a:t>
            </a:fld>
            <a:endParaRPr lang="en-US"/>
          </a:p>
        </p:txBody>
      </p:sp>
    </p:spTree>
    <p:extLst>
      <p:ext uri="{BB962C8B-B14F-4D97-AF65-F5344CB8AC3E}">
        <p14:creationId xmlns:p14="http://schemas.microsoft.com/office/powerpoint/2010/main" val="1494827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online DESMOS calculator is available as a universal tool for all students during the appropriate sections of the content assessments. Practice opportunities are available in Experience Online Georgia and the practice tests. Local districts must clearly determine if a handheld calculator will be made available for students. Please remember, in grades 6-high school, it is not permissible to assign a calculator as an accommodation for the no-calculator subsection. Handheld calculators must not be assigned to any students during this section of the assessment. </a:t>
            </a:r>
          </a:p>
        </p:txBody>
      </p:sp>
      <p:sp>
        <p:nvSpPr>
          <p:cNvPr id="4" name="Slide Number Placeholder 3"/>
          <p:cNvSpPr>
            <a:spLocks noGrp="1"/>
          </p:cNvSpPr>
          <p:nvPr>
            <p:ph type="sldNum" sz="quarter" idx="5"/>
          </p:nvPr>
        </p:nvSpPr>
        <p:spPr/>
        <p:txBody>
          <a:bodyPr/>
          <a:lstStyle/>
          <a:p>
            <a:fld id="{9271CFC3-20A8-4356-8593-3DAD199D2D06}" type="slidenum">
              <a:rPr lang="en-US" smtClean="0"/>
              <a:t>18</a:t>
            </a:fld>
            <a:endParaRPr lang="en-US"/>
          </a:p>
        </p:txBody>
      </p:sp>
    </p:spTree>
    <p:extLst>
      <p:ext uri="{BB962C8B-B14F-4D97-AF65-F5344CB8AC3E}">
        <p14:creationId xmlns:p14="http://schemas.microsoft.com/office/powerpoint/2010/main" val="4205826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students with the read aloud also called Text To Speech accommodation the recorded voice will read the text. Students can pause or stop the read aloud. Students can also choose start points to read part or all of the text. Make sure that students who are allowed the read aloud accommodation know how to manipulate the online audio. </a:t>
            </a:r>
          </a:p>
        </p:txBody>
      </p:sp>
      <p:sp>
        <p:nvSpPr>
          <p:cNvPr id="4" name="Slide Number Placeholder 3"/>
          <p:cNvSpPr>
            <a:spLocks noGrp="1"/>
          </p:cNvSpPr>
          <p:nvPr>
            <p:ph type="sldNum" sz="quarter" idx="10"/>
          </p:nvPr>
        </p:nvSpPr>
        <p:spPr/>
        <p:txBody>
          <a:bodyPr/>
          <a:lstStyle/>
          <a:p>
            <a:fld id="{E6530340-F5C0-43BA-9CC1-D63E860F355B}" type="slidenum">
              <a:rPr lang="en-US" smtClean="0"/>
              <a:t>19</a:t>
            </a:fld>
            <a:endParaRPr lang="en-US"/>
          </a:p>
        </p:txBody>
      </p:sp>
    </p:spTree>
    <p:extLst>
      <p:ext uri="{BB962C8B-B14F-4D97-AF65-F5344CB8AC3E}">
        <p14:creationId xmlns:p14="http://schemas.microsoft.com/office/powerpoint/2010/main" val="1775538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Let’s get started with what you need to do before testing. </a:t>
            </a:r>
          </a:p>
        </p:txBody>
      </p:sp>
      <p:sp>
        <p:nvSpPr>
          <p:cNvPr id="4" name="Slide Number Placeholder 3"/>
          <p:cNvSpPr>
            <a:spLocks noGrp="1"/>
          </p:cNvSpPr>
          <p:nvPr>
            <p:ph type="sldNum" sz="quarter" idx="5"/>
          </p:nvPr>
        </p:nvSpPr>
        <p:spPr/>
        <p:txBody>
          <a:bodyPr/>
          <a:lstStyle/>
          <a:p>
            <a:fld id="{DDAE735D-4965-47BB-9CDE-C5384D8F0D1A}" type="slidenum">
              <a:rPr lang="en-US" smtClean="0"/>
              <a:t>2</a:t>
            </a:fld>
            <a:endParaRPr lang="en-US"/>
          </a:p>
        </p:txBody>
      </p:sp>
    </p:spTree>
    <p:extLst>
      <p:ext uri="{BB962C8B-B14F-4D97-AF65-F5344CB8AC3E}">
        <p14:creationId xmlns:p14="http://schemas.microsoft.com/office/powerpoint/2010/main" val="3209618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530340-F5C0-43BA-9CC1-D63E860F355B}" type="slidenum">
              <a:rPr lang="en-US" smtClean="0"/>
              <a:t>20</a:t>
            </a:fld>
            <a:endParaRPr lang="en-US"/>
          </a:p>
        </p:txBody>
      </p:sp>
      <p:sp>
        <p:nvSpPr>
          <p:cNvPr id="5" name="Notes Placeholder 4"/>
          <p:cNvSpPr>
            <a:spLocks noGrp="1"/>
          </p:cNvSpPr>
          <p:nvPr>
            <p:ph type="body" sz="quarter" idx="11"/>
          </p:nvPr>
        </p:nvSpPr>
        <p:spPr/>
        <p:txBody>
          <a:bodyPr/>
          <a:lstStyle/>
          <a:p>
            <a:r>
              <a:rPr lang="en-US" dirty="0"/>
              <a:t>Accommodations are presented online including contrasting colors which show different color text and background. </a:t>
            </a:r>
          </a:p>
        </p:txBody>
      </p:sp>
    </p:spTree>
    <p:extLst>
      <p:ext uri="{BB962C8B-B14F-4D97-AF65-F5344CB8AC3E}">
        <p14:creationId xmlns:p14="http://schemas.microsoft.com/office/powerpoint/2010/main" val="2064712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530340-F5C0-43BA-9CC1-D63E860F355B}" type="slidenum">
              <a:rPr lang="en-US" smtClean="0"/>
              <a:t>21</a:t>
            </a:fld>
            <a:endParaRPr lang="en-US"/>
          </a:p>
        </p:txBody>
      </p:sp>
      <p:sp>
        <p:nvSpPr>
          <p:cNvPr id="5" name="Notes Placeholder 4"/>
          <p:cNvSpPr>
            <a:spLocks noGrp="1"/>
          </p:cNvSpPr>
          <p:nvPr>
            <p:ph type="body" sz="quarter" idx="11"/>
          </p:nvPr>
        </p:nvSpPr>
        <p:spPr/>
        <p:txBody>
          <a:bodyPr/>
          <a:lstStyle/>
          <a:p>
            <a:r>
              <a:rPr lang="en-US" dirty="0"/>
              <a:t>Video Sign Language can be used so a signed version of Georgia Milestones is presented to students. Students can play, pause as well as move forward and backward as needed  using online controls. </a:t>
            </a:r>
          </a:p>
        </p:txBody>
      </p:sp>
    </p:spTree>
    <p:extLst>
      <p:ext uri="{BB962C8B-B14F-4D97-AF65-F5344CB8AC3E}">
        <p14:creationId xmlns:p14="http://schemas.microsoft.com/office/powerpoint/2010/main" val="3943156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Let’s get started with what </a:t>
            </a:r>
            <a:r>
              <a:rPr lang="en-US"/>
              <a:t>the test </a:t>
            </a:r>
            <a:r>
              <a:rPr lang="en-US" dirty="0"/>
              <a:t>examiner needs to do during the day of testing. </a:t>
            </a:r>
          </a:p>
        </p:txBody>
      </p:sp>
      <p:sp>
        <p:nvSpPr>
          <p:cNvPr id="4" name="Slide Number Placeholder 3"/>
          <p:cNvSpPr>
            <a:spLocks noGrp="1"/>
          </p:cNvSpPr>
          <p:nvPr>
            <p:ph type="sldNum" sz="quarter" idx="5"/>
          </p:nvPr>
        </p:nvSpPr>
        <p:spPr/>
        <p:txBody>
          <a:bodyPr/>
          <a:lstStyle/>
          <a:p>
            <a:fld id="{DDAE735D-4965-47BB-9CDE-C5384D8F0D1A}" type="slidenum">
              <a:rPr lang="en-US" smtClean="0"/>
              <a:t>22</a:t>
            </a:fld>
            <a:endParaRPr lang="en-US"/>
          </a:p>
        </p:txBody>
      </p:sp>
    </p:spTree>
    <p:extLst>
      <p:ext uri="{BB962C8B-B14F-4D97-AF65-F5344CB8AC3E}">
        <p14:creationId xmlns:p14="http://schemas.microsoft.com/office/powerpoint/2010/main" val="837460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Before students start testing, the test examiner should click on the INSIGHT application and choose the correct assessment for the student. Check test tickets to verify accommodations and student information including GTID. </a:t>
            </a:r>
          </a:p>
        </p:txBody>
      </p:sp>
      <p:sp>
        <p:nvSpPr>
          <p:cNvPr id="4" name="Slide Number Placeholder 3"/>
          <p:cNvSpPr>
            <a:spLocks noGrp="1"/>
          </p:cNvSpPr>
          <p:nvPr>
            <p:ph type="sldNum" sz="quarter" idx="5"/>
          </p:nvPr>
        </p:nvSpPr>
        <p:spPr/>
        <p:txBody>
          <a:bodyPr/>
          <a:lstStyle/>
          <a:p>
            <a:fld id="{DDAE735D-4965-47BB-9CDE-C5384D8F0D1A}" type="slidenum">
              <a:rPr lang="en-US" smtClean="0"/>
              <a:t>23</a:t>
            </a:fld>
            <a:endParaRPr lang="en-US"/>
          </a:p>
        </p:txBody>
      </p:sp>
    </p:spTree>
    <p:extLst>
      <p:ext uri="{BB962C8B-B14F-4D97-AF65-F5344CB8AC3E}">
        <p14:creationId xmlns:p14="http://schemas.microsoft.com/office/powerpoint/2010/main" val="11011214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Students will then use their test tickets to login to the system. </a:t>
            </a:r>
          </a:p>
        </p:txBody>
      </p:sp>
      <p:sp>
        <p:nvSpPr>
          <p:cNvPr id="4" name="Slide Number Placeholder 3"/>
          <p:cNvSpPr>
            <a:spLocks noGrp="1"/>
          </p:cNvSpPr>
          <p:nvPr>
            <p:ph type="sldNum" sz="quarter" idx="5"/>
          </p:nvPr>
        </p:nvSpPr>
        <p:spPr/>
        <p:txBody>
          <a:bodyPr/>
          <a:lstStyle/>
          <a:p>
            <a:fld id="{DDAE735D-4965-47BB-9CDE-C5384D8F0D1A}" type="slidenum">
              <a:rPr lang="en-US" smtClean="0"/>
              <a:t>24</a:t>
            </a:fld>
            <a:endParaRPr lang="en-US"/>
          </a:p>
        </p:txBody>
      </p:sp>
    </p:spTree>
    <p:extLst>
      <p:ext uri="{BB962C8B-B14F-4D97-AF65-F5344CB8AC3E}">
        <p14:creationId xmlns:p14="http://schemas.microsoft.com/office/powerpoint/2010/main" val="1269428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Be prepared for student illness. If the student is sick prior to testing or between sections, make sure to plan for a makeup session. If a student gets sick in the middle of a section, please work with your school test coordinator to determine if scores can still be reported or if they will need to be invalidated. </a:t>
            </a:r>
          </a:p>
        </p:txBody>
      </p:sp>
      <p:sp>
        <p:nvSpPr>
          <p:cNvPr id="4" name="Slide Number Placeholder 3"/>
          <p:cNvSpPr>
            <a:spLocks noGrp="1"/>
          </p:cNvSpPr>
          <p:nvPr>
            <p:ph type="sldNum" sz="quarter" idx="5"/>
          </p:nvPr>
        </p:nvSpPr>
        <p:spPr/>
        <p:txBody>
          <a:bodyPr/>
          <a:lstStyle/>
          <a:p>
            <a:fld id="{DDAE735D-4965-47BB-9CDE-C5384D8F0D1A}" type="slidenum">
              <a:rPr lang="en-US" smtClean="0"/>
              <a:t>25</a:t>
            </a:fld>
            <a:endParaRPr lang="en-US"/>
          </a:p>
        </p:txBody>
      </p:sp>
    </p:spTree>
    <p:extLst>
      <p:ext uri="{BB962C8B-B14F-4D97-AF65-F5344CB8AC3E}">
        <p14:creationId xmlns:p14="http://schemas.microsoft.com/office/powerpoint/2010/main" val="20299220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Sometimes network issues can interrupt testing. If the testing device looses connectivity, INSIGHT will continue to reconnect. If you see this message, contact your school technology coordinator. The INSIGHT system has a heartbeat that submits responses every 45 seconds as well as every time a student moves between test items. These safeguards minimize any loss of content when there is a network interruption. </a:t>
            </a:r>
          </a:p>
        </p:txBody>
      </p:sp>
      <p:sp>
        <p:nvSpPr>
          <p:cNvPr id="4" name="Slide Number Placeholder 3"/>
          <p:cNvSpPr>
            <a:spLocks noGrp="1"/>
          </p:cNvSpPr>
          <p:nvPr>
            <p:ph type="sldNum" sz="quarter" idx="5"/>
          </p:nvPr>
        </p:nvSpPr>
        <p:spPr/>
        <p:txBody>
          <a:bodyPr/>
          <a:lstStyle/>
          <a:p>
            <a:fld id="{DDAE735D-4965-47BB-9CDE-C5384D8F0D1A}" type="slidenum">
              <a:rPr lang="en-US" smtClean="0"/>
              <a:t>26</a:t>
            </a:fld>
            <a:endParaRPr lang="en-US"/>
          </a:p>
        </p:txBody>
      </p:sp>
    </p:spTree>
    <p:extLst>
      <p:ext uri="{BB962C8B-B14F-4D97-AF65-F5344CB8AC3E}">
        <p14:creationId xmlns:p14="http://schemas.microsoft.com/office/powerpoint/2010/main" val="2398390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Make sure to familiarize yourself with all of the Test Examiner script found in the Test Administration Manual as well as any other documents that you need  to distribute to students. </a:t>
            </a:r>
          </a:p>
        </p:txBody>
      </p:sp>
      <p:sp>
        <p:nvSpPr>
          <p:cNvPr id="4" name="Slide Number Placeholder 3"/>
          <p:cNvSpPr>
            <a:spLocks noGrp="1"/>
          </p:cNvSpPr>
          <p:nvPr>
            <p:ph type="sldNum" sz="quarter" idx="5"/>
          </p:nvPr>
        </p:nvSpPr>
        <p:spPr/>
        <p:txBody>
          <a:bodyPr/>
          <a:lstStyle/>
          <a:p>
            <a:fld id="{DDAE735D-4965-47BB-9CDE-C5384D8F0D1A}" type="slidenum">
              <a:rPr lang="en-US" smtClean="0"/>
              <a:t>27</a:t>
            </a:fld>
            <a:endParaRPr lang="en-US"/>
          </a:p>
        </p:txBody>
      </p:sp>
    </p:spTree>
    <p:extLst>
      <p:ext uri="{BB962C8B-B14F-4D97-AF65-F5344CB8AC3E}">
        <p14:creationId xmlns:p14="http://schemas.microsoft.com/office/powerpoint/2010/main" val="10446539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test irregularities can be avoided if the test examiner is actively monitoring the testing room. Errors during test administration can also be avoided by careful planning and following the testing script. Immediately report any irregularities to the school test coordinator. </a:t>
            </a:r>
          </a:p>
          <a:p>
            <a:r>
              <a:rPr lang="en-US" dirty="0"/>
              <a:t>Here are some things that can cause testing irregularities;</a:t>
            </a:r>
          </a:p>
          <a:p>
            <a:endParaRPr lang="en-US" dirty="0"/>
          </a:p>
          <a:p>
            <a:pPr marL="567040"/>
            <a:r>
              <a:rPr lang="en-US" dirty="0">
                <a:cs typeface="Calibri"/>
              </a:rPr>
              <a:t>Student illnesses</a:t>
            </a:r>
            <a:endParaRPr lang="en-US" dirty="0"/>
          </a:p>
          <a:p>
            <a:pPr marL="567040"/>
            <a:r>
              <a:rPr lang="en-US" dirty="0">
                <a:cs typeface="Calibri"/>
              </a:rPr>
              <a:t>Students leaving a test setting unaccompanied by an adult</a:t>
            </a:r>
          </a:p>
          <a:p>
            <a:pPr marL="567040"/>
            <a:r>
              <a:rPr lang="en-US" dirty="0"/>
              <a:t>Students who don’t’ receive their accommodation or receive the incorrect accommodation</a:t>
            </a:r>
          </a:p>
          <a:p>
            <a:pPr marL="567040"/>
            <a:r>
              <a:rPr lang="en-US" dirty="0">
                <a:cs typeface="Calibri"/>
              </a:rPr>
              <a:t>Students accessing electronic devices during testing</a:t>
            </a:r>
            <a:endParaRPr lang="en-US" dirty="0"/>
          </a:p>
          <a:p>
            <a:pPr marL="567040"/>
            <a:r>
              <a:rPr lang="en-US" dirty="0">
                <a:cs typeface="Calibri"/>
              </a:rPr>
              <a:t>Adults providing inappropriate assistance or </a:t>
            </a:r>
            <a:endParaRPr lang="en-US" dirty="0"/>
          </a:p>
          <a:p>
            <a:pPr marL="567040"/>
            <a:r>
              <a:rPr lang="en-US" dirty="0">
                <a:cs typeface="Calibri"/>
              </a:rPr>
              <a:t>Lost test tickets</a:t>
            </a:r>
          </a:p>
        </p:txBody>
      </p:sp>
      <p:sp>
        <p:nvSpPr>
          <p:cNvPr id="4" name="Slide Number Placeholder 3"/>
          <p:cNvSpPr>
            <a:spLocks noGrp="1"/>
          </p:cNvSpPr>
          <p:nvPr>
            <p:ph type="sldNum" sz="quarter" idx="5"/>
          </p:nvPr>
        </p:nvSpPr>
        <p:spPr/>
        <p:txBody>
          <a:bodyPr/>
          <a:lstStyle/>
          <a:p>
            <a:fld id="{DDAE735D-4965-47BB-9CDE-C5384D8F0D1A}" type="slidenum">
              <a:rPr lang="en-US" smtClean="0"/>
              <a:t>28</a:t>
            </a:fld>
            <a:endParaRPr lang="en-US"/>
          </a:p>
        </p:txBody>
      </p:sp>
    </p:spTree>
    <p:extLst>
      <p:ext uri="{BB962C8B-B14F-4D97-AF65-F5344CB8AC3E}">
        <p14:creationId xmlns:p14="http://schemas.microsoft.com/office/powerpoint/2010/main" val="22125295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online testing environment can reduce sharing of test answers since students work through the test at their own pace. However, if not monitored correctly, students can review content on other computers. The test examiner should always be careful to be conscious of student behavior and ensure students are demonstrating their own knowledge of test content. Test examiners should intervene to stop cheating before it results in a test invalidation.  If you are unsure about cheating, allow testing to continue and report to the school test coordinator. If cheating is confirmed, test scores will be invalidated. </a:t>
            </a:r>
          </a:p>
        </p:txBody>
      </p:sp>
      <p:sp>
        <p:nvSpPr>
          <p:cNvPr id="4" name="Slide Number Placeholder 3"/>
          <p:cNvSpPr>
            <a:spLocks noGrp="1"/>
          </p:cNvSpPr>
          <p:nvPr>
            <p:ph type="sldNum" sz="quarter" idx="5"/>
          </p:nvPr>
        </p:nvSpPr>
        <p:spPr/>
        <p:txBody>
          <a:bodyPr/>
          <a:lstStyle/>
          <a:p>
            <a:fld id="{DDAE735D-4965-47BB-9CDE-C5384D8F0D1A}" type="slidenum">
              <a:rPr lang="en-US" smtClean="0"/>
              <a:t>29</a:t>
            </a:fld>
            <a:endParaRPr lang="en-US"/>
          </a:p>
        </p:txBody>
      </p:sp>
    </p:spTree>
    <p:extLst>
      <p:ext uri="{BB962C8B-B14F-4D97-AF65-F5344CB8AC3E}">
        <p14:creationId xmlns:p14="http://schemas.microsoft.com/office/powerpoint/2010/main" val="1515148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Start gathering everything you need for testing. You should study the test administration manual. You will need to know when tests are scheduled in your district and how long test times are for your administration. Make sure to have the proper equipment for your students including students with accommodations. You should have information on who to  contact in case issues arise during testing. </a:t>
            </a:r>
          </a:p>
        </p:txBody>
      </p:sp>
      <p:sp>
        <p:nvSpPr>
          <p:cNvPr id="4" name="Slide Number Placeholder 3"/>
          <p:cNvSpPr>
            <a:spLocks noGrp="1"/>
          </p:cNvSpPr>
          <p:nvPr>
            <p:ph type="sldNum" sz="quarter" idx="5"/>
          </p:nvPr>
        </p:nvSpPr>
        <p:spPr/>
        <p:txBody>
          <a:bodyPr/>
          <a:lstStyle/>
          <a:p>
            <a:fld id="{DDAE735D-4965-47BB-9CDE-C5384D8F0D1A}" type="slidenum">
              <a:rPr lang="en-US" smtClean="0"/>
              <a:t>3</a:t>
            </a:fld>
            <a:endParaRPr lang="en-US"/>
          </a:p>
        </p:txBody>
      </p:sp>
    </p:spTree>
    <p:extLst>
      <p:ext uri="{BB962C8B-B14F-4D97-AF65-F5344CB8AC3E}">
        <p14:creationId xmlns:p14="http://schemas.microsoft.com/office/powerpoint/2010/main" val="17839050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Test examiners should be actively monitoring during the entire testing time by walking around the room, assisting students with technology questions, and checking on students who are looking to gain information from other students. Test examiners should use testing time for monitoring and not doing other work. Test examiners should never point to test answers, share content knowledge or give students any advantage during testing. The test administrator may look at the test to see whether responses are entered and may not examine or comment on individual responses.</a:t>
            </a:r>
          </a:p>
        </p:txBody>
      </p:sp>
      <p:sp>
        <p:nvSpPr>
          <p:cNvPr id="4" name="Slide Number Placeholder 3"/>
          <p:cNvSpPr>
            <a:spLocks noGrp="1"/>
          </p:cNvSpPr>
          <p:nvPr>
            <p:ph type="sldNum" sz="quarter" idx="5"/>
          </p:nvPr>
        </p:nvSpPr>
        <p:spPr/>
        <p:txBody>
          <a:bodyPr/>
          <a:lstStyle/>
          <a:p>
            <a:fld id="{DDAE735D-4965-47BB-9CDE-C5384D8F0D1A}" type="slidenum">
              <a:rPr lang="en-US" smtClean="0"/>
              <a:t>30</a:t>
            </a:fld>
            <a:endParaRPr lang="en-US"/>
          </a:p>
        </p:txBody>
      </p:sp>
    </p:spTree>
    <p:extLst>
      <p:ext uri="{BB962C8B-B14F-4D97-AF65-F5344CB8AC3E}">
        <p14:creationId xmlns:p14="http://schemas.microsoft.com/office/powerpoint/2010/main" val="2296736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Ensuring the confidentiality of test content is critical to ensure the security of the test administration. Failure to maintain the security of testing materials and content can lead to the invalidation of testing and/or a referral to the Professional Standards Committee. </a:t>
            </a:r>
          </a:p>
        </p:txBody>
      </p:sp>
      <p:sp>
        <p:nvSpPr>
          <p:cNvPr id="4" name="Slide Number Placeholder 3"/>
          <p:cNvSpPr>
            <a:spLocks noGrp="1"/>
          </p:cNvSpPr>
          <p:nvPr>
            <p:ph type="sldNum" sz="quarter" idx="5"/>
          </p:nvPr>
        </p:nvSpPr>
        <p:spPr/>
        <p:txBody>
          <a:bodyPr/>
          <a:lstStyle/>
          <a:p>
            <a:fld id="{DDAE735D-4965-47BB-9CDE-C5384D8F0D1A}" type="slidenum">
              <a:rPr lang="en-US" smtClean="0"/>
              <a:t>31</a:t>
            </a:fld>
            <a:endParaRPr lang="en-US"/>
          </a:p>
        </p:txBody>
      </p:sp>
    </p:spTree>
    <p:extLst>
      <p:ext uri="{BB962C8B-B14F-4D97-AF65-F5344CB8AC3E}">
        <p14:creationId xmlns:p14="http://schemas.microsoft.com/office/powerpoint/2010/main" val="9501567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Cell phones are not allowed in the test environment and should be collected before the test. If the student has a cell phone during testing or it rings, you should determine if the student accessed the device during the test. If you aren’t sure if the student accessed the device, notify your school test coordinator so they can investigate but allow the student to complete  testing. If it is confirmed that the student used the device to access, retain or share test information, make sure to collect the device and stop testing the student. If a cell phone rings but nobody accessed the device, continue testing. </a:t>
            </a:r>
          </a:p>
        </p:txBody>
      </p:sp>
      <p:sp>
        <p:nvSpPr>
          <p:cNvPr id="4" name="Slide Number Placeholder 3"/>
          <p:cNvSpPr>
            <a:spLocks noGrp="1"/>
          </p:cNvSpPr>
          <p:nvPr>
            <p:ph type="sldNum" sz="quarter" idx="5"/>
          </p:nvPr>
        </p:nvSpPr>
        <p:spPr/>
        <p:txBody>
          <a:bodyPr/>
          <a:lstStyle/>
          <a:p>
            <a:fld id="{DDAE735D-4965-47BB-9CDE-C5384D8F0D1A}" type="slidenum">
              <a:rPr lang="en-US" smtClean="0"/>
              <a:t>32</a:t>
            </a:fld>
            <a:endParaRPr lang="en-US"/>
          </a:p>
        </p:txBody>
      </p:sp>
    </p:spTree>
    <p:extLst>
      <p:ext uri="{BB962C8B-B14F-4D97-AF65-F5344CB8AC3E}">
        <p14:creationId xmlns:p14="http://schemas.microsoft.com/office/powerpoint/2010/main" val="22178707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Students must exit the test properly in order for the test to be submitted for scoring. When students are done with the test, they should click the Review/End Test button, review their test items then click End Test and Submit. </a:t>
            </a:r>
          </a:p>
        </p:txBody>
      </p:sp>
      <p:sp>
        <p:nvSpPr>
          <p:cNvPr id="4" name="Slide Number Placeholder 3"/>
          <p:cNvSpPr>
            <a:spLocks noGrp="1"/>
          </p:cNvSpPr>
          <p:nvPr>
            <p:ph type="sldNum" sz="quarter" idx="5"/>
          </p:nvPr>
        </p:nvSpPr>
        <p:spPr/>
        <p:txBody>
          <a:bodyPr/>
          <a:lstStyle/>
          <a:p>
            <a:fld id="{DDAE735D-4965-47BB-9CDE-C5384D8F0D1A}" type="slidenum">
              <a:rPr lang="en-US" smtClean="0"/>
              <a:t>33</a:t>
            </a:fld>
            <a:endParaRPr lang="en-US"/>
          </a:p>
        </p:txBody>
      </p:sp>
    </p:spTree>
    <p:extLst>
      <p:ext uri="{BB962C8B-B14F-4D97-AF65-F5344CB8AC3E}">
        <p14:creationId xmlns:p14="http://schemas.microsoft.com/office/powerpoint/2010/main" val="376928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Now that testing is over, what do you need to do?</a:t>
            </a:r>
          </a:p>
        </p:txBody>
      </p:sp>
      <p:sp>
        <p:nvSpPr>
          <p:cNvPr id="4" name="Slide Number Placeholder 3"/>
          <p:cNvSpPr>
            <a:spLocks noGrp="1"/>
          </p:cNvSpPr>
          <p:nvPr>
            <p:ph type="sldNum" sz="quarter" idx="5"/>
          </p:nvPr>
        </p:nvSpPr>
        <p:spPr/>
        <p:txBody>
          <a:bodyPr/>
          <a:lstStyle/>
          <a:p>
            <a:fld id="{DDAE735D-4965-47BB-9CDE-C5384D8F0D1A}" type="slidenum">
              <a:rPr lang="en-US" smtClean="0"/>
              <a:t>34</a:t>
            </a:fld>
            <a:endParaRPr lang="en-US"/>
          </a:p>
        </p:txBody>
      </p:sp>
    </p:spTree>
    <p:extLst>
      <p:ext uri="{BB962C8B-B14F-4D97-AF65-F5344CB8AC3E}">
        <p14:creationId xmlns:p14="http://schemas.microsoft.com/office/powerpoint/2010/main" val="7281856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Remember that test tickets, used scratch paper, and testing rosters are all secure test materials. Follow protocol to ensure that all materials have been returned and verified by the school test coordinator. </a:t>
            </a:r>
          </a:p>
        </p:txBody>
      </p:sp>
      <p:sp>
        <p:nvSpPr>
          <p:cNvPr id="4" name="Slide Number Placeholder 3"/>
          <p:cNvSpPr>
            <a:spLocks noGrp="1"/>
          </p:cNvSpPr>
          <p:nvPr>
            <p:ph type="sldNum" sz="quarter" idx="5"/>
          </p:nvPr>
        </p:nvSpPr>
        <p:spPr/>
        <p:txBody>
          <a:bodyPr/>
          <a:lstStyle/>
          <a:p>
            <a:fld id="{DDAE735D-4965-47BB-9CDE-C5384D8F0D1A}" type="slidenum">
              <a:rPr lang="en-US" smtClean="0"/>
              <a:t>35</a:t>
            </a:fld>
            <a:endParaRPr lang="en-US"/>
          </a:p>
        </p:txBody>
      </p:sp>
    </p:spTree>
    <p:extLst>
      <p:ext uri="{BB962C8B-B14F-4D97-AF65-F5344CB8AC3E}">
        <p14:creationId xmlns:p14="http://schemas.microsoft.com/office/powerpoint/2010/main" val="22859650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Georgia Milestones resources page has a new look. Our goal was to provide a cleaner, more organized page to help visitors find information a little easier. We hope that we’ve accomplished this for you. </a:t>
            </a:r>
            <a:endParaRPr lang="en-US"/>
          </a:p>
        </p:txBody>
      </p:sp>
      <p:sp>
        <p:nvSpPr>
          <p:cNvPr id="4" name="Slide Number Placeholder 3"/>
          <p:cNvSpPr>
            <a:spLocks noGrp="1"/>
          </p:cNvSpPr>
          <p:nvPr>
            <p:ph type="sldNum" sz="quarter" idx="5"/>
          </p:nvPr>
        </p:nvSpPr>
        <p:spPr/>
        <p:txBody>
          <a:bodyPr/>
          <a:lstStyle/>
          <a:p>
            <a:fld id="{30EB9B95-B308-412A-9D1B-F8D9AA4D73B7}" type="slidenum">
              <a:rPr lang="en-US" smtClean="0"/>
              <a:t>36</a:t>
            </a:fld>
            <a:endParaRPr lang="en-US"/>
          </a:p>
        </p:txBody>
      </p:sp>
    </p:spTree>
    <p:extLst>
      <p:ext uri="{BB962C8B-B14F-4D97-AF65-F5344CB8AC3E}">
        <p14:creationId xmlns:p14="http://schemas.microsoft.com/office/powerpoint/2010/main" val="22161006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a variety of resources offered for training. The Recorded Webinars are these presentations that are delivered from the </a:t>
            </a:r>
            <a:r>
              <a:rPr lang="en-US" err="1"/>
              <a:t>GaDOE</a:t>
            </a:r>
            <a:r>
              <a:rPr lang="en-US"/>
              <a:t>. The links will take you to the PowerPoint. The first slide on the PowerPoints include links to the recorded webinars. Videos are short presentations that cover a series of topics. PowerPoint documents are offered so districts can redeliver topics. Most PowerPoints include the script for your redelivery. QuickStart Guides are short pdf documents with information to quickly guide users on training topics. Lastly, the System Test Coordinator and School Test Coordinator courses can be accessed through the </a:t>
            </a:r>
            <a:r>
              <a:rPr lang="en-US" err="1"/>
              <a:t>MyGaDOE</a:t>
            </a:r>
            <a:r>
              <a:rPr lang="en-US"/>
              <a:t> portal, clicking on PLO and searching for the course. </a:t>
            </a:r>
            <a:endParaRPr lang="en-US">
              <a:cs typeface="Calibri"/>
            </a:endParaRPr>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pPr>
                <a:defRPr/>
              </a:pPr>
              <a:t>37</a:t>
            </a:fld>
            <a:endParaRPr lang="en-US"/>
          </a:p>
        </p:txBody>
      </p:sp>
    </p:spTree>
    <p:extLst>
      <p:ext uri="{BB962C8B-B14F-4D97-AF65-F5344CB8AC3E}">
        <p14:creationId xmlns:p14="http://schemas.microsoft.com/office/powerpoint/2010/main" val="22740573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6E8109-D017-4B6F-AD0C-B629D608F015}" type="slidenum">
              <a:rPr lang="en-US" smtClean="0"/>
              <a:t>38</a:t>
            </a:fld>
            <a:endParaRPr lang="en-US"/>
          </a:p>
        </p:txBody>
      </p:sp>
    </p:spTree>
    <p:extLst>
      <p:ext uri="{BB962C8B-B14F-4D97-AF65-F5344CB8AC3E}">
        <p14:creationId xmlns:p14="http://schemas.microsoft.com/office/powerpoint/2010/main" val="3743195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All test examiners should read the appropriate sections of the Test Administration Manual before testing. </a:t>
            </a:r>
          </a:p>
        </p:txBody>
      </p:sp>
      <p:sp>
        <p:nvSpPr>
          <p:cNvPr id="4" name="Slide Number Placeholder 3"/>
          <p:cNvSpPr>
            <a:spLocks noGrp="1"/>
          </p:cNvSpPr>
          <p:nvPr>
            <p:ph type="sldNum" sz="quarter" idx="5"/>
          </p:nvPr>
        </p:nvSpPr>
        <p:spPr/>
        <p:txBody>
          <a:bodyPr/>
          <a:lstStyle/>
          <a:p>
            <a:fld id="{DDAE735D-4965-47BB-9CDE-C5384D8F0D1A}" type="slidenum">
              <a:rPr lang="en-US" smtClean="0"/>
              <a:t>4</a:t>
            </a:fld>
            <a:endParaRPr lang="en-US"/>
          </a:p>
        </p:txBody>
      </p:sp>
    </p:spTree>
    <p:extLst>
      <p:ext uri="{BB962C8B-B14F-4D97-AF65-F5344CB8AC3E}">
        <p14:creationId xmlns:p14="http://schemas.microsoft.com/office/powerpoint/2010/main" val="1439567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Each testing setup is unique so make sure to preview your test environment before test day. Test administrators should consider how desks, tables or computers are distributed and the proximity of students. Physical barriers limit distractions and discourage cheating.  Make sure all instructional materials are covered. If there is a question about whether materials should be covered, it is best to be safe and cover them. Make sure that INSIGHT is functioning on testing devices. You can check the system using the Secure Practice Test or Secure Practice Test with Response Transmission. Schools should have a plan to minimize background noise and for test monitors in the halls to manage any students. Make sure that there is a Do Not Disturb and No Electronic Devices Sign for the Door. You should also have a plan for gathering cell phones and other electronic devices so students do not use them during testing. </a:t>
            </a:r>
          </a:p>
        </p:txBody>
      </p:sp>
      <p:sp>
        <p:nvSpPr>
          <p:cNvPr id="4" name="Slide Number Placeholder 3"/>
          <p:cNvSpPr>
            <a:spLocks noGrp="1"/>
          </p:cNvSpPr>
          <p:nvPr>
            <p:ph type="sldNum" sz="quarter" idx="5"/>
          </p:nvPr>
        </p:nvSpPr>
        <p:spPr/>
        <p:txBody>
          <a:bodyPr/>
          <a:lstStyle/>
          <a:p>
            <a:fld id="{DDAE735D-4965-47BB-9CDE-C5384D8F0D1A}" type="slidenum">
              <a:rPr lang="en-US" smtClean="0"/>
              <a:t>5</a:t>
            </a:fld>
            <a:endParaRPr lang="en-US"/>
          </a:p>
        </p:txBody>
      </p:sp>
    </p:spTree>
    <p:extLst>
      <p:ext uri="{BB962C8B-B14F-4D97-AF65-F5344CB8AC3E}">
        <p14:creationId xmlns:p14="http://schemas.microsoft.com/office/powerpoint/2010/main" val="3139240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Look through the Test Administration Manual to ensure you have all materials including scratch paper, student rosters, test tickets, a clock, and pencils. Test examiners should know ahead of time about any accommodations for students and should know how to help implement them in the test environment. Make sure you know of any district requirements such as hand-held calculators, or paper copies of ancillary materials. </a:t>
            </a:r>
          </a:p>
        </p:txBody>
      </p:sp>
      <p:sp>
        <p:nvSpPr>
          <p:cNvPr id="4" name="Slide Number Placeholder 3"/>
          <p:cNvSpPr>
            <a:spLocks noGrp="1"/>
          </p:cNvSpPr>
          <p:nvPr>
            <p:ph type="sldNum" sz="quarter" idx="5"/>
          </p:nvPr>
        </p:nvSpPr>
        <p:spPr/>
        <p:txBody>
          <a:bodyPr/>
          <a:lstStyle/>
          <a:p>
            <a:fld id="{DDAE735D-4965-47BB-9CDE-C5384D8F0D1A}" type="slidenum">
              <a:rPr lang="en-US" smtClean="0"/>
              <a:t>6</a:t>
            </a:fld>
            <a:endParaRPr lang="en-US"/>
          </a:p>
        </p:txBody>
      </p:sp>
    </p:spTree>
    <p:extLst>
      <p:ext uri="{BB962C8B-B14F-4D97-AF65-F5344CB8AC3E}">
        <p14:creationId xmlns:p14="http://schemas.microsoft.com/office/powerpoint/2010/main" val="913967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457200"/>
            <a:r>
              <a:rPr lang="en-US" dirty="0"/>
              <a:t>This table shows which Georgia Milestones Assessments allow calculator use. The calculators will be available through INSIGHT. Students do not have access to the calculator on test items in Mathematics Section 1 Part A that require students to demonstrate direct knowledge of computational skills. If your district allows handheld calculators, you should have a plan for distribution and collection of the calculators. Calculators with memory should be cleared before and after the assessment. </a:t>
            </a:r>
            <a:endParaRPr lang="en-US" dirty="0">
              <a:cs typeface="Calibri"/>
            </a:endParaRPr>
          </a:p>
        </p:txBody>
      </p:sp>
      <p:sp>
        <p:nvSpPr>
          <p:cNvPr id="4" name="Slide Number Placeholder 3"/>
          <p:cNvSpPr>
            <a:spLocks noGrp="1"/>
          </p:cNvSpPr>
          <p:nvPr>
            <p:ph type="sldNum" sz="quarter" idx="5"/>
          </p:nvPr>
        </p:nvSpPr>
        <p:spPr/>
        <p:txBody>
          <a:bodyPr/>
          <a:lstStyle/>
          <a:p>
            <a:fld id="{DDAE735D-4965-47BB-9CDE-C5384D8F0D1A}" type="slidenum">
              <a:rPr lang="en-US"/>
              <a:t>7</a:t>
            </a:fld>
            <a:endParaRPr lang="en-US"/>
          </a:p>
        </p:txBody>
      </p:sp>
    </p:spTree>
    <p:extLst>
      <p:ext uri="{BB962C8B-B14F-4D97-AF65-F5344CB8AC3E}">
        <p14:creationId xmlns:p14="http://schemas.microsoft.com/office/powerpoint/2010/main" val="3643059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Item types found on the English language arts assessments and presented to students include selected response (or multiple choice), constructed response, extended constructed response, extended writing response, evidence-based selected response, drag and drop/paste and drop-down list. </a:t>
            </a:r>
          </a:p>
          <a:p>
            <a:endParaRPr lang="en-US" dirty="0"/>
          </a:p>
        </p:txBody>
      </p:sp>
      <p:sp>
        <p:nvSpPr>
          <p:cNvPr id="4" name="Slide Number Placeholder 3"/>
          <p:cNvSpPr>
            <a:spLocks noGrp="1"/>
          </p:cNvSpPr>
          <p:nvPr>
            <p:ph type="sldNum" sz="quarter" idx="5"/>
          </p:nvPr>
        </p:nvSpPr>
        <p:spPr/>
        <p:txBody>
          <a:bodyPr/>
          <a:lstStyle/>
          <a:p>
            <a:fld id="{B76E8109-D017-4B6F-AD0C-B629D608F015}" type="slidenum">
              <a:rPr lang="en-US" smtClean="0"/>
              <a:t>8</a:t>
            </a:fld>
            <a:endParaRPr lang="en-US"/>
          </a:p>
        </p:txBody>
      </p:sp>
    </p:spTree>
    <p:extLst>
      <p:ext uri="{BB962C8B-B14F-4D97-AF65-F5344CB8AC3E}">
        <p14:creationId xmlns:p14="http://schemas.microsoft.com/office/powerpoint/2010/main" val="557755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These item types and features are included for mathematics. </a:t>
            </a:r>
          </a:p>
          <a:p>
            <a:endParaRPr lang="en-US"/>
          </a:p>
        </p:txBody>
      </p:sp>
      <p:sp>
        <p:nvSpPr>
          <p:cNvPr id="4" name="Slide Number Placeholder 3"/>
          <p:cNvSpPr>
            <a:spLocks noGrp="1"/>
          </p:cNvSpPr>
          <p:nvPr>
            <p:ph type="sldNum" sz="quarter" idx="5"/>
          </p:nvPr>
        </p:nvSpPr>
        <p:spPr/>
        <p:txBody>
          <a:bodyPr/>
          <a:lstStyle/>
          <a:p>
            <a:fld id="{B76E8109-D017-4B6F-AD0C-B629D608F015}" type="slidenum">
              <a:rPr lang="en-US" smtClean="0"/>
              <a:t>9</a:t>
            </a:fld>
            <a:endParaRPr lang="en-US"/>
          </a:p>
        </p:txBody>
      </p:sp>
    </p:spTree>
    <p:extLst>
      <p:ext uri="{BB962C8B-B14F-4D97-AF65-F5344CB8AC3E}">
        <p14:creationId xmlns:p14="http://schemas.microsoft.com/office/powerpoint/2010/main" val="7193756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1.jpg"/><Relationship Id="rId4" Type="http://schemas.openxmlformats.org/officeDocument/2006/relationships/image" Target="../media/image10.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1.jpg"/><Relationship Id="rId4" Type="http://schemas.openxmlformats.org/officeDocument/2006/relationships/image" Target="../media/image10.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1.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890184"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1201956" y="1122363"/>
            <a:ext cx="10551832" cy="2387600"/>
          </a:xfrm>
        </p:spPr>
        <p:txBody>
          <a:bodyPr anchor="b">
            <a:normAutofit/>
          </a:bodyPr>
          <a:lstStyle>
            <a:lvl1pPr algn="ctr">
              <a:defRPr sz="4800"/>
            </a:lvl1pPr>
          </a:lstStyle>
          <a:p>
            <a:r>
              <a:rPr lang="en-US" dirty="0"/>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1201956" y="3602038"/>
            <a:ext cx="10551832"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239877798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0" name="Title 1">
            <a:extLst>
              <a:ext uri="{FF2B5EF4-FFF2-40B4-BE49-F238E27FC236}">
                <a16:creationId xmlns:a16="http://schemas.microsoft.com/office/drawing/2014/main" id="{D71145EA-2137-994B-BBB4-AEF651F0ED7D}"/>
              </a:ext>
            </a:extLst>
          </p:cNvPr>
          <p:cNvSpPr>
            <a:spLocks noGrp="1"/>
          </p:cNvSpPr>
          <p:nvPr>
            <p:ph type="title"/>
          </p:nvPr>
        </p:nvSpPr>
        <p:spPr>
          <a:xfrm>
            <a:off x="1159933" y="365127"/>
            <a:ext cx="10515600" cy="1325563"/>
          </a:xfrm>
        </p:spPr>
        <p:txBody>
          <a:bodyPr anchor="ct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BA273F2C-B56E-1448-A968-1AE943C717F8}"/>
              </a:ext>
            </a:extLst>
          </p:cNvPr>
          <p:cNvSpPr>
            <a:spLocks noGrp="1"/>
          </p:cNvSpPr>
          <p:nvPr>
            <p:ph sz="half" idx="1"/>
          </p:nvPr>
        </p:nvSpPr>
        <p:spPr>
          <a:xfrm>
            <a:off x="1159933"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7E7C3349-83FE-1F4E-9A67-A833CAD4AC40}"/>
              </a:ext>
            </a:extLst>
          </p:cNvPr>
          <p:cNvSpPr>
            <a:spLocks noGrp="1"/>
          </p:cNvSpPr>
          <p:nvPr>
            <p:ph sz="half" idx="2"/>
          </p:nvPr>
        </p:nvSpPr>
        <p:spPr>
          <a:xfrm>
            <a:off x="6493933"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9E861E9B-9EBC-4738-B7B8-6D0246E79071}"/>
              </a:ext>
            </a:extLst>
          </p:cNvPr>
          <p:cNvPicPr>
            <a:picLocks noChangeAspect="1"/>
          </p:cNvPicPr>
          <p:nvPr userDrawn="1"/>
        </p:nvPicPr>
        <p:blipFill>
          <a:blip r:embed="rId4"/>
          <a:stretch>
            <a:fillRect/>
          </a:stretch>
        </p:blipFill>
        <p:spPr>
          <a:xfrm>
            <a:off x="838201" y="1145854"/>
            <a:ext cx="10169883" cy="5210496"/>
          </a:xfrm>
          <a:prstGeom prst="rect">
            <a:avLst/>
          </a:prstGeom>
        </p:spPr>
      </p:pic>
    </p:spTree>
    <p:extLst>
      <p:ext uri="{BB962C8B-B14F-4D97-AF65-F5344CB8AC3E}">
        <p14:creationId xmlns:p14="http://schemas.microsoft.com/office/powerpoint/2010/main" val="1843511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1136588" y="365127"/>
            <a:ext cx="10515600" cy="1325563"/>
          </a:xfrm>
        </p:spPr>
        <p:txBody>
          <a:bodyPr anchor="ct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C8797758-712C-CA47-9AAD-8D87A079EA08}"/>
              </a:ext>
            </a:extLst>
          </p:cNvPr>
          <p:cNvSpPr>
            <a:spLocks noGrp="1"/>
          </p:cNvSpPr>
          <p:nvPr>
            <p:ph type="body" idx="1"/>
          </p:nvPr>
        </p:nvSpPr>
        <p:spPr>
          <a:xfrm>
            <a:off x="11365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3">
            <a:extLst>
              <a:ext uri="{FF2B5EF4-FFF2-40B4-BE49-F238E27FC236}">
                <a16:creationId xmlns:a16="http://schemas.microsoft.com/office/drawing/2014/main" id="{5DA051F1-16CB-594F-896E-279C2F338A02}"/>
              </a:ext>
            </a:extLst>
          </p:cNvPr>
          <p:cNvSpPr>
            <a:spLocks noGrp="1"/>
          </p:cNvSpPr>
          <p:nvPr>
            <p:ph sz="half" idx="2"/>
          </p:nvPr>
        </p:nvSpPr>
        <p:spPr>
          <a:xfrm>
            <a:off x="11365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4">
            <a:extLst>
              <a:ext uri="{FF2B5EF4-FFF2-40B4-BE49-F238E27FC236}">
                <a16:creationId xmlns:a16="http://schemas.microsoft.com/office/drawing/2014/main" id="{55C91733-E4B6-3044-B559-580D870D4728}"/>
              </a:ext>
            </a:extLst>
          </p:cNvPr>
          <p:cNvSpPr>
            <a:spLocks noGrp="1"/>
          </p:cNvSpPr>
          <p:nvPr>
            <p:ph type="body" sz="quarter" idx="3"/>
          </p:nvPr>
        </p:nvSpPr>
        <p:spPr>
          <a:xfrm>
            <a:off x="64690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968E3110-1878-B24C-B8C9-BD0E1DE699CC}"/>
              </a:ext>
            </a:extLst>
          </p:cNvPr>
          <p:cNvSpPr>
            <a:spLocks noGrp="1"/>
          </p:cNvSpPr>
          <p:nvPr>
            <p:ph sz="quarter" idx="4"/>
          </p:nvPr>
        </p:nvSpPr>
        <p:spPr>
          <a:xfrm>
            <a:off x="64690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9" name="Picture 18">
            <a:extLst>
              <a:ext uri="{FF2B5EF4-FFF2-40B4-BE49-F238E27FC236}">
                <a16:creationId xmlns:a16="http://schemas.microsoft.com/office/drawing/2014/main" id="{4CAC2516-0E8D-4630-9848-9232ABACF99C}"/>
              </a:ext>
            </a:extLst>
          </p:cNvPr>
          <p:cNvPicPr>
            <a:picLocks noChangeAspect="1"/>
          </p:cNvPicPr>
          <p:nvPr userDrawn="1"/>
        </p:nvPicPr>
        <p:blipFill>
          <a:blip r:embed="rId4"/>
          <a:stretch>
            <a:fillRect/>
          </a:stretch>
        </p:blipFill>
        <p:spPr>
          <a:xfrm>
            <a:off x="838201" y="1145854"/>
            <a:ext cx="10169883" cy="5210496"/>
          </a:xfrm>
          <a:prstGeom prst="rect">
            <a:avLst/>
          </a:prstGeom>
        </p:spPr>
      </p:pic>
    </p:spTree>
    <p:extLst>
      <p:ext uri="{BB962C8B-B14F-4D97-AF65-F5344CB8AC3E}">
        <p14:creationId xmlns:p14="http://schemas.microsoft.com/office/powerpoint/2010/main" val="806595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1136588" y="365127"/>
            <a:ext cx="10515600" cy="1325563"/>
          </a:xfrm>
        </p:spPr>
        <p:txBody>
          <a:bodyPr anchor="ctr"/>
          <a:lstStyle/>
          <a:p>
            <a:r>
              <a:rPr lang="en-US"/>
              <a:t>Click to edit Master title style</a:t>
            </a:r>
            <a:endParaRPr lang="en-US" dirty="0"/>
          </a:p>
        </p:txBody>
      </p:sp>
      <p:pic>
        <p:nvPicPr>
          <p:cNvPr id="11" name="Picture 10">
            <a:extLst>
              <a:ext uri="{FF2B5EF4-FFF2-40B4-BE49-F238E27FC236}">
                <a16:creationId xmlns:a16="http://schemas.microsoft.com/office/drawing/2014/main" id="{4A806060-CC8B-4E8E-BFD7-9A29E4EB5E0F}"/>
              </a:ext>
            </a:extLst>
          </p:cNvPr>
          <p:cNvPicPr>
            <a:picLocks noChangeAspect="1"/>
          </p:cNvPicPr>
          <p:nvPr userDrawn="1"/>
        </p:nvPicPr>
        <p:blipFill>
          <a:blip r:embed="rId4"/>
          <a:stretch>
            <a:fillRect/>
          </a:stretch>
        </p:blipFill>
        <p:spPr>
          <a:xfrm>
            <a:off x="838201" y="1145854"/>
            <a:ext cx="10169883" cy="5210496"/>
          </a:xfrm>
          <a:prstGeom prst="rect">
            <a:avLst/>
          </a:prstGeom>
        </p:spPr>
      </p:pic>
    </p:spTree>
    <p:extLst>
      <p:ext uri="{BB962C8B-B14F-4D97-AF65-F5344CB8AC3E}">
        <p14:creationId xmlns:p14="http://schemas.microsoft.com/office/powerpoint/2010/main" val="2438056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5" name="Title 1">
            <a:extLst>
              <a:ext uri="{FF2B5EF4-FFF2-40B4-BE49-F238E27FC236}">
                <a16:creationId xmlns:a16="http://schemas.microsoft.com/office/drawing/2014/main" id="{2F2E79BC-81AF-9144-BDB5-D54993A909D6}"/>
              </a:ext>
            </a:extLst>
          </p:cNvPr>
          <p:cNvSpPr>
            <a:spLocks noGrp="1"/>
          </p:cNvSpPr>
          <p:nvPr>
            <p:ph type="title"/>
          </p:nvPr>
        </p:nvSpPr>
        <p:spPr>
          <a:xfrm>
            <a:off x="1171871" y="457200"/>
            <a:ext cx="3932237" cy="1600200"/>
          </a:xfrm>
        </p:spPr>
        <p:txBody>
          <a:bodyPr anchor="ctr"/>
          <a:lstStyle>
            <a:lvl1pPr>
              <a:defRPr sz="3200"/>
            </a:lvl1pPr>
          </a:lstStyle>
          <a:p>
            <a:r>
              <a:rPr lang="en-US"/>
              <a:t>Click to edit Master title style</a:t>
            </a:r>
            <a:endParaRPr lang="en-US" dirty="0"/>
          </a:p>
        </p:txBody>
      </p:sp>
      <p:sp>
        <p:nvSpPr>
          <p:cNvPr id="16" name="Content Placeholder 2">
            <a:extLst>
              <a:ext uri="{FF2B5EF4-FFF2-40B4-BE49-F238E27FC236}">
                <a16:creationId xmlns:a16="http://schemas.microsoft.com/office/drawing/2014/main" id="{11AD19F5-871C-A44B-A284-188DD7CED8A2}"/>
              </a:ext>
            </a:extLst>
          </p:cNvPr>
          <p:cNvSpPr>
            <a:spLocks noGrp="1"/>
          </p:cNvSpPr>
          <p:nvPr>
            <p:ph idx="1"/>
          </p:nvPr>
        </p:nvSpPr>
        <p:spPr>
          <a:xfrm>
            <a:off x="5515271"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3">
            <a:extLst>
              <a:ext uri="{FF2B5EF4-FFF2-40B4-BE49-F238E27FC236}">
                <a16:creationId xmlns:a16="http://schemas.microsoft.com/office/drawing/2014/main" id="{1ADF3A92-409A-2A48-AF1B-D30F181FD30B}"/>
              </a:ext>
            </a:extLst>
          </p:cNvPr>
          <p:cNvSpPr>
            <a:spLocks noGrp="1"/>
          </p:cNvSpPr>
          <p:nvPr>
            <p:ph type="body" sz="half" idx="2"/>
          </p:nvPr>
        </p:nvSpPr>
        <p:spPr>
          <a:xfrm>
            <a:off x="1171871"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3" name="Picture 12">
            <a:extLst>
              <a:ext uri="{FF2B5EF4-FFF2-40B4-BE49-F238E27FC236}">
                <a16:creationId xmlns:a16="http://schemas.microsoft.com/office/drawing/2014/main" id="{57D4FF24-A98D-4749-A422-8C7AB8FFA502}"/>
              </a:ext>
            </a:extLst>
          </p:cNvPr>
          <p:cNvPicPr>
            <a:picLocks noChangeAspect="1"/>
          </p:cNvPicPr>
          <p:nvPr userDrawn="1"/>
        </p:nvPicPr>
        <p:blipFill>
          <a:blip r:embed="rId4"/>
          <a:stretch>
            <a:fillRect/>
          </a:stretch>
        </p:blipFill>
        <p:spPr>
          <a:xfrm>
            <a:off x="838201" y="1145854"/>
            <a:ext cx="10169883" cy="5210496"/>
          </a:xfrm>
          <a:prstGeom prst="rect">
            <a:avLst/>
          </a:prstGeom>
        </p:spPr>
      </p:pic>
    </p:spTree>
    <p:extLst>
      <p:ext uri="{BB962C8B-B14F-4D97-AF65-F5344CB8AC3E}">
        <p14:creationId xmlns:p14="http://schemas.microsoft.com/office/powerpoint/2010/main" val="3517699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59853109-6E4B-7F4B-A6E7-D8968A8FF7A6}"/>
              </a:ext>
            </a:extLst>
          </p:cNvPr>
          <p:cNvSpPr>
            <a:spLocks noGrp="1"/>
          </p:cNvSpPr>
          <p:nvPr>
            <p:ph type="title"/>
          </p:nvPr>
        </p:nvSpPr>
        <p:spPr>
          <a:xfrm>
            <a:off x="1178455" y="457200"/>
            <a:ext cx="3932237" cy="1600200"/>
          </a:xfrm>
        </p:spPr>
        <p:txBody>
          <a:bodyPr anchor="ctr"/>
          <a:lstStyle>
            <a:lvl1pPr>
              <a:defRPr sz="3200"/>
            </a:lvl1pPr>
          </a:lstStyle>
          <a:p>
            <a:r>
              <a:rPr lang="en-US"/>
              <a:t>Click to edit Master title style</a:t>
            </a:r>
            <a:endParaRPr lang="en-US" dirty="0"/>
          </a:p>
        </p:txBody>
      </p:sp>
      <p:sp>
        <p:nvSpPr>
          <p:cNvPr id="14" name="Picture Placeholder 2">
            <a:extLst>
              <a:ext uri="{FF2B5EF4-FFF2-40B4-BE49-F238E27FC236}">
                <a16:creationId xmlns:a16="http://schemas.microsoft.com/office/drawing/2014/main" id="{0C58DC6A-D81D-E840-835B-24F9F38C0F60}"/>
              </a:ext>
            </a:extLst>
          </p:cNvPr>
          <p:cNvSpPr>
            <a:spLocks noGrp="1" noChangeAspect="1"/>
          </p:cNvSpPr>
          <p:nvPr>
            <p:ph type="pic" idx="1"/>
          </p:nvPr>
        </p:nvSpPr>
        <p:spPr>
          <a:xfrm>
            <a:off x="5521855"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Text Placeholder 3">
            <a:extLst>
              <a:ext uri="{FF2B5EF4-FFF2-40B4-BE49-F238E27FC236}">
                <a16:creationId xmlns:a16="http://schemas.microsoft.com/office/drawing/2014/main" id="{B9887510-8376-764D-A87A-29793D98E4AC}"/>
              </a:ext>
            </a:extLst>
          </p:cNvPr>
          <p:cNvSpPr>
            <a:spLocks noGrp="1"/>
          </p:cNvSpPr>
          <p:nvPr>
            <p:ph type="body" sz="half" idx="2"/>
          </p:nvPr>
        </p:nvSpPr>
        <p:spPr>
          <a:xfrm>
            <a:off x="1178455"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5" name="Picture 14">
            <a:extLst>
              <a:ext uri="{FF2B5EF4-FFF2-40B4-BE49-F238E27FC236}">
                <a16:creationId xmlns:a16="http://schemas.microsoft.com/office/drawing/2014/main" id="{05793CA9-255F-45BA-A5FD-4B5F111B77CC}"/>
              </a:ext>
            </a:extLst>
          </p:cNvPr>
          <p:cNvPicPr>
            <a:picLocks noChangeAspect="1"/>
          </p:cNvPicPr>
          <p:nvPr userDrawn="1"/>
        </p:nvPicPr>
        <p:blipFill>
          <a:blip r:embed="rId4"/>
          <a:stretch>
            <a:fillRect/>
          </a:stretch>
        </p:blipFill>
        <p:spPr>
          <a:xfrm>
            <a:off x="838201" y="1145854"/>
            <a:ext cx="10169883" cy="5210496"/>
          </a:xfrm>
          <a:prstGeom prst="rect">
            <a:avLst/>
          </a:prstGeom>
        </p:spPr>
      </p:pic>
    </p:spTree>
    <p:extLst>
      <p:ext uri="{BB962C8B-B14F-4D97-AF65-F5344CB8AC3E}">
        <p14:creationId xmlns:p14="http://schemas.microsoft.com/office/powerpoint/2010/main" val="4077850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8" name="Title 1">
            <a:extLst>
              <a:ext uri="{FF2B5EF4-FFF2-40B4-BE49-F238E27FC236}">
                <a16:creationId xmlns:a16="http://schemas.microsoft.com/office/drawing/2014/main" id="{533C7E1F-5681-4D44-9301-B3D9F3F69B79}"/>
              </a:ext>
            </a:extLst>
          </p:cNvPr>
          <p:cNvSpPr>
            <a:spLocks noGrp="1"/>
          </p:cNvSpPr>
          <p:nvPr>
            <p:ph type="title"/>
          </p:nvPr>
        </p:nvSpPr>
        <p:spPr>
          <a:xfrm>
            <a:off x="1126067" y="365127"/>
            <a:ext cx="10515600" cy="1325563"/>
          </a:xfrm>
        </p:spPr>
        <p:txBody>
          <a:bodyPr anchor="ctr"/>
          <a:lstStyle/>
          <a:p>
            <a:r>
              <a:rPr lang="en-US"/>
              <a:t>Click to edit Master title style</a:t>
            </a:r>
            <a:endParaRPr lang="en-US" dirty="0"/>
          </a:p>
        </p:txBody>
      </p:sp>
      <p:sp>
        <p:nvSpPr>
          <p:cNvPr id="27" name="Vertical Text Placeholder 2">
            <a:extLst>
              <a:ext uri="{FF2B5EF4-FFF2-40B4-BE49-F238E27FC236}">
                <a16:creationId xmlns:a16="http://schemas.microsoft.com/office/drawing/2014/main" id="{2C382DC9-1021-B345-AEB1-6804033EBC91}"/>
              </a:ext>
            </a:extLst>
          </p:cNvPr>
          <p:cNvSpPr>
            <a:spLocks noGrp="1"/>
          </p:cNvSpPr>
          <p:nvPr>
            <p:ph type="body" orient="vert" idx="1"/>
          </p:nvPr>
        </p:nvSpPr>
        <p:spPr>
          <a:xfrm>
            <a:off x="1126067" y="1825625"/>
            <a:ext cx="10515600" cy="409371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B36A6EBB-83BD-4227-9233-4CF13E5AD259}"/>
              </a:ext>
            </a:extLst>
          </p:cNvPr>
          <p:cNvPicPr>
            <a:picLocks noChangeAspect="1"/>
          </p:cNvPicPr>
          <p:nvPr userDrawn="1"/>
        </p:nvPicPr>
        <p:blipFill>
          <a:blip r:embed="rId4"/>
          <a:stretch>
            <a:fillRect/>
          </a:stretch>
        </p:blipFill>
        <p:spPr>
          <a:xfrm>
            <a:off x="838201" y="1145854"/>
            <a:ext cx="10169883" cy="5210496"/>
          </a:xfrm>
          <a:prstGeom prst="rect">
            <a:avLst/>
          </a:prstGeom>
        </p:spPr>
      </p:pic>
    </p:spTree>
    <p:extLst>
      <p:ext uri="{BB962C8B-B14F-4D97-AF65-F5344CB8AC3E}">
        <p14:creationId xmlns:p14="http://schemas.microsoft.com/office/powerpoint/2010/main" val="1285313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Vertical Title and Text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2" name="Vertical Title 1">
            <a:extLst>
              <a:ext uri="{FF2B5EF4-FFF2-40B4-BE49-F238E27FC236}">
                <a16:creationId xmlns:a16="http://schemas.microsoft.com/office/drawing/2014/main" id="{B04BA713-2669-AC4A-BD2F-89DB64E615DE}"/>
              </a:ext>
            </a:extLst>
          </p:cNvPr>
          <p:cNvSpPr>
            <a:spLocks noGrp="1"/>
          </p:cNvSpPr>
          <p:nvPr>
            <p:ph type="title" orient="vert"/>
          </p:nvPr>
        </p:nvSpPr>
        <p:spPr>
          <a:xfrm>
            <a:off x="8978901" y="288925"/>
            <a:ext cx="2628900" cy="5811838"/>
          </a:xfrm>
        </p:spPr>
        <p:txBody>
          <a:bodyPr vert="eaVert"/>
          <a:lstStyle/>
          <a:p>
            <a:r>
              <a:rPr lang="en-US"/>
              <a:t>Click to edit Master title style</a:t>
            </a:r>
            <a:endParaRPr lang="en-US" dirty="0"/>
          </a:p>
        </p:txBody>
      </p:sp>
      <p:sp>
        <p:nvSpPr>
          <p:cNvPr id="13" name="Vertical Text Placeholder 2">
            <a:extLst>
              <a:ext uri="{FF2B5EF4-FFF2-40B4-BE49-F238E27FC236}">
                <a16:creationId xmlns:a16="http://schemas.microsoft.com/office/drawing/2014/main" id="{F6267AEC-654B-0447-B66B-919ABFA9011E}"/>
              </a:ext>
            </a:extLst>
          </p:cNvPr>
          <p:cNvSpPr>
            <a:spLocks noGrp="1"/>
          </p:cNvSpPr>
          <p:nvPr>
            <p:ph type="body" orient="vert" idx="1"/>
          </p:nvPr>
        </p:nvSpPr>
        <p:spPr>
          <a:xfrm>
            <a:off x="1092201" y="2889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8947732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cluding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0452308-E201-CE44-A275-57BDEC443B8C}"/>
              </a:ext>
            </a:extLst>
          </p:cNvPr>
          <p:cNvPicPr>
            <a:picLocks noChangeAspect="1"/>
          </p:cNvPicPr>
          <p:nvPr/>
        </p:nvPicPr>
        <p:blipFill rotWithShape="1">
          <a:blip r:embed="rId2"/>
          <a:srcRect t="4552" r="15488" b="24702"/>
          <a:stretch/>
        </p:blipFill>
        <p:spPr>
          <a:xfrm>
            <a:off x="3781692" y="190502"/>
            <a:ext cx="8410309" cy="6667499"/>
          </a:xfrm>
          <a:prstGeom prst="rect">
            <a:avLst/>
          </a:prstGeom>
        </p:spPr>
      </p:pic>
      <p:sp>
        <p:nvSpPr>
          <p:cNvPr id="13" name="TextBox 12">
            <a:extLst>
              <a:ext uri="{FF2B5EF4-FFF2-40B4-BE49-F238E27FC236}">
                <a16:creationId xmlns:a16="http://schemas.microsoft.com/office/drawing/2014/main" id="{16014B7D-9BAD-464F-A2A6-2BAA8F556D93}"/>
              </a:ext>
            </a:extLst>
          </p:cNvPr>
          <p:cNvSpPr txBox="1"/>
          <p:nvPr/>
        </p:nvSpPr>
        <p:spPr>
          <a:xfrm>
            <a:off x="5650604" y="5575566"/>
            <a:ext cx="6913227" cy="954107"/>
          </a:xfrm>
          <a:prstGeom prst="rect">
            <a:avLst/>
          </a:prstGeom>
          <a:noFill/>
        </p:spPr>
        <p:txBody>
          <a:bodyPr wrap="square" rtlCol="0">
            <a:spAutoFit/>
          </a:bodyPr>
          <a:lstStyle/>
          <a:p>
            <a:pPr algn="ctr"/>
            <a:r>
              <a:rPr lang="en-US" sz="2800" b="1" i="0" dirty="0">
                <a:solidFill>
                  <a:srgbClr val="44883E"/>
                </a:solidFill>
                <a:latin typeface="Arial Black" panose="020B0604020202020204" pitchFamily="34" charset="0"/>
                <a:cs typeface="Arial Black" panose="020B0604020202020204" pitchFamily="34" charset="0"/>
              </a:rPr>
              <a:t>EDUCATING </a:t>
            </a:r>
          </a:p>
          <a:p>
            <a:pPr algn="ctr"/>
            <a:r>
              <a:rPr lang="en-US" sz="2800" b="1" i="0" dirty="0">
                <a:solidFill>
                  <a:srgbClr val="44883E"/>
                </a:solidFill>
                <a:latin typeface="Arial Black" panose="020B0604020202020204" pitchFamily="34" charset="0"/>
                <a:cs typeface="Arial Black" panose="020B0604020202020204" pitchFamily="34" charset="0"/>
              </a:rPr>
              <a:t>GEORGIA’S FUTURE</a:t>
            </a:r>
          </a:p>
        </p:txBody>
      </p:sp>
      <p:sp>
        <p:nvSpPr>
          <p:cNvPr id="17" name="TextBox 16">
            <a:extLst>
              <a:ext uri="{FF2B5EF4-FFF2-40B4-BE49-F238E27FC236}">
                <a16:creationId xmlns:a16="http://schemas.microsoft.com/office/drawing/2014/main" id="{E32DE396-28AF-274A-901E-75484B2FB745}"/>
              </a:ext>
            </a:extLst>
          </p:cNvPr>
          <p:cNvSpPr txBox="1"/>
          <p:nvPr/>
        </p:nvSpPr>
        <p:spPr>
          <a:xfrm>
            <a:off x="5628999" y="5559363"/>
            <a:ext cx="6913227" cy="954107"/>
          </a:xfrm>
          <a:prstGeom prst="rect">
            <a:avLst/>
          </a:prstGeom>
          <a:noFill/>
        </p:spPr>
        <p:txBody>
          <a:bodyPr wrap="square" rtlCol="0">
            <a:spAutoFit/>
          </a:bodyPr>
          <a:lstStyle/>
          <a:p>
            <a:pPr algn="ctr"/>
            <a:r>
              <a:rPr lang="en-US" sz="2800" b="1" i="0" dirty="0">
                <a:solidFill>
                  <a:schemeClr val="bg1"/>
                </a:solidFill>
                <a:latin typeface="Arial Black" panose="020B0604020202020204" pitchFamily="34" charset="0"/>
                <a:cs typeface="Arial Black" panose="020B0604020202020204" pitchFamily="34" charset="0"/>
              </a:rPr>
              <a:t>EDUCATING </a:t>
            </a:r>
          </a:p>
          <a:p>
            <a:pPr algn="ctr"/>
            <a:r>
              <a:rPr lang="en-US" sz="2800" b="1" i="0" dirty="0">
                <a:solidFill>
                  <a:schemeClr val="bg1"/>
                </a:solidFill>
                <a:latin typeface="Arial Black" panose="020B0604020202020204" pitchFamily="34" charset="0"/>
                <a:cs typeface="Arial Black" panose="020B0604020202020204" pitchFamily="34" charset="0"/>
              </a:rPr>
              <a:t>GEORGIA’S FUTURE</a:t>
            </a:r>
          </a:p>
        </p:txBody>
      </p:sp>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3"/>
          <a:stretch>
            <a:fillRect/>
          </a:stretch>
        </p:blipFill>
        <p:spPr>
          <a:xfrm>
            <a:off x="877141" y="5056094"/>
            <a:ext cx="2985396" cy="1226970"/>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826340" y="1890558"/>
            <a:ext cx="4684747"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513552"/>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Tree>
    <p:extLst>
      <p:ext uri="{BB962C8B-B14F-4D97-AF65-F5344CB8AC3E}">
        <p14:creationId xmlns:p14="http://schemas.microsoft.com/office/powerpoint/2010/main" val="3028851194"/>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cluding Slide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E1A602B-DFBD-884B-9FE7-E714CE763214}"/>
              </a:ext>
            </a:extLst>
          </p:cNvPr>
          <p:cNvPicPr>
            <a:picLocks noChangeAspect="1"/>
          </p:cNvPicPr>
          <p:nvPr/>
        </p:nvPicPr>
        <p:blipFill rotWithShape="1">
          <a:blip r:embed="rId2"/>
          <a:srcRect l="12560" b="10499"/>
          <a:stretch/>
        </p:blipFill>
        <p:spPr>
          <a:xfrm>
            <a:off x="2" y="100458"/>
            <a:ext cx="5367293" cy="6757543"/>
          </a:xfrm>
          <a:prstGeom prst="rect">
            <a:avLst/>
          </a:prstGeom>
        </p:spPr>
      </p:pic>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3"/>
          <a:stretch>
            <a:fillRect/>
          </a:stretch>
        </p:blipFill>
        <p:spPr>
          <a:xfrm>
            <a:off x="8763239" y="5352785"/>
            <a:ext cx="2541612"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6738637" y="3515892"/>
            <a:ext cx="4684747"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513552"/>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
        <p:nvSpPr>
          <p:cNvPr id="15" name="TextBox 14">
            <a:extLst>
              <a:ext uri="{FF2B5EF4-FFF2-40B4-BE49-F238E27FC236}">
                <a16:creationId xmlns:a16="http://schemas.microsoft.com/office/drawing/2014/main" id="{478CFFA2-5DC0-0641-A4FC-09095DE1B02F}"/>
              </a:ext>
            </a:extLst>
          </p:cNvPr>
          <p:cNvSpPr txBox="1"/>
          <p:nvPr/>
        </p:nvSpPr>
        <p:spPr>
          <a:xfrm>
            <a:off x="4321743" y="1056805"/>
            <a:ext cx="6841279" cy="141577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Offering a holistic education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800" dirty="0">
                <a:solidFill>
                  <a:srgbClr val="3DB8CF"/>
                </a:solidFill>
                <a:latin typeface="Arial Black" panose="020B0A04020102020204" pitchFamily="34" charset="0"/>
              </a:rPr>
              <a:t>each and every child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in our state.</a:t>
            </a:r>
          </a:p>
          <a:p>
            <a:pPr algn="l"/>
            <a:endParaRPr lang="en-US" sz="1800" dirty="0">
              <a:solidFill>
                <a:srgbClr val="44883E"/>
              </a:solidFill>
            </a:endParaRPr>
          </a:p>
        </p:txBody>
      </p:sp>
    </p:spTree>
    <p:extLst>
      <p:ext uri="{BB962C8B-B14F-4D97-AF65-F5344CB8AC3E}">
        <p14:creationId xmlns:p14="http://schemas.microsoft.com/office/powerpoint/2010/main" val="3918214876"/>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cluding Slide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2"/>
          <a:stretch>
            <a:fillRect/>
          </a:stretch>
        </p:blipFill>
        <p:spPr>
          <a:xfrm>
            <a:off x="990839" y="5352785"/>
            <a:ext cx="2541612"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906172" y="3327400"/>
            <a:ext cx="4684747"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513552"/>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11" name="TextBox 10">
            <a:extLst>
              <a:ext uri="{FF2B5EF4-FFF2-40B4-BE49-F238E27FC236}">
                <a16:creationId xmlns:a16="http://schemas.microsoft.com/office/drawing/2014/main" id="{635847DE-6313-664A-86A5-1E114CC90FF8}"/>
              </a:ext>
            </a:extLst>
          </p:cNvPr>
          <p:cNvSpPr txBox="1"/>
          <p:nvPr/>
        </p:nvSpPr>
        <p:spPr>
          <a:xfrm>
            <a:off x="844597" y="800986"/>
            <a:ext cx="8311839"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dirty="0">
                <a:solidFill>
                  <a:srgbClr val="3DB8CF"/>
                </a:solidFill>
                <a:latin typeface="Arial Black" panose="020B0A04020102020204" pitchFamily="34" charset="0"/>
              </a:rPr>
              <a:t>for life</a:t>
            </a:r>
            <a:r>
              <a:rPr lang="en-US" sz="4400" dirty="0">
                <a:solidFill>
                  <a:srgbClr val="3DB8CF"/>
                </a:solidFill>
                <a:latin typeface="Arial Black" panose="020B0A04020102020204" pitchFamily="34" charset="0"/>
              </a:rPr>
              <a:t>.</a:t>
            </a:r>
            <a:endParaRPr lang="en-US" sz="7200" dirty="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96C1CAB2-25CA-0B41-9D45-E0DE935F9D5E}"/>
              </a:ext>
            </a:extLst>
          </p:cNvPr>
          <p:cNvPicPr>
            <a:picLocks noChangeAspect="1"/>
          </p:cNvPicPr>
          <p:nvPr/>
        </p:nvPicPr>
        <p:blipFill rotWithShape="1">
          <a:blip r:embed="rId5"/>
          <a:srcRect t="288" r="637" b="2344"/>
          <a:stretch/>
        </p:blipFill>
        <p:spPr>
          <a:xfrm>
            <a:off x="7278362" y="342900"/>
            <a:ext cx="4729188" cy="6515100"/>
          </a:xfrm>
          <a:prstGeom prst="rect">
            <a:avLst/>
          </a:prstGeom>
        </p:spPr>
      </p:pic>
    </p:spTree>
    <p:extLst>
      <p:ext uri="{BB962C8B-B14F-4D97-AF65-F5344CB8AC3E}">
        <p14:creationId xmlns:p14="http://schemas.microsoft.com/office/powerpoint/2010/main" val="186773251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p:nvPicPr>
        <p:blipFill>
          <a:blip r:embed="rId2"/>
          <a:stretch>
            <a:fillRect/>
          </a:stretch>
        </p:blipFill>
        <p:spPr>
          <a:xfrm>
            <a:off x="10268289" y="6023260"/>
            <a:ext cx="1485499" cy="610526"/>
          </a:xfrm>
          <a:prstGeom prst="rect">
            <a:avLst/>
          </a:prstGeom>
        </p:spPr>
      </p:pic>
      <p:sp>
        <p:nvSpPr>
          <p:cNvPr id="2" name="Title 1"/>
          <p:cNvSpPr>
            <a:spLocks noGrp="1"/>
          </p:cNvSpPr>
          <p:nvPr>
            <p:ph type="title"/>
          </p:nvPr>
        </p:nvSpPr>
        <p:spPr>
          <a:xfrm>
            <a:off x="1193800" y="365127"/>
            <a:ext cx="10515600" cy="1325563"/>
          </a:xfrm>
        </p:spPr>
        <p:txBody>
          <a:bodyPr anchor="ctr"/>
          <a:lstStyle/>
          <a:p>
            <a:r>
              <a:rPr lang="en-US"/>
              <a:t>Click to edit Master title style</a:t>
            </a:r>
            <a:endParaRPr lang="en-US" dirty="0"/>
          </a:p>
        </p:txBody>
      </p:sp>
      <p:sp>
        <p:nvSpPr>
          <p:cNvPr id="3" name="Content Placeholder 2"/>
          <p:cNvSpPr>
            <a:spLocks noGrp="1"/>
          </p:cNvSpPr>
          <p:nvPr>
            <p:ph idx="1"/>
          </p:nvPr>
        </p:nvSpPr>
        <p:spPr>
          <a:xfrm>
            <a:off x="1193800" y="1825626"/>
            <a:ext cx="105156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p:nvPicPr>
        <p:blipFill rotWithShape="1">
          <a:blip r:embed="rId3"/>
          <a:srcRect r="4456"/>
          <a:stretch/>
        </p:blipFill>
        <p:spPr>
          <a:xfrm>
            <a:off x="0" y="0"/>
            <a:ext cx="890184"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p:nvGrpSpPr>
        <p:grpSpPr>
          <a:xfrm>
            <a:off x="890184" y="6306082"/>
            <a:ext cx="8921704"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4" name="TextBox 23">
            <a:extLst>
              <a:ext uri="{FF2B5EF4-FFF2-40B4-BE49-F238E27FC236}">
                <a16:creationId xmlns:a16="http://schemas.microsoft.com/office/drawing/2014/main" id="{16F9DF7F-73DC-9F45-87C0-008434323A44}"/>
              </a:ext>
            </a:extLst>
          </p:cNvPr>
          <p:cNvSpPr txBox="1"/>
          <p:nvPr/>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pic>
        <p:nvPicPr>
          <p:cNvPr id="12" name="Picture 11">
            <a:extLst>
              <a:ext uri="{FF2B5EF4-FFF2-40B4-BE49-F238E27FC236}">
                <a16:creationId xmlns:a16="http://schemas.microsoft.com/office/drawing/2014/main" id="{7B8BE84E-C067-415A-8259-B6CE89466A90}"/>
              </a:ext>
            </a:extLst>
          </p:cNvPr>
          <p:cNvPicPr>
            <a:picLocks noChangeAspect="1"/>
          </p:cNvPicPr>
          <p:nvPr userDrawn="1"/>
        </p:nvPicPr>
        <p:blipFill>
          <a:blip r:embed="rId4"/>
          <a:stretch>
            <a:fillRect/>
          </a:stretch>
        </p:blipFill>
        <p:spPr>
          <a:xfrm>
            <a:off x="838201" y="1145854"/>
            <a:ext cx="10169883" cy="5210496"/>
          </a:xfrm>
          <a:prstGeom prst="rect">
            <a:avLst/>
          </a:prstGeom>
        </p:spPr>
      </p:pic>
    </p:spTree>
    <p:extLst>
      <p:ext uri="{BB962C8B-B14F-4D97-AF65-F5344CB8AC3E}">
        <p14:creationId xmlns:p14="http://schemas.microsoft.com/office/powerpoint/2010/main" val="2400732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73370-2414-48BA-B6EF-CA16B31348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B09DE4-4170-4475-B849-E9A25BA1C21E}"/>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CC684F-D593-4745-97B7-9BBD420F509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D91EA69-15F2-45C0-A43C-4A414F1F24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C3AEF5-FC3D-4948-9DB8-5F03FBC79B4C}"/>
              </a:ext>
            </a:extLst>
          </p:cNvPr>
          <p:cNvSpPr>
            <a:spLocks noGrp="1"/>
          </p:cNvSpPr>
          <p:nvPr>
            <p:ph type="sldNum" sz="quarter" idx="12"/>
          </p:nvPr>
        </p:nvSpPr>
        <p:spPr/>
        <p:txBody>
          <a:bodyPr/>
          <a:lstStyle/>
          <a:p>
            <a:fld id="{2C7140F6-05B1-4C65-975A-39A2070589EB}" type="slidenum">
              <a:rPr lang="en-US" smtClean="0"/>
              <a:t>‹#›</a:t>
            </a:fld>
            <a:endParaRPr lang="en-US"/>
          </a:p>
        </p:txBody>
      </p:sp>
      <p:pic>
        <p:nvPicPr>
          <p:cNvPr id="8" name="Picture 7">
            <a:extLst>
              <a:ext uri="{FF2B5EF4-FFF2-40B4-BE49-F238E27FC236}">
                <a16:creationId xmlns:a16="http://schemas.microsoft.com/office/drawing/2014/main" id="{915ACDD8-19E7-4139-BBD1-737C3E4F6320}"/>
              </a:ext>
            </a:extLst>
          </p:cNvPr>
          <p:cNvPicPr>
            <a:picLocks noChangeAspect="1"/>
          </p:cNvPicPr>
          <p:nvPr userDrawn="1"/>
        </p:nvPicPr>
        <p:blipFill>
          <a:blip r:embed="rId2"/>
          <a:stretch>
            <a:fillRect/>
          </a:stretch>
        </p:blipFill>
        <p:spPr>
          <a:xfrm>
            <a:off x="838201" y="1145854"/>
            <a:ext cx="10169883" cy="5210496"/>
          </a:xfrm>
          <a:prstGeom prst="rect">
            <a:avLst/>
          </a:prstGeom>
        </p:spPr>
      </p:pic>
      <p:pic>
        <p:nvPicPr>
          <p:cNvPr id="9" name="Picture 8">
            <a:extLst>
              <a:ext uri="{FF2B5EF4-FFF2-40B4-BE49-F238E27FC236}">
                <a16:creationId xmlns:a16="http://schemas.microsoft.com/office/drawing/2014/main" id="{BF6D49FC-F004-4B6B-9E68-508CBCF747F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9808674" y="59826"/>
            <a:ext cx="2212567" cy="946227"/>
          </a:xfrm>
          <a:prstGeom prst="rect">
            <a:avLst/>
          </a:prstGeom>
        </p:spPr>
      </p:pic>
      <p:sp>
        <p:nvSpPr>
          <p:cNvPr id="10" name="Date Placeholder 3">
            <a:extLst>
              <a:ext uri="{FF2B5EF4-FFF2-40B4-BE49-F238E27FC236}">
                <a16:creationId xmlns:a16="http://schemas.microsoft.com/office/drawing/2014/main" id="{68D0C1DD-24FE-4B20-9C26-5E8276C37D02}"/>
              </a:ext>
            </a:extLst>
          </p:cNvPr>
          <p:cNvSpPr txBox="1">
            <a:spLocks/>
          </p:cNvSpPr>
          <p:nvPr userDrawn="1"/>
        </p:nvSpPr>
        <p:spPr>
          <a:xfrm>
            <a:off x="10094205" y="1028915"/>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
        <p:nvSpPr>
          <p:cNvPr id="11" name="Rectangle 10">
            <a:extLst>
              <a:ext uri="{FF2B5EF4-FFF2-40B4-BE49-F238E27FC236}">
                <a16:creationId xmlns:a16="http://schemas.microsoft.com/office/drawing/2014/main" id="{939DAC5B-0667-48F9-A0BD-8D4199F50654}"/>
              </a:ext>
            </a:extLst>
          </p:cNvPr>
          <p:cNvSpPr/>
          <p:nvPr userDrawn="1"/>
        </p:nvSpPr>
        <p:spPr>
          <a:xfrm>
            <a:off x="0" y="6721479"/>
            <a:ext cx="12192000" cy="136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938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userDrawn="1"/>
        </p:nvPicPr>
        <p:blipFill>
          <a:blip r:embed="rId2"/>
          <a:stretch>
            <a:fillRect/>
          </a:stretch>
        </p:blipFill>
        <p:spPr>
          <a:xfrm>
            <a:off x="10268289" y="6023260"/>
            <a:ext cx="1485499" cy="610526"/>
          </a:xfrm>
          <a:prstGeom prst="rect">
            <a:avLst/>
          </a:prstGeom>
        </p:spPr>
      </p:pic>
      <p:sp>
        <p:nvSpPr>
          <p:cNvPr id="2" name="Title 1"/>
          <p:cNvSpPr>
            <a:spLocks noGrp="1"/>
          </p:cNvSpPr>
          <p:nvPr>
            <p:ph type="title"/>
          </p:nvPr>
        </p:nvSpPr>
        <p:spPr>
          <a:xfrm>
            <a:off x="1193800" y="594360"/>
            <a:ext cx="10515600" cy="539496"/>
          </a:xfrm>
        </p:spPr>
        <p:txBody>
          <a:bodyPr anchor="t" anchorCtr="0"/>
          <a:lstStyle>
            <a:lvl1pPr>
              <a:defRPr>
                <a:solidFill>
                  <a:srgbClr val="007E67"/>
                </a:solidFill>
              </a:defRPr>
            </a:lvl1pPr>
          </a:lstStyle>
          <a:p>
            <a:r>
              <a:rPr lang="en-US"/>
              <a:t>Click to edit Master title style</a:t>
            </a:r>
          </a:p>
        </p:txBody>
      </p:sp>
      <p:sp>
        <p:nvSpPr>
          <p:cNvPr id="3" name="Content Placeholder 2"/>
          <p:cNvSpPr>
            <a:spLocks noGrp="1"/>
          </p:cNvSpPr>
          <p:nvPr>
            <p:ph idx="1"/>
          </p:nvPr>
        </p:nvSpPr>
        <p:spPr>
          <a:xfrm>
            <a:off x="1193800" y="1825626"/>
            <a:ext cx="105156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userDrawn="1"/>
        </p:nvPicPr>
        <p:blipFill rotWithShape="1">
          <a:blip r:embed="rId3"/>
          <a:srcRect r="4456"/>
          <a:stretch/>
        </p:blipFill>
        <p:spPr>
          <a:xfrm>
            <a:off x="0" y="0"/>
            <a:ext cx="890184"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userDrawn="1"/>
        </p:nvGrpSpPr>
        <p:grpSpPr>
          <a:xfrm>
            <a:off x="890184" y="6306082"/>
            <a:ext cx="8921704"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4" name="TextBox 23">
            <a:extLst>
              <a:ext uri="{FF2B5EF4-FFF2-40B4-BE49-F238E27FC236}">
                <a16:creationId xmlns:a16="http://schemas.microsoft.com/office/drawing/2014/main" id="{16F9DF7F-73DC-9F45-87C0-008434323A44}"/>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2" name="Date Placeholder 1">
            <a:extLst>
              <a:ext uri="{FF2B5EF4-FFF2-40B4-BE49-F238E27FC236}">
                <a16:creationId xmlns:a16="http://schemas.microsoft.com/office/drawing/2014/main" id="{3F2D0878-B4CE-4000-B09E-F2606580BC4A}"/>
              </a:ext>
            </a:extLst>
          </p:cNvPr>
          <p:cNvSpPr>
            <a:spLocks noGrp="1"/>
          </p:cNvSpPr>
          <p:nvPr>
            <p:ph type="dt" sz="half" idx="10"/>
          </p:nvPr>
        </p:nvSpPr>
        <p:spPr>
          <a:xfrm rot="16200000">
            <a:off x="-590488" y="1191770"/>
            <a:ext cx="2057400" cy="486833"/>
          </a:xfr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a:t>2/25/2020</a:t>
            </a:r>
          </a:p>
        </p:txBody>
      </p:sp>
      <p:sp>
        <p:nvSpPr>
          <p:cNvPr id="13" name="Slide Number Placeholder 3">
            <a:extLst>
              <a:ext uri="{FF2B5EF4-FFF2-40B4-BE49-F238E27FC236}">
                <a16:creationId xmlns:a16="http://schemas.microsoft.com/office/drawing/2014/main" id="{76388F5A-591F-4511-954A-4E96639F72BF}"/>
              </a:ext>
            </a:extLst>
          </p:cNvPr>
          <p:cNvSpPr>
            <a:spLocks noGrp="1"/>
          </p:cNvSpPr>
          <p:nvPr>
            <p:ph type="sldNum" sz="quarter" idx="12"/>
          </p:nvPr>
        </p:nvSpPr>
        <p:spPr>
          <a:xfrm>
            <a:off x="-1" y="6412493"/>
            <a:ext cx="890185"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5" name="Text Placeholder 6">
            <a:extLst>
              <a:ext uri="{FF2B5EF4-FFF2-40B4-BE49-F238E27FC236}">
                <a16:creationId xmlns:a16="http://schemas.microsoft.com/office/drawing/2014/main" id="{52CB1007-DB6D-4684-A6B9-2C36CF7BE86D}"/>
              </a:ext>
            </a:extLst>
          </p:cNvPr>
          <p:cNvSpPr>
            <a:spLocks noGrp="1"/>
          </p:cNvSpPr>
          <p:nvPr>
            <p:ph type="body" sz="quarter" idx="14"/>
          </p:nvPr>
        </p:nvSpPr>
        <p:spPr>
          <a:xfrm>
            <a:off x="1193800" y="1115568"/>
            <a:ext cx="10515600" cy="369332"/>
          </a:xfrm>
        </p:spPr>
        <p:txBody>
          <a:bodyPr>
            <a:spAutoFit/>
          </a:bodyPr>
          <a:lstStyle>
            <a:lvl1pPr marL="0" indent="0">
              <a:buNone/>
              <a:defRPr sz="2000" b="1">
                <a:solidFill>
                  <a:srgbClr val="20386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text styles</a:t>
            </a:r>
          </a:p>
        </p:txBody>
      </p:sp>
    </p:spTree>
    <p:extLst>
      <p:ext uri="{BB962C8B-B14F-4D97-AF65-F5344CB8AC3E}">
        <p14:creationId xmlns:p14="http://schemas.microsoft.com/office/powerpoint/2010/main" val="17663762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no footer">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9CE4C0D-C17D-462C-9388-58CA74AF0D98}"/>
              </a:ext>
            </a:extLst>
          </p:cNvPr>
          <p:cNvSpPr>
            <a:spLocks noGrp="1"/>
          </p:cNvSpPr>
          <p:nvPr>
            <p:ph type="title"/>
          </p:nvPr>
        </p:nvSpPr>
        <p:spPr>
          <a:xfrm>
            <a:off x="1193800" y="594360"/>
            <a:ext cx="10515600" cy="539496"/>
          </a:xfrm>
        </p:spPr>
        <p:txBody>
          <a:bodyPr anchor="t" anchorCtr="0"/>
          <a:lstStyle>
            <a:lvl1pPr>
              <a:defRPr>
                <a:solidFill>
                  <a:srgbClr val="007E67"/>
                </a:solidFill>
              </a:defRPr>
            </a:lvl1pPr>
          </a:lstStyle>
          <a:p>
            <a:r>
              <a:rPr lang="en-US"/>
              <a:t>Click to edit Master title style</a:t>
            </a:r>
          </a:p>
        </p:txBody>
      </p:sp>
      <p:sp>
        <p:nvSpPr>
          <p:cNvPr id="11" name="Content Placeholder 2">
            <a:extLst>
              <a:ext uri="{FF2B5EF4-FFF2-40B4-BE49-F238E27FC236}">
                <a16:creationId xmlns:a16="http://schemas.microsoft.com/office/drawing/2014/main" id="{B23ED839-2272-4F61-8B8B-ED2752D073A9}"/>
              </a:ext>
            </a:extLst>
          </p:cNvPr>
          <p:cNvSpPr>
            <a:spLocks noGrp="1"/>
          </p:cNvSpPr>
          <p:nvPr>
            <p:ph idx="1"/>
          </p:nvPr>
        </p:nvSpPr>
        <p:spPr>
          <a:xfrm>
            <a:off x="1193800" y="1825626"/>
            <a:ext cx="105156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484EE0D7-2AF1-4E28-8AE9-601B77767A05}"/>
              </a:ext>
            </a:extLst>
          </p:cNvPr>
          <p:cNvPicPr>
            <a:picLocks noChangeAspect="1"/>
          </p:cNvPicPr>
          <p:nvPr userDrawn="1"/>
        </p:nvPicPr>
        <p:blipFill rotWithShape="1">
          <a:blip r:embed="rId2"/>
          <a:srcRect r="4456"/>
          <a:stretch/>
        </p:blipFill>
        <p:spPr>
          <a:xfrm>
            <a:off x="0" y="0"/>
            <a:ext cx="890184" cy="6858000"/>
          </a:xfrm>
          <a:prstGeom prst="rect">
            <a:avLst/>
          </a:prstGeom>
        </p:spPr>
      </p:pic>
      <p:sp>
        <p:nvSpPr>
          <p:cNvPr id="21" name="Date Placeholder 1">
            <a:extLst>
              <a:ext uri="{FF2B5EF4-FFF2-40B4-BE49-F238E27FC236}">
                <a16:creationId xmlns:a16="http://schemas.microsoft.com/office/drawing/2014/main" id="{90BB495E-CF20-4221-B31C-C79F3BD079F0}"/>
              </a:ext>
            </a:extLst>
          </p:cNvPr>
          <p:cNvSpPr>
            <a:spLocks noGrp="1"/>
          </p:cNvSpPr>
          <p:nvPr>
            <p:ph type="dt" sz="half" idx="10"/>
          </p:nvPr>
        </p:nvSpPr>
        <p:spPr>
          <a:xfrm rot="16200000">
            <a:off x="-590488" y="1191770"/>
            <a:ext cx="2057400" cy="486833"/>
          </a:xfr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a:t>2/25/2020</a:t>
            </a:r>
          </a:p>
        </p:txBody>
      </p:sp>
      <p:sp>
        <p:nvSpPr>
          <p:cNvPr id="22" name="Slide Number Placeholder 3">
            <a:extLst>
              <a:ext uri="{FF2B5EF4-FFF2-40B4-BE49-F238E27FC236}">
                <a16:creationId xmlns:a16="http://schemas.microsoft.com/office/drawing/2014/main" id="{91BD0599-8439-4EEA-976D-BC1626D54C1F}"/>
              </a:ext>
            </a:extLst>
          </p:cNvPr>
          <p:cNvSpPr>
            <a:spLocks noGrp="1"/>
          </p:cNvSpPr>
          <p:nvPr>
            <p:ph type="sldNum" sz="quarter" idx="12"/>
          </p:nvPr>
        </p:nvSpPr>
        <p:spPr>
          <a:xfrm>
            <a:off x="-1" y="6412493"/>
            <a:ext cx="890185"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23" name="Text Placeholder 6">
            <a:extLst>
              <a:ext uri="{FF2B5EF4-FFF2-40B4-BE49-F238E27FC236}">
                <a16:creationId xmlns:a16="http://schemas.microsoft.com/office/drawing/2014/main" id="{3C04001D-0033-4656-91DD-B16E1EC0A90C}"/>
              </a:ext>
            </a:extLst>
          </p:cNvPr>
          <p:cNvSpPr>
            <a:spLocks noGrp="1"/>
          </p:cNvSpPr>
          <p:nvPr>
            <p:ph type="body" sz="quarter" idx="14"/>
          </p:nvPr>
        </p:nvSpPr>
        <p:spPr>
          <a:xfrm>
            <a:off x="1193800" y="1115568"/>
            <a:ext cx="10515600" cy="369332"/>
          </a:xfrm>
        </p:spPr>
        <p:txBody>
          <a:bodyPr>
            <a:spAutoFit/>
          </a:bodyPr>
          <a:lstStyle>
            <a:lvl1pPr marL="0" indent="0">
              <a:buNone/>
              <a:defRPr sz="2000" b="1">
                <a:solidFill>
                  <a:srgbClr val="20386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text styles</a:t>
            </a:r>
          </a:p>
        </p:txBody>
      </p:sp>
    </p:spTree>
    <p:extLst>
      <p:ext uri="{BB962C8B-B14F-4D97-AF65-F5344CB8AC3E}">
        <p14:creationId xmlns:p14="http://schemas.microsoft.com/office/powerpoint/2010/main" val="33959710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userDrawn="1"/>
        </p:nvPicPr>
        <p:blipFill>
          <a:blip r:embed="rId2"/>
          <a:stretch>
            <a:fillRect/>
          </a:stretch>
        </p:blipFill>
        <p:spPr>
          <a:xfrm>
            <a:off x="10268289" y="6023260"/>
            <a:ext cx="1485499" cy="610526"/>
          </a:xfrm>
          <a:prstGeom prst="rect">
            <a:avLst/>
          </a:prstGeom>
        </p:spPr>
      </p:pic>
      <p:sp>
        <p:nvSpPr>
          <p:cNvPr id="2" name="Title 1"/>
          <p:cNvSpPr>
            <a:spLocks noGrp="1"/>
          </p:cNvSpPr>
          <p:nvPr>
            <p:ph type="title"/>
          </p:nvPr>
        </p:nvSpPr>
        <p:spPr>
          <a:xfrm>
            <a:off x="1193800" y="594360"/>
            <a:ext cx="10515600" cy="539496"/>
          </a:xfrm>
        </p:spPr>
        <p:txBody>
          <a:bodyPr anchor="t" anchorCtr="0"/>
          <a:lstStyle>
            <a:lvl1pPr>
              <a:defRPr>
                <a:solidFill>
                  <a:srgbClr val="007E67"/>
                </a:solidFill>
              </a:defRPr>
            </a:lvl1pPr>
          </a:lstStyle>
          <a:p>
            <a:r>
              <a:rPr lang="en-US"/>
              <a:t>Click to edit Master title style</a:t>
            </a:r>
          </a:p>
        </p:txBody>
      </p:sp>
      <p:sp>
        <p:nvSpPr>
          <p:cNvPr id="3" name="Content Placeholder 2"/>
          <p:cNvSpPr>
            <a:spLocks noGrp="1"/>
          </p:cNvSpPr>
          <p:nvPr>
            <p:ph idx="1"/>
          </p:nvPr>
        </p:nvSpPr>
        <p:spPr>
          <a:xfrm>
            <a:off x="1193800" y="1825626"/>
            <a:ext cx="105156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userDrawn="1"/>
        </p:nvPicPr>
        <p:blipFill rotWithShape="1">
          <a:blip r:embed="rId3"/>
          <a:srcRect r="4456"/>
          <a:stretch/>
        </p:blipFill>
        <p:spPr>
          <a:xfrm>
            <a:off x="0" y="0"/>
            <a:ext cx="890184"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userDrawn="1"/>
        </p:nvGrpSpPr>
        <p:grpSpPr>
          <a:xfrm>
            <a:off x="890184" y="6306082"/>
            <a:ext cx="8921704"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4" name="TextBox 23">
            <a:extLst>
              <a:ext uri="{FF2B5EF4-FFF2-40B4-BE49-F238E27FC236}">
                <a16:creationId xmlns:a16="http://schemas.microsoft.com/office/drawing/2014/main" id="{16F9DF7F-73DC-9F45-87C0-008434323A44}"/>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2" name="Date Placeholder 1">
            <a:extLst>
              <a:ext uri="{FF2B5EF4-FFF2-40B4-BE49-F238E27FC236}">
                <a16:creationId xmlns:a16="http://schemas.microsoft.com/office/drawing/2014/main" id="{3F2D0878-B4CE-4000-B09E-F2606580BC4A}"/>
              </a:ext>
            </a:extLst>
          </p:cNvPr>
          <p:cNvSpPr>
            <a:spLocks noGrp="1"/>
          </p:cNvSpPr>
          <p:nvPr>
            <p:ph type="dt" sz="half" idx="10"/>
          </p:nvPr>
        </p:nvSpPr>
        <p:spPr>
          <a:xfrm rot="16200000">
            <a:off x="-590488" y="1191770"/>
            <a:ext cx="2057400" cy="486833"/>
          </a:xfr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a:t>2/25/2020</a:t>
            </a:r>
          </a:p>
        </p:txBody>
      </p:sp>
      <p:sp>
        <p:nvSpPr>
          <p:cNvPr id="13" name="Slide Number Placeholder 3">
            <a:extLst>
              <a:ext uri="{FF2B5EF4-FFF2-40B4-BE49-F238E27FC236}">
                <a16:creationId xmlns:a16="http://schemas.microsoft.com/office/drawing/2014/main" id="{76388F5A-591F-4511-954A-4E96639F72BF}"/>
              </a:ext>
            </a:extLst>
          </p:cNvPr>
          <p:cNvSpPr>
            <a:spLocks noGrp="1"/>
          </p:cNvSpPr>
          <p:nvPr>
            <p:ph type="sldNum" sz="quarter" idx="12"/>
          </p:nvPr>
        </p:nvSpPr>
        <p:spPr>
          <a:xfrm>
            <a:off x="-1" y="6412493"/>
            <a:ext cx="890185"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5" name="Text Placeholder 6">
            <a:extLst>
              <a:ext uri="{FF2B5EF4-FFF2-40B4-BE49-F238E27FC236}">
                <a16:creationId xmlns:a16="http://schemas.microsoft.com/office/drawing/2014/main" id="{52CB1007-DB6D-4684-A6B9-2C36CF7BE86D}"/>
              </a:ext>
            </a:extLst>
          </p:cNvPr>
          <p:cNvSpPr>
            <a:spLocks noGrp="1"/>
          </p:cNvSpPr>
          <p:nvPr>
            <p:ph type="body" sz="quarter" idx="14"/>
          </p:nvPr>
        </p:nvSpPr>
        <p:spPr>
          <a:xfrm>
            <a:off x="1193800" y="1115568"/>
            <a:ext cx="10515600" cy="369332"/>
          </a:xfrm>
        </p:spPr>
        <p:txBody>
          <a:bodyPr>
            <a:spAutoFit/>
          </a:bodyPr>
          <a:lstStyle>
            <a:lvl1pPr marL="0" indent="0">
              <a:buNone/>
              <a:defRPr sz="2000" b="1">
                <a:solidFill>
                  <a:srgbClr val="20386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text styles</a:t>
            </a:r>
          </a:p>
        </p:txBody>
      </p:sp>
    </p:spTree>
    <p:extLst>
      <p:ext uri="{BB962C8B-B14F-4D97-AF65-F5344CB8AC3E}">
        <p14:creationId xmlns:p14="http://schemas.microsoft.com/office/powerpoint/2010/main" val="444324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24F57B-988E-DF48-95CC-12162DB82D17}"/>
              </a:ext>
            </a:extLst>
          </p:cNvPr>
          <p:cNvPicPr>
            <a:picLocks noChangeAspect="1"/>
          </p:cNvPicPr>
          <p:nvPr/>
        </p:nvPicPr>
        <p:blipFill rotWithShape="1">
          <a:blip r:embed="rId2"/>
          <a:srcRect b="5868"/>
          <a:stretch/>
        </p:blipFill>
        <p:spPr>
          <a:xfrm>
            <a:off x="-909" y="159340"/>
            <a:ext cx="3510728" cy="614674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971379" y="726832"/>
            <a:ext cx="8725037"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971379" y="2841946"/>
            <a:ext cx="8725037"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9958073" y="5919344"/>
            <a:ext cx="1738343"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2"/>
            <a:ext cx="9754515"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3" name="TextBox 22">
            <a:extLst>
              <a:ext uri="{FF2B5EF4-FFF2-40B4-BE49-F238E27FC236}">
                <a16:creationId xmlns:a16="http://schemas.microsoft.com/office/drawing/2014/main" id="{A1143413-3208-B848-8E62-DD6AED7FE731}"/>
              </a:ext>
            </a:extLst>
          </p:cNvPr>
          <p:cNvSpPr txBox="1"/>
          <p:nvPr/>
        </p:nvSpPr>
        <p:spPr>
          <a:xfrm>
            <a:off x="832811"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40368882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6EF8B3-6F3D-9646-BE7C-BAE01D591EE2}"/>
              </a:ext>
            </a:extLst>
          </p:cNvPr>
          <p:cNvPicPr>
            <a:picLocks noChangeAspect="1"/>
          </p:cNvPicPr>
          <p:nvPr/>
        </p:nvPicPr>
        <p:blipFill rotWithShape="1">
          <a:blip r:embed="rId2"/>
          <a:srcRect l="10731"/>
          <a:stretch/>
        </p:blipFill>
        <p:spPr>
          <a:xfrm>
            <a:off x="1" y="1251061"/>
            <a:ext cx="3841196" cy="529261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971379" y="726832"/>
            <a:ext cx="8725037"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971379" y="2841946"/>
            <a:ext cx="8725037"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9958073" y="5919344"/>
            <a:ext cx="1738343"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2"/>
            <a:ext cx="9754515"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3" name="TextBox 22">
            <a:extLst>
              <a:ext uri="{FF2B5EF4-FFF2-40B4-BE49-F238E27FC236}">
                <a16:creationId xmlns:a16="http://schemas.microsoft.com/office/drawing/2014/main" id="{A1143413-3208-B848-8E62-DD6AED7FE731}"/>
              </a:ext>
            </a:extLst>
          </p:cNvPr>
          <p:cNvSpPr txBox="1"/>
          <p:nvPr/>
        </p:nvSpPr>
        <p:spPr>
          <a:xfrm>
            <a:off x="832811"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250347662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977ABD-0DF5-F147-AD3B-BCC6D27BB3C7}"/>
              </a:ext>
            </a:extLst>
          </p:cNvPr>
          <p:cNvPicPr>
            <a:picLocks noChangeAspect="1"/>
          </p:cNvPicPr>
          <p:nvPr/>
        </p:nvPicPr>
        <p:blipFill rotWithShape="1">
          <a:blip r:embed="rId2"/>
          <a:srcRect r="12629"/>
          <a:stretch/>
        </p:blipFill>
        <p:spPr>
          <a:xfrm>
            <a:off x="9049819" y="1399531"/>
            <a:ext cx="3142181" cy="505599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459088" y="726832"/>
            <a:ext cx="8725037"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459088" y="2841946"/>
            <a:ext cx="8725037"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422142" y="5919344"/>
            <a:ext cx="1738343"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2437485" y="6306082"/>
            <a:ext cx="9754515"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3" name="TextBox 12">
            <a:extLst>
              <a:ext uri="{FF2B5EF4-FFF2-40B4-BE49-F238E27FC236}">
                <a16:creationId xmlns:a16="http://schemas.microsoft.com/office/drawing/2014/main" id="{AE349129-BD40-B545-8AF5-31B3765D9801}"/>
              </a:ext>
            </a:extLst>
          </p:cNvPr>
          <p:cNvSpPr txBox="1"/>
          <p:nvPr/>
        </p:nvSpPr>
        <p:spPr>
          <a:xfrm>
            <a:off x="2309712" y="6354188"/>
            <a:ext cx="114068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118456275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970F26-56FE-6A4E-9A8A-0363CCFBCD77}"/>
              </a:ext>
            </a:extLst>
          </p:cNvPr>
          <p:cNvPicPr>
            <a:picLocks noChangeAspect="1"/>
          </p:cNvPicPr>
          <p:nvPr/>
        </p:nvPicPr>
        <p:blipFill rotWithShape="1">
          <a:blip r:embed="rId2"/>
          <a:srcRect r="20961"/>
          <a:stretch/>
        </p:blipFill>
        <p:spPr>
          <a:xfrm>
            <a:off x="7941734" y="1236380"/>
            <a:ext cx="4250268" cy="509256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459088" y="726832"/>
            <a:ext cx="8159979"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459088" y="2841946"/>
            <a:ext cx="8159979"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422142" y="5919344"/>
            <a:ext cx="1738343"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2437485" y="6306082"/>
            <a:ext cx="9754515"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3" name="TextBox 12">
            <a:extLst>
              <a:ext uri="{FF2B5EF4-FFF2-40B4-BE49-F238E27FC236}">
                <a16:creationId xmlns:a16="http://schemas.microsoft.com/office/drawing/2014/main" id="{AE349129-BD40-B545-8AF5-31B3765D9801}"/>
              </a:ext>
            </a:extLst>
          </p:cNvPr>
          <p:cNvSpPr txBox="1"/>
          <p:nvPr/>
        </p:nvSpPr>
        <p:spPr>
          <a:xfrm>
            <a:off x="2309712" y="6354188"/>
            <a:ext cx="114068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37887885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2C5B11-206E-A94B-9F51-FB5C3DAE1C3B}"/>
              </a:ext>
            </a:extLst>
          </p:cNvPr>
          <p:cNvPicPr>
            <a:picLocks noChangeAspect="1"/>
          </p:cNvPicPr>
          <p:nvPr/>
        </p:nvPicPr>
        <p:blipFill rotWithShape="1">
          <a:blip r:embed="rId2"/>
          <a:srcRect l="634" b="13764"/>
          <a:stretch/>
        </p:blipFill>
        <p:spPr>
          <a:xfrm>
            <a:off x="285325" y="2537127"/>
            <a:ext cx="5963076" cy="3776454"/>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1733482" y="0"/>
            <a:ext cx="8725037" cy="1778000"/>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1733482" y="1884546"/>
            <a:ext cx="8725037" cy="1300617"/>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9958073" y="5919344"/>
            <a:ext cx="1738343"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2"/>
            <a:ext cx="9754515"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3" name="TextBox 12">
            <a:extLst>
              <a:ext uri="{FF2B5EF4-FFF2-40B4-BE49-F238E27FC236}">
                <a16:creationId xmlns:a16="http://schemas.microsoft.com/office/drawing/2014/main" id="{7AEF3D64-B4A9-F448-94C2-B2BAD28044CD}"/>
              </a:ext>
            </a:extLst>
          </p:cNvPr>
          <p:cNvSpPr txBox="1"/>
          <p:nvPr/>
        </p:nvSpPr>
        <p:spPr>
          <a:xfrm>
            <a:off x="580252" y="6380316"/>
            <a:ext cx="8325203" cy="307777"/>
          </a:xfrm>
          <a:prstGeom prst="rect">
            <a:avLst/>
          </a:prstGeom>
          <a:noFill/>
        </p:spPr>
        <p:txBody>
          <a:bodyPr wrap="square" rtlCol="0">
            <a:spAutoFit/>
          </a:bodyPr>
          <a:lstStyle/>
          <a:p>
            <a:r>
              <a:rPr lang="en-US" sz="1400" b="1" i="1" dirty="0">
                <a:solidFill>
                  <a:schemeClr val="bg2">
                    <a:lumMod val="50000"/>
                  </a:schemeClr>
                </a:solidFill>
              </a:rPr>
              <a:t>Offering a holistic education to </a:t>
            </a:r>
            <a:r>
              <a:rPr lang="en-US" sz="1400" dirty="0">
                <a:solidFill>
                  <a:srgbClr val="3DB8CF"/>
                </a:solidFill>
                <a:latin typeface="Arial Black" panose="020B0A04020102020204" pitchFamily="34" charset="0"/>
              </a:rPr>
              <a:t>each and every child </a:t>
            </a:r>
            <a:r>
              <a:rPr lang="en-US" sz="1400" b="1" i="1" dirty="0">
                <a:solidFill>
                  <a:schemeClr val="bg2">
                    <a:lumMod val="50000"/>
                  </a:schemeClr>
                </a:solidFill>
              </a:rPr>
              <a:t>in our state.</a:t>
            </a:r>
          </a:p>
        </p:txBody>
      </p:sp>
    </p:spTree>
    <p:extLst>
      <p:ext uri="{BB962C8B-B14F-4D97-AF65-F5344CB8AC3E}">
        <p14:creationId xmlns:p14="http://schemas.microsoft.com/office/powerpoint/2010/main" val="52634871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890184"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p:nvPr>
        </p:nvSpPr>
        <p:spPr>
          <a:xfrm>
            <a:off x="1201956" y="1122363"/>
            <a:ext cx="10551832" cy="2387600"/>
          </a:xfrm>
        </p:spPr>
        <p:txBody>
          <a:bodyPr anchor="b">
            <a:normAutofit/>
          </a:bodyPr>
          <a:lstStyle>
            <a:lvl1pPr algn="ctr">
              <a:defRPr sz="3600"/>
            </a:lvl1pPr>
          </a:lstStyle>
          <a:p>
            <a:r>
              <a:rPr lang="en-US"/>
              <a:t>Click to edit Master title style</a:t>
            </a:r>
            <a:endParaRPr lang="en-US" dirty="0"/>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1201956" y="3602038"/>
            <a:ext cx="10551832" cy="1826077"/>
          </a:xfrm>
        </p:spPr>
        <p:txBody>
          <a:bodyPr>
            <a:normAutofit/>
          </a:bodyPr>
          <a:lstStyle>
            <a:lvl1pPr marL="0" indent="0" algn="ctr">
              <a:buNone/>
              <a:defRPr sz="28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222486421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890184"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10015446" y="5919344"/>
            <a:ext cx="1738343"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890184" y="6306082"/>
            <a:ext cx="8921704"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pic>
        <p:nvPicPr>
          <p:cNvPr id="10" name="Picture 9">
            <a:extLst>
              <a:ext uri="{FF2B5EF4-FFF2-40B4-BE49-F238E27FC236}">
                <a16:creationId xmlns:a16="http://schemas.microsoft.com/office/drawing/2014/main" id="{28687196-692D-480C-A0D7-B0F92CC733CD}"/>
              </a:ext>
            </a:extLst>
          </p:cNvPr>
          <p:cNvPicPr>
            <a:picLocks noChangeAspect="1"/>
          </p:cNvPicPr>
          <p:nvPr userDrawn="1"/>
        </p:nvPicPr>
        <p:blipFill>
          <a:blip r:embed="rId4"/>
          <a:stretch>
            <a:fillRect/>
          </a:stretch>
        </p:blipFill>
        <p:spPr>
          <a:xfrm>
            <a:off x="838201" y="1145854"/>
            <a:ext cx="10169883" cy="5210496"/>
          </a:xfrm>
          <a:prstGeom prst="rect">
            <a:avLst/>
          </a:prstGeom>
        </p:spPr>
      </p:pic>
    </p:spTree>
    <p:extLst>
      <p:ext uri="{BB962C8B-B14F-4D97-AF65-F5344CB8AC3E}">
        <p14:creationId xmlns:p14="http://schemas.microsoft.com/office/powerpoint/2010/main" val="934991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140F6-05B1-4C65-975A-39A2070589EB}" type="slidenum">
              <a:rPr lang="en-US" smtClean="0"/>
              <a:t>‹#›</a:t>
            </a:fld>
            <a:endParaRPr lang="en-US"/>
          </a:p>
        </p:txBody>
      </p:sp>
    </p:spTree>
    <p:extLst>
      <p:ext uri="{BB962C8B-B14F-4D97-AF65-F5344CB8AC3E}">
        <p14:creationId xmlns:p14="http://schemas.microsoft.com/office/powerpoint/2010/main" val="32327395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hf sldNum="0" hdr="0" ftr="0" dt="0"/>
  <p:txStyles>
    <p:title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openclipart.org/detail/17620/blank-sticky-note-by-lemmling" TargetMode="Externa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hyperlink" Target="http://www.gaexperienceonline.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cherlund.blogspot.com/2015/03/studies-online-ed-not-better-or-worse.html" TargetMode="External"/><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31.tiff"/><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2.xml"/><Relationship Id="rId6" Type="http://schemas.openxmlformats.org/officeDocument/2006/relationships/image" Target="../media/image20.png"/><Relationship Id="rId5" Type="http://schemas.openxmlformats.org/officeDocument/2006/relationships/hyperlink" Target="http://www.desmos.com/testing" TargetMode="Externa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martmoneyonline.co.uk/critical-illnes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rapchickduniya.blogspot.com/2010/10/how-students-we-do-cheating-in-exams.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openclipart.org/detail/190303/woman"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pixabay.com/en/no-cellphones-cellphone-not-allowed-35121/"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istemigramas.wordpress.com/category/ejemplos-informes-de-suficiencia/"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Milestones_Resources.aspx" TargetMode="External"/><Relationship Id="rId2" Type="http://schemas.openxmlformats.org/officeDocument/2006/relationships/notesSlide" Target="../notesSlides/notesSlide36.xml"/><Relationship Id="rId1" Type="http://schemas.openxmlformats.org/officeDocument/2006/relationships/slideLayout" Target="../slideLayouts/slideLayout2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hyperlink" Target="https://www.gadoe.org/Curriculum-Instruction-and-Assessment/Assessment/Pages/Milestones_Training.aspx" TargetMode="External"/><Relationship Id="rId7" Type="http://schemas.openxmlformats.org/officeDocument/2006/relationships/image" Target="../media/image55.gif"/><Relationship Id="rId2" Type="http://schemas.openxmlformats.org/officeDocument/2006/relationships/notesSlide" Target="../notesSlides/notesSlide37.xml"/><Relationship Id="rId1" Type="http://schemas.openxmlformats.org/officeDocument/2006/relationships/slideLayout" Target="../slideLayouts/slideLayout22.xml"/><Relationship Id="rId6" Type="http://schemas.openxmlformats.org/officeDocument/2006/relationships/image" Target="../media/image54.gif"/><Relationship Id="rId5" Type="http://schemas.openxmlformats.org/officeDocument/2006/relationships/image" Target="../media/image53.gif"/><Relationship Id="rId4" Type="http://schemas.openxmlformats.org/officeDocument/2006/relationships/image" Target="../media/image52.gif"/><Relationship Id="rId9" Type="http://schemas.openxmlformats.org/officeDocument/2006/relationships/image" Target="../media/image5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squidblacklist.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desmos.com/test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DABFD-C24E-43B4-995B-CA71988978FD}"/>
              </a:ext>
            </a:extLst>
          </p:cNvPr>
          <p:cNvSpPr>
            <a:spLocks noGrp="1"/>
          </p:cNvSpPr>
          <p:nvPr>
            <p:ph type="ctrTitle"/>
          </p:nvPr>
        </p:nvSpPr>
        <p:spPr/>
        <p:txBody>
          <a:bodyPr/>
          <a:lstStyle/>
          <a:p>
            <a:r>
              <a:rPr lang="en-US" b="1"/>
              <a:t>Georgia Milestones</a:t>
            </a:r>
            <a:br>
              <a:rPr lang="en-US" b="1" dirty="0"/>
            </a:br>
            <a:r>
              <a:rPr lang="en-US" b="1"/>
              <a:t>Test Examiner Training</a:t>
            </a:r>
            <a:endParaRPr lang="en-US" b="1">
              <a:cs typeface="Calibri Light"/>
            </a:endParaRPr>
          </a:p>
        </p:txBody>
      </p:sp>
      <p:sp>
        <p:nvSpPr>
          <p:cNvPr id="3" name="Subtitle 2">
            <a:extLst>
              <a:ext uri="{FF2B5EF4-FFF2-40B4-BE49-F238E27FC236}">
                <a16:creationId xmlns:a16="http://schemas.microsoft.com/office/drawing/2014/main" id="{25B23C27-6F7D-495B-BFDA-1A047D74AA47}"/>
              </a:ext>
            </a:extLst>
          </p:cNvPr>
          <p:cNvSpPr>
            <a:spLocks noGrp="1"/>
          </p:cNvSpPr>
          <p:nvPr>
            <p:ph type="subTitle" idx="1"/>
          </p:nvPr>
        </p:nvSpPr>
        <p:spPr/>
        <p:txBody>
          <a:bodyPr vert="horz" lIns="91440" tIns="45720" rIns="91440" bIns="45720" rtlCol="0" anchor="t">
            <a:normAutofit fontScale="92500" lnSpcReduction="10000"/>
          </a:bodyPr>
          <a:lstStyle/>
          <a:p>
            <a:r>
              <a:rPr lang="en-US" b="1" dirty="0">
                <a:cs typeface="Calibri"/>
              </a:rPr>
              <a:t>Developed by the Georgia Department of Education</a:t>
            </a:r>
          </a:p>
          <a:p>
            <a:endParaRPr lang="en-US" b="1" dirty="0">
              <a:cs typeface="Calibri"/>
            </a:endParaRPr>
          </a:p>
          <a:p>
            <a:r>
              <a:rPr lang="en-US" dirty="0">
                <a:solidFill>
                  <a:srgbClr val="000000"/>
                </a:solidFill>
                <a:cs typeface="Calibri"/>
              </a:rPr>
              <a:t>This presentation is meant to work in coordination</a:t>
            </a:r>
            <a:br>
              <a:rPr lang="en-US" dirty="0">
                <a:solidFill>
                  <a:srgbClr val="000000"/>
                </a:solidFill>
                <a:cs typeface="Calibri"/>
              </a:rPr>
            </a:br>
            <a:r>
              <a:rPr lang="en-US" dirty="0">
                <a:solidFill>
                  <a:srgbClr val="000000"/>
                </a:solidFill>
                <a:cs typeface="Calibri"/>
              </a:rPr>
              <a:t>with local district and school training.</a:t>
            </a:r>
            <a:endParaRPr lang="en-US" b="1" u="sng" dirty="0">
              <a:solidFill>
                <a:srgbClr val="000000"/>
              </a:solidFill>
              <a:cs typeface="Calibri"/>
            </a:endParaRPr>
          </a:p>
        </p:txBody>
      </p:sp>
    </p:spTree>
    <p:extLst>
      <p:ext uri="{BB962C8B-B14F-4D97-AF65-F5344CB8AC3E}">
        <p14:creationId xmlns:p14="http://schemas.microsoft.com/office/powerpoint/2010/main" val="107732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60F3792-F49E-40EC-A015-7E5E49C05C05}"/>
              </a:ext>
            </a:extLst>
          </p:cNvPr>
          <p:cNvSpPr>
            <a:spLocks noGrp="1"/>
          </p:cNvSpPr>
          <p:nvPr>
            <p:ph type="title"/>
          </p:nvPr>
        </p:nvSpPr>
        <p:spPr/>
        <p:txBody>
          <a:bodyPr>
            <a:normAutofit fontScale="90000"/>
          </a:bodyPr>
          <a:lstStyle/>
          <a:p>
            <a:r>
              <a:rPr lang="en-US"/>
              <a:t>Item Types</a:t>
            </a:r>
          </a:p>
        </p:txBody>
      </p:sp>
      <p:graphicFrame>
        <p:nvGraphicFramePr>
          <p:cNvPr id="7" name="Table 7">
            <a:extLst>
              <a:ext uri="{FF2B5EF4-FFF2-40B4-BE49-F238E27FC236}">
                <a16:creationId xmlns:a16="http://schemas.microsoft.com/office/drawing/2014/main" id="{B0C29365-3EA1-434D-ACB6-61D816E1B4F3}"/>
              </a:ext>
            </a:extLst>
          </p:cNvPr>
          <p:cNvGraphicFramePr>
            <a:graphicFrameLocks noGrp="1"/>
          </p:cNvGraphicFramePr>
          <p:nvPr>
            <p:ph idx="1"/>
            <p:extLst>
              <p:ext uri="{D42A27DB-BD31-4B8C-83A1-F6EECF244321}">
                <p14:modId xmlns:p14="http://schemas.microsoft.com/office/powerpoint/2010/main" val="870476014"/>
              </p:ext>
            </p:extLst>
          </p:nvPr>
        </p:nvGraphicFramePr>
        <p:xfrm>
          <a:off x="2419352" y="1655064"/>
          <a:ext cx="7886699" cy="3718560"/>
        </p:xfrm>
        <a:graphic>
          <a:graphicData uri="http://schemas.openxmlformats.org/drawingml/2006/table">
            <a:tbl>
              <a:tblPr firstRow="1" bandRow="1">
                <a:tableStyleId>{2D5ABB26-0587-4C30-8999-92F81FD0307C}</a:tableStyleId>
              </a:tblPr>
              <a:tblGrid>
                <a:gridCol w="7886699">
                  <a:extLst>
                    <a:ext uri="{9D8B030D-6E8A-4147-A177-3AD203B41FA5}">
                      <a16:colId xmlns:a16="http://schemas.microsoft.com/office/drawing/2014/main" val="3609648708"/>
                    </a:ext>
                  </a:extLst>
                </a:gridCol>
              </a:tblGrid>
              <a:tr h="148714">
                <a:tc>
                  <a:txBody>
                    <a:bodyPr/>
                    <a:lstStyle/>
                    <a:p>
                      <a:pPr marL="0" indent="0" algn="ctr">
                        <a:buNone/>
                      </a:pPr>
                      <a:r>
                        <a:rPr lang="en-US" sz="2000" b="1" dirty="0">
                          <a:latin typeface="Arial" panose="020B0604020202020204" pitchFamily="34" charset="0"/>
                          <a:cs typeface="Arial" panose="020B0604020202020204" pitchFamily="34" charset="0"/>
                        </a:rPr>
                        <a:t>Item Types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983875857"/>
                  </a:ext>
                </a:extLst>
              </a:tr>
              <a:tr h="370840">
                <a:tc>
                  <a:txBody>
                    <a:bodyPr/>
                    <a:lstStyle/>
                    <a:p>
                      <a:pPr algn="ctr"/>
                      <a:r>
                        <a:rPr lang="en-US">
                          <a:latin typeface="Arial" panose="020B0604020202020204" pitchFamily="34" charset="0"/>
                          <a:cs typeface="Arial" panose="020B0604020202020204" pitchFamily="34" charset="0"/>
                        </a:rPr>
                        <a:t>Selected Response</a:t>
                      </a:r>
                    </a:p>
                    <a:p>
                      <a:pPr algn="ctr"/>
                      <a:r>
                        <a:rPr lang="en-US">
                          <a:latin typeface="Arial" panose="020B0604020202020204" pitchFamily="34" charset="0"/>
                          <a:cs typeface="Arial" panose="020B0604020202020204" pitchFamily="34" charset="0"/>
                        </a:rPr>
                        <a:t>Multi-Part</a:t>
                      </a:r>
                    </a:p>
                    <a:p>
                      <a:pPr algn="ctr"/>
                      <a:r>
                        <a:rPr lang="en-US">
                          <a:latin typeface="Arial" panose="020B0604020202020204" pitchFamily="34" charset="0"/>
                          <a:cs typeface="Arial" panose="020B0604020202020204" pitchFamily="34" charset="0"/>
                        </a:rPr>
                        <a:t>Multi-Select</a:t>
                      </a:r>
                    </a:p>
                    <a:p>
                      <a:pPr algn="ctr"/>
                      <a:r>
                        <a:rPr lang="en-US">
                          <a:latin typeface="Arial" panose="020B0604020202020204" pitchFamily="34" charset="0"/>
                          <a:cs typeface="Arial" panose="020B0604020202020204" pitchFamily="34" charset="0"/>
                        </a:rPr>
                        <a:t>Drag and Drop/Paste</a:t>
                      </a:r>
                    </a:p>
                    <a:p>
                      <a:pPr algn="ctr"/>
                      <a:r>
                        <a:rPr lang="en-US">
                          <a:latin typeface="Arial" panose="020B0604020202020204" pitchFamily="34" charset="0"/>
                          <a:cs typeface="Arial" panose="020B0604020202020204" pitchFamily="34" charset="0"/>
                        </a:rPr>
                        <a:t>Drop-down list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062076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Unique Feature(s)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62064929"/>
                  </a:ext>
                </a:extLst>
              </a:tr>
              <a:tr h="370840">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Science requires understanding of the core concepts, ideas, and practices of science to explain scientific phenomena</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Social Studies requires understanding of the past and its influence on the present and future – including the interconnectedness of history, culture, geography, economics, and government/civics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5579989"/>
                  </a:ext>
                </a:extLst>
              </a:tr>
            </a:tbl>
          </a:graphicData>
        </a:graphic>
      </p:graphicFrame>
      <p:sp>
        <p:nvSpPr>
          <p:cNvPr id="4" name="Date Placeholder 3">
            <a:extLst>
              <a:ext uri="{FF2B5EF4-FFF2-40B4-BE49-F238E27FC236}">
                <a16:creationId xmlns:a16="http://schemas.microsoft.com/office/drawing/2014/main" id="{A506083D-7EB7-42F0-9FD9-D793B83D4CB4}"/>
              </a:ext>
            </a:extLst>
          </p:cNvPr>
          <p:cNvSpPr>
            <a:spLocks noGrp="1"/>
          </p:cNvSpPr>
          <p:nvPr>
            <p:ph type="dt" sz="half" idx="10"/>
          </p:nvPr>
        </p:nvSpPr>
        <p:spPr/>
        <p:txBody>
          <a:bodyPr/>
          <a:lstStyle/>
          <a:p>
            <a:r>
              <a:rPr lang="en-US"/>
              <a:t>10/13/2020</a:t>
            </a:r>
          </a:p>
        </p:txBody>
      </p:sp>
      <p:sp>
        <p:nvSpPr>
          <p:cNvPr id="5" name="Slide Number Placeholder 4">
            <a:extLst>
              <a:ext uri="{FF2B5EF4-FFF2-40B4-BE49-F238E27FC236}">
                <a16:creationId xmlns:a16="http://schemas.microsoft.com/office/drawing/2014/main" id="{039E1671-C68E-4FD5-A8ED-7E05C8CC1CDF}"/>
              </a:ext>
            </a:extLst>
          </p:cNvPr>
          <p:cNvSpPr>
            <a:spLocks noGrp="1"/>
          </p:cNvSpPr>
          <p:nvPr>
            <p:ph type="sldNum" sz="quarter" idx="12"/>
          </p:nvPr>
        </p:nvSpPr>
        <p:spPr/>
        <p:txBody>
          <a:bodyPr/>
          <a:lstStyle/>
          <a:p>
            <a:fld id="{48F63A3B-78C7-47BE-AE5E-E10140E04643}" type="slidenum">
              <a:rPr lang="en-US" smtClean="0"/>
              <a:pPr/>
              <a:t>10</a:t>
            </a:fld>
            <a:endParaRPr lang="en-US"/>
          </a:p>
        </p:txBody>
      </p:sp>
      <p:sp>
        <p:nvSpPr>
          <p:cNvPr id="9" name="Text Placeholder 8">
            <a:extLst>
              <a:ext uri="{FF2B5EF4-FFF2-40B4-BE49-F238E27FC236}">
                <a16:creationId xmlns:a16="http://schemas.microsoft.com/office/drawing/2014/main" id="{37E59371-62E4-472F-BE06-F84CA66AAAB6}"/>
              </a:ext>
            </a:extLst>
          </p:cNvPr>
          <p:cNvSpPr>
            <a:spLocks noGrp="1"/>
          </p:cNvSpPr>
          <p:nvPr>
            <p:ph type="body" sz="quarter" idx="14"/>
          </p:nvPr>
        </p:nvSpPr>
        <p:spPr/>
        <p:txBody>
          <a:bodyPr/>
          <a:lstStyle/>
          <a:p>
            <a:r>
              <a:rPr lang="en-US"/>
              <a:t>Science and Social Studies</a:t>
            </a:r>
          </a:p>
        </p:txBody>
      </p:sp>
    </p:spTree>
    <p:extLst>
      <p:ext uri="{BB962C8B-B14F-4D97-AF65-F5344CB8AC3E}">
        <p14:creationId xmlns:p14="http://schemas.microsoft.com/office/powerpoint/2010/main" val="3157364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79494-987D-4450-9C31-141E6D9D537D}"/>
              </a:ext>
            </a:extLst>
          </p:cNvPr>
          <p:cNvSpPr>
            <a:spLocks noGrp="1"/>
          </p:cNvSpPr>
          <p:nvPr>
            <p:ph type="title"/>
          </p:nvPr>
        </p:nvSpPr>
        <p:spPr/>
        <p:txBody>
          <a:bodyPr>
            <a:normAutofit fontScale="90000"/>
          </a:bodyPr>
          <a:lstStyle/>
          <a:p>
            <a:r>
              <a:rPr lang="en-US"/>
              <a:t>Georgia Milestones</a:t>
            </a:r>
          </a:p>
        </p:txBody>
      </p:sp>
      <p:graphicFrame>
        <p:nvGraphicFramePr>
          <p:cNvPr id="7" name="Content Placeholder 6">
            <a:extLst>
              <a:ext uri="{FF2B5EF4-FFF2-40B4-BE49-F238E27FC236}">
                <a16:creationId xmlns:a16="http://schemas.microsoft.com/office/drawing/2014/main" id="{2EBB86BB-88AA-4087-B6B2-3FFD4FC6A83D}"/>
              </a:ext>
            </a:extLst>
          </p:cNvPr>
          <p:cNvGraphicFramePr>
            <a:graphicFrameLocks noGrp="1"/>
          </p:cNvGraphicFramePr>
          <p:nvPr>
            <p:ph idx="1"/>
            <p:extLst>
              <p:ext uri="{D42A27DB-BD31-4B8C-83A1-F6EECF244321}">
                <p14:modId xmlns:p14="http://schemas.microsoft.com/office/powerpoint/2010/main" val="3809965311"/>
              </p:ext>
            </p:extLst>
          </p:nvPr>
        </p:nvGraphicFramePr>
        <p:xfrm>
          <a:off x="2598163" y="1649668"/>
          <a:ext cx="5818731" cy="3843970"/>
        </p:xfrm>
        <a:graphic>
          <a:graphicData uri="http://schemas.openxmlformats.org/drawingml/2006/table">
            <a:tbl>
              <a:tblPr firstRow="1" firstCol="1" bandRow="1">
                <a:tableStyleId>{2A488322-F2BA-4B5B-9748-0D474271808F}</a:tableStyleId>
              </a:tblPr>
              <a:tblGrid>
                <a:gridCol w="1269528">
                  <a:extLst>
                    <a:ext uri="{9D8B030D-6E8A-4147-A177-3AD203B41FA5}">
                      <a16:colId xmlns:a16="http://schemas.microsoft.com/office/drawing/2014/main" val="13714531"/>
                    </a:ext>
                  </a:extLst>
                </a:gridCol>
                <a:gridCol w="1048910">
                  <a:extLst>
                    <a:ext uri="{9D8B030D-6E8A-4147-A177-3AD203B41FA5}">
                      <a16:colId xmlns:a16="http://schemas.microsoft.com/office/drawing/2014/main" val="2972984593"/>
                    </a:ext>
                  </a:extLst>
                </a:gridCol>
                <a:gridCol w="1677410">
                  <a:extLst>
                    <a:ext uri="{9D8B030D-6E8A-4147-A177-3AD203B41FA5}">
                      <a16:colId xmlns:a16="http://schemas.microsoft.com/office/drawing/2014/main" val="206861781"/>
                    </a:ext>
                  </a:extLst>
                </a:gridCol>
                <a:gridCol w="1822883">
                  <a:extLst>
                    <a:ext uri="{9D8B030D-6E8A-4147-A177-3AD203B41FA5}">
                      <a16:colId xmlns:a16="http://schemas.microsoft.com/office/drawing/2014/main" val="3964987804"/>
                    </a:ext>
                  </a:extLst>
                </a:gridCol>
              </a:tblGrid>
              <a:tr h="919519">
                <a:tc>
                  <a:txBody>
                    <a:bodyPr/>
                    <a:lstStyle/>
                    <a:p>
                      <a:pPr marL="0" marR="0" algn="ctr">
                        <a:spcBef>
                          <a:spcPts val="0"/>
                        </a:spcBef>
                        <a:spcAft>
                          <a:spcPts val="0"/>
                        </a:spcAft>
                      </a:pPr>
                      <a:r>
                        <a:rPr lang="en-US" sz="1800" b="1">
                          <a:effectLst/>
                          <a:latin typeface="Arial" panose="020B0604020202020204" pitchFamily="34" charset="0"/>
                          <a:cs typeface="Arial" panose="020B0604020202020204" pitchFamily="34" charset="0"/>
                        </a:rPr>
                        <a:t>Content Area</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b="1">
                          <a:effectLst/>
                          <a:latin typeface="Arial" panose="020B0604020202020204" pitchFamily="34" charset="0"/>
                          <a:cs typeface="Arial" panose="020B0604020202020204" pitchFamily="34" charset="0"/>
                        </a:rPr>
                        <a:t>Section</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b="1">
                          <a:effectLst/>
                          <a:latin typeface="Arial" panose="020B0604020202020204" pitchFamily="34" charset="0"/>
                          <a:cs typeface="Arial" panose="020B0604020202020204" pitchFamily="34" charset="0"/>
                        </a:rPr>
                        <a:t>Typical Testing</a:t>
                      </a:r>
                      <a:br>
                        <a:rPr lang="en-US" sz="1800" b="1">
                          <a:effectLst/>
                          <a:latin typeface="Arial" panose="020B0604020202020204" pitchFamily="34" charset="0"/>
                          <a:cs typeface="Arial" panose="020B0604020202020204" pitchFamily="34" charset="0"/>
                        </a:rPr>
                      </a:br>
                      <a:r>
                        <a:rPr lang="en-US" sz="1800" b="1">
                          <a:effectLst/>
                          <a:latin typeface="Arial" panose="020B0604020202020204" pitchFamily="34" charset="0"/>
                          <a:cs typeface="Arial" panose="020B0604020202020204" pitchFamily="34" charset="0"/>
                        </a:rPr>
                        <a:t>Time</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b="1" dirty="0">
                          <a:solidFill>
                            <a:schemeClr val="bg1"/>
                          </a:solidFill>
                          <a:effectLst/>
                          <a:latin typeface="Arial" panose="020B0604020202020204" pitchFamily="34" charset="0"/>
                          <a:cs typeface="Arial" panose="020B0604020202020204" pitchFamily="34" charset="0"/>
                        </a:rPr>
                        <a:t>Maximum</a:t>
                      </a:r>
                    </a:p>
                    <a:p>
                      <a:pPr marL="0" marR="0" algn="ctr">
                        <a:spcBef>
                          <a:spcPts val="0"/>
                        </a:spcBef>
                        <a:spcAft>
                          <a:spcPts val="0"/>
                        </a:spcAft>
                      </a:pPr>
                      <a:r>
                        <a:rPr lang="en-US" sz="1800" b="1" dirty="0">
                          <a:solidFill>
                            <a:schemeClr val="bg1"/>
                          </a:solidFill>
                          <a:effectLst/>
                          <a:latin typeface="Arial" panose="020B0604020202020204" pitchFamily="34" charset="0"/>
                          <a:cs typeface="Arial" panose="020B0604020202020204" pitchFamily="34" charset="0"/>
                        </a:rPr>
                        <a:t>Testing Time</a:t>
                      </a:r>
                      <a:endParaRPr lang="en-US"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84490626"/>
                  </a:ext>
                </a:extLst>
              </a:tr>
              <a:tr h="324939">
                <a:tc rowSpan="3">
                  <a:txBody>
                    <a:bodyPr/>
                    <a:lstStyle/>
                    <a:p>
                      <a:pPr marL="0" marR="0" algn="ctr">
                        <a:spcBef>
                          <a:spcPts val="0"/>
                        </a:spcBef>
                        <a:spcAft>
                          <a:spcPts val="0"/>
                        </a:spcAft>
                      </a:pPr>
                      <a:r>
                        <a:rPr lang="en-US" sz="1800">
                          <a:effectLst/>
                          <a:latin typeface="Arial" panose="020B0604020202020204" pitchFamily="34" charset="0"/>
                          <a:cs typeface="Arial" panose="020B0604020202020204" pitchFamily="34" charset="0"/>
                        </a:rPr>
                        <a:t>ELA</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45-65</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90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94071016"/>
                  </a:ext>
                </a:extLst>
              </a:tr>
              <a:tr h="324939">
                <a:tc vMerge="1">
                  <a:txBody>
                    <a:bodyPr/>
                    <a:lstStyle/>
                    <a:p>
                      <a:endParaRPr lang="en-US"/>
                    </a:p>
                  </a:txBody>
                  <a:tcP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2</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40-60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80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32630169"/>
                  </a:ext>
                </a:extLst>
              </a:tr>
              <a:tr h="324939">
                <a:tc vMerge="1">
                  <a:txBody>
                    <a:bodyPr/>
                    <a:lstStyle/>
                    <a:p>
                      <a:endParaRPr lang="en-US"/>
                    </a:p>
                  </a:txBody>
                  <a:tcP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3</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40-60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80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1072778"/>
                  </a:ext>
                </a:extLst>
              </a:tr>
              <a:tr h="324939">
                <a:tc rowSpan="2">
                  <a:txBody>
                    <a:bodyPr/>
                    <a:lstStyle/>
                    <a:p>
                      <a:pPr marL="0" marR="0" algn="ctr">
                        <a:spcBef>
                          <a:spcPts val="0"/>
                        </a:spcBef>
                        <a:spcAft>
                          <a:spcPts val="0"/>
                        </a:spcAft>
                      </a:pPr>
                      <a:r>
                        <a:rPr lang="en-US" sz="1800">
                          <a:effectLst/>
                          <a:latin typeface="Arial" panose="020B0604020202020204" pitchFamily="34" charset="0"/>
                          <a:cs typeface="Arial" panose="020B0604020202020204" pitchFamily="34" charset="0"/>
                        </a:rPr>
                        <a:t>Math</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30-50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65</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86469784"/>
                  </a:ext>
                </a:extLst>
              </a:tr>
              <a:tr h="324939">
                <a:tc vMerge="1">
                  <a:txBody>
                    <a:bodyPr/>
                    <a:lstStyle/>
                    <a:p>
                      <a:endParaRPr lang="en-US"/>
                    </a:p>
                  </a:txBody>
                  <a:tcP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2</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30-50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65</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451722"/>
                  </a:ext>
                </a:extLst>
              </a:tr>
              <a:tr h="324939">
                <a:tc rowSpan="2">
                  <a:txBody>
                    <a:bodyPr/>
                    <a:lstStyle/>
                    <a:p>
                      <a:pPr marL="0" marR="0" algn="ctr">
                        <a:spcBef>
                          <a:spcPts val="0"/>
                        </a:spcBef>
                        <a:spcAft>
                          <a:spcPts val="0"/>
                        </a:spcAft>
                      </a:pPr>
                      <a:r>
                        <a:rPr lang="en-US" sz="1800">
                          <a:effectLst/>
                          <a:latin typeface="Arial" panose="020B0604020202020204" pitchFamily="34" charset="0"/>
                          <a:cs typeface="Arial" panose="020B0604020202020204" pitchFamily="34" charset="0"/>
                        </a:rPr>
                        <a:t>Science</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20-30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40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47653348"/>
                  </a:ext>
                </a:extLst>
              </a:tr>
              <a:tr h="324939">
                <a:tc vMerge="1">
                  <a:txBody>
                    <a:bodyPr/>
                    <a:lstStyle/>
                    <a:p>
                      <a:endParaRPr lang="en-US"/>
                    </a:p>
                  </a:txBody>
                  <a:tcP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2</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20-30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40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8919874"/>
                  </a:ext>
                </a:extLst>
              </a:tr>
              <a:tr h="324939">
                <a:tc rowSpan="2">
                  <a:txBody>
                    <a:bodyPr/>
                    <a:lstStyle/>
                    <a:p>
                      <a:pPr marL="0" marR="0" algn="ctr">
                        <a:spcBef>
                          <a:spcPts val="0"/>
                        </a:spcBef>
                        <a:spcAft>
                          <a:spcPts val="0"/>
                        </a:spcAft>
                      </a:pPr>
                      <a:r>
                        <a:rPr lang="en-US" sz="1800">
                          <a:effectLst/>
                          <a:latin typeface="Arial" panose="020B0604020202020204" pitchFamily="34" charset="0"/>
                          <a:cs typeface="Arial" panose="020B0604020202020204" pitchFamily="34" charset="0"/>
                        </a:rPr>
                        <a:t>Social Studies</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15-25</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35</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41274605"/>
                  </a:ext>
                </a:extLst>
              </a:tr>
              <a:tr h="324939">
                <a:tc vMerge="1">
                  <a:txBody>
                    <a:bodyPr/>
                    <a:lstStyle/>
                    <a:p>
                      <a:endParaRPr lang="en-US"/>
                    </a:p>
                  </a:txBody>
                  <a:tcP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2</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15-25</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35</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65292157"/>
                  </a:ext>
                </a:extLst>
              </a:tr>
            </a:tbl>
          </a:graphicData>
        </a:graphic>
      </p:graphicFrame>
      <p:sp>
        <p:nvSpPr>
          <p:cNvPr id="4" name="Date Placeholder 3">
            <a:extLst>
              <a:ext uri="{FF2B5EF4-FFF2-40B4-BE49-F238E27FC236}">
                <a16:creationId xmlns:a16="http://schemas.microsoft.com/office/drawing/2014/main" id="{F7867779-4069-4212-8468-6B03C54BCB8E}"/>
              </a:ext>
            </a:extLst>
          </p:cNvPr>
          <p:cNvSpPr>
            <a:spLocks noGrp="1"/>
          </p:cNvSpPr>
          <p:nvPr>
            <p:ph type="dt" sz="half" idx="10"/>
          </p:nvPr>
        </p:nvSpPr>
        <p:spPr/>
        <p:txBody>
          <a:bodyPr/>
          <a:lstStyle/>
          <a:p>
            <a:r>
              <a:rPr lang="en-US"/>
              <a:t>10/13/2020</a:t>
            </a:r>
          </a:p>
        </p:txBody>
      </p:sp>
      <p:sp>
        <p:nvSpPr>
          <p:cNvPr id="5" name="Slide Number Placeholder 4">
            <a:extLst>
              <a:ext uri="{FF2B5EF4-FFF2-40B4-BE49-F238E27FC236}">
                <a16:creationId xmlns:a16="http://schemas.microsoft.com/office/drawing/2014/main" id="{851B9249-BD90-48A5-A808-939E26070057}"/>
              </a:ext>
            </a:extLst>
          </p:cNvPr>
          <p:cNvSpPr>
            <a:spLocks noGrp="1"/>
          </p:cNvSpPr>
          <p:nvPr>
            <p:ph type="sldNum" sz="quarter" idx="12"/>
          </p:nvPr>
        </p:nvSpPr>
        <p:spPr/>
        <p:txBody>
          <a:bodyPr/>
          <a:lstStyle/>
          <a:p>
            <a:fld id="{48F63A3B-78C7-47BE-AE5E-E10140E04643}" type="slidenum">
              <a:rPr lang="en-US" smtClean="0"/>
              <a:pPr/>
              <a:t>11</a:t>
            </a:fld>
            <a:endParaRPr lang="en-US"/>
          </a:p>
        </p:txBody>
      </p:sp>
      <p:sp>
        <p:nvSpPr>
          <p:cNvPr id="6" name="Text Placeholder 5">
            <a:extLst>
              <a:ext uri="{FF2B5EF4-FFF2-40B4-BE49-F238E27FC236}">
                <a16:creationId xmlns:a16="http://schemas.microsoft.com/office/drawing/2014/main" id="{EA1D51B3-C30D-4223-88A6-7F02A10D202C}"/>
              </a:ext>
            </a:extLst>
          </p:cNvPr>
          <p:cNvSpPr>
            <a:spLocks noGrp="1"/>
          </p:cNvSpPr>
          <p:nvPr>
            <p:ph type="body" sz="quarter" idx="14"/>
          </p:nvPr>
        </p:nvSpPr>
        <p:spPr/>
        <p:txBody>
          <a:bodyPr/>
          <a:lstStyle/>
          <a:p>
            <a:r>
              <a:rPr lang="en-US"/>
              <a:t>2020-2021 Reduced Testing Times – EOG and EOC</a:t>
            </a:r>
          </a:p>
        </p:txBody>
      </p:sp>
      <p:sp>
        <p:nvSpPr>
          <p:cNvPr id="3" name="TextBox 2">
            <a:extLst>
              <a:ext uri="{FF2B5EF4-FFF2-40B4-BE49-F238E27FC236}">
                <a16:creationId xmlns:a16="http://schemas.microsoft.com/office/drawing/2014/main" id="{194E739F-2489-474D-9021-05A73B98A0B3}"/>
              </a:ext>
            </a:extLst>
          </p:cNvPr>
          <p:cNvSpPr txBox="1"/>
          <p:nvPr/>
        </p:nvSpPr>
        <p:spPr>
          <a:xfrm>
            <a:off x="2419350" y="5658406"/>
            <a:ext cx="7108219" cy="646331"/>
          </a:xfrm>
          <a:prstGeom prst="rect">
            <a:avLst/>
          </a:prstGeom>
          <a:noFill/>
        </p:spPr>
        <p:txBody>
          <a:bodyPr wrap="square" rtlCol="0">
            <a:spAutoFit/>
          </a:bodyPr>
          <a:lstStyle/>
          <a:p>
            <a:r>
              <a:rPr lang="en-US" dirty="0">
                <a:solidFill>
                  <a:srgbClr val="211D1E"/>
                </a:solidFill>
                <a:latin typeface="Arial" panose="020B0604020202020204" pitchFamily="34" charset="0"/>
                <a:cs typeface="Arial" panose="020B0604020202020204" pitchFamily="34" charset="0"/>
              </a:rPr>
              <a:t>There is no minimum time for testing. If all students have submitted the test, the examiner should complete the test section. </a:t>
            </a:r>
          </a:p>
        </p:txBody>
      </p:sp>
    </p:spTree>
    <p:extLst>
      <p:ext uri="{BB962C8B-B14F-4D97-AF65-F5344CB8AC3E}">
        <p14:creationId xmlns:p14="http://schemas.microsoft.com/office/powerpoint/2010/main" val="3031428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679ADB-FDCE-4285-B744-381E71F12FC9}"/>
              </a:ext>
            </a:extLst>
          </p:cNvPr>
          <p:cNvPicPr>
            <a:picLocks noChangeAspect="1"/>
          </p:cNvPicPr>
          <p:nvPr/>
        </p:nvPicPr>
        <p:blipFill>
          <a:blip r:embed="rId3"/>
          <a:stretch>
            <a:fillRect/>
          </a:stretch>
        </p:blipFill>
        <p:spPr>
          <a:xfrm>
            <a:off x="59345" y="1167984"/>
            <a:ext cx="4666667" cy="2647619"/>
          </a:xfrm>
          <a:prstGeom prst="rect">
            <a:avLst/>
          </a:prstGeom>
        </p:spPr>
      </p:pic>
      <p:sp>
        <p:nvSpPr>
          <p:cNvPr id="2" name="Title 1">
            <a:extLst>
              <a:ext uri="{FF2B5EF4-FFF2-40B4-BE49-F238E27FC236}">
                <a16:creationId xmlns:a16="http://schemas.microsoft.com/office/drawing/2014/main" id="{83E4DA34-1027-45B5-8BD8-B4BF2295B6A7}"/>
              </a:ext>
            </a:extLst>
          </p:cNvPr>
          <p:cNvSpPr>
            <a:spLocks noGrp="1"/>
          </p:cNvSpPr>
          <p:nvPr>
            <p:ph type="title"/>
          </p:nvPr>
        </p:nvSpPr>
        <p:spPr/>
        <p:txBody>
          <a:bodyPr/>
          <a:lstStyle/>
          <a:p>
            <a:r>
              <a:rPr lang="en-US" b="1"/>
              <a:t>Test Tickets and Student Roster</a:t>
            </a:r>
            <a:endParaRPr lang="en-US" b="1">
              <a:cs typeface="Calibri Light"/>
            </a:endParaRPr>
          </a:p>
        </p:txBody>
      </p:sp>
      <p:pic>
        <p:nvPicPr>
          <p:cNvPr id="22" name="Picture 21">
            <a:extLst>
              <a:ext uri="{FF2B5EF4-FFF2-40B4-BE49-F238E27FC236}">
                <a16:creationId xmlns:a16="http://schemas.microsoft.com/office/drawing/2014/main" id="{3555D232-4DA9-4865-B37A-3AB992AE552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660641" y="365129"/>
            <a:ext cx="3356387" cy="3243109"/>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678A4FF4-A628-473B-B193-6623935A4472}"/>
              </a:ext>
            </a:extLst>
          </p:cNvPr>
          <p:cNvSpPr txBox="1"/>
          <p:nvPr/>
        </p:nvSpPr>
        <p:spPr>
          <a:xfrm>
            <a:off x="8992765" y="920607"/>
            <a:ext cx="2186060" cy="2585323"/>
          </a:xfrm>
          <a:prstGeom prst="rect">
            <a:avLst/>
          </a:prstGeom>
          <a:noFill/>
        </p:spPr>
        <p:txBody>
          <a:bodyPr wrap="square" rtlCol="0" anchor="t">
            <a:spAutoFit/>
          </a:bodyPr>
          <a:lstStyle/>
          <a:p>
            <a:r>
              <a:rPr lang="en-US" dirty="0"/>
              <a:t>Check</a:t>
            </a:r>
          </a:p>
          <a:p>
            <a:pPr marL="285744" indent="-285744">
              <a:buFont typeface="Wingdings" panose="05000000000000000000" pitchFamily="2" charset="2"/>
              <a:buChar char="ü"/>
            </a:pPr>
            <a:r>
              <a:rPr lang="en-US" dirty="0"/>
              <a:t>Test Subject</a:t>
            </a:r>
            <a:endParaRPr lang="en-US" dirty="0">
              <a:cs typeface="Calibri"/>
            </a:endParaRPr>
          </a:p>
          <a:p>
            <a:pPr marL="285744" indent="-285744">
              <a:buFont typeface="Wingdings" panose="05000000000000000000" pitchFamily="2" charset="2"/>
              <a:buChar char="ü"/>
            </a:pPr>
            <a:r>
              <a:rPr lang="en-US" dirty="0">
                <a:cs typeface="Calibri"/>
              </a:rPr>
              <a:t>Test Section </a:t>
            </a:r>
            <a:endParaRPr lang="en-US" dirty="0"/>
          </a:p>
          <a:p>
            <a:pPr marL="285744" indent="-285744">
              <a:buFont typeface="Wingdings" panose="05000000000000000000" pitchFamily="2" charset="2"/>
              <a:buChar char="ü"/>
            </a:pPr>
            <a:r>
              <a:rPr lang="en-US" dirty="0"/>
              <a:t>Student Name</a:t>
            </a:r>
            <a:endParaRPr lang="en-US" dirty="0">
              <a:cs typeface="Calibri"/>
            </a:endParaRPr>
          </a:p>
          <a:p>
            <a:pPr marL="285744" indent="-285744">
              <a:buFont typeface="Wingdings" panose="05000000000000000000" pitchFamily="2" charset="2"/>
              <a:buChar char="ü"/>
            </a:pPr>
            <a:r>
              <a:rPr lang="en-US" dirty="0"/>
              <a:t>GTID</a:t>
            </a:r>
          </a:p>
          <a:p>
            <a:pPr marL="285744" indent="-285744">
              <a:buFont typeface="Wingdings" panose="05000000000000000000" pitchFamily="2" charset="2"/>
              <a:buChar char="ü"/>
            </a:pPr>
            <a:r>
              <a:rPr lang="en-US" dirty="0"/>
              <a:t>Test Session</a:t>
            </a:r>
          </a:p>
          <a:p>
            <a:pPr marL="285744" indent="-285744">
              <a:buFont typeface="Wingdings" panose="05000000000000000000" pitchFamily="2" charset="2"/>
              <a:buChar char="ü"/>
            </a:pPr>
            <a:r>
              <a:rPr lang="en-US" dirty="0"/>
              <a:t>Accommodations</a:t>
            </a:r>
          </a:p>
          <a:p>
            <a:pPr marL="285744" indent="-285744">
              <a:buFont typeface="Wingdings" panose="05000000000000000000" pitchFamily="2" charset="2"/>
              <a:buChar char="ü"/>
            </a:pPr>
            <a:endParaRPr lang="en-US" dirty="0"/>
          </a:p>
          <a:p>
            <a:pPr marL="285744" indent="-285744">
              <a:buFont typeface="Wingdings" panose="05000000000000000000" pitchFamily="2" charset="2"/>
              <a:buChar char="ü"/>
            </a:pPr>
            <a:endParaRPr lang="en-US" dirty="0"/>
          </a:p>
        </p:txBody>
      </p:sp>
      <p:pic>
        <p:nvPicPr>
          <p:cNvPr id="5" name="Picture 4">
            <a:extLst>
              <a:ext uri="{FF2B5EF4-FFF2-40B4-BE49-F238E27FC236}">
                <a16:creationId xmlns:a16="http://schemas.microsoft.com/office/drawing/2014/main" id="{548F77FA-DB27-4388-BA9B-1CC9285D5C5E}"/>
              </a:ext>
            </a:extLst>
          </p:cNvPr>
          <p:cNvPicPr>
            <a:picLocks noChangeAspect="1"/>
          </p:cNvPicPr>
          <p:nvPr/>
        </p:nvPicPr>
        <p:blipFill>
          <a:blip r:embed="rId6"/>
          <a:stretch>
            <a:fillRect/>
          </a:stretch>
        </p:blipFill>
        <p:spPr>
          <a:xfrm>
            <a:off x="2710880" y="3784537"/>
            <a:ext cx="5841572" cy="2009096"/>
          </a:xfrm>
          <a:prstGeom prst="rect">
            <a:avLst/>
          </a:prstGeom>
        </p:spPr>
      </p:pic>
      <p:sp>
        <p:nvSpPr>
          <p:cNvPr id="10" name="Text Box 4">
            <a:extLst>
              <a:ext uri="{FF2B5EF4-FFF2-40B4-BE49-F238E27FC236}">
                <a16:creationId xmlns:a16="http://schemas.microsoft.com/office/drawing/2014/main" id="{CA379AEF-2A3A-40C2-ADC7-9E5EF20EF781}"/>
              </a:ext>
            </a:extLst>
          </p:cNvPr>
          <p:cNvSpPr txBox="1">
            <a:spLocks noChangeArrowheads="1"/>
          </p:cNvSpPr>
          <p:nvPr/>
        </p:nvSpPr>
        <p:spPr bwMode="auto">
          <a:xfrm>
            <a:off x="838200" y="5584620"/>
            <a:ext cx="9789832" cy="1415772"/>
          </a:xfrm>
          <a:prstGeom prst="rect">
            <a:avLst/>
          </a:prstGeom>
          <a:solidFill>
            <a:schemeClr val="bg1"/>
          </a:solidFill>
          <a:ln w="9525">
            <a:noFill/>
            <a:miter lim="800000"/>
            <a:headEnd/>
            <a:tailEnd/>
          </a:ln>
        </p:spPr>
        <p:txBody>
          <a:bodyPr wrap="square">
            <a:spAutoFit/>
          </a:bodyPr>
          <a:lstStyle/>
          <a:p>
            <a:pPr>
              <a:defRPr/>
            </a:pPr>
            <a:r>
              <a:rPr lang="en-US" sz="1700" dirty="0"/>
              <a:t>To avoid a student testing under another student’s GTID, you </a:t>
            </a:r>
            <a:r>
              <a:rPr lang="en-US" sz="1700" u="sng" dirty="0"/>
              <a:t>must</a:t>
            </a:r>
            <a:r>
              <a:rPr lang="en-US" sz="1700" dirty="0"/>
              <a:t> : </a:t>
            </a:r>
          </a:p>
          <a:p>
            <a:pPr marL="342900" indent="-342900">
              <a:buFont typeface="+mj-lt"/>
              <a:buAutoNum type="arabicPeriod"/>
              <a:defRPr/>
            </a:pPr>
            <a:r>
              <a:rPr lang="en-US" sz="1700" dirty="0"/>
              <a:t>Have students verify their name and test name are correct and sign the ticket next to their name.</a:t>
            </a:r>
          </a:p>
          <a:p>
            <a:pPr marL="342900" indent="-342900">
              <a:buFont typeface="+mj-lt"/>
              <a:buAutoNum type="arabicPeriod"/>
              <a:defRPr/>
            </a:pPr>
            <a:r>
              <a:rPr lang="en-US" sz="1700" dirty="0"/>
              <a:t>If a change is made to a student record (e.g. adding an accommodation), create a new test ticket for that student, which will have a new login/password.</a:t>
            </a:r>
          </a:p>
          <a:p>
            <a:pPr marL="342900" indent="-342900">
              <a:buFont typeface="+mj-lt"/>
              <a:buAutoNum type="arabicPeriod"/>
              <a:defRPr/>
            </a:pPr>
            <a:endParaRPr lang="en-US" b="1" dirty="0"/>
          </a:p>
        </p:txBody>
      </p:sp>
      <p:graphicFrame>
        <p:nvGraphicFramePr>
          <p:cNvPr id="7" name="Table 6">
            <a:extLst>
              <a:ext uri="{FF2B5EF4-FFF2-40B4-BE49-F238E27FC236}">
                <a16:creationId xmlns:a16="http://schemas.microsoft.com/office/drawing/2014/main" id="{BA0D0717-EA37-4768-8D53-3C2237134C54}"/>
              </a:ext>
            </a:extLst>
          </p:cNvPr>
          <p:cNvGraphicFramePr>
            <a:graphicFrameLocks noGrp="1"/>
          </p:cNvGraphicFramePr>
          <p:nvPr>
            <p:extLst>
              <p:ext uri="{D42A27DB-BD31-4B8C-83A1-F6EECF244321}">
                <p14:modId xmlns:p14="http://schemas.microsoft.com/office/powerpoint/2010/main" val="3486200694"/>
              </p:ext>
            </p:extLst>
          </p:nvPr>
        </p:nvGraphicFramePr>
        <p:xfrm>
          <a:off x="9481120" y="3738882"/>
          <a:ext cx="2575420" cy="1922460"/>
        </p:xfrm>
        <a:graphic>
          <a:graphicData uri="http://schemas.openxmlformats.org/drawingml/2006/table">
            <a:tbl>
              <a:tblPr firstRow="1" bandRow="1">
                <a:tableStyleId>{5C22544A-7EE6-4342-B048-85BDC9FD1C3A}</a:tableStyleId>
              </a:tblPr>
              <a:tblGrid>
                <a:gridCol w="590693">
                  <a:extLst>
                    <a:ext uri="{9D8B030D-6E8A-4147-A177-3AD203B41FA5}">
                      <a16:colId xmlns:a16="http://schemas.microsoft.com/office/drawing/2014/main" val="3375816794"/>
                    </a:ext>
                  </a:extLst>
                </a:gridCol>
                <a:gridCol w="1984727">
                  <a:extLst>
                    <a:ext uri="{9D8B030D-6E8A-4147-A177-3AD203B41FA5}">
                      <a16:colId xmlns:a16="http://schemas.microsoft.com/office/drawing/2014/main" val="2437980965"/>
                    </a:ext>
                  </a:extLst>
                </a:gridCol>
              </a:tblGrid>
              <a:tr h="293052">
                <a:tc gridSpan="2">
                  <a:txBody>
                    <a:bodyPr/>
                    <a:lstStyle/>
                    <a:p>
                      <a:pPr algn="ctr"/>
                      <a:r>
                        <a:rPr lang="en-US" sz="1200" dirty="0">
                          <a:solidFill>
                            <a:schemeClr val="tx1"/>
                          </a:solidFill>
                        </a:rPr>
                        <a:t>Accommodation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740409497"/>
                  </a:ext>
                </a:extLst>
              </a:tr>
              <a:tr h="293052">
                <a:tc>
                  <a:txBody>
                    <a:bodyPr/>
                    <a:lstStyle/>
                    <a:p>
                      <a:r>
                        <a:rPr lang="en-US" sz="1200"/>
                        <a:t>TTS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t>Text-To-Speech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023019"/>
                  </a:ext>
                </a:extLst>
              </a:tr>
              <a:tr h="457200">
                <a:tc>
                  <a:txBody>
                    <a:bodyPr/>
                    <a:lstStyle/>
                    <a:p>
                      <a:r>
                        <a:rPr lang="en-US" sz="1200"/>
                        <a:t>TTS-C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t>Text-To-Speech Conditional (with passages)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7152245"/>
                  </a:ext>
                </a:extLst>
              </a:tr>
              <a:tr h="293052">
                <a:tc>
                  <a:txBody>
                    <a:bodyPr/>
                    <a:lstStyle/>
                    <a:p>
                      <a:r>
                        <a:rPr lang="en-US" sz="1200"/>
                        <a:t>CC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t>Color Chooser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5399569"/>
                  </a:ext>
                </a:extLst>
              </a:tr>
              <a:tr h="293052">
                <a:tc>
                  <a:txBody>
                    <a:bodyPr/>
                    <a:lstStyle/>
                    <a:p>
                      <a:r>
                        <a:rPr lang="en-US" sz="1200"/>
                        <a:t>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t>Contrasting Text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9081362"/>
                  </a:ext>
                </a:extLst>
              </a:tr>
              <a:tr h="293052">
                <a:tc>
                  <a:txBody>
                    <a:bodyPr/>
                    <a:lstStyle/>
                    <a:p>
                      <a:r>
                        <a:rPr lang="en-US" sz="1200"/>
                        <a:t>VSL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t>Video Sign Language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0602112"/>
                  </a:ext>
                </a:extLst>
              </a:tr>
            </a:tbl>
          </a:graphicData>
        </a:graphic>
      </p:graphicFrame>
      <p:sp>
        <p:nvSpPr>
          <p:cNvPr id="11" name="TextBox 10">
            <a:extLst>
              <a:ext uri="{FF2B5EF4-FFF2-40B4-BE49-F238E27FC236}">
                <a16:creationId xmlns:a16="http://schemas.microsoft.com/office/drawing/2014/main" id="{1B1BF5F3-4529-46C1-8747-991892C9FA0A}"/>
              </a:ext>
            </a:extLst>
          </p:cNvPr>
          <p:cNvSpPr txBox="1"/>
          <p:nvPr/>
        </p:nvSpPr>
        <p:spPr>
          <a:xfrm>
            <a:off x="459400" y="3958088"/>
            <a:ext cx="1851426" cy="830997"/>
          </a:xfrm>
          <a:prstGeom prst="rect">
            <a:avLst/>
          </a:prstGeom>
          <a:solidFill>
            <a:schemeClr val="accent5">
              <a:lumMod val="20000"/>
              <a:lumOff val="80000"/>
            </a:schemeClr>
          </a:solidFill>
          <a:ln>
            <a:solidFill>
              <a:schemeClr val="tx2">
                <a:alpha val="67000"/>
              </a:schemeClr>
            </a:solidFill>
          </a:ln>
        </p:spPr>
        <p:txBody>
          <a:bodyPr wrap="square" rtlCol="0" anchor="t">
            <a:spAutoFit/>
          </a:bodyPr>
          <a:lstStyle/>
          <a:p>
            <a:r>
              <a:rPr lang="en-US" sz="1600" dirty="0"/>
              <a:t>If</a:t>
            </a:r>
            <a:r>
              <a:rPr lang="en-US" sz="1600" dirty="0">
                <a:cs typeface="Calibri"/>
              </a:rPr>
              <a:t> a student receives an accommodation, it will be noted here</a:t>
            </a:r>
            <a:endParaRPr lang="en-US" dirty="0"/>
          </a:p>
        </p:txBody>
      </p:sp>
      <p:sp>
        <p:nvSpPr>
          <p:cNvPr id="12" name="TextBox 11">
            <a:extLst>
              <a:ext uri="{FF2B5EF4-FFF2-40B4-BE49-F238E27FC236}">
                <a16:creationId xmlns:a16="http://schemas.microsoft.com/office/drawing/2014/main" id="{4CC36529-97C6-4F9E-B582-338851CE9801}"/>
              </a:ext>
            </a:extLst>
          </p:cNvPr>
          <p:cNvSpPr txBox="1"/>
          <p:nvPr/>
        </p:nvSpPr>
        <p:spPr>
          <a:xfrm>
            <a:off x="4947814" y="1455175"/>
            <a:ext cx="2518176" cy="2062103"/>
          </a:xfrm>
          <a:prstGeom prst="rect">
            <a:avLst/>
          </a:prstGeom>
          <a:solidFill>
            <a:schemeClr val="accent6">
              <a:lumMod val="20000"/>
              <a:lumOff val="80000"/>
            </a:schemeClr>
          </a:solidFill>
          <a:ln>
            <a:solidFill>
              <a:srgbClr val="000000">
                <a:alpha val="65000"/>
              </a:srgbClr>
            </a:solidFill>
          </a:ln>
        </p:spPr>
        <p:txBody>
          <a:bodyPr wrap="square" rtlCol="0">
            <a:spAutoFit/>
          </a:bodyPr>
          <a:lstStyle/>
          <a:p>
            <a:r>
              <a:rPr lang="en-US" sz="1600" i="1" dirty="0"/>
              <a:t>Test Tickets </a:t>
            </a:r>
            <a:r>
              <a:rPr lang="en-US" sz="1600" dirty="0"/>
              <a:t>will print </a:t>
            </a:r>
            <a:r>
              <a:rPr lang="en-US" sz="1600" dirty="0">
                <a:solidFill>
                  <a:srgbClr val="FF0000"/>
                </a:solidFill>
              </a:rPr>
              <a:t>one to a page</a:t>
            </a:r>
            <a:r>
              <a:rPr lang="en-US" sz="1600" dirty="0"/>
              <a:t>, and Each </a:t>
            </a:r>
            <a:r>
              <a:rPr lang="en-US" sz="1600" i="1" dirty="0"/>
              <a:t>Test Ticket </a:t>
            </a:r>
            <a:r>
              <a:rPr lang="en-US" sz="1600" dirty="0"/>
              <a:t>contains the student’s username and password for the test session. Note that the student will have a separate </a:t>
            </a:r>
            <a:r>
              <a:rPr lang="en-US" sz="1600" i="1" dirty="0"/>
              <a:t>Test Ticket </a:t>
            </a:r>
            <a:r>
              <a:rPr lang="en-US" sz="1600" dirty="0"/>
              <a:t>for each section of the test.</a:t>
            </a:r>
          </a:p>
        </p:txBody>
      </p:sp>
      <p:cxnSp>
        <p:nvCxnSpPr>
          <p:cNvPr id="13" name="Straight Arrow Connector 12">
            <a:extLst>
              <a:ext uri="{FF2B5EF4-FFF2-40B4-BE49-F238E27FC236}">
                <a16:creationId xmlns:a16="http://schemas.microsoft.com/office/drawing/2014/main" id="{6ADDAED2-EB08-47EA-A9DD-5D8F408BD0AB}"/>
              </a:ext>
            </a:extLst>
          </p:cNvPr>
          <p:cNvCxnSpPr>
            <a:cxnSpLocks/>
          </p:cNvCxnSpPr>
          <p:nvPr/>
        </p:nvCxnSpPr>
        <p:spPr>
          <a:xfrm flipH="1" flipV="1">
            <a:off x="1296365" y="3009418"/>
            <a:ext cx="254643" cy="948671"/>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1B4EAD3-4E28-4C07-A6DE-EC0969D9AB64}"/>
              </a:ext>
            </a:extLst>
          </p:cNvPr>
          <p:cNvCxnSpPr>
            <a:cxnSpLocks/>
          </p:cNvCxnSpPr>
          <p:nvPr/>
        </p:nvCxnSpPr>
        <p:spPr>
          <a:xfrm>
            <a:off x="2310827" y="4454602"/>
            <a:ext cx="5155163" cy="78873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5182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F8DA4-E79E-4D7B-865C-BD395534FA12}"/>
              </a:ext>
            </a:extLst>
          </p:cNvPr>
          <p:cNvSpPr>
            <a:spLocks noGrp="1"/>
          </p:cNvSpPr>
          <p:nvPr>
            <p:ph type="title"/>
          </p:nvPr>
        </p:nvSpPr>
        <p:spPr/>
        <p:txBody>
          <a:bodyPr/>
          <a:lstStyle/>
          <a:p>
            <a:r>
              <a:rPr lang="en-US" b="1"/>
              <a:t>Are Students Ready?</a:t>
            </a:r>
            <a:endParaRPr lang="en-US" b="1">
              <a:cs typeface="Calibri Light"/>
            </a:endParaRPr>
          </a:p>
        </p:txBody>
      </p:sp>
      <p:sp>
        <p:nvSpPr>
          <p:cNvPr id="3" name="Content Placeholder 2">
            <a:extLst>
              <a:ext uri="{FF2B5EF4-FFF2-40B4-BE49-F238E27FC236}">
                <a16:creationId xmlns:a16="http://schemas.microsoft.com/office/drawing/2014/main" id="{A2A21DA7-8404-4C3B-9D60-362A8A275F9F}"/>
              </a:ext>
            </a:extLst>
          </p:cNvPr>
          <p:cNvSpPr>
            <a:spLocks noGrp="1"/>
          </p:cNvSpPr>
          <p:nvPr>
            <p:ph idx="1"/>
          </p:nvPr>
        </p:nvSpPr>
        <p:spPr>
          <a:xfrm>
            <a:off x="838200" y="5253228"/>
            <a:ext cx="10515600" cy="1135923"/>
          </a:xfrm>
        </p:spPr>
        <p:txBody>
          <a:bodyPr vert="horz" lIns="91440" tIns="45720" rIns="91440" bIns="45720" rtlCol="0" anchor="t">
            <a:normAutofit fontScale="92500" lnSpcReduction="20000"/>
          </a:bodyPr>
          <a:lstStyle/>
          <a:p>
            <a:pPr marL="0" indent="0">
              <a:buNone/>
            </a:pPr>
            <a:r>
              <a:rPr lang="en-US" dirty="0">
                <a:cs typeface="Calibri"/>
              </a:rPr>
              <a:t>Orient students to testing via an online platform: </a:t>
            </a:r>
          </a:p>
          <a:p>
            <a:pPr lvl="1"/>
            <a:r>
              <a:rPr lang="en-US" dirty="0"/>
              <a:t>Experience Online Testing Georgia: </a:t>
            </a:r>
            <a:r>
              <a:rPr lang="en-US" dirty="0">
                <a:hlinkClick r:id="rId3"/>
              </a:rPr>
              <a:t>http://www.gaexperienceonline.com</a:t>
            </a:r>
            <a:r>
              <a:rPr lang="en-US" dirty="0"/>
              <a:t> </a:t>
            </a:r>
          </a:p>
          <a:p>
            <a:pPr lvl="1"/>
            <a:r>
              <a:rPr lang="en-US" dirty="0"/>
              <a:t>Secure Practice Tests</a:t>
            </a:r>
            <a:r>
              <a:rPr lang="en-US" dirty="0">
                <a:cs typeface="Calibri"/>
              </a:rPr>
              <a:t> in INSIGHT</a:t>
            </a:r>
          </a:p>
        </p:txBody>
      </p:sp>
      <p:pic>
        <p:nvPicPr>
          <p:cNvPr id="5" name="Picture 4" descr="A person sitting at a desk using a computer&#10;&#10;Description generated with very high confidence">
            <a:extLst>
              <a:ext uri="{FF2B5EF4-FFF2-40B4-BE49-F238E27FC236}">
                <a16:creationId xmlns:a16="http://schemas.microsoft.com/office/drawing/2014/main" id="{9ACE63CC-6DA2-4F84-817F-8338893D0E7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156656" y="1374836"/>
            <a:ext cx="5162886" cy="34366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5375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F8DA4-E79E-4D7B-865C-BD395534FA12}"/>
              </a:ext>
            </a:extLst>
          </p:cNvPr>
          <p:cNvSpPr>
            <a:spLocks noGrp="1"/>
          </p:cNvSpPr>
          <p:nvPr>
            <p:ph type="title"/>
          </p:nvPr>
        </p:nvSpPr>
        <p:spPr/>
        <p:txBody>
          <a:bodyPr/>
          <a:lstStyle/>
          <a:p>
            <a:r>
              <a:rPr lang="en-US" b="1" dirty="0"/>
              <a:t>Are Students Ready?</a:t>
            </a:r>
            <a:endParaRPr lang="en-US" b="1" dirty="0">
              <a:cs typeface="Calibri Light"/>
            </a:endParaRPr>
          </a:p>
        </p:txBody>
      </p:sp>
      <p:pic>
        <p:nvPicPr>
          <p:cNvPr id="7" name="Picture 6">
            <a:extLst>
              <a:ext uri="{FF2B5EF4-FFF2-40B4-BE49-F238E27FC236}">
                <a16:creationId xmlns:a16="http://schemas.microsoft.com/office/drawing/2014/main" id="{73E1A873-62DA-4351-B19C-0ED9756CB6F1}"/>
              </a:ext>
            </a:extLst>
          </p:cNvPr>
          <p:cNvPicPr>
            <a:picLocks noChangeAspect="1"/>
          </p:cNvPicPr>
          <p:nvPr/>
        </p:nvPicPr>
        <p:blipFill>
          <a:blip r:embed="rId3"/>
          <a:stretch>
            <a:fillRect/>
          </a:stretch>
        </p:blipFill>
        <p:spPr>
          <a:xfrm>
            <a:off x="784733" y="1701449"/>
            <a:ext cx="6881616" cy="4905475"/>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29797AAE-74C6-418C-AA98-E332314D86B1}"/>
              </a:ext>
            </a:extLst>
          </p:cNvPr>
          <p:cNvSpPr txBox="1"/>
          <p:nvPr/>
        </p:nvSpPr>
        <p:spPr>
          <a:xfrm>
            <a:off x="7875003" y="1917894"/>
            <a:ext cx="4151943" cy="4154984"/>
          </a:xfrm>
          <a:prstGeom prst="rect">
            <a:avLst/>
          </a:prstGeom>
          <a:noFill/>
        </p:spPr>
        <p:txBody>
          <a:bodyPr wrap="square" rtlCol="0" anchor="t">
            <a:spAutoFit/>
          </a:bodyPr>
          <a:lstStyle/>
          <a:p>
            <a:pPr marL="285744" indent="-285744">
              <a:buFont typeface="Arial" panose="020B0604020202020204" pitchFamily="34" charset="0"/>
              <a:buChar char="•"/>
            </a:pPr>
            <a:r>
              <a:rPr lang="en-US" sz="2400" dirty="0"/>
              <a:t>Format of the test</a:t>
            </a:r>
          </a:p>
          <a:p>
            <a:pPr marL="285744" indent="-285744">
              <a:buFont typeface="Arial" panose="020B0604020202020204" pitchFamily="34" charset="0"/>
              <a:buChar char="•"/>
            </a:pPr>
            <a:r>
              <a:rPr lang="en-US" sz="2400" dirty="0"/>
              <a:t>Testing tools</a:t>
            </a:r>
            <a:endParaRPr lang="en-US" sz="2400" dirty="0">
              <a:cs typeface="Calibri"/>
            </a:endParaRPr>
          </a:p>
          <a:p>
            <a:pPr marL="285744" indent="-285744">
              <a:buFont typeface="Arial" panose="020B0604020202020204" pitchFamily="34" charset="0"/>
              <a:buChar char="•"/>
            </a:pPr>
            <a:r>
              <a:rPr lang="en-US" sz="2400" dirty="0"/>
              <a:t>Time and date of test</a:t>
            </a:r>
          </a:p>
          <a:p>
            <a:pPr marL="285744" indent="-285744">
              <a:buFont typeface="Arial" panose="020B0604020202020204" pitchFamily="34" charset="0"/>
              <a:buChar char="•"/>
            </a:pPr>
            <a:r>
              <a:rPr lang="en-US" sz="2400" dirty="0"/>
              <a:t>Different item types</a:t>
            </a:r>
          </a:p>
          <a:p>
            <a:pPr marL="285744" indent="-285744">
              <a:buFont typeface="Arial" panose="020B0604020202020204" pitchFamily="34" charset="0"/>
              <a:buChar char="•"/>
            </a:pPr>
            <a:r>
              <a:rPr lang="en-US" sz="2400" dirty="0"/>
              <a:t>Online calculators</a:t>
            </a:r>
            <a:endParaRPr lang="en-US" sz="2400" dirty="0">
              <a:cs typeface="Calibri"/>
            </a:endParaRPr>
          </a:p>
          <a:p>
            <a:pPr marL="285744" indent="-285744">
              <a:buFont typeface="Arial" panose="020B0604020202020204" pitchFamily="34" charset="0"/>
              <a:buChar char="•"/>
            </a:pPr>
            <a:r>
              <a:rPr lang="en-US" sz="2400" dirty="0"/>
              <a:t>Cut, copy, paste, undo, redo</a:t>
            </a:r>
            <a:endParaRPr lang="en-US" sz="2400" dirty="0">
              <a:cs typeface="Calibri"/>
            </a:endParaRPr>
          </a:p>
          <a:p>
            <a:pPr marL="285744" indent="-285744">
              <a:buFont typeface="Arial" panose="020B0604020202020204" pitchFamily="34" charset="0"/>
              <a:buChar char="•"/>
            </a:pPr>
            <a:r>
              <a:rPr lang="en-US" sz="2400" dirty="0"/>
              <a:t>Online reference Documents</a:t>
            </a:r>
            <a:endParaRPr lang="en-US" sz="2400" dirty="0">
              <a:cs typeface="Calibri"/>
            </a:endParaRPr>
          </a:p>
          <a:p>
            <a:pPr marL="285744" indent="-285744">
              <a:buFont typeface="Arial" panose="020B0604020202020204" pitchFamily="34" charset="0"/>
              <a:buChar char="•"/>
            </a:pPr>
            <a:r>
              <a:rPr lang="en-US" sz="2400" dirty="0"/>
              <a:t>Accommodations</a:t>
            </a:r>
          </a:p>
          <a:p>
            <a:pPr marL="285744" indent="-285744">
              <a:buFont typeface="Arial" panose="020B0604020202020204" pitchFamily="34" charset="0"/>
              <a:buChar char="•"/>
            </a:pPr>
            <a:r>
              <a:rPr lang="en-US" sz="2400" dirty="0"/>
              <a:t>Familiarity with device for testing</a:t>
            </a:r>
          </a:p>
          <a:p>
            <a:pPr marL="285744" indent="-285744">
              <a:buFont typeface="Arial" panose="020B0604020202020204" pitchFamily="34" charset="0"/>
              <a:buChar char="•"/>
            </a:pPr>
            <a:r>
              <a:rPr lang="en-US" sz="2400" dirty="0"/>
              <a:t>Closing out the test</a:t>
            </a:r>
            <a:endParaRPr lang="en-US" sz="2400" dirty="0">
              <a:cs typeface="Calibri"/>
            </a:endParaRPr>
          </a:p>
        </p:txBody>
      </p:sp>
      <p:pic>
        <p:nvPicPr>
          <p:cNvPr id="9" name="Picture 1" descr="image001">
            <a:extLst>
              <a:ext uri="{FF2B5EF4-FFF2-40B4-BE49-F238E27FC236}">
                <a16:creationId xmlns:a16="http://schemas.microsoft.com/office/drawing/2014/main" id="{D4A24AEA-211A-448F-AE88-CBCFB4BEB6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627" y="3203862"/>
            <a:ext cx="3185227" cy="282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6162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724E8-011A-459E-93A9-D4553AD8DE94}"/>
              </a:ext>
            </a:extLst>
          </p:cNvPr>
          <p:cNvSpPr>
            <a:spLocks noGrp="1"/>
          </p:cNvSpPr>
          <p:nvPr>
            <p:ph type="title"/>
          </p:nvPr>
        </p:nvSpPr>
        <p:spPr/>
        <p:txBody>
          <a:bodyPr>
            <a:normAutofit fontScale="90000"/>
          </a:bodyPr>
          <a:lstStyle/>
          <a:p>
            <a:r>
              <a:rPr lang="en-US" dirty="0"/>
              <a:t>Universal Tools – All Students</a:t>
            </a:r>
          </a:p>
        </p:txBody>
      </p:sp>
      <p:sp>
        <p:nvSpPr>
          <p:cNvPr id="4" name="Slide Number Placeholder 3">
            <a:extLst>
              <a:ext uri="{FF2B5EF4-FFF2-40B4-BE49-F238E27FC236}">
                <a16:creationId xmlns:a16="http://schemas.microsoft.com/office/drawing/2014/main" id="{DFF3CAD7-FF27-4898-8FC1-065F739F0A99}"/>
              </a:ext>
            </a:extLst>
          </p:cNvPr>
          <p:cNvSpPr>
            <a:spLocks noGrp="1"/>
          </p:cNvSpPr>
          <p:nvPr>
            <p:ph type="sldNum" sz="quarter" idx="12"/>
          </p:nvPr>
        </p:nvSpPr>
        <p:spPr/>
        <p:txBody>
          <a:bodyPr/>
          <a:lstStyle/>
          <a:p>
            <a:fld id="{48F63A3B-78C7-47BE-AE5E-E10140E04643}" type="slidenum">
              <a:rPr lang="en-US" smtClean="0"/>
              <a:pPr/>
              <a:t>15</a:t>
            </a:fld>
            <a:endParaRPr lang="en-US"/>
          </a:p>
        </p:txBody>
      </p:sp>
      <p:pic>
        <p:nvPicPr>
          <p:cNvPr id="12" name="Picture 11">
            <a:extLst>
              <a:ext uri="{FF2B5EF4-FFF2-40B4-BE49-F238E27FC236}">
                <a16:creationId xmlns:a16="http://schemas.microsoft.com/office/drawing/2014/main" id="{B85C6A14-5297-4FF9-A46C-9F9E00836D79}"/>
              </a:ext>
            </a:extLst>
          </p:cNvPr>
          <p:cNvPicPr>
            <a:picLocks noChangeAspect="1"/>
          </p:cNvPicPr>
          <p:nvPr/>
        </p:nvPicPr>
        <p:blipFill>
          <a:blip r:embed="rId3"/>
          <a:stretch>
            <a:fillRect/>
          </a:stretch>
        </p:blipFill>
        <p:spPr>
          <a:xfrm>
            <a:off x="2722180" y="1133857"/>
            <a:ext cx="6747641" cy="5407271"/>
          </a:xfrm>
          <a:prstGeom prst="rect">
            <a:avLst/>
          </a:prstGeom>
        </p:spPr>
      </p:pic>
    </p:spTree>
    <p:extLst>
      <p:ext uri="{BB962C8B-B14F-4D97-AF65-F5344CB8AC3E}">
        <p14:creationId xmlns:p14="http://schemas.microsoft.com/office/powerpoint/2010/main" val="915615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867" y="267944"/>
            <a:ext cx="7886700" cy="539496"/>
          </a:xfrm>
        </p:spPr>
        <p:txBody>
          <a:bodyPr>
            <a:noAutofit/>
          </a:bodyPr>
          <a:lstStyle/>
          <a:p>
            <a:r>
              <a:rPr lang="en-US" dirty="0">
                <a:solidFill>
                  <a:srgbClr val="44883E"/>
                </a:solidFill>
                <a:ea typeface="+mj-ea"/>
              </a:rPr>
              <a:t>Online Tools</a:t>
            </a:r>
            <a:br>
              <a:rPr lang="en-US" dirty="0">
                <a:solidFill>
                  <a:srgbClr val="44883E"/>
                </a:solidFill>
                <a:ea typeface="+mj-ea"/>
              </a:rPr>
            </a:br>
            <a:r>
              <a:rPr lang="en-US" sz="3600" b="1" dirty="0">
                <a:solidFill>
                  <a:srgbClr val="44883E"/>
                </a:solidFill>
                <a:ea typeface="+mj-ea"/>
              </a:rPr>
              <a:t>Masking</a:t>
            </a:r>
            <a:br>
              <a:rPr lang="en-US" sz="3600" b="1" dirty="0">
                <a:solidFill>
                  <a:srgbClr val="44883E"/>
                </a:solidFill>
                <a:ea typeface="+mj-ea"/>
              </a:rPr>
            </a:br>
            <a:endParaRPr lang="en-US" dirty="0">
              <a:solidFill>
                <a:srgbClr val="44883E"/>
              </a:solidFill>
              <a:ea typeface="+mj-ea"/>
            </a:endParaRPr>
          </a:p>
        </p:txBody>
      </p:sp>
      <p:sp>
        <p:nvSpPr>
          <p:cNvPr id="5" name="Slide Number Placeholder 4">
            <a:extLst>
              <a:ext uri="{FF2B5EF4-FFF2-40B4-BE49-F238E27FC236}">
                <a16:creationId xmlns:a16="http://schemas.microsoft.com/office/drawing/2014/main" id="{BC295CA5-3EC3-498B-9AD6-56779EDB77AE}"/>
              </a:ext>
            </a:extLst>
          </p:cNvPr>
          <p:cNvSpPr>
            <a:spLocks noGrp="1"/>
          </p:cNvSpPr>
          <p:nvPr>
            <p:ph type="sldNum" sz="quarter" idx="12"/>
          </p:nvPr>
        </p:nvSpPr>
        <p:spPr>
          <a:xfrm>
            <a:off x="1524000" y="6412493"/>
            <a:ext cx="667639" cy="365125"/>
          </a:xfrm>
        </p:spPr>
        <p:txBody>
          <a:bodyPr/>
          <a:lstStyle/>
          <a:p>
            <a:fld id="{48F63A3B-78C7-47BE-AE5E-E10140E04643}" type="slidenum">
              <a:rPr lang="en-US" smtClean="0"/>
              <a:pPr/>
              <a:t>16</a:t>
            </a:fld>
            <a:endParaRPr lang="en-US"/>
          </a:p>
        </p:txBody>
      </p:sp>
      <p:pic>
        <p:nvPicPr>
          <p:cNvPr id="8" name="Picture 7">
            <a:extLst>
              <a:ext uri="{FF2B5EF4-FFF2-40B4-BE49-F238E27FC236}">
                <a16:creationId xmlns:a16="http://schemas.microsoft.com/office/drawing/2014/main" id="{1269FC3D-50EF-45A8-91C1-2F9FB3E36202}"/>
              </a:ext>
            </a:extLst>
          </p:cNvPr>
          <p:cNvPicPr>
            <a:picLocks noChangeAspect="1"/>
          </p:cNvPicPr>
          <p:nvPr/>
        </p:nvPicPr>
        <p:blipFill>
          <a:blip r:embed="rId3"/>
          <a:stretch>
            <a:fillRect/>
          </a:stretch>
        </p:blipFill>
        <p:spPr>
          <a:xfrm>
            <a:off x="2419350" y="1484900"/>
            <a:ext cx="7005776" cy="5105156"/>
          </a:xfrm>
          <a:prstGeom prst="rect">
            <a:avLst/>
          </a:prstGeom>
        </p:spPr>
      </p:pic>
      <p:pic>
        <p:nvPicPr>
          <p:cNvPr id="10" name="Picture 9">
            <a:extLst>
              <a:ext uri="{FF2B5EF4-FFF2-40B4-BE49-F238E27FC236}">
                <a16:creationId xmlns:a16="http://schemas.microsoft.com/office/drawing/2014/main" id="{7B1C927E-831C-4B5F-AF45-D58C041AFCEA}"/>
              </a:ext>
            </a:extLst>
          </p:cNvPr>
          <p:cNvPicPr>
            <a:picLocks noChangeAspect="1"/>
          </p:cNvPicPr>
          <p:nvPr/>
        </p:nvPicPr>
        <p:blipFill>
          <a:blip r:embed="rId4"/>
          <a:stretch>
            <a:fillRect/>
          </a:stretch>
        </p:blipFill>
        <p:spPr>
          <a:xfrm>
            <a:off x="6655075" y="3429001"/>
            <a:ext cx="1749120" cy="1714655"/>
          </a:xfrm>
          <a:prstGeom prst="rect">
            <a:avLst/>
          </a:prstGeom>
        </p:spPr>
      </p:pic>
    </p:spTree>
    <p:extLst>
      <p:ext uri="{BB962C8B-B14F-4D97-AF65-F5344CB8AC3E}">
        <p14:creationId xmlns:p14="http://schemas.microsoft.com/office/powerpoint/2010/main" val="3223134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7659" y="1372406"/>
            <a:ext cx="4696506" cy="36291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C:\Users\deborah_meloche\AppData\Local\Microsoft\Windows\Temporary Internet Files\Content.Outlook\GBOR86H0\PastedGraphic-12.tif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3448" y="2642498"/>
            <a:ext cx="4718679" cy="33251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541741" y="4516546"/>
            <a:ext cx="2545491" cy="1081066"/>
          </a:xfrm>
          <a:solidFill>
            <a:schemeClr val="accent2">
              <a:lumMod val="20000"/>
              <a:lumOff val="80000"/>
            </a:schemeClr>
          </a:solidFill>
          <a:ln>
            <a:solidFill>
              <a:schemeClr val="tx1"/>
            </a:solidFill>
          </a:ln>
        </p:spPr>
        <p:txBody>
          <a:bodyPr>
            <a:noAutofit/>
          </a:bodyPr>
          <a:lstStyle/>
          <a:p>
            <a:pPr marL="0" indent="0">
              <a:buNone/>
            </a:pPr>
            <a:r>
              <a:rPr lang="en-US" sz="1800" b="1"/>
              <a:t>The Magnifier Tool increases the size of selected items 1.5x or 2x the standard size.</a:t>
            </a:r>
          </a:p>
        </p:txBody>
      </p:sp>
      <p:sp>
        <p:nvSpPr>
          <p:cNvPr id="6" name="Rectangle 5"/>
          <p:cNvSpPr/>
          <p:nvPr/>
        </p:nvSpPr>
        <p:spPr>
          <a:xfrm>
            <a:off x="1760335" y="3432169"/>
            <a:ext cx="3295491" cy="2246769"/>
          </a:xfrm>
          <a:prstGeom prst="rect">
            <a:avLst/>
          </a:prstGeom>
          <a:solidFill>
            <a:schemeClr val="accent1">
              <a:lumMod val="20000"/>
              <a:lumOff val="80000"/>
            </a:schemeClr>
          </a:solidFill>
          <a:ln>
            <a:solidFill>
              <a:schemeClr val="tx1"/>
            </a:solidFill>
          </a:ln>
        </p:spPr>
        <p:txBody>
          <a:bodyPr wrap="square">
            <a:spAutoFit/>
          </a:bodyPr>
          <a:lstStyle/>
          <a:p>
            <a:r>
              <a:rPr lang="en-US" sz="2000" b="1" dirty="0"/>
              <a:t>INSIGHT uses Scalable Vector Graphics</a:t>
            </a:r>
          </a:p>
          <a:p>
            <a:pPr marL="285750" indent="-285750">
              <a:buFont typeface="Arial" panose="020B0604020202020204" pitchFamily="34" charset="0"/>
              <a:buChar char="•"/>
            </a:pPr>
            <a:r>
              <a:rPr lang="en-US" sz="2000" b="1" dirty="0"/>
              <a:t>Allows for students to use many sizes of monitors, including larger monitors</a:t>
            </a:r>
          </a:p>
          <a:p>
            <a:pPr marL="285750" indent="-285750">
              <a:buFont typeface="Arial" panose="020B0604020202020204" pitchFamily="34" charset="0"/>
              <a:buChar char="•"/>
            </a:pPr>
            <a:r>
              <a:rPr lang="en-US" sz="2000" b="1" dirty="0"/>
              <a:t>No distortion of the content</a:t>
            </a:r>
          </a:p>
        </p:txBody>
      </p:sp>
      <p:sp>
        <p:nvSpPr>
          <p:cNvPr id="11" name="Title 5">
            <a:extLst>
              <a:ext uri="{FF2B5EF4-FFF2-40B4-BE49-F238E27FC236}">
                <a16:creationId xmlns:a16="http://schemas.microsoft.com/office/drawing/2014/main" id="{49B3EE39-A23C-4812-965B-5D37CAB65438}"/>
              </a:ext>
            </a:extLst>
          </p:cNvPr>
          <p:cNvSpPr txBox="1">
            <a:spLocks/>
          </p:cNvSpPr>
          <p:nvPr/>
        </p:nvSpPr>
        <p:spPr>
          <a:xfrm>
            <a:off x="1585616" y="355246"/>
            <a:ext cx="6585890" cy="966615"/>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400" b="1" kern="1200">
                <a:solidFill>
                  <a:schemeClr val="tx1"/>
                </a:solidFill>
                <a:latin typeface="+mn-lt"/>
                <a:ea typeface="+mj-ea"/>
                <a:cs typeface="+mj-cs"/>
              </a:defRPr>
            </a:lvl1pPr>
          </a:lstStyle>
          <a:p>
            <a:r>
              <a:rPr lang="en-US" sz="3600" dirty="0">
                <a:solidFill>
                  <a:srgbClr val="44883E"/>
                </a:solidFill>
                <a:latin typeface="Arial" panose="020B0604020202020204" pitchFamily="34" charset="0"/>
                <a:cs typeface="Arial" panose="020B0604020202020204" pitchFamily="34" charset="0"/>
              </a:rPr>
              <a:t>Online Tools</a:t>
            </a:r>
            <a:br>
              <a:rPr lang="en-US" sz="3600" dirty="0">
                <a:solidFill>
                  <a:srgbClr val="44883E"/>
                </a:solidFill>
                <a:latin typeface="Arial" panose="020B0604020202020204" pitchFamily="34" charset="0"/>
                <a:cs typeface="Arial" panose="020B0604020202020204" pitchFamily="34" charset="0"/>
              </a:rPr>
            </a:br>
            <a:r>
              <a:rPr lang="en-US" sz="3600" dirty="0">
                <a:solidFill>
                  <a:srgbClr val="44883E"/>
                </a:solidFill>
                <a:latin typeface="Arial" panose="020B0604020202020204" pitchFamily="34" charset="0"/>
                <a:cs typeface="Arial" panose="020B0604020202020204" pitchFamily="34" charset="0"/>
              </a:rPr>
              <a:t>Large text and graphics</a:t>
            </a:r>
          </a:p>
        </p:txBody>
      </p:sp>
    </p:spTree>
    <p:extLst>
      <p:ext uri="{BB962C8B-B14F-4D97-AF65-F5344CB8AC3E}">
        <p14:creationId xmlns:p14="http://schemas.microsoft.com/office/powerpoint/2010/main" val="3642313974"/>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36022B-F707-4D7A-8FC9-0F76F1CB478D}"/>
              </a:ext>
            </a:extLst>
          </p:cNvPr>
          <p:cNvPicPr>
            <a:picLocks noChangeAspect="1"/>
          </p:cNvPicPr>
          <p:nvPr/>
        </p:nvPicPr>
        <p:blipFill>
          <a:blip r:embed="rId3"/>
          <a:stretch>
            <a:fillRect/>
          </a:stretch>
        </p:blipFill>
        <p:spPr>
          <a:xfrm>
            <a:off x="6892020" y="1870058"/>
            <a:ext cx="3629884" cy="2027868"/>
          </a:xfrm>
          <a:prstGeom prst="rect">
            <a:avLst/>
          </a:prstGeom>
          <a:ln>
            <a:solidFill>
              <a:schemeClr val="tx1"/>
            </a:solidFill>
          </a:ln>
        </p:spPr>
      </p:pic>
      <p:sp>
        <p:nvSpPr>
          <p:cNvPr id="7" name="Title 6">
            <a:extLst>
              <a:ext uri="{FF2B5EF4-FFF2-40B4-BE49-F238E27FC236}">
                <a16:creationId xmlns:a16="http://schemas.microsoft.com/office/drawing/2014/main" id="{8A6D88B2-3C02-421D-8D09-1945331B0116}"/>
              </a:ext>
            </a:extLst>
          </p:cNvPr>
          <p:cNvSpPr>
            <a:spLocks noGrp="1"/>
          </p:cNvSpPr>
          <p:nvPr>
            <p:ph type="title"/>
          </p:nvPr>
        </p:nvSpPr>
        <p:spPr>
          <a:xfrm>
            <a:off x="1104900" y="185565"/>
            <a:ext cx="10515600" cy="539496"/>
          </a:xfrm>
        </p:spPr>
        <p:txBody>
          <a:bodyPr>
            <a:normAutofit fontScale="90000"/>
          </a:bodyPr>
          <a:lstStyle/>
          <a:p>
            <a:r>
              <a:rPr lang="en-US" altLang="en-US" dirty="0"/>
              <a:t>Online Tools</a:t>
            </a:r>
            <a:br>
              <a:rPr lang="en-US" altLang="en-US" dirty="0"/>
            </a:br>
            <a:r>
              <a:rPr lang="en-US" altLang="en-US" dirty="0"/>
              <a:t>Desmos Calculator</a:t>
            </a:r>
            <a:endParaRPr lang="en-US" dirty="0"/>
          </a:p>
        </p:txBody>
      </p:sp>
      <p:pic>
        <p:nvPicPr>
          <p:cNvPr id="8" name="Content Placeholder 6">
            <a:extLst>
              <a:ext uri="{FF2B5EF4-FFF2-40B4-BE49-F238E27FC236}">
                <a16:creationId xmlns:a16="http://schemas.microsoft.com/office/drawing/2014/main" id="{C7F6CFD2-ABD9-4BFC-A1C6-A8C1EC2EF572}"/>
              </a:ext>
              <a:ext uri="{C183D7F6-B498-43B3-948B-1728B52AA6E4}">
                <adec:decorative xmlns:adec="http://schemas.microsoft.com/office/drawing/2017/decorative" val="1"/>
              </a:ext>
            </a:extLst>
          </p:cNvPr>
          <p:cNvPicPr>
            <a:picLocks noGrp="1" noChangeAspect="1"/>
          </p:cNvPicPr>
          <p:nvPr>
            <p:ph idx="1"/>
          </p:nvPr>
        </p:nvPicPr>
        <p:blipFill>
          <a:blip r:embed="rId4"/>
          <a:stretch>
            <a:fillRect/>
          </a:stretch>
        </p:blipFill>
        <p:spPr>
          <a:xfrm>
            <a:off x="4144496" y="1870058"/>
            <a:ext cx="2552831" cy="3200564"/>
          </a:xfrm>
          <a:prstGeom prst="rect">
            <a:avLst/>
          </a:prstGeom>
          <a:ln>
            <a:solidFill>
              <a:schemeClr val="tx1"/>
            </a:solidFill>
          </a:ln>
        </p:spPr>
      </p:pic>
      <p:sp>
        <p:nvSpPr>
          <p:cNvPr id="11" name="Slide Number Placeholder 10">
            <a:extLst>
              <a:ext uri="{FF2B5EF4-FFF2-40B4-BE49-F238E27FC236}">
                <a16:creationId xmlns:a16="http://schemas.microsoft.com/office/drawing/2014/main" id="{D01BB643-4093-4E1D-97EB-87EC2A6FB3EA}"/>
              </a:ext>
            </a:extLst>
          </p:cNvPr>
          <p:cNvSpPr>
            <a:spLocks noGrp="1"/>
          </p:cNvSpPr>
          <p:nvPr>
            <p:ph type="sldNum" sz="quarter" idx="12"/>
          </p:nvPr>
        </p:nvSpPr>
        <p:spPr/>
        <p:txBody>
          <a:bodyPr/>
          <a:lstStyle/>
          <a:p>
            <a:fld id="{48F63A3B-78C7-47BE-AE5E-E10140E04643}" type="slidenum">
              <a:rPr lang="en-US" smtClean="0"/>
              <a:pPr/>
              <a:t>18</a:t>
            </a:fld>
            <a:endParaRPr lang="en-US"/>
          </a:p>
        </p:txBody>
      </p:sp>
      <p:sp>
        <p:nvSpPr>
          <p:cNvPr id="6" name="Text Placeholder 5">
            <a:extLst>
              <a:ext uri="{FF2B5EF4-FFF2-40B4-BE49-F238E27FC236}">
                <a16:creationId xmlns:a16="http://schemas.microsoft.com/office/drawing/2014/main" id="{CEB6A697-09DC-4652-A989-8DDB97FF85A7}"/>
              </a:ext>
            </a:extLst>
          </p:cNvPr>
          <p:cNvSpPr>
            <a:spLocks noGrp="1"/>
          </p:cNvSpPr>
          <p:nvPr>
            <p:ph type="body" sz="quarter" idx="14"/>
          </p:nvPr>
        </p:nvSpPr>
        <p:spPr/>
        <p:txBody>
          <a:bodyPr/>
          <a:lstStyle/>
          <a:p>
            <a:r>
              <a:rPr lang="en-US">
                <a:hlinkClick r:id="rId5"/>
              </a:rPr>
              <a:t>www.desmos.com/testing</a:t>
            </a:r>
            <a:endParaRPr lang="en-US"/>
          </a:p>
        </p:txBody>
      </p:sp>
      <p:pic>
        <p:nvPicPr>
          <p:cNvPr id="10" name="Picture 9">
            <a:extLst>
              <a:ext uri="{FF2B5EF4-FFF2-40B4-BE49-F238E27FC236}">
                <a16:creationId xmlns:a16="http://schemas.microsoft.com/office/drawing/2014/main" id="{9FD16742-37A4-4D4B-BE56-2B5CFC17F33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616166" y="1967823"/>
            <a:ext cx="2333636" cy="1946632"/>
          </a:xfrm>
          <a:prstGeom prst="rect">
            <a:avLst/>
          </a:prstGeom>
          <a:ln>
            <a:solidFill>
              <a:schemeClr val="tx1"/>
            </a:solidFill>
          </a:ln>
        </p:spPr>
      </p:pic>
      <p:sp>
        <p:nvSpPr>
          <p:cNvPr id="2" name="TextBox 1">
            <a:extLst>
              <a:ext uri="{FF2B5EF4-FFF2-40B4-BE49-F238E27FC236}">
                <a16:creationId xmlns:a16="http://schemas.microsoft.com/office/drawing/2014/main" id="{5DDDAA4C-5A3F-4C63-8871-B42194E454F3}"/>
              </a:ext>
            </a:extLst>
          </p:cNvPr>
          <p:cNvSpPr txBox="1"/>
          <p:nvPr/>
        </p:nvSpPr>
        <p:spPr>
          <a:xfrm>
            <a:off x="2387565" y="1427648"/>
            <a:ext cx="813043" cy="400110"/>
          </a:xfrm>
          <a:prstGeom prst="rect">
            <a:avLst/>
          </a:prstGeom>
          <a:noFill/>
        </p:spPr>
        <p:txBody>
          <a:bodyPr wrap="none" rtlCol="0" anchor="ctr">
            <a:spAutoFit/>
          </a:bodyPr>
          <a:lstStyle/>
          <a:p>
            <a:r>
              <a:rPr lang="en-US" sz="2000">
                <a:latin typeface="Arial" panose="020B0604020202020204" pitchFamily="34" charset="0"/>
                <a:cs typeface="Arial" panose="020B0604020202020204" pitchFamily="34" charset="0"/>
              </a:rPr>
              <a:t>Basic</a:t>
            </a:r>
          </a:p>
        </p:txBody>
      </p:sp>
      <p:sp>
        <p:nvSpPr>
          <p:cNvPr id="12" name="TextBox 11">
            <a:extLst>
              <a:ext uri="{FF2B5EF4-FFF2-40B4-BE49-F238E27FC236}">
                <a16:creationId xmlns:a16="http://schemas.microsoft.com/office/drawing/2014/main" id="{D9AC07B0-FE88-4ABA-ADFF-9E223D0A352C}"/>
              </a:ext>
            </a:extLst>
          </p:cNvPr>
          <p:cNvSpPr txBox="1"/>
          <p:nvPr/>
        </p:nvSpPr>
        <p:spPr>
          <a:xfrm>
            <a:off x="4701785" y="1435185"/>
            <a:ext cx="1212191" cy="400110"/>
          </a:xfrm>
          <a:prstGeom prst="rect">
            <a:avLst/>
          </a:prstGeom>
          <a:noFill/>
        </p:spPr>
        <p:txBody>
          <a:bodyPr wrap="none" rtlCol="0" anchor="ctr">
            <a:spAutoFit/>
          </a:bodyPr>
          <a:lstStyle/>
          <a:p>
            <a:r>
              <a:rPr lang="en-US" sz="2000">
                <a:latin typeface="Arial" panose="020B0604020202020204" pitchFamily="34" charset="0"/>
                <a:cs typeface="Arial" panose="020B0604020202020204" pitchFamily="34" charset="0"/>
              </a:rPr>
              <a:t>Scientific</a:t>
            </a:r>
          </a:p>
        </p:txBody>
      </p:sp>
      <p:sp>
        <p:nvSpPr>
          <p:cNvPr id="13" name="TextBox 12">
            <a:extLst>
              <a:ext uri="{FF2B5EF4-FFF2-40B4-BE49-F238E27FC236}">
                <a16:creationId xmlns:a16="http://schemas.microsoft.com/office/drawing/2014/main" id="{0F862561-8B91-459B-B340-6536E855622E}"/>
              </a:ext>
            </a:extLst>
          </p:cNvPr>
          <p:cNvSpPr txBox="1"/>
          <p:nvPr/>
        </p:nvSpPr>
        <p:spPr>
          <a:xfrm>
            <a:off x="8001687" y="1427648"/>
            <a:ext cx="1239442" cy="400110"/>
          </a:xfrm>
          <a:prstGeom prst="rect">
            <a:avLst/>
          </a:prstGeom>
          <a:noFill/>
        </p:spPr>
        <p:txBody>
          <a:bodyPr wrap="none" rtlCol="0" anchor="ctr">
            <a:spAutoFit/>
          </a:bodyPr>
          <a:lstStyle/>
          <a:p>
            <a:r>
              <a:rPr lang="en-US" sz="2000">
                <a:latin typeface="Arial" panose="020B0604020202020204" pitchFamily="34" charset="0"/>
                <a:cs typeface="Arial" panose="020B0604020202020204" pitchFamily="34" charset="0"/>
              </a:rPr>
              <a:t>Graphing</a:t>
            </a:r>
          </a:p>
        </p:txBody>
      </p:sp>
      <p:sp>
        <p:nvSpPr>
          <p:cNvPr id="14" name="TextBox 13">
            <a:extLst>
              <a:ext uri="{FF2B5EF4-FFF2-40B4-BE49-F238E27FC236}">
                <a16:creationId xmlns:a16="http://schemas.microsoft.com/office/drawing/2014/main" id="{D7F8CD22-FB35-4D49-924B-483FD2DD5D3C}"/>
              </a:ext>
            </a:extLst>
          </p:cNvPr>
          <p:cNvSpPr txBox="1"/>
          <p:nvPr/>
        </p:nvSpPr>
        <p:spPr>
          <a:xfrm>
            <a:off x="2419350" y="5157217"/>
            <a:ext cx="7886700" cy="1323439"/>
          </a:xfrm>
          <a:prstGeom prst="rect">
            <a:avLst/>
          </a:prstGeom>
          <a:noFill/>
        </p:spPr>
        <p:txBody>
          <a:bodyPr wrap="square" rtlCol="0">
            <a:spAutoFit/>
          </a:bodyPr>
          <a:lstStyle/>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Local districts must clearly determine if a handheld calculator will be made available for students.</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Grades 6-high school may not assign a handheld calculator as an accommodation for the no-calculator subsection.</a:t>
            </a:r>
          </a:p>
        </p:txBody>
      </p:sp>
    </p:spTree>
    <p:extLst>
      <p:ext uri="{BB962C8B-B14F-4D97-AF65-F5344CB8AC3E}">
        <p14:creationId xmlns:p14="http://schemas.microsoft.com/office/powerpoint/2010/main" val="3420091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788746" y="1542044"/>
            <a:ext cx="4583046" cy="2246769"/>
          </a:xfrm>
          <a:prstGeom prst="rect">
            <a:avLst/>
          </a:prstGeom>
          <a:noFill/>
        </p:spPr>
        <p:txBody>
          <a:bodyPr wrap="square" rtlCol="0">
            <a:spAutoFit/>
          </a:bodyPr>
          <a:lstStyle/>
          <a:p>
            <a:pPr marL="342900" indent="-342900">
              <a:buFont typeface="Arial" panose="020B0604020202020204" pitchFamily="34" charset="0"/>
              <a:buChar char="•"/>
            </a:pPr>
            <a:r>
              <a:rPr lang="en-US" sz="2000" dirty="0"/>
              <a:t>Pre-recorded computer voice.</a:t>
            </a:r>
          </a:p>
          <a:p>
            <a:pPr marL="342900" indent="-342900">
              <a:buFont typeface="Arial" panose="020B0604020202020204" pitchFamily="34" charset="0"/>
              <a:buChar char="•"/>
            </a:pPr>
            <a:r>
              <a:rPr lang="en-US" sz="2000" dirty="0"/>
              <a:t>Audio plays automatically for each page.</a:t>
            </a:r>
          </a:p>
          <a:p>
            <a:pPr marL="342900" indent="-342900">
              <a:buFont typeface="Arial" panose="020B0604020202020204" pitchFamily="34" charset="0"/>
              <a:buChar char="•"/>
            </a:pPr>
            <a:r>
              <a:rPr lang="en-US" sz="2000" dirty="0"/>
              <a:t>Can be restarted for the whole page or at Start Points. </a:t>
            </a:r>
          </a:p>
          <a:p>
            <a:pPr marL="800100" lvl="1" indent="-342900">
              <a:buFont typeface="Arial" panose="020B0604020202020204" pitchFamily="34" charset="0"/>
              <a:buChar char="•"/>
            </a:pPr>
            <a:r>
              <a:rPr lang="en-US" sz="2000" dirty="0"/>
              <a:t>Each passage contains at least one Start Point per page</a:t>
            </a:r>
          </a:p>
        </p:txBody>
      </p:sp>
      <p:pic>
        <p:nvPicPr>
          <p:cNvPr id="7" name="Picture 5"/>
          <p:cNvPicPr>
            <a:picLocks noChangeAspect="1" noChangeArrowheads="1"/>
          </p:cNvPicPr>
          <p:nvPr/>
        </p:nvPicPr>
        <p:blipFill rotWithShape="1">
          <a:blip r:embed="rId3" cstate="print"/>
          <a:srcRect l="3941" t="1212" r="3202" b="9697"/>
          <a:stretch/>
        </p:blipFill>
        <p:spPr bwMode="auto">
          <a:xfrm>
            <a:off x="6892662" y="1797059"/>
            <a:ext cx="3519304" cy="4111803"/>
          </a:xfrm>
          <a:prstGeom prst="rect">
            <a:avLst/>
          </a:prstGeom>
          <a:ln>
            <a:noFill/>
          </a:ln>
          <a:effectLst>
            <a:outerShdw blurRad="292100" dist="139700" dir="2700000" algn="tl" rotWithShape="0">
              <a:srgbClr val="333333">
                <a:alpha val="65000"/>
              </a:srgbClr>
            </a:outerShdw>
          </a:effectLst>
        </p:spPr>
      </p:pic>
      <p:pic>
        <p:nvPicPr>
          <p:cNvPr id="8" name="Picture 3"/>
          <p:cNvPicPr>
            <a:picLocks noChangeAspect="1" noChangeArrowheads="1"/>
          </p:cNvPicPr>
          <p:nvPr/>
        </p:nvPicPr>
        <p:blipFill>
          <a:blip r:embed="rId4" cstate="print"/>
          <a:srcRect/>
          <a:stretch>
            <a:fillRect/>
          </a:stretch>
        </p:blipFill>
        <p:spPr bwMode="auto">
          <a:xfrm>
            <a:off x="3471431" y="5322892"/>
            <a:ext cx="1485900" cy="619125"/>
          </a:xfrm>
          <a:prstGeom prst="rect">
            <a:avLst/>
          </a:prstGeom>
          <a:noFill/>
          <a:ln w="9525">
            <a:noFill/>
            <a:miter lim="800000"/>
            <a:headEnd/>
            <a:tailEnd/>
          </a:ln>
        </p:spPr>
      </p:pic>
      <p:sp>
        <p:nvSpPr>
          <p:cNvPr id="10" name="Title 5">
            <a:extLst>
              <a:ext uri="{FF2B5EF4-FFF2-40B4-BE49-F238E27FC236}">
                <a16:creationId xmlns:a16="http://schemas.microsoft.com/office/drawing/2014/main" id="{803BDDB8-66BD-4944-90D3-5C324D9D71D8}"/>
              </a:ext>
            </a:extLst>
          </p:cNvPr>
          <p:cNvSpPr txBox="1">
            <a:spLocks/>
          </p:cNvSpPr>
          <p:nvPr/>
        </p:nvSpPr>
        <p:spPr>
          <a:xfrm>
            <a:off x="1585616" y="355246"/>
            <a:ext cx="6585890" cy="966615"/>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400" b="1" kern="1200">
                <a:solidFill>
                  <a:schemeClr val="tx1"/>
                </a:solidFill>
                <a:latin typeface="+mn-lt"/>
                <a:ea typeface="+mj-ea"/>
                <a:cs typeface="+mj-cs"/>
              </a:defRPr>
            </a:lvl1pPr>
          </a:lstStyle>
          <a:p>
            <a:r>
              <a:rPr lang="en-US" sz="3600" dirty="0">
                <a:solidFill>
                  <a:srgbClr val="44883E"/>
                </a:solidFill>
                <a:latin typeface="Arial" panose="020B0604020202020204" pitchFamily="34" charset="0"/>
                <a:cs typeface="Arial" panose="020B0604020202020204" pitchFamily="34" charset="0"/>
              </a:rPr>
              <a:t>Accommodations</a:t>
            </a:r>
            <a:br>
              <a:rPr lang="en-US" sz="3600" dirty="0">
                <a:solidFill>
                  <a:srgbClr val="44883E"/>
                </a:solidFill>
                <a:latin typeface="Arial" panose="020B0604020202020204" pitchFamily="34" charset="0"/>
                <a:cs typeface="Arial" panose="020B0604020202020204" pitchFamily="34" charset="0"/>
              </a:rPr>
            </a:br>
            <a:r>
              <a:rPr lang="en-US" sz="3600" b="0" dirty="0">
                <a:solidFill>
                  <a:srgbClr val="44883E"/>
                </a:solidFill>
                <a:latin typeface="Arial" panose="020B0604020202020204" pitchFamily="34" charset="0"/>
                <a:cs typeface="Arial" panose="020B0604020202020204" pitchFamily="34" charset="0"/>
              </a:rPr>
              <a:t>Online Audio</a:t>
            </a:r>
          </a:p>
        </p:txBody>
      </p:sp>
    </p:spTree>
    <p:extLst>
      <p:ext uri="{BB962C8B-B14F-4D97-AF65-F5344CB8AC3E}">
        <p14:creationId xmlns:p14="http://schemas.microsoft.com/office/powerpoint/2010/main" val="3538595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E16867-4BBE-489E-8A2E-266E155AC760}"/>
              </a:ext>
            </a:extLst>
          </p:cNvPr>
          <p:cNvSpPr>
            <a:spLocks noGrp="1"/>
          </p:cNvSpPr>
          <p:nvPr>
            <p:ph type="subTitle" idx="4294967295"/>
          </p:nvPr>
        </p:nvSpPr>
        <p:spPr>
          <a:xfrm>
            <a:off x="1633928" y="3647008"/>
            <a:ext cx="9144000" cy="1655762"/>
          </a:xfrm>
        </p:spPr>
        <p:txBody>
          <a:bodyPr vert="horz" lIns="91440" tIns="45720" rIns="91440" bIns="45720" rtlCol="0" anchor="t">
            <a:normAutofit/>
          </a:bodyPr>
          <a:lstStyle/>
          <a:p>
            <a:pPr marL="0" indent="0" algn="ctr">
              <a:buNone/>
            </a:pPr>
            <a:r>
              <a:rPr lang="en-US" b="1" i="1" dirty="0">
                <a:cs typeface="Calibri"/>
              </a:rPr>
              <a:t>BEFORE TESTING</a:t>
            </a:r>
          </a:p>
        </p:txBody>
      </p:sp>
      <p:sp>
        <p:nvSpPr>
          <p:cNvPr id="2" name="Title 1">
            <a:extLst>
              <a:ext uri="{FF2B5EF4-FFF2-40B4-BE49-F238E27FC236}">
                <a16:creationId xmlns:a16="http://schemas.microsoft.com/office/drawing/2014/main" id="{B36243B4-9B3C-4437-B16D-5F85BF85EE8C}"/>
              </a:ext>
            </a:extLst>
          </p:cNvPr>
          <p:cNvSpPr>
            <a:spLocks noGrp="1"/>
          </p:cNvSpPr>
          <p:nvPr>
            <p:ph type="ctrTitle" idx="4294967295"/>
          </p:nvPr>
        </p:nvSpPr>
        <p:spPr>
          <a:xfrm>
            <a:off x="1633928" y="1259408"/>
            <a:ext cx="9144000" cy="2387600"/>
          </a:xfrm>
        </p:spPr>
        <p:txBody>
          <a:bodyPr/>
          <a:lstStyle/>
          <a:p>
            <a:pPr algn="ctr"/>
            <a:r>
              <a:rPr lang="en-US" b="1" dirty="0">
                <a:cs typeface="Calibri Light"/>
              </a:rPr>
              <a:t>Examiner’s Responsibilities</a:t>
            </a:r>
            <a:br>
              <a:rPr lang="en-US" b="1" dirty="0">
                <a:cs typeface="Calibri Light"/>
              </a:rPr>
            </a:br>
            <a:r>
              <a:rPr lang="en-US" b="1" dirty="0">
                <a:cs typeface="Calibri Light"/>
              </a:rPr>
              <a:t>&amp; Activities</a:t>
            </a:r>
          </a:p>
        </p:txBody>
      </p:sp>
    </p:spTree>
    <p:extLst>
      <p:ext uri="{BB962C8B-B14F-4D97-AF65-F5344CB8AC3E}">
        <p14:creationId xmlns:p14="http://schemas.microsoft.com/office/powerpoint/2010/main" val="3450655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85616" y="355246"/>
            <a:ext cx="6585890" cy="966615"/>
          </a:xfrm>
        </p:spPr>
        <p:txBody>
          <a:bodyPr>
            <a:noAutofit/>
          </a:bodyPr>
          <a:lstStyle/>
          <a:p>
            <a:r>
              <a:rPr lang="en-US" sz="4000" dirty="0"/>
              <a:t>Accommodations</a:t>
            </a:r>
            <a:br>
              <a:rPr lang="en-US" sz="4000" dirty="0"/>
            </a:br>
            <a:r>
              <a:rPr lang="en-US" sz="3600" b="0" dirty="0"/>
              <a:t>Text and Background Colors</a:t>
            </a:r>
          </a:p>
        </p:txBody>
      </p:sp>
      <p:sp>
        <p:nvSpPr>
          <p:cNvPr id="2" name="TextBox 1"/>
          <p:cNvSpPr txBox="1"/>
          <p:nvPr/>
        </p:nvSpPr>
        <p:spPr>
          <a:xfrm>
            <a:off x="2455644" y="1436161"/>
            <a:ext cx="3312544" cy="830997"/>
          </a:xfrm>
          <a:prstGeom prst="rect">
            <a:avLst/>
          </a:prstGeom>
          <a:noFill/>
        </p:spPr>
        <p:txBody>
          <a:bodyPr wrap="square" rtlCol="0">
            <a:spAutoFit/>
          </a:bodyPr>
          <a:lstStyle/>
          <a:p>
            <a:pPr algn="ctr"/>
            <a:r>
              <a:rPr lang="en-US" sz="2400" b="1" dirty="0"/>
              <a:t>Contrasting Background and Text Color Options</a:t>
            </a:r>
          </a:p>
        </p:txBody>
      </p:sp>
      <p:pic>
        <p:nvPicPr>
          <p:cNvPr id="614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9872" y="2391026"/>
            <a:ext cx="2050352" cy="26031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5947" y="2381458"/>
            <a:ext cx="3991939" cy="26127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134898" y="1436161"/>
            <a:ext cx="2400300" cy="830997"/>
          </a:xfrm>
          <a:prstGeom prst="rect">
            <a:avLst/>
          </a:prstGeom>
          <a:noFill/>
        </p:spPr>
        <p:txBody>
          <a:bodyPr wrap="square" rtlCol="0">
            <a:spAutoFit/>
          </a:bodyPr>
          <a:lstStyle/>
          <a:p>
            <a:pPr algn="ctr"/>
            <a:r>
              <a:rPr lang="en-US" sz="2400" b="1"/>
              <a:t>Background Color Options </a:t>
            </a:r>
          </a:p>
        </p:txBody>
      </p:sp>
    </p:spTree>
    <p:extLst>
      <p:ext uri="{BB962C8B-B14F-4D97-AF65-F5344CB8AC3E}">
        <p14:creationId xmlns:p14="http://schemas.microsoft.com/office/powerpoint/2010/main" val="2494957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85616" y="355246"/>
            <a:ext cx="6585890" cy="966615"/>
          </a:xfrm>
        </p:spPr>
        <p:txBody>
          <a:bodyPr>
            <a:noAutofit/>
          </a:bodyPr>
          <a:lstStyle/>
          <a:p>
            <a:r>
              <a:rPr lang="en-US" sz="4000" dirty="0"/>
              <a:t>Accommodations</a:t>
            </a:r>
            <a:br>
              <a:rPr lang="en-US" sz="4000" dirty="0"/>
            </a:br>
            <a:r>
              <a:rPr lang="en-US" sz="3600" b="0" dirty="0"/>
              <a:t>Video Sign Language</a:t>
            </a:r>
          </a:p>
        </p:txBody>
      </p:sp>
      <p:pic>
        <p:nvPicPr>
          <p:cNvPr id="4" name="Picture 3">
            <a:extLst>
              <a:ext uri="{FF2B5EF4-FFF2-40B4-BE49-F238E27FC236}">
                <a16:creationId xmlns:a16="http://schemas.microsoft.com/office/drawing/2014/main" id="{8153D332-F852-4BEF-9B74-46DB555EB638}"/>
              </a:ext>
            </a:extLst>
          </p:cNvPr>
          <p:cNvPicPr>
            <a:picLocks noChangeAspect="1"/>
          </p:cNvPicPr>
          <p:nvPr/>
        </p:nvPicPr>
        <p:blipFill>
          <a:blip r:embed="rId3"/>
          <a:stretch>
            <a:fillRect/>
          </a:stretch>
        </p:blipFill>
        <p:spPr>
          <a:xfrm>
            <a:off x="1694331" y="1562462"/>
            <a:ext cx="8141045" cy="4940292"/>
          </a:xfrm>
          <a:prstGeom prst="rect">
            <a:avLst/>
          </a:prstGeom>
        </p:spPr>
      </p:pic>
    </p:spTree>
    <p:extLst>
      <p:ext uri="{BB962C8B-B14F-4D97-AF65-F5344CB8AC3E}">
        <p14:creationId xmlns:p14="http://schemas.microsoft.com/office/powerpoint/2010/main" val="2252814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E16867-4BBE-489E-8A2E-266E155AC760}"/>
              </a:ext>
            </a:extLst>
          </p:cNvPr>
          <p:cNvSpPr>
            <a:spLocks noGrp="1"/>
          </p:cNvSpPr>
          <p:nvPr>
            <p:ph type="subTitle" idx="4294967295"/>
          </p:nvPr>
        </p:nvSpPr>
        <p:spPr>
          <a:xfrm>
            <a:off x="0" y="3602038"/>
            <a:ext cx="9144000" cy="1655762"/>
          </a:xfrm>
        </p:spPr>
        <p:txBody>
          <a:bodyPr vert="horz" lIns="91440" tIns="45720" rIns="91440" bIns="45720" rtlCol="0" anchor="t">
            <a:normAutofit/>
          </a:bodyPr>
          <a:lstStyle/>
          <a:p>
            <a:pPr marL="0" indent="0" algn="ctr">
              <a:buNone/>
            </a:pPr>
            <a:r>
              <a:rPr lang="en-US" b="1" i="1" dirty="0">
                <a:cs typeface="Calibri"/>
              </a:rPr>
              <a:t>DURING TESTING</a:t>
            </a:r>
          </a:p>
        </p:txBody>
      </p:sp>
      <p:sp>
        <p:nvSpPr>
          <p:cNvPr id="2" name="Title 1">
            <a:extLst>
              <a:ext uri="{FF2B5EF4-FFF2-40B4-BE49-F238E27FC236}">
                <a16:creationId xmlns:a16="http://schemas.microsoft.com/office/drawing/2014/main" id="{B36243B4-9B3C-4437-B16D-5F85BF85EE8C}"/>
              </a:ext>
            </a:extLst>
          </p:cNvPr>
          <p:cNvSpPr>
            <a:spLocks noGrp="1"/>
          </p:cNvSpPr>
          <p:nvPr>
            <p:ph type="ctrTitle" idx="4294967295"/>
          </p:nvPr>
        </p:nvSpPr>
        <p:spPr>
          <a:xfrm>
            <a:off x="0" y="1214438"/>
            <a:ext cx="9144000" cy="2387600"/>
          </a:xfrm>
        </p:spPr>
        <p:txBody>
          <a:bodyPr/>
          <a:lstStyle/>
          <a:p>
            <a:pPr algn="ctr"/>
            <a:r>
              <a:rPr lang="en-US" b="1" dirty="0">
                <a:cs typeface="Calibri Light"/>
              </a:rPr>
              <a:t>Examiner’s Responsibilities</a:t>
            </a:r>
            <a:br>
              <a:rPr lang="en-US" b="1" dirty="0">
                <a:cs typeface="Calibri Light"/>
              </a:rPr>
            </a:br>
            <a:r>
              <a:rPr lang="en-US" b="1" dirty="0">
                <a:cs typeface="Calibri Light"/>
              </a:rPr>
              <a:t>&amp; Activities</a:t>
            </a:r>
          </a:p>
        </p:txBody>
      </p:sp>
    </p:spTree>
    <p:extLst>
      <p:ext uri="{BB962C8B-B14F-4D97-AF65-F5344CB8AC3E}">
        <p14:creationId xmlns:p14="http://schemas.microsoft.com/office/powerpoint/2010/main" val="4257481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01504-7092-4468-9F06-3D12B680737A}"/>
              </a:ext>
            </a:extLst>
          </p:cNvPr>
          <p:cNvSpPr>
            <a:spLocks noGrp="1"/>
          </p:cNvSpPr>
          <p:nvPr>
            <p:ph type="title"/>
          </p:nvPr>
        </p:nvSpPr>
        <p:spPr/>
        <p:txBody>
          <a:bodyPr/>
          <a:lstStyle/>
          <a:p>
            <a:r>
              <a:rPr lang="en-US" b="1"/>
              <a:t>Launching INSIGHT</a:t>
            </a:r>
            <a:endParaRPr lang="en-US" b="1">
              <a:cs typeface="Calibri Light"/>
            </a:endParaRPr>
          </a:p>
        </p:txBody>
      </p:sp>
      <p:pic>
        <p:nvPicPr>
          <p:cNvPr id="5" name="Picture 4">
            <a:extLst>
              <a:ext uri="{FF2B5EF4-FFF2-40B4-BE49-F238E27FC236}">
                <a16:creationId xmlns:a16="http://schemas.microsoft.com/office/drawing/2014/main" id="{2E7CF8F4-2E2E-440E-AA16-86E9501BCC1E}"/>
              </a:ext>
            </a:extLst>
          </p:cNvPr>
          <p:cNvPicPr>
            <a:picLocks noChangeAspect="1"/>
          </p:cNvPicPr>
          <p:nvPr/>
        </p:nvPicPr>
        <p:blipFill>
          <a:blip r:embed="rId3"/>
          <a:stretch>
            <a:fillRect/>
          </a:stretch>
        </p:blipFill>
        <p:spPr>
          <a:xfrm>
            <a:off x="5808688" y="1091834"/>
            <a:ext cx="6248400" cy="4674331"/>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1B558FB4-B07B-458D-A66B-3AB9AD8D0CFC}"/>
              </a:ext>
            </a:extLst>
          </p:cNvPr>
          <p:cNvPicPr>
            <a:picLocks noChangeAspect="1"/>
          </p:cNvPicPr>
          <p:nvPr/>
        </p:nvPicPr>
        <p:blipFill>
          <a:blip r:embed="rId4"/>
          <a:stretch>
            <a:fillRect/>
          </a:stretch>
        </p:blipFill>
        <p:spPr>
          <a:xfrm>
            <a:off x="4150592" y="1828525"/>
            <a:ext cx="1018594" cy="1325563"/>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1FAED1A3-B505-4DE9-8F26-CDE93F8AAA27}"/>
              </a:ext>
            </a:extLst>
          </p:cNvPr>
          <p:cNvSpPr txBox="1"/>
          <p:nvPr/>
        </p:nvSpPr>
        <p:spPr>
          <a:xfrm>
            <a:off x="838200" y="2025569"/>
            <a:ext cx="3189790" cy="3693319"/>
          </a:xfrm>
          <a:prstGeom prst="rect">
            <a:avLst/>
          </a:prstGeom>
          <a:noFill/>
        </p:spPr>
        <p:txBody>
          <a:bodyPr wrap="square" rtlCol="0">
            <a:spAutoFit/>
          </a:bodyPr>
          <a:lstStyle/>
          <a:p>
            <a:pPr marL="285750" indent="-285750">
              <a:buFont typeface="Arial" panose="020B0604020202020204" pitchFamily="34" charset="0"/>
              <a:buChar char="•"/>
            </a:pPr>
            <a:r>
              <a:rPr lang="en-US" dirty="0"/>
              <a:t>Ensure INSIGHT has been launched.</a:t>
            </a:r>
          </a:p>
          <a:p>
            <a:pPr marL="285750" indent="-285750">
              <a:buFont typeface="Arial" panose="020B0604020202020204" pitchFamily="34" charset="0"/>
              <a:buChar char="•"/>
            </a:pPr>
            <a:r>
              <a:rPr lang="en-US" dirty="0"/>
              <a:t>Check student test tickets</a:t>
            </a:r>
          </a:p>
          <a:p>
            <a:pPr marL="285750" indent="-285750">
              <a:buFont typeface="Arial" panose="020B0604020202020204" pitchFamily="34" charset="0"/>
              <a:buChar char="•"/>
            </a:pPr>
            <a:r>
              <a:rPr lang="en-US" dirty="0"/>
              <a:t>Verify name and accommodations on test tickets.</a:t>
            </a:r>
          </a:p>
          <a:p>
            <a:pPr marL="285750" indent="-285750">
              <a:buFont typeface="Arial" panose="020B0604020202020204" pitchFamily="34" charset="0"/>
              <a:buChar char="•"/>
            </a:pPr>
            <a:r>
              <a:rPr lang="en-US" dirty="0"/>
              <a:t>Become familiar with student needs so that all accommodations are administered. Some accommodations are managed by test examiner and not INSIGHT.</a:t>
            </a:r>
          </a:p>
        </p:txBody>
      </p:sp>
    </p:spTree>
    <p:extLst>
      <p:ext uri="{BB962C8B-B14F-4D97-AF65-F5344CB8AC3E}">
        <p14:creationId xmlns:p14="http://schemas.microsoft.com/office/powerpoint/2010/main" val="353406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C1B64-A8EF-4256-A96B-72F235C43A78}"/>
              </a:ext>
            </a:extLst>
          </p:cNvPr>
          <p:cNvSpPr>
            <a:spLocks noGrp="1"/>
          </p:cNvSpPr>
          <p:nvPr>
            <p:ph type="title"/>
          </p:nvPr>
        </p:nvSpPr>
        <p:spPr/>
        <p:txBody>
          <a:bodyPr/>
          <a:lstStyle/>
          <a:p>
            <a:r>
              <a:rPr lang="en-US" b="1"/>
              <a:t>Student Login</a:t>
            </a:r>
            <a:endParaRPr lang="en-US" b="1">
              <a:cs typeface="Calibri Light"/>
            </a:endParaRPr>
          </a:p>
        </p:txBody>
      </p:sp>
      <p:sp>
        <p:nvSpPr>
          <p:cNvPr id="3" name="Content Placeholder 2">
            <a:extLst>
              <a:ext uri="{FF2B5EF4-FFF2-40B4-BE49-F238E27FC236}">
                <a16:creationId xmlns:a16="http://schemas.microsoft.com/office/drawing/2014/main" id="{DAC57E7F-D26F-4D90-8B89-5CB988B699AC}"/>
              </a:ext>
            </a:extLst>
          </p:cNvPr>
          <p:cNvSpPr>
            <a:spLocks noGrp="1"/>
          </p:cNvSpPr>
          <p:nvPr>
            <p:ph idx="1"/>
          </p:nvPr>
        </p:nvSpPr>
        <p:spPr>
          <a:xfrm>
            <a:off x="838202" y="2086310"/>
            <a:ext cx="3816927" cy="3309793"/>
          </a:xfrm>
        </p:spPr>
        <p:txBody>
          <a:bodyPr/>
          <a:lstStyle/>
          <a:p>
            <a:r>
              <a:rPr lang="en-US" dirty="0"/>
              <a:t>Students should enter login information from their test ticket.</a:t>
            </a:r>
          </a:p>
          <a:p>
            <a:r>
              <a:rPr lang="en-US" dirty="0"/>
              <a:t>Stagger logins for a better student experience.</a:t>
            </a:r>
          </a:p>
        </p:txBody>
      </p:sp>
      <p:pic>
        <p:nvPicPr>
          <p:cNvPr id="5" name="Picture 4" descr="A screenshot of a cell phone&#10;&#10;Description generated with very high confidence">
            <a:extLst>
              <a:ext uri="{FF2B5EF4-FFF2-40B4-BE49-F238E27FC236}">
                <a16:creationId xmlns:a16="http://schemas.microsoft.com/office/drawing/2014/main" id="{1D789883-8635-4048-8A2E-BFC533F3DF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2503" y="1946817"/>
            <a:ext cx="6115051" cy="41052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89453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9D0C-0971-4FC2-AFF0-21292C48B939}"/>
              </a:ext>
            </a:extLst>
          </p:cNvPr>
          <p:cNvSpPr>
            <a:spLocks noGrp="1"/>
          </p:cNvSpPr>
          <p:nvPr>
            <p:ph type="title"/>
          </p:nvPr>
        </p:nvSpPr>
        <p:spPr/>
        <p:txBody>
          <a:bodyPr/>
          <a:lstStyle/>
          <a:p>
            <a:r>
              <a:rPr lang="en-US" b="1" dirty="0"/>
              <a:t>What happens if a student gets sick?</a:t>
            </a:r>
            <a:endParaRPr lang="en-US" b="1" dirty="0">
              <a:cs typeface="Calibri Light"/>
            </a:endParaRPr>
          </a:p>
        </p:txBody>
      </p:sp>
      <p:sp>
        <p:nvSpPr>
          <p:cNvPr id="3" name="Content Placeholder 2">
            <a:extLst>
              <a:ext uri="{FF2B5EF4-FFF2-40B4-BE49-F238E27FC236}">
                <a16:creationId xmlns:a16="http://schemas.microsoft.com/office/drawing/2014/main" id="{AFBB62C4-FD9C-47A6-81F8-59852ACB8EE2}"/>
              </a:ext>
            </a:extLst>
          </p:cNvPr>
          <p:cNvSpPr>
            <a:spLocks noGrp="1"/>
          </p:cNvSpPr>
          <p:nvPr>
            <p:ph idx="1"/>
          </p:nvPr>
        </p:nvSpPr>
        <p:spPr>
          <a:xfrm>
            <a:off x="838200" y="1825625"/>
            <a:ext cx="6176058" cy="4351339"/>
          </a:xfrm>
        </p:spPr>
        <p:txBody>
          <a:bodyPr>
            <a:normAutofit fontScale="85000" lnSpcReduction="10000"/>
          </a:bodyPr>
          <a:lstStyle/>
          <a:p>
            <a:r>
              <a:rPr lang="en-US" altLang="en-US" sz="2400" b="1" dirty="0"/>
              <a:t>Sickness during testing administration</a:t>
            </a:r>
          </a:p>
          <a:p>
            <a:pPr lvl="1"/>
            <a:r>
              <a:rPr lang="en-US" altLang="en-US" dirty="0"/>
              <a:t>Student gets sick </a:t>
            </a:r>
            <a:r>
              <a:rPr lang="en-US" altLang="en-US" b="1" u="sng" dirty="0"/>
              <a:t>prior</a:t>
            </a:r>
            <a:r>
              <a:rPr lang="en-US" altLang="en-US" dirty="0"/>
              <a:t> to starting the test.</a:t>
            </a:r>
          </a:p>
          <a:p>
            <a:pPr lvl="2"/>
            <a:r>
              <a:rPr lang="en-US" altLang="en-US" dirty="0"/>
              <a:t>Upon return to school student will complete the test in its entirety and test is </a:t>
            </a:r>
            <a:r>
              <a:rPr lang="en-US" altLang="en-US" b="1" dirty="0"/>
              <a:t>scored as is</a:t>
            </a:r>
            <a:r>
              <a:rPr lang="en-US" altLang="en-US" dirty="0"/>
              <a:t>; </a:t>
            </a:r>
            <a:r>
              <a:rPr lang="en-US" altLang="en-US" b="1" dirty="0"/>
              <a:t>does not require </a:t>
            </a:r>
            <a:r>
              <a:rPr lang="en-US" altLang="en-US" b="1" dirty="0" err="1"/>
              <a:t>MyGaDOE</a:t>
            </a:r>
            <a:r>
              <a:rPr lang="en-US" altLang="en-US" b="1" dirty="0"/>
              <a:t> Portal entry.</a:t>
            </a:r>
          </a:p>
          <a:p>
            <a:pPr lvl="1"/>
            <a:r>
              <a:rPr lang="en-US" altLang="en-US" dirty="0"/>
              <a:t>Student gets sick </a:t>
            </a:r>
            <a:r>
              <a:rPr lang="en-US" altLang="en-US" b="1" u="sng" dirty="0"/>
              <a:t>after</a:t>
            </a:r>
            <a:r>
              <a:rPr lang="en-US" altLang="en-US" dirty="0"/>
              <a:t> having completed Section 1 but before starting Section 2.</a:t>
            </a:r>
          </a:p>
          <a:p>
            <a:pPr lvl="2"/>
            <a:r>
              <a:rPr lang="en-US" altLang="en-US" dirty="0"/>
              <a:t>Upon return to school, student will complete Section 2 of the test and test is </a:t>
            </a:r>
            <a:r>
              <a:rPr lang="en-US" altLang="en-US" b="1" dirty="0"/>
              <a:t>coded as an irregularity</a:t>
            </a:r>
            <a:r>
              <a:rPr lang="en-US" altLang="en-US" dirty="0"/>
              <a:t>; </a:t>
            </a:r>
            <a:r>
              <a:rPr lang="en-US" altLang="en-US" b="1" dirty="0"/>
              <a:t>requires </a:t>
            </a:r>
            <a:r>
              <a:rPr lang="en-US" altLang="en-US" b="1" dirty="0" err="1"/>
              <a:t>MyGaDOE</a:t>
            </a:r>
            <a:r>
              <a:rPr lang="en-US" altLang="en-US" b="1" dirty="0"/>
              <a:t> Portal entry.</a:t>
            </a:r>
          </a:p>
          <a:p>
            <a:pPr lvl="1"/>
            <a:r>
              <a:rPr lang="en-US" altLang="en-US" dirty="0"/>
              <a:t>Student gets sick </a:t>
            </a:r>
            <a:r>
              <a:rPr lang="en-US" altLang="en-US" b="1" u="sng" dirty="0"/>
              <a:t>while</a:t>
            </a:r>
            <a:r>
              <a:rPr lang="en-US" altLang="en-US" dirty="0"/>
              <a:t> testing in either Section 1 or 2.</a:t>
            </a:r>
          </a:p>
          <a:p>
            <a:pPr lvl="2"/>
            <a:r>
              <a:rPr lang="en-US" altLang="en-US" dirty="0"/>
              <a:t>Test scores maybe </a:t>
            </a:r>
            <a:r>
              <a:rPr lang="en-US" altLang="en-US" b="1" dirty="0"/>
              <a:t>invalidated</a:t>
            </a:r>
            <a:r>
              <a:rPr lang="en-US" altLang="en-US" dirty="0"/>
              <a:t> by </a:t>
            </a:r>
            <a:r>
              <a:rPr lang="en-US" altLang="en-US" dirty="0" err="1"/>
              <a:t>GaDOE</a:t>
            </a:r>
            <a:r>
              <a:rPr lang="en-US" altLang="en-US" dirty="0"/>
              <a:t>;</a:t>
            </a:r>
            <a:r>
              <a:rPr lang="en-US" altLang="en-US" dirty="0">
                <a:solidFill>
                  <a:srgbClr val="7030A0"/>
                </a:solidFill>
              </a:rPr>
              <a:t> </a:t>
            </a:r>
            <a:r>
              <a:rPr lang="en-US" altLang="en-US" b="1" dirty="0"/>
              <a:t>requires </a:t>
            </a:r>
            <a:r>
              <a:rPr lang="en-US" altLang="en-US" b="1" dirty="0" err="1"/>
              <a:t>MyGaDOE</a:t>
            </a:r>
            <a:r>
              <a:rPr lang="en-US" altLang="en-US" b="1" dirty="0"/>
              <a:t> Portal entry.</a:t>
            </a:r>
            <a:endParaRPr lang="en-US" altLang="en-US" dirty="0"/>
          </a:p>
        </p:txBody>
      </p:sp>
      <p:pic>
        <p:nvPicPr>
          <p:cNvPr id="12" name="Picture 11">
            <a:extLst>
              <a:ext uri="{FF2B5EF4-FFF2-40B4-BE49-F238E27FC236}">
                <a16:creationId xmlns:a16="http://schemas.microsoft.com/office/drawing/2014/main" id="{873996DB-15F4-4F89-BA33-B86300CB4B3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327740" y="1705160"/>
            <a:ext cx="3810000" cy="3810000"/>
          </a:xfrm>
          <a:prstGeom prst="rect">
            <a:avLst/>
          </a:prstGeom>
        </p:spPr>
      </p:pic>
    </p:spTree>
    <p:extLst>
      <p:ext uri="{BB962C8B-B14F-4D97-AF65-F5344CB8AC3E}">
        <p14:creationId xmlns:p14="http://schemas.microsoft.com/office/powerpoint/2010/main" val="841864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9D0C-0971-4FC2-AFF0-21292C48B939}"/>
              </a:ext>
            </a:extLst>
          </p:cNvPr>
          <p:cNvSpPr>
            <a:spLocks noGrp="1"/>
          </p:cNvSpPr>
          <p:nvPr>
            <p:ph type="title"/>
          </p:nvPr>
        </p:nvSpPr>
        <p:spPr/>
        <p:txBody>
          <a:bodyPr/>
          <a:lstStyle/>
          <a:p>
            <a:r>
              <a:rPr lang="en-US" b="1" dirty="0"/>
              <a:t>What happens if there are network issues?</a:t>
            </a:r>
            <a:endParaRPr lang="en-US" b="1" dirty="0">
              <a:cs typeface="Calibri Light"/>
            </a:endParaRPr>
          </a:p>
        </p:txBody>
      </p:sp>
      <p:sp>
        <p:nvSpPr>
          <p:cNvPr id="3" name="Content Placeholder 2">
            <a:extLst>
              <a:ext uri="{FF2B5EF4-FFF2-40B4-BE49-F238E27FC236}">
                <a16:creationId xmlns:a16="http://schemas.microsoft.com/office/drawing/2014/main" id="{AFBB62C4-FD9C-47A6-81F8-59852ACB8EE2}"/>
              </a:ext>
            </a:extLst>
          </p:cNvPr>
          <p:cNvSpPr>
            <a:spLocks noGrp="1"/>
          </p:cNvSpPr>
          <p:nvPr>
            <p:ph idx="1"/>
          </p:nvPr>
        </p:nvSpPr>
        <p:spPr>
          <a:xfrm>
            <a:off x="838200" y="1825625"/>
            <a:ext cx="3855160" cy="4351339"/>
          </a:xfrm>
        </p:spPr>
        <p:txBody>
          <a:bodyPr>
            <a:normAutofit fontScale="85000" lnSpcReduction="20000"/>
          </a:bodyPr>
          <a:lstStyle/>
          <a:p>
            <a:r>
              <a:rPr lang="en-US" dirty="0"/>
              <a:t>If the system shows a message about connectivity issues, contact your school technology contact. </a:t>
            </a:r>
          </a:p>
          <a:p>
            <a:r>
              <a:rPr lang="en-US" dirty="0"/>
              <a:t>The system will allow the student to continue testing after network issues are resolved.</a:t>
            </a:r>
          </a:p>
          <a:p>
            <a:r>
              <a:rPr lang="en-US" dirty="0"/>
              <a:t>Work with your test coordinator to determine if students can continue testing. </a:t>
            </a:r>
          </a:p>
        </p:txBody>
      </p:sp>
      <p:pic>
        <p:nvPicPr>
          <p:cNvPr id="5" name="Picture 4" descr="A screenshot of a cell phone&#10;&#10;Description generated with very high confidence">
            <a:extLst>
              <a:ext uri="{FF2B5EF4-FFF2-40B4-BE49-F238E27FC236}">
                <a16:creationId xmlns:a16="http://schemas.microsoft.com/office/drawing/2014/main" id="{DD77A013-2D76-4949-9F63-14046ADA74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3362" y="2006009"/>
            <a:ext cx="7072149" cy="37301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45137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1276-50C7-4367-B361-2DE009AC2A3A}"/>
              </a:ext>
            </a:extLst>
          </p:cNvPr>
          <p:cNvSpPr>
            <a:spLocks noGrp="1"/>
          </p:cNvSpPr>
          <p:nvPr>
            <p:ph type="title"/>
          </p:nvPr>
        </p:nvSpPr>
        <p:spPr/>
        <p:txBody>
          <a:bodyPr/>
          <a:lstStyle/>
          <a:p>
            <a:r>
              <a:rPr lang="en-US" b="1" dirty="0"/>
              <a:t>TAM Script</a:t>
            </a:r>
            <a:endParaRPr lang="en-US" b="1" dirty="0">
              <a:cs typeface="Calibri Light"/>
            </a:endParaRPr>
          </a:p>
        </p:txBody>
      </p:sp>
      <p:sp>
        <p:nvSpPr>
          <p:cNvPr id="3" name="Content Placeholder 2">
            <a:extLst>
              <a:ext uri="{FF2B5EF4-FFF2-40B4-BE49-F238E27FC236}">
                <a16:creationId xmlns:a16="http://schemas.microsoft.com/office/drawing/2014/main" id="{FB9CCDF9-C385-4934-B979-4DF3F9378943}"/>
              </a:ext>
            </a:extLst>
          </p:cNvPr>
          <p:cNvSpPr>
            <a:spLocks noGrp="1"/>
          </p:cNvSpPr>
          <p:nvPr>
            <p:ph idx="1"/>
          </p:nvPr>
        </p:nvSpPr>
        <p:spPr>
          <a:xfrm>
            <a:off x="838201" y="1825625"/>
            <a:ext cx="4324643" cy="4351339"/>
          </a:xfrm>
        </p:spPr>
        <p:txBody>
          <a:bodyPr vert="horz" lIns="91440" tIns="45720" rIns="91440" bIns="45720" rtlCol="0" anchor="t">
            <a:normAutofit fontScale="92500" lnSpcReduction="10000"/>
          </a:bodyPr>
          <a:lstStyle/>
          <a:p>
            <a:r>
              <a:rPr lang="en-US">
                <a:cs typeface="Calibri"/>
              </a:rPr>
              <a:t>The </a:t>
            </a:r>
            <a:r>
              <a:rPr lang="en-US" i="1">
                <a:cs typeface="Calibri"/>
              </a:rPr>
              <a:t>Test Administration Manual (TAM)</a:t>
            </a:r>
            <a:r>
              <a:rPr lang="en-US">
                <a:cs typeface="Calibri"/>
              </a:rPr>
              <a:t> should be read in its entirely prior to testing. </a:t>
            </a:r>
          </a:p>
          <a:p>
            <a:r>
              <a:rPr lang="en-US">
                <a:cs typeface="Calibri"/>
              </a:rPr>
              <a:t>Additionally, all documents given to you by your school testing coordinator (i.e</a:t>
            </a:r>
            <a:r>
              <a:rPr lang="en-US" dirty="0">
                <a:cs typeface="Calibri"/>
              </a:rPr>
              <a:t>.,</a:t>
            </a:r>
            <a:r>
              <a:rPr lang="en-US">
                <a:cs typeface="Calibri"/>
              </a:rPr>
              <a:t> accommodations guidelines) should be read prior to testing. </a:t>
            </a:r>
            <a:endParaRPr lang="en-US"/>
          </a:p>
        </p:txBody>
      </p:sp>
      <p:pic>
        <p:nvPicPr>
          <p:cNvPr id="4" name="Picture 3">
            <a:extLst>
              <a:ext uri="{FF2B5EF4-FFF2-40B4-BE49-F238E27FC236}">
                <a16:creationId xmlns:a16="http://schemas.microsoft.com/office/drawing/2014/main" id="{6CD1369E-5EA1-494C-87CB-B474B51907D7}"/>
              </a:ext>
            </a:extLst>
          </p:cNvPr>
          <p:cNvPicPr>
            <a:picLocks noChangeAspect="1"/>
          </p:cNvPicPr>
          <p:nvPr/>
        </p:nvPicPr>
        <p:blipFill>
          <a:blip r:embed="rId3"/>
          <a:stretch>
            <a:fillRect/>
          </a:stretch>
        </p:blipFill>
        <p:spPr>
          <a:xfrm>
            <a:off x="6237596" y="585556"/>
            <a:ext cx="4503559" cy="55043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303813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12C11-E3B9-408D-9906-ECAABDB18703}"/>
              </a:ext>
            </a:extLst>
          </p:cNvPr>
          <p:cNvSpPr>
            <a:spLocks noGrp="1"/>
          </p:cNvSpPr>
          <p:nvPr>
            <p:ph type="title"/>
          </p:nvPr>
        </p:nvSpPr>
        <p:spPr/>
        <p:txBody>
          <a:bodyPr/>
          <a:lstStyle/>
          <a:p>
            <a:r>
              <a:rPr lang="en-US" b="1" dirty="0"/>
              <a:t>Testing Irregularities</a:t>
            </a:r>
            <a:endParaRPr lang="en-US" b="1" dirty="0">
              <a:cs typeface="Calibri Light"/>
            </a:endParaRPr>
          </a:p>
        </p:txBody>
      </p:sp>
      <p:sp>
        <p:nvSpPr>
          <p:cNvPr id="3" name="Content Placeholder 2">
            <a:extLst>
              <a:ext uri="{FF2B5EF4-FFF2-40B4-BE49-F238E27FC236}">
                <a16:creationId xmlns:a16="http://schemas.microsoft.com/office/drawing/2014/main" id="{BB6E2E18-9B71-491B-9EC9-E2CA5111E1F8}"/>
              </a:ext>
            </a:extLst>
          </p:cNvPr>
          <p:cNvSpPr>
            <a:spLocks noGrp="1"/>
          </p:cNvSpPr>
          <p:nvPr>
            <p:ph idx="1"/>
          </p:nvPr>
        </p:nvSpPr>
        <p:spPr>
          <a:xfrm>
            <a:off x="838200" y="1825627"/>
            <a:ext cx="10515600" cy="4667244"/>
          </a:xfrm>
        </p:spPr>
        <p:txBody>
          <a:bodyPr vert="horz" lIns="91440" tIns="45720" rIns="91440" bIns="45720" rtlCol="0" anchor="t">
            <a:normAutofit fontScale="85000" lnSpcReduction="20000"/>
          </a:bodyPr>
          <a:lstStyle/>
          <a:p>
            <a:pPr marL="0" indent="0">
              <a:buNone/>
            </a:pPr>
            <a:r>
              <a:rPr lang="en-US" sz="2400" dirty="0"/>
              <a:t>Examples of testing irregularities are included in the </a:t>
            </a:r>
            <a:r>
              <a:rPr lang="en-US" sz="2400" i="1" dirty="0"/>
              <a:t>Test Administration Manuals</a:t>
            </a:r>
            <a:r>
              <a:rPr lang="en-US" sz="2400" dirty="0"/>
              <a:t>. Examples of test irregularities</a:t>
            </a:r>
            <a:r>
              <a:rPr lang="en-US" sz="2400" dirty="0">
                <a:cs typeface="Calibri"/>
              </a:rPr>
              <a:t> include, but are not limited to:</a:t>
            </a:r>
          </a:p>
          <a:p>
            <a:pPr marL="567040"/>
            <a:r>
              <a:rPr lang="en-US" sz="2400" dirty="0">
                <a:cs typeface="Calibri"/>
              </a:rPr>
              <a:t>A student becomes ill or leaves for an appointment during testing and cannot finish the test</a:t>
            </a:r>
            <a:endParaRPr lang="en-US" sz="2400" dirty="0"/>
          </a:p>
          <a:p>
            <a:pPr marL="567040"/>
            <a:r>
              <a:rPr lang="en-US" sz="2400" dirty="0">
                <a:cs typeface="Calibri"/>
              </a:rPr>
              <a:t>A student leaves the test setting without an escort or monitor</a:t>
            </a:r>
          </a:p>
          <a:p>
            <a:pPr marL="567040"/>
            <a:r>
              <a:rPr lang="en-US" sz="2400" dirty="0"/>
              <a:t>A student doesn’t receive their accommodation</a:t>
            </a:r>
          </a:p>
          <a:p>
            <a:pPr marL="1024229" lvl="1"/>
            <a:r>
              <a:rPr lang="en-US" sz="1800" dirty="0"/>
              <a:t>This may lead to an irregularity of an invalidation of test scores. </a:t>
            </a:r>
          </a:p>
          <a:p>
            <a:pPr marL="567040"/>
            <a:r>
              <a:rPr lang="en-US" sz="2400" dirty="0"/>
              <a:t>A student refuses accommodations</a:t>
            </a:r>
          </a:p>
          <a:p>
            <a:pPr marL="567040"/>
            <a:r>
              <a:rPr lang="en-US" sz="2400" dirty="0">
                <a:cs typeface="Calibri"/>
              </a:rPr>
              <a:t>A student accesses an electronic device in the testing room</a:t>
            </a:r>
            <a:endParaRPr lang="en-US" sz="2400" dirty="0"/>
          </a:p>
          <a:p>
            <a:pPr marL="567040"/>
            <a:r>
              <a:rPr lang="en-US" sz="2400" dirty="0">
                <a:cs typeface="Calibri"/>
              </a:rPr>
              <a:t>An adult provides inappropriate assistance to a student during testing</a:t>
            </a:r>
            <a:endParaRPr lang="en-US" sz="2400" dirty="0"/>
          </a:p>
          <a:p>
            <a:pPr marL="567040"/>
            <a:r>
              <a:rPr lang="en-US" sz="2400" dirty="0">
                <a:cs typeface="Calibri"/>
              </a:rPr>
              <a:t>A student is provided with an inappropriate manipulative (e.g. calculator) during testing</a:t>
            </a:r>
            <a:endParaRPr lang="en-US" sz="2400" dirty="0"/>
          </a:p>
          <a:p>
            <a:pPr marL="567040"/>
            <a:r>
              <a:rPr lang="en-US" sz="2400" dirty="0">
                <a:cs typeface="Calibri"/>
              </a:rPr>
              <a:t>An unused test ticket is missing</a:t>
            </a:r>
          </a:p>
          <a:p>
            <a:pPr marL="338446" indent="0">
              <a:buNone/>
            </a:pPr>
            <a:r>
              <a:rPr lang="en-US" sz="2400" dirty="0"/>
              <a:t>Note: Immediately report any irregularities to the school test coordinator. </a:t>
            </a:r>
          </a:p>
        </p:txBody>
      </p:sp>
    </p:spTree>
    <p:extLst>
      <p:ext uri="{BB962C8B-B14F-4D97-AF65-F5344CB8AC3E}">
        <p14:creationId xmlns:p14="http://schemas.microsoft.com/office/powerpoint/2010/main" val="3554591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78050-AE91-4230-AC44-A7759ABF2C06}"/>
              </a:ext>
            </a:extLst>
          </p:cNvPr>
          <p:cNvSpPr>
            <a:spLocks noGrp="1"/>
          </p:cNvSpPr>
          <p:nvPr>
            <p:ph type="title"/>
          </p:nvPr>
        </p:nvSpPr>
        <p:spPr/>
        <p:txBody>
          <a:bodyPr/>
          <a:lstStyle/>
          <a:p>
            <a:r>
              <a:rPr lang="en-US" b="1"/>
              <a:t>Improper Student Test Activity</a:t>
            </a:r>
            <a:endParaRPr lang="en-US" b="1">
              <a:cs typeface="Calibri Light"/>
            </a:endParaRPr>
          </a:p>
        </p:txBody>
      </p:sp>
      <p:sp>
        <p:nvSpPr>
          <p:cNvPr id="3" name="Content Placeholder 2">
            <a:extLst>
              <a:ext uri="{FF2B5EF4-FFF2-40B4-BE49-F238E27FC236}">
                <a16:creationId xmlns:a16="http://schemas.microsoft.com/office/drawing/2014/main" id="{057B84B3-1865-481A-B7BE-FF1845925A3C}"/>
              </a:ext>
            </a:extLst>
          </p:cNvPr>
          <p:cNvSpPr>
            <a:spLocks noGrp="1"/>
          </p:cNvSpPr>
          <p:nvPr>
            <p:ph idx="1"/>
          </p:nvPr>
        </p:nvSpPr>
        <p:spPr>
          <a:xfrm>
            <a:off x="1081087" y="1500283"/>
            <a:ext cx="5014913" cy="4643434"/>
          </a:xfrm>
        </p:spPr>
        <p:txBody>
          <a:bodyPr vert="horz" lIns="91440" tIns="45720" rIns="91440" bIns="45720" rtlCol="0" anchor="t">
            <a:normAutofit fontScale="77500" lnSpcReduction="20000"/>
          </a:bodyPr>
          <a:lstStyle/>
          <a:p>
            <a:r>
              <a:rPr lang="en-US" dirty="0">
                <a:cs typeface="Calibri"/>
              </a:rPr>
              <a:t>Viewing other student’s test</a:t>
            </a:r>
          </a:p>
          <a:p>
            <a:r>
              <a:rPr lang="en-US" dirty="0">
                <a:cs typeface="Calibri"/>
              </a:rPr>
              <a:t>Accessing unallowable aids or materials</a:t>
            </a:r>
          </a:p>
          <a:p>
            <a:r>
              <a:rPr lang="en-US" dirty="0">
                <a:cs typeface="Calibri"/>
              </a:rPr>
              <a:t>Previewing content</a:t>
            </a:r>
          </a:p>
          <a:p>
            <a:r>
              <a:rPr lang="en-US" dirty="0">
                <a:cs typeface="Calibri"/>
              </a:rPr>
              <a:t>Accessing cell phone, smart watch, </a:t>
            </a:r>
            <a:r>
              <a:rPr lang="en-US" dirty="0" err="1">
                <a:cs typeface="Calibri"/>
              </a:rPr>
              <a:t>ebooks</a:t>
            </a:r>
            <a:r>
              <a:rPr lang="en-US" dirty="0">
                <a:cs typeface="Calibri"/>
              </a:rPr>
              <a:t>, tablets</a:t>
            </a:r>
          </a:p>
          <a:p>
            <a:r>
              <a:rPr lang="en-US" dirty="0">
                <a:cs typeface="Calibri"/>
              </a:rPr>
              <a:t>Recording responses in the incorrect location</a:t>
            </a:r>
          </a:p>
          <a:p>
            <a:r>
              <a:rPr lang="en-US" dirty="0">
                <a:cs typeface="Calibri"/>
              </a:rPr>
              <a:t>If you are unsure about cheating, allow the student to complete the test section and report to the school test coordinator. </a:t>
            </a:r>
          </a:p>
          <a:p>
            <a:r>
              <a:rPr lang="en-US" dirty="0">
                <a:cs typeface="Calibri"/>
              </a:rPr>
              <a:t>If cheating is confirmed, test scores will be invalidated by the </a:t>
            </a:r>
            <a:r>
              <a:rPr lang="en-US" dirty="0" err="1">
                <a:cs typeface="Calibri"/>
              </a:rPr>
              <a:t>GaDOE</a:t>
            </a:r>
            <a:r>
              <a:rPr lang="en-US" dirty="0">
                <a:cs typeface="Calibri"/>
              </a:rPr>
              <a:t>. </a:t>
            </a:r>
          </a:p>
        </p:txBody>
      </p:sp>
      <p:pic>
        <p:nvPicPr>
          <p:cNvPr id="5" name="Picture 4" descr="A person sitting in front of a computer&#10;&#10;Description generated with high confidence">
            <a:extLst>
              <a:ext uri="{FF2B5EF4-FFF2-40B4-BE49-F238E27FC236}">
                <a16:creationId xmlns:a16="http://schemas.microsoft.com/office/drawing/2014/main" id="{1D75BD2C-3700-417A-B45A-E86DD70E591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96000" y="1500283"/>
            <a:ext cx="5862619" cy="38574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25586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0C19BB0-5ADA-4FD0-BBF0-BB7122FE2C7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60185" y="912967"/>
            <a:ext cx="4849177" cy="6858000"/>
          </a:xfrm>
          <a:prstGeom prst="rect">
            <a:avLst/>
          </a:prstGeom>
          <a:ln>
            <a:noFill/>
          </a:ln>
          <a:effectLst>
            <a:outerShdw blurRad="292100" dist="139700" dir="2700000" algn="tl" rotWithShape="0">
              <a:srgbClr val="333333">
                <a:alpha val="65000"/>
              </a:srgbClr>
            </a:outerShdw>
          </a:effectLst>
        </p:spPr>
      </p:pic>
      <p:sp>
        <p:nvSpPr>
          <p:cNvPr id="11" name="Thought Bubble: Cloud 10">
            <a:extLst>
              <a:ext uri="{FF2B5EF4-FFF2-40B4-BE49-F238E27FC236}">
                <a16:creationId xmlns:a16="http://schemas.microsoft.com/office/drawing/2014/main" id="{B037E91E-4227-429A-8800-5CAC2CC0FDBD}"/>
              </a:ext>
            </a:extLst>
          </p:cNvPr>
          <p:cNvSpPr/>
          <p:nvPr/>
        </p:nvSpPr>
        <p:spPr>
          <a:xfrm>
            <a:off x="5459766" y="975475"/>
            <a:ext cx="5496259" cy="4077051"/>
          </a:xfrm>
          <a:prstGeom prst="cloudCallout">
            <a:avLst>
              <a:gd name="adj1" fmla="val -64885"/>
              <a:gd name="adj2" fmla="val -118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Test Administration Manual</a:t>
            </a:r>
          </a:p>
          <a:p>
            <a:pPr algn="ctr"/>
            <a:r>
              <a:rPr lang="en-US" sz="2400" dirty="0"/>
              <a:t>Time and location of tests</a:t>
            </a:r>
          </a:p>
          <a:p>
            <a:pPr algn="ctr"/>
            <a:r>
              <a:rPr lang="en-US" sz="2400" dirty="0"/>
              <a:t>Equipment needed</a:t>
            </a:r>
          </a:p>
          <a:p>
            <a:pPr algn="ctr"/>
            <a:r>
              <a:rPr lang="en-US" sz="2400" dirty="0"/>
              <a:t>Special Accommodations</a:t>
            </a:r>
          </a:p>
          <a:p>
            <a:pPr algn="ctr"/>
            <a:r>
              <a:rPr lang="en-US" sz="2400" dirty="0"/>
              <a:t>Contacts for technical and testing issues</a:t>
            </a:r>
            <a:endParaRPr lang="en-US" dirty="0"/>
          </a:p>
        </p:txBody>
      </p:sp>
      <p:sp>
        <p:nvSpPr>
          <p:cNvPr id="2" name="Title 1">
            <a:extLst>
              <a:ext uri="{FF2B5EF4-FFF2-40B4-BE49-F238E27FC236}">
                <a16:creationId xmlns:a16="http://schemas.microsoft.com/office/drawing/2014/main" id="{3AD3993F-B7AB-4B5D-8D2E-D8D96979967E}"/>
              </a:ext>
            </a:extLst>
          </p:cNvPr>
          <p:cNvSpPr>
            <a:spLocks noGrp="1"/>
          </p:cNvSpPr>
          <p:nvPr>
            <p:ph type="title"/>
          </p:nvPr>
        </p:nvSpPr>
        <p:spPr>
          <a:xfrm>
            <a:off x="1235975" y="281440"/>
            <a:ext cx="10515600" cy="1325563"/>
          </a:xfrm>
        </p:spPr>
        <p:txBody>
          <a:bodyPr/>
          <a:lstStyle/>
          <a:p>
            <a:r>
              <a:rPr lang="en-US" b="1" dirty="0"/>
              <a:t>Are you ready?</a:t>
            </a:r>
            <a:endParaRPr lang="en-US" b="1" dirty="0">
              <a:cs typeface="Calibri Light"/>
            </a:endParaRPr>
          </a:p>
        </p:txBody>
      </p:sp>
    </p:spTree>
    <p:extLst>
      <p:ext uri="{BB962C8B-B14F-4D97-AF65-F5344CB8AC3E}">
        <p14:creationId xmlns:p14="http://schemas.microsoft.com/office/powerpoint/2010/main" val="3562602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D9AA8-535B-4395-8635-1F841369163E}"/>
              </a:ext>
            </a:extLst>
          </p:cNvPr>
          <p:cNvSpPr>
            <a:spLocks noGrp="1"/>
          </p:cNvSpPr>
          <p:nvPr>
            <p:ph type="title"/>
          </p:nvPr>
        </p:nvSpPr>
        <p:spPr/>
        <p:txBody>
          <a:bodyPr/>
          <a:lstStyle/>
          <a:p>
            <a:r>
              <a:rPr lang="en-US" b="1"/>
              <a:t>What is Active Monitoring</a:t>
            </a:r>
            <a:r>
              <a:rPr lang="en-US" b="1">
                <a:cs typeface="Calibri Light"/>
              </a:rPr>
              <a:t>?</a:t>
            </a:r>
          </a:p>
        </p:txBody>
      </p:sp>
      <p:graphicFrame>
        <p:nvGraphicFramePr>
          <p:cNvPr id="4" name="Content Placeholder 3">
            <a:extLst>
              <a:ext uri="{FF2B5EF4-FFF2-40B4-BE49-F238E27FC236}">
                <a16:creationId xmlns:a16="http://schemas.microsoft.com/office/drawing/2014/main" id="{BE35BC13-AD2C-4621-9664-F3CC8368BAFB}"/>
              </a:ext>
            </a:extLst>
          </p:cNvPr>
          <p:cNvGraphicFramePr>
            <a:graphicFrameLocks noGrp="1"/>
          </p:cNvGraphicFramePr>
          <p:nvPr>
            <p:ph idx="1"/>
            <p:extLst>
              <p:ext uri="{D42A27DB-BD31-4B8C-83A1-F6EECF244321}">
                <p14:modId xmlns:p14="http://schemas.microsoft.com/office/powerpoint/2010/main" val="3949064473"/>
              </p:ext>
            </p:extLst>
          </p:nvPr>
        </p:nvGraphicFramePr>
        <p:xfrm>
          <a:off x="1193800" y="1825625"/>
          <a:ext cx="10515600" cy="44958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72555104"/>
                    </a:ext>
                  </a:extLst>
                </a:gridCol>
                <a:gridCol w="5257800">
                  <a:extLst>
                    <a:ext uri="{9D8B030D-6E8A-4147-A177-3AD203B41FA5}">
                      <a16:colId xmlns:a16="http://schemas.microsoft.com/office/drawing/2014/main" val="2859538348"/>
                    </a:ext>
                  </a:extLst>
                </a:gridCol>
              </a:tblGrid>
              <a:tr h="375920">
                <a:tc>
                  <a:txBody>
                    <a:bodyPr/>
                    <a:lstStyle/>
                    <a:p>
                      <a:pPr algn="ctr"/>
                      <a:r>
                        <a:rPr lang="en-US" sz="1900"/>
                        <a:t>DO</a:t>
                      </a:r>
                    </a:p>
                  </a:txBody>
                  <a:tcPr>
                    <a:solidFill>
                      <a:schemeClr val="accent6"/>
                    </a:solidFill>
                  </a:tcPr>
                </a:tc>
                <a:tc>
                  <a:txBody>
                    <a:bodyPr/>
                    <a:lstStyle/>
                    <a:p>
                      <a:pPr algn="ctr"/>
                      <a:r>
                        <a:rPr lang="en-US" sz="1900"/>
                        <a:t>Don’t</a:t>
                      </a:r>
                    </a:p>
                  </a:txBody>
                  <a:tcPr>
                    <a:solidFill>
                      <a:srgbClr val="FF0000"/>
                    </a:solidFill>
                  </a:tcPr>
                </a:tc>
                <a:extLst>
                  <a:ext uri="{0D108BD9-81ED-4DB2-BD59-A6C34878D82A}">
                    <a16:rowId xmlns:a16="http://schemas.microsoft.com/office/drawing/2014/main" val="3754105527"/>
                  </a:ext>
                </a:extLst>
              </a:tr>
              <a:tr h="375920">
                <a:tc>
                  <a:txBody>
                    <a:bodyPr/>
                    <a:lstStyle/>
                    <a:p>
                      <a:pPr marL="285750" indent="-285750">
                        <a:buFont typeface="Wingdings"/>
                        <a:buChar char="ü"/>
                      </a:pPr>
                      <a:r>
                        <a:rPr lang="en-US" sz="1900"/>
                        <a:t>Actively walk around the testing room</a:t>
                      </a:r>
                    </a:p>
                  </a:txBody>
                  <a:tcPr anchor="ctr"/>
                </a:tc>
                <a:tc>
                  <a:txBody>
                    <a:bodyPr/>
                    <a:lstStyle/>
                    <a:p>
                      <a:pPr marL="285750" indent="-285750">
                        <a:buFont typeface="Wingdings"/>
                        <a:buChar char="ü"/>
                      </a:pPr>
                      <a:r>
                        <a:rPr lang="en-US" sz="1900" dirty="0"/>
                        <a:t>Sit at your desk doing personal or other work</a:t>
                      </a:r>
                    </a:p>
                  </a:txBody>
                  <a:tcPr anchor="ctr"/>
                </a:tc>
                <a:extLst>
                  <a:ext uri="{0D108BD9-81ED-4DB2-BD59-A6C34878D82A}">
                    <a16:rowId xmlns:a16="http://schemas.microsoft.com/office/drawing/2014/main" val="2260849766"/>
                  </a:ext>
                </a:extLst>
              </a:tr>
              <a:tr h="375920">
                <a:tc>
                  <a:txBody>
                    <a:bodyPr/>
                    <a:lstStyle/>
                    <a:p>
                      <a:pPr marL="285750" indent="-285750">
                        <a:buFont typeface="Wingdings"/>
                        <a:buChar char="ü"/>
                      </a:pPr>
                      <a:r>
                        <a:rPr lang="en-US" sz="1900"/>
                        <a:t>Monitor student progress</a:t>
                      </a:r>
                    </a:p>
                  </a:txBody>
                  <a:tcPr anchor="ctr"/>
                </a:tc>
                <a:tc>
                  <a:txBody>
                    <a:bodyPr/>
                    <a:lstStyle/>
                    <a:p>
                      <a:pPr marL="285750" indent="-285750">
                        <a:buFont typeface="Wingdings"/>
                        <a:buChar char="ü"/>
                      </a:pPr>
                      <a:r>
                        <a:rPr lang="en-US" sz="1900" dirty="0"/>
                        <a:t>Answer test content questions</a:t>
                      </a:r>
                    </a:p>
                  </a:txBody>
                  <a:tcPr anchor="ctr"/>
                </a:tc>
                <a:extLst>
                  <a:ext uri="{0D108BD9-81ED-4DB2-BD59-A6C34878D82A}">
                    <a16:rowId xmlns:a16="http://schemas.microsoft.com/office/drawing/2014/main" val="2319280794"/>
                  </a:ext>
                </a:extLst>
              </a:tr>
              <a:tr h="375920">
                <a:tc>
                  <a:txBody>
                    <a:bodyPr/>
                    <a:lstStyle/>
                    <a:p>
                      <a:pPr marL="285750" indent="-285750">
                        <a:buFont typeface="Wingdings"/>
                        <a:buChar char="ü"/>
                      </a:pPr>
                      <a:r>
                        <a:rPr lang="en-US" sz="1900"/>
                        <a:t>Assist students with technology</a:t>
                      </a:r>
                      <a:endParaRPr lang="en-US" sz="1900" dirty="0"/>
                    </a:p>
                  </a:txBody>
                  <a:tcPr anchor="ctr"/>
                </a:tc>
                <a:tc>
                  <a:txBody>
                    <a:bodyPr/>
                    <a:lstStyle/>
                    <a:p>
                      <a:pPr marL="285750" indent="-285750">
                        <a:buFont typeface="Wingdings"/>
                        <a:buChar char="ü"/>
                      </a:pPr>
                      <a:r>
                        <a:rPr lang="en-US" sz="1900"/>
                        <a:t>Point to test content</a:t>
                      </a:r>
                    </a:p>
                  </a:txBody>
                  <a:tcPr anchor="ctr"/>
                </a:tc>
                <a:extLst>
                  <a:ext uri="{0D108BD9-81ED-4DB2-BD59-A6C34878D82A}">
                    <a16:rowId xmlns:a16="http://schemas.microsoft.com/office/drawing/2014/main" val="2155871147"/>
                  </a:ext>
                </a:extLst>
              </a:tr>
              <a:tr h="660400">
                <a:tc>
                  <a:txBody>
                    <a:bodyPr/>
                    <a:lstStyle/>
                    <a:p>
                      <a:pPr marL="285750" indent="-285750">
                        <a:buFont typeface="Wingdings"/>
                        <a:buChar char="ü"/>
                      </a:pPr>
                      <a:r>
                        <a:rPr lang="en-US" sz="1900" dirty="0"/>
                        <a:t>Check that students are in the correct test section</a:t>
                      </a:r>
                    </a:p>
                  </a:txBody>
                  <a:tcPr anchor="ctr"/>
                </a:tc>
                <a:tc>
                  <a:txBody>
                    <a:bodyPr/>
                    <a:lstStyle/>
                    <a:p>
                      <a:pPr marL="285750" indent="-285750">
                        <a:buFont typeface="Wingdings"/>
                        <a:buChar char="ü"/>
                      </a:pPr>
                      <a:r>
                        <a:rPr lang="en-US" sz="1900" dirty="0"/>
                        <a:t>Review, take pictures or share test content</a:t>
                      </a:r>
                    </a:p>
                  </a:txBody>
                  <a:tcPr anchor="ctr"/>
                </a:tc>
                <a:extLst>
                  <a:ext uri="{0D108BD9-81ED-4DB2-BD59-A6C34878D82A}">
                    <a16:rowId xmlns:a16="http://schemas.microsoft.com/office/drawing/2014/main" val="990266306"/>
                  </a:ext>
                </a:extLst>
              </a:tr>
              <a:tr h="660400">
                <a:tc>
                  <a:txBody>
                    <a:bodyPr/>
                    <a:lstStyle/>
                    <a:p>
                      <a:pPr marL="285750" indent="-285750">
                        <a:buFont typeface="Wingdings"/>
                        <a:buChar char="ü"/>
                      </a:pPr>
                      <a:r>
                        <a:rPr lang="en-US" sz="1900"/>
                        <a:t>Check that students have the correct test ticket</a:t>
                      </a:r>
                    </a:p>
                  </a:txBody>
                  <a:tcPr anchor="ctr"/>
                </a:tc>
                <a:tc>
                  <a:txBody>
                    <a:bodyPr/>
                    <a:lstStyle/>
                    <a:p>
                      <a:pPr marL="285750" indent="-285750">
                        <a:buFont typeface="Wingdings"/>
                        <a:buChar char="ü"/>
                      </a:pPr>
                      <a:r>
                        <a:rPr lang="en-US" sz="1900"/>
                        <a:t>Leave students or test materials unattended for any length of time</a:t>
                      </a:r>
                    </a:p>
                  </a:txBody>
                  <a:tcPr anchor="ctr"/>
                </a:tc>
                <a:extLst>
                  <a:ext uri="{0D108BD9-81ED-4DB2-BD59-A6C34878D82A}">
                    <a16:rowId xmlns:a16="http://schemas.microsoft.com/office/drawing/2014/main" val="130470627"/>
                  </a:ext>
                </a:extLst>
              </a:tr>
              <a:tr h="944880">
                <a:tc>
                  <a:txBody>
                    <a:bodyPr/>
                    <a:lstStyle/>
                    <a:p>
                      <a:pPr marL="285750" lvl="0" indent="-285750">
                        <a:buFont typeface="Wingdings"/>
                        <a:buChar char="ü"/>
                      </a:pPr>
                      <a:r>
                        <a:rPr lang="en-US" sz="1900"/>
                        <a:t>Check that students do not bring prohibited items in the testing environment (i.e., cell phones)</a:t>
                      </a:r>
                      <a:endParaRPr lang="en-US" sz="1900" dirty="0"/>
                    </a:p>
                  </a:txBody>
                  <a:tcPr anchor="ctr"/>
                </a:tc>
                <a:tc>
                  <a:txBody>
                    <a:bodyPr/>
                    <a:lstStyle/>
                    <a:p>
                      <a:pPr marL="285750" lvl="0" indent="-285750">
                        <a:buFont typeface="Wingdings"/>
                        <a:buChar char="ü"/>
                      </a:pPr>
                      <a:r>
                        <a:rPr lang="en-US" sz="1900"/>
                        <a:t>Allow students to have access to cell phones/other electronic devices</a:t>
                      </a:r>
                    </a:p>
                  </a:txBody>
                  <a:tcPr anchor="ctr"/>
                </a:tc>
                <a:extLst>
                  <a:ext uri="{0D108BD9-81ED-4DB2-BD59-A6C34878D82A}">
                    <a16:rowId xmlns:a16="http://schemas.microsoft.com/office/drawing/2014/main" val="2975831525"/>
                  </a:ext>
                </a:extLst>
              </a:tr>
              <a:tr h="660400">
                <a:tc>
                  <a:txBody>
                    <a:bodyPr/>
                    <a:lstStyle/>
                    <a:p>
                      <a:pPr marL="285750" lvl="0" indent="-285750">
                        <a:buFont typeface="Wingdings"/>
                        <a:buChar char="ü"/>
                      </a:pPr>
                      <a:r>
                        <a:rPr lang="en-US" sz="1900"/>
                        <a:t>Do plan an activity for students to do after they finish testing (i.e., read a book)</a:t>
                      </a:r>
                      <a:endParaRPr lang="en-US" sz="1900" dirty="0"/>
                    </a:p>
                  </a:txBody>
                  <a:tcPr anchor="ctr"/>
                </a:tc>
                <a:tc>
                  <a:txBody>
                    <a:bodyPr/>
                    <a:lstStyle/>
                    <a:p>
                      <a:pPr marL="285750" lvl="0" indent="-285750">
                        <a:buFont typeface="Wingdings"/>
                        <a:buChar char="ü"/>
                      </a:pPr>
                      <a:r>
                        <a:rPr lang="en-US" sz="1900" b="0" i="0" u="none" strike="noStrike" noProof="0" dirty="0">
                          <a:latin typeface="Calibri"/>
                        </a:rPr>
                        <a:t>Allow students to have access to any unauthorized materials.</a:t>
                      </a:r>
                      <a:endParaRPr lang="en-US" sz="1900" dirty="0"/>
                    </a:p>
                  </a:txBody>
                  <a:tcPr anchor="ctr"/>
                </a:tc>
                <a:extLst>
                  <a:ext uri="{0D108BD9-81ED-4DB2-BD59-A6C34878D82A}">
                    <a16:rowId xmlns:a16="http://schemas.microsoft.com/office/drawing/2014/main" val="3702377919"/>
                  </a:ext>
                </a:extLst>
              </a:tr>
            </a:tbl>
          </a:graphicData>
        </a:graphic>
      </p:graphicFrame>
    </p:spTree>
    <p:extLst>
      <p:ext uri="{BB962C8B-B14F-4D97-AF65-F5344CB8AC3E}">
        <p14:creationId xmlns:p14="http://schemas.microsoft.com/office/powerpoint/2010/main" val="3575077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928A0-072F-4B32-897B-D82CD646663A}"/>
              </a:ext>
            </a:extLst>
          </p:cNvPr>
          <p:cNvSpPr>
            <a:spLocks noGrp="1"/>
          </p:cNvSpPr>
          <p:nvPr>
            <p:ph type="title"/>
          </p:nvPr>
        </p:nvSpPr>
        <p:spPr/>
        <p:txBody>
          <a:bodyPr/>
          <a:lstStyle/>
          <a:p>
            <a:r>
              <a:rPr lang="en-US" dirty="0">
                <a:solidFill>
                  <a:srgbClr val="FF0000"/>
                </a:solidFill>
              </a:rPr>
              <a:t>Improper Monitoring</a:t>
            </a:r>
          </a:p>
        </p:txBody>
      </p:sp>
      <p:sp>
        <p:nvSpPr>
          <p:cNvPr id="3" name="Content Placeholder 2">
            <a:extLst>
              <a:ext uri="{FF2B5EF4-FFF2-40B4-BE49-F238E27FC236}">
                <a16:creationId xmlns:a16="http://schemas.microsoft.com/office/drawing/2014/main" id="{501F774C-585D-47B4-B9D7-94DF4374585F}"/>
              </a:ext>
            </a:extLst>
          </p:cNvPr>
          <p:cNvSpPr>
            <a:spLocks noGrp="1"/>
          </p:cNvSpPr>
          <p:nvPr>
            <p:ph idx="1"/>
          </p:nvPr>
        </p:nvSpPr>
        <p:spPr/>
        <p:txBody>
          <a:bodyPr>
            <a:normAutofit lnSpcReduction="10000"/>
          </a:bodyPr>
          <a:lstStyle/>
          <a:p>
            <a:pPr marL="0" indent="0">
              <a:buNone/>
            </a:pPr>
            <a:r>
              <a:rPr lang="en-US" dirty="0"/>
              <a:t>Test examiners should never</a:t>
            </a:r>
          </a:p>
          <a:p>
            <a:r>
              <a:rPr lang="en-US" dirty="0"/>
              <a:t>Review test content</a:t>
            </a:r>
          </a:p>
          <a:p>
            <a:r>
              <a:rPr lang="en-US" dirty="0"/>
              <a:t>Review student responses</a:t>
            </a:r>
          </a:p>
          <a:p>
            <a:r>
              <a:rPr lang="en-US" dirty="0"/>
              <a:t>Memorize test content</a:t>
            </a:r>
          </a:p>
          <a:p>
            <a:r>
              <a:rPr lang="en-US" dirty="0"/>
              <a:t>Discuss test content with students, other staff members or anyone</a:t>
            </a:r>
          </a:p>
          <a:p>
            <a:r>
              <a:rPr lang="en-US" dirty="0"/>
              <a:t>Take photos of test content</a:t>
            </a:r>
          </a:p>
          <a:p>
            <a:r>
              <a:rPr lang="en-US" dirty="0"/>
              <a:t>Sharing test content through social media</a:t>
            </a:r>
          </a:p>
          <a:p>
            <a:endParaRPr lang="en-US" dirty="0"/>
          </a:p>
          <a:p>
            <a:pPr marL="0" indent="0">
              <a:buNone/>
            </a:pPr>
            <a:endParaRPr lang="en-US" dirty="0"/>
          </a:p>
        </p:txBody>
      </p:sp>
    </p:spTree>
    <p:extLst>
      <p:ext uri="{BB962C8B-B14F-4D97-AF65-F5344CB8AC3E}">
        <p14:creationId xmlns:p14="http://schemas.microsoft.com/office/powerpoint/2010/main" val="4960210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8C25-8993-429F-8902-211934540C53}"/>
              </a:ext>
            </a:extLst>
          </p:cNvPr>
          <p:cNvSpPr>
            <a:spLocks noGrp="1"/>
          </p:cNvSpPr>
          <p:nvPr>
            <p:ph type="title"/>
          </p:nvPr>
        </p:nvSpPr>
        <p:spPr/>
        <p:txBody>
          <a:bodyPr/>
          <a:lstStyle/>
          <a:p>
            <a:r>
              <a:rPr lang="en-US" b="1"/>
              <a:t>Cell Phones</a:t>
            </a:r>
            <a:endParaRPr lang="en-US" b="1">
              <a:cs typeface="Calibri Light"/>
            </a:endParaRPr>
          </a:p>
        </p:txBody>
      </p:sp>
      <p:sp>
        <p:nvSpPr>
          <p:cNvPr id="3" name="Content Placeholder 2">
            <a:extLst>
              <a:ext uri="{FF2B5EF4-FFF2-40B4-BE49-F238E27FC236}">
                <a16:creationId xmlns:a16="http://schemas.microsoft.com/office/drawing/2014/main" id="{12B5185A-B1ED-401C-8754-601F44205454}"/>
              </a:ext>
            </a:extLst>
          </p:cNvPr>
          <p:cNvSpPr>
            <a:spLocks noGrp="1"/>
          </p:cNvSpPr>
          <p:nvPr>
            <p:ph idx="1"/>
          </p:nvPr>
        </p:nvSpPr>
        <p:spPr>
          <a:xfrm>
            <a:off x="838200" y="1511301"/>
            <a:ext cx="7413477" cy="4879975"/>
          </a:xfrm>
        </p:spPr>
        <p:txBody>
          <a:bodyPr vert="horz" lIns="91440" tIns="45720" rIns="91440" bIns="45720" rtlCol="0" anchor="t">
            <a:normAutofit lnSpcReduction="10000"/>
          </a:bodyPr>
          <a:lstStyle/>
          <a:p>
            <a:r>
              <a:rPr lang="en-US" altLang="en-US" sz="1800"/>
              <a:t>In the event an examiner </a:t>
            </a:r>
            <a:r>
              <a:rPr lang="en-US" altLang="en-US" sz="1800" b="1"/>
              <a:t>confirms </a:t>
            </a:r>
            <a:r>
              <a:rPr lang="en-US" altLang="en-US" sz="1800"/>
              <a:t>during testing that a student is using a device to </a:t>
            </a:r>
            <a:r>
              <a:rPr lang="en-US" altLang="en-US" sz="1800" b="1"/>
              <a:t>access</a:t>
            </a:r>
            <a:r>
              <a:rPr lang="en-US" altLang="en-US" sz="1800"/>
              <a:t>, </a:t>
            </a:r>
            <a:r>
              <a:rPr lang="en-US" altLang="en-US" sz="1800" b="1"/>
              <a:t>retain</a:t>
            </a:r>
            <a:r>
              <a:rPr lang="en-US" altLang="en-US" sz="1800"/>
              <a:t>, or </a:t>
            </a:r>
            <a:r>
              <a:rPr lang="en-US" altLang="en-US" sz="1800" b="1"/>
              <a:t>share </a:t>
            </a:r>
            <a:r>
              <a:rPr lang="en-US" altLang="en-US" sz="1800"/>
              <a:t>information, the examiner, must with minimal disruption: </a:t>
            </a:r>
          </a:p>
          <a:p>
            <a:pPr lvl="1"/>
            <a:r>
              <a:rPr lang="en-US" altLang="en-US" sz="1600"/>
              <a:t>collect the device, </a:t>
            </a:r>
          </a:p>
          <a:p>
            <a:pPr lvl="1"/>
            <a:r>
              <a:rPr lang="en-US" altLang="en-US" sz="1600" b="1"/>
              <a:t>stop testing that student</a:t>
            </a:r>
            <a:r>
              <a:rPr lang="en-US" altLang="en-US" sz="1600"/>
              <a:t>, </a:t>
            </a:r>
          </a:p>
          <a:p>
            <a:pPr lvl="1"/>
            <a:r>
              <a:rPr lang="en-US" altLang="en-US" sz="1600"/>
              <a:t>remove the student from the testing session, and </a:t>
            </a:r>
          </a:p>
          <a:p>
            <a:pPr lvl="1"/>
            <a:r>
              <a:rPr lang="en-US" altLang="en-US" sz="1600"/>
              <a:t>notify the School Test Coordinator immediately. </a:t>
            </a:r>
          </a:p>
          <a:p>
            <a:r>
              <a:rPr lang="en-US" altLang="en-US" sz="1800"/>
              <a:t>In the event such actions are </a:t>
            </a:r>
            <a:r>
              <a:rPr lang="en-US" altLang="en-US" sz="1800" b="1"/>
              <a:t>suspected</a:t>
            </a:r>
            <a:r>
              <a:rPr lang="en-US" altLang="en-US" sz="1800"/>
              <a:t>, but not yet confirmed, the examiner must with minimal disruption</a:t>
            </a:r>
            <a:r>
              <a:rPr lang="en-US" altLang="en-US" sz="1600"/>
              <a:t>: </a:t>
            </a:r>
          </a:p>
          <a:p>
            <a:pPr lvl="1"/>
            <a:r>
              <a:rPr lang="en-US" altLang="en-US" sz="1600"/>
              <a:t>collect the device, </a:t>
            </a:r>
          </a:p>
          <a:p>
            <a:pPr lvl="1"/>
            <a:r>
              <a:rPr lang="en-US" altLang="en-US" sz="1600" b="1"/>
              <a:t>allow the student to complete testing</a:t>
            </a:r>
            <a:r>
              <a:rPr lang="en-US" altLang="en-US" sz="1600"/>
              <a:t>, </a:t>
            </a:r>
          </a:p>
          <a:p>
            <a:pPr lvl="1"/>
            <a:r>
              <a:rPr lang="en-US" altLang="en-US" sz="1600"/>
              <a:t>notify the School Test Coordinator immediately, and </a:t>
            </a:r>
          </a:p>
          <a:p>
            <a:pPr lvl="1"/>
            <a:r>
              <a:rPr lang="en-US" altLang="en-US" sz="1600"/>
              <a:t>as soon as it is appropriate</a:t>
            </a:r>
            <a:r>
              <a:rPr lang="en-US" altLang="en-US" sz="1600" dirty="0"/>
              <a:t>,</a:t>
            </a:r>
            <a:r>
              <a:rPr lang="en-US" altLang="en-US" sz="1600"/>
              <a:t> attempt to confirm if the device has been used in violation of the guidelines above. </a:t>
            </a:r>
            <a:endParaRPr lang="en-US" altLang="en-US" sz="1600">
              <a:cs typeface="Calibri"/>
            </a:endParaRPr>
          </a:p>
          <a:p>
            <a:r>
              <a:rPr lang="en-US" altLang="en-US" sz="1800" b="1"/>
              <a:t>Simple possession of a device </a:t>
            </a:r>
            <a:r>
              <a:rPr lang="en-US" altLang="en-US" sz="1800"/>
              <a:t>(including the ringing of a phone during test administration) may be addressed in keeping with the system’s code of conduct and does not require an irregularity report</a:t>
            </a:r>
            <a:r>
              <a:rPr lang="en-US" altLang="en-US" sz="1600"/>
              <a:t>.</a:t>
            </a:r>
          </a:p>
        </p:txBody>
      </p:sp>
      <p:pic>
        <p:nvPicPr>
          <p:cNvPr id="8" name="Picture 7" descr="A close up of a logo&#10;&#10;Description generated with very high confidence">
            <a:extLst>
              <a:ext uri="{FF2B5EF4-FFF2-40B4-BE49-F238E27FC236}">
                <a16:creationId xmlns:a16="http://schemas.microsoft.com/office/drawing/2014/main" id="{295655D5-A7DC-46F8-A808-55A3AD973E4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96228" y="1511303"/>
            <a:ext cx="3990975" cy="39909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82449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ell phone&#10;&#10;Description generated with very high confidence">
            <a:extLst>
              <a:ext uri="{FF2B5EF4-FFF2-40B4-BE49-F238E27FC236}">
                <a16:creationId xmlns:a16="http://schemas.microsoft.com/office/drawing/2014/main" id="{B06DFFD1-95C9-4C17-8AEE-FE3158142583}"/>
              </a:ext>
            </a:extLst>
          </p:cNvPr>
          <p:cNvPicPr>
            <a:picLocks noChangeAspect="1"/>
          </p:cNvPicPr>
          <p:nvPr/>
        </p:nvPicPr>
        <p:blipFill rotWithShape="1">
          <a:blip r:embed="rId3"/>
          <a:srcRect t="25207" b="12604"/>
          <a:stretch/>
        </p:blipFill>
        <p:spPr>
          <a:xfrm>
            <a:off x="666119" y="2795381"/>
            <a:ext cx="6562344" cy="3054643"/>
          </a:xfrm>
          <a:prstGeom prst="rect">
            <a:avLst/>
          </a:prstGeom>
          <a:ln>
            <a:noFill/>
          </a:ln>
          <a:effectLst>
            <a:outerShdw blurRad="292100" dist="139700" dir="2700000" algn="tl" rotWithShape="0">
              <a:srgbClr val="333333">
                <a:alpha val="65000"/>
              </a:srgbClr>
            </a:outerShdw>
          </a:effectLst>
        </p:spPr>
      </p:pic>
      <p:sp>
        <p:nvSpPr>
          <p:cNvPr id="5" name="Title 1">
            <a:extLst>
              <a:ext uri="{FF2B5EF4-FFF2-40B4-BE49-F238E27FC236}">
                <a16:creationId xmlns:a16="http://schemas.microsoft.com/office/drawing/2014/main" id="{4AFE9C56-A829-41A4-8EDA-56B38CAF6B78}"/>
              </a:ext>
            </a:extLst>
          </p:cNvPr>
          <p:cNvSpPr txBox="1">
            <a:spLocks/>
          </p:cNvSpPr>
          <p:nvPr/>
        </p:nvSpPr>
        <p:spPr>
          <a:xfrm>
            <a:off x="838200" y="36512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a:cs typeface="Calibri Light"/>
            </a:endParaRPr>
          </a:p>
        </p:txBody>
      </p:sp>
      <p:sp>
        <p:nvSpPr>
          <p:cNvPr id="3" name="Title 2">
            <a:extLst>
              <a:ext uri="{FF2B5EF4-FFF2-40B4-BE49-F238E27FC236}">
                <a16:creationId xmlns:a16="http://schemas.microsoft.com/office/drawing/2014/main" id="{5DF47F0E-FB0C-43A3-A558-7EE575C2B8F0}"/>
              </a:ext>
            </a:extLst>
          </p:cNvPr>
          <p:cNvSpPr>
            <a:spLocks noGrp="1"/>
          </p:cNvSpPr>
          <p:nvPr>
            <p:ph type="title"/>
          </p:nvPr>
        </p:nvSpPr>
        <p:spPr/>
        <p:txBody>
          <a:bodyPr/>
          <a:lstStyle/>
          <a:p>
            <a:r>
              <a:rPr lang="en-US"/>
              <a:t>How to Exit the Test</a:t>
            </a:r>
            <a:endParaRPr lang="en-US" dirty="0"/>
          </a:p>
        </p:txBody>
      </p:sp>
      <p:sp>
        <p:nvSpPr>
          <p:cNvPr id="8" name="TextBox 7">
            <a:extLst>
              <a:ext uri="{FF2B5EF4-FFF2-40B4-BE49-F238E27FC236}">
                <a16:creationId xmlns:a16="http://schemas.microsoft.com/office/drawing/2014/main" id="{3BF305DB-618D-4B41-9D08-0849B11948A0}"/>
              </a:ext>
            </a:extLst>
          </p:cNvPr>
          <p:cNvSpPr txBox="1"/>
          <p:nvPr/>
        </p:nvSpPr>
        <p:spPr>
          <a:xfrm>
            <a:off x="7832562" y="2729165"/>
            <a:ext cx="4036593"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Students </a:t>
            </a:r>
            <a:r>
              <a:rPr lang="en-US" b="1">
                <a:cs typeface="Calibri"/>
              </a:rPr>
              <a:t>must </a:t>
            </a:r>
            <a:r>
              <a:rPr lang="en-US">
                <a:cs typeface="Calibri"/>
              </a:rPr>
              <a:t>the </a:t>
            </a:r>
            <a:r>
              <a:rPr lang="en-US" i="1">
                <a:cs typeface="Calibri"/>
              </a:rPr>
              <a:t>Submit </a:t>
            </a:r>
            <a:r>
              <a:rPr lang="en-US">
                <a:cs typeface="Calibri"/>
              </a:rPr>
              <a:t>button to complete the test. </a:t>
            </a:r>
            <a:endParaRPr lang="en-US"/>
          </a:p>
        </p:txBody>
      </p:sp>
      <p:pic>
        <p:nvPicPr>
          <p:cNvPr id="9" name="Picture 8" descr="A screenshot of a cell phone&#10;&#10;Description generated with very high confidence">
            <a:extLst>
              <a:ext uri="{FF2B5EF4-FFF2-40B4-BE49-F238E27FC236}">
                <a16:creationId xmlns:a16="http://schemas.microsoft.com/office/drawing/2014/main" id="{3343B044-BAB0-49C6-8447-98473585CC15}"/>
              </a:ext>
            </a:extLst>
          </p:cNvPr>
          <p:cNvPicPr>
            <a:picLocks noChangeAspect="1"/>
          </p:cNvPicPr>
          <p:nvPr/>
        </p:nvPicPr>
        <p:blipFill>
          <a:blip r:embed="rId4"/>
          <a:stretch>
            <a:fillRect/>
          </a:stretch>
        </p:blipFill>
        <p:spPr>
          <a:xfrm>
            <a:off x="7680936" y="4904304"/>
            <a:ext cx="4511064" cy="1696375"/>
          </a:xfrm>
          <a:prstGeom prst="rect">
            <a:avLst/>
          </a:prstGeom>
          <a:ln>
            <a:noFill/>
          </a:ln>
          <a:effectLst>
            <a:outerShdw blurRad="292100" dist="139700" dir="2700000" algn="tl" rotWithShape="0">
              <a:srgbClr val="333333">
                <a:alpha val="65000"/>
              </a:srgbClr>
            </a:outerShdw>
          </a:effectLst>
        </p:spPr>
      </p:pic>
      <p:cxnSp>
        <p:nvCxnSpPr>
          <p:cNvPr id="10" name="Straight Arrow Connector 9">
            <a:extLst>
              <a:ext uri="{FF2B5EF4-FFF2-40B4-BE49-F238E27FC236}">
                <a16:creationId xmlns:a16="http://schemas.microsoft.com/office/drawing/2014/main" id="{CD82B7D1-E4B5-4F8F-9411-DBA91A01D386}"/>
              </a:ext>
            </a:extLst>
          </p:cNvPr>
          <p:cNvCxnSpPr/>
          <p:nvPr/>
        </p:nvCxnSpPr>
        <p:spPr>
          <a:xfrm flipH="1">
            <a:off x="10363203" y="2981827"/>
            <a:ext cx="489283" cy="314024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2C1B1EA-4D26-4001-9B18-22ABA2C0C12E}"/>
              </a:ext>
            </a:extLst>
          </p:cNvPr>
          <p:cNvPicPr>
            <a:picLocks noChangeAspect="1"/>
          </p:cNvPicPr>
          <p:nvPr/>
        </p:nvPicPr>
        <p:blipFill>
          <a:blip r:embed="rId5"/>
          <a:stretch>
            <a:fillRect/>
          </a:stretch>
        </p:blipFill>
        <p:spPr>
          <a:xfrm>
            <a:off x="984015" y="1690689"/>
            <a:ext cx="1323811" cy="676191"/>
          </a:xfrm>
          <a:prstGeom prst="rect">
            <a:avLst/>
          </a:prstGeom>
        </p:spPr>
      </p:pic>
    </p:spTree>
    <p:extLst>
      <p:ext uri="{BB962C8B-B14F-4D97-AF65-F5344CB8AC3E}">
        <p14:creationId xmlns:p14="http://schemas.microsoft.com/office/powerpoint/2010/main" val="3935117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E16867-4BBE-489E-8A2E-266E155AC760}"/>
              </a:ext>
            </a:extLst>
          </p:cNvPr>
          <p:cNvSpPr>
            <a:spLocks noGrp="1"/>
          </p:cNvSpPr>
          <p:nvPr>
            <p:ph type="subTitle" idx="4294967295"/>
          </p:nvPr>
        </p:nvSpPr>
        <p:spPr>
          <a:xfrm>
            <a:off x="0" y="3602038"/>
            <a:ext cx="9144000" cy="1655762"/>
          </a:xfrm>
        </p:spPr>
        <p:txBody>
          <a:bodyPr vert="horz" lIns="91440" tIns="45720" rIns="91440" bIns="45720" rtlCol="0" anchor="t">
            <a:normAutofit/>
          </a:bodyPr>
          <a:lstStyle/>
          <a:p>
            <a:pPr marL="0" indent="0" algn="ctr">
              <a:buNone/>
            </a:pPr>
            <a:r>
              <a:rPr lang="en-US" b="1" i="1" dirty="0">
                <a:cs typeface="Calibri"/>
              </a:rPr>
              <a:t>AFTER TESTING</a:t>
            </a:r>
          </a:p>
        </p:txBody>
      </p:sp>
      <p:sp>
        <p:nvSpPr>
          <p:cNvPr id="2" name="Title 1">
            <a:extLst>
              <a:ext uri="{FF2B5EF4-FFF2-40B4-BE49-F238E27FC236}">
                <a16:creationId xmlns:a16="http://schemas.microsoft.com/office/drawing/2014/main" id="{B36243B4-9B3C-4437-B16D-5F85BF85EE8C}"/>
              </a:ext>
            </a:extLst>
          </p:cNvPr>
          <p:cNvSpPr>
            <a:spLocks noGrp="1"/>
          </p:cNvSpPr>
          <p:nvPr>
            <p:ph type="ctrTitle" idx="4294967295"/>
          </p:nvPr>
        </p:nvSpPr>
        <p:spPr>
          <a:xfrm>
            <a:off x="0" y="1214438"/>
            <a:ext cx="9144000" cy="2387600"/>
          </a:xfrm>
        </p:spPr>
        <p:txBody>
          <a:bodyPr/>
          <a:lstStyle/>
          <a:p>
            <a:pPr algn="ctr"/>
            <a:r>
              <a:rPr lang="en-US" b="1" dirty="0">
                <a:cs typeface="Calibri Light"/>
              </a:rPr>
              <a:t>Examiner’s Responsibilities</a:t>
            </a:r>
            <a:br>
              <a:rPr lang="en-US" b="1" dirty="0">
                <a:cs typeface="Calibri Light"/>
              </a:rPr>
            </a:br>
            <a:r>
              <a:rPr lang="en-US" b="1" dirty="0">
                <a:cs typeface="Calibri Light"/>
              </a:rPr>
              <a:t>&amp; Activities</a:t>
            </a:r>
          </a:p>
        </p:txBody>
      </p:sp>
    </p:spTree>
    <p:extLst>
      <p:ext uri="{BB962C8B-B14F-4D97-AF65-F5344CB8AC3E}">
        <p14:creationId xmlns:p14="http://schemas.microsoft.com/office/powerpoint/2010/main" val="33344818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1233A-CEF2-4B9D-9AF9-EBB0B4D7913D}"/>
              </a:ext>
            </a:extLst>
          </p:cNvPr>
          <p:cNvSpPr>
            <a:spLocks noGrp="1"/>
          </p:cNvSpPr>
          <p:nvPr>
            <p:ph type="title"/>
          </p:nvPr>
        </p:nvSpPr>
        <p:spPr/>
        <p:txBody>
          <a:bodyPr/>
          <a:lstStyle/>
          <a:p>
            <a:r>
              <a:rPr lang="en-US" b="1"/>
              <a:t>Collecting </a:t>
            </a:r>
            <a:r>
              <a:rPr lang="en-US" b="1" dirty="0"/>
              <a:t>Materials</a:t>
            </a:r>
            <a:endParaRPr lang="en-US" b="1">
              <a:cs typeface="Calibri Light"/>
            </a:endParaRPr>
          </a:p>
        </p:txBody>
      </p:sp>
      <p:sp>
        <p:nvSpPr>
          <p:cNvPr id="3" name="Content Placeholder 2">
            <a:extLst>
              <a:ext uri="{FF2B5EF4-FFF2-40B4-BE49-F238E27FC236}">
                <a16:creationId xmlns:a16="http://schemas.microsoft.com/office/drawing/2014/main" id="{0C3F1DC6-D7B4-4DE4-B2A3-C410295D4892}"/>
              </a:ext>
            </a:extLst>
          </p:cNvPr>
          <p:cNvSpPr>
            <a:spLocks noGrp="1"/>
          </p:cNvSpPr>
          <p:nvPr>
            <p:ph idx="1"/>
          </p:nvPr>
        </p:nvSpPr>
        <p:spPr>
          <a:xfrm>
            <a:off x="957551" y="1406057"/>
            <a:ext cx="4971473" cy="4946649"/>
          </a:xfrm>
        </p:spPr>
        <p:txBody>
          <a:bodyPr vert="horz" lIns="91440" tIns="45720" rIns="91440" bIns="45720" rtlCol="0" anchor="t">
            <a:normAutofit fontScale="62500" lnSpcReduction="20000"/>
          </a:bodyPr>
          <a:lstStyle/>
          <a:p>
            <a:r>
              <a:rPr lang="en-US" sz="3600" dirty="0">
                <a:cs typeface="Calibri"/>
              </a:rPr>
              <a:t>Collect test materials from each student as they complete the test according to the directions in the </a:t>
            </a:r>
            <a:r>
              <a:rPr lang="en-US" sz="3600" i="1" dirty="0">
                <a:cs typeface="Calibri"/>
              </a:rPr>
              <a:t>Testing Administration Manual</a:t>
            </a:r>
            <a:r>
              <a:rPr lang="en-US" sz="3600" dirty="0">
                <a:cs typeface="Calibri"/>
              </a:rPr>
              <a:t>. </a:t>
            </a:r>
          </a:p>
          <a:p>
            <a:pPr lvl="1"/>
            <a:r>
              <a:rPr lang="en-US" sz="2900" dirty="0">
                <a:cs typeface="Calibri"/>
              </a:rPr>
              <a:t>Student test tickets</a:t>
            </a:r>
          </a:p>
          <a:p>
            <a:pPr lvl="1"/>
            <a:r>
              <a:rPr lang="en-US" sz="2900" dirty="0">
                <a:cs typeface="Calibri"/>
              </a:rPr>
              <a:t>Scratch paper (used/unused)</a:t>
            </a:r>
          </a:p>
          <a:p>
            <a:pPr lvl="1"/>
            <a:r>
              <a:rPr lang="en-US" sz="2900" dirty="0">
                <a:cs typeface="Calibri"/>
              </a:rPr>
              <a:t>Student Testing Roster</a:t>
            </a:r>
          </a:p>
          <a:p>
            <a:pPr lvl="1"/>
            <a:r>
              <a:rPr lang="en-US" sz="2900" dirty="0">
                <a:cs typeface="Calibri"/>
              </a:rPr>
              <a:t>Calculator (if applicable)</a:t>
            </a:r>
          </a:p>
          <a:p>
            <a:r>
              <a:rPr lang="en-US" sz="3600" dirty="0">
                <a:cs typeface="Calibri"/>
              </a:rPr>
              <a:t>The School Test Coordinator will count all test materials returned by the Test Examiner—in your presence, and verify that the counts match.</a:t>
            </a:r>
          </a:p>
          <a:p>
            <a:r>
              <a:rPr lang="en-US" sz="3600" dirty="0">
                <a:cs typeface="Calibri"/>
              </a:rPr>
              <a:t>The School Test Coordinator will verify that all tests are properly submitted.</a:t>
            </a:r>
          </a:p>
          <a:p>
            <a:pPr lvl="1"/>
            <a:endParaRPr lang="en-US" dirty="0">
              <a:cs typeface="Calibri"/>
            </a:endParaRPr>
          </a:p>
          <a:p>
            <a:pPr lvl="1"/>
            <a:endParaRPr lang="en-US" dirty="0">
              <a:cs typeface="Calibri"/>
            </a:endParaRPr>
          </a:p>
          <a:p>
            <a:endParaRPr lang="en-US" dirty="0">
              <a:cs typeface="Calibri"/>
            </a:endParaRPr>
          </a:p>
        </p:txBody>
      </p:sp>
      <p:pic>
        <p:nvPicPr>
          <p:cNvPr id="4" name="Picture 3" descr="A close up of a sign&#10;&#10;Description generated with very high confidence">
            <a:extLst>
              <a:ext uri="{FF2B5EF4-FFF2-40B4-BE49-F238E27FC236}">
                <a16:creationId xmlns:a16="http://schemas.microsoft.com/office/drawing/2014/main" id="{F68F6EC5-72D4-4DCC-B51C-821E7135042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62977" y="1945842"/>
            <a:ext cx="3974164" cy="38670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16771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EOG-EOC Resources</a:t>
            </a:r>
          </a:p>
        </p:txBody>
      </p:sp>
      <p:sp>
        <p:nvSpPr>
          <p:cNvPr id="3" name="Date Placeholder 2">
            <a:extLst>
              <a:ext uri="{FF2B5EF4-FFF2-40B4-BE49-F238E27FC236}">
                <a16:creationId xmlns:a16="http://schemas.microsoft.com/office/drawing/2014/main" id="{AE1C8EC9-5247-4DA9-A8EB-407F25A29C29}"/>
              </a:ext>
            </a:extLst>
          </p:cNvPr>
          <p:cNvSpPr>
            <a:spLocks noGrp="1"/>
          </p:cNvSpPr>
          <p:nvPr>
            <p:ph type="dt" sz="half" idx="10"/>
          </p:nvPr>
        </p:nvSpPr>
        <p:spPr/>
        <p:txBody>
          <a:bodyPr/>
          <a:lstStyle/>
          <a:p>
            <a:r>
              <a:rPr lang="en-US"/>
              <a:t>10/13/2020</a:t>
            </a:r>
          </a:p>
        </p:txBody>
      </p:sp>
      <p:sp>
        <p:nvSpPr>
          <p:cNvPr id="4" name="Slide Number Placeholder 3">
            <a:extLst>
              <a:ext uri="{FF2B5EF4-FFF2-40B4-BE49-F238E27FC236}">
                <a16:creationId xmlns:a16="http://schemas.microsoft.com/office/drawing/2014/main" id="{B318CB53-09BF-4E6A-BE44-3607F9E0BC88}"/>
              </a:ext>
            </a:extLst>
          </p:cNvPr>
          <p:cNvSpPr>
            <a:spLocks noGrp="1"/>
          </p:cNvSpPr>
          <p:nvPr>
            <p:ph type="sldNum" sz="quarter" idx="12"/>
          </p:nvPr>
        </p:nvSpPr>
        <p:spPr/>
        <p:txBody>
          <a:bodyPr/>
          <a:lstStyle/>
          <a:p>
            <a:fld id="{48F63A3B-78C7-47BE-AE5E-E10140E04643}" type="slidenum">
              <a:rPr lang="en-US" smtClean="0"/>
              <a:pPr/>
              <a:t>36</a:t>
            </a:fld>
            <a:endParaRPr lang="en-US"/>
          </a:p>
        </p:txBody>
      </p:sp>
      <p:sp>
        <p:nvSpPr>
          <p:cNvPr id="9" name="TextBox 8"/>
          <p:cNvSpPr txBox="1"/>
          <p:nvPr/>
        </p:nvSpPr>
        <p:spPr>
          <a:xfrm>
            <a:off x="2191638" y="5986641"/>
            <a:ext cx="8190035" cy="261610"/>
          </a:xfrm>
          <a:prstGeom prst="rect">
            <a:avLst/>
          </a:prstGeom>
          <a:noFill/>
        </p:spPr>
        <p:txBody>
          <a:bodyPr wrap="square" rtlCol="0">
            <a:spAutoFit/>
          </a:bodyPr>
          <a:lstStyle/>
          <a:p>
            <a:r>
              <a:rPr lang="en-US" sz="1100">
                <a:latin typeface="Arial" panose="020B0604020202020204" pitchFamily="34" charset="0"/>
                <a:cs typeface="Arial" panose="020B0604020202020204" pitchFamily="34" charset="0"/>
                <a:hlinkClick r:id="rId3"/>
              </a:rPr>
              <a:t>https://www.gadoe.org/Curriculum-Instruction-and-Assessment/Assessment/Pages/Milestones_Resources.aspx</a:t>
            </a:r>
            <a:endParaRPr lang="en-US" sz="110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7DABB62-9CE7-4140-B8D9-98612CD4EEF9}"/>
              </a:ext>
            </a:extLst>
          </p:cNvPr>
          <p:cNvPicPr>
            <a:picLocks noChangeAspect="1"/>
          </p:cNvPicPr>
          <p:nvPr/>
        </p:nvPicPr>
        <p:blipFill>
          <a:blip r:embed="rId4"/>
          <a:stretch>
            <a:fillRect/>
          </a:stretch>
        </p:blipFill>
        <p:spPr>
          <a:xfrm>
            <a:off x="2419351" y="1133856"/>
            <a:ext cx="4133945" cy="2722268"/>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8C2F7C82-89AD-4ACA-921B-C22428429905}"/>
              </a:ext>
            </a:extLst>
          </p:cNvPr>
          <p:cNvPicPr>
            <a:picLocks noChangeAspect="1"/>
          </p:cNvPicPr>
          <p:nvPr/>
        </p:nvPicPr>
        <p:blipFill>
          <a:blip r:embed="rId5"/>
          <a:stretch>
            <a:fillRect/>
          </a:stretch>
        </p:blipFill>
        <p:spPr>
          <a:xfrm>
            <a:off x="3804621" y="2083335"/>
            <a:ext cx="4303059" cy="3199581"/>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882BE8F2-D4BD-44F3-963B-07DEAB33F083}"/>
              </a:ext>
            </a:extLst>
          </p:cNvPr>
          <p:cNvPicPr>
            <a:picLocks noChangeAspect="1"/>
          </p:cNvPicPr>
          <p:nvPr/>
        </p:nvPicPr>
        <p:blipFill>
          <a:blip r:embed="rId6"/>
          <a:stretch>
            <a:fillRect/>
          </a:stretch>
        </p:blipFill>
        <p:spPr>
          <a:xfrm>
            <a:off x="5388232" y="4092207"/>
            <a:ext cx="4576858" cy="14267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11862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69CDF6B-FA14-435A-8735-685365D2160B}"/>
              </a:ext>
            </a:extLst>
          </p:cNvPr>
          <p:cNvSpPr>
            <a:spLocks noGrp="1"/>
          </p:cNvSpPr>
          <p:nvPr>
            <p:ph type="title"/>
          </p:nvPr>
        </p:nvSpPr>
        <p:spPr>
          <a:xfrm>
            <a:off x="2419350" y="594360"/>
            <a:ext cx="7886700" cy="539496"/>
          </a:xfrm>
        </p:spPr>
        <p:txBody>
          <a:bodyPr>
            <a:normAutofit fontScale="90000"/>
          </a:bodyPr>
          <a:lstStyle/>
          <a:p>
            <a:r>
              <a:rPr lang="en-US" dirty="0"/>
              <a:t>Training Resources</a:t>
            </a:r>
          </a:p>
        </p:txBody>
      </p:sp>
      <p:sp>
        <p:nvSpPr>
          <p:cNvPr id="2" name="Date Placeholder 1">
            <a:extLst>
              <a:ext uri="{FF2B5EF4-FFF2-40B4-BE49-F238E27FC236}">
                <a16:creationId xmlns:a16="http://schemas.microsoft.com/office/drawing/2014/main" id="{53B249F8-B6EB-40B6-9F07-33BE2B412F00}"/>
              </a:ext>
            </a:extLst>
          </p:cNvPr>
          <p:cNvSpPr>
            <a:spLocks noGrp="1"/>
          </p:cNvSpPr>
          <p:nvPr>
            <p:ph type="dt" sz="half" idx="10"/>
          </p:nvPr>
        </p:nvSpPr>
        <p:spPr>
          <a:xfrm rot="16200000">
            <a:off x="823959" y="1252624"/>
            <a:ext cx="2057400" cy="365125"/>
          </a:xfrm>
        </p:spPr>
        <p:txBody>
          <a:bodyPr/>
          <a:lstStyle/>
          <a:p>
            <a:r>
              <a:rPr lang="en-US"/>
              <a:t>10/13/2020</a:t>
            </a:r>
          </a:p>
        </p:txBody>
      </p:sp>
      <p:sp>
        <p:nvSpPr>
          <p:cNvPr id="3" name="Slide Number Placeholder 2">
            <a:extLst>
              <a:ext uri="{FF2B5EF4-FFF2-40B4-BE49-F238E27FC236}">
                <a16:creationId xmlns:a16="http://schemas.microsoft.com/office/drawing/2014/main" id="{109C5AE4-DA8A-4C6C-9217-F886BCAE4371}"/>
              </a:ext>
            </a:extLst>
          </p:cNvPr>
          <p:cNvSpPr>
            <a:spLocks noGrp="1"/>
          </p:cNvSpPr>
          <p:nvPr>
            <p:ph type="sldNum" sz="quarter" idx="12"/>
          </p:nvPr>
        </p:nvSpPr>
        <p:spPr>
          <a:xfrm>
            <a:off x="1524000" y="6412493"/>
            <a:ext cx="667639" cy="365125"/>
          </a:xfrm>
        </p:spPr>
        <p:txBody>
          <a:bodyPr/>
          <a:lstStyle/>
          <a:p>
            <a:fld id="{48F63A3B-78C7-47BE-AE5E-E10140E04643}" type="slidenum">
              <a:rPr lang="en-US" smtClean="0"/>
              <a:pPr/>
              <a:t>37</a:t>
            </a:fld>
            <a:endParaRPr lang="en-US"/>
          </a:p>
        </p:txBody>
      </p:sp>
      <p:sp>
        <p:nvSpPr>
          <p:cNvPr id="8" name="Text Placeholder 7">
            <a:extLst>
              <a:ext uri="{FF2B5EF4-FFF2-40B4-BE49-F238E27FC236}">
                <a16:creationId xmlns:a16="http://schemas.microsoft.com/office/drawing/2014/main" id="{54892BA0-AD45-4F81-BC5A-D47681692B4A}"/>
              </a:ext>
            </a:extLst>
          </p:cNvPr>
          <p:cNvSpPr>
            <a:spLocks noGrp="1"/>
          </p:cNvSpPr>
          <p:nvPr>
            <p:ph type="body" sz="quarter" idx="4294967295"/>
          </p:nvPr>
        </p:nvSpPr>
        <p:spPr>
          <a:xfrm>
            <a:off x="2419350" y="1115569"/>
            <a:ext cx="4514850" cy="827351"/>
          </a:xfrm>
        </p:spPr>
        <p:txBody>
          <a:bodyPr>
            <a:normAutofit lnSpcReduction="10000"/>
          </a:bodyPr>
          <a:lstStyle/>
          <a:p>
            <a:pPr marL="0" indent="0">
              <a:buNone/>
            </a:pPr>
            <a:r>
              <a:rPr lang="en-US" dirty="0">
                <a:hlinkClick r:id="rId3"/>
              </a:rPr>
              <a:t>Georgia Milestones Training Resource Page</a:t>
            </a:r>
            <a:endParaRPr lang="en-US" dirty="0"/>
          </a:p>
        </p:txBody>
      </p:sp>
      <p:sp>
        <p:nvSpPr>
          <p:cNvPr id="6" name="TextBox 5"/>
          <p:cNvSpPr txBox="1"/>
          <p:nvPr/>
        </p:nvSpPr>
        <p:spPr>
          <a:xfrm>
            <a:off x="2302717" y="4759872"/>
            <a:ext cx="4184099" cy="1938992"/>
          </a:xfrm>
          <a:prstGeom prst="rect">
            <a:avLst/>
          </a:prstGeom>
          <a:noFill/>
        </p:spPr>
        <p:txBody>
          <a:bodyPr wrap="square" rtlCol="0" anchor="t">
            <a:spAutoFit/>
          </a:bodyPr>
          <a:lstStyle/>
          <a:p>
            <a:pPr algn="ctr"/>
            <a:r>
              <a:rPr lang="en-US" sz="2000" b="1">
                <a:latin typeface="Arial" panose="020B0604020202020204" pitchFamily="34" charset="0"/>
                <a:cs typeface="Arial" panose="020B0604020202020204" pitchFamily="34" charset="0"/>
              </a:rPr>
              <a:t>Training Topics</a:t>
            </a:r>
          </a:p>
          <a:p>
            <a:pPr marL="171450" indent="-171450">
              <a:buFont typeface="Arial" panose="020B0604020202020204" pitchFamily="34" charset="0"/>
              <a:buChar char="•"/>
            </a:pPr>
            <a:r>
              <a:rPr lang="en-US" sz="2000">
                <a:latin typeface="Arial" panose="020B0604020202020204" pitchFamily="34" charset="0"/>
                <a:cs typeface="Arial" panose="020B0604020202020204" pitchFamily="34" charset="0"/>
              </a:rPr>
              <a:t>Webinars</a:t>
            </a:r>
          </a:p>
          <a:p>
            <a:pPr marL="171450" indent="-171450">
              <a:buFont typeface="Arial" panose="020B0604020202020204" pitchFamily="34" charset="0"/>
              <a:buChar char="•"/>
            </a:pPr>
            <a:r>
              <a:rPr lang="en-US" sz="2000">
                <a:latin typeface="Arial" panose="020B0604020202020204" pitchFamily="34" charset="0"/>
                <a:cs typeface="Arial" panose="020B0604020202020204" pitchFamily="34" charset="0"/>
              </a:rPr>
              <a:t>DRC </a:t>
            </a:r>
            <a:r>
              <a:rPr lang="en-US" sz="2000" err="1">
                <a:latin typeface="Arial" panose="020B0604020202020204" pitchFamily="34" charset="0"/>
                <a:cs typeface="Arial" panose="020B0604020202020204" pitchFamily="34" charset="0"/>
              </a:rPr>
              <a:t>eDIRECT</a:t>
            </a:r>
            <a:r>
              <a:rPr lang="en-US" sz="2000">
                <a:latin typeface="Arial" panose="020B0604020202020204" pitchFamily="34" charset="0"/>
                <a:cs typeface="Arial" panose="020B0604020202020204" pitchFamily="34" charset="0"/>
              </a:rPr>
              <a:t> Training</a:t>
            </a:r>
          </a:p>
          <a:p>
            <a:pPr marL="171450" indent="-171450">
              <a:buFont typeface="Arial" panose="020B0604020202020204" pitchFamily="34" charset="0"/>
              <a:buChar char="•"/>
            </a:pPr>
            <a:r>
              <a:rPr lang="en-US" sz="2000">
                <a:latin typeface="Arial" panose="020B0604020202020204" pitchFamily="34" charset="0"/>
                <a:cs typeface="Arial" panose="020B0604020202020204" pitchFamily="34" charset="0"/>
              </a:rPr>
              <a:t>Test Coordinator Training</a:t>
            </a:r>
          </a:p>
          <a:p>
            <a:pPr marL="171450" indent="-171450">
              <a:buFont typeface="Arial" panose="020B0604020202020204" pitchFamily="34" charset="0"/>
              <a:buChar char="•"/>
            </a:pPr>
            <a:r>
              <a:rPr lang="en-US" sz="2000">
                <a:latin typeface="Arial" panose="020B0604020202020204" pitchFamily="34" charset="0"/>
                <a:cs typeface="Arial" panose="020B0604020202020204" pitchFamily="34" charset="0"/>
              </a:rPr>
              <a:t>Test Examiner Training</a:t>
            </a:r>
          </a:p>
          <a:p>
            <a:pPr marL="171450" indent="-171450">
              <a:buFont typeface="Arial" panose="020B0604020202020204" pitchFamily="34" charset="0"/>
              <a:buChar char="•"/>
            </a:pPr>
            <a:r>
              <a:rPr lang="en-US" sz="2000">
                <a:latin typeface="Arial" panose="020B0604020202020204" pitchFamily="34" charset="0"/>
                <a:cs typeface="Arial" panose="020B0604020202020204" pitchFamily="34" charset="0"/>
              </a:rPr>
              <a:t>Student Training</a:t>
            </a:r>
          </a:p>
        </p:txBody>
      </p:sp>
      <p:sp>
        <p:nvSpPr>
          <p:cNvPr id="10" name="Title 1">
            <a:extLst>
              <a:ext uri="{FF2B5EF4-FFF2-40B4-BE49-F238E27FC236}">
                <a16:creationId xmlns:a16="http://schemas.microsoft.com/office/drawing/2014/main" id="{084F664F-3A1C-4154-B5DB-9D8FBC0C611E}"/>
              </a:ext>
            </a:extLst>
          </p:cNvPr>
          <p:cNvSpPr txBox="1">
            <a:spLocks/>
          </p:cNvSpPr>
          <p:nvPr/>
        </p:nvSpPr>
        <p:spPr>
          <a:xfrm>
            <a:off x="1935326" y="1"/>
            <a:ext cx="63166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00FF"/>
                </a:solidFill>
                <a:latin typeface="Arial Rounded MT Bold" panose="020F0704030504030204" pitchFamily="34" charset="0"/>
                <a:ea typeface="+mj-ea"/>
                <a:cs typeface="+mj-cs"/>
              </a:defRPr>
            </a:lvl1pPr>
          </a:lstStyle>
          <a:p>
            <a:endParaRPr lang="en-US" sz="3200">
              <a:solidFill>
                <a:srgbClr val="00B050"/>
              </a:solidFill>
            </a:endParaRPr>
          </a:p>
        </p:txBody>
      </p:sp>
      <p:graphicFrame>
        <p:nvGraphicFramePr>
          <p:cNvPr id="7" name="Table 7">
            <a:extLst>
              <a:ext uri="{FF2B5EF4-FFF2-40B4-BE49-F238E27FC236}">
                <a16:creationId xmlns:a16="http://schemas.microsoft.com/office/drawing/2014/main" id="{910798B1-7C9E-4F02-9432-00B756A2D15E}"/>
              </a:ext>
            </a:extLst>
          </p:cNvPr>
          <p:cNvGraphicFramePr>
            <a:graphicFrameLocks noGrp="1"/>
          </p:cNvGraphicFramePr>
          <p:nvPr/>
        </p:nvGraphicFramePr>
        <p:xfrm>
          <a:off x="2302716" y="2379689"/>
          <a:ext cx="3961942" cy="2396648"/>
        </p:xfrm>
        <a:graphic>
          <a:graphicData uri="http://schemas.openxmlformats.org/drawingml/2006/table">
            <a:tbl>
              <a:tblPr firstRow="1" bandRow="1">
                <a:tableStyleId>{2D5ABB26-0587-4C30-8999-92F81FD0307C}</a:tableStyleId>
              </a:tblPr>
              <a:tblGrid>
                <a:gridCol w="801509">
                  <a:extLst>
                    <a:ext uri="{9D8B030D-6E8A-4147-A177-3AD203B41FA5}">
                      <a16:colId xmlns:a16="http://schemas.microsoft.com/office/drawing/2014/main" val="3780539484"/>
                    </a:ext>
                  </a:extLst>
                </a:gridCol>
                <a:gridCol w="3160433">
                  <a:extLst>
                    <a:ext uri="{9D8B030D-6E8A-4147-A177-3AD203B41FA5}">
                      <a16:colId xmlns:a16="http://schemas.microsoft.com/office/drawing/2014/main" val="2234343481"/>
                    </a:ext>
                  </a:extLst>
                </a:gridCol>
              </a:tblGrid>
              <a:tr h="405844">
                <a:tc gridSpan="2">
                  <a:txBody>
                    <a:bodyPr/>
                    <a:lstStyle/>
                    <a:p>
                      <a:pPr algn="ctr"/>
                      <a:r>
                        <a:rPr lang="en-US" sz="2000" b="1" dirty="0">
                          <a:latin typeface="Arial"/>
                          <a:cs typeface="Arial"/>
                        </a:rPr>
                        <a:t>Training Types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4703951"/>
                  </a:ext>
                </a:extLst>
              </a:tr>
              <a:tr h="405844">
                <a:tc>
                  <a:txBody>
                    <a:bodyPr/>
                    <a:lstStyle/>
                    <a:p>
                      <a:endParaRPr lang="en-US">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Arial"/>
                          <a:cs typeface="Arial"/>
                        </a:rPr>
                        <a:t>Recorded Webinars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303400"/>
                  </a:ext>
                </a:extLst>
              </a:tr>
              <a:tr h="372601">
                <a:tc>
                  <a:txBody>
                    <a:bodyPr/>
                    <a:lstStyle/>
                    <a:p>
                      <a:endParaRPr lang="en-US">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Arial"/>
                          <a:cs typeface="Arial"/>
                        </a:rPr>
                        <a:t>Videos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474077"/>
                  </a:ext>
                </a:extLst>
              </a:tr>
              <a:tr h="372601">
                <a:tc>
                  <a:txBody>
                    <a:bodyPr/>
                    <a:lstStyle/>
                    <a:p>
                      <a:endParaRPr lang="en-US">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Arial"/>
                          <a:cs typeface="Arial"/>
                        </a:rPr>
                        <a:t>PowerPoints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9447298"/>
                  </a:ext>
                </a:extLst>
              </a:tr>
              <a:tr h="372601">
                <a:tc>
                  <a:txBody>
                    <a:bodyPr/>
                    <a:lstStyle/>
                    <a:p>
                      <a:endParaRPr lang="en-US">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Arial"/>
                          <a:cs typeface="Arial"/>
                        </a:rPr>
                        <a:t>QuickStart Guides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48230757"/>
                  </a:ext>
                </a:extLst>
              </a:tr>
              <a:tr h="372601">
                <a:tc>
                  <a:txBody>
                    <a:bodyPr/>
                    <a:lstStyle/>
                    <a:p>
                      <a:endParaRPr lang="en-US">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a:cs typeface="Arial"/>
                        </a:rPr>
                        <a:t>Online Courses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2392404"/>
                  </a:ext>
                </a:extLst>
              </a:tr>
            </a:tbl>
          </a:graphicData>
        </a:graphic>
      </p:graphicFrame>
      <p:pic>
        <p:nvPicPr>
          <p:cNvPr id="13" name="Picture 12" descr="A picture containing drawing&#10;&#10;Description automatically generated">
            <a:extLst>
              <a:ext uri="{FF2B5EF4-FFF2-40B4-BE49-F238E27FC236}">
                <a16:creationId xmlns:a16="http://schemas.microsoft.com/office/drawing/2014/main" id="{E74FAEB8-8762-4889-9D68-DA31F4E0FC33}"/>
              </a:ext>
            </a:extLst>
          </p:cNvPr>
          <p:cNvPicPr>
            <a:picLocks noChangeAspect="1"/>
          </p:cNvPicPr>
          <p:nvPr/>
        </p:nvPicPr>
        <p:blipFill>
          <a:blip r:embed="rId4"/>
          <a:stretch>
            <a:fillRect/>
          </a:stretch>
        </p:blipFill>
        <p:spPr>
          <a:xfrm>
            <a:off x="2552552" y="2838790"/>
            <a:ext cx="320040" cy="320040"/>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B50088A4-FB91-4808-8573-21EDDBF23878}"/>
              </a:ext>
            </a:extLst>
          </p:cNvPr>
          <p:cNvPicPr>
            <a:picLocks noChangeAspect="1"/>
          </p:cNvPicPr>
          <p:nvPr/>
        </p:nvPicPr>
        <p:blipFill>
          <a:blip r:embed="rId5"/>
          <a:stretch>
            <a:fillRect/>
          </a:stretch>
        </p:blipFill>
        <p:spPr>
          <a:xfrm>
            <a:off x="2552552" y="3255278"/>
            <a:ext cx="320040" cy="320040"/>
          </a:xfrm>
          <a:prstGeom prst="rect">
            <a:avLst/>
          </a:prstGeom>
        </p:spPr>
      </p:pic>
      <p:pic>
        <p:nvPicPr>
          <p:cNvPr id="17" name="Picture 16" descr="A close up of a logo&#10;&#10;Description automatically generated">
            <a:extLst>
              <a:ext uri="{FF2B5EF4-FFF2-40B4-BE49-F238E27FC236}">
                <a16:creationId xmlns:a16="http://schemas.microsoft.com/office/drawing/2014/main" id="{C5B5A1EB-B71B-45C5-918C-56FF22E82B18}"/>
              </a:ext>
            </a:extLst>
          </p:cNvPr>
          <p:cNvPicPr>
            <a:picLocks noChangeAspect="1"/>
          </p:cNvPicPr>
          <p:nvPr/>
        </p:nvPicPr>
        <p:blipFill>
          <a:blip r:embed="rId6"/>
          <a:stretch>
            <a:fillRect/>
          </a:stretch>
        </p:blipFill>
        <p:spPr>
          <a:xfrm>
            <a:off x="2552552" y="4025263"/>
            <a:ext cx="320040" cy="320040"/>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7DC6F2C7-56D4-4731-B563-2E0AE526BA28}"/>
              </a:ext>
            </a:extLst>
          </p:cNvPr>
          <p:cNvPicPr>
            <a:picLocks noChangeAspect="1"/>
          </p:cNvPicPr>
          <p:nvPr/>
        </p:nvPicPr>
        <p:blipFill>
          <a:blip r:embed="rId7"/>
          <a:stretch>
            <a:fillRect/>
          </a:stretch>
        </p:blipFill>
        <p:spPr>
          <a:xfrm>
            <a:off x="2552552" y="4380878"/>
            <a:ext cx="320040" cy="320040"/>
          </a:xfrm>
          <a:prstGeom prst="rect">
            <a:avLst/>
          </a:prstGeom>
        </p:spPr>
      </p:pic>
      <p:pic>
        <p:nvPicPr>
          <p:cNvPr id="21" name="Picture 20" descr="A close up of a logo&#10;&#10;Description automatically generated">
            <a:extLst>
              <a:ext uri="{FF2B5EF4-FFF2-40B4-BE49-F238E27FC236}">
                <a16:creationId xmlns:a16="http://schemas.microsoft.com/office/drawing/2014/main" id="{DCD8A567-22D7-4CE1-9BB8-BD8739CA2CDF}"/>
              </a:ext>
            </a:extLst>
          </p:cNvPr>
          <p:cNvPicPr>
            <a:picLocks noChangeAspect="1"/>
          </p:cNvPicPr>
          <p:nvPr/>
        </p:nvPicPr>
        <p:blipFill>
          <a:blip r:embed="rId8"/>
          <a:stretch>
            <a:fillRect/>
          </a:stretch>
        </p:blipFill>
        <p:spPr>
          <a:xfrm>
            <a:off x="2552552" y="3630769"/>
            <a:ext cx="320040" cy="320040"/>
          </a:xfrm>
          <a:prstGeom prst="rect">
            <a:avLst/>
          </a:prstGeom>
        </p:spPr>
      </p:pic>
      <p:pic>
        <p:nvPicPr>
          <p:cNvPr id="11" name="Picture 10">
            <a:extLst>
              <a:ext uri="{FF2B5EF4-FFF2-40B4-BE49-F238E27FC236}">
                <a16:creationId xmlns:a16="http://schemas.microsoft.com/office/drawing/2014/main" id="{B6F54F44-7EA3-47C4-8CD3-450120C2D98F}"/>
              </a:ext>
            </a:extLst>
          </p:cNvPr>
          <p:cNvPicPr>
            <a:picLocks noChangeAspect="1"/>
          </p:cNvPicPr>
          <p:nvPr/>
        </p:nvPicPr>
        <p:blipFill rotWithShape="1">
          <a:blip r:embed="rId9"/>
          <a:srcRect r="24219"/>
          <a:stretch/>
        </p:blipFill>
        <p:spPr>
          <a:xfrm>
            <a:off x="7318329" y="864108"/>
            <a:ext cx="2920383" cy="53399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46532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5025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E4D19-BC7D-48C3-8CDA-234B16DD39E4}"/>
              </a:ext>
            </a:extLst>
          </p:cNvPr>
          <p:cNvSpPr>
            <a:spLocks noGrp="1"/>
          </p:cNvSpPr>
          <p:nvPr>
            <p:ph type="title"/>
          </p:nvPr>
        </p:nvSpPr>
        <p:spPr>
          <a:xfrm>
            <a:off x="838200" y="50803"/>
            <a:ext cx="10515600" cy="1325563"/>
          </a:xfrm>
        </p:spPr>
        <p:txBody>
          <a:bodyPr/>
          <a:lstStyle/>
          <a:p>
            <a:r>
              <a:rPr lang="en-US" b="1">
                <a:cs typeface="Calibri Light"/>
              </a:rPr>
              <a:t>Test Administration Manual</a:t>
            </a:r>
          </a:p>
        </p:txBody>
      </p:sp>
      <p:sp>
        <p:nvSpPr>
          <p:cNvPr id="3" name="Content Placeholder 2">
            <a:extLst>
              <a:ext uri="{FF2B5EF4-FFF2-40B4-BE49-F238E27FC236}">
                <a16:creationId xmlns:a16="http://schemas.microsoft.com/office/drawing/2014/main" id="{5F3611DF-393E-43D2-B2F9-B8D9F29F55E4}"/>
              </a:ext>
            </a:extLst>
          </p:cNvPr>
          <p:cNvSpPr>
            <a:spLocks noGrp="1"/>
          </p:cNvSpPr>
          <p:nvPr>
            <p:ph idx="1"/>
          </p:nvPr>
        </p:nvSpPr>
        <p:spPr>
          <a:xfrm>
            <a:off x="7241460" y="1825627"/>
            <a:ext cx="4112343" cy="4351339"/>
          </a:xfrm>
        </p:spPr>
        <p:txBody>
          <a:bodyPr vert="horz" lIns="91440" tIns="45720" rIns="91440" bIns="45720" rtlCol="0" anchor="t">
            <a:normAutofit lnSpcReduction="10000"/>
          </a:bodyPr>
          <a:lstStyle/>
          <a:p>
            <a:r>
              <a:rPr lang="en-US">
                <a:cs typeface="Calibri"/>
              </a:rPr>
              <a:t>Read each manual that pertains to the test being administered prior to the day of testing.</a:t>
            </a:r>
          </a:p>
          <a:p>
            <a:r>
              <a:rPr lang="en-US">
                <a:cs typeface="Calibri"/>
              </a:rPr>
              <a:t>Read each manual early so that ample time is available to ask the STC all questions that arise.  </a:t>
            </a:r>
            <a:endParaRPr lang="en-US"/>
          </a:p>
          <a:p>
            <a:endParaRPr lang="en-US">
              <a:cs typeface="Calibri"/>
            </a:endParaRPr>
          </a:p>
          <a:p>
            <a:endParaRPr lang="en-US">
              <a:cs typeface="Calibri"/>
            </a:endParaRPr>
          </a:p>
        </p:txBody>
      </p:sp>
      <p:pic>
        <p:nvPicPr>
          <p:cNvPr id="5" name="Picture 4">
            <a:extLst>
              <a:ext uri="{FF2B5EF4-FFF2-40B4-BE49-F238E27FC236}">
                <a16:creationId xmlns:a16="http://schemas.microsoft.com/office/drawing/2014/main" id="{1742B94A-55DE-409F-93D9-EFE3C5A2CB9E}"/>
              </a:ext>
            </a:extLst>
          </p:cNvPr>
          <p:cNvPicPr>
            <a:picLocks noChangeAspect="1"/>
          </p:cNvPicPr>
          <p:nvPr/>
        </p:nvPicPr>
        <p:blipFill>
          <a:blip r:embed="rId3"/>
          <a:stretch>
            <a:fillRect/>
          </a:stretch>
        </p:blipFill>
        <p:spPr>
          <a:xfrm>
            <a:off x="1541398" y="1312934"/>
            <a:ext cx="3945003" cy="50878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169474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AE8FD-DCA3-4083-9A05-7114EE9420E1}"/>
              </a:ext>
            </a:extLst>
          </p:cNvPr>
          <p:cNvSpPr>
            <a:spLocks noGrp="1"/>
          </p:cNvSpPr>
          <p:nvPr>
            <p:ph type="title"/>
          </p:nvPr>
        </p:nvSpPr>
        <p:spPr/>
        <p:txBody>
          <a:bodyPr/>
          <a:lstStyle/>
          <a:p>
            <a:r>
              <a:rPr lang="en-US" b="1"/>
              <a:t>Testing</a:t>
            </a:r>
            <a:r>
              <a:rPr lang="en-US" b="1">
                <a:cs typeface="Calibri Light"/>
              </a:rPr>
              <a:t> Environment – Setup</a:t>
            </a:r>
            <a:endParaRPr lang="en-US"/>
          </a:p>
        </p:txBody>
      </p:sp>
      <p:sp>
        <p:nvSpPr>
          <p:cNvPr id="3" name="Content Placeholder 2">
            <a:extLst>
              <a:ext uri="{FF2B5EF4-FFF2-40B4-BE49-F238E27FC236}">
                <a16:creationId xmlns:a16="http://schemas.microsoft.com/office/drawing/2014/main" id="{6829ADCE-2D0E-4B27-B0D3-A4DA4AA443D9}"/>
              </a:ext>
            </a:extLst>
          </p:cNvPr>
          <p:cNvSpPr>
            <a:spLocks noGrp="1"/>
          </p:cNvSpPr>
          <p:nvPr>
            <p:ph idx="1"/>
          </p:nvPr>
        </p:nvSpPr>
        <p:spPr>
          <a:xfrm>
            <a:off x="4404598" y="1690692"/>
            <a:ext cx="3382803" cy="3605212"/>
          </a:xfrm>
        </p:spPr>
        <p:txBody>
          <a:bodyPr vert="horz" lIns="91440" tIns="45720" rIns="91440" bIns="45720" rtlCol="0" anchor="t">
            <a:normAutofit fontScale="92500" lnSpcReduction="20000"/>
          </a:bodyPr>
          <a:lstStyle/>
          <a:p>
            <a:r>
              <a:rPr lang="en-US" dirty="0"/>
              <a:t>Space and/or dividers between computers</a:t>
            </a:r>
          </a:p>
          <a:p>
            <a:r>
              <a:rPr lang="en-US" dirty="0"/>
              <a:t>Cover instructional materials</a:t>
            </a:r>
            <a:endParaRPr lang="en-US" dirty="0">
              <a:cs typeface="Calibri"/>
            </a:endParaRPr>
          </a:p>
          <a:p>
            <a:r>
              <a:rPr lang="en-US" dirty="0"/>
              <a:t>INSIGHT software on devices</a:t>
            </a:r>
          </a:p>
          <a:p>
            <a:r>
              <a:rPr lang="en-US" dirty="0"/>
              <a:t>Enough power to testing devices</a:t>
            </a:r>
          </a:p>
        </p:txBody>
      </p:sp>
      <p:pic>
        <p:nvPicPr>
          <p:cNvPr id="6" name="Picture 5">
            <a:extLst>
              <a:ext uri="{FF2B5EF4-FFF2-40B4-BE49-F238E27FC236}">
                <a16:creationId xmlns:a16="http://schemas.microsoft.com/office/drawing/2014/main" id="{3108A71A-CD32-47CE-85EC-FA1E4043CAEF}"/>
              </a:ext>
            </a:extLst>
          </p:cNvPr>
          <p:cNvPicPr>
            <a:picLocks/>
          </p:cNvPicPr>
          <p:nvPr/>
        </p:nvPicPr>
        <p:blipFill>
          <a:blip r:embed="rId3"/>
          <a:stretch>
            <a:fillRect/>
          </a:stretch>
        </p:blipFill>
        <p:spPr>
          <a:xfrm>
            <a:off x="7912146" y="1861344"/>
            <a:ext cx="4187952" cy="3200400"/>
          </a:xfrm>
          <a:prstGeom prst="rect">
            <a:avLst/>
          </a:prstGeom>
          <a:ln>
            <a:solidFill>
              <a:schemeClr val="tx1"/>
            </a:solidFill>
          </a:ln>
        </p:spPr>
      </p:pic>
      <p:pic>
        <p:nvPicPr>
          <p:cNvPr id="7" name="Picture 6">
            <a:extLst>
              <a:ext uri="{FF2B5EF4-FFF2-40B4-BE49-F238E27FC236}">
                <a16:creationId xmlns:a16="http://schemas.microsoft.com/office/drawing/2014/main" id="{5A49AC8E-1543-4B3A-8EA5-1E846B6A3BD1}"/>
              </a:ext>
            </a:extLst>
          </p:cNvPr>
          <p:cNvPicPr>
            <a:picLocks noChangeAspect="1"/>
          </p:cNvPicPr>
          <p:nvPr/>
        </p:nvPicPr>
        <p:blipFill>
          <a:blip r:embed="rId4"/>
          <a:stretch>
            <a:fillRect/>
          </a:stretch>
        </p:blipFill>
        <p:spPr>
          <a:xfrm>
            <a:off x="91902" y="1861344"/>
            <a:ext cx="4183264" cy="3200400"/>
          </a:xfrm>
          <a:prstGeom prst="rect">
            <a:avLst/>
          </a:prstGeom>
          <a:ln>
            <a:solidFill>
              <a:schemeClr val="tx1"/>
            </a:solidFill>
          </a:ln>
        </p:spPr>
      </p:pic>
    </p:spTree>
    <p:extLst>
      <p:ext uri="{BB962C8B-B14F-4D97-AF65-F5344CB8AC3E}">
        <p14:creationId xmlns:p14="http://schemas.microsoft.com/office/powerpoint/2010/main" val="3821938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AE8FD-DCA3-4083-9A05-7114EE9420E1}"/>
              </a:ext>
            </a:extLst>
          </p:cNvPr>
          <p:cNvSpPr>
            <a:spLocks noGrp="1"/>
          </p:cNvSpPr>
          <p:nvPr>
            <p:ph type="title"/>
          </p:nvPr>
        </p:nvSpPr>
        <p:spPr>
          <a:xfrm>
            <a:off x="838200" y="365125"/>
            <a:ext cx="10230853" cy="1325563"/>
          </a:xfrm>
        </p:spPr>
        <p:txBody>
          <a:bodyPr/>
          <a:lstStyle/>
          <a:p>
            <a:r>
              <a:rPr lang="en-US" b="1"/>
              <a:t>Testing</a:t>
            </a:r>
            <a:r>
              <a:rPr lang="en-US" b="1">
                <a:cs typeface="Calibri Light"/>
              </a:rPr>
              <a:t> Environment </a:t>
            </a:r>
            <a:r>
              <a:rPr lang="en-US" b="1" dirty="0">
                <a:cs typeface="Calibri Light"/>
              </a:rPr>
              <a:t>–</a:t>
            </a:r>
            <a:r>
              <a:rPr lang="en-US" b="1">
                <a:cs typeface="Calibri Light"/>
              </a:rPr>
              <a:t> Materials</a:t>
            </a:r>
            <a:endParaRPr lang="en-US"/>
          </a:p>
        </p:txBody>
      </p:sp>
      <p:sp>
        <p:nvSpPr>
          <p:cNvPr id="3" name="Content Placeholder 2">
            <a:extLst>
              <a:ext uri="{FF2B5EF4-FFF2-40B4-BE49-F238E27FC236}">
                <a16:creationId xmlns:a16="http://schemas.microsoft.com/office/drawing/2014/main" id="{6829ADCE-2D0E-4B27-B0D3-A4DA4AA443D9}"/>
              </a:ext>
            </a:extLst>
          </p:cNvPr>
          <p:cNvSpPr>
            <a:spLocks noGrp="1"/>
          </p:cNvSpPr>
          <p:nvPr>
            <p:ph idx="1"/>
          </p:nvPr>
        </p:nvSpPr>
        <p:spPr>
          <a:xfrm>
            <a:off x="923313" y="1611599"/>
            <a:ext cx="5029687" cy="4581943"/>
          </a:xfrm>
        </p:spPr>
        <p:txBody>
          <a:bodyPr vert="horz" lIns="91440" tIns="45720" rIns="91440" bIns="45720" rtlCol="0" anchor="t">
            <a:normAutofit fontScale="55000" lnSpcReduction="20000"/>
          </a:bodyPr>
          <a:lstStyle/>
          <a:p>
            <a:r>
              <a:rPr lang="en-US" dirty="0"/>
              <a:t>Clock</a:t>
            </a:r>
            <a:endParaRPr lang="en-US" dirty="0">
              <a:cs typeface="Calibri"/>
            </a:endParaRPr>
          </a:p>
          <a:p>
            <a:r>
              <a:rPr lang="en-US" dirty="0"/>
              <a:t>Pencils</a:t>
            </a:r>
          </a:p>
          <a:p>
            <a:r>
              <a:rPr lang="en-US" dirty="0"/>
              <a:t>Blank scratch paper</a:t>
            </a:r>
          </a:p>
          <a:p>
            <a:r>
              <a:rPr lang="en-US" dirty="0"/>
              <a:t>Graph paper for EOG </a:t>
            </a:r>
            <a:r>
              <a:rPr lang="en-US"/>
              <a:t>or EOC math </a:t>
            </a:r>
            <a:endParaRPr lang="en-US" dirty="0"/>
          </a:p>
          <a:p>
            <a:r>
              <a:rPr lang="en-US" dirty="0">
                <a:cs typeface="Calibri"/>
              </a:rPr>
              <a:t>Calculators (if needed)</a:t>
            </a:r>
            <a:endParaRPr lang="en-US" dirty="0"/>
          </a:p>
          <a:p>
            <a:r>
              <a:rPr lang="en-US" dirty="0"/>
              <a:t>“Testing</a:t>
            </a:r>
            <a:r>
              <a:rPr lang="en-US" b="1" dirty="0">
                <a:cs typeface="Calibri Light"/>
              </a:rPr>
              <a:t> – </a:t>
            </a:r>
            <a:r>
              <a:rPr lang="en-US" dirty="0"/>
              <a:t>Do Not Disturb” sign</a:t>
            </a:r>
          </a:p>
          <a:p>
            <a:r>
              <a:rPr lang="en-US" dirty="0"/>
              <a:t>“No Electronic Devices” sign</a:t>
            </a:r>
            <a:endParaRPr lang="en-US" dirty="0">
              <a:cs typeface="Calibri"/>
            </a:endParaRPr>
          </a:p>
          <a:p>
            <a:r>
              <a:rPr lang="en-US" dirty="0"/>
              <a:t>Test Administration Manual</a:t>
            </a:r>
          </a:p>
          <a:p>
            <a:r>
              <a:rPr lang="en-US" dirty="0"/>
              <a:t>Student Test Roster</a:t>
            </a:r>
          </a:p>
          <a:p>
            <a:r>
              <a:rPr lang="en-US" dirty="0"/>
              <a:t>Test Tickets</a:t>
            </a:r>
            <a:endParaRPr lang="en-US" dirty="0">
              <a:cs typeface="Calibri"/>
            </a:endParaRPr>
          </a:p>
          <a:p>
            <a:r>
              <a:rPr lang="en-US" dirty="0"/>
              <a:t>List of accommodations</a:t>
            </a:r>
          </a:p>
          <a:p>
            <a:r>
              <a:rPr lang="en-US" dirty="0">
                <a:cs typeface="Calibri"/>
              </a:rPr>
              <a:t>Testing Device</a:t>
            </a:r>
          </a:p>
          <a:p>
            <a:r>
              <a:rPr lang="en-US" sz="3000" dirty="0">
                <a:cs typeface="Calibri"/>
              </a:rPr>
              <a:t>Mouse (if needed)</a:t>
            </a:r>
          </a:p>
          <a:p>
            <a:r>
              <a:rPr lang="en-US" sz="3000" dirty="0">
                <a:cs typeface="Calibri"/>
              </a:rPr>
              <a:t>Headsets for read aloud (if needed)</a:t>
            </a:r>
          </a:p>
        </p:txBody>
      </p:sp>
      <p:pic>
        <p:nvPicPr>
          <p:cNvPr id="4" name="Picture 3" descr="A person sitting at a table using a computer&#10;&#10;Description generated with very high confidence">
            <a:extLst>
              <a:ext uri="{FF2B5EF4-FFF2-40B4-BE49-F238E27FC236}">
                <a16:creationId xmlns:a16="http://schemas.microsoft.com/office/drawing/2014/main" id="{E680AEE7-0830-420D-83E7-86A4465AEAE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51571" y="1703444"/>
            <a:ext cx="4661155" cy="3110216"/>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5A8C5DCE-3A5C-4FFB-8717-E993666FE1DF}"/>
              </a:ext>
            </a:extLst>
          </p:cNvPr>
          <p:cNvSpPr txBox="1"/>
          <p:nvPr/>
        </p:nvSpPr>
        <p:spPr>
          <a:xfrm>
            <a:off x="6286503" y="5155535"/>
            <a:ext cx="5762625"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It is your responsibility to know what you should expect to receive for the student(s) you are responsible for testing.</a:t>
            </a:r>
            <a:endParaRPr lang="en-US"/>
          </a:p>
        </p:txBody>
      </p:sp>
    </p:spTree>
    <p:extLst>
      <p:ext uri="{BB962C8B-B14F-4D97-AF65-F5344CB8AC3E}">
        <p14:creationId xmlns:p14="http://schemas.microsoft.com/office/powerpoint/2010/main" val="1823529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99194-68B0-45E6-B652-384F46572533}"/>
              </a:ext>
            </a:extLst>
          </p:cNvPr>
          <p:cNvSpPr>
            <a:spLocks noGrp="1"/>
          </p:cNvSpPr>
          <p:nvPr>
            <p:ph type="title"/>
          </p:nvPr>
        </p:nvSpPr>
        <p:spPr>
          <a:xfrm>
            <a:off x="935701" y="797600"/>
            <a:ext cx="2903806" cy="796468"/>
          </a:xfrm>
        </p:spPr>
        <p:txBody>
          <a:bodyPr>
            <a:normAutofit fontScale="90000"/>
          </a:bodyPr>
          <a:lstStyle/>
          <a:p>
            <a:r>
              <a:rPr lang="en-US" b="1" dirty="0"/>
              <a:t>Calculators</a:t>
            </a:r>
            <a:br>
              <a:rPr lang="en-US" b="1" dirty="0"/>
            </a:br>
            <a:r>
              <a:rPr lang="en-US" sz="1800" dirty="0">
                <a:hlinkClick r:id="rId3"/>
              </a:rPr>
              <a:t>www.desmos.com/testing</a:t>
            </a:r>
            <a:endParaRPr lang="en-US" b="1" dirty="0">
              <a:cs typeface="Calibri Light"/>
            </a:endParaRPr>
          </a:p>
        </p:txBody>
      </p:sp>
      <p:graphicFrame>
        <p:nvGraphicFramePr>
          <p:cNvPr id="6" name="Content Placeholder 4">
            <a:extLst>
              <a:ext uri="{FF2B5EF4-FFF2-40B4-BE49-F238E27FC236}">
                <a16:creationId xmlns:a16="http://schemas.microsoft.com/office/drawing/2014/main" id="{98408CDF-D6C1-4980-83D0-0B2D1F495AEA}"/>
              </a:ext>
            </a:extLst>
          </p:cNvPr>
          <p:cNvGraphicFramePr>
            <a:graphicFrameLocks noGrp="1"/>
          </p:cNvGraphicFramePr>
          <p:nvPr>
            <p:ph idx="1"/>
            <p:extLst>
              <p:ext uri="{D42A27DB-BD31-4B8C-83A1-F6EECF244321}">
                <p14:modId xmlns:p14="http://schemas.microsoft.com/office/powerpoint/2010/main" val="3245403762"/>
              </p:ext>
            </p:extLst>
          </p:nvPr>
        </p:nvGraphicFramePr>
        <p:xfrm>
          <a:off x="4273811" y="287990"/>
          <a:ext cx="7588375" cy="3185478"/>
        </p:xfrm>
        <a:graphic>
          <a:graphicData uri="http://schemas.openxmlformats.org/drawingml/2006/table">
            <a:tbl>
              <a:tblPr firstRow="1" bandRow="1">
                <a:tableStyleId>{21E4AEA4-8DFA-4A89-87EB-49C32662AFE0}</a:tableStyleId>
              </a:tblPr>
              <a:tblGrid>
                <a:gridCol w="1551256">
                  <a:extLst>
                    <a:ext uri="{9D8B030D-6E8A-4147-A177-3AD203B41FA5}">
                      <a16:colId xmlns:a16="http://schemas.microsoft.com/office/drawing/2014/main" val="20000"/>
                    </a:ext>
                  </a:extLst>
                </a:gridCol>
                <a:gridCol w="3045728">
                  <a:extLst>
                    <a:ext uri="{9D8B030D-6E8A-4147-A177-3AD203B41FA5}">
                      <a16:colId xmlns:a16="http://schemas.microsoft.com/office/drawing/2014/main" val="20001"/>
                    </a:ext>
                  </a:extLst>
                </a:gridCol>
                <a:gridCol w="2991391">
                  <a:extLst>
                    <a:ext uri="{9D8B030D-6E8A-4147-A177-3AD203B41FA5}">
                      <a16:colId xmlns:a16="http://schemas.microsoft.com/office/drawing/2014/main" val="20002"/>
                    </a:ext>
                  </a:extLst>
                </a:gridCol>
              </a:tblGrid>
              <a:tr h="393753">
                <a:tc>
                  <a:txBody>
                    <a:bodyPr/>
                    <a:lstStyle/>
                    <a:p>
                      <a:pPr algn="ctr"/>
                      <a:r>
                        <a:rPr lang="en-US" sz="1900" dirty="0"/>
                        <a:t>Content Area</a:t>
                      </a:r>
                    </a:p>
                  </a:txBody>
                  <a:tcPr anchor="ctr"/>
                </a:tc>
                <a:tc>
                  <a:txBody>
                    <a:bodyPr/>
                    <a:lstStyle/>
                    <a:p>
                      <a:pPr algn="ctr"/>
                      <a:r>
                        <a:rPr lang="en-US" sz="1900"/>
                        <a:t>Grade Level/Course</a:t>
                      </a:r>
                    </a:p>
                  </a:txBody>
                  <a:tcPr anchor="ctr"/>
                </a:tc>
                <a:tc>
                  <a:txBody>
                    <a:bodyPr/>
                    <a:lstStyle/>
                    <a:p>
                      <a:pPr algn="ctr"/>
                      <a:r>
                        <a:rPr lang="en-US" sz="1900" dirty="0"/>
                        <a:t>Type of Calculator</a:t>
                      </a:r>
                    </a:p>
                  </a:txBody>
                  <a:tcPr anchor="ctr"/>
                </a:tc>
                <a:extLst>
                  <a:ext uri="{0D108BD9-81ED-4DB2-BD59-A6C34878D82A}">
                    <a16:rowId xmlns:a16="http://schemas.microsoft.com/office/drawing/2014/main" val="10000"/>
                  </a:ext>
                </a:extLst>
              </a:tr>
              <a:tr h="393753">
                <a:tc rowSpan="4">
                  <a:txBody>
                    <a:bodyPr/>
                    <a:lstStyle/>
                    <a:p>
                      <a:pPr algn="ctr"/>
                      <a:r>
                        <a:rPr lang="en-US" sz="1900" dirty="0"/>
                        <a:t>Mathematics</a:t>
                      </a:r>
                    </a:p>
                  </a:txBody>
                  <a:tcPr anchor="ctr"/>
                </a:tc>
                <a:tc>
                  <a:txBody>
                    <a:bodyPr/>
                    <a:lstStyle/>
                    <a:p>
                      <a:r>
                        <a:rPr lang="en-US" sz="1900"/>
                        <a:t>Grades 3-5</a:t>
                      </a:r>
                    </a:p>
                  </a:txBody>
                  <a:tcPr anchor="ctr"/>
                </a:tc>
                <a:tc>
                  <a:txBody>
                    <a:bodyPr/>
                    <a:lstStyle/>
                    <a:p>
                      <a:r>
                        <a:rPr lang="en-US" sz="1900" b="1" i="1" dirty="0"/>
                        <a:t>Not</a:t>
                      </a:r>
                      <a:r>
                        <a:rPr lang="en-US" sz="1900" b="1" i="1" baseline="0" dirty="0"/>
                        <a:t> Allowed</a:t>
                      </a:r>
                      <a:endParaRPr lang="en-US" sz="1900" b="1" i="1" dirty="0"/>
                    </a:p>
                  </a:txBody>
                  <a:tcPr anchor="ctr"/>
                </a:tc>
                <a:extLst>
                  <a:ext uri="{0D108BD9-81ED-4DB2-BD59-A6C34878D82A}">
                    <a16:rowId xmlns:a16="http://schemas.microsoft.com/office/drawing/2014/main" val="10001"/>
                  </a:ext>
                </a:extLst>
              </a:tr>
              <a:tr h="393753">
                <a:tc vMerge="1">
                  <a:txBody>
                    <a:bodyPr/>
                    <a:lstStyle/>
                    <a:p>
                      <a:endParaRPr lang="en-US"/>
                    </a:p>
                  </a:txBody>
                  <a:tcPr/>
                </a:tc>
                <a:tc>
                  <a:txBody>
                    <a:bodyPr/>
                    <a:lstStyle/>
                    <a:p>
                      <a:r>
                        <a:rPr lang="en-US" sz="1900"/>
                        <a:t>Grade 6</a:t>
                      </a:r>
                    </a:p>
                  </a:txBody>
                  <a:tcPr anchor="ctr"/>
                </a:tc>
                <a:tc>
                  <a:txBody>
                    <a:bodyPr/>
                    <a:lstStyle/>
                    <a:p>
                      <a:r>
                        <a:rPr lang="en-US" sz="1900" dirty="0"/>
                        <a:t>Basic</a:t>
                      </a:r>
                      <a:r>
                        <a:rPr lang="en-US" sz="1900" baseline="30000" dirty="0">
                          <a:solidFill>
                            <a:srgbClr val="FF0000"/>
                          </a:solidFill>
                        </a:rPr>
                        <a:t>1</a:t>
                      </a:r>
                      <a:endParaRPr lang="en-US" sz="1900" dirty="0"/>
                    </a:p>
                  </a:txBody>
                  <a:tcPr anchor="ctr"/>
                </a:tc>
                <a:extLst>
                  <a:ext uri="{0D108BD9-81ED-4DB2-BD59-A6C34878D82A}">
                    <a16:rowId xmlns:a16="http://schemas.microsoft.com/office/drawing/2014/main" val="10002"/>
                  </a:ext>
                </a:extLst>
              </a:tr>
              <a:tr h="393753">
                <a:tc vMerge="1">
                  <a:txBody>
                    <a:bodyPr/>
                    <a:lstStyle/>
                    <a:p>
                      <a:endParaRPr lang="en-US"/>
                    </a:p>
                  </a:txBody>
                  <a:tcPr/>
                </a:tc>
                <a:tc>
                  <a:txBody>
                    <a:bodyPr/>
                    <a:lstStyle/>
                    <a:p>
                      <a:r>
                        <a:rPr lang="en-US" sz="1900" dirty="0"/>
                        <a:t>Grades 7 and 8</a:t>
                      </a:r>
                    </a:p>
                  </a:txBody>
                  <a:tcPr anchor="ctr"/>
                </a:tc>
                <a:tc>
                  <a:txBody>
                    <a:bodyPr/>
                    <a:lstStyle/>
                    <a:p>
                      <a:r>
                        <a:rPr lang="en-US" sz="1900"/>
                        <a:t>Basic</a:t>
                      </a:r>
                      <a:r>
                        <a:rPr lang="en-US" sz="1900" baseline="30000">
                          <a:solidFill>
                            <a:srgbClr val="FF0000"/>
                          </a:solidFill>
                        </a:rPr>
                        <a:t>1</a:t>
                      </a:r>
                      <a:r>
                        <a:rPr lang="en-US" sz="1900" baseline="0">
                          <a:solidFill>
                            <a:schemeClr val="tx1"/>
                          </a:solidFill>
                        </a:rPr>
                        <a:t> or Scientific</a:t>
                      </a:r>
                      <a:endParaRPr lang="en-US" sz="1900"/>
                    </a:p>
                  </a:txBody>
                  <a:tcPr anchor="ctr"/>
                </a:tc>
                <a:extLst>
                  <a:ext uri="{0D108BD9-81ED-4DB2-BD59-A6C34878D82A}">
                    <a16:rowId xmlns:a16="http://schemas.microsoft.com/office/drawing/2014/main" val="10003"/>
                  </a:ext>
                </a:extLst>
              </a:tr>
              <a:tr h="393753">
                <a:tc vMerge="1">
                  <a:txBody>
                    <a:bodyPr/>
                    <a:lstStyle/>
                    <a:p>
                      <a:endParaRPr lang="en-US"/>
                    </a:p>
                  </a:txBody>
                  <a:tcPr/>
                </a:tc>
                <a:tc>
                  <a:txBody>
                    <a:bodyPr/>
                    <a:lstStyle/>
                    <a:p>
                      <a:r>
                        <a:rPr lang="en-US" sz="1900" dirty="0"/>
                        <a:t>Coordinate Algebra/Algebra I</a:t>
                      </a:r>
                    </a:p>
                  </a:txBody>
                  <a:tcPr anchor="ctr"/>
                </a:tc>
                <a:tc>
                  <a:txBody>
                    <a:bodyPr/>
                    <a:lstStyle/>
                    <a:p>
                      <a:r>
                        <a:rPr lang="en-US" sz="1900" dirty="0"/>
                        <a:t>Scientific or Graphing</a:t>
                      </a:r>
                    </a:p>
                  </a:txBody>
                  <a:tcPr anchor="ctr"/>
                </a:tc>
                <a:extLst>
                  <a:ext uri="{0D108BD9-81ED-4DB2-BD59-A6C34878D82A}">
                    <a16:rowId xmlns:a16="http://schemas.microsoft.com/office/drawing/2014/main" val="10004"/>
                  </a:ext>
                </a:extLst>
              </a:tr>
              <a:tr h="393753">
                <a:tc>
                  <a:txBody>
                    <a:bodyPr/>
                    <a:lstStyle/>
                    <a:p>
                      <a:pPr algn="ctr"/>
                      <a:r>
                        <a:rPr lang="en-US" sz="1900"/>
                        <a:t>Science</a:t>
                      </a:r>
                    </a:p>
                  </a:txBody>
                  <a:tcPr/>
                </a:tc>
                <a:tc>
                  <a:txBody>
                    <a:bodyPr/>
                    <a:lstStyle/>
                    <a:p>
                      <a:r>
                        <a:rPr lang="en-US" sz="1900" dirty="0"/>
                        <a:t>Physical Science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a:t>Basic</a:t>
                      </a:r>
                      <a:r>
                        <a:rPr lang="en-US" sz="1900" baseline="30000" dirty="0">
                          <a:solidFill>
                            <a:srgbClr val="FF0000"/>
                          </a:solidFill>
                        </a:rPr>
                        <a:t>1</a:t>
                      </a:r>
                      <a:r>
                        <a:rPr lang="en-US" sz="1900" baseline="0" dirty="0">
                          <a:solidFill>
                            <a:schemeClr val="tx1"/>
                          </a:solidFill>
                        </a:rPr>
                        <a:t> or Scientific</a:t>
                      </a:r>
                      <a:endParaRPr lang="en-US" sz="1900" dirty="0"/>
                    </a:p>
                  </a:txBody>
                  <a:tcPr anchor="ctr"/>
                </a:tc>
                <a:extLst>
                  <a:ext uri="{0D108BD9-81ED-4DB2-BD59-A6C34878D82A}">
                    <a16:rowId xmlns:a16="http://schemas.microsoft.com/office/drawing/2014/main" val="10008"/>
                  </a:ext>
                </a:extLst>
              </a:tr>
              <a:tr h="393753">
                <a:tc gridSpan="3">
                  <a:txBody>
                    <a:bodyPr/>
                    <a:lstStyle/>
                    <a:p>
                      <a:pPr marL="114297" indent="-114297">
                        <a:buFont typeface="Arial" panose="020B0604020202020204" pitchFamily="34" charset="0"/>
                        <a:buChar char="•"/>
                        <a:defRPr/>
                      </a:pPr>
                      <a:r>
                        <a:rPr lang="en-US" sz="1600" dirty="0">
                          <a:solidFill>
                            <a:prstClr val="black"/>
                          </a:solidFill>
                        </a:rPr>
                        <a:t>Calculators are </a:t>
                      </a:r>
                      <a:r>
                        <a:rPr lang="en-US" sz="1600" u="sng" dirty="0">
                          <a:solidFill>
                            <a:prstClr val="black"/>
                          </a:solidFill>
                        </a:rPr>
                        <a:t>not</a:t>
                      </a:r>
                      <a:r>
                        <a:rPr lang="en-US" sz="1600" dirty="0">
                          <a:solidFill>
                            <a:prstClr val="black"/>
                          </a:solidFill>
                        </a:rPr>
                        <a:t> permitted on </a:t>
                      </a:r>
                      <a:r>
                        <a:rPr lang="en-US" sz="1600" b="1" dirty="0">
                          <a:solidFill>
                            <a:prstClr val="black"/>
                          </a:solidFill>
                        </a:rPr>
                        <a:t>Section 1, Part A,</a:t>
                      </a:r>
                      <a:r>
                        <a:rPr lang="en-US" sz="1600" dirty="0">
                          <a:solidFill>
                            <a:prstClr val="black"/>
                          </a:solidFill>
                        </a:rPr>
                        <a:t> of each mathematics test in grades 6–8 and high school. Calculators are not permitted at all in grades 3–5 mathematics.</a:t>
                      </a:r>
                    </a:p>
                    <a:p>
                      <a:pPr marL="114297" indent="-114297">
                        <a:buFont typeface="Arial" panose="020B0604020202020204" pitchFamily="34" charset="0"/>
                        <a:buChar char="•"/>
                        <a:defRPr/>
                      </a:pPr>
                      <a:r>
                        <a:rPr lang="en-US" sz="1600" dirty="0">
                          <a:solidFill>
                            <a:prstClr val="black"/>
                          </a:solidFill>
                        </a:rPr>
                        <a:t>Clear text from calculator before and after testing. </a:t>
                      </a:r>
                    </a:p>
                  </a:txBody>
                  <a:tcPr/>
                </a:tc>
                <a:tc hMerge="1">
                  <a:txBody>
                    <a:bodyPr/>
                    <a:lstStyle/>
                    <a:p>
                      <a:endParaRPr lang="en-US" sz="1900" dirty="0"/>
                    </a:p>
                  </a:txBody>
                  <a:tcPr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a:p>
                  </a:txBody>
                  <a:tcPr anchor="ctr"/>
                </a:tc>
                <a:extLst>
                  <a:ext uri="{0D108BD9-81ED-4DB2-BD59-A6C34878D82A}">
                    <a16:rowId xmlns:a16="http://schemas.microsoft.com/office/drawing/2014/main" val="1257218878"/>
                  </a:ext>
                </a:extLst>
              </a:tr>
            </a:tbl>
          </a:graphicData>
        </a:graphic>
      </p:graphicFrame>
      <p:pic>
        <p:nvPicPr>
          <p:cNvPr id="5" name="Picture 4">
            <a:extLst>
              <a:ext uri="{FF2B5EF4-FFF2-40B4-BE49-F238E27FC236}">
                <a16:creationId xmlns:a16="http://schemas.microsoft.com/office/drawing/2014/main" id="{36AC2177-445A-4D12-8242-E5D247577B96}"/>
              </a:ext>
            </a:extLst>
          </p:cNvPr>
          <p:cNvPicPr>
            <a:picLocks noChangeAspect="1"/>
          </p:cNvPicPr>
          <p:nvPr/>
        </p:nvPicPr>
        <p:blipFill>
          <a:blip r:embed="rId4"/>
          <a:stretch>
            <a:fillRect/>
          </a:stretch>
        </p:blipFill>
        <p:spPr>
          <a:xfrm>
            <a:off x="6108036" y="3978891"/>
            <a:ext cx="3993734" cy="2231136"/>
          </a:xfrm>
          <a:prstGeom prst="rect">
            <a:avLst/>
          </a:prstGeom>
          <a:ln>
            <a:solidFill>
              <a:schemeClr val="tx1"/>
            </a:solidFill>
          </a:ln>
        </p:spPr>
      </p:pic>
      <p:pic>
        <p:nvPicPr>
          <p:cNvPr id="8" name="Content Placeholder 6">
            <a:extLst>
              <a:ext uri="{FF2B5EF4-FFF2-40B4-BE49-F238E27FC236}">
                <a16:creationId xmlns:a16="http://schemas.microsoft.com/office/drawing/2014/main" id="{AD8409B2-B1F7-45F7-8DD6-9F47A702A4A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58552" y="3953483"/>
            <a:ext cx="1782845" cy="2235209"/>
          </a:xfrm>
          <a:prstGeom prst="rect">
            <a:avLst/>
          </a:prstGeom>
          <a:ln>
            <a:solidFill>
              <a:schemeClr val="tx1"/>
            </a:solidFill>
          </a:ln>
        </p:spPr>
      </p:pic>
      <p:pic>
        <p:nvPicPr>
          <p:cNvPr id="9" name="Picture 8">
            <a:extLst>
              <a:ext uri="{FF2B5EF4-FFF2-40B4-BE49-F238E27FC236}">
                <a16:creationId xmlns:a16="http://schemas.microsoft.com/office/drawing/2014/main" id="{104D22AC-6A0B-4FEE-B3AC-C3AAA5D5FF04}"/>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240702" y="3953483"/>
            <a:ext cx="2679584" cy="2235209"/>
          </a:xfrm>
          <a:prstGeom prst="rect">
            <a:avLst/>
          </a:prstGeom>
          <a:ln>
            <a:solidFill>
              <a:schemeClr val="tx1"/>
            </a:solidFill>
          </a:ln>
        </p:spPr>
      </p:pic>
      <p:sp>
        <p:nvSpPr>
          <p:cNvPr id="10" name="TextBox 9">
            <a:extLst>
              <a:ext uri="{FF2B5EF4-FFF2-40B4-BE49-F238E27FC236}">
                <a16:creationId xmlns:a16="http://schemas.microsoft.com/office/drawing/2014/main" id="{EA1CC0B9-7279-469F-B4B7-534B20F80470}"/>
              </a:ext>
            </a:extLst>
          </p:cNvPr>
          <p:cNvSpPr txBox="1"/>
          <p:nvPr/>
        </p:nvSpPr>
        <p:spPr>
          <a:xfrm>
            <a:off x="1643453" y="3578781"/>
            <a:ext cx="813043" cy="400110"/>
          </a:xfrm>
          <a:prstGeom prst="rect">
            <a:avLst/>
          </a:prstGeom>
          <a:noFill/>
        </p:spPr>
        <p:txBody>
          <a:bodyPr wrap="none" rtlCol="0" anchor="ctr">
            <a:spAutoFit/>
          </a:bodyPr>
          <a:lstStyle/>
          <a:p>
            <a:r>
              <a:rPr lang="en-US" sz="2000" dirty="0">
                <a:latin typeface="Arial" panose="020B0604020202020204" pitchFamily="34" charset="0"/>
                <a:cs typeface="Arial" panose="020B0604020202020204" pitchFamily="34" charset="0"/>
              </a:rPr>
              <a:t>Basic</a:t>
            </a:r>
          </a:p>
        </p:txBody>
      </p:sp>
      <p:sp>
        <p:nvSpPr>
          <p:cNvPr id="11" name="TextBox 10">
            <a:extLst>
              <a:ext uri="{FF2B5EF4-FFF2-40B4-BE49-F238E27FC236}">
                <a16:creationId xmlns:a16="http://schemas.microsoft.com/office/drawing/2014/main" id="{12B163D1-2931-49A5-812E-E8EEE1464020}"/>
              </a:ext>
            </a:extLst>
          </p:cNvPr>
          <p:cNvSpPr txBox="1"/>
          <p:nvPr/>
        </p:nvSpPr>
        <p:spPr>
          <a:xfrm>
            <a:off x="3974400" y="3578781"/>
            <a:ext cx="1212191" cy="400110"/>
          </a:xfrm>
          <a:prstGeom prst="rect">
            <a:avLst/>
          </a:prstGeom>
          <a:noFill/>
        </p:spPr>
        <p:txBody>
          <a:bodyPr wrap="none" rtlCol="0" anchor="ctr">
            <a:spAutoFit/>
          </a:bodyPr>
          <a:lstStyle/>
          <a:p>
            <a:r>
              <a:rPr lang="en-US" sz="2000" dirty="0">
                <a:latin typeface="Arial" panose="020B0604020202020204" pitchFamily="34" charset="0"/>
                <a:cs typeface="Arial" panose="020B0604020202020204" pitchFamily="34" charset="0"/>
              </a:rPr>
              <a:t>Scientific</a:t>
            </a:r>
          </a:p>
        </p:txBody>
      </p:sp>
      <p:sp>
        <p:nvSpPr>
          <p:cNvPr id="12" name="TextBox 11">
            <a:extLst>
              <a:ext uri="{FF2B5EF4-FFF2-40B4-BE49-F238E27FC236}">
                <a16:creationId xmlns:a16="http://schemas.microsoft.com/office/drawing/2014/main" id="{5F7AF614-D368-42CA-9CA4-F7B1054D6EA5}"/>
              </a:ext>
            </a:extLst>
          </p:cNvPr>
          <p:cNvSpPr txBox="1"/>
          <p:nvPr/>
        </p:nvSpPr>
        <p:spPr>
          <a:xfrm>
            <a:off x="7448278" y="3578781"/>
            <a:ext cx="1239442" cy="400110"/>
          </a:xfrm>
          <a:prstGeom prst="rect">
            <a:avLst/>
          </a:prstGeom>
          <a:noFill/>
        </p:spPr>
        <p:txBody>
          <a:bodyPr wrap="none" rtlCol="0" anchor="ctr">
            <a:spAutoFit/>
          </a:bodyPr>
          <a:lstStyle/>
          <a:p>
            <a:r>
              <a:rPr lang="en-US" sz="2000" dirty="0">
                <a:latin typeface="Arial" panose="020B0604020202020204" pitchFamily="34" charset="0"/>
                <a:cs typeface="Arial" panose="020B0604020202020204" pitchFamily="34" charset="0"/>
              </a:rPr>
              <a:t>Graphing</a:t>
            </a:r>
          </a:p>
        </p:txBody>
      </p:sp>
    </p:spTree>
    <p:extLst>
      <p:ext uri="{BB962C8B-B14F-4D97-AF65-F5344CB8AC3E}">
        <p14:creationId xmlns:p14="http://schemas.microsoft.com/office/powerpoint/2010/main" val="2426077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60F3792-F49E-40EC-A015-7E5E49C05C05}"/>
              </a:ext>
            </a:extLst>
          </p:cNvPr>
          <p:cNvSpPr>
            <a:spLocks noGrp="1"/>
          </p:cNvSpPr>
          <p:nvPr>
            <p:ph type="title"/>
          </p:nvPr>
        </p:nvSpPr>
        <p:spPr/>
        <p:txBody>
          <a:bodyPr>
            <a:normAutofit fontScale="90000"/>
          </a:bodyPr>
          <a:lstStyle/>
          <a:p>
            <a:r>
              <a:rPr lang="en-US"/>
              <a:t>Item Types</a:t>
            </a:r>
          </a:p>
        </p:txBody>
      </p:sp>
      <p:graphicFrame>
        <p:nvGraphicFramePr>
          <p:cNvPr id="7" name="Table 7">
            <a:extLst>
              <a:ext uri="{FF2B5EF4-FFF2-40B4-BE49-F238E27FC236}">
                <a16:creationId xmlns:a16="http://schemas.microsoft.com/office/drawing/2014/main" id="{B0C29365-3EA1-434D-ACB6-61D816E1B4F3}"/>
              </a:ext>
            </a:extLst>
          </p:cNvPr>
          <p:cNvGraphicFramePr>
            <a:graphicFrameLocks noGrp="1"/>
          </p:cNvGraphicFramePr>
          <p:nvPr>
            <p:ph idx="1"/>
            <p:extLst>
              <p:ext uri="{D42A27DB-BD31-4B8C-83A1-F6EECF244321}">
                <p14:modId xmlns:p14="http://schemas.microsoft.com/office/powerpoint/2010/main" val="619387306"/>
              </p:ext>
            </p:extLst>
          </p:nvPr>
        </p:nvGraphicFramePr>
        <p:xfrm>
          <a:off x="2419352" y="1655064"/>
          <a:ext cx="7886699" cy="4907280"/>
        </p:xfrm>
        <a:graphic>
          <a:graphicData uri="http://schemas.openxmlformats.org/drawingml/2006/table">
            <a:tbl>
              <a:tblPr firstRow="1" bandRow="1">
                <a:tableStyleId>{2D5ABB26-0587-4C30-8999-92F81FD0307C}</a:tableStyleId>
              </a:tblPr>
              <a:tblGrid>
                <a:gridCol w="3943251">
                  <a:extLst>
                    <a:ext uri="{9D8B030D-6E8A-4147-A177-3AD203B41FA5}">
                      <a16:colId xmlns:a16="http://schemas.microsoft.com/office/drawing/2014/main" val="3609648708"/>
                    </a:ext>
                  </a:extLst>
                </a:gridCol>
                <a:gridCol w="3943448">
                  <a:extLst>
                    <a:ext uri="{9D8B030D-6E8A-4147-A177-3AD203B41FA5}">
                      <a16:colId xmlns:a16="http://schemas.microsoft.com/office/drawing/2014/main" val="1018068773"/>
                    </a:ext>
                  </a:extLst>
                </a:gridCol>
              </a:tblGrid>
              <a:tr h="148714">
                <a:tc gridSpan="2">
                  <a:txBody>
                    <a:bodyPr/>
                    <a:lstStyle/>
                    <a:p>
                      <a:pPr marL="0" indent="0" algn="ctr">
                        <a:buNone/>
                      </a:pPr>
                      <a:r>
                        <a:rPr lang="en-US" sz="2000" b="1" dirty="0">
                          <a:latin typeface="Arial" panose="020B0604020202020204" pitchFamily="34" charset="0"/>
                          <a:cs typeface="Arial" panose="020B0604020202020204" pitchFamily="34" charset="0"/>
                        </a:rPr>
                        <a:t>Item Types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3875857"/>
                  </a:ext>
                </a:extLst>
              </a:tr>
              <a:tr h="370840">
                <a:tc>
                  <a:txBody>
                    <a:bodyPr/>
                    <a:lstStyle/>
                    <a:p>
                      <a:r>
                        <a:rPr lang="en-US" sz="1800" dirty="0">
                          <a:latin typeface="Arial" panose="020B0604020202020204" pitchFamily="34" charset="0"/>
                          <a:cs typeface="Arial" panose="020B0604020202020204" pitchFamily="34" charset="0"/>
                        </a:rPr>
                        <a:t>Selected Response</a:t>
                      </a:r>
                    </a:p>
                    <a:p>
                      <a:r>
                        <a:rPr lang="en-US" sz="1800" dirty="0">
                          <a:latin typeface="Arial" panose="020B0604020202020204" pitchFamily="34" charset="0"/>
                          <a:cs typeface="Arial" panose="020B0604020202020204" pitchFamily="34" charset="0"/>
                        </a:rPr>
                        <a:t>Constructed Response items</a:t>
                      </a:r>
                    </a:p>
                    <a:p>
                      <a:pPr lvl="1"/>
                      <a:r>
                        <a:rPr lang="en-US" sz="1800" dirty="0">
                          <a:latin typeface="Arial" panose="020B0604020202020204" pitchFamily="34" charset="0"/>
                          <a:cs typeface="Arial" panose="020B0604020202020204" pitchFamily="34" charset="0"/>
                        </a:rPr>
                        <a:t>Constructed Response</a:t>
                      </a:r>
                    </a:p>
                    <a:p>
                      <a:pPr lvl="1"/>
                      <a:r>
                        <a:rPr lang="en-US" sz="1800" dirty="0">
                          <a:latin typeface="Arial" panose="020B0604020202020204" pitchFamily="34" charset="0"/>
                          <a:cs typeface="Arial" panose="020B0604020202020204" pitchFamily="34" charset="0"/>
                        </a:rPr>
                        <a:t>Extended Constructed Response (Narrative Writing)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Extended Writing Response</a:t>
                      </a:r>
                    </a:p>
                    <a:p>
                      <a:r>
                        <a:rPr lang="en-US" sz="1800">
                          <a:latin typeface="Arial" panose="020B0604020202020204" pitchFamily="34" charset="0"/>
                          <a:cs typeface="Arial" panose="020B0604020202020204" pitchFamily="34" charset="0"/>
                        </a:rPr>
                        <a:t>Evidence-Based Selected Response</a:t>
                      </a:r>
                    </a:p>
                    <a:p>
                      <a:r>
                        <a:rPr lang="en-US" sz="1800">
                          <a:latin typeface="Arial" panose="020B0604020202020204" pitchFamily="34" charset="0"/>
                          <a:cs typeface="Arial" panose="020B0604020202020204" pitchFamily="34" charset="0"/>
                        </a:rPr>
                        <a:t>Drag and Drop/Paste</a:t>
                      </a:r>
                    </a:p>
                    <a:p>
                      <a:r>
                        <a:rPr lang="en-US" sz="1800">
                          <a:latin typeface="Arial" panose="020B0604020202020204" pitchFamily="34" charset="0"/>
                          <a:cs typeface="Arial" panose="020B0604020202020204" pitchFamily="34" charset="0"/>
                        </a:rPr>
                        <a:t>Drop-down List </a:t>
                      </a:r>
                    </a:p>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0620767"/>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Unique Feature(s)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064929"/>
                  </a:ext>
                </a:extLst>
              </a:tr>
              <a:tr h="370840">
                <a:tc gridSpan="2">
                  <a:txBody>
                    <a:bodyPr/>
                    <a:lstStyle/>
                    <a:p>
                      <a:r>
                        <a:rPr lang="en-US" sz="1800" dirty="0">
                          <a:latin typeface="Arial" panose="020B0604020202020204" pitchFamily="34" charset="0"/>
                          <a:cs typeface="Arial" panose="020B0604020202020204" pitchFamily="34" charset="0"/>
                        </a:rPr>
                        <a:t>Reading and Evidence-Based Writing Section requires students to construct meaning, make inferences, draw conclusions, compare and contrast ideas as well as synthesize ideas and concepts across multiple texts</a:t>
                      </a:r>
                    </a:p>
                    <a:p>
                      <a:pPr marL="742950" lvl="1"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Selected Response</a:t>
                      </a:r>
                    </a:p>
                    <a:p>
                      <a:pPr marL="742950" lvl="1"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Constructed Response</a:t>
                      </a:r>
                    </a:p>
                    <a:p>
                      <a:pPr marL="742950" lvl="1"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Extended Writing Response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5579989"/>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Extended Writing Response requires students to develop an informative/explanatory or opinion/argumentative essay – citing evidence from text(s) and using standard language conventions, etc.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53235051"/>
                  </a:ext>
                </a:extLst>
              </a:tr>
            </a:tbl>
          </a:graphicData>
        </a:graphic>
      </p:graphicFrame>
      <p:sp>
        <p:nvSpPr>
          <p:cNvPr id="4" name="Date Placeholder 3">
            <a:extLst>
              <a:ext uri="{FF2B5EF4-FFF2-40B4-BE49-F238E27FC236}">
                <a16:creationId xmlns:a16="http://schemas.microsoft.com/office/drawing/2014/main" id="{A506083D-7EB7-42F0-9FD9-D793B83D4CB4}"/>
              </a:ext>
            </a:extLst>
          </p:cNvPr>
          <p:cNvSpPr>
            <a:spLocks noGrp="1"/>
          </p:cNvSpPr>
          <p:nvPr>
            <p:ph type="dt" sz="half" idx="10"/>
          </p:nvPr>
        </p:nvSpPr>
        <p:spPr/>
        <p:txBody>
          <a:bodyPr/>
          <a:lstStyle/>
          <a:p>
            <a:r>
              <a:rPr lang="en-US"/>
              <a:t>10/13/2020</a:t>
            </a:r>
          </a:p>
        </p:txBody>
      </p:sp>
      <p:sp>
        <p:nvSpPr>
          <p:cNvPr id="5" name="Slide Number Placeholder 4">
            <a:extLst>
              <a:ext uri="{FF2B5EF4-FFF2-40B4-BE49-F238E27FC236}">
                <a16:creationId xmlns:a16="http://schemas.microsoft.com/office/drawing/2014/main" id="{039E1671-C68E-4FD5-A8ED-7E05C8CC1CDF}"/>
              </a:ext>
            </a:extLst>
          </p:cNvPr>
          <p:cNvSpPr>
            <a:spLocks noGrp="1"/>
          </p:cNvSpPr>
          <p:nvPr>
            <p:ph type="sldNum" sz="quarter" idx="12"/>
          </p:nvPr>
        </p:nvSpPr>
        <p:spPr/>
        <p:txBody>
          <a:bodyPr/>
          <a:lstStyle/>
          <a:p>
            <a:fld id="{48F63A3B-78C7-47BE-AE5E-E10140E04643}" type="slidenum">
              <a:rPr lang="en-US" smtClean="0"/>
              <a:pPr/>
              <a:t>8</a:t>
            </a:fld>
            <a:endParaRPr lang="en-US"/>
          </a:p>
        </p:txBody>
      </p:sp>
      <p:sp>
        <p:nvSpPr>
          <p:cNvPr id="9" name="Text Placeholder 8">
            <a:extLst>
              <a:ext uri="{FF2B5EF4-FFF2-40B4-BE49-F238E27FC236}">
                <a16:creationId xmlns:a16="http://schemas.microsoft.com/office/drawing/2014/main" id="{37E59371-62E4-472F-BE06-F84CA66AAAB6}"/>
              </a:ext>
            </a:extLst>
          </p:cNvPr>
          <p:cNvSpPr>
            <a:spLocks noGrp="1"/>
          </p:cNvSpPr>
          <p:nvPr>
            <p:ph type="body" sz="quarter" idx="14"/>
          </p:nvPr>
        </p:nvSpPr>
        <p:spPr/>
        <p:txBody>
          <a:bodyPr/>
          <a:lstStyle/>
          <a:p>
            <a:r>
              <a:rPr lang="en-US"/>
              <a:t>English Language Arts</a:t>
            </a:r>
          </a:p>
        </p:txBody>
      </p:sp>
    </p:spTree>
    <p:extLst>
      <p:ext uri="{BB962C8B-B14F-4D97-AF65-F5344CB8AC3E}">
        <p14:creationId xmlns:p14="http://schemas.microsoft.com/office/powerpoint/2010/main" val="3235990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60F3792-F49E-40EC-A015-7E5E49C05C05}"/>
              </a:ext>
            </a:extLst>
          </p:cNvPr>
          <p:cNvSpPr>
            <a:spLocks noGrp="1"/>
          </p:cNvSpPr>
          <p:nvPr>
            <p:ph type="title"/>
          </p:nvPr>
        </p:nvSpPr>
        <p:spPr/>
        <p:txBody>
          <a:bodyPr>
            <a:normAutofit fontScale="90000"/>
          </a:bodyPr>
          <a:lstStyle/>
          <a:p>
            <a:r>
              <a:rPr lang="en-US"/>
              <a:t>Item Types</a:t>
            </a:r>
          </a:p>
        </p:txBody>
      </p:sp>
      <p:graphicFrame>
        <p:nvGraphicFramePr>
          <p:cNvPr id="7" name="Table 7">
            <a:extLst>
              <a:ext uri="{FF2B5EF4-FFF2-40B4-BE49-F238E27FC236}">
                <a16:creationId xmlns:a16="http://schemas.microsoft.com/office/drawing/2014/main" id="{B0C29365-3EA1-434D-ACB6-61D816E1B4F3}"/>
              </a:ext>
            </a:extLst>
          </p:cNvPr>
          <p:cNvGraphicFramePr>
            <a:graphicFrameLocks noGrp="1"/>
          </p:cNvGraphicFramePr>
          <p:nvPr>
            <p:ph idx="1"/>
            <p:extLst>
              <p:ext uri="{D42A27DB-BD31-4B8C-83A1-F6EECF244321}">
                <p14:modId xmlns:p14="http://schemas.microsoft.com/office/powerpoint/2010/main" val="1102527865"/>
              </p:ext>
            </p:extLst>
          </p:nvPr>
        </p:nvGraphicFramePr>
        <p:xfrm>
          <a:off x="2419351" y="1825625"/>
          <a:ext cx="7886699" cy="2621280"/>
        </p:xfrm>
        <a:graphic>
          <a:graphicData uri="http://schemas.openxmlformats.org/drawingml/2006/table">
            <a:tbl>
              <a:tblPr firstRow="1" bandRow="1">
                <a:tableStyleId>{2D5ABB26-0587-4C30-8999-92F81FD0307C}</a:tableStyleId>
              </a:tblPr>
              <a:tblGrid>
                <a:gridCol w="3943251">
                  <a:extLst>
                    <a:ext uri="{9D8B030D-6E8A-4147-A177-3AD203B41FA5}">
                      <a16:colId xmlns:a16="http://schemas.microsoft.com/office/drawing/2014/main" val="3609648708"/>
                    </a:ext>
                  </a:extLst>
                </a:gridCol>
                <a:gridCol w="3943448">
                  <a:extLst>
                    <a:ext uri="{9D8B030D-6E8A-4147-A177-3AD203B41FA5}">
                      <a16:colId xmlns:a16="http://schemas.microsoft.com/office/drawing/2014/main" val="1018068773"/>
                    </a:ext>
                  </a:extLst>
                </a:gridCol>
              </a:tblGrid>
              <a:tr h="148714">
                <a:tc gridSpan="2">
                  <a:txBody>
                    <a:bodyPr/>
                    <a:lstStyle/>
                    <a:p>
                      <a:pPr marL="0" indent="0" algn="ctr">
                        <a:buNone/>
                      </a:pPr>
                      <a:r>
                        <a:rPr lang="en-US" sz="2000" b="1" dirty="0">
                          <a:latin typeface="Arial" panose="020B0604020202020204" pitchFamily="34" charset="0"/>
                          <a:cs typeface="Arial" panose="020B0604020202020204" pitchFamily="34" charset="0"/>
                        </a:rPr>
                        <a:t>Item Types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3875857"/>
                  </a:ext>
                </a:extLst>
              </a:tr>
              <a:tr h="370840">
                <a:tc>
                  <a:txBody>
                    <a:bodyPr/>
                    <a:lstStyle/>
                    <a:p>
                      <a:pPr algn="ctr"/>
                      <a:r>
                        <a:rPr lang="en-US" sz="1800">
                          <a:latin typeface="Arial" panose="020B0604020202020204" pitchFamily="34" charset="0"/>
                          <a:cs typeface="Arial" panose="020B0604020202020204" pitchFamily="34" charset="0"/>
                        </a:rPr>
                        <a:t>Selected Response</a:t>
                      </a:r>
                    </a:p>
                    <a:p>
                      <a:pPr algn="ctr"/>
                      <a:r>
                        <a:rPr lang="en-US" sz="1800">
                          <a:latin typeface="Arial" panose="020B0604020202020204" pitchFamily="34" charset="0"/>
                          <a:cs typeface="Arial" panose="020B0604020202020204" pitchFamily="34" charset="0"/>
                        </a:rPr>
                        <a:t>Multi-Part</a:t>
                      </a:r>
                    </a:p>
                    <a:p>
                      <a:pPr algn="ctr"/>
                      <a:r>
                        <a:rPr lang="en-US" sz="1800">
                          <a:latin typeface="Arial" panose="020B0604020202020204" pitchFamily="34" charset="0"/>
                          <a:cs typeface="Arial" panose="020B0604020202020204" pitchFamily="34" charset="0"/>
                        </a:rPr>
                        <a:t>Multi-Select</a:t>
                      </a:r>
                    </a:p>
                    <a:p>
                      <a:pPr algn="ctr"/>
                      <a:r>
                        <a:rPr lang="en-US" sz="1800">
                          <a:latin typeface="Arial" panose="020B0604020202020204" pitchFamily="34" charset="0"/>
                          <a:cs typeface="Arial" panose="020B0604020202020204" pitchFamily="34" charset="0"/>
                        </a:rPr>
                        <a:t>Drag and Drop/Paste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Graphing (Bar graph, line graph, pictograph)</a:t>
                      </a:r>
                    </a:p>
                    <a:p>
                      <a:pPr algn="ctr"/>
                      <a:r>
                        <a:rPr lang="en-US" sz="1800">
                          <a:latin typeface="Arial" panose="020B0604020202020204" pitchFamily="34" charset="0"/>
                          <a:cs typeface="Arial" panose="020B0604020202020204" pitchFamily="34" charset="0"/>
                        </a:rPr>
                        <a:t>Keypad Input</a:t>
                      </a:r>
                    </a:p>
                    <a:p>
                      <a:pPr algn="ctr"/>
                      <a:r>
                        <a:rPr lang="en-US" sz="1800">
                          <a:latin typeface="Arial" panose="020B0604020202020204" pitchFamily="34" charset="0"/>
                          <a:cs typeface="Arial" panose="020B0604020202020204" pitchFamily="34" charset="0"/>
                        </a:rPr>
                        <a:t>Drop-down list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0620767"/>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Unique Feature(s)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064929"/>
                  </a:ext>
                </a:extLst>
              </a:tr>
              <a:tr h="370840">
                <a:tc gridSpan="2">
                  <a:txBody>
                    <a:bodyPr/>
                    <a:lstStyle/>
                    <a:p>
                      <a:pPr algn="ctr"/>
                      <a:r>
                        <a:rPr lang="en-US" sz="1800" dirty="0">
                          <a:latin typeface="Arial" panose="020B0604020202020204" pitchFamily="34" charset="0"/>
                          <a:cs typeface="Arial" panose="020B0604020202020204" pitchFamily="34" charset="0"/>
                        </a:rPr>
                        <a:t>No-Calculator Section</a:t>
                      </a:r>
                    </a:p>
                    <a:p>
                      <a:pPr algn="ctr"/>
                      <a:r>
                        <a:rPr lang="en-US" sz="1800" dirty="0">
                          <a:latin typeface="Arial" panose="020B0604020202020204" pitchFamily="34" charset="0"/>
                          <a:cs typeface="Arial" panose="020B0604020202020204" pitchFamily="34" charset="0"/>
                        </a:rPr>
                        <a:t>Desmos Calculator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5579989"/>
                  </a:ext>
                </a:extLst>
              </a:tr>
            </a:tbl>
          </a:graphicData>
        </a:graphic>
      </p:graphicFrame>
      <p:sp>
        <p:nvSpPr>
          <p:cNvPr id="4" name="Date Placeholder 3">
            <a:extLst>
              <a:ext uri="{FF2B5EF4-FFF2-40B4-BE49-F238E27FC236}">
                <a16:creationId xmlns:a16="http://schemas.microsoft.com/office/drawing/2014/main" id="{A506083D-7EB7-42F0-9FD9-D793B83D4CB4}"/>
              </a:ext>
            </a:extLst>
          </p:cNvPr>
          <p:cNvSpPr>
            <a:spLocks noGrp="1"/>
          </p:cNvSpPr>
          <p:nvPr>
            <p:ph type="dt" sz="half" idx="10"/>
          </p:nvPr>
        </p:nvSpPr>
        <p:spPr/>
        <p:txBody>
          <a:bodyPr/>
          <a:lstStyle/>
          <a:p>
            <a:r>
              <a:rPr lang="en-US"/>
              <a:t>10/13/2020</a:t>
            </a:r>
          </a:p>
        </p:txBody>
      </p:sp>
      <p:sp>
        <p:nvSpPr>
          <p:cNvPr id="5" name="Slide Number Placeholder 4">
            <a:extLst>
              <a:ext uri="{FF2B5EF4-FFF2-40B4-BE49-F238E27FC236}">
                <a16:creationId xmlns:a16="http://schemas.microsoft.com/office/drawing/2014/main" id="{039E1671-C68E-4FD5-A8ED-7E05C8CC1CDF}"/>
              </a:ext>
            </a:extLst>
          </p:cNvPr>
          <p:cNvSpPr>
            <a:spLocks noGrp="1"/>
          </p:cNvSpPr>
          <p:nvPr>
            <p:ph type="sldNum" sz="quarter" idx="12"/>
          </p:nvPr>
        </p:nvSpPr>
        <p:spPr/>
        <p:txBody>
          <a:bodyPr/>
          <a:lstStyle/>
          <a:p>
            <a:fld id="{48F63A3B-78C7-47BE-AE5E-E10140E04643}" type="slidenum">
              <a:rPr lang="en-US" smtClean="0"/>
              <a:pPr/>
              <a:t>9</a:t>
            </a:fld>
            <a:endParaRPr lang="en-US"/>
          </a:p>
        </p:txBody>
      </p:sp>
      <p:sp>
        <p:nvSpPr>
          <p:cNvPr id="9" name="Text Placeholder 8">
            <a:extLst>
              <a:ext uri="{FF2B5EF4-FFF2-40B4-BE49-F238E27FC236}">
                <a16:creationId xmlns:a16="http://schemas.microsoft.com/office/drawing/2014/main" id="{37E59371-62E4-472F-BE06-F84CA66AAAB6}"/>
              </a:ext>
            </a:extLst>
          </p:cNvPr>
          <p:cNvSpPr>
            <a:spLocks noGrp="1"/>
          </p:cNvSpPr>
          <p:nvPr>
            <p:ph type="body" sz="quarter" idx="14"/>
          </p:nvPr>
        </p:nvSpPr>
        <p:spPr/>
        <p:txBody>
          <a:bodyPr/>
          <a:lstStyle/>
          <a:p>
            <a:r>
              <a:rPr lang="en-US"/>
              <a:t>Mathematics</a:t>
            </a:r>
          </a:p>
        </p:txBody>
      </p:sp>
    </p:spTree>
    <p:extLst>
      <p:ext uri="{BB962C8B-B14F-4D97-AF65-F5344CB8AC3E}">
        <p14:creationId xmlns:p14="http://schemas.microsoft.com/office/powerpoint/2010/main" val="3552566790"/>
      </p:ext>
    </p:extLst>
  </p:cSld>
  <p:clrMapOvr>
    <a:masterClrMapping/>
  </p:clrMapOvr>
</p:sld>
</file>

<file path=ppt/theme/theme1.xml><?xml version="1.0" encoding="utf-8"?>
<a:theme xmlns:a="http://schemas.openxmlformats.org/drawingml/2006/main" name="GaDOE PPT Standard template 2-15-2019">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4d03f235370e36574effe2eb9849c75">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dc85d28dfa76c5fff1f4bca85981001c"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EEA04D-209E-4C3C-9CC4-A0FB6A63D06F}"/>
</file>

<file path=customXml/itemProps2.xml><?xml version="1.0" encoding="utf-8"?>
<ds:datastoreItem xmlns:ds="http://schemas.openxmlformats.org/officeDocument/2006/customXml" ds:itemID="{7AB721C2-244E-435C-AB9F-BEB8330CCAE3}"/>
</file>

<file path=customXml/itemProps3.xml><?xml version="1.0" encoding="utf-8"?>
<ds:datastoreItem xmlns:ds="http://schemas.openxmlformats.org/officeDocument/2006/customXml" ds:itemID="{BEF92ED7-2331-4AEA-866E-F097F29768BD}"/>
</file>

<file path=docProps/app.xml><?xml version="1.0" encoding="utf-8"?>
<Properties xmlns="http://schemas.openxmlformats.org/officeDocument/2006/extended-properties" xmlns:vt="http://schemas.openxmlformats.org/officeDocument/2006/docPropsVTypes">
  <Template/>
  <TotalTime>820</TotalTime>
  <Words>4177</Words>
  <Application>Microsoft Office PowerPoint</Application>
  <PresentationFormat>Widescreen</PresentationFormat>
  <Paragraphs>412</Paragraphs>
  <Slides>38</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Arial Black</vt:lpstr>
      <vt:lpstr>Arial Rounded MT Bold</vt:lpstr>
      <vt:lpstr>Calibri</vt:lpstr>
      <vt:lpstr>Calibri Light</vt:lpstr>
      <vt:lpstr>Wingdings</vt:lpstr>
      <vt:lpstr>GaDOE PPT Standard template 2-15-2019</vt:lpstr>
      <vt:lpstr>Georgia Milestones Test Examiner Training</vt:lpstr>
      <vt:lpstr>Examiner’s Responsibilities &amp; Activities</vt:lpstr>
      <vt:lpstr>Are you ready?</vt:lpstr>
      <vt:lpstr>Test Administration Manual</vt:lpstr>
      <vt:lpstr>Testing Environment – Setup</vt:lpstr>
      <vt:lpstr>Testing Environment – Materials</vt:lpstr>
      <vt:lpstr>Calculators www.desmos.com/testing</vt:lpstr>
      <vt:lpstr>Item Types</vt:lpstr>
      <vt:lpstr>Item Types</vt:lpstr>
      <vt:lpstr>Item Types</vt:lpstr>
      <vt:lpstr>Georgia Milestones</vt:lpstr>
      <vt:lpstr>Test Tickets and Student Roster</vt:lpstr>
      <vt:lpstr>Are Students Ready?</vt:lpstr>
      <vt:lpstr>Are Students Ready?</vt:lpstr>
      <vt:lpstr>Universal Tools – All Students</vt:lpstr>
      <vt:lpstr>Online Tools Masking </vt:lpstr>
      <vt:lpstr>PowerPoint Presentation</vt:lpstr>
      <vt:lpstr>Online Tools Desmos Calculator</vt:lpstr>
      <vt:lpstr>PowerPoint Presentation</vt:lpstr>
      <vt:lpstr>Accommodations Text and Background Colors</vt:lpstr>
      <vt:lpstr>Accommodations Video Sign Language</vt:lpstr>
      <vt:lpstr>Examiner’s Responsibilities &amp; Activities</vt:lpstr>
      <vt:lpstr>Launching INSIGHT</vt:lpstr>
      <vt:lpstr>Student Login</vt:lpstr>
      <vt:lpstr>What happens if a student gets sick?</vt:lpstr>
      <vt:lpstr>What happens if there are network issues?</vt:lpstr>
      <vt:lpstr>TAM Script</vt:lpstr>
      <vt:lpstr>Testing Irregularities</vt:lpstr>
      <vt:lpstr>Improper Student Test Activity</vt:lpstr>
      <vt:lpstr>What is Active Monitoring?</vt:lpstr>
      <vt:lpstr>Improper Monitoring</vt:lpstr>
      <vt:lpstr>Cell Phones</vt:lpstr>
      <vt:lpstr>How to Exit the Test</vt:lpstr>
      <vt:lpstr>Examiner’s Responsibilities &amp; Activities</vt:lpstr>
      <vt:lpstr>Collecting Materials</vt:lpstr>
      <vt:lpstr>EOG-EOC Resources</vt:lpstr>
      <vt:lpstr>Training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Georgia Milestones Test Examiner Training</dc:title>
  <dc:creator>Joseph Blessing</dc:creator>
  <cp:lastModifiedBy>Joseph Blessing</cp:lastModifiedBy>
  <cp:revision>20</cp:revision>
  <dcterms:created xsi:type="dcterms:W3CDTF">2018-09-25T17:47:01Z</dcterms:created>
  <dcterms:modified xsi:type="dcterms:W3CDTF">2020-10-19T15:34:17Z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