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380" r:id="rId2"/>
    <p:sldId id="381" r:id="rId3"/>
    <p:sldId id="419" r:id="rId4"/>
    <p:sldId id="393" r:id="rId5"/>
    <p:sldId id="394" r:id="rId6"/>
    <p:sldId id="382" r:id="rId7"/>
    <p:sldId id="384" r:id="rId8"/>
    <p:sldId id="383" r:id="rId9"/>
    <p:sldId id="385" r:id="rId10"/>
    <p:sldId id="386" r:id="rId11"/>
    <p:sldId id="390" r:id="rId12"/>
    <p:sldId id="391" r:id="rId13"/>
    <p:sldId id="395" r:id="rId14"/>
    <p:sldId id="397" r:id="rId15"/>
    <p:sldId id="398" r:id="rId16"/>
    <p:sldId id="399" r:id="rId17"/>
    <p:sldId id="410" r:id="rId18"/>
    <p:sldId id="411" r:id="rId19"/>
    <p:sldId id="412" r:id="rId20"/>
    <p:sldId id="413" r:id="rId21"/>
    <p:sldId id="414" r:id="rId22"/>
    <p:sldId id="400" r:id="rId23"/>
    <p:sldId id="401" r:id="rId24"/>
    <p:sldId id="417" r:id="rId25"/>
    <p:sldId id="418" r:id="rId26"/>
    <p:sldId id="402" r:id="rId27"/>
    <p:sldId id="403" r:id="rId28"/>
    <p:sldId id="405" r:id="rId29"/>
    <p:sldId id="420" r:id="rId30"/>
    <p:sldId id="407" r:id="rId31"/>
    <p:sldId id="406" r:id="rId32"/>
    <p:sldId id="408" r:id="rId3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940"/>
    <a:srgbClr val="CC0000"/>
    <a:srgbClr val="FF3300"/>
    <a:srgbClr val="B9AEA6"/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6469" autoAdjust="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48"/>
    </p:cViewPr>
  </p:sorterViewPr>
  <p:notesViewPr>
    <p:cSldViewPr snapToGrid="0">
      <p:cViewPr varScale="1">
        <p:scale>
          <a:sx n="69" d="100"/>
          <a:sy n="69" d="100"/>
        </p:scale>
        <p:origin x="323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CTAE Participators in WBL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94780000209906"/>
          <c:y val="0.32508095349331573"/>
          <c:w val="0.59102305062601512"/>
          <c:h val="0.57284322636837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CTAE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FY 15</c:v>
                </c:pt>
                <c:pt idx="1">
                  <c:v>FY 16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313976</c:v>
                </c:pt>
                <c:pt idx="1">
                  <c:v>344971</c:v>
                </c:pt>
                <c:pt idx="2" formatCode="General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WBL Students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FY 15</c:v>
                </c:pt>
                <c:pt idx="1">
                  <c:v>FY 16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16118</c:v>
                </c:pt>
                <c:pt idx="1">
                  <c:v>18439</c:v>
                </c:pt>
                <c:pt idx="2" formatCode="General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FY 15</c:v>
                </c:pt>
                <c:pt idx="1">
                  <c:v>FY 16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17603784"/>
        <c:axId val="217604176"/>
      </c:barChart>
      <c:catAx>
        <c:axId val="217603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604176"/>
        <c:crosses val="autoZero"/>
        <c:auto val="1"/>
        <c:lblAlgn val="ctr"/>
        <c:lblOffset val="100"/>
        <c:noMultiLvlLbl val="0"/>
      </c:catAx>
      <c:valAx>
        <c:axId val="21760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603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5022641902515835"/>
          <c:y val="0.1793931155237791"/>
          <c:w val="0.66103227827872879"/>
          <c:h val="9.6003664431191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FY 2006</c:v>
                </c:pt>
                <c:pt idx="1">
                  <c:v>FY 2007</c:v>
                </c:pt>
                <c:pt idx="2">
                  <c:v>FY 2008</c:v>
                </c:pt>
                <c:pt idx="3">
                  <c:v>FY 2009</c:v>
                </c:pt>
                <c:pt idx="4">
                  <c:v>FY 2010</c:v>
                </c:pt>
                <c:pt idx="5">
                  <c:v>FY 2011</c:v>
                </c:pt>
                <c:pt idx="6">
                  <c:v>FY 2012</c:v>
                </c:pt>
                <c:pt idx="7">
                  <c:v>FY 2013</c:v>
                </c:pt>
                <c:pt idx="8">
                  <c:v>FY 2014</c:v>
                </c:pt>
                <c:pt idx="9">
                  <c:v>FY 2015</c:v>
                </c:pt>
                <c:pt idx="10">
                  <c:v>FY 2016</c:v>
                </c:pt>
                <c:pt idx="11">
                  <c:v>FY 2017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21034</c:v>
                </c:pt>
                <c:pt idx="1">
                  <c:v>18387</c:v>
                </c:pt>
                <c:pt idx="2">
                  <c:v>23141</c:v>
                </c:pt>
                <c:pt idx="3">
                  <c:v>23026</c:v>
                </c:pt>
                <c:pt idx="4">
                  <c:v>23878</c:v>
                </c:pt>
                <c:pt idx="5">
                  <c:v>20928</c:v>
                </c:pt>
                <c:pt idx="6">
                  <c:v>19130</c:v>
                </c:pt>
                <c:pt idx="7">
                  <c:v>21432</c:v>
                </c:pt>
                <c:pt idx="8">
                  <c:v>22786</c:v>
                </c:pt>
                <c:pt idx="9">
                  <c:v>23868</c:v>
                </c:pt>
                <c:pt idx="10">
                  <c:v>24626</c:v>
                </c:pt>
                <c:pt idx="11" formatCode="#,##0">
                  <c:v>33444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81935960"/>
        <c:axId val="281936352"/>
      </c:barChart>
      <c:catAx>
        <c:axId val="28193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522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7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936352"/>
        <c:crosses val="autoZero"/>
        <c:auto val="1"/>
        <c:lblAlgn val="ctr"/>
        <c:lblOffset val="100"/>
        <c:noMultiLvlLbl val="0"/>
      </c:catAx>
      <c:valAx>
        <c:axId val="281936352"/>
        <c:scaling>
          <c:orientation val="minMax"/>
        </c:scaling>
        <c:delete val="0"/>
        <c:axPos val="l"/>
        <c:majorGridlines>
          <c:spPr>
            <a:ln w="8522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71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935960"/>
        <c:crosses val="autoZero"/>
        <c:crossBetween val="between"/>
      </c:valAx>
      <c:spPr>
        <a:noFill/>
        <a:ln w="22725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A0690-94B2-4499-9CB4-9BD031D18CE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BBB933-B5D1-4F0C-B6B2-27F2CB701896}">
      <dgm:prSet phldrT="[Text]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Reluctance of employers to hire students under 18</a:t>
          </a:r>
          <a:endParaRPr lang="en-US" dirty="0"/>
        </a:p>
      </dgm:t>
    </dgm:pt>
    <dgm:pt modelId="{C80EE331-DDF1-482E-931D-9C36ACEAE849}" type="parTrans" cxnId="{0E09ED57-4431-40FA-8B5D-21B141BEC826}">
      <dgm:prSet/>
      <dgm:spPr/>
      <dgm:t>
        <a:bodyPr/>
        <a:lstStyle/>
        <a:p>
          <a:endParaRPr lang="en-US"/>
        </a:p>
      </dgm:t>
    </dgm:pt>
    <dgm:pt modelId="{4AC76D1C-D754-49B1-859A-0D4540509A2E}" type="sibTrans" cxnId="{0E09ED57-4431-40FA-8B5D-21B141BEC826}">
      <dgm:prSet/>
      <dgm:spPr/>
      <dgm:t>
        <a:bodyPr/>
        <a:lstStyle/>
        <a:p>
          <a:endParaRPr lang="en-US"/>
        </a:p>
      </dgm:t>
    </dgm:pt>
    <dgm:pt modelId="{5A6BFA61-DB0B-479C-AEBB-736E430FD53A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600" dirty="0" smtClean="0"/>
            <a:t>Part time WBL coordinators. Low number of full time WBL coordinators</a:t>
          </a:r>
          <a:endParaRPr lang="en-US" sz="1600" dirty="0"/>
        </a:p>
      </dgm:t>
    </dgm:pt>
    <dgm:pt modelId="{874168BC-57E0-422F-9ECA-40B838F78503}" type="parTrans" cxnId="{7848E652-58DA-4F19-903B-0609CBEB5B67}">
      <dgm:prSet/>
      <dgm:spPr/>
      <dgm:t>
        <a:bodyPr/>
        <a:lstStyle/>
        <a:p>
          <a:endParaRPr lang="en-US"/>
        </a:p>
      </dgm:t>
    </dgm:pt>
    <dgm:pt modelId="{BDE1970F-21B8-4657-BC58-B1E9177F541F}" type="sibTrans" cxnId="{7848E652-58DA-4F19-903B-0609CBEB5B67}">
      <dgm:prSet/>
      <dgm:spPr/>
      <dgm:t>
        <a:bodyPr/>
        <a:lstStyle/>
        <a:p>
          <a:endParaRPr lang="en-US"/>
        </a:p>
      </dgm:t>
    </dgm:pt>
    <dgm:pt modelId="{993BD838-B4AD-4020-938E-FE49436C2159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Lack of understanding of the Fair Labor Standards Act</a:t>
          </a:r>
          <a:endParaRPr lang="en-US" sz="1800" dirty="0"/>
        </a:p>
      </dgm:t>
    </dgm:pt>
    <dgm:pt modelId="{84E403CB-9B79-4EC2-966C-82F6639C80A8}" type="parTrans" cxnId="{DAD85605-18DA-4D3A-98B4-A0BFF4988858}">
      <dgm:prSet/>
      <dgm:spPr/>
      <dgm:t>
        <a:bodyPr/>
        <a:lstStyle/>
        <a:p>
          <a:endParaRPr lang="en-US"/>
        </a:p>
      </dgm:t>
    </dgm:pt>
    <dgm:pt modelId="{DED49732-223C-4D96-887A-58673B6F43D2}" type="sibTrans" cxnId="{DAD85605-18DA-4D3A-98B4-A0BFF4988858}">
      <dgm:prSet/>
      <dgm:spPr/>
      <dgm:t>
        <a:bodyPr/>
        <a:lstStyle/>
        <a:p>
          <a:endParaRPr lang="en-US"/>
        </a:p>
      </dgm:t>
    </dgm:pt>
    <dgm:pt modelId="{7FC23995-03D9-4171-86FD-A9A1CF8AA1B7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72% of WBL Students get their own job.</a:t>
          </a:r>
        </a:p>
        <a:p>
          <a:r>
            <a:rPr lang="en-US" sz="1800" dirty="0" smtClean="0"/>
            <a:t>29% for YAP</a:t>
          </a:r>
          <a:endParaRPr lang="en-US" sz="1800" dirty="0"/>
        </a:p>
      </dgm:t>
    </dgm:pt>
    <dgm:pt modelId="{28F12183-35B2-46B4-BDAA-6EA75932DE05}" type="parTrans" cxnId="{F06D5909-0539-4BEF-A80F-356F2D385471}">
      <dgm:prSet/>
      <dgm:spPr/>
      <dgm:t>
        <a:bodyPr/>
        <a:lstStyle/>
        <a:p>
          <a:endParaRPr lang="en-US"/>
        </a:p>
      </dgm:t>
    </dgm:pt>
    <dgm:pt modelId="{78128556-146F-4BB3-937F-E41987600667}" type="sibTrans" cxnId="{F06D5909-0539-4BEF-A80F-356F2D385471}">
      <dgm:prSet/>
      <dgm:spPr/>
      <dgm:t>
        <a:bodyPr/>
        <a:lstStyle/>
        <a:p>
          <a:endParaRPr lang="en-US"/>
        </a:p>
      </dgm:t>
    </dgm:pt>
    <dgm:pt modelId="{CCE782D6-1166-43A7-9D7D-DDEA9E1324F1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Level of Employability Skills that WBL possess.</a:t>
          </a:r>
          <a:endParaRPr lang="en-US" sz="1800" dirty="0"/>
        </a:p>
      </dgm:t>
    </dgm:pt>
    <dgm:pt modelId="{6B9B58A9-515B-49FF-9E16-8B9377EE82FF}" type="parTrans" cxnId="{FC4491B1-B688-45DA-AD75-149FD73ECBD5}">
      <dgm:prSet/>
      <dgm:spPr/>
      <dgm:t>
        <a:bodyPr/>
        <a:lstStyle/>
        <a:p>
          <a:endParaRPr lang="en-US"/>
        </a:p>
      </dgm:t>
    </dgm:pt>
    <dgm:pt modelId="{BFE1DD10-FF77-441C-A5BA-279EF768B1A0}" type="sibTrans" cxnId="{FC4491B1-B688-45DA-AD75-149FD73ECBD5}">
      <dgm:prSet/>
      <dgm:spPr/>
      <dgm:t>
        <a:bodyPr/>
        <a:lstStyle/>
        <a:p>
          <a:endParaRPr lang="en-US"/>
        </a:p>
      </dgm:t>
    </dgm:pt>
    <dgm:pt modelId="{C6AA9098-144A-44E6-A2F0-6D0263390C97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Diversity of placements from all CTAE pathways in the school</a:t>
          </a:r>
        </a:p>
      </dgm:t>
    </dgm:pt>
    <dgm:pt modelId="{46FFFFE9-0252-46D1-A94F-B465E9A43C1C}" type="parTrans" cxnId="{946FD44F-C7B7-4226-805C-6AAC0C163085}">
      <dgm:prSet/>
      <dgm:spPr/>
      <dgm:t>
        <a:bodyPr/>
        <a:lstStyle/>
        <a:p>
          <a:endParaRPr lang="en-US"/>
        </a:p>
      </dgm:t>
    </dgm:pt>
    <dgm:pt modelId="{3EA84887-3B4C-4638-A686-AB62FD2B98F6}" type="sibTrans" cxnId="{946FD44F-C7B7-4226-805C-6AAC0C163085}">
      <dgm:prSet/>
      <dgm:spPr/>
      <dgm:t>
        <a:bodyPr/>
        <a:lstStyle/>
        <a:p>
          <a:endParaRPr lang="en-US"/>
        </a:p>
      </dgm:t>
    </dgm:pt>
    <dgm:pt modelId="{F10E3D8D-CC0A-4B39-8F55-64735F0DEB51}" type="pres">
      <dgm:prSet presAssocID="{C34A0690-94B2-4499-9CB4-9BD031D18CE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97760E7-EE4F-4867-931E-0272F572750E}" type="pres">
      <dgm:prSet presAssocID="{51BBB933-B5D1-4F0C-B6B2-27F2CB701896}" presName="Parent" presStyleLbl="node0" presStyleIdx="0" presStyleCnt="1" custLinFactNeighborX="-873" custLinFactNeighborY="-656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713CEE6-7942-443A-A127-D17B6A3FC103}" type="pres">
      <dgm:prSet presAssocID="{5A6BFA61-DB0B-479C-AEBB-736E430FD53A}" presName="Accent1" presStyleCnt="0"/>
      <dgm:spPr/>
    </dgm:pt>
    <dgm:pt modelId="{E54BCBA4-6854-4542-8BD1-B6120D64E384}" type="pres">
      <dgm:prSet presAssocID="{5A6BFA61-DB0B-479C-AEBB-736E430FD53A}" presName="Accent" presStyleLbl="bgShp" presStyleIdx="0" presStyleCnt="5"/>
      <dgm:spPr/>
    </dgm:pt>
    <dgm:pt modelId="{64DA1903-7CF9-49D9-911D-644110206721}" type="pres">
      <dgm:prSet presAssocID="{5A6BFA61-DB0B-479C-AEBB-736E430FD53A}" presName="Child1" presStyleLbl="node1" presStyleIdx="0" presStyleCnt="5" custScaleX="107301" custScaleY="92065" custLinFactNeighborX="-95820" custLinFactNeighborY="52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F3D9A-85E3-479E-9D92-DEFB5033A29A}" type="pres">
      <dgm:prSet presAssocID="{993BD838-B4AD-4020-938E-FE49436C2159}" presName="Accent2" presStyleCnt="0"/>
      <dgm:spPr/>
    </dgm:pt>
    <dgm:pt modelId="{D19985A8-9F20-48B6-92CE-9A93A3793D3D}" type="pres">
      <dgm:prSet presAssocID="{993BD838-B4AD-4020-938E-FE49436C2159}" presName="Accent" presStyleLbl="bgShp" presStyleIdx="1" presStyleCnt="5" custScaleX="178253" custLinFactNeighborX="-82219" custLinFactNeighborY="-10742"/>
      <dgm:spPr/>
    </dgm:pt>
    <dgm:pt modelId="{4345C37C-BD91-43F7-B34C-EC6C1735C003}" type="pres">
      <dgm:prSet presAssocID="{993BD838-B4AD-4020-938E-FE49436C2159}" presName="Child2" presStyleLbl="node1" presStyleIdx="1" presStyleCnt="5" custScaleX="113763" custLinFactNeighborX="4794" custLinFactNeighborY="-14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8652F-1711-4915-B314-AE2986C7CAF9}" type="pres">
      <dgm:prSet presAssocID="{7FC23995-03D9-4171-86FD-A9A1CF8AA1B7}" presName="Accent3" presStyleCnt="0"/>
      <dgm:spPr/>
    </dgm:pt>
    <dgm:pt modelId="{34405B8D-0E30-4772-83FF-80E24074DC76}" type="pres">
      <dgm:prSet presAssocID="{7FC23995-03D9-4171-86FD-A9A1CF8AA1B7}" presName="Accent" presStyleLbl="bgShp" presStyleIdx="2" presStyleCnt="5"/>
      <dgm:spPr/>
    </dgm:pt>
    <dgm:pt modelId="{16F0C035-F2FF-4D75-A010-C9D0E99712E4}" type="pres">
      <dgm:prSet presAssocID="{7FC23995-03D9-4171-86FD-A9A1CF8AA1B7}" presName="Child3" presStyleLbl="node1" presStyleIdx="2" presStyleCnt="5" custScaleX="117601" custScaleY="104650" custLinFactNeighborX="-93984" custLinFactNeighborY="52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4F7D2-7EA9-4644-ADB4-97B83E39727D}" type="pres">
      <dgm:prSet presAssocID="{CCE782D6-1166-43A7-9D7D-DDEA9E1324F1}" presName="Accent4" presStyleCnt="0"/>
      <dgm:spPr/>
    </dgm:pt>
    <dgm:pt modelId="{E4F6D75B-1E94-4574-B717-3F818ABB8B24}" type="pres">
      <dgm:prSet presAssocID="{CCE782D6-1166-43A7-9D7D-DDEA9E1324F1}" presName="Accent" presStyleLbl="bgShp" presStyleIdx="3" presStyleCnt="5"/>
      <dgm:spPr/>
    </dgm:pt>
    <dgm:pt modelId="{5F8D88BF-94C5-4786-BEEA-2F265488C173}" type="pres">
      <dgm:prSet presAssocID="{CCE782D6-1166-43A7-9D7D-DDEA9E1324F1}" presName="Child4" presStyleLbl="node1" presStyleIdx="3" presStyleCnt="5" custScaleX="124006" custScaleY="109287" custLinFactX="647" custLinFactNeighborX="100000" custLinFactNeighborY="-75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8A172-B013-49B2-BF1F-D13D2CB67F78}" type="pres">
      <dgm:prSet presAssocID="{C6AA9098-144A-44E6-A2F0-6D0263390C97}" presName="Accent5" presStyleCnt="0"/>
      <dgm:spPr/>
    </dgm:pt>
    <dgm:pt modelId="{146DB110-AFDB-4AD8-8EE3-6A79018857A9}" type="pres">
      <dgm:prSet presAssocID="{C6AA9098-144A-44E6-A2F0-6D0263390C97}" presName="Accent" presStyleLbl="bgShp" presStyleIdx="4" presStyleCnt="5" custLinFactNeighborX="-63633" custLinFactNeighborY="-45654"/>
      <dgm:spPr/>
    </dgm:pt>
    <dgm:pt modelId="{9897A51E-6667-4266-B7E1-46E6701E0A4B}" type="pres">
      <dgm:prSet presAssocID="{C6AA9098-144A-44E6-A2F0-6D0263390C97}" presName="Child5" presStyleLbl="node1" presStyleIdx="4" presStyleCnt="5" custScaleX="116435" custScaleY="111526" custLinFactNeighborX="-15445" custLinFactNeighborY="-103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06F312-0EE2-40A0-AAC4-4F218C18F4AC}" type="presOf" srcId="{C6AA9098-144A-44E6-A2F0-6D0263390C97}" destId="{9897A51E-6667-4266-B7E1-46E6701E0A4B}" srcOrd="0" destOrd="0" presId="urn:microsoft.com/office/officeart/2011/layout/HexagonRadial"/>
    <dgm:cxn modelId="{8DC6ACAB-12F5-4246-9AAD-EEB139A2A0F0}" type="presOf" srcId="{5A6BFA61-DB0B-479C-AEBB-736E430FD53A}" destId="{64DA1903-7CF9-49D9-911D-644110206721}" srcOrd="0" destOrd="0" presId="urn:microsoft.com/office/officeart/2011/layout/HexagonRadial"/>
    <dgm:cxn modelId="{0E09ED57-4431-40FA-8B5D-21B141BEC826}" srcId="{C34A0690-94B2-4499-9CB4-9BD031D18CEF}" destId="{51BBB933-B5D1-4F0C-B6B2-27F2CB701896}" srcOrd="0" destOrd="0" parTransId="{C80EE331-DDF1-482E-931D-9C36ACEAE849}" sibTransId="{4AC76D1C-D754-49B1-859A-0D4540509A2E}"/>
    <dgm:cxn modelId="{937830A7-0EE5-4253-BA33-D6368EFC8EAE}" type="presOf" srcId="{51BBB933-B5D1-4F0C-B6B2-27F2CB701896}" destId="{297760E7-EE4F-4867-931E-0272F572750E}" srcOrd="0" destOrd="0" presId="urn:microsoft.com/office/officeart/2011/layout/HexagonRadial"/>
    <dgm:cxn modelId="{F06D5909-0539-4BEF-A80F-356F2D385471}" srcId="{51BBB933-B5D1-4F0C-B6B2-27F2CB701896}" destId="{7FC23995-03D9-4171-86FD-A9A1CF8AA1B7}" srcOrd="2" destOrd="0" parTransId="{28F12183-35B2-46B4-BDAA-6EA75932DE05}" sibTransId="{78128556-146F-4BB3-937F-E41987600667}"/>
    <dgm:cxn modelId="{7848E652-58DA-4F19-903B-0609CBEB5B67}" srcId="{51BBB933-B5D1-4F0C-B6B2-27F2CB701896}" destId="{5A6BFA61-DB0B-479C-AEBB-736E430FD53A}" srcOrd="0" destOrd="0" parTransId="{874168BC-57E0-422F-9ECA-40B838F78503}" sibTransId="{BDE1970F-21B8-4657-BC58-B1E9177F541F}"/>
    <dgm:cxn modelId="{A6DA7A7B-4354-4AC6-9C16-66429E45F87C}" type="presOf" srcId="{CCE782D6-1166-43A7-9D7D-DDEA9E1324F1}" destId="{5F8D88BF-94C5-4786-BEEA-2F265488C173}" srcOrd="0" destOrd="0" presId="urn:microsoft.com/office/officeart/2011/layout/HexagonRadial"/>
    <dgm:cxn modelId="{ACDC7DD4-F996-45EB-814E-6FEC60FBB30F}" type="presOf" srcId="{C34A0690-94B2-4499-9CB4-9BD031D18CEF}" destId="{F10E3D8D-CC0A-4B39-8F55-64735F0DEB51}" srcOrd="0" destOrd="0" presId="urn:microsoft.com/office/officeart/2011/layout/HexagonRadial"/>
    <dgm:cxn modelId="{DAD85605-18DA-4D3A-98B4-A0BFF4988858}" srcId="{51BBB933-B5D1-4F0C-B6B2-27F2CB701896}" destId="{993BD838-B4AD-4020-938E-FE49436C2159}" srcOrd="1" destOrd="0" parTransId="{84E403CB-9B79-4EC2-966C-82F6639C80A8}" sibTransId="{DED49732-223C-4D96-887A-58673B6F43D2}"/>
    <dgm:cxn modelId="{77EFF3D5-21AB-4C3D-9B0D-B09CDD3208EA}" type="presOf" srcId="{7FC23995-03D9-4171-86FD-A9A1CF8AA1B7}" destId="{16F0C035-F2FF-4D75-A010-C9D0E99712E4}" srcOrd="0" destOrd="0" presId="urn:microsoft.com/office/officeart/2011/layout/HexagonRadial"/>
    <dgm:cxn modelId="{3AEA0F6B-01EB-4C2F-A652-72AD9A86579A}" type="presOf" srcId="{993BD838-B4AD-4020-938E-FE49436C2159}" destId="{4345C37C-BD91-43F7-B34C-EC6C1735C003}" srcOrd="0" destOrd="0" presId="urn:microsoft.com/office/officeart/2011/layout/HexagonRadial"/>
    <dgm:cxn modelId="{946FD44F-C7B7-4226-805C-6AAC0C163085}" srcId="{51BBB933-B5D1-4F0C-B6B2-27F2CB701896}" destId="{C6AA9098-144A-44E6-A2F0-6D0263390C97}" srcOrd="4" destOrd="0" parTransId="{46FFFFE9-0252-46D1-A94F-B465E9A43C1C}" sibTransId="{3EA84887-3B4C-4638-A686-AB62FD2B98F6}"/>
    <dgm:cxn modelId="{FC4491B1-B688-45DA-AD75-149FD73ECBD5}" srcId="{51BBB933-B5D1-4F0C-B6B2-27F2CB701896}" destId="{CCE782D6-1166-43A7-9D7D-DDEA9E1324F1}" srcOrd="3" destOrd="0" parTransId="{6B9B58A9-515B-49FF-9E16-8B9377EE82FF}" sibTransId="{BFE1DD10-FF77-441C-A5BA-279EF768B1A0}"/>
    <dgm:cxn modelId="{A3E17792-DAD2-48E8-8AC5-B9FC71A9291C}" type="presParOf" srcId="{F10E3D8D-CC0A-4B39-8F55-64735F0DEB51}" destId="{297760E7-EE4F-4867-931E-0272F572750E}" srcOrd="0" destOrd="0" presId="urn:microsoft.com/office/officeart/2011/layout/HexagonRadial"/>
    <dgm:cxn modelId="{ABC0856D-5517-47FF-9BED-08F0965A5A4E}" type="presParOf" srcId="{F10E3D8D-CC0A-4B39-8F55-64735F0DEB51}" destId="{C713CEE6-7942-443A-A127-D17B6A3FC103}" srcOrd="1" destOrd="0" presId="urn:microsoft.com/office/officeart/2011/layout/HexagonRadial"/>
    <dgm:cxn modelId="{4B7CA283-C0EA-4966-941A-CEE64EB884B8}" type="presParOf" srcId="{C713CEE6-7942-443A-A127-D17B6A3FC103}" destId="{E54BCBA4-6854-4542-8BD1-B6120D64E384}" srcOrd="0" destOrd="0" presId="urn:microsoft.com/office/officeart/2011/layout/HexagonRadial"/>
    <dgm:cxn modelId="{F12F4031-43DD-414A-A561-9CDC80434FD5}" type="presParOf" srcId="{F10E3D8D-CC0A-4B39-8F55-64735F0DEB51}" destId="{64DA1903-7CF9-49D9-911D-644110206721}" srcOrd="2" destOrd="0" presId="urn:microsoft.com/office/officeart/2011/layout/HexagonRadial"/>
    <dgm:cxn modelId="{DADC0D60-D87E-445E-B89E-94B4BF969CC1}" type="presParOf" srcId="{F10E3D8D-CC0A-4B39-8F55-64735F0DEB51}" destId="{E58F3D9A-85E3-479E-9D92-DEFB5033A29A}" srcOrd="3" destOrd="0" presId="urn:microsoft.com/office/officeart/2011/layout/HexagonRadial"/>
    <dgm:cxn modelId="{F10E198B-29EE-48BE-8E2F-03A192EE7672}" type="presParOf" srcId="{E58F3D9A-85E3-479E-9D92-DEFB5033A29A}" destId="{D19985A8-9F20-48B6-92CE-9A93A3793D3D}" srcOrd="0" destOrd="0" presId="urn:microsoft.com/office/officeart/2011/layout/HexagonRadial"/>
    <dgm:cxn modelId="{D9E2584E-8191-41A7-8717-FF116D21D13A}" type="presParOf" srcId="{F10E3D8D-CC0A-4B39-8F55-64735F0DEB51}" destId="{4345C37C-BD91-43F7-B34C-EC6C1735C003}" srcOrd="4" destOrd="0" presId="urn:microsoft.com/office/officeart/2011/layout/HexagonRadial"/>
    <dgm:cxn modelId="{644C0ED6-2BE0-4B8F-A5B0-96BAFD0350B2}" type="presParOf" srcId="{F10E3D8D-CC0A-4B39-8F55-64735F0DEB51}" destId="{8E18652F-1711-4915-B314-AE2986C7CAF9}" srcOrd="5" destOrd="0" presId="urn:microsoft.com/office/officeart/2011/layout/HexagonRadial"/>
    <dgm:cxn modelId="{601918AA-7F7F-4B3A-B3FA-E9853DCA26D1}" type="presParOf" srcId="{8E18652F-1711-4915-B314-AE2986C7CAF9}" destId="{34405B8D-0E30-4772-83FF-80E24074DC76}" srcOrd="0" destOrd="0" presId="urn:microsoft.com/office/officeart/2011/layout/HexagonRadial"/>
    <dgm:cxn modelId="{0AD12814-E19C-4FCC-AA12-C7886E8E1063}" type="presParOf" srcId="{F10E3D8D-CC0A-4B39-8F55-64735F0DEB51}" destId="{16F0C035-F2FF-4D75-A010-C9D0E99712E4}" srcOrd="6" destOrd="0" presId="urn:microsoft.com/office/officeart/2011/layout/HexagonRadial"/>
    <dgm:cxn modelId="{207F328C-8ED5-4A63-896E-258F5699FF31}" type="presParOf" srcId="{F10E3D8D-CC0A-4B39-8F55-64735F0DEB51}" destId="{1DD4F7D2-7EA9-4644-ADB4-97B83E39727D}" srcOrd="7" destOrd="0" presId="urn:microsoft.com/office/officeart/2011/layout/HexagonRadial"/>
    <dgm:cxn modelId="{69867667-D0D1-4AAD-B9E0-C89DCFE3DA1A}" type="presParOf" srcId="{1DD4F7D2-7EA9-4644-ADB4-97B83E39727D}" destId="{E4F6D75B-1E94-4574-B717-3F818ABB8B24}" srcOrd="0" destOrd="0" presId="urn:microsoft.com/office/officeart/2011/layout/HexagonRadial"/>
    <dgm:cxn modelId="{7A199C54-CA65-4BC0-9679-CEA0FDBADE04}" type="presParOf" srcId="{F10E3D8D-CC0A-4B39-8F55-64735F0DEB51}" destId="{5F8D88BF-94C5-4786-BEEA-2F265488C173}" srcOrd="8" destOrd="0" presId="urn:microsoft.com/office/officeart/2011/layout/HexagonRadial"/>
    <dgm:cxn modelId="{5D809742-C538-402F-9E21-07EE9B646081}" type="presParOf" srcId="{F10E3D8D-CC0A-4B39-8F55-64735F0DEB51}" destId="{C438A172-B013-49B2-BF1F-D13D2CB67F78}" srcOrd="9" destOrd="0" presId="urn:microsoft.com/office/officeart/2011/layout/HexagonRadial"/>
    <dgm:cxn modelId="{6F349517-D195-4D07-AF57-6880CE715F9E}" type="presParOf" srcId="{C438A172-B013-49B2-BF1F-D13D2CB67F78}" destId="{146DB110-AFDB-4AD8-8EE3-6A79018857A9}" srcOrd="0" destOrd="0" presId="urn:microsoft.com/office/officeart/2011/layout/HexagonRadial"/>
    <dgm:cxn modelId="{80B627E6-7CE4-4117-BDAF-C988EAF1E097}" type="presParOf" srcId="{F10E3D8D-CC0A-4B39-8F55-64735F0DEB51}" destId="{9897A51E-6667-4266-B7E1-46E6701E0A4B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A0690-94B2-4499-9CB4-9BD031D18CE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BBB933-B5D1-4F0C-B6B2-27F2CB701896}">
      <dgm:prSet phldrT="[Text]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dirty="0" smtClean="0"/>
            <a:t>Professional Learning Opportunities</a:t>
          </a:r>
          <a:endParaRPr lang="en-US" dirty="0"/>
        </a:p>
      </dgm:t>
    </dgm:pt>
    <dgm:pt modelId="{C80EE331-DDF1-482E-931D-9C36ACEAE849}" type="parTrans" cxnId="{0E09ED57-4431-40FA-8B5D-21B141BEC826}">
      <dgm:prSet/>
      <dgm:spPr/>
      <dgm:t>
        <a:bodyPr/>
        <a:lstStyle/>
        <a:p>
          <a:endParaRPr lang="en-US"/>
        </a:p>
      </dgm:t>
    </dgm:pt>
    <dgm:pt modelId="{4AC76D1C-D754-49B1-859A-0D4540509A2E}" type="sibTrans" cxnId="{0E09ED57-4431-40FA-8B5D-21B141BEC826}">
      <dgm:prSet/>
      <dgm:spPr/>
      <dgm:t>
        <a:bodyPr/>
        <a:lstStyle/>
        <a:p>
          <a:endParaRPr lang="en-US"/>
        </a:p>
      </dgm:t>
    </dgm:pt>
    <dgm:pt modelId="{5A6BFA61-DB0B-479C-AEBB-736E430FD53A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WBL Manual</a:t>
          </a:r>
        </a:p>
        <a:p>
          <a:r>
            <a:rPr lang="en-US" sz="1800" dirty="0" smtClean="0"/>
            <a:t>And</a:t>
          </a:r>
        </a:p>
        <a:p>
          <a:r>
            <a:rPr lang="en-US" sz="1800" dirty="0" smtClean="0"/>
            <a:t>Website</a:t>
          </a:r>
          <a:endParaRPr lang="en-US" sz="1800" dirty="0"/>
        </a:p>
      </dgm:t>
    </dgm:pt>
    <dgm:pt modelId="{874168BC-57E0-422F-9ECA-40B838F78503}" type="parTrans" cxnId="{7848E652-58DA-4F19-903B-0609CBEB5B67}">
      <dgm:prSet/>
      <dgm:spPr/>
      <dgm:t>
        <a:bodyPr/>
        <a:lstStyle/>
        <a:p>
          <a:endParaRPr lang="en-US"/>
        </a:p>
      </dgm:t>
    </dgm:pt>
    <dgm:pt modelId="{BDE1970F-21B8-4657-BC58-B1E9177F541F}" type="sibTrans" cxnId="{7848E652-58DA-4F19-903B-0609CBEB5B67}">
      <dgm:prSet/>
      <dgm:spPr/>
      <dgm:t>
        <a:bodyPr/>
        <a:lstStyle/>
        <a:p>
          <a:endParaRPr lang="en-US"/>
        </a:p>
      </dgm:t>
    </dgm:pt>
    <dgm:pt modelId="{993BD838-B4AD-4020-938E-FE49436C2159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24 Standards for WBL Programs</a:t>
          </a:r>
          <a:endParaRPr lang="en-US" sz="1800" dirty="0"/>
        </a:p>
      </dgm:t>
    </dgm:pt>
    <dgm:pt modelId="{84E403CB-9B79-4EC2-966C-82F6639C80A8}" type="parTrans" cxnId="{DAD85605-18DA-4D3A-98B4-A0BFF4988858}">
      <dgm:prSet/>
      <dgm:spPr/>
      <dgm:t>
        <a:bodyPr/>
        <a:lstStyle/>
        <a:p>
          <a:endParaRPr lang="en-US"/>
        </a:p>
      </dgm:t>
    </dgm:pt>
    <dgm:pt modelId="{DED49732-223C-4D96-887A-58673B6F43D2}" type="sibTrans" cxnId="{DAD85605-18DA-4D3A-98B4-A0BFF4988858}">
      <dgm:prSet/>
      <dgm:spPr/>
      <dgm:t>
        <a:bodyPr/>
        <a:lstStyle/>
        <a:p>
          <a:endParaRPr lang="en-US"/>
        </a:p>
      </dgm:t>
    </dgm:pt>
    <dgm:pt modelId="{7FC23995-03D9-4171-86FD-A9A1CF8AA1B7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dirty="0" smtClean="0"/>
            <a:t>Weighted Funding and Competitive Grants</a:t>
          </a:r>
          <a:endParaRPr lang="en-US" sz="2000" dirty="0"/>
        </a:p>
      </dgm:t>
    </dgm:pt>
    <dgm:pt modelId="{28F12183-35B2-46B4-BDAA-6EA75932DE05}" type="parTrans" cxnId="{F06D5909-0539-4BEF-A80F-356F2D385471}">
      <dgm:prSet/>
      <dgm:spPr/>
      <dgm:t>
        <a:bodyPr/>
        <a:lstStyle/>
        <a:p>
          <a:endParaRPr lang="en-US"/>
        </a:p>
      </dgm:t>
    </dgm:pt>
    <dgm:pt modelId="{78128556-146F-4BB3-937F-E41987600667}" type="sibTrans" cxnId="{F06D5909-0539-4BEF-A80F-356F2D385471}">
      <dgm:prSet/>
      <dgm:spPr/>
      <dgm:t>
        <a:bodyPr/>
        <a:lstStyle/>
        <a:p>
          <a:endParaRPr lang="en-US"/>
        </a:p>
      </dgm:t>
    </dgm:pt>
    <dgm:pt modelId="{CCE782D6-1166-43A7-9D7D-DDEA9E1324F1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GACTE Affiliate</a:t>
          </a:r>
        </a:p>
        <a:p>
          <a:r>
            <a:rPr lang="en-US" sz="1800" dirty="0" smtClean="0"/>
            <a:t>State Executive Board</a:t>
          </a:r>
        </a:p>
        <a:p>
          <a:r>
            <a:rPr lang="en-US" sz="1800" dirty="0" smtClean="0"/>
            <a:t>Region meetings</a:t>
          </a:r>
          <a:endParaRPr lang="en-US" sz="1800" dirty="0"/>
        </a:p>
      </dgm:t>
    </dgm:pt>
    <dgm:pt modelId="{6B9B58A9-515B-49FF-9E16-8B9377EE82FF}" type="parTrans" cxnId="{FC4491B1-B688-45DA-AD75-149FD73ECBD5}">
      <dgm:prSet/>
      <dgm:spPr/>
      <dgm:t>
        <a:bodyPr/>
        <a:lstStyle/>
        <a:p>
          <a:endParaRPr lang="en-US"/>
        </a:p>
      </dgm:t>
    </dgm:pt>
    <dgm:pt modelId="{BFE1DD10-FF77-441C-A5BA-279EF768B1A0}" type="sibTrans" cxnId="{FC4491B1-B688-45DA-AD75-149FD73ECBD5}">
      <dgm:prSet/>
      <dgm:spPr/>
      <dgm:t>
        <a:bodyPr/>
        <a:lstStyle/>
        <a:p>
          <a:endParaRPr lang="en-US"/>
        </a:p>
      </dgm:t>
    </dgm:pt>
    <dgm:pt modelId="{C6AA9098-144A-44E6-A2F0-6D0263390C97}">
      <dgm:prSet phldrT="[Text]" custT="1"/>
      <dgm:spPr>
        <a:solidFill>
          <a:schemeClr val="accent5">
            <a:lumMod val="75000"/>
          </a:schemeClr>
        </a:solidFill>
        <a:ln w="38100">
          <a:solidFill>
            <a:srgbClr val="FF0000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 smtClean="0"/>
            <a:t>Data Collection on Program implementation</a:t>
          </a:r>
        </a:p>
      </dgm:t>
    </dgm:pt>
    <dgm:pt modelId="{46FFFFE9-0252-46D1-A94F-B465E9A43C1C}" type="parTrans" cxnId="{946FD44F-C7B7-4226-805C-6AAC0C163085}">
      <dgm:prSet/>
      <dgm:spPr/>
      <dgm:t>
        <a:bodyPr/>
        <a:lstStyle/>
        <a:p>
          <a:endParaRPr lang="en-US"/>
        </a:p>
      </dgm:t>
    </dgm:pt>
    <dgm:pt modelId="{3EA84887-3B4C-4638-A686-AB62FD2B98F6}" type="sibTrans" cxnId="{946FD44F-C7B7-4226-805C-6AAC0C163085}">
      <dgm:prSet/>
      <dgm:spPr/>
      <dgm:t>
        <a:bodyPr/>
        <a:lstStyle/>
        <a:p>
          <a:endParaRPr lang="en-US"/>
        </a:p>
      </dgm:t>
    </dgm:pt>
    <dgm:pt modelId="{F10E3D8D-CC0A-4B39-8F55-64735F0DEB51}" type="pres">
      <dgm:prSet presAssocID="{C34A0690-94B2-4499-9CB4-9BD031D18CE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97760E7-EE4F-4867-931E-0272F572750E}" type="pres">
      <dgm:prSet presAssocID="{51BBB933-B5D1-4F0C-B6B2-27F2CB701896}" presName="Parent" presStyleLbl="node0" presStyleIdx="0" presStyleCnt="1" custLinFactNeighborX="-873" custLinFactNeighborY="-6560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713CEE6-7942-443A-A127-D17B6A3FC103}" type="pres">
      <dgm:prSet presAssocID="{5A6BFA61-DB0B-479C-AEBB-736E430FD53A}" presName="Accent1" presStyleCnt="0"/>
      <dgm:spPr/>
    </dgm:pt>
    <dgm:pt modelId="{E54BCBA4-6854-4542-8BD1-B6120D64E384}" type="pres">
      <dgm:prSet presAssocID="{5A6BFA61-DB0B-479C-AEBB-736E430FD53A}" presName="Accent" presStyleLbl="bgShp" presStyleIdx="0" presStyleCnt="5"/>
      <dgm:spPr/>
    </dgm:pt>
    <dgm:pt modelId="{64DA1903-7CF9-49D9-911D-644110206721}" type="pres">
      <dgm:prSet presAssocID="{5A6BFA61-DB0B-479C-AEBB-736E430FD53A}" presName="Child1" presStyleLbl="node1" presStyleIdx="0" presStyleCnt="5" custScaleX="106109" custScaleY="95075" custLinFactNeighborX="-97474" custLinFactNeighborY="511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F3D9A-85E3-479E-9D92-DEFB5033A29A}" type="pres">
      <dgm:prSet presAssocID="{993BD838-B4AD-4020-938E-FE49436C2159}" presName="Accent2" presStyleCnt="0"/>
      <dgm:spPr/>
    </dgm:pt>
    <dgm:pt modelId="{D19985A8-9F20-48B6-92CE-9A93A3793D3D}" type="pres">
      <dgm:prSet presAssocID="{993BD838-B4AD-4020-938E-FE49436C2159}" presName="Accent" presStyleLbl="bgShp" presStyleIdx="1" presStyleCnt="5" custScaleX="178253" custLinFactNeighborX="-82219" custLinFactNeighborY="-10742"/>
      <dgm:spPr/>
    </dgm:pt>
    <dgm:pt modelId="{4345C37C-BD91-43F7-B34C-EC6C1735C003}" type="pres">
      <dgm:prSet presAssocID="{993BD838-B4AD-4020-938E-FE49436C2159}" presName="Child2" presStyleLbl="node1" presStyleIdx="1" presStyleCnt="5" custScaleX="113763" custLinFactNeighborX="4794" custLinFactNeighborY="-14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18652F-1711-4915-B314-AE2986C7CAF9}" type="pres">
      <dgm:prSet presAssocID="{7FC23995-03D9-4171-86FD-A9A1CF8AA1B7}" presName="Accent3" presStyleCnt="0"/>
      <dgm:spPr/>
    </dgm:pt>
    <dgm:pt modelId="{34405B8D-0E30-4772-83FF-80E24074DC76}" type="pres">
      <dgm:prSet presAssocID="{7FC23995-03D9-4171-86FD-A9A1CF8AA1B7}" presName="Accent" presStyleLbl="bgShp" presStyleIdx="2" presStyleCnt="5"/>
      <dgm:spPr/>
    </dgm:pt>
    <dgm:pt modelId="{16F0C035-F2FF-4D75-A010-C9D0E99712E4}" type="pres">
      <dgm:prSet presAssocID="{7FC23995-03D9-4171-86FD-A9A1CF8AA1B7}" presName="Child3" presStyleLbl="node1" presStyleIdx="2" presStyleCnt="5" custScaleX="117601" custScaleY="104650" custLinFactNeighborX="-93984" custLinFactNeighborY="52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4F7D2-7EA9-4644-ADB4-97B83E39727D}" type="pres">
      <dgm:prSet presAssocID="{CCE782D6-1166-43A7-9D7D-DDEA9E1324F1}" presName="Accent4" presStyleCnt="0"/>
      <dgm:spPr/>
    </dgm:pt>
    <dgm:pt modelId="{E4F6D75B-1E94-4574-B717-3F818ABB8B24}" type="pres">
      <dgm:prSet presAssocID="{CCE782D6-1166-43A7-9D7D-DDEA9E1324F1}" presName="Accent" presStyleLbl="bgShp" presStyleIdx="3" presStyleCnt="5"/>
      <dgm:spPr/>
    </dgm:pt>
    <dgm:pt modelId="{5F8D88BF-94C5-4786-BEEA-2F265488C173}" type="pres">
      <dgm:prSet presAssocID="{CCE782D6-1166-43A7-9D7D-DDEA9E1324F1}" presName="Child4" presStyleLbl="node1" presStyleIdx="3" presStyleCnt="5" custScaleX="124006" custScaleY="109287" custLinFactX="647" custLinFactNeighborX="100000" custLinFactNeighborY="-757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8A172-B013-49B2-BF1F-D13D2CB67F78}" type="pres">
      <dgm:prSet presAssocID="{C6AA9098-144A-44E6-A2F0-6D0263390C97}" presName="Accent5" presStyleCnt="0"/>
      <dgm:spPr/>
    </dgm:pt>
    <dgm:pt modelId="{146DB110-AFDB-4AD8-8EE3-6A79018857A9}" type="pres">
      <dgm:prSet presAssocID="{C6AA9098-144A-44E6-A2F0-6D0263390C97}" presName="Accent" presStyleLbl="bgShp" presStyleIdx="4" presStyleCnt="5" custLinFactNeighborX="-63633" custLinFactNeighborY="-45654"/>
      <dgm:spPr/>
    </dgm:pt>
    <dgm:pt modelId="{9897A51E-6667-4266-B7E1-46E6701E0A4B}" type="pres">
      <dgm:prSet presAssocID="{C6AA9098-144A-44E6-A2F0-6D0263390C97}" presName="Child5" presStyleLbl="node1" presStyleIdx="4" presStyleCnt="5" custScaleX="126197" custScaleY="113301" custLinFactNeighborX="-17449" custLinFactNeighborY="-101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8340DE-0F99-4450-A700-CE96FA6ABE84}" type="presOf" srcId="{C6AA9098-144A-44E6-A2F0-6D0263390C97}" destId="{9897A51E-6667-4266-B7E1-46E6701E0A4B}" srcOrd="0" destOrd="0" presId="urn:microsoft.com/office/officeart/2011/layout/HexagonRadial"/>
    <dgm:cxn modelId="{0E09ED57-4431-40FA-8B5D-21B141BEC826}" srcId="{C34A0690-94B2-4499-9CB4-9BD031D18CEF}" destId="{51BBB933-B5D1-4F0C-B6B2-27F2CB701896}" srcOrd="0" destOrd="0" parTransId="{C80EE331-DDF1-482E-931D-9C36ACEAE849}" sibTransId="{4AC76D1C-D754-49B1-859A-0D4540509A2E}"/>
    <dgm:cxn modelId="{12B95A4B-D7D1-4531-BDCB-1B341C10DB39}" type="presOf" srcId="{5A6BFA61-DB0B-479C-AEBB-736E430FD53A}" destId="{64DA1903-7CF9-49D9-911D-644110206721}" srcOrd="0" destOrd="0" presId="urn:microsoft.com/office/officeart/2011/layout/HexagonRadial"/>
    <dgm:cxn modelId="{EF6B3B4C-E7C3-4863-9C2E-D27720917453}" type="presOf" srcId="{993BD838-B4AD-4020-938E-FE49436C2159}" destId="{4345C37C-BD91-43F7-B34C-EC6C1735C003}" srcOrd="0" destOrd="0" presId="urn:microsoft.com/office/officeart/2011/layout/HexagonRadial"/>
    <dgm:cxn modelId="{F06D5909-0539-4BEF-A80F-356F2D385471}" srcId="{51BBB933-B5D1-4F0C-B6B2-27F2CB701896}" destId="{7FC23995-03D9-4171-86FD-A9A1CF8AA1B7}" srcOrd="2" destOrd="0" parTransId="{28F12183-35B2-46B4-BDAA-6EA75932DE05}" sibTransId="{78128556-146F-4BB3-937F-E41987600667}"/>
    <dgm:cxn modelId="{7848E652-58DA-4F19-903B-0609CBEB5B67}" srcId="{51BBB933-B5D1-4F0C-B6B2-27F2CB701896}" destId="{5A6BFA61-DB0B-479C-AEBB-736E430FD53A}" srcOrd="0" destOrd="0" parTransId="{874168BC-57E0-422F-9ECA-40B838F78503}" sibTransId="{BDE1970F-21B8-4657-BC58-B1E9177F541F}"/>
    <dgm:cxn modelId="{D49A2BCC-6345-4A85-A3CE-769616272F27}" type="presOf" srcId="{C34A0690-94B2-4499-9CB4-9BD031D18CEF}" destId="{F10E3D8D-CC0A-4B39-8F55-64735F0DEB51}" srcOrd="0" destOrd="0" presId="urn:microsoft.com/office/officeart/2011/layout/HexagonRadial"/>
    <dgm:cxn modelId="{DAD85605-18DA-4D3A-98B4-A0BFF4988858}" srcId="{51BBB933-B5D1-4F0C-B6B2-27F2CB701896}" destId="{993BD838-B4AD-4020-938E-FE49436C2159}" srcOrd="1" destOrd="0" parTransId="{84E403CB-9B79-4EC2-966C-82F6639C80A8}" sibTransId="{DED49732-223C-4D96-887A-58673B6F43D2}"/>
    <dgm:cxn modelId="{946FD44F-C7B7-4226-805C-6AAC0C163085}" srcId="{51BBB933-B5D1-4F0C-B6B2-27F2CB701896}" destId="{C6AA9098-144A-44E6-A2F0-6D0263390C97}" srcOrd="4" destOrd="0" parTransId="{46FFFFE9-0252-46D1-A94F-B465E9A43C1C}" sibTransId="{3EA84887-3B4C-4638-A686-AB62FD2B98F6}"/>
    <dgm:cxn modelId="{0D727D3D-0F29-4991-B0FB-DC35AA8FEB0D}" type="presOf" srcId="{7FC23995-03D9-4171-86FD-A9A1CF8AA1B7}" destId="{16F0C035-F2FF-4D75-A010-C9D0E99712E4}" srcOrd="0" destOrd="0" presId="urn:microsoft.com/office/officeart/2011/layout/HexagonRadial"/>
    <dgm:cxn modelId="{FC4491B1-B688-45DA-AD75-149FD73ECBD5}" srcId="{51BBB933-B5D1-4F0C-B6B2-27F2CB701896}" destId="{CCE782D6-1166-43A7-9D7D-DDEA9E1324F1}" srcOrd="3" destOrd="0" parTransId="{6B9B58A9-515B-49FF-9E16-8B9377EE82FF}" sibTransId="{BFE1DD10-FF77-441C-A5BA-279EF768B1A0}"/>
    <dgm:cxn modelId="{3E3DA8C3-9A16-44D6-A88B-2E8EE7A28548}" type="presOf" srcId="{CCE782D6-1166-43A7-9D7D-DDEA9E1324F1}" destId="{5F8D88BF-94C5-4786-BEEA-2F265488C173}" srcOrd="0" destOrd="0" presId="urn:microsoft.com/office/officeart/2011/layout/HexagonRadial"/>
    <dgm:cxn modelId="{3276F9F9-0A62-4155-951E-022B15A6F9E3}" type="presOf" srcId="{51BBB933-B5D1-4F0C-B6B2-27F2CB701896}" destId="{297760E7-EE4F-4867-931E-0272F572750E}" srcOrd="0" destOrd="0" presId="urn:microsoft.com/office/officeart/2011/layout/HexagonRadial"/>
    <dgm:cxn modelId="{03EF9BAB-5A9F-4C54-9F2C-7875B164F2FF}" type="presParOf" srcId="{F10E3D8D-CC0A-4B39-8F55-64735F0DEB51}" destId="{297760E7-EE4F-4867-931E-0272F572750E}" srcOrd="0" destOrd="0" presId="urn:microsoft.com/office/officeart/2011/layout/HexagonRadial"/>
    <dgm:cxn modelId="{6EEA9BA6-1D19-43FB-97FD-8187653D9768}" type="presParOf" srcId="{F10E3D8D-CC0A-4B39-8F55-64735F0DEB51}" destId="{C713CEE6-7942-443A-A127-D17B6A3FC103}" srcOrd="1" destOrd="0" presId="urn:microsoft.com/office/officeart/2011/layout/HexagonRadial"/>
    <dgm:cxn modelId="{156EB05F-A987-4429-8750-15E814F80855}" type="presParOf" srcId="{C713CEE6-7942-443A-A127-D17B6A3FC103}" destId="{E54BCBA4-6854-4542-8BD1-B6120D64E384}" srcOrd="0" destOrd="0" presId="urn:microsoft.com/office/officeart/2011/layout/HexagonRadial"/>
    <dgm:cxn modelId="{A65B134E-B6EF-471F-9513-20BF1059493B}" type="presParOf" srcId="{F10E3D8D-CC0A-4B39-8F55-64735F0DEB51}" destId="{64DA1903-7CF9-49D9-911D-644110206721}" srcOrd="2" destOrd="0" presId="urn:microsoft.com/office/officeart/2011/layout/HexagonRadial"/>
    <dgm:cxn modelId="{F3E4C761-BA3A-4B09-B661-4766F47B0EE1}" type="presParOf" srcId="{F10E3D8D-CC0A-4B39-8F55-64735F0DEB51}" destId="{E58F3D9A-85E3-479E-9D92-DEFB5033A29A}" srcOrd="3" destOrd="0" presId="urn:microsoft.com/office/officeart/2011/layout/HexagonRadial"/>
    <dgm:cxn modelId="{23814B60-8777-43A8-9F59-43C76FFDCC8C}" type="presParOf" srcId="{E58F3D9A-85E3-479E-9D92-DEFB5033A29A}" destId="{D19985A8-9F20-48B6-92CE-9A93A3793D3D}" srcOrd="0" destOrd="0" presId="urn:microsoft.com/office/officeart/2011/layout/HexagonRadial"/>
    <dgm:cxn modelId="{41C883A4-01AA-41F0-BACA-BCC31639DF31}" type="presParOf" srcId="{F10E3D8D-CC0A-4B39-8F55-64735F0DEB51}" destId="{4345C37C-BD91-43F7-B34C-EC6C1735C003}" srcOrd="4" destOrd="0" presId="urn:microsoft.com/office/officeart/2011/layout/HexagonRadial"/>
    <dgm:cxn modelId="{A497C3D9-2591-4831-B670-FA5E8BC8A8A9}" type="presParOf" srcId="{F10E3D8D-CC0A-4B39-8F55-64735F0DEB51}" destId="{8E18652F-1711-4915-B314-AE2986C7CAF9}" srcOrd="5" destOrd="0" presId="urn:microsoft.com/office/officeart/2011/layout/HexagonRadial"/>
    <dgm:cxn modelId="{555EC0C2-ACD4-40E9-9123-F0085AE0B113}" type="presParOf" srcId="{8E18652F-1711-4915-B314-AE2986C7CAF9}" destId="{34405B8D-0E30-4772-83FF-80E24074DC76}" srcOrd="0" destOrd="0" presId="urn:microsoft.com/office/officeart/2011/layout/HexagonRadial"/>
    <dgm:cxn modelId="{5EC6C982-622E-40C4-98AD-ED5BA7527A81}" type="presParOf" srcId="{F10E3D8D-CC0A-4B39-8F55-64735F0DEB51}" destId="{16F0C035-F2FF-4D75-A010-C9D0E99712E4}" srcOrd="6" destOrd="0" presId="urn:microsoft.com/office/officeart/2011/layout/HexagonRadial"/>
    <dgm:cxn modelId="{6FBD57BB-401D-4454-9A6D-952350F9A20D}" type="presParOf" srcId="{F10E3D8D-CC0A-4B39-8F55-64735F0DEB51}" destId="{1DD4F7D2-7EA9-4644-ADB4-97B83E39727D}" srcOrd="7" destOrd="0" presId="urn:microsoft.com/office/officeart/2011/layout/HexagonRadial"/>
    <dgm:cxn modelId="{427351C3-8432-47DD-9986-3926AC8013B4}" type="presParOf" srcId="{1DD4F7D2-7EA9-4644-ADB4-97B83E39727D}" destId="{E4F6D75B-1E94-4574-B717-3F818ABB8B24}" srcOrd="0" destOrd="0" presId="urn:microsoft.com/office/officeart/2011/layout/HexagonRadial"/>
    <dgm:cxn modelId="{D7FD0794-A74D-4F6A-8FDB-B760801409D2}" type="presParOf" srcId="{F10E3D8D-CC0A-4B39-8F55-64735F0DEB51}" destId="{5F8D88BF-94C5-4786-BEEA-2F265488C173}" srcOrd="8" destOrd="0" presId="urn:microsoft.com/office/officeart/2011/layout/HexagonRadial"/>
    <dgm:cxn modelId="{BEE070C4-A25F-42FD-BE44-BAA57F8C92AB}" type="presParOf" srcId="{F10E3D8D-CC0A-4B39-8F55-64735F0DEB51}" destId="{C438A172-B013-49B2-BF1F-D13D2CB67F78}" srcOrd="9" destOrd="0" presId="urn:microsoft.com/office/officeart/2011/layout/HexagonRadial"/>
    <dgm:cxn modelId="{EBB34687-317E-49DF-9BF8-A3E5A96F6ADB}" type="presParOf" srcId="{C438A172-B013-49B2-BF1F-D13D2CB67F78}" destId="{146DB110-AFDB-4AD8-8EE3-6A79018857A9}" srcOrd="0" destOrd="0" presId="urn:microsoft.com/office/officeart/2011/layout/HexagonRadial"/>
    <dgm:cxn modelId="{A822619F-E77D-4BC5-A1CF-90DCF2DF3856}" type="presParOf" srcId="{F10E3D8D-CC0A-4B39-8F55-64735F0DEB51}" destId="{9897A51E-6667-4266-B7E1-46E6701E0A4B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760E7-EE4F-4867-931E-0272F572750E}">
      <dsp:nvSpPr>
        <dsp:cNvPr id="0" name=""/>
        <dsp:cNvSpPr/>
      </dsp:nvSpPr>
      <dsp:spPr>
        <a:xfrm>
          <a:off x="3402917" y="1560204"/>
          <a:ext cx="2230506" cy="1929478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Reluctance of employers to hire students under 18</a:t>
          </a:r>
          <a:endParaRPr lang="en-US" sz="2000" kern="1200" dirty="0"/>
        </a:p>
      </dsp:txBody>
      <dsp:txXfrm>
        <a:off x="3772543" y="1879946"/>
        <a:ext cx="1491254" cy="1289994"/>
      </dsp:txXfrm>
    </dsp:sp>
    <dsp:sp modelId="{D19985A8-9F20-48B6-92CE-9A93A3793D3D}">
      <dsp:nvSpPr>
        <dsp:cNvPr id="0" name=""/>
        <dsp:cNvSpPr/>
      </dsp:nvSpPr>
      <dsp:spPr>
        <a:xfrm>
          <a:off x="3797916" y="685760"/>
          <a:ext cx="1500112" cy="7251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A1903-7CF9-49D9-911D-644110206721}">
      <dsp:nvSpPr>
        <dsp:cNvPr id="0" name=""/>
        <dsp:cNvSpPr/>
      </dsp:nvSpPr>
      <dsp:spPr>
        <a:xfrm>
          <a:off x="1809646" y="819827"/>
          <a:ext cx="1961337" cy="1455855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Part time WBL coordinators. Low number of full time WBL coordinators</a:t>
          </a:r>
          <a:endParaRPr lang="en-US" sz="1600" kern="1200" dirty="0"/>
        </a:p>
      </dsp:txBody>
      <dsp:txXfrm>
        <a:off x="2111737" y="1044062"/>
        <a:ext cx="1357155" cy="1007385"/>
      </dsp:txXfrm>
    </dsp:sp>
    <dsp:sp modelId="{34405B8D-0E30-4772-83FF-80E24074DC76}">
      <dsp:nvSpPr>
        <dsp:cNvPr id="0" name=""/>
        <dsp:cNvSpPr/>
      </dsp:nvSpPr>
      <dsp:spPr>
        <a:xfrm>
          <a:off x="5801285" y="2119237"/>
          <a:ext cx="841563" cy="7251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5C37C-BD91-43F7-B34C-EC6C1735C003}">
      <dsp:nvSpPr>
        <dsp:cNvPr id="0" name=""/>
        <dsp:cNvSpPr/>
      </dsp:nvSpPr>
      <dsp:spPr>
        <a:xfrm>
          <a:off x="5266076" y="680609"/>
          <a:ext cx="2079455" cy="1581334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Lack of understanding of the Fair Labor Standards Act</a:t>
          </a:r>
          <a:endParaRPr lang="en-US" sz="1800" kern="1200" dirty="0"/>
        </a:p>
      </dsp:txBody>
      <dsp:txXfrm>
        <a:off x="5589960" y="926908"/>
        <a:ext cx="1431687" cy="1088736"/>
      </dsp:txXfrm>
    </dsp:sp>
    <dsp:sp modelId="{E4F6D75B-1E94-4574-B717-3F818ABB8B24}">
      <dsp:nvSpPr>
        <dsp:cNvPr id="0" name=""/>
        <dsp:cNvSpPr/>
      </dsp:nvSpPr>
      <dsp:spPr>
        <a:xfrm>
          <a:off x="5119006" y="3649438"/>
          <a:ext cx="841563" cy="7251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0C035-F2FF-4D75-A010-C9D0E99712E4}">
      <dsp:nvSpPr>
        <dsp:cNvPr id="0" name=""/>
        <dsp:cNvSpPr/>
      </dsp:nvSpPr>
      <dsp:spPr>
        <a:xfrm>
          <a:off x="3425452" y="3616831"/>
          <a:ext cx="2149610" cy="165486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72% of WBL Students get their own job.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29% for YAP</a:t>
          </a:r>
          <a:endParaRPr lang="en-US" sz="1800" kern="1200" dirty="0"/>
        </a:p>
      </dsp:txBody>
      <dsp:txXfrm>
        <a:off x="3762185" y="3876063"/>
        <a:ext cx="1476144" cy="1136402"/>
      </dsp:txXfrm>
    </dsp:sp>
    <dsp:sp modelId="{146DB110-AFDB-4AD8-8EE3-6A79018857A9}">
      <dsp:nvSpPr>
        <dsp:cNvPr id="0" name=""/>
        <dsp:cNvSpPr/>
      </dsp:nvSpPr>
      <dsp:spPr>
        <a:xfrm>
          <a:off x="2891028" y="3477233"/>
          <a:ext cx="841563" cy="725118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D88BF-94C5-4786-BEEA-2F265488C173}">
      <dsp:nvSpPr>
        <dsp:cNvPr id="0" name=""/>
        <dsp:cNvSpPr/>
      </dsp:nvSpPr>
      <dsp:spPr>
        <a:xfrm>
          <a:off x="5248161" y="2519291"/>
          <a:ext cx="2266685" cy="172819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Level of Employability Skills that WBL possess.</a:t>
          </a:r>
          <a:endParaRPr lang="en-US" sz="1800" kern="1200" dirty="0"/>
        </a:p>
      </dsp:txBody>
      <dsp:txXfrm>
        <a:off x="5601633" y="2788789"/>
        <a:ext cx="1559741" cy="1189196"/>
      </dsp:txXfrm>
    </dsp:sp>
    <dsp:sp modelId="{9897A51E-6667-4266-B7E1-46E6701E0A4B}">
      <dsp:nvSpPr>
        <dsp:cNvPr id="0" name=""/>
        <dsp:cNvSpPr/>
      </dsp:nvSpPr>
      <dsp:spPr>
        <a:xfrm>
          <a:off x="1511164" y="2562821"/>
          <a:ext cx="2128296" cy="1763599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Diversity of placements from all CTAE pathways in the school</a:t>
          </a:r>
        </a:p>
      </dsp:txBody>
      <dsp:txXfrm>
        <a:off x="1856475" y="2848961"/>
        <a:ext cx="1437674" cy="1191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760E7-EE4F-4867-931E-0272F572750E}">
      <dsp:nvSpPr>
        <dsp:cNvPr id="0" name=""/>
        <dsp:cNvSpPr/>
      </dsp:nvSpPr>
      <dsp:spPr>
        <a:xfrm>
          <a:off x="2691624" y="1644911"/>
          <a:ext cx="2333805" cy="201883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Professional Learning Opportunities</a:t>
          </a:r>
          <a:endParaRPr lang="en-US" sz="2000" kern="1200" dirty="0"/>
        </a:p>
      </dsp:txBody>
      <dsp:txXfrm>
        <a:off x="3078368" y="1979460"/>
        <a:ext cx="1560317" cy="1349738"/>
      </dsp:txXfrm>
    </dsp:sp>
    <dsp:sp modelId="{D19985A8-9F20-48B6-92CE-9A93A3793D3D}">
      <dsp:nvSpPr>
        <dsp:cNvPr id="0" name=""/>
        <dsp:cNvSpPr/>
      </dsp:nvSpPr>
      <dsp:spPr>
        <a:xfrm>
          <a:off x="3104916" y="729970"/>
          <a:ext cx="1569585" cy="7587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A1903-7CF9-49D9-911D-644110206721}">
      <dsp:nvSpPr>
        <dsp:cNvPr id="0" name=""/>
        <dsp:cNvSpPr/>
      </dsp:nvSpPr>
      <dsp:spPr>
        <a:xfrm>
          <a:off x="1004331" y="828318"/>
          <a:ext cx="2029374" cy="1573081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WBL Manual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Website</a:t>
          </a:r>
          <a:endParaRPr lang="en-US" sz="1800" kern="1200" dirty="0"/>
        </a:p>
      </dsp:txBody>
      <dsp:txXfrm>
        <a:off x="1323255" y="1075534"/>
        <a:ext cx="1391526" cy="1078649"/>
      </dsp:txXfrm>
    </dsp:sp>
    <dsp:sp modelId="{34405B8D-0E30-4772-83FF-80E24074DC76}">
      <dsp:nvSpPr>
        <dsp:cNvPr id="0" name=""/>
        <dsp:cNvSpPr/>
      </dsp:nvSpPr>
      <dsp:spPr>
        <a:xfrm>
          <a:off x="5201066" y="2229834"/>
          <a:ext cx="880538" cy="7587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5C37C-BD91-43F7-B34C-EC6C1735C003}">
      <dsp:nvSpPr>
        <dsp:cNvPr id="0" name=""/>
        <dsp:cNvSpPr/>
      </dsp:nvSpPr>
      <dsp:spPr>
        <a:xfrm>
          <a:off x="4641070" y="724580"/>
          <a:ext cx="2175759" cy="1654569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24 Standards for WBL Programs</a:t>
          </a:r>
          <a:endParaRPr lang="en-US" sz="1800" kern="1200" dirty="0"/>
        </a:p>
      </dsp:txBody>
      <dsp:txXfrm>
        <a:off x="4979953" y="982286"/>
        <a:ext cx="1497993" cy="1139157"/>
      </dsp:txXfrm>
    </dsp:sp>
    <dsp:sp modelId="{E4F6D75B-1E94-4574-B717-3F818ABB8B24}">
      <dsp:nvSpPr>
        <dsp:cNvPr id="0" name=""/>
        <dsp:cNvSpPr/>
      </dsp:nvSpPr>
      <dsp:spPr>
        <a:xfrm>
          <a:off x="4487189" y="3830902"/>
          <a:ext cx="880538" cy="7587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0C035-F2FF-4D75-A010-C9D0E99712E4}">
      <dsp:nvSpPr>
        <dsp:cNvPr id="0" name=""/>
        <dsp:cNvSpPr/>
      </dsp:nvSpPr>
      <dsp:spPr>
        <a:xfrm>
          <a:off x="2715203" y="3796785"/>
          <a:ext cx="2249162" cy="1731506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Weighted Funding and Competitive Grants</a:t>
          </a:r>
          <a:endParaRPr lang="en-US" sz="2000" kern="1200" dirty="0"/>
        </a:p>
      </dsp:txBody>
      <dsp:txXfrm>
        <a:off x="3067530" y="4068022"/>
        <a:ext cx="1544508" cy="1189032"/>
      </dsp:txXfrm>
    </dsp:sp>
    <dsp:sp modelId="{146DB110-AFDB-4AD8-8EE3-6A79018857A9}">
      <dsp:nvSpPr>
        <dsp:cNvPr id="0" name=""/>
        <dsp:cNvSpPr/>
      </dsp:nvSpPr>
      <dsp:spPr>
        <a:xfrm>
          <a:off x="2156029" y="3650722"/>
          <a:ext cx="880538" cy="75870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8D88BF-94C5-4786-BEEA-2F265488C173}">
      <dsp:nvSpPr>
        <dsp:cNvPr id="0" name=""/>
        <dsp:cNvSpPr/>
      </dsp:nvSpPr>
      <dsp:spPr>
        <a:xfrm>
          <a:off x="4622325" y="2648415"/>
          <a:ext cx="2371660" cy="1808229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GACTE Affiliate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State Executive Board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Region meetings</a:t>
          </a:r>
          <a:endParaRPr lang="en-US" sz="1800" kern="1200" dirty="0"/>
        </a:p>
      </dsp:txBody>
      <dsp:txXfrm>
        <a:off x="4992167" y="2930394"/>
        <a:ext cx="1631976" cy="1244271"/>
      </dsp:txXfrm>
    </dsp:sp>
    <dsp:sp modelId="{9897A51E-6667-4266-B7E1-46E6701E0A4B}">
      <dsp:nvSpPr>
        <dsp:cNvPr id="0" name=""/>
        <dsp:cNvSpPr/>
      </dsp:nvSpPr>
      <dsp:spPr>
        <a:xfrm>
          <a:off x="580582" y="2682388"/>
          <a:ext cx="2413564" cy="1874643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Data Collection on Program implementation</a:t>
          </a:r>
        </a:p>
      </dsp:txBody>
      <dsp:txXfrm>
        <a:off x="960241" y="2977273"/>
        <a:ext cx="1654246" cy="1284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0.20563</cdr:x>
      <cdr:y>0.33925</cdr:y>
    </cdr:from>
    <cdr:to>
      <cdr:x>0.30464</cdr:x>
      <cdr:y>0.39725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435510" y="1576823"/>
          <a:ext cx="691190" cy="26958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23141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0.89426</cdr:x>
      <cdr:y>0.09557</cdr:y>
    </cdr:from>
    <cdr:to>
      <cdr:x>0.98336</cdr:x>
      <cdr:y>0.15516</cdr:y>
    </cdr:to>
    <cdr:sp macro="" textlink="">
      <cdr:nvSpPr>
        <cdr:cNvPr id="3" name="Text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42852" y="444194"/>
          <a:ext cx="621977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1" hangingPunct="1"/>
          <a:r>
            <a:rPr lang="en-US" altLang="en-US" sz="1200" b="1" dirty="0" smtClean="0"/>
            <a:t>33444</a:t>
          </a:r>
          <a:endParaRPr lang="en-US" altLang="en-US" sz="5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979" cy="46561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2" y="1"/>
            <a:ext cx="3043979" cy="46561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41A2AAD-C715-4A10-9361-6B1839D41AD0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886"/>
            <a:ext cx="3043979" cy="46561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2" y="8841886"/>
            <a:ext cx="3043979" cy="46561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170904DA-5DDB-457D-82D7-231D70BB7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2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969" tIns="46485" rIns="92969" bIns="464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969" tIns="46485" rIns="92969" bIns="46485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9" tIns="46485" rIns="92969" bIns="464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2969" tIns="46485" rIns="92969" bIns="4648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2969" tIns="46485" rIns="92969" bIns="464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2969" tIns="46485" rIns="92969" bIns="46485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F1FED-D556-4FCD-97B5-5DFD02024C7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9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F1FED-D556-4FCD-97B5-5DFD02024C7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49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D7A5FD-AEB3-4062-92C4-27A53568D067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161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5C335-566C-4FBC-A316-36F6A447B2B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80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Make this slide about the WBL policy and administration in GA: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i.e. HB 402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This graphic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5C335-566C-4FBC-A316-36F6A447B2B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536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29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30340-F5C0-43BA-9CC1-D63E860F355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69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" y="0"/>
            <a:ext cx="9144000" cy="139219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9841" y="134307"/>
            <a:ext cx="7886700" cy="94877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2361" y="6400740"/>
            <a:ext cx="378965" cy="365125"/>
          </a:xfrm>
        </p:spPr>
        <p:txBody>
          <a:bodyPr/>
          <a:lstStyle/>
          <a:p>
            <a:fld id="{9B8FA742-12B9-4D44-BD24-B2DD922CB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7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" y="0"/>
            <a:ext cx="9144000" cy="13921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841" y="1524632"/>
            <a:ext cx="7886700" cy="484014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2361" y="6400740"/>
            <a:ext cx="378965" cy="365125"/>
          </a:xfrm>
        </p:spPr>
        <p:txBody>
          <a:bodyPr/>
          <a:lstStyle/>
          <a:p>
            <a:fld id="{9B8FA742-12B9-4D44-BD24-B2DD922CB1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29841" y="134307"/>
            <a:ext cx="7886700" cy="94877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17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www.gadoe.org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7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bbs@doe.k12.ga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163" y="1008521"/>
            <a:ext cx="7772400" cy="18882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Georgia Work-Based Learning 101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For Administrators and Counselors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88533" y="3304717"/>
            <a:ext cx="62636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b="1" dirty="0" smtClean="0">
                <a:latin typeface="Arial Rounded MT Bold" panose="020F0704030504030204" pitchFamily="34" charset="0"/>
                <a:ea typeface="+mj-ea"/>
                <a:cs typeface="+mj-cs"/>
              </a:rPr>
              <a:t>GACTE 2017</a:t>
            </a:r>
            <a:endParaRPr lang="en-US" sz="2400" b="1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Arial Rounded MT Bold" panose="020F0704030504030204" pitchFamily="34" charset="0"/>
                <a:ea typeface="+mj-ea"/>
                <a:cs typeface="+mj-cs"/>
              </a:rPr>
              <a:t>Dwayne Hobbs, </a:t>
            </a:r>
            <a:r>
              <a:rPr lang="en-US" sz="2400" b="1" dirty="0" smtClean="0">
                <a:latin typeface="Arial Rounded MT Bold" panose="020F0704030504030204" pitchFamily="34" charset="0"/>
                <a:ea typeface="+mj-ea"/>
                <a:cs typeface="+mj-cs"/>
              </a:rPr>
              <a:t>WBL </a:t>
            </a:r>
            <a:r>
              <a:rPr lang="en-US" sz="2400" b="1" dirty="0">
                <a:latin typeface="Arial Rounded MT Bold" panose="020F0704030504030204" pitchFamily="34" charset="0"/>
                <a:ea typeface="+mj-ea"/>
                <a:cs typeface="+mj-cs"/>
              </a:rPr>
              <a:t>Specialist</a:t>
            </a: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Arial Rounded MT Bold" panose="020F0704030504030204" pitchFamily="34" charset="0"/>
                <a:ea typeface="+mj-ea"/>
                <a:cs typeface="+mj-cs"/>
                <a:hlinkClick r:id="rId3"/>
              </a:rPr>
              <a:t>dhobbs@doe.k12.ga.us</a:t>
            </a:r>
            <a:endParaRPr lang="en-US" sz="2400" b="1" dirty="0">
              <a:latin typeface="Arial Rounded MT Bold" panose="020F0704030504030204" pitchFamily="34" charset="0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r>
              <a:rPr lang="en-US" sz="2400" b="1" dirty="0">
                <a:latin typeface="Arial Rounded MT Bold" panose="020F0704030504030204" pitchFamily="34" charset="0"/>
                <a:ea typeface="+mj-ea"/>
                <a:cs typeface="+mj-cs"/>
              </a:rPr>
              <a:t>404 606 2348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6" y="18715"/>
            <a:ext cx="1863414" cy="9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62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Learning Opportunities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79248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WBL Basic Training Part A &amp; B – New school level coordinators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WBL Refresher Update – repeated a minimum of every 5 years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WBL “Top Gun” Training - select group of the top 20 coordinators each year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Region meetings – six regions, 4 meetings per year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GACTE Conference – affiliate sessions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Annual WBL/YAP Conference – 3 day intensive sessions for 300+ participants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3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430" y="0"/>
            <a:ext cx="6780654" cy="1325563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Challenges for WBL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prstGeom prst="rect">
            <a:avLst/>
          </a:prstGeom>
        </p:spPr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B63E4CEF-BB1E-48C7-AE93-F39F6AA99AD7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05628325"/>
              </p:ext>
            </p:extLst>
          </p:nvPr>
        </p:nvGraphicFramePr>
        <p:xfrm>
          <a:off x="307910" y="839754"/>
          <a:ext cx="9086462" cy="5439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75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7760E7-EE4F-4867-931E-0272F5727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97760E7-EE4F-4867-931E-0272F5727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graphicEl>
                                              <a:dgm id="{297760E7-EE4F-4867-931E-0272F5727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4BCBA4-6854-4542-8BD1-B6120D64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E54BCBA4-6854-4542-8BD1-B6120D64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E54BCBA4-6854-4542-8BD1-B6120D64E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DA1903-7CF9-49D9-911D-644110206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DA1903-7CF9-49D9-911D-644110206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64DA1903-7CF9-49D9-911D-644110206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9985A8-9F20-48B6-92CE-9A93A379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D19985A8-9F20-48B6-92CE-9A93A379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D19985A8-9F20-48B6-92CE-9A93A3793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45C37C-BD91-43F7-B34C-EC6C1735C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4345C37C-BD91-43F7-B34C-EC6C1735C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4345C37C-BD91-43F7-B34C-EC6C1735C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405B8D-0E30-4772-83FF-80E24074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34405B8D-0E30-4772-83FF-80E24074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34405B8D-0E30-4772-83FF-80E24074D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F0C035-F2FF-4D75-A010-C9D0E9971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16F0C035-F2FF-4D75-A010-C9D0E9971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16F0C035-F2FF-4D75-A010-C9D0E99712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F6D75B-1E94-4574-B717-3F818ABB8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E4F6D75B-1E94-4574-B717-3F818ABB8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E4F6D75B-1E94-4574-B717-3F818ABB8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8D88BF-94C5-4786-BEEA-2F265488C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5F8D88BF-94C5-4786-BEEA-2F265488C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5F8D88BF-94C5-4786-BEEA-2F265488C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6DB110-AFDB-4AD8-8EE3-6A7901885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146DB110-AFDB-4AD8-8EE3-6A7901885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dgm id="{146DB110-AFDB-4AD8-8EE3-6A7901885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97A51E-6667-4266-B7E1-46E6701E0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9897A51E-6667-4266-B7E1-46E6701E0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9897A51E-6667-4266-B7E1-46E6701E0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4063"/>
            <a:ext cx="6732036" cy="128222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Supports for WBL/YAP programs in Georgia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63E4CEF-BB1E-48C7-AE93-F39F6AA99AD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63208712"/>
              </p:ext>
            </p:extLst>
          </p:nvPr>
        </p:nvGraphicFramePr>
        <p:xfrm>
          <a:off x="-192503" y="664678"/>
          <a:ext cx="7676146" cy="5691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457950" y="2389796"/>
            <a:ext cx="2029374" cy="1573081"/>
            <a:chOff x="1004331" y="828318"/>
            <a:chExt cx="2029374" cy="1573081"/>
          </a:xfrm>
          <a:scene3d>
            <a:camera prst="orthographicFront"/>
            <a:lightRig rig="threePt" dir="t"/>
          </a:scene3d>
        </p:grpSpPr>
        <p:sp>
          <p:nvSpPr>
            <p:cNvPr id="8" name="Hexagon 7"/>
            <p:cNvSpPr/>
            <p:nvPr/>
          </p:nvSpPr>
          <p:spPr>
            <a:xfrm>
              <a:off x="1004331" y="828318"/>
              <a:ext cx="2029374" cy="1573081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chemeClr val="accent5">
                <a:lumMod val="75000"/>
              </a:schemeClr>
            </a:solidFill>
            <a:ln w="38100">
              <a:solidFill>
                <a:srgbClr val="FF0000"/>
              </a:solidFill>
            </a:ln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4"/>
            <p:cNvSpPr/>
            <p:nvPr/>
          </p:nvSpPr>
          <p:spPr>
            <a:xfrm>
              <a:off x="1323255" y="1075534"/>
              <a:ext cx="1391526" cy="10786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dirty="0" smtClean="0"/>
                <a:t>College and Career Readiness Performance Indicator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2392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7760E7-EE4F-4867-931E-0272F5727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97760E7-EE4F-4867-931E-0272F57275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graphicEl>
                                              <a:dgm id="{297760E7-EE4F-4867-931E-0272F57275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4BCBA4-6854-4542-8BD1-B6120D64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E54BCBA4-6854-4542-8BD1-B6120D64E3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E54BCBA4-6854-4542-8BD1-B6120D64E3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DA1903-7CF9-49D9-911D-644110206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4DA1903-7CF9-49D9-911D-644110206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64DA1903-7CF9-49D9-911D-644110206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9985A8-9F20-48B6-92CE-9A93A379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D19985A8-9F20-48B6-92CE-9A93A3793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graphicEl>
                                              <a:dgm id="{D19985A8-9F20-48B6-92CE-9A93A3793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45C37C-BD91-43F7-B34C-EC6C1735C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4345C37C-BD91-43F7-B34C-EC6C1735C0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4345C37C-BD91-43F7-B34C-EC6C1735C0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405B8D-0E30-4772-83FF-80E24074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34405B8D-0E30-4772-83FF-80E24074D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34405B8D-0E30-4772-83FF-80E24074D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F0C035-F2FF-4D75-A010-C9D0E9971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16F0C035-F2FF-4D75-A010-C9D0E99712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16F0C035-F2FF-4D75-A010-C9D0E99712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F6D75B-1E94-4574-B717-3F818ABB8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E4F6D75B-1E94-4574-B717-3F818ABB8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E4F6D75B-1E94-4574-B717-3F818ABB8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8D88BF-94C5-4786-BEEA-2F265488C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5F8D88BF-94C5-4786-BEEA-2F265488C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5F8D88BF-94C5-4786-BEEA-2F265488C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6DB110-AFDB-4AD8-8EE3-6A7901885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146DB110-AFDB-4AD8-8EE3-6A79018857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dgm id="{146DB110-AFDB-4AD8-8EE3-6A79018857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97A51E-6667-4266-B7E1-46E6701E0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9897A51E-6667-4266-B7E1-46E6701E0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">
                                            <p:graphicEl>
                                              <a:dgm id="{9897A51E-6667-4266-B7E1-46E6701E0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508934" y="219822"/>
            <a:ext cx="6092825" cy="89693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3600" dirty="0"/>
              <a:t>Work Based Learning </a:t>
            </a:r>
            <a:r>
              <a:rPr lang="en-US" altLang="en-US" sz="3600" dirty="0" smtClean="0"/>
              <a:t>Placement Opportunities</a:t>
            </a:r>
            <a:endParaRPr lang="en-US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483" y="1486180"/>
            <a:ext cx="7876988" cy="4435475"/>
          </a:xfrm>
        </p:spPr>
        <p:txBody>
          <a:bodyPr rtlCol="0">
            <a:normAutofit fontScale="70000" lnSpcReduction="20000"/>
          </a:bodyPr>
          <a:lstStyle/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Youth Apprenticeship – Placement requires completion of one unit of related instruction; must include a post-secondary training component; 720 hours of on-the-job training; for high wage, high skill, high demand jobs</a:t>
            </a: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700" dirty="0">
              <a:latin typeface="+mj-lt"/>
              <a:ea typeface="+mj-ea"/>
              <a:cs typeface="+mj-cs"/>
            </a:endParaRP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Internship - Placement requires completion of one unit of related instruction; may be paid or unpaid</a:t>
            </a: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700" dirty="0">
              <a:latin typeface="+mj-lt"/>
              <a:ea typeface="+mj-ea"/>
              <a:cs typeface="+mj-cs"/>
            </a:endParaRP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Cooperative Education – Must be concurrently enrolled in  the related CTAE course; must be a paid job</a:t>
            </a: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1700" dirty="0">
              <a:latin typeface="+mj-lt"/>
              <a:ea typeface="+mj-ea"/>
              <a:cs typeface="+mj-cs"/>
            </a:endParaRP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>
                <a:latin typeface="+mj-lt"/>
                <a:ea typeface="+mj-ea"/>
                <a:cs typeface="+mj-cs"/>
              </a:rPr>
              <a:t>Employability Skill Development – Student is taking or has taken a CTAE course; must be a paid job; training plan based on application of identified employability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skills</a:t>
            </a: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>
              <a:latin typeface="+mj-lt"/>
              <a:ea typeface="+mj-ea"/>
              <a:cs typeface="+mj-cs"/>
            </a:endParaRP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Great Promise Partnership (GPP)– Non-profit Foundations that works with GADOE under a MOU to place at risk students on WBL sites. </a:t>
            </a: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>
              <a:latin typeface="+mj-lt"/>
              <a:ea typeface="+mj-ea"/>
              <a:cs typeface="+mj-cs"/>
            </a:endParaRPr>
          </a:p>
          <a:p>
            <a:pPr marL="274315" indent="-274315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JROTC- Defined occupational categories and lists of businesses where JROTC students should be placed. </a:t>
            </a:r>
            <a:endParaRPr lang="en-US" sz="2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504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A82E43-F334-4B83-9151-C0C24AE8A2BC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Image showing the course numbering system for enrollment in Work-Based Learning involves inserting the subject code for the student’s pathway in the two digits to the left of the decimal. &#10;&#10;The first digit past the decimal is “7” for all WBL enrollments.&#10;Indicates Semester 1 or 2 of WBL enrollment&#10;Last two digits for local use. &#10;Subject Code is inserted matching the student’s pathway&#10;Indicates Year 1 or 2 of WBL enrollment&#10;4 = one credit&#10;5 = two credits&#10;6 = three credi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29" y="1837046"/>
            <a:ext cx="8626588" cy="3950550"/>
          </a:xfrm>
          <a:prstGeom prst="rect">
            <a:avLst/>
          </a:prstGeom>
        </p:spPr>
      </p:pic>
      <p:sp>
        <p:nvSpPr>
          <p:cNvPr id="6" name="Content Placeholder 2" descr="The course numbering system for enrollment in Work-Based Learning involves inserting the subject code for the student’s pathway in the two digits to the left of the decimal. &#10;&#10;The first digit past the decimal is “7” for all WBL enrollments.&#10;Indicates Semester 1 or 2 of WBL enrollment&#10;Last two digits for local use. &#10;Subject Code is inserted matching the student’s pathway&#10;Indicates Year 1 or 2 of WBL enrollment&#10;4 = one credit&#10;5 = two credits&#10;6 = three credits"/>
          <p:cNvSpPr txBox="1">
            <a:spLocks/>
          </p:cNvSpPr>
          <p:nvPr/>
        </p:nvSpPr>
        <p:spPr>
          <a:xfrm>
            <a:off x="435919" y="298422"/>
            <a:ext cx="6022031" cy="113718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Work Based Learning numbers require insertion of the subject CIP code.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825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A82E43-F334-4B83-9151-C0C24AE8A2BC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Table 4" descr="TABLE with Subject Codes"/>
          <p:cNvGraphicFramePr>
            <a:graphicFrameLocks noGrp="1"/>
          </p:cNvGraphicFramePr>
          <p:nvPr>
            <p:extLst/>
          </p:nvPr>
        </p:nvGraphicFramePr>
        <p:xfrm>
          <a:off x="176640" y="207850"/>
          <a:ext cx="5236608" cy="5854624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472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11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29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CIP</a:t>
                      </a: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Cluster/Pathway Title</a:t>
                      </a: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Funding Weight</a:t>
                      </a: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01.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Agriculture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02.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AgriScience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03.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Natural Resources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06.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Business Management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07.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Business Computer Science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08.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Marketing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Communication Technologies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Information Technology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Personal Services Occupations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Family and Consumer Sciences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Culinary Arts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Engineering and Technology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Healthcare Science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28</a:t>
                      </a:r>
                      <a:endParaRPr 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Junior ROTC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K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35</a:t>
                      </a:r>
                      <a:endParaRPr lang="en-US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Great Promise Partnership (GPP)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effectLst/>
                        </a:rPr>
                        <a:t>K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43.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Public Safety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Construction Technology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47.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Architecture, Construction, Communication &amp; Transportation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Precision Production Occupations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Manufacturing &amp; Engineering Sciences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26.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Life Sciences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Physical Sciences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Language Arts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Mathematics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Social Sciences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Visual Arts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Dance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Theatre Arts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53.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Music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82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63.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Spoken Languages 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 txBox="1">
            <a:spLocks/>
          </p:cNvSpPr>
          <p:nvPr/>
        </p:nvSpPr>
        <p:spPr>
          <a:xfrm>
            <a:off x="5872733" y="2066544"/>
            <a:ext cx="2256283" cy="309067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 smtClean="0"/>
              <a:t>Approved pathway options for WBL </a:t>
            </a:r>
            <a:br>
              <a:rPr lang="en-US" altLang="en-US" dirty="0" smtClean="0"/>
            </a:br>
            <a:r>
              <a:rPr lang="en-US" altLang="en-US" dirty="0" smtClean="0"/>
              <a:t>course numbers.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13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/>
              <a:t>Admissions and Scheduling for WBL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30307" y="1781816"/>
            <a:ext cx="8350622" cy="4574534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200" dirty="0" smtClean="0"/>
              <a:t>Selective vs. Elective Programs</a:t>
            </a:r>
          </a:p>
          <a:p>
            <a:pPr eaLnBrk="1" hangingPunct="1"/>
            <a:r>
              <a:rPr lang="en-US" altLang="en-US" sz="3200" dirty="0" smtClean="0"/>
              <a:t>Application Process</a:t>
            </a:r>
          </a:p>
          <a:p>
            <a:pPr eaLnBrk="1" hangingPunct="1"/>
            <a:r>
              <a:rPr lang="en-US" altLang="en-US" sz="3200" dirty="0" smtClean="0"/>
              <a:t>Requirements and Coordination</a:t>
            </a:r>
          </a:p>
          <a:p>
            <a:pPr lvl="1" eaLnBrk="1" hangingPunct="1"/>
            <a:r>
              <a:rPr lang="en-US" altLang="en-US" sz="3200" dirty="0" smtClean="0"/>
              <a:t>Students Career Goal</a:t>
            </a:r>
          </a:p>
          <a:p>
            <a:pPr lvl="1" eaLnBrk="1" hangingPunct="1"/>
            <a:r>
              <a:rPr lang="en-US" altLang="en-US" sz="3200" dirty="0" smtClean="0"/>
              <a:t>Related Coursework Taken</a:t>
            </a:r>
          </a:p>
          <a:p>
            <a:pPr lvl="1" eaLnBrk="1" hangingPunct="1"/>
            <a:r>
              <a:rPr lang="en-US" altLang="en-US" sz="3200" dirty="0" smtClean="0"/>
              <a:t>Job Placement/Training Plan</a:t>
            </a:r>
          </a:p>
          <a:p>
            <a:pPr eaLnBrk="1" hangingPunct="1"/>
            <a:r>
              <a:rPr lang="en-US" altLang="en-US" sz="3200" dirty="0" smtClean="0"/>
              <a:t>Approval of Job Placement vs. Arranged Placement </a:t>
            </a:r>
          </a:p>
          <a:p>
            <a:pPr eaLnBrk="1" hangingPunct="1"/>
            <a:r>
              <a:rPr lang="en-US" altLang="en-US" sz="3200" dirty="0" smtClean="0"/>
              <a:t>Counselors can be vital in vetting students</a:t>
            </a:r>
          </a:p>
          <a:p>
            <a:r>
              <a:rPr lang="en-US" sz="3200" dirty="0"/>
              <a:t> Non-performing </a:t>
            </a:r>
            <a:r>
              <a:rPr lang="en-US" sz="3200" dirty="0" smtClean="0"/>
              <a:t>students</a:t>
            </a:r>
            <a:endParaRPr lang="en-US" sz="3200" dirty="0"/>
          </a:p>
          <a:p>
            <a:r>
              <a:rPr lang="en-US" sz="3200" dirty="0"/>
              <a:t>Alternate assignments in case of extended illness</a:t>
            </a:r>
          </a:p>
          <a:p>
            <a:pPr eaLnBrk="1" hangingPunct="1"/>
            <a:endParaRPr lang="en-US" altLang="en-US" sz="3200" dirty="0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34200" y="6356350"/>
            <a:ext cx="10668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2146" tIns="61073" rIns="122146" bIns="61073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92188" indent="-3810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525588" indent="-3048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2136775" indent="-3048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747963" indent="-3048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3205163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662363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4119563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576763" indent="-304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531E1F-61B3-4C5B-8F31-8E90633CF605}" type="datetime1">
              <a:rPr lang="en-US" alt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7/13/2017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54277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077200" y="6356350"/>
            <a:ext cx="609600" cy="365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992188" indent="-3810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525588" indent="-3048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2136775" indent="-3048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747963" indent="-3048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3205163" indent="-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662363" indent="-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4119563" indent="-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576763" indent="-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C9E70B-1F57-4609-8BEB-4B05BD87D50B}" type="slidenum">
              <a:rPr lang="en-US" altLang="en-US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6316630" cy="1325563"/>
          </a:xfrm>
        </p:spPr>
        <p:txBody>
          <a:bodyPr/>
          <a:lstStyle/>
          <a:p>
            <a:r>
              <a:rPr lang="en-US" dirty="0" smtClean="0"/>
              <a:t>WBL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51018"/>
              </p:ext>
            </p:extLst>
          </p:nvPr>
        </p:nvGraphicFramePr>
        <p:xfrm>
          <a:off x="247244" y="1855693"/>
          <a:ext cx="8812712" cy="50023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0747"/>
                <a:gridCol w="228746"/>
                <a:gridCol w="2076766"/>
                <a:gridCol w="210686"/>
                <a:gridCol w="2106865"/>
                <a:gridCol w="240784"/>
                <a:gridCol w="1878118"/>
              </a:tblGrid>
              <a:tr h="349022">
                <a:tc grid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3940"/>
                          </a:solidFill>
                          <a:effectLst/>
                        </a:rPr>
                        <a:t>Standard 7: The local school system supports equitable Work-Based Learning opportunities by providing a school-wide WBL Coordinator, adequate resources, and a manageable workload.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45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Exemplary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3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Meets Expectation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2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Does Not Meet Expectation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1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3940"/>
                          </a:solidFill>
                          <a:effectLst/>
                        </a:rPr>
                        <a:t>Evidence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</a:tr>
              <a:tr h="4478774">
                <a:tc gridSpan="2"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Include all criteria from "meets expectations” plus the following: 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The facilities are current and of sufficient size and quality to effectively meet instructional needs of the students.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The teacher/coordinator has   storage facilities and a private office with telephone.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The WBL Coordinators has access to a computer, preferably a laptop.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The WBL program has a generous budget for travel, equipment, and supplies.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The WBL program is an integral part of the local plan for career education and is considered equal but of separate instructional design.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An approved operating budget for the current fiscal year is on file, available to and controlled by the teacher/coordinator.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The WBL coordinator is full time with minimal “other duties” that distract from the WBL mission. 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1F3940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Students in all CTAE classes have equal opportunity to participate in WBL placements.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Student enrollment in WBL placements are in compliance with class size limitations or the recommended workload for WBL programs.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 WBL coordinator is unencumbered and available for supervision during all periods that students are released from school to report to worksites.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 facilities are adequate to effectively meet the instructional needs of the students.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There is a classroom, storage facilities, and access to an office and telephone for WBL Coordinators.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There is an adequate budget for travel, equipment, supplies and operation of the WBL program controlled by the local administrator.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 WBL program is a part of the local plan for career education.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Students in all CTAE program areas do not have equitable opportunity to participate in WBL placements.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Student enrollment in WBL placements exceed the state class size limitations or recommended workload for WBL programs.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 facilities are not adequate to effectively meet the instructional needs of the students.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There is no office and telephone for the WBL Coordinator.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There is an inadequate budget available for salary, travel, equipment and supplies.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 teacher/coordinator does not have access to an operating budget for the program.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"/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The WBL program is not a vital part of the local plan for career education.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Class rosters.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WBL Coordinator job description.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WBL Coordinator’s daily assignments.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Copy of the WBL budget.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WBL Coordinator’s inventory.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WBL Coordinator’s travel/expense records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WBL Coordinator’s office.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en-US" sz="800" dirty="0">
                          <a:solidFill>
                            <a:srgbClr val="1F3940"/>
                          </a:solidFill>
                          <a:effectLst/>
                        </a:rPr>
                        <a:t>List of students enrolled in WBL for each CTAE program area/pathway.</a:t>
                      </a:r>
                      <a:endParaRPr lang="en-US" sz="1000" dirty="0">
                        <a:solidFill>
                          <a:srgbClr val="1F394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03" marR="55003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6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6316630" cy="1325563"/>
          </a:xfrm>
        </p:spPr>
        <p:txBody>
          <a:bodyPr/>
          <a:lstStyle/>
          <a:p>
            <a:r>
              <a:rPr lang="en-US" dirty="0" smtClean="0"/>
              <a:t>WBL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918" y="1878202"/>
            <a:ext cx="880782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Standard 1: A wide array of Career Related Education (CRE) activities are integrated into all CTAE classes to support work-based learning placements and help students become college and career ready.</a:t>
            </a:r>
            <a:endParaRPr lang="en-US" sz="1500" dirty="0"/>
          </a:p>
          <a:p>
            <a:r>
              <a:rPr lang="en-US" sz="1500" b="1" dirty="0"/>
              <a:t> </a:t>
            </a:r>
            <a:endParaRPr lang="en-US" sz="1500" dirty="0"/>
          </a:p>
          <a:p>
            <a:r>
              <a:rPr lang="en-US" sz="1500" b="1" dirty="0"/>
              <a:t>Standard 2:  Age-appropriate Career Awareness activities in the Career Technical and Agricultural Education class are designed to make students aware of career choices and promote college and career readiness.</a:t>
            </a:r>
            <a:endParaRPr lang="en-US" sz="1500" dirty="0"/>
          </a:p>
          <a:p>
            <a:r>
              <a:rPr lang="en-US" sz="1500" b="1" dirty="0"/>
              <a:t> </a:t>
            </a:r>
            <a:endParaRPr lang="en-US" sz="1500" dirty="0"/>
          </a:p>
          <a:p>
            <a:r>
              <a:rPr lang="en-US" sz="1500" b="1" dirty="0"/>
              <a:t>Standard 3:  Age appropriate Career Exploration Activities in the Career Technical and Agricultural Education classes are conducted with individuals or small groups of students to explore career options.</a:t>
            </a:r>
            <a:endParaRPr lang="en-US" sz="1500" dirty="0"/>
          </a:p>
          <a:p>
            <a:r>
              <a:rPr lang="en-US" sz="1500" b="1" dirty="0"/>
              <a:t> </a:t>
            </a:r>
            <a:endParaRPr lang="en-US" sz="1500" dirty="0"/>
          </a:p>
          <a:p>
            <a:r>
              <a:rPr lang="en-US" sz="1500" b="1" dirty="0"/>
              <a:t>Standard 4: Instructional Related activities in The Career Technical and Agricultural Education class promote an understanding of the business and work environment and help students develop employability skills.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5: CTAE personnel are actively involved in the planning, coordinating, and implementing of connecting activities between the school and the business community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6: Work-based learning placements are appropriate and accurately identified as Employability Skill Development (ESD), Cooperative Education (Co-op), Internship, or Youth Apprenticeship (YAP).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88554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6316630" cy="1325563"/>
          </a:xfrm>
        </p:spPr>
        <p:txBody>
          <a:bodyPr/>
          <a:lstStyle/>
          <a:p>
            <a:r>
              <a:rPr lang="en-US" dirty="0" smtClean="0"/>
              <a:t>WBL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9624" y="1701910"/>
            <a:ext cx="847164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Standard 7: The local school system supports equitable Work-Based Learning opportunities by providing a school-wide WBL Coordinator, adequate resources, and a manageable workload. 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Standard 8: Teachers/coordinators who supervise students on job placements are trained to provide quality programs at the local level. </a:t>
            </a:r>
            <a:endParaRPr lang="en-US" sz="1600" dirty="0"/>
          </a:p>
          <a:p>
            <a:r>
              <a:rPr lang="en-US" sz="1600" b="1" dirty="0"/>
              <a:t> </a:t>
            </a:r>
            <a:endParaRPr lang="en-US" sz="1600" dirty="0"/>
          </a:p>
          <a:p>
            <a:r>
              <a:rPr lang="en-US" sz="1600" b="1" dirty="0"/>
              <a:t>Standard 9: An active advisory committee assists with the design, development, implementation, administration, and evaluation of the program. 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Standard 10: A plan exists and is implemented to teach employability skills prior to the WBL placement. 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r>
              <a:rPr lang="en-US" sz="1600" b="1" dirty="0"/>
              <a:t>Standard 11: Students involved in Work-Based Learning have a comprehensive program of study on file that integrates academic and college and career ready pathway courses. </a:t>
            </a:r>
            <a:endParaRPr lang="en-US" sz="1600" dirty="0"/>
          </a:p>
          <a:p>
            <a:r>
              <a:rPr lang="en-US" sz="1600" dirty="0"/>
              <a:t>  </a:t>
            </a:r>
          </a:p>
          <a:p>
            <a:r>
              <a:rPr lang="en-US" sz="1600" b="1" dirty="0"/>
              <a:t>Standard 12: Community resources are analyzed and partnerships are formed to create Work-Based Learning placement options.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271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022" y="6311029"/>
            <a:ext cx="809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B0BC5"/>
                </a:solidFill>
                <a:latin typeface="Segoe UI Light" pitchFamily="34" charset="0"/>
                <a:ea typeface="Segoe UI" pitchFamily="34" charset="0"/>
                <a:cs typeface="Segoe UI" pitchFamily="34" charset="0"/>
              </a:rPr>
              <a:t>Work-Based Learning and Youth Apprenticeship Program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-3415" y="6324600"/>
            <a:ext cx="9144000" cy="0"/>
          </a:xfrm>
          <a:prstGeom prst="line">
            <a:avLst/>
          </a:prstGeom>
          <a:ln w="57150">
            <a:solidFill>
              <a:srgbClr val="EF478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3415" y="2743200"/>
            <a:ext cx="9144000" cy="0"/>
          </a:xfrm>
          <a:prstGeom prst="line">
            <a:avLst/>
          </a:prstGeom>
          <a:ln w="57150">
            <a:solidFill>
              <a:srgbClr val="ED496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6424" y="1434861"/>
            <a:ext cx="6547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u="sng" dirty="0"/>
              <a:t>Student Enrollment in CTAE </a:t>
            </a:r>
            <a:r>
              <a:rPr lang="en-US" b="1" u="sng" dirty="0" smtClean="0"/>
              <a:t>Classes FY16</a:t>
            </a:r>
            <a:endParaRPr lang="en-US" b="1" i="1" u="sng" dirty="0"/>
          </a:p>
          <a:p>
            <a:r>
              <a:rPr lang="en-US" b="1" i="1" dirty="0"/>
              <a:t>(Students enrolled in one or more CTAE courses)</a:t>
            </a: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60% </a:t>
            </a:r>
            <a:r>
              <a:rPr lang="en-US" b="1" dirty="0"/>
              <a:t>of all Students in Grades 9-12 Statewide </a:t>
            </a:r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344,971 students</a:t>
            </a:r>
            <a:r>
              <a:rPr lang="en-US" b="1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94.9% </a:t>
            </a:r>
            <a:r>
              <a:rPr lang="en-US" b="1" dirty="0" smtClean="0"/>
              <a:t>Graduation </a:t>
            </a:r>
            <a:r>
              <a:rPr lang="en-US" b="1" dirty="0"/>
              <a:t>Rate for CTAE </a:t>
            </a:r>
            <a:r>
              <a:rPr lang="en-US" b="1" dirty="0" smtClean="0"/>
              <a:t>Concentrators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1460" y="3881"/>
            <a:ext cx="1973644" cy="8578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317" y="5441358"/>
            <a:ext cx="1718250" cy="7986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773" y="5179685"/>
            <a:ext cx="1606184" cy="103690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56424" y="2874362"/>
            <a:ext cx="3596640" cy="2566996"/>
            <a:chOff x="594360" y="2792547"/>
            <a:chExt cx="2773680" cy="1817461"/>
          </a:xfrm>
        </p:grpSpPr>
        <p:graphicFrame>
          <p:nvGraphicFramePr>
            <p:cNvPr id="13" name="Object 12"/>
            <p:cNvGraphicFramePr>
              <a:graphicFrameLocks/>
            </p:cNvGraphicFramePr>
            <p:nvPr>
              <p:extLst/>
            </p:nvPr>
          </p:nvGraphicFramePr>
          <p:xfrm>
            <a:off x="594360" y="2792547"/>
            <a:ext cx="2773680" cy="1817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r:id="rId6" imgW="8455885" imgH="5864860" progId="Excel.Chart.8">
                    <p:embed/>
                  </p:oleObj>
                </mc:Choice>
                <mc:Fallback>
                  <p:oleObj r:id="rId6" imgW="8455885" imgH="586486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360" y="2792547"/>
                          <a:ext cx="2773680" cy="1817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4"/>
            <p:cNvSpPr txBox="1">
              <a:spLocks noChangeArrowheads="1"/>
            </p:cNvSpPr>
            <p:nvPr/>
          </p:nvSpPr>
          <p:spPr bwMode="auto">
            <a:xfrm>
              <a:off x="1409700" y="3353979"/>
              <a:ext cx="72009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 2" pitchFamily="18" charset="2"/>
                <a:buChar char=""/>
                <a:defRPr sz="2200"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200" dirty="0">
                  <a:solidFill>
                    <a:schemeClr val="bg1"/>
                  </a:solidFill>
                  <a:latin typeface="Calibri" pitchFamily="34" charset="0"/>
                </a:rPr>
                <a:t> (31%)</a:t>
              </a:r>
            </a:p>
          </p:txBody>
        </p:sp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1306830" y="3834860"/>
              <a:ext cx="8610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2800"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 2" pitchFamily="18" charset="2"/>
                <a:buChar char=""/>
                <a:defRPr sz="2200"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"/>
                <a:defRPr sz="2000"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itchFamily="18" charset="2"/>
                <a:buChar char=""/>
                <a:defRPr>
                  <a:solidFill>
                    <a:schemeClr val="tx1"/>
                  </a:solidFill>
                  <a:latin typeface="Candara" pitchFamily="34" charset="0"/>
                  <a:ea typeface="Candara" pitchFamily="34" charset="0"/>
                  <a:cs typeface="Candar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solidFill>
                    <a:schemeClr val="bg1"/>
                  </a:solidFill>
                  <a:latin typeface="Calibri" pitchFamily="34" charset="0"/>
                </a:rPr>
                <a:t> (69%)</a:t>
              </a:r>
            </a:p>
          </p:txBody>
        </p:sp>
      </p:grp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581269946"/>
              </p:ext>
            </p:extLst>
          </p:nvPr>
        </p:nvGraphicFramePr>
        <p:xfrm>
          <a:off x="4874804" y="2874362"/>
          <a:ext cx="3657599" cy="2707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558589" y="3754660"/>
            <a:ext cx="733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16,118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6529137" y="3754661"/>
            <a:ext cx="733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18,439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582649" y="5554289"/>
            <a:ext cx="733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330.094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162174" y="5554288"/>
            <a:ext cx="733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344.971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86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6316630" cy="1325563"/>
          </a:xfrm>
        </p:spPr>
        <p:txBody>
          <a:bodyPr/>
          <a:lstStyle/>
          <a:p>
            <a:r>
              <a:rPr lang="en-US" dirty="0" smtClean="0"/>
              <a:t>WBL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9624" y="1416537"/>
            <a:ext cx="847164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Standard 13: Clearly defined admission policies and procedures for identifying and enrolling students into the Work-Based Learning Program are established and implemented. A comprehensive orientation is provided to the Work-Based Learning students and parents/guardians prior to enrollment.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14: Work-based learning sites that provide occupational growth opportunities consistent with students' occupational interests and learning objectives are selected and mentors at the site are trained by the Work-Based Learning Coordinator. Integrated instruction is provided to the work-based learning student at the work site.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15: Work-Based Learning sites for students are in compliance with federal and state labor laws and local policies.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16: The Work-Based Learning coordinator has individual Educational Training Agreement with all required signatures on file for each WBL student.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17: Each student has an educational training plan that specifies a planned sequence of learning experiences and work tasks correlated with the student's career pathway. 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Standard 18: Each Work-Based Learning student is evaluated on a regular basis by the work site supervisor/mentor to assess progress toward goals established in the student's Educational Training Plan.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56708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6316630" cy="1325563"/>
          </a:xfrm>
        </p:spPr>
        <p:txBody>
          <a:bodyPr/>
          <a:lstStyle/>
          <a:p>
            <a:r>
              <a:rPr lang="en-US" dirty="0" smtClean="0"/>
              <a:t>WBL Standards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9283" y="1486466"/>
            <a:ext cx="847164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Standard 19: Work-Based Learning students are enrolled in State approved courses, and complete and accurate records and documentation for enrollment, assessment and awarding of credit are kept on file for each Work-Based Learning student. </a:t>
            </a:r>
            <a:endParaRPr lang="en-US" sz="1500"/>
          </a:p>
          <a:p>
            <a:r>
              <a:rPr lang="en-US" sz="1500"/>
              <a:t> </a:t>
            </a:r>
          </a:p>
          <a:p>
            <a:r>
              <a:rPr lang="en-US" sz="1500" b="1"/>
              <a:t>Standard 20: Work-Based Learning personnel are available for supervision of students during periods that students are placed on Work-Based Learning sites and make regular supervisory visits. </a:t>
            </a:r>
            <a:endParaRPr lang="en-US" sz="1500"/>
          </a:p>
          <a:p>
            <a:r>
              <a:rPr lang="en-US" sz="1500" b="1"/>
              <a:t> </a:t>
            </a:r>
            <a:endParaRPr lang="en-US" sz="1500"/>
          </a:p>
          <a:p>
            <a:r>
              <a:rPr lang="en-US" sz="1500" b="1"/>
              <a:t>Standard 21: Work-Based Learning Coordinators participate in the Transition and Career Partnership (TCP) and assist students with post-secondary opportunities. </a:t>
            </a:r>
            <a:endParaRPr lang="en-US" sz="1500"/>
          </a:p>
          <a:p>
            <a:r>
              <a:rPr lang="en-US" sz="1500" b="1"/>
              <a:t> </a:t>
            </a:r>
            <a:endParaRPr lang="en-US" sz="1500"/>
          </a:p>
          <a:p>
            <a:r>
              <a:rPr lang="en-US" sz="1500" b="1"/>
              <a:t>Standard 22: A public relations and marketing plan is integrated into the goals and objectives of the Work-Based Learning program and is reactive to the changing needs of the students and the business/industry community. </a:t>
            </a:r>
            <a:endParaRPr lang="en-US" sz="1500"/>
          </a:p>
          <a:p>
            <a:r>
              <a:rPr lang="en-US" sz="1500" b="1"/>
              <a:t> </a:t>
            </a:r>
            <a:endParaRPr lang="en-US" sz="1500"/>
          </a:p>
          <a:p>
            <a:r>
              <a:rPr lang="en-US" sz="1500" b="1"/>
              <a:t>Standard 23: A plan has been established and implemented to provide Work-Based Learning opportunities for At-Risk students and students with disabilities </a:t>
            </a:r>
            <a:endParaRPr lang="en-US" sz="1500"/>
          </a:p>
          <a:p>
            <a:r>
              <a:rPr lang="en-US" sz="1500" b="1"/>
              <a:t> </a:t>
            </a:r>
            <a:endParaRPr lang="en-US" sz="1500"/>
          </a:p>
          <a:p>
            <a:r>
              <a:rPr lang="en-US" sz="1500" b="1"/>
              <a:t>Standard 24: A comprehensive evaluation of the program is conducted annually including follow-up of students and employers to determine the success of the WBL program and compliance with State standards. 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832551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and Class Size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WBL has the same Class size requirements as all other CTAE classes.  Total FTE segments are averaged across all periods assigned WBL.  The challenge is balancing class size with a realistic workload.</a:t>
            </a:r>
          </a:p>
          <a:p>
            <a:endParaRPr lang="en-US" dirty="0"/>
          </a:p>
          <a:p>
            <a:r>
              <a:rPr lang="en-US" dirty="0" smtClean="0"/>
              <a:t>Counting FTE segments</a:t>
            </a:r>
          </a:p>
          <a:p>
            <a:pPr lvl="2"/>
            <a:r>
              <a:rPr lang="en-US" dirty="0" smtClean="0"/>
              <a:t>K-Weight and D-Weight funding</a:t>
            </a:r>
          </a:p>
          <a:p>
            <a:endParaRPr lang="en-US" dirty="0"/>
          </a:p>
          <a:p>
            <a:r>
              <a:rPr lang="en-US" dirty="0" smtClean="0"/>
              <a:t>YAP Grant</a:t>
            </a:r>
          </a:p>
          <a:p>
            <a:pPr lvl="2"/>
            <a:r>
              <a:rPr lang="en-US" dirty="0" smtClean="0"/>
              <a:t>85% salary &amp; benefit</a:t>
            </a:r>
          </a:p>
          <a:p>
            <a:pPr lvl="2"/>
            <a:r>
              <a:rPr lang="en-US" dirty="0" smtClean="0"/>
              <a:t>15% split between travel, supplies &amp; equipment</a:t>
            </a:r>
          </a:p>
          <a:p>
            <a:pPr lvl="2"/>
            <a:r>
              <a:rPr lang="en-US" dirty="0" smtClean="0"/>
              <a:t>Marketing and Public Relations efforts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3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Time vs. Part Time Coordinators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Job duties of WBL </a:t>
            </a:r>
            <a:r>
              <a:rPr lang="en-US" dirty="0" smtClean="0"/>
              <a:t>coordinators (pages 7-7 through 7-9 in the WBL Manual</a:t>
            </a:r>
            <a:endParaRPr lang="en-US" dirty="0" smtClean="0"/>
          </a:p>
          <a:p>
            <a:r>
              <a:rPr lang="en-US" dirty="0" smtClean="0"/>
              <a:t>Community Liaison; creating placements</a:t>
            </a:r>
          </a:p>
          <a:p>
            <a:r>
              <a:rPr lang="en-US" dirty="0" smtClean="0"/>
              <a:t>Creating partnerships and relationships</a:t>
            </a:r>
          </a:p>
          <a:p>
            <a:r>
              <a:rPr lang="en-US" dirty="0" smtClean="0"/>
              <a:t>Importance of Career Awareness and Exploration Activities</a:t>
            </a:r>
          </a:p>
          <a:p>
            <a:r>
              <a:rPr lang="en-US" dirty="0" smtClean="0"/>
              <a:t>The WBL Coordinator is the </a:t>
            </a:r>
            <a:r>
              <a:rPr lang="en-US" dirty="0" smtClean="0"/>
              <a:t>teacher of record for WBL </a:t>
            </a:r>
            <a:r>
              <a:rPr lang="en-US" dirty="0" smtClean="0"/>
              <a:t>students and must be unencumbered from other duties during the periods the students are away from school</a:t>
            </a:r>
            <a:endParaRPr lang="en-US" dirty="0" smtClean="0"/>
          </a:p>
          <a:p>
            <a:r>
              <a:rPr lang="en-US" dirty="0" smtClean="0"/>
              <a:t>Results on quality of student placements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10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YAP Grant Requirement Highlights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201706" y="1825625"/>
            <a:ext cx="859267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Each system must apply for YAP Grant funds via the consolidated application process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r>
              <a:rPr lang="en-US" altLang="en-US" dirty="0" smtClean="0"/>
              <a:t>The YAP </a:t>
            </a:r>
            <a:r>
              <a:rPr lang="en-US" altLang="en-US" dirty="0" smtClean="0"/>
              <a:t>Coordinator position </a:t>
            </a:r>
            <a:r>
              <a:rPr lang="en-US" altLang="en-US" dirty="0" smtClean="0"/>
              <a:t>must be equal </a:t>
            </a:r>
            <a:r>
              <a:rPr lang="en-US" altLang="en-US" dirty="0" smtClean="0"/>
              <a:t>to grant amount must be reported on the system CPI </a:t>
            </a:r>
            <a:r>
              <a:rPr lang="en-US" altLang="en-US" dirty="0" smtClean="0"/>
              <a:t>report.  (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: coordinator must be dedicated 50% of the time for ½ position grant)</a:t>
            </a:r>
            <a:endParaRPr lang="en-US" altLang="en-US" dirty="0" smtClean="0"/>
          </a:p>
          <a:p>
            <a:r>
              <a:rPr lang="en-US" altLang="en-US" dirty="0" smtClean="0"/>
              <a:t>Coordinator must attend training </a:t>
            </a:r>
            <a:r>
              <a:rPr lang="en-US" altLang="en-US" dirty="0" smtClean="0"/>
              <a:t>every 5 years</a:t>
            </a:r>
            <a:endParaRPr lang="en-US" altLang="en-US" sz="2800" dirty="0" smtClean="0"/>
          </a:p>
          <a:p>
            <a:r>
              <a:rPr lang="en-US" altLang="en-US" dirty="0" smtClean="0"/>
              <a:t>Coordinator must attend </a:t>
            </a:r>
            <a:r>
              <a:rPr lang="en-US" altLang="en-US" dirty="0" smtClean="0"/>
              <a:t>all State </a:t>
            </a:r>
            <a:r>
              <a:rPr lang="en-US" altLang="en-US" dirty="0" smtClean="0"/>
              <a:t>sponsored Professional Learning events</a:t>
            </a:r>
          </a:p>
          <a:p>
            <a:r>
              <a:rPr lang="en-US" altLang="en-US" dirty="0" smtClean="0"/>
              <a:t>Must submit Annual YAP Data Report</a:t>
            </a:r>
          </a:p>
          <a:p>
            <a:r>
              <a:rPr lang="en-US" altLang="en-US" dirty="0" smtClean="0"/>
              <a:t>Funding continuance is dependent on meeting the grant requirements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10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YAP Annual Assessment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000" dirty="0" smtClean="0"/>
              <a:t>Each </a:t>
            </a:r>
            <a:r>
              <a:rPr lang="en-US" altLang="en-US" sz="3000" dirty="0" smtClean="0"/>
              <a:t>grant recipient must submit an Annual YAP Assessment to continue receiving funding.</a:t>
            </a:r>
          </a:p>
          <a:p>
            <a:r>
              <a:rPr lang="en-US" altLang="en-US" sz="3000" dirty="0" smtClean="0"/>
              <a:t>YAP Assessment is completed and submitted on CTAERN.</a:t>
            </a:r>
          </a:p>
          <a:p>
            <a:pPr lvl="1"/>
            <a:r>
              <a:rPr lang="en-US" altLang="en-US" sz="2600" dirty="0" smtClean="0"/>
              <a:t>Requires approved by the CTAE Director</a:t>
            </a:r>
          </a:p>
          <a:p>
            <a:r>
              <a:rPr lang="en-US" altLang="en-US" sz="3000" dirty="0" smtClean="0"/>
              <a:t>Due date mid/late April</a:t>
            </a:r>
          </a:p>
        </p:txBody>
      </p:sp>
    </p:spTree>
    <p:extLst>
      <p:ext uri="{BB962C8B-B14F-4D97-AF65-F5344CB8AC3E}">
        <p14:creationId xmlns:p14="http://schemas.microsoft.com/office/powerpoint/2010/main" val="22866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WBL Program Requirements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not grade.  HB766</a:t>
            </a:r>
          </a:p>
          <a:p>
            <a:r>
              <a:rPr lang="en-US" dirty="0" smtClean="0"/>
              <a:t>Good Attendance</a:t>
            </a:r>
            <a:endParaRPr lang="en-US" dirty="0" smtClean="0"/>
          </a:p>
          <a:p>
            <a:r>
              <a:rPr lang="en-US" dirty="0" smtClean="0"/>
              <a:t>Good Grade </a:t>
            </a:r>
            <a:r>
              <a:rPr lang="en-US" dirty="0" smtClean="0"/>
              <a:t>history</a:t>
            </a:r>
          </a:p>
          <a:p>
            <a:r>
              <a:rPr lang="en-US" dirty="0" smtClean="0"/>
              <a:t>Good </a:t>
            </a:r>
            <a:r>
              <a:rPr lang="en-US" dirty="0" smtClean="0"/>
              <a:t>Di</a:t>
            </a:r>
            <a:r>
              <a:rPr lang="en-US" dirty="0" smtClean="0"/>
              <a:t>scipline </a:t>
            </a:r>
            <a:r>
              <a:rPr lang="en-US" dirty="0" smtClean="0"/>
              <a:t>Record</a:t>
            </a:r>
          </a:p>
          <a:p>
            <a:r>
              <a:rPr lang="en-US" dirty="0" smtClean="0"/>
              <a:t>Pathway Courses taken</a:t>
            </a:r>
          </a:p>
          <a:p>
            <a:r>
              <a:rPr lang="en-US" dirty="0" smtClean="0"/>
              <a:t>Job placement</a:t>
            </a:r>
          </a:p>
          <a:p>
            <a:r>
              <a:rPr lang="en-US" dirty="0" smtClean="0"/>
              <a:t>Reliable Transportation</a:t>
            </a:r>
          </a:p>
          <a:p>
            <a:r>
              <a:rPr lang="en-US" dirty="0" smtClean="0"/>
              <a:t>Parental Consent or be 18 years of 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44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WBL does NOT negatively impact college acceptance</a:t>
            </a:r>
          </a:p>
          <a:p>
            <a:r>
              <a:rPr lang="en-US" dirty="0" smtClean="0"/>
              <a:t>Hope calculation </a:t>
            </a:r>
            <a:r>
              <a:rPr lang="en-US" dirty="0" smtClean="0"/>
              <a:t>includes</a:t>
            </a:r>
            <a:r>
              <a:rPr lang="en-US" dirty="0" smtClean="0"/>
              <a:t> </a:t>
            </a:r>
            <a:r>
              <a:rPr lang="en-US" dirty="0" smtClean="0"/>
              <a:t>WBL credit in Advanced Academic </a:t>
            </a:r>
            <a:r>
              <a:rPr lang="en-US" dirty="0" smtClean="0"/>
              <a:t>pathways where the first two </a:t>
            </a:r>
            <a:r>
              <a:rPr lang="en-US" dirty="0"/>
              <a:t>d</a:t>
            </a:r>
            <a:r>
              <a:rPr lang="en-US" dirty="0" smtClean="0"/>
              <a:t>igits are: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Table 5" descr="TABLE with Subject Code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640124"/>
              </p:ext>
            </p:extLst>
          </p:nvPr>
        </p:nvGraphicFramePr>
        <p:xfrm>
          <a:off x="1221341" y="3780960"/>
          <a:ext cx="6712423" cy="1786123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6057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185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1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50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CIP</a:t>
                      </a: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Cluster/Pathway Title</a:t>
                      </a: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Times New Roman"/>
                        </a:rPr>
                        <a:t>Funding Weight</a:t>
                      </a: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26.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Life Sciences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40.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Physical Sciences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Language Arts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27.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Mathematics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K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3062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45.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Social Sciences </a:t>
                      </a: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K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7561" marR="57561" marT="0" marB="0" anchor="ctr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9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WBL Students are </a:t>
            </a:r>
            <a:r>
              <a:rPr lang="en-US" dirty="0" smtClean="0"/>
              <a:t>NOT</a:t>
            </a:r>
            <a:r>
              <a:rPr lang="en-US" b="0" dirty="0" smtClean="0"/>
              <a:t> High School Drop Outs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Graduation Rate for CTAE Concentrators 94.5%</a:t>
            </a:r>
          </a:p>
          <a:p>
            <a:endParaRPr lang="en-US" dirty="0" smtClean="0"/>
          </a:p>
          <a:p>
            <a:r>
              <a:rPr lang="en-US" dirty="0" smtClean="0"/>
              <a:t>WBL Graduation Rate</a:t>
            </a:r>
          </a:p>
          <a:p>
            <a:pPr lvl="1"/>
            <a:r>
              <a:rPr lang="en-US" dirty="0" smtClean="0"/>
              <a:t>WBL Coordinator reported 16685 Seniors </a:t>
            </a:r>
            <a:r>
              <a:rPr lang="en-US" dirty="0" smtClean="0"/>
              <a:t>enrolled in WBL </a:t>
            </a:r>
            <a:r>
              <a:rPr lang="en-US" dirty="0" smtClean="0"/>
              <a:t>for the 2016-2017 school year</a:t>
            </a:r>
            <a:endParaRPr lang="en-US" dirty="0" smtClean="0"/>
          </a:p>
          <a:p>
            <a:pPr lvl="1"/>
            <a:r>
              <a:rPr lang="en-US" dirty="0" smtClean="0"/>
              <a:t>105 reportedly dropped </a:t>
            </a:r>
            <a:r>
              <a:rPr lang="en-US" dirty="0" smtClean="0"/>
              <a:t>out of school </a:t>
            </a:r>
          </a:p>
          <a:p>
            <a:pPr lvl="1"/>
            <a:r>
              <a:rPr lang="en-US" dirty="0"/>
              <a:t>105 is </a:t>
            </a:r>
            <a:r>
              <a:rPr lang="en-US" dirty="0" smtClean="0"/>
              <a:t>.629</a:t>
            </a:r>
            <a:r>
              <a:rPr lang="en-US" dirty="0" smtClean="0"/>
              <a:t>% </a:t>
            </a:r>
            <a:r>
              <a:rPr lang="en-US" dirty="0"/>
              <a:t>of </a:t>
            </a:r>
            <a:r>
              <a:rPr lang="en-US" dirty="0" smtClean="0"/>
              <a:t>16685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228600" lvl="1"/>
            <a:r>
              <a:rPr lang="en-US" dirty="0" smtClean="0"/>
              <a:t>Graduation Rate for WBL Students 	</a:t>
            </a:r>
            <a:r>
              <a:rPr lang="en-US" dirty="0" smtClean="0"/>
              <a:t>99.4%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01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41424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WBL Certification Requirements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15153" y="1461247"/>
            <a:ext cx="8686800" cy="48768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State Board Rule for Work-Based Learning (160-4-3-.14) approved in June 2011.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hangingPunct="0"/>
            <a:r>
              <a:rPr lang="en-US" sz="2400" dirty="0" smtClean="0"/>
              <a:t>Work-Based </a:t>
            </a:r>
            <a:r>
              <a:rPr lang="en-US" sz="2400" dirty="0"/>
              <a:t>Learning placement opportunities shall be conducted in accordance with the guidelines in the </a:t>
            </a:r>
            <a:r>
              <a:rPr lang="en-US" sz="2400" i="1" dirty="0"/>
              <a:t>Georgia </a:t>
            </a:r>
            <a:r>
              <a:rPr lang="en-US" sz="2400" i="1" dirty="0" smtClean="0"/>
              <a:t>Work-Based Learning Manual</a:t>
            </a:r>
            <a:r>
              <a:rPr lang="en-US" sz="2400" dirty="0" smtClean="0"/>
              <a:t>, </a:t>
            </a:r>
            <a:r>
              <a:rPr lang="en-US" sz="2400" dirty="0"/>
              <a:t>available from the division of Career, Technical and Agricultural Education.</a:t>
            </a:r>
          </a:p>
          <a:p>
            <a:pPr marL="0" indent="0" hangingPunct="0">
              <a:buNone/>
            </a:pPr>
            <a:r>
              <a:rPr lang="en-US" sz="2400" dirty="0"/>
              <a:t> </a:t>
            </a:r>
          </a:p>
          <a:p>
            <a:pPr hangingPunct="0"/>
            <a:r>
              <a:rPr lang="en-US" sz="2400" b="1" dirty="0" smtClean="0"/>
              <a:t>Each </a:t>
            </a:r>
            <a:r>
              <a:rPr lang="en-US" sz="2400" b="1" dirty="0"/>
              <a:t>Work-Based Learning Coordinator supervising students enrolled in State approved work-based learning courses shall meet one of the following requirements:</a:t>
            </a:r>
          </a:p>
          <a:p>
            <a:pPr marL="0" indent="0" hangingPunct="0">
              <a:buNone/>
            </a:pPr>
            <a:r>
              <a:rPr lang="en-US" sz="2400" dirty="0"/>
              <a:t> </a:t>
            </a:r>
          </a:p>
          <a:p>
            <a:pPr hangingPunct="0"/>
            <a:r>
              <a:rPr lang="en-US" sz="2400" dirty="0"/>
              <a:t>   1. Hold a valid Work-Based Learning (WBL) endorsement (formerly DCT) issued by the Professional Standards Commission and have completed a State approved WBL training session within the past five years. </a:t>
            </a:r>
          </a:p>
          <a:p>
            <a:pPr marL="0" indent="0" hangingPunct="0">
              <a:buNone/>
            </a:pPr>
            <a:r>
              <a:rPr lang="en-US" sz="2400" dirty="0"/>
              <a:t> </a:t>
            </a:r>
          </a:p>
          <a:p>
            <a:pPr hangingPunct="0"/>
            <a:r>
              <a:rPr lang="en-US" sz="2400" dirty="0"/>
              <a:t>   2. Hold a valid certificate in any Career, Technical and Agricultural Education field and have completed a State approved WBL training session within the past five years.</a:t>
            </a:r>
          </a:p>
          <a:p>
            <a:pPr marL="0" indent="0" hangingPunct="0">
              <a:buNone/>
            </a:pPr>
            <a:r>
              <a:rPr lang="en-US" sz="2400" dirty="0"/>
              <a:t> </a:t>
            </a:r>
          </a:p>
          <a:p>
            <a:pPr hangingPunct="0"/>
            <a:r>
              <a:rPr lang="en-US" sz="2400" dirty="0"/>
              <a:t>   3. Serve as a coordinator for the Youth Apprenticeship Program (YAP) only and attend a State approved WBL training session within the past five years. </a:t>
            </a:r>
          </a:p>
        </p:txBody>
      </p:sp>
    </p:spTree>
    <p:extLst>
      <p:ext uri="{BB962C8B-B14F-4D97-AF65-F5344CB8AC3E}">
        <p14:creationId xmlns:p14="http://schemas.microsoft.com/office/powerpoint/2010/main" val="205301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0040" y="334016"/>
            <a:ext cx="6656832" cy="1325563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WBL Student Enrollment in Full Time Equivalent (FTE) </a:t>
            </a:r>
            <a:r>
              <a:rPr lang="en-US" altLang="en-US" sz="3200" dirty="0"/>
              <a:t>Segments</a:t>
            </a:r>
            <a:endParaRPr lang="en-US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734020" y="1572852"/>
            <a:ext cx="6981005" cy="4648033"/>
            <a:chOff x="5443103" y="2618077"/>
            <a:chExt cx="3124136" cy="1769445"/>
          </a:xfrm>
        </p:grpSpPr>
        <p:graphicFrame>
          <p:nvGraphicFramePr>
            <p:cNvPr id="2" name="Chart 3"/>
            <p:cNvGraphicFramePr>
              <a:graphicFrameLocks/>
            </p:cNvGraphicFramePr>
            <p:nvPr>
              <p:extLst/>
            </p:nvPr>
          </p:nvGraphicFramePr>
          <p:xfrm>
            <a:off x="5443103" y="2618077"/>
            <a:ext cx="3124136" cy="17694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5643901" y="3300155"/>
              <a:ext cx="278192" cy="99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100" b="1" dirty="0"/>
                <a:t>21034</a:t>
              </a: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893448" y="3399746"/>
              <a:ext cx="346734" cy="10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18387</a:t>
              </a: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6363142" y="3198935"/>
              <a:ext cx="314661" cy="10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23026</a:t>
              </a:r>
            </a:p>
          </p:txBody>
        </p:sp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6608071" y="3167069"/>
              <a:ext cx="278599" cy="91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21878</a:t>
              </a:r>
              <a:endParaRPr lang="en-US" altLang="en-US" sz="500" b="1" dirty="0"/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6814051" y="3304385"/>
              <a:ext cx="304800" cy="10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20928</a:t>
              </a: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7059923" y="3358784"/>
              <a:ext cx="304543" cy="10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19130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7282632" y="3300155"/>
              <a:ext cx="327706" cy="10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 smtClean="0"/>
                <a:t>22143</a:t>
              </a:r>
              <a:endParaRPr lang="en-US" altLang="en-US" sz="500" b="1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7530658" y="3198935"/>
              <a:ext cx="324123" cy="10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22786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774119" y="3208263"/>
              <a:ext cx="290667" cy="91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23868</a:t>
              </a:r>
              <a:endParaRPr lang="en-US" altLang="en-US" sz="500" b="1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8018562" y="3168489"/>
              <a:ext cx="278347" cy="91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 dirty="0"/>
                <a:t>24627</a:t>
              </a:r>
              <a:endParaRPr lang="en-US" altLang="en-US" sz="5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10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PSC Certification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PSC CAPS Rule – Any CTAE field or WBL endorsement is acceptable certification for a WBL teacher of record.</a:t>
            </a:r>
          </a:p>
          <a:p>
            <a:endParaRPr lang="en-US" dirty="0" smtClean="0"/>
          </a:p>
          <a:p>
            <a:r>
              <a:rPr lang="en-US" dirty="0" smtClean="0"/>
              <a:t>Endorsement Provider</a:t>
            </a:r>
            <a:r>
              <a:rPr lang="en-US" dirty="0"/>
              <a:t> </a:t>
            </a:r>
            <a:r>
              <a:rPr lang="en-US" dirty="0" smtClean="0"/>
              <a:t>– for personnel not certified in a CTAE field is NWRESA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Region Meetings – 3 or 4 per year</a:t>
            </a:r>
          </a:p>
          <a:p>
            <a:pPr lvl="1"/>
            <a:r>
              <a:rPr lang="en-US" dirty="0" smtClean="0"/>
              <a:t>Most important professional learning event for </a:t>
            </a:r>
            <a:r>
              <a:rPr lang="en-US" dirty="0" smtClean="0"/>
              <a:t>WBL.</a:t>
            </a:r>
            <a:endParaRPr lang="en-US" dirty="0" smtClean="0"/>
          </a:p>
          <a:p>
            <a:pPr lvl="1"/>
            <a:r>
              <a:rPr lang="en-US" dirty="0" smtClean="0"/>
              <a:t>Even though this is a challenge </a:t>
            </a:r>
            <a:r>
              <a:rPr lang="en-US" dirty="0" smtClean="0"/>
              <a:t>with part time </a:t>
            </a:r>
            <a:r>
              <a:rPr lang="en-US" dirty="0" smtClean="0"/>
              <a:t>coordinators find a way to enable them to attend.</a:t>
            </a:r>
            <a:endParaRPr lang="en-US" dirty="0" smtClean="0"/>
          </a:p>
          <a:p>
            <a:r>
              <a:rPr lang="en-US" dirty="0" smtClean="0"/>
              <a:t>GACTE – Technical updates on affiliate day</a:t>
            </a:r>
          </a:p>
          <a:p>
            <a:r>
              <a:rPr lang="en-US" dirty="0" smtClean="0"/>
              <a:t>WBL/YAP Conference – November 1,2,3</a:t>
            </a:r>
          </a:p>
          <a:p>
            <a:r>
              <a:rPr lang="en-US" dirty="0" smtClean="0"/>
              <a:t>Basic Training Part A and Part B – Always in June/January-February</a:t>
            </a:r>
          </a:p>
          <a:p>
            <a:r>
              <a:rPr lang="en-US" dirty="0" smtClean="0"/>
              <a:t>WBL Update/Refresher Training – Always in June</a:t>
            </a:r>
          </a:p>
          <a:p>
            <a:r>
              <a:rPr lang="en-US" dirty="0" smtClean="0"/>
              <a:t>Top Gun – Best of the Best by invitation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142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Needs </a:t>
            </a:r>
            <a:r>
              <a:rPr lang="en-US" smtClean="0"/>
              <a:t>and </a:t>
            </a:r>
            <a:br>
              <a:rPr lang="en-US" smtClean="0"/>
            </a:br>
            <a:r>
              <a:rPr lang="en-US" smtClean="0"/>
              <a:t>At-Risk </a:t>
            </a: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CTI – Follows the same standards as all other students.</a:t>
            </a:r>
          </a:p>
          <a:p>
            <a:pPr lvl="1"/>
            <a:r>
              <a:rPr lang="en-US" dirty="0" smtClean="0"/>
              <a:t>Least Restrictive Environment</a:t>
            </a:r>
          </a:p>
          <a:p>
            <a:pPr lvl="1"/>
            <a:r>
              <a:rPr lang="en-US" dirty="0" smtClean="0"/>
              <a:t>Accommodations accounted for on the Training Plan</a:t>
            </a:r>
          </a:p>
          <a:p>
            <a:r>
              <a:rPr lang="en-US" dirty="0" smtClean="0"/>
              <a:t>CCAE – May be served in the WBL program</a:t>
            </a:r>
          </a:p>
          <a:p>
            <a:r>
              <a:rPr lang="en-US" dirty="0" smtClean="0"/>
              <a:t>Great Promise Partnership- Non profit agency that seeks to work with the business community and schools to serve at risk students.</a:t>
            </a:r>
          </a:p>
          <a:p>
            <a:pPr lvl="1"/>
            <a:r>
              <a:rPr lang="en-US" dirty="0" smtClean="0"/>
              <a:t>MOU with </a:t>
            </a:r>
            <a:r>
              <a:rPr lang="en-US" dirty="0" err="1" smtClean="0"/>
              <a:t>GaDOE</a:t>
            </a:r>
            <a:endParaRPr lang="en-US" dirty="0"/>
          </a:p>
          <a:p>
            <a:pPr lvl="1"/>
            <a:r>
              <a:rPr lang="en-US" dirty="0" smtClean="0"/>
              <a:t>Follows State Standards for WBL</a:t>
            </a:r>
          </a:p>
          <a:p>
            <a:pPr lvl="1"/>
            <a:r>
              <a:rPr lang="en-US" dirty="0" smtClean="0"/>
              <a:t>Supervision of students responsibility of the school system</a:t>
            </a:r>
          </a:p>
          <a:p>
            <a:pPr lvl="1"/>
            <a:r>
              <a:rPr lang="en-US" dirty="0" smtClean="0"/>
              <a:t>GPP staff not certified for student supervision, grading, or awarding of credit.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t>7/13/2017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29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961382"/>
          <a:ext cx="7059168" cy="4992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Worksheet" r:id="rId3" imgW="8610735" imgH="6248518" progId="Excel.Sheet.8">
                  <p:embed/>
                </p:oleObj>
              </mc:Choice>
              <mc:Fallback>
                <p:oleObj name="Worksheet" r:id="rId3" imgW="8610735" imgH="6248518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61382"/>
                        <a:ext cx="7059168" cy="4992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9000" y="30215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42%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71014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7024" y="152547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5376" y="50614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13%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8032" y="4876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28075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088" y="379459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432" y="318218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8032" y="206707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19%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6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94488" y="777240"/>
          <a:ext cx="7110984" cy="541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Worksheet" r:id="rId4" imgW="8534400" imgH="6172327" progId="Excel.Sheet.8">
                  <p:embed/>
                </p:oleObj>
              </mc:Choice>
              <mc:Fallback>
                <p:oleObj name="Worksheet" r:id="rId4" imgW="8534400" imgH="6172327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88" y="777240"/>
                        <a:ext cx="7110984" cy="5413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55392" y="167030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44241" y="29321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49041" y="4561332"/>
            <a:ext cx="566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34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95423" y="96272"/>
            <a:ext cx="6316630" cy="1325563"/>
          </a:xfrm>
        </p:spPr>
        <p:txBody>
          <a:bodyPr/>
          <a:lstStyle/>
          <a:p>
            <a:r>
              <a:rPr lang="en-US" dirty="0"/>
              <a:t>Career Related </a:t>
            </a:r>
            <a:r>
              <a:rPr lang="en-US" dirty="0" smtClean="0"/>
              <a:t>Education Model</a:t>
            </a:r>
            <a:endParaRPr lang="en-US" dirty="0"/>
          </a:p>
        </p:txBody>
      </p:sp>
      <p:pic>
        <p:nvPicPr>
          <p:cNvPr id="3" name="Picture 2" descr="IMAGE illustrating: youth appenticeship, internship, cooperative education, and employability skill development through Career awareness, career exploration, instructional related activities, connecting activities, and career awaren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264" y="1557656"/>
            <a:ext cx="6626686" cy="46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WBL </a:t>
            </a:r>
            <a:r>
              <a:rPr dirty="0"/>
              <a:t>Criteria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93777" y="1572769"/>
            <a:ext cx="7991022" cy="4330808"/>
            <a:chOff x="480037" y="1828007"/>
            <a:chExt cx="8242506" cy="4541914"/>
          </a:xfrm>
        </p:grpSpPr>
        <p:pic>
          <p:nvPicPr>
            <p:cNvPr id="2" name="Picture 1" descr="ARTIFACT: 3-sided shapes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37" y="1828007"/>
              <a:ext cx="8242506" cy="4541914"/>
            </a:xfrm>
            <a:prstGeom prst="rect">
              <a:avLst/>
            </a:prstGeom>
          </p:spPr>
        </p:pic>
        <p:sp>
          <p:nvSpPr>
            <p:cNvPr id="4103" name="TextBox 10"/>
            <p:cNvSpPr txBox="1">
              <a:spLocks noChangeArrowheads="1"/>
            </p:cNvSpPr>
            <p:nvPr/>
          </p:nvSpPr>
          <p:spPr bwMode="auto">
            <a:xfrm>
              <a:off x="2527126" y="3349668"/>
              <a:ext cx="4038600" cy="193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 sz="22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 sz="20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The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Three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Interlocking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Components of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dirty="0">
                  <a:latin typeface="Arial" panose="020B0604020202020204" pitchFamily="34" charset="0"/>
                </a:rPr>
                <a:t>Work-Based Learning</a:t>
              </a:r>
            </a:p>
          </p:txBody>
        </p:sp>
        <p:sp>
          <p:nvSpPr>
            <p:cNvPr id="4100" name="TextBox 10"/>
            <p:cNvSpPr txBox="1">
              <a:spLocks noChangeArrowheads="1"/>
            </p:cNvSpPr>
            <p:nvPr/>
          </p:nvSpPr>
          <p:spPr bwMode="auto">
            <a:xfrm>
              <a:off x="3670126" y="1978070"/>
              <a:ext cx="19812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 sz="22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 sz="20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Student’s Career Goal </a:t>
              </a:r>
            </a:p>
          </p:txBody>
        </p:sp>
        <p:sp>
          <p:nvSpPr>
            <p:cNvPr id="4101" name="TextBox 11"/>
            <p:cNvSpPr txBox="1">
              <a:spLocks noChangeArrowheads="1"/>
            </p:cNvSpPr>
            <p:nvPr/>
          </p:nvSpPr>
          <p:spPr bwMode="auto">
            <a:xfrm>
              <a:off x="774526" y="5559470"/>
              <a:ext cx="19050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 sz="22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 sz="20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Related Coursework</a:t>
              </a:r>
            </a:p>
          </p:txBody>
        </p:sp>
        <p:sp>
          <p:nvSpPr>
            <p:cNvPr id="4102" name="TextBox 12"/>
            <p:cNvSpPr txBox="1">
              <a:spLocks noChangeArrowheads="1"/>
            </p:cNvSpPr>
            <p:nvPr/>
          </p:nvSpPr>
          <p:spPr bwMode="auto">
            <a:xfrm>
              <a:off x="6413326" y="5559470"/>
              <a:ext cx="21336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8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 sz="22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 sz="2000"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 2" panose="05020102010507070707" pitchFamily="18" charset="2"/>
                <a:buChar char=""/>
                <a:defRPr>
                  <a:solidFill>
                    <a:schemeClr val="tx1"/>
                  </a:solidFill>
                  <a:latin typeface="Candara" panose="020E0502030303020204" pitchFamily="34" charset="0"/>
                  <a:ea typeface="Candara" panose="020E0502030303020204" pitchFamily="34" charset="0"/>
                  <a:cs typeface="Candara" panose="020E0502030303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 dirty="0">
                  <a:latin typeface="Arial" panose="020B0604020202020204" pitchFamily="34" charset="0"/>
                </a:rPr>
                <a:t>Structured Work Experience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0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WBL Classifications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3982" y="1524000"/>
            <a:ext cx="7778017" cy="48402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Students in Work-Based Learning are classified in one of four ways according to the alignment of their career-tech coursework with job placement and future postsecondary/career plans: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3200" b="1" dirty="0"/>
              <a:t>Youth Apprenticeship (YAP)</a:t>
            </a:r>
          </a:p>
          <a:p>
            <a:pPr>
              <a:defRPr/>
            </a:pPr>
            <a:r>
              <a:rPr lang="en-US" sz="3200" b="1" dirty="0"/>
              <a:t>Internship</a:t>
            </a:r>
          </a:p>
          <a:p>
            <a:pPr>
              <a:defRPr/>
            </a:pPr>
            <a:r>
              <a:rPr lang="en-US" sz="3200" b="1" dirty="0"/>
              <a:t>Cooperative Education (Co-op)</a:t>
            </a:r>
          </a:p>
          <a:p>
            <a:pPr>
              <a:defRPr/>
            </a:pPr>
            <a:r>
              <a:rPr lang="en-US" sz="3200" b="1" dirty="0"/>
              <a:t>Employability Skills Development (ESD)</a:t>
            </a:r>
          </a:p>
        </p:txBody>
      </p:sp>
    </p:spTree>
    <p:extLst>
      <p:ext uri="{BB962C8B-B14F-4D97-AF65-F5344CB8AC3E}">
        <p14:creationId xmlns:p14="http://schemas.microsoft.com/office/powerpoint/2010/main" val="31624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43" y="87129"/>
            <a:ext cx="6316630" cy="7175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3200" dirty="0"/>
              <a:t>Georgia WBL Delivery Model</a:t>
            </a:r>
          </a:p>
        </p:txBody>
      </p:sp>
      <p:pic>
        <p:nvPicPr>
          <p:cNvPr id="22" name="Picture 21" descr="Examples of Pathways Available in the School include: &#10;Construction, Engineering/Technology, Business Management, Marketing, Culinary, Health Care, and Public Safety&#10;&#10;Linked to School-wide, work-based learning coordinator, leading to WBL Placement opportunities including YAP, Internship, Coop, and ESD ending with Employers/Placement Site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636" y="948466"/>
            <a:ext cx="8748518" cy="5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4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ADDA3E14B7FA49BB927AF7FF0FDB85" ma:contentTypeVersion="9" ma:contentTypeDescription="Create a new document." ma:contentTypeScope="" ma:versionID="1cd2390405f9044458e778f6a554c3a7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db8b336b3db17b5b515ed429be2421ea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6c247bae-e40d-40c7-91b3-26f1e466c40a">2017</Year>
    <Program_x0020_Type xmlns="6c247bae-e40d-40c7-91b3-26f1e466c40a"/>
    <TaxCatchAll xmlns="1d496aed-39d0-4758-b3cf-4e4773287716"/>
    <Document_x0020_Type xmlns="6c247bae-e40d-40c7-91b3-26f1e466c40a">Accountability</Document_x0020_Type>
    <PublishingExpirationDate xmlns="http://schemas.microsoft.com/sharepoint/v3" xsi:nil="true"/>
    <PublishingStartDate xmlns="http://schemas.microsoft.com/sharepoint/v3" xsi:nil="true"/>
    <Page_x0020_SubHeader xmlns="6c247bae-e40d-40c7-91b3-26f1e466c40a" xsi:nil="true"/>
    <Page xmlns="6c247bae-e40d-40c7-91b3-26f1e466c40a" xsi:nil="true"/>
  </documentManagement>
</p:properties>
</file>

<file path=customXml/itemProps1.xml><?xml version="1.0" encoding="utf-8"?>
<ds:datastoreItem xmlns:ds="http://schemas.openxmlformats.org/officeDocument/2006/customXml" ds:itemID="{77242020-E15F-4255-9433-2C1D2976FD89}"/>
</file>

<file path=customXml/itemProps2.xml><?xml version="1.0" encoding="utf-8"?>
<ds:datastoreItem xmlns:ds="http://schemas.openxmlformats.org/officeDocument/2006/customXml" ds:itemID="{F365EBB7-1E95-487D-B3A0-721D9DF82A48}"/>
</file>

<file path=customXml/itemProps3.xml><?xml version="1.0" encoding="utf-8"?>
<ds:datastoreItem xmlns:ds="http://schemas.openxmlformats.org/officeDocument/2006/customXml" ds:itemID="{73AFA129-9A09-4FD6-BB99-059E2F28B5B3}"/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11302</TotalTime>
  <Words>1919</Words>
  <Application>Microsoft Office PowerPoint</Application>
  <PresentationFormat>On-screen Show (4:3)</PresentationFormat>
  <Paragraphs>451</Paragraphs>
  <Slides>32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Arial</vt:lpstr>
      <vt:lpstr>Arial Rounded MT Bold</vt:lpstr>
      <vt:lpstr>Calibri</vt:lpstr>
      <vt:lpstr>Calibri Light</vt:lpstr>
      <vt:lpstr>Candara</vt:lpstr>
      <vt:lpstr>Segoe UI</vt:lpstr>
      <vt:lpstr>Segoe UI Light</vt:lpstr>
      <vt:lpstr>Symbol</vt:lpstr>
      <vt:lpstr>Times New Roman</vt:lpstr>
      <vt:lpstr>Wingdings 2</vt:lpstr>
      <vt:lpstr>GaDOE-PowerPoint-WhiteTemplate</vt:lpstr>
      <vt:lpstr>Microsoft Excel Chart</vt:lpstr>
      <vt:lpstr>Worksheet</vt:lpstr>
      <vt:lpstr>Georgia Work-Based Learning 101  For Administrators and Counselors</vt:lpstr>
      <vt:lpstr>PowerPoint Presentation</vt:lpstr>
      <vt:lpstr>WBL Student Enrollment in Full Time Equivalent (FTE) Segments</vt:lpstr>
      <vt:lpstr>PowerPoint Presentation</vt:lpstr>
      <vt:lpstr>PowerPoint Presentation</vt:lpstr>
      <vt:lpstr>Career Related Education Model</vt:lpstr>
      <vt:lpstr>WBL Criteria</vt:lpstr>
      <vt:lpstr>WBL Classifications</vt:lpstr>
      <vt:lpstr>Georgia WBL Delivery Model</vt:lpstr>
      <vt:lpstr>Professional Learning Opportunities</vt:lpstr>
      <vt:lpstr>Challenges for WBL</vt:lpstr>
      <vt:lpstr>Supports for WBL/YAP programs in Georgia</vt:lpstr>
      <vt:lpstr>Work Based Learning Placement Opportunities</vt:lpstr>
      <vt:lpstr>PowerPoint Presentation</vt:lpstr>
      <vt:lpstr>PowerPoint Presentation</vt:lpstr>
      <vt:lpstr>Admissions and Scheduling for WBL</vt:lpstr>
      <vt:lpstr>WBL Standards</vt:lpstr>
      <vt:lpstr>WBL Standards</vt:lpstr>
      <vt:lpstr>WBL Standards</vt:lpstr>
      <vt:lpstr>WBL Standards</vt:lpstr>
      <vt:lpstr>WBL Standards</vt:lpstr>
      <vt:lpstr>Funding and Class Size </vt:lpstr>
      <vt:lpstr>Full Time vs. Part Time Coordinators</vt:lpstr>
      <vt:lpstr>YAP Grant Requirement Highlights</vt:lpstr>
      <vt:lpstr>YAP Annual Assessment</vt:lpstr>
      <vt:lpstr>WBL Program Requirements </vt:lpstr>
      <vt:lpstr>HOPE</vt:lpstr>
      <vt:lpstr>WBL Students are NOT High School Drop Outs</vt:lpstr>
      <vt:lpstr>WBL Certification Requirements</vt:lpstr>
      <vt:lpstr>PSC Certification Requirements</vt:lpstr>
      <vt:lpstr>Professional Development</vt:lpstr>
      <vt:lpstr>Special Needs and  At-Risk Students</vt:lpstr>
    </vt:vector>
  </TitlesOfParts>
  <Company>Georgia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GaDOE</dc:creator>
  <cp:lastModifiedBy>Dwayne Hobbs</cp:lastModifiedBy>
  <cp:revision>323</cp:revision>
  <cp:lastPrinted>2016-02-01T19:07:10Z</cp:lastPrinted>
  <dcterms:created xsi:type="dcterms:W3CDTF">2015-02-02T18:44:47Z</dcterms:created>
  <dcterms:modified xsi:type="dcterms:W3CDTF">2017-07-13T23:27:45Z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0x010100F7ADDA3E14B7FA49BB927AF7FF0FDB85</vt:lpwstr>
  </property>
</Properties>
</file>