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embeddedFontLst>
    <p:embeddedFont>
      <p:font typeface="Lato" panose="020B0604020202020204" charset="0"/>
      <p:regular r:id="rId36"/>
      <p:bold r:id="rId37"/>
      <p:italic r:id="rId38"/>
      <p:boldItalic r:id="rId39"/>
    </p:embeddedFont>
    <p:embeddedFont>
      <p:font typeface="Nixie One" panose="020B0604020202020204" charset="0"/>
      <p:regular r:id="rId40"/>
    </p:embeddedFont>
    <p:embeddedFont>
      <p:font typeface="Raleway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6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1bd542d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1bd542d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1bd542d9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1bd542d9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239f8186c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239f8186c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1bd542d9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1bd542d9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0284de07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0284de07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0284de07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0284de07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0284de07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50284de07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1bd542d90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1bd542d90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51bd542d90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51bd542d90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51bd542d90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51bd542d90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1bd542d90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51bd542d90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1bd542d90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1bd542d90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1bd542d90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1bd542d90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me of sequential language courses</a:t>
            </a:r>
            <a:endParaRPr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239f8186c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5239f8186c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51bd542d9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51bd542d90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51bd542d90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51bd542d90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0284de07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0284de07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19900" y="3867025"/>
            <a:ext cx="70470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85800" y="3482725"/>
            <a:ext cx="56250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85800" y="5158346"/>
            <a:ext cx="5625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Nixie One"/>
              <a:buNone/>
              <a:defRPr b="1"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4218300" y="0"/>
            <a:ext cx="707400" cy="2523000"/>
          </a:xfrm>
          <a:prstGeom prst="rect">
            <a:avLst/>
          </a:prstGeom>
          <a:solidFill>
            <a:srgbClr val="B0E0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317000" y="2882400"/>
            <a:ext cx="65100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06400" algn="ctr" rtl="0">
              <a:spcBef>
                <a:spcPts val="600"/>
              </a:spcBef>
              <a:spcAft>
                <a:spcPts val="0"/>
              </a:spcAft>
              <a:buSzPts val="2800"/>
              <a:buChar char="◎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/>
          <p:nvPr/>
        </p:nvSpPr>
        <p:spPr>
          <a:xfrm>
            <a:off x="3593400" y="16514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>
              <a:solidFill>
                <a:srgbClr val="DC143C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297650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689771"/>
            <a:ext cx="8229600" cy="72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◎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◎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◎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689771"/>
            <a:ext cx="8229600" cy="72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631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3223966" y="1600200"/>
            <a:ext cx="2631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5990732" y="1600200"/>
            <a:ext cx="2631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57200" y="689771"/>
            <a:ext cx="8229600" cy="72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57200" y="458074"/>
            <a:ext cx="82296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4297650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4297650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aleway"/>
              <a:buChar char="◎"/>
              <a:defRPr sz="2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○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■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○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■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○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■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B0E0E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300">
                <a:solidFill>
                  <a:srgbClr val="B0E0E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300">
                <a:solidFill>
                  <a:srgbClr val="B0E0E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300">
                <a:solidFill>
                  <a:srgbClr val="B0E0E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300">
                <a:solidFill>
                  <a:srgbClr val="B0E0E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300">
                <a:solidFill>
                  <a:srgbClr val="B0E0E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300">
                <a:solidFill>
                  <a:srgbClr val="B0E0E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300">
                <a:solidFill>
                  <a:srgbClr val="B0E0E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300">
                <a:solidFill>
                  <a:srgbClr val="B0E0E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amaestralocablog.com/2017/08/13/la-locas-syllabus-and-interpretiveinterpersonal-communication-rubric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hyperlink" Target="http://misclaseslocas.blogspot.com/2018/08/interpersonal-speaking-skills-free.html" TargetMode="External"/><Relationship Id="rId4" Type="http://schemas.openxmlformats.org/officeDocument/2006/relationships/hyperlink" Target="https://drive.google.com/file/d/0Bx0qltE5A9PcTlVZaUVxR1NQaWM/vie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lclassroom.com/2018/11/12/genz/" TargetMode="External"/><Relationship Id="rId3" Type="http://schemas.openxmlformats.org/officeDocument/2006/relationships/image" Target="../media/image20.jpg"/><Relationship Id="rId7" Type="http://schemas.openxmlformats.org/officeDocument/2006/relationships/hyperlink" Target="https://spanishplans.org/2019/01/31/leveling-up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gcpsk12.org/page/11087" TargetMode="External"/><Relationship Id="rId5" Type="http://schemas.openxmlformats.org/officeDocument/2006/relationships/hyperlink" Target="https://senorachase.com/2018/09/01/actfl-proficiency-quick-quiz-rubrics/" TargetMode="External"/><Relationship Id="rId4" Type="http://schemas.openxmlformats.org/officeDocument/2006/relationships/hyperlink" Target="https://aventurasnuevas.wordpress.com/2018/09/03/weekend-chat-update-structures-to-support-student-learning-and-teacher-sanity-part-4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g"/><Relationship Id="rId4" Type="http://schemas.openxmlformats.org/officeDocument/2006/relationships/hyperlink" Target="http://www.youtube.com/watch?v=V3o6PO01rA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gadoe.org/Curriculum-Instruction-and-Assessment/Curriculum-and-Instruction/Pages/World-Language-Professional-Development-Page.aspx" TargetMode="External"/><Relationship Id="rId5" Type="http://schemas.openxmlformats.org/officeDocument/2006/relationships/hyperlink" Target="https://deskfree.org/inspiredproficiency/" TargetMode="External"/><Relationship Id="rId4" Type="http://schemas.openxmlformats.org/officeDocument/2006/relationships/hyperlink" Target="https://www.classroomtapas.com/talkinl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g"/><Relationship Id="rId4" Type="http://schemas.openxmlformats.org/officeDocument/2006/relationships/hyperlink" Target="http://www.youtube.com/watch?v=Z3thmyoivbk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comprehensibleclassroom.com/2011/05/04/four-square-story-map/" TargetMode="External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7" Type="http://schemas.openxmlformats.org/officeDocument/2006/relationships/hyperlink" Target="http://thepatternlibrary.com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deathtothestockphoto.com/wp-content/uploads/DeathtotheStockPhoto-License.pdf" TargetMode="External"/><Relationship Id="rId5" Type="http://schemas.openxmlformats.org/officeDocument/2006/relationships/hyperlink" Target="http://deathtothestockphoto.com/" TargetMode="External"/><Relationship Id="rId4" Type="http://schemas.openxmlformats.org/officeDocument/2006/relationships/hyperlink" Target="http://unsplash.co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laprofesoradelgadillo.wordpress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adoe.org/Curriculum-Instruction-and-Assessment/Curriculum-and-Instruction/Pages/World-Language-Professional-Development-Page.aspx" TargetMode="External"/><Relationship Id="rId3" Type="http://schemas.openxmlformats.org/officeDocument/2006/relationships/image" Target="../media/image6.jpg"/><Relationship Id="rId7" Type="http://schemas.openxmlformats.org/officeDocument/2006/relationships/hyperlink" Target="https://misclaseslocas.blogspot.com/2015/08/classroom-tour-15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creativelanguageclass.com/bring-the-rubric-to-life/" TargetMode="External"/><Relationship Id="rId5" Type="http://schemas.openxmlformats.org/officeDocument/2006/relationships/hyperlink" Target="http://www.grantboulanger.com/products/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laprofesoradelgadillo.wordpress.com/2019/02/09/empowering-student-growth-tracking-proficiency-through-data-boards/" TargetMode="Externa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hyperlink" Target="http://misclaseslocas.blogspot.com/2017/08/quick-tip-i-can-statements-for-spanish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0" y="-405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ctrTitle"/>
          </p:nvPr>
        </p:nvSpPr>
        <p:spPr>
          <a:xfrm>
            <a:off x="819900" y="3867025"/>
            <a:ext cx="70470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#Be</a:t>
            </a:r>
            <a:r>
              <a:rPr lang="en-US" sz="4800"/>
              <a:t>i</a:t>
            </a:r>
            <a:r>
              <a:rPr lang="en" sz="4800"/>
              <a:t>ntentional </a:t>
            </a:r>
            <a:r>
              <a:rPr lang="en" sz="4800" dirty="0"/>
              <a:t>with PROFICIENCY in the WL Classroom</a:t>
            </a:r>
            <a:endParaRPr sz="4800" dirty="0">
              <a:solidFill>
                <a:srgbClr val="222222"/>
              </a:solidFill>
              <a:highlight>
                <a:srgbClr val="B0E0E6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231775" y="97576"/>
            <a:ext cx="8325000" cy="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#BeIntentional with Keeping Up with the Proficiency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Talk</a:t>
            </a:r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2"/>
          </p:nvPr>
        </p:nvSpPr>
        <p:spPr>
          <a:xfrm>
            <a:off x="361700" y="1872125"/>
            <a:ext cx="4605000" cy="44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...but they won’t be quiet</a:t>
            </a:r>
            <a:endParaRPr sz="2400" b="1">
              <a:solidFill>
                <a:srgbClr val="DC143C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 sz="2400"/>
              <a:t>Provide a grade for Interpretive / Interpersonal skills!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 sz="2400"/>
              <a:t>La Maestra Loca’s rubric, click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here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 sz="2400"/>
              <a:t>Grant Boulanger’s rubric, click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here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 sz="2400"/>
              <a:t>In this </a:t>
            </a:r>
            <a:r>
              <a:rPr lang="en" sz="2400" u="sng">
                <a:solidFill>
                  <a:schemeClr val="hlink"/>
                </a:solidFill>
                <a:hlinkClick r:id="rId5"/>
              </a:rPr>
              <a:t>link</a:t>
            </a:r>
            <a:r>
              <a:rPr lang="en" sz="2400"/>
              <a:t>, Allison Wienhold explains how she uses the rubric and the posters  in her class.</a:t>
            </a:r>
            <a:endParaRPr sz="2400"/>
          </a:p>
        </p:txBody>
      </p:sp>
      <p:sp>
        <p:nvSpPr>
          <p:cNvPr id="143" name="Google Shape;143;p20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44" name="Google Shape;144;p20"/>
          <p:cNvPicPr preferRelativeResize="0"/>
          <p:nvPr/>
        </p:nvPicPr>
        <p:blipFill rotWithShape="1">
          <a:blip r:embed="rId6">
            <a:alphaModFix/>
          </a:blip>
          <a:srcRect l="-5435" r="14535" b="9107"/>
          <a:stretch/>
        </p:blipFill>
        <p:spPr>
          <a:xfrm>
            <a:off x="5062200" y="1065400"/>
            <a:ext cx="3941600" cy="554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/>
          <p:nvPr/>
        </p:nvSpPr>
        <p:spPr>
          <a:xfrm>
            <a:off x="0" y="-405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457200" y="286149"/>
            <a:ext cx="82296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#BEINTENTIONAL WITH CHALLENGING &amp; SUPPORTING STUDENTS IN THEIR PROFICIENCY JOURNEY THROUGH CLASS ACTIVITIES/TASKS/GOALS</a:t>
            </a:r>
            <a:endParaRPr/>
          </a:p>
        </p:txBody>
      </p:sp>
      <p:sp>
        <p:nvSpPr>
          <p:cNvPr id="151" name="Google Shape;151;p21"/>
          <p:cNvSpPr/>
          <p:nvPr/>
        </p:nvSpPr>
        <p:spPr>
          <a:xfrm>
            <a:off x="3210000" y="2744275"/>
            <a:ext cx="2724300" cy="2724300"/>
          </a:xfrm>
          <a:prstGeom prst="ellipse">
            <a:avLst/>
          </a:prstGeom>
          <a:noFill/>
          <a:ln w="19050" cap="rnd" cmpd="sng">
            <a:solidFill>
              <a:srgbClr val="DC14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Differentiation</a:t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2" name="Google Shape;152;p21"/>
          <p:cNvSpPr/>
          <p:nvPr/>
        </p:nvSpPr>
        <p:spPr>
          <a:xfrm>
            <a:off x="695150" y="2744275"/>
            <a:ext cx="2724300" cy="2724300"/>
          </a:xfrm>
          <a:prstGeom prst="ellipse">
            <a:avLst/>
          </a:prstGeom>
          <a:noFill/>
          <a:ln w="19050" cap="rnd" cmpd="sng">
            <a:solidFill>
              <a:srgbClr val="B0E0E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Can Do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3" name="Google Shape;153;p21"/>
          <p:cNvSpPr/>
          <p:nvPr/>
        </p:nvSpPr>
        <p:spPr>
          <a:xfrm>
            <a:off x="5762775" y="2744275"/>
            <a:ext cx="2724300" cy="2724300"/>
          </a:xfrm>
          <a:prstGeom prst="ellipse">
            <a:avLst/>
          </a:prstGeom>
          <a:noFill/>
          <a:ln w="19050" cap="rnd" cmpd="sng">
            <a:solidFill>
              <a:srgbClr val="B0E0E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Level Up opportunities</a:t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4" name="Google Shape;154;p21"/>
          <p:cNvSpPr txBox="1">
            <a:spLocks noGrp="1"/>
          </p:cNvSpPr>
          <p:nvPr>
            <p:ph type="sldNum" idx="12"/>
          </p:nvPr>
        </p:nvSpPr>
        <p:spPr>
          <a:xfrm>
            <a:off x="4297650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55" name="Google Shape;155;p21"/>
          <p:cNvSpPr txBox="1"/>
          <p:nvPr/>
        </p:nvSpPr>
        <p:spPr>
          <a:xfrm>
            <a:off x="4846350" y="6437775"/>
            <a:ext cx="44511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Photo credit: Kevin Smith at www.freeimages.com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0E6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/>
        </p:nvSpPr>
        <p:spPr>
          <a:xfrm>
            <a:off x="1029975" y="15422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600">
              <a:solidFill>
                <a:srgbClr val="DC143C"/>
              </a:solidFill>
            </a:endParaRPr>
          </a:p>
        </p:txBody>
      </p:sp>
      <p:sp>
        <p:nvSpPr>
          <p:cNvPr id="161" name="Google Shape;161;p22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12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61687" y="0"/>
            <a:ext cx="9020614" cy="822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Meredith White's Example</a:t>
            </a:r>
          </a:p>
        </p:txBody>
      </p:sp>
      <p:pic>
        <p:nvPicPr>
          <p:cNvPr id="163" name="Google Shape;163;p22"/>
          <p:cNvPicPr preferRelativeResize="0"/>
          <p:nvPr/>
        </p:nvPicPr>
        <p:blipFill rotWithShape="1">
          <a:blip r:embed="rId3">
            <a:alphaModFix/>
          </a:blip>
          <a:srcRect l="12231" t="11354" r="12592" b="5214"/>
          <a:stretch/>
        </p:blipFill>
        <p:spPr>
          <a:xfrm>
            <a:off x="334675" y="1088875"/>
            <a:ext cx="8474650" cy="525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0E6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/>
        </p:nvSpPr>
        <p:spPr>
          <a:xfrm>
            <a:off x="1029975" y="15422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600">
              <a:solidFill>
                <a:srgbClr val="DC143C"/>
              </a:solidFill>
            </a:endParaRPr>
          </a:p>
        </p:txBody>
      </p:sp>
      <p:sp>
        <p:nvSpPr>
          <p:cNvPr id="169" name="Google Shape;169;p23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61700" y="5921950"/>
            <a:ext cx="8725688" cy="8322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Bethany Dew's Example</a:t>
            </a:r>
          </a:p>
        </p:txBody>
      </p:sp>
      <p:pic>
        <p:nvPicPr>
          <p:cNvPr id="171" name="Google Shape;171;p23"/>
          <p:cNvPicPr preferRelativeResize="0"/>
          <p:nvPr/>
        </p:nvPicPr>
        <p:blipFill rotWithShape="1">
          <a:blip r:embed="rId3">
            <a:alphaModFix/>
          </a:blip>
          <a:srcRect l="20414" t="11144" r="19275" b="7508"/>
          <a:stretch/>
        </p:blipFill>
        <p:spPr>
          <a:xfrm>
            <a:off x="473150" y="248350"/>
            <a:ext cx="7902802" cy="543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0E6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/>
        </p:nvSpPr>
        <p:spPr>
          <a:xfrm>
            <a:off x="1029975" y="15422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600">
              <a:solidFill>
                <a:srgbClr val="DC143C"/>
              </a:solidFill>
            </a:endParaRPr>
          </a:p>
        </p:txBody>
      </p:sp>
      <p:sp>
        <p:nvSpPr>
          <p:cNvPr id="177" name="Google Shape;177;p24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14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78" name="Google Shape;178;p24"/>
          <p:cNvSpPr/>
          <p:nvPr/>
        </p:nvSpPr>
        <p:spPr>
          <a:xfrm>
            <a:off x="371513" y="218825"/>
            <a:ext cx="8400966" cy="8439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Justin @Spanish Plans' Example</a:t>
            </a:r>
          </a:p>
        </p:txBody>
      </p:sp>
      <p:pic>
        <p:nvPicPr>
          <p:cNvPr id="179" name="Google Shape;17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7850" y="1511650"/>
            <a:ext cx="6407974" cy="492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0E6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/>
        </p:nvSpPr>
        <p:spPr>
          <a:xfrm>
            <a:off x="1029975" y="15422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600">
              <a:solidFill>
                <a:srgbClr val="DC143C"/>
              </a:solidFill>
            </a:endParaRPr>
          </a:p>
        </p:txBody>
      </p:sp>
      <p:sp>
        <p:nvSpPr>
          <p:cNvPr id="185" name="Google Shape;185;p25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15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86" name="Google Shape;186;p25"/>
          <p:cNvSpPr/>
          <p:nvPr/>
        </p:nvSpPr>
        <p:spPr>
          <a:xfrm>
            <a:off x="61700" y="5921950"/>
            <a:ext cx="9112517" cy="8331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Señora Chase's Example</a:t>
            </a:r>
          </a:p>
        </p:txBody>
      </p:sp>
      <p:pic>
        <p:nvPicPr>
          <p:cNvPr id="187" name="Google Shape;187;p25"/>
          <p:cNvPicPr preferRelativeResize="0"/>
          <p:nvPr/>
        </p:nvPicPr>
        <p:blipFill rotWithShape="1">
          <a:blip r:embed="rId3">
            <a:alphaModFix/>
          </a:blip>
          <a:srcRect l="16411" t="25606" r="20900" b="6670"/>
          <a:stretch/>
        </p:blipFill>
        <p:spPr>
          <a:xfrm>
            <a:off x="562400" y="439400"/>
            <a:ext cx="8111126" cy="49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/>
          <p:nvPr/>
        </p:nvSpPr>
        <p:spPr>
          <a:xfrm>
            <a:off x="0" y="-95500"/>
            <a:ext cx="9144000" cy="69537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ctrTitle" idx="4294967295"/>
          </p:nvPr>
        </p:nvSpPr>
        <p:spPr>
          <a:xfrm rot="-483348">
            <a:off x="499983" y="1111623"/>
            <a:ext cx="4842384" cy="28653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222222"/>
                </a:solidFill>
                <a:highlight>
                  <a:srgbClr val="B0E0E6"/>
                </a:highlight>
              </a:rPr>
              <a:t>Great</a:t>
            </a:r>
            <a:endParaRPr sz="6000">
              <a:solidFill>
                <a:srgbClr val="222222"/>
              </a:solidFill>
              <a:highlight>
                <a:srgbClr val="B0E0E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222222"/>
              </a:solidFill>
              <a:highlight>
                <a:srgbClr val="B0E0E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222222"/>
                </a:solidFill>
                <a:highlight>
                  <a:srgbClr val="B0E0E6"/>
                </a:highlight>
              </a:rPr>
              <a:t> Resources!</a:t>
            </a:r>
            <a:endParaRPr sz="6000">
              <a:solidFill>
                <a:srgbClr val="222222"/>
              </a:solidFill>
              <a:highlight>
                <a:srgbClr val="B0E0E6"/>
              </a:highlight>
            </a:endParaRPr>
          </a:p>
        </p:txBody>
      </p:sp>
      <p:sp>
        <p:nvSpPr>
          <p:cNvPr id="194" name="Google Shape;194;p26"/>
          <p:cNvSpPr txBox="1">
            <a:spLocks noGrp="1"/>
          </p:cNvSpPr>
          <p:nvPr>
            <p:ph type="subTitle" idx="4294967295"/>
          </p:nvPr>
        </p:nvSpPr>
        <p:spPr>
          <a:xfrm>
            <a:off x="4580025" y="2034150"/>
            <a:ext cx="38427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/>
              <a:t>FIND</a:t>
            </a:r>
            <a:endParaRPr sz="4400" b="1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rgbClr val="DC143C"/>
                </a:solidFill>
              </a:rPr>
              <a:t>THEM</a:t>
            </a:r>
            <a:endParaRPr sz="4400" b="1">
              <a:solidFill>
                <a:srgbClr val="DC143C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rgbClr val="DC143C"/>
                </a:solidFill>
              </a:rPr>
              <a:t>HERE</a:t>
            </a:r>
            <a:endParaRPr sz="4400" b="1">
              <a:solidFill>
                <a:srgbClr val="DC143C"/>
              </a:solidFill>
            </a:endParaRPr>
          </a:p>
        </p:txBody>
      </p:sp>
      <p:sp>
        <p:nvSpPr>
          <p:cNvPr id="195" name="Google Shape;195;p26"/>
          <p:cNvSpPr txBox="1">
            <a:spLocks noGrp="1"/>
          </p:cNvSpPr>
          <p:nvPr>
            <p:ph type="body" idx="4294967295"/>
          </p:nvPr>
        </p:nvSpPr>
        <p:spPr>
          <a:xfrm>
            <a:off x="114625" y="4449000"/>
            <a:ext cx="8806500" cy="20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/>
              <a:t>Bethany Dew’s Weekend Chat blog post,  </a:t>
            </a:r>
            <a:r>
              <a:rPr lang="en" sz="2400" b="1" u="sng">
                <a:solidFill>
                  <a:schemeClr val="hlink"/>
                </a:solidFill>
                <a:hlinkClick r:id="rId4"/>
              </a:rPr>
              <a:t>here</a:t>
            </a:r>
            <a:endParaRPr sz="2400" b="1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/>
              <a:t>Señora Chase’s ACTFL Proficiency Quick Quiz Rubrics, </a:t>
            </a:r>
            <a:r>
              <a:rPr lang="en" sz="2400" b="1" u="sng">
                <a:solidFill>
                  <a:schemeClr val="hlink"/>
                </a:solidFill>
                <a:hlinkClick r:id="rId5"/>
              </a:rPr>
              <a:t>here</a:t>
            </a:r>
            <a:endParaRPr sz="240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</a:rPr>
              <a:t>Meredith White’s Amazing Slides, </a:t>
            </a:r>
            <a:r>
              <a:rPr lang="en" sz="2400" b="1" u="sng">
                <a:solidFill>
                  <a:schemeClr val="hlink"/>
                </a:solidFill>
                <a:hlinkClick r:id="rId6"/>
              </a:rPr>
              <a:t>here</a:t>
            </a:r>
            <a:endParaRPr sz="2400" b="1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</a:rPr>
              <a:t>Justin @SpanishPlan’s Leveling Up blog post, </a:t>
            </a:r>
            <a:r>
              <a:rPr lang="en" sz="2400" b="1" u="sng">
                <a:solidFill>
                  <a:schemeClr val="hlink"/>
                </a:solidFill>
                <a:hlinkClick r:id="rId7"/>
              </a:rPr>
              <a:t>here</a:t>
            </a:r>
            <a:endParaRPr sz="2400" b="1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</a:rPr>
              <a:t>Joshua Cabral’s Generation Z blog post, </a:t>
            </a:r>
            <a:r>
              <a:rPr lang="en" sz="2400" b="1" u="sng">
                <a:solidFill>
                  <a:schemeClr val="hlink"/>
                </a:solidFill>
                <a:hlinkClick r:id="rId8"/>
              </a:rPr>
              <a:t>here</a:t>
            </a:r>
            <a:r>
              <a:rPr lang="en" sz="2400" b="1">
                <a:solidFill>
                  <a:schemeClr val="lt1"/>
                </a:solidFill>
              </a:rPr>
              <a:t> </a:t>
            </a:r>
            <a:endParaRPr sz="240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6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/>
          <p:nvPr/>
        </p:nvSpPr>
        <p:spPr>
          <a:xfrm>
            <a:off x="-12" y="-4050"/>
            <a:ext cx="9144000" cy="6866100"/>
          </a:xfrm>
          <a:prstGeom prst="rect">
            <a:avLst/>
          </a:prstGeom>
          <a:solidFill>
            <a:srgbClr val="000000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7"/>
          <p:cNvSpPr/>
          <p:nvPr/>
        </p:nvSpPr>
        <p:spPr>
          <a:xfrm>
            <a:off x="704425" y="343250"/>
            <a:ext cx="7471836" cy="4959322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B0E0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7"/>
          <p:cNvSpPr txBox="1">
            <a:spLocks noGrp="1"/>
          </p:cNvSpPr>
          <p:nvPr>
            <p:ph type="body" idx="4294967295"/>
          </p:nvPr>
        </p:nvSpPr>
        <p:spPr>
          <a:xfrm>
            <a:off x="471750" y="5467200"/>
            <a:ext cx="8200500" cy="13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C143C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rPr>
              <a:t>How to Introduce Activity to Students</a:t>
            </a:r>
            <a:r>
              <a:rPr lang="en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rPr>
              <a:t> Video</a:t>
            </a:r>
            <a:endParaRPr>
              <a:solidFill>
                <a:srgbClr val="222222"/>
              </a:solidFill>
              <a:highlight>
                <a:srgbClr val="B0E0E6"/>
              </a:highlight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7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205" name="Google Shape;205;p27" title="Draw, Write, and Discus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3625" y="682925"/>
            <a:ext cx="6036575" cy="357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0E6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/>
        </p:nvSpPr>
        <p:spPr>
          <a:xfrm>
            <a:off x="1029975" y="15422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600">
              <a:solidFill>
                <a:srgbClr val="DC143C"/>
              </a:solidFill>
            </a:endParaRPr>
          </a:p>
        </p:txBody>
      </p:sp>
      <p:sp>
        <p:nvSpPr>
          <p:cNvPr id="211" name="Google Shape;211;p28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18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12" name="Google Shape;212;p28"/>
          <p:cNvPicPr preferRelativeResize="0"/>
          <p:nvPr/>
        </p:nvPicPr>
        <p:blipFill rotWithShape="1">
          <a:blip r:embed="rId3">
            <a:alphaModFix/>
          </a:blip>
          <a:srcRect l="5302" t="9724" r="5284" b="4142"/>
          <a:stretch/>
        </p:blipFill>
        <p:spPr>
          <a:xfrm>
            <a:off x="1754787" y="439400"/>
            <a:ext cx="6265800" cy="613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8"/>
          <p:cNvSpPr/>
          <p:nvPr/>
        </p:nvSpPr>
        <p:spPr>
          <a:xfrm rot="5400000">
            <a:off x="-2819703" y="2819703"/>
            <a:ext cx="6858006" cy="1218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Story Boards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0E6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/>
          <p:nvPr/>
        </p:nvSpPr>
        <p:spPr>
          <a:xfrm>
            <a:off x="1029975" y="15422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600">
              <a:solidFill>
                <a:srgbClr val="DC143C"/>
              </a:solidFill>
            </a:endParaRPr>
          </a:p>
        </p:txBody>
      </p:sp>
      <p:sp>
        <p:nvSpPr>
          <p:cNvPr id="219" name="Google Shape;219;p29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19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20" name="Google Shape;22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25" y="514700"/>
            <a:ext cx="68978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9"/>
          <p:cNvSpPr/>
          <p:nvPr/>
        </p:nvSpPr>
        <p:spPr>
          <a:xfrm rot="-5400000">
            <a:off x="4974347" y="2819703"/>
            <a:ext cx="6858006" cy="1218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Story Boards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ctrTitle" idx="4294967295"/>
          </p:nvPr>
        </p:nvSpPr>
        <p:spPr>
          <a:xfrm>
            <a:off x="1327800" y="1798050"/>
            <a:ext cx="6488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latin typeface="Lato"/>
                <a:ea typeface="Lato"/>
                <a:cs typeface="Lato"/>
                <a:sym typeface="Lato"/>
              </a:rPr>
              <a:t>A BIG </a:t>
            </a:r>
            <a:r>
              <a:rPr lang="en" sz="6000" b="1">
                <a:solidFill>
                  <a:srgbClr val="DC143C"/>
                </a:solidFill>
                <a:latin typeface="Lato"/>
                <a:ea typeface="Lato"/>
                <a:cs typeface="Lato"/>
                <a:sym typeface="Lato"/>
              </a:rPr>
              <a:t>QUESTION</a:t>
            </a:r>
            <a:endParaRPr sz="6000" b="1">
              <a:solidFill>
                <a:srgbClr val="DC143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" name="Google Shape;55;p12"/>
          <p:cNvSpPr txBox="1">
            <a:spLocks noGrp="1"/>
          </p:cNvSpPr>
          <p:nvPr>
            <p:ph type="subTitle" idx="4294967295"/>
          </p:nvPr>
        </p:nvSpPr>
        <p:spPr>
          <a:xfrm>
            <a:off x="1327800" y="3259921"/>
            <a:ext cx="6488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Are your students speaking “proficiency”?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grpSp>
        <p:nvGrpSpPr>
          <p:cNvPr id="56" name="Google Shape;56;p12"/>
          <p:cNvGrpSpPr/>
          <p:nvPr/>
        </p:nvGrpSpPr>
        <p:grpSpPr>
          <a:xfrm>
            <a:off x="3908358" y="707713"/>
            <a:ext cx="1351134" cy="1351134"/>
            <a:chOff x="5941025" y="3634400"/>
            <a:chExt cx="467650" cy="467650"/>
          </a:xfrm>
        </p:grpSpPr>
        <p:sp>
          <p:nvSpPr>
            <p:cNvPr id="57" name="Google Shape;57;p12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9050" cap="rnd" cmpd="sng">
              <a:solidFill>
                <a:srgbClr val="DC14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2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9050" cap="rnd" cmpd="sng">
              <a:solidFill>
                <a:srgbClr val="DC14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2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9050" cap="rnd" cmpd="sng">
              <a:solidFill>
                <a:srgbClr val="DC14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2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9050" cap="rnd" cmpd="sng">
              <a:solidFill>
                <a:srgbClr val="DC14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2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9050" cap="rnd" cmpd="sng">
              <a:solidFill>
                <a:srgbClr val="DC14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2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9050" cap="rnd" cmpd="sng">
              <a:solidFill>
                <a:srgbClr val="DC14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4" name="Google Shape;64;p12"/>
          <p:cNvSpPr txBox="1"/>
          <p:nvPr/>
        </p:nvSpPr>
        <p:spPr>
          <a:xfrm>
            <a:off x="764850" y="4962875"/>
            <a:ext cx="7614300" cy="1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Resources to deepen your understanding of proficiency: 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Char char="●"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Podcasts: </a:t>
            </a:r>
            <a:r>
              <a:rPr lang="en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Talkin’ L2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with BVP and </a:t>
            </a:r>
            <a:r>
              <a:rPr lang="en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Inspired Proficiency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with Ashley Uyaguari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Char char="●"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Follow Meredith White ASAP specially on Twitter and YouTube!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Char char="●"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Simply try a Google Search on language proficiency/performance indicators/communication modes.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Char char="●"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Earn your badge via the </a:t>
            </a:r>
            <a:r>
              <a:rPr lang="en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6"/>
              </a:rPr>
              <a:t>Georgia Learns Platform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open to everyone, not just Georgia residents.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0E6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20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27" name="Google Shape;227;p30"/>
          <p:cNvPicPr preferRelativeResize="0"/>
          <p:nvPr/>
        </p:nvPicPr>
        <p:blipFill rotWithShape="1">
          <a:blip r:embed="rId3">
            <a:alphaModFix/>
          </a:blip>
          <a:srcRect l="11378" t="16862" b="16855"/>
          <a:stretch/>
        </p:blipFill>
        <p:spPr>
          <a:xfrm>
            <a:off x="1528250" y="257175"/>
            <a:ext cx="7469275" cy="634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0"/>
          <p:cNvSpPr/>
          <p:nvPr/>
        </p:nvSpPr>
        <p:spPr>
          <a:xfrm rot="-5400000">
            <a:off x="-2819703" y="2819703"/>
            <a:ext cx="6858006" cy="1218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Story Boards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/>
          <p:nvPr/>
        </p:nvSpPr>
        <p:spPr>
          <a:xfrm>
            <a:off x="-150" y="0"/>
            <a:ext cx="9144000" cy="16779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1"/>
          <p:cNvSpPr txBox="1">
            <a:spLocks noGrp="1"/>
          </p:cNvSpPr>
          <p:nvPr>
            <p:ph type="title"/>
          </p:nvPr>
        </p:nvSpPr>
        <p:spPr>
          <a:xfrm>
            <a:off x="1414800" y="182237"/>
            <a:ext cx="6314400" cy="17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Reflection 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On Using </a:t>
            </a:r>
            <a:r>
              <a:rPr lang="en" sz="4000" b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Story Boards</a:t>
            </a:r>
            <a:r>
              <a:rPr lang="en" sz="4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4000" b="1"/>
          </a:p>
        </p:txBody>
      </p:sp>
      <p:sp>
        <p:nvSpPr>
          <p:cNvPr id="235" name="Google Shape;235;p31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21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36" name="Google Shape;236;p31" title="Reflections of using story boards in class and allowing students to challenge themselve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5150" y="1926125"/>
            <a:ext cx="7259176" cy="473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0E6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22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42" name="Google Shape;242;p32"/>
          <p:cNvSpPr/>
          <p:nvPr/>
        </p:nvSpPr>
        <p:spPr>
          <a:xfrm rot="-5400000">
            <a:off x="-2919013" y="2976312"/>
            <a:ext cx="6800701" cy="9626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FOLDABLES!</a:t>
            </a:r>
          </a:p>
        </p:txBody>
      </p:sp>
      <p:pic>
        <p:nvPicPr>
          <p:cNvPr id="243" name="Google Shape;24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3851" y="381000"/>
            <a:ext cx="457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0E6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49" name="Google Shape;249;p33"/>
          <p:cNvSpPr/>
          <p:nvPr/>
        </p:nvSpPr>
        <p:spPr>
          <a:xfrm>
            <a:off x="1171650" y="225487"/>
            <a:ext cx="6800701" cy="9626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FOLDABLES!</a:t>
            </a:r>
          </a:p>
        </p:txBody>
      </p:sp>
      <p:pic>
        <p:nvPicPr>
          <p:cNvPr id="250" name="Google Shape;2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800" y="1531626"/>
            <a:ext cx="3679600" cy="490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8500" y="1302187"/>
            <a:ext cx="4023778" cy="5365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0E6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24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57" name="Google Shape;257;p34"/>
          <p:cNvSpPr/>
          <p:nvPr/>
        </p:nvSpPr>
        <p:spPr>
          <a:xfrm rot="-1771862">
            <a:off x="-34296" y="4619363"/>
            <a:ext cx="3889211" cy="8858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FOLDABLES!</a:t>
            </a:r>
          </a:p>
        </p:txBody>
      </p:sp>
      <p:pic>
        <p:nvPicPr>
          <p:cNvPr id="258" name="Google Shape;258;p34"/>
          <p:cNvPicPr preferRelativeResize="0"/>
          <p:nvPr/>
        </p:nvPicPr>
        <p:blipFill rotWithShape="1">
          <a:blip r:embed="rId3">
            <a:alphaModFix/>
          </a:blip>
          <a:srcRect l="4359" r="11796"/>
          <a:stretch/>
        </p:blipFill>
        <p:spPr>
          <a:xfrm rot="-5400000">
            <a:off x="1168025" y="-1110725"/>
            <a:ext cx="3528600" cy="58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4"/>
          <p:cNvPicPr preferRelativeResize="0"/>
          <p:nvPr/>
        </p:nvPicPr>
        <p:blipFill rotWithShape="1">
          <a:blip r:embed="rId4">
            <a:alphaModFix/>
          </a:blip>
          <a:srcRect l="7978"/>
          <a:stretch/>
        </p:blipFill>
        <p:spPr>
          <a:xfrm rot="-5400000">
            <a:off x="4580287" y="2881512"/>
            <a:ext cx="3247525" cy="470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4"/>
          <p:cNvSpPr txBox="1"/>
          <p:nvPr/>
        </p:nvSpPr>
        <p:spPr>
          <a:xfrm>
            <a:off x="6170300" y="630400"/>
            <a:ext cx="2483400" cy="24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The Four Square Story Map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Idea from Martina Bex. Explanation and  free template can be accessed </a:t>
            </a:r>
            <a:r>
              <a:rPr lang="en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here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.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0E6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5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25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66" name="Google Shape;266;p35"/>
          <p:cNvSpPr/>
          <p:nvPr/>
        </p:nvSpPr>
        <p:spPr>
          <a:xfrm rot="-5400000">
            <a:off x="-2919013" y="2976312"/>
            <a:ext cx="6800701" cy="9626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FOLDABLES!</a:t>
            </a:r>
          </a:p>
        </p:txBody>
      </p:sp>
      <p:pic>
        <p:nvPicPr>
          <p:cNvPr id="267" name="Google Shape;26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1" y="228825"/>
            <a:ext cx="457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0E6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26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73" name="Google Shape;273;p36"/>
          <p:cNvSpPr/>
          <p:nvPr/>
        </p:nvSpPr>
        <p:spPr>
          <a:xfrm rot="5400000">
            <a:off x="4244637" y="2947662"/>
            <a:ext cx="6800701" cy="9626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FOLDABLES!</a:t>
            </a:r>
          </a:p>
        </p:txBody>
      </p:sp>
      <p:pic>
        <p:nvPicPr>
          <p:cNvPr id="274" name="Google Shape;27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2626" y="381000"/>
            <a:ext cx="457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0E6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27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80" name="Google Shape;280;p37"/>
          <p:cNvSpPr/>
          <p:nvPr/>
        </p:nvSpPr>
        <p:spPr>
          <a:xfrm>
            <a:off x="1" y="120400"/>
            <a:ext cx="9144007" cy="9626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FOLDABLES TO SUPPORT GRAMMAR</a:t>
            </a:r>
          </a:p>
        </p:txBody>
      </p:sp>
      <p:pic>
        <p:nvPicPr>
          <p:cNvPr id="281" name="Google Shape;281;p37"/>
          <p:cNvPicPr preferRelativeResize="0"/>
          <p:nvPr/>
        </p:nvPicPr>
        <p:blipFill rotWithShape="1">
          <a:blip r:embed="rId3">
            <a:alphaModFix/>
          </a:blip>
          <a:srcRect l="28347" r="21831"/>
          <a:stretch/>
        </p:blipFill>
        <p:spPr>
          <a:xfrm rot="-5400000">
            <a:off x="1905175" y="-491550"/>
            <a:ext cx="2273275" cy="608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6026" y="2954751"/>
            <a:ext cx="2755574" cy="367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/>
          <p:nvPr/>
        </p:nvSpPr>
        <p:spPr>
          <a:xfrm>
            <a:off x="82675" y="-405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8"/>
          <p:cNvSpPr txBox="1">
            <a:spLocks noGrp="1"/>
          </p:cNvSpPr>
          <p:nvPr>
            <p:ph type="ctrTitle" idx="4294967295"/>
          </p:nvPr>
        </p:nvSpPr>
        <p:spPr>
          <a:xfrm>
            <a:off x="332150" y="233200"/>
            <a:ext cx="8302500" cy="11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222222"/>
                </a:solidFill>
                <a:highlight>
                  <a:srgbClr val="B0E0E6"/>
                </a:highlight>
              </a:rPr>
              <a:t>Acquisition is </a:t>
            </a:r>
            <a:r>
              <a:rPr lang="en" sz="6000">
                <a:solidFill>
                  <a:srgbClr val="DC143C"/>
                </a:solidFill>
                <a:highlight>
                  <a:srgbClr val="B0E0E6"/>
                </a:highlight>
              </a:rPr>
              <a:t>SLOW!</a:t>
            </a:r>
            <a:endParaRPr sz="6000">
              <a:solidFill>
                <a:srgbClr val="DC143C"/>
              </a:solidFill>
              <a:highlight>
                <a:srgbClr val="B0E0E6"/>
              </a:highlight>
            </a:endParaRPr>
          </a:p>
        </p:txBody>
      </p:sp>
      <p:sp>
        <p:nvSpPr>
          <p:cNvPr id="289" name="Google Shape;289;p38"/>
          <p:cNvSpPr txBox="1">
            <a:spLocks noGrp="1"/>
          </p:cNvSpPr>
          <p:nvPr>
            <p:ph type="subTitle" idx="4294967295"/>
          </p:nvPr>
        </p:nvSpPr>
        <p:spPr>
          <a:xfrm>
            <a:off x="752425" y="1426600"/>
            <a:ext cx="78822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Let’s not think in terms of years, but in terms of hours</a:t>
            </a:r>
            <a:endParaRPr sz="2400"/>
          </a:p>
        </p:txBody>
      </p:sp>
      <p:sp>
        <p:nvSpPr>
          <p:cNvPr id="290" name="Google Shape;290;p38"/>
          <p:cNvSpPr txBox="1">
            <a:spLocks noGrp="1"/>
          </p:cNvSpPr>
          <p:nvPr>
            <p:ph type="ctrTitle" idx="4294967295"/>
          </p:nvPr>
        </p:nvSpPr>
        <p:spPr>
          <a:xfrm>
            <a:off x="1325275" y="3889391"/>
            <a:ext cx="6569400" cy="11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222222"/>
                </a:solidFill>
                <a:highlight>
                  <a:srgbClr val="B0E0E6"/>
                </a:highlight>
              </a:rPr>
              <a:t>600 </a:t>
            </a:r>
            <a:r>
              <a:rPr lang="en" sz="6000">
                <a:solidFill>
                  <a:srgbClr val="DC143C"/>
                </a:solidFill>
                <a:highlight>
                  <a:srgbClr val="B0E0E6"/>
                </a:highlight>
              </a:rPr>
              <a:t>hours!</a:t>
            </a:r>
            <a:endParaRPr sz="6000">
              <a:solidFill>
                <a:srgbClr val="DC143C"/>
              </a:solidFill>
              <a:highlight>
                <a:srgbClr val="B0E0E6"/>
              </a:highlight>
            </a:endParaRPr>
          </a:p>
        </p:txBody>
      </p:sp>
      <p:sp>
        <p:nvSpPr>
          <p:cNvPr id="291" name="Google Shape;291;p38"/>
          <p:cNvSpPr txBox="1">
            <a:spLocks noGrp="1"/>
          </p:cNvSpPr>
          <p:nvPr>
            <p:ph type="subTitle" idx="4294967295"/>
          </p:nvPr>
        </p:nvSpPr>
        <p:spPr>
          <a:xfrm>
            <a:off x="198175" y="5004275"/>
            <a:ext cx="89907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Approximate time students spend on language courses while in high school (Level 1-4)</a:t>
            </a:r>
            <a:endParaRPr sz="2400"/>
          </a:p>
        </p:txBody>
      </p:sp>
      <p:sp>
        <p:nvSpPr>
          <p:cNvPr id="292" name="Google Shape;292;p38"/>
          <p:cNvSpPr txBox="1">
            <a:spLocks noGrp="1"/>
          </p:cNvSpPr>
          <p:nvPr>
            <p:ph type="ctrTitle" idx="4294967295"/>
          </p:nvPr>
        </p:nvSpPr>
        <p:spPr>
          <a:xfrm>
            <a:off x="306925" y="2156800"/>
            <a:ext cx="8773200" cy="11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222222"/>
                </a:solidFill>
                <a:highlight>
                  <a:srgbClr val="B0E0E6"/>
                </a:highlight>
              </a:rPr>
              <a:t>12,000 - 14,000 </a:t>
            </a:r>
            <a:r>
              <a:rPr lang="en" sz="6000">
                <a:solidFill>
                  <a:srgbClr val="DC143C"/>
                </a:solidFill>
                <a:highlight>
                  <a:srgbClr val="B0E0E6"/>
                </a:highlight>
              </a:rPr>
              <a:t>hours</a:t>
            </a:r>
            <a:endParaRPr sz="6000">
              <a:solidFill>
                <a:srgbClr val="DC143C"/>
              </a:solidFill>
              <a:highlight>
                <a:srgbClr val="B0E0E6"/>
              </a:highlight>
            </a:endParaRPr>
          </a:p>
        </p:txBody>
      </p:sp>
      <p:sp>
        <p:nvSpPr>
          <p:cNvPr id="293" name="Google Shape;293;p38"/>
          <p:cNvSpPr txBox="1">
            <a:spLocks noGrp="1"/>
          </p:cNvSpPr>
          <p:nvPr>
            <p:ph type="subTitle" idx="4294967295"/>
          </p:nvPr>
        </p:nvSpPr>
        <p:spPr>
          <a:xfrm>
            <a:off x="579925" y="3271688"/>
            <a:ext cx="80601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Time it takes for children to acquire basic language</a:t>
            </a:r>
            <a:endParaRPr sz="2400"/>
          </a:p>
        </p:txBody>
      </p:sp>
      <p:sp>
        <p:nvSpPr>
          <p:cNvPr id="294" name="Google Shape;294;p38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295" name="Google Shape;295;p38"/>
          <p:cNvSpPr txBox="1">
            <a:spLocks noGrp="1"/>
          </p:cNvSpPr>
          <p:nvPr>
            <p:ph type="subTitle" idx="4294967295"/>
          </p:nvPr>
        </p:nvSpPr>
        <p:spPr>
          <a:xfrm>
            <a:off x="198175" y="6117613"/>
            <a:ext cx="80601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/>
              <a:t>What do we expect of L2 learners in their ability and in their implicit system?        - Bill Van Patten, Talkin’ L2 with BVP, Episode 20</a:t>
            </a:r>
            <a:endParaRPr sz="1800"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9"/>
          <p:cNvSpPr/>
          <p:nvPr/>
        </p:nvSpPr>
        <p:spPr>
          <a:xfrm>
            <a:off x="0" y="-405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9"/>
          <p:cNvSpPr txBox="1">
            <a:spLocks noGrp="1"/>
          </p:cNvSpPr>
          <p:nvPr>
            <p:ph type="title"/>
          </p:nvPr>
        </p:nvSpPr>
        <p:spPr>
          <a:xfrm>
            <a:off x="457200" y="305249"/>
            <a:ext cx="82296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#BEINTENTIONAL in creating success for your students through assessment</a:t>
            </a:r>
            <a:endParaRPr/>
          </a:p>
        </p:txBody>
      </p:sp>
      <p:sp>
        <p:nvSpPr>
          <p:cNvPr id="302" name="Google Shape;302;p39"/>
          <p:cNvSpPr txBox="1"/>
          <p:nvPr/>
        </p:nvSpPr>
        <p:spPr>
          <a:xfrm>
            <a:off x="2699550" y="1475350"/>
            <a:ext cx="3744900" cy="778200"/>
          </a:xfrm>
          <a:prstGeom prst="rect">
            <a:avLst/>
          </a:prstGeom>
          <a:noFill/>
          <a:ln w="19050" cap="rnd" cmpd="sng">
            <a:solidFill>
              <a:srgbClr val="DC143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Create the assessment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3" name="Google Shape;303;p39"/>
          <p:cNvSpPr txBox="1"/>
          <p:nvPr/>
        </p:nvSpPr>
        <p:spPr>
          <a:xfrm>
            <a:off x="2699550" y="3342250"/>
            <a:ext cx="3744900" cy="778200"/>
          </a:xfrm>
          <a:prstGeom prst="rect">
            <a:avLst/>
          </a:prstGeom>
          <a:noFill/>
          <a:ln w="19050" cap="rnd" cmpd="sng">
            <a:solidFill>
              <a:srgbClr val="DC143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Generate tools for success with the lower performers in mind, but  which are available to everyone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4" name="Google Shape;304;p39"/>
          <p:cNvSpPr txBox="1"/>
          <p:nvPr/>
        </p:nvSpPr>
        <p:spPr>
          <a:xfrm>
            <a:off x="2699550" y="5209150"/>
            <a:ext cx="3744900" cy="778200"/>
          </a:xfrm>
          <a:prstGeom prst="rect">
            <a:avLst/>
          </a:prstGeom>
          <a:noFill/>
          <a:ln w="19050" cap="rnd" cmpd="sng">
            <a:solidFill>
              <a:srgbClr val="DC143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Be prepared to be mind blown as you grade and provide feedback!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05" name="Google Shape;305;p39"/>
          <p:cNvCxnSpPr>
            <a:stCxn id="302" idx="2"/>
            <a:endCxn id="303" idx="0"/>
          </p:cNvCxnSpPr>
          <p:nvPr/>
        </p:nvCxnSpPr>
        <p:spPr>
          <a:xfrm>
            <a:off x="4572000" y="2253550"/>
            <a:ext cx="0" cy="1088700"/>
          </a:xfrm>
          <a:prstGeom prst="straightConnector1">
            <a:avLst/>
          </a:prstGeom>
          <a:noFill/>
          <a:ln w="19050" cap="rnd" cmpd="sng">
            <a:solidFill>
              <a:srgbClr val="DC143C"/>
            </a:solidFill>
            <a:prstDash val="solid"/>
            <a:round/>
            <a:headEnd type="oval" w="lg" len="lg"/>
            <a:tailEnd type="triangle" w="lg" len="lg"/>
          </a:ln>
        </p:spPr>
      </p:cxnSp>
      <p:cxnSp>
        <p:nvCxnSpPr>
          <p:cNvPr id="306" name="Google Shape;306;p39"/>
          <p:cNvCxnSpPr>
            <a:stCxn id="303" idx="2"/>
            <a:endCxn id="304" idx="0"/>
          </p:cNvCxnSpPr>
          <p:nvPr/>
        </p:nvCxnSpPr>
        <p:spPr>
          <a:xfrm>
            <a:off x="4572000" y="4120450"/>
            <a:ext cx="0" cy="1088700"/>
          </a:xfrm>
          <a:prstGeom prst="straightConnector1">
            <a:avLst/>
          </a:prstGeom>
          <a:noFill/>
          <a:ln w="19050" cap="rnd" cmpd="sng">
            <a:solidFill>
              <a:srgbClr val="DC143C"/>
            </a:solidFill>
            <a:prstDash val="solid"/>
            <a:round/>
            <a:headEnd type="oval" w="lg" len="lg"/>
            <a:tailEnd type="triangle" w="lg" len="lg"/>
          </a:ln>
        </p:spPr>
      </p:cxnSp>
      <p:sp>
        <p:nvSpPr>
          <p:cNvPr id="307" name="Google Shape;307;p39"/>
          <p:cNvSpPr txBox="1">
            <a:spLocks noGrp="1"/>
          </p:cNvSpPr>
          <p:nvPr>
            <p:ph type="sldNum" idx="12"/>
          </p:nvPr>
        </p:nvSpPr>
        <p:spPr>
          <a:xfrm>
            <a:off x="4297650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/>
          <p:nvPr/>
        </p:nvSpPr>
        <p:spPr>
          <a:xfrm>
            <a:off x="6232200" y="3771400"/>
            <a:ext cx="2588100" cy="30906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ctrTitle"/>
          </p:nvPr>
        </p:nvSpPr>
        <p:spPr>
          <a:xfrm>
            <a:off x="849300" y="692500"/>
            <a:ext cx="72045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C143C"/>
                </a:solidFill>
              </a:rPr>
              <a:t>1.</a:t>
            </a:r>
            <a:r>
              <a:rPr lang="en"/>
              <a:t> #BeIntentional with your classroom space</a:t>
            </a:r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6120700" y="3968513"/>
            <a:ext cx="26565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Remove barriers that may impede communication and community building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Foster an environment that increases movement</a:t>
            </a:r>
            <a:endParaRPr sz="1800"/>
          </a:p>
        </p:txBody>
      </p:sp>
      <p:sp>
        <p:nvSpPr>
          <p:cNvPr id="73" name="Google Shape;73;p13"/>
          <p:cNvSpPr/>
          <p:nvPr/>
        </p:nvSpPr>
        <p:spPr>
          <a:xfrm>
            <a:off x="3216750" y="3771400"/>
            <a:ext cx="2784300" cy="30906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74" name="Google Shape;74;p13"/>
          <p:cNvSpPr/>
          <p:nvPr/>
        </p:nvSpPr>
        <p:spPr>
          <a:xfrm>
            <a:off x="201300" y="3767400"/>
            <a:ext cx="2784300" cy="30906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3224900" y="4029825"/>
            <a:ext cx="26565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Include visual aids to often make reference to the proficiency timeline and the communication modes</a:t>
            </a:r>
            <a:endParaRPr sz="1800"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0" y="3968525"/>
            <a:ext cx="2911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Create word walls and anchor charts that facilitate comprehension of language (input) and the enrichment of the students’ output.</a:t>
            </a:r>
            <a:endParaRPr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0E6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0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30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13" name="Google Shape;313;p40"/>
          <p:cNvSpPr/>
          <p:nvPr/>
        </p:nvSpPr>
        <p:spPr>
          <a:xfrm rot="-5400000">
            <a:off x="-1068124" y="4147400"/>
            <a:ext cx="3448163" cy="96137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ASSESSMENT</a:t>
            </a:r>
          </a:p>
        </p:txBody>
      </p:sp>
      <p:pic>
        <p:nvPicPr>
          <p:cNvPr id="314" name="Google Shape;31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288" y="112375"/>
            <a:ext cx="3696699" cy="228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9300" y="112375"/>
            <a:ext cx="2555600" cy="3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9225" y="3572425"/>
            <a:ext cx="2273800" cy="310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5135313" y="3086489"/>
            <a:ext cx="3073750" cy="40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42725" y="112375"/>
            <a:ext cx="2434050" cy="34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/>
        </p:nvSpPr>
        <p:spPr>
          <a:xfrm rot="-5400000">
            <a:off x="536632" y="4244781"/>
            <a:ext cx="2412601" cy="9626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SUPPORT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1"/>
          <p:cNvSpPr txBox="1">
            <a:spLocks noGrp="1"/>
          </p:cNvSpPr>
          <p:nvPr>
            <p:ph type="title"/>
          </p:nvPr>
        </p:nvSpPr>
        <p:spPr>
          <a:xfrm>
            <a:off x="327175" y="217346"/>
            <a:ext cx="8229600" cy="7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Special Thanks </a:t>
            </a:r>
            <a:endParaRPr/>
          </a:p>
        </p:txBody>
      </p:sp>
      <p:sp>
        <p:nvSpPr>
          <p:cNvPr id="325" name="Google Shape;325;p41"/>
          <p:cNvSpPr txBox="1">
            <a:spLocks noGrp="1"/>
          </p:cNvSpPr>
          <p:nvPr>
            <p:ph type="body" idx="1"/>
          </p:nvPr>
        </p:nvSpPr>
        <p:spPr>
          <a:xfrm>
            <a:off x="208850" y="945150"/>
            <a:ext cx="8463900" cy="9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Special thanks to all the amazing educators who have instill so much knowledge in me and have contributed to my growth as an educator:</a:t>
            </a:r>
            <a:endParaRPr sz="20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 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326" name="Google Shape;326;p41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pic>
        <p:nvPicPr>
          <p:cNvPr id="327" name="Google Shape;32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3425" y="2796175"/>
            <a:ext cx="1790575" cy="1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1"/>
          <p:cNvSpPr txBox="1"/>
          <p:nvPr/>
        </p:nvSpPr>
        <p:spPr>
          <a:xfrm>
            <a:off x="343850" y="1864075"/>
            <a:ext cx="6971100" cy="46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Char char="◎"/>
            </a:pPr>
            <a:r>
              <a:rPr lang="en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My school’s Principal, Mr. Alfred McGuire and Assistant Principal, Mr.  Michael Soltysiak.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Char char="◎"/>
            </a:pPr>
            <a:r>
              <a:rPr lang="en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My school’s Administrative Secretary, Mrs. Carrie Early.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Char char="◎"/>
            </a:pPr>
            <a:r>
              <a:rPr lang="en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My district’s World Language Specialist, Dr. Mark Linsky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Char char="◎"/>
            </a:pPr>
            <a:r>
              <a:rPr lang="en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My amazing SCCPSS CI community: Maribel Gomez, Sarah Downey, Angela Williams, Hakim Azerzaq, and others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Char char="◎"/>
            </a:pPr>
            <a:r>
              <a:rPr lang="en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Meredith White, Bethany Dew, Anne Marie Chase, La Maestra Loca,  Allison Wienhold, Grant Boulanger, Joshua Cabral, Carol Gaab, and so many more. 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Char char="◎"/>
            </a:pPr>
            <a:r>
              <a:rPr lang="en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 special thanks to Ashley Uyaguari’s Inspired Proficiency Podcast, and the Talkin’ L2 Podcast Team because these podcasts have helped me grow so much during the past year. 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2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334" name="Google Shape;334;p42"/>
          <p:cNvSpPr txBox="1"/>
          <p:nvPr/>
        </p:nvSpPr>
        <p:spPr>
          <a:xfrm>
            <a:off x="0" y="1131150"/>
            <a:ext cx="9144000" cy="45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rPr>
              <a:t>Slide show credits:</a:t>
            </a:r>
            <a:endParaRPr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◎"/>
            </a:pPr>
            <a:r>
              <a:rPr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Presentation template by </a:t>
            </a:r>
            <a:r>
              <a:rPr lang="en" sz="2400" u="sng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SlidesCarnival</a:t>
            </a:r>
            <a:endParaRPr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◎"/>
            </a:pPr>
            <a:r>
              <a:rPr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Classroom Photos by Bertha Delgadillo </a:t>
            </a:r>
            <a:endParaRPr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◎"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Other Photographs by</a:t>
            </a: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/>
              </a:rPr>
              <a:t> </a:t>
            </a:r>
            <a:r>
              <a:rPr lang="en" sz="2400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Unsplash</a:t>
            </a: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&amp;</a:t>
            </a: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/>
              </a:rPr>
              <a:t> </a:t>
            </a:r>
            <a:r>
              <a:rPr lang="en" sz="2400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Death to the Stock Photo</a:t>
            </a: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(</a:t>
            </a:r>
            <a:r>
              <a:rPr lang="en" sz="2400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 r:id="rId6"/>
              </a:rPr>
              <a:t>license</a:t>
            </a: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)</a:t>
            </a:r>
            <a:endParaRPr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◎"/>
            </a:pPr>
            <a:r>
              <a:rPr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Dark wood background by </a:t>
            </a:r>
            <a:r>
              <a:rPr lang="en" sz="2400" u="sng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7"/>
              </a:rPr>
              <a:t>The pattern library</a:t>
            </a:r>
            <a:endParaRPr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3"/>
          <p:cNvSpPr/>
          <p:nvPr/>
        </p:nvSpPr>
        <p:spPr>
          <a:xfrm>
            <a:off x="0" y="-47850"/>
            <a:ext cx="9144000" cy="69537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3"/>
          <p:cNvSpPr txBox="1">
            <a:spLocks noGrp="1"/>
          </p:cNvSpPr>
          <p:nvPr>
            <p:ph type="ctrTitle" idx="4294967295"/>
          </p:nvPr>
        </p:nvSpPr>
        <p:spPr>
          <a:xfrm rot="126">
            <a:off x="114625" y="112625"/>
            <a:ext cx="8212500" cy="135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222222"/>
                </a:solidFill>
                <a:highlight>
                  <a:srgbClr val="B0E0E6"/>
                </a:highlight>
              </a:rPr>
              <a:t>Thank you!</a:t>
            </a:r>
            <a:endParaRPr sz="6000">
              <a:solidFill>
                <a:srgbClr val="222222"/>
              </a:solidFill>
              <a:highlight>
                <a:srgbClr val="B0E0E6"/>
              </a:highlight>
            </a:endParaRPr>
          </a:p>
        </p:txBody>
      </p:sp>
      <p:sp>
        <p:nvSpPr>
          <p:cNvPr id="341" name="Google Shape;341;p43"/>
          <p:cNvSpPr txBox="1">
            <a:spLocks noGrp="1"/>
          </p:cNvSpPr>
          <p:nvPr>
            <p:ph type="subTitle" idx="4294967295"/>
          </p:nvPr>
        </p:nvSpPr>
        <p:spPr>
          <a:xfrm>
            <a:off x="3682175" y="742900"/>
            <a:ext cx="38427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/>
              <a:t>FIND</a:t>
            </a:r>
            <a:endParaRPr sz="4400" b="1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rgbClr val="DC143C"/>
                </a:solidFill>
              </a:rPr>
              <a:t>ME</a:t>
            </a:r>
            <a:endParaRPr sz="4400" b="1">
              <a:solidFill>
                <a:srgbClr val="DC143C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rgbClr val="DC143C"/>
                </a:solidFill>
              </a:rPr>
              <a:t>HERE</a:t>
            </a:r>
            <a:endParaRPr sz="4400" b="1">
              <a:solidFill>
                <a:srgbClr val="DC143C"/>
              </a:solidFill>
            </a:endParaRPr>
          </a:p>
        </p:txBody>
      </p:sp>
      <p:sp>
        <p:nvSpPr>
          <p:cNvPr id="342" name="Google Shape;342;p43"/>
          <p:cNvSpPr txBox="1">
            <a:spLocks noGrp="1"/>
          </p:cNvSpPr>
          <p:nvPr>
            <p:ph type="body" idx="4294967295"/>
          </p:nvPr>
        </p:nvSpPr>
        <p:spPr>
          <a:xfrm>
            <a:off x="114625" y="4399875"/>
            <a:ext cx="8442300" cy="20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/>
              <a:t>Bertha Delgadillo, M. Ed. </a:t>
            </a:r>
            <a:endParaRPr sz="2400" b="1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/>
              <a:t>Twitter: profedelgadillo</a:t>
            </a:r>
            <a:endParaRPr sz="2400" b="1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/>
              <a:t>Instagram: profesoradelgadillo</a:t>
            </a:r>
            <a:endParaRPr sz="2400" b="1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/>
              <a:t>Blog: </a:t>
            </a:r>
            <a:r>
              <a:rPr lang="en" sz="2400" b="1">
                <a:uFill>
                  <a:noFill/>
                </a:uFill>
                <a:hlinkClick r:id="rId4"/>
              </a:rPr>
              <a:t>https://laprofesoradelgadillo.wordpress.com</a:t>
            </a:r>
            <a:endParaRPr sz="2400" b="1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/>
              <a:t>E-mail: ahtreb_hdz@hotmail.com</a:t>
            </a:r>
            <a:endParaRPr sz="2400" b="1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43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>
            <a:off x="3117275" y="4575600"/>
            <a:ext cx="5979000" cy="22824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3335375" y="4822850"/>
            <a:ext cx="57609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View your classroom walls as tools to support and enhance your students’ language acquisition.</a:t>
            </a:r>
            <a:endParaRPr/>
          </a:p>
        </p:txBody>
      </p:sp>
      <p:sp>
        <p:nvSpPr>
          <p:cNvPr id="83" name="Google Shape;83;p14"/>
          <p:cNvSpPr/>
          <p:nvPr/>
        </p:nvSpPr>
        <p:spPr>
          <a:xfrm>
            <a:off x="5804325" y="3482400"/>
            <a:ext cx="707400" cy="1093200"/>
          </a:xfrm>
          <a:prstGeom prst="rect">
            <a:avLst/>
          </a:prstGeom>
          <a:solidFill>
            <a:srgbClr val="B0E0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5179425" y="3593250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>
              <a:solidFill>
                <a:srgbClr val="DC143C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4297650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0" y="0"/>
            <a:ext cx="4221000" cy="1927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ixie One"/>
              <a:buChar char="●"/>
            </a:pPr>
            <a:r>
              <a:rPr lang="en" sz="1800" b="1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Create word walls and anchor charts that facilitate comprehension of language (input) and the enrichment of the students’ output.</a:t>
            </a:r>
            <a:endParaRPr/>
          </a:p>
        </p:txBody>
      </p:sp>
      <p:sp>
        <p:nvSpPr>
          <p:cNvPr id="87" name="Google Shape;87;p14"/>
          <p:cNvSpPr txBox="1"/>
          <p:nvPr/>
        </p:nvSpPr>
        <p:spPr>
          <a:xfrm>
            <a:off x="4846350" y="821425"/>
            <a:ext cx="3234300" cy="3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rPr>
              <a:t>#BeIntentional with your classroom space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457200" y="209421"/>
            <a:ext cx="8229600" cy="7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#BeIntentional with your classroom space </a:t>
            </a:r>
            <a:endParaRPr sz="3000">
              <a:solidFill>
                <a:srgbClr val="DC143C"/>
              </a:solidFill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1165050" y="4054250"/>
            <a:ext cx="3301200" cy="22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ixie One"/>
              <a:buChar char="●"/>
            </a:pPr>
            <a:r>
              <a:rPr lang="en" sz="1800" b="1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Include visual aids to often make reference to the proficiency path with performance indicators and the communication modes daily until it becomes natural to you.</a:t>
            </a:r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5" name="Google Shape;9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60464">
            <a:off x="396225" y="1434200"/>
            <a:ext cx="3445250" cy="258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 rotWithShape="1">
          <a:blip r:embed="rId4">
            <a:alphaModFix/>
          </a:blip>
          <a:srcRect t="8795" r="2152" b="21068"/>
          <a:stretch/>
        </p:blipFill>
        <p:spPr>
          <a:xfrm>
            <a:off x="4389825" y="2063125"/>
            <a:ext cx="4705850" cy="26307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/>
          <p:nvPr/>
        </p:nvSpPr>
        <p:spPr>
          <a:xfrm rot="-695040">
            <a:off x="224702" y="899412"/>
            <a:ext cx="2902827" cy="727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Poster credit to Grant Boulanger. Purchase poster </a:t>
            </a:r>
            <a:r>
              <a:rPr lang="en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here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4680250" y="5150750"/>
            <a:ext cx="4125000" cy="11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Initial inspiration/replication credit to the Creative Classroom </a:t>
            </a:r>
            <a:r>
              <a:rPr lang="en" sz="12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6"/>
              </a:rPr>
              <a:t>post </a:t>
            </a: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by Kara Parker and Megan Smith and Mis Clases Locas blog </a:t>
            </a:r>
            <a:r>
              <a:rPr lang="en" sz="12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7"/>
              </a:rPr>
              <a:t>post </a:t>
            </a: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by Allison Wienhold.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You can download something similar for free as well at the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GA WL Professional Development Page  </a:t>
            </a:r>
            <a:r>
              <a:rPr lang="en" sz="12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8"/>
              </a:rPr>
              <a:t>here</a:t>
            </a: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457200" y="441421"/>
            <a:ext cx="8229600" cy="7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#BeIntentional with Constantly Challenging your Students</a:t>
            </a:r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 t="15658" b="7317"/>
          <a:stretch/>
        </p:blipFill>
        <p:spPr>
          <a:xfrm>
            <a:off x="111225" y="2195725"/>
            <a:ext cx="5418650" cy="313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1675" y="2195726"/>
            <a:ext cx="3288750" cy="313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111225" y="5568200"/>
            <a:ext cx="8445600" cy="9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Blog Post,  </a:t>
            </a:r>
            <a:r>
              <a:rPr lang="en" sz="2400" b="1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here</a:t>
            </a:r>
            <a:endParaRPr sz="24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/>
          <p:nvPr/>
        </p:nvSpPr>
        <p:spPr>
          <a:xfrm>
            <a:off x="4854775" y="4225325"/>
            <a:ext cx="4250700" cy="2632800"/>
          </a:xfrm>
          <a:prstGeom prst="rect">
            <a:avLst/>
          </a:prstGeom>
          <a:solidFill>
            <a:srgbClr val="000000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2272549" y="413850"/>
            <a:ext cx="5314500" cy="7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/>
              <a:t>#BeIntentional with your classroom space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4854775" y="4225325"/>
            <a:ext cx="3644700" cy="18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ixie One"/>
              <a:buChar char="●"/>
            </a:pPr>
            <a:r>
              <a:rPr lang="en" sz="1800" b="1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Remove barriers that may impede communication and community building.</a:t>
            </a:r>
            <a:endParaRPr sz="1800" b="1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ixie One"/>
              <a:buChar char="●"/>
            </a:pPr>
            <a:r>
              <a:rPr lang="en" sz="1800" b="1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Foster an environment that increases movement.</a:t>
            </a:r>
            <a:endParaRPr sz="2400"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/>
          <p:nvPr/>
        </p:nvSpPr>
        <p:spPr>
          <a:xfrm>
            <a:off x="0" y="-405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ctrTitle" idx="4294967295"/>
          </p:nvPr>
        </p:nvSpPr>
        <p:spPr>
          <a:xfrm>
            <a:off x="152825" y="2720725"/>
            <a:ext cx="86727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ACTFL’s 90%</a:t>
            </a:r>
            <a:endParaRPr sz="9600"/>
          </a:p>
        </p:txBody>
      </p:sp>
      <p:sp>
        <p:nvSpPr>
          <p:cNvPr id="122" name="Google Shape;122;p18"/>
          <p:cNvSpPr txBox="1">
            <a:spLocks noGrp="1"/>
          </p:cNvSpPr>
          <p:nvPr>
            <p:ph type="subTitle" idx="4294967295"/>
          </p:nvPr>
        </p:nvSpPr>
        <p:spPr>
          <a:xfrm>
            <a:off x="1226550" y="4167748"/>
            <a:ext cx="66909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like staying on the target language is so important during our classes, it is just as important to constantly make reference to all aspects of proficiency.</a:t>
            </a: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4218300" y="0"/>
            <a:ext cx="707400" cy="2523000"/>
          </a:xfrm>
          <a:prstGeom prst="rect">
            <a:avLst/>
          </a:prstGeom>
          <a:solidFill>
            <a:srgbClr val="B0E0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8"/>
          <p:cNvSpPr/>
          <p:nvPr/>
        </p:nvSpPr>
        <p:spPr>
          <a:xfrm>
            <a:off x="4442250" y="2059025"/>
            <a:ext cx="259500" cy="307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C14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457200" y="689775"/>
            <a:ext cx="8686800" cy="7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#BeIntentional with every activity!!!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457200" y="1502525"/>
            <a:ext cx="4471500" cy="15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Talk it up</a:t>
            </a:r>
            <a:endParaRPr>
              <a:solidFill>
                <a:srgbClr val="DC143C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Use a poster, such as this one, to point and guide students’  mindsets. Students  want to know “how is this going to help me right now?”</a:t>
            </a:r>
            <a:endParaRPr>
              <a:solidFill>
                <a:srgbClr val="DC143C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DC143C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2"/>
          </p:nvPr>
        </p:nvSpPr>
        <p:spPr>
          <a:xfrm>
            <a:off x="5294275" y="4200675"/>
            <a:ext cx="3795300" cy="23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Stop &amp; Challenge</a:t>
            </a:r>
            <a:endParaRPr>
              <a:solidFill>
                <a:srgbClr val="DC143C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It is totally okay to stop in the middle of the activities to challenge students.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Make reference to proficiency path board. They will surprise you with their performance.</a:t>
            </a:r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34" name="Google Shape;134;p19"/>
          <p:cNvPicPr preferRelativeResize="0"/>
          <p:nvPr/>
        </p:nvPicPr>
        <p:blipFill rotWithShape="1">
          <a:blip r:embed="rId3">
            <a:alphaModFix/>
          </a:blip>
          <a:srcRect l="26756" b="13156"/>
          <a:stretch/>
        </p:blipFill>
        <p:spPr>
          <a:xfrm>
            <a:off x="546025" y="3464000"/>
            <a:ext cx="2243026" cy="32793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/>
        </p:nvSpPr>
        <p:spPr>
          <a:xfrm>
            <a:off x="2789050" y="5583125"/>
            <a:ext cx="24213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“I can posters” credits to Allison Wienhold and her blog Mis Clases Locas . Free download  </a:t>
            </a:r>
            <a:r>
              <a:rPr lang="en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here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5800374" y="827550"/>
            <a:ext cx="2783100" cy="396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aml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496aed-39d0-4758-b3cf-4e4773287716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359C8D6696F3408CED1980A6D21610" ma:contentTypeVersion="0" ma:contentTypeDescription="Create a new document." ma:contentTypeScope="" ma:versionID="920cbd954c6f1077dd54b9ea91065769">
  <xsd:schema xmlns:xsd="http://www.w3.org/2001/XMLSchema" xmlns:xs="http://www.w3.org/2001/XMLSchema" xmlns:p="http://schemas.microsoft.com/office/2006/metadata/properties" xmlns:ns2="1d496aed-39d0-4758-b3cf-4e4773287716" targetNamespace="http://schemas.microsoft.com/office/2006/metadata/properties" ma:root="true" ma:fieldsID="c4ffdedb75369f6d61221d04aaf24ccb" ns2:_="">
    <xsd:import namespace="1d496aed-39d0-4758-b3cf-4e4773287716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BBD7E7-AB80-45F0-B661-F41144315AE1}"/>
</file>

<file path=customXml/itemProps2.xml><?xml version="1.0" encoding="utf-8"?>
<ds:datastoreItem xmlns:ds="http://schemas.openxmlformats.org/officeDocument/2006/customXml" ds:itemID="{88389270-82A1-413B-857E-DF442435E6CB}"/>
</file>

<file path=customXml/itemProps3.xml><?xml version="1.0" encoding="utf-8"?>
<ds:datastoreItem xmlns:ds="http://schemas.openxmlformats.org/officeDocument/2006/customXml" ds:itemID="{CC57BA23-6384-47C1-A26C-BEB645D70DA3}"/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1021</Words>
  <Application>Microsoft Office PowerPoint</Application>
  <PresentationFormat>On-screen Show (4:3)</PresentationFormat>
  <Paragraphs>156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Lato</vt:lpstr>
      <vt:lpstr>Nixie One</vt:lpstr>
      <vt:lpstr>Arial</vt:lpstr>
      <vt:lpstr>Raleway</vt:lpstr>
      <vt:lpstr>Hamlet template</vt:lpstr>
      <vt:lpstr>#Beintentional with PROFICIENCY in the WL Classroom</vt:lpstr>
      <vt:lpstr>A BIG QUESTION</vt:lpstr>
      <vt:lpstr>1. #BeIntentional with your classroom space</vt:lpstr>
      <vt:lpstr>PowerPoint Presentation</vt:lpstr>
      <vt:lpstr>#BeIntentional with your classroom space </vt:lpstr>
      <vt:lpstr>#BeIntentional with Constantly Challenging your Students</vt:lpstr>
      <vt:lpstr>#BeIntentional with your classroom space</vt:lpstr>
      <vt:lpstr>ACTFL’s 90%</vt:lpstr>
      <vt:lpstr>#BeIntentional with every activity!!!</vt:lpstr>
      <vt:lpstr>#BeIntentional with Keeping Up with the Proficiency  Talk</vt:lpstr>
      <vt:lpstr>#BEINTENTIONAL WITH CHALLENGING &amp; SUPPORTING STUDENTS IN THEIR PROFICIENCY JOURNEY THROUGH CLASS ACTIVITIES/TASKS/GOALS</vt:lpstr>
      <vt:lpstr>PowerPoint Presentation</vt:lpstr>
      <vt:lpstr>PowerPoint Presentation</vt:lpstr>
      <vt:lpstr>PowerPoint Presentation</vt:lpstr>
      <vt:lpstr>PowerPoint Presentation</vt:lpstr>
      <vt:lpstr>Great   Resources!</vt:lpstr>
      <vt:lpstr>PowerPoint Presentation</vt:lpstr>
      <vt:lpstr>PowerPoint Presentation</vt:lpstr>
      <vt:lpstr>PowerPoint Presentation</vt:lpstr>
      <vt:lpstr>PowerPoint Presentation</vt:lpstr>
      <vt:lpstr>A Reflection  On Using Story Boards.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Acquisition is SLOW!</vt:lpstr>
      <vt:lpstr>#BEINTENTIONAL in creating success for your students through assessment</vt:lpstr>
      <vt:lpstr>PowerPoint Presentation</vt:lpstr>
      <vt:lpstr>A Special Thanks 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#BeIntentional with PROFICIENCY in the WL Classroom</dc:title>
  <dc:creator>Patrick Wallace</dc:creator>
  <cp:lastModifiedBy>Patrick Wallace</cp:lastModifiedBy>
  <cp:revision>3</cp:revision>
  <dcterms:modified xsi:type="dcterms:W3CDTF">2019-03-04T22:01:26Z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0x0101009C359C8D6696F3408CED1980A6D21610</vt:lpwstr>
  </property>
</Properties>
</file>