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3" r:id="rId4"/>
    <p:sldId id="258" r:id="rId5"/>
    <p:sldId id="259" r:id="rId6"/>
    <p:sldId id="268" r:id="rId7"/>
    <p:sldId id="260" r:id="rId8"/>
    <p:sldId id="270" r:id="rId9"/>
    <p:sldId id="261" r:id="rId10"/>
    <p:sldId id="267" r:id="rId11"/>
    <p:sldId id="262" r:id="rId12"/>
    <p:sldId id="263" r:id="rId13"/>
    <p:sldId id="272" r:id="rId14"/>
    <p:sldId id="264" r:id="rId15"/>
    <p:sldId id="265" r:id="rId16"/>
    <p:sldId id="266"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74AC42F-539D-4D05-8F31-426EE06C0030}" type="datetimeFigureOut">
              <a:rPr lang="en-US" smtClean="0"/>
              <a:t>5/6/2016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95445ED-75A8-4733-822A-9D5962D413F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AC42F-539D-4D05-8F31-426EE06C0030}"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4AC42F-539D-4D05-8F31-426EE06C0030}"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4AC42F-539D-4D05-8F31-426EE06C0030}"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AC42F-539D-4D05-8F31-426EE06C0030}"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74AC42F-539D-4D05-8F31-426EE06C0030}"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445ED-75A8-4733-822A-9D5962D413F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4AC42F-539D-4D05-8F31-426EE06C0030}"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4AC42F-539D-4D05-8F31-426EE06C0030}"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AC42F-539D-4D05-8F31-426EE06C0030}"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4AC42F-539D-4D05-8F31-426EE06C0030}" type="datetimeFigureOut">
              <a:rPr lang="en-US" smtClean="0"/>
              <a:t>5/6/2016</a:t>
            </a:fld>
            <a:endParaRPr lang="en-US"/>
          </a:p>
        </p:txBody>
      </p:sp>
      <p:sp>
        <p:nvSpPr>
          <p:cNvPr id="7" name="Slide Number Placeholder 6"/>
          <p:cNvSpPr>
            <a:spLocks noGrp="1"/>
          </p:cNvSpPr>
          <p:nvPr>
            <p:ph type="sldNum" sz="quarter" idx="12"/>
          </p:nvPr>
        </p:nvSpPr>
        <p:spPr/>
        <p:txBody>
          <a:bodyPr/>
          <a:lstStyle/>
          <a:p>
            <a:fld id="{995445ED-75A8-4733-822A-9D5962D413F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4AC42F-539D-4D05-8F31-426EE06C0030}" type="datetimeFigureOut">
              <a:rPr lang="en-US" smtClean="0"/>
              <a:t>5/6/2016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95445ED-75A8-4733-822A-9D5962D413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74AC42F-539D-4D05-8F31-426EE06C0030}" type="datetimeFigureOut">
              <a:rPr lang="en-US" smtClean="0"/>
              <a:t>5/6/2016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95445ED-75A8-4733-822A-9D5962D413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document/d/1oTRHVkfIoLV-uJPtyFpHXMTFoexW0DVfuUjS22IdBZE/ed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mAXAWP8RY9GeKTmxGgmOa6m4yPnibSWmGz0tHabWsRs/ed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ocs.google.com/document/d/1djMXH79VSINc_AcAR81ZgthecopjGVGCntxyjbHfbqc/ed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Writing Strategies for AP Language</a:t>
            </a:r>
            <a:endParaRPr lang="en-US" dirty="0"/>
          </a:p>
        </p:txBody>
      </p:sp>
      <p:sp>
        <p:nvSpPr>
          <p:cNvPr id="3" name="Subtitle 2"/>
          <p:cNvSpPr>
            <a:spLocks noGrp="1"/>
          </p:cNvSpPr>
          <p:nvPr>
            <p:ph type="subTitle" idx="1"/>
          </p:nvPr>
        </p:nvSpPr>
        <p:spPr/>
        <p:txBody>
          <a:bodyPr/>
          <a:lstStyle/>
          <a:p>
            <a:r>
              <a:rPr lang="en-US" dirty="0" smtClean="0"/>
              <a:t>Donna Springer</a:t>
            </a:r>
          </a:p>
          <a:p>
            <a:r>
              <a:rPr lang="en-US" dirty="0" smtClean="0"/>
              <a:t>AP Language/Mill Creek High School </a:t>
            </a:r>
            <a:endParaRPr lang="en-US" dirty="0"/>
          </a:p>
        </p:txBody>
      </p:sp>
    </p:spTree>
    <p:extLst>
      <p:ext uri="{BB962C8B-B14F-4D97-AF65-F5344CB8AC3E}">
        <p14:creationId xmlns:p14="http://schemas.microsoft.com/office/powerpoint/2010/main" val="4104898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19930~1\AppData\Local\Temp\notes277930\20160331_140513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391399"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73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a:t>
            </a:r>
            <a:endParaRPr lang="en-US" dirty="0"/>
          </a:p>
        </p:txBody>
      </p:sp>
      <p:sp>
        <p:nvSpPr>
          <p:cNvPr id="3" name="Content Placeholder 2"/>
          <p:cNvSpPr>
            <a:spLocks noGrp="1"/>
          </p:cNvSpPr>
          <p:nvPr>
            <p:ph idx="1"/>
          </p:nvPr>
        </p:nvSpPr>
        <p:spPr/>
        <p:txBody>
          <a:bodyPr/>
          <a:lstStyle/>
          <a:p>
            <a:r>
              <a:rPr lang="en-US" dirty="0" smtClean="0"/>
              <a:t>Similar to the first assignment, I use the document camera to model the essay and color code it</a:t>
            </a:r>
            <a:endParaRPr lang="en-US" dirty="0"/>
          </a:p>
        </p:txBody>
      </p:sp>
    </p:spTree>
    <p:extLst>
      <p:ext uri="{BB962C8B-B14F-4D97-AF65-F5344CB8AC3E}">
        <p14:creationId xmlns:p14="http://schemas.microsoft.com/office/powerpoint/2010/main" val="41757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 </a:t>
            </a:r>
            <a:endParaRPr lang="en-US" dirty="0"/>
          </a:p>
        </p:txBody>
      </p:sp>
      <p:sp>
        <p:nvSpPr>
          <p:cNvPr id="3" name="Content Placeholder 2"/>
          <p:cNvSpPr>
            <a:spLocks noGrp="1"/>
          </p:cNvSpPr>
          <p:nvPr>
            <p:ph idx="1"/>
          </p:nvPr>
        </p:nvSpPr>
        <p:spPr/>
        <p:txBody>
          <a:bodyPr/>
          <a:lstStyle/>
          <a:p>
            <a:r>
              <a:rPr lang="en-US" dirty="0" smtClean="0"/>
              <a:t>Students now color code their own essay</a:t>
            </a:r>
          </a:p>
          <a:p>
            <a:r>
              <a:rPr lang="en-US" dirty="0" smtClean="0"/>
              <a:t>On day 6 they rewrite </a:t>
            </a:r>
            <a:r>
              <a:rPr lang="en-US" smtClean="0"/>
              <a:t>their essay</a:t>
            </a:r>
            <a:endParaRPr lang="en-US" dirty="0"/>
          </a:p>
        </p:txBody>
      </p:sp>
    </p:spTree>
    <p:extLst>
      <p:ext uri="{BB962C8B-B14F-4D97-AF65-F5344CB8AC3E}">
        <p14:creationId xmlns:p14="http://schemas.microsoft.com/office/powerpoint/2010/main" val="140845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19930~1\AppData\Local\Temp\notes277930\20160414_105431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543799"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7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a:bodyPr>
          <a:lstStyle/>
          <a:p>
            <a:pPr lvl="0"/>
            <a:r>
              <a:rPr lang="en-US" sz="1600" b="1" dirty="0" smtClean="0">
                <a:latin typeface="Lucida Fax" panose="02060602050505020204" pitchFamily="18" charset="0"/>
              </a:rPr>
              <a:t>FOCUS </a:t>
            </a:r>
            <a:r>
              <a:rPr lang="en-US" sz="1600" b="1" dirty="0">
                <a:latin typeface="Lucida Fax" panose="02060602050505020204" pitchFamily="18" charset="0"/>
              </a:rPr>
              <a:t>ON THE THESIS AND HAVE THEM TELL ME WHAT MAKES IT GOOD OR NOT AND WHY. </a:t>
            </a:r>
          </a:p>
          <a:p>
            <a:pPr lvl="0"/>
            <a:r>
              <a:rPr lang="en-US" sz="1600" b="1" dirty="0" smtClean="0">
                <a:latin typeface="Lucida Fax" panose="02060602050505020204" pitchFamily="18" charset="0"/>
              </a:rPr>
              <a:t>I </a:t>
            </a:r>
            <a:r>
              <a:rPr lang="en-US" sz="1600" b="1" dirty="0">
                <a:latin typeface="Lucida Fax" panose="02060602050505020204" pitchFamily="18" charset="0"/>
              </a:rPr>
              <a:t>ALWAYS EMPHASIS AP CALIBER VERBS</a:t>
            </a:r>
            <a:r>
              <a:rPr lang="en-US" sz="1600" b="1" dirty="0" smtClean="0">
                <a:latin typeface="Lucida Fax" panose="02060602050505020204" pitchFamily="18" charset="0"/>
              </a:rPr>
              <a:t> .</a:t>
            </a:r>
          </a:p>
          <a:p>
            <a:r>
              <a:rPr lang="en-US" sz="1600" b="1" dirty="0">
                <a:latin typeface="Lucida Fax" panose="02060602050505020204" pitchFamily="18" charset="0"/>
              </a:rPr>
              <a:t>WE SPEND QUITE A BIT OF TIME ON </a:t>
            </a:r>
            <a:r>
              <a:rPr lang="en-US" sz="1600" b="1" dirty="0" smtClean="0">
                <a:latin typeface="Lucida Fax" panose="02060602050505020204" pitchFamily="18" charset="0"/>
              </a:rPr>
              <a:t>LOOKING </a:t>
            </a:r>
            <a:r>
              <a:rPr lang="en-US" sz="1600" b="1" dirty="0">
                <a:latin typeface="Lucida Fax" panose="02060602050505020204" pitchFamily="18" charset="0"/>
              </a:rPr>
              <a:t>AT NOT ONLY </a:t>
            </a:r>
            <a:r>
              <a:rPr lang="en-US" sz="1600" b="1" dirty="0" smtClean="0">
                <a:latin typeface="Lucida Fax" panose="02060602050505020204" pitchFamily="18" charset="0"/>
              </a:rPr>
              <a:t>A </a:t>
            </a:r>
            <a:r>
              <a:rPr lang="en-US" sz="1600" b="1" dirty="0">
                <a:latin typeface="Lucida Fax" panose="02060602050505020204" pitchFamily="18" charset="0"/>
              </a:rPr>
              <a:t>STUDENT’S ESSAY BUT THEIR OWN AND USING EXAMPLES FROM THEIR ESSAYS ON THE BOARD AS WELL TO REVIEW THE USE OF EVIDENCE AND WHAT CONSTITUTES GOOD EVIDENCE. </a:t>
            </a:r>
            <a:endParaRPr lang="en-US" sz="1600" b="1" dirty="0" smtClean="0">
              <a:latin typeface="Lucida Fax" panose="02060602050505020204" pitchFamily="18" charset="0"/>
            </a:endParaRPr>
          </a:p>
          <a:p>
            <a:r>
              <a:rPr lang="en-US" sz="1600" b="1" dirty="0" smtClean="0">
                <a:latin typeface="Lucida Fax" panose="02060602050505020204" pitchFamily="18" charset="0"/>
              </a:rPr>
              <a:t>ALSO</a:t>
            </a:r>
            <a:r>
              <a:rPr lang="en-US" sz="1600" b="1" dirty="0">
                <a:latin typeface="Lucida Fax" panose="02060602050505020204" pitchFamily="18" charset="0"/>
              </a:rPr>
              <a:t>, I WORK WITH THEM ON HOW TO INCORPORATE THE EVIDENCE WELL AND NOT JUST WRITE A STATEMENT, USE A </a:t>
            </a:r>
            <a:r>
              <a:rPr lang="en-US" sz="1600" b="1" dirty="0" smtClean="0">
                <a:latin typeface="Lucida Fax" panose="02060602050505020204" pitchFamily="18" charset="0"/>
              </a:rPr>
              <a:t>QUOTE, </a:t>
            </a:r>
            <a:r>
              <a:rPr lang="en-US" sz="1600" b="1" dirty="0">
                <a:latin typeface="Lucida Fax" panose="02060602050505020204" pitchFamily="18" charset="0"/>
              </a:rPr>
              <a:t>AND MOVE ON. </a:t>
            </a:r>
            <a:endParaRPr lang="en-US" sz="1600" dirty="0">
              <a:latin typeface="Lucida Fax" panose="02060602050505020204" pitchFamily="18" charset="0"/>
            </a:endParaRPr>
          </a:p>
          <a:p>
            <a:pPr lvl="0"/>
            <a:endParaRPr lang="en-US" sz="1600" dirty="0">
              <a:latin typeface="Lucida Fax" panose="02060602050505020204" pitchFamily="18" charset="0"/>
            </a:endParaRPr>
          </a:p>
          <a:p>
            <a:endParaRPr lang="en-US" sz="1600" dirty="0">
              <a:latin typeface="Lucida Fax" panose="02060602050505020204" pitchFamily="18" charset="0"/>
            </a:endParaRPr>
          </a:p>
        </p:txBody>
      </p:sp>
    </p:spTree>
    <p:extLst>
      <p:ext uri="{BB962C8B-B14F-4D97-AF65-F5344CB8AC3E}">
        <p14:creationId xmlns:p14="http://schemas.microsoft.com/office/powerpoint/2010/main" val="2750590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a:bodyPr>
          <a:lstStyle/>
          <a:p>
            <a:r>
              <a:rPr lang="en-US" sz="1600" b="1" dirty="0">
                <a:latin typeface="Lucida Fax" panose="02060602050505020204" pitchFamily="18" charset="0"/>
              </a:rPr>
              <a:t>SENTENCE STRUCTURE IS ALSO VERY IMPORTANT. </a:t>
            </a:r>
            <a:endParaRPr lang="en-US" sz="1600" b="1" dirty="0" smtClean="0">
              <a:latin typeface="Lucida Fax" panose="02060602050505020204" pitchFamily="18" charset="0"/>
            </a:endParaRPr>
          </a:p>
          <a:p>
            <a:r>
              <a:rPr lang="en-US" sz="1600" b="1" dirty="0" smtClean="0">
                <a:latin typeface="Lucida Fax" panose="02060602050505020204" pitchFamily="18" charset="0"/>
              </a:rPr>
              <a:t>I </a:t>
            </a:r>
            <a:r>
              <a:rPr lang="en-US" sz="1600" b="1" dirty="0">
                <a:latin typeface="Lucida Fax" panose="02060602050505020204" pitchFamily="18" charset="0"/>
              </a:rPr>
              <a:t>WANT THEM TO SEE THAT WRITING SIMPLE SENTENCES ONLY CREATES A MONOTONOUS ESSAY AND WILL NOT GET A GOOD SCORE. </a:t>
            </a:r>
            <a:endParaRPr lang="en-US" sz="1600" b="1" dirty="0" smtClean="0">
              <a:latin typeface="Lucida Fax" panose="02060602050505020204" pitchFamily="18" charset="0"/>
            </a:endParaRPr>
          </a:p>
          <a:p>
            <a:r>
              <a:rPr lang="en-US" sz="1600" b="1" dirty="0" smtClean="0">
                <a:latin typeface="Lucida Fax" panose="02060602050505020204" pitchFamily="18" charset="0"/>
              </a:rPr>
              <a:t>I </a:t>
            </a:r>
            <a:r>
              <a:rPr lang="en-US" sz="1600" b="1" dirty="0">
                <a:latin typeface="Lucida Fax" panose="02060602050505020204" pitchFamily="18" charset="0"/>
              </a:rPr>
              <a:t>LET THEM, WITH SUBSEQUENT ESSAYS, REWRITE THEIR SENTENCES TO FORM MORE COMPLEX STRUCTURES. </a:t>
            </a:r>
            <a:endParaRPr lang="en-US" sz="1600" dirty="0">
              <a:latin typeface="Lucida Fax" panose="02060602050505020204" pitchFamily="18" charset="0"/>
            </a:endParaRPr>
          </a:p>
          <a:p>
            <a:endParaRPr lang="en-US" dirty="0"/>
          </a:p>
        </p:txBody>
      </p:sp>
    </p:spTree>
    <p:extLst>
      <p:ext uri="{BB962C8B-B14F-4D97-AF65-F5344CB8AC3E}">
        <p14:creationId xmlns:p14="http://schemas.microsoft.com/office/powerpoint/2010/main" val="374846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a:bodyPr>
          <a:lstStyle/>
          <a:p>
            <a:r>
              <a:rPr lang="en-US" sz="1800" b="1" dirty="0">
                <a:latin typeface="Lucida Fax" panose="02060602050505020204" pitchFamily="18" charset="0"/>
              </a:rPr>
              <a:t>I also handout the rubric from the College Board (which we have already discussed in a previous class) and have them use that to help with the color coding. </a:t>
            </a:r>
            <a:endParaRPr lang="en-US" sz="1800" dirty="0">
              <a:latin typeface="Lucida Fax" panose="02060602050505020204" pitchFamily="18" charset="0"/>
            </a:endParaRPr>
          </a:p>
          <a:p>
            <a:r>
              <a:rPr lang="en-US" sz="1700" b="1" dirty="0">
                <a:latin typeface="Lucida Fax" panose="02060602050505020204" pitchFamily="18" charset="0"/>
              </a:rPr>
              <a:t>I’ve used this technique with all three essays for the first one they write. It has helped immensely so that by the time they write the second essay and subsequent essays they have a more solid foundation of what is expected on each one and their strengths and weaknesses.</a:t>
            </a:r>
            <a:endParaRPr lang="en-US" sz="1700" dirty="0">
              <a:latin typeface="Lucida Fax" panose="02060602050505020204" pitchFamily="18" charset="0"/>
            </a:endParaRPr>
          </a:p>
          <a:p>
            <a:endParaRPr lang="en-US" sz="1700" dirty="0"/>
          </a:p>
        </p:txBody>
      </p:sp>
    </p:spTree>
    <p:extLst>
      <p:ext uri="{BB962C8B-B14F-4D97-AF65-F5344CB8AC3E}">
        <p14:creationId xmlns:p14="http://schemas.microsoft.com/office/powerpoint/2010/main" val="2774476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color coding</a:t>
            </a:r>
            <a:endParaRPr lang="en-US" dirty="0"/>
          </a:p>
        </p:txBody>
      </p:sp>
      <p:sp>
        <p:nvSpPr>
          <p:cNvPr id="3" name="Content Placeholder 2"/>
          <p:cNvSpPr>
            <a:spLocks noGrp="1"/>
          </p:cNvSpPr>
          <p:nvPr>
            <p:ph idx="1"/>
          </p:nvPr>
        </p:nvSpPr>
        <p:spPr/>
        <p:txBody>
          <a:bodyPr/>
          <a:lstStyle/>
          <a:p>
            <a:r>
              <a:rPr lang="en-US" dirty="0" smtClean="0"/>
              <a:t>After doing this basic color coding for the first essay, I use an advanced form for the 2</a:t>
            </a:r>
            <a:r>
              <a:rPr lang="en-US" baseline="30000" dirty="0" smtClean="0"/>
              <a:t>nd</a:t>
            </a:r>
            <a:r>
              <a:rPr lang="en-US" dirty="0" smtClean="0"/>
              <a:t> essay. </a:t>
            </a:r>
          </a:p>
          <a:p>
            <a:r>
              <a:rPr lang="en-US" dirty="0">
                <a:hlinkClick r:id="rId2"/>
              </a:rPr>
              <a:t>https://</a:t>
            </a:r>
            <a:r>
              <a:rPr lang="en-US" dirty="0" smtClean="0">
                <a:hlinkClick r:id="rId2"/>
              </a:rPr>
              <a:t>docs.google.com/document/d/1oTRHVkfIoLV-uJPtyFpHXMTFoexW0DVfuUjS22IdBZE/edit</a:t>
            </a:r>
            <a:endParaRPr lang="en-US" dirty="0" smtClean="0"/>
          </a:p>
          <a:p>
            <a:endParaRPr lang="en-US" dirty="0"/>
          </a:p>
        </p:txBody>
      </p:sp>
    </p:spTree>
    <p:extLst>
      <p:ext uri="{BB962C8B-B14F-4D97-AF65-F5344CB8AC3E}">
        <p14:creationId xmlns:p14="http://schemas.microsoft.com/office/powerpoint/2010/main" val="167918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Before Writing…</a:t>
            </a:r>
            <a:endParaRPr lang="en-US" dirty="0"/>
          </a:p>
        </p:txBody>
      </p:sp>
      <p:sp>
        <p:nvSpPr>
          <p:cNvPr id="3" name="Content Placeholder 2"/>
          <p:cNvSpPr>
            <a:spLocks noGrp="1"/>
          </p:cNvSpPr>
          <p:nvPr>
            <p:ph idx="1"/>
          </p:nvPr>
        </p:nvSpPr>
        <p:spPr/>
        <p:txBody>
          <a:bodyPr/>
          <a:lstStyle/>
          <a:p>
            <a:r>
              <a:rPr lang="en-US" dirty="0" smtClean="0"/>
              <a:t>Review of College Board essays for a particular prompt</a:t>
            </a:r>
          </a:p>
          <a:p>
            <a:r>
              <a:rPr lang="en-US" dirty="0" smtClean="0"/>
              <a:t>Thesis practice for the prompt </a:t>
            </a:r>
          </a:p>
          <a:p>
            <a:r>
              <a:rPr lang="en-US" dirty="0" smtClean="0"/>
              <a:t>Review of the prompt and what it asks </a:t>
            </a:r>
          </a:p>
          <a:p>
            <a:endParaRPr lang="en-US" dirty="0"/>
          </a:p>
        </p:txBody>
      </p:sp>
    </p:spTree>
    <p:extLst>
      <p:ext uri="{BB962C8B-B14F-4D97-AF65-F5344CB8AC3E}">
        <p14:creationId xmlns:p14="http://schemas.microsoft.com/office/powerpoint/2010/main" val="259081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9930~1\AppData\Local\Temp\notes277930\~0889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533400"/>
            <a:ext cx="6781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4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p:txBody>
          <a:bodyPr/>
          <a:lstStyle/>
          <a:p>
            <a:r>
              <a:rPr lang="en-US" dirty="0" smtClean="0"/>
              <a:t>Use of a current prompt (synthesis, rhetorical analysis, or argument)</a:t>
            </a:r>
          </a:p>
          <a:p>
            <a:r>
              <a:rPr lang="en-US" dirty="0" smtClean="0"/>
              <a:t>This assignment works for all three essays</a:t>
            </a:r>
          </a:p>
          <a:p>
            <a:r>
              <a:rPr lang="en-US" dirty="0" smtClean="0"/>
              <a:t>The students write a first draft of the essay</a:t>
            </a:r>
          </a:p>
          <a:p>
            <a:r>
              <a:rPr lang="en-US" dirty="0" smtClean="0"/>
              <a:t>For this example, I used 2015 prompt</a:t>
            </a:r>
          </a:p>
          <a:p>
            <a:r>
              <a:rPr lang="en-US" dirty="0" smtClean="0"/>
              <a:t>I read </a:t>
            </a:r>
            <a:r>
              <a:rPr lang="en-US" smtClean="0"/>
              <a:t>the essays, </a:t>
            </a:r>
            <a:r>
              <a:rPr lang="en-US" dirty="0" smtClean="0"/>
              <a:t>but do not </a:t>
            </a:r>
            <a:r>
              <a:rPr lang="en-US" smtClean="0"/>
              <a:t>grade them, </a:t>
            </a:r>
            <a:r>
              <a:rPr lang="en-US" dirty="0" smtClean="0"/>
              <a:t>and I use parts of their essays for this assignment</a:t>
            </a:r>
          </a:p>
          <a:p>
            <a:endParaRPr lang="en-US" dirty="0"/>
          </a:p>
        </p:txBody>
      </p:sp>
    </p:spTree>
    <p:extLst>
      <p:ext uri="{BB962C8B-B14F-4D97-AF65-F5344CB8AC3E}">
        <p14:creationId xmlns:p14="http://schemas.microsoft.com/office/powerpoint/2010/main" val="226823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are given document 1</a:t>
            </a:r>
          </a:p>
          <a:p>
            <a:r>
              <a:rPr lang="en-US" dirty="0">
                <a:hlinkClick r:id="rId2"/>
              </a:rPr>
              <a:t>https://</a:t>
            </a:r>
            <a:r>
              <a:rPr lang="en-US" dirty="0" smtClean="0">
                <a:hlinkClick r:id="rId2"/>
              </a:rPr>
              <a:t>docs.google.com/document/d/1mAXAWP8RY9GeKTmxGgmOa6m4yPnibSWmGz0tHabWsRs/edit</a:t>
            </a:r>
            <a:endParaRPr lang="en-US" dirty="0" smtClean="0"/>
          </a:p>
          <a:p>
            <a:r>
              <a:rPr lang="en-US" dirty="0" smtClean="0"/>
              <a:t>The excerpts are from actual student essays</a:t>
            </a:r>
          </a:p>
          <a:p>
            <a:r>
              <a:rPr lang="en-US" dirty="0" smtClean="0"/>
              <a:t>With a partner, students rewrite the excerpts for better fluency, use of vocabulary, use of evidence</a:t>
            </a:r>
          </a:p>
          <a:p>
            <a:endParaRPr lang="en-US" dirty="0"/>
          </a:p>
        </p:txBody>
      </p:sp>
    </p:spTree>
    <p:extLst>
      <p:ext uri="{BB962C8B-B14F-4D97-AF65-F5344CB8AC3E}">
        <p14:creationId xmlns:p14="http://schemas.microsoft.com/office/powerpoint/2010/main" val="53446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9930~1\AppData\Local\Temp\notes277930\20160331_140503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5437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60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r>
              <a:rPr lang="en-US" dirty="0" smtClean="0"/>
              <a:t>Using the projector and an document camera, as a whole class, we correct each one</a:t>
            </a:r>
          </a:p>
          <a:p>
            <a:r>
              <a:rPr lang="en-US" dirty="0" smtClean="0"/>
              <a:t>I write, as they offer suggestions for each example and, as a whole class, we discuss what we think needs to be improved and why </a:t>
            </a:r>
            <a:endParaRPr lang="en-US" dirty="0"/>
          </a:p>
        </p:txBody>
      </p:sp>
    </p:spTree>
    <p:extLst>
      <p:ext uri="{BB962C8B-B14F-4D97-AF65-F5344CB8AC3E}">
        <p14:creationId xmlns:p14="http://schemas.microsoft.com/office/powerpoint/2010/main" val="248025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19930~1\AppData\Local\Temp\notes277930\20160331_140438_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39139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9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a:t>
            </a:r>
            <a:endParaRPr lang="en-US" dirty="0"/>
          </a:p>
        </p:txBody>
      </p:sp>
      <p:sp>
        <p:nvSpPr>
          <p:cNvPr id="3" name="Content Placeholder 2"/>
          <p:cNvSpPr>
            <a:spLocks noGrp="1"/>
          </p:cNvSpPr>
          <p:nvPr>
            <p:ph idx="1"/>
          </p:nvPr>
        </p:nvSpPr>
        <p:spPr/>
        <p:txBody>
          <a:bodyPr>
            <a:normAutofit lnSpcReduction="10000"/>
          </a:bodyPr>
          <a:lstStyle/>
          <a:p>
            <a:r>
              <a:rPr lang="en-US" dirty="0" smtClean="0"/>
              <a:t>They are given handout 2 – an actual student essay to color code </a:t>
            </a:r>
          </a:p>
          <a:p>
            <a:r>
              <a:rPr lang="en-US" dirty="0">
                <a:hlinkClick r:id="rId2"/>
              </a:rPr>
              <a:t>https://</a:t>
            </a:r>
            <a:r>
              <a:rPr lang="en-US" dirty="0" smtClean="0">
                <a:hlinkClick r:id="rId2"/>
              </a:rPr>
              <a:t>docs.google.com/document/d/1djMXH79VSINc_AcAR81ZgthecopjGVGCntxyjbHfbqc/edit</a:t>
            </a:r>
            <a:endParaRPr lang="en-US" dirty="0" smtClean="0"/>
          </a:p>
          <a:p>
            <a:r>
              <a:rPr lang="en-US" dirty="0" smtClean="0"/>
              <a:t>As you see on the handout, each color represents different aspects of the essay – thesis, vocabulary, sentence structure, fluency, textual support</a:t>
            </a:r>
          </a:p>
          <a:p>
            <a:endParaRPr lang="en-US" dirty="0"/>
          </a:p>
        </p:txBody>
      </p:sp>
    </p:spTree>
    <p:extLst>
      <p:ext uri="{BB962C8B-B14F-4D97-AF65-F5344CB8AC3E}">
        <p14:creationId xmlns:p14="http://schemas.microsoft.com/office/powerpoint/2010/main" val="1578905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59732DC0-C9CB-4B83-9D45-2B3301CD8F58}"/>
</file>

<file path=customXml/itemProps2.xml><?xml version="1.0" encoding="utf-8"?>
<ds:datastoreItem xmlns:ds="http://schemas.openxmlformats.org/officeDocument/2006/customXml" ds:itemID="{B5505B27-358D-412C-ACDD-0D618BB25E6B}"/>
</file>

<file path=customXml/itemProps3.xml><?xml version="1.0" encoding="utf-8"?>
<ds:datastoreItem xmlns:ds="http://schemas.openxmlformats.org/officeDocument/2006/customXml" ds:itemID="{991BC6D7-8249-4202-8648-F84B46A85EA3}"/>
</file>

<file path=docProps/app.xml><?xml version="1.0" encoding="utf-8"?>
<Properties xmlns="http://schemas.openxmlformats.org/officeDocument/2006/extended-properties" xmlns:vt="http://schemas.openxmlformats.org/officeDocument/2006/docPropsVTypes">
  <Template>Austin</Template>
  <TotalTime>85</TotalTime>
  <Words>523</Words>
  <Application>Microsoft Office PowerPoint</Application>
  <PresentationFormat>On-screen Show (4:3)</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Century Gothic</vt:lpstr>
      <vt:lpstr>Lucida Fax</vt:lpstr>
      <vt:lpstr>Wingdings 2</vt:lpstr>
      <vt:lpstr>Austin</vt:lpstr>
      <vt:lpstr>Writing Strategies for AP Language</vt:lpstr>
      <vt:lpstr> Before Writing…</vt:lpstr>
      <vt:lpstr>PowerPoint Presentation</vt:lpstr>
      <vt:lpstr>Prompt…</vt:lpstr>
      <vt:lpstr>Day 1</vt:lpstr>
      <vt:lpstr>PowerPoint Presentation</vt:lpstr>
      <vt:lpstr>Day 2</vt:lpstr>
      <vt:lpstr>PowerPoint Presentation</vt:lpstr>
      <vt:lpstr>Day 3 </vt:lpstr>
      <vt:lpstr>PowerPoint Presentation</vt:lpstr>
      <vt:lpstr>Day 4 </vt:lpstr>
      <vt:lpstr>Day 5 </vt:lpstr>
      <vt:lpstr>PowerPoint Presentation</vt:lpstr>
      <vt:lpstr>Key Points..</vt:lpstr>
      <vt:lpstr>Key Points..</vt:lpstr>
      <vt:lpstr>Key Points…</vt:lpstr>
      <vt:lpstr>Advanced color coding</vt:lpstr>
    </vt:vector>
  </TitlesOfParts>
  <Company>Gwinnett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Strategies for AP Language</dc:title>
  <dc:creator>Springer, Donna</dc:creator>
  <cp:lastModifiedBy>Bonnie Marshall</cp:lastModifiedBy>
  <cp:revision>9</cp:revision>
  <dcterms:created xsi:type="dcterms:W3CDTF">2016-03-31T15:35:31Z</dcterms:created>
  <dcterms:modified xsi:type="dcterms:W3CDTF">2016-05-06T13:05:29Z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