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7" r:id="rId5"/>
    <p:sldId id="326" r:id="rId6"/>
    <p:sldId id="363" r:id="rId7"/>
    <p:sldId id="351" r:id="rId8"/>
    <p:sldId id="263" r:id="rId9"/>
    <p:sldId id="353" r:id="rId10"/>
    <p:sldId id="355" r:id="rId11"/>
    <p:sldId id="360" r:id="rId12"/>
    <p:sldId id="268" r:id="rId13"/>
    <p:sldId id="269" r:id="rId14"/>
    <p:sldId id="361" r:id="rId15"/>
    <p:sldId id="276" r:id="rId16"/>
    <p:sldId id="277" r:id="rId17"/>
    <p:sldId id="285" r:id="rId18"/>
    <p:sldId id="279" r:id="rId19"/>
    <p:sldId id="278" r:id="rId20"/>
    <p:sldId id="356" r:id="rId21"/>
    <p:sldId id="343" r:id="rId22"/>
    <p:sldId id="357" r:id="rId23"/>
    <p:sldId id="348" r:id="rId24"/>
    <p:sldId id="304" r:id="rId25"/>
    <p:sldId id="366" r:id="rId26"/>
    <p:sldId id="312" r:id="rId27"/>
    <p:sldId id="319" r:id="rId28"/>
    <p:sldId id="316" r:id="rId29"/>
    <p:sldId id="346" r:id="rId30"/>
    <p:sldId id="347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85816" autoAdjust="0"/>
  </p:normalViewPr>
  <p:slideViewPr>
    <p:cSldViewPr snapToGrid="0">
      <p:cViewPr varScale="1">
        <p:scale>
          <a:sx n="59" d="100"/>
          <a:sy n="59" d="100"/>
        </p:scale>
        <p:origin x="173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2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Growing # of ELs in GA Schools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5751074049165035E-2"/>
          <c:y val="0.18348033127143495"/>
          <c:w val="0.96459227318239804"/>
          <c:h val="0.6265881140634442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88,942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3F-4B17-ABF0-277BF91FC72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93,687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3F-4B17-ABF0-277BF91FC72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97,793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3F-4B17-ABF0-277BF91FC72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104,784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3F-4B17-ABF0-277BF91FC72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106,153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3F-4B17-ABF0-277BF91FC7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Sheet1!$A$1:$E$1</c:f>
              <c:strCache>
                <c:ptCount val="5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</c:strCache>
            </c:strRef>
          </c:cat>
          <c:val>
            <c:numRef>
              <c:f>Sheet1!$A$2:$E$2</c:f>
              <c:numCache>
                <c:formatCode>#,##0</c:formatCode>
                <c:ptCount val="5"/>
                <c:pt idx="0">
                  <c:v>84203</c:v>
                </c:pt>
                <c:pt idx="1">
                  <c:v>88942</c:v>
                </c:pt>
                <c:pt idx="2">
                  <c:v>93687</c:v>
                </c:pt>
                <c:pt idx="3">
                  <c:v>97793</c:v>
                </c:pt>
                <c:pt idx="4">
                  <c:v>97793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F-4B17-ABF0-277BF91FC7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7850264"/>
        <c:axId val="167853008"/>
      </c:barChart>
      <c:catAx>
        <c:axId val="167850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67853008"/>
        <c:crosses val="autoZero"/>
        <c:auto val="1"/>
        <c:lblAlgn val="ctr"/>
        <c:lblOffset val="100"/>
        <c:noMultiLvlLbl val="0"/>
      </c:catAx>
      <c:valAx>
        <c:axId val="167853008"/>
        <c:scaling>
          <c:orientation val="minMax"/>
        </c:scaling>
        <c:delete val="1"/>
        <c:axPos val="l"/>
        <c:title>
          <c:overlay val="0"/>
        </c:title>
        <c:numFmt formatCode="#,##0" sourceLinked="1"/>
        <c:majorTickMark val="out"/>
        <c:minorTickMark val="none"/>
        <c:tickLblPos val="nextTo"/>
        <c:crossAx val="167850264"/>
        <c:crosses val="autoZero"/>
        <c:crossBetween val="between"/>
      </c:valAx>
    </c:plotArea>
    <c:plotVisOnly val="1"/>
    <c:dispBlanksAs val="gap"/>
    <c:showDLblsOverMax val="0"/>
  </c:chart>
  <c:spPr>
    <a:solidFill>
      <a:srgbClr val="E7E6E6"/>
    </a:solidFill>
    <a:ln w="25400">
      <a:solidFill>
        <a:srgbClr val="FFC000"/>
      </a:solidFill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C88D6-37B9-4AD7-BF46-A52A5E65895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B62591-6810-49CF-9BB5-3DE7CAC4B74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EL-Y / ESOL - Y</a:t>
          </a:r>
        </a:p>
      </dgm:t>
    </dgm:pt>
    <dgm:pt modelId="{979183AE-6872-4257-AA40-009FDD83254D}" type="parTrans" cxnId="{EC02752B-AE48-435A-AF77-2A7C0712A916}">
      <dgm:prSet/>
      <dgm:spPr/>
      <dgm:t>
        <a:bodyPr/>
        <a:lstStyle/>
        <a:p>
          <a:endParaRPr lang="en-US"/>
        </a:p>
      </dgm:t>
    </dgm:pt>
    <dgm:pt modelId="{1268A15F-91CD-4002-9D8B-2AB91A962F93}" type="sibTrans" cxnId="{EC02752B-AE48-435A-AF77-2A7C0712A916}">
      <dgm:prSet/>
      <dgm:spPr/>
      <dgm:t>
        <a:bodyPr/>
        <a:lstStyle/>
        <a:p>
          <a:endParaRPr lang="en-US"/>
        </a:p>
      </dgm:t>
    </dgm:pt>
    <dgm:pt modelId="{88D9A23C-BCC3-40D6-A71D-E1E2B8BD2258}">
      <dgm:prSet phldrT="[Text]" custT="1"/>
      <dgm:spPr/>
      <dgm:t>
        <a:bodyPr/>
        <a:lstStyle/>
        <a:p>
          <a:r>
            <a:rPr lang="en-US" sz="2400" dirty="0"/>
            <a:t>Students coded EL-Y </a:t>
          </a:r>
          <a:r>
            <a:rPr lang="en-US" sz="2400" b="1" dirty="0">
              <a:solidFill>
                <a:srgbClr val="FF0000"/>
              </a:solidFill>
            </a:rPr>
            <a:t>AND</a:t>
          </a:r>
        </a:p>
      </dgm:t>
    </dgm:pt>
    <dgm:pt modelId="{2938F323-67D7-46F3-9961-64E820FB9F24}" type="parTrans" cxnId="{632F7092-6A07-4B22-BE8A-395E8D5A4552}">
      <dgm:prSet/>
      <dgm:spPr/>
      <dgm:t>
        <a:bodyPr/>
        <a:lstStyle/>
        <a:p>
          <a:endParaRPr lang="en-US"/>
        </a:p>
      </dgm:t>
    </dgm:pt>
    <dgm:pt modelId="{5F4A595E-F4D1-4245-B5E7-F1F02219AB6E}" type="sibTrans" cxnId="{632F7092-6A07-4B22-BE8A-395E8D5A4552}">
      <dgm:prSet/>
      <dgm:spPr/>
      <dgm:t>
        <a:bodyPr/>
        <a:lstStyle/>
        <a:p>
          <a:endParaRPr lang="en-US"/>
        </a:p>
      </dgm:t>
    </dgm:pt>
    <dgm:pt modelId="{745F94AB-14B7-4408-B1DE-6F36A4EAEBB4}">
      <dgm:prSet phldrT="[Text]" custT="1"/>
      <dgm:spPr/>
      <dgm:t>
        <a:bodyPr/>
        <a:lstStyle/>
        <a:p>
          <a:r>
            <a:rPr lang="en-US" sz="1600" dirty="0"/>
            <a:t>Are receiving direct language assistance services through a state-approved ESOL delivery model, Evidence Based Delivery Models in Charter &amp; SWSS districts.</a:t>
          </a:r>
        </a:p>
      </dgm:t>
    </dgm:pt>
    <dgm:pt modelId="{39D6E2A4-885D-4717-A680-62C66F0594D7}" type="parTrans" cxnId="{712FACD1-5347-496C-9D3C-15E3F8888863}">
      <dgm:prSet/>
      <dgm:spPr/>
      <dgm:t>
        <a:bodyPr/>
        <a:lstStyle/>
        <a:p>
          <a:endParaRPr lang="en-US"/>
        </a:p>
      </dgm:t>
    </dgm:pt>
    <dgm:pt modelId="{665D7E78-7EDD-4BD2-ACED-FAAF7EFF374E}" type="sibTrans" cxnId="{712FACD1-5347-496C-9D3C-15E3F8888863}">
      <dgm:prSet/>
      <dgm:spPr/>
      <dgm:t>
        <a:bodyPr/>
        <a:lstStyle/>
        <a:p>
          <a:endParaRPr lang="en-US"/>
        </a:p>
      </dgm:t>
    </dgm:pt>
    <dgm:pt modelId="{0E199DFC-02CA-44D3-A0DA-8F1AC678AD52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800" dirty="0"/>
            <a:t>EL-Y / ESOL-N</a:t>
          </a:r>
        </a:p>
      </dgm:t>
    </dgm:pt>
    <dgm:pt modelId="{F3E19B33-84A5-4B55-A23D-0D98D3D63AF8}" type="parTrans" cxnId="{F96A2245-E4E7-47D5-B5B9-911B6DE870F4}">
      <dgm:prSet/>
      <dgm:spPr/>
      <dgm:t>
        <a:bodyPr/>
        <a:lstStyle/>
        <a:p>
          <a:endParaRPr lang="en-US"/>
        </a:p>
      </dgm:t>
    </dgm:pt>
    <dgm:pt modelId="{87C3298B-AE49-41EC-A0EF-4DBFCA605B4D}" type="sibTrans" cxnId="{F96A2245-E4E7-47D5-B5B9-911B6DE870F4}">
      <dgm:prSet/>
      <dgm:spPr/>
      <dgm:t>
        <a:bodyPr/>
        <a:lstStyle/>
        <a:p>
          <a:endParaRPr lang="en-US"/>
        </a:p>
      </dgm:t>
    </dgm:pt>
    <dgm:pt modelId="{296B3AE4-19C0-4747-BAF7-8944DBC3FE82}">
      <dgm:prSet phldrT="[Text]" custT="1"/>
      <dgm:spPr/>
      <dgm:t>
        <a:bodyPr/>
        <a:lstStyle/>
        <a:p>
          <a:r>
            <a:rPr lang="en-US" sz="2400" dirty="0"/>
            <a:t>Students coded EL-Y </a:t>
          </a:r>
          <a:r>
            <a:rPr lang="en-US" sz="2400" b="1" dirty="0">
              <a:solidFill>
                <a:srgbClr val="FF0000"/>
              </a:solidFill>
            </a:rPr>
            <a:t>BUT</a:t>
          </a:r>
        </a:p>
      </dgm:t>
    </dgm:pt>
    <dgm:pt modelId="{3AD2F750-EC0F-4A97-A5F7-B150146CF164}" type="parTrans" cxnId="{FB01EEFC-3304-4B5B-8EDA-E5D0EF64BFD1}">
      <dgm:prSet/>
      <dgm:spPr/>
      <dgm:t>
        <a:bodyPr/>
        <a:lstStyle/>
        <a:p>
          <a:endParaRPr lang="en-US"/>
        </a:p>
      </dgm:t>
    </dgm:pt>
    <dgm:pt modelId="{19A51813-4118-419F-AB62-740C06611EE4}" type="sibTrans" cxnId="{FB01EEFC-3304-4B5B-8EDA-E5D0EF64BFD1}">
      <dgm:prSet/>
      <dgm:spPr/>
      <dgm:t>
        <a:bodyPr/>
        <a:lstStyle/>
        <a:p>
          <a:endParaRPr lang="en-US"/>
        </a:p>
      </dgm:t>
    </dgm:pt>
    <dgm:pt modelId="{66FE8F16-FD5B-4DB4-8A83-DB6DBEC98A09}">
      <dgm:prSet phldrT="[Text]" custT="1"/>
      <dgm:spPr/>
      <dgm:t>
        <a:bodyPr/>
        <a:lstStyle/>
        <a:p>
          <a:r>
            <a:rPr lang="en-US" sz="1600" dirty="0"/>
            <a:t>Are NOT receiving direct language assistance services through a state-approved ESOL delivery model or  a LEA chosen Evidence Based Delivery model.</a:t>
          </a:r>
        </a:p>
      </dgm:t>
    </dgm:pt>
    <dgm:pt modelId="{DAD1F6B8-4B6A-429B-BA49-E4BB4B3D5BF6}" type="parTrans" cxnId="{C094F12D-DDBC-46F5-92FD-5724B1C90292}">
      <dgm:prSet/>
      <dgm:spPr/>
      <dgm:t>
        <a:bodyPr/>
        <a:lstStyle/>
        <a:p>
          <a:endParaRPr lang="en-US"/>
        </a:p>
      </dgm:t>
    </dgm:pt>
    <dgm:pt modelId="{F55062C8-8024-4D44-B714-AB2E091F1359}" type="sibTrans" cxnId="{C094F12D-DDBC-46F5-92FD-5724B1C90292}">
      <dgm:prSet/>
      <dgm:spPr/>
      <dgm:t>
        <a:bodyPr/>
        <a:lstStyle/>
        <a:p>
          <a:endParaRPr lang="en-US"/>
        </a:p>
      </dgm:t>
    </dgm:pt>
    <dgm:pt modelId="{36B50DE5-25E8-45D9-A8F9-95CC4C9E8FBE}" type="pres">
      <dgm:prSet presAssocID="{395C88D6-37B9-4AD7-BF46-A52A5E6589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224661D-E07B-49EA-B1EE-C9A378974D6F}" type="pres">
      <dgm:prSet presAssocID="{69B62591-6810-49CF-9BB5-3DE7CAC4B74C}" presName="root" presStyleCnt="0"/>
      <dgm:spPr/>
    </dgm:pt>
    <dgm:pt modelId="{9CC95087-E940-404E-B0B7-D4F4939D212C}" type="pres">
      <dgm:prSet presAssocID="{69B62591-6810-49CF-9BB5-3DE7CAC4B74C}" presName="rootComposite" presStyleCnt="0"/>
      <dgm:spPr/>
    </dgm:pt>
    <dgm:pt modelId="{1348AE65-6BD5-4BAC-AA20-078A0C0F369B}" type="pres">
      <dgm:prSet presAssocID="{69B62591-6810-49CF-9BB5-3DE7CAC4B74C}" presName="rootText" presStyleLbl="node1" presStyleIdx="0" presStyleCnt="2" custScaleX="120590"/>
      <dgm:spPr/>
    </dgm:pt>
    <dgm:pt modelId="{07367BF8-81A4-4F9D-8D8D-E677F73B5C16}" type="pres">
      <dgm:prSet presAssocID="{69B62591-6810-49CF-9BB5-3DE7CAC4B74C}" presName="rootConnector" presStyleLbl="node1" presStyleIdx="0" presStyleCnt="2"/>
      <dgm:spPr/>
    </dgm:pt>
    <dgm:pt modelId="{1A96591A-C86A-4989-B919-EE9723CA4E44}" type="pres">
      <dgm:prSet presAssocID="{69B62591-6810-49CF-9BB5-3DE7CAC4B74C}" presName="childShape" presStyleCnt="0"/>
      <dgm:spPr/>
    </dgm:pt>
    <dgm:pt modelId="{91E876BB-AAAD-45DC-BA87-464DE740E65F}" type="pres">
      <dgm:prSet presAssocID="{2938F323-67D7-46F3-9961-64E820FB9F24}" presName="Name13" presStyleLbl="parChTrans1D2" presStyleIdx="0" presStyleCnt="4"/>
      <dgm:spPr/>
    </dgm:pt>
    <dgm:pt modelId="{7DEEE2D7-78D2-4355-B15C-DE5D253603C1}" type="pres">
      <dgm:prSet presAssocID="{88D9A23C-BCC3-40D6-A71D-E1E2B8BD2258}" presName="childText" presStyleLbl="bgAcc1" presStyleIdx="0" presStyleCnt="4" custScaleX="122984">
        <dgm:presLayoutVars>
          <dgm:bulletEnabled val="1"/>
        </dgm:presLayoutVars>
      </dgm:prSet>
      <dgm:spPr/>
    </dgm:pt>
    <dgm:pt modelId="{F59BE461-F5EB-4F3A-907E-62FC8DA0BD01}" type="pres">
      <dgm:prSet presAssocID="{39D6E2A4-885D-4717-A680-62C66F0594D7}" presName="Name13" presStyleLbl="parChTrans1D2" presStyleIdx="1" presStyleCnt="4"/>
      <dgm:spPr/>
    </dgm:pt>
    <dgm:pt modelId="{A634FAFC-3866-4645-8587-95887CF9916D}" type="pres">
      <dgm:prSet presAssocID="{745F94AB-14B7-4408-B1DE-6F36A4EAEBB4}" presName="childText" presStyleLbl="bgAcc1" presStyleIdx="1" presStyleCnt="4" custScaleX="194513" custScaleY="149453">
        <dgm:presLayoutVars>
          <dgm:bulletEnabled val="1"/>
        </dgm:presLayoutVars>
      </dgm:prSet>
      <dgm:spPr/>
    </dgm:pt>
    <dgm:pt modelId="{46FC059D-FA13-4BE8-AB5A-15A95F2C8C41}" type="pres">
      <dgm:prSet presAssocID="{0E199DFC-02CA-44D3-A0DA-8F1AC678AD52}" presName="root" presStyleCnt="0"/>
      <dgm:spPr/>
    </dgm:pt>
    <dgm:pt modelId="{F0164527-138F-4D37-9F42-31903BA752FC}" type="pres">
      <dgm:prSet presAssocID="{0E199DFC-02CA-44D3-A0DA-8F1AC678AD52}" presName="rootComposite" presStyleCnt="0"/>
      <dgm:spPr/>
    </dgm:pt>
    <dgm:pt modelId="{D84A1C93-3F5E-48E2-B152-8AD6ACE17E75}" type="pres">
      <dgm:prSet presAssocID="{0E199DFC-02CA-44D3-A0DA-8F1AC678AD52}" presName="rootText" presStyleLbl="node1" presStyleIdx="1" presStyleCnt="2" custScaleX="133499" custLinFactNeighborX="-772" custLinFactNeighborY="-772"/>
      <dgm:spPr/>
    </dgm:pt>
    <dgm:pt modelId="{A562D4E3-EAE9-4F76-90C9-48ED0C7E58CF}" type="pres">
      <dgm:prSet presAssocID="{0E199DFC-02CA-44D3-A0DA-8F1AC678AD52}" presName="rootConnector" presStyleLbl="node1" presStyleIdx="1" presStyleCnt="2"/>
      <dgm:spPr/>
    </dgm:pt>
    <dgm:pt modelId="{0BDF9DB0-7C4C-42BF-B17D-28970911F74D}" type="pres">
      <dgm:prSet presAssocID="{0E199DFC-02CA-44D3-A0DA-8F1AC678AD52}" presName="childShape" presStyleCnt="0"/>
      <dgm:spPr/>
    </dgm:pt>
    <dgm:pt modelId="{991BBBE9-71F8-403D-9B49-D894F5A3603B}" type="pres">
      <dgm:prSet presAssocID="{3AD2F750-EC0F-4A97-A5F7-B150146CF164}" presName="Name13" presStyleLbl="parChTrans1D2" presStyleIdx="2" presStyleCnt="4"/>
      <dgm:spPr/>
    </dgm:pt>
    <dgm:pt modelId="{A6279A27-FFAF-4CD2-BA39-3508CE0A56E1}" type="pres">
      <dgm:prSet presAssocID="{296B3AE4-19C0-4747-BAF7-8944DBC3FE82}" presName="childText" presStyleLbl="bgAcc1" presStyleIdx="2" presStyleCnt="4" custScaleX="126866">
        <dgm:presLayoutVars>
          <dgm:bulletEnabled val="1"/>
        </dgm:presLayoutVars>
      </dgm:prSet>
      <dgm:spPr/>
    </dgm:pt>
    <dgm:pt modelId="{73F1C060-B011-4453-A904-A99567153B25}" type="pres">
      <dgm:prSet presAssocID="{DAD1F6B8-4B6A-429B-BA49-E4BB4B3D5BF6}" presName="Name13" presStyleLbl="parChTrans1D2" presStyleIdx="3" presStyleCnt="4"/>
      <dgm:spPr/>
    </dgm:pt>
    <dgm:pt modelId="{007FAC00-5AF2-4F07-A9FC-00926E6F7145}" type="pres">
      <dgm:prSet presAssocID="{66FE8F16-FD5B-4DB4-8A83-DB6DBEC98A09}" presName="childText" presStyleLbl="bgAcc1" presStyleIdx="3" presStyleCnt="4" custScaleX="161879" custScaleY="160372" custLinFactNeighborX="30722" custLinFactNeighborY="25353">
        <dgm:presLayoutVars>
          <dgm:bulletEnabled val="1"/>
        </dgm:presLayoutVars>
      </dgm:prSet>
      <dgm:spPr/>
    </dgm:pt>
  </dgm:ptLst>
  <dgm:cxnLst>
    <dgm:cxn modelId="{7CD15D02-E620-4869-A076-B17CB879D87F}" type="presOf" srcId="{39D6E2A4-885D-4717-A680-62C66F0594D7}" destId="{F59BE461-F5EB-4F3A-907E-62FC8DA0BD01}" srcOrd="0" destOrd="0" presId="urn:microsoft.com/office/officeart/2005/8/layout/hierarchy3"/>
    <dgm:cxn modelId="{3FF92605-DC12-4AAC-87DA-25CB7756CF68}" type="presOf" srcId="{745F94AB-14B7-4408-B1DE-6F36A4EAEBB4}" destId="{A634FAFC-3866-4645-8587-95887CF9916D}" srcOrd="0" destOrd="0" presId="urn:microsoft.com/office/officeart/2005/8/layout/hierarchy3"/>
    <dgm:cxn modelId="{07F2C309-1EC6-4A42-A73D-2AE3D01B4709}" type="presOf" srcId="{DAD1F6B8-4B6A-429B-BA49-E4BB4B3D5BF6}" destId="{73F1C060-B011-4453-A904-A99567153B25}" srcOrd="0" destOrd="0" presId="urn:microsoft.com/office/officeart/2005/8/layout/hierarchy3"/>
    <dgm:cxn modelId="{24945814-7007-4510-BB89-739607B6ECAF}" type="presOf" srcId="{3AD2F750-EC0F-4A97-A5F7-B150146CF164}" destId="{991BBBE9-71F8-403D-9B49-D894F5A3603B}" srcOrd="0" destOrd="0" presId="urn:microsoft.com/office/officeart/2005/8/layout/hierarchy3"/>
    <dgm:cxn modelId="{B38FA817-7E8A-4EED-B3D3-8E67116ED585}" type="presOf" srcId="{296B3AE4-19C0-4747-BAF7-8944DBC3FE82}" destId="{A6279A27-FFAF-4CD2-BA39-3508CE0A56E1}" srcOrd="0" destOrd="0" presId="urn:microsoft.com/office/officeart/2005/8/layout/hierarchy3"/>
    <dgm:cxn modelId="{BB9C3524-75A4-4F76-A848-0944A0476999}" type="presOf" srcId="{2938F323-67D7-46F3-9961-64E820FB9F24}" destId="{91E876BB-AAAD-45DC-BA87-464DE740E65F}" srcOrd="0" destOrd="0" presId="urn:microsoft.com/office/officeart/2005/8/layout/hierarchy3"/>
    <dgm:cxn modelId="{EC02752B-AE48-435A-AF77-2A7C0712A916}" srcId="{395C88D6-37B9-4AD7-BF46-A52A5E658957}" destId="{69B62591-6810-49CF-9BB5-3DE7CAC4B74C}" srcOrd="0" destOrd="0" parTransId="{979183AE-6872-4257-AA40-009FDD83254D}" sibTransId="{1268A15F-91CD-4002-9D8B-2AB91A962F93}"/>
    <dgm:cxn modelId="{C094F12D-DDBC-46F5-92FD-5724B1C90292}" srcId="{0E199DFC-02CA-44D3-A0DA-8F1AC678AD52}" destId="{66FE8F16-FD5B-4DB4-8A83-DB6DBEC98A09}" srcOrd="1" destOrd="0" parTransId="{DAD1F6B8-4B6A-429B-BA49-E4BB4B3D5BF6}" sibTransId="{F55062C8-8024-4D44-B714-AB2E091F1359}"/>
    <dgm:cxn modelId="{EFDA502F-AA5C-4676-AA71-C2DD28C6E00A}" type="presOf" srcId="{0E199DFC-02CA-44D3-A0DA-8F1AC678AD52}" destId="{A562D4E3-EAE9-4F76-90C9-48ED0C7E58CF}" srcOrd="1" destOrd="0" presId="urn:microsoft.com/office/officeart/2005/8/layout/hierarchy3"/>
    <dgm:cxn modelId="{39CADC63-7CB7-4080-A3F0-7EE584B7BE81}" type="presOf" srcId="{66FE8F16-FD5B-4DB4-8A83-DB6DBEC98A09}" destId="{007FAC00-5AF2-4F07-A9FC-00926E6F7145}" srcOrd="0" destOrd="0" presId="urn:microsoft.com/office/officeart/2005/8/layout/hierarchy3"/>
    <dgm:cxn modelId="{F96A2245-E4E7-47D5-B5B9-911B6DE870F4}" srcId="{395C88D6-37B9-4AD7-BF46-A52A5E658957}" destId="{0E199DFC-02CA-44D3-A0DA-8F1AC678AD52}" srcOrd="1" destOrd="0" parTransId="{F3E19B33-84A5-4B55-A23D-0D98D3D63AF8}" sibTransId="{87C3298B-AE49-41EC-A0EF-4DBFCA605B4D}"/>
    <dgm:cxn modelId="{1E1EB66C-D1F7-4930-B12E-634C2D90B299}" type="presOf" srcId="{88D9A23C-BCC3-40D6-A71D-E1E2B8BD2258}" destId="{7DEEE2D7-78D2-4355-B15C-DE5D253603C1}" srcOrd="0" destOrd="0" presId="urn:microsoft.com/office/officeart/2005/8/layout/hierarchy3"/>
    <dgm:cxn modelId="{6E4F3279-EDB8-45DF-ABBE-A6806C48D711}" type="presOf" srcId="{69B62591-6810-49CF-9BB5-3DE7CAC4B74C}" destId="{1348AE65-6BD5-4BAC-AA20-078A0C0F369B}" srcOrd="0" destOrd="0" presId="urn:microsoft.com/office/officeart/2005/8/layout/hierarchy3"/>
    <dgm:cxn modelId="{8529437D-A057-482A-BF1E-5686F735EBE1}" type="presOf" srcId="{69B62591-6810-49CF-9BB5-3DE7CAC4B74C}" destId="{07367BF8-81A4-4F9D-8D8D-E677F73B5C16}" srcOrd="1" destOrd="0" presId="urn:microsoft.com/office/officeart/2005/8/layout/hierarchy3"/>
    <dgm:cxn modelId="{632F7092-6A07-4B22-BE8A-395E8D5A4552}" srcId="{69B62591-6810-49CF-9BB5-3DE7CAC4B74C}" destId="{88D9A23C-BCC3-40D6-A71D-E1E2B8BD2258}" srcOrd="0" destOrd="0" parTransId="{2938F323-67D7-46F3-9961-64E820FB9F24}" sibTransId="{5F4A595E-F4D1-4245-B5E7-F1F02219AB6E}"/>
    <dgm:cxn modelId="{52DADE94-C5CC-42BF-A748-635F4EF7A143}" type="presOf" srcId="{395C88D6-37B9-4AD7-BF46-A52A5E658957}" destId="{36B50DE5-25E8-45D9-A8F9-95CC4C9E8FBE}" srcOrd="0" destOrd="0" presId="urn:microsoft.com/office/officeart/2005/8/layout/hierarchy3"/>
    <dgm:cxn modelId="{38CA829A-9B9A-4E0D-997F-DCD2DA056A83}" type="presOf" srcId="{0E199DFC-02CA-44D3-A0DA-8F1AC678AD52}" destId="{D84A1C93-3F5E-48E2-B152-8AD6ACE17E75}" srcOrd="0" destOrd="0" presId="urn:microsoft.com/office/officeart/2005/8/layout/hierarchy3"/>
    <dgm:cxn modelId="{712FACD1-5347-496C-9D3C-15E3F8888863}" srcId="{69B62591-6810-49CF-9BB5-3DE7CAC4B74C}" destId="{745F94AB-14B7-4408-B1DE-6F36A4EAEBB4}" srcOrd="1" destOrd="0" parTransId="{39D6E2A4-885D-4717-A680-62C66F0594D7}" sibTransId="{665D7E78-7EDD-4BD2-ACED-FAAF7EFF374E}"/>
    <dgm:cxn modelId="{FB01EEFC-3304-4B5B-8EDA-E5D0EF64BFD1}" srcId="{0E199DFC-02CA-44D3-A0DA-8F1AC678AD52}" destId="{296B3AE4-19C0-4747-BAF7-8944DBC3FE82}" srcOrd="0" destOrd="0" parTransId="{3AD2F750-EC0F-4A97-A5F7-B150146CF164}" sibTransId="{19A51813-4118-419F-AB62-740C06611EE4}"/>
    <dgm:cxn modelId="{8E6BC4D5-3E79-499D-86D0-654687FBCA01}" type="presParOf" srcId="{36B50DE5-25E8-45D9-A8F9-95CC4C9E8FBE}" destId="{A224661D-E07B-49EA-B1EE-C9A378974D6F}" srcOrd="0" destOrd="0" presId="urn:microsoft.com/office/officeart/2005/8/layout/hierarchy3"/>
    <dgm:cxn modelId="{261630F0-C2A3-4EA1-B2D4-085AB12A759C}" type="presParOf" srcId="{A224661D-E07B-49EA-B1EE-C9A378974D6F}" destId="{9CC95087-E940-404E-B0B7-D4F4939D212C}" srcOrd="0" destOrd="0" presId="urn:microsoft.com/office/officeart/2005/8/layout/hierarchy3"/>
    <dgm:cxn modelId="{4D916CA8-11CD-4B8B-B9F8-E2D32CB06C76}" type="presParOf" srcId="{9CC95087-E940-404E-B0B7-D4F4939D212C}" destId="{1348AE65-6BD5-4BAC-AA20-078A0C0F369B}" srcOrd="0" destOrd="0" presId="urn:microsoft.com/office/officeart/2005/8/layout/hierarchy3"/>
    <dgm:cxn modelId="{095AB570-218D-4DF6-9695-DEF88AC9302E}" type="presParOf" srcId="{9CC95087-E940-404E-B0B7-D4F4939D212C}" destId="{07367BF8-81A4-4F9D-8D8D-E677F73B5C16}" srcOrd="1" destOrd="0" presId="urn:microsoft.com/office/officeart/2005/8/layout/hierarchy3"/>
    <dgm:cxn modelId="{96ACAC33-0969-4E0D-ACC0-38871A0AC97A}" type="presParOf" srcId="{A224661D-E07B-49EA-B1EE-C9A378974D6F}" destId="{1A96591A-C86A-4989-B919-EE9723CA4E44}" srcOrd="1" destOrd="0" presId="urn:microsoft.com/office/officeart/2005/8/layout/hierarchy3"/>
    <dgm:cxn modelId="{04C3CE26-DDF7-4FE2-B9D9-E5243B4F09EF}" type="presParOf" srcId="{1A96591A-C86A-4989-B919-EE9723CA4E44}" destId="{91E876BB-AAAD-45DC-BA87-464DE740E65F}" srcOrd="0" destOrd="0" presId="urn:microsoft.com/office/officeart/2005/8/layout/hierarchy3"/>
    <dgm:cxn modelId="{EC64D1B1-DA95-4A07-B2EA-94B64A01BD2C}" type="presParOf" srcId="{1A96591A-C86A-4989-B919-EE9723CA4E44}" destId="{7DEEE2D7-78D2-4355-B15C-DE5D253603C1}" srcOrd="1" destOrd="0" presId="urn:microsoft.com/office/officeart/2005/8/layout/hierarchy3"/>
    <dgm:cxn modelId="{CFD2D5AE-40B2-4033-845E-3D1367CF6CA8}" type="presParOf" srcId="{1A96591A-C86A-4989-B919-EE9723CA4E44}" destId="{F59BE461-F5EB-4F3A-907E-62FC8DA0BD01}" srcOrd="2" destOrd="0" presId="urn:microsoft.com/office/officeart/2005/8/layout/hierarchy3"/>
    <dgm:cxn modelId="{FBD1E04D-6973-4F61-8387-EE860022FFBE}" type="presParOf" srcId="{1A96591A-C86A-4989-B919-EE9723CA4E44}" destId="{A634FAFC-3866-4645-8587-95887CF9916D}" srcOrd="3" destOrd="0" presId="urn:microsoft.com/office/officeart/2005/8/layout/hierarchy3"/>
    <dgm:cxn modelId="{512613D2-11D1-4272-B273-3D0728A15B2D}" type="presParOf" srcId="{36B50DE5-25E8-45D9-A8F9-95CC4C9E8FBE}" destId="{46FC059D-FA13-4BE8-AB5A-15A95F2C8C41}" srcOrd="1" destOrd="0" presId="urn:microsoft.com/office/officeart/2005/8/layout/hierarchy3"/>
    <dgm:cxn modelId="{FBED88B1-69B9-484D-B815-1EE987A936DC}" type="presParOf" srcId="{46FC059D-FA13-4BE8-AB5A-15A95F2C8C41}" destId="{F0164527-138F-4D37-9F42-31903BA752FC}" srcOrd="0" destOrd="0" presId="urn:microsoft.com/office/officeart/2005/8/layout/hierarchy3"/>
    <dgm:cxn modelId="{EE9E98A3-7CDB-4D68-BAE8-4D5B5CD92E59}" type="presParOf" srcId="{F0164527-138F-4D37-9F42-31903BA752FC}" destId="{D84A1C93-3F5E-48E2-B152-8AD6ACE17E75}" srcOrd="0" destOrd="0" presId="urn:microsoft.com/office/officeart/2005/8/layout/hierarchy3"/>
    <dgm:cxn modelId="{9C934A65-C403-483E-A9BB-DC3368D90292}" type="presParOf" srcId="{F0164527-138F-4D37-9F42-31903BA752FC}" destId="{A562D4E3-EAE9-4F76-90C9-48ED0C7E58CF}" srcOrd="1" destOrd="0" presId="urn:microsoft.com/office/officeart/2005/8/layout/hierarchy3"/>
    <dgm:cxn modelId="{2C199D1F-0142-418F-9057-B8FC6D29653E}" type="presParOf" srcId="{46FC059D-FA13-4BE8-AB5A-15A95F2C8C41}" destId="{0BDF9DB0-7C4C-42BF-B17D-28970911F74D}" srcOrd="1" destOrd="0" presId="urn:microsoft.com/office/officeart/2005/8/layout/hierarchy3"/>
    <dgm:cxn modelId="{440A86AD-7510-4979-8304-75E8B51AE086}" type="presParOf" srcId="{0BDF9DB0-7C4C-42BF-B17D-28970911F74D}" destId="{991BBBE9-71F8-403D-9B49-D894F5A3603B}" srcOrd="0" destOrd="0" presId="urn:microsoft.com/office/officeart/2005/8/layout/hierarchy3"/>
    <dgm:cxn modelId="{86E8545D-C33F-40CE-9EFF-D8F37EA1B51D}" type="presParOf" srcId="{0BDF9DB0-7C4C-42BF-B17D-28970911F74D}" destId="{A6279A27-FFAF-4CD2-BA39-3508CE0A56E1}" srcOrd="1" destOrd="0" presId="urn:microsoft.com/office/officeart/2005/8/layout/hierarchy3"/>
    <dgm:cxn modelId="{5673E1FB-2C02-43FD-9A30-DF88A32709BE}" type="presParOf" srcId="{0BDF9DB0-7C4C-42BF-B17D-28970911F74D}" destId="{73F1C060-B011-4453-A904-A99567153B25}" srcOrd="2" destOrd="0" presId="urn:microsoft.com/office/officeart/2005/8/layout/hierarchy3"/>
    <dgm:cxn modelId="{66C07C38-2FED-4DFE-9151-A495812E160B}" type="presParOf" srcId="{0BDF9DB0-7C4C-42BF-B17D-28970911F74D}" destId="{007FAC00-5AF2-4F07-A9FC-00926E6F7145}" srcOrd="3" destOrd="0" presId="urn:microsoft.com/office/officeart/2005/8/layout/hierarchy3"/>
  </dgm:cxnLst>
  <dgm:bg>
    <a:solidFill>
      <a:schemeClr val="accent4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48AE65-6BD5-4BAC-AA20-078A0C0F369B}">
      <dsp:nvSpPr>
        <dsp:cNvPr id="0" name=""/>
        <dsp:cNvSpPr/>
      </dsp:nvSpPr>
      <dsp:spPr>
        <a:xfrm>
          <a:off x="4129" y="39813"/>
          <a:ext cx="2435791" cy="10099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EL-Y / ESOL - Y</a:t>
          </a:r>
        </a:p>
      </dsp:txBody>
      <dsp:txXfrm>
        <a:off x="33709" y="69393"/>
        <a:ext cx="2376631" cy="950787"/>
      </dsp:txXfrm>
    </dsp:sp>
    <dsp:sp modelId="{91E876BB-AAAD-45DC-BA87-464DE740E65F}">
      <dsp:nvSpPr>
        <dsp:cNvPr id="0" name=""/>
        <dsp:cNvSpPr/>
      </dsp:nvSpPr>
      <dsp:spPr>
        <a:xfrm>
          <a:off x="247709" y="1049761"/>
          <a:ext cx="243579" cy="757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7460"/>
              </a:lnTo>
              <a:lnTo>
                <a:pt x="243579" y="7574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EE2D7-78D2-4355-B15C-DE5D253603C1}">
      <dsp:nvSpPr>
        <dsp:cNvPr id="0" name=""/>
        <dsp:cNvSpPr/>
      </dsp:nvSpPr>
      <dsp:spPr>
        <a:xfrm>
          <a:off x="491288" y="1302248"/>
          <a:ext cx="1987318" cy="100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coded EL-Y </a:t>
          </a:r>
          <a:r>
            <a:rPr lang="en-US" sz="2400" b="1" kern="1200" dirty="0">
              <a:solidFill>
                <a:srgbClr val="FF0000"/>
              </a:solidFill>
            </a:rPr>
            <a:t>AND</a:t>
          </a:r>
        </a:p>
      </dsp:txBody>
      <dsp:txXfrm>
        <a:off x="520868" y="1331828"/>
        <a:ext cx="1928158" cy="950787"/>
      </dsp:txXfrm>
    </dsp:sp>
    <dsp:sp modelId="{F59BE461-F5EB-4F3A-907E-62FC8DA0BD01}">
      <dsp:nvSpPr>
        <dsp:cNvPr id="0" name=""/>
        <dsp:cNvSpPr/>
      </dsp:nvSpPr>
      <dsp:spPr>
        <a:xfrm>
          <a:off x="247709" y="1049761"/>
          <a:ext cx="243579" cy="2269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9619"/>
              </a:lnTo>
              <a:lnTo>
                <a:pt x="243579" y="22696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4FAFC-3866-4645-8587-95887CF9916D}">
      <dsp:nvSpPr>
        <dsp:cNvPr id="0" name=""/>
        <dsp:cNvSpPr/>
      </dsp:nvSpPr>
      <dsp:spPr>
        <a:xfrm>
          <a:off x="491288" y="2564682"/>
          <a:ext cx="3143166" cy="15093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receiving direct language assistance services through a state-approved ESOL delivery model, Evidence Based Delivery Models in Charter &amp; SWSS districts.</a:t>
          </a:r>
        </a:p>
      </dsp:txBody>
      <dsp:txXfrm>
        <a:off x="535497" y="2608891"/>
        <a:ext cx="3054748" cy="1420978"/>
      </dsp:txXfrm>
    </dsp:sp>
    <dsp:sp modelId="{D84A1C93-3F5E-48E2-B152-8AD6ACE17E75}">
      <dsp:nvSpPr>
        <dsp:cNvPr id="0" name=""/>
        <dsp:cNvSpPr/>
      </dsp:nvSpPr>
      <dsp:spPr>
        <a:xfrm>
          <a:off x="3584527" y="32016"/>
          <a:ext cx="2696539" cy="100994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EL-Y / ESOL-N</a:t>
          </a:r>
        </a:p>
      </dsp:txBody>
      <dsp:txXfrm>
        <a:off x="3614107" y="61596"/>
        <a:ext cx="2637379" cy="950787"/>
      </dsp:txXfrm>
    </dsp:sp>
    <dsp:sp modelId="{991BBBE9-71F8-403D-9B49-D894F5A3603B}">
      <dsp:nvSpPr>
        <dsp:cNvPr id="0" name=""/>
        <dsp:cNvSpPr/>
      </dsp:nvSpPr>
      <dsp:spPr>
        <a:xfrm>
          <a:off x="3854180" y="1041964"/>
          <a:ext cx="285247" cy="765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257"/>
              </a:lnTo>
              <a:lnTo>
                <a:pt x="285247" y="765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9A27-FFAF-4CD2-BA39-3508CE0A56E1}">
      <dsp:nvSpPr>
        <dsp:cNvPr id="0" name=""/>
        <dsp:cNvSpPr/>
      </dsp:nvSpPr>
      <dsp:spPr>
        <a:xfrm>
          <a:off x="4139428" y="1302248"/>
          <a:ext cx="2050047" cy="10099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Students coded EL-Y </a:t>
          </a:r>
          <a:r>
            <a:rPr lang="en-US" sz="2400" b="1" kern="1200" dirty="0">
              <a:solidFill>
                <a:srgbClr val="FF0000"/>
              </a:solidFill>
            </a:rPr>
            <a:t>BUT</a:t>
          </a:r>
        </a:p>
      </dsp:txBody>
      <dsp:txXfrm>
        <a:off x="4169008" y="1331828"/>
        <a:ext cx="1990887" cy="950787"/>
      </dsp:txXfrm>
    </dsp:sp>
    <dsp:sp modelId="{73F1C060-B011-4453-A904-A99567153B25}">
      <dsp:nvSpPr>
        <dsp:cNvPr id="0" name=""/>
        <dsp:cNvSpPr/>
      </dsp:nvSpPr>
      <dsp:spPr>
        <a:xfrm>
          <a:off x="3854180" y="1041964"/>
          <a:ext cx="289377" cy="23723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368"/>
              </a:lnTo>
              <a:lnTo>
                <a:pt x="289377" y="23723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FAC00-5AF2-4F07-A9FC-00926E6F7145}">
      <dsp:nvSpPr>
        <dsp:cNvPr id="0" name=""/>
        <dsp:cNvSpPr/>
      </dsp:nvSpPr>
      <dsp:spPr>
        <a:xfrm>
          <a:off x="4143558" y="2604496"/>
          <a:ext cx="2615828" cy="1619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Are NOT receiving direct language assistance services through a state-approved ESOL delivery model or  a LEA chosen Evidence Based Delivery model.</a:t>
          </a:r>
        </a:p>
      </dsp:txBody>
      <dsp:txXfrm>
        <a:off x="4190997" y="2651935"/>
        <a:ext cx="2520950" cy="1524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2C5D6A-F7D3-4D5B-B05F-26284638CD7F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561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6E25C2-EEB2-455B-9ACB-8980AAD140BC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558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F420A7-138A-4222-81A6-79FF99F9B5D6}" type="slidenum">
              <a:rPr lang="en-US" altLang="en-US" smtClean="0"/>
              <a:pPr eaLnBrk="1" hangingPunct="1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65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26572B-6FBA-4601-AF2F-403032BD0D89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86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3A3A8B-AEDD-425F-BA4B-29016ECAAA2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709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E372E0-0C91-48FC-BE7B-68F0D1C81127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754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DBC516-5E00-48F6-83C3-91AAFC55C361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053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BB6F14-C277-4205-A3D8-DD41F7C257BC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5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6E6A207-258E-478A-A8C2-2390AE3C860A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017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 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8155" indent="-29159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6393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2950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9508" indent="-2332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6065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32623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9179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5737" indent="-2332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E95AC5-1FEB-4FD6-8C21-5ACF6BF7024E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784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6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doe.org/Curriculum-Instruction-and-Assessment/Curriculum-and-Instruction/Documents/State-Funded-List-of-Subjects-and-Courses-Supported-by-SBOE-Rule-160-4-2-20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jellis@doe.k12.ga.us" TargetMode="External"/><Relationship Id="rId7" Type="http://schemas.openxmlformats.org/officeDocument/2006/relationships/hyperlink" Target="mailto:tsmith@doe.k12.ga.us" TargetMode="External"/><Relationship Id="rId2" Type="http://schemas.openxmlformats.org/officeDocument/2006/relationships/hyperlink" Target="mailto:calston@doe.k12.ga.u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droberts@doe.k12.ga.us" TargetMode="External"/><Relationship Id="rId5" Type="http://schemas.openxmlformats.org/officeDocument/2006/relationships/hyperlink" Target="mailto:mbaker@doe.k12.ga.us" TargetMode="External"/><Relationship Id="rId4" Type="http://schemas.openxmlformats.org/officeDocument/2006/relationships/hyperlink" Target="mailto:Klacewell@doe.k12.ga.us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9291"/>
            <a:ext cx="7772400" cy="2927123"/>
          </a:xfrm>
        </p:spPr>
        <p:txBody>
          <a:bodyPr>
            <a:noAutofit/>
          </a:bodyPr>
          <a:lstStyle/>
          <a:p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GaDOE ESOL Unit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Series - </a:t>
            </a:r>
            <a:r>
              <a:rPr lang="en-US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ESOL FTE and Funding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51514"/>
            <a:ext cx="6858000" cy="1992086"/>
          </a:xfrm>
        </p:spPr>
        <p:txBody>
          <a:bodyPr>
            <a:normAutofit fontScale="92500" lnSpcReduction="10000"/>
          </a:bodyPr>
          <a:lstStyle/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Dr. Jacqueline C. Ellis, </a:t>
            </a:r>
            <a:r>
              <a:rPr lang="en-US" sz="2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NBCT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GaDOE, ESOL Unit</a:t>
            </a:r>
          </a:p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October 3, 2017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627529" y="1931894"/>
            <a:ext cx="7727484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latin typeface="Georgia" panose="02040502050405020303" pitchFamily="18" charset="0"/>
              </a:rPr>
              <a:t>Primary Language </a:t>
            </a:r>
            <a:r>
              <a:rPr lang="en-US" altLang="en-US" sz="2800" dirty="0">
                <a:latin typeface="Georgia" panose="02040502050405020303" pitchFamily="18" charset="0"/>
              </a:rPr>
              <a:t>– Select the code assigned to the student’s primary spoken language. </a:t>
            </a:r>
          </a:p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latin typeface="Georgia" panose="02040502050405020303" pitchFamily="18" charset="0"/>
              </a:rPr>
              <a:t>Place of Birth </a:t>
            </a:r>
            <a:r>
              <a:rPr lang="en-US" altLang="en-US" sz="2800" dirty="0">
                <a:latin typeface="Georgia" panose="02040502050405020303" pitchFamily="18" charset="0"/>
              </a:rPr>
              <a:t>– enter the student’s </a:t>
            </a:r>
            <a:r>
              <a:rPr lang="en-US" altLang="en-US" sz="2800" u="sng" dirty="0">
                <a:latin typeface="Georgia" panose="02040502050405020303" pitchFamily="18" charset="0"/>
              </a:rPr>
              <a:t>country</a:t>
            </a:r>
            <a:r>
              <a:rPr lang="en-US" altLang="en-US" sz="2800" dirty="0">
                <a:latin typeface="Georgia" panose="02040502050405020303" pitchFamily="18" charset="0"/>
              </a:rPr>
              <a:t> of birth</a:t>
            </a:r>
          </a:p>
          <a:p>
            <a:pPr marL="571500" indent="-457200" eaLnBrk="1" hangingPunct="1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800" b="1" i="1" u="sng" dirty="0">
                <a:latin typeface="Georgia" panose="02040502050405020303" pitchFamily="18" charset="0"/>
              </a:rPr>
              <a:t>Date of Entry to U.S. Schools </a:t>
            </a:r>
            <a:r>
              <a:rPr lang="en-US" altLang="en-US" sz="2800" dirty="0">
                <a:latin typeface="Georgia" panose="02040502050405020303" pitchFamily="18" charset="0"/>
              </a:rPr>
              <a:t>– enter date (use the </a:t>
            </a:r>
            <a:r>
              <a:rPr lang="en-US" altLang="en-US" sz="2800" i="1" u="sng" dirty="0">
                <a:latin typeface="Georgia" panose="02040502050405020303" pitchFamily="18" charset="0"/>
              </a:rPr>
              <a:t>yyyymmdd</a:t>
            </a:r>
            <a:r>
              <a:rPr lang="en-US" altLang="en-US" sz="2800" dirty="0">
                <a:latin typeface="Georgia" panose="02040502050405020303" pitchFamily="18" charset="0"/>
              </a:rPr>
              <a:t> format) first enrolled in school in the U.S. if country of birth is outside the U.S. or Puerto Rico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E27DDB4-1AED-45BE-9D19-F907290A06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9159" y="190581"/>
            <a:ext cx="6594676" cy="162029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ore EL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ata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lements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4972-02CC-46EB-B9ED-437A8FC81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altLang="en-US" dirty="0">
                <a:cs typeface="Arial" charset="0"/>
              </a:rPr>
              <a:t>Ls and  </a:t>
            </a: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dirty="0">
                <a:cs typeface="Arial" charset="0"/>
              </a:rPr>
              <a:t>pecial </a:t>
            </a: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altLang="en-US" dirty="0">
                <a:cs typeface="Arial" charset="0"/>
              </a:rPr>
              <a:t>rograms </a:t>
            </a:r>
            <a:br>
              <a:rPr lang="en-US" altLang="en-US" sz="3200" dirty="0">
                <a:cs typeface="Arial" charset="0"/>
              </a:rPr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878F3-64C9-4F92-84A4-7E54DA60A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en-US" sz="4000" dirty="0" err="1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SWD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, Gifted, </a:t>
            </a:r>
            <a:r>
              <a:rPr lang="en-US" altLang="en-US" sz="4000" dirty="0" err="1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EIP</a:t>
            </a:r>
            <a:r>
              <a:rPr lang="en-US" altLang="en-US" sz="4000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?</a:t>
            </a:r>
          </a:p>
          <a:p>
            <a:pPr algn="ctr"/>
            <a:endParaRPr lang="en-US" dirty="0">
              <a:solidFill>
                <a:srgbClr val="FF0000"/>
              </a:solidFill>
              <a:latin typeface="Georgia" panose="02040502050405020303" pitchFamily="18" charset="0"/>
              <a:cs typeface="Arial" charset="0"/>
            </a:endParaRPr>
          </a:p>
          <a:p>
            <a:pPr marL="0" indent="0">
              <a:buNone/>
            </a:pPr>
            <a:r>
              <a:rPr lang="en-US" sz="3200" dirty="0">
                <a:latin typeface="Georgia" panose="02040502050405020303" pitchFamily="18" charset="0"/>
                <a:cs typeface="Arial" charset="0"/>
              </a:rPr>
              <a:t>Districts must code EL students’ participation in each program separately according to the file layouts.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92D05-7151-43E5-9282-16624EA70B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81EB6-44A3-43E2-8611-0428C7607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0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12297" y="184229"/>
            <a:ext cx="6641538" cy="876219"/>
          </a:xfrm>
        </p:spPr>
        <p:txBody>
          <a:bodyPr>
            <a:noAutofit/>
          </a:bodyPr>
          <a:lstStyle/>
          <a:p>
            <a:r>
              <a:rPr lang="en-US" altLang="en-US" sz="4000" b="0" dirty="0">
                <a:solidFill>
                  <a:srgbClr val="FF0000"/>
                </a:solidFill>
              </a:rPr>
              <a:t>F</a:t>
            </a:r>
            <a:r>
              <a:rPr lang="en-US" altLang="en-US" sz="4000" b="0" dirty="0"/>
              <a:t>TE</a:t>
            </a:r>
            <a:r>
              <a:rPr lang="en-US" altLang="en-US" sz="4000" b="0" dirty="0">
                <a:solidFill>
                  <a:srgbClr val="FF0000"/>
                </a:solidFill>
              </a:rPr>
              <a:t> </a:t>
            </a:r>
            <a:r>
              <a:rPr lang="en-US" altLang="en-US" sz="4000" b="0" dirty="0"/>
              <a:t>–</a:t>
            </a:r>
            <a:r>
              <a:rPr lang="en-US" altLang="en-US" sz="4000" b="0" dirty="0">
                <a:solidFill>
                  <a:srgbClr val="FF0000"/>
                </a:solidFill>
              </a:rPr>
              <a:t> </a:t>
            </a:r>
            <a:r>
              <a:rPr lang="en-US" altLang="en-US" sz="4000" b="0" dirty="0"/>
              <a:t>EL/ESOL Reporting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A59396E4-1484-4891-AC99-AE2A5663C6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9" name="TextBox 15"/>
          <p:cNvSpPr txBox="1">
            <a:spLocks noChangeArrowheads="1"/>
          </p:cNvSpPr>
          <p:nvPr/>
        </p:nvSpPr>
        <p:spPr bwMode="auto">
          <a:xfrm>
            <a:off x="512297" y="961835"/>
            <a:ext cx="635484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All K-12 </a:t>
            </a:r>
            <a:r>
              <a:rPr lang="en-US" altLang="en-US" sz="2000" i="1" u="sng" dirty="0">
                <a:solidFill>
                  <a:srgbClr val="FF0000"/>
                </a:solidFill>
                <a:cs typeface="Arial" charset="0"/>
              </a:rPr>
              <a:t>EL-Y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 students </a:t>
            </a:r>
            <a:r>
              <a:rPr lang="en-US" altLang="en-US" sz="2000" b="1" u="sng" dirty="0">
                <a:solidFill>
                  <a:srgbClr val="000000"/>
                </a:solidFill>
                <a:cs typeface="Arial" charset="0"/>
              </a:rPr>
              <a:t>must also </a:t>
            </a:r>
            <a:r>
              <a:rPr lang="en-US" altLang="en-US" sz="2000" dirty="0">
                <a:solidFill>
                  <a:srgbClr val="000000"/>
                </a:solidFill>
                <a:cs typeface="Arial" charset="0"/>
              </a:rPr>
              <a:t>be coded </a:t>
            </a:r>
            <a:r>
              <a:rPr lang="en-US" altLang="en-US" sz="2800" i="1" u="sng" dirty="0">
                <a:solidFill>
                  <a:srgbClr val="FF3300"/>
                </a:solidFill>
                <a:cs typeface="Arial" charset="0"/>
              </a:rPr>
              <a:t>ESOL-Y or ESOL-N. 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094566576"/>
              </p:ext>
            </p:extLst>
          </p:nvPr>
        </p:nvGraphicFramePr>
        <p:xfrm>
          <a:off x="923365" y="1915942"/>
          <a:ext cx="6759387" cy="4224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897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08650" y="3763589"/>
            <a:ext cx="3136548" cy="106802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If</a:t>
            </a:r>
            <a:r>
              <a:rPr lang="en-US" sz="2400" b="1" dirty="0">
                <a:solidFill>
                  <a:srgbClr val="FF3300"/>
                </a:solidFill>
              </a:rPr>
              <a:t> NOT SERVED </a:t>
            </a:r>
            <a:r>
              <a:rPr lang="en-US" sz="2000" dirty="0">
                <a:solidFill>
                  <a:schemeClr val="tx1"/>
                </a:solidFill>
              </a:rPr>
              <a:t>via approved delivery model:</a:t>
            </a:r>
            <a:endParaRPr lang="en-US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ESOL-N</a:t>
            </a:r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00081" y="-224217"/>
            <a:ext cx="6594676" cy="2269205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en-US" b="0" dirty="0">
                <a:solidFill>
                  <a:srgbClr val="FF0000"/>
                </a:solidFill>
              </a:rPr>
              <a:t>R</a:t>
            </a:r>
            <a:r>
              <a:rPr lang="en-US" altLang="en-US" b="0" dirty="0"/>
              <a:t>eporting </a:t>
            </a:r>
            <a:r>
              <a:rPr lang="en-US" altLang="en-US" b="0" dirty="0">
                <a:solidFill>
                  <a:srgbClr val="FF0000"/>
                </a:solidFill>
              </a:rPr>
              <a:t>F</a:t>
            </a:r>
            <a:r>
              <a:rPr lang="en-US" altLang="en-US" b="0" dirty="0"/>
              <a:t>TE - </a:t>
            </a:r>
            <a:r>
              <a:rPr lang="en-US" altLang="en-US" b="0" dirty="0">
                <a:solidFill>
                  <a:srgbClr val="FF0000"/>
                </a:solidFill>
              </a:rPr>
              <a:t>E</a:t>
            </a:r>
            <a:r>
              <a:rPr lang="en-US" altLang="en-US" b="0" dirty="0"/>
              <a:t>SOL </a:t>
            </a:r>
            <a:r>
              <a:rPr lang="en-US" altLang="en-US" b="0" dirty="0">
                <a:solidFill>
                  <a:srgbClr val="FF0000"/>
                </a:solidFill>
              </a:rPr>
              <a:t>S</a:t>
            </a:r>
            <a:r>
              <a:rPr lang="en-US" altLang="en-US" b="0" dirty="0"/>
              <a:t>egments</a:t>
            </a:r>
            <a:br>
              <a:rPr lang="en-US" altLang="en-US" sz="2000" dirty="0"/>
            </a:br>
            <a:r>
              <a:rPr lang="en-US" altLang="en-US" sz="2000" dirty="0"/>
              <a:t>(</a:t>
            </a:r>
            <a:r>
              <a:rPr lang="en-US" altLang="en-US" sz="2000" b="0" dirty="0"/>
              <a:t>Snapshot of “Count Day” in October and March)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90765" y="3065909"/>
            <a:ext cx="704049" cy="6917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65931" y="2044988"/>
            <a:ext cx="1343024" cy="545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794755" y="2044988"/>
            <a:ext cx="1147763" cy="4823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371" y="2527300"/>
            <a:ext cx="3200400" cy="107721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EL-N          NO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 (1-2)    Monitored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 (3-4)    Used in </a:t>
            </a:r>
            <a:r>
              <a:rPr lang="en-US" sz="1600" dirty="0" err="1"/>
              <a:t>CCRPI</a:t>
            </a:r>
            <a:endParaRPr lang="en-US" sz="1600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/>
              <a:t>EL-F          Formerly EL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270734" y="2562230"/>
            <a:ext cx="1676400" cy="46166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/>
              <a:t>EL = ‘YES’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870955" y="3071107"/>
            <a:ext cx="737695" cy="7257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2110" y="3816709"/>
            <a:ext cx="3091345" cy="1138773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If</a:t>
            </a:r>
            <a:r>
              <a:rPr lang="en-US" sz="2400" b="1" dirty="0">
                <a:solidFill>
                  <a:srgbClr val="00B050"/>
                </a:solidFill>
                <a:latin typeface="+mn-lt"/>
              </a:rPr>
              <a:t> SERVED </a:t>
            </a:r>
            <a:r>
              <a:rPr lang="en-US" sz="2000" dirty="0">
                <a:latin typeface="+mn-lt"/>
              </a:rPr>
              <a:t>via approved delivery model: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B050"/>
                </a:solidFill>
                <a:latin typeface="+mn-lt"/>
              </a:rPr>
              <a:t>ESOL-Y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615419" y="5017780"/>
            <a:ext cx="502303" cy="2190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280908" y="4955482"/>
            <a:ext cx="481466" cy="3219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330" y="5294035"/>
            <a:ext cx="2514601" cy="7078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/>
              <a:t>ESOL</a:t>
            </a:r>
          </a:p>
          <a:p>
            <a:pPr algn="ctr">
              <a:defRPr/>
            </a:pPr>
            <a:r>
              <a:rPr lang="en-US" sz="2000" dirty="0"/>
              <a:t>Itinerant Segments</a:t>
            </a:r>
            <a:r>
              <a:rPr lang="en-US" sz="20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87214" y="5301870"/>
            <a:ext cx="3015891" cy="707886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/>
              <a:t>ESOL</a:t>
            </a:r>
          </a:p>
          <a:p>
            <a:pPr algn="ctr">
              <a:defRPr/>
            </a:pPr>
            <a:r>
              <a:rPr lang="en-US" sz="2000" dirty="0"/>
              <a:t>Non-Itinerant Segments</a:t>
            </a:r>
            <a:r>
              <a:rPr lang="en-US" sz="200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29724" name="TextBox 29"/>
          <p:cNvSpPr txBox="1">
            <a:spLocks noChangeArrowheads="1"/>
          </p:cNvSpPr>
          <p:nvPr/>
        </p:nvSpPr>
        <p:spPr bwMode="auto">
          <a:xfrm>
            <a:off x="3128682" y="6340475"/>
            <a:ext cx="420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charset="0"/>
              </a:rPr>
              <a:t>*</a:t>
            </a: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Student Count = Served on Count Day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ABAE94-25C5-4D91-9153-152D797239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08955" y="1752600"/>
            <a:ext cx="762000" cy="584775"/>
          </a:xfrm>
          <a:prstGeom prst="rect">
            <a:avLst/>
          </a:prstGeom>
          <a:solidFill>
            <a:schemeClr val="bg2"/>
          </a:solid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/>
              <a:t>EL</a:t>
            </a:r>
          </a:p>
        </p:txBody>
      </p:sp>
      <p:sp>
        <p:nvSpPr>
          <p:cNvPr id="18" name="TextBox 44"/>
          <p:cNvSpPr txBox="1">
            <a:spLocks noChangeArrowheads="1"/>
          </p:cNvSpPr>
          <p:nvPr/>
        </p:nvSpPr>
        <p:spPr bwMode="auto">
          <a:xfrm>
            <a:off x="6799842" y="5532784"/>
            <a:ext cx="2209800" cy="3698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charset="0"/>
              </a:rPr>
              <a:t>Non-ESOL Options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7723414" y="4868613"/>
            <a:ext cx="8905" cy="6554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3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sz="3600" b="0" dirty="0">
                <a:cs typeface="Arial" charset="0"/>
              </a:rPr>
              <a:t>egments per EL 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sz="3600" b="0" dirty="0">
                <a:cs typeface="Arial" charset="0"/>
              </a:rPr>
              <a:t>tudent &amp; 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altLang="en-US" sz="3600" b="0" dirty="0">
                <a:cs typeface="Arial" charset="0"/>
              </a:rPr>
              <a:t>inutes per 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sz="3600" b="0" dirty="0">
                <a:cs typeface="Arial" charset="0"/>
              </a:rPr>
              <a:t>egment</a:t>
            </a:r>
            <a:br>
              <a:rPr lang="en-US" altLang="en-US" sz="3600" b="0" dirty="0">
                <a:cs typeface="Arial" charset="0"/>
              </a:rPr>
            </a:br>
            <a:r>
              <a:rPr lang="en-US" altLang="en-US" sz="3600" b="0" dirty="0">
                <a:cs typeface="Arial" charset="0"/>
              </a:rPr>
              <a:t> </a:t>
            </a:r>
            <a:endParaRPr lang="en-US" altLang="en-US" sz="3600" b="0" dirty="0"/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685800" y="1900517"/>
            <a:ext cx="800100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solidFill>
                  <a:srgbClr val="FF3300"/>
                </a:solidFill>
                <a:latin typeface="Georgia" panose="02040502050405020303" pitchFamily="18" charset="0"/>
                <a:cs typeface="Arial" charset="0"/>
              </a:rPr>
              <a:t>State funding guidelines allow:</a:t>
            </a:r>
            <a:endParaRPr lang="en-US" altLang="en-US" sz="2400" dirty="0">
              <a:latin typeface="Georgia" panose="02040502050405020303" pitchFamily="18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K-3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=  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1 segment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at the ESOL weight;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minimum 45 minutes  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	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daily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/ 225 minutes weekly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4-8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=  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Up to 2 segments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at the ESOL weight;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minimum 1 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	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segment = 50 minutes daily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/ 250 minutes weekly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9-12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= 	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Up to 5 segments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at the ESOL weight;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minimum 1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	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segment = 55 minutes daily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/ 275 minutes weekly	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FF3300"/>
                </a:solidFill>
                <a:latin typeface="Georgia" panose="02040502050405020303" pitchFamily="18" charset="0"/>
                <a:cs typeface="Arial" charset="0"/>
              </a:rPr>
              <a:t>*</a:t>
            </a:r>
            <a:r>
              <a:rPr lang="en-US" altLang="en-US" sz="2000" u="sng" dirty="0">
                <a:solidFill>
                  <a:srgbClr val="FF3300"/>
                </a:solidFill>
                <a:latin typeface="Georgia" panose="02040502050405020303" pitchFamily="18" charset="0"/>
                <a:cs typeface="Arial" charset="0"/>
              </a:rPr>
              <a:t>Note</a:t>
            </a:r>
            <a:r>
              <a:rPr lang="en-US" altLang="en-US" sz="2000" dirty="0">
                <a:solidFill>
                  <a:srgbClr val="FF3300"/>
                </a:solidFill>
                <a:latin typeface="Georgia" panose="02040502050405020303" pitchFamily="18" charset="0"/>
                <a:cs typeface="Arial" charset="0"/>
              </a:rPr>
              <a:t>: 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Daily 90 minute 4X4 block classes at the MS and HS 	levels = 2 segments; this does </a:t>
            </a:r>
            <a:r>
              <a:rPr lang="en-US" altLang="en-US" sz="2000" u="sng" dirty="0">
                <a:latin typeface="Georgia" panose="02040502050405020303" pitchFamily="18" charset="0"/>
                <a:cs typeface="Arial" charset="0"/>
              </a:rPr>
              <a:t>not</a:t>
            </a:r>
            <a:r>
              <a:rPr lang="en-US" altLang="en-US" sz="2000" dirty="0">
                <a:latin typeface="Georgia" panose="02040502050405020303" pitchFamily="18" charset="0"/>
                <a:cs typeface="Arial" charset="0"/>
              </a:rPr>
              <a:t> apply to A/B block or 	hybrid block schedules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D76A89-CC4D-41A2-AC92-E4062556EA5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666875" y="2797175"/>
            <a:ext cx="2700338" cy="1246188"/>
            <a:chOff x="3852" y="161054"/>
            <a:chExt cx="2242728" cy="897091"/>
          </a:xfrm>
          <a:solidFill>
            <a:schemeClr val="accent6"/>
          </a:solidFill>
        </p:grpSpPr>
        <p:sp>
          <p:nvSpPr>
            <p:cNvPr id="5" name="Chevron 4"/>
            <p:cNvSpPr/>
            <p:nvPr/>
          </p:nvSpPr>
          <p:spPr>
            <a:xfrm>
              <a:off x="3852" y="161054"/>
              <a:ext cx="2242728" cy="897091"/>
            </a:xfrm>
            <a:prstGeom prst="chevron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453453" y="207977"/>
              <a:ext cx="1267817" cy="842237"/>
            </a:xfrm>
            <a:prstGeom prst="rect">
              <a:avLst/>
            </a:prstGeom>
            <a:grpFill/>
            <a:ln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6012" tIns="32004" rIns="32004" bIns="32004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dirty="0"/>
                <a:t>EL = Y</a:t>
              </a:r>
            </a:p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ESOL </a:t>
              </a:r>
              <a:r>
                <a:rPr lang="en-US" sz="2400" dirty="0">
                  <a:solidFill>
                    <a:schemeClr val="bg1">
                      <a:lumMod val="95000"/>
                    </a:schemeClr>
                  </a:solidFill>
                </a:rPr>
                <a:t>= </a:t>
              </a:r>
              <a:r>
                <a:rPr lang="en-US" sz="2400" b="1" dirty="0">
                  <a:solidFill>
                    <a:schemeClr val="bg1">
                      <a:lumMod val="95000"/>
                    </a:schemeClr>
                  </a:solidFill>
                </a:rPr>
                <a:t>Y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4562475" y="2873375"/>
            <a:ext cx="2514600" cy="1066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ESOL Delivery Model</a:t>
            </a:r>
          </a:p>
        </p:txBody>
      </p:sp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1600200" y="2031361"/>
            <a:ext cx="2581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Gill Sans MT" pitchFamily="34" charset="0"/>
              </a:rPr>
              <a:t>STUDENT</a:t>
            </a:r>
            <a:r>
              <a:rPr lang="en-US" sz="2400" b="1" dirty="0">
                <a:latin typeface="Gill Sans MT" pitchFamily="34" charset="0"/>
              </a:rPr>
              <a:t> RECORD 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>
            <a:off x="4495800" y="2019676"/>
            <a:ext cx="259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00FF"/>
                </a:solidFill>
                <a:latin typeface="Gill Sans MT" pitchFamily="34" charset="0"/>
              </a:rPr>
              <a:t>COURSE</a:t>
            </a:r>
            <a:r>
              <a:rPr lang="en-US" sz="2400" b="1" dirty="0">
                <a:latin typeface="Gill Sans MT" pitchFamily="34" charset="0"/>
              </a:rPr>
              <a:t> RECORD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19313" y="1286474"/>
            <a:ext cx="4317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ESOL Delivery Model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3192" y="338768"/>
            <a:ext cx="6628607" cy="94770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/>
              <a:t>Student </a:t>
            </a:r>
            <a:r>
              <a:rPr lang="en-US" sz="3600" dirty="0"/>
              <a:t>Class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(No longer in Student Record)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561860" y="4572000"/>
            <a:ext cx="80202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latin typeface="Franklin Gothic Book" pitchFamily="34" charset="0"/>
              </a:rPr>
              <a:t>If EL-Y &amp; ESOL=Y, then the ESOL Delivery Model  is required in at least one course record.</a:t>
            </a:r>
          </a:p>
        </p:txBody>
      </p:sp>
    </p:spTree>
    <p:extLst>
      <p:ext uri="{BB962C8B-B14F-4D97-AF65-F5344CB8AC3E}">
        <p14:creationId xmlns:p14="http://schemas.microsoft.com/office/powerpoint/2010/main" val="3600556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599"/>
            <a:ext cx="8229600" cy="4119563"/>
          </a:xfrm>
        </p:spPr>
        <p:txBody>
          <a:bodyPr>
            <a:normAutofit/>
          </a:bodyPr>
          <a:lstStyle/>
          <a:p>
            <a:pPr marL="6858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b="1" i="1" u="sng" dirty="0">
                <a:latin typeface="Georgia" panose="02040502050405020303" pitchFamily="18" charset="0"/>
                <a:cs typeface="Arial" charset="0"/>
              </a:rPr>
              <a:t>ESOL Delivery Model </a:t>
            </a:r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  <a:cs typeface="Arial" charset="0"/>
              </a:rPr>
              <a:t>represents the method used to deliver ESOL language services based on </a:t>
            </a:r>
            <a:r>
              <a:rPr lang="en-US" altLang="en-US" i="1" dirty="0">
                <a:solidFill>
                  <a:srgbClr val="000000"/>
                </a:solidFill>
                <a:latin typeface="Georgia" panose="02040502050405020303" pitchFamily="18" charset="0"/>
                <a:cs typeface="Arial" charset="0"/>
              </a:rPr>
              <a:t>state-approved delivery models </a:t>
            </a:r>
            <a:r>
              <a:rPr lang="en-US" altLang="en-US" dirty="0">
                <a:latin typeface="Georgia" panose="02040502050405020303" pitchFamily="18" charset="0"/>
              </a:rPr>
              <a:t>per Georgia SBOE Rule 160-4-5-.02 Language Assistance Program</a:t>
            </a:r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  <a:cs typeface="Arial" charset="0"/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cs typeface="Arial" charset="0"/>
              </a:rPr>
              <a:t>or</a:t>
            </a:r>
            <a:r>
              <a:rPr lang="en-US" altLang="en-US" dirty="0">
                <a:solidFill>
                  <a:srgbClr val="000000"/>
                </a:solidFill>
                <a:highlight>
                  <a:srgbClr val="FFFF00"/>
                </a:highlight>
                <a:latin typeface="Georgia" panose="02040502050405020303" pitchFamily="18" charset="0"/>
                <a:cs typeface="Arial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Georgia" panose="02040502050405020303" pitchFamily="18" charset="0"/>
                <a:cs typeface="Arial" charset="0"/>
              </a:rPr>
              <a:t> a LEA chosen evidence based model.</a:t>
            </a:r>
          </a:p>
          <a:p>
            <a:pPr marL="6858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>
                <a:latin typeface="Georgia" panose="02040502050405020303" pitchFamily="18" charset="0"/>
              </a:rPr>
              <a:t>An </a:t>
            </a:r>
            <a:r>
              <a:rPr lang="en-US" altLang="en-US" b="1" u="sng" dirty="0">
                <a:latin typeface="Georgia" panose="02040502050405020303" pitchFamily="18" charset="0"/>
                <a:cs typeface="Arial" charset="0"/>
              </a:rPr>
              <a:t>ESOL delivery model </a:t>
            </a:r>
            <a:r>
              <a:rPr lang="en-US" altLang="en-US" dirty="0">
                <a:latin typeface="Georgia" panose="02040502050405020303" pitchFamily="18" charset="0"/>
                <a:cs typeface="Arial" charset="0"/>
              </a:rPr>
              <a:t>is reported for each EL </a:t>
            </a:r>
            <a:r>
              <a:rPr lang="en-US" altLang="en-US" b="1" dirty="0">
                <a:latin typeface="Georgia" panose="02040502050405020303" pitchFamily="18" charset="0"/>
                <a:cs typeface="Arial" charset="0"/>
              </a:rPr>
              <a:t>student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72F0255-E2D9-49F4-94DC-12A9772A5A0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3192" y="338767"/>
            <a:ext cx="6991679" cy="1142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rgbClr val="FF0000"/>
                </a:solidFill>
              </a:rPr>
              <a:t>E</a:t>
            </a:r>
            <a:r>
              <a:rPr lang="en-US" sz="4000" dirty="0"/>
              <a:t>SOL </a:t>
            </a:r>
            <a:r>
              <a:rPr lang="en-US" sz="4000" dirty="0">
                <a:solidFill>
                  <a:srgbClr val="FF0000"/>
                </a:solidFill>
              </a:rPr>
              <a:t>D</a:t>
            </a:r>
            <a:r>
              <a:rPr lang="en-US" sz="4000" dirty="0"/>
              <a:t>elivery </a:t>
            </a:r>
            <a:r>
              <a:rPr lang="en-US" sz="4000" dirty="0">
                <a:solidFill>
                  <a:srgbClr val="FF0000"/>
                </a:solidFill>
              </a:rPr>
              <a:t>M</a:t>
            </a:r>
            <a:r>
              <a:rPr lang="en-US" sz="4000" dirty="0"/>
              <a:t>odels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40197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F6F5-40E4-4819-84A5-9B5D9B5396F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03D-8E94-4D2F-9A54-F40AE261A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AA0329-303B-41A2-B977-B336D7857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76133"/>
              </p:ext>
            </p:extLst>
          </p:nvPr>
        </p:nvGraphicFramePr>
        <p:xfrm>
          <a:off x="1371601" y="32658"/>
          <a:ext cx="6610370" cy="6721475"/>
        </p:xfrm>
        <a:graphic>
          <a:graphicData uri="http://schemas.openxmlformats.org/drawingml/2006/table">
            <a:tbl>
              <a:tblPr/>
              <a:tblGrid>
                <a:gridCol w="1322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18236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Current Valid Data Codes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for ESOL Delivery Models</a:t>
                      </a:r>
                      <a:endParaRPr lang="en-US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Codes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latin typeface="Garamond"/>
                          <a:ea typeface="Times New Roman"/>
                          <a:cs typeface="Times New Roman"/>
                        </a:rPr>
                        <a:t>Options</a:t>
                      </a:r>
                      <a:endParaRPr lang="en-US" sz="2400" b="1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/>
                          <a:ea typeface="Times New Roman"/>
                          <a:cs typeface="Times New Roman"/>
                        </a:rPr>
                        <a:t>Pull-Out (PO)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/>
                          <a:ea typeface="Times New Roman"/>
                          <a:cs typeface="Times New Roman"/>
                        </a:rPr>
                        <a:t>Push-In (PI)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/>
                          <a:ea typeface="Times New Roman"/>
                          <a:cs typeface="Times New Roman"/>
                        </a:rPr>
                        <a:t>Cluster Center (CC)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/>
                          <a:ea typeface="Times New Roman"/>
                          <a:cs typeface="Times New Roman"/>
                        </a:rPr>
                        <a:t>Resource Center (RC)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51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Scheduled</a:t>
                      </a:r>
                      <a:r>
                        <a:rPr lang="en-US" sz="2400" b="1" baseline="0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 Language Acquisition</a:t>
                      </a:r>
                      <a:endParaRPr lang="en-US" sz="2400" b="1" dirty="0"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Approved Innovative </a:t>
                      </a:r>
                      <a:endParaRPr lang="en-US" sz="2400" b="1" dirty="0">
                        <a:highlight>
                          <a:srgbClr val="FFFF00"/>
                        </a:highlight>
                        <a:latin typeface="Garamond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Sheltered Content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17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Garamond" pitchFamily="18" charset="0"/>
                          <a:ea typeface="Times New Roman"/>
                          <a:cs typeface="Times New Roman"/>
                        </a:rPr>
                        <a:t>Dual Language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128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itle III -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erved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3983" y="1482725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E2163 TITLE III SERVED</a:t>
            </a:r>
            <a:r>
              <a:rPr lang="en-US" dirty="0">
                <a:latin typeface="Georgia" panose="02040502050405020303" pitchFamily="18" charset="0"/>
              </a:rPr>
              <a:t> must be one of the following codes:</a:t>
            </a:r>
          </a:p>
          <a:p>
            <a:r>
              <a:rPr lang="en-US" dirty="0">
                <a:latin typeface="Georgia" panose="02040502050405020303" pitchFamily="18" charset="0"/>
              </a:rPr>
              <a:t>“Y” - Yes, EL student served with Title III supplemental funds this year.</a:t>
            </a:r>
          </a:p>
          <a:p>
            <a:r>
              <a:rPr lang="en-US" dirty="0">
                <a:latin typeface="Georgia" panose="02040502050405020303" pitchFamily="18" charset="0"/>
              </a:rPr>
              <a:t>“N” - No, EL student not served with Title III supplemental funds this year.</a:t>
            </a:r>
          </a:p>
          <a:p>
            <a:r>
              <a:rPr lang="en-US" dirty="0">
                <a:latin typeface="Georgia" panose="02040502050405020303" pitchFamily="18" charset="0"/>
              </a:rPr>
              <a:t>Blank – for students who are not EL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 </a:t>
            </a:r>
          </a:p>
          <a:p>
            <a:pPr marL="0" indent="0" algn="ctr">
              <a:buNone/>
            </a:pPr>
            <a:r>
              <a:rPr lang="en-US" b="1" u="sng" dirty="0">
                <a:latin typeface="Georgia" panose="02040502050405020303" pitchFamily="18" charset="0"/>
              </a:rPr>
              <a:t>Associated errors: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E2164</a:t>
            </a:r>
            <a:r>
              <a:rPr lang="en-US" dirty="0">
                <a:latin typeface="Georgia" panose="02040502050405020303" pitchFamily="18" charset="0"/>
              </a:rPr>
              <a:t> – </a:t>
            </a:r>
            <a:r>
              <a:rPr lang="en-US" b="1" dirty="0">
                <a:latin typeface="Georgia" panose="02040502050405020303" pitchFamily="18" charset="0"/>
              </a:rPr>
              <a:t>TITLE III SERVED</a:t>
            </a:r>
            <a:r>
              <a:rPr lang="en-US" dirty="0">
                <a:latin typeface="Georgia" panose="02040502050405020303" pitchFamily="18" charset="0"/>
              </a:rPr>
              <a:t> must be ‘Y’ or ‘N’ when </a:t>
            </a:r>
            <a:r>
              <a:rPr lang="en-US" b="1" dirty="0">
                <a:latin typeface="Georgia" panose="02040502050405020303" pitchFamily="18" charset="0"/>
              </a:rPr>
              <a:t>EL</a:t>
            </a:r>
            <a:r>
              <a:rPr lang="en-US" dirty="0">
                <a:latin typeface="Georgia" panose="02040502050405020303" pitchFamily="18" charset="0"/>
              </a:rPr>
              <a:t> = ‘Y’.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E2165 </a:t>
            </a:r>
            <a:r>
              <a:rPr lang="en-US" dirty="0">
                <a:latin typeface="Georgia" panose="02040502050405020303" pitchFamily="18" charset="0"/>
              </a:rPr>
              <a:t>- </a:t>
            </a:r>
            <a:r>
              <a:rPr lang="en-US" b="1" dirty="0">
                <a:latin typeface="Georgia" panose="02040502050405020303" pitchFamily="18" charset="0"/>
              </a:rPr>
              <a:t>TITLE III SERVED</a:t>
            </a:r>
            <a:r>
              <a:rPr lang="en-US" dirty="0">
                <a:latin typeface="Georgia" panose="02040502050405020303" pitchFamily="18" charset="0"/>
              </a:rPr>
              <a:t> must be blank when </a:t>
            </a:r>
            <a:r>
              <a:rPr lang="en-US" b="1" dirty="0">
                <a:latin typeface="Georgia" panose="02040502050405020303" pitchFamily="18" charset="0"/>
              </a:rPr>
              <a:t>EL</a:t>
            </a:r>
            <a:r>
              <a:rPr lang="en-US" dirty="0">
                <a:latin typeface="Georgia" panose="02040502050405020303" pitchFamily="18" charset="0"/>
              </a:rPr>
              <a:t> is "N", "M",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or "F".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35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5078D-C64D-43AE-A633-133F28F70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en-US" dirty="0">
                <a:cs typeface="Arial" charset="0"/>
              </a:rPr>
            </a:b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US" altLang="en-US" dirty="0">
                <a:cs typeface="Arial" charset="0"/>
              </a:rPr>
              <a:t>ive </a:t>
            </a: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on-</a:t>
            </a: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altLang="en-US" dirty="0">
                <a:cs typeface="Arial" charset="0"/>
              </a:rPr>
              <a:t>SOL </a:t>
            </a:r>
            <a:br>
              <a:rPr lang="en-US" altLang="en-US" dirty="0">
                <a:cs typeface="Arial" charset="0"/>
              </a:rPr>
            </a:b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altLang="en-US" dirty="0">
                <a:cs typeface="Arial" charset="0"/>
              </a:rPr>
              <a:t>ata </a:t>
            </a:r>
            <a:r>
              <a:rPr lang="en-US" altLang="en-US" dirty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altLang="en-US" dirty="0">
                <a:cs typeface="Arial" charset="0"/>
              </a:rPr>
              <a:t>lements</a:t>
            </a:r>
            <a:br>
              <a:rPr lang="en-US" altLang="en-US" dirty="0">
                <a:cs typeface="Arial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80A7-8F06-4AB7-86A6-E6D2540C1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9579"/>
            <a:ext cx="7886700" cy="4530726"/>
          </a:xfrm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altLang="en-US" sz="1800" dirty="0">
                <a:cs typeface="Arial" charset="0"/>
              </a:rPr>
              <a:t>Options tied to students reported as </a:t>
            </a:r>
            <a:r>
              <a:rPr lang="en-US" altLang="en-US" sz="1800" i="1" u="sng" dirty="0">
                <a:solidFill>
                  <a:srgbClr val="FF0000"/>
                </a:solidFill>
                <a:cs typeface="Arial" charset="0"/>
              </a:rPr>
              <a:t>EL-Y and ESOL-N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1800" dirty="0">
                <a:cs typeface="Arial" charset="0"/>
              </a:rPr>
              <a:t>Options identify alternate means of provided language support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altLang="en-US" sz="1800" i="1" u="sng" dirty="0">
                <a:cs typeface="Arial" charset="0"/>
              </a:rPr>
              <a:t>No FTE credit </a:t>
            </a:r>
            <a:r>
              <a:rPr lang="en-US" altLang="en-US" sz="1800" dirty="0">
                <a:cs typeface="Arial" charset="0"/>
              </a:rPr>
              <a:t>is generated for </a:t>
            </a:r>
            <a:r>
              <a:rPr lang="en-US" altLang="en-US" sz="1800" i="1" u="sng" dirty="0">
                <a:cs typeface="Arial" charset="0"/>
              </a:rPr>
              <a:t>ESOL-N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0EF84-B936-419A-851D-2BBC91DB2F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17AE8-9E9E-494A-B967-D3B133D63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736F18-14E2-4FBB-928B-B8A110757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371912"/>
              </p:ext>
            </p:extLst>
          </p:nvPr>
        </p:nvGraphicFramePr>
        <p:xfrm>
          <a:off x="358589" y="2677886"/>
          <a:ext cx="8345144" cy="3604670"/>
        </p:xfrm>
        <a:graphic>
          <a:graphicData uri="http://schemas.openxmlformats.org/drawingml/2006/table">
            <a:tbl>
              <a:tblPr/>
              <a:tblGrid>
                <a:gridCol w="1068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6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589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Current Valid Data Codes for EL-Y/ESOL-N students</a:t>
                      </a:r>
                      <a:endParaRPr lang="en-US" sz="24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5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solidFill>
                            <a:srgbClr val="000000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Codes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dirty="0">
                          <a:latin typeface="Garamond"/>
                          <a:ea typeface="Times New Roman"/>
                          <a:cs typeface="Times New Roman"/>
                        </a:rPr>
                        <a:t>Options</a:t>
                      </a:r>
                      <a:endParaRPr lang="en-US" sz="2400" u="none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’01’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Parent  refusal – indirectly served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2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‘02’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 support provided  in collaboration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with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Special Education teacher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7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’03’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support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by non-ESOL endorsed/certified teacher 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Title II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9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’04’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Language support via a non-evidence based delivery model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’05’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No language support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1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egative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onsequences of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/>
              <a:t>ncorrect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tudent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8133"/>
            <a:ext cx="7886700" cy="4178829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Will have a negative impact on districts’ </a:t>
            </a:r>
            <a:r>
              <a:rPr lang="en-US" b="1" dirty="0">
                <a:latin typeface="Georgia" panose="02040502050405020303" pitchFamily="18" charset="0"/>
              </a:rPr>
              <a:t>funding</a:t>
            </a:r>
            <a:r>
              <a:rPr lang="en-US" dirty="0">
                <a:latin typeface="Georgia" panose="02040502050405020303" pitchFamily="18" charset="0"/>
              </a:rPr>
              <a:t> and </a:t>
            </a:r>
            <a:r>
              <a:rPr lang="en-US" b="1" dirty="0">
                <a:latin typeface="Georgia" panose="02040502050405020303" pitchFamily="18" charset="0"/>
              </a:rPr>
              <a:t>accountability</a:t>
            </a:r>
            <a:r>
              <a:rPr lang="en-US" dirty="0">
                <a:latin typeface="Georgia" panose="02040502050405020303" pitchFamily="18" charset="0"/>
              </a:rPr>
              <a:t> results.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r>
              <a:rPr lang="en-US" dirty="0">
                <a:latin typeface="Georgia" panose="02040502050405020303" pitchFamily="18" charset="0"/>
              </a:rPr>
              <a:t>Districts may not properly provide language assistance services to EL students, and therefore, would not be in </a:t>
            </a:r>
            <a:r>
              <a:rPr lang="en-US" b="1" dirty="0">
                <a:latin typeface="Georgia" panose="02040502050405020303" pitchFamily="18" charset="0"/>
              </a:rPr>
              <a:t>compliance</a:t>
            </a:r>
            <a:r>
              <a:rPr lang="en-US" dirty="0">
                <a:latin typeface="Georgia" panose="02040502050405020303" pitchFamily="18" charset="0"/>
              </a:rPr>
              <a:t> with OCR legislation.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EE710-1CB0-4D85-88C3-80EF5322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xit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riteria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/>
              <a:t>lowcharts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ACDDE-F795-40B0-8CDF-159BF9A752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4C0A19-86F8-4417-9A53-01B3648F7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ECF5029-927B-43F9-8DE3-04B08451A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983" y="1659578"/>
            <a:ext cx="7331703" cy="50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21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>
          <a:xfrm>
            <a:off x="603982" y="334016"/>
            <a:ext cx="6944299" cy="1325563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</a:rPr>
              <a:t>F</a:t>
            </a:r>
            <a:r>
              <a:rPr lang="en-US" altLang="en-US" dirty="0"/>
              <a:t>rom </a:t>
            </a:r>
            <a:r>
              <a:rPr lang="en-US" altLang="en-US" dirty="0">
                <a:solidFill>
                  <a:srgbClr val="FF0000"/>
                </a:solidFill>
              </a:rPr>
              <a:t>E</a:t>
            </a:r>
            <a:r>
              <a:rPr lang="en-US" altLang="en-US" dirty="0"/>
              <a:t>L-Y to </a:t>
            </a:r>
            <a:r>
              <a:rPr lang="en-US" altLang="en-US" dirty="0">
                <a:solidFill>
                  <a:srgbClr val="FF0000"/>
                </a:solidFill>
              </a:rPr>
              <a:t>E</a:t>
            </a:r>
            <a:r>
              <a:rPr lang="en-US" altLang="en-US" dirty="0"/>
              <a:t>L-1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1341" y="1990165"/>
            <a:ext cx="8229600" cy="3944471"/>
          </a:xfrm>
        </p:spPr>
        <p:txBody>
          <a:bodyPr>
            <a:noAutofit/>
          </a:bodyPr>
          <a:lstStyle/>
          <a:p>
            <a:pPr marL="571500" lvl="1" indent="-571500">
              <a:defRPr/>
            </a:pPr>
            <a:r>
              <a:rPr lang="en-US" sz="2800" dirty="0">
                <a:latin typeface="Georgia" panose="02040502050405020303" pitchFamily="18" charset="0"/>
                <a:cs typeface="Arial" charset="0"/>
              </a:rPr>
              <a:t>Once a student is deemed proficient according to State ESOL exit criteria, the student </a:t>
            </a:r>
            <a:r>
              <a:rPr lang="en-US" sz="2800" b="1" u="sng" dirty="0">
                <a:solidFill>
                  <a:srgbClr val="00B050"/>
                </a:solidFill>
                <a:latin typeface="Georgia" panose="02040502050405020303" pitchFamily="18" charset="0"/>
                <a:cs typeface="Arial" charset="0"/>
              </a:rPr>
              <a:t>must be exited </a:t>
            </a:r>
            <a:r>
              <a:rPr lang="en-US" sz="2800" dirty="0">
                <a:latin typeface="Georgia" panose="02040502050405020303" pitchFamily="18" charset="0"/>
                <a:cs typeface="Arial" charset="0"/>
              </a:rPr>
              <a:t>from services</a:t>
            </a:r>
            <a:endParaRPr lang="en-US" sz="1200" dirty="0">
              <a:latin typeface="Georgia" panose="02040502050405020303" pitchFamily="18" charset="0"/>
              <a:cs typeface="Arial" charset="0"/>
            </a:endParaRPr>
          </a:p>
          <a:p>
            <a:pPr marL="0" lvl="1" indent="0">
              <a:buNone/>
              <a:defRPr/>
            </a:pPr>
            <a:endParaRPr lang="en-US" sz="2800" dirty="0">
              <a:latin typeface="Georgia" panose="02040502050405020303" pitchFamily="18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2800" dirty="0">
                <a:latin typeface="Georgia" panose="02040502050405020303" pitchFamily="18" charset="0"/>
                <a:cs typeface="Arial" charset="0"/>
              </a:rPr>
              <a:t>The annual </a:t>
            </a:r>
            <a:r>
              <a:rPr lang="en-US" sz="2800" i="1" dirty="0">
                <a:latin typeface="Georgia" panose="02040502050405020303" pitchFamily="18" charset="0"/>
                <a:cs typeface="Arial" charset="0"/>
              </a:rPr>
              <a:t>ACCESS for </a:t>
            </a:r>
            <a:r>
              <a:rPr lang="en-US" sz="2800" i="1" dirty="0" err="1">
                <a:latin typeface="Georgia" panose="02040502050405020303" pitchFamily="18" charset="0"/>
                <a:cs typeface="Arial" charset="0"/>
              </a:rPr>
              <a:t>ELLs</a:t>
            </a:r>
            <a:r>
              <a:rPr lang="en-US" sz="2800" i="1" dirty="0">
                <a:latin typeface="Georgia" panose="02040502050405020303" pitchFamily="18" charset="0"/>
                <a:cs typeface="Arial" charset="0"/>
              </a:rPr>
              <a:t> 2.0® </a:t>
            </a:r>
            <a:r>
              <a:rPr lang="en-US" sz="2800" dirty="0">
                <a:latin typeface="Georgia" panose="02040502050405020303" pitchFamily="18" charset="0"/>
                <a:cs typeface="Arial" charset="0"/>
              </a:rPr>
              <a:t>assessment results are used to determine proficiency.</a:t>
            </a:r>
            <a:endParaRPr lang="en-US" sz="1400" dirty="0">
              <a:latin typeface="Georgia" panose="02040502050405020303" pitchFamily="18" charset="0"/>
              <a:cs typeface="Arial" charset="0"/>
            </a:endParaRPr>
          </a:p>
          <a:p>
            <a:pPr marL="0" lvl="1" indent="0">
              <a:buNone/>
              <a:defRPr/>
            </a:pPr>
            <a:endParaRPr lang="en-US" sz="2800" dirty="0">
              <a:latin typeface="Georgia" panose="02040502050405020303" pitchFamily="18" charset="0"/>
              <a:cs typeface="Arial" charset="0"/>
            </a:endParaRPr>
          </a:p>
          <a:p>
            <a:pPr marL="571500" lvl="1" indent="-571500">
              <a:defRPr/>
            </a:pPr>
            <a:r>
              <a:rPr lang="en-US" sz="2800" dirty="0">
                <a:latin typeface="Georgia" panose="02040502050405020303" pitchFamily="18" charset="0"/>
                <a:cs typeface="Arial" charset="0"/>
              </a:rPr>
              <a:t>The student’s coding status will change from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EL-‘Y’</a:t>
            </a:r>
            <a:r>
              <a:rPr lang="en-US" sz="2800" dirty="0">
                <a:latin typeface="Georgia" panose="02040502050405020303" pitchFamily="18" charset="0"/>
                <a:cs typeface="Arial" charset="0"/>
              </a:rPr>
              <a:t> to </a:t>
            </a:r>
            <a:r>
              <a:rPr lang="en-US" sz="2800" b="1" dirty="0">
                <a:solidFill>
                  <a:srgbClr val="FF0000"/>
                </a:solidFill>
                <a:latin typeface="Georgia" panose="02040502050405020303" pitchFamily="18" charset="0"/>
                <a:cs typeface="Arial" charset="0"/>
              </a:rPr>
              <a:t>EL-‘1’ </a:t>
            </a:r>
            <a:r>
              <a:rPr lang="en-US" sz="2800" dirty="0">
                <a:latin typeface="Georgia" panose="02040502050405020303" pitchFamily="18" charset="0"/>
                <a:cs typeface="Arial" charset="0"/>
              </a:rPr>
              <a:t>on or after July 1</a:t>
            </a:r>
            <a:r>
              <a:rPr lang="en-US" sz="2800" b="1" dirty="0">
                <a:latin typeface="Georgia" panose="02040502050405020303" pitchFamily="18" charset="0"/>
                <a:cs typeface="Arial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35DA87-8105-4E9F-B0CA-DEA4932441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80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871F-271A-46B1-9535-297CFA52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L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onitor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/>
              <a:t>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014B0-3BD7-4CB5-B6CA-1B576E73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8557"/>
            <a:ext cx="7886700" cy="4658406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defRPr/>
            </a:pPr>
            <a:r>
              <a:rPr lang="en-US" altLang="en-US" sz="2400" dirty="0">
                <a:latin typeface="Georgia" panose="02040502050405020303" pitchFamily="18" charset="0"/>
                <a:cs typeface="Times New Roman" pitchFamily="18" charset="0"/>
              </a:rPr>
              <a:t>When student’s status is changed from EL-Y’ to EL–1, you will need to choose how student’s attainment of proficiency was determined. </a:t>
            </a:r>
          </a:p>
          <a:p>
            <a:pPr marL="457200" indent="-457200">
              <a:spcBef>
                <a:spcPct val="0"/>
              </a:spcBef>
              <a:defRPr/>
            </a:pPr>
            <a:endParaRPr lang="en-US" altLang="en-US" sz="2400" dirty="0">
              <a:latin typeface="Georgia" panose="02040502050405020303" pitchFamily="18" charset="0"/>
              <a:cs typeface="Times New Roman" pitchFamily="18" charset="0"/>
            </a:endParaRPr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sz="2400" dirty="0">
                <a:latin typeface="Georgia" panose="02040502050405020303" pitchFamily="18" charset="0"/>
                <a:cs typeface="Times New Roman" pitchFamily="18" charset="0"/>
              </a:rPr>
              <a:t>This documents the method used to determine the student’s placement in the monitoring phase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7A80D-8F8A-48AA-B319-776E7DF8C75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E82EF3-ED75-40E1-9857-554653093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0916451-19B8-46E6-9CF8-C31864525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02953"/>
              </p:ext>
            </p:extLst>
          </p:nvPr>
        </p:nvGraphicFramePr>
        <p:xfrm>
          <a:off x="1077685" y="3575958"/>
          <a:ext cx="6878491" cy="2403160"/>
        </p:xfrm>
        <a:graphic>
          <a:graphicData uri="http://schemas.openxmlformats.org/drawingml/2006/table">
            <a:tbl>
              <a:tblPr/>
              <a:tblGrid>
                <a:gridCol w="62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6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15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Must equal one of the following codes: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‘1’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+mn-lt"/>
                          <a:cs typeface="Arial" charset="0"/>
                        </a:rPr>
                        <a:t>ACCESS for ELLs 2.0</a:t>
                      </a:r>
                      <a:r>
                        <a:rPr lang="en-US" sz="2400" baseline="30000" dirty="0">
                          <a:latin typeface="+mn-lt"/>
                          <a:cs typeface="Arial" charset="0"/>
                        </a:rPr>
                        <a:t>® 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‘2’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Language Assessment Conference (LAC)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(Valid for students exited prior </a:t>
                      </a:r>
                      <a:r>
                        <a:rPr lang="en-US" sz="2000" baseline="0" dirty="0"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to 2016-17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‘3’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Exited in another state or from a non-public school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081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728012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H.S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tate-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F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unded </a:t>
            </a:r>
            <a:b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SOL </a:t>
            </a:r>
            <a:r>
              <a:rPr lang="en-US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ourses </a:t>
            </a:r>
            <a:b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en-US" altLang="en-US" sz="1800" b="0" dirty="0">
                <a:cs typeface="Arial" charset="0"/>
              </a:rPr>
              <a:t>for Language Acquisition and Academic Language Development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9851" y="1715559"/>
            <a:ext cx="6728883" cy="4351338"/>
          </a:xfrm>
          <a:solidFill>
            <a:schemeClr val="bg2"/>
          </a:solidFill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ESOL </a:t>
            </a:r>
            <a:r>
              <a:rPr lang="en-US" b="1" dirty="0">
                <a:solidFill>
                  <a:srgbClr val="FF0000"/>
                </a:solidFill>
              </a:rPr>
              <a:t>Courses with 55. course prefix</a:t>
            </a:r>
            <a:endParaRPr lang="en-US" b="1" dirty="0"/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55.02100 – Communication Skills I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55.02110 – Communication Skills in Math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55.02120 – Communication Skills in Science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55.02130 – Communication Skills in Social Studies</a:t>
            </a:r>
          </a:p>
          <a:p>
            <a:pPr marL="400050" lvl="1" indent="0">
              <a:buNone/>
              <a:defRPr/>
            </a:pPr>
            <a:r>
              <a:rPr lang="en-US" sz="2000" dirty="0"/>
              <a:t>55.02200 – Communication Skills II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55.02300 – Reading and Listening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55.02400 – Oral Communications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55.02500 – Writing in the Content Areas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55.02600 – Reading and Writing in Science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55.02610 – Reading and Writing in the Social Studies</a:t>
            </a:r>
          </a:p>
          <a:p>
            <a:pPr marL="400050" lvl="1" indent="0" eaLnBrk="1" hangingPunct="1">
              <a:buFont typeface="Arial" charset="0"/>
              <a:buNone/>
              <a:defRPr/>
            </a:pPr>
            <a:r>
              <a:rPr lang="en-US" sz="2000" dirty="0"/>
              <a:t>55.02700 – Academic Language of Science and Math</a:t>
            </a:r>
            <a:endParaRPr lang="en-US" sz="2000" dirty="0">
              <a:solidFill>
                <a:srgbClr val="FF3300"/>
              </a:solidFill>
            </a:endParaRPr>
          </a:p>
          <a:p>
            <a:pPr>
              <a:defRPr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6F34D2B-7DEA-49D4-AFA4-A78C0027460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220332"/>
            <a:ext cx="5889950" cy="1817513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H.S. S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tate-</a:t>
            </a:r>
            <a:r>
              <a:rPr lang="en-US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F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unded </a:t>
            </a:r>
            <a:r>
              <a:rPr lang="en-US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SOL I-IV </a:t>
            </a:r>
            <a:r>
              <a:rPr lang="en-US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</a:t>
            </a:r>
            <a:r>
              <a:rPr lang="en-US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ourses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0D42744-81F0-410B-A1C2-96529C47C04D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62635" y="2420646"/>
            <a:ext cx="6651811" cy="2800767"/>
          </a:xfrm>
          <a:prstGeom prst="rect">
            <a:avLst/>
          </a:prstGeom>
          <a:solidFill>
            <a:srgbClr val="B1D620"/>
          </a:solidFill>
          <a:ln w="19050"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dirty="0"/>
              <a:t>23.09100 – English ESOL I</a:t>
            </a:r>
          </a:p>
          <a:p>
            <a:pPr>
              <a:defRPr/>
            </a:pPr>
            <a:r>
              <a:rPr lang="en-US" sz="4400" dirty="0"/>
              <a:t>23.09200 – English ESOL II</a:t>
            </a:r>
          </a:p>
          <a:p>
            <a:pPr>
              <a:defRPr/>
            </a:pPr>
            <a:r>
              <a:rPr lang="en-US" sz="4400" dirty="0"/>
              <a:t>23.09300 – English ESOL III</a:t>
            </a:r>
          </a:p>
          <a:p>
            <a:pPr>
              <a:defRPr/>
            </a:pPr>
            <a:r>
              <a:rPr lang="en-US" sz="4400" dirty="0"/>
              <a:t>23.09400 – English ESOL IV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47BA50-5C60-471A-8FDA-BFCA1EA67DB6}"/>
              </a:ext>
            </a:extLst>
          </p:cNvPr>
          <p:cNvSpPr txBox="1"/>
          <p:nvPr/>
        </p:nvSpPr>
        <p:spPr>
          <a:xfrm>
            <a:off x="283594" y="5321974"/>
            <a:ext cx="8291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www.gadoe.org</a:t>
            </a:r>
            <a:r>
              <a:rPr lang="en-US" dirty="0">
                <a:hlinkClick r:id="rId2"/>
              </a:rPr>
              <a:t>/Curriculum-Instruction-and-Assessment/Curriculum-and-Instruction/Documents/State-Funded-List-of-Subjects-and-Courses-Supported-by-SBOE-Rule-160-4-2-20.pdf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94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22288" y="2286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3600" b="0" dirty="0">
                <a:cs typeface="Arial" charset="0"/>
              </a:rPr>
              <a:t>9-12 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sz="3600" b="0" dirty="0">
                <a:cs typeface="Arial" charset="0"/>
              </a:rPr>
              <a:t>tate-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F</a:t>
            </a:r>
            <a:r>
              <a:rPr lang="en-US" altLang="en-US" sz="3600" b="0" dirty="0">
                <a:cs typeface="Arial" charset="0"/>
              </a:rPr>
              <a:t>unded </a:t>
            </a:r>
            <a:br>
              <a:rPr lang="en-US" altLang="en-US" sz="3600" b="0" dirty="0">
                <a:cs typeface="Arial" charset="0"/>
              </a:rPr>
            </a:b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altLang="en-US" sz="3600" b="0" dirty="0">
                <a:cs typeface="Arial" charset="0"/>
              </a:rPr>
              <a:t>SOL I-IV </a:t>
            </a:r>
            <a:r>
              <a:rPr lang="en-US" altLang="en-US" sz="3600" b="0" dirty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altLang="en-US" sz="3600" b="0" dirty="0">
                <a:cs typeface="Arial" charset="0"/>
              </a:rPr>
              <a:t>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688" y="2030507"/>
            <a:ext cx="8563440" cy="4208926"/>
          </a:xfrm>
        </p:spPr>
        <p:txBody>
          <a:bodyPr>
            <a:normAutofit fontScale="77500" lnSpcReduction="20000"/>
          </a:bodyPr>
          <a:lstStyle/>
          <a:p>
            <a:pPr marL="800100" indent="-34290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3400" dirty="0"/>
              <a:t>ESOL I-IV courses may </a:t>
            </a:r>
            <a:r>
              <a:rPr lang="en-US" sz="3400" i="1" u="sng" dirty="0"/>
              <a:t>not</a:t>
            </a:r>
            <a:r>
              <a:rPr lang="en-US" sz="3400" dirty="0"/>
              <a:t> </a:t>
            </a:r>
            <a:r>
              <a:rPr lang="en-US" sz="3400" i="1" u="sng" dirty="0"/>
              <a:t>be substituted for 23.06100 Ninth Grade Literature &amp; Composition or 23.05100 American Literature &amp; Composition</a:t>
            </a:r>
            <a:r>
              <a:rPr lang="en-US" sz="3400" i="1" dirty="0"/>
              <a:t> </a:t>
            </a:r>
            <a:r>
              <a:rPr lang="en-US" sz="3400" dirty="0"/>
              <a:t>for any student who entered 9</a:t>
            </a:r>
            <a:r>
              <a:rPr lang="en-US" sz="3400" baseline="30000" dirty="0"/>
              <a:t>th</a:t>
            </a:r>
            <a:r>
              <a:rPr lang="en-US" sz="3400" dirty="0"/>
              <a:t> grade for the first time in 2008-09 or subsequent years.</a:t>
            </a:r>
          </a:p>
          <a:p>
            <a:pPr marL="800100" indent="-34290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3400" dirty="0"/>
              <a:t>Before a student athlete who may be eligible for a college athletic scholarship is enrolled in one of the ESOL I-IV courses, school personnel should contact the NCAA Eligibility Center to determine if these courses will meet NCAA eligibility requirements</a:t>
            </a:r>
          </a:p>
          <a:p>
            <a:pPr marL="800100" indent="-34290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endParaRPr lang="en-US" sz="3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48BF3B6-3C8F-4522-9D58-A8E97A7E33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36371" y="1147483"/>
            <a:ext cx="5959194" cy="883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en-US" sz="3200" b="0" u="sng" dirty="0">
                <a:solidFill>
                  <a:srgbClr val="FF3300"/>
                </a:solidFill>
              </a:rPr>
              <a:t>Requirements &amp; Guidance:</a:t>
            </a:r>
            <a:endParaRPr lang="en-US" altLang="en-US" sz="3200" b="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90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41" y="475299"/>
            <a:ext cx="7842779" cy="45719"/>
          </a:xfrm>
        </p:spPr>
        <p:txBody>
          <a:bodyPr>
            <a:noAutofit/>
          </a:bodyPr>
          <a:lstStyle/>
          <a:p>
            <a:pPr algn="ctr"/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EED4D6-4570-4340-AB2D-700E11EA3CAA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10/3/2017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E4CEF-BB1E-48C7-AE93-F39F6AA99A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68443"/>
              </p:ext>
            </p:extLst>
          </p:nvPr>
        </p:nvGraphicFramePr>
        <p:xfrm>
          <a:off x="0" y="1127761"/>
          <a:ext cx="9143999" cy="52425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ESOL &amp; Title III Staff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928916"/>
                  </a:ext>
                </a:extLst>
              </a:tr>
              <a:tr h="12758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Program Manager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Ms. Cori Alston 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000" baseline="0" dirty="0" err="1">
                          <a:hlinkClick r:id="rId2"/>
                        </a:rPr>
                        <a:t>calston@doe.k12.ga.us</a:t>
                      </a:r>
                      <a:endParaRPr lang="en-US" sz="2000" baseline="0" dirty="0"/>
                    </a:p>
                    <a:p>
                      <a:pPr algn="ctr"/>
                      <a:r>
                        <a:rPr lang="en-US" sz="2000" baseline="0" dirty="0"/>
                        <a:t>404.656.2067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0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Program Specialist, ESOL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Dr. Jacqueline C. Ellis, </a:t>
                      </a:r>
                      <a:r>
                        <a:rPr lang="en-US" sz="2000" dirty="0" err="1"/>
                        <a:t>NBCT</a:t>
                      </a:r>
                      <a:endParaRPr lang="en-US" sz="2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hlinkClick r:id="rId3"/>
                        </a:rPr>
                        <a:t>jellis@doe.k12.ga.us</a:t>
                      </a:r>
                      <a:endParaRPr lang="en-US" sz="2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404.463.1858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/>
                        <a:t>Administrative Assistant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Ms. Kim Lacewell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err="1">
                          <a:hlinkClick r:id="rId4"/>
                        </a:rPr>
                        <a:t>Klacewell@doe.k12.ga.us</a:t>
                      </a:r>
                      <a:endParaRPr lang="en-US" sz="20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/>
                        <a:t>404-462-0505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Program Specialist, Title III </a:t>
                      </a:r>
                      <a:r>
                        <a:rPr lang="en-US" sz="2400" b="1" dirty="0"/>
                        <a:t> </a:t>
                      </a:r>
                      <a:r>
                        <a:rPr lang="en-US" sz="1400" b="1" dirty="0"/>
                        <a:t>(North Region)</a:t>
                      </a:r>
                    </a:p>
                    <a:p>
                      <a:pPr algn="ctr"/>
                      <a:r>
                        <a:rPr lang="en-US" sz="2000" dirty="0"/>
                        <a:t>Dr. Meg Baker</a:t>
                      </a:r>
                    </a:p>
                    <a:p>
                      <a:pPr algn="ctr"/>
                      <a:r>
                        <a:rPr lang="en-US" sz="2000" dirty="0">
                          <a:hlinkClick r:id="rId5"/>
                        </a:rPr>
                        <a:t>mbaker@doe.k12.ga.us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678.794.3695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 Program Specialist, Title III</a:t>
                      </a:r>
                    </a:p>
                    <a:p>
                      <a:pPr algn="ctr"/>
                      <a:r>
                        <a:rPr lang="en-US" sz="1400" b="1" dirty="0"/>
                        <a:t>(Mid Region)</a:t>
                      </a:r>
                    </a:p>
                    <a:p>
                      <a:pPr algn="ctr"/>
                      <a:r>
                        <a:rPr lang="en-US" sz="2000" b="0" dirty="0"/>
                        <a:t>Ms. Dely Roberts</a:t>
                      </a:r>
                    </a:p>
                    <a:p>
                      <a:pPr algn="ctr"/>
                      <a:r>
                        <a:rPr lang="en-US" sz="2000" b="0" dirty="0" err="1">
                          <a:hlinkClick r:id="rId6"/>
                        </a:rPr>
                        <a:t>droberts@doe.k12.ga.us</a:t>
                      </a:r>
                      <a:endParaRPr lang="en-US" sz="2000" b="0" dirty="0"/>
                    </a:p>
                    <a:p>
                      <a:pPr algn="ctr"/>
                      <a:r>
                        <a:rPr lang="en-US" sz="2000" b="0" dirty="0"/>
                        <a:t>470.421.9976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Program Specialist, Title III</a:t>
                      </a:r>
                    </a:p>
                    <a:p>
                      <a:pPr algn="ctr"/>
                      <a:r>
                        <a:rPr lang="en-US" sz="1400" b="1" dirty="0"/>
                        <a:t>(South Region)</a:t>
                      </a:r>
                    </a:p>
                    <a:p>
                      <a:pPr algn="ctr"/>
                      <a:r>
                        <a:rPr lang="en-US" sz="2000" dirty="0"/>
                        <a:t>Ms. Tammie Smith</a:t>
                      </a:r>
                    </a:p>
                    <a:p>
                      <a:pPr algn="ctr"/>
                      <a:r>
                        <a:rPr lang="en-US" sz="2000" dirty="0">
                          <a:hlinkClick r:id="rId7"/>
                        </a:rPr>
                        <a:t>tsmith@doe.k12.ga.us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>
                          <a:effectLst/>
                        </a:rPr>
                        <a:t>678.794.3667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99"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98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12"/>
    </mc:Choice>
    <mc:Fallback xmlns="">
      <p:transition spd="slow" advTm="45312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Content Placeholder 6" descr="A picture containing cake, clipart&#10;&#10;Description generated with high confidenc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" r="5513" b="-2"/>
          <a:stretch/>
        </p:blipFill>
        <p:spPr>
          <a:xfrm>
            <a:off x="2182096" y="1451240"/>
            <a:ext cx="4142993" cy="4586614"/>
          </a:xfrm>
          <a:prstGeom prst="rect">
            <a:avLst/>
          </a:prstGeom>
          <a:effectLst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AEE6-BA96-4978-8876-F04CAE1B0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</p:spPr>
        <p:txBody>
          <a:bodyPr>
            <a:normAutofit/>
          </a:bodyPr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5B7845-E717-428F-886C-14407DAD4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</p:spPr>
        <p:txBody>
          <a:bodyPr>
            <a:normAutofit/>
          </a:bodyPr>
          <a:lstStyle/>
          <a:p>
            <a:fld id="{B63E4CEF-BB1E-48C7-AE93-F39F6AA99AD7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A30A4-7FF4-4676-8A3C-4DE74F44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8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17176" y="1380565"/>
            <a:ext cx="7915836" cy="4885764"/>
          </a:xfrm>
          <a:ln w="19050">
            <a:noFill/>
          </a:ln>
        </p:spPr>
        <p:txBody>
          <a:bodyPr>
            <a:noAutofit/>
          </a:bodyPr>
          <a:lstStyle/>
          <a:p>
            <a:pPr lvl="1" indent="-342900">
              <a:spcBef>
                <a:spcPts val="600"/>
              </a:spcBef>
              <a:defRPr/>
            </a:pPr>
            <a:endParaRPr lang="en-US" b="1" dirty="0">
              <a:latin typeface="Georgia" panose="02040502050405020303" pitchFamily="18" charset="0"/>
              <a:cs typeface="Arial" charset="0"/>
            </a:endParaRPr>
          </a:p>
          <a:p>
            <a:pPr lvl="1" indent="-342900">
              <a:spcBef>
                <a:spcPts val="600"/>
              </a:spcBef>
              <a:defRPr/>
            </a:pPr>
            <a:r>
              <a:rPr lang="en-US" b="1" dirty="0">
                <a:latin typeface="Georgia" panose="02040502050405020303" pitchFamily="18" charset="0"/>
                <a:cs typeface="Arial" charset="0"/>
              </a:rPr>
              <a:t>Place of Birth </a:t>
            </a:r>
            <a:r>
              <a:rPr lang="en-US" dirty="0">
                <a:latin typeface="Georgia" panose="02040502050405020303" pitchFamily="18" charset="0"/>
                <a:cs typeface="Arial" charset="0"/>
              </a:rPr>
              <a:t>- Born outside the U.S. or        Puerto Rico</a:t>
            </a:r>
          </a:p>
          <a:p>
            <a:pPr lvl="1" indent="-342900">
              <a:spcBef>
                <a:spcPts val="600"/>
              </a:spcBef>
              <a:defRPr/>
            </a:pPr>
            <a:r>
              <a:rPr lang="en-US" b="1" dirty="0">
                <a:latin typeface="Georgia" panose="02040502050405020303" pitchFamily="18" charset="0"/>
                <a:cs typeface="Arial" charset="0"/>
              </a:rPr>
              <a:t>Age</a:t>
            </a:r>
            <a:r>
              <a:rPr lang="en-US" dirty="0">
                <a:latin typeface="Georgia" panose="02040502050405020303" pitchFamily="18" charset="0"/>
                <a:cs typeface="Arial" charset="0"/>
              </a:rPr>
              <a:t> – between 3-21 years old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latin typeface="Georgia" panose="02040502050405020303" pitchFamily="18" charset="0"/>
                <a:cs typeface="Arial" charset="0"/>
              </a:rPr>
              <a:t>Enrolled in U.S. Schools </a:t>
            </a:r>
            <a:r>
              <a:rPr lang="en-US" dirty="0">
                <a:latin typeface="Georgia" panose="02040502050405020303" pitchFamily="18" charset="0"/>
                <a:cs typeface="Arial" charset="0"/>
              </a:rPr>
              <a:t>less than 3 full academic years (</a:t>
            </a:r>
            <a:r>
              <a:rPr lang="en-US" b="1" u="sng" dirty="0">
                <a:latin typeface="Georgia" panose="02040502050405020303" pitchFamily="18" charset="0"/>
                <a:cs typeface="Arial" charset="0"/>
              </a:rPr>
              <a:t>not</a:t>
            </a:r>
            <a:r>
              <a:rPr lang="en-US" dirty="0">
                <a:latin typeface="Georgia" panose="02040502050405020303" pitchFamily="18" charset="0"/>
                <a:cs typeface="Arial" charset="0"/>
              </a:rPr>
              <a:t> necessarily consecutive)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b="1" dirty="0">
                <a:latin typeface="Georgia" panose="02040502050405020303" pitchFamily="18" charset="0"/>
                <a:cs typeface="Arial" charset="0"/>
              </a:rPr>
              <a:t>May include </a:t>
            </a:r>
            <a:r>
              <a:rPr lang="en-US" dirty="0">
                <a:latin typeface="Georgia" panose="02040502050405020303" pitchFamily="18" charset="0"/>
                <a:cs typeface="Arial" charset="0"/>
              </a:rPr>
              <a:t>foreign exchange students, students in private schools, students born outside the U.S. to U.S. citizens, including military  personnel</a:t>
            </a:r>
          </a:p>
          <a:p>
            <a:pPr marL="628650" lvl="1"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Georgia" panose="02040502050405020303" pitchFamily="18" charset="0"/>
                <a:cs typeface="Arial" pitchFamily="34" charset="0"/>
              </a:rPr>
              <a:t>To determine immigrant eligibility of students with multiple entries to U.S. or in U.S. schools, </a:t>
            </a:r>
            <a:r>
              <a:rPr lang="en-US" b="1" dirty="0">
                <a:latin typeface="Georgia" panose="02040502050405020303" pitchFamily="18" charset="0"/>
                <a:cs typeface="Arial" pitchFamily="34" charset="0"/>
              </a:rPr>
              <a:t>add the total # of months in U.S. schools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7773E0-30DC-4F89-BC89-428F1A1D86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87621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I</a:t>
            </a:r>
            <a:r>
              <a:rPr lang="en-US" sz="4000" dirty="0"/>
              <a:t>dentifying </a:t>
            </a:r>
            <a:r>
              <a:rPr lang="en-US" sz="4000" dirty="0">
                <a:solidFill>
                  <a:srgbClr val="FF0000"/>
                </a:solidFill>
              </a:rPr>
              <a:t>I</a:t>
            </a:r>
            <a:r>
              <a:rPr lang="en-US" sz="4000" dirty="0"/>
              <a:t>mmigrant </a:t>
            </a:r>
            <a:r>
              <a:rPr lang="en-US" sz="4000" dirty="0">
                <a:solidFill>
                  <a:srgbClr val="FF0000"/>
                </a:solidFill>
              </a:rPr>
              <a:t>S</a:t>
            </a:r>
            <a:r>
              <a:rPr lang="en-US" sz="4000" dirty="0"/>
              <a:t>tudents</a:t>
            </a:r>
          </a:p>
        </p:txBody>
      </p:sp>
    </p:spTree>
    <p:extLst>
      <p:ext uri="{BB962C8B-B14F-4D97-AF65-F5344CB8AC3E}">
        <p14:creationId xmlns:p14="http://schemas.microsoft.com/office/powerpoint/2010/main" val="2300199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3983" y="1591919"/>
            <a:ext cx="82297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Georgia" panose="02040502050405020303" pitchFamily="18" charset="0"/>
              </a:rPr>
              <a:t>English Learner (EL) coding indicates whether the student has been identified as having limited proficiency in English.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Georgia" panose="02040502050405020303" pitchFamily="18" charset="0"/>
              </a:rPr>
              <a:t>EL status is collected in both FTE and Student record.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Georgia" panose="020405020504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Georgia" panose="02040502050405020303" pitchFamily="18" charset="0"/>
              </a:rPr>
              <a:t>You will need to report private school EL students and private school immigrant students.</a:t>
            </a:r>
          </a:p>
          <a:p>
            <a:pPr>
              <a:defRPr/>
            </a:pPr>
            <a:r>
              <a:rPr lang="en-US" sz="3200" dirty="0">
                <a:latin typeface="Georgia" panose="02040502050405020303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983" y="334016"/>
            <a:ext cx="6567782" cy="1325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Identify All Students Whose </a:t>
            </a:r>
            <a:r>
              <a:rPr lang="en-US" sz="3100" dirty="0">
                <a:solidFill>
                  <a:srgbClr val="FF0000"/>
                </a:solidFill>
              </a:rPr>
              <a:t>P</a:t>
            </a:r>
            <a:r>
              <a:rPr lang="en-US" sz="3100" dirty="0"/>
              <a:t>rimary or </a:t>
            </a:r>
            <a:r>
              <a:rPr lang="en-US" sz="3100" dirty="0">
                <a:solidFill>
                  <a:srgbClr val="FF0000"/>
                </a:solidFill>
              </a:rPr>
              <a:t>H</a:t>
            </a:r>
            <a:r>
              <a:rPr lang="en-US" sz="3100" dirty="0"/>
              <a:t>ome </a:t>
            </a:r>
            <a:r>
              <a:rPr lang="en-US" sz="3100" dirty="0">
                <a:solidFill>
                  <a:srgbClr val="FF0000"/>
                </a:solidFill>
              </a:rPr>
              <a:t>L</a:t>
            </a:r>
            <a:r>
              <a:rPr lang="en-US" sz="3100" dirty="0"/>
              <a:t>anguage is </a:t>
            </a:r>
            <a:r>
              <a:rPr lang="en-US" sz="3100" dirty="0">
                <a:solidFill>
                  <a:srgbClr val="FF0000"/>
                </a:solidFill>
              </a:rPr>
              <a:t>O</a:t>
            </a:r>
            <a:r>
              <a:rPr lang="en-US" sz="3100" dirty="0"/>
              <a:t>ther </a:t>
            </a:r>
            <a:r>
              <a:rPr lang="en-US" sz="3100" dirty="0">
                <a:solidFill>
                  <a:srgbClr val="FF0000"/>
                </a:solidFill>
              </a:rPr>
              <a:t>T</a:t>
            </a:r>
            <a:r>
              <a:rPr lang="en-US" sz="3100" dirty="0"/>
              <a:t>han </a:t>
            </a:r>
            <a:r>
              <a:rPr lang="en-US" sz="3100" dirty="0">
                <a:solidFill>
                  <a:srgbClr val="FF0000"/>
                </a:solidFill>
              </a:rPr>
              <a:t>E</a:t>
            </a:r>
            <a:r>
              <a:rPr lang="en-US" sz="3100" dirty="0"/>
              <a:t>nglish (</a:t>
            </a:r>
            <a:r>
              <a:rPr lang="en-US" sz="3100" dirty="0" err="1"/>
              <a:t>PHLOTE</a:t>
            </a:r>
            <a:r>
              <a:rPr lang="en-US" sz="3100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123546C-1E95-4160-BE1C-5FB994C1C8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199" y="331695"/>
            <a:ext cx="6883401" cy="1226172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>
                <a:solidFill>
                  <a:srgbClr val="FF0000"/>
                </a:solidFill>
                <a:cs typeface="Arial" charset="0"/>
              </a:rPr>
              <a:t>G</a:t>
            </a:r>
            <a:r>
              <a:rPr lang="en-US" altLang="en-US" sz="3600" dirty="0">
                <a:cs typeface="Arial" charset="0"/>
              </a:rPr>
              <a:t>rowing K-12 </a:t>
            </a:r>
            <a:r>
              <a:rPr lang="en-US" altLang="en-US" sz="3600" dirty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altLang="en-US" sz="3600" dirty="0">
                <a:cs typeface="Arial" charset="0"/>
              </a:rPr>
              <a:t>nglish </a:t>
            </a:r>
            <a:r>
              <a:rPr lang="en-US" altLang="en-US" sz="3600" dirty="0">
                <a:solidFill>
                  <a:srgbClr val="FF0000"/>
                </a:solidFill>
                <a:cs typeface="Arial" charset="0"/>
              </a:rPr>
              <a:t>L</a:t>
            </a:r>
            <a:r>
              <a:rPr lang="en-US" altLang="en-US" sz="3600" dirty="0">
                <a:cs typeface="Arial" charset="0"/>
              </a:rPr>
              <a:t>earner </a:t>
            </a:r>
            <a:r>
              <a:rPr lang="en-US" altLang="en-US" sz="3600" dirty="0">
                <a:solidFill>
                  <a:srgbClr val="FF0000"/>
                </a:solidFill>
                <a:cs typeface="Arial" charset="0"/>
              </a:rPr>
              <a:t>P</a:t>
            </a:r>
            <a:r>
              <a:rPr lang="en-US" altLang="en-US" sz="3600" dirty="0">
                <a:cs typeface="Arial" charset="0"/>
              </a:rPr>
              <a:t>opulation in GA </a:t>
            </a:r>
            <a:r>
              <a:rPr lang="en-US" altLang="en-US" sz="3600" dirty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altLang="en-US" sz="3600" dirty="0">
                <a:cs typeface="Arial" charset="0"/>
              </a:rPr>
              <a:t>chools </a:t>
            </a:r>
            <a:endParaRPr lang="en-US" altLang="en-US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252266" y="5350933"/>
            <a:ext cx="8649687" cy="47413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  <a:defRPr/>
            </a:pP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21,000 plus </a:t>
            </a:r>
            <a:r>
              <a:rPr lang="en-US" sz="2400" i="1" dirty="0">
                <a:cs typeface="Arial" charset="0"/>
              </a:rPr>
              <a:t>increase in EL-Y population from 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2013</a:t>
            </a:r>
            <a:r>
              <a:rPr lang="en-US" sz="2400" i="1" dirty="0">
                <a:cs typeface="Arial" charset="0"/>
              </a:rPr>
              <a:t> to </a:t>
            </a:r>
            <a:r>
              <a:rPr lang="en-US" sz="2400" b="1" i="1" dirty="0">
                <a:solidFill>
                  <a:srgbClr val="FF0000"/>
                </a:solidFill>
                <a:cs typeface="Arial" charset="0"/>
              </a:rPr>
              <a:t>2017</a:t>
            </a:r>
            <a:r>
              <a:rPr lang="en-US" sz="2400" i="1" dirty="0">
                <a:solidFill>
                  <a:srgbClr val="FF0000"/>
                </a:solidFill>
                <a:cs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C27A20-625A-4560-9B5E-0A2F191F23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282526"/>
              </p:ext>
            </p:extLst>
          </p:nvPr>
        </p:nvGraphicFramePr>
        <p:xfrm>
          <a:off x="252267" y="1794933"/>
          <a:ext cx="8891733" cy="341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55446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>Identify All Students Whose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rimary or </a:t>
            </a: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/>
              <a:t>ome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US" sz="2400" dirty="0"/>
              <a:t>anguage is </a:t>
            </a:r>
            <a:r>
              <a:rPr lang="en-US" sz="2400" dirty="0">
                <a:solidFill>
                  <a:srgbClr val="FF0000"/>
                </a:solidFill>
              </a:rPr>
              <a:t>O</a:t>
            </a:r>
            <a:r>
              <a:rPr lang="en-US" sz="2400" dirty="0"/>
              <a:t>ther 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/>
              <a:t>han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nglish (</a:t>
            </a:r>
            <a:r>
              <a:rPr lang="en-US" sz="2400" dirty="0" err="1"/>
              <a:t>PHLOTE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Complete the State Home Language Survey (HLS) for each student as part of the registration process. </a:t>
            </a:r>
          </a:p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Which language does your child </a:t>
            </a:r>
            <a:r>
              <a:rPr 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best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</a:t>
            </a:r>
            <a:r>
              <a:rPr lang="en-US" sz="2400" dirty="0">
                <a:latin typeface="Georgia" panose="02040502050405020303" pitchFamily="18" charset="0"/>
              </a:rPr>
              <a:t>	 		understand and speak? </a:t>
            </a:r>
          </a:p>
          <a:p>
            <a:r>
              <a:rPr lang="en-US" sz="2400" dirty="0">
                <a:latin typeface="Georgia" panose="02040502050405020303" pitchFamily="18" charset="0"/>
              </a:rPr>
              <a:t>Which language does your child </a:t>
            </a:r>
            <a:r>
              <a:rPr 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most</a:t>
            </a:r>
            <a:r>
              <a:rPr lang="en-US" sz="2400" b="1" dirty="0">
                <a:solidFill>
                  <a:srgbClr val="00B050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latin typeface="Georgia" panose="02040502050405020303" pitchFamily="18" charset="0"/>
              </a:rPr>
              <a:t>			frequently speak at home?  </a:t>
            </a:r>
          </a:p>
          <a:p>
            <a:r>
              <a:rPr lang="en-US" sz="2400" dirty="0">
                <a:latin typeface="Georgia" panose="02040502050405020303" pitchFamily="18" charset="0"/>
              </a:rPr>
              <a:t>Which language do adults in your home 			</a:t>
            </a:r>
            <a:r>
              <a:rPr lang="en-US" sz="24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most</a:t>
            </a:r>
            <a:r>
              <a:rPr lang="en-US" sz="2400" dirty="0">
                <a:latin typeface="Georgia" panose="02040502050405020303" pitchFamily="18" charset="0"/>
              </a:rPr>
              <a:t> frequently use when speaking with 		your child?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221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876"/>
    </mc:Choice>
    <mc:Fallback xmlns="">
      <p:transition spd="slow" advTm="1098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26572"/>
            <a:ext cx="6316630" cy="1499054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tate </a:t>
            </a: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dopted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A</a:t>
            </a:r>
            <a:r>
              <a:rPr lang="en-US" sz="3200" dirty="0"/>
              <a:t>ssessments to </a:t>
            </a:r>
            <a:br>
              <a:rPr lang="en-US" sz="3200" dirty="0"/>
            </a:br>
            <a:r>
              <a:rPr lang="en-US" sz="3200" dirty="0">
                <a:solidFill>
                  <a:srgbClr val="FF0000"/>
                </a:solidFill>
              </a:rPr>
              <a:t>D</a:t>
            </a:r>
            <a:r>
              <a:rPr lang="en-US" sz="3200" dirty="0"/>
              <a:t>etermine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SOL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ligibility</a:t>
            </a:r>
            <a:br>
              <a:rPr lang="en-US" sz="3200" dirty="0"/>
            </a:b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Semester Pre–kindergarten                                     to 1</a:t>
            </a:r>
            <a:r>
              <a:rPr lang="en-US" baseline="30000" dirty="0">
                <a:solidFill>
                  <a:srgbClr val="00B050"/>
                </a:solidFill>
              </a:rPr>
              <a:t>st</a:t>
            </a:r>
            <a:r>
              <a:rPr lang="en-US" dirty="0">
                <a:solidFill>
                  <a:srgbClr val="00B050"/>
                </a:solidFill>
              </a:rPr>
              <a:t> semester First Grade</a:t>
            </a:r>
          </a:p>
          <a:p>
            <a:pPr lvl="1" algn="ctr"/>
            <a:r>
              <a:rPr lang="en-US" dirty="0"/>
              <a:t>WIDA K-WAPT </a:t>
            </a:r>
            <a:r>
              <a:rPr lang="en-US" i="1" dirty="0"/>
              <a:t>or</a:t>
            </a:r>
          </a:p>
          <a:p>
            <a:pPr lvl="1" algn="ctr"/>
            <a:r>
              <a:rPr lang="en-US" dirty="0"/>
              <a:t>WIDA MODEL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Semester First Grade                                                 to 2</a:t>
            </a:r>
            <a:r>
              <a:rPr lang="en-US" baseline="30000" dirty="0">
                <a:solidFill>
                  <a:srgbClr val="00B050"/>
                </a:solidFill>
              </a:rPr>
              <a:t>nd</a:t>
            </a:r>
            <a:r>
              <a:rPr lang="en-US" dirty="0">
                <a:solidFill>
                  <a:srgbClr val="00B050"/>
                </a:solidFill>
              </a:rPr>
              <a:t> Semester Twelfth Grade</a:t>
            </a:r>
          </a:p>
          <a:p>
            <a:pPr marL="457200" lvl="1" indent="0" algn="ctr">
              <a:buNone/>
            </a:pPr>
            <a:r>
              <a:rPr lang="en-US" dirty="0"/>
              <a:t>WIDA Screener</a:t>
            </a:r>
          </a:p>
          <a:p>
            <a:pPr marL="457200" lvl="1" indent="0" algn="ctr">
              <a:buNone/>
            </a:pPr>
            <a:r>
              <a:rPr lang="en-US" dirty="0"/>
              <a:t>(online or paper)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10/3/2017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099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800"/>
    </mc:Choice>
    <mc:Fallback xmlns="">
      <p:transition spd="slow" advTm="788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</a:t>
            </a:r>
            <a:r>
              <a:rPr lang="en-US" sz="3200" dirty="0"/>
              <a:t>oreign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xchange </a:t>
            </a:r>
            <a:r>
              <a:rPr lang="en-US" sz="3200" dirty="0">
                <a:solidFill>
                  <a:srgbClr val="FF0000"/>
                </a:solidFill>
              </a:rPr>
              <a:t>S</a:t>
            </a:r>
            <a:r>
              <a:rPr lang="en-US" sz="3200" dirty="0"/>
              <a:t>tudents and </a:t>
            </a:r>
            <a:r>
              <a:rPr lang="en-US" sz="3200" dirty="0">
                <a:solidFill>
                  <a:srgbClr val="FF0000"/>
                </a:solidFill>
              </a:rPr>
              <a:t>E</a:t>
            </a:r>
            <a:r>
              <a:rPr lang="en-US" sz="3200" dirty="0"/>
              <a:t>SOL or </a:t>
            </a:r>
            <a:r>
              <a:rPr lang="en-US" sz="3200" dirty="0">
                <a:solidFill>
                  <a:srgbClr val="FF0000"/>
                </a:solidFill>
              </a:rPr>
              <a:t>T</a:t>
            </a:r>
            <a:r>
              <a:rPr lang="en-US" sz="3200" dirty="0"/>
              <a:t>itle III </a:t>
            </a:r>
            <a:r>
              <a:rPr lang="en-US" sz="3200" dirty="0">
                <a:solidFill>
                  <a:srgbClr val="FF0000"/>
                </a:solidFill>
              </a:rPr>
              <a:t>F</a:t>
            </a:r>
            <a:r>
              <a:rPr lang="en-US" sz="3200" dirty="0"/>
              <a:t>unding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6467" y="1812471"/>
            <a:ext cx="8085666" cy="441899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320" algn="l"/>
              </a:tabLst>
              <a:defRPr/>
            </a:pPr>
            <a:r>
              <a:rPr lang="en-US" sz="2400" b="1" dirty="0">
                <a:latin typeface="Georgia" panose="02040502050405020303" pitchFamily="18" charset="0"/>
              </a:rPr>
              <a:t>Foreign Exchange students </a:t>
            </a:r>
            <a:r>
              <a:rPr lang="en-US" sz="2400" dirty="0">
                <a:latin typeface="Georgia" panose="02040502050405020303" pitchFamily="18" charset="0"/>
              </a:rPr>
              <a:t>with a primary language other than English should be screened for ESOL services.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274320" algn="l"/>
              </a:tabLst>
              <a:defRPr/>
            </a:pPr>
            <a:endParaRPr lang="en-US" sz="2400" dirty="0">
              <a:latin typeface="Georgia" panose="02040502050405020303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274320" algn="l"/>
              </a:tabLst>
              <a:defRPr/>
            </a:pPr>
            <a:r>
              <a:rPr lang="en-US" dirty="0">
                <a:latin typeface="Georgia" panose="02040502050405020303" pitchFamily="18" charset="0"/>
              </a:rPr>
              <a:t>If eligible, they are included in the district’s EL student FTE count for purposes of funds allocation.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  <a:tabLst>
                <a:tab pos="274320" algn="l"/>
              </a:tabLst>
              <a:defRPr/>
            </a:pPr>
            <a:endParaRPr lang="en-US" dirty="0">
              <a:latin typeface="Georgia" panose="02040502050405020303" pitchFamily="18" charset="0"/>
              <a:cs typeface="Arial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tabLst>
                <a:tab pos="274320" algn="l"/>
              </a:tabLst>
              <a:defRPr/>
            </a:pPr>
            <a:r>
              <a:rPr lang="en-US" dirty="0">
                <a:latin typeface="Georgia" panose="02040502050405020303" pitchFamily="18" charset="0"/>
              </a:rPr>
              <a:t>If eligible, they must participate in the Title I required assessments, including the </a:t>
            </a:r>
            <a:r>
              <a:rPr lang="en-US" dirty="0" err="1">
                <a:latin typeface="Georgia" panose="02040502050405020303" pitchFamily="18" charset="0"/>
              </a:rPr>
              <a:t>ELP</a:t>
            </a:r>
            <a:r>
              <a:rPr lang="en-US" dirty="0">
                <a:latin typeface="Georgia" panose="02040502050405020303" pitchFamily="18" charset="0"/>
              </a:rPr>
              <a:t> assessment ACCESS for ELLs 2.0®.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B51BE87-1022-4A9D-BD04-01220F84F8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98852"/>
              </p:ext>
            </p:extLst>
          </p:nvPr>
        </p:nvGraphicFramePr>
        <p:xfrm>
          <a:off x="524864" y="1225527"/>
          <a:ext cx="7857136" cy="47891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6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001">
                <a:tc>
                  <a:txBody>
                    <a:bodyPr/>
                    <a:lstStyle/>
                    <a:p>
                      <a:r>
                        <a:rPr lang="en-US" sz="2400" dirty="0"/>
                        <a:t> EL Code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Description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375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EL-Y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Yes, student has limited English proficiency and is eligible for services based on the results of the </a:t>
                      </a:r>
                    </a:p>
                    <a:p>
                      <a:r>
                        <a:rPr lang="en-US" sz="2000" dirty="0"/>
                        <a:t>Kindergarten W-APT, WIDA Screener, MODEL,</a:t>
                      </a:r>
                      <a:r>
                        <a:rPr lang="en-US" sz="2000" baseline="0" dirty="0"/>
                        <a:t> or </a:t>
                      </a:r>
                      <a:r>
                        <a:rPr lang="en-CA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for ELLs 2.0</a:t>
                      </a:r>
                      <a:r>
                        <a:rPr lang="en-CA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test.</a:t>
                      </a:r>
                      <a:endParaRPr lang="en-US" sz="2000" dirty="0"/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EL-N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No, student does not have limited English proficiency. If null or blank will be converted to “N”.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EL-1 </a:t>
                      </a:r>
                    </a:p>
                    <a:p>
                      <a:pPr algn="ctr"/>
                      <a:r>
                        <a:rPr lang="en-US" sz="2000" b="1" dirty="0"/>
                        <a:t> EL-2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Student Monitored-no longer ELs, has exited ESOL Program within the past 2 years and is monitored.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99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EL-3</a:t>
                      </a:r>
                    </a:p>
                    <a:p>
                      <a:pPr algn="ctr"/>
                      <a:r>
                        <a:rPr lang="en-US" sz="2000" b="1" dirty="0"/>
                        <a:t>EL-4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 longer ELs; no longer monitored; tested out of ESOL 3 or 4 years ago. (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Will count in the EL accountability subgroup</a:t>
                      </a:r>
                      <a:r>
                        <a:rPr lang="en-US" sz="2000" dirty="0"/>
                        <a:t>)</a:t>
                      </a:r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056170"/>
                  </a:ext>
                </a:extLst>
              </a:tr>
              <a:tr h="71955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EL-F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Former</a:t>
                      </a:r>
                      <a:r>
                        <a:rPr lang="en-US" sz="2000" baseline="0" dirty="0"/>
                        <a:t> English learner – exited from ESOL services more than 5 years ago! </a:t>
                      </a:r>
                      <a:endParaRPr lang="en-US" sz="2000" dirty="0"/>
                    </a:p>
                  </a:txBody>
                  <a:tcPr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71C01D8-50B5-4727-B2B8-2A085CA48B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4864" y="154403"/>
            <a:ext cx="4810699" cy="98379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tudent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/>
              <a:t>ecord –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tudent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evel</a:t>
            </a:r>
          </a:p>
        </p:txBody>
      </p:sp>
    </p:spTree>
    <p:extLst>
      <p:ext uri="{BB962C8B-B14F-4D97-AF65-F5344CB8AC3E}">
        <p14:creationId xmlns:p14="http://schemas.microsoft.com/office/powerpoint/2010/main" val="11772492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7.8|54.9|8.2|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32"/>
</p:tagLst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ea628b0e8d4d57ccceb4c966929b31b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ec4de8f70334999c30bc594858c15f34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496aed-39d0-4758-b3cf-4e4773287716"/>
    <PublishingExpirationDate xmlns="http://schemas.microsoft.com/sharepoint/v3" xsi:nil="true"/>
    <PublishingStartDate xmlns="http://schemas.microsoft.com/sharepoint/v3" xsi:nil="true"/>
    <Year xmlns="6c247bae-e40d-40c7-91b3-26f1e466c40a">2012</Year>
    <Program_x0020_Type xmlns="6c247bae-e40d-40c7-91b3-26f1e466c40a">
      <Value>Program Concentration</Value>
    </Program_x0020_Type>
    <Document_x0020_Type xmlns="6c247bae-e40d-40c7-91b3-26f1e466c40a">Accountability</Document_x0020_Type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730E8C47-640E-406E-97C7-F966224584CC}"/>
</file>

<file path=customXml/itemProps2.xml><?xml version="1.0" encoding="utf-8"?>
<ds:datastoreItem xmlns:ds="http://schemas.openxmlformats.org/officeDocument/2006/customXml" ds:itemID="{1CF00EE7-5F6E-409F-88CA-8BEF9EFD5F4F}"/>
</file>

<file path=customXml/itemProps3.xml><?xml version="1.0" encoding="utf-8"?>
<ds:datastoreItem xmlns:ds="http://schemas.openxmlformats.org/officeDocument/2006/customXml" ds:itemID="{C088A7C3-2BB5-4A18-898A-30CE89B2372C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2729</TotalTime>
  <Words>1572</Words>
  <Application>Microsoft Office PowerPoint</Application>
  <PresentationFormat>On-screen Show (4:3)</PresentationFormat>
  <Paragraphs>291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Arial</vt:lpstr>
      <vt:lpstr>Arial Narrow</vt:lpstr>
      <vt:lpstr>Arial Rounded MT Bold</vt:lpstr>
      <vt:lpstr>Calibri</vt:lpstr>
      <vt:lpstr>Franklin Gothic Book</vt:lpstr>
      <vt:lpstr>Garamond</vt:lpstr>
      <vt:lpstr>Georgia</vt:lpstr>
      <vt:lpstr>Gill Sans MT</vt:lpstr>
      <vt:lpstr>Times New Roman</vt:lpstr>
      <vt:lpstr>Wingdings</vt:lpstr>
      <vt:lpstr>GaDOE-PowerPoint-WhiteTemplate</vt:lpstr>
      <vt:lpstr> GaDOE ESOL Unit  Webinar Series - IV  ESOL FTE and Funding  </vt:lpstr>
      <vt:lpstr>Negative Consequences of Incorrect Student Coding</vt:lpstr>
      <vt:lpstr>Identifying Immigrant Students</vt:lpstr>
      <vt:lpstr>Identify All Students Whose Primary or Home Language is Other Than English (PHLOTE) </vt:lpstr>
      <vt:lpstr>Growing K-12 English Learner Population in GA Schools </vt:lpstr>
      <vt:lpstr>Identify All Students Whose Primary or Home Language is Other Than English (PHLOTE) </vt:lpstr>
      <vt:lpstr> State Adopted  Assessments to  Determine ESOL Eligibility  </vt:lpstr>
      <vt:lpstr>Foreign Exchange Students and ESOL or Title III Funding </vt:lpstr>
      <vt:lpstr>Student Record – Student Level</vt:lpstr>
      <vt:lpstr>More EL Data Elements  </vt:lpstr>
      <vt:lpstr>ELs and  Special Programs  </vt:lpstr>
      <vt:lpstr>FTE – EL/ESOL Reporting</vt:lpstr>
      <vt:lpstr>Reporting FTE - ESOL Segments (Snapshot of “Count Day” in October and March)</vt:lpstr>
      <vt:lpstr>Segments per EL Student &amp; Minutes per Segment  </vt:lpstr>
      <vt:lpstr>PowerPoint Presentation</vt:lpstr>
      <vt:lpstr>PowerPoint Presentation</vt:lpstr>
      <vt:lpstr>PowerPoint Presentation</vt:lpstr>
      <vt:lpstr>Title III - Served</vt:lpstr>
      <vt:lpstr> Five Non-ESOL  Data Elements </vt:lpstr>
      <vt:lpstr>Exit Criteria  Flowcharts</vt:lpstr>
      <vt:lpstr>From EL-Y to EL-1</vt:lpstr>
      <vt:lpstr>EL Monitor Basis</vt:lpstr>
      <vt:lpstr>H.S. State-Funded  ESOL Courses  for Language Acquisition and Academic Language Development </vt:lpstr>
      <vt:lpstr>H.S. State-Funded ESOL I-IV Courses</vt:lpstr>
      <vt:lpstr>9-12 State-Funded  ESOL I-IV Courses</vt:lpstr>
      <vt:lpstr>PowerPoint Presentation</vt:lpstr>
      <vt:lpstr>PowerPoint Presentation</vt:lpstr>
    </vt:vector>
  </TitlesOfParts>
  <Company>GADOE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Windows User</dc:creator>
  <cp:lastModifiedBy>Jacqueline Ellis</cp:lastModifiedBy>
  <cp:revision>339</cp:revision>
  <cp:lastPrinted>2017-08-07T17:30:35Z</cp:lastPrinted>
  <dcterms:created xsi:type="dcterms:W3CDTF">2015-07-19T23:58:06Z</dcterms:created>
  <dcterms:modified xsi:type="dcterms:W3CDTF">2017-10-03T13:51:27Z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