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1.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tags/tag2.xml" ContentType="application/vnd.openxmlformats-officedocument.presentationml.tags+xml"/>
  <Override PartName="/docProps/app.xml" ContentType="application/vnd.openxmlformats-officedocument.extended-properties+xml"/>
  <Override PartName="/docProps/core.xml" ContentType="application/vnd.openxmlformats-package.core-properties+xml"/>
  <Override PartName="/ppt/tags/tag3.xml" ContentType="application/vnd.openxmlformats-officedocument.presentationml.tags+xml"/>
  <Override PartName="/ppt/tags/tag1.xml" ContentType="application/vnd.openxmlformats-officedocument.presentationml.tags+xml"/>
  <Override PartName="/ppt/tags/tag4.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5"/>
  </p:notesMasterIdLst>
  <p:sldIdLst>
    <p:sldId id="256" r:id="rId3"/>
    <p:sldId id="270" r:id="rId4"/>
    <p:sldId id="273" r:id="rId5"/>
    <p:sldId id="272" r:id="rId6"/>
    <p:sldId id="257" r:id="rId7"/>
    <p:sldId id="271" r:id="rId8"/>
    <p:sldId id="274" r:id="rId9"/>
    <p:sldId id="258" r:id="rId10"/>
    <p:sldId id="275" r:id="rId11"/>
    <p:sldId id="266" r:id="rId12"/>
    <p:sldId id="268" r:id="rId13"/>
    <p:sldId id="276" r:id="rId1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D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1482" y="2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customXml" Target="../customXml/item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D8AB1433-BF8B-45C5-81D6-089F21EECCF9}" type="datetimeFigureOut">
              <a:rPr lang="en-US" smtClean="0"/>
              <a:t>7/11/2017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E6530340-F5C0-43BA-9CC1-D63E860F355B}" type="slidenum">
              <a:rPr lang="en-US" smtClean="0"/>
              <a:t>‹#›</a:t>
            </a:fld>
            <a:endParaRPr lang="en-US"/>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t>7/11/2017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t>7/11/2017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8194362-26A2-411B-A63E-F202E3AFF173}" type="datetime1">
              <a:rPr lang="en-US" smtClean="0"/>
              <a:t>7/11/2017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126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2B3F3F22-BE2E-4DE8-B98B-2DC655424786}" type="datetime1">
              <a:rPr lang="en-US" smtClean="0">
                <a:solidFill>
                  <a:prstClr val="white"/>
                </a:solidFill>
              </a:rPr>
              <a:pPr/>
              <a:t>7/11/2017</a:t>
            </a:fld>
            <a:endParaRPr lang="en-US" dirty="0">
              <a:solidFill>
                <a:prstClr val="white"/>
              </a:solidFill>
            </a:endParaRPr>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prstClr val="white"/>
                </a:solidFill>
              </a:rPr>
              <a:t>Richard Woods, Georgia’s School Superintendent</a:t>
            </a:r>
          </a:p>
          <a:p>
            <a:pPr algn="r"/>
            <a:r>
              <a:rPr lang="en-US" b="1" i="1" dirty="0">
                <a:solidFill>
                  <a:prstClr val="white"/>
                </a:solidFill>
              </a:rPr>
              <a:t>“Educating Georgia’s Future”</a:t>
            </a:r>
          </a:p>
          <a:p>
            <a:pPr algn="r"/>
            <a:r>
              <a:rPr lang="en-US" b="1" dirty="0">
                <a:solidFill>
                  <a:prstClr val="white"/>
                </a:solidFill>
              </a:rPr>
              <a:t>gadoe.org</a:t>
            </a: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217539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C3DBD61-68B7-4654-B7F8-1D4C3538911B}" type="datetime1">
              <a:rPr lang="en-US" smtClean="0">
                <a:solidFill>
                  <a:prstClr val="white"/>
                </a:solidFill>
              </a:rPr>
              <a:pPr/>
              <a:t>7/11/2017</a:t>
            </a:fld>
            <a:endParaRPr lang="en-US" dirty="0">
              <a:solidFill>
                <a:prstClr val="white"/>
              </a:solidFill>
            </a:endParaRPr>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prstClr val="black">
                    <a:lumMod val="65000"/>
                    <a:lumOff val="35000"/>
                  </a:prstClr>
                </a:solidFill>
              </a:rPr>
              <a:t>Richard Woods, </a:t>
            </a:r>
          </a:p>
          <a:p>
            <a:pPr algn="r"/>
            <a:r>
              <a:rPr lang="en-US" sz="1000" b="1" dirty="0">
                <a:solidFill>
                  <a:prstClr val="black">
                    <a:lumMod val="65000"/>
                    <a:lumOff val="35000"/>
                  </a:prstClr>
                </a:solidFill>
              </a:rPr>
              <a:t>Georgia’s School Superintendent</a:t>
            </a:r>
          </a:p>
          <a:p>
            <a:pPr algn="r"/>
            <a:r>
              <a:rPr lang="en-US" sz="1000" b="1" i="1" dirty="0">
                <a:solidFill>
                  <a:prstClr val="black">
                    <a:lumMod val="65000"/>
                    <a:lumOff val="35000"/>
                  </a:prstClr>
                </a:solidFill>
              </a:rPr>
              <a:t>“Educating Georgia’s Future”</a:t>
            </a:r>
          </a:p>
          <a:p>
            <a:pPr algn="r"/>
            <a:r>
              <a:rPr lang="en-US" sz="1000" b="1" dirty="0">
                <a:solidFill>
                  <a:prstClr val="black">
                    <a:lumMod val="65000"/>
                    <a:lumOff val="35000"/>
                  </a:prstClr>
                </a:solidFill>
              </a:rPr>
              <a:t>gadoe.org</a:t>
            </a:r>
          </a:p>
        </p:txBody>
      </p:sp>
    </p:spTree>
    <p:extLst>
      <p:ext uri="{BB962C8B-B14F-4D97-AF65-F5344CB8AC3E}">
        <p14:creationId xmlns:p14="http://schemas.microsoft.com/office/powerpoint/2010/main" val="27441728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80B97B3C-65BE-414B-86C6-34F210D99C6A}" type="datetime1">
              <a:rPr lang="en-US" smtClean="0">
                <a:solidFill>
                  <a:prstClr val="white"/>
                </a:solidFill>
              </a:rPr>
              <a:pPr/>
              <a:t>7/11/2017</a:t>
            </a:fld>
            <a:endParaRPr lang="en-US" dirty="0">
              <a:solidFill>
                <a:prstClr val="white"/>
              </a:solidFill>
            </a:endParaRPr>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prstClr val="white"/>
                </a:solidFill>
              </a:rPr>
              <a:t>Richard Woods, Georgia’s School Superintendent</a:t>
            </a:r>
          </a:p>
          <a:p>
            <a:pPr algn="r"/>
            <a:r>
              <a:rPr lang="en-US" b="1" i="1" dirty="0">
                <a:solidFill>
                  <a:prstClr val="white"/>
                </a:solidFill>
              </a:rPr>
              <a:t>“Educating Georgia’s Future”</a:t>
            </a:r>
          </a:p>
          <a:p>
            <a:pPr algn="r"/>
            <a:r>
              <a:rPr lang="en-US" b="1" dirty="0">
                <a:solidFill>
                  <a:prstClr val="white"/>
                </a:solidFill>
              </a:rPr>
              <a:t>gadoe.org</a:t>
            </a: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4146473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7C40AB0-2209-4E3C-AF38-688E6AEBAD17}" type="datetime1">
              <a:rPr lang="en-US" smtClean="0">
                <a:solidFill>
                  <a:prstClr val="white"/>
                </a:solidFill>
              </a:rPr>
              <a:pPr/>
              <a:t>7/11/2017</a:t>
            </a:fld>
            <a:endParaRPr lang="en-US" dirty="0">
              <a:solidFill>
                <a:prstClr val="white"/>
              </a:solidFill>
            </a:endParaRPr>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prstClr val="black">
                    <a:lumMod val="65000"/>
                    <a:lumOff val="35000"/>
                  </a:prstClr>
                </a:solidFill>
              </a:rPr>
              <a:t>Richard Woods, </a:t>
            </a:r>
          </a:p>
          <a:p>
            <a:pPr algn="r"/>
            <a:r>
              <a:rPr lang="en-US" sz="1000" b="1" dirty="0">
                <a:solidFill>
                  <a:prstClr val="black">
                    <a:lumMod val="65000"/>
                    <a:lumOff val="35000"/>
                  </a:prstClr>
                </a:solidFill>
              </a:rPr>
              <a:t>Georgia’s School Superintendent</a:t>
            </a:r>
          </a:p>
          <a:p>
            <a:pPr algn="r"/>
            <a:r>
              <a:rPr lang="en-US" sz="1000" b="1" i="1" dirty="0">
                <a:solidFill>
                  <a:prstClr val="black">
                    <a:lumMod val="65000"/>
                    <a:lumOff val="35000"/>
                  </a:prstClr>
                </a:solidFill>
              </a:rPr>
              <a:t>“Educating Georgia’s Future”</a:t>
            </a:r>
          </a:p>
          <a:p>
            <a:pPr algn="r"/>
            <a:r>
              <a:rPr lang="en-US" sz="1000" b="1" dirty="0">
                <a:solidFill>
                  <a:prstClr val="black">
                    <a:lumMod val="65000"/>
                    <a:lumOff val="35000"/>
                  </a:prstClr>
                </a:solidFill>
              </a:rPr>
              <a:t>gadoe.org</a:t>
            </a:r>
          </a:p>
        </p:txBody>
      </p:sp>
    </p:spTree>
    <p:extLst>
      <p:ext uri="{BB962C8B-B14F-4D97-AF65-F5344CB8AC3E}">
        <p14:creationId xmlns:p14="http://schemas.microsoft.com/office/powerpoint/2010/main" val="1109932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A32C8CC3-7D52-436B-899A-35E51F78A04C}" type="datetime1">
              <a:rPr lang="en-US" smtClean="0">
                <a:solidFill>
                  <a:prstClr val="white"/>
                </a:solidFill>
              </a:rPr>
              <a:pPr/>
              <a:t>7/11/2017</a:t>
            </a:fld>
            <a:endParaRPr lang="en-US" dirty="0">
              <a:solidFill>
                <a:prstClr val="white"/>
              </a:solidFill>
            </a:endParaRPr>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prstClr val="black">
                    <a:lumMod val="65000"/>
                    <a:lumOff val="35000"/>
                  </a:prstClr>
                </a:solidFill>
              </a:rPr>
              <a:t>Richard Woods, </a:t>
            </a:r>
          </a:p>
          <a:p>
            <a:pPr algn="r"/>
            <a:r>
              <a:rPr lang="en-US" sz="1000" b="1" dirty="0">
                <a:solidFill>
                  <a:prstClr val="black">
                    <a:lumMod val="65000"/>
                    <a:lumOff val="35000"/>
                  </a:prstClr>
                </a:solidFill>
              </a:rPr>
              <a:t>Georgia’s School Superintendent</a:t>
            </a:r>
          </a:p>
          <a:p>
            <a:pPr algn="r"/>
            <a:r>
              <a:rPr lang="en-US" sz="1000" b="1" i="1" dirty="0">
                <a:solidFill>
                  <a:prstClr val="black">
                    <a:lumMod val="65000"/>
                    <a:lumOff val="35000"/>
                  </a:prstClr>
                </a:solidFill>
              </a:rPr>
              <a:t>“Educating Georgia’s Future”</a:t>
            </a:r>
          </a:p>
          <a:p>
            <a:pPr algn="r"/>
            <a:r>
              <a:rPr lang="en-US" sz="1000" b="1" dirty="0">
                <a:solidFill>
                  <a:prstClr val="black">
                    <a:lumMod val="65000"/>
                    <a:lumOff val="35000"/>
                  </a:prstClr>
                </a:solidFill>
              </a:rPr>
              <a:t>gadoe.org</a:t>
            </a:r>
          </a:p>
        </p:txBody>
      </p:sp>
    </p:spTree>
    <p:extLst>
      <p:ext uri="{BB962C8B-B14F-4D97-AF65-F5344CB8AC3E}">
        <p14:creationId xmlns:p14="http://schemas.microsoft.com/office/powerpoint/2010/main" val="25938500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138B22F-EA58-440B-A8E0-3780E9B71D47}" type="datetime1">
              <a:rPr lang="en-US" smtClean="0">
                <a:solidFill>
                  <a:prstClr val="white"/>
                </a:solidFill>
              </a:rPr>
              <a:pPr/>
              <a:t>7/11/2017</a:t>
            </a:fld>
            <a:endParaRPr lang="en-US" dirty="0">
              <a:solidFill>
                <a:prstClr val="white"/>
              </a:solidFill>
            </a:endParaRPr>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prstClr val="black">
                    <a:lumMod val="65000"/>
                    <a:lumOff val="35000"/>
                  </a:prstClr>
                </a:solidFill>
              </a:rPr>
              <a:t>Richard Woods, </a:t>
            </a:r>
          </a:p>
          <a:p>
            <a:pPr algn="r"/>
            <a:r>
              <a:rPr lang="en-US" sz="1000" b="1" dirty="0">
                <a:solidFill>
                  <a:prstClr val="black">
                    <a:lumMod val="65000"/>
                    <a:lumOff val="35000"/>
                  </a:prstClr>
                </a:solidFill>
              </a:rPr>
              <a:t>Georgia’s School Superintendent</a:t>
            </a:r>
          </a:p>
          <a:p>
            <a:pPr algn="r"/>
            <a:r>
              <a:rPr lang="en-US" sz="1000" b="1" i="1" dirty="0">
                <a:solidFill>
                  <a:prstClr val="black">
                    <a:lumMod val="65000"/>
                    <a:lumOff val="35000"/>
                  </a:prstClr>
                </a:solidFill>
              </a:rPr>
              <a:t>“Educating Georgia’s Future”</a:t>
            </a:r>
          </a:p>
          <a:p>
            <a:pPr algn="r"/>
            <a:r>
              <a:rPr lang="en-US" sz="1000" b="1" dirty="0">
                <a:solidFill>
                  <a:prstClr val="black">
                    <a:lumMod val="65000"/>
                    <a:lumOff val="35000"/>
                  </a:prstClr>
                </a:solidFill>
              </a:rPr>
              <a:t>gadoe.org</a:t>
            </a:r>
          </a:p>
        </p:txBody>
      </p:sp>
    </p:spTree>
    <p:extLst>
      <p:ext uri="{BB962C8B-B14F-4D97-AF65-F5344CB8AC3E}">
        <p14:creationId xmlns:p14="http://schemas.microsoft.com/office/powerpoint/2010/main" val="16339784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D8F0128-13B5-49D4-95F2-259645BE7B75}" type="datetime1">
              <a:rPr lang="en-US" smtClean="0">
                <a:solidFill>
                  <a:prstClr val="white"/>
                </a:solidFill>
              </a:rPr>
              <a:pPr/>
              <a:t>7/11/2017</a:t>
            </a:fld>
            <a:endParaRPr lang="en-US" dirty="0">
              <a:solidFill>
                <a:prstClr val="white"/>
              </a:solidFill>
            </a:endParaRPr>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prstClr val="white"/>
                </a:solidFill>
              </a:rPr>
              <a:t>Richard Woods, Georgia’s School Superintendent</a:t>
            </a:r>
          </a:p>
          <a:p>
            <a:pPr algn="r"/>
            <a:r>
              <a:rPr lang="en-US" b="1" i="1" dirty="0">
                <a:solidFill>
                  <a:prstClr val="white"/>
                </a:solidFill>
              </a:rPr>
              <a:t>“Educating Georgia’s Future”</a:t>
            </a:r>
          </a:p>
          <a:p>
            <a:pPr algn="r"/>
            <a:r>
              <a:rPr lang="en-US" b="1" dirty="0">
                <a:solidFill>
                  <a:prstClr val="white"/>
                </a:solidFill>
              </a:rPr>
              <a:t>gadoe.org</a:t>
            </a: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5" name="Picture 14"/>
          <p:cNvPicPr>
            <a:picLocks noChangeAspect="1"/>
          </p:cNvPicPr>
          <p:nvPr userDrawn="1"/>
        </p:nvPicPr>
        <p:blipFill>
          <a:blip r:embed="rId3"/>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1397609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79D06932-C099-4DA2-944A-EC006B15F393}" type="datetime1">
              <a:rPr lang="en-US" smtClean="0">
                <a:solidFill>
                  <a:prstClr val="white"/>
                </a:solidFill>
              </a:rPr>
              <a:pPr/>
              <a:t>7/11/2017</a:t>
            </a:fld>
            <a:endParaRPr lang="en-US" dirty="0">
              <a:solidFill>
                <a:prstClr val="white"/>
              </a:solidFill>
            </a:endParaRPr>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prstClr val="black">
                    <a:lumMod val="65000"/>
                    <a:lumOff val="35000"/>
                  </a:prstClr>
                </a:solidFill>
              </a:rPr>
              <a:t>Richard Woods, </a:t>
            </a:r>
          </a:p>
          <a:p>
            <a:pPr algn="r"/>
            <a:r>
              <a:rPr lang="en-US" sz="1000" b="1" dirty="0">
                <a:solidFill>
                  <a:prstClr val="black">
                    <a:lumMod val="65000"/>
                    <a:lumOff val="35000"/>
                  </a:prstClr>
                </a:solidFill>
              </a:rPr>
              <a:t>Georgia’s School Superintendent</a:t>
            </a:r>
          </a:p>
          <a:p>
            <a:pPr algn="r"/>
            <a:r>
              <a:rPr lang="en-US" sz="1000" b="1" i="1" dirty="0">
                <a:solidFill>
                  <a:prstClr val="black">
                    <a:lumMod val="65000"/>
                    <a:lumOff val="35000"/>
                  </a:prstClr>
                </a:solidFill>
              </a:rPr>
              <a:t>“Educating Georgia’s Future”</a:t>
            </a:r>
          </a:p>
          <a:p>
            <a:pPr algn="r"/>
            <a:r>
              <a:rPr lang="en-US" sz="1000" b="1" dirty="0">
                <a:solidFill>
                  <a:prstClr val="black">
                    <a:lumMod val="65000"/>
                    <a:lumOff val="35000"/>
                  </a:prstClr>
                </a:solidFill>
              </a:rPr>
              <a:t>gadoe.org</a:t>
            </a:r>
          </a:p>
        </p:txBody>
      </p:sp>
    </p:spTree>
    <p:extLst>
      <p:ext uri="{BB962C8B-B14F-4D97-AF65-F5344CB8AC3E}">
        <p14:creationId xmlns:p14="http://schemas.microsoft.com/office/powerpoint/2010/main" val="1671097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t>7/11/2017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8CFB664A-0510-4245-AF38-7EE72C69693E}" type="datetime1">
              <a:rPr lang="en-US" smtClean="0">
                <a:solidFill>
                  <a:prstClr val="white"/>
                </a:solidFill>
              </a:rPr>
              <a:pPr/>
              <a:t>7/11/2017</a:t>
            </a:fld>
            <a:endParaRPr lang="en-US" dirty="0">
              <a:solidFill>
                <a:prstClr val="white"/>
              </a:solidFill>
            </a:endParaRPr>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prstClr val="black">
                    <a:lumMod val="65000"/>
                    <a:lumOff val="35000"/>
                  </a:prstClr>
                </a:solidFill>
              </a:rPr>
              <a:t>Richard Woods, </a:t>
            </a:r>
          </a:p>
          <a:p>
            <a:pPr algn="r"/>
            <a:r>
              <a:rPr lang="en-US" sz="1000" b="1" dirty="0">
                <a:solidFill>
                  <a:prstClr val="black">
                    <a:lumMod val="65000"/>
                    <a:lumOff val="35000"/>
                  </a:prstClr>
                </a:solidFill>
              </a:rPr>
              <a:t>Georgia’s School Superintendent</a:t>
            </a:r>
          </a:p>
          <a:p>
            <a:pPr algn="r"/>
            <a:r>
              <a:rPr lang="en-US" sz="1000" b="1" i="1" dirty="0">
                <a:solidFill>
                  <a:prstClr val="black">
                    <a:lumMod val="65000"/>
                    <a:lumOff val="35000"/>
                  </a:prstClr>
                </a:solidFill>
              </a:rPr>
              <a:t>“Educating Georgia’s Future”</a:t>
            </a:r>
          </a:p>
          <a:p>
            <a:pPr algn="r"/>
            <a:r>
              <a:rPr lang="en-US" sz="1000" b="1" dirty="0">
                <a:solidFill>
                  <a:prstClr val="black">
                    <a:lumMod val="65000"/>
                    <a:lumOff val="35000"/>
                  </a:prstClr>
                </a:solidFill>
              </a:rPr>
              <a:t>gadoe.org</a:t>
            </a:r>
          </a:p>
        </p:txBody>
      </p:sp>
    </p:spTree>
    <p:extLst>
      <p:ext uri="{BB962C8B-B14F-4D97-AF65-F5344CB8AC3E}">
        <p14:creationId xmlns:p14="http://schemas.microsoft.com/office/powerpoint/2010/main" val="26685766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83ED0281-DEF2-4BC6-B9A4-3FEF3094783D}" type="datetime1">
              <a:rPr lang="en-US" smtClean="0">
                <a:solidFill>
                  <a:prstClr val="white"/>
                </a:solidFill>
              </a:rPr>
              <a:pPr/>
              <a:t>7/11/2017</a:t>
            </a:fld>
            <a:endParaRPr lang="en-US" dirty="0">
              <a:solidFill>
                <a:prstClr val="white"/>
              </a:solidFill>
            </a:endParaRPr>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prstClr val="black">
                    <a:lumMod val="65000"/>
                    <a:lumOff val="35000"/>
                  </a:prstClr>
                </a:solidFill>
              </a:rPr>
              <a:t>Richard Woods, </a:t>
            </a:r>
          </a:p>
          <a:p>
            <a:pPr algn="r"/>
            <a:r>
              <a:rPr lang="en-US" sz="1000" b="1" dirty="0">
                <a:solidFill>
                  <a:prstClr val="black">
                    <a:lumMod val="65000"/>
                    <a:lumOff val="35000"/>
                  </a:prstClr>
                </a:solidFill>
              </a:rPr>
              <a:t>Georgia’s School Superintendent</a:t>
            </a:r>
          </a:p>
          <a:p>
            <a:pPr algn="r"/>
            <a:r>
              <a:rPr lang="en-US" sz="1000" b="1" i="1" dirty="0">
                <a:solidFill>
                  <a:prstClr val="black">
                    <a:lumMod val="65000"/>
                    <a:lumOff val="35000"/>
                  </a:prstClr>
                </a:solidFill>
              </a:rPr>
              <a:t>“Educating Georgia’s Future”</a:t>
            </a:r>
          </a:p>
          <a:p>
            <a:pPr algn="r"/>
            <a:r>
              <a:rPr lang="en-US" sz="1000" b="1" dirty="0">
                <a:solidFill>
                  <a:prstClr val="black">
                    <a:lumMod val="65000"/>
                    <a:lumOff val="35000"/>
                  </a:prstClr>
                </a:solidFill>
              </a:rPr>
              <a:t>gadoe.org</a:t>
            </a:r>
          </a:p>
        </p:txBody>
      </p:sp>
    </p:spTree>
    <p:extLst>
      <p:ext uri="{BB962C8B-B14F-4D97-AF65-F5344CB8AC3E}">
        <p14:creationId xmlns:p14="http://schemas.microsoft.com/office/powerpoint/2010/main" val="26191301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ACDB0EB-999C-4725-A4C5-904CFA63EA32}" type="datetime1">
              <a:rPr lang="en-US" smtClean="0">
                <a:solidFill>
                  <a:prstClr val="white"/>
                </a:solidFill>
              </a:rPr>
              <a:pPr/>
              <a:t>7/11/2017</a:t>
            </a:fld>
            <a:endParaRPr lang="en-US" dirty="0">
              <a:solidFill>
                <a:prstClr val="white"/>
              </a:solidFill>
            </a:endParaRPr>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81956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5B3B41-2E1F-40FB-8308-AA0E18F0B9DC}" type="datetime1">
              <a:rPr lang="en-US" smtClean="0"/>
              <a:t>7/11/2017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CB0378-FFD4-4CBB-858D-32EE1C82268A}" type="datetime1">
              <a:rPr lang="en-US" smtClean="0"/>
              <a:t>7/11/2017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8FE1-C959-4842-929B-B952E86448B4}" type="datetime1">
              <a:rPr lang="en-US" smtClean="0"/>
              <a:t>7/11/2017</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t>7/11/2017</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0D42744-81F0-410B-A1C2-96529C47C04D}" type="datetime1">
              <a:rPr lang="en-US" smtClean="0"/>
              <a:t>7/11/2017</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t>7/11/2017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t>7/11/2017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gadoe.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t>7/11/2017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15"/>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69C6F7-14D5-46F3-B773-567E10BFD473}" type="datetime1">
              <a:rPr lang="en-US" smtClean="0">
                <a:solidFill>
                  <a:prstClr val="white"/>
                </a:solidFill>
              </a:rPr>
              <a:pPr/>
              <a:t>7/11/2017</a:t>
            </a:fld>
            <a:endParaRPr lang="en-US" dirty="0">
              <a:solidFill>
                <a:prstClr val="white"/>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prstClr val="black">
                    <a:lumMod val="65000"/>
                    <a:lumOff val="35000"/>
                  </a:prstClr>
                </a:solidFill>
              </a:rPr>
              <a:t>Richard Woods, </a:t>
            </a:r>
          </a:p>
          <a:p>
            <a:pPr algn="r"/>
            <a:r>
              <a:rPr lang="en-US" sz="1000" b="1" dirty="0">
                <a:solidFill>
                  <a:prstClr val="black">
                    <a:lumMod val="65000"/>
                    <a:lumOff val="35000"/>
                  </a:prstClr>
                </a:solidFill>
              </a:rPr>
              <a:t>Georgia’s School Superintendent</a:t>
            </a:r>
          </a:p>
          <a:p>
            <a:pPr algn="r"/>
            <a:r>
              <a:rPr lang="en-US" sz="1000" b="1" i="1" dirty="0">
                <a:solidFill>
                  <a:prstClr val="black">
                    <a:lumMod val="65000"/>
                    <a:lumOff val="35000"/>
                  </a:prstClr>
                </a:solidFill>
              </a:rPr>
              <a:t>“Educating Georgia’s Future”</a:t>
            </a:r>
          </a:p>
          <a:p>
            <a:pPr algn="r"/>
            <a:r>
              <a:rPr lang="en-US" sz="1000" b="1" dirty="0">
                <a:solidFill>
                  <a:prstClr val="black">
                    <a:lumMod val="65000"/>
                    <a:lumOff val="35000"/>
                  </a:prstClr>
                </a:solidFill>
              </a:rPr>
              <a:t>gadoe.org</a:t>
            </a:r>
          </a:p>
        </p:txBody>
      </p:sp>
    </p:spTree>
    <p:extLst>
      <p:ext uri="{BB962C8B-B14F-4D97-AF65-F5344CB8AC3E}">
        <p14:creationId xmlns:p14="http://schemas.microsoft.com/office/powerpoint/2010/main" val="179554808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1.xml.rels><?xml version="1.0" encoding="UTF-8" standalone="yes"?>
<Relationships xmlns="http://schemas.openxmlformats.org/package/2006/relationships"><Relationship Id="rId3" Type="http://schemas.openxmlformats.org/officeDocument/2006/relationships/hyperlink" Target="mailto:jellis@doe.k12.ga.us" TargetMode="External"/><Relationship Id="rId7" Type="http://schemas.openxmlformats.org/officeDocument/2006/relationships/hyperlink" Target="mailto:tsmith@doe.k12.ga.us" TargetMode="External"/><Relationship Id="rId2" Type="http://schemas.openxmlformats.org/officeDocument/2006/relationships/hyperlink" Target="mailto:calston@doe.k12.ga.us" TargetMode="External"/><Relationship Id="rId1" Type="http://schemas.openxmlformats.org/officeDocument/2006/relationships/slideLayout" Target="../slideLayouts/slideLayout14.xml"/><Relationship Id="rId6" Type="http://schemas.openxmlformats.org/officeDocument/2006/relationships/hyperlink" Target="mailto:droberts@doe.k12.ga.us" TargetMode="External"/><Relationship Id="rId5" Type="http://schemas.openxmlformats.org/officeDocument/2006/relationships/hyperlink" Target="mailto:mbaker@doe.k12.ga.us" TargetMode="External"/><Relationship Id="rId4" Type="http://schemas.openxmlformats.org/officeDocument/2006/relationships/hyperlink" Target="mailto:Klacewell@doe.k12.ga.us"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gadoe.org/Curriculum-Instruction-and-Assessment/Curriculum-and-Instruction/Documents/ESOL/HOME%20LANGUAGE%20SURVEY/Required%20HLS%20English.docx"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7772400" cy="2735534"/>
          </a:xfrm>
        </p:spPr>
        <p:txBody>
          <a:bodyPr>
            <a:normAutofit fontScale="90000"/>
          </a:bodyPr>
          <a:lstStyle/>
          <a:p>
            <a:br>
              <a:rPr lang="en-US" sz="3200" dirty="0"/>
            </a:br>
            <a:r>
              <a:rPr lang="en-US" sz="2000" dirty="0"/>
              <a:t>GaDOE ESOL Unit  </a:t>
            </a:r>
            <a:br>
              <a:rPr lang="en-US" sz="2000" dirty="0"/>
            </a:br>
            <a:r>
              <a:rPr lang="en-US" sz="2000" dirty="0"/>
              <a:t>2017 Webinar Series - </a:t>
            </a:r>
            <a:r>
              <a:rPr lang="en-US" sz="2000" dirty="0">
                <a:solidFill>
                  <a:srgbClr val="FF0000"/>
                </a:solidFill>
                <a:effectLst>
                  <a:outerShdw blurRad="38100" dist="38100" dir="2700000" algn="tl">
                    <a:srgbClr val="000000">
                      <a:alpha val="43137"/>
                    </a:srgbClr>
                  </a:outerShdw>
                </a:effectLst>
              </a:rPr>
              <a:t>Part I</a:t>
            </a:r>
            <a:br>
              <a:rPr lang="en-US" sz="2000" dirty="0">
                <a:solidFill>
                  <a:srgbClr val="00B050"/>
                </a:solidFill>
              </a:rPr>
            </a:br>
            <a:br>
              <a:rPr lang="en-US" sz="1200" dirty="0">
                <a:solidFill>
                  <a:srgbClr val="00B050"/>
                </a:solidFill>
              </a:rPr>
            </a:br>
            <a:r>
              <a:rPr lang="en-US" sz="2700" dirty="0">
                <a:solidFill>
                  <a:srgbClr val="FF0000"/>
                </a:solidFill>
                <a:effectLst>
                  <a:outerShdw blurRad="38100" dist="38100" dir="2700000" algn="tl">
                    <a:srgbClr val="000000">
                      <a:alpha val="43137"/>
                    </a:srgbClr>
                  </a:outerShdw>
                </a:effectLst>
              </a:rPr>
              <a:t>P</a:t>
            </a:r>
            <a:r>
              <a:rPr lang="en-US" sz="2700" dirty="0"/>
              <a:t>rocedures for </a:t>
            </a:r>
            <a:r>
              <a:rPr lang="en-US" sz="2700" dirty="0">
                <a:solidFill>
                  <a:srgbClr val="FF0000"/>
                </a:solidFill>
                <a:effectLst>
                  <a:outerShdw blurRad="38100" dist="38100" dir="2700000" algn="tl">
                    <a:srgbClr val="000000">
                      <a:alpha val="43137"/>
                    </a:srgbClr>
                  </a:outerShdw>
                </a:effectLst>
              </a:rPr>
              <a:t>A</a:t>
            </a:r>
            <a:r>
              <a:rPr lang="en-US" sz="2700" dirty="0"/>
              <a:t>dministering, </a:t>
            </a:r>
            <a:r>
              <a:rPr lang="en-US" sz="2700" dirty="0">
                <a:solidFill>
                  <a:srgbClr val="FF0000"/>
                </a:solidFill>
                <a:effectLst>
                  <a:outerShdw blurRad="38100" dist="38100" dir="2700000" algn="tl">
                    <a:srgbClr val="000000">
                      <a:alpha val="43137"/>
                    </a:srgbClr>
                  </a:outerShdw>
                </a:effectLst>
              </a:rPr>
              <a:t>I</a:t>
            </a:r>
            <a:r>
              <a:rPr lang="en-US" sz="2700" dirty="0"/>
              <a:t>nterpreting and </a:t>
            </a:r>
            <a:r>
              <a:rPr lang="en-US" sz="2700" dirty="0">
                <a:solidFill>
                  <a:srgbClr val="FF0000"/>
                </a:solidFill>
                <a:effectLst>
                  <a:outerShdw blurRad="38100" dist="38100" dir="2700000" algn="tl">
                    <a:srgbClr val="000000">
                      <a:alpha val="43137"/>
                    </a:srgbClr>
                  </a:outerShdw>
                </a:effectLst>
              </a:rPr>
              <a:t>M</a:t>
            </a:r>
            <a:r>
              <a:rPr lang="en-US" sz="2700" dirty="0"/>
              <a:t>anaging the results of the </a:t>
            </a:r>
            <a:r>
              <a:rPr lang="en-US" sz="2700" dirty="0">
                <a:solidFill>
                  <a:srgbClr val="FF0000"/>
                </a:solidFill>
                <a:effectLst>
                  <a:outerShdw blurRad="38100" dist="38100" dir="2700000" algn="tl">
                    <a:srgbClr val="000000">
                      <a:alpha val="43137"/>
                    </a:srgbClr>
                  </a:outerShdw>
                </a:effectLst>
              </a:rPr>
              <a:t>H</a:t>
            </a:r>
            <a:r>
              <a:rPr lang="en-US" sz="2700" dirty="0"/>
              <a:t>ome </a:t>
            </a:r>
            <a:r>
              <a:rPr lang="en-US" sz="2700" dirty="0">
                <a:solidFill>
                  <a:srgbClr val="FF0000"/>
                </a:solidFill>
                <a:effectLst>
                  <a:outerShdw blurRad="38100" dist="38100" dir="2700000" algn="tl">
                    <a:srgbClr val="000000">
                      <a:alpha val="43137"/>
                    </a:srgbClr>
                  </a:outerShdw>
                </a:effectLst>
              </a:rPr>
              <a:t>L</a:t>
            </a:r>
            <a:r>
              <a:rPr lang="en-US" sz="2700" dirty="0"/>
              <a:t>anguage </a:t>
            </a:r>
            <a:r>
              <a:rPr lang="en-US" sz="2700" dirty="0">
                <a:solidFill>
                  <a:srgbClr val="FF0000"/>
                </a:solidFill>
                <a:effectLst>
                  <a:outerShdw blurRad="38100" dist="38100" dir="2700000" algn="tl">
                    <a:srgbClr val="000000">
                      <a:alpha val="43137"/>
                    </a:srgbClr>
                  </a:outerShdw>
                </a:effectLst>
              </a:rPr>
              <a:t>S</a:t>
            </a:r>
            <a:r>
              <a:rPr lang="en-US" sz="2700" dirty="0"/>
              <a:t>urvey</a:t>
            </a:r>
            <a:br>
              <a:rPr lang="en-US" sz="3200" dirty="0"/>
            </a:br>
            <a:br>
              <a:rPr lang="en-US" sz="3200" dirty="0"/>
            </a:br>
            <a:r>
              <a:rPr lang="en-US" sz="1400" dirty="0"/>
              <a:t>with some </a:t>
            </a:r>
            <a:r>
              <a:rPr lang="en-US" sz="1300" dirty="0"/>
              <a:t>Guidance from the </a:t>
            </a:r>
            <a:br>
              <a:rPr lang="en-US" sz="1300" dirty="0"/>
            </a:br>
            <a:r>
              <a:rPr lang="en-US" sz="1300" dirty="0"/>
              <a:t>U.S. Department of Education</a:t>
            </a:r>
            <a:br>
              <a:rPr lang="en-US" sz="1300" dirty="0"/>
            </a:br>
            <a:r>
              <a:rPr lang="en-US" sz="1300" dirty="0"/>
              <a:t>Office of English Language Acquisition</a:t>
            </a:r>
            <a:endParaRPr lang="en-US" sz="1300" dirty="0">
              <a:solidFill>
                <a:srgbClr val="00B05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143000" y="4003962"/>
            <a:ext cx="6858000" cy="1364673"/>
          </a:xfrm>
        </p:spPr>
        <p:txBody>
          <a:bodyPr/>
          <a:lstStyle/>
          <a:p>
            <a:endParaRPr lang="en-US" dirty="0"/>
          </a:p>
          <a:p>
            <a:r>
              <a:rPr lang="en-US" sz="2000" b="1" dirty="0">
                <a:effectLst>
                  <a:outerShdw blurRad="38100" dist="38100" dir="2700000" algn="tl">
                    <a:srgbClr val="000000">
                      <a:alpha val="43137"/>
                    </a:srgbClr>
                  </a:outerShdw>
                </a:effectLst>
                <a:latin typeface="Arial Narrow" panose="020B0606020202030204" pitchFamily="34" charset="0"/>
              </a:rPr>
              <a:t>Dr. Jacqueline C. Ellis, </a:t>
            </a:r>
            <a:r>
              <a:rPr lang="en-US" sz="2000" b="1" dirty="0" err="1">
                <a:effectLst>
                  <a:outerShdw blurRad="38100" dist="38100" dir="2700000" algn="tl">
                    <a:srgbClr val="000000">
                      <a:alpha val="43137"/>
                    </a:srgbClr>
                  </a:outerShdw>
                </a:effectLst>
                <a:latin typeface="Arial Narrow" panose="020B0606020202030204" pitchFamily="34" charset="0"/>
              </a:rPr>
              <a:t>NBCT</a:t>
            </a:r>
            <a:endParaRPr lang="en-US" sz="2000" b="1" dirty="0">
              <a:effectLst>
                <a:outerShdw blurRad="38100" dist="38100" dir="2700000" algn="tl">
                  <a:srgbClr val="000000">
                    <a:alpha val="43137"/>
                  </a:srgbClr>
                </a:outerShdw>
              </a:effectLst>
              <a:latin typeface="Arial Narrow" panose="020B0606020202030204" pitchFamily="34" charset="0"/>
            </a:endParaRPr>
          </a:p>
          <a:p>
            <a:r>
              <a:rPr lang="en-US" sz="2000" b="1" dirty="0">
                <a:effectLst>
                  <a:outerShdw blurRad="38100" dist="38100" dir="2700000" algn="tl">
                    <a:srgbClr val="000000">
                      <a:alpha val="43137"/>
                    </a:srgbClr>
                  </a:outerShdw>
                </a:effectLst>
                <a:latin typeface="Arial Narrow" panose="020B0606020202030204" pitchFamily="34" charset="0"/>
              </a:rPr>
              <a:t>July 11, 2017</a:t>
            </a:r>
          </a:p>
        </p:txBody>
      </p:sp>
      <p:sp>
        <p:nvSpPr>
          <p:cNvPr id="6" name="Date Placeholder 5"/>
          <p:cNvSpPr>
            <a:spLocks noGrp="1"/>
          </p:cNvSpPr>
          <p:nvPr>
            <p:ph type="dt" sz="half" idx="2"/>
          </p:nvPr>
        </p:nvSpPr>
        <p:spPr/>
        <p:txBody>
          <a:bodyPr/>
          <a:lstStyle/>
          <a:p>
            <a:fld id="{494CCCB8-5C83-404E-A3A7-8BF440FEC32E}" type="datetime1">
              <a:rPr lang="en-US" smtClean="0"/>
              <a:t>7/11/2017</a:t>
            </a:fld>
            <a:endParaRPr lang="en-US" dirty="0"/>
          </a:p>
        </p:txBody>
      </p:sp>
      <p:sp>
        <p:nvSpPr>
          <p:cNvPr id="7" name="Slide Number Placeholder 6"/>
          <p:cNvSpPr>
            <a:spLocks noGrp="1"/>
          </p:cNvSpPr>
          <p:nvPr>
            <p:ph type="sldNum" sz="quarter" idx="4"/>
          </p:nvPr>
        </p:nvSpPr>
        <p:spPr/>
        <p:txBody>
          <a:bodyPr/>
          <a:lstStyle/>
          <a:p>
            <a:fld id="{B63E4CEF-BB1E-48C7-AE93-F39F6AA99AD7}" type="slidenum">
              <a:rPr lang="en-US" smtClean="0"/>
              <a:pPr/>
              <a:t>1</a:t>
            </a:fld>
            <a:endParaRPr lang="en-US" dirty="0"/>
          </a:p>
        </p:txBody>
      </p:sp>
    </p:spTree>
    <p:extLst>
      <p:ext uri="{BB962C8B-B14F-4D97-AF65-F5344CB8AC3E}">
        <p14:creationId xmlns:p14="http://schemas.microsoft.com/office/powerpoint/2010/main" val="2811443483"/>
      </p:ext>
    </p:extLst>
  </p:cSld>
  <p:clrMapOvr>
    <a:masterClrMapping/>
  </p:clrMapOvr>
  <mc:AlternateContent xmlns:mc="http://schemas.openxmlformats.org/markup-compatibility/2006" xmlns:p14="http://schemas.microsoft.com/office/powerpoint/2010/main">
    <mc:Choice Requires="p14">
      <p:transition spd="slow" p14:dur="2000" advTm="39417"/>
    </mc:Choice>
    <mc:Fallback xmlns="">
      <p:transition spd="slow" advTm="3941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0000"/>
                </a:solidFill>
              </a:rPr>
              <a:t>I</a:t>
            </a:r>
            <a:r>
              <a:rPr lang="en-US" dirty="0"/>
              <a:t>n </a:t>
            </a:r>
            <a:r>
              <a:rPr lang="en-US" dirty="0">
                <a:solidFill>
                  <a:srgbClr val="FF0000"/>
                </a:solidFill>
              </a:rPr>
              <a:t>S</a:t>
            </a:r>
            <a:r>
              <a:rPr lang="en-US" dirty="0"/>
              <a:t>ummary</a:t>
            </a:r>
          </a:p>
        </p:txBody>
      </p:sp>
      <p:sp>
        <p:nvSpPr>
          <p:cNvPr id="3" name="Content Placeholder 2"/>
          <p:cNvSpPr>
            <a:spLocks noGrp="1"/>
          </p:cNvSpPr>
          <p:nvPr>
            <p:ph idx="1"/>
          </p:nvPr>
        </p:nvSpPr>
        <p:spPr/>
        <p:txBody>
          <a:bodyPr>
            <a:normAutofit/>
          </a:bodyPr>
          <a:lstStyle/>
          <a:p>
            <a:r>
              <a:rPr lang="en-US" b="1" dirty="0"/>
              <a:t>Administer the </a:t>
            </a:r>
            <a:r>
              <a:rPr lang="en-US" b="1" dirty="0">
                <a:solidFill>
                  <a:srgbClr val="FF0000"/>
                </a:solidFill>
                <a:effectLst>
                  <a:outerShdw blurRad="38100" dist="38100" dir="2700000" algn="tl">
                    <a:srgbClr val="000000">
                      <a:alpha val="43137"/>
                    </a:srgbClr>
                  </a:outerShdw>
                </a:effectLst>
              </a:rPr>
              <a:t>HLS</a:t>
            </a:r>
            <a:r>
              <a:rPr lang="en-US" b="1" dirty="0"/>
              <a:t> during registration.</a:t>
            </a:r>
          </a:p>
          <a:p>
            <a:r>
              <a:rPr lang="en-US" b="1" dirty="0"/>
              <a:t>Remember, the </a:t>
            </a:r>
            <a:r>
              <a:rPr lang="en-US" b="1" u="sng" dirty="0">
                <a:solidFill>
                  <a:srgbClr val="FF0000"/>
                </a:solidFill>
                <a:effectLst>
                  <a:outerShdw blurRad="38100" dist="38100" dir="2700000" algn="tl">
                    <a:srgbClr val="000000">
                      <a:alpha val="43137"/>
                    </a:srgbClr>
                  </a:outerShdw>
                </a:effectLst>
              </a:rPr>
              <a:t>HLS</a:t>
            </a:r>
            <a:r>
              <a:rPr lang="en-US" b="1" dirty="0"/>
              <a:t> does not determine ESOL eligibility.</a:t>
            </a:r>
          </a:p>
          <a:p>
            <a:r>
              <a:rPr lang="en-US" b="1" dirty="0"/>
              <a:t>There are </a:t>
            </a:r>
            <a:r>
              <a:rPr lang="en-US" b="1" dirty="0">
                <a:solidFill>
                  <a:srgbClr val="FF0000"/>
                </a:solidFill>
                <a:effectLst>
                  <a:outerShdw blurRad="38100" dist="38100" dir="2700000" algn="tl">
                    <a:srgbClr val="000000">
                      <a:alpha val="43137"/>
                    </a:srgbClr>
                  </a:outerShdw>
                </a:effectLst>
              </a:rPr>
              <a:t>three</a:t>
            </a:r>
            <a:r>
              <a:rPr lang="en-US" b="1" dirty="0"/>
              <a:t> state adopted questions that must appear on all </a:t>
            </a:r>
            <a:r>
              <a:rPr lang="en-US" b="1" dirty="0">
                <a:solidFill>
                  <a:srgbClr val="FF0000"/>
                </a:solidFill>
                <a:effectLst>
                  <a:outerShdw blurRad="38100" dist="38100" dir="2700000" algn="tl">
                    <a:srgbClr val="000000">
                      <a:alpha val="43137"/>
                    </a:srgbClr>
                  </a:outerShdw>
                </a:effectLst>
              </a:rPr>
              <a:t>HLS </a:t>
            </a:r>
            <a:r>
              <a:rPr lang="en-US" b="1" dirty="0"/>
              <a:t>starting with the 2018-2019 school year.</a:t>
            </a:r>
          </a:p>
          <a:p>
            <a:r>
              <a:rPr lang="en-US" b="1" dirty="0"/>
              <a:t>Do you have procedures to document and describe how to </a:t>
            </a:r>
            <a:r>
              <a:rPr lang="en-US" b="1" dirty="0">
                <a:solidFill>
                  <a:srgbClr val="FF0000"/>
                </a:solidFill>
                <a:effectLst>
                  <a:outerShdw blurRad="38100" dist="38100" dir="2700000" algn="tl">
                    <a:srgbClr val="000000">
                      <a:alpha val="43137"/>
                    </a:srgbClr>
                  </a:outerShdw>
                </a:effectLst>
              </a:rPr>
              <a:t>train</a:t>
            </a:r>
            <a:r>
              <a:rPr lang="en-US" b="1" dirty="0"/>
              <a:t> the staff who will administer the HLS and how often </a:t>
            </a:r>
            <a:r>
              <a:rPr lang="en-US" b="1" dirty="0">
                <a:solidFill>
                  <a:srgbClr val="FF0000"/>
                </a:solidFill>
                <a:effectLst>
                  <a:outerShdw blurRad="38100" dist="38100" dir="2700000" algn="tl">
                    <a:srgbClr val="000000">
                      <a:alpha val="43137"/>
                    </a:srgbClr>
                  </a:outerShdw>
                </a:effectLst>
              </a:rPr>
              <a:t>refresher</a:t>
            </a:r>
            <a:r>
              <a:rPr lang="en-US" b="1" dirty="0"/>
              <a:t> training will occur?</a:t>
            </a:r>
          </a:p>
          <a:p>
            <a:pPr marL="0" indent="0">
              <a:buNone/>
            </a:pPr>
            <a:endParaRPr lang="en-US" dirty="0"/>
          </a:p>
          <a:p>
            <a:endParaRPr lang="en-US" dirty="0"/>
          </a:p>
          <a:p>
            <a:pPr marL="0" indent="0">
              <a:buNone/>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7/11/2017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10</a:t>
            </a:fld>
            <a:endParaRPr lang="en-US" dirty="0"/>
          </a:p>
        </p:txBody>
      </p:sp>
    </p:spTree>
    <p:custDataLst>
      <p:tags r:id="rId1"/>
    </p:custDataLst>
    <p:extLst>
      <p:ext uri="{BB962C8B-B14F-4D97-AF65-F5344CB8AC3E}">
        <p14:creationId xmlns:p14="http://schemas.microsoft.com/office/powerpoint/2010/main" val="3043799386"/>
      </p:ext>
    </p:extLst>
  </p:cSld>
  <p:clrMapOvr>
    <a:masterClrMapping/>
  </p:clrMapOvr>
  <mc:AlternateContent xmlns:mc="http://schemas.openxmlformats.org/markup-compatibility/2006" xmlns:p14="http://schemas.microsoft.com/office/powerpoint/2010/main">
    <mc:Choice Requires="p14">
      <p:transition spd="slow" p14:dur="2000" advTm="100909"/>
    </mc:Choice>
    <mc:Fallback xmlns="">
      <p:transition spd="slow" advTm="10090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941" y="475299"/>
            <a:ext cx="7842779" cy="45719"/>
          </a:xfrm>
        </p:spPr>
        <p:txBody>
          <a:bodyPr>
            <a:noAutofit/>
          </a:bodyPr>
          <a:lstStyle/>
          <a:p>
            <a:pPr algn="ctr"/>
            <a:endParaRPr lang="en-US" sz="3200" dirty="0">
              <a:solidFill>
                <a:srgbClr val="00B0F0"/>
              </a:solidFill>
            </a:endParaRPr>
          </a:p>
        </p:txBody>
      </p:sp>
      <p:sp>
        <p:nvSpPr>
          <p:cNvPr id="3" name="Date Placeholder 2"/>
          <p:cNvSpPr>
            <a:spLocks noGrp="1"/>
          </p:cNvSpPr>
          <p:nvPr>
            <p:ph type="dt" sz="half" idx="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5EED4D6-4570-4340-AB2D-700E11EA3CAA}" type="datetime1">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7/11/2017</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3E4CEF-BB1E-48C7-AE93-F39F6AA99AD7}"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graphicFrame>
        <p:nvGraphicFramePr>
          <p:cNvPr id="5" name="Table 4"/>
          <p:cNvGraphicFramePr>
            <a:graphicFrameLocks noGrp="1"/>
          </p:cNvGraphicFramePr>
          <p:nvPr>
            <p:extLst>
              <p:ext uri="{D42A27DB-BD31-4B8C-83A1-F6EECF244321}">
                <p14:modId xmlns:p14="http://schemas.microsoft.com/office/powerpoint/2010/main" val="1788733035"/>
              </p:ext>
            </p:extLst>
          </p:nvPr>
        </p:nvGraphicFramePr>
        <p:xfrm>
          <a:off x="0" y="1127761"/>
          <a:ext cx="9143999" cy="5242560"/>
        </p:xfrm>
        <a:graphic>
          <a:graphicData uri="http://schemas.openxmlformats.org/drawingml/2006/table">
            <a:tbl>
              <a:tblPr firstRow="1" bandRow="1">
                <a:tableStyleId>{1E171933-4619-4E11-9A3F-F7608DF75F80}</a:tableStyleId>
              </a:tblPr>
              <a:tblGrid>
                <a:gridCol w="3048000">
                  <a:extLst>
                    <a:ext uri="{9D8B030D-6E8A-4147-A177-3AD203B41FA5}">
                      <a16:colId xmlns:a16="http://schemas.microsoft.com/office/drawing/2014/main" val="20000"/>
                    </a:ext>
                  </a:extLst>
                </a:gridCol>
                <a:gridCol w="1523999">
                  <a:extLst>
                    <a:ext uri="{9D8B030D-6E8A-4147-A177-3AD203B41FA5}">
                      <a16:colId xmlns:a16="http://schemas.microsoft.com/office/drawing/2014/main" val="20001"/>
                    </a:ext>
                  </a:extLst>
                </a:gridCol>
                <a:gridCol w="1515291">
                  <a:extLst>
                    <a:ext uri="{9D8B030D-6E8A-4147-A177-3AD203B41FA5}">
                      <a16:colId xmlns:a16="http://schemas.microsoft.com/office/drawing/2014/main" val="20002"/>
                    </a:ext>
                  </a:extLst>
                </a:gridCol>
                <a:gridCol w="3056709">
                  <a:extLst>
                    <a:ext uri="{9D8B030D-6E8A-4147-A177-3AD203B41FA5}">
                      <a16:colId xmlns:a16="http://schemas.microsoft.com/office/drawing/2014/main" val="20003"/>
                    </a:ext>
                  </a:extLst>
                </a:gridCol>
              </a:tblGrid>
              <a:tr h="0">
                <a:tc gridSpan="4">
                  <a:txBody>
                    <a:bodyPr/>
                    <a:lstStyle/>
                    <a:p>
                      <a:pPr algn="ctr"/>
                      <a:r>
                        <a:rPr lang="en-US" sz="3200" dirty="0">
                          <a:solidFill>
                            <a:srgbClr val="FF0000"/>
                          </a:solidFill>
                        </a:rPr>
                        <a:t>ESOL &amp; Title III Staff</a:t>
                      </a:r>
                    </a:p>
                  </a:txBody>
                  <a:tcP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18928916"/>
                  </a:ext>
                </a:extLst>
              </a:tr>
              <a:tr h="1275875">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chemeClr val="tx1"/>
                          </a:solidFill>
                        </a:rPr>
                        <a:t>Program Manager</a:t>
                      </a:r>
                    </a:p>
                    <a:p>
                      <a:pPr algn="ctr"/>
                      <a:r>
                        <a:rPr lang="en-US" sz="2000" dirty="0">
                          <a:solidFill>
                            <a:schemeClr val="tx1"/>
                          </a:solidFill>
                        </a:rPr>
                        <a:t>Ms. Cori Alston </a:t>
                      </a:r>
                      <a:endParaRPr lang="en-US" sz="2000" baseline="0" dirty="0">
                        <a:solidFill>
                          <a:schemeClr val="tx1"/>
                        </a:solidFill>
                      </a:endParaRPr>
                    </a:p>
                    <a:p>
                      <a:pPr algn="ctr"/>
                      <a:r>
                        <a:rPr lang="en-US" sz="2000" baseline="0" dirty="0" err="1">
                          <a:hlinkClick r:id="rId2"/>
                        </a:rPr>
                        <a:t>calston@doe.k12.ga.us</a:t>
                      </a:r>
                      <a:endParaRPr lang="en-US" sz="2000" baseline="0" dirty="0"/>
                    </a:p>
                    <a:p>
                      <a:pPr algn="ctr"/>
                      <a:r>
                        <a:rPr lang="en-US" sz="2000" baseline="0" dirty="0"/>
                        <a:t>404.656.2067</a:t>
                      </a:r>
                      <a:endParaRPr lang="en-US" sz="2000"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445073">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t>ESOL Program Specialist</a:t>
                      </a:r>
                    </a:p>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t>Dr. Jacqueline C. Ellis, </a:t>
                      </a:r>
                      <a:r>
                        <a:rPr lang="en-US" sz="2000" dirty="0" err="1"/>
                        <a:t>NBCT</a:t>
                      </a:r>
                      <a:endParaRPr lang="en-US" sz="2000" dirty="0"/>
                    </a:p>
                    <a:p>
                      <a:pPr marL="0" marR="0" indent="0" algn="ctr" defTabSz="914400" rtl="0" eaLnBrk="1" fontAlgn="auto" latinLnBrk="0" hangingPunct="1">
                        <a:lnSpc>
                          <a:spcPct val="100000"/>
                        </a:lnSpc>
                        <a:spcBef>
                          <a:spcPts val="0"/>
                        </a:spcBef>
                        <a:spcAft>
                          <a:spcPts val="0"/>
                        </a:spcAft>
                        <a:buClrTx/>
                        <a:buSzTx/>
                        <a:buFontTx/>
                        <a:buNone/>
                        <a:tabLst/>
                        <a:defRPr/>
                      </a:pPr>
                      <a:r>
                        <a:rPr lang="en-US" sz="2000" baseline="0" dirty="0">
                          <a:hlinkClick r:id="rId3"/>
                        </a:rPr>
                        <a:t>jellis@doe.k12.ga.us</a:t>
                      </a:r>
                      <a:endParaRPr lang="en-US" sz="2000" baseline="0" dirty="0"/>
                    </a:p>
                    <a:p>
                      <a:pPr marL="0" marR="0" indent="0" algn="ctr" defTabSz="914400" rtl="0" eaLnBrk="1" fontAlgn="auto" latinLnBrk="0" hangingPunct="1">
                        <a:lnSpc>
                          <a:spcPct val="100000"/>
                        </a:lnSpc>
                        <a:spcBef>
                          <a:spcPts val="0"/>
                        </a:spcBef>
                        <a:spcAft>
                          <a:spcPts val="0"/>
                        </a:spcAft>
                        <a:buClrTx/>
                        <a:buSzTx/>
                        <a:buFontTx/>
                        <a:buNone/>
                        <a:tabLst/>
                        <a:defRPr/>
                      </a:pPr>
                      <a:r>
                        <a:rPr lang="en-US" sz="2000" baseline="0" dirty="0"/>
                        <a:t>404.463.1858</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baseline="0"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baseline="0" dirty="0"/>
                        <a:t>Administrative Assistant</a:t>
                      </a:r>
                    </a:p>
                    <a:p>
                      <a:pPr marL="0" marR="0" indent="0" algn="ctr" defTabSz="914400" rtl="0" eaLnBrk="1" fontAlgn="auto" latinLnBrk="0" hangingPunct="1">
                        <a:lnSpc>
                          <a:spcPct val="100000"/>
                        </a:lnSpc>
                        <a:spcBef>
                          <a:spcPts val="0"/>
                        </a:spcBef>
                        <a:spcAft>
                          <a:spcPts val="0"/>
                        </a:spcAft>
                        <a:buClrTx/>
                        <a:buSzTx/>
                        <a:buFontTx/>
                        <a:buNone/>
                        <a:tabLst/>
                        <a:defRPr/>
                      </a:pPr>
                      <a:r>
                        <a:rPr lang="en-US" sz="2000" baseline="0" dirty="0"/>
                        <a:t>Ms. Kim Lacewell</a:t>
                      </a:r>
                    </a:p>
                    <a:p>
                      <a:pPr marL="0" marR="0" indent="0" algn="ctr" defTabSz="914400" rtl="0" eaLnBrk="1" fontAlgn="auto" latinLnBrk="0" hangingPunct="1">
                        <a:lnSpc>
                          <a:spcPct val="100000"/>
                        </a:lnSpc>
                        <a:spcBef>
                          <a:spcPts val="0"/>
                        </a:spcBef>
                        <a:spcAft>
                          <a:spcPts val="0"/>
                        </a:spcAft>
                        <a:buClrTx/>
                        <a:buSzTx/>
                        <a:buFontTx/>
                        <a:buNone/>
                        <a:tabLst/>
                        <a:defRPr/>
                      </a:pPr>
                      <a:r>
                        <a:rPr lang="en-US" sz="2000" baseline="0" dirty="0" err="1">
                          <a:hlinkClick r:id="rId4"/>
                        </a:rPr>
                        <a:t>Klacewell@doe.k12.ga.us</a:t>
                      </a:r>
                      <a:endParaRPr lang="en-US" sz="2000" baseline="0" dirty="0"/>
                    </a:p>
                    <a:p>
                      <a:pPr marL="0" marR="0" indent="0" algn="ctr" defTabSz="914400" rtl="0" eaLnBrk="1" fontAlgn="auto" latinLnBrk="0" hangingPunct="1">
                        <a:lnSpc>
                          <a:spcPct val="100000"/>
                        </a:lnSpc>
                        <a:spcBef>
                          <a:spcPts val="0"/>
                        </a:spcBef>
                        <a:spcAft>
                          <a:spcPts val="0"/>
                        </a:spcAft>
                        <a:buClrTx/>
                        <a:buSzTx/>
                        <a:buFontTx/>
                        <a:buNone/>
                        <a:tabLst/>
                        <a:defRPr/>
                      </a:pPr>
                      <a:r>
                        <a:rPr lang="en-US" sz="2000" baseline="0" dirty="0"/>
                        <a:t>404-462-0505</a:t>
                      </a:r>
                    </a:p>
                  </a:txBody>
                  <a:tcPr anchor="ctr"/>
                </a:tc>
                <a:tc hMerge="1">
                  <a:txBody>
                    <a:bodyPr/>
                    <a:lstStyle/>
                    <a:p>
                      <a:endParaRPr lang="en-US" dirty="0"/>
                    </a:p>
                  </a:txBody>
                  <a:tcPr/>
                </a:tc>
                <a:extLst>
                  <a:ext uri="{0D108BD9-81ED-4DB2-BD59-A6C34878D82A}">
                    <a16:rowId xmlns:a16="http://schemas.microsoft.com/office/drawing/2014/main" val="10002"/>
                  </a:ext>
                </a:extLst>
              </a:tr>
              <a:tr h="9791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t>Title III Program Specialist</a:t>
                      </a:r>
                      <a:r>
                        <a:rPr lang="en-US" sz="2400" b="1" dirty="0"/>
                        <a:t> </a:t>
                      </a:r>
                      <a:r>
                        <a:rPr lang="en-US" sz="1400" b="1" dirty="0"/>
                        <a:t>(North Region)</a:t>
                      </a:r>
                    </a:p>
                    <a:p>
                      <a:pPr algn="ctr"/>
                      <a:r>
                        <a:rPr lang="en-US" sz="2000" dirty="0"/>
                        <a:t>Dr. Meg Baker</a:t>
                      </a:r>
                    </a:p>
                    <a:p>
                      <a:pPr algn="ctr"/>
                      <a:r>
                        <a:rPr lang="en-US" sz="2000" dirty="0">
                          <a:hlinkClick r:id="rId5"/>
                        </a:rPr>
                        <a:t>mbaker@doe.k12.ga.us</a:t>
                      </a:r>
                      <a:endParaRPr lang="en-US" sz="2000" dirty="0"/>
                    </a:p>
                    <a:p>
                      <a:pPr algn="ctr"/>
                      <a:r>
                        <a:rPr lang="en-US" sz="2000" dirty="0"/>
                        <a:t>678.794.3695</a:t>
                      </a:r>
                    </a:p>
                  </a:txBody>
                  <a:tcPr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t>Title III Program Specialist</a:t>
                      </a:r>
                    </a:p>
                    <a:p>
                      <a:pPr algn="ctr"/>
                      <a:r>
                        <a:rPr lang="en-US" sz="1400" b="1" dirty="0"/>
                        <a:t>(Mid Region)</a:t>
                      </a:r>
                    </a:p>
                    <a:p>
                      <a:pPr algn="ctr"/>
                      <a:r>
                        <a:rPr lang="en-US" sz="2000" b="0" dirty="0"/>
                        <a:t>Ms. Dely Roberts</a:t>
                      </a:r>
                    </a:p>
                    <a:p>
                      <a:pPr algn="ctr"/>
                      <a:r>
                        <a:rPr lang="en-US" sz="2000" b="0" dirty="0" err="1">
                          <a:hlinkClick r:id="rId6"/>
                        </a:rPr>
                        <a:t>droberts@doe.k12.ga.us</a:t>
                      </a:r>
                      <a:endParaRPr lang="en-US" sz="2000" b="0" dirty="0"/>
                    </a:p>
                    <a:p>
                      <a:pPr algn="ctr"/>
                      <a:r>
                        <a:rPr lang="en-US" sz="2000" b="0" dirty="0"/>
                        <a:t>470.421.9976</a:t>
                      </a:r>
                    </a:p>
                  </a:txBody>
                  <a:tcPr anchor="ct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t>Title III Program Specialist</a:t>
                      </a:r>
                    </a:p>
                    <a:p>
                      <a:pPr algn="ctr"/>
                      <a:r>
                        <a:rPr lang="en-US" sz="1400" b="1" dirty="0"/>
                        <a:t>(South Region)</a:t>
                      </a:r>
                    </a:p>
                    <a:p>
                      <a:pPr algn="ctr"/>
                      <a:r>
                        <a:rPr lang="en-US" sz="2000" dirty="0"/>
                        <a:t>Ms. Tammie Smith</a:t>
                      </a:r>
                    </a:p>
                    <a:p>
                      <a:pPr algn="ctr"/>
                      <a:r>
                        <a:rPr lang="en-US" sz="2000" dirty="0">
                          <a:hlinkClick r:id="rId7"/>
                        </a:rPr>
                        <a:t>tsmith@doe.k12.ga.us</a:t>
                      </a:r>
                      <a:endParaRPr lang="en-US" sz="2000" dirty="0"/>
                    </a:p>
                    <a:p>
                      <a:pPr algn="ctr"/>
                      <a:r>
                        <a:rPr lang="en-US" sz="2000" dirty="0">
                          <a:effectLst/>
                        </a:rPr>
                        <a:t>678.794.3667</a:t>
                      </a:r>
                      <a:endParaRPr lang="en-US" sz="2000" dirty="0"/>
                    </a:p>
                  </a:txBody>
                  <a:tcPr anchor="ctr"/>
                </a:tc>
                <a:extLst>
                  <a:ext uri="{0D108BD9-81ED-4DB2-BD59-A6C34878D82A}">
                    <a16:rowId xmlns:a16="http://schemas.microsoft.com/office/drawing/2014/main" val="10003"/>
                  </a:ext>
                </a:extLst>
              </a:tr>
              <a:tr h="228599">
                <a:tc gridSpan="2">
                  <a:txBody>
                    <a:bodyPr/>
                    <a:lstStyle/>
                    <a:p>
                      <a:pPr algn="ctr"/>
                      <a:endParaRPr lang="en-US" sz="2400" b="1" dirty="0"/>
                    </a:p>
                  </a:txBody>
                  <a:tcPr/>
                </a:tc>
                <a:tc hMerge="1">
                  <a:txBody>
                    <a:bodyPr/>
                    <a:lstStyle/>
                    <a:p>
                      <a:pPr algn="ctr"/>
                      <a:endParaRPr lang="en-US" dirty="0"/>
                    </a:p>
                  </a:txBody>
                  <a:tcPr/>
                </a:tc>
                <a:tc gridSpan="2">
                  <a:txBody>
                    <a:bodyPr/>
                    <a:lstStyle/>
                    <a:p>
                      <a:pPr algn="ctr"/>
                      <a:endParaRPr lang="en-US" sz="2400" b="1" dirty="0"/>
                    </a:p>
                  </a:txBody>
                  <a:tcPr/>
                </a:tc>
                <a:tc hMerge="1">
                  <a:txBody>
                    <a:bodyPr/>
                    <a:lstStyle/>
                    <a:p>
                      <a:pPr algn="ctr"/>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840982395"/>
      </p:ext>
    </p:extLst>
  </p:cSld>
  <p:clrMapOvr>
    <a:masterClrMapping/>
  </p:clrMapOvr>
  <mc:AlternateContent xmlns:mc="http://schemas.openxmlformats.org/markup-compatibility/2006" xmlns:p14="http://schemas.microsoft.com/office/powerpoint/2010/main">
    <mc:Choice Requires="p14">
      <p:transition spd="slow" p14:dur="2000" advTm="45312"/>
    </mc:Choice>
    <mc:Fallback xmlns="">
      <p:transition spd="slow" advTm="45312"/>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Content Placeholder 6" descr="A picture containing cake, clipart&#10;&#10;Description generated with high confidence"/>
          <p:cNvPicPr>
            <a:picLocks noChangeAspect="1"/>
          </p:cNvPicPr>
          <p:nvPr/>
        </p:nvPicPr>
        <p:blipFill rotWithShape="1">
          <a:blip r:embed="rId2">
            <a:extLst>
              <a:ext uri="{28A0092B-C50C-407E-A947-70E740481C1C}">
                <a14:useLocalDpi xmlns:a14="http://schemas.microsoft.com/office/drawing/2010/main" val="0"/>
              </a:ext>
            </a:extLst>
          </a:blip>
          <a:srcRect l="4157" r="5513" b="-2"/>
          <a:stretch/>
        </p:blipFill>
        <p:spPr>
          <a:xfrm>
            <a:off x="4386453" y="1467568"/>
            <a:ext cx="4142993" cy="4586614"/>
          </a:xfrm>
          <a:prstGeom prst="rect">
            <a:avLst/>
          </a:prstGeom>
          <a:effectLst/>
        </p:spPr>
      </p:pic>
      <p:sp>
        <p:nvSpPr>
          <p:cNvPr id="4" name="Date Placeholder 3">
            <a:extLst>
              <a:ext uri="{FF2B5EF4-FFF2-40B4-BE49-F238E27FC236}">
                <a16:creationId xmlns:a16="http://schemas.microsoft.com/office/drawing/2014/main" id="{BC01AEE6-BA96-4978-8876-F04CAE1B0D85}"/>
              </a:ext>
            </a:extLst>
          </p:cNvPr>
          <p:cNvSpPr>
            <a:spLocks noGrp="1"/>
          </p:cNvSpPr>
          <p:nvPr>
            <p:ph type="dt" sz="half" idx="2"/>
          </p:nvPr>
        </p:nvSpPr>
        <p:spPr>
          <a:xfrm>
            <a:off x="628650" y="6356351"/>
            <a:ext cx="2057400" cy="365125"/>
          </a:xfrm>
        </p:spPr>
        <p:txBody>
          <a:bodyPr>
            <a:normAutofit/>
          </a:bodyPr>
          <a:lstStyle/>
          <a:p>
            <a:fld id="{4DAE6870-AD18-448A-9B2A-0EFE6DC7B06B}" type="datetime1">
              <a:rPr lang="en-US" smtClean="0"/>
              <a:t>7/11/2017</a:t>
            </a:fld>
            <a:endParaRPr lang="en-US" dirty="0"/>
          </a:p>
        </p:txBody>
      </p:sp>
      <p:sp>
        <p:nvSpPr>
          <p:cNvPr id="5" name="Slide Number Placeholder 4">
            <a:extLst>
              <a:ext uri="{FF2B5EF4-FFF2-40B4-BE49-F238E27FC236}">
                <a16:creationId xmlns:a16="http://schemas.microsoft.com/office/drawing/2014/main" id="{7C5B7845-E717-428F-886C-14407DAD4CAC}"/>
              </a:ext>
            </a:extLst>
          </p:cNvPr>
          <p:cNvSpPr>
            <a:spLocks noGrp="1"/>
          </p:cNvSpPr>
          <p:nvPr>
            <p:ph type="sldNum" sz="quarter" idx="4"/>
          </p:nvPr>
        </p:nvSpPr>
        <p:spPr>
          <a:xfrm>
            <a:off x="6457950" y="6356351"/>
            <a:ext cx="2057400" cy="365125"/>
          </a:xfrm>
        </p:spPr>
        <p:txBody>
          <a:bodyPr>
            <a:normAutofit/>
          </a:bodyPr>
          <a:lstStyle/>
          <a:p>
            <a:fld id="{B63E4CEF-BB1E-48C7-AE93-F39F6AA99AD7}" type="slidenum">
              <a:rPr lang="en-US" smtClean="0"/>
              <a:pPr/>
              <a:t>12</a:t>
            </a:fld>
            <a:endParaRPr lang="en-US" dirty="0"/>
          </a:p>
        </p:txBody>
      </p:sp>
      <p:sp>
        <p:nvSpPr>
          <p:cNvPr id="20" name="Content Placeholder 11"/>
          <p:cNvSpPr>
            <a:spLocks noGrp="1"/>
          </p:cNvSpPr>
          <p:nvPr>
            <p:ph idx="1"/>
          </p:nvPr>
        </p:nvSpPr>
        <p:spPr>
          <a:xfrm>
            <a:off x="486698" y="217715"/>
            <a:ext cx="2750278" cy="6006106"/>
          </a:xfrm>
        </p:spPr>
        <p:txBody>
          <a:bodyPr>
            <a:normAutofit/>
          </a:bodyPr>
          <a:lstStyle/>
          <a:p>
            <a:pPr marL="0" indent="0">
              <a:buNone/>
            </a:pPr>
            <a:endParaRPr lang="en-US" sz="2000" b="1" dirty="0">
              <a:effectLst>
                <a:outerShdw blurRad="38100" dist="38100" dir="2700000" algn="tl">
                  <a:srgbClr val="000000">
                    <a:alpha val="43137"/>
                  </a:srgbClr>
                </a:outerShdw>
              </a:effectLst>
              <a:latin typeface="Arial Rounded MT Bold" panose="020F0704030504030204" pitchFamily="34" charset="0"/>
            </a:endParaRPr>
          </a:p>
          <a:p>
            <a:pPr marL="0" indent="0">
              <a:buNone/>
            </a:pPr>
            <a:r>
              <a:rPr lang="en-US" sz="2000" b="1" dirty="0">
                <a:effectLst>
                  <a:outerShdw blurRad="38100" dist="38100" dir="2700000" algn="tl">
                    <a:srgbClr val="000000">
                      <a:alpha val="43137"/>
                    </a:srgbClr>
                  </a:outerShdw>
                </a:effectLst>
                <a:latin typeface="Arial Rounded MT Bold" panose="020F0704030504030204" pitchFamily="34" charset="0"/>
              </a:rPr>
              <a:t>If you have any questions, comments or concern, please add them to the Questions box.  </a:t>
            </a:r>
          </a:p>
          <a:p>
            <a:pPr marL="0" indent="0">
              <a:buNone/>
            </a:pPr>
            <a:endParaRPr lang="en-US" sz="2000" b="1" dirty="0">
              <a:effectLst>
                <a:outerShdw blurRad="38100" dist="38100" dir="2700000" algn="tl">
                  <a:srgbClr val="000000">
                    <a:alpha val="43137"/>
                  </a:srgbClr>
                </a:outerShdw>
              </a:effectLst>
              <a:latin typeface="Arial Rounded MT Bold" panose="020F0704030504030204" pitchFamily="34" charset="0"/>
            </a:endParaRPr>
          </a:p>
          <a:p>
            <a:pPr marL="0" indent="0">
              <a:buNone/>
            </a:pPr>
            <a:endParaRPr lang="en-US" sz="2000" b="1" dirty="0">
              <a:effectLst>
                <a:outerShdw blurRad="38100" dist="38100" dir="2700000" algn="tl">
                  <a:srgbClr val="000000">
                    <a:alpha val="43137"/>
                  </a:srgbClr>
                </a:outerShdw>
              </a:effectLst>
              <a:latin typeface="Arial Rounded MT Bold" panose="020F0704030504030204" pitchFamily="34" charset="0"/>
            </a:endParaRPr>
          </a:p>
          <a:p>
            <a:pPr marL="0" indent="0">
              <a:buNone/>
            </a:pPr>
            <a:r>
              <a:rPr lang="en-US" sz="2000" b="1" dirty="0">
                <a:effectLst>
                  <a:outerShdw blurRad="38100" dist="38100" dir="2700000" algn="tl">
                    <a:srgbClr val="000000">
                      <a:alpha val="43137"/>
                    </a:srgbClr>
                  </a:outerShdw>
                </a:effectLst>
                <a:latin typeface="Arial Rounded MT Bold" panose="020F0704030504030204" pitchFamily="34" charset="0"/>
              </a:rPr>
              <a:t>I will try to answer </a:t>
            </a:r>
            <a:r>
              <a:rPr lang="en-US" sz="2000" b="1">
                <a:effectLst>
                  <a:outerShdw blurRad="38100" dist="38100" dir="2700000" algn="tl">
                    <a:srgbClr val="000000">
                      <a:alpha val="43137"/>
                    </a:srgbClr>
                  </a:outerShdw>
                </a:effectLst>
                <a:latin typeface="Arial Rounded MT Bold" panose="020F0704030504030204" pitchFamily="34" charset="0"/>
              </a:rPr>
              <a:t>your questions before </a:t>
            </a:r>
            <a:r>
              <a:rPr lang="en-US" sz="2000" b="1" dirty="0">
                <a:effectLst>
                  <a:outerShdw blurRad="38100" dist="38100" dir="2700000" algn="tl">
                    <a:srgbClr val="000000">
                      <a:alpha val="43137"/>
                    </a:srgbClr>
                  </a:outerShdw>
                </a:effectLst>
                <a:latin typeface="Arial Rounded MT Bold" panose="020F0704030504030204" pitchFamily="34" charset="0"/>
              </a:rPr>
              <a:t>the final posting of this presentation.</a:t>
            </a:r>
          </a:p>
        </p:txBody>
      </p:sp>
    </p:spTree>
    <p:extLst>
      <p:ext uri="{BB962C8B-B14F-4D97-AF65-F5344CB8AC3E}">
        <p14:creationId xmlns:p14="http://schemas.microsoft.com/office/powerpoint/2010/main" val="2062286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dirty="0"/>
              <a:t>Identify All Students Whose </a:t>
            </a:r>
            <a:r>
              <a:rPr lang="en-US" sz="2400" dirty="0">
                <a:solidFill>
                  <a:srgbClr val="FF0000"/>
                </a:solidFill>
              </a:rPr>
              <a:t>P</a:t>
            </a:r>
            <a:r>
              <a:rPr lang="en-US" sz="2400" dirty="0"/>
              <a:t>rimary or </a:t>
            </a:r>
            <a:r>
              <a:rPr lang="en-US" sz="2400" dirty="0">
                <a:solidFill>
                  <a:srgbClr val="FF0000"/>
                </a:solidFill>
              </a:rPr>
              <a:t>H</a:t>
            </a:r>
            <a:r>
              <a:rPr lang="en-US" sz="2400" dirty="0"/>
              <a:t>ome </a:t>
            </a:r>
            <a:r>
              <a:rPr lang="en-US" sz="2400" dirty="0">
                <a:solidFill>
                  <a:srgbClr val="FF0000"/>
                </a:solidFill>
              </a:rPr>
              <a:t>L</a:t>
            </a:r>
            <a:r>
              <a:rPr lang="en-US" sz="2400" dirty="0"/>
              <a:t>anguage is </a:t>
            </a:r>
            <a:r>
              <a:rPr lang="en-US" sz="2400" dirty="0">
                <a:solidFill>
                  <a:srgbClr val="FF0000"/>
                </a:solidFill>
              </a:rPr>
              <a:t>O</a:t>
            </a:r>
            <a:r>
              <a:rPr lang="en-US" sz="2400" dirty="0"/>
              <a:t>ther </a:t>
            </a:r>
            <a:r>
              <a:rPr lang="en-US" sz="2400" dirty="0">
                <a:solidFill>
                  <a:srgbClr val="FF0000"/>
                </a:solidFill>
              </a:rPr>
              <a:t>T</a:t>
            </a:r>
            <a:r>
              <a:rPr lang="en-US" sz="2400" dirty="0"/>
              <a:t>han </a:t>
            </a:r>
            <a:r>
              <a:rPr lang="en-US" sz="2400" dirty="0">
                <a:solidFill>
                  <a:srgbClr val="FF0000"/>
                </a:solidFill>
              </a:rPr>
              <a:t>E</a:t>
            </a:r>
            <a:r>
              <a:rPr lang="en-US" sz="2400" dirty="0"/>
              <a:t>nglish (</a:t>
            </a:r>
            <a:r>
              <a:rPr lang="en-US" sz="2400" dirty="0" err="1">
                <a:solidFill>
                  <a:srgbClr val="FF0000"/>
                </a:solidFill>
              </a:rPr>
              <a:t>PHLOTE</a:t>
            </a:r>
            <a:r>
              <a:rPr lang="en-US" sz="2400" dirty="0">
                <a:solidFill>
                  <a:srgbClr val="FF0000"/>
                </a:solidFill>
              </a:rPr>
              <a:t>)</a:t>
            </a:r>
            <a:br>
              <a:rPr lang="en-US" sz="2400" dirty="0"/>
            </a:br>
            <a:endParaRPr lang="en-US" sz="2400" dirty="0"/>
          </a:p>
        </p:txBody>
      </p:sp>
      <p:sp>
        <p:nvSpPr>
          <p:cNvPr id="3" name="Content Placeholder 2"/>
          <p:cNvSpPr>
            <a:spLocks noGrp="1"/>
          </p:cNvSpPr>
          <p:nvPr>
            <p:ph idx="1"/>
          </p:nvPr>
        </p:nvSpPr>
        <p:spPr/>
        <p:txBody>
          <a:bodyPr/>
          <a:lstStyle/>
          <a:p>
            <a:pPr marL="0" indent="0" algn="ctr">
              <a:buNone/>
            </a:pPr>
            <a:r>
              <a:rPr lang="en-US" b="1" u="sng" dirty="0">
                <a:solidFill>
                  <a:srgbClr val="00B050"/>
                </a:solidFill>
                <a:effectLst>
                  <a:outerShdw blurRad="38100" dist="38100" dir="2700000" algn="tl">
                    <a:srgbClr val="000000">
                      <a:alpha val="43137"/>
                    </a:srgbClr>
                  </a:outerShdw>
                </a:effectLst>
              </a:rPr>
              <a:t>3 Step Process</a:t>
            </a:r>
          </a:p>
          <a:p>
            <a:pPr marL="0" indent="0" algn="ctr">
              <a:buNone/>
            </a:pPr>
            <a:endParaRPr lang="en-US" sz="1200" b="1" u="sng" dirty="0">
              <a:solidFill>
                <a:srgbClr val="00B050"/>
              </a:solidFill>
              <a:effectLst>
                <a:outerShdw blurRad="38100" dist="38100" dir="2700000" algn="tl">
                  <a:srgbClr val="000000">
                    <a:alpha val="43137"/>
                  </a:srgbClr>
                </a:outerShdw>
              </a:effectLst>
            </a:endParaRPr>
          </a:p>
          <a:p>
            <a:r>
              <a:rPr lang="en-US" dirty="0"/>
              <a:t> </a:t>
            </a:r>
            <a:r>
              <a:rPr lang="en-US" b="1" dirty="0">
                <a:solidFill>
                  <a:srgbClr val="00B050"/>
                </a:solidFill>
                <a:effectLst>
                  <a:outerShdw blurRad="38100" dist="38100" dir="2700000" algn="tl">
                    <a:srgbClr val="000000">
                      <a:alpha val="43137"/>
                    </a:srgbClr>
                  </a:outerShdw>
                </a:effectLst>
              </a:rPr>
              <a:t> </a:t>
            </a:r>
            <a:r>
              <a:rPr lang="en-US" b="1" dirty="0">
                <a:solidFill>
                  <a:srgbClr val="FF0000"/>
                </a:solidFill>
                <a:effectLst>
                  <a:outerShdw blurRad="38100" dist="38100" dir="2700000" algn="tl">
                    <a:srgbClr val="000000">
                      <a:alpha val="43137"/>
                    </a:srgbClr>
                  </a:outerShdw>
                </a:effectLst>
              </a:rPr>
              <a:t>Step #1: Administer Home Language Survey</a:t>
            </a:r>
          </a:p>
          <a:p>
            <a:r>
              <a:rPr lang="en-US" dirty="0"/>
              <a:t> </a:t>
            </a:r>
            <a:r>
              <a:rPr lang="en-US" b="1" dirty="0">
                <a:solidFill>
                  <a:srgbClr val="00B050"/>
                </a:solidFill>
                <a:effectLst>
                  <a:outerShdw blurRad="38100" dist="38100" dir="2700000" algn="tl">
                    <a:srgbClr val="000000">
                      <a:alpha val="43137"/>
                    </a:srgbClr>
                  </a:outerShdw>
                </a:effectLst>
              </a:rPr>
              <a:t> </a:t>
            </a:r>
            <a:r>
              <a:rPr lang="en-US" b="1" dirty="0">
                <a:effectLst>
                  <a:outerShdw blurRad="38100" dist="38100" dir="2700000" algn="tl">
                    <a:srgbClr val="000000">
                      <a:alpha val="43137"/>
                    </a:srgbClr>
                  </a:outerShdw>
                </a:effectLst>
              </a:rPr>
              <a:t>Step #2: Determine whether or not to screen for	  ESOL services </a:t>
            </a:r>
          </a:p>
          <a:p>
            <a:r>
              <a:rPr lang="en-US" dirty="0"/>
              <a:t>  </a:t>
            </a:r>
            <a:r>
              <a:rPr lang="en-US" b="1" dirty="0">
                <a:effectLst>
                  <a:outerShdw blurRad="38100" dist="38100" dir="2700000" algn="tl">
                    <a:srgbClr val="000000">
                      <a:alpha val="43137"/>
                    </a:srgbClr>
                  </a:outerShdw>
                </a:effectLst>
              </a:rPr>
              <a:t>Step #3: Administer appropriate (district choice	 of WIDA screening instrument)</a:t>
            </a:r>
          </a:p>
          <a:p>
            <a:pPr marL="0" indent="0">
              <a:buNone/>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7/11/2017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a:t>
            </a:fld>
            <a:endParaRPr lang="en-US" dirty="0"/>
          </a:p>
        </p:txBody>
      </p:sp>
    </p:spTree>
    <p:custDataLst>
      <p:tags r:id="rId1"/>
    </p:custDataLst>
    <p:extLst>
      <p:ext uri="{BB962C8B-B14F-4D97-AF65-F5344CB8AC3E}">
        <p14:creationId xmlns:p14="http://schemas.microsoft.com/office/powerpoint/2010/main" val="816271109"/>
      </p:ext>
    </p:extLst>
  </p:cSld>
  <p:clrMapOvr>
    <a:masterClrMapping/>
  </p:clrMapOvr>
  <mc:AlternateContent xmlns:mc="http://schemas.openxmlformats.org/markup-compatibility/2006" xmlns:p14="http://schemas.microsoft.com/office/powerpoint/2010/main">
    <mc:Choice Requires="p14">
      <p:transition spd="slow" p14:dur="2000" advTm="77830"/>
    </mc:Choice>
    <mc:Fallback xmlns="">
      <p:transition spd="slow" advTm="7783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249DF-9537-4CAA-A8F2-784A6D1BD536}"/>
              </a:ext>
            </a:extLst>
          </p:cNvPr>
          <p:cNvSpPr>
            <a:spLocks noGrp="1"/>
          </p:cNvSpPr>
          <p:nvPr>
            <p:ph type="title"/>
          </p:nvPr>
        </p:nvSpPr>
        <p:spPr/>
        <p:txBody>
          <a:bodyPr>
            <a:normAutofit/>
          </a:bodyPr>
          <a:lstStyle/>
          <a:p>
            <a:r>
              <a:rPr lang="en-US" sz="3200" dirty="0">
                <a:solidFill>
                  <a:srgbClr val="FF0000"/>
                </a:solidFill>
              </a:rPr>
              <a:t>P</a:t>
            </a:r>
            <a:r>
              <a:rPr lang="en-US" sz="3200" dirty="0"/>
              <a:t>rocedures for </a:t>
            </a:r>
            <a:r>
              <a:rPr lang="en-US" sz="3200" dirty="0">
                <a:solidFill>
                  <a:srgbClr val="FF0000"/>
                </a:solidFill>
              </a:rPr>
              <a:t>Administering</a:t>
            </a:r>
            <a:r>
              <a:rPr lang="en-US" sz="3200" dirty="0"/>
              <a:t>, the </a:t>
            </a:r>
            <a:r>
              <a:rPr lang="en-US" sz="3200" dirty="0">
                <a:solidFill>
                  <a:srgbClr val="FF0000"/>
                </a:solidFill>
              </a:rPr>
              <a:t>H</a:t>
            </a:r>
            <a:r>
              <a:rPr lang="en-US" sz="3200" dirty="0"/>
              <a:t>ome </a:t>
            </a:r>
            <a:r>
              <a:rPr lang="en-US" sz="3200" dirty="0">
                <a:solidFill>
                  <a:srgbClr val="FF0000"/>
                </a:solidFill>
              </a:rPr>
              <a:t>L</a:t>
            </a:r>
            <a:r>
              <a:rPr lang="en-US" sz="3200" dirty="0"/>
              <a:t>anguage </a:t>
            </a:r>
            <a:r>
              <a:rPr lang="en-US" sz="3200" dirty="0">
                <a:solidFill>
                  <a:srgbClr val="FF0000"/>
                </a:solidFill>
              </a:rPr>
              <a:t>S</a:t>
            </a:r>
            <a:r>
              <a:rPr lang="en-US" sz="3200" dirty="0"/>
              <a:t>urvey</a:t>
            </a:r>
          </a:p>
        </p:txBody>
      </p:sp>
      <p:sp>
        <p:nvSpPr>
          <p:cNvPr id="3" name="Content Placeholder 2">
            <a:extLst>
              <a:ext uri="{FF2B5EF4-FFF2-40B4-BE49-F238E27FC236}">
                <a16:creationId xmlns:a16="http://schemas.microsoft.com/office/drawing/2014/main" id="{6577D379-30F2-4687-883D-E78F93EEFBF7}"/>
              </a:ext>
            </a:extLst>
          </p:cNvPr>
          <p:cNvSpPr>
            <a:spLocks noGrp="1"/>
          </p:cNvSpPr>
          <p:nvPr>
            <p:ph idx="1"/>
          </p:nvPr>
        </p:nvSpPr>
        <p:spPr/>
        <p:txBody>
          <a:bodyPr>
            <a:normAutofit fontScale="92500" lnSpcReduction="10000"/>
          </a:bodyPr>
          <a:lstStyle/>
          <a:p>
            <a:r>
              <a:rPr lang="en-US" dirty="0"/>
              <a:t>Think about where the </a:t>
            </a:r>
            <a:r>
              <a:rPr lang="en-US" b="1" dirty="0">
                <a:solidFill>
                  <a:srgbClr val="FF0000"/>
                </a:solidFill>
                <a:effectLst>
                  <a:outerShdw blurRad="38100" dist="38100" dir="2700000" algn="tl">
                    <a:srgbClr val="000000">
                      <a:alpha val="43137"/>
                    </a:srgbClr>
                  </a:outerShdw>
                </a:effectLst>
              </a:rPr>
              <a:t>HLS</a:t>
            </a:r>
            <a:r>
              <a:rPr lang="en-US" dirty="0"/>
              <a:t> is disseminated, made available, or administered. Is it </a:t>
            </a:r>
            <a:r>
              <a:rPr lang="en-US" b="1" dirty="0">
                <a:solidFill>
                  <a:srgbClr val="FF0000"/>
                </a:solidFill>
                <a:effectLst>
                  <a:outerShdw blurRad="38100" dist="38100" dir="2700000" algn="tl">
                    <a:srgbClr val="000000">
                      <a:alpha val="43137"/>
                    </a:srgbClr>
                  </a:outerShdw>
                </a:effectLst>
              </a:rPr>
              <a:t>welcoming</a:t>
            </a:r>
            <a:r>
              <a:rPr lang="en-US" dirty="0"/>
              <a:t>?</a:t>
            </a:r>
          </a:p>
          <a:p>
            <a:r>
              <a:rPr lang="en-US" dirty="0"/>
              <a:t>Are your procedures </a:t>
            </a:r>
            <a:r>
              <a:rPr lang="en-US" b="1" dirty="0">
                <a:solidFill>
                  <a:srgbClr val="FF0000"/>
                </a:solidFill>
                <a:effectLst>
                  <a:outerShdw blurRad="38100" dist="38100" dir="2700000" algn="tl">
                    <a:srgbClr val="000000">
                      <a:alpha val="43137"/>
                    </a:srgbClr>
                  </a:outerShdw>
                </a:effectLst>
              </a:rPr>
              <a:t>standardized</a:t>
            </a:r>
            <a:r>
              <a:rPr lang="en-US" dirty="0"/>
              <a:t> and </a:t>
            </a:r>
            <a:r>
              <a:rPr lang="en-US" b="1" dirty="0">
                <a:solidFill>
                  <a:srgbClr val="FF0000"/>
                </a:solidFill>
                <a:effectLst>
                  <a:outerShdw blurRad="38100" dist="38100" dir="2700000" algn="tl">
                    <a:srgbClr val="000000">
                      <a:alpha val="43137"/>
                    </a:srgbClr>
                  </a:outerShdw>
                </a:effectLst>
              </a:rPr>
              <a:t>uniform</a:t>
            </a:r>
            <a:r>
              <a:rPr lang="en-US" dirty="0"/>
              <a:t>?</a:t>
            </a:r>
          </a:p>
          <a:p>
            <a:r>
              <a:rPr lang="en-US" dirty="0"/>
              <a:t>Whose </a:t>
            </a:r>
            <a:r>
              <a:rPr lang="en-US" b="1" dirty="0">
                <a:solidFill>
                  <a:srgbClr val="FF0000"/>
                </a:solidFill>
                <a:effectLst>
                  <a:outerShdw blurRad="38100" dist="38100" dir="2700000" algn="tl">
                    <a:srgbClr val="000000">
                      <a:alpha val="43137"/>
                    </a:srgbClr>
                  </a:outerShdw>
                </a:effectLst>
              </a:rPr>
              <a:t>responsibility</a:t>
            </a:r>
            <a:r>
              <a:rPr lang="en-US" dirty="0"/>
              <a:t> is it to administer the </a:t>
            </a:r>
            <a:r>
              <a:rPr lang="en-US" b="1" dirty="0">
                <a:solidFill>
                  <a:srgbClr val="FF0000"/>
                </a:solidFill>
                <a:effectLst>
                  <a:outerShdw blurRad="38100" dist="38100" dir="2700000" algn="tl">
                    <a:srgbClr val="000000">
                      <a:alpha val="43137"/>
                    </a:srgbClr>
                  </a:outerShdw>
                </a:effectLst>
              </a:rPr>
              <a:t>HLS</a:t>
            </a:r>
            <a:r>
              <a:rPr lang="en-US" dirty="0"/>
              <a:t>?</a:t>
            </a:r>
          </a:p>
          <a:p>
            <a:r>
              <a:rPr lang="en-US" dirty="0"/>
              <a:t>In what </a:t>
            </a:r>
            <a:r>
              <a:rPr lang="en-US" b="1" dirty="0">
                <a:solidFill>
                  <a:srgbClr val="FF0000"/>
                </a:solidFill>
                <a:effectLst>
                  <a:outerShdw blurRad="38100" dist="38100" dir="2700000" algn="tl">
                    <a:srgbClr val="000000">
                      <a:alpha val="43137"/>
                    </a:srgbClr>
                  </a:outerShdw>
                </a:effectLst>
              </a:rPr>
              <a:t>forms</a:t>
            </a:r>
            <a:r>
              <a:rPr lang="en-US" dirty="0"/>
              <a:t> is it administered (i.e., orally, written, in English, or in a home language translation).</a:t>
            </a:r>
          </a:p>
          <a:p>
            <a:r>
              <a:rPr lang="en-US" dirty="0"/>
              <a:t>Are there qualified oral </a:t>
            </a:r>
            <a:r>
              <a:rPr lang="en-US" b="1" dirty="0">
                <a:solidFill>
                  <a:srgbClr val="FF0000"/>
                </a:solidFill>
                <a:effectLst>
                  <a:outerShdw blurRad="38100" dist="38100" dir="2700000" algn="tl">
                    <a:srgbClr val="000000">
                      <a:alpha val="43137"/>
                    </a:srgbClr>
                  </a:outerShdw>
                </a:effectLst>
              </a:rPr>
              <a:t>interpreters</a:t>
            </a:r>
            <a:r>
              <a:rPr lang="en-US" dirty="0"/>
              <a:t> available when needed to help families complete the </a:t>
            </a:r>
            <a:r>
              <a:rPr lang="en-US" b="1" dirty="0">
                <a:solidFill>
                  <a:srgbClr val="FF0000"/>
                </a:solidFill>
                <a:effectLst>
                  <a:outerShdw blurRad="38100" dist="38100" dir="2700000" algn="tl">
                    <a:srgbClr val="000000">
                      <a:alpha val="43137"/>
                    </a:srgbClr>
                  </a:outerShdw>
                </a:effectLst>
              </a:rPr>
              <a:t>HLS</a:t>
            </a:r>
            <a:r>
              <a:rPr lang="en-US" dirty="0"/>
              <a:t>?</a:t>
            </a:r>
          </a:p>
          <a:p>
            <a:r>
              <a:rPr lang="en-US" dirty="0"/>
              <a:t>Do you have procedures to document and describe how to </a:t>
            </a:r>
            <a:r>
              <a:rPr lang="en-US" b="1" dirty="0">
                <a:solidFill>
                  <a:srgbClr val="FF0000"/>
                </a:solidFill>
                <a:effectLst>
                  <a:outerShdw blurRad="38100" dist="38100" dir="2700000" algn="tl">
                    <a:srgbClr val="000000">
                      <a:alpha val="43137"/>
                    </a:srgbClr>
                  </a:outerShdw>
                </a:effectLst>
              </a:rPr>
              <a:t>train</a:t>
            </a:r>
            <a:r>
              <a:rPr lang="en-US" dirty="0"/>
              <a:t> the staff who will administer the </a:t>
            </a:r>
            <a:r>
              <a:rPr lang="en-US" b="1" dirty="0">
                <a:solidFill>
                  <a:srgbClr val="FF0000"/>
                </a:solidFill>
                <a:effectLst>
                  <a:outerShdw blurRad="38100" dist="38100" dir="2700000" algn="tl">
                    <a:srgbClr val="000000">
                      <a:alpha val="43137"/>
                    </a:srgbClr>
                  </a:outerShdw>
                </a:effectLst>
              </a:rPr>
              <a:t>HLS</a:t>
            </a:r>
            <a:r>
              <a:rPr lang="en-US" dirty="0"/>
              <a:t> and how often </a:t>
            </a:r>
            <a:r>
              <a:rPr lang="en-US" b="1" dirty="0">
                <a:solidFill>
                  <a:srgbClr val="FF0000"/>
                </a:solidFill>
                <a:effectLst>
                  <a:outerShdw blurRad="38100" dist="38100" dir="2700000" algn="tl">
                    <a:srgbClr val="000000">
                      <a:alpha val="43137"/>
                    </a:srgbClr>
                  </a:outerShdw>
                </a:effectLst>
              </a:rPr>
              <a:t>refresher</a:t>
            </a:r>
            <a:r>
              <a:rPr lang="en-US" dirty="0"/>
              <a:t> training will occur?</a:t>
            </a:r>
          </a:p>
        </p:txBody>
      </p:sp>
      <p:sp>
        <p:nvSpPr>
          <p:cNvPr id="4" name="Date Placeholder 3">
            <a:extLst>
              <a:ext uri="{FF2B5EF4-FFF2-40B4-BE49-F238E27FC236}">
                <a16:creationId xmlns:a16="http://schemas.microsoft.com/office/drawing/2014/main" id="{2C8C08BE-CA13-405D-B3E3-26ECC73CDEFC}"/>
              </a:ext>
            </a:extLst>
          </p:cNvPr>
          <p:cNvSpPr>
            <a:spLocks noGrp="1"/>
          </p:cNvSpPr>
          <p:nvPr>
            <p:ph type="dt" sz="half" idx="2"/>
          </p:nvPr>
        </p:nvSpPr>
        <p:spPr/>
        <p:txBody>
          <a:bodyPr/>
          <a:lstStyle/>
          <a:p>
            <a:fld id="{4DAE6870-AD18-448A-9B2A-0EFE6DC7B06B}" type="datetime1">
              <a:rPr lang="en-US" smtClean="0"/>
              <a:t>7/11/2017</a:t>
            </a:fld>
            <a:endParaRPr lang="en-US" dirty="0"/>
          </a:p>
        </p:txBody>
      </p:sp>
      <p:sp>
        <p:nvSpPr>
          <p:cNvPr id="5" name="Slide Number Placeholder 4">
            <a:extLst>
              <a:ext uri="{FF2B5EF4-FFF2-40B4-BE49-F238E27FC236}">
                <a16:creationId xmlns:a16="http://schemas.microsoft.com/office/drawing/2014/main" id="{408D3B62-BC0D-482A-B6FB-315D7D89B2D5}"/>
              </a:ext>
            </a:extLst>
          </p:cNvPr>
          <p:cNvSpPr>
            <a:spLocks noGrp="1"/>
          </p:cNvSpPr>
          <p:nvPr>
            <p:ph type="sldNum" sz="quarter" idx="4"/>
          </p:nvPr>
        </p:nvSpPr>
        <p:spPr/>
        <p:txBody>
          <a:bodyPr/>
          <a:lstStyle/>
          <a:p>
            <a:fld id="{B63E4CEF-BB1E-48C7-AE93-F39F6AA99AD7}" type="slidenum">
              <a:rPr lang="en-US" smtClean="0"/>
              <a:pPr/>
              <a:t>3</a:t>
            </a:fld>
            <a:endParaRPr lang="en-US" dirty="0"/>
          </a:p>
        </p:txBody>
      </p:sp>
    </p:spTree>
    <p:extLst>
      <p:ext uri="{BB962C8B-B14F-4D97-AF65-F5344CB8AC3E}">
        <p14:creationId xmlns:p14="http://schemas.microsoft.com/office/powerpoint/2010/main" val="295708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F9CE1-0425-42C4-9D3C-C6A98D194C25}"/>
              </a:ext>
            </a:extLst>
          </p:cNvPr>
          <p:cNvSpPr>
            <a:spLocks noGrp="1"/>
          </p:cNvSpPr>
          <p:nvPr>
            <p:ph type="title"/>
          </p:nvPr>
        </p:nvSpPr>
        <p:spPr/>
        <p:txBody>
          <a:bodyPr/>
          <a:lstStyle/>
          <a:p>
            <a:r>
              <a:rPr lang="en-US" dirty="0">
                <a:solidFill>
                  <a:srgbClr val="FF0000"/>
                </a:solidFill>
              </a:rPr>
              <a:t>G</a:t>
            </a:r>
            <a:r>
              <a:rPr lang="en-US" dirty="0"/>
              <a:t>aDOE</a:t>
            </a:r>
            <a:br>
              <a:rPr lang="en-US" dirty="0"/>
            </a:br>
            <a:r>
              <a:rPr lang="en-US" dirty="0">
                <a:solidFill>
                  <a:srgbClr val="FF0000"/>
                </a:solidFill>
              </a:rPr>
              <a:t>S</a:t>
            </a:r>
            <a:r>
              <a:rPr lang="en-US" dirty="0"/>
              <a:t>tate </a:t>
            </a:r>
            <a:r>
              <a:rPr lang="en-US" dirty="0">
                <a:solidFill>
                  <a:srgbClr val="FF0000"/>
                </a:solidFill>
              </a:rPr>
              <a:t>R</a:t>
            </a:r>
            <a:r>
              <a:rPr lang="en-US" dirty="0"/>
              <a:t>equired </a:t>
            </a:r>
            <a:r>
              <a:rPr lang="en-US" dirty="0">
                <a:solidFill>
                  <a:srgbClr val="FF0000"/>
                </a:solidFill>
              </a:rPr>
              <a:t>HLS</a:t>
            </a:r>
          </a:p>
        </p:txBody>
      </p:sp>
      <p:sp>
        <p:nvSpPr>
          <p:cNvPr id="3" name="Content Placeholder 2">
            <a:extLst>
              <a:ext uri="{FF2B5EF4-FFF2-40B4-BE49-F238E27FC236}">
                <a16:creationId xmlns:a16="http://schemas.microsoft.com/office/drawing/2014/main" id="{E595457D-D165-45B1-BD4A-F80D6E48C139}"/>
              </a:ext>
            </a:extLst>
          </p:cNvPr>
          <p:cNvSpPr>
            <a:spLocks noGrp="1"/>
          </p:cNvSpPr>
          <p:nvPr>
            <p:ph idx="1"/>
          </p:nvPr>
        </p:nvSpPr>
        <p:spPr/>
        <p:txBody>
          <a:bodyPr>
            <a:normAutofit fontScale="62500" lnSpcReduction="20000"/>
          </a:bodyPr>
          <a:lstStyle/>
          <a:p>
            <a:r>
              <a:rPr lang="en-US" sz="3400" dirty="0"/>
              <a:t>Title III law under the ESSA requires standardized statewide </a:t>
            </a:r>
            <a:r>
              <a:rPr lang="en-US" sz="3400" b="1" dirty="0">
                <a:solidFill>
                  <a:srgbClr val="FF0000"/>
                </a:solidFill>
                <a:effectLst>
                  <a:outerShdw blurRad="38100" dist="38100" dir="2700000" algn="tl">
                    <a:srgbClr val="000000">
                      <a:alpha val="43137"/>
                    </a:srgbClr>
                  </a:outerShdw>
                </a:effectLst>
              </a:rPr>
              <a:t>entrance</a:t>
            </a:r>
            <a:r>
              <a:rPr lang="en-US" sz="3400" dirty="0">
                <a:effectLst>
                  <a:outerShdw blurRad="38100" dist="38100" dir="2700000" algn="tl">
                    <a:srgbClr val="000000">
                      <a:alpha val="43137"/>
                    </a:srgbClr>
                  </a:outerShdw>
                </a:effectLst>
              </a:rPr>
              <a:t> </a:t>
            </a:r>
            <a:r>
              <a:rPr lang="en-US" sz="3400" dirty="0"/>
              <a:t>procedure for ESOL programs.  </a:t>
            </a:r>
          </a:p>
          <a:p>
            <a:r>
              <a:rPr lang="en-US" sz="3400" dirty="0"/>
              <a:t>This requirement has necessitated the use of a universal, state-required </a:t>
            </a:r>
            <a:r>
              <a:rPr lang="en-US" sz="3400" b="1" dirty="0">
                <a:solidFill>
                  <a:srgbClr val="FF0000"/>
                </a:solidFill>
                <a:effectLst>
                  <a:outerShdw blurRad="38100" dist="38100" dir="2700000" algn="tl">
                    <a:srgbClr val="000000">
                      <a:alpha val="43137"/>
                    </a:srgbClr>
                  </a:outerShdw>
                </a:effectLst>
              </a:rPr>
              <a:t>H</a:t>
            </a:r>
            <a:r>
              <a:rPr lang="en-US" sz="3400" dirty="0"/>
              <a:t>ome </a:t>
            </a:r>
            <a:r>
              <a:rPr lang="en-US" sz="3400" b="1" dirty="0">
                <a:solidFill>
                  <a:srgbClr val="FF0000"/>
                </a:solidFill>
                <a:effectLst>
                  <a:outerShdw blurRad="38100" dist="38100" dir="2700000" algn="tl">
                    <a:srgbClr val="000000">
                      <a:alpha val="43137"/>
                    </a:srgbClr>
                  </a:outerShdw>
                </a:effectLst>
              </a:rPr>
              <a:t>L</a:t>
            </a:r>
            <a:r>
              <a:rPr lang="en-US" sz="3400" dirty="0"/>
              <a:t>anguage </a:t>
            </a:r>
            <a:r>
              <a:rPr lang="en-US" sz="3400" b="1" dirty="0">
                <a:solidFill>
                  <a:srgbClr val="FF0000"/>
                </a:solidFill>
                <a:effectLst>
                  <a:outerShdw blurRad="38100" dist="38100" dir="2700000" algn="tl">
                    <a:srgbClr val="000000">
                      <a:alpha val="43137"/>
                    </a:srgbClr>
                  </a:outerShdw>
                </a:effectLst>
              </a:rPr>
              <a:t>S</a:t>
            </a:r>
            <a:r>
              <a:rPr lang="en-US" sz="3400" dirty="0"/>
              <a:t>urvey (</a:t>
            </a:r>
            <a:r>
              <a:rPr lang="en-US" sz="3400" b="1" dirty="0">
                <a:solidFill>
                  <a:srgbClr val="FF0000"/>
                </a:solidFill>
                <a:effectLst>
                  <a:outerShdw blurRad="38100" dist="38100" dir="2700000" algn="tl">
                    <a:srgbClr val="000000">
                      <a:alpha val="43137"/>
                    </a:srgbClr>
                  </a:outerShdw>
                </a:effectLst>
              </a:rPr>
              <a:t>HLS</a:t>
            </a:r>
            <a:r>
              <a:rPr lang="en-US" sz="3400" dirty="0"/>
              <a:t>) starting with </a:t>
            </a:r>
            <a:r>
              <a:rPr lang="en-US" sz="3400" b="1" dirty="0">
                <a:solidFill>
                  <a:srgbClr val="FF0000"/>
                </a:solidFill>
                <a:effectLst>
                  <a:outerShdw blurRad="38100" dist="38100" dir="2700000" algn="tl">
                    <a:srgbClr val="000000">
                      <a:alpha val="43137"/>
                    </a:srgbClr>
                  </a:outerShdw>
                </a:effectLst>
              </a:rPr>
              <a:t>2018-2019</a:t>
            </a:r>
            <a:r>
              <a:rPr lang="en-US" sz="3400" b="1" dirty="0"/>
              <a:t> </a:t>
            </a:r>
            <a:r>
              <a:rPr lang="en-US" sz="3400" dirty="0"/>
              <a:t>school year.</a:t>
            </a:r>
          </a:p>
          <a:p>
            <a:r>
              <a:rPr lang="en-US" sz="3400" dirty="0"/>
              <a:t>GaDOE has elected to adopt three specific "language-related" questions as recommended by Bailey and Kelly in the creation of its </a:t>
            </a:r>
            <a:r>
              <a:rPr lang="en-US" sz="3400" b="1" dirty="0">
                <a:solidFill>
                  <a:srgbClr val="FF0000"/>
                </a:solidFill>
                <a:effectLst>
                  <a:outerShdw blurRad="38100" dist="38100" dir="2700000" algn="tl">
                    <a:srgbClr val="000000">
                      <a:alpha val="43137"/>
                    </a:srgbClr>
                  </a:outerShdw>
                </a:effectLst>
              </a:rPr>
              <a:t>HLS</a:t>
            </a:r>
            <a:r>
              <a:rPr lang="en-US" sz="3400" dirty="0"/>
              <a:t> (2012). </a:t>
            </a:r>
          </a:p>
          <a:p>
            <a:r>
              <a:rPr lang="en-US" sz="3400" dirty="0"/>
              <a:t>GaDOE has also elected to provide translated versions of the </a:t>
            </a:r>
            <a:r>
              <a:rPr lang="en-US" sz="3400" b="1" dirty="0">
                <a:solidFill>
                  <a:srgbClr val="FF0000"/>
                </a:solidFill>
                <a:effectLst>
                  <a:outerShdw blurRad="38100" dist="38100" dir="2700000" algn="tl">
                    <a:srgbClr val="000000">
                      <a:alpha val="43137"/>
                    </a:srgbClr>
                  </a:outerShdw>
                </a:effectLst>
              </a:rPr>
              <a:t>HLS</a:t>
            </a:r>
            <a:r>
              <a:rPr lang="en-US" sz="3400" dirty="0"/>
              <a:t> in the </a:t>
            </a:r>
            <a:r>
              <a:rPr lang="en-US" sz="3400" b="1" dirty="0">
                <a:solidFill>
                  <a:srgbClr val="FF0000"/>
                </a:solidFill>
                <a:effectLst>
                  <a:outerShdw blurRad="38100" dist="38100" dir="2700000" algn="tl">
                    <a:srgbClr val="000000">
                      <a:alpha val="43137"/>
                    </a:srgbClr>
                  </a:outerShdw>
                </a:effectLst>
              </a:rPr>
              <a:t>16</a:t>
            </a:r>
            <a:r>
              <a:rPr lang="en-US" sz="3400" dirty="0"/>
              <a:t> most popular languages in the state. If other languages are represented in your district, you may need to use state or local funds to provide translated versions in those additional languages.</a:t>
            </a:r>
          </a:p>
          <a:p>
            <a:r>
              <a:rPr lang="en-US" sz="3400" b="1" dirty="0">
                <a:solidFill>
                  <a:srgbClr val="FF0000"/>
                </a:solidFill>
                <a:effectLst>
                  <a:outerShdw blurRad="38100" dist="38100" dir="2700000" algn="tl">
                    <a:srgbClr val="000000">
                      <a:alpha val="43137"/>
                    </a:srgbClr>
                  </a:outerShdw>
                </a:effectLst>
              </a:rPr>
              <a:t>Please note</a:t>
            </a:r>
            <a:r>
              <a:rPr lang="en-US" sz="3400" b="1" dirty="0"/>
              <a:t>, </a:t>
            </a:r>
            <a:r>
              <a:rPr lang="en-US" sz="3400" dirty="0"/>
              <a:t>the final question on the survey is not required, but is provided as a best practice to assist you in determining how best to send school documents home to families.</a:t>
            </a:r>
          </a:p>
          <a:p>
            <a:pPr marL="0" indent="0">
              <a:buNone/>
            </a:pPr>
            <a:endParaRPr lang="en-US" dirty="0"/>
          </a:p>
        </p:txBody>
      </p:sp>
      <p:sp>
        <p:nvSpPr>
          <p:cNvPr id="4" name="Date Placeholder 3">
            <a:extLst>
              <a:ext uri="{FF2B5EF4-FFF2-40B4-BE49-F238E27FC236}">
                <a16:creationId xmlns:a16="http://schemas.microsoft.com/office/drawing/2014/main" id="{E9AFA966-E7FC-48D6-84E1-7ECDA377EBCC}"/>
              </a:ext>
            </a:extLst>
          </p:cNvPr>
          <p:cNvSpPr>
            <a:spLocks noGrp="1"/>
          </p:cNvSpPr>
          <p:nvPr>
            <p:ph type="dt" sz="half" idx="2"/>
          </p:nvPr>
        </p:nvSpPr>
        <p:spPr/>
        <p:txBody>
          <a:bodyPr/>
          <a:lstStyle/>
          <a:p>
            <a:fld id="{4DAE6870-AD18-448A-9B2A-0EFE6DC7B06B}" type="datetime1">
              <a:rPr lang="en-US" smtClean="0"/>
              <a:t>7/11/2017</a:t>
            </a:fld>
            <a:endParaRPr lang="en-US" dirty="0"/>
          </a:p>
        </p:txBody>
      </p:sp>
      <p:sp>
        <p:nvSpPr>
          <p:cNvPr id="5" name="Slide Number Placeholder 4">
            <a:extLst>
              <a:ext uri="{FF2B5EF4-FFF2-40B4-BE49-F238E27FC236}">
                <a16:creationId xmlns:a16="http://schemas.microsoft.com/office/drawing/2014/main" id="{E74848DF-8B4B-41CC-B679-4DB937FD197B}"/>
              </a:ext>
            </a:extLst>
          </p:cNvPr>
          <p:cNvSpPr>
            <a:spLocks noGrp="1"/>
          </p:cNvSpPr>
          <p:nvPr>
            <p:ph type="sldNum" sz="quarter" idx="4"/>
          </p:nvPr>
        </p:nvSpPr>
        <p:spPr/>
        <p:txBody>
          <a:bodyPr/>
          <a:lstStyle/>
          <a:p>
            <a:fld id="{B63E4CEF-BB1E-48C7-AE93-F39F6AA99AD7}" type="slidenum">
              <a:rPr lang="en-US" smtClean="0"/>
              <a:pPr/>
              <a:t>4</a:t>
            </a:fld>
            <a:endParaRPr lang="en-US" dirty="0"/>
          </a:p>
        </p:txBody>
      </p:sp>
    </p:spTree>
    <p:extLst>
      <p:ext uri="{BB962C8B-B14F-4D97-AF65-F5344CB8AC3E}">
        <p14:creationId xmlns:p14="http://schemas.microsoft.com/office/powerpoint/2010/main" val="357075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solidFill>
                  <a:srgbClr val="FF0000"/>
                </a:solidFill>
              </a:rPr>
              <a:t>G</a:t>
            </a:r>
            <a:r>
              <a:rPr lang="en-US" sz="4000" dirty="0"/>
              <a:t>aDOE</a:t>
            </a:r>
            <a:br>
              <a:rPr lang="en-US" sz="4000" dirty="0"/>
            </a:br>
            <a:r>
              <a:rPr lang="en-US" sz="4000" dirty="0">
                <a:solidFill>
                  <a:srgbClr val="FF0000"/>
                </a:solidFill>
              </a:rPr>
              <a:t>S</a:t>
            </a:r>
            <a:r>
              <a:rPr lang="en-US" sz="4000" dirty="0"/>
              <a:t>tate </a:t>
            </a:r>
            <a:r>
              <a:rPr lang="en-US" sz="4000" dirty="0">
                <a:solidFill>
                  <a:srgbClr val="FF0000"/>
                </a:solidFill>
              </a:rPr>
              <a:t>R</a:t>
            </a:r>
            <a:r>
              <a:rPr lang="en-US" sz="4000" dirty="0"/>
              <a:t>equired </a:t>
            </a:r>
            <a:r>
              <a:rPr lang="en-US" sz="4000" dirty="0">
                <a:solidFill>
                  <a:srgbClr val="FF0000"/>
                </a:solidFill>
              </a:rPr>
              <a:t>HLS</a:t>
            </a:r>
            <a:br>
              <a:rPr lang="en-US" dirty="0">
                <a:solidFill>
                  <a:srgbClr val="FF0000"/>
                </a:solidFill>
              </a:rPr>
            </a:br>
            <a:r>
              <a:rPr lang="en-US" sz="1400" dirty="0">
                <a:solidFill>
                  <a:srgbClr val="00B050"/>
                </a:solidFill>
              </a:rPr>
              <a:t>(Required - b</a:t>
            </a:r>
            <a:r>
              <a:rPr lang="en-US" sz="1400" dirty="0">
                <a:solidFill>
                  <a:srgbClr val="00B050"/>
                </a:solidFill>
                <a:latin typeface="+mn-lt"/>
              </a:rPr>
              <a:t>eginning in 2018-2019 school year)</a:t>
            </a:r>
          </a:p>
        </p:txBody>
      </p:sp>
      <p:sp>
        <p:nvSpPr>
          <p:cNvPr id="3" name="Content Placeholder 2"/>
          <p:cNvSpPr>
            <a:spLocks noGrp="1"/>
          </p:cNvSpPr>
          <p:nvPr>
            <p:ph idx="1"/>
          </p:nvPr>
        </p:nvSpPr>
        <p:spPr/>
        <p:txBody>
          <a:bodyPr>
            <a:normAutofit/>
          </a:bodyPr>
          <a:lstStyle/>
          <a:p>
            <a:pPr marL="0" indent="0">
              <a:buNone/>
            </a:pPr>
            <a:r>
              <a:rPr lang="en-US" sz="2400" b="1" dirty="0"/>
              <a:t>		</a:t>
            </a:r>
          </a:p>
          <a:p>
            <a:pPr marL="457200" indent="-457200">
              <a:buFont typeface="+mj-lt"/>
              <a:buAutoNum type="arabicPeriod"/>
            </a:pPr>
            <a:r>
              <a:rPr lang="en-US" dirty="0"/>
              <a:t>Which language does your child </a:t>
            </a:r>
            <a:r>
              <a:rPr lang="en-US" u="sng" dirty="0">
                <a:solidFill>
                  <a:srgbClr val="FF0000"/>
                </a:solidFill>
                <a:effectLst>
                  <a:outerShdw blurRad="38100" dist="38100" dir="2700000" algn="tl">
                    <a:srgbClr val="000000">
                      <a:alpha val="43137"/>
                    </a:srgbClr>
                  </a:outerShdw>
                </a:effectLst>
              </a:rPr>
              <a:t>best </a:t>
            </a:r>
            <a:r>
              <a:rPr lang="en-US" dirty="0"/>
              <a:t>understand and speak?</a:t>
            </a:r>
          </a:p>
          <a:p>
            <a:pPr marL="457200" indent="-457200">
              <a:buFont typeface="+mj-lt"/>
              <a:buAutoNum type="arabicPeriod"/>
            </a:pPr>
            <a:endParaRPr lang="en-US" sz="1200" dirty="0"/>
          </a:p>
          <a:p>
            <a:pPr marL="457200" indent="-457200">
              <a:buFont typeface="+mj-lt"/>
              <a:buAutoNum type="arabicPeriod"/>
            </a:pPr>
            <a:r>
              <a:rPr lang="en-US" dirty="0"/>
              <a:t>Which language does your child </a:t>
            </a:r>
            <a:r>
              <a:rPr lang="en-US" b="1" u="sng" dirty="0">
                <a:solidFill>
                  <a:srgbClr val="FF0000"/>
                </a:solidFill>
                <a:effectLst>
                  <a:outerShdw blurRad="38100" dist="38100" dir="2700000" algn="tl">
                    <a:srgbClr val="000000">
                      <a:alpha val="43137"/>
                    </a:srgbClr>
                  </a:outerShdw>
                </a:effectLst>
              </a:rPr>
              <a:t>most</a:t>
            </a:r>
            <a:r>
              <a:rPr lang="en-US" b="1" dirty="0">
                <a:solidFill>
                  <a:srgbClr val="FF0000"/>
                </a:solidFill>
              </a:rPr>
              <a:t> </a:t>
            </a:r>
            <a:r>
              <a:rPr lang="en-US" dirty="0"/>
              <a:t>frequently speak at home? </a:t>
            </a:r>
          </a:p>
          <a:p>
            <a:pPr marL="457200" indent="-457200">
              <a:buFont typeface="+mj-lt"/>
              <a:buAutoNum type="arabicPeriod"/>
            </a:pPr>
            <a:endParaRPr lang="en-US" sz="1200" dirty="0"/>
          </a:p>
          <a:p>
            <a:pPr marL="457200" indent="-457200">
              <a:buFont typeface="+mj-lt"/>
              <a:buAutoNum type="arabicPeriod"/>
            </a:pPr>
            <a:r>
              <a:rPr lang="en-US" dirty="0"/>
              <a:t>Which language do adults in your home </a:t>
            </a:r>
            <a:r>
              <a:rPr lang="en-US" b="1" u="sng" dirty="0">
                <a:solidFill>
                  <a:srgbClr val="FF0000"/>
                </a:solidFill>
                <a:effectLst>
                  <a:outerShdw blurRad="38100" dist="38100" dir="2700000" algn="tl">
                    <a:srgbClr val="000000">
                      <a:alpha val="43137"/>
                    </a:srgbClr>
                  </a:outerShdw>
                </a:effectLst>
              </a:rPr>
              <a:t>most</a:t>
            </a:r>
            <a:r>
              <a:rPr lang="en-US" dirty="0"/>
              <a:t> frequently use when speaking with your child?</a:t>
            </a:r>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7/11/2017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5</a:t>
            </a:fld>
            <a:endParaRPr lang="en-US" dirty="0"/>
          </a:p>
        </p:txBody>
      </p:sp>
    </p:spTree>
    <p:custDataLst>
      <p:tags r:id="rId1"/>
    </p:custDataLst>
    <p:extLst>
      <p:ext uri="{BB962C8B-B14F-4D97-AF65-F5344CB8AC3E}">
        <p14:creationId xmlns:p14="http://schemas.microsoft.com/office/powerpoint/2010/main" val="3512210274"/>
      </p:ext>
    </p:extLst>
  </p:cSld>
  <p:clrMapOvr>
    <a:masterClrMapping/>
  </p:clrMapOvr>
  <mc:AlternateContent xmlns:mc="http://schemas.openxmlformats.org/markup-compatibility/2006" xmlns:p14="http://schemas.microsoft.com/office/powerpoint/2010/main">
    <mc:Choice Requires="p14">
      <p:transition spd="slow" p14:dur="2000" advTm="109876"/>
    </mc:Choice>
    <mc:Fallback xmlns="">
      <p:transition spd="slow" advTm="10987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521E0B8-6AFA-4343-98D8-0A264543A3A9}"/>
              </a:ext>
            </a:extLst>
          </p:cNvPr>
          <p:cNvSpPr>
            <a:spLocks noGrp="1"/>
          </p:cNvSpPr>
          <p:nvPr>
            <p:ph type="title"/>
          </p:nvPr>
        </p:nvSpPr>
        <p:spPr>
          <a:xfrm>
            <a:off x="603983" y="334017"/>
            <a:ext cx="6316630" cy="249458"/>
          </a:xfrm>
        </p:spPr>
        <p:txBody>
          <a:bodyPr>
            <a:normAutofit fontScale="90000"/>
          </a:bodyPr>
          <a:lstStyle/>
          <a:p>
            <a:endParaRPr lang="en-US" sz="4000" dirty="0"/>
          </a:p>
        </p:txBody>
      </p:sp>
      <p:pic>
        <p:nvPicPr>
          <p:cNvPr id="8" name="Content Placeholder 7">
            <a:extLst>
              <a:ext uri="{FF2B5EF4-FFF2-40B4-BE49-F238E27FC236}">
                <a16:creationId xmlns:a16="http://schemas.microsoft.com/office/drawing/2014/main" id="{1884D0A8-1015-4080-89A5-C13F01EB1E82}"/>
              </a:ext>
            </a:extLst>
          </p:cNvPr>
          <p:cNvPicPr>
            <a:picLocks noGrp="1" noChangeAspect="1"/>
          </p:cNvPicPr>
          <p:nvPr>
            <p:ph idx="1"/>
          </p:nvPr>
        </p:nvPicPr>
        <p:blipFill>
          <a:blip r:embed="rId2"/>
          <a:stretch>
            <a:fillRect/>
          </a:stretch>
        </p:blipFill>
        <p:spPr>
          <a:xfrm>
            <a:off x="603983" y="130629"/>
            <a:ext cx="5613937" cy="6072461"/>
          </a:xfrm>
          <a:prstGeom prst="rect">
            <a:avLst/>
          </a:prstGeom>
        </p:spPr>
      </p:pic>
      <p:sp>
        <p:nvSpPr>
          <p:cNvPr id="4" name="Date Placeholder 3">
            <a:extLst>
              <a:ext uri="{FF2B5EF4-FFF2-40B4-BE49-F238E27FC236}">
                <a16:creationId xmlns:a16="http://schemas.microsoft.com/office/drawing/2014/main" id="{658E843F-D5D3-489F-B61A-4CB0362289F4}"/>
              </a:ext>
            </a:extLst>
          </p:cNvPr>
          <p:cNvSpPr>
            <a:spLocks noGrp="1"/>
          </p:cNvSpPr>
          <p:nvPr>
            <p:ph type="dt" sz="half" idx="2"/>
          </p:nvPr>
        </p:nvSpPr>
        <p:spPr/>
        <p:txBody>
          <a:bodyPr/>
          <a:lstStyle/>
          <a:p>
            <a:fld id="{4DAE6870-AD18-448A-9B2A-0EFE6DC7B06B}" type="datetime1">
              <a:rPr lang="en-US" smtClean="0"/>
              <a:t>7/11/2017</a:t>
            </a:fld>
            <a:endParaRPr lang="en-US" dirty="0"/>
          </a:p>
        </p:txBody>
      </p:sp>
      <p:sp>
        <p:nvSpPr>
          <p:cNvPr id="5" name="Slide Number Placeholder 4">
            <a:extLst>
              <a:ext uri="{FF2B5EF4-FFF2-40B4-BE49-F238E27FC236}">
                <a16:creationId xmlns:a16="http://schemas.microsoft.com/office/drawing/2014/main" id="{DC262F65-7ED4-40B9-BEE3-2C7251177204}"/>
              </a:ext>
            </a:extLst>
          </p:cNvPr>
          <p:cNvSpPr>
            <a:spLocks noGrp="1"/>
          </p:cNvSpPr>
          <p:nvPr>
            <p:ph type="sldNum" sz="quarter" idx="4"/>
          </p:nvPr>
        </p:nvSpPr>
        <p:spPr/>
        <p:txBody>
          <a:bodyPr/>
          <a:lstStyle/>
          <a:p>
            <a:fld id="{B63E4CEF-BB1E-48C7-AE93-F39F6AA99AD7}" type="slidenum">
              <a:rPr lang="en-US" smtClean="0"/>
              <a:pPr/>
              <a:t>6</a:t>
            </a:fld>
            <a:endParaRPr lang="en-US" dirty="0"/>
          </a:p>
        </p:txBody>
      </p:sp>
    </p:spTree>
    <p:extLst>
      <p:ext uri="{BB962C8B-B14F-4D97-AF65-F5344CB8AC3E}">
        <p14:creationId xmlns:p14="http://schemas.microsoft.com/office/powerpoint/2010/main" val="1656380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545E3-4293-42DB-AF78-ACBA3D407DEE}"/>
              </a:ext>
            </a:extLst>
          </p:cNvPr>
          <p:cNvSpPr>
            <a:spLocks noGrp="1"/>
          </p:cNvSpPr>
          <p:nvPr>
            <p:ph type="title"/>
          </p:nvPr>
        </p:nvSpPr>
        <p:spPr>
          <a:xfrm>
            <a:off x="487680" y="334016"/>
            <a:ext cx="6432933" cy="1325563"/>
          </a:xfrm>
        </p:spPr>
        <p:txBody>
          <a:bodyPr>
            <a:normAutofit fontScale="90000"/>
          </a:bodyPr>
          <a:lstStyle/>
          <a:p>
            <a:r>
              <a:rPr lang="en-US" sz="3600" dirty="0">
                <a:solidFill>
                  <a:srgbClr val="FF0000"/>
                </a:solidFill>
              </a:rPr>
              <a:t>T</a:t>
            </a:r>
            <a:r>
              <a:rPr lang="en-US" sz="3600" dirty="0"/>
              <a:t>ranslated </a:t>
            </a:r>
            <a:r>
              <a:rPr lang="en-US" sz="3600" dirty="0">
                <a:solidFill>
                  <a:srgbClr val="FF0000"/>
                </a:solidFill>
              </a:rPr>
              <a:t>V</a:t>
            </a:r>
            <a:r>
              <a:rPr lang="en-US" sz="3600" dirty="0"/>
              <a:t>ersions of the </a:t>
            </a:r>
            <a:r>
              <a:rPr lang="en-US" sz="3600" dirty="0">
                <a:solidFill>
                  <a:srgbClr val="FF0000"/>
                </a:solidFill>
              </a:rPr>
              <a:t>S</a:t>
            </a:r>
            <a:r>
              <a:rPr lang="en-US" sz="3600" dirty="0"/>
              <a:t>tate </a:t>
            </a:r>
            <a:r>
              <a:rPr lang="en-US" sz="3600" dirty="0">
                <a:solidFill>
                  <a:srgbClr val="FF0000"/>
                </a:solidFill>
              </a:rPr>
              <a:t>R</a:t>
            </a:r>
            <a:r>
              <a:rPr lang="en-US" sz="3600" dirty="0"/>
              <a:t>equired </a:t>
            </a:r>
            <a:r>
              <a:rPr lang="en-US" sz="3600" dirty="0">
                <a:solidFill>
                  <a:srgbClr val="FF0000"/>
                </a:solidFill>
              </a:rPr>
              <a:t>HLS </a:t>
            </a:r>
            <a:br>
              <a:rPr lang="en-US" sz="3600" dirty="0">
                <a:solidFill>
                  <a:srgbClr val="FF0000"/>
                </a:solidFill>
              </a:rPr>
            </a:br>
            <a:r>
              <a:rPr lang="en-US" sz="1200" b="0" dirty="0">
                <a:latin typeface="+mn-lt"/>
              </a:rPr>
              <a:t>GaDOE has elected to provide translated versions of the HLS in the </a:t>
            </a:r>
            <a:r>
              <a:rPr lang="en-US" sz="1200" dirty="0">
                <a:solidFill>
                  <a:srgbClr val="FF0000"/>
                </a:solidFill>
                <a:effectLst>
                  <a:outerShdw blurRad="38100" dist="38100" dir="2700000" algn="tl">
                    <a:srgbClr val="000000">
                      <a:alpha val="43137"/>
                    </a:srgbClr>
                  </a:outerShdw>
                </a:effectLst>
                <a:latin typeface="+mn-lt"/>
              </a:rPr>
              <a:t>16</a:t>
            </a:r>
            <a:r>
              <a:rPr lang="en-US" sz="1200" dirty="0">
                <a:effectLst>
                  <a:outerShdw blurRad="38100" dist="38100" dir="2700000" algn="tl">
                    <a:srgbClr val="000000">
                      <a:alpha val="43137"/>
                    </a:srgbClr>
                  </a:outerShdw>
                </a:effectLst>
                <a:latin typeface="+mn-lt"/>
              </a:rPr>
              <a:t> </a:t>
            </a:r>
            <a:r>
              <a:rPr lang="en-US" sz="1200" b="0" dirty="0">
                <a:latin typeface="+mn-lt"/>
              </a:rPr>
              <a:t>most popular languages in the state. If other languages are represented in your state, you may need to use state or local funds to provide translated versions in these additional languages. </a:t>
            </a:r>
            <a:br>
              <a:rPr lang="en-US" b="0" dirty="0"/>
            </a:br>
            <a:endParaRPr lang="en-US" b="0" dirty="0">
              <a:solidFill>
                <a:srgbClr val="FF0000"/>
              </a:solidFill>
            </a:endParaRPr>
          </a:p>
        </p:txBody>
      </p:sp>
      <p:sp>
        <p:nvSpPr>
          <p:cNvPr id="3" name="Content Placeholder 2">
            <a:extLst>
              <a:ext uri="{FF2B5EF4-FFF2-40B4-BE49-F238E27FC236}">
                <a16:creationId xmlns:a16="http://schemas.microsoft.com/office/drawing/2014/main" id="{B5827723-B85D-4010-9647-A4A32438A034}"/>
              </a:ext>
            </a:extLst>
          </p:cNvPr>
          <p:cNvSpPr>
            <a:spLocks noGrp="1"/>
          </p:cNvSpPr>
          <p:nvPr>
            <p:ph sz="half" idx="1"/>
          </p:nvPr>
        </p:nvSpPr>
        <p:spPr/>
        <p:txBody>
          <a:bodyPr>
            <a:normAutofit/>
          </a:bodyPr>
          <a:lstStyle/>
          <a:p>
            <a:pPr>
              <a:lnSpc>
                <a:spcPct val="100000"/>
              </a:lnSpc>
              <a:spcBef>
                <a:spcPts val="0"/>
              </a:spcBef>
              <a:spcAft>
                <a:spcPts val="800"/>
              </a:spcAft>
              <a:buSzPts val="1000"/>
              <a:tabLst>
                <a:tab pos="457200" algn="l"/>
              </a:tabLst>
            </a:pPr>
            <a:r>
              <a:rPr lang="en-US" sz="2400" dirty="0">
                <a:ea typeface="Times New Roman" panose="02020603050405020304" pitchFamily="18" charset="0"/>
                <a:cs typeface="Times New Roman" panose="02020603050405020304" pitchFamily="18" charset="0"/>
              </a:rPr>
              <a:t> </a:t>
            </a:r>
            <a:r>
              <a:rPr lang="en-US" sz="2400" b="1" dirty="0">
                <a:ea typeface="Times New Roman" panose="02020603050405020304" pitchFamily="18" charset="0"/>
                <a:cs typeface="Times New Roman" panose="02020603050405020304" pitchFamily="18" charset="0"/>
              </a:rPr>
              <a:t>Arabic</a:t>
            </a:r>
            <a:endParaRPr lang="en-US" sz="2400" b="1" dirty="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800"/>
              </a:spcAft>
              <a:buSzPts val="1000"/>
              <a:buFont typeface="Symbol" panose="05050102010706020507" pitchFamily="18" charset="2"/>
              <a:buChar char=""/>
              <a:tabLst>
                <a:tab pos="457200" algn="l"/>
              </a:tabLst>
            </a:pPr>
            <a:r>
              <a:rPr lang="en-US" sz="2400" b="1" dirty="0">
                <a:ea typeface="Times New Roman" panose="02020603050405020304" pitchFamily="18" charset="0"/>
                <a:cs typeface="Times New Roman" panose="02020603050405020304" pitchFamily="18" charset="0"/>
              </a:rPr>
              <a:t>Chinese</a:t>
            </a:r>
            <a:endParaRPr lang="en-US" sz="2400" b="1" dirty="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800"/>
              </a:spcAft>
              <a:buSzPts val="1000"/>
              <a:buFont typeface="Symbol" panose="05050102010706020507" pitchFamily="18" charset="2"/>
              <a:buChar char=""/>
              <a:tabLst>
                <a:tab pos="457200" algn="l"/>
              </a:tabLst>
            </a:pPr>
            <a:r>
              <a:rPr lang="en-US" sz="2400" b="1" dirty="0">
                <a:solidFill>
                  <a:srgbClr val="FF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hlinkClick r:id="rId2"/>
              </a:rPr>
              <a:t>English</a:t>
            </a:r>
            <a:endParaRPr lang="en-US" sz="2400" b="1" dirty="0">
              <a:solidFill>
                <a:srgbClr val="FF0000"/>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800"/>
              </a:spcAft>
              <a:buSzPts val="1000"/>
              <a:buFont typeface="Symbol" panose="05050102010706020507" pitchFamily="18" charset="2"/>
              <a:buChar char=""/>
              <a:tabLst>
                <a:tab pos="457200" algn="l"/>
              </a:tabLst>
            </a:pPr>
            <a:r>
              <a:rPr lang="en-US" sz="2400" b="1" dirty="0">
                <a:ea typeface="Times New Roman" panose="02020603050405020304" pitchFamily="18" charset="0"/>
                <a:cs typeface="Times New Roman" panose="02020603050405020304" pitchFamily="18" charset="0"/>
              </a:rPr>
              <a:t>French</a:t>
            </a:r>
            <a:endParaRPr lang="en-US" sz="2400" b="1" dirty="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800"/>
              </a:spcAft>
              <a:buSzPts val="1000"/>
              <a:buFont typeface="Symbol" panose="05050102010706020507" pitchFamily="18" charset="2"/>
              <a:buChar char=""/>
              <a:tabLst>
                <a:tab pos="457200" algn="l"/>
              </a:tabLst>
            </a:pPr>
            <a:r>
              <a:rPr lang="en-US" sz="2400" b="1" dirty="0">
                <a:ea typeface="Times New Roman" panose="02020603050405020304" pitchFamily="18" charset="0"/>
                <a:cs typeface="Times New Roman" panose="02020603050405020304" pitchFamily="18" charset="0"/>
              </a:rPr>
              <a:t>German</a:t>
            </a:r>
            <a:endParaRPr lang="en-US" sz="2400" b="1" dirty="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800"/>
              </a:spcAft>
              <a:buSzPts val="1000"/>
              <a:buFont typeface="Symbol" panose="05050102010706020507" pitchFamily="18" charset="2"/>
              <a:buChar char=""/>
              <a:tabLst>
                <a:tab pos="457200" algn="l"/>
              </a:tabLst>
            </a:pPr>
            <a:r>
              <a:rPr lang="en-US" sz="2400" b="1" dirty="0">
                <a:ea typeface="Times New Roman" panose="02020603050405020304" pitchFamily="18" charset="0"/>
                <a:cs typeface="Times New Roman" panose="02020603050405020304" pitchFamily="18" charset="0"/>
              </a:rPr>
              <a:t>Gujarati</a:t>
            </a:r>
            <a:endParaRPr lang="en-US" sz="2400" b="1" dirty="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800"/>
              </a:spcAft>
              <a:buSzPts val="1000"/>
              <a:buFont typeface="Symbol" panose="05050102010706020507" pitchFamily="18" charset="2"/>
              <a:buChar char=""/>
              <a:tabLst>
                <a:tab pos="457200" algn="l"/>
              </a:tabLst>
            </a:pPr>
            <a:r>
              <a:rPr lang="en-US" sz="2400" b="1" dirty="0">
                <a:ea typeface="Times New Roman" panose="02020603050405020304" pitchFamily="18" charset="0"/>
                <a:cs typeface="Times New Roman" panose="02020603050405020304" pitchFamily="18" charset="0"/>
              </a:rPr>
              <a:t>Haitian Creole</a:t>
            </a:r>
            <a:endParaRPr lang="en-US" sz="2400" b="1" dirty="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800"/>
              </a:spcAft>
              <a:buSzPts val="1000"/>
              <a:buFont typeface="Symbol" panose="05050102010706020507" pitchFamily="18" charset="2"/>
              <a:buChar char=""/>
              <a:tabLst>
                <a:tab pos="457200" algn="l"/>
              </a:tabLst>
            </a:pPr>
            <a:r>
              <a:rPr lang="en-US" sz="2400" b="1" dirty="0">
                <a:ea typeface="Times New Roman" panose="02020603050405020304" pitchFamily="18" charset="0"/>
                <a:cs typeface="Times New Roman" panose="02020603050405020304" pitchFamily="18" charset="0"/>
              </a:rPr>
              <a:t>Hmong</a:t>
            </a:r>
            <a:endParaRPr lang="en-US" sz="2400" b="1" dirty="0">
              <a:ea typeface="Calibri" panose="020F0502020204030204" pitchFamily="34" charset="0"/>
              <a:cs typeface="Times New Roman" panose="02020603050405020304" pitchFamily="18" charset="0"/>
            </a:endParaRPr>
          </a:p>
          <a:p>
            <a:endParaRPr lang="en-US" dirty="0"/>
          </a:p>
        </p:txBody>
      </p:sp>
      <p:sp>
        <p:nvSpPr>
          <p:cNvPr id="7" name="Content Placeholder 6">
            <a:extLst>
              <a:ext uri="{FF2B5EF4-FFF2-40B4-BE49-F238E27FC236}">
                <a16:creationId xmlns:a16="http://schemas.microsoft.com/office/drawing/2014/main" id="{F86C76C0-3B18-4A11-B94D-9698A5ACA7A3}"/>
              </a:ext>
            </a:extLst>
          </p:cNvPr>
          <p:cNvSpPr>
            <a:spLocks noGrp="1"/>
          </p:cNvSpPr>
          <p:nvPr>
            <p:ph sz="half" idx="2"/>
          </p:nvPr>
        </p:nvSpPr>
        <p:spPr/>
        <p:txBody>
          <a:bodyPr/>
          <a:lstStyle/>
          <a:p>
            <a:pPr marL="342900" marR="0" lvl="0" indent="-342900">
              <a:lnSpc>
                <a:spcPct val="100000"/>
              </a:lnSpc>
              <a:spcBef>
                <a:spcPts val="0"/>
              </a:spcBef>
              <a:spcAft>
                <a:spcPts val="800"/>
              </a:spcAft>
              <a:buSzPts val="1000"/>
              <a:buFont typeface="Symbol" panose="05050102010706020507" pitchFamily="18" charset="2"/>
              <a:buChar char=""/>
              <a:tabLst>
                <a:tab pos="457200" algn="l"/>
              </a:tabLst>
            </a:pPr>
            <a:r>
              <a:rPr lang="en-US" sz="2400" b="1" dirty="0">
                <a:ea typeface="Times New Roman" panose="02020603050405020304" pitchFamily="18" charset="0"/>
                <a:cs typeface="Times New Roman" panose="02020603050405020304" pitchFamily="18" charset="0"/>
              </a:rPr>
              <a:t>Japanese</a:t>
            </a:r>
            <a:endParaRPr lang="en-US" sz="2400" b="1" dirty="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800"/>
              </a:spcAft>
              <a:buSzPts val="1000"/>
              <a:buFont typeface="Symbol" panose="05050102010706020507" pitchFamily="18" charset="2"/>
              <a:buChar char=""/>
              <a:tabLst>
                <a:tab pos="457200" algn="l"/>
              </a:tabLst>
            </a:pPr>
            <a:r>
              <a:rPr lang="en-US" sz="2400" b="1" dirty="0">
                <a:ea typeface="Times New Roman" panose="02020603050405020304" pitchFamily="18" charset="0"/>
                <a:cs typeface="Times New Roman" panose="02020603050405020304" pitchFamily="18" charset="0"/>
              </a:rPr>
              <a:t>Korean</a:t>
            </a:r>
            <a:endParaRPr lang="en-US" sz="2400" b="1" dirty="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800"/>
              </a:spcAft>
              <a:buSzPts val="1000"/>
              <a:buFont typeface="Symbol" panose="05050102010706020507" pitchFamily="18" charset="2"/>
              <a:buChar char=""/>
              <a:tabLst>
                <a:tab pos="457200" algn="l"/>
              </a:tabLst>
            </a:pPr>
            <a:r>
              <a:rPr lang="en-US" sz="2400" b="1" dirty="0">
                <a:ea typeface="Times New Roman" panose="02020603050405020304" pitchFamily="18" charset="0"/>
                <a:cs typeface="Times New Roman" panose="02020603050405020304" pitchFamily="18" charset="0"/>
              </a:rPr>
              <a:t>Lao</a:t>
            </a:r>
            <a:endParaRPr lang="en-US" sz="2400" b="1" dirty="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800"/>
              </a:spcAft>
              <a:buSzPts val="1000"/>
              <a:buFont typeface="Symbol" panose="05050102010706020507" pitchFamily="18" charset="2"/>
              <a:buChar char=""/>
              <a:tabLst>
                <a:tab pos="457200" algn="l"/>
              </a:tabLst>
            </a:pPr>
            <a:r>
              <a:rPr lang="en-US" sz="2400" b="1" dirty="0">
                <a:ea typeface="Times New Roman" panose="02020603050405020304" pitchFamily="18" charset="0"/>
                <a:cs typeface="Times New Roman" panose="02020603050405020304" pitchFamily="18" charset="0"/>
              </a:rPr>
              <a:t>Portuguese (Brazil)</a:t>
            </a:r>
            <a:endParaRPr lang="en-US" sz="2400" b="1" dirty="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800"/>
              </a:spcAft>
              <a:buSzPts val="1000"/>
              <a:buFont typeface="Symbol" panose="05050102010706020507" pitchFamily="18" charset="2"/>
              <a:buChar char=""/>
              <a:tabLst>
                <a:tab pos="457200" algn="l"/>
              </a:tabLst>
            </a:pPr>
            <a:r>
              <a:rPr lang="en-US" sz="2400" b="1" dirty="0">
                <a:ea typeface="Times New Roman" panose="02020603050405020304" pitchFamily="18" charset="0"/>
                <a:cs typeface="Times New Roman" panose="02020603050405020304" pitchFamily="18" charset="0"/>
              </a:rPr>
              <a:t>Russian</a:t>
            </a:r>
            <a:endParaRPr lang="en-US" sz="2400" b="1" dirty="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800"/>
              </a:spcAft>
              <a:buSzPts val="1000"/>
              <a:buFont typeface="Symbol" panose="05050102010706020507" pitchFamily="18" charset="2"/>
              <a:buChar char=""/>
              <a:tabLst>
                <a:tab pos="457200" algn="l"/>
              </a:tabLst>
            </a:pPr>
            <a:r>
              <a:rPr lang="en-US" sz="2400" b="1" dirty="0">
                <a:ea typeface="Times New Roman" panose="02020603050405020304" pitchFamily="18" charset="0"/>
                <a:cs typeface="Times New Roman" panose="02020603050405020304" pitchFamily="18" charset="0"/>
              </a:rPr>
              <a:t>Spanish</a:t>
            </a:r>
            <a:endParaRPr lang="en-US" sz="2400" b="1" dirty="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800"/>
              </a:spcAft>
              <a:buSzPts val="1000"/>
              <a:buFont typeface="Symbol" panose="05050102010706020507" pitchFamily="18" charset="2"/>
              <a:buChar char=""/>
              <a:tabLst>
                <a:tab pos="457200" algn="l"/>
              </a:tabLst>
            </a:pPr>
            <a:r>
              <a:rPr lang="en-US" sz="2400" b="1" dirty="0">
                <a:ea typeface="Times New Roman" panose="02020603050405020304" pitchFamily="18" charset="0"/>
                <a:cs typeface="Times New Roman" panose="02020603050405020304" pitchFamily="18" charset="0"/>
              </a:rPr>
              <a:t>Urdu</a:t>
            </a:r>
            <a:endParaRPr lang="en-US" sz="2400" b="1" dirty="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800"/>
              </a:spcAft>
              <a:buSzPts val="1000"/>
              <a:buFont typeface="Symbol" panose="05050102010706020507" pitchFamily="18" charset="2"/>
              <a:buChar char=""/>
              <a:tabLst>
                <a:tab pos="457200" algn="l"/>
              </a:tabLst>
            </a:pPr>
            <a:r>
              <a:rPr lang="en-US" sz="2400" b="1" dirty="0">
                <a:ea typeface="Times New Roman" panose="02020603050405020304" pitchFamily="18" charset="0"/>
                <a:cs typeface="Times New Roman" panose="02020603050405020304" pitchFamily="18" charset="0"/>
              </a:rPr>
              <a:t>Vietnamese</a:t>
            </a:r>
            <a:endParaRPr lang="en-US" sz="2400" b="1" dirty="0">
              <a:ea typeface="Calibri" panose="020F0502020204030204" pitchFamily="34" charset="0"/>
              <a:cs typeface="Times New Roman" panose="02020603050405020304" pitchFamily="18" charset="0"/>
            </a:endParaRPr>
          </a:p>
          <a:p>
            <a:endParaRPr lang="en-US" dirty="0"/>
          </a:p>
        </p:txBody>
      </p:sp>
      <p:sp>
        <p:nvSpPr>
          <p:cNvPr id="4" name="Date Placeholder 3">
            <a:extLst>
              <a:ext uri="{FF2B5EF4-FFF2-40B4-BE49-F238E27FC236}">
                <a16:creationId xmlns:a16="http://schemas.microsoft.com/office/drawing/2014/main" id="{8C2B5CA4-6422-4747-95C5-BD3DFEB92CF5}"/>
              </a:ext>
            </a:extLst>
          </p:cNvPr>
          <p:cNvSpPr>
            <a:spLocks noGrp="1"/>
          </p:cNvSpPr>
          <p:nvPr>
            <p:ph type="dt" sz="half" idx="10"/>
          </p:nvPr>
        </p:nvSpPr>
        <p:spPr/>
        <p:txBody>
          <a:bodyPr/>
          <a:lstStyle/>
          <a:p>
            <a:fld id="{4DAE6870-AD18-448A-9B2A-0EFE6DC7B06B}" type="datetime1">
              <a:rPr lang="en-US" smtClean="0"/>
              <a:t>7/11/2017</a:t>
            </a:fld>
            <a:endParaRPr lang="en-US" dirty="0"/>
          </a:p>
        </p:txBody>
      </p:sp>
      <p:sp>
        <p:nvSpPr>
          <p:cNvPr id="5" name="Slide Number Placeholder 4">
            <a:extLst>
              <a:ext uri="{FF2B5EF4-FFF2-40B4-BE49-F238E27FC236}">
                <a16:creationId xmlns:a16="http://schemas.microsoft.com/office/drawing/2014/main" id="{B59E4169-9AE7-438E-A302-5E1ADC68933F}"/>
              </a:ext>
            </a:extLst>
          </p:cNvPr>
          <p:cNvSpPr>
            <a:spLocks noGrp="1"/>
          </p:cNvSpPr>
          <p:nvPr>
            <p:ph type="sldNum" sz="quarter" idx="4"/>
          </p:nvPr>
        </p:nvSpPr>
        <p:spPr/>
        <p:txBody>
          <a:bodyPr/>
          <a:lstStyle/>
          <a:p>
            <a:fld id="{B63E4CEF-BB1E-48C7-AE93-F39F6AA99AD7}" type="slidenum">
              <a:rPr lang="en-US" smtClean="0"/>
              <a:pPr/>
              <a:t>7</a:t>
            </a:fld>
            <a:endParaRPr lang="en-US" dirty="0"/>
          </a:p>
        </p:txBody>
      </p:sp>
    </p:spTree>
    <p:extLst>
      <p:ext uri="{BB962C8B-B14F-4D97-AF65-F5344CB8AC3E}">
        <p14:creationId xmlns:p14="http://schemas.microsoft.com/office/powerpoint/2010/main" val="1413907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7">
                                            <p:txEl>
                                              <p:pRg st="0" end="0"/>
                                            </p:txEl>
                                          </p:spTgt>
                                        </p:tgtEl>
                                        <p:attrNameLst>
                                          <p:attrName>style.visibility</p:attrName>
                                        </p:attrNameLst>
                                      </p:cBhvr>
                                      <p:to>
                                        <p:strVal val="visible"/>
                                      </p:to>
                                    </p:set>
                                    <p:anim calcmode="lin" valueType="num">
                                      <p:cBhvr additive="base">
                                        <p:cTn id="5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7">
                                            <p:txEl>
                                              <p:pRg st="1" end="1"/>
                                            </p:txEl>
                                          </p:spTgt>
                                        </p:tgtEl>
                                        <p:attrNameLst>
                                          <p:attrName>style.visibility</p:attrName>
                                        </p:attrNameLst>
                                      </p:cBhvr>
                                      <p:to>
                                        <p:strVal val="visible"/>
                                      </p:to>
                                    </p:set>
                                    <p:anim calcmode="lin" valueType="num">
                                      <p:cBhvr additive="base">
                                        <p:cTn id="6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7">
                                            <p:txEl>
                                              <p:pRg st="2" end="2"/>
                                            </p:txEl>
                                          </p:spTgt>
                                        </p:tgtEl>
                                        <p:attrNameLst>
                                          <p:attrName>style.visibility</p:attrName>
                                        </p:attrNameLst>
                                      </p:cBhvr>
                                      <p:to>
                                        <p:strVal val="visible"/>
                                      </p:to>
                                    </p:set>
                                    <p:anim calcmode="lin" valueType="num">
                                      <p:cBhvr additive="base">
                                        <p:cTn id="6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7">
                                            <p:txEl>
                                              <p:pRg st="3" end="3"/>
                                            </p:txEl>
                                          </p:spTgt>
                                        </p:tgtEl>
                                        <p:attrNameLst>
                                          <p:attrName>style.visibility</p:attrName>
                                        </p:attrNameLst>
                                      </p:cBhvr>
                                      <p:to>
                                        <p:strVal val="visible"/>
                                      </p:to>
                                    </p:set>
                                    <p:anim calcmode="lin" valueType="num">
                                      <p:cBhvr additive="base">
                                        <p:cTn id="73"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7">
                                            <p:txEl>
                                              <p:pRg st="4" end="4"/>
                                            </p:txEl>
                                          </p:spTgt>
                                        </p:tgtEl>
                                        <p:attrNameLst>
                                          <p:attrName>style.visibility</p:attrName>
                                        </p:attrNameLst>
                                      </p:cBhvr>
                                      <p:to>
                                        <p:strVal val="visible"/>
                                      </p:to>
                                    </p:set>
                                    <p:anim calcmode="lin" valueType="num">
                                      <p:cBhvr additive="base">
                                        <p:cTn id="7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7">
                                            <p:txEl>
                                              <p:pRg st="5" end="5"/>
                                            </p:txEl>
                                          </p:spTgt>
                                        </p:tgtEl>
                                        <p:attrNameLst>
                                          <p:attrName>style.visibility</p:attrName>
                                        </p:attrNameLst>
                                      </p:cBhvr>
                                      <p:to>
                                        <p:strVal val="visible"/>
                                      </p:to>
                                    </p:set>
                                    <p:anim calcmode="lin" valueType="num">
                                      <p:cBhvr additive="base">
                                        <p:cTn id="85"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7">
                                            <p:txEl>
                                              <p:pRg st="6" end="6"/>
                                            </p:txEl>
                                          </p:spTgt>
                                        </p:tgtEl>
                                        <p:attrNameLst>
                                          <p:attrName>style.visibility</p:attrName>
                                        </p:attrNameLst>
                                      </p:cBhvr>
                                      <p:to>
                                        <p:strVal val="visible"/>
                                      </p:to>
                                    </p:set>
                                    <p:anim calcmode="lin" valueType="num">
                                      <p:cBhvr additive="base">
                                        <p:cTn id="91"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7">
                                            <p:txEl>
                                              <p:pRg st="7" end="7"/>
                                            </p:txEl>
                                          </p:spTgt>
                                        </p:tgtEl>
                                        <p:attrNameLst>
                                          <p:attrName>style.visibility</p:attrName>
                                        </p:attrNameLst>
                                      </p:cBhvr>
                                      <p:to>
                                        <p:strVal val="visible"/>
                                      </p:to>
                                    </p:set>
                                    <p:anim calcmode="lin" valueType="num">
                                      <p:cBhvr additive="base">
                                        <p:cTn id="97"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solidFill>
                  <a:srgbClr val="FF0000"/>
                </a:solidFill>
              </a:rPr>
              <a:t>P</a:t>
            </a:r>
            <a:r>
              <a:rPr lang="en-US" sz="3200" dirty="0"/>
              <a:t>rocedures for </a:t>
            </a:r>
            <a:r>
              <a:rPr lang="en-US" sz="3200" dirty="0">
                <a:solidFill>
                  <a:srgbClr val="FF0000"/>
                </a:solidFill>
              </a:rPr>
              <a:t>Interpreting</a:t>
            </a:r>
            <a:r>
              <a:rPr lang="en-US" sz="3200" dirty="0"/>
              <a:t>, the </a:t>
            </a:r>
            <a:r>
              <a:rPr lang="en-US" sz="3200" dirty="0">
                <a:solidFill>
                  <a:srgbClr val="FF0000"/>
                </a:solidFill>
              </a:rPr>
              <a:t>H</a:t>
            </a:r>
            <a:r>
              <a:rPr lang="en-US" sz="3200" dirty="0"/>
              <a:t>ome </a:t>
            </a:r>
            <a:r>
              <a:rPr lang="en-US" sz="3200" dirty="0">
                <a:solidFill>
                  <a:srgbClr val="FF0000"/>
                </a:solidFill>
              </a:rPr>
              <a:t>L</a:t>
            </a:r>
            <a:r>
              <a:rPr lang="en-US" sz="3200" dirty="0"/>
              <a:t>anguage </a:t>
            </a:r>
            <a:r>
              <a:rPr lang="en-US" sz="3200" dirty="0">
                <a:solidFill>
                  <a:srgbClr val="FF0000"/>
                </a:solidFill>
              </a:rPr>
              <a:t>S</a:t>
            </a:r>
            <a:r>
              <a:rPr lang="en-US" sz="3200" dirty="0"/>
              <a:t>urvey</a:t>
            </a:r>
          </a:p>
        </p:txBody>
      </p:sp>
      <p:sp>
        <p:nvSpPr>
          <p:cNvPr id="3" name="Content Placeholder 2"/>
          <p:cNvSpPr>
            <a:spLocks noGrp="1"/>
          </p:cNvSpPr>
          <p:nvPr>
            <p:ph idx="1"/>
          </p:nvPr>
        </p:nvSpPr>
        <p:spPr/>
        <p:txBody>
          <a:bodyPr/>
          <a:lstStyle/>
          <a:p>
            <a:r>
              <a:rPr lang="en-US" dirty="0"/>
              <a:t>If all three responses to the questions are </a:t>
            </a:r>
            <a:r>
              <a:rPr lang="en-US" b="1" dirty="0">
                <a:solidFill>
                  <a:srgbClr val="FF0000"/>
                </a:solidFill>
                <a:effectLst>
                  <a:outerShdw blurRad="38100" dist="38100" dir="2700000" algn="tl">
                    <a:srgbClr val="000000">
                      <a:alpha val="43137"/>
                    </a:srgbClr>
                  </a:outerShdw>
                </a:effectLst>
              </a:rPr>
              <a:t>English</a:t>
            </a:r>
            <a:r>
              <a:rPr lang="en-US" dirty="0"/>
              <a:t>, Stop! Do not proceed.</a:t>
            </a:r>
          </a:p>
          <a:p>
            <a:r>
              <a:rPr lang="en-US" dirty="0"/>
              <a:t>If any of the answers to the three questions is a response other than English….this is a </a:t>
            </a:r>
            <a:r>
              <a:rPr lang="en-US" b="1" u="sng" dirty="0" err="1">
                <a:solidFill>
                  <a:srgbClr val="FF0000"/>
                </a:solidFill>
                <a:effectLst>
                  <a:outerShdw blurRad="38100" dist="38100" dir="2700000" algn="tl">
                    <a:srgbClr val="000000">
                      <a:alpha val="43137"/>
                    </a:srgbClr>
                  </a:outerShdw>
                </a:effectLst>
              </a:rPr>
              <a:t>PHLOTE</a:t>
            </a:r>
            <a:r>
              <a:rPr lang="en-US" b="1" u="sng" dirty="0">
                <a:effectLst>
                  <a:outerShdw blurRad="38100" dist="38100" dir="2700000" algn="tl">
                    <a:srgbClr val="000000">
                      <a:alpha val="43137"/>
                    </a:srgbClr>
                  </a:outerShdw>
                </a:effectLst>
              </a:rPr>
              <a:t> </a:t>
            </a:r>
            <a:r>
              <a:rPr lang="en-US" dirty="0"/>
              <a:t>student.</a:t>
            </a:r>
          </a:p>
          <a:p>
            <a:r>
              <a:rPr lang="en-US" dirty="0"/>
              <a:t>What are your </a:t>
            </a:r>
            <a:r>
              <a:rPr lang="en-US" b="1" dirty="0">
                <a:solidFill>
                  <a:srgbClr val="FF0000"/>
                </a:solidFill>
                <a:effectLst>
                  <a:outerShdw blurRad="38100" dist="38100" dir="2700000" algn="tl">
                    <a:srgbClr val="000000">
                      <a:alpha val="43137"/>
                    </a:srgbClr>
                  </a:outerShdw>
                </a:effectLst>
              </a:rPr>
              <a:t>next steps </a:t>
            </a:r>
            <a:r>
              <a:rPr lang="en-US" dirty="0"/>
              <a:t>if the responses are unclear or contradictory?</a:t>
            </a:r>
          </a:p>
          <a:p>
            <a:r>
              <a:rPr lang="en-US" dirty="0"/>
              <a:t>The </a:t>
            </a:r>
            <a:r>
              <a:rPr lang="en-US" b="1" u="sng" dirty="0">
                <a:solidFill>
                  <a:srgbClr val="FF0000"/>
                </a:solidFill>
                <a:effectLst>
                  <a:outerShdw blurRad="38100" dist="38100" dir="2700000" algn="tl">
                    <a:srgbClr val="000000">
                      <a:alpha val="43137"/>
                    </a:srgbClr>
                  </a:outerShdw>
                </a:effectLst>
              </a:rPr>
              <a:t>HLS</a:t>
            </a:r>
            <a:r>
              <a:rPr lang="en-US" dirty="0"/>
              <a:t> does not determine ESOL eligibility.</a:t>
            </a:r>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7/11/2017</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8</a:t>
            </a:fld>
            <a:endParaRPr lang="en-US" dirty="0"/>
          </a:p>
        </p:txBody>
      </p:sp>
    </p:spTree>
    <p:custDataLst>
      <p:tags r:id="rId1"/>
    </p:custDataLst>
    <p:extLst>
      <p:ext uri="{BB962C8B-B14F-4D97-AF65-F5344CB8AC3E}">
        <p14:creationId xmlns:p14="http://schemas.microsoft.com/office/powerpoint/2010/main" val="2211192735"/>
      </p:ext>
    </p:extLst>
  </p:cSld>
  <p:clrMapOvr>
    <a:masterClrMapping/>
  </p:clrMapOvr>
  <mc:AlternateContent xmlns:mc="http://schemas.openxmlformats.org/markup-compatibility/2006" xmlns:p14="http://schemas.microsoft.com/office/powerpoint/2010/main">
    <mc:Choice Requires="p14">
      <p:transition spd="slow" p14:dur="2000" advTm="77830"/>
    </mc:Choice>
    <mc:Fallback xmlns="">
      <p:transition spd="slow" advTm="7783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AFFF3-9912-4FF5-B7B0-7BEFA9E10D3C}"/>
              </a:ext>
            </a:extLst>
          </p:cNvPr>
          <p:cNvSpPr>
            <a:spLocks noGrp="1"/>
          </p:cNvSpPr>
          <p:nvPr>
            <p:ph type="title"/>
          </p:nvPr>
        </p:nvSpPr>
        <p:spPr>
          <a:xfrm>
            <a:off x="603983" y="334016"/>
            <a:ext cx="6316630" cy="1325563"/>
          </a:xfrm>
        </p:spPr>
        <p:txBody>
          <a:bodyPr>
            <a:normAutofit fontScale="90000"/>
          </a:bodyPr>
          <a:lstStyle/>
          <a:p>
            <a:r>
              <a:rPr lang="en-US" sz="3200" dirty="0">
                <a:solidFill>
                  <a:srgbClr val="FF0000"/>
                </a:solidFill>
              </a:rPr>
              <a:t>P</a:t>
            </a:r>
            <a:r>
              <a:rPr lang="en-US" sz="3200" dirty="0"/>
              <a:t>rocedures for </a:t>
            </a:r>
            <a:r>
              <a:rPr lang="en-US" sz="3200" dirty="0">
                <a:solidFill>
                  <a:srgbClr val="FF0000"/>
                </a:solidFill>
              </a:rPr>
              <a:t>Managing </a:t>
            </a:r>
            <a:r>
              <a:rPr lang="en-US" sz="3200" dirty="0"/>
              <a:t>the </a:t>
            </a:r>
            <a:r>
              <a:rPr lang="en-US" sz="3200" dirty="0">
                <a:solidFill>
                  <a:srgbClr val="FF0000"/>
                </a:solidFill>
              </a:rPr>
              <a:t>R</a:t>
            </a:r>
            <a:r>
              <a:rPr lang="en-US" sz="3200" dirty="0"/>
              <a:t>esults of the </a:t>
            </a:r>
            <a:r>
              <a:rPr lang="en-US" sz="3200" dirty="0">
                <a:solidFill>
                  <a:srgbClr val="FF0000"/>
                </a:solidFill>
              </a:rPr>
              <a:t>H</a:t>
            </a:r>
            <a:r>
              <a:rPr lang="en-US" sz="3200" dirty="0"/>
              <a:t>ome </a:t>
            </a:r>
            <a:r>
              <a:rPr lang="en-US" sz="3200" dirty="0">
                <a:solidFill>
                  <a:srgbClr val="FF0000"/>
                </a:solidFill>
              </a:rPr>
              <a:t>L</a:t>
            </a:r>
            <a:r>
              <a:rPr lang="en-US" sz="3200" dirty="0"/>
              <a:t>anguage </a:t>
            </a:r>
            <a:r>
              <a:rPr lang="en-US" sz="3200" dirty="0">
                <a:solidFill>
                  <a:srgbClr val="FF0000"/>
                </a:solidFill>
              </a:rPr>
              <a:t>S</a:t>
            </a:r>
            <a:r>
              <a:rPr lang="en-US" sz="3200" dirty="0"/>
              <a:t>urvey</a:t>
            </a:r>
          </a:p>
        </p:txBody>
      </p:sp>
      <p:sp>
        <p:nvSpPr>
          <p:cNvPr id="3" name="Content Placeholder 2">
            <a:extLst>
              <a:ext uri="{FF2B5EF4-FFF2-40B4-BE49-F238E27FC236}">
                <a16:creationId xmlns:a16="http://schemas.microsoft.com/office/drawing/2014/main" id="{C52E73BD-CB72-4486-A3FA-1C2EAB055251}"/>
              </a:ext>
            </a:extLst>
          </p:cNvPr>
          <p:cNvSpPr>
            <a:spLocks noGrp="1"/>
          </p:cNvSpPr>
          <p:nvPr>
            <p:ph idx="1"/>
          </p:nvPr>
        </p:nvSpPr>
        <p:spPr/>
        <p:txBody>
          <a:bodyPr>
            <a:normAutofit/>
          </a:bodyPr>
          <a:lstStyle/>
          <a:p>
            <a:r>
              <a:rPr lang="en-US" dirty="0"/>
              <a:t>Do your procedures include methods to record </a:t>
            </a:r>
            <a:r>
              <a:rPr lang="en-US" dirty="0">
                <a:solidFill>
                  <a:srgbClr val="FF0000"/>
                </a:solidFill>
                <a:effectLst>
                  <a:outerShdw blurRad="38100" dist="38100" dir="2700000" algn="tl">
                    <a:srgbClr val="000000">
                      <a:alpha val="43137"/>
                    </a:srgbClr>
                  </a:outerShdw>
                </a:effectLst>
              </a:rPr>
              <a:t>HLS results</a:t>
            </a:r>
            <a:r>
              <a:rPr lang="en-US" dirty="0"/>
              <a:t> in the EL students’ permanent records and </a:t>
            </a:r>
            <a:r>
              <a:rPr lang="en-US" dirty="0" err="1"/>
              <a:t>SLDS</a:t>
            </a:r>
            <a:r>
              <a:rPr lang="en-US" dirty="0"/>
              <a:t>?</a:t>
            </a:r>
          </a:p>
          <a:p>
            <a:r>
              <a:rPr lang="en-US" dirty="0"/>
              <a:t>Do your procedures include methods to record the translation and interpretation needs of the EL </a:t>
            </a:r>
            <a:r>
              <a:rPr lang="en-US" dirty="0">
                <a:solidFill>
                  <a:srgbClr val="FF0000"/>
                </a:solidFill>
                <a:effectLst>
                  <a:outerShdw blurRad="38100" dist="38100" dir="2700000" algn="tl">
                    <a:srgbClr val="000000">
                      <a:alpha val="43137"/>
                    </a:srgbClr>
                  </a:outerShdw>
                </a:effectLst>
              </a:rPr>
              <a:t>parents?</a:t>
            </a:r>
          </a:p>
          <a:p>
            <a:r>
              <a:rPr lang="en-US" dirty="0"/>
              <a:t>What is your continuous review process? Is there a process to gather </a:t>
            </a:r>
            <a:r>
              <a:rPr lang="en-US" dirty="0">
                <a:solidFill>
                  <a:srgbClr val="FF0000"/>
                </a:solidFill>
                <a:effectLst>
                  <a:outerShdw blurRad="38100" dist="38100" dir="2700000" algn="tl">
                    <a:srgbClr val="000000">
                      <a:alpha val="43137"/>
                    </a:srgbClr>
                  </a:outerShdw>
                </a:effectLst>
              </a:rPr>
              <a:t>feedback</a:t>
            </a:r>
            <a:r>
              <a:rPr lang="en-US" dirty="0"/>
              <a:t> from EL parents and school personnel? </a:t>
            </a:r>
          </a:p>
        </p:txBody>
      </p:sp>
      <p:sp>
        <p:nvSpPr>
          <p:cNvPr id="4" name="Date Placeholder 3">
            <a:extLst>
              <a:ext uri="{FF2B5EF4-FFF2-40B4-BE49-F238E27FC236}">
                <a16:creationId xmlns:a16="http://schemas.microsoft.com/office/drawing/2014/main" id="{2FE2AF50-596A-4D05-8EE5-70E39ECF42A4}"/>
              </a:ext>
            </a:extLst>
          </p:cNvPr>
          <p:cNvSpPr>
            <a:spLocks noGrp="1"/>
          </p:cNvSpPr>
          <p:nvPr>
            <p:ph type="dt" sz="half" idx="2"/>
          </p:nvPr>
        </p:nvSpPr>
        <p:spPr/>
        <p:txBody>
          <a:bodyPr/>
          <a:lstStyle/>
          <a:p>
            <a:fld id="{4DAE6870-AD18-448A-9B2A-0EFE6DC7B06B}" type="datetime1">
              <a:rPr lang="en-US" smtClean="0"/>
              <a:t>7/11/2017</a:t>
            </a:fld>
            <a:endParaRPr lang="en-US" dirty="0"/>
          </a:p>
        </p:txBody>
      </p:sp>
      <p:sp>
        <p:nvSpPr>
          <p:cNvPr id="5" name="Slide Number Placeholder 4">
            <a:extLst>
              <a:ext uri="{FF2B5EF4-FFF2-40B4-BE49-F238E27FC236}">
                <a16:creationId xmlns:a16="http://schemas.microsoft.com/office/drawing/2014/main" id="{D3CC8880-02B8-4D1E-8A77-788626A45F15}"/>
              </a:ext>
            </a:extLst>
          </p:cNvPr>
          <p:cNvSpPr>
            <a:spLocks noGrp="1"/>
          </p:cNvSpPr>
          <p:nvPr>
            <p:ph type="sldNum" sz="quarter" idx="4"/>
          </p:nvPr>
        </p:nvSpPr>
        <p:spPr/>
        <p:txBody>
          <a:bodyPr/>
          <a:lstStyle/>
          <a:p>
            <a:fld id="{B63E4CEF-BB1E-48C7-AE93-F39F6AA99AD7}" type="slidenum">
              <a:rPr lang="en-US" smtClean="0"/>
              <a:pPr/>
              <a:t>9</a:t>
            </a:fld>
            <a:endParaRPr lang="en-US" dirty="0"/>
          </a:p>
        </p:txBody>
      </p:sp>
    </p:spTree>
    <p:extLst>
      <p:ext uri="{BB962C8B-B14F-4D97-AF65-F5344CB8AC3E}">
        <p14:creationId xmlns:p14="http://schemas.microsoft.com/office/powerpoint/2010/main" val="546027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7|1.5|43|10.7"/>
</p:tagLst>
</file>

<file path=ppt/tags/tag2.xml><?xml version="1.0" encoding="utf-8"?>
<p:tagLst xmlns:a="http://schemas.openxmlformats.org/drawingml/2006/main" xmlns:r="http://schemas.openxmlformats.org/officeDocument/2006/relationships" xmlns:p="http://schemas.openxmlformats.org/presentationml/2006/main">
  <p:tag name="TIMING" val="|2.7|7.8|54.9|8.2|6.3"/>
</p:tagLst>
</file>

<file path=ppt/tags/tag3.xml><?xml version="1.0" encoding="utf-8"?>
<p:tagLst xmlns:a="http://schemas.openxmlformats.org/drawingml/2006/main" xmlns:r="http://schemas.openxmlformats.org/officeDocument/2006/relationships" xmlns:p="http://schemas.openxmlformats.org/presentationml/2006/main">
  <p:tag name="TIMING" val="|1.7|1.5|43|10.7"/>
</p:tagLst>
</file>

<file path=ppt/tags/tag4.xml><?xml version="1.0" encoding="utf-8"?>
<p:tagLst xmlns:a="http://schemas.openxmlformats.org/drawingml/2006/main" xmlns:r="http://schemas.openxmlformats.org/officeDocument/2006/relationships" xmlns:p="http://schemas.openxmlformats.org/presentationml/2006/main">
  <p:tag name="TIMING" val="|44.2|11.9|11.8|17.8"/>
</p:tagLst>
</file>

<file path=ppt/theme/theme1.xml><?xml version="1.0" encoding="utf-8"?>
<a:theme xmlns:a="http://schemas.openxmlformats.org/drawingml/2006/main" name="GaDOE-PowerPoint-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aDOE-PowerPoint-Templatea(2)">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d496aed-39d0-4758-b3cf-4e4773287716"/>
    <PublishingExpirationDate xmlns="http://schemas.microsoft.com/sharepoint/v3" xsi:nil="true"/>
    <PublishingStartDate xmlns="http://schemas.microsoft.com/sharepoint/v3" xsi:nil="true"/>
    <Year xmlns="6c247bae-e40d-40c7-91b3-26f1e466c40a">2012</Year>
    <Program_x0020_Type xmlns="6c247bae-e40d-40c7-91b3-26f1e466c40a">
      <Value>Program Concentration</Value>
    </Program_x0020_Type>
    <Document_x0020_Type xmlns="6c247bae-e40d-40c7-91b3-26f1e466c40a">Accountability</Document_x0020_Type>
    <Page_x0020_SubHeader xmlns="6c247bae-e40d-40c7-91b3-26f1e466c40a" xsi:nil="true"/>
    <Page xmlns="6c247bae-e40d-40c7-91b3-26f1e466c40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0C6FD80E8A23349905925784B78EAE7" ma:contentTypeVersion="6" ma:contentTypeDescription="Create a new document." ma:contentTypeScope="" ma:versionID="3ea628b0e8d4d57ccceb4c966929b31b">
  <xsd:schema xmlns:xsd="http://www.w3.org/2001/XMLSchema" xmlns:xs="http://www.w3.org/2001/XMLSchema" xmlns:p="http://schemas.microsoft.com/office/2006/metadata/properties" xmlns:ns1="http://schemas.microsoft.com/sharepoint/v3" xmlns:ns2="1d496aed-39d0-4758-b3cf-4e4773287716" xmlns:ns3="6c247bae-e40d-40c7-91b3-26f1e466c40a" xmlns:ns4="f9e61c99-8b37-4962-a864-d7fde1b0d03b" targetNamespace="http://schemas.microsoft.com/office/2006/metadata/properties" ma:root="true" ma:fieldsID="ec4de8f70334999c30bc594858c15f34" ns1:_="" ns2:_="" ns3:_="" ns4:_="">
    <xsd:import namespace="http://schemas.microsoft.com/sharepoint/v3"/>
    <xsd:import namespace="1d496aed-39d0-4758-b3cf-4e4773287716"/>
    <xsd:import namespace="6c247bae-e40d-40c7-91b3-26f1e466c40a"/>
    <xsd:import namespace="f9e61c99-8b37-4962-a864-d7fde1b0d03b"/>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element ref="ns3:Document_x0020_Type" minOccurs="0"/>
                <xsd:element ref="ns3:Year" minOccurs="0"/>
                <xsd:element ref="ns3:Program_x0020_Type"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c247bae-e40d-40c7-91b3-26f1e466c40a" elementFormDefault="qualified">
    <xsd:import namespace="http://schemas.microsoft.com/office/2006/documentManagement/types"/>
    <xsd:import namespace="http://schemas.microsoft.com/office/infopath/2007/PartnerControls"/>
    <xsd:element name="Page" ma:index="12" nillable="true" ma:displayName="Page" ma:list="{c0c5bce6-76c0-431d-84b3-50ca3e3d0c94}" ma:internalName="Page0" ma:web="b1898e29-fee5-4c33-85ce-dc384e63ddeb">
      <xsd:simpleType>
        <xsd:restriction base="dms:Lookup"/>
      </xsd:simpleType>
    </xsd:element>
    <xsd:element name="Page_x0020_SubHeader" ma:index="13" nillable="true" ma:displayName="Page SubHeader" ma:internalName="Page_x0020_SubHeader0">
      <xsd:simpleType>
        <xsd:restriction base="dms:Text"/>
      </xsd:simpleType>
    </xsd:element>
    <xsd:element name="Document_x0020_Type" ma:index="14" nillable="true" ma:displayName="Document Type" ma:default="Accountability" ma:format="Dropdown" ma:internalName="Document_x0020_Type">
      <xsd:simpleType>
        <xsd:restriction base="dms:Choice">
          <xsd:enumeration value="Accountability"/>
          <xsd:enumeration value="Assessments"/>
          <xsd:enumeration value="Counseling"/>
          <xsd:enumeration value="Curriculum"/>
          <xsd:enumeration value="Dual Enrollment"/>
          <xsd:enumeration value="Local Plan"/>
          <xsd:enumeration value="Program of Study"/>
        </xsd:restriction>
      </xsd:simpleType>
    </xsd:element>
    <xsd:element name="Year" ma:index="15" nillable="true" ma:displayName="Year" ma:default="2012" ma:format="Dropdown" ma:internalName="Year">
      <xsd:simpleType>
        <xsd:restriction base="dms:Choice">
          <xsd:enumeration value="2012"/>
          <xsd:enumeration value="2013"/>
          <xsd:enumeration value="2014"/>
          <xsd:enumeration value="2015"/>
          <xsd:enumeration value="2016"/>
          <xsd:enumeration value="2017"/>
          <xsd:enumeration value="2018"/>
          <xsd:enumeration value="2019"/>
          <xsd:enumeration value="2020"/>
          <xsd:enumeration value="2021"/>
          <xsd:enumeration value="2022"/>
          <xsd:enumeration value="2023"/>
          <xsd:enumeration value="2024"/>
          <xsd:enumeration value="2025"/>
        </xsd:restriction>
      </xsd:simpleType>
    </xsd:element>
    <xsd:element name="Program_x0020_Type" ma:index="16" nillable="true" ma:displayName="Program Type" ma:default="Program Concentration" ma:internalName="Program_x0020_Type">
      <xsd:complexType>
        <xsd:complexContent>
          <xsd:extension base="dms:MultiChoice">
            <xsd:sequence>
              <xsd:element name="Value" maxOccurs="unbounded" minOccurs="0" nillable="true">
                <xsd:simpleType>
                  <xsd:restriction base="dms:Choice">
                    <xsd:enumeration value="Program Concentration"/>
                    <xsd:enumeration value="Career Clusters"/>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9e61c99-8b37-4962-a864-d7fde1b0d03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9D1BB5-142C-4BD1-9E7D-582C0406F920}"/>
</file>

<file path=customXml/itemProps2.xml><?xml version="1.0" encoding="utf-8"?>
<ds:datastoreItem xmlns:ds="http://schemas.openxmlformats.org/officeDocument/2006/customXml" ds:itemID="{2C9624B2-9AB0-4873-9431-886A7837A5EA}"/>
</file>

<file path=customXml/itemProps3.xml><?xml version="1.0" encoding="utf-8"?>
<ds:datastoreItem xmlns:ds="http://schemas.openxmlformats.org/officeDocument/2006/customXml" ds:itemID="{06026D6D-5D6C-4550-93C2-AB4080DF53F7}"/>
</file>

<file path=docProps/app.xml><?xml version="1.0" encoding="utf-8"?>
<Properties xmlns="http://schemas.openxmlformats.org/officeDocument/2006/extended-properties" xmlns:vt="http://schemas.openxmlformats.org/officeDocument/2006/docPropsVTypes">
  <Template>GaDOE-PowerPoint-WhiteTemplate</Template>
  <TotalTime>1711</TotalTime>
  <Words>582</Words>
  <Application>Microsoft Office PowerPoint</Application>
  <PresentationFormat>On-screen Show (4:3)</PresentationFormat>
  <Paragraphs>118</Paragraphs>
  <Slides>12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Arial Narrow</vt:lpstr>
      <vt:lpstr>Arial Rounded MT Bold</vt:lpstr>
      <vt:lpstr>Calibri</vt:lpstr>
      <vt:lpstr>Symbol</vt:lpstr>
      <vt:lpstr>Times New Roman</vt:lpstr>
      <vt:lpstr>GaDOE-PowerPoint-Template</vt:lpstr>
      <vt:lpstr>GaDOE-PowerPoint-Templatea(2)</vt:lpstr>
      <vt:lpstr> GaDOE ESOL Unit   2017 Webinar Series - Part I  Procedures for Administering, Interpreting and Managing the results of the Home Language Survey  with some Guidance from the  U.S. Department of Education Office of English Language Acquisition</vt:lpstr>
      <vt:lpstr>Identify All Students Whose Primary or Home Language is Other Than English (PHLOTE) </vt:lpstr>
      <vt:lpstr>Procedures for Administering, the Home Language Survey</vt:lpstr>
      <vt:lpstr>GaDOE State Required HLS</vt:lpstr>
      <vt:lpstr>GaDOE State Required HLS (Required - beginning in 2018-2019 school year)</vt:lpstr>
      <vt:lpstr>PowerPoint Presentation</vt:lpstr>
      <vt:lpstr>Translated Versions of the State Required HLS  GaDOE has elected to provide translated versions of the HLS in the 16 most popular languages in the state. If other languages are represented in your state, you may need to use state or local funds to provide translated versions in these additional languages.  </vt:lpstr>
      <vt:lpstr>Procedures for Interpreting, the Home Language Survey</vt:lpstr>
      <vt:lpstr>Procedures for Managing the Results of the Home Language Survey</vt:lpstr>
      <vt:lpstr>In Summary</vt:lpstr>
      <vt:lpstr>PowerPoint Presentation</vt:lpstr>
      <vt:lpstr>PowerPoint Presentation</vt:lpstr>
    </vt:vector>
  </TitlesOfParts>
  <Company>GADOE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ESOL Advisory Meeting</dc:title>
  <dc:subject/>
  <dc:creator>Cori Alston</dc:creator>
  <cp:lastModifiedBy>Jacqueline Ellis</cp:lastModifiedBy>
  <cp:revision>90</cp:revision>
  <cp:lastPrinted>2017-07-11T13:05:57Z</cp:lastPrinted>
  <dcterms:created xsi:type="dcterms:W3CDTF">2017-04-14T14:58:10Z</dcterms:created>
  <dcterms:modified xsi:type="dcterms:W3CDTF">2017-07-11T13:49:20Z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0x01010010C6FD80E8A23349905925784B78EAE7</vt:lpwstr>
  </property>
</Properties>
</file>