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0"/>
  </p:notesMasterIdLst>
  <p:sldIdLst>
    <p:sldId id="257" r:id="rId5"/>
    <p:sldId id="326" r:id="rId6"/>
    <p:sldId id="263" r:id="rId7"/>
    <p:sldId id="268" r:id="rId8"/>
    <p:sldId id="269" r:id="rId9"/>
    <p:sldId id="321" r:id="rId10"/>
    <p:sldId id="274" r:id="rId11"/>
    <p:sldId id="276" r:id="rId12"/>
    <p:sldId id="282" r:id="rId13"/>
    <p:sldId id="277" r:id="rId14"/>
    <p:sldId id="285" r:id="rId15"/>
    <p:sldId id="319" r:id="rId16"/>
    <p:sldId id="312" r:id="rId17"/>
    <p:sldId id="313" r:id="rId18"/>
    <p:sldId id="279" r:id="rId19"/>
    <p:sldId id="278" r:id="rId20"/>
    <p:sldId id="280" r:id="rId21"/>
    <p:sldId id="348" r:id="rId22"/>
    <p:sldId id="304" r:id="rId23"/>
    <p:sldId id="286" r:id="rId24"/>
    <p:sldId id="307" r:id="rId25"/>
    <p:sldId id="310" r:id="rId26"/>
    <p:sldId id="343" r:id="rId27"/>
    <p:sldId id="346" r:id="rId28"/>
    <p:sldId id="347" r:id="rId2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D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85816" autoAdjust="0"/>
  </p:normalViewPr>
  <p:slideViewPr>
    <p:cSldViewPr snapToGrid="0">
      <p:cViewPr varScale="1">
        <p:scale>
          <a:sx n="91" d="100"/>
          <a:sy n="91" d="100"/>
        </p:scale>
        <p:origin x="151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20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Growing # of ELs in GA Schools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2.5751074049165035E-2"/>
          <c:y val="0.18348033127143495"/>
          <c:w val="0.96459227318239804"/>
          <c:h val="0.6265881140634442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88,942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3F-4B17-ABF0-277BF91FC72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93,687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3F-4B17-ABF0-277BF91FC72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97,793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3F-4B17-ABF0-277BF91FC72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104,784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3F-4B17-ABF0-277BF91FC72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110,035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3F-4B17-ABF0-277BF91FC7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Sheet1!$A$1:$E$1</c:f>
              <c:strCache>
                <c:ptCount val="5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</c:strCache>
            </c:strRef>
          </c:cat>
          <c:val>
            <c:numRef>
              <c:f>Sheet1!$A$2:$E$2</c:f>
              <c:numCache>
                <c:formatCode>#,##0</c:formatCode>
                <c:ptCount val="5"/>
                <c:pt idx="0">
                  <c:v>84203</c:v>
                </c:pt>
                <c:pt idx="1">
                  <c:v>88942</c:v>
                </c:pt>
                <c:pt idx="2">
                  <c:v>93687</c:v>
                </c:pt>
                <c:pt idx="3">
                  <c:v>97793</c:v>
                </c:pt>
                <c:pt idx="4">
                  <c:v>104784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3F-4B17-ABF0-277BF91FC7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1906680"/>
        <c:axId val="231907072"/>
      </c:barChart>
      <c:catAx>
        <c:axId val="231906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231907072"/>
        <c:crosses val="autoZero"/>
        <c:auto val="1"/>
        <c:lblAlgn val="ctr"/>
        <c:lblOffset val="100"/>
        <c:noMultiLvlLbl val="0"/>
      </c:catAx>
      <c:valAx>
        <c:axId val="23190707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31906680"/>
        <c:crosses val="autoZero"/>
        <c:crossBetween val="between"/>
      </c:valAx>
    </c:plotArea>
    <c:plotVisOnly val="1"/>
    <c:dispBlanksAs val="gap"/>
    <c:showDLblsOverMax val="0"/>
  </c:chart>
  <c:spPr>
    <a:solidFill>
      <a:srgbClr val="E7E6E6"/>
    </a:solidFill>
    <a:ln w="25400">
      <a:solidFill>
        <a:srgbClr val="FFC000"/>
      </a:solidFill>
    </a:ln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5C88D6-37B9-4AD7-BF46-A52A5E65895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B62591-6810-49CF-9BB5-3DE7CAC4B74C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800" dirty="0"/>
            <a:t>EL-Y / ESOL - Y</a:t>
          </a:r>
        </a:p>
      </dgm:t>
    </dgm:pt>
    <dgm:pt modelId="{979183AE-6872-4257-AA40-009FDD83254D}" type="parTrans" cxnId="{EC02752B-AE48-435A-AF77-2A7C0712A916}">
      <dgm:prSet/>
      <dgm:spPr/>
      <dgm:t>
        <a:bodyPr/>
        <a:lstStyle/>
        <a:p>
          <a:endParaRPr lang="en-US"/>
        </a:p>
      </dgm:t>
    </dgm:pt>
    <dgm:pt modelId="{1268A15F-91CD-4002-9D8B-2AB91A962F93}" type="sibTrans" cxnId="{EC02752B-AE48-435A-AF77-2A7C0712A916}">
      <dgm:prSet/>
      <dgm:spPr/>
      <dgm:t>
        <a:bodyPr/>
        <a:lstStyle/>
        <a:p>
          <a:endParaRPr lang="en-US"/>
        </a:p>
      </dgm:t>
    </dgm:pt>
    <dgm:pt modelId="{88D9A23C-BCC3-40D6-A71D-E1E2B8BD2258}">
      <dgm:prSet phldrT="[Text]" custT="1"/>
      <dgm:spPr/>
      <dgm:t>
        <a:bodyPr/>
        <a:lstStyle/>
        <a:p>
          <a:r>
            <a:rPr lang="en-US" sz="2400" dirty="0"/>
            <a:t>Students coded EL-Y </a:t>
          </a:r>
          <a:r>
            <a:rPr lang="en-US" sz="2400" b="1" dirty="0">
              <a:solidFill>
                <a:srgbClr val="FF0000"/>
              </a:solidFill>
            </a:rPr>
            <a:t>AND</a:t>
          </a:r>
        </a:p>
      </dgm:t>
    </dgm:pt>
    <dgm:pt modelId="{2938F323-67D7-46F3-9961-64E820FB9F24}" type="parTrans" cxnId="{632F7092-6A07-4B22-BE8A-395E8D5A4552}">
      <dgm:prSet/>
      <dgm:spPr/>
      <dgm:t>
        <a:bodyPr/>
        <a:lstStyle/>
        <a:p>
          <a:endParaRPr lang="en-US"/>
        </a:p>
      </dgm:t>
    </dgm:pt>
    <dgm:pt modelId="{5F4A595E-F4D1-4245-B5E7-F1F02219AB6E}" type="sibTrans" cxnId="{632F7092-6A07-4B22-BE8A-395E8D5A4552}">
      <dgm:prSet/>
      <dgm:spPr/>
      <dgm:t>
        <a:bodyPr/>
        <a:lstStyle/>
        <a:p>
          <a:endParaRPr lang="en-US"/>
        </a:p>
      </dgm:t>
    </dgm:pt>
    <dgm:pt modelId="{745F94AB-14B7-4408-B1DE-6F36A4EAEBB4}">
      <dgm:prSet phldrT="[Text]" custT="1"/>
      <dgm:spPr/>
      <dgm:t>
        <a:bodyPr/>
        <a:lstStyle/>
        <a:p>
          <a:r>
            <a:rPr lang="en-US" sz="1600" dirty="0"/>
            <a:t>Are receiving direct language assistance services through a state-approved ESOL delivery model, Evidence Based Delivery Models in Charter &amp; SWSS/IE2 districts.</a:t>
          </a:r>
        </a:p>
      </dgm:t>
    </dgm:pt>
    <dgm:pt modelId="{39D6E2A4-885D-4717-A680-62C66F0594D7}" type="parTrans" cxnId="{712FACD1-5347-496C-9D3C-15E3F8888863}">
      <dgm:prSet/>
      <dgm:spPr/>
      <dgm:t>
        <a:bodyPr/>
        <a:lstStyle/>
        <a:p>
          <a:endParaRPr lang="en-US"/>
        </a:p>
      </dgm:t>
    </dgm:pt>
    <dgm:pt modelId="{665D7E78-7EDD-4BD2-ACED-FAAF7EFF374E}" type="sibTrans" cxnId="{712FACD1-5347-496C-9D3C-15E3F8888863}">
      <dgm:prSet/>
      <dgm:spPr/>
      <dgm:t>
        <a:bodyPr/>
        <a:lstStyle/>
        <a:p>
          <a:endParaRPr lang="en-US"/>
        </a:p>
      </dgm:t>
    </dgm:pt>
    <dgm:pt modelId="{0E199DFC-02CA-44D3-A0DA-8F1AC678AD52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800" dirty="0"/>
            <a:t>EL-Y / ESOL-N</a:t>
          </a:r>
        </a:p>
      </dgm:t>
    </dgm:pt>
    <dgm:pt modelId="{F3E19B33-84A5-4B55-A23D-0D98D3D63AF8}" type="parTrans" cxnId="{F96A2245-E4E7-47D5-B5B9-911B6DE870F4}">
      <dgm:prSet/>
      <dgm:spPr/>
      <dgm:t>
        <a:bodyPr/>
        <a:lstStyle/>
        <a:p>
          <a:endParaRPr lang="en-US"/>
        </a:p>
      </dgm:t>
    </dgm:pt>
    <dgm:pt modelId="{87C3298B-AE49-41EC-A0EF-4DBFCA605B4D}" type="sibTrans" cxnId="{F96A2245-E4E7-47D5-B5B9-911B6DE870F4}">
      <dgm:prSet/>
      <dgm:spPr/>
      <dgm:t>
        <a:bodyPr/>
        <a:lstStyle/>
        <a:p>
          <a:endParaRPr lang="en-US"/>
        </a:p>
      </dgm:t>
    </dgm:pt>
    <dgm:pt modelId="{296B3AE4-19C0-4747-BAF7-8944DBC3FE82}">
      <dgm:prSet phldrT="[Text]" custT="1"/>
      <dgm:spPr/>
      <dgm:t>
        <a:bodyPr/>
        <a:lstStyle/>
        <a:p>
          <a:r>
            <a:rPr lang="en-US" sz="2400" dirty="0"/>
            <a:t>Students coded EL-Y </a:t>
          </a:r>
          <a:r>
            <a:rPr lang="en-US" sz="2400" b="1" dirty="0">
              <a:solidFill>
                <a:srgbClr val="FF0000"/>
              </a:solidFill>
            </a:rPr>
            <a:t>BUT</a:t>
          </a:r>
        </a:p>
      </dgm:t>
    </dgm:pt>
    <dgm:pt modelId="{3AD2F750-EC0F-4A97-A5F7-B150146CF164}" type="parTrans" cxnId="{FB01EEFC-3304-4B5B-8EDA-E5D0EF64BFD1}">
      <dgm:prSet/>
      <dgm:spPr/>
      <dgm:t>
        <a:bodyPr/>
        <a:lstStyle/>
        <a:p>
          <a:endParaRPr lang="en-US"/>
        </a:p>
      </dgm:t>
    </dgm:pt>
    <dgm:pt modelId="{19A51813-4118-419F-AB62-740C06611EE4}" type="sibTrans" cxnId="{FB01EEFC-3304-4B5B-8EDA-E5D0EF64BFD1}">
      <dgm:prSet/>
      <dgm:spPr/>
      <dgm:t>
        <a:bodyPr/>
        <a:lstStyle/>
        <a:p>
          <a:endParaRPr lang="en-US"/>
        </a:p>
      </dgm:t>
    </dgm:pt>
    <dgm:pt modelId="{66FE8F16-FD5B-4DB4-8A83-DB6DBEC98A09}">
      <dgm:prSet phldrT="[Text]" custT="1"/>
      <dgm:spPr/>
      <dgm:t>
        <a:bodyPr/>
        <a:lstStyle/>
        <a:p>
          <a:r>
            <a:rPr lang="en-US" sz="1600" dirty="0"/>
            <a:t>Are NOT receiving direct language assistance services through a state-approved ESOL delivery model or a LEA chosen Evidenced Based Delivery model.</a:t>
          </a:r>
        </a:p>
      </dgm:t>
    </dgm:pt>
    <dgm:pt modelId="{DAD1F6B8-4B6A-429B-BA49-E4BB4B3D5BF6}" type="parTrans" cxnId="{C094F12D-DDBC-46F5-92FD-5724B1C90292}">
      <dgm:prSet/>
      <dgm:spPr/>
      <dgm:t>
        <a:bodyPr/>
        <a:lstStyle/>
        <a:p>
          <a:endParaRPr lang="en-US"/>
        </a:p>
      </dgm:t>
    </dgm:pt>
    <dgm:pt modelId="{F55062C8-8024-4D44-B714-AB2E091F1359}" type="sibTrans" cxnId="{C094F12D-DDBC-46F5-92FD-5724B1C90292}">
      <dgm:prSet/>
      <dgm:spPr/>
      <dgm:t>
        <a:bodyPr/>
        <a:lstStyle/>
        <a:p>
          <a:endParaRPr lang="en-US"/>
        </a:p>
      </dgm:t>
    </dgm:pt>
    <dgm:pt modelId="{36B50DE5-25E8-45D9-A8F9-95CC4C9E8FBE}" type="pres">
      <dgm:prSet presAssocID="{395C88D6-37B9-4AD7-BF46-A52A5E65895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224661D-E07B-49EA-B1EE-C9A378974D6F}" type="pres">
      <dgm:prSet presAssocID="{69B62591-6810-49CF-9BB5-3DE7CAC4B74C}" presName="root" presStyleCnt="0"/>
      <dgm:spPr/>
    </dgm:pt>
    <dgm:pt modelId="{9CC95087-E940-404E-B0B7-D4F4939D212C}" type="pres">
      <dgm:prSet presAssocID="{69B62591-6810-49CF-9BB5-3DE7CAC4B74C}" presName="rootComposite" presStyleCnt="0"/>
      <dgm:spPr/>
    </dgm:pt>
    <dgm:pt modelId="{1348AE65-6BD5-4BAC-AA20-078A0C0F369B}" type="pres">
      <dgm:prSet presAssocID="{69B62591-6810-49CF-9BB5-3DE7CAC4B74C}" presName="rootText" presStyleLbl="node1" presStyleIdx="0" presStyleCnt="2" custScaleX="120590"/>
      <dgm:spPr/>
    </dgm:pt>
    <dgm:pt modelId="{07367BF8-81A4-4F9D-8D8D-E677F73B5C16}" type="pres">
      <dgm:prSet presAssocID="{69B62591-6810-49CF-9BB5-3DE7CAC4B74C}" presName="rootConnector" presStyleLbl="node1" presStyleIdx="0" presStyleCnt="2"/>
      <dgm:spPr/>
    </dgm:pt>
    <dgm:pt modelId="{1A96591A-C86A-4989-B919-EE9723CA4E44}" type="pres">
      <dgm:prSet presAssocID="{69B62591-6810-49CF-9BB5-3DE7CAC4B74C}" presName="childShape" presStyleCnt="0"/>
      <dgm:spPr/>
    </dgm:pt>
    <dgm:pt modelId="{91E876BB-AAAD-45DC-BA87-464DE740E65F}" type="pres">
      <dgm:prSet presAssocID="{2938F323-67D7-46F3-9961-64E820FB9F24}" presName="Name13" presStyleLbl="parChTrans1D2" presStyleIdx="0" presStyleCnt="4"/>
      <dgm:spPr/>
    </dgm:pt>
    <dgm:pt modelId="{7DEEE2D7-78D2-4355-B15C-DE5D253603C1}" type="pres">
      <dgm:prSet presAssocID="{88D9A23C-BCC3-40D6-A71D-E1E2B8BD2258}" presName="childText" presStyleLbl="bgAcc1" presStyleIdx="0" presStyleCnt="4" custScaleX="122984">
        <dgm:presLayoutVars>
          <dgm:bulletEnabled val="1"/>
        </dgm:presLayoutVars>
      </dgm:prSet>
      <dgm:spPr/>
    </dgm:pt>
    <dgm:pt modelId="{F59BE461-F5EB-4F3A-907E-62FC8DA0BD01}" type="pres">
      <dgm:prSet presAssocID="{39D6E2A4-885D-4717-A680-62C66F0594D7}" presName="Name13" presStyleLbl="parChTrans1D2" presStyleIdx="1" presStyleCnt="4"/>
      <dgm:spPr/>
    </dgm:pt>
    <dgm:pt modelId="{A634FAFC-3866-4645-8587-95887CF9916D}" type="pres">
      <dgm:prSet presAssocID="{745F94AB-14B7-4408-B1DE-6F36A4EAEBB4}" presName="childText" presStyleLbl="bgAcc1" presStyleIdx="1" presStyleCnt="4" custScaleX="194513" custScaleY="149453">
        <dgm:presLayoutVars>
          <dgm:bulletEnabled val="1"/>
        </dgm:presLayoutVars>
      </dgm:prSet>
      <dgm:spPr/>
    </dgm:pt>
    <dgm:pt modelId="{46FC059D-FA13-4BE8-AB5A-15A95F2C8C41}" type="pres">
      <dgm:prSet presAssocID="{0E199DFC-02CA-44D3-A0DA-8F1AC678AD52}" presName="root" presStyleCnt="0"/>
      <dgm:spPr/>
    </dgm:pt>
    <dgm:pt modelId="{F0164527-138F-4D37-9F42-31903BA752FC}" type="pres">
      <dgm:prSet presAssocID="{0E199DFC-02CA-44D3-A0DA-8F1AC678AD52}" presName="rootComposite" presStyleCnt="0"/>
      <dgm:spPr/>
    </dgm:pt>
    <dgm:pt modelId="{D84A1C93-3F5E-48E2-B152-8AD6ACE17E75}" type="pres">
      <dgm:prSet presAssocID="{0E199DFC-02CA-44D3-A0DA-8F1AC678AD52}" presName="rootText" presStyleLbl="node1" presStyleIdx="1" presStyleCnt="2" custScaleX="133499" custLinFactNeighborX="-772" custLinFactNeighborY="-772"/>
      <dgm:spPr/>
    </dgm:pt>
    <dgm:pt modelId="{A562D4E3-EAE9-4F76-90C9-48ED0C7E58CF}" type="pres">
      <dgm:prSet presAssocID="{0E199DFC-02CA-44D3-A0DA-8F1AC678AD52}" presName="rootConnector" presStyleLbl="node1" presStyleIdx="1" presStyleCnt="2"/>
      <dgm:spPr/>
    </dgm:pt>
    <dgm:pt modelId="{0BDF9DB0-7C4C-42BF-B17D-28970911F74D}" type="pres">
      <dgm:prSet presAssocID="{0E199DFC-02CA-44D3-A0DA-8F1AC678AD52}" presName="childShape" presStyleCnt="0"/>
      <dgm:spPr/>
    </dgm:pt>
    <dgm:pt modelId="{991BBBE9-71F8-403D-9B49-D894F5A3603B}" type="pres">
      <dgm:prSet presAssocID="{3AD2F750-EC0F-4A97-A5F7-B150146CF164}" presName="Name13" presStyleLbl="parChTrans1D2" presStyleIdx="2" presStyleCnt="4"/>
      <dgm:spPr/>
    </dgm:pt>
    <dgm:pt modelId="{A6279A27-FFAF-4CD2-BA39-3508CE0A56E1}" type="pres">
      <dgm:prSet presAssocID="{296B3AE4-19C0-4747-BAF7-8944DBC3FE82}" presName="childText" presStyleLbl="bgAcc1" presStyleIdx="2" presStyleCnt="4" custScaleX="126866">
        <dgm:presLayoutVars>
          <dgm:bulletEnabled val="1"/>
        </dgm:presLayoutVars>
      </dgm:prSet>
      <dgm:spPr/>
    </dgm:pt>
    <dgm:pt modelId="{73F1C060-B011-4453-A904-A99567153B25}" type="pres">
      <dgm:prSet presAssocID="{DAD1F6B8-4B6A-429B-BA49-E4BB4B3D5BF6}" presName="Name13" presStyleLbl="parChTrans1D2" presStyleIdx="3" presStyleCnt="4"/>
      <dgm:spPr/>
    </dgm:pt>
    <dgm:pt modelId="{007FAC00-5AF2-4F07-A9FC-00926E6F7145}" type="pres">
      <dgm:prSet presAssocID="{66FE8F16-FD5B-4DB4-8A83-DB6DBEC98A09}" presName="childText" presStyleLbl="bgAcc1" presStyleIdx="3" presStyleCnt="4" custScaleX="161879" custScaleY="160372" custLinFactNeighborX="30722" custLinFactNeighborY="25353">
        <dgm:presLayoutVars>
          <dgm:bulletEnabled val="1"/>
        </dgm:presLayoutVars>
      </dgm:prSet>
      <dgm:spPr/>
    </dgm:pt>
  </dgm:ptLst>
  <dgm:cxnLst>
    <dgm:cxn modelId="{7CD15D02-E620-4869-A076-B17CB879D87F}" type="presOf" srcId="{39D6E2A4-885D-4717-A680-62C66F0594D7}" destId="{F59BE461-F5EB-4F3A-907E-62FC8DA0BD01}" srcOrd="0" destOrd="0" presId="urn:microsoft.com/office/officeart/2005/8/layout/hierarchy3"/>
    <dgm:cxn modelId="{3FF92605-DC12-4AAC-87DA-25CB7756CF68}" type="presOf" srcId="{745F94AB-14B7-4408-B1DE-6F36A4EAEBB4}" destId="{A634FAFC-3866-4645-8587-95887CF9916D}" srcOrd="0" destOrd="0" presId="urn:microsoft.com/office/officeart/2005/8/layout/hierarchy3"/>
    <dgm:cxn modelId="{07F2C309-1EC6-4A42-A73D-2AE3D01B4709}" type="presOf" srcId="{DAD1F6B8-4B6A-429B-BA49-E4BB4B3D5BF6}" destId="{73F1C060-B011-4453-A904-A99567153B25}" srcOrd="0" destOrd="0" presId="urn:microsoft.com/office/officeart/2005/8/layout/hierarchy3"/>
    <dgm:cxn modelId="{24945814-7007-4510-BB89-739607B6ECAF}" type="presOf" srcId="{3AD2F750-EC0F-4A97-A5F7-B150146CF164}" destId="{991BBBE9-71F8-403D-9B49-D894F5A3603B}" srcOrd="0" destOrd="0" presId="urn:microsoft.com/office/officeart/2005/8/layout/hierarchy3"/>
    <dgm:cxn modelId="{B38FA817-7E8A-4EED-B3D3-8E67116ED585}" type="presOf" srcId="{296B3AE4-19C0-4747-BAF7-8944DBC3FE82}" destId="{A6279A27-FFAF-4CD2-BA39-3508CE0A56E1}" srcOrd="0" destOrd="0" presId="urn:microsoft.com/office/officeart/2005/8/layout/hierarchy3"/>
    <dgm:cxn modelId="{BB9C3524-75A4-4F76-A848-0944A0476999}" type="presOf" srcId="{2938F323-67D7-46F3-9961-64E820FB9F24}" destId="{91E876BB-AAAD-45DC-BA87-464DE740E65F}" srcOrd="0" destOrd="0" presId="urn:microsoft.com/office/officeart/2005/8/layout/hierarchy3"/>
    <dgm:cxn modelId="{EC02752B-AE48-435A-AF77-2A7C0712A916}" srcId="{395C88D6-37B9-4AD7-BF46-A52A5E658957}" destId="{69B62591-6810-49CF-9BB5-3DE7CAC4B74C}" srcOrd="0" destOrd="0" parTransId="{979183AE-6872-4257-AA40-009FDD83254D}" sibTransId="{1268A15F-91CD-4002-9D8B-2AB91A962F93}"/>
    <dgm:cxn modelId="{C094F12D-DDBC-46F5-92FD-5724B1C90292}" srcId="{0E199DFC-02CA-44D3-A0DA-8F1AC678AD52}" destId="{66FE8F16-FD5B-4DB4-8A83-DB6DBEC98A09}" srcOrd="1" destOrd="0" parTransId="{DAD1F6B8-4B6A-429B-BA49-E4BB4B3D5BF6}" sibTransId="{F55062C8-8024-4D44-B714-AB2E091F1359}"/>
    <dgm:cxn modelId="{EFDA502F-AA5C-4676-AA71-C2DD28C6E00A}" type="presOf" srcId="{0E199DFC-02CA-44D3-A0DA-8F1AC678AD52}" destId="{A562D4E3-EAE9-4F76-90C9-48ED0C7E58CF}" srcOrd="1" destOrd="0" presId="urn:microsoft.com/office/officeart/2005/8/layout/hierarchy3"/>
    <dgm:cxn modelId="{39CADC63-7CB7-4080-A3F0-7EE584B7BE81}" type="presOf" srcId="{66FE8F16-FD5B-4DB4-8A83-DB6DBEC98A09}" destId="{007FAC00-5AF2-4F07-A9FC-00926E6F7145}" srcOrd="0" destOrd="0" presId="urn:microsoft.com/office/officeart/2005/8/layout/hierarchy3"/>
    <dgm:cxn modelId="{F96A2245-E4E7-47D5-B5B9-911B6DE870F4}" srcId="{395C88D6-37B9-4AD7-BF46-A52A5E658957}" destId="{0E199DFC-02CA-44D3-A0DA-8F1AC678AD52}" srcOrd="1" destOrd="0" parTransId="{F3E19B33-84A5-4B55-A23D-0D98D3D63AF8}" sibTransId="{87C3298B-AE49-41EC-A0EF-4DBFCA605B4D}"/>
    <dgm:cxn modelId="{1E1EB66C-D1F7-4930-B12E-634C2D90B299}" type="presOf" srcId="{88D9A23C-BCC3-40D6-A71D-E1E2B8BD2258}" destId="{7DEEE2D7-78D2-4355-B15C-DE5D253603C1}" srcOrd="0" destOrd="0" presId="urn:microsoft.com/office/officeart/2005/8/layout/hierarchy3"/>
    <dgm:cxn modelId="{6E4F3279-EDB8-45DF-ABBE-A6806C48D711}" type="presOf" srcId="{69B62591-6810-49CF-9BB5-3DE7CAC4B74C}" destId="{1348AE65-6BD5-4BAC-AA20-078A0C0F369B}" srcOrd="0" destOrd="0" presId="urn:microsoft.com/office/officeart/2005/8/layout/hierarchy3"/>
    <dgm:cxn modelId="{8529437D-A057-482A-BF1E-5686F735EBE1}" type="presOf" srcId="{69B62591-6810-49CF-9BB5-3DE7CAC4B74C}" destId="{07367BF8-81A4-4F9D-8D8D-E677F73B5C16}" srcOrd="1" destOrd="0" presId="urn:microsoft.com/office/officeart/2005/8/layout/hierarchy3"/>
    <dgm:cxn modelId="{632F7092-6A07-4B22-BE8A-395E8D5A4552}" srcId="{69B62591-6810-49CF-9BB5-3DE7CAC4B74C}" destId="{88D9A23C-BCC3-40D6-A71D-E1E2B8BD2258}" srcOrd="0" destOrd="0" parTransId="{2938F323-67D7-46F3-9961-64E820FB9F24}" sibTransId="{5F4A595E-F4D1-4245-B5E7-F1F02219AB6E}"/>
    <dgm:cxn modelId="{52DADE94-C5CC-42BF-A748-635F4EF7A143}" type="presOf" srcId="{395C88D6-37B9-4AD7-BF46-A52A5E658957}" destId="{36B50DE5-25E8-45D9-A8F9-95CC4C9E8FBE}" srcOrd="0" destOrd="0" presId="urn:microsoft.com/office/officeart/2005/8/layout/hierarchy3"/>
    <dgm:cxn modelId="{38CA829A-9B9A-4E0D-997F-DCD2DA056A83}" type="presOf" srcId="{0E199DFC-02CA-44D3-A0DA-8F1AC678AD52}" destId="{D84A1C93-3F5E-48E2-B152-8AD6ACE17E75}" srcOrd="0" destOrd="0" presId="urn:microsoft.com/office/officeart/2005/8/layout/hierarchy3"/>
    <dgm:cxn modelId="{712FACD1-5347-496C-9D3C-15E3F8888863}" srcId="{69B62591-6810-49CF-9BB5-3DE7CAC4B74C}" destId="{745F94AB-14B7-4408-B1DE-6F36A4EAEBB4}" srcOrd="1" destOrd="0" parTransId="{39D6E2A4-885D-4717-A680-62C66F0594D7}" sibTransId="{665D7E78-7EDD-4BD2-ACED-FAAF7EFF374E}"/>
    <dgm:cxn modelId="{FB01EEFC-3304-4B5B-8EDA-E5D0EF64BFD1}" srcId="{0E199DFC-02CA-44D3-A0DA-8F1AC678AD52}" destId="{296B3AE4-19C0-4747-BAF7-8944DBC3FE82}" srcOrd="0" destOrd="0" parTransId="{3AD2F750-EC0F-4A97-A5F7-B150146CF164}" sibTransId="{19A51813-4118-419F-AB62-740C06611EE4}"/>
    <dgm:cxn modelId="{8E6BC4D5-3E79-499D-86D0-654687FBCA01}" type="presParOf" srcId="{36B50DE5-25E8-45D9-A8F9-95CC4C9E8FBE}" destId="{A224661D-E07B-49EA-B1EE-C9A378974D6F}" srcOrd="0" destOrd="0" presId="urn:microsoft.com/office/officeart/2005/8/layout/hierarchy3"/>
    <dgm:cxn modelId="{261630F0-C2A3-4EA1-B2D4-085AB12A759C}" type="presParOf" srcId="{A224661D-E07B-49EA-B1EE-C9A378974D6F}" destId="{9CC95087-E940-404E-B0B7-D4F4939D212C}" srcOrd="0" destOrd="0" presId="urn:microsoft.com/office/officeart/2005/8/layout/hierarchy3"/>
    <dgm:cxn modelId="{4D916CA8-11CD-4B8B-B9F8-E2D32CB06C76}" type="presParOf" srcId="{9CC95087-E940-404E-B0B7-D4F4939D212C}" destId="{1348AE65-6BD5-4BAC-AA20-078A0C0F369B}" srcOrd="0" destOrd="0" presId="urn:microsoft.com/office/officeart/2005/8/layout/hierarchy3"/>
    <dgm:cxn modelId="{095AB570-218D-4DF6-9695-DEF88AC9302E}" type="presParOf" srcId="{9CC95087-E940-404E-B0B7-D4F4939D212C}" destId="{07367BF8-81A4-4F9D-8D8D-E677F73B5C16}" srcOrd="1" destOrd="0" presId="urn:microsoft.com/office/officeart/2005/8/layout/hierarchy3"/>
    <dgm:cxn modelId="{96ACAC33-0969-4E0D-ACC0-38871A0AC97A}" type="presParOf" srcId="{A224661D-E07B-49EA-B1EE-C9A378974D6F}" destId="{1A96591A-C86A-4989-B919-EE9723CA4E44}" srcOrd="1" destOrd="0" presId="urn:microsoft.com/office/officeart/2005/8/layout/hierarchy3"/>
    <dgm:cxn modelId="{04C3CE26-DDF7-4FE2-B9D9-E5243B4F09EF}" type="presParOf" srcId="{1A96591A-C86A-4989-B919-EE9723CA4E44}" destId="{91E876BB-AAAD-45DC-BA87-464DE740E65F}" srcOrd="0" destOrd="0" presId="urn:microsoft.com/office/officeart/2005/8/layout/hierarchy3"/>
    <dgm:cxn modelId="{EC64D1B1-DA95-4A07-B2EA-94B64A01BD2C}" type="presParOf" srcId="{1A96591A-C86A-4989-B919-EE9723CA4E44}" destId="{7DEEE2D7-78D2-4355-B15C-DE5D253603C1}" srcOrd="1" destOrd="0" presId="urn:microsoft.com/office/officeart/2005/8/layout/hierarchy3"/>
    <dgm:cxn modelId="{CFD2D5AE-40B2-4033-845E-3D1367CF6CA8}" type="presParOf" srcId="{1A96591A-C86A-4989-B919-EE9723CA4E44}" destId="{F59BE461-F5EB-4F3A-907E-62FC8DA0BD01}" srcOrd="2" destOrd="0" presId="urn:microsoft.com/office/officeart/2005/8/layout/hierarchy3"/>
    <dgm:cxn modelId="{FBD1E04D-6973-4F61-8387-EE860022FFBE}" type="presParOf" srcId="{1A96591A-C86A-4989-B919-EE9723CA4E44}" destId="{A634FAFC-3866-4645-8587-95887CF9916D}" srcOrd="3" destOrd="0" presId="urn:microsoft.com/office/officeart/2005/8/layout/hierarchy3"/>
    <dgm:cxn modelId="{512613D2-11D1-4272-B273-3D0728A15B2D}" type="presParOf" srcId="{36B50DE5-25E8-45D9-A8F9-95CC4C9E8FBE}" destId="{46FC059D-FA13-4BE8-AB5A-15A95F2C8C41}" srcOrd="1" destOrd="0" presId="urn:microsoft.com/office/officeart/2005/8/layout/hierarchy3"/>
    <dgm:cxn modelId="{FBED88B1-69B9-484D-B815-1EE987A936DC}" type="presParOf" srcId="{46FC059D-FA13-4BE8-AB5A-15A95F2C8C41}" destId="{F0164527-138F-4D37-9F42-31903BA752FC}" srcOrd="0" destOrd="0" presId="urn:microsoft.com/office/officeart/2005/8/layout/hierarchy3"/>
    <dgm:cxn modelId="{EE9E98A3-7CDB-4D68-BAE8-4D5B5CD92E59}" type="presParOf" srcId="{F0164527-138F-4D37-9F42-31903BA752FC}" destId="{D84A1C93-3F5E-48E2-B152-8AD6ACE17E75}" srcOrd="0" destOrd="0" presId="urn:microsoft.com/office/officeart/2005/8/layout/hierarchy3"/>
    <dgm:cxn modelId="{9C934A65-C403-483E-A9BB-DC3368D90292}" type="presParOf" srcId="{F0164527-138F-4D37-9F42-31903BA752FC}" destId="{A562D4E3-EAE9-4F76-90C9-48ED0C7E58CF}" srcOrd="1" destOrd="0" presId="urn:microsoft.com/office/officeart/2005/8/layout/hierarchy3"/>
    <dgm:cxn modelId="{2C199D1F-0142-418F-9057-B8FC6D29653E}" type="presParOf" srcId="{46FC059D-FA13-4BE8-AB5A-15A95F2C8C41}" destId="{0BDF9DB0-7C4C-42BF-B17D-28970911F74D}" srcOrd="1" destOrd="0" presId="urn:microsoft.com/office/officeart/2005/8/layout/hierarchy3"/>
    <dgm:cxn modelId="{440A86AD-7510-4979-8304-75E8B51AE086}" type="presParOf" srcId="{0BDF9DB0-7C4C-42BF-B17D-28970911F74D}" destId="{991BBBE9-71F8-403D-9B49-D894F5A3603B}" srcOrd="0" destOrd="0" presId="urn:microsoft.com/office/officeart/2005/8/layout/hierarchy3"/>
    <dgm:cxn modelId="{86E8545D-C33F-40CE-9EFF-D8F37EA1B51D}" type="presParOf" srcId="{0BDF9DB0-7C4C-42BF-B17D-28970911F74D}" destId="{A6279A27-FFAF-4CD2-BA39-3508CE0A56E1}" srcOrd="1" destOrd="0" presId="urn:microsoft.com/office/officeart/2005/8/layout/hierarchy3"/>
    <dgm:cxn modelId="{5673E1FB-2C02-43FD-9A30-DF88A32709BE}" type="presParOf" srcId="{0BDF9DB0-7C4C-42BF-B17D-28970911F74D}" destId="{73F1C060-B011-4453-A904-A99567153B25}" srcOrd="2" destOrd="0" presId="urn:microsoft.com/office/officeart/2005/8/layout/hierarchy3"/>
    <dgm:cxn modelId="{66C07C38-2FED-4DFE-9151-A495812E160B}" type="presParOf" srcId="{0BDF9DB0-7C4C-42BF-B17D-28970911F74D}" destId="{007FAC00-5AF2-4F07-A9FC-00926E6F7145}" srcOrd="3" destOrd="0" presId="urn:microsoft.com/office/officeart/2005/8/layout/hierarchy3"/>
  </dgm:cxnLst>
  <dgm:bg>
    <a:solidFill>
      <a:schemeClr val="accent4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48AE65-6BD5-4BAC-AA20-078A0C0F369B}">
      <dsp:nvSpPr>
        <dsp:cNvPr id="0" name=""/>
        <dsp:cNvSpPr/>
      </dsp:nvSpPr>
      <dsp:spPr>
        <a:xfrm>
          <a:off x="4129" y="39813"/>
          <a:ext cx="2435791" cy="100994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EL-Y / ESOL - Y</a:t>
          </a:r>
        </a:p>
      </dsp:txBody>
      <dsp:txXfrm>
        <a:off x="33709" y="69393"/>
        <a:ext cx="2376631" cy="950787"/>
      </dsp:txXfrm>
    </dsp:sp>
    <dsp:sp modelId="{91E876BB-AAAD-45DC-BA87-464DE740E65F}">
      <dsp:nvSpPr>
        <dsp:cNvPr id="0" name=""/>
        <dsp:cNvSpPr/>
      </dsp:nvSpPr>
      <dsp:spPr>
        <a:xfrm>
          <a:off x="247709" y="1049761"/>
          <a:ext cx="243579" cy="757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7460"/>
              </a:lnTo>
              <a:lnTo>
                <a:pt x="243579" y="7574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EE2D7-78D2-4355-B15C-DE5D253603C1}">
      <dsp:nvSpPr>
        <dsp:cNvPr id="0" name=""/>
        <dsp:cNvSpPr/>
      </dsp:nvSpPr>
      <dsp:spPr>
        <a:xfrm>
          <a:off x="491288" y="1302248"/>
          <a:ext cx="1987318" cy="100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Students coded EL-Y </a:t>
          </a:r>
          <a:r>
            <a:rPr lang="en-US" sz="2400" b="1" kern="1200" dirty="0">
              <a:solidFill>
                <a:srgbClr val="FF0000"/>
              </a:solidFill>
            </a:rPr>
            <a:t>AND</a:t>
          </a:r>
        </a:p>
      </dsp:txBody>
      <dsp:txXfrm>
        <a:off x="520868" y="1331828"/>
        <a:ext cx="1928158" cy="950787"/>
      </dsp:txXfrm>
    </dsp:sp>
    <dsp:sp modelId="{F59BE461-F5EB-4F3A-907E-62FC8DA0BD01}">
      <dsp:nvSpPr>
        <dsp:cNvPr id="0" name=""/>
        <dsp:cNvSpPr/>
      </dsp:nvSpPr>
      <dsp:spPr>
        <a:xfrm>
          <a:off x="247709" y="1049761"/>
          <a:ext cx="243579" cy="2269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9619"/>
              </a:lnTo>
              <a:lnTo>
                <a:pt x="243579" y="22696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4FAFC-3866-4645-8587-95887CF9916D}">
      <dsp:nvSpPr>
        <dsp:cNvPr id="0" name=""/>
        <dsp:cNvSpPr/>
      </dsp:nvSpPr>
      <dsp:spPr>
        <a:xfrm>
          <a:off x="491288" y="2564682"/>
          <a:ext cx="3143166" cy="1509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Are receiving direct language assistance services through a state-approved ESOL delivery model, Evidence Based Delivery Models in Charter &amp; SWSS/IE2 districts.</a:t>
          </a:r>
        </a:p>
      </dsp:txBody>
      <dsp:txXfrm>
        <a:off x="535497" y="2608891"/>
        <a:ext cx="3054748" cy="1420978"/>
      </dsp:txXfrm>
    </dsp:sp>
    <dsp:sp modelId="{D84A1C93-3F5E-48E2-B152-8AD6ACE17E75}">
      <dsp:nvSpPr>
        <dsp:cNvPr id="0" name=""/>
        <dsp:cNvSpPr/>
      </dsp:nvSpPr>
      <dsp:spPr>
        <a:xfrm>
          <a:off x="3584527" y="32016"/>
          <a:ext cx="2696539" cy="100994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EL-Y / ESOL-N</a:t>
          </a:r>
        </a:p>
      </dsp:txBody>
      <dsp:txXfrm>
        <a:off x="3614107" y="61596"/>
        <a:ext cx="2637379" cy="950787"/>
      </dsp:txXfrm>
    </dsp:sp>
    <dsp:sp modelId="{991BBBE9-71F8-403D-9B49-D894F5A3603B}">
      <dsp:nvSpPr>
        <dsp:cNvPr id="0" name=""/>
        <dsp:cNvSpPr/>
      </dsp:nvSpPr>
      <dsp:spPr>
        <a:xfrm>
          <a:off x="3854180" y="1041964"/>
          <a:ext cx="285247" cy="765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257"/>
              </a:lnTo>
              <a:lnTo>
                <a:pt x="285247" y="765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279A27-FFAF-4CD2-BA39-3508CE0A56E1}">
      <dsp:nvSpPr>
        <dsp:cNvPr id="0" name=""/>
        <dsp:cNvSpPr/>
      </dsp:nvSpPr>
      <dsp:spPr>
        <a:xfrm>
          <a:off x="4139428" y="1302248"/>
          <a:ext cx="2050047" cy="100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Students coded EL-Y </a:t>
          </a:r>
          <a:r>
            <a:rPr lang="en-US" sz="2400" b="1" kern="1200" dirty="0">
              <a:solidFill>
                <a:srgbClr val="FF0000"/>
              </a:solidFill>
            </a:rPr>
            <a:t>BUT</a:t>
          </a:r>
        </a:p>
      </dsp:txBody>
      <dsp:txXfrm>
        <a:off x="4169008" y="1331828"/>
        <a:ext cx="1990887" cy="950787"/>
      </dsp:txXfrm>
    </dsp:sp>
    <dsp:sp modelId="{73F1C060-B011-4453-A904-A99567153B25}">
      <dsp:nvSpPr>
        <dsp:cNvPr id="0" name=""/>
        <dsp:cNvSpPr/>
      </dsp:nvSpPr>
      <dsp:spPr>
        <a:xfrm>
          <a:off x="3854180" y="1041964"/>
          <a:ext cx="289377" cy="2372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2368"/>
              </a:lnTo>
              <a:lnTo>
                <a:pt x="289377" y="23723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FAC00-5AF2-4F07-A9FC-00926E6F7145}">
      <dsp:nvSpPr>
        <dsp:cNvPr id="0" name=""/>
        <dsp:cNvSpPr/>
      </dsp:nvSpPr>
      <dsp:spPr>
        <a:xfrm>
          <a:off x="4143558" y="2604496"/>
          <a:ext cx="2615828" cy="1619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Are NOT receiving direct language assistance services through a state-approved ESOL delivery model or a LEA chosen Evidenced Based Delivery model.</a:t>
          </a:r>
        </a:p>
      </dsp:txBody>
      <dsp:txXfrm>
        <a:off x="4190997" y="2651935"/>
        <a:ext cx="2520950" cy="1524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D8AB1433-BF8B-45C5-81D6-089F21EECCF9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E6530340-F5C0-43BA-9CC1-D63E860F3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3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8155" indent="-29159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6393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2950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9508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6065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32623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9179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5737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26572B-6FBA-4601-AF2F-403032BD0D89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861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6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17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8155" indent="-29159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6393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2950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9508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6065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32623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9179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5737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874358-512D-4F94-ABCB-2BAB2A278B6E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7071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.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8155" indent="-29159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6393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2950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9508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6065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32623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9179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5737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B43112-883D-4DCB-862C-3BE7A0A04AE4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252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8155" indent="-29159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6393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2950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9508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6065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32623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9179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5737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E372E0-0C91-48FC-BE7B-68F0D1C81127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754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8155" indent="-29159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6393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2950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9508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6065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32623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9179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5737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DBC516-5E00-48F6-83C3-91AAFC55C361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053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8155" indent="-29159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6393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2950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9508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6065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32623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9179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5737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6D8B02-AAE6-4B66-B08A-F098D9D190F0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743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8155" indent="-29159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6393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2950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9508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6065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32623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9179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5737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9BB6F14-C277-4205-A3D8-DD41F7C257BC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154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Do participants need a description of these categories??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8155" indent="-29159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6393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2950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9508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6065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32623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9179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5737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CC35532-9FF8-4322-8356-5EEA28ADC537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204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8155" indent="-29159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6393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2950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9508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6065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32623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9179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5737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E6A207-258E-478A-A8C2-2390AE3C860A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017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 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8155" indent="-29159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6393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2950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9508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6065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32623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9179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5737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E95AC5-1FEB-4FD6-8C21-5ACF6BF7024E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9784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8155" indent="-29159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6393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2950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9508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6065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32623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9179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5737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6E25C2-EEB2-455B-9ACB-8980AAD140BC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558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doe.org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4E1784F-24CF-40F5-8E66-5A671CE0558F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</a:rPr>
              <a:t>Richard</a:t>
            </a:r>
            <a:r>
              <a:rPr lang="en-US" sz="1400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1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FD5ACBA-BC96-4E48-BAD5-E7E116EC4687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055141" y="1019660"/>
            <a:ext cx="2078037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8194362-26A2-411B-A63E-F202E3AFF173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2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AE6870-AD18-448A-9B2A-0EFE6DC7B06B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206143" y="1019660"/>
            <a:ext cx="192703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4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5B3B41-2E1F-40FB-8308-AA0E18F0B9DC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</a:rPr>
              <a:t>Richard</a:t>
            </a:r>
            <a:r>
              <a:rPr lang="en-US" sz="1400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3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3CB0378-FFD4-4CBB-858D-32EE1C82268A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105475" y="1019660"/>
            <a:ext cx="2027703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DE48FE1-C959-4842-929B-B952E86448B4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6A82E43-F334-4B83-9151-C0C24AE8A2BC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1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D42744-81F0-410B-A1C2-96529C47C04D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</a:rPr>
              <a:t>Richard</a:t>
            </a:r>
            <a:r>
              <a:rPr lang="en-US" sz="1400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>
                <a:solidFill>
                  <a:schemeClr val="bg1"/>
                </a:solidFill>
                <a:hlinkClick r:id="rId3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6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64163"/>
            <a:ext cx="462915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5BC54F9-6F4B-41F9-912C-6E88152A8FF5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01091"/>
            <a:ext cx="462915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83A17E0-28EC-493A-A2BA-E1070EBF6E76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gadoe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F81D28A-6477-4EA0-9A4C-03300D2262AB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172587" y="1019660"/>
            <a:ext cx="19605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15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jellis@doe.k12.ga.us" TargetMode="External"/><Relationship Id="rId7" Type="http://schemas.openxmlformats.org/officeDocument/2006/relationships/hyperlink" Target="mailto:tsmith@doe.k12.ga.us" TargetMode="External"/><Relationship Id="rId2" Type="http://schemas.openxmlformats.org/officeDocument/2006/relationships/hyperlink" Target="mailto:calston@doe.k12.ga.us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droberts@doe.k12.ga.us" TargetMode="External"/><Relationship Id="rId5" Type="http://schemas.openxmlformats.org/officeDocument/2006/relationships/hyperlink" Target="mailto:mbaker@doe.k12.ga.us" TargetMode="External"/><Relationship Id="rId4" Type="http://schemas.openxmlformats.org/officeDocument/2006/relationships/hyperlink" Target="mailto:Klacewell@doe.k12.ga.us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GaDOE ESOL Unit  </a:t>
            </a:r>
            <a:br>
              <a:rPr lang="en-US" sz="2400" dirty="0"/>
            </a:br>
            <a:r>
              <a:rPr lang="en-US" sz="2400" dirty="0"/>
              <a:t>2017 Webinar Series -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III</a:t>
            </a:r>
            <a:br>
              <a:rPr lang="en-US" sz="2400" dirty="0">
                <a:solidFill>
                  <a:srgbClr val="00B050"/>
                </a:solidFill>
              </a:rPr>
            </a:b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oding for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Ls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Reporting Accurate English Learner Data)</a:t>
            </a:r>
            <a:br>
              <a:rPr lang="en-US" sz="1400" dirty="0"/>
            </a:br>
            <a:br>
              <a:rPr lang="en-US" sz="1400" dirty="0"/>
            </a:b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884362"/>
          </a:xfrm>
        </p:spPr>
        <p:txBody>
          <a:bodyPr>
            <a:normAutofit/>
          </a:bodyPr>
          <a:lstStyle/>
          <a:p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Dr. Jacqueline C. Ellis,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NBCT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August 8,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2017</a:t>
            </a:r>
          </a:p>
          <a:p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94CCCB8-5C83-404E-A3A7-8BF440FEC32E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11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8917" y="1752600"/>
            <a:ext cx="1365641" cy="2693173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b="1" dirty="0">
                <a:solidFill>
                  <a:srgbClr val="FF3300"/>
                </a:solidFill>
              </a:rPr>
              <a:t>NOT SERVED via state approved delivery model or LEA chosen evidence based model</a:t>
            </a:r>
          </a:p>
          <a:p>
            <a:pPr>
              <a:defRPr/>
            </a:pPr>
            <a:endParaRPr lang="en-US" sz="1400" b="1" dirty="0">
              <a:solidFill>
                <a:srgbClr val="FF3300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srgbClr val="FF0000"/>
                </a:solidFill>
              </a:rPr>
              <a:t>ESOL-No</a:t>
            </a:r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66165" y="334016"/>
            <a:ext cx="6594676" cy="1647184"/>
          </a:xfr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altLang="en-US" b="0" dirty="0"/>
              <a:t>Reporting FTE - ESOL Segments</a:t>
            </a:r>
            <a:br>
              <a:rPr lang="en-US" altLang="en-US" sz="2000" dirty="0"/>
            </a:br>
            <a:r>
              <a:rPr lang="en-US" altLang="en-US" sz="3100" b="0" dirty="0"/>
              <a:t>Snapshot of “Count Day” in October and March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780718" y="2748135"/>
            <a:ext cx="84325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765931" y="2044988"/>
            <a:ext cx="1343024" cy="5458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94755" y="2044988"/>
            <a:ext cx="1147763" cy="4823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6165" y="2654588"/>
            <a:ext cx="3193964" cy="153888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EL-N          NO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EL (1-2)    Monitored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EL-F          Formerly EL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EL –I        </a:t>
            </a:r>
            <a:r>
              <a:rPr lang="en-US" sz="1400" dirty="0"/>
              <a:t>Student incorrectly         reported as EL</a:t>
            </a:r>
          </a:p>
          <a:p>
            <a:pPr algn="ctr">
              <a:defRPr/>
            </a:pPr>
            <a:r>
              <a:rPr lang="en-US" sz="1600" b="1" dirty="0">
                <a:solidFill>
                  <a:srgbClr val="FF3300"/>
                </a:solidFill>
              </a:rPr>
              <a:t>Do not qualify for FTE segments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04318" y="2517303"/>
            <a:ext cx="1676400" cy="461665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/>
              <a:t>EL = ‘YES’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665694" y="2895600"/>
            <a:ext cx="282669" cy="1132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24813" y="4028100"/>
            <a:ext cx="2364266" cy="1200329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00B050"/>
                </a:solidFill>
                <a:latin typeface="+mn-lt"/>
              </a:rPr>
              <a:t>SERVED</a:t>
            </a:r>
          </a:p>
          <a:p>
            <a:pPr algn="ctr">
              <a:defRPr/>
            </a:pPr>
            <a:r>
              <a:rPr lang="en-US" sz="2400" dirty="0">
                <a:latin typeface="+mn-lt"/>
              </a:rPr>
              <a:t>ESOL Segments </a:t>
            </a:r>
            <a:r>
              <a:rPr lang="en-US" sz="2400" b="1" dirty="0">
                <a:solidFill>
                  <a:srgbClr val="00B050"/>
                </a:solidFill>
                <a:latin typeface="+mn-lt"/>
              </a:rPr>
              <a:t>ESOL-Y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3697419" y="4909897"/>
            <a:ext cx="1254788" cy="50030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108934" y="4972050"/>
            <a:ext cx="1363662" cy="4381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01766" y="5450818"/>
            <a:ext cx="2492989" cy="70788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/>
              <a:t>ESOL</a:t>
            </a:r>
          </a:p>
          <a:p>
            <a:pPr algn="ctr">
              <a:defRPr/>
            </a:pPr>
            <a:r>
              <a:rPr lang="en-US" sz="2000" dirty="0"/>
              <a:t>Itinerant Segments</a:t>
            </a:r>
            <a:r>
              <a:rPr lang="en-US" sz="2000" dirty="0">
                <a:solidFill>
                  <a:srgbClr val="00B050"/>
                </a:solidFill>
              </a:rPr>
              <a:t>*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65694" y="5450818"/>
            <a:ext cx="3015891" cy="70788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/>
              <a:t>ESOL</a:t>
            </a:r>
          </a:p>
          <a:p>
            <a:pPr algn="ctr">
              <a:defRPr/>
            </a:pPr>
            <a:r>
              <a:rPr lang="en-US" sz="2000" dirty="0"/>
              <a:t>Non-Itinerant Segments</a:t>
            </a:r>
            <a:r>
              <a:rPr lang="en-US" sz="2000" dirty="0">
                <a:solidFill>
                  <a:srgbClr val="00B050"/>
                </a:solidFill>
              </a:rPr>
              <a:t>*</a:t>
            </a:r>
          </a:p>
        </p:txBody>
      </p:sp>
      <p:sp>
        <p:nvSpPr>
          <p:cNvPr id="29724" name="TextBox 29"/>
          <p:cNvSpPr txBox="1">
            <a:spLocks noChangeArrowheads="1"/>
          </p:cNvSpPr>
          <p:nvPr/>
        </p:nvSpPr>
        <p:spPr bwMode="auto">
          <a:xfrm>
            <a:off x="3128682" y="6340475"/>
            <a:ext cx="4202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Arial" charset="0"/>
              </a:rPr>
              <a:t>*</a:t>
            </a:r>
            <a:r>
              <a:rPr lang="en-US" altLang="en-US" sz="1800" dirty="0">
                <a:solidFill>
                  <a:schemeClr val="bg1"/>
                </a:solidFill>
                <a:latin typeface="Arial" charset="0"/>
              </a:rPr>
              <a:t>Student Count = Served on Count Day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EABAE94-25C5-4D91-9153-152D797239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08955" y="1752600"/>
            <a:ext cx="762000" cy="584775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/>
              <a:t>EL</a:t>
            </a:r>
          </a:p>
        </p:txBody>
      </p:sp>
      <p:sp>
        <p:nvSpPr>
          <p:cNvPr id="18" name="TextBox 44"/>
          <p:cNvSpPr txBox="1">
            <a:spLocks noChangeArrowheads="1"/>
          </p:cNvSpPr>
          <p:nvPr/>
        </p:nvSpPr>
        <p:spPr bwMode="auto">
          <a:xfrm>
            <a:off x="6934200" y="4724953"/>
            <a:ext cx="2209800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Non-ESOL Options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8205054" y="4281894"/>
            <a:ext cx="794" cy="4209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33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0" dirty="0">
                <a:cs typeface="Arial" charset="0"/>
              </a:rPr>
              <a:t>FTE-funded Segments per Student &amp; Minutes per Segment by Grade Level</a:t>
            </a:r>
            <a:endParaRPr lang="en-US" altLang="en-US" sz="3600" b="0" dirty="0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685800" y="1900517"/>
            <a:ext cx="8001000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b="1" dirty="0">
                <a:solidFill>
                  <a:srgbClr val="FF3300"/>
                </a:solidFill>
                <a:latin typeface="+mn-lt"/>
                <a:cs typeface="Arial" charset="0"/>
              </a:rPr>
              <a:t>State funding guidelines allow:</a:t>
            </a:r>
            <a:endParaRPr lang="en-US" altLang="en-US" sz="2400" dirty="0">
              <a:latin typeface="+mn-lt"/>
              <a:cs typeface="Arial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+mn-lt"/>
                <a:cs typeface="Arial" charset="0"/>
              </a:rPr>
              <a:t>K-3</a:t>
            </a:r>
            <a:r>
              <a:rPr lang="en-US" altLang="en-US" sz="2400" dirty="0">
                <a:latin typeface="+mn-lt"/>
                <a:cs typeface="Arial" charset="0"/>
              </a:rPr>
              <a:t> =   </a:t>
            </a:r>
            <a:r>
              <a:rPr lang="en-US" altLang="en-US" sz="2400" i="1" u="sng" dirty="0">
                <a:latin typeface="+mn-lt"/>
                <a:cs typeface="Arial" charset="0"/>
              </a:rPr>
              <a:t>1 segment </a:t>
            </a:r>
            <a:r>
              <a:rPr lang="en-US" altLang="en-US" sz="2400" dirty="0">
                <a:latin typeface="+mn-lt"/>
                <a:cs typeface="Arial" charset="0"/>
              </a:rPr>
              <a:t>at the ESOL weight; </a:t>
            </a:r>
            <a:r>
              <a:rPr lang="en-US" altLang="en-US" sz="2400" i="1" u="sng" dirty="0">
                <a:latin typeface="+mn-lt"/>
                <a:cs typeface="Arial" charset="0"/>
              </a:rPr>
              <a:t>minimum 45 minutes   </a:t>
            </a:r>
            <a:r>
              <a:rPr lang="en-US" altLang="en-US" sz="2400" i="1" dirty="0">
                <a:latin typeface="+mn-lt"/>
                <a:cs typeface="Arial" charset="0"/>
              </a:rPr>
              <a:t>	</a:t>
            </a:r>
            <a:r>
              <a:rPr lang="en-US" altLang="en-US" sz="2400" i="1" u="sng" dirty="0">
                <a:latin typeface="+mn-lt"/>
                <a:cs typeface="Arial" charset="0"/>
              </a:rPr>
              <a:t>daily</a:t>
            </a:r>
            <a:r>
              <a:rPr lang="en-US" altLang="en-US" sz="2400" i="1" dirty="0">
                <a:latin typeface="+mn-lt"/>
                <a:cs typeface="Arial" charset="0"/>
              </a:rPr>
              <a:t> </a:t>
            </a:r>
            <a:r>
              <a:rPr lang="en-US" altLang="en-US" sz="2400" dirty="0">
                <a:latin typeface="+mn-lt"/>
                <a:cs typeface="Arial" charset="0"/>
              </a:rPr>
              <a:t>/ 225 minutes weekly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+mn-lt"/>
                <a:cs typeface="Arial" charset="0"/>
              </a:rPr>
              <a:t>4-8</a:t>
            </a:r>
            <a:r>
              <a:rPr lang="en-US" altLang="en-US" sz="2400" dirty="0">
                <a:latin typeface="+mn-lt"/>
                <a:cs typeface="Arial" charset="0"/>
              </a:rPr>
              <a:t> =   </a:t>
            </a:r>
            <a:r>
              <a:rPr lang="en-US" altLang="en-US" sz="2400" i="1" u="sng" dirty="0">
                <a:latin typeface="+mn-lt"/>
                <a:cs typeface="Arial" charset="0"/>
              </a:rPr>
              <a:t>Up to 2 segments</a:t>
            </a:r>
            <a:r>
              <a:rPr lang="en-US" altLang="en-US" sz="2400" dirty="0">
                <a:latin typeface="+mn-lt"/>
                <a:cs typeface="Arial" charset="0"/>
              </a:rPr>
              <a:t> at the ESOL weight; </a:t>
            </a:r>
            <a:r>
              <a:rPr lang="en-US" altLang="en-US" sz="2400" i="1" u="sng" dirty="0">
                <a:latin typeface="+mn-lt"/>
                <a:cs typeface="Arial" charset="0"/>
              </a:rPr>
              <a:t>minimum 1  </a:t>
            </a:r>
            <a:r>
              <a:rPr lang="en-US" altLang="en-US" sz="2400" i="1" dirty="0">
                <a:latin typeface="+mn-lt"/>
                <a:cs typeface="Arial" charset="0"/>
              </a:rPr>
              <a:t>	</a:t>
            </a:r>
            <a:r>
              <a:rPr lang="en-US" altLang="en-US" sz="2400" i="1" u="sng" dirty="0">
                <a:latin typeface="+mn-lt"/>
                <a:cs typeface="Arial" charset="0"/>
              </a:rPr>
              <a:t>segment = 50 minutes daily</a:t>
            </a:r>
            <a:r>
              <a:rPr lang="en-US" altLang="en-US" sz="2400" i="1" dirty="0">
                <a:latin typeface="+mn-lt"/>
                <a:cs typeface="Arial" charset="0"/>
              </a:rPr>
              <a:t> </a:t>
            </a:r>
            <a:r>
              <a:rPr lang="en-US" altLang="en-US" sz="2400" dirty="0">
                <a:latin typeface="+mn-lt"/>
                <a:cs typeface="Arial" charset="0"/>
              </a:rPr>
              <a:t>/ 250 minutes weekly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+mn-lt"/>
                <a:cs typeface="Arial" charset="0"/>
              </a:rPr>
              <a:t>9-12</a:t>
            </a:r>
            <a:r>
              <a:rPr lang="en-US" altLang="en-US" sz="2400" dirty="0">
                <a:latin typeface="+mn-lt"/>
                <a:cs typeface="Arial" charset="0"/>
              </a:rPr>
              <a:t> = 	</a:t>
            </a:r>
            <a:r>
              <a:rPr lang="en-US" altLang="en-US" sz="2400" i="1" u="sng" dirty="0">
                <a:latin typeface="+mn-lt"/>
                <a:cs typeface="Arial" charset="0"/>
              </a:rPr>
              <a:t>Up to 5 segments</a:t>
            </a:r>
            <a:r>
              <a:rPr lang="en-US" altLang="en-US" sz="2400" dirty="0">
                <a:latin typeface="+mn-lt"/>
                <a:cs typeface="Arial" charset="0"/>
              </a:rPr>
              <a:t> at the ESOL weight; </a:t>
            </a:r>
            <a:r>
              <a:rPr lang="en-US" altLang="en-US" sz="2400" i="1" u="sng" dirty="0">
                <a:latin typeface="+mn-lt"/>
                <a:cs typeface="Arial" charset="0"/>
              </a:rPr>
              <a:t>minimum 1 </a:t>
            </a:r>
            <a:r>
              <a:rPr lang="en-US" altLang="en-US" sz="2400" i="1" dirty="0">
                <a:latin typeface="+mn-lt"/>
                <a:cs typeface="Arial" charset="0"/>
              </a:rPr>
              <a:t>	</a:t>
            </a:r>
            <a:r>
              <a:rPr lang="en-US" altLang="en-US" sz="2400" i="1" u="sng" dirty="0">
                <a:latin typeface="+mn-lt"/>
                <a:cs typeface="Arial" charset="0"/>
              </a:rPr>
              <a:t>segment = 55 minutes daily </a:t>
            </a:r>
            <a:r>
              <a:rPr lang="en-US" altLang="en-US" sz="2400" dirty="0">
                <a:latin typeface="+mn-lt"/>
                <a:cs typeface="Arial" charset="0"/>
              </a:rPr>
              <a:t>/ 275 minutes weekly	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solidFill>
                  <a:srgbClr val="FF3300"/>
                </a:solidFill>
                <a:latin typeface="+mn-lt"/>
                <a:cs typeface="Arial" charset="0"/>
              </a:rPr>
              <a:t>*</a:t>
            </a:r>
            <a:r>
              <a:rPr lang="en-US" altLang="en-US" sz="2400" i="1" u="sng" dirty="0">
                <a:solidFill>
                  <a:srgbClr val="FF3300"/>
                </a:solidFill>
                <a:latin typeface="+mn-lt"/>
                <a:cs typeface="Arial" charset="0"/>
              </a:rPr>
              <a:t>Note</a:t>
            </a:r>
            <a:r>
              <a:rPr lang="en-US" altLang="en-US" sz="2400" dirty="0">
                <a:solidFill>
                  <a:srgbClr val="FF3300"/>
                </a:solidFill>
                <a:latin typeface="+mn-lt"/>
                <a:cs typeface="Arial" charset="0"/>
              </a:rPr>
              <a:t>: </a:t>
            </a:r>
            <a:r>
              <a:rPr lang="en-US" altLang="en-US" sz="2400" i="1" dirty="0">
                <a:latin typeface="+mn-lt"/>
                <a:cs typeface="Arial" charset="0"/>
              </a:rPr>
              <a:t>Daily 90 minute 4X4 block classes </a:t>
            </a:r>
            <a:r>
              <a:rPr lang="en-US" altLang="en-US" sz="2400" dirty="0">
                <a:latin typeface="+mn-lt"/>
                <a:cs typeface="Arial" charset="0"/>
              </a:rPr>
              <a:t>at the MS and HS 	levels </a:t>
            </a:r>
            <a:r>
              <a:rPr lang="en-US" altLang="en-US" sz="2400" i="1" dirty="0">
                <a:latin typeface="+mn-lt"/>
                <a:cs typeface="Arial" charset="0"/>
              </a:rPr>
              <a:t>= 2 segments</a:t>
            </a:r>
            <a:r>
              <a:rPr lang="en-US" altLang="en-US" sz="2400" dirty="0">
                <a:latin typeface="+mn-lt"/>
                <a:cs typeface="Arial" charset="0"/>
              </a:rPr>
              <a:t>; this does </a:t>
            </a:r>
            <a:r>
              <a:rPr lang="en-US" altLang="en-US" sz="2400" i="1" u="sng" dirty="0">
                <a:latin typeface="+mn-lt"/>
                <a:cs typeface="Arial" charset="0"/>
              </a:rPr>
              <a:t>not</a:t>
            </a:r>
            <a:r>
              <a:rPr lang="en-US" altLang="en-US" sz="2400" dirty="0">
                <a:latin typeface="+mn-lt"/>
                <a:cs typeface="Arial" charset="0"/>
              </a:rPr>
              <a:t> apply to A/B block or 	hybrid block schedules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D76A89-CC4D-41A2-AC92-E4062556EA5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7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3983" y="334016"/>
            <a:ext cx="5889950" cy="1817513"/>
          </a:xfrm>
        </p:spPr>
        <p:txBody>
          <a:bodyPr>
            <a:normAutofit/>
          </a:bodyPr>
          <a:lstStyle/>
          <a:p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H.S. State-Funded ESOL I-IV Courses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0D42744-81F0-410B-A1C2-96529C47C04D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62635" y="2420646"/>
            <a:ext cx="6651811" cy="2800767"/>
          </a:xfrm>
          <a:prstGeom prst="rect">
            <a:avLst/>
          </a:prstGeom>
          <a:solidFill>
            <a:srgbClr val="B1D620"/>
          </a:solidFill>
          <a:ln w="19050"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dirty="0"/>
              <a:t>23.09100 – English ESOL I</a:t>
            </a:r>
          </a:p>
          <a:p>
            <a:pPr>
              <a:defRPr/>
            </a:pPr>
            <a:r>
              <a:rPr lang="en-US" sz="4400" dirty="0"/>
              <a:t>23.09200 – English ESOL II</a:t>
            </a:r>
          </a:p>
          <a:p>
            <a:pPr>
              <a:defRPr/>
            </a:pPr>
            <a:r>
              <a:rPr lang="en-US" sz="4400" dirty="0"/>
              <a:t>23.09300 – English ESOL III</a:t>
            </a:r>
          </a:p>
          <a:p>
            <a:pPr>
              <a:defRPr/>
            </a:pPr>
            <a:r>
              <a:rPr lang="en-US" sz="4400" dirty="0"/>
              <a:t>23.09400 – English ESOL IV</a:t>
            </a:r>
          </a:p>
        </p:txBody>
      </p:sp>
    </p:spTree>
    <p:extLst>
      <p:ext uri="{BB962C8B-B14F-4D97-AF65-F5344CB8AC3E}">
        <p14:creationId xmlns:p14="http://schemas.microsoft.com/office/powerpoint/2010/main" val="513694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728012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H.S. State-Funded ESOL Courses </a:t>
            </a:r>
            <a:r>
              <a:rPr lang="en-US" altLang="en-US" sz="2400" b="0" dirty="0">
                <a:cs typeface="Arial" charset="0"/>
              </a:rPr>
              <a:t>for Language Acquisition and Academic Language Development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9851" y="1715559"/>
            <a:ext cx="6728883" cy="4351338"/>
          </a:xfrm>
          <a:solidFill>
            <a:schemeClr val="bg2"/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ESOL </a:t>
            </a:r>
            <a:r>
              <a:rPr lang="en-US" b="1" dirty="0">
                <a:solidFill>
                  <a:srgbClr val="FF0000"/>
                </a:solidFill>
              </a:rPr>
              <a:t>Courses with 55. course prefix</a:t>
            </a:r>
            <a:endParaRPr lang="en-US" b="1" dirty="0"/>
          </a:p>
          <a:p>
            <a:pPr marL="400050" lvl="1" indent="0" eaLnBrk="1" hangingPunct="1">
              <a:buFont typeface="Arial" charset="0"/>
              <a:buNone/>
              <a:defRPr/>
            </a:pPr>
            <a:r>
              <a:rPr lang="en-US" sz="2000" dirty="0"/>
              <a:t>55.02100 – Communication Skills I</a:t>
            </a:r>
          </a:p>
          <a:p>
            <a:pPr marL="400050" lvl="1" indent="0">
              <a:buNone/>
              <a:defRPr/>
            </a:pPr>
            <a:r>
              <a:rPr lang="en-US" sz="2000" dirty="0"/>
              <a:t>55.02110 – Communication Skills in Math</a:t>
            </a:r>
          </a:p>
          <a:p>
            <a:pPr marL="400050" lvl="1" indent="0">
              <a:buNone/>
              <a:defRPr/>
            </a:pPr>
            <a:r>
              <a:rPr lang="en-US" sz="2000" dirty="0"/>
              <a:t>55.02120 – Communication Skills in Science</a:t>
            </a:r>
          </a:p>
          <a:p>
            <a:pPr marL="400050" lvl="1" indent="0">
              <a:buNone/>
              <a:defRPr/>
            </a:pPr>
            <a:r>
              <a:rPr lang="en-US" sz="2000" dirty="0"/>
              <a:t>55.02130 – Communication Skills in Social Studies</a:t>
            </a:r>
          </a:p>
          <a:p>
            <a:pPr marL="400050" lvl="1" indent="0">
              <a:buNone/>
              <a:defRPr/>
            </a:pPr>
            <a:r>
              <a:rPr lang="en-US" sz="2000" dirty="0"/>
              <a:t>55.02200 – Communication Skills II</a:t>
            </a:r>
          </a:p>
          <a:p>
            <a:pPr marL="400050" lvl="1" indent="0" eaLnBrk="1" hangingPunct="1">
              <a:buFont typeface="Arial" charset="0"/>
              <a:buNone/>
              <a:defRPr/>
            </a:pPr>
            <a:r>
              <a:rPr lang="en-US" sz="2000" dirty="0"/>
              <a:t>55.02300 – Reading and Listening in the Content Areas</a:t>
            </a:r>
          </a:p>
          <a:p>
            <a:pPr marL="400050" lvl="1" indent="0" eaLnBrk="1" hangingPunct="1">
              <a:buFont typeface="Arial" charset="0"/>
              <a:buNone/>
              <a:defRPr/>
            </a:pPr>
            <a:r>
              <a:rPr lang="en-US" sz="2000" dirty="0"/>
              <a:t>55.02400 – Oral Communications in the Content Areas</a:t>
            </a:r>
          </a:p>
          <a:p>
            <a:pPr marL="400050" lvl="1" indent="0" eaLnBrk="1" hangingPunct="1">
              <a:buFont typeface="Arial" charset="0"/>
              <a:buNone/>
              <a:defRPr/>
            </a:pPr>
            <a:r>
              <a:rPr lang="en-US" sz="2000" dirty="0"/>
              <a:t>55.02500 – Writing in the Content Areas</a:t>
            </a:r>
          </a:p>
          <a:p>
            <a:pPr marL="400050" lvl="1" indent="0" eaLnBrk="1" hangingPunct="1">
              <a:buFont typeface="Arial" charset="0"/>
              <a:buNone/>
              <a:defRPr/>
            </a:pPr>
            <a:r>
              <a:rPr lang="en-US" sz="2000" dirty="0"/>
              <a:t>55.02600 – Reading and Writing in Science</a:t>
            </a:r>
          </a:p>
          <a:p>
            <a:pPr marL="400050" lvl="1" indent="0" eaLnBrk="1" hangingPunct="1">
              <a:buFont typeface="Arial" charset="0"/>
              <a:buNone/>
              <a:defRPr/>
            </a:pPr>
            <a:r>
              <a:rPr lang="en-US" sz="2000" dirty="0"/>
              <a:t>55.02610 – Reading and Writing in the Social Studies</a:t>
            </a:r>
          </a:p>
          <a:p>
            <a:pPr marL="400050" lvl="1" indent="0" eaLnBrk="1" hangingPunct="1">
              <a:buFont typeface="Arial" charset="0"/>
              <a:buNone/>
              <a:defRPr/>
            </a:pPr>
            <a:r>
              <a:rPr lang="en-US" sz="2000" dirty="0"/>
              <a:t>55.02700 – Academic Language of Science and Math</a:t>
            </a:r>
            <a:endParaRPr lang="en-US" sz="2000" dirty="0">
              <a:solidFill>
                <a:srgbClr val="FF3300"/>
              </a:solidFill>
            </a:endParaRPr>
          </a:p>
          <a:p>
            <a:pPr>
              <a:defRPr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6F34D2B-7DEA-49D4-AFA4-A78C0027460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7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>
          <a:xfrm>
            <a:off x="304799" y="242047"/>
            <a:ext cx="7001435" cy="1416424"/>
          </a:xfrm>
        </p:spPr>
        <p:txBody>
          <a:bodyPr>
            <a:noAutofit/>
          </a:bodyPr>
          <a:lstStyle/>
          <a:p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HS State-Funded ESOL Courses</a:t>
            </a:r>
            <a:endParaRPr lang="en-US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13648"/>
            <a:ext cx="8229600" cy="451251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en-US" sz="5800" u="sng" dirty="0">
                <a:solidFill>
                  <a:srgbClr val="FF3300"/>
                </a:solidFill>
              </a:rPr>
              <a:t>Requirements &amp; Guidance</a:t>
            </a:r>
            <a:endParaRPr lang="en-US" sz="58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400" dirty="0"/>
              <a:t>Courses with the 55.X prefix are </a:t>
            </a:r>
            <a:r>
              <a:rPr lang="en-US" sz="4400" i="1" u="sng" dirty="0"/>
              <a:t>elective</a:t>
            </a:r>
            <a:r>
              <a:rPr lang="en-US" sz="4400" dirty="0"/>
              <a:t> courses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400" dirty="0"/>
              <a:t>Focus on language acquisition and development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400" dirty="0"/>
              <a:t>Use WIDA English Language Development (ELD) Standards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400" dirty="0"/>
              <a:t>Are intended for students at lower levels of English proficiency and/or students with interrupted or low formal schooling (SLIFE students)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4400" dirty="0"/>
              <a:t>It is a local decision whether or not to report a grade for the 55.X course.  There is no state reporting requirement to report final grades for 55.X courses.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644939E-5962-4E93-B9F3-321C02C6741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2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0D42744-81F0-410B-A1C2-96529C47C04D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666875" y="2797175"/>
            <a:ext cx="2700338" cy="1246188"/>
            <a:chOff x="3852" y="161054"/>
            <a:chExt cx="2242728" cy="897091"/>
          </a:xfrm>
          <a:solidFill>
            <a:schemeClr val="accent6"/>
          </a:solidFill>
        </p:grpSpPr>
        <p:sp>
          <p:nvSpPr>
            <p:cNvPr id="5" name="Chevron 4"/>
            <p:cNvSpPr/>
            <p:nvPr/>
          </p:nvSpPr>
          <p:spPr>
            <a:xfrm>
              <a:off x="3852" y="161054"/>
              <a:ext cx="2242728" cy="897091"/>
            </a:xfrm>
            <a:prstGeom prst="chevron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hevron 4"/>
            <p:cNvSpPr/>
            <p:nvPr/>
          </p:nvSpPr>
          <p:spPr>
            <a:xfrm>
              <a:off x="453453" y="207977"/>
              <a:ext cx="1267817" cy="842237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6012" tIns="32004" rIns="32004" bIns="32004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400" b="1" dirty="0"/>
                <a:t>EL = Y</a:t>
              </a:r>
            </a:p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95000"/>
                    </a:schemeClr>
                  </a:solidFill>
                </a:rPr>
                <a:t>ESOL </a:t>
              </a:r>
              <a:r>
                <a:rPr lang="en-US" sz="2400" dirty="0">
                  <a:solidFill>
                    <a:schemeClr val="bg1">
                      <a:lumMod val="95000"/>
                    </a:schemeClr>
                  </a:solidFill>
                </a:rPr>
                <a:t>= </a:t>
              </a:r>
              <a:r>
                <a:rPr lang="en-US" sz="2400" b="1" dirty="0">
                  <a:solidFill>
                    <a:schemeClr val="bg1">
                      <a:lumMod val="95000"/>
                    </a:schemeClr>
                  </a:solidFill>
                </a:rPr>
                <a:t>Y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4562475" y="2873375"/>
            <a:ext cx="2514600" cy="1066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ESOL Delivery Model</a:t>
            </a:r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1600200" y="2031361"/>
            <a:ext cx="2581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00FF"/>
                </a:solidFill>
                <a:latin typeface="Gill Sans MT" pitchFamily="34" charset="0"/>
              </a:rPr>
              <a:t>STUDENT</a:t>
            </a:r>
            <a:r>
              <a:rPr lang="en-US" sz="2400" b="1" dirty="0">
                <a:latin typeface="Gill Sans MT" pitchFamily="34" charset="0"/>
              </a:rPr>
              <a:t> RECORD </a:t>
            </a:r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4495800" y="2019676"/>
            <a:ext cx="2590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00FF"/>
                </a:solidFill>
                <a:latin typeface="Gill Sans MT" pitchFamily="34" charset="0"/>
              </a:rPr>
              <a:t>COURSE</a:t>
            </a:r>
            <a:r>
              <a:rPr lang="en-US" sz="2400" b="1" dirty="0">
                <a:latin typeface="Gill Sans MT" pitchFamily="34" charset="0"/>
              </a:rPr>
              <a:t> RECORD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19313" y="1286474"/>
            <a:ext cx="4317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ESOL Delivery Model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53192" y="338768"/>
            <a:ext cx="6628607" cy="94770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r>
              <a:rPr lang="en-US" sz="4000" dirty="0"/>
              <a:t>Student Record –</a:t>
            </a:r>
            <a:r>
              <a:rPr lang="en-US" sz="1800" dirty="0"/>
              <a:t> </a:t>
            </a:r>
            <a:r>
              <a:rPr lang="en-US" sz="3600" dirty="0">
                <a:solidFill>
                  <a:srgbClr val="00B050"/>
                </a:solidFill>
              </a:rPr>
              <a:t>Course Level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561860" y="4572000"/>
            <a:ext cx="802028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31775" indent="-231775">
              <a:buFont typeface="Wingdings" pitchFamily="2" charset="2"/>
              <a:buChar char="Ø"/>
            </a:pPr>
            <a:r>
              <a:rPr lang="en-US" sz="3200" b="1" dirty="0">
                <a:latin typeface="Franklin Gothic Book" pitchFamily="34" charset="0"/>
              </a:rPr>
              <a:t>If EL-Y &amp; ESOL=Y, then the ESOL Delivery Model  is required in at least one course record.</a:t>
            </a:r>
          </a:p>
        </p:txBody>
      </p:sp>
    </p:spTree>
    <p:extLst>
      <p:ext uri="{BB962C8B-B14F-4D97-AF65-F5344CB8AC3E}">
        <p14:creationId xmlns:p14="http://schemas.microsoft.com/office/powerpoint/2010/main" val="3600556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6599"/>
            <a:ext cx="8229600" cy="4119563"/>
          </a:xfrm>
        </p:spPr>
        <p:txBody>
          <a:bodyPr>
            <a:normAutofit/>
          </a:bodyPr>
          <a:lstStyle/>
          <a:p>
            <a:pPr marL="6858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b="1" i="1" u="sng" dirty="0">
                <a:solidFill>
                  <a:srgbClr val="00B050"/>
                </a:solidFill>
                <a:cs typeface="Arial" charset="0"/>
              </a:rPr>
              <a:t>ESOL Delivery Model </a:t>
            </a:r>
            <a:r>
              <a:rPr lang="en-US" altLang="en-US" dirty="0">
                <a:solidFill>
                  <a:srgbClr val="000000"/>
                </a:solidFill>
                <a:cs typeface="Arial" charset="0"/>
              </a:rPr>
              <a:t>represents the method used to deliver ESOL language services based on </a:t>
            </a:r>
            <a:r>
              <a:rPr lang="en-US" altLang="en-US" i="1" dirty="0">
                <a:solidFill>
                  <a:srgbClr val="000000"/>
                </a:solidFill>
                <a:cs typeface="Arial" charset="0"/>
              </a:rPr>
              <a:t>state-approved delivery models </a:t>
            </a:r>
            <a:r>
              <a:rPr lang="en-US" altLang="en-US" dirty="0"/>
              <a:t>per Georgia SBOE Rule 160-4-5-.02 Language Assistance Program</a:t>
            </a:r>
            <a:r>
              <a:rPr lang="en-US" altLang="en-US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highlight>
                  <a:srgbClr val="FFFF00"/>
                </a:highlight>
                <a:cs typeface="Arial" charset="0"/>
              </a:rPr>
              <a:t>or</a:t>
            </a:r>
            <a:r>
              <a:rPr lang="en-US" altLang="en-US" dirty="0">
                <a:solidFill>
                  <a:srgbClr val="000000"/>
                </a:solidFill>
                <a:highlight>
                  <a:srgbClr val="FFFF00"/>
                </a:highlight>
                <a:cs typeface="Arial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cs typeface="Arial" charset="0"/>
              </a:rPr>
              <a:t> a LEA chosen evidence based model</a:t>
            </a:r>
          </a:p>
          <a:p>
            <a:pPr marL="6858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/>
              <a:t>An </a:t>
            </a:r>
            <a:r>
              <a:rPr lang="en-US" altLang="en-US" b="1" u="sng" dirty="0">
                <a:solidFill>
                  <a:srgbClr val="00B050"/>
                </a:solidFill>
                <a:cs typeface="Arial" charset="0"/>
              </a:rPr>
              <a:t>ESOL delivery model </a:t>
            </a:r>
            <a:r>
              <a:rPr lang="en-US" altLang="en-US" dirty="0">
                <a:cs typeface="Arial" charset="0"/>
              </a:rPr>
              <a:t>is reported for each individual student in </a:t>
            </a:r>
            <a:r>
              <a:rPr lang="en-US" altLang="en-US" b="1" dirty="0">
                <a:cs typeface="Arial" charset="0"/>
              </a:rPr>
              <a:t>course level record.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72F0255-E2D9-49F4-94DC-12A9772A5A0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3192" y="338767"/>
            <a:ext cx="6991679" cy="11428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r>
              <a:rPr lang="en-US" sz="4000" dirty="0"/>
              <a:t>ESOL Delivery Models &amp; </a:t>
            </a:r>
            <a:r>
              <a:rPr lang="en-US" sz="3600" dirty="0">
                <a:solidFill>
                  <a:srgbClr val="00B050"/>
                </a:solidFill>
              </a:rPr>
              <a:t>Course Level Record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401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0EC3BB23-B3B2-43C9-BE50-A78D76B7D9F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905092"/>
              </p:ext>
            </p:extLst>
          </p:nvPr>
        </p:nvGraphicFramePr>
        <p:xfrm>
          <a:off x="1147483" y="1192306"/>
          <a:ext cx="6669741" cy="5369948"/>
        </p:xfrm>
        <a:graphic>
          <a:graphicData uri="http://schemas.openxmlformats.org/drawingml/2006/table">
            <a:tbl>
              <a:tblPr/>
              <a:tblGrid>
                <a:gridCol w="1084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4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2405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baseline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Current Valid Data Codes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baseline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for ESOL Delivery Models</a:t>
                      </a:r>
                      <a:endParaRPr lang="en-US" sz="28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4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Codes</a:t>
                      </a:r>
                      <a:endParaRPr lang="en-US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u="none" dirty="0">
                          <a:latin typeface="Garamond"/>
                          <a:ea typeface="Times New Roman"/>
                          <a:cs typeface="Times New Roman"/>
                        </a:rPr>
                        <a:t>Options</a:t>
                      </a:r>
                      <a:endParaRPr lang="en-US" sz="2800" b="1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3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Garamond"/>
                          <a:ea typeface="Times New Roman"/>
                          <a:cs typeface="Times New Roman"/>
                        </a:rPr>
                        <a:t>Pull-Out (PO)</a:t>
                      </a:r>
                      <a:endParaRPr lang="en-US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3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Garamond"/>
                          <a:ea typeface="Times New Roman"/>
                          <a:cs typeface="Times New Roman"/>
                        </a:rPr>
                        <a:t>Push-In (PI)</a:t>
                      </a:r>
                      <a:endParaRPr lang="en-US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3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Garamond"/>
                          <a:ea typeface="Times New Roman"/>
                          <a:cs typeface="Times New Roman"/>
                        </a:rPr>
                        <a:t>Cluster Center (CC)</a:t>
                      </a:r>
                      <a:endParaRPr lang="en-US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3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Garamond"/>
                          <a:ea typeface="Times New Roman"/>
                          <a:cs typeface="Times New Roman"/>
                        </a:rPr>
                        <a:t>Resource Center (RC)</a:t>
                      </a:r>
                      <a:endParaRPr lang="en-US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3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Scheduled</a:t>
                      </a:r>
                      <a:r>
                        <a:rPr lang="en-US" sz="2800" b="1" baseline="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 Language Acquisition</a:t>
                      </a:r>
                      <a:endParaRPr lang="en-US" sz="28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3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Approved Innovative or LEA Evidence Based Model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3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Sheltered Content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3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Dual Language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536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EE710-1CB0-4D85-88C3-80EF5322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Criteria </a:t>
            </a:r>
            <a:br>
              <a:rPr lang="en-US" dirty="0"/>
            </a:br>
            <a:r>
              <a:rPr lang="en-US" dirty="0"/>
              <a:t>Flowcharts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ACDDE-F795-40B0-8CDF-159BF9A7520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4C0A19-86F8-4417-9A53-01B3648F7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ECF5029-927B-43F9-8DE3-04B08451A2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3586" y="1659579"/>
            <a:ext cx="6285186" cy="451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521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>
          <a:xfrm>
            <a:off x="603982" y="334016"/>
            <a:ext cx="6944299" cy="1325563"/>
          </a:xfrm>
        </p:spPr>
        <p:txBody>
          <a:bodyPr>
            <a:normAutofit/>
          </a:bodyPr>
          <a:lstStyle/>
          <a:p>
            <a:r>
              <a:rPr lang="en-US" altLang="en-US" sz="4000" b="0" dirty="0"/>
              <a:t>When does an EL-Y become an EL -1?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1341" y="1990165"/>
            <a:ext cx="8229600" cy="3944471"/>
          </a:xfrm>
        </p:spPr>
        <p:txBody>
          <a:bodyPr>
            <a:noAutofit/>
          </a:bodyPr>
          <a:lstStyle/>
          <a:p>
            <a:pPr marL="571500" lvl="1" indent="-571500">
              <a:defRPr/>
            </a:pPr>
            <a:r>
              <a:rPr lang="en-US" sz="3200" dirty="0">
                <a:cs typeface="Arial" charset="0"/>
              </a:rPr>
              <a:t>Once a student is deemed proficient according to State ESOL exit criteria guidelines, the student </a:t>
            </a:r>
            <a:r>
              <a:rPr lang="en-US" sz="3200" b="1" u="sng" dirty="0">
                <a:solidFill>
                  <a:srgbClr val="00B050"/>
                </a:solidFill>
                <a:cs typeface="Arial" charset="0"/>
              </a:rPr>
              <a:t>must be exited </a:t>
            </a:r>
            <a:r>
              <a:rPr lang="en-US" sz="3200" dirty="0">
                <a:cs typeface="Arial" charset="0"/>
              </a:rPr>
              <a:t>from services</a:t>
            </a:r>
          </a:p>
          <a:p>
            <a:pPr marL="571500" lvl="1" indent="-571500">
              <a:defRPr/>
            </a:pPr>
            <a:r>
              <a:rPr lang="en-US" sz="3200" dirty="0">
                <a:cs typeface="Arial" charset="0"/>
              </a:rPr>
              <a:t>The annual </a:t>
            </a:r>
            <a:r>
              <a:rPr lang="en-US" sz="3200" i="1" dirty="0">
                <a:cs typeface="Arial" charset="0"/>
              </a:rPr>
              <a:t>ACCESS for ELLs® </a:t>
            </a:r>
            <a:r>
              <a:rPr lang="en-US" sz="3200" dirty="0">
                <a:cs typeface="Arial" charset="0"/>
              </a:rPr>
              <a:t>assessment results are used to determine proficiency.</a:t>
            </a:r>
          </a:p>
          <a:p>
            <a:pPr marL="571500" lvl="1" indent="-571500">
              <a:defRPr/>
            </a:pPr>
            <a:r>
              <a:rPr lang="en-US" sz="3200" dirty="0">
                <a:cs typeface="Arial" charset="0"/>
              </a:rPr>
              <a:t>The student’s coding status will change from 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EL-‘Y’</a:t>
            </a:r>
            <a:r>
              <a:rPr lang="en-US" sz="3200" dirty="0">
                <a:cs typeface="Arial" charset="0"/>
              </a:rPr>
              <a:t> to 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EL-‘1’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435DA87-8105-4E9F-B0CA-DEA49324419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8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Negative Consequences of Incorrect Student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98133"/>
            <a:ext cx="7886700" cy="4178829"/>
          </a:xfrm>
        </p:spPr>
        <p:txBody>
          <a:bodyPr>
            <a:normAutofit/>
          </a:bodyPr>
          <a:lstStyle/>
          <a:p>
            <a:r>
              <a:rPr lang="en-US" sz="3600" dirty="0"/>
              <a:t>Will have a negative impact on district’s </a:t>
            </a:r>
            <a:r>
              <a:rPr lang="en-US" sz="3600" b="1" dirty="0">
                <a:solidFill>
                  <a:srgbClr val="FF0000"/>
                </a:solidFill>
              </a:rPr>
              <a:t>funding</a:t>
            </a:r>
            <a:r>
              <a:rPr lang="en-US" sz="3600" dirty="0"/>
              <a:t> and </a:t>
            </a:r>
            <a:r>
              <a:rPr lang="en-US" sz="3600" b="1" dirty="0">
                <a:solidFill>
                  <a:srgbClr val="FF0000"/>
                </a:solidFill>
              </a:rPr>
              <a:t>accountability</a:t>
            </a:r>
            <a:r>
              <a:rPr lang="en-US" sz="3600" dirty="0"/>
              <a:t> results</a:t>
            </a:r>
          </a:p>
          <a:p>
            <a:r>
              <a:rPr lang="en-US" sz="3600" dirty="0"/>
              <a:t>District may not properly provide language assistance services to students, and therefore, would not be in </a:t>
            </a:r>
            <a:r>
              <a:rPr lang="en-US" sz="3600" b="1" dirty="0">
                <a:solidFill>
                  <a:srgbClr val="FF0000"/>
                </a:solidFill>
              </a:rPr>
              <a:t>compliance</a:t>
            </a:r>
            <a:r>
              <a:rPr lang="en-US" sz="3600" dirty="0"/>
              <a:t> with OCR legislation.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748" y="4606065"/>
            <a:ext cx="1554480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37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372177"/>
              </p:ext>
            </p:extLst>
          </p:nvPr>
        </p:nvGraphicFramePr>
        <p:xfrm>
          <a:off x="1021977" y="3913094"/>
          <a:ext cx="6934200" cy="2295736"/>
        </p:xfrm>
        <a:graphic>
          <a:graphicData uri="http://schemas.openxmlformats.org/drawingml/2006/table">
            <a:tbl>
              <a:tblPr/>
              <a:tblGrid>
                <a:gridCol w="627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6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05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Must equal one of the following codes: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0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‘1’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+mn-lt"/>
                          <a:cs typeface="Arial" charset="0"/>
                        </a:rPr>
                        <a:t>ACCESS for ELLs 2.0</a:t>
                      </a:r>
                      <a:r>
                        <a:rPr lang="en-US" sz="2400" baseline="30000" dirty="0">
                          <a:latin typeface="+mn-lt"/>
                          <a:cs typeface="Arial" charset="0"/>
                        </a:rPr>
                        <a:t>® 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6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‘2’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Language Assessment Conference (LAC)(</a:t>
                      </a:r>
                      <a:r>
                        <a:rPr lang="en-US" sz="2400" dirty="0">
                          <a:highlight>
                            <a:srgbClr val="FFFF00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only valid for students that are EL-2)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21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‘3’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Exited in another state or from a non-public school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620" name="Rectangle 1"/>
          <p:cNvSpPr>
            <a:spLocks noChangeArrowheads="1"/>
          </p:cNvSpPr>
          <p:nvPr/>
        </p:nvSpPr>
        <p:spPr bwMode="auto">
          <a:xfrm>
            <a:off x="457200" y="1367871"/>
            <a:ext cx="8305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spcBef>
                <a:spcPct val="0"/>
              </a:spcBef>
              <a:defRPr/>
            </a:pPr>
            <a:r>
              <a:rPr lang="en-US" altLang="en-US" sz="2800" dirty="0">
                <a:cs typeface="Times New Roman" pitchFamily="18" charset="0"/>
              </a:rPr>
              <a:t>When student’s status is changed from EL-‘Y’ to EL – ‘1’, you must choose </a:t>
            </a:r>
            <a:r>
              <a:rPr lang="en-US" altLang="en-US" sz="2800" dirty="0">
                <a:latin typeface="+mn-lt"/>
                <a:cs typeface="Times New Roman" pitchFamily="18" charset="0"/>
              </a:rPr>
              <a:t>how student’s attainment of proficiency was determined. 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sz="2800" dirty="0">
                <a:latin typeface="+mn-lt"/>
                <a:cs typeface="Times New Roman" pitchFamily="18" charset="0"/>
              </a:rPr>
              <a:t>This documents the method used to determine the student’s placement in the monitoring phase.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4BAB722-6C65-4647-A7B7-B2C6893E64B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5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0" dirty="0">
                <a:cs typeface="Arial" charset="0"/>
              </a:rPr>
              <a:t>EL-‘M’ Reporting Codes</a:t>
            </a:r>
            <a:endParaRPr lang="en-US" altLang="en-US" b="0" dirty="0"/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533400" y="1537447"/>
            <a:ext cx="8077200" cy="586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lvl="1" indent="-457200"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Arial" charset="0"/>
              </a:rPr>
              <a:t>Title III law requires that EL-‘M’ students be monitored for progress for two calendar years</a:t>
            </a:r>
          </a:p>
          <a:p>
            <a:pPr marL="457200" lvl="1" indent="-457200">
              <a:buFont typeface="Arial" panose="020B0604020202020204" pitchFamily="34" charset="0"/>
              <a:buChar char="•"/>
              <a:defRPr/>
            </a:pPr>
            <a:r>
              <a:rPr lang="en-US" altLang="en-US" i="1" u="sng" dirty="0">
                <a:latin typeface="+mn-lt"/>
                <a:cs typeface="Arial" charset="0"/>
              </a:rPr>
              <a:t>EL Monitor Year </a:t>
            </a:r>
            <a:r>
              <a:rPr lang="en-US" altLang="en-US" dirty="0">
                <a:latin typeface="+mn-lt"/>
                <a:cs typeface="Arial" charset="0"/>
              </a:rPr>
              <a:t>indicates which year a student is being monitored (EL= ‘1 or 2’) after being removed from English  Learner status (EL=‘Y’)</a:t>
            </a:r>
            <a:endParaRPr lang="en-US" altLang="en-US" sz="1200" dirty="0">
              <a:latin typeface="+mn-lt"/>
              <a:cs typeface="Arial" charset="0"/>
            </a:endParaRPr>
          </a:p>
          <a:p>
            <a:pPr marL="571500" indent="-571500" algn="ctr" eaLnBrk="1" hangingPunct="1">
              <a:spcBef>
                <a:spcPts val="0"/>
              </a:spcBef>
              <a:defRPr/>
            </a:pPr>
            <a:r>
              <a:rPr lang="en-US" altLang="en-US" sz="3600" dirty="0">
                <a:solidFill>
                  <a:srgbClr val="00B050"/>
                </a:solidFill>
                <a:latin typeface="+mn-lt"/>
              </a:rPr>
              <a:t>EL -</a:t>
            </a:r>
            <a:r>
              <a:rPr lang="en-US" altLang="en-US" sz="3600" dirty="0">
                <a:solidFill>
                  <a:srgbClr val="00B050"/>
                </a:solidFill>
              </a:rPr>
              <a:t> ‘</a:t>
            </a:r>
            <a:r>
              <a:rPr lang="en-US" altLang="en-US" sz="3600" dirty="0">
                <a:solidFill>
                  <a:srgbClr val="00B050"/>
                </a:solidFill>
                <a:latin typeface="+mn-lt"/>
              </a:rPr>
              <a:t>1’ = Year 1 monitoring</a:t>
            </a:r>
          </a:p>
          <a:p>
            <a:pPr marL="571500" indent="-571500" algn="ctr" eaLnBrk="1" hangingPunct="1">
              <a:spcBef>
                <a:spcPts val="0"/>
              </a:spcBef>
              <a:defRPr/>
            </a:pPr>
            <a:r>
              <a:rPr lang="en-US" altLang="en-US" sz="3600" dirty="0">
                <a:solidFill>
                  <a:srgbClr val="00B050"/>
                </a:solidFill>
                <a:latin typeface="+mn-lt"/>
              </a:rPr>
              <a:t>EL - ‘2’ = Year 2 monitoring  </a:t>
            </a:r>
          </a:p>
          <a:p>
            <a:pPr marL="457200" lvl="1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Arial" charset="0"/>
              </a:rPr>
              <a:t>After a successful 2-year monitoring period, </a:t>
            </a:r>
            <a:r>
              <a:rPr lang="en-US" b="1" dirty="0">
                <a:solidFill>
                  <a:srgbClr val="FF0000"/>
                </a:solidFill>
                <a:cs typeface="Arial" charset="0"/>
              </a:rPr>
              <a:t>EL-2</a:t>
            </a:r>
            <a:r>
              <a:rPr lang="en-US" dirty="0">
                <a:cs typeface="Arial" charset="0"/>
              </a:rPr>
              <a:t> students status is changed to </a:t>
            </a:r>
            <a:r>
              <a:rPr lang="en-US" b="1" dirty="0">
                <a:solidFill>
                  <a:srgbClr val="FF0000"/>
                </a:solidFill>
                <a:cs typeface="Arial" charset="0"/>
              </a:rPr>
              <a:t>EL-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‘</a:t>
            </a:r>
            <a:r>
              <a:rPr lang="en-US" altLang="en-US" b="1" dirty="0">
                <a:solidFill>
                  <a:srgbClr val="FF0000"/>
                </a:solidFill>
                <a:cs typeface="Arial" charset="0"/>
              </a:rPr>
              <a:t>3</a:t>
            </a:r>
            <a:r>
              <a:rPr lang="en-US" b="1" dirty="0">
                <a:solidFill>
                  <a:srgbClr val="FF0000"/>
                </a:solidFill>
                <a:cs typeface="Arial" charset="0"/>
              </a:rPr>
              <a:t>’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400" dirty="0">
              <a:latin typeface="+mn-lt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400" dirty="0">
              <a:latin typeface="+mn-lt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latin typeface="+mn-lt"/>
                <a:cs typeface="Arial" charset="0"/>
              </a:rPr>
              <a:t> </a:t>
            </a:r>
            <a:endParaRPr lang="en-US" altLang="en-US" sz="1800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C14A08-7179-4966-83A3-9BC94007124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0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67552" y="334016"/>
            <a:ext cx="7431741" cy="1584431"/>
          </a:xfrm>
        </p:spPr>
        <p:txBody>
          <a:bodyPr>
            <a:noAutofit/>
          </a:bodyPr>
          <a:lstStyle/>
          <a:p>
            <a:r>
              <a:rPr lang="en-US" altLang="en-US" sz="4000" b="0" dirty="0">
                <a:cs typeface="Arial" charset="0"/>
              </a:rPr>
              <a:t>When do we change an EL-Y student’s status to EL-1?</a:t>
            </a:r>
            <a:endParaRPr lang="en-US" alt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672353" y="2012576"/>
            <a:ext cx="7696200" cy="19697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cs typeface="Arial" charset="0"/>
              </a:rPr>
              <a:t>CHANGE Status Code </a:t>
            </a:r>
            <a:r>
              <a:rPr lang="en-US" sz="2800" dirty="0">
                <a:cs typeface="Arial" charset="0"/>
              </a:rPr>
              <a:t>of ELs from  </a:t>
            </a:r>
            <a:r>
              <a:rPr lang="en-US" sz="2800" b="1" dirty="0">
                <a:cs typeface="Arial" charset="0"/>
              </a:rPr>
              <a:t>EL – ‘Y’</a:t>
            </a:r>
            <a:r>
              <a:rPr lang="en-US" sz="2800" dirty="0">
                <a:cs typeface="Arial" charset="0"/>
              </a:rPr>
              <a:t> to </a:t>
            </a:r>
            <a:r>
              <a:rPr lang="en-US" sz="2800" b="1" dirty="0">
                <a:cs typeface="Arial" charset="0"/>
              </a:rPr>
              <a:t>EL – ‘1’</a:t>
            </a:r>
            <a:r>
              <a:rPr lang="en-US" sz="2800" b="1" dirty="0">
                <a:solidFill>
                  <a:srgbClr val="0070C0"/>
                </a:solidFill>
                <a:cs typeface="Arial" charset="0"/>
              </a:rPr>
              <a:t>  </a:t>
            </a:r>
            <a:r>
              <a:rPr lang="en-US" sz="2800" b="1" u="sng" dirty="0">
                <a:solidFill>
                  <a:srgbClr val="00B050"/>
                </a:solidFill>
                <a:cs typeface="Arial" charset="0"/>
              </a:rPr>
              <a:t>on</a:t>
            </a:r>
            <a:r>
              <a:rPr lang="en-US" sz="2800" b="1" dirty="0">
                <a:solidFill>
                  <a:srgbClr val="00B050"/>
                </a:solidFill>
                <a:cs typeface="Arial" charset="0"/>
              </a:rPr>
              <a:t> </a:t>
            </a:r>
            <a:r>
              <a:rPr lang="en-US" sz="2800" b="1" dirty="0">
                <a:cs typeface="Arial" charset="0"/>
              </a:rPr>
              <a:t>or</a:t>
            </a:r>
            <a:r>
              <a:rPr lang="en-US" sz="2800" b="1" dirty="0">
                <a:solidFill>
                  <a:srgbClr val="00B050"/>
                </a:solidFill>
                <a:cs typeface="Arial" charset="0"/>
              </a:rPr>
              <a:t> </a:t>
            </a:r>
            <a:r>
              <a:rPr lang="en-US" sz="2800" b="1" u="sng" dirty="0">
                <a:solidFill>
                  <a:srgbClr val="00B050"/>
                </a:solidFill>
                <a:cs typeface="Arial" charset="0"/>
              </a:rPr>
              <a:t>after</a:t>
            </a:r>
            <a:r>
              <a:rPr lang="en-US" sz="2800" b="1" dirty="0">
                <a:solidFill>
                  <a:srgbClr val="00B050"/>
                </a:solidFill>
                <a:cs typeface="Arial" charset="0"/>
              </a:rPr>
              <a:t> July 1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cs typeface="Arial" charset="0"/>
              </a:rPr>
              <a:t> Do </a:t>
            </a:r>
            <a:r>
              <a:rPr lang="en-US" sz="2800" b="1" u="sng" dirty="0">
                <a:cs typeface="Arial" charset="0"/>
              </a:rPr>
              <a:t>not</a:t>
            </a:r>
            <a:r>
              <a:rPr lang="en-US" sz="2800" b="1" dirty="0">
                <a:cs typeface="Arial" charset="0"/>
              </a:rPr>
              <a:t> change status from EL-1 to EL-2  </a:t>
            </a:r>
            <a:r>
              <a:rPr lang="en-US" sz="2800" b="1" u="sng" dirty="0">
                <a:solidFill>
                  <a:srgbClr val="FF0000"/>
                </a:solidFill>
                <a:cs typeface="Arial" charset="0"/>
              </a:rPr>
              <a:t>before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July 1</a:t>
            </a:r>
            <a:endParaRPr lang="en-US" sz="2800" dirty="0">
              <a:solidFill>
                <a:srgbClr val="00B050"/>
              </a:solidFill>
              <a:cs typeface="Arial" charset="0"/>
            </a:endParaRPr>
          </a:p>
        </p:txBody>
      </p:sp>
      <p:pic>
        <p:nvPicPr>
          <p:cNvPr id="25604" name="Picture 13" descr="C:\Documents and Settings\maria wlazlinski\Local Settings\Temporary Internet Files\Content.IE5\UQI8U55U\MCj0439600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82435">
            <a:off x="7582524" y="4218360"/>
            <a:ext cx="12827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A2C8370-8A61-45D6-A860-4BF689EB81C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52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III - Served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sz="9600" b="1" dirty="0">
                <a:latin typeface="Georgia" panose="02040502050405020303" pitchFamily="18" charset="0"/>
              </a:rPr>
              <a:t>E2163 TITLE III SERVED</a:t>
            </a:r>
            <a:r>
              <a:rPr lang="en-US" sz="9600" dirty="0">
                <a:latin typeface="Georgia" panose="02040502050405020303" pitchFamily="18" charset="0"/>
              </a:rPr>
              <a:t> </a:t>
            </a:r>
          </a:p>
          <a:p>
            <a:pPr marL="0" indent="0">
              <a:buNone/>
            </a:pPr>
            <a:r>
              <a:rPr lang="en-US" sz="9600" dirty="0">
                <a:latin typeface="Georgia" panose="02040502050405020303" pitchFamily="18" charset="0"/>
              </a:rPr>
              <a:t>Must be one of the following codes:</a:t>
            </a:r>
          </a:p>
          <a:p>
            <a:r>
              <a:rPr lang="en-US" sz="9600" dirty="0">
                <a:latin typeface="Georgia" panose="02040502050405020303" pitchFamily="18" charset="0"/>
              </a:rPr>
              <a:t>“Y” - Yes, EL student served with Title III supplemental funds this year.</a:t>
            </a:r>
          </a:p>
          <a:p>
            <a:r>
              <a:rPr lang="en-US" sz="9600" dirty="0">
                <a:latin typeface="Georgia" panose="02040502050405020303" pitchFamily="18" charset="0"/>
              </a:rPr>
              <a:t>“N” - No, EL student not served with Title III supplemental funds this year.</a:t>
            </a:r>
          </a:p>
          <a:p>
            <a:r>
              <a:rPr lang="en-US" sz="9600" dirty="0">
                <a:latin typeface="Georgia" panose="02040502050405020303" pitchFamily="18" charset="0"/>
              </a:rPr>
              <a:t>Blank – for students that are not EL</a:t>
            </a:r>
          </a:p>
          <a:p>
            <a:pPr marL="0" indent="0">
              <a:buNone/>
            </a:pPr>
            <a:r>
              <a:rPr lang="en-US" sz="9600" dirty="0">
                <a:latin typeface="Georgia" panose="02040502050405020303" pitchFamily="18" charset="0"/>
              </a:rPr>
              <a:t> </a:t>
            </a:r>
          </a:p>
          <a:p>
            <a:pPr marL="0" indent="0">
              <a:buNone/>
            </a:pPr>
            <a:r>
              <a:rPr lang="en-US" sz="9600" b="1" dirty="0" err="1">
                <a:latin typeface="Georgia" panose="02040502050405020303" pitchFamily="18" charset="0"/>
              </a:rPr>
              <a:t>E2164</a:t>
            </a:r>
            <a:r>
              <a:rPr lang="en-US" sz="9600" dirty="0">
                <a:latin typeface="Georgia" panose="02040502050405020303" pitchFamily="18" charset="0"/>
              </a:rPr>
              <a:t> – </a:t>
            </a:r>
            <a:r>
              <a:rPr lang="en-US" sz="9600" b="1" dirty="0">
                <a:latin typeface="Georgia" panose="02040502050405020303" pitchFamily="18" charset="0"/>
              </a:rPr>
              <a:t>TITLE III SERVED</a:t>
            </a:r>
            <a:r>
              <a:rPr lang="en-US" sz="9600" dirty="0">
                <a:latin typeface="Georgia" panose="02040502050405020303" pitchFamily="18" charset="0"/>
              </a:rPr>
              <a:t> </a:t>
            </a:r>
          </a:p>
          <a:p>
            <a:pPr marL="0" indent="0">
              <a:buNone/>
            </a:pPr>
            <a:r>
              <a:rPr lang="en-US" sz="9600" dirty="0">
                <a:latin typeface="Georgia" panose="02040502050405020303" pitchFamily="18" charset="0"/>
              </a:rPr>
              <a:t>Must be the following:</a:t>
            </a:r>
          </a:p>
          <a:p>
            <a:r>
              <a:rPr lang="en-US" sz="9600" dirty="0">
                <a:latin typeface="Georgia" panose="02040502050405020303" pitchFamily="18" charset="0"/>
              </a:rPr>
              <a:t> ‘Y’ or ‘N’ when </a:t>
            </a:r>
            <a:r>
              <a:rPr lang="en-US" sz="9600" b="1" dirty="0">
                <a:latin typeface="Georgia" panose="02040502050405020303" pitchFamily="18" charset="0"/>
              </a:rPr>
              <a:t>EL</a:t>
            </a:r>
            <a:r>
              <a:rPr lang="en-US" sz="9600" dirty="0">
                <a:latin typeface="Georgia" panose="02040502050405020303" pitchFamily="18" charset="0"/>
              </a:rPr>
              <a:t> = ‘Y’.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3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941" y="475299"/>
            <a:ext cx="7842779" cy="45719"/>
          </a:xfrm>
        </p:spPr>
        <p:txBody>
          <a:bodyPr>
            <a:noAutofit/>
          </a:bodyPr>
          <a:lstStyle/>
          <a:p>
            <a:pPr algn="ctr"/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EED4D6-4570-4340-AB2D-700E11EA3CA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8/8/2017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3E4CEF-BB1E-48C7-AE93-F39F6AA99A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1127761"/>
          <a:ext cx="9143999" cy="524256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ESOL &amp; Title III Staff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928916"/>
                  </a:ext>
                </a:extLst>
              </a:tr>
              <a:tr h="12758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Program Manager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Ms. Cori Alston 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aseline="0" dirty="0" err="1">
                          <a:hlinkClick r:id="rId2"/>
                        </a:rPr>
                        <a:t>calston@doe.k12.ga.us</a:t>
                      </a:r>
                      <a:endParaRPr lang="en-US" sz="2000" baseline="0" dirty="0"/>
                    </a:p>
                    <a:p>
                      <a:pPr algn="ctr"/>
                      <a:r>
                        <a:rPr lang="en-US" sz="2000" baseline="0" dirty="0"/>
                        <a:t>404.656.2067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07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ESOL Program Specialist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Dr. Jacqueline C. Ellis, </a:t>
                      </a:r>
                      <a:r>
                        <a:rPr lang="en-US" sz="2000" dirty="0" err="1"/>
                        <a:t>NBCT</a:t>
                      </a:r>
                      <a:endParaRPr lang="en-US" sz="20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hlinkClick r:id="rId3"/>
                        </a:rPr>
                        <a:t>jellis@doe.k12.ga.us</a:t>
                      </a:r>
                      <a:endParaRPr lang="en-US" sz="2000" baseline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/>
                        <a:t>404.463.1858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/>
                        <a:t>Administrative Assistant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/>
                        <a:t>Ms. Kim Lacewell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err="1">
                          <a:hlinkClick r:id="rId4"/>
                        </a:rPr>
                        <a:t>Klacewell@doe.k12.ga.us</a:t>
                      </a:r>
                      <a:endParaRPr lang="en-US" sz="2000" baseline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/>
                        <a:t>404-462-0505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Title III Program Specialist</a:t>
                      </a:r>
                      <a:r>
                        <a:rPr lang="en-US" sz="2400" b="1" dirty="0"/>
                        <a:t> </a:t>
                      </a:r>
                      <a:r>
                        <a:rPr lang="en-US" sz="1400" b="1" dirty="0"/>
                        <a:t>(North Region)</a:t>
                      </a:r>
                    </a:p>
                    <a:p>
                      <a:pPr algn="ctr"/>
                      <a:r>
                        <a:rPr lang="en-US" sz="2000" dirty="0"/>
                        <a:t>Dr. Meg Baker</a:t>
                      </a:r>
                    </a:p>
                    <a:p>
                      <a:pPr algn="ctr"/>
                      <a:r>
                        <a:rPr lang="en-US" sz="2000" dirty="0">
                          <a:hlinkClick r:id="rId5"/>
                        </a:rPr>
                        <a:t>mbaker@doe.k12.ga.us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678.794.3695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Title III Program Specialist</a:t>
                      </a:r>
                    </a:p>
                    <a:p>
                      <a:pPr algn="ctr"/>
                      <a:r>
                        <a:rPr lang="en-US" sz="1400" b="1" dirty="0"/>
                        <a:t>(Mid Region)</a:t>
                      </a:r>
                    </a:p>
                    <a:p>
                      <a:pPr algn="ctr"/>
                      <a:r>
                        <a:rPr lang="en-US" sz="2000" b="0" dirty="0"/>
                        <a:t>Ms. Dely Roberts</a:t>
                      </a:r>
                    </a:p>
                    <a:p>
                      <a:pPr algn="ctr"/>
                      <a:r>
                        <a:rPr lang="en-US" sz="2000" b="0" dirty="0" err="1">
                          <a:hlinkClick r:id="rId6"/>
                        </a:rPr>
                        <a:t>droberts@doe.k12.ga.us</a:t>
                      </a:r>
                      <a:endParaRPr lang="en-US" sz="2000" b="0" dirty="0"/>
                    </a:p>
                    <a:p>
                      <a:pPr algn="ctr"/>
                      <a:r>
                        <a:rPr lang="en-US" sz="2000" b="0" dirty="0"/>
                        <a:t>470.421.9976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Title III Program Specialist</a:t>
                      </a:r>
                    </a:p>
                    <a:p>
                      <a:pPr algn="ctr"/>
                      <a:r>
                        <a:rPr lang="en-US" sz="1400" b="1" dirty="0"/>
                        <a:t>(South Region)</a:t>
                      </a:r>
                    </a:p>
                    <a:p>
                      <a:pPr algn="ctr"/>
                      <a:r>
                        <a:rPr lang="en-US" sz="2000" dirty="0"/>
                        <a:t>Ms. Tammie Smith</a:t>
                      </a:r>
                    </a:p>
                    <a:p>
                      <a:pPr algn="ctr"/>
                      <a:r>
                        <a:rPr lang="en-US" sz="2000" dirty="0">
                          <a:hlinkClick r:id="rId7"/>
                        </a:rPr>
                        <a:t>tsmith@doe.k12.ga.us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>
                          <a:effectLst/>
                        </a:rPr>
                        <a:t>678.794.3667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599"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98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312"/>
    </mc:Choice>
    <mc:Fallback xmlns="">
      <p:transition spd="slow" advTm="45312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6" descr="A picture containing cake, clipart&#10;&#10;Description generated with high confidenc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" r="5513" b="-2"/>
          <a:stretch/>
        </p:blipFill>
        <p:spPr>
          <a:xfrm>
            <a:off x="4386453" y="1467568"/>
            <a:ext cx="4142993" cy="4586614"/>
          </a:xfrm>
          <a:prstGeom prst="rect">
            <a:avLst/>
          </a:prstGeom>
          <a:effectLst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1AEE6-BA96-4978-8876-F04CAE1B0D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</p:spPr>
        <p:txBody>
          <a:bodyPr>
            <a:normAutofit/>
          </a:bodyPr>
          <a:lstStyle/>
          <a:p>
            <a:fld id="{4DAE6870-AD18-448A-9B2A-0EFE6DC7B06B}" type="datetime1">
              <a:rPr lang="en-US" smtClean="0"/>
              <a:t>8/8/2017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5B7845-E717-428F-886C-14407DAD4C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>
            <a:normAutofit/>
          </a:bodyPr>
          <a:lstStyle/>
          <a:p>
            <a:fld id="{B63E4CEF-BB1E-48C7-AE93-F39F6AA99AD7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0" name="Content Placeholder 11"/>
          <p:cNvSpPr>
            <a:spLocks noGrp="1"/>
          </p:cNvSpPr>
          <p:nvPr>
            <p:ph idx="1"/>
          </p:nvPr>
        </p:nvSpPr>
        <p:spPr>
          <a:xfrm>
            <a:off x="486698" y="217715"/>
            <a:ext cx="2750278" cy="60061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If you have any questions, comments or concern, please add them to the Questions box.  </a:t>
            </a:r>
          </a:p>
          <a:p>
            <a:pPr marL="0" indent="0">
              <a:buNone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 will try to answer </a:t>
            </a:r>
            <a:r>
              <a:rPr 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your questions before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final posting of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06228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199" y="331695"/>
            <a:ext cx="6883401" cy="122617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b="0" dirty="0">
                <a:cs typeface="Arial" charset="0"/>
              </a:rPr>
              <a:t>Growing K-12 English Learner Population in GA Schools </a:t>
            </a:r>
            <a:endParaRPr lang="en-US" altLang="en-US" sz="3600" b="0" dirty="0"/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252266" y="5350933"/>
            <a:ext cx="8649687" cy="47413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  <a:defRPr/>
            </a:pPr>
            <a:r>
              <a:rPr lang="en-US" sz="2400" b="1" i="1" dirty="0">
                <a:solidFill>
                  <a:srgbClr val="FF0000"/>
                </a:solidFill>
                <a:cs typeface="Arial" charset="0"/>
              </a:rPr>
              <a:t>21,000 plus </a:t>
            </a:r>
            <a:r>
              <a:rPr lang="en-US" sz="2400" i="1" dirty="0">
                <a:cs typeface="Arial" charset="0"/>
              </a:rPr>
              <a:t>increase in EL-Y population from </a:t>
            </a:r>
            <a:r>
              <a:rPr lang="en-US" sz="2400" b="1" i="1" dirty="0">
                <a:solidFill>
                  <a:srgbClr val="FF0000"/>
                </a:solidFill>
                <a:cs typeface="Arial" charset="0"/>
              </a:rPr>
              <a:t>2013</a:t>
            </a:r>
            <a:r>
              <a:rPr lang="en-US" sz="2400" i="1" dirty="0">
                <a:cs typeface="Arial" charset="0"/>
              </a:rPr>
              <a:t> to </a:t>
            </a:r>
            <a:r>
              <a:rPr lang="en-US" sz="2400" b="1" i="1" dirty="0">
                <a:solidFill>
                  <a:srgbClr val="FF0000"/>
                </a:solidFill>
                <a:cs typeface="Arial" charset="0"/>
              </a:rPr>
              <a:t>2017</a:t>
            </a:r>
            <a:r>
              <a:rPr lang="en-US" sz="2400" i="1" dirty="0">
                <a:solidFill>
                  <a:srgbClr val="FF0000"/>
                </a:solidFill>
                <a:cs typeface="Arial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C27A20-625A-4560-9B5E-0A2F191F232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4568819"/>
              </p:ext>
            </p:extLst>
          </p:nvPr>
        </p:nvGraphicFramePr>
        <p:xfrm>
          <a:off x="252267" y="1794933"/>
          <a:ext cx="8891733" cy="3412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554464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852928"/>
              </p:ext>
            </p:extLst>
          </p:nvPr>
        </p:nvGraphicFramePr>
        <p:xfrm>
          <a:off x="524864" y="1780838"/>
          <a:ext cx="7857136" cy="50642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66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0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689">
                <a:tc>
                  <a:txBody>
                    <a:bodyPr/>
                    <a:lstStyle/>
                    <a:p>
                      <a:r>
                        <a:rPr lang="en-US" sz="2400" dirty="0"/>
                        <a:t> EL Code</a:t>
                      </a: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Description</a:t>
                      </a: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476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EL-Y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Yes, student has limited English proficiency and is eligible for services based on the results of the </a:t>
                      </a:r>
                    </a:p>
                    <a:p>
                      <a:r>
                        <a:rPr lang="en-US" sz="2000" dirty="0"/>
                        <a:t>Kindergarten W-APT, WIDA Screener, MODEL,</a:t>
                      </a:r>
                      <a:r>
                        <a:rPr lang="en-US" sz="2000" baseline="0" dirty="0"/>
                        <a:t> or </a:t>
                      </a:r>
                      <a:r>
                        <a:rPr lang="en-CA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for ELLs 2.0</a:t>
                      </a:r>
                      <a:r>
                        <a:rPr lang="en-CA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 test.</a:t>
                      </a:r>
                      <a:endParaRPr lang="en-US" sz="2000" dirty="0"/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15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EL-N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No, student does not have limited English proficiency.</a:t>
                      </a: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76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EL (1-2)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Student Monitored - has exited ESOL Program within</a:t>
                      </a:r>
                      <a:r>
                        <a:rPr lang="en-US" sz="2000" baseline="0" dirty="0"/>
                        <a:t> the past 2 years </a:t>
                      </a:r>
                      <a:r>
                        <a:rPr lang="en-US" sz="2000" dirty="0"/>
                        <a:t>and is monitored.</a:t>
                      </a: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623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EL-F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Former</a:t>
                      </a:r>
                      <a:r>
                        <a:rPr lang="en-US" sz="2000" baseline="0" dirty="0"/>
                        <a:t> English learner – exited from ESOL services more than 5 years ago!</a:t>
                      </a:r>
                      <a:endParaRPr lang="en-US" sz="2000" dirty="0"/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463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EL-I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Student incorrectly reported as “EL” </a:t>
                      </a:r>
                    </a:p>
                    <a:p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(Will need GaDOE approval to use).</a:t>
                      </a: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62270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71C01D8-50B5-4727-B2B8-2A085CA48B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3983" y="334017"/>
            <a:ext cx="4810699" cy="983796"/>
          </a:xfrm>
        </p:spPr>
        <p:txBody>
          <a:bodyPr>
            <a:normAutofit fontScale="90000"/>
          </a:bodyPr>
          <a:lstStyle/>
          <a:p>
            <a:r>
              <a:rPr lang="en-US" dirty="0"/>
              <a:t>Student Record – </a:t>
            </a:r>
            <a:r>
              <a:rPr lang="en-US" dirty="0">
                <a:solidFill>
                  <a:srgbClr val="00B050"/>
                </a:solidFill>
              </a:rPr>
              <a:t>Student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20810857">
            <a:off x="1890447" y="1198084"/>
            <a:ext cx="59896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Required for ALL students!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7249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627529" y="1931894"/>
            <a:ext cx="7727484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457200" eaLnBrk="1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2800" b="1" i="1" u="sng" dirty="0">
                <a:solidFill>
                  <a:srgbClr val="FF0000"/>
                </a:solidFill>
                <a:latin typeface="+mn-lt"/>
              </a:rPr>
              <a:t>Primary Language </a:t>
            </a:r>
            <a:r>
              <a:rPr lang="en-US" altLang="en-US" sz="2800" dirty="0">
                <a:latin typeface="+mn-lt"/>
              </a:rPr>
              <a:t>– Select the code assigned to the student’s primary spoken language. </a:t>
            </a:r>
            <a:r>
              <a:rPr lang="en-US" altLang="en-US" dirty="0">
                <a:latin typeface="+mn-lt"/>
              </a:rPr>
              <a:t>(</a:t>
            </a:r>
            <a:r>
              <a:rPr lang="en-US" altLang="en-US" dirty="0">
                <a:highlight>
                  <a:srgbClr val="FFFF00"/>
                </a:highlight>
                <a:latin typeface="+mn-lt"/>
              </a:rPr>
              <a:t>English is not allowable if born in the US or Puerto Rico</a:t>
            </a:r>
            <a:r>
              <a:rPr lang="en-US" altLang="en-US" dirty="0">
                <a:latin typeface="+mn-lt"/>
              </a:rPr>
              <a:t>)</a:t>
            </a:r>
          </a:p>
          <a:p>
            <a:pPr marL="571500" indent="-457200" eaLnBrk="1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2800" b="1" i="1" u="sng" dirty="0">
                <a:solidFill>
                  <a:srgbClr val="FF0000"/>
                </a:solidFill>
                <a:latin typeface="+mn-lt"/>
              </a:rPr>
              <a:t>Place of Birth </a:t>
            </a:r>
            <a:r>
              <a:rPr lang="en-US" altLang="en-US" sz="2800" dirty="0">
                <a:latin typeface="+mn-lt"/>
              </a:rPr>
              <a:t>– enter the student’s </a:t>
            </a:r>
            <a:r>
              <a:rPr lang="en-US" altLang="en-US" sz="2800" u="sng" dirty="0">
                <a:latin typeface="+mn-lt"/>
              </a:rPr>
              <a:t>country</a:t>
            </a:r>
            <a:r>
              <a:rPr lang="en-US" altLang="en-US" sz="2800" dirty="0">
                <a:latin typeface="+mn-lt"/>
              </a:rPr>
              <a:t> of birth</a:t>
            </a:r>
          </a:p>
          <a:p>
            <a:pPr marL="571500" indent="-457200" eaLnBrk="1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2800" b="1" i="1" u="sng" dirty="0">
                <a:solidFill>
                  <a:srgbClr val="FF0000"/>
                </a:solidFill>
                <a:latin typeface="+mn-lt"/>
              </a:rPr>
              <a:t>Date of Entry to U.S. Schools </a:t>
            </a:r>
            <a:r>
              <a:rPr lang="en-US" altLang="en-US" sz="2800" dirty="0">
                <a:latin typeface="+mn-lt"/>
              </a:rPr>
              <a:t>– enter date (use the </a:t>
            </a:r>
            <a:r>
              <a:rPr lang="en-US" altLang="en-US" sz="2800" i="1" u="sng" dirty="0">
                <a:latin typeface="+mn-lt"/>
              </a:rPr>
              <a:t>yyyymmdd</a:t>
            </a:r>
            <a:r>
              <a:rPr lang="en-US" altLang="en-US" sz="2800" dirty="0">
                <a:latin typeface="+mn-lt"/>
              </a:rPr>
              <a:t> format) first enrolled in school in the U.S. if country of birth is outside the U.S. or Puerto Rico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E27DDB4-1AED-45BE-9D19-F907290A06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9159" y="190581"/>
            <a:ext cx="6594676" cy="1620290"/>
          </a:xfrm>
        </p:spPr>
        <p:txBody>
          <a:bodyPr>
            <a:normAutofit/>
          </a:bodyPr>
          <a:lstStyle/>
          <a:p>
            <a:r>
              <a:rPr lang="en-US" dirty="0"/>
              <a:t>Other Data elements for EL-Y students</a:t>
            </a:r>
          </a:p>
        </p:txBody>
      </p:sp>
    </p:spTree>
    <p:extLst>
      <p:ext uri="{BB962C8B-B14F-4D97-AF65-F5344CB8AC3E}">
        <p14:creationId xmlns:p14="http://schemas.microsoft.com/office/powerpoint/2010/main" val="8080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altLang="en-US" sz="4000" b="0" dirty="0">
                <a:cs typeface="Arial" charset="0"/>
              </a:rPr>
            </a:br>
            <a:br>
              <a:rPr lang="en-US" altLang="en-US" sz="4000" b="0" dirty="0">
                <a:cs typeface="Arial" charset="0"/>
              </a:rPr>
            </a:br>
            <a:br>
              <a:rPr lang="en-US" altLang="en-US" sz="4000" b="0" dirty="0">
                <a:cs typeface="Arial" charset="0"/>
              </a:rPr>
            </a:br>
            <a:r>
              <a:rPr lang="en-US" altLang="en-US" sz="3200" dirty="0">
                <a:cs typeface="Arial" charset="0"/>
              </a:rPr>
              <a:t>What about English Learners in Special Programs:</a:t>
            </a:r>
            <a:br>
              <a:rPr lang="en-US" altLang="en-US" sz="3200" b="0" dirty="0">
                <a:cs typeface="Arial" charset="0"/>
              </a:rPr>
            </a:br>
            <a:br>
              <a:rPr lang="en-US" altLang="en-US" sz="4000" b="0" dirty="0">
                <a:cs typeface="Arial" charset="0"/>
              </a:rPr>
            </a:br>
            <a:br>
              <a:rPr lang="en-US" altLang="en-US" sz="4000" b="0" dirty="0">
                <a:cs typeface="Arial" charset="0"/>
              </a:rPr>
            </a:br>
            <a:r>
              <a:rPr lang="en-US" altLang="en-US" sz="4000" b="0" dirty="0" err="1">
                <a:solidFill>
                  <a:srgbClr val="FF0000"/>
                </a:solidFill>
                <a:cs typeface="Arial" charset="0"/>
              </a:rPr>
              <a:t>SWD</a:t>
            </a:r>
            <a:r>
              <a:rPr lang="en-US" altLang="en-US" sz="4000" b="0" dirty="0">
                <a:solidFill>
                  <a:srgbClr val="FF0000"/>
                </a:solidFill>
                <a:cs typeface="Arial" charset="0"/>
              </a:rPr>
              <a:t>, Gifted, EIP?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DC6B0184-B2C0-4AB9-8501-8B0A58248E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344858-F9B5-4095-BA3D-0B6C944F4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cs typeface="Arial" charset="0"/>
            </a:endParaRPr>
          </a:p>
          <a:p>
            <a:pPr marL="0" indent="0">
              <a:buNone/>
            </a:pPr>
            <a:endParaRPr lang="en-US" dirty="0">
              <a:cs typeface="Arial" charset="0"/>
            </a:endParaRPr>
          </a:p>
          <a:p>
            <a:endParaRPr lang="en-US" dirty="0">
              <a:cs typeface="Arial" charset="0"/>
            </a:endParaRPr>
          </a:p>
          <a:p>
            <a:pPr marL="0" indent="0">
              <a:buNone/>
            </a:pPr>
            <a:r>
              <a:rPr lang="en-US" dirty="0">
                <a:cs typeface="Arial" charset="0"/>
              </a:rPr>
              <a:t>Districts must code EL students’ participation in each program separately according to the file layouts</a:t>
            </a:r>
            <a:endParaRPr lang="en-US" dirty="0">
              <a:latin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4643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3983" y="334017"/>
            <a:ext cx="6316630" cy="1126922"/>
          </a:xfrm>
        </p:spPr>
        <p:txBody>
          <a:bodyPr>
            <a:noAutofit/>
          </a:bodyPr>
          <a:lstStyle/>
          <a:p>
            <a:br>
              <a:rPr lang="en-US" sz="2400" dirty="0"/>
            </a:br>
            <a:r>
              <a:rPr lang="en-US" sz="2400" dirty="0"/>
              <a:t>Reporting Title III Data – </a:t>
            </a:r>
            <a:br>
              <a:rPr lang="en-US" sz="2400" dirty="0"/>
            </a:br>
            <a:r>
              <a:rPr lang="en-US" sz="2400" dirty="0"/>
              <a:t>Private EL &amp; Immigrant Students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SR System </a:t>
            </a:r>
            <a:br>
              <a:rPr lang="en-US" sz="3600" dirty="0">
                <a:solidFill>
                  <a:srgbClr val="FF0000"/>
                </a:solidFill>
              </a:rPr>
            </a:b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8B9D1-D5F6-49ED-9CAD-63DD87B27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96661"/>
            <a:ext cx="7886700" cy="3980301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Arial" pitchFamily="34" charset="0"/>
              </a:rPr>
              <a:t>Private EL Students </a:t>
            </a:r>
            <a:r>
              <a:rPr lang="en-US" dirty="0">
                <a:cs typeface="Arial" pitchFamily="34" charset="0"/>
              </a:rPr>
              <a:t>-  Enter the number of private school students identified as ELs. </a:t>
            </a:r>
          </a:p>
          <a:p>
            <a:pPr marL="0" indent="0">
              <a:buNone/>
              <a:defRPr/>
            </a:pPr>
            <a:endParaRPr lang="en-US" dirty="0">
              <a:cs typeface="Arial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FF3300"/>
                </a:solidFill>
                <a:cs typeface="Arial" pitchFamily="34" charset="0"/>
              </a:rPr>
              <a:t>Private Immigrant Students </a:t>
            </a:r>
            <a:r>
              <a:rPr lang="en-US" b="1" dirty="0">
                <a:cs typeface="Arial" pitchFamily="34" charset="0"/>
              </a:rPr>
              <a:t>- </a:t>
            </a:r>
            <a:r>
              <a:rPr lang="en-US" dirty="0">
                <a:cs typeface="Arial" pitchFamily="34" charset="0"/>
              </a:rPr>
              <a:t>Enter the number of private school students identified as immigrants.</a:t>
            </a:r>
          </a:p>
          <a:p>
            <a:pPr marL="0" indent="0">
              <a:buNone/>
              <a:defRPr/>
            </a:pPr>
            <a:endParaRPr lang="en-US" dirty="0">
              <a:cs typeface="Arial" pitchFamily="34" charset="0"/>
            </a:endParaRPr>
          </a:p>
          <a:p>
            <a:r>
              <a:rPr lang="en-US" dirty="0">
                <a:cs typeface="Arial" pitchFamily="34" charset="0"/>
              </a:rPr>
              <a:t>Must be a numeric value in range of 0 to 9999 , or blank.</a:t>
            </a:r>
          </a:p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50967" y="1174378"/>
            <a:ext cx="6628607" cy="80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87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12297" y="184229"/>
            <a:ext cx="6641538" cy="876219"/>
          </a:xfrm>
        </p:spPr>
        <p:txBody>
          <a:bodyPr>
            <a:noAutofit/>
          </a:bodyPr>
          <a:lstStyle/>
          <a:p>
            <a:r>
              <a:rPr lang="en-US" altLang="en-US" sz="4000" b="0" dirty="0">
                <a:solidFill>
                  <a:srgbClr val="FF0000"/>
                </a:solidFill>
              </a:rPr>
              <a:t>FTE – </a:t>
            </a:r>
            <a:r>
              <a:rPr lang="en-US" altLang="en-US" sz="4000" b="0" dirty="0"/>
              <a:t>EL/ESOL Reporting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59396E4-1484-4891-AC99-AE2A5663C6C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8679" name="TextBox 15"/>
          <p:cNvSpPr txBox="1">
            <a:spLocks noChangeArrowheads="1"/>
          </p:cNvSpPr>
          <p:nvPr/>
        </p:nvSpPr>
        <p:spPr bwMode="auto">
          <a:xfrm>
            <a:off x="512297" y="961835"/>
            <a:ext cx="635484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cs typeface="Arial" charset="0"/>
              </a:rPr>
              <a:t>All K-12 </a:t>
            </a:r>
            <a:r>
              <a:rPr lang="en-US" altLang="en-US" sz="2800" i="1" u="sng" dirty="0">
                <a:solidFill>
                  <a:srgbClr val="FF0000"/>
                </a:solidFill>
                <a:cs typeface="Arial" charset="0"/>
              </a:rPr>
              <a:t>EL-Y</a:t>
            </a:r>
            <a:r>
              <a:rPr lang="en-US" altLang="en-US" sz="2800" dirty="0">
                <a:solidFill>
                  <a:srgbClr val="000000"/>
                </a:solidFill>
                <a:cs typeface="Arial" charset="0"/>
              </a:rPr>
              <a:t> students </a:t>
            </a:r>
            <a:r>
              <a:rPr lang="en-US" altLang="en-US" sz="2800" b="1" u="sng" dirty="0">
                <a:solidFill>
                  <a:srgbClr val="000000"/>
                </a:solidFill>
                <a:cs typeface="Arial" charset="0"/>
              </a:rPr>
              <a:t>must also </a:t>
            </a:r>
            <a:r>
              <a:rPr lang="en-US" altLang="en-US" sz="2800" dirty="0">
                <a:solidFill>
                  <a:srgbClr val="000000"/>
                </a:solidFill>
                <a:cs typeface="Arial" charset="0"/>
              </a:rPr>
              <a:t>be coded </a:t>
            </a:r>
            <a:r>
              <a:rPr lang="en-US" altLang="en-US" sz="2800" i="1" u="sng" dirty="0">
                <a:solidFill>
                  <a:srgbClr val="FF3300"/>
                </a:solidFill>
                <a:cs typeface="Arial" charset="0"/>
              </a:rPr>
              <a:t>ESOL-Y or ESOL-N. </a:t>
            </a: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427982134"/>
              </p:ext>
            </p:extLst>
          </p:nvPr>
        </p:nvGraphicFramePr>
        <p:xfrm>
          <a:off x="923365" y="1915942"/>
          <a:ext cx="6759387" cy="4224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8971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48556"/>
              </p:ext>
            </p:extLst>
          </p:nvPr>
        </p:nvGraphicFramePr>
        <p:xfrm>
          <a:off x="304801" y="3021106"/>
          <a:ext cx="8398932" cy="3099128"/>
        </p:xfrm>
        <a:graphic>
          <a:graphicData uri="http://schemas.openxmlformats.org/drawingml/2006/table">
            <a:tbl>
              <a:tblPr/>
              <a:tblGrid>
                <a:gridCol w="1075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3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89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Current Valid Data Codes for EL-Y/ESOL-N students</a:t>
                      </a:r>
                      <a:endParaRPr lang="en-US" sz="2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3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Codes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dirty="0">
                          <a:latin typeface="Garamond"/>
                          <a:ea typeface="Times New Roman"/>
                          <a:cs typeface="Times New Roman"/>
                        </a:rPr>
                        <a:t>Options</a:t>
                      </a:r>
                      <a:endParaRPr lang="en-US" sz="240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8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’01’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Parent  refusal – indirectly served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4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‘02’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Language support provided  in collaboration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with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Special Education teacher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1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’03’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Language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support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by non-ESOL endorsed/certified teacher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1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’04’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Language support via a non-evidenced based delivery model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8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’05’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No language support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6892" name="Rectangle 1"/>
          <p:cNvSpPr>
            <a:spLocks noChangeArrowheads="1"/>
          </p:cNvSpPr>
          <p:nvPr/>
        </p:nvSpPr>
        <p:spPr bwMode="auto">
          <a:xfrm>
            <a:off x="358589" y="1129803"/>
            <a:ext cx="848957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tabLst>
                <a:tab pos="102870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10287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10287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10287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10287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10287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10287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10287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10287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4000" b="1" dirty="0">
                <a:latin typeface="Arial Rounded MT Bold" panose="020F0704030504030204" pitchFamily="34" charset="0"/>
                <a:cs typeface="Arial" charset="0"/>
              </a:rPr>
              <a:t>5 Non-ESOL Data Elements</a:t>
            </a:r>
            <a:endParaRPr lang="en-US" altLang="en-US" sz="4000" dirty="0">
              <a:latin typeface="Arial Rounded MT Bold" panose="020F0704030504030204" pitchFamily="34" charset="0"/>
              <a:cs typeface="Arial" charset="0"/>
            </a:endParaRPr>
          </a:p>
          <a:p>
            <a:pPr marL="342900" indent="-342900">
              <a:spcBef>
                <a:spcPts val="0"/>
              </a:spcBef>
              <a:defRPr/>
            </a:pPr>
            <a:r>
              <a:rPr lang="en-US" altLang="en-US" sz="2400" dirty="0">
                <a:latin typeface="+mn-lt"/>
                <a:cs typeface="Arial" charset="0"/>
              </a:rPr>
              <a:t>Options tied to students reported as </a:t>
            </a:r>
            <a:r>
              <a:rPr lang="en-US" altLang="en-US" sz="2400" i="1" u="sng" dirty="0">
                <a:solidFill>
                  <a:srgbClr val="FF0000"/>
                </a:solidFill>
                <a:latin typeface="+mn-lt"/>
                <a:cs typeface="Arial" charset="0"/>
              </a:rPr>
              <a:t>EL-Y and ESOL-N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altLang="en-US" sz="2400" dirty="0">
                <a:latin typeface="+mn-lt"/>
                <a:cs typeface="Arial" charset="0"/>
              </a:rPr>
              <a:t> Options identify alternate means of provided language support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altLang="en-US" sz="2400" dirty="0">
                <a:latin typeface="+mn-lt"/>
                <a:cs typeface="Arial" charset="0"/>
              </a:rPr>
              <a:t> </a:t>
            </a:r>
            <a:r>
              <a:rPr lang="en-US" altLang="en-US" sz="2400" i="1" u="sng" dirty="0">
                <a:latin typeface="+mn-lt"/>
                <a:cs typeface="Arial" charset="0"/>
              </a:rPr>
              <a:t>No FTE credit </a:t>
            </a:r>
            <a:r>
              <a:rPr lang="en-US" altLang="en-US" sz="2400" dirty="0">
                <a:latin typeface="+mn-lt"/>
                <a:cs typeface="Arial" charset="0"/>
              </a:rPr>
              <a:t>is generated for </a:t>
            </a:r>
            <a:r>
              <a:rPr lang="en-US" altLang="en-US" sz="2400" i="1" u="sng" dirty="0">
                <a:latin typeface="+mn-lt"/>
                <a:cs typeface="Arial" charset="0"/>
              </a:rPr>
              <a:t>ESOL-N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8429575-4F33-46BB-8898-73874B2D023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18680"/>
      </p:ext>
    </p:extLst>
  </p:cSld>
  <p:clrMapOvr>
    <a:masterClrMapping/>
  </p:clrMapOvr>
</p:sld>
</file>

<file path=ppt/theme/theme1.xml><?xml version="1.0" encoding="utf-8"?>
<a:theme xmlns:a="http://schemas.openxmlformats.org/drawingml/2006/main" name="GaDOE-PowerPoint-White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C6FD80E8A23349905925784B78EAE7" ma:contentTypeVersion="6" ma:contentTypeDescription="Create a new document." ma:contentTypeScope="" ma:versionID="3ea628b0e8d4d57ccceb4c966929b31b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xmlns:ns3="6c247bae-e40d-40c7-91b3-26f1e466c40a" xmlns:ns4="f9e61c99-8b37-4962-a864-d7fde1b0d03b" targetNamespace="http://schemas.microsoft.com/office/2006/metadata/properties" ma:root="true" ma:fieldsID="ec4de8f70334999c30bc594858c15f34" ns1:_="" ns2:_="" ns3:_="" ns4:_="">
    <xsd:import namespace="http://schemas.microsoft.com/sharepoint/v3"/>
    <xsd:import namespace="1d496aed-39d0-4758-b3cf-4e4773287716"/>
    <xsd:import namespace="6c247bae-e40d-40c7-91b3-26f1e466c40a"/>
    <xsd:import namespace="f9e61c99-8b37-4962-a864-d7fde1b0d03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  <xsd:element ref="ns3:Page" minOccurs="0"/>
                <xsd:element ref="ns3:Page_x0020_SubHeader" minOccurs="0"/>
                <xsd:element ref="ns3:Document_x0020_Type" minOccurs="0"/>
                <xsd:element ref="ns3:Year" minOccurs="0"/>
                <xsd:element ref="ns3:Program_x0020_Type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internalName="PublishingStartDate">
      <xsd:simpleType>
        <xsd:restriction base="dms:Unknown"/>
      </xsd:simpleType>
    </xsd:element>
    <xsd:element name="PublishingExpirationDate" ma:index="11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47bae-e40d-40c7-91b3-26f1e466c40a" elementFormDefault="qualified">
    <xsd:import namespace="http://schemas.microsoft.com/office/2006/documentManagement/types"/>
    <xsd:import namespace="http://schemas.microsoft.com/office/infopath/2007/PartnerControls"/>
    <xsd:element name="Page" ma:index="12" nillable="true" ma:displayName="Page" ma:list="{c0c5bce6-76c0-431d-84b3-50ca3e3d0c94}" ma:internalName="Page0" ma:web="b1898e29-fee5-4c33-85ce-dc384e63ddeb">
      <xsd:simpleType>
        <xsd:restriction base="dms:Lookup"/>
      </xsd:simpleType>
    </xsd:element>
    <xsd:element name="Page_x0020_SubHeader" ma:index="13" nillable="true" ma:displayName="Page SubHeader" ma:internalName="Page_x0020_SubHeader0">
      <xsd:simpleType>
        <xsd:restriction base="dms:Text"/>
      </xsd:simpleType>
    </xsd:element>
    <xsd:element name="Document_x0020_Type" ma:index="14" nillable="true" ma:displayName="Document Type" ma:default="Accountability" ma:format="Dropdown" ma:internalName="Document_x0020_Type">
      <xsd:simpleType>
        <xsd:restriction base="dms:Choice">
          <xsd:enumeration value="Accountability"/>
          <xsd:enumeration value="Assessments"/>
          <xsd:enumeration value="Counseling"/>
          <xsd:enumeration value="Curriculum"/>
          <xsd:enumeration value="Dual Enrollment"/>
          <xsd:enumeration value="Local Plan"/>
          <xsd:enumeration value="Program of Study"/>
        </xsd:restriction>
      </xsd:simpleType>
    </xsd:element>
    <xsd:element name="Year" ma:index="15" nillable="true" ma:displayName="Year" ma:default="2012" ma:format="Dropdown" ma:internalName="Year">
      <xsd:simpleType>
        <xsd:restriction base="dms:Choice"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</xsd:restriction>
      </xsd:simpleType>
    </xsd:element>
    <xsd:element name="Program_x0020_Type" ma:index="16" nillable="true" ma:displayName="Program Type" ma:default="Program Concentration" ma:internalName="Program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rogram Concentration"/>
                    <xsd:enumeration value="Career Clusters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61c99-8b37-4962-a864-d7fde1b0d03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96aed-39d0-4758-b3cf-4e4773287716"/>
    <PublishingExpirationDate xmlns="http://schemas.microsoft.com/sharepoint/v3" xsi:nil="true"/>
    <PublishingStartDate xmlns="http://schemas.microsoft.com/sharepoint/v3" xsi:nil="true"/>
    <Year xmlns="6c247bae-e40d-40c7-91b3-26f1e466c40a">2012</Year>
    <Program_x0020_Type xmlns="6c247bae-e40d-40c7-91b3-26f1e466c40a">
      <Value>Program Concentration</Value>
    </Program_x0020_Type>
    <Document_x0020_Type xmlns="6c247bae-e40d-40c7-91b3-26f1e466c40a">Accountability</Document_x0020_Type>
    <Page_x0020_SubHeader xmlns="6c247bae-e40d-40c7-91b3-26f1e466c40a" xsi:nil="true"/>
    <Page xmlns="6c247bae-e40d-40c7-91b3-26f1e466c40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92096E-40B6-4811-9D45-E44BA5996CBA}"/>
</file>

<file path=customXml/itemProps2.xml><?xml version="1.0" encoding="utf-8"?>
<ds:datastoreItem xmlns:ds="http://schemas.openxmlformats.org/officeDocument/2006/customXml" ds:itemID="{C088A7C3-2BB5-4A18-898A-30CE89B2372C}"/>
</file>

<file path=customXml/itemProps3.xml><?xml version="1.0" encoding="utf-8"?>
<ds:datastoreItem xmlns:ds="http://schemas.openxmlformats.org/officeDocument/2006/customXml" ds:itemID="{1CF00EE7-5F6E-409F-88CA-8BEF9EFD5F4F}"/>
</file>

<file path=docProps/app.xml><?xml version="1.0" encoding="utf-8"?>
<Properties xmlns="http://schemas.openxmlformats.org/officeDocument/2006/extended-properties" xmlns:vt="http://schemas.openxmlformats.org/officeDocument/2006/docPropsVTypes">
  <Template>GaDOE-PowerPoint-WhiteTemplate</Template>
  <TotalTime>2084</TotalTime>
  <Words>1478</Words>
  <Application>Microsoft Office PowerPoint</Application>
  <PresentationFormat>On-screen Show (4:3)</PresentationFormat>
  <Paragraphs>273</Paragraphs>
  <Slides>25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Arial Narrow</vt:lpstr>
      <vt:lpstr>Arial Rounded MT Bold</vt:lpstr>
      <vt:lpstr>Calibri</vt:lpstr>
      <vt:lpstr>Franklin Gothic Book</vt:lpstr>
      <vt:lpstr>Garamond</vt:lpstr>
      <vt:lpstr>Georgia</vt:lpstr>
      <vt:lpstr>Gill Sans MT</vt:lpstr>
      <vt:lpstr>Times New Roman</vt:lpstr>
      <vt:lpstr>Wingdings</vt:lpstr>
      <vt:lpstr>GaDOE-PowerPoint-WhiteTemplate</vt:lpstr>
      <vt:lpstr>GaDOE ESOL Unit   2017 Webinar Series - Part III  SIS Coding for ELs (Reporting Accurate English Learner Data)  </vt:lpstr>
      <vt:lpstr>Negative Consequences of Incorrect Student Coding</vt:lpstr>
      <vt:lpstr>Growing K-12 English Learner Population in GA Schools </vt:lpstr>
      <vt:lpstr>Student Record – Student Level</vt:lpstr>
      <vt:lpstr>Other Data elements for EL-Y students</vt:lpstr>
      <vt:lpstr>   What about English Learners in Special Programs:   SWD, Gifted, EIP?</vt:lpstr>
      <vt:lpstr> Reporting Title III Data –  Private EL &amp; Immigrant Students  SR System  </vt:lpstr>
      <vt:lpstr>FTE – EL/ESOL Reporting</vt:lpstr>
      <vt:lpstr>PowerPoint Presentation</vt:lpstr>
      <vt:lpstr>Reporting FTE - ESOL Segments Snapshot of “Count Day” in October and March</vt:lpstr>
      <vt:lpstr>FTE-funded Segments per Student &amp; Minutes per Segment by Grade Level</vt:lpstr>
      <vt:lpstr>H.S. State-Funded ESOL I-IV Courses</vt:lpstr>
      <vt:lpstr>H.S. State-Funded ESOL Courses for Language Acquisition and Academic Language Development </vt:lpstr>
      <vt:lpstr>HS State-Funded ESOL Courses</vt:lpstr>
      <vt:lpstr>PowerPoint Presentation</vt:lpstr>
      <vt:lpstr>PowerPoint Presentation</vt:lpstr>
      <vt:lpstr>PowerPoint Presentation</vt:lpstr>
      <vt:lpstr>Exit Criteria  Flowcharts</vt:lpstr>
      <vt:lpstr>When does an EL-Y become an EL -1?</vt:lpstr>
      <vt:lpstr>PowerPoint Presentation</vt:lpstr>
      <vt:lpstr>EL-‘M’ Reporting Codes</vt:lpstr>
      <vt:lpstr>When do we change an EL-Y student’s status to EL-1?</vt:lpstr>
      <vt:lpstr>Title III - Served</vt:lpstr>
      <vt:lpstr>PowerPoint Presentation</vt:lpstr>
      <vt:lpstr>PowerPoint Presentation</vt:lpstr>
    </vt:vector>
  </TitlesOfParts>
  <Company>GADOE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Windows User</dc:creator>
  <cp:lastModifiedBy>Jacqueline Ellis</cp:lastModifiedBy>
  <cp:revision>316</cp:revision>
  <cp:lastPrinted>2017-08-08T13:35:39Z</cp:lastPrinted>
  <dcterms:created xsi:type="dcterms:W3CDTF">2015-07-19T23:58:06Z</dcterms:created>
  <dcterms:modified xsi:type="dcterms:W3CDTF">2017-08-08T16:49:24Z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0x01010010C6FD80E8A23349905925784B78EAE7</vt:lpwstr>
  </property>
</Properties>
</file>