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62" r:id="rId4"/>
    <p:sldId id="264" r:id="rId5"/>
    <p:sldId id="265" r:id="rId6"/>
    <p:sldId id="266" r:id="rId7"/>
    <p:sldId id="267" r:id="rId8"/>
    <p:sldId id="268" r:id="rId9"/>
    <p:sldId id="269" r:id="rId10"/>
    <p:sldId id="270" r:id="rId11"/>
    <p:sldId id="271" r:id="rId12"/>
    <p:sldId id="272" r:id="rId13"/>
    <p:sldId id="305" r:id="rId14"/>
    <p:sldId id="273" r:id="rId15"/>
    <p:sldId id="274" r:id="rId16"/>
    <p:sldId id="275" r:id="rId17"/>
    <p:sldId id="276" r:id="rId18"/>
    <p:sldId id="277" r:id="rId19"/>
    <p:sldId id="278" r:id="rId20"/>
    <p:sldId id="279" r:id="rId21"/>
    <p:sldId id="298" r:id="rId22"/>
    <p:sldId id="280" r:id="rId23"/>
    <p:sldId id="281" r:id="rId24"/>
    <p:sldId id="295" r:id="rId25"/>
    <p:sldId id="282" r:id="rId26"/>
    <p:sldId id="283" r:id="rId27"/>
    <p:sldId id="296" r:id="rId28"/>
    <p:sldId id="29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108" d="100"/>
          <a:sy n="108" d="100"/>
        </p:scale>
        <p:origin x="1051" y="96"/>
      </p:cViewPr>
      <p:guideLst>
        <p:guide orient="horz" pos="2160"/>
        <p:guide pos="2880"/>
      </p:guideLst>
    </p:cSldViewPr>
  </p:slideViewPr>
  <p:notesTextViewPr>
    <p:cViewPr>
      <p:scale>
        <a:sx n="1" d="1"/>
        <a:sy n="1" d="1"/>
      </p:scale>
      <p:origin x="0" y="0"/>
    </p:cViewPr>
  </p:notesTextViewPr>
  <p:sorterViewPr>
    <p:cViewPr>
      <p:scale>
        <a:sx n="100" d="100"/>
        <a:sy n="100" d="100"/>
      </p:scale>
      <p:origin x="0" y="-34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4/14/2017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701E2-6484-476D-A0E9-404126F15D3F}" type="slidenum">
              <a:rPr lang="en-US" smtClean="0"/>
              <a:t>4</a:t>
            </a:fld>
            <a:endParaRPr lang="en-US"/>
          </a:p>
        </p:txBody>
      </p:sp>
    </p:spTree>
    <p:extLst>
      <p:ext uri="{BB962C8B-B14F-4D97-AF65-F5344CB8AC3E}">
        <p14:creationId xmlns:p14="http://schemas.microsoft.com/office/powerpoint/2010/main" val="2443857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4/14/2017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4/14/2017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4/14/2017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4/14/2017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4/14/2017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4/14/2017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4/14/2017</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4/14/2017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4/14/2017</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4/14/2017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4/14/2017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4/14/2017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wallace@doe.k12.ga.us" TargetMode="External"/><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hyperlink" Target="https://www.gadoe.org/Curriculum-Instruction-and-Assessment/Curriculum-and-Instruction/Pages/Georgia's-Seal-of-Biliteracy.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pwallace@doe.k12.ga.us" TargetMode="Externa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gadoe.org/External-Affairs-and-Policy/communications/Pages/surveys/CI-3WVZ6RW.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cad.org/multimedia/pdfs/publications/researchpapersmonographs/State-of-Languages-in-US.pdf"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454"/>
            <a:ext cx="9144000" cy="5715000"/>
          </a:xfrm>
          <a:prstGeom prst="rect">
            <a:avLst/>
          </a:prstGeom>
        </p:spPr>
      </p:pic>
      <p:sp>
        <p:nvSpPr>
          <p:cNvPr id="4" name="Rectangle 3"/>
          <p:cNvSpPr/>
          <p:nvPr/>
        </p:nvSpPr>
        <p:spPr>
          <a:xfrm>
            <a:off x="2092080" y="1316736"/>
            <a:ext cx="2686441" cy="900246"/>
          </a:xfrm>
          <a:prstGeom prst="rect">
            <a:avLst/>
          </a:prstGeom>
          <a:noFill/>
        </p:spPr>
        <p:txBody>
          <a:bodyPr wrap="none" lIns="68580" tIns="34290" rIns="68580" bIns="34290">
            <a:spAutoFit/>
          </a:bodyPr>
          <a:lstStyle/>
          <a:p>
            <a:pPr algn="ctr"/>
            <a:r>
              <a:rPr lang="en-US" sz="2400" b="1" spc="38" dirty="0">
                <a:ln w="12700" cmpd="sng">
                  <a:solidFill>
                    <a:schemeClr val="accent6">
                      <a:satMod val="120000"/>
                      <a:shade val="80000"/>
                    </a:schemeClr>
                  </a:solidFill>
                  <a:prstDash val="solid"/>
                </a:ln>
                <a:effectLst>
                  <a:glow rad="53100">
                    <a:schemeClr val="accent6">
                      <a:satMod val="180000"/>
                      <a:alpha val="30000"/>
                    </a:schemeClr>
                  </a:glow>
                </a:effectLst>
              </a:rPr>
              <a:t>Welcome!</a:t>
            </a:r>
          </a:p>
          <a:p>
            <a:pPr algn="ctr"/>
            <a:r>
              <a:rPr lang="en-US" sz="1500" b="1" spc="38" dirty="0">
                <a:ln w="12700" cmpd="sng">
                  <a:solidFill>
                    <a:schemeClr val="accent6">
                      <a:satMod val="120000"/>
                      <a:shade val="80000"/>
                    </a:schemeClr>
                  </a:solidFill>
                  <a:prstDash val="solid"/>
                </a:ln>
                <a:effectLst>
                  <a:glow rad="53100">
                    <a:schemeClr val="accent6">
                      <a:satMod val="180000"/>
                      <a:alpha val="30000"/>
                    </a:schemeClr>
                  </a:glow>
                </a:effectLst>
              </a:rPr>
              <a:t>The Road Ahead</a:t>
            </a:r>
          </a:p>
          <a:p>
            <a:pPr algn="ctr"/>
            <a:r>
              <a:rPr lang="en-US" sz="1500" b="1" spc="38" dirty="0">
                <a:ln w="12700" cmpd="sng">
                  <a:solidFill>
                    <a:schemeClr val="accent6">
                      <a:satMod val="120000"/>
                      <a:shade val="80000"/>
                    </a:schemeClr>
                  </a:solidFill>
                  <a:prstDash val="solid"/>
                </a:ln>
                <a:effectLst>
                  <a:glow rad="53100">
                    <a:schemeClr val="accent6">
                      <a:satMod val="180000"/>
                      <a:alpha val="30000"/>
                    </a:schemeClr>
                  </a:glow>
                </a:effectLst>
              </a:rPr>
              <a:t>Unlocking Georgia’s potential!</a:t>
            </a:r>
          </a:p>
        </p:txBody>
      </p:sp>
    </p:spTree>
    <p:extLst>
      <p:ext uri="{BB962C8B-B14F-4D97-AF65-F5344CB8AC3E}">
        <p14:creationId xmlns:p14="http://schemas.microsoft.com/office/powerpoint/2010/main" val="380698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15" y="1381968"/>
            <a:ext cx="3881127" cy="807913"/>
          </a:xfrm>
          <a:prstGeom prst="rect">
            <a:avLst/>
          </a:prstGeom>
          <a:noFill/>
        </p:spPr>
        <p:txBody>
          <a:bodyPr wrap="none" lIns="68580" tIns="34290" rIns="68580" bIns="3429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Growth of German Language </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Offerings in Georgia (4 </a:t>
            </a:r>
            <a:r>
              <a:rPr lang="en-US" sz="2400" b="1" dirty="0" err="1">
                <a:ln w="9525">
                  <a:solidFill>
                    <a:schemeClr val="bg1"/>
                  </a:solidFill>
                  <a:prstDash val="solid"/>
                </a:ln>
                <a:effectLst>
                  <a:outerShdw blurRad="12700" dist="38100" dir="2700000" algn="tl" rotWithShape="0">
                    <a:schemeClr val="bg1">
                      <a:lumMod val="50000"/>
                    </a:schemeClr>
                  </a:outerShdw>
                </a:effectLst>
              </a:rPr>
              <a:t>yrs</a:t>
            </a:r>
            <a:r>
              <a:rPr lang="en-US" sz="2400" b="1" dirty="0">
                <a:ln w="9525">
                  <a:solidFill>
                    <a:schemeClr val="bg1"/>
                  </a:solidFill>
                  <a:prstDash val="solid"/>
                </a:ln>
                <a:effectLst>
                  <a:outerShdw blurRad="12700" dist="38100" dir="2700000" algn="tl" rotWithShape="0">
                    <a:schemeClr val="bg1">
                      <a:lumMod val="50000"/>
                    </a:schemeClr>
                  </a:outerShdw>
                </a:effectLst>
              </a:rPr>
              <a:t>)</a:t>
            </a:r>
          </a:p>
        </p:txBody>
      </p:sp>
      <p:sp>
        <p:nvSpPr>
          <p:cNvPr id="7" name="Rectangle 6"/>
          <p:cNvSpPr/>
          <p:nvPr/>
        </p:nvSpPr>
        <p:spPr>
          <a:xfrm>
            <a:off x="5049224" y="1381968"/>
            <a:ext cx="3626698" cy="807913"/>
          </a:xfrm>
          <a:prstGeom prst="rect">
            <a:avLst/>
          </a:prstGeom>
          <a:noFill/>
        </p:spPr>
        <p:txBody>
          <a:bodyPr wrap="none" lIns="68580" tIns="34290" rIns="68580" bIns="3429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Latin Language</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Offerings in Georgia. (4 </a:t>
            </a:r>
            <a:r>
              <a:rPr lang="en-US" sz="2400" b="1" dirty="0" err="1">
                <a:ln w="9525">
                  <a:solidFill>
                    <a:schemeClr val="bg1"/>
                  </a:solidFill>
                  <a:prstDash val="solid"/>
                </a:ln>
                <a:effectLst>
                  <a:outerShdw blurRad="12700" dist="38100" dir="2700000" algn="tl" rotWithShape="0">
                    <a:schemeClr val="bg1">
                      <a:lumMod val="50000"/>
                    </a:schemeClr>
                  </a:outerShdw>
                </a:effectLst>
              </a:rPr>
              <a:t>yrs</a:t>
            </a:r>
            <a:r>
              <a:rPr lang="en-US" sz="2400" b="1" dirty="0">
                <a:ln w="9525">
                  <a:solidFill>
                    <a:schemeClr val="bg1"/>
                  </a:solidFill>
                  <a:prstDash val="solid"/>
                </a:ln>
                <a:effectLst>
                  <a:outerShdw blurRad="12700" dist="38100" dir="2700000" algn="tl" rotWithShape="0">
                    <a:schemeClr val="bg1">
                      <a:lumMod val="50000"/>
                    </a:schemeClr>
                  </a:outerShdw>
                </a:effectLst>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71" y="2428875"/>
            <a:ext cx="4286250" cy="35718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447" y="2428875"/>
            <a:ext cx="4286250" cy="3571875"/>
          </a:xfrm>
          <a:prstGeom prst="rect">
            <a:avLst/>
          </a:prstGeom>
        </p:spPr>
      </p:pic>
    </p:spTree>
    <p:extLst>
      <p:ext uri="{BB962C8B-B14F-4D97-AF65-F5344CB8AC3E}">
        <p14:creationId xmlns:p14="http://schemas.microsoft.com/office/powerpoint/2010/main" val="398747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179" y="1381968"/>
            <a:ext cx="4025397" cy="807913"/>
          </a:xfrm>
          <a:prstGeom prst="rect">
            <a:avLst/>
          </a:prstGeom>
          <a:noFill/>
        </p:spPr>
        <p:txBody>
          <a:bodyPr wrap="none" lIns="68580" tIns="34290" rIns="68580" bIns="3429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Growth of Japanese Language </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Offerings in Georgia (4 </a:t>
            </a:r>
            <a:r>
              <a:rPr lang="en-US" sz="2400" b="1" dirty="0" err="1">
                <a:ln w="9525">
                  <a:solidFill>
                    <a:schemeClr val="bg1"/>
                  </a:solidFill>
                  <a:prstDash val="solid"/>
                </a:ln>
                <a:effectLst>
                  <a:outerShdw blurRad="12700" dist="38100" dir="2700000" algn="tl" rotWithShape="0">
                    <a:schemeClr val="bg1">
                      <a:lumMod val="50000"/>
                    </a:schemeClr>
                  </a:outerShdw>
                </a:effectLst>
              </a:rPr>
              <a:t>yrs</a:t>
            </a:r>
            <a:r>
              <a:rPr lang="en-US" sz="2400" b="1" dirty="0">
                <a:ln w="9525">
                  <a:solidFill>
                    <a:schemeClr val="bg1"/>
                  </a:solidFill>
                  <a:prstDash val="solid"/>
                </a:ln>
                <a:effectLst>
                  <a:outerShdw blurRad="12700" dist="38100" dir="2700000" algn="tl" rotWithShape="0">
                    <a:schemeClr val="bg1">
                      <a:lumMod val="50000"/>
                    </a:schemeClr>
                  </a:outerShdw>
                </a:effectLst>
              </a:rPr>
              <a:t>)</a:t>
            </a:r>
          </a:p>
        </p:txBody>
      </p:sp>
      <p:sp>
        <p:nvSpPr>
          <p:cNvPr id="7" name="Rectangle 6"/>
          <p:cNvSpPr/>
          <p:nvPr/>
        </p:nvSpPr>
        <p:spPr>
          <a:xfrm>
            <a:off x="4968496" y="1381968"/>
            <a:ext cx="3788153" cy="807913"/>
          </a:xfrm>
          <a:prstGeom prst="rect">
            <a:avLst/>
          </a:prstGeom>
          <a:noFill/>
        </p:spPr>
        <p:txBody>
          <a:bodyPr wrap="none" lIns="68580" tIns="34290" rIns="68580" bIns="3429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Growth of Chinese Language</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Offerings in Georgia. (4 </a:t>
            </a:r>
            <a:r>
              <a:rPr lang="en-US" sz="2400" b="1" dirty="0" err="1">
                <a:ln w="9525">
                  <a:solidFill>
                    <a:schemeClr val="bg1"/>
                  </a:solidFill>
                  <a:prstDash val="solid"/>
                </a:ln>
                <a:effectLst>
                  <a:outerShdw blurRad="12700" dist="38100" dir="2700000" algn="tl" rotWithShape="0">
                    <a:schemeClr val="bg1">
                      <a:lumMod val="50000"/>
                    </a:schemeClr>
                  </a:outerShdw>
                </a:effectLst>
              </a:rPr>
              <a:t>yrs</a:t>
            </a:r>
            <a:r>
              <a:rPr lang="en-US" sz="2400" b="1" dirty="0">
                <a:ln w="9525">
                  <a:solidFill>
                    <a:schemeClr val="bg1"/>
                  </a:solidFill>
                  <a:prstDash val="solid"/>
                </a:ln>
                <a:effectLst>
                  <a:outerShdw blurRad="12700" dist="38100" dir="2700000" algn="tl" rotWithShape="0">
                    <a:schemeClr val="bg1">
                      <a:lumMod val="50000"/>
                    </a:schemeClr>
                  </a:outerShdw>
                </a:effectLst>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 y="2552319"/>
            <a:ext cx="4286250" cy="35718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849" y="2552319"/>
            <a:ext cx="4286250" cy="3571875"/>
          </a:xfrm>
          <a:prstGeom prst="rect">
            <a:avLst/>
          </a:prstGeom>
        </p:spPr>
      </p:pic>
    </p:spTree>
    <p:extLst>
      <p:ext uri="{BB962C8B-B14F-4D97-AF65-F5344CB8AC3E}">
        <p14:creationId xmlns:p14="http://schemas.microsoft.com/office/powerpoint/2010/main" val="8159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783" y="1381968"/>
            <a:ext cx="4304192" cy="807913"/>
          </a:xfrm>
          <a:prstGeom prst="rect">
            <a:avLst/>
          </a:prstGeom>
          <a:noFill/>
        </p:spPr>
        <p:txBody>
          <a:bodyPr wrap="none" lIns="68580" tIns="34290" rIns="68580" bIns="3429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Growth of Portuguese Language </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Offerings in Georgia (4 </a:t>
            </a:r>
            <a:r>
              <a:rPr lang="en-US" sz="2400" b="1" dirty="0" err="1">
                <a:ln w="9525">
                  <a:solidFill>
                    <a:schemeClr val="bg1"/>
                  </a:solidFill>
                  <a:prstDash val="solid"/>
                </a:ln>
                <a:effectLst>
                  <a:outerShdw blurRad="12700" dist="38100" dir="2700000" algn="tl" rotWithShape="0">
                    <a:schemeClr val="bg1">
                      <a:lumMod val="50000"/>
                    </a:schemeClr>
                  </a:outerShdw>
                </a:effectLst>
              </a:rPr>
              <a:t>yrs</a:t>
            </a:r>
            <a:r>
              <a:rPr lang="en-US" sz="2400" b="1" dirty="0">
                <a:ln w="9525">
                  <a:solidFill>
                    <a:schemeClr val="bg1"/>
                  </a:solidFill>
                  <a:prstDash val="solid"/>
                </a:ln>
                <a:effectLst>
                  <a:outerShdw blurRad="12700" dist="38100" dir="2700000" algn="tl" rotWithShape="0">
                    <a:schemeClr val="bg1">
                      <a:lumMod val="50000"/>
                    </a:schemeClr>
                  </a:outerShdw>
                </a:effectLst>
              </a:rPr>
              <a:t>)</a:t>
            </a:r>
          </a:p>
        </p:txBody>
      </p:sp>
      <p:sp>
        <p:nvSpPr>
          <p:cNvPr id="7" name="Rectangle 6"/>
          <p:cNvSpPr/>
          <p:nvPr/>
        </p:nvSpPr>
        <p:spPr>
          <a:xfrm>
            <a:off x="5049222" y="1381968"/>
            <a:ext cx="3626698" cy="807913"/>
          </a:xfrm>
          <a:prstGeom prst="rect">
            <a:avLst/>
          </a:prstGeom>
          <a:noFill/>
        </p:spPr>
        <p:txBody>
          <a:bodyPr wrap="none" lIns="68580" tIns="34290" rIns="68580" bIns="3429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Growth of AP Language</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Offerings in Georgia. (3 </a:t>
            </a:r>
            <a:r>
              <a:rPr lang="en-US" sz="2400" b="1" dirty="0" err="1">
                <a:ln w="9525">
                  <a:solidFill>
                    <a:schemeClr val="bg1"/>
                  </a:solidFill>
                  <a:prstDash val="solid"/>
                </a:ln>
                <a:effectLst>
                  <a:outerShdw blurRad="12700" dist="38100" dir="2700000" algn="tl" rotWithShape="0">
                    <a:schemeClr val="bg1">
                      <a:lumMod val="50000"/>
                    </a:schemeClr>
                  </a:outerShdw>
                </a:effectLst>
              </a:rPr>
              <a:t>yrs</a:t>
            </a:r>
            <a:r>
              <a:rPr lang="en-US" sz="2400" b="1" dirty="0">
                <a:ln w="9525">
                  <a:solidFill>
                    <a:schemeClr val="bg1"/>
                  </a:solidFill>
                  <a:prstDash val="solid"/>
                </a:ln>
                <a:effectLst>
                  <a:outerShdw blurRad="12700" dist="38100" dir="2700000" algn="tl" rotWithShape="0">
                    <a:schemeClr val="bg1">
                      <a:lumMod val="50000"/>
                    </a:schemeClr>
                  </a:outerShdw>
                </a:effectLst>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2" y="2428875"/>
            <a:ext cx="4286250" cy="35718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535" y="2428875"/>
            <a:ext cx="4286250" cy="3571875"/>
          </a:xfrm>
          <a:prstGeom prst="rect">
            <a:avLst/>
          </a:prstGeom>
        </p:spPr>
      </p:pic>
    </p:spTree>
    <p:extLst>
      <p:ext uri="{BB962C8B-B14F-4D97-AF65-F5344CB8AC3E}">
        <p14:creationId xmlns:p14="http://schemas.microsoft.com/office/powerpoint/2010/main" val="331976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F0D42744-81F0-410B-A1C2-96529C47C04D}" type="datetime1">
              <a:rPr lang="en-US" smtClean="0"/>
              <a:t>4/14/2017</a:t>
            </a:fld>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13</a:t>
            </a:fld>
            <a:endParaRPr lang="en-US" dirty="0"/>
          </a:p>
        </p:txBody>
      </p:sp>
      <p:sp>
        <p:nvSpPr>
          <p:cNvPr id="4" name="Rectangle 3"/>
          <p:cNvSpPr/>
          <p:nvPr/>
        </p:nvSpPr>
        <p:spPr>
          <a:xfrm>
            <a:off x="2433198" y="1474332"/>
            <a:ext cx="4342599" cy="807913"/>
          </a:xfrm>
          <a:prstGeom prst="rect">
            <a:avLst/>
          </a:prstGeom>
          <a:noFill/>
        </p:spPr>
        <p:txBody>
          <a:bodyPr wrap="none" lIns="68580" tIns="34290" rIns="68580" bIns="3429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Growth American Sign Language </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Offerings in Georgia (4 </a:t>
            </a:r>
            <a:r>
              <a:rPr lang="en-US" sz="2400" b="1" dirty="0" err="1">
                <a:ln w="9525">
                  <a:solidFill>
                    <a:schemeClr val="bg1"/>
                  </a:solidFill>
                  <a:prstDash val="solid"/>
                </a:ln>
                <a:effectLst>
                  <a:outerShdw blurRad="12700" dist="38100" dir="2700000" algn="tl" rotWithShape="0">
                    <a:schemeClr val="bg1">
                      <a:lumMod val="50000"/>
                    </a:schemeClr>
                  </a:outerShdw>
                </a:effectLst>
              </a:rPr>
              <a:t>yrs</a:t>
            </a:r>
            <a:r>
              <a:rPr lang="en-US" sz="2400" b="1" dirty="0">
                <a:ln w="9525">
                  <a:solidFill>
                    <a:schemeClr val="bg1"/>
                  </a:solidFill>
                  <a:prstDash val="solid"/>
                </a:ln>
                <a:effectLst>
                  <a:outerShdw blurRad="12700" dist="38100" dir="2700000" algn="tl" rotWithShape="0">
                    <a:schemeClr val="bg1">
                      <a:lumMod val="50000"/>
                    </a:schemeClr>
                  </a:outerShdw>
                </a:effectLst>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097" y="2282245"/>
            <a:ext cx="4584700" cy="3820583"/>
          </a:xfrm>
          <a:prstGeom prst="rect">
            <a:avLst/>
          </a:prstGeom>
        </p:spPr>
      </p:pic>
    </p:spTree>
    <p:extLst>
      <p:ext uri="{BB962C8B-B14F-4D97-AF65-F5344CB8AC3E}">
        <p14:creationId xmlns:p14="http://schemas.microsoft.com/office/powerpoint/2010/main" val="33695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198" y="1444822"/>
            <a:ext cx="5795177" cy="4621612"/>
          </a:xfrm>
          <a:prstGeom prst="rect">
            <a:avLst/>
          </a:prstGeom>
        </p:spPr>
      </p:pic>
    </p:spTree>
    <p:extLst>
      <p:ext uri="{BB962C8B-B14F-4D97-AF65-F5344CB8AC3E}">
        <p14:creationId xmlns:p14="http://schemas.microsoft.com/office/powerpoint/2010/main" val="75581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50" y="857250"/>
            <a:ext cx="5143500" cy="1028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Box 5"/>
          <p:cNvSpPr txBox="1"/>
          <p:nvPr/>
        </p:nvSpPr>
        <p:spPr>
          <a:xfrm>
            <a:off x="2880865" y="868681"/>
            <a:ext cx="2786063" cy="923330"/>
          </a:xfrm>
          <a:prstGeom prst="rect">
            <a:avLst/>
          </a:prstGeom>
          <a:noFill/>
        </p:spPr>
        <p:txBody>
          <a:bodyPr wrap="square" rtlCol="0">
            <a:spAutoFit/>
          </a:bodyPr>
          <a:lstStyle/>
          <a:p>
            <a:r>
              <a:rPr lang="en-US" sz="1350" b="1" dirty="0">
                <a:solidFill>
                  <a:schemeClr val="bg1"/>
                </a:solidFill>
              </a:rPr>
              <a:t>Richard Woods, Georgia’s School Superintendent</a:t>
            </a:r>
          </a:p>
          <a:p>
            <a:pPr algn="ctr"/>
            <a:r>
              <a:rPr lang="en-US" sz="1350" b="1" dirty="0">
                <a:solidFill>
                  <a:schemeClr val="bg1"/>
                </a:solidFill>
              </a:rPr>
              <a:t>“Educating Georgia’s Future”</a:t>
            </a:r>
          </a:p>
          <a:p>
            <a:pPr algn="ctr"/>
            <a:r>
              <a:rPr lang="en-US" sz="1350" b="1" dirty="0">
                <a:solidFill>
                  <a:schemeClr val="bg1"/>
                </a:solidFill>
              </a:rPr>
              <a:t>gadoe.org</a:t>
            </a:r>
            <a:endParaRPr lang="de-DE" sz="1350"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43821"/>
            <a:ext cx="1020128" cy="1360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5675" y="1884777"/>
            <a:ext cx="1996445" cy="438582"/>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Biliteracy</a:t>
            </a:r>
            <a:r>
              <a:rPr lang="en-US" sz="24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Seal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725" y="832103"/>
            <a:ext cx="1608275" cy="1052865"/>
          </a:xfrm>
          <a:prstGeom prst="rect">
            <a:avLst/>
          </a:prstGeom>
        </p:spPr>
      </p:pic>
      <p:pic>
        <p:nvPicPr>
          <p:cNvPr id="9" name="Content Placeholder 7"/>
          <p:cNvPicPr>
            <a:picLocks noChangeAspect="1"/>
          </p:cNvPicPr>
          <p:nvPr/>
        </p:nvPicPr>
        <p:blipFill rotWithShape="1">
          <a:blip r:embed="rId4"/>
          <a:srcRect l="12563" t="22266" r="37848" b="21172"/>
          <a:stretch/>
        </p:blipFill>
        <p:spPr>
          <a:xfrm>
            <a:off x="4027832" y="2340473"/>
            <a:ext cx="3776081" cy="3353673"/>
          </a:xfrm>
          <a:prstGeom prst="rect">
            <a:avLst/>
          </a:prstGeom>
        </p:spPr>
      </p:pic>
      <p:sp>
        <p:nvSpPr>
          <p:cNvPr id="10" name="TextBox 9"/>
          <p:cNvSpPr txBox="1"/>
          <p:nvPr/>
        </p:nvSpPr>
        <p:spPr>
          <a:xfrm>
            <a:off x="1305133" y="2371480"/>
            <a:ext cx="2588522" cy="253916"/>
          </a:xfrm>
          <a:prstGeom prst="rect">
            <a:avLst/>
          </a:prstGeom>
          <a:noFill/>
        </p:spPr>
        <p:txBody>
          <a:bodyPr wrap="square" rtlCol="0">
            <a:spAutoFit/>
          </a:bodyPr>
          <a:lstStyle/>
          <a:p>
            <a:r>
              <a:rPr lang="en-US" sz="1050" b="1" i="1" u="sng" dirty="0"/>
              <a:t>22 states have passed a Seal of </a:t>
            </a:r>
            <a:r>
              <a:rPr lang="en-US" sz="1050" b="1" i="1" u="sng" dirty="0" err="1"/>
              <a:t>Biliteracy</a:t>
            </a:r>
            <a:r>
              <a:rPr lang="en-US" sz="1050" b="1" i="1" u="sng" dirty="0"/>
              <a:t>.</a:t>
            </a:r>
          </a:p>
        </p:txBody>
      </p:sp>
      <p:sp>
        <p:nvSpPr>
          <p:cNvPr id="3" name="TextBox 2"/>
          <p:cNvSpPr txBox="1"/>
          <p:nvPr/>
        </p:nvSpPr>
        <p:spPr>
          <a:xfrm>
            <a:off x="1305133" y="2736191"/>
            <a:ext cx="2588522" cy="3416320"/>
          </a:xfrm>
          <a:prstGeom prst="rect">
            <a:avLst/>
          </a:prstGeom>
          <a:noFill/>
        </p:spPr>
        <p:txBody>
          <a:bodyPr wrap="square" rtlCol="0">
            <a:spAutoFit/>
          </a:bodyPr>
          <a:lstStyle/>
          <a:p>
            <a:r>
              <a:rPr lang="en-US" sz="1350" dirty="0"/>
              <a:t>Rationale:</a:t>
            </a:r>
          </a:p>
          <a:p>
            <a:endParaRPr lang="en-US" sz="1350" dirty="0"/>
          </a:p>
          <a:p>
            <a:pPr marL="214313" indent="-214313">
              <a:buFont typeface="Arial" charset="0"/>
              <a:buChar char="•"/>
            </a:pPr>
            <a:r>
              <a:rPr lang="en-US" sz="1350" dirty="0"/>
              <a:t>Help students realize that being </a:t>
            </a:r>
            <a:r>
              <a:rPr lang="en-US" sz="1350" dirty="0" err="1"/>
              <a:t>biliterate</a:t>
            </a:r>
            <a:r>
              <a:rPr lang="en-US" sz="1350" dirty="0"/>
              <a:t> is an asset!</a:t>
            </a:r>
          </a:p>
          <a:p>
            <a:pPr marL="214313" indent="-214313">
              <a:buFont typeface="Arial" charset="0"/>
              <a:buChar char="•"/>
            </a:pPr>
            <a:r>
              <a:rPr lang="en-US" sz="1350" dirty="0"/>
              <a:t>Improve earnings potential</a:t>
            </a:r>
            <a:r>
              <a:rPr lang="de-DE" sz="1350" dirty="0"/>
              <a:t> for students.</a:t>
            </a:r>
          </a:p>
          <a:p>
            <a:pPr marL="214313" indent="-214313">
              <a:buFont typeface="Arial" charset="0"/>
              <a:buChar char="•"/>
            </a:pPr>
            <a:r>
              <a:rPr lang="en-US" sz="1350" dirty="0"/>
              <a:t>Connect businesses with bilingual employees.</a:t>
            </a:r>
          </a:p>
          <a:p>
            <a:pPr marL="214313" indent="-214313">
              <a:buFont typeface="Arial" charset="0"/>
              <a:buChar char="•"/>
            </a:pPr>
            <a:r>
              <a:rPr lang="en-US" sz="1350" dirty="0"/>
              <a:t>Promote World Language study/interest</a:t>
            </a:r>
          </a:p>
          <a:p>
            <a:pPr marL="214313" indent="-214313">
              <a:buFont typeface="Arial" charset="0"/>
              <a:buChar char="•"/>
            </a:pPr>
            <a:r>
              <a:rPr lang="en-US" sz="1350" dirty="0"/>
              <a:t>Promotes higher academic achievement/participation in IB/AP.</a:t>
            </a:r>
          </a:p>
          <a:p>
            <a:pPr marL="214313" indent="-214313">
              <a:buFont typeface="Arial" charset="0"/>
              <a:buChar char="•"/>
            </a:pPr>
            <a:r>
              <a:rPr lang="en-US" sz="1350" dirty="0"/>
              <a:t>Signal to University system of advanced language learners.</a:t>
            </a:r>
          </a:p>
          <a:p>
            <a:pPr marL="214313" indent="-214313">
              <a:buFont typeface="Arial" charset="0"/>
              <a:buChar char="•"/>
            </a:pPr>
            <a:endParaRPr lang="en-US" sz="1350" dirty="0"/>
          </a:p>
        </p:txBody>
      </p:sp>
    </p:spTree>
    <p:extLst>
      <p:ext uri="{BB962C8B-B14F-4D97-AF65-F5344CB8AC3E}">
        <p14:creationId xmlns:p14="http://schemas.microsoft.com/office/powerpoint/2010/main" val="146137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856268"/>
            <a:ext cx="5372721" cy="1028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Box 5"/>
          <p:cNvSpPr txBox="1"/>
          <p:nvPr/>
        </p:nvSpPr>
        <p:spPr>
          <a:xfrm>
            <a:off x="2777596" y="960630"/>
            <a:ext cx="2786063" cy="923330"/>
          </a:xfrm>
          <a:prstGeom prst="rect">
            <a:avLst/>
          </a:prstGeom>
          <a:noFill/>
        </p:spPr>
        <p:txBody>
          <a:bodyPr wrap="square" rtlCol="0">
            <a:spAutoFit/>
          </a:bodyPr>
          <a:lstStyle/>
          <a:p>
            <a:r>
              <a:rPr lang="en-US" sz="1350" b="1" dirty="0">
                <a:solidFill>
                  <a:schemeClr val="bg1"/>
                </a:solidFill>
              </a:rPr>
              <a:t>Richard Woods, Georgia’s School Superintendent</a:t>
            </a:r>
          </a:p>
          <a:p>
            <a:pPr algn="ctr"/>
            <a:r>
              <a:rPr lang="en-US" sz="1350" b="1" dirty="0">
                <a:solidFill>
                  <a:schemeClr val="bg1"/>
                </a:solidFill>
              </a:rPr>
              <a:t>“Educating Georgia’s Future”</a:t>
            </a:r>
          </a:p>
          <a:p>
            <a:pPr algn="ctr"/>
            <a:r>
              <a:rPr lang="en-US" sz="1350" b="1" dirty="0">
                <a:solidFill>
                  <a:schemeClr val="bg1"/>
                </a:solidFill>
              </a:rPr>
              <a:t>gadoe.org</a:t>
            </a:r>
            <a:endParaRPr lang="de-DE" sz="1350"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68680"/>
            <a:ext cx="1020128" cy="1360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68187" y="1884969"/>
            <a:ext cx="4893584" cy="438582"/>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Requriements</a:t>
            </a:r>
            <a:r>
              <a:rPr lang="en-US" sz="24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for the </a:t>
            </a:r>
            <a:r>
              <a:rPr lang="en-US" sz="2400" b="1" spc="38"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Biliteracy</a:t>
            </a:r>
            <a:r>
              <a:rPr lang="en-US" sz="24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Seal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725" y="832103"/>
            <a:ext cx="1608275" cy="1052865"/>
          </a:xfrm>
          <a:prstGeom prst="rect">
            <a:avLst/>
          </a:prstGeom>
        </p:spPr>
      </p:pic>
      <p:sp>
        <p:nvSpPr>
          <p:cNvPr id="8" name="Content Placeholder 2"/>
          <p:cNvSpPr txBox="1">
            <a:spLocks/>
          </p:cNvSpPr>
          <p:nvPr/>
        </p:nvSpPr>
        <p:spPr>
          <a:xfrm>
            <a:off x="1441174" y="2461435"/>
            <a:ext cx="5915025" cy="326350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(1) Completion of all English language arts requirements for graduation with an overall grade point average of 3.0 or above in those classes; and</a:t>
            </a:r>
          </a:p>
          <a:p>
            <a:r>
              <a:rPr lang="en-US" sz="1800" dirty="0"/>
              <a:t>(2) Proficiency in one or more languages other than English, demonstrated by passing a foreign language advanced placement examination with a score of 4 or higher or an international baccalaureate examination with a score of 5 or higher; provided, however, that for languages in which an advanced placement examination is not available, the Department of Education may provide a listing of equivalent summative examinations that local school systems may use in place of such an advanced placement examination.</a:t>
            </a:r>
          </a:p>
          <a:p>
            <a:endParaRPr lang="en-US" sz="1800" dirty="0"/>
          </a:p>
        </p:txBody>
      </p:sp>
      <p:sp>
        <p:nvSpPr>
          <p:cNvPr id="5" name="Rectangle 4"/>
          <p:cNvSpPr/>
          <p:nvPr/>
        </p:nvSpPr>
        <p:spPr>
          <a:xfrm>
            <a:off x="3066364" y="5566489"/>
            <a:ext cx="2988832" cy="392415"/>
          </a:xfrm>
          <a:prstGeom prst="rect">
            <a:avLst/>
          </a:prstGeom>
          <a:noFill/>
        </p:spPr>
        <p:txBody>
          <a:bodyPr wrap="none" lIns="68580" tIns="34290" rIns="68580" bIns="34290">
            <a:spAutoFit/>
          </a:bodyPr>
          <a:lstStyle/>
          <a:p>
            <a:pPr algn="ctr"/>
            <a:r>
              <a:rPr lang="en-US" sz="21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Participation is voluntary </a:t>
            </a:r>
          </a:p>
        </p:txBody>
      </p:sp>
    </p:spTree>
    <p:extLst>
      <p:ext uri="{BB962C8B-B14F-4D97-AF65-F5344CB8AC3E}">
        <p14:creationId xmlns:p14="http://schemas.microsoft.com/office/powerpoint/2010/main" val="246280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294" y="3086100"/>
            <a:ext cx="5248957" cy="2514600"/>
          </a:xfrm>
          <a:prstGeom prst="rect">
            <a:avLst/>
          </a:prstGeom>
        </p:spPr>
      </p:pic>
      <p:sp>
        <p:nvSpPr>
          <p:cNvPr id="2" name="Title 1"/>
          <p:cNvSpPr>
            <a:spLocks noGrp="1"/>
          </p:cNvSpPr>
          <p:nvPr>
            <p:ph type="title"/>
          </p:nvPr>
        </p:nvSpPr>
        <p:spPr>
          <a:xfrm>
            <a:off x="1143001" y="848678"/>
            <a:ext cx="6857999" cy="857250"/>
          </a:xfrm>
        </p:spPr>
        <p:txBody>
          <a:bodyPr>
            <a:noAutofit/>
          </a:bodyPr>
          <a:lstStyle/>
          <a:p>
            <a:r>
              <a:rPr lang="en-US" sz="2100" i="1" dirty="0"/>
              <a:t>What proficiency level do students need to demonstrate?</a:t>
            </a:r>
            <a:endParaRPr lang="de-DE" sz="1200" dirty="0"/>
          </a:p>
        </p:txBody>
      </p:sp>
      <p:sp>
        <p:nvSpPr>
          <p:cNvPr id="3" name="Content Placeholder 2"/>
          <p:cNvSpPr>
            <a:spLocks noGrp="1"/>
          </p:cNvSpPr>
          <p:nvPr>
            <p:ph idx="1"/>
          </p:nvPr>
        </p:nvSpPr>
        <p:spPr>
          <a:xfrm>
            <a:off x="1573886" y="1485901"/>
            <a:ext cx="5915025" cy="795256"/>
          </a:xfrm>
        </p:spPr>
        <p:txBody>
          <a:bodyPr>
            <a:normAutofit fontScale="70000" lnSpcReduction="20000"/>
          </a:bodyPr>
          <a:lstStyle/>
          <a:p>
            <a:r>
              <a:rPr lang="en-US" dirty="0"/>
              <a:t> The </a:t>
            </a:r>
            <a:r>
              <a:rPr lang="en-US" b="1" i="1" dirty="0"/>
              <a:t>minimum</a:t>
            </a:r>
            <a:r>
              <a:rPr lang="en-US" dirty="0"/>
              <a:t> target level should be Intermediate High based on the ACTFL Proficiency Guidelines.</a:t>
            </a:r>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17</a:t>
            </a:fld>
            <a:endParaRPr lang="en-US" dirty="0"/>
          </a:p>
        </p:txBody>
      </p:sp>
      <p:pic>
        <p:nvPicPr>
          <p:cNvPr id="1026" name="Picture 2" descr="https://www.actfl.org/sites/default/files/guidelines/ACTFL%20Inverted%20Pyramid%202013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221" y="3128963"/>
            <a:ext cx="1532674" cy="19840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14722" y="2171701"/>
            <a:ext cx="6400529" cy="784830"/>
          </a:xfrm>
          <a:prstGeom prst="rect">
            <a:avLst/>
          </a:prstGeom>
          <a:noFill/>
        </p:spPr>
        <p:txBody>
          <a:bodyPr wrap="square" rtlCol="0">
            <a:spAutoFit/>
          </a:bodyPr>
          <a:lstStyle/>
          <a:p>
            <a:r>
              <a:rPr lang="en-US" sz="1350" dirty="0"/>
              <a:t>For many languages, including English, specific assessments exist and provide a valid and reliable means of measuring students’ language proficiency. The evidence needs to evaluate students’ </a:t>
            </a:r>
            <a:r>
              <a:rPr lang="en-US" b="1" i="1" dirty="0">
                <a:solidFill>
                  <a:srgbClr val="FF0000"/>
                </a:solidFill>
                <a:effectLst>
                  <a:outerShdw blurRad="38100" dist="38100" dir="2700000" algn="tl">
                    <a:srgbClr val="000000">
                      <a:alpha val="43137"/>
                    </a:srgbClr>
                  </a:outerShdw>
                </a:effectLst>
              </a:rPr>
              <a:t>use</a:t>
            </a:r>
            <a:r>
              <a:rPr lang="en-US" sz="1350" dirty="0"/>
              <a:t> of the language, not knowledge about the language.</a:t>
            </a:r>
          </a:p>
        </p:txBody>
      </p:sp>
    </p:spTree>
    <p:extLst>
      <p:ext uri="{BB962C8B-B14F-4D97-AF65-F5344CB8AC3E}">
        <p14:creationId xmlns:p14="http://schemas.microsoft.com/office/powerpoint/2010/main" val="171637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9169" y="1158381"/>
            <a:ext cx="5317367" cy="467437"/>
          </a:xfrm>
          <a:prstGeom prst="rect">
            <a:avLst/>
          </a:prstGeom>
          <a:noFill/>
        </p:spPr>
        <p:txBody>
          <a:bodyPr wrap="square" lIns="51435" tIns="25718" rIns="51435" bIns="25718">
            <a:spAutoFit/>
          </a:bodyPr>
          <a:lstStyle/>
          <a:p>
            <a:pPr algn="ctr"/>
            <a:r>
              <a:rPr lang="en-US" sz="1350" dirty="0">
                <a:ln w="0"/>
                <a:effectLst>
                  <a:outerShdw blurRad="38100" dist="19050" dir="2700000" algn="tl" rotWithShape="0">
                    <a:schemeClr val="dk1">
                      <a:alpha val="40000"/>
                    </a:schemeClr>
                  </a:outerShdw>
                </a:effectLst>
              </a:rPr>
              <a:t>Chart of approved proficiency exams that meet the minimum requirement </a:t>
            </a:r>
          </a:p>
          <a:p>
            <a:pPr algn="ctr"/>
            <a:r>
              <a:rPr lang="en-US" sz="1350" dirty="0">
                <a:ln w="0"/>
                <a:effectLst>
                  <a:outerShdw blurRad="38100" dist="19050" dir="2700000" algn="tl" rotWithShape="0">
                    <a:schemeClr val="dk1">
                      <a:alpha val="40000"/>
                    </a:schemeClr>
                  </a:outerShdw>
                </a:effectLst>
              </a:rPr>
              <a:t>for Georgia’s seal of biliteracy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707" y="1560942"/>
            <a:ext cx="1034203" cy="102348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806849517"/>
              </p:ext>
            </p:extLst>
          </p:nvPr>
        </p:nvGraphicFramePr>
        <p:xfrm>
          <a:off x="1437733" y="3101618"/>
          <a:ext cx="6139737" cy="3507108"/>
        </p:xfrm>
        <a:graphic>
          <a:graphicData uri="http://schemas.openxmlformats.org/drawingml/2006/table">
            <a:tbl>
              <a:tblPr firstRow="1" bandRow="1">
                <a:tableStyleId>{5C22544A-7EE6-4342-B048-85BDC9FD1C3A}</a:tableStyleId>
              </a:tblPr>
              <a:tblGrid>
                <a:gridCol w="717056">
                  <a:extLst>
                    <a:ext uri="{9D8B030D-6E8A-4147-A177-3AD203B41FA5}">
                      <a16:colId xmlns:a16="http://schemas.microsoft.com/office/drawing/2014/main" val="740443407"/>
                    </a:ext>
                  </a:extLst>
                </a:gridCol>
                <a:gridCol w="1695476">
                  <a:extLst>
                    <a:ext uri="{9D8B030D-6E8A-4147-A177-3AD203B41FA5}">
                      <a16:colId xmlns:a16="http://schemas.microsoft.com/office/drawing/2014/main" val="727034816"/>
                    </a:ext>
                  </a:extLst>
                </a:gridCol>
                <a:gridCol w="2429551">
                  <a:extLst>
                    <a:ext uri="{9D8B030D-6E8A-4147-A177-3AD203B41FA5}">
                      <a16:colId xmlns:a16="http://schemas.microsoft.com/office/drawing/2014/main" val="1686056744"/>
                    </a:ext>
                  </a:extLst>
                </a:gridCol>
                <a:gridCol w="1297654">
                  <a:extLst>
                    <a:ext uri="{9D8B030D-6E8A-4147-A177-3AD203B41FA5}">
                      <a16:colId xmlns:a16="http://schemas.microsoft.com/office/drawing/2014/main" val="2558540373"/>
                    </a:ext>
                  </a:extLst>
                </a:gridCol>
              </a:tblGrid>
              <a:tr h="301367">
                <a:tc>
                  <a:txBody>
                    <a:bodyPr/>
                    <a:lstStyle/>
                    <a:p>
                      <a:pPr algn="ctr"/>
                      <a:endParaRPr lang="en-US" sz="1100" dirty="0"/>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Test Name</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Testing Organization</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Minimum Qualifying Score</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880702"/>
                  </a:ext>
                </a:extLst>
              </a:tr>
              <a:tr h="432009">
                <a:tc>
                  <a:txBody>
                    <a:bodyPr/>
                    <a:lstStyle/>
                    <a:p>
                      <a:pPr marL="0" indent="0" algn="ctr">
                        <a:buFont typeface="Arial" panose="020B0604020202020204" pitchFamily="34" charset="0"/>
                        <a:buNone/>
                      </a:pPr>
                      <a:r>
                        <a:rPr lang="en-US" sz="1100" dirty="0"/>
                        <a:t>Tier 1</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100" dirty="0"/>
                        <a:t>AP Language Exams</a:t>
                      </a:r>
                    </a:p>
                    <a:p>
                      <a:pPr marL="285750" indent="-285750" algn="l">
                        <a:buFont typeface="Arial" panose="020B0604020202020204" pitchFamily="34" charset="0"/>
                        <a:buChar char="•"/>
                      </a:pPr>
                      <a:r>
                        <a:rPr lang="en-US" sz="1100" dirty="0"/>
                        <a:t>SL or HL Language B exam</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100" dirty="0"/>
                        <a:t>College Board</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International Baccalaureate</a:t>
                      </a:r>
                      <a:endParaRPr lang="en-US" sz="1100" dirty="0"/>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100" dirty="0"/>
                        <a:t>4</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5 (SL or HL only)</a:t>
                      </a:r>
                      <a:endParaRPr lang="en-US" sz="1100" dirty="0"/>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1745349"/>
                  </a:ext>
                </a:extLst>
              </a:tr>
              <a:tr h="1999709">
                <a:tc>
                  <a:txBody>
                    <a:bodyPr/>
                    <a:lstStyle/>
                    <a:p>
                      <a:pPr algn="ctr"/>
                      <a:r>
                        <a:rPr lang="en-US" sz="1100" dirty="0"/>
                        <a:t>Tier 2</a:t>
                      </a:r>
                    </a:p>
                    <a:p>
                      <a:pPr algn="ctr"/>
                      <a:endParaRPr lang="en-US" sz="1100" dirty="0"/>
                    </a:p>
                    <a:p>
                      <a:pPr algn="ctr"/>
                      <a:r>
                        <a:rPr lang="en-US" sz="1100" dirty="0"/>
                        <a:t>(When Tier 1 test are not available at the school for tested language)</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OPI,RPT, WPT or </a:t>
                      </a:r>
                      <a:r>
                        <a:rPr lang="en-US" sz="1100" b="0" i="0" kern="1200" dirty="0" err="1">
                          <a:solidFill>
                            <a:schemeClr val="dk1"/>
                          </a:solidFill>
                          <a:effectLst/>
                          <a:latin typeface="+mn-lt"/>
                          <a:ea typeface="+mn-ea"/>
                          <a:cs typeface="+mn-cs"/>
                        </a:rPr>
                        <a:t>OPIc</a:t>
                      </a:r>
                      <a:endParaRPr lang="en-US" sz="1100" b="0" i="0" kern="1200" dirty="0">
                        <a:solidFill>
                          <a:schemeClr val="dk1"/>
                        </a:solidFill>
                        <a:effectLst/>
                        <a:latin typeface="+mn-lt"/>
                        <a:ea typeface="+mn-ea"/>
                        <a:cs typeface="+mn-cs"/>
                      </a:endParaRP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STAMP Test</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ACTFL - (AAPPL)</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ACTFL – (ALIRA) - Latin</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DELE – Spanish</a:t>
                      </a:r>
                    </a:p>
                    <a:p>
                      <a:pPr marL="285750" indent="-285750" algn="l">
                        <a:buFont typeface="Arial" panose="020B0604020202020204" pitchFamily="34" charset="0"/>
                        <a:buChar char="•"/>
                      </a:pPr>
                      <a:r>
                        <a:rPr lang="en-US" sz="1100" dirty="0"/>
                        <a:t>DSD – German</a:t>
                      </a:r>
                    </a:p>
                    <a:p>
                      <a:pPr marL="285750" indent="-285750" algn="l">
                        <a:buFont typeface="Arial" panose="020B0604020202020204" pitchFamily="34" charset="0"/>
                        <a:buChar char="•"/>
                      </a:pPr>
                      <a:r>
                        <a:rPr lang="en-US" sz="1100" dirty="0"/>
                        <a:t>DELF – French</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Youth Chinese Test (YCT)</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HSK – Chinese</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SLPI – ASL</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TOPIK - Korean</a:t>
                      </a:r>
                      <a:endParaRPr lang="en-US" sz="1100" dirty="0"/>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100" dirty="0"/>
                        <a:t>Language Testing International</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Avant-STAMP 4S Assessments</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Language Testing International</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Language Testing International</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Cervantes Institute</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German Educational Ministers Office</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International Centre for French Studies</a:t>
                      </a:r>
                    </a:p>
                    <a:p>
                      <a:pPr marL="285750" indent="-285750" algn="l">
                        <a:buFont typeface="Arial" panose="020B0604020202020204" pitchFamily="34" charset="0"/>
                        <a:buChar char="•"/>
                      </a:pPr>
                      <a:r>
                        <a:rPr lang="en-US" sz="1100" b="0" i="0" kern="1200" dirty="0" err="1">
                          <a:solidFill>
                            <a:schemeClr val="dk1"/>
                          </a:solidFill>
                          <a:effectLst/>
                          <a:latin typeface="+mn-lt"/>
                          <a:ea typeface="+mn-ea"/>
                          <a:cs typeface="+mn-cs"/>
                        </a:rPr>
                        <a:t>Hanban</a:t>
                      </a:r>
                      <a:endParaRPr lang="en-US" sz="1100" b="0" i="0" kern="1200" dirty="0">
                        <a:solidFill>
                          <a:schemeClr val="dk1"/>
                        </a:solidFill>
                        <a:effectLst/>
                        <a:latin typeface="+mn-lt"/>
                        <a:ea typeface="+mn-ea"/>
                        <a:cs typeface="+mn-cs"/>
                      </a:endParaRPr>
                    </a:p>
                    <a:p>
                      <a:pPr marL="285750" indent="-285750" algn="l">
                        <a:buFont typeface="Arial" panose="020B0604020202020204" pitchFamily="34" charset="0"/>
                        <a:buChar char="•"/>
                      </a:pPr>
                      <a:r>
                        <a:rPr lang="en-US" sz="1100" b="0" i="0" kern="1200" dirty="0" err="1">
                          <a:solidFill>
                            <a:schemeClr val="dk1"/>
                          </a:solidFill>
                          <a:effectLst/>
                          <a:latin typeface="+mn-lt"/>
                          <a:ea typeface="+mn-ea"/>
                          <a:cs typeface="+mn-cs"/>
                        </a:rPr>
                        <a:t>Hanban</a:t>
                      </a:r>
                      <a:endParaRPr lang="en-US" sz="1100" b="0" i="0" kern="1200" dirty="0">
                        <a:solidFill>
                          <a:schemeClr val="dk1"/>
                        </a:solidFill>
                        <a:effectLst/>
                        <a:latin typeface="+mn-lt"/>
                        <a:ea typeface="+mn-ea"/>
                        <a:cs typeface="+mn-cs"/>
                      </a:endParaRP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National Technical Institute for the Deaf</a:t>
                      </a:r>
                    </a:p>
                    <a:p>
                      <a:pPr marL="285750" indent="-285750" algn="l">
                        <a:buFont typeface="Arial" panose="020B0604020202020204" pitchFamily="34" charset="0"/>
                        <a:buChar char="•"/>
                      </a:pPr>
                      <a:r>
                        <a:rPr lang="en-US" sz="1100" b="0" i="0" kern="1200" dirty="0">
                          <a:solidFill>
                            <a:schemeClr val="dk1"/>
                          </a:solidFill>
                          <a:effectLst/>
                          <a:latin typeface="+mn-lt"/>
                          <a:ea typeface="+mn-ea"/>
                          <a:cs typeface="+mn-cs"/>
                        </a:rPr>
                        <a:t>National Inst. </a:t>
                      </a:r>
                      <a:r>
                        <a:rPr lang="en-US" sz="1100" b="0" i="0" kern="1200" dirty="0" err="1">
                          <a:solidFill>
                            <a:schemeClr val="dk1"/>
                          </a:solidFill>
                          <a:effectLst/>
                          <a:latin typeface="+mn-lt"/>
                          <a:ea typeface="+mn-ea"/>
                          <a:cs typeface="+mn-cs"/>
                        </a:rPr>
                        <a:t>Internatl</a:t>
                      </a:r>
                      <a:r>
                        <a:rPr lang="en-US" sz="1100" b="0" i="0" kern="1200" dirty="0">
                          <a:solidFill>
                            <a:schemeClr val="dk1"/>
                          </a:solidFill>
                          <a:effectLst/>
                          <a:latin typeface="+mn-lt"/>
                          <a:ea typeface="+mn-ea"/>
                          <a:cs typeface="+mn-cs"/>
                        </a:rPr>
                        <a:t>. Education (NIIED)</a:t>
                      </a:r>
                      <a:endParaRPr lang="en-US" sz="1100" dirty="0"/>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100" dirty="0"/>
                        <a:t>Intermediate High</a:t>
                      </a:r>
                    </a:p>
                    <a:p>
                      <a:pPr marL="285750" indent="-285750" algn="l">
                        <a:buFont typeface="Arial" panose="020B0604020202020204" pitchFamily="34" charset="0"/>
                        <a:buChar char="•"/>
                      </a:pPr>
                      <a:r>
                        <a:rPr lang="en-US" sz="1100" dirty="0"/>
                        <a:t>6</a:t>
                      </a:r>
                    </a:p>
                    <a:p>
                      <a:pPr marL="285750" indent="-285750" algn="l">
                        <a:buFont typeface="Arial" panose="020B0604020202020204" pitchFamily="34" charset="0"/>
                        <a:buChar char="•"/>
                      </a:pPr>
                      <a:r>
                        <a:rPr lang="en-US" sz="1100" dirty="0"/>
                        <a:t>Intermediate High</a:t>
                      </a:r>
                    </a:p>
                    <a:p>
                      <a:pPr marL="285750" indent="-285750" algn="l">
                        <a:buFont typeface="Arial" panose="020B0604020202020204" pitchFamily="34" charset="0"/>
                        <a:buChar char="•"/>
                      </a:pPr>
                      <a:r>
                        <a:rPr lang="en-US" sz="1100" dirty="0"/>
                        <a:t>Intermediate 4</a:t>
                      </a:r>
                    </a:p>
                    <a:p>
                      <a:pPr marL="285750" indent="-285750" algn="l">
                        <a:buFont typeface="Arial" panose="020B0604020202020204" pitchFamily="34" charset="0"/>
                        <a:buChar char="•"/>
                      </a:pPr>
                      <a:r>
                        <a:rPr lang="en-US" sz="1100" dirty="0"/>
                        <a:t>B1</a:t>
                      </a:r>
                    </a:p>
                    <a:p>
                      <a:pPr marL="285750" indent="-285750" algn="l">
                        <a:buFont typeface="Arial" panose="020B0604020202020204" pitchFamily="34" charset="0"/>
                        <a:buChar char="•"/>
                      </a:pPr>
                      <a:r>
                        <a:rPr lang="en-US" sz="1100" dirty="0"/>
                        <a:t>DSD Level 1</a:t>
                      </a:r>
                    </a:p>
                    <a:p>
                      <a:pPr marL="285750" indent="-285750" algn="l">
                        <a:buFont typeface="Arial" panose="020B0604020202020204" pitchFamily="34" charset="0"/>
                        <a:buChar char="•"/>
                      </a:pPr>
                      <a:r>
                        <a:rPr lang="en-US" sz="1100" dirty="0"/>
                        <a:t>Level B1</a:t>
                      </a:r>
                    </a:p>
                    <a:p>
                      <a:pPr marL="285750" indent="-285750" algn="l">
                        <a:buFont typeface="Arial" panose="020B0604020202020204" pitchFamily="34" charset="0"/>
                        <a:buChar char="•"/>
                      </a:pPr>
                      <a:r>
                        <a:rPr lang="en-US" sz="1100" dirty="0"/>
                        <a:t>Level 3</a:t>
                      </a:r>
                    </a:p>
                    <a:p>
                      <a:pPr marL="285750" indent="-285750" algn="l">
                        <a:buFont typeface="Arial" panose="020B0604020202020204" pitchFamily="34" charset="0"/>
                        <a:buChar char="•"/>
                      </a:pPr>
                      <a:r>
                        <a:rPr lang="en-US" sz="1100" dirty="0"/>
                        <a:t>Level 3</a:t>
                      </a:r>
                    </a:p>
                    <a:p>
                      <a:pPr marL="285750" indent="-285750" algn="l">
                        <a:buFont typeface="Arial" panose="020B0604020202020204" pitchFamily="34" charset="0"/>
                        <a:buChar char="•"/>
                      </a:pPr>
                      <a:r>
                        <a:rPr lang="en-US" sz="1100" dirty="0"/>
                        <a:t>Intermediate Plus</a:t>
                      </a:r>
                    </a:p>
                    <a:p>
                      <a:pPr marL="285750" indent="-285750" algn="l">
                        <a:buFont typeface="Arial" panose="020B0604020202020204" pitchFamily="34" charset="0"/>
                        <a:buChar char="•"/>
                      </a:pPr>
                      <a:r>
                        <a:rPr lang="en-US" sz="1100" dirty="0"/>
                        <a:t>4</a:t>
                      </a:r>
                    </a:p>
                    <a:p>
                      <a:pPr marL="285750" indent="-285750" algn="l">
                        <a:buFont typeface="Arial" panose="020B0604020202020204" pitchFamily="34" charset="0"/>
                        <a:buChar char="•"/>
                      </a:pPr>
                      <a:endParaRPr lang="en-US" sz="1100" dirty="0"/>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640251"/>
                  </a:ext>
                </a:extLst>
              </a:tr>
            </a:tbl>
          </a:graphicData>
        </a:graphic>
      </p:graphicFrame>
      <p:sp>
        <p:nvSpPr>
          <p:cNvPr id="7" name="TextBox 6"/>
          <p:cNvSpPr txBox="1"/>
          <p:nvPr/>
        </p:nvSpPr>
        <p:spPr>
          <a:xfrm>
            <a:off x="1509169" y="1714501"/>
            <a:ext cx="4810963" cy="830997"/>
          </a:xfrm>
          <a:prstGeom prst="rect">
            <a:avLst/>
          </a:prstGeom>
          <a:noFill/>
        </p:spPr>
        <p:txBody>
          <a:bodyPr wrap="square" rtlCol="0">
            <a:spAutoFit/>
          </a:bodyPr>
          <a:lstStyle/>
          <a:p>
            <a:r>
              <a:rPr lang="en-US" sz="1200" dirty="0"/>
              <a:t>Please see the table below for approved proficiency exams and required minimum scores or proficiency levels. Please contact the Program Specialist for World Languages, Mr. Patrick Wallace at </a:t>
            </a:r>
            <a:r>
              <a:rPr lang="en-US" sz="1200" dirty="0">
                <a:hlinkClick r:id="rId3"/>
              </a:rPr>
              <a:t>pwallace@doe.k12.ga.us</a:t>
            </a:r>
            <a:r>
              <a:rPr lang="en-US" sz="1200" dirty="0"/>
              <a:t>, to inquire about languages that are not listed.</a:t>
            </a:r>
          </a:p>
        </p:txBody>
      </p:sp>
      <p:sp>
        <p:nvSpPr>
          <p:cNvPr id="8" name="TextBox 7"/>
          <p:cNvSpPr txBox="1"/>
          <p:nvPr/>
        </p:nvSpPr>
        <p:spPr>
          <a:xfrm>
            <a:off x="1850231" y="2769129"/>
            <a:ext cx="5875460" cy="253916"/>
          </a:xfrm>
          <a:prstGeom prst="rect">
            <a:avLst/>
          </a:prstGeom>
          <a:noFill/>
        </p:spPr>
        <p:txBody>
          <a:bodyPr wrap="square" rtlCol="0">
            <a:spAutoFit/>
          </a:bodyPr>
          <a:lstStyle/>
          <a:p>
            <a:r>
              <a:rPr lang="en-US" sz="1050" dirty="0"/>
              <a:t>Further clarification on these tests can be found on the </a:t>
            </a:r>
            <a:r>
              <a:rPr lang="en-US" sz="1050" dirty="0" err="1"/>
              <a:t>GaDOE</a:t>
            </a:r>
            <a:r>
              <a:rPr lang="en-US" sz="1050" dirty="0"/>
              <a:t> Website for the Seal of </a:t>
            </a:r>
            <a:r>
              <a:rPr lang="en-US" sz="1050" dirty="0">
                <a:hlinkClick r:id="rId4"/>
              </a:rPr>
              <a:t>Biliteracy</a:t>
            </a:r>
            <a:endParaRPr lang="en-US" sz="1050" dirty="0"/>
          </a:p>
        </p:txBody>
      </p:sp>
    </p:spTree>
    <p:extLst>
      <p:ext uri="{BB962C8B-B14F-4D97-AF65-F5344CB8AC3E}">
        <p14:creationId xmlns:p14="http://schemas.microsoft.com/office/powerpoint/2010/main" val="229548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856268"/>
            <a:ext cx="5372721" cy="1028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Box 5"/>
          <p:cNvSpPr txBox="1"/>
          <p:nvPr/>
        </p:nvSpPr>
        <p:spPr>
          <a:xfrm>
            <a:off x="2777596" y="960630"/>
            <a:ext cx="2786063" cy="923330"/>
          </a:xfrm>
          <a:prstGeom prst="rect">
            <a:avLst/>
          </a:prstGeom>
          <a:noFill/>
        </p:spPr>
        <p:txBody>
          <a:bodyPr wrap="square" rtlCol="0">
            <a:spAutoFit/>
          </a:bodyPr>
          <a:lstStyle/>
          <a:p>
            <a:r>
              <a:rPr lang="en-US" sz="1350" b="1" dirty="0">
                <a:solidFill>
                  <a:schemeClr val="bg1"/>
                </a:solidFill>
              </a:rPr>
              <a:t>Richard Woods, Georgia’s School Superintendent</a:t>
            </a:r>
          </a:p>
          <a:p>
            <a:pPr algn="ctr"/>
            <a:r>
              <a:rPr lang="en-US" sz="1350" b="1" dirty="0">
                <a:solidFill>
                  <a:schemeClr val="bg1"/>
                </a:solidFill>
              </a:rPr>
              <a:t>“Educating Georgia’s Future”</a:t>
            </a:r>
          </a:p>
          <a:p>
            <a:pPr algn="ctr"/>
            <a:r>
              <a:rPr lang="en-US" sz="1350" b="1" dirty="0">
                <a:solidFill>
                  <a:schemeClr val="bg1"/>
                </a:solidFill>
              </a:rPr>
              <a:t>gadoe.org</a:t>
            </a:r>
            <a:endParaRPr lang="de-DE" sz="1350"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68680"/>
            <a:ext cx="1020128" cy="1360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23178" y="1884969"/>
            <a:ext cx="4983608" cy="438582"/>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International Skills Diploma Seal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725" y="832103"/>
            <a:ext cx="1608275" cy="10528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064" y="2385381"/>
            <a:ext cx="2754296" cy="361537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359" y="2385380"/>
            <a:ext cx="2506254" cy="3560610"/>
          </a:xfrm>
          <a:prstGeom prst="rect">
            <a:avLst/>
          </a:prstGeom>
        </p:spPr>
      </p:pic>
    </p:spTree>
    <p:extLst>
      <p:ext uri="{BB962C8B-B14F-4D97-AF65-F5344CB8AC3E}">
        <p14:creationId xmlns:p14="http://schemas.microsoft.com/office/powerpoint/2010/main" val="372835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55256" y="1453560"/>
            <a:ext cx="5280613" cy="2654573"/>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1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Mr. Patrick Wallace</a:t>
            </a:r>
          </a:p>
          <a:p>
            <a:pPr algn="ctr"/>
            <a:r>
              <a:rPr lang="en-US" sz="21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 Specialist:  World Languages &amp; </a:t>
            </a:r>
          </a:p>
          <a:p>
            <a:pPr algn="ctr"/>
            <a:r>
              <a:rPr lang="en-US" sz="21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Global Workforce Initiatives</a:t>
            </a:r>
          </a:p>
          <a:p>
            <a:pPr algn="ctr"/>
            <a:r>
              <a:rPr lang="en-US" sz="21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a:rPr>
              <a:t>pwallace@doe.k12.ga.us</a:t>
            </a:r>
            <a:endParaRPr lang="en-US" sz="21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21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Facebook: </a:t>
            </a:r>
            <a:r>
              <a:rPr lang="en-US" sz="1350" b="1" spc="38" dirty="0">
                <a:ln w="11430"/>
                <a:effectLst>
                  <a:outerShdw blurRad="76200" dist="50800" dir="5400000" algn="tl" rotWithShape="0">
                    <a:srgbClr val="000000">
                      <a:alpha val="65000"/>
                    </a:srgbClr>
                  </a:outerShdw>
                </a:effectLst>
              </a:rPr>
              <a:t>Georgia Department of Education World Languages</a:t>
            </a:r>
          </a:p>
          <a:p>
            <a:pPr algn="ctr"/>
            <a:r>
              <a:rPr lang="en-US" sz="21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Instagram: </a:t>
            </a:r>
            <a:r>
              <a:rPr lang="en-US" sz="1350" b="1" spc="38" dirty="0" err="1">
                <a:ln w="11430"/>
                <a:effectLst>
                  <a:outerShdw blurRad="76200" dist="50800" dir="5400000" algn="tl" rotWithShape="0">
                    <a:srgbClr val="000000">
                      <a:alpha val="65000"/>
                    </a:srgbClr>
                  </a:outerShdw>
                </a:effectLst>
              </a:rPr>
              <a:t>gadoeworldlanguages</a:t>
            </a:r>
            <a:endParaRPr lang="en-US" sz="1350" b="1" spc="38" dirty="0">
              <a:ln w="11430"/>
              <a:effectLst>
                <a:outerShdw blurRad="76200" dist="50800" dir="5400000" algn="tl" rotWithShape="0">
                  <a:srgbClr val="000000">
                    <a:alpha val="65000"/>
                  </a:srgbClr>
                </a:outerShdw>
              </a:effectLst>
            </a:endParaRPr>
          </a:p>
          <a:p>
            <a:pPr algn="ctr"/>
            <a:r>
              <a:rPr lang="en-US" sz="21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Twitter</a:t>
            </a:r>
            <a:r>
              <a:rPr lang="en-US" sz="1350" b="1" spc="38" dirty="0">
                <a:ln w="11430"/>
                <a:effectLst>
                  <a:outerShdw blurRad="76200" dist="50800" dir="5400000" algn="tl" rotWithShape="0">
                    <a:srgbClr val="000000">
                      <a:alpha val="65000"/>
                    </a:srgbClr>
                  </a:outerShdw>
                </a:effectLst>
              </a:rPr>
              <a:t>: </a:t>
            </a:r>
            <a:r>
              <a:rPr lang="en-US" sz="1350" b="1" spc="38" dirty="0" err="1">
                <a:ln w="11430"/>
                <a:effectLst>
                  <a:outerShdw blurRad="76200" dist="50800" dir="5400000" algn="tl" rotWithShape="0">
                    <a:srgbClr val="000000">
                      <a:alpha val="65000"/>
                    </a:srgbClr>
                  </a:outerShdw>
                </a:effectLst>
              </a:rPr>
              <a:t>gadoeworldlang</a:t>
            </a:r>
            <a:endParaRPr lang="en-US" sz="1350" b="1" spc="38" dirty="0">
              <a:ln w="11430"/>
              <a:effectLst>
                <a:outerShdw blurRad="76200" dist="50800" dir="5400000" algn="tl" rotWithShape="0">
                  <a:srgbClr val="000000">
                    <a:alpha val="65000"/>
                  </a:srgbClr>
                </a:outerShdw>
              </a:effectLst>
            </a:endParaRPr>
          </a:p>
          <a:p>
            <a:pPr algn="ctr"/>
            <a:endParaRPr lang="en-US" sz="21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4299110"/>
            <a:ext cx="2190274" cy="170164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3275" y="4301966"/>
            <a:ext cx="2324576" cy="170307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7850" y="4296966"/>
            <a:ext cx="2343150" cy="1703785"/>
          </a:xfrm>
          <a:prstGeom prst="rect">
            <a:avLst/>
          </a:prstGeom>
        </p:spPr>
      </p:pic>
    </p:spTree>
    <p:extLst>
      <p:ext uri="{BB962C8B-B14F-4D97-AF65-F5344CB8AC3E}">
        <p14:creationId xmlns:p14="http://schemas.microsoft.com/office/powerpoint/2010/main" val="750714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9077" y="871048"/>
            <a:ext cx="2605330" cy="484748"/>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7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Congratulations!</a:t>
            </a:r>
          </a:p>
        </p:txBody>
      </p:sp>
      <p:sp>
        <p:nvSpPr>
          <p:cNvPr id="5" name="TextBox 4"/>
          <p:cNvSpPr txBox="1"/>
          <p:nvPr/>
        </p:nvSpPr>
        <p:spPr>
          <a:xfrm>
            <a:off x="1257300" y="1355795"/>
            <a:ext cx="6743700" cy="4916731"/>
          </a:xfrm>
          <a:prstGeom prst="rect">
            <a:avLst/>
          </a:prstGeom>
          <a:noFill/>
        </p:spPr>
        <p:txBody>
          <a:bodyPr wrap="square" rtlCol="0">
            <a:spAutoFit/>
          </a:bodyPr>
          <a:lstStyle/>
          <a:p>
            <a:pPr algn="ctr">
              <a:tabLst>
                <a:tab pos="6386513" algn="l"/>
              </a:tabLst>
            </a:pPr>
            <a:r>
              <a:rPr lang="en-US" sz="1350" b="1" i="1" dirty="0"/>
              <a:t>The following Georgia Schools have been approved to offer the International Skills Diploma Seal to their students beginning this school year!  This exciting program continues to expand!</a:t>
            </a:r>
          </a:p>
          <a:p>
            <a:endParaRPr lang="en-US" sz="1350" dirty="0"/>
          </a:p>
          <a:p>
            <a:r>
              <a:rPr lang="en-US" sz="1200" dirty="0"/>
              <a:t>Villa Rica High School – Carroll county</a:t>
            </a:r>
            <a:endParaRPr lang="de-DE" sz="1200" dirty="0"/>
          </a:p>
          <a:p>
            <a:r>
              <a:rPr lang="en-US" sz="1200" dirty="0"/>
              <a:t>Bowden High School – Carroll County</a:t>
            </a:r>
            <a:endParaRPr lang="de-DE" sz="1200" dirty="0"/>
          </a:p>
          <a:p>
            <a:r>
              <a:rPr lang="en-US" sz="1200" dirty="0" err="1"/>
              <a:t>McEachern</a:t>
            </a:r>
            <a:r>
              <a:rPr lang="en-US" sz="1200" dirty="0"/>
              <a:t> High School – Cobb County</a:t>
            </a:r>
            <a:endParaRPr lang="de-DE" sz="1200" dirty="0"/>
          </a:p>
          <a:p>
            <a:r>
              <a:rPr lang="en-US" sz="1200" dirty="0"/>
              <a:t>Kennesaw Mountain High School – Cobb County</a:t>
            </a:r>
            <a:endParaRPr lang="de-DE" sz="1200" dirty="0"/>
          </a:p>
          <a:p>
            <a:r>
              <a:rPr lang="en-US" sz="1200" dirty="0"/>
              <a:t>Alexander High School – Douglas County</a:t>
            </a:r>
            <a:endParaRPr lang="de-DE" sz="1200" dirty="0"/>
          </a:p>
          <a:p>
            <a:r>
              <a:rPr lang="en-US" sz="1200" dirty="0"/>
              <a:t>Chapel Hill High School – Douglas County</a:t>
            </a:r>
            <a:endParaRPr lang="de-DE" sz="1200" dirty="0"/>
          </a:p>
          <a:p>
            <a:r>
              <a:rPr lang="en-US" sz="1200" dirty="0"/>
              <a:t>North Forsyth High School – Forsyth County</a:t>
            </a:r>
            <a:endParaRPr lang="de-DE" sz="1200" dirty="0"/>
          </a:p>
          <a:p>
            <a:r>
              <a:rPr lang="en-US" sz="1200" dirty="0"/>
              <a:t>Whitewater High School – Fayette County</a:t>
            </a:r>
            <a:endParaRPr lang="de-DE" sz="1200" dirty="0"/>
          </a:p>
          <a:p>
            <a:r>
              <a:rPr lang="en-US" sz="1200" dirty="0"/>
              <a:t>Riverwood International Charter School – Fulton County</a:t>
            </a:r>
            <a:endParaRPr lang="de-DE" sz="1200" dirty="0"/>
          </a:p>
          <a:p>
            <a:r>
              <a:rPr lang="en-US" sz="1200" dirty="0"/>
              <a:t>Drew Charter Senior Academy – Charter School in Atlanta</a:t>
            </a:r>
            <a:endParaRPr lang="de-DE" sz="1200" dirty="0"/>
          </a:p>
          <a:p>
            <a:r>
              <a:rPr lang="en-US" sz="1200" dirty="0"/>
              <a:t>H. V. Jenkins High School – Savannah/Chatham County</a:t>
            </a:r>
            <a:endParaRPr lang="de-DE" sz="1200" dirty="0"/>
          </a:p>
          <a:p>
            <a:r>
              <a:rPr lang="en-US" sz="1200" dirty="0"/>
              <a:t>Islands High School – Savannah/Chatham County</a:t>
            </a:r>
            <a:endParaRPr lang="de-DE" sz="1200" dirty="0"/>
          </a:p>
          <a:p>
            <a:r>
              <a:rPr lang="en-US" sz="1200" dirty="0"/>
              <a:t>New Hampstead High School – Savannah/Chatham County</a:t>
            </a:r>
            <a:endParaRPr lang="de-DE" sz="1200" dirty="0"/>
          </a:p>
          <a:p>
            <a:r>
              <a:rPr lang="en-US" sz="1200" dirty="0"/>
              <a:t>Savannah Early College – Savannah/Chatham County</a:t>
            </a:r>
            <a:endParaRPr lang="de-DE" sz="1200" dirty="0"/>
          </a:p>
          <a:p>
            <a:r>
              <a:rPr lang="en-US" sz="1200" dirty="0"/>
              <a:t>Putnam High School – Putnam County</a:t>
            </a:r>
            <a:endParaRPr lang="de-DE" sz="1200" dirty="0"/>
          </a:p>
          <a:p>
            <a:r>
              <a:rPr lang="en-US" sz="1200" dirty="0"/>
              <a:t>Sequoyah High School – Cherokee County</a:t>
            </a:r>
          </a:p>
          <a:p>
            <a:r>
              <a:rPr lang="en-US" sz="1200" dirty="0"/>
              <a:t>Thomas County Central High School – Thomas County</a:t>
            </a:r>
            <a:endParaRPr lang="de-DE" sz="1200" dirty="0"/>
          </a:p>
          <a:p>
            <a:endParaRPr lang="en-US" sz="1350" dirty="0"/>
          </a:p>
          <a:p>
            <a:r>
              <a:rPr lang="en-US" sz="1050" b="1" i="1" dirty="0">
                <a:solidFill>
                  <a:srgbClr val="FF0000"/>
                </a:solidFill>
              </a:rPr>
              <a:t>The International Skills Diploma Seal </a:t>
            </a:r>
            <a:r>
              <a:rPr lang="en-US" sz="1050" dirty="0"/>
              <a:t>is awarded to graduating high school students who complete an international education curriculum and engage in extracurricular activities and experiences that foster the achievement of global competencies.  It is a signal to employers and higher education institutions that a student is prepared to participate in the global economy.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051" y="1943100"/>
            <a:ext cx="1482647" cy="14594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550" y="3626413"/>
            <a:ext cx="2143125" cy="1428750"/>
          </a:xfrm>
          <a:prstGeom prst="rect">
            <a:avLst/>
          </a:prstGeom>
        </p:spPr>
      </p:pic>
    </p:spTree>
    <p:extLst>
      <p:ext uri="{BB962C8B-B14F-4D97-AF65-F5344CB8AC3E}">
        <p14:creationId xmlns:p14="http://schemas.microsoft.com/office/powerpoint/2010/main" val="414731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639" y="2515886"/>
            <a:ext cx="1315038" cy="1315038"/>
          </a:xfrm>
          <a:prstGeom prst="rect">
            <a:avLst/>
          </a:prstGeom>
        </p:spPr>
      </p:pic>
      <p:sp>
        <p:nvSpPr>
          <p:cNvPr id="6" name="TextBox 5"/>
          <p:cNvSpPr txBox="1"/>
          <p:nvPr/>
        </p:nvSpPr>
        <p:spPr>
          <a:xfrm>
            <a:off x="249605" y="1568767"/>
            <a:ext cx="6504039" cy="4524315"/>
          </a:xfrm>
          <a:prstGeom prst="rect">
            <a:avLst/>
          </a:prstGeom>
          <a:noFill/>
        </p:spPr>
        <p:txBody>
          <a:bodyPr wrap="square" rtlCol="0">
            <a:spAutoFit/>
          </a:bodyPr>
          <a:lstStyle/>
          <a:p>
            <a:r>
              <a:rPr lang="en-US" b="1" u="sng" dirty="0"/>
              <a:t>Recent quotes from Student capstone presentations!</a:t>
            </a:r>
          </a:p>
          <a:p>
            <a:endParaRPr lang="en-US" sz="1350" dirty="0"/>
          </a:p>
          <a:p>
            <a:r>
              <a:rPr lang="en-US" sz="1350" dirty="0"/>
              <a:t>“The cultural walls are not as high as you think they are.” </a:t>
            </a:r>
          </a:p>
          <a:p>
            <a:endParaRPr lang="en-US" sz="1350" dirty="0"/>
          </a:p>
          <a:p>
            <a:r>
              <a:rPr lang="en-US" sz="1350" dirty="0"/>
              <a:t>“Each person brings a different story.” </a:t>
            </a:r>
          </a:p>
          <a:p>
            <a:endParaRPr lang="en-US" sz="1350" dirty="0"/>
          </a:p>
          <a:p>
            <a:r>
              <a:rPr lang="en-US" sz="1350" dirty="0"/>
              <a:t>“I thought I was culturally diverse. I am from India. Little did I know.” </a:t>
            </a:r>
          </a:p>
          <a:p>
            <a:endParaRPr lang="en-US" sz="1350" dirty="0"/>
          </a:p>
          <a:p>
            <a:r>
              <a:rPr lang="en-US" sz="1350" dirty="0"/>
              <a:t>“Culture is different within us every day.” </a:t>
            </a:r>
          </a:p>
          <a:p>
            <a:endParaRPr lang="en-US" sz="1350" dirty="0"/>
          </a:p>
          <a:p>
            <a:r>
              <a:rPr lang="en-US" sz="1350" dirty="0"/>
              <a:t>“How do my heritage traditions and my cultural heritage help my community?” </a:t>
            </a:r>
          </a:p>
          <a:p>
            <a:endParaRPr lang="en-US" sz="1350" dirty="0"/>
          </a:p>
          <a:p>
            <a:r>
              <a:rPr lang="en-US" sz="1350" dirty="0"/>
              <a:t>“I learned how different my Chinese culture is from the Chinese culture.” </a:t>
            </a:r>
          </a:p>
          <a:p>
            <a:endParaRPr lang="en-US" sz="1350" dirty="0"/>
          </a:p>
          <a:p>
            <a:r>
              <a:rPr lang="en-US" sz="1350" dirty="0"/>
              <a:t>“One way of doing things is not necessary the right way. There is not just one way of doing things.” </a:t>
            </a:r>
          </a:p>
          <a:p>
            <a:endParaRPr lang="en-US" sz="1350" dirty="0"/>
          </a:p>
          <a:p>
            <a:r>
              <a:rPr lang="en-US" sz="1350" dirty="0"/>
              <a:t>“Cultures can appreciate each other without being intimidated.” </a:t>
            </a:r>
          </a:p>
          <a:p>
            <a:endParaRPr lang="en-US" sz="1350" dirty="0"/>
          </a:p>
          <a:p>
            <a:r>
              <a:rPr lang="en-US" sz="1350" dirty="0"/>
              <a:t>“Even though we are in different places, we still have the same problems.” </a:t>
            </a:r>
          </a:p>
          <a:p>
            <a:endParaRPr lang="en-US" sz="1350" dirty="0"/>
          </a:p>
        </p:txBody>
      </p:sp>
      <p:sp>
        <p:nvSpPr>
          <p:cNvPr id="7" name="Rectangle 6"/>
          <p:cNvSpPr/>
          <p:nvPr/>
        </p:nvSpPr>
        <p:spPr>
          <a:xfrm>
            <a:off x="1075057" y="1007074"/>
            <a:ext cx="6358407" cy="561692"/>
          </a:xfrm>
          <a:prstGeom prst="rect">
            <a:avLst/>
          </a:prstGeom>
          <a:noFill/>
        </p:spPr>
        <p:txBody>
          <a:bodyPr wrap="none" lIns="68580" tIns="34290" rIns="68580" bIns="34290">
            <a:spAutoFit/>
          </a:bodyPr>
          <a:lstStyle/>
          <a:p>
            <a:pPr algn="ctr"/>
            <a:r>
              <a:rPr lang="en-US" sz="3200" b="1" dirty="0">
                <a:ln w="22225">
                  <a:solidFill>
                    <a:schemeClr val="accent2"/>
                  </a:solidFill>
                  <a:prstDash val="solid"/>
                </a:ln>
                <a:solidFill>
                  <a:schemeClr val="accent2">
                    <a:lumMod val="40000"/>
                    <a:lumOff val="60000"/>
                  </a:schemeClr>
                </a:solidFill>
              </a:rPr>
              <a:t>The International Skills Diploma Seal</a:t>
            </a:r>
          </a:p>
        </p:txBody>
      </p:sp>
    </p:spTree>
    <p:extLst>
      <p:ext uri="{BB962C8B-B14F-4D97-AF65-F5344CB8AC3E}">
        <p14:creationId xmlns:p14="http://schemas.microsoft.com/office/powerpoint/2010/main" val="3497631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5425" y="1388783"/>
            <a:ext cx="4875822" cy="438582"/>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Dual Language Immersion Programs</a:t>
            </a:r>
          </a:p>
        </p:txBody>
      </p:sp>
      <p:sp>
        <p:nvSpPr>
          <p:cNvPr id="5" name="TextBox 4"/>
          <p:cNvSpPr txBox="1"/>
          <p:nvPr/>
        </p:nvSpPr>
        <p:spPr>
          <a:xfrm>
            <a:off x="1039332" y="2152313"/>
            <a:ext cx="6172200" cy="3520194"/>
          </a:xfrm>
          <a:prstGeom prst="rect">
            <a:avLst/>
          </a:prstGeom>
          <a:noFill/>
        </p:spPr>
        <p:txBody>
          <a:bodyPr wrap="square" rtlCol="0">
            <a:spAutoFit/>
          </a:bodyPr>
          <a:lstStyle/>
          <a:p>
            <a:r>
              <a:rPr lang="en-US" sz="1350" dirty="0"/>
              <a:t>A brief History of DLI Programs in Georgia.</a:t>
            </a:r>
          </a:p>
          <a:p>
            <a:endParaRPr lang="en-US" sz="1350" dirty="0"/>
          </a:p>
          <a:p>
            <a:pPr>
              <a:lnSpc>
                <a:spcPct val="150000"/>
              </a:lnSpc>
            </a:pPr>
            <a:r>
              <a:rPr lang="en-US" sz="1350" dirty="0"/>
              <a:t>2007 – First DLI Charter School in Georgia is established at </a:t>
            </a:r>
            <a:r>
              <a:rPr lang="en-US" sz="1350" dirty="0" err="1"/>
              <a:t>Unidos</a:t>
            </a:r>
            <a:r>
              <a:rPr lang="en-US" sz="1350" dirty="0"/>
              <a:t> Dual Language School in Clayton County (Charter – now magnet school)</a:t>
            </a:r>
          </a:p>
          <a:p>
            <a:pPr>
              <a:lnSpc>
                <a:spcPct val="150000"/>
              </a:lnSpc>
            </a:pPr>
            <a:r>
              <a:rPr lang="en-US" sz="1350" dirty="0"/>
              <a:t>2008 – First non charter public DLI program is established at Beulah ES in Douglas County</a:t>
            </a:r>
          </a:p>
          <a:p>
            <a:pPr marL="257175" indent="-257175">
              <a:lnSpc>
                <a:spcPct val="150000"/>
              </a:lnSpc>
              <a:buAutoNum type="arabicPlain" startAt="2009"/>
            </a:pPr>
            <a:r>
              <a:rPr lang="en-US" sz="1350" dirty="0"/>
              <a:t>- World Language Academy starts in Hall County Georgia (Charter)</a:t>
            </a:r>
          </a:p>
          <a:p>
            <a:pPr>
              <a:lnSpc>
                <a:spcPct val="150000"/>
              </a:lnSpc>
            </a:pPr>
            <a:r>
              <a:rPr lang="en-US" sz="1350" dirty="0"/>
              <a:t>2013-2014 = 6 schools</a:t>
            </a:r>
          </a:p>
          <a:p>
            <a:pPr>
              <a:lnSpc>
                <a:spcPct val="150000"/>
              </a:lnSpc>
            </a:pPr>
            <a:r>
              <a:rPr lang="en-US" sz="1350" dirty="0"/>
              <a:t>2015- 2016 = 19 schools</a:t>
            </a:r>
          </a:p>
          <a:p>
            <a:pPr lvl="0">
              <a:lnSpc>
                <a:spcPct val="150000"/>
              </a:lnSpc>
              <a:defRPr sz="1800"/>
            </a:pPr>
            <a:r>
              <a:rPr lang="en-US" sz="1350" dirty="0"/>
              <a:t>2016-2017 = 38 schools</a:t>
            </a:r>
          </a:p>
          <a:p>
            <a:pPr lvl="0">
              <a:lnSpc>
                <a:spcPct val="150000"/>
              </a:lnSpc>
              <a:defRPr sz="1800"/>
            </a:pPr>
            <a:r>
              <a:rPr lang="en-US" sz="1350" dirty="0"/>
              <a:t>2017-2018 =  Increase is certain (How many…???)</a:t>
            </a:r>
          </a:p>
          <a:p>
            <a:endParaRPr lang="de-DE" sz="1350" dirty="0"/>
          </a:p>
        </p:txBody>
      </p:sp>
    </p:spTree>
    <p:extLst>
      <p:ext uri="{BB962C8B-B14F-4D97-AF65-F5344CB8AC3E}">
        <p14:creationId xmlns:p14="http://schemas.microsoft.com/office/powerpoint/2010/main" val="2600069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084020"/>
            <a:ext cx="4229100" cy="4939814"/>
          </a:xfrm>
          <a:prstGeom prst="rect">
            <a:avLst/>
          </a:prstGeom>
          <a:noFill/>
        </p:spPr>
        <p:txBody>
          <a:bodyPr wrap="square" rtlCol="0">
            <a:spAutoFit/>
          </a:bodyPr>
          <a:lstStyle/>
          <a:p>
            <a:r>
              <a:rPr lang="de-DE" sz="1050" b="1" i="1" u="sng" dirty="0"/>
              <a:t>Atlanta Public Schools</a:t>
            </a:r>
          </a:p>
          <a:p>
            <a:r>
              <a:rPr lang="de-DE" sz="1050" dirty="0"/>
              <a:t>Bolton Academy ES-Spanish (K)</a:t>
            </a:r>
          </a:p>
          <a:p>
            <a:r>
              <a:rPr lang="de-DE" sz="1050" dirty="0"/>
              <a:t>E Rivers ES-Spanish (K-1)</a:t>
            </a:r>
          </a:p>
          <a:p>
            <a:r>
              <a:rPr lang="de-DE" sz="1050" dirty="0"/>
              <a:t>Garden Hills ES-Spanish (K-1)</a:t>
            </a:r>
          </a:p>
          <a:p>
            <a:r>
              <a:rPr lang="de-DE" sz="1050" dirty="0"/>
              <a:t>Morris Brandon ES-Spanish (K)</a:t>
            </a:r>
          </a:p>
          <a:p>
            <a:r>
              <a:rPr lang="de-DE" sz="1050" dirty="0"/>
              <a:t>Perkerson ES-Spanish (K-3)</a:t>
            </a:r>
          </a:p>
          <a:p>
            <a:r>
              <a:rPr lang="de-DE" sz="1050" dirty="0"/>
              <a:t>Sarah Smith ES - Spanish (K)​</a:t>
            </a:r>
          </a:p>
          <a:p>
            <a:r>
              <a:rPr lang="de-DE" sz="1050" b="1" i="1" u="sng" dirty="0"/>
              <a:t>Clarke County</a:t>
            </a:r>
          </a:p>
          <a:p>
            <a:r>
              <a:rPr lang="de-DE" sz="1050" dirty="0"/>
              <a:t>Oglethorpe Avenue ES-Spanish (PreK-K)​</a:t>
            </a:r>
          </a:p>
          <a:p>
            <a:r>
              <a:rPr lang="de-DE" sz="1050" b="1" i="1" u="sng" dirty="0"/>
              <a:t>Clayton County</a:t>
            </a:r>
          </a:p>
          <a:p>
            <a:r>
              <a:rPr lang="de-DE" sz="1050" dirty="0"/>
              <a:t>Unidos Magnet School-Spanish (PK-8)​</a:t>
            </a:r>
          </a:p>
          <a:p>
            <a:r>
              <a:rPr lang="de-DE" sz="1050" b="1" i="1" u="sng" dirty="0"/>
              <a:t>​Cobb County</a:t>
            </a:r>
          </a:p>
          <a:p>
            <a:r>
              <a:rPr lang="de-DE" sz="1050" dirty="0"/>
              <a:t>Clarkdale ES-Spanish (K)</a:t>
            </a:r>
          </a:p>
          <a:p>
            <a:r>
              <a:rPr lang="de-DE" sz="1050" dirty="0"/>
              <a:t>Dowell ES-Spanish (K)</a:t>
            </a:r>
          </a:p>
          <a:p>
            <a:r>
              <a:rPr lang="de-DE" sz="1050" dirty="0"/>
              <a:t>Fair Oaks ES-Spanish (K)</a:t>
            </a:r>
          </a:p>
          <a:p>
            <a:r>
              <a:rPr lang="de-DE" sz="1050" dirty="0"/>
              <a:t>Hollydale ES-Spanish (K)</a:t>
            </a:r>
          </a:p>
          <a:p>
            <a:r>
              <a:rPr lang="de-DE" sz="1050" dirty="0"/>
              <a:t>Mableton ES-Spanish (K)</a:t>
            </a:r>
          </a:p>
          <a:p>
            <a:r>
              <a:rPr lang="de-DE" sz="1050" dirty="0"/>
              <a:t>Nickajack ES-Spanish (K)</a:t>
            </a:r>
          </a:p>
          <a:p>
            <a:r>
              <a:rPr lang="de-DE" sz="1050" dirty="0"/>
              <a:t>Norton Park ES-Spanish (K)</a:t>
            </a:r>
          </a:p>
          <a:p>
            <a:r>
              <a:rPr lang="de-DE" sz="1050" dirty="0"/>
              <a:t>Riverside Primary-Spanish (K-1)</a:t>
            </a:r>
          </a:p>
          <a:p>
            <a:r>
              <a:rPr lang="de-DE" sz="1050" dirty="0"/>
              <a:t>Russell ES-Spanish (K)</a:t>
            </a:r>
          </a:p>
          <a:p>
            <a:r>
              <a:rPr lang="de-DE" sz="1050" dirty="0"/>
              <a:t>Smyrna ES-Spanish (K-1)​</a:t>
            </a:r>
          </a:p>
          <a:p>
            <a:r>
              <a:rPr lang="de-DE" sz="1050" b="1" i="1" u="sng" dirty="0"/>
              <a:t>Dalton Public Schools</a:t>
            </a:r>
          </a:p>
          <a:p>
            <a:r>
              <a:rPr lang="de-DE" sz="1050" dirty="0"/>
              <a:t>Brookwood ES-German (K)​</a:t>
            </a:r>
          </a:p>
          <a:p>
            <a:r>
              <a:rPr lang="de-DE" sz="1050" b="1" i="1" u="sng" dirty="0"/>
              <a:t>DeKalb County</a:t>
            </a:r>
          </a:p>
          <a:p>
            <a:r>
              <a:rPr lang="de-DE" sz="1050" dirty="0"/>
              <a:t>Ashford Park ES-German (K-3)</a:t>
            </a:r>
          </a:p>
          <a:p>
            <a:r>
              <a:rPr lang="de-DE" sz="1050" dirty="0"/>
              <a:t>Barack H. Obama Elementary Magnet School of Technology​-Spanish (K)</a:t>
            </a:r>
          </a:p>
          <a:p>
            <a:r>
              <a:rPr lang="de-DE" sz="1050" dirty="0"/>
              <a:t>Evansdale ES-French (K-3)</a:t>
            </a:r>
          </a:p>
          <a:p>
            <a:r>
              <a:rPr lang="de-DE" sz="1050" dirty="0"/>
              <a:t>The GLOBE Academy Charter School - Chinese, French, Spanish (K-8)​</a:t>
            </a:r>
          </a:p>
          <a:p>
            <a:r>
              <a:rPr lang="de-DE" sz="1050" dirty="0"/>
              <a:t>Rockbridge ES-French (K-3)​</a:t>
            </a:r>
          </a:p>
        </p:txBody>
      </p:sp>
      <p:sp>
        <p:nvSpPr>
          <p:cNvPr id="5" name="TextBox 4"/>
          <p:cNvSpPr txBox="1"/>
          <p:nvPr/>
        </p:nvSpPr>
        <p:spPr>
          <a:xfrm>
            <a:off x="3943350" y="1480185"/>
            <a:ext cx="3714750" cy="3647152"/>
          </a:xfrm>
          <a:prstGeom prst="rect">
            <a:avLst/>
          </a:prstGeom>
          <a:noFill/>
        </p:spPr>
        <p:txBody>
          <a:bodyPr wrap="square" rtlCol="0">
            <a:spAutoFit/>
          </a:bodyPr>
          <a:lstStyle/>
          <a:p>
            <a:r>
              <a:rPr lang="de-DE" sz="1050" b="1" i="1" u="sng" dirty="0"/>
              <a:t>Douglas County</a:t>
            </a:r>
          </a:p>
          <a:p>
            <a:r>
              <a:rPr lang="de-DE" sz="1050" dirty="0"/>
              <a:t> Beulah ES-Spanish (K-5)​</a:t>
            </a:r>
          </a:p>
          <a:p>
            <a:r>
              <a:rPr lang="de-DE" sz="1050" b="1" i="1" u="sng" dirty="0"/>
              <a:t>Fulton County</a:t>
            </a:r>
          </a:p>
          <a:p>
            <a:r>
              <a:rPr lang="de-DE" sz="1050" dirty="0"/>
              <a:t>International Charter School of Atlanta-Chinese, French, German, Spanish (K-5)</a:t>
            </a:r>
          </a:p>
          <a:p>
            <a:r>
              <a:rPr lang="de-DE" sz="1050" dirty="0"/>
              <a:t>Oakley ES-Chinese (K-1)</a:t>
            </a:r>
          </a:p>
          <a:p>
            <a:r>
              <a:rPr lang="de-DE" sz="1050" b="1" i="1" u="sng" dirty="0"/>
              <a:t>Gwinnett County</a:t>
            </a:r>
          </a:p>
          <a:p>
            <a:r>
              <a:rPr lang="de-DE" sz="1050" dirty="0"/>
              <a:t>Annistown ES-Spanish (K-2)</a:t>
            </a:r>
          </a:p>
          <a:p>
            <a:r>
              <a:rPr lang="de-DE" sz="1050" dirty="0"/>
              <a:t>Baldwin ES-Spanish (K)</a:t>
            </a:r>
          </a:p>
          <a:p>
            <a:r>
              <a:rPr lang="de-DE" sz="1050" dirty="0"/>
              <a:t>Bethesda ES-Spanish (K-2)</a:t>
            </a:r>
          </a:p>
          <a:p>
            <a:r>
              <a:rPr lang="de-DE" sz="1050" dirty="0"/>
              <a:t>Camp Creek ES-Spanish (K)</a:t>
            </a:r>
          </a:p>
          <a:p>
            <a:r>
              <a:rPr lang="de-DE" sz="1050" dirty="0"/>
              <a:t>Ivy Creek ES-Spanish (K)</a:t>
            </a:r>
          </a:p>
          <a:p>
            <a:r>
              <a:rPr lang="de-DE" sz="1050" dirty="0"/>
              <a:t>Trip ES-French (K-2)</a:t>
            </a:r>
          </a:p>
          <a:p>
            <a:r>
              <a:rPr lang="de-DE" sz="1050" b="1" i="1" u="sng" dirty="0"/>
              <a:t>Hall County</a:t>
            </a:r>
          </a:p>
          <a:p>
            <a:r>
              <a:rPr lang="de-DE" sz="1050" dirty="0"/>
              <a:t>McEver Arts Academy Charter School-Spanish (PK -3)</a:t>
            </a:r>
          </a:p>
          <a:p>
            <a:r>
              <a:rPr lang="de-DE" sz="1050" dirty="0"/>
              <a:t>White Sulphur Elementary – Spanish (PK – K)</a:t>
            </a:r>
          </a:p>
          <a:p>
            <a:r>
              <a:rPr lang="de-DE" sz="1050" dirty="0"/>
              <a:t>World Languages Academy Charter School-Spanish (PK-8)</a:t>
            </a:r>
          </a:p>
          <a:p>
            <a:r>
              <a:rPr lang="de-DE" sz="1050" b="1" i="1" u="sng" dirty="0"/>
              <a:t>Henry County</a:t>
            </a:r>
          </a:p>
          <a:p>
            <a:r>
              <a:rPr lang="de-DE" sz="1050" dirty="0"/>
              <a:t>Dutchtown ES-Chinese (K-3)</a:t>
            </a:r>
          </a:p>
          <a:p>
            <a:r>
              <a:rPr lang="de-DE" sz="1050" b="1" i="1" u="sng" dirty="0"/>
              <a:t>Rockdale County</a:t>
            </a:r>
          </a:p>
          <a:p>
            <a:r>
              <a:rPr lang="de-DE" sz="1050" dirty="0"/>
              <a:t>C.J. Hicks ES-Spanish (K)</a:t>
            </a:r>
          </a:p>
          <a:p>
            <a:endParaRPr lang="de-DE" sz="1050" dirty="0"/>
          </a:p>
        </p:txBody>
      </p:sp>
      <p:sp>
        <p:nvSpPr>
          <p:cNvPr id="6" name="Rectangle 5"/>
          <p:cNvSpPr/>
          <p:nvPr/>
        </p:nvSpPr>
        <p:spPr>
          <a:xfrm>
            <a:off x="3257550" y="995437"/>
            <a:ext cx="3316934" cy="484748"/>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700" b="1" i="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Current DLI Programs</a:t>
            </a:r>
          </a:p>
        </p:txBody>
      </p:sp>
    </p:spTree>
    <p:extLst>
      <p:ext uri="{BB962C8B-B14F-4D97-AF65-F5344CB8AC3E}">
        <p14:creationId xmlns:p14="http://schemas.microsoft.com/office/powerpoint/2010/main" val="3258267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984" y="936955"/>
            <a:ext cx="5990294" cy="5063795"/>
          </a:xfrm>
          <a:prstGeom prst="rect">
            <a:avLst/>
          </a:prstGeom>
        </p:spPr>
      </p:pic>
    </p:spTree>
    <p:extLst>
      <p:ext uri="{BB962C8B-B14F-4D97-AF65-F5344CB8AC3E}">
        <p14:creationId xmlns:p14="http://schemas.microsoft.com/office/powerpoint/2010/main" val="80345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ree muskete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551" y="1778348"/>
            <a:ext cx="4203104" cy="3371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01413" y="1085850"/>
            <a:ext cx="4143378" cy="692497"/>
          </a:xfrm>
          <a:prstGeom prst="rect">
            <a:avLst/>
          </a:prstGeom>
          <a:noFill/>
        </p:spPr>
        <p:txBody>
          <a:bodyPr wrap="none" lIns="68580" tIns="34290" rIns="68580" bIns="34290">
            <a:spAutoFit/>
          </a:bodyPr>
          <a:lstStyle/>
          <a:p>
            <a:pPr algn="ctr"/>
            <a:r>
              <a:rPr lang="en-US" sz="4050" b="1" dirty="0">
                <a:ln w="22225">
                  <a:solidFill>
                    <a:schemeClr val="accent2"/>
                  </a:solidFill>
                  <a:prstDash val="solid"/>
                </a:ln>
                <a:solidFill>
                  <a:schemeClr val="accent2">
                    <a:lumMod val="40000"/>
                    <a:lumOff val="60000"/>
                  </a:schemeClr>
                </a:solidFill>
              </a:rPr>
              <a:t>The year(s) ahead!</a:t>
            </a:r>
          </a:p>
        </p:txBody>
      </p:sp>
    </p:spTree>
    <p:extLst>
      <p:ext uri="{BB962C8B-B14F-4D97-AF65-F5344CB8AC3E}">
        <p14:creationId xmlns:p14="http://schemas.microsoft.com/office/powerpoint/2010/main" val="53174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475" y="1123618"/>
            <a:ext cx="6289607" cy="438582"/>
          </a:xfrm>
          <a:prstGeom prst="rect">
            <a:avLst/>
          </a:prstGeom>
          <a:noFill/>
        </p:spPr>
        <p:txBody>
          <a:bodyPr wrap="none" lIns="68580" tIns="34290" rIns="68580" bIns="34290">
            <a:spAutoFit/>
          </a:bodyPr>
          <a:lstStyle/>
          <a:p>
            <a:pPr algn="ctr"/>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Where are the opportunities? – At first glance…. </a:t>
            </a:r>
          </a:p>
        </p:txBody>
      </p:sp>
      <p:sp>
        <p:nvSpPr>
          <p:cNvPr id="3" name="TextBox 2"/>
          <p:cNvSpPr txBox="1"/>
          <p:nvPr/>
        </p:nvSpPr>
        <p:spPr>
          <a:xfrm>
            <a:off x="483802" y="1670292"/>
            <a:ext cx="8056418" cy="300082"/>
          </a:xfrm>
          <a:prstGeom prst="rect">
            <a:avLst/>
          </a:prstGeom>
          <a:noFill/>
        </p:spPr>
        <p:txBody>
          <a:bodyPr wrap="square" rtlCol="0">
            <a:spAutoFit/>
          </a:bodyPr>
          <a:lstStyle/>
          <a:p>
            <a:r>
              <a:rPr lang="en-US" sz="1350" dirty="0"/>
              <a:t>1)  Greater opportunities for professional development for all World Language Teachers. </a:t>
            </a:r>
          </a:p>
        </p:txBody>
      </p:sp>
      <p:sp>
        <p:nvSpPr>
          <p:cNvPr id="4" name="TextBox 3"/>
          <p:cNvSpPr txBox="1"/>
          <p:nvPr/>
        </p:nvSpPr>
        <p:spPr>
          <a:xfrm>
            <a:off x="483802" y="1953001"/>
            <a:ext cx="8056418" cy="300082"/>
          </a:xfrm>
          <a:prstGeom prst="rect">
            <a:avLst/>
          </a:prstGeom>
          <a:noFill/>
        </p:spPr>
        <p:txBody>
          <a:bodyPr wrap="square" rtlCol="0">
            <a:spAutoFit/>
          </a:bodyPr>
          <a:lstStyle/>
          <a:p>
            <a:r>
              <a:rPr lang="en-US" sz="1350" dirty="0"/>
              <a:t>2)  Greater cohesion and synergy among all partners engaged in World Language Education in Georgia. </a:t>
            </a:r>
          </a:p>
        </p:txBody>
      </p:sp>
      <p:sp>
        <p:nvSpPr>
          <p:cNvPr id="5" name="TextBox 4"/>
          <p:cNvSpPr txBox="1"/>
          <p:nvPr/>
        </p:nvSpPr>
        <p:spPr>
          <a:xfrm>
            <a:off x="483799" y="2211952"/>
            <a:ext cx="8056418" cy="300082"/>
          </a:xfrm>
          <a:prstGeom prst="rect">
            <a:avLst/>
          </a:prstGeom>
          <a:noFill/>
        </p:spPr>
        <p:txBody>
          <a:bodyPr wrap="square" rtlCol="0">
            <a:spAutoFit/>
          </a:bodyPr>
          <a:lstStyle/>
          <a:p>
            <a:r>
              <a:rPr lang="en-US" sz="1350" dirty="0"/>
              <a:t>3)  Greater focus on moving toward proficiency in World Language Education. </a:t>
            </a:r>
          </a:p>
        </p:txBody>
      </p:sp>
      <p:sp>
        <p:nvSpPr>
          <p:cNvPr id="6" name="TextBox 5"/>
          <p:cNvSpPr txBox="1"/>
          <p:nvPr/>
        </p:nvSpPr>
        <p:spPr>
          <a:xfrm>
            <a:off x="483802" y="2510750"/>
            <a:ext cx="8056418" cy="300082"/>
          </a:xfrm>
          <a:prstGeom prst="rect">
            <a:avLst/>
          </a:prstGeom>
          <a:noFill/>
        </p:spPr>
        <p:txBody>
          <a:bodyPr wrap="square" rtlCol="0">
            <a:spAutoFit/>
          </a:bodyPr>
          <a:lstStyle/>
          <a:p>
            <a:r>
              <a:rPr lang="en-US" sz="1350" dirty="0"/>
              <a:t>4)  Making the connection between cultural and linguistic competence and Workforce readiness. </a:t>
            </a:r>
          </a:p>
        </p:txBody>
      </p:sp>
      <p:sp>
        <p:nvSpPr>
          <p:cNvPr id="7" name="TextBox 6"/>
          <p:cNvSpPr txBox="1"/>
          <p:nvPr/>
        </p:nvSpPr>
        <p:spPr>
          <a:xfrm>
            <a:off x="483801" y="2752879"/>
            <a:ext cx="8056418" cy="300082"/>
          </a:xfrm>
          <a:prstGeom prst="rect">
            <a:avLst/>
          </a:prstGeom>
          <a:noFill/>
        </p:spPr>
        <p:txBody>
          <a:bodyPr wrap="square" rtlCol="0">
            <a:spAutoFit/>
          </a:bodyPr>
          <a:lstStyle/>
          <a:p>
            <a:r>
              <a:rPr lang="en-US" sz="1350" dirty="0"/>
              <a:t>5)  The need to develop a strategy to address the critical WL teacher shortage in Georgia. </a:t>
            </a:r>
          </a:p>
        </p:txBody>
      </p:sp>
      <p:sp>
        <p:nvSpPr>
          <p:cNvPr id="8" name="TextBox 7"/>
          <p:cNvSpPr txBox="1"/>
          <p:nvPr/>
        </p:nvSpPr>
        <p:spPr>
          <a:xfrm>
            <a:off x="483801" y="3021778"/>
            <a:ext cx="8056418" cy="300082"/>
          </a:xfrm>
          <a:prstGeom prst="rect">
            <a:avLst/>
          </a:prstGeom>
          <a:noFill/>
        </p:spPr>
        <p:txBody>
          <a:bodyPr wrap="square" rtlCol="0">
            <a:spAutoFit/>
          </a:bodyPr>
          <a:lstStyle/>
          <a:p>
            <a:r>
              <a:rPr lang="en-US" sz="1350" dirty="0"/>
              <a:t>6)  Increasing opportunities for cross cultural exchanges for teachers and students. </a:t>
            </a:r>
          </a:p>
        </p:txBody>
      </p:sp>
      <p:sp>
        <p:nvSpPr>
          <p:cNvPr id="9" name="TextBox 8"/>
          <p:cNvSpPr txBox="1"/>
          <p:nvPr/>
        </p:nvSpPr>
        <p:spPr>
          <a:xfrm>
            <a:off x="483801" y="3293992"/>
            <a:ext cx="8056418" cy="300082"/>
          </a:xfrm>
          <a:prstGeom prst="rect">
            <a:avLst/>
          </a:prstGeom>
          <a:noFill/>
        </p:spPr>
        <p:txBody>
          <a:bodyPr wrap="square" rtlCol="0">
            <a:spAutoFit/>
          </a:bodyPr>
          <a:lstStyle/>
          <a:p>
            <a:r>
              <a:rPr lang="en-US" sz="1350" dirty="0"/>
              <a:t>7)  Moving toward greater collaboration with other subject disciplines and areas of K-12 education. </a:t>
            </a:r>
          </a:p>
        </p:txBody>
      </p:sp>
      <p:sp>
        <p:nvSpPr>
          <p:cNvPr id="10" name="TextBox 9"/>
          <p:cNvSpPr txBox="1"/>
          <p:nvPr/>
        </p:nvSpPr>
        <p:spPr>
          <a:xfrm>
            <a:off x="483800" y="3552187"/>
            <a:ext cx="8056418" cy="300082"/>
          </a:xfrm>
          <a:prstGeom prst="rect">
            <a:avLst/>
          </a:prstGeom>
          <a:noFill/>
        </p:spPr>
        <p:txBody>
          <a:bodyPr wrap="square" rtlCol="0">
            <a:spAutoFit/>
          </a:bodyPr>
          <a:lstStyle/>
          <a:p>
            <a:r>
              <a:rPr lang="en-US" sz="1350" dirty="0"/>
              <a:t>8)  Increasing understanding of, engagement and participation with the ISDS and Biliteracy Seal Programs. </a:t>
            </a:r>
          </a:p>
        </p:txBody>
      </p:sp>
      <p:sp>
        <p:nvSpPr>
          <p:cNvPr id="11" name="TextBox 10"/>
          <p:cNvSpPr txBox="1"/>
          <p:nvPr/>
        </p:nvSpPr>
        <p:spPr>
          <a:xfrm>
            <a:off x="483799" y="3798694"/>
            <a:ext cx="8056418" cy="300082"/>
          </a:xfrm>
          <a:prstGeom prst="rect">
            <a:avLst/>
          </a:prstGeom>
          <a:noFill/>
        </p:spPr>
        <p:txBody>
          <a:bodyPr wrap="square" rtlCol="0">
            <a:spAutoFit/>
          </a:bodyPr>
          <a:lstStyle/>
          <a:p>
            <a:r>
              <a:rPr lang="en-US" sz="1350" dirty="0"/>
              <a:t>9)  Understanding and supporting the growth of Dual Language Immersion Programs. </a:t>
            </a:r>
          </a:p>
        </p:txBody>
      </p:sp>
      <p:sp>
        <p:nvSpPr>
          <p:cNvPr id="12" name="TextBox 11"/>
          <p:cNvSpPr txBox="1"/>
          <p:nvPr/>
        </p:nvSpPr>
        <p:spPr>
          <a:xfrm>
            <a:off x="422073" y="4045202"/>
            <a:ext cx="8056418" cy="300082"/>
          </a:xfrm>
          <a:prstGeom prst="rect">
            <a:avLst/>
          </a:prstGeom>
          <a:noFill/>
        </p:spPr>
        <p:txBody>
          <a:bodyPr wrap="square" rtlCol="0">
            <a:spAutoFit/>
          </a:bodyPr>
          <a:lstStyle/>
          <a:p>
            <a:r>
              <a:rPr lang="en-US" sz="1350" dirty="0"/>
              <a:t>10)  Developing language specific strategies to increase growth in all languages. </a:t>
            </a:r>
          </a:p>
        </p:txBody>
      </p:sp>
      <p:sp>
        <p:nvSpPr>
          <p:cNvPr id="13" name="TextBox 12"/>
          <p:cNvSpPr txBox="1"/>
          <p:nvPr/>
        </p:nvSpPr>
        <p:spPr>
          <a:xfrm>
            <a:off x="422073" y="4298612"/>
            <a:ext cx="8056418" cy="300082"/>
          </a:xfrm>
          <a:prstGeom prst="rect">
            <a:avLst/>
          </a:prstGeom>
          <a:noFill/>
        </p:spPr>
        <p:txBody>
          <a:bodyPr wrap="square" rtlCol="0">
            <a:spAutoFit/>
          </a:bodyPr>
          <a:lstStyle/>
          <a:p>
            <a:r>
              <a:rPr lang="en-US" sz="1350" dirty="0"/>
              <a:t>11)  Raise awareness of World Language Education in Georgia. </a:t>
            </a:r>
          </a:p>
        </p:txBody>
      </p:sp>
      <p:sp>
        <p:nvSpPr>
          <p:cNvPr id="14" name="TextBox 13"/>
          <p:cNvSpPr txBox="1"/>
          <p:nvPr/>
        </p:nvSpPr>
        <p:spPr>
          <a:xfrm>
            <a:off x="422073" y="4575611"/>
            <a:ext cx="8056418" cy="300082"/>
          </a:xfrm>
          <a:prstGeom prst="rect">
            <a:avLst/>
          </a:prstGeom>
          <a:noFill/>
        </p:spPr>
        <p:txBody>
          <a:bodyPr wrap="square" rtlCol="0">
            <a:spAutoFit/>
          </a:bodyPr>
          <a:lstStyle/>
          <a:p>
            <a:r>
              <a:rPr lang="en-US" sz="1350" dirty="0"/>
              <a:t>12)  Support and encourage growth of new languages and less commonly taught languages. </a:t>
            </a:r>
          </a:p>
        </p:txBody>
      </p:sp>
      <p:sp>
        <p:nvSpPr>
          <p:cNvPr id="15" name="TextBox 14"/>
          <p:cNvSpPr txBox="1"/>
          <p:nvPr/>
        </p:nvSpPr>
        <p:spPr>
          <a:xfrm>
            <a:off x="422073" y="4852610"/>
            <a:ext cx="8056418" cy="300082"/>
          </a:xfrm>
          <a:prstGeom prst="rect">
            <a:avLst/>
          </a:prstGeom>
          <a:noFill/>
        </p:spPr>
        <p:txBody>
          <a:bodyPr wrap="square" rtlCol="0">
            <a:spAutoFit/>
          </a:bodyPr>
          <a:lstStyle/>
          <a:p>
            <a:r>
              <a:rPr lang="en-US" sz="1350" dirty="0"/>
              <a:t>13)  Build connective structures to encourage synergistic collaborations and share information.</a:t>
            </a:r>
          </a:p>
        </p:txBody>
      </p:sp>
    </p:spTree>
    <p:extLst>
      <p:ext uri="{BB962C8B-B14F-4D97-AF65-F5344CB8AC3E}">
        <p14:creationId xmlns:p14="http://schemas.microsoft.com/office/powerpoint/2010/main" val="23770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857250"/>
            <a:ext cx="6858000" cy="1028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Box 5"/>
          <p:cNvSpPr txBox="1"/>
          <p:nvPr/>
        </p:nvSpPr>
        <p:spPr>
          <a:xfrm>
            <a:off x="3371850" y="856268"/>
            <a:ext cx="3714750" cy="715581"/>
          </a:xfrm>
          <a:prstGeom prst="rect">
            <a:avLst/>
          </a:prstGeom>
          <a:noFill/>
        </p:spPr>
        <p:txBody>
          <a:bodyPr wrap="square" rtlCol="0">
            <a:spAutoFit/>
          </a:bodyPr>
          <a:lstStyle/>
          <a:p>
            <a:r>
              <a:rPr lang="en-US" sz="1350" b="1" dirty="0">
                <a:solidFill>
                  <a:schemeClr val="bg1"/>
                </a:solidFill>
              </a:rPr>
              <a:t>Richard Woods, Georgia’s School Superintendent</a:t>
            </a:r>
          </a:p>
          <a:p>
            <a:pPr algn="ctr"/>
            <a:r>
              <a:rPr lang="en-US" sz="1350" b="1" dirty="0">
                <a:solidFill>
                  <a:schemeClr val="bg1"/>
                </a:solidFill>
              </a:rPr>
              <a:t>“Educating Georgia’s Future”</a:t>
            </a:r>
          </a:p>
          <a:p>
            <a:pPr algn="ctr"/>
            <a:r>
              <a:rPr lang="en-US" sz="1350" b="1" dirty="0">
                <a:solidFill>
                  <a:schemeClr val="bg1"/>
                </a:solidFill>
              </a:rPr>
              <a:t>gadoe.org</a:t>
            </a:r>
            <a:endParaRPr lang="de-DE" sz="1350"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68680"/>
            <a:ext cx="1360170" cy="136017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5"/>
          <p:cNvPicPr>
            <a:picLocks noChangeAspect="1"/>
          </p:cNvPicPr>
          <p:nvPr/>
        </p:nvPicPr>
        <p:blipFill>
          <a:blip r:embed="rId3"/>
          <a:stretch>
            <a:fillRect/>
          </a:stretch>
        </p:blipFill>
        <p:spPr>
          <a:xfrm>
            <a:off x="2057400" y="2114550"/>
            <a:ext cx="5152599" cy="2900363"/>
          </a:xfrm>
          <a:prstGeom prst="rect">
            <a:avLst/>
          </a:prstGeom>
        </p:spPr>
      </p:pic>
    </p:spTree>
    <p:extLst>
      <p:ext uri="{BB962C8B-B14F-4D97-AF65-F5344CB8AC3E}">
        <p14:creationId xmlns:p14="http://schemas.microsoft.com/office/powerpoint/2010/main" val="347371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57250"/>
            <a:ext cx="6172200" cy="857250"/>
          </a:xfrm>
        </p:spPr>
        <p:txBody>
          <a:bodyPr/>
          <a:lstStyle/>
          <a:p>
            <a:r>
              <a:rPr lang="en-US" dirty="0"/>
              <a:t>Presenter Survey</a:t>
            </a:r>
          </a:p>
        </p:txBody>
      </p:sp>
      <p:sp>
        <p:nvSpPr>
          <p:cNvPr id="3" name="Content Placeholder 2"/>
          <p:cNvSpPr>
            <a:spLocks noGrp="1"/>
          </p:cNvSpPr>
          <p:nvPr>
            <p:ph idx="1"/>
          </p:nvPr>
        </p:nvSpPr>
        <p:spPr/>
        <p:txBody>
          <a:bodyPr>
            <a:normAutofit/>
          </a:bodyPr>
          <a:lstStyle/>
          <a:p>
            <a:r>
              <a:rPr lang="en-US" dirty="0"/>
              <a:t>The Georgia Department of Education believes in continuous improvement and would appreciate your feedback to ensure the presentations we provide are of the highest quality and meet the needs of the specific audience. Access the QR code below to take the survey on your phone or tablet. All responses are anonymous.</a:t>
            </a:r>
          </a:p>
          <a:p>
            <a:r>
              <a:rPr lang="en-US" dirty="0">
                <a:hlinkClick r:id="rId2"/>
              </a:rPr>
              <a:t>http://www.gadoe.org/External-Affairs-and-Policy/communications/Pages/surveys/CI-3WVZ6RW.aspx</a:t>
            </a:r>
            <a:endParaRPr lang="en-US" dirty="0"/>
          </a:p>
          <a:p>
            <a:endParaRPr lang="en-US" dirty="0"/>
          </a:p>
          <a:p>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28</a:t>
            </a:fld>
            <a:endParaRPr lang="en-US" dirty="0"/>
          </a:p>
        </p:txBody>
      </p:sp>
      <p:pic>
        <p:nvPicPr>
          <p:cNvPr id="12" name="Picture 11" descr="https://lh5.googleusercontent.com/I06CmDVNGDt3wNwWNhL0DtT76Qm9jb4ZLm_bk7cqcCiPlk23ykcAOkRF-Xl8mvsemEfPHot9rg0zyrqjkUIYbU-7kwh5MYWtAHWj2Stt38vyzKzBZJE2BBpIJm5zJbQ45N5Rax8K"/>
          <p:cNvPicPr/>
          <p:nvPr/>
        </p:nvPicPr>
        <p:blipFill>
          <a:blip r:embed="rId3">
            <a:extLst>
              <a:ext uri="{28A0092B-C50C-407E-A947-70E740481C1C}">
                <a14:useLocalDpi xmlns:a14="http://schemas.microsoft.com/office/drawing/2010/main" val="0"/>
              </a:ext>
            </a:extLst>
          </a:blip>
          <a:srcRect/>
          <a:stretch>
            <a:fillRect/>
          </a:stretch>
        </p:blipFill>
        <p:spPr bwMode="auto">
          <a:xfrm>
            <a:off x="6744770" y="4126017"/>
            <a:ext cx="1157287" cy="1210165"/>
          </a:xfrm>
          <a:prstGeom prst="rect">
            <a:avLst/>
          </a:prstGeom>
          <a:noFill/>
          <a:ln>
            <a:noFill/>
          </a:ln>
        </p:spPr>
      </p:pic>
    </p:spTree>
    <p:extLst>
      <p:ext uri="{BB962C8B-B14F-4D97-AF65-F5344CB8AC3E}">
        <p14:creationId xmlns:p14="http://schemas.microsoft.com/office/powerpoint/2010/main" val="306571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cture of gears working together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619" y="1460182"/>
            <a:ext cx="6695768" cy="4540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28681" y="1629530"/>
            <a:ext cx="2086897" cy="253916"/>
          </a:xfrm>
          <a:prstGeom prst="rect">
            <a:avLst/>
          </a:prstGeom>
          <a:noFill/>
        </p:spPr>
        <p:txBody>
          <a:bodyPr wrap="square" rtlCol="0">
            <a:spAutoFit/>
          </a:bodyPr>
          <a:lstStyle/>
          <a:p>
            <a:pPr algn="ctr"/>
            <a:r>
              <a:rPr lang="en-US" sz="1050" b="1" i="1" dirty="0"/>
              <a:t>World Language Programs K-12</a:t>
            </a:r>
          </a:p>
        </p:txBody>
      </p:sp>
      <p:sp>
        <p:nvSpPr>
          <p:cNvPr id="4" name="TextBox 3"/>
          <p:cNvSpPr txBox="1"/>
          <p:nvPr/>
        </p:nvSpPr>
        <p:spPr>
          <a:xfrm>
            <a:off x="392508" y="2907611"/>
            <a:ext cx="2086897" cy="415498"/>
          </a:xfrm>
          <a:prstGeom prst="rect">
            <a:avLst/>
          </a:prstGeom>
          <a:noFill/>
        </p:spPr>
        <p:txBody>
          <a:bodyPr wrap="square" rtlCol="0">
            <a:spAutoFit/>
          </a:bodyPr>
          <a:lstStyle/>
          <a:p>
            <a:pPr algn="ctr"/>
            <a:r>
              <a:rPr lang="en-US" sz="1050" b="1" i="1" dirty="0"/>
              <a:t>International and Cultural Partners</a:t>
            </a:r>
          </a:p>
        </p:txBody>
      </p:sp>
      <p:sp>
        <p:nvSpPr>
          <p:cNvPr id="5" name="TextBox 4"/>
          <p:cNvSpPr txBox="1"/>
          <p:nvPr/>
        </p:nvSpPr>
        <p:spPr>
          <a:xfrm>
            <a:off x="2165889" y="4338763"/>
            <a:ext cx="2086897" cy="577081"/>
          </a:xfrm>
          <a:prstGeom prst="rect">
            <a:avLst/>
          </a:prstGeom>
          <a:noFill/>
        </p:spPr>
        <p:txBody>
          <a:bodyPr wrap="square" rtlCol="0">
            <a:spAutoFit/>
          </a:bodyPr>
          <a:lstStyle/>
          <a:p>
            <a:pPr algn="ctr"/>
            <a:r>
              <a:rPr lang="en-US" sz="1050" b="1" i="1" dirty="0"/>
              <a:t>World Language Programs at </a:t>
            </a:r>
          </a:p>
          <a:p>
            <a:pPr algn="ctr"/>
            <a:r>
              <a:rPr lang="en-US" sz="1050" b="1" i="1" dirty="0"/>
              <a:t>Universities, Colleges and Technical Colleges</a:t>
            </a:r>
          </a:p>
        </p:txBody>
      </p:sp>
      <p:sp>
        <p:nvSpPr>
          <p:cNvPr id="6" name="TextBox 5"/>
          <p:cNvSpPr txBox="1"/>
          <p:nvPr/>
        </p:nvSpPr>
        <p:spPr>
          <a:xfrm>
            <a:off x="4103738" y="2288522"/>
            <a:ext cx="2086897" cy="415498"/>
          </a:xfrm>
          <a:prstGeom prst="rect">
            <a:avLst/>
          </a:prstGeom>
          <a:noFill/>
        </p:spPr>
        <p:txBody>
          <a:bodyPr wrap="square" rtlCol="0">
            <a:spAutoFit/>
          </a:bodyPr>
          <a:lstStyle/>
          <a:p>
            <a:pPr algn="ctr"/>
            <a:r>
              <a:rPr lang="en-US" sz="1050" b="1" i="1" dirty="0"/>
              <a:t>World Language Virtual Programs K-12</a:t>
            </a:r>
          </a:p>
        </p:txBody>
      </p:sp>
      <p:sp>
        <p:nvSpPr>
          <p:cNvPr id="7" name="TextBox 6"/>
          <p:cNvSpPr txBox="1"/>
          <p:nvPr/>
        </p:nvSpPr>
        <p:spPr>
          <a:xfrm>
            <a:off x="7057104" y="3146376"/>
            <a:ext cx="2086897" cy="415498"/>
          </a:xfrm>
          <a:prstGeom prst="rect">
            <a:avLst/>
          </a:prstGeom>
          <a:noFill/>
        </p:spPr>
        <p:txBody>
          <a:bodyPr wrap="square" rtlCol="0">
            <a:spAutoFit/>
          </a:bodyPr>
          <a:lstStyle/>
          <a:p>
            <a:pPr algn="ctr"/>
            <a:r>
              <a:rPr lang="en-US" sz="1050" b="1" i="1" dirty="0"/>
              <a:t>Dual language Immersion Programs K-12</a:t>
            </a:r>
          </a:p>
        </p:txBody>
      </p:sp>
      <p:sp>
        <p:nvSpPr>
          <p:cNvPr id="3" name="Rectangle 2"/>
          <p:cNvSpPr/>
          <p:nvPr/>
        </p:nvSpPr>
        <p:spPr>
          <a:xfrm>
            <a:off x="90640" y="868430"/>
            <a:ext cx="9008749" cy="692497"/>
          </a:xfrm>
          <a:prstGeom prst="rect">
            <a:avLst/>
          </a:prstGeom>
          <a:noFill/>
        </p:spPr>
        <p:txBody>
          <a:bodyPr wrap="none" lIns="68580" tIns="34290" rIns="68580" bIns="34290">
            <a:spAutoFit/>
          </a:bodyPr>
          <a:lstStyle/>
          <a:p>
            <a:pPr algn="ct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Working together toward common goals!</a:t>
            </a:r>
          </a:p>
        </p:txBody>
      </p:sp>
      <p:pic>
        <p:nvPicPr>
          <p:cNvPr id="1028" name="Picture 4" descr="Image result for syner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7688" y="1460183"/>
            <a:ext cx="1512247" cy="1447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70207" y="3738129"/>
            <a:ext cx="2086897" cy="415498"/>
          </a:xfrm>
          <a:prstGeom prst="rect">
            <a:avLst/>
          </a:prstGeom>
          <a:noFill/>
        </p:spPr>
        <p:txBody>
          <a:bodyPr wrap="square" rtlCol="0">
            <a:spAutoFit/>
          </a:bodyPr>
          <a:lstStyle/>
          <a:p>
            <a:pPr algn="ctr"/>
            <a:r>
              <a:rPr lang="en-US" sz="1050" b="1" i="1" dirty="0"/>
              <a:t>World Language </a:t>
            </a:r>
          </a:p>
          <a:p>
            <a:pPr algn="ctr"/>
            <a:r>
              <a:rPr lang="en-US" sz="1050" b="1" i="1" dirty="0"/>
              <a:t>Professional Organizations</a:t>
            </a:r>
          </a:p>
        </p:txBody>
      </p:sp>
    </p:spTree>
    <p:extLst>
      <p:ext uri="{BB962C8B-B14F-4D97-AF65-F5344CB8AC3E}">
        <p14:creationId xmlns:p14="http://schemas.microsoft.com/office/powerpoint/2010/main" val="201065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857250"/>
            <a:ext cx="6858000" cy="1028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Box 5"/>
          <p:cNvSpPr txBox="1"/>
          <p:nvPr/>
        </p:nvSpPr>
        <p:spPr>
          <a:xfrm>
            <a:off x="3371850" y="856268"/>
            <a:ext cx="3714750" cy="715581"/>
          </a:xfrm>
          <a:prstGeom prst="rect">
            <a:avLst/>
          </a:prstGeom>
          <a:noFill/>
        </p:spPr>
        <p:txBody>
          <a:bodyPr wrap="square" rtlCol="0">
            <a:spAutoFit/>
          </a:bodyPr>
          <a:lstStyle/>
          <a:p>
            <a:r>
              <a:rPr lang="en-US" sz="1350" b="1" dirty="0">
                <a:solidFill>
                  <a:schemeClr val="bg1"/>
                </a:solidFill>
              </a:rPr>
              <a:t>Richard Woods, Georgia’s School Superintendent</a:t>
            </a:r>
          </a:p>
          <a:p>
            <a:pPr algn="ctr"/>
            <a:r>
              <a:rPr lang="en-US" sz="1350" b="1" dirty="0">
                <a:solidFill>
                  <a:schemeClr val="bg1"/>
                </a:solidFill>
              </a:rPr>
              <a:t>“Educating Georgia’s Future”</a:t>
            </a:r>
          </a:p>
          <a:p>
            <a:pPr algn="ctr"/>
            <a:r>
              <a:rPr lang="en-US" sz="1350" b="1" dirty="0">
                <a:solidFill>
                  <a:schemeClr val="bg1"/>
                </a:solidFill>
              </a:rPr>
              <a:t>gadoe.org</a:t>
            </a:r>
            <a:endParaRPr lang="de-DE" sz="1350"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68680"/>
            <a:ext cx="1360170" cy="136017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7"/>
          <p:cNvPicPr>
            <a:picLocks noChangeAspect="1"/>
          </p:cNvPicPr>
          <p:nvPr/>
        </p:nvPicPr>
        <p:blipFill rotWithShape="1">
          <a:blip r:embed="rId4"/>
          <a:srcRect l="17964" t="14213" r="18208" b="35117"/>
          <a:stretch/>
        </p:blipFill>
        <p:spPr>
          <a:xfrm>
            <a:off x="1125856" y="1885950"/>
            <a:ext cx="6713084" cy="3330723"/>
          </a:xfrm>
          <a:prstGeom prst="rect">
            <a:avLst/>
          </a:prstGeom>
        </p:spPr>
      </p:pic>
      <p:sp>
        <p:nvSpPr>
          <p:cNvPr id="2" name="Rectangle 1"/>
          <p:cNvSpPr/>
          <p:nvPr/>
        </p:nvSpPr>
        <p:spPr>
          <a:xfrm>
            <a:off x="2851206" y="1885951"/>
            <a:ext cx="4366325" cy="438582"/>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Overview: The current Situation</a:t>
            </a:r>
          </a:p>
        </p:txBody>
      </p:sp>
      <p:sp>
        <p:nvSpPr>
          <p:cNvPr id="3" name="Rectangle 2"/>
          <p:cNvSpPr/>
          <p:nvPr/>
        </p:nvSpPr>
        <p:spPr>
          <a:xfrm>
            <a:off x="4229101" y="4817881"/>
            <a:ext cx="4269310" cy="623248"/>
          </a:xfrm>
          <a:prstGeom prst="rect">
            <a:avLst/>
          </a:prstGeom>
          <a:noFill/>
        </p:spPr>
        <p:txBody>
          <a:bodyPr wrap="none" lIns="68580" tIns="34290" rIns="68580" bIns="34290">
            <a:spAutoFit/>
          </a:bodyPr>
          <a:lstStyle/>
          <a:p>
            <a:pPr marL="557213" indent="-557213">
              <a:buAutoNum type="arabicParenR"/>
            </a:pP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Rising numbers &amp; Expanded offerings</a:t>
            </a:r>
          </a:p>
          <a:p>
            <a:pPr marL="557213" indent="-557213">
              <a:buAutoNum type="arabicParenR"/>
            </a:pP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Biliteracy</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/Proficiency Targets</a:t>
            </a:r>
          </a:p>
        </p:txBody>
      </p:sp>
    </p:spTree>
    <p:extLst>
      <p:ext uri="{BB962C8B-B14F-4D97-AF65-F5344CB8AC3E}">
        <p14:creationId xmlns:p14="http://schemas.microsoft.com/office/powerpoint/2010/main" val="160504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857250"/>
            <a:ext cx="6858000" cy="1028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Box 5"/>
          <p:cNvSpPr txBox="1"/>
          <p:nvPr/>
        </p:nvSpPr>
        <p:spPr>
          <a:xfrm>
            <a:off x="3371850" y="856268"/>
            <a:ext cx="3714750" cy="715581"/>
          </a:xfrm>
          <a:prstGeom prst="rect">
            <a:avLst/>
          </a:prstGeom>
          <a:noFill/>
        </p:spPr>
        <p:txBody>
          <a:bodyPr wrap="square" rtlCol="0">
            <a:spAutoFit/>
          </a:bodyPr>
          <a:lstStyle/>
          <a:p>
            <a:r>
              <a:rPr lang="en-US" sz="1350" b="1" dirty="0">
                <a:solidFill>
                  <a:schemeClr val="bg1"/>
                </a:solidFill>
              </a:rPr>
              <a:t>Richard Woods, Georgia’s School Superintendent</a:t>
            </a:r>
          </a:p>
          <a:p>
            <a:pPr algn="ctr"/>
            <a:r>
              <a:rPr lang="en-US" sz="1350" b="1" dirty="0">
                <a:solidFill>
                  <a:schemeClr val="bg1"/>
                </a:solidFill>
              </a:rPr>
              <a:t>“Educating Georgia’s Future”</a:t>
            </a:r>
          </a:p>
          <a:p>
            <a:pPr algn="ctr"/>
            <a:r>
              <a:rPr lang="en-US" sz="1350" b="1" dirty="0">
                <a:solidFill>
                  <a:schemeClr val="bg1"/>
                </a:solidFill>
              </a:rPr>
              <a:t>gadoe.org</a:t>
            </a:r>
            <a:endParaRPr lang="de-DE" sz="1350"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68680"/>
            <a:ext cx="1360170" cy="1360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03323" y="1885951"/>
            <a:ext cx="4624664" cy="438582"/>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World Languages – A critical Need</a:t>
            </a:r>
          </a:p>
        </p:txBody>
      </p:sp>
      <p:sp>
        <p:nvSpPr>
          <p:cNvPr id="7" name="Content Placeholder 2"/>
          <p:cNvSpPr txBox="1">
            <a:spLocks/>
          </p:cNvSpPr>
          <p:nvPr/>
        </p:nvSpPr>
        <p:spPr>
          <a:xfrm>
            <a:off x="1628775" y="2514600"/>
            <a:ext cx="5915025" cy="3263504"/>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100" b="1" dirty="0">
                <a:solidFill>
                  <a:schemeClr val="tx1"/>
                </a:solidFill>
              </a:rPr>
              <a:t>18.5% nationwide</a:t>
            </a:r>
          </a:p>
          <a:p>
            <a:endParaRPr lang="en-US" sz="2100" b="1" dirty="0">
              <a:solidFill>
                <a:schemeClr val="tx1"/>
              </a:solidFill>
            </a:endParaRPr>
          </a:p>
          <a:p>
            <a:r>
              <a:rPr lang="en-US" sz="2100" b="1" dirty="0">
                <a:solidFill>
                  <a:schemeClr val="tx1"/>
                </a:solidFill>
              </a:rPr>
              <a:t>5% nationwide took an AP WL exam in 2013 (8 courses)</a:t>
            </a:r>
          </a:p>
          <a:p>
            <a:r>
              <a:rPr lang="en-US" sz="2100" b="1" dirty="0">
                <a:solidFill>
                  <a:schemeClr val="tx1"/>
                </a:solidFill>
              </a:rPr>
              <a:t>= ca. 200.000 (increase of 17% in the past 5 years)</a:t>
            </a:r>
          </a:p>
          <a:p>
            <a:r>
              <a:rPr lang="en-US" sz="2100" b="1" dirty="0">
                <a:solidFill>
                  <a:schemeClr val="tx1"/>
                </a:solidFill>
              </a:rPr>
              <a:t>	Biggest increases: Spanish and Chinese</a:t>
            </a:r>
          </a:p>
          <a:p>
            <a:endParaRPr lang="en-US" sz="2100" b="1" dirty="0">
              <a:solidFill>
                <a:schemeClr val="tx1"/>
              </a:solidFill>
            </a:endParaRPr>
          </a:p>
          <a:p>
            <a:r>
              <a:rPr lang="en-US" sz="2100" b="1" dirty="0">
                <a:solidFill>
                  <a:schemeClr val="tx1"/>
                </a:solidFill>
              </a:rPr>
              <a:t>30.21% in Georgia</a:t>
            </a:r>
          </a:p>
          <a:p>
            <a:endParaRPr lang="en-US" sz="2400" b="1" dirty="0">
              <a:solidFill>
                <a:schemeClr val="tx1"/>
              </a:solidFill>
            </a:endParaRPr>
          </a:p>
          <a:p>
            <a:endParaRPr lang="en-US" sz="2400" b="1" dirty="0">
              <a:solidFill>
                <a:schemeClr val="tx1"/>
              </a:solidFill>
            </a:endParaRPr>
          </a:p>
        </p:txBody>
      </p:sp>
    </p:spTree>
    <p:extLst>
      <p:ext uri="{BB962C8B-B14F-4D97-AF65-F5344CB8AC3E}">
        <p14:creationId xmlns:p14="http://schemas.microsoft.com/office/powerpoint/2010/main" val="394551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857250"/>
            <a:ext cx="6858000" cy="1028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TextBox 5"/>
          <p:cNvSpPr txBox="1"/>
          <p:nvPr/>
        </p:nvSpPr>
        <p:spPr>
          <a:xfrm>
            <a:off x="3371850" y="856268"/>
            <a:ext cx="3714750" cy="715581"/>
          </a:xfrm>
          <a:prstGeom prst="rect">
            <a:avLst/>
          </a:prstGeom>
          <a:noFill/>
        </p:spPr>
        <p:txBody>
          <a:bodyPr wrap="square" rtlCol="0">
            <a:spAutoFit/>
          </a:bodyPr>
          <a:lstStyle/>
          <a:p>
            <a:r>
              <a:rPr lang="en-US" sz="1350" b="1" dirty="0">
                <a:solidFill>
                  <a:schemeClr val="bg1"/>
                </a:solidFill>
              </a:rPr>
              <a:t>Richard Woods, Georgia’s School Superintendent</a:t>
            </a:r>
          </a:p>
          <a:p>
            <a:pPr algn="ctr"/>
            <a:r>
              <a:rPr lang="en-US" sz="1350" b="1" dirty="0">
                <a:solidFill>
                  <a:schemeClr val="bg1"/>
                </a:solidFill>
              </a:rPr>
              <a:t>“Educating Georgia’s Future”</a:t>
            </a:r>
          </a:p>
          <a:p>
            <a:pPr algn="ctr"/>
            <a:r>
              <a:rPr lang="en-US" sz="1350" b="1" dirty="0">
                <a:solidFill>
                  <a:schemeClr val="bg1"/>
                </a:solidFill>
              </a:rPr>
              <a:t>gadoe.org</a:t>
            </a:r>
            <a:endParaRPr lang="de-DE" sz="1350"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68680"/>
            <a:ext cx="1360170" cy="1360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03323" y="1885951"/>
            <a:ext cx="4624664" cy="438582"/>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World Languages – A critical Need</a:t>
            </a:r>
          </a:p>
        </p:txBody>
      </p:sp>
      <p:sp>
        <p:nvSpPr>
          <p:cNvPr id="8" name="Content Placeholder 2"/>
          <p:cNvSpPr txBox="1">
            <a:spLocks/>
          </p:cNvSpPr>
          <p:nvPr/>
        </p:nvSpPr>
        <p:spPr>
          <a:xfrm>
            <a:off x="1614488" y="2514600"/>
            <a:ext cx="5915025" cy="3263504"/>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en-US" sz="2400" dirty="0">
                <a:solidFill>
                  <a:schemeClr val="tx1"/>
                </a:solidFill>
              </a:rPr>
              <a:t>Total: 524,504 (2015-2016)</a:t>
            </a:r>
          </a:p>
          <a:p>
            <a:pPr>
              <a:defRPr/>
            </a:pPr>
            <a:r>
              <a:rPr lang="en-US" sz="2400" dirty="0">
                <a:solidFill>
                  <a:schemeClr val="tx1"/>
                </a:solidFill>
              </a:rPr>
              <a:t>Total Student Population: 1,736,416</a:t>
            </a:r>
          </a:p>
          <a:p>
            <a:pPr>
              <a:defRPr/>
            </a:pPr>
            <a:r>
              <a:rPr lang="en-US" sz="2400" b="1" dirty="0">
                <a:solidFill>
                  <a:schemeClr val="tx1"/>
                </a:solidFill>
              </a:rPr>
              <a:t>Percentage: 30.21%</a:t>
            </a:r>
          </a:p>
          <a:p>
            <a:pPr>
              <a:defRPr/>
            </a:pPr>
            <a:r>
              <a:rPr lang="en-US" sz="2400" dirty="0">
                <a:solidFill>
                  <a:schemeClr val="tx1"/>
                </a:solidFill>
              </a:rPr>
              <a:t>Students taking an AP WL exam (2013): 3671</a:t>
            </a:r>
          </a:p>
          <a:p>
            <a:pPr>
              <a:defRPr/>
            </a:pPr>
            <a:r>
              <a:rPr lang="en-US" sz="2400" dirty="0">
                <a:solidFill>
                  <a:schemeClr val="tx1"/>
                </a:solidFill>
              </a:rPr>
              <a:t>Percentage: </a:t>
            </a:r>
            <a:r>
              <a:rPr lang="en-US" sz="2400" b="1" i="1" u="sng" dirty="0">
                <a:solidFill>
                  <a:srgbClr val="FF0000"/>
                </a:solidFill>
              </a:rPr>
              <a:t>0.93% </a:t>
            </a:r>
            <a:r>
              <a:rPr lang="en-US" sz="2400" dirty="0">
                <a:solidFill>
                  <a:schemeClr val="tx1"/>
                </a:solidFill>
              </a:rPr>
              <a:t>of all WL students in GA (2013)</a:t>
            </a:r>
          </a:p>
          <a:p>
            <a:pPr>
              <a:defRPr/>
            </a:pPr>
            <a:r>
              <a:rPr lang="en-US" sz="1200" dirty="0">
                <a:solidFill>
                  <a:schemeClr val="tx1"/>
                </a:solidFill>
              </a:rPr>
              <a:t>Source: </a:t>
            </a:r>
            <a:r>
              <a:rPr lang="en-US" sz="1200" dirty="0" err="1">
                <a:solidFill>
                  <a:schemeClr val="tx1"/>
                </a:solidFill>
              </a:rPr>
              <a:t>GaDoE</a:t>
            </a:r>
            <a:r>
              <a:rPr lang="en-US" sz="1200" dirty="0">
                <a:solidFill>
                  <a:schemeClr val="tx1"/>
                </a:solidFill>
              </a:rPr>
              <a:t> Data and </a:t>
            </a:r>
            <a:r>
              <a:rPr lang="en-US" sz="1200" dirty="0" err="1">
                <a:solidFill>
                  <a:schemeClr val="tx1"/>
                </a:solidFill>
              </a:rPr>
              <a:t>CollegeBoard</a:t>
            </a:r>
            <a:r>
              <a:rPr lang="en-US" sz="1200" dirty="0">
                <a:solidFill>
                  <a:schemeClr val="tx1"/>
                </a:solidFill>
              </a:rPr>
              <a:t> 2015 </a:t>
            </a:r>
          </a:p>
        </p:txBody>
      </p:sp>
    </p:spTree>
    <p:extLst>
      <p:ext uri="{BB962C8B-B14F-4D97-AF65-F5344CB8AC3E}">
        <p14:creationId xmlns:p14="http://schemas.microsoft.com/office/powerpoint/2010/main" val="25034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200151"/>
            <a:ext cx="6305001" cy="3736615"/>
          </a:xfrm>
          <a:prstGeom prst="rect">
            <a:avLst/>
          </a:prstGeom>
        </p:spPr>
      </p:pic>
      <p:sp>
        <p:nvSpPr>
          <p:cNvPr id="6" name="TextBox 5"/>
          <p:cNvSpPr txBox="1"/>
          <p:nvPr/>
        </p:nvSpPr>
        <p:spPr>
          <a:xfrm>
            <a:off x="1232261" y="5323701"/>
            <a:ext cx="7315200" cy="300082"/>
          </a:xfrm>
          <a:prstGeom prst="rect">
            <a:avLst/>
          </a:prstGeom>
          <a:noFill/>
        </p:spPr>
        <p:txBody>
          <a:bodyPr wrap="square" rtlCol="0">
            <a:spAutoFit/>
          </a:bodyPr>
          <a:lstStyle/>
          <a:p>
            <a:r>
              <a:rPr lang="en-US" sz="1350" dirty="0"/>
              <a:t>Source: </a:t>
            </a:r>
            <a:r>
              <a:rPr lang="en-US" sz="1350" dirty="0">
                <a:hlinkClick r:id="rId3"/>
              </a:rPr>
              <a:t>American Academy of Arts and Sciences </a:t>
            </a:r>
            <a:r>
              <a:rPr lang="en-US" sz="1350" dirty="0"/>
              <a:t>-The State of Languages in the US 2016</a:t>
            </a:r>
          </a:p>
        </p:txBody>
      </p:sp>
    </p:spTree>
    <p:extLst>
      <p:ext uri="{BB962C8B-B14F-4D97-AF65-F5344CB8AC3E}">
        <p14:creationId xmlns:p14="http://schemas.microsoft.com/office/powerpoint/2010/main" val="142338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72" y="2271824"/>
            <a:ext cx="4286250" cy="3571875"/>
          </a:xfrm>
          <a:prstGeom prst="rect">
            <a:avLst/>
          </a:prstGeom>
        </p:spPr>
      </p:pic>
      <p:sp>
        <p:nvSpPr>
          <p:cNvPr id="4" name="Rectangle 3"/>
          <p:cNvSpPr/>
          <p:nvPr/>
        </p:nvSpPr>
        <p:spPr>
          <a:xfrm>
            <a:off x="431022" y="1381968"/>
            <a:ext cx="3765711" cy="807913"/>
          </a:xfrm>
          <a:prstGeom prst="rect">
            <a:avLst/>
          </a:prstGeom>
          <a:noFill/>
        </p:spPr>
        <p:txBody>
          <a:bodyPr wrap="none" lIns="68580" tIns="34290" rIns="68580" bIns="3429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Growth of Overall Language </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Offerings in Georgia (4 </a:t>
            </a:r>
            <a:r>
              <a:rPr lang="en-US" sz="2400" b="1" dirty="0" err="1">
                <a:ln w="9525">
                  <a:solidFill>
                    <a:schemeClr val="bg1"/>
                  </a:solidFill>
                  <a:prstDash val="solid"/>
                </a:ln>
                <a:effectLst>
                  <a:outerShdw blurRad="12700" dist="38100" dir="2700000" algn="tl" rotWithShape="0">
                    <a:schemeClr val="bg1">
                      <a:lumMod val="50000"/>
                    </a:schemeClr>
                  </a:outerShdw>
                </a:effectLst>
              </a:rPr>
              <a:t>yrs</a:t>
            </a:r>
            <a:r>
              <a:rPr lang="en-US" sz="2400" b="1" dirty="0">
                <a:ln w="9525">
                  <a:solidFill>
                    <a:schemeClr val="bg1"/>
                  </a:solidFill>
                  <a:prstDash val="solid"/>
                </a:ln>
                <a:effectLst>
                  <a:outerShdw blurRad="12700" dist="38100" dir="2700000" algn="tl" rotWithShape="0">
                    <a:schemeClr val="bg1">
                      <a:lumMod val="50000"/>
                    </a:schemeClr>
                  </a:outerShdw>
                </a:effectLst>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002" y="2271824"/>
            <a:ext cx="4286250" cy="3571875"/>
          </a:xfrm>
          <a:prstGeom prst="rect">
            <a:avLst/>
          </a:prstGeom>
        </p:spPr>
      </p:pic>
      <p:sp>
        <p:nvSpPr>
          <p:cNvPr id="7" name="Rectangle 6"/>
          <p:cNvSpPr/>
          <p:nvPr/>
        </p:nvSpPr>
        <p:spPr>
          <a:xfrm>
            <a:off x="4506792" y="1381968"/>
            <a:ext cx="4278672" cy="807913"/>
          </a:xfrm>
          <a:prstGeom prst="rect">
            <a:avLst/>
          </a:prstGeom>
          <a:noFill/>
        </p:spPr>
        <p:txBody>
          <a:bodyPr wrap="none" lIns="68580" tIns="34290" rIns="68580" bIns="3429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Growth of High School Language</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Offerings in Georgia. (4 </a:t>
            </a:r>
            <a:r>
              <a:rPr lang="en-US" sz="2400" b="1" dirty="0" err="1">
                <a:ln w="9525">
                  <a:solidFill>
                    <a:schemeClr val="bg1"/>
                  </a:solidFill>
                  <a:prstDash val="solid"/>
                </a:ln>
                <a:effectLst>
                  <a:outerShdw blurRad="12700" dist="38100" dir="2700000" algn="tl" rotWithShape="0">
                    <a:schemeClr val="bg1">
                      <a:lumMod val="50000"/>
                    </a:schemeClr>
                  </a:outerShdw>
                </a:effectLst>
              </a:rPr>
              <a:t>yrs</a:t>
            </a:r>
            <a:r>
              <a:rPr lang="en-US" sz="2400" b="1" dirty="0">
                <a:ln w="9525">
                  <a:solidFill>
                    <a:schemeClr val="bg1"/>
                  </a:solidFill>
                  <a:prstDash val="solid"/>
                </a:ln>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16803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948" y="1381968"/>
            <a:ext cx="3845861" cy="807913"/>
          </a:xfrm>
          <a:prstGeom prst="rect">
            <a:avLst/>
          </a:prstGeom>
          <a:noFill/>
        </p:spPr>
        <p:txBody>
          <a:bodyPr wrap="none" lIns="68580" tIns="34290" rIns="68580" bIns="3429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Growth of Spanish Language </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Offerings in Georgia (4 </a:t>
            </a:r>
            <a:r>
              <a:rPr lang="en-US" sz="2400" b="1" dirty="0" err="1">
                <a:ln w="9525">
                  <a:solidFill>
                    <a:schemeClr val="bg1"/>
                  </a:solidFill>
                  <a:prstDash val="solid"/>
                </a:ln>
                <a:effectLst>
                  <a:outerShdw blurRad="12700" dist="38100" dir="2700000" algn="tl" rotWithShape="0">
                    <a:schemeClr val="bg1">
                      <a:lumMod val="50000"/>
                    </a:schemeClr>
                  </a:outerShdw>
                </a:effectLst>
              </a:rPr>
              <a:t>yrs</a:t>
            </a:r>
            <a:r>
              <a:rPr lang="en-US" sz="2400" b="1" dirty="0">
                <a:ln w="9525">
                  <a:solidFill>
                    <a:schemeClr val="bg1"/>
                  </a:solidFill>
                  <a:prstDash val="solid"/>
                </a:ln>
                <a:effectLst>
                  <a:outerShdw blurRad="12700" dist="38100" dir="2700000" algn="tl" rotWithShape="0">
                    <a:schemeClr val="bg1">
                      <a:lumMod val="50000"/>
                    </a:schemeClr>
                  </a:outerShdw>
                </a:effectLst>
              </a:rPr>
              <a:t>)</a:t>
            </a:r>
          </a:p>
        </p:txBody>
      </p:sp>
      <p:sp>
        <p:nvSpPr>
          <p:cNvPr id="7" name="Rectangle 6"/>
          <p:cNvSpPr/>
          <p:nvPr/>
        </p:nvSpPr>
        <p:spPr>
          <a:xfrm>
            <a:off x="4823514" y="1381968"/>
            <a:ext cx="3645229" cy="807913"/>
          </a:xfrm>
          <a:prstGeom prst="rect">
            <a:avLst/>
          </a:prstGeom>
          <a:noFill/>
        </p:spPr>
        <p:txBody>
          <a:bodyPr wrap="none" lIns="68580" tIns="34290" rIns="68580" bIns="3429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Growth of French Language</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Offerings in Georgia. (4 </a:t>
            </a:r>
            <a:r>
              <a:rPr lang="en-US" sz="2400" b="1" dirty="0" err="1">
                <a:ln w="9525">
                  <a:solidFill>
                    <a:schemeClr val="bg1"/>
                  </a:solidFill>
                  <a:prstDash val="solid"/>
                </a:ln>
                <a:effectLst>
                  <a:outerShdw blurRad="12700" dist="38100" dir="2700000" algn="tl" rotWithShape="0">
                    <a:schemeClr val="bg1">
                      <a:lumMod val="50000"/>
                    </a:schemeClr>
                  </a:outerShdw>
                </a:effectLst>
              </a:rPr>
              <a:t>yrs</a:t>
            </a:r>
            <a:r>
              <a:rPr lang="en-US" sz="2400" b="1" dirty="0">
                <a:ln w="9525">
                  <a:solidFill>
                    <a:schemeClr val="bg1"/>
                  </a:solidFill>
                  <a:prstDash val="solid"/>
                </a:ln>
                <a:effectLst>
                  <a:outerShdw blurRad="12700" dist="38100" dir="2700000" algn="tl" rotWithShape="0">
                    <a:schemeClr val="bg1">
                      <a:lumMod val="50000"/>
                    </a:schemeClr>
                  </a:outerShdw>
                </a:effectLst>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9998"/>
            <a:ext cx="4361688" cy="36347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181" y="2269998"/>
            <a:ext cx="4361688" cy="3634740"/>
          </a:xfrm>
          <a:prstGeom prst="rect">
            <a:avLst/>
          </a:prstGeom>
        </p:spPr>
      </p:pic>
    </p:spTree>
    <p:extLst>
      <p:ext uri="{BB962C8B-B14F-4D97-AF65-F5344CB8AC3E}">
        <p14:creationId xmlns:p14="http://schemas.microsoft.com/office/powerpoint/2010/main" val="1749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ea628b0e8d4d57ccceb4c966929b31b">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ec4de8f70334999c30bc594858c15f34"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Props1.xml><?xml version="1.0" encoding="utf-8"?>
<ds:datastoreItem xmlns:ds="http://schemas.openxmlformats.org/officeDocument/2006/customXml" ds:itemID="{B1C989B2-CA53-4DC3-9322-869E67AC8CFF}"/>
</file>

<file path=customXml/itemProps2.xml><?xml version="1.0" encoding="utf-8"?>
<ds:datastoreItem xmlns:ds="http://schemas.openxmlformats.org/officeDocument/2006/customXml" ds:itemID="{12FFB113-72E9-40E6-9CA6-858769187DDB}"/>
</file>

<file path=customXml/itemProps3.xml><?xml version="1.0" encoding="utf-8"?>
<ds:datastoreItem xmlns:ds="http://schemas.openxmlformats.org/officeDocument/2006/customXml" ds:itemID="{5F75349C-1098-4995-BFB6-E457A68B5F92}"/>
</file>

<file path=docProps/app.xml><?xml version="1.0" encoding="utf-8"?>
<Properties xmlns="http://schemas.openxmlformats.org/officeDocument/2006/extended-properties" xmlns:vt="http://schemas.openxmlformats.org/officeDocument/2006/docPropsVTypes">
  <Template>GaDOE-PowerPoint-WhiteTemplate</Template>
  <TotalTime>140</TotalTime>
  <Words>1622</Words>
  <Application>Microsoft Office PowerPoint</Application>
  <PresentationFormat>On-screen Show (4:3)</PresentationFormat>
  <Paragraphs>275</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Rounded MT Bold</vt:lpstr>
      <vt:lpstr>Calibri</vt:lpstr>
      <vt:lpstr>GaDOE-PowerPoint-WhiteTemplate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proficiency level do students need to demonstrate?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Presenter Survey</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GaDOE</dc:creator>
  <cp:lastModifiedBy>Patrick Wallace</cp:lastModifiedBy>
  <cp:revision>9</cp:revision>
  <dcterms:created xsi:type="dcterms:W3CDTF">2015-02-02T18:44:47Z</dcterms:created>
  <dcterms:modified xsi:type="dcterms:W3CDTF">2017-04-14T14:53:42Z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