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605"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f33d955c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f33d955c2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f33d955c2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f33d955c2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f33d955c2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f33d955c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f33d955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f33d955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f33d955c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f33d955c2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0f33d955c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0f33d955c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f33d955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f33d955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33d955c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f33d955c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f33d955c2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f33d955c2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f33d955c2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f33d955c2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f33d955c2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f33d955c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82000"/>
            <a:ext cx="8520600" cy="1008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Pizza Fun With Math TASK</a:t>
            </a:r>
            <a:endParaRPr>
              <a:solidFill>
                <a:schemeClr val="lt1"/>
              </a:solidFill>
            </a:endParaRPr>
          </a:p>
        </p:txBody>
      </p:sp>
      <p:sp>
        <p:nvSpPr>
          <p:cNvPr id="55" name="Google Shape;55;p13"/>
          <p:cNvSpPr txBox="1">
            <a:spLocks noGrp="1"/>
          </p:cNvSpPr>
          <p:nvPr>
            <p:ph type="subTitle" idx="1"/>
          </p:nvPr>
        </p:nvSpPr>
        <p:spPr>
          <a:xfrm>
            <a:off x="311700" y="4222275"/>
            <a:ext cx="8520600" cy="792600"/>
          </a:xfrm>
          <a:prstGeom prst="rect">
            <a:avLst/>
          </a:prstGeom>
        </p:spPr>
        <p:txBody>
          <a:bodyPr spcFirstLastPara="1" wrap="square" lIns="91425" tIns="91425" rIns="91425" bIns="91425" anchor="t" anchorCtr="0">
            <a:normAutofit fontScale="40000" lnSpcReduction="20000"/>
          </a:bodyPr>
          <a:lstStyle/>
          <a:p>
            <a:pPr marL="0" lvl="0" indent="0" algn="ctr" rtl="0">
              <a:spcBef>
                <a:spcPts val="0"/>
              </a:spcBef>
              <a:spcAft>
                <a:spcPts val="0"/>
              </a:spcAft>
              <a:buNone/>
            </a:pPr>
            <a:r>
              <a:rPr lang="en"/>
              <a:t>Shonneka Smith-DuPriest</a:t>
            </a:r>
            <a:endParaRPr/>
          </a:p>
          <a:p>
            <a:pPr marL="0" lvl="0" indent="0" algn="ctr" rtl="0">
              <a:spcBef>
                <a:spcPts val="0"/>
              </a:spcBef>
              <a:spcAft>
                <a:spcPts val="0"/>
              </a:spcAft>
              <a:buNone/>
            </a:pPr>
            <a:r>
              <a:rPr lang="en"/>
              <a:t>shonneka.smith-dupriest@clayton.k12.ga.us</a:t>
            </a:r>
            <a:endParaRPr/>
          </a:p>
          <a:p>
            <a:pPr marL="0" lvl="0" indent="0" algn="ctr" rtl="0">
              <a:spcBef>
                <a:spcPts val="0"/>
              </a:spcBef>
              <a:spcAft>
                <a:spcPts val="0"/>
              </a:spcAft>
              <a:buNone/>
            </a:pPr>
            <a:r>
              <a:rPr lang="en"/>
              <a:t>Clayton County Public Schools</a:t>
            </a:r>
            <a:endParaRPr/>
          </a:p>
          <a:p>
            <a:pPr marL="0" lvl="0" indent="0" algn="ctr" rtl="0">
              <a:spcBef>
                <a:spcPts val="0"/>
              </a:spcBef>
              <a:spcAft>
                <a:spcPts val="0"/>
              </a:spcAft>
              <a:buNone/>
            </a:pPr>
            <a:r>
              <a:rPr lang="en"/>
              <a:t>2nd-3rd Grade Gifted Virtual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Add Fractions</a:t>
            </a:r>
            <a:endParaRPr/>
          </a:p>
        </p:txBody>
      </p:sp>
      <p:sp>
        <p:nvSpPr>
          <p:cNvPr id="109" name="Google Shape;10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If you were to eat one slice of your pizza, what is the fractional amount that you have left of the slices, and each topping?</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What is the fractional of amount of what you 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Work</a:t>
            </a:r>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6" name="Google Shape;116;p23"/>
          <p:cNvPicPr preferRelativeResize="0"/>
          <p:nvPr/>
        </p:nvPicPr>
        <p:blipFill>
          <a:blip r:embed="rId3">
            <a:alphaModFix/>
          </a:blip>
          <a:stretch>
            <a:fillRect/>
          </a:stretch>
        </p:blipFill>
        <p:spPr>
          <a:xfrm>
            <a:off x="2131750" y="1822079"/>
            <a:ext cx="2003502" cy="2003502"/>
          </a:xfrm>
          <a:prstGeom prst="rect">
            <a:avLst/>
          </a:prstGeom>
          <a:noFill/>
          <a:ln>
            <a:noFill/>
          </a:ln>
        </p:spPr>
      </p:pic>
      <p:pic>
        <p:nvPicPr>
          <p:cNvPr id="117" name="Google Shape;117;p23"/>
          <p:cNvPicPr preferRelativeResize="0"/>
          <p:nvPr/>
        </p:nvPicPr>
        <p:blipFill>
          <a:blip r:embed="rId4">
            <a:alphaModFix/>
          </a:blip>
          <a:stretch>
            <a:fillRect/>
          </a:stretch>
        </p:blipFill>
        <p:spPr>
          <a:xfrm>
            <a:off x="4703575" y="694075"/>
            <a:ext cx="1789952" cy="1789952"/>
          </a:xfrm>
          <a:prstGeom prst="rect">
            <a:avLst/>
          </a:prstGeom>
          <a:noFill/>
          <a:ln>
            <a:noFill/>
          </a:ln>
        </p:spPr>
      </p:pic>
      <p:pic>
        <p:nvPicPr>
          <p:cNvPr id="118" name="Google Shape;118;p23"/>
          <p:cNvPicPr preferRelativeResize="0"/>
          <p:nvPr/>
        </p:nvPicPr>
        <p:blipFill>
          <a:blip r:embed="rId5">
            <a:alphaModFix/>
          </a:blip>
          <a:stretch>
            <a:fillRect/>
          </a:stretch>
        </p:blipFill>
        <p:spPr>
          <a:xfrm>
            <a:off x="4669490" y="2892450"/>
            <a:ext cx="1858125" cy="1858150"/>
          </a:xfrm>
          <a:prstGeom prst="rect">
            <a:avLst/>
          </a:prstGeom>
          <a:noFill/>
          <a:ln>
            <a:noFill/>
          </a:ln>
        </p:spPr>
      </p:pic>
      <p:pic>
        <p:nvPicPr>
          <p:cNvPr id="119" name="Google Shape;119;p23"/>
          <p:cNvPicPr preferRelativeResize="0"/>
          <p:nvPr/>
        </p:nvPicPr>
        <p:blipFill>
          <a:blip r:embed="rId6">
            <a:alphaModFix/>
          </a:blip>
          <a:stretch>
            <a:fillRect/>
          </a:stretch>
        </p:blipFill>
        <p:spPr>
          <a:xfrm>
            <a:off x="224850" y="2944375"/>
            <a:ext cx="1806223" cy="1806223"/>
          </a:xfrm>
          <a:prstGeom prst="rect">
            <a:avLst/>
          </a:prstGeom>
          <a:noFill/>
          <a:ln>
            <a:noFill/>
          </a:ln>
        </p:spPr>
      </p:pic>
      <p:pic>
        <p:nvPicPr>
          <p:cNvPr id="120" name="Google Shape;120;p23"/>
          <p:cNvPicPr preferRelativeResize="0"/>
          <p:nvPr/>
        </p:nvPicPr>
        <p:blipFill>
          <a:blip r:embed="rId7">
            <a:alphaModFix/>
          </a:blip>
          <a:stretch>
            <a:fillRect/>
          </a:stretch>
        </p:blipFill>
        <p:spPr>
          <a:xfrm>
            <a:off x="7122650" y="3450125"/>
            <a:ext cx="1622748" cy="1622748"/>
          </a:xfrm>
          <a:prstGeom prst="rect">
            <a:avLst/>
          </a:prstGeom>
          <a:noFill/>
          <a:ln>
            <a:noFill/>
          </a:ln>
        </p:spPr>
      </p:pic>
      <p:pic>
        <p:nvPicPr>
          <p:cNvPr id="121" name="Google Shape;121;p23"/>
          <p:cNvPicPr preferRelativeResize="0"/>
          <p:nvPr/>
        </p:nvPicPr>
        <p:blipFill>
          <a:blip r:embed="rId8">
            <a:alphaModFix/>
          </a:blip>
          <a:stretch>
            <a:fillRect/>
          </a:stretch>
        </p:blipFill>
        <p:spPr>
          <a:xfrm>
            <a:off x="7278096" y="1925177"/>
            <a:ext cx="1524982" cy="1524951"/>
          </a:xfrm>
          <a:prstGeom prst="rect">
            <a:avLst/>
          </a:prstGeom>
          <a:noFill/>
          <a:ln>
            <a:noFill/>
          </a:ln>
        </p:spPr>
      </p:pic>
      <p:pic>
        <p:nvPicPr>
          <p:cNvPr id="122" name="Google Shape;122;p23"/>
          <p:cNvPicPr preferRelativeResize="0"/>
          <p:nvPr/>
        </p:nvPicPr>
        <p:blipFill>
          <a:blip r:embed="rId9">
            <a:alphaModFix/>
          </a:blip>
          <a:stretch>
            <a:fillRect/>
          </a:stretch>
        </p:blipFill>
        <p:spPr>
          <a:xfrm>
            <a:off x="6785750" y="98975"/>
            <a:ext cx="1806223" cy="1806223"/>
          </a:xfrm>
          <a:prstGeom prst="rect">
            <a:avLst/>
          </a:prstGeom>
          <a:noFill/>
          <a:ln>
            <a:noFill/>
          </a:ln>
        </p:spPr>
      </p:pic>
      <p:pic>
        <p:nvPicPr>
          <p:cNvPr id="123" name="Google Shape;123;p23"/>
          <p:cNvPicPr preferRelativeResize="0"/>
          <p:nvPr/>
        </p:nvPicPr>
        <p:blipFill>
          <a:blip r:embed="rId10">
            <a:alphaModFix/>
          </a:blip>
          <a:stretch>
            <a:fillRect/>
          </a:stretch>
        </p:blipFill>
        <p:spPr>
          <a:xfrm>
            <a:off x="159125" y="918675"/>
            <a:ext cx="1806223" cy="18062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Questions, Comments, Concerns</a:t>
            </a:r>
            <a:endParaRPr/>
          </a:p>
        </p:txBody>
      </p:sp>
      <p:sp>
        <p:nvSpPr>
          <p:cNvPr id="129" name="Google Shape;129;p24"/>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ctr" rtl="0">
              <a:spcBef>
                <a:spcPts val="1200"/>
              </a:spcBef>
              <a:spcAft>
                <a:spcPts val="1200"/>
              </a:spcAft>
              <a:buNone/>
            </a:pPr>
            <a:r>
              <a:rPr lang="en"/>
              <a:t>shonneka.smith-dupriest@clayton.k12.ga.us</a:t>
            </a:r>
            <a:endParaRPr/>
          </a:p>
        </p:txBody>
      </p:sp>
      <p:pic>
        <p:nvPicPr>
          <p:cNvPr id="130" name="Google Shape;130;p24"/>
          <p:cNvPicPr preferRelativeResize="0"/>
          <p:nvPr/>
        </p:nvPicPr>
        <p:blipFill>
          <a:blip r:embed="rId3">
            <a:alphaModFix/>
          </a:blip>
          <a:stretch>
            <a:fillRect/>
          </a:stretch>
        </p:blipFill>
        <p:spPr>
          <a:xfrm>
            <a:off x="3060875" y="1152474"/>
            <a:ext cx="3022251" cy="3022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744575"/>
            <a:ext cx="8520600" cy="1125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About Me</a:t>
            </a:r>
            <a:endParaRPr/>
          </a:p>
        </p:txBody>
      </p:sp>
      <p:sp>
        <p:nvSpPr>
          <p:cNvPr id="61" name="Google Shape;61;p14"/>
          <p:cNvSpPr txBox="1">
            <a:spLocks noGrp="1"/>
          </p:cNvSpPr>
          <p:nvPr>
            <p:ph type="subTitle" idx="1"/>
          </p:nvPr>
        </p:nvSpPr>
        <p:spPr>
          <a:xfrm>
            <a:off x="311700" y="2118775"/>
            <a:ext cx="8520600" cy="24753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a:t>Native of Michigan</a:t>
            </a:r>
            <a:endParaRPr/>
          </a:p>
          <a:p>
            <a:pPr marL="0" lvl="0" indent="0" algn="ctr" rtl="0">
              <a:spcBef>
                <a:spcPts val="0"/>
              </a:spcBef>
              <a:spcAft>
                <a:spcPts val="0"/>
              </a:spcAft>
              <a:buNone/>
            </a:pPr>
            <a:r>
              <a:rPr lang="en"/>
              <a:t>Eastern Michigan, Central Michigan, Mercer University</a:t>
            </a:r>
            <a:endParaRPr/>
          </a:p>
          <a:p>
            <a:pPr marL="0" lvl="0" indent="0" algn="ctr" rtl="0">
              <a:spcBef>
                <a:spcPts val="0"/>
              </a:spcBef>
              <a:spcAft>
                <a:spcPts val="0"/>
              </a:spcAft>
              <a:buNone/>
            </a:pPr>
            <a:r>
              <a:rPr lang="en"/>
              <a:t>20 Years Experience in Clayton County</a:t>
            </a:r>
            <a:endParaRPr/>
          </a:p>
          <a:p>
            <a:pPr marL="0" lvl="0" indent="0" algn="ctr" rtl="0">
              <a:spcBef>
                <a:spcPts val="0"/>
              </a:spcBef>
              <a:spcAft>
                <a:spcPts val="0"/>
              </a:spcAft>
              <a:buNone/>
            </a:pPr>
            <a:r>
              <a:rPr lang="en"/>
              <a:t>Wife and Mother</a:t>
            </a:r>
            <a:endParaRPr/>
          </a:p>
          <a:p>
            <a:pPr marL="0" lvl="0" indent="0" algn="ctr" rtl="0">
              <a:spcBef>
                <a:spcPts val="0"/>
              </a:spcBef>
              <a:spcAft>
                <a:spcPts val="0"/>
              </a:spcAft>
              <a:buNone/>
            </a:pPr>
            <a:r>
              <a:rPr lang="en"/>
              <a:t>Business Owner</a:t>
            </a:r>
            <a:endParaRPr/>
          </a:p>
          <a:p>
            <a:pPr marL="0" lvl="0" indent="0" algn="ctr" rtl="0">
              <a:spcBef>
                <a:spcPts val="0"/>
              </a:spcBef>
              <a:spcAft>
                <a:spcPts val="0"/>
              </a:spcAft>
              <a:buNone/>
            </a:pPr>
            <a:r>
              <a:rPr lang="en"/>
              <a:t>Girl Scout Leader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GSE</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MGSE3.OA.7 Fluently multiply and divide within 100, using strategies such as the relationship between multiplication and division (e.g., knowing that 8 × 5 = 40, one knows 40 ÷ 5 = 8) or properties of operations.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MGSE3.NF.1 Understand a fraction 1 𝑏 as the quantity formed by 1 part when a whole is partitioned into b equal parts (unit fraction); understand a fraction a b as the quantity formed by a parts of size 1 𝑏 . For example, 3/4 means there are three 1/4 parts, so 3/4 = 1/4 + 1/4 + 1/4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Materials</a:t>
            </a: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51948" algn="l" rtl="0">
              <a:lnSpc>
                <a:spcPct val="107916"/>
              </a:lnSpc>
              <a:spcBef>
                <a:spcPts val="0"/>
              </a:spcBef>
              <a:spcAft>
                <a:spcPts val="0"/>
              </a:spcAft>
              <a:buClr>
                <a:schemeClr val="dk1"/>
              </a:buClr>
              <a:buSzPct val="100000"/>
              <a:buFont typeface="Noto Sans Symbols"/>
              <a:buChar char="●"/>
            </a:pPr>
            <a:r>
              <a:rPr lang="en" sz="2100">
                <a:solidFill>
                  <a:schemeClr val="dk1"/>
                </a:solidFill>
                <a:latin typeface="Calibri"/>
                <a:ea typeface="Calibri"/>
                <a:cs typeface="Calibri"/>
                <a:sym typeface="Calibri"/>
              </a:rPr>
              <a:t>Use construction paper, crayons, pencils, scissors, glue, household items, craft materials and markers to create the actual pizza. You may use a real pizza box to keep it in. </a:t>
            </a:r>
            <a:endParaRPr sz="2100">
              <a:solidFill>
                <a:schemeClr val="dk1"/>
              </a:solidFill>
              <a:latin typeface="Calibri"/>
              <a:ea typeface="Calibri"/>
              <a:cs typeface="Calibri"/>
              <a:sym typeface="Calibri"/>
            </a:endParaRPr>
          </a:p>
          <a:p>
            <a:pPr marL="457200" lvl="0" indent="-351948" algn="l" rtl="0">
              <a:lnSpc>
                <a:spcPct val="107916"/>
              </a:lnSpc>
              <a:spcBef>
                <a:spcPts val="0"/>
              </a:spcBef>
              <a:spcAft>
                <a:spcPts val="0"/>
              </a:spcAft>
              <a:buClr>
                <a:schemeClr val="dk1"/>
              </a:buClr>
              <a:buSzPct val="100000"/>
              <a:buFont typeface="Calibri"/>
              <a:buChar char="●"/>
            </a:pPr>
            <a:r>
              <a:rPr lang="en" sz="2100">
                <a:solidFill>
                  <a:schemeClr val="dk1"/>
                </a:solidFill>
                <a:latin typeface="Calibri"/>
                <a:ea typeface="Calibri"/>
                <a:cs typeface="Calibri"/>
                <a:sym typeface="Calibri"/>
              </a:rPr>
              <a:t>Each student will need a task handout and rubric</a:t>
            </a:r>
            <a:endParaRPr sz="2100">
              <a:solidFill>
                <a:schemeClr val="dk1"/>
              </a:solidFill>
              <a:latin typeface="Calibri"/>
              <a:ea typeface="Calibri"/>
              <a:cs typeface="Calibri"/>
              <a:sym typeface="Calibri"/>
            </a:endParaRPr>
          </a:p>
          <a:p>
            <a:pPr marL="457200" lvl="0" indent="0" algn="l" rtl="0">
              <a:lnSpc>
                <a:spcPct val="107916"/>
              </a:lnSpc>
              <a:spcBef>
                <a:spcPts val="0"/>
              </a:spcBef>
              <a:spcAft>
                <a:spcPts val="0"/>
              </a:spcAft>
              <a:buNone/>
            </a:pPr>
            <a:endParaRPr sz="21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21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 sz="2100">
                <a:solidFill>
                  <a:schemeClr val="dk1"/>
                </a:solidFill>
                <a:latin typeface="Calibri"/>
                <a:ea typeface="Calibri"/>
                <a:cs typeface="Calibri"/>
                <a:sym typeface="Calibri"/>
              </a:rPr>
              <a:t>Digital Resources - Jamboard</a:t>
            </a:r>
            <a:endParaRPr sz="21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21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 sz="2100">
                <a:solidFill>
                  <a:schemeClr val="dk1"/>
                </a:solidFill>
                <a:latin typeface="Calibri"/>
                <a:ea typeface="Calibri"/>
                <a:cs typeface="Calibri"/>
                <a:sym typeface="Calibri"/>
              </a:rPr>
              <a:t>https://jamboard.google.com/d/1COo5l_XJrWrsMuMnscSPu21E3kQkj1mPhh4E-K-OF8I/viewer?f=0</a:t>
            </a:r>
            <a:endParaRPr sz="21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21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21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Tasks</a:t>
            </a: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3850" algn="l" rtl="0">
              <a:lnSpc>
                <a:spcPct val="107916"/>
              </a:lnSpc>
              <a:spcBef>
                <a:spcPts val="0"/>
              </a:spcBef>
              <a:spcAft>
                <a:spcPts val="0"/>
              </a:spcAft>
              <a:buClr>
                <a:schemeClr val="dk1"/>
              </a:buClr>
              <a:buSzPts val="1500"/>
              <a:buFont typeface="Noto Sans Symbols"/>
              <a:buChar char="●"/>
            </a:pPr>
            <a:r>
              <a:rPr lang="en" sz="1500">
                <a:solidFill>
                  <a:schemeClr val="dk1"/>
                </a:solidFill>
                <a:latin typeface="Calibri"/>
                <a:ea typeface="Calibri"/>
                <a:cs typeface="Calibri"/>
                <a:sym typeface="Calibri"/>
              </a:rPr>
              <a:t>You will plan to create a pizza with a specific number of slices.</a:t>
            </a:r>
            <a:endParaRPr sz="1500">
              <a:solidFill>
                <a:schemeClr val="dk1"/>
              </a:solidFill>
              <a:latin typeface="Calibri"/>
              <a:ea typeface="Calibri"/>
              <a:cs typeface="Calibri"/>
              <a:sym typeface="Calibri"/>
            </a:endParaRPr>
          </a:p>
          <a:p>
            <a:pPr marL="457200" lvl="0" indent="-323850" algn="l" rtl="0">
              <a:lnSpc>
                <a:spcPct val="107916"/>
              </a:lnSpc>
              <a:spcBef>
                <a:spcPts val="0"/>
              </a:spcBef>
              <a:spcAft>
                <a:spcPts val="0"/>
              </a:spcAft>
              <a:buClr>
                <a:schemeClr val="dk1"/>
              </a:buClr>
              <a:buSzPts val="1500"/>
              <a:buFont typeface="Noto Sans Symbols"/>
              <a:buChar char="●"/>
            </a:pPr>
            <a:r>
              <a:rPr lang="en" sz="1500">
                <a:solidFill>
                  <a:schemeClr val="dk1"/>
                </a:solidFill>
                <a:latin typeface="Calibri"/>
                <a:ea typeface="Calibri"/>
                <a:cs typeface="Calibri"/>
                <a:sym typeface="Calibri"/>
              </a:rPr>
              <a:t>Each slice of pizza will have at least 3 toppings. </a:t>
            </a:r>
            <a:endParaRPr sz="1500">
              <a:solidFill>
                <a:schemeClr val="dk1"/>
              </a:solidFill>
              <a:latin typeface="Calibri"/>
              <a:ea typeface="Calibri"/>
              <a:cs typeface="Calibri"/>
              <a:sym typeface="Calibri"/>
            </a:endParaRPr>
          </a:p>
          <a:p>
            <a:pPr marL="457200" lvl="0" indent="-323850" algn="l" rtl="0">
              <a:lnSpc>
                <a:spcPct val="107916"/>
              </a:lnSpc>
              <a:spcBef>
                <a:spcPts val="0"/>
              </a:spcBef>
              <a:spcAft>
                <a:spcPts val="0"/>
              </a:spcAft>
              <a:buClr>
                <a:schemeClr val="dk1"/>
              </a:buClr>
              <a:buSzPts val="1500"/>
              <a:buFont typeface="Noto Sans Symbols"/>
              <a:buChar char="●"/>
            </a:pPr>
            <a:r>
              <a:rPr lang="en" sz="1500">
                <a:solidFill>
                  <a:schemeClr val="dk1"/>
                </a:solidFill>
                <a:latin typeface="Calibri"/>
                <a:ea typeface="Calibri"/>
                <a:cs typeface="Calibri"/>
                <a:sym typeface="Calibri"/>
              </a:rPr>
              <a:t>There should be equal groups of each topping on each slice of pizza.</a:t>
            </a:r>
            <a:endParaRPr sz="1500">
              <a:solidFill>
                <a:schemeClr val="dk1"/>
              </a:solidFill>
              <a:latin typeface="Calibri"/>
              <a:ea typeface="Calibri"/>
              <a:cs typeface="Calibri"/>
              <a:sym typeface="Calibri"/>
            </a:endParaRPr>
          </a:p>
          <a:p>
            <a:pPr marL="457200" lvl="0" indent="-323850" algn="l" rtl="0">
              <a:lnSpc>
                <a:spcPct val="107916"/>
              </a:lnSpc>
              <a:spcBef>
                <a:spcPts val="0"/>
              </a:spcBef>
              <a:spcAft>
                <a:spcPts val="0"/>
              </a:spcAft>
              <a:buClr>
                <a:schemeClr val="dk1"/>
              </a:buClr>
              <a:buSzPts val="1500"/>
              <a:buFont typeface="Noto Sans Symbols"/>
              <a:buChar char="●"/>
            </a:pPr>
            <a:r>
              <a:rPr lang="en" sz="1500">
                <a:solidFill>
                  <a:schemeClr val="dk1"/>
                </a:solidFill>
                <a:latin typeface="Calibri"/>
                <a:ea typeface="Calibri"/>
                <a:cs typeface="Calibri"/>
                <a:sym typeface="Calibri"/>
              </a:rPr>
              <a:t>You will create multiplication problems to represent how many of each topping is on your pizza, and explain your reasoning.</a:t>
            </a:r>
            <a:endParaRPr sz="1500">
              <a:solidFill>
                <a:schemeClr val="dk1"/>
              </a:solidFill>
              <a:latin typeface="Calibri"/>
              <a:ea typeface="Calibri"/>
              <a:cs typeface="Calibri"/>
              <a:sym typeface="Calibri"/>
            </a:endParaRPr>
          </a:p>
          <a:p>
            <a:pPr marL="457200" lvl="0" indent="-323850" algn="l" rtl="0">
              <a:lnSpc>
                <a:spcPct val="107916"/>
              </a:lnSpc>
              <a:spcBef>
                <a:spcPts val="0"/>
              </a:spcBef>
              <a:spcAft>
                <a:spcPts val="0"/>
              </a:spcAft>
              <a:buClr>
                <a:schemeClr val="dk1"/>
              </a:buClr>
              <a:buSzPts val="1500"/>
              <a:buFont typeface="Noto Sans Symbols"/>
              <a:buChar char="●"/>
            </a:pPr>
            <a:r>
              <a:rPr lang="en" sz="1500">
                <a:solidFill>
                  <a:schemeClr val="dk1"/>
                </a:solidFill>
                <a:latin typeface="Calibri"/>
                <a:ea typeface="Calibri"/>
                <a:cs typeface="Calibri"/>
                <a:sym typeface="Calibri"/>
              </a:rPr>
              <a:t>You will create division problems to show how you have displayed equal groups on each slice, and explain your reasoning. </a:t>
            </a:r>
            <a:endParaRPr sz="1500">
              <a:solidFill>
                <a:schemeClr val="dk1"/>
              </a:solidFill>
              <a:latin typeface="Calibri"/>
              <a:ea typeface="Calibri"/>
              <a:cs typeface="Calibri"/>
              <a:sym typeface="Calibri"/>
            </a:endParaRPr>
          </a:p>
          <a:p>
            <a:pPr marL="457200" lvl="0" indent="-323850" algn="l" rtl="0">
              <a:lnSpc>
                <a:spcPct val="107916"/>
              </a:lnSpc>
              <a:spcBef>
                <a:spcPts val="0"/>
              </a:spcBef>
              <a:spcAft>
                <a:spcPts val="0"/>
              </a:spcAft>
              <a:buClr>
                <a:schemeClr val="dk1"/>
              </a:buClr>
              <a:buSzPts val="1500"/>
              <a:buFont typeface="Noto Sans Symbols"/>
              <a:buChar char="●"/>
            </a:pPr>
            <a:r>
              <a:rPr lang="en" sz="1500">
                <a:solidFill>
                  <a:schemeClr val="dk1"/>
                </a:solidFill>
                <a:latin typeface="Calibri"/>
                <a:ea typeface="Calibri"/>
                <a:cs typeface="Calibri"/>
                <a:sym typeface="Calibri"/>
              </a:rPr>
              <a:t>You will come up with your own number of slices, your own topping names, and the amount of each you will use. </a:t>
            </a:r>
            <a:endParaRPr sz="1500">
              <a:solidFill>
                <a:schemeClr val="dk1"/>
              </a:solidFill>
              <a:latin typeface="Calibri"/>
              <a:ea typeface="Calibri"/>
              <a:cs typeface="Calibri"/>
              <a:sym typeface="Calibri"/>
            </a:endParaRPr>
          </a:p>
          <a:p>
            <a:pPr marL="457200" lvl="0" indent="0" algn="l" rtl="0">
              <a:lnSpc>
                <a:spcPct val="107916"/>
              </a:lnSpc>
              <a:spcBef>
                <a:spcPts val="0"/>
              </a:spcBef>
              <a:spcAft>
                <a:spcPts val="0"/>
              </a:spcAft>
              <a:buNone/>
            </a:pPr>
            <a:endParaRPr sz="1500">
              <a:solidFill>
                <a:schemeClr val="dk1"/>
              </a:solidFill>
              <a:latin typeface="Calibri"/>
              <a:ea typeface="Calibri"/>
              <a:cs typeface="Calibri"/>
              <a:sym typeface="Calibri"/>
            </a:endParaRPr>
          </a:p>
          <a:p>
            <a:pPr marL="457200" lvl="0" indent="0" algn="l" rtl="0">
              <a:lnSpc>
                <a:spcPct val="107916"/>
              </a:lnSpc>
              <a:spcBef>
                <a:spcPts val="0"/>
              </a:spcBef>
              <a:spcAft>
                <a:spcPts val="800"/>
              </a:spcAft>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My Example</a:t>
            </a:r>
            <a:endParaRPr/>
          </a:p>
        </p:txBody>
      </p:sp>
      <p:sp>
        <p:nvSpPr>
          <p:cNvPr id="85" name="Google Shape;85;p18"/>
          <p:cNvSpPr txBox="1">
            <a:spLocks noGrp="1"/>
          </p:cNvSpPr>
          <p:nvPr>
            <p:ph type="body" idx="1"/>
          </p:nvPr>
        </p:nvSpPr>
        <p:spPr>
          <a:xfrm>
            <a:off x="311700" y="1137850"/>
            <a:ext cx="8520600" cy="3416400"/>
          </a:xfrm>
          <a:prstGeom prst="rect">
            <a:avLst/>
          </a:prstGeom>
        </p:spPr>
        <p:txBody>
          <a:bodyPr spcFirstLastPara="1" wrap="square" lIns="91425" tIns="91425" rIns="91425" bIns="91425" anchor="t" anchorCtr="0">
            <a:normAutofit fontScale="40000" lnSpcReduction="10000"/>
          </a:bodyPr>
          <a:lstStyle/>
          <a:p>
            <a:pPr marL="457200" lvl="0" indent="-309722" algn="l" rtl="0">
              <a:lnSpc>
                <a:spcPct val="107916"/>
              </a:lnSpc>
              <a:spcBef>
                <a:spcPts val="0"/>
              </a:spcBef>
              <a:spcAft>
                <a:spcPts val="0"/>
              </a:spcAft>
              <a:buClr>
                <a:schemeClr val="dk1"/>
              </a:buClr>
              <a:buSzPct val="100000"/>
              <a:buFont typeface="Noto Sans Symbols"/>
              <a:buChar char="●"/>
            </a:pPr>
            <a:r>
              <a:rPr lang="en" sz="3193">
                <a:solidFill>
                  <a:schemeClr val="dk1"/>
                </a:solidFill>
                <a:latin typeface="Calibri"/>
                <a:ea typeface="Calibri"/>
                <a:cs typeface="Calibri"/>
                <a:sym typeface="Calibri"/>
              </a:rPr>
              <a:t>I can create a pizza with 4 slices. </a:t>
            </a:r>
            <a:endParaRPr sz="3193">
              <a:solidFill>
                <a:schemeClr val="dk1"/>
              </a:solidFill>
              <a:latin typeface="Calibri"/>
              <a:ea typeface="Calibri"/>
              <a:cs typeface="Calibri"/>
              <a:sym typeface="Calibri"/>
            </a:endParaRPr>
          </a:p>
          <a:p>
            <a:pPr marL="457200" lvl="0" indent="-309722" algn="l" rtl="0">
              <a:lnSpc>
                <a:spcPct val="107916"/>
              </a:lnSpc>
              <a:spcBef>
                <a:spcPts val="0"/>
              </a:spcBef>
              <a:spcAft>
                <a:spcPts val="0"/>
              </a:spcAft>
              <a:buClr>
                <a:schemeClr val="dk1"/>
              </a:buClr>
              <a:buSzPct val="100000"/>
              <a:buFont typeface="Noto Sans Symbols"/>
              <a:buChar char="●"/>
            </a:pPr>
            <a:r>
              <a:rPr lang="en" sz="3193">
                <a:solidFill>
                  <a:schemeClr val="dk1"/>
                </a:solidFill>
                <a:latin typeface="Calibri"/>
                <a:ea typeface="Calibri"/>
                <a:cs typeface="Calibri"/>
                <a:sym typeface="Calibri"/>
              </a:rPr>
              <a:t>My toppings will be pepperoni, olives and banana peppers. </a:t>
            </a:r>
            <a:endParaRPr sz="3193">
              <a:solidFill>
                <a:schemeClr val="dk1"/>
              </a:solidFill>
              <a:latin typeface="Calibri"/>
              <a:ea typeface="Calibri"/>
              <a:cs typeface="Calibri"/>
              <a:sym typeface="Calibri"/>
            </a:endParaRPr>
          </a:p>
          <a:p>
            <a:pPr marL="457200" lvl="0" indent="-309722" algn="l" rtl="0">
              <a:lnSpc>
                <a:spcPct val="107916"/>
              </a:lnSpc>
              <a:spcBef>
                <a:spcPts val="0"/>
              </a:spcBef>
              <a:spcAft>
                <a:spcPts val="0"/>
              </a:spcAft>
              <a:buClr>
                <a:schemeClr val="dk1"/>
              </a:buClr>
              <a:buSzPct val="100000"/>
              <a:buFont typeface="Noto Sans Symbols"/>
              <a:buChar char="●"/>
            </a:pPr>
            <a:r>
              <a:rPr lang="en" sz="3193">
                <a:solidFill>
                  <a:schemeClr val="dk1"/>
                </a:solidFill>
                <a:latin typeface="Calibri"/>
                <a:ea typeface="Calibri"/>
                <a:cs typeface="Calibri"/>
                <a:sym typeface="Calibri"/>
              </a:rPr>
              <a:t>There will be 12 pieces of pepperoni, 24 olives and 20 banana peppers on my pizza </a:t>
            </a:r>
            <a:endParaRPr sz="3193">
              <a:solidFill>
                <a:schemeClr val="dk1"/>
              </a:solidFill>
              <a:latin typeface="Calibri"/>
              <a:ea typeface="Calibri"/>
              <a:cs typeface="Calibri"/>
              <a:sym typeface="Calibri"/>
            </a:endParaRPr>
          </a:p>
          <a:p>
            <a:pPr marL="457200" lvl="0" indent="-309722" algn="l" rtl="0">
              <a:lnSpc>
                <a:spcPct val="107916"/>
              </a:lnSpc>
              <a:spcBef>
                <a:spcPts val="0"/>
              </a:spcBef>
              <a:spcAft>
                <a:spcPts val="0"/>
              </a:spcAft>
              <a:buClr>
                <a:schemeClr val="dk1"/>
              </a:buClr>
              <a:buSzPct val="100000"/>
              <a:buFont typeface="Noto Sans Symbols"/>
              <a:buChar char="●"/>
            </a:pPr>
            <a:r>
              <a:rPr lang="en" sz="3193">
                <a:solidFill>
                  <a:schemeClr val="dk1"/>
                </a:solidFill>
                <a:latin typeface="Calibri"/>
                <a:ea typeface="Calibri"/>
                <a:cs typeface="Calibri"/>
                <a:sym typeface="Calibri"/>
              </a:rPr>
              <a:t>You may </a:t>
            </a:r>
            <a:r>
              <a:rPr lang="en" sz="3193" b="1">
                <a:solidFill>
                  <a:schemeClr val="dk1"/>
                </a:solidFill>
                <a:latin typeface="Calibri"/>
                <a:ea typeface="Calibri"/>
                <a:cs typeface="Calibri"/>
                <a:sym typeface="Calibri"/>
              </a:rPr>
              <a:t>NOT </a:t>
            </a:r>
            <a:r>
              <a:rPr lang="en" sz="3193">
                <a:solidFill>
                  <a:schemeClr val="dk1"/>
                </a:solidFill>
                <a:latin typeface="Calibri"/>
                <a:ea typeface="Calibri"/>
                <a:cs typeface="Calibri"/>
                <a:sym typeface="Calibri"/>
              </a:rPr>
              <a:t>use my example numbers for your pizza.</a:t>
            </a:r>
            <a:endParaRPr sz="3193">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endParaRPr sz="15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endParaRPr sz="15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2107">
                <a:solidFill>
                  <a:schemeClr val="dk1"/>
                </a:solidFill>
                <a:latin typeface="Calibri"/>
                <a:ea typeface="Calibri"/>
                <a:cs typeface="Calibri"/>
                <a:sym typeface="Calibri"/>
              </a:rPr>
              <a:t>Problems</a:t>
            </a:r>
            <a:endParaRPr sz="2107">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2107">
                <a:solidFill>
                  <a:schemeClr val="dk1"/>
                </a:solidFill>
                <a:latin typeface="Calibri"/>
                <a:ea typeface="Calibri"/>
                <a:cs typeface="Calibri"/>
                <a:sym typeface="Calibri"/>
              </a:rPr>
              <a:t>12/4= 3 - If there are 12 pieces of  pepperoni and 4 slices of pizza, each slice has 3 pepperoni. </a:t>
            </a:r>
            <a:endParaRPr sz="2107">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2107">
                <a:solidFill>
                  <a:schemeClr val="dk1"/>
                </a:solidFill>
                <a:latin typeface="Calibri"/>
                <a:ea typeface="Calibri"/>
                <a:cs typeface="Calibri"/>
                <a:sym typeface="Calibri"/>
              </a:rPr>
              <a:t>4x3=12 – If I have 4 slices and each slice has 3 pieces of pepperoni, there are 12  pieces of pepperoni on my entire pizza.</a:t>
            </a:r>
            <a:endParaRPr sz="2107">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2107">
                <a:solidFill>
                  <a:schemeClr val="dk1"/>
                </a:solidFill>
                <a:latin typeface="Calibri"/>
                <a:ea typeface="Calibri"/>
                <a:cs typeface="Calibri"/>
                <a:sym typeface="Calibri"/>
              </a:rPr>
              <a:t>24/4=6 If there are 24 olives on the entire pizza and the pizza has 4 slices, each slice will have 6 olives.</a:t>
            </a:r>
            <a:endParaRPr sz="2107">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2107">
                <a:solidFill>
                  <a:schemeClr val="dk1"/>
                </a:solidFill>
                <a:latin typeface="Calibri"/>
                <a:ea typeface="Calibri"/>
                <a:cs typeface="Calibri"/>
                <a:sym typeface="Calibri"/>
              </a:rPr>
              <a:t>4x6=24 – If I have 4 slices and each slice has 6 olives, there are 24 olives on the entire pizza. </a:t>
            </a:r>
            <a:endParaRPr sz="2107">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2107">
                <a:solidFill>
                  <a:schemeClr val="dk1"/>
                </a:solidFill>
                <a:latin typeface="Calibri"/>
                <a:ea typeface="Calibri"/>
                <a:cs typeface="Calibri"/>
                <a:sym typeface="Calibri"/>
              </a:rPr>
              <a:t>20/4=5 – If there are 20 banana peppers on the pizza and the pizza has four slices, each slice will have 5 banana peppers. </a:t>
            </a:r>
            <a:endParaRPr sz="2107">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2107">
                <a:solidFill>
                  <a:schemeClr val="dk1"/>
                </a:solidFill>
                <a:latin typeface="Calibri"/>
                <a:ea typeface="Calibri"/>
                <a:cs typeface="Calibri"/>
                <a:sym typeface="Calibri"/>
              </a:rPr>
              <a:t>4x5=20 – If I have 4 slices and each slice has 5 banana peppers, there are 20 banana peppers on the entire pizza. </a:t>
            </a:r>
            <a:endParaRPr sz="2707">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endParaRPr sz="1500">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endParaRPr sz="15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Create your Pizza</a:t>
            </a:r>
            <a:endParaRPr/>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You now have time to use your creativity to design your pizza. Use the materials you have to make sure your pizza looks like you desire. Please take your time and work neatly. Also, make sure you have the correct number of each item to go on your pizza. When finished, you can place in a pizza box, our mount on a larger piece of construction paper.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Are you up for the challenge?</a:t>
            </a:r>
            <a:endParaRPr/>
          </a:p>
        </p:txBody>
      </p:sp>
      <p:sp>
        <p:nvSpPr>
          <p:cNvPr id="97" name="Google Shape;9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If the first set of tasks was very easy, then challenge yourself to create pizza for a larger group of people. Here is the new task.</a:t>
            </a:r>
            <a:endParaRPr/>
          </a:p>
          <a:p>
            <a:pPr marL="0" lvl="0" indent="0" algn="l" rtl="0">
              <a:spcBef>
                <a:spcPts val="1200"/>
              </a:spcBef>
              <a:spcAft>
                <a:spcPts val="0"/>
              </a:spcAft>
              <a:buNone/>
            </a:pPr>
            <a:endParaRPr/>
          </a:p>
          <a:p>
            <a:pPr marL="457200" lvl="0" indent="-355600" algn="l" rtl="0">
              <a:lnSpc>
                <a:spcPct val="107916"/>
              </a:lnSpc>
              <a:spcBef>
                <a:spcPts val="1200"/>
              </a:spcBef>
              <a:spcAft>
                <a:spcPts val="0"/>
              </a:spcAft>
              <a:buClr>
                <a:schemeClr val="dk1"/>
              </a:buClr>
              <a:buSzPts val="2000"/>
              <a:buFont typeface="Noto Sans Symbols"/>
              <a:buChar char="●"/>
            </a:pPr>
            <a:r>
              <a:rPr lang="en" sz="2000">
                <a:solidFill>
                  <a:schemeClr val="dk1"/>
                </a:solidFill>
                <a:latin typeface="Calibri"/>
                <a:ea typeface="Calibri"/>
                <a:cs typeface="Calibri"/>
                <a:sym typeface="Calibri"/>
              </a:rPr>
              <a:t>If you had to make enough pizza for each classmate to receive ______________ pieces of pizza, how many pizzas will you need to make. Explain your answer.</a:t>
            </a:r>
            <a:endParaRPr sz="2000">
              <a:solidFill>
                <a:schemeClr val="dk1"/>
              </a:solidFill>
              <a:latin typeface="Calibri"/>
              <a:ea typeface="Calibri"/>
              <a:cs typeface="Calibri"/>
              <a:sym typeface="Calibri"/>
            </a:endParaRPr>
          </a:p>
          <a:p>
            <a:pPr marL="457200" lvl="0" indent="-355600" algn="l" rtl="0">
              <a:lnSpc>
                <a:spcPct val="107916"/>
              </a:lnSpc>
              <a:spcBef>
                <a:spcPts val="0"/>
              </a:spcBef>
              <a:spcAft>
                <a:spcPts val="0"/>
              </a:spcAft>
              <a:buClr>
                <a:schemeClr val="dk1"/>
              </a:buClr>
              <a:buSzPts val="2000"/>
              <a:buFont typeface="Noto Sans Symbols"/>
              <a:buChar char="●"/>
            </a:pPr>
            <a:r>
              <a:rPr lang="en" sz="2000">
                <a:solidFill>
                  <a:schemeClr val="dk1"/>
                </a:solidFill>
                <a:latin typeface="Calibri"/>
                <a:ea typeface="Calibri"/>
                <a:cs typeface="Calibri"/>
                <a:sym typeface="Calibri"/>
              </a:rPr>
              <a:t>How many of each topping will be needed altogether in order for you to have equal groups of each topping on each slice of pizza. </a:t>
            </a:r>
            <a:endParaRPr sz="2000">
              <a:solidFill>
                <a:schemeClr val="dk1"/>
              </a:solidFill>
              <a:latin typeface="Calibri"/>
              <a:ea typeface="Calibri"/>
              <a:cs typeface="Calibri"/>
              <a:sym typeface="Calibri"/>
            </a:endParaRPr>
          </a:p>
          <a:p>
            <a:pPr marL="457200" lvl="0" indent="-355600" algn="l" rtl="0">
              <a:lnSpc>
                <a:spcPct val="107916"/>
              </a:lnSpc>
              <a:spcBef>
                <a:spcPts val="0"/>
              </a:spcBef>
              <a:spcAft>
                <a:spcPts val="0"/>
              </a:spcAft>
              <a:buClr>
                <a:schemeClr val="dk1"/>
              </a:buClr>
              <a:buSzPts val="2000"/>
              <a:buFont typeface="Noto Sans Symbols"/>
              <a:buChar char="●"/>
            </a:pPr>
            <a:r>
              <a:rPr lang="en" sz="2000">
                <a:solidFill>
                  <a:schemeClr val="dk1"/>
                </a:solidFill>
                <a:latin typeface="Calibri"/>
                <a:ea typeface="Calibri"/>
                <a:cs typeface="Calibri"/>
                <a:sym typeface="Calibri"/>
              </a:rPr>
              <a:t>Which topping did you use the most of compared to the others.</a:t>
            </a:r>
            <a:endParaRPr sz="2000">
              <a:solidFill>
                <a:schemeClr val="dk1"/>
              </a:solidFill>
              <a:latin typeface="Calibri"/>
              <a:ea typeface="Calibri"/>
              <a:cs typeface="Calibri"/>
              <a:sym typeface="Calibri"/>
            </a:endParaRPr>
          </a:p>
          <a:p>
            <a:pPr marL="457200" lvl="0" indent="-355600" algn="l" rtl="0">
              <a:lnSpc>
                <a:spcPct val="107916"/>
              </a:lnSpc>
              <a:spcBef>
                <a:spcPts val="0"/>
              </a:spcBef>
              <a:spcAft>
                <a:spcPts val="800"/>
              </a:spcAft>
              <a:buClr>
                <a:schemeClr val="dk1"/>
              </a:buClr>
              <a:buSzPts val="2000"/>
              <a:buFont typeface="Noto Sans Symbols"/>
              <a:buChar char="●"/>
            </a:pPr>
            <a:r>
              <a:rPr lang="en" sz="2000">
                <a:solidFill>
                  <a:schemeClr val="dk1"/>
                </a:solidFill>
                <a:latin typeface="Calibri"/>
                <a:ea typeface="Calibri"/>
                <a:cs typeface="Calibri"/>
                <a:sym typeface="Calibri"/>
              </a:rPr>
              <a:t>Which topping was used the least. </a:t>
            </a:r>
            <a:endParaRPr sz="2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 Example</a:t>
            </a:r>
            <a:endParaRPr/>
          </a:p>
        </p:txBody>
      </p:sp>
      <p:sp>
        <p:nvSpPr>
          <p:cNvPr id="103" name="Google Shape;10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32500" lnSpcReduction="20000"/>
          </a:bodyPr>
          <a:lstStyle/>
          <a:p>
            <a:pPr marL="0" lvl="0" indent="0" algn="l" rtl="0">
              <a:lnSpc>
                <a:spcPct val="107916"/>
              </a:lnSpc>
              <a:spcBef>
                <a:spcPts val="0"/>
              </a:spcBef>
              <a:spcAft>
                <a:spcPts val="0"/>
              </a:spcAft>
              <a:buNone/>
            </a:pPr>
            <a:r>
              <a:rPr lang="en" sz="4200">
                <a:solidFill>
                  <a:schemeClr val="dk1"/>
                </a:solidFill>
                <a:latin typeface="Calibri"/>
                <a:ea typeface="Calibri"/>
                <a:cs typeface="Calibri"/>
                <a:sym typeface="Calibri"/>
              </a:rPr>
              <a:t>We have 26 classmates. If I had to make enough pizza for each classmate to receive 1 piece of pizza, I would need to make 7 pizzas.</a:t>
            </a:r>
            <a:endParaRPr sz="42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4200">
                <a:solidFill>
                  <a:schemeClr val="dk1"/>
                </a:solidFill>
                <a:latin typeface="Calibri"/>
                <a:ea typeface="Calibri"/>
                <a:cs typeface="Calibri"/>
                <a:sym typeface="Calibri"/>
              </a:rPr>
              <a:t>I need 26 slices all together. There are 4 slices in each pizza. I will need 7 pizzas. I know this because 7x4=28. Now I have 28 slices. If I make 6 pizzas, that will only give me 24 slices and that is not enough. If I divide 28 by 4 each student will get their one slice, and I will have 2 slices left over. It’s okay to have leftovers. </a:t>
            </a:r>
            <a:endParaRPr sz="42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4200">
                <a:solidFill>
                  <a:schemeClr val="dk1"/>
                </a:solidFill>
                <a:latin typeface="Calibri"/>
                <a:ea typeface="Calibri"/>
                <a:cs typeface="Calibri"/>
                <a:sym typeface="Calibri"/>
              </a:rPr>
              <a:t>28x3=84 - There are 84 pieces of pepperoni on the 7 pizzas altogether. Each slice still has 3 pieces of pepperoni. Each pizza still has 4 slices.</a:t>
            </a:r>
            <a:endParaRPr sz="42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4200">
                <a:solidFill>
                  <a:schemeClr val="dk1"/>
                </a:solidFill>
                <a:latin typeface="Calibri"/>
                <a:ea typeface="Calibri"/>
                <a:cs typeface="Calibri"/>
                <a:sym typeface="Calibri"/>
              </a:rPr>
              <a:t>28x6=168 – There are 168 olives on the 7 pizzas altogether. Each slice still has 6 olives. Each pizza still has 4 slices.</a:t>
            </a:r>
            <a:endParaRPr sz="42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4200">
                <a:solidFill>
                  <a:schemeClr val="dk1"/>
                </a:solidFill>
                <a:latin typeface="Calibri"/>
                <a:ea typeface="Calibri"/>
                <a:cs typeface="Calibri"/>
                <a:sym typeface="Calibri"/>
              </a:rPr>
              <a:t>28x5=140 – There are 140 banana peppers on the 7 pizzas altogether. Each slice still has 5 banana peppers. Each pizza still has 4 slices. </a:t>
            </a:r>
            <a:endParaRPr sz="42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4200">
                <a:solidFill>
                  <a:schemeClr val="dk1"/>
                </a:solidFill>
                <a:latin typeface="Calibri"/>
                <a:ea typeface="Calibri"/>
                <a:cs typeface="Calibri"/>
                <a:sym typeface="Calibri"/>
              </a:rPr>
              <a:t>There are more olives on my pizza than pepperoni and banana peppers. </a:t>
            </a:r>
            <a:endParaRPr sz="42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4200">
                <a:solidFill>
                  <a:schemeClr val="dk1"/>
                </a:solidFill>
                <a:latin typeface="Calibri"/>
                <a:ea typeface="Calibri"/>
                <a:cs typeface="Calibri"/>
                <a:sym typeface="Calibri"/>
              </a:rPr>
              <a:t>The topping that was used the least is pepperoni. </a:t>
            </a:r>
            <a:endParaRPr sz="4200">
              <a:solidFill>
                <a:schemeClr val="dk1"/>
              </a:solidFill>
              <a:latin typeface="Calibri"/>
              <a:ea typeface="Calibri"/>
              <a:cs typeface="Calibri"/>
              <a:sym typeface="Calibri"/>
            </a:endParaRPr>
          </a:p>
          <a:p>
            <a:pPr marL="0" lvl="0" indent="0" algn="l" rtl="0">
              <a:spcBef>
                <a:spcPts val="800"/>
              </a:spcBef>
              <a:spcAft>
                <a:spcPts val="1200"/>
              </a:spcAft>
              <a:buNone/>
            </a:pP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6c247bae-e40d-40c7-91b3-26f1e466c40a">2012</Year>
    <Program_x0020_Type xmlns="6c247bae-e40d-40c7-91b3-26f1e466c40a">
      <Value>Program Concentration</Value>
    </Program_x0020_Type>
    <TaxCatchAll xmlns="1d496aed-39d0-4758-b3cf-4e4773287716"/>
    <Document_x0020_Type xmlns="6c247bae-e40d-40c7-91b3-26f1e466c40a">Accountability</Document_x0020_Type>
    <PublishingExpirationDate xmlns="http://schemas.microsoft.com/sharepoint/v3" xsi:nil="true"/>
    <PublishingStartDate xmlns="http://schemas.microsoft.com/sharepoint/v3" xsi:nil="tru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2B08FBFC-7820-4405-A372-2FE548EF7950}"/>
</file>

<file path=customXml/itemProps2.xml><?xml version="1.0" encoding="utf-8"?>
<ds:datastoreItem xmlns:ds="http://schemas.openxmlformats.org/officeDocument/2006/customXml" ds:itemID="{FE7031AE-6578-40F8-9CC2-963102DECB2A}"/>
</file>

<file path=customXml/itemProps3.xml><?xml version="1.0" encoding="utf-8"?>
<ds:datastoreItem xmlns:ds="http://schemas.openxmlformats.org/officeDocument/2006/customXml" ds:itemID="{02C2E774-75D6-4869-ADC1-5E0E34286B20}"/>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On-screen Show (16:9)</PresentationFormat>
  <Paragraphs>78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 Dark</vt:lpstr>
      <vt:lpstr>Pizza Fun With Math TASK</vt:lpstr>
      <vt:lpstr>About Me</vt:lpstr>
      <vt:lpstr>GSE</vt:lpstr>
      <vt:lpstr>Materials</vt:lpstr>
      <vt:lpstr>Tasks</vt:lpstr>
      <vt:lpstr>My Example</vt:lpstr>
      <vt:lpstr>Create your Pizza</vt:lpstr>
      <vt:lpstr>Are you up for the challenge?</vt:lpstr>
      <vt:lpstr>Challenge Example</vt:lpstr>
      <vt:lpstr>Let’s Add Fractions</vt:lpstr>
      <vt:lpstr>Student Work</vt:lpstr>
      <vt:lpstr>Questions, Comments,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Pizza Fun With Math TASK</dc:title>
  <dc:creator>MaryJean Banter</dc:creator>
  <cp:lastModifiedBy>MaryJean Banter</cp:lastModifiedBy>
  <cp:revision>2</cp:revision>
  <dcterms:modified xsi:type="dcterms:W3CDTF">2022-02-18T20:48:04Z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