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3.xml" ContentType="application/vnd.openxmlformats-officedocument.presentationml.slideLayout+xml"/>
  <Override PartName="/ppt/theme/theme1.xml" ContentType="application/vnd.openxmlformats-officedocument.theme+xml"/>
  <Override PartName="/ppt/diagrams/drawing2.xml" ContentType="application/vnd.ms-office.drawingml.diagramDrawing+xml"/>
  <Override PartName="/ppt/notesMasters/notesMaster1.xml" ContentType="application/vnd.openxmlformats-officedocument.presentationml.notesMaster+xml"/>
  <Override PartName="/ppt/theme/theme2.xml" ContentType="application/vnd.openxmlformats-officedocument.theme+xml"/>
  <Override PartName="/ppt/diagrams/colors2.xml" ContentType="application/vnd.openxmlformats-officedocument.drawingml.diagramColors+xml"/>
  <Override PartName="/ppt/diagrams/layout2.xml" ContentType="application/vnd.openxmlformats-officedocument.drawingml.diagramLayout+xml"/>
  <Override PartName="/ppt/diagrams/layout1.xml" ContentType="application/vnd.openxmlformats-officedocument.drawingml.diagramLayout+xml"/>
  <Override PartName="/ppt/diagrams/quickStyle2.xml" ContentType="application/vnd.openxmlformats-officedocument.drawingml.diagramStyle+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8" r:id="rId3"/>
    <p:sldId id="259" r:id="rId4"/>
    <p:sldId id="262" r:id="rId5"/>
    <p:sldId id="265" r:id="rId6"/>
    <p:sldId id="264" r:id="rId7"/>
    <p:sldId id="266" r:id="rId8"/>
    <p:sldId id="267" r:id="rId9"/>
    <p:sldId id="268" r:id="rId10"/>
    <p:sldId id="271" r:id="rId11"/>
    <p:sldId id="270" r:id="rId12"/>
    <p:sldId id="273" r:id="rId13"/>
    <p:sldId id="274" r:id="rId14"/>
    <p:sldId id="276" r:id="rId15"/>
    <p:sldId id="278" r:id="rId16"/>
    <p:sldId id="279" r:id="rId17"/>
    <p:sldId id="280" r:id="rId18"/>
    <p:sldId id="25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7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0" d="100"/>
          <a:sy n="60" d="100"/>
        </p:scale>
        <p:origin x="1056"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B48B60-E85C-4E22-BA1B-BCA537A573AF}"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en-US"/>
        </a:p>
      </dgm:t>
    </dgm:pt>
    <dgm:pt modelId="{3B1F2B39-EBFE-408B-AF96-6AE13442CCE3}">
      <dgm:prSet phldrT="[Text]"/>
      <dgm:spPr>
        <a:solidFill>
          <a:srgbClr val="FF0000"/>
        </a:solidFill>
        <a:ln>
          <a:solidFill>
            <a:schemeClr val="tx1"/>
          </a:solidFill>
        </a:ln>
      </dgm:spPr>
      <dgm:t>
        <a:bodyPr/>
        <a:lstStyle/>
        <a:p>
          <a:r>
            <a:rPr lang="en-US" b="1" dirty="0">
              <a:solidFill>
                <a:schemeClr val="bg1"/>
              </a:solidFill>
              <a:latin typeface="Book Antiqua" panose="02040602050305030304" pitchFamily="18" charset="0"/>
            </a:rPr>
            <a:t>Instruction and Assessment</a:t>
          </a:r>
        </a:p>
      </dgm:t>
    </dgm:pt>
    <dgm:pt modelId="{24B54FB8-CF78-439B-BDCE-741FDE0A09A1}" type="parTrans" cxnId="{A968C10C-1D4B-4F2E-8D48-4CFB2A755179}">
      <dgm:prSet/>
      <dgm:spPr/>
      <dgm:t>
        <a:bodyPr/>
        <a:lstStyle/>
        <a:p>
          <a:endParaRPr lang="en-US" b="1">
            <a:solidFill>
              <a:schemeClr val="tx1"/>
            </a:solidFill>
            <a:latin typeface="Book Antiqua" panose="02040602050305030304" pitchFamily="18" charset="0"/>
          </a:endParaRPr>
        </a:p>
      </dgm:t>
    </dgm:pt>
    <dgm:pt modelId="{B9681D03-014C-403B-B61C-D2E8C5E8E25F}" type="sibTrans" cxnId="{A968C10C-1D4B-4F2E-8D48-4CFB2A755179}">
      <dgm:prSet/>
      <dgm:spPr/>
      <dgm:t>
        <a:bodyPr/>
        <a:lstStyle/>
        <a:p>
          <a:endParaRPr lang="en-US" b="1">
            <a:solidFill>
              <a:schemeClr val="tx1"/>
            </a:solidFill>
            <a:latin typeface="Book Antiqua" panose="02040602050305030304" pitchFamily="18" charset="0"/>
          </a:endParaRPr>
        </a:p>
      </dgm:t>
    </dgm:pt>
    <dgm:pt modelId="{EB903690-DB0B-4222-B80A-841EF82090D2}">
      <dgm:prSet phldrT="[Text]"/>
      <dgm:spPr>
        <a:ln>
          <a:solidFill>
            <a:schemeClr val="tx1"/>
          </a:solidFill>
        </a:ln>
      </dgm:spPr>
      <dgm:t>
        <a:bodyPr/>
        <a:lstStyle/>
        <a:p>
          <a:r>
            <a:rPr lang="en-US" b="1" dirty="0">
              <a:solidFill>
                <a:schemeClr val="bg1"/>
              </a:solidFill>
              <a:latin typeface="Book Antiqua" panose="02040602050305030304" pitchFamily="18" charset="0"/>
            </a:rPr>
            <a:t>Characteristics of Science</a:t>
          </a:r>
        </a:p>
      </dgm:t>
    </dgm:pt>
    <dgm:pt modelId="{333A144B-FDEB-4EB3-AAC5-959C6A51A779}" type="parTrans" cxnId="{E9529392-5C36-4188-A939-B2FE8C52CDCB}">
      <dgm:prSet/>
      <dgm:spPr/>
      <dgm:t>
        <a:bodyPr/>
        <a:lstStyle/>
        <a:p>
          <a:endParaRPr lang="en-US" b="1">
            <a:solidFill>
              <a:schemeClr val="tx1"/>
            </a:solidFill>
            <a:latin typeface="Book Antiqua" panose="02040602050305030304" pitchFamily="18" charset="0"/>
          </a:endParaRPr>
        </a:p>
      </dgm:t>
    </dgm:pt>
    <dgm:pt modelId="{0A904176-F468-4D04-A261-8F6872ED2875}" type="sibTrans" cxnId="{E9529392-5C36-4188-A939-B2FE8C52CDCB}">
      <dgm:prSet/>
      <dgm:spPr/>
      <dgm:t>
        <a:bodyPr/>
        <a:lstStyle/>
        <a:p>
          <a:endParaRPr lang="en-US" b="1">
            <a:solidFill>
              <a:schemeClr val="tx1"/>
            </a:solidFill>
            <a:latin typeface="Book Antiqua" panose="02040602050305030304" pitchFamily="18" charset="0"/>
          </a:endParaRPr>
        </a:p>
      </dgm:t>
    </dgm:pt>
    <dgm:pt modelId="{0EC27200-8A8F-42F7-AD37-BCAB3BE19167}">
      <dgm:prSet phldrT="[Text]"/>
      <dgm:spPr>
        <a:ln>
          <a:solidFill>
            <a:schemeClr val="tx1"/>
          </a:solidFill>
        </a:ln>
      </dgm:spPr>
      <dgm:t>
        <a:bodyPr/>
        <a:lstStyle/>
        <a:p>
          <a:r>
            <a:rPr lang="en-US" b="1" dirty="0">
              <a:solidFill>
                <a:schemeClr val="bg1"/>
              </a:solidFill>
              <a:latin typeface="Book Antiqua" panose="02040602050305030304" pitchFamily="18" charset="0"/>
            </a:rPr>
            <a:t>Nature of Science</a:t>
          </a:r>
        </a:p>
      </dgm:t>
    </dgm:pt>
    <dgm:pt modelId="{7DD9E06E-6982-4729-A983-144E642214CC}" type="parTrans" cxnId="{DA87861E-95AE-4801-B557-7846CA82246D}">
      <dgm:prSet/>
      <dgm:spPr/>
      <dgm:t>
        <a:bodyPr/>
        <a:lstStyle/>
        <a:p>
          <a:endParaRPr lang="en-US" b="1">
            <a:solidFill>
              <a:schemeClr val="tx1"/>
            </a:solidFill>
            <a:latin typeface="Book Antiqua" panose="02040602050305030304" pitchFamily="18" charset="0"/>
          </a:endParaRPr>
        </a:p>
      </dgm:t>
    </dgm:pt>
    <dgm:pt modelId="{650D402E-4D5E-4C2A-9DDD-9D44394E7E1A}" type="sibTrans" cxnId="{DA87861E-95AE-4801-B557-7846CA82246D}">
      <dgm:prSet/>
      <dgm:spPr/>
      <dgm:t>
        <a:bodyPr/>
        <a:lstStyle/>
        <a:p>
          <a:endParaRPr lang="en-US" b="1">
            <a:solidFill>
              <a:schemeClr val="tx1"/>
            </a:solidFill>
            <a:latin typeface="Book Antiqua" panose="02040602050305030304" pitchFamily="18" charset="0"/>
          </a:endParaRPr>
        </a:p>
      </dgm:t>
    </dgm:pt>
    <dgm:pt modelId="{F7C389B7-73E3-40B9-BE01-469E41006704}">
      <dgm:prSet phldrT="[Text]"/>
      <dgm:spPr>
        <a:ln>
          <a:solidFill>
            <a:schemeClr val="tx1"/>
          </a:solidFill>
        </a:ln>
      </dgm:spPr>
      <dgm:t>
        <a:bodyPr/>
        <a:lstStyle/>
        <a:p>
          <a:r>
            <a:rPr lang="en-US" b="1" dirty="0">
              <a:solidFill>
                <a:schemeClr val="bg1"/>
              </a:solidFill>
              <a:latin typeface="Book Antiqua" panose="02040602050305030304" pitchFamily="18" charset="0"/>
            </a:rPr>
            <a:t>Concepts</a:t>
          </a:r>
        </a:p>
      </dgm:t>
    </dgm:pt>
    <dgm:pt modelId="{306B9CFB-3309-4A88-977A-DCDD5891BFD9}" type="parTrans" cxnId="{78492350-FA09-46EB-B4F0-0CE7561A6DC7}">
      <dgm:prSet/>
      <dgm:spPr/>
      <dgm:t>
        <a:bodyPr/>
        <a:lstStyle/>
        <a:p>
          <a:endParaRPr lang="en-US" b="1">
            <a:solidFill>
              <a:schemeClr val="tx1"/>
            </a:solidFill>
            <a:latin typeface="Book Antiqua" panose="02040602050305030304" pitchFamily="18" charset="0"/>
          </a:endParaRPr>
        </a:p>
      </dgm:t>
    </dgm:pt>
    <dgm:pt modelId="{1A3741B3-75B3-4444-B049-A544A28DA83C}" type="sibTrans" cxnId="{78492350-FA09-46EB-B4F0-0CE7561A6DC7}">
      <dgm:prSet/>
      <dgm:spPr/>
      <dgm:t>
        <a:bodyPr/>
        <a:lstStyle/>
        <a:p>
          <a:endParaRPr lang="en-US" b="1">
            <a:solidFill>
              <a:schemeClr val="tx1"/>
            </a:solidFill>
            <a:latin typeface="Book Antiqua" panose="02040602050305030304" pitchFamily="18" charset="0"/>
          </a:endParaRPr>
        </a:p>
      </dgm:t>
    </dgm:pt>
    <dgm:pt modelId="{AADB9BEB-9452-4FC6-A066-F63E80060857}" type="pres">
      <dgm:prSet presAssocID="{C5B48B60-E85C-4E22-BA1B-BCA537A573AF}" presName="cycle" presStyleCnt="0">
        <dgm:presLayoutVars>
          <dgm:chMax val="1"/>
          <dgm:dir/>
          <dgm:animLvl val="ctr"/>
          <dgm:resizeHandles val="exact"/>
        </dgm:presLayoutVars>
      </dgm:prSet>
      <dgm:spPr/>
    </dgm:pt>
    <dgm:pt modelId="{0F11F4F8-657A-4F16-A55F-FEBDD5221A68}" type="pres">
      <dgm:prSet presAssocID="{3B1F2B39-EBFE-408B-AF96-6AE13442CCE3}" presName="centerShape" presStyleLbl="node0" presStyleIdx="0" presStyleCnt="1"/>
      <dgm:spPr/>
    </dgm:pt>
    <dgm:pt modelId="{899F1BE9-CDC2-4FD2-B075-D72B6248A441}" type="pres">
      <dgm:prSet presAssocID="{333A144B-FDEB-4EB3-AAC5-959C6A51A779}" presName="parTrans" presStyleLbl="bgSibTrans2D1" presStyleIdx="0" presStyleCnt="3"/>
      <dgm:spPr/>
    </dgm:pt>
    <dgm:pt modelId="{3832E8E3-65A1-479E-ABC6-7604477AD75A}" type="pres">
      <dgm:prSet presAssocID="{EB903690-DB0B-4222-B80A-841EF82090D2}" presName="node" presStyleLbl="node1" presStyleIdx="0" presStyleCnt="3">
        <dgm:presLayoutVars>
          <dgm:bulletEnabled val="1"/>
        </dgm:presLayoutVars>
      </dgm:prSet>
      <dgm:spPr/>
    </dgm:pt>
    <dgm:pt modelId="{8409CFD1-9110-4B96-877F-9C6782A0D154}" type="pres">
      <dgm:prSet presAssocID="{7DD9E06E-6982-4729-A983-144E642214CC}" presName="parTrans" presStyleLbl="bgSibTrans2D1" presStyleIdx="1" presStyleCnt="3"/>
      <dgm:spPr/>
    </dgm:pt>
    <dgm:pt modelId="{3B38C717-B242-46A4-82C5-F0CCD9553DA2}" type="pres">
      <dgm:prSet presAssocID="{0EC27200-8A8F-42F7-AD37-BCAB3BE19167}" presName="node" presStyleLbl="node1" presStyleIdx="1" presStyleCnt="3">
        <dgm:presLayoutVars>
          <dgm:bulletEnabled val="1"/>
        </dgm:presLayoutVars>
      </dgm:prSet>
      <dgm:spPr/>
    </dgm:pt>
    <dgm:pt modelId="{10918EC8-EA44-49E1-B948-106F980C4AA3}" type="pres">
      <dgm:prSet presAssocID="{306B9CFB-3309-4A88-977A-DCDD5891BFD9}" presName="parTrans" presStyleLbl="bgSibTrans2D1" presStyleIdx="2" presStyleCnt="3"/>
      <dgm:spPr/>
    </dgm:pt>
    <dgm:pt modelId="{BA90B979-0438-454A-B02A-45DFC3289F4A}" type="pres">
      <dgm:prSet presAssocID="{F7C389B7-73E3-40B9-BE01-469E41006704}" presName="node" presStyleLbl="node1" presStyleIdx="2" presStyleCnt="3">
        <dgm:presLayoutVars>
          <dgm:bulletEnabled val="1"/>
        </dgm:presLayoutVars>
      </dgm:prSet>
      <dgm:spPr/>
    </dgm:pt>
  </dgm:ptLst>
  <dgm:cxnLst>
    <dgm:cxn modelId="{06A27DD7-BD7A-4674-AF7C-6DBA6DB70485}" type="presOf" srcId="{C5B48B60-E85C-4E22-BA1B-BCA537A573AF}" destId="{AADB9BEB-9452-4FC6-A066-F63E80060857}" srcOrd="0" destOrd="0" presId="urn:microsoft.com/office/officeart/2005/8/layout/radial4"/>
    <dgm:cxn modelId="{EE43071A-4BD1-4A3C-8EEA-F0D673358BBA}" type="presOf" srcId="{0EC27200-8A8F-42F7-AD37-BCAB3BE19167}" destId="{3B38C717-B242-46A4-82C5-F0CCD9553DA2}" srcOrd="0" destOrd="0" presId="urn:microsoft.com/office/officeart/2005/8/layout/radial4"/>
    <dgm:cxn modelId="{413D2ED0-B447-489C-9AF9-55859A67978D}" type="presOf" srcId="{F7C389B7-73E3-40B9-BE01-469E41006704}" destId="{BA90B979-0438-454A-B02A-45DFC3289F4A}" srcOrd="0" destOrd="0" presId="urn:microsoft.com/office/officeart/2005/8/layout/radial4"/>
    <dgm:cxn modelId="{9B2B42BA-32C4-4AA9-963D-D57DFD27A017}" type="presOf" srcId="{7DD9E06E-6982-4729-A983-144E642214CC}" destId="{8409CFD1-9110-4B96-877F-9C6782A0D154}" srcOrd="0" destOrd="0" presId="urn:microsoft.com/office/officeart/2005/8/layout/radial4"/>
    <dgm:cxn modelId="{DA87861E-95AE-4801-B557-7846CA82246D}" srcId="{3B1F2B39-EBFE-408B-AF96-6AE13442CCE3}" destId="{0EC27200-8A8F-42F7-AD37-BCAB3BE19167}" srcOrd="1" destOrd="0" parTransId="{7DD9E06E-6982-4729-A983-144E642214CC}" sibTransId="{650D402E-4D5E-4C2A-9DDD-9D44394E7E1A}"/>
    <dgm:cxn modelId="{A968C10C-1D4B-4F2E-8D48-4CFB2A755179}" srcId="{C5B48B60-E85C-4E22-BA1B-BCA537A573AF}" destId="{3B1F2B39-EBFE-408B-AF96-6AE13442CCE3}" srcOrd="0" destOrd="0" parTransId="{24B54FB8-CF78-439B-BDCE-741FDE0A09A1}" sibTransId="{B9681D03-014C-403B-B61C-D2E8C5E8E25F}"/>
    <dgm:cxn modelId="{C517AE06-4720-4E83-8062-D4E5060C7745}" type="presOf" srcId="{3B1F2B39-EBFE-408B-AF96-6AE13442CCE3}" destId="{0F11F4F8-657A-4F16-A55F-FEBDD5221A68}" srcOrd="0" destOrd="0" presId="urn:microsoft.com/office/officeart/2005/8/layout/radial4"/>
    <dgm:cxn modelId="{F3E05FBB-4DE4-4C72-B8C5-FA96AB162D6B}" type="presOf" srcId="{306B9CFB-3309-4A88-977A-DCDD5891BFD9}" destId="{10918EC8-EA44-49E1-B948-106F980C4AA3}" srcOrd="0" destOrd="0" presId="urn:microsoft.com/office/officeart/2005/8/layout/radial4"/>
    <dgm:cxn modelId="{D14F0310-B2B2-4377-B463-3AE1602C5183}" type="presOf" srcId="{EB903690-DB0B-4222-B80A-841EF82090D2}" destId="{3832E8E3-65A1-479E-ABC6-7604477AD75A}" srcOrd="0" destOrd="0" presId="urn:microsoft.com/office/officeart/2005/8/layout/radial4"/>
    <dgm:cxn modelId="{78492350-FA09-46EB-B4F0-0CE7561A6DC7}" srcId="{3B1F2B39-EBFE-408B-AF96-6AE13442CCE3}" destId="{F7C389B7-73E3-40B9-BE01-469E41006704}" srcOrd="2" destOrd="0" parTransId="{306B9CFB-3309-4A88-977A-DCDD5891BFD9}" sibTransId="{1A3741B3-75B3-4444-B049-A544A28DA83C}"/>
    <dgm:cxn modelId="{4211C294-A6E8-4C7E-A476-E10ACE79A9E8}" type="presOf" srcId="{333A144B-FDEB-4EB3-AAC5-959C6A51A779}" destId="{899F1BE9-CDC2-4FD2-B075-D72B6248A441}" srcOrd="0" destOrd="0" presId="urn:microsoft.com/office/officeart/2005/8/layout/radial4"/>
    <dgm:cxn modelId="{E9529392-5C36-4188-A939-B2FE8C52CDCB}" srcId="{3B1F2B39-EBFE-408B-AF96-6AE13442CCE3}" destId="{EB903690-DB0B-4222-B80A-841EF82090D2}" srcOrd="0" destOrd="0" parTransId="{333A144B-FDEB-4EB3-AAC5-959C6A51A779}" sibTransId="{0A904176-F468-4D04-A261-8F6872ED2875}"/>
    <dgm:cxn modelId="{34C7AA2E-0717-47CF-9F7C-0D1C47EB2D2E}" type="presParOf" srcId="{AADB9BEB-9452-4FC6-A066-F63E80060857}" destId="{0F11F4F8-657A-4F16-A55F-FEBDD5221A68}" srcOrd="0" destOrd="0" presId="urn:microsoft.com/office/officeart/2005/8/layout/radial4"/>
    <dgm:cxn modelId="{C3E7F924-E7FA-422F-8D8F-D43FAC9A23F0}" type="presParOf" srcId="{AADB9BEB-9452-4FC6-A066-F63E80060857}" destId="{899F1BE9-CDC2-4FD2-B075-D72B6248A441}" srcOrd="1" destOrd="0" presId="urn:microsoft.com/office/officeart/2005/8/layout/radial4"/>
    <dgm:cxn modelId="{72332A5E-2DF3-46C6-937F-074C8A10480B}" type="presParOf" srcId="{AADB9BEB-9452-4FC6-A066-F63E80060857}" destId="{3832E8E3-65A1-479E-ABC6-7604477AD75A}" srcOrd="2" destOrd="0" presId="urn:microsoft.com/office/officeart/2005/8/layout/radial4"/>
    <dgm:cxn modelId="{D3CC83C4-3E70-4FAD-BC9B-C70DAD55DA81}" type="presParOf" srcId="{AADB9BEB-9452-4FC6-A066-F63E80060857}" destId="{8409CFD1-9110-4B96-877F-9C6782A0D154}" srcOrd="3" destOrd="0" presId="urn:microsoft.com/office/officeart/2005/8/layout/radial4"/>
    <dgm:cxn modelId="{28477C2D-AC03-4D4C-A827-B2693A25DA71}" type="presParOf" srcId="{AADB9BEB-9452-4FC6-A066-F63E80060857}" destId="{3B38C717-B242-46A4-82C5-F0CCD9553DA2}" srcOrd="4" destOrd="0" presId="urn:microsoft.com/office/officeart/2005/8/layout/radial4"/>
    <dgm:cxn modelId="{251202DF-C14D-49C3-993C-0B502CF4A34A}" type="presParOf" srcId="{AADB9BEB-9452-4FC6-A066-F63E80060857}" destId="{10918EC8-EA44-49E1-B948-106F980C4AA3}" srcOrd="5" destOrd="0" presId="urn:microsoft.com/office/officeart/2005/8/layout/radial4"/>
    <dgm:cxn modelId="{B8581F5C-DFEB-4E39-A06C-C78A07551531}" type="presParOf" srcId="{AADB9BEB-9452-4FC6-A066-F63E80060857}" destId="{BA90B979-0438-454A-B02A-45DFC3289F4A}" srcOrd="6" destOrd="0" presId="urn:microsoft.com/office/officeart/2005/8/layout/radial4"/>
  </dgm:cxnLst>
  <dgm:bg>
    <a:solidFill>
      <a:schemeClr val="accent1">
        <a:lumMod val="20000"/>
        <a:lumOff val="80000"/>
      </a:schemeClr>
    </a:solidFill>
  </dgm:bg>
  <dgm:whole>
    <a:ln>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4EAAAF-28F7-45B6-BF13-D60E47145152}" type="doc">
      <dgm:prSet loTypeId="urn:microsoft.com/office/officeart/2005/8/layout/funnel1" loCatId="relationship" qsTypeId="urn:microsoft.com/office/officeart/2005/8/quickstyle/3d1" qsCatId="3D" csTypeId="urn:microsoft.com/office/officeart/2005/8/colors/accent1_2" csCatId="accent1" phldr="1"/>
      <dgm:spPr/>
      <dgm:t>
        <a:bodyPr/>
        <a:lstStyle/>
        <a:p>
          <a:endParaRPr lang="en-US"/>
        </a:p>
      </dgm:t>
    </dgm:pt>
    <dgm:pt modelId="{4DB0A0E5-55AF-4EF1-8B3A-C47834F7FF6D}">
      <dgm:prSet phldrT="[Text]" custT="1"/>
      <dgm:spPr>
        <a:solidFill>
          <a:srgbClr val="0070C0"/>
        </a:solidFill>
        <a:ln>
          <a:solidFill>
            <a:schemeClr val="tx1"/>
          </a:solidFill>
        </a:ln>
      </dgm:spPr>
      <dgm:t>
        <a:bodyPr/>
        <a:lstStyle/>
        <a:p>
          <a:r>
            <a:rPr lang="en-US" sz="2000" b="1" dirty="0">
              <a:solidFill>
                <a:schemeClr val="bg1"/>
              </a:solidFill>
              <a:latin typeface="Book Antiqua" panose="02040602050305030304" pitchFamily="18" charset="0"/>
            </a:rPr>
            <a:t>Core Ideas</a:t>
          </a:r>
        </a:p>
      </dgm:t>
    </dgm:pt>
    <dgm:pt modelId="{670767B0-A770-42D8-BC73-BDC03F4877EB}" type="parTrans" cxnId="{9ADD9C61-88FD-45D4-8D22-00882D88C2A6}">
      <dgm:prSet/>
      <dgm:spPr/>
      <dgm:t>
        <a:bodyPr/>
        <a:lstStyle/>
        <a:p>
          <a:endParaRPr lang="en-US"/>
        </a:p>
      </dgm:t>
    </dgm:pt>
    <dgm:pt modelId="{9E3517B9-6308-4AFC-AC54-D9AC12CFE987}" type="sibTrans" cxnId="{9ADD9C61-88FD-45D4-8D22-00882D88C2A6}">
      <dgm:prSet/>
      <dgm:spPr/>
      <dgm:t>
        <a:bodyPr/>
        <a:lstStyle/>
        <a:p>
          <a:endParaRPr lang="en-US"/>
        </a:p>
      </dgm:t>
    </dgm:pt>
    <dgm:pt modelId="{48E8A73F-7614-4132-B8B5-7274EA44C920}">
      <dgm:prSet phldrT="[Text]" custT="1"/>
      <dgm:spPr>
        <a:solidFill>
          <a:srgbClr val="7030A0"/>
        </a:solidFill>
        <a:ln>
          <a:solidFill>
            <a:schemeClr val="tx1"/>
          </a:solidFill>
        </a:ln>
      </dgm:spPr>
      <dgm:t>
        <a:bodyPr/>
        <a:lstStyle/>
        <a:p>
          <a:r>
            <a:rPr lang="en-US" sz="1800" b="1" dirty="0">
              <a:solidFill>
                <a:schemeClr val="bg1"/>
              </a:solidFill>
              <a:latin typeface="Book Antiqua" panose="02040602050305030304" pitchFamily="18" charset="0"/>
            </a:rPr>
            <a:t>Science and Engineering Practices</a:t>
          </a:r>
        </a:p>
      </dgm:t>
    </dgm:pt>
    <dgm:pt modelId="{566DA529-8BF5-40F8-BD8D-924B34EF4F75}" type="parTrans" cxnId="{3AC8C67F-CEB0-48C1-BB8D-148AA2B1F466}">
      <dgm:prSet/>
      <dgm:spPr/>
      <dgm:t>
        <a:bodyPr/>
        <a:lstStyle/>
        <a:p>
          <a:endParaRPr lang="en-US"/>
        </a:p>
      </dgm:t>
    </dgm:pt>
    <dgm:pt modelId="{CD48D3E7-0964-4CC7-A5DB-168B71F1C16C}" type="sibTrans" cxnId="{3AC8C67F-CEB0-48C1-BB8D-148AA2B1F466}">
      <dgm:prSet/>
      <dgm:spPr/>
      <dgm:t>
        <a:bodyPr/>
        <a:lstStyle/>
        <a:p>
          <a:endParaRPr lang="en-US"/>
        </a:p>
      </dgm:t>
    </dgm:pt>
    <dgm:pt modelId="{A371EBB9-E7AC-4DE2-BF14-3EA45F815A0C}">
      <dgm:prSet phldrT="[Text]" custT="1"/>
      <dgm:spPr>
        <a:solidFill>
          <a:schemeClr val="accent6">
            <a:lumMod val="75000"/>
          </a:schemeClr>
        </a:solidFill>
        <a:ln>
          <a:solidFill>
            <a:schemeClr val="tx1"/>
          </a:solidFill>
        </a:ln>
      </dgm:spPr>
      <dgm:t>
        <a:bodyPr/>
        <a:lstStyle/>
        <a:p>
          <a:r>
            <a:rPr lang="en-US" sz="1800" b="1" dirty="0">
              <a:solidFill>
                <a:schemeClr val="bg1"/>
              </a:solidFill>
              <a:latin typeface="Book Antiqua" panose="02040602050305030304" pitchFamily="18" charset="0"/>
            </a:rPr>
            <a:t>Crosscutting Concepts</a:t>
          </a:r>
        </a:p>
      </dgm:t>
    </dgm:pt>
    <dgm:pt modelId="{DFD4AC38-9DC3-4645-8D80-5DC97B956F9E}" type="parTrans" cxnId="{0CCC93BB-D3BC-45A9-8325-F635BAC451CD}">
      <dgm:prSet/>
      <dgm:spPr/>
      <dgm:t>
        <a:bodyPr/>
        <a:lstStyle/>
        <a:p>
          <a:endParaRPr lang="en-US"/>
        </a:p>
      </dgm:t>
    </dgm:pt>
    <dgm:pt modelId="{74C4DF6C-5529-416A-B0F6-E3B88ED8DC09}" type="sibTrans" cxnId="{0CCC93BB-D3BC-45A9-8325-F635BAC451CD}">
      <dgm:prSet/>
      <dgm:spPr/>
      <dgm:t>
        <a:bodyPr/>
        <a:lstStyle/>
        <a:p>
          <a:endParaRPr lang="en-US"/>
        </a:p>
      </dgm:t>
    </dgm:pt>
    <dgm:pt modelId="{1BCBCD06-B3B3-4722-A903-AC9A7D98FF9B}">
      <dgm:prSet phldrT="[Text]" custT="1"/>
      <dgm:spPr>
        <a:solidFill>
          <a:srgbClr val="FF0000"/>
        </a:solidFill>
        <a:ln>
          <a:solidFill>
            <a:schemeClr val="tx1"/>
          </a:solidFill>
        </a:ln>
      </dgm:spPr>
      <dgm:t>
        <a:bodyPr/>
        <a:lstStyle/>
        <a:p>
          <a:r>
            <a:rPr lang="en-US" sz="1800" dirty="0">
              <a:solidFill>
                <a:schemeClr val="bg1"/>
              </a:solidFill>
              <a:latin typeface="Book Antiqua" panose="02040602050305030304" pitchFamily="18" charset="0"/>
            </a:rPr>
            <a:t>Instruction and Assessment</a:t>
          </a:r>
        </a:p>
      </dgm:t>
    </dgm:pt>
    <dgm:pt modelId="{8C37582C-C1D3-4876-84B0-B8DF506E73D7}" type="parTrans" cxnId="{CE3183A8-EDFC-4D29-A583-712547CA66C3}">
      <dgm:prSet/>
      <dgm:spPr/>
      <dgm:t>
        <a:bodyPr/>
        <a:lstStyle/>
        <a:p>
          <a:endParaRPr lang="en-US"/>
        </a:p>
      </dgm:t>
    </dgm:pt>
    <dgm:pt modelId="{466EAA68-58C9-400C-AC57-4F877EAB074C}" type="sibTrans" cxnId="{CE3183A8-EDFC-4D29-A583-712547CA66C3}">
      <dgm:prSet/>
      <dgm:spPr/>
      <dgm:t>
        <a:bodyPr/>
        <a:lstStyle/>
        <a:p>
          <a:endParaRPr lang="en-US"/>
        </a:p>
      </dgm:t>
    </dgm:pt>
    <dgm:pt modelId="{B923EB4E-0158-4B5F-9544-C1F94B615A94}" type="pres">
      <dgm:prSet presAssocID="{7C4EAAAF-28F7-45B6-BF13-D60E47145152}" presName="Name0" presStyleCnt="0">
        <dgm:presLayoutVars>
          <dgm:chMax val="4"/>
          <dgm:resizeHandles val="exact"/>
        </dgm:presLayoutVars>
      </dgm:prSet>
      <dgm:spPr/>
    </dgm:pt>
    <dgm:pt modelId="{2ABC8167-92E0-4B58-84D7-76E7D0327D41}" type="pres">
      <dgm:prSet presAssocID="{7C4EAAAF-28F7-45B6-BF13-D60E47145152}" presName="ellipse" presStyleLbl="trBgShp" presStyleIdx="0" presStyleCnt="1" custScaleX="151107" custScaleY="126488"/>
      <dgm:spPr>
        <a:solidFill>
          <a:schemeClr val="accent4">
            <a:lumMod val="40000"/>
            <a:lumOff val="60000"/>
            <a:alpha val="40000"/>
          </a:schemeClr>
        </a:solidFill>
      </dgm:spPr>
    </dgm:pt>
    <dgm:pt modelId="{16972188-13E9-4519-8E0C-FE92748F6A35}" type="pres">
      <dgm:prSet presAssocID="{7C4EAAAF-28F7-45B6-BF13-D60E47145152}" presName="arrow1" presStyleLbl="fgShp" presStyleIdx="0" presStyleCnt="1" custLinFactNeighborX="-4567" custLinFactNeighborY="94548"/>
      <dgm:spPr>
        <a:solidFill>
          <a:srgbClr val="FF0000"/>
        </a:solidFill>
        <a:ln>
          <a:solidFill>
            <a:schemeClr val="tx1"/>
          </a:solidFill>
        </a:ln>
      </dgm:spPr>
    </dgm:pt>
    <dgm:pt modelId="{3D1049E8-FA75-4837-BC90-84001A68E26A}" type="pres">
      <dgm:prSet presAssocID="{7C4EAAAF-28F7-45B6-BF13-D60E47145152}" presName="rectangle" presStyleLbl="revTx" presStyleIdx="0" presStyleCnt="1" custScaleX="100791" custScaleY="53978" custLinFactNeighborX="-1358" custLinFactNeighborY="36204">
        <dgm:presLayoutVars>
          <dgm:bulletEnabled val="1"/>
        </dgm:presLayoutVars>
      </dgm:prSet>
      <dgm:spPr/>
    </dgm:pt>
    <dgm:pt modelId="{74EBFDD8-9634-4B30-872E-ACFF4A845ED5}" type="pres">
      <dgm:prSet presAssocID="{48E8A73F-7614-4132-B8B5-7274EA44C920}" presName="item1" presStyleLbl="node1" presStyleIdx="0" presStyleCnt="3" custScaleX="167262" custScaleY="144454" custLinFactNeighborX="11327" custLinFactNeighborY="6871">
        <dgm:presLayoutVars>
          <dgm:bulletEnabled val="1"/>
        </dgm:presLayoutVars>
      </dgm:prSet>
      <dgm:spPr/>
    </dgm:pt>
    <dgm:pt modelId="{C39131E1-E278-427C-8CF0-E8AD74C0E14F}" type="pres">
      <dgm:prSet presAssocID="{A371EBB9-E7AC-4DE2-BF14-3EA45F815A0C}" presName="item2" presStyleLbl="node1" presStyleIdx="1" presStyleCnt="3" custScaleX="155556" custScaleY="148148" custLinFactNeighborX="-42697" custLinFactNeighborY="-9463">
        <dgm:presLayoutVars>
          <dgm:bulletEnabled val="1"/>
        </dgm:presLayoutVars>
      </dgm:prSet>
      <dgm:spPr/>
    </dgm:pt>
    <dgm:pt modelId="{622BB479-67A8-4A49-A10A-1A46D0C312A2}" type="pres">
      <dgm:prSet presAssocID="{1BCBCD06-B3B3-4722-A903-AC9A7D98FF9B}" presName="item3" presStyleLbl="node1" presStyleIdx="2" presStyleCnt="3" custLinFactNeighborX="42169" custLinFactNeighborY="-2749">
        <dgm:presLayoutVars>
          <dgm:bulletEnabled val="1"/>
        </dgm:presLayoutVars>
      </dgm:prSet>
      <dgm:spPr/>
    </dgm:pt>
    <dgm:pt modelId="{2B1CDBD6-915B-4495-A305-04B0D8467FCC}" type="pres">
      <dgm:prSet presAssocID="{7C4EAAAF-28F7-45B6-BF13-D60E47145152}" presName="funnel" presStyleLbl="trAlignAcc1" presStyleIdx="0" presStyleCnt="1" custScaleX="142857" custScaleY="118622" custLinFactNeighborX="-2836" custLinFactNeighborY="6579"/>
      <dgm:spPr>
        <a:solidFill>
          <a:schemeClr val="accent4">
            <a:alpha val="40000"/>
          </a:schemeClr>
        </a:solidFill>
      </dgm:spPr>
    </dgm:pt>
  </dgm:ptLst>
  <dgm:cxnLst>
    <dgm:cxn modelId="{CE3183A8-EDFC-4D29-A583-712547CA66C3}" srcId="{7C4EAAAF-28F7-45B6-BF13-D60E47145152}" destId="{1BCBCD06-B3B3-4722-A903-AC9A7D98FF9B}" srcOrd="3" destOrd="0" parTransId="{8C37582C-C1D3-4876-84B0-B8DF506E73D7}" sibTransId="{466EAA68-58C9-400C-AC57-4F877EAB074C}"/>
    <dgm:cxn modelId="{0CCC93BB-D3BC-45A9-8325-F635BAC451CD}" srcId="{7C4EAAAF-28F7-45B6-BF13-D60E47145152}" destId="{A371EBB9-E7AC-4DE2-BF14-3EA45F815A0C}" srcOrd="2" destOrd="0" parTransId="{DFD4AC38-9DC3-4645-8D80-5DC97B956F9E}" sibTransId="{74C4DF6C-5529-416A-B0F6-E3B88ED8DC09}"/>
    <dgm:cxn modelId="{E7C07D09-888A-4877-AE61-A3ED0E0FC768}" type="presOf" srcId="{48E8A73F-7614-4132-B8B5-7274EA44C920}" destId="{C39131E1-E278-427C-8CF0-E8AD74C0E14F}" srcOrd="0" destOrd="0" presId="urn:microsoft.com/office/officeart/2005/8/layout/funnel1"/>
    <dgm:cxn modelId="{F60ED520-24A1-41B1-A4AE-D7E1D916897D}" type="presOf" srcId="{1BCBCD06-B3B3-4722-A903-AC9A7D98FF9B}" destId="{3D1049E8-FA75-4837-BC90-84001A68E26A}" srcOrd="0" destOrd="0" presId="urn:microsoft.com/office/officeart/2005/8/layout/funnel1"/>
    <dgm:cxn modelId="{A0E0F64B-3784-4A3C-868F-31617DF5D6AB}" type="presOf" srcId="{7C4EAAAF-28F7-45B6-BF13-D60E47145152}" destId="{B923EB4E-0158-4B5F-9544-C1F94B615A94}" srcOrd="0" destOrd="0" presId="urn:microsoft.com/office/officeart/2005/8/layout/funnel1"/>
    <dgm:cxn modelId="{3AC8C67F-CEB0-48C1-BB8D-148AA2B1F466}" srcId="{7C4EAAAF-28F7-45B6-BF13-D60E47145152}" destId="{48E8A73F-7614-4132-B8B5-7274EA44C920}" srcOrd="1" destOrd="0" parTransId="{566DA529-8BF5-40F8-BD8D-924B34EF4F75}" sibTransId="{CD48D3E7-0964-4CC7-A5DB-168B71F1C16C}"/>
    <dgm:cxn modelId="{543205AB-8069-4A6F-A3FC-D9AC11033D8F}" type="presOf" srcId="{A371EBB9-E7AC-4DE2-BF14-3EA45F815A0C}" destId="{74EBFDD8-9634-4B30-872E-ACFF4A845ED5}" srcOrd="0" destOrd="0" presId="urn:microsoft.com/office/officeart/2005/8/layout/funnel1"/>
    <dgm:cxn modelId="{9ADD9C61-88FD-45D4-8D22-00882D88C2A6}" srcId="{7C4EAAAF-28F7-45B6-BF13-D60E47145152}" destId="{4DB0A0E5-55AF-4EF1-8B3A-C47834F7FF6D}" srcOrd="0" destOrd="0" parTransId="{670767B0-A770-42D8-BC73-BDC03F4877EB}" sibTransId="{9E3517B9-6308-4AFC-AC54-D9AC12CFE987}"/>
    <dgm:cxn modelId="{21292326-FCCB-4E85-B296-4EB1DD3BD881}" type="presOf" srcId="{4DB0A0E5-55AF-4EF1-8B3A-C47834F7FF6D}" destId="{622BB479-67A8-4A49-A10A-1A46D0C312A2}" srcOrd="0" destOrd="0" presId="urn:microsoft.com/office/officeart/2005/8/layout/funnel1"/>
    <dgm:cxn modelId="{42331E55-3611-46FD-90CB-0FA2A8753EAD}" type="presParOf" srcId="{B923EB4E-0158-4B5F-9544-C1F94B615A94}" destId="{2ABC8167-92E0-4B58-84D7-76E7D0327D41}" srcOrd="0" destOrd="0" presId="urn:microsoft.com/office/officeart/2005/8/layout/funnel1"/>
    <dgm:cxn modelId="{39409B31-BCB1-42ED-8A79-0DC841314905}" type="presParOf" srcId="{B923EB4E-0158-4B5F-9544-C1F94B615A94}" destId="{16972188-13E9-4519-8E0C-FE92748F6A35}" srcOrd="1" destOrd="0" presId="urn:microsoft.com/office/officeart/2005/8/layout/funnel1"/>
    <dgm:cxn modelId="{B6EF273C-6A9E-4A37-BBE6-49622C806FF9}" type="presParOf" srcId="{B923EB4E-0158-4B5F-9544-C1F94B615A94}" destId="{3D1049E8-FA75-4837-BC90-84001A68E26A}" srcOrd="2" destOrd="0" presId="urn:microsoft.com/office/officeart/2005/8/layout/funnel1"/>
    <dgm:cxn modelId="{BC2DF0DC-E9A6-4FBB-91DD-50AA34782684}" type="presParOf" srcId="{B923EB4E-0158-4B5F-9544-C1F94B615A94}" destId="{74EBFDD8-9634-4B30-872E-ACFF4A845ED5}" srcOrd="3" destOrd="0" presId="urn:microsoft.com/office/officeart/2005/8/layout/funnel1"/>
    <dgm:cxn modelId="{C8DD887B-8E8A-4C96-8263-9D7CEF071577}" type="presParOf" srcId="{B923EB4E-0158-4B5F-9544-C1F94B615A94}" destId="{C39131E1-E278-427C-8CF0-E8AD74C0E14F}" srcOrd="4" destOrd="0" presId="urn:microsoft.com/office/officeart/2005/8/layout/funnel1"/>
    <dgm:cxn modelId="{6AA06A9B-5A99-4AFE-B9BC-F7A14400F418}" type="presParOf" srcId="{B923EB4E-0158-4B5F-9544-C1F94B615A94}" destId="{622BB479-67A8-4A49-A10A-1A46D0C312A2}" srcOrd="5" destOrd="0" presId="urn:microsoft.com/office/officeart/2005/8/layout/funnel1"/>
    <dgm:cxn modelId="{5ACB9EBD-71F8-4256-BAAF-E2B3681946AF}" type="presParOf" srcId="{B923EB4E-0158-4B5F-9544-C1F94B615A94}" destId="{2B1CDBD6-915B-4495-A305-04B0D8467FCC}" srcOrd="6" destOrd="0" presId="urn:microsoft.com/office/officeart/2005/8/layout/funnel1"/>
  </dgm:cxnLst>
  <dgm:bg>
    <a:solidFill>
      <a:schemeClr val="accent5">
        <a:lumMod val="20000"/>
        <a:lumOff val="80000"/>
      </a:schemeClr>
    </a:solidFill>
  </dgm:bg>
  <dgm:whole>
    <a:ln>
      <a:solidFill>
        <a:schemeClr val="tx1"/>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1F4F8-657A-4F16-A55F-FEBDD5221A68}">
      <dsp:nvSpPr>
        <dsp:cNvPr id="0" name=""/>
        <dsp:cNvSpPr/>
      </dsp:nvSpPr>
      <dsp:spPr>
        <a:xfrm>
          <a:off x="1806520" y="1969390"/>
          <a:ext cx="1495986" cy="1495986"/>
        </a:xfrm>
        <a:prstGeom prst="ellipse">
          <a:avLst/>
        </a:prstGeom>
        <a:solidFill>
          <a:srgbClr val="FF0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latin typeface="Book Antiqua" panose="02040602050305030304" pitchFamily="18" charset="0"/>
            </a:rPr>
            <a:t>Instruction and Assessment</a:t>
          </a:r>
        </a:p>
      </dsp:txBody>
      <dsp:txXfrm>
        <a:off x="2025602" y="2188472"/>
        <a:ext cx="1057822" cy="1057822"/>
      </dsp:txXfrm>
    </dsp:sp>
    <dsp:sp modelId="{899F1BE9-CDC2-4FD2-B075-D72B6248A441}">
      <dsp:nvSpPr>
        <dsp:cNvPr id="0" name=""/>
        <dsp:cNvSpPr/>
      </dsp:nvSpPr>
      <dsp:spPr>
        <a:xfrm rot="12900000">
          <a:off x="675332" y="1651582"/>
          <a:ext cx="1323017" cy="426356"/>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32E8E3-65A1-479E-ABC6-7604477AD75A}">
      <dsp:nvSpPr>
        <dsp:cNvPr id="0" name=""/>
        <dsp:cNvSpPr/>
      </dsp:nvSpPr>
      <dsp:spPr>
        <a:xfrm>
          <a:off x="84370" y="916859"/>
          <a:ext cx="1421187" cy="1136950"/>
        </a:xfrm>
        <a:prstGeom prst="roundRect">
          <a:avLst>
            <a:gd name="adj" fmla="val 10000"/>
          </a:avLst>
        </a:prstGeom>
        <a:solidFill>
          <a:schemeClr val="accent4">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latin typeface="Book Antiqua" panose="02040602050305030304" pitchFamily="18" charset="0"/>
            </a:rPr>
            <a:t>Characteristics of Science</a:t>
          </a:r>
        </a:p>
      </dsp:txBody>
      <dsp:txXfrm>
        <a:off x="117670" y="950159"/>
        <a:ext cx="1354587" cy="1070350"/>
      </dsp:txXfrm>
    </dsp:sp>
    <dsp:sp modelId="{8409CFD1-9110-4B96-877F-9C6782A0D154}">
      <dsp:nvSpPr>
        <dsp:cNvPr id="0" name=""/>
        <dsp:cNvSpPr/>
      </dsp:nvSpPr>
      <dsp:spPr>
        <a:xfrm rot="16200000">
          <a:off x="1893004" y="1017702"/>
          <a:ext cx="1323017" cy="426356"/>
        </a:xfrm>
        <a:prstGeom prst="leftArrow">
          <a:avLst>
            <a:gd name="adj1" fmla="val 60000"/>
            <a:gd name="adj2" fmla="val 50000"/>
          </a:avLst>
        </a:prstGeom>
        <a:solidFill>
          <a:schemeClr val="accent4">
            <a:hueOff val="5197846"/>
            <a:satOff val="-23984"/>
            <a:lumOff val="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38C717-B242-46A4-82C5-F0CCD9553DA2}">
      <dsp:nvSpPr>
        <dsp:cNvPr id="0" name=""/>
        <dsp:cNvSpPr/>
      </dsp:nvSpPr>
      <dsp:spPr>
        <a:xfrm>
          <a:off x="1843919" y="896"/>
          <a:ext cx="1421187" cy="1136950"/>
        </a:xfrm>
        <a:prstGeom prst="roundRect">
          <a:avLst>
            <a:gd name="adj" fmla="val 10000"/>
          </a:avLst>
        </a:prstGeom>
        <a:solidFill>
          <a:schemeClr val="accent4">
            <a:hueOff val="5197846"/>
            <a:satOff val="-23984"/>
            <a:lumOff val="883"/>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latin typeface="Book Antiqua" panose="02040602050305030304" pitchFamily="18" charset="0"/>
            </a:rPr>
            <a:t>Nature of Science</a:t>
          </a:r>
        </a:p>
      </dsp:txBody>
      <dsp:txXfrm>
        <a:off x="1877219" y="34196"/>
        <a:ext cx="1354587" cy="1070350"/>
      </dsp:txXfrm>
    </dsp:sp>
    <dsp:sp modelId="{10918EC8-EA44-49E1-B948-106F980C4AA3}">
      <dsp:nvSpPr>
        <dsp:cNvPr id="0" name=""/>
        <dsp:cNvSpPr/>
      </dsp:nvSpPr>
      <dsp:spPr>
        <a:xfrm rot="19500000">
          <a:off x="3110676" y="1651582"/>
          <a:ext cx="1323017" cy="426356"/>
        </a:xfrm>
        <a:prstGeom prst="leftArrow">
          <a:avLst>
            <a:gd name="adj1" fmla="val 600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90B979-0438-454A-B02A-45DFC3289F4A}">
      <dsp:nvSpPr>
        <dsp:cNvPr id="0" name=""/>
        <dsp:cNvSpPr/>
      </dsp:nvSpPr>
      <dsp:spPr>
        <a:xfrm>
          <a:off x="3603468" y="916859"/>
          <a:ext cx="1421187" cy="1136950"/>
        </a:xfrm>
        <a:prstGeom prst="roundRect">
          <a:avLst>
            <a:gd name="adj" fmla="val 10000"/>
          </a:avLst>
        </a:prstGeom>
        <a:solidFill>
          <a:schemeClr val="accent4">
            <a:hueOff val="10395692"/>
            <a:satOff val="-47968"/>
            <a:lumOff val="1765"/>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latin typeface="Book Antiqua" panose="02040602050305030304" pitchFamily="18" charset="0"/>
            </a:rPr>
            <a:t>Concepts</a:t>
          </a:r>
        </a:p>
      </dsp:txBody>
      <dsp:txXfrm>
        <a:off x="3636768" y="950159"/>
        <a:ext cx="1354587" cy="10703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C8167-92E0-4B58-84D7-76E7D0327D41}">
      <dsp:nvSpPr>
        <dsp:cNvPr id="0" name=""/>
        <dsp:cNvSpPr/>
      </dsp:nvSpPr>
      <dsp:spPr>
        <a:xfrm>
          <a:off x="64701" y="622562"/>
          <a:ext cx="5399081" cy="1569541"/>
        </a:xfrm>
        <a:prstGeom prst="ellipse">
          <a:avLst/>
        </a:prstGeom>
        <a:solidFill>
          <a:schemeClr val="accent4">
            <a:lumMod val="40000"/>
            <a:lumOff val="60000"/>
            <a:alpha val="4000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16972188-13E9-4519-8E0C-FE92748F6A35}">
      <dsp:nvSpPr>
        <dsp:cNvPr id="0" name=""/>
        <dsp:cNvSpPr/>
      </dsp:nvSpPr>
      <dsp:spPr>
        <a:xfrm>
          <a:off x="2391935" y="4244356"/>
          <a:ext cx="692445" cy="443165"/>
        </a:xfrm>
        <a:prstGeom prst="downArrow">
          <a:avLst/>
        </a:prstGeom>
        <a:solidFill>
          <a:srgbClr val="FF0000"/>
        </a:solidFill>
        <a:ln>
          <a:solidFill>
            <a:schemeClr val="tx1"/>
          </a:solid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3D1049E8-FA75-4837-BC90-84001A68E26A}">
      <dsp:nvSpPr>
        <dsp:cNvPr id="0" name=""/>
        <dsp:cNvSpPr/>
      </dsp:nvSpPr>
      <dsp:spPr>
        <a:xfrm>
          <a:off x="1049631" y="4671923"/>
          <a:ext cx="3350029" cy="448521"/>
        </a:xfrm>
        <a:prstGeom prst="rect">
          <a:avLst/>
        </a:prstGeom>
        <a:solidFill>
          <a:srgbClr val="FF0000"/>
        </a:solid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Book Antiqua" panose="02040602050305030304" pitchFamily="18" charset="0"/>
            </a:rPr>
            <a:t>Instruction and Assessment</a:t>
          </a:r>
        </a:p>
      </dsp:txBody>
      <dsp:txXfrm>
        <a:off x="1049631" y="4671923"/>
        <a:ext cx="3350029" cy="448521"/>
      </dsp:txXfrm>
    </dsp:sp>
    <dsp:sp modelId="{74EBFDD8-9634-4B30-872E-ACFF4A845ED5}">
      <dsp:nvSpPr>
        <dsp:cNvPr id="0" name=""/>
        <dsp:cNvSpPr/>
      </dsp:nvSpPr>
      <dsp:spPr>
        <a:xfrm>
          <a:off x="1998763" y="1932201"/>
          <a:ext cx="2084756" cy="1800477"/>
        </a:xfrm>
        <a:prstGeom prst="ellipse">
          <a:avLst/>
        </a:prstGeom>
        <a:solidFill>
          <a:schemeClr val="accent6">
            <a:lumMod val="75000"/>
          </a:schemeClr>
        </a:solidFill>
        <a:ln>
          <a:solidFill>
            <a:schemeClr val="tx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Book Antiqua" panose="02040602050305030304" pitchFamily="18" charset="0"/>
            </a:rPr>
            <a:t>Crosscutting Concepts</a:t>
          </a:r>
        </a:p>
      </dsp:txBody>
      <dsp:txXfrm>
        <a:off x="2304068" y="2195875"/>
        <a:ext cx="1474146" cy="1273129"/>
      </dsp:txXfrm>
    </dsp:sp>
    <dsp:sp modelId="{C39131E1-E278-427C-8CF0-E8AD74C0E14F}">
      <dsp:nvSpPr>
        <dsp:cNvPr id="0" name=""/>
        <dsp:cNvSpPr/>
      </dsp:nvSpPr>
      <dsp:spPr>
        <a:xfrm>
          <a:off x="506489" y="770514"/>
          <a:ext cx="1938852" cy="1846519"/>
        </a:xfrm>
        <a:prstGeom prst="ellipse">
          <a:avLst/>
        </a:prstGeom>
        <a:solidFill>
          <a:srgbClr val="7030A0"/>
        </a:solidFill>
        <a:ln>
          <a:solidFill>
            <a:schemeClr val="tx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Book Antiqua" panose="02040602050305030304" pitchFamily="18" charset="0"/>
            </a:rPr>
            <a:t>Science and Engineering Practices</a:t>
          </a:r>
        </a:p>
      </dsp:txBody>
      <dsp:txXfrm>
        <a:off x="790427" y="1040930"/>
        <a:ext cx="1370976" cy="1305687"/>
      </dsp:txXfrm>
    </dsp:sp>
    <dsp:sp modelId="{622BB479-67A8-4A49-A10A-1A46D0C312A2}">
      <dsp:nvSpPr>
        <dsp:cNvPr id="0" name=""/>
        <dsp:cNvSpPr/>
      </dsp:nvSpPr>
      <dsp:spPr>
        <a:xfrm>
          <a:off x="3184585" y="852904"/>
          <a:ext cx="1246401" cy="1246401"/>
        </a:xfrm>
        <a:prstGeom prst="ellipse">
          <a:avLst/>
        </a:prstGeom>
        <a:solidFill>
          <a:srgbClr val="0070C0"/>
        </a:solidFill>
        <a:ln>
          <a:solidFill>
            <a:schemeClr val="tx1"/>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Book Antiqua" panose="02040602050305030304" pitchFamily="18" charset="0"/>
            </a:rPr>
            <a:t>Core Ideas</a:t>
          </a:r>
        </a:p>
      </dsp:txBody>
      <dsp:txXfrm>
        <a:off x="3367116" y="1035435"/>
        <a:ext cx="881339" cy="881339"/>
      </dsp:txXfrm>
    </dsp:sp>
    <dsp:sp modelId="{2B1CDBD6-915B-4495-A305-04B0D8467FCC}">
      <dsp:nvSpPr>
        <dsp:cNvPr id="0" name=""/>
        <dsp:cNvSpPr/>
      </dsp:nvSpPr>
      <dsp:spPr>
        <a:xfrm>
          <a:off x="0" y="549813"/>
          <a:ext cx="5539558" cy="3679839"/>
        </a:xfrm>
        <a:prstGeom prst="funnel">
          <a:avLst/>
        </a:prstGeom>
        <a:solidFill>
          <a:schemeClr val="accent4">
            <a:alpha val="4000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839A7D-5429-4005-8917-2572332F4C94}" type="datetimeFigureOut">
              <a:rPr lang="en-US" smtClean="0"/>
              <a:t>10/17/2016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1C14EC-F326-442C-B099-226AE04C1E6F}" type="slidenum">
              <a:rPr lang="en-US" smtClean="0"/>
              <a:t>‹#›</a:t>
            </a:fld>
            <a:endParaRPr lang="en-US"/>
          </a:p>
        </p:txBody>
      </p:sp>
    </p:spTree>
    <p:extLst>
      <p:ext uri="{BB962C8B-B14F-4D97-AF65-F5344CB8AC3E}">
        <p14:creationId xmlns:p14="http://schemas.microsoft.com/office/powerpoint/2010/main" val="1109231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Professional development must provide teachers with a way to engage student is all aspects of science.</a:t>
            </a:r>
          </a:p>
        </p:txBody>
      </p:sp>
      <p:sp>
        <p:nvSpPr>
          <p:cNvPr id="604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9E05139-F29F-45E2-8312-6FB3EDF4C61A}"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450102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Think back to the engineering with paper activity.  How do these crosscutting concepts intersect with the engineering practices?</a:t>
            </a:r>
          </a:p>
          <a:p>
            <a:pPr eaLnBrk="1" hangingPunct="1">
              <a:spcBef>
                <a:spcPct val="0"/>
              </a:spcBef>
            </a:pPr>
            <a:endParaRPr lang="en-US" altLang="en-US"/>
          </a:p>
        </p:txBody>
      </p:sp>
      <p:sp>
        <p:nvSpPr>
          <p:cNvPr id="655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EC67319-DC75-4977-A798-22D1025A2172}"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3368125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a:t>A number of relationships exist between these ideas of crosscutting concepts.  Systems described in terms of scale, stability , matter and energy.  Causality engages both the structure and function as well as cause and effect. </a:t>
            </a:r>
          </a:p>
        </p:txBody>
      </p:sp>
      <p:sp>
        <p:nvSpPr>
          <p:cNvPr id="675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4CED768-FA5E-4AF7-9667-D93DC7CB6D49}"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22701116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26400"/>
              </a:solidFill>
            </a:endParaRPr>
          </a:p>
        </p:txBody>
      </p:sp>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Book Antiqua" panose="020406020503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8C459B74-CB47-4836-9340-4852DA045BA6}" type="datetimeFigureOut">
              <a:rPr lang="en-US" smtClean="0"/>
              <a:t>10/17/2016</a:t>
            </a:fld>
            <a:endParaRPr lang="en-US"/>
          </a:p>
        </p:txBody>
      </p:sp>
      <p:sp>
        <p:nvSpPr>
          <p:cNvPr id="10"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1"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F9F0BEA5-B0AA-4883-A2A3-8F960D124B31}" type="slidenum">
              <a:rPr lang="en-US" smtClean="0"/>
              <a:t>‹#›</a:t>
            </a:fld>
            <a:endParaRPr lang="en-US"/>
          </a:p>
        </p:txBody>
      </p:sp>
      <p:sp>
        <p:nvSpPr>
          <p:cNvPr id="12" name="Rectangle 11"/>
          <p:cNvSpPr/>
          <p:nvPr/>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5" name="Group 4"/>
          <p:cNvGrpSpPr/>
          <p:nvPr/>
        </p:nvGrpSpPr>
        <p:grpSpPr>
          <a:xfrm>
            <a:off x="0" y="1"/>
            <a:ext cx="12192000" cy="765155"/>
            <a:chOff x="0" y="1"/>
            <a:chExt cx="12192000" cy="765155"/>
          </a:xfrm>
        </p:grpSpPr>
        <p:sp>
          <p:nvSpPr>
            <p:cNvPr id="13" name="Rectangle 12"/>
            <p:cNvSpPr/>
            <p:nvPr/>
          </p:nvSpPr>
          <p:spPr>
            <a:xfrm>
              <a:off x="0" y="1"/>
              <a:ext cx="12192000" cy="72023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4"/>
              <a:ext cx="1003610" cy="608076"/>
            </a:xfrm>
            <a:prstGeom prst="rect">
              <a:avLst/>
            </a:prstGeom>
          </p:spPr>
        </p:pic>
        <p:sp>
          <p:nvSpPr>
            <p:cNvPr id="15" name="Date Placeholder 3"/>
            <p:cNvSpPr txBox="1">
              <a:spLocks/>
            </p:cNvSpPr>
            <p:nvPr/>
          </p:nvSpPr>
          <p:spPr>
            <a:xfrm>
              <a:off x="8876370" y="75731"/>
              <a:ext cx="322700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bg1"/>
                  </a:solidFill>
                  <a:latin typeface="Book Antiqua" panose="02040602050305030304" pitchFamily="18" charset="0"/>
                </a:rPr>
                <a:t>Richard</a:t>
              </a:r>
              <a:r>
                <a:rPr lang="en-US" sz="1000" b="1" baseline="0" dirty="0">
                  <a:solidFill>
                    <a:schemeClr val="bg1"/>
                  </a:solidFill>
                  <a:latin typeface="Book Antiqua" panose="02040602050305030304" pitchFamily="18" charset="0"/>
                </a:rPr>
                <a:t> Woods, Georgia’s School Superintendent</a:t>
              </a:r>
            </a:p>
            <a:p>
              <a:pPr algn="r"/>
              <a:r>
                <a:rPr lang="en-US" sz="1000" b="1" i="1" u="none" baseline="0" dirty="0">
                  <a:solidFill>
                    <a:schemeClr val="bg1"/>
                  </a:solidFill>
                  <a:latin typeface="Book Antiqua" panose="02040602050305030304" pitchFamily="18" charset="0"/>
                </a:rPr>
                <a:t>“Educating Georgia’s Future”</a:t>
              </a:r>
            </a:p>
            <a:p>
              <a:pPr algn="r"/>
              <a:r>
                <a:rPr lang="en-US" sz="1000" b="1" baseline="0" dirty="0">
                  <a:solidFill>
                    <a:schemeClr val="bg1"/>
                  </a:solidFill>
                  <a:latin typeface="Book Antiqua" panose="02040602050305030304" pitchFamily="18" charset="0"/>
                </a:rPr>
                <a:t>gadoe.org</a:t>
              </a:r>
              <a:endParaRPr lang="en-US" sz="1000" b="1" dirty="0">
                <a:solidFill>
                  <a:schemeClr val="bg1"/>
                </a:solidFill>
                <a:latin typeface="Book Antiqua" panose="02040602050305030304" pitchFamily="18" charset="0"/>
              </a:endParaRPr>
            </a:p>
          </p:txBody>
        </p:sp>
        <p:sp>
          <p:nvSpPr>
            <p:cNvPr id="16" name="Rectangle 15"/>
            <p:cNvSpPr/>
            <p:nvPr/>
          </p:nvSpPr>
          <p:spPr>
            <a:xfrm flipV="1">
              <a:off x="0" y="719437"/>
              <a:ext cx="12192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004117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26400"/>
              </a:solidFill>
            </a:endParaRPr>
          </a:p>
        </p:txBody>
      </p:sp>
      <p:pic>
        <p:nvPicPr>
          <p:cNvPr id="13" name="Picture 12"/>
          <p:cNvPicPr>
            <a:picLocks noChangeAspect="1"/>
          </p:cNvPicPr>
          <p:nvPr/>
        </p:nvPicPr>
        <p:blipFill>
          <a:blip r:embed="rId2"/>
          <a:stretch>
            <a:fillRect/>
          </a:stretch>
        </p:blipFill>
        <p:spPr>
          <a:xfrm>
            <a:off x="158807" y="1434648"/>
            <a:ext cx="11808605" cy="4537566"/>
          </a:xfrm>
          <a:prstGeom prst="rect">
            <a:avLst/>
          </a:prstGeom>
        </p:spPr>
      </p:pic>
      <p:sp>
        <p:nvSpPr>
          <p:cNvPr id="2" name="Title 1"/>
          <p:cNvSpPr>
            <a:spLocks noGrp="1"/>
          </p:cNvSpPr>
          <p:nvPr>
            <p:ph type="title"/>
          </p:nvPr>
        </p:nvSpPr>
        <p:spPr/>
        <p:txBody>
          <a:bodyPr/>
          <a:lstStyle>
            <a:lvl1pPr>
              <a:defRPr>
                <a:latin typeface="Book Antiqua" panose="02040602050305030304" pitchFamily="18"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Book Antiqua" panose="02040602050305030304" pitchFamily="18" charset="0"/>
              </a:defRPr>
            </a:lvl1pPr>
            <a:lvl2pPr>
              <a:defRPr>
                <a:latin typeface="Book Antiqua" panose="02040602050305030304" pitchFamily="18" charset="0"/>
              </a:defRPr>
            </a:lvl2pPr>
            <a:lvl3pPr>
              <a:defRPr>
                <a:latin typeface="Book Antiqua" panose="02040602050305030304" pitchFamily="18" charset="0"/>
              </a:defRPr>
            </a:lvl3pPr>
            <a:lvl4pPr>
              <a:defRPr>
                <a:latin typeface="Book Antiqua" panose="02040602050305030304" pitchFamily="18" charset="0"/>
              </a:defRPr>
            </a:lvl4pPr>
            <a:lvl5pPr>
              <a:defRPr>
                <a:latin typeface="Book Antiqua" panose="0204060205030503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8C459B74-CB47-4836-9340-4852DA045BA6}" type="datetimeFigureOut">
              <a:rPr lang="en-US" smtClean="0"/>
              <a:t>10/17/2016</a:t>
            </a:fld>
            <a:endParaRPr lang="en-US"/>
          </a:p>
        </p:txBody>
      </p:sp>
      <p:sp>
        <p:nvSpPr>
          <p:cNvPr id="10"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1"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F9F0BEA5-B0AA-4883-A2A3-8F960D124B31}" type="slidenum">
              <a:rPr lang="en-US" smtClean="0"/>
              <a:t>‹#›</a:t>
            </a:fld>
            <a:endParaRPr lang="en-US"/>
          </a:p>
        </p:txBody>
      </p:sp>
      <p:sp>
        <p:nvSpPr>
          <p:cNvPr id="12" name="Rectangle 11"/>
          <p:cNvSpPr/>
          <p:nvPr/>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6" name="Group 15"/>
          <p:cNvGrpSpPr/>
          <p:nvPr/>
        </p:nvGrpSpPr>
        <p:grpSpPr>
          <a:xfrm>
            <a:off x="10032795" y="50572"/>
            <a:ext cx="2181092" cy="1278935"/>
            <a:chOff x="10032795" y="50572"/>
            <a:chExt cx="2181092" cy="1278935"/>
          </a:xfrm>
        </p:grpSpPr>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10604810" y="50572"/>
              <a:ext cx="1572761" cy="529291"/>
            </a:xfrm>
            <a:prstGeom prst="rect">
              <a:avLst/>
            </a:prstGeom>
          </p:spPr>
        </p:pic>
        <p:sp>
          <p:nvSpPr>
            <p:cNvPr id="18" name="Date Placeholder 3"/>
            <p:cNvSpPr txBox="1">
              <a:spLocks/>
            </p:cNvSpPr>
            <p:nvPr/>
          </p:nvSpPr>
          <p:spPr>
            <a:xfrm>
              <a:off x="10032795" y="685004"/>
              <a:ext cx="2181092"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latin typeface="Book Antiqua" panose="02040602050305030304" pitchFamily="18" charset="0"/>
                </a:rPr>
                <a:t>Richard</a:t>
              </a:r>
              <a:r>
                <a:rPr lang="en-US" sz="1000" b="1" baseline="0" dirty="0">
                  <a:solidFill>
                    <a:schemeClr val="tx1">
                      <a:lumMod val="65000"/>
                      <a:lumOff val="35000"/>
                    </a:schemeClr>
                  </a:solidFill>
                  <a:latin typeface="Book Antiqua" panose="02040602050305030304" pitchFamily="18" charset="0"/>
                </a:rPr>
                <a:t> Woods, </a:t>
              </a:r>
            </a:p>
            <a:p>
              <a:pPr algn="r"/>
              <a:r>
                <a:rPr lang="en-US" sz="1000" b="1" baseline="0" dirty="0">
                  <a:solidFill>
                    <a:schemeClr val="tx1">
                      <a:lumMod val="65000"/>
                      <a:lumOff val="35000"/>
                    </a:schemeClr>
                  </a:solidFill>
                  <a:latin typeface="Book Antiqua" panose="02040602050305030304" pitchFamily="18" charset="0"/>
                </a:rPr>
                <a:t>Georgia’s School Superintendent</a:t>
              </a:r>
            </a:p>
            <a:p>
              <a:pPr algn="r"/>
              <a:r>
                <a:rPr lang="en-US" sz="1000" b="1" i="1" u="none" baseline="0" dirty="0">
                  <a:solidFill>
                    <a:schemeClr val="tx1">
                      <a:lumMod val="65000"/>
                      <a:lumOff val="35000"/>
                    </a:schemeClr>
                  </a:solidFill>
                  <a:latin typeface="Book Antiqua" panose="02040602050305030304" pitchFamily="18" charset="0"/>
                </a:rPr>
                <a:t>“Educating Georgia’s Future”</a:t>
              </a:r>
            </a:p>
            <a:p>
              <a:pPr algn="r"/>
              <a:r>
                <a:rPr lang="en-US" sz="1000" b="1" baseline="0" dirty="0">
                  <a:solidFill>
                    <a:schemeClr val="tx1">
                      <a:lumMod val="65000"/>
                      <a:lumOff val="35000"/>
                    </a:schemeClr>
                  </a:solidFill>
                  <a:latin typeface="Book Antiqua" panose="02040602050305030304" pitchFamily="18" charset="0"/>
                </a:rPr>
                <a:t>gadoe.org</a:t>
              </a:r>
              <a:endParaRPr lang="en-US" sz="1000" b="1" dirty="0">
                <a:solidFill>
                  <a:schemeClr val="tx1">
                    <a:lumMod val="65000"/>
                    <a:lumOff val="35000"/>
                  </a:schemeClr>
                </a:solidFill>
                <a:latin typeface="Book Antiqua" panose="02040602050305030304" pitchFamily="18" charset="0"/>
              </a:endParaRPr>
            </a:p>
          </p:txBody>
        </p:sp>
      </p:grpSp>
    </p:spTree>
    <p:extLst>
      <p:ext uri="{BB962C8B-B14F-4D97-AF65-F5344CB8AC3E}">
        <p14:creationId xmlns:p14="http://schemas.microsoft.com/office/powerpoint/2010/main" val="313584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26400"/>
              </a:solidFill>
            </a:endParaRPr>
          </a:p>
        </p:txBody>
      </p:sp>
      <p:pic>
        <p:nvPicPr>
          <p:cNvPr id="13" name="Picture 12"/>
          <p:cNvPicPr>
            <a:picLocks noChangeAspect="1"/>
          </p:cNvPicPr>
          <p:nvPr/>
        </p:nvPicPr>
        <p:blipFill>
          <a:blip r:embed="rId2"/>
          <a:stretch>
            <a:fillRect/>
          </a:stretch>
        </p:blipFill>
        <p:spPr>
          <a:xfrm>
            <a:off x="158807" y="1434648"/>
            <a:ext cx="11808605" cy="4537566"/>
          </a:xfrm>
          <a:prstGeom prst="rect">
            <a:avLst/>
          </a:prstGeom>
        </p:spPr>
      </p:pic>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8C459B74-CB47-4836-9340-4852DA045BA6}" type="datetimeFigureOut">
              <a:rPr lang="en-US" smtClean="0"/>
              <a:t>10/17/2016</a:t>
            </a:fld>
            <a:endParaRPr lang="en-US"/>
          </a:p>
        </p:txBody>
      </p:sp>
      <p:sp>
        <p:nvSpPr>
          <p:cNvPr id="10"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1"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F9F0BEA5-B0AA-4883-A2A3-8F960D124B31}" type="slidenum">
              <a:rPr lang="en-US" smtClean="0"/>
              <a:t>‹#›</a:t>
            </a:fld>
            <a:endParaRPr lang="en-US"/>
          </a:p>
        </p:txBody>
      </p:sp>
      <p:sp>
        <p:nvSpPr>
          <p:cNvPr id="12" name="Rectangle 11"/>
          <p:cNvSpPr/>
          <p:nvPr/>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2684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26400"/>
              </a:solidFill>
            </a:endParaRPr>
          </a:p>
        </p:txBody>
      </p:sp>
      <p:sp>
        <p:nvSpPr>
          <p:cNvPr id="2" name="Title 1"/>
          <p:cNvSpPr>
            <a:spLocks noGrp="1"/>
          </p:cNvSpPr>
          <p:nvPr>
            <p:ph type="title"/>
          </p:nvPr>
        </p:nvSpPr>
        <p:spPr>
          <a:xfrm>
            <a:off x="519304" y="144447"/>
            <a:ext cx="8422173" cy="1325563"/>
          </a:xfrm>
        </p:spPr>
        <p:txBody>
          <a:bodyPr/>
          <a:lstStyle>
            <a:lvl1pPr>
              <a:defRPr>
                <a:latin typeface="Book Antiqua" panose="02040602050305030304"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Book Antiqua" panose="02040602050305030304" pitchFamily="18" charset="0"/>
              </a:defRPr>
            </a:lvl1pPr>
            <a:lvl2pPr>
              <a:defRPr>
                <a:latin typeface="Book Antiqua" panose="02040602050305030304" pitchFamily="18" charset="0"/>
              </a:defRPr>
            </a:lvl2pPr>
            <a:lvl3pPr>
              <a:defRPr>
                <a:latin typeface="Book Antiqua" panose="02040602050305030304" pitchFamily="18" charset="0"/>
              </a:defRPr>
            </a:lvl3pPr>
            <a:lvl4pPr>
              <a:defRPr>
                <a:latin typeface="Book Antiqua" panose="02040602050305030304" pitchFamily="18" charset="0"/>
              </a:defRPr>
            </a:lvl4pPr>
            <a:lvl5pPr>
              <a:defRPr>
                <a:latin typeface="Book Antiqua" panose="0204060205030503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8C459B74-CB47-4836-9340-4852DA045BA6}" type="datetimeFigureOut">
              <a:rPr lang="en-US" smtClean="0"/>
              <a:t>10/17/2016</a:t>
            </a:fld>
            <a:endParaRPr lang="en-US"/>
          </a:p>
        </p:txBody>
      </p:sp>
      <p:sp>
        <p:nvSpPr>
          <p:cNvPr id="10"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1"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F9F0BEA5-B0AA-4883-A2A3-8F960D124B31}" type="slidenum">
              <a:rPr lang="en-US" smtClean="0"/>
              <a:t>‹#›</a:t>
            </a:fld>
            <a:endParaRPr lang="en-US"/>
          </a:p>
        </p:txBody>
      </p:sp>
      <p:sp>
        <p:nvSpPr>
          <p:cNvPr id="12" name="Rectangle 11"/>
          <p:cNvSpPr/>
          <p:nvPr/>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4" name="Group 3"/>
          <p:cNvGrpSpPr/>
          <p:nvPr/>
        </p:nvGrpSpPr>
        <p:grpSpPr>
          <a:xfrm>
            <a:off x="10032795" y="50572"/>
            <a:ext cx="2181092" cy="1278935"/>
            <a:chOff x="10032795" y="50572"/>
            <a:chExt cx="2181092" cy="1278935"/>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b="19613"/>
            <a:stretch/>
          </p:blipFill>
          <p:spPr>
            <a:xfrm>
              <a:off x="10604810" y="50572"/>
              <a:ext cx="1572761" cy="529291"/>
            </a:xfrm>
            <a:prstGeom prst="rect">
              <a:avLst/>
            </a:prstGeom>
          </p:spPr>
        </p:pic>
        <p:sp>
          <p:nvSpPr>
            <p:cNvPr id="17" name="Date Placeholder 3"/>
            <p:cNvSpPr txBox="1">
              <a:spLocks/>
            </p:cNvSpPr>
            <p:nvPr/>
          </p:nvSpPr>
          <p:spPr>
            <a:xfrm>
              <a:off x="10032795" y="685004"/>
              <a:ext cx="2181092"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latin typeface="Book Antiqua" panose="02040602050305030304" pitchFamily="18" charset="0"/>
                </a:rPr>
                <a:t>Richard</a:t>
              </a:r>
              <a:r>
                <a:rPr lang="en-US" sz="1000" b="1" baseline="0" dirty="0">
                  <a:solidFill>
                    <a:schemeClr val="tx1">
                      <a:lumMod val="65000"/>
                      <a:lumOff val="35000"/>
                    </a:schemeClr>
                  </a:solidFill>
                  <a:latin typeface="Book Antiqua" panose="02040602050305030304" pitchFamily="18" charset="0"/>
                </a:rPr>
                <a:t> Woods, </a:t>
              </a:r>
            </a:p>
            <a:p>
              <a:pPr algn="r"/>
              <a:r>
                <a:rPr lang="en-US" sz="1000" b="1" baseline="0" dirty="0">
                  <a:solidFill>
                    <a:schemeClr val="tx1">
                      <a:lumMod val="65000"/>
                      <a:lumOff val="35000"/>
                    </a:schemeClr>
                  </a:solidFill>
                  <a:latin typeface="Book Antiqua" panose="02040602050305030304" pitchFamily="18" charset="0"/>
                </a:rPr>
                <a:t>Georgia’s School Superintendent</a:t>
              </a:r>
            </a:p>
            <a:p>
              <a:pPr algn="r"/>
              <a:r>
                <a:rPr lang="en-US" sz="1000" b="1" i="1" u="none" baseline="0" dirty="0">
                  <a:solidFill>
                    <a:schemeClr val="tx1">
                      <a:lumMod val="65000"/>
                      <a:lumOff val="35000"/>
                    </a:schemeClr>
                  </a:solidFill>
                  <a:latin typeface="Book Antiqua" panose="02040602050305030304" pitchFamily="18" charset="0"/>
                </a:rPr>
                <a:t>“Educating Georgia’s Future”</a:t>
              </a:r>
            </a:p>
            <a:p>
              <a:pPr algn="r"/>
              <a:r>
                <a:rPr lang="en-US" sz="1000" b="1" baseline="0" dirty="0">
                  <a:solidFill>
                    <a:schemeClr val="tx1">
                      <a:lumMod val="65000"/>
                      <a:lumOff val="35000"/>
                    </a:schemeClr>
                  </a:solidFill>
                  <a:latin typeface="Book Antiqua" panose="02040602050305030304" pitchFamily="18" charset="0"/>
                </a:rPr>
                <a:t>gadoe.org</a:t>
              </a:r>
              <a:endParaRPr lang="en-US" sz="1000" b="1" dirty="0">
                <a:solidFill>
                  <a:schemeClr val="tx1">
                    <a:lumMod val="65000"/>
                    <a:lumOff val="35000"/>
                  </a:schemeClr>
                </a:solidFill>
                <a:latin typeface="Book Antiqua" panose="02040602050305030304" pitchFamily="18" charset="0"/>
              </a:endParaRPr>
            </a:p>
          </p:txBody>
        </p:sp>
      </p:grpSp>
    </p:spTree>
    <p:extLst>
      <p:ext uri="{BB962C8B-B14F-4D97-AF65-F5344CB8AC3E}">
        <p14:creationId xmlns:p14="http://schemas.microsoft.com/office/powerpoint/2010/main" val="195755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26400"/>
              </a:solidFill>
            </a:endParaRPr>
          </a:p>
        </p:txBody>
      </p:sp>
      <p:pic>
        <p:nvPicPr>
          <p:cNvPr id="17" name="Picture 16"/>
          <p:cNvPicPr>
            <a:picLocks noChangeAspect="1"/>
          </p:cNvPicPr>
          <p:nvPr/>
        </p:nvPicPr>
        <p:blipFill>
          <a:blip r:embed="rId2"/>
          <a:stretch>
            <a:fillRect/>
          </a:stretch>
        </p:blipFill>
        <p:spPr>
          <a:xfrm>
            <a:off x="158807" y="1434648"/>
            <a:ext cx="11808605" cy="4537566"/>
          </a:xfrm>
          <a:prstGeom prst="rect">
            <a:avLst/>
          </a:prstGeom>
        </p:spPr>
      </p:pic>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Rectangle 7"/>
          <p:cNvSpPr/>
          <p:nvPr/>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8C459B74-CB47-4836-9340-4852DA045BA6}" type="datetimeFigureOut">
              <a:rPr lang="en-US" smtClean="0"/>
              <a:t>10/17/2016</a:t>
            </a:fld>
            <a:endParaRPr lang="en-US"/>
          </a:p>
        </p:txBody>
      </p:sp>
      <p:sp>
        <p:nvSpPr>
          <p:cNvPr id="10"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1"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F9F0BEA5-B0AA-4883-A2A3-8F960D124B31}" type="slidenum">
              <a:rPr lang="en-US" smtClean="0"/>
              <a:t>‹#›</a:t>
            </a:fld>
            <a:endParaRPr lang="en-US"/>
          </a:p>
        </p:txBody>
      </p:sp>
      <p:sp>
        <p:nvSpPr>
          <p:cNvPr id="12" name="Rectangle 11"/>
          <p:cNvSpPr/>
          <p:nvPr/>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8" name="Group 17"/>
          <p:cNvGrpSpPr/>
          <p:nvPr/>
        </p:nvGrpSpPr>
        <p:grpSpPr>
          <a:xfrm>
            <a:off x="0" y="1"/>
            <a:ext cx="12192000" cy="765155"/>
            <a:chOff x="0" y="1"/>
            <a:chExt cx="12192000" cy="765155"/>
          </a:xfrm>
        </p:grpSpPr>
        <p:sp>
          <p:nvSpPr>
            <p:cNvPr id="19" name="Rectangle 18"/>
            <p:cNvSpPr/>
            <p:nvPr/>
          </p:nvSpPr>
          <p:spPr>
            <a:xfrm>
              <a:off x="0" y="1"/>
              <a:ext cx="12192000" cy="72023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0" name="Picture 1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4"/>
              <a:ext cx="1003610" cy="608076"/>
            </a:xfrm>
            <a:prstGeom prst="rect">
              <a:avLst/>
            </a:prstGeom>
          </p:spPr>
        </p:pic>
        <p:sp>
          <p:nvSpPr>
            <p:cNvPr id="21" name="Date Placeholder 3"/>
            <p:cNvSpPr txBox="1">
              <a:spLocks/>
            </p:cNvSpPr>
            <p:nvPr/>
          </p:nvSpPr>
          <p:spPr>
            <a:xfrm>
              <a:off x="8876370" y="75731"/>
              <a:ext cx="322700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bg1"/>
                  </a:solidFill>
                  <a:latin typeface="Book Antiqua" panose="02040602050305030304" pitchFamily="18" charset="0"/>
                </a:rPr>
                <a:t>Richard</a:t>
              </a:r>
              <a:r>
                <a:rPr lang="en-US" sz="1000" b="1" baseline="0" dirty="0">
                  <a:solidFill>
                    <a:schemeClr val="bg1"/>
                  </a:solidFill>
                  <a:latin typeface="Book Antiqua" panose="02040602050305030304" pitchFamily="18" charset="0"/>
                </a:rPr>
                <a:t> Woods, Georgia’s School Superintendent</a:t>
              </a:r>
            </a:p>
            <a:p>
              <a:pPr algn="r"/>
              <a:r>
                <a:rPr lang="en-US" sz="1000" b="1" i="1" u="none" baseline="0" dirty="0">
                  <a:solidFill>
                    <a:schemeClr val="bg1"/>
                  </a:solidFill>
                  <a:latin typeface="Book Antiqua" panose="02040602050305030304" pitchFamily="18" charset="0"/>
                </a:rPr>
                <a:t>“Educating Georgia’s Future”</a:t>
              </a:r>
            </a:p>
            <a:p>
              <a:pPr algn="r"/>
              <a:r>
                <a:rPr lang="en-US" sz="1000" b="1" baseline="0" dirty="0">
                  <a:solidFill>
                    <a:schemeClr val="bg1"/>
                  </a:solidFill>
                  <a:latin typeface="Book Antiqua" panose="02040602050305030304" pitchFamily="18" charset="0"/>
                </a:rPr>
                <a:t>gadoe.org</a:t>
              </a:r>
              <a:endParaRPr lang="en-US" sz="1000" b="1" dirty="0">
                <a:solidFill>
                  <a:schemeClr val="bg1"/>
                </a:solidFill>
                <a:latin typeface="Book Antiqua" panose="02040602050305030304" pitchFamily="18" charset="0"/>
              </a:endParaRPr>
            </a:p>
          </p:txBody>
        </p:sp>
        <p:sp>
          <p:nvSpPr>
            <p:cNvPr id="22" name="Rectangle 21"/>
            <p:cNvSpPr/>
            <p:nvPr/>
          </p:nvSpPr>
          <p:spPr>
            <a:xfrm flipV="1">
              <a:off x="0" y="719437"/>
              <a:ext cx="12192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989435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26400"/>
              </a:solidFill>
            </a:endParaRPr>
          </a:p>
        </p:txBody>
      </p:sp>
      <p:pic>
        <p:nvPicPr>
          <p:cNvPr id="14" name="Picture 13"/>
          <p:cNvPicPr>
            <a:picLocks noChangeAspect="1"/>
          </p:cNvPicPr>
          <p:nvPr/>
        </p:nvPicPr>
        <p:blipFill>
          <a:blip r:embed="rId2"/>
          <a:stretch>
            <a:fillRect/>
          </a:stretch>
        </p:blipFill>
        <p:spPr>
          <a:xfrm>
            <a:off x="158807" y="1434648"/>
            <a:ext cx="11808605" cy="4537566"/>
          </a:xfrm>
          <a:prstGeom prst="rect">
            <a:avLst/>
          </a:prstGeom>
        </p:spPr>
      </p:pic>
      <p:sp>
        <p:nvSpPr>
          <p:cNvPr id="2" name="Title 1"/>
          <p:cNvSpPr>
            <a:spLocks noGrp="1"/>
          </p:cNvSpPr>
          <p:nvPr>
            <p:ph type="title"/>
          </p:nvPr>
        </p:nvSpPr>
        <p:spPr/>
        <p:txBody>
          <a:bodyPr/>
          <a:lstStyle>
            <a:lvl1pPr>
              <a:defRPr>
                <a:latin typeface="Book Antiqua" panose="02040602050305030304"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latin typeface="Book Antiqua" panose="02040602050305030304" pitchFamily="18" charset="0"/>
              </a:defRPr>
            </a:lvl1pPr>
            <a:lvl2pPr>
              <a:defRPr>
                <a:latin typeface="Book Antiqua" panose="02040602050305030304" pitchFamily="18" charset="0"/>
              </a:defRPr>
            </a:lvl2pPr>
            <a:lvl3pPr>
              <a:defRPr>
                <a:latin typeface="Book Antiqua" panose="02040602050305030304" pitchFamily="18" charset="0"/>
              </a:defRPr>
            </a:lvl3pPr>
            <a:lvl4pPr>
              <a:defRPr>
                <a:latin typeface="Book Antiqua" panose="02040602050305030304" pitchFamily="18" charset="0"/>
              </a:defRPr>
            </a:lvl4pPr>
            <a:lvl5pPr>
              <a:defRPr>
                <a:latin typeface="Book Antiqua" panose="0204060205030503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atin typeface="Book Antiqua" panose="02040602050305030304" pitchFamily="18" charset="0"/>
              </a:defRPr>
            </a:lvl1pPr>
            <a:lvl2pPr>
              <a:defRPr>
                <a:latin typeface="Book Antiqua" panose="02040602050305030304" pitchFamily="18" charset="0"/>
              </a:defRPr>
            </a:lvl2pPr>
            <a:lvl3pPr>
              <a:defRPr>
                <a:latin typeface="Book Antiqua" panose="02040602050305030304" pitchFamily="18" charset="0"/>
              </a:defRPr>
            </a:lvl3pPr>
            <a:lvl4pPr>
              <a:defRPr>
                <a:latin typeface="Book Antiqua" panose="02040602050305030304" pitchFamily="18" charset="0"/>
              </a:defRPr>
            </a:lvl4pPr>
            <a:lvl5pPr>
              <a:defRPr>
                <a:latin typeface="Book Antiqua" panose="0204060205030503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8C459B74-CB47-4836-9340-4852DA045BA6}" type="datetimeFigureOut">
              <a:rPr lang="en-US" smtClean="0"/>
              <a:t>10/17/2016</a:t>
            </a:fld>
            <a:endParaRPr lang="en-US"/>
          </a:p>
        </p:txBody>
      </p:sp>
      <p:sp>
        <p:nvSpPr>
          <p:cNvPr id="11"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2"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F9F0BEA5-B0AA-4883-A2A3-8F960D124B31}" type="slidenum">
              <a:rPr lang="en-US" smtClean="0"/>
              <a:t>‹#›</a:t>
            </a:fld>
            <a:endParaRPr lang="en-US"/>
          </a:p>
        </p:txBody>
      </p:sp>
      <p:sp>
        <p:nvSpPr>
          <p:cNvPr id="13" name="Rectangle 12"/>
          <p:cNvSpPr/>
          <p:nvPr/>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5" name="Group 14"/>
          <p:cNvGrpSpPr/>
          <p:nvPr/>
        </p:nvGrpSpPr>
        <p:grpSpPr>
          <a:xfrm>
            <a:off x="10032795" y="50572"/>
            <a:ext cx="2181092" cy="1278935"/>
            <a:chOff x="10032795" y="50572"/>
            <a:chExt cx="2181092" cy="1278935"/>
          </a:xfrm>
        </p:grpSpPr>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10604810" y="50572"/>
              <a:ext cx="1572761" cy="529291"/>
            </a:xfrm>
            <a:prstGeom prst="rect">
              <a:avLst/>
            </a:prstGeom>
          </p:spPr>
        </p:pic>
        <p:sp>
          <p:nvSpPr>
            <p:cNvPr id="19" name="Date Placeholder 3"/>
            <p:cNvSpPr txBox="1">
              <a:spLocks/>
            </p:cNvSpPr>
            <p:nvPr/>
          </p:nvSpPr>
          <p:spPr>
            <a:xfrm>
              <a:off x="10032795" y="685004"/>
              <a:ext cx="2181092"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latin typeface="Book Antiqua" panose="02040602050305030304" pitchFamily="18" charset="0"/>
                </a:rPr>
                <a:t>Richard</a:t>
              </a:r>
              <a:r>
                <a:rPr lang="en-US" sz="1000" b="1" baseline="0" dirty="0">
                  <a:solidFill>
                    <a:schemeClr val="tx1">
                      <a:lumMod val="65000"/>
                      <a:lumOff val="35000"/>
                    </a:schemeClr>
                  </a:solidFill>
                  <a:latin typeface="Book Antiqua" panose="02040602050305030304" pitchFamily="18" charset="0"/>
                </a:rPr>
                <a:t> Woods, </a:t>
              </a:r>
            </a:p>
            <a:p>
              <a:pPr algn="r"/>
              <a:r>
                <a:rPr lang="en-US" sz="1000" b="1" baseline="0" dirty="0">
                  <a:solidFill>
                    <a:schemeClr val="tx1">
                      <a:lumMod val="65000"/>
                      <a:lumOff val="35000"/>
                    </a:schemeClr>
                  </a:solidFill>
                  <a:latin typeface="Book Antiqua" panose="02040602050305030304" pitchFamily="18" charset="0"/>
                </a:rPr>
                <a:t>Georgia’s School Superintendent</a:t>
              </a:r>
            </a:p>
            <a:p>
              <a:pPr algn="r"/>
              <a:r>
                <a:rPr lang="en-US" sz="1000" b="1" i="1" u="none" baseline="0" dirty="0">
                  <a:solidFill>
                    <a:schemeClr val="tx1">
                      <a:lumMod val="65000"/>
                      <a:lumOff val="35000"/>
                    </a:schemeClr>
                  </a:solidFill>
                  <a:latin typeface="Book Antiqua" panose="02040602050305030304" pitchFamily="18" charset="0"/>
                </a:rPr>
                <a:t>“Educating Georgia’s Future”</a:t>
              </a:r>
            </a:p>
            <a:p>
              <a:pPr algn="r"/>
              <a:r>
                <a:rPr lang="en-US" sz="1000" b="1" baseline="0" dirty="0">
                  <a:solidFill>
                    <a:schemeClr val="tx1">
                      <a:lumMod val="65000"/>
                      <a:lumOff val="35000"/>
                    </a:schemeClr>
                  </a:solidFill>
                  <a:latin typeface="Book Antiqua" panose="02040602050305030304" pitchFamily="18" charset="0"/>
                </a:rPr>
                <a:t>gadoe.org</a:t>
              </a:r>
              <a:endParaRPr lang="en-US" sz="1000" b="1" dirty="0">
                <a:solidFill>
                  <a:schemeClr val="tx1">
                    <a:lumMod val="65000"/>
                    <a:lumOff val="35000"/>
                  </a:schemeClr>
                </a:solidFill>
                <a:latin typeface="Book Antiqua" panose="02040602050305030304" pitchFamily="18" charset="0"/>
              </a:endParaRPr>
            </a:p>
          </p:txBody>
        </p:sp>
      </p:grpSp>
    </p:spTree>
    <p:extLst>
      <p:ext uri="{BB962C8B-B14F-4D97-AF65-F5344CB8AC3E}">
        <p14:creationId xmlns:p14="http://schemas.microsoft.com/office/powerpoint/2010/main" val="205948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26400"/>
              </a:solidFill>
            </a:endParaRPr>
          </a:p>
        </p:txBody>
      </p:sp>
      <p:pic>
        <p:nvPicPr>
          <p:cNvPr id="16" name="Picture 15"/>
          <p:cNvPicPr>
            <a:picLocks noChangeAspect="1"/>
          </p:cNvPicPr>
          <p:nvPr/>
        </p:nvPicPr>
        <p:blipFill>
          <a:blip r:embed="rId2"/>
          <a:stretch>
            <a:fillRect/>
          </a:stretch>
        </p:blipFill>
        <p:spPr>
          <a:xfrm>
            <a:off x="158807" y="1434648"/>
            <a:ext cx="11808605" cy="4537566"/>
          </a:xfrm>
          <a:prstGeom prst="rect">
            <a:avLst/>
          </a:prstGeom>
        </p:spPr>
      </p:pic>
      <p:sp>
        <p:nvSpPr>
          <p:cNvPr id="2" name="Title 1"/>
          <p:cNvSpPr>
            <a:spLocks noGrp="1"/>
          </p:cNvSpPr>
          <p:nvPr>
            <p:ph type="title"/>
          </p:nvPr>
        </p:nvSpPr>
        <p:spPr>
          <a:xfrm>
            <a:off x="839788" y="365127"/>
            <a:ext cx="8387696" cy="1325563"/>
          </a:xfrm>
        </p:spPr>
        <p:txBody>
          <a:bodyPr/>
          <a:lstStyle>
            <a:lvl1pPr>
              <a:defRPr>
                <a:latin typeface="Book Antiqua" panose="02040602050305030304" pitchFamily="18" charset="0"/>
              </a:defRPr>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atin typeface="Book Antiqua" panose="0204060205030503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lvl1pPr>
              <a:defRPr>
                <a:latin typeface="Book Antiqua" panose="02040602050305030304" pitchFamily="18" charset="0"/>
              </a:defRPr>
            </a:lvl1pPr>
            <a:lvl2pPr>
              <a:defRPr>
                <a:latin typeface="Book Antiqua" panose="02040602050305030304" pitchFamily="18" charset="0"/>
              </a:defRPr>
            </a:lvl2pPr>
            <a:lvl3pPr>
              <a:defRPr>
                <a:latin typeface="Book Antiqua" panose="02040602050305030304" pitchFamily="18" charset="0"/>
              </a:defRPr>
            </a:lvl3pPr>
            <a:lvl4pPr>
              <a:defRPr>
                <a:latin typeface="Book Antiqua" panose="02040602050305030304" pitchFamily="18" charset="0"/>
              </a:defRPr>
            </a:lvl4pPr>
            <a:lvl5pPr>
              <a:defRPr>
                <a:latin typeface="Book Antiqua" panose="0204060205030503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atin typeface="Book Antiqua" panose="0204060205030503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a:latin typeface="Book Antiqua" panose="02040602050305030304" pitchFamily="18" charset="0"/>
              </a:defRPr>
            </a:lvl1pPr>
            <a:lvl2pPr>
              <a:defRPr>
                <a:latin typeface="Book Antiqua" panose="02040602050305030304" pitchFamily="18" charset="0"/>
              </a:defRPr>
            </a:lvl2pPr>
            <a:lvl3pPr>
              <a:defRPr>
                <a:latin typeface="Book Antiqua" panose="02040602050305030304" pitchFamily="18" charset="0"/>
              </a:defRPr>
            </a:lvl3pPr>
            <a:lvl4pPr>
              <a:defRPr>
                <a:latin typeface="Book Antiqua" panose="02040602050305030304" pitchFamily="18" charset="0"/>
              </a:defRPr>
            </a:lvl4pPr>
            <a:lvl5pPr>
              <a:defRPr>
                <a:latin typeface="Book Antiqua" panose="0204060205030503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Date Placeholder 3"/>
          <p:cNvSpPr>
            <a:spLocks noGrp="1"/>
          </p:cNvSpPr>
          <p:nvPr>
            <p:ph type="dt" sz="half" idx="10"/>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8C459B74-CB47-4836-9340-4852DA045BA6}" type="datetimeFigureOut">
              <a:rPr lang="en-US" smtClean="0"/>
              <a:t>10/17/2016</a:t>
            </a:fld>
            <a:endParaRPr lang="en-US"/>
          </a:p>
        </p:txBody>
      </p:sp>
      <p:sp>
        <p:nvSpPr>
          <p:cNvPr id="13" name="Footer Placeholder 4"/>
          <p:cNvSpPr>
            <a:spLocks noGrp="1"/>
          </p:cNvSpPr>
          <p:nvPr>
            <p:ph type="ftr" sz="quarter" idx="11"/>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4" name="Slide Number Placeholder 5"/>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F9F0BEA5-B0AA-4883-A2A3-8F960D124B31}" type="slidenum">
              <a:rPr lang="en-US" smtClean="0"/>
              <a:t>‹#›</a:t>
            </a:fld>
            <a:endParaRPr lang="en-US"/>
          </a:p>
        </p:txBody>
      </p:sp>
      <p:sp>
        <p:nvSpPr>
          <p:cNvPr id="15" name="Rectangle 14"/>
          <p:cNvSpPr/>
          <p:nvPr/>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7" name="Group 16"/>
          <p:cNvGrpSpPr/>
          <p:nvPr/>
        </p:nvGrpSpPr>
        <p:grpSpPr>
          <a:xfrm>
            <a:off x="10032795" y="50572"/>
            <a:ext cx="2181092" cy="1278935"/>
            <a:chOff x="10032795" y="50572"/>
            <a:chExt cx="2181092" cy="1278935"/>
          </a:xfrm>
        </p:grpSpPr>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10604810" y="50572"/>
              <a:ext cx="1572761" cy="529291"/>
            </a:xfrm>
            <a:prstGeom prst="rect">
              <a:avLst/>
            </a:prstGeom>
          </p:spPr>
        </p:pic>
        <p:sp>
          <p:nvSpPr>
            <p:cNvPr id="21" name="Date Placeholder 3"/>
            <p:cNvSpPr txBox="1">
              <a:spLocks/>
            </p:cNvSpPr>
            <p:nvPr/>
          </p:nvSpPr>
          <p:spPr>
            <a:xfrm>
              <a:off x="10032795" y="685004"/>
              <a:ext cx="2181092"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latin typeface="Book Antiqua" panose="02040602050305030304" pitchFamily="18" charset="0"/>
                </a:rPr>
                <a:t>Richard</a:t>
              </a:r>
              <a:r>
                <a:rPr lang="en-US" sz="1000" b="1" baseline="0" dirty="0">
                  <a:solidFill>
                    <a:schemeClr val="tx1">
                      <a:lumMod val="65000"/>
                      <a:lumOff val="35000"/>
                    </a:schemeClr>
                  </a:solidFill>
                  <a:latin typeface="Book Antiqua" panose="02040602050305030304" pitchFamily="18" charset="0"/>
                </a:rPr>
                <a:t> Woods, </a:t>
              </a:r>
            </a:p>
            <a:p>
              <a:pPr algn="r"/>
              <a:r>
                <a:rPr lang="en-US" sz="1000" b="1" baseline="0" dirty="0">
                  <a:solidFill>
                    <a:schemeClr val="tx1">
                      <a:lumMod val="65000"/>
                      <a:lumOff val="35000"/>
                    </a:schemeClr>
                  </a:solidFill>
                  <a:latin typeface="Book Antiqua" panose="02040602050305030304" pitchFamily="18" charset="0"/>
                </a:rPr>
                <a:t>Georgia’s School Superintendent</a:t>
              </a:r>
            </a:p>
            <a:p>
              <a:pPr algn="r"/>
              <a:r>
                <a:rPr lang="en-US" sz="1000" b="1" i="1" u="none" baseline="0" dirty="0">
                  <a:solidFill>
                    <a:schemeClr val="tx1">
                      <a:lumMod val="65000"/>
                      <a:lumOff val="35000"/>
                    </a:schemeClr>
                  </a:solidFill>
                  <a:latin typeface="Book Antiqua" panose="02040602050305030304" pitchFamily="18" charset="0"/>
                </a:rPr>
                <a:t>“Educating Georgia’s Future”</a:t>
              </a:r>
            </a:p>
            <a:p>
              <a:pPr algn="r"/>
              <a:r>
                <a:rPr lang="en-US" sz="1000" b="1" baseline="0" dirty="0">
                  <a:solidFill>
                    <a:schemeClr val="tx1">
                      <a:lumMod val="65000"/>
                      <a:lumOff val="35000"/>
                    </a:schemeClr>
                  </a:solidFill>
                  <a:latin typeface="Book Antiqua" panose="02040602050305030304" pitchFamily="18" charset="0"/>
                </a:rPr>
                <a:t>gadoe.org</a:t>
              </a:r>
              <a:endParaRPr lang="en-US" sz="1000" b="1" dirty="0">
                <a:solidFill>
                  <a:schemeClr val="tx1">
                    <a:lumMod val="65000"/>
                    <a:lumOff val="35000"/>
                  </a:schemeClr>
                </a:solidFill>
                <a:latin typeface="Book Antiqua" panose="02040602050305030304" pitchFamily="18" charset="0"/>
              </a:endParaRPr>
            </a:p>
          </p:txBody>
        </p:sp>
      </p:grpSp>
    </p:spTree>
    <p:extLst>
      <p:ext uri="{BB962C8B-B14F-4D97-AF65-F5344CB8AC3E}">
        <p14:creationId xmlns:p14="http://schemas.microsoft.com/office/powerpoint/2010/main" val="1579174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26400"/>
              </a:solidFill>
            </a:endParaRPr>
          </a:p>
        </p:txBody>
      </p:sp>
      <p:pic>
        <p:nvPicPr>
          <p:cNvPr id="12" name="Picture 11"/>
          <p:cNvPicPr>
            <a:picLocks noChangeAspect="1"/>
          </p:cNvPicPr>
          <p:nvPr/>
        </p:nvPicPr>
        <p:blipFill>
          <a:blip r:embed="rId2"/>
          <a:stretch>
            <a:fillRect/>
          </a:stretch>
        </p:blipFill>
        <p:spPr>
          <a:xfrm>
            <a:off x="158807" y="1434648"/>
            <a:ext cx="11808605" cy="4537566"/>
          </a:xfrm>
          <a:prstGeom prst="rect">
            <a:avLst/>
          </a:prstGeom>
        </p:spPr>
      </p:pic>
      <p:sp>
        <p:nvSpPr>
          <p:cNvPr id="2" name="Title 1"/>
          <p:cNvSpPr>
            <a:spLocks noGrp="1"/>
          </p:cNvSpPr>
          <p:nvPr>
            <p:ph type="title"/>
          </p:nvPr>
        </p:nvSpPr>
        <p:spPr/>
        <p:txBody>
          <a:bodyPr/>
          <a:lstStyle>
            <a:lvl1pPr>
              <a:defRPr>
                <a:latin typeface="Book Antiqua" panose="02040602050305030304" pitchFamily="18" charset="0"/>
              </a:defRPr>
            </a:lvl1pPr>
          </a:lstStyle>
          <a:p>
            <a:r>
              <a:rPr lang="en-US"/>
              <a:t>Click to edit Master title style</a:t>
            </a:r>
            <a:endParaRPr lang="en-US" dirty="0"/>
          </a:p>
        </p:txBody>
      </p:sp>
      <p:sp>
        <p:nvSpPr>
          <p:cNvPr id="7" name="Rectangle 6"/>
          <p:cNvSpPr/>
          <p:nvPr/>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8C459B74-CB47-4836-9340-4852DA045BA6}" type="datetimeFigureOut">
              <a:rPr lang="en-US" smtClean="0"/>
              <a:t>10/17/2016</a:t>
            </a:fld>
            <a:endParaRPr lang="en-US"/>
          </a:p>
        </p:txBody>
      </p:sp>
      <p:sp>
        <p:nvSpPr>
          <p:cNvPr id="9"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0"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F9F0BEA5-B0AA-4883-A2A3-8F960D124B31}" type="slidenum">
              <a:rPr lang="en-US" smtClean="0"/>
              <a:t>‹#›</a:t>
            </a:fld>
            <a:endParaRPr lang="en-US"/>
          </a:p>
        </p:txBody>
      </p:sp>
      <p:sp>
        <p:nvSpPr>
          <p:cNvPr id="11" name="Rectangle 10"/>
          <p:cNvSpPr/>
          <p:nvPr/>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3" name="Group 12"/>
          <p:cNvGrpSpPr/>
          <p:nvPr/>
        </p:nvGrpSpPr>
        <p:grpSpPr>
          <a:xfrm>
            <a:off x="10032795" y="50572"/>
            <a:ext cx="2181092" cy="1278935"/>
            <a:chOff x="10032795" y="50572"/>
            <a:chExt cx="2181092" cy="1278935"/>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10604810" y="50572"/>
              <a:ext cx="1572761" cy="529291"/>
            </a:xfrm>
            <a:prstGeom prst="rect">
              <a:avLst/>
            </a:prstGeom>
          </p:spPr>
        </p:pic>
        <p:sp>
          <p:nvSpPr>
            <p:cNvPr id="17" name="Date Placeholder 3"/>
            <p:cNvSpPr txBox="1">
              <a:spLocks/>
            </p:cNvSpPr>
            <p:nvPr/>
          </p:nvSpPr>
          <p:spPr>
            <a:xfrm>
              <a:off x="10032795" y="685004"/>
              <a:ext cx="2181092"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latin typeface="Book Antiqua" panose="02040602050305030304" pitchFamily="18" charset="0"/>
                </a:rPr>
                <a:t>Richard</a:t>
              </a:r>
              <a:r>
                <a:rPr lang="en-US" sz="1000" b="1" baseline="0" dirty="0">
                  <a:solidFill>
                    <a:schemeClr val="tx1">
                      <a:lumMod val="65000"/>
                      <a:lumOff val="35000"/>
                    </a:schemeClr>
                  </a:solidFill>
                  <a:latin typeface="Book Antiqua" panose="02040602050305030304" pitchFamily="18" charset="0"/>
                </a:rPr>
                <a:t> Woods, </a:t>
              </a:r>
            </a:p>
            <a:p>
              <a:pPr algn="r"/>
              <a:r>
                <a:rPr lang="en-US" sz="1000" b="1" baseline="0" dirty="0">
                  <a:solidFill>
                    <a:schemeClr val="tx1">
                      <a:lumMod val="65000"/>
                      <a:lumOff val="35000"/>
                    </a:schemeClr>
                  </a:solidFill>
                  <a:latin typeface="Book Antiqua" panose="02040602050305030304" pitchFamily="18" charset="0"/>
                </a:rPr>
                <a:t>Georgia’s School Superintendent</a:t>
              </a:r>
            </a:p>
            <a:p>
              <a:pPr algn="r"/>
              <a:r>
                <a:rPr lang="en-US" sz="1000" b="1" i="1" u="none" baseline="0" dirty="0">
                  <a:solidFill>
                    <a:schemeClr val="tx1">
                      <a:lumMod val="65000"/>
                      <a:lumOff val="35000"/>
                    </a:schemeClr>
                  </a:solidFill>
                  <a:latin typeface="Book Antiqua" panose="02040602050305030304" pitchFamily="18" charset="0"/>
                </a:rPr>
                <a:t>“Educating Georgia’s Future”</a:t>
              </a:r>
            </a:p>
            <a:p>
              <a:pPr algn="r"/>
              <a:r>
                <a:rPr lang="en-US" sz="1000" b="1" baseline="0" dirty="0">
                  <a:solidFill>
                    <a:schemeClr val="tx1">
                      <a:lumMod val="65000"/>
                      <a:lumOff val="35000"/>
                    </a:schemeClr>
                  </a:solidFill>
                  <a:latin typeface="Book Antiqua" panose="02040602050305030304" pitchFamily="18" charset="0"/>
                </a:rPr>
                <a:t>gadoe.org</a:t>
              </a:r>
              <a:endParaRPr lang="en-US" sz="1000" b="1" dirty="0">
                <a:solidFill>
                  <a:schemeClr val="tx1">
                    <a:lumMod val="65000"/>
                    <a:lumOff val="35000"/>
                  </a:schemeClr>
                </a:solidFill>
                <a:latin typeface="Book Antiqua" panose="02040602050305030304" pitchFamily="18" charset="0"/>
              </a:endParaRPr>
            </a:p>
          </p:txBody>
        </p:sp>
      </p:grpSp>
    </p:spTree>
    <p:extLst>
      <p:ext uri="{BB962C8B-B14F-4D97-AF65-F5344CB8AC3E}">
        <p14:creationId xmlns:p14="http://schemas.microsoft.com/office/powerpoint/2010/main" val="3663135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26400"/>
              </a:solidFill>
            </a:endParaRPr>
          </a:p>
        </p:txBody>
      </p:sp>
      <p:sp>
        <p:nvSpPr>
          <p:cNvPr id="6" name="Rectangle 5"/>
          <p:cNvSpPr/>
          <p:nvPr/>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8C459B74-CB47-4836-9340-4852DA045BA6}" type="datetimeFigureOut">
              <a:rPr lang="en-US" smtClean="0"/>
              <a:t>10/17/2016</a:t>
            </a:fld>
            <a:endParaRPr lang="en-US"/>
          </a:p>
        </p:txBody>
      </p:sp>
      <p:sp>
        <p:nvSpPr>
          <p:cNvPr id="8"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9"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F9F0BEA5-B0AA-4883-A2A3-8F960D124B31}" type="slidenum">
              <a:rPr lang="en-US" smtClean="0"/>
              <a:t>‹#›</a:t>
            </a:fld>
            <a:endParaRPr lang="en-US"/>
          </a:p>
        </p:txBody>
      </p:sp>
      <p:sp>
        <p:nvSpPr>
          <p:cNvPr id="10" name="Rectangle 9"/>
          <p:cNvSpPr/>
          <p:nvPr/>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p:cNvPicPr>
            <a:picLocks noChangeAspect="1"/>
          </p:cNvPicPr>
          <p:nvPr/>
        </p:nvPicPr>
        <p:blipFill>
          <a:blip r:embed="rId2"/>
          <a:stretch>
            <a:fillRect/>
          </a:stretch>
        </p:blipFill>
        <p:spPr>
          <a:xfrm>
            <a:off x="158807" y="1434648"/>
            <a:ext cx="11808605" cy="4537566"/>
          </a:xfrm>
          <a:prstGeom prst="rect">
            <a:avLst/>
          </a:prstGeom>
        </p:spPr>
      </p:pic>
      <p:grpSp>
        <p:nvGrpSpPr>
          <p:cNvPr id="16" name="Group 15"/>
          <p:cNvGrpSpPr/>
          <p:nvPr/>
        </p:nvGrpSpPr>
        <p:grpSpPr>
          <a:xfrm>
            <a:off x="0" y="1"/>
            <a:ext cx="12192000" cy="765155"/>
            <a:chOff x="0" y="1"/>
            <a:chExt cx="12192000" cy="765155"/>
          </a:xfrm>
        </p:grpSpPr>
        <p:sp>
          <p:nvSpPr>
            <p:cNvPr id="17" name="Rectangle 16"/>
            <p:cNvSpPr/>
            <p:nvPr/>
          </p:nvSpPr>
          <p:spPr>
            <a:xfrm>
              <a:off x="0" y="1"/>
              <a:ext cx="12192000" cy="72023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8" name="Picture 1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4"/>
              <a:ext cx="1003610" cy="608076"/>
            </a:xfrm>
            <a:prstGeom prst="rect">
              <a:avLst/>
            </a:prstGeom>
          </p:spPr>
        </p:pic>
        <p:sp>
          <p:nvSpPr>
            <p:cNvPr id="19" name="Date Placeholder 3"/>
            <p:cNvSpPr txBox="1">
              <a:spLocks/>
            </p:cNvSpPr>
            <p:nvPr/>
          </p:nvSpPr>
          <p:spPr>
            <a:xfrm>
              <a:off x="8876370" y="75731"/>
              <a:ext cx="322700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bg1"/>
                  </a:solidFill>
                  <a:latin typeface="Book Antiqua" panose="02040602050305030304" pitchFamily="18" charset="0"/>
                </a:rPr>
                <a:t>Richard</a:t>
              </a:r>
              <a:r>
                <a:rPr lang="en-US" sz="1000" b="1" baseline="0" dirty="0">
                  <a:solidFill>
                    <a:schemeClr val="bg1"/>
                  </a:solidFill>
                  <a:latin typeface="Book Antiqua" panose="02040602050305030304" pitchFamily="18" charset="0"/>
                </a:rPr>
                <a:t> Woods, Georgia’s School Superintendent</a:t>
              </a:r>
            </a:p>
            <a:p>
              <a:pPr algn="r"/>
              <a:r>
                <a:rPr lang="en-US" sz="1000" b="1" i="1" u="none" baseline="0" dirty="0">
                  <a:solidFill>
                    <a:schemeClr val="bg1"/>
                  </a:solidFill>
                  <a:latin typeface="Book Antiqua" panose="02040602050305030304" pitchFamily="18" charset="0"/>
                </a:rPr>
                <a:t>“Educating Georgia’s Future”</a:t>
              </a:r>
            </a:p>
            <a:p>
              <a:pPr algn="r"/>
              <a:r>
                <a:rPr lang="en-US" sz="1000" b="1" baseline="0" dirty="0">
                  <a:solidFill>
                    <a:schemeClr val="bg1"/>
                  </a:solidFill>
                  <a:latin typeface="Book Antiqua" panose="02040602050305030304" pitchFamily="18" charset="0"/>
                </a:rPr>
                <a:t>gadoe.org</a:t>
              </a:r>
              <a:endParaRPr lang="en-US" sz="1000" b="1" dirty="0">
                <a:solidFill>
                  <a:schemeClr val="bg1"/>
                </a:solidFill>
                <a:latin typeface="Book Antiqua" panose="02040602050305030304" pitchFamily="18" charset="0"/>
              </a:endParaRPr>
            </a:p>
          </p:txBody>
        </p:sp>
        <p:sp>
          <p:nvSpPr>
            <p:cNvPr id="20" name="Rectangle 19"/>
            <p:cNvSpPr/>
            <p:nvPr/>
          </p:nvSpPr>
          <p:spPr>
            <a:xfrm flipV="1">
              <a:off x="0" y="719437"/>
              <a:ext cx="12192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278916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26400"/>
              </a:solidFill>
            </a:endParaRPr>
          </a:p>
        </p:txBody>
      </p:sp>
      <p:pic>
        <p:nvPicPr>
          <p:cNvPr id="14" name="Picture 13"/>
          <p:cNvPicPr>
            <a:picLocks noChangeAspect="1"/>
          </p:cNvPicPr>
          <p:nvPr/>
        </p:nvPicPr>
        <p:blipFill>
          <a:blip r:embed="rId2"/>
          <a:stretch>
            <a:fillRect/>
          </a:stretch>
        </p:blipFill>
        <p:spPr>
          <a:xfrm>
            <a:off x="158807" y="1434648"/>
            <a:ext cx="11808605" cy="4537566"/>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atin typeface="Book Antiqua" panose="020406020503050303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5183188" y="1664163"/>
            <a:ext cx="6172200" cy="4196888"/>
          </a:xfrm>
        </p:spPr>
        <p:txBody>
          <a:bodyPr/>
          <a:lstStyle>
            <a:lvl1pPr>
              <a:defRPr sz="3200">
                <a:latin typeface="Book Antiqua" panose="02040602050305030304" pitchFamily="18" charset="0"/>
              </a:defRPr>
            </a:lvl1pPr>
            <a:lvl2pPr>
              <a:defRPr sz="2800">
                <a:latin typeface="Book Antiqua" panose="02040602050305030304" pitchFamily="18" charset="0"/>
              </a:defRPr>
            </a:lvl2pPr>
            <a:lvl3pPr>
              <a:defRPr sz="2400">
                <a:latin typeface="Book Antiqua" panose="02040602050305030304" pitchFamily="18" charset="0"/>
              </a:defRPr>
            </a:lvl3pPr>
            <a:lvl4pPr>
              <a:defRPr sz="2000">
                <a:latin typeface="Book Antiqua" panose="02040602050305030304" pitchFamily="18" charset="0"/>
              </a:defRPr>
            </a:lvl4pPr>
            <a:lvl5pPr>
              <a:defRPr sz="2000">
                <a:latin typeface="Book Antiqua" panose="02040602050305030304" pitchFamily="18"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Book Antiqua" panose="020406020503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Rectangle 8"/>
          <p:cNvSpPr/>
          <p:nvPr/>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8C459B74-CB47-4836-9340-4852DA045BA6}" type="datetimeFigureOut">
              <a:rPr lang="en-US" smtClean="0"/>
              <a:t>10/17/2016</a:t>
            </a:fld>
            <a:endParaRPr lang="en-US"/>
          </a:p>
        </p:txBody>
      </p:sp>
      <p:sp>
        <p:nvSpPr>
          <p:cNvPr id="11"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2"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F9F0BEA5-B0AA-4883-A2A3-8F960D124B31}" type="slidenum">
              <a:rPr lang="en-US" smtClean="0"/>
              <a:t>‹#›</a:t>
            </a:fld>
            <a:endParaRPr lang="en-US"/>
          </a:p>
        </p:txBody>
      </p:sp>
      <p:sp>
        <p:nvSpPr>
          <p:cNvPr id="13" name="Rectangle 12"/>
          <p:cNvSpPr/>
          <p:nvPr/>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5" name="Group 14"/>
          <p:cNvGrpSpPr/>
          <p:nvPr/>
        </p:nvGrpSpPr>
        <p:grpSpPr>
          <a:xfrm>
            <a:off x="10032795" y="50572"/>
            <a:ext cx="2181092" cy="1278935"/>
            <a:chOff x="10032795" y="50572"/>
            <a:chExt cx="2181092" cy="1278935"/>
          </a:xfrm>
        </p:grpSpPr>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10604810" y="50572"/>
              <a:ext cx="1572761" cy="529291"/>
            </a:xfrm>
            <a:prstGeom prst="rect">
              <a:avLst/>
            </a:prstGeom>
          </p:spPr>
        </p:pic>
        <p:sp>
          <p:nvSpPr>
            <p:cNvPr id="19" name="Date Placeholder 3"/>
            <p:cNvSpPr txBox="1">
              <a:spLocks/>
            </p:cNvSpPr>
            <p:nvPr/>
          </p:nvSpPr>
          <p:spPr>
            <a:xfrm>
              <a:off x="10032795" y="685004"/>
              <a:ext cx="2181092"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latin typeface="Book Antiqua" panose="02040602050305030304" pitchFamily="18" charset="0"/>
                </a:rPr>
                <a:t>Richard</a:t>
              </a:r>
              <a:r>
                <a:rPr lang="en-US" sz="1000" b="1" baseline="0" dirty="0">
                  <a:solidFill>
                    <a:schemeClr val="tx1">
                      <a:lumMod val="65000"/>
                      <a:lumOff val="35000"/>
                    </a:schemeClr>
                  </a:solidFill>
                  <a:latin typeface="Book Antiqua" panose="02040602050305030304" pitchFamily="18" charset="0"/>
                </a:rPr>
                <a:t> Woods, </a:t>
              </a:r>
            </a:p>
            <a:p>
              <a:pPr algn="r"/>
              <a:r>
                <a:rPr lang="en-US" sz="1000" b="1" baseline="0" dirty="0">
                  <a:solidFill>
                    <a:schemeClr val="tx1">
                      <a:lumMod val="65000"/>
                      <a:lumOff val="35000"/>
                    </a:schemeClr>
                  </a:solidFill>
                  <a:latin typeface="Book Antiqua" panose="02040602050305030304" pitchFamily="18" charset="0"/>
                </a:rPr>
                <a:t>Georgia’s School Superintendent</a:t>
              </a:r>
            </a:p>
            <a:p>
              <a:pPr algn="r"/>
              <a:r>
                <a:rPr lang="en-US" sz="1000" b="1" i="1" u="none" baseline="0" dirty="0">
                  <a:solidFill>
                    <a:schemeClr val="tx1">
                      <a:lumMod val="65000"/>
                      <a:lumOff val="35000"/>
                    </a:schemeClr>
                  </a:solidFill>
                  <a:latin typeface="Book Antiqua" panose="02040602050305030304" pitchFamily="18" charset="0"/>
                </a:rPr>
                <a:t>“Educating Georgia’s Future”</a:t>
              </a:r>
            </a:p>
            <a:p>
              <a:pPr algn="r"/>
              <a:r>
                <a:rPr lang="en-US" sz="1000" b="1" baseline="0" dirty="0">
                  <a:solidFill>
                    <a:schemeClr val="tx1">
                      <a:lumMod val="65000"/>
                      <a:lumOff val="35000"/>
                    </a:schemeClr>
                  </a:solidFill>
                  <a:latin typeface="Book Antiqua" panose="02040602050305030304" pitchFamily="18" charset="0"/>
                </a:rPr>
                <a:t>gadoe.org</a:t>
              </a:r>
              <a:endParaRPr lang="en-US" sz="1000" b="1" dirty="0">
                <a:solidFill>
                  <a:schemeClr val="tx1">
                    <a:lumMod val="65000"/>
                    <a:lumOff val="35000"/>
                  </a:schemeClr>
                </a:solidFill>
                <a:latin typeface="Book Antiqua" panose="02040602050305030304" pitchFamily="18" charset="0"/>
              </a:endParaRPr>
            </a:p>
          </p:txBody>
        </p:sp>
      </p:grpSp>
    </p:spTree>
    <p:extLst>
      <p:ext uri="{BB962C8B-B14F-4D97-AF65-F5344CB8AC3E}">
        <p14:creationId xmlns:p14="http://schemas.microsoft.com/office/powerpoint/2010/main" val="4023321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26400"/>
              </a:solidFill>
            </a:endParaRPr>
          </a:p>
        </p:txBody>
      </p:sp>
      <p:pic>
        <p:nvPicPr>
          <p:cNvPr id="14" name="Picture 13"/>
          <p:cNvPicPr>
            <a:picLocks noChangeAspect="1"/>
          </p:cNvPicPr>
          <p:nvPr/>
        </p:nvPicPr>
        <p:blipFill>
          <a:blip r:embed="rId2"/>
          <a:stretch>
            <a:fillRect/>
          </a:stretch>
        </p:blipFill>
        <p:spPr>
          <a:xfrm>
            <a:off x="158807" y="1434648"/>
            <a:ext cx="11808605" cy="4537566"/>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atin typeface="Book Antiqua" panose="02040602050305030304" pitchFamily="18"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801091"/>
            <a:ext cx="6172200" cy="4059960"/>
          </a:xfrm>
        </p:spPr>
        <p:txBody>
          <a:bodyPr anchor="t"/>
          <a:lstStyle>
            <a:lvl1pPr marL="0" indent="0">
              <a:buNone/>
              <a:defRPr sz="3200">
                <a:latin typeface="Book Antiqua" panose="0204060205030503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Book Antiqua" panose="020406020503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Rectangle 8"/>
          <p:cNvSpPr/>
          <p:nvPr/>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8C459B74-CB47-4836-9340-4852DA045BA6}" type="datetimeFigureOut">
              <a:rPr lang="en-US" smtClean="0"/>
              <a:t>10/17/2016</a:t>
            </a:fld>
            <a:endParaRPr lang="en-US"/>
          </a:p>
        </p:txBody>
      </p:sp>
      <p:sp>
        <p:nvSpPr>
          <p:cNvPr id="11"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2"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F9F0BEA5-B0AA-4883-A2A3-8F960D124B31}" type="slidenum">
              <a:rPr lang="en-US" smtClean="0"/>
              <a:t>‹#›</a:t>
            </a:fld>
            <a:endParaRPr lang="en-US"/>
          </a:p>
        </p:txBody>
      </p:sp>
      <p:sp>
        <p:nvSpPr>
          <p:cNvPr id="13" name="Rectangle 12"/>
          <p:cNvSpPr/>
          <p:nvPr/>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5" name="Group 14"/>
          <p:cNvGrpSpPr/>
          <p:nvPr/>
        </p:nvGrpSpPr>
        <p:grpSpPr>
          <a:xfrm>
            <a:off x="10032795" y="50572"/>
            <a:ext cx="2181092" cy="1278935"/>
            <a:chOff x="10032795" y="50572"/>
            <a:chExt cx="2181092" cy="1278935"/>
          </a:xfrm>
        </p:grpSpPr>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10604810" y="50572"/>
              <a:ext cx="1572761" cy="529291"/>
            </a:xfrm>
            <a:prstGeom prst="rect">
              <a:avLst/>
            </a:prstGeom>
          </p:spPr>
        </p:pic>
        <p:sp>
          <p:nvSpPr>
            <p:cNvPr id="19" name="Date Placeholder 3"/>
            <p:cNvSpPr txBox="1">
              <a:spLocks/>
            </p:cNvSpPr>
            <p:nvPr/>
          </p:nvSpPr>
          <p:spPr>
            <a:xfrm>
              <a:off x="10032795" y="685004"/>
              <a:ext cx="2181092"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latin typeface="Book Antiqua" panose="02040602050305030304" pitchFamily="18" charset="0"/>
                </a:rPr>
                <a:t>Richard</a:t>
              </a:r>
              <a:r>
                <a:rPr lang="en-US" sz="1000" b="1" baseline="0" dirty="0">
                  <a:solidFill>
                    <a:schemeClr val="tx1">
                      <a:lumMod val="65000"/>
                      <a:lumOff val="35000"/>
                    </a:schemeClr>
                  </a:solidFill>
                  <a:latin typeface="Book Antiqua" panose="02040602050305030304" pitchFamily="18" charset="0"/>
                </a:rPr>
                <a:t> Woods, </a:t>
              </a:r>
            </a:p>
            <a:p>
              <a:pPr algn="r"/>
              <a:r>
                <a:rPr lang="en-US" sz="1000" b="1" baseline="0" dirty="0">
                  <a:solidFill>
                    <a:schemeClr val="tx1">
                      <a:lumMod val="65000"/>
                      <a:lumOff val="35000"/>
                    </a:schemeClr>
                  </a:solidFill>
                  <a:latin typeface="Book Antiqua" panose="02040602050305030304" pitchFamily="18" charset="0"/>
                </a:rPr>
                <a:t>Georgia’s School Superintendent</a:t>
              </a:r>
            </a:p>
            <a:p>
              <a:pPr algn="r"/>
              <a:r>
                <a:rPr lang="en-US" sz="1000" b="1" i="1" u="none" baseline="0" dirty="0">
                  <a:solidFill>
                    <a:schemeClr val="tx1">
                      <a:lumMod val="65000"/>
                      <a:lumOff val="35000"/>
                    </a:schemeClr>
                  </a:solidFill>
                  <a:latin typeface="Book Antiqua" panose="02040602050305030304" pitchFamily="18" charset="0"/>
                </a:rPr>
                <a:t>“Educating Georgia’s Future”</a:t>
              </a:r>
            </a:p>
            <a:p>
              <a:pPr algn="r"/>
              <a:r>
                <a:rPr lang="en-US" sz="1000" b="1" baseline="0" dirty="0">
                  <a:solidFill>
                    <a:schemeClr val="tx1">
                      <a:lumMod val="65000"/>
                      <a:lumOff val="35000"/>
                    </a:schemeClr>
                  </a:solidFill>
                  <a:latin typeface="Book Antiqua" panose="02040602050305030304" pitchFamily="18" charset="0"/>
                </a:rPr>
                <a:t>gadoe.org</a:t>
              </a:r>
              <a:endParaRPr lang="en-US" sz="1000" b="1" dirty="0">
                <a:solidFill>
                  <a:schemeClr val="tx1">
                    <a:lumMod val="65000"/>
                    <a:lumOff val="35000"/>
                  </a:schemeClr>
                </a:solidFill>
                <a:latin typeface="Book Antiqua" panose="02040602050305030304" pitchFamily="18" charset="0"/>
              </a:endParaRPr>
            </a:p>
          </p:txBody>
        </p:sp>
      </p:grpSp>
    </p:spTree>
    <p:extLst>
      <p:ext uri="{BB962C8B-B14F-4D97-AF65-F5344CB8AC3E}">
        <p14:creationId xmlns:p14="http://schemas.microsoft.com/office/powerpoint/2010/main" val="1631149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26400"/>
              </a:solidFill>
            </a:endParaRPr>
          </a:p>
        </p:txBody>
      </p:sp>
      <p:pic>
        <p:nvPicPr>
          <p:cNvPr id="11" name="Picture 10"/>
          <p:cNvPicPr>
            <a:picLocks noChangeAspect="1"/>
          </p:cNvPicPr>
          <p:nvPr/>
        </p:nvPicPr>
        <p:blipFill>
          <a:blip r:embed="rId13"/>
          <a:stretch>
            <a:fillRect/>
          </a:stretch>
        </p:blipFill>
        <p:spPr>
          <a:xfrm>
            <a:off x="158807" y="1434648"/>
            <a:ext cx="11808605" cy="4537566"/>
          </a:xfrm>
          <a:prstGeom prst="rect">
            <a:avLst/>
          </a:prstGeom>
        </p:spPr>
      </p:pic>
      <p:sp>
        <p:nvSpPr>
          <p:cNvPr id="8" name="Rectangle 7"/>
          <p:cNvSpPr/>
          <p:nvPr/>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805311" y="334017"/>
            <a:ext cx="842217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8C459B74-CB47-4836-9340-4852DA045BA6}" type="datetimeFigureOut">
              <a:rPr lang="en-US" smtClean="0"/>
              <a:t>10/17/2016</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F9F0BEA5-B0AA-4883-A2A3-8F960D124B31}" type="slidenum">
              <a:rPr lang="en-US" smtClean="0"/>
              <a:t>‹#›</a:t>
            </a:fld>
            <a:endParaRPr lang="en-US"/>
          </a:p>
        </p:txBody>
      </p:sp>
      <p:sp>
        <p:nvSpPr>
          <p:cNvPr id="9" name="Rectangle 8"/>
          <p:cNvSpPr/>
          <p:nvPr/>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p:cNvGrpSpPr/>
          <p:nvPr/>
        </p:nvGrpSpPr>
        <p:grpSpPr>
          <a:xfrm>
            <a:off x="10032795" y="50572"/>
            <a:ext cx="2181092" cy="1278935"/>
            <a:chOff x="10032795" y="50572"/>
            <a:chExt cx="2181092" cy="1278935"/>
          </a:xfrm>
        </p:grpSpPr>
        <p:pic>
          <p:nvPicPr>
            <p:cNvPr id="15" name="Picture 14"/>
            <p:cNvPicPr>
              <a:picLocks noChangeAspect="1"/>
            </p:cNvPicPr>
            <p:nvPr/>
          </p:nvPicPr>
          <p:blipFill rotWithShape="1">
            <a:blip r:embed="rId14" cstate="print">
              <a:extLst>
                <a:ext uri="{28A0092B-C50C-407E-A947-70E740481C1C}">
                  <a14:useLocalDpi xmlns:a14="http://schemas.microsoft.com/office/drawing/2010/main" val="0"/>
                </a:ext>
              </a:extLst>
            </a:blip>
            <a:srcRect b="19613"/>
            <a:stretch/>
          </p:blipFill>
          <p:spPr>
            <a:xfrm>
              <a:off x="10604810" y="50572"/>
              <a:ext cx="1572761" cy="529291"/>
            </a:xfrm>
            <a:prstGeom prst="rect">
              <a:avLst/>
            </a:prstGeom>
          </p:spPr>
        </p:pic>
        <p:sp>
          <p:nvSpPr>
            <p:cNvPr id="16" name="Date Placeholder 3"/>
            <p:cNvSpPr txBox="1">
              <a:spLocks/>
            </p:cNvSpPr>
            <p:nvPr/>
          </p:nvSpPr>
          <p:spPr>
            <a:xfrm>
              <a:off x="10032795" y="685004"/>
              <a:ext cx="2181092"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latin typeface="Book Antiqua" panose="02040602050305030304" pitchFamily="18" charset="0"/>
                </a:rPr>
                <a:t>Richard</a:t>
              </a:r>
              <a:r>
                <a:rPr lang="en-US" sz="1000" b="1" baseline="0" dirty="0">
                  <a:solidFill>
                    <a:schemeClr val="tx1">
                      <a:lumMod val="65000"/>
                      <a:lumOff val="35000"/>
                    </a:schemeClr>
                  </a:solidFill>
                  <a:latin typeface="Book Antiqua" panose="02040602050305030304" pitchFamily="18" charset="0"/>
                </a:rPr>
                <a:t> Woods, </a:t>
              </a:r>
            </a:p>
            <a:p>
              <a:pPr algn="r"/>
              <a:r>
                <a:rPr lang="en-US" sz="1000" b="1" baseline="0" dirty="0">
                  <a:solidFill>
                    <a:schemeClr val="tx1">
                      <a:lumMod val="65000"/>
                      <a:lumOff val="35000"/>
                    </a:schemeClr>
                  </a:solidFill>
                  <a:latin typeface="Book Antiqua" panose="02040602050305030304" pitchFamily="18" charset="0"/>
                </a:rPr>
                <a:t>Georgia’s School Superintendent</a:t>
              </a:r>
            </a:p>
            <a:p>
              <a:pPr algn="r"/>
              <a:r>
                <a:rPr lang="en-US" sz="1000" b="1" i="1" u="none" baseline="0" dirty="0">
                  <a:solidFill>
                    <a:schemeClr val="tx1">
                      <a:lumMod val="65000"/>
                      <a:lumOff val="35000"/>
                    </a:schemeClr>
                  </a:solidFill>
                  <a:latin typeface="Book Antiqua" panose="02040602050305030304" pitchFamily="18" charset="0"/>
                </a:rPr>
                <a:t>“Educating Georgia’s Future”</a:t>
              </a:r>
            </a:p>
            <a:p>
              <a:pPr algn="r"/>
              <a:r>
                <a:rPr lang="en-US" sz="1000" b="1" baseline="0" dirty="0">
                  <a:solidFill>
                    <a:schemeClr val="tx1">
                      <a:lumMod val="65000"/>
                      <a:lumOff val="35000"/>
                    </a:schemeClr>
                  </a:solidFill>
                  <a:latin typeface="Book Antiqua" panose="02040602050305030304" pitchFamily="18" charset="0"/>
                </a:rPr>
                <a:t>gadoe.org</a:t>
              </a:r>
              <a:endParaRPr lang="en-US" sz="1000" b="1" dirty="0">
                <a:solidFill>
                  <a:schemeClr val="tx1">
                    <a:lumMod val="65000"/>
                    <a:lumOff val="35000"/>
                  </a:schemeClr>
                </a:solidFill>
                <a:latin typeface="Book Antiqua" panose="02040602050305030304" pitchFamily="18" charset="0"/>
              </a:endParaRPr>
            </a:p>
          </p:txBody>
        </p:sp>
      </p:grpSp>
    </p:spTree>
    <p:extLst>
      <p:ext uri="{BB962C8B-B14F-4D97-AF65-F5344CB8AC3E}">
        <p14:creationId xmlns:p14="http://schemas.microsoft.com/office/powerpoint/2010/main" val="3202044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tx1"/>
          </a:solidFill>
          <a:latin typeface="Book Antiqua" panose="0204060205030503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ook Antiqua" panose="020406020503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ok Antiqua" panose="020406020503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ok Antiqua" panose="020406020503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 Antiqua" panose="020406020503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mailto:jaguilar@doe.k12.ga.us" TargetMode="External"/><Relationship Id="rId2" Type="http://schemas.openxmlformats.org/officeDocument/2006/relationships/hyperlink" Target="http://gadoe.org/surveys/CI-3WVZ6RW"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teachingchannel.org/videos/teaching-science-with-books-nsf"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3" y="1399454"/>
            <a:ext cx="11083636" cy="2387600"/>
          </a:xfrm>
        </p:spPr>
        <p:txBody>
          <a:bodyPr>
            <a:normAutofit fontScale="90000"/>
          </a:bodyPr>
          <a:lstStyle/>
          <a:p>
            <a:r>
              <a:rPr lang="en-US" dirty="0"/>
              <a:t>Understanding Instruction</a:t>
            </a:r>
            <a:br>
              <a:rPr lang="en-US" dirty="0"/>
            </a:br>
            <a:br>
              <a:rPr lang="en-US" dirty="0"/>
            </a:br>
            <a:r>
              <a:rPr lang="en-US" dirty="0"/>
              <a:t> Under the New Science GSE </a:t>
            </a:r>
          </a:p>
        </p:txBody>
      </p:sp>
      <p:sp>
        <p:nvSpPr>
          <p:cNvPr id="4" name="Subtitle 2"/>
          <p:cNvSpPr>
            <a:spLocks noGrp="1"/>
          </p:cNvSpPr>
          <p:nvPr>
            <p:ph type="subTitle" idx="1"/>
          </p:nvPr>
        </p:nvSpPr>
        <p:spPr>
          <a:xfrm>
            <a:off x="180109" y="4807384"/>
            <a:ext cx="4918364" cy="1330180"/>
          </a:xfrm>
          <a:solidFill>
            <a:srgbClr val="FFFFCC"/>
          </a:solidFill>
          <a:ln w="28575">
            <a:solidFill>
              <a:schemeClr val="tx1"/>
            </a:solidFill>
          </a:ln>
        </p:spPr>
        <p:txBody>
          <a:bodyPr>
            <a:normAutofit/>
          </a:bodyPr>
          <a:lstStyle/>
          <a:p>
            <a:pPr algn="l">
              <a:lnSpc>
                <a:spcPct val="100000"/>
              </a:lnSpc>
              <a:spcBef>
                <a:spcPts val="0"/>
              </a:spcBef>
            </a:pPr>
            <a:r>
              <a:rPr lang="en-US" dirty="0"/>
              <a:t>Dr. Juan-Carlos Aguilar</a:t>
            </a:r>
          </a:p>
          <a:p>
            <a:pPr algn="l">
              <a:lnSpc>
                <a:spcPct val="100000"/>
              </a:lnSpc>
              <a:spcBef>
                <a:spcPts val="0"/>
              </a:spcBef>
            </a:pPr>
            <a:r>
              <a:rPr lang="en-US" dirty="0"/>
              <a:t>Science Program Manager </a:t>
            </a:r>
          </a:p>
          <a:p>
            <a:pPr algn="l">
              <a:lnSpc>
                <a:spcPct val="100000"/>
              </a:lnSpc>
              <a:spcBef>
                <a:spcPts val="0"/>
              </a:spcBef>
            </a:pPr>
            <a:r>
              <a:rPr lang="en-US" dirty="0"/>
              <a:t>Georgia Department of Education</a:t>
            </a:r>
          </a:p>
        </p:txBody>
      </p:sp>
    </p:spTree>
    <p:extLst>
      <p:ext uri="{BB962C8B-B14F-4D97-AF65-F5344CB8AC3E}">
        <p14:creationId xmlns:p14="http://schemas.microsoft.com/office/powerpoint/2010/main" val="3212881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01745" cy="1325563"/>
          </a:xfrm>
        </p:spPr>
        <p:txBody>
          <a:bodyPr>
            <a:normAutofit fontScale="90000"/>
          </a:bodyPr>
          <a:lstStyle/>
          <a:p>
            <a:r>
              <a:rPr lang="en-US" altLang="en-US" dirty="0"/>
              <a:t>Performance:  Analyzing Data to Investigate Patterns and Support Explanations</a:t>
            </a:r>
            <a:endParaRPr lang="en-US" dirty="0"/>
          </a:p>
        </p:txBody>
      </p:sp>
      <p:pic>
        <p:nvPicPr>
          <p:cNvPr id="1026" name="Picture 2" descr="Image result for from potential energy to kinetic energy"/>
          <p:cNvPicPr>
            <a:picLocks noChangeAspect="1" noChangeArrowheads="1"/>
          </p:cNvPicPr>
          <p:nvPr/>
        </p:nvPicPr>
        <p:blipFill rotWithShape="1">
          <a:blip r:embed="rId2">
            <a:extLst>
              <a:ext uri="{28A0092B-C50C-407E-A947-70E740481C1C}">
                <a14:useLocalDpi xmlns:a14="http://schemas.microsoft.com/office/drawing/2010/main" val="0"/>
              </a:ext>
            </a:extLst>
          </a:blip>
          <a:srcRect l="23266" t="12677" r="44634"/>
          <a:stretch/>
        </p:blipFill>
        <p:spPr bwMode="auto">
          <a:xfrm>
            <a:off x="4904508" y="1325563"/>
            <a:ext cx="2064327" cy="47248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538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207818" y="845127"/>
            <a:ext cx="11887199" cy="5555673"/>
          </a:xfrm>
          <a:prstGeom prst="rect">
            <a:avLst/>
          </a:prstGeom>
          <a:solidFill>
            <a:schemeClr val="bg1"/>
          </a:solidFill>
          <a:ln>
            <a:solidFill>
              <a:schemeClr val="tx1"/>
            </a:solidFill>
          </a:ln>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ook Antiqua" panose="020406020503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ok Antiqua" panose="020406020503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ok Antiqua" panose="020406020503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 Antiqua" panose="020406020503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Font typeface="Arial" panose="020B0604020202020204" pitchFamily="34" charset="0"/>
              <a:buNone/>
              <a:defRPr/>
            </a:pPr>
            <a:r>
              <a:rPr lang="en-US" sz="1400" b="1" i="1" dirty="0">
                <a:cs typeface="Calibri" pitchFamily="34" charset="0"/>
              </a:rPr>
              <a:t>Group Performance </a:t>
            </a:r>
          </a:p>
          <a:p>
            <a:pPr marL="519113" indent="-409575">
              <a:lnSpc>
                <a:spcPct val="110000"/>
              </a:lnSpc>
              <a:buFont typeface="Arial" panose="020B0604020202020204" pitchFamily="34" charset="0"/>
              <a:buAutoNum type="arabicPeriod"/>
              <a:defRPr/>
            </a:pPr>
            <a:r>
              <a:rPr lang="en-US" sz="1400" b="1" dirty="0">
                <a:solidFill>
                  <a:srgbClr val="CC3300"/>
                </a:solidFill>
                <a:cs typeface="Calibri" pitchFamily="34" charset="0"/>
              </a:rPr>
              <a:t>Investigate</a:t>
            </a:r>
            <a:r>
              <a:rPr lang="en-US" sz="1400" dirty="0">
                <a:cs typeface="Calibri" pitchFamily="34" charset="0"/>
              </a:rPr>
              <a:t> the height a golf balls bounces off of a hard surface (concrete, tile) when dropped from various heights </a:t>
            </a:r>
            <a:r>
              <a:rPr lang="en-US" sz="1400" i="1" dirty="0">
                <a:solidFill>
                  <a:srgbClr val="FF0000"/>
                </a:solidFill>
                <a:cs typeface="Calibri" pitchFamily="34" charset="0"/>
              </a:rPr>
              <a:t>(engineer ways to make accurate measurements). </a:t>
            </a:r>
          </a:p>
          <a:p>
            <a:pPr marL="519113" indent="-409575">
              <a:lnSpc>
                <a:spcPct val="110000"/>
              </a:lnSpc>
              <a:buFont typeface="Arial" panose="020B0604020202020204" pitchFamily="34" charset="0"/>
              <a:buAutoNum type="arabicPeriod"/>
              <a:defRPr/>
            </a:pPr>
            <a:r>
              <a:rPr lang="en-US" sz="1400" b="1" dirty="0">
                <a:solidFill>
                  <a:srgbClr val="1D872E"/>
                </a:solidFill>
                <a:cs typeface="Calibri" pitchFamily="34" charset="0"/>
              </a:rPr>
              <a:t>Define the system </a:t>
            </a:r>
            <a:r>
              <a:rPr lang="en-US" sz="1400" dirty="0">
                <a:cs typeface="Calibri" pitchFamily="34" charset="0"/>
              </a:rPr>
              <a:t>and </a:t>
            </a:r>
            <a:r>
              <a:rPr lang="en-US" sz="1400" b="1" dirty="0">
                <a:solidFill>
                  <a:srgbClr val="CC3300"/>
                </a:solidFill>
                <a:cs typeface="Calibri" pitchFamily="34" charset="0"/>
              </a:rPr>
              <a:t>ask questions </a:t>
            </a:r>
            <a:r>
              <a:rPr lang="en-US" sz="1400" dirty="0">
                <a:cs typeface="Calibri" pitchFamily="34" charset="0"/>
              </a:rPr>
              <a:t>about what </a:t>
            </a:r>
            <a:r>
              <a:rPr lang="en-US" sz="1400" b="1" dirty="0">
                <a:solidFill>
                  <a:srgbClr val="1D872E"/>
                </a:solidFill>
                <a:cs typeface="Calibri" pitchFamily="34" charset="0"/>
              </a:rPr>
              <a:t>causes the observed patterns </a:t>
            </a:r>
            <a:r>
              <a:rPr lang="en-US" sz="1400" dirty="0">
                <a:cs typeface="Calibri" pitchFamily="34" charset="0"/>
              </a:rPr>
              <a:t>in heights. </a:t>
            </a:r>
          </a:p>
          <a:p>
            <a:pPr marL="519113" indent="-409575">
              <a:lnSpc>
                <a:spcPct val="110000"/>
              </a:lnSpc>
              <a:buFont typeface="Arial" panose="020B0604020202020204" pitchFamily="34" charset="0"/>
              <a:buAutoNum type="arabicPeriod"/>
              <a:defRPr/>
            </a:pPr>
            <a:r>
              <a:rPr lang="en-US" sz="1400" b="1" dirty="0">
                <a:solidFill>
                  <a:srgbClr val="CC3300"/>
                </a:solidFill>
                <a:cs typeface="Calibri" pitchFamily="34" charset="0"/>
              </a:rPr>
              <a:t>Analyze data </a:t>
            </a:r>
            <a:r>
              <a:rPr lang="en-US" sz="1400" dirty="0">
                <a:cs typeface="Calibri" pitchFamily="34" charset="0"/>
              </a:rPr>
              <a:t>and use representations determine </a:t>
            </a:r>
            <a:r>
              <a:rPr lang="en-US" sz="1400" b="1" dirty="0">
                <a:solidFill>
                  <a:srgbClr val="1D872E"/>
                </a:solidFill>
                <a:cs typeface="Calibri" pitchFamily="34" charset="0"/>
              </a:rPr>
              <a:t>patterns</a:t>
            </a:r>
            <a:r>
              <a:rPr lang="en-US" sz="1400" dirty="0">
                <a:cs typeface="Calibri" pitchFamily="34" charset="0"/>
              </a:rPr>
              <a:t> and </a:t>
            </a:r>
            <a:r>
              <a:rPr lang="en-US" sz="1400" b="1" dirty="0">
                <a:solidFill>
                  <a:srgbClr val="CC3300"/>
                </a:solidFill>
                <a:cs typeface="Calibri" pitchFamily="34" charset="0"/>
              </a:rPr>
              <a:t>mathematical relationships </a:t>
            </a:r>
            <a:r>
              <a:rPr lang="en-US" sz="1400" dirty="0">
                <a:cs typeface="Calibri" pitchFamily="34" charset="0"/>
              </a:rPr>
              <a:t>for the data.</a:t>
            </a:r>
          </a:p>
          <a:p>
            <a:pPr marL="519113" indent="-409575">
              <a:lnSpc>
                <a:spcPct val="110000"/>
              </a:lnSpc>
              <a:buFont typeface="Arial" panose="020B0604020202020204" pitchFamily="34" charset="0"/>
              <a:buAutoNum type="arabicPeriod"/>
              <a:defRPr/>
            </a:pPr>
            <a:r>
              <a:rPr lang="en-US" sz="1400" b="1" dirty="0">
                <a:solidFill>
                  <a:srgbClr val="CC3300"/>
                </a:solidFill>
                <a:cs typeface="Calibri" pitchFamily="34" charset="0"/>
              </a:rPr>
              <a:t>Formulate questions </a:t>
            </a:r>
            <a:r>
              <a:rPr lang="en-US" sz="1400" dirty="0">
                <a:cs typeface="Calibri" pitchFamily="34" charset="0"/>
              </a:rPr>
              <a:t>and </a:t>
            </a:r>
            <a:r>
              <a:rPr lang="en-US" sz="1400" b="1" dirty="0">
                <a:solidFill>
                  <a:srgbClr val="CC3300"/>
                </a:solidFill>
                <a:cs typeface="Calibri" pitchFamily="34" charset="0"/>
              </a:rPr>
              <a:t>investigate explanations </a:t>
            </a:r>
            <a:r>
              <a:rPr lang="en-US" sz="1400" dirty="0">
                <a:cs typeface="Calibri" pitchFamily="34" charset="0"/>
              </a:rPr>
              <a:t>for phenomena of the </a:t>
            </a:r>
            <a:r>
              <a:rPr lang="en-US" sz="1400" b="1" dirty="0">
                <a:solidFill>
                  <a:srgbClr val="1D872E"/>
                </a:solidFill>
                <a:cs typeface="Calibri" pitchFamily="34" charset="0"/>
              </a:rPr>
              <a:t>pattern. </a:t>
            </a:r>
          </a:p>
          <a:p>
            <a:pPr marL="519113" indent="-409575">
              <a:lnSpc>
                <a:spcPct val="110000"/>
              </a:lnSpc>
              <a:buFont typeface="Arial" panose="020B0604020202020204" pitchFamily="34" charset="0"/>
              <a:buAutoNum type="arabicPeriod"/>
              <a:defRPr/>
            </a:pPr>
            <a:r>
              <a:rPr lang="en-US" sz="1400" dirty="0">
                <a:cs typeface="Calibri" pitchFamily="34" charset="0"/>
              </a:rPr>
              <a:t>Develop a </a:t>
            </a:r>
            <a:r>
              <a:rPr lang="en-US" sz="1400" b="1" dirty="0">
                <a:solidFill>
                  <a:srgbClr val="CC3300"/>
                </a:solidFill>
                <a:cs typeface="Calibri" pitchFamily="34" charset="0"/>
              </a:rPr>
              <a:t>mathematical relationship </a:t>
            </a:r>
            <a:r>
              <a:rPr lang="en-US" sz="1400" dirty="0">
                <a:cs typeface="Calibri" pitchFamily="34" charset="0"/>
              </a:rPr>
              <a:t>for the phenomena. </a:t>
            </a:r>
          </a:p>
          <a:p>
            <a:pPr>
              <a:lnSpc>
                <a:spcPct val="110000"/>
              </a:lnSpc>
              <a:buFont typeface="Arial" panose="020B0604020202020204" pitchFamily="34" charset="0"/>
              <a:buNone/>
              <a:defRPr/>
            </a:pPr>
            <a:r>
              <a:rPr lang="en-US" sz="1400" b="1" i="1" dirty="0">
                <a:cs typeface="Calibri" pitchFamily="34" charset="0"/>
              </a:rPr>
              <a:t>Individual Performance</a:t>
            </a:r>
          </a:p>
          <a:p>
            <a:pPr marL="566738" indent="-457200">
              <a:lnSpc>
                <a:spcPct val="110000"/>
              </a:lnSpc>
              <a:buFont typeface="+mj-lt"/>
              <a:buAutoNum type="arabicPeriod" startAt="5"/>
              <a:defRPr/>
            </a:pPr>
            <a:r>
              <a:rPr lang="en-US" sz="1400" dirty="0">
                <a:cs typeface="Calibri" pitchFamily="34" charset="0"/>
              </a:rPr>
              <a:t>Write in your journal or on note paper your </a:t>
            </a:r>
            <a:r>
              <a:rPr lang="en-US" sz="1400" b="1" dirty="0">
                <a:solidFill>
                  <a:srgbClr val="CC3300"/>
                </a:solidFill>
                <a:cs typeface="Calibri" pitchFamily="34" charset="0"/>
              </a:rPr>
              <a:t>explanation </a:t>
            </a:r>
            <a:r>
              <a:rPr lang="en-US" sz="1400" dirty="0">
                <a:cs typeface="Calibri" pitchFamily="34" charset="0"/>
              </a:rPr>
              <a:t>that may be used to explain this phenomena to others.  Include </a:t>
            </a:r>
            <a:r>
              <a:rPr lang="en-US" sz="1400" b="1" dirty="0">
                <a:solidFill>
                  <a:srgbClr val="CC3300"/>
                </a:solidFill>
                <a:cs typeface="Calibri" pitchFamily="34" charset="0"/>
              </a:rPr>
              <a:t>evidence</a:t>
            </a:r>
            <a:r>
              <a:rPr lang="en-US" sz="1400" dirty="0">
                <a:cs typeface="Calibri" pitchFamily="34" charset="0"/>
              </a:rPr>
              <a:t> to support your </a:t>
            </a:r>
            <a:r>
              <a:rPr lang="en-US" sz="1400" b="1" dirty="0">
                <a:solidFill>
                  <a:srgbClr val="CC3300"/>
                </a:solidFill>
                <a:cs typeface="Calibri" pitchFamily="34" charset="0"/>
              </a:rPr>
              <a:t>explanation </a:t>
            </a:r>
            <a:r>
              <a:rPr lang="en-US" sz="1400" dirty="0">
                <a:cs typeface="Calibri" pitchFamily="34" charset="0"/>
              </a:rPr>
              <a:t>for why a pattern exists between the height of the drop and the bounce.</a:t>
            </a:r>
          </a:p>
          <a:p>
            <a:pPr>
              <a:buFont typeface="Arial" panose="020B0604020202020204" pitchFamily="34" charset="0"/>
              <a:buNone/>
              <a:defRPr/>
            </a:pPr>
            <a:r>
              <a:rPr lang="en-US" sz="1400" b="1" i="1" dirty="0">
                <a:cs typeface="Calibri" pitchFamily="34" charset="0"/>
              </a:rPr>
              <a:t>Discussion </a:t>
            </a:r>
          </a:p>
          <a:p>
            <a:pPr>
              <a:buFont typeface="Arial" panose="020B0604020202020204" pitchFamily="34" charset="0"/>
              <a:buNone/>
              <a:defRPr/>
            </a:pPr>
            <a:r>
              <a:rPr lang="en-US" sz="1400" b="1" dirty="0">
                <a:cs typeface="Calibri" pitchFamily="34" charset="0"/>
              </a:rPr>
              <a:t>Reflection</a:t>
            </a:r>
            <a:endParaRPr lang="en-US" sz="1400" dirty="0">
              <a:cs typeface="Calibri" pitchFamily="34" charset="0"/>
            </a:endParaRPr>
          </a:p>
          <a:p>
            <a:pPr marL="519113" indent="-409575">
              <a:buFont typeface="+mj-lt"/>
              <a:buAutoNum type="arabicPeriod" startAt="4"/>
              <a:defRPr/>
            </a:pPr>
            <a:r>
              <a:rPr lang="en-US" sz="1400" dirty="0">
                <a:cs typeface="Calibri" pitchFamily="34" charset="0"/>
              </a:rPr>
              <a:t>Reflect on examples of other phenomena that have </a:t>
            </a:r>
            <a:r>
              <a:rPr lang="en-US" sz="1400" dirty="0">
                <a:solidFill>
                  <a:srgbClr val="008000"/>
                </a:solidFill>
                <a:cs typeface="Calibri" pitchFamily="34" charset="0"/>
              </a:rPr>
              <a:t>patterns</a:t>
            </a:r>
            <a:r>
              <a:rPr lang="en-US" sz="1400" dirty="0">
                <a:cs typeface="Calibri" pitchFamily="34" charset="0"/>
              </a:rPr>
              <a:t> and the </a:t>
            </a:r>
            <a:r>
              <a:rPr lang="en-US" sz="1400" dirty="0">
                <a:solidFill>
                  <a:srgbClr val="3366FF"/>
                </a:solidFill>
                <a:cs typeface="Calibri" pitchFamily="34" charset="0"/>
              </a:rPr>
              <a:t>forces</a:t>
            </a:r>
            <a:r>
              <a:rPr lang="en-US" sz="1400" dirty="0">
                <a:cs typeface="Calibri" pitchFamily="34" charset="0"/>
              </a:rPr>
              <a:t> that cause those patterns.</a:t>
            </a:r>
          </a:p>
          <a:p>
            <a:pPr marL="519113" indent="-409575">
              <a:buFont typeface="+mj-lt"/>
              <a:buAutoNum type="arabicPeriod" startAt="4"/>
              <a:defRPr/>
            </a:pPr>
            <a:r>
              <a:rPr lang="en-US" sz="1400" dirty="0">
                <a:cs typeface="Calibri" pitchFamily="34" charset="0"/>
              </a:rPr>
              <a:t>Reflect on the importance of </a:t>
            </a:r>
            <a:r>
              <a:rPr lang="en-US" sz="1400" b="1" dirty="0">
                <a:solidFill>
                  <a:srgbClr val="CC3300"/>
                </a:solidFill>
                <a:cs typeface="Calibri" pitchFamily="34" charset="0"/>
              </a:rPr>
              <a:t>graphing data and using models</a:t>
            </a:r>
            <a:r>
              <a:rPr lang="en-US" sz="1400" dirty="0">
                <a:cs typeface="Calibri" pitchFamily="34" charset="0"/>
              </a:rPr>
              <a:t> to make sense of phenomena.</a:t>
            </a:r>
            <a:endParaRPr lang="en-US" sz="1400" b="1" dirty="0">
              <a:cs typeface="Calibri" pitchFamily="34" charset="0"/>
            </a:endParaRPr>
          </a:p>
          <a:p>
            <a:pPr>
              <a:buFont typeface="Arial" panose="020B0604020202020204" pitchFamily="34" charset="0"/>
              <a:buNone/>
              <a:defRPr/>
            </a:pPr>
            <a:r>
              <a:rPr lang="en-US" sz="1400" b="1" i="1" dirty="0">
                <a:cs typeface="Calibri" pitchFamily="34" charset="0"/>
              </a:rPr>
              <a:t>Teacher Reflection</a:t>
            </a:r>
          </a:p>
          <a:p>
            <a:pPr marL="519113" indent="-409575">
              <a:buFont typeface="Wingdings" charset="2"/>
              <a:buChar char="ü"/>
              <a:defRPr/>
            </a:pPr>
            <a:r>
              <a:rPr lang="en-US" sz="1400" i="1" dirty="0">
                <a:cs typeface="Calibri" pitchFamily="34" charset="0"/>
              </a:rPr>
              <a:t>Reflection on the nature of science instructions that supports student seeking </a:t>
            </a:r>
            <a:r>
              <a:rPr lang="en-US" sz="1400" b="1" i="1" dirty="0">
                <a:solidFill>
                  <a:srgbClr val="008000"/>
                </a:solidFill>
                <a:cs typeface="Calibri" pitchFamily="34" charset="0"/>
              </a:rPr>
              <a:t>patterns</a:t>
            </a:r>
            <a:r>
              <a:rPr lang="en-US" sz="1400" i="1" dirty="0">
                <a:cs typeface="Calibri" pitchFamily="34" charset="0"/>
              </a:rPr>
              <a:t> and using these</a:t>
            </a:r>
            <a:r>
              <a:rPr lang="en-US" sz="1400" b="1" i="1" dirty="0">
                <a:solidFill>
                  <a:srgbClr val="008000"/>
                </a:solidFill>
                <a:cs typeface="Calibri" pitchFamily="34" charset="0"/>
              </a:rPr>
              <a:t> patterns</a:t>
            </a:r>
            <a:r>
              <a:rPr lang="en-US" sz="1400" i="1" dirty="0">
                <a:cs typeface="Calibri" pitchFamily="34" charset="0"/>
              </a:rPr>
              <a:t> to make sense of “novel phenomena.”</a:t>
            </a:r>
          </a:p>
          <a:p>
            <a:pPr marL="519113" indent="-409575">
              <a:buFont typeface="Wingdings" charset="2"/>
              <a:buChar char="ü"/>
              <a:defRPr/>
            </a:pPr>
            <a:r>
              <a:rPr lang="en-US" sz="1400" i="1" dirty="0">
                <a:cs typeface="Calibri" pitchFamily="34" charset="0"/>
              </a:rPr>
              <a:t>Reflect on the importance of </a:t>
            </a:r>
            <a:r>
              <a:rPr lang="en-US" sz="1400" b="1" i="1" dirty="0">
                <a:solidFill>
                  <a:srgbClr val="CC3300"/>
                </a:solidFill>
                <a:cs typeface="Calibri" pitchFamily="34" charset="0"/>
              </a:rPr>
              <a:t>graphing data and using models</a:t>
            </a:r>
            <a:r>
              <a:rPr lang="en-US" sz="1400" i="1" dirty="0">
                <a:cs typeface="Calibri" pitchFamily="34" charset="0"/>
              </a:rPr>
              <a:t> to make sense of phenomena.</a:t>
            </a:r>
            <a:endParaRPr lang="en-US" sz="1400" dirty="0">
              <a:cs typeface="Calibri" pitchFamily="34" charset="0"/>
            </a:endParaRPr>
          </a:p>
        </p:txBody>
      </p:sp>
      <p:sp>
        <p:nvSpPr>
          <p:cNvPr id="3" name="Title 2"/>
          <p:cNvSpPr txBox="1">
            <a:spLocks/>
          </p:cNvSpPr>
          <p:nvPr/>
        </p:nvSpPr>
        <p:spPr>
          <a:xfrm>
            <a:off x="1396570" y="27710"/>
            <a:ext cx="7664304" cy="666750"/>
          </a:xfrm>
          <a:prstGeom prst="rect">
            <a:avLst/>
          </a:prstGeom>
          <a:solidFill>
            <a:schemeClr val="bg1"/>
          </a:solidFill>
          <a:ln>
            <a:solidFill>
              <a:schemeClr val="tx1"/>
            </a:solidFill>
          </a:ln>
        </p:spPr>
        <p:txBody>
          <a:bodyPr/>
          <a:lstStyle>
            <a:lvl1pPr algn="l" defTabSz="914400" rtl="0" eaLnBrk="1" latinLnBrk="0" hangingPunct="1">
              <a:lnSpc>
                <a:spcPct val="90000"/>
              </a:lnSpc>
              <a:spcBef>
                <a:spcPct val="0"/>
              </a:spcBef>
              <a:buNone/>
              <a:defRPr sz="4400" b="1" kern="1200">
                <a:solidFill>
                  <a:schemeClr val="tx1"/>
                </a:solidFill>
                <a:latin typeface="Book Antiqua" panose="02040602050305030304" pitchFamily="18" charset="0"/>
                <a:ea typeface="+mj-ea"/>
                <a:cs typeface="+mj-cs"/>
              </a:defRPr>
            </a:lvl1pPr>
          </a:lstStyle>
          <a:p>
            <a:pPr>
              <a:tabLst>
                <a:tab pos="3084513" algn="l"/>
              </a:tabLst>
            </a:pPr>
            <a:r>
              <a:rPr lang="en-US" altLang="en-US" sz="2000" i="1" dirty="0">
                <a:solidFill>
                  <a:srgbClr val="00B050"/>
                </a:solidFill>
              </a:rPr>
              <a:t>Performance:  Analyzing Data to Investigate Patterns and Support Explanations </a:t>
            </a:r>
          </a:p>
        </p:txBody>
      </p:sp>
    </p:spTree>
    <p:extLst>
      <p:ext uri="{BB962C8B-B14F-4D97-AF65-F5344CB8AC3E}">
        <p14:creationId xmlns:p14="http://schemas.microsoft.com/office/powerpoint/2010/main" val="4211326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422173" cy="1025118"/>
          </a:xfrm>
        </p:spPr>
        <p:txBody>
          <a:bodyPr>
            <a:normAutofit/>
          </a:bodyPr>
          <a:lstStyle/>
          <a:p>
            <a:r>
              <a:rPr lang="en-US" dirty="0"/>
              <a:t>Core Ideas in Science</a:t>
            </a:r>
          </a:p>
        </p:txBody>
      </p:sp>
      <p:sp>
        <p:nvSpPr>
          <p:cNvPr id="3" name="TextBox 2"/>
          <p:cNvSpPr txBox="1"/>
          <p:nvPr/>
        </p:nvSpPr>
        <p:spPr>
          <a:xfrm>
            <a:off x="0" y="1258015"/>
            <a:ext cx="3032760" cy="707886"/>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000" b="1" dirty="0">
                <a:latin typeface="Book Antiqua" panose="02040602050305030304" pitchFamily="18" charset="0"/>
              </a:rPr>
              <a:t>Research Supporting Science GPS</a:t>
            </a:r>
          </a:p>
        </p:txBody>
      </p:sp>
      <p:pic>
        <p:nvPicPr>
          <p:cNvPr id="5" name="Picture 4"/>
          <p:cNvPicPr>
            <a:picLocks noChangeAspect="1"/>
          </p:cNvPicPr>
          <p:nvPr/>
        </p:nvPicPr>
        <p:blipFill rotWithShape="1">
          <a:blip r:embed="rId2"/>
          <a:srcRect l="10584" t="33806" r="86188" b="50003"/>
          <a:stretch/>
        </p:blipFill>
        <p:spPr>
          <a:xfrm>
            <a:off x="670560" y="2078574"/>
            <a:ext cx="1691640" cy="1798320"/>
          </a:xfrm>
          <a:prstGeom prst="rect">
            <a:avLst/>
          </a:prstGeom>
        </p:spPr>
      </p:pic>
      <p:pic>
        <p:nvPicPr>
          <p:cNvPr id="10" name="Picture 9"/>
          <p:cNvPicPr>
            <a:picLocks noChangeAspect="1"/>
          </p:cNvPicPr>
          <p:nvPr/>
        </p:nvPicPr>
        <p:blipFill rotWithShape="1">
          <a:blip r:embed="rId2"/>
          <a:srcRect l="16342" t="33997" r="78336" b="50223"/>
          <a:stretch/>
        </p:blipFill>
        <p:spPr>
          <a:xfrm>
            <a:off x="4389120" y="2069267"/>
            <a:ext cx="2788920" cy="1950779"/>
          </a:xfrm>
          <a:prstGeom prst="rect">
            <a:avLst/>
          </a:prstGeom>
        </p:spPr>
      </p:pic>
      <p:pic>
        <p:nvPicPr>
          <p:cNvPr id="11" name="Picture 10"/>
          <p:cNvPicPr>
            <a:picLocks noChangeAspect="1"/>
          </p:cNvPicPr>
          <p:nvPr/>
        </p:nvPicPr>
        <p:blipFill rotWithShape="1">
          <a:blip r:embed="rId2"/>
          <a:srcRect l="23410" t="33806" r="73305" b="50003"/>
          <a:stretch/>
        </p:blipFill>
        <p:spPr>
          <a:xfrm>
            <a:off x="9204960" y="1971894"/>
            <a:ext cx="1722120" cy="1798320"/>
          </a:xfrm>
          <a:prstGeom prst="rect">
            <a:avLst/>
          </a:prstGeom>
        </p:spPr>
      </p:pic>
      <p:sp>
        <p:nvSpPr>
          <p:cNvPr id="12" name="TextBox 11"/>
          <p:cNvSpPr txBox="1"/>
          <p:nvPr/>
        </p:nvSpPr>
        <p:spPr>
          <a:xfrm>
            <a:off x="4267200" y="1258015"/>
            <a:ext cx="3032760" cy="707886"/>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000" b="1" dirty="0">
                <a:latin typeface="Book Antiqua" panose="02040602050305030304" pitchFamily="18" charset="0"/>
              </a:rPr>
              <a:t>Research done during Science GPS</a:t>
            </a:r>
          </a:p>
        </p:txBody>
      </p:sp>
      <p:sp>
        <p:nvSpPr>
          <p:cNvPr id="13" name="TextBox 12"/>
          <p:cNvSpPr txBox="1"/>
          <p:nvPr/>
        </p:nvSpPr>
        <p:spPr>
          <a:xfrm>
            <a:off x="8452653" y="1248709"/>
            <a:ext cx="3032760" cy="707886"/>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2000" b="1" dirty="0">
                <a:latin typeface="Book Antiqua" panose="02040602050305030304" pitchFamily="18" charset="0"/>
              </a:rPr>
              <a:t>Research Supporting Science GSE</a:t>
            </a:r>
          </a:p>
        </p:txBody>
      </p:sp>
      <p:sp>
        <p:nvSpPr>
          <p:cNvPr id="6" name="Right Arrow 5"/>
          <p:cNvSpPr/>
          <p:nvPr/>
        </p:nvSpPr>
        <p:spPr>
          <a:xfrm>
            <a:off x="2682240" y="2583578"/>
            <a:ext cx="1386840" cy="57318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7498080" y="2583578"/>
            <a:ext cx="1386840" cy="57318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37160" y="4020047"/>
            <a:ext cx="2926080" cy="62601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Book Antiqua" panose="02040602050305030304" pitchFamily="18" charset="0"/>
              </a:rPr>
              <a:t>GPS Content Standards</a:t>
            </a:r>
          </a:p>
        </p:txBody>
      </p:sp>
      <p:sp>
        <p:nvSpPr>
          <p:cNvPr id="19" name="Rounded Rectangle 18"/>
          <p:cNvSpPr/>
          <p:nvPr/>
        </p:nvSpPr>
        <p:spPr>
          <a:xfrm>
            <a:off x="167640" y="4833562"/>
            <a:ext cx="2895600" cy="630058"/>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Book Antiqua" panose="02040602050305030304" pitchFamily="18" charset="0"/>
              </a:rPr>
              <a:t>GPS Habits of Mind Standards</a:t>
            </a:r>
          </a:p>
        </p:txBody>
      </p:sp>
      <p:sp>
        <p:nvSpPr>
          <p:cNvPr id="20" name="Rounded Rectangle 19"/>
          <p:cNvSpPr/>
          <p:nvPr/>
        </p:nvSpPr>
        <p:spPr>
          <a:xfrm>
            <a:off x="167640" y="5623760"/>
            <a:ext cx="2895600" cy="563679"/>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Book Antiqua" panose="02040602050305030304" pitchFamily="18" charset="0"/>
              </a:rPr>
              <a:t>GPS Nature of Science Standards</a:t>
            </a:r>
          </a:p>
        </p:txBody>
      </p:sp>
      <p:sp>
        <p:nvSpPr>
          <p:cNvPr id="14" name="Right Arrow 13"/>
          <p:cNvSpPr/>
          <p:nvPr/>
        </p:nvSpPr>
        <p:spPr>
          <a:xfrm>
            <a:off x="3246120" y="4141968"/>
            <a:ext cx="5074920" cy="272811"/>
          </a:xfrm>
          <a:prstGeom prst="right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8602980" y="3911225"/>
            <a:ext cx="2926080" cy="62601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Book Antiqua" panose="02040602050305030304" pitchFamily="18" charset="0"/>
              </a:rPr>
              <a:t>Core Ideas</a:t>
            </a:r>
          </a:p>
        </p:txBody>
      </p:sp>
      <p:sp>
        <p:nvSpPr>
          <p:cNvPr id="23" name="Rounded Rectangle 22"/>
          <p:cNvSpPr/>
          <p:nvPr/>
        </p:nvSpPr>
        <p:spPr>
          <a:xfrm>
            <a:off x="8602980" y="4715224"/>
            <a:ext cx="2926080" cy="62601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Book Antiqua" panose="02040602050305030304" pitchFamily="18" charset="0"/>
              </a:rPr>
              <a:t>Science and Engineering Practices</a:t>
            </a:r>
          </a:p>
        </p:txBody>
      </p:sp>
      <p:sp>
        <p:nvSpPr>
          <p:cNvPr id="24" name="Rounded Rectangle 23"/>
          <p:cNvSpPr/>
          <p:nvPr/>
        </p:nvSpPr>
        <p:spPr>
          <a:xfrm>
            <a:off x="8602980" y="5592594"/>
            <a:ext cx="2926080" cy="62601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Book Antiqua" panose="02040602050305030304" pitchFamily="18" charset="0"/>
              </a:rPr>
              <a:t>Crosscutting Concepts</a:t>
            </a:r>
          </a:p>
        </p:txBody>
      </p:sp>
      <p:sp>
        <p:nvSpPr>
          <p:cNvPr id="25" name="Right Arrow 24"/>
          <p:cNvSpPr/>
          <p:nvPr/>
        </p:nvSpPr>
        <p:spPr>
          <a:xfrm>
            <a:off x="3198119" y="4959471"/>
            <a:ext cx="5074920" cy="272811"/>
          </a:xfrm>
          <a:prstGeom prst="right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21114228">
            <a:off x="3196318" y="5318789"/>
            <a:ext cx="5126523" cy="337221"/>
          </a:xfrm>
          <a:prstGeom prst="right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6004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48" y="941510"/>
            <a:ext cx="5957294" cy="2677656"/>
          </a:xfrm>
          <a:prstGeom prst="rect">
            <a:avLst/>
          </a:prstGeom>
          <a:solidFill>
            <a:schemeClr val="accent4">
              <a:lumMod val="20000"/>
              <a:lumOff val="8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a:latin typeface="Book Antiqua" panose="02040602050305030304" pitchFamily="18" charset="0"/>
              </a:rPr>
              <a:t>Physical Science</a:t>
            </a:r>
          </a:p>
          <a:p>
            <a:pPr marL="342900" indent="-342900">
              <a:buFont typeface="Arial" panose="020B0604020202020204" pitchFamily="34" charset="0"/>
              <a:buChar char="•"/>
            </a:pPr>
            <a:r>
              <a:rPr lang="en-US" sz="2400" dirty="0">
                <a:latin typeface="Book Antiqua" panose="02040602050305030304" pitchFamily="18" charset="0"/>
              </a:rPr>
              <a:t>Matter and its interactions</a:t>
            </a:r>
          </a:p>
          <a:p>
            <a:pPr marL="342900" indent="-342900">
              <a:buFont typeface="Arial" panose="020B0604020202020204" pitchFamily="34" charset="0"/>
              <a:buChar char="•"/>
            </a:pPr>
            <a:r>
              <a:rPr lang="en-US" sz="2400" dirty="0">
                <a:latin typeface="Book Antiqua" panose="02040602050305030304" pitchFamily="18" charset="0"/>
              </a:rPr>
              <a:t>Motion and stability: Forces and interactions</a:t>
            </a:r>
          </a:p>
          <a:p>
            <a:pPr marL="342900" indent="-342900">
              <a:buFont typeface="Arial" panose="020B0604020202020204" pitchFamily="34" charset="0"/>
              <a:buChar char="•"/>
            </a:pPr>
            <a:r>
              <a:rPr lang="en-US" sz="2400" dirty="0">
                <a:latin typeface="Book Antiqua" panose="02040602050305030304" pitchFamily="18" charset="0"/>
              </a:rPr>
              <a:t>Energy</a:t>
            </a:r>
          </a:p>
          <a:p>
            <a:pPr marL="342900" indent="-342900">
              <a:buFont typeface="Arial" panose="020B0604020202020204" pitchFamily="34" charset="0"/>
              <a:buChar char="•"/>
            </a:pPr>
            <a:r>
              <a:rPr lang="en-US" sz="2400" dirty="0">
                <a:latin typeface="Book Antiqua" panose="02040602050305030304" pitchFamily="18" charset="0"/>
              </a:rPr>
              <a:t>Waves and their applications in technologies for information</a:t>
            </a:r>
          </a:p>
        </p:txBody>
      </p:sp>
      <p:sp>
        <p:nvSpPr>
          <p:cNvPr id="3" name="Rectangle 2"/>
          <p:cNvSpPr/>
          <p:nvPr/>
        </p:nvSpPr>
        <p:spPr>
          <a:xfrm>
            <a:off x="3236248" y="116124"/>
            <a:ext cx="4184159" cy="584775"/>
          </a:xfrm>
          <a:prstGeom prst="rect">
            <a:avLst/>
          </a:prstGeom>
        </p:spPr>
        <p:txBody>
          <a:bodyPr wrap="none">
            <a:spAutoFit/>
          </a:bodyPr>
          <a:lstStyle/>
          <a:p>
            <a:r>
              <a:rPr lang="en-US" sz="3200" b="1" dirty="0">
                <a:solidFill>
                  <a:schemeClr val="bg1"/>
                </a:solidFill>
                <a:latin typeface="Book Antiqua" panose="02040602050305030304" pitchFamily="18" charset="0"/>
              </a:rPr>
              <a:t>Core Ideas in Science</a:t>
            </a:r>
          </a:p>
        </p:txBody>
      </p:sp>
      <p:sp>
        <p:nvSpPr>
          <p:cNvPr id="4" name="TextBox 3"/>
          <p:cNvSpPr txBox="1"/>
          <p:nvPr/>
        </p:nvSpPr>
        <p:spPr>
          <a:xfrm>
            <a:off x="6336632" y="941510"/>
            <a:ext cx="5566610" cy="3046988"/>
          </a:xfrm>
          <a:prstGeom prst="rect">
            <a:avLst/>
          </a:prstGeom>
          <a:solidFill>
            <a:schemeClr val="accent6">
              <a:lumMod val="20000"/>
              <a:lumOff val="8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a:latin typeface="Book Antiqua" panose="02040602050305030304" pitchFamily="18" charset="0"/>
              </a:rPr>
              <a:t>Life Science</a:t>
            </a:r>
          </a:p>
          <a:p>
            <a:pPr marL="342900" indent="-342900">
              <a:buFont typeface="Arial" panose="020B0604020202020204" pitchFamily="34" charset="0"/>
              <a:buChar char="•"/>
            </a:pPr>
            <a:r>
              <a:rPr lang="en-US" sz="2400" dirty="0">
                <a:latin typeface="Book Antiqua" panose="02040602050305030304" pitchFamily="18" charset="0"/>
              </a:rPr>
              <a:t>Structures and processes</a:t>
            </a:r>
          </a:p>
          <a:p>
            <a:pPr marL="342900" indent="-342900">
              <a:buFont typeface="Arial" panose="020B0604020202020204" pitchFamily="34" charset="0"/>
              <a:buChar char="•"/>
            </a:pPr>
            <a:r>
              <a:rPr lang="en-US" sz="2400" dirty="0">
                <a:latin typeface="Book Antiqua" panose="02040602050305030304" pitchFamily="18" charset="0"/>
              </a:rPr>
              <a:t>Ecosystems: Interactions, energy, and dynamics</a:t>
            </a:r>
          </a:p>
          <a:p>
            <a:pPr marL="342900" indent="-342900">
              <a:buFont typeface="Arial" panose="020B0604020202020204" pitchFamily="34" charset="0"/>
              <a:buChar char="•"/>
            </a:pPr>
            <a:r>
              <a:rPr lang="en-US" sz="2400" dirty="0">
                <a:latin typeface="Book Antiqua" panose="02040602050305030304" pitchFamily="18" charset="0"/>
              </a:rPr>
              <a:t>Heredity: Inheritance and variation of traits</a:t>
            </a:r>
          </a:p>
          <a:p>
            <a:pPr marL="342900" indent="-342900">
              <a:buFont typeface="Arial" panose="020B0604020202020204" pitchFamily="34" charset="0"/>
              <a:buChar char="•"/>
            </a:pPr>
            <a:r>
              <a:rPr lang="en-US" sz="2400" dirty="0">
                <a:latin typeface="Book Antiqua" panose="02040602050305030304" pitchFamily="18" charset="0"/>
              </a:rPr>
              <a:t>Biological Evolution: Unity and diversity</a:t>
            </a:r>
          </a:p>
        </p:txBody>
      </p:sp>
      <p:sp>
        <p:nvSpPr>
          <p:cNvPr id="5" name="TextBox 4"/>
          <p:cNvSpPr txBox="1"/>
          <p:nvPr/>
        </p:nvSpPr>
        <p:spPr>
          <a:xfrm>
            <a:off x="6336633" y="4296274"/>
            <a:ext cx="5566610" cy="1569660"/>
          </a:xfrm>
          <a:prstGeom prst="rect">
            <a:avLst/>
          </a:prstGeom>
          <a:solidFill>
            <a:srgbClr val="FFA7A7"/>
          </a:solidFill>
          <a:ln w="38100">
            <a:solidFill>
              <a:schemeClr val="tx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b="1" dirty="0">
                <a:latin typeface="Book Antiqua" panose="02040602050305030304" pitchFamily="18" charset="0"/>
              </a:rPr>
              <a:t>Earth and Space Science</a:t>
            </a:r>
          </a:p>
          <a:p>
            <a:pPr marL="342900" indent="-342900">
              <a:buFont typeface="Arial" panose="020B0604020202020204" pitchFamily="34" charset="0"/>
              <a:buChar char="•"/>
            </a:pPr>
            <a:r>
              <a:rPr lang="en-US" sz="2400" dirty="0">
                <a:latin typeface="Book Antiqua" panose="02040602050305030304" pitchFamily="18" charset="0"/>
              </a:rPr>
              <a:t>Earth’s place in the universe</a:t>
            </a:r>
          </a:p>
          <a:p>
            <a:pPr marL="342900" indent="-342900">
              <a:buFont typeface="Arial" panose="020B0604020202020204" pitchFamily="34" charset="0"/>
              <a:buChar char="•"/>
            </a:pPr>
            <a:r>
              <a:rPr lang="en-US" sz="2400" dirty="0">
                <a:latin typeface="Book Antiqua" panose="02040602050305030304" pitchFamily="18" charset="0"/>
              </a:rPr>
              <a:t>Earth’s systems</a:t>
            </a:r>
          </a:p>
          <a:p>
            <a:pPr marL="342900" indent="-342900">
              <a:buFont typeface="Arial" panose="020B0604020202020204" pitchFamily="34" charset="0"/>
              <a:buChar char="•"/>
            </a:pPr>
            <a:r>
              <a:rPr lang="en-US" sz="2400" dirty="0">
                <a:latin typeface="Book Antiqua" panose="02040602050305030304" pitchFamily="18" charset="0"/>
              </a:rPr>
              <a:t>Earth and human activity</a:t>
            </a:r>
          </a:p>
        </p:txBody>
      </p:sp>
      <p:sp>
        <p:nvSpPr>
          <p:cNvPr id="6" name="TextBox 5"/>
          <p:cNvSpPr txBox="1"/>
          <p:nvPr/>
        </p:nvSpPr>
        <p:spPr>
          <a:xfrm>
            <a:off x="154749" y="3988498"/>
            <a:ext cx="5957294" cy="1938992"/>
          </a:xfrm>
          <a:prstGeom prst="rect">
            <a:avLst/>
          </a:prstGeom>
          <a:solidFill>
            <a:schemeClr val="accent1">
              <a:lumMod val="20000"/>
              <a:lumOff val="80000"/>
            </a:schemeClr>
          </a:solidFill>
          <a:ln w="38100">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latin typeface="Book Antiqua" panose="02040602050305030304" pitchFamily="18" charset="0"/>
              </a:rPr>
              <a:t>Engineering, Technology, and the Applications of Science</a:t>
            </a:r>
          </a:p>
          <a:p>
            <a:pPr marL="342900" indent="-342900">
              <a:buFont typeface="Arial" panose="020B0604020202020204" pitchFamily="34" charset="0"/>
              <a:buChar char="•"/>
            </a:pPr>
            <a:r>
              <a:rPr lang="en-US" sz="2400" dirty="0">
                <a:latin typeface="Book Antiqua" panose="02040602050305030304" pitchFamily="18" charset="0"/>
              </a:rPr>
              <a:t>Engineering design</a:t>
            </a:r>
          </a:p>
          <a:p>
            <a:pPr marL="342900" indent="-342900">
              <a:buFont typeface="Arial" panose="020B0604020202020204" pitchFamily="34" charset="0"/>
              <a:buChar char="•"/>
            </a:pPr>
            <a:r>
              <a:rPr lang="en-US" sz="2400" dirty="0">
                <a:latin typeface="Book Antiqua" panose="02040602050305030304" pitchFamily="18" charset="0"/>
              </a:rPr>
              <a:t>Links among engineering, technology, science, and society</a:t>
            </a:r>
          </a:p>
        </p:txBody>
      </p:sp>
      <p:sp>
        <p:nvSpPr>
          <p:cNvPr id="7" name="Down Arrow 6"/>
          <p:cNvSpPr/>
          <p:nvPr/>
        </p:nvSpPr>
        <p:spPr>
          <a:xfrm rot="2485395">
            <a:off x="5053263" y="3564573"/>
            <a:ext cx="1427747" cy="105279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983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22173" cy="1026695"/>
          </a:xfrm>
        </p:spPr>
        <p:txBody>
          <a:bodyPr/>
          <a:lstStyle/>
          <a:p>
            <a:r>
              <a:rPr lang="en-US" dirty="0"/>
              <a:t>Core Ideas in Science</a:t>
            </a:r>
          </a:p>
        </p:txBody>
      </p:sp>
      <p:sp>
        <p:nvSpPr>
          <p:cNvPr id="3" name="Content Placeholder 2"/>
          <p:cNvSpPr txBox="1">
            <a:spLocks/>
          </p:cNvSpPr>
          <p:nvPr/>
        </p:nvSpPr>
        <p:spPr>
          <a:xfrm>
            <a:off x="224589" y="1322178"/>
            <a:ext cx="11662611" cy="4078079"/>
          </a:xfrm>
          <a:prstGeom prst="rect">
            <a:avLst/>
          </a:prstGeom>
          <a:solidFill>
            <a:schemeClr val="accent4">
              <a:lumMod val="20000"/>
              <a:lumOff val="80000"/>
            </a:schemeClr>
          </a:solidFill>
          <a:ln>
            <a:solidFill>
              <a:schemeClr val="tx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ook Antiqua" panose="020406020503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ok Antiqua" panose="020406020503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ok Antiqua" panose="020406020503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 Antiqua" panose="020406020503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Core ideas have a new role in science education</a:t>
            </a:r>
          </a:p>
          <a:p>
            <a:pPr>
              <a:lnSpc>
                <a:spcPct val="150000"/>
              </a:lnSpc>
            </a:pPr>
            <a:r>
              <a:rPr lang="en-US" dirty="0"/>
              <a:t>Core ideas are used by students to make sense of phenomena.</a:t>
            </a:r>
          </a:p>
          <a:p>
            <a:pPr>
              <a:lnSpc>
                <a:spcPct val="150000"/>
              </a:lnSpc>
            </a:pPr>
            <a:r>
              <a:rPr lang="en-US" dirty="0"/>
              <a:t>Core ideas have a larger grain size that leads to utility across many phenomena.</a:t>
            </a:r>
          </a:p>
          <a:p>
            <a:pPr>
              <a:lnSpc>
                <a:spcPct val="150000"/>
              </a:lnSpc>
            </a:pPr>
            <a:r>
              <a:rPr lang="en-US" dirty="0"/>
              <a:t>Core ideas provide an organizational structure for the acquisition of new knowledge.</a:t>
            </a:r>
          </a:p>
          <a:p>
            <a:endParaRPr lang="en-US" dirty="0"/>
          </a:p>
        </p:txBody>
      </p:sp>
    </p:spTree>
    <p:extLst>
      <p:ext uri="{BB962C8B-B14F-4D97-AF65-F5344CB8AC3E}">
        <p14:creationId xmlns:p14="http://schemas.microsoft.com/office/powerpoint/2010/main" val="1108255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8422173" cy="1026695"/>
          </a:xfrm>
        </p:spPr>
        <p:txBody>
          <a:bodyPr/>
          <a:lstStyle/>
          <a:p>
            <a:r>
              <a:rPr lang="en-US" dirty="0"/>
              <a:t>Core Ideas in Science</a:t>
            </a:r>
          </a:p>
        </p:txBody>
      </p:sp>
      <p:graphicFrame>
        <p:nvGraphicFramePr>
          <p:cNvPr id="4" name="Table 3"/>
          <p:cNvGraphicFramePr>
            <a:graphicFrameLocks noGrp="1"/>
          </p:cNvGraphicFramePr>
          <p:nvPr>
            <p:extLst>
              <p:ext uri="{D42A27DB-BD31-4B8C-83A1-F6EECF244321}">
                <p14:modId xmlns:p14="http://schemas.microsoft.com/office/powerpoint/2010/main" val="1450616264"/>
              </p:ext>
            </p:extLst>
          </p:nvPr>
        </p:nvGraphicFramePr>
        <p:xfrm>
          <a:off x="203201" y="1601039"/>
          <a:ext cx="5684252" cy="2011680"/>
        </p:xfrm>
        <a:graphic>
          <a:graphicData uri="http://schemas.openxmlformats.org/drawingml/2006/table">
            <a:tbl>
              <a:tblPr firstRow="1" bandRow="1">
                <a:tableStyleId>{5C22544A-7EE6-4342-B048-85BDC9FD1C3A}</a:tableStyleId>
              </a:tblPr>
              <a:tblGrid>
                <a:gridCol w="5684252">
                  <a:extLst>
                    <a:ext uri="{9D8B030D-6E8A-4147-A177-3AD203B41FA5}">
                      <a16:colId xmlns:a16="http://schemas.microsoft.com/office/drawing/2014/main" val="3523776651"/>
                    </a:ext>
                  </a:extLst>
                </a:gridCol>
              </a:tblGrid>
              <a:tr h="370840">
                <a:tc>
                  <a:txBody>
                    <a:bodyPr/>
                    <a:lstStyle/>
                    <a:p>
                      <a:pPr algn="ctr"/>
                      <a:r>
                        <a:rPr lang="en-US" sz="2400" dirty="0">
                          <a:latin typeface="Book Antiqua" panose="02040602050305030304" pitchFamily="18" charset="0"/>
                        </a:rPr>
                        <a:t>EXPERTS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533502507"/>
                  </a:ext>
                </a:extLst>
              </a:tr>
              <a:tr h="370840">
                <a:tc>
                  <a:txBody>
                    <a:bodyPr/>
                    <a:lstStyle/>
                    <a:p>
                      <a:r>
                        <a:rPr lang="en-US" sz="2400" dirty="0">
                          <a:latin typeface="Book Antiqua" panose="02040602050305030304" pitchFamily="18" charset="0"/>
                        </a:rPr>
                        <a:t>Understand</a:t>
                      </a:r>
                      <a:r>
                        <a:rPr lang="en-US" sz="2400" baseline="0" dirty="0">
                          <a:latin typeface="Book Antiqua" panose="02040602050305030304" pitchFamily="18" charset="0"/>
                        </a:rPr>
                        <a:t> the core principles and theoretical constructs of their field and they use them to make sense of new information or tackle novel problems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321414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628887113"/>
              </p:ext>
            </p:extLst>
          </p:nvPr>
        </p:nvGraphicFramePr>
        <p:xfrm>
          <a:off x="6192252" y="1589635"/>
          <a:ext cx="5710989" cy="2011680"/>
        </p:xfrm>
        <a:graphic>
          <a:graphicData uri="http://schemas.openxmlformats.org/drawingml/2006/table">
            <a:tbl>
              <a:tblPr firstRow="1" bandRow="1">
                <a:tableStyleId>{5C22544A-7EE6-4342-B048-85BDC9FD1C3A}</a:tableStyleId>
              </a:tblPr>
              <a:tblGrid>
                <a:gridCol w="5710989">
                  <a:extLst>
                    <a:ext uri="{9D8B030D-6E8A-4147-A177-3AD203B41FA5}">
                      <a16:colId xmlns:a16="http://schemas.microsoft.com/office/drawing/2014/main" val="3523776651"/>
                    </a:ext>
                  </a:extLst>
                </a:gridCol>
              </a:tblGrid>
              <a:tr h="370840">
                <a:tc>
                  <a:txBody>
                    <a:bodyPr/>
                    <a:lstStyle/>
                    <a:p>
                      <a:pPr algn="ctr"/>
                      <a:r>
                        <a:rPr lang="en-US" sz="2400" dirty="0">
                          <a:latin typeface="Book Antiqua" panose="02040602050305030304" pitchFamily="18" charset="0"/>
                        </a:rPr>
                        <a:t>NOVICES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533502507"/>
                  </a:ext>
                </a:extLst>
              </a:tr>
              <a:tr h="370840">
                <a:tc>
                  <a:txBody>
                    <a:bodyPr/>
                    <a:lstStyle/>
                    <a:p>
                      <a:r>
                        <a:rPr lang="en-US" sz="2400" dirty="0">
                          <a:latin typeface="Book Antiqua" panose="02040602050305030304" pitchFamily="18" charset="0"/>
                        </a:rPr>
                        <a:t>Tend</a:t>
                      </a:r>
                      <a:r>
                        <a:rPr lang="en-US" sz="2400" baseline="0" dirty="0">
                          <a:latin typeface="Book Antiqua" panose="02040602050305030304" pitchFamily="18" charset="0"/>
                        </a:rPr>
                        <a:t> to hold disconnected and even contradictory bits of knowledge as isolated facts and struggle to find a way to organize and integrate them.</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3214148"/>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195799193"/>
              </p:ext>
            </p:extLst>
          </p:nvPr>
        </p:nvGraphicFramePr>
        <p:xfrm>
          <a:off x="401053" y="4034944"/>
          <a:ext cx="11502188" cy="1554480"/>
        </p:xfrm>
        <a:graphic>
          <a:graphicData uri="http://schemas.openxmlformats.org/drawingml/2006/table">
            <a:tbl>
              <a:tblPr firstRow="1" bandRow="1">
                <a:tableStyleId>{5C22544A-7EE6-4342-B048-85BDC9FD1C3A}</a:tableStyleId>
              </a:tblPr>
              <a:tblGrid>
                <a:gridCol w="3117698">
                  <a:extLst>
                    <a:ext uri="{9D8B030D-6E8A-4147-A177-3AD203B41FA5}">
                      <a16:colId xmlns:a16="http://schemas.microsoft.com/office/drawing/2014/main" val="3882340673"/>
                    </a:ext>
                  </a:extLst>
                </a:gridCol>
                <a:gridCol w="8384490">
                  <a:extLst>
                    <a:ext uri="{9D8B030D-6E8A-4147-A177-3AD203B41FA5}">
                      <a16:colId xmlns:a16="http://schemas.microsoft.com/office/drawing/2014/main" val="1435148591"/>
                    </a:ext>
                  </a:extLst>
                </a:gridCol>
              </a:tblGrid>
              <a:tr h="370840">
                <a:tc>
                  <a:txBody>
                    <a:bodyPr/>
                    <a:lstStyle/>
                    <a:p>
                      <a:pPr algn="ctr"/>
                      <a:r>
                        <a:rPr lang="en-US" sz="2400" dirty="0">
                          <a:solidFill>
                            <a:srgbClr val="FF0000"/>
                          </a:solidFill>
                          <a:latin typeface="Book Antiqua" panose="02040602050305030304" pitchFamily="18" charset="0"/>
                        </a:rPr>
                        <a:t>ASSUMPTIONS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dirty="0">
                          <a:solidFill>
                            <a:schemeClr val="tx1"/>
                          </a:solidFill>
                          <a:latin typeface="Book Antiqua" panose="02040602050305030304" pitchFamily="18" charset="0"/>
                        </a:rPr>
                        <a:t>Students should own their learning not just rent it from the teacher. By</a:t>
                      </a:r>
                      <a:r>
                        <a:rPr lang="en-US" sz="2400" b="0" i="0" baseline="0" dirty="0">
                          <a:solidFill>
                            <a:schemeClr val="tx1"/>
                          </a:solidFill>
                          <a:latin typeface="Book Antiqua" panose="02040602050305030304" pitchFamily="18" charset="0"/>
                        </a:rPr>
                        <a:t> helping students learn the core ideas through engaging in scientific and engineering practices will enable them to become less like novices and more like experts.</a:t>
                      </a:r>
                      <a:endParaRPr lang="en-US" sz="2400" b="0" i="0" dirty="0">
                        <a:solidFill>
                          <a:schemeClr val="tx1"/>
                        </a:solidFill>
                        <a:latin typeface="Book Antiqua" panose="02040602050305030304"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038861937"/>
                  </a:ext>
                </a:extLst>
              </a:tr>
            </a:tbl>
          </a:graphicData>
        </a:graphic>
      </p:graphicFrame>
    </p:spTree>
    <p:extLst>
      <p:ext uri="{BB962C8B-B14F-4D97-AF65-F5344CB8AC3E}">
        <p14:creationId xmlns:p14="http://schemas.microsoft.com/office/powerpoint/2010/main" val="1866936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22173" cy="1325563"/>
          </a:xfrm>
        </p:spPr>
        <p:txBody>
          <a:bodyPr/>
          <a:lstStyle/>
          <a:p>
            <a:r>
              <a:rPr lang="en-US" dirty="0"/>
              <a:t>Core Ideas in the</a:t>
            </a:r>
            <a:br>
              <a:rPr lang="en-US" dirty="0"/>
            </a:br>
            <a:r>
              <a:rPr lang="en-US" dirty="0"/>
              <a:t>Georgia Standards of Excellence </a:t>
            </a:r>
          </a:p>
        </p:txBody>
      </p:sp>
      <p:sp>
        <p:nvSpPr>
          <p:cNvPr id="5" name="Rectangle 4"/>
          <p:cNvSpPr/>
          <p:nvPr/>
        </p:nvSpPr>
        <p:spPr>
          <a:xfrm>
            <a:off x="135136" y="1588799"/>
            <a:ext cx="11862900" cy="415498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latin typeface="Times New Roman" panose="02020603050405020304" pitchFamily="18" charset="0"/>
                <a:cs typeface="Times New Roman" panose="02020603050405020304" pitchFamily="18" charset="0"/>
              </a:rPr>
              <a:t>S6E2. </a:t>
            </a:r>
            <a:r>
              <a:rPr lang="en-US" sz="2400" b="1" dirty="0">
                <a:solidFill>
                  <a:srgbClr val="0070C0"/>
                </a:solidFill>
                <a:latin typeface="Times New Roman" panose="02020603050405020304" pitchFamily="18" charset="0"/>
                <a:cs typeface="Times New Roman" panose="02020603050405020304" pitchFamily="18" charset="0"/>
              </a:rPr>
              <a:t>Obtain</a:t>
            </a:r>
            <a:r>
              <a:rPr lang="en-US" sz="2400" dirty="0">
                <a:latin typeface="Times New Roman" panose="02020603050405020304" pitchFamily="18" charset="0"/>
                <a:cs typeface="Times New Roman" panose="02020603050405020304" pitchFamily="18" charset="0"/>
              </a:rPr>
              <a:t>, </a:t>
            </a:r>
            <a:r>
              <a:rPr lang="en-US" sz="2400" b="1" dirty="0">
                <a:solidFill>
                  <a:srgbClr val="00B050"/>
                </a:solidFill>
                <a:latin typeface="Times New Roman" panose="02020603050405020304" pitchFamily="18" charset="0"/>
                <a:cs typeface="Times New Roman" panose="02020603050405020304" pitchFamily="18" charset="0"/>
              </a:rPr>
              <a:t>evaluate</a:t>
            </a:r>
            <a:r>
              <a:rPr lang="en-US" sz="2400" dirty="0">
                <a:latin typeface="Times New Roman" panose="02020603050405020304" pitchFamily="18" charset="0"/>
                <a:cs typeface="Times New Roman" panose="02020603050405020304" pitchFamily="18" charset="0"/>
              </a:rPr>
              <a:t>, and </a:t>
            </a:r>
            <a:r>
              <a:rPr lang="en-US" sz="2400" b="1" dirty="0">
                <a:solidFill>
                  <a:srgbClr val="FF0000"/>
                </a:solidFill>
                <a:latin typeface="Times New Roman" panose="02020603050405020304" pitchFamily="18" charset="0"/>
                <a:cs typeface="Times New Roman" panose="02020603050405020304" pitchFamily="18" charset="0"/>
              </a:rPr>
              <a:t>communicate</a:t>
            </a:r>
            <a:r>
              <a:rPr lang="en-US" sz="2400" dirty="0">
                <a:latin typeface="Times New Roman" panose="02020603050405020304" pitchFamily="18" charset="0"/>
                <a:cs typeface="Times New Roman" panose="02020603050405020304" pitchFamily="18" charset="0"/>
              </a:rPr>
              <a:t> information about the effects of the relative positions of the sun, Earth, and moon.</a:t>
            </a:r>
          </a:p>
          <a:p>
            <a:endParaRPr lang="en-US" sz="2400" dirty="0">
              <a:latin typeface="Times New Roman" panose="02020603050405020304" pitchFamily="18" charset="0"/>
              <a:cs typeface="Times New Roman" panose="02020603050405020304" pitchFamily="18" charset="0"/>
            </a:endParaRPr>
          </a:p>
          <a:p>
            <a:pPr marL="457200" indent="-457200">
              <a:buAutoNum type="alphaLcPeriod"/>
            </a:pPr>
            <a:r>
              <a:rPr lang="en-US" sz="2400" b="1" dirty="0">
                <a:solidFill>
                  <a:srgbClr val="FF0000"/>
                </a:solidFill>
                <a:latin typeface="Times New Roman" panose="02020603050405020304" pitchFamily="18" charset="0"/>
                <a:cs typeface="Times New Roman" panose="02020603050405020304" pitchFamily="18" charset="0"/>
              </a:rPr>
              <a:t>Develop and use a model </a:t>
            </a:r>
            <a:r>
              <a:rPr lang="en-US" sz="2400" dirty="0">
                <a:solidFill>
                  <a:schemeClr val="tx1"/>
                </a:solidFill>
                <a:latin typeface="Times New Roman" panose="02020603050405020304" pitchFamily="18" charset="0"/>
                <a:cs typeface="Times New Roman" panose="02020603050405020304" pitchFamily="18" charset="0"/>
              </a:rPr>
              <a:t>to demonstrate </a:t>
            </a:r>
            <a:r>
              <a:rPr lang="en-US" sz="2400" dirty="0">
                <a:latin typeface="Times New Roman" panose="02020603050405020304" pitchFamily="18" charset="0"/>
                <a:cs typeface="Times New Roman" panose="02020603050405020304" pitchFamily="18" charset="0"/>
              </a:rPr>
              <a:t>the phases of the moon by showing the relative positions of the sun, Earth, and moon.</a:t>
            </a:r>
          </a:p>
          <a:p>
            <a:pPr marL="457200" indent="-457200">
              <a:buAutoNum type="alphaLcPeriod"/>
            </a:pPr>
            <a:endParaRPr lang="en-US" sz="2400" dirty="0">
              <a:latin typeface="Times New Roman" panose="02020603050405020304" pitchFamily="18" charset="0"/>
              <a:cs typeface="Times New Roman" panose="02020603050405020304" pitchFamily="18" charset="0"/>
            </a:endParaRPr>
          </a:p>
          <a:p>
            <a:pPr marL="457200" indent="-457200">
              <a:buAutoNum type="alphaLcPeriod" startAt="2"/>
            </a:pPr>
            <a:r>
              <a:rPr lang="en-US" sz="2400" b="1" dirty="0">
                <a:solidFill>
                  <a:srgbClr val="FF0000"/>
                </a:solidFill>
                <a:latin typeface="Times New Roman" panose="02020603050405020304" pitchFamily="18" charset="0"/>
                <a:cs typeface="Times New Roman" panose="02020603050405020304" pitchFamily="18" charset="0"/>
              </a:rPr>
              <a:t>Construct an explanation </a:t>
            </a:r>
            <a:r>
              <a:rPr lang="en-US" sz="2400" dirty="0">
                <a:latin typeface="Times New Roman" panose="02020603050405020304" pitchFamily="18" charset="0"/>
                <a:cs typeface="Times New Roman" panose="02020603050405020304" pitchFamily="18" charset="0"/>
              </a:rPr>
              <a:t>of the alignment of the sun, Earth, and moon during solar and lunar eclipses.</a:t>
            </a:r>
          </a:p>
          <a:p>
            <a:pPr marL="457200" indent="-457200">
              <a:buAutoNum type="alphaLcPeriod" startAt="2"/>
            </a:pPr>
            <a:endParaRPr lang="en-US" sz="2400" dirty="0">
              <a:latin typeface="Times New Roman" panose="02020603050405020304" pitchFamily="18" charset="0"/>
              <a:cs typeface="Times New Roman" panose="02020603050405020304" pitchFamily="18" charset="0"/>
            </a:endParaRPr>
          </a:p>
          <a:p>
            <a:pPr marL="463550" indent="-463550">
              <a:tabLst>
                <a:tab pos="463550" algn="l"/>
              </a:tabLst>
            </a:pPr>
            <a:r>
              <a:rPr lang="en-US" sz="2400" dirty="0">
                <a:solidFill>
                  <a:srgbClr val="00B050"/>
                </a:solidFill>
                <a:latin typeface="Times New Roman" panose="02020603050405020304" pitchFamily="18" charset="0"/>
                <a:cs typeface="Times New Roman" panose="02020603050405020304" pitchFamily="18" charset="0"/>
              </a:rPr>
              <a:t>c.	</a:t>
            </a:r>
            <a:r>
              <a:rPr lang="en-US" sz="2400" b="1" dirty="0">
                <a:solidFill>
                  <a:srgbClr val="00B050"/>
                </a:solidFill>
                <a:latin typeface="Times New Roman" panose="02020603050405020304" pitchFamily="18" charset="0"/>
                <a:cs typeface="Times New Roman" panose="02020603050405020304" pitchFamily="18" charset="0"/>
              </a:rPr>
              <a:t>Analyze and interpret data </a:t>
            </a:r>
            <a:r>
              <a:rPr lang="en-US" sz="2400" dirty="0">
                <a:latin typeface="Times New Roman" panose="02020603050405020304" pitchFamily="18" charset="0"/>
                <a:cs typeface="Times New Roman" panose="02020603050405020304" pitchFamily="18" charset="0"/>
              </a:rPr>
              <a:t>to relate the tilt of the Earth to the distribution of sunlight throughout the year and its effect on seasons.</a:t>
            </a:r>
          </a:p>
        </p:txBody>
      </p:sp>
    </p:spTree>
    <p:extLst>
      <p:ext uri="{BB962C8B-B14F-4D97-AF65-F5344CB8AC3E}">
        <p14:creationId xmlns:p14="http://schemas.microsoft.com/office/powerpoint/2010/main" val="17851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85"/>
            <a:ext cx="10042358" cy="1234522"/>
          </a:xfrm>
        </p:spPr>
        <p:txBody>
          <a:bodyPr>
            <a:normAutofit fontScale="90000"/>
          </a:bodyPr>
          <a:lstStyle/>
          <a:p>
            <a:r>
              <a:rPr lang="en-US" dirty="0"/>
              <a:t>Core Ideas in the</a:t>
            </a:r>
            <a:br>
              <a:rPr lang="en-US" dirty="0"/>
            </a:br>
            <a:r>
              <a:rPr lang="en-US" sz="4900" dirty="0"/>
              <a:t>Georgia</a:t>
            </a:r>
            <a:r>
              <a:rPr lang="en-US" dirty="0"/>
              <a:t> Standards of Excellence </a:t>
            </a:r>
          </a:p>
        </p:txBody>
      </p:sp>
      <p:sp>
        <p:nvSpPr>
          <p:cNvPr id="3" name="TextBox 2"/>
          <p:cNvSpPr txBox="1"/>
          <p:nvPr/>
        </p:nvSpPr>
        <p:spPr>
          <a:xfrm>
            <a:off x="124691" y="1450254"/>
            <a:ext cx="11665527" cy="646331"/>
          </a:xfrm>
          <a:prstGeom prst="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indent="-457200">
              <a:buFont typeface="Wingdings" panose="05000000000000000000" pitchFamily="2" charset="2"/>
              <a:buChar char="Ø"/>
            </a:pPr>
            <a:r>
              <a:rPr lang="en-US" dirty="0">
                <a:latin typeface="Book Antiqua" panose="02040602050305030304" pitchFamily="18" charset="0"/>
              </a:rPr>
              <a:t>The patterns of motion of the objects in the solar system can be described and predicted on the basis of observations and an understanding of gravity.</a:t>
            </a:r>
          </a:p>
        </p:txBody>
      </p:sp>
      <p:sp>
        <p:nvSpPr>
          <p:cNvPr id="4" name="TextBox 3"/>
          <p:cNvSpPr txBox="1"/>
          <p:nvPr/>
        </p:nvSpPr>
        <p:spPr>
          <a:xfrm>
            <a:off x="124691" y="2311108"/>
            <a:ext cx="11665527" cy="369332"/>
          </a:xfrm>
          <a:prstGeom prst="rect">
            <a:avLst/>
          </a:prstGeom>
          <a:solidFill>
            <a:schemeClr val="accent3">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marL="457200" indent="-457200">
              <a:buFont typeface="Wingdings" panose="05000000000000000000" pitchFamily="2" charset="2"/>
              <a:buChar char="Ø"/>
            </a:pPr>
            <a:r>
              <a:rPr lang="en-US" dirty="0">
                <a:latin typeface="Book Antiqua" panose="02040602050305030304" pitchFamily="18" charset="0"/>
              </a:rPr>
              <a:t>Gravity holds Earth in orbit around the sun, and it holds the moon in orbit around the Earth.</a:t>
            </a:r>
          </a:p>
        </p:txBody>
      </p:sp>
      <p:sp>
        <p:nvSpPr>
          <p:cNvPr id="5" name="TextBox 4"/>
          <p:cNvSpPr txBox="1"/>
          <p:nvPr/>
        </p:nvSpPr>
        <p:spPr>
          <a:xfrm>
            <a:off x="124691" y="4238596"/>
            <a:ext cx="11665527" cy="923330"/>
          </a:xfrm>
          <a:prstGeom prst="rect">
            <a:avLst/>
          </a:prstGeom>
          <a:solidFill>
            <a:srgbClr val="FF97FF"/>
          </a:solidFill>
          <a:ln>
            <a:solidFill>
              <a:srgbClr val="7030A0"/>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Font typeface="Wingdings" panose="05000000000000000000" pitchFamily="2" charset="2"/>
              <a:buChar char="Ø"/>
            </a:pPr>
            <a:r>
              <a:rPr lang="en-US" dirty="0">
                <a:latin typeface="Book Antiqua" panose="02040602050305030304" pitchFamily="18" charset="0"/>
              </a:rPr>
              <a:t>Even thought Earth’s orbit is very nearly circular, the intensity of sunlight  falling on a given location on the planet’s surface changes as it orbits around the sun. The intensity of sunlight striking Earth’s surface is greatest at the equator. Seasonal variations in that intensity are greatest at the poles. </a:t>
            </a:r>
          </a:p>
        </p:txBody>
      </p:sp>
      <p:sp>
        <p:nvSpPr>
          <p:cNvPr id="6" name="TextBox 5"/>
          <p:cNvSpPr txBox="1"/>
          <p:nvPr/>
        </p:nvSpPr>
        <p:spPr>
          <a:xfrm>
            <a:off x="124691" y="2864087"/>
            <a:ext cx="11665527" cy="369332"/>
          </a:xfrm>
          <a:prstGeom prst="rect">
            <a:avLst/>
          </a:prstGeom>
          <a:solidFill>
            <a:srgbClr val="FFA7A7"/>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Font typeface="Wingdings" panose="05000000000000000000" pitchFamily="2" charset="2"/>
              <a:buChar char="Ø"/>
            </a:pPr>
            <a:r>
              <a:rPr lang="en-US" dirty="0">
                <a:latin typeface="Book Antiqua" panose="02040602050305030304" pitchFamily="18" charset="0"/>
              </a:rPr>
              <a:t>The moon’s and sun’s positions relative to Earth cause lunar and solar eclipses to occur.</a:t>
            </a:r>
          </a:p>
        </p:txBody>
      </p:sp>
      <p:sp>
        <p:nvSpPr>
          <p:cNvPr id="7" name="TextBox 6"/>
          <p:cNvSpPr txBox="1"/>
          <p:nvPr/>
        </p:nvSpPr>
        <p:spPr>
          <a:xfrm>
            <a:off x="124691" y="3412842"/>
            <a:ext cx="11665527" cy="646331"/>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marL="457200" indent="-457200">
              <a:buFont typeface="Wingdings" panose="05000000000000000000" pitchFamily="2" charset="2"/>
              <a:buChar char="Ø"/>
            </a:pPr>
            <a:r>
              <a:rPr lang="en-US" dirty="0">
                <a:latin typeface="Book Antiqua" panose="02040602050305030304" pitchFamily="18" charset="0"/>
              </a:rPr>
              <a:t>The moon’s monthly orbit around Earth, the relative positions of the sun, the moon, and the observer and the fact that the moon shines by reflecting sunlight explains the observed phases of the moon.</a:t>
            </a:r>
          </a:p>
        </p:txBody>
      </p:sp>
      <p:sp>
        <p:nvSpPr>
          <p:cNvPr id="8" name="TextBox 7"/>
          <p:cNvSpPr txBox="1"/>
          <p:nvPr/>
        </p:nvSpPr>
        <p:spPr>
          <a:xfrm>
            <a:off x="124691" y="5341349"/>
            <a:ext cx="11665527" cy="369332"/>
          </a:xfrm>
          <a:prstGeom prst="rect">
            <a:avLst/>
          </a:prstGeom>
          <a:solidFill>
            <a:schemeClr val="bg2"/>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marL="457200" indent="-457200">
              <a:buFont typeface="Wingdings" panose="05000000000000000000" pitchFamily="2" charset="2"/>
              <a:buChar char="Ø"/>
            </a:pPr>
            <a:r>
              <a:rPr lang="en-US" dirty="0">
                <a:latin typeface="Book Antiqua" panose="02040602050305030304" pitchFamily="18" charset="0"/>
              </a:rPr>
              <a:t>Earth’s spin axis is tilted relative to the plane of its orbit, and the seasons are a result of that tilt.</a:t>
            </a:r>
          </a:p>
        </p:txBody>
      </p:sp>
    </p:spTree>
    <p:extLst>
      <p:ext uri="{BB962C8B-B14F-4D97-AF65-F5344CB8AC3E}">
        <p14:creationId xmlns:p14="http://schemas.microsoft.com/office/powerpoint/2010/main" val="83114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32"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out)">
                                      <p:cBhvr>
                                        <p:cTn id="3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9674" y="4656423"/>
            <a:ext cx="10320100" cy="523220"/>
          </a:xfrm>
          <a:prstGeom prst="rect">
            <a:avLst/>
          </a:prstGeom>
        </p:spPr>
        <p:txBody>
          <a:bodyPr wrap="square">
            <a:spAutoFit/>
          </a:bodyPr>
          <a:lstStyle/>
          <a:p>
            <a:pPr algn="ctr"/>
            <a:r>
              <a:rPr lang="en-US" sz="2800" dirty="0">
                <a:effectLst/>
                <a:latin typeface="Calibri" panose="020F0502020204030204" pitchFamily="34" charset="0"/>
                <a:ea typeface="Calibri" panose="020F0502020204030204" pitchFamily="34" charset="0"/>
                <a:cs typeface="Times New Roman" panose="02020603050405020304" pitchFamily="18" charset="0"/>
              </a:rPr>
              <a:t>Curriculum and Instruction: </a:t>
            </a:r>
            <a:r>
              <a:rPr lang="en-US" sz="2800" u="sng" dirty="0">
                <a:effectLst/>
                <a:latin typeface="Calibri" panose="020F0502020204030204" pitchFamily="34" charset="0"/>
                <a:ea typeface="Calibri" panose="020F0502020204030204" pitchFamily="34" charset="0"/>
                <a:cs typeface="Times New Roman" panose="02020603050405020304" pitchFamily="18" charset="0"/>
                <a:hlinkClick r:id="rId2"/>
              </a:rPr>
              <a:t>http://gadoe.org/surveys/CI-3WVZ6RW</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3085336" y="973893"/>
            <a:ext cx="6363463" cy="1785104"/>
          </a:xfrm>
          <a:prstGeom prst="rect">
            <a:avLst/>
          </a:prstGeom>
          <a:solidFill>
            <a:schemeClr val="accent4">
              <a:lumMod val="20000"/>
              <a:lumOff val="8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u="sng" dirty="0">
                <a:latin typeface="Book Antiqua" panose="02040602050305030304" pitchFamily="18" charset="0"/>
              </a:rPr>
              <a:t>Contact Information</a:t>
            </a:r>
          </a:p>
          <a:p>
            <a:pPr algn="ctr">
              <a:lnSpc>
                <a:spcPct val="150000"/>
              </a:lnSpc>
            </a:pPr>
            <a:r>
              <a:rPr lang="en-US" sz="2000" dirty="0">
                <a:latin typeface="Book Antiqua" panose="02040602050305030304" pitchFamily="18" charset="0"/>
              </a:rPr>
              <a:t>Dr. Juan-Carlos Aguilar</a:t>
            </a:r>
          </a:p>
          <a:p>
            <a:pPr algn="ctr">
              <a:lnSpc>
                <a:spcPct val="150000"/>
              </a:lnSpc>
            </a:pPr>
            <a:r>
              <a:rPr lang="en-US" sz="2000" dirty="0">
                <a:latin typeface="Book Antiqua" panose="02040602050305030304" pitchFamily="18" charset="0"/>
                <a:hlinkClick r:id="rId3"/>
              </a:rPr>
              <a:t>jaguilar@doe.k12.ga.us</a:t>
            </a:r>
            <a:endParaRPr lang="en-US" sz="2000" dirty="0">
              <a:latin typeface="Book Antiqua" panose="02040602050305030304" pitchFamily="18" charset="0"/>
            </a:endParaRPr>
          </a:p>
          <a:p>
            <a:pPr algn="ctr">
              <a:lnSpc>
                <a:spcPct val="150000"/>
              </a:lnSpc>
            </a:pPr>
            <a:r>
              <a:rPr lang="en-US" sz="2000" dirty="0">
                <a:latin typeface="Book Antiqua" panose="02040602050305030304" pitchFamily="18" charset="0"/>
              </a:rPr>
              <a:t>(404) 657-9072 (office) or (404) 516-1089 (Cell)</a:t>
            </a:r>
          </a:p>
        </p:txBody>
      </p:sp>
    </p:spTree>
    <p:extLst>
      <p:ext uri="{BB962C8B-B14F-4D97-AF65-F5344CB8AC3E}">
        <p14:creationId xmlns:p14="http://schemas.microsoft.com/office/powerpoint/2010/main" val="3710109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712036" cy="1325563"/>
          </a:xfrm>
        </p:spPr>
        <p:txBody>
          <a:bodyPr/>
          <a:lstStyle/>
          <a:p>
            <a:r>
              <a:rPr lang="en-US" dirty="0"/>
              <a:t>Difference Between Science Under GPS and GSE</a:t>
            </a:r>
          </a:p>
        </p:txBody>
      </p:sp>
      <p:graphicFrame>
        <p:nvGraphicFramePr>
          <p:cNvPr id="3" name="Diagram 2"/>
          <p:cNvGraphicFramePr/>
          <p:nvPr>
            <p:extLst>
              <p:ext uri="{D42A27DB-BD31-4B8C-83A1-F6EECF244321}">
                <p14:modId xmlns:p14="http://schemas.microsoft.com/office/powerpoint/2010/main" val="2460777268"/>
              </p:ext>
            </p:extLst>
          </p:nvPr>
        </p:nvGraphicFramePr>
        <p:xfrm>
          <a:off x="348344" y="2092697"/>
          <a:ext cx="5109027" cy="3466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441031" y="1356526"/>
            <a:ext cx="923651" cy="523220"/>
          </a:xfrm>
          <a:prstGeom prst="rect">
            <a:avLst/>
          </a:prstGeom>
          <a:noFill/>
        </p:spPr>
        <p:txBody>
          <a:bodyPr wrap="none" rtlCol="0">
            <a:spAutoFit/>
          </a:bodyPr>
          <a:lstStyle/>
          <a:p>
            <a:r>
              <a:rPr lang="en-US" sz="2800" b="1" dirty="0">
                <a:latin typeface="Book Antiqua" panose="02040602050305030304" pitchFamily="18" charset="0"/>
              </a:rPr>
              <a:t>GPS</a:t>
            </a:r>
          </a:p>
        </p:txBody>
      </p:sp>
      <p:sp>
        <p:nvSpPr>
          <p:cNvPr id="7" name="TextBox 6"/>
          <p:cNvSpPr txBox="1"/>
          <p:nvPr/>
        </p:nvSpPr>
        <p:spPr>
          <a:xfrm>
            <a:off x="5670464" y="3564224"/>
            <a:ext cx="772969" cy="523220"/>
          </a:xfrm>
          <a:prstGeom prst="rect">
            <a:avLst/>
          </a:prstGeom>
          <a:noFill/>
        </p:spPr>
        <p:txBody>
          <a:bodyPr wrap="none" rtlCol="0">
            <a:spAutoFit/>
          </a:bodyPr>
          <a:lstStyle/>
          <a:p>
            <a:r>
              <a:rPr lang="en-US" sz="2800" b="1" dirty="0">
                <a:latin typeface="Book Antiqua" panose="02040602050305030304" pitchFamily="18" charset="0"/>
              </a:rPr>
              <a:t>VS.</a:t>
            </a:r>
          </a:p>
        </p:txBody>
      </p:sp>
      <p:sp>
        <p:nvSpPr>
          <p:cNvPr id="8" name="TextBox 7"/>
          <p:cNvSpPr txBox="1"/>
          <p:nvPr/>
        </p:nvSpPr>
        <p:spPr>
          <a:xfrm>
            <a:off x="9066803" y="1303938"/>
            <a:ext cx="923651" cy="523220"/>
          </a:xfrm>
          <a:prstGeom prst="rect">
            <a:avLst/>
          </a:prstGeom>
          <a:noFill/>
        </p:spPr>
        <p:txBody>
          <a:bodyPr wrap="none" rtlCol="0">
            <a:spAutoFit/>
          </a:bodyPr>
          <a:lstStyle/>
          <a:p>
            <a:r>
              <a:rPr lang="en-US" sz="2800" b="1" dirty="0">
                <a:latin typeface="Book Antiqua" panose="02040602050305030304" pitchFamily="18" charset="0"/>
              </a:rPr>
              <a:t>GSE</a:t>
            </a:r>
          </a:p>
        </p:txBody>
      </p:sp>
      <p:graphicFrame>
        <p:nvGraphicFramePr>
          <p:cNvPr id="17" name="Diagram 16"/>
          <p:cNvGraphicFramePr/>
          <p:nvPr>
            <p:extLst>
              <p:ext uri="{D42A27DB-BD31-4B8C-83A1-F6EECF244321}">
                <p14:modId xmlns:p14="http://schemas.microsoft.com/office/powerpoint/2010/main" val="3229805673"/>
              </p:ext>
            </p:extLst>
          </p:nvPr>
        </p:nvGraphicFramePr>
        <p:xfrm>
          <a:off x="6443433" y="1356526"/>
          <a:ext cx="5539564" cy="51653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52653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492836" cy="997527"/>
          </a:xfrm>
        </p:spPr>
        <p:txBody>
          <a:bodyPr>
            <a:normAutofit/>
          </a:bodyPr>
          <a:lstStyle/>
          <a:p>
            <a:pPr algn="ctr"/>
            <a:r>
              <a:rPr lang="en-US" sz="2400" dirty="0"/>
              <a:t>From Characteristics of Science and Nature of Science To</a:t>
            </a:r>
            <a:br>
              <a:rPr lang="en-US" sz="2400" dirty="0"/>
            </a:br>
            <a:r>
              <a:rPr lang="en-US" sz="2400" dirty="0"/>
              <a:t>Science and Engineering Practices</a:t>
            </a:r>
          </a:p>
        </p:txBody>
      </p:sp>
      <p:sp>
        <p:nvSpPr>
          <p:cNvPr id="3" name="Rectangle 2"/>
          <p:cNvSpPr/>
          <p:nvPr/>
        </p:nvSpPr>
        <p:spPr>
          <a:xfrm>
            <a:off x="161405" y="997527"/>
            <a:ext cx="6364086" cy="5355312"/>
          </a:xfrm>
          <a:prstGeom prst="rect">
            <a:avLst/>
          </a:prstGeom>
          <a:solidFill>
            <a:schemeClr val="accent4">
              <a:lumMod val="20000"/>
              <a:lumOff val="80000"/>
            </a:schemeClr>
          </a:solidFill>
          <a:ln>
            <a:solidFill>
              <a:schemeClr val="tx1"/>
            </a:solidFill>
          </a:ln>
        </p:spPr>
        <p:txBody>
          <a:bodyPr wrap="square">
            <a:spAutoFit/>
          </a:bodyPr>
          <a:lstStyle/>
          <a:p>
            <a:pPr marL="342900" indent="-342900">
              <a:buFont typeface="+mj-lt"/>
              <a:buAutoNum type="arabicPeriod"/>
            </a:pPr>
            <a:r>
              <a:rPr lang="en-US" dirty="0">
                <a:latin typeface="Book Antiqua" panose="02040602050305030304" pitchFamily="18" charset="0"/>
                <a:ea typeface="Times New Roman" panose="02020603050405020304" pitchFamily="18" charset="0"/>
              </a:rPr>
              <a:t>Students will explore the importance of curiosity, honesty, openness, and skepticism in science and will exhibit these traits in their own efforts to understand how the world works.</a:t>
            </a:r>
            <a:r>
              <a:rPr lang="en-US" dirty="0">
                <a:latin typeface="Book Antiqua" panose="02040602050305030304" pitchFamily="18" charset="0"/>
              </a:rPr>
              <a:t> </a:t>
            </a:r>
          </a:p>
          <a:p>
            <a:pPr marL="342900" indent="-342900">
              <a:buFont typeface="+mj-lt"/>
              <a:buAutoNum type="arabicPeriod"/>
            </a:pPr>
            <a:r>
              <a:rPr lang="en-US" dirty="0">
                <a:latin typeface="Book Antiqua" panose="02040602050305030304" pitchFamily="18" charset="0"/>
              </a:rPr>
              <a:t>Students will use standard safety practices for all classroom laboratory and field investigations.</a:t>
            </a:r>
          </a:p>
          <a:p>
            <a:pPr marL="342900" lvl="0" indent="-342900">
              <a:buFont typeface="+mj-lt"/>
              <a:buAutoNum type="arabicPeriod"/>
            </a:pPr>
            <a:r>
              <a:rPr lang="en-US" dirty="0">
                <a:latin typeface="Book Antiqua" panose="02040602050305030304" pitchFamily="18" charset="0"/>
              </a:rPr>
              <a:t>Students will have the </a:t>
            </a:r>
            <a:r>
              <a:rPr lang="en-US" dirty="0">
                <a:solidFill>
                  <a:srgbClr val="FF0000"/>
                </a:solidFill>
                <a:latin typeface="Book Antiqua" panose="02040602050305030304" pitchFamily="18" charset="0"/>
              </a:rPr>
              <a:t>computation and estimation skills </a:t>
            </a:r>
            <a:r>
              <a:rPr lang="en-US" dirty="0">
                <a:latin typeface="Book Antiqua" panose="02040602050305030304" pitchFamily="18" charset="0"/>
              </a:rPr>
              <a:t>necessary for </a:t>
            </a:r>
            <a:r>
              <a:rPr lang="en-US" dirty="0">
                <a:solidFill>
                  <a:srgbClr val="FF0000"/>
                </a:solidFill>
                <a:latin typeface="Book Antiqua" panose="02040602050305030304" pitchFamily="18" charset="0"/>
              </a:rPr>
              <a:t>analyzing data and following scientific explanations</a:t>
            </a:r>
            <a:r>
              <a:rPr lang="en-US" dirty="0">
                <a:latin typeface="Book Antiqua" panose="02040602050305030304" pitchFamily="18" charset="0"/>
              </a:rPr>
              <a:t>.</a:t>
            </a:r>
          </a:p>
          <a:p>
            <a:pPr marL="342900" lvl="0" indent="-342900">
              <a:buFont typeface="+mj-lt"/>
              <a:buAutoNum type="arabicPeriod"/>
            </a:pPr>
            <a:r>
              <a:rPr lang="en-US" dirty="0">
                <a:latin typeface="Book Antiqua" panose="02040602050305030304" pitchFamily="18" charset="0"/>
              </a:rPr>
              <a:t>Students will use tools and instruments for observing, measuring, and manipulating equipment and materials in scientific activities utilizing safe laboratory procedures.</a:t>
            </a:r>
          </a:p>
          <a:p>
            <a:pPr marL="342900" lvl="0" indent="-342900">
              <a:buFont typeface="+mj-lt"/>
              <a:buAutoNum type="arabicPeriod"/>
            </a:pPr>
            <a:r>
              <a:rPr lang="en-US" dirty="0">
                <a:latin typeface="Book Antiqua" panose="02040602050305030304" pitchFamily="18" charset="0"/>
              </a:rPr>
              <a:t>Students will use the </a:t>
            </a:r>
            <a:r>
              <a:rPr lang="en-US" dirty="0">
                <a:solidFill>
                  <a:srgbClr val="FF0000"/>
                </a:solidFill>
                <a:latin typeface="Book Antiqua" panose="02040602050305030304" pitchFamily="18" charset="0"/>
              </a:rPr>
              <a:t>ideas of system, model, change, and scale</a:t>
            </a:r>
            <a:r>
              <a:rPr lang="en-US" dirty="0">
                <a:latin typeface="Book Antiqua" panose="02040602050305030304" pitchFamily="18" charset="0"/>
              </a:rPr>
              <a:t> in exploring scientific and technological matters.</a:t>
            </a:r>
          </a:p>
          <a:p>
            <a:pPr marL="342900" lvl="0" indent="-342900">
              <a:buFont typeface="+mj-lt"/>
              <a:buAutoNum type="arabicPeriod"/>
            </a:pPr>
            <a:r>
              <a:rPr lang="en-US" dirty="0">
                <a:latin typeface="Book Antiqua" panose="02040602050305030304" pitchFamily="18" charset="0"/>
              </a:rPr>
              <a:t>Students will </a:t>
            </a:r>
            <a:r>
              <a:rPr lang="en-US" dirty="0">
                <a:solidFill>
                  <a:srgbClr val="FF0000"/>
                </a:solidFill>
                <a:latin typeface="Book Antiqua" panose="02040602050305030304" pitchFamily="18" charset="0"/>
              </a:rPr>
              <a:t>communicate scientific ideas</a:t>
            </a:r>
            <a:r>
              <a:rPr lang="en-US" dirty="0">
                <a:latin typeface="Book Antiqua" panose="02040602050305030304" pitchFamily="18" charset="0"/>
              </a:rPr>
              <a:t> and activities clearly.</a:t>
            </a:r>
          </a:p>
          <a:p>
            <a:pPr marL="342900" lvl="0" indent="-342900">
              <a:buFont typeface="+mj-lt"/>
              <a:buAutoNum type="arabicPeriod"/>
            </a:pPr>
            <a:r>
              <a:rPr lang="en-US" dirty="0">
                <a:latin typeface="Book Antiqua" panose="02040602050305030304" pitchFamily="18" charset="0"/>
              </a:rPr>
              <a:t>Students will </a:t>
            </a:r>
            <a:r>
              <a:rPr lang="en-US" dirty="0">
                <a:solidFill>
                  <a:srgbClr val="FF0000"/>
                </a:solidFill>
                <a:latin typeface="Book Antiqua" panose="02040602050305030304" pitchFamily="18" charset="0"/>
              </a:rPr>
              <a:t>question scientific claims and arguments effectively</a:t>
            </a:r>
            <a:r>
              <a:rPr lang="en-US" dirty="0">
                <a:latin typeface="Book Antiqua" panose="02040602050305030304" pitchFamily="18" charset="0"/>
              </a:rPr>
              <a:t>.</a:t>
            </a:r>
            <a:endParaRPr lang="en-US" dirty="0">
              <a:latin typeface="Book Antiqua" panose="02040602050305030304" pitchFamily="18" charset="0"/>
              <a:ea typeface="Times New Roman" panose="02020603050405020304" pitchFamily="18" charset="0"/>
            </a:endParaRPr>
          </a:p>
        </p:txBody>
      </p:sp>
      <p:sp>
        <p:nvSpPr>
          <p:cNvPr id="4" name="Right Arrow 3"/>
          <p:cNvSpPr/>
          <p:nvPr/>
        </p:nvSpPr>
        <p:spPr>
          <a:xfrm>
            <a:off x="6627741" y="1787235"/>
            <a:ext cx="867571" cy="3574474"/>
          </a:xfrm>
          <a:prstGeom prst="rightArrow">
            <a:avLst>
              <a:gd name="adj1" fmla="val 50000"/>
              <a:gd name="adj2" fmla="val 6916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564581" y="1336081"/>
            <a:ext cx="4516583" cy="4708981"/>
          </a:xfrm>
          <a:prstGeom prst="rect">
            <a:avLst/>
          </a:prstGeom>
          <a:solidFill>
            <a:schemeClr val="accent5">
              <a:lumMod val="20000"/>
              <a:lumOff val="80000"/>
            </a:schemeClr>
          </a:solidFill>
          <a:ln>
            <a:solidFill>
              <a:schemeClr val="tx1"/>
            </a:solidFill>
          </a:ln>
        </p:spPr>
        <p:txBody>
          <a:bodyPr wrap="square">
            <a:spAutoFit/>
          </a:bodyPr>
          <a:lstStyle/>
          <a:p>
            <a:pPr>
              <a:buNone/>
            </a:pPr>
            <a:r>
              <a:rPr lang="en-US" sz="2000" dirty="0">
                <a:latin typeface="Book Antiqua" panose="02040602050305030304" pitchFamily="18" charset="0"/>
              </a:rPr>
              <a:t>1. Asking questions (science) and defining problems (engineering)</a:t>
            </a:r>
          </a:p>
          <a:p>
            <a:pPr>
              <a:buNone/>
            </a:pPr>
            <a:r>
              <a:rPr lang="en-US" sz="2000" dirty="0">
                <a:latin typeface="Book Antiqua" panose="02040602050305030304" pitchFamily="18" charset="0"/>
              </a:rPr>
              <a:t>2. Developing and using models</a:t>
            </a:r>
          </a:p>
          <a:p>
            <a:pPr>
              <a:buNone/>
            </a:pPr>
            <a:r>
              <a:rPr lang="en-US" sz="2000" dirty="0">
                <a:latin typeface="Book Antiqua" panose="02040602050305030304" pitchFamily="18" charset="0"/>
              </a:rPr>
              <a:t>3. Planning and carrying out investigations</a:t>
            </a:r>
          </a:p>
          <a:p>
            <a:pPr>
              <a:buNone/>
            </a:pPr>
            <a:r>
              <a:rPr lang="en-US" sz="2000" dirty="0">
                <a:latin typeface="Book Antiqua" panose="02040602050305030304" pitchFamily="18" charset="0"/>
              </a:rPr>
              <a:t>4. Analyzing and interpreting data</a:t>
            </a:r>
          </a:p>
          <a:p>
            <a:pPr>
              <a:buNone/>
            </a:pPr>
            <a:r>
              <a:rPr lang="en-US" sz="2000" dirty="0">
                <a:latin typeface="Book Antiqua" panose="02040602050305030304" pitchFamily="18" charset="0"/>
              </a:rPr>
              <a:t>5. Using mathematics, information and computer technology, and computational thinking</a:t>
            </a:r>
          </a:p>
          <a:p>
            <a:pPr>
              <a:buNone/>
            </a:pPr>
            <a:r>
              <a:rPr lang="en-US" sz="2000" dirty="0">
                <a:latin typeface="Book Antiqua" panose="02040602050305030304" pitchFamily="18" charset="0"/>
              </a:rPr>
              <a:t>6. Constructing explanations (science) and designing solutions (engineering)</a:t>
            </a:r>
          </a:p>
          <a:p>
            <a:pPr>
              <a:buNone/>
            </a:pPr>
            <a:r>
              <a:rPr lang="en-US" sz="2000" dirty="0">
                <a:latin typeface="Book Antiqua" panose="02040602050305030304" pitchFamily="18" charset="0"/>
              </a:rPr>
              <a:t>7. Engaging in argument from evidence</a:t>
            </a:r>
          </a:p>
          <a:p>
            <a:pPr>
              <a:buNone/>
            </a:pPr>
            <a:r>
              <a:rPr lang="en-US" sz="2000" dirty="0">
                <a:latin typeface="Book Antiqua" panose="02040602050305030304" pitchFamily="18" charset="0"/>
              </a:rPr>
              <a:t>8. Obtaining, evaluating, and communicating information</a:t>
            </a:r>
          </a:p>
        </p:txBody>
      </p:sp>
    </p:spTree>
    <p:extLst>
      <p:ext uri="{BB962C8B-B14F-4D97-AF65-F5344CB8AC3E}">
        <p14:creationId xmlns:p14="http://schemas.microsoft.com/office/powerpoint/2010/main" val="1255086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497013" y="802823"/>
            <a:ext cx="11113090" cy="5428858"/>
            <a:chOff x="801820" y="802823"/>
            <a:chExt cx="11113090" cy="5428858"/>
          </a:xfrm>
        </p:grpSpPr>
        <p:sp>
          <p:nvSpPr>
            <p:cNvPr id="13315" name="TextBox 10"/>
            <p:cNvSpPr txBox="1">
              <a:spLocks noChangeArrowheads="1"/>
            </p:cNvSpPr>
            <p:nvPr/>
          </p:nvSpPr>
          <p:spPr bwMode="auto">
            <a:xfrm>
              <a:off x="6704250" y="1043896"/>
              <a:ext cx="5196826" cy="1631216"/>
            </a:xfrm>
            <a:prstGeom prst="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lvl1pPr marL="231775" indent="-231775"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sz="2000" b="1" dirty="0">
                  <a:solidFill>
                    <a:srgbClr val="FF0000"/>
                  </a:solidFill>
                  <a:latin typeface="Calibri" panose="020F0502020204030204" pitchFamily="34" charset="0"/>
                </a:rPr>
                <a:t>Obtain Information</a:t>
              </a:r>
              <a:endParaRPr lang="en-US" altLang="en-US" sz="2000" dirty="0">
                <a:solidFill>
                  <a:srgbClr val="FF0000"/>
                </a:solidFill>
                <a:latin typeface="Calibri" panose="020F0502020204030204" pitchFamily="34" charset="0"/>
              </a:endParaRPr>
            </a:p>
            <a:p>
              <a:pPr eaLnBrk="1" hangingPunct="1">
                <a:buFont typeface="Arial" panose="020B0604020202020204" pitchFamily="34" charset="0"/>
                <a:buChar char="•"/>
              </a:pPr>
              <a:r>
                <a:rPr lang="en-US" altLang="en-US" sz="2000" b="1" dirty="0">
                  <a:latin typeface="Calibri" panose="020F0502020204030204" pitchFamily="34" charset="0"/>
                </a:rPr>
                <a:t>Ask Questions/Define Problems</a:t>
              </a:r>
            </a:p>
            <a:p>
              <a:pPr eaLnBrk="1" hangingPunct="1">
                <a:buFont typeface="Arial" panose="020B0604020202020204" pitchFamily="34" charset="0"/>
                <a:buChar char="•"/>
              </a:pPr>
              <a:r>
                <a:rPr lang="en-US" altLang="en-US" sz="2000" b="1" dirty="0">
                  <a:latin typeface="Calibri" panose="020F0502020204030204" pitchFamily="34" charset="0"/>
                </a:rPr>
                <a:t>Plan &amp; Carry Out Investigations</a:t>
              </a:r>
            </a:p>
            <a:p>
              <a:pPr eaLnBrk="1" hangingPunct="1">
                <a:buFont typeface="Arial" panose="020B0604020202020204" pitchFamily="34" charset="0"/>
                <a:buChar char="•"/>
              </a:pPr>
              <a:r>
                <a:rPr lang="en-US" altLang="en-US" sz="2000" b="1" i="1" dirty="0">
                  <a:solidFill>
                    <a:srgbClr val="3366FF"/>
                  </a:solidFill>
                  <a:latin typeface="Calibri" panose="020F0502020204030204" pitchFamily="34" charset="0"/>
                </a:rPr>
                <a:t>Use Models to Gather Data</a:t>
              </a:r>
            </a:p>
            <a:p>
              <a:pPr eaLnBrk="1" hangingPunct="1">
                <a:buFont typeface="Arial" panose="020B0604020202020204" pitchFamily="34" charset="0"/>
                <a:buChar char="•"/>
              </a:pPr>
              <a:r>
                <a:rPr lang="en-US" altLang="en-US" sz="2000" b="1" dirty="0">
                  <a:latin typeface="Calibri" panose="020F0502020204030204" pitchFamily="34" charset="0"/>
                </a:rPr>
                <a:t>Use Mathematics &amp; Computational Thinking</a:t>
              </a:r>
            </a:p>
          </p:txBody>
        </p:sp>
        <p:sp>
          <p:nvSpPr>
            <p:cNvPr id="13316" name="TextBox 11"/>
            <p:cNvSpPr txBox="1">
              <a:spLocks noChangeArrowheads="1"/>
            </p:cNvSpPr>
            <p:nvPr/>
          </p:nvSpPr>
          <p:spPr bwMode="auto">
            <a:xfrm>
              <a:off x="6718084" y="2716890"/>
              <a:ext cx="5196826" cy="2216150"/>
            </a:xfrm>
            <a:prstGeom prst="rect">
              <a:avLst/>
            </a:prstGeom>
            <a:ln w="38100">
              <a:solidFill>
                <a:schemeClr val="accent6"/>
              </a:solidFill>
            </a:ln>
          </p:spPr>
          <p:style>
            <a:lnRef idx="2">
              <a:schemeClr val="accent2"/>
            </a:lnRef>
            <a:fillRef idx="1">
              <a:schemeClr val="lt1"/>
            </a:fillRef>
            <a:effectRef idx="0">
              <a:schemeClr val="accent2"/>
            </a:effectRef>
            <a:fontRef idx="minor">
              <a:schemeClr val="dk1"/>
            </a:fontRef>
          </p:style>
          <p:txBody>
            <a:bodyPr wrap="square">
              <a:spAutoFit/>
            </a:bodyPr>
            <a:lstStyle>
              <a:lvl1pPr marL="231775" indent="-231775"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sz="2000" b="1" dirty="0">
                  <a:solidFill>
                    <a:srgbClr val="FF0000"/>
                  </a:solidFill>
                  <a:latin typeface="Calibri" panose="020F0502020204030204" pitchFamily="34" charset="0"/>
                  <a:cs typeface="Times New Roman" panose="02020603050405020304" pitchFamily="18" charset="0"/>
                </a:rPr>
                <a:t>Evaluate Information</a:t>
              </a:r>
            </a:p>
            <a:p>
              <a:pPr eaLnBrk="1" hangingPunct="1">
                <a:buFont typeface="Arial" panose="020B0604020202020204" pitchFamily="34" charset="0"/>
                <a:buChar char="•"/>
              </a:pPr>
              <a:r>
                <a:rPr lang="en-US" altLang="en-US" sz="2000" b="1" dirty="0">
                  <a:latin typeface="Calibri" panose="020F0502020204030204" pitchFamily="34" charset="0"/>
                </a:rPr>
                <a:t>Analyze Data </a:t>
              </a:r>
            </a:p>
            <a:p>
              <a:pPr eaLnBrk="1" hangingPunct="1">
                <a:buFont typeface="Arial" panose="020B0604020202020204" pitchFamily="34" charset="0"/>
                <a:buChar char="•"/>
              </a:pPr>
              <a:r>
                <a:rPr lang="en-US" altLang="en-US" sz="2000" b="1" dirty="0">
                  <a:latin typeface="Calibri" panose="020F0502020204030204" pitchFamily="34" charset="0"/>
                  <a:cs typeface="Times New Roman" panose="02020603050405020304" pitchFamily="18" charset="0"/>
                </a:rPr>
                <a:t>Use Mathematics and Computational Thinking </a:t>
              </a:r>
              <a:endParaRPr lang="en-US" altLang="en-US" sz="2000" b="1" dirty="0">
                <a:solidFill>
                  <a:srgbClr val="604A7B"/>
                </a:solidFill>
                <a:latin typeface="Calibri" panose="020F0502020204030204" pitchFamily="34" charset="0"/>
                <a:cs typeface="Times New Roman" panose="02020603050405020304" pitchFamily="18" charset="0"/>
              </a:endParaRPr>
            </a:p>
            <a:p>
              <a:pPr eaLnBrk="1" hangingPunct="1">
                <a:buFont typeface="Arial" panose="020B0604020202020204" pitchFamily="34" charset="0"/>
                <a:buChar char="•"/>
              </a:pPr>
              <a:r>
                <a:rPr lang="en-US" altLang="en-US" sz="2000" b="1" dirty="0">
                  <a:latin typeface="Calibri" panose="020F0502020204030204" pitchFamily="34" charset="0"/>
                  <a:cs typeface="Times New Roman" panose="02020603050405020304" pitchFamily="18" charset="0"/>
                </a:rPr>
                <a:t>Construct Explanations/Solve Problems</a:t>
              </a:r>
            </a:p>
            <a:p>
              <a:pPr eaLnBrk="1" hangingPunct="1">
                <a:buFont typeface="Arial" panose="020B0604020202020204" pitchFamily="34" charset="0"/>
                <a:buChar char="•"/>
              </a:pPr>
              <a:r>
                <a:rPr lang="en-US" altLang="en-US" sz="2000" b="1" dirty="0">
                  <a:latin typeface="Calibri" panose="020F0502020204030204" pitchFamily="34" charset="0"/>
                  <a:cs typeface="Times New Roman" panose="02020603050405020304" pitchFamily="18" charset="0"/>
                </a:rPr>
                <a:t>Developing Arguments from Evidence </a:t>
              </a:r>
            </a:p>
            <a:p>
              <a:pPr eaLnBrk="1" hangingPunct="1">
                <a:buFont typeface="Arial" panose="020B0604020202020204" pitchFamily="34" charset="0"/>
                <a:buChar char="•"/>
              </a:pPr>
              <a:r>
                <a:rPr lang="en-US" altLang="en-US" b="1" i="1" dirty="0">
                  <a:solidFill>
                    <a:srgbClr val="3366FF"/>
                  </a:solidFill>
                  <a:latin typeface="Calibri" panose="020F0502020204030204" pitchFamily="34" charset="0"/>
                  <a:cs typeface="Times New Roman" panose="02020603050405020304" pitchFamily="18" charset="0"/>
                </a:rPr>
                <a:t>Use Models to Predict &amp; Develop  Evidence</a:t>
              </a:r>
              <a:endParaRPr lang="en-US" altLang="en-US" dirty="0">
                <a:solidFill>
                  <a:srgbClr val="3366FF"/>
                </a:solidFill>
                <a:latin typeface="Calibri" panose="020F0502020204030204" pitchFamily="34" charset="0"/>
                <a:cs typeface="Times New Roman" panose="02020603050405020304" pitchFamily="18" charset="0"/>
              </a:endParaRPr>
            </a:p>
          </p:txBody>
        </p:sp>
        <p:sp>
          <p:nvSpPr>
            <p:cNvPr id="13" name="TextBox 12"/>
            <p:cNvSpPr txBox="1"/>
            <p:nvPr/>
          </p:nvSpPr>
          <p:spPr>
            <a:xfrm>
              <a:off x="6718084" y="4974605"/>
              <a:ext cx="5196826" cy="1051560"/>
            </a:xfrm>
            <a:prstGeom prst="rect">
              <a:avLst/>
            </a:prstGeom>
            <a:ln w="38100">
              <a:solidFill>
                <a:srgbClr val="7030A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173038" indent="-173038">
                <a:buFont typeface="Arial" pitchFamily="34" charset="0"/>
                <a:buChar char="•"/>
                <a:defRPr/>
              </a:pPr>
              <a:r>
                <a:rPr lang="en-US" sz="2000" b="1" dirty="0">
                  <a:solidFill>
                    <a:srgbClr val="FF0000"/>
                  </a:solidFill>
                  <a:latin typeface="Book Antiqua" panose="02040602050305030304" pitchFamily="18" charset="0"/>
                </a:rPr>
                <a:t>Communicate Information</a:t>
              </a:r>
            </a:p>
            <a:p>
              <a:pPr marL="173038" indent="-173038">
                <a:buFont typeface="Arial" pitchFamily="34" charset="0"/>
                <a:buChar char="•"/>
                <a:defRPr/>
              </a:pPr>
              <a:r>
                <a:rPr lang="en-US" sz="2000" b="1" dirty="0">
                  <a:solidFill>
                    <a:schemeClr val="accent4">
                      <a:lumMod val="75000"/>
                    </a:schemeClr>
                  </a:solidFill>
                  <a:latin typeface="Book Antiqua" panose="02040602050305030304" pitchFamily="18" charset="0"/>
                </a:rPr>
                <a:t>Using Argue from Evidence (written/oral)</a:t>
              </a:r>
            </a:p>
            <a:p>
              <a:pPr marL="173038" indent="-173038">
                <a:buFont typeface="Arial" pitchFamily="34" charset="0"/>
                <a:buChar char="•"/>
                <a:defRPr/>
              </a:pPr>
              <a:r>
                <a:rPr lang="en-US" sz="2000" b="1" i="1" dirty="0">
                  <a:solidFill>
                    <a:srgbClr val="3366FF"/>
                  </a:solidFill>
                  <a:latin typeface="Book Antiqua" panose="02040602050305030304" pitchFamily="18" charset="0"/>
                </a:rPr>
                <a:t>Use Models to Communicate</a:t>
              </a:r>
              <a:endParaRPr lang="en-US" sz="2000" dirty="0">
                <a:solidFill>
                  <a:srgbClr val="3366FF"/>
                </a:solidFill>
                <a:latin typeface="Book Antiqua" panose="02040602050305030304" pitchFamily="18" charset="0"/>
              </a:endParaRPr>
            </a:p>
          </p:txBody>
        </p:sp>
        <p:sp>
          <p:nvSpPr>
            <p:cNvPr id="8" name="Flowchart: Delay 7"/>
            <p:cNvSpPr/>
            <p:nvPr/>
          </p:nvSpPr>
          <p:spPr>
            <a:xfrm flipH="1">
              <a:off x="1815950" y="1030042"/>
              <a:ext cx="2187647" cy="4946708"/>
            </a:xfrm>
            <a:prstGeom prst="flowChartDela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888420" y="4973933"/>
              <a:ext cx="2815194" cy="1046440"/>
            </a:xfrm>
            <a:prstGeom prst="rect">
              <a:avLst/>
            </a:prstGeom>
            <a:ln w="38100">
              <a:solidFill>
                <a:srgbClr val="7030A0"/>
              </a:solid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endParaRPr lang="en-US" dirty="0">
                <a:ln w="0"/>
                <a:effectLst>
                  <a:outerShdw blurRad="38100" dist="19050" dir="2700000" algn="tl" rotWithShape="0">
                    <a:schemeClr val="dk1">
                      <a:alpha val="40000"/>
                    </a:schemeClr>
                  </a:outerShdw>
                </a:effectLst>
                <a:latin typeface="Book Antiqua" panose="02040602050305030304" pitchFamily="18" charset="0"/>
              </a:endParaRPr>
            </a:p>
            <a:p>
              <a:pPr algn="ctr"/>
              <a:r>
                <a:rPr lang="en-US" sz="2400" dirty="0">
                  <a:ln w="0"/>
                  <a:effectLst>
                    <a:outerShdw blurRad="38100" dist="19050" dir="2700000" algn="tl" rotWithShape="0">
                      <a:schemeClr val="dk1">
                        <a:alpha val="40000"/>
                      </a:schemeClr>
                    </a:outerShdw>
                  </a:effectLst>
                  <a:latin typeface="Book Antiqua" panose="02040602050305030304" pitchFamily="18" charset="0"/>
                </a:rPr>
                <a:t>  COMMUNICATE</a:t>
              </a:r>
              <a:endParaRPr lang="en-US" sz="2400" b="0" cap="none" spc="0"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a:p>
              <a:pPr algn="ctr"/>
              <a:endParaRPr lang="en-US" sz="1200" b="0" cap="none" spc="0"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a:p>
              <a:pPr algn="ctr"/>
              <a:endParaRPr lang="en-US" sz="800" b="0" cap="none" spc="0"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
          <p:nvSpPr>
            <p:cNvPr id="17" name="Rectangle 16"/>
            <p:cNvSpPr/>
            <p:nvPr/>
          </p:nvSpPr>
          <p:spPr>
            <a:xfrm>
              <a:off x="3881373" y="2747719"/>
              <a:ext cx="2803973" cy="2185214"/>
            </a:xfrm>
            <a:prstGeom prst="rect">
              <a:avLst/>
            </a:prstGeom>
            <a:ln w="38100">
              <a:solidFill>
                <a:srgbClr val="00B050"/>
              </a:solid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endParaRPr lang="en-US" sz="3200" dirty="0">
                <a:ln w="0"/>
                <a:effectLst>
                  <a:outerShdw blurRad="38100" dist="19050" dir="2700000" algn="tl" rotWithShape="0">
                    <a:schemeClr val="dk1">
                      <a:alpha val="40000"/>
                    </a:schemeClr>
                  </a:outerShdw>
                </a:effectLst>
              </a:endParaRPr>
            </a:p>
            <a:p>
              <a:pPr algn="ctr"/>
              <a:endParaRPr lang="en-US" sz="2000" dirty="0">
                <a:ln w="0"/>
                <a:effectLst>
                  <a:outerShdw blurRad="38100" dist="19050" dir="2700000" algn="tl" rotWithShape="0">
                    <a:schemeClr val="dk1">
                      <a:alpha val="40000"/>
                    </a:schemeClr>
                  </a:outerShdw>
                </a:effectLst>
              </a:endParaRPr>
            </a:p>
            <a:p>
              <a:pPr algn="ctr"/>
              <a:r>
                <a:rPr lang="en-US" sz="2400" dirty="0">
                  <a:ln w="0"/>
                  <a:effectLst>
                    <a:outerShdw blurRad="38100" dist="19050" dir="2700000" algn="tl" rotWithShape="0">
                      <a:schemeClr val="dk1">
                        <a:alpha val="40000"/>
                      </a:schemeClr>
                    </a:outerShdw>
                  </a:effectLst>
                  <a:latin typeface="Book Antiqua" panose="02040602050305030304" pitchFamily="18" charset="0"/>
                </a:rPr>
                <a:t>          REASON</a:t>
              </a:r>
              <a:r>
                <a:rPr lang="en-US" sz="3200" dirty="0">
                  <a:ln w="0"/>
                  <a:effectLst>
                    <a:outerShdw blurRad="38100" dist="19050" dir="2700000" algn="tl" rotWithShape="0">
                      <a:schemeClr val="dk1">
                        <a:alpha val="40000"/>
                      </a:schemeClr>
                    </a:outerShdw>
                  </a:effectLst>
                </a:rPr>
                <a:t>      </a:t>
              </a:r>
            </a:p>
            <a:p>
              <a:pPr algn="ctr"/>
              <a:endParaRPr lang="en-US" sz="2000" b="0" cap="none" spc="0" dirty="0">
                <a:ln w="0"/>
                <a:solidFill>
                  <a:schemeClr val="tx1"/>
                </a:solidFill>
                <a:effectLst>
                  <a:outerShdw blurRad="38100" dist="19050" dir="2700000" algn="tl" rotWithShape="0">
                    <a:schemeClr val="dk1">
                      <a:alpha val="40000"/>
                    </a:schemeClr>
                  </a:outerShdw>
                </a:effectLst>
              </a:endParaRPr>
            </a:p>
            <a:p>
              <a:pPr algn="ct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10" name="Flowchart: Delay 9"/>
            <p:cNvSpPr/>
            <p:nvPr/>
          </p:nvSpPr>
          <p:spPr>
            <a:xfrm flipH="1">
              <a:off x="1939640" y="2720009"/>
              <a:ext cx="2049108" cy="3283887"/>
            </a:xfrm>
            <a:prstGeom prst="flowChartDelay">
              <a:avLst/>
            </a:prstGeom>
            <a:solidFill>
              <a:schemeClr val="accent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elay 10"/>
            <p:cNvSpPr/>
            <p:nvPr/>
          </p:nvSpPr>
          <p:spPr>
            <a:xfrm flipH="1">
              <a:off x="2301382" y="4964621"/>
              <a:ext cx="1687366" cy="1071527"/>
            </a:xfrm>
            <a:prstGeom prst="flowChartDelay">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6200000">
              <a:off x="-1620221" y="3224864"/>
              <a:ext cx="5428858" cy="584775"/>
            </a:xfrm>
            <a:prstGeom prst="rect">
              <a:avLst/>
            </a:prstGeom>
            <a:solidFill>
              <a:schemeClr val="bg1">
                <a:lumMod val="95000"/>
              </a:schemeClr>
            </a:solidFill>
            <a:ln>
              <a:solidFill>
                <a:schemeClr val="tx1"/>
              </a:solidFill>
            </a:ln>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latin typeface="Arial Narrow" panose="020B0606020202030204" pitchFamily="34" charset="0"/>
                </a:rPr>
                <a:t>Science And Engineering Practices</a:t>
              </a:r>
            </a:p>
          </p:txBody>
        </p:sp>
        <p:cxnSp>
          <p:nvCxnSpPr>
            <p:cNvPr id="15" name="Straight Arrow Connector 14"/>
            <p:cNvCxnSpPr/>
            <p:nvPr/>
          </p:nvCxnSpPr>
          <p:spPr>
            <a:xfrm flipH="1">
              <a:off x="3654804" y="1043896"/>
              <a:ext cx="13855" cy="4946709"/>
            </a:xfrm>
            <a:prstGeom prst="straightConnector1">
              <a:avLst/>
            </a:prstGeom>
            <a:ln w="57150">
              <a:headEnd type="arrow"/>
              <a:tailEnd type="arrow"/>
            </a:ln>
          </p:spPr>
          <p:style>
            <a:lnRef idx="1">
              <a:schemeClr val="dk1"/>
            </a:lnRef>
            <a:fillRef idx="0">
              <a:schemeClr val="dk1"/>
            </a:fillRef>
            <a:effectRef idx="0">
              <a:schemeClr val="dk1"/>
            </a:effectRef>
            <a:fontRef idx="minor">
              <a:schemeClr val="tx1"/>
            </a:fontRef>
          </p:style>
        </p:cxnSp>
        <p:sp>
          <p:nvSpPr>
            <p:cNvPr id="22" name="Rectangle 21"/>
            <p:cNvSpPr/>
            <p:nvPr/>
          </p:nvSpPr>
          <p:spPr>
            <a:xfrm>
              <a:off x="3948926" y="1043896"/>
              <a:ext cx="2728632" cy="1661993"/>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endParaRPr lang="en-US" sz="2400" dirty="0">
                <a:ln w="0"/>
                <a:effectLst>
                  <a:outerShdw blurRad="38100" dist="19050" dir="2700000" algn="tl" rotWithShape="0">
                    <a:schemeClr val="dk1">
                      <a:alpha val="40000"/>
                    </a:schemeClr>
                  </a:outerShdw>
                </a:effectLst>
                <a:latin typeface="Book Antiqua" panose="02040602050305030304" pitchFamily="18" charset="0"/>
              </a:endParaRPr>
            </a:p>
            <a:p>
              <a:pPr algn="ctr"/>
              <a:endParaRPr lang="en-US" sz="1600" dirty="0">
                <a:ln w="0"/>
                <a:effectLst>
                  <a:outerShdw blurRad="38100" dist="19050" dir="2700000" algn="tl" rotWithShape="0">
                    <a:schemeClr val="dk1">
                      <a:alpha val="40000"/>
                    </a:schemeClr>
                  </a:outerShdw>
                </a:effectLst>
                <a:latin typeface="Book Antiqua" panose="02040602050305030304" pitchFamily="18" charset="0"/>
              </a:endParaRPr>
            </a:p>
            <a:p>
              <a:pPr algn="ctr"/>
              <a:r>
                <a:rPr lang="en-US" sz="2400" dirty="0">
                  <a:ln w="0"/>
                  <a:effectLst>
                    <a:outerShdw blurRad="38100" dist="19050" dir="2700000" algn="tl" rotWithShape="0">
                      <a:schemeClr val="dk1">
                        <a:alpha val="40000"/>
                      </a:schemeClr>
                    </a:outerShdw>
                  </a:effectLst>
                  <a:latin typeface="Book Antiqua" panose="02040602050305030304" pitchFamily="18" charset="0"/>
                </a:rPr>
                <a:t>         GATHER       </a:t>
              </a:r>
            </a:p>
            <a:p>
              <a:pPr algn="ctr"/>
              <a:endParaRPr lang="en-US" b="0" cap="none" spc="0"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a:p>
              <a:pPr algn="ctr"/>
              <a:endParaRPr lang="en-US" sz="2000" b="0" cap="none" spc="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511976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80110" y="144447"/>
            <a:ext cx="10002982" cy="1325563"/>
          </a:xfrm>
        </p:spPr>
        <p:txBody>
          <a:bodyPr>
            <a:normAutofit fontScale="90000"/>
          </a:bodyPr>
          <a:lstStyle/>
          <a:p>
            <a:r>
              <a:rPr lang="en-US" altLang="en-US" dirty="0"/>
              <a:t>Performance: Explanations for Observed Phenomena of “Peanut Powder”</a:t>
            </a:r>
          </a:p>
        </p:txBody>
      </p:sp>
      <p:pic>
        <p:nvPicPr>
          <p:cNvPr id="5" name="Content Placeholder 6" descr="photo-5.JPG"/>
          <p:cNvPicPr>
            <a:picLocks noGrp="1" noChangeAspect="1"/>
          </p:cNvPicPr>
          <p:nvPr>
            <p:ph idx="1"/>
          </p:nvPr>
        </p:nvPicPr>
        <p:blipFill>
          <a:blip r:embed="rId2">
            <a:extLst>
              <a:ext uri="{28A0092B-C50C-407E-A947-70E740481C1C}">
                <a14:useLocalDpi xmlns:a14="http://schemas.microsoft.com/office/drawing/2010/main" val="0"/>
              </a:ext>
            </a:extLst>
          </a:blip>
          <a:srcRect l="7384" t="10480" r="24960" b="12833"/>
          <a:stretch>
            <a:fillRect/>
          </a:stretch>
        </p:blipFill>
        <p:spPr>
          <a:xfrm>
            <a:off x="519304" y="2122875"/>
            <a:ext cx="3521941" cy="2993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4779818" y="1648534"/>
            <a:ext cx="7204364" cy="4278094"/>
          </a:xfrm>
          <a:prstGeom prst="rect">
            <a:avLst/>
          </a:prstGeom>
          <a:solidFill>
            <a:schemeClr val="accent4">
              <a:lumMod val="20000"/>
              <a:lumOff val="80000"/>
            </a:schemeClr>
          </a:solidFill>
          <a:ln w="38100">
            <a:solidFill>
              <a:schemeClr val="tx1"/>
            </a:solidFill>
          </a:ln>
        </p:spPr>
        <p:txBody>
          <a:bodyPr wrap="square">
            <a:spAutoFit/>
          </a:bodyPr>
          <a:lstStyle/>
          <a:p>
            <a:r>
              <a:rPr lang="en-US" altLang="en-US" sz="2800" dirty="0">
                <a:latin typeface="Times New Roman" panose="02020603050405020304" pitchFamily="18" charset="0"/>
                <a:cs typeface="Times New Roman" panose="02020603050405020304" pitchFamily="18" charset="0"/>
              </a:rPr>
              <a:t>		      PHENOMENA</a:t>
            </a:r>
          </a:p>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The peanut bag appeared to be flat without any air inside the bag.</a:t>
            </a:r>
          </a:p>
          <a:p>
            <a:pPr marL="457200" indent="-457200">
              <a:buFont typeface="Arial" panose="020B0604020202020204" pitchFamily="34" charset="0"/>
              <a:buChar char="•"/>
            </a:pPr>
            <a:endParaRPr lang="en-US" altLang="en-US" sz="16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When the bag was opened it had peanuts and the peanut powder shown in the pictures.</a:t>
            </a:r>
          </a:p>
          <a:p>
            <a:pPr marL="457200" indent="-457200">
              <a:buFont typeface="Arial" panose="020B0604020202020204" pitchFamily="34" charset="0"/>
              <a:buChar char="•"/>
            </a:pPr>
            <a:endParaRPr lang="en-US" altLang="en-US" sz="16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The peanut tasted a bit odd, a little stale.</a:t>
            </a:r>
          </a:p>
          <a:p>
            <a:pPr marL="457200" indent="-457200">
              <a:buFont typeface="Arial" panose="020B0604020202020204" pitchFamily="34" charset="0"/>
              <a:buChar char="•"/>
            </a:pPr>
            <a:endParaRPr lang="en-US" altLang="en-US" sz="16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The normal bag had air in it, but the flat bag had no air in it.</a:t>
            </a:r>
          </a:p>
        </p:txBody>
      </p:sp>
    </p:spTree>
    <p:extLst>
      <p:ext uri="{BB962C8B-B14F-4D97-AF65-F5344CB8AC3E}">
        <p14:creationId xmlns:p14="http://schemas.microsoft.com/office/powerpoint/2010/main" val="2041308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41565" y="808182"/>
            <a:ext cx="12095018" cy="5426363"/>
          </a:xfrm>
          <a:prstGeom prst="rect">
            <a:avLst/>
          </a:prstGeom>
          <a:solidFill>
            <a:schemeClr val="bg1"/>
          </a:solidFill>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ook Antiqua" panose="020406020503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ok Antiqua" panose="020406020503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ok Antiqua" panose="020406020503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 Antiqua" panose="020406020503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defRPr/>
            </a:pPr>
            <a:r>
              <a:rPr lang="en-US" sz="1800" b="1" i="1" dirty="0">
                <a:cs typeface="Calibri" pitchFamily="34" charset="0"/>
              </a:rPr>
              <a:t>Group Performance </a:t>
            </a:r>
          </a:p>
          <a:p>
            <a:pPr marL="519113" indent="-409575">
              <a:buFont typeface="Arial" panose="020B0604020202020204" pitchFamily="34" charset="0"/>
              <a:buAutoNum type="arabicPeriod"/>
              <a:defRPr/>
            </a:pPr>
            <a:r>
              <a:rPr lang="en-US" sz="1800" dirty="0">
                <a:cs typeface="Calibri" pitchFamily="34" charset="0"/>
              </a:rPr>
              <a:t>Explore:  Organize information from story and pictures. </a:t>
            </a:r>
          </a:p>
          <a:p>
            <a:pPr marL="519113" indent="-409575">
              <a:buFont typeface="Arial" panose="020B0604020202020204" pitchFamily="34" charset="0"/>
              <a:buAutoNum type="arabicPeriod"/>
              <a:defRPr/>
            </a:pPr>
            <a:r>
              <a:rPr lang="en-US" sz="1800" dirty="0">
                <a:cs typeface="Calibri" pitchFamily="34" charset="0"/>
              </a:rPr>
              <a:t>Develop questions:  </a:t>
            </a:r>
            <a:r>
              <a:rPr lang="en-US" sz="1800" b="1" dirty="0">
                <a:solidFill>
                  <a:srgbClr val="CC3300"/>
                </a:solidFill>
                <a:cs typeface="Calibri" pitchFamily="34" charset="0"/>
              </a:rPr>
              <a:t>Ask questions </a:t>
            </a:r>
            <a:r>
              <a:rPr lang="en-US" sz="1800" dirty="0">
                <a:cs typeface="Calibri" pitchFamily="34" charset="0"/>
              </a:rPr>
              <a:t>to gather evidence for </a:t>
            </a:r>
            <a:r>
              <a:rPr lang="en-US" sz="1800" b="1" dirty="0">
                <a:solidFill>
                  <a:srgbClr val="CC3300"/>
                </a:solidFill>
                <a:cs typeface="Calibri" pitchFamily="34" charset="0"/>
              </a:rPr>
              <a:t>how</a:t>
            </a:r>
            <a:r>
              <a:rPr lang="en-US" sz="1800" b="1" dirty="0">
                <a:solidFill>
                  <a:srgbClr val="FF6600"/>
                </a:solidFill>
                <a:cs typeface="Calibri" pitchFamily="34" charset="0"/>
              </a:rPr>
              <a:t> </a:t>
            </a:r>
            <a:r>
              <a:rPr lang="en-US" sz="1800" dirty="0">
                <a:cs typeface="Calibri" pitchFamily="34" charset="0"/>
              </a:rPr>
              <a:t>(mechanism) the powder developed inside the sealed bag. </a:t>
            </a:r>
          </a:p>
          <a:p>
            <a:pPr marL="519113" indent="-409575">
              <a:buFont typeface="Arial" panose="020B0604020202020204" pitchFamily="34" charset="0"/>
              <a:buAutoNum type="arabicPeriod"/>
              <a:defRPr/>
            </a:pPr>
            <a:r>
              <a:rPr lang="en-US" sz="1800" dirty="0">
                <a:cs typeface="Calibri" pitchFamily="34" charset="0"/>
              </a:rPr>
              <a:t>Formulate questions and investigate </a:t>
            </a:r>
            <a:r>
              <a:rPr lang="en-US" sz="1800" b="1" dirty="0">
                <a:solidFill>
                  <a:srgbClr val="CC3300"/>
                </a:solidFill>
                <a:cs typeface="Calibri" pitchFamily="34" charset="0"/>
              </a:rPr>
              <a:t>explanations</a:t>
            </a:r>
            <a:r>
              <a:rPr lang="en-US" sz="1800" b="1" dirty="0">
                <a:cs typeface="Calibri" pitchFamily="34" charset="0"/>
              </a:rPr>
              <a:t> </a:t>
            </a:r>
            <a:r>
              <a:rPr lang="en-US" sz="1800" dirty="0">
                <a:cs typeface="Calibri" pitchFamily="34" charset="0"/>
              </a:rPr>
              <a:t>for phenomena of the peanut powder.</a:t>
            </a:r>
          </a:p>
          <a:p>
            <a:pPr marL="519113" indent="-409575">
              <a:buFont typeface="Arial" panose="020B0604020202020204" pitchFamily="34" charset="0"/>
              <a:buAutoNum type="arabicPeriod"/>
              <a:defRPr/>
            </a:pPr>
            <a:r>
              <a:rPr lang="en-US" sz="1800" dirty="0">
                <a:cs typeface="Calibri" pitchFamily="34" charset="0"/>
              </a:rPr>
              <a:t>Develop an </a:t>
            </a:r>
            <a:r>
              <a:rPr lang="en-US" sz="1800" b="1" dirty="0">
                <a:solidFill>
                  <a:srgbClr val="CC3300"/>
                </a:solidFill>
                <a:cs typeface="Calibri" pitchFamily="34" charset="0"/>
              </a:rPr>
              <a:t>argument</a:t>
            </a:r>
            <a:r>
              <a:rPr lang="en-US" sz="1800" b="1" dirty="0">
                <a:solidFill>
                  <a:srgbClr val="C00000"/>
                </a:solidFill>
                <a:cs typeface="Calibri" pitchFamily="34" charset="0"/>
              </a:rPr>
              <a:t> </a:t>
            </a:r>
            <a:r>
              <a:rPr lang="en-US" sz="1800" dirty="0">
                <a:cs typeface="Calibri" pitchFamily="34" charset="0"/>
              </a:rPr>
              <a:t>supported by evidence supporting your </a:t>
            </a:r>
            <a:r>
              <a:rPr lang="en-US" sz="1800" b="1" dirty="0">
                <a:solidFill>
                  <a:srgbClr val="CC3300"/>
                </a:solidFill>
                <a:cs typeface="Calibri" pitchFamily="34" charset="0"/>
              </a:rPr>
              <a:t>explanation.</a:t>
            </a:r>
            <a:endParaRPr lang="en-US" sz="1800" i="1" dirty="0">
              <a:cs typeface="Calibri" pitchFamily="34" charset="0"/>
            </a:endParaRPr>
          </a:p>
          <a:p>
            <a:pPr>
              <a:buFont typeface="Arial" panose="020B0604020202020204" pitchFamily="34" charset="0"/>
              <a:buNone/>
              <a:defRPr/>
            </a:pPr>
            <a:r>
              <a:rPr lang="en-US" sz="1800" b="1" i="1" dirty="0">
                <a:cs typeface="Calibri" pitchFamily="34" charset="0"/>
              </a:rPr>
              <a:t>Individual Performance</a:t>
            </a:r>
          </a:p>
          <a:p>
            <a:pPr marL="566738" indent="-457200">
              <a:buFont typeface="+mj-lt"/>
              <a:buAutoNum type="arabicPeriod" startAt="5"/>
              <a:defRPr/>
            </a:pPr>
            <a:r>
              <a:rPr lang="en-US" sz="1800" dirty="0">
                <a:cs typeface="Calibri" pitchFamily="34" charset="0"/>
              </a:rPr>
              <a:t>Write an </a:t>
            </a:r>
            <a:r>
              <a:rPr lang="en-US" sz="1800" b="1" dirty="0">
                <a:solidFill>
                  <a:srgbClr val="CC3300"/>
                </a:solidFill>
                <a:cs typeface="Calibri" pitchFamily="34" charset="0"/>
              </a:rPr>
              <a:t>argument </a:t>
            </a:r>
            <a:r>
              <a:rPr lang="en-US" sz="1800" dirty="0">
                <a:cs typeface="Calibri" pitchFamily="34" charset="0"/>
              </a:rPr>
              <a:t>in a journal or on note paper for your </a:t>
            </a:r>
            <a:r>
              <a:rPr lang="en-US" sz="1800" b="1" dirty="0">
                <a:solidFill>
                  <a:srgbClr val="CC3300"/>
                </a:solidFill>
                <a:cs typeface="Calibri" pitchFamily="34" charset="0"/>
              </a:rPr>
              <a:t>explanation </a:t>
            </a:r>
            <a:r>
              <a:rPr lang="en-US" sz="1800" dirty="0">
                <a:cs typeface="Calibri" pitchFamily="34" charset="0"/>
              </a:rPr>
              <a:t>of this phenomena that may be used to communicate to others.  Include </a:t>
            </a:r>
            <a:r>
              <a:rPr lang="en-US" sz="1800" b="1" dirty="0">
                <a:solidFill>
                  <a:srgbClr val="CC3300"/>
                </a:solidFill>
                <a:cs typeface="Calibri" pitchFamily="34" charset="0"/>
              </a:rPr>
              <a:t>evidence</a:t>
            </a:r>
            <a:r>
              <a:rPr lang="en-US" sz="1800" dirty="0">
                <a:cs typeface="Calibri" pitchFamily="34" charset="0"/>
              </a:rPr>
              <a:t> to support your </a:t>
            </a:r>
            <a:r>
              <a:rPr lang="en-US" sz="1800" b="1" dirty="0">
                <a:solidFill>
                  <a:srgbClr val="CC3300"/>
                </a:solidFill>
                <a:cs typeface="Calibri" pitchFamily="34" charset="0"/>
              </a:rPr>
              <a:t>explanation </a:t>
            </a:r>
            <a:r>
              <a:rPr lang="en-US" sz="1800" dirty="0">
                <a:cs typeface="Calibri" pitchFamily="34" charset="0"/>
              </a:rPr>
              <a:t>of the phenomena.</a:t>
            </a:r>
          </a:p>
          <a:p>
            <a:pPr>
              <a:buFont typeface="Arial" panose="020B0604020202020204" pitchFamily="34" charset="0"/>
              <a:buNone/>
              <a:defRPr/>
            </a:pPr>
            <a:r>
              <a:rPr lang="en-US" sz="1800" b="1" i="1" dirty="0">
                <a:cs typeface="Calibri" pitchFamily="34" charset="0"/>
              </a:rPr>
              <a:t>Discussion</a:t>
            </a:r>
          </a:p>
          <a:p>
            <a:pPr>
              <a:buFont typeface="Arial" panose="020B0604020202020204" pitchFamily="34" charset="0"/>
              <a:buNone/>
              <a:defRPr/>
            </a:pPr>
            <a:r>
              <a:rPr lang="en-US" sz="1800" b="1" i="1" dirty="0">
                <a:cs typeface="Calibri" pitchFamily="34" charset="0"/>
              </a:rPr>
              <a:t>Reflection</a:t>
            </a:r>
          </a:p>
          <a:p>
            <a:pPr marL="566738" indent="-457200">
              <a:buFont typeface="+mj-lt"/>
              <a:buAutoNum type="arabicPeriod" startAt="6"/>
              <a:defRPr/>
            </a:pPr>
            <a:r>
              <a:rPr lang="en-US" sz="1800" dirty="0">
                <a:cs typeface="Calibri" pitchFamily="34" charset="0"/>
              </a:rPr>
              <a:t>Reflect on others explanations and the other evidence or investigations that would provide more evidence to support your explanation.</a:t>
            </a:r>
          </a:p>
          <a:p>
            <a:pPr>
              <a:buFont typeface="Arial" panose="020B0604020202020204" pitchFamily="34" charset="0"/>
              <a:buNone/>
              <a:defRPr/>
            </a:pPr>
            <a:r>
              <a:rPr lang="en-US" sz="1800" b="1" i="1" dirty="0">
                <a:cs typeface="Calibri" pitchFamily="34" charset="0"/>
              </a:rPr>
              <a:t>Teacher Reflection</a:t>
            </a:r>
          </a:p>
          <a:p>
            <a:pPr marL="566738" indent="-457200">
              <a:buFont typeface="+mj-lt"/>
              <a:buAutoNum type="arabicPeriod" startAt="6"/>
              <a:defRPr/>
            </a:pPr>
            <a:r>
              <a:rPr lang="en-US" sz="1800" dirty="0">
                <a:cs typeface="Calibri" pitchFamily="34" charset="0"/>
              </a:rPr>
              <a:t>Reflect on the relationship between argument and explanation and the role of evidence across these two practices. </a:t>
            </a:r>
          </a:p>
        </p:txBody>
      </p:sp>
      <p:sp>
        <p:nvSpPr>
          <p:cNvPr id="3" name="Title 2"/>
          <p:cNvSpPr txBox="1">
            <a:spLocks/>
          </p:cNvSpPr>
          <p:nvPr/>
        </p:nvSpPr>
        <p:spPr>
          <a:xfrm>
            <a:off x="1327294" y="44447"/>
            <a:ext cx="7775141" cy="666750"/>
          </a:xfrm>
          <a:prstGeom prst="rect">
            <a:avLst/>
          </a:prstGeom>
          <a:solidFill>
            <a:schemeClr val="bg1"/>
          </a:solidFill>
        </p:spPr>
        <p:txBody>
          <a:bodyPr>
            <a:normAutofit fontScale="90000" lnSpcReduction="10000"/>
          </a:bodyPr>
          <a:lstStyle>
            <a:lvl1pPr algn="l" defTabSz="914400" rtl="0" eaLnBrk="1" latinLnBrk="0" hangingPunct="1">
              <a:lnSpc>
                <a:spcPct val="90000"/>
              </a:lnSpc>
              <a:spcBef>
                <a:spcPct val="0"/>
              </a:spcBef>
              <a:buNone/>
              <a:defRPr sz="4400" b="1" kern="1200">
                <a:solidFill>
                  <a:schemeClr val="tx1"/>
                </a:solidFill>
                <a:latin typeface="Book Antiqua" panose="02040602050305030304" pitchFamily="18" charset="0"/>
                <a:ea typeface="+mj-ea"/>
                <a:cs typeface="+mj-cs"/>
              </a:defRPr>
            </a:lvl1pPr>
          </a:lstStyle>
          <a:p>
            <a:pPr algn="ctr">
              <a:tabLst>
                <a:tab pos="3084513" algn="l"/>
              </a:tabLst>
            </a:pPr>
            <a:r>
              <a:rPr lang="en-US" altLang="en-US" sz="2400" i="1" dirty="0">
                <a:solidFill>
                  <a:srgbClr val="00B050"/>
                </a:solidFill>
              </a:rPr>
              <a:t>Performance: Constructing Explanations for Observed Phenomena of “Peanut Powder”</a:t>
            </a:r>
          </a:p>
        </p:txBody>
      </p:sp>
    </p:spTree>
    <p:extLst>
      <p:ext uri="{BB962C8B-B14F-4D97-AF65-F5344CB8AC3E}">
        <p14:creationId xmlns:p14="http://schemas.microsoft.com/office/powerpoint/2010/main" val="2575502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399" cy="1325563"/>
          </a:xfrm>
        </p:spPr>
        <p:txBody>
          <a:bodyPr/>
          <a:lstStyle/>
          <a:p>
            <a:r>
              <a:rPr lang="en-US" dirty="0"/>
              <a:t>Building Scientific Ideas with Interactive Reading </a:t>
            </a:r>
          </a:p>
        </p:txBody>
      </p:sp>
      <p:sp>
        <p:nvSpPr>
          <p:cNvPr id="3" name="Rectangle 2"/>
          <p:cNvSpPr/>
          <p:nvPr/>
        </p:nvSpPr>
        <p:spPr>
          <a:xfrm>
            <a:off x="401781" y="2967289"/>
            <a:ext cx="11152909" cy="830997"/>
          </a:xfrm>
          <a:prstGeom prst="rect">
            <a:avLst/>
          </a:prstGeom>
          <a:solidFill>
            <a:schemeClr val="accent4">
              <a:lumMod val="20000"/>
              <a:lumOff val="80000"/>
            </a:schemeClr>
          </a:solidFill>
        </p:spPr>
        <p:txBody>
          <a:bodyPr wrap="square">
            <a:spAutoFit/>
          </a:bodyPr>
          <a:lstStyle/>
          <a:p>
            <a:r>
              <a:rPr lang="en-US" sz="2400" dirty="0">
                <a:latin typeface="Book Antiqua" panose="02040602050305030304" pitchFamily="18" charset="0"/>
                <a:hlinkClick r:id="rId2"/>
              </a:rPr>
              <a:t>https://www.teachingchannel.org/videos/teaching-science-with-books-nsf</a:t>
            </a:r>
            <a:endParaRPr lang="en-US" sz="2400" dirty="0">
              <a:latin typeface="Book Antiqua" panose="02040602050305030304" pitchFamily="18" charset="0"/>
            </a:endParaRPr>
          </a:p>
          <a:p>
            <a:endParaRPr lang="en-US" sz="2400" dirty="0">
              <a:latin typeface="Book Antiqua" panose="02040602050305030304" pitchFamily="18" charset="0"/>
            </a:endParaRPr>
          </a:p>
        </p:txBody>
      </p:sp>
    </p:spTree>
    <p:extLst>
      <p:ext uri="{BB962C8B-B14F-4D97-AF65-F5344CB8AC3E}">
        <p14:creationId xmlns:p14="http://schemas.microsoft.com/office/powerpoint/2010/main" val="1949849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8229600" cy="1143000"/>
          </a:xfrm>
        </p:spPr>
        <p:txBody>
          <a:bodyPr/>
          <a:lstStyle/>
          <a:p>
            <a:pPr eaLnBrk="1" hangingPunct="1"/>
            <a:r>
              <a:rPr lang="en-US" altLang="en-US" b="1" dirty="0"/>
              <a:t>Crosscutting Concepts</a:t>
            </a:r>
          </a:p>
        </p:txBody>
      </p:sp>
      <p:sp>
        <p:nvSpPr>
          <p:cNvPr id="8195" name="Content Placeholder 3"/>
          <p:cNvSpPr>
            <a:spLocks noGrp="1"/>
          </p:cNvSpPr>
          <p:nvPr>
            <p:ph sz="half" idx="2"/>
          </p:nvPr>
        </p:nvSpPr>
        <p:spPr>
          <a:xfrm>
            <a:off x="1925782" y="1364673"/>
            <a:ext cx="7287491" cy="4121727"/>
          </a:xfrm>
          <a:solidFill>
            <a:schemeClr val="accent4">
              <a:lumMod val="20000"/>
              <a:lumOff val="80000"/>
            </a:schemeClr>
          </a:solidFill>
          <a:ln w="57150">
            <a:solidFill>
              <a:schemeClr val="tx1"/>
            </a:solidFill>
          </a:ln>
        </p:spPr>
        <p:txBody>
          <a:bodyPr/>
          <a:lstStyle/>
          <a:p>
            <a:pPr marL="457200" indent="-457200">
              <a:buFont typeface="Calibri" panose="020F0502020204030204" pitchFamily="34" charset="0"/>
              <a:buAutoNum type="arabicPeriod"/>
            </a:pPr>
            <a:r>
              <a:rPr lang="en-US" altLang="en-US" sz="3200" dirty="0"/>
              <a:t>Patterns</a:t>
            </a:r>
          </a:p>
          <a:p>
            <a:pPr marL="457200" indent="-457200">
              <a:buFont typeface="Calibri" panose="020F0502020204030204" pitchFamily="34" charset="0"/>
              <a:buAutoNum type="arabicPeriod"/>
            </a:pPr>
            <a:r>
              <a:rPr lang="en-US" altLang="en-US" sz="3200" dirty="0"/>
              <a:t>Cause and Effect</a:t>
            </a:r>
          </a:p>
          <a:p>
            <a:pPr marL="457200" indent="-457200">
              <a:buFont typeface="Calibri" panose="020F0502020204030204" pitchFamily="34" charset="0"/>
              <a:buAutoNum type="arabicPeriod"/>
            </a:pPr>
            <a:r>
              <a:rPr lang="en-US" altLang="en-US" sz="3200" dirty="0"/>
              <a:t>Scale, Proportion, and Quantity  </a:t>
            </a:r>
          </a:p>
          <a:p>
            <a:pPr marL="457200" indent="-457200">
              <a:buFont typeface="Calibri" panose="020F0502020204030204" pitchFamily="34" charset="0"/>
              <a:buAutoNum type="arabicPeriod"/>
            </a:pPr>
            <a:r>
              <a:rPr lang="en-US" altLang="en-US" sz="3200" dirty="0"/>
              <a:t>Structure and Function </a:t>
            </a:r>
          </a:p>
          <a:p>
            <a:pPr marL="457200" indent="-457200">
              <a:buFont typeface="Calibri" panose="020F0502020204030204" pitchFamily="34" charset="0"/>
              <a:buAutoNum type="arabicPeriod"/>
            </a:pPr>
            <a:r>
              <a:rPr lang="en-US" altLang="en-US" sz="3200" dirty="0"/>
              <a:t>Systems and System Models </a:t>
            </a:r>
          </a:p>
          <a:p>
            <a:pPr marL="457200" indent="-457200">
              <a:buFont typeface="Calibri" panose="020F0502020204030204" pitchFamily="34" charset="0"/>
              <a:buAutoNum type="arabicPeriod"/>
            </a:pPr>
            <a:r>
              <a:rPr lang="en-US" altLang="en-US" sz="3200" dirty="0"/>
              <a:t>Matter and Energy</a:t>
            </a:r>
          </a:p>
          <a:p>
            <a:pPr marL="457200" indent="-457200">
              <a:buFont typeface="Calibri" panose="020F0502020204030204" pitchFamily="34" charset="0"/>
              <a:buAutoNum type="arabicPeriod"/>
            </a:pPr>
            <a:r>
              <a:rPr lang="en-US" altLang="en-US" sz="3200" dirty="0"/>
              <a:t>Stability and Change </a:t>
            </a:r>
          </a:p>
          <a:p>
            <a:pPr marL="457200" indent="-457200">
              <a:buFont typeface="Calibri" panose="020F0502020204030204" pitchFamily="34" charset="0"/>
              <a:buAutoNum type="arabicPeriod"/>
            </a:pPr>
            <a:endParaRPr lang="en-US" altLang="en-US" sz="2000" i="1" dirty="0"/>
          </a:p>
          <a:p>
            <a:pPr marL="457200" indent="-457200">
              <a:buFont typeface="Calibri" panose="020F0502020204030204" pitchFamily="34" charset="0"/>
              <a:buAutoNum type="arabicPeriod"/>
            </a:pPr>
            <a:endParaRPr lang="en-US" altLang="en-US" dirty="0"/>
          </a:p>
        </p:txBody>
      </p:sp>
    </p:spTree>
    <p:extLst>
      <p:ext uri="{BB962C8B-B14F-4D97-AF65-F5344CB8AC3E}">
        <p14:creationId xmlns:p14="http://schemas.microsoft.com/office/powerpoint/2010/main" val="3123333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1528" t="26860" r="20303" b="10055"/>
          <a:stretch/>
        </p:blipFill>
        <p:spPr>
          <a:xfrm>
            <a:off x="2992582" y="802944"/>
            <a:ext cx="7315200" cy="53864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rot="16200000">
            <a:off x="-792284" y="2577433"/>
            <a:ext cx="5274356" cy="1754326"/>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Crosscutting Concepts</a:t>
            </a:r>
          </a:p>
        </p:txBody>
      </p:sp>
    </p:spTree>
    <p:extLst>
      <p:ext uri="{BB962C8B-B14F-4D97-AF65-F5344CB8AC3E}">
        <p14:creationId xmlns:p14="http://schemas.microsoft.com/office/powerpoint/2010/main" val="2169495565"/>
      </p:ext>
    </p:extLst>
  </p:cSld>
  <p:clrMapOvr>
    <a:masterClrMapping/>
  </p:clrMapOvr>
</p:sld>
</file>

<file path=ppt/theme/theme1.xml><?xml version="1.0" encoding="utf-8"?>
<a:theme xmlns:a="http://schemas.openxmlformats.org/drawingml/2006/main" name="JC Officia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 Official" id="{2818FD80-C741-47C5-A902-FC47CDC8CECE}" vid="{C80C7709-ADC1-49A3-9FFF-E2C99C19FA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d496aed-39d0-4758-b3cf-4e4773287716"/>
    <PublishingExpirationDate xmlns="http://schemas.microsoft.com/sharepoint/v3" xsi:nil="true"/>
    <PublishingStartDate xmlns="http://schemas.microsoft.com/sharepoint/v3" xsi:nil="true"/>
    <Year xmlns="6c247bae-e40d-40c7-91b3-26f1e466c40a">2012</Year>
    <Program_x0020_Type xmlns="6c247bae-e40d-40c7-91b3-26f1e466c40a">
      <Value>Program Concentration</Value>
    </Program_x0020_Type>
    <Document_x0020_Type xmlns="6c247bae-e40d-40c7-91b3-26f1e466c40a">Accountability</Document_x0020_Type>
    <Page_x0020_SubHeader xmlns="6c247bae-e40d-40c7-91b3-26f1e466c40a" xsi:nil="true"/>
    <Page xmlns="6c247bae-e40d-40c7-91b3-26f1e466c40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0C6FD80E8A23349905925784B78EAE7" ma:contentTypeVersion="6" ma:contentTypeDescription="Create a new document." ma:contentTypeScope="" ma:versionID="34ac45a21a8fb6a1be356f365e70c94c">
  <xsd:schema xmlns:xsd="http://www.w3.org/2001/XMLSchema" xmlns:xs="http://www.w3.org/2001/XMLSchema" xmlns:p="http://schemas.microsoft.com/office/2006/metadata/properties" xmlns:ns1="http://schemas.microsoft.com/sharepoint/v3" xmlns:ns2="1d496aed-39d0-4758-b3cf-4e4773287716" xmlns:ns3="6c247bae-e40d-40c7-91b3-26f1e466c40a" xmlns:ns4="f9e61c99-8b37-4962-a864-d7fde1b0d03b" targetNamespace="http://schemas.microsoft.com/office/2006/metadata/properties" ma:root="true" ma:fieldsID="6eb8911eb6eb54a97600fe54c2441029" ns1:_="" ns2:_="" ns3:_="" ns4:_="">
    <xsd:import namespace="http://schemas.microsoft.com/sharepoint/v3"/>
    <xsd:import namespace="1d496aed-39d0-4758-b3cf-4e4773287716"/>
    <xsd:import namespace="6c247bae-e40d-40c7-91b3-26f1e466c40a"/>
    <xsd:import namespace="f9e61c99-8b37-4962-a864-d7fde1b0d0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element ref="ns3:Document_x0020_Type" minOccurs="0"/>
                <xsd:element ref="ns3:Year" minOccurs="0"/>
                <xsd:element ref="ns3:Program_x0020_Type"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c247bae-e40d-40c7-91b3-26f1e466c40a" elementFormDefault="qualified">
    <xsd:import namespace="http://schemas.microsoft.com/office/2006/documentManagement/types"/>
    <xsd:import namespace="http://schemas.microsoft.com/office/infopath/2007/PartnerControls"/>
    <xsd:element name="Page" ma:index="12" nillable="true" ma:displayName="Page" ma:list="{c0c5bce6-76c0-431d-84b3-50ca3e3d0c94}" ma:internalName="Page0" ma:web="b1898e29-fee5-4c33-85ce-dc384e63ddeb">
      <xsd:simpleType>
        <xsd:restriction base="dms:Lookup"/>
      </xsd:simpleType>
    </xsd:element>
    <xsd:element name="Page_x0020_SubHeader" ma:index="13" nillable="true" ma:displayName="Page SubHeader" ma:internalName="Page_x0020_SubHeader0">
      <xsd:simpleType>
        <xsd:restriction base="dms:Text"/>
      </xsd:simpleType>
    </xsd:element>
    <xsd:element name="Document_x0020_Type" ma:index="14" nillable="true" ma:displayName="Document Type" ma:default="Accountability" ma:format="Dropdown" ma:internalName="Document_x0020_Type">
      <xsd:simpleType>
        <xsd:restriction base="dms:Choice">
          <xsd:enumeration value="Accountability"/>
          <xsd:enumeration value="Assessments"/>
          <xsd:enumeration value="Counseling"/>
          <xsd:enumeration value="Curriculum"/>
          <xsd:enumeration value="Dual Enrollment"/>
          <xsd:enumeration value="Local Plan"/>
          <xsd:enumeration value="Program of Study"/>
        </xsd:restriction>
      </xsd:simpleType>
    </xsd:element>
    <xsd:element name="Year" ma:index="15" nillable="true" ma:displayName="Year" ma:default="2012" ma:format="Dropdown" ma:internalName="Year">
      <xsd:simpleType>
        <xsd:restriction base="dms:Choice">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restriction>
      </xsd:simpleType>
    </xsd:element>
    <xsd:element name="Program_x0020_Type" ma:index="16" nillable="true" ma:displayName="Program Type" ma:default="Program Concentration" ma:internalName="Program_x0020_Type">
      <xsd:complexType>
        <xsd:complexContent>
          <xsd:extension base="dms:MultiChoice">
            <xsd:sequence>
              <xsd:element name="Value" maxOccurs="unbounded" minOccurs="0" nillable="true">
                <xsd:simpleType>
                  <xsd:restriction base="dms:Choice">
                    <xsd:enumeration value="Program Concentration"/>
                    <xsd:enumeration value="Career Clusters"/>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e61c99-8b37-4962-a864-d7fde1b0d03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F7B94A-5A8F-4FB8-84DA-F9AF1AD2D7F4}"/>
</file>

<file path=customXml/itemProps2.xml><?xml version="1.0" encoding="utf-8"?>
<ds:datastoreItem xmlns:ds="http://schemas.openxmlformats.org/officeDocument/2006/customXml" ds:itemID="{5FC974E7-22BD-45B7-9D29-FC73D099DD6B}"/>
</file>

<file path=customXml/itemProps3.xml><?xml version="1.0" encoding="utf-8"?>
<ds:datastoreItem xmlns:ds="http://schemas.openxmlformats.org/officeDocument/2006/customXml" ds:itemID="{B552F8F0-9531-4596-A587-2911001234B1}"/>
</file>

<file path=docProps/app.xml><?xml version="1.0" encoding="utf-8"?>
<Properties xmlns="http://schemas.openxmlformats.org/officeDocument/2006/extended-properties" xmlns:vt="http://schemas.openxmlformats.org/officeDocument/2006/docPropsVTypes">
  <Template>JC Official</Template>
  <TotalTime>421</TotalTime>
  <Words>1375</Words>
  <Application>Microsoft Office PowerPoint</Application>
  <PresentationFormat>Widescreen</PresentationFormat>
  <Paragraphs>171</Paragraphs>
  <Slides>18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Narrow</vt:lpstr>
      <vt:lpstr>Book Antiqua</vt:lpstr>
      <vt:lpstr>Calibri</vt:lpstr>
      <vt:lpstr>Times New Roman</vt:lpstr>
      <vt:lpstr>Wingdings</vt:lpstr>
      <vt:lpstr>JC Official</vt:lpstr>
      <vt:lpstr>Understanding Instruction   Under the New Science GSE </vt:lpstr>
      <vt:lpstr>Difference Between Science Under GPS and GSE</vt:lpstr>
      <vt:lpstr>From Characteristics of Science and Nature of Science To Science and Engineering Practices</vt:lpstr>
      <vt:lpstr>PowerPoint Presentation</vt:lpstr>
      <vt:lpstr>Performance: Explanations for Observed Phenomena of “Peanut Powder”</vt:lpstr>
      <vt:lpstr>PowerPoint Presentation</vt:lpstr>
      <vt:lpstr>Building Scientific Ideas with Interactive Reading </vt:lpstr>
      <vt:lpstr>Crosscutting Concepts</vt:lpstr>
      <vt:lpstr>PowerPoint Presentation</vt:lpstr>
      <vt:lpstr>Performance:  Analyzing Data to Investigate Patterns and Support Explanations</vt:lpstr>
      <vt:lpstr>PowerPoint Presentation</vt:lpstr>
      <vt:lpstr>Core Ideas in Science</vt:lpstr>
      <vt:lpstr>PowerPoint Presentation</vt:lpstr>
      <vt:lpstr>Core Ideas in Science</vt:lpstr>
      <vt:lpstr>Core Ideas in Science</vt:lpstr>
      <vt:lpstr>Core Ideas in the Georgia Standards of Excellence </vt:lpstr>
      <vt:lpstr>Core Ideas in the Georgia Standards of Excellence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Instruction Under the New Science GSE</dc:title>
  <dc:subject/>
  <dc:creator>Juan-Carlos Aguilar</dc:creator>
  <cp:lastModifiedBy>Juan-Carlos Aguilar</cp:lastModifiedBy>
  <cp:revision>50</cp:revision>
  <dcterms:created xsi:type="dcterms:W3CDTF">2016-10-16T16:25:40Z</dcterms:created>
  <dcterms:modified xsi:type="dcterms:W3CDTF">2016-10-18T02:51:48Z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0x01010010C6FD80E8A23349905925784B78EAE7</vt:lpwstr>
  </property>
  <property fmtid="{D5CDD505-2E9C-101B-9397-08002B2CF9AE}" pid="4" name="Page">
    <vt:lpwstr>7</vt:lpwstr>
  </property>
</Properties>
</file>