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6"/>
  </p:notesMasterIdLst>
  <p:sldIdLst>
    <p:sldId id="257" r:id="rId4"/>
    <p:sldId id="344" r:id="rId5"/>
    <p:sldId id="350" r:id="rId6"/>
    <p:sldId id="352" r:id="rId7"/>
    <p:sldId id="353" r:id="rId8"/>
    <p:sldId id="355" r:id="rId9"/>
    <p:sldId id="351" r:id="rId10"/>
    <p:sldId id="366" r:id="rId11"/>
    <p:sldId id="368" r:id="rId12"/>
    <p:sldId id="354" r:id="rId13"/>
    <p:sldId id="362" r:id="rId14"/>
    <p:sldId id="367" r:id="rId15"/>
    <p:sldId id="356" r:id="rId16"/>
    <p:sldId id="360" r:id="rId17"/>
    <p:sldId id="357" r:id="rId18"/>
    <p:sldId id="361" r:id="rId19"/>
    <p:sldId id="358" r:id="rId20"/>
    <p:sldId id="363" r:id="rId21"/>
    <p:sldId id="359" r:id="rId22"/>
    <p:sldId id="364" r:id="rId23"/>
    <p:sldId id="369" r:id="rId24"/>
    <p:sldId id="370" r:id="rId25"/>
  </p:sldIdLst>
  <p:sldSz cx="9144000" cy="6858000" type="screen4x3"/>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82370" autoAdjust="0"/>
  </p:normalViewPr>
  <p:slideViewPr>
    <p:cSldViewPr snapToGrid="0">
      <p:cViewPr varScale="1">
        <p:scale>
          <a:sx n="55" d="100"/>
          <a:sy n="55" d="100"/>
        </p:scale>
        <p:origin x="15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21E7D810-C36C-4966-9371-2A5A02BE3359}" type="datetimeFigureOut">
              <a:rPr lang="en-US" smtClean="0"/>
              <a:t>11/15/2018</a:t>
            </a:fld>
            <a:endParaRPr lang="en-US"/>
          </a:p>
        </p:txBody>
      </p:sp>
      <p:sp>
        <p:nvSpPr>
          <p:cNvPr id="4" name="Slide Image Placeholder 3"/>
          <p:cNvSpPr>
            <a:spLocks noGrp="1" noRot="1" noChangeAspect="1"/>
          </p:cNvSpPr>
          <p:nvPr>
            <p:ph type="sldImg" idx="2"/>
          </p:nvPr>
        </p:nvSpPr>
        <p:spPr>
          <a:xfrm>
            <a:off x="1430338" y="1171575"/>
            <a:ext cx="4216400" cy="3162300"/>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ABFCE6B9-ACE4-4618-AEB3-4E106D2A5310}" type="slidenum">
              <a:rPr lang="en-US" smtClean="0"/>
              <a:t>‹#›</a:t>
            </a:fld>
            <a:endParaRPr lang="en-US"/>
          </a:p>
        </p:txBody>
      </p:sp>
    </p:spTree>
    <p:extLst>
      <p:ext uri="{BB962C8B-B14F-4D97-AF65-F5344CB8AC3E}">
        <p14:creationId xmlns:p14="http://schemas.microsoft.com/office/powerpoint/2010/main" val="172779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9729">
              <a:defRPr/>
            </a:pPr>
            <a:fld id="{E6530340-F5C0-43BA-9CC1-D63E860F355B}" type="slidenum">
              <a:rPr lang="en-US">
                <a:solidFill>
                  <a:prstClr val="black"/>
                </a:solidFill>
                <a:latin typeface="Calibri"/>
              </a:rPr>
              <a:pPr defTabSz="939729">
                <a:defRPr/>
              </a:pPr>
              <a:t>1</a:t>
            </a:fld>
            <a:endParaRPr lang="en-US">
              <a:solidFill>
                <a:prstClr val="black"/>
              </a:solidFill>
              <a:latin typeface="Calibri"/>
            </a:endParaRPr>
          </a:p>
        </p:txBody>
      </p:sp>
    </p:spTree>
    <p:extLst>
      <p:ext uri="{BB962C8B-B14F-4D97-AF65-F5344CB8AC3E}">
        <p14:creationId xmlns:p14="http://schemas.microsoft.com/office/powerpoint/2010/main" val="3744267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writing begins with exposure to manipulatives and art materials. Children need to build the muscles of their hands and fingers by playing with a variety of small objects and toys, exploring materials such as playdoh, goop, sand, and dirt. They need to manipulate fine objects such as spoons, scoops, and tongs, moving objects from one space to another. They also need to have lots of opportunities to explore with a variety of writing instruments on a variety of surfaces. Writing should be a part of their daily play and exploration routines. It will be messy, but that’s ok – children’s play and learning is often quite messy. </a:t>
            </a:r>
          </a:p>
        </p:txBody>
      </p:sp>
      <p:sp>
        <p:nvSpPr>
          <p:cNvPr id="4" name="Slide Number Placeholder 3"/>
          <p:cNvSpPr>
            <a:spLocks noGrp="1"/>
          </p:cNvSpPr>
          <p:nvPr>
            <p:ph type="sldNum" sz="quarter" idx="5"/>
          </p:nvPr>
        </p:nvSpPr>
        <p:spPr/>
        <p:txBody>
          <a:bodyPr/>
          <a:lstStyle/>
          <a:p>
            <a:fld id="{ABFCE6B9-ACE4-4618-AEB3-4E106D2A5310}" type="slidenum">
              <a:rPr lang="en-US" smtClean="0"/>
              <a:t>20</a:t>
            </a:fld>
            <a:endParaRPr lang="en-US"/>
          </a:p>
        </p:txBody>
      </p:sp>
    </p:spTree>
    <p:extLst>
      <p:ext uri="{BB962C8B-B14F-4D97-AF65-F5344CB8AC3E}">
        <p14:creationId xmlns:p14="http://schemas.microsoft.com/office/powerpoint/2010/main" val="358992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Toolboxes</a:t>
            </a:r>
          </a:p>
          <a:p>
            <a:r>
              <a:rPr lang="en-US" dirty="0"/>
              <a:t>The toolboxes</a:t>
            </a:r>
            <a:r>
              <a:rPr lang="en-US" baseline="0" dirty="0"/>
              <a:t> were designed in 4 packs- each pack representing a continuum of development designed for the following age groups:</a:t>
            </a:r>
          </a:p>
          <a:p>
            <a:r>
              <a:rPr lang="en-US" baseline="0" dirty="0"/>
              <a:t>0-36 months, 12-48 months, 24-60 months, 36-48 and </a:t>
            </a:r>
            <a:r>
              <a:rPr lang="en-US" baseline="0" dirty="0" err="1"/>
              <a:t>Kdg</a:t>
            </a:r>
            <a:r>
              <a:rPr lang="en-US" baseline="0" dirty="0"/>
              <a:t> correlations). Each pack contains activity cards, introductory cards, blank teacher cards, ,Bright idea cards, and an </a:t>
            </a:r>
            <a:r>
              <a:rPr lang="en-US" baseline="0" dirty="0" err="1"/>
              <a:t>actity</a:t>
            </a:r>
            <a:r>
              <a:rPr lang="en-US" baseline="0" dirty="0"/>
              <a:t> and book index</a:t>
            </a:r>
            <a:endParaRPr lang="en-US" dirty="0"/>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21</a:t>
            </a:fld>
            <a:endParaRPr lang="en-US"/>
          </a:p>
        </p:txBody>
      </p:sp>
    </p:spTree>
    <p:extLst>
      <p:ext uri="{BB962C8B-B14F-4D97-AF65-F5344CB8AC3E}">
        <p14:creationId xmlns:p14="http://schemas.microsoft.com/office/powerpoint/2010/main" val="394091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engagement resources to support families understanding of the GELDS. We</a:t>
            </a:r>
            <a:r>
              <a:rPr lang="en-US" baseline="0" dirty="0"/>
              <a:t> have grocery lists Activity pads, growth charts and placemat pads. All have characters and activities that support </a:t>
            </a:r>
            <a:r>
              <a:rPr lang="en-US" baseline="0" dirty="0" err="1"/>
              <a:t>chldrens</a:t>
            </a:r>
            <a:r>
              <a:rPr lang="en-US" baseline="0" dirty="0"/>
              <a:t> learning and development through play and interactions with families.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ED491D0-8E1B-49C7-849B-A28568D944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6692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CE6B9-ACE4-4618-AEB3-4E106D2A5310}" type="slidenum">
              <a:rPr lang="en-US" smtClean="0"/>
              <a:t>2</a:t>
            </a:fld>
            <a:endParaRPr lang="en-US"/>
          </a:p>
        </p:txBody>
      </p:sp>
    </p:spTree>
    <p:extLst>
      <p:ext uri="{BB962C8B-B14F-4D97-AF65-F5344CB8AC3E}">
        <p14:creationId xmlns:p14="http://schemas.microsoft.com/office/powerpoint/2010/main" val="143967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CE6B9-ACE4-4618-AEB3-4E106D2A5310}" type="slidenum">
              <a:rPr lang="en-US" smtClean="0"/>
              <a:t>3</a:t>
            </a:fld>
            <a:endParaRPr lang="en-US"/>
          </a:p>
        </p:txBody>
      </p:sp>
    </p:spTree>
    <p:extLst>
      <p:ext uri="{BB962C8B-B14F-4D97-AF65-F5344CB8AC3E}">
        <p14:creationId xmlns:p14="http://schemas.microsoft.com/office/powerpoint/2010/main" val="356979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as you have heard, the GELDS are the product of the alignment study and revisions project. As stated earlier, the project stemmed from the need for higher quality standards with a consistent alignment of not only </a:t>
            </a:r>
            <a:r>
              <a:rPr lang="en-US" baseline="0" dirty="0" err="1"/>
              <a:t>Kdg</a:t>
            </a:r>
            <a:r>
              <a:rPr lang="en-US" baseline="0" dirty="0"/>
              <a:t>.., but between the Birth-5 as well. So having completed studies and convening work groups, the GELDS “were born”. They replaced both the GELS and content standards and supports Birth-5 in a more consistent framework and allowed us to easily our standards to </a:t>
            </a:r>
            <a:r>
              <a:rPr lang="en-US" baseline="0" dirty="0" err="1"/>
              <a:t>Kdg</a:t>
            </a:r>
            <a:r>
              <a:rPr lang="en-US" baseline="0" dirty="0"/>
              <a:t>. Grade level standards. The GELDS are used as a guide for teachers, parents, and practitioners in the intentional integration of skills and concepts children need to make progress in all learning domains. Example: we work t ensure that teachers understand that they can support children on varying levels of abilities by selecting the appropriate standard(s) for the child. We talk more about that in a few slides. So as you can see, the GELDS Learning domains are: Physical Development and Health, Social and Emotional Development, Approaches to Play and Learning, Communication Language and Literacy, and Cognitive Development and General Knowledge, Cognitive Development and General knowledge are the only domains that have sub-domains and they are: Math, Science, Social Studies, Creative Development, and Thinking Skills). We’ll talk more about the structure in a moment. </a:t>
            </a:r>
          </a:p>
          <a:p>
            <a:endParaRPr lang="en-US" baseline="0" dirty="0"/>
          </a:p>
          <a:p>
            <a:r>
              <a:rPr lang="en-US" baseline="0" dirty="0"/>
              <a:t>Continuing with discussing the GELDS, they primarily address the question: What should children know and be able to do? The GELDS are not designed to say that these are standards that children know and do when they enter say a Pre-K classroom but, hopefully as they matriculate to the next age group. The GELDS are written a </a:t>
            </a:r>
            <a:r>
              <a:rPr lang="en-US" baseline="0" dirty="0" err="1"/>
              <a:t>a</a:t>
            </a:r>
            <a:r>
              <a:rPr lang="en-US" baseline="0" dirty="0"/>
              <a:t> continuum  of skills, behaviors, and concepts that children develop throughout this Birth-5 time period. They are divided by age groups.. They are not an assessment tool or a curriculum. This can be a challenged for teachers to understand. Often, teachers and/or administrators, think that the GELDS are a curriculum. We work hard to educate the Early Learning Workforce in understanding the difference and how they support </a:t>
            </a:r>
            <a:r>
              <a:rPr lang="en-US" baseline="0" dirty="0" err="1"/>
              <a:t>eachother</a:t>
            </a:r>
            <a:r>
              <a:rPr lang="en-US" baseline="0" dirty="0"/>
              <a:t>. For our Georgia’s Pre-K program, every 3-5 years we conduct a Curriculum Review process whereby, we will invite vendors (and we are often contacted by vendors) to submit their comprehensive curriculum for review. We do not review supplemental curriculum only comprehensive. This review is typically conducted by University professionals, who use a rubric to measure several factors such as the support of the GELDS, does it include a family engagement pieced, does it support positive behaviors. From that point, we will publish an “approved curriculum listing” and Pre-K providers have the ability to select a curriculum for that list. </a:t>
            </a:r>
            <a:endParaRPr lang="en-US" dirty="0"/>
          </a:p>
        </p:txBody>
      </p:sp>
      <p:sp>
        <p:nvSpPr>
          <p:cNvPr id="4" name="Slide Number Placeholder 3"/>
          <p:cNvSpPr>
            <a:spLocks noGrp="1"/>
          </p:cNvSpPr>
          <p:nvPr>
            <p:ph type="sldNum" sz="quarter" idx="10"/>
          </p:nvPr>
        </p:nvSpPr>
        <p:spPr/>
        <p:txBody>
          <a:bodyPr/>
          <a:lstStyle/>
          <a:p>
            <a:pPr defTabSz="939729"/>
            <a:fld id="{DED491D0-8E1B-49C7-849B-A28568D94497}" type="slidenum">
              <a:rPr lang="en-US" sz="1800" kern="0">
                <a:solidFill>
                  <a:sysClr val="windowText" lastClr="000000"/>
                </a:solidFill>
              </a:rPr>
              <a:pPr defTabSz="939729"/>
              <a:t>8</a:t>
            </a:fld>
            <a:endParaRPr lang="en-US" sz="1800" kern="0">
              <a:solidFill>
                <a:sysClr val="windowText" lastClr="000000"/>
              </a:solidFill>
            </a:endParaRPr>
          </a:p>
        </p:txBody>
      </p:sp>
    </p:spTree>
    <p:extLst>
      <p:ext uri="{BB962C8B-B14F-4D97-AF65-F5344CB8AC3E}">
        <p14:creationId xmlns:p14="http://schemas.microsoft.com/office/powerpoint/2010/main" val="356064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 a young child’s vocabulary by exposing them to language every day. A language rich community will build strong readers. Providing education to family members about the importance of speaking to young children, engaging them in conversations about their daily routines, is critical. Helping young families to understand that both conversing with and reading to young children- from birth on – is a critical element of building their brains and their vocabulary, which will help them be stronger readers, is critical. </a:t>
            </a:r>
          </a:p>
          <a:p>
            <a:endParaRPr lang="en-US" dirty="0"/>
          </a:p>
          <a:p>
            <a:r>
              <a:rPr lang="en-US" dirty="0"/>
              <a:t>When thinking about a language and literacy rich community-based program for birth-3 </a:t>
            </a:r>
            <a:r>
              <a:rPr lang="en-US" dirty="0" err="1"/>
              <a:t>yr</a:t>
            </a:r>
            <a:r>
              <a:rPr lang="en-US" dirty="0"/>
              <a:t> </a:t>
            </a:r>
            <a:r>
              <a:rPr lang="en-US" dirty="0" err="1"/>
              <a:t>olds</a:t>
            </a:r>
            <a:r>
              <a:rPr lang="en-US" dirty="0"/>
              <a:t>, it’s important to think about how to reach families. Where are they congregating? What are the daily routines they engage in? They shop for groceries, they may be doing laundry at the laundromat, they may be waiting at the bus stop, they may be in the waiting room at the doctor’s office, or the barber shop or hair salon. Then think about how you can reach them- how  can you get information to them about the importance of talking to their babies and reading to their babies. Then, how can you get materials into their homes and their diaper bags that they can use with their children?</a:t>
            </a:r>
          </a:p>
        </p:txBody>
      </p:sp>
      <p:sp>
        <p:nvSpPr>
          <p:cNvPr id="4" name="Slide Number Placeholder 3"/>
          <p:cNvSpPr>
            <a:spLocks noGrp="1"/>
          </p:cNvSpPr>
          <p:nvPr>
            <p:ph type="sldNum" sz="quarter" idx="5"/>
          </p:nvPr>
        </p:nvSpPr>
        <p:spPr/>
        <p:txBody>
          <a:bodyPr/>
          <a:lstStyle/>
          <a:p>
            <a:fld id="{ABFCE6B9-ACE4-4618-AEB3-4E106D2A5310}" type="slidenum">
              <a:rPr lang="en-US" smtClean="0"/>
              <a:t>11</a:t>
            </a:fld>
            <a:endParaRPr lang="en-US"/>
          </a:p>
        </p:txBody>
      </p:sp>
    </p:spTree>
    <p:extLst>
      <p:ext uri="{BB962C8B-B14F-4D97-AF65-F5344CB8AC3E}">
        <p14:creationId xmlns:p14="http://schemas.microsoft.com/office/powerpoint/2010/main" val="118651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encourage the development of these skills in our youngest learners by reading, singing, and talking to them. </a:t>
            </a:r>
          </a:p>
          <a:p>
            <a:r>
              <a:rPr lang="en-US" dirty="0"/>
              <a:t>When we sing songs, specially those that are repetitive and rhyming, we are helping young children to learn to differentiate between the different sounds that they hear. </a:t>
            </a:r>
          </a:p>
          <a:p>
            <a:r>
              <a:rPr lang="en-US" dirty="0"/>
              <a:t>At this age we aren’t specifically teaching letter sounds. Instead we are teaching children to listen to and differentiate different sounds. When an airplane flies overhead, we point it out and label it. When we hear a car horn, or a siren, wind blowing through the trees, even things like doors slamming, church bells ringing- different sounds they are hearing in their environment- labeling them, giving time for children to listen to them, discuss what they are, and where they came from- are all important things to do that help build on these skills. </a:t>
            </a:r>
          </a:p>
          <a:p>
            <a:r>
              <a:rPr lang="en-US" dirty="0"/>
              <a:t>Also, reading books that have rhyme, rhythm, and repetition help to build these skills. </a:t>
            </a:r>
          </a:p>
        </p:txBody>
      </p:sp>
      <p:sp>
        <p:nvSpPr>
          <p:cNvPr id="4" name="Slide Number Placeholder 3"/>
          <p:cNvSpPr>
            <a:spLocks noGrp="1"/>
          </p:cNvSpPr>
          <p:nvPr>
            <p:ph type="sldNum" sz="quarter" idx="5"/>
          </p:nvPr>
        </p:nvSpPr>
        <p:spPr/>
        <p:txBody>
          <a:bodyPr/>
          <a:lstStyle/>
          <a:p>
            <a:fld id="{ABFCE6B9-ACE4-4618-AEB3-4E106D2A5310}" type="slidenum">
              <a:rPr lang="en-US" smtClean="0"/>
              <a:t>14</a:t>
            </a:fld>
            <a:endParaRPr lang="en-US"/>
          </a:p>
        </p:txBody>
      </p:sp>
    </p:spTree>
    <p:extLst>
      <p:ext uri="{BB962C8B-B14F-4D97-AF65-F5344CB8AC3E}">
        <p14:creationId xmlns:p14="http://schemas.microsoft.com/office/powerpoint/2010/main" val="292507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CE6B9-ACE4-4618-AEB3-4E106D2A5310}" type="slidenum">
              <a:rPr lang="en-US" smtClean="0"/>
              <a:t>15</a:t>
            </a:fld>
            <a:endParaRPr lang="en-US"/>
          </a:p>
        </p:txBody>
      </p:sp>
    </p:spTree>
    <p:extLst>
      <p:ext uri="{BB962C8B-B14F-4D97-AF65-F5344CB8AC3E}">
        <p14:creationId xmlns:p14="http://schemas.microsoft.com/office/powerpoint/2010/main" val="59596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help young children learn alphabet knowledge is to begin with their name. Print their name all around their environment, and help them to learn the different letters In their name. Point out the letters that they see in their daily routines and around their personal environments, and help them identify them in their environment. Most 3 </a:t>
            </a:r>
            <a:r>
              <a:rPr lang="en-US" dirty="0" err="1"/>
              <a:t>yr</a:t>
            </a:r>
            <a:r>
              <a:rPr lang="en-US" dirty="0"/>
              <a:t> </a:t>
            </a:r>
            <a:r>
              <a:rPr lang="en-US" dirty="0" err="1"/>
              <a:t>olds</a:t>
            </a:r>
            <a:r>
              <a:rPr lang="en-US" dirty="0"/>
              <a:t> will get very excited when they can find “My J” the first letter of their name. </a:t>
            </a:r>
          </a:p>
        </p:txBody>
      </p:sp>
      <p:sp>
        <p:nvSpPr>
          <p:cNvPr id="4" name="Slide Number Placeholder 3"/>
          <p:cNvSpPr>
            <a:spLocks noGrp="1"/>
          </p:cNvSpPr>
          <p:nvPr>
            <p:ph type="sldNum" sz="quarter" idx="5"/>
          </p:nvPr>
        </p:nvSpPr>
        <p:spPr/>
        <p:txBody>
          <a:bodyPr/>
          <a:lstStyle/>
          <a:p>
            <a:fld id="{ABFCE6B9-ACE4-4618-AEB3-4E106D2A5310}" type="slidenum">
              <a:rPr lang="en-US" smtClean="0"/>
              <a:t>16</a:t>
            </a:fld>
            <a:endParaRPr lang="en-US"/>
          </a:p>
        </p:txBody>
      </p:sp>
    </p:spTree>
    <p:extLst>
      <p:ext uri="{BB962C8B-B14F-4D97-AF65-F5344CB8AC3E}">
        <p14:creationId xmlns:p14="http://schemas.microsoft.com/office/powerpoint/2010/main" val="155971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help our birth-3 </a:t>
            </a:r>
            <a:r>
              <a:rPr lang="en-US" dirty="0" err="1"/>
              <a:t>yr</a:t>
            </a:r>
            <a:r>
              <a:rPr lang="en-US" dirty="0"/>
              <a:t> </a:t>
            </a:r>
            <a:r>
              <a:rPr lang="en-US" dirty="0" err="1"/>
              <a:t>olds</a:t>
            </a:r>
            <a:r>
              <a:rPr lang="en-US" dirty="0"/>
              <a:t> learn about print and word awareness through environmental print. When the recognize the golden arches from their car seat, they are actually reading! No, they aren’t understanding that the specific letters that spell out McDonalds stand for specific sounds in the name, but they are decoding the symbol of the arches logo and the business that it stands for. Pointing out different familiar objects and symbols in a child’s environment, then discussing them and what they stand for, is the beginnings of print and word awareness. When in the grocery store having a list of items with pictures next to them, and engaging a child in the shopping experience by having them help find those items (even if it’s from the cart and they point to them) then checking them off the list, provides a rich literacy activity for the child, and keeps them engaged and happy during an otherwise often stressful activity. </a:t>
            </a:r>
          </a:p>
        </p:txBody>
      </p:sp>
      <p:sp>
        <p:nvSpPr>
          <p:cNvPr id="4" name="Slide Number Placeholder 3"/>
          <p:cNvSpPr>
            <a:spLocks noGrp="1"/>
          </p:cNvSpPr>
          <p:nvPr>
            <p:ph type="sldNum" sz="quarter" idx="5"/>
          </p:nvPr>
        </p:nvSpPr>
        <p:spPr/>
        <p:txBody>
          <a:bodyPr/>
          <a:lstStyle/>
          <a:p>
            <a:fld id="{ABFCE6B9-ACE4-4618-AEB3-4E106D2A5310}" type="slidenum">
              <a:rPr lang="en-US" smtClean="0"/>
              <a:t>18</a:t>
            </a:fld>
            <a:endParaRPr lang="en-US"/>
          </a:p>
        </p:txBody>
      </p:sp>
    </p:spTree>
    <p:extLst>
      <p:ext uri="{BB962C8B-B14F-4D97-AF65-F5344CB8AC3E}">
        <p14:creationId xmlns:p14="http://schemas.microsoft.com/office/powerpoint/2010/main" val="874614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gado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E1784F-24CF-40F5-8E66-5A671CE0558F}" type="datetime1">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4CEF-BB1E-48C7-AE93-F39F6AA99AD7}" type="slidenum">
              <a:rPr lang="en-US" smtClean="0"/>
              <a:pPr/>
              <a:t>‹#›</a:t>
            </a:fld>
            <a:endParaRPr lang="en-US"/>
          </a:p>
        </p:txBody>
      </p:sp>
      <p:sp>
        <p:nvSpPr>
          <p:cNvPr id="7" name="Rectangle 6">
            <a:extLst>
              <a:ext uri="{FF2B5EF4-FFF2-40B4-BE49-F238E27FC236}">
                <a16:creationId xmlns:a16="http://schemas.microsoft.com/office/drawing/2014/main" id="{E34CBA82-AD13-4F9F-9601-EC735C77B47A}"/>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26400"/>
              </a:solidFill>
            </a:endParaRPr>
          </a:p>
        </p:txBody>
      </p:sp>
      <p:pic>
        <p:nvPicPr>
          <p:cNvPr id="8" name="Picture 7">
            <a:extLst>
              <a:ext uri="{FF2B5EF4-FFF2-40B4-BE49-F238E27FC236}">
                <a16:creationId xmlns:a16="http://schemas.microsoft.com/office/drawing/2014/main" id="{67A9B15B-DDBE-455B-B598-FAB2ADC40931}"/>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9" name="Rectangle 8">
            <a:extLst>
              <a:ext uri="{FF2B5EF4-FFF2-40B4-BE49-F238E27FC236}">
                <a16:creationId xmlns:a16="http://schemas.microsoft.com/office/drawing/2014/main" id="{387145B9-8A25-48F5-A78B-8A20F73E421A}"/>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B781E34-7F0D-4A63-9E24-42489E692410}"/>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606EF26-9250-460A-94A0-8167C2E73FDA}"/>
              </a:ext>
            </a:extLst>
          </p:cNvPr>
          <p:cNvSpPr/>
          <p:nvPr userDrawn="1"/>
        </p:nvSpPr>
        <p:spPr>
          <a:xfrm>
            <a:off x="0" y="2"/>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DFA0031-D938-41BD-906C-7337CF25B402}"/>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4"/>
            <a:ext cx="1978056" cy="1052325"/>
          </a:xfrm>
          <a:prstGeom prst="rect">
            <a:avLst/>
          </a:prstGeom>
        </p:spPr>
      </p:pic>
      <p:sp>
        <p:nvSpPr>
          <p:cNvPr id="13" name="Date Placeholder 3">
            <a:extLst>
              <a:ext uri="{FF2B5EF4-FFF2-40B4-BE49-F238E27FC236}">
                <a16:creationId xmlns:a16="http://schemas.microsoft.com/office/drawing/2014/main" id="{68B7A4F1-F13F-46A8-92BC-21D716C525CB}"/>
              </a:ext>
            </a:extLst>
          </p:cNvPr>
          <p:cNvSpPr txBox="1">
            <a:spLocks/>
          </p:cNvSpPr>
          <p:nvPr userDrawn="1"/>
        </p:nvSpPr>
        <p:spPr>
          <a:xfrm>
            <a:off x="3157026" y="213628"/>
            <a:ext cx="5878691"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a:solidFill>
                  <a:schemeClr val="bg1"/>
                </a:solidFill>
              </a:rPr>
              <a:t>Richard</a:t>
            </a:r>
            <a:r>
              <a:rPr lang="en-US" sz="1050" b="1" baseline="0">
                <a:solidFill>
                  <a:schemeClr val="bg1"/>
                </a:solidFill>
              </a:rPr>
              <a:t> Woods, Georgia’s School Superintendent</a:t>
            </a:r>
          </a:p>
          <a:p>
            <a:pPr algn="r"/>
            <a:r>
              <a:rPr lang="en-US" sz="900" b="1" i="1" u="none" baseline="0">
                <a:solidFill>
                  <a:schemeClr val="bg1"/>
                </a:solidFill>
              </a:rPr>
              <a:t>“Educating Georgia’s Future”</a:t>
            </a:r>
          </a:p>
          <a:p>
            <a:pPr algn="r"/>
            <a:r>
              <a:rPr lang="en-US" sz="900" b="1" baseline="0">
                <a:solidFill>
                  <a:schemeClr val="bg1"/>
                </a:solidFill>
                <a:hlinkClick r:id="rId4"/>
              </a:rPr>
              <a:t>gadoe.org</a:t>
            </a:r>
            <a:endParaRPr lang="en-US" sz="900" b="1">
              <a:solidFill>
                <a:schemeClr val="bg1"/>
              </a:solidFill>
            </a:endParaRPr>
          </a:p>
        </p:txBody>
      </p:sp>
      <p:sp>
        <p:nvSpPr>
          <p:cNvPr id="14" name="Rectangle 13">
            <a:extLst>
              <a:ext uri="{FF2B5EF4-FFF2-40B4-BE49-F238E27FC236}">
                <a16:creationId xmlns:a16="http://schemas.microsoft.com/office/drawing/2014/main" id="{4E08DE6F-5B0F-4714-A7F2-33F11B92ACB3}"/>
              </a:ext>
            </a:extLst>
          </p:cNvPr>
          <p:cNvSpPr/>
          <p:nvPr userDrawn="1"/>
        </p:nvSpPr>
        <p:spPr>
          <a:xfrm flipV="1">
            <a:off x="1" y="1042279"/>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7190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D5ACBA-BC96-4E48-BAD5-E7E116EC4687}" type="datetime1">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4CEF-BB1E-48C7-AE93-F39F6AA99AD7}" type="slidenum">
              <a:rPr lang="en-US" smtClean="0"/>
              <a:pPr/>
              <a:t>‹#›</a:t>
            </a:fld>
            <a:endParaRPr lang="en-US"/>
          </a:p>
        </p:txBody>
      </p:sp>
      <p:pic>
        <p:nvPicPr>
          <p:cNvPr id="7" name="Picture 6">
            <a:extLst>
              <a:ext uri="{FF2B5EF4-FFF2-40B4-BE49-F238E27FC236}">
                <a16:creationId xmlns:a16="http://schemas.microsoft.com/office/drawing/2014/main" id="{06CBA2C2-951D-4752-8F49-7E7C131CBBE3}"/>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8" name="Rectangle 7">
            <a:extLst>
              <a:ext uri="{FF2B5EF4-FFF2-40B4-BE49-F238E27FC236}">
                <a16:creationId xmlns:a16="http://schemas.microsoft.com/office/drawing/2014/main" id="{A98AB735-1625-4E32-86B1-ED3F092D19D8}"/>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0151C6EF-B29B-4AF9-A60A-461BB2CBAC10}"/>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B94D7189-5889-46ED-A299-0B34C74EDDF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1" name="Date Placeholder 3">
            <a:extLst>
              <a:ext uri="{FF2B5EF4-FFF2-40B4-BE49-F238E27FC236}">
                <a16:creationId xmlns:a16="http://schemas.microsoft.com/office/drawing/2014/main" id="{88CAE3C9-7765-4930-B19D-9061E56D0C07}"/>
              </a:ext>
            </a:extLst>
          </p:cNvPr>
          <p:cNvSpPr txBox="1">
            <a:spLocks/>
          </p:cNvSpPr>
          <p:nvPr userDrawn="1"/>
        </p:nvSpPr>
        <p:spPr>
          <a:xfrm>
            <a:off x="7055141" y="1019662"/>
            <a:ext cx="2078037"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119241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94362-26A2-411B-A63E-F202E3AFF173}" type="datetime1">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4CEF-BB1E-48C7-AE93-F39F6AA99AD7}" type="slidenum">
              <a:rPr lang="en-US" smtClean="0"/>
              <a:pPr/>
              <a:t>‹#›</a:t>
            </a:fld>
            <a:endParaRPr lang="en-US"/>
          </a:p>
        </p:txBody>
      </p:sp>
      <p:sp>
        <p:nvSpPr>
          <p:cNvPr id="7" name="Rectangle 6">
            <a:extLst>
              <a:ext uri="{FF2B5EF4-FFF2-40B4-BE49-F238E27FC236}">
                <a16:creationId xmlns:a16="http://schemas.microsoft.com/office/drawing/2014/main" id="{246E9AAB-A570-42E4-BD5E-FCFE793160F3}"/>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26400"/>
              </a:solidFill>
            </a:endParaRPr>
          </a:p>
        </p:txBody>
      </p:sp>
      <p:pic>
        <p:nvPicPr>
          <p:cNvPr id="8" name="Picture 7">
            <a:extLst>
              <a:ext uri="{FF2B5EF4-FFF2-40B4-BE49-F238E27FC236}">
                <a16:creationId xmlns:a16="http://schemas.microsoft.com/office/drawing/2014/main" id="{B546A255-A701-473C-830F-C52BBD4E1B45}"/>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9" name="Rectangle 8">
            <a:extLst>
              <a:ext uri="{FF2B5EF4-FFF2-40B4-BE49-F238E27FC236}">
                <a16:creationId xmlns:a16="http://schemas.microsoft.com/office/drawing/2014/main" id="{A125A32B-A8C5-45E7-9CC8-1288E9DAEF59}"/>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26B5BF1-06DA-47AC-9250-D5633592E168}"/>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85807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69AAD5D-9856-4EF2-B430-3D2AF7E31CC6}"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241921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9AAD5D-9856-4EF2-B430-3D2AF7E31CC6}"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253293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9AAD5D-9856-4EF2-B430-3D2AF7E31CC6}"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1767744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9AAD5D-9856-4EF2-B430-3D2AF7E31CC6}"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3676584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9AAD5D-9856-4EF2-B430-3D2AF7E31CC6}"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3284538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9AAD5D-9856-4EF2-B430-3D2AF7E31CC6}"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304524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9AAD5D-9856-4EF2-B430-3D2AF7E31CC6}"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4294055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69AAD5D-9856-4EF2-B430-3D2AF7E31CC6}"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101992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E6870-AD18-448A-9B2A-0EFE6DC7B06B}" type="datetime1">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4CEF-BB1E-48C7-AE93-F39F6AA99AD7}" type="slidenum">
              <a:rPr lang="en-US" smtClean="0"/>
              <a:pPr/>
              <a:t>‹#›</a:t>
            </a:fld>
            <a:endParaRPr lang="en-US"/>
          </a:p>
        </p:txBody>
      </p:sp>
      <p:pic>
        <p:nvPicPr>
          <p:cNvPr id="7" name="Picture 6">
            <a:extLst>
              <a:ext uri="{FF2B5EF4-FFF2-40B4-BE49-F238E27FC236}">
                <a16:creationId xmlns:a16="http://schemas.microsoft.com/office/drawing/2014/main" id="{D8DB7F22-FAD9-41CB-BC69-7A35D45FBCB1}"/>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8" name="Rectangle 7">
            <a:extLst>
              <a:ext uri="{FF2B5EF4-FFF2-40B4-BE49-F238E27FC236}">
                <a16:creationId xmlns:a16="http://schemas.microsoft.com/office/drawing/2014/main" id="{486E5FDA-B408-4497-B552-BE1A4786D0D7}"/>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E3E49AE7-5CEA-4473-A51C-AA3AB0A3DD04}"/>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2372D0F0-AF7C-4A56-8786-8B7B1046A0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1" name="Date Placeholder 3">
            <a:extLst>
              <a:ext uri="{FF2B5EF4-FFF2-40B4-BE49-F238E27FC236}">
                <a16:creationId xmlns:a16="http://schemas.microsoft.com/office/drawing/2014/main" id="{BBF74057-81AE-4744-A259-0A0591E1F8C1}"/>
              </a:ext>
            </a:extLst>
          </p:cNvPr>
          <p:cNvSpPr txBox="1">
            <a:spLocks/>
          </p:cNvSpPr>
          <p:nvPr userDrawn="1"/>
        </p:nvSpPr>
        <p:spPr>
          <a:xfrm>
            <a:off x="7206143" y="1019662"/>
            <a:ext cx="1927035"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844820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69AAD5D-9856-4EF2-B430-3D2AF7E31CC6}"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3330043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9AAD5D-9856-4EF2-B430-3D2AF7E31CC6}"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2825447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9AAD5D-9856-4EF2-B430-3D2AF7E31CC6}"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D155F-3451-490A-BF2C-61043BDFD7A2}" type="slidenum">
              <a:rPr lang="en-US" smtClean="0"/>
              <a:t>‹#›</a:t>
            </a:fld>
            <a:endParaRPr lang="en-US"/>
          </a:p>
        </p:txBody>
      </p:sp>
    </p:spTree>
    <p:extLst>
      <p:ext uri="{BB962C8B-B14F-4D97-AF65-F5344CB8AC3E}">
        <p14:creationId xmlns:p14="http://schemas.microsoft.com/office/powerpoint/2010/main" val="272313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CFE9AC-F15C-4FA0-A6F1-298829FA691D}" type="datetimeFigureOut">
              <a:rPr lang="en-US" smtClean="0"/>
              <a:pPr/>
              <a:t>11/15/2018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66BE7-899D-4075-917F-DBDE33B6B692}" type="slidenum">
              <a:rPr lang="en-US" smtClean="0"/>
              <a:pPr/>
              <a:t>‹#›</a:t>
            </a:fld>
            <a:endParaRPr lang="en-US"/>
          </a:p>
        </p:txBody>
      </p:sp>
    </p:spTree>
    <p:extLst>
      <p:ext uri="{BB962C8B-B14F-4D97-AF65-F5344CB8AC3E}">
        <p14:creationId xmlns:p14="http://schemas.microsoft.com/office/powerpoint/2010/main" val="122348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FE9AC-F15C-4FA0-A6F1-298829FA691D}"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30856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FE9AC-F15C-4FA0-A6F1-298829FA691D}"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66BE7-899D-4075-917F-DBDE33B6B692}" type="slidenum">
              <a:rPr lang="en-US" smtClean="0"/>
              <a:pPr/>
              <a:t>‹#›</a:t>
            </a:fld>
            <a:endParaRPr lang="en-US"/>
          </a:p>
        </p:txBody>
      </p:sp>
    </p:spTree>
    <p:extLst>
      <p:ext uri="{BB962C8B-B14F-4D97-AF65-F5344CB8AC3E}">
        <p14:creationId xmlns:p14="http://schemas.microsoft.com/office/powerpoint/2010/main" val="156961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CFE9AC-F15C-4FA0-A6F1-298829FA691D}"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423868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CFE9AC-F15C-4FA0-A6F1-298829FA691D}"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31875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CFE9AC-F15C-4FA0-A6F1-298829FA691D}"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20488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88336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5B3B41-2E1F-40FB-8308-AA0E18F0B9DC}" type="datetime1">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E4CEF-BB1E-48C7-AE93-F39F6AA99AD7}" type="slidenum">
              <a:rPr lang="en-US" smtClean="0"/>
              <a:pPr/>
              <a:t>‹#›</a:t>
            </a:fld>
            <a:endParaRPr lang="en-US"/>
          </a:p>
        </p:txBody>
      </p:sp>
      <p:sp>
        <p:nvSpPr>
          <p:cNvPr id="7" name="Rectangle 6">
            <a:extLst>
              <a:ext uri="{FF2B5EF4-FFF2-40B4-BE49-F238E27FC236}">
                <a16:creationId xmlns:a16="http://schemas.microsoft.com/office/drawing/2014/main" id="{11D626B2-DE4C-4D16-AD47-BE7176660F5B}"/>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26400"/>
              </a:solidFill>
            </a:endParaRPr>
          </a:p>
        </p:txBody>
      </p:sp>
      <p:pic>
        <p:nvPicPr>
          <p:cNvPr id="8" name="Picture 7">
            <a:extLst>
              <a:ext uri="{FF2B5EF4-FFF2-40B4-BE49-F238E27FC236}">
                <a16:creationId xmlns:a16="http://schemas.microsoft.com/office/drawing/2014/main" id="{4E00BB7E-C776-4BB5-9CA8-84C1E7A5899A}"/>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9" name="Rectangle 8">
            <a:extLst>
              <a:ext uri="{FF2B5EF4-FFF2-40B4-BE49-F238E27FC236}">
                <a16:creationId xmlns:a16="http://schemas.microsoft.com/office/drawing/2014/main" id="{906C3623-B7A1-4ECF-9333-C644F21AD2E6}"/>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9694A74-A2B6-4F71-9748-AF482042CA38}"/>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FA46C26-1D0E-4BE2-9A81-635EBD5D0160}"/>
              </a:ext>
            </a:extLst>
          </p:cNvPr>
          <p:cNvSpPr/>
          <p:nvPr userDrawn="1"/>
        </p:nvSpPr>
        <p:spPr>
          <a:xfrm>
            <a:off x="0" y="2"/>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4A52B3BD-1EBD-4216-965A-0C28827595B8}"/>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4"/>
            <a:ext cx="1978056" cy="1052325"/>
          </a:xfrm>
          <a:prstGeom prst="rect">
            <a:avLst/>
          </a:prstGeom>
        </p:spPr>
      </p:pic>
      <p:sp>
        <p:nvSpPr>
          <p:cNvPr id="13" name="Date Placeholder 3">
            <a:extLst>
              <a:ext uri="{FF2B5EF4-FFF2-40B4-BE49-F238E27FC236}">
                <a16:creationId xmlns:a16="http://schemas.microsoft.com/office/drawing/2014/main" id="{0FE65456-1AFB-44F4-AFAE-0C9FC2165CAB}"/>
              </a:ext>
            </a:extLst>
          </p:cNvPr>
          <p:cNvSpPr txBox="1">
            <a:spLocks/>
          </p:cNvSpPr>
          <p:nvPr userDrawn="1"/>
        </p:nvSpPr>
        <p:spPr>
          <a:xfrm>
            <a:off x="3157026" y="213628"/>
            <a:ext cx="5878691"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a:solidFill>
                  <a:schemeClr val="bg1"/>
                </a:solidFill>
              </a:rPr>
              <a:t>Richard</a:t>
            </a:r>
            <a:r>
              <a:rPr lang="en-US" sz="1050" b="1" baseline="0">
                <a:solidFill>
                  <a:schemeClr val="bg1"/>
                </a:solidFill>
              </a:rPr>
              <a:t> Woods, Georgia’s School Superintendent</a:t>
            </a:r>
          </a:p>
          <a:p>
            <a:pPr algn="r"/>
            <a:r>
              <a:rPr lang="en-US" sz="900" b="1" i="1" u="none" baseline="0">
                <a:solidFill>
                  <a:schemeClr val="bg1"/>
                </a:solidFill>
              </a:rPr>
              <a:t>“Educating Georgia’s Future”</a:t>
            </a:r>
          </a:p>
          <a:p>
            <a:pPr algn="r"/>
            <a:r>
              <a:rPr lang="en-US" sz="900" b="1" baseline="0">
                <a:solidFill>
                  <a:schemeClr val="bg1"/>
                </a:solidFill>
                <a:hlinkClick r:id="rId4"/>
              </a:rPr>
              <a:t>gadoe.org</a:t>
            </a:r>
            <a:endParaRPr lang="en-US" sz="900" b="1">
              <a:solidFill>
                <a:schemeClr val="bg1"/>
              </a:solidFill>
            </a:endParaRPr>
          </a:p>
        </p:txBody>
      </p:sp>
      <p:sp>
        <p:nvSpPr>
          <p:cNvPr id="14" name="Rectangle 13">
            <a:extLst>
              <a:ext uri="{FF2B5EF4-FFF2-40B4-BE49-F238E27FC236}">
                <a16:creationId xmlns:a16="http://schemas.microsoft.com/office/drawing/2014/main" id="{A80AEDD1-6396-4229-9C0F-668ABB39B612}"/>
              </a:ext>
            </a:extLst>
          </p:cNvPr>
          <p:cNvSpPr/>
          <p:nvPr userDrawn="1"/>
        </p:nvSpPr>
        <p:spPr>
          <a:xfrm flipV="1">
            <a:off x="1" y="1042279"/>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21411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CFE9AC-F15C-4FA0-A6F1-298829FA691D}"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68680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CFE9AC-F15C-4FA0-A6F1-298829FA691D}"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34556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FE9AC-F15C-4FA0-A6F1-298829FA691D}"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137463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FE9AC-F15C-4FA0-A6F1-298829FA691D}"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66BE7-899D-4075-917F-DBDE33B6B692}" type="slidenum">
              <a:rPr lang="en-US" smtClean="0"/>
              <a:t>‹#›</a:t>
            </a:fld>
            <a:endParaRPr lang="en-US"/>
          </a:p>
        </p:txBody>
      </p:sp>
    </p:spTree>
    <p:extLst>
      <p:ext uri="{BB962C8B-B14F-4D97-AF65-F5344CB8AC3E}">
        <p14:creationId xmlns:p14="http://schemas.microsoft.com/office/powerpoint/2010/main" val="304605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CB0378-FFD4-4CBB-858D-32EE1C82268A}" type="datetime1">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E4CEF-BB1E-48C7-AE93-F39F6AA99AD7}" type="slidenum">
              <a:rPr lang="en-US" smtClean="0"/>
              <a:pPr/>
              <a:t>‹#›</a:t>
            </a:fld>
            <a:endParaRPr lang="en-US"/>
          </a:p>
        </p:txBody>
      </p:sp>
      <p:pic>
        <p:nvPicPr>
          <p:cNvPr id="8" name="Picture 7">
            <a:extLst>
              <a:ext uri="{FF2B5EF4-FFF2-40B4-BE49-F238E27FC236}">
                <a16:creationId xmlns:a16="http://schemas.microsoft.com/office/drawing/2014/main" id="{E7A8B6ED-6AF4-4B07-8CF0-D9B02BF67E81}"/>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9" name="Rectangle 8">
            <a:extLst>
              <a:ext uri="{FF2B5EF4-FFF2-40B4-BE49-F238E27FC236}">
                <a16:creationId xmlns:a16="http://schemas.microsoft.com/office/drawing/2014/main" id="{DCB169A8-1727-43F3-AA81-61557D3AF9BB}"/>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1446DC9B-A126-43F5-883C-022EA0E37538}"/>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5BF9C31D-7EF0-483C-9607-F9C53FCFAE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2" name="Date Placeholder 3">
            <a:extLst>
              <a:ext uri="{FF2B5EF4-FFF2-40B4-BE49-F238E27FC236}">
                <a16:creationId xmlns:a16="http://schemas.microsoft.com/office/drawing/2014/main" id="{A506E578-273A-4F71-99F5-F87F1BCD6DD8}"/>
              </a:ext>
            </a:extLst>
          </p:cNvPr>
          <p:cNvSpPr txBox="1">
            <a:spLocks/>
          </p:cNvSpPr>
          <p:nvPr userDrawn="1"/>
        </p:nvSpPr>
        <p:spPr>
          <a:xfrm>
            <a:off x="7105475" y="1019662"/>
            <a:ext cx="2027703"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226444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E48FE1-C959-4842-929B-B952E86448B4}" type="datetime1">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3E4CEF-BB1E-48C7-AE93-F39F6AA99AD7}" type="slidenum">
              <a:rPr lang="en-US" smtClean="0"/>
              <a:pPr/>
              <a:t>‹#›</a:t>
            </a:fld>
            <a:endParaRPr lang="en-US"/>
          </a:p>
        </p:txBody>
      </p:sp>
      <p:pic>
        <p:nvPicPr>
          <p:cNvPr id="10" name="Picture 9">
            <a:extLst>
              <a:ext uri="{FF2B5EF4-FFF2-40B4-BE49-F238E27FC236}">
                <a16:creationId xmlns:a16="http://schemas.microsoft.com/office/drawing/2014/main" id="{8BF18FBC-3A63-418A-A5B7-0EAC2BC024E6}"/>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11" name="Rectangle 10">
            <a:extLst>
              <a:ext uri="{FF2B5EF4-FFF2-40B4-BE49-F238E27FC236}">
                <a16:creationId xmlns:a16="http://schemas.microsoft.com/office/drawing/2014/main" id="{DA258A6F-E4FF-49CB-AE2B-A615C8AB46A9}"/>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B0F854D-EE3D-47F7-B5DD-6531974FACE3}"/>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E4FA1B98-451B-4EC2-BCA7-9A75DB63F2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4" name="Date Placeholder 3">
            <a:extLst>
              <a:ext uri="{FF2B5EF4-FFF2-40B4-BE49-F238E27FC236}">
                <a16:creationId xmlns:a16="http://schemas.microsoft.com/office/drawing/2014/main" id="{E6B2D705-AA49-4604-AB30-E639C0772C56}"/>
              </a:ext>
            </a:extLst>
          </p:cNvPr>
          <p:cNvSpPr txBox="1">
            <a:spLocks/>
          </p:cNvSpPr>
          <p:nvPr userDrawn="1"/>
        </p:nvSpPr>
        <p:spPr>
          <a:xfrm>
            <a:off x="7080308" y="1019662"/>
            <a:ext cx="2052870"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391070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A82E43-F334-4B83-9151-C0C24AE8A2BC}" type="datetime1">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E4CEF-BB1E-48C7-AE93-F39F6AA99AD7}" type="slidenum">
              <a:rPr lang="en-US" smtClean="0"/>
              <a:pPr/>
              <a:t>‹#›</a:t>
            </a:fld>
            <a:endParaRPr lang="en-US"/>
          </a:p>
        </p:txBody>
      </p:sp>
      <p:pic>
        <p:nvPicPr>
          <p:cNvPr id="6" name="Picture 5">
            <a:extLst>
              <a:ext uri="{FF2B5EF4-FFF2-40B4-BE49-F238E27FC236}">
                <a16:creationId xmlns:a16="http://schemas.microsoft.com/office/drawing/2014/main" id="{6EAEB0A9-9A16-4A3A-AC06-FF8A5A4D7202}"/>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7" name="Rectangle 6">
            <a:extLst>
              <a:ext uri="{FF2B5EF4-FFF2-40B4-BE49-F238E27FC236}">
                <a16:creationId xmlns:a16="http://schemas.microsoft.com/office/drawing/2014/main" id="{E471EE25-A0D8-47E2-BCE9-5D9BEFE6D6AD}"/>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770BB12-0900-4984-943F-DF15961687F2}"/>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D7D54EA5-3C63-4A8C-A1D4-86DFD6FBC8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0" name="Date Placeholder 3">
            <a:extLst>
              <a:ext uri="{FF2B5EF4-FFF2-40B4-BE49-F238E27FC236}">
                <a16:creationId xmlns:a16="http://schemas.microsoft.com/office/drawing/2014/main" id="{5254FAAE-2B0A-4E2C-AF54-B44D94133A49}"/>
              </a:ext>
            </a:extLst>
          </p:cNvPr>
          <p:cNvSpPr txBox="1">
            <a:spLocks/>
          </p:cNvSpPr>
          <p:nvPr userDrawn="1"/>
        </p:nvSpPr>
        <p:spPr>
          <a:xfrm>
            <a:off x="7063531" y="1019662"/>
            <a:ext cx="2069648"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312832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42744-81F0-410B-A1C2-96529C47C04D}" type="datetime1">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E4CEF-BB1E-48C7-AE93-F39F6AA99AD7}" type="slidenum">
              <a:rPr lang="en-US" smtClean="0"/>
              <a:pPr/>
              <a:t>‹#›</a:t>
            </a:fld>
            <a:endParaRPr lang="en-US"/>
          </a:p>
        </p:txBody>
      </p:sp>
      <p:sp>
        <p:nvSpPr>
          <p:cNvPr id="5" name="Rectangle 4">
            <a:extLst>
              <a:ext uri="{FF2B5EF4-FFF2-40B4-BE49-F238E27FC236}">
                <a16:creationId xmlns:a16="http://schemas.microsoft.com/office/drawing/2014/main" id="{34CEC793-4358-42D1-A994-64D0D89CAB76}"/>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26400"/>
              </a:solidFill>
            </a:endParaRPr>
          </a:p>
        </p:txBody>
      </p:sp>
      <p:sp>
        <p:nvSpPr>
          <p:cNvPr id="6" name="Rectangle 5">
            <a:extLst>
              <a:ext uri="{FF2B5EF4-FFF2-40B4-BE49-F238E27FC236}">
                <a16:creationId xmlns:a16="http://schemas.microsoft.com/office/drawing/2014/main" id="{E27DC568-CA48-415A-A075-8C20DB82F2AE}"/>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BA296C55-A675-433D-B371-CAFEC94214EE}"/>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99F11AD-7836-4D77-B010-D365B57F4C23}"/>
              </a:ext>
            </a:extLst>
          </p:cNvPr>
          <p:cNvSpPr/>
          <p:nvPr userDrawn="1"/>
        </p:nvSpPr>
        <p:spPr>
          <a:xfrm>
            <a:off x="0" y="2"/>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BD73E1E2-69EE-46F9-87A0-750D22F74F10}"/>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4"/>
            <a:ext cx="1978056" cy="1052325"/>
          </a:xfrm>
          <a:prstGeom prst="rect">
            <a:avLst/>
          </a:prstGeom>
        </p:spPr>
      </p:pic>
      <p:sp>
        <p:nvSpPr>
          <p:cNvPr id="10" name="Date Placeholder 3">
            <a:extLst>
              <a:ext uri="{FF2B5EF4-FFF2-40B4-BE49-F238E27FC236}">
                <a16:creationId xmlns:a16="http://schemas.microsoft.com/office/drawing/2014/main" id="{6C15A8E2-0217-4401-BCDE-B767DC5762E7}"/>
              </a:ext>
            </a:extLst>
          </p:cNvPr>
          <p:cNvSpPr txBox="1">
            <a:spLocks/>
          </p:cNvSpPr>
          <p:nvPr userDrawn="1"/>
        </p:nvSpPr>
        <p:spPr>
          <a:xfrm>
            <a:off x="3157026" y="213628"/>
            <a:ext cx="5878691"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b="1">
                <a:solidFill>
                  <a:schemeClr val="bg1"/>
                </a:solidFill>
              </a:rPr>
              <a:t>Richard</a:t>
            </a:r>
            <a:r>
              <a:rPr lang="en-US" sz="1050" b="1" baseline="0">
                <a:solidFill>
                  <a:schemeClr val="bg1"/>
                </a:solidFill>
              </a:rPr>
              <a:t> Woods, Georgia’s School Superintendent</a:t>
            </a:r>
          </a:p>
          <a:p>
            <a:pPr algn="r"/>
            <a:r>
              <a:rPr lang="en-US" sz="900" b="1" i="1" u="none" baseline="0">
                <a:solidFill>
                  <a:schemeClr val="bg1"/>
                </a:solidFill>
              </a:rPr>
              <a:t>“Educating Georgia’s Future”</a:t>
            </a:r>
          </a:p>
          <a:p>
            <a:pPr algn="r"/>
            <a:r>
              <a:rPr lang="en-US" sz="900" b="1" baseline="0">
                <a:solidFill>
                  <a:schemeClr val="bg1"/>
                </a:solidFill>
                <a:hlinkClick r:id="rId3"/>
              </a:rPr>
              <a:t>gadoe.org</a:t>
            </a:r>
            <a:endParaRPr lang="en-US" sz="900" b="1">
              <a:solidFill>
                <a:schemeClr val="bg1"/>
              </a:solidFill>
            </a:endParaRPr>
          </a:p>
        </p:txBody>
      </p:sp>
      <p:sp>
        <p:nvSpPr>
          <p:cNvPr id="11" name="Rectangle 10">
            <a:extLst>
              <a:ext uri="{FF2B5EF4-FFF2-40B4-BE49-F238E27FC236}">
                <a16:creationId xmlns:a16="http://schemas.microsoft.com/office/drawing/2014/main" id="{277089DC-E839-4C00-9562-A79FE2CC29F5}"/>
              </a:ext>
            </a:extLst>
          </p:cNvPr>
          <p:cNvSpPr/>
          <p:nvPr userDrawn="1"/>
        </p:nvSpPr>
        <p:spPr>
          <a:xfrm flipV="1">
            <a:off x="1" y="1042279"/>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4C762CC3-2E57-4689-BC59-99AA047FBA82}"/>
              </a:ext>
            </a:extLst>
          </p:cNvPr>
          <p:cNvPicPr>
            <a:picLocks noChangeAspect="1"/>
          </p:cNvPicPr>
          <p:nvPr userDrawn="1"/>
        </p:nvPicPr>
        <p:blipFill>
          <a:blip r:embed="rId4"/>
          <a:stretch>
            <a:fillRect/>
          </a:stretch>
        </p:blipFill>
        <p:spPr>
          <a:xfrm>
            <a:off x="119106" y="1434648"/>
            <a:ext cx="8856454" cy="4537566"/>
          </a:xfrm>
          <a:prstGeom prst="rect">
            <a:avLst/>
          </a:prstGeom>
        </p:spPr>
      </p:pic>
    </p:spTree>
    <p:extLst>
      <p:ext uri="{BB962C8B-B14F-4D97-AF65-F5344CB8AC3E}">
        <p14:creationId xmlns:p14="http://schemas.microsoft.com/office/powerpoint/2010/main" val="175169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BC54F9-6F4B-41F9-912C-6E88152A8FF5}" type="datetime1">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E4CEF-BB1E-48C7-AE93-F39F6AA99AD7}" type="slidenum">
              <a:rPr lang="en-US" smtClean="0"/>
              <a:pPr/>
              <a:t>‹#›</a:t>
            </a:fld>
            <a:endParaRPr lang="en-US"/>
          </a:p>
        </p:txBody>
      </p:sp>
      <p:pic>
        <p:nvPicPr>
          <p:cNvPr id="8" name="Picture 7">
            <a:extLst>
              <a:ext uri="{FF2B5EF4-FFF2-40B4-BE49-F238E27FC236}">
                <a16:creationId xmlns:a16="http://schemas.microsoft.com/office/drawing/2014/main" id="{4A758A15-B3E8-4374-9F91-F79C3135C92B}"/>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9" name="Rectangle 8">
            <a:extLst>
              <a:ext uri="{FF2B5EF4-FFF2-40B4-BE49-F238E27FC236}">
                <a16:creationId xmlns:a16="http://schemas.microsoft.com/office/drawing/2014/main" id="{50E7CBE0-F05C-4538-8DF1-658C3775F0B2}"/>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F5B7E74-0E28-4DB4-AD90-BA68BECE969E}"/>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82914B2E-0E21-4D1E-8026-C9DC897DDC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2" name="Date Placeholder 3">
            <a:extLst>
              <a:ext uri="{FF2B5EF4-FFF2-40B4-BE49-F238E27FC236}">
                <a16:creationId xmlns:a16="http://schemas.microsoft.com/office/drawing/2014/main" id="{C7C1BB88-BD3B-4EAD-84C1-2D064805180D}"/>
              </a:ext>
            </a:extLst>
          </p:cNvPr>
          <p:cNvSpPr txBox="1">
            <a:spLocks/>
          </p:cNvSpPr>
          <p:nvPr userDrawn="1"/>
        </p:nvSpPr>
        <p:spPr>
          <a:xfrm>
            <a:off x="7063531" y="1019662"/>
            <a:ext cx="2069648"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44830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3A17E0-28EC-493A-A2BA-E1070EBF6E76}" type="datetime1">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E4CEF-BB1E-48C7-AE93-F39F6AA99AD7}" type="slidenum">
              <a:rPr lang="en-US" smtClean="0"/>
              <a:pPr/>
              <a:t>‹#›</a:t>
            </a:fld>
            <a:endParaRPr lang="en-US"/>
          </a:p>
        </p:txBody>
      </p:sp>
      <p:pic>
        <p:nvPicPr>
          <p:cNvPr id="8" name="Picture 7">
            <a:extLst>
              <a:ext uri="{FF2B5EF4-FFF2-40B4-BE49-F238E27FC236}">
                <a16:creationId xmlns:a16="http://schemas.microsoft.com/office/drawing/2014/main" id="{DF4BD329-BFF6-4DE3-91D6-41399217E73C}"/>
              </a:ext>
            </a:extLst>
          </p:cNvPr>
          <p:cNvPicPr>
            <a:picLocks noChangeAspect="1"/>
          </p:cNvPicPr>
          <p:nvPr userDrawn="1"/>
        </p:nvPicPr>
        <p:blipFill>
          <a:blip r:embed="rId2"/>
          <a:stretch>
            <a:fillRect/>
          </a:stretch>
        </p:blipFill>
        <p:spPr>
          <a:xfrm>
            <a:off x="119106" y="1434648"/>
            <a:ext cx="8856454" cy="4537566"/>
          </a:xfrm>
          <a:prstGeom prst="rect">
            <a:avLst/>
          </a:prstGeom>
        </p:spPr>
      </p:pic>
      <p:sp>
        <p:nvSpPr>
          <p:cNvPr id="9" name="Rectangle 8">
            <a:extLst>
              <a:ext uri="{FF2B5EF4-FFF2-40B4-BE49-F238E27FC236}">
                <a16:creationId xmlns:a16="http://schemas.microsoft.com/office/drawing/2014/main" id="{CC59A18D-A87F-477E-A6EB-A9CD2AEADA33}"/>
              </a:ext>
            </a:extLst>
          </p:cNvPr>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D4387794-6AF8-48A1-94B7-CC1BE18DCDD4}"/>
              </a:ext>
            </a:extLst>
          </p:cNvPr>
          <p:cNvSpPr/>
          <p:nvPr userDrawn="1"/>
        </p:nvSpPr>
        <p:spPr>
          <a:xfrm flipV="1">
            <a:off x="-16415" y="6236142"/>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54F33CDF-D0C4-4DF8-B449-4ABD5FF8C9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3"/>
            <a:ext cx="2212566" cy="946227"/>
          </a:xfrm>
          <a:prstGeom prst="rect">
            <a:avLst/>
          </a:prstGeom>
        </p:spPr>
      </p:pic>
      <p:sp>
        <p:nvSpPr>
          <p:cNvPr id="12" name="Date Placeholder 3">
            <a:extLst>
              <a:ext uri="{FF2B5EF4-FFF2-40B4-BE49-F238E27FC236}">
                <a16:creationId xmlns:a16="http://schemas.microsoft.com/office/drawing/2014/main" id="{B389E15A-7776-460E-B76F-F385E5C4E779}"/>
              </a:ext>
            </a:extLst>
          </p:cNvPr>
          <p:cNvSpPr txBox="1">
            <a:spLocks/>
          </p:cNvSpPr>
          <p:nvPr userDrawn="1"/>
        </p:nvSpPr>
        <p:spPr>
          <a:xfrm>
            <a:off x="7080308" y="1019662"/>
            <a:ext cx="2052870" cy="64450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50" b="1">
                <a:solidFill>
                  <a:schemeClr val="tx1">
                    <a:lumMod val="65000"/>
                    <a:lumOff val="35000"/>
                  </a:schemeClr>
                </a:solidFill>
              </a:rPr>
              <a:t>Richard</a:t>
            </a:r>
            <a:r>
              <a:rPr lang="en-US" sz="750" b="1" baseline="0">
                <a:solidFill>
                  <a:schemeClr val="tx1">
                    <a:lumMod val="65000"/>
                    <a:lumOff val="35000"/>
                  </a:schemeClr>
                </a:solidFill>
              </a:rPr>
              <a:t> Woods, </a:t>
            </a:r>
          </a:p>
          <a:p>
            <a:pPr algn="r"/>
            <a:r>
              <a:rPr lang="en-US" sz="750" b="1" baseline="0">
                <a:solidFill>
                  <a:schemeClr val="tx1">
                    <a:lumMod val="65000"/>
                    <a:lumOff val="35000"/>
                  </a:schemeClr>
                </a:solidFill>
              </a:rPr>
              <a:t>Georgia’s School Superintendent</a:t>
            </a:r>
          </a:p>
          <a:p>
            <a:pPr algn="r"/>
            <a:r>
              <a:rPr lang="en-US" sz="750" b="1" i="1" u="none" baseline="0">
                <a:solidFill>
                  <a:schemeClr val="tx1">
                    <a:lumMod val="65000"/>
                    <a:lumOff val="35000"/>
                  </a:schemeClr>
                </a:solidFill>
              </a:rPr>
              <a:t>“Educating Georgia’s Future”</a:t>
            </a:r>
          </a:p>
          <a:p>
            <a:pPr algn="r"/>
            <a:r>
              <a:rPr lang="en-US" sz="750" b="1" baseline="0">
                <a:solidFill>
                  <a:schemeClr val="tx1">
                    <a:lumMod val="65000"/>
                    <a:lumOff val="35000"/>
                  </a:schemeClr>
                </a:solidFill>
                <a:hlinkClick r:id="rId4"/>
              </a:rPr>
              <a:t>gadoe.org</a:t>
            </a:r>
            <a:endParaRPr lang="en-US" sz="750" b="1">
              <a:solidFill>
                <a:schemeClr val="tx1">
                  <a:lumMod val="65000"/>
                  <a:lumOff val="35000"/>
                </a:schemeClr>
              </a:solidFill>
            </a:endParaRPr>
          </a:p>
        </p:txBody>
      </p:sp>
    </p:spTree>
    <p:extLst>
      <p:ext uri="{BB962C8B-B14F-4D97-AF65-F5344CB8AC3E}">
        <p14:creationId xmlns:p14="http://schemas.microsoft.com/office/powerpoint/2010/main" val="419071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1D28A-6477-4EA0-9A4C-03300D2262AB}" type="datetime1">
              <a:rPr lang="en-US" smtClean="0"/>
              <a:t>11/15/2018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4CEF-BB1E-48C7-AE93-F39F6AA99AD7}" type="slidenum">
              <a:rPr lang="en-US" smtClean="0"/>
              <a:pPr/>
              <a:t>‹#›</a:t>
            </a:fld>
            <a:endParaRPr lang="en-US"/>
          </a:p>
        </p:txBody>
      </p:sp>
    </p:spTree>
    <p:extLst>
      <p:ext uri="{BB962C8B-B14F-4D97-AF65-F5344CB8AC3E}">
        <p14:creationId xmlns:p14="http://schemas.microsoft.com/office/powerpoint/2010/main" val="1753457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69AAD5D-9856-4EF2-B430-3D2AF7E31CC6}" type="datetimeFigureOut">
              <a:rPr lang="en-US" smtClean="0"/>
              <a:t>11/15/2018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7D155F-3451-490A-BF2C-61043BDFD7A2}" type="slidenum">
              <a:rPr lang="en-US" smtClean="0"/>
              <a:t>‹#›</a:t>
            </a:fld>
            <a:endParaRPr lang="en-US"/>
          </a:p>
        </p:txBody>
      </p:sp>
    </p:spTree>
    <p:extLst>
      <p:ext uri="{BB962C8B-B14F-4D97-AF65-F5344CB8AC3E}">
        <p14:creationId xmlns:p14="http://schemas.microsoft.com/office/powerpoint/2010/main" val="22187812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CFE9AC-F15C-4FA0-A6F1-298829FA691D}" type="datetimeFigureOut">
              <a:rPr lang="en-US" smtClean="0"/>
              <a:pPr/>
              <a:t>11/15/2018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101386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8ED5AD4-D488-42A3-AC85-FFC0192486B9}"/>
              </a:ext>
            </a:extLst>
          </p:cNvPr>
          <p:cNvPicPr>
            <a:picLocks noChangeAspect="1"/>
          </p:cNvPicPr>
          <p:nvPr/>
        </p:nvPicPr>
        <p:blipFill rotWithShape="1">
          <a:blip r:embed="rId3">
            <a:extLst>
              <a:ext uri="{28A0092B-C50C-407E-A947-70E740481C1C}">
                <a14:useLocalDpi xmlns:a14="http://schemas.microsoft.com/office/drawing/2010/main" val="0"/>
              </a:ext>
            </a:extLst>
          </a:blip>
          <a:srcRect l="18977" t="25095" r="19911" b="29070"/>
          <a:stretch/>
        </p:blipFill>
        <p:spPr>
          <a:xfrm>
            <a:off x="438150" y="3142062"/>
            <a:ext cx="2733675" cy="2733675"/>
          </a:xfrm>
          <a:prstGeom prst="rect">
            <a:avLst/>
          </a:prstGeom>
        </p:spPr>
      </p:pic>
      <p:sp>
        <p:nvSpPr>
          <p:cNvPr id="2" name="Title 1"/>
          <p:cNvSpPr>
            <a:spLocks noGrp="1"/>
          </p:cNvSpPr>
          <p:nvPr>
            <p:ph type="ctrTitle"/>
          </p:nvPr>
        </p:nvSpPr>
        <p:spPr>
          <a:xfrm>
            <a:off x="1728788" y="2440738"/>
            <a:ext cx="5829300" cy="1612198"/>
          </a:xfrm>
        </p:spPr>
        <p:txBody>
          <a:bodyPr>
            <a:noAutofit/>
          </a:bodyPr>
          <a:lstStyle/>
          <a:p>
            <a:r>
              <a:rPr lang="en-US" sz="4000" b="1" dirty="0"/>
              <a:t>L4GA Webinar</a:t>
            </a:r>
            <a:br>
              <a:rPr lang="en-US" sz="4000" b="1" dirty="0"/>
            </a:br>
            <a:r>
              <a:rPr lang="en-US" sz="4000" b="1" dirty="0"/>
              <a:t>Building on Your Language Rich Community</a:t>
            </a:r>
            <a:br>
              <a:rPr lang="en-US" sz="4000" b="1" dirty="0"/>
            </a:br>
            <a:endParaRPr lang="en-US" sz="4000" b="1" dirty="0"/>
          </a:p>
        </p:txBody>
      </p:sp>
      <p:sp>
        <p:nvSpPr>
          <p:cNvPr id="4" name="TextBox 3"/>
          <p:cNvSpPr txBox="1"/>
          <p:nvPr/>
        </p:nvSpPr>
        <p:spPr>
          <a:xfrm>
            <a:off x="2065871" y="3421738"/>
            <a:ext cx="4926533" cy="631198"/>
          </a:xfrm>
          <a:prstGeom prst="rect">
            <a:avLst/>
          </a:prstGeom>
          <a:noFill/>
        </p:spPr>
        <p:txBody>
          <a:bodyPr wrap="square" rtlCol="0">
            <a:spAutoFit/>
          </a:bodyPr>
          <a:lstStyle/>
          <a:p>
            <a:pPr algn="ctr">
              <a:lnSpc>
                <a:spcPct val="90000"/>
              </a:lnSpc>
              <a:spcBef>
                <a:spcPts val="750"/>
              </a:spcBef>
            </a:pPr>
            <a:endParaRPr lang="en-US" sz="1575" dirty="0">
              <a:solidFill>
                <a:prstClr val="black"/>
              </a:solidFill>
              <a:latin typeface="Calibri"/>
            </a:endParaRPr>
          </a:p>
          <a:p>
            <a:pPr algn="ctr">
              <a:lnSpc>
                <a:spcPct val="90000"/>
              </a:lnSpc>
              <a:spcBef>
                <a:spcPts val="750"/>
              </a:spcBef>
            </a:pPr>
            <a:endParaRPr lang="en-US" sz="1575" dirty="0">
              <a:solidFill>
                <a:prstClr val="black"/>
              </a:solidFill>
              <a:latin typeface="Calibri"/>
            </a:endParaRPr>
          </a:p>
        </p:txBody>
      </p:sp>
      <p:pic>
        <p:nvPicPr>
          <p:cNvPr id="7" name="Picture 6"/>
          <p:cNvPicPr>
            <a:picLocks noChangeAspect="1"/>
          </p:cNvPicPr>
          <p:nvPr/>
        </p:nvPicPr>
        <p:blipFill>
          <a:blip r:embed="rId4"/>
          <a:stretch>
            <a:fillRect/>
          </a:stretch>
        </p:blipFill>
        <p:spPr>
          <a:xfrm>
            <a:off x="5482956" y="3510659"/>
            <a:ext cx="2746765" cy="2199477"/>
          </a:xfrm>
          <a:prstGeom prst="rect">
            <a:avLst/>
          </a:prstGeom>
        </p:spPr>
      </p:pic>
    </p:spTree>
    <p:extLst>
      <p:ext uri="{BB962C8B-B14F-4D97-AF65-F5344CB8AC3E}">
        <p14:creationId xmlns:p14="http://schemas.microsoft.com/office/powerpoint/2010/main" val="281144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a:xfrm>
            <a:off x="628650" y="365126"/>
            <a:ext cx="7886700" cy="1325563"/>
          </a:xfrm>
        </p:spPr>
        <p:txBody>
          <a:bodyPr/>
          <a:lstStyle/>
          <a:p>
            <a:r>
              <a:rPr lang="en-US" b="1" dirty="0"/>
              <a:t>GELDS </a:t>
            </a:r>
          </a:p>
        </p:txBody>
      </p:sp>
      <p:sp>
        <p:nvSpPr>
          <p:cNvPr id="3" name="Content Placeholder 2">
            <a:extLst>
              <a:ext uri="{FF2B5EF4-FFF2-40B4-BE49-F238E27FC236}">
                <a16:creationId xmlns:a16="http://schemas.microsoft.com/office/drawing/2014/main" id="{98D3C191-615B-46F0-B76E-EAB0E3A9D70D}"/>
              </a:ext>
            </a:extLst>
          </p:cNvPr>
          <p:cNvSpPr>
            <a:spLocks noGrp="1"/>
          </p:cNvSpPr>
          <p:nvPr>
            <p:ph idx="1"/>
          </p:nvPr>
        </p:nvSpPr>
        <p:spPr>
          <a:xfrm>
            <a:off x="628649" y="1567659"/>
            <a:ext cx="7886700" cy="508000"/>
          </a:xfrm>
        </p:spPr>
        <p:txBody>
          <a:bodyPr/>
          <a:lstStyle/>
          <a:p>
            <a:r>
              <a:rPr lang="en-US" b="1" dirty="0"/>
              <a:t>PPVT: CLL2</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10</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2"/>
          <a:stretch>
            <a:fillRect/>
          </a:stretch>
        </p:blipFill>
        <p:spPr>
          <a:xfrm>
            <a:off x="2347912" y="457200"/>
            <a:ext cx="2543175" cy="971550"/>
          </a:xfrm>
          <a:prstGeom prst="rect">
            <a:avLst/>
          </a:prstGeom>
        </p:spPr>
      </p:pic>
      <p:pic>
        <p:nvPicPr>
          <p:cNvPr id="7" name="Picture 6">
            <a:extLst>
              <a:ext uri="{FF2B5EF4-FFF2-40B4-BE49-F238E27FC236}">
                <a16:creationId xmlns:a16="http://schemas.microsoft.com/office/drawing/2014/main" id="{945CB1BB-11CE-4A33-B418-5AB2476A08D5}"/>
              </a:ext>
            </a:extLst>
          </p:cNvPr>
          <p:cNvPicPr>
            <a:picLocks noChangeAspect="1"/>
          </p:cNvPicPr>
          <p:nvPr/>
        </p:nvPicPr>
        <p:blipFill>
          <a:blip r:embed="rId3"/>
          <a:stretch>
            <a:fillRect/>
          </a:stretch>
        </p:blipFill>
        <p:spPr>
          <a:xfrm>
            <a:off x="128586" y="2016516"/>
            <a:ext cx="8886825" cy="4014007"/>
          </a:xfrm>
          <a:prstGeom prst="rect">
            <a:avLst/>
          </a:prstGeom>
        </p:spPr>
      </p:pic>
    </p:spTree>
    <p:extLst>
      <p:ext uri="{BB962C8B-B14F-4D97-AF65-F5344CB8AC3E}">
        <p14:creationId xmlns:p14="http://schemas.microsoft.com/office/powerpoint/2010/main" val="3176278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a:xfrm>
            <a:off x="628650" y="365126"/>
            <a:ext cx="7886700" cy="1325563"/>
          </a:xfrm>
        </p:spPr>
        <p:txBody>
          <a:bodyPr/>
          <a:lstStyle/>
          <a:p>
            <a:r>
              <a:rPr lang="en-US" b="1"/>
              <a:t>GELDS </a:t>
            </a:r>
            <a:endParaRPr lang="en-US" b="1" dirty="0"/>
          </a:p>
        </p:txBody>
      </p:sp>
      <p:sp>
        <p:nvSpPr>
          <p:cNvPr id="3" name="Content Placeholder 2">
            <a:extLst>
              <a:ext uri="{FF2B5EF4-FFF2-40B4-BE49-F238E27FC236}">
                <a16:creationId xmlns:a16="http://schemas.microsoft.com/office/drawing/2014/main" id="{98D3C191-615B-46F0-B76E-EAB0E3A9D70D}"/>
              </a:ext>
            </a:extLst>
          </p:cNvPr>
          <p:cNvSpPr>
            <a:spLocks noGrp="1"/>
          </p:cNvSpPr>
          <p:nvPr>
            <p:ph idx="1"/>
          </p:nvPr>
        </p:nvSpPr>
        <p:spPr>
          <a:xfrm>
            <a:off x="628649" y="1567659"/>
            <a:ext cx="7886700" cy="508000"/>
          </a:xfrm>
        </p:spPr>
        <p:txBody>
          <a:bodyPr/>
          <a:lstStyle/>
          <a:p>
            <a:pPr marL="0" indent="0">
              <a:buNone/>
            </a:pPr>
            <a:r>
              <a:rPr lang="en-US" b="1"/>
              <a:t>PPVT: CLL2 </a:t>
            </a:r>
            <a:r>
              <a:rPr lang="en-US"/>
              <a:t>for 0-3 in your community </a:t>
            </a:r>
            <a:endParaRPr lang="en-US" dirty="0"/>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a:xfrm>
            <a:off x="628650" y="6356351"/>
            <a:ext cx="2057400" cy="365125"/>
          </a:xfrm>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a:xfrm>
            <a:off x="6457950" y="6356351"/>
            <a:ext cx="2057400" cy="365125"/>
          </a:xfrm>
        </p:spPr>
        <p:txBody>
          <a:bodyPr/>
          <a:lstStyle/>
          <a:p>
            <a:fld id="{B63E4CEF-BB1E-48C7-AE93-F39F6AA99AD7}" type="slidenum">
              <a:rPr lang="en-US" smtClean="0"/>
              <a:pPr/>
              <a:t>11</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3"/>
          <a:stretch>
            <a:fillRect/>
          </a:stretch>
        </p:blipFill>
        <p:spPr>
          <a:xfrm>
            <a:off x="2347912" y="457200"/>
            <a:ext cx="2543175" cy="971550"/>
          </a:xfrm>
          <a:prstGeom prst="rect">
            <a:avLst/>
          </a:prstGeom>
        </p:spPr>
      </p:pic>
      <p:pic>
        <p:nvPicPr>
          <p:cNvPr id="8" name="Picture 7">
            <a:extLst>
              <a:ext uri="{FF2B5EF4-FFF2-40B4-BE49-F238E27FC236}">
                <a16:creationId xmlns:a16="http://schemas.microsoft.com/office/drawing/2014/main" id="{2B87B8D1-54A1-4781-88C7-F0AE817CB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886" y="3659464"/>
            <a:ext cx="4110073" cy="2311917"/>
          </a:xfrm>
          <a:prstGeom prst="rect">
            <a:avLst/>
          </a:prstGeom>
        </p:spPr>
      </p:pic>
      <p:pic>
        <p:nvPicPr>
          <p:cNvPr id="10" name="Picture 9" descr="A picture containing person, appliance, indoor, man&#10;&#10;Description generated with very high confidence">
            <a:extLst>
              <a:ext uri="{FF2B5EF4-FFF2-40B4-BE49-F238E27FC236}">
                <a16:creationId xmlns:a16="http://schemas.microsoft.com/office/drawing/2014/main" id="{A45CAA5E-DFAC-445B-B933-9115561A0A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9465"/>
            <a:ext cx="3573287" cy="2311916"/>
          </a:xfrm>
          <a:prstGeom prst="rect">
            <a:avLst/>
          </a:prstGeom>
        </p:spPr>
      </p:pic>
      <p:pic>
        <p:nvPicPr>
          <p:cNvPr id="12" name="Picture 11" descr="A picture containing person, table, man, indoor&#10;&#10;Description generated with very high confidence">
            <a:extLst>
              <a:ext uri="{FF2B5EF4-FFF2-40B4-BE49-F238E27FC236}">
                <a16:creationId xmlns:a16="http://schemas.microsoft.com/office/drawing/2014/main" id="{D307D75F-C6EB-414F-966D-96F771F2E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8063" y="2122234"/>
            <a:ext cx="3467874" cy="2311916"/>
          </a:xfrm>
          <a:prstGeom prst="rect">
            <a:avLst/>
          </a:prstGeom>
        </p:spPr>
      </p:pic>
    </p:spTree>
    <p:extLst>
      <p:ext uri="{BB962C8B-B14F-4D97-AF65-F5344CB8AC3E}">
        <p14:creationId xmlns:p14="http://schemas.microsoft.com/office/powerpoint/2010/main" val="220467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510168" cy="51435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4" name="Title 1"/>
          <p:cNvSpPr>
            <a:spLocks noGrp="1"/>
          </p:cNvSpPr>
          <p:nvPr>
            <p:ph type="title"/>
          </p:nvPr>
        </p:nvSpPr>
        <p:spPr>
          <a:xfrm>
            <a:off x="110409" y="2413022"/>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fontScale="90000"/>
          </a:bodyPr>
          <a:lstStyle/>
          <a:p>
            <a:pPr algn="ctr"/>
            <a:r>
              <a:rPr lang="en-US" sz="1950" dirty="0">
                <a:solidFill>
                  <a:srgbClr val="FFFFFF"/>
                </a:solidFill>
                <a:latin typeface="Times New Roman" panose="02020603050405020304" pitchFamily="18" charset="0"/>
                <a:cs typeface="Times New Roman" panose="02020603050405020304" pitchFamily="18" charset="0"/>
              </a:rPr>
              <a:t>GELDS &amp; PALS</a:t>
            </a:r>
            <a:br>
              <a:rPr lang="en-US" sz="1950" dirty="0">
                <a:solidFill>
                  <a:srgbClr val="FFFFFF"/>
                </a:solidFill>
                <a:latin typeface="Times New Roman" panose="02020603050405020304" pitchFamily="18" charset="0"/>
                <a:cs typeface="Times New Roman" panose="02020603050405020304" pitchFamily="18" charset="0"/>
              </a:rPr>
            </a:br>
            <a:br>
              <a:rPr lang="en-US" sz="1950" dirty="0">
                <a:solidFill>
                  <a:srgbClr val="FFFFFF"/>
                </a:solidFill>
                <a:latin typeface="Times New Roman" panose="02020603050405020304" pitchFamily="18" charset="0"/>
                <a:cs typeface="Times New Roman" panose="02020603050405020304" pitchFamily="18" charset="0"/>
              </a:rPr>
            </a:br>
            <a:r>
              <a:rPr lang="en-US" sz="1950" dirty="0">
                <a:solidFill>
                  <a:srgbClr val="FFFFFF"/>
                </a:solidFill>
                <a:latin typeface="Times New Roman" panose="02020603050405020304" pitchFamily="18" charset="0"/>
                <a:cs typeface="Times New Roman" panose="02020603050405020304" pitchFamily="18" charset="0"/>
              </a:rPr>
              <a:t>How they can work together? </a:t>
            </a:r>
          </a:p>
        </p:txBody>
      </p:sp>
      <p:graphicFrame>
        <p:nvGraphicFramePr>
          <p:cNvPr id="9" name="Table 8"/>
          <p:cNvGraphicFramePr>
            <a:graphicFrameLocks noGrp="1"/>
          </p:cNvGraphicFramePr>
          <p:nvPr>
            <p:extLst>
              <p:ext uri="{D42A27DB-BD31-4B8C-83A1-F6EECF244321}">
                <p14:modId xmlns:p14="http://schemas.microsoft.com/office/powerpoint/2010/main" val="3218211561"/>
              </p:ext>
            </p:extLst>
          </p:nvPr>
        </p:nvGraphicFramePr>
        <p:xfrm>
          <a:off x="2285084" y="0"/>
          <a:ext cx="6858916" cy="6667658"/>
        </p:xfrm>
        <a:graphic>
          <a:graphicData uri="http://schemas.openxmlformats.org/drawingml/2006/table">
            <a:tbl>
              <a:tblPr firstRow="1" bandRow="1">
                <a:tableStyleId>{5C22544A-7EE6-4342-B048-85BDC9FD1C3A}</a:tableStyleId>
              </a:tblPr>
              <a:tblGrid>
                <a:gridCol w="3415325">
                  <a:extLst>
                    <a:ext uri="{9D8B030D-6E8A-4147-A177-3AD203B41FA5}">
                      <a16:colId xmlns:a16="http://schemas.microsoft.com/office/drawing/2014/main" val="2266315683"/>
                    </a:ext>
                  </a:extLst>
                </a:gridCol>
                <a:gridCol w="3443591">
                  <a:extLst>
                    <a:ext uri="{9D8B030D-6E8A-4147-A177-3AD203B41FA5}">
                      <a16:colId xmlns:a16="http://schemas.microsoft.com/office/drawing/2014/main" val="1925119724"/>
                    </a:ext>
                  </a:extLst>
                </a:gridCol>
              </a:tblGrid>
              <a:tr h="420574">
                <a:tc>
                  <a:txBody>
                    <a:bodyPr/>
                    <a:lstStyle/>
                    <a:p>
                      <a:pPr algn="ctr"/>
                      <a:r>
                        <a:rPr lang="en-US" sz="2100" dirty="0">
                          <a:latin typeface="Times New Roman" panose="02020603050405020304" pitchFamily="18" charset="0"/>
                          <a:cs typeface="Times New Roman" panose="02020603050405020304" pitchFamily="18" charset="0"/>
                        </a:rPr>
                        <a:t>PALS</a:t>
                      </a:r>
                    </a:p>
                  </a:txBody>
                  <a:tcPr marL="68580" marR="68580" marT="34290" marB="34290"/>
                </a:tc>
                <a:tc>
                  <a:txBody>
                    <a:bodyPr/>
                    <a:lstStyle/>
                    <a:p>
                      <a:pPr algn="ctr"/>
                      <a:r>
                        <a:rPr lang="en-US" sz="2100" dirty="0">
                          <a:latin typeface="Times New Roman" panose="02020603050405020304" pitchFamily="18" charset="0"/>
                          <a:cs typeface="Times New Roman" panose="02020603050405020304" pitchFamily="18" charset="0"/>
                        </a:rPr>
                        <a:t>GELDS </a:t>
                      </a:r>
                    </a:p>
                  </a:txBody>
                  <a:tcPr marL="68580" marR="68580" marT="34290" marB="34290">
                    <a:solidFill>
                      <a:schemeClr val="accent5">
                        <a:lumMod val="60000"/>
                        <a:lumOff val="40000"/>
                      </a:schemeClr>
                    </a:solidFill>
                  </a:tcPr>
                </a:tc>
                <a:extLst>
                  <a:ext uri="{0D108BD9-81ED-4DB2-BD59-A6C34878D82A}">
                    <a16:rowId xmlns:a16="http://schemas.microsoft.com/office/drawing/2014/main" val="623908314"/>
                  </a:ext>
                </a:extLst>
              </a:tr>
              <a:tr h="940758">
                <a:tc>
                  <a:txBody>
                    <a:bodyPr/>
                    <a:lstStyle/>
                    <a:p>
                      <a:r>
                        <a:rPr lang="en-US" sz="1600" dirty="0">
                          <a:latin typeface="Times New Roman" panose="02020603050405020304" pitchFamily="18" charset="0"/>
                          <a:cs typeface="Times New Roman" panose="02020603050405020304" pitchFamily="18" charset="0"/>
                        </a:rPr>
                        <a:t>Name Writing </a:t>
                      </a:r>
                    </a:p>
                  </a:txBody>
                  <a:tcPr marL="68580" marR="68580" marT="34290" marB="34290">
                    <a:solidFill>
                      <a:schemeClr val="accent1"/>
                    </a:solidFill>
                  </a:tcPr>
                </a:tc>
                <a:tc>
                  <a:txBody>
                    <a:bodyPr/>
                    <a:lstStyle/>
                    <a:p>
                      <a:r>
                        <a:rPr lang="en-US" sz="1600" b="1" dirty="0">
                          <a:latin typeface="Times New Roman" panose="02020603050405020304" pitchFamily="18" charset="0"/>
                          <a:cs typeface="Times New Roman" panose="02020603050405020304" pitchFamily="18" charset="0"/>
                        </a:rPr>
                        <a:t>CLL9</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child will use</a:t>
                      </a:r>
                      <a:r>
                        <a:rPr lang="en-US" sz="1600" baseline="0" dirty="0">
                          <a:latin typeface="Times New Roman" panose="02020603050405020304" pitchFamily="18" charset="0"/>
                          <a:cs typeface="Times New Roman" panose="02020603050405020304" pitchFamily="18" charset="0"/>
                        </a:rPr>
                        <a:t> writing for a variety of purposes</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3413447512"/>
                  </a:ext>
                </a:extLst>
              </a:tr>
              <a:tr h="965128">
                <a:tc>
                  <a:txBody>
                    <a:bodyPr/>
                    <a:lstStyle/>
                    <a:p>
                      <a:r>
                        <a:rPr lang="en-US" sz="1600" dirty="0">
                          <a:latin typeface="Times New Roman" panose="02020603050405020304" pitchFamily="18" charset="0"/>
                          <a:cs typeface="Times New Roman" panose="02020603050405020304" pitchFamily="18" charset="0"/>
                        </a:rPr>
                        <a:t>Alphabet</a:t>
                      </a:r>
                      <a:r>
                        <a:rPr lang="en-US" sz="1600" baseline="0" dirty="0">
                          <a:latin typeface="Times New Roman" panose="02020603050405020304" pitchFamily="18" charset="0"/>
                          <a:cs typeface="Times New Roman" panose="02020603050405020304" pitchFamily="18" charset="0"/>
                        </a:rPr>
                        <a:t> Knowledge</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1"/>
                    </a:solidFill>
                  </a:tcPr>
                </a:tc>
                <a:tc>
                  <a:txBody>
                    <a:bodyPr/>
                    <a:lstStyle/>
                    <a:p>
                      <a:r>
                        <a:rPr lang="en-US" sz="1600" b="1" dirty="0">
                          <a:latin typeface="Times New Roman" panose="02020603050405020304" pitchFamily="18" charset="0"/>
                          <a:cs typeface="Times New Roman" panose="02020603050405020304" pitchFamily="18" charset="0"/>
                        </a:rPr>
                        <a:t>CLL</a:t>
                      </a:r>
                      <a:r>
                        <a:rPr lang="en-US" sz="1600" b="1" baseline="0" dirty="0">
                          <a:latin typeface="Times New Roman" panose="02020603050405020304" pitchFamily="18" charset="0"/>
                          <a:cs typeface="Times New Roman" panose="02020603050405020304" pitchFamily="18" charset="0"/>
                        </a:rPr>
                        <a:t>7</a:t>
                      </a:r>
                      <a:endParaRPr lang="en-US" sz="1600" baseline="0" dirty="0">
                        <a:latin typeface="Times New Roman" panose="02020603050405020304" pitchFamily="18" charset="0"/>
                        <a:cs typeface="Times New Roman" panose="02020603050405020304" pitchFamily="18" charset="0"/>
                      </a:endParaRPr>
                    </a:p>
                    <a:p>
                      <a:r>
                        <a:rPr lang="en-US" sz="1600" baseline="0" dirty="0">
                          <a:latin typeface="Times New Roman" panose="02020603050405020304" pitchFamily="18" charset="0"/>
                          <a:cs typeface="Times New Roman" panose="02020603050405020304" pitchFamily="18" charset="0"/>
                        </a:rPr>
                        <a:t>The child will demonstrate increasing knowledge of the alphabet.</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3835891152"/>
                  </a:ext>
                </a:extLst>
              </a:tr>
              <a:tr h="888322">
                <a:tc>
                  <a:txBody>
                    <a:bodyPr/>
                    <a:lstStyle/>
                    <a:p>
                      <a:r>
                        <a:rPr lang="en-US" sz="1600" dirty="0">
                          <a:latin typeface="Times New Roman" panose="02020603050405020304" pitchFamily="18" charset="0"/>
                          <a:cs typeface="Times New Roman" panose="02020603050405020304" pitchFamily="18" charset="0"/>
                        </a:rPr>
                        <a:t>Beginning</a:t>
                      </a:r>
                      <a:r>
                        <a:rPr lang="en-US" sz="1600" baseline="0" dirty="0">
                          <a:latin typeface="Times New Roman" panose="02020603050405020304" pitchFamily="18" charset="0"/>
                          <a:cs typeface="Times New Roman" panose="02020603050405020304" pitchFamily="18" charset="0"/>
                        </a:rPr>
                        <a:t> Sound Awareness </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1"/>
                    </a:solidFill>
                  </a:tcPr>
                </a:tc>
                <a:tc>
                  <a:txBody>
                    <a:bodyPr/>
                    <a:lstStyle/>
                    <a:p>
                      <a:r>
                        <a:rPr lang="en-US" sz="1600" b="1" dirty="0">
                          <a:latin typeface="Times New Roman" panose="02020603050405020304" pitchFamily="18" charset="0"/>
                          <a:cs typeface="Times New Roman" panose="02020603050405020304" pitchFamily="18" charset="0"/>
                        </a:rPr>
                        <a:t>CLL 6.4c</a:t>
                      </a:r>
                      <a:r>
                        <a:rPr lang="en-US" sz="1600" baseline="0" dirty="0">
                          <a:latin typeface="Times New Roman" panose="02020603050405020304" pitchFamily="18" charset="0"/>
                          <a:cs typeface="Times New Roman" panose="02020603050405020304" pitchFamily="18" charset="0"/>
                        </a:rPr>
                        <a:t> (indicator specific) </a:t>
                      </a:r>
                    </a:p>
                    <a:p>
                      <a:r>
                        <a:rPr lang="en-US" sz="1600" baseline="0" dirty="0">
                          <a:latin typeface="Times New Roman" panose="02020603050405020304" pitchFamily="18" charset="0"/>
                          <a:cs typeface="Times New Roman" panose="02020603050405020304" pitchFamily="18" charset="0"/>
                        </a:rPr>
                        <a:t>Isolate the initial (beginning sounds) in words with adult guidance.</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3733672522"/>
                  </a:ext>
                </a:extLst>
              </a:tr>
              <a:tr h="940758">
                <a:tc>
                  <a:txBody>
                    <a:bodyPr/>
                    <a:lstStyle/>
                    <a:p>
                      <a:r>
                        <a:rPr lang="en-US" sz="1600" dirty="0">
                          <a:latin typeface="Times New Roman" panose="02020603050405020304" pitchFamily="18" charset="0"/>
                          <a:cs typeface="Times New Roman" panose="02020603050405020304" pitchFamily="18" charset="0"/>
                        </a:rPr>
                        <a:t>Print</a:t>
                      </a:r>
                      <a:r>
                        <a:rPr lang="en-US" sz="1600" baseline="0" dirty="0">
                          <a:latin typeface="Times New Roman" panose="02020603050405020304" pitchFamily="18" charset="0"/>
                          <a:cs typeface="Times New Roman" panose="02020603050405020304" pitchFamily="18" charset="0"/>
                        </a:rPr>
                        <a:t> and Word Awareness</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1"/>
                    </a:solidFill>
                  </a:tcPr>
                </a:tc>
                <a:tc>
                  <a:txBody>
                    <a:bodyPr/>
                    <a:lstStyle/>
                    <a:p>
                      <a:r>
                        <a:rPr lang="en-US" sz="1600" b="1" dirty="0">
                          <a:latin typeface="Times New Roman" panose="02020603050405020304" pitchFamily="18" charset="0"/>
                          <a:cs typeface="Times New Roman" panose="02020603050405020304" pitchFamily="18" charset="0"/>
                        </a:rPr>
                        <a:t>CLL8</a:t>
                      </a:r>
                    </a:p>
                    <a:p>
                      <a:r>
                        <a:rPr lang="en-US" sz="1600" dirty="0">
                          <a:latin typeface="Times New Roman" panose="02020603050405020304" pitchFamily="18" charset="0"/>
                          <a:cs typeface="Times New Roman" panose="02020603050405020304" pitchFamily="18" charset="0"/>
                        </a:rPr>
                        <a:t>The child will demonstrate awareness of print.</a:t>
                      </a:r>
                    </a:p>
                  </a:txBody>
                  <a:tcPr marL="68580" marR="68580" marT="34290" marB="34290">
                    <a:solidFill>
                      <a:schemeClr val="accent5">
                        <a:lumMod val="60000"/>
                        <a:lumOff val="40000"/>
                      </a:schemeClr>
                    </a:solidFill>
                  </a:tcPr>
                </a:tc>
                <a:extLst>
                  <a:ext uri="{0D108BD9-81ED-4DB2-BD59-A6C34878D82A}">
                    <a16:rowId xmlns:a16="http://schemas.microsoft.com/office/drawing/2014/main" val="2330724803"/>
                  </a:ext>
                </a:extLst>
              </a:tr>
              <a:tr h="1025786">
                <a:tc>
                  <a:txBody>
                    <a:bodyPr/>
                    <a:lstStyle/>
                    <a:p>
                      <a:r>
                        <a:rPr lang="en-US" sz="1600" dirty="0">
                          <a:latin typeface="Times New Roman" panose="02020603050405020304" pitchFamily="18" charset="0"/>
                          <a:cs typeface="Times New Roman" panose="02020603050405020304" pitchFamily="18" charset="0"/>
                        </a:rPr>
                        <a:t>Rhyme Awareness </a:t>
                      </a:r>
                    </a:p>
                  </a:txBody>
                  <a:tcPr marL="68580" marR="68580" marT="34290" marB="34290">
                    <a:solidFill>
                      <a:schemeClr val="accent1"/>
                    </a:solidFill>
                  </a:tcPr>
                </a:tc>
                <a:tc>
                  <a:txBody>
                    <a:bodyPr/>
                    <a:lstStyle/>
                    <a:p>
                      <a:r>
                        <a:rPr lang="en-US" sz="1600" b="1" dirty="0">
                          <a:latin typeface="Times New Roman" panose="02020603050405020304" pitchFamily="18" charset="0"/>
                          <a:cs typeface="Times New Roman" panose="02020603050405020304" pitchFamily="18" charset="0"/>
                        </a:rPr>
                        <a:t>CLL6</a:t>
                      </a:r>
                    </a:p>
                    <a:p>
                      <a:r>
                        <a:rPr lang="en-US" sz="1600" dirty="0">
                          <a:latin typeface="Times New Roman" panose="02020603050405020304" pitchFamily="18" charset="0"/>
                          <a:cs typeface="Times New Roman" panose="02020603050405020304" pitchFamily="18" charset="0"/>
                        </a:rPr>
                        <a:t>The child will</a:t>
                      </a:r>
                      <a:r>
                        <a:rPr lang="en-US" sz="1600" baseline="0" dirty="0">
                          <a:latin typeface="Times New Roman" panose="02020603050405020304" pitchFamily="18" charset="0"/>
                          <a:cs typeface="Times New Roman" panose="02020603050405020304" pitchFamily="18" charset="0"/>
                        </a:rPr>
                        <a:t> develop early phonological awareness of units of sound</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2195958927"/>
                  </a:ext>
                </a:extLst>
              </a:tr>
              <a:tr h="591878">
                <a:tc>
                  <a:txBody>
                    <a:bodyPr/>
                    <a:lstStyle/>
                    <a:p>
                      <a:r>
                        <a:rPr lang="en-US" sz="1600" dirty="0">
                          <a:latin typeface="Times New Roman" panose="02020603050405020304" pitchFamily="18" charset="0"/>
                          <a:cs typeface="Times New Roman" panose="02020603050405020304" pitchFamily="18" charset="0"/>
                        </a:rPr>
                        <a:t>Nursery</a:t>
                      </a:r>
                      <a:r>
                        <a:rPr lang="en-US" sz="1600" baseline="0" dirty="0">
                          <a:latin typeface="Times New Roman" panose="02020603050405020304" pitchFamily="18" charset="0"/>
                          <a:cs typeface="Times New Roman" panose="02020603050405020304" pitchFamily="18" charset="0"/>
                        </a:rPr>
                        <a:t> Rhyme Awareness </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1"/>
                    </a:solidFill>
                  </a:tcPr>
                </a:tc>
                <a:tc>
                  <a:txBody>
                    <a:bodyPr/>
                    <a:lstStyle/>
                    <a:p>
                      <a:r>
                        <a:rPr lang="en-US" sz="1600" b="1" dirty="0">
                          <a:latin typeface="Times New Roman" panose="02020603050405020304" pitchFamily="18" charset="0"/>
                          <a:cs typeface="Times New Roman" panose="02020603050405020304" pitchFamily="18" charset="0"/>
                        </a:rPr>
                        <a:t>CLL64.b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(indicator specific) </a:t>
                      </a:r>
                      <a:endParaRPr lang="en-US" sz="1600" b="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Identifies and produces rhyming</a:t>
                      </a:r>
                      <a:r>
                        <a:rPr lang="en-US" sz="1600" baseline="0" dirty="0">
                          <a:latin typeface="Times New Roman" panose="02020603050405020304" pitchFamily="18" charset="0"/>
                          <a:cs typeface="Times New Roman" panose="02020603050405020304" pitchFamily="18" charset="0"/>
                        </a:rPr>
                        <a:t> words.</a:t>
                      </a:r>
                      <a:endParaRPr lang="en-US" sz="1600" dirty="0">
                        <a:latin typeface="Times New Roman" panose="02020603050405020304" pitchFamily="18"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2061468926"/>
                  </a:ext>
                </a:extLst>
              </a:tr>
              <a:tr h="861061">
                <a:tc>
                  <a:txBody>
                    <a:bodyPr/>
                    <a:lstStyle/>
                    <a:p>
                      <a:r>
                        <a:rPr lang="en-US" sz="1800" dirty="0">
                          <a:latin typeface="Times New Roman" panose="02020603050405020304" pitchFamily="18" charset="0"/>
                          <a:cs typeface="Times New Roman" panose="02020603050405020304" pitchFamily="18" charset="0"/>
                        </a:rPr>
                        <a:t>Letter</a:t>
                      </a:r>
                      <a:r>
                        <a:rPr lang="en-US" sz="1800" baseline="0" dirty="0">
                          <a:latin typeface="Times New Roman" panose="02020603050405020304" pitchFamily="18" charset="0"/>
                          <a:cs typeface="Times New Roman" panose="02020603050405020304" pitchFamily="18" charset="0"/>
                        </a:rPr>
                        <a:t> Sounds </a:t>
                      </a:r>
                      <a:endParaRPr lang="en-US" sz="1800" dirty="0">
                        <a:latin typeface="Times New Roman" panose="02020603050405020304" pitchFamily="18" charset="0"/>
                        <a:cs typeface="Times New Roman" panose="02020603050405020304" pitchFamily="18" charset="0"/>
                      </a:endParaRPr>
                    </a:p>
                  </a:txBody>
                  <a:tcPr marL="68580" marR="68580" marT="34290" marB="34290">
                    <a:solidFill>
                      <a:schemeClr val="accent1"/>
                    </a:solidFill>
                  </a:tcPr>
                </a:tc>
                <a:tc>
                  <a:txBody>
                    <a:bodyPr/>
                    <a:lstStyle/>
                    <a:p>
                      <a:r>
                        <a:rPr lang="en-US" sz="1400" b="1" dirty="0">
                          <a:latin typeface="Times New Roman" panose="02020603050405020304" pitchFamily="18" charset="0"/>
                          <a:cs typeface="Times New Roman" panose="02020603050405020304" pitchFamily="18" charset="0"/>
                        </a:rPr>
                        <a:t>CLL6</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The child will</a:t>
                      </a:r>
                      <a:r>
                        <a:rPr lang="en-US" sz="1400" baseline="0" dirty="0">
                          <a:latin typeface="Times New Roman" panose="02020603050405020304" pitchFamily="18" charset="0"/>
                          <a:cs typeface="Times New Roman" panose="02020603050405020304" pitchFamily="18" charset="0"/>
                        </a:rPr>
                        <a:t> develop early phonological awareness of units of sound</a:t>
                      </a:r>
                      <a:endParaRPr lang="en-US" sz="1400" dirty="0">
                        <a:latin typeface="Times New Roman" panose="02020603050405020304" pitchFamily="18" charset="0"/>
                        <a:cs typeface="Times New Roman" panose="02020603050405020304" pitchFamily="18" charset="0"/>
                      </a:endParaRPr>
                    </a:p>
                    <a:p>
                      <a:endParaRPr lang="en-US" sz="1100" b="1" dirty="0">
                        <a:latin typeface="Times New Roman" panose="02020603050405020304" pitchFamily="18" charset="0"/>
                        <a:cs typeface="Times New Roman" panose="02020603050405020304" pitchFamily="18" charset="0"/>
                      </a:endParaRPr>
                    </a:p>
                  </a:txBody>
                  <a:tcPr marL="68580" marR="68580" marT="34290" marB="34290">
                    <a:solidFill>
                      <a:schemeClr val="accent5">
                        <a:lumMod val="60000"/>
                        <a:lumOff val="40000"/>
                      </a:schemeClr>
                    </a:solidFill>
                  </a:tcPr>
                </a:tc>
                <a:extLst>
                  <a:ext uri="{0D108BD9-81ED-4DB2-BD59-A6C34878D82A}">
                    <a16:rowId xmlns:a16="http://schemas.microsoft.com/office/drawing/2014/main" val="2710368708"/>
                  </a:ext>
                </a:extLst>
              </a:tr>
            </a:tbl>
          </a:graphicData>
        </a:graphic>
      </p:graphicFrame>
      <p:pic>
        <p:nvPicPr>
          <p:cNvPr id="11" name="Picture 10"/>
          <p:cNvPicPr>
            <a:picLocks noChangeAspect="1"/>
          </p:cNvPicPr>
          <p:nvPr/>
        </p:nvPicPr>
        <p:blipFill>
          <a:blip r:embed="rId2"/>
          <a:stretch>
            <a:fillRect/>
          </a:stretch>
        </p:blipFill>
        <p:spPr>
          <a:xfrm>
            <a:off x="-1" y="0"/>
            <a:ext cx="1510168" cy="2016747"/>
          </a:xfrm>
          <a:prstGeom prst="rect">
            <a:avLst/>
          </a:prstGeom>
        </p:spPr>
      </p:pic>
    </p:spTree>
    <p:extLst>
      <p:ext uri="{BB962C8B-B14F-4D97-AF65-F5344CB8AC3E}">
        <p14:creationId xmlns:p14="http://schemas.microsoft.com/office/powerpoint/2010/main" val="189352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13</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2"/>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338137" y="2018509"/>
            <a:ext cx="3471863" cy="3730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CLL6</a:t>
            </a:r>
          </a:p>
          <a:p>
            <a:r>
              <a:rPr lang="en-US" dirty="0"/>
              <a:t>Letter Sounds</a:t>
            </a:r>
          </a:p>
          <a:p>
            <a:r>
              <a:rPr lang="en-US" dirty="0"/>
              <a:t>Beginning Sound Awareness</a:t>
            </a:r>
          </a:p>
          <a:p>
            <a:r>
              <a:rPr lang="en-US" dirty="0"/>
              <a:t>Rhyme Awareness</a:t>
            </a:r>
          </a:p>
          <a:p>
            <a:r>
              <a:rPr lang="en-US" dirty="0"/>
              <a:t>Nursery Rhyme Awareness</a:t>
            </a:r>
          </a:p>
        </p:txBody>
      </p:sp>
      <p:pic>
        <p:nvPicPr>
          <p:cNvPr id="10" name="Picture 9">
            <a:extLst>
              <a:ext uri="{FF2B5EF4-FFF2-40B4-BE49-F238E27FC236}">
                <a16:creationId xmlns:a16="http://schemas.microsoft.com/office/drawing/2014/main" id="{B5A26FAF-DDDB-4BF5-B297-650AFC540985}"/>
              </a:ext>
            </a:extLst>
          </p:cNvPr>
          <p:cNvPicPr>
            <a:picLocks noChangeAspect="1"/>
          </p:cNvPicPr>
          <p:nvPr/>
        </p:nvPicPr>
        <p:blipFill>
          <a:blip r:embed="rId3"/>
          <a:stretch>
            <a:fillRect/>
          </a:stretch>
        </p:blipFill>
        <p:spPr>
          <a:xfrm>
            <a:off x="3438660" y="1580023"/>
            <a:ext cx="5429116" cy="5174717"/>
          </a:xfrm>
          <a:prstGeom prst="rect">
            <a:avLst/>
          </a:prstGeom>
        </p:spPr>
      </p:pic>
    </p:spTree>
    <p:extLst>
      <p:ext uri="{BB962C8B-B14F-4D97-AF65-F5344CB8AC3E}">
        <p14:creationId xmlns:p14="http://schemas.microsoft.com/office/powerpoint/2010/main" val="382663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a:xfrm>
            <a:off x="628650" y="365126"/>
            <a:ext cx="7886700" cy="1325563"/>
          </a:xfrm>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14</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3"/>
          <a:stretch>
            <a:fillRect/>
          </a:stretch>
        </p:blipFill>
        <p:spPr>
          <a:xfrm>
            <a:off x="2347912" y="457200"/>
            <a:ext cx="2543175" cy="971550"/>
          </a:xfrm>
          <a:prstGeom prst="rect">
            <a:avLst/>
          </a:prstGeom>
        </p:spPr>
      </p:pic>
      <p:pic>
        <p:nvPicPr>
          <p:cNvPr id="8" name="Picture 7" descr="A picture containing person, girl, indoor, young&#10;&#10;Description generated with very high confidence">
            <a:extLst>
              <a:ext uri="{FF2B5EF4-FFF2-40B4-BE49-F238E27FC236}">
                <a16:creationId xmlns:a16="http://schemas.microsoft.com/office/drawing/2014/main" id="{C166847A-31AF-4A04-A93E-6B56C82D0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087" y="3400604"/>
            <a:ext cx="5112913" cy="3408609"/>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628649" y="1567659"/>
            <a:ext cx="7886700" cy="25090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CLL6 for 0-3 in your community</a:t>
            </a:r>
          </a:p>
          <a:p>
            <a:r>
              <a:rPr lang="en-US" dirty="0"/>
              <a:t>Letter Sounds</a:t>
            </a:r>
          </a:p>
          <a:p>
            <a:r>
              <a:rPr lang="en-US" dirty="0"/>
              <a:t>Beginning Sound Awareness</a:t>
            </a:r>
          </a:p>
          <a:p>
            <a:r>
              <a:rPr lang="en-US" dirty="0"/>
              <a:t>Rhyme Awareness</a:t>
            </a:r>
          </a:p>
          <a:p>
            <a:r>
              <a:rPr lang="en-US" dirty="0"/>
              <a:t>Nursery Rhyme Awareness</a:t>
            </a:r>
          </a:p>
        </p:txBody>
      </p:sp>
    </p:spTree>
    <p:extLst>
      <p:ext uri="{BB962C8B-B14F-4D97-AF65-F5344CB8AC3E}">
        <p14:creationId xmlns:p14="http://schemas.microsoft.com/office/powerpoint/2010/main" val="2720803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15</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3"/>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628649" y="1567659"/>
            <a:ext cx="7886700" cy="9715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CLL7</a:t>
            </a:r>
          </a:p>
          <a:p>
            <a:r>
              <a:rPr lang="en-US" dirty="0"/>
              <a:t>Upper and lower-case alphabet knowledge</a:t>
            </a:r>
          </a:p>
        </p:txBody>
      </p:sp>
      <p:pic>
        <p:nvPicPr>
          <p:cNvPr id="3" name="Picture 2">
            <a:extLst>
              <a:ext uri="{FF2B5EF4-FFF2-40B4-BE49-F238E27FC236}">
                <a16:creationId xmlns:a16="http://schemas.microsoft.com/office/drawing/2014/main" id="{FFDAE4D5-892B-4CD2-8333-48589E79D6A9}"/>
              </a:ext>
            </a:extLst>
          </p:cNvPr>
          <p:cNvPicPr>
            <a:picLocks noChangeAspect="1"/>
          </p:cNvPicPr>
          <p:nvPr/>
        </p:nvPicPr>
        <p:blipFill>
          <a:blip r:embed="rId4"/>
          <a:stretch>
            <a:fillRect/>
          </a:stretch>
        </p:blipFill>
        <p:spPr>
          <a:xfrm>
            <a:off x="1200150" y="2631283"/>
            <a:ext cx="7010400" cy="3614738"/>
          </a:xfrm>
          <a:prstGeom prst="rect">
            <a:avLst/>
          </a:prstGeom>
        </p:spPr>
      </p:pic>
    </p:spTree>
    <p:extLst>
      <p:ext uri="{BB962C8B-B14F-4D97-AF65-F5344CB8AC3E}">
        <p14:creationId xmlns:p14="http://schemas.microsoft.com/office/powerpoint/2010/main" val="131891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388FFD03-CBB3-4D70-9CB6-2DD64A78B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325" y="2980162"/>
            <a:ext cx="7316675" cy="38778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16</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4"/>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628649" y="1567659"/>
            <a:ext cx="3054709" cy="2579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CLL7 </a:t>
            </a:r>
            <a:r>
              <a:rPr lang="en-US" dirty="0"/>
              <a:t>for 0-3 in your community</a:t>
            </a:r>
          </a:p>
          <a:p>
            <a:r>
              <a:rPr lang="en-US" dirty="0"/>
              <a:t>Upper and lower-case alphabet knowledge</a:t>
            </a:r>
          </a:p>
          <a:p>
            <a:endParaRPr lang="en-US" dirty="0"/>
          </a:p>
        </p:txBody>
      </p:sp>
    </p:spTree>
    <p:extLst>
      <p:ext uri="{BB962C8B-B14F-4D97-AF65-F5344CB8AC3E}">
        <p14:creationId xmlns:p14="http://schemas.microsoft.com/office/powerpoint/2010/main" val="3333962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17</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2"/>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185737" y="1782763"/>
            <a:ext cx="2943225" cy="2004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CLL8</a:t>
            </a:r>
          </a:p>
          <a:p>
            <a:r>
              <a:rPr lang="en-US" dirty="0"/>
              <a:t>Print and word awareness</a:t>
            </a:r>
          </a:p>
          <a:p>
            <a:pPr marL="0" indent="0">
              <a:buNone/>
            </a:pPr>
            <a:endParaRPr lang="en-US" dirty="0"/>
          </a:p>
        </p:txBody>
      </p:sp>
      <p:pic>
        <p:nvPicPr>
          <p:cNvPr id="3" name="Picture 2">
            <a:extLst>
              <a:ext uri="{FF2B5EF4-FFF2-40B4-BE49-F238E27FC236}">
                <a16:creationId xmlns:a16="http://schemas.microsoft.com/office/drawing/2014/main" id="{24AEC1B1-F5EF-438A-9252-01CE32EB4D05}"/>
              </a:ext>
            </a:extLst>
          </p:cNvPr>
          <p:cNvPicPr>
            <a:picLocks noChangeAspect="1"/>
          </p:cNvPicPr>
          <p:nvPr/>
        </p:nvPicPr>
        <p:blipFill>
          <a:blip r:embed="rId3"/>
          <a:stretch>
            <a:fillRect/>
          </a:stretch>
        </p:blipFill>
        <p:spPr>
          <a:xfrm>
            <a:off x="2686050" y="1604171"/>
            <a:ext cx="5873952" cy="4905375"/>
          </a:xfrm>
          <a:prstGeom prst="rect">
            <a:avLst/>
          </a:prstGeom>
        </p:spPr>
      </p:pic>
    </p:spTree>
    <p:extLst>
      <p:ext uri="{BB962C8B-B14F-4D97-AF65-F5344CB8AC3E}">
        <p14:creationId xmlns:p14="http://schemas.microsoft.com/office/powerpoint/2010/main" val="3339097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18</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3"/>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185737" y="1866110"/>
            <a:ext cx="5376863" cy="2004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CLL8 </a:t>
            </a:r>
            <a:r>
              <a:rPr lang="en-US" dirty="0"/>
              <a:t>for 0-3 in your community</a:t>
            </a:r>
          </a:p>
          <a:p>
            <a:r>
              <a:rPr lang="en-US" dirty="0"/>
              <a:t>Print and word awareness</a:t>
            </a:r>
          </a:p>
          <a:p>
            <a:pPr marL="0" indent="0">
              <a:buNone/>
            </a:pPr>
            <a:endParaRPr lang="en-US" dirty="0"/>
          </a:p>
        </p:txBody>
      </p:sp>
      <p:pic>
        <p:nvPicPr>
          <p:cNvPr id="8" name="Picture 2" descr="Environmental Print">
            <a:extLst>
              <a:ext uri="{FF2B5EF4-FFF2-40B4-BE49-F238E27FC236}">
                <a16:creationId xmlns:a16="http://schemas.microsoft.com/office/drawing/2014/main" id="{7BBB5630-DCA2-48D3-A4C4-E3B7B5D4A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574670"/>
            <a:ext cx="4607719" cy="524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19</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2"/>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255122" y="1782763"/>
            <a:ext cx="2886074" cy="19280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CLL9</a:t>
            </a:r>
          </a:p>
          <a:p>
            <a:r>
              <a:rPr lang="en-US" dirty="0"/>
              <a:t>Name writing</a:t>
            </a:r>
          </a:p>
        </p:txBody>
      </p:sp>
      <p:pic>
        <p:nvPicPr>
          <p:cNvPr id="3" name="Picture 2">
            <a:extLst>
              <a:ext uri="{FF2B5EF4-FFF2-40B4-BE49-F238E27FC236}">
                <a16:creationId xmlns:a16="http://schemas.microsoft.com/office/drawing/2014/main" id="{B2C3BF81-F066-402F-9649-D3DD80414D79}"/>
              </a:ext>
            </a:extLst>
          </p:cNvPr>
          <p:cNvPicPr>
            <a:picLocks noChangeAspect="1"/>
          </p:cNvPicPr>
          <p:nvPr/>
        </p:nvPicPr>
        <p:blipFill>
          <a:blip r:embed="rId3"/>
          <a:stretch>
            <a:fillRect/>
          </a:stretch>
        </p:blipFill>
        <p:spPr>
          <a:xfrm>
            <a:off x="2767667" y="1690689"/>
            <a:ext cx="5947707" cy="4191000"/>
          </a:xfrm>
          <a:prstGeom prst="rect">
            <a:avLst/>
          </a:prstGeom>
        </p:spPr>
      </p:pic>
    </p:spTree>
    <p:extLst>
      <p:ext uri="{BB962C8B-B14F-4D97-AF65-F5344CB8AC3E}">
        <p14:creationId xmlns:p14="http://schemas.microsoft.com/office/powerpoint/2010/main" val="229513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04C3-AE29-416B-A3DA-F261656AC762}"/>
              </a:ext>
            </a:extLst>
          </p:cNvPr>
          <p:cNvSpPr>
            <a:spLocks noGrp="1"/>
          </p:cNvSpPr>
          <p:nvPr>
            <p:ph type="title"/>
          </p:nvPr>
        </p:nvSpPr>
        <p:spPr/>
        <p:txBody>
          <a:bodyPr/>
          <a:lstStyle/>
          <a:p>
            <a:r>
              <a:rPr lang="en-US" b="1" dirty="0"/>
              <a:t>Introductions</a:t>
            </a:r>
          </a:p>
        </p:txBody>
      </p:sp>
      <p:sp>
        <p:nvSpPr>
          <p:cNvPr id="3" name="Content Placeholder 2">
            <a:extLst>
              <a:ext uri="{FF2B5EF4-FFF2-40B4-BE49-F238E27FC236}">
                <a16:creationId xmlns:a16="http://schemas.microsoft.com/office/drawing/2014/main" id="{6B9A2C0B-453F-4112-88AB-5F632F52AA4E}"/>
              </a:ext>
            </a:extLst>
          </p:cNvPr>
          <p:cNvSpPr>
            <a:spLocks noGrp="1"/>
          </p:cNvSpPr>
          <p:nvPr>
            <p:ph idx="1"/>
          </p:nvPr>
        </p:nvSpPr>
        <p:spPr/>
        <p:txBody>
          <a:bodyPr/>
          <a:lstStyle/>
          <a:p>
            <a:r>
              <a:rPr lang="en-US" dirty="0"/>
              <a:t>Bridget Ratajczak</a:t>
            </a:r>
          </a:p>
          <a:p>
            <a:pPr lvl="1"/>
            <a:r>
              <a:rPr lang="en-US" dirty="0"/>
              <a:t>Child Development Specialist, DECAL</a:t>
            </a:r>
          </a:p>
          <a:p>
            <a:r>
              <a:rPr lang="en-US" dirty="0"/>
              <a:t>Demetria Joyce</a:t>
            </a:r>
          </a:p>
          <a:p>
            <a:pPr lvl="1"/>
            <a:r>
              <a:rPr lang="en-US" dirty="0"/>
              <a:t>Instructional Learning Manager, DECAL</a:t>
            </a:r>
          </a:p>
          <a:p>
            <a:r>
              <a:rPr lang="en-US" dirty="0"/>
              <a:t>Meghan Welch, Ph.D.</a:t>
            </a:r>
          </a:p>
          <a:p>
            <a:pPr lvl="1"/>
            <a:r>
              <a:rPr lang="en-US" dirty="0"/>
              <a:t>Program Specialist, L4GA</a:t>
            </a:r>
          </a:p>
        </p:txBody>
      </p:sp>
      <p:sp>
        <p:nvSpPr>
          <p:cNvPr id="4" name="Date Placeholder 3">
            <a:extLst>
              <a:ext uri="{FF2B5EF4-FFF2-40B4-BE49-F238E27FC236}">
                <a16:creationId xmlns:a16="http://schemas.microsoft.com/office/drawing/2014/main" id="{EEB597A6-6528-48CF-9FED-A9E3D64D5D28}"/>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D6B7CA13-C18C-4F08-9616-60B6B181FB45}"/>
              </a:ext>
            </a:extLst>
          </p:cNvPr>
          <p:cNvSpPr>
            <a:spLocks noGrp="1"/>
          </p:cNvSpPr>
          <p:nvPr>
            <p:ph type="sldNum" sz="quarter" idx="12"/>
          </p:nvPr>
        </p:nvSpPr>
        <p:spPr/>
        <p:txBody>
          <a:bodyPr/>
          <a:lstStyle/>
          <a:p>
            <a:fld id="{B63E4CEF-BB1E-48C7-AE93-F39F6AA99AD7}" type="slidenum">
              <a:rPr lang="en-US" smtClean="0"/>
              <a:pPr/>
              <a:t>2</a:t>
            </a:fld>
            <a:endParaRPr lang="en-US"/>
          </a:p>
        </p:txBody>
      </p:sp>
    </p:spTree>
    <p:extLst>
      <p:ext uri="{BB962C8B-B14F-4D97-AF65-F5344CB8AC3E}">
        <p14:creationId xmlns:p14="http://schemas.microsoft.com/office/powerpoint/2010/main" val="4048235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GELDS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20</a:t>
            </a:fld>
            <a:endParaRPr lang="en-US"/>
          </a:p>
        </p:txBody>
      </p:sp>
      <p:pic>
        <p:nvPicPr>
          <p:cNvPr id="6" name="Picture 5">
            <a:extLst>
              <a:ext uri="{FF2B5EF4-FFF2-40B4-BE49-F238E27FC236}">
                <a16:creationId xmlns:a16="http://schemas.microsoft.com/office/drawing/2014/main" id="{7D04F4F6-1AA7-4C23-B363-2149739C8EE3}"/>
              </a:ext>
            </a:extLst>
          </p:cNvPr>
          <p:cNvPicPr>
            <a:picLocks noChangeAspect="1"/>
          </p:cNvPicPr>
          <p:nvPr/>
        </p:nvPicPr>
        <p:blipFill>
          <a:blip r:embed="rId3"/>
          <a:stretch>
            <a:fillRect/>
          </a:stretch>
        </p:blipFill>
        <p:spPr>
          <a:xfrm>
            <a:off x="2347912" y="457200"/>
            <a:ext cx="2543175" cy="971550"/>
          </a:xfrm>
          <a:prstGeom prst="rect">
            <a:avLst/>
          </a:prstGeom>
        </p:spPr>
      </p:pic>
      <p:sp>
        <p:nvSpPr>
          <p:cNvPr id="7" name="Content Placeholder 2">
            <a:extLst>
              <a:ext uri="{FF2B5EF4-FFF2-40B4-BE49-F238E27FC236}">
                <a16:creationId xmlns:a16="http://schemas.microsoft.com/office/drawing/2014/main" id="{2ED98E17-E4E1-49AD-990B-95201B248878}"/>
              </a:ext>
            </a:extLst>
          </p:cNvPr>
          <p:cNvSpPr txBox="1">
            <a:spLocks/>
          </p:cNvSpPr>
          <p:nvPr/>
        </p:nvSpPr>
        <p:spPr>
          <a:xfrm>
            <a:off x="255122" y="1782763"/>
            <a:ext cx="5421778" cy="114141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PALS: CLL9 </a:t>
            </a:r>
            <a:r>
              <a:rPr lang="en-US" dirty="0"/>
              <a:t>for 0-3 in your community </a:t>
            </a:r>
          </a:p>
          <a:p>
            <a:r>
              <a:rPr lang="en-US" dirty="0"/>
              <a:t>Name writing</a:t>
            </a:r>
          </a:p>
        </p:txBody>
      </p:sp>
      <p:pic>
        <p:nvPicPr>
          <p:cNvPr id="8" name="Picture 7" descr="A person smiling for the camera&#10;&#10;Description generated with very high confidence">
            <a:extLst>
              <a:ext uri="{FF2B5EF4-FFF2-40B4-BE49-F238E27FC236}">
                <a16:creationId xmlns:a16="http://schemas.microsoft.com/office/drawing/2014/main" id="{02272B89-F02A-4CED-B4AF-762310525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492" y="4636394"/>
            <a:ext cx="3332409" cy="2221606"/>
          </a:xfrm>
          <a:prstGeom prst="rect">
            <a:avLst/>
          </a:prstGeom>
        </p:spPr>
      </p:pic>
      <p:pic>
        <p:nvPicPr>
          <p:cNvPr id="10" name="Picture 9" descr="A person cutting a cake&#10;&#10;Description generated with high confidence">
            <a:extLst>
              <a:ext uri="{FF2B5EF4-FFF2-40B4-BE49-F238E27FC236}">
                <a16:creationId xmlns:a16="http://schemas.microsoft.com/office/drawing/2014/main" id="{926E0616-1D85-44DD-91B0-49788B2C7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6" y="4598496"/>
            <a:ext cx="3175850" cy="2264785"/>
          </a:xfrm>
          <a:prstGeom prst="rect">
            <a:avLst/>
          </a:prstGeom>
        </p:spPr>
      </p:pic>
      <p:pic>
        <p:nvPicPr>
          <p:cNvPr id="12" name="Picture 11" descr="A picture containing person, indoor, wall, sitting&#10;&#10;Description generated with high confidence">
            <a:extLst>
              <a:ext uri="{FF2B5EF4-FFF2-40B4-BE49-F238E27FC236}">
                <a16:creationId xmlns:a16="http://schemas.microsoft.com/office/drawing/2014/main" id="{463F82E5-04BA-43CE-8198-CC61B4694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7849" y="2924175"/>
            <a:ext cx="2823688" cy="3933825"/>
          </a:xfrm>
          <a:prstGeom prst="rect">
            <a:avLst/>
          </a:prstGeom>
        </p:spPr>
      </p:pic>
    </p:spTree>
    <p:extLst>
      <p:ext uri="{BB962C8B-B14F-4D97-AF65-F5344CB8AC3E}">
        <p14:creationId xmlns:p14="http://schemas.microsoft.com/office/powerpoint/2010/main" val="2427844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53206" y="638978"/>
            <a:ext cx="2169659" cy="167063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030" y="618920"/>
            <a:ext cx="2264725" cy="1658913"/>
          </a:xfrm>
          <a:prstGeom prst="rect">
            <a:avLst/>
          </a:prstGeom>
        </p:spPr>
      </p:pic>
      <p:pic>
        <p:nvPicPr>
          <p:cNvPr id="21" name="Picture 20"/>
          <p:cNvPicPr>
            <a:picLocks noChangeAspect="1"/>
          </p:cNvPicPr>
          <p:nvPr/>
        </p:nvPicPr>
        <p:blipFill>
          <a:blip r:embed="rId5"/>
          <a:stretch>
            <a:fillRect/>
          </a:stretch>
        </p:blipFill>
        <p:spPr>
          <a:xfrm>
            <a:off x="5727413" y="2079497"/>
            <a:ext cx="2369250" cy="1617013"/>
          </a:xfrm>
          <a:prstGeom prst="rect">
            <a:avLst/>
          </a:prstGeom>
        </p:spPr>
      </p:pic>
      <p:pic>
        <p:nvPicPr>
          <p:cNvPr id="22" name="Picture 21"/>
          <p:cNvPicPr>
            <a:picLocks noChangeAspect="1"/>
          </p:cNvPicPr>
          <p:nvPr/>
        </p:nvPicPr>
        <p:blipFill>
          <a:blip r:embed="rId6"/>
          <a:stretch>
            <a:fillRect/>
          </a:stretch>
        </p:blipFill>
        <p:spPr>
          <a:xfrm>
            <a:off x="729651" y="2836534"/>
            <a:ext cx="1963757" cy="1472819"/>
          </a:xfrm>
          <a:prstGeom prst="rect">
            <a:avLst/>
          </a:prstGeom>
        </p:spPr>
      </p:pic>
      <p:pic>
        <p:nvPicPr>
          <p:cNvPr id="20" name="Picture 19"/>
          <p:cNvPicPr>
            <a:picLocks noChangeAspect="1"/>
          </p:cNvPicPr>
          <p:nvPr/>
        </p:nvPicPr>
        <p:blipFill>
          <a:blip r:embed="rId7"/>
          <a:stretch>
            <a:fillRect/>
          </a:stretch>
        </p:blipFill>
        <p:spPr>
          <a:xfrm>
            <a:off x="557235" y="4438419"/>
            <a:ext cx="2308587" cy="1720233"/>
          </a:xfrm>
          <a:prstGeom prst="rect">
            <a:avLst/>
          </a:prstGeom>
        </p:spPr>
      </p:pic>
      <p:sp>
        <p:nvSpPr>
          <p:cNvPr id="24" name="TextBox 23"/>
          <p:cNvSpPr txBox="1"/>
          <p:nvPr/>
        </p:nvSpPr>
        <p:spPr>
          <a:xfrm>
            <a:off x="6211615" y="3044640"/>
            <a:ext cx="2130293" cy="1732023"/>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3600" b="1" dirty="0">
                <a:solidFill>
                  <a:srgbClr val="FFFFFF"/>
                </a:solidFill>
                <a:latin typeface="+mj-lt"/>
                <a:ea typeface="+mj-ea"/>
                <a:cs typeface="+mj-cs"/>
              </a:rPr>
              <a:t>GELDS Resources </a:t>
            </a:r>
          </a:p>
        </p:txBody>
      </p:sp>
      <p:pic>
        <p:nvPicPr>
          <p:cNvPr id="17" name="Picture 16"/>
          <p:cNvPicPr>
            <a:picLocks noChangeAspect="1"/>
          </p:cNvPicPr>
          <p:nvPr/>
        </p:nvPicPr>
        <p:blipFill>
          <a:blip r:embed="rId8"/>
          <a:stretch>
            <a:fillRect/>
          </a:stretch>
        </p:blipFill>
        <p:spPr>
          <a:xfrm>
            <a:off x="3439694" y="2834577"/>
            <a:ext cx="2179911" cy="2906548"/>
          </a:xfrm>
          <a:prstGeom prst="rect">
            <a:avLst/>
          </a:prstGeom>
        </p:spPr>
      </p:pic>
      <p:pic>
        <p:nvPicPr>
          <p:cNvPr id="2" name="Picture 1"/>
          <p:cNvPicPr>
            <a:picLocks noChangeAspect="1"/>
          </p:cNvPicPr>
          <p:nvPr/>
        </p:nvPicPr>
        <p:blipFill>
          <a:blip r:embed="rId9"/>
          <a:stretch>
            <a:fillRect/>
          </a:stretch>
        </p:blipFill>
        <p:spPr>
          <a:xfrm>
            <a:off x="5619605" y="3432384"/>
            <a:ext cx="3310415" cy="2639797"/>
          </a:xfrm>
          <a:prstGeom prst="rect">
            <a:avLst/>
          </a:prstGeom>
        </p:spPr>
      </p:pic>
    </p:spTree>
    <p:extLst>
      <p:ext uri="{BB962C8B-B14F-4D97-AF65-F5344CB8AC3E}">
        <p14:creationId xmlns:p14="http://schemas.microsoft.com/office/powerpoint/2010/main" val="23160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a:xfrm>
            <a:off x="1352747" y="4696316"/>
            <a:ext cx="6438507" cy="783226"/>
          </a:xfrm>
          <a:prstGeom prst="rect">
            <a:avLst/>
          </a:prstGeom>
        </p:spPr>
        <p:txBody>
          <a:bodyPr vert="horz" lIns="68580" tIns="34290" rIns="68580" bIns="3429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lnSpc>
                <a:spcPct val="90000"/>
              </a:lnSpc>
              <a:spcAft>
                <a:spcPts val="450"/>
              </a:spcAft>
            </a:pPr>
            <a:r>
              <a:rPr lang="en-US" sz="3300" b="1">
                <a:ln w="0"/>
                <a:effectLst>
                  <a:outerShdw blurRad="38100" dist="19050" dir="2700000" algn="tl" rotWithShape="0">
                    <a:srgbClr val="000000">
                      <a:alpha val="40000"/>
                    </a:srgbClr>
                  </a:outerShdw>
                </a:effectLst>
              </a:rPr>
              <a:t>GELDS Family Engagement Resources</a:t>
            </a:r>
            <a:endParaRPr lang="en-US" sz="3300" b="1">
              <a:effectLst>
                <a:outerShdw blurRad="38100" dist="38100" dir="2700000" algn="tl">
                  <a:srgbClr val="000000">
                    <a:alpha val="43137"/>
                  </a:srgbClr>
                </a:outerShdw>
              </a:effectLst>
            </a:endParaRPr>
          </a:p>
        </p:txBody>
      </p:sp>
      <p:sp>
        <p:nvSpPr>
          <p:cNvPr id="26" name="Oval 25">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058" y="1481921"/>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2" name="Picture 11"/>
          <p:cNvPicPr>
            <a:picLocks noChangeAspect="1"/>
          </p:cNvPicPr>
          <p:nvPr/>
        </p:nvPicPr>
        <p:blipFill rotWithShape="1">
          <a:blip r:embed="rId3"/>
          <a:srcRect t="10801" r="-1" b="14948"/>
          <a:stretch/>
        </p:blipFill>
        <p:spPr>
          <a:xfrm>
            <a:off x="671502" y="1605365"/>
            <a:ext cx="2228850" cy="2228850"/>
          </a:xfrm>
          <a:custGeom>
            <a:avLst/>
            <a:gdLst>
              <a:gd name="connsiteX0" fmla="*/ 1485900 w 2971800"/>
              <a:gd name="connsiteY0" fmla="*/ 0 h 2971800"/>
              <a:gd name="connsiteX1" fmla="*/ 2971800 w 2971800"/>
              <a:gd name="connsiteY1" fmla="*/ 1485900 h 2971800"/>
              <a:gd name="connsiteX2" fmla="*/ 1485900 w 2971800"/>
              <a:gd name="connsiteY2" fmla="*/ 2971800 h 2971800"/>
              <a:gd name="connsiteX3" fmla="*/ 0 w 2971800"/>
              <a:gd name="connsiteY3" fmla="*/ 1485900 h 2971800"/>
              <a:gd name="connsiteX4" fmla="*/ 1485900 w 2971800"/>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8" name="Oval 27">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4132" y="1481921"/>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1" name="Picture 10"/>
          <p:cNvPicPr>
            <a:picLocks noChangeAspect="1"/>
          </p:cNvPicPr>
          <p:nvPr/>
        </p:nvPicPr>
        <p:blipFill rotWithShape="1">
          <a:blip r:embed="rId4"/>
          <a:srcRect t="24085" r="-2" b="2414"/>
          <a:stretch/>
        </p:blipFill>
        <p:spPr>
          <a:xfrm>
            <a:off x="3457576" y="1605365"/>
            <a:ext cx="2228850" cy="2228850"/>
          </a:xfrm>
          <a:custGeom>
            <a:avLst/>
            <a:gdLst>
              <a:gd name="connsiteX0" fmla="*/ 1485900 w 2971800"/>
              <a:gd name="connsiteY0" fmla="*/ 0 h 2971800"/>
              <a:gd name="connsiteX1" fmla="*/ 2971800 w 2971800"/>
              <a:gd name="connsiteY1" fmla="*/ 1485900 h 2971800"/>
              <a:gd name="connsiteX2" fmla="*/ 1485900 w 2971800"/>
              <a:gd name="connsiteY2" fmla="*/ 2971800 h 2971800"/>
              <a:gd name="connsiteX3" fmla="*/ 0 w 2971800"/>
              <a:gd name="connsiteY3" fmla="*/ 1485900 h 2971800"/>
              <a:gd name="connsiteX4" fmla="*/ 1485900 w 2971800"/>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30" name="Oval 29">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205" y="1481921"/>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 name="Picture 9"/>
          <p:cNvPicPr>
            <a:picLocks noChangeAspect="1"/>
          </p:cNvPicPr>
          <p:nvPr/>
        </p:nvPicPr>
        <p:blipFill rotWithShape="1">
          <a:blip r:embed="rId5"/>
          <a:srcRect l="16355" r="16646" b="2"/>
          <a:stretch/>
        </p:blipFill>
        <p:spPr>
          <a:xfrm>
            <a:off x="6243649" y="1605365"/>
            <a:ext cx="2228850" cy="2228850"/>
          </a:xfrm>
          <a:custGeom>
            <a:avLst/>
            <a:gdLst>
              <a:gd name="connsiteX0" fmla="*/ 1485900 w 2971800"/>
              <a:gd name="connsiteY0" fmla="*/ 0 h 2971800"/>
              <a:gd name="connsiteX1" fmla="*/ 2971800 w 2971800"/>
              <a:gd name="connsiteY1" fmla="*/ 1485900 h 2971800"/>
              <a:gd name="connsiteX2" fmla="*/ 1485900 w 2971800"/>
              <a:gd name="connsiteY2" fmla="*/ 2971800 h 2971800"/>
              <a:gd name="connsiteX3" fmla="*/ 0 w 2971800"/>
              <a:gd name="connsiteY3" fmla="*/ 1485900 h 2971800"/>
              <a:gd name="connsiteX4" fmla="*/ 1485900 w 2971800"/>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Tree>
    <p:extLst>
      <p:ext uri="{BB962C8B-B14F-4D97-AF65-F5344CB8AC3E}">
        <p14:creationId xmlns:p14="http://schemas.microsoft.com/office/powerpoint/2010/main" val="2896518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A picture containing text, map&#10;&#10;Description generated with very high confidence">
            <a:extLst>
              <a:ext uri="{FF2B5EF4-FFF2-40B4-BE49-F238E27FC236}">
                <a16:creationId xmlns:a16="http://schemas.microsoft.com/office/drawing/2014/main" id="{702EA8CD-A100-4EA4-9CD0-827D0E6752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036" y="1019175"/>
            <a:ext cx="3613464" cy="4548903"/>
          </a:xfrm>
        </p:spPr>
      </p:pic>
      <p:sp>
        <p:nvSpPr>
          <p:cNvPr id="4" name="Date Placeholder 3">
            <a:extLst>
              <a:ext uri="{FF2B5EF4-FFF2-40B4-BE49-F238E27FC236}">
                <a16:creationId xmlns:a16="http://schemas.microsoft.com/office/drawing/2014/main" id="{7D7D0FE9-8DCD-461A-960B-A0DA40CEBE8A}"/>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E5DF8742-577A-405A-855D-02E644E6599C}"/>
              </a:ext>
            </a:extLst>
          </p:cNvPr>
          <p:cNvSpPr>
            <a:spLocks noGrp="1"/>
          </p:cNvSpPr>
          <p:nvPr>
            <p:ph type="sldNum" sz="quarter" idx="12"/>
          </p:nvPr>
        </p:nvSpPr>
        <p:spPr/>
        <p:txBody>
          <a:bodyPr/>
          <a:lstStyle/>
          <a:p>
            <a:fld id="{B63E4CEF-BB1E-48C7-AE93-F39F6AA99AD7}" type="slidenum">
              <a:rPr lang="en-US" smtClean="0"/>
              <a:pPr/>
              <a:t>3</a:t>
            </a:fld>
            <a:endParaRPr lang="en-US"/>
          </a:p>
        </p:txBody>
      </p:sp>
      <p:sp>
        <p:nvSpPr>
          <p:cNvPr id="7" name="Content Placeholder 2">
            <a:extLst>
              <a:ext uri="{FF2B5EF4-FFF2-40B4-BE49-F238E27FC236}">
                <a16:creationId xmlns:a16="http://schemas.microsoft.com/office/drawing/2014/main" id="{836A5D8D-BB05-4FCF-A22C-800D68E9EC1F}"/>
              </a:ext>
            </a:extLst>
          </p:cNvPr>
          <p:cNvSpPr txBox="1">
            <a:spLocks/>
          </p:cNvSpPr>
          <p:nvPr/>
        </p:nvSpPr>
        <p:spPr>
          <a:xfrm>
            <a:off x="4000500" y="2068512"/>
            <a:ext cx="4514850" cy="2720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GPRA Measure:</a:t>
            </a:r>
          </a:p>
          <a:p>
            <a:pPr lvl="1"/>
            <a:r>
              <a:rPr lang="en-US" dirty="0"/>
              <a:t>Government Performance Results Act</a:t>
            </a:r>
          </a:p>
          <a:p>
            <a:pPr lvl="1"/>
            <a:r>
              <a:rPr lang="en-US" dirty="0"/>
              <a:t>PPVT</a:t>
            </a:r>
          </a:p>
          <a:p>
            <a:r>
              <a:rPr lang="en-US" b="1" dirty="0"/>
              <a:t>Project Specific Measure: </a:t>
            </a:r>
          </a:p>
          <a:p>
            <a:pPr lvl="1"/>
            <a:r>
              <a:rPr lang="en-US" dirty="0"/>
              <a:t>PALS </a:t>
            </a:r>
          </a:p>
        </p:txBody>
      </p:sp>
    </p:spTree>
    <p:extLst>
      <p:ext uri="{BB962C8B-B14F-4D97-AF65-F5344CB8AC3E}">
        <p14:creationId xmlns:p14="http://schemas.microsoft.com/office/powerpoint/2010/main" val="2879790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PPVT</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4</a:t>
            </a:fld>
            <a:endParaRPr lang="en-US"/>
          </a:p>
        </p:txBody>
      </p:sp>
      <p:sp>
        <p:nvSpPr>
          <p:cNvPr id="7" name="Content Placeholder 6">
            <a:extLst>
              <a:ext uri="{FF2B5EF4-FFF2-40B4-BE49-F238E27FC236}">
                <a16:creationId xmlns:a16="http://schemas.microsoft.com/office/drawing/2014/main" id="{FC65B84A-E6EC-48D5-A0F9-0C98C184250B}"/>
              </a:ext>
            </a:extLst>
          </p:cNvPr>
          <p:cNvSpPr>
            <a:spLocks noGrp="1"/>
          </p:cNvSpPr>
          <p:nvPr>
            <p:ph idx="1"/>
          </p:nvPr>
        </p:nvSpPr>
        <p:spPr>
          <a:xfrm>
            <a:off x="895350" y="1463675"/>
            <a:ext cx="7505700" cy="622300"/>
          </a:xfrm>
        </p:spPr>
        <p:txBody>
          <a:bodyPr/>
          <a:lstStyle/>
          <a:p>
            <a:r>
              <a:rPr lang="en-US" dirty="0"/>
              <a:t>Peabody Picture Vocabulary Test </a:t>
            </a:r>
          </a:p>
          <a:p>
            <a:endParaRPr lang="en-US" dirty="0"/>
          </a:p>
          <a:p>
            <a:endParaRPr lang="en-US" dirty="0"/>
          </a:p>
        </p:txBody>
      </p:sp>
      <p:pic>
        <p:nvPicPr>
          <p:cNvPr id="1030" name="Picture 6" descr="Image result for PPVT">
            <a:extLst>
              <a:ext uri="{FF2B5EF4-FFF2-40B4-BE49-F238E27FC236}">
                <a16:creationId xmlns:a16="http://schemas.microsoft.com/office/drawing/2014/main" id="{34D3D11E-E285-4DFA-BF16-C0E00B2E7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6" y="2212975"/>
            <a:ext cx="4772025" cy="31813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B269D372-4343-4EBA-87E9-5BE8CCB83AE8}"/>
              </a:ext>
            </a:extLst>
          </p:cNvPr>
          <p:cNvSpPr txBox="1">
            <a:spLocks/>
          </p:cNvSpPr>
          <p:nvPr/>
        </p:nvSpPr>
        <p:spPr>
          <a:xfrm>
            <a:off x="4029074" y="2368549"/>
            <a:ext cx="4486275" cy="171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Pearson</a:t>
            </a:r>
          </a:p>
          <a:p>
            <a:r>
              <a:rPr lang="en-US" dirty="0"/>
              <a:t>Measures a student’s receptive vocabulary</a:t>
            </a:r>
          </a:p>
          <a:p>
            <a:pPr lvl="1"/>
            <a:r>
              <a:rPr lang="en-US" dirty="0"/>
              <a:t>Considers age  </a:t>
            </a:r>
          </a:p>
          <a:p>
            <a:pPr lvl="1"/>
            <a:endParaRPr lang="en-US" dirty="0"/>
          </a:p>
          <a:p>
            <a:endParaRPr lang="en-US" dirty="0"/>
          </a:p>
        </p:txBody>
      </p:sp>
    </p:spTree>
    <p:extLst>
      <p:ext uri="{BB962C8B-B14F-4D97-AF65-F5344CB8AC3E}">
        <p14:creationId xmlns:p14="http://schemas.microsoft.com/office/powerpoint/2010/main" val="141503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PALS </a:t>
            </a:r>
          </a:p>
        </p:txBody>
      </p:sp>
      <p:sp>
        <p:nvSpPr>
          <p:cNvPr id="3" name="Content Placeholder 2">
            <a:extLst>
              <a:ext uri="{FF2B5EF4-FFF2-40B4-BE49-F238E27FC236}">
                <a16:creationId xmlns:a16="http://schemas.microsoft.com/office/drawing/2014/main" id="{98D3C191-615B-46F0-B76E-EAB0E3A9D70D}"/>
              </a:ext>
            </a:extLst>
          </p:cNvPr>
          <p:cNvSpPr>
            <a:spLocks noGrp="1"/>
          </p:cNvSpPr>
          <p:nvPr>
            <p:ph idx="1"/>
          </p:nvPr>
        </p:nvSpPr>
        <p:spPr>
          <a:xfrm>
            <a:off x="628650" y="1825625"/>
            <a:ext cx="7886700" cy="546100"/>
          </a:xfrm>
        </p:spPr>
        <p:txBody>
          <a:bodyPr/>
          <a:lstStyle/>
          <a:p>
            <a:r>
              <a:rPr lang="en-US" dirty="0"/>
              <a:t>Phonological Awareness Literacy Screening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5</a:t>
            </a:fld>
            <a:endParaRPr lang="en-US"/>
          </a:p>
        </p:txBody>
      </p:sp>
      <p:sp>
        <p:nvSpPr>
          <p:cNvPr id="6" name="Content Placeholder 2">
            <a:extLst>
              <a:ext uri="{FF2B5EF4-FFF2-40B4-BE49-F238E27FC236}">
                <a16:creationId xmlns:a16="http://schemas.microsoft.com/office/drawing/2014/main" id="{EF46C0D0-EF29-43AF-BBA5-B32BBEB9603B}"/>
              </a:ext>
            </a:extLst>
          </p:cNvPr>
          <p:cNvSpPr txBox="1">
            <a:spLocks/>
          </p:cNvSpPr>
          <p:nvPr/>
        </p:nvSpPr>
        <p:spPr>
          <a:xfrm>
            <a:off x="4743449" y="2673350"/>
            <a:ext cx="3924301" cy="18129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Screening for early literacy fundamentals</a:t>
            </a:r>
          </a:p>
          <a:p>
            <a:r>
              <a:rPr lang="en-US" dirty="0"/>
              <a:t>All teachers in VA use PALS </a:t>
            </a:r>
          </a:p>
        </p:txBody>
      </p:sp>
      <p:pic>
        <p:nvPicPr>
          <p:cNvPr id="7" name="Picture 6">
            <a:extLst>
              <a:ext uri="{FF2B5EF4-FFF2-40B4-BE49-F238E27FC236}">
                <a16:creationId xmlns:a16="http://schemas.microsoft.com/office/drawing/2014/main" id="{E4D7A3E4-1AE6-47AF-9B0C-BA57806E638B}"/>
              </a:ext>
            </a:extLst>
          </p:cNvPr>
          <p:cNvPicPr>
            <a:picLocks noChangeAspect="1"/>
          </p:cNvPicPr>
          <p:nvPr/>
        </p:nvPicPr>
        <p:blipFill>
          <a:blip r:embed="rId2"/>
          <a:stretch>
            <a:fillRect/>
          </a:stretch>
        </p:blipFill>
        <p:spPr>
          <a:xfrm>
            <a:off x="1155671" y="2371725"/>
            <a:ext cx="3060757" cy="2905125"/>
          </a:xfrm>
          <a:prstGeom prst="rect">
            <a:avLst/>
          </a:prstGeom>
        </p:spPr>
      </p:pic>
    </p:spTree>
    <p:extLst>
      <p:ext uri="{BB962C8B-B14F-4D97-AF65-F5344CB8AC3E}">
        <p14:creationId xmlns:p14="http://schemas.microsoft.com/office/powerpoint/2010/main" val="250672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B19-A190-42A2-A47F-A1DDC09CDC62}"/>
              </a:ext>
            </a:extLst>
          </p:cNvPr>
          <p:cNvSpPr>
            <a:spLocks noGrp="1"/>
          </p:cNvSpPr>
          <p:nvPr>
            <p:ph type="title"/>
          </p:nvPr>
        </p:nvSpPr>
        <p:spPr/>
        <p:txBody>
          <a:bodyPr/>
          <a:lstStyle/>
          <a:p>
            <a:r>
              <a:rPr lang="en-US" b="1" dirty="0"/>
              <a:t>PALS </a:t>
            </a:r>
          </a:p>
        </p:txBody>
      </p:sp>
      <p:sp>
        <p:nvSpPr>
          <p:cNvPr id="3" name="Content Placeholder 2">
            <a:extLst>
              <a:ext uri="{FF2B5EF4-FFF2-40B4-BE49-F238E27FC236}">
                <a16:creationId xmlns:a16="http://schemas.microsoft.com/office/drawing/2014/main" id="{98D3C191-615B-46F0-B76E-EAB0E3A9D70D}"/>
              </a:ext>
            </a:extLst>
          </p:cNvPr>
          <p:cNvSpPr>
            <a:spLocks noGrp="1"/>
          </p:cNvSpPr>
          <p:nvPr>
            <p:ph idx="1"/>
          </p:nvPr>
        </p:nvSpPr>
        <p:spPr>
          <a:xfrm>
            <a:off x="628650" y="1417639"/>
            <a:ext cx="7886700" cy="546100"/>
          </a:xfrm>
        </p:spPr>
        <p:txBody>
          <a:bodyPr/>
          <a:lstStyle/>
          <a:p>
            <a:r>
              <a:rPr lang="en-US" dirty="0"/>
              <a:t>Phonological Awareness Literacy Screening </a:t>
            </a:r>
          </a:p>
        </p:txBody>
      </p:sp>
      <p:sp>
        <p:nvSpPr>
          <p:cNvPr id="4" name="Date Placeholder 3">
            <a:extLst>
              <a:ext uri="{FF2B5EF4-FFF2-40B4-BE49-F238E27FC236}">
                <a16:creationId xmlns:a16="http://schemas.microsoft.com/office/drawing/2014/main" id="{3BADE154-0047-47F9-BDB7-EE1F1C68088D}"/>
              </a:ext>
            </a:extLst>
          </p:cNvPr>
          <p:cNvSpPr>
            <a:spLocks noGrp="1"/>
          </p:cNvSpPr>
          <p:nvPr>
            <p:ph type="dt" sz="half" idx="10"/>
          </p:nvPr>
        </p:nvSpPr>
        <p:spPr/>
        <p:txBody>
          <a:bodyPr/>
          <a:lstStyle/>
          <a:p>
            <a:fld id="{4DAE6870-AD18-448A-9B2A-0EFE6DC7B06B}" type="datetime1">
              <a:rPr lang="en-US" smtClean="0"/>
              <a:t>11/15/2018</a:t>
            </a:fld>
            <a:endParaRPr lang="en-US"/>
          </a:p>
        </p:txBody>
      </p:sp>
      <p:sp>
        <p:nvSpPr>
          <p:cNvPr id="5" name="Slide Number Placeholder 4">
            <a:extLst>
              <a:ext uri="{FF2B5EF4-FFF2-40B4-BE49-F238E27FC236}">
                <a16:creationId xmlns:a16="http://schemas.microsoft.com/office/drawing/2014/main" id="{AA530907-A2D1-4513-9C84-6BFED4218A07}"/>
              </a:ext>
            </a:extLst>
          </p:cNvPr>
          <p:cNvSpPr>
            <a:spLocks noGrp="1"/>
          </p:cNvSpPr>
          <p:nvPr>
            <p:ph type="sldNum" sz="quarter" idx="12"/>
          </p:nvPr>
        </p:nvSpPr>
        <p:spPr/>
        <p:txBody>
          <a:bodyPr/>
          <a:lstStyle/>
          <a:p>
            <a:fld id="{B63E4CEF-BB1E-48C7-AE93-F39F6AA99AD7}" type="slidenum">
              <a:rPr lang="en-US" smtClean="0"/>
              <a:pPr/>
              <a:t>6</a:t>
            </a:fld>
            <a:endParaRPr lang="en-US"/>
          </a:p>
        </p:txBody>
      </p:sp>
      <p:sp>
        <p:nvSpPr>
          <p:cNvPr id="6" name="Content Placeholder 2">
            <a:extLst>
              <a:ext uri="{FF2B5EF4-FFF2-40B4-BE49-F238E27FC236}">
                <a16:creationId xmlns:a16="http://schemas.microsoft.com/office/drawing/2014/main" id="{EF46C0D0-EF29-43AF-BBA5-B32BBEB9603B}"/>
              </a:ext>
            </a:extLst>
          </p:cNvPr>
          <p:cNvSpPr txBox="1">
            <a:spLocks/>
          </p:cNvSpPr>
          <p:nvPr/>
        </p:nvSpPr>
        <p:spPr>
          <a:xfrm>
            <a:off x="4219575" y="2009774"/>
            <a:ext cx="4476750" cy="40735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Name Writing</a:t>
            </a:r>
          </a:p>
          <a:p>
            <a:r>
              <a:rPr lang="en-US" dirty="0"/>
              <a:t>Upper-case Alphabet</a:t>
            </a:r>
          </a:p>
          <a:p>
            <a:r>
              <a:rPr lang="en-US" dirty="0"/>
              <a:t>Lower-case Alphabet</a:t>
            </a:r>
          </a:p>
          <a:p>
            <a:r>
              <a:rPr lang="en-US" dirty="0"/>
              <a:t>Letter Sounds</a:t>
            </a:r>
          </a:p>
          <a:p>
            <a:r>
              <a:rPr lang="en-US" dirty="0"/>
              <a:t>Beginning Sound Awareness</a:t>
            </a:r>
          </a:p>
          <a:p>
            <a:r>
              <a:rPr lang="en-US" dirty="0"/>
              <a:t>Print and Word Awareness</a:t>
            </a:r>
          </a:p>
          <a:p>
            <a:r>
              <a:rPr lang="en-US" dirty="0"/>
              <a:t>Rhyme Awareness</a:t>
            </a:r>
          </a:p>
          <a:p>
            <a:r>
              <a:rPr lang="en-US" dirty="0"/>
              <a:t>Nursery Rhyme Awareness</a:t>
            </a:r>
          </a:p>
          <a:p>
            <a:endParaRPr lang="en-US" dirty="0"/>
          </a:p>
        </p:txBody>
      </p:sp>
      <p:pic>
        <p:nvPicPr>
          <p:cNvPr id="7" name="Picture 6">
            <a:extLst>
              <a:ext uri="{FF2B5EF4-FFF2-40B4-BE49-F238E27FC236}">
                <a16:creationId xmlns:a16="http://schemas.microsoft.com/office/drawing/2014/main" id="{E4D7A3E4-1AE6-47AF-9B0C-BA57806E638B}"/>
              </a:ext>
            </a:extLst>
          </p:cNvPr>
          <p:cNvPicPr>
            <a:picLocks noChangeAspect="1"/>
          </p:cNvPicPr>
          <p:nvPr/>
        </p:nvPicPr>
        <p:blipFill>
          <a:blip r:embed="rId2"/>
          <a:stretch>
            <a:fillRect/>
          </a:stretch>
        </p:blipFill>
        <p:spPr>
          <a:xfrm>
            <a:off x="841346" y="2352675"/>
            <a:ext cx="3060757" cy="2905125"/>
          </a:xfrm>
          <a:prstGeom prst="rect">
            <a:avLst/>
          </a:prstGeom>
        </p:spPr>
      </p:pic>
    </p:spTree>
    <p:extLst>
      <p:ext uri="{BB962C8B-B14F-4D97-AF65-F5344CB8AC3E}">
        <p14:creationId xmlns:p14="http://schemas.microsoft.com/office/powerpoint/2010/main" val="327063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2DD4F67-498D-49AF-B317-85B118D59A45}"/>
              </a:ext>
            </a:extLst>
          </p:cNvPr>
          <p:cNvSpPr>
            <a:spLocks noGrp="1"/>
          </p:cNvSpPr>
          <p:nvPr>
            <p:ph idx="1"/>
          </p:nvPr>
        </p:nvSpPr>
        <p:spPr>
          <a:xfrm>
            <a:off x="364758" y="2224210"/>
            <a:ext cx="8414483" cy="808357"/>
          </a:xfrm>
        </p:spPr>
        <p:txBody>
          <a:bodyPr/>
          <a:lstStyle/>
          <a:p>
            <a:r>
              <a:rPr lang="en-US" b="1" dirty="0"/>
              <a:t>Georgia Early Learning and Development Standards</a:t>
            </a:r>
          </a:p>
        </p:txBody>
      </p:sp>
      <p:sp>
        <p:nvSpPr>
          <p:cNvPr id="5" name="Slide Number Placeholder 4">
            <a:extLst>
              <a:ext uri="{FF2B5EF4-FFF2-40B4-BE49-F238E27FC236}">
                <a16:creationId xmlns:a16="http://schemas.microsoft.com/office/drawing/2014/main" id="{ECF502DC-751F-47D7-AC7B-FC118124DEEA}"/>
              </a:ext>
            </a:extLst>
          </p:cNvPr>
          <p:cNvSpPr>
            <a:spLocks noGrp="1"/>
          </p:cNvSpPr>
          <p:nvPr>
            <p:ph type="sldNum" sz="quarter" idx="12"/>
          </p:nvPr>
        </p:nvSpPr>
        <p:spPr/>
        <p:txBody>
          <a:bodyPr/>
          <a:lstStyle/>
          <a:p>
            <a:fld id="{B63E4CEF-BB1E-48C7-AE93-F39F6AA99AD7}" type="slidenum">
              <a:rPr lang="en-US" smtClean="0"/>
              <a:pPr/>
              <a:t>7</a:t>
            </a:fld>
            <a:endParaRPr lang="en-US"/>
          </a:p>
        </p:txBody>
      </p:sp>
      <p:pic>
        <p:nvPicPr>
          <p:cNvPr id="3" name="Picture 2">
            <a:extLst>
              <a:ext uri="{FF2B5EF4-FFF2-40B4-BE49-F238E27FC236}">
                <a16:creationId xmlns:a16="http://schemas.microsoft.com/office/drawing/2014/main" id="{A9B9EE69-708F-47F7-8890-3B9314BF34ED}"/>
              </a:ext>
            </a:extLst>
          </p:cNvPr>
          <p:cNvPicPr>
            <a:picLocks noChangeAspect="1"/>
          </p:cNvPicPr>
          <p:nvPr/>
        </p:nvPicPr>
        <p:blipFill>
          <a:blip r:embed="rId2"/>
          <a:stretch>
            <a:fillRect/>
          </a:stretch>
        </p:blipFill>
        <p:spPr>
          <a:xfrm>
            <a:off x="183806" y="214435"/>
            <a:ext cx="4102443" cy="1828800"/>
          </a:xfrm>
          <a:prstGeom prst="rect">
            <a:avLst/>
          </a:prstGeom>
        </p:spPr>
      </p:pic>
      <p:pic>
        <p:nvPicPr>
          <p:cNvPr id="8" name="Picture 7">
            <a:extLst>
              <a:ext uri="{FF2B5EF4-FFF2-40B4-BE49-F238E27FC236}">
                <a16:creationId xmlns:a16="http://schemas.microsoft.com/office/drawing/2014/main" id="{434BEEA9-7E33-4800-98D9-FD555D51C71B}"/>
              </a:ext>
            </a:extLst>
          </p:cNvPr>
          <p:cNvPicPr>
            <a:picLocks noChangeAspect="1"/>
          </p:cNvPicPr>
          <p:nvPr/>
        </p:nvPicPr>
        <p:blipFill>
          <a:blip r:embed="rId3"/>
          <a:stretch>
            <a:fillRect/>
          </a:stretch>
        </p:blipFill>
        <p:spPr>
          <a:xfrm>
            <a:off x="0" y="3499852"/>
            <a:ext cx="9144000" cy="651164"/>
          </a:xfrm>
          <a:prstGeom prst="rect">
            <a:avLst/>
          </a:prstGeom>
        </p:spPr>
      </p:pic>
      <p:sp>
        <p:nvSpPr>
          <p:cNvPr id="9" name="Title 1">
            <a:extLst>
              <a:ext uri="{FF2B5EF4-FFF2-40B4-BE49-F238E27FC236}">
                <a16:creationId xmlns:a16="http://schemas.microsoft.com/office/drawing/2014/main" id="{8ED26FDF-C770-4DF8-8381-0D5E3D5F2C11}"/>
              </a:ext>
            </a:extLst>
          </p:cNvPr>
          <p:cNvSpPr>
            <a:spLocks noGrp="1"/>
          </p:cNvSpPr>
          <p:nvPr>
            <p:ph type="title"/>
          </p:nvPr>
        </p:nvSpPr>
        <p:spPr>
          <a:xfrm>
            <a:off x="4412906" y="1417761"/>
            <a:ext cx="3921469" cy="625474"/>
          </a:xfrm>
        </p:spPr>
        <p:txBody>
          <a:bodyPr>
            <a:normAutofit fontScale="90000"/>
          </a:bodyPr>
          <a:lstStyle/>
          <a:p>
            <a:r>
              <a:rPr lang="en-US" b="1" i="1" dirty="0"/>
              <a:t>gelds.decal.ga.gov </a:t>
            </a:r>
          </a:p>
        </p:txBody>
      </p:sp>
    </p:spTree>
    <p:extLst>
      <p:ext uri="{BB962C8B-B14F-4D97-AF65-F5344CB8AC3E}">
        <p14:creationId xmlns:p14="http://schemas.microsoft.com/office/powerpoint/2010/main" val="3639268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27" name="Rectangle 2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510168" cy="5143500"/>
          </a:xfrm>
          <a:prstGeom prst="rect">
            <a:avLst/>
          </a:prstGeom>
          <a:solidFill>
            <a:srgbClr val="6A8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3" name="Title 2"/>
          <p:cNvSpPr>
            <a:spLocks noGrp="1"/>
          </p:cNvSpPr>
          <p:nvPr>
            <p:ph type="title"/>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950">
                <a:solidFill>
                  <a:srgbClr val="FFFFFF"/>
                </a:solidFill>
              </a:rPr>
              <a:t>What are the GELDS?</a:t>
            </a:r>
          </a:p>
        </p:txBody>
      </p:sp>
      <p:pic>
        <p:nvPicPr>
          <p:cNvPr id="22" name="56C3D735-0E61-4F80-AD9A-43A4C6792B9B" descr="F7D0DAF4-5A3A-4F63-A9A4-526CF353A658@hsd1"/>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3132" r="1" b="21539"/>
          <a:stretch/>
        </p:blipFill>
        <p:spPr bwMode="auto">
          <a:xfrm>
            <a:off x="2908570" y="857250"/>
            <a:ext cx="5914417" cy="53684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8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2577435"/>
            <a:ext cx="3636335" cy="3392875"/>
          </a:xfrm>
          <a:prstGeom prst="rect">
            <a:avLst/>
          </a:prstGeom>
        </p:spPr>
      </p:pic>
      <p:pic>
        <p:nvPicPr>
          <p:cNvPr id="14" name="Picture 13"/>
          <p:cNvPicPr>
            <a:picLocks noChangeAspect="1"/>
          </p:cNvPicPr>
          <p:nvPr/>
        </p:nvPicPr>
        <p:blipFill>
          <a:blip r:embed="rId3"/>
          <a:stretch>
            <a:fillRect/>
          </a:stretch>
        </p:blipFill>
        <p:spPr>
          <a:xfrm>
            <a:off x="4063487" y="3233476"/>
            <a:ext cx="1314028" cy="1540170"/>
          </a:xfrm>
          <a:prstGeom prst="rect">
            <a:avLst/>
          </a:prstGeom>
        </p:spPr>
      </p:pic>
      <p:pic>
        <p:nvPicPr>
          <p:cNvPr id="15" name="Picture 14"/>
          <p:cNvPicPr>
            <a:picLocks noChangeAspect="1"/>
          </p:cNvPicPr>
          <p:nvPr/>
        </p:nvPicPr>
        <p:blipFill>
          <a:blip r:embed="rId4"/>
          <a:stretch>
            <a:fillRect/>
          </a:stretch>
        </p:blipFill>
        <p:spPr>
          <a:xfrm>
            <a:off x="6041680" y="3251902"/>
            <a:ext cx="1688189" cy="2339093"/>
          </a:xfrm>
          <a:prstGeom prst="rect">
            <a:avLst/>
          </a:prstGeom>
        </p:spPr>
      </p:pic>
      <p:pic>
        <p:nvPicPr>
          <p:cNvPr id="16" name="Picture 15"/>
          <p:cNvPicPr>
            <a:picLocks noChangeAspect="1"/>
          </p:cNvPicPr>
          <p:nvPr/>
        </p:nvPicPr>
        <p:blipFill>
          <a:blip r:embed="rId5"/>
          <a:stretch>
            <a:fillRect/>
          </a:stretch>
        </p:blipFill>
        <p:spPr>
          <a:xfrm>
            <a:off x="4028658" y="2579734"/>
            <a:ext cx="1348857" cy="566978"/>
          </a:xfrm>
          <a:prstGeom prst="rect">
            <a:avLst/>
          </a:prstGeom>
        </p:spPr>
      </p:pic>
      <p:pic>
        <p:nvPicPr>
          <p:cNvPr id="17" name="Picture 16"/>
          <p:cNvPicPr>
            <a:picLocks noChangeAspect="1"/>
          </p:cNvPicPr>
          <p:nvPr/>
        </p:nvPicPr>
        <p:blipFill>
          <a:blip r:embed="rId6"/>
          <a:stretch>
            <a:fillRect/>
          </a:stretch>
        </p:blipFill>
        <p:spPr>
          <a:xfrm>
            <a:off x="6200437" y="2671071"/>
            <a:ext cx="1115665" cy="562405"/>
          </a:xfrm>
          <a:prstGeom prst="rect">
            <a:avLst/>
          </a:prstGeom>
        </p:spPr>
      </p:pic>
      <p:sp>
        <p:nvSpPr>
          <p:cNvPr id="3" name="Title 2"/>
          <p:cNvSpPr>
            <a:spLocks noGrp="1"/>
          </p:cNvSpPr>
          <p:nvPr>
            <p:ph type="title"/>
          </p:nvPr>
        </p:nvSpPr>
        <p:spPr>
          <a:xfrm>
            <a:off x="404914" y="773688"/>
            <a:ext cx="7886700" cy="1325563"/>
          </a:xfrm>
        </p:spPr>
        <p:txBody>
          <a:bodyPr/>
          <a:lstStyle/>
          <a:p>
            <a:pPr algn="ctr"/>
            <a:r>
              <a:rPr lang="en-US" dirty="0"/>
              <a:t>Communication Language </a:t>
            </a:r>
            <a:br>
              <a:rPr lang="en-US" dirty="0"/>
            </a:br>
            <a:r>
              <a:rPr lang="en-US" dirty="0"/>
              <a:t>and Literacy </a:t>
            </a:r>
          </a:p>
        </p:txBody>
      </p:sp>
    </p:spTree>
    <p:extLst>
      <p:ext uri="{BB962C8B-B14F-4D97-AF65-F5344CB8AC3E}">
        <p14:creationId xmlns:p14="http://schemas.microsoft.com/office/powerpoint/2010/main" val="3845349366"/>
      </p:ext>
    </p:extLst>
  </p:cSld>
  <p:clrMapOvr>
    <a:masterClrMapping/>
  </p:clrMapOvr>
</p:sld>
</file>

<file path=ppt/theme/theme1.xml><?xml version="1.0" encoding="utf-8"?>
<a:theme xmlns:a="http://schemas.openxmlformats.org/drawingml/2006/main" name="GaDOE-PowerPoint-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ED4ED8A2D7EB479F17F559EDA72320" ma:contentTypeVersion="1" ma:contentTypeDescription="Create a new document." ma:contentTypeScope="" ma:versionID="d36aeffa3b8c082a25d91064e851a079">
  <xsd:schema xmlns:xsd="http://www.w3.org/2001/XMLSchema" xmlns:xs="http://www.w3.org/2001/XMLSchema" xmlns:p="http://schemas.microsoft.com/office/2006/metadata/properties" xmlns:ns1="http://schemas.microsoft.com/sharepoint/v3" xmlns:ns2="1d496aed-39d0-4758-b3cf-4e4773287716" targetNamespace="http://schemas.microsoft.com/office/2006/metadata/properties" ma:root="true" ma:fieldsID="e0a227e79e5b6307bbf1572d7d772b37" ns1:_="" ns2:_="">
    <xsd:import namespace="http://schemas.microsoft.com/sharepoint/v3"/>
    <xsd:import namespace="1d496aed-39d0-4758-b3cf-4e4773287716"/>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internalName="PublishingStartDate">
      <xsd:simpleType>
        <xsd:restriction base="dms:Unknown"/>
      </xsd:simpleType>
    </xsd:element>
    <xsd:element name="PublishingExpirationDate" ma:index="11"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7AAB504-78BB-4C7F-8018-2AB07F63D65D}"/>
</file>

<file path=customXml/itemProps2.xml><?xml version="1.0" encoding="utf-8"?>
<ds:datastoreItem xmlns:ds="http://schemas.openxmlformats.org/officeDocument/2006/customXml" ds:itemID="{4FCBFC13-76E3-4F46-9127-8951FD27068B}"/>
</file>

<file path=customXml/itemProps3.xml><?xml version="1.0" encoding="utf-8"?>
<ds:datastoreItem xmlns:ds="http://schemas.openxmlformats.org/officeDocument/2006/customXml" ds:itemID="{594EC657-3993-40C8-949E-92A9E1D9BD22}"/>
</file>

<file path=docProps/app.xml><?xml version="1.0" encoding="utf-8"?>
<Properties xmlns="http://schemas.openxmlformats.org/officeDocument/2006/extended-properties" xmlns:vt="http://schemas.openxmlformats.org/officeDocument/2006/docPropsVTypes">
  <Template>Office Theme</Template>
  <TotalTime>4778</TotalTime>
  <Words>1767</Words>
  <Application>Microsoft Office PowerPoint</Application>
  <PresentationFormat>On-screen Show (4:3)</PresentationFormat>
  <Paragraphs>156</Paragraphs>
  <Slides>22</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Times New Roman</vt:lpstr>
      <vt:lpstr>GaDOE-PowerPoint-Template</vt:lpstr>
      <vt:lpstr>Office Theme</vt:lpstr>
      <vt:lpstr>1_Office Theme</vt:lpstr>
      <vt:lpstr>L4GA Webinar Building on Your Language Rich Community </vt:lpstr>
      <vt:lpstr>Introductions</vt:lpstr>
      <vt:lpstr>PowerPoint Presentation</vt:lpstr>
      <vt:lpstr>PPVT</vt:lpstr>
      <vt:lpstr>PALS </vt:lpstr>
      <vt:lpstr>PALS </vt:lpstr>
      <vt:lpstr>gelds.decal.ga.gov </vt:lpstr>
      <vt:lpstr>What are the GELDS?</vt:lpstr>
      <vt:lpstr>Communication Language  and Literacy </vt:lpstr>
      <vt:lpstr>GELDS </vt:lpstr>
      <vt:lpstr>GELDS </vt:lpstr>
      <vt:lpstr>GELDS &amp; PALS  How they can work together? </vt:lpstr>
      <vt:lpstr>GELDS </vt:lpstr>
      <vt:lpstr>GELDS </vt:lpstr>
      <vt:lpstr>GELDS </vt:lpstr>
      <vt:lpstr>GELDS </vt:lpstr>
      <vt:lpstr>GELDS </vt:lpstr>
      <vt:lpstr>GELDS </vt:lpstr>
      <vt:lpstr>GELDS </vt:lpstr>
      <vt:lpstr>GELDS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L4GA Evaulation Webinar</dc:title>
  <dc:creator>Meghan Welch</dc:creator>
  <cp:lastModifiedBy>Meghan Welch</cp:lastModifiedBy>
  <cp:revision>43</cp:revision>
  <cp:lastPrinted>2018-11-13T17:08:37Z</cp:lastPrinted>
  <dcterms:created xsi:type="dcterms:W3CDTF">2018-09-18T17:20:58Z</dcterms:created>
  <dcterms:modified xsi:type="dcterms:W3CDTF">2018-11-16T16:43:09Z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0x010100BCED4ED8A2D7EB479F17F559EDA72320</vt:lpwstr>
  </property>
</Properties>
</file>