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6" r:id="rId4"/>
    <p:sldId id="268" r:id="rId5"/>
    <p:sldId id="264" r:id="rId6"/>
    <p:sldId id="270" r:id="rId7"/>
    <p:sldId id="271" r:id="rId8"/>
    <p:sldId id="267" r:id="rId9"/>
    <p:sldId id="269" r:id="rId10"/>
    <p:sldId id="272" r:id="rId11"/>
    <p:sldId id="273" r:id="rId12"/>
    <p:sldId id="276" r:id="rId13"/>
    <p:sldId id="265" r:id="rId14"/>
    <p:sldId id="274" r:id="rId15"/>
    <p:sldId id="275" r:id="rId16"/>
  </p:sldIdLst>
  <p:sldSz cx="6858000" cy="9144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2510" y="3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9DF14-7036-4C77-AD8A-3D6B15219E1F}" type="datetimeFigureOut">
              <a:rPr lang="en-US"/>
              <a:pPr>
                <a:defRPr/>
              </a:pPr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66EF9-7086-4AA8-B4E1-E9F77FF03A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90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9C740-B6A6-49B3-841C-B0B5C3D3D56A}" type="datetimeFigureOut">
              <a:rPr lang="en-US"/>
              <a:pPr>
                <a:defRPr/>
              </a:pPr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25C4E-EC2B-4862-8F0A-E9DAFA5E96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487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F95C8-3792-4722-90FE-722A4C8160B5}" type="datetimeFigureOut">
              <a:rPr lang="en-US"/>
              <a:pPr>
                <a:defRPr/>
              </a:pPr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03E10-1890-4EED-82F7-05B5FDA92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54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5A362-1CBF-44B6-9A50-354CE456281C}" type="datetimeFigureOut">
              <a:rPr lang="en-US"/>
              <a:pPr>
                <a:defRPr/>
              </a:pPr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0A3D4-A138-47A9-BB1E-BB41AD5548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02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78D43-708B-47A6-AC87-E125F2178BF5}" type="datetimeFigureOut">
              <a:rPr lang="en-US"/>
              <a:pPr>
                <a:defRPr/>
              </a:pPr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C5376-130F-4365-9811-4ED5EA331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20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ABAC2-54E1-49FD-99BB-769C9FAD0186}" type="datetimeFigureOut">
              <a:rPr lang="en-US"/>
              <a:pPr>
                <a:defRPr/>
              </a:pPr>
              <a:t>3/29/2021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EC250-EA02-4511-A112-021AC45DB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519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15776-D882-4F09-9EE3-D6DFE53FC5B6}" type="datetimeFigureOut">
              <a:rPr lang="en-US"/>
              <a:pPr>
                <a:defRPr/>
              </a:pPr>
              <a:t>3/29/2021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88C04-59A2-4C7E-9395-A4D8039B9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21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0944A-6F66-4CED-A048-3648222DBD27}" type="datetimeFigureOut">
              <a:rPr lang="en-US"/>
              <a:pPr>
                <a:defRPr/>
              </a:pPr>
              <a:t>3/29/2021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990D3-4B24-4851-A599-C113B3DEB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27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AAA94-C17F-49EE-9FB1-65EE77FE9F77}" type="datetimeFigureOut">
              <a:rPr lang="en-US"/>
              <a:pPr>
                <a:defRPr/>
              </a:pPr>
              <a:t>3/29/2021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52B12-0CAA-41DF-8A60-62FCAB76D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67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223BB-330D-4185-B40B-869670670E1B}" type="datetimeFigureOut">
              <a:rPr lang="en-US"/>
              <a:pPr>
                <a:defRPr/>
              </a:pPr>
              <a:t>3/29/2021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A175A-6117-4C8A-80F1-5A5E1094D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58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CBFE1-E23B-4787-BFC6-00CADD5899FB}" type="datetimeFigureOut">
              <a:rPr lang="en-US"/>
              <a:pPr>
                <a:defRPr/>
              </a:pPr>
              <a:t>3/29/2021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E2CEE-324C-463E-94E8-C32DA9300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47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083BAA-386F-4481-9D18-5796A2446FE6}" type="datetimeFigureOut">
              <a:rPr lang="en-US"/>
              <a:pPr>
                <a:defRPr/>
              </a:pPr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8CDF56-7F2F-49A6-BA71-1902B0205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8.png"/><Relationship Id="rId7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4.png"/><Relationship Id="rId10" Type="http://schemas.openxmlformats.org/officeDocument/2006/relationships/image" Target="../media/image32.png"/><Relationship Id="rId4" Type="http://schemas.openxmlformats.org/officeDocument/2006/relationships/image" Target="../media/image5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4.png"/><Relationship Id="rId21" Type="http://schemas.openxmlformats.org/officeDocument/2006/relationships/image" Target="../media/image26.png"/><Relationship Id="rId7" Type="http://schemas.openxmlformats.org/officeDocument/2006/relationships/image" Target="../media/image8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3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0.png"/><Relationship Id="rId10" Type="http://schemas.openxmlformats.org/officeDocument/2006/relationships/image" Target="../media/image11.png"/><Relationship Id="rId19" Type="http://schemas.openxmlformats.org/officeDocument/2006/relationships/image" Target="../media/image24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4.png"/><Relationship Id="rId21" Type="http://schemas.openxmlformats.org/officeDocument/2006/relationships/image" Target="../media/image26.png"/><Relationship Id="rId7" Type="http://schemas.openxmlformats.org/officeDocument/2006/relationships/image" Target="../media/image8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3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0.png"/><Relationship Id="rId10" Type="http://schemas.openxmlformats.org/officeDocument/2006/relationships/image" Target="../media/image11.png"/><Relationship Id="rId19" Type="http://schemas.openxmlformats.org/officeDocument/2006/relationships/image" Target="../media/image24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5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4.png"/><Relationship Id="rId21" Type="http://schemas.openxmlformats.org/officeDocument/2006/relationships/image" Target="../media/image26.png"/><Relationship Id="rId7" Type="http://schemas.openxmlformats.org/officeDocument/2006/relationships/image" Target="../media/image8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3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0.png"/><Relationship Id="rId10" Type="http://schemas.openxmlformats.org/officeDocument/2006/relationships/image" Target="../media/image11.png"/><Relationship Id="rId19" Type="http://schemas.openxmlformats.org/officeDocument/2006/relationships/image" Target="../media/image24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4.png"/><Relationship Id="rId21" Type="http://schemas.openxmlformats.org/officeDocument/2006/relationships/image" Target="../media/image26.png"/><Relationship Id="rId7" Type="http://schemas.openxmlformats.org/officeDocument/2006/relationships/image" Target="../media/image8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3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0.png"/><Relationship Id="rId10" Type="http://schemas.openxmlformats.org/officeDocument/2006/relationships/image" Target="../media/image11.png"/><Relationship Id="rId19" Type="http://schemas.openxmlformats.org/officeDocument/2006/relationships/image" Target="../media/image24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495300" y="381000"/>
            <a:ext cx="5829300" cy="1960563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Geometry: </a:t>
            </a:r>
            <a:br>
              <a:rPr lang="en-US" altLang="en-US" sz="2400" dirty="0"/>
            </a:br>
            <a:r>
              <a:rPr lang="en-US" altLang="en-US" sz="3200" dirty="0"/>
              <a:t>Planets &amp; Sun</a:t>
            </a:r>
            <a:br>
              <a:rPr lang="en-US" altLang="en-US" sz="3200" dirty="0"/>
            </a:br>
            <a:r>
              <a:rPr lang="en-US" altLang="en-US" sz="3200" dirty="0"/>
              <a:t>Coordinate Plane </a:t>
            </a:r>
            <a:br>
              <a:rPr lang="en-US" altLang="en-US" sz="3200" dirty="0"/>
            </a:br>
            <a:r>
              <a:rPr lang="en-US" altLang="en-US" sz="2400" i="1" dirty="0"/>
              <a:t>with blank templates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304800" y="8255000"/>
            <a:ext cx="6172200" cy="23368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solidFill>
                  <a:schemeClr val="tx1"/>
                </a:solidFill>
              </a:rPr>
              <a:t>Created by Jessie Moreau, M.Ed., NBCT</a:t>
            </a:r>
          </a:p>
          <a:p>
            <a:pPr eaLnBrk="1" hangingPunct="1"/>
            <a:r>
              <a:rPr lang="en-US" altLang="en-US" sz="2000" i="1" dirty="0">
                <a:solidFill>
                  <a:schemeClr val="tx1"/>
                </a:solidFill>
              </a:rPr>
              <a:t>Gwinnett County Public Schools</a:t>
            </a: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381000" y="3048000"/>
            <a:ext cx="57912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>
                <a:latin typeface="Calibri" pitchFamily="34" charset="0"/>
              </a:rPr>
              <a:t>MGSE5.G.2</a:t>
            </a:r>
            <a:r>
              <a:rPr lang="en-US" altLang="en-US" sz="1400" dirty="0">
                <a:latin typeface="Calibri" pitchFamily="34" charset="0"/>
              </a:rPr>
              <a:t> Represent real world and mathematical problems by graphing points in the first quadrant of the coordinate plane, and interpret coordinate values of points in the context of the situation.</a:t>
            </a:r>
          </a:p>
        </p:txBody>
      </p:sp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476250" y="3962400"/>
            <a:ext cx="594360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latin typeface="Calibri" pitchFamily="34" charset="0"/>
              </a:rPr>
              <a:t>Print and use the small coordinate plane sheets provided and/or create your own enlarged poster board size quadrant and use the planets/sun from the “Our Solar System: Sun &amp; Planets” PowerPoint to fill in the coordinate plane.</a:t>
            </a:r>
          </a:p>
          <a:p>
            <a:pPr eaLnBrk="1" hangingPunct="1"/>
            <a:endParaRPr lang="en-US" altLang="en-US" dirty="0">
              <a:latin typeface="Calibri" pitchFamily="34" charset="0"/>
            </a:endParaRPr>
          </a:p>
          <a:p>
            <a:pPr eaLnBrk="1" hangingPunct="1"/>
            <a:r>
              <a:rPr lang="en-US" altLang="en-US" dirty="0">
                <a:latin typeface="Calibri" pitchFamily="34" charset="0"/>
              </a:rPr>
              <a:t>-Students can </a:t>
            </a:r>
            <a:r>
              <a:rPr lang="en-US" altLang="en-US" b="1" dirty="0">
                <a:latin typeface="Calibri" pitchFamily="34" charset="0"/>
              </a:rPr>
              <a:t>interpret the value of points </a:t>
            </a:r>
            <a:r>
              <a:rPr lang="en-US" altLang="en-US" dirty="0">
                <a:latin typeface="Calibri" pitchFamily="34" charset="0"/>
              </a:rPr>
              <a:t>by locating the pictures that are on the coordinate plane at the given points.</a:t>
            </a:r>
          </a:p>
          <a:p>
            <a:pPr eaLnBrk="1" hangingPunct="1"/>
            <a:endParaRPr lang="en-US" altLang="en-US" dirty="0">
              <a:latin typeface="Calibri" pitchFamily="34" charset="0"/>
            </a:endParaRPr>
          </a:p>
          <a:p>
            <a:pPr eaLnBrk="1" hangingPunct="1"/>
            <a:r>
              <a:rPr lang="en-US" altLang="en-US" dirty="0">
                <a:latin typeface="Calibri" pitchFamily="34" charset="0"/>
              </a:rPr>
              <a:t>-Students </a:t>
            </a:r>
            <a:r>
              <a:rPr lang="en-US" altLang="en-US" b="1" dirty="0">
                <a:latin typeface="Calibri" pitchFamily="34" charset="0"/>
              </a:rPr>
              <a:t>can graph points in the first quadrant (+,+) </a:t>
            </a:r>
            <a:r>
              <a:rPr lang="en-US" altLang="en-US" dirty="0">
                <a:latin typeface="Calibri" pitchFamily="34" charset="0"/>
              </a:rPr>
              <a:t> by placing pictures  of planets/sun onto the coordinate plane using the ordered pairs given.</a:t>
            </a:r>
          </a:p>
          <a:p>
            <a:pPr eaLnBrk="1" hangingPunct="1"/>
            <a:endParaRPr lang="en-US" altLang="en-US" dirty="0">
              <a:latin typeface="Calibri" pitchFamily="34" charset="0"/>
            </a:endParaRPr>
          </a:p>
          <a:p>
            <a:pPr eaLnBrk="1" hangingPunct="1"/>
            <a:endParaRPr lang="en-US" altLang="en-US" dirty="0"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788" y="304800"/>
            <a:ext cx="1675098" cy="2228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4" y="307635"/>
            <a:ext cx="1636794" cy="21688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4350" y="7239000"/>
            <a:ext cx="58674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**Two sets of materials are provided – one  set  is                color coded with </a:t>
            </a:r>
            <a:r>
              <a:rPr lang="en-US" dirty="0">
                <a:solidFill>
                  <a:srgbClr val="00B050"/>
                </a:solidFill>
                <a:latin typeface="+mn-lt"/>
              </a:rPr>
              <a:t>green (x)</a:t>
            </a:r>
            <a:r>
              <a:rPr lang="en-US" dirty="0">
                <a:latin typeface="+mn-lt"/>
              </a:rPr>
              <a:t>axis and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red (y) </a:t>
            </a:r>
            <a:r>
              <a:rPr lang="en-US" dirty="0">
                <a:latin typeface="+mn-lt"/>
              </a:rPr>
              <a:t>axis;                                     other set uses black &amp; white axis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9"/>
          <p:cNvSpPr txBox="1">
            <a:spLocks noChangeArrowheads="1"/>
          </p:cNvSpPr>
          <p:nvPr/>
        </p:nvSpPr>
        <p:spPr bwMode="auto">
          <a:xfrm>
            <a:off x="249238" y="8315325"/>
            <a:ext cx="3179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Calibri" pitchFamily="34" charset="0"/>
              </a:rPr>
              <a:t>Place             at</a:t>
            </a:r>
          </a:p>
        </p:txBody>
      </p:sp>
      <p:sp>
        <p:nvSpPr>
          <p:cNvPr id="9220" name="Title 1"/>
          <p:cNvSpPr>
            <a:spLocks noGrp="1"/>
          </p:cNvSpPr>
          <p:nvPr>
            <p:ph type="title"/>
          </p:nvPr>
        </p:nvSpPr>
        <p:spPr>
          <a:xfrm>
            <a:off x="381000" y="254000"/>
            <a:ext cx="6172200" cy="660400"/>
          </a:xfrm>
        </p:spPr>
        <p:txBody>
          <a:bodyPr/>
          <a:lstStyle/>
          <a:p>
            <a:pPr eaLnBrk="1" hangingPunct="1"/>
            <a:r>
              <a:rPr lang="en-US" altLang="en-US" sz="1200" dirty="0"/>
              <a:t>Place planets/sun on coordinate plane as described to graph points in the  first quadrant (+/+).</a:t>
            </a:r>
          </a:p>
        </p:txBody>
      </p:sp>
      <p:sp>
        <p:nvSpPr>
          <p:cNvPr id="9221" name="TextBox 3"/>
          <p:cNvSpPr txBox="1">
            <a:spLocks noChangeArrowheads="1"/>
          </p:cNvSpPr>
          <p:nvPr/>
        </p:nvSpPr>
        <p:spPr bwMode="auto">
          <a:xfrm>
            <a:off x="0" y="73025"/>
            <a:ext cx="6858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>
                <a:latin typeface="Calibri" pitchFamily="34" charset="0"/>
              </a:rPr>
              <a:t>Name __________________________________________  Date ____________________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737778"/>
              </p:ext>
            </p:extLst>
          </p:nvPr>
        </p:nvGraphicFramePr>
        <p:xfrm>
          <a:off x="261938" y="746125"/>
          <a:ext cx="6400800" cy="5599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19823">
                <a:tc>
                  <a:txBody>
                    <a:bodyPr/>
                    <a:lstStyle/>
                    <a:p>
                      <a:pPr lvl="0"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9823">
                <a:tc>
                  <a:txBody>
                    <a:bodyPr/>
                    <a:lstStyle/>
                    <a:p>
                      <a:pPr lvl="0"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9823">
                <a:tc>
                  <a:txBody>
                    <a:bodyPr/>
                    <a:lstStyle/>
                    <a:p>
                      <a:pPr lvl="0"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9823">
                <a:tc>
                  <a:txBody>
                    <a:bodyPr/>
                    <a:lstStyle/>
                    <a:p>
                      <a:pPr lvl="0"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9823">
                <a:tc>
                  <a:txBody>
                    <a:bodyPr/>
                    <a:lstStyle/>
                    <a:p>
                      <a:pPr lvl="0" algn="ctr"/>
                      <a:endParaRPr lang="en-US" sz="4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266" name="TextBox 34"/>
          <p:cNvSpPr txBox="1">
            <a:spLocks noChangeArrowheads="1"/>
          </p:cNvSpPr>
          <p:nvPr/>
        </p:nvSpPr>
        <p:spPr bwMode="auto">
          <a:xfrm>
            <a:off x="228600" y="6838950"/>
            <a:ext cx="3179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Calibri" pitchFamily="34" charset="0"/>
              </a:rPr>
              <a:t>Place             at</a:t>
            </a:r>
          </a:p>
        </p:txBody>
      </p:sp>
      <p:sp>
        <p:nvSpPr>
          <p:cNvPr id="9267" name="Rectangle 35"/>
          <p:cNvSpPr>
            <a:spLocks noChangeArrowheads="1"/>
          </p:cNvSpPr>
          <p:nvPr/>
        </p:nvSpPr>
        <p:spPr bwMode="auto">
          <a:xfrm>
            <a:off x="2419455" y="6740525"/>
            <a:ext cx="12586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4000" dirty="0">
                <a:latin typeface="Calibri" pitchFamily="34" charset="0"/>
              </a:rPr>
              <a:t>(3,1) </a:t>
            </a:r>
          </a:p>
        </p:txBody>
      </p:sp>
      <p:sp>
        <p:nvSpPr>
          <p:cNvPr id="9269" name="Rectangle 48"/>
          <p:cNvSpPr>
            <a:spLocks noChangeArrowheads="1"/>
          </p:cNvSpPr>
          <p:nvPr/>
        </p:nvSpPr>
        <p:spPr bwMode="auto">
          <a:xfrm>
            <a:off x="2451999" y="8181975"/>
            <a:ext cx="12586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4000" dirty="0">
                <a:latin typeface="Calibri" pitchFamily="34" charset="0"/>
              </a:rPr>
              <a:t>(4,2)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098925" y="6705600"/>
            <a:ext cx="1219200" cy="10668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098925" y="8001000"/>
            <a:ext cx="1219200" cy="10668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467350" y="6705600"/>
            <a:ext cx="1219200" cy="10668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486400" y="8001000"/>
            <a:ext cx="1219200" cy="10668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75" name="TextBox 39"/>
          <p:cNvSpPr txBox="1">
            <a:spLocks noChangeArrowheads="1"/>
          </p:cNvSpPr>
          <p:nvPr/>
        </p:nvSpPr>
        <p:spPr bwMode="auto">
          <a:xfrm>
            <a:off x="3581400" y="6400800"/>
            <a:ext cx="3581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000" i="1">
                <a:latin typeface="Calibri" pitchFamily="34" charset="0"/>
              </a:rPr>
              <a:t>Cut out pictures to place on grid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0" y="6345238"/>
            <a:ext cx="6858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219075" y="557213"/>
            <a:ext cx="19050" cy="600233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78" name="TextBox 35"/>
          <p:cNvSpPr txBox="1">
            <a:spLocks noChangeArrowheads="1"/>
          </p:cNvSpPr>
          <p:nvPr/>
        </p:nvSpPr>
        <p:spPr bwMode="auto">
          <a:xfrm>
            <a:off x="6580188" y="6321425"/>
            <a:ext cx="277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i="1" dirty="0"/>
              <a:t>x</a:t>
            </a:r>
          </a:p>
        </p:txBody>
      </p:sp>
      <p:sp>
        <p:nvSpPr>
          <p:cNvPr id="9279" name="TextBox 37"/>
          <p:cNvSpPr txBox="1">
            <a:spLocks noChangeArrowheads="1"/>
          </p:cNvSpPr>
          <p:nvPr/>
        </p:nvSpPr>
        <p:spPr bwMode="auto">
          <a:xfrm>
            <a:off x="79375" y="231775"/>
            <a:ext cx="277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i="1" dirty="0"/>
              <a:t>y</a:t>
            </a:r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7" b="3214"/>
          <a:stretch>
            <a:fillRect/>
          </a:stretch>
        </p:blipFill>
        <p:spPr bwMode="auto">
          <a:xfrm>
            <a:off x="1266204" y="8058149"/>
            <a:ext cx="916708" cy="779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991499" y="6705600"/>
            <a:ext cx="1237352" cy="971067"/>
            <a:chOff x="2274757" y="522288"/>
            <a:chExt cx="4658743" cy="3832225"/>
          </a:xfrm>
        </p:grpSpPr>
        <p:pic>
          <p:nvPicPr>
            <p:cNvPr id="29" name="Picture 2" descr="http://ts1.mm.bing.net/th?id=JN.UyR9kKV1%2f2dpZMTr4KmuAA&amp;pid=15.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4757" y="522288"/>
              <a:ext cx="4658743" cy="383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" descr="C:\Users\e200703192\Desktop\PLANET\peopl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3632" y="1124191"/>
              <a:ext cx="2914467" cy="2485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" name="Group 31"/>
          <p:cNvGrpSpPr/>
          <p:nvPr/>
        </p:nvGrpSpPr>
        <p:grpSpPr>
          <a:xfrm>
            <a:off x="4115699" y="6743700"/>
            <a:ext cx="1237352" cy="971067"/>
            <a:chOff x="2274757" y="522288"/>
            <a:chExt cx="4658743" cy="3832225"/>
          </a:xfrm>
        </p:grpSpPr>
        <p:pic>
          <p:nvPicPr>
            <p:cNvPr id="36" name="Picture 2" descr="http://ts1.mm.bing.net/th?id=JN.UyR9kKV1%2f2dpZMTr4KmuAA&amp;pid=15.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4757" y="522288"/>
              <a:ext cx="4658743" cy="383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2" descr="C:\Users\e200703192\Desktop\PLANET\peopl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3632" y="1124191"/>
              <a:ext cx="2914467" cy="2485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7" b="3214"/>
          <a:stretch>
            <a:fillRect/>
          </a:stretch>
        </p:blipFill>
        <p:spPr bwMode="auto">
          <a:xfrm>
            <a:off x="5590554" y="8077199"/>
            <a:ext cx="1075502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" name="Picture 6" descr="http://chandra.harvard.edu/graphics/resources/illustrations/solsys/mercury_il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022" y="8058150"/>
            <a:ext cx="1069937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" descr="http://www.androidworld.com/Black_Satur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1885">
            <a:off x="5389884" y="6646188"/>
            <a:ext cx="1376815" cy="1104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863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9"/>
          <p:cNvSpPr txBox="1">
            <a:spLocks noChangeArrowheads="1"/>
          </p:cNvSpPr>
          <p:nvPr/>
        </p:nvSpPr>
        <p:spPr bwMode="auto">
          <a:xfrm>
            <a:off x="96838" y="8467725"/>
            <a:ext cx="3179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Calibri" pitchFamily="34" charset="0"/>
              </a:rPr>
              <a:t>Place            at</a:t>
            </a:r>
          </a:p>
        </p:txBody>
      </p:sp>
      <p:sp>
        <p:nvSpPr>
          <p:cNvPr id="9219" name="TextBox 28"/>
          <p:cNvSpPr txBox="1">
            <a:spLocks noChangeArrowheads="1"/>
          </p:cNvSpPr>
          <p:nvPr/>
        </p:nvSpPr>
        <p:spPr bwMode="auto">
          <a:xfrm>
            <a:off x="76200" y="7543800"/>
            <a:ext cx="3179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Calibri" pitchFamily="34" charset="0"/>
              </a:rPr>
              <a:t>Place            at</a:t>
            </a:r>
          </a:p>
        </p:txBody>
      </p:sp>
      <p:sp>
        <p:nvSpPr>
          <p:cNvPr id="9220" name="Title 1"/>
          <p:cNvSpPr>
            <a:spLocks noGrp="1"/>
          </p:cNvSpPr>
          <p:nvPr>
            <p:ph type="title"/>
          </p:nvPr>
        </p:nvSpPr>
        <p:spPr>
          <a:xfrm>
            <a:off x="381000" y="254000"/>
            <a:ext cx="6172200" cy="660400"/>
          </a:xfrm>
        </p:spPr>
        <p:txBody>
          <a:bodyPr/>
          <a:lstStyle/>
          <a:p>
            <a:pPr eaLnBrk="1" hangingPunct="1"/>
            <a:r>
              <a:rPr lang="en-US" altLang="en-US" sz="1200"/>
              <a:t>Place pictures on coordinate plane as described to graph points in the  first quadrant (+/+).</a:t>
            </a:r>
          </a:p>
        </p:txBody>
      </p:sp>
      <p:sp>
        <p:nvSpPr>
          <p:cNvPr id="9221" name="TextBox 3"/>
          <p:cNvSpPr txBox="1">
            <a:spLocks noChangeArrowheads="1"/>
          </p:cNvSpPr>
          <p:nvPr/>
        </p:nvSpPr>
        <p:spPr bwMode="auto">
          <a:xfrm>
            <a:off x="0" y="73025"/>
            <a:ext cx="6858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>
                <a:latin typeface="Calibri" pitchFamily="34" charset="0"/>
              </a:rPr>
              <a:t>Name __________________________________________  Date ____________________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382545"/>
              </p:ext>
            </p:extLst>
          </p:nvPr>
        </p:nvGraphicFramePr>
        <p:xfrm>
          <a:off x="223838" y="746125"/>
          <a:ext cx="6400800" cy="5599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19823">
                <a:tc>
                  <a:txBody>
                    <a:bodyPr/>
                    <a:lstStyle/>
                    <a:p>
                      <a:pPr lvl="0"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9823">
                <a:tc>
                  <a:txBody>
                    <a:bodyPr/>
                    <a:lstStyle/>
                    <a:p>
                      <a:pPr lvl="0"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9823">
                <a:tc>
                  <a:txBody>
                    <a:bodyPr/>
                    <a:lstStyle/>
                    <a:p>
                      <a:pPr lvl="0"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9823">
                <a:tc>
                  <a:txBody>
                    <a:bodyPr/>
                    <a:lstStyle/>
                    <a:p>
                      <a:pPr lvl="0"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9823">
                <a:tc>
                  <a:txBody>
                    <a:bodyPr/>
                    <a:lstStyle/>
                    <a:p>
                      <a:pPr lvl="0" algn="ctr"/>
                      <a:endParaRPr lang="en-US" sz="4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266" name="TextBox 34"/>
          <p:cNvSpPr txBox="1">
            <a:spLocks noChangeArrowheads="1"/>
          </p:cNvSpPr>
          <p:nvPr/>
        </p:nvSpPr>
        <p:spPr bwMode="auto">
          <a:xfrm>
            <a:off x="76200" y="6705600"/>
            <a:ext cx="3179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Calibri" pitchFamily="34" charset="0"/>
              </a:rPr>
              <a:t>Place            at</a:t>
            </a:r>
          </a:p>
        </p:txBody>
      </p:sp>
      <p:sp>
        <p:nvSpPr>
          <p:cNvPr id="9267" name="Rectangle 35"/>
          <p:cNvSpPr>
            <a:spLocks noChangeArrowheads="1"/>
          </p:cNvSpPr>
          <p:nvPr/>
        </p:nvSpPr>
        <p:spPr bwMode="auto">
          <a:xfrm>
            <a:off x="2209800" y="6607175"/>
            <a:ext cx="12588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4000" dirty="0">
                <a:latin typeface="Calibri" pitchFamily="34" charset="0"/>
              </a:rPr>
              <a:t>(2,1) </a:t>
            </a:r>
          </a:p>
        </p:txBody>
      </p:sp>
      <p:sp>
        <p:nvSpPr>
          <p:cNvPr id="9268" name="Rectangle 44"/>
          <p:cNvSpPr>
            <a:spLocks noChangeArrowheads="1"/>
          </p:cNvSpPr>
          <p:nvPr/>
        </p:nvSpPr>
        <p:spPr bwMode="auto">
          <a:xfrm>
            <a:off x="2224088" y="7467600"/>
            <a:ext cx="1257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4000" dirty="0">
                <a:latin typeface="Calibri" pitchFamily="34" charset="0"/>
              </a:rPr>
              <a:t>(3,3) </a:t>
            </a:r>
          </a:p>
        </p:txBody>
      </p:sp>
      <p:sp>
        <p:nvSpPr>
          <p:cNvPr id="9269" name="Rectangle 48"/>
          <p:cNvSpPr>
            <a:spLocks noChangeArrowheads="1"/>
          </p:cNvSpPr>
          <p:nvPr/>
        </p:nvSpPr>
        <p:spPr bwMode="auto">
          <a:xfrm>
            <a:off x="2224088" y="8334375"/>
            <a:ext cx="1257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4000" dirty="0">
                <a:latin typeface="Calibri" pitchFamily="34" charset="0"/>
              </a:rPr>
              <a:t>(1,4)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098925" y="6705600"/>
            <a:ext cx="1219200" cy="10668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098925" y="8001000"/>
            <a:ext cx="1219200" cy="10668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486400" y="6705600"/>
            <a:ext cx="1219200" cy="10668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486400" y="8001000"/>
            <a:ext cx="1219200" cy="10668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75" name="TextBox 39"/>
          <p:cNvSpPr txBox="1">
            <a:spLocks noChangeArrowheads="1"/>
          </p:cNvSpPr>
          <p:nvPr/>
        </p:nvSpPr>
        <p:spPr bwMode="auto">
          <a:xfrm>
            <a:off x="3581400" y="6400800"/>
            <a:ext cx="3581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000" i="1">
                <a:latin typeface="Calibri" pitchFamily="34" charset="0"/>
              </a:rPr>
              <a:t>Cut out pictures to place on grid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0" y="6345238"/>
            <a:ext cx="6858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9279" idx="2"/>
          </p:cNvCxnSpPr>
          <p:nvPr/>
        </p:nvCxnSpPr>
        <p:spPr>
          <a:xfrm>
            <a:off x="218282" y="601663"/>
            <a:ext cx="793" cy="59578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78" name="TextBox 35"/>
          <p:cNvSpPr txBox="1">
            <a:spLocks noChangeArrowheads="1"/>
          </p:cNvSpPr>
          <p:nvPr/>
        </p:nvSpPr>
        <p:spPr bwMode="auto">
          <a:xfrm>
            <a:off x="6580188" y="6321425"/>
            <a:ext cx="277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i="1" dirty="0"/>
              <a:t>x</a:t>
            </a:r>
          </a:p>
        </p:txBody>
      </p:sp>
      <p:sp>
        <p:nvSpPr>
          <p:cNvPr id="9279" name="TextBox 37"/>
          <p:cNvSpPr txBox="1">
            <a:spLocks noChangeArrowheads="1"/>
          </p:cNvSpPr>
          <p:nvPr/>
        </p:nvSpPr>
        <p:spPr bwMode="auto">
          <a:xfrm>
            <a:off x="79375" y="231775"/>
            <a:ext cx="277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i="1" dirty="0"/>
              <a:t>y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4115699" y="6743700"/>
            <a:ext cx="1237352" cy="971067"/>
            <a:chOff x="2274757" y="522288"/>
            <a:chExt cx="4658743" cy="3832225"/>
          </a:xfrm>
        </p:grpSpPr>
        <p:pic>
          <p:nvPicPr>
            <p:cNvPr id="29" name="Picture 2" descr="http://ts1.mm.bing.net/th?id=JN.UyR9kKV1%2f2dpZMTr4KmuAA&amp;pid=15.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4757" y="522288"/>
              <a:ext cx="4658743" cy="383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" descr="C:\Users\e200703192\Desktop\PLANET\peopl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3632" y="1124191"/>
              <a:ext cx="2914467" cy="2485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7" b="3214"/>
          <a:stretch>
            <a:fillRect/>
          </a:stretch>
        </p:blipFill>
        <p:spPr bwMode="auto">
          <a:xfrm>
            <a:off x="5590554" y="8077199"/>
            <a:ext cx="1075502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9" name="Picture 4" descr="http://ts2.mm.bing.net/th?id=JN.peOqSCjtN%2fe%2b3aa6KgTSYw&amp;pid=15.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217" y="7886700"/>
            <a:ext cx="1276351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 descr="http://www.starrynighteducation.com/stargazer/images/1182uranus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963" y="6698355"/>
            <a:ext cx="1328147" cy="1093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Group 42"/>
          <p:cNvGrpSpPr/>
          <p:nvPr/>
        </p:nvGrpSpPr>
        <p:grpSpPr>
          <a:xfrm>
            <a:off x="972449" y="7505700"/>
            <a:ext cx="913501" cy="685317"/>
            <a:chOff x="2274757" y="522288"/>
            <a:chExt cx="4658743" cy="3832225"/>
          </a:xfrm>
        </p:grpSpPr>
        <p:pic>
          <p:nvPicPr>
            <p:cNvPr id="44" name="Picture 2" descr="http://ts1.mm.bing.net/th?id=JN.UyR9kKV1%2f2dpZMTr4KmuAA&amp;pid=15.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4757" y="522288"/>
              <a:ext cx="4658743" cy="383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2" descr="C:\Users\e200703192\Desktop\PLANET\people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3632" y="1124191"/>
              <a:ext cx="2914467" cy="2485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6" name="Picture 2" descr="http://www.starrynighteducation.com/stargazer/images/1182uranus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14" y="6610350"/>
            <a:ext cx="949002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7" b="3214"/>
          <a:stretch>
            <a:fillRect/>
          </a:stretch>
        </p:blipFill>
        <p:spPr bwMode="auto">
          <a:xfrm>
            <a:off x="1170954" y="8477250"/>
            <a:ext cx="6721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85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0" y="74613"/>
            <a:ext cx="6858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>
                <a:latin typeface="Calibri" pitchFamily="34" charset="0"/>
              </a:rPr>
              <a:t>Name __________________________________________  Date ____________________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3838" y="727075"/>
          <a:ext cx="6400800" cy="5599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19823">
                <a:tc>
                  <a:txBody>
                    <a:bodyPr/>
                    <a:lstStyle/>
                    <a:p>
                      <a:pPr lvl="0" algn="ctr"/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9823">
                <a:tc>
                  <a:txBody>
                    <a:bodyPr/>
                    <a:lstStyle/>
                    <a:p>
                      <a:pPr lvl="0" algn="ctr"/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9823">
                <a:tc>
                  <a:txBody>
                    <a:bodyPr/>
                    <a:lstStyle/>
                    <a:p>
                      <a:pPr lvl="0" algn="ctr"/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9823">
                <a:tc>
                  <a:txBody>
                    <a:bodyPr/>
                    <a:lstStyle/>
                    <a:p>
                      <a:pPr lvl="0" algn="ctr"/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9823">
                <a:tc>
                  <a:txBody>
                    <a:bodyPr/>
                    <a:lstStyle/>
                    <a:p>
                      <a:pPr lvl="0" algn="ctr"/>
                      <a:endParaRPr lang="en-US" sz="4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282" name="TextBox 5"/>
          <p:cNvSpPr txBox="1">
            <a:spLocks noChangeArrowheads="1"/>
          </p:cNvSpPr>
          <p:nvPr/>
        </p:nvSpPr>
        <p:spPr bwMode="auto">
          <a:xfrm>
            <a:off x="1" y="6580464"/>
            <a:ext cx="379674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Calibri" pitchFamily="34" charset="0"/>
              </a:rPr>
              <a:t>What is found at  (</a:t>
            </a:r>
            <a:r>
              <a:rPr lang="en-US" altLang="en-US" sz="2800" dirty="0">
                <a:solidFill>
                  <a:srgbClr val="00B050"/>
                </a:solidFill>
                <a:latin typeface="Calibri" pitchFamily="34" charset="0"/>
              </a:rPr>
              <a:t>3</a:t>
            </a:r>
            <a:r>
              <a:rPr lang="en-US" altLang="en-US" sz="2800" dirty="0">
                <a:latin typeface="Calibri" pitchFamily="34" charset="0"/>
              </a:rPr>
              <a:t>, </a:t>
            </a:r>
            <a:r>
              <a:rPr lang="en-US" altLang="en-US" sz="2800" dirty="0">
                <a:solidFill>
                  <a:srgbClr val="FF0000"/>
                </a:solidFill>
                <a:latin typeface="Calibri" pitchFamily="34" charset="0"/>
              </a:rPr>
              <a:t>3</a:t>
            </a:r>
            <a:r>
              <a:rPr lang="en-US" altLang="en-US" sz="2800" dirty="0">
                <a:latin typeface="Calibri" pitchFamily="34" charset="0"/>
              </a:rPr>
              <a:t>) ?</a:t>
            </a:r>
          </a:p>
        </p:txBody>
      </p:sp>
      <p:sp>
        <p:nvSpPr>
          <p:cNvPr id="10283" name="TextBox 6"/>
          <p:cNvSpPr txBox="1">
            <a:spLocks noChangeArrowheads="1"/>
          </p:cNvSpPr>
          <p:nvPr/>
        </p:nvSpPr>
        <p:spPr bwMode="auto">
          <a:xfrm>
            <a:off x="-131" y="7526608"/>
            <a:ext cx="381675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Calibri" pitchFamily="34" charset="0"/>
              </a:rPr>
              <a:t>What is found at  (</a:t>
            </a:r>
            <a:r>
              <a:rPr lang="en-US" altLang="en-US" sz="2800" dirty="0">
                <a:solidFill>
                  <a:srgbClr val="00B050"/>
                </a:solidFill>
                <a:latin typeface="Calibri" pitchFamily="34" charset="0"/>
              </a:rPr>
              <a:t>4</a:t>
            </a:r>
            <a:r>
              <a:rPr lang="en-US" altLang="en-US" sz="2800" dirty="0">
                <a:latin typeface="Calibri" pitchFamily="34" charset="0"/>
              </a:rPr>
              <a:t>, </a:t>
            </a:r>
            <a:r>
              <a:rPr lang="en-US" altLang="en-US" sz="2800" dirty="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 altLang="en-US" sz="2800" dirty="0">
                <a:latin typeface="Calibri" pitchFamily="34" charset="0"/>
              </a:rPr>
              <a:t>) ?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0" y="6326188"/>
            <a:ext cx="6858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0287" idx="2"/>
          </p:cNvCxnSpPr>
          <p:nvPr/>
        </p:nvCxnSpPr>
        <p:spPr>
          <a:xfrm>
            <a:off x="218282" y="539552"/>
            <a:ext cx="793" cy="601999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86" name="TextBox 8"/>
          <p:cNvSpPr txBox="1">
            <a:spLocks noChangeArrowheads="1"/>
          </p:cNvSpPr>
          <p:nvPr/>
        </p:nvSpPr>
        <p:spPr bwMode="auto">
          <a:xfrm>
            <a:off x="6561138" y="6283325"/>
            <a:ext cx="2778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i="1" dirty="0">
                <a:solidFill>
                  <a:srgbClr val="00B050"/>
                </a:solidFill>
              </a:rPr>
              <a:t>x</a:t>
            </a:r>
          </a:p>
        </p:txBody>
      </p:sp>
      <p:sp>
        <p:nvSpPr>
          <p:cNvPr id="10287" name="TextBox 9"/>
          <p:cNvSpPr txBox="1">
            <a:spLocks noChangeArrowheads="1"/>
          </p:cNvSpPr>
          <p:nvPr/>
        </p:nvSpPr>
        <p:spPr bwMode="auto">
          <a:xfrm>
            <a:off x="79375" y="231775"/>
            <a:ext cx="2778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i="1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26" name="TextBox 6"/>
          <p:cNvSpPr txBox="1">
            <a:spLocks noChangeArrowheads="1"/>
          </p:cNvSpPr>
          <p:nvPr/>
        </p:nvSpPr>
        <p:spPr bwMode="auto">
          <a:xfrm>
            <a:off x="-6755" y="8494006"/>
            <a:ext cx="384325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Calibri" pitchFamily="34" charset="0"/>
              </a:rPr>
              <a:t>What is found at  (</a:t>
            </a:r>
            <a:r>
              <a:rPr lang="en-US" altLang="en-US" sz="2800" dirty="0">
                <a:solidFill>
                  <a:srgbClr val="00B050"/>
                </a:solidFill>
                <a:latin typeface="Calibri" pitchFamily="34" charset="0"/>
              </a:rPr>
              <a:t>1</a:t>
            </a:r>
            <a:r>
              <a:rPr lang="en-US" altLang="en-US" sz="2800" dirty="0">
                <a:latin typeface="Calibri" pitchFamily="34" charset="0"/>
              </a:rPr>
              <a:t>, </a:t>
            </a:r>
            <a:r>
              <a:rPr lang="en-US" altLang="en-US" sz="2800" dirty="0">
                <a:solidFill>
                  <a:srgbClr val="FF0000"/>
                </a:solidFill>
                <a:latin typeface="Calibri" pitchFamily="34" charset="0"/>
              </a:rPr>
              <a:t>1</a:t>
            </a:r>
            <a:r>
              <a:rPr lang="en-US" altLang="en-US" sz="2800" dirty="0">
                <a:latin typeface="Calibri" pitchFamily="34" charset="0"/>
              </a:rPr>
              <a:t>) 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741117" y="6520069"/>
            <a:ext cx="874643" cy="7156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770784" y="6520069"/>
            <a:ext cx="874643" cy="7156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804455" y="6513444"/>
            <a:ext cx="874643" cy="7156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754371" y="7447711"/>
            <a:ext cx="874643" cy="7156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784038" y="7447711"/>
            <a:ext cx="874643" cy="7156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817709" y="7441086"/>
            <a:ext cx="874643" cy="7156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767625" y="8375353"/>
            <a:ext cx="874643" cy="7156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797292" y="8375353"/>
            <a:ext cx="874643" cy="7156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830963" y="8368728"/>
            <a:ext cx="874643" cy="7156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D5E62362-F7F4-4420-B38B-B831EE00E070}"/>
              </a:ext>
            </a:extLst>
          </p:cNvPr>
          <p:cNvSpPr txBox="1">
            <a:spLocks/>
          </p:cNvSpPr>
          <p:nvPr/>
        </p:nvSpPr>
        <p:spPr bwMode="auto">
          <a:xfrm>
            <a:off x="304800" y="198438"/>
            <a:ext cx="61722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1200"/>
              <a:t>Use the Coordinate Plane to locate the requested items using the ordered pairs.</a:t>
            </a:r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567280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29"/>
          <p:cNvSpPr txBox="1">
            <a:spLocks noChangeArrowheads="1"/>
          </p:cNvSpPr>
          <p:nvPr/>
        </p:nvSpPr>
        <p:spPr bwMode="auto">
          <a:xfrm>
            <a:off x="249238" y="8467725"/>
            <a:ext cx="3179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>
                <a:latin typeface="Calibri" pitchFamily="34" charset="0"/>
              </a:rPr>
              <a:t>Place           at</a:t>
            </a:r>
          </a:p>
        </p:txBody>
      </p:sp>
      <p:sp>
        <p:nvSpPr>
          <p:cNvPr id="11267" name="TextBox 28"/>
          <p:cNvSpPr txBox="1">
            <a:spLocks noChangeArrowheads="1"/>
          </p:cNvSpPr>
          <p:nvPr/>
        </p:nvSpPr>
        <p:spPr bwMode="auto">
          <a:xfrm>
            <a:off x="228600" y="7543800"/>
            <a:ext cx="3179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>
                <a:latin typeface="Calibri" pitchFamily="34" charset="0"/>
              </a:rPr>
              <a:t>Place           at</a:t>
            </a:r>
          </a:p>
        </p:txBody>
      </p:sp>
      <p:sp>
        <p:nvSpPr>
          <p:cNvPr id="11268" name="Title 1"/>
          <p:cNvSpPr>
            <a:spLocks noGrp="1"/>
          </p:cNvSpPr>
          <p:nvPr>
            <p:ph type="title"/>
          </p:nvPr>
        </p:nvSpPr>
        <p:spPr>
          <a:xfrm>
            <a:off x="381000" y="254000"/>
            <a:ext cx="6172200" cy="660400"/>
          </a:xfrm>
        </p:spPr>
        <p:txBody>
          <a:bodyPr/>
          <a:lstStyle/>
          <a:p>
            <a:pPr eaLnBrk="1" hangingPunct="1"/>
            <a:r>
              <a:rPr lang="en-US" altLang="en-US" sz="1200"/>
              <a:t>Place pictures on coordinate plane as described to graph points in the  first quadrant (+/+).</a:t>
            </a:r>
          </a:p>
        </p:txBody>
      </p:sp>
      <p:sp>
        <p:nvSpPr>
          <p:cNvPr id="11269" name="TextBox 3"/>
          <p:cNvSpPr txBox="1">
            <a:spLocks noChangeArrowheads="1"/>
          </p:cNvSpPr>
          <p:nvPr/>
        </p:nvSpPr>
        <p:spPr bwMode="auto">
          <a:xfrm>
            <a:off x="0" y="73025"/>
            <a:ext cx="6858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>
                <a:latin typeface="Calibri" pitchFamily="34" charset="0"/>
              </a:rPr>
              <a:t>Name __________________________________________  Date ____________________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3838" y="727075"/>
          <a:ext cx="6400800" cy="5599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19823">
                <a:tc>
                  <a:txBody>
                    <a:bodyPr/>
                    <a:lstStyle/>
                    <a:p>
                      <a:pPr lvl="0" algn="ctr"/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9823">
                <a:tc>
                  <a:txBody>
                    <a:bodyPr/>
                    <a:lstStyle/>
                    <a:p>
                      <a:pPr lvl="0" algn="ctr"/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9823">
                <a:tc>
                  <a:txBody>
                    <a:bodyPr/>
                    <a:lstStyle/>
                    <a:p>
                      <a:pPr lvl="0" algn="ctr"/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9823">
                <a:tc>
                  <a:txBody>
                    <a:bodyPr/>
                    <a:lstStyle/>
                    <a:p>
                      <a:pPr lvl="0" algn="ctr"/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9823">
                <a:tc>
                  <a:txBody>
                    <a:bodyPr/>
                    <a:lstStyle/>
                    <a:p>
                      <a:pPr lvl="0" algn="ctr"/>
                      <a:endParaRPr lang="en-US" sz="4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308" name="TextBox 34"/>
          <p:cNvSpPr txBox="1">
            <a:spLocks noChangeArrowheads="1"/>
          </p:cNvSpPr>
          <p:nvPr/>
        </p:nvSpPr>
        <p:spPr bwMode="auto">
          <a:xfrm>
            <a:off x="228600" y="6705600"/>
            <a:ext cx="3179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>
                <a:latin typeface="Calibri" pitchFamily="34" charset="0"/>
              </a:rPr>
              <a:t>Place           at</a:t>
            </a:r>
          </a:p>
        </p:txBody>
      </p:sp>
      <p:sp>
        <p:nvSpPr>
          <p:cNvPr id="11309" name="Rectangle 35"/>
          <p:cNvSpPr>
            <a:spLocks noChangeArrowheads="1"/>
          </p:cNvSpPr>
          <p:nvPr/>
        </p:nvSpPr>
        <p:spPr bwMode="auto">
          <a:xfrm>
            <a:off x="2322513" y="6607175"/>
            <a:ext cx="12588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4000">
                <a:latin typeface="Calibri" pitchFamily="34" charset="0"/>
              </a:rPr>
              <a:t>(</a:t>
            </a:r>
            <a:r>
              <a:rPr lang="en-US" altLang="en-US" sz="4000">
                <a:solidFill>
                  <a:srgbClr val="00B050"/>
                </a:solidFill>
                <a:latin typeface="Calibri" pitchFamily="34" charset="0"/>
              </a:rPr>
              <a:t>2</a:t>
            </a:r>
            <a:r>
              <a:rPr lang="en-US" altLang="en-US" sz="4000">
                <a:latin typeface="Calibri" pitchFamily="34" charset="0"/>
              </a:rPr>
              <a:t>,</a:t>
            </a:r>
            <a:r>
              <a:rPr lang="en-US" altLang="en-US" sz="4000">
                <a:solidFill>
                  <a:srgbClr val="FF0000"/>
                </a:solidFill>
                <a:latin typeface="Calibri" pitchFamily="34" charset="0"/>
              </a:rPr>
              <a:t>1</a:t>
            </a:r>
            <a:r>
              <a:rPr lang="en-US" altLang="en-US" sz="4000">
                <a:latin typeface="Calibri" pitchFamily="34" charset="0"/>
              </a:rPr>
              <a:t>) </a:t>
            </a:r>
          </a:p>
        </p:txBody>
      </p:sp>
      <p:sp>
        <p:nvSpPr>
          <p:cNvPr id="11310" name="Rectangle 44"/>
          <p:cNvSpPr>
            <a:spLocks noChangeArrowheads="1"/>
          </p:cNvSpPr>
          <p:nvPr/>
        </p:nvSpPr>
        <p:spPr bwMode="auto">
          <a:xfrm>
            <a:off x="2322513" y="7467600"/>
            <a:ext cx="12588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4000">
                <a:latin typeface="Calibri" pitchFamily="34" charset="0"/>
              </a:rPr>
              <a:t>(</a:t>
            </a:r>
            <a:r>
              <a:rPr lang="en-US" altLang="en-US" sz="4000">
                <a:solidFill>
                  <a:srgbClr val="00B050"/>
                </a:solidFill>
                <a:latin typeface="Calibri" pitchFamily="34" charset="0"/>
              </a:rPr>
              <a:t>3</a:t>
            </a:r>
            <a:r>
              <a:rPr lang="en-US" altLang="en-US" sz="4000">
                <a:latin typeface="Calibri" pitchFamily="34" charset="0"/>
              </a:rPr>
              <a:t>,</a:t>
            </a:r>
            <a:r>
              <a:rPr lang="en-US" altLang="en-US" sz="4000">
                <a:solidFill>
                  <a:srgbClr val="FF0000"/>
                </a:solidFill>
                <a:latin typeface="Calibri" pitchFamily="34" charset="0"/>
              </a:rPr>
              <a:t>3</a:t>
            </a:r>
            <a:r>
              <a:rPr lang="en-US" altLang="en-US" sz="4000">
                <a:latin typeface="Calibri" pitchFamily="34" charset="0"/>
              </a:rPr>
              <a:t>) </a:t>
            </a:r>
          </a:p>
        </p:txBody>
      </p:sp>
      <p:sp>
        <p:nvSpPr>
          <p:cNvPr id="11311" name="Rectangle 48"/>
          <p:cNvSpPr>
            <a:spLocks noChangeArrowheads="1"/>
          </p:cNvSpPr>
          <p:nvPr/>
        </p:nvSpPr>
        <p:spPr bwMode="auto">
          <a:xfrm>
            <a:off x="2322513" y="8334375"/>
            <a:ext cx="12588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4000">
                <a:latin typeface="Calibri" pitchFamily="34" charset="0"/>
              </a:rPr>
              <a:t>(</a:t>
            </a:r>
            <a:r>
              <a:rPr lang="en-US" altLang="en-US" sz="4000">
                <a:solidFill>
                  <a:srgbClr val="00B050"/>
                </a:solidFill>
                <a:latin typeface="Calibri" pitchFamily="34" charset="0"/>
              </a:rPr>
              <a:t>1</a:t>
            </a:r>
            <a:r>
              <a:rPr lang="en-US" altLang="en-US" sz="4000">
                <a:latin typeface="Calibri" pitchFamily="34" charset="0"/>
              </a:rPr>
              <a:t>,</a:t>
            </a:r>
            <a:r>
              <a:rPr lang="en-US" altLang="en-US" sz="4000">
                <a:solidFill>
                  <a:srgbClr val="FF0000"/>
                </a:solidFill>
                <a:latin typeface="Calibri" pitchFamily="34" charset="0"/>
              </a:rPr>
              <a:t>4</a:t>
            </a:r>
            <a:r>
              <a:rPr lang="en-US" altLang="en-US" sz="4000">
                <a:latin typeface="Calibri" pitchFamily="34" charset="0"/>
              </a:rPr>
              <a:t>)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098925" y="6705600"/>
            <a:ext cx="1219200" cy="10668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098925" y="8001000"/>
            <a:ext cx="1219200" cy="10668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486400" y="6705600"/>
            <a:ext cx="1219200" cy="10668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486400" y="8001000"/>
            <a:ext cx="1219200" cy="10668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16" name="TextBox 39"/>
          <p:cNvSpPr txBox="1">
            <a:spLocks noChangeArrowheads="1"/>
          </p:cNvSpPr>
          <p:nvPr/>
        </p:nvSpPr>
        <p:spPr bwMode="auto">
          <a:xfrm>
            <a:off x="3581400" y="6400800"/>
            <a:ext cx="3581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000" i="1">
                <a:latin typeface="Calibri" pitchFamily="34" charset="0"/>
              </a:rPr>
              <a:t>Cut out pictures to place on grid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04800" y="198438"/>
            <a:ext cx="6172200" cy="660400"/>
          </a:xfrm>
        </p:spPr>
        <p:txBody>
          <a:bodyPr/>
          <a:lstStyle/>
          <a:p>
            <a:pPr eaLnBrk="1" hangingPunct="1"/>
            <a:r>
              <a:rPr lang="en-US" altLang="en-US" sz="1200" dirty="0"/>
              <a:t>Use the Coordinate Plane to locate the requested items using the ordered pairs.</a:t>
            </a:r>
          </a:p>
        </p:txBody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0" y="74613"/>
            <a:ext cx="6858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>
                <a:latin typeface="Calibri" pitchFamily="34" charset="0"/>
              </a:rPr>
              <a:t>Name __________________________________________  Date ____________________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3838" y="727075"/>
          <a:ext cx="6400800" cy="5599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19823">
                <a:tc>
                  <a:txBody>
                    <a:bodyPr/>
                    <a:lstStyle/>
                    <a:p>
                      <a:pPr lvl="0"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9823">
                <a:tc>
                  <a:txBody>
                    <a:bodyPr/>
                    <a:lstStyle/>
                    <a:p>
                      <a:pPr lvl="0"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9823">
                <a:tc>
                  <a:txBody>
                    <a:bodyPr/>
                    <a:lstStyle/>
                    <a:p>
                      <a:pPr lvl="0"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9823">
                <a:tc>
                  <a:txBody>
                    <a:bodyPr/>
                    <a:lstStyle/>
                    <a:p>
                      <a:pPr lvl="0"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9823">
                <a:tc>
                  <a:txBody>
                    <a:bodyPr/>
                    <a:lstStyle/>
                    <a:p>
                      <a:pPr lvl="0" algn="ctr"/>
                      <a:endParaRPr lang="en-US" sz="4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282" name="TextBox 5"/>
          <p:cNvSpPr txBox="1">
            <a:spLocks noChangeArrowheads="1"/>
          </p:cNvSpPr>
          <p:nvPr/>
        </p:nvSpPr>
        <p:spPr bwMode="auto">
          <a:xfrm>
            <a:off x="1" y="6580464"/>
            <a:ext cx="379674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Calibri" pitchFamily="34" charset="0"/>
              </a:rPr>
              <a:t>What is found at  (2, 4) ?</a:t>
            </a:r>
          </a:p>
        </p:txBody>
      </p:sp>
      <p:sp>
        <p:nvSpPr>
          <p:cNvPr id="10283" name="TextBox 6"/>
          <p:cNvSpPr txBox="1">
            <a:spLocks noChangeArrowheads="1"/>
          </p:cNvSpPr>
          <p:nvPr/>
        </p:nvSpPr>
        <p:spPr bwMode="auto">
          <a:xfrm>
            <a:off x="-131" y="7526608"/>
            <a:ext cx="381675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Calibri" pitchFamily="34" charset="0"/>
              </a:rPr>
              <a:t>What is found at  (4, 2) ?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0" y="6326188"/>
            <a:ext cx="6858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0287" idx="2"/>
          </p:cNvCxnSpPr>
          <p:nvPr/>
        </p:nvCxnSpPr>
        <p:spPr>
          <a:xfrm>
            <a:off x="218282" y="539552"/>
            <a:ext cx="793" cy="601999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86" name="TextBox 8"/>
          <p:cNvSpPr txBox="1">
            <a:spLocks noChangeArrowheads="1"/>
          </p:cNvSpPr>
          <p:nvPr/>
        </p:nvSpPr>
        <p:spPr bwMode="auto">
          <a:xfrm>
            <a:off x="6561138" y="6283325"/>
            <a:ext cx="2778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i="1" dirty="0"/>
              <a:t>x</a:t>
            </a:r>
          </a:p>
        </p:txBody>
      </p:sp>
      <p:sp>
        <p:nvSpPr>
          <p:cNvPr id="10287" name="TextBox 9"/>
          <p:cNvSpPr txBox="1">
            <a:spLocks noChangeArrowheads="1"/>
          </p:cNvSpPr>
          <p:nvPr/>
        </p:nvSpPr>
        <p:spPr bwMode="auto">
          <a:xfrm>
            <a:off x="79375" y="231775"/>
            <a:ext cx="2778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i="1" dirty="0"/>
              <a:t>y</a:t>
            </a:r>
          </a:p>
        </p:txBody>
      </p:sp>
      <p:sp>
        <p:nvSpPr>
          <p:cNvPr id="26" name="TextBox 6"/>
          <p:cNvSpPr txBox="1">
            <a:spLocks noChangeArrowheads="1"/>
          </p:cNvSpPr>
          <p:nvPr/>
        </p:nvSpPr>
        <p:spPr bwMode="auto">
          <a:xfrm>
            <a:off x="-6755" y="8494006"/>
            <a:ext cx="384325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Calibri" pitchFamily="34" charset="0"/>
              </a:rPr>
              <a:t>What is found at  (4, 1) 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741117" y="6520069"/>
            <a:ext cx="874643" cy="7156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770784" y="6520069"/>
            <a:ext cx="874643" cy="7156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804455" y="6513444"/>
            <a:ext cx="874643" cy="7156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754371" y="7447711"/>
            <a:ext cx="874643" cy="7156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784038" y="7447711"/>
            <a:ext cx="874643" cy="7156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817709" y="7441086"/>
            <a:ext cx="874643" cy="7156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767625" y="8375353"/>
            <a:ext cx="874643" cy="7156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797292" y="8375353"/>
            <a:ext cx="874643" cy="7156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830963" y="8368728"/>
            <a:ext cx="874643" cy="7156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01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9"/>
          <p:cNvSpPr txBox="1">
            <a:spLocks noChangeArrowheads="1"/>
          </p:cNvSpPr>
          <p:nvPr/>
        </p:nvSpPr>
        <p:spPr bwMode="auto">
          <a:xfrm>
            <a:off x="96838" y="8467725"/>
            <a:ext cx="3179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Calibri" pitchFamily="34" charset="0"/>
              </a:rPr>
              <a:t>Place            at</a:t>
            </a:r>
          </a:p>
        </p:txBody>
      </p:sp>
      <p:sp>
        <p:nvSpPr>
          <p:cNvPr id="9219" name="TextBox 28"/>
          <p:cNvSpPr txBox="1">
            <a:spLocks noChangeArrowheads="1"/>
          </p:cNvSpPr>
          <p:nvPr/>
        </p:nvSpPr>
        <p:spPr bwMode="auto">
          <a:xfrm>
            <a:off x="76200" y="7543800"/>
            <a:ext cx="3179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Calibri" pitchFamily="34" charset="0"/>
              </a:rPr>
              <a:t>Place            at</a:t>
            </a:r>
          </a:p>
        </p:txBody>
      </p:sp>
      <p:sp>
        <p:nvSpPr>
          <p:cNvPr id="9220" name="Title 1"/>
          <p:cNvSpPr>
            <a:spLocks noGrp="1"/>
          </p:cNvSpPr>
          <p:nvPr>
            <p:ph type="title"/>
          </p:nvPr>
        </p:nvSpPr>
        <p:spPr>
          <a:xfrm>
            <a:off x="381000" y="254000"/>
            <a:ext cx="6172200" cy="660400"/>
          </a:xfrm>
        </p:spPr>
        <p:txBody>
          <a:bodyPr/>
          <a:lstStyle/>
          <a:p>
            <a:pPr eaLnBrk="1" hangingPunct="1"/>
            <a:r>
              <a:rPr lang="en-US" altLang="en-US" sz="1200"/>
              <a:t>Place pictures on coordinate plane as described to graph points in the  first quadrant (+/+).</a:t>
            </a:r>
          </a:p>
        </p:txBody>
      </p:sp>
      <p:sp>
        <p:nvSpPr>
          <p:cNvPr id="9221" name="TextBox 3"/>
          <p:cNvSpPr txBox="1">
            <a:spLocks noChangeArrowheads="1"/>
          </p:cNvSpPr>
          <p:nvPr/>
        </p:nvSpPr>
        <p:spPr bwMode="auto">
          <a:xfrm>
            <a:off x="0" y="73025"/>
            <a:ext cx="6858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>
                <a:latin typeface="Calibri" pitchFamily="34" charset="0"/>
              </a:rPr>
              <a:t>Name __________________________________________  Date ____________________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3838" y="746125"/>
          <a:ext cx="6400800" cy="5599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19823">
                <a:tc>
                  <a:txBody>
                    <a:bodyPr/>
                    <a:lstStyle/>
                    <a:p>
                      <a:pPr lvl="0"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9823">
                <a:tc>
                  <a:txBody>
                    <a:bodyPr/>
                    <a:lstStyle/>
                    <a:p>
                      <a:pPr lvl="0"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9823">
                <a:tc>
                  <a:txBody>
                    <a:bodyPr/>
                    <a:lstStyle/>
                    <a:p>
                      <a:pPr lvl="0"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9823">
                <a:tc>
                  <a:txBody>
                    <a:bodyPr/>
                    <a:lstStyle/>
                    <a:p>
                      <a:pPr lvl="0"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9823">
                <a:tc>
                  <a:txBody>
                    <a:bodyPr/>
                    <a:lstStyle/>
                    <a:p>
                      <a:pPr lvl="0" algn="ctr"/>
                      <a:endParaRPr lang="en-US" sz="4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266" name="TextBox 34"/>
          <p:cNvSpPr txBox="1">
            <a:spLocks noChangeArrowheads="1"/>
          </p:cNvSpPr>
          <p:nvPr/>
        </p:nvSpPr>
        <p:spPr bwMode="auto">
          <a:xfrm>
            <a:off x="76200" y="6705600"/>
            <a:ext cx="3179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Calibri" pitchFamily="34" charset="0"/>
              </a:rPr>
              <a:t>Place            at</a:t>
            </a:r>
          </a:p>
        </p:txBody>
      </p:sp>
      <p:sp>
        <p:nvSpPr>
          <p:cNvPr id="9267" name="Rectangle 35"/>
          <p:cNvSpPr>
            <a:spLocks noChangeArrowheads="1"/>
          </p:cNvSpPr>
          <p:nvPr/>
        </p:nvSpPr>
        <p:spPr bwMode="auto">
          <a:xfrm>
            <a:off x="2209905" y="6607175"/>
            <a:ext cx="12586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4000" dirty="0">
                <a:latin typeface="Calibri" pitchFamily="34" charset="0"/>
              </a:rPr>
              <a:t>(4,1) </a:t>
            </a:r>
          </a:p>
        </p:txBody>
      </p:sp>
      <p:sp>
        <p:nvSpPr>
          <p:cNvPr id="9268" name="Rectangle 44"/>
          <p:cNvSpPr>
            <a:spLocks noChangeArrowheads="1"/>
          </p:cNvSpPr>
          <p:nvPr/>
        </p:nvSpPr>
        <p:spPr bwMode="auto">
          <a:xfrm>
            <a:off x="2223399" y="7467600"/>
            <a:ext cx="12586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4000" dirty="0">
                <a:latin typeface="Calibri" pitchFamily="34" charset="0"/>
              </a:rPr>
              <a:t>(2,2) </a:t>
            </a:r>
          </a:p>
        </p:txBody>
      </p:sp>
      <p:sp>
        <p:nvSpPr>
          <p:cNvPr id="9269" name="Rectangle 48"/>
          <p:cNvSpPr>
            <a:spLocks noChangeArrowheads="1"/>
          </p:cNvSpPr>
          <p:nvPr/>
        </p:nvSpPr>
        <p:spPr bwMode="auto">
          <a:xfrm>
            <a:off x="2223399" y="8334375"/>
            <a:ext cx="12586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4000" dirty="0">
                <a:latin typeface="Calibri" pitchFamily="34" charset="0"/>
              </a:rPr>
              <a:t>(3,4)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098925" y="6705600"/>
            <a:ext cx="1219200" cy="10668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098925" y="8001000"/>
            <a:ext cx="1219200" cy="10668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486400" y="6705600"/>
            <a:ext cx="1219200" cy="10668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486400" y="8001000"/>
            <a:ext cx="1219200" cy="10668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75" name="TextBox 39"/>
          <p:cNvSpPr txBox="1">
            <a:spLocks noChangeArrowheads="1"/>
          </p:cNvSpPr>
          <p:nvPr/>
        </p:nvSpPr>
        <p:spPr bwMode="auto">
          <a:xfrm>
            <a:off x="3581400" y="6400800"/>
            <a:ext cx="3581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000" i="1">
                <a:latin typeface="Calibri" pitchFamily="34" charset="0"/>
              </a:rPr>
              <a:t>Cut out pictures to place on grid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0" y="6345238"/>
            <a:ext cx="6858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9279" idx="2"/>
          </p:cNvCxnSpPr>
          <p:nvPr/>
        </p:nvCxnSpPr>
        <p:spPr>
          <a:xfrm>
            <a:off x="218282" y="601663"/>
            <a:ext cx="793" cy="59578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78" name="TextBox 35"/>
          <p:cNvSpPr txBox="1">
            <a:spLocks noChangeArrowheads="1"/>
          </p:cNvSpPr>
          <p:nvPr/>
        </p:nvSpPr>
        <p:spPr bwMode="auto">
          <a:xfrm>
            <a:off x="6580188" y="6321425"/>
            <a:ext cx="277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i="1" dirty="0"/>
              <a:t>x</a:t>
            </a:r>
          </a:p>
        </p:txBody>
      </p:sp>
      <p:sp>
        <p:nvSpPr>
          <p:cNvPr id="9279" name="TextBox 37"/>
          <p:cNvSpPr txBox="1">
            <a:spLocks noChangeArrowheads="1"/>
          </p:cNvSpPr>
          <p:nvPr/>
        </p:nvSpPr>
        <p:spPr bwMode="auto">
          <a:xfrm>
            <a:off x="79375" y="231775"/>
            <a:ext cx="277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i="1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519431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04800" y="198438"/>
            <a:ext cx="6172200" cy="660400"/>
          </a:xfrm>
        </p:spPr>
        <p:txBody>
          <a:bodyPr/>
          <a:lstStyle/>
          <a:p>
            <a:pPr eaLnBrk="1" hangingPunct="1"/>
            <a:r>
              <a:rPr lang="en-US" altLang="en-US" sz="1200"/>
              <a:t>Use the Coordinate Plane to locate characters and/or items from the story.</a:t>
            </a:r>
          </a:p>
        </p:txBody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0" y="74613"/>
            <a:ext cx="6858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>
                <a:latin typeface="Calibri" pitchFamily="34" charset="0"/>
              </a:rPr>
              <a:t>Name __________________________________________  Date ____________________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3838" y="727075"/>
          <a:ext cx="6400800" cy="5599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19823">
                <a:tc>
                  <a:txBody>
                    <a:bodyPr/>
                    <a:lstStyle/>
                    <a:p>
                      <a:pPr lvl="0" algn="ctr"/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9823">
                <a:tc>
                  <a:txBody>
                    <a:bodyPr/>
                    <a:lstStyle/>
                    <a:p>
                      <a:pPr lvl="0" algn="ctr"/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9823">
                <a:tc>
                  <a:txBody>
                    <a:bodyPr/>
                    <a:lstStyle/>
                    <a:p>
                      <a:pPr lvl="0" algn="ctr"/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9823">
                <a:tc>
                  <a:txBody>
                    <a:bodyPr/>
                    <a:lstStyle/>
                    <a:p>
                      <a:pPr lvl="0" algn="ctr"/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9823">
                <a:tc>
                  <a:txBody>
                    <a:bodyPr/>
                    <a:lstStyle/>
                    <a:p>
                      <a:pPr lvl="0" algn="ctr"/>
                      <a:endParaRPr lang="en-US" sz="4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283" name="TextBox 6"/>
          <p:cNvSpPr txBox="1">
            <a:spLocks noChangeArrowheads="1"/>
          </p:cNvSpPr>
          <p:nvPr/>
        </p:nvSpPr>
        <p:spPr bwMode="auto">
          <a:xfrm>
            <a:off x="319573" y="6969190"/>
            <a:ext cx="6321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Calibri" pitchFamily="34" charset="0"/>
              </a:rPr>
              <a:t>What is found at  (</a:t>
            </a:r>
            <a:r>
              <a:rPr lang="en-US" altLang="en-US" sz="2800" dirty="0">
                <a:solidFill>
                  <a:srgbClr val="00B050"/>
                </a:solidFill>
                <a:latin typeface="Calibri" pitchFamily="34" charset="0"/>
              </a:rPr>
              <a:t>2</a:t>
            </a:r>
            <a:r>
              <a:rPr lang="en-US" altLang="en-US" sz="2800" dirty="0">
                <a:latin typeface="Calibri" pitchFamily="34" charset="0"/>
              </a:rPr>
              <a:t>, </a:t>
            </a:r>
            <a:r>
              <a:rPr lang="en-US" altLang="en-US" sz="2800" dirty="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 altLang="en-US" sz="2800" dirty="0">
                <a:latin typeface="Calibri" pitchFamily="34" charset="0"/>
              </a:rPr>
              <a:t>) ?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0" y="6326188"/>
            <a:ext cx="6858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09550" y="609600"/>
            <a:ext cx="9525" cy="59499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86" name="TextBox 8"/>
          <p:cNvSpPr txBox="1">
            <a:spLocks noChangeArrowheads="1"/>
          </p:cNvSpPr>
          <p:nvPr/>
        </p:nvSpPr>
        <p:spPr bwMode="auto">
          <a:xfrm>
            <a:off x="6580188" y="6321425"/>
            <a:ext cx="277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i="1" dirty="0">
                <a:solidFill>
                  <a:srgbClr val="00B050"/>
                </a:solidFill>
              </a:rPr>
              <a:t>x</a:t>
            </a:r>
          </a:p>
        </p:txBody>
      </p:sp>
      <p:sp>
        <p:nvSpPr>
          <p:cNvPr id="10287" name="TextBox 9"/>
          <p:cNvSpPr txBox="1">
            <a:spLocks noChangeArrowheads="1"/>
          </p:cNvSpPr>
          <p:nvPr/>
        </p:nvSpPr>
        <p:spPr bwMode="auto">
          <a:xfrm>
            <a:off x="79375" y="231775"/>
            <a:ext cx="277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i="1" dirty="0">
                <a:solidFill>
                  <a:srgbClr val="FF0000"/>
                </a:solidFill>
              </a:rPr>
              <a:t>y</a:t>
            </a:r>
          </a:p>
        </p:txBody>
      </p:sp>
      <p:pic>
        <p:nvPicPr>
          <p:cNvPr id="15" name="Picture 8" descr="http://www.solarspace.co.uk/PlanetPics/Venus/ven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971" y="746175"/>
            <a:ext cx="1088472" cy="105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http://chandra.harvard.edu/graphics/resources/illustrations/solsys/mercury_i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72" y="734593"/>
            <a:ext cx="1149556" cy="11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7" b="3214"/>
          <a:stretch>
            <a:fillRect/>
          </a:stretch>
        </p:blipFill>
        <p:spPr bwMode="auto">
          <a:xfrm>
            <a:off x="2828304" y="2999561"/>
            <a:ext cx="1264962" cy="1075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277748" y="2961860"/>
            <a:ext cx="1441103" cy="1114357"/>
            <a:chOff x="2274757" y="522288"/>
            <a:chExt cx="4658743" cy="3832225"/>
          </a:xfrm>
        </p:grpSpPr>
        <p:pic>
          <p:nvPicPr>
            <p:cNvPr id="18" name="Picture 2" descr="http://ts1.mm.bing.net/th?id=JN.UyR9kKV1%2f2dpZMTr4KmuAA&amp;pid=15.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4757" y="522288"/>
              <a:ext cx="4658743" cy="383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" descr="C:\Users\e200703192\Desktop\PLANET\peo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3632" y="1124191"/>
              <a:ext cx="2914467" cy="2485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Picture 6" descr="http://ts1.mm.bing.net/th?id=JN.y1HnorBEpSRSgPhpCvgBBg&amp;pid=15.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227" y="4097131"/>
            <a:ext cx="1503293" cy="1127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 descr="http://ts2.mm.bing.net/th?id=JN.peOqSCjtN%2fe%2b3aa6KgTSYw&amp;pid=15.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367" y="3935896"/>
            <a:ext cx="1391755" cy="1391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 descr="http://www.androidworld.com/Black_Satur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1885">
            <a:off x="3983465" y="1807489"/>
            <a:ext cx="1376815" cy="1104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http://www.starrynighteducation.com/stargazer/images/1182uranus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269" y="1791737"/>
            <a:ext cx="1495287" cy="123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 descr="http://chennaiplus.net/wp-content/uploads/2011/10/planet_neptune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598" y="783381"/>
            <a:ext cx="1003507" cy="101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6"/>
          <p:cNvSpPr txBox="1">
            <a:spLocks noChangeArrowheads="1"/>
          </p:cNvSpPr>
          <p:nvPr/>
        </p:nvSpPr>
        <p:spPr bwMode="auto">
          <a:xfrm>
            <a:off x="390805" y="8071594"/>
            <a:ext cx="6321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Calibri" pitchFamily="34" charset="0"/>
              </a:rPr>
              <a:t>What is found at  (</a:t>
            </a:r>
            <a:r>
              <a:rPr lang="en-US" altLang="en-US" sz="2800" dirty="0">
                <a:solidFill>
                  <a:srgbClr val="00B050"/>
                </a:solidFill>
                <a:latin typeface="Calibri" pitchFamily="34" charset="0"/>
              </a:rPr>
              <a:t>3</a:t>
            </a:r>
            <a:r>
              <a:rPr lang="en-US" altLang="en-US" sz="2800" dirty="0">
                <a:latin typeface="Calibri" pitchFamily="34" charset="0"/>
              </a:rPr>
              <a:t>, </a:t>
            </a:r>
            <a:r>
              <a:rPr lang="en-US" altLang="en-US" sz="2800" dirty="0">
                <a:solidFill>
                  <a:srgbClr val="FF0000"/>
                </a:solidFill>
                <a:latin typeface="Calibri" pitchFamily="34" charset="0"/>
              </a:rPr>
              <a:t>4</a:t>
            </a:r>
            <a:r>
              <a:rPr lang="en-US" altLang="en-US" sz="2800" dirty="0">
                <a:latin typeface="Calibri" pitchFamily="34" charset="0"/>
              </a:rPr>
              <a:t>) 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638801" y="6780144"/>
            <a:ext cx="990600" cy="83985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7" b="3214"/>
          <a:stretch>
            <a:fillRect/>
          </a:stretch>
        </p:blipFill>
        <p:spPr bwMode="auto">
          <a:xfrm>
            <a:off x="5695950" y="6846404"/>
            <a:ext cx="969891" cy="7412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9" name="Picture 2" descr="http://www.starrynighteducation.com/stargazer/images/1182uranus.g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6818704"/>
            <a:ext cx="986766" cy="81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4419601" y="6799194"/>
            <a:ext cx="990600" cy="83985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657851" y="7865994"/>
            <a:ext cx="990600" cy="83985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438651" y="7885044"/>
            <a:ext cx="990600" cy="83985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5" name="Picture 4" descr="http://www.androidworld.com/Black_Saturn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1885">
            <a:off x="4408682" y="7845820"/>
            <a:ext cx="1077330" cy="864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 descr="http://chennaiplus.net/wp-content/uploads/2011/10/planet_neptune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749" y="7899503"/>
            <a:ext cx="786502" cy="797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04800" y="198438"/>
            <a:ext cx="6172200" cy="660400"/>
          </a:xfrm>
        </p:spPr>
        <p:txBody>
          <a:bodyPr/>
          <a:lstStyle/>
          <a:p>
            <a:pPr eaLnBrk="1" hangingPunct="1"/>
            <a:r>
              <a:rPr lang="en-US" altLang="en-US" sz="1200" dirty="0"/>
              <a:t>Use the Coordinate Plane to locate the planets and/or sun using the ordered pairs.</a:t>
            </a:r>
          </a:p>
        </p:txBody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0" y="74613"/>
            <a:ext cx="6858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>
                <a:latin typeface="Calibri" pitchFamily="34" charset="0"/>
              </a:rPr>
              <a:t>Name __________________________________________  Date ____________________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3838" y="727075"/>
          <a:ext cx="6400800" cy="5599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19823">
                <a:tc>
                  <a:txBody>
                    <a:bodyPr/>
                    <a:lstStyle/>
                    <a:p>
                      <a:pPr lvl="0" algn="ctr"/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9823">
                <a:tc>
                  <a:txBody>
                    <a:bodyPr/>
                    <a:lstStyle/>
                    <a:p>
                      <a:pPr lvl="0" algn="ctr"/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9823">
                <a:tc>
                  <a:txBody>
                    <a:bodyPr/>
                    <a:lstStyle/>
                    <a:p>
                      <a:pPr lvl="0" algn="ctr"/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9823">
                <a:tc>
                  <a:txBody>
                    <a:bodyPr/>
                    <a:lstStyle/>
                    <a:p>
                      <a:pPr lvl="0" algn="ctr"/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9823">
                <a:tc>
                  <a:txBody>
                    <a:bodyPr/>
                    <a:lstStyle/>
                    <a:p>
                      <a:pPr lvl="0" algn="ctr"/>
                      <a:endParaRPr lang="en-US" sz="4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282" name="TextBox 5"/>
          <p:cNvSpPr txBox="1">
            <a:spLocks noChangeArrowheads="1"/>
          </p:cNvSpPr>
          <p:nvPr/>
        </p:nvSpPr>
        <p:spPr bwMode="auto">
          <a:xfrm>
            <a:off x="1" y="6580464"/>
            <a:ext cx="379674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Calibri" pitchFamily="34" charset="0"/>
              </a:rPr>
              <a:t>What is found at  (</a:t>
            </a:r>
            <a:r>
              <a:rPr lang="en-US" altLang="en-US" sz="2800" dirty="0">
                <a:solidFill>
                  <a:srgbClr val="00B050"/>
                </a:solidFill>
                <a:latin typeface="Calibri" pitchFamily="34" charset="0"/>
              </a:rPr>
              <a:t>2</a:t>
            </a:r>
            <a:r>
              <a:rPr lang="en-US" altLang="en-US" sz="2800" dirty="0">
                <a:latin typeface="Calibri" pitchFamily="34" charset="0"/>
              </a:rPr>
              <a:t>, </a:t>
            </a:r>
            <a:r>
              <a:rPr lang="en-US" altLang="en-US" sz="2800" dirty="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 altLang="en-US" sz="2800" dirty="0">
                <a:latin typeface="Calibri" pitchFamily="34" charset="0"/>
              </a:rPr>
              <a:t>) ?</a:t>
            </a:r>
          </a:p>
        </p:txBody>
      </p:sp>
      <p:sp>
        <p:nvSpPr>
          <p:cNvPr id="10283" name="TextBox 6"/>
          <p:cNvSpPr txBox="1">
            <a:spLocks noChangeArrowheads="1"/>
          </p:cNvSpPr>
          <p:nvPr/>
        </p:nvSpPr>
        <p:spPr bwMode="auto">
          <a:xfrm>
            <a:off x="-131" y="7526608"/>
            <a:ext cx="381675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Calibri" pitchFamily="34" charset="0"/>
              </a:rPr>
              <a:t>What is found at  (</a:t>
            </a:r>
            <a:r>
              <a:rPr lang="en-US" altLang="en-US" sz="2800" dirty="0">
                <a:solidFill>
                  <a:srgbClr val="00B050"/>
                </a:solidFill>
                <a:latin typeface="Calibri" pitchFamily="34" charset="0"/>
              </a:rPr>
              <a:t>3</a:t>
            </a:r>
            <a:r>
              <a:rPr lang="en-US" altLang="en-US" sz="2800" dirty="0">
                <a:latin typeface="Calibri" pitchFamily="34" charset="0"/>
              </a:rPr>
              <a:t>, </a:t>
            </a:r>
            <a:r>
              <a:rPr lang="en-US" altLang="en-US" sz="2800" dirty="0">
                <a:solidFill>
                  <a:srgbClr val="FF0000"/>
                </a:solidFill>
                <a:latin typeface="Calibri" pitchFamily="34" charset="0"/>
              </a:rPr>
              <a:t>4</a:t>
            </a:r>
            <a:r>
              <a:rPr lang="en-US" altLang="en-US" sz="2800" dirty="0">
                <a:latin typeface="Calibri" pitchFamily="34" charset="0"/>
              </a:rPr>
              <a:t>) ?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0" y="6326188"/>
            <a:ext cx="6858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0287" idx="2"/>
          </p:cNvCxnSpPr>
          <p:nvPr/>
        </p:nvCxnSpPr>
        <p:spPr>
          <a:xfrm>
            <a:off x="218282" y="539552"/>
            <a:ext cx="793" cy="601999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86" name="TextBox 8"/>
          <p:cNvSpPr txBox="1">
            <a:spLocks noChangeArrowheads="1"/>
          </p:cNvSpPr>
          <p:nvPr/>
        </p:nvSpPr>
        <p:spPr bwMode="auto">
          <a:xfrm>
            <a:off x="6561138" y="6283325"/>
            <a:ext cx="2778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i="1" dirty="0">
                <a:solidFill>
                  <a:srgbClr val="00B050"/>
                </a:solidFill>
              </a:rPr>
              <a:t>x</a:t>
            </a:r>
          </a:p>
        </p:txBody>
      </p:sp>
      <p:sp>
        <p:nvSpPr>
          <p:cNvPr id="10287" name="TextBox 9"/>
          <p:cNvSpPr txBox="1">
            <a:spLocks noChangeArrowheads="1"/>
          </p:cNvSpPr>
          <p:nvPr/>
        </p:nvSpPr>
        <p:spPr bwMode="auto">
          <a:xfrm>
            <a:off x="79375" y="231775"/>
            <a:ext cx="2778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i="1" dirty="0">
                <a:solidFill>
                  <a:srgbClr val="FF0000"/>
                </a:solidFill>
              </a:rPr>
              <a:t>y</a:t>
            </a:r>
          </a:p>
        </p:txBody>
      </p:sp>
      <p:pic>
        <p:nvPicPr>
          <p:cNvPr id="15" name="Picture 8" descr="http://www.solarspace.co.uk/PlanetPics/Venus/ven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337" y="1859358"/>
            <a:ext cx="1088472" cy="105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http://chandra.harvard.edu/graphics/resources/illustrations/solsys/mercury_i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72" y="734593"/>
            <a:ext cx="1149556" cy="11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7" b="3214"/>
          <a:stretch>
            <a:fillRect/>
          </a:stretch>
        </p:blipFill>
        <p:spPr bwMode="auto">
          <a:xfrm>
            <a:off x="2790204" y="2999561"/>
            <a:ext cx="1264962" cy="10754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277748" y="2961860"/>
            <a:ext cx="1441103" cy="1114357"/>
            <a:chOff x="2274757" y="522288"/>
            <a:chExt cx="4658743" cy="3832225"/>
          </a:xfrm>
        </p:grpSpPr>
        <p:pic>
          <p:nvPicPr>
            <p:cNvPr id="18" name="Picture 2" descr="http://ts1.mm.bing.net/th?id=JN.UyR9kKV1%2f2dpZMTr4KmuAA&amp;pid=15.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4757" y="522288"/>
              <a:ext cx="4658743" cy="383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" descr="C:\Users\e200703192\Desktop\PLANET\peo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3632" y="1124191"/>
              <a:ext cx="2914467" cy="2485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Picture 6" descr="http://ts1.mm.bing.net/th?id=JN.y1HnorBEpSRSgPhpCvgBBg&amp;pid=15.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227" y="4097131"/>
            <a:ext cx="1503293" cy="1127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 descr="http://ts2.mm.bing.net/th?id=JN.peOqSCjtN%2fe%2b3aa6KgTSYw&amp;pid=15.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367" y="3935896"/>
            <a:ext cx="1391755" cy="1391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 descr="http://www.androidworld.com/Black_Satur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1885">
            <a:off x="3983465" y="1807489"/>
            <a:ext cx="1376815" cy="1104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http://www.starrynighteducation.com/stargazer/images/1182uranus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147" y="678555"/>
            <a:ext cx="1495287" cy="123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 descr="http://chennaiplus.net/wp-content/uploads/2011/10/planet_neptune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598" y="783381"/>
            <a:ext cx="1003507" cy="101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6"/>
          <p:cNvSpPr txBox="1">
            <a:spLocks noChangeArrowheads="1"/>
          </p:cNvSpPr>
          <p:nvPr/>
        </p:nvSpPr>
        <p:spPr bwMode="auto">
          <a:xfrm>
            <a:off x="-6755" y="8494006"/>
            <a:ext cx="384325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Calibri" pitchFamily="34" charset="0"/>
              </a:rPr>
              <a:t>What is found at  (</a:t>
            </a:r>
            <a:r>
              <a:rPr lang="en-US" altLang="en-US" sz="2800" dirty="0">
                <a:solidFill>
                  <a:srgbClr val="00B050"/>
                </a:solidFill>
                <a:latin typeface="Calibri" pitchFamily="34" charset="0"/>
              </a:rPr>
              <a:t>1</a:t>
            </a:r>
            <a:r>
              <a:rPr lang="en-US" altLang="en-US" sz="2800" dirty="0">
                <a:latin typeface="Calibri" pitchFamily="34" charset="0"/>
              </a:rPr>
              <a:t>, </a:t>
            </a:r>
            <a:r>
              <a:rPr lang="en-US" altLang="en-US" sz="2800" dirty="0">
                <a:solidFill>
                  <a:srgbClr val="FF0000"/>
                </a:solidFill>
                <a:latin typeface="Calibri" pitchFamily="34" charset="0"/>
              </a:rPr>
              <a:t>3</a:t>
            </a:r>
            <a:r>
              <a:rPr lang="en-US" altLang="en-US" sz="2800" dirty="0">
                <a:latin typeface="Calibri" pitchFamily="34" charset="0"/>
              </a:rPr>
              <a:t>) 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741117" y="6520069"/>
            <a:ext cx="874643" cy="7156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770784" y="6520069"/>
            <a:ext cx="874643" cy="7156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804455" y="6513444"/>
            <a:ext cx="874643" cy="7156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754371" y="7447711"/>
            <a:ext cx="874643" cy="7156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784038" y="7447711"/>
            <a:ext cx="874643" cy="7156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817709" y="7441086"/>
            <a:ext cx="874643" cy="7156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767625" y="8375353"/>
            <a:ext cx="874643" cy="7156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797292" y="8375353"/>
            <a:ext cx="874643" cy="7156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830963" y="8368728"/>
            <a:ext cx="874643" cy="7156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7" b="3214"/>
          <a:stretch>
            <a:fillRect/>
          </a:stretch>
        </p:blipFill>
        <p:spPr bwMode="auto">
          <a:xfrm>
            <a:off x="5844830" y="6579705"/>
            <a:ext cx="794509" cy="60718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9" name="Picture 2" descr="http://www.starrynighteducation.com/stargazer/images/1182uranus.g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070" y="6500190"/>
            <a:ext cx="910844" cy="749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" descr="http://www.androidworld.com/Black_Saturn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1885">
            <a:off x="4739892" y="6494896"/>
            <a:ext cx="912032" cy="80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" descr="http://chennaiplus.net/wp-content/uploads/2011/10/planet_neptune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798" y="7494103"/>
            <a:ext cx="632483" cy="64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6" descr="http://ts1.mm.bing.net/th?id=JN.y1HnorBEpSRSgPhpCvgBBg&amp;pid=15.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488" y="7494103"/>
            <a:ext cx="861299" cy="64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Group 42"/>
          <p:cNvGrpSpPr/>
          <p:nvPr/>
        </p:nvGrpSpPr>
        <p:grpSpPr>
          <a:xfrm>
            <a:off x="5827714" y="7454346"/>
            <a:ext cx="891138" cy="695741"/>
            <a:chOff x="2274757" y="522288"/>
            <a:chExt cx="4658743" cy="3832225"/>
          </a:xfrm>
        </p:grpSpPr>
        <p:pic>
          <p:nvPicPr>
            <p:cNvPr id="44" name="Picture 2" descr="http://ts1.mm.bing.net/th?id=JN.UyR9kKV1%2f2dpZMTr4KmuAA&amp;pid=15.1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4757" y="522288"/>
              <a:ext cx="4658743" cy="383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2" descr="C:\Users\e200703192\Desktop\PLANET\people.pn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3632" y="1124191"/>
              <a:ext cx="2914467" cy="2485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6" name="Picture 8" descr="http://www.solarspace.co.uk/PlanetPics/Venus/venus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837" y="8413792"/>
            <a:ext cx="673513" cy="65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" descr="http://ts2.mm.bing.net/th?id=JN.peOqSCjtN%2fe%2b3aa6KgTSYw&amp;pid=15.1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567" y="8300418"/>
            <a:ext cx="862633" cy="86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6" descr="http://chandra.harvard.edu/graphics/resources/illustrations/solsys/mercury_ill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823" y="8391654"/>
            <a:ext cx="742878" cy="714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456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04800" y="198438"/>
            <a:ext cx="6172200" cy="660400"/>
          </a:xfrm>
        </p:spPr>
        <p:txBody>
          <a:bodyPr/>
          <a:lstStyle/>
          <a:p>
            <a:pPr eaLnBrk="1" hangingPunct="1"/>
            <a:r>
              <a:rPr lang="en-US" altLang="en-US" sz="1200" dirty="0"/>
              <a:t>Use the Coordinate Plane to locate the planets and/or sun using the ordered pairs.</a:t>
            </a:r>
          </a:p>
        </p:txBody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0" y="74613"/>
            <a:ext cx="6858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>
                <a:latin typeface="Calibri" pitchFamily="34" charset="0"/>
              </a:rPr>
              <a:t>Name __________________________________________  Date ____________________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3838" y="727075"/>
          <a:ext cx="6400800" cy="5599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19823">
                <a:tc>
                  <a:txBody>
                    <a:bodyPr/>
                    <a:lstStyle/>
                    <a:p>
                      <a:pPr lvl="0" algn="ctr"/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9823">
                <a:tc>
                  <a:txBody>
                    <a:bodyPr/>
                    <a:lstStyle/>
                    <a:p>
                      <a:pPr lvl="0" algn="ctr"/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9823">
                <a:tc>
                  <a:txBody>
                    <a:bodyPr/>
                    <a:lstStyle/>
                    <a:p>
                      <a:pPr lvl="0" algn="ctr"/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9823">
                <a:tc>
                  <a:txBody>
                    <a:bodyPr/>
                    <a:lstStyle/>
                    <a:p>
                      <a:pPr lvl="0" algn="ctr"/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9823">
                <a:tc>
                  <a:txBody>
                    <a:bodyPr/>
                    <a:lstStyle/>
                    <a:p>
                      <a:pPr lvl="0" algn="ctr"/>
                      <a:endParaRPr lang="en-US" sz="4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282" name="TextBox 5"/>
          <p:cNvSpPr txBox="1">
            <a:spLocks noChangeArrowheads="1"/>
          </p:cNvSpPr>
          <p:nvPr/>
        </p:nvSpPr>
        <p:spPr bwMode="auto">
          <a:xfrm>
            <a:off x="1" y="6580464"/>
            <a:ext cx="379674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Calibri" pitchFamily="34" charset="0"/>
              </a:rPr>
              <a:t>What is found at  (</a:t>
            </a:r>
            <a:r>
              <a:rPr lang="en-US" altLang="en-US" sz="2800" dirty="0">
                <a:solidFill>
                  <a:srgbClr val="00B050"/>
                </a:solidFill>
                <a:latin typeface="Calibri" pitchFamily="34" charset="0"/>
              </a:rPr>
              <a:t>3</a:t>
            </a:r>
            <a:r>
              <a:rPr lang="en-US" altLang="en-US" sz="2800" dirty="0">
                <a:latin typeface="Calibri" pitchFamily="34" charset="0"/>
              </a:rPr>
              <a:t>, </a:t>
            </a:r>
            <a:r>
              <a:rPr lang="en-US" altLang="en-US" sz="2800" dirty="0">
                <a:solidFill>
                  <a:srgbClr val="FF0000"/>
                </a:solidFill>
                <a:latin typeface="Calibri" pitchFamily="34" charset="0"/>
              </a:rPr>
              <a:t>3</a:t>
            </a:r>
            <a:r>
              <a:rPr lang="en-US" altLang="en-US" sz="2800" dirty="0">
                <a:latin typeface="Calibri" pitchFamily="34" charset="0"/>
              </a:rPr>
              <a:t>) ?</a:t>
            </a:r>
          </a:p>
        </p:txBody>
      </p:sp>
      <p:sp>
        <p:nvSpPr>
          <p:cNvPr id="10283" name="TextBox 6"/>
          <p:cNvSpPr txBox="1">
            <a:spLocks noChangeArrowheads="1"/>
          </p:cNvSpPr>
          <p:nvPr/>
        </p:nvSpPr>
        <p:spPr bwMode="auto">
          <a:xfrm>
            <a:off x="-131" y="7526608"/>
            <a:ext cx="381675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Calibri" pitchFamily="34" charset="0"/>
              </a:rPr>
              <a:t>What is found at  (</a:t>
            </a:r>
            <a:r>
              <a:rPr lang="en-US" altLang="en-US" sz="2800" dirty="0">
                <a:solidFill>
                  <a:srgbClr val="00B050"/>
                </a:solidFill>
                <a:latin typeface="Calibri" pitchFamily="34" charset="0"/>
              </a:rPr>
              <a:t>4</a:t>
            </a:r>
            <a:r>
              <a:rPr lang="en-US" altLang="en-US" sz="2800" dirty="0">
                <a:latin typeface="Calibri" pitchFamily="34" charset="0"/>
              </a:rPr>
              <a:t>, </a:t>
            </a:r>
            <a:r>
              <a:rPr lang="en-US" altLang="en-US" sz="2800" dirty="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 altLang="en-US" sz="2800" dirty="0">
                <a:latin typeface="Calibri" pitchFamily="34" charset="0"/>
              </a:rPr>
              <a:t>) ?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0" y="6326188"/>
            <a:ext cx="6858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0287" idx="2"/>
          </p:cNvCxnSpPr>
          <p:nvPr/>
        </p:nvCxnSpPr>
        <p:spPr>
          <a:xfrm>
            <a:off x="218282" y="539552"/>
            <a:ext cx="793" cy="601999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86" name="TextBox 8"/>
          <p:cNvSpPr txBox="1">
            <a:spLocks noChangeArrowheads="1"/>
          </p:cNvSpPr>
          <p:nvPr/>
        </p:nvSpPr>
        <p:spPr bwMode="auto">
          <a:xfrm>
            <a:off x="6561138" y="6283325"/>
            <a:ext cx="2778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i="1" dirty="0">
                <a:solidFill>
                  <a:srgbClr val="00B050"/>
                </a:solidFill>
              </a:rPr>
              <a:t>x</a:t>
            </a:r>
          </a:p>
        </p:txBody>
      </p:sp>
      <p:sp>
        <p:nvSpPr>
          <p:cNvPr id="10287" name="TextBox 9"/>
          <p:cNvSpPr txBox="1">
            <a:spLocks noChangeArrowheads="1"/>
          </p:cNvSpPr>
          <p:nvPr/>
        </p:nvSpPr>
        <p:spPr bwMode="auto">
          <a:xfrm>
            <a:off x="79375" y="231775"/>
            <a:ext cx="2778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i="1" dirty="0">
                <a:solidFill>
                  <a:srgbClr val="FF0000"/>
                </a:solidFill>
              </a:rPr>
              <a:t>y</a:t>
            </a:r>
          </a:p>
        </p:txBody>
      </p:sp>
      <p:pic>
        <p:nvPicPr>
          <p:cNvPr id="15" name="Picture 8" descr="http://www.solarspace.co.uk/PlanetPics/Venus/ven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337" y="1859358"/>
            <a:ext cx="1088472" cy="105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http://chandra.harvard.edu/graphics/resources/illustrations/solsys/mercury_i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72" y="734593"/>
            <a:ext cx="1149556" cy="11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7" b="3214"/>
          <a:stretch>
            <a:fillRect/>
          </a:stretch>
        </p:blipFill>
        <p:spPr bwMode="auto">
          <a:xfrm>
            <a:off x="2790204" y="2999561"/>
            <a:ext cx="1264962" cy="10754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277748" y="2961860"/>
            <a:ext cx="1441103" cy="1114357"/>
            <a:chOff x="2274757" y="522288"/>
            <a:chExt cx="4658743" cy="3832225"/>
          </a:xfrm>
        </p:grpSpPr>
        <p:pic>
          <p:nvPicPr>
            <p:cNvPr id="18" name="Picture 2" descr="http://ts1.mm.bing.net/th?id=JN.UyR9kKV1%2f2dpZMTr4KmuAA&amp;pid=15.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4757" y="522288"/>
              <a:ext cx="4658743" cy="383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" descr="C:\Users\e200703192\Desktop\PLANET\peo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3632" y="1124191"/>
              <a:ext cx="2914467" cy="2485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Picture 6" descr="http://ts1.mm.bing.net/th?id=JN.y1HnorBEpSRSgPhpCvgBBg&amp;pid=15.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227" y="4097131"/>
            <a:ext cx="1503293" cy="1127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 descr="http://ts2.mm.bing.net/th?id=JN.peOqSCjtN%2fe%2b3aa6KgTSYw&amp;pid=15.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367" y="3935896"/>
            <a:ext cx="1391755" cy="1391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 descr="http://www.androidworld.com/Black_Satur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1885">
            <a:off x="3983465" y="1807489"/>
            <a:ext cx="1376815" cy="1104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http://www.starrynighteducation.com/stargazer/images/1182uranus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147" y="678555"/>
            <a:ext cx="1495287" cy="123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 descr="http://chennaiplus.net/wp-content/uploads/2011/10/planet_neptune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598" y="783381"/>
            <a:ext cx="1003507" cy="101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6"/>
          <p:cNvSpPr txBox="1">
            <a:spLocks noChangeArrowheads="1"/>
          </p:cNvSpPr>
          <p:nvPr/>
        </p:nvSpPr>
        <p:spPr bwMode="auto">
          <a:xfrm>
            <a:off x="-6755" y="8494006"/>
            <a:ext cx="384325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Calibri" pitchFamily="34" charset="0"/>
              </a:rPr>
              <a:t>What is found at  (</a:t>
            </a:r>
            <a:r>
              <a:rPr lang="en-US" altLang="en-US" sz="2800" dirty="0">
                <a:solidFill>
                  <a:srgbClr val="00B050"/>
                </a:solidFill>
                <a:latin typeface="Calibri" pitchFamily="34" charset="0"/>
              </a:rPr>
              <a:t>1</a:t>
            </a:r>
            <a:r>
              <a:rPr lang="en-US" altLang="en-US" sz="2800" dirty="0">
                <a:latin typeface="Calibri" pitchFamily="34" charset="0"/>
              </a:rPr>
              <a:t>, </a:t>
            </a:r>
            <a:r>
              <a:rPr lang="en-US" altLang="en-US" sz="2800" dirty="0">
                <a:solidFill>
                  <a:srgbClr val="FF0000"/>
                </a:solidFill>
                <a:latin typeface="Calibri" pitchFamily="34" charset="0"/>
              </a:rPr>
              <a:t>1</a:t>
            </a:r>
            <a:r>
              <a:rPr lang="en-US" altLang="en-US" sz="2800" dirty="0">
                <a:latin typeface="Calibri" pitchFamily="34" charset="0"/>
              </a:rPr>
              <a:t>) 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741117" y="6520069"/>
            <a:ext cx="874643" cy="7156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770784" y="6520069"/>
            <a:ext cx="874643" cy="7156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804455" y="6513444"/>
            <a:ext cx="874643" cy="7156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754371" y="7447711"/>
            <a:ext cx="874643" cy="7156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784038" y="7447711"/>
            <a:ext cx="874643" cy="7156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817709" y="7441086"/>
            <a:ext cx="874643" cy="7156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767625" y="8375353"/>
            <a:ext cx="874643" cy="7156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797292" y="8375353"/>
            <a:ext cx="874643" cy="7156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830963" y="8368728"/>
            <a:ext cx="874643" cy="7156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7" b="3214"/>
          <a:stretch>
            <a:fillRect/>
          </a:stretch>
        </p:blipFill>
        <p:spPr bwMode="auto">
          <a:xfrm>
            <a:off x="5844830" y="6579705"/>
            <a:ext cx="794509" cy="60718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9" name="Picture 2" descr="http://www.starrynighteducation.com/stargazer/images/1182uranus.g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070" y="6500190"/>
            <a:ext cx="910844" cy="749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" descr="http://www.androidworld.com/Black_Saturn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1885">
            <a:off x="4739892" y="6494896"/>
            <a:ext cx="912032" cy="80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" descr="http://chennaiplus.net/wp-content/uploads/2011/10/planet_neptune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798" y="7494103"/>
            <a:ext cx="632483" cy="64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6" descr="http://ts1.mm.bing.net/th?id=JN.y1HnorBEpSRSgPhpCvgBBg&amp;pid=15.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488" y="7494103"/>
            <a:ext cx="861299" cy="64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Group 42"/>
          <p:cNvGrpSpPr/>
          <p:nvPr/>
        </p:nvGrpSpPr>
        <p:grpSpPr>
          <a:xfrm>
            <a:off x="5827714" y="7454346"/>
            <a:ext cx="891138" cy="695741"/>
            <a:chOff x="2274757" y="522288"/>
            <a:chExt cx="4658743" cy="3832225"/>
          </a:xfrm>
        </p:grpSpPr>
        <p:pic>
          <p:nvPicPr>
            <p:cNvPr id="44" name="Picture 2" descr="http://ts1.mm.bing.net/th?id=JN.UyR9kKV1%2f2dpZMTr4KmuAA&amp;pid=15.1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4757" y="522288"/>
              <a:ext cx="4658743" cy="383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2" descr="C:\Users\e200703192\Desktop\PLANET\people.pn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3632" y="1124191"/>
              <a:ext cx="2914467" cy="2485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6" name="Picture 8" descr="http://www.solarspace.co.uk/PlanetPics/Venus/venus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837" y="8413792"/>
            <a:ext cx="673513" cy="65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" descr="http://ts2.mm.bing.net/th?id=JN.peOqSCjtN%2fe%2b3aa6KgTSYw&amp;pid=15.1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567" y="8300418"/>
            <a:ext cx="862633" cy="86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6" descr="http://chandra.harvard.edu/graphics/resources/illustrations/solsys/mercury_ill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823" y="8391654"/>
            <a:ext cx="742878" cy="714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07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9"/>
          <p:cNvSpPr txBox="1">
            <a:spLocks noChangeArrowheads="1"/>
          </p:cNvSpPr>
          <p:nvPr/>
        </p:nvSpPr>
        <p:spPr bwMode="auto">
          <a:xfrm>
            <a:off x="249238" y="8315325"/>
            <a:ext cx="3179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Calibri" pitchFamily="34" charset="0"/>
              </a:rPr>
              <a:t>Place             at</a:t>
            </a:r>
          </a:p>
        </p:txBody>
      </p:sp>
      <p:sp>
        <p:nvSpPr>
          <p:cNvPr id="9220" name="Title 1"/>
          <p:cNvSpPr>
            <a:spLocks noGrp="1"/>
          </p:cNvSpPr>
          <p:nvPr>
            <p:ph type="title"/>
          </p:nvPr>
        </p:nvSpPr>
        <p:spPr>
          <a:xfrm>
            <a:off x="381000" y="254000"/>
            <a:ext cx="6172200" cy="660400"/>
          </a:xfrm>
        </p:spPr>
        <p:txBody>
          <a:bodyPr/>
          <a:lstStyle/>
          <a:p>
            <a:pPr eaLnBrk="1" hangingPunct="1"/>
            <a:r>
              <a:rPr lang="en-US" altLang="en-US" sz="1200" dirty="0"/>
              <a:t>Place planets/sun on coordinate plane as described to graph points in the  first quadrant (+/+).</a:t>
            </a:r>
          </a:p>
        </p:txBody>
      </p:sp>
      <p:sp>
        <p:nvSpPr>
          <p:cNvPr id="9221" name="TextBox 3"/>
          <p:cNvSpPr txBox="1">
            <a:spLocks noChangeArrowheads="1"/>
          </p:cNvSpPr>
          <p:nvPr/>
        </p:nvSpPr>
        <p:spPr bwMode="auto">
          <a:xfrm>
            <a:off x="0" y="73025"/>
            <a:ext cx="6858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>
                <a:latin typeface="Calibri" pitchFamily="34" charset="0"/>
              </a:rPr>
              <a:t>Name __________________________________________  Date ____________________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456178"/>
              </p:ext>
            </p:extLst>
          </p:nvPr>
        </p:nvGraphicFramePr>
        <p:xfrm>
          <a:off x="261938" y="746125"/>
          <a:ext cx="6400800" cy="5599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19823">
                <a:tc>
                  <a:txBody>
                    <a:bodyPr/>
                    <a:lstStyle/>
                    <a:p>
                      <a:pPr lvl="0" algn="ctr"/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9823">
                <a:tc>
                  <a:txBody>
                    <a:bodyPr/>
                    <a:lstStyle/>
                    <a:p>
                      <a:pPr lvl="0" algn="ctr"/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9823">
                <a:tc>
                  <a:txBody>
                    <a:bodyPr/>
                    <a:lstStyle/>
                    <a:p>
                      <a:pPr lvl="0" algn="ctr"/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9823">
                <a:tc>
                  <a:txBody>
                    <a:bodyPr/>
                    <a:lstStyle/>
                    <a:p>
                      <a:pPr lvl="0" algn="ctr"/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9823">
                <a:tc>
                  <a:txBody>
                    <a:bodyPr/>
                    <a:lstStyle/>
                    <a:p>
                      <a:pPr lvl="0" algn="ctr"/>
                      <a:endParaRPr lang="en-US" sz="4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266" name="TextBox 34"/>
          <p:cNvSpPr txBox="1">
            <a:spLocks noChangeArrowheads="1"/>
          </p:cNvSpPr>
          <p:nvPr/>
        </p:nvSpPr>
        <p:spPr bwMode="auto">
          <a:xfrm>
            <a:off x="228600" y="6838950"/>
            <a:ext cx="3179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Calibri" pitchFamily="34" charset="0"/>
              </a:rPr>
              <a:t>Place             at</a:t>
            </a:r>
          </a:p>
        </p:txBody>
      </p:sp>
      <p:sp>
        <p:nvSpPr>
          <p:cNvPr id="9267" name="Rectangle 35"/>
          <p:cNvSpPr>
            <a:spLocks noChangeArrowheads="1"/>
          </p:cNvSpPr>
          <p:nvPr/>
        </p:nvSpPr>
        <p:spPr bwMode="auto">
          <a:xfrm>
            <a:off x="2419455" y="6740525"/>
            <a:ext cx="12586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4000" dirty="0">
                <a:latin typeface="Calibri" pitchFamily="34" charset="0"/>
              </a:rPr>
              <a:t>(</a:t>
            </a:r>
            <a:r>
              <a:rPr lang="en-US" altLang="en-US" sz="4000" dirty="0">
                <a:solidFill>
                  <a:srgbClr val="00B050"/>
                </a:solidFill>
                <a:latin typeface="Calibri" pitchFamily="34" charset="0"/>
              </a:rPr>
              <a:t>3</a:t>
            </a:r>
            <a:r>
              <a:rPr lang="en-US" altLang="en-US" sz="4000" dirty="0">
                <a:latin typeface="Calibri" pitchFamily="34" charset="0"/>
              </a:rPr>
              <a:t>,</a:t>
            </a:r>
            <a:r>
              <a:rPr lang="en-US" altLang="en-US" sz="4000" dirty="0">
                <a:solidFill>
                  <a:srgbClr val="FF0000"/>
                </a:solidFill>
                <a:latin typeface="Calibri" pitchFamily="34" charset="0"/>
              </a:rPr>
              <a:t>1</a:t>
            </a:r>
            <a:r>
              <a:rPr lang="en-US" altLang="en-US" sz="4000" dirty="0">
                <a:latin typeface="Calibri" pitchFamily="34" charset="0"/>
              </a:rPr>
              <a:t>) </a:t>
            </a:r>
          </a:p>
        </p:txBody>
      </p:sp>
      <p:sp>
        <p:nvSpPr>
          <p:cNvPr id="9269" name="Rectangle 48"/>
          <p:cNvSpPr>
            <a:spLocks noChangeArrowheads="1"/>
          </p:cNvSpPr>
          <p:nvPr/>
        </p:nvSpPr>
        <p:spPr bwMode="auto">
          <a:xfrm>
            <a:off x="2451999" y="8181975"/>
            <a:ext cx="12586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4000" dirty="0">
                <a:latin typeface="Calibri" pitchFamily="34" charset="0"/>
              </a:rPr>
              <a:t>(</a:t>
            </a:r>
            <a:r>
              <a:rPr lang="en-US" altLang="en-US" sz="4000" dirty="0">
                <a:solidFill>
                  <a:srgbClr val="00B050"/>
                </a:solidFill>
                <a:latin typeface="Calibri" pitchFamily="34" charset="0"/>
              </a:rPr>
              <a:t>4</a:t>
            </a:r>
            <a:r>
              <a:rPr lang="en-US" altLang="en-US" sz="4000" dirty="0">
                <a:latin typeface="Calibri" pitchFamily="34" charset="0"/>
              </a:rPr>
              <a:t>,</a:t>
            </a:r>
            <a:r>
              <a:rPr lang="en-US" altLang="en-US" sz="4000" dirty="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 altLang="en-US" sz="4000" dirty="0">
                <a:latin typeface="Calibri" pitchFamily="34" charset="0"/>
              </a:rPr>
              <a:t>)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098925" y="6705600"/>
            <a:ext cx="1219200" cy="10668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098925" y="8001000"/>
            <a:ext cx="1219200" cy="10668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467350" y="6705600"/>
            <a:ext cx="1219200" cy="10668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486400" y="8001000"/>
            <a:ext cx="1219200" cy="10668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75" name="TextBox 39"/>
          <p:cNvSpPr txBox="1">
            <a:spLocks noChangeArrowheads="1"/>
          </p:cNvSpPr>
          <p:nvPr/>
        </p:nvSpPr>
        <p:spPr bwMode="auto">
          <a:xfrm>
            <a:off x="3581400" y="6400800"/>
            <a:ext cx="3581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000" i="1">
                <a:latin typeface="Calibri" pitchFamily="34" charset="0"/>
              </a:rPr>
              <a:t>Cut out pictures to place on grid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0" y="6345238"/>
            <a:ext cx="6858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38125" y="576263"/>
            <a:ext cx="9525" cy="59959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78" name="TextBox 35"/>
          <p:cNvSpPr txBox="1">
            <a:spLocks noChangeArrowheads="1"/>
          </p:cNvSpPr>
          <p:nvPr/>
        </p:nvSpPr>
        <p:spPr bwMode="auto">
          <a:xfrm>
            <a:off x="6580188" y="6321425"/>
            <a:ext cx="277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i="1" dirty="0">
                <a:solidFill>
                  <a:srgbClr val="00B050"/>
                </a:solidFill>
              </a:rPr>
              <a:t>x</a:t>
            </a:r>
          </a:p>
        </p:txBody>
      </p:sp>
      <p:sp>
        <p:nvSpPr>
          <p:cNvPr id="9279" name="TextBox 37"/>
          <p:cNvSpPr txBox="1">
            <a:spLocks noChangeArrowheads="1"/>
          </p:cNvSpPr>
          <p:nvPr/>
        </p:nvSpPr>
        <p:spPr bwMode="auto">
          <a:xfrm>
            <a:off x="79375" y="231775"/>
            <a:ext cx="277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i="1" dirty="0">
                <a:solidFill>
                  <a:srgbClr val="FF0000"/>
                </a:solidFill>
              </a:rPr>
              <a:t>y</a:t>
            </a:r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7" b="3214"/>
          <a:stretch>
            <a:fillRect/>
          </a:stretch>
        </p:blipFill>
        <p:spPr bwMode="auto">
          <a:xfrm>
            <a:off x="1266204" y="8058149"/>
            <a:ext cx="916708" cy="779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991499" y="6705600"/>
            <a:ext cx="1237352" cy="971067"/>
            <a:chOff x="2274757" y="522288"/>
            <a:chExt cx="4658743" cy="3832225"/>
          </a:xfrm>
        </p:grpSpPr>
        <p:pic>
          <p:nvPicPr>
            <p:cNvPr id="29" name="Picture 2" descr="http://ts1.mm.bing.net/th?id=JN.UyR9kKV1%2f2dpZMTr4KmuAA&amp;pid=15.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4757" y="522288"/>
              <a:ext cx="4658743" cy="383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" descr="C:\Users\e200703192\Desktop\PLANET\peopl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3632" y="1124191"/>
              <a:ext cx="2914467" cy="2485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" name="Group 31"/>
          <p:cNvGrpSpPr/>
          <p:nvPr/>
        </p:nvGrpSpPr>
        <p:grpSpPr>
          <a:xfrm>
            <a:off x="4115699" y="6743700"/>
            <a:ext cx="1237352" cy="971067"/>
            <a:chOff x="2274757" y="522288"/>
            <a:chExt cx="4658743" cy="3832225"/>
          </a:xfrm>
        </p:grpSpPr>
        <p:pic>
          <p:nvPicPr>
            <p:cNvPr id="36" name="Picture 2" descr="http://ts1.mm.bing.net/th?id=JN.UyR9kKV1%2f2dpZMTr4KmuAA&amp;pid=15.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4757" y="522288"/>
              <a:ext cx="4658743" cy="383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2" descr="C:\Users\e200703192\Desktop\PLANET\peopl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3632" y="1124191"/>
              <a:ext cx="2914467" cy="2485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7" b="3214"/>
          <a:stretch>
            <a:fillRect/>
          </a:stretch>
        </p:blipFill>
        <p:spPr bwMode="auto">
          <a:xfrm>
            <a:off x="5590554" y="8077199"/>
            <a:ext cx="1075502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" name="Picture 6" descr="http://chandra.harvard.edu/graphics/resources/illustrations/solsys/mercury_il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022" y="8058150"/>
            <a:ext cx="1069937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" descr="http://www.androidworld.com/Black_Satur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1885">
            <a:off x="5389884" y="6646188"/>
            <a:ext cx="1376815" cy="1104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9"/>
          <p:cNvSpPr txBox="1">
            <a:spLocks noChangeArrowheads="1"/>
          </p:cNvSpPr>
          <p:nvPr/>
        </p:nvSpPr>
        <p:spPr bwMode="auto">
          <a:xfrm>
            <a:off x="96838" y="8467725"/>
            <a:ext cx="3179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Calibri" pitchFamily="34" charset="0"/>
              </a:rPr>
              <a:t>Place            at</a:t>
            </a:r>
          </a:p>
        </p:txBody>
      </p:sp>
      <p:sp>
        <p:nvSpPr>
          <p:cNvPr id="9219" name="TextBox 28"/>
          <p:cNvSpPr txBox="1">
            <a:spLocks noChangeArrowheads="1"/>
          </p:cNvSpPr>
          <p:nvPr/>
        </p:nvSpPr>
        <p:spPr bwMode="auto">
          <a:xfrm>
            <a:off x="76200" y="7543800"/>
            <a:ext cx="3179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Calibri" pitchFamily="34" charset="0"/>
              </a:rPr>
              <a:t>Place            at</a:t>
            </a:r>
          </a:p>
        </p:txBody>
      </p:sp>
      <p:sp>
        <p:nvSpPr>
          <p:cNvPr id="9220" name="Title 1"/>
          <p:cNvSpPr>
            <a:spLocks noGrp="1"/>
          </p:cNvSpPr>
          <p:nvPr>
            <p:ph type="title"/>
          </p:nvPr>
        </p:nvSpPr>
        <p:spPr>
          <a:xfrm>
            <a:off x="381000" y="254000"/>
            <a:ext cx="6172200" cy="660400"/>
          </a:xfrm>
        </p:spPr>
        <p:txBody>
          <a:bodyPr/>
          <a:lstStyle/>
          <a:p>
            <a:pPr eaLnBrk="1" hangingPunct="1"/>
            <a:r>
              <a:rPr lang="en-US" altLang="en-US" sz="1200"/>
              <a:t>Place pictures on coordinate plane as described to graph points in the  first quadrant (+/+).</a:t>
            </a:r>
          </a:p>
        </p:txBody>
      </p:sp>
      <p:sp>
        <p:nvSpPr>
          <p:cNvPr id="9221" name="TextBox 3"/>
          <p:cNvSpPr txBox="1">
            <a:spLocks noChangeArrowheads="1"/>
          </p:cNvSpPr>
          <p:nvPr/>
        </p:nvSpPr>
        <p:spPr bwMode="auto">
          <a:xfrm>
            <a:off x="0" y="73025"/>
            <a:ext cx="6858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>
                <a:latin typeface="Calibri" pitchFamily="34" charset="0"/>
              </a:rPr>
              <a:t>Name __________________________________________  Date ____________________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654248"/>
              </p:ext>
            </p:extLst>
          </p:nvPr>
        </p:nvGraphicFramePr>
        <p:xfrm>
          <a:off x="223838" y="746125"/>
          <a:ext cx="6400800" cy="5599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19823">
                <a:tc>
                  <a:txBody>
                    <a:bodyPr/>
                    <a:lstStyle/>
                    <a:p>
                      <a:pPr lvl="0" algn="ctr"/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9823">
                <a:tc>
                  <a:txBody>
                    <a:bodyPr/>
                    <a:lstStyle/>
                    <a:p>
                      <a:pPr lvl="0" algn="ctr"/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9823">
                <a:tc>
                  <a:txBody>
                    <a:bodyPr/>
                    <a:lstStyle/>
                    <a:p>
                      <a:pPr lvl="0" algn="ctr"/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9823">
                <a:tc>
                  <a:txBody>
                    <a:bodyPr/>
                    <a:lstStyle/>
                    <a:p>
                      <a:pPr lvl="0" algn="ctr"/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9823">
                <a:tc>
                  <a:txBody>
                    <a:bodyPr/>
                    <a:lstStyle/>
                    <a:p>
                      <a:pPr lvl="0" algn="ctr"/>
                      <a:endParaRPr lang="en-US" sz="4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266" name="TextBox 34"/>
          <p:cNvSpPr txBox="1">
            <a:spLocks noChangeArrowheads="1"/>
          </p:cNvSpPr>
          <p:nvPr/>
        </p:nvSpPr>
        <p:spPr bwMode="auto">
          <a:xfrm>
            <a:off x="76200" y="6705600"/>
            <a:ext cx="3179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Calibri" pitchFamily="34" charset="0"/>
              </a:rPr>
              <a:t>Place            at</a:t>
            </a:r>
          </a:p>
        </p:txBody>
      </p:sp>
      <p:sp>
        <p:nvSpPr>
          <p:cNvPr id="9267" name="Rectangle 35"/>
          <p:cNvSpPr>
            <a:spLocks noChangeArrowheads="1"/>
          </p:cNvSpPr>
          <p:nvPr/>
        </p:nvSpPr>
        <p:spPr bwMode="auto">
          <a:xfrm>
            <a:off x="2209800" y="6607175"/>
            <a:ext cx="12588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4000">
                <a:latin typeface="Calibri" pitchFamily="34" charset="0"/>
              </a:rPr>
              <a:t>(</a:t>
            </a:r>
            <a:r>
              <a:rPr lang="en-US" altLang="en-US" sz="4000">
                <a:solidFill>
                  <a:srgbClr val="00B050"/>
                </a:solidFill>
                <a:latin typeface="Calibri" pitchFamily="34" charset="0"/>
              </a:rPr>
              <a:t>2</a:t>
            </a:r>
            <a:r>
              <a:rPr lang="en-US" altLang="en-US" sz="4000">
                <a:latin typeface="Calibri" pitchFamily="34" charset="0"/>
              </a:rPr>
              <a:t>,</a:t>
            </a:r>
            <a:r>
              <a:rPr lang="en-US" altLang="en-US" sz="4000">
                <a:solidFill>
                  <a:srgbClr val="FF0000"/>
                </a:solidFill>
                <a:latin typeface="Calibri" pitchFamily="34" charset="0"/>
              </a:rPr>
              <a:t>1</a:t>
            </a:r>
            <a:r>
              <a:rPr lang="en-US" altLang="en-US" sz="4000">
                <a:latin typeface="Calibri" pitchFamily="34" charset="0"/>
              </a:rPr>
              <a:t>) </a:t>
            </a:r>
          </a:p>
        </p:txBody>
      </p:sp>
      <p:sp>
        <p:nvSpPr>
          <p:cNvPr id="9268" name="Rectangle 44"/>
          <p:cNvSpPr>
            <a:spLocks noChangeArrowheads="1"/>
          </p:cNvSpPr>
          <p:nvPr/>
        </p:nvSpPr>
        <p:spPr bwMode="auto">
          <a:xfrm>
            <a:off x="2224088" y="7467600"/>
            <a:ext cx="1257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4000">
                <a:latin typeface="Calibri" pitchFamily="34" charset="0"/>
              </a:rPr>
              <a:t>(</a:t>
            </a:r>
            <a:r>
              <a:rPr lang="en-US" altLang="en-US" sz="4000">
                <a:solidFill>
                  <a:srgbClr val="00B050"/>
                </a:solidFill>
                <a:latin typeface="Calibri" pitchFamily="34" charset="0"/>
              </a:rPr>
              <a:t>3</a:t>
            </a:r>
            <a:r>
              <a:rPr lang="en-US" altLang="en-US" sz="4000">
                <a:latin typeface="Calibri" pitchFamily="34" charset="0"/>
              </a:rPr>
              <a:t>,</a:t>
            </a:r>
            <a:r>
              <a:rPr lang="en-US" altLang="en-US" sz="4000">
                <a:solidFill>
                  <a:srgbClr val="FF0000"/>
                </a:solidFill>
                <a:latin typeface="Calibri" pitchFamily="34" charset="0"/>
              </a:rPr>
              <a:t>3</a:t>
            </a:r>
            <a:r>
              <a:rPr lang="en-US" altLang="en-US" sz="4000">
                <a:latin typeface="Calibri" pitchFamily="34" charset="0"/>
              </a:rPr>
              <a:t>) </a:t>
            </a:r>
          </a:p>
        </p:txBody>
      </p:sp>
      <p:sp>
        <p:nvSpPr>
          <p:cNvPr id="9269" name="Rectangle 48"/>
          <p:cNvSpPr>
            <a:spLocks noChangeArrowheads="1"/>
          </p:cNvSpPr>
          <p:nvPr/>
        </p:nvSpPr>
        <p:spPr bwMode="auto">
          <a:xfrm>
            <a:off x="2224088" y="8334375"/>
            <a:ext cx="1257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4000">
                <a:latin typeface="Calibri" pitchFamily="34" charset="0"/>
              </a:rPr>
              <a:t>(</a:t>
            </a:r>
            <a:r>
              <a:rPr lang="en-US" altLang="en-US" sz="4000">
                <a:solidFill>
                  <a:srgbClr val="00B050"/>
                </a:solidFill>
                <a:latin typeface="Calibri" pitchFamily="34" charset="0"/>
              </a:rPr>
              <a:t>1</a:t>
            </a:r>
            <a:r>
              <a:rPr lang="en-US" altLang="en-US" sz="4000">
                <a:latin typeface="Calibri" pitchFamily="34" charset="0"/>
              </a:rPr>
              <a:t>,</a:t>
            </a:r>
            <a:r>
              <a:rPr lang="en-US" altLang="en-US" sz="4000">
                <a:solidFill>
                  <a:srgbClr val="FF0000"/>
                </a:solidFill>
                <a:latin typeface="Calibri" pitchFamily="34" charset="0"/>
              </a:rPr>
              <a:t>4</a:t>
            </a:r>
            <a:r>
              <a:rPr lang="en-US" altLang="en-US" sz="4000">
                <a:latin typeface="Calibri" pitchFamily="34" charset="0"/>
              </a:rPr>
              <a:t>) </a:t>
            </a:r>
          </a:p>
        </p:txBody>
      </p:sp>
      <p:sp>
        <p:nvSpPr>
          <p:cNvPr id="9275" name="TextBox 39"/>
          <p:cNvSpPr txBox="1">
            <a:spLocks noChangeArrowheads="1"/>
          </p:cNvSpPr>
          <p:nvPr/>
        </p:nvSpPr>
        <p:spPr bwMode="auto">
          <a:xfrm>
            <a:off x="3581400" y="6400800"/>
            <a:ext cx="3581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000" i="1">
                <a:latin typeface="Calibri" pitchFamily="34" charset="0"/>
              </a:rPr>
              <a:t>Cut out pictures to place on grid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0" y="6345238"/>
            <a:ext cx="6858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9279" idx="2"/>
          </p:cNvCxnSpPr>
          <p:nvPr/>
        </p:nvCxnSpPr>
        <p:spPr>
          <a:xfrm>
            <a:off x="218282" y="601663"/>
            <a:ext cx="793" cy="59578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78" name="TextBox 35"/>
          <p:cNvSpPr txBox="1">
            <a:spLocks noChangeArrowheads="1"/>
          </p:cNvSpPr>
          <p:nvPr/>
        </p:nvSpPr>
        <p:spPr bwMode="auto">
          <a:xfrm>
            <a:off x="6580188" y="6321425"/>
            <a:ext cx="277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i="1" dirty="0">
                <a:solidFill>
                  <a:srgbClr val="00B050"/>
                </a:solidFill>
              </a:rPr>
              <a:t>x</a:t>
            </a:r>
          </a:p>
        </p:txBody>
      </p:sp>
      <p:sp>
        <p:nvSpPr>
          <p:cNvPr id="9279" name="TextBox 37"/>
          <p:cNvSpPr txBox="1">
            <a:spLocks noChangeArrowheads="1"/>
          </p:cNvSpPr>
          <p:nvPr/>
        </p:nvSpPr>
        <p:spPr bwMode="auto">
          <a:xfrm>
            <a:off x="79375" y="231775"/>
            <a:ext cx="277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i="1" dirty="0">
                <a:solidFill>
                  <a:srgbClr val="FF0000"/>
                </a:solidFill>
              </a:rPr>
              <a:t>y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468249" y="6815758"/>
            <a:ext cx="1237352" cy="971067"/>
            <a:chOff x="2274757" y="522288"/>
            <a:chExt cx="4658743" cy="3832225"/>
          </a:xfrm>
        </p:grpSpPr>
        <p:pic>
          <p:nvPicPr>
            <p:cNvPr id="29" name="Picture 2" descr="http://ts1.mm.bing.net/th?id=JN.UyR9kKV1%2f2dpZMTr4KmuAA&amp;pid=15.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4757" y="522288"/>
              <a:ext cx="4658743" cy="383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" descr="C:\Users\e200703192\Desktop\PLANET\peopl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3632" y="1124191"/>
              <a:ext cx="2914467" cy="2485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7" b="3214"/>
          <a:stretch>
            <a:fillRect/>
          </a:stretch>
        </p:blipFill>
        <p:spPr bwMode="auto">
          <a:xfrm>
            <a:off x="4238004" y="6853857"/>
            <a:ext cx="1075502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43" name="Group 42"/>
          <p:cNvGrpSpPr/>
          <p:nvPr/>
        </p:nvGrpSpPr>
        <p:grpSpPr>
          <a:xfrm>
            <a:off x="972449" y="7505700"/>
            <a:ext cx="913501" cy="685317"/>
            <a:chOff x="2274757" y="522288"/>
            <a:chExt cx="4658743" cy="3832225"/>
          </a:xfrm>
        </p:grpSpPr>
        <p:pic>
          <p:nvPicPr>
            <p:cNvPr id="44" name="Picture 2" descr="http://ts1.mm.bing.net/th?id=JN.UyR9kKV1%2f2dpZMTr4KmuAA&amp;pid=15.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4757" y="522288"/>
              <a:ext cx="4658743" cy="383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2" descr="C:\Users\e200703192\Desktop\PLANET\peo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3632" y="1124191"/>
              <a:ext cx="2914467" cy="2485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6" name="Picture 2" descr="http://www.starrynighteducation.com/stargazer/images/1182uranus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14" y="6610350"/>
            <a:ext cx="949002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7" b="3214"/>
          <a:stretch>
            <a:fillRect/>
          </a:stretch>
        </p:blipFill>
        <p:spPr bwMode="auto">
          <a:xfrm>
            <a:off x="1170954" y="8477250"/>
            <a:ext cx="6721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8" name="Rectangle 47"/>
          <p:cNvSpPr/>
          <p:nvPr/>
        </p:nvSpPr>
        <p:spPr>
          <a:xfrm>
            <a:off x="5480602" y="6804164"/>
            <a:ext cx="1148797" cy="10063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4166152" y="6823214"/>
            <a:ext cx="1148797" cy="10063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5499652" y="8004314"/>
            <a:ext cx="1148797" cy="10063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4185202" y="8023364"/>
            <a:ext cx="1148797" cy="10063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6" name="Picture 2" descr="http://www.starrynighteducation.com/stargazer/images/1182uranus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514" y="8000999"/>
            <a:ext cx="1266686" cy="10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4" descr="http://ts2.mm.bing.net/th?id=JN.peOqSCjtN%2fe%2b3aa6KgTSYw&amp;pid=15.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295" y="7923696"/>
            <a:ext cx="1182205" cy="118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144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04800" y="198438"/>
            <a:ext cx="6172200" cy="660400"/>
          </a:xfrm>
        </p:spPr>
        <p:txBody>
          <a:bodyPr/>
          <a:lstStyle/>
          <a:p>
            <a:pPr eaLnBrk="1" hangingPunct="1"/>
            <a:r>
              <a:rPr lang="en-US" altLang="en-US" sz="1200"/>
              <a:t>Use the Coordinate Plane to locate characters and/or items from the story.</a:t>
            </a:r>
          </a:p>
        </p:txBody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0" y="74613"/>
            <a:ext cx="6858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>
                <a:latin typeface="Calibri" pitchFamily="34" charset="0"/>
              </a:rPr>
              <a:t>Name __________________________________________  Date ____________________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843128"/>
              </p:ext>
            </p:extLst>
          </p:nvPr>
        </p:nvGraphicFramePr>
        <p:xfrm>
          <a:off x="223838" y="727075"/>
          <a:ext cx="6400800" cy="5599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19823">
                <a:tc>
                  <a:txBody>
                    <a:bodyPr/>
                    <a:lstStyle/>
                    <a:p>
                      <a:pPr lvl="0"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9823">
                <a:tc>
                  <a:txBody>
                    <a:bodyPr/>
                    <a:lstStyle/>
                    <a:p>
                      <a:pPr lvl="0"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9823">
                <a:tc>
                  <a:txBody>
                    <a:bodyPr/>
                    <a:lstStyle/>
                    <a:p>
                      <a:pPr lvl="0"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9823">
                <a:tc>
                  <a:txBody>
                    <a:bodyPr/>
                    <a:lstStyle/>
                    <a:p>
                      <a:pPr lvl="0"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9823">
                <a:tc>
                  <a:txBody>
                    <a:bodyPr/>
                    <a:lstStyle/>
                    <a:p>
                      <a:pPr lvl="0" algn="ctr"/>
                      <a:endParaRPr lang="en-US" sz="4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283" name="TextBox 6"/>
          <p:cNvSpPr txBox="1">
            <a:spLocks noChangeArrowheads="1"/>
          </p:cNvSpPr>
          <p:nvPr/>
        </p:nvSpPr>
        <p:spPr bwMode="auto">
          <a:xfrm>
            <a:off x="319573" y="6969190"/>
            <a:ext cx="6321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Calibri" pitchFamily="34" charset="0"/>
              </a:rPr>
              <a:t>What is found at  (2, 2) ?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0" y="6326188"/>
            <a:ext cx="6858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09550" y="609600"/>
            <a:ext cx="9525" cy="59499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86" name="TextBox 8"/>
          <p:cNvSpPr txBox="1">
            <a:spLocks noChangeArrowheads="1"/>
          </p:cNvSpPr>
          <p:nvPr/>
        </p:nvSpPr>
        <p:spPr bwMode="auto">
          <a:xfrm>
            <a:off x="6580188" y="6321425"/>
            <a:ext cx="277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i="1" dirty="0"/>
              <a:t>x</a:t>
            </a:r>
          </a:p>
        </p:txBody>
      </p:sp>
      <p:sp>
        <p:nvSpPr>
          <p:cNvPr id="10287" name="TextBox 9"/>
          <p:cNvSpPr txBox="1">
            <a:spLocks noChangeArrowheads="1"/>
          </p:cNvSpPr>
          <p:nvPr/>
        </p:nvSpPr>
        <p:spPr bwMode="auto">
          <a:xfrm>
            <a:off x="79375" y="231775"/>
            <a:ext cx="277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i="1" dirty="0"/>
              <a:t>y</a:t>
            </a:r>
          </a:p>
        </p:txBody>
      </p:sp>
      <p:pic>
        <p:nvPicPr>
          <p:cNvPr id="15" name="Picture 8" descr="http://www.solarspace.co.uk/PlanetPics/Venus/ven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971" y="746175"/>
            <a:ext cx="1088472" cy="105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http://chandra.harvard.edu/graphics/resources/illustrations/solsys/mercury_i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72" y="734593"/>
            <a:ext cx="1149556" cy="11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7" b="3214"/>
          <a:stretch>
            <a:fillRect/>
          </a:stretch>
        </p:blipFill>
        <p:spPr bwMode="auto">
          <a:xfrm>
            <a:off x="2828304" y="2999561"/>
            <a:ext cx="1264962" cy="1075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277748" y="2961860"/>
            <a:ext cx="1441103" cy="1114357"/>
            <a:chOff x="2274757" y="522288"/>
            <a:chExt cx="4658743" cy="3832225"/>
          </a:xfrm>
        </p:grpSpPr>
        <p:pic>
          <p:nvPicPr>
            <p:cNvPr id="18" name="Picture 2" descr="http://ts1.mm.bing.net/th?id=JN.UyR9kKV1%2f2dpZMTr4KmuAA&amp;pid=15.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4757" y="522288"/>
              <a:ext cx="4658743" cy="383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" descr="C:\Users\e200703192\Desktop\PLANET\peo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3632" y="1124191"/>
              <a:ext cx="2914467" cy="2485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Picture 6" descr="http://ts1.mm.bing.net/th?id=JN.y1HnorBEpSRSgPhpCvgBBg&amp;pid=15.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227" y="4097131"/>
            <a:ext cx="1503293" cy="1127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 descr="http://ts2.mm.bing.net/th?id=JN.peOqSCjtN%2fe%2b3aa6KgTSYw&amp;pid=15.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367" y="3935896"/>
            <a:ext cx="1391755" cy="1391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 descr="http://www.androidworld.com/Black_Satur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1885">
            <a:off x="3983465" y="1807489"/>
            <a:ext cx="1376815" cy="1104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http://www.starrynighteducation.com/stargazer/images/1182uranus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269" y="1791737"/>
            <a:ext cx="1495287" cy="123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 descr="http://chennaiplus.net/wp-content/uploads/2011/10/planet_neptune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598" y="783381"/>
            <a:ext cx="1003507" cy="101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6"/>
          <p:cNvSpPr txBox="1">
            <a:spLocks noChangeArrowheads="1"/>
          </p:cNvSpPr>
          <p:nvPr/>
        </p:nvSpPr>
        <p:spPr bwMode="auto">
          <a:xfrm>
            <a:off x="390805" y="8071594"/>
            <a:ext cx="6321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Calibri" pitchFamily="34" charset="0"/>
              </a:rPr>
              <a:t>What is found at  (3, 4) 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638801" y="6780144"/>
            <a:ext cx="990600" cy="83985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7" b="3214"/>
          <a:stretch>
            <a:fillRect/>
          </a:stretch>
        </p:blipFill>
        <p:spPr bwMode="auto">
          <a:xfrm>
            <a:off x="5695950" y="6846404"/>
            <a:ext cx="969891" cy="7412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9" name="Picture 2" descr="http://www.starrynighteducation.com/stargazer/images/1182uranus.g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6818704"/>
            <a:ext cx="986766" cy="81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4419601" y="6799194"/>
            <a:ext cx="990600" cy="83985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657851" y="7865994"/>
            <a:ext cx="990600" cy="83985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438651" y="7885044"/>
            <a:ext cx="990600" cy="83985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5" name="Picture 4" descr="http://www.androidworld.com/Black_Saturn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1885">
            <a:off x="4408682" y="7845820"/>
            <a:ext cx="1077330" cy="864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 descr="http://chennaiplus.net/wp-content/uploads/2011/10/planet_neptune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749" y="7899503"/>
            <a:ext cx="786502" cy="797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311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04800" y="198438"/>
            <a:ext cx="6172200" cy="660400"/>
          </a:xfrm>
        </p:spPr>
        <p:txBody>
          <a:bodyPr/>
          <a:lstStyle/>
          <a:p>
            <a:pPr eaLnBrk="1" hangingPunct="1"/>
            <a:r>
              <a:rPr lang="en-US" altLang="en-US" sz="1200" dirty="0"/>
              <a:t>Use the Coordinate Plane to locate the planets and/or sun using the ordered pairs.</a:t>
            </a:r>
          </a:p>
        </p:txBody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0" y="74613"/>
            <a:ext cx="6858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>
                <a:latin typeface="Calibri" pitchFamily="34" charset="0"/>
              </a:rPr>
              <a:t>Name __________________________________________  Date ____________________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201766"/>
              </p:ext>
            </p:extLst>
          </p:nvPr>
        </p:nvGraphicFramePr>
        <p:xfrm>
          <a:off x="223838" y="727075"/>
          <a:ext cx="6400800" cy="5599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19823">
                <a:tc>
                  <a:txBody>
                    <a:bodyPr/>
                    <a:lstStyle/>
                    <a:p>
                      <a:pPr lvl="0"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9823">
                <a:tc>
                  <a:txBody>
                    <a:bodyPr/>
                    <a:lstStyle/>
                    <a:p>
                      <a:pPr lvl="0"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9823">
                <a:tc>
                  <a:txBody>
                    <a:bodyPr/>
                    <a:lstStyle/>
                    <a:p>
                      <a:pPr lvl="0"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9823">
                <a:tc>
                  <a:txBody>
                    <a:bodyPr/>
                    <a:lstStyle/>
                    <a:p>
                      <a:pPr lvl="0"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9823">
                <a:tc>
                  <a:txBody>
                    <a:bodyPr/>
                    <a:lstStyle/>
                    <a:p>
                      <a:pPr lvl="0" algn="ctr"/>
                      <a:endParaRPr lang="en-US" sz="4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282" name="TextBox 5"/>
          <p:cNvSpPr txBox="1">
            <a:spLocks noChangeArrowheads="1"/>
          </p:cNvSpPr>
          <p:nvPr/>
        </p:nvSpPr>
        <p:spPr bwMode="auto">
          <a:xfrm>
            <a:off x="1" y="6580464"/>
            <a:ext cx="379674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Calibri" pitchFamily="34" charset="0"/>
              </a:rPr>
              <a:t>What is found at  (2, 2) ?</a:t>
            </a:r>
          </a:p>
        </p:txBody>
      </p:sp>
      <p:sp>
        <p:nvSpPr>
          <p:cNvPr id="10283" name="TextBox 6"/>
          <p:cNvSpPr txBox="1">
            <a:spLocks noChangeArrowheads="1"/>
          </p:cNvSpPr>
          <p:nvPr/>
        </p:nvSpPr>
        <p:spPr bwMode="auto">
          <a:xfrm>
            <a:off x="-131" y="7526608"/>
            <a:ext cx="381675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Calibri" pitchFamily="34" charset="0"/>
              </a:rPr>
              <a:t>What is found at  (3, 4) ?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0" y="6326188"/>
            <a:ext cx="6858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0287" idx="2"/>
          </p:cNvCxnSpPr>
          <p:nvPr/>
        </p:nvCxnSpPr>
        <p:spPr>
          <a:xfrm>
            <a:off x="218282" y="539552"/>
            <a:ext cx="793" cy="601999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86" name="TextBox 8"/>
          <p:cNvSpPr txBox="1">
            <a:spLocks noChangeArrowheads="1"/>
          </p:cNvSpPr>
          <p:nvPr/>
        </p:nvSpPr>
        <p:spPr bwMode="auto">
          <a:xfrm>
            <a:off x="6561138" y="6283325"/>
            <a:ext cx="2778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i="1" dirty="0"/>
              <a:t>x</a:t>
            </a:r>
          </a:p>
        </p:txBody>
      </p:sp>
      <p:sp>
        <p:nvSpPr>
          <p:cNvPr id="10287" name="TextBox 9"/>
          <p:cNvSpPr txBox="1">
            <a:spLocks noChangeArrowheads="1"/>
          </p:cNvSpPr>
          <p:nvPr/>
        </p:nvSpPr>
        <p:spPr bwMode="auto">
          <a:xfrm>
            <a:off x="79375" y="231775"/>
            <a:ext cx="2778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i="1" dirty="0"/>
              <a:t>y</a:t>
            </a:r>
          </a:p>
        </p:txBody>
      </p:sp>
      <p:pic>
        <p:nvPicPr>
          <p:cNvPr id="15" name="Picture 8" descr="http://www.solarspace.co.uk/PlanetPics/Venus/ven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337" y="1859358"/>
            <a:ext cx="1088472" cy="105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http://chandra.harvard.edu/graphics/resources/illustrations/solsys/mercury_i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72" y="734593"/>
            <a:ext cx="1149556" cy="11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7" b="3214"/>
          <a:stretch>
            <a:fillRect/>
          </a:stretch>
        </p:blipFill>
        <p:spPr bwMode="auto">
          <a:xfrm>
            <a:off x="2790204" y="2999561"/>
            <a:ext cx="1264962" cy="10754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277748" y="2961860"/>
            <a:ext cx="1441103" cy="1114357"/>
            <a:chOff x="2274757" y="522288"/>
            <a:chExt cx="4658743" cy="3832225"/>
          </a:xfrm>
        </p:grpSpPr>
        <p:pic>
          <p:nvPicPr>
            <p:cNvPr id="18" name="Picture 2" descr="http://ts1.mm.bing.net/th?id=JN.UyR9kKV1%2f2dpZMTr4KmuAA&amp;pid=15.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4757" y="522288"/>
              <a:ext cx="4658743" cy="383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" descr="C:\Users\e200703192\Desktop\PLANET\peo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3632" y="1124191"/>
              <a:ext cx="2914467" cy="2485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Picture 6" descr="http://ts1.mm.bing.net/th?id=JN.y1HnorBEpSRSgPhpCvgBBg&amp;pid=15.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227" y="4097131"/>
            <a:ext cx="1503293" cy="1127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 descr="http://ts2.mm.bing.net/th?id=JN.peOqSCjtN%2fe%2b3aa6KgTSYw&amp;pid=15.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367" y="3935896"/>
            <a:ext cx="1391755" cy="1391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 descr="http://www.androidworld.com/Black_Satur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1885">
            <a:off x="3983465" y="1807489"/>
            <a:ext cx="1376815" cy="1104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http://www.starrynighteducation.com/stargazer/images/1182uranus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147" y="678555"/>
            <a:ext cx="1495287" cy="123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 descr="http://chennaiplus.net/wp-content/uploads/2011/10/planet_neptune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598" y="783381"/>
            <a:ext cx="1003507" cy="101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6"/>
          <p:cNvSpPr txBox="1">
            <a:spLocks noChangeArrowheads="1"/>
          </p:cNvSpPr>
          <p:nvPr/>
        </p:nvSpPr>
        <p:spPr bwMode="auto">
          <a:xfrm>
            <a:off x="-6755" y="8494006"/>
            <a:ext cx="384325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Calibri" pitchFamily="34" charset="0"/>
              </a:rPr>
              <a:t>What is found at  (1, 3) 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741117" y="6520069"/>
            <a:ext cx="874643" cy="7156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770784" y="6520069"/>
            <a:ext cx="874643" cy="7156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804455" y="6513444"/>
            <a:ext cx="874643" cy="7156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754371" y="7447711"/>
            <a:ext cx="874643" cy="7156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784038" y="7447711"/>
            <a:ext cx="874643" cy="7156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817709" y="7441086"/>
            <a:ext cx="874643" cy="7156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767625" y="8375353"/>
            <a:ext cx="874643" cy="7156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797292" y="8375353"/>
            <a:ext cx="874643" cy="7156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830963" y="8368728"/>
            <a:ext cx="874643" cy="7156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7" b="3214"/>
          <a:stretch>
            <a:fillRect/>
          </a:stretch>
        </p:blipFill>
        <p:spPr bwMode="auto">
          <a:xfrm>
            <a:off x="5844830" y="6579705"/>
            <a:ext cx="794509" cy="60718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9" name="Picture 2" descr="http://www.starrynighteducation.com/stargazer/images/1182uranus.g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070" y="6500190"/>
            <a:ext cx="910844" cy="749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" descr="http://www.androidworld.com/Black_Saturn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1885">
            <a:off x="4739892" y="6494896"/>
            <a:ext cx="912032" cy="80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" descr="http://chennaiplus.net/wp-content/uploads/2011/10/planet_neptune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798" y="7494103"/>
            <a:ext cx="632483" cy="64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6" descr="http://ts1.mm.bing.net/th?id=JN.y1HnorBEpSRSgPhpCvgBBg&amp;pid=15.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488" y="7494103"/>
            <a:ext cx="861299" cy="64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Group 42"/>
          <p:cNvGrpSpPr/>
          <p:nvPr/>
        </p:nvGrpSpPr>
        <p:grpSpPr>
          <a:xfrm>
            <a:off x="5827714" y="7454346"/>
            <a:ext cx="891138" cy="695741"/>
            <a:chOff x="2274757" y="522288"/>
            <a:chExt cx="4658743" cy="3832225"/>
          </a:xfrm>
        </p:grpSpPr>
        <p:pic>
          <p:nvPicPr>
            <p:cNvPr id="44" name="Picture 2" descr="http://ts1.mm.bing.net/th?id=JN.UyR9kKV1%2f2dpZMTr4KmuAA&amp;pid=15.1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4757" y="522288"/>
              <a:ext cx="4658743" cy="383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2" descr="C:\Users\e200703192\Desktop\PLANET\people.pn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3632" y="1124191"/>
              <a:ext cx="2914467" cy="2485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6" name="Picture 8" descr="http://www.solarspace.co.uk/PlanetPics/Venus/venus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837" y="8413792"/>
            <a:ext cx="673513" cy="65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" descr="http://ts2.mm.bing.net/th?id=JN.peOqSCjtN%2fe%2b3aa6KgTSYw&amp;pid=15.1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567" y="8300418"/>
            <a:ext cx="862633" cy="86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6" descr="http://chandra.harvard.edu/graphics/resources/illustrations/solsys/mercury_ill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823" y="8391654"/>
            <a:ext cx="742878" cy="714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80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04800" y="198438"/>
            <a:ext cx="6172200" cy="660400"/>
          </a:xfrm>
        </p:spPr>
        <p:txBody>
          <a:bodyPr/>
          <a:lstStyle/>
          <a:p>
            <a:pPr eaLnBrk="1" hangingPunct="1"/>
            <a:r>
              <a:rPr lang="en-US" altLang="en-US" sz="1200" dirty="0"/>
              <a:t>Use the Coordinate Plane to locate the planets and/or sun using the ordered pairs.</a:t>
            </a:r>
          </a:p>
        </p:txBody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0" y="74613"/>
            <a:ext cx="6858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>
                <a:latin typeface="Calibri" pitchFamily="34" charset="0"/>
              </a:rPr>
              <a:t>Name __________________________________________  Date ____________________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018846"/>
              </p:ext>
            </p:extLst>
          </p:nvPr>
        </p:nvGraphicFramePr>
        <p:xfrm>
          <a:off x="223838" y="727075"/>
          <a:ext cx="6400800" cy="5599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19823">
                <a:tc>
                  <a:txBody>
                    <a:bodyPr/>
                    <a:lstStyle/>
                    <a:p>
                      <a:pPr lvl="0"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9823">
                <a:tc>
                  <a:txBody>
                    <a:bodyPr/>
                    <a:lstStyle/>
                    <a:p>
                      <a:pPr lvl="0"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9823">
                <a:tc>
                  <a:txBody>
                    <a:bodyPr/>
                    <a:lstStyle/>
                    <a:p>
                      <a:pPr lvl="0"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9823">
                <a:tc>
                  <a:txBody>
                    <a:bodyPr/>
                    <a:lstStyle/>
                    <a:p>
                      <a:pPr lvl="0"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9823">
                <a:tc>
                  <a:txBody>
                    <a:bodyPr/>
                    <a:lstStyle/>
                    <a:p>
                      <a:pPr lvl="0" algn="ctr"/>
                      <a:endParaRPr lang="en-US" sz="4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T="45726" marB="457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282" name="TextBox 5"/>
          <p:cNvSpPr txBox="1">
            <a:spLocks noChangeArrowheads="1"/>
          </p:cNvSpPr>
          <p:nvPr/>
        </p:nvSpPr>
        <p:spPr bwMode="auto">
          <a:xfrm>
            <a:off x="1" y="6580464"/>
            <a:ext cx="379674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Calibri" pitchFamily="34" charset="0"/>
              </a:rPr>
              <a:t>What is found at  (3, 3) ?</a:t>
            </a:r>
          </a:p>
        </p:txBody>
      </p:sp>
      <p:sp>
        <p:nvSpPr>
          <p:cNvPr id="10283" name="TextBox 6"/>
          <p:cNvSpPr txBox="1">
            <a:spLocks noChangeArrowheads="1"/>
          </p:cNvSpPr>
          <p:nvPr/>
        </p:nvSpPr>
        <p:spPr bwMode="auto">
          <a:xfrm>
            <a:off x="-131" y="7526608"/>
            <a:ext cx="381675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Calibri" pitchFamily="34" charset="0"/>
              </a:rPr>
              <a:t>What is found at  (4, 2) ?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0" y="6326188"/>
            <a:ext cx="6858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0287" idx="2"/>
          </p:cNvCxnSpPr>
          <p:nvPr/>
        </p:nvCxnSpPr>
        <p:spPr>
          <a:xfrm>
            <a:off x="218282" y="539552"/>
            <a:ext cx="793" cy="601999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86" name="TextBox 8"/>
          <p:cNvSpPr txBox="1">
            <a:spLocks noChangeArrowheads="1"/>
          </p:cNvSpPr>
          <p:nvPr/>
        </p:nvSpPr>
        <p:spPr bwMode="auto">
          <a:xfrm>
            <a:off x="6561138" y="6283325"/>
            <a:ext cx="2778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i="1" dirty="0"/>
              <a:t>x</a:t>
            </a:r>
          </a:p>
        </p:txBody>
      </p:sp>
      <p:sp>
        <p:nvSpPr>
          <p:cNvPr id="10287" name="TextBox 9"/>
          <p:cNvSpPr txBox="1">
            <a:spLocks noChangeArrowheads="1"/>
          </p:cNvSpPr>
          <p:nvPr/>
        </p:nvSpPr>
        <p:spPr bwMode="auto">
          <a:xfrm>
            <a:off x="79375" y="231775"/>
            <a:ext cx="2778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i="1" dirty="0"/>
              <a:t>y</a:t>
            </a:r>
          </a:p>
        </p:txBody>
      </p:sp>
      <p:pic>
        <p:nvPicPr>
          <p:cNvPr id="15" name="Picture 8" descr="http://www.solarspace.co.uk/PlanetPics/Venus/ven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337" y="1859358"/>
            <a:ext cx="1088472" cy="105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http://chandra.harvard.edu/graphics/resources/illustrations/solsys/mercury_i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72" y="734593"/>
            <a:ext cx="1149556" cy="11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7" b="3214"/>
          <a:stretch>
            <a:fillRect/>
          </a:stretch>
        </p:blipFill>
        <p:spPr bwMode="auto">
          <a:xfrm>
            <a:off x="2790204" y="2999561"/>
            <a:ext cx="1264962" cy="10754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277748" y="2961860"/>
            <a:ext cx="1441103" cy="1114357"/>
            <a:chOff x="2274757" y="522288"/>
            <a:chExt cx="4658743" cy="3832225"/>
          </a:xfrm>
        </p:grpSpPr>
        <p:pic>
          <p:nvPicPr>
            <p:cNvPr id="18" name="Picture 2" descr="http://ts1.mm.bing.net/th?id=JN.UyR9kKV1%2f2dpZMTr4KmuAA&amp;pid=15.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4757" y="522288"/>
              <a:ext cx="4658743" cy="383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" descr="C:\Users\e200703192\Desktop\PLANET\peopl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3632" y="1124191"/>
              <a:ext cx="2914467" cy="2485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Picture 6" descr="http://ts1.mm.bing.net/th?id=JN.y1HnorBEpSRSgPhpCvgBBg&amp;pid=15.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227" y="4097131"/>
            <a:ext cx="1503293" cy="1127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 descr="http://ts2.mm.bing.net/th?id=JN.peOqSCjtN%2fe%2b3aa6KgTSYw&amp;pid=15.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367" y="3935896"/>
            <a:ext cx="1391755" cy="1391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 descr="http://www.androidworld.com/Black_Satur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1885">
            <a:off x="3983465" y="1807489"/>
            <a:ext cx="1376815" cy="1104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http://www.starrynighteducation.com/stargazer/images/1182uranus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147" y="678555"/>
            <a:ext cx="1495287" cy="123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 descr="http://chennaiplus.net/wp-content/uploads/2011/10/planet_neptune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598" y="783381"/>
            <a:ext cx="1003507" cy="101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6"/>
          <p:cNvSpPr txBox="1">
            <a:spLocks noChangeArrowheads="1"/>
          </p:cNvSpPr>
          <p:nvPr/>
        </p:nvSpPr>
        <p:spPr bwMode="auto">
          <a:xfrm>
            <a:off x="-6755" y="8494006"/>
            <a:ext cx="384325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Calibri" pitchFamily="34" charset="0"/>
              </a:rPr>
              <a:t>What is found at  (1, 1) 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741117" y="6520069"/>
            <a:ext cx="874643" cy="7156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770784" y="6520069"/>
            <a:ext cx="874643" cy="7156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804455" y="6513444"/>
            <a:ext cx="874643" cy="7156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754371" y="7447711"/>
            <a:ext cx="874643" cy="7156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784038" y="7447711"/>
            <a:ext cx="874643" cy="7156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817709" y="7441086"/>
            <a:ext cx="874643" cy="7156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767625" y="8375353"/>
            <a:ext cx="874643" cy="7156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797292" y="8375353"/>
            <a:ext cx="874643" cy="7156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830963" y="8368728"/>
            <a:ext cx="874643" cy="7156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7" b="3214"/>
          <a:stretch>
            <a:fillRect/>
          </a:stretch>
        </p:blipFill>
        <p:spPr bwMode="auto">
          <a:xfrm>
            <a:off x="5844830" y="6579705"/>
            <a:ext cx="794509" cy="60718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9" name="Picture 2" descr="http://www.starrynighteducation.com/stargazer/images/1182uranus.g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070" y="6500190"/>
            <a:ext cx="910844" cy="749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" descr="http://www.androidworld.com/Black_Saturn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1885">
            <a:off x="4739892" y="6494896"/>
            <a:ext cx="912032" cy="80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" descr="http://chennaiplus.net/wp-content/uploads/2011/10/planet_neptune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798" y="7494103"/>
            <a:ext cx="632483" cy="64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6" descr="http://ts1.mm.bing.net/th?id=JN.y1HnorBEpSRSgPhpCvgBBg&amp;pid=15.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488" y="7494103"/>
            <a:ext cx="861299" cy="64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Group 42"/>
          <p:cNvGrpSpPr/>
          <p:nvPr/>
        </p:nvGrpSpPr>
        <p:grpSpPr>
          <a:xfrm>
            <a:off x="5827714" y="7454346"/>
            <a:ext cx="891138" cy="695741"/>
            <a:chOff x="2274757" y="522288"/>
            <a:chExt cx="4658743" cy="3832225"/>
          </a:xfrm>
        </p:grpSpPr>
        <p:pic>
          <p:nvPicPr>
            <p:cNvPr id="44" name="Picture 2" descr="http://ts1.mm.bing.net/th?id=JN.UyR9kKV1%2f2dpZMTr4KmuAA&amp;pid=15.1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4757" y="522288"/>
              <a:ext cx="4658743" cy="383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2" descr="C:\Users\e200703192\Desktop\PLANET\people.pn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3632" y="1124191"/>
              <a:ext cx="2914467" cy="2485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6" name="Picture 8" descr="http://www.solarspace.co.uk/PlanetPics/Venus/venus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837" y="8413792"/>
            <a:ext cx="673513" cy="65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" descr="http://ts2.mm.bing.net/th?id=JN.peOqSCjtN%2fe%2b3aa6KgTSYw&amp;pid=15.1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567" y="8300418"/>
            <a:ext cx="862633" cy="86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6" descr="http://chandra.harvard.edu/graphics/resources/illustrations/solsys/mercury_ill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823" y="8391654"/>
            <a:ext cx="742878" cy="714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068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D831E39BAA3F4CA075FB698E603DD3" ma:contentTypeVersion="4" ma:contentTypeDescription="Create a new document." ma:contentTypeScope="" ma:versionID="eb8f9d293f488324e14af7702bb85c32">
  <xsd:schema xmlns:xsd="http://www.w3.org/2001/XMLSchema" xmlns:xs="http://www.w3.org/2001/XMLSchema" xmlns:p="http://schemas.microsoft.com/office/2006/metadata/properties" xmlns:ns1="http://schemas.microsoft.com/sharepoint/v3" xmlns:ns2="1d496aed-39d0-4758-b3cf-4e4773287716" xmlns:ns3="c043d43e-a85a-4793-a300-29eaa7fdc486" xmlns:ns4="f9e61c99-8b37-4962-a864-d7fde1b0d03b" targetNamespace="http://schemas.microsoft.com/office/2006/metadata/properties" ma:root="true" ma:fieldsID="f577c1b361325b38cfc0a115004d3a8a" ns1:_="" ns2:_="" ns3:_="" ns4:_="">
    <xsd:import namespace="http://schemas.microsoft.com/sharepoint/v3"/>
    <xsd:import namespace="1d496aed-39d0-4758-b3cf-4e4773287716"/>
    <xsd:import namespace="c043d43e-a85a-4793-a300-29eaa7fdc486"/>
    <xsd:import namespace="f9e61c99-8b37-4962-a864-d7fde1b0d03b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TaxCatchAll" minOccurs="0"/>
                <xsd:element ref="ns2:TaxCatchAllLabel" minOccurs="0"/>
                <xsd:element ref="ns3:Page" minOccurs="0"/>
                <xsd:element ref="ns3:Page_x0020_SubHeader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496aed-39d0-4758-b3cf-4e477328771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description="" ma:hidden="true" ma:list="{c9dd594f-b3c3-485c-979e-10fa5fdd8c85}" ma:internalName="TaxCatchAll" ma:showField="CatchAllData" ma:web="f9e61c99-8b37-4962-a864-d7fde1b0d0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description="" ma:hidden="true" ma:list="{c9dd594f-b3c3-485c-979e-10fa5fdd8c85}" ma:internalName="TaxCatchAllLabel" ma:readOnly="true" ma:showField="CatchAllDataLabel" ma:web="f9e61c99-8b37-4962-a864-d7fde1b0d0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43d43e-a85a-4793-a300-29eaa7fdc486" elementFormDefault="qualified">
    <xsd:import namespace="http://schemas.microsoft.com/office/2006/documentManagement/types"/>
    <xsd:import namespace="http://schemas.microsoft.com/office/infopath/2007/PartnerControls"/>
    <xsd:element name="Page" ma:index="12" nillable="true" ma:displayName="Page" ma:list="{1ba5d34b-89d5-4962-97c3-1ada88260520}" ma:internalName="Page0" ma:web="175fe81b-6774-4f50-b9b1-a8e663c3c4fd">
      <xsd:simpleType>
        <xsd:restriction base="dms:Lookup"/>
      </xsd:simpleType>
    </xsd:element>
    <xsd:element name="Page_x0020_SubHeader" ma:index="13" nillable="true" ma:displayName="Page SubHeader" ma:internalName="Page_x0020_SubHeader0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e61c99-8b37-4962-a864-d7fde1b0d03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496aed-39d0-4758-b3cf-4e4773287716"/>
    <PublishingExpirationDate xmlns="http://schemas.microsoft.com/sharepoint/v3" xsi:nil="true"/>
    <Page_x0020_SubHeader xmlns="c043d43e-a85a-4793-a300-29eaa7fdc486" xsi:nil="true"/>
    <PublishingStartDate xmlns="http://schemas.microsoft.com/sharepoint/v3" xsi:nil="true"/>
    <Page xmlns="c043d43e-a85a-4793-a300-29eaa7fdc486" xsi:nil="true"/>
  </documentManagement>
</p:properties>
</file>

<file path=customXml/itemProps1.xml><?xml version="1.0" encoding="utf-8"?>
<ds:datastoreItem xmlns:ds="http://schemas.openxmlformats.org/officeDocument/2006/customXml" ds:itemID="{E6A35E0C-7AC6-4383-A97C-81E115BC7E1C}"/>
</file>

<file path=customXml/itemProps2.xml><?xml version="1.0" encoding="utf-8"?>
<ds:datastoreItem xmlns:ds="http://schemas.openxmlformats.org/officeDocument/2006/customXml" ds:itemID="{F3881E06-7617-4B03-9772-E26CD48A2ED4}"/>
</file>

<file path=customXml/itemProps3.xml><?xml version="1.0" encoding="utf-8"?>
<ds:datastoreItem xmlns:ds="http://schemas.openxmlformats.org/officeDocument/2006/customXml" ds:itemID="{1CF9111D-26CB-46A3-B176-3EB15242453B}"/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947</Words>
  <Application>Microsoft Office PowerPoint</Application>
  <PresentationFormat>On-screen Show (4:3)</PresentationFormat>
  <Paragraphs>236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Geometry:  Planets &amp; Sun Coordinate Plane  with blank templates</vt:lpstr>
      <vt:lpstr>Use the Coordinate Plane to locate characters and/or items from the story.</vt:lpstr>
      <vt:lpstr>Use the Coordinate Plane to locate the planets and/or sun using the ordered pairs.</vt:lpstr>
      <vt:lpstr>Use the Coordinate Plane to locate the planets and/or sun using the ordered pairs.</vt:lpstr>
      <vt:lpstr>Place planets/sun on coordinate plane as described to graph points in the  first quadrant (+/+).</vt:lpstr>
      <vt:lpstr>Place pictures on coordinate plane as described to graph points in the  first quadrant (+/+).</vt:lpstr>
      <vt:lpstr>Use the Coordinate Plane to locate characters and/or items from the story.</vt:lpstr>
      <vt:lpstr>Use the Coordinate Plane to locate the planets and/or sun using the ordered pairs.</vt:lpstr>
      <vt:lpstr>Use the Coordinate Plane to locate the planets and/or sun using the ordered pairs.</vt:lpstr>
      <vt:lpstr>Place planets/sun on coordinate plane as described to graph points in the  first quadrant (+/+).</vt:lpstr>
      <vt:lpstr>Place pictures on coordinate plane as described to graph points in the  first quadrant (+/+).</vt:lpstr>
      <vt:lpstr>PowerPoint Presentation</vt:lpstr>
      <vt:lpstr>Place pictures on coordinate plane as described to graph points in the  first quadrant (+/+).</vt:lpstr>
      <vt:lpstr>Use the Coordinate Plane to locate the requested items using the ordered pairs.</vt:lpstr>
      <vt:lpstr>Place pictures on coordinate plane as described to graph points in the  first quadrant (+/+).</vt:lpstr>
    </vt:vector>
  </TitlesOfParts>
  <Company>GCPS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“How to Eat Fried Worms” Geometry:  Coordinate Plane</dc:title>
  <dc:creator>e199401869</dc:creator>
  <cp:lastModifiedBy>Jessica Moreau</cp:lastModifiedBy>
  <cp:revision>23</cp:revision>
  <cp:lastPrinted>2016-11-29T14:11:49Z</cp:lastPrinted>
  <dcterms:created xsi:type="dcterms:W3CDTF">2012-08-10T17:12:51Z</dcterms:created>
  <dcterms:modified xsi:type="dcterms:W3CDTF">2021-03-29T14:31:59Z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0x01010009D831E39BAA3F4CA075FB698E603DD3</vt:lpwstr>
  </property>
</Properties>
</file>