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64" r:id="rId3"/>
    <p:sldId id="290" r:id="rId4"/>
    <p:sldId id="291" r:id="rId5"/>
    <p:sldId id="295" r:id="rId6"/>
    <p:sldId id="299" r:id="rId7"/>
    <p:sldId id="292" r:id="rId8"/>
    <p:sldId id="297" r:id="rId9"/>
    <p:sldId id="296" r:id="rId10"/>
    <p:sldId id="298" r:id="rId11"/>
    <p:sldId id="294" r:id="rId12"/>
    <p:sldId id="300" r:id="rId13"/>
    <p:sldId id="288" r:id="rId14"/>
    <p:sldId id="263" r:id="rId1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18F2A-87DA-4B2D-8D1C-D61FDA10860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B5C97-9945-4A6B-9861-152E58403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5C97-9945-4A6B-9861-152E584036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4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0286-76EC-40A6-854A-CB0656902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5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77EDE-D94D-446D-A76D-BECF562A8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5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B6FC-F9AD-4F9E-A1A0-D91C32D8C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E7959-3184-48C7-8A51-B8F85E604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7685-37E7-4DC0-9D75-96AAE32E6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8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C98B-FD38-4251-8E9A-BCBFA3762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063E-6A65-44C2-A177-5E63A99D9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A07C-39C7-4C32-BAA6-572E145C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0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009B-5F3E-4B16-805A-4E770B23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DE3D-F79F-4AC8-8A4E-7E1A9052F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9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13B0-0EDF-4C97-9FA2-C2E73830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425B2B-4115-4FC0-A3EF-7A503926C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Star Wars</a:t>
            </a:r>
            <a:r>
              <a:rPr lang="en-US" altLang="en-US" sz="3200" baseline="30000" dirty="0" smtClean="0"/>
              <a:t>®</a:t>
            </a:r>
            <a:r>
              <a:rPr lang="en-US" altLang="en-US" sz="3200" dirty="0" smtClean="0"/>
              <a:t> Algebra Word Problems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61793" y="6182173"/>
            <a:ext cx="8229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latin typeface="Calibri" pitchFamily="34" charset="0"/>
              </a:rPr>
              <a:t>Created by </a:t>
            </a:r>
            <a:r>
              <a:rPr lang="en-US" altLang="en-US" sz="2400" dirty="0">
                <a:latin typeface="Calibri" pitchFamily="34" charset="0"/>
              </a:rPr>
              <a:t>Jessie Moreau</a:t>
            </a:r>
            <a:r>
              <a:rPr lang="en-US" altLang="en-US" sz="2400" dirty="0" smtClean="0">
                <a:latin typeface="Calibri" pitchFamily="34" charset="0"/>
              </a:rPr>
              <a:t>, M.Ed., NBCT  </a:t>
            </a:r>
          </a:p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Gwinnett County Public Schools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5" y="1121646"/>
            <a:ext cx="3969598" cy="299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94" y="2559299"/>
            <a:ext cx="3937821" cy="2966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Millennium Fal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3823">
            <a:off x="6196923" y="1632247"/>
            <a:ext cx="1236728" cy="113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5882">
            <a:off x="1216884" y="1312700"/>
            <a:ext cx="1236728" cy="113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9700">
            <a:off x="144806" y="3515126"/>
            <a:ext cx="1236728" cy="113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4716">
            <a:off x="5223169" y="4183720"/>
            <a:ext cx="1236728" cy="113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4716">
            <a:off x="4372679" y="2389333"/>
            <a:ext cx="1236728" cy="113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4716">
            <a:off x="2809350" y="4070649"/>
            <a:ext cx="1236728" cy="113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8983">
            <a:off x="3846653" y="432715"/>
            <a:ext cx="1236728" cy="113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8857">
            <a:off x="2740523" y="1479850"/>
            <a:ext cx="1236728" cy="113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7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9745" y="89745"/>
            <a:ext cx="2125539" cy="19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7933" y="89745"/>
            <a:ext cx="2125539" cy="19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0861" y="89745"/>
            <a:ext cx="2125539" cy="19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3288" y="89745"/>
            <a:ext cx="2125539" cy="19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0077" y="2454345"/>
            <a:ext cx="2125539" cy="19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17601" y="2454345"/>
            <a:ext cx="2125539" cy="19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0529" y="2454345"/>
            <a:ext cx="2125539" cy="19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2956" y="2454345"/>
            <a:ext cx="2125539" cy="19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52400" y="6400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/>
              <a:t>Photos to use with poster-sized number lines/equations.</a:t>
            </a:r>
          </a:p>
        </p:txBody>
      </p:sp>
    </p:spTree>
    <p:extLst>
      <p:ext uri="{BB962C8B-B14F-4D97-AF65-F5344CB8AC3E}">
        <p14:creationId xmlns:p14="http://schemas.microsoft.com/office/powerpoint/2010/main" val="15037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686009"/>
            <a:ext cx="8689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Name _____________________________________________________________  Date _____________________________</a:t>
            </a: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1645136" y="3861261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latin typeface="Calibri" pitchFamily="34" charset="0"/>
              </a:rPr>
              <a:t>______ </a:t>
            </a:r>
            <a:r>
              <a:rPr lang="en-US" altLang="en-US" sz="3600" dirty="0">
                <a:latin typeface="Calibri" pitchFamily="34" charset="0"/>
              </a:rPr>
              <a:t>+ x = </a:t>
            </a:r>
            <a:r>
              <a:rPr lang="en-US" altLang="en-US" sz="3600" dirty="0" smtClean="0">
                <a:latin typeface="Calibri" pitchFamily="34" charset="0"/>
              </a:rPr>
              <a:t>_______</a:t>
            </a: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4329573" y="5718176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Calibri" pitchFamily="34" charset="0"/>
              </a:rPr>
              <a:t>x  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2073" y="5000626"/>
            <a:ext cx="1878012" cy="18224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763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7780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416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4544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3307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219700" y="15240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70600" y="15113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723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8740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210" name="Group 60"/>
          <p:cNvGrpSpPr>
            <a:grpSpLocks/>
          </p:cNvGrpSpPr>
          <p:nvPr/>
        </p:nvGrpSpPr>
        <p:grpSpPr bwMode="auto">
          <a:xfrm>
            <a:off x="303212" y="2796508"/>
            <a:ext cx="8559800" cy="566738"/>
            <a:chOff x="266700" y="1600200"/>
            <a:chExt cx="8559800" cy="566737"/>
          </a:xfrm>
        </p:grpSpPr>
        <p:grpSp>
          <p:nvGrpSpPr>
            <p:cNvPr id="8216" name="Group 46"/>
            <p:cNvGrpSpPr>
              <a:grpSpLocks/>
            </p:cNvGrpSpPr>
            <p:nvPr/>
          </p:nvGrpSpPr>
          <p:grpSpPr bwMode="auto">
            <a:xfrm>
              <a:off x="425450" y="1671637"/>
              <a:ext cx="8328025" cy="495300"/>
              <a:chOff x="425450" y="1735137"/>
              <a:chExt cx="8328025" cy="495300"/>
            </a:xfrm>
          </p:grpSpPr>
          <p:sp>
            <p:nvSpPr>
              <p:cNvPr id="8218" name="TextBox 71"/>
              <p:cNvSpPr txBox="1">
                <a:spLocks noChangeArrowheads="1"/>
              </p:cNvSpPr>
              <p:nvPr/>
            </p:nvSpPr>
            <p:spPr bwMode="auto">
              <a:xfrm>
                <a:off x="425450" y="17716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219" name="TextBox 72"/>
              <p:cNvSpPr txBox="1">
                <a:spLocks noChangeArrowheads="1"/>
              </p:cNvSpPr>
              <p:nvPr/>
            </p:nvSpPr>
            <p:spPr bwMode="auto">
              <a:xfrm>
                <a:off x="1292225" y="1773237"/>
                <a:ext cx="4746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220" name="TextBox 73"/>
              <p:cNvSpPr txBox="1">
                <a:spLocks noChangeArrowheads="1"/>
              </p:cNvSpPr>
              <p:nvPr/>
            </p:nvSpPr>
            <p:spPr bwMode="auto">
              <a:xfrm>
                <a:off x="2146300" y="17732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8221" name="TextBox 74"/>
              <p:cNvSpPr txBox="1">
                <a:spLocks noChangeArrowheads="1"/>
              </p:cNvSpPr>
              <p:nvPr/>
            </p:nvSpPr>
            <p:spPr bwMode="auto">
              <a:xfrm>
                <a:off x="3028950" y="1763712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8222" name="TextBox 75"/>
              <p:cNvSpPr txBox="1">
                <a:spLocks noChangeArrowheads="1"/>
              </p:cNvSpPr>
              <p:nvPr/>
            </p:nvSpPr>
            <p:spPr bwMode="auto">
              <a:xfrm>
                <a:off x="3892550" y="1755776"/>
                <a:ext cx="473076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223" name="TextBox 76"/>
              <p:cNvSpPr txBox="1">
                <a:spLocks noChangeArrowheads="1"/>
              </p:cNvSpPr>
              <p:nvPr/>
            </p:nvSpPr>
            <p:spPr bwMode="auto">
              <a:xfrm>
                <a:off x="4759325" y="1760538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8224" name="TextBox 77"/>
              <p:cNvSpPr txBox="1">
                <a:spLocks noChangeArrowheads="1"/>
              </p:cNvSpPr>
              <p:nvPr/>
            </p:nvSpPr>
            <p:spPr bwMode="auto">
              <a:xfrm>
                <a:off x="5627688" y="17462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8225" name="TextBox 78"/>
              <p:cNvSpPr txBox="1">
                <a:spLocks noChangeArrowheads="1"/>
              </p:cNvSpPr>
              <p:nvPr/>
            </p:nvSpPr>
            <p:spPr bwMode="auto">
              <a:xfrm>
                <a:off x="6496050" y="17351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8226" name="TextBox 79"/>
              <p:cNvSpPr txBox="1">
                <a:spLocks noChangeArrowheads="1"/>
              </p:cNvSpPr>
              <p:nvPr/>
            </p:nvSpPr>
            <p:spPr bwMode="auto">
              <a:xfrm>
                <a:off x="7354888" y="1747838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8227" name="TextBox 80"/>
              <p:cNvSpPr txBox="1">
                <a:spLocks noChangeArrowheads="1"/>
              </p:cNvSpPr>
              <p:nvPr/>
            </p:nvSpPr>
            <p:spPr bwMode="auto">
              <a:xfrm>
                <a:off x="8175625" y="1738313"/>
                <a:ext cx="5778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10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>
              <a:off x="266700" y="1600200"/>
              <a:ext cx="85598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11" name="TextBox 11"/>
          <p:cNvSpPr txBox="1">
            <a:spLocks noChangeArrowheads="1"/>
          </p:cNvSpPr>
          <p:nvPr/>
        </p:nvSpPr>
        <p:spPr bwMode="auto">
          <a:xfrm>
            <a:off x="-12700" y="29917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Yoda has </a:t>
            </a:r>
            <a:r>
              <a:rPr lang="en-US" altLang="en-US" dirty="0" smtClean="0">
                <a:latin typeface="Calibri" pitchFamily="34" charset="0"/>
              </a:rPr>
              <a:t>___________.  </a:t>
            </a:r>
            <a:r>
              <a:rPr lang="en-US" altLang="en-US" dirty="0" smtClean="0">
                <a:latin typeface="Calibri" pitchFamily="34" charset="0"/>
              </a:rPr>
              <a:t>He needs </a:t>
            </a:r>
            <a:r>
              <a:rPr lang="en-US" altLang="en-US" dirty="0" smtClean="0">
                <a:latin typeface="Calibri" pitchFamily="34" charset="0"/>
              </a:rPr>
              <a:t>____________altogether. </a:t>
            </a:r>
            <a:endParaRPr lang="en-US" altLang="en-US" dirty="0">
              <a:latin typeface="Calibri" pitchFamily="34" charset="0"/>
            </a:endParaRPr>
          </a:p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How </a:t>
            </a:r>
            <a:r>
              <a:rPr lang="en-US" altLang="en-US" dirty="0">
                <a:latin typeface="Calibri" pitchFamily="34" charset="0"/>
              </a:rPr>
              <a:t>many more </a:t>
            </a:r>
            <a:r>
              <a:rPr lang="en-US" altLang="en-US" dirty="0" smtClean="0">
                <a:latin typeface="Calibri" pitchFamily="34" charset="0"/>
              </a:rPr>
              <a:t>____________does </a:t>
            </a:r>
            <a:r>
              <a:rPr lang="en-US" altLang="en-US" dirty="0" smtClean="0">
                <a:latin typeface="Calibri" pitchFamily="34" charset="0"/>
              </a:rPr>
              <a:t>Yoda need to </a:t>
            </a:r>
            <a:r>
              <a:rPr lang="en-US" altLang="en-US" dirty="0" smtClean="0">
                <a:latin typeface="Calibri" pitchFamily="34" charset="0"/>
              </a:rPr>
              <a:t>_____________?</a:t>
            </a:r>
            <a:endParaRPr lang="en-US" altLang="en-US" dirty="0">
              <a:latin typeface="Calibri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8352386" y="2788523"/>
            <a:ext cx="665162" cy="14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5948" y="2798721"/>
            <a:ext cx="625475" cy="4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_____________________________________________________________  Date _____________________________</a:t>
            </a: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1625600" y="1661395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latin typeface="Calibri" pitchFamily="34" charset="0"/>
              </a:rPr>
              <a:t>______ </a:t>
            </a:r>
            <a:r>
              <a:rPr lang="en-US" altLang="en-US" sz="3600" dirty="0">
                <a:latin typeface="Calibri" pitchFamily="34" charset="0"/>
              </a:rPr>
              <a:t>+ x = </a:t>
            </a:r>
            <a:r>
              <a:rPr lang="en-US" altLang="en-US" sz="3600" dirty="0" smtClean="0">
                <a:latin typeface="Calibri" pitchFamily="34" charset="0"/>
              </a:rPr>
              <a:t>______</a:t>
            </a: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4502150" y="2428017"/>
            <a:ext cx="480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itchFamily="34" charset="0"/>
              </a:rPr>
              <a:t>x</a:t>
            </a:r>
            <a:r>
              <a:rPr lang="en-US" altLang="en-US" sz="3600" dirty="0" smtClean="0">
                <a:latin typeface="Calibri" pitchFamily="34" charset="0"/>
              </a:rPr>
              <a:t> = </a:t>
            </a: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89562" y="2314191"/>
            <a:ext cx="1020488" cy="100977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763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780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416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4544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307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19700" y="15240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70600" y="15113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723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740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-12700" y="29917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 smtClean="0">
                <a:latin typeface="Calibri" pitchFamily="34" charset="0"/>
              </a:rPr>
              <a:t>Yoda has trained 3 Jedi.  He needs </a:t>
            </a:r>
            <a:r>
              <a:rPr lang="en-US" altLang="en-US" sz="1400" dirty="0">
                <a:latin typeface="Calibri" pitchFamily="34" charset="0"/>
              </a:rPr>
              <a:t>9</a:t>
            </a:r>
            <a:r>
              <a:rPr lang="en-US" altLang="en-US" sz="1400" dirty="0" smtClean="0">
                <a:latin typeface="Calibri" pitchFamily="34" charset="0"/>
              </a:rPr>
              <a:t> Jedi altogether to defeat Darth Vader. </a:t>
            </a:r>
            <a:endParaRPr lang="en-US" altLang="en-US" sz="1400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400" dirty="0" smtClean="0">
                <a:latin typeface="Calibri" pitchFamily="34" charset="0"/>
              </a:rPr>
              <a:t>How </a:t>
            </a:r>
            <a:r>
              <a:rPr lang="en-US" altLang="en-US" sz="1400" dirty="0">
                <a:latin typeface="Calibri" pitchFamily="34" charset="0"/>
              </a:rPr>
              <a:t>many more </a:t>
            </a:r>
            <a:r>
              <a:rPr lang="en-US" altLang="en-US" sz="1400" dirty="0" smtClean="0">
                <a:latin typeface="Calibri" pitchFamily="34" charset="0"/>
              </a:rPr>
              <a:t>Jedi does Yoda need to train?</a:t>
            </a:r>
            <a:endParaRPr lang="en-US" altLang="en-US" sz="1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" y="904444"/>
            <a:ext cx="9074149" cy="627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6" y="4364110"/>
            <a:ext cx="9131300" cy="631725"/>
          </a:xfrm>
          <a:prstGeom prst="rect">
            <a:avLst/>
          </a:prstGeom>
        </p:spPr>
      </p:pic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158750" y="370980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 smtClean="0">
                <a:latin typeface="Calibri" pitchFamily="34" charset="0"/>
              </a:rPr>
              <a:t>Princess Leia has 2 medals.  She needs 10 medals altogether for the heroes in Star Wars. </a:t>
            </a:r>
            <a:endParaRPr lang="en-US" altLang="en-US" sz="1400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400" dirty="0" smtClean="0">
                <a:latin typeface="Calibri" pitchFamily="34" charset="0"/>
              </a:rPr>
              <a:t>How </a:t>
            </a:r>
            <a:r>
              <a:rPr lang="en-US" altLang="en-US" sz="1400" dirty="0">
                <a:latin typeface="Calibri" pitchFamily="34" charset="0"/>
              </a:rPr>
              <a:t>many more </a:t>
            </a:r>
            <a:r>
              <a:rPr lang="en-US" altLang="en-US" sz="1400" dirty="0" smtClean="0">
                <a:latin typeface="Calibri" pitchFamily="34" charset="0"/>
              </a:rPr>
              <a:t>medals does Princess Leia need for her friends?</a:t>
            </a:r>
            <a:endParaRPr lang="en-US" altLang="en-US" sz="1400" dirty="0">
              <a:latin typeface="Calibri" pitchFamily="34" charset="0"/>
            </a:endParaRP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1625600" y="5141531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latin typeface="Calibri" pitchFamily="34" charset="0"/>
              </a:rPr>
              <a:t>______ </a:t>
            </a:r>
            <a:r>
              <a:rPr lang="en-US" altLang="en-US" sz="3600" dirty="0">
                <a:latin typeface="Calibri" pitchFamily="34" charset="0"/>
              </a:rPr>
              <a:t>+ x = </a:t>
            </a:r>
            <a:r>
              <a:rPr lang="en-US" altLang="en-US" sz="3600" dirty="0" smtClean="0">
                <a:latin typeface="Calibri" pitchFamily="34" charset="0"/>
              </a:rPr>
              <a:t>______</a:t>
            </a: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4502150" y="5908153"/>
            <a:ext cx="480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itchFamily="34" charset="0"/>
              </a:rPr>
              <a:t>x</a:t>
            </a:r>
            <a:r>
              <a:rPr lang="en-US" altLang="en-US" sz="3600" dirty="0" smtClean="0">
                <a:latin typeface="Calibri" pitchFamily="34" charset="0"/>
              </a:rPr>
              <a:t> = </a:t>
            </a: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89562" y="5794327"/>
            <a:ext cx="1020488" cy="100977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_____________________________________________________________  Date _____________________________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1533525" y="178435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 </a:t>
            </a:r>
            <a:r>
              <a:rPr lang="en-US" altLang="en-US" sz="3600" dirty="0" smtClean="0">
                <a:latin typeface="Calibri" pitchFamily="34" charset="0"/>
              </a:rPr>
              <a:t>+  </a:t>
            </a:r>
            <a:r>
              <a:rPr lang="en-US" altLang="en-US" sz="3600" dirty="0">
                <a:latin typeface="Calibri" pitchFamily="34" charset="0"/>
              </a:rPr>
              <a:t>x  =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4540250" y="2728913"/>
            <a:ext cx="480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x =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071813" y="1768475"/>
            <a:ext cx="825500" cy="77946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307013" y="1755775"/>
            <a:ext cx="827087" cy="77946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310188" y="2657475"/>
            <a:ext cx="825500" cy="7810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9" name="TextBox 93"/>
          <p:cNvSpPr txBox="1">
            <a:spLocks noChangeArrowheads="1"/>
          </p:cNvSpPr>
          <p:nvPr/>
        </p:nvSpPr>
        <p:spPr bwMode="auto">
          <a:xfrm>
            <a:off x="1490663" y="517525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 </a:t>
            </a:r>
            <a:r>
              <a:rPr lang="en-US" altLang="en-US" sz="3600" dirty="0" smtClean="0">
                <a:latin typeface="Calibri" pitchFamily="34" charset="0"/>
              </a:rPr>
              <a:t>+  </a:t>
            </a:r>
            <a:r>
              <a:rPr lang="en-US" altLang="en-US" sz="3600" dirty="0">
                <a:latin typeface="Calibri" pitchFamily="34" charset="0"/>
              </a:rPr>
              <a:t>x  =</a:t>
            </a:r>
          </a:p>
        </p:txBody>
      </p:sp>
      <p:sp>
        <p:nvSpPr>
          <p:cNvPr id="19470" name="TextBox 94"/>
          <p:cNvSpPr txBox="1">
            <a:spLocks noChangeArrowheads="1"/>
          </p:cNvSpPr>
          <p:nvPr/>
        </p:nvSpPr>
        <p:spPr bwMode="auto">
          <a:xfrm>
            <a:off x="4497388" y="6118225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x = 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028950" y="5159375"/>
            <a:ext cx="825500" cy="77946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265738" y="5146675"/>
            <a:ext cx="825500" cy="77946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267325" y="6048375"/>
            <a:ext cx="825500" cy="77946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7" name="Group 60"/>
          <p:cNvGrpSpPr>
            <a:grpSpLocks/>
          </p:cNvGrpSpPr>
          <p:nvPr/>
        </p:nvGrpSpPr>
        <p:grpSpPr bwMode="auto">
          <a:xfrm>
            <a:off x="312737" y="1027789"/>
            <a:ext cx="8559800" cy="566738"/>
            <a:chOff x="266700" y="1600200"/>
            <a:chExt cx="8559800" cy="566737"/>
          </a:xfrm>
        </p:grpSpPr>
        <p:grpSp>
          <p:nvGrpSpPr>
            <p:cNvPr id="48" name="Group 46"/>
            <p:cNvGrpSpPr>
              <a:grpSpLocks/>
            </p:cNvGrpSpPr>
            <p:nvPr/>
          </p:nvGrpSpPr>
          <p:grpSpPr bwMode="auto">
            <a:xfrm>
              <a:off x="425450" y="1671637"/>
              <a:ext cx="8328025" cy="495300"/>
              <a:chOff x="425450" y="1735137"/>
              <a:chExt cx="8328025" cy="495300"/>
            </a:xfrm>
          </p:grpSpPr>
          <p:sp>
            <p:nvSpPr>
              <p:cNvPr id="50" name="TextBox 71"/>
              <p:cNvSpPr txBox="1">
                <a:spLocks noChangeArrowheads="1"/>
              </p:cNvSpPr>
              <p:nvPr/>
            </p:nvSpPr>
            <p:spPr bwMode="auto">
              <a:xfrm>
                <a:off x="425450" y="17716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1" name="TextBox 72"/>
              <p:cNvSpPr txBox="1">
                <a:spLocks noChangeArrowheads="1"/>
              </p:cNvSpPr>
              <p:nvPr/>
            </p:nvSpPr>
            <p:spPr bwMode="auto">
              <a:xfrm>
                <a:off x="1292225" y="1773237"/>
                <a:ext cx="4746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2" name="TextBox 73"/>
              <p:cNvSpPr txBox="1">
                <a:spLocks noChangeArrowheads="1"/>
              </p:cNvSpPr>
              <p:nvPr/>
            </p:nvSpPr>
            <p:spPr bwMode="auto">
              <a:xfrm>
                <a:off x="2146300" y="17732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53" name="TextBox 74"/>
              <p:cNvSpPr txBox="1">
                <a:spLocks noChangeArrowheads="1"/>
              </p:cNvSpPr>
              <p:nvPr/>
            </p:nvSpPr>
            <p:spPr bwMode="auto">
              <a:xfrm>
                <a:off x="3028950" y="1763712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54" name="TextBox 75"/>
              <p:cNvSpPr txBox="1">
                <a:spLocks noChangeArrowheads="1"/>
              </p:cNvSpPr>
              <p:nvPr/>
            </p:nvSpPr>
            <p:spPr bwMode="auto">
              <a:xfrm>
                <a:off x="3892550" y="1755776"/>
                <a:ext cx="473076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55" name="TextBox 76"/>
              <p:cNvSpPr txBox="1">
                <a:spLocks noChangeArrowheads="1"/>
              </p:cNvSpPr>
              <p:nvPr/>
            </p:nvSpPr>
            <p:spPr bwMode="auto">
              <a:xfrm>
                <a:off x="4759325" y="1760538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56" name="TextBox 77"/>
              <p:cNvSpPr txBox="1">
                <a:spLocks noChangeArrowheads="1"/>
              </p:cNvSpPr>
              <p:nvPr/>
            </p:nvSpPr>
            <p:spPr bwMode="auto">
              <a:xfrm>
                <a:off x="5627688" y="17462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7" name="TextBox 78"/>
              <p:cNvSpPr txBox="1">
                <a:spLocks noChangeArrowheads="1"/>
              </p:cNvSpPr>
              <p:nvPr/>
            </p:nvSpPr>
            <p:spPr bwMode="auto">
              <a:xfrm>
                <a:off x="6496050" y="17351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58" name="TextBox 79"/>
              <p:cNvSpPr txBox="1">
                <a:spLocks noChangeArrowheads="1"/>
              </p:cNvSpPr>
              <p:nvPr/>
            </p:nvSpPr>
            <p:spPr bwMode="auto">
              <a:xfrm>
                <a:off x="7354888" y="1747838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59" name="TextBox 80"/>
              <p:cNvSpPr txBox="1">
                <a:spLocks noChangeArrowheads="1"/>
              </p:cNvSpPr>
              <p:nvPr/>
            </p:nvSpPr>
            <p:spPr bwMode="auto">
              <a:xfrm>
                <a:off x="8175625" y="1738313"/>
                <a:ext cx="5778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10</a:t>
                </a: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266700" y="1600200"/>
              <a:ext cx="85598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16254"/>
            <a:ext cx="8689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Straight Arrow Connector 60"/>
          <p:cNvCxnSpPr/>
          <p:nvPr/>
        </p:nvCxnSpPr>
        <p:spPr>
          <a:xfrm flipV="1">
            <a:off x="8356326" y="1031886"/>
            <a:ext cx="665162" cy="14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0" y="1026664"/>
            <a:ext cx="625475" cy="47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Group 60"/>
          <p:cNvGrpSpPr>
            <a:grpSpLocks/>
          </p:cNvGrpSpPr>
          <p:nvPr/>
        </p:nvGrpSpPr>
        <p:grpSpPr bwMode="auto">
          <a:xfrm>
            <a:off x="302909" y="4513237"/>
            <a:ext cx="8559800" cy="566738"/>
            <a:chOff x="266700" y="1600200"/>
            <a:chExt cx="8559800" cy="566737"/>
          </a:xfrm>
        </p:grpSpPr>
        <p:grpSp>
          <p:nvGrpSpPr>
            <p:cNvPr id="64" name="Group 46"/>
            <p:cNvGrpSpPr>
              <a:grpSpLocks/>
            </p:cNvGrpSpPr>
            <p:nvPr/>
          </p:nvGrpSpPr>
          <p:grpSpPr bwMode="auto">
            <a:xfrm>
              <a:off x="425450" y="1671637"/>
              <a:ext cx="8328025" cy="495300"/>
              <a:chOff x="425450" y="1735137"/>
              <a:chExt cx="8328025" cy="495300"/>
            </a:xfrm>
          </p:grpSpPr>
          <p:sp>
            <p:nvSpPr>
              <p:cNvPr id="66" name="TextBox 71"/>
              <p:cNvSpPr txBox="1">
                <a:spLocks noChangeArrowheads="1"/>
              </p:cNvSpPr>
              <p:nvPr/>
            </p:nvSpPr>
            <p:spPr bwMode="auto">
              <a:xfrm>
                <a:off x="425450" y="17716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TextBox 72"/>
              <p:cNvSpPr txBox="1">
                <a:spLocks noChangeArrowheads="1"/>
              </p:cNvSpPr>
              <p:nvPr/>
            </p:nvSpPr>
            <p:spPr bwMode="auto">
              <a:xfrm>
                <a:off x="1292225" y="1773237"/>
                <a:ext cx="4746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TextBox 73"/>
              <p:cNvSpPr txBox="1">
                <a:spLocks noChangeArrowheads="1"/>
              </p:cNvSpPr>
              <p:nvPr/>
            </p:nvSpPr>
            <p:spPr bwMode="auto">
              <a:xfrm>
                <a:off x="2146300" y="17732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9" name="TextBox 74"/>
              <p:cNvSpPr txBox="1">
                <a:spLocks noChangeArrowheads="1"/>
              </p:cNvSpPr>
              <p:nvPr/>
            </p:nvSpPr>
            <p:spPr bwMode="auto">
              <a:xfrm>
                <a:off x="3028950" y="1763712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70" name="TextBox 75"/>
              <p:cNvSpPr txBox="1">
                <a:spLocks noChangeArrowheads="1"/>
              </p:cNvSpPr>
              <p:nvPr/>
            </p:nvSpPr>
            <p:spPr bwMode="auto">
              <a:xfrm>
                <a:off x="3892550" y="1755776"/>
                <a:ext cx="473076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1" name="TextBox 76"/>
              <p:cNvSpPr txBox="1">
                <a:spLocks noChangeArrowheads="1"/>
              </p:cNvSpPr>
              <p:nvPr/>
            </p:nvSpPr>
            <p:spPr bwMode="auto">
              <a:xfrm>
                <a:off x="4759325" y="1760538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2" name="TextBox 77"/>
              <p:cNvSpPr txBox="1">
                <a:spLocks noChangeArrowheads="1"/>
              </p:cNvSpPr>
              <p:nvPr/>
            </p:nvSpPr>
            <p:spPr bwMode="auto">
              <a:xfrm>
                <a:off x="5627688" y="17462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73" name="TextBox 78"/>
              <p:cNvSpPr txBox="1">
                <a:spLocks noChangeArrowheads="1"/>
              </p:cNvSpPr>
              <p:nvPr/>
            </p:nvSpPr>
            <p:spPr bwMode="auto">
              <a:xfrm>
                <a:off x="6496050" y="17351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74" name="TextBox 79"/>
              <p:cNvSpPr txBox="1">
                <a:spLocks noChangeArrowheads="1"/>
              </p:cNvSpPr>
              <p:nvPr/>
            </p:nvSpPr>
            <p:spPr bwMode="auto">
              <a:xfrm>
                <a:off x="7354888" y="1747838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75" name="TextBox 80"/>
              <p:cNvSpPr txBox="1">
                <a:spLocks noChangeArrowheads="1"/>
              </p:cNvSpPr>
              <p:nvPr/>
            </p:nvSpPr>
            <p:spPr bwMode="auto">
              <a:xfrm>
                <a:off x="8175625" y="1738313"/>
                <a:ext cx="5778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>
                    <a:latin typeface="Calibri" pitchFamily="34" charset="0"/>
                  </a:rPr>
                  <a:t>10</a:t>
                </a:r>
              </a:p>
            </p:txBody>
          </p:sp>
        </p:grpSp>
        <p:cxnSp>
          <p:nvCxnSpPr>
            <p:cNvPr id="65" name="Straight Connector 64"/>
            <p:cNvCxnSpPr/>
            <p:nvPr/>
          </p:nvCxnSpPr>
          <p:spPr>
            <a:xfrm>
              <a:off x="266700" y="1600200"/>
              <a:ext cx="85598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7" y="4401702"/>
            <a:ext cx="8689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Arrow Connector 76"/>
          <p:cNvCxnSpPr/>
          <p:nvPr/>
        </p:nvCxnSpPr>
        <p:spPr>
          <a:xfrm flipV="1">
            <a:off x="8346498" y="4517334"/>
            <a:ext cx="665162" cy="14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-9828" y="4512112"/>
            <a:ext cx="625475" cy="47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11"/>
          <p:cNvSpPr txBox="1">
            <a:spLocks noChangeArrowheads="1"/>
          </p:cNvSpPr>
          <p:nvPr/>
        </p:nvSpPr>
        <p:spPr bwMode="auto">
          <a:xfrm>
            <a:off x="-12700" y="29917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 smtClean="0">
                <a:latin typeface="Calibri" pitchFamily="34" charset="0"/>
              </a:rPr>
              <a:t>R2-D2 used 1 restraining bolt for energy on the </a:t>
            </a:r>
            <a:r>
              <a:rPr lang="en-US" altLang="en-US" sz="1400" dirty="0">
                <a:latin typeface="Calibri" pitchFamily="34" charset="0"/>
              </a:rPr>
              <a:t>S</a:t>
            </a:r>
            <a:r>
              <a:rPr lang="en-US" altLang="en-US" sz="1400" dirty="0" smtClean="0">
                <a:latin typeface="Calibri" pitchFamily="34" charset="0"/>
              </a:rPr>
              <a:t>tarfighter.  There are 7 bolts altogether. </a:t>
            </a:r>
            <a:endParaRPr lang="en-US" altLang="en-US" sz="1400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400" dirty="0" smtClean="0">
                <a:latin typeface="Calibri" pitchFamily="34" charset="0"/>
              </a:rPr>
              <a:t>How </a:t>
            </a:r>
            <a:r>
              <a:rPr lang="en-US" altLang="en-US" sz="1400" dirty="0">
                <a:latin typeface="Calibri" pitchFamily="34" charset="0"/>
              </a:rPr>
              <a:t>many </a:t>
            </a:r>
            <a:r>
              <a:rPr lang="en-US" altLang="en-US" sz="1400" dirty="0" smtClean="0">
                <a:latin typeface="Calibri" pitchFamily="34" charset="0"/>
              </a:rPr>
              <a:t>more restraining bolts can R2-D2 use throughout the </a:t>
            </a:r>
            <a:r>
              <a:rPr lang="en-US" altLang="en-US" sz="1400" dirty="0">
                <a:latin typeface="Calibri" pitchFamily="34" charset="0"/>
              </a:rPr>
              <a:t>S</a:t>
            </a:r>
            <a:r>
              <a:rPr lang="en-US" altLang="en-US" sz="1400" dirty="0" smtClean="0">
                <a:latin typeface="Calibri" pitchFamily="34" charset="0"/>
              </a:rPr>
              <a:t>tarfighter?</a:t>
            </a:r>
            <a:endParaRPr lang="en-US" altLang="en-US" sz="1400" dirty="0">
              <a:latin typeface="Calibri" pitchFamily="34" charset="0"/>
            </a:endParaRPr>
          </a:p>
        </p:txBody>
      </p:sp>
      <p:sp>
        <p:nvSpPr>
          <p:cNvPr id="80" name="TextBox 11"/>
          <p:cNvSpPr txBox="1">
            <a:spLocks noChangeArrowheads="1"/>
          </p:cNvSpPr>
          <p:nvPr/>
        </p:nvSpPr>
        <p:spPr bwMode="auto">
          <a:xfrm>
            <a:off x="-12700" y="375676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 smtClean="0">
                <a:latin typeface="Calibri" pitchFamily="34" charset="0"/>
              </a:rPr>
              <a:t>Yoda has </a:t>
            </a:r>
            <a:r>
              <a:rPr lang="en-US" altLang="en-US" sz="1400" smtClean="0">
                <a:latin typeface="Calibri" pitchFamily="34" charset="0"/>
              </a:rPr>
              <a:t>trained 2 </a:t>
            </a:r>
            <a:r>
              <a:rPr lang="en-US" altLang="en-US" sz="1400" dirty="0" smtClean="0">
                <a:latin typeface="Calibri" pitchFamily="34" charset="0"/>
              </a:rPr>
              <a:t>Jedi.  He needs 10 Jedi altogether to defeat Darth Vader. </a:t>
            </a:r>
            <a:endParaRPr lang="en-US" altLang="en-US" sz="1400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1400" dirty="0" smtClean="0">
                <a:latin typeface="Calibri" pitchFamily="34" charset="0"/>
              </a:rPr>
              <a:t>How </a:t>
            </a:r>
            <a:r>
              <a:rPr lang="en-US" altLang="en-US" sz="1400" dirty="0">
                <a:latin typeface="Calibri" pitchFamily="34" charset="0"/>
              </a:rPr>
              <a:t>many more </a:t>
            </a:r>
            <a:r>
              <a:rPr lang="en-US" altLang="en-US" sz="1400" dirty="0" smtClean="0">
                <a:latin typeface="Calibri" pitchFamily="34" charset="0"/>
              </a:rPr>
              <a:t>Jedi does Yoda need to train?</a:t>
            </a:r>
            <a:endParaRPr lang="en-US" alt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Star Wars</a:t>
            </a:r>
            <a:r>
              <a:rPr lang="en-US" altLang="en-US" sz="2800" baseline="30000" dirty="0"/>
              <a:t> ®</a:t>
            </a:r>
            <a:r>
              <a:rPr lang="en-US" altLang="en-US" sz="2800" dirty="0" smtClean="0"/>
              <a:t> Algebra Word </a:t>
            </a:r>
            <a:r>
              <a:rPr lang="en-US" altLang="en-US" sz="2800" dirty="0" smtClean="0"/>
              <a:t>Problems                      &amp; Templates</a:t>
            </a:r>
            <a:endParaRPr lang="en-US" altLang="en-US" sz="280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519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600" b="1" dirty="0" smtClean="0"/>
              <a:t>Georgia Standards of Excellence</a:t>
            </a:r>
          </a:p>
          <a:p>
            <a:pPr eaLnBrk="1" hangingPunct="1"/>
            <a:r>
              <a:rPr lang="en-US" altLang="en-US" sz="1600" b="1" dirty="0" smtClean="0"/>
              <a:t>MGSE6.EE.7</a:t>
            </a:r>
            <a:r>
              <a:rPr lang="en-US" altLang="en-US" sz="1600" dirty="0" smtClean="0"/>
              <a:t>  Solve real-world and mathematical problems by writing and solving equations of the form </a:t>
            </a:r>
            <a:r>
              <a:rPr lang="en-US" altLang="en-US" sz="1600" i="1" dirty="0" err="1" smtClean="0"/>
              <a:t>x+p</a:t>
            </a:r>
            <a:r>
              <a:rPr lang="en-US" altLang="en-US" sz="1600" i="1" dirty="0" smtClean="0"/>
              <a:t>=q</a:t>
            </a:r>
            <a:r>
              <a:rPr lang="en-US" altLang="en-US" sz="1600" dirty="0" smtClean="0"/>
              <a:t> and </a:t>
            </a:r>
            <a:r>
              <a:rPr lang="en-US" altLang="en-US" sz="1600" i="1" dirty="0" err="1" smtClean="0"/>
              <a:t>px</a:t>
            </a:r>
            <a:r>
              <a:rPr lang="en-US" altLang="en-US" sz="1600" i="1" dirty="0" smtClean="0"/>
              <a:t>=q</a:t>
            </a:r>
            <a:r>
              <a:rPr lang="en-US" altLang="en-US" sz="1600" dirty="0" smtClean="0"/>
              <a:t> for cases in which p, q, and x are all nonnegative rational numbers. </a:t>
            </a:r>
          </a:p>
          <a:p>
            <a:pPr eaLnBrk="1" hangingPunct="1"/>
            <a:r>
              <a:rPr lang="en-US" altLang="en-US" sz="1600" b="1" dirty="0" smtClean="0"/>
              <a:t>MGSE7.NS.3  </a:t>
            </a:r>
            <a:r>
              <a:rPr lang="en-US" altLang="en-US" sz="1600" dirty="0" smtClean="0"/>
              <a:t>Solve real-world and mathematical problems involving the four operations with rational numbers. </a:t>
            </a:r>
          </a:p>
          <a:p>
            <a:r>
              <a:rPr lang="en-US" altLang="en-US" sz="1600" b="1" dirty="0" smtClean="0"/>
              <a:t>MGSE.7.EE.4c</a:t>
            </a:r>
            <a:r>
              <a:rPr lang="en-US" altLang="en-US" sz="1600" dirty="0" smtClean="0"/>
              <a:t>. </a:t>
            </a:r>
            <a:r>
              <a:rPr lang="en-US" sz="1600" dirty="0"/>
              <a:t>Solve real-world and mathematical problems by writing and solving equations of the form </a:t>
            </a:r>
            <a:r>
              <a:rPr lang="en-US" sz="1600" dirty="0" err="1"/>
              <a:t>x+p</a:t>
            </a:r>
            <a:r>
              <a:rPr lang="en-US" sz="1600" dirty="0"/>
              <a:t> = q </a:t>
            </a:r>
            <a:r>
              <a:rPr lang="en-US" sz="1600" dirty="0" smtClean="0"/>
              <a:t>and </a:t>
            </a:r>
            <a:r>
              <a:rPr lang="en-US" sz="1600" dirty="0" err="1" smtClean="0"/>
              <a:t>px</a:t>
            </a:r>
            <a:r>
              <a:rPr lang="en-US" sz="1600" dirty="0" smtClean="0"/>
              <a:t> </a:t>
            </a:r>
            <a:r>
              <a:rPr lang="en-US" sz="1600" dirty="0"/>
              <a:t>= q in which p and q are rational numbers</a:t>
            </a:r>
            <a:r>
              <a:rPr lang="en-US" sz="1600" dirty="0" smtClean="0"/>
              <a:t>.</a:t>
            </a:r>
            <a:endParaRPr lang="en-US" altLang="en-US" sz="1600" b="1" dirty="0"/>
          </a:p>
          <a:p>
            <a:r>
              <a:rPr lang="en-US" altLang="en-US" sz="1600" b="1" dirty="0" smtClean="0"/>
              <a:t>MGSE8.EE.7a  </a:t>
            </a:r>
            <a:r>
              <a:rPr lang="en-US" altLang="en-US" sz="1600" dirty="0" smtClean="0"/>
              <a:t>Give examples of linear </a:t>
            </a:r>
            <a:r>
              <a:rPr lang="en-US" altLang="en-US" sz="1600" u="sng" dirty="0" smtClean="0"/>
              <a:t>equations in one variable with one solution</a:t>
            </a:r>
            <a:r>
              <a:rPr lang="en-US" altLang="en-US" sz="1600" dirty="0" smtClean="0"/>
              <a:t>, infinitely many solutions, or no solutions. Show which of these possibilities is the case by successively transforming the given equation into simpler forms, until an equivalent equation of the form </a:t>
            </a:r>
            <a:r>
              <a:rPr lang="en-US" altLang="en-US" sz="1600" i="1" dirty="0" smtClean="0"/>
              <a:t>x=a, a=a, </a:t>
            </a:r>
            <a:r>
              <a:rPr lang="en-US" altLang="en-US" sz="1600" dirty="0" smtClean="0"/>
              <a:t>or </a:t>
            </a:r>
            <a:r>
              <a:rPr lang="en-US" altLang="en-US" sz="1600" i="1" dirty="0" smtClean="0"/>
              <a:t>a=b</a:t>
            </a:r>
            <a:r>
              <a:rPr lang="en-US" altLang="en-US" sz="1600" dirty="0" smtClean="0"/>
              <a:t> results (where </a:t>
            </a:r>
            <a:r>
              <a:rPr lang="en-US" altLang="en-US" sz="1600" i="1" dirty="0" smtClean="0"/>
              <a:t>a</a:t>
            </a:r>
            <a:r>
              <a:rPr lang="en-US" altLang="en-US" sz="1600" dirty="0" smtClean="0"/>
              <a:t> and </a:t>
            </a:r>
            <a:r>
              <a:rPr lang="en-US" altLang="en-US" sz="1600" i="1" dirty="0" smtClean="0"/>
              <a:t>b</a:t>
            </a:r>
            <a:r>
              <a:rPr lang="en-US" altLang="en-US" sz="1600" dirty="0" smtClean="0"/>
              <a:t> are different numbers).  </a:t>
            </a:r>
            <a:endParaRPr lang="en-US" altLang="en-US" sz="1600" dirty="0" smtClean="0"/>
          </a:p>
          <a:p>
            <a:pPr marL="0" indent="0">
              <a:buNone/>
            </a:pPr>
            <a:r>
              <a:rPr lang="en-US" altLang="en-US" sz="1600" b="1" u="sng" dirty="0" smtClean="0"/>
              <a:t>High School:</a:t>
            </a:r>
            <a:endParaRPr lang="en-US" altLang="en-US" sz="1600" b="1" u="sng" dirty="0" smtClean="0"/>
          </a:p>
          <a:p>
            <a:r>
              <a:rPr lang="en-US" sz="1600" b="1" dirty="0" smtClean="0"/>
              <a:t>MGSE9-12.A.CED.1</a:t>
            </a:r>
            <a:r>
              <a:rPr lang="en-US" sz="1600" dirty="0" smtClean="0"/>
              <a:t> </a:t>
            </a:r>
            <a:r>
              <a:rPr lang="en-US" sz="1600" dirty="0"/>
              <a:t>Create equations and inequalities in one variable and use them to solve problems. Include equations arising </a:t>
            </a:r>
            <a:r>
              <a:rPr lang="en-US" sz="1600" dirty="0" smtClean="0"/>
              <a:t>from linear</a:t>
            </a:r>
            <a:r>
              <a:rPr lang="en-US" sz="1600" dirty="0"/>
              <a:t>, quadratic, simple rational, and exponential functions (integer inputs only).</a:t>
            </a:r>
            <a:endParaRPr lang="en-US" altLang="en-US" sz="1600" dirty="0" smtClean="0"/>
          </a:p>
          <a:p>
            <a:pPr eaLnBrk="1" hangingPunct="1">
              <a:buFontTx/>
              <a:buNone/>
            </a:pPr>
            <a:endParaRPr lang="en-US" altLang="en-US" sz="1600" dirty="0" smtClean="0"/>
          </a:p>
          <a:p>
            <a:pPr eaLnBrk="1" hangingPunct="1">
              <a:buFontTx/>
              <a:buNone/>
            </a:pPr>
            <a:r>
              <a:rPr lang="en-US" altLang="en-US" sz="1600" dirty="0" smtClean="0"/>
              <a:t> </a:t>
            </a:r>
            <a:r>
              <a:rPr lang="en-US" altLang="en-US" sz="1600" b="1" i="1" dirty="0" smtClean="0"/>
              <a:t>(These equations are at a prerequisite level for linear equations and have one variable and have one solution.)</a:t>
            </a:r>
          </a:p>
          <a:p>
            <a:pPr eaLnBrk="1" hangingPunct="1"/>
            <a:endParaRPr lang="en-US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246438"/>
            <a:ext cx="8689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Name _____________________________________________________________  Date _____________________________</a:t>
            </a: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1473200" y="3990975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2</a:t>
            </a:r>
            <a:r>
              <a:rPr lang="en-US" altLang="en-US" sz="3600" dirty="0" smtClean="0">
                <a:latin typeface="Calibri" pitchFamily="34" charset="0"/>
              </a:rPr>
              <a:t> </a:t>
            </a:r>
            <a:r>
              <a:rPr lang="en-US" altLang="en-US" sz="3600" dirty="0">
                <a:latin typeface="Calibri" pitchFamily="34" charset="0"/>
              </a:rPr>
              <a:t>+ x = 8</a:t>
            </a: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3024188" y="5588000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Calibri" pitchFamily="34" charset="0"/>
              </a:rPr>
              <a:t>x  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6688" y="4870450"/>
            <a:ext cx="1878012" cy="18224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763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7780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416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4544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3307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219700" y="15240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70600" y="15113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723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8740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210" name="Group 60"/>
          <p:cNvGrpSpPr>
            <a:grpSpLocks/>
          </p:cNvGrpSpPr>
          <p:nvPr/>
        </p:nvGrpSpPr>
        <p:grpSpPr bwMode="auto">
          <a:xfrm>
            <a:off x="279400" y="3359150"/>
            <a:ext cx="8559800" cy="566738"/>
            <a:chOff x="266700" y="1600200"/>
            <a:chExt cx="8559800" cy="566737"/>
          </a:xfrm>
        </p:grpSpPr>
        <p:grpSp>
          <p:nvGrpSpPr>
            <p:cNvPr id="8216" name="Group 46"/>
            <p:cNvGrpSpPr>
              <a:grpSpLocks/>
            </p:cNvGrpSpPr>
            <p:nvPr/>
          </p:nvGrpSpPr>
          <p:grpSpPr bwMode="auto">
            <a:xfrm>
              <a:off x="425450" y="1671637"/>
              <a:ext cx="8328025" cy="495300"/>
              <a:chOff x="425450" y="1735137"/>
              <a:chExt cx="8328025" cy="495300"/>
            </a:xfrm>
          </p:grpSpPr>
          <p:sp>
            <p:nvSpPr>
              <p:cNvPr id="8218" name="TextBox 71"/>
              <p:cNvSpPr txBox="1">
                <a:spLocks noChangeArrowheads="1"/>
              </p:cNvSpPr>
              <p:nvPr/>
            </p:nvSpPr>
            <p:spPr bwMode="auto">
              <a:xfrm>
                <a:off x="425450" y="17716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219" name="TextBox 72"/>
              <p:cNvSpPr txBox="1">
                <a:spLocks noChangeArrowheads="1"/>
              </p:cNvSpPr>
              <p:nvPr/>
            </p:nvSpPr>
            <p:spPr bwMode="auto">
              <a:xfrm>
                <a:off x="1292225" y="1773237"/>
                <a:ext cx="4746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220" name="TextBox 73"/>
              <p:cNvSpPr txBox="1">
                <a:spLocks noChangeArrowheads="1"/>
              </p:cNvSpPr>
              <p:nvPr/>
            </p:nvSpPr>
            <p:spPr bwMode="auto">
              <a:xfrm>
                <a:off x="2146300" y="17732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8221" name="TextBox 74"/>
              <p:cNvSpPr txBox="1">
                <a:spLocks noChangeArrowheads="1"/>
              </p:cNvSpPr>
              <p:nvPr/>
            </p:nvSpPr>
            <p:spPr bwMode="auto">
              <a:xfrm>
                <a:off x="3028950" y="1763712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8222" name="TextBox 75"/>
              <p:cNvSpPr txBox="1">
                <a:spLocks noChangeArrowheads="1"/>
              </p:cNvSpPr>
              <p:nvPr/>
            </p:nvSpPr>
            <p:spPr bwMode="auto">
              <a:xfrm>
                <a:off x="3892550" y="1755776"/>
                <a:ext cx="473076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223" name="TextBox 76"/>
              <p:cNvSpPr txBox="1">
                <a:spLocks noChangeArrowheads="1"/>
              </p:cNvSpPr>
              <p:nvPr/>
            </p:nvSpPr>
            <p:spPr bwMode="auto">
              <a:xfrm>
                <a:off x="4759325" y="1760538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8224" name="TextBox 77"/>
              <p:cNvSpPr txBox="1">
                <a:spLocks noChangeArrowheads="1"/>
              </p:cNvSpPr>
              <p:nvPr/>
            </p:nvSpPr>
            <p:spPr bwMode="auto">
              <a:xfrm>
                <a:off x="5627688" y="17462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8225" name="TextBox 78"/>
              <p:cNvSpPr txBox="1">
                <a:spLocks noChangeArrowheads="1"/>
              </p:cNvSpPr>
              <p:nvPr/>
            </p:nvSpPr>
            <p:spPr bwMode="auto">
              <a:xfrm>
                <a:off x="6496050" y="17351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8226" name="TextBox 79"/>
              <p:cNvSpPr txBox="1">
                <a:spLocks noChangeArrowheads="1"/>
              </p:cNvSpPr>
              <p:nvPr/>
            </p:nvSpPr>
            <p:spPr bwMode="auto">
              <a:xfrm>
                <a:off x="7354888" y="1747838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8227" name="TextBox 80"/>
              <p:cNvSpPr txBox="1">
                <a:spLocks noChangeArrowheads="1"/>
              </p:cNvSpPr>
              <p:nvPr/>
            </p:nvSpPr>
            <p:spPr bwMode="auto">
              <a:xfrm>
                <a:off x="8175625" y="1738313"/>
                <a:ext cx="5778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10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>
              <a:off x="266700" y="1600200"/>
              <a:ext cx="85598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11" name="TextBox 11"/>
          <p:cNvSpPr txBox="1">
            <a:spLocks noChangeArrowheads="1"/>
          </p:cNvSpPr>
          <p:nvPr/>
        </p:nvSpPr>
        <p:spPr bwMode="auto">
          <a:xfrm>
            <a:off x="-12700" y="29917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R2-D2 used 2 restraining bolts for energy on the </a:t>
            </a:r>
            <a:r>
              <a:rPr lang="en-US" altLang="en-US" dirty="0">
                <a:latin typeface="Calibri" pitchFamily="34" charset="0"/>
              </a:rPr>
              <a:t>S</a:t>
            </a:r>
            <a:r>
              <a:rPr lang="en-US" altLang="en-US" dirty="0" smtClean="0">
                <a:latin typeface="Calibri" pitchFamily="34" charset="0"/>
              </a:rPr>
              <a:t>tarfighter.  There are 8 bolts altogether. </a:t>
            </a:r>
            <a:endParaRPr lang="en-US" altLang="en-US" dirty="0">
              <a:latin typeface="Calibri" pitchFamily="34" charset="0"/>
            </a:endParaRPr>
          </a:p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How </a:t>
            </a:r>
            <a:r>
              <a:rPr lang="en-US" altLang="en-US" dirty="0">
                <a:latin typeface="Calibri" pitchFamily="34" charset="0"/>
              </a:rPr>
              <a:t>many </a:t>
            </a:r>
            <a:r>
              <a:rPr lang="en-US" altLang="en-US" dirty="0" smtClean="0">
                <a:latin typeface="Calibri" pitchFamily="34" charset="0"/>
              </a:rPr>
              <a:t>more restraining bolts can R2-D2 use throughout the </a:t>
            </a:r>
            <a:r>
              <a:rPr lang="en-US" altLang="en-US" dirty="0">
                <a:latin typeface="Calibri" pitchFamily="34" charset="0"/>
              </a:rPr>
              <a:t>S</a:t>
            </a:r>
            <a:r>
              <a:rPr lang="en-US" altLang="en-US" dirty="0" smtClean="0">
                <a:latin typeface="Calibri" pitchFamily="34" charset="0"/>
              </a:rPr>
              <a:t>tarfighter?</a:t>
            </a:r>
            <a:endParaRPr lang="en-US" altLang="en-US" dirty="0">
              <a:latin typeface="Calibri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8352386" y="3344862"/>
            <a:ext cx="665162" cy="14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5948" y="3359150"/>
            <a:ext cx="625475" cy="4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6" r="23221"/>
          <a:stretch/>
        </p:blipFill>
        <p:spPr bwMode="auto">
          <a:xfrm>
            <a:off x="6882063" y="4259180"/>
            <a:ext cx="1660358" cy="250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3" y="2573303"/>
            <a:ext cx="678663" cy="62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44" y="2578219"/>
            <a:ext cx="678663" cy="62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4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246438"/>
            <a:ext cx="8689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Name _____________________________________________________________  Date _____________________________</a:t>
            </a: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-431800" y="4067175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3</a:t>
            </a:r>
            <a:r>
              <a:rPr lang="en-US" altLang="en-US" sz="3600" dirty="0" smtClean="0">
                <a:latin typeface="Calibri" pitchFamily="34" charset="0"/>
              </a:rPr>
              <a:t> </a:t>
            </a:r>
            <a:r>
              <a:rPr lang="en-US" altLang="en-US" sz="3600" dirty="0">
                <a:latin typeface="Calibri" pitchFamily="34" charset="0"/>
              </a:rPr>
              <a:t>+ x = </a:t>
            </a:r>
            <a:r>
              <a:rPr lang="en-US" altLang="en-US" sz="3600" dirty="0" smtClean="0">
                <a:latin typeface="Calibri" pitchFamily="34" charset="0"/>
              </a:rPr>
              <a:t>6</a:t>
            </a: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1119188" y="5664200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Calibri" pitchFamily="34" charset="0"/>
              </a:rPr>
              <a:t>x  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1688" y="4946650"/>
            <a:ext cx="1878012" cy="18224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763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7780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416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4544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3307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219700" y="15240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70600" y="15113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723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8740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210" name="Group 60"/>
          <p:cNvGrpSpPr>
            <a:grpSpLocks/>
          </p:cNvGrpSpPr>
          <p:nvPr/>
        </p:nvGrpSpPr>
        <p:grpSpPr bwMode="auto">
          <a:xfrm>
            <a:off x="304800" y="3359150"/>
            <a:ext cx="8559800" cy="566738"/>
            <a:chOff x="266700" y="1600200"/>
            <a:chExt cx="8559800" cy="566737"/>
          </a:xfrm>
        </p:grpSpPr>
        <p:grpSp>
          <p:nvGrpSpPr>
            <p:cNvPr id="8216" name="Group 46"/>
            <p:cNvGrpSpPr>
              <a:grpSpLocks/>
            </p:cNvGrpSpPr>
            <p:nvPr/>
          </p:nvGrpSpPr>
          <p:grpSpPr bwMode="auto">
            <a:xfrm>
              <a:off x="425450" y="1671637"/>
              <a:ext cx="8328025" cy="495300"/>
              <a:chOff x="425450" y="1735137"/>
              <a:chExt cx="8328025" cy="495300"/>
            </a:xfrm>
          </p:grpSpPr>
          <p:sp>
            <p:nvSpPr>
              <p:cNvPr id="8218" name="TextBox 71"/>
              <p:cNvSpPr txBox="1">
                <a:spLocks noChangeArrowheads="1"/>
              </p:cNvSpPr>
              <p:nvPr/>
            </p:nvSpPr>
            <p:spPr bwMode="auto">
              <a:xfrm>
                <a:off x="425450" y="17716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219" name="TextBox 72"/>
              <p:cNvSpPr txBox="1">
                <a:spLocks noChangeArrowheads="1"/>
              </p:cNvSpPr>
              <p:nvPr/>
            </p:nvSpPr>
            <p:spPr bwMode="auto">
              <a:xfrm>
                <a:off x="1292225" y="1773237"/>
                <a:ext cx="4746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220" name="TextBox 73"/>
              <p:cNvSpPr txBox="1">
                <a:spLocks noChangeArrowheads="1"/>
              </p:cNvSpPr>
              <p:nvPr/>
            </p:nvSpPr>
            <p:spPr bwMode="auto">
              <a:xfrm>
                <a:off x="2146300" y="17732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8221" name="TextBox 74"/>
              <p:cNvSpPr txBox="1">
                <a:spLocks noChangeArrowheads="1"/>
              </p:cNvSpPr>
              <p:nvPr/>
            </p:nvSpPr>
            <p:spPr bwMode="auto">
              <a:xfrm>
                <a:off x="3028950" y="1763712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8222" name="TextBox 75"/>
              <p:cNvSpPr txBox="1">
                <a:spLocks noChangeArrowheads="1"/>
              </p:cNvSpPr>
              <p:nvPr/>
            </p:nvSpPr>
            <p:spPr bwMode="auto">
              <a:xfrm>
                <a:off x="3892550" y="1755776"/>
                <a:ext cx="473076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223" name="TextBox 76"/>
              <p:cNvSpPr txBox="1">
                <a:spLocks noChangeArrowheads="1"/>
              </p:cNvSpPr>
              <p:nvPr/>
            </p:nvSpPr>
            <p:spPr bwMode="auto">
              <a:xfrm>
                <a:off x="4759325" y="1760538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8224" name="TextBox 77"/>
              <p:cNvSpPr txBox="1">
                <a:spLocks noChangeArrowheads="1"/>
              </p:cNvSpPr>
              <p:nvPr/>
            </p:nvSpPr>
            <p:spPr bwMode="auto">
              <a:xfrm>
                <a:off x="5627688" y="17462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8225" name="TextBox 78"/>
              <p:cNvSpPr txBox="1">
                <a:spLocks noChangeArrowheads="1"/>
              </p:cNvSpPr>
              <p:nvPr/>
            </p:nvSpPr>
            <p:spPr bwMode="auto">
              <a:xfrm>
                <a:off x="6496050" y="17351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8226" name="TextBox 79"/>
              <p:cNvSpPr txBox="1">
                <a:spLocks noChangeArrowheads="1"/>
              </p:cNvSpPr>
              <p:nvPr/>
            </p:nvSpPr>
            <p:spPr bwMode="auto">
              <a:xfrm>
                <a:off x="7354888" y="1747838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8227" name="TextBox 80"/>
              <p:cNvSpPr txBox="1">
                <a:spLocks noChangeArrowheads="1"/>
              </p:cNvSpPr>
              <p:nvPr/>
            </p:nvSpPr>
            <p:spPr bwMode="auto">
              <a:xfrm>
                <a:off x="8175625" y="1738313"/>
                <a:ext cx="5778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10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>
              <a:off x="266700" y="1600200"/>
              <a:ext cx="85598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11" name="TextBox 11"/>
          <p:cNvSpPr txBox="1">
            <a:spLocks noChangeArrowheads="1"/>
          </p:cNvSpPr>
          <p:nvPr/>
        </p:nvSpPr>
        <p:spPr bwMode="auto">
          <a:xfrm>
            <a:off x="-12700" y="29917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Princess Leia has 3 medals.  She needs 8 medals altogether for the heroes in Star Wars. </a:t>
            </a:r>
            <a:endParaRPr lang="en-US" altLang="en-US" dirty="0">
              <a:latin typeface="Calibri" pitchFamily="34" charset="0"/>
            </a:endParaRPr>
          </a:p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How </a:t>
            </a:r>
            <a:r>
              <a:rPr lang="en-US" altLang="en-US" dirty="0">
                <a:latin typeface="Calibri" pitchFamily="34" charset="0"/>
              </a:rPr>
              <a:t>many more </a:t>
            </a:r>
            <a:r>
              <a:rPr lang="en-US" altLang="en-US" dirty="0" smtClean="0">
                <a:latin typeface="Calibri" pitchFamily="34" charset="0"/>
              </a:rPr>
              <a:t>medals does Princess Leia need for her friends?</a:t>
            </a:r>
            <a:endParaRPr lang="en-US" altLang="en-US" dirty="0">
              <a:latin typeface="Calibri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8352386" y="3348958"/>
            <a:ext cx="665162" cy="14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5948" y="3359150"/>
            <a:ext cx="625475" cy="4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4499088"/>
            <a:ext cx="4191000" cy="23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Image result for medals of hon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1981200"/>
            <a:ext cx="833523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9" descr="Image result for medals of hon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1" y="1981200"/>
            <a:ext cx="833523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9" descr="Image result for medals of hon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981200"/>
            <a:ext cx="833523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246438"/>
            <a:ext cx="8689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Name _____________________________________________________________  Date _____________________________</a:t>
            </a: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-431800" y="4067175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3</a:t>
            </a:r>
            <a:r>
              <a:rPr lang="en-US" altLang="en-US" sz="3600" dirty="0" smtClean="0">
                <a:latin typeface="Calibri" pitchFamily="34" charset="0"/>
              </a:rPr>
              <a:t> </a:t>
            </a:r>
            <a:r>
              <a:rPr lang="en-US" altLang="en-US" sz="3600" dirty="0">
                <a:latin typeface="Calibri" pitchFamily="34" charset="0"/>
              </a:rPr>
              <a:t>+ x = </a:t>
            </a:r>
            <a:r>
              <a:rPr lang="en-US" altLang="en-US" sz="3600" dirty="0" smtClean="0">
                <a:latin typeface="Calibri" pitchFamily="34" charset="0"/>
              </a:rPr>
              <a:t>10</a:t>
            </a: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1119188" y="5664200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Calibri" pitchFamily="34" charset="0"/>
              </a:rPr>
              <a:t>x  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1688" y="4946650"/>
            <a:ext cx="1878012" cy="18224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763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7780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416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4544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3307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219700" y="15240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70600" y="15113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723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8740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210" name="Group 60"/>
          <p:cNvGrpSpPr>
            <a:grpSpLocks/>
          </p:cNvGrpSpPr>
          <p:nvPr/>
        </p:nvGrpSpPr>
        <p:grpSpPr bwMode="auto">
          <a:xfrm>
            <a:off x="304800" y="3359150"/>
            <a:ext cx="8559800" cy="566738"/>
            <a:chOff x="266700" y="1600200"/>
            <a:chExt cx="8559800" cy="566737"/>
          </a:xfrm>
        </p:grpSpPr>
        <p:grpSp>
          <p:nvGrpSpPr>
            <p:cNvPr id="8216" name="Group 46"/>
            <p:cNvGrpSpPr>
              <a:grpSpLocks/>
            </p:cNvGrpSpPr>
            <p:nvPr/>
          </p:nvGrpSpPr>
          <p:grpSpPr bwMode="auto">
            <a:xfrm>
              <a:off x="425450" y="1671637"/>
              <a:ext cx="8328025" cy="495300"/>
              <a:chOff x="425450" y="1735137"/>
              <a:chExt cx="8328025" cy="495300"/>
            </a:xfrm>
          </p:grpSpPr>
          <p:sp>
            <p:nvSpPr>
              <p:cNvPr id="8218" name="TextBox 71"/>
              <p:cNvSpPr txBox="1">
                <a:spLocks noChangeArrowheads="1"/>
              </p:cNvSpPr>
              <p:nvPr/>
            </p:nvSpPr>
            <p:spPr bwMode="auto">
              <a:xfrm>
                <a:off x="425450" y="17716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219" name="TextBox 72"/>
              <p:cNvSpPr txBox="1">
                <a:spLocks noChangeArrowheads="1"/>
              </p:cNvSpPr>
              <p:nvPr/>
            </p:nvSpPr>
            <p:spPr bwMode="auto">
              <a:xfrm>
                <a:off x="1292225" y="1773237"/>
                <a:ext cx="4746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220" name="TextBox 73"/>
              <p:cNvSpPr txBox="1">
                <a:spLocks noChangeArrowheads="1"/>
              </p:cNvSpPr>
              <p:nvPr/>
            </p:nvSpPr>
            <p:spPr bwMode="auto">
              <a:xfrm>
                <a:off x="2146300" y="17732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8221" name="TextBox 74"/>
              <p:cNvSpPr txBox="1">
                <a:spLocks noChangeArrowheads="1"/>
              </p:cNvSpPr>
              <p:nvPr/>
            </p:nvSpPr>
            <p:spPr bwMode="auto">
              <a:xfrm>
                <a:off x="3028950" y="1763712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8222" name="TextBox 75"/>
              <p:cNvSpPr txBox="1">
                <a:spLocks noChangeArrowheads="1"/>
              </p:cNvSpPr>
              <p:nvPr/>
            </p:nvSpPr>
            <p:spPr bwMode="auto">
              <a:xfrm>
                <a:off x="3892550" y="1755776"/>
                <a:ext cx="473076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223" name="TextBox 76"/>
              <p:cNvSpPr txBox="1">
                <a:spLocks noChangeArrowheads="1"/>
              </p:cNvSpPr>
              <p:nvPr/>
            </p:nvSpPr>
            <p:spPr bwMode="auto">
              <a:xfrm>
                <a:off x="4759325" y="1760538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8224" name="TextBox 77"/>
              <p:cNvSpPr txBox="1">
                <a:spLocks noChangeArrowheads="1"/>
              </p:cNvSpPr>
              <p:nvPr/>
            </p:nvSpPr>
            <p:spPr bwMode="auto">
              <a:xfrm>
                <a:off x="5627688" y="17462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8225" name="TextBox 78"/>
              <p:cNvSpPr txBox="1">
                <a:spLocks noChangeArrowheads="1"/>
              </p:cNvSpPr>
              <p:nvPr/>
            </p:nvSpPr>
            <p:spPr bwMode="auto">
              <a:xfrm>
                <a:off x="6496050" y="17351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8226" name="TextBox 79"/>
              <p:cNvSpPr txBox="1">
                <a:spLocks noChangeArrowheads="1"/>
              </p:cNvSpPr>
              <p:nvPr/>
            </p:nvSpPr>
            <p:spPr bwMode="auto">
              <a:xfrm>
                <a:off x="7354888" y="1747838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8227" name="TextBox 80"/>
              <p:cNvSpPr txBox="1">
                <a:spLocks noChangeArrowheads="1"/>
              </p:cNvSpPr>
              <p:nvPr/>
            </p:nvSpPr>
            <p:spPr bwMode="auto">
              <a:xfrm>
                <a:off x="8175625" y="1738313"/>
                <a:ext cx="5778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10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>
              <a:off x="266700" y="1600200"/>
              <a:ext cx="85598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11" name="TextBox 11"/>
          <p:cNvSpPr txBox="1">
            <a:spLocks noChangeArrowheads="1"/>
          </p:cNvSpPr>
          <p:nvPr/>
        </p:nvSpPr>
        <p:spPr bwMode="auto">
          <a:xfrm>
            <a:off x="-12700" y="29917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Yoda has trained 3 Jedi.  He needs 10 Jedi altogether to defeat Darth Vader. </a:t>
            </a:r>
            <a:endParaRPr lang="en-US" altLang="en-US" dirty="0">
              <a:latin typeface="Calibri" pitchFamily="34" charset="0"/>
            </a:endParaRPr>
          </a:p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How </a:t>
            </a:r>
            <a:r>
              <a:rPr lang="en-US" altLang="en-US" dirty="0">
                <a:latin typeface="Calibri" pitchFamily="34" charset="0"/>
              </a:rPr>
              <a:t>many more </a:t>
            </a:r>
            <a:r>
              <a:rPr lang="en-US" altLang="en-US" dirty="0" smtClean="0">
                <a:latin typeface="Calibri" pitchFamily="34" charset="0"/>
              </a:rPr>
              <a:t>Jedi does Yoda need to train?</a:t>
            </a:r>
            <a:endParaRPr lang="en-US" altLang="en-US" dirty="0">
              <a:latin typeface="Calibri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8352386" y="3348958"/>
            <a:ext cx="665162" cy="14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5948" y="3359150"/>
            <a:ext cx="625475" cy="4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Image result for yo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06" y="3937819"/>
            <a:ext cx="2190135" cy="29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jedi pil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" y="1209367"/>
            <a:ext cx="1015612" cy="1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jedi pilot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6887"/>
          <a:stretch/>
        </p:blipFill>
        <p:spPr bwMode="auto">
          <a:xfrm>
            <a:off x="1120877" y="1178212"/>
            <a:ext cx="899652" cy="19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jedi pil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16" y="1401097"/>
            <a:ext cx="759689" cy="17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246438"/>
            <a:ext cx="8689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Name _____________________________________________________________  Date _____________________________</a:t>
            </a: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-431800" y="4067175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4</a:t>
            </a:r>
            <a:r>
              <a:rPr lang="en-US" altLang="en-US" sz="3600" dirty="0" smtClean="0">
                <a:latin typeface="Calibri" pitchFamily="34" charset="0"/>
              </a:rPr>
              <a:t> </a:t>
            </a:r>
            <a:r>
              <a:rPr lang="en-US" altLang="en-US" sz="3600" dirty="0">
                <a:latin typeface="Calibri" pitchFamily="34" charset="0"/>
              </a:rPr>
              <a:t>+ x = </a:t>
            </a:r>
            <a:r>
              <a:rPr lang="en-US" altLang="en-US" sz="3600" dirty="0" smtClean="0">
                <a:latin typeface="Calibri" pitchFamily="34" charset="0"/>
              </a:rPr>
              <a:t>10</a:t>
            </a:r>
            <a:endParaRPr lang="en-US" altLang="en-US" sz="3600" dirty="0">
              <a:latin typeface="Calibri" pitchFamily="34" charset="0"/>
            </a:endParaRP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1119188" y="5664200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Calibri" pitchFamily="34" charset="0"/>
              </a:rPr>
              <a:t>x  =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1688" y="4946650"/>
            <a:ext cx="1878012" cy="18224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763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7780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416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4544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330700" y="14859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219700" y="15240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70600" y="15113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72300" y="14478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874000" y="1460500"/>
            <a:ext cx="342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8210" name="Group 60"/>
          <p:cNvGrpSpPr>
            <a:grpSpLocks/>
          </p:cNvGrpSpPr>
          <p:nvPr/>
        </p:nvGrpSpPr>
        <p:grpSpPr bwMode="auto">
          <a:xfrm>
            <a:off x="304800" y="3359150"/>
            <a:ext cx="8559800" cy="566738"/>
            <a:chOff x="266700" y="1600200"/>
            <a:chExt cx="8559800" cy="566737"/>
          </a:xfrm>
        </p:grpSpPr>
        <p:grpSp>
          <p:nvGrpSpPr>
            <p:cNvPr id="8216" name="Group 46"/>
            <p:cNvGrpSpPr>
              <a:grpSpLocks/>
            </p:cNvGrpSpPr>
            <p:nvPr/>
          </p:nvGrpSpPr>
          <p:grpSpPr bwMode="auto">
            <a:xfrm>
              <a:off x="425450" y="1671637"/>
              <a:ext cx="8328025" cy="495300"/>
              <a:chOff x="425450" y="1735137"/>
              <a:chExt cx="8328025" cy="495300"/>
            </a:xfrm>
          </p:grpSpPr>
          <p:sp>
            <p:nvSpPr>
              <p:cNvPr id="8218" name="TextBox 71"/>
              <p:cNvSpPr txBox="1">
                <a:spLocks noChangeArrowheads="1"/>
              </p:cNvSpPr>
              <p:nvPr/>
            </p:nvSpPr>
            <p:spPr bwMode="auto">
              <a:xfrm>
                <a:off x="425450" y="17716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219" name="TextBox 72"/>
              <p:cNvSpPr txBox="1">
                <a:spLocks noChangeArrowheads="1"/>
              </p:cNvSpPr>
              <p:nvPr/>
            </p:nvSpPr>
            <p:spPr bwMode="auto">
              <a:xfrm>
                <a:off x="1292225" y="1773237"/>
                <a:ext cx="4746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220" name="TextBox 73"/>
              <p:cNvSpPr txBox="1">
                <a:spLocks noChangeArrowheads="1"/>
              </p:cNvSpPr>
              <p:nvPr/>
            </p:nvSpPr>
            <p:spPr bwMode="auto">
              <a:xfrm>
                <a:off x="2146300" y="17732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8221" name="TextBox 74"/>
              <p:cNvSpPr txBox="1">
                <a:spLocks noChangeArrowheads="1"/>
              </p:cNvSpPr>
              <p:nvPr/>
            </p:nvSpPr>
            <p:spPr bwMode="auto">
              <a:xfrm>
                <a:off x="3028950" y="1763712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8222" name="TextBox 75"/>
              <p:cNvSpPr txBox="1">
                <a:spLocks noChangeArrowheads="1"/>
              </p:cNvSpPr>
              <p:nvPr/>
            </p:nvSpPr>
            <p:spPr bwMode="auto">
              <a:xfrm>
                <a:off x="3892550" y="1755776"/>
                <a:ext cx="473076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223" name="TextBox 76"/>
              <p:cNvSpPr txBox="1">
                <a:spLocks noChangeArrowheads="1"/>
              </p:cNvSpPr>
              <p:nvPr/>
            </p:nvSpPr>
            <p:spPr bwMode="auto">
              <a:xfrm>
                <a:off x="4759325" y="1760538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8224" name="TextBox 77"/>
              <p:cNvSpPr txBox="1">
                <a:spLocks noChangeArrowheads="1"/>
              </p:cNvSpPr>
              <p:nvPr/>
            </p:nvSpPr>
            <p:spPr bwMode="auto">
              <a:xfrm>
                <a:off x="5627688" y="1746251"/>
                <a:ext cx="474663" cy="45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8225" name="TextBox 78"/>
              <p:cNvSpPr txBox="1">
                <a:spLocks noChangeArrowheads="1"/>
              </p:cNvSpPr>
              <p:nvPr/>
            </p:nvSpPr>
            <p:spPr bwMode="auto">
              <a:xfrm>
                <a:off x="6496050" y="1735137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8226" name="TextBox 79"/>
              <p:cNvSpPr txBox="1">
                <a:spLocks noChangeArrowheads="1"/>
              </p:cNvSpPr>
              <p:nvPr/>
            </p:nvSpPr>
            <p:spPr bwMode="auto">
              <a:xfrm>
                <a:off x="7354888" y="1747838"/>
                <a:ext cx="4730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8227" name="TextBox 80"/>
              <p:cNvSpPr txBox="1">
                <a:spLocks noChangeArrowheads="1"/>
              </p:cNvSpPr>
              <p:nvPr/>
            </p:nvSpPr>
            <p:spPr bwMode="auto">
              <a:xfrm>
                <a:off x="8175625" y="1738313"/>
                <a:ext cx="5778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400" dirty="0">
                    <a:latin typeface="Calibri" pitchFamily="34" charset="0"/>
                  </a:rPr>
                  <a:t>10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>
              <a:off x="266700" y="1600200"/>
              <a:ext cx="85598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11" name="TextBox 11"/>
          <p:cNvSpPr txBox="1">
            <a:spLocks noChangeArrowheads="1"/>
          </p:cNvSpPr>
          <p:nvPr/>
        </p:nvSpPr>
        <p:spPr bwMode="auto">
          <a:xfrm>
            <a:off x="-12700" y="29917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Yoda has trained 4 Jedi.  He needs 10 Jedi altogether to defeat Darth Vader. </a:t>
            </a:r>
            <a:endParaRPr lang="en-US" altLang="en-US" dirty="0">
              <a:latin typeface="Calibri" pitchFamily="34" charset="0"/>
            </a:endParaRPr>
          </a:p>
          <a:p>
            <a:pPr algn="ctr" eaLnBrk="1" hangingPunct="1"/>
            <a:r>
              <a:rPr lang="en-US" altLang="en-US" dirty="0" smtClean="0">
                <a:latin typeface="Calibri" pitchFamily="34" charset="0"/>
              </a:rPr>
              <a:t>How </a:t>
            </a:r>
            <a:r>
              <a:rPr lang="en-US" altLang="en-US" dirty="0">
                <a:latin typeface="Calibri" pitchFamily="34" charset="0"/>
              </a:rPr>
              <a:t>many more </a:t>
            </a:r>
            <a:r>
              <a:rPr lang="en-US" altLang="en-US" dirty="0" smtClean="0">
                <a:latin typeface="Calibri" pitchFamily="34" charset="0"/>
              </a:rPr>
              <a:t>Jedi does Yoda need to train?</a:t>
            </a:r>
            <a:endParaRPr lang="en-US" altLang="en-US" dirty="0">
              <a:latin typeface="Calibri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8352386" y="3348958"/>
            <a:ext cx="665162" cy="142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5948" y="3359150"/>
            <a:ext cx="625475" cy="4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Image result for yo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06" y="3937819"/>
            <a:ext cx="2190135" cy="29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jedi pil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" y="1209367"/>
            <a:ext cx="1015612" cy="1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jedi pilot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6887"/>
          <a:stretch/>
        </p:blipFill>
        <p:spPr bwMode="auto">
          <a:xfrm>
            <a:off x="1120877" y="1178212"/>
            <a:ext cx="899652" cy="19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jedi pilo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16" y="1401097"/>
            <a:ext cx="759689" cy="17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72" y="1253613"/>
            <a:ext cx="732319" cy="187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medals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" y="3591778"/>
            <a:ext cx="1814092" cy="26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Image result for medals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64" y="3567715"/>
            <a:ext cx="1814092" cy="26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Image result for medals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64" y="3575735"/>
            <a:ext cx="1814092" cy="26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Image result for medals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84" y="3551672"/>
            <a:ext cx="1814092" cy="26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mage result for medals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41" y="3567717"/>
            <a:ext cx="1814092" cy="26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Image result for medals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" y="904726"/>
            <a:ext cx="1814092" cy="26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 result for medals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68" y="880663"/>
            <a:ext cx="1814092" cy="26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Image result for medals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68" y="888683"/>
            <a:ext cx="1814092" cy="26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medals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88" y="864620"/>
            <a:ext cx="1814092" cy="26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Image result for medals of h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45" y="880665"/>
            <a:ext cx="1814092" cy="26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6400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/>
              <a:t>Photos to use with poster-sized number lines/equations.</a:t>
            </a:r>
          </a:p>
        </p:txBody>
      </p:sp>
    </p:spTree>
    <p:extLst>
      <p:ext uri="{BB962C8B-B14F-4D97-AF65-F5344CB8AC3E}">
        <p14:creationId xmlns:p14="http://schemas.microsoft.com/office/powerpoint/2010/main" val="2585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0" y="106452"/>
            <a:ext cx="741925" cy="18698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Image result for jedi pil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8520" y="110583"/>
            <a:ext cx="807582" cy="1865701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Image result for jedi pilot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6887"/>
          <a:stretch/>
        </p:blipFill>
        <p:spPr bwMode="auto">
          <a:xfrm>
            <a:off x="2610465" y="120264"/>
            <a:ext cx="823158" cy="182652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jedi pil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78" y="117986"/>
            <a:ext cx="729491" cy="183391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jedi pilo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0" r="33561"/>
          <a:stretch/>
        </p:blipFill>
        <p:spPr bwMode="auto">
          <a:xfrm>
            <a:off x="1814051" y="108025"/>
            <a:ext cx="693572" cy="185351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jedi pilot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E8E3EA"/>
              </a:clrFrom>
              <a:clrTo>
                <a:srgbClr val="E8E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r="19004" b="3061"/>
          <a:stretch/>
        </p:blipFill>
        <p:spPr bwMode="auto">
          <a:xfrm>
            <a:off x="44249" y="115315"/>
            <a:ext cx="799717" cy="184622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jedi pilo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103238"/>
            <a:ext cx="1015612" cy="18730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 result for jedi pilot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6887"/>
          <a:stretch/>
        </p:blipFill>
        <p:spPr bwMode="auto">
          <a:xfrm>
            <a:off x="6442045" y="116328"/>
            <a:ext cx="899652" cy="184520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jedi pilo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56" y="117988"/>
            <a:ext cx="791609" cy="182879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14" y="117987"/>
            <a:ext cx="708614" cy="181405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Image result for medals of hon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2113940"/>
            <a:ext cx="833523" cy="1206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Image result for medals of hon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88" y="2113940"/>
            <a:ext cx="833523" cy="1206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Image result for medals of hon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32" y="2113940"/>
            <a:ext cx="833523" cy="1206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Image result for medals of hon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62" y="2104107"/>
            <a:ext cx="833523" cy="1206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Image result for medals of hon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10" y="2104107"/>
            <a:ext cx="833523" cy="1206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Image result for medals of hon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54" y="2104107"/>
            <a:ext cx="833523" cy="1206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Image result for medals of hon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83" y="2109024"/>
            <a:ext cx="833523" cy="1206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Image result for medals of hon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79" y="2109024"/>
            <a:ext cx="833523" cy="1206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Image result for medals of hon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23" y="2109024"/>
            <a:ext cx="833523" cy="1206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Image result for medals of hon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233" y="2099192"/>
            <a:ext cx="833523" cy="12065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" y="3458208"/>
            <a:ext cx="678663" cy="62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7" y="3463124"/>
            <a:ext cx="678663" cy="62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04" y="3477876"/>
            <a:ext cx="678663" cy="62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91" y="3482792"/>
            <a:ext cx="678663" cy="62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72" y="3463124"/>
            <a:ext cx="678663" cy="62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59" y="3468040"/>
            <a:ext cx="678663" cy="62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36" y="3482792"/>
            <a:ext cx="678663" cy="62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23" y="3487708"/>
            <a:ext cx="678663" cy="62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88" y="3472960"/>
            <a:ext cx="678663" cy="62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75" y="3477876"/>
            <a:ext cx="678663" cy="62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152399" y="6400800"/>
            <a:ext cx="78264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/>
              <a:t>Photos to use with </a:t>
            </a:r>
            <a:r>
              <a:rPr lang="en-US" altLang="en-US" dirty="0" smtClean="0"/>
              <a:t>letter size worksheets for </a:t>
            </a:r>
            <a:r>
              <a:rPr lang="en-US" altLang="en-US" dirty="0"/>
              <a:t>number lines/equations.</a:t>
            </a:r>
          </a:p>
        </p:txBody>
      </p:sp>
    </p:spTree>
    <p:extLst>
      <p:ext uri="{BB962C8B-B14F-4D97-AF65-F5344CB8AC3E}">
        <p14:creationId xmlns:p14="http://schemas.microsoft.com/office/powerpoint/2010/main" val="20146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jedi pil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015" cy="32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Image result for jedi pilot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6887"/>
          <a:stretch/>
        </p:blipFill>
        <p:spPr bwMode="auto">
          <a:xfrm>
            <a:off x="1799303" y="-104898"/>
            <a:ext cx="1516184" cy="336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Image result for jedi pil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19" y="0"/>
            <a:ext cx="1429769" cy="33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72" y="3377381"/>
            <a:ext cx="1313528" cy="33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5136" y="0"/>
            <a:ext cx="1319290" cy="33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mage result for jedi pil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1985" y="3436916"/>
            <a:ext cx="1429769" cy="33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age result for jedi pilot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6887"/>
          <a:stretch/>
        </p:blipFill>
        <p:spPr bwMode="auto">
          <a:xfrm>
            <a:off x="1799303" y="3449464"/>
            <a:ext cx="1516184" cy="336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jedi pil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82" y="0"/>
            <a:ext cx="1343447" cy="33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jedi pil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0" r="33561"/>
          <a:stretch/>
        </p:blipFill>
        <p:spPr bwMode="auto">
          <a:xfrm>
            <a:off x="191728" y="3576484"/>
            <a:ext cx="1227923" cy="328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jedi pilo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E8E3EA"/>
              </a:clrFrom>
              <a:clrTo>
                <a:srgbClr val="E8E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r="19004" b="3061"/>
          <a:stretch/>
        </p:blipFill>
        <p:spPr bwMode="auto">
          <a:xfrm>
            <a:off x="6459794" y="3456654"/>
            <a:ext cx="1415845" cy="32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7"/>
          <p:cNvSpPr>
            <a:spLocks noChangeArrowheads="1"/>
          </p:cNvSpPr>
          <p:nvPr/>
        </p:nvSpPr>
        <p:spPr bwMode="auto">
          <a:xfrm rot="16200000">
            <a:off x="5676900" y="3229897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/>
              <a:t>Photos to use with poster-sized number lines/equations.</a:t>
            </a:r>
          </a:p>
        </p:txBody>
      </p:sp>
    </p:spTree>
    <p:extLst>
      <p:ext uri="{BB962C8B-B14F-4D97-AF65-F5344CB8AC3E}">
        <p14:creationId xmlns:p14="http://schemas.microsoft.com/office/powerpoint/2010/main" val="11383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831E39BAA3F4CA075FB698E603DD3" ma:contentTypeVersion="4" ma:contentTypeDescription="Create a new document." ma:contentTypeScope="" ma:versionID="eb8f9d293f488324e14af7702bb85c32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c043d43e-a85a-4793-a300-29eaa7fdc486" xmlns:ns4="f9e61c99-8b37-4962-a864-d7fde1b0d03b" targetNamespace="http://schemas.microsoft.com/office/2006/metadata/properties" ma:root="true" ma:fieldsID="f577c1b361325b38cfc0a115004d3a8a" ns1:_="" ns2:_="" ns3:_="" ns4:_="">
    <xsd:import namespace="http://schemas.microsoft.com/sharepoint/v3"/>
    <xsd:import namespace="1d496aed-39d0-4758-b3cf-4e4773287716"/>
    <xsd:import namespace="c043d43e-a85a-4793-a300-29eaa7fdc486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Page" minOccurs="0"/>
                <xsd:element ref="ns3:Page_x0020_SubHeade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3d43e-a85a-4793-a300-29eaa7fdc486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1ba5d34b-89d5-4962-97c3-1ada88260520}" ma:internalName="Page0" ma:web="175fe81b-6774-4f50-b9b1-a8e663c3c4fd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age_x0020_SubHeader xmlns="c043d43e-a85a-4793-a300-29eaa7fdc486" xsi:nil="true"/>
    <PublishingStartDate xmlns="http://schemas.microsoft.com/sharepoint/v3" xsi:nil="true"/>
    <Page xmlns="c043d43e-a85a-4793-a300-29eaa7fdc486" xsi:nil="true"/>
  </documentManagement>
</p:properties>
</file>

<file path=customXml/itemProps1.xml><?xml version="1.0" encoding="utf-8"?>
<ds:datastoreItem xmlns:ds="http://schemas.openxmlformats.org/officeDocument/2006/customXml" ds:itemID="{EA1AF0F7-E850-480F-9DD1-E17388D2C858}"/>
</file>

<file path=customXml/itemProps2.xml><?xml version="1.0" encoding="utf-8"?>
<ds:datastoreItem xmlns:ds="http://schemas.openxmlformats.org/officeDocument/2006/customXml" ds:itemID="{03F1E6F9-C1E0-4B82-AE80-6F0459233560}"/>
</file>

<file path=customXml/itemProps3.xml><?xml version="1.0" encoding="utf-8"?>
<ds:datastoreItem xmlns:ds="http://schemas.openxmlformats.org/officeDocument/2006/customXml" ds:itemID="{307584D9-8388-4D99-879C-1CFD59CA6B69}"/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662</Words>
  <Application>Microsoft Office PowerPoint</Application>
  <PresentationFormat>On-screen Show (4:3)</PresentationFormat>
  <Paragraphs>131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Default Design</vt:lpstr>
      <vt:lpstr>Star Wars® Algebra Word Problems</vt:lpstr>
      <vt:lpstr>Star Wars ® Algebra Word Problems                      &amp;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Pierce County, BOE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Jessie Moreau</dc:creator>
  <cp:lastModifiedBy>Jessie Moreau</cp:lastModifiedBy>
  <cp:revision>85</cp:revision>
  <cp:lastPrinted>2017-01-13T17:36:21Z</cp:lastPrinted>
  <dcterms:created xsi:type="dcterms:W3CDTF">2012-09-21T14:57:19Z</dcterms:created>
  <dcterms:modified xsi:type="dcterms:W3CDTF">2018-02-28T19:20:06Z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0x01010009D831E39BAA3F4CA075FB698E603DD3</vt:lpwstr>
  </property>
</Properties>
</file>