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entation.xml" ContentType="application/vnd.openxmlformats-officedocument.presentationml.presentation.main+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35.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405" r:id="rId2"/>
    <p:sldId id="284" r:id="rId3"/>
    <p:sldId id="387" r:id="rId4"/>
    <p:sldId id="754" r:id="rId5"/>
    <p:sldId id="756" r:id="rId6"/>
    <p:sldId id="780" r:id="rId7"/>
    <p:sldId id="779" r:id="rId8"/>
    <p:sldId id="391" r:id="rId9"/>
    <p:sldId id="771" r:id="rId10"/>
    <p:sldId id="795" r:id="rId11"/>
    <p:sldId id="774" r:id="rId12"/>
    <p:sldId id="775" r:id="rId13"/>
    <p:sldId id="772" r:id="rId14"/>
    <p:sldId id="786" r:id="rId15"/>
    <p:sldId id="300" r:id="rId16"/>
    <p:sldId id="777" r:id="rId17"/>
    <p:sldId id="773" r:id="rId18"/>
    <p:sldId id="778" r:id="rId19"/>
    <p:sldId id="757" r:id="rId20"/>
    <p:sldId id="758" r:id="rId21"/>
    <p:sldId id="759" r:id="rId22"/>
    <p:sldId id="760" r:id="rId23"/>
    <p:sldId id="761" r:id="rId24"/>
    <p:sldId id="762" r:id="rId25"/>
    <p:sldId id="763" r:id="rId26"/>
    <p:sldId id="764" r:id="rId27"/>
    <p:sldId id="765" r:id="rId28"/>
    <p:sldId id="767" r:id="rId29"/>
    <p:sldId id="769" r:id="rId30"/>
    <p:sldId id="768" r:id="rId31"/>
    <p:sldId id="770" r:id="rId32"/>
    <p:sldId id="776" r:id="rId33"/>
    <p:sldId id="766" r:id="rId34"/>
    <p:sldId id="781" r:id="rId35"/>
    <p:sldId id="782" r:id="rId36"/>
    <p:sldId id="783" r:id="rId37"/>
    <p:sldId id="798" r:id="rId38"/>
    <p:sldId id="799" r:id="rId39"/>
    <p:sldId id="368" r:id="rId40"/>
    <p:sldId id="352" r:id="rId41"/>
    <p:sldId id="350" r:id="rId42"/>
    <p:sldId id="351" r:id="rId43"/>
    <p:sldId id="369" r:id="rId44"/>
    <p:sldId id="370" r:id="rId45"/>
    <p:sldId id="371" r:id="rId46"/>
    <p:sldId id="353" r:id="rId47"/>
    <p:sldId id="354" r:id="rId48"/>
    <p:sldId id="356" r:id="rId49"/>
    <p:sldId id="372" r:id="rId50"/>
    <p:sldId id="357" r:id="rId51"/>
    <p:sldId id="373" r:id="rId52"/>
    <p:sldId id="385" r:id="rId53"/>
    <p:sldId id="787" r:id="rId54"/>
    <p:sldId id="796" r:id="rId55"/>
    <p:sldId id="257" r:id="rId56"/>
    <p:sldId id="788" r:id="rId57"/>
    <p:sldId id="265" r:id="rId58"/>
    <p:sldId id="259" r:id="rId59"/>
    <p:sldId id="260" r:id="rId60"/>
    <p:sldId id="268" r:id="rId61"/>
    <p:sldId id="262" r:id="rId62"/>
    <p:sldId id="266" r:id="rId63"/>
    <p:sldId id="261" r:id="rId64"/>
    <p:sldId id="267" r:id="rId65"/>
    <p:sldId id="264" r:id="rId66"/>
    <p:sldId id="270" r:id="rId67"/>
    <p:sldId id="271" r:id="rId68"/>
    <p:sldId id="272" r:id="rId69"/>
    <p:sldId id="269" r:id="rId70"/>
    <p:sldId id="273" r:id="rId71"/>
    <p:sldId id="359" r:id="rId72"/>
    <p:sldId id="360" r:id="rId73"/>
    <p:sldId id="361" r:id="rId74"/>
    <p:sldId id="362" r:id="rId75"/>
    <p:sldId id="386" r:id="rId76"/>
    <p:sldId id="363" r:id="rId77"/>
    <p:sldId id="364" r:id="rId78"/>
    <p:sldId id="797" r:id="rId79"/>
    <p:sldId id="374" r:id="rId80"/>
    <p:sldId id="375" r:id="rId81"/>
    <p:sldId id="376" r:id="rId82"/>
    <p:sldId id="377" r:id="rId83"/>
    <p:sldId id="791" r:id="rId84"/>
    <p:sldId id="792" r:id="rId85"/>
    <p:sldId id="380" r:id="rId86"/>
    <p:sldId id="794" r:id="rId87"/>
    <p:sldId id="384" r:id="rId8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6" autoAdjust="0"/>
  </p:normalViewPr>
  <p:slideViewPr>
    <p:cSldViewPr snapToGrid="0">
      <p:cViewPr varScale="1">
        <p:scale>
          <a:sx n="74" d="100"/>
          <a:sy n="74" d="100"/>
        </p:scale>
        <p:origin x="1133"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95" Type="http://schemas.openxmlformats.org/officeDocument/2006/relationships/customXml" Target="../customXml/item2.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9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D8AB1433-BF8B-45C5-81D6-089F21EECCF9}" type="datetimeFigureOut">
              <a:rPr lang="en-US" smtClean="0"/>
              <a:t>4/29/2019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E6530340-F5C0-43BA-9CC1-D63E860F355B}" type="slidenum">
              <a:rPr lang="en-US" smtClean="0"/>
              <a:t>‹#›</a:t>
            </a:fld>
            <a:endParaRPr lang="en-US" dirty="0"/>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dirty="0"/>
          </a:p>
        </p:txBody>
      </p:sp>
    </p:spTree>
    <p:extLst>
      <p:ext uri="{BB962C8B-B14F-4D97-AF65-F5344CB8AC3E}">
        <p14:creationId xmlns:p14="http://schemas.microsoft.com/office/powerpoint/2010/main" val="1492794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exclusionary factor does not apply to consent for an evaluation. A district cannot prevent a child from being referred based on extensive absences. </a:t>
            </a:r>
          </a:p>
        </p:txBody>
      </p:sp>
      <p:sp>
        <p:nvSpPr>
          <p:cNvPr id="4" name="Slide Number Placeholder 3"/>
          <p:cNvSpPr>
            <a:spLocks noGrp="1"/>
          </p:cNvSpPr>
          <p:nvPr>
            <p:ph type="sldNum" sz="quarter" idx="5"/>
          </p:nvPr>
        </p:nvSpPr>
        <p:spPr/>
        <p:txBody>
          <a:bodyPr/>
          <a:lstStyle/>
          <a:p>
            <a:fld id="{E6530340-F5C0-43BA-9CC1-D63E860F355B}" type="slidenum">
              <a:rPr lang="en-US" smtClean="0"/>
              <a:t>10</a:t>
            </a:fld>
            <a:endParaRPr lang="en-US" dirty="0"/>
          </a:p>
        </p:txBody>
      </p:sp>
    </p:spTree>
    <p:extLst>
      <p:ext uri="{BB962C8B-B14F-4D97-AF65-F5344CB8AC3E}">
        <p14:creationId xmlns:p14="http://schemas.microsoft.com/office/powerpoint/2010/main" val="3793918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a minimum number of interventions. A district can often increase intensity without quantity of interventions. </a:t>
            </a:r>
          </a:p>
        </p:txBody>
      </p:sp>
      <p:sp>
        <p:nvSpPr>
          <p:cNvPr id="4" name="Slide Number Placeholder 3"/>
          <p:cNvSpPr>
            <a:spLocks noGrp="1"/>
          </p:cNvSpPr>
          <p:nvPr>
            <p:ph type="sldNum" sz="quarter" idx="5"/>
          </p:nvPr>
        </p:nvSpPr>
        <p:spPr/>
        <p:txBody>
          <a:bodyPr/>
          <a:lstStyle/>
          <a:p>
            <a:fld id="{E6530340-F5C0-43BA-9CC1-D63E860F355B}" type="slidenum">
              <a:rPr lang="en-US" smtClean="0"/>
              <a:t>11</a:t>
            </a:fld>
            <a:endParaRPr lang="en-US" dirty="0"/>
          </a:p>
        </p:txBody>
      </p:sp>
    </p:spTree>
    <p:extLst>
      <p:ext uri="{BB962C8B-B14F-4D97-AF65-F5344CB8AC3E}">
        <p14:creationId xmlns:p14="http://schemas.microsoft.com/office/powerpoint/2010/main" val="2467419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if the eligibility team is considering the determination of a specific learning disability, then the child must have intervention data. </a:t>
            </a:r>
          </a:p>
        </p:txBody>
      </p:sp>
      <p:sp>
        <p:nvSpPr>
          <p:cNvPr id="4" name="Slide Number Placeholder 3"/>
          <p:cNvSpPr>
            <a:spLocks noGrp="1"/>
          </p:cNvSpPr>
          <p:nvPr>
            <p:ph type="sldNum" sz="quarter" idx="5"/>
          </p:nvPr>
        </p:nvSpPr>
        <p:spPr/>
        <p:txBody>
          <a:bodyPr/>
          <a:lstStyle/>
          <a:p>
            <a:fld id="{E6530340-F5C0-43BA-9CC1-D63E860F355B}" type="slidenum">
              <a:rPr lang="en-US" smtClean="0"/>
              <a:t>12</a:t>
            </a:fld>
            <a:endParaRPr lang="en-US" dirty="0"/>
          </a:p>
        </p:txBody>
      </p:sp>
    </p:spTree>
    <p:extLst>
      <p:ext uri="{BB962C8B-B14F-4D97-AF65-F5344CB8AC3E}">
        <p14:creationId xmlns:p14="http://schemas.microsoft.com/office/powerpoint/2010/main" val="30832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and hearing are included in the suspected areas of disability and must not be used to screen parent consent for an evaluation. </a:t>
            </a:r>
          </a:p>
        </p:txBody>
      </p:sp>
      <p:sp>
        <p:nvSpPr>
          <p:cNvPr id="4" name="Slide Number Placeholder 3"/>
          <p:cNvSpPr>
            <a:spLocks noGrp="1"/>
          </p:cNvSpPr>
          <p:nvPr>
            <p:ph type="sldNum" sz="quarter" idx="5"/>
          </p:nvPr>
        </p:nvSpPr>
        <p:spPr/>
        <p:txBody>
          <a:bodyPr/>
          <a:lstStyle/>
          <a:p>
            <a:fld id="{E6530340-F5C0-43BA-9CC1-D63E860F355B}" type="slidenum">
              <a:rPr lang="en-US" smtClean="0"/>
              <a:t>13</a:t>
            </a:fld>
            <a:endParaRPr lang="en-US" dirty="0"/>
          </a:p>
        </p:txBody>
      </p:sp>
    </p:spTree>
    <p:extLst>
      <p:ext uri="{BB962C8B-B14F-4D97-AF65-F5344CB8AC3E}">
        <p14:creationId xmlns:p14="http://schemas.microsoft.com/office/powerpoint/2010/main" val="404675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problems with the child’s hearing or vision need medical diagnosis or require the purchase of hearing aids or eyeglasses and the parents are unable to accomplish this, then the LEA must make sure that these devices and services are made available to the child. Under IDEA Evaluation Procedures, if an assessment is administered to a child with impaired sensory, manual, or speaking skills, the assessment results should accurately reflect the child’s aptitude or achievement level or whatever other factors the test purports to measure, rather than reflecting the child’s impaired sensory, manual, or speaking skills (unless those skills are the factors that the test purports to measure).</a:t>
            </a:r>
          </a:p>
        </p:txBody>
      </p:sp>
      <p:sp>
        <p:nvSpPr>
          <p:cNvPr id="4" name="Slide Number Placeholder 3"/>
          <p:cNvSpPr>
            <a:spLocks noGrp="1"/>
          </p:cNvSpPr>
          <p:nvPr>
            <p:ph type="sldNum" sz="quarter" idx="5"/>
          </p:nvPr>
        </p:nvSpPr>
        <p:spPr/>
        <p:txBody>
          <a:bodyPr/>
          <a:lstStyle/>
          <a:p>
            <a:fld id="{E6530340-F5C0-43BA-9CC1-D63E860F355B}" type="slidenum">
              <a:rPr lang="en-US" smtClean="0"/>
              <a:t>14</a:t>
            </a:fld>
            <a:endParaRPr lang="en-US" dirty="0"/>
          </a:p>
        </p:txBody>
      </p:sp>
    </p:spTree>
    <p:extLst>
      <p:ext uri="{BB962C8B-B14F-4D97-AF65-F5344CB8AC3E}">
        <p14:creationId xmlns:p14="http://schemas.microsoft.com/office/powerpoint/2010/main" val="78014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15</a:t>
            </a:fld>
            <a:endParaRPr lang="en-US" dirty="0"/>
          </a:p>
        </p:txBody>
      </p:sp>
    </p:spTree>
    <p:extLst>
      <p:ext uri="{BB962C8B-B14F-4D97-AF65-F5344CB8AC3E}">
        <p14:creationId xmlns:p14="http://schemas.microsoft.com/office/powerpoint/2010/main" val="282490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parent gives consent for an evaluation, the district may not offer a screening at this point-unless mutually agreed upon. Personnel availability is not an excuse to deny parent rights. </a:t>
            </a:r>
          </a:p>
        </p:txBody>
      </p:sp>
      <p:sp>
        <p:nvSpPr>
          <p:cNvPr id="4" name="Slide Number Placeholder 3"/>
          <p:cNvSpPr>
            <a:spLocks noGrp="1"/>
          </p:cNvSpPr>
          <p:nvPr>
            <p:ph type="sldNum" sz="quarter" idx="5"/>
          </p:nvPr>
        </p:nvSpPr>
        <p:spPr/>
        <p:txBody>
          <a:bodyPr/>
          <a:lstStyle/>
          <a:p>
            <a:fld id="{E6530340-F5C0-43BA-9CC1-D63E860F355B}" type="slidenum">
              <a:rPr lang="en-US" smtClean="0"/>
              <a:t>16</a:t>
            </a:fld>
            <a:endParaRPr lang="en-US" dirty="0"/>
          </a:p>
        </p:txBody>
      </p:sp>
    </p:spTree>
    <p:extLst>
      <p:ext uri="{BB962C8B-B14F-4D97-AF65-F5344CB8AC3E}">
        <p14:creationId xmlns:p14="http://schemas.microsoft.com/office/powerpoint/2010/main" val="4230658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evaluation must be completed within 60 days. </a:t>
            </a:r>
          </a:p>
        </p:txBody>
      </p:sp>
      <p:sp>
        <p:nvSpPr>
          <p:cNvPr id="4" name="Slide Number Placeholder 3"/>
          <p:cNvSpPr>
            <a:spLocks noGrp="1"/>
          </p:cNvSpPr>
          <p:nvPr>
            <p:ph type="sldNum" sz="quarter" idx="5"/>
          </p:nvPr>
        </p:nvSpPr>
        <p:spPr/>
        <p:txBody>
          <a:bodyPr/>
          <a:lstStyle/>
          <a:p>
            <a:fld id="{E6530340-F5C0-43BA-9CC1-D63E860F355B}" type="slidenum">
              <a:rPr lang="en-US" smtClean="0"/>
              <a:t>17</a:t>
            </a:fld>
            <a:endParaRPr lang="en-US" dirty="0"/>
          </a:p>
        </p:txBody>
      </p:sp>
    </p:spTree>
    <p:extLst>
      <p:ext uri="{BB962C8B-B14F-4D97-AF65-F5344CB8AC3E}">
        <p14:creationId xmlns:p14="http://schemas.microsoft.com/office/powerpoint/2010/main" val="251331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find ends with the eligibility determination. </a:t>
            </a:r>
          </a:p>
        </p:txBody>
      </p:sp>
      <p:sp>
        <p:nvSpPr>
          <p:cNvPr id="4" name="Slide Number Placeholder 3"/>
          <p:cNvSpPr>
            <a:spLocks noGrp="1"/>
          </p:cNvSpPr>
          <p:nvPr>
            <p:ph type="sldNum" sz="quarter" idx="5"/>
          </p:nvPr>
        </p:nvSpPr>
        <p:spPr/>
        <p:txBody>
          <a:bodyPr/>
          <a:lstStyle/>
          <a:p>
            <a:fld id="{E6530340-F5C0-43BA-9CC1-D63E860F355B}" type="slidenum">
              <a:rPr lang="en-US" smtClean="0"/>
              <a:t>18</a:t>
            </a:fld>
            <a:endParaRPr lang="en-US" dirty="0"/>
          </a:p>
        </p:txBody>
      </p:sp>
    </p:spTree>
    <p:extLst>
      <p:ext uri="{BB962C8B-B14F-4D97-AF65-F5344CB8AC3E}">
        <p14:creationId xmlns:p14="http://schemas.microsoft.com/office/powerpoint/2010/main" val="868761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parent does not give consent for services, then the child will not receive special education. The district cannot use due process to force the parent the change his/her mind. </a:t>
            </a:r>
          </a:p>
        </p:txBody>
      </p:sp>
      <p:sp>
        <p:nvSpPr>
          <p:cNvPr id="4" name="Slide Number Placeholder 3"/>
          <p:cNvSpPr>
            <a:spLocks noGrp="1"/>
          </p:cNvSpPr>
          <p:nvPr>
            <p:ph type="sldNum" sz="quarter" idx="5"/>
          </p:nvPr>
        </p:nvSpPr>
        <p:spPr/>
        <p:txBody>
          <a:bodyPr/>
          <a:lstStyle/>
          <a:p>
            <a:fld id="{E6530340-F5C0-43BA-9CC1-D63E860F355B}" type="slidenum">
              <a:rPr lang="en-US" smtClean="0"/>
              <a:t>19</a:t>
            </a:fld>
            <a:endParaRPr lang="en-US" dirty="0"/>
          </a:p>
        </p:txBody>
      </p:sp>
    </p:spTree>
    <p:extLst>
      <p:ext uri="{BB962C8B-B14F-4D97-AF65-F5344CB8AC3E}">
        <p14:creationId xmlns:p14="http://schemas.microsoft.com/office/powerpoint/2010/main" val="96461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2</a:t>
            </a:fld>
            <a:endParaRPr lang="en-US" dirty="0"/>
          </a:p>
        </p:txBody>
      </p:sp>
    </p:spTree>
    <p:extLst>
      <p:ext uri="{BB962C8B-B14F-4D97-AF65-F5344CB8AC3E}">
        <p14:creationId xmlns:p14="http://schemas.microsoft.com/office/powerpoint/2010/main" val="3003473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you are required to offer FAPE and develop an IEP when you have consent for services. A district may opt to develop the IEP before obtaining consent; however, it is critical to share that the consent is for provision of  special education services and related services. This consent is not used to agree with specific services outlined in an IEP. </a:t>
            </a:r>
          </a:p>
        </p:txBody>
      </p:sp>
      <p:sp>
        <p:nvSpPr>
          <p:cNvPr id="4" name="Slide Number Placeholder 3"/>
          <p:cNvSpPr>
            <a:spLocks noGrp="1"/>
          </p:cNvSpPr>
          <p:nvPr>
            <p:ph type="sldNum" sz="quarter" idx="5"/>
          </p:nvPr>
        </p:nvSpPr>
        <p:spPr/>
        <p:txBody>
          <a:bodyPr/>
          <a:lstStyle/>
          <a:p>
            <a:fld id="{E6530340-F5C0-43BA-9CC1-D63E860F355B}" type="slidenum">
              <a:rPr lang="en-US" smtClean="0"/>
              <a:t>20</a:t>
            </a:fld>
            <a:endParaRPr lang="en-US" dirty="0"/>
          </a:p>
        </p:txBody>
      </p:sp>
    </p:spTree>
    <p:extLst>
      <p:ext uri="{BB962C8B-B14F-4D97-AF65-F5344CB8AC3E}">
        <p14:creationId xmlns:p14="http://schemas.microsoft.com/office/powerpoint/2010/main" val="136148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parent chooses not to receive FAPE, then the child with a disability may be eligible for a service plan. </a:t>
            </a:r>
          </a:p>
        </p:txBody>
      </p:sp>
      <p:sp>
        <p:nvSpPr>
          <p:cNvPr id="4" name="Slide Number Placeholder 3"/>
          <p:cNvSpPr>
            <a:spLocks noGrp="1"/>
          </p:cNvSpPr>
          <p:nvPr>
            <p:ph type="sldNum" sz="quarter" idx="5"/>
          </p:nvPr>
        </p:nvSpPr>
        <p:spPr/>
        <p:txBody>
          <a:bodyPr/>
          <a:lstStyle/>
          <a:p>
            <a:fld id="{E6530340-F5C0-43BA-9CC1-D63E860F355B}" type="slidenum">
              <a:rPr lang="en-US" smtClean="0"/>
              <a:t>21</a:t>
            </a:fld>
            <a:endParaRPr lang="en-US" dirty="0"/>
          </a:p>
        </p:txBody>
      </p:sp>
    </p:spTree>
    <p:extLst>
      <p:ext uri="{BB962C8B-B14F-4D97-AF65-F5344CB8AC3E}">
        <p14:creationId xmlns:p14="http://schemas.microsoft.com/office/powerpoint/2010/main" val="2323550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you can offer a service plan without developing an IEP if the parent does not give consent for services. </a:t>
            </a:r>
          </a:p>
        </p:txBody>
      </p:sp>
      <p:sp>
        <p:nvSpPr>
          <p:cNvPr id="4" name="Slide Number Placeholder 3"/>
          <p:cNvSpPr>
            <a:spLocks noGrp="1"/>
          </p:cNvSpPr>
          <p:nvPr>
            <p:ph type="sldNum" sz="quarter" idx="5"/>
          </p:nvPr>
        </p:nvSpPr>
        <p:spPr/>
        <p:txBody>
          <a:bodyPr/>
          <a:lstStyle/>
          <a:p>
            <a:fld id="{E6530340-F5C0-43BA-9CC1-D63E860F355B}" type="slidenum">
              <a:rPr lang="en-US" smtClean="0"/>
              <a:t>22</a:t>
            </a:fld>
            <a:endParaRPr lang="en-US" dirty="0"/>
          </a:p>
        </p:txBody>
      </p:sp>
    </p:spTree>
    <p:extLst>
      <p:ext uri="{BB962C8B-B14F-4D97-AF65-F5344CB8AC3E}">
        <p14:creationId xmlns:p14="http://schemas.microsoft.com/office/powerpoint/2010/main" val="3881712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service plan is not the same thing as parent revocation. </a:t>
            </a:r>
          </a:p>
        </p:txBody>
      </p:sp>
      <p:sp>
        <p:nvSpPr>
          <p:cNvPr id="4" name="Slide Number Placeholder 3"/>
          <p:cNvSpPr>
            <a:spLocks noGrp="1"/>
          </p:cNvSpPr>
          <p:nvPr>
            <p:ph type="sldNum" sz="quarter" idx="5"/>
          </p:nvPr>
        </p:nvSpPr>
        <p:spPr/>
        <p:txBody>
          <a:bodyPr/>
          <a:lstStyle/>
          <a:p>
            <a:fld id="{E6530340-F5C0-43BA-9CC1-D63E860F355B}" type="slidenum">
              <a:rPr lang="en-US" smtClean="0"/>
              <a:t>23</a:t>
            </a:fld>
            <a:endParaRPr lang="en-US" dirty="0"/>
          </a:p>
        </p:txBody>
      </p:sp>
    </p:spTree>
    <p:extLst>
      <p:ext uri="{BB962C8B-B14F-4D97-AF65-F5344CB8AC3E}">
        <p14:creationId xmlns:p14="http://schemas.microsoft.com/office/powerpoint/2010/main" val="1991982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access the special needs scholarship are treated like parentally placed private school students. This is not the same thing as parent revocation. </a:t>
            </a:r>
          </a:p>
        </p:txBody>
      </p:sp>
      <p:sp>
        <p:nvSpPr>
          <p:cNvPr id="4" name="Slide Number Placeholder 3"/>
          <p:cNvSpPr>
            <a:spLocks noGrp="1"/>
          </p:cNvSpPr>
          <p:nvPr>
            <p:ph type="sldNum" sz="quarter" idx="5"/>
          </p:nvPr>
        </p:nvSpPr>
        <p:spPr/>
        <p:txBody>
          <a:bodyPr/>
          <a:lstStyle/>
          <a:p>
            <a:fld id="{E6530340-F5C0-43BA-9CC1-D63E860F355B}" type="slidenum">
              <a:rPr lang="en-US" smtClean="0"/>
              <a:t>24</a:t>
            </a:fld>
            <a:endParaRPr lang="en-US" dirty="0"/>
          </a:p>
        </p:txBody>
      </p:sp>
    </p:spTree>
    <p:extLst>
      <p:ext uri="{BB962C8B-B14F-4D97-AF65-F5344CB8AC3E}">
        <p14:creationId xmlns:p14="http://schemas.microsoft.com/office/powerpoint/2010/main" val="1772444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with a disability is not necessary eligible for special education forever. The reevaluation process is used to identify continued eligibility. </a:t>
            </a:r>
          </a:p>
        </p:txBody>
      </p:sp>
      <p:sp>
        <p:nvSpPr>
          <p:cNvPr id="4" name="Slide Number Placeholder 3"/>
          <p:cNvSpPr>
            <a:spLocks noGrp="1"/>
          </p:cNvSpPr>
          <p:nvPr>
            <p:ph type="sldNum" sz="quarter" idx="5"/>
          </p:nvPr>
        </p:nvSpPr>
        <p:spPr/>
        <p:txBody>
          <a:bodyPr/>
          <a:lstStyle/>
          <a:p>
            <a:fld id="{E6530340-F5C0-43BA-9CC1-D63E860F355B}" type="slidenum">
              <a:rPr lang="en-US" smtClean="0"/>
              <a:t>25</a:t>
            </a:fld>
            <a:endParaRPr lang="en-US" dirty="0"/>
          </a:p>
        </p:txBody>
      </p:sp>
    </p:spTree>
    <p:extLst>
      <p:ext uri="{BB962C8B-B14F-4D97-AF65-F5344CB8AC3E}">
        <p14:creationId xmlns:p14="http://schemas.microsoft.com/office/powerpoint/2010/main" val="3169813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must address reevaluation every three years unless the parent and the agency agree otherwise. </a:t>
            </a:r>
          </a:p>
        </p:txBody>
      </p:sp>
      <p:sp>
        <p:nvSpPr>
          <p:cNvPr id="4" name="Slide Number Placeholder 3"/>
          <p:cNvSpPr>
            <a:spLocks noGrp="1"/>
          </p:cNvSpPr>
          <p:nvPr>
            <p:ph type="sldNum" sz="quarter" idx="5"/>
          </p:nvPr>
        </p:nvSpPr>
        <p:spPr/>
        <p:txBody>
          <a:bodyPr/>
          <a:lstStyle/>
          <a:p>
            <a:fld id="{E6530340-F5C0-43BA-9CC1-D63E860F355B}" type="slidenum">
              <a:rPr lang="en-US" smtClean="0"/>
              <a:t>26</a:t>
            </a:fld>
            <a:endParaRPr lang="en-US" dirty="0"/>
          </a:p>
        </p:txBody>
      </p:sp>
    </p:spTree>
    <p:extLst>
      <p:ext uri="{BB962C8B-B14F-4D97-AF65-F5344CB8AC3E}">
        <p14:creationId xmlns:p14="http://schemas.microsoft.com/office/powerpoint/2010/main" val="3280216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district is required to seek parent consent for an reevaluation. </a:t>
            </a:r>
          </a:p>
        </p:txBody>
      </p:sp>
      <p:sp>
        <p:nvSpPr>
          <p:cNvPr id="4" name="Slide Number Placeholder 3"/>
          <p:cNvSpPr>
            <a:spLocks noGrp="1"/>
          </p:cNvSpPr>
          <p:nvPr>
            <p:ph type="sldNum" sz="quarter" idx="5"/>
          </p:nvPr>
        </p:nvSpPr>
        <p:spPr/>
        <p:txBody>
          <a:bodyPr/>
          <a:lstStyle/>
          <a:p>
            <a:fld id="{E6530340-F5C0-43BA-9CC1-D63E860F355B}" type="slidenum">
              <a:rPr lang="en-US" smtClean="0"/>
              <a:t>27</a:t>
            </a:fld>
            <a:endParaRPr lang="en-US" dirty="0"/>
          </a:p>
        </p:txBody>
      </p:sp>
    </p:spTree>
    <p:extLst>
      <p:ext uri="{BB962C8B-B14F-4D97-AF65-F5344CB8AC3E}">
        <p14:creationId xmlns:p14="http://schemas.microsoft.com/office/powerpoint/2010/main" val="334934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 district will not continue to reevaluate a student with parent revocation. </a:t>
            </a:r>
          </a:p>
        </p:txBody>
      </p:sp>
      <p:sp>
        <p:nvSpPr>
          <p:cNvPr id="4" name="Slide Number Placeholder 3"/>
          <p:cNvSpPr>
            <a:spLocks noGrp="1"/>
          </p:cNvSpPr>
          <p:nvPr>
            <p:ph type="sldNum" sz="quarter" idx="5"/>
          </p:nvPr>
        </p:nvSpPr>
        <p:spPr/>
        <p:txBody>
          <a:bodyPr/>
          <a:lstStyle/>
          <a:p>
            <a:fld id="{E6530340-F5C0-43BA-9CC1-D63E860F355B}" type="slidenum">
              <a:rPr lang="en-US" smtClean="0"/>
              <a:t>28</a:t>
            </a:fld>
            <a:endParaRPr lang="en-US" dirty="0"/>
          </a:p>
        </p:txBody>
      </p:sp>
    </p:spTree>
    <p:extLst>
      <p:ext uri="{BB962C8B-B14F-4D97-AF65-F5344CB8AC3E}">
        <p14:creationId xmlns:p14="http://schemas.microsoft.com/office/powerpoint/2010/main" val="2311161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 district must issue prior written notice and stop services following this correspondence. </a:t>
            </a:r>
          </a:p>
        </p:txBody>
      </p:sp>
      <p:sp>
        <p:nvSpPr>
          <p:cNvPr id="4" name="Slide Number Placeholder 3"/>
          <p:cNvSpPr>
            <a:spLocks noGrp="1"/>
          </p:cNvSpPr>
          <p:nvPr>
            <p:ph type="sldNum" sz="quarter" idx="5"/>
          </p:nvPr>
        </p:nvSpPr>
        <p:spPr/>
        <p:txBody>
          <a:bodyPr/>
          <a:lstStyle/>
          <a:p>
            <a:fld id="{E6530340-F5C0-43BA-9CC1-D63E860F355B}" type="slidenum">
              <a:rPr lang="en-US" smtClean="0"/>
              <a:t>29</a:t>
            </a:fld>
            <a:endParaRPr lang="en-US" dirty="0"/>
          </a:p>
        </p:txBody>
      </p:sp>
    </p:spTree>
    <p:extLst>
      <p:ext uri="{BB962C8B-B14F-4D97-AF65-F5344CB8AC3E}">
        <p14:creationId xmlns:p14="http://schemas.microsoft.com/office/powerpoint/2010/main" val="253989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3</a:t>
            </a:fld>
            <a:endParaRPr lang="en-US" dirty="0"/>
          </a:p>
        </p:txBody>
      </p:sp>
    </p:spTree>
    <p:extLst>
      <p:ext uri="{BB962C8B-B14F-4D97-AF65-F5344CB8AC3E}">
        <p14:creationId xmlns:p14="http://schemas.microsoft.com/office/powerpoint/2010/main" val="3891497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parent changes his/her mind after a revocation, then the child will be treated like an initial evaluation. The local district should use your professional discretion to determine the appropriateness of data and documentation pending the timeline. </a:t>
            </a:r>
          </a:p>
        </p:txBody>
      </p:sp>
      <p:sp>
        <p:nvSpPr>
          <p:cNvPr id="4" name="Slide Number Placeholder 3"/>
          <p:cNvSpPr>
            <a:spLocks noGrp="1"/>
          </p:cNvSpPr>
          <p:nvPr>
            <p:ph type="sldNum" sz="quarter" idx="5"/>
          </p:nvPr>
        </p:nvSpPr>
        <p:spPr/>
        <p:txBody>
          <a:bodyPr/>
          <a:lstStyle/>
          <a:p>
            <a:fld id="{E6530340-F5C0-43BA-9CC1-D63E860F355B}" type="slidenum">
              <a:rPr lang="en-US" smtClean="0"/>
              <a:t>30</a:t>
            </a:fld>
            <a:endParaRPr lang="en-US" dirty="0"/>
          </a:p>
        </p:txBody>
      </p:sp>
    </p:spTree>
    <p:extLst>
      <p:ext uri="{BB962C8B-B14F-4D97-AF65-F5344CB8AC3E}">
        <p14:creationId xmlns:p14="http://schemas.microsoft.com/office/powerpoint/2010/main" val="2463330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district is not required to remove all references to special education in the student’s records. </a:t>
            </a:r>
          </a:p>
        </p:txBody>
      </p:sp>
      <p:sp>
        <p:nvSpPr>
          <p:cNvPr id="4" name="Slide Number Placeholder 3"/>
          <p:cNvSpPr>
            <a:spLocks noGrp="1"/>
          </p:cNvSpPr>
          <p:nvPr>
            <p:ph type="sldNum" sz="quarter" idx="5"/>
          </p:nvPr>
        </p:nvSpPr>
        <p:spPr/>
        <p:txBody>
          <a:bodyPr/>
          <a:lstStyle/>
          <a:p>
            <a:fld id="{E6530340-F5C0-43BA-9CC1-D63E860F355B}" type="slidenum">
              <a:rPr lang="en-US" smtClean="0"/>
              <a:t>31</a:t>
            </a:fld>
            <a:endParaRPr lang="en-US" dirty="0"/>
          </a:p>
        </p:txBody>
      </p:sp>
    </p:spTree>
    <p:extLst>
      <p:ext uri="{BB962C8B-B14F-4D97-AF65-F5344CB8AC3E}">
        <p14:creationId xmlns:p14="http://schemas.microsoft.com/office/powerpoint/2010/main" val="12784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child is identified as a child with a disability after being evaluated and determined eligible for services. </a:t>
            </a:r>
          </a:p>
        </p:txBody>
      </p:sp>
      <p:sp>
        <p:nvSpPr>
          <p:cNvPr id="4" name="Slide Number Placeholder 3"/>
          <p:cNvSpPr>
            <a:spLocks noGrp="1"/>
          </p:cNvSpPr>
          <p:nvPr>
            <p:ph type="sldNum" sz="quarter" idx="5"/>
          </p:nvPr>
        </p:nvSpPr>
        <p:spPr/>
        <p:txBody>
          <a:bodyPr/>
          <a:lstStyle/>
          <a:p>
            <a:fld id="{E6530340-F5C0-43BA-9CC1-D63E860F355B}" type="slidenum">
              <a:rPr lang="en-US" smtClean="0"/>
              <a:t>32</a:t>
            </a:fld>
            <a:endParaRPr lang="en-US" dirty="0"/>
          </a:p>
        </p:txBody>
      </p:sp>
    </p:spTree>
    <p:extLst>
      <p:ext uri="{BB962C8B-B14F-4D97-AF65-F5344CB8AC3E}">
        <p14:creationId xmlns:p14="http://schemas.microsoft.com/office/powerpoint/2010/main" val="1990299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parentally placed private school student has a right to a reevaluation. </a:t>
            </a:r>
          </a:p>
        </p:txBody>
      </p:sp>
      <p:sp>
        <p:nvSpPr>
          <p:cNvPr id="4" name="Slide Number Placeholder 3"/>
          <p:cNvSpPr>
            <a:spLocks noGrp="1"/>
          </p:cNvSpPr>
          <p:nvPr>
            <p:ph type="sldNum" sz="quarter" idx="5"/>
          </p:nvPr>
        </p:nvSpPr>
        <p:spPr/>
        <p:txBody>
          <a:bodyPr/>
          <a:lstStyle/>
          <a:p>
            <a:fld id="{E6530340-F5C0-43BA-9CC1-D63E860F355B}" type="slidenum">
              <a:rPr lang="en-US" smtClean="0"/>
              <a:t>33</a:t>
            </a:fld>
            <a:endParaRPr lang="en-US" dirty="0"/>
          </a:p>
        </p:txBody>
      </p:sp>
    </p:spTree>
    <p:extLst>
      <p:ext uri="{BB962C8B-B14F-4D97-AF65-F5344CB8AC3E}">
        <p14:creationId xmlns:p14="http://schemas.microsoft.com/office/powerpoint/2010/main" val="2930465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a district may waive class size; however, you must consider the impact to provision of services and FAPE. </a:t>
            </a:r>
          </a:p>
        </p:txBody>
      </p:sp>
      <p:sp>
        <p:nvSpPr>
          <p:cNvPr id="4" name="Slide Number Placeholder 3"/>
          <p:cNvSpPr>
            <a:spLocks noGrp="1"/>
          </p:cNvSpPr>
          <p:nvPr>
            <p:ph type="sldNum" sz="quarter" idx="5"/>
          </p:nvPr>
        </p:nvSpPr>
        <p:spPr/>
        <p:txBody>
          <a:bodyPr/>
          <a:lstStyle/>
          <a:p>
            <a:fld id="{E6530340-F5C0-43BA-9CC1-D63E860F355B}" type="slidenum">
              <a:rPr lang="en-US" smtClean="0"/>
              <a:t>34</a:t>
            </a:fld>
            <a:endParaRPr lang="en-US" dirty="0"/>
          </a:p>
        </p:txBody>
      </p:sp>
    </p:spTree>
    <p:extLst>
      <p:ext uri="{BB962C8B-B14F-4D97-AF65-F5344CB8AC3E}">
        <p14:creationId xmlns:p14="http://schemas.microsoft.com/office/powerpoint/2010/main" val="782887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there is no flexibility for FAPE.</a:t>
            </a:r>
          </a:p>
        </p:txBody>
      </p:sp>
      <p:sp>
        <p:nvSpPr>
          <p:cNvPr id="4" name="Slide Number Placeholder 3"/>
          <p:cNvSpPr>
            <a:spLocks noGrp="1"/>
          </p:cNvSpPr>
          <p:nvPr>
            <p:ph type="sldNum" sz="quarter" idx="5"/>
          </p:nvPr>
        </p:nvSpPr>
        <p:spPr/>
        <p:txBody>
          <a:bodyPr/>
          <a:lstStyle/>
          <a:p>
            <a:fld id="{E6530340-F5C0-43BA-9CC1-D63E860F355B}" type="slidenum">
              <a:rPr lang="en-US" smtClean="0"/>
              <a:t>35</a:t>
            </a:fld>
            <a:endParaRPr lang="en-US" dirty="0"/>
          </a:p>
        </p:txBody>
      </p:sp>
    </p:spTree>
    <p:extLst>
      <p:ext uri="{BB962C8B-B14F-4D97-AF65-F5344CB8AC3E}">
        <p14:creationId xmlns:p14="http://schemas.microsoft.com/office/powerpoint/2010/main" val="2706091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Caseload is different than case management. Case management refers to students you may manage compliance and IEP implementation. Caseload refers to students you provide services, which may include students on your case management. </a:t>
            </a:r>
          </a:p>
        </p:txBody>
      </p:sp>
      <p:sp>
        <p:nvSpPr>
          <p:cNvPr id="4" name="Slide Number Placeholder 3"/>
          <p:cNvSpPr>
            <a:spLocks noGrp="1"/>
          </p:cNvSpPr>
          <p:nvPr>
            <p:ph type="sldNum" sz="quarter" idx="5"/>
          </p:nvPr>
        </p:nvSpPr>
        <p:spPr/>
        <p:txBody>
          <a:bodyPr/>
          <a:lstStyle/>
          <a:p>
            <a:fld id="{E6530340-F5C0-43BA-9CC1-D63E860F355B}" type="slidenum">
              <a:rPr lang="en-US" smtClean="0"/>
              <a:t>36</a:t>
            </a:fld>
            <a:endParaRPr lang="en-US" dirty="0"/>
          </a:p>
        </p:txBody>
      </p:sp>
    </p:spTree>
    <p:extLst>
      <p:ext uri="{BB962C8B-B14F-4D97-AF65-F5344CB8AC3E}">
        <p14:creationId xmlns:p14="http://schemas.microsoft.com/office/powerpoint/2010/main" val="2237530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 case manager may not participate in the IEP in lieu of the teacher. If the teacher has been excused, then the case manager may be delegated to share critical feedback and voice of other teachers. </a:t>
            </a:r>
          </a:p>
        </p:txBody>
      </p:sp>
      <p:sp>
        <p:nvSpPr>
          <p:cNvPr id="4" name="Slide Number Placeholder 3"/>
          <p:cNvSpPr>
            <a:spLocks noGrp="1"/>
          </p:cNvSpPr>
          <p:nvPr>
            <p:ph type="sldNum" sz="quarter" idx="5"/>
          </p:nvPr>
        </p:nvSpPr>
        <p:spPr/>
        <p:txBody>
          <a:bodyPr/>
          <a:lstStyle/>
          <a:p>
            <a:fld id="{E6530340-F5C0-43BA-9CC1-D63E860F355B}" type="slidenum">
              <a:rPr lang="en-US" smtClean="0"/>
              <a:t>37</a:t>
            </a:fld>
            <a:endParaRPr lang="en-US" dirty="0"/>
          </a:p>
        </p:txBody>
      </p:sp>
    </p:spTree>
    <p:extLst>
      <p:ext uri="{BB962C8B-B14F-4D97-AF65-F5344CB8AC3E}">
        <p14:creationId xmlns:p14="http://schemas.microsoft.com/office/powerpoint/2010/main" val="926832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request for additional information, data, assessment, etc. to inform the educational need of the student and provision of service would be classified as an evaluation. In this instance, the team would obtain parent consent and request an evaluation for the additional information. </a:t>
            </a:r>
          </a:p>
          <a:p>
            <a:endParaRPr lang="en-US" dirty="0"/>
          </a:p>
          <a:p>
            <a:r>
              <a:rPr lang="en-US" dirty="0"/>
              <a:t>If the team has requested additional evaluation to revise the IEP, then the updated report can be used by the IEP Team. The team will not be required to update the eligibility report-unless eligibility is addressed at some point.  </a:t>
            </a:r>
          </a:p>
        </p:txBody>
      </p:sp>
      <p:sp>
        <p:nvSpPr>
          <p:cNvPr id="4" name="Slide Number Placeholder 3"/>
          <p:cNvSpPr>
            <a:spLocks noGrp="1"/>
          </p:cNvSpPr>
          <p:nvPr>
            <p:ph type="sldNum" sz="quarter" idx="5"/>
          </p:nvPr>
        </p:nvSpPr>
        <p:spPr/>
        <p:txBody>
          <a:bodyPr/>
          <a:lstStyle/>
          <a:p>
            <a:fld id="{E6530340-F5C0-43BA-9CC1-D63E860F355B}" type="slidenum">
              <a:rPr lang="en-US" smtClean="0"/>
              <a:t>38</a:t>
            </a:fld>
            <a:endParaRPr lang="en-US" dirty="0"/>
          </a:p>
        </p:txBody>
      </p:sp>
    </p:spTree>
    <p:extLst>
      <p:ext uri="{BB962C8B-B14F-4D97-AF65-F5344CB8AC3E}">
        <p14:creationId xmlns:p14="http://schemas.microsoft.com/office/powerpoint/2010/main" val="30094866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39</a:t>
            </a:fld>
            <a:endParaRPr lang="en-US" dirty="0"/>
          </a:p>
        </p:txBody>
      </p:sp>
    </p:spTree>
    <p:extLst>
      <p:ext uri="{BB962C8B-B14F-4D97-AF65-F5344CB8AC3E}">
        <p14:creationId xmlns:p14="http://schemas.microsoft.com/office/powerpoint/2010/main" val="102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a:t>
            </a:fld>
            <a:endParaRPr lang="en-US" dirty="0"/>
          </a:p>
        </p:txBody>
      </p:sp>
    </p:spTree>
    <p:extLst>
      <p:ext uri="{BB962C8B-B14F-4D97-AF65-F5344CB8AC3E}">
        <p14:creationId xmlns:p14="http://schemas.microsoft.com/office/powerpoint/2010/main" val="265717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40</a:t>
            </a:fld>
            <a:endParaRPr lang="en-US" dirty="0"/>
          </a:p>
        </p:txBody>
      </p:sp>
    </p:spTree>
    <p:extLst>
      <p:ext uri="{BB962C8B-B14F-4D97-AF65-F5344CB8AC3E}">
        <p14:creationId xmlns:p14="http://schemas.microsoft.com/office/powerpoint/2010/main" val="25404426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41</a:t>
            </a:fld>
            <a:endParaRPr lang="en-US" dirty="0"/>
          </a:p>
        </p:txBody>
      </p:sp>
    </p:spTree>
    <p:extLst>
      <p:ext uri="{BB962C8B-B14F-4D97-AF65-F5344CB8AC3E}">
        <p14:creationId xmlns:p14="http://schemas.microsoft.com/office/powerpoint/2010/main" val="845459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42</a:t>
            </a:fld>
            <a:endParaRPr lang="en-US" dirty="0"/>
          </a:p>
        </p:txBody>
      </p:sp>
    </p:spTree>
    <p:extLst>
      <p:ext uri="{BB962C8B-B14F-4D97-AF65-F5344CB8AC3E}">
        <p14:creationId xmlns:p14="http://schemas.microsoft.com/office/powerpoint/2010/main" val="4248384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43</a:t>
            </a:fld>
            <a:endParaRPr lang="en-US" dirty="0"/>
          </a:p>
        </p:txBody>
      </p:sp>
    </p:spTree>
    <p:extLst>
      <p:ext uri="{BB962C8B-B14F-4D97-AF65-F5344CB8AC3E}">
        <p14:creationId xmlns:p14="http://schemas.microsoft.com/office/powerpoint/2010/main" val="30741030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44</a:t>
            </a:fld>
            <a:endParaRPr lang="en-US" dirty="0"/>
          </a:p>
        </p:txBody>
      </p:sp>
    </p:spTree>
    <p:extLst>
      <p:ext uri="{BB962C8B-B14F-4D97-AF65-F5344CB8AC3E}">
        <p14:creationId xmlns:p14="http://schemas.microsoft.com/office/powerpoint/2010/main" val="34740586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45</a:t>
            </a:fld>
            <a:endParaRPr lang="en-US" dirty="0"/>
          </a:p>
        </p:txBody>
      </p:sp>
    </p:spTree>
    <p:extLst>
      <p:ext uri="{BB962C8B-B14F-4D97-AF65-F5344CB8AC3E}">
        <p14:creationId xmlns:p14="http://schemas.microsoft.com/office/powerpoint/2010/main" val="2242217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46</a:t>
            </a:fld>
            <a:endParaRPr lang="en-US" dirty="0"/>
          </a:p>
        </p:txBody>
      </p:sp>
    </p:spTree>
    <p:extLst>
      <p:ext uri="{BB962C8B-B14F-4D97-AF65-F5344CB8AC3E}">
        <p14:creationId xmlns:p14="http://schemas.microsoft.com/office/powerpoint/2010/main" val="1559768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47</a:t>
            </a:fld>
            <a:endParaRPr lang="en-US" dirty="0"/>
          </a:p>
        </p:txBody>
      </p:sp>
    </p:spTree>
    <p:extLst>
      <p:ext uri="{BB962C8B-B14F-4D97-AF65-F5344CB8AC3E}">
        <p14:creationId xmlns:p14="http://schemas.microsoft.com/office/powerpoint/2010/main" val="3913610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48</a:t>
            </a:fld>
            <a:endParaRPr lang="en-US" dirty="0"/>
          </a:p>
        </p:txBody>
      </p:sp>
    </p:spTree>
    <p:extLst>
      <p:ext uri="{BB962C8B-B14F-4D97-AF65-F5344CB8AC3E}">
        <p14:creationId xmlns:p14="http://schemas.microsoft.com/office/powerpoint/2010/main" val="12491061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49</a:t>
            </a:fld>
            <a:endParaRPr lang="en-US" dirty="0"/>
          </a:p>
        </p:txBody>
      </p:sp>
    </p:spTree>
    <p:extLst>
      <p:ext uri="{BB962C8B-B14F-4D97-AF65-F5344CB8AC3E}">
        <p14:creationId xmlns:p14="http://schemas.microsoft.com/office/powerpoint/2010/main" val="357308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E6530340-F5C0-43BA-9CC1-D63E860F355B}" type="slidenum">
              <a:rPr lang="en-US" smtClean="0"/>
              <a:t>5</a:t>
            </a:fld>
            <a:endParaRPr lang="en-US" dirty="0"/>
          </a:p>
        </p:txBody>
      </p:sp>
    </p:spTree>
    <p:extLst>
      <p:ext uri="{BB962C8B-B14F-4D97-AF65-F5344CB8AC3E}">
        <p14:creationId xmlns:p14="http://schemas.microsoft.com/office/powerpoint/2010/main" val="2409552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50</a:t>
            </a:fld>
            <a:endParaRPr lang="en-US" dirty="0"/>
          </a:p>
        </p:txBody>
      </p:sp>
    </p:spTree>
    <p:extLst>
      <p:ext uri="{BB962C8B-B14F-4D97-AF65-F5344CB8AC3E}">
        <p14:creationId xmlns:p14="http://schemas.microsoft.com/office/powerpoint/2010/main" val="349029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51</a:t>
            </a:fld>
            <a:endParaRPr lang="en-US" dirty="0"/>
          </a:p>
        </p:txBody>
      </p:sp>
    </p:spTree>
    <p:extLst>
      <p:ext uri="{BB962C8B-B14F-4D97-AF65-F5344CB8AC3E}">
        <p14:creationId xmlns:p14="http://schemas.microsoft.com/office/powerpoint/2010/main" val="35299974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52</a:t>
            </a:fld>
            <a:endParaRPr lang="en-US" dirty="0"/>
          </a:p>
        </p:txBody>
      </p:sp>
    </p:spTree>
    <p:extLst>
      <p:ext uri="{BB962C8B-B14F-4D97-AF65-F5344CB8AC3E}">
        <p14:creationId xmlns:p14="http://schemas.microsoft.com/office/powerpoint/2010/main" val="35562052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53</a:t>
            </a:fld>
            <a:endParaRPr lang="en-US" dirty="0"/>
          </a:p>
        </p:txBody>
      </p:sp>
    </p:spTree>
    <p:extLst>
      <p:ext uri="{BB962C8B-B14F-4D97-AF65-F5344CB8AC3E}">
        <p14:creationId xmlns:p14="http://schemas.microsoft.com/office/powerpoint/2010/main" val="10743571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54</a:t>
            </a:fld>
            <a:endParaRPr lang="en-US" dirty="0"/>
          </a:p>
        </p:txBody>
      </p:sp>
    </p:spTree>
    <p:extLst>
      <p:ext uri="{BB962C8B-B14F-4D97-AF65-F5344CB8AC3E}">
        <p14:creationId xmlns:p14="http://schemas.microsoft.com/office/powerpoint/2010/main" val="2613949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55</a:t>
            </a:fld>
            <a:endParaRPr lang="en-US" dirty="0"/>
          </a:p>
        </p:txBody>
      </p:sp>
    </p:spTree>
    <p:extLst>
      <p:ext uri="{BB962C8B-B14F-4D97-AF65-F5344CB8AC3E}">
        <p14:creationId xmlns:p14="http://schemas.microsoft.com/office/powerpoint/2010/main" val="38927960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56</a:t>
            </a:fld>
            <a:endParaRPr lang="en-US" dirty="0"/>
          </a:p>
        </p:txBody>
      </p:sp>
    </p:spTree>
    <p:extLst>
      <p:ext uri="{BB962C8B-B14F-4D97-AF65-F5344CB8AC3E}">
        <p14:creationId xmlns:p14="http://schemas.microsoft.com/office/powerpoint/2010/main" val="741058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57</a:t>
            </a:fld>
            <a:endParaRPr lang="en-US" dirty="0"/>
          </a:p>
        </p:txBody>
      </p:sp>
    </p:spTree>
    <p:extLst>
      <p:ext uri="{BB962C8B-B14F-4D97-AF65-F5344CB8AC3E}">
        <p14:creationId xmlns:p14="http://schemas.microsoft.com/office/powerpoint/2010/main" val="3012811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58</a:t>
            </a:fld>
            <a:endParaRPr lang="en-US" dirty="0"/>
          </a:p>
        </p:txBody>
      </p:sp>
    </p:spTree>
    <p:extLst>
      <p:ext uri="{BB962C8B-B14F-4D97-AF65-F5344CB8AC3E}">
        <p14:creationId xmlns:p14="http://schemas.microsoft.com/office/powerpoint/2010/main" val="25223097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59</a:t>
            </a:fld>
            <a:endParaRPr lang="en-US" dirty="0"/>
          </a:p>
        </p:txBody>
      </p:sp>
    </p:spTree>
    <p:extLst>
      <p:ext uri="{BB962C8B-B14F-4D97-AF65-F5344CB8AC3E}">
        <p14:creationId xmlns:p14="http://schemas.microsoft.com/office/powerpoint/2010/main" val="23909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there is no such thing as an emergency IEP. You may opt to expedite the evaluation process. </a:t>
            </a:r>
          </a:p>
        </p:txBody>
      </p:sp>
      <p:sp>
        <p:nvSpPr>
          <p:cNvPr id="4" name="Slide Number Placeholder 3"/>
          <p:cNvSpPr>
            <a:spLocks noGrp="1"/>
          </p:cNvSpPr>
          <p:nvPr>
            <p:ph type="sldNum" sz="quarter" idx="5"/>
          </p:nvPr>
        </p:nvSpPr>
        <p:spPr/>
        <p:txBody>
          <a:bodyPr/>
          <a:lstStyle/>
          <a:p>
            <a:fld id="{E6530340-F5C0-43BA-9CC1-D63E860F355B}" type="slidenum">
              <a:rPr lang="en-US" smtClean="0"/>
              <a:t>6</a:t>
            </a:fld>
            <a:endParaRPr lang="en-US" dirty="0"/>
          </a:p>
        </p:txBody>
      </p:sp>
    </p:spTree>
    <p:extLst>
      <p:ext uri="{BB962C8B-B14F-4D97-AF65-F5344CB8AC3E}">
        <p14:creationId xmlns:p14="http://schemas.microsoft.com/office/powerpoint/2010/main" val="9894491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60</a:t>
            </a:fld>
            <a:endParaRPr lang="en-US" dirty="0"/>
          </a:p>
        </p:txBody>
      </p:sp>
    </p:spTree>
    <p:extLst>
      <p:ext uri="{BB962C8B-B14F-4D97-AF65-F5344CB8AC3E}">
        <p14:creationId xmlns:p14="http://schemas.microsoft.com/office/powerpoint/2010/main" val="1121636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61</a:t>
            </a:fld>
            <a:endParaRPr lang="en-US" dirty="0"/>
          </a:p>
        </p:txBody>
      </p:sp>
    </p:spTree>
    <p:extLst>
      <p:ext uri="{BB962C8B-B14F-4D97-AF65-F5344CB8AC3E}">
        <p14:creationId xmlns:p14="http://schemas.microsoft.com/office/powerpoint/2010/main" val="10207134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62</a:t>
            </a:fld>
            <a:endParaRPr lang="en-US" dirty="0"/>
          </a:p>
        </p:txBody>
      </p:sp>
    </p:spTree>
    <p:extLst>
      <p:ext uri="{BB962C8B-B14F-4D97-AF65-F5344CB8AC3E}">
        <p14:creationId xmlns:p14="http://schemas.microsoft.com/office/powerpoint/2010/main" val="4698369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72">
              <a:defRPr/>
            </a:pPr>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63</a:t>
            </a:fld>
            <a:endParaRPr lang="en-US" dirty="0"/>
          </a:p>
        </p:txBody>
      </p:sp>
    </p:spTree>
    <p:extLst>
      <p:ext uri="{BB962C8B-B14F-4D97-AF65-F5344CB8AC3E}">
        <p14:creationId xmlns:p14="http://schemas.microsoft.com/office/powerpoint/2010/main" val="467040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64</a:t>
            </a:fld>
            <a:endParaRPr lang="en-US" dirty="0"/>
          </a:p>
        </p:txBody>
      </p:sp>
    </p:spTree>
    <p:extLst>
      <p:ext uri="{BB962C8B-B14F-4D97-AF65-F5344CB8AC3E}">
        <p14:creationId xmlns:p14="http://schemas.microsoft.com/office/powerpoint/2010/main" val="21613772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65</a:t>
            </a:fld>
            <a:endParaRPr lang="en-US" dirty="0"/>
          </a:p>
        </p:txBody>
      </p:sp>
    </p:spTree>
    <p:extLst>
      <p:ext uri="{BB962C8B-B14F-4D97-AF65-F5344CB8AC3E}">
        <p14:creationId xmlns:p14="http://schemas.microsoft.com/office/powerpoint/2010/main" val="13835191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66</a:t>
            </a:fld>
            <a:endParaRPr lang="en-US" dirty="0"/>
          </a:p>
        </p:txBody>
      </p:sp>
    </p:spTree>
    <p:extLst>
      <p:ext uri="{BB962C8B-B14F-4D97-AF65-F5344CB8AC3E}">
        <p14:creationId xmlns:p14="http://schemas.microsoft.com/office/powerpoint/2010/main" val="32849566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67</a:t>
            </a:fld>
            <a:endParaRPr lang="en-US" dirty="0"/>
          </a:p>
        </p:txBody>
      </p:sp>
    </p:spTree>
    <p:extLst>
      <p:ext uri="{BB962C8B-B14F-4D97-AF65-F5344CB8AC3E}">
        <p14:creationId xmlns:p14="http://schemas.microsoft.com/office/powerpoint/2010/main" val="42829239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68</a:t>
            </a:fld>
            <a:endParaRPr lang="en-US" dirty="0"/>
          </a:p>
        </p:txBody>
      </p:sp>
    </p:spTree>
    <p:extLst>
      <p:ext uri="{BB962C8B-B14F-4D97-AF65-F5344CB8AC3E}">
        <p14:creationId xmlns:p14="http://schemas.microsoft.com/office/powerpoint/2010/main" val="31462886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69</a:t>
            </a:fld>
            <a:endParaRPr lang="en-US" dirty="0"/>
          </a:p>
        </p:txBody>
      </p:sp>
    </p:spTree>
    <p:extLst>
      <p:ext uri="{BB962C8B-B14F-4D97-AF65-F5344CB8AC3E}">
        <p14:creationId xmlns:p14="http://schemas.microsoft.com/office/powerpoint/2010/main" val="273481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specifically considering the instance cited in the discipline rule. </a:t>
            </a:r>
          </a:p>
        </p:txBody>
      </p:sp>
      <p:sp>
        <p:nvSpPr>
          <p:cNvPr id="4" name="Slide Number Placeholder 3"/>
          <p:cNvSpPr>
            <a:spLocks noGrp="1"/>
          </p:cNvSpPr>
          <p:nvPr>
            <p:ph type="sldNum" sz="quarter" idx="5"/>
          </p:nvPr>
        </p:nvSpPr>
        <p:spPr/>
        <p:txBody>
          <a:bodyPr/>
          <a:lstStyle/>
          <a:p>
            <a:fld id="{E6530340-F5C0-43BA-9CC1-D63E860F355B}" type="slidenum">
              <a:rPr lang="en-US" smtClean="0"/>
              <a:t>7</a:t>
            </a:fld>
            <a:endParaRPr lang="en-US" dirty="0"/>
          </a:p>
        </p:txBody>
      </p:sp>
    </p:spTree>
    <p:extLst>
      <p:ext uri="{BB962C8B-B14F-4D97-AF65-F5344CB8AC3E}">
        <p14:creationId xmlns:p14="http://schemas.microsoft.com/office/powerpoint/2010/main" val="17872729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70</a:t>
            </a:fld>
            <a:endParaRPr lang="en-US" dirty="0"/>
          </a:p>
        </p:txBody>
      </p:sp>
    </p:spTree>
    <p:extLst>
      <p:ext uri="{BB962C8B-B14F-4D97-AF65-F5344CB8AC3E}">
        <p14:creationId xmlns:p14="http://schemas.microsoft.com/office/powerpoint/2010/main" val="37902243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71</a:t>
            </a:fld>
            <a:endParaRPr lang="en-US" dirty="0"/>
          </a:p>
        </p:txBody>
      </p:sp>
    </p:spTree>
    <p:extLst>
      <p:ext uri="{BB962C8B-B14F-4D97-AF65-F5344CB8AC3E}">
        <p14:creationId xmlns:p14="http://schemas.microsoft.com/office/powerpoint/2010/main" val="3145714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72</a:t>
            </a:fld>
            <a:endParaRPr lang="en-US" dirty="0"/>
          </a:p>
        </p:txBody>
      </p:sp>
    </p:spTree>
    <p:extLst>
      <p:ext uri="{BB962C8B-B14F-4D97-AF65-F5344CB8AC3E}">
        <p14:creationId xmlns:p14="http://schemas.microsoft.com/office/powerpoint/2010/main" val="23476280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73</a:t>
            </a:fld>
            <a:endParaRPr lang="en-US" dirty="0"/>
          </a:p>
        </p:txBody>
      </p:sp>
    </p:spTree>
    <p:extLst>
      <p:ext uri="{BB962C8B-B14F-4D97-AF65-F5344CB8AC3E}">
        <p14:creationId xmlns:p14="http://schemas.microsoft.com/office/powerpoint/2010/main" val="96327181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74</a:t>
            </a:fld>
            <a:endParaRPr lang="en-US" dirty="0"/>
          </a:p>
        </p:txBody>
      </p:sp>
    </p:spTree>
    <p:extLst>
      <p:ext uri="{BB962C8B-B14F-4D97-AF65-F5344CB8AC3E}">
        <p14:creationId xmlns:p14="http://schemas.microsoft.com/office/powerpoint/2010/main" val="22970321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75</a:t>
            </a:fld>
            <a:endParaRPr lang="en-US" dirty="0"/>
          </a:p>
        </p:txBody>
      </p:sp>
    </p:spTree>
    <p:extLst>
      <p:ext uri="{BB962C8B-B14F-4D97-AF65-F5344CB8AC3E}">
        <p14:creationId xmlns:p14="http://schemas.microsoft.com/office/powerpoint/2010/main" val="34125550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76</a:t>
            </a:fld>
            <a:endParaRPr lang="en-US" dirty="0"/>
          </a:p>
        </p:txBody>
      </p:sp>
    </p:spTree>
    <p:extLst>
      <p:ext uri="{BB962C8B-B14F-4D97-AF65-F5344CB8AC3E}">
        <p14:creationId xmlns:p14="http://schemas.microsoft.com/office/powerpoint/2010/main" val="15584420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77</a:t>
            </a:fld>
            <a:endParaRPr lang="en-US" dirty="0"/>
          </a:p>
        </p:txBody>
      </p:sp>
    </p:spTree>
    <p:extLst>
      <p:ext uri="{BB962C8B-B14F-4D97-AF65-F5344CB8AC3E}">
        <p14:creationId xmlns:p14="http://schemas.microsoft.com/office/powerpoint/2010/main" val="9162765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78</a:t>
            </a:fld>
            <a:endParaRPr lang="en-US" dirty="0"/>
          </a:p>
        </p:txBody>
      </p:sp>
    </p:spTree>
    <p:extLst>
      <p:ext uri="{BB962C8B-B14F-4D97-AF65-F5344CB8AC3E}">
        <p14:creationId xmlns:p14="http://schemas.microsoft.com/office/powerpoint/2010/main" val="16352675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79</a:t>
            </a:fld>
            <a:endParaRPr lang="en-US" dirty="0"/>
          </a:p>
        </p:txBody>
      </p:sp>
    </p:spTree>
    <p:extLst>
      <p:ext uri="{BB962C8B-B14F-4D97-AF65-F5344CB8AC3E}">
        <p14:creationId xmlns:p14="http://schemas.microsoft.com/office/powerpoint/2010/main" val="2216481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parent doesn’t give parental consent, the district may opt to use due process; however, the district is not required to choose this option. The district should continue offering other supports that may be appropriate for the student. </a:t>
            </a:r>
          </a:p>
        </p:txBody>
      </p:sp>
      <p:sp>
        <p:nvSpPr>
          <p:cNvPr id="4" name="Slide Number Placeholder 3"/>
          <p:cNvSpPr>
            <a:spLocks noGrp="1"/>
          </p:cNvSpPr>
          <p:nvPr>
            <p:ph type="sldNum" sz="quarter" idx="5"/>
          </p:nvPr>
        </p:nvSpPr>
        <p:spPr/>
        <p:txBody>
          <a:bodyPr/>
          <a:lstStyle/>
          <a:p>
            <a:fld id="{E6530340-F5C0-43BA-9CC1-D63E860F355B}" type="slidenum">
              <a:rPr lang="en-US" smtClean="0"/>
              <a:t>8</a:t>
            </a:fld>
            <a:endParaRPr lang="en-US" dirty="0"/>
          </a:p>
        </p:txBody>
      </p:sp>
    </p:spTree>
    <p:extLst>
      <p:ext uri="{BB962C8B-B14F-4D97-AF65-F5344CB8AC3E}">
        <p14:creationId xmlns:p14="http://schemas.microsoft.com/office/powerpoint/2010/main" val="38931531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80</a:t>
            </a:fld>
            <a:endParaRPr lang="en-US" dirty="0"/>
          </a:p>
        </p:txBody>
      </p:sp>
    </p:spTree>
    <p:extLst>
      <p:ext uri="{BB962C8B-B14F-4D97-AF65-F5344CB8AC3E}">
        <p14:creationId xmlns:p14="http://schemas.microsoft.com/office/powerpoint/2010/main" val="5366372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E6530340-F5C0-43BA-9CC1-D63E860F355B}" type="slidenum">
              <a:rPr lang="en-US" smtClean="0"/>
              <a:t>81</a:t>
            </a:fld>
            <a:endParaRPr lang="en-US" dirty="0"/>
          </a:p>
        </p:txBody>
      </p:sp>
    </p:spTree>
    <p:extLst>
      <p:ext uri="{BB962C8B-B14F-4D97-AF65-F5344CB8AC3E}">
        <p14:creationId xmlns:p14="http://schemas.microsoft.com/office/powerpoint/2010/main" val="37596328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82</a:t>
            </a:fld>
            <a:endParaRPr lang="en-US" dirty="0"/>
          </a:p>
        </p:txBody>
      </p:sp>
    </p:spTree>
    <p:extLst>
      <p:ext uri="{BB962C8B-B14F-4D97-AF65-F5344CB8AC3E}">
        <p14:creationId xmlns:p14="http://schemas.microsoft.com/office/powerpoint/2010/main" val="1988797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83</a:t>
            </a:fld>
            <a:endParaRPr lang="en-US" dirty="0"/>
          </a:p>
        </p:txBody>
      </p:sp>
    </p:spTree>
    <p:extLst>
      <p:ext uri="{BB962C8B-B14F-4D97-AF65-F5344CB8AC3E}">
        <p14:creationId xmlns:p14="http://schemas.microsoft.com/office/powerpoint/2010/main" val="3890019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84</a:t>
            </a:fld>
            <a:endParaRPr lang="en-US" dirty="0"/>
          </a:p>
        </p:txBody>
      </p:sp>
    </p:spTree>
    <p:extLst>
      <p:ext uri="{BB962C8B-B14F-4D97-AF65-F5344CB8AC3E}">
        <p14:creationId xmlns:p14="http://schemas.microsoft.com/office/powerpoint/2010/main" val="278406153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85</a:t>
            </a:fld>
            <a:endParaRPr lang="en-US" dirty="0"/>
          </a:p>
        </p:txBody>
      </p:sp>
    </p:spTree>
    <p:extLst>
      <p:ext uri="{BB962C8B-B14F-4D97-AF65-F5344CB8AC3E}">
        <p14:creationId xmlns:p14="http://schemas.microsoft.com/office/powerpoint/2010/main" val="13756432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86</a:t>
            </a:fld>
            <a:endParaRPr lang="en-US" dirty="0"/>
          </a:p>
        </p:txBody>
      </p:sp>
    </p:spTree>
    <p:extLst>
      <p:ext uri="{BB962C8B-B14F-4D97-AF65-F5344CB8AC3E}">
        <p14:creationId xmlns:p14="http://schemas.microsoft.com/office/powerpoint/2010/main" val="226201321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530340-F5C0-43BA-9CC1-D63E860F355B}" type="slidenum">
              <a:rPr lang="en-US" smtClean="0"/>
              <a:t>87</a:t>
            </a:fld>
            <a:endParaRPr lang="en-US" dirty="0"/>
          </a:p>
        </p:txBody>
      </p:sp>
    </p:spTree>
    <p:extLst>
      <p:ext uri="{BB962C8B-B14F-4D97-AF65-F5344CB8AC3E}">
        <p14:creationId xmlns:p14="http://schemas.microsoft.com/office/powerpoint/2010/main" val="69573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instance the child has not benefited from interventions, those interventions can take place during the evaluation period. </a:t>
            </a:r>
          </a:p>
        </p:txBody>
      </p:sp>
      <p:sp>
        <p:nvSpPr>
          <p:cNvPr id="4" name="Slide Number Placeholder 3"/>
          <p:cNvSpPr>
            <a:spLocks noGrp="1"/>
          </p:cNvSpPr>
          <p:nvPr>
            <p:ph type="sldNum" sz="quarter" idx="5"/>
          </p:nvPr>
        </p:nvSpPr>
        <p:spPr/>
        <p:txBody>
          <a:bodyPr/>
          <a:lstStyle/>
          <a:p>
            <a:fld id="{E6530340-F5C0-43BA-9CC1-D63E860F355B}" type="slidenum">
              <a:rPr lang="en-US" smtClean="0"/>
              <a:t>9</a:t>
            </a:fld>
            <a:endParaRPr lang="en-US" dirty="0"/>
          </a:p>
        </p:txBody>
      </p:sp>
    </p:spTree>
    <p:extLst>
      <p:ext uri="{BB962C8B-B14F-4D97-AF65-F5344CB8AC3E}">
        <p14:creationId xmlns:p14="http://schemas.microsoft.com/office/powerpoint/2010/main" val="1632014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4/29/2019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4/29/2019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4/29/2019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4/29/2019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4/29/2019</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4/29/2019</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4/29/2019</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4/29/2019</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4/29/2019</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4/29/2019</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4/29/2019</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4/29/2019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tonybates.ca/2014/01/12/2020-vision-outlook-for-online-learning-in-2014-and-way-beyon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dan4kent.wordpress.com/2011/11/04/wh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ixabay.com/de/besprechung-meeting-gespr%C3%A4ch-1020228/"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9b859690d1363a12c9a4e90668a662eb&amp;term_occur=3&amp;term_src=Title:34:Subtitle:B:Chapter:III:Part:300:Subpart:D:Subjgrp:58:300.322" TargetMode="External"/><Relationship Id="rId7" Type="http://schemas.openxmlformats.org/officeDocument/2006/relationships/hyperlink" Target="https://openclipart.org/detail/172579/the-begin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arcipelagomilano.org/archives/36050" TargetMode="External"/><Relationship Id="rId4" Type="http://schemas.openxmlformats.org/officeDocument/2006/relationships/image" Target="../media/image6.gi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3550" y="1742395"/>
            <a:ext cx="8216900" cy="2152650"/>
          </a:xfrm>
        </p:spPr>
        <p:txBody>
          <a:bodyPr rtlCol="0">
            <a:noAutofit/>
          </a:bodyPr>
          <a:lstStyle/>
          <a:p>
            <a:pPr>
              <a:defRPr/>
            </a:pPr>
            <a:r>
              <a:rPr lang="en-US" sz="4000" dirty="0">
                <a:latin typeface="+mj-lt"/>
                <a:cs typeface="Times New Roman"/>
              </a:rPr>
              <a:t>General Supervision and IDEA Implementation Training: Part II</a:t>
            </a:r>
            <a:br>
              <a:rPr lang="en-US" sz="4000" dirty="0">
                <a:latin typeface="+mj-lt"/>
                <a:cs typeface="Times New Roman"/>
              </a:rPr>
            </a:br>
            <a:r>
              <a:rPr lang="en-US" sz="4000" dirty="0">
                <a:latin typeface="+mj-lt"/>
                <a:cs typeface="Times New Roman"/>
              </a:rPr>
              <a:t>January 23-24, 2019</a:t>
            </a:r>
            <a:br>
              <a:rPr lang="en-US" sz="4000" dirty="0">
                <a:latin typeface="+mn-lt"/>
                <a:cs typeface="+mj-ea"/>
              </a:rPr>
            </a:br>
            <a:br>
              <a:rPr lang="en-US" sz="4000" dirty="0">
                <a:latin typeface="+mn-lt"/>
                <a:cs typeface="+mj-ea"/>
              </a:rPr>
            </a:br>
            <a:endParaRPr lang="en-US" sz="4000" dirty="0">
              <a:solidFill>
                <a:srgbClr val="FF0000"/>
              </a:solidFill>
              <a:latin typeface="+mn-lt"/>
            </a:endParaRPr>
          </a:p>
        </p:txBody>
      </p:sp>
      <p:pic>
        <p:nvPicPr>
          <p:cNvPr id="3" name="Picture 2">
            <a:extLst>
              <a:ext uri="{FF2B5EF4-FFF2-40B4-BE49-F238E27FC236}">
                <a16:creationId xmlns:a16="http://schemas.microsoft.com/office/drawing/2014/main" id="{34C34445-BCAA-4A7A-9844-9C88F87205B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38500" y="3243506"/>
            <a:ext cx="2667000" cy="1303078"/>
          </a:xfrm>
          <a:prstGeom prst="rect">
            <a:avLst/>
          </a:prstGeom>
        </p:spPr>
      </p:pic>
      <p:sp>
        <p:nvSpPr>
          <p:cNvPr id="2" name="TextBox 1">
            <a:extLst>
              <a:ext uri="{FF2B5EF4-FFF2-40B4-BE49-F238E27FC236}">
                <a16:creationId xmlns:a16="http://schemas.microsoft.com/office/drawing/2014/main" id="{2911CB84-1197-44A2-A4B1-B6747EF58668}"/>
              </a:ext>
            </a:extLst>
          </p:cNvPr>
          <p:cNvSpPr txBox="1"/>
          <p:nvPr/>
        </p:nvSpPr>
        <p:spPr>
          <a:xfrm>
            <a:off x="1948541" y="4795991"/>
            <a:ext cx="5523724" cy="1477328"/>
          </a:xfrm>
          <a:prstGeom prst="rect">
            <a:avLst/>
          </a:prstGeom>
          <a:noFill/>
        </p:spPr>
        <p:txBody>
          <a:bodyPr wrap="square" rtlCol="0">
            <a:spAutoFit/>
          </a:bodyPr>
          <a:lstStyle/>
          <a:p>
            <a:pPr algn="ctr"/>
            <a:r>
              <a:rPr lang="en-US" b="1" dirty="0"/>
              <a:t>Federal Programs</a:t>
            </a:r>
          </a:p>
          <a:p>
            <a:pPr algn="ctr"/>
            <a:r>
              <a:rPr lang="en-US" b="1" dirty="0"/>
              <a:t>Nakeba Rahming, Ed.S., Deputy Superintendent </a:t>
            </a:r>
          </a:p>
          <a:p>
            <a:endParaRPr lang="en-US" b="1" dirty="0"/>
          </a:p>
          <a:p>
            <a:r>
              <a:rPr lang="en-US" b="1" dirty="0"/>
              <a:t>Division for Special Education Services and Supports</a:t>
            </a:r>
          </a:p>
          <a:p>
            <a:pPr algn="ctr"/>
            <a:r>
              <a:rPr lang="en-US" b="1" dirty="0"/>
              <a:t>Zelphine Smith-Dixon, Ed.D., State Director</a:t>
            </a:r>
          </a:p>
        </p:txBody>
      </p:sp>
    </p:spTree>
    <p:extLst>
      <p:ext uri="{BB962C8B-B14F-4D97-AF65-F5344CB8AC3E}">
        <p14:creationId xmlns:p14="http://schemas.microsoft.com/office/powerpoint/2010/main" val="456989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300" kern="1200" dirty="0">
                <a:solidFill>
                  <a:srgbClr val="FFFFFF"/>
                </a:solidFill>
                <a:latin typeface="+mj-lt"/>
                <a:ea typeface="+mj-ea"/>
                <a:cs typeface="+mj-cs"/>
              </a:rPr>
              <a:t>Someone told me that the district will not accept my consent if my child has excessive absences. Is this correct?</a:t>
            </a:r>
          </a:p>
        </p:txBody>
      </p: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39976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300" dirty="0">
                <a:solidFill>
                  <a:srgbClr val="FFFFFF"/>
                </a:solidFill>
                <a:latin typeface="+mj-lt"/>
              </a:rPr>
              <a:t>Is there a minimum number of interventions?</a:t>
            </a:r>
            <a:endParaRPr lang="en-US" sz="3300"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622751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300" kern="1200" dirty="0">
                <a:solidFill>
                  <a:srgbClr val="FFFFFF"/>
                </a:solidFill>
                <a:latin typeface="+mj-lt"/>
                <a:ea typeface="+mj-ea"/>
                <a:cs typeface="+mj-cs"/>
              </a:rPr>
              <a:t>Can my child be determined not eligible without the intervention data?</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363845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900" kern="1200" dirty="0">
                <a:solidFill>
                  <a:srgbClr val="FFFFFF"/>
                </a:solidFill>
                <a:latin typeface="+mj-lt"/>
                <a:ea typeface="+mj-ea"/>
                <a:cs typeface="+mj-cs"/>
              </a:rPr>
              <a:t>I heard that my child must have a passed hearing and vision-first! Is this correct?</a:t>
            </a:r>
          </a:p>
        </p:txBody>
      </p: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99858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252664" y="742951"/>
            <a:ext cx="3295606" cy="4962524"/>
          </a:xfr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US" sz="2400" dirty="0"/>
              <a:t>Can the LEA proceed with eligibility without receiving a passed hearing and vision report?</a:t>
            </a:r>
          </a:p>
        </p:txBody>
      </p:sp>
      <p:pic>
        <p:nvPicPr>
          <p:cNvPr id="4" name="Content Placeholder 4">
            <a:extLst>
              <a:ext uri="{FF2B5EF4-FFF2-40B4-BE49-F238E27FC236}">
                <a16:creationId xmlns:a16="http://schemas.microsoft.com/office/drawing/2014/main" id="{B6DDA105-F38C-4378-90BD-857D87C86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5427" y="943645"/>
            <a:ext cx="4915159" cy="4915159"/>
          </a:xfrm>
          <a:prstGeom prst="rect">
            <a:avLst/>
          </a:prstGeom>
        </p:spPr>
      </p:pic>
    </p:spTree>
    <p:extLst>
      <p:ext uri="{BB962C8B-B14F-4D97-AF65-F5344CB8AC3E}">
        <p14:creationId xmlns:p14="http://schemas.microsoft.com/office/powerpoint/2010/main" val="1902068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7FDEE-ADEC-4F66-A20D-028B57499A41}"/>
              </a:ext>
            </a:extLst>
          </p:cNvPr>
          <p:cNvSpPr>
            <a:spLocks noGrp="1"/>
          </p:cNvSpPr>
          <p:nvPr>
            <p:ph idx="1"/>
          </p:nvPr>
        </p:nvSpPr>
        <p:spPr>
          <a:xfrm>
            <a:off x="233915" y="1659579"/>
            <a:ext cx="8654903" cy="4517384"/>
          </a:xfrm>
        </p:spPr>
        <p:txBody>
          <a:bodyPr>
            <a:normAutofit fontScale="92500"/>
          </a:bodyPr>
          <a:lstStyle/>
          <a:p>
            <a:pPr marL="0" indent="0">
              <a:buNone/>
            </a:pPr>
            <a:r>
              <a:rPr lang="en-US" dirty="0"/>
              <a:t> If problems with the child’s hearing or vision need medical diagnosis or require the purchase of hearing aids or eyeglasses and the parents are unable to accomplish this, then the LEA must make sure that these devices and services are made available to the child. Under IDEA Evaluation Procedures, if an assessment is administered to a child with impaired sensory, manual, or speaking skills, the assessment results should accurately reflect the child’s aptitude or achievement level or whatever other factors the test purports to measure, rather than reflecting the child’s impaired sensory, manual, or speaking skills (unless those skills are the factors that the test purports to measure).</a:t>
            </a:r>
          </a:p>
        </p:txBody>
      </p:sp>
      <p:sp>
        <p:nvSpPr>
          <p:cNvPr id="4" name="Date Placeholder 3">
            <a:extLst>
              <a:ext uri="{FF2B5EF4-FFF2-40B4-BE49-F238E27FC236}">
                <a16:creationId xmlns:a16="http://schemas.microsoft.com/office/drawing/2014/main" id="{8B27AD11-B966-4867-97CD-12D454C9CF86}"/>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A91F909A-6203-4C1D-8B4C-D5D40103D444}"/>
              </a:ext>
            </a:extLst>
          </p:cNvPr>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1896132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2600" kern="1200" dirty="0">
                <a:solidFill>
                  <a:srgbClr val="FFFFFF"/>
                </a:solidFill>
                <a:latin typeface="+mj-lt"/>
                <a:ea typeface="+mj-ea"/>
                <a:cs typeface="+mj-cs"/>
              </a:rPr>
              <a:t>Last year, I thought I asked for an evaluation but received a screening. Was that procedure-right? The district said they screen young children first because they don’t have enough psychologists. </a:t>
            </a:r>
          </a:p>
        </p:txBody>
      </p: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3836783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900" kern="1200" dirty="0">
                <a:solidFill>
                  <a:srgbClr val="FFFFFF"/>
                </a:solidFill>
                <a:latin typeface="+mj-lt"/>
                <a:ea typeface="+mj-ea"/>
                <a:cs typeface="+mj-cs"/>
              </a:rPr>
              <a:t>When should I expect the evaluation to be completed?</a:t>
            </a:r>
          </a:p>
        </p:txBody>
      </p: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4355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900" kern="1200" dirty="0">
                <a:solidFill>
                  <a:srgbClr val="FFFFFF"/>
                </a:solidFill>
                <a:latin typeface="+mj-lt"/>
                <a:ea typeface="+mj-ea"/>
                <a:cs typeface="+mj-cs"/>
              </a:rPr>
              <a:t>Will child find end with the evaluation?</a:t>
            </a:r>
          </a:p>
        </p:txBody>
      </p: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52966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900" kern="1200" dirty="0">
                <a:solidFill>
                  <a:srgbClr val="FFFFFF"/>
                </a:solidFill>
                <a:latin typeface="+mj-lt"/>
                <a:ea typeface="+mj-ea"/>
                <a:cs typeface="+mj-cs"/>
              </a:rPr>
              <a:t>What if I don’t give parental consent for the special education services and related services? </a:t>
            </a:r>
          </a:p>
        </p:txBody>
      </p:sp>
      <p:pic>
        <p:nvPicPr>
          <p:cNvPr id="7" name="Content Placeholder 4">
            <a:extLst>
              <a:ext uri="{FF2B5EF4-FFF2-40B4-BE49-F238E27FC236}">
                <a16:creationId xmlns:a16="http://schemas.microsoft.com/office/drawing/2014/main" id="{335735A4-46EA-4274-BCAA-19C0B6F797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63599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03982" y="334016"/>
            <a:ext cx="7054117" cy="1325563"/>
          </a:xfrm>
        </p:spPr>
        <p:txBody>
          <a:bodyPr>
            <a:normAutofit/>
          </a:bodyPr>
          <a:lstStyle/>
          <a:p>
            <a:pPr algn="ctr" eaLnBrk="1" hangingPunct="1"/>
            <a:r>
              <a:rPr lang="en-US" sz="4000" b="1" dirty="0">
                <a:latin typeface="+mj-lt"/>
                <a:cs typeface="Times New Roman" panose="02020603050405020304" pitchFamily="18" charset="0"/>
              </a:rPr>
              <a:t>General Supervision Requirements</a:t>
            </a:r>
          </a:p>
        </p:txBody>
      </p:sp>
      <p:sp>
        <p:nvSpPr>
          <p:cNvPr id="3" name="Content Placeholder 2"/>
          <p:cNvSpPr>
            <a:spLocks noGrp="1"/>
          </p:cNvSpPr>
          <p:nvPr>
            <p:ph idx="1"/>
          </p:nvPr>
        </p:nvSpPr>
        <p:spPr>
          <a:xfrm>
            <a:off x="317241" y="1659579"/>
            <a:ext cx="8531483" cy="4452657"/>
          </a:xfrm>
        </p:spPr>
        <p:txBody>
          <a:bodyPr rtlCol="0">
            <a:normAutofit/>
          </a:bodyPr>
          <a:lstStyle/>
          <a:p>
            <a:pPr marL="0" indent="0" eaLnBrk="1" fontAlgn="auto" hangingPunct="1">
              <a:spcAft>
                <a:spcPts val="0"/>
              </a:spcAft>
              <a:buNone/>
              <a:defRPr/>
            </a:pPr>
            <a:r>
              <a:rPr lang="en-US" b="1" dirty="0">
                <a:cs typeface="Times New Roman" panose="02020603050405020304" pitchFamily="18" charset="0"/>
              </a:rPr>
              <a:t>States must implement and maintain a general supervision system in order to:</a:t>
            </a:r>
          </a:p>
          <a:p>
            <a:pPr marL="0" indent="0" eaLnBrk="1" fontAlgn="auto" hangingPunct="1">
              <a:spcAft>
                <a:spcPts val="0"/>
              </a:spcAft>
              <a:buNone/>
              <a:defRPr/>
            </a:pPr>
            <a:endParaRPr lang="en-US" b="1" dirty="0">
              <a:cs typeface="Times New Roman" panose="02020603050405020304" pitchFamily="18" charset="0"/>
            </a:endParaRPr>
          </a:p>
          <a:p>
            <a:pPr marL="914400" lvl="1" indent="-457200">
              <a:buFont typeface="+mj-lt"/>
              <a:buAutoNum type="arabicPeriod"/>
              <a:defRPr/>
            </a:pPr>
            <a:r>
              <a:rPr lang="en-US" dirty="0">
                <a:cs typeface="Times New Roman" panose="02020603050405020304" pitchFamily="18" charset="0"/>
              </a:rPr>
              <a:t>Improve educational results and functional outcomes for all children with disabilities; and </a:t>
            </a:r>
          </a:p>
          <a:p>
            <a:pPr marL="914400" lvl="1" indent="-457200">
              <a:buFont typeface="+mj-lt"/>
              <a:buAutoNum type="arabicPeriod"/>
              <a:defRPr/>
            </a:pPr>
            <a:r>
              <a:rPr lang="en-US" dirty="0">
                <a:cs typeface="Times New Roman" panose="02020603050405020304" pitchFamily="18" charset="0"/>
              </a:rPr>
              <a:t>Ensure that the requirements of IDEA are met. </a:t>
            </a:r>
          </a:p>
          <a:p>
            <a:pPr eaLnBrk="1" fontAlgn="auto" hangingPunct="1">
              <a:spcAft>
                <a:spcPts val="0"/>
              </a:spcAft>
              <a:buFont typeface="Arial" pitchFamily="34" charset="0"/>
              <a:buNone/>
              <a:defRPr/>
            </a:pPr>
            <a:endParaRPr lang="en-US" dirty="0"/>
          </a:p>
        </p:txBody>
      </p:sp>
      <p:pic>
        <p:nvPicPr>
          <p:cNvPr id="5" name="Picture 4">
            <a:extLst>
              <a:ext uri="{FF2B5EF4-FFF2-40B4-BE49-F238E27FC236}">
                <a16:creationId xmlns:a16="http://schemas.microsoft.com/office/drawing/2014/main" id="{080A53EE-6AC7-4F92-AEF5-75826429EEB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18" y="232697"/>
            <a:ext cx="1797329" cy="986504"/>
          </a:xfrm>
          <a:prstGeom prst="rect">
            <a:avLst/>
          </a:prstGeom>
        </p:spPr>
      </p:pic>
    </p:spTree>
    <p:extLst>
      <p:ext uri="{BB962C8B-B14F-4D97-AF65-F5344CB8AC3E}">
        <p14:creationId xmlns:p14="http://schemas.microsoft.com/office/powerpoint/2010/main" val="2454321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2900" kern="1200" dirty="0">
                <a:solidFill>
                  <a:srgbClr val="FFFFFF"/>
                </a:solidFill>
                <a:latin typeface="+mj-lt"/>
                <a:ea typeface="+mj-ea"/>
                <a:cs typeface="+mj-cs"/>
              </a:rPr>
              <a:t>Are you required to develop the IEP so I can determine if I want to give consent for services?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BE737EE8-15FF-493E-91FD-D80298FFB4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817478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300" kern="1200" dirty="0">
                <a:solidFill>
                  <a:srgbClr val="FFFFFF"/>
                </a:solidFill>
                <a:latin typeface="+mj-lt"/>
                <a:ea typeface="+mj-ea"/>
                <a:cs typeface="+mj-cs"/>
              </a:rPr>
              <a:t>On another note, my child is enrolled in a private school. What happens if I choose not to receive FAPE? </a:t>
            </a:r>
          </a:p>
        </p:txBody>
      </p:sp>
      <p:pic>
        <p:nvPicPr>
          <p:cNvPr id="4" name="Content Placeholder 4">
            <a:extLst>
              <a:ext uri="{FF2B5EF4-FFF2-40B4-BE49-F238E27FC236}">
                <a16:creationId xmlns:a16="http://schemas.microsoft.com/office/drawing/2014/main" id="{8532F5CC-578D-48C2-B89D-93A6DE589D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2469512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600" kern="1200" dirty="0">
                <a:solidFill>
                  <a:srgbClr val="FFFFFF"/>
                </a:solidFill>
                <a:latin typeface="+mj-lt"/>
                <a:ea typeface="+mj-ea"/>
                <a:cs typeface="+mj-cs"/>
              </a:rPr>
              <a:t>Can you offer me a service plan without developing an IEP?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54AE9CDB-4173-4FD1-A77C-7D686F7145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208279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300" kern="1200" dirty="0">
                <a:solidFill>
                  <a:srgbClr val="FFFFFF"/>
                </a:solidFill>
                <a:latin typeface="+mj-lt"/>
                <a:ea typeface="+mj-ea"/>
                <a:cs typeface="+mj-cs"/>
              </a:rPr>
              <a:t>If I choose the service plan, is this the same thing as parent revocation?</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AB13FCC4-59F7-47DD-9FDB-C3CC22434F3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3223526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900" kern="1200" dirty="0">
                <a:solidFill>
                  <a:srgbClr val="FFFFFF"/>
                </a:solidFill>
                <a:latin typeface="+mj-lt"/>
                <a:ea typeface="+mj-ea"/>
                <a:cs typeface="+mj-cs"/>
              </a:rPr>
              <a:t>If I accept the Special Needs Scholarship, is this similar to parent revocation? </a:t>
            </a:r>
          </a:p>
        </p:txBody>
      </p:sp>
      <p:pic>
        <p:nvPicPr>
          <p:cNvPr id="4" name="Content Placeholder 4">
            <a:extLst>
              <a:ext uri="{FF2B5EF4-FFF2-40B4-BE49-F238E27FC236}">
                <a16:creationId xmlns:a16="http://schemas.microsoft.com/office/drawing/2014/main" id="{61D56D37-BC16-4236-B241-850CF2288C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391799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4200" kern="1200" dirty="0">
                <a:solidFill>
                  <a:srgbClr val="FFFFFF"/>
                </a:solidFill>
                <a:latin typeface="+mj-lt"/>
                <a:ea typeface="+mj-ea"/>
                <a:cs typeface="+mj-cs"/>
              </a:rPr>
              <a:t>Will my child remain a child with a disability forever?</a:t>
            </a:r>
          </a:p>
        </p:txBody>
      </p:sp>
      <p:pic>
        <p:nvPicPr>
          <p:cNvPr id="4" name="Content Placeholder 4">
            <a:extLst>
              <a:ext uri="{FF2B5EF4-FFF2-40B4-BE49-F238E27FC236}">
                <a16:creationId xmlns:a16="http://schemas.microsoft.com/office/drawing/2014/main" id="{8EBF59EB-1A39-4125-92D4-339BB6E22FE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863015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600" kern="1200" dirty="0">
                <a:solidFill>
                  <a:srgbClr val="FFFFFF"/>
                </a:solidFill>
                <a:latin typeface="+mj-lt"/>
                <a:ea typeface="+mj-ea"/>
                <a:cs typeface="+mj-cs"/>
              </a:rPr>
              <a:t>How often will the district address reevaluation? </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775943E8-6839-4132-9FC5-0E24995DC4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330898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9971" y="1783959"/>
            <a:ext cx="3483937" cy="2889114"/>
          </a:xfrm>
        </p:spPr>
        <p:txBody>
          <a:bodyPr vert="horz" lIns="91440" tIns="45720" rIns="91440" bIns="45720" rtlCol="0" anchor="b">
            <a:normAutofit fontScale="90000"/>
          </a:bodyPr>
          <a:lstStyle/>
          <a:p>
            <a:r>
              <a:rPr lang="en-US" sz="4200" kern="1200" dirty="0">
                <a:solidFill>
                  <a:schemeClr val="bg1"/>
                </a:solidFill>
                <a:latin typeface="+mj-lt"/>
                <a:ea typeface="+mj-ea"/>
                <a:cs typeface="+mj-cs"/>
              </a:rPr>
              <a:t>Will I have the opportunity to give parental consent for the reevaluation?</a:t>
            </a:r>
          </a:p>
        </p:txBody>
      </p:sp>
      <p:sp>
        <p:nvSpPr>
          <p:cNvPr id="24" name="Freeform: Shape 2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0092" y="1325447"/>
            <a:ext cx="2308807" cy="2308807"/>
          </a:xfrm>
        </p:spPr>
      </p:pic>
    </p:spTree>
    <p:extLst>
      <p:ext uri="{BB962C8B-B14F-4D97-AF65-F5344CB8AC3E}">
        <p14:creationId xmlns:p14="http://schemas.microsoft.com/office/powerpoint/2010/main" val="4128908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300" kern="1200" dirty="0">
                <a:solidFill>
                  <a:srgbClr val="FFFFFF"/>
                </a:solidFill>
                <a:latin typeface="+mj-lt"/>
                <a:ea typeface="+mj-ea"/>
                <a:cs typeface="+mj-cs"/>
              </a:rPr>
              <a:t>Will the district continue to reevaluate my child if I revoke consent?</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7" y="2077278"/>
            <a:ext cx="3813272" cy="3813272"/>
          </a:xfrm>
          <a:prstGeom prst="rect">
            <a:avLst/>
          </a:prstGeom>
        </p:spPr>
      </p:pic>
    </p:spTree>
    <p:extLst>
      <p:ext uri="{BB962C8B-B14F-4D97-AF65-F5344CB8AC3E}">
        <p14:creationId xmlns:p14="http://schemas.microsoft.com/office/powerpoint/2010/main" val="382859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300" kern="1200" dirty="0">
                <a:solidFill>
                  <a:srgbClr val="FFFFFF"/>
                </a:solidFill>
                <a:latin typeface="+mj-lt"/>
                <a:ea typeface="+mj-ea"/>
                <a:cs typeface="+mj-cs"/>
              </a:rPr>
              <a:t>Can you continue to provide services after receiving revocation?</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069885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624" y="1678578"/>
            <a:ext cx="8613950" cy="1750422"/>
          </a:xfrm>
        </p:spPr>
        <p:txBody>
          <a:bodyPr>
            <a:normAutofit/>
          </a:bodyPr>
          <a:lstStyle/>
          <a:p>
            <a:r>
              <a:rPr lang="en-US" sz="3000" dirty="0"/>
              <a:t>Division for Special Education Services and Supports</a:t>
            </a:r>
            <a:br>
              <a:rPr lang="en-US" sz="3000" dirty="0"/>
            </a:br>
            <a:r>
              <a:rPr lang="en-US" sz="3000" dirty="0"/>
              <a:t> </a:t>
            </a:r>
            <a:br>
              <a:rPr lang="en-US" sz="3000" dirty="0"/>
            </a:br>
            <a:r>
              <a:rPr lang="en-US" sz="3000" dirty="0"/>
              <a:t> 2018-2019 Priorities</a:t>
            </a:r>
          </a:p>
        </p:txBody>
      </p:sp>
      <p:sp>
        <p:nvSpPr>
          <p:cNvPr id="3" name="Subtitle 2"/>
          <p:cNvSpPr>
            <a:spLocks noGrp="1"/>
          </p:cNvSpPr>
          <p:nvPr>
            <p:ph type="subTitle" idx="1"/>
          </p:nvPr>
        </p:nvSpPr>
        <p:spPr>
          <a:xfrm>
            <a:off x="1355586" y="3770769"/>
            <a:ext cx="6432829" cy="1352006"/>
          </a:xfrm>
        </p:spPr>
        <p:txBody>
          <a:bodyPr>
            <a:normAutofit/>
          </a:bodyPr>
          <a:lstStyle/>
          <a:p>
            <a:pPr marL="257175" indent="-257175" algn="l">
              <a:buFont typeface="Arial" panose="020B0604020202020204" pitchFamily="34" charset="0"/>
              <a:buChar char="•"/>
            </a:pPr>
            <a:r>
              <a:rPr lang="en-US" sz="2100" dirty="0"/>
              <a:t>Eligibility Determination Process</a:t>
            </a:r>
          </a:p>
          <a:p>
            <a:pPr marL="257175" indent="-257175" algn="l">
              <a:buFont typeface="Arial" panose="020B0604020202020204" pitchFamily="34" charset="0"/>
              <a:buChar char="•"/>
            </a:pPr>
            <a:r>
              <a:rPr lang="en-US" sz="2100" dirty="0"/>
              <a:t>IEP Development and Implementation</a:t>
            </a:r>
          </a:p>
          <a:p>
            <a:pPr marL="257175" indent="-257175" algn="l">
              <a:buFont typeface="Arial" panose="020B0604020202020204" pitchFamily="34" charset="0"/>
              <a:buChar char="•"/>
            </a:pPr>
            <a:r>
              <a:rPr lang="en-US" sz="2100" dirty="0"/>
              <a:t>Parent Procedural Safeguards</a:t>
            </a:r>
          </a:p>
          <a:p>
            <a:pPr marL="257175" indent="-257175">
              <a:buFont typeface="Arial" panose="020B0604020202020204" pitchFamily="34" charset="0"/>
              <a:buChar char="•"/>
            </a:pPr>
            <a:endParaRPr lang="en-US" dirty="0"/>
          </a:p>
        </p:txBody>
      </p:sp>
      <p:sp>
        <p:nvSpPr>
          <p:cNvPr id="6" name="Date Placeholder 5"/>
          <p:cNvSpPr>
            <a:spLocks noGrp="1"/>
          </p:cNvSpPr>
          <p:nvPr>
            <p:ph type="dt" sz="half" idx="2"/>
          </p:nvPr>
        </p:nvSpPr>
        <p:spPr/>
        <p:txBody>
          <a:bodyPr/>
          <a:lstStyle/>
          <a:p>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3496245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300" kern="1200" dirty="0">
                <a:solidFill>
                  <a:srgbClr val="FFFFFF"/>
                </a:solidFill>
                <a:latin typeface="+mj-lt"/>
                <a:ea typeface="+mj-ea"/>
                <a:cs typeface="+mj-cs"/>
              </a:rPr>
              <a:t>What happens if I change my mind after parent revocation? </a:t>
            </a:r>
          </a:p>
        </p:txBody>
      </p:sp>
      <p:cxnSp>
        <p:nvCxnSpPr>
          <p:cNvPr id="27" name="Straight Connector 2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2"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3136067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300" kern="1200" dirty="0">
                <a:solidFill>
                  <a:srgbClr val="FFFFFF"/>
                </a:solidFill>
                <a:latin typeface="+mj-lt"/>
                <a:ea typeface="+mj-ea"/>
                <a:cs typeface="+mj-cs"/>
              </a:rPr>
              <a:t>If I revoke, will you remove all references to special education in the record? </a:t>
            </a: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82771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677" y="914400"/>
            <a:ext cx="2743200" cy="2887579"/>
          </a:xfrm>
        </p:spPr>
        <p:txBody>
          <a:bodyPr vert="horz" lIns="91440" tIns="45720" rIns="91440" bIns="45720" rtlCol="0" anchor="b">
            <a:normAutofit/>
          </a:bodyPr>
          <a:lstStyle/>
          <a:p>
            <a:pPr algn="ctr"/>
            <a:r>
              <a:rPr lang="en-US" sz="3300" dirty="0">
                <a:solidFill>
                  <a:srgbClr val="FFFFFF"/>
                </a:solidFill>
                <a:latin typeface="+mj-lt"/>
              </a:rPr>
              <a:t>At what point is my child considered a child with a disability?</a:t>
            </a:r>
            <a:endParaRPr lang="en-US" sz="3300" kern="1200" dirty="0">
              <a:solidFill>
                <a:srgbClr val="FFFFFF"/>
              </a:solidFill>
              <a:latin typeface="+mj-lt"/>
              <a:ea typeface="+mj-ea"/>
              <a:cs typeface="+mj-cs"/>
            </a:endParaRPr>
          </a:p>
        </p:txBody>
      </p:sp>
      <p:cxnSp>
        <p:nvCxnSpPr>
          <p:cNvPr id="14" name="Straight Connector 13">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2973096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300" kern="1200" dirty="0">
                <a:solidFill>
                  <a:srgbClr val="FFFFFF"/>
                </a:solidFill>
                <a:latin typeface="+mj-lt"/>
                <a:ea typeface="+mj-ea"/>
                <a:cs typeface="+mj-cs"/>
              </a:rPr>
              <a:t>Will the district offer a reevaluation for my parentally placed private school student? </a:t>
            </a:r>
          </a:p>
        </p:txBody>
      </p:sp>
      <p:pic>
        <p:nvPicPr>
          <p:cNvPr id="4" name="Content Placeholder 4">
            <a:extLst>
              <a:ext uri="{FF2B5EF4-FFF2-40B4-BE49-F238E27FC236}">
                <a16:creationId xmlns:a16="http://schemas.microsoft.com/office/drawing/2014/main" id="{B6DDA105-F38C-4378-90BD-857D87C86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174272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300" dirty="0">
                <a:solidFill>
                  <a:srgbClr val="FFFFFF"/>
                </a:solidFill>
                <a:latin typeface="+mj-lt"/>
              </a:rPr>
              <a:t>I read my district’s flexibility waiver. Can a district waive class size in the sped rule?</a:t>
            </a:r>
            <a:endParaRPr lang="en-US" sz="3300" kern="1200" dirty="0">
              <a:solidFill>
                <a:srgbClr val="FFFFFF"/>
              </a:solidFill>
              <a:latin typeface="+mj-lt"/>
              <a:ea typeface="+mj-ea"/>
              <a:cs typeface="+mj-cs"/>
            </a:endParaRPr>
          </a:p>
        </p:txBody>
      </p:sp>
      <p:pic>
        <p:nvPicPr>
          <p:cNvPr id="4" name="Content Placeholder 4">
            <a:extLst>
              <a:ext uri="{FF2B5EF4-FFF2-40B4-BE49-F238E27FC236}">
                <a16:creationId xmlns:a16="http://schemas.microsoft.com/office/drawing/2014/main" id="{B6DDA105-F38C-4378-90BD-857D87C86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363224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4200" kern="1200" dirty="0">
                <a:solidFill>
                  <a:srgbClr val="FFFFFF"/>
                </a:solidFill>
                <a:latin typeface="+mj-lt"/>
                <a:ea typeface="+mj-ea"/>
                <a:cs typeface="+mj-cs"/>
              </a:rPr>
              <a:t>Is the flexibility extended to FAPE</a:t>
            </a:r>
            <a:r>
              <a:rPr lang="en-US" sz="4200" dirty="0">
                <a:solidFill>
                  <a:srgbClr val="FFFFFF"/>
                </a:solidFill>
                <a:latin typeface="+mj-lt"/>
              </a:rPr>
              <a:t>, as well?</a:t>
            </a:r>
            <a:endParaRPr lang="en-US" sz="4200" kern="1200" dirty="0">
              <a:solidFill>
                <a:srgbClr val="FFFFFF"/>
              </a:solidFill>
              <a:latin typeface="+mj-lt"/>
              <a:ea typeface="+mj-ea"/>
              <a:cs typeface="+mj-cs"/>
            </a:endParaRPr>
          </a:p>
        </p:txBody>
      </p:sp>
      <p:pic>
        <p:nvPicPr>
          <p:cNvPr id="4" name="Content Placeholder 4">
            <a:extLst>
              <a:ext uri="{FF2B5EF4-FFF2-40B4-BE49-F238E27FC236}">
                <a16:creationId xmlns:a16="http://schemas.microsoft.com/office/drawing/2014/main" id="{B6DDA105-F38C-4378-90BD-857D87C86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28210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252664" y="742951"/>
            <a:ext cx="3136580" cy="4962524"/>
          </a:xfrm>
        </p:spPr>
        <p:txBody>
          <a:bodyPr vert="horz" lIns="91440" tIns="45720" rIns="91440" bIns="45720" rtlCol="0" anchor="ctr">
            <a:normAutofit/>
          </a:bodyPr>
          <a:lstStyle/>
          <a:p>
            <a:pPr algn="ctr"/>
            <a:r>
              <a:rPr lang="en-US" sz="4000" kern="1200" dirty="0">
                <a:solidFill>
                  <a:srgbClr val="FFFFFF"/>
                </a:solidFill>
                <a:latin typeface="+mj-lt"/>
                <a:ea typeface="+mj-ea"/>
                <a:cs typeface="+mj-cs"/>
              </a:rPr>
              <a:t>What is caseload, and how is this different than case management?</a:t>
            </a:r>
          </a:p>
        </p:txBody>
      </p:sp>
      <p:pic>
        <p:nvPicPr>
          <p:cNvPr id="4" name="Content Placeholder 4">
            <a:extLst>
              <a:ext uri="{FF2B5EF4-FFF2-40B4-BE49-F238E27FC236}">
                <a16:creationId xmlns:a16="http://schemas.microsoft.com/office/drawing/2014/main" id="{B6DDA105-F38C-4378-90BD-857D87C86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5427" y="943645"/>
            <a:ext cx="4915159" cy="4915159"/>
          </a:xfrm>
          <a:prstGeom prst="rect">
            <a:avLst/>
          </a:prstGeom>
        </p:spPr>
      </p:pic>
    </p:spTree>
    <p:extLst>
      <p:ext uri="{BB962C8B-B14F-4D97-AF65-F5344CB8AC3E}">
        <p14:creationId xmlns:p14="http://schemas.microsoft.com/office/powerpoint/2010/main" val="1412845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300" kern="1200" dirty="0">
                <a:solidFill>
                  <a:srgbClr val="FFFFFF"/>
                </a:solidFill>
                <a:latin typeface="+mj-lt"/>
                <a:ea typeface="+mj-ea"/>
                <a:cs typeface="+mj-cs"/>
              </a:rPr>
              <a:t>Can the case manager attend </a:t>
            </a:r>
            <a:r>
              <a:rPr lang="en-US" sz="3300" dirty="0">
                <a:solidFill>
                  <a:srgbClr val="FFFFFF"/>
                </a:solidFill>
                <a:latin typeface="+mj-lt"/>
              </a:rPr>
              <a:t>the IEPs in lieu of the special education teachers? </a:t>
            </a:r>
            <a:endParaRPr lang="en-US" sz="3300" kern="1200" dirty="0">
              <a:solidFill>
                <a:srgbClr val="FFFFFF"/>
              </a:solidFill>
              <a:latin typeface="+mj-lt"/>
              <a:ea typeface="+mj-ea"/>
              <a:cs typeface="+mj-cs"/>
            </a:endParaRPr>
          </a:p>
        </p:txBody>
      </p:sp>
      <p:pic>
        <p:nvPicPr>
          <p:cNvPr id="4" name="Content Placeholder 4">
            <a:extLst>
              <a:ext uri="{FF2B5EF4-FFF2-40B4-BE49-F238E27FC236}">
                <a16:creationId xmlns:a16="http://schemas.microsoft.com/office/drawing/2014/main" id="{B6DDA105-F38C-4378-90BD-857D87C86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64585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363475" y="742950"/>
            <a:ext cx="3138418" cy="5147599"/>
          </a:xfrm>
        </p:spPr>
        <p:txBody>
          <a:bodyPr vert="horz" lIns="91440" tIns="45720" rIns="91440" bIns="45720" rtlCol="0" anchor="ctr">
            <a:normAutofit/>
          </a:bodyPr>
          <a:lstStyle/>
          <a:p>
            <a:pPr algn="ctr"/>
            <a:r>
              <a:rPr lang="en-US" sz="2000" dirty="0">
                <a:solidFill>
                  <a:schemeClr val="bg1"/>
                </a:solidFill>
              </a:rPr>
              <a:t>If an IEP Team for a student who is already in special education wants an evaluation for a related service such as Occupational Therapy (OT)/Physical Therapy (PT) or Assistive Technology (AT), how would they proceed?</a:t>
            </a:r>
            <a:endParaRPr lang="en-US" sz="2000" kern="1200" dirty="0">
              <a:solidFill>
                <a:schemeClr val="bg1"/>
              </a:solidFill>
              <a:latin typeface="+mj-lt"/>
            </a:endParaRPr>
          </a:p>
        </p:txBody>
      </p:sp>
      <p:pic>
        <p:nvPicPr>
          <p:cNvPr id="4" name="Content Placeholder 4">
            <a:extLst>
              <a:ext uri="{FF2B5EF4-FFF2-40B4-BE49-F238E27FC236}">
                <a16:creationId xmlns:a16="http://schemas.microsoft.com/office/drawing/2014/main" id="{B6DDA105-F38C-4378-90BD-857D87C86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3971804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2BD7270-8800-45B6-A69C-CAFEC5700F18}"/>
              </a:ext>
            </a:extLst>
          </p:cNvPr>
          <p:cNvSpPr>
            <a:spLocks noGrp="1"/>
          </p:cNvSpPr>
          <p:nvPr>
            <p:ph type="ctrTitle"/>
          </p:nvPr>
        </p:nvSpPr>
        <p:spPr/>
        <p:txBody>
          <a:bodyPr>
            <a:normAutofit fontScale="90000"/>
          </a:bodyPr>
          <a:lstStyle/>
          <a:p>
            <a:r>
              <a:rPr lang="en-US" dirty="0"/>
              <a:t>Free Appropriate Public Education (FAPE)</a:t>
            </a:r>
          </a:p>
        </p:txBody>
      </p:sp>
      <p:sp>
        <p:nvSpPr>
          <p:cNvPr id="9" name="Subtitle 8">
            <a:extLst>
              <a:ext uri="{FF2B5EF4-FFF2-40B4-BE49-F238E27FC236}">
                <a16:creationId xmlns:a16="http://schemas.microsoft.com/office/drawing/2014/main" id="{508B0EA1-142B-4BA3-A6D4-CA372D78FA9B}"/>
              </a:ext>
            </a:extLst>
          </p:cNvPr>
          <p:cNvSpPr>
            <a:spLocks noGrp="1"/>
          </p:cNvSpPr>
          <p:nvPr>
            <p:ph type="subTitle" idx="1"/>
          </p:nvPr>
        </p:nvSpPr>
        <p:spPr/>
        <p:txBody>
          <a:bodyPr>
            <a:normAutofit/>
          </a:bodyPr>
          <a:lstStyle/>
          <a:p>
            <a:r>
              <a:rPr lang="en-US" sz="3600" dirty="0"/>
              <a:t>(34 C.F.R. §§ 300.101-300.113; GEORGIA RULE 160-4-7-.02)</a:t>
            </a:r>
          </a:p>
        </p:txBody>
      </p:sp>
      <p:sp>
        <p:nvSpPr>
          <p:cNvPr id="6" name="Date Placeholder 5"/>
          <p:cNvSpPr>
            <a:spLocks noGrp="1"/>
          </p:cNvSpPr>
          <p:nvPr>
            <p:ph type="dt" sz="half" idx="2"/>
          </p:nvPr>
        </p:nvSpPr>
        <p:spPr/>
        <p:txBody>
          <a:bodyPr/>
          <a:lstStyle/>
          <a:p>
            <a:fld id="{494CCCB8-5C83-404E-A3A7-8BF440FEC32E}" type="datetime1">
              <a:rPr lang="en-US" smtClean="0"/>
              <a:t>4/29/2019</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39</a:t>
            </a:fld>
            <a:endParaRPr lang="en-US" dirty="0"/>
          </a:p>
        </p:txBody>
      </p:sp>
    </p:spTree>
    <p:extLst>
      <p:ext uri="{BB962C8B-B14F-4D97-AF65-F5344CB8AC3E}">
        <p14:creationId xmlns:p14="http://schemas.microsoft.com/office/powerpoint/2010/main" val="601678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A5099-C3AB-4AE8-AEC2-ABF2AE302AC6}"/>
              </a:ext>
            </a:extLst>
          </p:cNvPr>
          <p:cNvSpPr>
            <a:spLocks noGrp="1"/>
          </p:cNvSpPr>
          <p:nvPr>
            <p:ph type="title"/>
          </p:nvPr>
        </p:nvSpPr>
        <p:spPr>
          <a:xfrm>
            <a:off x="452044" y="172065"/>
            <a:ext cx="4351338" cy="1676603"/>
          </a:xfrm>
        </p:spPr>
        <p:txBody>
          <a:bodyPr>
            <a:normAutofit/>
          </a:bodyPr>
          <a:lstStyle/>
          <a:p>
            <a:r>
              <a:rPr lang="en-US" dirty="0"/>
              <a:t>Meet Parent X</a:t>
            </a:r>
          </a:p>
        </p:txBody>
      </p:sp>
      <p:pic>
        <p:nvPicPr>
          <p:cNvPr id="7" name="Content Placeholder 6" descr="A close up of a toy&#10;&#10;Description automatically generated">
            <a:extLst>
              <a:ext uri="{FF2B5EF4-FFF2-40B4-BE49-F238E27FC236}">
                <a16:creationId xmlns:a16="http://schemas.microsoft.com/office/drawing/2014/main" id="{F0A26A52-7AE6-43CE-8DCD-5DFD770328B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1599" y="1551505"/>
            <a:ext cx="4351338" cy="4351338"/>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CF084715-820E-40B7-9924-A285F7A6708A}"/>
              </a:ext>
            </a:extLst>
          </p:cNvPr>
          <p:cNvSpPr>
            <a:spLocks noGrp="1"/>
          </p:cNvSpPr>
          <p:nvPr>
            <p:ph type="dt" sz="half" idx="2"/>
          </p:nvPr>
        </p:nvSpPr>
        <p:spPr>
          <a:xfrm>
            <a:off x="5993892" y="6356350"/>
            <a:ext cx="1995678" cy="365125"/>
          </a:xfrm>
        </p:spPr>
        <p:txBody>
          <a:bodyPr>
            <a:normAutofit/>
          </a:bodyPr>
          <a:lstStyle/>
          <a:p>
            <a:pPr algn="r">
              <a:spcAft>
                <a:spcPts val="600"/>
              </a:spcAft>
            </a:pPr>
            <a:fld id="{4DAE6870-AD18-448A-9B2A-0EFE6DC7B06B}" type="datetime1">
              <a:rPr lang="en-US">
                <a:solidFill>
                  <a:srgbClr val="FFFFFF"/>
                </a:solidFill>
              </a:rPr>
              <a:pPr algn="r">
                <a:spcAft>
                  <a:spcPts val="600"/>
                </a:spcAft>
              </a:pPr>
              <a:t>4/29/2019</a:t>
            </a:fld>
            <a:endParaRPr lang="en-US" dirty="0">
              <a:solidFill>
                <a:srgbClr val="FFFFFF"/>
              </a:solidFill>
            </a:endParaRPr>
          </a:p>
        </p:txBody>
      </p:sp>
      <p:sp>
        <p:nvSpPr>
          <p:cNvPr id="5" name="Slide Number Placeholder 4">
            <a:extLst>
              <a:ext uri="{FF2B5EF4-FFF2-40B4-BE49-F238E27FC236}">
                <a16:creationId xmlns:a16="http://schemas.microsoft.com/office/drawing/2014/main" id="{D18855FF-C22C-49DF-9345-9158E6E4F341}"/>
              </a:ext>
            </a:extLst>
          </p:cNvPr>
          <p:cNvSpPr>
            <a:spLocks noGrp="1"/>
          </p:cNvSpPr>
          <p:nvPr>
            <p:ph type="sldNum" sz="quarter" idx="4"/>
          </p:nvPr>
        </p:nvSpPr>
        <p:spPr>
          <a:xfrm>
            <a:off x="8140446" y="6356350"/>
            <a:ext cx="514350" cy="365125"/>
          </a:xfrm>
        </p:spPr>
        <p:txBody>
          <a:bodyPr>
            <a:normAutofit/>
          </a:bodyPr>
          <a:lstStyle/>
          <a:p>
            <a:pPr algn="l">
              <a:spcAft>
                <a:spcPts val="600"/>
              </a:spcAft>
            </a:pPr>
            <a:fld id="{B63E4CEF-BB1E-48C7-AE93-F39F6AA99AD7}" type="slidenum">
              <a:rPr lang="en-US">
                <a:solidFill>
                  <a:srgbClr val="FFFFFF"/>
                </a:solidFill>
              </a:rPr>
              <a:pPr algn="l">
                <a:spcAft>
                  <a:spcPts val="600"/>
                </a:spcAft>
              </a:pPr>
              <a:t>4</a:t>
            </a:fld>
            <a:endParaRPr lang="en-US" dirty="0">
              <a:solidFill>
                <a:srgbClr val="FFFFFF"/>
              </a:solidFill>
            </a:endParaRPr>
          </a:p>
        </p:txBody>
      </p:sp>
      <p:sp>
        <p:nvSpPr>
          <p:cNvPr id="12" name="Speech Bubble: Rectangle with Corners Rounded 11">
            <a:extLst>
              <a:ext uri="{FF2B5EF4-FFF2-40B4-BE49-F238E27FC236}">
                <a16:creationId xmlns:a16="http://schemas.microsoft.com/office/drawing/2014/main" id="{766DD09E-CCD8-422F-8B69-643D5B05E3D9}"/>
              </a:ext>
            </a:extLst>
          </p:cNvPr>
          <p:cNvSpPr/>
          <p:nvPr/>
        </p:nvSpPr>
        <p:spPr>
          <a:xfrm>
            <a:off x="5497582" y="2315817"/>
            <a:ext cx="2900039" cy="222636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683B7A74-4F18-44AD-9014-BAF8CF68D8D1}"/>
              </a:ext>
            </a:extLst>
          </p:cNvPr>
          <p:cNvSpPr txBox="1"/>
          <p:nvPr/>
        </p:nvSpPr>
        <p:spPr>
          <a:xfrm>
            <a:off x="5541711" y="2703453"/>
            <a:ext cx="2900039" cy="923330"/>
          </a:xfrm>
          <a:prstGeom prst="rect">
            <a:avLst/>
          </a:prstGeom>
          <a:noFill/>
        </p:spPr>
        <p:txBody>
          <a:bodyPr wrap="square" rtlCol="0">
            <a:spAutoFit/>
          </a:bodyPr>
          <a:lstStyle/>
          <a:p>
            <a:pPr algn="ctr"/>
            <a:r>
              <a:rPr lang="en-US" dirty="0"/>
              <a:t>Parent X would like to know how a child gets an IEP! Can you help Parent X?</a:t>
            </a:r>
          </a:p>
        </p:txBody>
      </p:sp>
    </p:spTree>
    <p:extLst>
      <p:ext uri="{BB962C8B-B14F-4D97-AF65-F5344CB8AC3E}">
        <p14:creationId xmlns:p14="http://schemas.microsoft.com/office/powerpoint/2010/main" val="78704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86C6-200B-4483-B196-34FAE0860ECF}"/>
              </a:ext>
            </a:extLst>
          </p:cNvPr>
          <p:cNvSpPr>
            <a:spLocks noGrp="1"/>
          </p:cNvSpPr>
          <p:nvPr>
            <p:ph type="title"/>
          </p:nvPr>
        </p:nvSpPr>
        <p:spPr/>
        <p:txBody>
          <a:bodyPr/>
          <a:lstStyle/>
          <a:p>
            <a:r>
              <a:rPr lang="en-US" dirty="0"/>
              <a:t>IDEA Definition of FAPE</a:t>
            </a:r>
          </a:p>
        </p:txBody>
      </p:sp>
      <p:sp>
        <p:nvSpPr>
          <p:cNvPr id="3" name="Content Placeholder 2">
            <a:extLst>
              <a:ext uri="{FF2B5EF4-FFF2-40B4-BE49-F238E27FC236}">
                <a16:creationId xmlns:a16="http://schemas.microsoft.com/office/drawing/2014/main" id="{0E219694-B06E-4DAF-B64C-E644C9B04A66}"/>
              </a:ext>
            </a:extLst>
          </p:cNvPr>
          <p:cNvSpPr>
            <a:spLocks noGrp="1"/>
          </p:cNvSpPr>
          <p:nvPr>
            <p:ph idx="1"/>
          </p:nvPr>
        </p:nvSpPr>
        <p:spPr/>
        <p:txBody>
          <a:bodyPr>
            <a:normAutofit lnSpcReduction="10000"/>
          </a:bodyPr>
          <a:lstStyle/>
          <a:p>
            <a:pPr marL="0" indent="0">
              <a:buNone/>
            </a:pPr>
            <a:r>
              <a:rPr lang="en-US" b="1" dirty="0"/>
              <a:t>§300.17   Free appropriate public education.</a:t>
            </a:r>
          </a:p>
          <a:p>
            <a:r>
              <a:rPr lang="en-US" i="1" dirty="0"/>
              <a:t>Free appropriate public education</a:t>
            </a:r>
            <a:r>
              <a:rPr lang="en-US" dirty="0"/>
              <a:t> or </a:t>
            </a:r>
            <a:r>
              <a:rPr lang="en-US" i="1" dirty="0"/>
              <a:t>FAPE</a:t>
            </a:r>
            <a:r>
              <a:rPr lang="en-US" dirty="0"/>
              <a:t> means special education and related services that—</a:t>
            </a:r>
          </a:p>
          <a:p>
            <a:pPr lvl="1"/>
            <a:r>
              <a:rPr lang="en-US" dirty="0"/>
              <a:t>(a) Are provided at public expense, under public supervision and direction, and without charge;</a:t>
            </a:r>
          </a:p>
          <a:p>
            <a:pPr lvl="1"/>
            <a:r>
              <a:rPr lang="en-US" dirty="0"/>
              <a:t>(b) Meet the standards of the SEA, including the requirements of this part;</a:t>
            </a:r>
          </a:p>
          <a:p>
            <a:pPr lvl="1"/>
            <a:r>
              <a:rPr lang="en-US" dirty="0"/>
              <a:t>(c) Include an appropriate preschool, elementary school, or secondary school education in the State involved; and</a:t>
            </a:r>
          </a:p>
          <a:p>
            <a:pPr lvl="1"/>
            <a:r>
              <a:rPr lang="en-US" dirty="0"/>
              <a:t>(d) Are provided in conformity with an individualized education program (IEP) that meets the requirements of §§300.320 through 300.324.</a:t>
            </a:r>
          </a:p>
          <a:p>
            <a:endParaRPr lang="en-US" dirty="0"/>
          </a:p>
        </p:txBody>
      </p:sp>
      <p:sp>
        <p:nvSpPr>
          <p:cNvPr id="4" name="Date Placeholder 3">
            <a:extLst>
              <a:ext uri="{FF2B5EF4-FFF2-40B4-BE49-F238E27FC236}">
                <a16:creationId xmlns:a16="http://schemas.microsoft.com/office/drawing/2014/main" id="{7499E76B-6082-4B4B-984F-2B0F783AAA20}"/>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04408D1F-04C7-4A9D-9425-3787F295B300}"/>
              </a:ext>
            </a:extLst>
          </p:cNvPr>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val="1918960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Endrew F</a:t>
            </a:r>
            <a:r>
              <a:rPr lang="en-US" dirty="0"/>
              <a:t>. Standard for FAPE</a:t>
            </a:r>
          </a:p>
        </p:txBody>
      </p:sp>
      <p:sp>
        <p:nvSpPr>
          <p:cNvPr id="3" name="Content Placeholder 2"/>
          <p:cNvSpPr>
            <a:spLocks noGrp="1"/>
          </p:cNvSpPr>
          <p:nvPr>
            <p:ph idx="1"/>
          </p:nvPr>
        </p:nvSpPr>
        <p:spPr>
          <a:xfrm>
            <a:off x="0" y="1825625"/>
            <a:ext cx="9144000" cy="4351338"/>
          </a:xfrm>
        </p:spPr>
        <p:txBody>
          <a:bodyPr>
            <a:normAutofit/>
          </a:bodyPr>
          <a:lstStyle/>
          <a:p>
            <a:r>
              <a:rPr lang="en-US" sz="3200" b="1" dirty="0"/>
              <a:t>For all children</a:t>
            </a:r>
            <a:r>
              <a:rPr lang="en-US" sz="3200" dirty="0"/>
              <a:t>, including those performing at grade level and those unable to perform at grade level, a school must offer an IEP that is “</a:t>
            </a:r>
            <a:r>
              <a:rPr lang="en-US" sz="3200" b="1" dirty="0"/>
              <a:t>reasonably calculated to enable a child to make progress appropriate in light of the child’s circumstances.” </a:t>
            </a:r>
          </a:p>
          <a:p>
            <a:r>
              <a:rPr lang="en-US" sz="3200" b="1" dirty="0"/>
              <a:t>For all children</a:t>
            </a:r>
            <a:r>
              <a:rPr lang="en-US" sz="3200" dirty="0"/>
              <a:t>, the educational program must be </a:t>
            </a:r>
            <a:r>
              <a:rPr lang="en-US" sz="3200" b="1" dirty="0"/>
              <a:t>appropriately ambitious </a:t>
            </a:r>
            <a:r>
              <a:rPr lang="en-US" sz="3200" dirty="0"/>
              <a:t>in light of their circumstances and every child should have the chance to meet </a:t>
            </a:r>
            <a:r>
              <a:rPr lang="en-US" sz="3200" b="1" dirty="0"/>
              <a:t>challenging objectives</a:t>
            </a:r>
            <a:r>
              <a:rPr lang="en-US" sz="3200" dirty="0"/>
              <a:t>.</a:t>
            </a:r>
          </a:p>
          <a:p>
            <a:endParaRPr lang="en-US" sz="3200" dirty="0"/>
          </a:p>
        </p:txBody>
      </p:sp>
      <p:sp>
        <p:nvSpPr>
          <p:cNvPr id="4" name="Date Placeholder 3"/>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val="3030820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70601-10B7-4513-82BF-81E215F2FBE0}"/>
              </a:ext>
            </a:extLst>
          </p:cNvPr>
          <p:cNvSpPr>
            <a:spLocks noGrp="1"/>
          </p:cNvSpPr>
          <p:nvPr>
            <p:ph type="title"/>
          </p:nvPr>
        </p:nvSpPr>
        <p:spPr/>
        <p:txBody>
          <a:bodyPr/>
          <a:lstStyle/>
          <a:p>
            <a:r>
              <a:rPr lang="en-US" i="1" dirty="0"/>
              <a:t>Endrew F</a:t>
            </a:r>
            <a:r>
              <a:rPr lang="en-US" dirty="0"/>
              <a:t>. Standard for FAPE</a:t>
            </a:r>
          </a:p>
        </p:txBody>
      </p:sp>
      <p:sp>
        <p:nvSpPr>
          <p:cNvPr id="3" name="Content Placeholder 2">
            <a:extLst>
              <a:ext uri="{FF2B5EF4-FFF2-40B4-BE49-F238E27FC236}">
                <a16:creationId xmlns:a16="http://schemas.microsoft.com/office/drawing/2014/main" id="{CE3FA22D-DA66-4923-8023-3CD2C78B0588}"/>
              </a:ext>
            </a:extLst>
          </p:cNvPr>
          <p:cNvSpPr>
            <a:spLocks noGrp="1"/>
          </p:cNvSpPr>
          <p:nvPr>
            <p:ph idx="1"/>
          </p:nvPr>
        </p:nvSpPr>
        <p:spPr/>
        <p:txBody>
          <a:bodyPr/>
          <a:lstStyle/>
          <a:p>
            <a:r>
              <a:rPr lang="en-US" dirty="0"/>
              <a:t>LEAs should be able to provide “a </a:t>
            </a:r>
            <a:r>
              <a:rPr lang="en-US" b="1" dirty="0"/>
              <a:t>cogent and responsive explanation </a:t>
            </a:r>
            <a:r>
              <a:rPr lang="en-US" dirty="0"/>
              <a:t>for their decisions that shows the IEP is reasonably calculated to enable the child to make progress appropriate in light of [the child’s] circumstances.”</a:t>
            </a:r>
          </a:p>
        </p:txBody>
      </p:sp>
      <p:sp>
        <p:nvSpPr>
          <p:cNvPr id="4" name="Date Placeholder 3">
            <a:extLst>
              <a:ext uri="{FF2B5EF4-FFF2-40B4-BE49-F238E27FC236}">
                <a16:creationId xmlns:a16="http://schemas.microsoft.com/office/drawing/2014/main" id="{4429EAC3-3771-4ADE-B0F9-2EB135E846DB}"/>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0B1F02D5-054C-4082-B402-DBD7E2850E32}"/>
              </a:ext>
            </a:extLst>
          </p:cNvPr>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33356152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C06D-149C-416D-A189-F2BD85DA51F2}"/>
              </a:ext>
            </a:extLst>
          </p:cNvPr>
          <p:cNvSpPr>
            <a:spLocks noGrp="1"/>
          </p:cNvSpPr>
          <p:nvPr>
            <p:ph type="title"/>
          </p:nvPr>
        </p:nvSpPr>
        <p:spPr/>
        <p:txBody>
          <a:bodyPr/>
          <a:lstStyle/>
          <a:p>
            <a:r>
              <a:rPr lang="en-US" dirty="0"/>
              <a:t>FAPE</a:t>
            </a:r>
          </a:p>
        </p:txBody>
      </p:sp>
      <p:sp>
        <p:nvSpPr>
          <p:cNvPr id="3" name="Content Placeholder 2">
            <a:extLst>
              <a:ext uri="{FF2B5EF4-FFF2-40B4-BE49-F238E27FC236}">
                <a16:creationId xmlns:a16="http://schemas.microsoft.com/office/drawing/2014/main" id="{848E75FA-21B8-4211-BF02-F11A21F5B5FD}"/>
              </a:ext>
            </a:extLst>
          </p:cNvPr>
          <p:cNvSpPr>
            <a:spLocks noGrp="1"/>
          </p:cNvSpPr>
          <p:nvPr>
            <p:ph idx="1"/>
          </p:nvPr>
        </p:nvSpPr>
        <p:spPr/>
        <p:txBody>
          <a:bodyPr>
            <a:normAutofit lnSpcReduction="10000"/>
          </a:bodyPr>
          <a:lstStyle/>
          <a:p>
            <a:r>
              <a:rPr lang="en-US" sz="3200" dirty="0"/>
              <a:t>A free appropriate public education (FAPE) must be available to all children residing in the State </a:t>
            </a:r>
            <a:r>
              <a:rPr lang="en-US" sz="3200" b="1" dirty="0"/>
              <a:t>between the ages of 3 and 21, inclusive</a:t>
            </a:r>
            <a:r>
              <a:rPr lang="en-US" sz="3200" dirty="0"/>
              <a:t>, including children with disabilities who have been suspended or expelled from school. </a:t>
            </a:r>
          </a:p>
          <a:p>
            <a:pPr lvl="1"/>
            <a:r>
              <a:rPr lang="en-US" sz="2800" dirty="0"/>
              <a:t>FAPE is available until the child graduates with a regular high school diploma or reaches age 22, whichever comes first.</a:t>
            </a:r>
          </a:p>
          <a:p>
            <a:pPr lvl="1"/>
            <a:r>
              <a:rPr lang="en-US" sz="2800" dirty="0"/>
              <a:t>21 years, 1 day is still 21 years old.</a:t>
            </a:r>
          </a:p>
        </p:txBody>
      </p:sp>
      <p:sp>
        <p:nvSpPr>
          <p:cNvPr id="4" name="Date Placeholder 3">
            <a:extLst>
              <a:ext uri="{FF2B5EF4-FFF2-40B4-BE49-F238E27FC236}">
                <a16:creationId xmlns:a16="http://schemas.microsoft.com/office/drawing/2014/main" id="{E09425F6-4E72-4FBB-907A-4B0F733C4360}"/>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2A3C1131-FCF8-45AF-BC0D-5E6BE6A638EE}"/>
              </a:ext>
            </a:extLst>
          </p:cNvPr>
          <p:cNvSpPr>
            <a:spLocks noGrp="1"/>
          </p:cNvSpPr>
          <p:nvPr>
            <p:ph type="sldNum" sz="quarter" idx="4"/>
          </p:nvPr>
        </p:nvSpPr>
        <p:spPr/>
        <p:txBody>
          <a:bodyPr/>
          <a:lstStyle/>
          <a:p>
            <a:fld id="{B63E4CEF-BB1E-48C7-AE93-F39F6AA99AD7}" type="slidenum">
              <a:rPr lang="en-US" smtClean="0"/>
              <a:pPr/>
              <a:t>43</a:t>
            </a:fld>
            <a:endParaRPr lang="en-US" dirty="0"/>
          </a:p>
        </p:txBody>
      </p:sp>
    </p:spTree>
    <p:extLst>
      <p:ext uri="{BB962C8B-B14F-4D97-AF65-F5344CB8AC3E}">
        <p14:creationId xmlns:p14="http://schemas.microsoft.com/office/powerpoint/2010/main" val="263914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001C-ED00-4C21-8975-3B7DAD1EF37D}"/>
              </a:ext>
            </a:extLst>
          </p:cNvPr>
          <p:cNvSpPr>
            <a:spLocks noGrp="1"/>
          </p:cNvSpPr>
          <p:nvPr>
            <p:ph type="title"/>
          </p:nvPr>
        </p:nvSpPr>
        <p:spPr/>
        <p:txBody>
          <a:bodyPr/>
          <a:lstStyle/>
          <a:p>
            <a:r>
              <a:rPr lang="en-US" dirty="0"/>
              <a:t>FAPE (Ga. Bd. of Educ. R. 160-4-7-.02)</a:t>
            </a:r>
          </a:p>
        </p:txBody>
      </p:sp>
      <p:sp>
        <p:nvSpPr>
          <p:cNvPr id="3" name="Content Placeholder 2">
            <a:extLst>
              <a:ext uri="{FF2B5EF4-FFF2-40B4-BE49-F238E27FC236}">
                <a16:creationId xmlns:a16="http://schemas.microsoft.com/office/drawing/2014/main" id="{DCF6371C-1E0B-4BDA-B881-22356BB37FC9}"/>
              </a:ext>
            </a:extLst>
          </p:cNvPr>
          <p:cNvSpPr>
            <a:spLocks noGrp="1"/>
          </p:cNvSpPr>
          <p:nvPr>
            <p:ph idx="1"/>
          </p:nvPr>
        </p:nvSpPr>
        <p:spPr/>
        <p:txBody>
          <a:bodyPr/>
          <a:lstStyle/>
          <a:p>
            <a:r>
              <a:rPr lang="en-US" dirty="0"/>
              <a:t>If a student is receiving services </a:t>
            </a:r>
            <a:r>
              <a:rPr lang="en-US" b="1" dirty="0"/>
              <a:t>upon reaching age 22</a:t>
            </a:r>
            <a:r>
              <a:rPr lang="en-US" dirty="0"/>
              <a:t>, the LEA shall have a written procedure that identifies a process for completing services to which the adult student has been previously entitled.</a:t>
            </a:r>
          </a:p>
          <a:p>
            <a:r>
              <a:rPr lang="en-US" dirty="0"/>
              <a:t>LEAs shall state in writing that the goal is to secure the successful transition of students to their desired post-school outcomes and will collaborate to complete that transition </a:t>
            </a:r>
            <a:r>
              <a:rPr lang="en-US" b="1" dirty="0"/>
              <a:t>by age 22</a:t>
            </a:r>
            <a:r>
              <a:rPr lang="en-US" dirty="0"/>
              <a:t>.</a:t>
            </a:r>
          </a:p>
        </p:txBody>
      </p:sp>
      <p:sp>
        <p:nvSpPr>
          <p:cNvPr id="4" name="Date Placeholder 3">
            <a:extLst>
              <a:ext uri="{FF2B5EF4-FFF2-40B4-BE49-F238E27FC236}">
                <a16:creationId xmlns:a16="http://schemas.microsoft.com/office/drawing/2014/main" id="{96EF7C6D-D470-4E09-AF24-FD8521100FD5}"/>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BD920BDA-2931-431B-A0E4-FAA92DEA6A47}"/>
              </a:ext>
            </a:extLst>
          </p:cNvPr>
          <p:cNvSpPr>
            <a:spLocks noGrp="1"/>
          </p:cNvSpPr>
          <p:nvPr>
            <p:ph type="sldNum" sz="quarter" idx="4"/>
          </p:nvPr>
        </p:nvSpPr>
        <p:spPr/>
        <p:txBody>
          <a:bodyPr/>
          <a:lstStyle/>
          <a:p>
            <a:fld id="{B63E4CEF-BB1E-48C7-AE93-F39F6AA99AD7}" type="slidenum">
              <a:rPr lang="en-US" smtClean="0"/>
              <a:pPr/>
              <a:t>44</a:t>
            </a:fld>
            <a:endParaRPr lang="en-US" dirty="0"/>
          </a:p>
        </p:txBody>
      </p:sp>
    </p:spTree>
    <p:extLst>
      <p:ext uri="{BB962C8B-B14F-4D97-AF65-F5344CB8AC3E}">
        <p14:creationId xmlns:p14="http://schemas.microsoft.com/office/powerpoint/2010/main" val="668445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7990-E7EA-46DD-9ABA-01D43D838A79}"/>
              </a:ext>
            </a:extLst>
          </p:cNvPr>
          <p:cNvSpPr>
            <a:spLocks noGrp="1"/>
          </p:cNvSpPr>
          <p:nvPr>
            <p:ph type="title"/>
          </p:nvPr>
        </p:nvSpPr>
        <p:spPr/>
        <p:txBody>
          <a:bodyPr/>
          <a:lstStyle/>
          <a:p>
            <a:r>
              <a:rPr lang="en-US" dirty="0"/>
              <a:t>FAPE (Ga. Bd. of Educ. R. 160-4-7-.02)</a:t>
            </a:r>
          </a:p>
        </p:txBody>
      </p:sp>
      <p:sp>
        <p:nvSpPr>
          <p:cNvPr id="3" name="Content Placeholder 2">
            <a:extLst>
              <a:ext uri="{FF2B5EF4-FFF2-40B4-BE49-F238E27FC236}">
                <a16:creationId xmlns:a16="http://schemas.microsoft.com/office/drawing/2014/main" id="{746608BB-8681-4287-AFAF-5925BD7E7B43}"/>
              </a:ext>
            </a:extLst>
          </p:cNvPr>
          <p:cNvSpPr>
            <a:spLocks noGrp="1"/>
          </p:cNvSpPr>
          <p:nvPr>
            <p:ph idx="1"/>
          </p:nvPr>
        </p:nvSpPr>
        <p:spPr/>
        <p:txBody>
          <a:bodyPr>
            <a:normAutofit/>
          </a:bodyPr>
          <a:lstStyle/>
          <a:p>
            <a:r>
              <a:rPr lang="en-US" dirty="0"/>
              <a:t>If a student is still attending school </a:t>
            </a:r>
            <a:r>
              <a:rPr lang="en-US" b="1" dirty="0"/>
              <a:t>at age 22</a:t>
            </a:r>
            <a:r>
              <a:rPr lang="en-US" dirty="0"/>
              <a:t>, the LEA shall state whether </a:t>
            </a:r>
            <a:r>
              <a:rPr lang="en-US" b="1" dirty="0"/>
              <a:t>services will cease on the student’s 22nd birthday</a:t>
            </a:r>
            <a:r>
              <a:rPr lang="en-US" dirty="0"/>
              <a:t>, or will </a:t>
            </a:r>
            <a:r>
              <a:rPr lang="en-US" b="1" dirty="0"/>
              <a:t>continue until the end of the semester</a:t>
            </a:r>
            <a:r>
              <a:rPr lang="en-US" dirty="0"/>
              <a:t> or until </a:t>
            </a:r>
            <a:r>
              <a:rPr lang="en-US" b="1" dirty="0"/>
              <a:t>the end of the current school year</a:t>
            </a:r>
            <a:r>
              <a:rPr lang="en-US" dirty="0"/>
              <a:t>.</a:t>
            </a:r>
          </a:p>
          <a:p>
            <a:r>
              <a:rPr lang="en-US" dirty="0"/>
              <a:t>If an adult student remains </a:t>
            </a:r>
            <a:r>
              <a:rPr lang="en-US" b="1" dirty="0"/>
              <a:t>after their 22nd birthday</a:t>
            </a:r>
            <a:r>
              <a:rPr lang="en-US" dirty="0"/>
              <a:t>, the LEA shall notify the adult student and the parent(s) that although services will continue, no individual entitlement to FAPE or other rights under IDEA are afforded the adult student.</a:t>
            </a:r>
          </a:p>
        </p:txBody>
      </p:sp>
      <p:sp>
        <p:nvSpPr>
          <p:cNvPr id="4" name="Date Placeholder 3">
            <a:extLst>
              <a:ext uri="{FF2B5EF4-FFF2-40B4-BE49-F238E27FC236}">
                <a16:creationId xmlns:a16="http://schemas.microsoft.com/office/drawing/2014/main" id="{97D8A5CB-2B35-4298-A6B3-4F20410CFAC6}"/>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541D3AB1-9F7A-4249-A526-5CC8CE81939C}"/>
              </a:ext>
            </a:extLst>
          </p:cNvPr>
          <p:cNvSpPr>
            <a:spLocks noGrp="1"/>
          </p:cNvSpPr>
          <p:nvPr>
            <p:ph type="sldNum" sz="quarter" idx="4"/>
          </p:nvPr>
        </p:nvSpPr>
        <p:spPr/>
        <p:txBody>
          <a:bodyPr/>
          <a:lstStyle/>
          <a:p>
            <a:fld id="{B63E4CEF-BB1E-48C7-AE93-F39F6AA99AD7}" type="slidenum">
              <a:rPr lang="en-US" smtClean="0"/>
              <a:pPr/>
              <a:t>45</a:t>
            </a:fld>
            <a:endParaRPr lang="en-US" dirty="0"/>
          </a:p>
        </p:txBody>
      </p:sp>
    </p:spTree>
    <p:extLst>
      <p:ext uri="{BB962C8B-B14F-4D97-AF65-F5344CB8AC3E}">
        <p14:creationId xmlns:p14="http://schemas.microsoft.com/office/powerpoint/2010/main" val="3792075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08A5-CEEF-401F-94FB-30141A224F41}"/>
              </a:ext>
            </a:extLst>
          </p:cNvPr>
          <p:cNvSpPr>
            <a:spLocks noGrp="1"/>
          </p:cNvSpPr>
          <p:nvPr>
            <p:ph type="title"/>
          </p:nvPr>
        </p:nvSpPr>
        <p:spPr/>
        <p:txBody>
          <a:bodyPr/>
          <a:lstStyle/>
          <a:p>
            <a:r>
              <a:rPr lang="en-US" dirty="0"/>
              <a:t>FAPE for Incarcerated Students</a:t>
            </a:r>
          </a:p>
        </p:txBody>
      </p:sp>
      <p:sp>
        <p:nvSpPr>
          <p:cNvPr id="3" name="Content Placeholder 2">
            <a:extLst>
              <a:ext uri="{FF2B5EF4-FFF2-40B4-BE49-F238E27FC236}">
                <a16:creationId xmlns:a16="http://schemas.microsoft.com/office/drawing/2014/main" id="{1711A92F-9C80-437E-8966-4169FB414BC5}"/>
              </a:ext>
            </a:extLst>
          </p:cNvPr>
          <p:cNvSpPr>
            <a:spLocks noGrp="1"/>
          </p:cNvSpPr>
          <p:nvPr>
            <p:ph idx="1"/>
          </p:nvPr>
        </p:nvSpPr>
        <p:spPr/>
        <p:txBody>
          <a:bodyPr>
            <a:normAutofit lnSpcReduction="10000"/>
          </a:bodyPr>
          <a:lstStyle/>
          <a:p>
            <a:pPr lvl="0"/>
            <a:r>
              <a:rPr lang="en-US" b="1" dirty="0"/>
              <a:t>Who is responsible for providing a FAPE to eligible students in an adult correctional facility?</a:t>
            </a:r>
            <a:endParaRPr lang="en-US" dirty="0"/>
          </a:p>
          <a:p>
            <a:pPr lvl="1"/>
            <a:r>
              <a:rPr lang="en-US" dirty="0"/>
              <a:t>If it is a Georgia Department of Corrections (GDC) facility, then the GDC must provide IEP services.</a:t>
            </a:r>
          </a:p>
          <a:p>
            <a:pPr lvl="0"/>
            <a:r>
              <a:rPr lang="en-US" b="1" dirty="0"/>
              <a:t>Who is responsible for providing a FAPE to eligible students in a local jail?</a:t>
            </a:r>
            <a:endParaRPr lang="en-US" dirty="0"/>
          </a:p>
          <a:p>
            <a:pPr lvl="1"/>
            <a:r>
              <a:rPr lang="en-US" dirty="0"/>
              <a:t>The </a:t>
            </a:r>
            <a:r>
              <a:rPr lang="en-US" b="1" dirty="0"/>
              <a:t>LEA where the local jail is located </a:t>
            </a:r>
            <a:r>
              <a:rPr lang="en-US" dirty="0"/>
              <a:t>is responsible for the provision of a FAPE.  LEAs should develop procedures to ensure two-way communication and collaboration is established with their local jail so that the LEA will be notified when a student with a disability is incarcerated in the local jail.</a:t>
            </a:r>
          </a:p>
          <a:p>
            <a:endParaRPr lang="en-US" dirty="0"/>
          </a:p>
        </p:txBody>
      </p:sp>
      <p:sp>
        <p:nvSpPr>
          <p:cNvPr id="4" name="Date Placeholder 3">
            <a:extLst>
              <a:ext uri="{FF2B5EF4-FFF2-40B4-BE49-F238E27FC236}">
                <a16:creationId xmlns:a16="http://schemas.microsoft.com/office/drawing/2014/main" id="{57AFBF0E-B9C8-49C1-93F8-6F8D47A0B084}"/>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03BEA7B0-2D84-4CDD-B551-1AE1B40676B6}"/>
              </a:ext>
            </a:extLst>
          </p:cNvPr>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val="914526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9D43-FCFE-4175-B05F-94F3117E26C9}"/>
              </a:ext>
            </a:extLst>
          </p:cNvPr>
          <p:cNvSpPr>
            <a:spLocks noGrp="1"/>
          </p:cNvSpPr>
          <p:nvPr>
            <p:ph type="title"/>
          </p:nvPr>
        </p:nvSpPr>
        <p:spPr/>
        <p:txBody>
          <a:bodyPr/>
          <a:lstStyle/>
          <a:p>
            <a:r>
              <a:rPr lang="en-US" dirty="0"/>
              <a:t>FAPE for Incarcerated Students</a:t>
            </a:r>
          </a:p>
        </p:txBody>
      </p:sp>
      <p:sp>
        <p:nvSpPr>
          <p:cNvPr id="3" name="Content Placeholder 2">
            <a:extLst>
              <a:ext uri="{FF2B5EF4-FFF2-40B4-BE49-F238E27FC236}">
                <a16:creationId xmlns:a16="http://schemas.microsoft.com/office/drawing/2014/main" id="{FA93E034-6617-4D3A-9CD1-3BA95168E746}"/>
              </a:ext>
            </a:extLst>
          </p:cNvPr>
          <p:cNvSpPr>
            <a:spLocks noGrp="1"/>
          </p:cNvSpPr>
          <p:nvPr>
            <p:ph idx="1"/>
          </p:nvPr>
        </p:nvSpPr>
        <p:spPr>
          <a:xfrm>
            <a:off x="628650" y="1825624"/>
            <a:ext cx="7886700" cy="4895851"/>
          </a:xfrm>
        </p:spPr>
        <p:txBody>
          <a:bodyPr>
            <a:normAutofit fontScale="92500" lnSpcReduction="20000"/>
          </a:bodyPr>
          <a:lstStyle/>
          <a:p>
            <a:pPr lvl="0"/>
            <a:r>
              <a:rPr lang="en-US" b="1" dirty="0"/>
              <a:t>How can a LEA ensure FAPE if a student is in a local jail or Sherriff’s Detention Center, and the center will not allow the LEA to provide services?  </a:t>
            </a:r>
            <a:endParaRPr lang="en-US" dirty="0"/>
          </a:p>
          <a:p>
            <a:pPr lvl="1"/>
            <a:r>
              <a:rPr lang="en-US" dirty="0"/>
              <a:t>A student with a current IEP who is in the local jail, such as those managed by city or county agencies (i.e., the sheriff’s office), are also entitled to a FAPE. </a:t>
            </a:r>
          </a:p>
          <a:p>
            <a:pPr lvl="1"/>
            <a:r>
              <a:rPr lang="en-US" dirty="0"/>
              <a:t>In these circumstances, the </a:t>
            </a:r>
            <a:r>
              <a:rPr lang="en-US" b="1" dirty="0"/>
              <a:t>LEA where the jail is located </a:t>
            </a:r>
            <a:r>
              <a:rPr lang="en-US" dirty="0"/>
              <a:t>is responsible for providing educational services. </a:t>
            </a:r>
          </a:p>
          <a:p>
            <a:pPr lvl="1"/>
            <a:r>
              <a:rPr lang="en-US" dirty="0"/>
              <a:t>The LEA will need to work closely with the local jail in order to gain access to the student and to deliver services.  The LEA should document all correspondence with the local jail, especially if the local jail will not permit the LEA to provide a FAPE to the child with a disability. </a:t>
            </a:r>
          </a:p>
          <a:p>
            <a:r>
              <a:rPr lang="en-US" b="1" dirty="0"/>
              <a:t>Suggestion</a:t>
            </a:r>
            <a:r>
              <a:rPr lang="en-US" dirty="0"/>
              <a:t>: Develop interagency agreements between LEA and local jail to ensure the needs of students with disabilities are met.</a:t>
            </a:r>
          </a:p>
        </p:txBody>
      </p:sp>
      <p:sp>
        <p:nvSpPr>
          <p:cNvPr id="4" name="Date Placeholder 3">
            <a:extLst>
              <a:ext uri="{FF2B5EF4-FFF2-40B4-BE49-F238E27FC236}">
                <a16:creationId xmlns:a16="http://schemas.microsoft.com/office/drawing/2014/main" id="{86E54D1D-A68F-4408-9F2D-C627AEE32BAD}"/>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6D2A4205-199E-46C5-9E24-0BBF6B8B9DE7}"/>
              </a:ext>
            </a:extLst>
          </p:cNvPr>
          <p:cNvSpPr>
            <a:spLocks noGrp="1"/>
          </p:cNvSpPr>
          <p:nvPr>
            <p:ph type="sldNum" sz="quarter" idx="4"/>
          </p:nvPr>
        </p:nvSpPr>
        <p:spPr/>
        <p:txBody>
          <a:bodyPr/>
          <a:lstStyle/>
          <a:p>
            <a:fld id="{B63E4CEF-BB1E-48C7-AE93-F39F6AA99AD7}" type="slidenum">
              <a:rPr lang="en-US" smtClean="0"/>
              <a:pPr/>
              <a:t>47</a:t>
            </a:fld>
            <a:endParaRPr lang="en-US" dirty="0"/>
          </a:p>
        </p:txBody>
      </p:sp>
    </p:spTree>
    <p:extLst>
      <p:ext uri="{BB962C8B-B14F-4D97-AF65-F5344CB8AC3E}">
        <p14:creationId xmlns:p14="http://schemas.microsoft.com/office/powerpoint/2010/main" val="34067892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4820-0D6E-4AD2-8615-83003BCDCDE0}"/>
              </a:ext>
            </a:extLst>
          </p:cNvPr>
          <p:cNvSpPr>
            <a:spLocks noGrp="1"/>
          </p:cNvSpPr>
          <p:nvPr>
            <p:ph type="title"/>
          </p:nvPr>
        </p:nvSpPr>
        <p:spPr>
          <a:xfrm>
            <a:off x="293590" y="0"/>
            <a:ext cx="6316630" cy="1325563"/>
          </a:xfrm>
        </p:spPr>
        <p:txBody>
          <a:bodyPr/>
          <a:lstStyle/>
          <a:p>
            <a:r>
              <a:rPr lang="en-US" dirty="0"/>
              <a:t>FAPE for Incarcerated Students</a:t>
            </a:r>
          </a:p>
        </p:txBody>
      </p:sp>
      <p:sp>
        <p:nvSpPr>
          <p:cNvPr id="3" name="Content Placeholder 2">
            <a:extLst>
              <a:ext uri="{FF2B5EF4-FFF2-40B4-BE49-F238E27FC236}">
                <a16:creationId xmlns:a16="http://schemas.microsoft.com/office/drawing/2014/main" id="{2D5332EC-1A23-4DCA-B53D-EA4171F2CFE9}"/>
              </a:ext>
            </a:extLst>
          </p:cNvPr>
          <p:cNvSpPr>
            <a:spLocks noGrp="1"/>
          </p:cNvSpPr>
          <p:nvPr>
            <p:ph idx="1"/>
          </p:nvPr>
        </p:nvSpPr>
        <p:spPr>
          <a:xfrm>
            <a:off x="360203" y="1582344"/>
            <a:ext cx="7886700" cy="4883064"/>
          </a:xfrm>
        </p:spPr>
        <p:txBody>
          <a:bodyPr>
            <a:normAutofit/>
          </a:bodyPr>
          <a:lstStyle/>
          <a:p>
            <a:r>
              <a:rPr lang="en-US" dirty="0"/>
              <a:t>Georgia Department of Juvenile Justice (DJJ) is an LEA; students incarcerated as juveniles should be withdrawn from your LEA and enrolled in DJJ.</a:t>
            </a:r>
          </a:p>
          <a:p>
            <a:r>
              <a:rPr lang="en-US" dirty="0"/>
              <a:t>Students incarcerated in local jails </a:t>
            </a:r>
            <a:r>
              <a:rPr lang="en-US" b="1" dirty="0"/>
              <a:t>in your LEA’s jurisdiction </a:t>
            </a:r>
            <a:r>
              <a:rPr lang="en-US" dirty="0"/>
              <a:t>should remain enrolled in your LEA and receive services. </a:t>
            </a:r>
          </a:p>
          <a:p>
            <a:pPr lvl="1"/>
            <a:r>
              <a:rPr lang="en-US" dirty="0"/>
              <a:t>An IEP Team should convene and determine appropriate services. </a:t>
            </a:r>
          </a:p>
          <a:p>
            <a:pPr lvl="1"/>
            <a:r>
              <a:rPr lang="en-US" dirty="0"/>
              <a:t>The student may be counted as present as long as services are being offered.</a:t>
            </a:r>
          </a:p>
          <a:p>
            <a:pPr lvl="2"/>
            <a:r>
              <a:rPr lang="en-US" dirty="0"/>
              <a:t>LEAs use an attendance code reserved for students not physically present in the school building</a:t>
            </a:r>
          </a:p>
          <a:p>
            <a:pPr marL="0" indent="0">
              <a:buNone/>
            </a:pPr>
            <a:endParaRPr lang="en-US" dirty="0"/>
          </a:p>
        </p:txBody>
      </p:sp>
      <p:sp>
        <p:nvSpPr>
          <p:cNvPr id="4" name="Date Placeholder 3">
            <a:extLst>
              <a:ext uri="{FF2B5EF4-FFF2-40B4-BE49-F238E27FC236}">
                <a16:creationId xmlns:a16="http://schemas.microsoft.com/office/drawing/2014/main" id="{52F8F826-3FAF-4814-8FD0-1E8ED429F372}"/>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64BD5B83-264F-4206-A9F9-423EEB8BBD11}"/>
              </a:ext>
            </a:extLst>
          </p:cNvPr>
          <p:cNvSpPr>
            <a:spLocks noGrp="1"/>
          </p:cNvSpPr>
          <p:nvPr>
            <p:ph type="sldNum" sz="quarter" idx="4"/>
          </p:nvPr>
        </p:nvSpPr>
        <p:spPr/>
        <p:txBody>
          <a:bodyPr/>
          <a:lstStyle/>
          <a:p>
            <a:fld id="{B63E4CEF-BB1E-48C7-AE93-F39F6AA99AD7}" type="slidenum">
              <a:rPr lang="en-US" smtClean="0"/>
              <a:pPr/>
              <a:t>48</a:t>
            </a:fld>
            <a:endParaRPr lang="en-US" dirty="0"/>
          </a:p>
        </p:txBody>
      </p:sp>
    </p:spTree>
    <p:extLst>
      <p:ext uri="{BB962C8B-B14F-4D97-AF65-F5344CB8AC3E}">
        <p14:creationId xmlns:p14="http://schemas.microsoft.com/office/powerpoint/2010/main" val="2153124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28CA-0D0F-4F5D-816A-BBDF9A27C00B}"/>
              </a:ext>
            </a:extLst>
          </p:cNvPr>
          <p:cNvSpPr>
            <a:spLocks noGrp="1"/>
          </p:cNvSpPr>
          <p:nvPr>
            <p:ph type="title"/>
          </p:nvPr>
        </p:nvSpPr>
        <p:spPr>
          <a:xfrm>
            <a:off x="327147" y="136524"/>
            <a:ext cx="6316630" cy="1325563"/>
          </a:xfrm>
        </p:spPr>
        <p:txBody>
          <a:bodyPr/>
          <a:lstStyle/>
          <a:p>
            <a:r>
              <a:rPr lang="en-US" dirty="0"/>
              <a:t>FAPE for Incarcerated Students</a:t>
            </a:r>
          </a:p>
        </p:txBody>
      </p:sp>
      <p:sp>
        <p:nvSpPr>
          <p:cNvPr id="3" name="Content Placeholder 2">
            <a:extLst>
              <a:ext uri="{FF2B5EF4-FFF2-40B4-BE49-F238E27FC236}">
                <a16:creationId xmlns:a16="http://schemas.microsoft.com/office/drawing/2014/main" id="{9B6AA39A-7320-4B75-BFCA-B8F4929199F8}"/>
              </a:ext>
            </a:extLst>
          </p:cNvPr>
          <p:cNvSpPr>
            <a:spLocks noGrp="1"/>
          </p:cNvSpPr>
          <p:nvPr>
            <p:ph idx="1"/>
          </p:nvPr>
        </p:nvSpPr>
        <p:spPr>
          <a:xfrm>
            <a:off x="427314" y="1573954"/>
            <a:ext cx="7886700" cy="4782397"/>
          </a:xfrm>
        </p:spPr>
        <p:txBody>
          <a:bodyPr>
            <a:normAutofit fontScale="85000" lnSpcReduction="10000"/>
          </a:bodyPr>
          <a:lstStyle/>
          <a:p>
            <a:pPr marL="0" indent="0">
              <a:buNone/>
            </a:pPr>
            <a:r>
              <a:rPr lang="en-US" sz="3200" dirty="0"/>
              <a:t>Students incarcerated in local jails </a:t>
            </a:r>
            <a:r>
              <a:rPr lang="en-US" sz="3200" b="1" dirty="0"/>
              <a:t>in a neighboring LEA </a:t>
            </a:r>
          </a:p>
          <a:p>
            <a:pPr lvl="1"/>
            <a:r>
              <a:rPr lang="en-US" sz="2800" i="1" dirty="0"/>
              <a:t>May</a:t>
            </a:r>
            <a:r>
              <a:rPr lang="en-US" sz="2800" dirty="0"/>
              <a:t> continue to be enrolled in your LEA and receive services</a:t>
            </a:r>
          </a:p>
          <a:p>
            <a:pPr lvl="2"/>
            <a:r>
              <a:rPr lang="en-US" sz="2400" dirty="0"/>
              <a:t>Convene an IEP Team meeting and determine appropriate services </a:t>
            </a:r>
          </a:p>
          <a:p>
            <a:pPr lvl="1"/>
            <a:r>
              <a:rPr lang="en-US" sz="2800" i="1" dirty="0"/>
              <a:t>May </a:t>
            </a:r>
            <a:r>
              <a:rPr lang="en-US" sz="2800" dirty="0"/>
              <a:t>withdraw from your LEA and enroll in the LEA where the jail is located</a:t>
            </a:r>
          </a:p>
          <a:p>
            <a:pPr lvl="2"/>
            <a:r>
              <a:rPr lang="en-US" sz="2400" dirty="0"/>
              <a:t>The LEA where the jail is located provides services</a:t>
            </a:r>
          </a:p>
          <a:p>
            <a:pPr lvl="2"/>
            <a:r>
              <a:rPr lang="en-US" sz="2400" dirty="0"/>
              <a:t>The ‘home’ LEA should work with the neighboring LEA and attend the IEP Team meeting to determine appropriate services</a:t>
            </a:r>
          </a:p>
          <a:p>
            <a:pPr lvl="2"/>
            <a:r>
              <a:rPr lang="en-US" sz="2400" dirty="0"/>
              <a:t>The student may be counted present in the new LEA using the attendance code reserved for students not physically present in the school building</a:t>
            </a:r>
          </a:p>
          <a:p>
            <a:r>
              <a:rPr lang="en-US" sz="3200" b="1" dirty="0"/>
              <a:t>This is a local decision. The 2 LEAs should collaborate to do what is best for the child.</a:t>
            </a:r>
          </a:p>
          <a:p>
            <a:pPr lvl="1"/>
            <a:endParaRPr lang="en-US" dirty="0"/>
          </a:p>
          <a:p>
            <a:endParaRPr lang="en-US" dirty="0"/>
          </a:p>
        </p:txBody>
      </p:sp>
      <p:sp>
        <p:nvSpPr>
          <p:cNvPr id="4" name="Date Placeholder 3">
            <a:extLst>
              <a:ext uri="{FF2B5EF4-FFF2-40B4-BE49-F238E27FC236}">
                <a16:creationId xmlns:a16="http://schemas.microsoft.com/office/drawing/2014/main" id="{8B4468AE-28DC-415E-B5B1-FAAEC13715D4}"/>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12712653-D440-4DCE-9734-C37E2F0E1A6C}"/>
              </a:ext>
            </a:extLst>
          </p:cNvPr>
          <p:cNvSpPr>
            <a:spLocks noGrp="1"/>
          </p:cNvSpPr>
          <p:nvPr>
            <p:ph type="sldNum" sz="quarter" idx="4"/>
          </p:nvPr>
        </p:nvSpPr>
        <p:spPr/>
        <p:txBody>
          <a:bodyPr/>
          <a:lstStyle/>
          <a:p>
            <a:fld id="{B63E4CEF-BB1E-48C7-AE93-F39F6AA99AD7}" type="slidenum">
              <a:rPr lang="en-US" smtClean="0"/>
              <a:pPr/>
              <a:t>49</a:t>
            </a:fld>
            <a:endParaRPr lang="en-US" dirty="0"/>
          </a:p>
        </p:txBody>
      </p:sp>
    </p:spTree>
    <p:extLst>
      <p:ext uri="{BB962C8B-B14F-4D97-AF65-F5344CB8AC3E}">
        <p14:creationId xmlns:p14="http://schemas.microsoft.com/office/powerpoint/2010/main" val="2989324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6E7391-8A17-4B92-B4FC-2014DC2C46FD}"/>
              </a:ext>
            </a:extLst>
          </p:cNvPr>
          <p:cNvSpPr>
            <a:spLocks noGrp="1"/>
          </p:cNvSpPr>
          <p:nvPr>
            <p:ph type="sldNum" sz="quarter" idx="4"/>
          </p:nvPr>
        </p:nvSpPr>
        <p:spPr/>
        <p:txBody>
          <a:bodyPr/>
          <a:lstStyle/>
          <a:p>
            <a:fld id="{B63E4CEF-BB1E-48C7-AE93-F39F6AA99AD7}" type="slidenum">
              <a:rPr lang="en-US" smtClean="0"/>
              <a:pPr/>
              <a:t>5</a:t>
            </a:fld>
            <a:endParaRPr lang="en-US" dirty="0"/>
          </a:p>
        </p:txBody>
      </p:sp>
      <p:sp>
        <p:nvSpPr>
          <p:cNvPr id="6" name="Flowchart: Process 5">
            <a:extLst>
              <a:ext uri="{FF2B5EF4-FFF2-40B4-BE49-F238E27FC236}">
                <a16:creationId xmlns:a16="http://schemas.microsoft.com/office/drawing/2014/main" id="{3CFAA534-CA87-4A54-8996-118370EA4BD8}"/>
              </a:ext>
            </a:extLst>
          </p:cNvPr>
          <p:cNvSpPr/>
          <p:nvPr/>
        </p:nvSpPr>
        <p:spPr>
          <a:xfrm>
            <a:off x="81503" y="136524"/>
            <a:ext cx="1965465" cy="1808694"/>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b="1" dirty="0">
                <a:solidFill>
                  <a:schemeClr val="bg1"/>
                </a:solidFill>
              </a:rPr>
              <a:t>Child Find - Identify, locate, and evaluate a student suspected of needing special education </a:t>
            </a:r>
            <a:endParaRPr lang="en-US" dirty="0">
              <a:solidFill>
                <a:schemeClr val="bg1"/>
              </a:solidFill>
            </a:endParaRPr>
          </a:p>
        </p:txBody>
      </p:sp>
      <p:sp>
        <p:nvSpPr>
          <p:cNvPr id="9" name="Flowchart: Process 8">
            <a:extLst>
              <a:ext uri="{FF2B5EF4-FFF2-40B4-BE49-F238E27FC236}">
                <a16:creationId xmlns:a16="http://schemas.microsoft.com/office/drawing/2014/main" id="{82FD47B6-2A2F-4374-8090-937DCD5D9280}"/>
              </a:ext>
            </a:extLst>
          </p:cNvPr>
          <p:cNvSpPr/>
          <p:nvPr/>
        </p:nvSpPr>
        <p:spPr>
          <a:xfrm>
            <a:off x="2046966" y="136524"/>
            <a:ext cx="1965465" cy="1808694"/>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chemeClr val="bg1"/>
                </a:solidFill>
              </a:rPr>
              <a:t>Parental Consent – Obtain parental consent before the evaluation /Give procedural safeguards</a:t>
            </a:r>
            <a:endParaRPr lang="en-US" dirty="0">
              <a:solidFill>
                <a:schemeClr val="bg1"/>
              </a:solidFill>
            </a:endParaRPr>
          </a:p>
        </p:txBody>
      </p:sp>
      <p:sp>
        <p:nvSpPr>
          <p:cNvPr id="10" name="Flowchart: Process 9">
            <a:extLst>
              <a:ext uri="{FF2B5EF4-FFF2-40B4-BE49-F238E27FC236}">
                <a16:creationId xmlns:a16="http://schemas.microsoft.com/office/drawing/2014/main" id="{32D9A45B-50E1-458F-AB58-744684BAAEEB}"/>
              </a:ext>
            </a:extLst>
          </p:cNvPr>
          <p:cNvSpPr/>
          <p:nvPr/>
        </p:nvSpPr>
        <p:spPr>
          <a:xfrm>
            <a:off x="5979891" y="136524"/>
            <a:ext cx="1965465" cy="1808694"/>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bg1"/>
                </a:solidFill>
              </a:rPr>
              <a:t>Evaluation – Conduct a full evaluation </a:t>
            </a:r>
            <a:endParaRPr lang="en-US" dirty="0">
              <a:solidFill>
                <a:schemeClr val="bg1"/>
              </a:solidFill>
            </a:endParaRPr>
          </a:p>
        </p:txBody>
      </p:sp>
      <p:sp>
        <p:nvSpPr>
          <p:cNvPr id="11" name="Flowchart: Process 10">
            <a:extLst>
              <a:ext uri="{FF2B5EF4-FFF2-40B4-BE49-F238E27FC236}">
                <a16:creationId xmlns:a16="http://schemas.microsoft.com/office/drawing/2014/main" id="{62AE367F-FD20-4758-AC7D-857A7BB6AEEF}"/>
              </a:ext>
            </a:extLst>
          </p:cNvPr>
          <p:cNvSpPr/>
          <p:nvPr/>
        </p:nvSpPr>
        <p:spPr>
          <a:xfrm>
            <a:off x="5979890" y="1945218"/>
            <a:ext cx="1965465" cy="1808694"/>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bg1"/>
                </a:solidFill>
              </a:rPr>
              <a:t>Evaluation Report – Complete the evaluation report within 60 days </a:t>
            </a:r>
            <a:endParaRPr lang="en-US" dirty="0">
              <a:solidFill>
                <a:schemeClr val="bg1"/>
              </a:solidFill>
            </a:endParaRPr>
          </a:p>
        </p:txBody>
      </p:sp>
      <p:sp>
        <p:nvSpPr>
          <p:cNvPr id="12" name="Flowchart: Process 11">
            <a:extLst>
              <a:ext uri="{FF2B5EF4-FFF2-40B4-BE49-F238E27FC236}">
                <a16:creationId xmlns:a16="http://schemas.microsoft.com/office/drawing/2014/main" id="{59ECF1B7-B37F-4B4C-B6DD-9AE9868DB172}"/>
              </a:ext>
            </a:extLst>
          </p:cNvPr>
          <p:cNvSpPr/>
          <p:nvPr/>
        </p:nvSpPr>
        <p:spPr>
          <a:xfrm>
            <a:off x="5977896" y="3753912"/>
            <a:ext cx="1965465" cy="1808694"/>
          </a:xfrm>
          <a:prstGeom prst="flowChart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a:solidFill>
                  <a:schemeClr val="bg1"/>
                </a:solidFill>
              </a:rPr>
              <a:t>Eligibility Meeting/Report – Within 10 days, conduct an eligibility meeting to determine  eligibility </a:t>
            </a:r>
            <a:endParaRPr lang="en-US" dirty="0">
              <a:solidFill>
                <a:schemeClr val="bg1"/>
              </a:solidFill>
            </a:endParaRPr>
          </a:p>
        </p:txBody>
      </p:sp>
      <p:sp>
        <p:nvSpPr>
          <p:cNvPr id="13" name="Flowchart: Process 12">
            <a:extLst>
              <a:ext uri="{FF2B5EF4-FFF2-40B4-BE49-F238E27FC236}">
                <a16:creationId xmlns:a16="http://schemas.microsoft.com/office/drawing/2014/main" id="{621928F3-F5DC-464B-BD90-F7138C2BAD1F}"/>
              </a:ext>
            </a:extLst>
          </p:cNvPr>
          <p:cNvSpPr/>
          <p:nvPr/>
        </p:nvSpPr>
        <p:spPr>
          <a:xfrm>
            <a:off x="4010437" y="3757105"/>
            <a:ext cx="1965465" cy="1808694"/>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solidFill>
                  <a:schemeClr val="bg1"/>
                </a:solidFill>
              </a:rPr>
              <a:t>Parent Consent – If eligible, obtain consent for special education and related services </a:t>
            </a:r>
            <a:endParaRPr lang="en-US" dirty="0">
              <a:solidFill>
                <a:schemeClr val="bg1"/>
              </a:solidFill>
            </a:endParaRPr>
          </a:p>
        </p:txBody>
      </p:sp>
      <p:sp>
        <p:nvSpPr>
          <p:cNvPr id="14" name="Flowchart: Process 13">
            <a:extLst>
              <a:ext uri="{FF2B5EF4-FFF2-40B4-BE49-F238E27FC236}">
                <a16:creationId xmlns:a16="http://schemas.microsoft.com/office/drawing/2014/main" id="{921D13FA-3CB0-43FA-B6BA-0BA11088423F}"/>
              </a:ext>
            </a:extLst>
          </p:cNvPr>
          <p:cNvSpPr/>
          <p:nvPr/>
        </p:nvSpPr>
        <p:spPr>
          <a:xfrm>
            <a:off x="117774" y="3753912"/>
            <a:ext cx="1965465" cy="1808694"/>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IEP- Develop IEP within 30 days and implement as soon as possible</a:t>
            </a:r>
            <a:endParaRPr lang="en-US" dirty="0">
              <a:solidFill>
                <a:schemeClr val="bg1"/>
              </a:solidFill>
            </a:endParaRPr>
          </a:p>
        </p:txBody>
      </p:sp>
      <p:sp>
        <p:nvSpPr>
          <p:cNvPr id="16" name="Flowchart: Process 15">
            <a:extLst>
              <a:ext uri="{FF2B5EF4-FFF2-40B4-BE49-F238E27FC236}">
                <a16:creationId xmlns:a16="http://schemas.microsoft.com/office/drawing/2014/main" id="{62983054-34B3-4BA8-BB17-2F7D66F2C99A}"/>
              </a:ext>
            </a:extLst>
          </p:cNvPr>
          <p:cNvSpPr/>
          <p:nvPr/>
        </p:nvSpPr>
        <p:spPr>
          <a:xfrm>
            <a:off x="2064105" y="3753912"/>
            <a:ext cx="1965465" cy="1808694"/>
          </a:xfrm>
          <a:prstGeom prst="flowChartProcess">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dirty="0">
                <a:solidFill>
                  <a:schemeClr val="bg1"/>
                </a:solidFill>
              </a:rPr>
              <a:t>Parental Invite – </a:t>
            </a:r>
            <a:r>
              <a:rPr lang="en-US" dirty="0">
                <a:solidFill>
                  <a:schemeClr val="bg1"/>
                </a:solidFill>
              </a:rPr>
              <a:t>Notify </a:t>
            </a:r>
            <a:r>
              <a:rPr lang="en-US" dirty="0">
                <a:solidFill>
                  <a:schemeClr val="bg1"/>
                </a:solidFill>
                <a:hlinkClick r:id="rId3" tooltip="parents">
                  <a:extLst>
                    <a:ext uri="{A12FA001-AC4F-418D-AE19-62706E023703}">
                      <ahyp:hlinkClr xmlns:ahyp="http://schemas.microsoft.com/office/drawing/2018/hyperlinkcolor" val="tx"/>
                    </a:ext>
                  </a:extLst>
                </a:hlinkClick>
              </a:rPr>
              <a:t>parent</a:t>
            </a:r>
            <a:r>
              <a:rPr lang="en-US" dirty="0">
                <a:solidFill>
                  <a:schemeClr val="bg1"/>
                </a:solidFill>
              </a:rPr>
              <a:t> of the meeting early enough to participate </a:t>
            </a:r>
          </a:p>
        </p:txBody>
      </p:sp>
      <p:sp>
        <p:nvSpPr>
          <p:cNvPr id="18" name="Flowchart: Process 17">
            <a:extLst>
              <a:ext uri="{FF2B5EF4-FFF2-40B4-BE49-F238E27FC236}">
                <a16:creationId xmlns:a16="http://schemas.microsoft.com/office/drawing/2014/main" id="{DB04E189-EB54-478A-BDE6-5A207D7A3F34}"/>
              </a:ext>
            </a:extLst>
          </p:cNvPr>
          <p:cNvSpPr/>
          <p:nvPr/>
        </p:nvSpPr>
        <p:spPr>
          <a:xfrm>
            <a:off x="4012431" y="136524"/>
            <a:ext cx="1965465" cy="1808694"/>
          </a:xfrm>
          <a:prstGeom prst="flowChartProcess">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solidFill>
                  <a:schemeClr val="bg1"/>
                </a:solidFill>
              </a:rPr>
              <a:t>Interventions – If appropriate, conduct during the evaluation </a:t>
            </a:r>
            <a:endParaRPr lang="en-US" dirty="0">
              <a:solidFill>
                <a:schemeClr val="bg1"/>
              </a:solidFill>
            </a:endParaRPr>
          </a:p>
        </p:txBody>
      </p:sp>
      <p:pic>
        <p:nvPicPr>
          <p:cNvPr id="20" name="Picture 19" descr="A picture containing sky, indoor, woman&#10;&#10;Description automatically generated">
            <a:extLst>
              <a:ext uri="{FF2B5EF4-FFF2-40B4-BE49-F238E27FC236}">
                <a16:creationId xmlns:a16="http://schemas.microsoft.com/office/drawing/2014/main" id="{3200FA56-0742-4996-9122-6DD235C747B7}"/>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9088" y="5390622"/>
            <a:ext cx="842836" cy="842836"/>
          </a:xfrm>
          <a:prstGeom prst="rect">
            <a:avLst/>
          </a:prstGeom>
        </p:spPr>
      </p:pic>
      <p:pic>
        <p:nvPicPr>
          <p:cNvPr id="23" name="Picture 22">
            <a:extLst>
              <a:ext uri="{FF2B5EF4-FFF2-40B4-BE49-F238E27FC236}">
                <a16:creationId xmlns:a16="http://schemas.microsoft.com/office/drawing/2014/main" id="{C0AF63D3-1367-48EB-880B-2D4D086CBBA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98330"/>
            <a:ext cx="664288" cy="469707"/>
          </a:xfrm>
          <a:prstGeom prst="rect">
            <a:avLst/>
          </a:prstGeom>
        </p:spPr>
      </p:pic>
    </p:spTree>
    <p:extLst>
      <p:ext uri="{BB962C8B-B14F-4D97-AF65-F5344CB8AC3E}">
        <p14:creationId xmlns:p14="http://schemas.microsoft.com/office/powerpoint/2010/main" val="176019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D691-19EF-4A5D-87D4-955E85196E73}"/>
              </a:ext>
            </a:extLst>
          </p:cNvPr>
          <p:cNvSpPr>
            <a:spLocks noGrp="1"/>
          </p:cNvSpPr>
          <p:nvPr>
            <p:ph type="title"/>
          </p:nvPr>
        </p:nvSpPr>
        <p:spPr/>
        <p:txBody>
          <a:bodyPr>
            <a:normAutofit fontScale="90000"/>
          </a:bodyPr>
          <a:lstStyle/>
          <a:p>
            <a:r>
              <a:rPr lang="en-US" dirty="0"/>
              <a:t>Nonacademic and Extracurricular Activities</a:t>
            </a:r>
          </a:p>
        </p:txBody>
      </p:sp>
      <p:sp>
        <p:nvSpPr>
          <p:cNvPr id="3" name="Content Placeholder 2">
            <a:extLst>
              <a:ext uri="{FF2B5EF4-FFF2-40B4-BE49-F238E27FC236}">
                <a16:creationId xmlns:a16="http://schemas.microsoft.com/office/drawing/2014/main" id="{FFDF9BFE-AF36-4BC5-B031-831177566A31}"/>
              </a:ext>
            </a:extLst>
          </p:cNvPr>
          <p:cNvSpPr>
            <a:spLocks noGrp="1"/>
          </p:cNvSpPr>
          <p:nvPr>
            <p:ph idx="1"/>
          </p:nvPr>
        </p:nvSpPr>
        <p:spPr/>
        <p:txBody>
          <a:bodyPr>
            <a:normAutofit/>
          </a:bodyPr>
          <a:lstStyle/>
          <a:p>
            <a:r>
              <a:rPr lang="en-US" dirty="0"/>
              <a:t>LEAs must consider supplementary aids and services determined appropriate and necessary by the child’s IEP Team to provide children with disabilities the </a:t>
            </a:r>
            <a:r>
              <a:rPr lang="en-US" b="1" dirty="0"/>
              <a:t>equal opportunity to participate </a:t>
            </a:r>
            <a:r>
              <a:rPr lang="en-US" dirty="0"/>
              <a:t>in nonacademic and extracurricular activities. </a:t>
            </a:r>
          </a:p>
          <a:p>
            <a:r>
              <a:rPr lang="en-US" dirty="0"/>
              <a:t>An IEP may define the supports or services a child needs to participate in desired nonacademic and extracurricular activities </a:t>
            </a:r>
            <a:r>
              <a:rPr lang="en-US" b="1" dirty="0"/>
              <a:t>but does not change the nonacademic and extracurricular eligibility requirements.</a:t>
            </a:r>
            <a:r>
              <a:rPr lang="en-US" dirty="0"/>
              <a:t> </a:t>
            </a:r>
          </a:p>
          <a:p>
            <a:endParaRPr lang="en-US" dirty="0"/>
          </a:p>
        </p:txBody>
      </p:sp>
      <p:sp>
        <p:nvSpPr>
          <p:cNvPr id="4" name="Date Placeholder 3">
            <a:extLst>
              <a:ext uri="{FF2B5EF4-FFF2-40B4-BE49-F238E27FC236}">
                <a16:creationId xmlns:a16="http://schemas.microsoft.com/office/drawing/2014/main" id="{62B37365-6C47-45BE-B641-6438138AD833}"/>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DC8EB07D-5959-4A85-9E0C-CB993BAE2789}"/>
              </a:ext>
            </a:extLst>
          </p:cNvPr>
          <p:cNvSpPr>
            <a:spLocks noGrp="1"/>
          </p:cNvSpPr>
          <p:nvPr>
            <p:ph type="sldNum" sz="quarter" idx="4"/>
          </p:nvPr>
        </p:nvSpPr>
        <p:spPr/>
        <p:txBody>
          <a:bodyPr/>
          <a:lstStyle/>
          <a:p>
            <a:fld id="{B63E4CEF-BB1E-48C7-AE93-F39F6AA99AD7}" type="slidenum">
              <a:rPr lang="en-US" smtClean="0"/>
              <a:pPr/>
              <a:t>50</a:t>
            </a:fld>
            <a:endParaRPr lang="en-US" dirty="0"/>
          </a:p>
        </p:txBody>
      </p:sp>
    </p:spTree>
    <p:extLst>
      <p:ext uri="{BB962C8B-B14F-4D97-AF65-F5344CB8AC3E}">
        <p14:creationId xmlns:p14="http://schemas.microsoft.com/office/powerpoint/2010/main" val="10120989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4B4D-1720-4681-A191-580923051073}"/>
              </a:ext>
            </a:extLst>
          </p:cNvPr>
          <p:cNvSpPr>
            <a:spLocks noGrp="1"/>
          </p:cNvSpPr>
          <p:nvPr>
            <p:ph type="title"/>
          </p:nvPr>
        </p:nvSpPr>
        <p:spPr/>
        <p:txBody>
          <a:bodyPr/>
          <a:lstStyle/>
          <a:p>
            <a:r>
              <a:rPr lang="en-US" dirty="0"/>
              <a:t>Charter Schools</a:t>
            </a:r>
          </a:p>
        </p:txBody>
      </p:sp>
      <p:sp>
        <p:nvSpPr>
          <p:cNvPr id="3" name="Content Placeholder 2">
            <a:extLst>
              <a:ext uri="{FF2B5EF4-FFF2-40B4-BE49-F238E27FC236}">
                <a16:creationId xmlns:a16="http://schemas.microsoft.com/office/drawing/2014/main" id="{13916CD4-7111-4FF6-8737-E9833739CDD7}"/>
              </a:ext>
            </a:extLst>
          </p:cNvPr>
          <p:cNvSpPr>
            <a:spLocks noGrp="1"/>
          </p:cNvSpPr>
          <p:nvPr>
            <p:ph idx="1"/>
          </p:nvPr>
        </p:nvSpPr>
        <p:spPr/>
        <p:txBody>
          <a:bodyPr/>
          <a:lstStyle/>
          <a:p>
            <a:r>
              <a:rPr lang="en-US" dirty="0"/>
              <a:t>Children who attend public charter schools and their parents retain all the rights given to them  under the IDEA, including FAPE. </a:t>
            </a:r>
          </a:p>
          <a:p>
            <a:r>
              <a:rPr lang="en-US" b="1" dirty="0"/>
              <a:t>Locally approved charter schools </a:t>
            </a:r>
            <a:r>
              <a:rPr lang="en-US" dirty="0"/>
              <a:t>operate according to the terms of a charter or contract that has been approved by a local board of education</a:t>
            </a:r>
          </a:p>
          <a:p>
            <a:r>
              <a:rPr lang="en-US" b="1" dirty="0"/>
              <a:t>LEA charter schools </a:t>
            </a:r>
            <a:r>
              <a:rPr lang="en-US" dirty="0"/>
              <a:t>operate according to the terms of a charter or contract that has been approved by the State Charter Schools Commission. </a:t>
            </a:r>
          </a:p>
        </p:txBody>
      </p:sp>
      <p:sp>
        <p:nvSpPr>
          <p:cNvPr id="4" name="Date Placeholder 3">
            <a:extLst>
              <a:ext uri="{FF2B5EF4-FFF2-40B4-BE49-F238E27FC236}">
                <a16:creationId xmlns:a16="http://schemas.microsoft.com/office/drawing/2014/main" id="{7F697750-9B09-4AEA-AA74-A34A87D1B7A6}"/>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202C6B00-DF14-446B-BBF6-BE51B6C77E65}"/>
              </a:ext>
            </a:extLst>
          </p:cNvPr>
          <p:cNvSpPr>
            <a:spLocks noGrp="1"/>
          </p:cNvSpPr>
          <p:nvPr>
            <p:ph type="sldNum" sz="quarter" idx="4"/>
          </p:nvPr>
        </p:nvSpPr>
        <p:spPr/>
        <p:txBody>
          <a:bodyPr/>
          <a:lstStyle/>
          <a:p>
            <a:fld id="{B63E4CEF-BB1E-48C7-AE93-F39F6AA99AD7}" type="slidenum">
              <a:rPr lang="en-US" smtClean="0"/>
              <a:pPr/>
              <a:t>51</a:t>
            </a:fld>
            <a:endParaRPr lang="en-US" dirty="0"/>
          </a:p>
        </p:txBody>
      </p:sp>
    </p:spTree>
    <p:extLst>
      <p:ext uri="{BB962C8B-B14F-4D97-AF65-F5344CB8AC3E}">
        <p14:creationId xmlns:p14="http://schemas.microsoft.com/office/powerpoint/2010/main" val="2147324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D60C6-0E42-4D36-B3ED-F8184EDA3E51}"/>
              </a:ext>
            </a:extLst>
          </p:cNvPr>
          <p:cNvSpPr>
            <a:spLocks noGrp="1"/>
          </p:cNvSpPr>
          <p:nvPr>
            <p:ph type="title"/>
          </p:nvPr>
        </p:nvSpPr>
        <p:spPr/>
        <p:txBody>
          <a:bodyPr/>
          <a:lstStyle/>
          <a:p>
            <a:r>
              <a:rPr lang="en-US" dirty="0"/>
              <a:t>Charter Schools</a:t>
            </a:r>
          </a:p>
        </p:txBody>
      </p:sp>
      <p:sp>
        <p:nvSpPr>
          <p:cNvPr id="3" name="Content Placeholder 2">
            <a:extLst>
              <a:ext uri="{FF2B5EF4-FFF2-40B4-BE49-F238E27FC236}">
                <a16:creationId xmlns:a16="http://schemas.microsoft.com/office/drawing/2014/main" id="{BBBBD8FA-B90D-485B-9DBC-BC47F0FCFA81}"/>
              </a:ext>
            </a:extLst>
          </p:cNvPr>
          <p:cNvSpPr>
            <a:spLocks noGrp="1"/>
          </p:cNvSpPr>
          <p:nvPr>
            <p:ph idx="1"/>
          </p:nvPr>
        </p:nvSpPr>
        <p:spPr/>
        <p:txBody>
          <a:bodyPr/>
          <a:lstStyle/>
          <a:p>
            <a:r>
              <a:rPr lang="en-US" dirty="0"/>
              <a:t>The ultimate responsibility to provide FAPE to children attending </a:t>
            </a:r>
            <a:r>
              <a:rPr lang="en-US" b="1" dirty="0"/>
              <a:t>locally approved charter schools </a:t>
            </a:r>
            <a:r>
              <a:rPr lang="en-US" dirty="0"/>
              <a:t>resides with the LEA that approved the charter or contract.  </a:t>
            </a:r>
          </a:p>
          <a:p>
            <a:r>
              <a:rPr lang="en-US" dirty="0"/>
              <a:t>For </a:t>
            </a:r>
            <a:r>
              <a:rPr lang="en-US" b="1" dirty="0"/>
              <a:t>LEA charter schools</a:t>
            </a:r>
            <a:r>
              <a:rPr lang="en-US" dirty="0"/>
              <a:t>, they are their own LEA and each individual LEA charter school has the responsibility to provide FAPE to children attending the LEA charter school. </a:t>
            </a:r>
          </a:p>
        </p:txBody>
      </p:sp>
      <p:sp>
        <p:nvSpPr>
          <p:cNvPr id="4" name="Date Placeholder 3">
            <a:extLst>
              <a:ext uri="{FF2B5EF4-FFF2-40B4-BE49-F238E27FC236}">
                <a16:creationId xmlns:a16="http://schemas.microsoft.com/office/drawing/2014/main" id="{FC746393-205F-4891-9F17-6010B1DA6D49}"/>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3DE2DE80-C0C0-412A-ADE0-145460DA6CBF}"/>
              </a:ext>
            </a:extLst>
          </p:cNvPr>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val="30257996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252664" y="742951"/>
            <a:ext cx="3722988" cy="4962524"/>
          </a:xfr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rmAutofit/>
          </a:bodyPr>
          <a:lstStyle/>
          <a:p>
            <a:pPr algn="ctr"/>
            <a:r>
              <a:rPr lang="en-US" sz="2400" dirty="0"/>
              <a:t>Implementation Discussion for the Future:</a:t>
            </a:r>
            <a:br>
              <a:rPr lang="en-US" sz="2400" dirty="0"/>
            </a:br>
            <a:r>
              <a:rPr lang="en-US" sz="2400" b="0" dirty="0"/>
              <a:t>Should provision of FAPE end when the student turns 21?</a:t>
            </a:r>
          </a:p>
        </p:txBody>
      </p:sp>
      <p:pic>
        <p:nvPicPr>
          <p:cNvPr id="4" name="Content Placeholder 4">
            <a:extLst>
              <a:ext uri="{FF2B5EF4-FFF2-40B4-BE49-F238E27FC236}">
                <a16:creationId xmlns:a16="http://schemas.microsoft.com/office/drawing/2014/main" id="{B6DDA105-F38C-4378-90BD-857D87C861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5427" y="943645"/>
            <a:ext cx="4915159" cy="4915159"/>
          </a:xfrm>
          <a:prstGeom prst="rect">
            <a:avLst/>
          </a:prstGeom>
        </p:spPr>
      </p:pic>
    </p:spTree>
    <p:extLst>
      <p:ext uri="{BB962C8B-B14F-4D97-AF65-F5344CB8AC3E}">
        <p14:creationId xmlns:p14="http://schemas.microsoft.com/office/powerpoint/2010/main" val="1960693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344E-C71D-4557-A37E-F629394437BC}"/>
              </a:ext>
            </a:extLst>
          </p:cNvPr>
          <p:cNvSpPr>
            <a:spLocks noGrp="1"/>
          </p:cNvSpPr>
          <p:nvPr>
            <p:ph type="title"/>
          </p:nvPr>
        </p:nvSpPr>
        <p:spPr/>
        <p:txBody>
          <a:bodyPr/>
          <a:lstStyle/>
          <a:p>
            <a:pPr algn="ctr"/>
            <a:r>
              <a:rPr lang="en-US" dirty="0"/>
              <a:t>Questions</a:t>
            </a:r>
          </a:p>
        </p:txBody>
      </p:sp>
      <p:pic>
        <p:nvPicPr>
          <p:cNvPr id="6" name="Content Placeholder 5">
            <a:extLst>
              <a:ext uri="{FF2B5EF4-FFF2-40B4-BE49-F238E27FC236}">
                <a16:creationId xmlns:a16="http://schemas.microsoft.com/office/drawing/2014/main" id="{C4B2505E-1B63-434A-B24C-6E1F781B6B21}"/>
              </a:ext>
            </a:extLst>
          </p:cNvPr>
          <p:cNvPicPr>
            <a:picLocks noGrp="1" noChangeAspect="1"/>
          </p:cNvPicPr>
          <p:nvPr>
            <p:ph idx="1"/>
          </p:nvPr>
        </p:nvPicPr>
        <p:blipFill>
          <a:blip r:embed="rId3"/>
          <a:stretch>
            <a:fillRect/>
          </a:stretch>
        </p:blipFill>
        <p:spPr>
          <a:xfrm>
            <a:off x="1657350" y="1493116"/>
            <a:ext cx="4351338" cy="4351338"/>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6F2129D4-7A1A-423F-B0C6-4A1624F88985}"/>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3F783053-8CD7-4C81-BB49-D9B855EE1562}"/>
              </a:ext>
            </a:extLst>
          </p:cNvPr>
          <p:cNvSpPr>
            <a:spLocks noGrp="1"/>
          </p:cNvSpPr>
          <p:nvPr>
            <p:ph type="sldNum" sz="quarter" idx="4"/>
          </p:nvPr>
        </p:nvSpPr>
        <p:spPr/>
        <p:txBody>
          <a:bodyPr/>
          <a:lstStyle/>
          <a:p>
            <a:fld id="{B63E4CEF-BB1E-48C7-AE93-F39F6AA99AD7}" type="slidenum">
              <a:rPr lang="en-US" smtClean="0"/>
              <a:pPr/>
              <a:t>54</a:t>
            </a:fld>
            <a:endParaRPr lang="en-US" dirty="0"/>
          </a:p>
        </p:txBody>
      </p:sp>
    </p:spTree>
    <p:extLst>
      <p:ext uri="{BB962C8B-B14F-4D97-AF65-F5344CB8AC3E}">
        <p14:creationId xmlns:p14="http://schemas.microsoft.com/office/powerpoint/2010/main" val="33153083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439A5-03E2-48D8-BF86-1AE652C703DF}"/>
              </a:ext>
            </a:extLst>
          </p:cNvPr>
          <p:cNvSpPr>
            <a:spLocks noGrp="1"/>
          </p:cNvSpPr>
          <p:nvPr>
            <p:ph type="title"/>
          </p:nvPr>
        </p:nvSpPr>
        <p:spPr>
          <a:xfrm>
            <a:off x="438519" y="320674"/>
            <a:ext cx="6650257" cy="1325563"/>
          </a:xfrm>
        </p:spPr>
        <p:txBody>
          <a:bodyPr>
            <a:normAutofit/>
          </a:bodyPr>
          <a:lstStyle/>
          <a:p>
            <a:endParaRPr lang="en-US" dirty="0"/>
          </a:p>
        </p:txBody>
      </p:sp>
      <p:sp>
        <p:nvSpPr>
          <p:cNvPr id="3" name="Content Placeholder 2">
            <a:extLst>
              <a:ext uri="{FF2B5EF4-FFF2-40B4-BE49-F238E27FC236}">
                <a16:creationId xmlns:a16="http://schemas.microsoft.com/office/drawing/2014/main" id="{D3402DEA-38DC-41BD-9899-19FA29206A55}"/>
              </a:ext>
            </a:extLst>
          </p:cNvPr>
          <p:cNvSpPr>
            <a:spLocks noGrp="1"/>
          </p:cNvSpPr>
          <p:nvPr>
            <p:ph idx="1"/>
          </p:nvPr>
        </p:nvSpPr>
        <p:spPr>
          <a:xfrm>
            <a:off x="628649" y="1825625"/>
            <a:ext cx="8062505" cy="4351338"/>
          </a:xfrm>
        </p:spPr>
        <p:txBody>
          <a:bodyPr>
            <a:normAutofit/>
          </a:bodyPr>
          <a:lstStyle/>
          <a:p>
            <a:pPr marL="0" indent="0" algn="ctr">
              <a:buNone/>
            </a:pPr>
            <a:r>
              <a:rPr lang="en-US" sz="4400" b="1" dirty="0"/>
              <a:t>INDIVIDUALIZED EDUCATION PROGRAM (IEP) </a:t>
            </a:r>
          </a:p>
          <a:p>
            <a:pPr marL="0" indent="0" algn="ctr">
              <a:buNone/>
            </a:pPr>
            <a:r>
              <a:rPr lang="en-US" sz="4400" b="1" dirty="0"/>
              <a:t>(34 C.F.R § 300.320-300.328, GEORGIA RULE 160.4-7-.06)</a:t>
            </a:r>
          </a:p>
        </p:txBody>
      </p:sp>
      <p:sp>
        <p:nvSpPr>
          <p:cNvPr id="4" name="Date Placeholder 3">
            <a:extLst>
              <a:ext uri="{FF2B5EF4-FFF2-40B4-BE49-F238E27FC236}">
                <a16:creationId xmlns:a16="http://schemas.microsoft.com/office/drawing/2014/main" id="{81EB9353-53A9-4497-B0B8-D0F8814BB115}"/>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425D585E-FF5A-4D8B-897D-13919C6B42C9}"/>
              </a:ext>
            </a:extLst>
          </p:cNvPr>
          <p:cNvSpPr>
            <a:spLocks noGrp="1"/>
          </p:cNvSpPr>
          <p:nvPr>
            <p:ph type="sldNum" sz="quarter" idx="4"/>
          </p:nvPr>
        </p:nvSpPr>
        <p:spPr/>
        <p:txBody>
          <a:bodyPr/>
          <a:lstStyle/>
          <a:p>
            <a:fld id="{B63E4CEF-BB1E-48C7-AE93-F39F6AA99AD7}" type="slidenum">
              <a:rPr lang="en-US" smtClean="0"/>
              <a:pPr/>
              <a:t>55</a:t>
            </a:fld>
            <a:endParaRPr lang="en-US" dirty="0"/>
          </a:p>
        </p:txBody>
      </p:sp>
    </p:spTree>
    <p:extLst>
      <p:ext uri="{BB962C8B-B14F-4D97-AF65-F5344CB8AC3E}">
        <p14:creationId xmlns:p14="http://schemas.microsoft.com/office/powerpoint/2010/main" val="1674648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10932-B26C-4772-87A2-6F57C7D5C90E}"/>
              </a:ext>
            </a:extLst>
          </p:cNvPr>
          <p:cNvSpPr>
            <a:spLocks noGrp="1"/>
          </p:cNvSpPr>
          <p:nvPr>
            <p:ph type="title"/>
          </p:nvPr>
        </p:nvSpPr>
        <p:spPr>
          <a:xfrm>
            <a:off x="603983" y="334017"/>
            <a:ext cx="6316630" cy="532258"/>
          </a:xfrm>
        </p:spPr>
        <p:txBody>
          <a:bodyPr>
            <a:normAutofit fontScale="90000"/>
          </a:bodyPr>
          <a:lstStyle/>
          <a:p>
            <a:endParaRPr lang="en-US" dirty="0"/>
          </a:p>
        </p:txBody>
      </p:sp>
      <p:sp>
        <p:nvSpPr>
          <p:cNvPr id="4" name="Date Placeholder 3">
            <a:extLst>
              <a:ext uri="{FF2B5EF4-FFF2-40B4-BE49-F238E27FC236}">
                <a16:creationId xmlns:a16="http://schemas.microsoft.com/office/drawing/2014/main" id="{6A295434-FA38-4DD6-A715-4079D08D60C0}"/>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E72986AE-C5CB-4748-8B4D-118E4E81BFDA}"/>
              </a:ext>
            </a:extLst>
          </p:cNvPr>
          <p:cNvSpPr>
            <a:spLocks noGrp="1"/>
          </p:cNvSpPr>
          <p:nvPr>
            <p:ph type="sldNum" sz="quarter" idx="4"/>
          </p:nvPr>
        </p:nvSpPr>
        <p:spPr/>
        <p:txBody>
          <a:bodyPr/>
          <a:lstStyle/>
          <a:p>
            <a:fld id="{B63E4CEF-BB1E-48C7-AE93-F39F6AA99AD7}" type="slidenum">
              <a:rPr lang="en-US" smtClean="0"/>
              <a:pPr/>
              <a:t>56</a:t>
            </a:fld>
            <a:endParaRPr lang="en-US" dirty="0"/>
          </a:p>
        </p:txBody>
      </p:sp>
      <p:pic>
        <p:nvPicPr>
          <p:cNvPr id="1026" name="Picture 2" descr="Image result for funny quote about change in education">
            <a:extLst>
              <a:ext uri="{FF2B5EF4-FFF2-40B4-BE49-F238E27FC236}">
                <a16:creationId xmlns:a16="http://schemas.microsoft.com/office/drawing/2014/main" id="{158B9839-0FC9-462C-82CF-71C84B71B79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52902" y="1253331"/>
            <a:ext cx="639117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5276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3D52-B8CE-42F9-979E-E289786E657B}"/>
              </a:ext>
            </a:extLst>
          </p:cNvPr>
          <p:cNvSpPr>
            <a:spLocks noGrp="1"/>
          </p:cNvSpPr>
          <p:nvPr>
            <p:ph type="title"/>
          </p:nvPr>
        </p:nvSpPr>
        <p:spPr/>
        <p:txBody>
          <a:bodyPr/>
          <a:lstStyle/>
          <a:p>
            <a:r>
              <a:rPr lang="en-US" dirty="0"/>
              <a:t>Before the IEP Team Meeting</a:t>
            </a:r>
          </a:p>
        </p:txBody>
      </p:sp>
      <p:sp>
        <p:nvSpPr>
          <p:cNvPr id="3" name="Content Placeholder 2">
            <a:extLst>
              <a:ext uri="{FF2B5EF4-FFF2-40B4-BE49-F238E27FC236}">
                <a16:creationId xmlns:a16="http://schemas.microsoft.com/office/drawing/2014/main" id="{1CE60BE8-80FB-447B-ADA0-76B7698226AD}"/>
              </a:ext>
            </a:extLst>
          </p:cNvPr>
          <p:cNvSpPr>
            <a:spLocks noGrp="1"/>
          </p:cNvSpPr>
          <p:nvPr>
            <p:ph idx="1"/>
          </p:nvPr>
        </p:nvSpPr>
        <p:spPr/>
        <p:txBody>
          <a:bodyPr/>
          <a:lstStyle/>
          <a:p>
            <a:r>
              <a:rPr lang="en-US" dirty="0"/>
              <a:t>OSEP does not encourage draft IEPs.</a:t>
            </a:r>
            <a:endParaRPr lang="en-US" dirty="0">
              <a:highlight>
                <a:srgbClr val="FFFF00"/>
              </a:highlight>
            </a:endParaRPr>
          </a:p>
          <a:p>
            <a:r>
              <a:rPr lang="en-US" dirty="0"/>
              <a:t>Items to consider if the LEA chooses to draft portions of the IEPs for parents:</a:t>
            </a:r>
          </a:p>
          <a:p>
            <a:pPr lvl="1"/>
            <a:r>
              <a:rPr lang="en-US" dirty="0"/>
              <a:t>Provide a copy to the parents</a:t>
            </a:r>
          </a:p>
          <a:p>
            <a:pPr lvl="1"/>
            <a:r>
              <a:rPr lang="en-US" dirty="0"/>
              <a:t>Avoid predetermination of program, services or placement</a:t>
            </a:r>
          </a:p>
          <a:p>
            <a:pPr lvl="1"/>
            <a:r>
              <a:rPr lang="en-US" dirty="0"/>
              <a:t>Ensure the parents understand it is a draft and not final</a:t>
            </a:r>
          </a:p>
          <a:p>
            <a:pPr marL="0" indent="0">
              <a:buNone/>
            </a:pPr>
            <a:endParaRPr lang="en-US" dirty="0"/>
          </a:p>
          <a:p>
            <a:pPr lvl="1"/>
            <a:endParaRPr lang="en-US" dirty="0"/>
          </a:p>
          <a:p>
            <a:pPr lvl="1"/>
            <a:endParaRPr lang="en-US" dirty="0"/>
          </a:p>
          <a:p>
            <a:pPr lvl="1"/>
            <a:endParaRPr lang="en-US" dirty="0"/>
          </a:p>
          <a:p>
            <a:pPr lvl="1"/>
            <a:endParaRPr lang="en-US" dirty="0"/>
          </a:p>
        </p:txBody>
      </p:sp>
      <p:sp>
        <p:nvSpPr>
          <p:cNvPr id="4" name="Date Placeholder 3">
            <a:extLst>
              <a:ext uri="{FF2B5EF4-FFF2-40B4-BE49-F238E27FC236}">
                <a16:creationId xmlns:a16="http://schemas.microsoft.com/office/drawing/2014/main" id="{03AA93DD-6642-46CD-8590-7B3E9C318365}"/>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CAFD9157-088D-4525-B12E-8F7B1BC6EF3B}"/>
              </a:ext>
            </a:extLst>
          </p:cNvPr>
          <p:cNvSpPr>
            <a:spLocks noGrp="1"/>
          </p:cNvSpPr>
          <p:nvPr>
            <p:ph type="sldNum" sz="quarter" idx="4"/>
          </p:nvPr>
        </p:nvSpPr>
        <p:spPr/>
        <p:txBody>
          <a:bodyPr/>
          <a:lstStyle/>
          <a:p>
            <a:fld id="{B63E4CEF-BB1E-48C7-AE93-F39F6AA99AD7}" type="slidenum">
              <a:rPr lang="en-US" smtClean="0"/>
              <a:pPr/>
              <a:t>57</a:t>
            </a:fld>
            <a:endParaRPr lang="en-US" dirty="0"/>
          </a:p>
        </p:txBody>
      </p:sp>
    </p:spTree>
    <p:extLst>
      <p:ext uri="{BB962C8B-B14F-4D97-AF65-F5344CB8AC3E}">
        <p14:creationId xmlns:p14="http://schemas.microsoft.com/office/powerpoint/2010/main" val="19310961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03C5-7EB2-4C3A-A7BD-DFDCEC756B06}"/>
              </a:ext>
            </a:extLst>
          </p:cNvPr>
          <p:cNvSpPr>
            <a:spLocks noGrp="1"/>
          </p:cNvSpPr>
          <p:nvPr>
            <p:ph type="title"/>
          </p:nvPr>
        </p:nvSpPr>
        <p:spPr>
          <a:xfrm>
            <a:off x="336128" y="382658"/>
            <a:ext cx="7330053" cy="1325563"/>
          </a:xfrm>
        </p:spPr>
        <p:txBody>
          <a:bodyPr>
            <a:normAutofit fontScale="90000"/>
          </a:bodyPr>
          <a:lstStyle/>
          <a:p>
            <a:r>
              <a:rPr lang="en-US" dirty="0"/>
              <a:t>IEP Team Members:</a:t>
            </a:r>
            <a:br>
              <a:rPr lang="en-US" dirty="0"/>
            </a:br>
            <a:r>
              <a:rPr lang="en-US" dirty="0"/>
              <a:t>Regular Education Teacher</a:t>
            </a:r>
          </a:p>
        </p:txBody>
      </p:sp>
      <p:sp>
        <p:nvSpPr>
          <p:cNvPr id="3" name="Content Placeholder 2">
            <a:extLst>
              <a:ext uri="{FF2B5EF4-FFF2-40B4-BE49-F238E27FC236}">
                <a16:creationId xmlns:a16="http://schemas.microsoft.com/office/drawing/2014/main" id="{19810CA0-8FCB-4427-8A78-7D0964E06213}"/>
              </a:ext>
            </a:extLst>
          </p:cNvPr>
          <p:cNvSpPr>
            <a:spLocks noGrp="1"/>
          </p:cNvSpPr>
          <p:nvPr>
            <p:ph idx="1"/>
          </p:nvPr>
        </p:nvSpPr>
        <p:spPr>
          <a:xfrm>
            <a:off x="653784" y="1807152"/>
            <a:ext cx="7886700" cy="4351338"/>
          </a:xfrm>
        </p:spPr>
        <p:txBody>
          <a:bodyPr>
            <a:normAutofit/>
          </a:bodyPr>
          <a:lstStyle/>
          <a:p>
            <a:r>
              <a:rPr lang="en-US" b="1" dirty="0"/>
              <a:t>Regular Education Teacher</a:t>
            </a:r>
          </a:p>
          <a:p>
            <a:pPr lvl="1"/>
            <a:r>
              <a:rPr lang="en-US" dirty="0"/>
              <a:t>Not less than </a:t>
            </a:r>
            <a:r>
              <a:rPr lang="en-US" b="1" dirty="0"/>
              <a:t>one of the child’s </a:t>
            </a:r>
            <a:r>
              <a:rPr lang="en-US" dirty="0"/>
              <a:t>regular education teachers, </a:t>
            </a:r>
            <a:r>
              <a:rPr lang="en-US" b="1" dirty="0"/>
              <a:t>if the child </a:t>
            </a:r>
            <a:r>
              <a:rPr lang="en-US" b="1" u="sng" dirty="0"/>
              <a:t>is or may be </a:t>
            </a:r>
            <a:r>
              <a:rPr lang="en-US" b="1" dirty="0"/>
              <a:t>participating in the regular education environment </a:t>
            </a:r>
            <a:r>
              <a:rPr lang="en-US" dirty="0"/>
              <a:t>(for preschool children, this representative is someone who is currently providing preschool services to nondisabled preschool children)</a:t>
            </a:r>
          </a:p>
          <a:p>
            <a:r>
              <a:rPr lang="en-US" dirty="0"/>
              <a:t>Should there ever be a time when the regular education environment is not considered?</a:t>
            </a:r>
          </a:p>
          <a:p>
            <a:pPr lvl="1"/>
            <a:r>
              <a:rPr lang="en-US" dirty="0"/>
              <a:t>LRE and educational benefits must be considered</a:t>
            </a:r>
          </a:p>
          <a:p>
            <a:pPr lvl="2"/>
            <a:r>
              <a:rPr lang="en-US" dirty="0"/>
              <a:t>Possibility of participating</a:t>
            </a:r>
          </a:p>
          <a:p>
            <a:endParaRPr lang="en-US" dirty="0"/>
          </a:p>
          <a:p>
            <a:endParaRPr lang="en-US" dirty="0"/>
          </a:p>
        </p:txBody>
      </p:sp>
      <p:sp>
        <p:nvSpPr>
          <p:cNvPr id="4" name="Date Placeholder 3">
            <a:extLst>
              <a:ext uri="{FF2B5EF4-FFF2-40B4-BE49-F238E27FC236}">
                <a16:creationId xmlns:a16="http://schemas.microsoft.com/office/drawing/2014/main" id="{49F8D394-E043-4974-98BC-573AF5EBE4E1}"/>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BEC965B4-1CAA-499E-91B7-5C27B9C21143}"/>
              </a:ext>
            </a:extLst>
          </p:cNvPr>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26239420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31D8-D6FF-4E07-8B8B-923DD7462C78}"/>
              </a:ext>
            </a:extLst>
          </p:cNvPr>
          <p:cNvSpPr>
            <a:spLocks noGrp="1"/>
          </p:cNvSpPr>
          <p:nvPr>
            <p:ph type="title"/>
          </p:nvPr>
        </p:nvSpPr>
        <p:spPr>
          <a:xfrm>
            <a:off x="225292" y="320674"/>
            <a:ext cx="6979072" cy="1264806"/>
          </a:xfrm>
        </p:spPr>
        <p:txBody>
          <a:bodyPr>
            <a:normAutofit fontScale="90000"/>
          </a:bodyPr>
          <a:lstStyle/>
          <a:p>
            <a:br>
              <a:rPr lang="en-US" dirty="0"/>
            </a:br>
            <a:r>
              <a:rPr lang="en-US" dirty="0"/>
              <a:t>IEP Team Members:</a:t>
            </a:r>
            <a:br>
              <a:rPr lang="en-US" dirty="0"/>
            </a:br>
            <a:r>
              <a:rPr lang="en-US" dirty="0"/>
              <a:t>Regular Education Teacher</a:t>
            </a:r>
            <a:br>
              <a:rPr lang="en-US" dirty="0"/>
            </a:br>
            <a:endParaRPr lang="en-US" dirty="0"/>
          </a:p>
        </p:txBody>
      </p:sp>
      <p:sp>
        <p:nvSpPr>
          <p:cNvPr id="3" name="Content Placeholder 2">
            <a:extLst>
              <a:ext uri="{FF2B5EF4-FFF2-40B4-BE49-F238E27FC236}">
                <a16:creationId xmlns:a16="http://schemas.microsoft.com/office/drawing/2014/main" id="{F75F05C3-507F-456D-9A5C-E3A4C32E4787}"/>
              </a:ext>
            </a:extLst>
          </p:cNvPr>
          <p:cNvSpPr>
            <a:spLocks noGrp="1"/>
          </p:cNvSpPr>
          <p:nvPr>
            <p:ph idx="1"/>
          </p:nvPr>
        </p:nvSpPr>
        <p:spPr>
          <a:xfrm>
            <a:off x="628650" y="1585480"/>
            <a:ext cx="7886700" cy="4351338"/>
          </a:xfrm>
        </p:spPr>
        <p:txBody>
          <a:bodyPr>
            <a:normAutofit fontScale="92500" lnSpcReduction="20000"/>
          </a:bodyPr>
          <a:lstStyle/>
          <a:p>
            <a:pPr marL="0" indent="0">
              <a:buNone/>
            </a:pPr>
            <a:r>
              <a:rPr lang="en-US" dirty="0"/>
              <a:t>Who should be the </a:t>
            </a:r>
            <a:r>
              <a:rPr lang="en-US" b="1" dirty="0"/>
              <a:t>regular education teacher </a:t>
            </a:r>
            <a:r>
              <a:rPr lang="en-US" dirty="0"/>
              <a:t>for the following?</a:t>
            </a:r>
          </a:p>
          <a:p>
            <a:pPr lvl="1"/>
            <a:r>
              <a:rPr lang="en-US" dirty="0"/>
              <a:t>State Schools</a:t>
            </a:r>
          </a:p>
          <a:p>
            <a:pPr lvl="1"/>
            <a:r>
              <a:rPr lang="en-US" dirty="0"/>
              <a:t>GNETS</a:t>
            </a:r>
          </a:p>
          <a:p>
            <a:pPr lvl="1"/>
            <a:r>
              <a:rPr lang="en-US" dirty="0"/>
              <a:t>Preschool child</a:t>
            </a:r>
          </a:p>
          <a:p>
            <a:pPr marL="0" indent="0">
              <a:buNone/>
            </a:pPr>
            <a:r>
              <a:rPr lang="en-US" dirty="0"/>
              <a:t>Can an instructional coach or someone on the administrative team be the regular education teacher on the IEP Team?</a:t>
            </a:r>
          </a:p>
          <a:p>
            <a:pPr marL="0" indent="0">
              <a:buNone/>
            </a:pPr>
            <a:r>
              <a:rPr lang="en-US" dirty="0"/>
              <a:t>	Do they have the qualifications?</a:t>
            </a:r>
          </a:p>
          <a:p>
            <a:pPr marL="0" indent="0">
              <a:buNone/>
            </a:pPr>
            <a:r>
              <a:rPr lang="en-US" dirty="0"/>
              <a:t>	Do they currently teach the general education 	curriculum? </a:t>
            </a:r>
          </a:p>
          <a:p>
            <a:pPr marL="0" indent="0">
              <a:buNone/>
            </a:pPr>
            <a:r>
              <a:rPr lang="en-US" dirty="0"/>
              <a:t>	Do they currently teach the child?</a:t>
            </a:r>
          </a:p>
          <a:p>
            <a:pPr lvl="1"/>
            <a:endParaRPr lang="en-US" dirty="0"/>
          </a:p>
          <a:p>
            <a:endParaRPr lang="en-US" dirty="0"/>
          </a:p>
        </p:txBody>
      </p:sp>
      <p:sp>
        <p:nvSpPr>
          <p:cNvPr id="4" name="Date Placeholder 3">
            <a:extLst>
              <a:ext uri="{FF2B5EF4-FFF2-40B4-BE49-F238E27FC236}">
                <a16:creationId xmlns:a16="http://schemas.microsoft.com/office/drawing/2014/main" id="{B5E7FBE3-4D9D-40FF-AF7B-9F40F86D0D0E}"/>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E39B849A-A025-4607-88C1-03251B0440F2}"/>
              </a:ext>
            </a:extLst>
          </p:cNvPr>
          <p:cNvSpPr>
            <a:spLocks noGrp="1"/>
          </p:cNvSpPr>
          <p:nvPr>
            <p:ph type="sldNum" sz="quarter" idx="4"/>
          </p:nvPr>
        </p:nvSpPr>
        <p:spPr/>
        <p:txBody>
          <a:bodyPr/>
          <a:lstStyle/>
          <a:p>
            <a:fld id="{B63E4CEF-BB1E-48C7-AE93-F39F6AA99AD7}" type="slidenum">
              <a:rPr lang="en-US" smtClean="0"/>
              <a:pPr/>
              <a:t>59</a:t>
            </a:fld>
            <a:endParaRPr lang="en-US" dirty="0"/>
          </a:p>
        </p:txBody>
      </p:sp>
    </p:spTree>
    <p:extLst>
      <p:ext uri="{BB962C8B-B14F-4D97-AF65-F5344CB8AC3E}">
        <p14:creationId xmlns:p14="http://schemas.microsoft.com/office/powerpoint/2010/main" val="1918707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900" kern="1200" dirty="0">
                <a:solidFill>
                  <a:srgbClr val="FFFFFF"/>
                </a:solidFill>
                <a:latin typeface="+mj-lt"/>
                <a:ea typeface="+mj-ea"/>
                <a:cs typeface="+mj-cs"/>
              </a:rPr>
              <a:t>Someone told me that a district can do an emergency IEP for my child. Is this true? </a:t>
            </a:r>
          </a:p>
        </p:txBody>
      </p:sp>
      <p:pic>
        <p:nvPicPr>
          <p:cNvPr id="7" name="Content Placeholder 4">
            <a:extLst>
              <a:ext uri="{FF2B5EF4-FFF2-40B4-BE49-F238E27FC236}">
                <a16:creationId xmlns:a16="http://schemas.microsoft.com/office/drawing/2014/main" id="{59FC02CB-64A6-4428-B212-E0B1A8E30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441081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93627-97EE-400A-833C-B88B9A6DBF53}"/>
              </a:ext>
            </a:extLst>
          </p:cNvPr>
          <p:cNvSpPr>
            <a:spLocks noGrp="1"/>
          </p:cNvSpPr>
          <p:nvPr>
            <p:ph type="title"/>
          </p:nvPr>
        </p:nvSpPr>
        <p:spPr>
          <a:xfrm>
            <a:off x="603982" y="334016"/>
            <a:ext cx="7071435" cy="1325563"/>
          </a:xfrm>
        </p:spPr>
        <p:txBody>
          <a:bodyPr>
            <a:normAutofit fontScale="90000"/>
          </a:bodyPr>
          <a:lstStyle/>
          <a:p>
            <a:r>
              <a:rPr lang="en-US" dirty="0"/>
              <a:t>IEP Team Members:</a:t>
            </a:r>
            <a:br>
              <a:rPr lang="en-US" dirty="0"/>
            </a:br>
            <a:r>
              <a:rPr lang="en-US" dirty="0"/>
              <a:t>Regular Education Teacher</a:t>
            </a:r>
          </a:p>
        </p:txBody>
      </p:sp>
      <p:sp>
        <p:nvSpPr>
          <p:cNvPr id="3" name="Content Placeholder 2">
            <a:extLst>
              <a:ext uri="{FF2B5EF4-FFF2-40B4-BE49-F238E27FC236}">
                <a16:creationId xmlns:a16="http://schemas.microsoft.com/office/drawing/2014/main" id="{BC07998F-3F93-46CD-9B86-05CE30A461B3}"/>
              </a:ext>
            </a:extLst>
          </p:cNvPr>
          <p:cNvSpPr>
            <a:spLocks noGrp="1"/>
          </p:cNvSpPr>
          <p:nvPr>
            <p:ph idx="1"/>
          </p:nvPr>
        </p:nvSpPr>
        <p:spPr/>
        <p:txBody>
          <a:bodyPr/>
          <a:lstStyle/>
          <a:p>
            <a:pPr marL="0" indent="0">
              <a:buNone/>
            </a:pPr>
            <a:r>
              <a:rPr lang="en-US" b="1" dirty="0"/>
              <a:t>If a child has never been in a regular education setting, do we need to have a regular education teacher present at the IEP Team meeting?  </a:t>
            </a:r>
            <a:endParaRPr lang="en-US" dirty="0"/>
          </a:p>
          <a:p>
            <a:r>
              <a:rPr lang="en-US" dirty="0"/>
              <a:t>Yes. A regular education teacher of the child is required to participate in the meeting, if the child is or may be participating in the regular education environment. Federal regulations and State Special Education Rules require that the IEP Team consider the full continuum of services, which includes instruction in the regular education environment. </a:t>
            </a:r>
          </a:p>
          <a:p>
            <a:endParaRPr lang="en-US" dirty="0"/>
          </a:p>
        </p:txBody>
      </p:sp>
      <p:sp>
        <p:nvSpPr>
          <p:cNvPr id="4" name="Date Placeholder 3">
            <a:extLst>
              <a:ext uri="{FF2B5EF4-FFF2-40B4-BE49-F238E27FC236}">
                <a16:creationId xmlns:a16="http://schemas.microsoft.com/office/drawing/2014/main" id="{3DD155B1-9FF1-4EF4-B956-0B0F1CAFE05F}"/>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F3BB8B3D-8838-40EA-B940-138C2FF1D51D}"/>
              </a:ext>
            </a:extLst>
          </p:cNvPr>
          <p:cNvSpPr>
            <a:spLocks noGrp="1"/>
          </p:cNvSpPr>
          <p:nvPr>
            <p:ph type="sldNum" sz="quarter" idx="4"/>
          </p:nvPr>
        </p:nvSpPr>
        <p:spPr/>
        <p:txBody>
          <a:bodyPr/>
          <a:lstStyle/>
          <a:p>
            <a:fld id="{B63E4CEF-BB1E-48C7-AE93-F39F6AA99AD7}" type="slidenum">
              <a:rPr lang="en-US" smtClean="0"/>
              <a:pPr/>
              <a:t>60</a:t>
            </a:fld>
            <a:endParaRPr lang="en-US" dirty="0"/>
          </a:p>
        </p:txBody>
      </p:sp>
    </p:spTree>
    <p:extLst>
      <p:ext uri="{BB962C8B-B14F-4D97-AF65-F5344CB8AC3E}">
        <p14:creationId xmlns:p14="http://schemas.microsoft.com/office/powerpoint/2010/main" val="6839432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5821-9010-4AA7-9FDF-CE07B7AE0EE4}"/>
              </a:ext>
            </a:extLst>
          </p:cNvPr>
          <p:cNvSpPr>
            <a:spLocks noGrp="1"/>
          </p:cNvSpPr>
          <p:nvPr>
            <p:ph type="title"/>
          </p:nvPr>
        </p:nvSpPr>
        <p:spPr>
          <a:xfrm>
            <a:off x="603982" y="334016"/>
            <a:ext cx="7071436" cy="1325563"/>
          </a:xfrm>
        </p:spPr>
        <p:txBody>
          <a:bodyPr>
            <a:normAutofit fontScale="90000"/>
          </a:bodyPr>
          <a:lstStyle/>
          <a:p>
            <a:r>
              <a:rPr lang="en-US" dirty="0"/>
              <a:t>IEP Team Members:</a:t>
            </a:r>
            <a:br>
              <a:rPr lang="en-US" dirty="0"/>
            </a:br>
            <a:r>
              <a:rPr lang="en-US" dirty="0"/>
              <a:t>Special Education Teacher</a:t>
            </a:r>
          </a:p>
        </p:txBody>
      </p:sp>
      <p:sp>
        <p:nvSpPr>
          <p:cNvPr id="3" name="Content Placeholder 2">
            <a:extLst>
              <a:ext uri="{FF2B5EF4-FFF2-40B4-BE49-F238E27FC236}">
                <a16:creationId xmlns:a16="http://schemas.microsoft.com/office/drawing/2014/main" id="{8984A6B5-F0AE-42B0-9D8E-00D89643AD31}"/>
              </a:ext>
            </a:extLst>
          </p:cNvPr>
          <p:cNvSpPr>
            <a:spLocks noGrp="1"/>
          </p:cNvSpPr>
          <p:nvPr>
            <p:ph idx="1"/>
          </p:nvPr>
        </p:nvSpPr>
        <p:spPr/>
        <p:txBody>
          <a:bodyPr/>
          <a:lstStyle/>
          <a:p>
            <a:r>
              <a:rPr lang="en-US" dirty="0"/>
              <a:t>34 C.F.R. § 300.321 (a)(3) Not less than one special education teacher </a:t>
            </a:r>
            <a:r>
              <a:rPr lang="en-US" b="1" dirty="0"/>
              <a:t>of the child</a:t>
            </a:r>
            <a:r>
              <a:rPr lang="en-US" dirty="0"/>
              <a:t>, or where appropriate, not less than one special education provider </a:t>
            </a:r>
            <a:r>
              <a:rPr lang="en-US" b="1" dirty="0"/>
              <a:t>of the child</a:t>
            </a:r>
            <a:r>
              <a:rPr lang="en-US" dirty="0"/>
              <a:t>;</a:t>
            </a:r>
          </a:p>
          <a:p>
            <a:r>
              <a:rPr lang="en-US" dirty="0"/>
              <a:t>Should be the special education teacher who is or will be responsible for implementing the IEP</a:t>
            </a:r>
          </a:p>
          <a:p>
            <a:r>
              <a:rPr lang="en-US" dirty="0"/>
              <a:t>Special education teacher and regular education teacher should </a:t>
            </a:r>
            <a:r>
              <a:rPr lang="en-US" b="1" dirty="0"/>
              <a:t>NOT</a:t>
            </a:r>
            <a:r>
              <a:rPr lang="en-US" dirty="0"/>
              <a:t> be the same individual.</a:t>
            </a:r>
          </a:p>
          <a:p>
            <a:endParaRPr lang="en-US" dirty="0"/>
          </a:p>
        </p:txBody>
      </p:sp>
      <p:sp>
        <p:nvSpPr>
          <p:cNvPr id="4" name="Date Placeholder 3">
            <a:extLst>
              <a:ext uri="{FF2B5EF4-FFF2-40B4-BE49-F238E27FC236}">
                <a16:creationId xmlns:a16="http://schemas.microsoft.com/office/drawing/2014/main" id="{0143A34B-2DB1-4ADC-8614-FB43B2394872}"/>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32366AE9-954C-4561-BC68-54FE7AEBA4C1}"/>
              </a:ext>
            </a:extLst>
          </p:cNvPr>
          <p:cNvSpPr>
            <a:spLocks noGrp="1"/>
          </p:cNvSpPr>
          <p:nvPr>
            <p:ph type="sldNum" sz="quarter" idx="4"/>
          </p:nvPr>
        </p:nvSpPr>
        <p:spPr/>
        <p:txBody>
          <a:bodyPr/>
          <a:lstStyle/>
          <a:p>
            <a:fld id="{B63E4CEF-BB1E-48C7-AE93-F39F6AA99AD7}" type="slidenum">
              <a:rPr lang="en-US" smtClean="0"/>
              <a:pPr/>
              <a:t>61</a:t>
            </a:fld>
            <a:endParaRPr lang="en-US" dirty="0"/>
          </a:p>
        </p:txBody>
      </p:sp>
    </p:spTree>
    <p:extLst>
      <p:ext uri="{BB962C8B-B14F-4D97-AF65-F5344CB8AC3E}">
        <p14:creationId xmlns:p14="http://schemas.microsoft.com/office/powerpoint/2010/main" val="24760141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ED5D4-B638-462D-956C-74C6074B578F}"/>
              </a:ext>
            </a:extLst>
          </p:cNvPr>
          <p:cNvSpPr>
            <a:spLocks noGrp="1"/>
          </p:cNvSpPr>
          <p:nvPr>
            <p:ph type="title"/>
          </p:nvPr>
        </p:nvSpPr>
        <p:spPr>
          <a:xfrm>
            <a:off x="603983" y="334016"/>
            <a:ext cx="7283872" cy="1325563"/>
          </a:xfrm>
        </p:spPr>
        <p:txBody>
          <a:bodyPr>
            <a:normAutofit/>
          </a:bodyPr>
          <a:lstStyle/>
          <a:p>
            <a:pPr algn="ctr"/>
            <a:r>
              <a:rPr lang="en-US" dirty="0"/>
              <a:t>IEP Team Members</a:t>
            </a:r>
            <a:br>
              <a:rPr lang="en-US" dirty="0"/>
            </a:br>
            <a:endParaRPr lang="en-US" dirty="0"/>
          </a:p>
        </p:txBody>
      </p:sp>
      <p:sp>
        <p:nvSpPr>
          <p:cNvPr id="3" name="Content Placeholder 2">
            <a:extLst>
              <a:ext uri="{FF2B5EF4-FFF2-40B4-BE49-F238E27FC236}">
                <a16:creationId xmlns:a16="http://schemas.microsoft.com/office/drawing/2014/main" id="{7ED13978-F091-44F5-9BF3-CF40A3269C33}"/>
              </a:ext>
            </a:extLst>
          </p:cNvPr>
          <p:cNvSpPr>
            <a:spLocks noGrp="1"/>
          </p:cNvSpPr>
          <p:nvPr>
            <p:ph idx="1"/>
          </p:nvPr>
        </p:nvSpPr>
        <p:spPr/>
        <p:txBody>
          <a:bodyPr>
            <a:normAutofit lnSpcReduction="10000"/>
          </a:bodyPr>
          <a:lstStyle/>
          <a:p>
            <a:pPr marL="0" indent="0">
              <a:buNone/>
            </a:pPr>
            <a:r>
              <a:rPr lang="en-US" b="1" dirty="0"/>
              <a:t>If a teacher is dually certified both in special education and regular education, can he or she serve dual roles in the IEP Team meeting?  </a:t>
            </a:r>
            <a:r>
              <a:rPr lang="en-US" dirty="0"/>
              <a:t> </a:t>
            </a:r>
          </a:p>
          <a:p>
            <a:r>
              <a:rPr lang="en-US" dirty="0"/>
              <a:t>No. Under the IDEA, the IEP Team must include not less than one regular education teacher of the child and not less than one special education teacher of the child.  The determination of who can serve as the regular education teacher and the special education teacher in the IEP Team meeting is not based on that individual’s certification alone, but their relation to the child. </a:t>
            </a:r>
          </a:p>
          <a:p>
            <a:endParaRPr lang="en-US" dirty="0"/>
          </a:p>
        </p:txBody>
      </p:sp>
      <p:sp>
        <p:nvSpPr>
          <p:cNvPr id="4" name="Date Placeholder 3">
            <a:extLst>
              <a:ext uri="{FF2B5EF4-FFF2-40B4-BE49-F238E27FC236}">
                <a16:creationId xmlns:a16="http://schemas.microsoft.com/office/drawing/2014/main" id="{F31216DC-8CDB-4257-9095-32879F452F10}"/>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B72ABCB2-08F3-4544-AE6E-7E1453F33DE7}"/>
              </a:ext>
            </a:extLst>
          </p:cNvPr>
          <p:cNvSpPr>
            <a:spLocks noGrp="1"/>
          </p:cNvSpPr>
          <p:nvPr>
            <p:ph type="sldNum" sz="quarter" idx="4"/>
          </p:nvPr>
        </p:nvSpPr>
        <p:spPr/>
        <p:txBody>
          <a:bodyPr/>
          <a:lstStyle/>
          <a:p>
            <a:fld id="{B63E4CEF-BB1E-48C7-AE93-F39F6AA99AD7}" type="slidenum">
              <a:rPr lang="en-US" smtClean="0"/>
              <a:pPr/>
              <a:t>62</a:t>
            </a:fld>
            <a:endParaRPr lang="en-US" dirty="0"/>
          </a:p>
        </p:txBody>
      </p:sp>
    </p:spTree>
    <p:extLst>
      <p:ext uri="{BB962C8B-B14F-4D97-AF65-F5344CB8AC3E}">
        <p14:creationId xmlns:p14="http://schemas.microsoft.com/office/powerpoint/2010/main" val="907717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FE97C-7278-47D3-9633-8BE68593D5F5}"/>
              </a:ext>
            </a:extLst>
          </p:cNvPr>
          <p:cNvSpPr>
            <a:spLocks noGrp="1"/>
          </p:cNvSpPr>
          <p:nvPr>
            <p:ph type="title"/>
          </p:nvPr>
        </p:nvSpPr>
        <p:spPr/>
        <p:txBody>
          <a:bodyPr/>
          <a:lstStyle/>
          <a:p>
            <a:r>
              <a:rPr lang="en-US" dirty="0"/>
              <a:t>IEP Team Members:</a:t>
            </a:r>
            <a:br>
              <a:rPr lang="en-US" dirty="0"/>
            </a:br>
            <a:r>
              <a:rPr lang="en-US" dirty="0"/>
              <a:t>Parent Participation</a:t>
            </a:r>
          </a:p>
        </p:txBody>
      </p:sp>
      <p:sp>
        <p:nvSpPr>
          <p:cNvPr id="3" name="Content Placeholder 2">
            <a:extLst>
              <a:ext uri="{FF2B5EF4-FFF2-40B4-BE49-F238E27FC236}">
                <a16:creationId xmlns:a16="http://schemas.microsoft.com/office/drawing/2014/main" id="{0282DB4B-B30D-4396-9583-5B2232814088}"/>
              </a:ext>
            </a:extLst>
          </p:cNvPr>
          <p:cNvSpPr>
            <a:spLocks noGrp="1"/>
          </p:cNvSpPr>
          <p:nvPr>
            <p:ph idx="1"/>
          </p:nvPr>
        </p:nvSpPr>
        <p:spPr>
          <a:xfrm>
            <a:off x="603983" y="1567368"/>
            <a:ext cx="7886700" cy="4351338"/>
          </a:xfrm>
        </p:spPr>
        <p:txBody>
          <a:bodyPr>
            <a:normAutofit fontScale="77500" lnSpcReduction="20000"/>
          </a:bodyPr>
          <a:lstStyle/>
          <a:p>
            <a:r>
              <a:rPr lang="en-US" dirty="0"/>
              <a:t>34 C.F.R. § 300.322(d) A meeting may be conducted without a parent in attendance if the public agency is unable to convince the parents that they should attend. In this case, the public agency must keep a record of its attempts to arrange a mutually agreed on time and place, such as-</a:t>
            </a:r>
          </a:p>
          <a:p>
            <a:endParaRPr lang="en-US" dirty="0"/>
          </a:p>
          <a:p>
            <a:r>
              <a:rPr lang="en-US" dirty="0"/>
              <a:t>Provide an</a:t>
            </a:r>
            <a:r>
              <a:rPr lang="en-US" b="1" dirty="0"/>
              <a:t> adult </a:t>
            </a:r>
            <a:r>
              <a:rPr lang="en-US" dirty="0"/>
              <a:t>interpreter if necessary</a:t>
            </a:r>
          </a:p>
          <a:p>
            <a:r>
              <a:rPr lang="en-US" dirty="0"/>
              <a:t>Parents have meaningful input </a:t>
            </a:r>
          </a:p>
          <a:p>
            <a:r>
              <a:rPr lang="en-US" b="1" dirty="0"/>
              <a:t>No</a:t>
            </a:r>
            <a:r>
              <a:rPr lang="en-US" dirty="0"/>
              <a:t> majority vote for IEP Team meetings </a:t>
            </a:r>
          </a:p>
          <a:p>
            <a:r>
              <a:rPr lang="en-US" dirty="0"/>
              <a:t>Consensus</a:t>
            </a:r>
          </a:p>
          <a:p>
            <a:pPr marL="457200" lvl="1" indent="0">
              <a:buNone/>
            </a:pPr>
            <a:r>
              <a:rPr lang="en-US" dirty="0"/>
              <a:t>If no consensus from the team</a:t>
            </a:r>
          </a:p>
          <a:p>
            <a:pPr lvl="2"/>
            <a:r>
              <a:rPr lang="en-US" dirty="0"/>
              <a:t>LEA determines appropriate services </a:t>
            </a:r>
          </a:p>
          <a:p>
            <a:pPr lvl="2"/>
            <a:r>
              <a:rPr lang="en-US" dirty="0"/>
              <a:t>Provide parents with prior written notice of the offer and of the parents’ right to seek resolution of any disagreements by initiating a due process hearing </a:t>
            </a:r>
          </a:p>
        </p:txBody>
      </p:sp>
      <p:sp>
        <p:nvSpPr>
          <p:cNvPr id="4" name="Date Placeholder 3">
            <a:extLst>
              <a:ext uri="{FF2B5EF4-FFF2-40B4-BE49-F238E27FC236}">
                <a16:creationId xmlns:a16="http://schemas.microsoft.com/office/drawing/2014/main" id="{2842A8E2-CC9E-40BE-B9B0-EE3FFFA48C2E}"/>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AFEF6454-E731-4CDE-B797-2A299AE6481D}"/>
              </a:ext>
            </a:extLst>
          </p:cNvPr>
          <p:cNvSpPr>
            <a:spLocks noGrp="1"/>
          </p:cNvSpPr>
          <p:nvPr>
            <p:ph type="sldNum" sz="quarter" idx="4"/>
          </p:nvPr>
        </p:nvSpPr>
        <p:spPr/>
        <p:txBody>
          <a:bodyPr/>
          <a:lstStyle/>
          <a:p>
            <a:fld id="{B63E4CEF-BB1E-48C7-AE93-F39F6AA99AD7}" type="slidenum">
              <a:rPr lang="en-US" smtClean="0"/>
              <a:pPr/>
              <a:t>63</a:t>
            </a:fld>
            <a:endParaRPr lang="en-US" dirty="0"/>
          </a:p>
        </p:txBody>
      </p:sp>
    </p:spTree>
    <p:extLst>
      <p:ext uri="{BB962C8B-B14F-4D97-AF65-F5344CB8AC3E}">
        <p14:creationId xmlns:p14="http://schemas.microsoft.com/office/powerpoint/2010/main" val="7217321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30A3-F79B-4963-BB22-26D96D0C85F9}"/>
              </a:ext>
            </a:extLst>
          </p:cNvPr>
          <p:cNvSpPr>
            <a:spLocks noGrp="1"/>
          </p:cNvSpPr>
          <p:nvPr>
            <p:ph type="title"/>
          </p:nvPr>
        </p:nvSpPr>
        <p:spPr/>
        <p:txBody>
          <a:bodyPr/>
          <a:lstStyle/>
          <a:p>
            <a:r>
              <a:rPr lang="en-US" dirty="0"/>
              <a:t>IEP Team Members:</a:t>
            </a:r>
            <a:br>
              <a:rPr lang="en-US" dirty="0"/>
            </a:br>
            <a:r>
              <a:rPr lang="en-US" dirty="0"/>
              <a:t>Parent Participation</a:t>
            </a:r>
          </a:p>
        </p:txBody>
      </p:sp>
      <p:sp>
        <p:nvSpPr>
          <p:cNvPr id="3" name="Content Placeholder 2">
            <a:extLst>
              <a:ext uri="{FF2B5EF4-FFF2-40B4-BE49-F238E27FC236}">
                <a16:creationId xmlns:a16="http://schemas.microsoft.com/office/drawing/2014/main" id="{B70BBAEE-0ADC-4D0B-9C99-DE5987DA3A04}"/>
              </a:ext>
            </a:extLst>
          </p:cNvPr>
          <p:cNvSpPr>
            <a:spLocks noGrp="1"/>
          </p:cNvSpPr>
          <p:nvPr>
            <p:ph idx="1"/>
          </p:nvPr>
        </p:nvSpPr>
        <p:spPr/>
        <p:txBody>
          <a:bodyPr>
            <a:normAutofit fontScale="92500" lnSpcReduction="10000"/>
          </a:bodyPr>
          <a:lstStyle/>
          <a:p>
            <a:pPr marL="0" indent="0">
              <a:buNone/>
            </a:pPr>
            <a:r>
              <a:rPr lang="en-US" b="1" dirty="0"/>
              <a:t>What if the parent refuses to sign the IEP?</a:t>
            </a:r>
            <a:endParaRPr lang="en-US" dirty="0"/>
          </a:p>
          <a:p>
            <a:r>
              <a:rPr lang="en-US" dirty="0"/>
              <a:t>A parent is not required to sign the IEP in order for it to be implemented.  The IDEA provides the parent the opportunity to participate in and be a part of the Team that makes the decision about the child’s educational program.  If the parent disagrees with the IEP, he or she should inform the LEA.  The LEA may set up another IEP Team meeting to determine whether an agreement can be reached.   However, the LEA may implement the IEP unless the parent files a due process hearing.  </a:t>
            </a:r>
            <a:r>
              <a:rPr lang="en-US" b="1" dirty="0"/>
              <a:t>If a parent files a due process hearing, then “stay put” goes into place, and the child will receive the services from the previous IEP that is not being contested</a:t>
            </a:r>
            <a:r>
              <a:rPr lang="en-US" dirty="0"/>
              <a:t>.</a:t>
            </a:r>
          </a:p>
          <a:p>
            <a:endParaRPr lang="en-US" dirty="0"/>
          </a:p>
        </p:txBody>
      </p:sp>
      <p:sp>
        <p:nvSpPr>
          <p:cNvPr id="4" name="Date Placeholder 3">
            <a:extLst>
              <a:ext uri="{FF2B5EF4-FFF2-40B4-BE49-F238E27FC236}">
                <a16:creationId xmlns:a16="http://schemas.microsoft.com/office/drawing/2014/main" id="{EC00997E-B067-49E3-AFF2-BC6A4437E101}"/>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CEFAE26E-ED4A-4A1F-8DB6-56EFFA994295}"/>
              </a:ext>
            </a:extLst>
          </p:cNvPr>
          <p:cNvSpPr>
            <a:spLocks noGrp="1"/>
          </p:cNvSpPr>
          <p:nvPr>
            <p:ph type="sldNum" sz="quarter" idx="4"/>
          </p:nvPr>
        </p:nvSpPr>
        <p:spPr/>
        <p:txBody>
          <a:bodyPr/>
          <a:lstStyle/>
          <a:p>
            <a:fld id="{B63E4CEF-BB1E-48C7-AE93-F39F6AA99AD7}" type="slidenum">
              <a:rPr lang="en-US" smtClean="0"/>
              <a:pPr/>
              <a:t>64</a:t>
            </a:fld>
            <a:endParaRPr lang="en-US" dirty="0"/>
          </a:p>
        </p:txBody>
      </p:sp>
    </p:spTree>
    <p:extLst>
      <p:ext uri="{BB962C8B-B14F-4D97-AF65-F5344CB8AC3E}">
        <p14:creationId xmlns:p14="http://schemas.microsoft.com/office/powerpoint/2010/main" val="36336240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9AD9-A0DD-4E39-BDC5-F4A4FF10B090}"/>
              </a:ext>
            </a:extLst>
          </p:cNvPr>
          <p:cNvSpPr>
            <a:spLocks noGrp="1"/>
          </p:cNvSpPr>
          <p:nvPr>
            <p:ph type="title"/>
          </p:nvPr>
        </p:nvSpPr>
        <p:spPr/>
        <p:txBody>
          <a:bodyPr/>
          <a:lstStyle/>
          <a:p>
            <a:pPr algn="ctr"/>
            <a:r>
              <a:rPr lang="en-US" dirty="0"/>
              <a:t>IEP Team Members</a:t>
            </a:r>
          </a:p>
        </p:txBody>
      </p:sp>
      <p:sp>
        <p:nvSpPr>
          <p:cNvPr id="3" name="Content Placeholder 2">
            <a:extLst>
              <a:ext uri="{FF2B5EF4-FFF2-40B4-BE49-F238E27FC236}">
                <a16:creationId xmlns:a16="http://schemas.microsoft.com/office/drawing/2014/main" id="{FA20902A-905B-42DC-837D-46EEA410E007}"/>
              </a:ext>
            </a:extLst>
          </p:cNvPr>
          <p:cNvSpPr>
            <a:spLocks noGrp="1"/>
          </p:cNvSpPr>
          <p:nvPr>
            <p:ph idx="1"/>
          </p:nvPr>
        </p:nvSpPr>
        <p:spPr/>
        <p:txBody>
          <a:bodyPr>
            <a:normAutofit lnSpcReduction="10000"/>
          </a:bodyPr>
          <a:lstStyle/>
          <a:p>
            <a:pPr marL="0" indent="0">
              <a:buNone/>
            </a:pPr>
            <a:r>
              <a:rPr lang="en-US" b="1" dirty="0"/>
              <a:t>Do IEP Team members vote on IEP decisions?</a:t>
            </a:r>
            <a:endParaRPr lang="en-US" dirty="0"/>
          </a:p>
          <a:p>
            <a:r>
              <a:rPr lang="en-US" dirty="0"/>
              <a:t>No. There is no “majority vote” rule for IEP Team meetings.  Decisions should be reached by consensus.  If the Team cannot reach consensus, the LEA must provide the parent with prior written notice of the LEA’s proposals or refusals, or both, regarding the child’s educational program.  Parents are equal participants in the IEP process, but they do not have veto power over the IEP.  If the parent disagrees with the Team’s decision, he or she can utilize the dispute resolution options.</a:t>
            </a:r>
          </a:p>
          <a:p>
            <a:endParaRPr lang="en-US" dirty="0"/>
          </a:p>
        </p:txBody>
      </p:sp>
      <p:sp>
        <p:nvSpPr>
          <p:cNvPr id="4" name="Date Placeholder 3">
            <a:extLst>
              <a:ext uri="{FF2B5EF4-FFF2-40B4-BE49-F238E27FC236}">
                <a16:creationId xmlns:a16="http://schemas.microsoft.com/office/drawing/2014/main" id="{1F0CA153-E011-4E23-9D4A-8A67F272809A}"/>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6F258C9B-E9CC-436D-9722-0A0E1B8CB147}"/>
              </a:ext>
            </a:extLst>
          </p:cNvPr>
          <p:cNvSpPr>
            <a:spLocks noGrp="1"/>
          </p:cNvSpPr>
          <p:nvPr>
            <p:ph type="sldNum" sz="quarter" idx="4"/>
          </p:nvPr>
        </p:nvSpPr>
        <p:spPr/>
        <p:txBody>
          <a:bodyPr/>
          <a:lstStyle/>
          <a:p>
            <a:fld id="{B63E4CEF-BB1E-48C7-AE93-F39F6AA99AD7}" type="slidenum">
              <a:rPr lang="en-US" smtClean="0"/>
              <a:pPr/>
              <a:t>65</a:t>
            </a:fld>
            <a:endParaRPr lang="en-US" dirty="0"/>
          </a:p>
        </p:txBody>
      </p:sp>
    </p:spTree>
    <p:extLst>
      <p:ext uri="{BB962C8B-B14F-4D97-AF65-F5344CB8AC3E}">
        <p14:creationId xmlns:p14="http://schemas.microsoft.com/office/powerpoint/2010/main" val="2907576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6005-1631-4F42-A997-31E663079E05}"/>
              </a:ext>
            </a:extLst>
          </p:cNvPr>
          <p:cNvSpPr>
            <a:spLocks noGrp="1"/>
          </p:cNvSpPr>
          <p:nvPr>
            <p:ph type="title"/>
          </p:nvPr>
        </p:nvSpPr>
        <p:spPr>
          <a:xfrm>
            <a:off x="293615" y="334016"/>
            <a:ext cx="6626998" cy="1325563"/>
          </a:xfrm>
        </p:spPr>
        <p:txBody>
          <a:bodyPr>
            <a:normAutofit/>
          </a:bodyPr>
          <a:lstStyle/>
          <a:p>
            <a:r>
              <a:rPr lang="en-US" sz="4000" dirty="0"/>
              <a:t>Reporting Progress on IEP Goals</a:t>
            </a:r>
          </a:p>
        </p:txBody>
      </p:sp>
      <p:sp>
        <p:nvSpPr>
          <p:cNvPr id="3" name="Content Placeholder 2">
            <a:extLst>
              <a:ext uri="{FF2B5EF4-FFF2-40B4-BE49-F238E27FC236}">
                <a16:creationId xmlns:a16="http://schemas.microsoft.com/office/drawing/2014/main" id="{56294439-3B77-4999-AE6E-9B8CDC8A2A81}"/>
              </a:ext>
            </a:extLst>
          </p:cNvPr>
          <p:cNvSpPr>
            <a:spLocks noGrp="1"/>
          </p:cNvSpPr>
          <p:nvPr>
            <p:ph idx="1"/>
          </p:nvPr>
        </p:nvSpPr>
        <p:spPr>
          <a:xfrm>
            <a:off x="293615" y="1988191"/>
            <a:ext cx="8690994" cy="4188772"/>
          </a:xfrm>
        </p:spPr>
        <p:txBody>
          <a:bodyPr>
            <a:normAutofit fontScale="85000" lnSpcReduction="20000"/>
          </a:bodyPr>
          <a:lstStyle/>
          <a:p>
            <a:r>
              <a:rPr lang="en-US" dirty="0"/>
              <a:t>Transition Goals</a:t>
            </a:r>
          </a:p>
          <a:p>
            <a:pPr lvl="1"/>
            <a:r>
              <a:rPr lang="en-US" dirty="0"/>
              <a:t>Postsecondary</a:t>
            </a:r>
          </a:p>
          <a:p>
            <a:pPr lvl="1"/>
            <a:r>
              <a:rPr lang="en-US" dirty="0"/>
              <a:t>Annual</a:t>
            </a:r>
          </a:p>
          <a:p>
            <a:r>
              <a:rPr lang="en-US" dirty="0"/>
              <a:t>Letter to Pugh – January 18, 2017 </a:t>
            </a:r>
          </a:p>
          <a:p>
            <a:pPr lvl="1"/>
            <a:r>
              <a:rPr lang="en-US" dirty="0"/>
              <a:t>IDEA limits the periodic progress reporting requirement in 34 CFR §300.320(a)(3) to the student’s progress on the annual IEP goals.</a:t>
            </a:r>
          </a:p>
          <a:p>
            <a:pPr lvl="1"/>
            <a:r>
              <a:rPr lang="en-US" dirty="0"/>
              <a:t>However, a relationship exists between academic and functional goals of a transitioned-aged student and the student’s postsecondary goals making it necessary to report progress in meeting postsecondary goals.</a:t>
            </a:r>
          </a:p>
          <a:p>
            <a:pPr lvl="1"/>
            <a:endParaRPr lang="en-US" dirty="0"/>
          </a:p>
          <a:p>
            <a:pPr marL="0" indent="0">
              <a:buNone/>
            </a:pPr>
            <a:r>
              <a:rPr lang="en-US" dirty="0"/>
              <a:t>“OSEP believes that periodic progress reporting for transition-aged students would need to address the child’s progress in meeting postsecondary goals.” </a:t>
            </a:r>
          </a:p>
          <a:p>
            <a:pPr marL="0" indent="0">
              <a:buNone/>
            </a:pPr>
            <a:r>
              <a:rPr lang="en-US" sz="2100" i="1" dirty="0"/>
              <a:t>Letter to Pugh, OSEP, January 18, 2017</a:t>
            </a:r>
          </a:p>
        </p:txBody>
      </p:sp>
      <p:sp>
        <p:nvSpPr>
          <p:cNvPr id="4" name="Date Placeholder 3">
            <a:extLst>
              <a:ext uri="{FF2B5EF4-FFF2-40B4-BE49-F238E27FC236}">
                <a16:creationId xmlns:a16="http://schemas.microsoft.com/office/drawing/2014/main" id="{0D7DC09D-52EB-4A15-AFF3-82A6F5077C46}"/>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148E43DD-C466-4FBC-B364-152B4ADC8615}"/>
              </a:ext>
            </a:extLst>
          </p:cNvPr>
          <p:cNvSpPr>
            <a:spLocks noGrp="1"/>
          </p:cNvSpPr>
          <p:nvPr>
            <p:ph type="sldNum" sz="quarter" idx="4"/>
          </p:nvPr>
        </p:nvSpPr>
        <p:spPr/>
        <p:txBody>
          <a:bodyPr/>
          <a:lstStyle/>
          <a:p>
            <a:fld id="{B63E4CEF-BB1E-48C7-AE93-F39F6AA99AD7}" type="slidenum">
              <a:rPr lang="en-US" smtClean="0"/>
              <a:pPr/>
              <a:t>66</a:t>
            </a:fld>
            <a:endParaRPr lang="en-US" dirty="0"/>
          </a:p>
        </p:txBody>
      </p:sp>
    </p:spTree>
    <p:extLst>
      <p:ext uri="{BB962C8B-B14F-4D97-AF65-F5344CB8AC3E}">
        <p14:creationId xmlns:p14="http://schemas.microsoft.com/office/powerpoint/2010/main" val="3318978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467C-2C9F-4B22-A016-390869234A51}"/>
              </a:ext>
            </a:extLst>
          </p:cNvPr>
          <p:cNvSpPr>
            <a:spLocks noGrp="1"/>
          </p:cNvSpPr>
          <p:nvPr>
            <p:ph type="title"/>
          </p:nvPr>
        </p:nvSpPr>
        <p:spPr>
          <a:xfrm>
            <a:off x="151002" y="334016"/>
            <a:ext cx="7189365" cy="1325563"/>
          </a:xfrm>
        </p:spPr>
        <p:txBody>
          <a:bodyPr>
            <a:normAutofit/>
          </a:bodyPr>
          <a:lstStyle/>
          <a:p>
            <a:r>
              <a:rPr lang="en-US" sz="4000" dirty="0"/>
              <a:t>Summary of Performance</a:t>
            </a:r>
          </a:p>
        </p:txBody>
      </p:sp>
      <p:sp>
        <p:nvSpPr>
          <p:cNvPr id="3" name="Content Placeholder 2">
            <a:extLst>
              <a:ext uri="{FF2B5EF4-FFF2-40B4-BE49-F238E27FC236}">
                <a16:creationId xmlns:a16="http://schemas.microsoft.com/office/drawing/2014/main" id="{0DF1A980-7BBB-458F-9347-93DB9232A71B}"/>
              </a:ext>
            </a:extLst>
          </p:cNvPr>
          <p:cNvSpPr>
            <a:spLocks noGrp="1"/>
          </p:cNvSpPr>
          <p:nvPr>
            <p:ph idx="1"/>
          </p:nvPr>
        </p:nvSpPr>
        <p:spPr>
          <a:xfrm>
            <a:off x="83890" y="1862355"/>
            <a:ext cx="8774884" cy="4314607"/>
          </a:xfrm>
        </p:spPr>
        <p:txBody>
          <a:bodyPr>
            <a:norm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For a student whose eligibility terminates due to graduation with a </a:t>
            </a:r>
            <a:r>
              <a:rPr lang="en-US" b="1" dirty="0">
                <a:latin typeface="Calibri" panose="020F0502020204030204" pitchFamily="34" charset="0"/>
                <a:ea typeface="Calibri" panose="020F0502020204030204" pitchFamily="34" charset="0"/>
                <a:cs typeface="Times New Roman" panose="02020603050405020304" pitchFamily="18" charset="0"/>
              </a:rPr>
              <a:t>regular diploma or to exceeding the age requirements under IDEA</a:t>
            </a:r>
            <a:r>
              <a:rPr lang="en-US" dirty="0">
                <a:latin typeface="Calibri" panose="020F0502020204030204" pitchFamily="34" charset="0"/>
                <a:ea typeface="Calibri" panose="020F0502020204030204" pitchFamily="34" charset="0"/>
                <a:cs typeface="Times New Roman" panose="02020603050405020304" pitchFamily="18" charset="0"/>
              </a:rPr>
              <a:t>, the LEA must provide the student with a summary of his or her academic achievements and functional performance, including recommendations on how to assist the student in meeting the student’s postsecondary goals. </a:t>
            </a:r>
          </a:p>
          <a:p>
            <a:r>
              <a:rPr lang="en-US" dirty="0"/>
              <a:t>It must be completed during the final year of a student’s high school education. </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4D58DF18-C6E4-4F8E-9EEA-46364822DCBD}"/>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22A61380-712E-410D-AB99-41B96EDDD837}"/>
              </a:ext>
            </a:extLst>
          </p:cNvPr>
          <p:cNvSpPr>
            <a:spLocks noGrp="1"/>
          </p:cNvSpPr>
          <p:nvPr>
            <p:ph type="sldNum" sz="quarter" idx="4"/>
          </p:nvPr>
        </p:nvSpPr>
        <p:spPr/>
        <p:txBody>
          <a:bodyPr/>
          <a:lstStyle/>
          <a:p>
            <a:fld id="{B63E4CEF-BB1E-48C7-AE93-F39F6AA99AD7}" type="slidenum">
              <a:rPr lang="en-US" smtClean="0"/>
              <a:pPr/>
              <a:t>67</a:t>
            </a:fld>
            <a:endParaRPr lang="en-US" dirty="0"/>
          </a:p>
        </p:txBody>
      </p:sp>
    </p:spTree>
    <p:extLst>
      <p:ext uri="{BB962C8B-B14F-4D97-AF65-F5344CB8AC3E}">
        <p14:creationId xmlns:p14="http://schemas.microsoft.com/office/powerpoint/2010/main" val="2818458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5172-AFEF-41EC-B5C4-7014B69F1C0E}"/>
              </a:ext>
            </a:extLst>
          </p:cNvPr>
          <p:cNvSpPr>
            <a:spLocks noGrp="1"/>
          </p:cNvSpPr>
          <p:nvPr>
            <p:ph type="title"/>
          </p:nvPr>
        </p:nvSpPr>
        <p:spPr>
          <a:xfrm>
            <a:off x="260059" y="334016"/>
            <a:ext cx="6660554" cy="1325563"/>
          </a:xfrm>
        </p:spPr>
        <p:txBody>
          <a:bodyPr/>
          <a:lstStyle/>
          <a:p>
            <a:r>
              <a:rPr lang="en-US" sz="4000" dirty="0">
                <a:solidFill>
                  <a:prstClr val="black"/>
                </a:solidFill>
              </a:rPr>
              <a:t>Summary of Performance</a:t>
            </a:r>
            <a:endParaRPr lang="en-US" dirty="0"/>
          </a:p>
        </p:txBody>
      </p:sp>
      <p:sp>
        <p:nvSpPr>
          <p:cNvPr id="3" name="Content Placeholder 2">
            <a:extLst>
              <a:ext uri="{FF2B5EF4-FFF2-40B4-BE49-F238E27FC236}">
                <a16:creationId xmlns:a16="http://schemas.microsoft.com/office/drawing/2014/main" id="{841D4738-0224-41B0-A8BA-4BB5E202886A}"/>
              </a:ext>
            </a:extLst>
          </p:cNvPr>
          <p:cNvSpPr>
            <a:spLocks noGrp="1"/>
          </p:cNvSpPr>
          <p:nvPr>
            <p:ph idx="1"/>
          </p:nvPr>
        </p:nvSpPr>
        <p:spPr>
          <a:xfrm>
            <a:off x="318782" y="1484851"/>
            <a:ext cx="8196568" cy="4692112"/>
          </a:xfrm>
        </p:spPr>
        <p:txBody>
          <a:bodyPr/>
          <a:lstStyle/>
          <a:p>
            <a:pPr lvl="0"/>
            <a:endParaRPr lang="en-US" sz="2400" dirty="0">
              <a:solidFill>
                <a:prstClr val="black"/>
              </a:solidFill>
            </a:endParaRPr>
          </a:p>
          <a:p>
            <a:pPr lvl="0"/>
            <a:r>
              <a:rPr lang="en-US" dirty="0">
                <a:solidFill>
                  <a:prstClr val="black"/>
                </a:solidFill>
              </a:rPr>
              <a:t>When developing the SOP, the student should actively participate. Other IEP Team members, family members or other community agencies involved in this student’s transition planning process should also provide input. </a:t>
            </a:r>
          </a:p>
          <a:p>
            <a:pPr lvl="0"/>
            <a:r>
              <a:rPr lang="en-US" dirty="0">
                <a:solidFill>
                  <a:prstClr val="black"/>
                </a:solidFill>
              </a:rPr>
              <a:t>The SOP becomes the student’s resume as he or she transitions to postsecondary settings.</a:t>
            </a:r>
          </a:p>
          <a:p>
            <a:pPr lvl="0"/>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purpose of the SOP is to provide strategies for successful transition with needed supports.</a:t>
            </a:r>
            <a:endParaRPr lang="en-US" dirty="0">
              <a:solidFill>
                <a:prstClr val="black"/>
              </a:solidFill>
            </a:endParaRPr>
          </a:p>
          <a:p>
            <a:endParaRPr lang="en-US" dirty="0"/>
          </a:p>
        </p:txBody>
      </p:sp>
      <p:sp>
        <p:nvSpPr>
          <p:cNvPr id="4" name="Date Placeholder 3">
            <a:extLst>
              <a:ext uri="{FF2B5EF4-FFF2-40B4-BE49-F238E27FC236}">
                <a16:creationId xmlns:a16="http://schemas.microsoft.com/office/drawing/2014/main" id="{D11B5343-4437-40D9-9EA0-8F158077B997}"/>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E83A694F-FE72-4EEE-9B46-66B85C28BC2E}"/>
              </a:ext>
            </a:extLst>
          </p:cNvPr>
          <p:cNvSpPr>
            <a:spLocks noGrp="1"/>
          </p:cNvSpPr>
          <p:nvPr>
            <p:ph type="sldNum" sz="quarter" idx="4"/>
          </p:nvPr>
        </p:nvSpPr>
        <p:spPr/>
        <p:txBody>
          <a:bodyPr/>
          <a:lstStyle/>
          <a:p>
            <a:fld id="{B63E4CEF-BB1E-48C7-AE93-F39F6AA99AD7}" type="slidenum">
              <a:rPr lang="en-US" smtClean="0"/>
              <a:pPr/>
              <a:t>68</a:t>
            </a:fld>
            <a:endParaRPr lang="en-US" dirty="0"/>
          </a:p>
        </p:txBody>
      </p:sp>
    </p:spTree>
    <p:extLst>
      <p:ext uri="{BB962C8B-B14F-4D97-AF65-F5344CB8AC3E}">
        <p14:creationId xmlns:p14="http://schemas.microsoft.com/office/powerpoint/2010/main" val="13599453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B56FD-46F9-413B-B3CA-6F1CE25B9A25}"/>
              </a:ext>
            </a:extLst>
          </p:cNvPr>
          <p:cNvSpPr>
            <a:spLocks noGrp="1"/>
          </p:cNvSpPr>
          <p:nvPr>
            <p:ph type="title"/>
          </p:nvPr>
        </p:nvSpPr>
        <p:spPr/>
        <p:txBody>
          <a:bodyPr>
            <a:normAutofit/>
          </a:bodyPr>
          <a:lstStyle/>
          <a:p>
            <a:r>
              <a:rPr lang="en-US" sz="4000" dirty="0"/>
              <a:t>Short-term Objectives</a:t>
            </a:r>
          </a:p>
        </p:txBody>
      </p:sp>
      <p:sp>
        <p:nvSpPr>
          <p:cNvPr id="3" name="Content Placeholder 2">
            <a:extLst>
              <a:ext uri="{FF2B5EF4-FFF2-40B4-BE49-F238E27FC236}">
                <a16:creationId xmlns:a16="http://schemas.microsoft.com/office/drawing/2014/main" id="{D5A72A2B-E954-4743-A1C3-1FC9E435D2A6}"/>
              </a:ext>
            </a:extLst>
          </p:cNvPr>
          <p:cNvSpPr>
            <a:spLocks noGrp="1"/>
          </p:cNvSpPr>
          <p:nvPr>
            <p:ph idx="1"/>
          </p:nvPr>
        </p:nvSpPr>
        <p:spPr/>
        <p:txBody>
          <a:bodyPr>
            <a:normAutofit/>
          </a:bodyPr>
          <a:lstStyle/>
          <a:p>
            <a:r>
              <a:rPr lang="en-US" dirty="0"/>
              <a:t>Short-term objectives are not required for all children. </a:t>
            </a:r>
          </a:p>
          <a:p>
            <a:pPr lvl="1"/>
            <a:r>
              <a:rPr lang="en-US" dirty="0"/>
              <a:t>Only those children who participate in the Georgia Alternate Assessment (GAA) are required to have short-term objectives.  </a:t>
            </a:r>
          </a:p>
          <a:p>
            <a:pPr lvl="1"/>
            <a:r>
              <a:rPr lang="en-US" dirty="0"/>
              <a:t>LEAs can recommend short-term objectives for all children.</a:t>
            </a:r>
          </a:p>
          <a:p>
            <a:r>
              <a:rPr lang="en-US" dirty="0"/>
              <a:t>At times, a parent or Team member may request short-term objectives for a particular area of the IEP even though they may not be required, </a:t>
            </a:r>
            <a:r>
              <a:rPr lang="en-US" b="1" dirty="0">
                <a:highlight>
                  <a:srgbClr val="FFFF00"/>
                </a:highlight>
              </a:rPr>
              <a:t>this is an IEP Team decision.</a:t>
            </a:r>
          </a:p>
        </p:txBody>
      </p:sp>
      <p:sp>
        <p:nvSpPr>
          <p:cNvPr id="4" name="Date Placeholder 3">
            <a:extLst>
              <a:ext uri="{FF2B5EF4-FFF2-40B4-BE49-F238E27FC236}">
                <a16:creationId xmlns:a16="http://schemas.microsoft.com/office/drawing/2014/main" id="{D3FAC486-9946-4068-85FE-F6D63E53AC96}"/>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26065940-3492-4DEA-AFC9-399095D649C6}"/>
              </a:ext>
            </a:extLst>
          </p:cNvPr>
          <p:cNvSpPr>
            <a:spLocks noGrp="1"/>
          </p:cNvSpPr>
          <p:nvPr>
            <p:ph type="sldNum" sz="quarter" idx="4"/>
          </p:nvPr>
        </p:nvSpPr>
        <p:spPr/>
        <p:txBody>
          <a:bodyPr/>
          <a:lstStyle/>
          <a:p>
            <a:fld id="{B63E4CEF-BB1E-48C7-AE93-F39F6AA99AD7}" type="slidenum">
              <a:rPr lang="en-US" smtClean="0"/>
              <a:pPr/>
              <a:t>69</a:t>
            </a:fld>
            <a:endParaRPr lang="en-US" dirty="0"/>
          </a:p>
        </p:txBody>
      </p:sp>
    </p:spTree>
    <p:extLst>
      <p:ext uri="{BB962C8B-B14F-4D97-AF65-F5344CB8AC3E}">
        <p14:creationId xmlns:p14="http://schemas.microsoft.com/office/powerpoint/2010/main" val="2662928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900" kern="1200" dirty="0">
                <a:solidFill>
                  <a:srgbClr val="FFFFFF"/>
                </a:solidFill>
                <a:latin typeface="+mj-lt"/>
                <a:ea typeface="+mj-ea"/>
                <a:cs typeface="+mj-cs"/>
              </a:rPr>
              <a:t>Can a child not yet identified as having a disability receive protection?</a:t>
            </a:r>
          </a:p>
        </p:txBody>
      </p:sp>
      <p:pic>
        <p:nvPicPr>
          <p:cNvPr id="7" name="Content Placeholder 4">
            <a:extLst>
              <a:ext uri="{FF2B5EF4-FFF2-40B4-BE49-F238E27FC236}">
                <a16:creationId xmlns:a16="http://schemas.microsoft.com/office/drawing/2014/main" id="{59FC02CB-64A6-4428-B212-E0B1A8E30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132101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3A6FD-2C2B-4542-8183-E97ED12AD22A}"/>
              </a:ext>
            </a:extLst>
          </p:cNvPr>
          <p:cNvSpPr>
            <a:spLocks noGrp="1"/>
          </p:cNvSpPr>
          <p:nvPr>
            <p:ph type="title"/>
          </p:nvPr>
        </p:nvSpPr>
        <p:spPr>
          <a:xfrm>
            <a:off x="377506" y="260059"/>
            <a:ext cx="7139030" cy="1585519"/>
          </a:xfrm>
        </p:spPr>
        <p:txBody>
          <a:bodyPr>
            <a:normAutofit/>
          </a:bodyPr>
          <a:lstStyle/>
          <a:p>
            <a:r>
              <a:rPr lang="en-US" sz="4000" dirty="0"/>
              <a:t>Student Supports</a:t>
            </a:r>
            <a:br>
              <a:rPr lang="en-US" dirty="0"/>
            </a:br>
            <a:r>
              <a:rPr lang="en-US" sz="3200" i="1" dirty="0"/>
              <a:t>for District Personnel</a:t>
            </a:r>
          </a:p>
        </p:txBody>
      </p:sp>
      <p:sp>
        <p:nvSpPr>
          <p:cNvPr id="3" name="Content Placeholder 2">
            <a:extLst>
              <a:ext uri="{FF2B5EF4-FFF2-40B4-BE49-F238E27FC236}">
                <a16:creationId xmlns:a16="http://schemas.microsoft.com/office/drawing/2014/main" id="{2C281D9B-54C9-4688-9D26-3119D2E4266B}"/>
              </a:ext>
            </a:extLst>
          </p:cNvPr>
          <p:cNvSpPr>
            <a:spLocks noGrp="1"/>
          </p:cNvSpPr>
          <p:nvPr>
            <p:ph idx="1"/>
          </p:nvPr>
        </p:nvSpPr>
        <p:spPr>
          <a:xfrm>
            <a:off x="293615" y="2013358"/>
            <a:ext cx="7969541" cy="4163605"/>
          </a:xfrm>
        </p:spPr>
        <p:txBody>
          <a:bodyPr/>
          <a:lstStyle/>
          <a:p>
            <a:endParaRPr lang="en-US" dirty="0"/>
          </a:p>
          <a:p>
            <a:r>
              <a:rPr lang="en-US" dirty="0"/>
              <a:t>Supports for school personnel should be included when training or other supports are being provided </a:t>
            </a:r>
            <a:r>
              <a:rPr lang="en-US" b="1" dirty="0"/>
              <a:t>to school staff</a:t>
            </a:r>
            <a:r>
              <a:rPr lang="en-US" dirty="0"/>
              <a:t> regarding a specific child’s need.  </a:t>
            </a:r>
          </a:p>
          <a:p>
            <a:r>
              <a:rPr lang="en-US" dirty="0"/>
              <a:t>Examples may include: training on an assistive technology device, a workshop on a content area or disability area, crisis prevention training, etc. </a:t>
            </a:r>
          </a:p>
        </p:txBody>
      </p:sp>
      <p:sp>
        <p:nvSpPr>
          <p:cNvPr id="4" name="Date Placeholder 3">
            <a:extLst>
              <a:ext uri="{FF2B5EF4-FFF2-40B4-BE49-F238E27FC236}">
                <a16:creationId xmlns:a16="http://schemas.microsoft.com/office/drawing/2014/main" id="{B8341316-619B-4AC2-B2A2-8C13FF410753}"/>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2B8446AD-44E9-49CE-8F1C-28574D93BC54}"/>
              </a:ext>
            </a:extLst>
          </p:cNvPr>
          <p:cNvSpPr>
            <a:spLocks noGrp="1"/>
          </p:cNvSpPr>
          <p:nvPr>
            <p:ph type="sldNum" sz="quarter" idx="4"/>
          </p:nvPr>
        </p:nvSpPr>
        <p:spPr/>
        <p:txBody>
          <a:bodyPr/>
          <a:lstStyle/>
          <a:p>
            <a:fld id="{B63E4CEF-BB1E-48C7-AE93-F39F6AA99AD7}" type="slidenum">
              <a:rPr lang="en-US" smtClean="0"/>
              <a:pPr/>
              <a:t>70</a:t>
            </a:fld>
            <a:endParaRPr lang="en-US" dirty="0"/>
          </a:p>
        </p:txBody>
      </p:sp>
    </p:spTree>
    <p:extLst>
      <p:ext uri="{BB962C8B-B14F-4D97-AF65-F5344CB8AC3E}">
        <p14:creationId xmlns:p14="http://schemas.microsoft.com/office/powerpoint/2010/main" val="40728951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31C83A-1649-4472-B5BB-4F018B660CEF}"/>
              </a:ext>
            </a:extLst>
          </p:cNvPr>
          <p:cNvSpPr>
            <a:spLocks noGrp="1"/>
          </p:cNvSpPr>
          <p:nvPr>
            <p:ph type="title"/>
          </p:nvPr>
        </p:nvSpPr>
        <p:spPr/>
        <p:txBody>
          <a:bodyPr/>
          <a:lstStyle/>
          <a:p>
            <a:r>
              <a:rPr lang="en-US" dirty="0"/>
              <a:t>Assessment Decisions</a:t>
            </a:r>
          </a:p>
        </p:txBody>
      </p:sp>
      <p:sp>
        <p:nvSpPr>
          <p:cNvPr id="7" name="Content Placeholder 6">
            <a:extLst>
              <a:ext uri="{FF2B5EF4-FFF2-40B4-BE49-F238E27FC236}">
                <a16:creationId xmlns:a16="http://schemas.microsoft.com/office/drawing/2014/main" id="{37177BA8-5D45-4140-9557-25FD21FD980F}"/>
              </a:ext>
            </a:extLst>
          </p:cNvPr>
          <p:cNvSpPr>
            <a:spLocks noGrp="1"/>
          </p:cNvSpPr>
          <p:nvPr>
            <p:ph idx="1"/>
          </p:nvPr>
        </p:nvSpPr>
        <p:spPr/>
        <p:txBody>
          <a:bodyPr/>
          <a:lstStyle/>
          <a:p>
            <a:pPr marL="0" indent="0" algn="ctr">
              <a:buNone/>
            </a:pPr>
            <a:r>
              <a:rPr lang="en-US" b="1" dirty="0">
                <a:solidFill>
                  <a:srgbClr val="00B050"/>
                </a:solidFill>
              </a:rPr>
              <a:t>IMPORTANT REMINDER </a:t>
            </a:r>
          </a:p>
          <a:p>
            <a:r>
              <a:rPr lang="en-US" dirty="0"/>
              <a:t>Decisions regarding the individual appropriate accommodations to measure the academic achievement and functional performance of a child on State and districtwide assessments AND </a:t>
            </a:r>
          </a:p>
          <a:p>
            <a:r>
              <a:rPr lang="en-US" dirty="0"/>
              <a:t>If the IEP Team determines that a child must take an alternate assessment are </a:t>
            </a:r>
            <a:r>
              <a:rPr lang="en-US" b="1" dirty="0"/>
              <a:t>ANNUAL decisions</a:t>
            </a:r>
            <a:r>
              <a:rPr lang="en-US" dirty="0"/>
              <a:t>. </a:t>
            </a:r>
            <a:r>
              <a:rPr lang="en-US" i="1" dirty="0"/>
              <a:t>See </a:t>
            </a:r>
            <a:r>
              <a:rPr lang="en-US" dirty="0"/>
              <a:t>34 C.F.R. § 300.320(a)(6). </a:t>
            </a:r>
          </a:p>
        </p:txBody>
      </p:sp>
      <p:sp>
        <p:nvSpPr>
          <p:cNvPr id="4" name="Date Placeholder 3">
            <a:extLst>
              <a:ext uri="{FF2B5EF4-FFF2-40B4-BE49-F238E27FC236}">
                <a16:creationId xmlns:a16="http://schemas.microsoft.com/office/drawing/2014/main" id="{0ADE9824-08D6-46E9-ACCE-E9D0555AE5BA}"/>
              </a:ext>
            </a:extLst>
          </p:cNvPr>
          <p:cNvSpPr>
            <a:spLocks noGrp="1"/>
          </p:cNvSpPr>
          <p:nvPr>
            <p:ph type="dt" sz="half" idx="2"/>
          </p:nvPr>
        </p:nvSpPr>
        <p:spPr/>
        <p:txBody>
          <a:bodyPr/>
          <a:lstStyle/>
          <a:p>
            <a:fld id="{535B3B41-2E1F-40FB-8308-AA0E18F0B9DC}" type="datetime1">
              <a:rPr lang="en-US" smtClean="0"/>
              <a:t>4/29/2019</a:t>
            </a:fld>
            <a:endParaRPr lang="en-US" dirty="0"/>
          </a:p>
        </p:txBody>
      </p:sp>
      <p:sp>
        <p:nvSpPr>
          <p:cNvPr id="5" name="Slide Number Placeholder 4">
            <a:extLst>
              <a:ext uri="{FF2B5EF4-FFF2-40B4-BE49-F238E27FC236}">
                <a16:creationId xmlns:a16="http://schemas.microsoft.com/office/drawing/2014/main" id="{E7227B7B-F062-4D06-81D5-C1A3F997DA0A}"/>
              </a:ext>
            </a:extLst>
          </p:cNvPr>
          <p:cNvSpPr>
            <a:spLocks noGrp="1"/>
          </p:cNvSpPr>
          <p:nvPr>
            <p:ph type="sldNum" sz="quarter" idx="4"/>
          </p:nvPr>
        </p:nvSpPr>
        <p:spPr/>
        <p:txBody>
          <a:bodyPr/>
          <a:lstStyle/>
          <a:p>
            <a:fld id="{B63E4CEF-BB1E-48C7-AE93-F39F6AA99AD7}" type="slidenum">
              <a:rPr lang="en-US" smtClean="0"/>
              <a:pPr/>
              <a:t>71</a:t>
            </a:fld>
            <a:endParaRPr lang="en-US" dirty="0"/>
          </a:p>
        </p:txBody>
      </p:sp>
    </p:spTree>
    <p:extLst>
      <p:ext uri="{BB962C8B-B14F-4D97-AF65-F5344CB8AC3E}">
        <p14:creationId xmlns:p14="http://schemas.microsoft.com/office/powerpoint/2010/main" val="3679955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8FFD-4B0F-4E76-A70F-A5588CB18E05}"/>
              </a:ext>
            </a:extLst>
          </p:cNvPr>
          <p:cNvSpPr>
            <a:spLocks noGrp="1"/>
          </p:cNvSpPr>
          <p:nvPr>
            <p:ph type="title"/>
          </p:nvPr>
        </p:nvSpPr>
        <p:spPr/>
        <p:txBody>
          <a:bodyPr/>
          <a:lstStyle/>
          <a:p>
            <a:r>
              <a:rPr lang="en-US" dirty="0"/>
              <a:t>Extended School Year</a:t>
            </a:r>
          </a:p>
        </p:txBody>
      </p:sp>
      <p:sp>
        <p:nvSpPr>
          <p:cNvPr id="3" name="Content Placeholder 2">
            <a:extLst>
              <a:ext uri="{FF2B5EF4-FFF2-40B4-BE49-F238E27FC236}">
                <a16:creationId xmlns:a16="http://schemas.microsoft.com/office/drawing/2014/main" id="{D0FC32DC-FE97-40EF-A324-1CD1B844E7D4}"/>
              </a:ext>
            </a:extLst>
          </p:cNvPr>
          <p:cNvSpPr>
            <a:spLocks noGrp="1"/>
          </p:cNvSpPr>
          <p:nvPr>
            <p:ph idx="1"/>
          </p:nvPr>
        </p:nvSpPr>
        <p:spPr/>
        <p:txBody>
          <a:bodyPr>
            <a:normAutofit fontScale="92500" lnSpcReduction="10000"/>
          </a:bodyPr>
          <a:lstStyle/>
          <a:p>
            <a:r>
              <a:rPr lang="en-US" dirty="0"/>
              <a:t>The IEP Team shall consider each child’s need for ESY services </a:t>
            </a:r>
            <a:r>
              <a:rPr lang="en-US" b="1" dirty="0"/>
              <a:t>annually</a:t>
            </a:r>
            <a:r>
              <a:rPr lang="en-US" dirty="0"/>
              <a:t>.  The individual needs of the child shall be considered and may include such factors as:</a:t>
            </a:r>
          </a:p>
          <a:p>
            <a:pPr lvl="1"/>
            <a:r>
              <a:rPr lang="en-US" dirty="0"/>
              <a:t>the severity of the disability;</a:t>
            </a:r>
            <a:endParaRPr lang="en-US" sz="2000" dirty="0"/>
          </a:p>
          <a:p>
            <a:pPr lvl="1"/>
            <a:r>
              <a:rPr lang="en-US" dirty="0"/>
              <a:t>the age of the child;</a:t>
            </a:r>
            <a:endParaRPr lang="en-US" sz="2000" dirty="0"/>
          </a:p>
          <a:p>
            <a:pPr lvl="1"/>
            <a:r>
              <a:rPr lang="en-US" dirty="0"/>
              <a:t>any transitional needs;</a:t>
            </a:r>
            <a:endParaRPr lang="en-US" sz="2000" dirty="0"/>
          </a:p>
          <a:p>
            <a:pPr lvl="1"/>
            <a:r>
              <a:rPr lang="en-US" dirty="0"/>
              <a:t>the rate of progress or regression that may limit the child’s ability to achieve IEP goals/objectives;</a:t>
            </a:r>
            <a:endParaRPr lang="en-US" sz="2000" dirty="0"/>
          </a:p>
          <a:p>
            <a:pPr lvl="1"/>
            <a:r>
              <a:rPr lang="en-US" dirty="0"/>
              <a:t>the relative importance of IEP goals at issue;</a:t>
            </a:r>
            <a:endParaRPr lang="en-US" sz="2000" dirty="0"/>
          </a:p>
          <a:p>
            <a:pPr lvl="1"/>
            <a:r>
              <a:rPr lang="en-US" dirty="0"/>
              <a:t>whether the child is at a critical point of instruction, such as emerging skills; and</a:t>
            </a:r>
            <a:endParaRPr lang="en-US" sz="2000" dirty="0"/>
          </a:p>
          <a:p>
            <a:pPr lvl="1"/>
            <a:r>
              <a:rPr lang="en-US" dirty="0"/>
              <a:t>whether any delays or interruptions in services occurred during the school year</a:t>
            </a:r>
          </a:p>
        </p:txBody>
      </p:sp>
      <p:sp>
        <p:nvSpPr>
          <p:cNvPr id="4" name="Date Placeholder 3">
            <a:extLst>
              <a:ext uri="{FF2B5EF4-FFF2-40B4-BE49-F238E27FC236}">
                <a16:creationId xmlns:a16="http://schemas.microsoft.com/office/drawing/2014/main" id="{3ED31F7B-933F-4EC3-BD8B-BCDD4E54045A}"/>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4D3B9044-A47E-4F84-85EE-D81D6E598AE2}"/>
              </a:ext>
            </a:extLst>
          </p:cNvPr>
          <p:cNvSpPr>
            <a:spLocks noGrp="1"/>
          </p:cNvSpPr>
          <p:nvPr>
            <p:ph type="sldNum" sz="quarter" idx="4"/>
          </p:nvPr>
        </p:nvSpPr>
        <p:spPr/>
        <p:txBody>
          <a:bodyPr/>
          <a:lstStyle/>
          <a:p>
            <a:fld id="{B63E4CEF-BB1E-48C7-AE93-F39F6AA99AD7}" type="slidenum">
              <a:rPr lang="en-US" smtClean="0"/>
              <a:pPr/>
              <a:t>72</a:t>
            </a:fld>
            <a:endParaRPr lang="en-US" dirty="0"/>
          </a:p>
        </p:txBody>
      </p:sp>
    </p:spTree>
    <p:extLst>
      <p:ext uri="{BB962C8B-B14F-4D97-AF65-F5344CB8AC3E}">
        <p14:creationId xmlns:p14="http://schemas.microsoft.com/office/powerpoint/2010/main" val="3400439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E0C4-A6BE-4795-9C2A-50FEAC030BF0}"/>
              </a:ext>
            </a:extLst>
          </p:cNvPr>
          <p:cNvSpPr>
            <a:spLocks noGrp="1"/>
          </p:cNvSpPr>
          <p:nvPr>
            <p:ph type="title"/>
          </p:nvPr>
        </p:nvSpPr>
        <p:spPr/>
        <p:txBody>
          <a:bodyPr/>
          <a:lstStyle/>
          <a:p>
            <a:r>
              <a:rPr lang="en-US" dirty="0"/>
              <a:t>Extended School Year</a:t>
            </a:r>
          </a:p>
        </p:txBody>
      </p:sp>
      <p:sp>
        <p:nvSpPr>
          <p:cNvPr id="3" name="Content Placeholder 2">
            <a:extLst>
              <a:ext uri="{FF2B5EF4-FFF2-40B4-BE49-F238E27FC236}">
                <a16:creationId xmlns:a16="http://schemas.microsoft.com/office/drawing/2014/main" id="{A44CD20F-723B-44EA-A8D8-90C4A87F2EEC}"/>
              </a:ext>
            </a:extLst>
          </p:cNvPr>
          <p:cNvSpPr>
            <a:spLocks noGrp="1"/>
          </p:cNvSpPr>
          <p:nvPr>
            <p:ph idx="1"/>
          </p:nvPr>
        </p:nvSpPr>
        <p:spPr/>
        <p:txBody>
          <a:bodyPr>
            <a:normAutofit/>
          </a:bodyPr>
          <a:lstStyle/>
          <a:p>
            <a:r>
              <a:rPr lang="en-US" dirty="0"/>
              <a:t>If the need for ESY is determined, the IEP Team must identify which goals in the current IEP are being extended or modified.  </a:t>
            </a:r>
          </a:p>
          <a:p>
            <a:r>
              <a:rPr lang="en-US" dirty="0"/>
              <a:t>ESY is not the same thing as summer school; however, ESY services may be provided during the school year as well as during the summer. </a:t>
            </a:r>
          </a:p>
          <a:p>
            <a:r>
              <a:rPr lang="en-US" dirty="0"/>
              <a:t>Any services provided as ESY must meet the requirements of FAPE.  A LEA must not state that ESY is only for certain groups of students.</a:t>
            </a:r>
          </a:p>
        </p:txBody>
      </p:sp>
      <p:sp>
        <p:nvSpPr>
          <p:cNvPr id="4" name="Date Placeholder 3">
            <a:extLst>
              <a:ext uri="{FF2B5EF4-FFF2-40B4-BE49-F238E27FC236}">
                <a16:creationId xmlns:a16="http://schemas.microsoft.com/office/drawing/2014/main" id="{184EEA2F-4356-44B4-B662-2982A3169696}"/>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E7D36886-C9BD-4241-87E5-B9D84E33A1F0}"/>
              </a:ext>
            </a:extLst>
          </p:cNvPr>
          <p:cNvSpPr>
            <a:spLocks noGrp="1"/>
          </p:cNvSpPr>
          <p:nvPr>
            <p:ph type="sldNum" sz="quarter" idx="4"/>
          </p:nvPr>
        </p:nvSpPr>
        <p:spPr/>
        <p:txBody>
          <a:bodyPr/>
          <a:lstStyle/>
          <a:p>
            <a:fld id="{B63E4CEF-BB1E-48C7-AE93-F39F6AA99AD7}" type="slidenum">
              <a:rPr lang="en-US" smtClean="0"/>
              <a:pPr/>
              <a:t>73</a:t>
            </a:fld>
            <a:endParaRPr lang="en-US" dirty="0"/>
          </a:p>
        </p:txBody>
      </p:sp>
    </p:spTree>
    <p:extLst>
      <p:ext uri="{BB962C8B-B14F-4D97-AF65-F5344CB8AC3E}">
        <p14:creationId xmlns:p14="http://schemas.microsoft.com/office/powerpoint/2010/main" val="1746460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D304-4E22-4DEF-8D77-BF75DA8E08D1}"/>
              </a:ext>
            </a:extLst>
          </p:cNvPr>
          <p:cNvSpPr>
            <a:spLocks noGrp="1"/>
          </p:cNvSpPr>
          <p:nvPr>
            <p:ph type="title"/>
          </p:nvPr>
        </p:nvSpPr>
        <p:spPr/>
        <p:txBody>
          <a:bodyPr/>
          <a:lstStyle/>
          <a:p>
            <a:r>
              <a:rPr lang="en-US" dirty="0"/>
              <a:t>Summer School</a:t>
            </a:r>
          </a:p>
        </p:txBody>
      </p:sp>
      <p:sp>
        <p:nvSpPr>
          <p:cNvPr id="3" name="Content Placeholder 2">
            <a:extLst>
              <a:ext uri="{FF2B5EF4-FFF2-40B4-BE49-F238E27FC236}">
                <a16:creationId xmlns:a16="http://schemas.microsoft.com/office/drawing/2014/main" id="{8C0E69E3-035E-4BCF-B00B-D0C4B0C4E417}"/>
              </a:ext>
            </a:extLst>
          </p:cNvPr>
          <p:cNvSpPr>
            <a:spLocks noGrp="1"/>
          </p:cNvSpPr>
          <p:nvPr>
            <p:ph idx="1"/>
          </p:nvPr>
        </p:nvSpPr>
        <p:spPr/>
        <p:txBody>
          <a:bodyPr/>
          <a:lstStyle/>
          <a:p>
            <a:r>
              <a:rPr lang="en-US" dirty="0"/>
              <a:t>An LEA </a:t>
            </a:r>
            <a:r>
              <a:rPr lang="en-US" b="1" dirty="0"/>
              <a:t>may not </a:t>
            </a:r>
            <a:r>
              <a:rPr lang="en-US" dirty="0"/>
              <a:t>take the position that all children eligible for special education services are </a:t>
            </a:r>
            <a:r>
              <a:rPr lang="en-US" b="1" dirty="0"/>
              <a:t>only</a:t>
            </a:r>
            <a:r>
              <a:rPr lang="en-US" dirty="0"/>
              <a:t> provided their IEP accommodations during summer school.</a:t>
            </a:r>
          </a:p>
          <a:p>
            <a:r>
              <a:rPr lang="en-US" dirty="0"/>
              <a:t>LEAs should require IEP Teams to meet to discuss any additional services and supports a child may need during summer school.</a:t>
            </a:r>
          </a:p>
          <a:p>
            <a:r>
              <a:rPr lang="en-US" dirty="0"/>
              <a:t>Whether a child only needs his or her accommodations in summer school is a decision for the child’s Team, not the LEA.</a:t>
            </a:r>
          </a:p>
        </p:txBody>
      </p:sp>
      <p:sp>
        <p:nvSpPr>
          <p:cNvPr id="4" name="Date Placeholder 3">
            <a:extLst>
              <a:ext uri="{FF2B5EF4-FFF2-40B4-BE49-F238E27FC236}">
                <a16:creationId xmlns:a16="http://schemas.microsoft.com/office/drawing/2014/main" id="{662842DB-1389-404E-8F83-B8AE93286546}"/>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315CC128-3184-44DD-ABA5-6071EBFB67EE}"/>
              </a:ext>
            </a:extLst>
          </p:cNvPr>
          <p:cNvSpPr>
            <a:spLocks noGrp="1"/>
          </p:cNvSpPr>
          <p:nvPr>
            <p:ph type="sldNum" sz="quarter" idx="4"/>
          </p:nvPr>
        </p:nvSpPr>
        <p:spPr/>
        <p:txBody>
          <a:bodyPr/>
          <a:lstStyle/>
          <a:p>
            <a:fld id="{B63E4CEF-BB1E-48C7-AE93-F39F6AA99AD7}" type="slidenum">
              <a:rPr lang="en-US" smtClean="0"/>
              <a:pPr/>
              <a:t>74</a:t>
            </a:fld>
            <a:endParaRPr lang="en-US" dirty="0"/>
          </a:p>
        </p:txBody>
      </p:sp>
    </p:spTree>
    <p:extLst>
      <p:ext uri="{BB962C8B-B14F-4D97-AF65-F5344CB8AC3E}">
        <p14:creationId xmlns:p14="http://schemas.microsoft.com/office/powerpoint/2010/main" val="1388688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9006D-5815-4DC3-B9DB-1991D2579509}"/>
              </a:ext>
            </a:extLst>
          </p:cNvPr>
          <p:cNvSpPr>
            <a:spLocks noGrp="1"/>
          </p:cNvSpPr>
          <p:nvPr>
            <p:ph type="title"/>
          </p:nvPr>
        </p:nvSpPr>
        <p:spPr/>
        <p:txBody>
          <a:bodyPr/>
          <a:lstStyle/>
          <a:p>
            <a:r>
              <a:rPr lang="en-US" dirty="0"/>
              <a:t>Transfer IEPs</a:t>
            </a:r>
          </a:p>
        </p:txBody>
      </p:sp>
      <p:sp>
        <p:nvSpPr>
          <p:cNvPr id="3" name="Content Placeholder 2">
            <a:extLst>
              <a:ext uri="{FF2B5EF4-FFF2-40B4-BE49-F238E27FC236}">
                <a16:creationId xmlns:a16="http://schemas.microsoft.com/office/drawing/2014/main" id="{EB62C55C-63C4-4CE0-873B-ADA5191B37E1}"/>
              </a:ext>
            </a:extLst>
          </p:cNvPr>
          <p:cNvSpPr>
            <a:spLocks noGrp="1"/>
          </p:cNvSpPr>
          <p:nvPr>
            <p:ph idx="1"/>
          </p:nvPr>
        </p:nvSpPr>
        <p:spPr/>
        <p:txBody>
          <a:bodyPr/>
          <a:lstStyle/>
          <a:p>
            <a:pPr lvl="0"/>
            <a:r>
              <a:rPr lang="en-US" b="1" dirty="0"/>
              <a:t>What are the requirements if a child transfers within Georgia? </a:t>
            </a:r>
            <a:endParaRPr lang="en-US" dirty="0"/>
          </a:p>
          <a:p>
            <a:r>
              <a:rPr lang="en-US" dirty="0"/>
              <a:t>When a child transfers from another LEA within Georgia with a current or expired IEP, the receiving LEA (in consultation with the parent) must provide services comparable to those services described in the sending LEA’s IEP until the receiving LEA either adopts the previous IEP or develops and implements a new IEP.</a:t>
            </a:r>
          </a:p>
        </p:txBody>
      </p:sp>
      <p:sp>
        <p:nvSpPr>
          <p:cNvPr id="4" name="Date Placeholder 3">
            <a:extLst>
              <a:ext uri="{FF2B5EF4-FFF2-40B4-BE49-F238E27FC236}">
                <a16:creationId xmlns:a16="http://schemas.microsoft.com/office/drawing/2014/main" id="{486E7808-9906-41DC-A951-9995867C2BE1}"/>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86911EDC-4584-4ED7-8878-23A3BF8F97C2}"/>
              </a:ext>
            </a:extLst>
          </p:cNvPr>
          <p:cNvSpPr>
            <a:spLocks noGrp="1"/>
          </p:cNvSpPr>
          <p:nvPr>
            <p:ph type="sldNum" sz="quarter" idx="4"/>
          </p:nvPr>
        </p:nvSpPr>
        <p:spPr/>
        <p:txBody>
          <a:bodyPr/>
          <a:lstStyle/>
          <a:p>
            <a:fld id="{B63E4CEF-BB1E-48C7-AE93-F39F6AA99AD7}" type="slidenum">
              <a:rPr lang="en-US" smtClean="0"/>
              <a:pPr/>
              <a:t>75</a:t>
            </a:fld>
            <a:endParaRPr lang="en-US" dirty="0"/>
          </a:p>
        </p:txBody>
      </p:sp>
    </p:spTree>
    <p:extLst>
      <p:ext uri="{BB962C8B-B14F-4D97-AF65-F5344CB8AC3E}">
        <p14:creationId xmlns:p14="http://schemas.microsoft.com/office/powerpoint/2010/main" val="17688256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E8348-32E4-4631-B53D-48689E168B23}"/>
              </a:ext>
            </a:extLst>
          </p:cNvPr>
          <p:cNvSpPr>
            <a:spLocks noGrp="1"/>
          </p:cNvSpPr>
          <p:nvPr>
            <p:ph type="title"/>
          </p:nvPr>
        </p:nvSpPr>
        <p:spPr/>
        <p:txBody>
          <a:bodyPr>
            <a:normAutofit/>
          </a:bodyPr>
          <a:lstStyle/>
          <a:p>
            <a:r>
              <a:rPr lang="en-US" dirty="0"/>
              <a:t>Transfer IEPs</a:t>
            </a:r>
          </a:p>
        </p:txBody>
      </p:sp>
      <p:sp>
        <p:nvSpPr>
          <p:cNvPr id="3" name="Content Placeholder 2">
            <a:extLst>
              <a:ext uri="{FF2B5EF4-FFF2-40B4-BE49-F238E27FC236}">
                <a16:creationId xmlns:a16="http://schemas.microsoft.com/office/drawing/2014/main" id="{F8C3088D-7C49-468F-9243-F30BB4D93CA3}"/>
              </a:ext>
            </a:extLst>
          </p:cNvPr>
          <p:cNvSpPr>
            <a:spLocks noGrp="1"/>
          </p:cNvSpPr>
          <p:nvPr>
            <p:ph idx="1"/>
          </p:nvPr>
        </p:nvSpPr>
        <p:spPr/>
        <p:txBody>
          <a:bodyPr>
            <a:normAutofit lnSpcReduction="10000"/>
          </a:bodyPr>
          <a:lstStyle/>
          <a:p>
            <a:pPr lvl="0"/>
            <a:r>
              <a:rPr lang="en-US" b="1" dirty="0"/>
              <a:t>What are the requirements for children who transfer from other states?</a:t>
            </a:r>
            <a:endParaRPr lang="en-US" dirty="0"/>
          </a:p>
          <a:p>
            <a:r>
              <a:rPr lang="en-US" dirty="0"/>
              <a:t>When a child transfers from another State with a current or expired IEP, the new LEA (in consultation with the parent) must provide services comparable to those in the out-of-state IEP until the new LEA can collect any necessary additional information necessary to complete the evaluation/eligibility determination and can develop, adopt, and implement a new IEP, if appropriate. </a:t>
            </a:r>
            <a:r>
              <a:rPr lang="en-US" b="1" dirty="0"/>
              <a:t>If an evaluation is required, it is treated as an initial evaluation in Georgia.</a:t>
            </a:r>
            <a:endParaRPr lang="en-US" dirty="0"/>
          </a:p>
        </p:txBody>
      </p:sp>
      <p:sp>
        <p:nvSpPr>
          <p:cNvPr id="4" name="Date Placeholder 3">
            <a:extLst>
              <a:ext uri="{FF2B5EF4-FFF2-40B4-BE49-F238E27FC236}">
                <a16:creationId xmlns:a16="http://schemas.microsoft.com/office/drawing/2014/main" id="{47D3C027-73F1-41A4-9FB9-B7E8BFB40023}"/>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F393AFC0-74A4-47DC-BB8F-240A4BF485A1}"/>
              </a:ext>
            </a:extLst>
          </p:cNvPr>
          <p:cNvSpPr>
            <a:spLocks noGrp="1"/>
          </p:cNvSpPr>
          <p:nvPr>
            <p:ph type="sldNum" sz="quarter" idx="4"/>
          </p:nvPr>
        </p:nvSpPr>
        <p:spPr/>
        <p:txBody>
          <a:bodyPr/>
          <a:lstStyle/>
          <a:p>
            <a:fld id="{B63E4CEF-BB1E-48C7-AE93-F39F6AA99AD7}" type="slidenum">
              <a:rPr lang="en-US" smtClean="0"/>
              <a:pPr/>
              <a:t>76</a:t>
            </a:fld>
            <a:endParaRPr lang="en-US" dirty="0"/>
          </a:p>
        </p:txBody>
      </p:sp>
    </p:spTree>
    <p:extLst>
      <p:ext uri="{BB962C8B-B14F-4D97-AF65-F5344CB8AC3E}">
        <p14:creationId xmlns:p14="http://schemas.microsoft.com/office/powerpoint/2010/main" val="24313414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90A15-D530-416B-A498-5FF070A85400}"/>
              </a:ext>
            </a:extLst>
          </p:cNvPr>
          <p:cNvSpPr>
            <a:spLocks noGrp="1"/>
          </p:cNvSpPr>
          <p:nvPr>
            <p:ph type="title"/>
          </p:nvPr>
        </p:nvSpPr>
        <p:spPr/>
        <p:txBody>
          <a:bodyPr/>
          <a:lstStyle/>
          <a:p>
            <a:r>
              <a:rPr lang="en-US" dirty="0"/>
              <a:t>Timeline for IEP Services</a:t>
            </a:r>
          </a:p>
        </p:txBody>
      </p:sp>
      <p:sp>
        <p:nvSpPr>
          <p:cNvPr id="3" name="Content Placeholder 2">
            <a:extLst>
              <a:ext uri="{FF2B5EF4-FFF2-40B4-BE49-F238E27FC236}">
                <a16:creationId xmlns:a16="http://schemas.microsoft.com/office/drawing/2014/main" id="{D5BC38D5-805A-49D5-BF96-675C12077A73}"/>
              </a:ext>
            </a:extLst>
          </p:cNvPr>
          <p:cNvSpPr>
            <a:spLocks noGrp="1"/>
          </p:cNvSpPr>
          <p:nvPr>
            <p:ph idx="1"/>
          </p:nvPr>
        </p:nvSpPr>
        <p:spPr/>
        <p:txBody>
          <a:bodyPr/>
          <a:lstStyle/>
          <a:p>
            <a:pPr marL="0" indent="0" algn="ctr">
              <a:buNone/>
            </a:pPr>
            <a:r>
              <a:rPr lang="en-US" b="1" dirty="0"/>
              <a:t>Implementation date vs. Service date</a:t>
            </a:r>
          </a:p>
          <a:p>
            <a:r>
              <a:rPr lang="en-US" dirty="0">
                <a:solidFill>
                  <a:srgbClr val="FF0000"/>
                </a:solidFill>
              </a:rPr>
              <a:t>Implementation date is the service date!</a:t>
            </a:r>
          </a:p>
          <a:p>
            <a:r>
              <a:rPr lang="en-US" dirty="0"/>
              <a:t>The IEP date is the date when the IEP Team convenes and makes the offer of FAPE</a:t>
            </a:r>
          </a:p>
          <a:p>
            <a:r>
              <a:rPr lang="en-US" dirty="0"/>
              <a:t>The IEP Team can make determinations about the most appropriate timelines to implement services and supports </a:t>
            </a:r>
          </a:p>
        </p:txBody>
      </p:sp>
      <p:sp>
        <p:nvSpPr>
          <p:cNvPr id="4" name="Date Placeholder 3">
            <a:extLst>
              <a:ext uri="{FF2B5EF4-FFF2-40B4-BE49-F238E27FC236}">
                <a16:creationId xmlns:a16="http://schemas.microsoft.com/office/drawing/2014/main" id="{0DF08384-5167-4DBE-8F08-9BD141734D83}"/>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E4C411F0-05E4-41C5-AD46-218A9CC542BB}"/>
              </a:ext>
            </a:extLst>
          </p:cNvPr>
          <p:cNvSpPr>
            <a:spLocks noGrp="1"/>
          </p:cNvSpPr>
          <p:nvPr>
            <p:ph type="sldNum" sz="quarter" idx="4"/>
          </p:nvPr>
        </p:nvSpPr>
        <p:spPr/>
        <p:txBody>
          <a:bodyPr/>
          <a:lstStyle/>
          <a:p>
            <a:fld id="{B63E4CEF-BB1E-48C7-AE93-F39F6AA99AD7}" type="slidenum">
              <a:rPr lang="en-US" smtClean="0"/>
              <a:pPr/>
              <a:t>77</a:t>
            </a:fld>
            <a:endParaRPr lang="en-US" dirty="0"/>
          </a:p>
        </p:txBody>
      </p:sp>
    </p:spTree>
    <p:extLst>
      <p:ext uri="{BB962C8B-B14F-4D97-AF65-F5344CB8AC3E}">
        <p14:creationId xmlns:p14="http://schemas.microsoft.com/office/powerpoint/2010/main" val="29917710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344E-C71D-4557-A37E-F629394437BC}"/>
              </a:ext>
            </a:extLst>
          </p:cNvPr>
          <p:cNvSpPr>
            <a:spLocks noGrp="1"/>
          </p:cNvSpPr>
          <p:nvPr>
            <p:ph type="title"/>
          </p:nvPr>
        </p:nvSpPr>
        <p:spPr/>
        <p:txBody>
          <a:bodyPr/>
          <a:lstStyle/>
          <a:p>
            <a:pPr algn="ctr"/>
            <a:r>
              <a:rPr lang="en-US" dirty="0"/>
              <a:t>Questions</a:t>
            </a:r>
          </a:p>
        </p:txBody>
      </p:sp>
      <p:pic>
        <p:nvPicPr>
          <p:cNvPr id="6" name="Content Placeholder 5">
            <a:extLst>
              <a:ext uri="{FF2B5EF4-FFF2-40B4-BE49-F238E27FC236}">
                <a16:creationId xmlns:a16="http://schemas.microsoft.com/office/drawing/2014/main" id="{C4B2505E-1B63-434A-B24C-6E1F781B6B21}"/>
              </a:ext>
            </a:extLst>
          </p:cNvPr>
          <p:cNvPicPr>
            <a:picLocks noGrp="1" noChangeAspect="1"/>
          </p:cNvPicPr>
          <p:nvPr>
            <p:ph idx="1"/>
          </p:nvPr>
        </p:nvPicPr>
        <p:blipFill>
          <a:blip r:embed="rId3"/>
          <a:stretch>
            <a:fillRect/>
          </a:stretch>
        </p:blipFill>
        <p:spPr>
          <a:xfrm>
            <a:off x="1741704" y="1586635"/>
            <a:ext cx="4351338" cy="4351338"/>
          </a:xfrm>
          <a:prstGeom prst="rect">
            <a:avLst/>
          </a:prstGeom>
        </p:spPr>
      </p:pic>
      <p:sp>
        <p:nvSpPr>
          <p:cNvPr id="4" name="Date Placeholder 3">
            <a:extLst>
              <a:ext uri="{FF2B5EF4-FFF2-40B4-BE49-F238E27FC236}">
                <a16:creationId xmlns:a16="http://schemas.microsoft.com/office/drawing/2014/main" id="{6F2129D4-7A1A-423F-B0C6-4A1624F88985}"/>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3F783053-8CD7-4C81-BB49-D9B855EE1562}"/>
              </a:ext>
            </a:extLst>
          </p:cNvPr>
          <p:cNvSpPr>
            <a:spLocks noGrp="1"/>
          </p:cNvSpPr>
          <p:nvPr>
            <p:ph type="sldNum" sz="quarter" idx="4"/>
          </p:nvPr>
        </p:nvSpPr>
        <p:spPr/>
        <p:txBody>
          <a:bodyPr/>
          <a:lstStyle/>
          <a:p>
            <a:fld id="{B63E4CEF-BB1E-48C7-AE93-F39F6AA99AD7}" type="slidenum">
              <a:rPr lang="en-US" smtClean="0"/>
              <a:pPr/>
              <a:t>78</a:t>
            </a:fld>
            <a:endParaRPr lang="en-US" dirty="0"/>
          </a:p>
        </p:txBody>
      </p:sp>
    </p:spTree>
    <p:extLst>
      <p:ext uri="{BB962C8B-B14F-4D97-AF65-F5344CB8AC3E}">
        <p14:creationId xmlns:p14="http://schemas.microsoft.com/office/powerpoint/2010/main" val="2963450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F1F6B6-56CB-46AB-9722-FE65274A61CE}"/>
              </a:ext>
            </a:extLst>
          </p:cNvPr>
          <p:cNvSpPr>
            <a:spLocks noGrp="1"/>
          </p:cNvSpPr>
          <p:nvPr>
            <p:ph type="title"/>
          </p:nvPr>
        </p:nvSpPr>
        <p:spPr>
          <a:xfrm>
            <a:off x="402672" y="1115736"/>
            <a:ext cx="8237989" cy="3590488"/>
          </a:xfrm>
        </p:spPr>
        <p:txBody>
          <a:bodyPr>
            <a:normAutofit fontScale="90000"/>
          </a:bodyPr>
          <a:lstStyle/>
          <a:p>
            <a:pPr lvl="0">
              <a:spcBef>
                <a:spcPts val="1000"/>
              </a:spcBef>
            </a:pPr>
            <a:br>
              <a:rPr lang="en-US" sz="4000" b="0" dirty="0">
                <a:solidFill>
                  <a:prstClr val="black"/>
                </a:solidFill>
                <a:latin typeface="Calibri"/>
                <a:ea typeface="+mn-ea"/>
                <a:cs typeface="+mn-cs"/>
              </a:rPr>
            </a:br>
            <a:br>
              <a:rPr lang="en-US" sz="4000" b="0" dirty="0">
                <a:solidFill>
                  <a:prstClr val="black"/>
                </a:solidFill>
                <a:latin typeface="Calibri"/>
                <a:ea typeface="+mn-ea"/>
                <a:cs typeface="+mn-cs"/>
              </a:rPr>
            </a:br>
            <a:br>
              <a:rPr lang="en-US" sz="4000" b="0" dirty="0">
                <a:solidFill>
                  <a:prstClr val="black"/>
                </a:solidFill>
                <a:latin typeface="Calibri"/>
                <a:ea typeface="+mn-ea"/>
                <a:cs typeface="+mn-cs"/>
              </a:rPr>
            </a:br>
            <a:br>
              <a:rPr lang="en-US" sz="4000" b="0" dirty="0">
                <a:solidFill>
                  <a:prstClr val="black"/>
                </a:solidFill>
                <a:latin typeface="Calibri"/>
                <a:ea typeface="+mn-ea"/>
                <a:cs typeface="+mn-cs"/>
              </a:rPr>
            </a:br>
            <a:br>
              <a:rPr lang="en-US" sz="4000" b="0" dirty="0">
                <a:solidFill>
                  <a:prstClr val="black"/>
                </a:solidFill>
                <a:latin typeface="Calibri"/>
                <a:ea typeface="+mn-ea"/>
                <a:cs typeface="+mn-cs"/>
              </a:rPr>
            </a:br>
            <a:r>
              <a:rPr lang="en-US" sz="4400" b="0" dirty="0">
                <a:solidFill>
                  <a:prstClr val="black"/>
                </a:solidFill>
                <a:ea typeface="+mn-ea"/>
                <a:cs typeface="+mn-cs"/>
              </a:rPr>
              <a:t>Service Delivery and </a:t>
            </a:r>
            <a:br>
              <a:rPr lang="en-US" sz="4400" b="0" dirty="0">
                <a:solidFill>
                  <a:prstClr val="black"/>
                </a:solidFill>
                <a:ea typeface="+mn-ea"/>
                <a:cs typeface="+mn-cs"/>
              </a:rPr>
            </a:br>
            <a:r>
              <a:rPr lang="en-US" sz="4400" b="0" dirty="0">
                <a:solidFill>
                  <a:prstClr val="black"/>
                </a:solidFill>
                <a:ea typeface="+mn-ea"/>
                <a:cs typeface="+mn-cs"/>
              </a:rPr>
              <a:t>Least Restrictive Environment </a:t>
            </a:r>
            <a:br>
              <a:rPr lang="en-US" sz="4400" b="0" dirty="0">
                <a:solidFill>
                  <a:prstClr val="black"/>
                </a:solidFill>
                <a:ea typeface="+mn-ea"/>
                <a:cs typeface="+mn-cs"/>
              </a:rPr>
            </a:br>
            <a:br>
              <a:rPr lang="en-US" sz="4000" b="0" dirty="0">
                <a:solidFill>
                  <a:prstClr val="black"/>
                </a:solidFill>
                <a:ea typeface="+mn-ea"/>
                <a:cs typeface="+mn-cs"/>
              </a:rPr>
            </a:br>
            <a:br>
              <a:rPr lang="en-US" sz="2400" b="0" dirty="0">
                <a:solidFill>
                  <a:prstClr val="black"/>
                </a:solidFill>
                <a:latin typeface="Calibri"/>
                <a:ea typeface="+mn-ea"/>
                <a:cs typeface="+mn-cs"/>
              </a:rPr>
            </a:br>
            <a:endParaRPr lang="en-US" dirty="0"/>
          </a:p>
        </p:txBody>
      </p:sp>
      <p:sp>
        <p:nvSpPr>
          <p:cNvPr id="7" name="Text Placeholder 6">
            <a:extLst>
              <a:ext uri="{FF2B5EF4-FFF2-40B4-BE49-F238E27FC236}">
                <a16:creationId xmlns:a16="http://schemas.microsoft.com/office/drawing/2014/main" id="{6810D6AC-8775-42F6-BFCE-F4E95D804097}"/>
              </a:ext>
            </a:extLst>
          </p:cNvPr>
          <p:cNvSpPr>
            <a:spLocks noGrp="1"/>
          </p:cNvSpPr>
          <p:nvPr>
            <p:ph type="body" idx="1"/>
          </p:nvPr>
        </p:nvSpPr>
        <p:spPr>
          <a:xfrm>
            <a:off x="211015" y="3667648"/>
            <a:ext cx="8631533" cy="763675"/>
          </a:xfrm>
        </p:spPr>
        <p:txBody>
          <a:bodyPr>
            <a:noAutofit/>
          </a:bodyPr>
          <a:lstStyle/>
          <a:p>
            <a:pPr algn="ctr"/>
            <a:r>
              <a:rPr lang="en-US" sz="3600" b="1" dirty="0"/>
              <a:t>(34 C.F.R. §§ 300.114-300.117; GEORGIA RULE 160.4-7-.07)</a:t>
            </a:r>
          </a:p>
        </p:txBody>
      </p:sp>
      <p:sp>
        <p:nvSpPr>
          <p:cNvPr id="4" name="Date Placeholder 3">
            <a:extLst>
              <a:ext uri="{FF2B5EF4-FFF2-40B4-BE49-F238E27FC236}">
                <a16:creationId xmlns:a16="http://schemas.microsoft.com/office/drawing/2014/main" id="{620C31B9-A900-449C-B681-2B4CFA8B0879}"/>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D07949A8-CDEA-4F31-AB4D-266204CA52FB}"/>
              </a:ext>
            </a:extLst>
          </p:cNvPr>
          <p:cNvSpPr>
            <a:spLocks noGrp="1"/>
          </p:cNvSpPr>
          <p:nvPr>
            <p:ph type="sldNum" sz="quarter" idx="4"/>
          </p:nvPr>
        </p:nvSpPr>
        <p:spPr/>
        <p:txBody>
          <a:bodyPr/>
          <a:lstStyle/>
          <a:p>
            <a:fld id="{B63E4CEF-BB1E-48C7-AE93-F39F6AA99AD7}" type="slidenum">
              <a:rPr lang="en-US" smtClean="0"/>
              <a:pPr/>
              <a:t>79</a:t>
            </a:fld>
            <a:endParaRPr lang="en-US" dirty="0"/>
          </a:p>
        </p:txBody>
      </p:sp>
    </p:spTree>
    <p:extLst>
      <p:ext uri="{BB962C8B-B14F-4D97-AF65-F5344CB8AC3E}">
        <p14:creationId xmlns:p14="http://schemas.microsoft.com/office/powerpoint/2010/main" val="166968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sz="4200" kern="1200" dirty="0">
                <a:solidFill>
                  <a:schemeClr val="bg1"/>
                </a:solidFill>
                <a:latin typeface="+mj-lt"/>
                <a:ea typeface="+mj-ea"/>
                <a:cs typeface="+mj-cs"/>
              </a:rPr>
              <a:t>What if I don’t give parental consent for the evaluation? </a:t>
            </a:r>
          </a:p>
        </p:txBody>
      </p:sp>
      <p:sp>
        <p:nvSpPr>
          <p:cNvPr id="14" name="Freeform: Shape 1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8115"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4">
            <a:extLst>
              <a:ext uri="{FF2B5EF4-FFF2-40B4-BE49-F238E27FC236}">
                <a16:creationId xmlns:a16="http://schemas.microsoft.com/office/drawing/2014/main" id="{59FC02CB-64A6-4428-B212-E0B1A8E30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536" y="1226973"/>
            <a:ext cx="3035882" cy="3035882"/>
          </a:xfrm>
          <a:prstGeom prst="rect">
            <a:avLst/>
          </a:prstGeom>
        </p:spPr>
      </p:pic>
    </p:spTree>
    <p:extLst>
      <p:ext uri="{BB962C8B-B14F-4D97-AF65-F5344CB8AC3E}">
        <p14:creationId xmlns:p14="http://schemas.microsoft.com/office/powerpoint/2010/main" val="27871475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B094-80F8-4D6B-B63F-183F7515CE2E}"/>
              </a:ext>
            </a:extLst>
          </p:cNvPr>
          <p:cNvSpPr>
            <a:spLocks noGrp="1"/>
          </p:cNvSpPr>
          <p:nvPr>
            <p:ph type="title"/>
          </p:nvPr>
        </p:nvSpPr>
        <p:spPr>
          <a:xfrm>
            <a:off x="70338" y="136525"/>
            <a:ext cx="7355394" cy="1425946"/>
          </a:xfrm>
        </p:spPr>
        <p:txBody>
          <a:bodyPr>
            <a:normAutofit/>
          </a:bodyPr>
          <a:lstStyle/>
          <a:p>
            <a:r>
              <a:rPr lang="en-US" sz="3600" dirty="0"/>
              <a:t>Least Restrictive Environment</a:t>
            </a:r>
          </a:p>
        </p:txBody>
      </p:sp>
      <p:sp>
        <p:nvSpPr>
          <p:cNvPr id="3" name="Content Placeholder 2">
            <a:extLst>
              <a:ext uri="{FF2B5EF4-FFF2-40B4-BE49-F238E27FC236}">
                <a16:creationId xmlns:a16="http://schemas.microsoft.com/office/drawing/2014/main" id="{BEC861CC-B3BB-4D2A-8845-A72E702E8BE2}"/>
              </a:ext>
            </a:extLst>
          </p:cNvPr>
          <p:cNvSpPr>
            <a:spLocks noGrp="1"/>
          </p:cNvSpPr>
          <p:nvPr>
            <p:ph idx="1"/>
          </p:nvPr>
        </p:nvSpPr>
        <p:spPr>
          <a:xfrm>
            <a:off x="159391" y="1637882"/>
            <a:ext cx="8858774" cy="4539082"/>
          </a:xfrm>
        </p:spPr>
        <p:txBody>
          <a:bodyPr>
            <a:normAutofit/>
          </a:bodyPr>
          <a:lstStyle/>
          <a:p>
            <a:pPr marL="0" marR="0" indent="0" algn="just">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One of the most significant requirements of the Individuals with Disabilities Education Act (IDEA) is that children with disabilities be educated in the least restrictive environment (LRE) to the maximum extent appropriate. </a:t>
            </a:r>
          </a:p>
          <a:p>
            <a:pPr marL="0" marR="0" indent="0" algn="just">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D04C8656-2576-43F0-B589-5128AADEF79D}"/>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169864DD-55CC-449B-B11B-130E0084B2DA}"/>
              </a:ext>
            </a:extLst>
          </p:cNvPr>
          <p:cNvSpPr>
            <a:spLocks noGrp="1"/>
          </p:cNvSpPr>
          <p:nvPr>
            <p:ph type="sldNum" sz="quarter" idx="4"/>
          </p:nvPr>
        </p:nvSpPr>
        <p:spPr/>
        <p:txBody>
          <a:bodyPr/>
          <a:lstStyle/>
          <a:p>
            <a:fld id="{B63E4CEF-BB1E-48C7-AE93-F39F6AA99AD7}" type="slidenum">
              <a:rPr lang="en-US" smtClean="0"/>
              <a:pPr/>
              <a:t>80</a:t>
            </a:fld>
            <a:endParaRPr lang="en-US" dirty="0"/>
          </a:p>
        </p:txBody>
      </p:sp>
    </p:spTree>
    <p:extLst>
      <p:ext uri="{BB962C8B-B14F-4D97-AF65-F5344CB8AC3E}">
        <p14:creationId xmlns:p14="http://schemas.microsoft.com/office/powerpoint/2010/main" val="7219914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7CDD-5EF0-480E-840A-0D3E2AA44FCF}"/>
              </a:ext>
            </a:extLst>
          </p:cNvPr>
          <p:cNvSpPr>
            <a:spLocks noGrp="1"/>
          </p:cNvSpPr>
          <p:nvPr>
            <p:ph type="title"/>
          </p:nvPr>
        </p:nvSpPr>
        <p:spPr>
          <a:xfrm>
            <a:off x="209725" y="334016"/>
            <a:ext cx="6710888" cy="1325563"/>
          </a:xfrm>
        </p:spPr>
        <p:txBody>
          <a:bodyPr/>
          <a:lstStyle/>
          <a:p>
            <a:r>
              <a:rPr lang="en-US" dirty="0"/>
              <a:t>Continuum of Services </a:t>
            </a:r>
          </a:p>
        </p:txBody>
      </p:sp>
      <p:graphicFrame>
        <p:nvGraphicFramePr>
          <p:cNvPr id="6" name="Content Placeholder 5">
            <a:extLst>
              <a:ext uri="{FF2B5EF4-FFF2-40B4-BE49-F238E27FC236}">
                <a16:creationId xmlns:a16="http://schemas.microsoft.com/office/drawing/2014/main" id="{A853744B-C046-4619-9010-307527B639F3}"/>
              </a:ext>
            </a:extLst>
          </p:cNvPr>
          <p:cNvGraphicFramePr>
            <a:graphicFrameLocks noGrp="1"/>
          </p:cNvGraphicFramePr>
          <p:nvPr>
            <p:ph idx="1"/>
            <p:extLst/>
          </p:nvPr>
        </p:nvGraphicFramePr>
        <p:xfrm>
          <a:off x="0" y="1735494"/>
          <a:ext cx="9144000" cy="4575941"/>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4211636627"/>
                    </a:ext>
                  </a:extLst>
                </a:gridCol>
                <a:gridCol w="4572000">
                  <a:extLst>
                    <a:ext uri="{9D8B030D-6E8A-4147-A177-3AD203B41FA5}">
                      <a16:colId xmlns:a16="http://schemas.microsoft.com/office/drawing/2014/main" val="3941413563"/>
                    </a:ext>
                  </a:extLst>
                </a:gridCol>
              </a:tblGrid>
              <a:tr h="1547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REGULAR EDUCATION</a:t>
                      </a:r>
                    </a:p>
                    <a:p>
                      <a:endParaRPr lang="en-US" dirty="0"/>
                    </a:p>
                  </a:txBody>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rPr>
                        <a:t>Child with disability is served in the regular education class with no additional personnel support from special education.</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a:txBody>
                  <a:tcPr/>
                </a:tc>
                <a:extLst>
                  <a:ext uri="{0D108BD9-81ED-4DB2-BD59-A6C34878D82A}">
                    <a16:rowId xmlns:a16="http://schemas.microsoft.com/office/drawing/2014/main" val="1374845767"/>
                  </a:ext>
                </a:extLst>
              </a:tr>
              <a:tr h="1664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ADDITIONAL SUPPORTIVE SERVICES</a:t>
                      </a:r>
                    </a:p>
                    <a:p>
                      <a:endParaRPr lang="en-US" dirty="0"/>
                    </a:p>
                  </a:txBody>
                  <a:tcPr/>
                </a:tc>
                <a:tc>
                  <a:txBody>
                    <a:bodyPr/>
                    <a:lstStyle/>
                    <a:p>
                      <a:r>
                        <a:rPr lang="en-US" sz="1800" dirty="0">
                          <a:effectLst/>
                          <a:latin typeface="Calibri" panose="020F0502020204030204" pitchFamily="34" charset="0"/>
                          <a:ea typeface="Arial" panose="020B0604020202020204" pitchFamily="34" charset="0"/>
                        </a:rPr>
                        <a:t>The child remains in regular classroom with supplementary aids and services provided to the teacher and/or child to implement the IEP. The services provided may be from personnel such as paraprofessionals, interpreters, or others.</a:t>
                      </a:r>
                      <a:endParaRPr lang="en-US" dirty="0"/>
                    </a:p>
                  </a:txBody>
                  <a:tcPr/>
                </a:tc>
                <a:extLst>
                  <a:ext uri="{0D108BD9-81ED-4DB2-BD59-A6C34878D82A}">
                    <a16:rowId xmlns:a16="http://schemas.microsoft.com/office/drawing/2014/main" val="4092825536"/>
                  </a:ext>
                </a:extLst>
              </a:tr>
              <a:tr h="1290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DIRECT SERVICE: </a:t>
                      </a:r>
                      <a:r>
                        <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CONSULTATIVE</a:t>
                      </a:r>
                      <a:endParaRPr kumimoji="0" lang="en-US" sz="1800" b="0" i="0" u="none" strike="noStrike" kern="1200" cap="none" spc="0" normalizeH="0" baseline="0" noProof="0" dirty="0">
                        <a:ln>
                          <a:noFill/>
                        </a:ln>
                        <a:solidFill>
                          <a:prstClr val="black"/>
                        </a:solidFill>
                        <a:effectLst/>
                        <a:highlight>
                          <a:srgbClr val="FFFF00"/>
                        </a:highlight>
                        <a:uLnTx/>
                        <a:uFillTx/>
                        <a:latin typeface="+mn-lt"/>
                        <a:ea typeface="+mn-ea"/>
                        <a:cs typeface="+mn-cs"/>
                      </a:endParaRP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mn-lt"/>
                          <a:ea typeface="+mn-ea"/>
                          <a:cs typeface="+mn-cs"/>
                        </a:rPr>
                        <a:t>Child with disability </a:t>
                      </a:r>
                      <a:r>
                        <a:rPr kumimoji="0" lang="en-US" sz="1800" b="0" i="0" u="none" strike="noStrike" kern="1200" cap="none" spc="0" normalizeH="0" baseline="0" noProof="0" dirty="0">
                          <a:ln>
                            <a:noFill/>
                          </a:ln>
                          <a:solidFill>
                            <a:prstClr val="black"/>
                          </a:solidFill>
                          <a:effectLst/>
                          <a:highlight>
                            <a:srgbClr val="FFFF00"/>
                          </a:highlight>
                          <a:uLnTx/>
                          <a:uFillTx/>
                          <a:latin typeface="+mn-lt"/>
                          <a:ea typeface="+mn-ea"/>
                          <a:cs typeface="+mn-cs"/>
                        </a:rPr>
                        <a:t>receives at least 1 segment per month of direct service </a:t>
                      </a:r>
                      <a:r>
                        <a:rPr kumimoji="0" lang="en-US" sz="1800" b="1" i="0" u="none" strike="noStrike" kern="1200" cap="none" spc="0" normalizeH="0" baseline="0" noProof="0" dirty="0">
                          <a:ln>
                            <a:noFill/>
                          </a:ln>
                          <a:solidFill>
                            <a:prstClr val="black"/>
                          </a:solidFill>
                          <a:effectLst/>
                          <a:highlight>
                            <a:srgbClr val="FFFF00"/>
                          </a:highlight>
                          <a:uLnTx/>
                          <a:uFillTx/>
                          <a:latin typeface="+mn-lt"/>
                          <a:ea typeface="+mn-ea"/>
                          <a:cs typeface="+mn-cs"/>
                        </a:rPr>
                        <a:t>from the special education teacher </a:t>
                      </a:r>
                      <a:r>
                        <a:rPr kumimoji="0" lang="en-US" sz="1800" b="0" i="0" u="none" strike="noStrike" kern="1200" cap="none" spc="0" normalizeH="0" baseline="0" noProof="0" dirty="0">
                          <a:ln>
                            <a:noFill/>
                          </a:ln>
                          <a:solidFill>
                            <a:prstClr val="black"/>
                          </a:solidFill>
                          <a:effectLst/>
                          <a:highlight>
                            <a:srgbClr val="FFFF00"/>
                          </a:highlight>
                          <a:uLnTx/>
                          <a:uFillTx/>
                          <a:latin typeface="+mn-lt"/>
                          <a:ea typeface="+mn-ea"/>
                          <a:cs typeface="+mn-cs"/>
                        </a:rPr>
                        <a:t>in the regular or special education classroom.</a:t>
                      </a:r>
                    </a:p>
                  </a:txBody>
                  <a:tcPr/>
                </a:tc>
                <a:extLst>
                  <a:ext uri="{0D108BD9-81ED-4DB2-BD59-A6C34878D82A}">
                    <a16:rowId xmlns:a16="http://schemas.microsoft.com/office/drawing/2014/main" val="1492942575"/>
                  </a:ext>
                </a:extLst>
              </a:tr>
            </a:tbl>
          </a:graphicData>
        </a:graphic>
      </p:graphicFrame>
      <p:sp>
        <p:nvSpPr>
          <p:cNvPr id="4" name="Date Placeholder 3">
            <a:extLst>
              <a:ext uri="{FF2B5EF4-FFF2-40B4-BE49-F238E27FC236}">
                <a16:creationId xmlns:a16="http://schemas.microsoft.com/office/drawing/2014/main" id="{27B77400-9BE5-4E08-8FF1-A29BE65417C3}"/>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522D9645-99E6-420F-8F31-F79AE0DD3DF2}"/>
              </a:ext>
            </a:extLst>
          </p:cNvPr>
          <p:cNvSpPr>
            <a:spLocks noGrp="1"/>
          </p:cNvSpPr>
          <p:nvPr>
            <p:ph type="sldNum" sz="quarter" idx="4"/>
          </p:nvPr>
        </p:nvSpPr>
        <p:spPr/>
        <p:txBody>
          <a:bodyPr/>
          <a:lstStyle/>
          <a:p>
            <a:fld id="{B63E4CEF-BB1E-48C7-AE93-F39F6AA99AD7}" type="slidenum">
              <a:rPr lang="en-US" smtClean="0"/>
              <a:pPr/>
              <a:t>81</a:t>
            </a:fld>
            <a:endParaRPr lang="en-US" dirty="0"/>
          </a:p>
        </p:txBody>
      </p:sp>
    </p:spTree>
    <p:extLst>
      <p:ext uri="{BB962C8B-B14F-4D97-AF65-F5344CB8AC3E}">
        <p14:creationId xmlns:p14="http://schemas.microsoft.com/office/powerpoint/2010/main" val="11844917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D386-926B-4CEF-A1F1-A569451BA6BE}"/>
              </a:ext>
            </a:extLst>
          </p:cNvPr>
          <p:cNvSpPr>
            <a:spLocks noGrp="1"/>
          </p:cNvSpPr>
          <p:nvPr>
            <p:ph type="title"/>
          </p:nvPr>
        </p:nvSpPr>
        <p:spPr>
          <a:xfrm>
            <a:off x="209725" y="334016"/>
            <a:ext cx="6710888" cy="1325563"/>
          </a:xfrm>
        </p:spPr>
        <p:txBody>
          <a:bodyPr/>
          <a:lstStyle/>
          <a:p>
            <a:r>
              <a:rPr lang="en-US" dirty="0">
                <a:solidFill>
                  <a:prstClr val="black"/>
                </a:solidFill>
              </a:rPr>
              <a:t>Continuum of Services </a:t>
            </a:r>
            <a:endParaRPr lang="en-US" dirty="0"/>
          </a:p>
        </p:txBody>
      </p:sp>
      <p:graphicFrame>
        <p:nvGraphicFramePr>
          <p:cNvPr id="6" name="Content Placeholder 5">
            <a:extLst>
              <a:ext uri="{FF2B5EF4-FFF2-40B4-BE49-F238E27FC236}">
                <a16:creationId xmlns:a16="http://schemas.microsoft.com/office/drawing/2014/main" id="{36E9E9A2-0649-41CC-AA12-74D5FA9978CF}"/>
              </a:ext>
            </a:extLst>
          </p:cNvPr>
          <p:cNvGraphicFramePr>
            <a:graphicFrameLocks noGrp="1"/>
          </p:cNvGraphicFramePr>
          <p:nvPr>
            <p:ph idx="1"/>
            <p:extLst/>
          </p:nvPr>
        </p:nvGraphicFramePr>
        <p:xfrm>
          <a:off x="0" y="1739348"/>
          <a:ext cx="9144000" cy="4506562"/>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3596675775"/>
                    </a:ext>
                  </a:extLst>
                </a:gridCol>
                <a:gridCol w="4572000">
                  <a:extLst>
                    <a:ext uri="{9D8B030D-6E8A-4147-A177-3AD203B41FA5}">
                      <a16:colId xmlns:a16="http://schemas.microsoft.com/office/drawing/2014/main" val="3581356537"/>
                    </a:ext>
                  </a:extLst>
                </a:gridCol>
              </a:tblGrid>
              <a:tr h="18653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DIRECT SERVICE: COLLABORATION</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p>
                      <a:endParaRPr lang="en-US" dirty="0"/>
                    </a:p>
                  </a:txBody>
                  <a:tcPr/>
                </a:tc>
                <a:tc>
                  <a:txBody>
                    <a:bodyPr/>
                    <a:lstStyle/>
                    <a:p>
                      <a:r>
                        <a:rPr lang="en-US" sz="1800" b="0" dirty="0">
                          <a:solidFill>
                            <a:schemeClr val="tx1"/>
                          </a:solidFill>
                          <a:effectLst/>
                          <a:latin typeface="Calibri" panose="020F0502020204030204" pitchFamily="34" charset="0"/>
                          <a:ea typeface="Arial" panose="020B0604020202020204" pitchFamily="34" charset="0"/>
                        </a:rPr>
                        <a:t>A special education teacher provides service to children with disabilities and shares teaching responsibilities with a regular education teacher within an instructional segment in the regular education classroom (less than full segment daily).</a:t>
                      </a:r>
                      <a:endParaRPr lang="en-US" b="0" dirty="0">
                        <a:solidFill>
                          <a:schemeClr val="tx1"/>
                        </a:solidFill>
                      </a:endParaRPr>
                    </a:p>
                  </a:txBody>
                  <a:tcPr/>
                </a:tc>
                <a:extLst>
                  <a:ext uri="{0D108BD9-81ED-4DB2-BD59-A6C34878D82A}">
                    <a16:rowId xmlns:a16="http://schemas.microsoft.com/office/drawing/2014/main" val="431678019"/>
                  </a:ext>
                </a:extLst>
              </a:tr>
              <a:tr h="1659109">
                <a:tc>
                  <a: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DIRECT SERVICE: CO-TEACHING</a:t>
                      </a:r>
                      <a:endParaRPr lang="en-US" dirty="0"/>
                    </a:p>
                  </a:txBody>
                  <a:tcPr/>
                </a:tc>
                <a:tc>
                  <a:txBody>
                    <a:bodyPr/>
                    <a:lstStyle/>
                    <a:p>
                      <a:r>
                        <a:rPr lang="en-US" sz="1800" dirty="0">
                          <a:effectLst/>
                          <a:latin typeface="Calibri" panose="020F0502020204030204" pitchFamily="34" charset="0"/>
                          <a:ea typeface="Arial" panose="020B0604020202020204" pitchFamily="34" charset="0"/>
                        </a:rPr>
                        <a:t>The special education and regular education teacher provide service to children with disabilities and share teaching responsibilities for the children in the regular education classroom. </a:t>
                      </a:r>
                      <a:r>
                        <a:rPr lang="en-US" sz="1800" b="1" dirty="0">
                          <a:effectLst/>
                          <a:latin typeface="Calibri" panose="020F0502020204030204" pitchFamily="34" charset="0"/>
                          <a:ea typeface="Arial" panose="020B0604020202020204" pitchFamily="34" charset="0"/>
                        </a:rPr>
                        <a:t>(full segment everyday)</a:t>
                      </a:r>
                      <a:endParaRPr lang="en-US" dirty="0"/>
                    </a:p>
                  </a:txBody>
                  <a:tcPr/>
                </a:tc>
                <a:extLst>
                  <a:ext uri="{0D108BD9-81ED-4DB2-BD59-A6C34878D82A}">
                    <a16:rowId xmlns:a16="http://schemas.microsoft.com/office/drawing/2014/main" val="859917832"/>
                  </a:ext>
                </a:extLst>
              </a:tr>
              <a:tr h="982088">
                <a:tc>
                  <a: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SMALL GROUP</a:t>
                      </a:r>
                      <a:endParaRPr lang="en-US" dirty="0"/>
                    </a:p>
                  </a:txBody>
                  <a:tcPr/>
                </a:tc>
                <a:tc>
                  <a:txBody>
                    <a:bodyPr/>
                    <a:lstStyle/>
                    <a:p>
                      <a:r>
                        <a:rPr lang="en-US" sz="1800" dirty="0">
                          <a:effectLst/>
                          <a:latin typeface="Calibri" panose="020F0502020204030204" pitchFamily="34" charset="0"/>
                          <a:ea typeface="Arial" panose="020B0604020202020204" pitchFamily="34" charset="0"/>
                        </a:rPr>
                        <a:t>The special education teacher provides service to children with disabilities in a special education classroom</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a:txBody>
                  <a:tcPr/>
                </a:tc>
                <a:extLst>
                  <a:ext uri="{0D108BD9-81ED-4DB2-BD59-A6C34878D82A}">
                    <a16:rowId xmlns:a16="http://schemas.microsoft.com/office/drawing/2014/main" val="4014048633"/>
                  </a:ext>
                </a:extLst>
              </a:tr>
            </a:tbl>
          </a:graphicData>
        </a:graphic>
      </p:graphicFrame>
      <p:sp>
        <p:nvSpPr>
          <p:cNvPr id="4" name="Date Placeholder 3">
            <a:extLst>
              <a:ext uri="{FF2B5EF4-FFF2-40B4-BE49-F238E27FC236}">
                <a16:creationId xmlns:a16="http://schemas.microsoft.com/office/drawing/2014/main" id="{9264C7CD-5A99-4301-A7ED-1BE21058F31C}"/>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85248413-58BD-4788-9DDB-B236764FAF21}"/>
              </a:ext>
            </a:extLst>
          </p:cNvPr>
          <p:cNvSpPr>
            <a:spLocks noGrp="1"/>
          </p:cNvSpPr>
          <p:nvPr>
            <p:ph type="sldNum" sz="quarter" idx="4"/>
          </p:nvPr>
        </p:nvSpPr>
        <p:spPr/>
        <p:txBody>
          <a:bodyPr/>
          <a:lstStyle/>
          <a:p>
            <a:fld id="{B63E4CEF-BB1E-48C7-AE93-F39F6AA99AD7}" type="slidenum">
              <a:rPr lang="en-US" smtClean="0"/>
              <a:pPr/>
              <a:t>82</a:t>
            </a:fld>
            <a:endParaRPr lang="en-US" dirty="0"/>
          </a:p>
        </p:txBody>
      </p:sp>
    </p:spTree>
    <p:extLst>
      <p:ext uri="{BB962C8B-B14F-4D97-AF65-F5344CB8AC3E}">
        <p14:creationId xmlns:p14="http://schemas.microsoft.com/office/powerpoint/2010/main" val="2140623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173E-7470-41BE-91F5-37F12659953F}"/>
              </a:ext>
            </a:extLst>
          </p:cNvPr>
          <p:cNvSpPr>
            <a:spLocks noGrp="1"/>
          </p:cNvSpPr>
          <p:nvPr>
            <p:ph type="title"/>
          </p:nvPr>
        </p:nvSpPr>
        <p:spPr>
          <a:xfrm>
            <a:off x="369116" y="334016"/>
            <a:ext cx="6551497" cy="1325563"/>
          </a:xfrm>
        </p:spPr>
        <p:txBody>
          <a:bodyPr>
            <a:normAutofit/>
          </a:bodyPr>
          <a:lstStyle/>
          <a:p>
            <a:r>
              <a:rPr lang="en-US" sz="3800" dirty="0"/>
              <a:t>Alternative Placements</a:t>
            </a:r>
          </a:p>
        </p:txBody>
      </p:sp>
      <p:sp>
        <p:nvSpPr>
          <p:cNvPr id="3" name="Content Placeholder 2">
            <a:extLst>
              <a:ext uri="{FF2B5EF4-FFF2-40B4-BE49-F238E27FC236}">
                <a16:creationId xmlns:a16="http://schemas.microsoft.com/office/drawing/2014/main" id="{D3DB0DD2-A59C-436F-BEEB-E21D9D60FC7D}"/>
              </a:ext>
            </a:extLst>
          </p:cNvPr>
          <p:cNvSpPr>
            <a:spLocks noGrp="1"/>
          </p:cNvSpPr>
          <p:nvPr>
            <p:ph idx="1"/>
          </p:nvPr>
        </p:nvSpPr>
        <p:spPr>
          <a:xfrm>
            <a:off x="100668" y="1543574"/>
            <a:ext cx="8674216" cy="4633389"/>
          </a:xfrm>
        </p:spPr>
        <p:txBody>
          <a:bodyPr>
            <a:normAutofit fontScale="85000" lnSpcReduction="20000"/>
          </a:bodyPr>
          <a:lstStyle/>
          <a:p>
            <a:pPr marL="0" marR="0" indent="0" algn="just">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The continuum of alternative placements includes options that must be available such as: </a:t>
            </a:r>
          </a:p>
          <a:p>
            <a:pPr lvl="1" algn="just">
              <a:lnSpc>
                <a:spcPct val="115000"/>
              </a:lnSpc>
              <a:spcBef>
                <a:spcPts val="0"/>
              </a:spcBef>
              <a:spcAft>
                <a:spcPts val="10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instruction in regular education classes</a:t>
            </a:r>
          </a:p>
          <a:p>
            <a:pPr lvl="1" algn="just">
              <a:lnSpc>
                <a:spcPct val="115000"/>
              </a:lnSpc>
              <a:spcBef>
                <a:spcPts val="0"/>
              </a:spcBef>
              <a:spcAft>
                <a:spcPts val="10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special classes (small group) </a:t>
            </a:r>
          </a:p>
          <a:p>
            <a:pPr lvl="1" algn="just">
              <a:lnSpc>
                <a:spcPct val="115000"/>
              </a:lnSpc>
              <a:spcBef>
                <a:spcPts val="0"/>
              </a:spcBef>
              <a:spcAft>
                <a:spcPts val="10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special schools</a:t>
            </a:r>
          </a:p>
          <a:p>
            <a:pPr lvl="1" algn="just">
              <a:lnSpc>
                <a:spcPct val="115000"/>
              </a:lnSpc>
              <a:spcBef>
                <a:spcPts val="0"/>
              </a:spcBef>
              <a:spcAft>
                <a:spcPts val="10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home instruction</a:t>
            </a:r>
          </a:p>
          <a:p>
            <a:pPr lvl="1" algn="just">
              <a:lnSpc>
                <a:spcPct val="115000"/>
              </a:lnSpc>
              <a:spcBef>
                <a:spcPts val="0"/>
              </a:spcBef>
              <a:spcAft>
                <a:spcPts val="100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instruction in hospitals and institutions </a:t>
            </a:r>
          </a:p>
          <a:p>
            <a:pPr marL="0" marR="0" indent="0" algn="just">
              <a:lnSpc>
                <a:spcPct val="115000"/>
              </a:lnSpc>
              <a:spcBef>
                <a:spcPts val="0"/>
              </a:spcBef>
              <a:spcAft>
                <a:spcPts val="1000"/>
              </a:spcAft>
              <a:buNone/>
            </a:pPr>
            <a:r>
              <a:rPr lang="en-US" dirty="0">
                <a:latin typeface="Calibri" panose="020F0502020204030204" pitchFamily="34" charset="0"/>
                <a:ea typeface="Calibri" panose="020F0502020204030204" pitchFamily="34" charset="0"/>
                <a:cs typeface="Times New Roman" panose="02020603050405020304" pitchFamily="18" charset="0"/>
              </a:rPr>
              <a:t>Supplementary services and supports can be provided in any setting to children whose IEP requires such supports. For instance, children may receive small group </a:t>
            </a:r>
            <a:r>
              <a:rPr lang="en-US" b="1" dirty="0">
                <a:latin typeface="Calibri" panose="020F0502020204030204" pitchFamily="34" charset="0"/>
                <a:ea typeface="Calibri" panose="020F0502020204030204" pitchFamily="34" charset="0"/>
                <a:cs typeface="Times New Roman" panose="02020603050405020304" pitchFamily="18" charset="0"/>
              </a:rPr>
              <a:t>in conjunction with regular class placement for the same subject area.</a:t>
            </a:r>
            <a:endParaRPr lang="en-US" sz="24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7D98EE10-441D-4146-9AA6-F549B783D41E}"/>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213BEE5C-31CB-4923-BA61-319C174850C8}"/>
              </a:ext>
            </a:extLst>
          </p:cNvPr>
          <p:cNvSpPr>
            <a:spLocks noGrp="1"/>
          </p:cNvSpPr>
          <p:nvPr>
            <p:ph type="sldNum" sz="quarter" idx="4"/>
          </p:nvPr>
        </p:nvSpPr>
        <p:spPr/>
        <p:txBody>
          <a:bodyPr/>
          <a:lstStyle/>
          <a:p>
            <a:fld id="{B63E4CEF-BB1E-48C7-AE93-F39F6AA99AD7}" type="slidenum">
              <a:rPr lang="en-US" smtClean="0"/>
              <a:pPr/>
              <a:t>83</a:t>
            </a:fld>
            <a:endParaRPr lang="en-US" dirty="0"/>
          </a:p>
        </p:txBody>
      </p:sp>
    </p:spTree>
    <p:extLst>
      <p:ext uri="{BB962C8B-B14F-4D97-AF65-F5344CB8AC3E}">
        <p14:creationId xmlns:p14="http://schemas.microsoft.com/office/powerpoint/2010/main" val="12215697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7AF2-C405-4412-BF88-1F0D93F6EB9F}"/>
              </a:ext>
            </a:extLst>
          </p:cNvPr>
          <p:cNvSpPr>
            <a:spLocks noGrp="1"/>
          </p:cNvSpPr>
          <p:nvPr>
            <p:ph type="title"/>
          </p:nvPr>
        </p:nvSpPr>
        <p:spPr>
          <a:xfrm>
            <a:off x="167780" y="334016"/>
            <a:ext cx="7038363" cy="1184391"/>
          </a:xfrm>
        </p:spPr>
        <p:txBody>
          <a:bodyPr>
            <a:normAutofit fontScale="90000"/>
          </a:bodyPr>
          <a:lstStyle/>
          <a:p>
            <a:br>
              <a:rPr lang="en-US" dirty="0"/>
            </a:br>
            <a:r>
              <a:rPr lang="en-US" dirty="0"/>
              <a:t>T</a:t>
            </a:r>
            <a:r>
              <a:rPr lang="en-US" sz="4200" dirty="0"/>
              <a:t>he Full Continuum of Options during the IEP Team Meeting</a:t>
            </a:r>
          </a:p>
        </p:txBody>
      </p:sp>
      <p:sp>
        <p:nvSpPr>
          <p:cNvPr id="3" name="Content Placeholder 2">
            <a:extLst>
              <a:ext uri="{FF2B5EF4-FFF2-40B4-BE49-F238E27FC236}">
                <a16:creationId xmlns:a16="http://schemas.microsoft.com/office/drawing/2014/main" id="{415FAFAB-0B12-4A7F-BCFF-54F450BE586C}"/>
              </a:ext>
            </a:extLst>
          </p:cNvPr>
          <p:cNvSpPr>
            <a:spLocks noGrp="1"/>
          </p:cNvSpPr>
          <p:nvPr>
            <p:ph idx="1"/>
          </p:nvPr>
        </p:nvSpPr>
        <p:spPr>
          <a:xfrm>
            <a:off x="352338" y="2281805"/>
            <a:ext cx="8163012" cy="3895157"/>
          </a:xfrm>
        </p:spPr>
        <p:txBody>
          <a:bodyPr/>
          <a:lstStyle/>
          <a:p>
            <a:pPr lvl="0"/>
            <a:r>
              <a:rPr lang="en-US" sz="2600" dirty="0">
                <a:solidFill>
                  <a:prstClr val="black"/>
                </a:solidFill>
              </a:rPr>
              <a:t>LEAs must ensure the availability of the full continuum of services and discuss each option, as appropriate, during the IEP Team meeting. </a:t>
            </a:r>
          </a:p>
          <a:p>
            <a:pPr lvl="0"/>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IEP Team can consider placing the child outside of regular education settings </a:t>
            </a:r>
            <a:r>
              <a:rPr lang="en-US" sz="2600" b="1" u="sng" dirty="0">
                <a:solidFill>
                  <a:prstClr val="black"/>
                </a:solidFill>
                <a:latin typeface="Calibri" panose="020F0502020204030204" pitchFamily="34" charset="0"/>
                <a:ea typeface="Calibri" panose="020F0502020204030204" pitchFamily="34" charset="0"/>
                <a:cs typeface="Times New Roman" panose="02020603050405020304" pitchFamily="18" charset="0"/>
              </a:rPr>
              <a:t>only</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 when the IEP Team has evidence that even with the use of supplemental aids and services, education in regular education settings will not be successful. </a:t>
            </a:r>
          </a:p>
          <a:p>
            <a:r>
              <a:rPr lang="en-US" dirty="0"/>
              <a:t>LRE cannot be based on availability of services. </a:t>
            </a:r>
          </a:p>
        </p:txBody>
      </p:sp>
      <p:sp>
        <p:nvSpPr>
          <p:cNvPr id="4" name="Date Placeholder 3">
            <a:extLst>
              <a:ext uri="{FF2B5EF4-FFF2-40B4-BE49-F238E27FC236}">
                <a16:creationId xmlns:a16="http://schemas.microsoft.com/office/drawing/2014/main" id="{E6FA82FD-AE47-47E8-A029-7AD2F5110797}"/>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4628A247-C46C-434A-AEDD-2A6422DE8F5B}"/>
              </a:ext>
            </a:extLst>
          </p:cNvPr>
          <p:cNvSpPr>
            <a:spLocks noGrp="1"/>
          </p:cNvSpPr>
          <p:nvPr>
            <p:ph type="sldNum" sz="quarter" idx="4"/>
          </p:nvPr>
        </p:nvSpPr>
        <p:spPr/>
        <p:txBody>
          <a:bodyPr/>
          <a:lstStyle/>
          <a:p>
            <a:fld id="{B63E4CEF-BB1E-48C7-AE93-F39F6AA99AD7}" type="slidenum">
              <a:rPr lang="en-US" smtClean="0"/>
              <a:pPr/>
              <a:t>84</a:t>
            </a:fld>
            <a:endParaRPr lang="en-US" dirty="0"/>
          </a:p>
        </p:txBody>
      </p:sp>
    </p:spTree>
    <p:extLst>
      <p:ext uri="{BB962C8B-B14F-4D97-AF65-F5344CB8AC3E}">
        <p14:creationId xmlns:p14="http://schemas.microsoft.com/office/powerpoint/2010/main" val="42833521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8989-1FAE-4D61-A9EC-80B963921D2B}"/>
              </a:ext>
            </a:extLst>
          </p:cNvPr>
          <p:cNvSpPr>
            <a:spLocks noGrp="1"/>
          </p:cNvSpPr>
          <p:nvPr>
            <p:ph type="title"/>
          </p:nvPr>
        </p:nvSpPr>
        <p:spPr>
          <a:xfrm>
            <a:off x="158620" y="136525"/>
            <a:ext cx="8356730" cy="1554163"/>
          </a:xfrm>
        </p:spPr>
        <p:txBody>
          <a:bodyPr>
            <a:normAutofit/>
          </a:bodyPr>
          <a:lstStyle/>
          <a:p>
            <a:r>
              <a:rPr lang="en-US" dirty="0"/>
              <a:t>Preschool </a:t>
            </a:r>
            <a:br>
              <a:rPr lang="en-US" dirty="0"/>
            </a:br>
            <a:r>
              <a:rPr lang="en-US" dirty="0"/>
              <a:t>Continuum of Services </a:t>
            </a:r>
          </a:p>
        </p:txBody>
      </p:sp>
      <p:sp>
        <p:nvSpPr>
          <p:cNvPr id="3" name="Content Placeholder 2">
            <a:extLst>
              <a:ext uri="{FF2B5EF4-FFF2-40B4-BE49-F238E27FC236}">
                <a16:creationId xmlns:a16="http://schemas.microsoft.com/office/drawing/2014/main" id="{A043536D-1CA0-45F2-B1AE-35C3C7DDE882}"/>
              </a:ext>
            </a:extLst>
          </p:cNvPr>
          <p:cNvSpPr>
            <a:spLocks noGrp="1"/>
          </p:cNvSpPr>
          <p:nvPr>
            <p:ph idx="1"/>
          </p:nvPr>
        </p:nvSpPr>
        <p:spPr>
          <a:xfrm>
            <a:off x="158620" y="1511559"/>
            <a:ext cx="8705462" cy="4655976"/>
          </a:xfrm>
        </p:spPr>
        <p:txBody>
          <a:bodyPr>
            <a:normAutofit/>
          </a:bodyPr>
          <a:lstStyle/>
          <a:p>
            <a:pPr marL="0" marR="0" indent="0">
              <a:spcBef>
                <a:spcPts val="0"/>
              </a:spcBef>
              <a:spcAft>
                <a:spcPts val="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The same  placement options for school-aged students extends to for preschool children with disabilities.  The IEP Team should consider the full continuum of options when making the placement decision for a preschool child with a disability. Some specific preschool options may include:</a:t>
            </a:r>
          </a:p>
          <a:p>
            <a:pPr lvl="1"/>
            <a:r>
              <a:rPr lang="en-US" sz="2000" dirty="0"/>
              <a:t>participation in regular education early childhood programs in the public school or in the community, Head Start, Bright from the Start Pre-Kindergarten, public or private child care/day care, and preschool programs;</a:t>
            </a:r>
          </a:p>
          <a:p>
            <a:pPr lvl="1"/>
            <a:r>
              <a:rPr lang="en-US" sz="2000" dirty="0"/>
              <a:t>placement in a separate special education program housed in the public school or in a community-based setting; and/or</a:t>
            </a:r>
          </a:p>
          <a:p>
            <a:pPr lvl="1"/>
            <a:r>
              <a:rPr lang="en-US" sz="2000" dirty="0"/>
              <a:t>services in the home as the natural environment for a young child.</a:t>
            </a:r>
          </a:p>
          <a:p>
            <a:pPr marL="0" marR="0">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1300" dirty="0"/>
          </a:p>
        </p:txBody>
      </p:sp>
      <p:sp>
        <p:nvSpPr>
          <p:cNvPr id="4" name="Date Placeholder 3">
            <a:extLst>
              <a:ext uri="{FF2B5EF4-FFF2-40B4-BE49-F238E27FC236}">
                <a16:creationId xmlns:a16="http://schemas.microsoft.com/office/drawing/2014/main" id="{5E04F0AF-DDEC-4E48-83B2-388B99679C33}"/>
              </a:ext>
            </a:extLst>
          </p:cNvPr>
          <p:cNvSpPr>
            <a:spLocks noGrp="1"/>
          </p:cNvSpPr>
          <p:nvPr>
            <p:ph type="dt" sz="half" idx="2"/>
          </p:nvPr>
        </p:nvSpPr>
        <p:spPr>
          <a:xfrm>
            <a:off x="628650" y="6356350"/>
            <a:ext cx="2057400" cy="365125"/>
          </a:xfrm>
        </p:spPr>
        <p:txBody>
          <a:bodyPr>
            <a:normAutofit/>
          </a:bodyPr>
          <a:lstStyle/>
          <a:p>
            <a:pPr>
              <a:spcAft>
                <a:spcPts val="600"/>
              </a:spcAft>
            </a:pPr>
            <a:fld id="{4DAE6870-AD18-448A-9B2A-0EFE6DC7B06B}" type="datetime1">
              <a:rPr lang="en-US" smtClean="0"/>
              <a:pPr>
                <a:spcAft>
                  <a:spcPts val="600"/>
                </a:spcAft>
              </a:pPr>
              <a:t>4/29/2019</a:t>
            </a:fld>
            <a:endParaRPr lang="en-US" dirty="0"/>
          </a:p>
        </p:txBody>
      </p:sp>
      <p:sp>
        <p:nvSpPr>
          <p:cNvPr id="5" name="Slide Number Placeholder 4">
            <a:extLst>
              <a:ext uri="{FF2B5EF4-FFF2-40B4-BE49-F238E27FC236}">
                <a16:creationId xmlns:a16="http://schemas.microsoft.com/office/drawing/2014/main" id="{78F85277-79D0-454D-920C-F6B4344D7625}"/>
              </a:ext>
            </a:extLst>
          </p:cNvPr>
          <p:cNvSpPr>
            <a:spLocks noGrp="1"/>
          </p:cNvSpPr>
          <p:nvPr>
            <p:ph type="sldNum" sz="quarter" idx="4"/>
          </p:nvPr>
        </p:nvSpPr>
        <p:spPr>
          <a:xfrm>
            <a:off x="6457950" y="6356350"/>
            <a:ext cx="2057400" cy="365125"/>
          </a:xfrm>
        </p:spPr>
        <p:txBody>
          <a:bodyPr>
            <a:normAutofit/>
          </a:bodyPr>
          <a:lstStyle/>
          <a:p>
            <a:pPr>
              <a:spcAft>
                <a:spcPts val="600"/>
              </a:spcAft>
            </a:pPr>
            <a:fld id="{B63E4CEF-BB1E-48C7-AE93-F39F6AA99AD7}" type="slidenum">
              <a:rPr lang="en-US" smtClean="0"/>
              <a:pPr>
                <a:spcAft>
                  <a:spcPts val="600"/>
                </a:spcAft>
              </a:pPr>
              <a:t>85</a:t>
            </a:fld>
            <a:endParaRPr lang="en-US" dirty="0"/>
          </a:p>
        </p:txBody>
      </p:sp>
      <p:pic>
        <p:nvPicPr>
          <p:cNvPr id="8" name="Picture 7">
            <a:extLst>
              <a:ext uri="{FF2B5EF4-FFF2-40B4-BE49-F238E27FC236}">
                <a16:creationId xmlns:a16="http://schemas.microsoft.com/office/drawing/2014/main" id="{95138B19-1AA4-44F7-A1F8-A895F5606BA0}"/>
              </a:ext>
            </a:extLst>
          </p:cNvPr>
          <p:cNvPicPr>
            <a:picLocks noChangeAspect="1"/>
          </p:cNvPicPr>
          <p:nvPr/>
        </p:nvPicPr>
        <p:blipFill>
          <a:blip r:embed="rId3"/>
          <a:stretch>
            <a:fillRect/>
          </a:stretch>
        </p:blipFill>
        <p:spPr>
          <a:xfrm>
            <a:off x="3732245" y="4926563"/>
            <a:ext cx="5066522" cy="1240972"/>
          </a:xfrm>
          <a:prstGeom prst="rect">
            <a:avLst/>
          </a:prstGeom>
        </p:spPr>
      </p:pic>
    </p:spTree>
    <p:extLst>
      <p:ext uri="{BB962C8B-B14F-4D97-AF65-F5344CB8AC3E}">
        <p14:creationId xmlns:p14="http://schemas.microsoft.com/office/powerpoint/2010/main" val="22846344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07525-1B05-49AA-9120-8606F08A1B04}"/>
              </a:ext>
            </a:extLst>
          </p:cNvPr>
          <p:cNvSpPr>
            <a:spLocks noGrp="1"/>
          </p:cNvSpPr>
          <p:nvPr>
            <p:ph type="title"/>
          </p:nvPr>
        </p:nvSpPr>
        <p:spPr>
          <a:xfrm>
            <a:off x="218114" y="334016"/>
            <a:ext cx="6912528" cy="1325563"/>
          </a:xfrm>
        </p:spPr>
        <p:txBody>
          <a:bodyPr/>
          <a:lstStyle/>
          <a:p>
            <a:r>
              <a:rPr lang="en-US" dirty="0"/>
              <a:t>Home-based Instruction</a:t>
            </a:r>
          </a:p>
        </p:txBody>
      </p:sp>
      <p:sp>
        <p:nvSpPr>
          <p:cNvPr id="3" name="Content Placeholder 2">
            <a:extLst>
              <a:ext uri="{FF2B5EF4-FFF2-40B4-BE49-F238E27FC236}">
                <a16:creationId xmlns:a16="http://schemas.microsoft.com/office/drawing/2014/main" id="{ED892A60-41CF-48E7-B00E-DF0991BC3F7F}"/>
              </a:ext>
            </a:extLst>
          </p:cNvPr>
          <p:cNvSpPr>
            <a:spLocks noGrp="1"/>
          </p:cNvSpPr>
          <p:nvPr>
            <p:ph idx="1"/>
          </p:nvPr>
        </p:nvSpPr>
        <p:spPr>
          <a:xfrm>
            <a:off x="218114" y="1825625"/>
            <a:ext cx="8297236" cy="4351338"/>
          </a:xfrm>
        </p:spPr>
        <p:txBody>
          <a:bodyPr>
            <a:normAutofit lnSpcReduction="10000"/>
          </a:bodyPr>
          <a:lstStyle/>
          <a:p>
            <a:r>
              <a:rPr lang="en-US" dirty="0"/>
              <a:t>Home-based instruction is a short-term placement option used when </a:t>
            </a:r>
            <a:r>
              <a:rPr lang="en-US" b="1" dirty="0">
                <a:highlight>
                  <a:srgbClr val="FFFF00"/>
                </a:highlight>
              </a:rPr>
              <a:t>the parent and LEA agree at an IEP Team meeting.</a:t>
            </a:r>
            <a:r>
              <a:rPr lang="en-US" dirty="0"/>
              <a:t> </a:t>
            </a:r>
          </a:p>
          <a:p>
            <a:r>
              <a:rPr lang="en-US" dirty="0"/>
              <a:t>When deciding on home-based services as a placement option, the IEP Team should write an appropriate </a:t>
            </a:r>
            <a:r>
              <a:rPr lang="en-US" b="1" dirty="0">
                <a:highlight>
                  <a:srgbClr val="FFFF00"/>
                </a:highlight>
              </a:rPr>
              <a:t>reinstatement plan </a:t>
            </a:r>
            <a:r>
              <a:rPr lang="en-US" dirty="0"/>
              <a:t>to incorporate the child back into the school setting. </a:t>
            </a:r>
          </a:p>
          <a:p>
            <a:r>
              <a:rPr lang="en-US" dirty="0"/>
              <a:t>During the time the child is being served in the home-based setting, </a:t>
            </a:r>
            <a:r>
              <a:rPr lang="en-US" b="1" dirty="0">
                <a:highlight>
                  <a:srgbClr val="FFFF00"/>
                </a:highlight>
              </a:rPr>
              <a:t>provision to FAPE </a:t>
            </a:r>
            <a:r>
              <a:rPr lang="en-US" dirty="0"/>
              <a:t>including access to the general education curriculum, as well as IEP services, must be provided. </a:t>
            </a:r>
          </a:p>
          <a:p>
            <a:endParaRPr lang="en-US" dirty="0"/>
          </a:p>
        </p:txBody>
      </p:sp>
      <p:sp>
        <p:nvSpPr>
          <p:cNvPr id="4" name="Date Placeholder 3">
            <a:extLst>
              <a:ext uri="{FF2B5EF4-FFF2-40B4-BE49-F238E27FC236}">
                <a16:creationId xmlns:a16="http://schemas.microsoft.com/office/drawing/2014/main" id="{4ED01B9B-393A-48BA-99F5-EA36F79096BF}"/>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E87A780E-C565-4C66-AF47-6DEFC156F0FD}"/>
              </a:ext>
            </a:extLst>
          </p:cNvPr>
          <p:cNvSpPr>
            <a:spLocks noGrp="1"/>
          </p:cNvSpPr>
          <p:nvPr>
            <p:ph type="sldNum" sz="quarter" idx="4"/>
          </p:nvPr>
        </p:nvSpPr>
        <p:spPr/>
        <p:txBody>
          <a:bodyPr/>
          <a:lstStyle/>
          <a:p>
            <a:fld id="{B63E4CEF-BB1E-48C7-AE93-F39F6AA99AD7}" type="slidenum">
              <a:rPr lang="en-US" smtClean="0"/>
              <a:pPr/>
              <a:t>86</a:t>
            </a:fld>
            <a:endParaRPr lang="en-US" dirty="0"/>
          </a:p>
        </p:txBody>
      </p:sp>
    </p:spTree>
    <p:extLst>
      <p:ext uri="{BB962C8B-B14F-4D97-AF65-F5344CB8AC3E}">
        <p14:creationId xmlns:p14="http://schemas.microsoft.com/office/powerpoint/2010/main" val="1523140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344E-C71D-4557-A37E-F629394437BC}"/>
              </a:ext>
            </a:extLst>
          </p:cNvPr>
          <p:cNvSpPr>
            <a:spLocks noGrp="1"/>
          </p:cNvSpPr>
          <p:nvPr>
            <p:ph type="title"/>
          </p:nvPr>
        </p:nvSpPr>
        <p:spPr/>
        <p:txBody>
          <a:bodyPr/>
          <a:lstStyle/>
          <a:p>
            <a:pPr algn="ctr"/>
            <a:r>
              <a:rPr lang="en-US" dirty="0"/>
              <a:t>Questions</a:t>
            </a:r>
          </a:p>
        </p:txBody>
      </p:sp>
      <p:pic>
        <p:nvPicPr>
          <p:cNvPr id="6" name="Content Placeholder 5">
            <a:extLst>
              <a:ext uri="{FF2B5EF4-FFF2-40B4-BE49-F238E27FC236}">
                <a16:creationId xmlns:a16="http://schemas.microsoft.com/office/drawing/2014/main" id="{C4B2505E-1B63-434A-B24C-6E1F781B6B21}"/>
              </a:ext>
            </a:extLst>
          </p:cNvPr>
          <p:cNvPicPr>
            <a:picLocks noGrp="1" noChangeAspect="1"/>
          </p:cNvPicPr>
          <p:nvPr>
            <p:ph idx="1"/>
          </p:nvPr>
        </p:nvPicPr>
        <p:blipFill>
          <a:blip r:embed="rId3"/>
          <a:stretch>
            <a:fillRect/>
          </a:stretch>
        </p:blipFill>
        <p:spPr>
          <a:xfrm>
            <a:off x="2396331" y="1825625"/>
            <a:ext cx="4351338" cy="4351338"/>
          </a:xfrm>
          <a:prstGeom prst="rect">
            <a:avLst/>
          </a:prstGeom>
        </p:spPr>
      </p:pic>
      <p:sp>
        <p:nvSpPr>
          <p:cNvPr id="4" name="Date Placeholder 3">
            <a:extLst>
              <a:ext uri="{FF2B5EF4-FFF2-40B4-BE49-F238E27FC236}">
                <a16:creationId xmlns:a16="http://schemas.microsoft.com/office/drawing/2014/main" id="{6F2129D4-7A1A-423F-B0C6-4A1624F88985}"/>
              </a:ext>
            </a:extLst>
          </p:cNvPr>
          <p:cNvSpPr>
            <a:spLocks noGrp="1"/>
          </p:cNvSpPr>
          <p:nvPr>
            <p:ph type="dt" sz="half" idx="2"/>
          </p:nvPr>
        </p:nvSpPr>
        <p:spPr/>
        <p:txBody>
          <a:bodyPr/>
          <a:lstStyle/>
          <a:p>
            <a:fld id="{4DAE6870-AD18-448A-9B2A-0EFE6DC7B06B}" type="datetime1">
              <a:rPr lang="en-US" smtClean="0"/>
              <a:t>4/29/2019</a:t>
            </a:fld>
            <a:endParaRPr lang="en-US" dirty="0"/>
          </a:p>
        </p:txBody>
      </p:sp>
      <p:sp>
        <p:nvSpPr>
          <p:cNvPr id="5" name="Slide Number Placeholder 4">
            <a:extLst>
              <a:ext uri="{FF2B5EF4-FFF2-40B4-BE49-F238E27FC236}">
                <a16:creationId xmlns:a16="http://schemas.microsoft.com/office/drawing/2014/main" id="{3F783053-8CD7-4C81-BB49-D9B855EE1562}"/>
              </a:ext>
            </a:extLst>
          </p:cNvPr>
          <p:cNvSpPr>
            <a:spLocks noGrp="1"/>
          </p:cNvSpPr>
          <p:nvPr>
            <p:ph type="sldNum" sz="quarter" idx="4"/>
          </p:nvPr>
        </p:nvSpPr>
        <p:spPr/>
        <p:txBody>
          <a:bodyPr/>
          <a:lstStyle/>
          <a:p>
            <a:fld id="{B63E4CEF-BB1E-48C7-AE93-F39F6AA99AD7}" type="slidenum">
              <a:rPr lang="en-US" smtClean="0"/>
              <a:pPr/>
              <a:t>87</a:t>
            </a:fld>
            <a:endParaRPr lang="en-US" dirty="0"/>
          </a:p>
        </p:txBody>
      </p:sp>
    </p:spTree>
    <p:extLst>
      <p:ext uri="{BB962C8B-B14F-4D97-AF65-F5344CB8AC3E}">
        <p14:creationId xmlns:p14="http://schemas.microsoft.com/office/powerpoint/2010/main" val="393907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BBF36F-094E-47F2-A0D8-015A32FB0FE0}"/>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a:r>
              <a:rPr lang="en-US" sz="3300" kern="1200" dirty="0">
                <a:solidFill>
                  <a:srgbClr val="FFFFFF"/>
                </a:solidFill>
                <a:latin typeface="+mj-lt"/>
                <a:ea typeface="+mj-ea"/>
                <a:cs typeface="+mj-cs"/>
              </a:rPr>
              <a:t>Someone told me that the district will not accept my consent if my child didn’t have interventions. Is this correct?</a:t>
            </a:r>
          </a:p>
        </p:txBody>
      </p:sp>
      <p:pic>
        <p:nvPicPr>
          <p:cNvPr id="7" name="Content Placeholder 4">
            <a:extLst>
              <a:ext uri="{FF2B5EF4-FFF2-40B4-BE49-F238E27FC236}">
                <a16:creationId xmlns:a16="http://schemas.microsoft.com/office/drawing/2014/main" id="{4E4A778F-6AE0-40E9-9666-C70381E109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5366" y="975391"/>
            <a:ext cx="4915159" cy="4915159"/>
          </a:xfrm>
          <a:prstGeom prst="rect">
            <a:avLst/>
          </a:prstGeom>
        </p:spPr>
      </p:pic>
    </p:spTree>
    <p:extLst>
      <p:ext uri="{BB962C8B-B14F-4D97-AF65-F5344CB8AC3E}">
        <p14:creationId xmlns:p14="http://schemas.microsoft.com/office/powerpoint/2010/main" val="950787350"/>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D831E39BAA3F4CA075FB698E603DD3" ma:contentTypeVersion="4" ma:contentTypeDescription="Create a new document." ma:contentTypeScope="" ma:versionID="eb8f9d293f488324e14af7702bb85c32">
  <xsd:schema xmlns:xsd="http://www.w3.org/2001/XMLSchema" xmlns:xs="http://www.w3.org/2001/XMLSchema" xmlns:p="http://schemas.microsoft.com/office/2006/metadata/properties" xmlns:ns1="http://schemas.microsoft.com/sharepoint/v3" xmlns:ns2="1d496aed-39d0-4758-b3cf-4e4773287716" xmlns:ns3="c043d43e-a85a-4793-a300-29eaa7fdc486" xmlns:ns4="f9e61c99-8b37-4962-a864-d7fde1b0d03b" targetNamespace="http://schemas.microsoft.com/office/2006/metadata/properties" ma:root="true" ma:fieldsID="f577c1b361325b38cfc0a115004d3a8a" ns1:_="" ns2:_="" ns3:_="" ns4:_="">
    <xsd:import namespace="http://schemas.microsoft.com/sharepoint/v3"/>
    <xsd:import namespace="1d496aed-39d0-4758-b3cf-4e4773287716"/>
    <xsd:import namespace="c043d43e-a85a-4793-a300-29eaa7fdc486"/>
    <xsd:import namespace="f9e61c99-8b37-4962-a864-d7fde1b0d03b"/>
    <xsd:element name="properties">
      <xsd:complexType>
        <xsd:sequence>
          <xsd:element name="documentManagement">
            <xsd:complexType>
              <xsd:all>
                <xsd:element ref="ns1:PublishingStartDate" minOccurs="0"/>
                <xsd:element ref="ns1:PublishingExpirationDate" minOccurs="0"/>
                <xsd:element ref="ns2:TaxCatchAll" minOccurs="0"/>
                <xsd:element ref="ns2:TaxCatchAllLabel" minOccurs="0"/>
                <xsd:element ref="ns3:Page" minOccurs="0"/>
                <xsd:element ref="ns3:Page_x0020_SubHeade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043d43e-a85a-4793-a300-29eaa7fdc486" elementFormDefault="qualified">
    <xsd:import namespace="http://schemas.microsoft.com/office/2006/documentManagement/types"/>
    <xsd:import namespace="http://schemas.microsoft.com/office/infopath/2007/PartnerControls"/>
    <xsd:element name="Page" ma:index="12" nillable="true" ma:displayName="Page" ma:list="{1ba5d34b-89d5-4962-97c3-1ada88260520}" ma:internalName="Page0" ma:web="175fe81b-6774-4f50-b9b1-a8e663c3c4fd">
      <xsd:simpleType>
        <xsd:restriction base="dms:Lookup"/>
      </xsd:simpleType>
    </xsd:element>
    <xsd:element name="Page_x0020_SubHeader" ma:index="13" nillable="true" ma:displayName="Page SubHeader" ma:internalName="Page_x0020_SubHeader0">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e61c99-8b37-4962-a864-d7fde1b0d03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age_x0020_SubHeader xmlns="c043d43e-a85a-4793-a300-29eaa7fdc486" xsi:nil="true"/>
    <PublishingStartDate xmlns="http://schemas.microsoft.com/sharepoint/v3" xsi:nil="true"/>
    <Page xmlns="c043d43e-a85a-4793-a300-29eaa7fdc486" xsi:nil="true"/>
  </documentManagement>
</p:properties>
</file>

<file path=customXml/itemProps1.xml><?xml version="1.0" encoding="utf-8"?>
<ds:datastoreItem xmlns:ds="http://schemas.openxmlformats.org/officeDocument/2006/customXml" ds:itemID="{D5887EEE-C6F6-4F12-AB9F-ED36B60C83BA}"/>
</file>

<file path=customXml/itemProps2.xml><?xml version="1.0" encoding="utf-8"?>
<ds:datastoreItem xmlns:ds="http://schemas.openxmlformats.org/officeDocument/2006/customXml" ds:itemID="{A2E4B849-8A6F-4A86-B318-9ADB86D87119}"/>
</file>

<file path=customXml/itemProps3.xml><?xml version="1.0" encoding="utf-8"?>
<ds:datastoreItem xmlns:ds="http://schemas.openxmlformats.org/officeDocument/2006/customXml" ds:itemID="{6EA40743-27EC-4540-941D-9A9D0F982F05}"/>
</file>

<file path=docProps/app.xml><?xml version="1.0" encoding="utf-8"?>
<Properties xmlns="http://schemas.openxmlformats.org/officeDocument/2006/extended-properties" xmlns:vt="http://schemas.openxmlformats.org/officeDocument/2006/docPropsVTypes">
  <TotalTime>76</TotalTime>
  <Words>5181</Words>
  <Application>Microsoft Office PowerPoint</Application>
  <PresentationFormat>On-screen Show (4:3)</PresentationFormat>
  <Paragraphs>500</Paragraphs>
  <Slides>87</Slides>
  <Notes>87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87</vt:i4>
      </vt:variant>
    </vt:vector>
  </HeadingPairs>
  <TitlesOfParts>
    <vt:vector size="93" baseType="lpstr">
      <vt:lpstr>Arial</vt:lpstr>
      <vt:lpstr>Arial Rounded MT Bold</vt:lpstr>
      <vt:lpstr>Calibri</vt:lpstr>
      <vt:lpstr>Calibri Light</vt:lpstr>
      <vt:lpstr>Wingdings</vt:lpstr>
      <vt:lpstr>GaDOE-PowerPoint-Template</vt:lpstr>
      <vt:lpstr>General Supervision and IDEA Implementation Training: Part II January 23-24, 2019  </vt:lpstr>
      <vt:lpstr>General Supervision Requirements</vt:lpstr>
      <vt:lpstr>Division for Special Education Services and Supports    2018-2019 Priorities</vt:lpstr>
      <vt:lpstr>Meet Parent X</vt:lpstr>
      <vt:lpstr>PowerPoint Presentation</vt:lpstr>
      <vt:lpstr>Someone told me that a district can do an emergency IEP for my child. Is this true? </vt:lpstr>
      <vt:lpstr>Can a child not yet identified as having a disability receive protection?</vt:lpstr>
      <vt:lpstr>What if I don’t give parental consent for the evaluation? </vt:lpstr>
      <vt:lpstr>Someone told me that the district will not accept my consent if my child didn’t have interventions. Is this correct?</vt:lpstr>
      <vt:lpstr>Someone told me that the district will not accept my consent if my child has excessive absences. Is this correct?</vt:lpstr>
      <vt:lpstr>Is there a minimum number of interventions?</vt:lpstr>
      <vt:lpstr>Can my child be determined not eligible without the intervention data?</vt:lpstr>
      <vt:lpstr>I heard that my child must have a passed hearing and vision-first! Is this correct?</vt:lpstr>
      <vt:lpstr>Can the LEA proceed with eligibility without receiving a passed hearing and vision report?</vt:lpstr>
      <vt:lpstr>PowerPoint Presentation</vt:lpstr>
      <vt:lpstr>Last year, I thought I asked for an evaluation but received a screening. Was that procedure-right? The district said they screen young children first because they don’t have enough psychologists. </vt:lpstr>
      <vt:lpstr>When should I expect the evaluation to be completed?</vt:lpstr>
      <vt:lpstr>Will child find end with the evaluation?</vt:lpstr>
      <vt:lpstr>What if I don’t give parental consent for the special education services and related services? </vt:lpstr>
      <vt:lpstr>Are you required to develop the IEP so I can determine if I want to give consent for services? </vt:lpstr>
      <vt:lpstr>On another note, my child is enrolled in a private school. What happens if I choose not to receive FAPE? </vt:lpstr>
      <vt:lpstr>Can you offer me a service plan without developing an IEP? </vt:lpstr>
      <vt:lpstr>If I choose the service plan, is this the same thing as parent revocation?</vt:lpstr>
      <vt:lpstr>If I accept the Special Needs Scholarship, is this similar to parent revocation? </vt:lpstr>
      <vt:lpstr>Will my child remain a child with a disability forever?</vt:lpstr>
      <vt:lpstr>How often will the district address reevaluation? </vt:lpstr>
      <vt:lpstr>Will I have the opportunity to give parental consent for the reevaluation?</vt:lpstr>
      <vt:lpstr>Will the district continue to reevaluate my child if I revoke consent?</vt:lpstr>
      <vt:lpstr>Can you continue to provide services after receiving revocation?</vt:lpstr>
      <vt:lpstr>What happens if I change my mind after parent revocation? </vt:lpstr>
      <vt:lpstr>If I revoke, will you remove all references to special education in the record? </vt:lpstr>
      <vt:lpstr>At what point is my child considered a child with a disability?</vt:lpstr>
      <vt:lpstr>Will the district offer a reevaluation for my parentally placed private school student? </vt:lpstr>
      <vt:lpstr>I read my district’s flexibility waiver. Can a district waive class size in the sped rule?</vt:lpstr>
      <vt:lpstr>Is the flexibility extended to FAPE, as well?</vt:lpstr>
      <vt:lpstr>What is caseload, and how is this different than case management?</vt:lpstr>
      <vt:lpstr>Can the case manager attend the IEPs in lieu of the special education teachers? </vt:lpstr>
      <vt:lpstr>If an IEP Team for a student who is already in special education wants an evaluation for a related service such as Occupational Therapy (OT)/Physical Therapy (PT) or Assistive Technology (AT), how would they proceed?</vt:lpstr>
      <vt:lpstr>Free Appropriate Public Education (FAPE)</vt:lpstr>
      <vt:lpstr>IDEA Definition of FAPE</vt:lpstr>
      <vt:lpstr>Endrew F. Standard for FAPE</vt:lpstr>
      <vt:lpstr>Endrew F. Standard for FAPE</vt:lpstr>
      <vt:lpstr>FAPE</vt:lpstr>
      <vt:lpstr>FAPE (Ga. Bd. of Educ. R. 160-4-7-.02)</vt:lpstr>
      <vt:lpstr>FAPE (Ga. Bd. of Educ. R. 160-4-7-.02)</vt:lpstr>
      <vt:lpstr>FAPE for Incarcerated Students</vt:lpstr>
      <vt:lpstr>FAPE for Incarcerated Students</vt:lpstr>
      <vt:lpstr>FAPE for Incarcerated Students</vt:lpstr>
      <vt:lpstr>FAPE for Incarcerated Students</vt:lpstr>
      <vt:lpstr>Nonacademic and Extracurricular Activities</vt:lpstr>
      <vt:lpstr>Charter Schools</vt:lpstr>
      <vt:lpstr>Charter Schools</vt:lpstr>
      <vt:lpstr>Implementation Discussion for the Future: Should provision of FAPE end when the student turns 21?</vt:lpstr>
      <vt:lpstr>Questions</vt:lpstr>
      <vt:lpstr>PowerPoint Presentation</vt:lpstr>
      <vt:lpstr>PowerPoint Presentation</vt:lpstr>
      <vt:lpstr>Before the IEP Team Meeting</vt:lpstr>
      <vt:lpstr>IEP Team Members: Regular Education Teacher</vt:lpstr>
      <vt:lpstr> IEP Team Members: Regular Education Teacher </vt:lpstr>
      <vt:lpstr>IEP Team Members: Regular Education Teacher</vt:lpstr>
      <vt:lpstr>IEP Team Members: Special Education Teacher</vt:lpstr>
      <vt:lpstr>IEP Team Members </vt:lpstr>
      <vt:lpstr>IEP Team Members: Parent Participation</vt:lpstr>
      <vt:lpstr>IEP Team Members: Parent Participation</vt:lpstr>
      <vt:lpstr>IEP Team Members</vt:lpstr>
      <vt:lpstr>Reporting Progress on IEP Goals</vt:lpstr>
      <vt:lpstr>Summary of Performance</vt:lpstr>
      <vt:lpstr>Summary of Performance</vt:lpstr>
      <vt:lpstr>Short-term Objectives</vt:lpstr>
      <vt:lpstr>Student Supports for District Personnel</vt:lpstr>
      <vt:lpstr>Assessment Decisions</vt:lpstr>
      <vt:lpstr>Extended School Year</vt:lpstr>
      <vt:lpstr>Extended School Year</vt:lpstr>
      <vt:lpstr>Summer School</vt:lpstr>
      <vt:lpstr>Transfer IEPs</vt:lpstr>
      <vt:lpstr>Transfer IEPs</vt:lpstr>
      <vt:lpstr>Timeline for IEP Services</vt:lpstr>
      <vt:lpstr>Questions</vt:lpstr>
      <vt:lpstr>     Service Delivery and  Least Restrictive Environment    </vt:lpstr>
      <vt:lpstr>Least Restrictive Environment</vt:lpstr>
      <vt:lpstr>Continuum of Services </vt:lpstr>
      <vt:lpstr>Continuum of Services </vt:lpstr>
      <vt:lpstr>Alternative Placements</vt:lpstr>
      <vt:lpstr> The Full Continuum of Options during the IEP Team Meeting</vt:lpstr>
      <vt:lpstr>Preschool  Continuum of Services </vt:lpstr>
      <vt:lpstr>Home-based Instruction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Supervision and IDEA Implementation Training: Part II</dc:title>
  <dc:creator>Zelphine SmithDixon</dc:creator>
  <cp:lastModifiedBy>Zelphine SmithDixon</cp:lastModifiedBy>
  <cp:revision>11</cp:revision>
  <dcterms:created xsi:type="dcterms:W3CDTF">2019-01-23T03:32:58Z</dcterms:created>
  <dcterms:modified xsi:type="dcterms:W3CDTF">2019-04-29T12:37:14Z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0x01010009D831E39BAA3F4CA075FB698E603DD3</vt:lpwstr>
  </property>
</Properties>
</file>