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9.xml" ContentType="application/vnd.openxmlformats-officedocument.presentationml.tags+xml"/>
  <Override PartName="/ppt/notesSlides/notesSlide49.xml" ContentType="application/vnd.openxmlformats-officedocument.presentationml.notesSlide+xml"/>
  <Override PartName="/ppt/tags/tag1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1.xml" ContentType="application/vnd.openxmlformats-officedocument.presentationml.tags+xml"/>
  <Override PartName="/ppt/notesSlides/notesSlide67.xml" ContentType="application/vnd.openxmlformats-officedocument.presentationml.notesSlide+xml"/>
  <Override PartName="/ppt/tags/tag12.xml" ContentType="application/vnd.openxmlformats-officedocument.presentationml.tags+xml"/>
  <Override PartName="/ppt/notesSlides/notesSlide68.xml" ContentType="application/vnd.openxmlformats-officedocument.presentationml.notesSlide+xml"/>
  <Override PartName="/ppt/tags/tag13.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4.xml" ContentType="application/vnd.openxmlformats-officedocument.presentationml.tags+xml"/>
  <Override PartName="/ppt/notesSlides/notesSlide98.xml" ContentType="application/vnd.openxmlformats-officedocument.presentationml.notesSlide+xml"/>
  <Override PartName="/ppt/tags/tag15.xml" ContentType="application/vnd.openxmlformats-officedocument.presentationml.tags+xml"/>
  <Override PartName="/ppt/notesSlides/notesSlide99.xml" ContentType="application/vnd.openxmlformats-officedocument.presentationml.notesSlide+xml"/>
  <Override PartName="/ppt/tags/tag16.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19"/>
  </p:notesMasterIdLst>
  <p:sldIdLst>
    <p:sldId id="256" r:id="rId5"/>
    <p:sldId id="904" r:id="rId6"/>
    <p:sldId id="882" r:id="rId7"/>
    <p:sldId id="532" r:id="rId8"/>
    <p:sldId id="369" r:id="rId9"/>
    <p:sldId id="370" r:id="rId10"/>
    <p:sldId id="371" r:id="rId11"/>
    <p:sldId id="372" r:id="rId12"/>
    <p:sldId id="387" r:id="rId13"/>
    <p:sldId id="375" r:id="rId14"/>
    <p:sldId id="389" r:id="rId15"/>
    <p:sldId id="376" r:id="rId16"/>
    <p:sldId id="393" r:id="rId17"/>
    <p:sldId id="390" r:id="rId18"/>
    <p:sldId id="391" r:id="rId19"/>
    <p:sldId id="271" r:id="rId20"/>
    <p:sldId id="534" r:id="rId21"/>
    <p:sldId id="883" r:id="rId22"/>
    <p:sldId id="884" r:id="rId23"/>
    <p:sldId id="885" r:id="rId24"/>
    <p:sldId id="908" r:id="rId25"/>
    <p:sldId id="392" r:id="rId26"/>
    <p:sldId id="395" r:id="rId27"/>
    <p:sldId id="396" r:id="rId28"/>
    <p:sldId id="398" r:id="rId29"/>
    <p:sldId id="400" r:id="rId30"/>
    <p:sldId id="401" r:id="rId31"/>
    <p:sldId id="407" r:id="rId32"/>
    <p:sldId id="408" r:id="rId33"/>
    <p:sldId id="399" r:id="rId34"/>
    <p:sldId id="411" r:id="rId35"/>
    <p:sldId id="402" r:id="rId36"/>
    <p:sldId id="867" r:id="rId37"/>
    <p:sldId id="886" r:id="rId38"/>
    <p:sldId id="887" r:id="rId39"/>
    <p:sldId id="888" r:id="rId40"/>
    <p:sldId id="909" r:id="rId41"/>
    <p:sldId id="394" r:id="rId42"/>
    <p:sldId id="870" r:id="rId43"/>
    <p:sldId id="880" r:id="rId44"/>
    <p:sldId id="405" r:id="rId45"/>
    <p:sldId id="871" r:id="rId46"/>
    <p:sldId id="403" r:id="rId47"/>
    <p:sldId id="872" r:id="rId48"/>
    <p:sldId id="409" r:id="rId49"/>
    <p:sldId id="410" r:id="rId50"/>
    <p:sldId id="404" r:id="rId51"/>
    <p:sldId id="855" r:id="rId52"/>
    <p:sldId id="856" r:id="rId53"/>
    <p:sldId id="260" r:id="rId54"/>
    <p:sldId id="857" r:id="rId55"/>
    <p:sldId id="858" r:id="rId56"/>
    <p:sldId id="879" r:id="rId57"/>
    <p:sldId id="406" r:id="rId58"/>
    <p:sldId id="891" r:id="rId59"/>
    <p:sldId id="890" r:id="rId60"/>
    <p:sldId id="905" r:id="rId61"/>
    <p:sldId id="906" r:id="rId62"/>
    <p:sldId id="907" r:id="rId63"/>
    <p:sldId id="878" r:id="rId64"/>
    <p:sldId id="352" r:id="rId65"/>
    <p:sldId id="374" r:id="rId66"/>
    <p:sldId id="818" r:id="rId67"/>
    <p:sldId id="258" r:id="rId68"/>
    <p:sldId id="259" r:id="rId69"/>
    <p:sldId id="465" r:id="rId70"/>
    <p:sldId id="466" r:id="rId71"/>
    <p:sldId id="467" r:id="rId72"/>
    <p:sldId id="488" r:id="rId73"/>
    <p:sldId id="821" r:id="rId74"/>
    <p:sldId id="832" r:id="rId75"/>
    <p:sldId id="833" r:id="rId76"/>
    <p:sldId id="490" r:id="rId77"/>
    <p:sldId id="892" r:id="rId78"/>
    <p:sldId id="893" r:id="rId79"/>
    <p:sldId id="894" r:id="rId80"/>
    <p:sldId id="903" r:id="rId81"/>
    <p:sldId id="359" r:id="rId82"/>
    <p:sldId id="310" r:id="rId83"/>
    <p:sldId id="283" r:id="rId84"/>
    <p:sldId id="287" r:id="rId85"/>
    <p:sldId id="329" r:id="rId86"/>
    <p:sldId id="312" r:id="rId87"/>
    <p:sldId id="315" r:id="rId88"/>
    <p:sldId id="342" r:id="rId89"/>
    <p:sldId id="343" r:id="rId90"/>
    <p:sldId id="331" r:id="rId91"/>
    <p:sldId id="332" r:id="rId92"/>
    <p:sldId id="333" r:id="rId93"/>
    <p:sldId id="334" r:id="rId94"/>
    <p:sldId id="422" r:id="rId95"/>
    <p:sldId id="335" r:id="rId96"/>
    <p:sldId id="336" r:id="rId97"/>
    <p:sldId id="854" r:id="rId98"/>
    <p:sldId id="346" r:id="rId99"/>
    <p:sldId id="423" r:id="rId100"/>
    <p:sldId id="838" r:id="rId101"/>
    <p:sldId id="262" r:id="rId102"/>
    <p:sldId id="263" r:id="rId103"/>
    <p:sldId id="861" r:id="rId104"/>
    <p:sldId id="862" r:id="rId105"/>
    <p:sldId id="266" r:id="rId106"/>
    <p:sldId id="267" r:id="rId107"/>
    <p:sldId id="289" r:id="rId108"/>
    <p:sldId id="291" r:id="rId109"/>
    <p:sldId id="899" r:id="rId110"/>
    <p:sldId id="900" r:id="rId111"/>
    <p:sldId id="901" r:id="rId112"/>
    <p:sldId id="292" r:id="rId113"/>
    <p:sldId id="344" r:id="rId114"/>
    <p:sldId id="294" r:id="rId115"/>
    <p:sldId id="801" r:id="rId116"/>
    <p:sldId id="902" r:id="rId117"/>
    <p:sldId id="424" r:id="rId11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la Pollard" initials="JP" lastIdx="5" clrIdx="0">
    <p:extLst>
      <p:ext uri="{19B8F6BF-5375-455C-9EA6-DF929625EA0E}">
        <p15:presenceInfo xmlns:p15="http://schemas.microsoft.com/office/powerpoint/2012/main" userId="S::Jamila.Pollard@doe.k12.ga.us::f1dbce7f-a037-459e-a184-8c06cc893f63" providerId="AD"/>
      </p:ext>
    </p:extLst>
  </p:cmAuthor>
  <p:cmAuthor id="2" name="Scott Smith" initials="SS" lastIdx="1" clrIdx="1">
    <p:extLst>
      <p:ext uri="{19B8F6BF-5375-455C-9EA6-DF929625EA0E}">
        <p15:presenceInfo xmlns:p15="http://schemas.microsoft.com/office/powerpoint/2012/main" userId="S::scott.smith@doe.k12.ga.us::0268b980-747f-4c59-be5a-e261007229a2" providerId="AD"/>
      </p:ext>
    </p:extLst>
  </p:cmAuthor>
  <p:cmAuthor id="3" name="Veronica Crenshaw" initials="VC" lastIdx="4" clrIdx="2">
    <p:extLst>
      <p:ext uri="{19B8F6BF-5375-455C-9EA6-DF929625EA0E}">
        <p15:presenceInfo xmlns:p15="http://schemas.microsoft.com/office/powerpoint/2012/main" userId="S::Veronica.Crenshaw@doe.k12.ga.us::bfe43cff-ab37-4c33-81bc-dd6db5ac02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6CA"/>
    <a:srgbClr val="44883E"/>
    <a:srgbClr val="767171"/>
    <a:srgbClr val="00A9A1"/>
    <a:srgbClr val="007E67"/>
    <a:srgbClr val="D57602"/>
    <a:srgbClr val="006436"/>
    <a:srgbClr val="3DB8CF"/>
    <a:srgbClr val="7DE0EB"/>
    <a:srgbClr val="68A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66A3E-4B8B-4605-AB59-E82891294938}" v="1" dt="2022-01-12T16:18:45.369"/>
    <p1510:client id="{0485A49F-56F7-5FBF-172A-73A28E7F82B4}" v="4" dt="2022-01-12T14:27:50.304"/>
    <p1510:client id="{165E8622-8A67-47CE-9B95-179B08BBE080}" v="145" dt="2022-01-12T16:04:08.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p:normalViewPr>
  <p:slideViewPr>
    <p:cSldViewPr snapToGrid="0">
      <p:cViewPr varScale="1">
        <p:scale>
          <a:sx n="74" d="100"/>
          <a:sy n="74" d="100"/>
        </p:scale>
        <p:origin x="110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7.xml.rels><?xml version="1.0" encoding="UTF-8" standalone="yes"?>
<Relationships xmlns="http://schemas.openxmlformats.org/package/2006/relationships"><Relationship Id="rId3" Type="http://schemas.openxmlformats.org/officeDocument/2006/relationships/hyperlink" Target="http://www.gadoe.org/Curriculum-Instruction-and-Assessment/Special-Education-Services/Pages/IEP-Facilitation.aspx" TargetMode="External"/><Relationship Id="rId2" Type="http://schemas.openxmlformats.org/officeDocument/2006/relationships/hyperlink" Target="http://www.gadoe.org/Curriculum-Instruction-and-Assessment/Special-Education-Services/Pages/default.aspx" TargetMode="External"/><Relationship Id="rId1" Type="http://schemas.openxmlformats.org/officeDocument/2006/relationships/hyperlink" Target="http://www.gadoe.org/Curriculum-Instruction-and-Assessment/Special-Education-Services/Pages/Parent-Rights.aspx" TargetMode="External"/><Relationship Id="rId6" Type="http://schemas.openxmlformats.org/officeDocument/2006/relationships/hyperlink" Target="http://www.gadoe.org/Curriculum-Instruction-and-Assessment/Special-Education-Services/Pages/Due-Process-Hearing-Requests.aspx" TargetMode="External"/><Relationship Id="rId5" Type="http://schemas.openxmlformats.org/officeDocument/2006/relationships/hyperlink" Target="http://www.gadoe.org/Curriculum-Instruction-and-Assessment/Special-Education-Services/Pages/Formal-Complaints.aspx" TargetMode="External"/><Relationship Id="rId4" Type="http://schemas.openxmlformats.org/officeDocument/2006/relationships/hyperlink" Target="http://www.gadoe.org/Curriculum-Instruction-and-Assessment/Special-Education-Services/Pages/Mediation-Requests.asp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B8C6C-8D28-4A18-8485-29C3D2CC1C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A19D7F-8B8D-4666-A28A-12708CCC8A11}">
      <dgm:prSet phldrT="[Text]"/>
      <dgm:spPr>
        <a:solidFill>
          <a:srgbClr val="FF0000"/>
        </a:solidFill>
      </dgm:spPr>
      <dgm:t>
        <a:bodyPr/>
        <a:lstStyle/>
        <a:p>
          <a:r>
            <a:rPr lang="en-US"/>
            <a:t>Student struggling, such as failing grades, problem reading or paying attention, repeated suspensions, poor behavior, or fighting in school</a:t>
          </a:r>
        </a:p>
      </dgm:t>
    </dgm:pt>
    <dgm:pt modelId="{4D261091-7F9B-474F-B0BF-436609855318}" type="parTrans" cxnId="{251C37B4-16C2-49A8-9F0D-A8820319FF43}">
      <dgm:prSet/>
      <dgm:spPr/>
      <dgm:t>
        <a:bodyPr/>
        <a:lstStyle/>
        <a:p>
          <a:endParaRPr lang="en-US"/>
        </a:p>
      </dgm:t>
    </dgm:pt>
    <dgm:pt modelId="{918E665E-9C34-4A41-86C1-CD707F508EB2}" type="sibTrans" cxnId="{251C37B4-16C2-49A8-9F0D-A8820319FF43}">
      <dgm:prSet/>
      <dgm:spPr/>
      <dgm:t>
        <a:bodyPr/>
        <a:lstStyle/>
        <a:p>
          <a:endParaRPr lang="en-US"/>
        </a:p>
      </dgm:t>
    </dgm:pt>
    <dgm:pt modelId="{A8DA3562-DADA-4686-87CA-6A4B16C02FD4}">
      <dgm:prSet phldrT="[Text]" custT="1"/>
      <dgm:spPr>
        <a:noFill/>
        <a:ln>
          <a:solidFill>
            <a:schemeClr val="tx1"/>
          </a:solidFill>
          <a:prstDash val="dash"/>
        </a:ln>
      </dgm:spPr>
      <dgm:t>
        <a:bodyPr/>
        <a:lstStyle/>
        <a:p>
          <a:r>
            <a:rPr lang="en-US" sz="1600">
              <a:solidFill>
                <a:schemeClr val="tx1"/>
              </a:solidFill>
            </a:rPr>
            <a:t>MTSS/SST/RTI (Tiered Interventions to address the problems)</a:t>
          </a:r>
        </a:p>
      </dgm:t>
    </dgm:pt>
    <dgm:pt modelId="{20BE2D74-682C-41AC-B94A-2F55D65BF299}" type="parTrans" cxnId="{1EC35D74-1597-47FA-81A2-86AAE279CF1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5FDD6CC3-2A69-4D11-A85A-A0520D08262D}" type="sibTrans" cxnId="{1EC35D74-1597-47FA-81A2-86AAE279CF11}">
      <dgm:prSet/>
      <dgm:spPr/>
      <dgm:t>
        <a:bodyPr/>
        <a:lstStyle/>
        <a:p>
          <a:endParaRPr lang="en-US"/>
        </a:p>
      </dgm:t>
    </dgm:pt>
    <dgm:pt modelId="{435210F9-344A-424F-A4BE-93B4A51434BA}">
      <dgm:prSet phldrT="[Text]" custT="1"/>
      <dgm:spPr/>
      <dgm:t>
        <a:bodyPr/>
        <a:lstStyle/>
        <a:p>
          <a:r>
            <a:rPr lang="en-US" sz="1800"/>
            <a:t>Evaluation</a:t>
          </a:r>
        </a:p>
      </dgm:t>
    </dgm:pt>
    <dgm:pt modelId="{83B25BE9-1F22-4B78-9843-99E51A05A33A}" type="parTrans" cxnId="{E5C7C7A6-776E-451E-9CAC-E4DB9B14EA0F}">
      <dgm:prSet/>
      <dgm:spPr/>
      <dgm:t>
        <a:bodyPr/>
        <a:lstStyle/>
        <a:p>
          <a:endParaRPr lang="en-US"/>
        </a:p>
      </dgm:t>
    </dgm:pt>
    <dgm:pt modelId="{35697918-B429-49DC-BEA2-455662464FAF}" type="sibTrans" cxnId="{E5C7C7A6-776E-451E-9CAC-E4DB9B14EA0F}">
      <dgm:prSet/>
      <dgm:spPr/>
      <dgm:t>
        <a:bodyPr/>
        <a:lstStyle/>
        <a:p>
          <a:endParaRPr lang="en-US"/>
        </a:p>
      </dgm:t>
    </dgm:pt>
    <dgm:pt modelId="{C50E4F59-238A-4543-A5F3-6918755B26E3}">
      <dgm:prSet phldrT="[Text]" custT="1"/>
      <dgm:spPr/>
      <dgm:t>
        <a:bodyPr/>
        <a:lstStyle/>
        <a:p>
          <a:r>
            <a:rPr lang="en-US" sz="1800"/>
            <a:t>Eligibility Determination</a:t>
          </a:r>
        </a:p>
      </dgm:t>
    </dgm:pt>
    <dgm:pt modelId="{71836E54-D177-44D3-8F67-0E6595CDE5AF}" type="parTrans" cxnId="{2305E362-E71A-4360-BF39-3ABBBA8A0805}">
      <dgm:prSet/>
      <dgm:spPr/>
      <dgm:t>
        <a:bodyPr/>
        <a:lstStyle/>
        <a:p>
          <a:endParaRPr lang="en-US"/>
        </a:p>
      </dgm:t>
    </dgm:pt>
    <dgm:pt modelId="{88216134-8654-46A7-B477-283E2969871C}" type="sibTrans" cxnId="{2305E362-E71A-4360-BF39-3ABBBA8A0805}">
      <dgm:prSet/>
      <dgm:spPr/>
      <dgm:t>
        <a:bodyPr/>
        <a:lstStyle/>
        <a:p>
          <a:endParaRPr lang="en-US"/>
        </a:p>
      </dgm:t>
    </dgm:pt>
    <dgm:pt modelId="{A76CC8C7-E153-4CEA-82F3-B7C0A3B7F6B8}">
      <dgm:prSet phldrT="[Text]" custT="1"/>
      <dgm:spPr/>
      <dgm:t>
        <a:bodyPr/>
        <a:lstStyle/>
        <a:p>
          <a:r>
            <a:rPr lang="en-US" sz="1800"/>
            <a:t>If eligible, IEP Development (FAPE)</a:t>
          </a:r>
        </a:p>
      </dgm:t>
    </dgm:pt>
    <dgm:pt modelId="{76887457-DEDE-4D64-A8EF-4988CB3BF763}" type="parTrans" cxnId="{B20A0A89-835B-4853-8DDF-3FE9B3393474}">
      <dgm:prSet/>
      <dgm:spPr/>
      <dgm:t>
        <a:bodyPr/>
        <a:lstStyle/>
        <a:p>
          <a:endParaRPr lang="en-US"/>
        </a:p>
      </dgm:t>
    </dgm:pt>
    <dgm:pt modelId="{9190A710-8BC0-4D2D-B338-726018EC815B}" type="sibTrans" cxnId="{B20A0A89-835B-4853-8DDF-3FE9B3393474}">
      <dgm:prSet/>
      <dgm:spPr/>
      <dgm:t>
        <a:bodyPr/>
        <a:lstStyle/>
        <a:p>
          <a:endParaRPr lang="en-US"/>
        </a:p>
      </dgm:t>
    </dgm:pt>
    <dgm:pt modelId="{200A2026-95B5-450D-8624-642282B42F46}">
      <dgm:prSet phldrT="[Text]" custT="1"/>
      <dgm:spPr/>
      <dgm:t>
        <a:bodyPr/>
        <a:lstStyle/>
        <a:p>
          <a:r>
            <a:rPr lang="en-US" sz="2000"/>
            <a:t>Services/Placement (FAPE/LRE)</a:t>
          </a:r>
        </a:p>
      </dgm:t>
    </dgm:pt>
    <dgm:pt modelId="{6BB64F89-E1CA-4694-8F49-5D9CFBA346C4}" type="parTrans" cxnId="{BDE0FFA9-F445-485E-BC15-09BA25FD8697}">
      <dgm:prSet/>
      <dgm:spPr/>
      <dgm:t>
        <a:bodyPr/>
        <a:lstStyle/>
        <a:p>
          <a:endParaRPr lang="en-US"/>
        </a:p>
      </dgm:t>
    </dgm:pt>
    <dgm:pt modelId="{3F864B5D-2C14-4903-80A7-16E731763C68}" type="sibTrans" cxnId="{BDE0FFA9-F445-485E-BC15-09BA25FD8697}">
      <dgm:prSet/>
      <dgm:spPr/>
      <dgm:t>
        <a:bodyPr/>
        <a:lstStyle/>
        <a:p>
          <a:endParaRPr lang="en-US"/>
        </a:p>
      </dgm:t>
    </dgm:pt>
    <dgm:pt modelId="{6A20DD04-ED9B-4024-9C1A-57BF35A82927}">
      <dgm:prSet phldrT="[Text]" custT="1"/>
      <dgm:spPr/>
      <dgm:t>
        <a:bodyPr/>
        <a:lstStyle/>
        <a:p>
          <a:r>
            <a:rPr lang="en-US" sz="1800" b="1">
              <a:solidFill>
                <a:srgbClr val="FFFF00"/>
              </a:solidFill>
            </a:rPr>
            <a:t>Child Find</a:t>
          </a:r>
        </a:p>
      </dgm:t>
    </dgm:pt>
    <dgm:pt modelId="{A454E04B-38EA-4D97-B9DF-4B7DC3F20A67}" type="parTrans" cxnId="{75FAC6B8-29B1-4403-9E00-69EDDFAC639C}">
      <dgm:prSet/>
      <dgm:spPr/>
      <dgm:t>
        <a:bodyPr/>
        <a:lstStyle/>
        <a:p>
          <a:endParaRPr lang="en-US"/>
        </a:p>
      </dgm:t>
    </dgm:pt>
    <dgm:pt modelId="{01FACA43-627B-4005-A123-79AA3A0837AD}" type="sibTrans" cxnId="{75FAC6B8-29B1-4403-9E00-69EDDFAC639C}">
      <dgm:prSet/>
      <dgm:spPr/>
      <dgm:t>
        <a:bodyPr/>
        <a:lstStyle/>
        <a:p>
          <a:endParaRPr lang="en-US"/>
        </a:p>
      </dgm:t>
    </dgm:pt>
    <dgm:pt modelId="{24AEBFFF-3A3F-47C7-B350-0F32ED46C13A}">
      <dgm:prSet phldrT="[Text]" custT="1"/>
      <dgm:spPr/>
      <dgm:t>
        <a:bodyPr/>
        <a:lstStyle/>
        <a:p>
          <a:r>
            <a:rPr lang="en-US" sz="1800"/>
            <a:t>Referral to Special Education</a:t>
          </a:r>
        </a:p>
      </dgm:t>
    </dgm:pt>
    <dgm:pt modelId="{FB1AB882-774A-45B6-B54F-37A59B3F0842}" type="sibTrans" cxnId="{7777FBEE-DB25-4738-9E0B-D89E84C26F05}">
      <dgm:prSet/>
      <dgm:spPr/>
      <dgm:t>
        <a:bodyPr/>
        <a:lstStyle/>
        <a:p>
          <a:endParaRPr lang="en-US"/>
        </a:p>
      </dgm:t>
    </dgm:pt>
    <dgm:pt modelId="{A40AEE49-8515-454B-B413-CC439FC82A4B}" type="parTrans" cxnId="{7777FBEE-DB25-4738-9E0B-D89E84C26F05}">
      <dgm:prSet/>
      <dgm:spPr/>
      <dgm:t>
        <a:bodyPr/>
        <a:lstStyle/>
        <a:p>
          <a:endParaRPr lang="en-US"/>
        </a:p>
      </dgm:t>
    </dgm:pt>
    <dgm:pt modelId="{248E0F36-9966-4E0F-9600-0B82AC3561AE}">
      <dgm:prSet phldr="0"/>
      <dgm:spPr>
        <a:noFill/>
        <a:ln w="22225"/>
      </dgm:spPr>
      <dgm:t>
        <a:bodyPr/>
        <a:lstStyle/>
        <a:p>
          <a:pPr rtl="0"/>
          <a:r>
            <a:rPr lang="en-US" b="0">
              <a:solidFill>
                <a:schemeClr val="tx1"/>
              </a:solidFill>
              <a:latin typeface="Calibri Light" panose="020F0302020204030204"/>
            </a:rPr>
            <a:t>Section 504</a:t>
          </a:r>
        </a:p>
      </dgm:t>
    </dgm:pt>
    <dgm:pt modelId="{86BB4EA6-4EED-4C31-95B4-E65399A34EA3}" type="parTrans" cxnId="{552B30A4-593F-4633-A83F-6867886E96CA}">
      <dgm:prSet/>
      <dgm:spPr>
        <a:ln>
          <a:prstDash val="sysDash"/>
        </a:ln>
      </dgm:spPr>
      <dgm:t>
        <a:bodyPr/>
        <a:lstStyle/>
        <a:p>
          <a:endParaRPr lang="en-US"/>
        </a:p>
      </dgm:t>
    </dgm:pt>
    <dgm:pt modelId="{39949467-9DA1-4ABA-8C65-877378CEB926}" type="sibTrans" cxnId="{552B30A4-593F-4633-A83F-6867886E96CA}">
      <dgm:prSet/>
      <dgm:spPr/>
      <dgm:t>
        <a:bodyPr/>
        <a:lstStyle/>
        <a:p>
          <a:endParaRPr lang="en-US"/>
        </a:p>
      </dgm:t>
    </dgm:pt>
    <dgm:pt modelId="{0D6DBE93-FC3E-411E-8764-F398E26C326E}" type="pres">
      <dgm:prSet presAssocID="{21DB8C6C-8D28-4A18-8485-29C3D2CC1C03}" presName="hierChild1" presStyleCnt="0">
        <dgm:presLayoutVars>
          <dgm:orgChart val="1"/>
          <dgm:chPref val="1"/>
          <dgm:dir/>
          <dgm:animOne val="branch"/>
          <dgm:animLvl val="lvl"/>
          <dgm:resizeHandles/>
        </dgm:presLayoutVars>
      </dgm:prSet>
      <dgm:spPr/>
    </dgm:pt>
    <dgm:pt modelId="{05BEF0B6-7F84-403B-B6E1-940ECE89B45B}" type="pres">
      <dgm:prSet presAssocID="{BAA19D7F-8B8D-4666-A28A-12708CCC8A11}" presName="hierRoot1" presStyleCnt="0">
        <dgm:presLayoutVars>
          <dgm:hierBranch val="init"/>
        </dgm:presLayoutVars>
      </dgm:prSet>
      <dgm:spPr/>
    </dgm:pt>
    <dgm:pt modelId="{27992A9B-CA4A-445F-8673-221F419C5539}" type="pres">
      <dgm:prSet presAssocID="{BAA19D7F-8B8D-4666-A28A-12708CCC8A11}" presName="rootComposite1" presStyleCnt="0"/>
      <dgm:spPr/>
    </dgm:pt>
    <dgm:pt modelId="{43CF29B0-8B22-47CF-A16B-4CCE88C8F748}" type="pres">
      <dgm:prSet presAssocID="{BAA19D7F-8B8D-4666-A28A-12708CCC8A11}" presName="rootText1" presStyleLbl="node0" presStyleIdx="0" presStyleCnt="1" custScaleX="737274" custScaleY="139914">
        <dgm:presLayoutVars>
          <dgm:chPref val="3"/>
        </dgm:presLayoutVars>
      </dgm:prSet>
      <dgm:spPr/>
    </dgm:pt>
    <dgm:pt modelId="{3A3D98DE-4ED2-411A-9A97-25BA2389CFF3}" type="pres">
      <dgm:prSet presAssocID="{BAA19D7F-8B8D-4666-A28A-12708CCC8A11}" presName="rootConnector1" presStyleLbl="node1" presStyleIdx="0" presStyleCnt="0"/>
      <dgm:spPr/>
    </dgm:pt>
    <dgm:pt modelId="{4A4635BE-C761-4FB2-9AA1-DB1F806E3A08}" type="pres">
      <dgm:prSet presAssocID="{BAA19D7F-8B8D-4666-A28A-12708CCC8A11}" presName="hierChild2" presStyleCnt="0"/>
      <dgm:spPr/>
    </dgm:pt>
    <dgm:pt modelId="{B4793943-FB02-499C-9684-E456691356A5}" type="pres">
      <dgm:prSet presAssocID="{20BE2D74-682C-41AC-B94A-2F55D65BF299}" presName="Name37" presStyleLbl="parChTrans1D2" presStyleIdx="0" presStyleCnt="3"/>
      <dgm:spPr/>
    </dgm:pt>
    <dgm:pt modelId="{B7177B6A-91E0-499A-8CF4-9CF2136B3BFC}" type="pres">
      <dgm:prSet presAssocID="{A8DA3562-DADA-4686-87CA-6A4B16C02FD4}" presName="hierRoot2" presStyleCnt="0">
        <dgm:presLayoutVars>
          <dgm:hierBranch val="init"/>
        </dgm:presLayoutVars>
      </dgm:prSet>
      <dgm:spPr/>
    </dgm:pt>
    <dgm:pt modelId="{1EB76003-7FC1-4906-8E11-D5F01076A8BE}" type="pres">
      <dgm:prSet presAssocID="{A8DA3562-DADA-4686-87CA-6A4B16C02FD4}" presName="rootComposite" presStyleCnt="0"/>
      <dgm:spPr/>
    </dgm:pt>
    <dgm:pt modelId="{2C638C8C-44B3-4416-B4CF-95CEE60221AB}" type="pres">
      <dgm:prSet presAssocID="{A8DA3562-DADA-4686-87CA-6A4B16C02FD4}" presName="rootText" presStyleLbl="node2" presStyleIdx="0" presStyleCnt="3" custScaleX="259111" custScaleY="315410" custLinFactNeighborX="-86268" custLinFactNeighborY="2114">
        <dgm:presLayoutVars>
          <dgm:chPref val="3"/>
        </dgm:presLayoutVars>
      </dgm:prSet>
      <dgm:spPr>
        <a:prstGeom prst="ellipse">
          <a:avLst/>
        </a:prstGeom>
      </dgm:spPr>
    </dgm:pt>
    <dgm:pt modelId="{DEF09292-3A6D-41E2-A2B8-6B3DFEF4B4A7}" type="pres">
      <dgm:prSet presAssocID="{A8DA3562-DADA-4686-87CA-6A4B16C02FD4}" presName="rootConnector" presStyleLbl="node2" presStyleIdx="0" presStyleCnt="3"/>
      <dgm:spPr/>
    </dgm:pt>
    <dgm:pt modelId="{18688393-DC4C-4751-A1C7-ADABF2C05933}" type="pres">
      <dgm:prSet presAssocID="{A8DA3562-DADA-4686-87CA-6A4B16C02FD4}" presName="hierChild4" presStyleCnt="0"/>
      <dgm:spPr/>
    </dgm:pt>
    <dgm:pt modelId="{7389CF81-D33C-41BF-BC3C-210B460C792C}" type="pres">
      <dgm:prSet presAssocID="{A8DA3562-DADA-4686-87CA-6A4B16C02FD4}" presName="hierChild5" presStyleCnt="0"/>
      <dgm:spPr/>
    </dgm:pt>
    <dgm:pt modelId="{807284DC-2718-4E33-A12E-380356D4A421}" type="pres">
      <dgm:prSet presAssocID="{86BB4EA6-4EED-4C31-95B4-E65399A34EA3}" presName="Name37" presStyleLbl="parChTrans1D2" presStyleIdx="1" presStyleCnt="3"/>
      <dgm:spPr/>
    </dgm:pt>
    <dgm:pt modelId="{EA8EEDF9-BD59-4DC1-916A-61EAEEE43E6F}" type="pres">
      <dgm:prSet presAssocID="{248E0F36-9966-4E0F-9600-0B82AC3561AE}" presName="hierRoot2" presStyleCnt="0">
        <dgm:presLayoutVars>
          <dgm:hierBranch val="init"/>
        </dgm:presLayoutVars>
      </dgm:prSet>
      <dgm:spPr/>
    </dgm:pt>
    <dgm:pt modelId="{A2BDD4A7-E6F4-4331-BC41-BA7BD79E7F2E}" type="pres">
      <dgm:prSet presAssocID="{248E0F36-9966-4E0F-9600-0B82AC3561AE}" presName="rootComposite" presStyleCnt="0"/>
      <dgm:spPr/>
    </dgm:pt>
    <dgm:pt modelId="{D19E10BE-55F3-4193-A6F7-E556DAD75BA2}" type="pres">
      <dgm:prSet presAssocID="{248E0F36-9966-4E0F-9600-0B82AC3561AE}" presName="rootText" presStyleLbl="node2" presStyleIdx="1" presStyleCnt="3" custScaleX="179213" custScaleY="81371" custLinFactY="44897" custLinFactNeighborX="13183" custLinFactNeighborY="100000">
        <dgm:presLayoutVars>
          <dgm:chPref val="3"/>
        </dgm:presLayoutVars>
      </dgm:prSet>
      <dgm:spPr>
        <a:prstGeom prst="ellipse">
          <a:avLst/>
        </a:prstGeom>
      </dgm:spPr>
    </dgm:pt>
    <dgm:pt modelId="{D158E7F9-3058-4A6D-AB90-D2AA481B26F6}" type="pres">
      <dgm:prSet presAssocID="{248E0F36-9966-4E0F-9600-0B82AC3561AE}" presName="rootConnector" presStyleLbl="node2" presStyleIdx="1" presStyleCnt="3"/>
      <dgm:spPr/>
    </dgm:pt>
    <dgm:pt modelId="{DD26D726-CDA1-4A65-AF34-F2E4F9D8F3E0}" type="pres">
      <dgm:prSet presAssocID="{248E0F36-9966-4E0F-9600-0B82AC3561AE}" presName="hierChild4" presStyleCnt="0"/>
      <dgm:spPr/>
    </dgm:pt>
    <dgm:pt modelId="{BFBB0134-292E-4413-B710-6FD3F4CBF07C}" type="pres">
      <dgm:prSet presAssocID="{248E0F36-9966-4E0F-9600-0B82AC3561AE}" presName="hierChild5" presStyleCnt="0"/>
      <dgm:spPr/>
    </dgm:pt>
    <dgm:pt modelId="{257973E9-B582-4C1D-B552-E6694D21D9B5}" type="pres">
      <dgm:prSet presAssocID="{A454E04B-38EA-4D97-B9DF-4B7DC3F20A67}" presName="Name37" presStyleLbl="parChTrans1D2" presStyleIdx="2" presStyleCnt="3"/>
      <dgm:spPr/>
    </dgm:pt>
    <dgm:pt modelId="{6ED55E4D-FC6E-4E22-81B6-5FF0E1299EDD}" type="pres">
      <dgm:prSet presAssocID="{6A20DD04-ED9B-4024-9C1A-57BF35A82927}" presName="hierRoot2" presStyleCnt="0">
        <dgm:presLayoutVars>
          <dgm:hierBranch val="init"/>
        </dgm:presLayoutVars>
      </dgm:prSet>
      <dgm:spPr/>
    </dgm:pt>
    <dgm:pt modelId="{400B7DDC-AEC5-4EF7-9014-187594E9E745}" type="pres">
      <dgm:prSet presAssocID="{6A20DD04-ED9B-4024-9C1A-57BF35A82927}" presName="rootComposite" presStyleCnt="0"/>
      <dgm:spPr/>
    </dgm:pt>
    <dgm:pt modelId="{5E318A32-A3B8-4E9E-9AEB-3BF04E2DB6F0}" type="pres">
      <dgm:prSet presAssocID="{6A20DD04-ED9B-4024-9C1A-57BF35A82927}" presName="rootText" presStyleLbl="node2" presStyleIdx="2" presStyleCnt="3" custScaleX="459176" custLinFactNeighborX="20740" custLinFactNeighborY="15369">
        <dgm:presLayoutVars>
          <dgm:chPref val="3"/>
        </dgm:presLayoutVars>
      </dgm:prSet>
      <dgm:spPr/>
    </dgm:pt>
    <dgm:pt modelId="{6923C9DA-1EE3-4BEC-BA65-E55FCAF37A69}" type="pres">
      <dgm:prSet presAssocID="{6A20DD04-ED9B-4024-9C1A-57BF35A82927}" presName="rootConnector" presStyleLbl="node2" presStyleIdx="2" presStyleCnt="3"/>
      <dgm:spPr/>
    </dgm:pt>
    <dgm:pt modelId="{93FC5E4C-1A0C-4E49-B6CD-49ADA856C7CC}" type="pres">
      <dgm:prSet presAssocID="{6A20DD04-ED9B-4024-9C1A-57BF35A82927}" presName="hierChild4" presStyleCnt="0"/>
      <dgm:spPr/>
    </dgm:pt>
    <dgm:pt modelId="{EB9F9526-AACF-4825-BD69-948CD5DB134C}" type="pres">
      <dgm:prSet presAssocID="{A40AEE49-8515-454B-B413-CC439FC82A4B}" presName="Name37" presStyleLbl="parChTrans1D3" presStyleIdx="0" presStyleCnt="5"/>
      <dgm:spPr/>
    </dgm:pt>
    <dgm:pt modelId="{6251C4BB-E7AD-407A-8E23-A40C56D6A2FD}" type="pres">
      <dgm:prSet presAssocID="{24AEBFFF-3A3F-47C7-B350-0F32ED46C13A}" presName="hierRoot2" presStyleCnt="0">
        <dgm:presLayoutVars>
          <dgm:hierBranch val="init"/>
        </dgm:presLayoutVars>
      </dgm:prSet>
      <dgm:spPr/>
    </dgm:pt>
    <dgm:pt modelId="{B6AD6EAC-A0A9-4ED1-BB96-A3DBF54E49A3}" type="pres">
      <dgm:prSet presAssocID="{24AEBFFF-3A3F-47C7-B350-0F32ED46C13A}" presName="rootComposite" presStyleCnt="0"/>
      <dgm:spPr/>
    </dgm:pt>
    <dgm:pt modelId="{A4E21E1B-F3B1-401F-9058-FDD255E67CBF}" type="pres">
      <dgm:prSet presAssocID="{24AEBFFF-3A3F-47C7-B350-0F32ED46C13A}" presName="rootText" presStyleLbl="node3" presStyleIdx="0" presStyleCnt="5" custScaleX="424022" custScaleY="134558">
        <dgm:presLayoutVars>
          <dgm:chPref val="3"/>
        </dgm:presLayoutVars>
      </dgm:prSet>
      <dgm:spPr/>
    </dgm:pt>
    <dgm:pt modelId="{7086AE46-357D-4D59-BC19-EFB5B34E00C1}" type="pres">
      <dgm:prSet presAssocID="{24AEBFFF-3A3F-47C7-B350-0F32ED46C13A}" presName="rootConnector" presStyleLbl="node3" presStyleIdx="0" presStyleCnt="5"/>
      <dgm:spPr/>
    </dgm:pt>
    <dgm:pt modelId="{E3BA0E44-688B-4C95-B815-B583FC5C3F08}" type="pres">
      <dgm:prSet presAssocID="{24AEBFFF-3A3F-47C7-B350-0F32ED46C13A}" presName="hierChild4" presStyleCnt="0"/>
      <dgm:spPr/>
    </dgm:pt>
    <dgm:pt modelId="{F82C778A-A488-41BB-826D-2792C96D8F72}" type="pres">
      <dgm:prSet presAssocID="{24AEBFFF-3A3F-47C7-B350-0F32ED46C13A}" presName="hierChild5" presStyleCnt="0"/>
      <dgm:spPr/>
    </dgm:pt>
    <dgm:pt modelId="{3F1FC686-5AAF-4F69-89C4-04010CEE3784}" type="pres">
      <dgm:prSet presAssocID="{83B25BE9-1F22-4B78-9843-99E51A05A33A}" presName="Name37" presStyleLbl="parChTrans1D3" presStyleIdx="1" presStyleCnt="5"/>
      <dgm:spPr/>
    </dgm:pt>
    <dgm:pt modelId="{2F109941-08F8-42FC-BE7F-8A78F5FCD693}" type="pres">
      <dgm:prSet presAssocID="{435210F9-344A-424F-A4BE-93B4A51434BA}" presName="hierRoot2" presStyleCnt="0">
        <dgm:presLayoutVars>
          <dgm:hierBranch val="init"/>
        </dgm:presLayoutVars>
      </dgm:prSet>
      <dgm:spPr/>
    </dgm:pt>
    <dgm:pt modelId="{1657B375-F5B0-48C3-8F63-246DD23FD209}" type="pres">
      <dgm:prSet presAssocID="{435210F9-344A-424F-A4BE-93B4A51434BA}" presName="rootComposite" presStyleCnt="0"/>
      <dgm:spPr/>
    </dgm:pt>
    <dgm:pt modelId="{9C1F3048-707C-420E-ABDE-F0A79C69A485}" type="pres">
      <dgm:prSet presAssocID="{435210F9-344A-424F-A4BE-93B4A51434BA}" presName="rootText" presStyleLbl="node3" presStyleIdx="1" presStyleCnt="5" custScaleX="419070">
        <dgm:presLayoutVars>
          <dgm:chPref val="3"/>
        </dgm:presLayoutVars>
      </dgm:prSet>
      <dgm:spPr/>
    </dgm:pt>
    <dgm:pt modelId="{0EF389E2-E411-43B3-B46C-7F6B20DFFE72}" type="pres">
      <dgm:prSet presAssocID="{435210F9-344A-424F-A4BE-93B4A51434BA}" presName="rootConnector" presStyleLbl="node3" presStyleIdx="1" presStyleCnt="5"/>
      <dgm:spPr/>
    </dgm:pt>
    <dgm:pt modelId="{E3B46664-18D2-4269-80BE-E58B95DE0A9A}" type="pres">
      <dgm:prSet presAssocID="{435210F9-344A-424F-A4BE-93B4A51434BA}" presName="hierChild4" presStyleCnt="0"/>
      <dgm:spPr/>
    </dgm:pt>
    <dgm:pt modelId="{5E14139F-EDED-4FFD-8BE9-65CF1497E27B}" type="pres">
      <dgm:prSet presAssocID="{435210F9-344A-424F-A4BE-93B4A51434BA}" presName="hierChild5" presStyleCnt="0"/>
      <dgm:spPr/>
    </dgm:pt>
    <dgm:pt modelId="{5E319BC2-3D39-4BAC-A0C1-29AF812E2145}" type="pres">
      <dgm:prSet presAssocID="{71836E54-D177-44D3-8F67-0E6595CDE5AF}" presName="Name37" presStyleLbl="parChTrans1D3" presStyleIdx="2" presStyleCnt="5"/>
      <dgm:spPr/>
    </dgm:pt>
    <dgm:pt modelId="{7172D5EE-A436-46F8-BB22-B3EF4D1DEADA}" type="pres">
      <dgm:prSet presAssocID="{C50E4F59-238A-4543-A5F3-6918755B26E3}" presName="hierRoot2" presStyleCnt="0">
        <dgm:presLayoutVars>
          <dgm:hierBranch val="init"/>
        </dgm:presLayoutVars>
      </dgm:prSet>
      <dgm:spPr/>
    </dgm:pt>
    <dgm:pt modelId="{83CD119C-146E-48EA-A9E1-04027A555A16}" type="pres">
      <dgm:prSet presAssocID="{C50E4F59-238A-4543-A5F3-6918755B26E3}" presName="rootComposite" presStyleCnt="0"/>
      <dgm:spPr/>
    </dgm:pt>
    <dgm:pt modelId="{94F2DC6C-459C-4F13-9C76-45A4FD489E81}" type="pres">
      <dgm:prSet presAssocID="{C50E4F59-238A-4543-A5F3-6918755B26E3}" presName="rootText" presStyleLbl="node3" presStyleIdx="2" presStyleCnt="5" custScaleX="394568">
        <dgm:presLayoutVars>
          <dgm:chPref val="3"/>
        </dgm:presLayoutVars>
      </dgm:prSet>
      <dgm:spPr/>
    </dgm:pt>
    <dgm:pt modelId="{92CFE365-5B3B-418F-B6A6-F772B9D2E7EF}" type="pres">
      <dgm:prSet presAssocID="{C50E4F59-238A-4543-A5F3-6918755B26E3}" presName="rootConnector" presStyleLbl="node3" presStyleIdx="2" presStyleCnt="5"/>
      <dgm:spPr/>
    </dgm:pt>
    <dgm:pt modelId="{1D880F85-079F-419F-8C5E-DD36261C1E89}" type="pres">
      <dgm:prSet presAssocID="{C50E4F59-238A-4543-A5F3-6918755B26E3}" presName="hierChild4" presStyleCnt="0"/>
      <dgm:spPr/>
    </dgm:pt>
    <dgm:pt modelId="{9280A9B8-B754-4F7F-86E6-1683D4C09113}" type="pres">
      <dgm:prSet presAssocID="{C50E4F59-238A-4543-A5F3-6918755B26E3}" presName="hierChild5" presStyleCnt="0"/>
      <dgm:spPr/>
    </dgm:pt>
    <dgm:pt modelId="{A864A4A1-DD88-48DA-85E3-C06D68369282}" type="pres">
      <dgm:prSet presAssocID="{76887457-DEDE-4D64-A8EF-4988CB3BF763}" presName="Name37" presStyleLbl="parChTrans1D3" presStyleIdx="3" presStyleCnt="5"/>
      <dgm:spPr/>
    </dgm:pt>
    <dgm:pt modelId="{A29FC18F-EA13-4AD2-9F35-4FB67E458E56}" type="pres">
      <dgm:prSet presAssocID="{A76CC8C7-E153-4CEA-82F3-B7C0A3B7F6B8}" presName="hierRoot2" presStyleCnt="0">
        <dgm:presLayoutVars>
          <dgm:hierBranch val="init"/>
        </dgm:presLayoutVars>
      </dgm:prSet>
      <dgm:spPr/>
    </dgm:pt>
    <dgm:pt modelId="{F93BB44F-5B2D-4AAE-A73A-66DE2F23C694}" type="pres">
      <dgm:prSet presAssocID="{A76CC8C7-E153-4CEA-82F3-B7C0A3B7F6B8}" presName="rootComposite" presStyleCnt="0"/>
      <dgm:spPr/>
    </dgm:pt>
    <dgm:pt modelId="{13FA3023-849C-4B07-BB0D-2A2C2C95FC5A}" type="pres">
      <dgm:prSet presAssocID="{A76CC8C7-E153-4CEA-82F3-B7C0A3B7F6B8}" presName="rootText" presStyleLbl="node3" presStyleIdx="3" presStyleCnt="5" custScaleX="428031">
        <dgm:presLayoutVars>
          <dgm:chPref val="3"/>
        </dgm:presLayoutVars>
      </dgm:prSet>
      <dgm:spPr/>
    </dgm:pt>
    <dgm:pt modelId="{71C19860-9359-43C8-B63F-8C9FFBED7EEE}" type="pres">
      <dgm:prSet presAssocID="{A76CC8C7-E153-4CEA-82F3-B7C0A3B7F6B8}" presName="rootConnector" presStyleLbl="node3" presStyleIdx="3" presStyleCnt="5"/>
      <dgm:spPr/>
    </dgm:pt>
    <dgm:pt modelId="{AAC5AE92-60C8-4C0E-96EF-BCE42CE73E04}" type="pres">
      <dgm:prSet presAssocID="{A76CC8C7-E153-4CEA-82F3-B7C0A3B7F6B8}" presName="hierChild4" presStyleCnt="0"/>
      <dgm:spPr/>
    </dgm:pt>
    <dgm:pt modelId="{2F283F69-9D12-4FB7-B397-395F1B99CD4D}" type="pres">
      <dgm:prSet presAssocID="{A76CC8C7-E153-4CEA-82F3-B7C0A3B7F6B8}" presName="hierChild5" presStyleCnt="0"/>
      <dgm:spPr/>
    </dgm:pt>
    <dgm:pt modelId="{C595A2B6-35D8-4329-954D-C6A2A494C369}" type="pres">
      <dgm:prSet presAssocID="{6BB64F89-E1CA-4694-8F49-5D9CFBA346C4}" presName="Name37" presStyleLbl="parChTrans1D3" presStyleIdx="4" presStyleCnt="5"/>
      <dgm:spPr/>
    </dgm:pt>
    <dgm:pt modelId="{C5549F44-45FE-4FE7-A68A-A680B558B60F}" type="pres">
      <dgm:prSet presAssocID="{200A2026-95B5-450D-8624-642282B42F46}" presName="hierRoot2" presStyleCnt="0">
        <dgm:presLayoutVars>
          <dgm:hierBranch val="init"/>
        </dgm:presLayoutVars>
      </dgm:prSet>
      <dgm:spPr/>
    </dgm:pt>
    <dgm:pt modelId="{18CA6F9E-E552-4B76-AC09-15429CDCA038}" type="pres">
      <dgm:prSet presAssocID="{200A2026-95B5-450D-8624-642282B42F46}" presName="rootComposite" presStyleCnt="0"/>
      <dgm:spPr/>
    </dgm:pt>
    <dgm:pt modelId="{FC808085-7143-4321-9B70-96DA287AFB08}" type="pres">
      <dgm:prSet presAssocID="{200A2026-95B5-450D-8624-642282B42F46}" presName="rootText" presStyleLbl="node3" presStyleIdx="4" presStyleCnt="5" custScaleX="415320" custScaleY="125479">
        <dgm:presLayoutVars>
          <dgm:chPref val="3"/>
        </dgm:presLayoutVars>
      </dgm:prSet>
      <dgm:spPr/>
    </dgm:pt>
    <dgm:pt modelId="{B0657053-01AC-4EBF-9115-9E4F738E1FFD}" type="pres">
      <dgm:prSet presAssocID="{200A2026-95B5-450D-8624-642282B42F46}" presName="rootConnector" presStyleLbl="node3" presStyleIdx="4" presStyleCnt="5"/>
      <dgm:spPr/>
    </dgm:pt>
    <dgm:pt modelId="{16FE8ADE-6B7D-43D4-B0C2-379D280E5424}" type="pres">
      <dgm:prSet presAssocID="{200A2026-95B5-450D-8624-642282B42F46}" presName="hierChild4" presStyleCnt="0"/>
      <dgm:spPr/>
    </dgm:pt>
    <dgm:pt modelId="{DB107BCC-790B-4E80-B0F9-FE16EA8E3490}" type="pres">
      <dgm:prSet presAssocID="{200A2026-95B5-450D-8624-642282B42F46}" presName="hierChild5" presStyleCnt="0"/>
      <dgm:spPr/>
    </dgm:pt>
    <dgm:pt modelId="{05C7A19D-FDBE-4533-A632-E69683E3EA02}" type="pres">
      <dgm:prSet presAssocID="{6A20DD04-ED9B-4024-9C1A-57BF35A82927}" presName="hierChild5" presStyleCnt="0"/>
      <dgm:spPr/>
    </dgm:pt>
    <dgm:pt modelId="{0FA2DF41-885A-4A3D-A55E-2BB783DDAA78}" type="pres">
      <dgm:prSet presAssocID="{BAA19D7F-8B8D-4666-A28A-12708CCC8A11}" presName="hierChild3" presStyleCnt="0"/>
      <dgm:spPr/>
    </dgm:pt>
  </dgm:ptLst>
  <dgm:cxnLst>
    <dgm:cxn modelId="{551A5D05-2002-4E8E-99AD-64284EADE7DB}" type="presOf" srcId="{C50E4F59-238A-4543-A5F3-6918755B26E3}" destId="{94F2DC6C-459C-4F13-9C76-45A4FD489E81}" srcOrd="0" destOrd="0" presId="urn:microsoft.com/office/officeart/2005/8/layout/orgChart1"/>
    <dgm:cxn modelId="{E04F3815-B34B-4171-8F57-8AE986511B37}" type="presOf" srcId="{A8DA3562-DADA-4686-87CA-6A4B16C02FD4}" destId="{DEF09292-3A6D-41E2-A2B8-6B3DFEF4B4A7}" srcOrd="1" destOrd="0" presId="urn:microsoft.com/office/officeart/2005/8/layout/orgChart1"/>
    <dgm:cxn modelId="{8F924B16-6FCE-43B3-B3DB-D4554973BF49}" type="presOf" srcId="{71836E54-D177-44D3-8F67-0E6595CDE5AF}" destId="{5E319BC2-3D39-4BAC-A0C1-29AF812E2145}" srcOrd="0" destOrd="0" presId="urn:microsoft.com/office/officeart/2005/8/layout/orgChart1"/>
    <dgm:cxn modelId="{2DB5D11A-2EC1-489C-B28B-45865AC5FFC2}" type="presOf" srcId="{435210F9-344A-424F-A4BE-93B4A51434BA}" destId="{9C1F3048-707C-420E-ABDE-F0A79C69A485}" srcOrd="0" destOrd="0" presId="urn:microsoft.com/office/officeart/2005/8/layout/orgChart1"/>
    <dgm:cxn modelId="{CEC3782B-8985-4292-A0D9-F989BD13F211}" type="presOf" srcId="{A76CC8C7-E153-4CEA-82F3-B7C0A3B7F6B8}" destId="{71C19860-9359-43C8-B63F-8C9FFBED7EEE}" srcOrd="1" destOrd="0" presId="urn:microsoft.com/office/officeart/2005/8/layout/orgChart1"/>
    <dgm:cxn modelId="{F2486B32-417F-48F0-A3F9-1150F2B9FE08}" type="presOf" srcId="{200A2026-95B5-450D-8624-642282B42F46}" destId="{B0657053-01AC-4EBF-9115-9E4F738E1FFD}" srcOrd="1" destOrd="0" presId="urn:microsoft.com/office/officeart/2005/8/layout/orgChart1"/>
    <dgm:cxn modelId="{2B73C439-F1A6-4E78-ADB6-0786E5C15F2F}" type="presOf" srcId="{6A20DD04-ED9B-4024-9C1A-57BF35A82927}" destId="{6923C9DA-1EE3-4BEC-BA65-E55FCAF37A69}" srcOrd="1" destOrd="0" presId="urn:microsoft.com/office/officeart/2005/8/layout/orgChart1"/>
    <dgm:cxn modelId="{2305E362-E71A-4360-BF39-3ABBBA8A0805}" srcId="{6A20DD04-ED9B-4024-9C1A-57BF35A82927}" destId="{C50E4F59-238A-4543-A5F3-6918755B26E3}" srcOrd="2" destOrd="0" parTransId="{71836E54-D177-44D3-8F67-0E6595CDE5AF}" sibTransId="{88216134-8654-46A7-B477-283E2969871C}"/>
    <dgm:cxn modelId="{AA9A5664-13FB-4212-813E-258FD41119E0}" type="presOf" srcId="{24AEBFFF-3A3F-47C7-B350-0F32ED46C13A}" destId="{A4E21E1B-F3B1-401F-9058-FDD255E67CBF}" srcOrd="0" destOrd="0" presId="urn:microsoft.com/office/officeart/2005/8/layout/orgChart1"/>
    <dgm:cxn modelId="{7185F96B-638F-4A25-A887-5E39DF07F867}" type="presOf" srcId="{20BE2D74-682C-41AC-B94A-2F55D65BF299}" destId="{B4793943-FB02-499C-9684-E456691356A5}" srcOrd="0" destOrd="0" presId="urn:microsoft.com/office/officeart/2005/8/layout/orgChart1"/>
    <dgm:cxn modelId="{EDB0566C-E893-4CFF-A295-EAB1273E83DF}" type="presOf" srcId="{21DB8C6C-8D28-4A18-8485-29C3D2CC1C03}" destId="{0D6DBE93-FC3E-411E-8764-F398E26C326E}" srcOrd="0" destOrd="0" presId="urn:microsoft.com/office/officeart/2005/8/layout/orgChart1"/>
    <dgm:cxn modelId="{1C879073-A8F7-4131-B854-C84DE1825DA0}" type="presOf" srcId="{83B25BE9-1F22-4B78-9843-99E51A05A33A}" destId="{3F1FC686-5AAF-4F69-89C4-04010CEE3784}" srcOrd="0" destOrd="0" presId="urn:microsoft.com/office/officeart/2005/8/layout/orgChart1"/>
    <dgm:cxn modelId="{1EC35D74-1597-47FA-81A2-86AAE279CF11}" srcId="{BAA19D7F-8B8D-4666-A28A-12708CCC8A11}" destId="{A8DA3562-DADA-4686-87CA-6A4B16C02FD4}" srcOrd="0" destOrd="0" parTransId="{20BE2D74-682C-41AC-B94A-2F55D65BF299}" sibTransId="{5FDD6CC3-2A69-4D11-A85A-A0520D08262D}"/>
    <dgm:cxn modelId="{94122555-BB72-43D1-B4F1-5CF39A4C9ACF}" type="presOf" srcId="{248E0F36-9966-4E0F-9600-0B82AC3561AE}" destId="{D158E7F9-3058-4A6D-AB90-D2AA481B26F6}" srcOrd="1" destOrd="0" presId="urn:microsoft.com/office/officeart/2005/8/layout/orgChart1"/>
    <dgm:cxn modelId="{B20A0A89-835B-4853-8DDF-3FE9B3393474}" srcId="{6A20DD04-ED9B-4024-9C1A-57BF35A82927}" destId="{A76CC8C7-E153-4CEA-82F3-B7C0A3B7F6B8}" srcOrd="3" destOrd="0" parTransId="{76887457-DEDE-4D64-A8EF-4988CB3BF763}" sibTransId="{9190A710-8BC0-4D2D-B338-726018EC815B}"/>
    <dgm:cxn modelId="{5B67FE93-B614-40B9-BB60-D94919B5B862}" type="presOf" srcId="{76887457-DEDE-4D64-A8EF-4988CB3BF763}" destId="{A864A4A1-DD88-48DA-85E3-C06D68369282}" srcOrd="0" destOrd="0" presId="urn:microsoft.com/office/officeart/2005/8/layout/orgChart1"/>
    <dgm:cxn modelId="{42843DA2-593E-47BE-BDF4-AA07B8705CF4}" type="presOf" srcId="{A454E04B-38EA-4D97-B9DF-4B7DC3F20A67}" destId="{257973E9-B582-4C1D-B552-E6694D21D9B5}" srcOrd="0" destOrd="0" presId="urn:microsoft.com/office/officeart/2005/8/layout/orgChart1"/>
    <dgm:cxn modelId="{552B30A4-593F-4633-A83F-6867886E96CA}" srcId="{BAA19D7F-8B8D-4666-A28A-12708CCC8A11}" destId="{248E0F36-9966-4E0F-9600-0B82AC3561AE}" srcOrd="1" destOrd="0" parTransId="{86BB4EA6-4EED-4C31-95B4-E65399A34EA3}" sibTransId="{39949467-9DA1-4ABA-8C65-877378CEB926}"/>
    <dgm:cxn modelId="{E5C7C7A6-776E-451E-9CAC-E4DB9B14EA0F}" srcId="{6A20DD04-ED9B-4024-9C1A-57BF35A82927}" destId="{435210F9-344A-424F-A4BE-93B4A51434BA}" srcOrd="1" destOrd="0" parTransId="{83B25BE9-1F22-4B78-9843-99E51A05A33A}" sibTransId="{35697918-B429-49DC-BEA2-455662464FAF}"/>
    <dgm:cxn modelId="{BDE0FFA9-F445-485E-BC15-09BA25FD8697}" srcId="{6A20DD04-ED9B-4024-9C1A-57BF35A82927}" destId="{200A2026-95B5-450D-8624-642282B42F46}" srcOrd="4" destOrd="0" parTransId="{6BB64F89-E1CA-4694-8F49-5D9CFBA346C4}" sibTransId="{3F864B5D-2C14-4903-80A7-16E731763C68}"/>
    <dgm:cxn modelId="{448273AE-17C1-419E-9B2E-15813A9B9A6A}" type="presOf" srcId="{6BB64F89-E1CA-4694-8F49-5D9CFBA346C4}" destId="{C595A2B6-35D8-4329-954D-C6A2A494C369}" srcOrd="0" destOrd="0" presId="urn:microsoft.com/office/officeart/2005/8/layout/orgChart1"/>
    <dgm:cxn modelId="{251C37B4-16C2-49A8-9F0D-A8820319FF43}" srcId="{21DB8C6C-8D28-4A18-8485-29C3D2CC1C03}" destId="{BAA19D7F-8B8D-4666-A28A-12708CCC8A11}" srcOrd="0" destOrd="0" parTransId="{4D261091-7F9B-474F-B0BF-436609855318}" sibTransId="{918E665E-9C34-4A41-86C1-CD707F508EB2}"/>
    <dgm:cxn modelId="{75FAC6B8-29B1-4403-9E00-69EDDFAC639C}" srcId="{BAA19D7F-8B8D-4666-A28A-12708CCC8A11}" destId="{6A20DD04-ED9B-4024-9C1A-57BF35A82927}" srcOrd="2" destOrd="0" parTransId="{A454E04B-38EA-4D97-B9DF-4B7DC3F20A67}" sibTransId="{01FACA43-627B-4005-A123-79AA3A0837AD}"/>
    <dgm:cxn modelId="{3A08D8BA-4B25-4B0A-BCAB-17B4069E7D1D}" type="presOf" srcId="{BAA19D7F-8B8D-4666-A28A-12708CCC8A11}" destId="{3A3D98DE-4ED2-411A-9A97-25BA2389CFF3}" srcOrd="1" destOrd="0" presId="urn:microsoft.com/office/officeart/2005/8/layout/orgChart1"/>
    <dgm:cxn modelId="{51326BC7-95E4-42E6-BAD1-D0088958B0F6}" type="presOf" srcId="{A8DA3562-DADA-4686-87CA-6A4B16C02FD4}" destId="{2C638C8C-44B3-4416-B4CF-95CEE60221AB}" srcOrd="0" destOrd="0" presId="urn:microsoft.com/office/officeart/2005/8/layout/orgChart1"/>
    <dgm:cxn modelId="{660940CC-66D2-4C15-9CC6-33BEDBB4A3B8}" type="presOf" srcId="{435210F9-344A-424F-A4BE-93B4A51434BA}" destId="{0EF389E2-E411-43B3-B46C-7F6B20DFFE72}" srcOrd="1" destOrd="0" presId="urn:microsoft.com/office/officeart/2005/8/layout/orgChart1"/>
    <dgm:cxn modelId="{9C505CD3-D387-4ECA-BC6B-647B72D3B42F}" type="presOf" srcId="{C50E4F59-238A-4543-A5F3-6918755B26E3}" destId="{92CFE365-5B3B-418F-B6A6-F772B9D2E7EF}" srcOrd="1" destOrd="0" presId="urn:microsoft.com/office/officeart/2005/8/layout/orgChart1"/>
    <dgm:cxn modelId="{941713D4-34C8-487F-9EDA-B916F804D57B}" type="presOf" srcId="{248E0F36-9966-4E0F-9600-0B82AC3561AE}" destId="{D19E10BE-55F3-4193-A6F7-E556DAD75BA2}" srcOrd="0" destOrd="0" presId="urn:microsoft.com/office/officeart/2005/8/layout/orgChart1"/>
    <dgm:cxn modelId="{1F2823D6-7612-43BD-94C0-B1D4FCF75AA9}" type="presOf" srcId="{A40AEE49-8515-454B-B413-CC439FC82A4B}" destId="{EB9F9526-AACF-4825-BD69-948CD5DB134C}" srcOrd="0" destOrd="0" presId="urn:microsoft.com/office/officeart/2005/8/layout/orgChart1"/>
    <dgm:cxn modelId="{E7456BE0-10E6-4EB8-BDF6-2F17AC666F22}" type="presOf" srcId="{24AEBFFF-3A3F-47C7-B350-0F32ED46C13A}" destId="{7086AE46-357D-4D59-BC19-EFB5B34E00C1}" srcOrd="1" destOrd="0" presId="urn:microsoft.com/office/officeart/2005/8/layout/orgChart1"/>
    <dgm:cxn modelId="{ADCC9AE2-4243-4FFF-8182-B6814BC72CE9}" type="presOf" srcId="{200A2026-95B5-450D-8624-642282B42F46}" destId="{FC808085-7143-4321-9B70-96DA287AFB08}" srcOrd="0" destOrd="0" presId="urn:microsoft.com/office/officeart/2005/8/layout/orgChart1"/>
    <dgm:cxn modelId="{77039EE5-0342-4594-8883-C49D8982973E}" type="presOf" srcId="{BAA19D7F-8B8D-4666-A28A-12708CCC8A11}" destId="{43CF29B0-8B22-47CF-A16B-4CCE88C8F748}" srcOrd="0" destOrd="0" presId="urn:microsoft.com/office/officeart/2005/8/layout/orgChart1"/>
    <dgm:cxn modelId="{5CFF98E6-A316-4692-9BB9-1F7636B74F00}" type="presOf" srcId="{86BB4EA6-4EED-4C31-95B4-E65399A34EA3}" destId="{807284DC-2718-4E33-A12E-380356D4A421}" srcOrd="0" destOrd="0" presId="urn:microsoft.com/office/officeart/2005/8/layout/orgChart1"/>
    <dgm:cxn modelId="{7777FBEE-DB25-4738-9E0B-D89E84C26F05}" srcId="{6A20DD04-ED9B-4024-9C1A-57BF35A82927}" destId="{24AEBFFF-3A3F-47C7-B350-0F32ED46C13A}" srcOrd="0" destOrd="0" parTransId="{A40AEE49-8515-454B-B413-CC439FC82A4B}" sibTransId="{FB1AB882-774A-45B6-B54F-37A59B3F0842}"/>
    <dgm:cxn modelId="{B8BF56EF-3F6A-42A0-ABDD-D7886BC2F749}" type="presOf" srcId="{A76CC8C7-E153-4CEA-82F3-B7C0A3B7F6B8}" destId="{13FA3023-849C-4B07-BB0D-2A2C2C95FC5A}" srcOrd="0" destOrd="0" presId="urn:microsoft.com/office/officeart/2005/8/layout/orgChart1"/>
    <dgm:cxn modelId="{5913F1F4-4AD3-4440-B490-A3E86F1EDF12}" type="presOf" srcId="{6A20DD04-ED9B-4024-9C1A-57BF35A82927}" destId="{5E318A32-A3B8-4E9E-9AEB-3BF04E2DB6F0}" srcOrd="0" destOrd="0" presId="urn:microsoft.com/office/officeart/2005/8/layout/orgChart1"/>
    <dgm:cxn modelId="{A7E23F45-1D68-4A01-818C-1724CBC904E9}" type="presParOf" srcId="{0D6DBE93-FC3E-411E-8764-F398E26C326E}" destId="{05BEF0B6-7F84-403B-B6E1-940ECE89B45B}" srcOrd="0" destOrd="0" presId="urn:microsoft.com/office/officeart/2005/8/layout/orgChart1"/>
    <dgm:cxn modelId="{BFE93F03-64AB-4CF3-839D-A0EB5BB080DF}" type="presParOf" srcId="{05BEF0B6-7F84-403B-B6E1-940ECE89B45B}" destId="{27992A9B-CA4A-445F-8673-221F419C5539}" srcOrd="0" destOrd="0" presId="urn:microsoft.com/office/officeart/2005/8/layout/orgChart1"/>
    <dgm:cxn modelId="{F38681B5-6313-4180-83A7-F8E0057F1968}" type="presParOf" srcId="{27992A9B-CA4A-445F-8673-221F419C5539}" destId="{43CF29B0-8B22-47CF-A16B-4CCE88C8F748}" srcOrd="0" destOrd="0" presId="urn:microsoft.com/office/officeart/2005/8/layout/orgChart1"/>
    <dgm:cxn modelId="{C475D26C-181D-4E1B-8C01-FEA806841093}" type="presParOf" srcId="{27992A9B-CA4A-445F-8673-221F419C5539}" destId="{3A3D98DE-4ED2-411A-9A97-25BA2389CFF3}" srcOrd="1" destOrd="0" presId="urn:microsoft.com/office/officeart/2005/8/layout/orgChart1"/>
    <dgm:cxn modelId="{B79AFB94-FDF4-4C10-90B6-4FD2D509D519}" type="presParOf" srcId="{05BEF0B6-7F84-403B-B6E1-940ECE89B45B}" destId="{4A4635BE-C761-4FB2-9AA1-DB1F806E3A08}" srcOrd="1" destOrd="0" presId="urn:microsoft.com/office/officeart/2005/8/layout/orgChart1"/>
    <dgm:cxn modelId="{D723F95A-54D3-4518-8497-6DBF884D1134}" type="presParOf" srcId="{4A4635BE-C761-4FB2-9AA1-DB1F806E3A08}" destId="{B4793943-FB02-499C-9684-E456691356A5}" srcOrd="0" destOrd="0" presId="urn:microsoft.com/office/officeart/2005/8/layout/orgChart1"/>
    <dgm:cxn modelId="{78F70D7B-DF12-468D-8454-D2769B39D98E}" type="presParOf" srcId="{4A4635BE-C761-4FB2-9AA1-DB1F806E3A08}" destId="{B7177B6A-91E0-499A-8CF4-9CF2136B3BFC}" srcOrd="1" destOrd="0" presId="urn:microsoft.com/office/officeart/2005/8/layout/orgChart1"/>
    <dgm:cxn modelId="{EE346DC9-94B1-4093-9CF0-507176C50DEA}" type="presParOf" srcId="{B7177B6A-91E0-499A-8CF4-9CF2136B3BFC}" destId="{1EB76003-7FC1-4906-8E11-D5F01076A8BE}" srcOrd="0" destOrd="0" presId="urn:microsoft.com/office/officeart/2005/8/layout/orgChart1"/>
    <dgm:cxn modelId="{B478AA4B-5200-4299-9579-626356C2BE87}" type="presParOf" srcId="{1EB76003-7FC1-4906-8E11-D5F01076A8BE}" destId="{2C638C8C-44B3-4416-B4CF-95CEE60221AB}" srcOrd="0" destOrd="0" presId="urn:microsoft.com/office/officeart/2005/8/layout/orgChart1"/>
    <dgm:cxn modelId="{4EFD02BF-6C7C-4D84-B751-C740CFBE2530}" type="presParOf" srcId="{1EB76003-7FC1-4906-8E11-D5F01076A8BE}" destId="{DEF09292-3A6D-41E2-A2B8-6B3DFEF4B4A7}" srcOrd="1" destOrd="0" presId="urn:microsoft.com/office/officeart/2005/8/layout/orgChart1"/>
    <dgm:cxn modelId="{7CBD60B5-0FFD-4519-A0B4-05081E5A4191}" type="presParOf" srcId="{B7177B6A-91E0-499A-8CF4-9CF2136B3BFC}" destId="{18688393-DC4C-4751-A1C7-ADABF2C05933}" srcOrd="1" destOrd="0" presId="urn:microsoft.com/office/officeart/2005/8/layout/orgChart1"/>
    <dgm:cxn modelId="{34B5BBB9-027E-43A0-913E-CA5077D11D84}" type="presParOf" srcId="{B7177B6A-91E0-499A-8CF4-9CF2136B3BFC}" destId="{7389CF81-D33C-41BF-BC3C-210B460C792C}" srcOrd="2" destOrd="0" presId="urn:microsoft.com/office/officeart/2005/8/layout/orgChart1"/>
    <dgm:cxn modelId="{04BCAE5F-6815-47E2-9030-FBB36DC8C963}" type="presParOf" srcId="{4A4635BE-C761-4FB2-9AA1-DB1F806E3A08}" destId="{807284DC-2718-4E33-A12E-380356D4A421}" srcOrd="2" destOrd="0" presId="urn:microsoft.com/office/officeart/2005/8/layout/orgChart1"/>
    <dgm:cxn modelId="{EC31B7BB-837F-4070-A8EB-4578DC7489DC}" type="presParOf" srcId="{4A4635BE-C761-4FB2-9AA1-DB1F806E3A08}" destId="{EA8EEDF9-BD59-4DC1-916A-61EAEEE43E6F}" srcOrd="3" destOrd="0" presId="urn:microsoft.com/office/officeart/2005/8/layout/orgChart1"/>
    <dgm:cxn modelId="{FE8AD275-FB3A-42A2-AD4A-25861E339DB0}" type="presParOf" srcId="{EA8EEDF9-BD59-4DC1-916A-61EAEEE43E6F}" destId="{A2BDD4A7-E6F4-4331-BC41-BA7BD79E7F2E}" srcOrd="0" destOrd="0" presId="urn:microsoft.com/office/officeart/2005/8/layout/orgChart1"/>
    <dgm:cxn modelId="{447270ED-2802-446C-AB3A-7075B8FC3101}" type="presParOf" srcId="{A2BDD4A7-E6F4-4331-BC41-BA7BD79E7F2E}" destId="{D19E10BE-55F3-4193-A6F7-E556DAD75BA2}" srcOrd="0" destOrd="0" presId="urn:microsoft.com/office/officeart/2005/8/layout/orgChart1"/>
    <dgm:cxn modelId="{15BA6799-23A9-46AB-9832-FA5E610006CD}" type="presParOf" srcId="{A2BDD4A7-E6F4-4331-BC41-BA7BD79E7F2E}" destId="{D158E7F9-3058-4A6D-AB90-D2AA481B26F6}" srcOrd="1" destOrd="0" presId="urn:microsoft.com/office/officeart/2005/8/layout/orgChart1"/>
    <dgm:cxn modelId="{7A777134-FE51-49BD-85E0-83290A645705}" type="presParOf" srcId="{EA8EEDF9-BD59-4DC1-916A-61EAEEE43E6F}" destId="{DD26D726-CDA1-4A65-AF34-F2E4F9D8F3E0}" srcOrd="1" destOrd="0" presId="urn:microsoft.com/office/officeart/2005/8/layout/orgChart1"/>
    <dgm:cxn modelId="{2E6BD876-F198-4499-B0C6-1300D07F2801}" type="presParOf" srcId="{EA8EEDF9-BD59-4DC1-916A-61EAEEE43E6F}" destId="{BFBB0134-292E-4413-B710-6FD3F4CBF07C}" srcOrd="2" destOrd="0" presId="urn:microsoft.com/office/officeart/2005/8/layout/orgChart1"/>
    <dgm:cxn modelId="{B2F53A01-8847-4B3C-9C0F-5A2970187959}" type="presParOf" srcId="{4A4635BE-C761-4FB2-9AA1-DB1F806E3A08}" destId="{257973E9-B582-4C1D-B552-E6694D21D9B5}" srcOrd="4" destOrd="0" presId="urn:microsoft.com/office/officeart/2005/8/layout/orgChart1"/>
    <dgm:cxn modelId="{779215CC-CF13-48F7-A67A-A0EA6BD6C796}" type="presParOf" srcId="{4A4635BE-C761-4FB2-9AA1-DB1F806E3A08}" destId="{6ED55E4D-FC6E-4E22-81B6-5FF0E1299EDD}" srcOrd="5" destOrd="0" presId="urn:microsoft.com/office/officeart/2005/8/layout/orgChart1"/>
    <dgm:cxn modelId="{6163232A-5B93-4ED9-82DF-70F5E67845C7}" type="presParOf" srcId="{6ED55E4D-FC6E-4E22-81B6-5FF0E1299EDD}" destId="{400B7DDC-AEC5-4EF7-9014-187594E9E745}" srcOrd="0" destOrd="0" presId="urn:microsoft.com/office/officeart/2005/8/layout/orgChart1"/>
    <dgm:cxn modelId="{08534BEC-FCC0-4085-94C8-22777D231160}" type="presParOf" srcId="{400B7DDC-AEC5-4EF7-9014-187594E9E745}" destId="{5E318A32-A3B8-4E9E-9AEB-3BF04E2DB6F0}" srcOrd="0" destOrd="0" presId="urn:microsoft.com/office/officeart/2005/8/layout/orgChart1"/>
    <dgm:cxn modelId="{AB111827-EA8D-409A-92E2-9E7D3BB5956A}" type="presParOf" srcId="{400B7DDC-AEC5-4EF7-9014-187594E9E745}" destId="{6923C9DA-1EE3-4BEC-BA65-E55FCAF37A69}" srcOrd="1" destOrd="0" presId="urn:microsoft.com/office/officeart/2005/8/layout/orgChart1"/>
    <dgm:cxn modelId="{B8F2F933-9375-4BB8-B62E-1E9F0DDE1655}" type="presParOf" srcId="{6ED55E4D-FC6E-4E22-81B6-5FF0E1299EDD}" destId="{93FC5E4C-1A0C-4E49-B6CD-49ADA856C7CC}" srcOrd="1" destOrd="0" presId="urn:microsoft.com/office/officeart/2005/8/layout/orgChart1"/>
    <dgm:cxn modelId="{C7B63291-F87F-453D-98FA-C12AC87C8049}" type="presParOf" srcId="{93FC5E4C-1A0C-4E49-B6CD-49ADA856C7CC}" destId="{EB9F9526-AACF-4825-BD69-948CD5DB134C}" srcOrd="0" destOrd="0" presId="urn:microsoft.com/office/officeart/2005/8/layout/orgChart1"/>
    <dgm:cxn modelId="{67C7D6A0-08BF-41FE-BDA7-11A9029D9752}" type="presParOf" srcId="{93FC5E4C-1A0C-4E49-B6CD-49ADA856C7CC}" destId="{6251C4BB-E7AD-407A-8E23-A40C56D6A2FD}" srcOrd="1" destOrd="0" presId="urn:microsoft.com/office/officeart/2005/8/layout/orgChart1"/>
    <dgm:cxn modelId="{7D44E0D7-AA34-4C1E-92BE-C2C1FE528E3E}" type="presParOf" srcId="{6251C4BB-E7AD-407A-8E23-A40C56D6A2FD}" destId="{B6AD6EAC-A0A9-4ED1-BB96-A3DBF54E49A3}" srcOrd="0" destOrd="0" presId="urn:microsoft.com/office/officeart/2005/8/layout/orgChart1"/>
    <dgm:cxn modelId="{54016C3B-7B7D-45C9-BC74-2BDB2C39866E}" type="presParOf" srcId="{B6AD6EAC-A0A9-4ED1-BB96-A3DBF54E49A3}" destId="{A4E21E1B-F3B1-401F-9058-FDD255E67CBF}" srcOrd="0" destOrd="0" presId="urn:microsoft.com/office/officeart/2005/8/layout/orgChart1"/>
    <dgm:cxn modelId="{DCBAFE6E-B2B7-49AC-AD77-EA4E87A7A0AC}" type="presParOf" srcId="{B6AD6EAC-A0A9-4ED1-BB96-A3DBF54E49A3}" destId="{7086AE46-357D-4D59-BC19-EFB5B34E00C1}" srcOrd="1" destOrd="0" presId="urn:microsoft.com/office/officeart/2005/8/layout/orgChart1"/>
    <dgm:cxn modelId="{F29358BE-71C8-4205-BCE8-62E88A41AE4E}" type="presParOf" srcId="{6251C4BB-E7AD-407A-8E23-A40C56D6A2FD}" destId="{E3BA0E44-688B-4C95-B815-B583FC5C3F08}" srcOrd="1" destOrd="0" presId="urn:microsoft.com/office/officeart/2005/8/layout/orgChart1"/>
    <dgm:cxn modelId="{CF7553F4-7B2D-44D5-941F-4F145D6DAF57}" type="presParOf" srcId="{6251C4BB-E7AD-407A-8E23-A40C56D6A2FD}" destId="{F82C778A-A488-41BB-826D-2792C96D8F72}" srcOrd="2" destOrd="0" presId="urn:microsoft.com/office/officeart/2005/8/layout/orgChart1"/>
    <dgm:cxn modelId="{B0A9DE77-9122-407A-B979-B05C9551EBD4}" type="presParOf" srcId="{93FC5E4C-1A0C-4E49-B6CD-49ADA856C7CC}" destId="{3F1FC686-5AAF-4F69-89C4-04010CEE3784}" srcOrd="2" destOrd="0" presId="urn:microsoft.com/office/officeart/2005/8/layout/orgChart1"/>
    <dgm:cxn modelId="{32157830-A688-4AFE-97E1-669E1290924E}" type="presParOf" srcId="{93FC5E4C-1A0C-4E49-B6CD-49ADA856C7CC}" destId="{2F109941-08F8-42FC-BE7F-8A78F5FCD693}" srcOrd="3" destOrd="0" presId="urn:microsoft.com/office/officeart/2005/8/layout/orgChart1"/>
    <dgm:cxn modelId="{F17E0B99-89E2-4161-AC15-E80CCB39FE53}" type="presParOf" srcId="{2F109941-08F8-42FC-BE7F-8A78F5FCD693}" destId="{1657B375-F5B0-48C3-8F63-246DD23FD209}" srcOrd="0" destOrd="0" presId="urn:microsoft.com/office/officeart/2005/8/layout/orgChart1"/>
    <dgm:cxn modelId="{35611D91-3A8F-45EC-813F-4540C7D04F4C}" type="presParOf" srcId="{1657B375-F5B0-48C3-8F63-246DD23FD209}" destId="{9C1F3048-707C-420E-ABDE-F0A79C69A485}" srcOrd="0" destOrd="0" presId="urn:microsoft.com/office/officeart/2005/8/layout/orgChart1"/>
    <dgm:cxn modelId="{7344B24E-40EE-4121-BF5A-E05DFA182431}" type="presParOf" srcId="{1657B375-F5B0-48C3-8F63-246DD23FD209}" destId="{0EF389E2-E411-43B3-B46C-7F6B20DFFE72}" srcOrd="1" destOrd="0" presId="urn:microsoft.com/office/officeart/2005/8/layout/orgChart1"/>
    <dgm:cxn modelId="{B5205036-5AF5-4EE1-9176-A06D142FE992}" type="presParOf" srcId="{2F109941-08F8-42FC-BE7F-8A78F5FCD693}" destId="{E3B46664-18D2-4269-80BE-E58B95DE0A9A}" srcOrd="1" destOrd="0" presId="urn:microsoft.com/office/officeart/2005/8/layout/orgChart1"/>
    <dgm:cxn modelId="{D32E6241-83F9-4019-890A-3DDECD66E134}" type="presParOf" srcId="{2F109941-08F8-42FC-BE7F-8A78F5FCD693}" destId="{5E14139F-EDED-4FFD-8BE9-65CF1497E27B}" srcOrd="2" destOrd="0" presId="urn:microsoft.com/office/officeart/2005/8/layout/orgChart1"/>
    <dgm:cxn modelId="{3D46E029-BB95-4B09-BEC9-CA8512E10F89}" type="presParOf" srcId="{93FC5E4C-1A0C-4E49-B6CD-49ADA856C7CC}" destId="{5E319BC2-3D39-4BAC-A0C1-29AF812E2145}" srcOrd="4" destOrd="0" presId="urn:microsoft.com/office/officeart/2005/8/layout/orgChart1"/>
    <dgm:cxn modelId="{7E583F99-06B4-4330-8BF1-D739E9EBD2FB}" type="presParOf" srcId="{93FC5E4C-1A0C-4E49-B6CD-49ADA856C7CC}" destId="{7172D5EE-A436-46F8-BB22-B3EF4D1DEADA}" srcOrd="5" destOrd="0" presId="urn:microsoft.com/office/officeart/2005/8/layout/orgChart1"/>
    <dgm:cxn modelId="{E61A2D38-FADF-4939-A9BC-CBEE84E81506}" type="presParOf" srcId="{7172D5EE-A436-46F8-BB22-B3EF4D1DEADA}" destId="{83CD119C-146E-48EA-A9E1-04027A555A16}" srcOrd="0" destOrd="0" presId="urn:microsoft.com/office/officeart/2005/8/layout/orgChart1"/>
    <dgm:cxn modelId="{60BDD04B-5850-44A3-ACD0-1EFC3E7103B7}" type="presParOf" srcId="{83CD119C-146E-48EA-A9E1-04027A555A16}" destId="{94F2DC6C-459C-4F13-9C76-45A4FD489E81}" srcOrd="0" destOrd="0" presId="urn:microsoft.com/office/officeart/2005/8/layout/orgChart1"/>
    <dgm:cxn modelId="{3CA8FF51-D6B4-4A07-9B46-A517F0B21ABF}" type="presParOf" srcId="{83CD119C-146E-48EA-A9E1-04027A555A16}" destId="{92CFE365-5B3B-418F-B6A6-F772B9D2E7EF}" srcOrd="1" destOrd="0" presId="urn:microsoft.com/office/officeart/2005/8/layout/orgChart1"/>
    <dgm:cxn modelId="{CAA2057B-2C0C-4F5B-A412-6099EC57D705}" type="presParOf" srcId="{7172D5EE-A436-46F8-BB22-B3EF4D1DEADA}" destId="{1D880F85-079F-419F-8C5E-DD36261C1E89}" srcOrd="1" destOrd="0" presId="urn:microsoft.com/office/officeart/2005/8/layout/orgChart1"/>
    <dgm:cxn modelId="{2FA7A21F-CECB-428C-ABCB-E0A0AB428C87}" type="presParOf" srcId="{7172D5EE-A436-46F8-BB22-B3EF4D1DEADA}" destId="{9280A9B8-B754-4F7F-86E6-1683D4C09113}" srcOrd="2" destOrd="0" presId="urn:microsoft.com/office/officeart/2005/8/layout/orgChart1"/>
    <dgm:cxn modelId="{A25CF472-37B6-4E72-8EBB-4E7EF717EEC5}" type="presParOf" srcId="{93FC5E4C-1A0C-4E49-B6CD-49ADA856C7CC}" destId="{A864A4A1-DD88-48DA-85E3-C06D68369282}" srcOrd="6" destOrd="0" presId="urn:microsoft.com/office/officeart/2005/8/layout/orgChart1"/>
    <dgm:cxn modelId="{27DAD815-D049-40DD-9104-F766B7C37EB5}" type="presParOf" srcId="{93FC5E4C-1A0C-4E49-B6CD-49ADA856C7CC}" destId="{A29FC18F-EA13-4AD2-9F35-4FB67E458E56}" srcOrd="7" destOrd="0" presId="urn:microsoft.com/office/officeart/2005/8/layout/orgChart1"/>
    <dgm:cxn modelId="{FF69B792-838D-4B76-B0EF-087C200778E6}" type="presParOf" srcId="{A29FC18F-EA13-4AD2-9F35-4FB67E458E56}" destId="{F93BB44F-5B2D-4AAE-A73A-66DE2F23C694}" srcOrd="0" destOrd="0" presId="urn:microsoft.com/office/officeart/2005/8/layout/orgChart1"/>
    <dgm:cxn modelId="{D3891F40-789D-458E-947A-5327BD9FB375}" type="presParOf" srcId="{F93BB44F-5B2D-4AAE-A73A-66DE2F23C694}" destId="{13FA3023-849C-4B07-BB0D-2A2C2C95FC5A}" srcOrd="0" destOrd="0" presId="urn:microsoft.com/office/officeart/2005/8/layout/orgChart1"/>
    <dgm:cxn modelId="{180E90E2-7D0F-41C1-8A46-57796AB1C81E}" type="presParOf" srcId="{F93BB44F-5B2D-4AAE-A73A-66DE2F23C694}" destId="{71C19860-9359-43C8-B63F-8C9FFBED7EEE}" srcOrd="1" destOrd="0" presId="urn:microsoft.com/office/officeart/2005/8/layout/orgChart1"/>
    <dgm:cxn modelId="{047329C1-9325-43E7-841B-F6067ACADA36}" type="presParOf" srcId="{A29FC18F-EA13-4AD2-9F35-4FB67E458E56}" destId="{AAC5AE92-60C8-4C0E-96EF-BCE42CE73E04}" srcOrd="1" destOrd="0" presId="urn:microsoft.com/office/officeart/2005/8/layout/orgChart1"/>
    <dgm:cxn modelId="{F989B7A1-F7E1-4C12-8061-894A702F148B}" type="presParOf" srcId="{A29FC18F-EA13-4AD2-9F35-4FB67E458E56}" destId="{2F283F69-9D12-4FB7-B397-395F1B99CD4D}" srcOrd="2" destOrd="0" presId="urn:microsoft.com/office/officeart/2005/8/layout/orgChart1"/>
    <dgm:cxn modelId="{925DC603-4BDD-4CD7-94C3-BDBD27F95D79}" type="presParOf" srcId="{93FC5E4C-1A0C-4E49-B6CD-49ADA856C7CC}" destId="{C595A2B6-35D8-4329-954D-C6A2A494C369}" srcOrd="8" destOrd="0" presId="urn:microsoft.com/office/officeart/2005/8/layout/orgChart1"/>
    <dgm:cxn modelId="{50B18C35-CC5B-4ACD-B795-E02FECA6DC08}" type="presParOf" srcId="{93FC5E4C-1A0C-4E49-B6CD-49ADA856C7CC}" destId="{C5549F44-45FE-4FE7-A68A-A680B558B60F}" srcOrd="9" destOrd="0" presId="urn:microsoft.com/office/officeart/2005/8/layout/orgChart1"/>
    <dgm:cxn modelId="{61E10103-23B7-4F2B-A437-6046C27C26F8}" type="presParOf" srcId="{C5549F44-45FE-4FE7-A68A-A680B558B60F}" destId="{18CA6F9E-E552-4B76-AC09-15429CDCA038}" srcOrd="0" destOrd="0" presId="urn:microsoft.com/office/officeart/2005/8/layout/orgChart1"/>
    <dgm:cxn modelId="{DEF645B1-2805-4AF1-BE08-830290BA9B00}" type="presParOf" srcId="{18CA6F9E-E552-4B76-AC09-15429CDCA038}" destId="{FC808085-7143-4321-9B70-96DA287AFB08}" srcOrd="0" destOrd="0" presId="urn:microsoft.com/office/officeart/2005/8/layout/orgChart1"/>
    <dgm:cxn modelId="{D4C86954-488C-4DC8-8AA8-A2CD95E9C530}" type="presParOf" srcId="{18CA6F9E-E552-4B76-AC09-15429CDCA038}" destId="{B0657053-01AC-4EBF-9115-9E4F738E1FFD}" srcOrd="1" destOrd="0" presId="urn:microsoft.com/office/officeart/2005/8/layout/orgChart1"/>
    <dgm:cxn modelId="{451EE6BA-49FF-402C-B3F8-5AAEA66B561B}" type="presParOf" srcId="{C5549F44-45FE-4FE7-A68A-A680B558B60F}" destId="{16FE8ADE-6B7D-43D4-B0C2-379D280E5424}" srcOrd="1" destOrd="0" presId="urn:microsoft.com/office/officeart/2005/8/layout/orgChart1"/>
    <dgm:cxn modelId="{C70B7954-3703-438A-B472-80AABD17E2D7}" type="presParOf" srcId="{C5549F44-45FE-4FE7-A68A-A680B558B60F}" destId="{DB107BCC-790B-4E80-B0F9-FE16EA8E3490}" srcOrd="2" destOrd="0" presId="urn:microsoft.com/office/officeart/2005/8/layout/orgChart1"/>
    <dgm:cxn modelId="{EE17D6E5-B723-4CBE-92E7-823E6C43240D}" type="presParOf" srcId="{6ED55E4D-FC6E-4E22-81B6-5FF0E1299EDD}" destId="{05C7A19D-FDBE-4533-A632-E69683E3EA02}" srcOrd="2" destOrd="0" presId="urn:microsoft.com/office/officeart/2005/8/layout/orgChart1"/>
    <dgm:cxn modelId="{FD5966A8-C2D8-4435-91A9-EB037161D3FF}" type="presParOf" srcId="{05BEF0B6-7F84-403B-B6E1-940ECE89B45B}" destId="{0FA2DF41-885A-4A3D-A55E-2BB783DDAA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B8C6C-8D28-4A18-8485-29C3D2CC1C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A19D7F-8B8D-4666-A28A-12708CCC8A11}">
      <dgm:prSet phldrT="[Text]"/>
      <dgm:spPr>
        <a:solidFill>
          <a:srgbClr val="FF0000"/>
        </a:solidFill>
      </dgm:spPr>
      <dgm:t>
        <a:bodyPr/>
        <a:lstStyle/>
        <a:p>
          <a:r>
            <a:rPr lang="en-US"/>
            <a:t>Student struggling, such as failing grades, problem reading or paying attention, repeated suspensions, poor behavior, or fighting in school</a:t>
          </a:r>
        </a:p>
      </dgm:t>
    </dgm:pt>
    <dgm:pt modelId="{4D261091-7F9B-474F-B0BF-436609855318}" type="parTrans" cxnId="{251C37B4-16C2-49A8-9F0D-A8820319FF43}">
      <dgm:prSet/>
      <dgm:spPr/>
      <dgm:t>
        <a:bodyPr/>
        <a:lstStyle/>
        <a:p>
          <a:endParaRPr lang="en-US"/>
        </a:p>
      </dgm:t>
    </dgm:pt>
    <dgm:pt modelId="{918E665E-9C34-4A41-86C1-CD707F508EB2}" type="sibTrans" cxnId="{251C37B4-16C2-49A8-9F0D-A8820319FF43}">
      <dgm:prSet/>
      <dgm:spPr/>
      <dgm:t>
        <a:bodyPr/>
        <a:lstStyle/>
        <a:p>
          <a:endParaRPr lang="en-US"/>
        </a:p>
      </dgm:t>
    </dgm:pt>
    <dgm:pt modelId="{A8DA3562-DADA-4686-87CA-6A4B16C02FD4}">
      <dgm:prSet phldrT="[Text]" custT="1"/>
      <dgm:spPr>
        <a:noFill/>
        <a:ln>
          <a:solidFill>
            <a:schemeClr val="tx1"/>
          </a:solidFill>
          <a:prstDash val="dash"/>
        </a:ln>
      </dgm:spPr>
      <dgm:t>
        <a:bodyPr/>
        <a:lstStyle/>
        <a:p>
          <a:r>
            <a:rPr lang="en-US" sz="1600">
              <a:solidFill>
                <a:schemeClr val="tx1"/>
              </a:solidFill>
            </a:rPr>
            <a:t>MTSS/SST/RTI (Tiered Interventions to address the problems)</a:t>
          </a:r>
        </a:p>
      </dgm:t>
    </dgm:pt>
    <dgm:pt modelId="{20BE2D74-682C-41AC-B94A-2F55D65BF299}" type="parTrans" cxnId="{1EC35D74-1597-47FA-81A2-86AAE279CF1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5FDD6CC3-2A69-4D11-A85A-A0520D08262D}" type="sibTrans" cxnId="{1EC35D74-1597-47FA-81A2-86AAE279CF11}">
      <dgm:prSet/>
      <dgm:spPr/>
      <dgm:t>
        <a:bodyPr/>
        <a:lstStyle/>
        <a:p>
          <a:endParaRPr lang="en-US"/>
        </a:p>
      </dgm:t>
    </dgm:pt>
    <dgm:pt modelId="{435210F9-344A-424F-A4BE-93B4A51434BA}">
      <dgm:prSet phldrT="[Text]" custT="1"/>
      <dgm:spPr/>
      <dgm:t>
        <a:bodyPr/>
        <a:lstStyle/>
        <a:p>
          <a:r>
            <a:rPr lang="en-US" sz="1800">
              <a:solidFill>
                <a:srgbClr val="FFFF00"/>
              </a:solidFill>
            </a:rPr>
            <a:t>Evaluation</a:t>
          </a:r>
        </a:p>
      </dgm:t>
    </dgm:pt>
    <dgm:pt modelId="{83B25BE9-1F22-4B78-9843-99E51A05A33A}" type="parTrans" cxnId="{E5C7C7A6-776E-451E-9CAC-E4DB9B14EA0F}">
      <dgm:prSet/>
      <dgm:spPr/>
      <dgm:t>
        <a:bodyPr/>
        <a:lstStyle/>
        <a:p>
          <a:endParaRPr lang="en-US"/>
        </a:p>
      </dgm:t>
    </dgm:pt>
    <dgm:pt modelId="{35697918-B429-49DC-BEA2-455662464FAF}" type="sibTrans" cxnId="{E5C7C7A6-776E-451E-9CAC-E4DB9B14EA0F}">
      <dgm:prSet/>
      <dgm:spPr/>
      <dgm:t>
        <a:bodyPr/>
        <a:lstStyle/>
        <a:p>
          <a:endParaRPr lang="en-US"/>
        </a:p>
      </dgm:t>
    </dgm:pt>
    <dgm:pt modelId="{C50E4F59-238A-4543-A5F3-6918755B26E3}">
      <dgm:prSet phldrT="[Text]" custT="1"/>
      <dgm:spPr/>
      <dgm:t>
        <a:bodyPr/>
        <a:lstStyle/>
        <a:p>
          <a:r>
            <a:rPr lang="en-US" sz="1800">
              <a:solidFill>
                <a:srgbClr val="FFFF00"/>
              </a:solidFill>
            </a:rPr>
            <a:t>Eligibility Determination</a:t>
          </a:r>
        </a:p>
      </dgm:t>
    </dgm:pt>
    <dgm:pt modelId="{71836E54-D177-44D3-8F67-0E6595CDE5AF}" type="parTrans" cxnId="{2305E362-E71A-4360-BF39-3ABBBA8A0805}">
      <dgm:prSet/>
      <dgm:spPr/>
      <dgm:t>
        <a:bodyPr/>
        <a:lstStyle/>
        <a:p>
          <a:endParaRPr lang="en-US"/>
        </a:p>
      </dgm:t>
    </dgm:pt>
    <dgm:pt modelId="{88216134-8654-46A7-B477-283E2969871C}" type="sibTrans" cxnId="{2305E362-E71A-4360-BF39-3ABBBA8A0805}">
      <dgm:prSet/>
      <dgm:spPr/>
      <dgm:t>
        <a:bodyPr/>
        <a:lstStyle/>
        <a:p>
          <a:endParaRPr lang="en-US"/>
        </a:p>
      </dgm:t>
    </dgm:pt>
    <dgm:pt modelId="{A76CC8C7-E153-4CEA-82F3-B7C0A3B7F6B8}">
      <dgm:prSet phldrT="[Text]" custT="1"/>
      <dgm:spPr/>
      <dgm:t>
        <a:bodyPr/>
        <a:lstStyle/>
        <a:p>
          <a:r>
            <a:rPr lang="en-US" sz="1800"/>
            <a:t>If eligible, IEP Development (FAPE)</a:t>
          </a:r>
        </a:p>
      </dgm:t>
    </dgm:pt>
    <dgm:pt modelId="{76887457-DEDE-4D64-A8EF-4988CB3BF763}" type="parTrans" cxnId="{B20A0A89-835B-4853-8DDF-3FE9B3393474}">
      <dgm:prSet/>
      <dgm:spPr/>
      <dgm:t>
        <a:bodyPr/>
        <a:lstStyle/>
        <a:p>
          <a:endParaRPr lang="en-US"/>
        </a:p>
      </dgm:t>
    </dgm:pt>
    <dgm:pt modelId="{9190A710-8BC0-4D2D-B338-726018EC815B}" type="sibTrans" cxnId="{B20A0A89-835B-4853-8DDF-3FE9B3393474}">
      <dgm:prSet/>
      <dgm:spPr/>
      <dgm:t>
        <a:bodyPr/>
        <a:lstStyle/>
        <a:p>
          <a:endParaRPr lang="en-US"/>
        </a:p>
      </dgm:t>
    </dgm:pt>
    <dgm:pt modelId="{200A2026-95B5-450D-8624-642282B42F46}">
      <dgm:prSet phldrT="[Text]" custT="1"/>
      <dgm:spPr/>
      <dgm:t>
        <a:bodyPr/>
        <a:lstStyle/>
        <a:p>
          <a:r>
            <a:rPr lang="en-US" sz="2000"/>
            <a:t>Services/Placement (FAPE/LRE)</a:t>
          </a:r>
        </a:p>
      </dgm:t>
    </dgm:pt>
    <dgm:pt modelId="{6BB64F89-E1CA-4694-8F49-5D9CFBA346C4}" type="parTrans" cxnId="{BDE0FFA9-F445-485E-BC15-09BA25FD8697}">
      <dgm:prSet/>
      <dgm:spPr/>
      <dgm:t>
        <a:bodyPr/>
        <a:lstStyle/>
        <a:p>
          <a:endParaRPr lang="en-US"/>
        </a:p>
      </dgm:t>
    </dgm:pt>
    <dgm:pt modelId="{3F864B5D-2C14-4903-80A7-16E731763C68}" type="sibTrans" cxnId="{BDE0FFA9-F445-485E-BC15-09BA25FD8697}">
      <dgm:prSet/>
      <dgm:spPr/>
      <dgm:t>
        <a:bodyPr/>
        <a:lstStyle/>
        <a:p>
          <a:endParaRPr lang="en-US"/>
        </a:p>
      </dgm:t>
    </dgm:pt>
    <dgm:pt modelId="{6A20DD04-ED9B-4024-9C1A-57BF35A82927}">
      <dgm:prSet phldrT="[Text]" custT="1"/>
      <dgm:spPr/>
      <dgm:t>
        <a:bodyPr/>
        <a:lstStyle/>
        <a:p>
          <a:r>
            <a:rPr lang="en-US" sz="1800" b="1">
              <a:solidFill>
                <a:schemeClr val="bg1"/>
              </a:solidFill>
            </a:rPr>
            <a:t>Child Find</a:t>
          </a:r>
        </a:p>
      </dgm:t>
    </dgm:pt>
    <dgm:pt modelId="{A454E04B-38EA-4D97-B9DF-4B7DC3F20A67}" type="parTrans" cxnId="{75FAC6B8-29B1-4403-9E00-69EDDFAC639C}">
      <dgm:prSet/>
      <dgm:spPr/>
      <dgm:t>
        <a:bodyPr/>
        <a:lstStyle/>
        <a:p>
          <a:endParaRPr lang="en-US"/>
        </a:p>
      </dgm:t>
    </dgm:pt>
    <dgm:pt modelId="{01FACA43-627B-4005-A123-79AA3A0837AD}" type="sibTrans" cxnId="{75FAC6B8-29B1-4403-9E00-69EDDFAC639C}">
      <dgm:prSet/>
      <dgm:spPr/>
      <dgm:t>
        <a:bodyPr/>
        <a:lstStyle/>
        <a:p>
          <a:endParaRPr lang="en-US"/>
        </a:p>
      </dgm:t>
    </dgm:pt>
    <dgm:pt modelId="{24AEBFFF-3A3F-47C7-B350-0F32ED46C13A}">
      <dgm:prSet phldrT="[Text]" custT="1"/>
      <dgm:spPr/>
      <dgm:t>
        <a:bodyPr/>
        <a:lstStyle/>
        <a:p>
          <a:r>
            <a:rPr lang="en-US" sz="1800"/>
            <a:t>Referral to Special Education</a:t>
          </a:r>
        </a:p>
      </dgm:t>
    </dgm:pt>
    <dgm:pt modelId="{FB1AB882-774A-45B6-B54F-37A59B3F0842}" type="sibTrans" cxnId="{7777FBEE-DB25-4738-9E0B-D89E84C26F05}">
      <dgm:prSet/>
      <dgm:spPr/>
      <dgm:t>
        <a:bodyPr/>
        <a:lstStyle/>
        <a:p>
          <a:endParaRPr lang="en-US"/>
        </a:p>
      </dgm:t>
    </dgm:pt>
    <dgm:pt modelId="{A40AEE49-8515-454B-B413-CC439FC82A4B}" type="parTrans" cxnId="{7777FBEE-DB25-4738-9E0B-D89E84C26F05}">
      <dgm:prSet/>
      <dgm:spPr/>
      <dgm:t>
        <a:bodyPr/>
        <a:lstStyle/>
        <a:p>
          <a:endParaRPr lang="en-US"/>
        </a:p>
      </dgm:t>
    </dgm:pt>
    <dgm:pt modelId="{248E0F36-9966-4E0F-9600-0B82AC3561AE}">
      <dgm:prSet phldr="0"/>
      <dgm:spPr>
        <a:noFill/>
        <a:ln w="22225"/>
      </dgm:spPr>
      <dgm:t>
        <a:bodyPr/>
        <a:lstStyle/>
        <a:p>
          <a:pPr rtl="0"/>
          <a:r>
            <a:rPr lang="en-US" b="0">
              <a:solidFill>
                <a:schemeClr val="tx1"/>
              </a:solidFill>
              <a:latin typeface="Calibri Light" panose="020F0302020204030204"/>
            </a:rPr>
            <a:t>Section 504</a:t>
          </a:r>
        </a:p>
      </dgm:t>
    </dgm:pt>
    <dgm:pt modelId="{86BB4EA6-4EED-4C31-95B4-E65399A34EA3}" type="parTrans" cxnId="{552B30A4-593F-4633-A83F-6867886E96CA}">
      <dgm:prSet/>
      <dgm:spPr>
        <a:ln>
          <a:prstDash val="sysDash"/>
        </a:ln>
      </dgm:spPr>
      <dgm:t>
        <a:bodyPr/>
        <a:lstStyle/>
        <a:p>
          <a:endParaRPr lang="en-US"/>
        </a:p>
      </dgm:t>
    </dgm:pt>
    <dgm:pt modelId="{39949467-9DA1-4ABA-8C65-877378CEB926}" type="sibTrans" cxnId="{552B30A4-593F-4633-A83F-6867886E96CA}">
      <dgm:prSet/>
      <dgm:spPr/>
      <dgm:t>
        <a:bodyPr/>
        <a:lstStyle/>
        <a:p>
          <a:endParaRPr lang="en-US"/>
        </a:p>
      </dgm:t>
    </dgm:pt>
    <dgm:pt modelId="{0D6DBE93-FC3E-411E-8764-F398E26C326E}" type="pres">
      <dgm:prSet presAssocID="{21DB8C6C-8D28-4A18-8485-29C3D2CC1C03}" presName="hierChild1" presStyleCnt="0">
        <dgm:presLayoutVars>
          <dgm:orgChart val="1"/>
          <dgm:chPref val="1"/>
          <dgm:dir/>
          <dgm:animOne val="branch"/>
          <dgm:animLvl val="lvl"/>
          <dgm:resizeHandles/>
        </dgm:presLayoutVars>
      </dgm:prSet>
      <dgm:spPr/>
    </dgm:pt>
    <dgm:pt modelId="{05BEF0B6-7F84-403B-B6E1-940ECE89B45B}" type="pres">
      <dgm:prSet presAssocID="{BAA19D7F-8B8D-4666-A28A-12708CCC8A11}" presName="hierRoot1" presStyleCnt="0">
        <dgm:presLayoutVars>
          <dgm:hierBranch val="init"/>
        </dgm:presLayoutVars>
      </dgm:prSet>
      <dgm:spPr/>
    </dgm:pt>
    <dgm:pt modelId="{27992A9B-CA4A-445F-8673-221F419C5539}" type="pres">
      <dgm:prSet presAssocID="{BAA19D7F-8B8D-4666-A28A-12708CCC8A11}" presName="rootComposite1" presStyleCnt="0"/>
      <dgm:spPr/>
    </dgm:pt>
    <dgm:pt modelId="{43CF29B0-8B22-47CF-A16B-4CCE88C8F748}" type="pres">
      <dgm:prSet presAssocID="{BAA19D7F-8B8D-4666-A28A-12708CCC8A11}" presName="rootText1" presStyleLbl="node0" presStyleIdx="0" presStyleCnt="1" custScaleX="737274" custScaleY="139914">
        <dgm:presLayoutVars>
          <dgm:chPref val="3"/>
        </dgm:presLayoutVars>
      </dgm:prSet>
      <dgm:spPr/>
    </dgm:pt>
    <dgm:pt modelId="{3A3D98DE-4ED2-411A-9A97-25BA2389CFF3}" type="pres">
      <dgm:prSet presAssocID="{BAA19D7F-8B8D-4666-A28A-12708CCC8A11}" presName="rootConnector1" presStyleLbl="node1" presStyleIdx="0" presStyleCnt="0"/>
      <dgm:spPr/>
    </dgm:pt>
    <dgm:pt modelId="{4A4635BE-C761-4FB2-9AA1-DB1F806E3A08}" type="pres">
      <dgm:prSet presAssocID="{BAA19D7F-8B8D-4666-A28A-12708CCC8A11}" presName="hierChild2" presStyleCnt="0"/>
      <dgm:spPr/>
    </dgm:pt>
    <dgm:pt modelId="{B4793943-FB02-499C-9684-E456691356A5}" type="pres">
      <dgm:prSet presAssocID="{20BE2D74-682C-41AC-B94A-2F55D65BF299}" presName="Name37" presStyleLbl="parChTrans1D2" presStyleIdx="0" presStyleCnt="3"/>
      <dgm:spPr/>
    </dgm:pt>
    <dgm:pt modelId="{B7177B6A-91E0-499A-8CF4-9CF2136B3BFC}" type="pres">
      <dgm:prSet presAssocID="{A8DA3562-DADA-4686-87CA-6A4B16C02FD4}" presName="hierRoot2" presStyleCnt="0">
        <dgm:presLayoutVars>
          <dgm:hierBranch val="init"/>
        </dgm:presLayoutVars>
      </dgm:prSet>
      <dgm:spPr/>
    </dgm:pt>
    <dgm:pt modelId="{1EB76003-7FC1-4906-8E11-D5F01076A8BE}" type="pres">
      <dgm:prSet presAssocID="{A8DA3562-DADA-4686-87CA-6A4B16C02FD4}" presName="rootComposite" presStyleCnt="0"/>
      <dgm:spPr/>
    </dgm:pt>
    <dgm:pt modelId="{2C638C8C-44B3-4416-B4CF-95CEE60221AB}" type="pres">
      <dgm:prSet presAssocID="{A8DA3562-DADA-4686-87CA-6A4B16C02FD4}" presName="rootText" presStyleLbl="node2" presStyleIdx="0" presStyleCnt="3" custScaleX="259111" custScaleY="315410" custLinFactNeighborX="-86268" custLinFactNeighborY="2114">
        <dgm:presLayoutVars>
          <dgm:chPref val="3"/>
        </dgm:presLayoutVars>
      </dgm:prSet>
      <dgm:spPr>
        <a:prstGeom prst="ellipse">
          <a:avLst/>
        </a:prstGeom>
      </dgm:spPr>
    </dgm:pt>
    <dgm:pt modelId="{DEF09292-3A6D-41E2-A2B8-6B3DFEF4B4A7}" type="pres">
      <dgm:prSet presAssocID="{A8DA3562-DADA-4686-87CA-6A4B16C02FD4}" presName="rootConnector" presStyleLbl="node2" presStyleIdx="0" presStyleCnt="3"/>
      <dgm:spPr/>
    </dgm:pt>
    <dgm:pt modelId="{18688393-DC4C-4751-A1C7-ADABF2C05933}" type="pres">
      <dgm:prSet presAssocID="{A8DA3562-DADA-4686-87CA-6A4B16C02FD4}" presName="hierChild4" presStyleCnt="0"/>
      <dgm:spPr/>
    </dgm:pt>
    <dgm:pt modelId="{7389CF81-D33C-41BF-BC3C-210B460C792C}" type="pres">
      <dgm:prSet presAssocID="{A8DA3562-DADA-4686-87CA-6A4B16C02FD4}" presName="hierChild5" presStyleCnt="0"/>
      <dgm:spPr/>
    </dgm:pt>
    <dgm:pt modelId="{807284DC-2718-4E33-A12E-380356D4A421}" type="pres">
      <dgm:prSet presAssocID="{86BB4EA6-4EED-4C31-95B4-E65399A34EA3}" presName="Name37" presStyleLbl="parChTrans1D2" presStyleIdx="1" presStyleCnt="3"/>
      <dgm:spPr/>
    </dgm:pt>
    <dgm:pt modelId="{EA8EEDF9-BD59-4DC1-916A-61EAEEE43E6F}" type="pres">
      <dgm:prSet presAssocID="{248E0F36-9966-4E0F-9600-0B82AC3561AE}" presName="hierRoot2" presStyleCnt="0">
        <dgm:presLayoutVars>
          <dgm:hierBranch val="init"/>
        </dgm:presLayoutVars>
      </dgm:prSet>
      <dgm:spPr/>
    </dgm:pt>
    <dgm:pt modelId="{A2BDD4A7-E6F4-4331-BC41-BA7BD79E7F2E}" type="pres">
      <dgm:prSet presAssocID="{248E0F36-9966-4E0F-9600-0B82AC3561AE}" presName="rootComposite" presStyleCnt="0"/>
      <dgm:spPr/>
    </dgm:pt>
    <dgm:pt modelId="{D19E10BE-55F3-4193-A6F7-E556DAD75BA2}" type="pres">
      <dgm:prSet presAssocID="{248E0F36-9966-4E0F-9600-0B82AC3561AE}" presName="rootText" presStyleLbl="node2" presStyleIdx="1" presStyleCnt="3" custScaleX="179213" custScaleY="81371" custLinFactY="44897" custLinFactNeighborX="13183" custLinFactNeighborY="100000">
        <dgm:presLayoutVars>
          <dgm:chPref val="3"/>
        </dgm:presLayoutVars>
      </dgm:prSet>
      <dgm:spPr>
        <a:prstGeom prst="ellipse">
          <a:avLst/>
        </a:prstGeom>
      </dgm:spPr>
    </dgm:pt>
    <dgm:pt modelId="{D158E7F9-3058-4A6D-AB90-D2AA481B26F6}" type="pres">
      <dgm:prSet presAssocID="{248E0F36-9966-4E0F-9600-0B82AC3561AE}" presName="rootConnector" presStyleLbl="node2" presStyleIdx="1" presStyleCnt="3"/>
      <dgm:spPr/>
    </dgm:pt>
    <dgm:pt modelId="{DD26D726-CDA1-4A65-AF34-F2E4F9D8F3E0}" type="pres">
      <dgm:prSet presAssocID="{248E0F36-9966-4E0F-9600-0B82AC3561AE}" presName="hierChild4" presStyleCnt="0"/>
      <dgm:spPr/>
    </dgm:pt>
    <dgm:pt modelId="{BFBB0134-292E-4413-B710-6FD3F4CBF07C}" type="pres">
      <dgm:prSet presAssocID="{248E0F36-9966-4E0F-9600-0B82AC3561AE}" presName="hierChild5" presStyleCnt="0"/>
      <dgm:spPr/>
    </dgm:pt>
    <dgm:pt modelId="{257973E9-B582-4C1D-B552-E6694D21D9B5}" type="pres">
      <dgm:prSet presAssocID="{A454E04B-38EA-4D97-B9DF-4B7DC3F20A67}" presName="Name37" presStyleLbl="parChTrans1D2" presStyleIdx="2" presStyleCnt="3"/>
      <dgm:spPr/>
    </dgm:pt>
    <dgm:pt modelId="{6ED55E4D-FC6E-4E22-81B6-5FF0E1299EDD}" type="pres">
      <dgm:prSet presAssocID="{6A20DD04-ED9B-4024-9C1A-57BF35A82927}" presName="hierRoot2" presStyleCnt="0">
        <dgm:presLayoutVars>
          <dgm:hierBranch val="init"/>
        </dgm:presLayoutVars>
      </dgm:prSet>
      <dgm:spPr/>
    </dgm:pt>
    <dgm:pt modelId="{400B7DDC-AEC5-4EF7-9014-187594E9E745}" type="pres">
      <dgm:prSet presAssocID="{6A20DD04-ED9B-4024-9C1A-57BF35A82927}" presName="rootComposite" presStyleCnt="0"/>
      <dgm:spPr/>
    </dgm:pt>
    <dgm:pt modelId="{5E318A32-A3B8-4E9E-9AEB-3BF04E2DB6F0}" type="pres">
      <dgm:prSet presAssocID="{6A20DD04-ED9B-4024-9C1A-57BF35A82927}" presName="rootText" presStyleLbl="node2" presStyleIdx="2" presStyleCnt="3" custScaleX="459176" custLinFactNeighborX="20740" custLinFactNeighborY="15369">
        <dgm:presLayoutVars>
          <dgm:chPref val="3"/>
        </dgm:presLayoutVars>
      </dgm:prSet>
      <dgm:spPr/>
    </dgm:pt>
    <dgm:pt modelId="{6923C9DA-1EE3-4BEC-BA65-E55FCAF37A69}" type="pres">
      <dgm:prSet presAssocID="{6A20DD04-ED9B-4024-9C1A-57BF35A82927}" presName="rootConnector" presStyleLbl="node2" presStyleIdx="2" presStyleCnt="3"/>
      <dgm:spPr/>
    </dgm:pt>
    <dgm:pt modelId="{93FC5E4C-1A0C-4E49-B6CD-49ADA856C7CC}" type="pres">
      <dgm:prSet presAssocID="{6A20DD04-ED9B-4024-9C1A-57BF35A82927}" presName="hierChild4" presStyleCnt="0"/>
      <dgm:spPr/>
    </dgm:pt>
    <dgm:pt modelId="{EB9F9526-AACF-4825-BD69-948CD5DB134C}" type="pres">
      <dgm:prSet presAssocID="{A40AEE49-8515-454B-B413-CC439FC82A4B}" presName="Name37" presStyleLbl="parChTrans1D3" presStyleIdx="0" presStyleCnt="5"/>
      <dgm:spPr/>
    </dgm:pt>
    <dgm:pt modelId="{6251C4BB-E7AD-407A-8E23-A40C56D6A2FD}" type="pres">
      <dgm:prSet presAssocID="{24AEBFFF-3A3F-47C7-B350-0F32ED46C13A}" presName="hierRoot2" presStyleCnt="0">
        <dgm:presLayoutVars>
          <dgm:hierBranch val="init"/>
        </dgm:presLayoutVars>
      </dgm:prSet>
      <dgm:spPr/>
    </dgm:pt>
    <dgm:pt modelId="{B6AD6EAC-A0A9-4ED1-BB96-A3DBF54E49A3}" type="pres">
      <dgm:prSet presAssocID="{24AEBFFF-3A3F-47C7-B350-0F32ED46C13A}" presName="rootComposite" presStyleCnt="0"/>
      <dgm:spPr/>
    </dgm:pt>
    <dgm:pt modelId="{A4E21E1B-F3B1-401F-9058-FDD255E67CBF}" type="pres">
      <dgm:prSet presAssocID="{24AEBFFF-3A3F-47C7-B350-0F32ED46C13A}" presName="rootText" presStyleLbl="node3" presStyleIdx="0" presStyleCnt="5" custScaleX="424022" custScaleY="134558">
        <dgm:presLayoutVars>
          <dgm:chPref val="3"/>
        </dgm:presLayoutVars>
      </dgm:prSet>
      <dgm:spPr/>
    </dgm:pt>
    <dgm:pt modelId="{7086AE46-357D-4D59-BC19-EFB5B34E00C1}" type="pres">
      <dgm:prSet presAssocID="{24AEBFFF-3A3F-47C7-B350-0F32ED46C13A}" presName="rootConnector" presStyleLbl="node3" presStyleIdx="0" presStyleCnt="5"/>
      <dgm:spPr/>
    </dgm:pt>
    <dgm:pt modelId="{E3BA0E44-688B-4C95-B815-B583FC5C3F08}" type="pres">
      <dgm:prSet presAssocID="{24AEBFFF-3A3F-47C7-B350-0F32ED46C13A}" presName="hierChild4" presStyleCnt="0"/>
      <dgm:spPr/>
    </dgm:pt>
    <dgm:pt modelId="{F82C778A-A488-41BB-826D-2792C96D8F72}" type="pres">
      <dgm:prSet presAssocID="{24AEBFFF-3A3F-47C7-B350-0F32ED46C13A}" presName="hierChild5" presStyleCnt="0"/>
      <dgm:spPr/>
    </dgm:pt>
    <dgm:pt modelId="{3F1FC686-5AAF-4F69-89C4-04010CEE3784}" type="pres">
      <dgm:prSet presAssocID="{83B25BE9-1F22-4B78-9843-99E51A05A33A}" presName="Name37" presStyleLbl="parChTrans1D3" presStyleIdx="1" presStyleCnt="5"/>
      <dgm:spPr/>
    </dgm:pt>
    <dgm:pt modelId="{2F109941-08F8-42FC-BE7F-8A78F5FCD693}" type="pres">
      <dgm:prSet presAssocID="{435210F9-344A-424F-A4BE-93B4A51434BA}" presName="hierRoot2" presStyleCnt="0">
        <dgm:presLayoutVars>
          <dgm:hierBranch val="init"/>
        </dgm:presLayoutVars>
      </dgm:prSet>
      <dgm:spPr/>
    </dgm:pt>
    <dgm:pt modelId="{1657B375-F5B0-48C3-8F63-246DD23FD209}" type="pres">
      <dgm:prSet presAssocID="{435210F9-344A-424F-A4BE-93B4A51434BA}" presName="rootComposite" presStyleCnt="0"/>
      <dgm:spPr/>
    </dgm:pt>
    <dgm:pt modelId="{9C1F3048-707C-420E-ABDE-F0A79C69A485}" type="pres">
      <dgm:prSet presAssocID="{435210F9-344A-424F-A4BE-93B4A51434BA}" presName="rootText" presStyleLbl="node3" presStyleIdx="1" presStyleCnt="5" custScaleX="419070">
        <dgm:presLayoutVars>
          <dgm:chPref val="3"/>
        </dgm:presLayoutVars>
      </dgm:prSet>
      <dgm:spPr/>
    </dgm:pt>
    <dgm:pt modelId="{0EF389E2-E411-43B3-B46C-7F6B20DFFE72}" type="pres">
      <dgm:prSet presAssocID="{435210F9-344A-424F-A4BE-93B4A51434BA}" presName="rootConnector" presStyleLbl="node3" presStyleIdx="1" presStyleCnt="5"/>
      <dgm:spPr/>
    </dgm:pt>
    <dgm:pt modelId="{E3B46664-18D2-4269-80BE-E58B95DE0A9A}" type="pres">
      <dgm:prSet presAssocID="{435210F9-344A-424F-A4BE-93B4A51434BA}" presName="hierChild4" presStyleCnt="0"/>
      <dgm:spPr/>
    </dgm:pt>
    <dgm:pt modelId="{5E14139F-EDED-4FFD-8BE9-65CF1497E27B}" type="pres">
      <dgm:prSet presAssocID="{435210F9-344A-424F-A4BE-93B4A51434BA}" presName="hierChild5" presStyleCnt="0"/>
      <dgm:spPr/>
    </dgm:pt>
    <dgm:pt modelId="{5E319BC2-3D39-4BAC-A0C1-29AF812E2145}" type="pres">
      <dgm:prSet presAssocID="{71836E54-D177-44D3-8F67-0E6595CDE5AF}" presName="Name37" presStyleLbl="parChTrans1D3" presStyleIdx="2" presStyleCnt="5"/>
      <dgm:spPr/>
    </dgm:pt>
    <dgm:pt modelId="{7172D5EE-A436-46F8-BB22-B3EF4D1DEADA}" type="pres">
      <dgm:prSet presAssocID="{C50E4F59-238A-4543-A5F3-6918755B26E3}" presName="hierRoot2" presStyleCnt="0">
        <dgm:presLayoutVars>
          <dgm:hierBranch val="init"/>
        </dgm:presLayoutVars>
      </dgm:prSet>
      <dgm:spPr/>
    </dgm:pt>
    <dgm:pt modelId="{83CD119C-146E-48EA-A9E1-04027A555A16}" type="pres">
      <dgm:prSet presAssocID="{C50E4F59-238A-4543-A5F3-6918755B26E3}" presName="rootComposite" presStyleCnt="0"/>
      <dgm:spPr/>
    </dgm:pt>
    <dgm:pt modelId="{94F2DC6C-459C-4F13-9C76-45A4FD489E81}" type="pres">
      <dgm:prSet presAssocID="{C50E4F59-238A-4543-A5F3-6918755B26E3}" presName="rootText" presStyleLbl="node3" presStyleIdx="2" presStyleCnt="5" custScaleX="394568">
        <dgm:presLayoutVars>
          <dgm:chPref val="3"/>
        </dgm:presLayoutVars>
      </dgm:prSet>
      <dgm:spPr/>
    </dgm:pt>
    <dgm:pt modelId="{92CFE365-5B3B-418F-B6A6-F772B9D2E7EF}" type="pres">
      <dgm:prSet presAssocID="{C50E4F59-238A-4543-A5F3-6918755B26E3}" presName="rootConnector" presStyleLbl="node3" presStyleIdx="2" presStyleCnt="5"/>
      <dgm:spPr/>
    </dgm:pt>
    <dgm:pt modelId="{1D880F85-079F-419F-8C5E-DD36261C1E89}" type="pres">
      <dgm:prSet presAssocID="{C50E4F59-238A-4543-A5F3-6918755B26E3}" presName="hierChild4" presStyleCnt="0"/>
      <dgm:spPr/>
    </dgm:pt>
    <dgm:pt modelId="{9280A9B8-B754-4F7F-86E6-1683D4C09113}" type="pres">
      <dgm:prSet presAssocID="{C50E4F59-238A-4543-A5F3-6918755B26E3}" presName="hierChild5" presStyleCnt="0"/>
      <dgm:spPr/>
    </dgm:pt>
    <dgm:pt modelId="{A864A4A1-DD88-48DA-85E3-C06D68369282}" type="pres">
      <dgm:prSet presAssocID="{76887457-DEDE-4D64-A8EF-4988CB3BF763}" presName="Name37" presStyleLbl="parChTrans1D3" presStyleIdx="3" presStyleCnt="5"/>
      <dgm:spPr/>
    </dgm:pt>
    <dgm:pt modelId="{A29FC18F-EA13-4AD2-9F35-4FB67E458E56}" type="pres">
      <dgm:prSet presAssocID="{A76CC8C7-E153-4CEA-82F3-B7C0A3B7F6B8}" presName="hierRoot2" presStyleCnt="0">
        <dgm:presLayoutVars>
          <dgm:hierBranch val="init"/>
        </dgm:presLayoutVars>
      </dgm:prSet>
      <dgm:spPr/>
    </dgm:pt>
    <dgm:pt modelId="{F93BB44F-5B2D-4AAE-A73A-66DE2F23C694}" type="pres">
      <dgm:prSet presAssocID="{A76CC8C7-E153-4CEA-82F3-B7C0A3B7F6B8}" presName="rootComposite" presStyleCnt="0"/>
      <dgm:spPr/>
    </dgm:pt>
    <dgm:pt modelId="{13FA3023-849C-4B07-BB0D-2A2C2C95FC5A}" type="pres">
      <dgm:prSet presAssocID="{A76CC8C7-E153-4CEA-82F3-B7C0A3B7F6B8}" presName="rootText" presStyleLbl="node3" presStyleIdx="3" presStyleCnt="5" custScaleX="428031">
        <dgm:presLayoutVars>
          <dgm:chPref val="3"/>
        </dgm:presLayoutVars>
      </dgm:prSet>
      <dgm:spPr/>
    </dgm:pt>
    <dgm:pt modelId="{71C19860-9359-43C8-B63F-8C9FFBED7EEE}" type="pres">
      <dgm:prSet presAssocID="{A76CC8C7-E153-4CEA-82F3-B7C0A3B7F6B8}" presName="rootConnector" presStyleLbl="node3" presStyleIdx="3" presStyleCnt="5"/>
      <dgm:spPr/>
    </dgm:pt>
    <dgm:pt modelId="{AAC5AE92-60C8-4C0E-96EF-BCE42CE73E04}" type="pres">
      <dgm:prSet presAssocID="{A76CC8C7-E153-4CEA-82F3-B7C0A3B7F6B8}" presName="hierChild4" presStyleCnt="0"/>
      <dgm:spPr/>
    </dgm:pt>
    <dgm:pt modelId="{2F283F69-9D12-4FB7-B397-395F1B99CD4D}" type="pres">
      <dgm:prSet presAssocID="{A76CC8C7-E153-4CEA-82F3-B7C0A3B7F6B8}" presName="hierChild5" presStyleCnt="0"/>
      <dgm:spPr/>
    </dgm:pt>
    <dgm:pt modelId="{C595A2B6-35D8-4329-954D-C6A2A494C369}" type="pres">
      <dgm:prSet presAssocID="{6BB64F89-E1CA-4694-8F49-5D9CFBA346C4}" presName="Name37" presStyleLbl="parChTrans1D3" presStyleIdx="4" presStyleCnt="5"/>
      <dgm:spPr/>
    </dgm:pt>
    <dgm:pt modelId="{C5549F44-45FE-4FE7-A68A-A680B558B60F}" type="pres">
      <dgm:prSet presAssocID="{200A2026-95B5-450D-8624-642282B42F46}" presName="hierRoot2" presStyleCnt="0">
        <dgm:presLayoutVars>
          <dgm:hierBranch val="init"/>
        </dgm:presLayoutVars>
      </dgm:prSet>
      <dgm:spPr/>
    </dgm:pt>
    <dgm:pt modelId="{18CA6F9E-E552-4B76-AC09-15429CDCA038}" type="pres">
      <dgm:prSet presAssocID="{200A2026-95B5-450D-8624-642282B42F46}" presName="rootComposite" presStyleCnt="0"/>
      <dgm:spPr/>
    </dgm:pt>
    <dgm:pt modelId="{FC808085-7143-4321-9B70-96DA287AFB08}" type="pres">
      <dgm:prSet presAssocID="{200A2026-95B5-450D-8624-642282B42F46}" presName="rootText" presStyleLbl="node3" presStyleIdx="4" presStyleCnt="5" custScaleX="415320" custScaleY="125479">
        <dgm:presLayoutVars>
          <dgm:chPref val="3"/>
        </dgm:presLayoutVars>
      </dgm:prSet>
      <dgm:spPr/>
    </dgm:pt>
    <dgm:pt modelId="{B0657053-01AC-4EBF-9115-9E4F738E1FFD}" type="pres">
      <dgm:prSet presAssocID="{200A2026-95B5-450D-8624-642282B42F46}" presName="rootConnector" presStyleLbl="node3" presStyleIdx="4" presStyleCnt="5"/>
      <dgm:spPr/>
    </dgm:pt>
    <dgm:pt modelId="{16FE8ADE-6B7D-43D4-B0C2-379D280E5424}" type="pres">
      <dgm:prSet presAssocID="{200A2026-95B5-450D-8624-642282B42F46}" presName="hierChild4" presStyleCnt="0"/>
      <dgm:spPr/>
    </dgm:pt>
    <dgm:pt modelId="{DB107BCC-790B-4E80-B0F9-FE16EA8E3490}" type="pres">
      <dgm:prSet presAssocID="{200A2026-95B5-450D-8624-642282B42F46}" presName="hierChild5" presStyleCnt="0"/>
      <dgm:spPr/>
    </dgm:pt>
    <dgm:pt modelId="{05C7A19D-FDBE-4533-A632-E69683E3EA02}" type="pres">
      <dgm:prSet presAssocID="{6A20DD04-ED9B-4024-9C1A-57BF35A82927}" presName="hierChild5" presStyleCnt="0"/>
      <dgm:spPr/>
    </dgm:pt>
    <dgm:pt modelId="{0FA2DF41-885A-4A3D-A55E-2BB783DDAA78}" type="pres">
      <dgm:prSet presAssocID="{BAA19D7F-8B8D-4666-A28A-12708CCC8A11}" presName="hierChild3" presStyleCnt="0"/>
      <dgm:spPr/>
    </dgm:pt>
  </dgm:ptLst>
  <dgm:cxnLst>
    <dgm:cxn modelId="{551A5D05-2002-4E8E-99AD-64284EADE7DB}" type="presOf" srcId="{C50E4F59-238A-4543-A5F3-6918755B26E3}" destId="{94F2DC6C-459C-4F13-9C76-45A4FD489E81}" srcOrd="0" destOrd="0" presId="urn:microsoft.com/office/officeart/2005/8/layout/orgChart1"/>
    <dgm:cxn modelId="{E04F3815-B34B-4171-8F57-8AE986511B37}" type="presOf" srcId="{A8DA3562-DADA-4686-87CA-6A4B16C02FD4}" destId="{DEF09292-3A6D-41E2-A2B8-6B3DFEF4B4A7}" srcOrd="1" destOrd="0" presId="urn:microsoft.com/office/officeart/2005/8/layout/orgChart1"/>
    <dgm:cxn modelId="{8F924B16-6FCE-43B3-B3DB-D4554973BF49}" type="presOf" srcId="{71836E54-D177-44D3-8F67-0E6595CDE5AF}" destId="{5E319BC2-3D39-4BAC-A0C1-29AF812E2145}" srcOrd="0" destOrd="0" presId="urn:microsoft.com/office/officeart/2005/8/layout/orgChart1"/>
    <dgm:cxn modelId="{2DB5D11A-2EC1-489C-B28B-45865AC5FFC2}" type="presOf" srcId="{435210F9-344A-424F-A4BE-93B4A51434BA}" destId="{9C1F3048-707C-420E-ABDE-F0A79C69A485}" srcOrd="0" destOrd="0" presId="urn:microsoft.com/office/officeart/2005/8/layout/orgChart1"/>
    <dgm:cxn modelId="{CEC3782B-8985-4292-A0D9-F989BD13F211}" type="presOf" srcId="{A76CC8C7-E153-4CEA-82F3-B7C0A3B7F6B8}" destId="{71C19860-9359-43C8-B63F-8C9FFBED7EEE}" srcOrd="1" destOrd="0" presId="urn:microsoft.com/office/officeart/2005/8/layout/orgChart1"/>
    <dgm:cxn modelId="{F2486B32-417F-48F0-A3F9-1150F2B9FE08}" type="presOf" srcId="{200A2026-95B5-450D-8624-642282B42F46}" destId="{B0657053-01AC-4EBF-9115-9E4F738E1FFD}" srcOrd="1" destOrd="0" presId="urn:microsoft.com/office/officeart/2005/8/layout/orgChart1"/>
    <dgm:cxn modelId="{2B73C439-F1A6-4E78-ADB6-0786E5C15F2F}" type="presOf" srcId="{6A20DD04-ED9B-4024-9C1A-57BF35A82927}" destId="{6923C9DA-1EE3-4BEC-BA65-E55FCAF37A69}" srcOrd="1" destOrd="0" presId="urn:microsoft.com/office/officeart/2005/8/layout/orgChart1"/>
    <dgm:cxn modelId="{2305E362-E71A-4360-BF39-3ABBBA8A0805}" srcId="{6A20DD04-ED9B-4024-9C1A-57BF35A82927}" destId="{C50E4F59-238A-4543-A5F3-6918755B26E3}" srcOrd="2" destOrd="0" parTransId="{71836E54-D177-44D3-8F67-0E6595CDE5AF}" sibTransId="{88216134-8654-46A7-B477-283E2969871C}"/>
    <dgm:cxn modelId="{AA9A5664-13FB-4212-813E-258FD41119E0}" type="presOf" srcId="{24AEBFFF-3A3F-47C7-B350-0F32ED46C13A}" destId="{A4E21E1B-F3B1-401F-9058-FDD255E67CBF}" srcOrd="0" destOrd="0" presId="urn:microsoft.com/office/officeart/2005/8/layout/orgChart1"/>
    <dgm:cxn modelId="{7185F96B-638F-4A25-A887-5E39DF07F867}" type="presOf" srcId="{20BE2D74-682C-41AC-B94A-2F55D65BF299}" destId="{B4793943-FB02-499C-9684-E456691356A5}" srcOrd="0" destOrd="0" presId="urn:microsoft.com/office/officeart/2005/8/layout/orgChart1"/>
    <dgm:cxn modelId="{EDB0566C-E893-4CFF-A295-EAB1273E83DF}" type="presOf" srcId="{21DB8C6C-8D28-4A18-8485-29C3D2CC1C03}" destId="{0D6DBE93-FC3E-411E-8764-F398E26C326E}" srcOrd="0" destOrd="0" presId="urn:microsoft.com/office/officeart/2005/8/layout/orgChart1"/>
    <dgm:cxn modelId="{1C879073-A8F7-4131-B854-C84DE1825DA0}" type="presOf" srcId="{83B25BE9-1F22-4B78-9843-99E51A05A33A}" destId="{3F1FC686-5AAF-4F69-89C4-04010CEE3784}" srcOrd="0" destOrd="0" presId="urn:microsoft.com/office/officeart/2005/8/layout/orgChart1"/>
    <dgm:cxn modelId="{1EC35D74-1597-47FA-81A2-86AAE279CF11}" srcId="{BAA19D7F-8B8D-4666-A28A-12708CCC8A11}" destId="{A8DA3562-DADA-4686-87CA-6A4B16C02FD4}" srcOrd="0" destOrd="0" parTransId="{20BE2D74-682C-41AC-B94A-2F55D65BF299}" sibTransId="{5FDD6CC3-2A69-4D11-A85A-A0520D08262D}"/>
    <dgm:cxn modelId="{94122555-BB72-43D1-B4F1-5CF39A4C9ACF}" type="presOf" srcId="{248E0F36-9966-4E0F-9600-0B82AC3561AE}" destId="{D158E7F9-3058-4A6D-AB90-D2AA481B26F6}" srcOrd="1" destOrd="0" presId="urn:microsoft.com/office/officeart/2005/8/layout/orgChart1"/>
    <dgm:cxn modelId="{B20A0A89-835B-4853-8DDF-3FE9B3393474}" srcId="{6A20DD04-ED9B-4024-9C1A-57BF35A82927}" destId="{A76CC8C7-E153-4CEA-82F3-B7C0A3B7F6B8}" srcOrd="3" destOrd="0" parTransId="{76887457-DEDE-4D64-A8EF-4988CB3BF763}" sibTransId="{9190A710-8BC0-4D2D-B338-726018EC815B}"/>
    <dgm:cxn modelId="{5B67FE93-B614-40B9-BB60-D94919B5B862}" type="presOf" srcId="{76887457-DEDE-4D64-A8EF-4988CB3BF763}" destId="{A864A4A1-DD88-48DA-85E3-C06D68369282}" srcOrd="0" destOrd="0" presId="urn:microsoft.com/office/officeart/2005/8/layout/orgChart1"/>
    <dgm:cxn modelId="{42843DA2-593E-47BE-BDF4-AA07B8705CF4}" type="presOf" srcId="{A454E04B-38EA-4D97-B9DF-4B7DC3F20A67}" destId="{257973E9-B582-4C1D-B552-E6694D21D9B5}" srcOrd="0" destOrd="0" presId="urn:microsoft.com/office/officeart/2005/8/layout/orgChart1"/>
    <dgm:cxn modelId="{552B30A4-593F-4633-A83F-6867886E96CA}" srcId="{BAA19D7F-8B8D-4666-A28A-12708CCC8A11}" destId="{248E0F36-9966-4E0F-9600-0B82AC3561AE}" srcOrd="1" destOrd="0" parTransId="{86BB4EA6-4EED-4C31-95B4-E65399A34EA3}" sibTransId="{39949467-9DA1-4ABA-8C65-877378CEB926}"/>
    <dgm:cxn modelId="{E5C7C7A6-776E-451E-9CAC-E4DB9B14EA0F}" srcId="{6A20DD04-ED9B-4024-9C1A-57BF35A82927}" destId="{435210F9-344A-424F-A4BE-93B4A51434BA}" srcOrd="1" destOrd="0" parTransId="{83B25BE9-1F22-4B78-9843-99E51A05A33A}" sibTransId="{35697918-B429-49DC-BEA2-455662464FAF}"/>
    <dgm:cxn modelId="{BDE0FFA9-F445-485E-BC15-09BA25FD8697}" srcId="{6A20DD04-ED9B-4024-9C1A-57BF35A82927}" destId="{200A2026-95B5-450D-8624-642282B42F46}" srcOrd="4" destOrd="0" parTransId="{6BB64F89-E1CA-4694-8F49-5D9CFBA346C4}" sibTransId="{3F864B5D-2C14-4903-80A7-16E731763C68}"/>
    <dgm:cxn modelId="{448273AE-17C1-419E-9B2E-15813A9B9A6A}" type="presOf" srcId="{6BB64F89-E1CA-4694-8F49-5D9CFBA346C4}" destId="{C595A2B6-35D8-4329-954D-C6A2A494C369}" srcOrd="0" destOrd="0" presId="urn:microsoft.com/office/officeart/2005/8/layout/orgChart1"/>
    <dgm:cxn modelId="{251C37B4-16C2-49A8-9F0D-A8820319FF43}" srcId="{21DB8C6C-8D28-4A18-8485-29C3D2CC1C03}" destId="{BAA19D7F-8B8D-4666-A28A-12708CCC8A11}" srcOrd="0" destOrd="0" parTransId="{4D261091-7F9B-474F-B0BF-436609855318}" sibTransId="{918E665E-9C34-4A41-86C1-CD707F508EB2}"/>
    <dgm:cxn modelId="{75FAC6B8-29B1-4403-9E00-69EDDFAC639C}" srcId="{BAA19D7F-8B8D-4666-A28A-12708CCC8A11}" destId="{6A20DD04-ED9B-4024-9C1A-57BF35A82927}" srcOrd="2" destOrd="0" parTransId="{A454E04B-38EA-4D97-B9DF-4B7DC3F20A67}" sibTransId="{01FACA43-627B-4005-A123-79AA3A0837AD}"/>
    <dgm:cxn modelId="{3A08D8BA-4B25-4B0A-BCAB-17B4069E7D1D}" type="presOf" srcId="{BAA19D7F-8B8D-4666-A28A-12708CCC8A11}" destId="{3A3D98DE-4ED2-411A-9A97-25BA2389CFF3}" srcOrd="1" destOrd="0" presId="urn:microsoft.com/office/officeart/2005/8/layout/orgChart1"/>
    <dgm:cxn modelId="{51326BC7-95E4-42E6-BAD1-D0088958B0F6}" type="presOf" srcId="{A8DA3562-DADA-4686-87CA-6A4B16C02FD4}" destId="{2C638C8C-44B3-4416-B4CF-95CEE60221AB}" srcOrd="0" destOrd="0" presId="urn:microsoft.com/office/officeart/2005/8/layout/orgChart1"/>
    <dgm:cxn modelId="{660940CC-66D2-4C15-9CC6-33BEDBB4A3B8}" type="presOf" srcId="{435210F9-344A-424F-A4BE-93B4A51434BA}" destId="{0EF389E2-E411-43B3-B46C-7F6B20DFFE72}" srcOrd="1" destOrd="0" presId="urn:microsoft.com/office/officeart/2005/8/layout/orgChart1"/>
    <dgm:cxn modelId="{9C505CD3-D387-4ECA-BC6B-647B72D3B42F}" type="presOf" srcId="{C50E4F59-238A-4543-A5F3-6918755B26E3}" destId="{92CFE365-5B3B-418F-B6A6-F772B9D2E7EF}" srcOrd="1" destOrd="0" presId="urn:microsoft.com/office/officeart/2005/8/layout/orgChart1"/>
    <dgm:cxn modelId="{941713D4-34C8-487F-9EDA-B916F804D57B}" type="presOf" srcId="{248E0F36-9966-4E0F-9600-0B82AC3561AE}" destId="{D19E10BE-55F3-4193-A6F7-E556DAD75BA2}" srcOrd="0" destOrd="0" presId="urn:microsoft.com/office/officeart/2005/8/layout/orgChart1"/>
    <dgm:cxn modelId="{1F2823D6-7612-43BD-94C0-B1D4FCF75AA9}" type="presOf" srcId="{A40AEE49-8515-454B-B413-CC439FC82A4B}" destId="{EB9F9526-AACF-4825-BD69-948CD5DB134C}" srcOrd="0" destOrd="0" presId="urn:microsoft.com/office/officeart/2005/8/layout/orgChart1"/>
    <dgm:cxn modelId="{E7456BE0-10E6-4EB8-BDF6-2F17AC666F22}" type="presOf" srcId="{24AEBFFF-3A3F-47C7-B350-0F32ED46C13A}" destId="{7086AE46-357D-4D59-BC19-EFB5B34E00C1}" srcOrd="1" destOrd="0" presId="urn:microsoft.com/office/officeart/2005/8/layout/orgChart1"/>
    <dgm:cxn modelId="{ADCC9AE2-4243-4FFF-8182-B6814BC72CE9}" type="presOf" srcId="{200A2026-95B5-450D-8624-642282B42F46}" destId="{FC808085-7143-4321-9B70-96DA287AFB08}" srcOrd="0" destOrd="0" presId="urn:microsoft.com/office/officeart/2005/8/layout/orgChart1"/>
    <dgm:cxn modelId="{77039EE5-0342-4594-8883-C49D8982973E}" type="presOf" srcId="{BAA19D7F-8B8D-4666-A28A-12708CCC8A11}" destId="{43CF29B0-8B22-47CF-A16B-4CCE88C8F748}" srcOrd="0" destOrd="0" presId="urn:microsoft.com/office/officeart/2005/8/layout/orgChart1"/>
    <dgm:cxn modelId="{5CFF98E6-A316-4692-9BB9-1F7636B74F00}" type="presOf" srcId="{86BB4EA6-4EED-4C31-95B4-E65399A34EA3}" destId="{807284DC-2718-4E33-A12E-380356D4A421}" srcOrd="0" destOrd="0" presId="urn:microsoft.com/office/officeart/2005/8/layout/orgChart1"/>
    <dgm:cxn modelId="{7777FBEE-DB25-4738-9E0B-D89E84C26F05}" srcId="{6A20DD04-ED9B-4024-9C1A-57BF35A82927}" destId="{24AEBFFF-3A3F-47C7-B350-0F32ED46C13A}" srcOrd="0" destOrd="0" parTransId="{A40AEE49-8515-454B-B413-CC439FC82A4B}" sibTransId="{FB1AB882-774A-45B6-B54F-37A59B3F0842}"/>
    <dgm:cxn modelId="{B8BF56EF-3F6A-42A0-ABDD-D7886BC2F749}" type="presOf" srcId="{A76CC8C7-E153-4CEA-82F3-B7C0A3B7F6B8}" destId="{13FA3023-849C-4B07-BB0D-2A2C2C95FC5A}" srcOrd="0" destOrd="0" presId="urn:microsoft.com/office/officeart/2005/8/layout/orgChart1"/>
    <dgm:cxn modelId="{5913F1F4-4AD3-4440-B490-A3E86F1EDF12}" type="presOf" srcId="{6A20DD04-ED9B-4024-9C1A-57BF35A82927}" destId="{5E318A32-A3B8-4E9E-9AEB-3BF04E2DB6F0}" srcOrd="0" destOrd="0" presId="urn:microsoft.com/office/officeart/2005/8/layout/orgChart1"/>
    <dgm:cxn modelId="{A7E23F45-1D68-4A01-818C-1724CBC904E9}" type="presParOf" srcId="{0D6DBE93-FC3E-411E-8764-F398E26C326E}" destId="{05BEF0B6-7F84-403B-B6E1-940ECE89B45B}" srcOrd="0" destOrd="0" presId="urn:microsoft.com/office/officeart/2005/8/layout/orgChart1"/>
    <dgm:cxn modelId="{BFE93F03-64AB-4CF3-839D-A0EB5BB080DF}" type="presParOf" srcId="{05BEF0B6-7F84-403B-B6E1-940ECE89B45B}" destId="{27992A9B-CA4A-445F-8673-221F419C5539}" srcOrd="0" destOrd="0" presId="urn:microsoft.com/office/officeart/2005/8/layout/orgChart1"/>
    <dgm:cxn modelId="{F38681B5-6313-4180-83A7-F8E0057F1968}" type="presParOf" srcId="{27992A9B-CA4A-445F-8673-221F419C5539}" destId="{43CF29B0-8B22-47CF-A16B-4CCE88C8F748}" srcOrd="0" destOrd="0" presId="urn:microsoft.com/office/officeart/2005/8/layout/orgChart1"/>
    <dgm:cxn modelId="{C475D26C-181D-4E1B-8C01-FEA806841093}" type="presParOf" srcId="{27992A9B-CA4A-445F-8673-221F419C5539}" destId="{3A3D98DE-4ED2-411A-9A97-25BA2389CFF3}" srcOrd="1" destOrd="0" presId="urn:microsoft.com/office/officeart/2005/8/layout/orgChart1"/>
    <dgm:cxn modelId="{B79AFB94-FDF4-4C10-90B6-4FD2D509D519}" type="presParOf" srcId="{05BEF0B6-7F84-403B-B6E1-940ECE89B45B}" destId="{4A4635BE-C761-4FB2-9AA1-DB1F806E3A08}" srcOrd="1" destOrd="0" presId="urn:microsoft.com/office/officeart/2005/8/layout/orgChart1"/>
    <dgm:cxn modelId="{D723F95A-54D3-4518-8497-6DBF884D1134}" type="presParOf" srcId="{4A4635BE-C761-4FB2-9AA1-DB1F806E3A08}" destId="{B4793943-FB02-499C-9684-E456691356A5}" srcOrd="0" destOrd="0" presId="urn:microsoft.com/office/officeart/2005/8/layout/orgChart1"/>
    <dgm:cxn modelId="{78F70D7B-DF12-468D-8454-D2769B39D98E}" type="presParOf" srcId="{4A4635BE-C761-4FB2-9AA1-DB1F806E3A08}" destId="{B7177B6A-91E0-499A-8CF4-9CF2136B3BFC}" srcOrd="1" destOrd="0" presId="urn:microsoft.com/office/officeart/2005/8/layout/orgChart1"/>
    <dgm:cxn modelId="{EE346DC9-94B1-4093-9CF0-507176C50DEA}" type="presParOf" srcId="{B7177B6A-91E0-499A-8CF4-9CF2136B3BFC}" destId="{1EB76003-7FC1-4906-8E11-D5F01076A8BE}" srcOrd="0" destOrd="0" presId="urn:microsoft.com/office/officeart/2005/8/layout/orgChart1"/>
    <dgm:cxn modelId="{B478AA4B-5200-4299-9579-626356C2BE87}" type="presParOf" srcId="{1EB76003-7FC1-4906-8E11-D5F01076A8BE}" destId="{2C638C8C-44B3-4416-B4CF-95CEE60221AB}" srcOrd="0" destOrd="0" presId="urn:microsoft.com/office/officeart/2005/8/layout/orgChart1"/>
    <dgm:cxn modelId="{4EFD02BF-6C7C-4D84-B751-C740CFBE2530}" type="presParOf" srcId="{1EB76003-7FC1-4906-8E11-D5F01076A8BE}" destId="{DEF09292-3A6D-41E2-A2B8-6B3DFEF4B4A7}" srcOrd="1" destOrd="0" presId="urn:microsoft.com/office/officeart/2005/8/layout/orgChart1"/>
    <dgm:cxn modelId="{7CBD60B5-0FFD-4519-A0B4-05081E5A4191}" type="presParOf" srcId="{B7177B6A-91E0-499A-8CF4-9CF2136B3BFC}" destId="{18688393-DC4C-4751-A1C7-ADABF2C05933}" srcOrd="1" destOrd="0" presId="urn:microsoft.com/office/officeart/2005/8/layout/orgChart1"/>
    <dgm:cxn modelId="{34B5BBB9-027E-43A0-913E-CA5077D11D84}" type="presParOf" srcId="{B7177B6A-91E0-499A-8CF4-9CF2136B3BFC}" destId="{7389CF81-D33C-41BF-BC3C-210B460C792C}" srcOrd="2" destOrd="0" presId="urn:microsoft.com/office/officeart/2005/8/layout/orgChart1"/>
    <dgm:cxn modelId="{04BCAE5F-6815-47E2-9030-FBB36DC8C963}" type="presParOf" srcId="{4A4635BE-C761-4FB2-9AA1-DB1F806E3A08}" destId="{807284DC-2718-4E33-A12E-380356D4A421}" srcOrd="2" destOrd="0" presId="urn:microsoft.com/office/officeart/2005/8/layout/orgChart1"/>
    <dgm:cxn modelId="{EC31B7BB-837F-4070-A8EB-4578DC7489DC}" type="presParOf" srcId="{4A4635BE-C761-4FB2-9AA1-DB1F806E3A08}" destId="{EA8EEDF9-BD59-4DC1-916A-61EAEEE43E6F}" srcOrd="3" destOrd="0" presId="urn:microsoft.com/office/officeart/2005/8/layout/orgChart1"/>
    <dgm:cxn modelId="{FE8AD275-FB3A-42A2-AD4A-25861E339DB0}" type="presParOf" srcId="{EA8EEDF9-BD59-4DC1-916A-61EAEEE43E6F}" destId="{A2BDD4A7-E6F4-4331-BC41-BA7BD79E7F2E}" srcOrd="0" destOrd="0" presId="urn:microsoft.com/office/officeart/2005/8/layout/orgChart1"/>
    <dgm:cxn modelId="{447270ED-2802-446C-AB3A-7075B8FC3101}" type="presParOf" srcId="{A2BDD4A7-E6F4-4331-BC41-BA7BD79E7F2E}" destId="{D19E10BE-55F3-4193-A6F7-E556DAD75BA2}" srcOrd="0" destOrd="0" presId="urn:microsoft.com/office/officeart/2005/8/layout/orgChart1"/>
    <dgm:cxn modelId="{15BA6799-23A9-46AB-9832-FA5E610006CD}" type="presParOf" srcId="{A2BDD4A7-E6F4-4331-BC41-BA7BD79E7F2E}" destId="{D158E7F9-3058-4A6D-AB90-D2AA481B26F6}" srcOrd="1" destOrd="0" presId="urn:microsoft.com/office/officeart/2005/8/layout/orgChart1"/>
    <dgm:cxn modelId="{7A777134-FE51-49BD-85E0-83290A645705}" type="presParOf" srcId="{EA8EEDF9-BD59-4DC1-916A-61EAEEE43E6F}" destId="{DD26D726-CDA1-4A65-AF34-F2E4F9D8F3E0}" srcOrd="1" destOrd="0" presId="urn:microsoft.com/office/officeart/2005/8/layout/orgChart1"/>
    <dgm:cxn modelId="{2E6BD876-F198-4499-B0C6-1300D07F2801}" type="presParOf" srcId="{EA8EEDF9-BD59-4DC1-916A-61EAEEE43E6F}" destId="{BFBB0134-292E-4413-B710-6FD3F4CBF07C}" srcOrd="2" destOrd="0" presId="urn:microsoft.com/office/officeart/2005/8/layout/orgChart1"/>
    <dgm:cxn modelId="{B2F53A01-8847-4B3C-9C0F-5A2970187959}" type="presParOf" srcId="{4A4635BE-C761-4FB2-9AA1-DB1F806E3A08}" destId="{257973E9-B582-4C1D-B552-E6694D21D9B5}" srcOrd="4" destOrd="0" presId="urn:microsoft.com/office/officeart/2005/8/layout/orgChart1"/>
    <dgm:cxn modelId="{779215CC-CF13-48F7-A67A-A0EA6BD6C796}" type="presParOf" srcId="{4A4635BE-C761-4FB2-9AA1-DB1F806E3A08}" destId="{6ED55E4D-FC6E-4E22-81B6-5FF0E1299EDD}" srcOrd="5" destOrd="0" presId="urn:microsoft.com/office/officeart/2005/8/layout/orgChart1"/>
    <dgm:cxn modelId="{6163232A-5B93-4ED9-82DF-70F5E67845C7}" type="presParOf" srcId="{6ED55E4D-FC6E-4E22-81B6-5FF0E1299EDD}" destId="{400B7DDC-AEC5-4EF7-9014-187594E9E745}" srcOrd="0" destOrd="0" presId="urn:microsoft.com/office/officeart/2005/8/layout/orgChart1"/>
    <dgm:cxn modelId="{08534BEC-FCC0-4085-94C8-22777D231160}" type="presParOf" srcId="{400B7DDC-AEC5-4EF7-9014-187594E9E745}" destId="{5E318A32-A3B8-4E9E-9AEB-3BF04E2DB6F0}" srcOrd="0" destOrd="0" presId="urn:microsoft.com/office/officeart/2005/8/layout/orgChart1"/>
    <dgm:cxn modelId="{AB111827-EA8D-409A-92E2-9E7D3BB5956A}" type="presParOf" srcId="{400B7DDC-AEC5-4EF7-9014-187594E9E745}" destId="{6923C9DA-1EE3-4BEC-BA65-E55FCAF37A69}" srcOrd="1" destOrd="0" presId="urn:microsoft.com/office/officeart/2005/8/layout/orgChart1"/>
    <dgm:cxn modelId="{B8F2F933-9375-4BB8-B62E-1E9F0DDE1655}" type="presParOf" srcId="{6ED55E4D-FC6E-4E22-81B6-5FF0E1299EDD}" destId="{93FC5E4C-1A0C-4E49-B6CD-49ADA856C7CC}" srcOrd="1" destOrd="0" presId="urn:microsoft.com/office/officeart/2005/8/layout/orgChart1"/>
    <dgm:cxn modelId="{C7B63291-F87F-453D-98FA-C12AC87C8049}" type="presParOf" srcId="{93FC5E4C-1A0C-4E49-B6CD-49ADA856C7CC}" destId="{EB9F9526-AACF-4825-BD69-948CD5DB134C}" srcOrd="0" destOrd="0" presId="urn:microsoft.com/office/officeart/2005/8/layout/orgChart1"/>
    <dgm:cxn modelId="{67C7D6A0-08BF-41FE-BDA7-11A9029D9752}" type="presParOf" srcId="{93FC5E4C-1A0C-4E49-B6CD-49ADA856C7CC}" destId="{6251C4BB-E7AD-407A-8E23-A40C56D6A2FD}" srcOrd="1" destOrd="0" presId="urn:microsoft.com/office/officeart/2005/8/layout/orgChart1"/>
    <dgm:cxn modelId="{7D44E0D7-AA34-4C1E-92BE-C2C1FE528E3E}" type="presParOf" srcId="{6251C4BB-E7AD-407A-8E23-A40C56D6A2FD}" destId="{B6AD6EAC-A0A9-4ED1-BB96-A3DBF54E49A3}" srcOrd="0" destOrd="0" presId="urn:microsoft.com/office/officeart/2005/8/layout/orgChart1"/>
    <dgm:cxn modelId="{54016C3B-7B7D-45C9-BC74-2BDB2C39866E}" type="presParOf" srcId="{B6AD6EAC-A0A9-4ED1-BB96-A3DBF54E49A3}" destId="{A4E21E1B-F3B1-401F-9058-FDD255E67CBF}" srcOrd="0" destOrd="0" presId="urn:microsoft.com/office/officeart/2005/8/layout/orgChart1"/>
    <dgm:cxn modelId="{DCBAFE6E-B2B7-49AC-AD77-EA4E87A7A0AC}" type="presParOf" srcId="{B6AD6EAC-A0A9-4ED1-BB96-A3DBF54E49A3}" destId="{7086AE46-357D-4D59-BC19-EFB5B34E00C1}" srcOrd="1" destOrd="0" presId="urn:microsoft.com/office/officeart/2005/8/layout/orgChart1"/>
    <dgm:cxn modelId="{F29358BE-71C8-4205-BCE8-62E88A41AE4E}" type="presParOf" srcId="{6251C4BB-E7AD-407A-8E23-A40C56D6A2FD}" destId="{E3BA0E44-688B-4C95-B815-B583FC5C3F08}" srcOrd="1" destOrd="0" presId="urn:microsoft.com/office/officeart/2005/8/layout/orgChart1"/>
    <dgm:cxn modelId="{CF7553F4-7B2D-44D5-941F-4F145D6DAF57}" type="presParOf" srcId="{6251C4BB-E7AD-407A-8E23-A40C56D6A2FD}" destId="{F82C778A-A488-41BB-826D-2792C96D8F72}" srcOrd="2" destOrd="0" presId="urn:microsoft.com/office/officeart/2005/8/layout/orgChart1"/>
    <dgm:cxn modelId="{B0A9DE77-9122-407A-B979-B05C9551EBD4}" type="presParOf" srcId="{93FC5E4C-1A0C-4E49-B6CD-49ADA856C7CC}" destId="{3F1FC686-5AAF-4F69-89C4-04010CEE3784}" srcOrd="2" destOrd="0" presId="urn:microsoft.com/office/officeart/2005/8/layout/orgChart1"/>
    <dgm:cxn modelId="{32157830-A688-4AFE-97E1-669E1290924E}" type="presParOf" srcId="{93FC5E4C-1A0C-4E49-B6CD-49ADA856C7CC}" destId="{2F109941-08F8-42FC-BE7F-8A78F5FCD693}" srcOrd="3" destOrd="0" presId="urn:microsoft.com/office/officeart/2005/8/layout/orgChart1"/>
    <dgm:cxn modelId="{F17E0B99-89E2-4161-AC15-E80CCB39FE53}" type="presParOf" srcId="{2F109941-08F8-42FC-BE7F-8A78F5FCD693}" destId="{1657B375-F5B0-48C3-8F63-246DD23FD209}" srcOrd="0" destOrd="0" presId="urn:microsoft.com/office/officeart/2005/8/layout/orgChart1"/>
    <dgm:cxn modelId="{35611D91-3A8F-45EC-813F-4540C7D04F4C}" type="presParOf" srcId="{1657B375-F5B0-48C3-8F63-246DD23FD209}" destId="{9C1F3048-707C-420E-ABDE-F0A79C69A485}" srcOrd="0" destOrd="0" presId="urn:microsoft.com/office/officeart/2005/8/layout/orgChart1"/>
    <dgm:cxn modelId="{7344B24E-40EE-4121-BF5A-E05DFA182431}" type="presParOf" srcId="{1657B375-F5B0-48C3-8F63-246DD23FD209}" destId="{0EF389E2-E411-43B3-B46C-7F6B20DFFE72}" srcOrd="1" destOrd="0" presId="urn:microsoft.com/office/officeart/2005/8/layout/orgChart1"/>
    <dgm:cxn modelId="{B5205036-5AF5-4EE1-9176-A06D142FE992}" type="presParOf" srcId="{2F109941-08F8-42FC-BE7F-8A78F5FCD693}" destId="{E3B46664-18D2-4269-80BE-E58B95DE0A9A}" srcOrd="1" destOrd="0" presId="urn:microsoft.com/office/officeart/2005/8/layout/orgChart1"/>
    <dgm:cxn modelId="{D32E6241-83F9-4019-890A-3DDECD66E134}" type="presParOf" srcId="{2F109941-08F8-42FC-BE7F-8A78F5FCD693}" destId="{5E14139F-EDED-4FFD-8BE9-65CF1497E27B}" srcOrd="2" destOrd="0" presId="urn:microsoft.com/office/officeart/2005/8/layout/orgChart1"/>
    <dgm:cxn modelId="{3D46E029-BB95-4B09-BEC9-CA8512E10F89}" type="presParOf" srcId="{93FC5E4C-1A0C-4E49-B6CD-49ADA856C7CC}" destId="{5E319BC2-3D39-4BAC-A0C1-29AF812E2145}" srcOrd="4" destOrd="0" presId="urn:microsoft.com/office/officeart/2005/8/layout/orgChart1"/>
    <dgm:cxn modelId="{7E583F99-06B4-4330-8BF1-D739E9EBD2FB}" type="presParOf" srcId="{93FC5E4C-1A0C-4E49-B6CD-49ADA856C7CC}" destId="{7172D5EE-A436-46F8-BB22-B3EF4D1DEADA}" srcOrd="5" destOrd="0" presId="urn:microsoft.com/office/officeart/2005/8/layout/orgChart1"/>
    <dgm:cxn modelId="{E61A2D38-FADF-4939-A9BC-CBEE84E81506}" type="presParOf" srcId="{7172D5EE-A436-46F8-BB22-B3EF4D1DEADA}" destId="{83CD119C-146E-48EA-A9E1-04027A555A16}" srcOrd="0" destOrd="0" presId="urn:microsoft.com/office/officeart/2005/8/layout/orgChart1"/>
    <dgm:cxn modelId="{60BDD04B-5850-44A3-ACD0-1EFC3E7103B7}" type="presParOf" srcId="{83CD119C-146E-48EA-A9E1-04027A555A16}" destId="{94F2DC6C-459C-4F13-9C76-45A4FD489E81}" srcOrd="0" destOrd="0" presId="urn:microsoft.com/office/officeart/2005/8/layout/orgChart1"/>
    <dgm:cxn modelId="{3CA8FF51-D6B4-4A07-9B46-A517F0B21ABF}" type="presParOf" srcId="{83CD119C-146E-48EA-A9E1-04027A555A16}" destId="{92CFE365-5B3B-418F-B6A6-F772B9D2E7EF}" srcOrd="1" destOrd="0" presId="urn:microsoft.com/office/officeart/2005/8/layout/orgChart1"/>
    <dgm:cxn modelId="{CAA2057B-2C0C-4F5B-A412-6099EC57D705}" type="presParOf" srcId="{7172D5EE-A436-46F8-BB22-B3EF4D1DEADA}" destId="{1D880F85-079F-419F-8C5E-DD36261C1E89}" srcOrd="1" destOrd="0" presId="urn:microsoft.com/office/officeart/2005/8/layout/orgChart1"/>
    <dgm:cxn modelId="{2FA7A21F-CECB-428C-ABCB-E0A0AB428C87}" type="presParOf" srcId="{7172D5EE-A436-46F8-BB22-B3EF4D1DEADA}" destId="{9280A9B8-B754-4F7F-86E6-1683D4C09113}" srcOrd="2" destOrd="0" presId="urn:microsoft.com/office/officeart/2005/8/layout/orgChart1"/>
    <dgm:cxn modelId="{A25CF472-37B6-4E72-8EBB-4E7EF717EEC5}" type="presParOf" srcId="{93FC5E4C-1A0C-4E49-B6CD-49ADA856C7CC}" destId="{A864A4A1-DD88-48DA-85E3-C06D68369282}" srcOrd="6" destOrd="0" presId="urn:microsoft.com/office/officeart/2005/8/layout/orgChart1"/>
    <dgm:cxn modelId="{27DAD815-D049-40DD-9104-F766B7C37EB5}" type="presParOf" srcId="{93FC5E4C-1A0C-4E49-B6CD-49ADA856C7CC}" destId="{A29FC18F-EA13-4AD2-9F35-4FB67E458E56}" srcOrd="7" destOrd="0" presId="urn:microsoft.com/office/officeart/2005/8/layout/orgChart1"/>
    <dgm:cxn modelId="{FF69B792-838D-4B76-B0EF-087C200778E6}" type="presParOf" srcId="{A29FC18F-EA13-4AD2-9F35-4FB67E458E56}" destId="{F93BB44F-5B2D-4AAE-A73A-66DE2F23C694}" srcOrd="0" destOrd="0" presId="urn:microsoft.com/office/officeart/2005/8/layout/orgChart1"/>
    <dgm:cxn modelId="{D3891F40-789D-458E-947A-5327BD9FB375}" type="presParOf" srcId="{F93BB44F-5B2D-4AAE-A73A-66DE2F23C694}" destId="{13FA3023-849C-4B07-BB0D-2A2C2C95FC5A}" srcOrd="0" destOrd="0" presId="urn:microsoft.com/office/officeart/2005/8/layout/orgChart1"/>
    <dgm:cxn modelId="{180E90E2-7D0F-41C1-8A46-57796AB1C81E}" type="presParOf" srcId="{F93BB44F-5B2D-4AAE-A73A-66DE2F23C694}" destId="{71C19860-9359-43C8-B63F-8C9FFBED7EEE}" srcOrd="1" destOrd="0" presId="urn:microsoft.com/office/officeart/2005/8/layout/orgChart1"/>
    <dgm:cxn modelId="{047329C1-9325-43E7-841B-F6067ACADA36}" type="presParOf" srcId="{A29FC18F-EA13-4AD2-9F35-4FB67E458E56}" destId="{AAC5AE92-60C8-4C0E-96EF-BCE42CE73E04}" srcOrd="1" destOrd="0" presId="urn:microsoft.com/office/officeart/2005/8/layout/orgChart1"/>
    <dgm:cxn modelId="{F989B7A1-F7E1-4C12-8061-894A702F148B}" type="presParOf" srcId="{A29FC18F-EA13-4AD2-9F35-4FB67E458E56}" destId="{2F283F69-9D12-4FB7-B397-395F1B99CD4D}" srcOrd="2" destOrd="0" presId="urn:microsoft.com/office/officeart/2005/8/layout/orgChart1"/>
    <dgm:cxn modelId="{925DC603-4BDD-4CD7-94C3-BDBD27F95D79}" type="presParOf" srcId="{93FC5E4C-1A0C-4E49-B6CD-49ADA856C7CC}" destId="{C595A2B6-35D8-4329-954D-C6A2A494C369}" srcOrd="8" destOrd="0" presId="urn:microsoft.com/office/officeart/2005/8/layout/orgChart1"/>
    <dgm:cxn modelId="{50B18C35-CC5B-4ACD-B795-E02FECA6DC08}" type="presParOf" srcId="{93FC5E4C-1A0C-4E49-B6CD-49ADA856C7CC}" destId="{C5549F44-45FE-4FE7-A68A-A680B558B60F}" srcOrd="9" destOrd="0" presId="urn:microsoft.com/office/officeart/2005/8/layout/orgChart1"/>
    <dgm:cxn modelId="{61E10103-23B7-4F2B-A437-6046C27C26F8}" type="presParOf" srcId="{C5549F44-45FE-4FE7-A68A-A680B558B60F}" destId="{18CA6F9E-E552-4B76-AC09-15429CDCA038}" srcOrd="0" destOrd="0" presId="urn:microsoft.com/office/officeart/2005/8/layout/orgChart1"/>
    <dgm:cxn modelId="{DEF645B1-2805-4AF1-BE08-830290BA9B00}" type="presParOf" srcId="{18CA6F9E-E552-4B76-AC09-15429CDCA038}" destId="{FC808085-7143-4321-9B70-96DA287AFB08}" srcOrd="0" destOrd="0" presId="urn:microsoft.com/office/officeart/2005/8/layout/orgChart1"/>
    <dgm:cxn modelId="{D4C86954-488C-4DC8-8AA8-A2CD95E9C530}" type="presParOf" srcId="{18CA6F9E-E552-4B76-AC09-15429CDCA038}" destId="{B0657053-01AC-4EBF-9115-9E4F738E1FFD}" srcOrd="1" destOrd="0" presId="urn:microsoft.com/office/officeart/2005/8/layout/orgChart1"/>
    <dgm:cxn modelId="{451EE6BA-49FF-402C-B3F8-5AAEA66B561B}" type="presParOf" srcId="{C5549F44-45FE-4FE7-A68A-A680B558B60F}" destId="{16FE8ADE-6B7D-43D4-B0C2-379D280E5424}" srcOrd="1" destOrd="0" presId="urn:microsoft.com/office/officeart/2005/8/layout/orgChart1"/>
    <dgm:cxn modelId="{C70B7954-3703-438A-B472-80AABD17E2D7}" type="presParOf" srcId="{C5549F44-45FE-4FE7-A68A-A680B558B60F}" destId="{DB107BCC-790B-4E80-B0F9-FE16EA8E3490}" srcOrd="2" destOrd="0" presId="urn:microsoft.com/office/officeart/2005/8/layout/orgChart1"/>
    <dgm:cxn modelId="{EE17D6E5-B723-4CBE-92E7-823E6C43240D}" type="presParOf" srcId="{6ED55E4D-FC6E-4E22-81B6-5FF0E1299EDD}" destId="{05C7A19D-FDBE-4533-A632-E69683E3EA02}" srcOrd="2" destOrd="0" presId="urn:microsoft.com/office/officeart/2005/8/layout/orgChart1"/>
    <dgm:cxn modelId="{FD5966A8-C2D8-4435-91A9-EB037161D3FF}" type="presParOf" srcId="{05BEF0B6-7F84-403B-B6E1-940ECE89B45B}" destId="{0FA2DF41-885A-4A3D-A55E-2BB783DDAA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DB8C6C-8D28-4A18-8485-29C3D2CC1C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A19D7F-8B8D-4666-A28A-12708CCC8A11}">
      <dgm:prSet phldrT="[Text]"/>
      <dgm:spPr>
        <a:solidFill>
          <a:srgbClr val="FF0000"/>
        </a:solidFill>
      </dgm:spPr>
      <dgm:t>
        <a:bodyPr/>
        <a:lstStyle/>
        <a:p>
          <a:r>
            <a:rPr lang="en-US"/>
            <a:t>Student struggling, such as failing grades, problem reading or paying attention, repeated suspensions, poor behavior, or fighting in school</a:t>
          </a:r>
        </a:p>
      </dgm:t>
    </dgm:pt>
    <dgm:pt modelId="{4D261091-7F9B-474F-B0BF-436609855318}" type="parTrans" cxnId="{251C37B4-16C2-49A8-9F0D-A8820319FF43}">
      <dgm:prSet/>
      <dgm:spPr/>
      <dgm:t>
        <a:bodyPr/>
        <a:lstStyle/>
        <a:p>
          <a:endParaRPr lang="en-US"/>
        </a:p>
      </dgm:t>
    </dgm:pt>
    <dgm:pt modelId="{918E665E-9C34-4A41-86C1-CD707F508EB2}" type="sibTrans" cxnId="{251C37B4-16C2-49A8-9F0D-A8820319FF43}">
      <dgm:prSet/>
      <dgm:spPr/>
      <dgm:t>
        <a:bodyPr/>
        <a:lstStyle/>
        <a:p>
          <a:endParaRPr lang="en-US"/>
        </a:p>
      </dgm:t>
    </dgm:pt>
    <dgm:pt modelId="{A8DA3562-DADA-4686-87CA-6A4B16C02FD4}">
      <dgm:prSet phldrT="[Text]" custT="1"/>
      <dgm:spPr>
        <a:noFill/>
        <a:ln>
          <a:solidFill>
            <a:schemeClr val="tx1"/>
          </a:solidFill>
          <a:prstDash val="dash"/>
        </a:ln>
      </dgm:spPr>
      <dgm:t>
        <a:bodyPr/>
        <a:lstStyle/>
        <a:p>
          <a:r>
            <a:rPr lang="en-US" sz="1600">
              <a:solidFill>
                <a:schemeClr val="tx1"/>
              </a:solidFill>
            </a:rPr>
            <a:t>MTSS/SST/RTI (Tiered Interventions to address the problems)</a:t>
          </a:r>
        </a:p>
      </dgm:t>
    </dgm:pt>
    <dgm:pt modelId="{20BE2D74-682C-41AC-B94A-2F55D65BF299}" type="parTrans" cxnId="{1EC35D74-1597-47FA-81A2-86AAE279CF1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5FDD6CC3-2A69-4D11-A85A-A0520D08262D}" type="sibTrans" cxnId="{1EC35D74-1597-47FA-81A2-86AAE279CF11}">
      <dgm:prSet/>
      <dgm:spPr/>
      <dgm:t>
        <a:bodyPr/>
        <a:lstStyle/>
        <a:p>
          <a:endParaRPr lang="en-US"/>
        </a:p>
      </dgm:t>
    </dgm:pt>
    <dgm:pt modelId="{435210F9-344A-424F-A4BE-93B4A51434BA}">
      <dgm:prSet phldrT="[Text]" custT="1"/>
      <dgm:spPr/>
      <dgm:t>
        <a:bodyPr/>
        <a:lstStyle/>
        <a:p>
          <a:r>
            <a:rPr lang="en-US" sz="1800"/>
            <a:t>Evaluation</a:t>
          </a:r>
        </a:p>
      </dgm:t>
    </dgm:pt>
    <dgm:pt modelId="{83B25BE9-1F22-4B78-9843-99E51A05A33A}" type="parTrans" cxnId="{E5C7C7A6-776E-451E-9CAC-E4DB9B14EA0F}">
      <dgm:prSet/>
      <dgm:spPr/>
      <dgm:t>
        <a:bodyPr/>
        <a:lstStyle/>
        <a:p>
          <a:endParaRPr lang="en-US"/>
        </a:p>
      </dgm:t>
    </dgm:pt>
    <dgm:pt modelId="{35697918-B429-49DC-BEA2-455662464FAF}" type="sibTrans" cxnId="{E5C7C7A6-776E-451E-9CAC-E4DB9B14EA0F}">
      <dgm:prSet/>
      <dgm:spPr/>
      <dgm:t>
        <a:bodyPr/>
        <a:lstStyle/>
        <a:p>
          <a:endParaRPr lang="en-US"/>
        </a:p>
      </dgm:t>
    </dgm:pt>
    <dgm:pt modelId="{C50E4F59-238A-4543-A5F3-6918755B26E3}">
      <dgm:prSet phldrT="[Text]" custT="1"/>
      <dgm:spPr/>
      <dgm:t>
        <a:bodyPr/>
        <a:lstStyle/>
        <a:p>
          <a:r>
            <a:rPr lang="en-US" sz="1800"/>
            <a:t>Eligibility Determination</a:t>
          </a:r>
        </a:p>
      </dgm:t>
    </dgm:pt>
    <dgm:pt modelId="{71836E54-D177-44D3-8F67-0E6595CDE5AF}" type="parTrans" cxnId="{2305E362-E71A-4360-BF39-3ABBBA8A0805}">
      <dgm:prSet/>
      <dgm:spPr/>
      <dgm:t>
        <a:bodyPr/>
        <a:lstStyle/>
        <a:p>
          <a:endParaRPr lang="en-US"/>
        </a:p>
      </dgm:t>
    </dgm:pt>
    <dgm:pt modelId="{88216134-8654-46A7-B477-283E2969871C}" type="sibTrans" cxnId="{2305E362-E71A-4360-BF39-3ABBBA8A0805}">
      <dgm:prSet/>
      <dgm:spPr/>
      <dgm:t>
        <a:bodyPr/>
        <a:lstStyle/>
        <a:p>
          <a:endParaRPr lang="en-US"/>
        </a:p>
      </dgm:t>
    </dgm:pt>
    <dgm:pt modelId="{A76CC8C7-E153-4CEA-82F3-B7C0A3B7F6B8}">
      <dgm:prSet phldrT="[Text]" custT="1"/>
      <dgm:spPr/>
      <dgm:t>
        <a:bodyPr/>
        <a:lstStyle/>
        <a:p>
          <a:r>
            <a:rPr lang="en-US" sz="1800">
              <a:solidFill>
                <a:srgbClr val="FFFF00"/>
              </a:solidFill>
            </a:rPr>
            <a:t>If eligible, IEP Development (FAPE)</a:t>
          </a:r>
        </a:p>
      </dgm:t>
    </dgm:pt>
    <dgm:pt modelId="{76887457-DEDE-4D64-A8EF-4988CB3BF763}" type="parTrans" cxnId="{B20A0A89-835B-4853-8DDF-3FE9B3393474}">
      <dgm:prSet/>
      <dgm:spPr/>
      <dgm:t>
        <a:bodyPr/>
        <a:lstStyle/>
        <a:p>
          <a:endParaRPr lang="en-US"/>
        </a:p>
      </dgm:t>
    </dgm:pt>
    <dgm:pt modelId="{9190A710-8BC0-4D2D-B338-726018EC815B}" type="sibTrans" cxnId="{B20A0A89-835B-4853-8DDF-3FE9B3393474}">
      <dgm:prSet/>
      <dgm:spPr/>
      <dgm:t>
        <a:bodyPr/>
        <a:lstStyle/>
        <a:p>
          <a:endParaRPr lang="en-US"/>
        </a:p>
      </dgm:t>
    </dgm:pt>
    <dgm:pt modelId="{200A2026-95B5-450D-8624-642282B42F46}">
      <dgm:prSet phldrT="[Text]" custT="1"/>
      <dgm:spPr/>
      <dgm:t>
        <a:bodyPr/>
        <a:lstStyle/>
        <a:p>
          <a:r>
            <a:rPr lang="en-US" sz="2000">
              <a:solidFill>
                <a:srgbClr val="FFFF00"/>
              </a:solidFill>
            </a:rPr>
            <a:t>Services/Placement (FAPE/LRE)</a:t>
          </a:r>
        </a:p>
      </dgm:t>
    </dgm:pt>
    <dgm:pt modelId="{6BB64F89-E1CA-4694-8F49-5D9CFBA346C4}" type="parTrans" cxnId="{BDE0FFA9-F445-485E-BC15-09BA25FD8697}">
      <dgm:prSet/>
      <dgm:spPr/>
      <dgm:t>
        <a:bodyPr/>
        <a:lstStyle/>
        <a:p>
          <a:endParaRPr lang="en-US"/>
        </a:p>
      </dgm:t>
    </dgm:pt>
    <dgm:pt modelId="{3F864B5D-2C14-4903-80A7-16E731763C68}" type="sibTrans" cxnId="{BDE0FFA9-F445-485E-BC15-09BA25FD8697}">
      <dgm:prSet/>
      <dgm:spPr/>
      <dgm:t>
        <a:bodyPr/>
        <a:lstStyle/>
        <a:p>
          <a:endParaRPr lang="en-US"/>
        </a:p>
      </dgm:t>
    </dgm:pt>
    <dgm:pt modelId="{6A20DD04-ED9B-4024-9C1A-57BF35A82927}">
      <dgm:prSet phldrT="[Text]" custT="1"/>
      <dgm:spPr/>
      <dgm:t>
        <a:bodyPr/>
        <a:lstStyle/>
        <a:p>
          <a:r>
            <a:rPr lang="en-US" sz="1800" b="1">
              <a:solidFill>
                <a:schemeClr val="bg1"/>
              </a:solidFill>
            </a:rPr>
            <a:t>Child Find</a:t>
          </a:r>
        </a:p>
      </dgm:t>
    </dgm:pt>
    <dgm:pt modelId="{A454E04B-38EA-4D97-B9DF-4B7DC3F20A67}" type="parTrans" cxnId="{75FAC6B8-29B1-4403-9E00-69EDDFAC639C}">
      <dgm:prSet/>
      <dgm:spPr/>
      <dgm:t>
        <a:bodyPr/>
        <a:lstStyle/>
        <a:p>
          <a:endParaRPr lang="en-US"/>
        </a:p>
      </dgm:t>
    </dgm:pt>
    <dgm:pt modelId="{01FACA43-627B-4005-A123-79AA3A0837AD}" type="sibTrans" cxnId="{75FAC6B8-29B1-4403-9E00-69EDDFAC639C}">
      <dgm:prSet/>
      <dgm:spPr/>
      <dgm:t>
        <a:bodyPr/>
        <a:lstStyle/>
        <a:p>
          <a:endParaRPr lang="en-US"/>
        </a:p>
      </dgm:t>
    </dgm:pt>
    <dgm:pt modelId="{24AEBFFF-3A3F-47C7-B350-0F32ED46C13A}">
      <dgm:prSet phldrT="[Text]" custT="1"/>
      <dgm:spPr/>
      <dgm:t>
        <a:bodyPr/>
        <a:lstStyle/>
        <a:p>
          <a:r>
            <a:rPr lang="en-US" sz="1800"/>
            <a:t>Referral to Special Education</a:t>
          </a:r>
        </a:p>
      </dgm:t>
    </dgm:pt>
    <dgm:pt modelId="{FB1AB882-774A-45B6-B54F-37A59B3F0842}" type="sibTrans" cxnId="{7777FBEE-DB25-4738-9E0B-D89E84C26F05}">
      <dgm:prSet/>
      <dgm:spPr/>
      <dgm:t>
        <a:bodyPr/>
        <a:lstStyle/>
        <a:p>
          <a:endParaRPr lang="en-US"/>
        </a:p>
      </dgm:t>
    </dgm:pt>
    <dgm:pt modelId="{A40AEE49-8515-454B-B413-CC439FC82A4B}" type="parTrans" cxnId="{7777FBEE-DB25-4738-9E0B-D89E84C26F05}">
      <dgm:prSet/>
      <dgm:spPr/>
      <dgm:t>
        <a:bodyPr/>
        <a:lstStyle/>
        <a:p>
          <a:endParaRPr lang="en-US"/>
        </a:p>
      </dgm:t>
    </dgm:pt>
    <dgm:pt modelId="{248E0F36-9966-4E0F-9600-0B82AC3561AE}">
      <dgm:prSet phldr="0"/>
      <dgm:spPr>
        <a:noFill/>
        <a:ln w="22225"/>
      </dgm:spPr>
      <dgm:t>
        <a:bodyPr/>
        <a:lstStyle/>
        <a:p>
          <a:pPr rtl="0"/>
          <a:r>
            <a:rPr lang="en-US" b="0">
              <a:solidFill>
                <a:schemeClr val="tx1"/>
              </a:solidFill>
              <a:latin typeface="Calibri Light" panose="020F0302020204030204"/>
            </a:rPr>
            <a:t>Section 504</a:t>
          </a:r>
        </a:p>
      </dgm:t>
    </dgm:pt>
    <dgm:pt modelId="{86BB4EA6-4EED-4C31-95B4-E65399A34EA3}" type="parTrans" cxnId="{552B30A4-593F-4633-A83F-6867886E96CA}">
      <dgm:prSet/>
      <dgm:spPr>
        <a:ln>
          <a:prstDash val="sysDash"/>
        </a:ln>
      </dgm:spPr>
      <dgm:t>
        <a:bodyPr/>
        <a:lstStyle/>
        <a:p>
          <a:endParaRPr lang="en-US"/>
        </a:p>
      </dgm:t>
    </dgm:pt>
    <dgm:pt modelId="{39949467-9DA1-4ABA-8C65-877378CEB926}" type="sibTrans" cxnId="{552B30A4-593F-4633-A83F-6867886E96CA}">
      <dgm:prSet/>
      <dgm:spPr/>
      <dgm:t>
        <a:bodyPr/>
        <a:lstStyle/>
        <a:p>
          <a:endParaRPr lang="en-US"/>
        </a:p>
      </dgm:t>
    </dgm:pt>
    <dgm:pt modelId="{0D6DBE93-FC3E-411E-8764-F398E26C326E}" type="pres">
      <dgm:prSet presAssocID="{21DB8C6C-8D28-4A18-8485-29C3D2CC1C03}" presName="hierChild1" presStyleCnt="0">
        <dgm:presLayoutVars>
          <dgm:orgChart val="1"/>
          <dgm:chPref val="1"/>
          <dgm:dir/>
          <dgm:animOne val="branch"/>
          <dgm:animLvl val="lvl"/>
          <dgm:resizeHandles/>
        </dgm:presLayoutVars>
      </dgm:prSet>
      <dgm:spPr/>
    </dgm:pt>
    <dgm:pt modelId="{05BEF0B6-7F84-403B-B6E1-940ECE89B45B}" type="pres">
      <dgm:prSet presAssocID="{BAA19D7F-8B8D-4666-A28A-12708CCC8A11}" presName="hierRoot1" presStyleCnt="0">
        <dgm:presLayoutVars>
          <dgm:hierBranch val="init"/>
        </dgm:presLayoutVars>
      </dgm:prSet>
      <dgm:spPr/>
    </dgm:pt>
    <dgm:pt modelId="{27992A9B-CA4A-445F-8673-221F419C5539}" type="pres">
      <dgm:prSet presAssocID="{BAA19D7F-8B8D-4666-A28A-12708CCC8A11}" presName="rootComposite1" presStyleCnt="0"/>
      <dgm:spPr/>
    </dgm:pt>
    <dgm:pt modelId="{43CF29B0-8B22-47CF-A16B-4CCE88C8F748}" type="pres">
      <dgm:prSet presAssocID="{BAA19D7F-8B8D-4666-A28A-12708CCC8A11}" presName="rootText1" presStyleLbl="node0" presStyleIdx="0" presStyleCnt="1" custScaleX="988670" custScaleY="139914" custLinFactNeighborX="-421" custLinFactNeighborY="-55300">
        <dgm:presLayoutVars>
          <dgm:chPref val="3"/>
        </dgm:presLayoutVars>
      </dgm:prSet>
      <dgm:spPr/>
    </dgm:pt>
    <dgm:pt modelId="{3A3D98DE-4ED2-411A-9A97-25BA2389CFF3}" type="pres">
      <dgm:prSet presAssocID="{BAA19D7F-8B8D-4666-A28A-12708CCC8A11}" presName="rootConnector1" presStyleLbl="node1" presStyleIdx="0" presStyleCnt="0"/>
      <dgm:spPr/>
    </dgm:pt>
    <dgm:pt modelId="{4A4635BE-C761-4FB2-9AA1-DB1F806E3A08}" type="pres">
      <dgm:prSet presAssocID="{BAA19D7F-8B8D-4666-A28A-12708CCC8A11}" presName="hierChild2" presStyleCnt="0"/>
      <dgm:spPr/>
    </dgm:pt>
    <dgm:pt modelId="{B4793943-FB02-499C-9684-E456691356A5}" type="pres">
      <dgm:prSet presAssocID="{20BE2D74-682C-41AC-B94A-2F55D65BF299}" presName="Name37" presStyleLbl="parChTrans1D2" presStyleIdx="0" presStyleCnt="3"/>
      <dgm:spPr/>
    </dgm:pt>
    <dgm:pt modelId="{B7177B6A-91E0-499A-8CF4-9CF2136B3BFC}" type="pres">
      <dgm:prSet presAssocID="{A8DA3562-DADA-4686-87CA-6A4B16C02FD4}" presName="hierRoot2" presStyleCnt="0">
        <dgm:presLayoutVars>
          <dgm:hierBranch val="init"/>
        </dgm:presLayoutVars>
      </dgm:prSet>
      <dgm:spPr/>
    </dgm:pt>
    <dgm:pt modelId="{1EB76003-7FC1-4906-8E11-D5F01076A8BE}" type="pres">
      <dgm:prSet presAssocID="{A8DA3562-DADA-4686-87CA-6A4B16C02FD4}" presName="rootComposite" presStyleCnt="0"/>
      <dgm:spPr/>
    </dgm:pt>
    <dgm:pt modelId="{2C638C8C-44B3-4416-B4CF-95CEE60221AB}" type="pres">
      <dgm:prSet presAssocID="{A8DA3562-DADA-4686-87CA-6A4B16C02FD4}" presName="rootText" presStyleLbl="node2" presStyleIdx="0" presStyleCnt="3" custScaleX="259111" custScaleY="315410" custLinFactNeighborX="-86268" custLinFactNeighborY="2114">
        <dgm:presLayoutVars>
          <dgm:chPref val="3"/>
        </dgm:presLayoutVars>
      </dgm:prSet>
      <dgm:spPr>
        <a:prstGeom prst="ellipse">
          <a:avLst/>
        </a:prstGeom>
      </dgm:spPr>
    </dgm:pt>
    <dgm:pt modelId="{DEF09292-3A6D-41E2-A2B8-6B3DFEF4B4A7}" type="pres">
      <dgm:prSet presAssocID="{A8DA3562-DADA-4686-87CA-6A4B16C02FD4}" presName="rootConnector" presStyleLbl="node2" presStyleIdx="0" presStyleCnt="3"/>
      <dgm:spPr/>
    </dgm:pt>
    <dgm:pt modelId="{18688393-DC4C-4751-A1C7-ADABF2C05933}" type="pres">
      <dgm:prSet presAssocID="{A8DA3562-DADA-4686-87CA-6A4B16C02FD4}" presName="hierChild4" presStyleCnt="0"/>
      <dgm:spPr/>
    </dgm:pt>
    <dgm:pt modelId="{7389CF81-D33C-41BF-BC3C-210B460C792C}" type="pres">
      <dgm:prSet presAssocID="{A8DA3562-DADA-4686-87CA-6A4B16C02FD4}" presName="hierChild5" presStyleCnt="0"/>
      <dgm:spPr/>
    </dgm:pt>
    <dgm:pt modelId="{807284DC-2718-4E33-A12E-380356D4A421}" type="pres">
      <dgm:prSet presAssocID="{86BB4EA6-4EED-4C31-95B4-E65399A34EA3}" presName="Name37" presStyleLbl="parChTrans1D2" presStyleIdx="1" presStyleCnt="3"/>
      <dgm:spPr/>
    </dgm:pt>
    <dgm:pt modelId="{EA8EEDF9-BD59-4DC1-916A-61EAEEE43E6F}" type="pres">
      <dgm:prSet presAssocID="{248E0F36-9966-4E0F-9600-0B82AC3561AE}" presName="hierRoot2" presStyleCnt="0">
        <dgm:presLayoutVars>
          <dgm:hierBranch val="init"/>
        </dgm:presLayoutVars>
      </dgm:prSet>
      <dgm:spPr/>
    </dgm:pt>
    <dgm:pt modelId="{A2BDD4A7-E6F4-4331-BC41-BA7BD79E7F2E}" type="pres">
      <dgm:prSet presAssocID="{248E0F36-9966-4E0F-9600-0B82AC3561AE}" presName="rootComposite" presStyleCnt="0"/>
      <dgm:spPr/>
    </dgm:pt>
    <dgm:pt modelId="{D19E10BE-55F3-4193-A6F7-E556DAD75BA2}" type="pres">
      <dgm:prSet presAssocID="{248E0F36-9966-4E0F-9600-0B82AC3561AE}" presName="rootText" presStyleLbl="node2" presStyleIdx="1" presStyleCnt="3" custScaleX="179213" custScaleY="81371" custLinFactY="44897" custLinFactNeighborX="13183" custLinFactNeighborY="100000">
        <dgm:presLayoutVars>
          <dgm:chPref val="3"/>
        </dgm:presLayoutVars>
      </dgm:prSet>
      <dgm:spPr>
        <a:prstGeom prst="ellipse">
          <a:avLst/>
        </a:prstGeom>
      </dgm:spPr>
    </dgm:pt>
    <dgm:pt modelId="{D158E7F9-3058-4A6D-AB90-D2AA481B26F6}" type="pres">
      <dgm:prSet presAssocID="{248E0F36-9966-4E0F-9600-0B82AC3561AE}" presName="rootConnector" presStyleLbl="node2" presStyleIdx="1" presStyleCnt="3"/>
      <dgm:spPr/>
    </dgm:pt>
    <dgm:pt modelId="{DD26D726-CDA1-4A65-AF34-F2E4F9D8F3E0}" type="pres">
      <dgm:prSet presAssocID="{248E0F36-9966-4E0F-9600-0B82AC3561AE}" presName="hierChild4" presStyleCnt="0"/>
      <dgm:spPr/>
    </dgm:pt>
    <dgm:pt modelId="{BFBB0134-292E-4413-B710-6FD3F4CBF07C}" type="pres">
      <dgm:prSet presAssocID="{248E0F36-9966-4E0F-9600-0B82AC3561AE}" presName="hierChild5" presStyleCnt="0"/>
      <dgm:spPr/>
    </dgm:pt>
    <dgm:pt modelId="{257973E9-B582-4C1D-B552-E6694D21D9B5}" type="pres">
      <dgm:prSet presAssocID="{A454E04B-38EA-4D97-B9DF-4B7DC3F20A67}" presName="Name37" presStyleLbl="parChTrans1D2" presStyleIdx="2" presStyleCnt="3"/>
      <dgm:spPr/>
    </dgm:pt>
    <dgm:pt modelId="{6ED55E4D-FC6E-4E22-81B6-5FF0E1299EDD}" type="pres">
      <dgm:prSet presAssocID="{6A20DD04-ED9B-4024-9C1A-57BF35A82927}" presName="hierRoot2" presStyleCnt="0">
        <dgm:presLayoutVars>
          <dgm:hierBranch val="init"/>
        </dgm:presLayoutVars>
      </dgm:prSet>
      <dgm:spPr/>
    </dgm:pt>
    <dgm:pt modelId="{400B7DDC-AEC5-4EF7-9014-187594E9E745}" type="pres">
      <dgm:prSet presAssocID="{6A20DD04-ED9B-4024-9C1A-57BF35A82927}" presName="rootComposite" presStyleCnt="0"/>
      <dgm:spPr/>
    </dgm:pt>
    <dgm:pt modelId="{5E318A32-A3B8-4E9E-9AEB-3BF04E2DB6F0}" type="pres">
      <dgm:prSet presAssocID="{6A20DD04-ED9B-4024-9C1A-57BF35A82927}" presName="rootText" presStyleLbl="node2" presStyleIdx="2" presStyleCnt="3" custScaleX="459176" custLinFactNeighborX="20740" custLinFactNeighborY="15369">
        <dgm:presLayoutVars>
          <dgm:chPref val="3"/>
        </dgm:presLayoutVars>
      </dgm:prSet>
      <dgm:spPr/>
    </dgm:pt>
    <dgm:pt modelId="{6923C9DA-1EE3-4BEC-BA65-E55FCAF37A69}" type="pres">
      <dgm:prSet presAssocID="{6A20DD04-ED9B-4024-9C1A-57BF35A82927}" presName="rootConnector" presStyleLbl="node2" presStyleIdx="2" presStyleCnt="3"/>
      <dgm:spPr/>
    </dgm:pt>
    <dgm:pt modelId="{93FC5E4C-1A0C-4E49-B6CD-49ADA856C7CC}" type="pres">
      <dgm:prSet presAssocID="{6A20DD04-ED9B-4024-9C1A-57BF35A82927}" presName="hierChild4" presStyleCnt="0"/>
      <dgm:spPr/>
    </dgm:pt>
    <dgm:pt modelId="{EB9F9526-AACF-4825-BD69-948CD5DB134C}" type="pres">
      <dgm:prSet presAssocID="{A40AEE49-8515-454B-B413-CC439FC82A4B}" presName="Name37" presStyleLbl="parChTrans1D3" presStyleIdx="0" presStyleCnt="5"/>
      <dgm:spPr/>
    </dgm:pt>
    <dgm:pt modelId="{6251C4BB-E7AD-407A-8E23-A40C56D6A2FD}" type="pres">
      <dgm:prSet presAssocID="{24AEBFFF-3A3F-47C7-B350-0F32ED46C13A}" presName="hierRoot2" presStyleCnt="0">
        <dgm:presLayoutVars>
          <dgm:hierBranch val="init"/>
        </dgm:presLayoutVars>
      </dgm:prSet>
      <dgm:spPr/>
    </dgm:pt>
    <dgm:pt modelId="{B6AD6EAC-A0A9-4ED1-BB96-A3DBF54E49A3}" type="pres">
      <dgm:prSet presAssocID="{24AEBFFF-3A3F-47C7-B350-0F32ED46C13A}" presName="rootComposite" presStyleCnt="0"/>
      <dgm:spPr/>
    </dgm:pt>
    <dgm:pt modelId="{A4E21E1B-F3B1-401F-9058-FDD255E67CBF}" type="pres">
      <dgm:prSet presAssocID="{24AEBFFF-3A3F-47C7-B350-0F32ED46C13A}" presName="rootText" presStyleLbl="node3" presStyleIdx="0" presStyleCnt="5" custScaleX="424022" custScaleY="134558">
        <dgm:presLayoutVars>
          <dgm:chPref val="3"/>
        </dgm:presLayoutVars>
      </dgm:prSet>
      <dgm:spPr/>
    </dgm:pt>
    <dgm:pt modelId="{7086AE46-357D-4D59-BC19-EFB5B34E00C1}" type="pres">
      <dgm:prSet presAssocID="{24AEBFFF-3A3F-47C7-B350-0F32ED46C13A}" presName="rootConnector" presStyleLbl="node3" presStyleIdx="0" presStyleCnt="5"/>
      <dgm:spPr/>
    </dgm:pt>
    <dgm:pt modelId="{E3BA0E44-688B-4C95-B815-B583FC5C3F08}" type="pres">
      <dgm:prSet presAssocID="{24AEBFFF-3A3F-47C7-B350-0F32ED46C13A}" presName="hierChild4" presStyleCnt="0"/>
      <dgm:spPr/>
    </dgm:pt>
    <dgm:pt modelId="{F82C778A-A488-41BB-826D-2792C96D8F72}" type="pres">
      <dgm:prSet presAssocID="{24AEBFFF-3A3F-47C7-B350-0F32ED46C13A}" presName="hierChild5" presStyleCnt="0"/>
      <dgm:spPr/>
    </dgm:pt>
    <dgm:pt modelId="{3F1FC686-5AAF-4F69-89C4-04010CEE3784}" type="pres">
      <dgm:prSet presAssocID="{83B25BE9-1F22-4B78-9843-99E51A05A33A}" presName="Name37" presStyleLbl="parChTrans1D3" presStyleIdx="1" presStyleCnt="5"/>
      <dgm:spPr/>
    </dgm:pt>
    <dgm:pt modelId="{2F109941-08F8-42FC-BE7F-8A78F5FCD693}" type="pres">
      <dgm:prSet presAssocID="{435210F9-344A-424F-A4BE-93B4A51434BA}" presName="hierRoot2" presStyleCnt="0">
        <dgm:presLayoutVars>
          <dgm:hierBranch val="init"/>
        </dgm:presLayoutVars>
      </dgm:prSet>
      <dgm:spPr/>
    </dgm:pt>
    <dgm:pt modelId="{1657B375-F5B0-48C3-8F63-246DD23FD209}" type="pres">
      <dgm:prSet presAssocID="{435210F9-344A-424F-A4BE-93B4A51434BA}" presName="rootComposite" presStyleCnt="0"/>
      <dgm:spPr/>
    </dgm:pt>
    <dgm:pt modelId="{9C1F3048-707C-420E-ABDE-F0A79C69A485}" type="pres">
      <dgm:prSet presAssocID="{435210F9-344A-424F-A4BE-93B4A51434BA}" presName="rootText" presStyleLbl="node3" presStyleIdx="1" presStyleCnt="5" custScaleX="419070">
        <dgm:presLayoutVars>
          <dgm:chPref val="3"/>
        </dgm:presLayoutVars>
      </dgm:prSet>
      <dgm:spPr/>
    </dgm:pt>
    <dgm:pt modelId="{0EF389E2-E411-43B3-B46C-7F6B20DFFE72}" type="pres">
      <dgm:prSet presAssocID="{435210F9-344A-424F-A4BE-93B4A51434BA}" presName="rootConnector" presStyleLbl="node3" presStyleIdx="1" presStyleCnt="5"/>
      <dgm:spPr/>
    </dgm:pt>
    <dgm:pt modelId="{E3B46664-18D2-4269-80BE-E58B95DE0A9A}" type="pres">
      <dgm:prSet presAssocID="{435210F9-344A-424F-A4BE-93B4A51434BA}" presName="hierChild4" presStyleCnt="0"/>
      <dgm:spPr/>
    </dgm:pt>
    <dgm:pt modelId="{5E14139F-EDED-4FFD-8BE9-65CF1497E27B}" type="pres">
      <dgm:prSet presAssocID="{435210F9-344A-424F-A4BE-93B4A51434BA}" presName="hierChild5" presStyleCnt="0"/>
      <dgm:spPr/>
    </dgm:pt>
    <dgm:pt modelId="{5E319BC2-3D39-4BAC-A0C1-29AF812E2145}" type="pres">
      <dgm:prSet presAssocID="{71836E54-D177-44D3-8F67-0E6595CDE5AF}" presName="Name37" presStyleLbl="parChTrans1D3" presStyleIdx="2" presStyleCnt="5"/>
      <dgm:spPr/>
    </dgm:pt>
    <dgm:pt modelId="{7172D5EE-A436-46F8-BB22-B3EF4D1DEADA}" type="pres">
      <dgm:prSet presAssocID="{C50E4F59-238A-4543-A5F3-6918755B26E3}" presName="hierRoot2" presStyleCnt="0">
        <dgm:presLayoutVars>
          <dgm:hierBranch val="init"/>
        </dgm:presLayoutVars>
      </dgm:prSet>
      <dgm:spPr/>
    </dgm:pt>
    <dgm:pt modelId="{83CD119C-146E-48EA-A9E1-04027A555A16}" type="pres">
      <dgm:prSet presAssocID="{C50E4F59-238A-4543-A5F3-6918755B26E3}" presName="rootComposite" presStyleCnt="0"/>
      <dgm:spPr/>
    </dgm:pt>
    <dgm:pt modelId="{94F2DC6C-459C-4F13-9C76-45A4FD489E81}" type="pres">
      <dgm:prSet presAssocID="{C50E4F59-238A-4543-A5F3-6918755B26E3}" presName="rootText" presStyleLbl="node3" presStyleIdx="2" presStyleCnt="5" custScaleX="394568">
        <dgm:presLayoutVars>
          <dgm:chPref val="3"/>
        </dgm:presLayoutVars>
      </dgm:prSet>
      <dgm:spPr/>
    </dgm:pt>
    <dgm:pt modelId="{92CFE365-5B3B-418F-B6A6-F772B9D2E7EF}" type="pres">
      <dgm:prSet presAssocID="{C50E4F59-238A-4543-A5F3-6918755B26E3}" presName="rootConnector" presStyleLbl="node3" presStyleIdx="2" presStyleCnt="5"/>
      <dgm:spPr/>
    </dgm:pt>
    <dgm:pt modelId="{1D880F85-079F-419F-8C5E-DD36261C1E89}" type="pres">
      <dgm:prSet presAssocID="{C50E4F59-238A-4543-A5F3-6918755B26E3}" presName="hierChild4" presStyleCnt="0"/>
      <dgm:spPr/>
    </dgm:pt>
    <dgm:pt modelId="{9280A9B8-B754-4F7F-86E6-1683D4C09113}" type="pres">
      <dgm:prSet presAssocID="{C50E4F59-238A-4543-A5F3-6918755B26E3}" presName="hierChild5" presStyleCnt="0"/>
      <dgm:spPr/>
    </dgm:pt>
    <dgm:pt modelId="{A864A4A1-DD88-48DA-85E3-C06D68369282}" type="pres">
      <dgm:prSet presAssocID="{76887457-DEDE-4D64-A8EF-4988CB3BF763}" presName="Name37" presStyleLbl="parChTrans1D3" presStyleIdx="3" presStyleCnt="5"/>
      <dgm:spPr/>
    </dgm:pt>
    <dgm:pt modelId="{A29FC18F-EA13-4AD2-9F35-4FB67E458E56}" type="pres">
      <dgm:prSet presAssocID="{A76CC8C7-E153-4CEA-82F3-B7C0A3B7F6B8}" presName="hierRoot2" presStyleCnt="0">
        <dgm:presLayoutVars>
          <dgm:hierBranch val="init"/>
        </dgm:presLayoutVars>
      </dgm:prSet>
      <dgm:spPr/>
    </dgm:pt>
    <dgm:pt modelId="{F93BB44F-5B2D-4AAE-A73A-66DE2F23C694}" type="pres">
      <dgm:prSet presAssocID="{A76CC8C7-E153-4CEA-82F3-B7C0A3B7F6B8}" presName="rootComposite" presStyleCnt="0"/>
      <dgm:spPr/>
    </dgm:pt>
    <dgm:pt modelId="{13FA3023-849C-4B07-BB0D-2A2C2C95FC5A}" type="pres">
      <dgm:prSet presAssocID="{A76CC8C7-E153-4CEA-82F3-B7C0A3B7F6B8}" presName="rootText" presStyleLbl="node3" presStyleIdx="3" presStyleCnt="5" custScaleX="428031">
        <dgm:presLayoutVars>
          <dgm:chPref val="3"/>
        </dgm:presLayoutVars>
      </dgm:prSet>
      <dgm:spPr/>
    </dgm:pt>
    <dgm:pt modelId="{71C19860-9359-43C8-B63F-8C9FFBED7EEE}" type="pres">
      <dgm:prSet presAssocID="{A76CC8C7-E153-4CEA-82F3-B7C0A3B7F6B8}" presName="rootConnector" presStyleLbl="node3" presStyleIdx="3" presStyleCnt="5"/>
      <dgm:spPr/>
    </dgm:pt>
    <dgm:pt modelId="{AAC5AE92-60C8-4C0E-96EF-BCE42CE73E04}" type="pres">
      <dgm:prSet presAssocID="{A76CC8C7-E153-4CEA-82F3-B7C0A3B7F6B8}" presName="hierChild4" presStyleCnt="0"/>
      <dgm:spPr/>
    </dgm:pt>
    <dgm:pt modelId="{2F283F69-9D12-4FB7-B397-395F1B99CD4D}" type="pres">
      <dgm:prSet presAssocID="{A76CC8C7-E153-4CEA-82F3-B7C0A3B7F6B8}" presName="hierChild5" presStyleCnt="0"/>
      <dgm:spPr/>
    </dgm:pt>
    <dgm:pt modelId="{C595A2B6-35D8-4329-954D-C6A2A494C369}" type="pres">
      <dgm:prSet presAssocID="{6BB64F89-E1CA-4694-8F49-5D9CFBA346C4}" presName="Name37" presStyleLbl="parChTrans1D3" presStyleIdx="4" presStyleCnt="5"/>
      <dgm:spPr/>
    </dgm:pt>
    <dgm:pt modelId="{C5549F44-45FE-4FE7-A68A-A680B558B60F}" type="pres">
      <dgm:prSet presAssocID="{200A2026-95B5-450D-8624-642282B42F46}" presName="hierRoot2" presStyleCnt="0">
        <dgm:presLayoutVars>
          <dgm:hierBranch val="init"/>
        </dgm:presLayoutVars>
      </dgm:prSet>
      <dgm:spPr/>
    </dgm:pt>
    <dgm:pt modelId="{18CA6F9E-E552-4B76-AC09-15429CDCA038}" type="pres">
      <dgm:prSet presAssocID="{200A2026-95B5-450D-8624-642282B42F46}" presName="rootComposite" presStyleCnt="0"/>
      <dgm:spPr/>
    </dgm:pt>
    <dgm:pt modelId="{FC808085-7143-4321-9B70-96DA287AFB08}" type="pres">
      <dgm:prSet presAssocID="{200A2026-95B5-450D-8624-642282B42F46}" presName="rootText" presStyleLbl="node3" presStyleIdx="4" presStyleCnt="5" custScaleX="415320" custScaleY="125479">
        <dgm:presLayoutVars>
          <dgm:chPref val="3"/>
        </dgm:presLayoutVars>
      </dgm:prSet>
      <dgm:spPr/>
    </dgm:pt>
    <dgm:pt modelId="{B0657053-01AC-4EBF-9115-9E4F738E1FFD}" type="pres">
      <dgm:prSet presAssocID="{200A2026-95B5-450D-8624-642282B42F46}" presName="rootConnector" presStyleLbl="node3" presStyleIdx="4" presStyleCnt="5"/>
      <dgm:spPr/>
    </dgm:pt>
    <dgm:pt modelId="{16FE8ADE-6B7D-43D4-B0C2-379D280E5424}" type="pres">
      <dgm:prSet presAssocID="{200A2026-95B5-450D-8624-642282B42F46}" presName="hierChild4" presStyleCnt="0"/>
      <dgm:spPr/>
    </dgm:pt>
    <dgm:pt modelId="{DB107BCC-790B-4E80-B0F9-FE16EA8E3490}" type="pres">
      <dgm:prSet presAssocID="{200A2026-95B5-450D-8624-642282B42F46}" presName="hierChild5" presStyleCnt="0"/>
      <dgm:spPr/>
    </dgm:pt>
    <dgm:pt modelId="{05C7A19D-FDBE-4533-A632-E69683E3EA02}" type="pres">
      <dgm:prSet presAssocID="{6A20DD04-ED9B-4024-9C1A-57BF35A82927}" presName="hierChild5" presStyleCnt="0"/>
      <dgm:spPr/>
    </dgm:pt>
    <dgm:pt modelId="{0FA2DF41-885A-4A3D-A55E-2BB783DDAA78}" type="pres">
      <dgm:prSet presAssocID="{BAA19D7F-8B8D-4666-A28A-12708CCC8A11}" presName="hierChild3" presStyleCnt="0"/>
      <dgm:spPr/>
    </dgm:pt>
  </dgm:ptLst>
  <dgm:cxnLst>
    <dgm:cxn modelId="{551A5D05-2002-4E8E-99AD-64284EADE7DB}" type="presOf" srcId="{C50E4F59-238A-4543-A5F3-6918755B26E3}" destId="{94F2DC6C-459C-4F13-9C76-45A4FD489E81}" srcOrd="0" destOrd="0" presId="urn:microsoft.com/office/officeart/2005/8/layout/orgChart1"/>
    <dgm:cxn modelId="{E04F3815-B34B-4171-8F57-8AE986511B37}" type="presOf" srcId="{A8DA3562-DADA-4686-87CA-6A4B16C02FD4}" destId="{DEF09292-3A6D-41E2-A2B8-6B3DFEF4B4A7}" srcOrd="1" destOrd="0" presId="urn:microsoft.com/office/officeart/2005/8/layout/orgChart1"/>
    <dgm:cxn modelId="{8F924B16-6FCE-43B3-B3DB-D4554973BF49}" type="presOf" srcId="{71836E54-D177-44D3-8F67-0E6595CDE5AF}" destId="{5E319BC2-3D39-4BAC-A0C1-29AF812E2145}" srcOrd="0" destOrd="0" presId="urn:microsoft.com/office/officeart/2005/8/layout/orgChart1"/>
    <dgm:cxn modelId="{2DB5D11A-2EC1-489C-B28B-45865AC5FFC2}" type="presOf" srcId="{435210F9-344A-424F-A4BE-93B4A51434BA}" destId="{9C1F3048-707C-420E-ABDE-F0A79C69A485}" srcOrd="0" destOrd="0" presId="urn:microsoft.com/office/officeart/2005/8/layout/orgChart1"/>
    <dgm:cxn modelId="{CEC3782B-8985-4292-A0D9-F989BD13F211}" type="presOf" srcId="{A76CC8C7-E153-4CEA-82F3-B7C0A3B7F6B8}" destId="{71C19860-9359-43C8-B63F-8C9FFBED7EEE}" srcOrd="1" destOrd="0" presId="urn:microsoft.com/office/officeart/2005/8/layout/orgChart1"/>
    <dgm:cxn modelId="{F2486B32-417F-48F0-A3F9-1150F2B9FE08}" type="presOf" srcId="{200A2026-95B5-450D-8624-642282B42F46}" destId="{B0657053-01AC-4EBF-9115-9E4F738E1FFD}" srcOrd="1" destOrd="0" presId="urn:microsoft.com/office/officeart/2005/8/layout/orgChart1"/>
    <dgm:cxn modelId="{2B73C439-F1A6-4E78-ADB6-0786E5C15F2F}" type="presOf" srcId="{6A20DD04-ED9B-4024-9C1A-57BF35A82927}" destId="{6923C9DA-1EE3-4BEC-BA65-E55FCAF37A69}" srcOrd="1" destOrd="0" presId="urn:microsoft.com/office/officeart/2005/8/layout/orgChart1"/>
    <dgm:cxn modelId="{2305E362-E71A-4360-BF39-3ABBBA8A0805}" srcId="{6A20DD04-ED9B-4024-9C1A-57BF35A82927}" destId="{C50E4F59-238A-4543-A5F3-6918755B26E3}" srcOrd="2" destOrd="0" parTransId="{71836E54-D177-44D3-8F67-0E6595CDE5AF}" sibTransId="{88216134-8654-46A7-B477-283E2969871C}"/>
    <dgm:cxn modelId="{AA9A5664-13FB-4212-813E-258FD41119E0}" type="presOf" srcId="{24AEBFFF-3A3F-47C7-B350-0F32ED46C13A}" destId="{A4E21E1B-F3B1-401F-9058-FDD255E67CBF}" srcOrd="0" destOrd="0" presId="urn:microsoft.com/office/officeart/2005/8/layout/orgChart1"/>
    <dgm:cxn modelId="{7185F96B-638F-4A25-A887-5E39DF07F867}" type="presOf" srcId="{20BE2D74-682C-41AC-B94A-2F55D65BF299}" destId="{B4793943-FB02-499C-9684-E456691356A5}" srcOrd="0" destOrd="0" presId="urn:microsoft.com/office/officeart/2005/8/layout/orgChart1"/>
    <dgm:cxn modelId="{EDB0566C-E893-4CFF-A295-EAB1273E83DF}" type="presOf" srcId="{21DB8C6C-8D28-4A18-8485-29C3D2CC1C03}" destId="{0D6DBE93-FC3E-411E-8764-F398E26C326E}" srcOrd="0" destOrd="0" presId="urn:microsoft.com/office/officeart/2005/8/layout/orgChart1"/>
    <dgm:cxn modelId="{1C879073-A8F7-4131-B854-C84DE1825DA0}" type="presOf" srcId="{83B25BE9-1F22-4B78-9843-99E51A05A33A}" destId="{3F1FC686-5AAF-4F69-89C4-04010CEE3784}" srcOrd="0" destOrd="0" presId="urn:microsoft.com/office/officeart/2005/8/layout/orgChart1"/>
    <dgm:cxn modelId="{1EC35D74-1597-47FA-81A2-86AAE279CF11}" srcId="{BAA19D7F-8B8D-4666-A28A-12708CCC8A11}" destId="{A8DA3562-DADA-4686-87CA-6A4B16C02FD4}" srcOrd="0" destOrd="0" parTransId="{20BE2D74-682C-41AC-B94A-2F55D65BF299}" sibTransId="{5FDD6CC3-2A69-4D11-A85A-A0520D08262D}"/>
    <dgm:cxn modelId="{94122555-BB72-43D1-B4F1-5CF39A4C9ACF}" type="presOf" srcId="{248E0F36-9966-4E0F-9600-0B82AC3561AE}" destId="{D158E7F9-3058-4A6D-AB90-D2AA481B26F6}" srcOrd="1" destOrd="0" presId="urn:microsoft.com/office/officeart/2005/8/layout/orgChart1"/>
    <dgm:cxn modelId="{B20A0A89-835B-4853-8DDF-3FE9B3393474}" srcId="{6A20DD04-ED9B-4024-9C1A-57BF35A82927}" destId="{A76CC8C7-E153-4CEA-82F3-B7C0A3B7F6B8}" srcOrd="3" destOrd="0" parTransId="{76887457-DEDE-4D64-A8EF-4988CB3BF763}" sibTransId="{9190A710-8BC0-4D2D-B338-726018EC815B}"/>
    <dgm:cxn modelId="{5B67FE93-B614-40B9-BB60-D94919B5B862}" type="presOf" srcId="{76887457-DEDE-4D64-A8EF-4988CB3BF763}" destId="{A864A4A1-DD88-48DA-85E3-C06D68369282}" srcOrd="0" destOrd="0" presId="urn:microsoft.com/office/officeart/2005/8/layout/orgChart1"/>
    <dgm:cxn modelId="{42843DA2-593E-47BE-BDF4-AA07B8705CF4}" type="presOf" srcId="{A454E04B-38EA-4D97-B9DF-4B7DC3F20A67}" destId="{257973E9-B582-4C1D-B552-E6694D21D9B5}" srcOrd="0" destOrd="0" presId="urn:microsoft.com/office/officeart/2005/8/layout/orgChart1"/>
    <dgm:cxn modelId="{552B30A4-593F-4633-A83F-6867886E96CA}" srcId="{BAA19D7F-8B8D-4666-A28A-12708CCC8A11}" destId="{248E0F36-9966-4E0F-9600-0B82AC3561AE}" srcOrd="1" destOrd="0" parTransId="{86BB4EA6-4EED-4C31-95B4-E65399A34EA3}" sibTransId="{39949467-9DA1-4ABA-8C65-877378CEB926}"/>
    <dgm:cxn modelId="{E5C7C7A6-776E-451E-9CAC-E4DB9B14EA0F}" srcId="{6A20DD04-ED9B-4024-9C1A-57BF35A82927}" destId="{435210F9-344A-424F-A4BE-93B4A51434BA}" srcOrd="1" destOrd="0" parTransId="{83B25BE9-1F22-4B78-9843-99E51A05A33A}" sibTransId="{35697918-B429-49DC-BEA2-455662464FAF}"/>
    <dgm:cxn modelId="{BDE0FFA9-F445-485E-BC15-09BA25FD8697}" srcId="{6A20DD04-ED9B-4024-9C1A-57BF35A82927}" destId="{200A2026-95B5-450D-8624-642282B42F46}" srcOrd="4" destOrd="0" parTransId="{6BB64F89-E1CA-4694-8F49-5D9CFBA346C4}" sibTransId="{3F864B5D-2C14-4903-80A7-16E731763C68}"/>
    <dgm:cxn modelId="{448273AE-17C1-419E-9B2E-15813A9B9A6A}" type="presOf" srcId="{6BB64F89-E1CA-4694-8F49-5D9CFBA346C4}" destId="{C595A2B6-35D8-4329-954D-C6A2A494C369}" srcOrd="0" destOrd="0" presId="urn:microsoft.com/office/officeart/2005/8/layout/orgChart1"/>
    <dgm:cxn modelId="{251C37B4-16C2-49A8-9F0D-A8820319FF43}" srcId="{21DB8C6C-8D28-4A18-8485-29C3D2CC1C03}" destId="{BAA19D7F-8B8D-4666-A28A-12708CCC8A11}" srcOrd="0" destOrd="0" parTransId="{4D261091-7F9B-474F-B0BF-436609855318}" sibTransId="{918E665E-9C34-4A41-86C1-CD707F508EB2}"/>
    <dgm:cxn modelId="{75FAC6B8-29B1-4403-9E00-69EDDFAC639C}" srcId="{BAA19D7F-8B8D-4666-A28A-12708CCC8A11}" destId="{6A20DD04-ED9B-4024-9C1A-57BF35A82927}" srcOrd="2" destOrd="0" parTransId="{A454E04B-38EA-4D97-B9DF-4B7DC3F20A67}" sibTransId="{01FACA43-627B-4005-A123-79AA3A0837AD}"/>
    <dgm:cxn modelId="{3A08D8BA-4B25-4B0A-BCAB-17B4069E7D1D}" type="presOf" srcId="{BAA19D7F-8B8D-4666-A28A-12708CCC8A11}" destId="{3A3D98DE-4ED2-411A-9A97-25BA2389CFF3}" srcOrd="1" destOrd="0" presId="urn:microsoft.com/office/officeart/2005/8/layout/orgChart1"/>
    <dgm:cxn modelId="{51326BC7-95E4-42E6-BAD1-D0088958B0F6}" type="presOf" srcId="{A8DA3562-DADA-4686-87CA-6A4B16C02FD4}" destId="{2C638C8C-44B3-4416-B4CF-95CEE60221AB}" srcOrd="0" destOrd="0" presId="urn:microsoft.com/office/officeart/2005/8/layout/orgChart1"/>
    <dgm:cxn modelId="{660940CC-66D2-4C15-9CC6-33BEDBB4A3B8}" type="presOf" srcId="{435210F9-344A-424F-A4BE-93B4A51434BA}" destId="{0EF389E2-E411-43B3-B46C-7F6B20DFFE72}" srcOrd="1" destOrd="0" presId="urn:microsoft.com/office/officeart/2005/8/layout/orgChart1"/>
    <dgm:cxn modelId="{9C505CD3-D387-4ECA-BC6B-647B72D3B42F}" type="presOf" srcId="{C50E4F59-238A-4543-A5F3-6918755B26E3}" destId="{92CFE365-5B3B-418F-B6A6-F772B9D2E7EF}" srcOrd="1" destOrd="0" presId="urn:microsoft.com/office/officeart/2005/8/layout/orgChart1"/>
    <dgm:cxn modelId="{941713D4-34C8-487F-9EDA-B916F804D57B}" type="presOf" srcId="{248E0F36-9966-4E0F-9600-0B82AC3561AE}" destId="{D19E10BE-55F3-4193-A6F7-E556DAD75BA2}" srcOrd="0" destOrd="0" presId="urn:microsoft.com/office/officeart/2005/8/layout/orgChart1"/>
    <dgm:cxn modelId="{1F2823D6-7612-43BD-94C0-B1D4FCF75AA9}" type="presOf" srcId="{A40AEE49-8515-454B-B413-CC439FC82A4B}" destId="{EB9F9526-AACF-4825-BD69-948CD5DB134C}" srcOrd="0" destOrd="0" presId="urn:microsoft.com/office/officeart/2005/8/layout/orgChart1"/>
    <dgm:cxn modelId="{E7456BE0-10E6-4EB8-BDF6-2F17AC666F22}" type="presOf" srcId="{24AEBFFF-3A3F-47C7-B350-0F32ED46C13A}" destId="{7086AE46-357D-4D59-BC19-EFB5B34E00C1}" srcOrd="1" destOrd="0" presId="urn:microsoft.com/office/officeart/2005/8/layout/orgChart1"/>
    <dgm:cxn modelId="{ADCC9AE2-4243-4FFF-8182-B6814BC72CE9}" type="presOf" srcId="{200A2026-95B5-450D-8624-642282B42F46}" destId="{FC808085-7143-4321-9B70-96DA287AFB08}" srcOrd="0" destOrd="0" presId="urn:microsoft.com/office/officeart/2005/8/layout/orgChart1"/>
    <dgm:cxn modelId="{77039EE5-0342-4594-8883-C49D8982973E}" type="presOf" srcId="{BAA19D7F-8B8D-4666-A28A-12708CCC8A11}" destId="{43CF29B0-8B22-47CF-A16B-4CCE88C8F748}" srcOrd="0" destOrd="0" presId="urn:microsoft.com/office/officeart/2005/8/layout/orgChart1"/>
    <dgm:cxn modelId="{5CFF98E6-A316-4692-9BB9-1F7636B74F00}" type="presOf" srcId="{86BB4EA6-4EED-4C31-95B4-E65399A34EA3}" destId="{807284DC-2718-4E33-A12E-380356D4A421}" srcOrd="0" destOrd="0" presId="urn:microsoft.com/office/officeart/2005/8/layout/orgChart1"/>
    <dgm:cxn modelId="{7777FBEE-DB25-4738-9E0B-D89E84C26F05}" srcId="{6A20DD04-ED9B-4024-9C1A-57BF35A82927}" destId="{24AEBFFF-3A3F-47C7-B350-0F32ED46C13A}" srcOrd="0" destOrd="0" parTransId="{A40AEE49-8515-454B-B413-CC439FC82A4B}" sibTransId="{FB1AB882-774A-45B6-B54F-37A59B3F0842}"/>
    <dgm:cxn modelId="{B8BF56EF-3F6A-42A0-ABDD-D7886BC2F749}" type="presOf" srcId="{A76CC8C7-E153-4CEA-82F3-B7C0A3B7F6B8}" destId="{13FA3023-849C-4B07-BB0D-2A2C2C95FC5A}" srcOrd="0" destOrd="0" presId="urn:microsoft.com/office/officeart/2005/8/layout/orgChart1"/>
    <dgm:cxn modelId="{5913F1F4-4AD3-4440-B490-A3E86F1EDF12}" type="presOf" srcId="{6A20DD04-ED9B-4024-9C1A-57BF35A82927}" destId="{5E318A32-A3B8-4E9E-9AEB-3BF04E2DB6F0}" srcOrd="0" destOrd="0" presId="urn:microsoft.com/office/officeart/2005/8/layout/orgChart1"/>
    <dgm:cxn modelId="{A7E23F45-1D68-4A01-818C-1724CBC904E9}" type="presParOf" srcId="{0D6DBE93-FC3E-411E-8764-F398E26C326E}" destId="{05BEF0B6-7F84-403B-B6E1-940ECE89B45B}" srcOrd="0" destOrd="0" presId="urn:microsoft.com/office/officeart/2005/8/layout/orgChart1"/>
    <dgm:cxn modelId="{BFE93F03-64AB-4CF3-839D-A0EB5BB080DF}" type="presParOf" srcId="{05BEF0B6-7F84-403B-B6E1-940ECE89B45B}" destId="{27992A9B-CA4A-445F-8673-221F419C5539}" srcOrd="0" destOrd="0" presId="urn:microsoft.com/office/officeart/2005/8/layout/orgChart1"/>
    <dgm:cxn modelId="{F38681B5-6313-4180-83A7-F8E0057F1968}" type="presParOf" srcId="{27992A9B-CA4A-445F-8673-221F419C5539}" destId="{43CF29B0-8B22-47CF-A16B-4CCE88C8F748}" srcOrd="0" destOrd="0" presId="urn:microsoft.com/office/officeart/2005/8/layout/orgChart1"/>
    <dgm:cxn modelId="{C475D26C-181D-4E1B-8C01-FEA806841093}" type="presParOf" srcId="{27992A9B-CA4A-445F-8673-221F419C5539}" destId="{3A3D98DE-4ED2-411A-9A97-25BA2389CFF3}" srcOrd="1" destOrd="0" presId="urn:microsoft.com/office/officeart/2005/8/layout/orgChart1"/>
    <dgm:cxn modelId="{B79AFB94-FDF4-4C10-90B6-4FD2D509D519}" type="presParOf" srcId="{05BEF0B6-7F84-403B-B6E1-940ECE89B45B}" destId="{4A4635BE-C761-4FB2-9AA1-DB1F806E3A08}" srcOrd="1" destOrd="0" presId="urn:microsoft.com/office/officeart/2005/8/layout/orgChart1"/>
    <dgm:cxn modelId="{D723F95A-54D3-4518-8497-6DBF884D1134}" type="presParOf" srcId="{4A4635BE-C761-4FB2-9AA1-DB1F806E3A08}" destId="{B4793943-FB02-499C-9684-E456691356A5}" srcOrd="0" destOrd="0" presId="urn:microsoft.com/office/officeart/2005/8/layout/orgChart1"/>
    <dgm:cxn modelId="{78F70D7B-DF12-468D-8454-D2769B39D98E}" type="presParOf" srcId="{4A4635BE-C761-4FB2-9AA1-DB1F806E3A08}" destId="{B7177B6A-91E0-499A-8CF4-9CF2136B3BFC}" srcOrd="1" destOrd="0" presId="urn:microsoft.com/office/officeart/2005/8/layout/orgChart1"/>
    <dgm:cxn modelId="{EE346DC9-94B1-4093-9CF0-507176C50DEA}" type="presParOf" srcId="{B7177B6A-91E0-499A-8CF4-9CF2136B3BFC}" destId="{1EB76003-7FC1-4906-8E11-D5F01076A8BE}" srcOrd="0" destOrd="0" presId="urn:microsoft.com/office/officeart/2005/8/layout/orgChart1"/>
    <dgm:cxn modelId="{B478AA4B-5200-4299-9579-626356C2BE87}" type="presParOf" srcId="{1EB76003-7FC1-4906-8E11-D5F01076A8BE}" destId="{2C638C8C-44B3-4416-B4CF-95CEE60221AB}" srcOrd="0" destOrd="0" presId="urn:microsoft.com/office/officeart/2005/8/layout/orgChart1"/>
    <dgm:cxn modelId="{4EFD02BF-6C7C-4D84-B751-C740CFBE2530}" type="presParOf" srcId="{1EB76003-7FC1-4906-8E11-D5F01076A8BE}" destId="{DEF09292-3A6D-41E2-A2B8-6B3DFEF4B4A7}" srcOrd="1" destOrd="0" presId="urn:microsoft.com/office/officeart/2005/8/layout/orgChart1"/>
    <dgm:cxn modelId="{7CBD60B5-0FFD-4519-A0B4-05081E5A4191}" type="presParOf" srcId="{B7177B6A-91E0-499A-8CF4-9CF2136B3BFC}" destId="{18688393-DC4C-4751-A1C7-ADABF2C05933}" srcOrd="1" destOrd="0" presId="urn:microsoft.com/office/officeart/2005/8/layout/orgChart1"/>
    <dgm:cxn modelId="{34B5BBB9-027E-43A0-913E-CA5077D11D84}" type="presParOf" srcId="{B7177B6A-91E0-499A-8CF4-9CF2136B3BFC}" destId="{7389CF81-D33C-41BF-BC3C-210B460C792C}" srcOrd="2" destOrd="0" presId="urn:microsoft.com/office/officeart/2005/8/layout/orgChart1"/>
    <dgm:cxn modelId="{04BCAE5F-6815-47E2-9030-FBB36DC8C963}" type="presParOf" srcId="{4A4635BE-C761-4FB2-9AA1-DB1F806E3A08}" destId="{807284DC-2718-4E33-A12E-380356D4A421}" srcOrd="2" destOrd="0" presId="urn:microsoft.com/office/officeart/2005/8/layout/orgChart1"/>
    <dgm:cxn modelId="{EC31B7BB-837F-4070-A8EB-4578DC7489DC}" type="presParOf" srcId="{4A4635BE-C761-4FB2-9AA1-DB1F806E3A08}" destId="{EA8EEDF9-BD59-4DC1-916A-61EAEEE43E6F}" srcOrd="3" destOrd="0" presId="urn:microsoft.com/office/officeart/2005/8/layout/orgChart1"/>
    <dgm:cxn modelId="{FE8AD275-FB3A-42A2-AD4A-25861E339DB0}" type="presParOf" srcId="{EA8EEDF9-BD59-4DC1-916A-61EAEEE43E6F}" destId="{A2BDD4A7-E6F4-4331-BC41-BA7BD79E7F2E}" srcOrd="0" destOrd="0" presId="urn:microsoft.com/office/officeart/2005/8/layout/orgChart1"/>
    <dgm:cxn modelId="{447270ED-2802-446C-AB3A-7075B8FC3101}" type="presParOf" srcId="{A2BDD4A7-E6F4-4331-BC41-BA7BD79E7F2E}" destId="{D19E10BE-55F3-4193-A6F7-E556DAD75BA2}" srcOrd="0" destOrd="0" presId="urn:microsoft.com/office/officeart/2005/8/layout/orgChart1"/>
    <dgm:cxn modelId="{15BA6799-23A9-46AB-9832-FA5E610006CD}" type="presParOf" srcId="{A2BDD4A7-E6F4-4331-BC41-BA7BD79E7F2E}" destId="{D158E7F9-3058-4A6D-AB90-D2AA481B26F6}" srcOrd="1" destOrd="0" presId="urn:microsoft.com/office/officeart/2005/8/layout/orgChart1"/>
    <dgm:cxn modelId="{7A777134-FE51-49BD-85E0-83290A645705}" type="presParOf" srcId="{EA8EEDF9-BD59-4DC1-916A-61EAEEE43E6F}" destId="{DD26D726-CDA1-4A65-AF34-F2E4F9D8F3E0}" srcOrd="1" destOrd="0" presId="urn:microsoft.com/office/officeart/2005/8/layout/orgChart1"/>
    <dgm:cxn modelId="{2E6BD876-F198-4499-B0C6-1300D07F2801}" type="presParOf" srcId="{EA8EEDF9-BD59-4DC1-916A-61EAEEE43E6F}" destId="{BFBB0134-292E-4413-B710-6FD3F4CBF07C}" srcOrd="2" destOrd="0" presId="urn:microsoft.com/office/officeart/2005/8/layout/orgChart1"/>
    <dgm:cxn modelId="{B2F53A01-8847-4B3C-9C0F-5A2970187959}" type="presParOf" srcId="{4A4635BE-C761-4FB2-9AA1-DB1F806E3A08}" destId="{257973E9-B582-4C1D-B552-E6694D21D9B5}" srcOrd="4" destOrd="0" presId="urn:microsoft.com/office/officeart/2005/8/layout/orgChart1"/>
    <dgm:cxn modelId="{779215CC-CF13-48F7-A67A-A0EA6BD6C796}" type="presParOf" srcId="{4A4635BE-C761-4FB2-9AA1-DB1F806E3A08}" destId="{6ED55E4D-FC6E-4E22-81B6-5FF0E1299EDD}" srcOrd="5" destOrd="0" presId="urn:microsoft.com/office/officeart/2005/8/layout/orgChart1"/>
    <dgm:cxn modelId="{6163232A-5B93-4ED9-82DF-70F5E67845C7}" type="presParOf" srcId="{6ED55E4D-FC6E-4E22-81B6-5FF0E1299EDD}" destId="{400B7DDC-AEC5-4EF7-9014-187594E9E745}" srcOrd="0" destOrd="0" presId="urn:microsoft.com/office/officeart/2005/8/layout/orgChart1"/>
    <dgm:cxn modelId="{08534BEC-FCC0-4085-94C8-22777D231160}" type="presParOf" srcId="{400B7DDC-AEC5-4EF7-9014-187594E9E745}" destId="{5E318A32-A3B8-4E9E-9AEB-3BF04E2DB6F0}" srcOrd="0" destOrd="0" presId="urn:microsoft.com/office/officeart/2005/8/layout/orgChart1"/>
    <dgm:cxn modelId="{AB111827-EA8D-409A-92E2-9E7D3BB5956A}" type="presParOf" srcId="{400B7DDC-AEC5-4EF7-9014-187594E9E745}" destId="{6923C9DA-1EE3-4BEC-BA65-E55FCAF37A69}" srcOrd="1" destOrd="0" presId="urn:microsoft.com/office/officeart/2005/8/layout/orgChart1"/>
    <dgm:cxn modelId="{B8F2F933-9375-4BB8-B62E-1E9F0DDE1655}" type="presParOf" srcId="{6ED55E4D-FC6E-4E22-81B6-5FF0E1299EDD}" destId="{93FC5E4C-1A0C-4E49-B6CD-49ADA856C7CC}" srcOrd="1" destOrd="0" presId="urn:microsoft.com/office/officeart/2005/8/layout/orgChart1"/>
    <dgm:cxn modelId="{C7B63291-F87F-453D-98FA-C12AC87C8049}" type="presParOf" srcId="{93FC5E4C-1A0C-4E49-B6CD-49ADA856C7CC}" destId="{EB9F9526-AACF-4825-BD69-948CD5DB134C}" srcOrd="0" destOrd="0" presId="urn:microsoft.com/office/officeart/2005/8/layout/orgChart1"/>
    <dgm:cxn modelId="{67C7D6A0-08BF-41FE-BDA7-11A9029D9752}" type="presParOf" srcId="{93FC5E4C-1A0C-4E49-B6CD-49ADA856C7CC}" destId="{6251C4BB-E7AD-407A-8E23-A40C56D6A2FD}" srcOrd="1" destOrd="0" presId="urn:microsoft.com/office/officeart/2005/8/layout/orgChart1"/>
    <dgm:cxn modelId="{7D44E0D7-AA34-4C1E-92BE-C2C1FE528E3E}" type="presParOf" srcId="{6251C4BB-E7AD-407A-8E23-A40C56D6A2FD}" destId="{B6AD6EAC-A0A9-4ED1-BB96-A3DBF54E49A3}" srcOrd="0" destOrd="0" presId="urn:microsoft.com/office/officeart/2005/8/layout/orgChart1"/>
    <dgm:cxn modelId="{54016C3B-7B7D-45C9-BC74-2BDB2C39866E}" type="presParOf" srcId="{B6AD6EAC-A0A9-4ED1-BB96-A3DBF54E49A3}" destId="{A4E21E1B-F3B1-401F-9058-FDD255E67CBF}" srcOrd="0" destOrd="0" presId="urn:microsoft.com/office/officeart/2005/8/layout/orgChart1"/>
    <dgm:cxn modelId="{DCBAFE6E-B2B7-49AC-AD77-EA4E87A7A0AC}" type="presParOf" srcId="{B6AD6EAC-A0A9-4ED1-BB96-A3DBF54E49A3}" destId="{7086AE46-357D-4D59-BC19-EFB5B34E00C1}" srcOrd="1" destOrd="0" presId="urn:microsoft.com/office/officeart/2005/8/layout/orgChart1"/>
    <dgm:cxn modelId="{F29358BE-71C8-4205-BCE8-62E88A41AE4E}" type="presParOf" srcId="{6251C4BB-E7AD-407A-8E23-A40C56D6A2FD}" destId="{E3BA0E44-688B-4C95-B815-B583FC5C3F08}" srcOrd="1" destOrd="0" presId="urn:microsoft.com/office/officeart/2005/8/layout/orgChart1"/>
    <dgm:cxn modelId="{CF7553F4-7B2D-44D5-941F-4F145D6DAF57}" type="presParOf" srcId="{6251C4BB-E7AD-407A-8E23-A40C56D6A2FD}" destId="{F82C778A-A488-41BB-826D-2792C96D8F72}" srcOrd="2" destOrd="0" presId="urn:microsoft.com/office/officeart/2005/8/layout/orgChart1"/>
    <dgm:cxn modelId="{B0A9DE77-9122-407A-B979-B05C9551EBD4}" type="presParOf" srcId="{93FC5E4C-1A0C-4E49-B6CD-49ADA856C7CC}" destId="{3F1FC686-5AAF-4F69-89C4-04010CEE3784}" srcOrd="2" destOrd="0" presId="urn:microsoft.com/office/officeart/2005/8/layout/orgChart1"/>
    <dgm:cxn modelId="{32157830-A688-4AFE-97E1-669E1290924E}" type="presParOf" srcId="{93FC5E4C-1A0C-4E49-B6CD-49ADA856C7CC}" destId="{2F109941-08F8-42FC-BE7F-8A78F5FCD693}" srcOrd="3" destOrd="0" presId="urn:microsoft.com/office/officeart/2005/8/layout/orgChart1"/>
    <dgm:cxn modelId="{F17E0B99-89E2-4161-AC15-E80CCB39FE53}" type="presParOf" srcId="{2F109941-08F8-42FC-BE7F-8A78F5FCD693}" destId="{1657B375-F5B0-48C3-8F63-246DD23FD209}" srcOrd="0" destOrd="0" presId="urn:microsoft.com/office/officeart/2005/8/layout/orgChart1"/>
    <dgm:cxn modelId="{35611D91-3A8F-45EC-813F-4540C7D04F4C}" type="presParOf" srcId="{1657B375-F5B0-48C3-8F63-246DD23FD209}" destId="{9C1F3048-707C-420E-ABDE-F0A79C69A485}" srcOrd="0" destOrd="0" presId="urn:microsoft.com/office/officeart/2005/8/layout/orgChart1"/>
    <dgm:cxn modelId="{7344B24E-40EE-4121-BF5A-E05DFA182431}" type="presParOf" srcId="{1657B375-F5B0-48C3-8F63-246DD23FD209}" destId="{0EF389E2-E411-43B3-B46C-7F6B20DFFE72}" srcOrd="1" destOrd="0" presId="urn:microsoft.com/office/officeart/2005/8/layout/orgChart1"/>
    <dgm:cxn modelId="{B5205036-5AF5-4EE1-9176-A06D142FE992}" type="presParOf" srcId="{2F109941-08F8-42FC-BE7F-8A78F5FCD693}" destId="{E3B46664-18D2-4269-80BE-E58B95DE0A9A}" srcOrd="1" destOrd="0" presId="urn:microsoft.com/office/officeart/2005/8/layout/orgChart1"/>
    <dgm:cxn modelId="{D32E6241-83F9-4019-890A-3DDECD66E134}" type="presParOf" srcId="{2F109941-08F8-42FC-BE7F-8A78F5FCD693}" destId="{5E14139F-EDED-4FFD-8BE9-65CF1497E27B}" srcOrd="2" destOrd="0" presId="urn:microsoft.com/office/officeart/2005/8/layout/orgChart1"/>
    <dgm:cxn modelId="{3D46E029-BB95-4B09-BEC9-CA8512E10F89}" type="presParOf" srcId="{93FC5E4C-1A0C-4E49-B6CD-49ADA856C7CC}" destId="{5E319BC2-3D39-4BAC-A0C1-29AF812E2145}" srcOrd="4" destOrd="0" presId="urn:microsoft.com/office/officeart/2005/8/layout/orgChart1"/>
    <dgm:cxn modelId="{7E583F99-06B4-4330-8BF1-D739E9EBD2FB}" type="presParOf" srcId="{93FC5E4C-1A0C-4E49-B6CD-49ADA856C7CC}" destId="{7172D5EE-A436-46F8-BB22-B3EF4D1DEADA}" srcOrd="5" destOrd="0" presId="urn:microsoft.com/office/officeart/2005/8/layout/orgChart1"/>
    <dgm:cxn modelId="{E61A2D38-FADF-4939-A9BC-CBEE84E81506}" type="presParOf" srcId="{7172D5EE-A436-46F8-BB22-B3EF4D1DEADA}" destId="{83CD119C-146E-48EA-A9E1-04027A555A16}" srcOrd="0" destOrd="0" presId="urn:microsoft.com/office/officeart/2005/8/layout/orgChart1"/>
    <dgm:cxn modelId="{60BDD04B-5850-44A3-ACD0-1EFC3E7103B7}" type="presParOf" srcId="{83CD119C-146E-48EA-A9E1-04027A555A16}" destId="{94F2DC6C-459C-4F13-9C76-45A4FD489E81}" srcOrd="0" destOrd="0" presId="urn:microsoft.com/office/officeart/2005/8/layout/orgChart1"/>
    <dgm:cxn modelId="{3CA8FF51-D6B4-4A07-9B46-A517F0B21ABF}" type="presParOf" srcId="{83CD119C-146E-48EA-A9E1-04027A555A16}" destId="{92CFE365-5B3B-418F-B6A6-F772B9D2E7EF}" srcOrd="1" destOrd="0" presId="urn:microsoft.com/office/officeart/2005/8/layout/orgChart1"/>
    <dgm:cxn modelId="{CAA2057B-2C0C-4F5B-A412-6099EC57D705}" type="presParOf" srcId="{7172D5EE-A436-46F8-BB22-B3EF4D1DEADA}" destId="{1D880F85-079F-419F-8C5E-DD36261C1E89}" srcOrd="1" destOrd="0" presId="urn:microsoft.com/office/officeart/2005/8/layout/orgChart1"/>
    <dgm:cxn modelId="{2FA7A21F-CECB-428C-ABCB-E0A0AB428C87}" type="presParOf" srcId="{7172D5EE-A436-46F8-BB22-B3EF4D1DEADA}" destId="{9280A9B8-B754-4F7F-86E6-1683D4C09113}" srcOrd="2" destOrd="0" presId="urn:microsoft.com/office/officeart/2005/8/layout/orgChart1"/>
    <dgm:cxn modelId="{A25CF472-37B6-4E72-8EBB-4E7EF717EEC5}" type="presParOf" srcId="{93FC5E4C-1A0C-4E49-B6CD-49ADA856C7CC}" destId="{A864A4A1-DD88-48DA-85E3-C06D68369282}" srcOrd="6" destOrd="0" presId="urn:microsoft.com/office/officeart/2005/8/layout/orgChart1"/>
    <dgm:cxn modelId="{27DAD815-D049-40DD-9104-F766B7C37EB5}" type="presParOf" srcId="{93FC5E4C-1A0C-4E49-B6CD-49ADA856C7CC}" destId="{A29FC18F-EA13-4AD2-9F35-4FB67E458E56}" srcOrd="7" destOrd="0" presId="urn:microsoft.com/office/officeart/2005/8/layout/orgChart1"/>
    <dgm:cxn modelId="{FF69B792-838D-4B76-B0EF-087C200778E6}" type="presParOf" srcId="{A29FC18F-EA13-4AD2-9F35-4FB67E458E56}" destId="{F93BB44F-5B2D-4AAE-A73A-66DE2F23C694}" srcOrd="0" destOrd="0" presId="urn:microsoft.com/office/officeart/2005/8/layout/orgChart1"/>
    <dgm:cxn modelId="{D3891F40-789D-458E-947A-5327BD9FB375}" type="presParOf" srcId="{F93BB44F-5B2D-4AAE-A73A-66DE2F23C694}" destId="{13FA3023-849C-4B07-BB0D-2A2C2C95FC5A}" srcOrd="0" destOrd="0" presId="urn:microsoft.com/office/officeart/2005/8/layout/orgChart1"/>
    <dgm:cxn modelId="{180E90E2-7D0F-41C1-8A46-57796AB1C81E}" type="presParOf" srcId="{F93BB44F-5B2D-4AAE-A73A-66DE2F23C694}" destId="{71C19860-9359-43C8-B63F-8C9FFBED7EEE}" srcOrd="1" destOrd="0" presId="urn:microsoft.com/office/officeart/2005/8/layout/orgChart1"/>
    <dgm:cxn modelId="{047329C1-9325-43E7-841B-F6067ACADA36}" type="presParOf" srcId="{A29FC18F-EA13-4AD2-9F35-4FB67E458E56}" destId="{AAC5AE92-60C8-4C0E-96EF-BCE42CE73E04}" srcOrd="1" destOrd="0" presId="urn:microsoft.com/office/officeart/2005/8/layout/orgChart1"/>
    <dgm:cxn modelId="{F989B7A1-F7E1-4C12-8061-894A702F148B}" type="presParOf" srcId="{A29FC18F-EA13-4AD2-9F35-4FB67E458E56}" destId="{2F283F69-9D12-4FB7-B397-395F1B99CD4D}" srcOrd="2" destOrd="0" presId="urn:microsoft.com/office/officeart/2005/8/layout/orgChart1"/>
    <dgm:cxn modelId="{925DC603-4BDD-4CD7-94C3-BDBD27F95D79}" type="presParOf" srcId="{93FC5E4C-1A0C-4E49-B6CD-49ADA856C7CC}" destId="{C595A2B6-35D8-4329-954D-C6A2A494C369}" srcOrd="8" destOrd="0" presId="urn:microsoft.com/office/officeart/2005/8/layout/orgChart1"/>
    <dgm:cxn modelId="{50B18C35-CC5B-4ACD-B795-E02FECA6DC08}" type="presParOf" srcId="{93FC5E4C-1A0C-4E49-B6CD-49ADA856C7CC}" destId="{C5549F44-45FE-4FE7-A68A-A680B558B60F}" srcOrd="9" destOrd="0" presId="urn:microsoft.com/office/officeart/2005/8/layout/orgChart1"/>
    <dgm:cxn modelId="{61E10103-23B7-4F2B-A437-6046C27C26F8}" type="presParOf" srcId="{C5549F44-45FE-4FE7-A68A-A680B558B60F}" destId="{18CA6F9E-E552-4B76-AC09-15429CDCA038}" srcOrd="0" destOrd="0" presId="urn:microsoft.com/office/officeart/2005/8/layout/orgChart1"/>
    <dgm:cxn modelId="{DEF645B1-2805-4AF1-BE08-830290BA9B00}" type="presParOf" srcId="{18CA6F9E-E552-4B76-AC09-15429CDCA038}" destId="{FC808085-7143-4321-9B70-96DA287AFB08}" srcOrd="0" destOrd="0" presId="urn:microsoft.com/office/officeart/2005/8/layout/orgChart1"/>
    <dgm:cxn modelId="{D4C86954-488C-4DC8-8AA8-A2CD95E9C530}" type="presParOf" srcId="{18CA6F9E-E552-4B76-AC09-15429CDCA038}" destId="{B0657053-01AC-4EBF-9115-9E4F738E1FFD}" srcOrd="1" destOrd="0" presId="urn:microsoft.com/office/officeart/2005/8/layout/orgChart1"/>
    <dgm:cxn modelId="{451EE6BA-49FF-402C-B3F8-5AAEA66B561B}" type="presParOf" srcId="{C5549F44-45FE-4FE7-A68A-A680B558B60F}" destId="{16FE8ADE-6B7D-43D4-B0C2-379D280E5424}" srcOrd="1" destOrd="0" presId="urn:microsoft.com/office/officeart/2005/8/layout/orgChart1"/>
    <dgm:cxn modelId="{C70B7954-3703-438A-B472-80AABD17E2D7}" type="presParOf" srcId="{C5549F44-45FE-4FE7-A68A-A680B558B60F}" destId="{DB107BCC-790B-4E80-B0F9-FE16EA8E3490}" srcOrd="2" destOrd="0" presId="urn:microsoft.com/office/officeart/2005/8/layout/orgChart1"/>
    <dgm:cxn modelId="{EE17D6E5-B723-4CBE-92E7-823E6C43240D}" type="presParOf" srcId="{6ED55E4D-FC6E-4E22-81B6-5FF0E1299EDD}" destId="{05C7A19D-FDBE-4533-A632-E69683E3EA02}" srcOrd="2" destOrd="0" presId="urn:microsoft.com/office/officeart/2005/8/layout/orgChart1"/>
    <dgm:cxn modelId="{FD5966A8-C2D8-4435-91A9-EB037161D3FF}" type="presParOf" srcId="{05BEF0B6-7F84-403B-B6E1-940ECE89B45B}" destId="{0FA2DF41-885A-4A3D-A55E-2BB783DDAA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B8C6C-8D28-4A18-8485-29C3D2CC1C0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A19D7F-8B8D-4666-A28A-12708CCC8A11}">
      <dgm:prSet phldrT="[Text]"/>
      <dgm:spPr>
        <a:solidFill>
          <a:srgbClr val="FF0000"/>
        </a:solidFill>
      </dgm:spPr>
      <dgm:t>
        <a:bodyPr/>
        <a:lstStyle/>
        <a:p>
          <a:r>
            <a:rPr lang="en-US"/>
            <a:t>Student struggling, such as failing grades, problem reading or paying attention, repeated suspensions, poor behavior, or fighting in school</a:t>
          </a:r>
        </a:p>
      </dgm:t>
    </dgm:pt>
    <dgm:pt modelId="{4D261091-7F9B-474F-B0BF-436609855318}" type="parTrans" cxnId="{251C37B4-16C2-49A8-9F0D-A8820319FF43}">
      <dgm:prSet/>
      <dgm:spPr/>
      <dgm:t>
        <a:bodyPr/>
        <a:lstStyle/>
        <a:p>
          <a:endParaRPr lang="en-US"/>
        </a:p>
      </dgm:t>
    </dgm:pt>
    <dgm:pt modelId="{918E665E-9C34-4A41-86C1-CD707F508EB2}" type="sibTrans" cxnId="{251C37B4-16C2-49A8-9F0D-A8820319FF43}">
      <dgm:prSet/>
      <dgm:spPr/>
      <dgm:t>
        <a:bodyPr/>
        <a:lstStyle/>
        <a:p>
          <a:endParaRPr lang="en-US"/>
        </a:p>
      </dgm:t>
    </dgm:pt>
    <dgm:pt modelId="{A8DA3562-DADA-4686-87CA-6A4B16C02FD4}">
      <dgm:prSet phldrT="[Text]" custT="1"/>
      <dgm:spPr>
        <a:noFill/>
        <a:ln>
          <a:solidFill>
            <a:schemeClr val="tx1"/>
          </a:solidFill>
          <a:prstDash val="dash"/>
        </a:ln>
      </dgm:spPr>
      <dgm:t>
        <a:bodyPr/>
        <a:lstStyle/>
        <a:p>
          <a:r>
            <a:rPr lang="en-US" sz="1600">
              <a:solidFill>
                <a:schemeClr val="tx1"/>
              </a:solidFill>
            </a:rPr>
            <a:t>MTSS/SST/RTI (Tiered Interventions to address the problems)</a:t>
          </a:r>
        </a:p>
      </dgm:t>
    </dgm:pt>
    <dgm:pt modelId="{20BE2D74-682C-41AC-B94A-2F55D65BF299}" type="parTrans" cxnId="{1EC35D74-1597-47FA-81A2-86AAE279CF1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5FDD6CC3-2A69-4D11-A85A-A0520D08262D}" type="sibTrans" cxnId="{1EC35D74-1597-47FA-81A2-86AAE279CF11}">
      <dgm:prSet/>
      <dgm:spPr/>
      <dgm:t>
        <a:bodyPr/>
        <a:lstStyle/>
        <a:p>
          <a:endParaRPr lang="en-US"/>
        </a:p>
      </dgm:t>
    </dgm:pt>
    <dgm:pt modelId="{435210F9-344A-424F-A4BE-93B4A51434BA}">
      <dgm:prSet phldrT="[Text]" custT="1"/>
      <dgm:spPr/>
      <dgm:t>
        <a:bodyPr/>
        <a:lstStyle/>
        <a:p>
          <a:r>
            <a:rPr lang="en-US" sz="1800"/>
            <a:t>Evaluation</a:t>
          </a:r>
        </a:p>
      </dgm:t>
    </dgm:pt>
    <dgm:pt modelId="{83B25BE9-1F22-4B78-9843-99E51A05A33A}" type="parTrans" cxnId="{E5C7C7A6-776E-451E-9CAC-E4DB9B14EA0F}">
      <dgm:prSet/>
      <dgm:spPr/>
      <dgm:t>
        <a:bodyPr/>
        <a:lstStyle/>
        <a:p>
          <a:endParaRPr lang="en-US"/>
        </a:p>
      </dgm:t>
    </dgm:pt>
    <dgm:pt modelId="{35697918-B429-49DC-BEA2-455662464FAF}" type="sibTrans" cxnId="{E5C7C7A6-776E-451E-9CAC-E4DB9B14EA0F}">
      <dgm:prSet/>
      <dgm:spPr/>
      <dgm:t>
        <a:bodyPr/>
        <a:lstStyle/>
        <a:p>
          <a:endParaRPr lang="en-US"/>
        </a:p>
      </dgm:t>
    </dgm:pt>
    <dgm:pt modelId="{C50E4F59-238A-4543-A5F3-6918755B26E3}">
      <dgm:prSet phldrT="[Text]" custT="1"/>
      <dgm:spPr/>
      <dgm:t>
        <a:bodyPr/>
        <a:lstStyle/>
        <a:p>
          <a:r>
            <a:rPr lang="en-US" sz="1800"/>
            <a:t>Eligibility Determination</a:t>
          </a:r>
        </a:p>
      </dgm:t>
    </dgm:pt>
    <dgm:pt modelId="{71836E54-D177-44D3-8F67-0E6595CDE5AF}" type="parTrans" cxnId="{2305E362-E71A-4360-BF39-3ABBBA8A0805}">
      <dgm:prSet/>
      <dgm:spPr/>
      <dgm:t>
        <a:bodyPr/>
        <a:lstStyle/>
        <a:p>
          <a:endParaRPr lang="en-US"/>
        </a:p>
      </dgm:t>
    </dgm:pt>
    <dgm:pt modelId="{88216134-8654-46A7-B477-283E2969871C}" type="sibTrans" cxnId="{2305E362-E71A-4360-BF39-3ABBBA8A0805}">
      <dgm:prSet/>
      <dgm:spPr/>
      <dgm:t>
        <a:bodyPr/>
        <a:lstStyle/>
        <a:p>
          <a:endParaRPr lang="en-US"/>
        </a:p>
      </dgm:t>
    </dgm:pt>
    <dgm:pt modelId="{A76CC8C7-E153-4CEA-82F3-B7C0A3B7F6B8}">
      <dgm:prSet phldrT="[Text]" custT="1"/>
      <dgm:spPr/>
      <dgm:t>
        <a:bodyPr/>
        <a:lstStyle/>
        <a:p>
          <a:r>
            <a:rPr lang="en-US" sz="1800"/>
            <a:t>If eligible, IEP Development </a:t>
          </a:r>
          <a:r>
            <a:rPr lang="en-US" sz="1800" b="1">
              <a:solidFill>
                <a:srgbClr val="FFFF00"/>
              </a:solidFill>
            </a:rPr>
            <a:t>(FAPE)</a:t>
          </a:r>
        </a:p>
      </dgm:t>
    </dgm:pt>
    <dgm:pt modelId="{76887457-DEDE-4D64-A8EF-4988CB3BF763}" type="parTrans" cxnId="{B20A0A89-835B-4853-8DDF-3FE9B3393474}">
      <dgm:prSet/>
      <dgm:spPr/>
      <dgm:t>
        <a:bodyPr/>
        <a:lstStyle/>
        <a:p>
          <a:endParaRPr lang="en-US"/>
        </a:p>
      </dgm:t>
    </dgm:pt>
    <dgm:pt modelId="{9190A710-8BC0-4D2D-B338-726018EC815B}" type="sibTrans" cxnId="{B20A0A89-835B-4853-8DDF-3FE9B3393474}">
      <dgm:prSet/>
      <dgm:spPr/>
      <dgm:t>
        <a:bodyPr/>
        <a:lstStyle/>
        <a:p>
          <a:endParaRPr lang="en-US"/>
        </a:p>
      </dgm:t>
    </dgm:pt>
    <dgm:pt modelId="{200A2026-95B5-450D-8624-642282B42F46}">
      <dgm:prSet phldrT="[Text]" custT="1"/>
      <dgm:spPr/>
      <dgm:t>
        <a:bodyPr/>
        <a:lstStyle/>
        <a:p>
          <a:r>
            <a:rPr lang="en-US" sz="2000"/>
            <a:t>Services/Placement (</a:t>
          </a:r>
          <a:r>
            <a:rPr lang="en-US" sz="2000" b="1">
              <a:solidFill>
                <a:srgbClr val="FFFF00"/>
              </a:solidFill>
            </a:rPr>
            <a:t>FAPE</a:t>
          </a:r>
          <a:r>
            <a:rPr lang="en-US" sz="2000"/>
            <a:t>/LRE)</a:t>
          </a:r>
        </a:p>
      </dgm:t>
    </dgm:pt>
    <dgm:pt modelId="{6BB64F89-E1CA-4694-8F49-5D9CFBA346C4}" type="parTrans" cxnId="{BDE0FFA9-F445-485E-BC15-09BA25FD8697}">
      <dgm:prSet/>
      <dgm:spPr/>
      <dgm:t>
        <a:bodyPr/>
        <a:lstStyle/>
        <a:p>
          <a:endParaRPr lang="en-US"/>
        </a:p>
      </dgm:t>
    </dgm:pt>
    <dgm:pt modelId="{3F864B5D-2C14-4903-80A7-16E731763C68}" type="sibTrans" cxnId="{BDE0FFA9-F445-485E-BC15-09BA25FD8697}">
      <dgm:prSet/>
      <dgm:spPr/>
      <dgm:t>
        <a:bodyPr/>
        <a:lstStyle/>
        <a:p>
          <a:endParaRPr lang="en-US"/>
        </a:p>
      </dgm:t>
    </dgm:pt>
    <dgm:pt modelId="{6A20DD04-ED9B-4024-9C1A-57BF35A82927}">
      <dgm:prSet phldrT="[Text]" custT="1"/>
      <dgm:spPr/>
      <dgm:t>
        <a:bodyPr/>
        <a:lstStyle/>
        <a:p>
          <a:r>
            <a:rPr lang="en-US" sz="1800"/>
            <a:t>Child Find</a:t>
          </a:r>
        </a:p>
      </dgm:t>
    </dgm:pt>
    <dgm:pt modelId="{A454E04B-38EA-4D97-B9DF-4B7DC3F20A67}" type="parTrans" cxnId="{75FAC6B8-29B1-4403-9E00-69EDDFAC639C}">
      <dgm:prSet/>
      <dgm:spPr/>
      <dgm:t>
        <a:bodyPr/>
        <a:lstStyle/>
        <a:p>
          <a:endParaRPr lang="en-US"/>
        </a:p>
      </dgm:t>
    </dgm:pt>
    <dgm:pt modelId="{01FACA43-627B-4005-A123-79AA3A0837AD}" type="sibTrans" cxnId="{75FAC6B8-29B1-4403-9E00-69EDDFAC639C}">
      <dgm:prSet/>
      <dgm:spPr/>
      <dgm:t>
        <a:bodyPr/>
        <a:lstStyle/>
        <a:p>
          <a:endParaRPr lang="en-US"/>
        </a:p>
      </dgm:t>
    </dgm:pt>
    <dgm:pt modelId="{24AEBFFF-3A3F-47C7-B350-0F32ED46C13A}">
      <dgm:prSet phldrT="[Text]" custT="1"/>
      <dgm:spPr/>
      <dgm:t>
        <a:bodyPr/>
        <a:lstStyle/>
        <a:p>
          <a:r>
            <a:rPr lang="en-US" sz="1800"/>
            <a:t>Referral to Special Education</a:t>
          </a:r>
        </a:p>
      </dgm:t>
    </dgm:pt>
    <dgm:pt modelId="{FB1AB882-774A-45B6-B54F-37A59B3F0842}" type="sibTrans" cxnId="{7777FBEE-DB25-4738-9E0B-D89E84C26F05}">
      <dgm:prSet/>
      <dgm:spPr/>
      <dgm:t>
        <a:bodyPr/>
        <a:lstStyle/>
        <a:p>
          <a:endParaRPr lang="en-US"/>
        </a:p>
      </dgm:t>
    </dgm:pt>
    <dgm:pt modelId="{A40AEE49-8515-454B-B413-CC439FC82A4B}" type="parTrans" cxnId="{7777FBEE-DB25-4738-9E0B-D89E84C26F05}">
      <dgm:prSet/>
      <dgm:spPr/>
      <dgm:t>
        <a:bodyPr/>
        <a:lstStyle/>
        <a:p>
          <a:endParaRPr lang="en-US"/>
        </a:p>
      </dgm:t>
    </dgm:pt>
    <dgm:pt modelId="{0D6DBE93-FC3E-411E-8764-F398E26C326E}" type="pres">
      <dgm:prSet presAssocID="{21DB8C6C-8D28-4A18-8485-29C3D2CC1C03}" presName="hierChild1" presStyleCnt="0">
        <dgm:presLayoutVars>
          <dgm:orgChart val="1"/>
          <dgm:chPref val="1"/>
          <dgm:dir/>
          <dgm:animOne val="branch"/>
          <dgm:animLvl val="lvl"/>
          <dgm:resizeHandles/>
        </dgm:presLayoutVars>
      </dgm:prSet>
      <dgm:spPr/>
    </dgm:pt>
    <dgm:pt modelId="{05BEF0B6-7F84-403B-B6E1-940ECE89B45B}" type="pres">
      <dgm:prSet presAssocID="{BAA19D7F-8B8D-4666-A28A-12708CCC8A11}" presName="hierRoot1" presStyleCnt="0">
        <dgm:presLayoutVars>
          <dgm:hierBranch val="init"/>
        </dgm:presLayoutVars>
      </dgm:prSet>
      <dgm:spPr/>
    </dgm:pt>
    <dgm:pt modelId="{27992A9B-CA4A-445F-8673-221F419C5539}" type="pres">
      <dgm:prSet presAssocID="{BAA19D7F-8B8D-4666-A28A-12708CCC8A11}" presName="rootComposite1" presStyleCnt="0"/>
      <dgm:spPr/>
    </dgm:pt>
    <dgm:pt modelId="{43CF29B0-8B22-47CF-A16B-4CCE88C8F748}" type="pres">
      <dgm:prSet presAssocID="{BAA19D7F-8B8D-4666-A28A-12708CCC8A11}" presName="rootText1" presStyleLbl="node0" presStyleIdx="0" presStyleCnt="1" custScaleX="737274" custScaleY="139914">
        <dgm:presLayoutVars>
          <dgm:chPref val="3"/>
        </dgm:presLayoutVars>
      </dgm:prSet>
      <dgm:spPr/>
    </dgm:pt>
    <dgm:pt modelId="{3A3D98DE-4ED2-411A-9A97-25BA2389CFF3}" type="pres">
      <dgm:prSet presAssocID="{BAA19D7F-8B8D-4666-A28A-12708CCC8A11}" presName="rootConnector1" presStyleLbl="node1" presStyleIdx="0" presStyleCnt="0"/>
      <dgm:spPr/>
    </dgm:pt>
    <dgm:pt modelId="{4A4635BE-C761-4FB2-9AA1-DB1F806E3A08}" type="pres">
      <dgm:prSet presAssocID="{BAA19D7F-8B8D-4666-A28A-12708CCC8A11}" presName="hierChild2" presStyleCnt="0"/>
      <dgm:spPr/>
    </dgm:pt>
    <dgm:pt modelId="{B4793943-FB02-499C-9684-E456691356A5}" type="pres">
      <dgm:prSet presAssocID="{20BE2D74-682C-41AC-B94A-2F55D65BF299}" presName="Name37" presStyleLbl="parChTrans1D2" presStyleIdx="0" presStyleCnt="2"/>
      <dgm:spPr/>
    </dgm:pt>
    <dgm:pt modelId="{B7177B6A-91E0-499A-8CF4-9CF2136B3BFC}" type="pres">
      <dgm:prSet presAssocID="{A8DA3562-DADA-4686-87CA-6A4B16C02FD4}" presName="hierRoot2" presStyleCnt="0">
        <dgm:presLayoutVars>
          <dgm:hierBranch val="init"/>
        </dgm:presLayoutVars>
      </dgm:prSet>
      <dgm:spPr/>
    </dgm:pt>
    <dgm:pt modelId="{1EB76003-7FC1-4906-8E11-D5F01076A8BE}" type="pres">
      <dgm:prSet presAssocID="{A8DA3562-DADA-4686-87CA-6A4B16C02FD4}" presName="rootComposite" presStyleCnt="0"/>
      <dgm:spPr/>
    </dgm:pt>
    <dgm:pt modelId="{2C638C8C-44B3-4416-B4CF-95CEE60221AB}" type="pres">
      <dgm:prSet presAssocID="{A8DA3562-DADA-4686-87CA-6A4B16C02FD4}" presName="rootText" presStyleLbl="node2" presStyleIdx="0" presStyleCnt="2" custScaleX="259111" custScaleY="315410" custLinFactNeighborX="-86268" custLinFactNeighborY="2114">
        <dgm:presLayoutVars>
          <dgm:chPref val="3"/>
        </dgm:presLayoutVars>
      </dgm:prSet>
      <dgm:spPr>
        <a:prstGeom prst="ellipse">
          <a:avLst/>
        </a:prstGeom>
      </dgm:spPr>
    </dgm:pt>
    <dgm:pt modelId="{DEF09292-3A6D-41E2-A2B8-6B3DFEF4B4A7}" type="pres">
      <dgm:prSet presAssocID="{A8DA3562-DADA-4686-87CA-6A4B16C02FD4}" presName="rootConnector" presStyleLbl="node2" presStyleIdx="0" presStyleCnt="2"/>
      <dgm:spPr/>
    </dgm:pt>
    <dgm:pt modelId="{18688393-DC4C-4751-A1C7-ADABF2C05933}" type="pres">
      <dgm:prSet presAssocID="{A8DA3562-DADA-4686-87CA-6A4B16C02FD4}" presName="hierChild4" presStyleCnt="0"/>
      <dgm:spPr/>
    </dgm:pt>
    <dgm:pt modelId="{7389CF81-D33C-41BF-BC3C-210B460C792C}" type="pres">
      <dgm:prSet presAssocID="{A8DA3562-DADA-4686-87CA-6A4B16C02FD4}" presName="hierChild5" presStyleCnt="0"/>
      <dgm:spPr/>
    </dgm:pt>
    <dgm:pt modelId="{257973E9-B582-4C1D-B552-E6694D21D9B5}" type="pres">
      <dgm:prSet presAssocID="{A454E04B-38EA-4D97-B9DF-4B7DC3F20A67}" presName="Name37" presStyleLbl="parChTrans1D2" presStyleIdx="1" presStyleCnt="2"/>
      <dgm:spPr/>
    </dgm:pt>
    <dgm:pt modelId="{6ED55E4D-FC6E-4E22-81B6-5FF0E1299EDD}" type="pres">
      <dgm:prSet presAssocID="{6A20DD04-ED9B-4024-9C1A-57BF35A82927}" presName="hierRoot2" presStyleCnt="0">
        <dgm:presLayoutVars>
          <dgm:hierBranch val="init"/>
        </dgm:presLayoutVars>
      </dgm:prSet>
      <dgm:spPr/>
    </dgm:pt>
    <dgm:pt modelId="{400B7DDC-AEC5-4EF7-9014-187594E9E745}" type="pres">
      <dgm:prSet presAssocID="{6A20DD04-ED9B-4024-9C1A-57BF35A82927}" presName="rootComposite" presStyleCnt="0"/>
      <dgm:spPr/>
    </dgm:pt>
    <dgm:pt modelId="{5E318A32-A3B8-4E9E-9AEB-3BF04E2DB6F0}" type="pres">
      <dgm:prSet presAssocID="{6A20DD04-ED9B-4024-9C1A-57BF35A82927}" presName="rootText" presStyleLbl="node2" presStyleIdx="1" presStyleCnt="2" custScaleX="459176" custLinFactNeighborX="20740" custLinFactNeighborY="15369">
        <dgm:presLayoutVars>
          <dgm:chPref val="3"/>
        </dgm:presLayoutVars>
      </dgm:prSet>
      <dgm:spPr/>
    </dgm:pt>
    <dgm:pt modelId="{6923C9DA-1EE3-4BEC-BA65-E55FCAF37A69}" type="pres">
      <dgm:prSet presAssocID="{6A20DD04-ED9B-4024-9C1A-57BF35A82927}" presName="rootConnector" presStyleLbl="node2" presStyleIdx="1" presStyleCnt="2"/>
      <dgm:spPr/>
    </dgm:pt>
    <dgm:pt modelId="{93FC5E4C-1A0C-4E49-B6CD-49ADA856C7CC}" type="pres">
      <dgm:prSet presAssocID="{6A20DD04-ED9B-4024-9C1A-57BF35A82927}" presName="hierChild4" presStyleCnt="0"/>
      <dgm:spPr/>
    </dgm:pt>
    <dgm:pt modelId="{EB9F9526-AACF-4825-BD69-948CD5DB134C}" type="pres">
      <dgm:prSet presAssocID="{A40AEE49-8515-454B-B413-CC439FC82A4B}" presName="Name37" presStyleLbl="parChTrans1D3" presStyleIdx="0" presStyleCnt="5"/>
      <dgm:spPr/>
    </dgm:pt>
    <dgm:pt modelId="{6251C4BB-E7AD-407A-8E23-A40C56D6A2FD}" type="pres">
      <dgm:prSet presAssocID="{24AEBFFF-3A3F-47C7-B350-0F32ED46C13A}" presName="hierRoot2" presStyleCnt="0">
        <dgm:presLayoutVars>
          <dgm:hierBranch val="init"/>
        </dgm:presLayoutVars>
      </dgm:prSet>
      <dgm:spPr/>
    </dgm:pt>
    <dgm:pt modelId="{B6AD6EAC-A0A9-4ED1-BB96-A3DBF54E49A3}" type="pres">
      <dgm:prSet presAssocID="{24AEBFFF-3A3F-47C7-B350-0F32ED46C13A}" presName="rootComposite" presStyleCnt="0"/>
      <dgm:spPr/>
    </dgm:pt>
    <dgm:pt modelId="{A4E21E1B-F3B1-401F-9058-FDD255E67CBF}" type="pres">
      <dgm:prSet presAssocID="{24AEBFFF-3A3F-47C7-B350-0F32ED46C13A}" presName="rootText" presStyleLbl="node3" presStyleIdx="0" presStyleCnt="5" custScaleX="424022" custScaleY="134558">
        <dgm:presLayoutVars>
          <dgm:chPref val="3"/>
        </dgm:presLayoutVars>
      </dgm:prSet>
      <dgm:spPr/>
    </dgm:pt>
    <dgm:pt modelId="{7086AE46-357D-4D59-BC19-EFB5B34E00C1}" type="pres">
      <dgm:prSet presAssocID="{24AEBFFF-3A3F-47C7-B350-0F32ED46C13A}" presName="rootConnector" presStyleLbl="node3" presStyleIdx="0" presStyleCnt="5"/>
      <dgm:spPr/>
    </dgm:pt>
    <dgm:pt modelId="{E3BA0E44-688B-4C95-B815-B583FC5C3F08}" type="pres">
      <dgm:prSet presAssocID="{24AEBFFF-3A3F-47C7-B350-0F32ED46C13A}" presName="hierChild4" presStyleCnt="0"/>
      <dgm:spPr/>
    </dgm:pt>
    <dgm:pt modelId="{F82C778A-A488-41BB-826D-2792C96D8F72}" type="pres">
      <dgm:prSet presAssocID="{24AEBFFF-3A3F-47C7-B350-0F32ED46C13A}" presName="hierChild5" presStyleCnt="0"/>
      <dgm:spPr/>
    </dgm:pt>
    <dgm:pt modelId="{3F1FC686-5AAF-4F69-89C4-04010CEE3784}" type="pres">
      <dgm:prSet presAssocID="{83B25BE9-1F22-4B78-9843-99E51A05A33A}" presName="Name37" presStyleLbl="parChTrans1D3" presStyleIdx="1" presStyleCnt="5"/>
      <dgm:spPr/>
    </dgm:pt>
    <dgm:pt modelId="{2F109941-08F8-42FC-BE7F-8A78F5FCD693}" type="pres">
      <dgm:prSet presAssocID="{435210F9-344A-424F-A4BE-93B4A51434BA}" presName="hierRoot2" presStyleCnt="0">
        <dgm:presLayoutVars>
          <dgm:hierBranch val="init"/>
        </dgm:presLayoutVars>
      </dgm:prSet>
      <dgm:spPr/>
    </dgm:pt>
    <dgm:pt modelId="{1657B375-F5B0-48C3-8F63-246DD23FD209}" type="pres">
      <dgm:prSet presAssocID="{435210F9-344A-424F-A4BE-93B4A51434BA}" presName="rootComposite" presStyleCnt="0"/>
      <dgm:spPr/>
    </dgm:pt>
    <dgm:pt modelId="{9C1F3048-707C-420E-ABDE-F0A79C69A485}" type="pres">
      <dgm:prSet presAssocID="{435210F9-344A-424F-A4BE-93B4A51434BA}" presName="rootText" presStyleLbl="node3" presStyleIdx="1" presStyleCnt="5" custScaleX="419070">
        <dgm:presLayoutVars>
          <dgm:chPref val="3"/>
        </dgm:presLayoutVars>
      </dgm:prSet>
      <dgm:spPr/>
    </dgm:pt>
    <dgm:pt modelId="{0EF389E2-E411-43B3-B46C-7F6B20DFFE72}" type="pres">
      <dgm:prSet presAssocID="{435210F9-344A-424F-A4BE-93B4A51434BA}" presName="rootConnector" presStyleLbl="node3" presStyleIdx="1" presStyleCnt="5"/>
      <dgm:spPr/>
    </dgm:pt>
    <dgm:pt modelId="{E3B46664-18D2-4269-80BE-E58B95DE0A9A}" type="pres">
      <dgm:prSet presAssocID="{435210F9-344A-424F-A4BE-93B4A51434BA}" presName="hierChild4" presStyleCnt="0"/>
      <dgm:spPr/>
    </dgm:pt>
    <dgm:pt modelId="{5E14139F-EDED-4FFD-8BE9-65CF1497E27B}" type="pres">
      <dgm:prSet presAssocID="{435210F9-344A-424F-A4BE-93B4A51434BA}" presName="hierChild5" presStyleCnt="0"/>
      <dgm:spPr/>
    </dgm:pt>
    <dgm:pt modelId="{5E319BC2-3D39-4BAC-A0C1-29AF812E2145}" type="pres">
      <dgm:prSet presAssocID="{71836E54-D177-44D3-8F67-0E6595CDE5AF}" presName="Name37" presStyleLbl="parChTrans1D3" presStyleIdx="2" presStyleCnt="5"/>
      <dgm:spPr/>
    </dgm:pt>
    <dgm:pt modelId="{7172D5EE-A436-46F8-BB22-B3EF4D1DEADA}" type="pres">
      <dgm:prSet presAssocID="{C50E4F59-238A-4543-A5F3-6918755B26E3}" presName="hierRoot2" presStyleCnt="0">
        <dgm:presLayoutVars>
          <dgm:hierBranch val="init"/>
        </dgm:presLayoutVars>
      </dgm:prSet>
      <dgm:spPr/>
    </dgm:pt>
    <dgm:pt modelId="{83CD119C-146E-48EA-A9E1-04027A555A16}" type="pres">
      <dgm:prSet presAssocID="{C50E4F59-238A-4543-A5F3-6918755B26E3}" presName="rootComposite" presStyleCnt="0"/>
      <dgm:spPr/>
    </dgm:pt>
    <dgm:pt modelId="{94F2DC6C-459C-4F13-9C76-45A4FD489E81}" type="pres">
      <dgm:prSet presAssocID="{C50E4F59-238A-4543-A5F3-6918755B26E3}" presName="rootText" presStyleLbl="node3" presStyleIdx="2" presStyleCnt="5" custScaleX="394568">
        <dgm:presLayoutVars>
          <dgm:chPref val="3"/>
        </dgm:presLayoutVars>
      </dgm:prSet>
      <dgm:spPr/>
    </dgm:pt>
    <dgm:pt modelId="{92CFE365-5B3B-418F-B6A6-F772B9D2E7EF}" type="pres">
      <dgm:prSet presAssocID="{C50E4F59-238A-4543-A5F3-6918755B26E3}" presName="rootConnector" presStyleLbl="node3" presStyleIdx="2" presStyleCnt="5"/>
      <dgm:spPr/>
    </dgm:pt>
    <dgm:pt modelId="{1D880F85-079F-419F-8C5E-DD36261C1E89}" type="pres">
      <dgm:prSet presAssocID="{C50E4F59-238A-4543-A5F3-6918755B26E3}" presName="hierChild4" presStyleCnt="0"/>
      <dgm:spPr/>
    </dgm:pt>
    <dgm:pt modelId="{9280A9B8-B754-4F7F-86E6-1683D4C09113}" type="pres">
      <dgm:prSet presAssocID="{C50E4F59-238A-4543-A5F3-6918755B26E3}" presName="hierChild5" presStyleCnt="0"/>
      <dgm:spPr/>
    </dgm:pt>
    <dgm:pt modelId="{A864A4A1-DD88-48DA-85E3-C06D68369282}" type="pres">
      <dgm:prSet presAssocID="{76887457-DEDE-4D64-A8EF-4988CB3BF763}" presName="Name37" presStyleLbl="parChTrans1D3" presStyleIdx="3" presStyleCnt="5"/>
      <dgm:spPr/>
    </dgm:pt>
    <dgm:pt modelId="{A29FC18F-EA13-4AD2-9F35-4FB67E458E56}" type="pres">
      <dgm:prSet presAssocID="{A76CC8C7-E153-4CEA-82F3-B7C0A3B7F6B8}" presName="hierRoot2" presStyleCnt="0">
        <dgm:presLayoutVars>
          <dgm:hierBranch val="init"/>
        </dgm:presLayoutVars>
      </dgm:prSet>
      <dgm:spPr/>
    </dgm:pt>
    <dgm:pt modelId="{F93BB44F-5B2D-4AAE-A73A-66DE2F23C694}" type="pres">
      <dgm:prSet presAssocID="{A76CC8C7-E153-4CEA-82F3-B7C0A3B7F6B8}" presName="rootComposite" presStyleCnt="0"/>
      <dgm:spPr/>
    </dgm:pt>
    <dgm:pt modelId="{13FA3023-849C-4B07-BB0D-2A2C2C95FC5A}" type="pres">
      <dgm:prSet presAssocID="{A76CC8C7-E153-4CEA-82F3-B7C0A3B7F6B8}" presName="rootText" presStyleLbl="node3" presStyleIdx="3" presStyleCnt="5" custScaleX="428031">
        <dgm:presLayoutVars>
          <dgm:chPref val="3"/>
        </dgm:presLayoutVars>
      </dgm:prSet>
      <dgm:spPr/>
    </dgm:pt>
    <dgm:pt modelId="{71C19860-9359-43C8-B63F-8C9FFBED7EEE}" type="pres">
      <dgm:prSet presAssocID="{A76CC8C7-E153-4CEA-82F3-B7C0A3B7F6B8}" presName="rootConnector" presStyleLbl="node3" presStyleIdx="3" presStyleCnt="5"/>
      <dgm:spPr/>
    </dgm:pt>
    <dgm:pt modelId="{AAC5AE92-60C8-4C0E-96EF-BCE42CE73E04}" type="pres">
      <dgm:prSet presAssocID="{A76CC8C7-E153-4CEA-82F3-B7C0A3B7F6B8}" presName="hierChild4" presStyleCnt="0"/>
      <dgm:spPr/>
    </dgm:pt>
    <dgm:pt modelId="{2F283F69-9D12-4FB7-B397-395F1B99CD4D}" type="pres">
      <dgm:prSet presAssocID="{A76CC8C7-E153-4CEA-82F3-B7C0A3B7F6B8}" presName="hierChild5" presStyleCnt="0"/>
      <dgm:spPr/>
    </dgm:pt>
    <dgm:pt modelId="{C595A2B6-35D8-4329-954D-C6A2A494C369}" type="pres">
      <dgm:prSet presAssocID="{6BB64F89-E1CA-4694-8F49-5D9CFBA346C4}" presName="Name37" presStyleLbl="parChTrans1D3" presStyleIdx="4" presStyleCnt="5"/>
      <dgm:spPr/>
    </dgm:pt>
    <dgm:pt modelId="{C5549F44-45FE-4FE7-A68A-A680B558B60F}" type="pres">
      <dgm:prSet presAssocID="{200A2026-95B5-450D-8624-642282B42F46}" presName="hierRoot2" presStyleCnt="0">
        <dgm:presLayoutVars>
          <dgm:hierBranch val="init"/>
        </dgm:presLayoutVars>
      </dgm:prSet>
      <dgm:spPr/>
    </dgm:pt>
    <dgm:pt modelId="{18CA6F9E-E552-4B76-AC09-15429CDCA038}" type="pres">
      <dgm:prSet presAssocID="{200A2026-95B5-450D-8624-642282B42F46}" presName="rootComposite" presStyleCnt="0"/>
      <dgm:spPr/>
    </dgm:pt>
    <dgm:pt modelId="{FC808085-7143-4321-9B70-96DA287AFB08}" type="pres">
      <dgm:prSet presAssocID="{200A2026-95B5-450D-8624-642282B42F46}" presName="rootText" presStyleLbl="node3" presStyleIdx="4" presStyleCnt="5" custScaleX="415320" custScaleY="125479">
        <dgm:presLayoutVars>
          <dgm:chPref val="3"/>
        </dgm:presLayoutVars>
      </dgm:prSet>
      <dgm:spPr/>
    </dgm:pt>
    <dgm:pt modelId="{B0657053-01AC-4EBF-9115-9E4F738E1FFD}" type="pres">
      <dgm:prSet presAssocID="{200A2026-95B5-450D-8624-642282B42F46}" presName="rootConnector" presStyleLbl="node3" presStyleIdx="4" presStyleCnt="5"/>
      <dgm:spPr/>
    </dgm:pt>
    <dgm:pt modelId="{16FE8ADE-6B7D-43D4-B0C2-379D280E5424}" type="pres">
      <dgm:prSet presAssocID="{200A2026-95B5-450D-8624-642282B42F46}" presName="hierChild4" presStyleCnt="0"/>
      <dgm:spPr/>
    </dgm:pt>
    <dgm:pt modelId="{DB107BCC-790B-4E80-B0F9-FE16EA8E3490}" type="pres">
      <dgm:prSet presAssocID="{200A2026-95B5-450D-8624-642282B42F46}" presName="hierChild5" presStyleCnt="0"/>
      <dgm:spPr/>
    </dgm:pt>
    <dgm:pt modelId="{05C7A19D-FDBE-4533-A632-E69683E3EA02}" type="pres">
      <dgm:prSet presAssocID="{6A20DD04-ED9B-4024-9C1A-57BF35A82927}" presName="hierChild5" presStyleCnt="0"/>
      <dgm:spPr/>
    </dgm:pt>
    <dgm:pt modelId="{0FA2DF41-885A-4A3D-A55E-2BB783DDAA78}" type="pres">
      <dgm:prSet presAssocID="{BAA19D7F-8B8D-4666-A28A-12708CCC8A11}" presName="hierChild3" presStyleCnt="0"/>
      <dgm:spPr/>
    </dgm:pt>
  </dgm:ptLst>
  <dgm:cxnLst>
    <dgm:cxn modelId="{AE149317-01FA-4048-8EB6-0DB8C4350ABA}" type="presOf" srcId="{71836E54-D177-44D3-8F67-0E6595CDE5AF}" destId="{5E319BC2-3D39-4BAC-A0C1-29AF812E2145}" srcOrd="0" destOrd="0" presId="urn:microsoft.com/office/officeart/2005/8/layout/orgChart1"/>
    <dgm:cxn modelId="{CCD05C21-A1A3-464C-9272-66D19E691932}" type="presOf" srcId="{C50E4F59-238A-4543-A5F3-6918755B26E3}" destId="{92CFE365-5B3B-418F-B6A6-F772B9D2E7EF}" srcOrd="1" destOrd="0" presId="urn:microsoft.com/office/officeart/2005/8/layout/orgChart1"/>
    <dgm:cxn modelId="{C6CB6928-2FDF-499C-B4D4-733A5BA14BDF}" type="presOf" srcId="{24AEBFFF-3A3F-47C7-B350-0F32ED46C13A}" destId="{A4E21E1B-F3B1-401F-9058-FDD255E67CBF}" srcOrd="0" destOrd="0" presId="urn:microsoft.com/office/officeart/2005/8/layout/orgChart1"/>
    <dgm:cxn modelId="{ADBFC329-9AC6-4D27-82F9-1EE38DB0B85C}" type="presOf" srcId="{A40AEE49-8515-454B-B413-CC439FC82A4B}" destId="{EB9F9526-AACF-4825-BD69-948CD5DB134C}" srcOrd="0" destOrd="0" presId="urn:microsoft.com/office/officeart/2005/8/layout/orgChart1"/>
    <dgm:cxn modelId="{F00B782F-9030-4A03-9F7C-B99599E583A3}" type="presOf" srcId="{A8DA3562-DADA-4686-87CA-6A4B16C02FD4}" destId="{2C638C8C-44B3-4416-B4CF-95CEE60221AB}" srcOrd="0" destOrd="0" presId="urn:microsoft.com/office/officeart/2005/8/layout/orgChart1"/>
    <dgm:cxn modelId="{100B4F33-0FB5-4C60-87C8-9C3C537567DB}" type="presOf" srcId="{435210F9-344A-424F-A4BE-93B4A51434BA}" destId="{9C1F3048-707C-420E-ABDE-F0A79C69A485}" srcOrd="0" destOrd="0" presId="urn:microsoft.com/office/officeart/2005/8/layout/orgChart1"/>
    <dgm:cxn modelId="{825AB73C-AE30-4C41-B8F2-5F2F38E924C5}" type="presOf" srcId="{24AEBFFF-3A3F-47C7-B350-0F32ED46C13A}" destId="{7086AE46-357D-4D59-BC19-EFB5B34E00C1}" srcOrd="1" destOrd="0" presId="urn:microsoft.com/office/officeart/2005/8/layout/orgChart1"/>
    <dgm:cxn modelId="{CDDC243D-9833-46C0-9962-63BF4B44D41C}" type="presOf" srcId="{A76CC8C7-E153-4CEA-82F3-B7C0A3B7F6B8}" destId="{13FA3023-849C-4B07-BB0D-2A2C2C95FC5A}" srcOrd="0" destOrd="0" presId="urn:microsoft.com/office/officeart/2005/8/layout/orgChart1"/>
    <dgm:cxn modelId="{2305E362-E71A-4360-BF39-3ABBBA8A0805}" srcId="{6A20DD04-ED9B-4024-9C1A-57BF35A82927}" destId="{C50E4F59-238A-4543-A5F3-6918755B26E3}" srcOrd="2" destOrd="0" parTransId="{71836E54-D177-44D3-8F67-0E6595CDE5AF}" sibTransId="{88216134-8654-46A7-B477-283E2969871C}"/>
    <dgm:cxn modelId="{6598164C-C76D-40D3-B48F-91E64631F4B7}" type="presOf" srcId="{6A20DD04-ED9B-4024-9C1A-57BF35A82927}" destId="{6923C9DA-1EE3-4BEC-BA65-E55FCAF37A69}" srcOrd="1" destOrd="0" presId="urn:microsoft.com/office/officeart/2005/8/layout/orgChart1"/>
    <dgm:cxn modelId="{EDB0566C-E893-4CFF-A295-EAB1273E83DF}" type="presOf" srcId="{21DB8C6C-8D28-4A18-8485-29C3D2CC1C03}" destId="{0D6DBE93-FC3E-411E-8764-F398E26C326E}" srcOrd="0" destOrd="0" presId="urn:microsoft.com/office/officeart/2005/8/layout/orgChart1"/>
    <dgm:cxn modelId="{1EC35D74-1597-47FA-81A2-86AAE279CF11}" srcId="{BAA19D7F-8B8D-4666-A28A-12708CCC8A11}" destId="{A8DA3562-DADA-4686-87CA-6A4B16C02FD4}" srcOrd="0" destOrd="0" parTransId="{20BE2D74-682C-41AC-B94A-2F55D65BF299}" sibTransId="{5FDD6CC3-2A69-4D11-A85A-A0520D08262D}"/>
    <dgm:cxn modelId="{A5576678-0288-4571-AA48-378630FFEF5F}" type="presOf" srcId="{A8DA3562-DADA-4686-87CA-6A4B16C02FD4}" destId="{DEF09292-3A6D-41E2-A2B8-6B3DFEF4B4A7}" srcOrd="1" destOrd="0" presId="urn:microsoft.com/office/officeart/2005/8/layout/orgChart1"/>
    <dgm:cxn modelId="{20573B7A-92BC-4833-8F7F-59153BC85367}" type="presOf" srcId="{200A2026-95B5-450D-8624-642282B42F46}" destId="{B0657053-01AC-4EBF-9115-9E4F738E1FFD}" srcOrd="1" destOrd="0" presId="urn:microsoft.com/office/officeart/2005/8/layout/orgChart1"/>
    <dgm:cxn modelId="{747B6F85-EB1B-4EA6-8C99-77A6C449807D}" type="presOf" srcId="{435210F9-344A-424F-A4BE-93B4A51434BA}" destId="{0EF389E2-E411-43B3-B46C-7F6B20DFFE72}" srcOrd="1" destOrd="0" presId="urn:microsoft.com/office/officeart/2005/8/layout/orgChart1"/>
    <dgm:cxn modelId="{B20A0A89-835B-4853-8DDF-3FE9B3393474}" srcId="{6A20DD04-ED9B-4024-9C1A-57BF35A82927}" destId="{A76CC8C7-E153-4CEA-82F3-B7C0A3B7F6B8}" srcOrd="3" destOrd="0" parTransId="{76887457-DEDE-4D64-A8EF-4988CB3BF763}" sibTransId="{9190A710-8BC0-4D2D-B338-726018EC815B}"/>
    <dgm:cxn modelId="{00B2B491-4ABD-44F5-AF62-46701B543BBD}" type="presOf" srcId="{A454E04B-38EA-4D97-B9DF-4B7DC3F20A67}" destId="{257973E9-B582-4C1D-B552-E6694D21D9B5}" srcOrd="0" destOrd="0" presId="urn:microsoft.com/office/officeart/2005/8/layout/orgChart1"/>
    <dgm:cxn modelId="{B4D1BC92-46ED-40B1-B0E9-BDFC69A5CAB0}" type="presOf" srcId="{BAA19D7F-8B8D-4666-A28A-12708CCC8A11}" destId="{3A3D98DE-4ED2-411A-9A97-25BA2389CFF3}" srcOrd="1" destOrd="0" presId="urn:microsoft.com/office/officeart/2005/8/layout/orgChart1"/>
    <dgm:cxn modelId="{0C91A195-4DB9-4EF9-9918-288FF01A15DB}" type="presOf" srcId="{6A20DD04-ED9B-4024-9C1A-57BF35A82927}" destId="{5E318A32-A3B8-4E9E-9AEB-3BF04E2DB6F0}" srcOrd="0" destOrd="0" presId="urn:microsoft.com/office/officeart/2005/8/layout/orgChart1"/>
    <dgm:cxn modelId="{F775E899-12A4-4C09-95D2-FEC8BF52AF89}" type="presOf" srcId="{20BE2D74-682C-41AC-B94A-2F55D65BF299}" destId="{B4793943-FB02-499C-9684-E456691356A5}" srcOrd="0" destOrd="0" presId="urn:microsoft.com/office/officeart/2005/8/layout/orgChart1"/>
    <dgm:cxn modelId="{E5C7C7A6-776E-451E-9CAC-E4DB9B14EA0F}" srcId="{6A20DD04-ED9B-4024-9C1A-57BF35A82927}" destId="{435210F9-344A-424F-A4BE-93B4A51434BA}" srcOrd="1" destOrd="0" parTransId="{83B25BE9-1F22-4B78-9843-99E51A05A33A}" sibTransId="{35697918-B429-49DC-BEA2-455662464FAF}"/>
    <dgm:cxn modelId="{BDE0FFA9-F445-485E-BC15-09BA25FD8697}" srcId="{6A20DD04-ED9B-4024-9C1A-57BF35A82927}" destId="{200A2026-95B5-450D-8624-642282B42F46}" srcOrd="4" destOrd="0" parTransId="{6BB64F89-E1CA-4694-8F49-5D9CFBA346C4}" sibTransId="{3F864B5D-2C14-4903-80A7-16E731763C68}"/>
    <dgm:cxn modelId="{6AD072AD-DEA5-4941-B8CA-62A8173EDAF9}" type="presOf" srcId="{83B25BE9-1F22-4B78-9843-99E51A05A33A}" destId="{3F1FC686-5AAF-4F69-89C4-04010CEE3784}" srcOrd="0" destOrd="0" presId="urn:microsoft.com/office/officeart/2005/8/layout/orgChart1"/>
    <dgm:cxn modelId="{251C37B4-16C2-49A8-9F0D-A8820319FF43}" srcId="{21DB8C6C-8D28-4A18-8485-29C3D2CC1C03}" destId="{BAA19D7F-8B8D-4666-A28A-12708CCC8A11}" srcOrd="0" destOrd="0" parTransId="{4D261091-7F9B-474F-B0BF-436609855318}" sibTransId="{918E665E-9C34-4A41-86C1-CD707F508EB2}"/>
    <dgm:cxn modelId="{75FAC6B8-29B1-4403-9E00-69EDDFAC639C}" srcId="{BAA19D7F-8B8D-4666-A28A-12708CCC8A11}" destId="{6A20DD04-ED9B-4024-9C1A-57BF35A82927}" srcOrd="1" destOrd="0" parTransId="{A454E04B-38EA-4D97-B9DF-4B7DC3F20A67}" sibTransId="{01FACA43-627B-4005-A123-79AA3A0837AD}"/>
    <dgm:cxn modelId="{81E39BC1-7F83-4D2F-B735-BAD932AF7E6F}" type="presOf" srcId="{76887457-DEDE-4D64-A8EF-4988CB3BF763}" destId="{A864A4A1-DD88-48DA-85E3-C06D68369282}" srcOrd="0" destOrd="0" presId="urn:microsoft.com/office/officeart/2005/8/layout/orgChart1"/>
    <dgm:cxn modelId="{26B2C1C7-B262-4802-B185-4DE321C01834}" type="presOf" srcId="{200A2026-95B5-450D-8624-642282B42F46}" destId="{FC808085-7143-4321-9B70-96DA287AFB08}" srcOrd="0" destOrd="0" presId="urn:microsoft.com/office/officeart/2005/8/layout/orgChart1"/>
    <dgm:cxn modelId="{E54D85CA-6B5B-4801-86B5-2286649EEA9B}" type="presOf" srcId="{A76CC8C7-E153-4CEA-82F3-B7C0A3B7F6B8}" destId="{71C19860-9359-43C8-B63F-8C9FFBED7EEE}" srcOrd="1" destOrd="0" presId="urn:microsoft.com/office/officeart/2005/8/layout/orgChart1"/>
    <dgm:cxn modelId="{D0AD94D1-BF62-40E8-AE2D-494F2C4E85C4}" type="presOf" srcId="{BAA19D7F-8B8D-4666-A28A-12708CCC8A11}" destId="{43CF29B0-8B22-47CF-A16B-4CCE88C8F748}" srcOrd="0" destOrd="0" presId="urn:microsoft.com/office/officeart/2005/8/layout/orgChart1"/>
    <dgm:cxn modelId="{627A3BD4-4F8F-4ADF-8B7F-CE83474155DF}" type="presOf" srcId="{C50E4F59-238A-4543-A5F3-6918755B26E3}" destId="{94F2DC6C-459C-4F13-9C76-45A4FD489E81}" srcOrd="0" destOrd="0" presId="urn:microsoft.com/office/officeart/2005/8/layout/orgChart1"/>
    <dgm:cxn modelId="{1E938ED7-783D-40BC-A4B3-64BF028D2DA4}" type="presOf" srcId="{6BB64F89-E1CA-4694-8F49-5D9CFBA346C4}" destId="{C595A2B6-35D8-4329-954D-C6A2A494C369}" srcOrd="0" destOrd="0" presId="urn:microsoft.com/office/officeart/2005/8/layout/orgChart1"/>
    <dgm:cxn modelId="{7777FBEE-DB25-4738-9E0B-D89E84C26F05}" srcId="{6A20DD04-ED9B-4024-9C1A-57BF35A82927}" destId="{24AEBFFF-3A3F-47C7-B350-0F32ED46C13A}" srcOrd="0" destOrd="0" parTransId="{A40AEE49-8515-454B-B413-CC439FC82A4B}" sibTransId="{FB1AB882-774A-45B6-B54F-37A59B3F0842}"/>
    <dgm:cxn modelId="{4C4E0797-A20B-492E-90AA-040341E3B70D}" type="presParOf" srcId="{0D6DBE93-FC3E-411E-8764-F398E26C326E}" destId="{05BEF0B6-7F84-403B-B6E1-940ECE89B45B}" srcOrd="0" destOrd="0" presId="urn:microsoft.com/office/officeart/2005/8/layout/orgChart1"/>
    <dgm:cxn modelId="{B7C0FD5D-3CFB-4A69-A674-E556DF9BF059}" type="presParOf" srcId="{05BEF0B6-7F84-403B-B6E1-940ECE89B45B}" destId="{27992A9B-CA4A-445F-8673-221F419C5539}" srcOrd="0" destOrd="0" presId="urn:microsoft.com/office/officeart/2005/8/layout/orgChart1"/>
    <dgm:cxn modelId="{C0FE8DB5-D8ED-4C42-AD0B-D06165B77744}" type="presParOf" srcId="{27992A9B-CA4A-445F-8673-221F419C5539}" destId="{43CF29B0-8B22-47CF-A16B-4CCE88C8F748}" srcOrd="0" destOrd="0" presId="urn:microsoft.com/office/officeart/2005/8/layout/orgChart1"/>
    <dgm:cxn modelId="{64162E69-A3F4-4C50-9287-2A60754D4295}" type="presParOf" srcId="{27992A9B-CA4A-445F-8673-221F419C5539}" destId="{3A3D98DE-4ED2-411A-9A97-25BA2389CFF3}" srcOrd="1" destOrd="0" presId="urn:microsoft.com/office/officeart/2005/8/layout/orgChart1"/>
    <dgm:cxn modelId="{8A20D7AF-FAC6-4436-8C80-72AA08AA824A}" type="presParOf" srcId="{05BEF0B6-7F84-403B-B6E1-940ECE89B45B}" destId="{4A4635BE-C761-4FB2-9AA1-DB1F806E3A08}" srcOrd="1" destOrd="0" presId="urn:microsoft.com/office/officeart/2005/8/layout/orgChart1"/>
    <dgm:cxn modelId="{881A2F94-1FE2-4131-AD62-E82DFD817262}" type="presParOf" srcId="{4A4635BE-C761-4FB2-9AA1-DB1F806E3A08}" destId="{B4793943-FB02-499C-9684-E456691356A5}" srcOrd="0" destOrd="0" presId="urn:microsoft.com/office/officeart/2005/8/layout/orgChart1"/>
    <dgm:cxn modelId="{B3AB77C2-1B4E-4C55-BCCF-D88D9385780F}" type="presParOf" srcId="{4A4635BE-C761-4FB2-9AA1-DB1F806E3A08}" destId="{B7177B6A-91E0-499A-8CF4-9CF2136B3BFC}" srcOrd="1" destOrd="0" presId="urn:microsoft.com/office/officeart/2005/8/layout/orgChart1"/>
    <dgm:cxn modelId="{D7347FE1-2FF7-4505-8DAC-1DDA1C7EE69F}" type="presParOf" srcId="{B7177B6A-91E0-499A-8CF4-9CF2136B3BFC}" destId="{1EB76003-7FC1-4906-8E11-D5F01076A8BE}" srcOrd="0" destOrd="0" presId="urn:microsoft.com/office/officeart/2005/8/layout/orgChart1"/>
    <dgm:cxn modelId="{5F3E578D-EAE7-42E2-B969-0912967E2209}" type="presParOf" srcId="{1EB76003-7FC1-4906-8E11-D5F01076A8BE}" destId="{2C638C8C-44B3-4416-B4CF-95CEE60221AB}" srcOrd="0" destOrd="0" presId="urn:microsoft.com/office/officeart/2005/8/layout/orgChart1"/>
    <dgm:cxn modelId="{AABA884C-4806-456D-98BE-CA1ED881EE99}" type="presParOf" srcId="{1EB76003-7FC1-4906-8E11-D5F01076A8BE}" destId="{DEF09292-3A6D-41E2-A2B8-6B3DFEF4B4A7}" srcOrd="1" destOrd="0" presId="urn:microsoft.com/office/officeart/2005/8/layout/orgChart1"/>
    <dgm:cxn modelId="{81AEE5DF-79F8-4B1D-9F31-1A3907591A35}" type="presParOf" srcId="{B7177B6A-91E0-499A-8CF4-9CF2136B3BFC}" destId="{18688393-DC4C-4751-A1C7-ADABF2C05933}" srcOrd="1" destOrd="0" presId="urn:microsoft.com/office/officeart/2005/8/layout/orgChart1"/>
    <dgm:cxn modelId="{059B3669-DCCF-4158-BC08-0DA4AAB98581}" type="presParOf" srcId="{B7177B6A-91E0-499A-8CF4-9CF2136B3BFC}" destId="{7389CF81-D33C-41BF-BC3C-210B460C792C}" srcOrd="2" destOrd="0" presId="urn:microsoft.com/office/officeart/2005/8/layout/orgChart1"/>
    <dgm:cxn modelId="{32E4E355-9816-4B87-87A0-CBDE8850BD49}" type="presParOf" srcId="{4A4635BE-C761-4FB2-9AA1-DB1F806E3A08}" destId="{257973E9-B582-4C1D-B552-E6694D21D9B5}" srcOrd="2" destOrd="0" presId="urn:microsoft.com/office/officeart/2005/8/layout/orgChart1"/>
    <dgm:cxn modelId="{5D71D5C7-00F5-42D1-818D-D7667D48C925}" type="presParOf" srcId="{4A4635BE-C761-4FB2-9AA1-DB1F806E3A08}" destId="{6ED55E4D-FC6E-4E22-81B6-5FF0E1299EDD}" srcOrd="3" destOrd="0" presId="urn:microsoft.com/office/officeart/2005/8/layout/orgChart1"/>
    <dgm:cxn modelId="{3217388F-1845-4430-A497-A143DC4F1A2F}" type="presParOf" srcId="{6ED55E4D-FC6E-4E22-81B6-5FF0E1299EDD}" destId="{400B7DDC-AEC5-4EF7-9014-187594E9E745}" srcOrd="0" destOrd="0" presId="urn:microsoft.com/office/officeart/2005/8/layout/orgChart1"/>
    <dgm:cxn modelId="{0EDCB9D6-E2AE-4BBA-A094-442835A53681}" type="presParOf" srcId="{400B7DDC-AEC5-4EF7-9014-187594E9E745}" destId="{5E318A32-A3B8-4E9E-9AEB-3BF04E2DB6F0}" srcOrd="0" destOrd="0" presId="urn:microsoft.com/office/officeart/2005/8/layout/orgChart1"/>
    <dgm:cxn modelId="{C40B3D19-5649-47DD-9D18-94B89A5D796E}" type="presParOf" srcId="{400B7DDC-AEC5-4EF7-9014-187594E9E745}" destId="{6923C9DA-1EE3-4BEC-BA65-E55FCAF37A69}" srcOrd="1" destOrd="0" presId="urn:microsoft.com/office/officeart/2005/8/layout/orgChart1"/>
    <dgm:cxn modelId="{DF4B6D4C-C553-47B3-9A03-66CD0F22E091}" type="presParOf" srcId="{6ED55E4D-FC6E-4E22-81B6-5FF0E1299EDD}" destId="{93FC5E4C-1A0C-4E49-B6CD-49ADA856C7CC}" srcOrd="1" destOrd="0" presId="urn:microsoft.com/office/officeart/2005/8/layout/orgChart1"/>
    <dgm:cxn modelId="{2CAEC9AA-E6F9-4C67-887A-32FF4112BD26}" type="presParOf" srcId="{93FC5E4C-1A0C-4E49-B6CD-49ADA856C7CC}" destId="{EB9F9526-AACF-4825-BD69-948CD5DB134C}" srcOrd="0" destOrd="0" presId="urn:microsoft.com/office/officeart/2005/8/layout/orgChart1"/>
    <dgm:cxn modelId="{EB1CD062-B2A0-46D0-9669-C4F8D7A7BE4C}" type="presParOf" srcId="{93FC5E4C-1A0C-4E49-B6CD-49ADA856C7CC}" destId="{6251C4BB-E7AD-407A-8E23-A40C56D6A2FD}" srcOrd="1" destOrd="0" presId="urn:microsoft.com/office/officeart/2005/8/layout/orgChart1"/>
    <dgm:cxn modelId="{A811754C-E045-4EA3-9D4E-AA64A30FD309}" type="presParOf" srcId="{6251C4BB-E7AD-407A-8E23-A40C56D6A2FD}" destId="{B6AD6EAC-A0A9-4ED1-BB96-A3DBF54E49A3}" srcOrd="0" destOrd="0" presId="urn:microsoft.com/office/officeart/2005/8/layout/orgChart1"/>
    <dgm:cxn modelId="{D4AA11B7-DE96-4C68-AE4B-9488C39BDD73}" type="presParOf" srcId="{B6AD6EAC-A0A9-4ED1-BB96-A3DBF54E49A3}" destId="{A4E21E1B-F3B1-401F-9058-FDD255E67CBF}" srcOrd="0" destOrd="0" presId="urn:microsoft.com/office/officeart/2005/8/layout/orgChart1"/>
    <dgm:cxn modelId="{9F0CDB2D-552A-4A0D-B7F8-A99D73082059}" type="presParOf" srcId="{B6AD6EAC-A0A9-4ED1-BB96-A3DBF54E49A3}" destId="{7086AE46-357D-4D59-BC19-EFB5B34E00C1}" srcOrd="1" destOrd="0" presId="urn:microsoft.com/office/officeart/2005/8/layout/orgChart1"/>
    <dgm:cxn modelId="{8A2F7DBD-55D9-405D-ADCE-B19C26895688}" type="presParOf" srcId="{6251C4BB-E7AD-407A-8E23-A40C56D6A2FD}" destId="{E3BA0E44-688B-4C95-B815-B583FC5C3F08}" srcOrd="1" destOrd="0" presId="urn:microsoft.com/office/officeart/2005/8/layout/orgChart1"/>
    <dgm:cxn modelId="{8293C275-1648-49DD-AFAE-A273E4921F2B}" type="presParOf" srcId="{6251C4BB-E7AD-407A-8E23-A40C56D6A2FD}" destId="{F82C778A-A488-41BB-826D-2792C96D8F72}" srcOrd="2" destOrd="0" presId="urn:microsoft.com/office/officeart/2005/8/layout/orgChart1"/>
    <dgm:cxn modelId="{4D171CE7-F776-409A-95A9-6704981C9F7D}" type="presParOf" srcId="{93FC5E4C-1A0C-4E49-B6CD-49ADA856C7CC}" destId="{3F1FC686-5AAF-4F69-89C4-04010CEE3784}" srcOrd="2" destOrd="0" presId="urn:microsoft.com/office/officeart/2005/8/layout/orgChart1"/>
    <dgm:cxn modelId="{F066CB96-AA31-4A58-AE5D-B399BAC375CF}" type="presParOf" srcId="{93FC5E4C-1A0C-4E49-B6CD-49ADA856C7CC}" destId="{2F109941-08F8-42FC-BE7F-8A78F5FCD693}" srcOrd="3" destOrd="0" presId="urn:microsoft.com/office/officeart/2005/8/layout/orgChart1"/>
    <dgm:cxn modelId="{80F2E1B4-BFE0-45AE-860A-6474A7EF3D70}" type="presParOf" srcId="{2F109941-08F8-42FC-BE7F-8A78F5FCD693}" destId="{1657B375-F5B0-48C3-8F63-246DD23FD209}" srcOrd="0" destOrd="0" presId="urn:microsoft.com/office/officeart/2005/8/layout/orgChart1"/>
    <dgm:cxn modelId="{E9325C6A-5CBD-4717-BD69-C295671C94A6}" type="presParOf" srcId="{1657B375-F5B0-48C3-8F63-246DD23FD209}" destId="{9C1F3048-707C-420E-ABDE-F0A79C69A485}" srcOrd="0" destOrd="0" presId="urn:microsoft.com/office/officeart/2005/8/layout/orgChart1"/>
    <dgm:cxn modelId="{0F416573-D4FD-4181-AE7D-7E3A4BC8D9BF}" type="presParOf" srcId="{1657B375-F5B0-48C3-8F63-246DD23FD209}" destId="{0EF389E2-E411-43B3-B46C-7F6B20DFFE72}" srcOrd="1" destOrd="0" presId="urn:microsoft.com/office/officeart/2005/8/layout/orgChart1"/>
    <dgm:cxn modelId="{5149740D-380E-4280-A41B-5733155A7C17}" type="presParOf" srcId="{2F109941-08F8-42FC-BE7F-8A78F5FCD693}" destId="{E3B46664-18D2-4269-80BE-E58B95DE0A9A}" srcOrd="1" destOrd="0" presId="urn:microsoft.com/office/officeart/2005/8/layout/orgChart1"/>
    <dgm:cxn modelId="{237B1D10-2E59-44BA-AC0A-5D868A4C9279}" type="presParOf" srcId="{2F109941-08F8-42FC-BE7F-8A78F5FCD693}" destId="{5E14139F-EDED-4FFD-8BE9-65CF1497E27B}" srcOrd="2" destOrd="0" presId="urn:microsoft.com/office/officeart/2005/8/layout/orgChart1"/>
    <dgm:cxn modelId="{18AC4DC3-F93D-47CF-AD98-EAC6FD162A26}" type="presParOf" srcId="{93FC5E4C-1A0C-4E49-B6CD-49ADA856C7CC}" destId="{5E319BC2-3D39-4BAC-A0C1-29AF812E2145}" srcOrd="4" destOrd="0" presId="urn:microsoft.com/office/officeart/2005/8/layout/orgChart1"/>
    <dgm:cxn modelId="{782979E3-17D3-4940-88BE-9E0ADC1973BE}" type="presParOf" srcId="{93FC5E4C-1A0C-4E49-B6CD-49ADA856C7CC}" destId="{7172D5EE-A436-46F8-BB22-B3EF4D1DEADA}" srcOrd="5" destOrd="0" presId="urn:microsoft.com/office/officeart/2005/8/layout/orgChart1"/>
    <dgm:cxn modelId="{3FB79F71-F428-4023-8024-4DE39614AA9A}" type="presParOf" srcId="{7172D5EE-A436-46F8-BB22-B3EF4D1DEADA}" destId="{83CD119C-146E-48EA-A9E1-04027A555A16}" srcOrd="0" destOrd="0" presId="urn:microsoft.com/office/officeart/2005/8/layout/orgChart1"/>
    <dgm:cxn modelId="{6DE4EA9A-BB08-4573-83A1-32F6186EA7AA}" type="presParOf" srcId="{83CD119C-146E-48EA-A9E1-04027A555A16}" destId="{94F2DC6C-459C-4F13-9C76-45A4FD489E81}" srcOrd="0" destOrd="0" presId="urn:microsoft.com/office/officeart/2005/8/layout/orgChart1"/>
    <dgm:cxn modelId="{677A3F23-E8E4-40F7-B230-258F549D4B5F}" type="presParOf" srcId="{83CD119C-146E-48EA-A9E1-04027A555A16}" destId="{92CFE365-5B3B-418F-B6A6-F772B9D2E7EF}" srcOrd="1" destOrd="0" presId="urn:microsoft.com/office/officeart/2005/8/layout/orgChart1"/>
    <dgm:cxn modelId="{4D285DAB-105F-447F-B41B-BDE4DB02DCF4}" type="presParOf" srcId="{7172D5EE-A436-46F8-BB22-B3EF4D1DEADA}" destId="{1D880F85-079F-419F-8C5E-DD36261C1E89}" srcOrd="1" destOrd="0" presId="urn:microsoft.com/office/officeart/2005/8/layout/orgChart1"/>
    <dgm:cxn modelId="{2C369F96-1B46-43E4-8931-7CD9CE54C9A4}" type="presParOf" srcId="{7172D5EE-A436-46F8-BB22-B3EF4D1DEADA}" destId="{9280A9B8-B754-4F7F-86E6-1683D4C09113}" srcOrd="2" destOrd="0" presId="urn:microsoft.com/office/officeart/2005/8/layout/orgChart1"/>
    <dgm:cxn modelId="{8374E4F5-DB8F-4455-9112-72E3B03F1812}" type="presParOf" srcId="{93FC5E4C-1A0C-4E49-B6CD-49ADA856C7CC}" destId="{A864A4A1-DD88-48DA-85E3-C06D68369282}" srcOrd="6" destOrd="0" presId="urn:microsoft.com/office/officeart/2005/8/layout/orgChart1"/>
    <dgm:cxn modelId="{CA62E995-F14F-47C3-A3B8-C6EE2F3FB59B}" type="presParOf" srcId="{93FC5E4C-1A0C-4E49-B6CD-49ADA856C7CC}" destId="{A29FC18F-EA13-4AD2-9F35-4FB67E458E56}" srcOrd="7" destOrd="0" presId="urn:microsoft.com/office/officeart/2005/8/layout/orgChart1"/>
    <dgm:cxn modelId="{97E24525-2028-4B7A-9699-C30300712288}" type="presParOf" srcId="{A29FC18F-EA13-4AD2-9F35-4FB67E458E56}" destId="{F93BB44F-5B2D-4AAE-A73A-66DE2F23C694}" srcOrd="0" destOrd="0" presId="urn:microsoft.com/office/officeart/2005/8/layout/orgChart1"/>
    <dgm:cxn modelId="{DC6F6119-B7B9-462D-B0BB-73615B7EB5D9}" type="presParOf" srcId="{F93BB44F-5B2D-4AAE-A73A-66DE2F23C694}" destId="{13FA3023-849C-4B07-BB0D-2A2C2C95FC5A}" srcOrd="0" destOrd="0" presId="urn:microsoft.com/office/officeart/2005/8/layout/orgChart1"/>
    <dgm:cxn modelId="{EF39DE09-71C6-41D7-B828-D26BE51B25ED}" type="presParOf" srcId="{F93BB44F-5B2D-4AAE-A73A-66DE2F23C694}" destId="{71C19860-9359-43C8-B63F-8C9FFBED7EEE}" srcOrd="1" destOrd="0" presId="urn:microsoft.com/office/officeart/2005/8/layout/orgChart1"/>
    <dgm:cxn modelId="{8D12F893-EC8F-443E-B2C4-79999776E07D}" type="presParOf" srcId="{A29FC18F-EA13-4AD2-9F35-4FB67E458E56}" destId="{AAC5AE92-60C8-4C0E-96EF-BCE42CE73E04}" srcOrd="1" destOrd="0" presId="urn:microsoft.com/office/officeart/2005/8/layout/orgChart1"/>
    <dgm:cxn modelId="{23DD0B07-41A1-498A-8674-F1D25F9D733B}" type="presParOf" srcId="{A29FC18F-EA13-4AD2-9F35-4FB67E458E56}" destId="{2F283F69-9D12-4FB7-B397-395F1B99CD4D}" srcOrd="2" destOrd="0" presId="urn:microsoft.com/office/officeart/2005/8/layout/orgChart1"/>
    <dgm:cxn modelId="{65BE05EE-F4D3-4A9A-9236-423680936B36}" type="presParOf" srcId="{93FC5E4C-1A0C-4E49-B6CD-49ADA856C7CC}" destId="{C595A2B6-35D8-4329-954D-C6A2A494C369}" srcOrd="8" destOrd="0" presId="urn:microsoft.com/office/officeart/2005/8/layout/orgChart1"/>
    <dgm:cxn modelId="{067DE798-ECE2-47C2-BAD4-ACCC57B4FEA8}" type="presParOf" srcId="{93FC5E4C-1A0C-4E49-B6CD-49ADA856C7CC}" destId="{C5549F44-45FE-4FE7-A68A-A680B558B60F}" srcOrd="9" destOrd="0" presId="urn:microsoft.com/office/officeart/2005/8/layout/orgChart1"/>
    <dgm:cxn modelId="{C8A64D07-AE35-49FA-9CBB-966988B2B06E}" type="presParOf" srcId="{C5549F44-45FE-4FE7-A68A-A680B558B60F}" destId="{18CA6F9E-E552-4B76-AC09-15429CDCA038}" srcOrd="0" destOrd="0" presId="urn:microsoft.com/office/officeart/2005/8/layout/orgChart1"/>
    <dgm:cxn modelId="{786CD16B-7249-4A5B-AAF1-73786DC384E0}" type="presParOf" srcId="{18CA6F9E-E552-4B76-AC09-15429CDCA038}" destId="{FC808085-7143-4321-9B70-96DA287AFB08}" srcOrd="0" destOrd="0" presId="urn:microsoft.com/office/officeart/2005/8/layout/orgChart1"/>
    <dgm:cxn modelId="{8F91C4D1-8453-45FC-A9C2-B908114E9C99}" type="presParOf" srcId="{18CA6F9E-E552-4B76-AC09-15429CDCA038}" destId="{B0657053-01AC-4EBF-9115-9E4F738E1FFD}" srcOrd="1" destOrd="0" presId="urn:microsoft.com/office/officeart/2005/8/layout/orgChart1"/>
    <dgm:cxn modelId="{F1B17509-5F55-412E-91BB-935E3DF3EA7D}" type="presParOf" srcId="{C5549F44-45FE-4FE7-A68A-A680B558B60F}" destId="{16FE8ADE-6B7D-43D4-B0C2-379D280E5424}" srcOrd="1" destOrd="0" presId="urn:microsoft.com/office/officeart/2005/8/layout/orgChart1"/>
    <dgm:cxn modelId="{1F7DC0C7-F822-4ED0-8724-E24789998B39}" type="presParOf" srcId="{C5549F44-45FE-4FE7-A68A-A680B558B60F}" destId="{DB107BCC-790B-4E80-B0F9-FE16EA8E3490}" srcOrd="2" destOrd="0" presId="urn:microsoft.com/office/officeart/2005/8/layout/orgChart1"/>
    <dgm:cxn modelId="{18F7F06F-1109-40F6-87FA-DCA7DB7882B4}" type="presParOf" srcId="{6ED55E4D-FC6E-4E22-81B6-5FF0E1299EDD}" destId="{05C7A19D-FDBE-4533-A632-E69683E3EA02}" srcOrd="2" destOrd="0" presId="urn:microsoft.com/office/officeart/2005/8/layout/orgChart1"/>
    <dgm:cxn modelId="{3B868DB7-C799-42B1-B019-A2B05A6289FB}" type="presParOf" srcId="{05BEF0B6-7F84-403B-B6E1-940ECE89B45B}" destId="{0FA2DF41-885A-4A3D-A55E-2BB783DDAA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31A125-7D12-48D9-AA47-47CCDADA5771}" type="doc">
      <dgm:prSet loTypeId="urn:microsoft.com/office/officeart/2005/8/layout/process1" loCatId="process" qsTypeId="urn:microsoft.com/office/officeart/2005/8/quickstyle/3d2" qsCatId="3D" csTypeId="urn:microsoft.com/office/officeart/2005/8/colors/colorful2" csCatId="colorful" phldr="1"/>
      <dgm:spPr/>
      <dgm:t>
        <a:bodyPr/>
        <a:lstStyle/>
        <a:p>
          <a:endParaRPr lang="en-US"/>
        </a:p>
      </dgm:t>
    </dgm:pt>
    <dgm:pt modelId="{9AD1A802-8238-4FA1-8F42-9DDE2E42E9D6}">
      <dgm:prSet phldrT="[Text]"/>
      <dgm:spPr/>
      <dgm:t>
        <a:bodyPr/>
        <a:lstStyle/>
        <a:p>
          <a:pPr algn="ctr"/>
          <a:r>
            <a:rPr lang="en-US" b="1">
              <a:solidFill>
                <a:sysClr val="windowText" lastClr="000000"/>
              </a:solidFill>
            </a:rPr>
            <a:t>Family Engagement</a:t>
          </a:r>
        </a:p>
      </dgm:t>
    </dgm:pt>
    <dgm:pt modelId="{BEFACF00-273D-4E0F-BF41-5CD07FAD063B}" type="parTrans" cxnId="{E6E5960A-A826-421B-B578-D26FF9E36821}">
      <dgm:prSet/>
      <dgm:spPr/>
      <dgm:t>
        <a:bodyPr/>
        <a:lstStyle/>
        <a:p>
          <a:endParaRPr lang="en-US"/>
        </a:p>
      </dgm:t>
    </dgm:pt>
    <dgm:pt modelId="{EB1DA185-8470-4462-AA13-EB91EB64CB1D}" type="sibTrans" cxnId="{E6E5960A-A826-421B-B578-D26FF9E36821}">
      <dgm:prSet/>
      <dgm:spPr>
        <a:noFill/>
      </dgm:spPr>
      <dgm:t>
        <a:bodyPr/>
        <a:lstStyle/>
        <a:p>
          <a:endParaRPr lang="en-US"/>
        </a:p>
      </dgm:t>
    </dgm:pt>
    <dgm:pt modelId="{579C89BC-22EA-46B1-8CB6-9FA9B4317260}">
      <dgm:prSet phldrT="[Text]"/>
      <dgm:spPr/>
      <dgm:t>
        <a:bodyPr/>
        <a:lstStyle/>
        <a:p>
          <a:pPr algn="l"/>
          <a:r>
            <a:rPr lang="en-US">
              <a:solidFill>
                <a:sysClr val="windowText" lastClr="000000"/>
              </a:solidFill>
            </a:rPr>
            <a:t>Georgia Parent Mentor Partnership</a:t>
          </a:r>
        </a:p>
      </dgm:t>
    </dgm:pt>
    <dgm:pt modelId="{DC3A5B20-ED99-42FE-AD9A-EFEF633A13B0}" type="parTrans" cxnId="{1A9A54A0-9730-4B28-AC65-72CF75B6FC52}">
      <dgm:prSet/>
      <dgm:spPr/>
      <dgm:t>
        <a:bodyPr/>
        <a:lstStyle/>
        <a:p>
          <a:endParaRPr lang="en-US"/>
        </a:p>
      </dgm:t>
    </dgm:pt>
    <dgm:pt modelId="{D2727DFE-D0F1-4518-BD22-FE8118F725EB}" type="sibTrans" cxnId="{1A9A54A0-9730-4B28-AC65-72CF75B6FC52}">
      <dgm:prSet/>
      <dgm:spPr/>
      <dgm:t>
        <a:bodyPr/>
        <a:lstStyle/>
        <a:p>
          <a:endParaRPr lang="en-US"/>
        </a:p>
      </dgm:t>
    </dgm:pt>
    <dgm:pt modelId="{68432BAD-B3F1-4FA4-B910-6ADD935EE8DD}">
      <dgm:prSet phldrT="[Text]"/>
      <dgm:spPr/>
      <dgm:t>
        <a:bodyPr/>
        <a:lstStyle/>
        <a:p>
          <a:pPr algn="ctr"/>
          <a:r>
            <a:rPr lang="en-US" sz="1800" b="1">
              <a:solidFill>
                <a:sysClr val="windowText" lastClr="000000"/>
              </a:solidFill>
            </a:rPr>
            <a:t>Dispute Prevention </a:t>
          </a:r>
        </a:p>
      </dgm:t>
    </dgm:pt>
    <dgm:pt modelId="{7A21FA65-E275-4041-A6F5-71FB68AD02A7}" type="parTrans" cxnId="{315C174D-BF98-473A-8754-869492D0512A}">
      <dgm:prSet/>
      <dgm:spPr/>
      <dgm:t>
        <a:bodyPr/>
        <a:lstStyle/>
        <a:p>
          <a:endParaRPr lang="en-US"/>
        </a:p>
      </dgm:t>
    </dgm:pt>
    <dgm:pt modelId="{144610ED-E22F-4309-9DF7-431CC41A99A5}" type="sibTrans" cxnId="{315C174D-BF98-473A-8754-869492D0512A}">
      <dgm:prSet/>
      <dgm:spPr>
        <a:noFill/>
      </dgm:spPr>
      <dgm:t>
        <a:bodyPr/>
        <a:lstStyle/>
        <a:p>
          <a:endParaRPr lang="en-US"/>
        </a:p>
      </dgm:t>
    </dgm:pt>
    <dgm:pt modelId="{ECD51011-6663-41D6-B835-A82339A525F5}">
      <dgm:prSet phldrT="[Text]" custT="1"/>
      <dgm:spPr/>
      <dgm:t>
        <a:bodyPr/>
        <a:lstStyle/>
        <a:p>
          <a:pPr algn="l"/>
          <a:r>
            <a:rPr lang="en-US" sz="1800">
              <a:solidFill>
                <a:sysClr val="windowText" lastClr="000000"/>
              </a:solidFill>
            </a:rPr>
            <a:t>Special Education Help Desk	</a:t>
          </a:r>
        </a:p>
      </dgm:t>
    </dgm:pt>
    <dgm:pt modelId="{B2091FF0-6AF5-48BC-88B5-DB0C4A7EEEE8}" type="parTrans" cxnId="{D9D308C4-6426-447B-80C7-C19F75405336}">
      <dgm:prSet/>
      <dgm:spPr/>
      <dgm:t>
        <a:bodyPr/>
        <a:lstStyle/>
        <a:p>
          <a:endParaRPr lang="en-US"/>
        </a:p>
      </dgm:t>
    </dgm:pt>
    <dgm:pt modelId="{96FA929F-9FA7-48FE-BFF4-4278F2009886}" type="sibTrans" cxnId="{D9D308C4-6426-447B-80C7-C19F75405336}">
      <dgm:prSet/>
      <dgm:spPr/>
      <dgm:t>
        <a:bodyPr/>
        <a:lstStyle/>
        <a:p>
          <a:endParaRPr lang="en-US"/>
        </a:p>
      </dgm:t>
    </dgm:pt>
    <dgm:pt modelId="{BC6D7C96-5A5A-406E-A4F8-E31D89CB34DD}">
      <dgm:prSet phldrT="[Text]" custT="1"/>
      <dgm:spPr/>
      <dgm:t>
        <a:bodyPr/>
        <a:lstStyle/>
        <a:p>
          <a:pPr algn="l"/>
          <a:r>
            <a:rPr lang="en-US" sz="1800">
              <a:solidFill>
                <a:sysClr val="windowText" lastClr="000000"/>
              </a:solidFill>
            </a:rPr>
            <a:t>IEP Facilitation</a:t>
          </a:r>
        </a:p>
      </dgm:t>
    </dgm:pt>
    <dgm:pt modelId="{C6BFDD3D-5F2A-4071-B8D2-20133EC30C1E}" type="parTrans" cxnId="{6B1579A3-95A4-422F-B326-493072535049}">
      <dgm:prSet/>
      <dgm:spPr/>
      <dgm:t>
        <a:bodyPr/>
        <a:lstStyle/>
        <a:p>
          <a:endParaRPr lang="en-US"/>
        </a:p>
      </dgm:t>
    </dgm:pt>
    <dgm:pt modelId="{25E75455-C6C9-48C1-AE3A-DF68CC9F0689}" type="sibTrans" cxnId="{6B1579A3-95A4-422F-B326-493072535049}">
      <dgm:prSet/>
      <dgm:spPr/>
      <dgm:t>
        <a:bodyPr/>
        <a:lstStyle/>
        <a:p>
          <a:endParaRPr lang="en-US"/>
        </a:p>
      </dgm:t>
    </dgm:pt>
    <dgm:pt modelId="{69A15D02-6681-4A50-8645-804CE3B57894}">
      <dgm:prSet phldrT="[Text]"/>
      <dgm:spPr/>
      <dgm:t>
        <a:bodyPr/>
        <a:lstStyle/>
        <a:p>
          <a:pPr algn="ctr"/>
          <a:r>
            <a:rPr lang="en-US" sz="1800" b="1">
              <a:solidFill>
                <a:sysClr val="windowText" lastClr="000000"/>
              </a:solidFill>
            </a:rPr>
            <a:t>Dispute Resolution</a:t>
          </a:r>
        </a:p>
      </dgm:t>
    </dgm:pt>
    <dgm:pt modelId="{DA8E1059-2BFF-45DD-A6D5-EEEBA3748A31}" type="parTrans" cxnId="{7075C967-E58C-40B3-B7BC-B32548A0FB3E}">
      <dgm:prSet/>
      <dgm:spPr/>
      <dgm:t>
        <a:bodyPr/>
        <a:lstStyle/>
        <a:p>
          <a:endParaRPr lang="en-US"/>
        </a:p>
      </dgm:t>
    </dgm:pt>
    <dgm:pt modelId="{FEAC520C-1878-47EC-B9EB-78CA0C8CC6BF}" type="sibTrans" cxnId="{7075C967-E58C-40B3-B7BC-B32548A0FB3E}">
      <dgm:prSet/>
      <dgm:spPr/>
      <dgm:t>
        <a:bodyPr/>
        <a:lstStyle/>
        <a:p>
          <a:endParaRPr lang="en-US"/>
        </a:p>
      </dgm:t>
    </dgm:pt>
    <dgm:pt modelId="{66DE531F-6DD6-4304-8997-00CD5F96DB24}">
      <dgm:prSet phldrT="[Text]" custT="1"/>
      <dgm:spPr/>
      <dgm:t>
        <a:bodyPr/>
        <a:lstStyle/>
        <a:p>
          <a:pPr algn="l"/>
          <a:r>
            <a:rPr lang="en-US" sz="1800">
              <a:solidFill>
                <a:sysClr val="windowText" lastClr="000000"/>
              </a:solidFill>
            </a:rPr>
            <a:t>Mediation</a:t>
          </a:r>
        </a:p>
      </dgm:t>
    </dgm:pt>
    <dgm:pt modelId="{622A6FD8-2FE3-4FB9-89BF-EEAC40404C3C}" type="parTrans" cxnId="{DE010943-C385-4C27-B500-82A2F24234C4}">
      <dgm:prSet/>
      <dgm:spPr/>
      <dgm:t>
        <a:bodyPr/>
        <a:lstStyle/>
        <a:p>
          <a:endParaRPr lang="en-US"/>
        </a:p>
      </dgm:t>
    </dgm:pt>
    <dgm:pt modelId="{8E409EE0-478A-4383-82EA-AF0D5A4030E9}" type="sibTrans" cxnId="{DE010943-C385-4C27-B500-82A2F24234C4}">
      <dgm:prSet/>
      <dgm:spPr/>
      <dgm:t>
        <a:bodyPr/>
        <a:lstStyle/>
        <a:p>
          <a:endParaRPr lang="en-US"/>
        </a:p>
      </dgm:t>
    </dgm:pt>
    <dgm:pt modelId="{A4190DBE-AD82-42E5-A09C-DE6472876458}">
      <dgm:prSet phldrT="[Text]" custT="1"/>
      <dgm:spPr/>
      <dgm:t>
        <a:bodyPr/>
        <a:lstStyle/>
        <a:p>
          <a:pPr algn="l"/>
          <a:r>
            <a:rPr lang="en-US" sz="1800">
              <a:solidFill>
                <a:sysClr val="windowText" lastClr="000000"/>
              </a:solidFill>
            </a:rPr>
            <a:t>Formal Written Complaints</a:t>
          </a:r>
        </a:p>
      </dgm:t>
    </dgm:pt>
    <dgm:pt modelId="{252C9DBC-541D-498C-9438-18B0D42AB89D}" type="parTrans" cxnId="{9AFA0539-FD9F-48BC-95CF-1554236E4A84}">
      <dgm:prSet/>
      <dgm:spPr/>
      <dgm:t>
        <a:bodyPr/>
        <a:lstStyle/>
        <a:p>
          <a:endParaRPr lang="en-US"/>
        </a:p>
      </dgm:t>
    </dgm:pt>
    <dgm:pt modelId="{19EFAD7B-7CB6-41A8-99A0-B258247DF360}" type="sibTrans" cxnId="{9AFA0539-FD9F-48BC-95CF-1554236E4A84}">
      <dgm:prSet/>
      <dgm:spPr/>
      <dgm:t>
        <a:bodyPr/>
        <a:lstStyle/>
        <a:p>
          <a:endParaRPr lang="en-US"/>
        </a:p>
      </dgm:t>
    </dgm:pt>
    <dgm:pt modelId="{8020FD63-85A6-48D3-B762-A3BC84426CD5}">
      <dgm:prSet phldrT="[Text]"/>
      <dgm:spPr/>
      <dgm:t>
        <a:bodyPr/>
        <a:lstStyle/>
        <a:p>
          <a:pPr algn="l"/>
          <a:r>
            <a:rPr lang="en-US">
              <a:solidFill>
                <a:sysClr val="windowText" lastClr="000000"/>
              </a:solidFill>
            </a:rPr>
            <a:t>Collaboration with Parent2Parent of Georgia</a:t>
          </a:r>
        </a:p>
      </dgm:t>
    </dgm:pt>
    <dgm:pt modelId="{C8141559-7B38-427A-8036-331B0D31A9BB}" type="parTrans" cxnId="{30E4F3EB-8A5D-48A8-84E4-329F596407B3}">
      <dgm:prSet/>
      <dgm:spPr/>
      <dgm:t>
        <a:bodyPr/>
        <a:lstStyle/>
        <a:p>
          <a:endParaRPr lang="en-US"/>
        </a:p>
      </dgm:t>
    </dgm:pt>
    <dgm:pt modelId="{154F23E5-D340-4B7F-B4FD-F817DE40696B}" type="sibTrans" cxnId="{30E4F3EB-8A5D-48A8-84E4-329F596407B3}">
      <dgm:prSet/>
      <dgm:spPr/>
      <dgm:t>
        <a:bodyPr/>
        <a:lstStyle/>
        <a:p>
          <a:endParaRPr lang="en-US"/>
        </a:p>
      </dgm:t>
    </dgm:pt>
    <dgm:pt modelId="{A5C9E7B0-0DCD-4B58-9B4B-465A209F3F65}">
      <dgm:prSet phldrT="[Text]" custT="1"/>
      <dgm:spPr/>
      <dgm:t>
        <a:bodyPr/>
        <a:lstStyle/>
        <a:p>
          <a:pPr algn="l"/>
          <a:r>
            <a:rPr lang="en-US" sz="1800">
              <a:solidFill>
                <a:sysClr val="windowText" lastClr="000000"/>
              </a:solidFill>
            </a:rPr>
            <a:t>Due Process Hearings/ Resolution Session Meetings</a:t>
          </a:r>
        </a:p>
      </dgm:t>
    </dgm:pt>
    <dgm:pt modelId="{72A4F384-4157-4BE8-8992-A73135DBB5A5}" type="parTrans" cxnId="{F272D49F-F8AB-4D48-8C4A-34B6B9D5E1E5}">
      <dgm:prSet/>
      <dgm:spPr/>
      <dgm:t>
        <a:bodyPr/>
        <a:lstStyle/>
        <a:p>
          <a:endParaRPr lang="en-US"/>
        </a:p>
      </dgm:t>
    </dgm:pt>
    <dgm:pt modelId="{9FF67999-4838-4E7C-BD0B-22E5C1A69FA2}" type="sibTrans" cxnId="{F272D49F-F8AB-4D48-8C4A-34B6B9D5E1E5}">
      <dgm:prSet/>
      <dgm:spPr/>
      <dgm:t>
        <a:bodyPr/>
        <a:lstStyle/>
        <a:p>
          <a:endParaRPr lang="en-US"/>
        </a:p>
      </dgm:t>
    </dgm:pt>
    <dgm:pt modelId="{56322443-6B13-47B6-BA9D-FCE96E1698BB}">
      <dgm:prSet phldrT="[Text]"/>
      <dgm:spPr/>
      <dgm:t>
        <a:bodyPr/>
        <a:lstStyle/>
        <a:p>
          <a:pPr algn="l"/>
          <a:r>
            <a:rPr lang="en-US">
              <a:solidFill>
                <a:sysClr val="windowText" lastClr="000000"/>
              </a:solidFill>
            </a:rPr>
            <a:t>State Advisory Panel (SAP)</a:t>
          </a:r>
        </a:p>
      </dgm:t>
    </dgm:pt>
    <dgm:pt modelId="{E4732A39-B40C-48B4-AC91-DFBA3B248EC1}" type="parTrans" cxnId="{C69F88B9-EEC5-47D1-8C51-656E552999D4}">
      <dgm:prSet/>
      <dgm:spPr/>
      <dgm:t>
        <a:bodyPr/>
        <a:lstStyle/>
        <a:p>
          <a:endParaRPr lang="en-US"/>
        </a:p>
      </dgm:t>
    </dgm:pt>
    <dgm:pt modelId="{65294970-8E3F-4BE4-9823-26B0CFA053C4}" type="sibTrans" cxnId="{C69F88B9-EEC5-47D1-8C51-656E552999D4}">
      <dgm:prSet/>
      <dgm:spPr/>
      <dgm:t>
        <a:bodyPr/>
        <a:lstStyle/>
        <a:p>
          <a:endParaRPr lang="en-US"/>
        </a:p>
      </dgm:t>
    </dgm:pt>
    <dgm:pt modelId="{E40749DC-20D8-42C7-9191-FB199B0C88A1}">
      <dgm:prSet phldrT="[Text]" custT="1"/>
      <dgm:spPr/>
      <dgm:t>
        <a:bodyPr/>
        <a:lstStyle/>
        <a:p>
          <a:pPr algn="l"/>
          <a:r>
            <a:rPr lang="en-US" sz="1800">
              <a:solidFill>
                <a:sysClr val="windowText" lastClr="000000"/>
              </a:solidFill>
            </a:rPr>
            <a:t>Procedural Safeguards (Parents' Rights)</a:t>
          </a:r>
        </a:p>
      </dgm:t>
    </dgm:pt>
    <dgm:pt modelId="{D06F7764-617E-4AB7-A652-39AD61048A43}" type="parTrans" cxnId="{D0051552-EE1E-45B0-9F83-F4C1C650C0BD}">
      <dgm:prSet/>
      <dgm:spPr/>
      <dgm:t>
        <a:bodyPr/>
        <a:lstStyle/>
        <a:p>
          <a:endParaRPr lang="en-US"/>
        </a:p>
      </dgm:t>
    </dgm:pt>
    <dgm:pt modelId="{B3E55CF8-F3C4-4002-A131-51869EBB00EA}" type="sibTrans" cxnId="{D0051552-EE1E-45B0-9F83-F4C1C650C0BD}">
      <dgm:prSet/>
      <dgm:spPr/>
      <dgm:t>
        <a:bodyPr/>
        <a:lstStyle/>
        <a:p>
          <a:endParaRPr lang="en-US"/>
        </a:p>
      </dgm:t>
    </dgm:pt>
    <dgm:pt modelId="{4026C40D-8F37-45AE-B0BC-9348A589C14F}">
      <dgm:prSet phldrT="[Text]"/>
      <dgm:spPr/>
      <dgm:t>
        <a:bodyPr/>
        <a:lstStyle/>
        <a:p>
          <a:pPr algn="l"/>
          <a:r>
            <a:rPr lang="en-US">
              <a:solidFill>
                <a:sysClr val="windowText" lastClr="000000"/>
              </a:solidFill>
            </a:rPr>
            <a:t>Collaboration with Title I Family-School Partnership Program</a:t>
          </a:r>
        </a:p>
      </dgm:t>
    </dgm:pt>
    <dgm:pt modelId="{E3F9B0DF-BD2E-4335-B9AA-73C9D774D992}" type="parTrans" cxnId="{AB60BC0B-06F3-47D2-9BC5-FF868AF43698}">
      <dgm:prSet/>
      <dgm:spPr/>
      <dgm:t>
        <a:bodyPr/>
        <a:lstStyle/>
        <a:p>
          <a:endParaRPr lang="en-US"/>
        </a:p>
      </dgm:t>
    </dgm:pt>
    <dgm:pt modelId="{1DDFBBB2-F920-4B01-9E15-EBC011E9AE42}" type="sibTrans" cxnId="{AB60BC0B-06F3-47D2-9BC5-FF868AF43698}">
      <dgm:prSet/>
      <dgm:spPr/>
      <dgm:t>
        <a:bodyPr/>
        <a:lstStyle/>
        <a:p>
          <a:endParaRPr lang="en-US"/>
        </a:p>
      </dgm:t>
    </dgm:pt>
    <dgm:pt modelId="{1029DCF5-8C2B-4C6A-B6FF-1C5D61F85490}" type="pres">
      <dgm:prSet presAssocID="{2E31A125-7D12-48D9-AA47-47CCDADA5771}" presName="Name0" presStyleCnt="0">
        <dgm:presLayoutVars>
          <dgm:dir/>
          <dgm:resizeHandles val="exact"/>
        </dgm:presLayoutVars>
      </dgm:prSet>
      <dgm:spPr/>
    </dgm:pt>
    <dgm:pt modelId="{E4CBA91A-4773-45CC-9619-837D60B92C6B}" type="pres">
      <dgm:prSet presAssocID="{9AD1A802-8238-4FA1-8F42-9DDE2E42E9D6}" presName="node" presStyleLbl="node1" presStyleIdx="0" presStyleCnt="3">
        <dgm:presLayoutVars>
          <dgm:bulletEnabled val="1"/>
        </dgm:presLayoutVars>
      </dgm:prSet>
      <dgm:spPr/>
    </dgm:pt>
    <dgm:pt modelId="{5CFB4F95-4164-4772-9F11-44F24528192E}" type="pres">
      <dgm:prSet presAssocID="{EB1DA185-8470-4462-AA13-EB91EB64CB1D}" presName="sibTrans" presStyleLbl="sibTrans2D1" presStyleIdx="0" presStyleCnt="2"/>
      <dgm:spPr/>
    </dgm:pt>
    <dgm:pt modelId="{3FC441BC-82F2-4E62-9AF3-E8A3375829C4}" type="pres">
      <dgm:prSet presAssocID="{EB1DA185-8470-4462-AA13-EB91EB64CB1D}" presName="connectorText" presStyleLbl="sibTrans2D1" presStyleIdx="0" presStyleCnt="2"/>
      <dgm:spPr/>
    </dgm:pt>
    <dgm:pt modelId="{764DE454-E674-4981-9390-11DAC6D5D6C0}" type="pres">
      <dgm:prSet presAssocID="{68432BAD-B3F1-4FA4-B910-6ADD935EE8DD}" presName="node" presStyleLbl="node1" presStyleIdx="1" presStyleCnt="3">
        <dgm:presLayoutVars>
          <dgm:bulletEnabled val="1"/>
        </dgm:presLayoutVars>
      </dgm:prSet>
      <dgm:spPr/>
    </dgm:pt>
    <dgm:pt modelId="{0154CE37-92A7-4BDB-AA77-6D7AD3614E9E}" type="pres">
      <dgm:prSet presAssocID="{144610ED-E22F-4309-9DF7-431CC41A99A5}" presName="sibTrans" presStyleLbl="sibTrans2D1" presStyleIdx="1" presStyleCnt="2"/>
      <dgm:spPr/>
    </dgm:pt>
    <dgm:pt modelId="{2CEC47B5-7AD2-43D1-8EB3-933A2D638BAF}" type="pres">
      <dgm:prSet presAssocID="{144610ED-E22F-4309-9DF7-431CC41A99A5}" presName="connectorText" presStyleLbl="sibTrans2D1" presStyleIdx="1" presStyleCnt="2"/>
      <dgm:spPr/>
    </dgm:pt>
    <dgm:pt modelId="{C7D5A5A1-922F-4AF3-A743-71F7CB93C00C}" type="pres">
      <dgm:prSet presAssocID="{69A15D02-6681-4A50-8645-804CE3B57894}" presName="node" presStyleLbl="node1" presStyleIdx="2" presStyleCnt="3" custLinFactNeighborX="1705" custLinFactNeighborY="227">
        <dgm:presLayoutVars>
          <dgm:bulletEnabled val="1"/>
        </dgm:presLayoutVars>
      </dgm:prSet>
      <dgm:spPr/>
    </dgm:pt>
  </dgm:ptLst>
  <dgm:cxnLst>
    <dgm:cxn modelId="{E6E5960A-A826-421B-B578-D26FF9E36821}" srcId="{2E31A125-7D12-48D9-AA47-47CCDADA5771}" destId="{9AD1A802-8238-4FA1-8F42-9DDE2E42E9D6}" srcOrd="0" destOrd="0" parTransId="{BEFACF00-273D-4E0F-BF41-5CD07FAD063B}" sibTransId="{EB1DA185-8470-4462-AA13-EB91EB64CB1D}"/>
    <dgm:cxn modelId="{AB60BC0B-06F3-47D2-9BC5-FF868AF43698}" srcId="{9AD1A802-8238-4FA1-8F42-9DDE2E42E9D6}" destId="{4026C40D-8F37-45AE-B0BC-9348A589C14F}" srcOrd="3" destOrd="0" parTransId="{E3F9B0DF-BD2E-4335-B9AA-73C9D774D992}" sibTransId="{1DDFBBB2-F920-4B01-9E15-EBC011E9AE42}"/>
    <dgm:cxn modelId="{3E9C9A14-DE58-4A8B-89B2-6B79BF6B1563}" type="presOf" srcId="{56322443-6B13-47B6-BA9D-FCE96E1698BB}" destId="{E4CBA91A-4773-45CC-9619-837D60B92C6B}" srcOrd="0" destOrd="2" presId="urn:microsoft.com/office/officeart/2005/8/layout/process1"/>
    <dgm:cxn modelId="{661A171B-4860-4045-8B54-BA5F293EE978}" type="presOf" srcId="{579C89BC-22EA-46B1-8CB6-9FA9B4317260}" destId="{E4CBA91A-4773-45CC-9619-837D60B92C6B}" srcOrd="0" destOrd="1" presId="urn:microsoft.com/office/officeart/2005/8/layout/process1"/>
    <dgm:cxn modelId="{2D05DB1D-88E4-4EAC-8FCA-1050DC3C69CB}" type="presOf" srcId="{EB1DA185-8470-4462-AA13-EB91EB64CB1D}" destId="{3FC441BC-82F2-4E62-9AF3-E8A3375829C4}" srcOrd="1" destOrd="0" presId="urn:microsoft.com/office/officeart/2005/8/layout/process1"/>
    <dgm:cxn modelId="{F28B2834-3D0C-41B2-B3F2-4B4B065C41E6}" type="presOf" srcId="{BC6D7C96-5A5A-406E-A4F8-E31D89CB34DD}" destId="{764DE454-E674-4981-9390-11DAC6D5D6C0}" srcOrd="0" destOrd="3" presId="urn:microsoft.com/office/officeart/2005/8/layout/process1"/>
    <dgm:cxn modelId="{9AFA0539-FD9F-48BC-95CF-1554236E4A84}" srcId="{69A15D02-6681-4A50-8645-804CE3B57894}" destId="{A4190DBE-AD82-42E5-A09C-DE6472876458}" srcOrd="1" destOrd="0" parTransId="{252C9DBC-541D-498C-9438-18B0D42AB89D}" sibTransId="{19EFAD7B-7CB6-41A8-99A0-B258247DF360}"/>
    <dgm:cxn modelId="{DE010943-C385-4C27-B500-82A2F24234C4}" srcId="{69A15D02-6681-4A50-8645-804CE3B57894}" destId="{66DE531F-6DD6-4304-8997-00CD5F96DB24}" srcOrd="0" destOrd="0" parTransId="{622A6FD8-2FE3-4FB9-89BF-EEAC40404C3C}" sibTransId="{8E409EE0-478A-4383-82EA-AF0D5A4030E9}"/>
    <dgm:cxn modelId="{C8397845-589B-432A-B5AB-B7F779C15D02}" type="presOf" srcId="{9AD1A802-8238-4FA1-8F42-9DDE2E42E9D6}" destId="{E4CBA91A-4773-45CC-9619-837D60B92C6B}" srcOrd="0" destOrd="0" presId="urn:microsoft.com/office/officeart/2005/8/layout/process1"/>
    <dgm:cxn modelId="{7075C967-E58C-40B3-B7BC-B32548A0FB3E}" srcId="{2E31A125-7D12-48D9-AA47-47CCDADA5771}" destId="{69A15D02-6681-4A50-8645-804CE3B57894}" srcOrd="2" destOrd="0" parTransId="{DA8E1059-2BFF-45DD-A6D5-EEEBA3748A31}" sibTransId="{FEAC520C-1878-47EC-B9EB-78CA0C8CC6BF}"/>
    <dgm:cxn modelId="{95DDFC48-EDEE-4E2F-8D99-3DEDBD10B9A4}" type="presOf" srcId="{ECD51011-6663-41D6-B835-A82339A525F5}" destId="{764DE454-E674-4981-9390-11DAC6D5D6C0}" srcOrd="0" destOrd="2" presId="urn:microsoft.com/office/officeart/2005/8/layout/process1"/>
    <dgm:cxn modelId="{315C174D-BF98-473A-8754-869492D0512A}" srcId="{2E31A125-7D12-48D9-AA47-47CCDADA5771}" destId="{68432BAD-B3F1-4FA4-B910-6ADD935EE8DD}" srcOrd="1" destOrd="0" parTransId="{7A21FA65-E275-4041-A6F5-71FB68AD02A7}" sibTransId="{144610ED-E22F-4309-9DF7-431CC41A99A5}"/>
    <dgm:cxn modelId="{96E2F14F-F6EB-4146-A62E-692A4F3F3D1F}" type="presOf" srcId="{2E31A125-7D12-48D9-AA47-47CCDADA5771}" destId="{1029DCF5-8C2B-4C6A-B6FF-1C5D61F85490}" srcOrd="0" destOrd="0" presId="urn:microsoft.com/office/officeart/2005/8/layout/process1"/>
    <dgm:cxn modelId="{D0051552-EE1E-45B0-9F83-F4C1C650C0BD}" srcId="{68432BAD-B3F1-4FA4-B910-6ADD935EE8DD}" destId="{E40749DC-20D8-42C7-9191-FB199B0C88A1}" srcOrd="0" destOrd="0" parTransId="{D06F7764-617E-4AB7-A652-39AD61048A43}" sibTransId="{B3E55CF8-F3C4-4002-A131-51869EBB00EA}"/>
    <dgm:cxn modelId="{82F36B7B-6241-4D39-A98A-CDD8BC012D7C}" type="presOf" srcId="{69A15D02-6681-4A50-8645-804CE3B57894}" destId="{C7D5A5A1-922F-4AF3-A743-71F7CB93C00C}" srcOrd="0" destOrd="0" presId="urn:microsoft.com/office/officeart/2005/8/layout/process1"/>
    <dgm:cxn modelId="{A5B3AC86-A63D-4196-BAD5-9455F7F41D08}" type="presOf" srcId="{8020FD63-85A6-48D3-B762-A3BC84426CD5}" destId="{E4CBA91A-4773-45CC-9619-837D60B92C6B}" srcOrd="0" destOrd="3" presId="urn:microsoft.com/office/officeart/2005/8/layout/process1"/>
    <dgm:cxn modelId="{04E1638C-2EDE-4F5F-B22F-0821259B1A95}" type="presOf" srcId="{E40749DC-20D8-42C7-9191-FB199B0C88A1}" destId="{764DE454-E674-4981-9390-11DAC6D5D6C0}" srcOrd="0" destOrd="1" presId="urn:microsoft.com/office/officeart/2005/8/layout/process1"/>
    <dgm:cxn modelId="{F272D49F-F8AB-4D48-8C4A-34B6B9D5E1E5}" srcId="{69A15D02-6681-4A50-8645-804CE3B57894}" destId="{A5C9E7B0-0DCD-4B58-9B4B-465A209F3F65}" srcOrd="2" destOrd="0" parTransId="{72A4F384-4157-4BE8-8992-A73135DBB5A5}" sibTransId="{9FF67999-4838-4E7C-BD0B-22E5C1A69FA2}"/>
    <dgm:cxn modelId="{1A9A54A0-9730-4B28-AC65-72CF75B6FC52}" srcId="{9AD1A802-8238-4FA1-8F42-9DDE2E42E9D6}" destId="{579C89BC-22EA-46B1-8CB6-9FA9B4317260}" srcOrd="0" destOrd="0" parTransId="{DC3A5B20-ED99-42FE-AD9A-EFEF633A13B0}" sibTransId="{D2727DFE-D0F1-4518-BD22-FE8118F725EB}"/>
    <dgm:cxn modelId="{6B1579A3-95A4-422F-B326-493072535049}" srcId="{68432BAD-B3F1-4FA4-B910-6ADD935EE8DD}" destId="{BC6D7C96-5A5A-406E-A4F8-E31D89CB34DD}" srcOrd="2" destOrd="0" parTransId="{C6BFDD3D-5F2A-4071-B8D2-20133EC30C1E}" sibTransId="{25E75455-C6C9-48C1-AE3A-DF68CC9F0689}"/>
    <dgm:cxn modelId="{DCB511A6-D8EE-4123-BD89-0CE1D8735B70}" type="presOf" srcId="{A5C9E7B0-0DCD-4B58-9B4B-465A209F3F65}" destId="{C7D5A5A1-922F-4AF3-A743-71F7CB93C00C}" srcOrd="0" destOrd="3" presId="urn:microsoft.com/office/officeart/2005/8/layout/process1"/>
    <dgm:cxn modelId="{5F9135A9-AF52-402A-8A2C-A04F9DC615B2}" type="presOf" srcId="{144610ED-E22F-4309-9DF7-431CC41A99A5}" destId="{0154CE37-92A7-4BDB-AA77-6D7AD3614E9E}" srcOrd="0" destOrd="0" presId="urn:microsoft.com/office/officeart/2005/8/layout/process1"/>
    <dgm:cxn modelId="{C69F88B9-EEC5-47D1-8C51-656E552999D4}" srcId="{9AD1A802-8238-4FA1-8F42-9DDE2E42E9D6}" destId="{56322443-6B13-47B6-BA9D-FCE96E1698BB}" srcOrd="1" destOrd="0" parTransId="{E4732A39-B40C-48B4-AC91-DFBA3B248EC1}" sibTransId="{65294970-8E3F-4BE4-9823-26B0CFA053C4}"/>
    <dgm:cxn modelId="{DF95DEBA-7742-4DAE-9AFE-FE23C44D861A}" type="presOf" srcId="{EB1DA185-8470-4462-AA13-EB91EB64CB1D}" destId="{5CFB4F95-4164-4772-9F11-44F24528192E}" srcOrd="0" destOrd="0" presId="urn:microsoft.com/office/officeart/2005/8/layout/process1"/>
    <dgm:cxn modelId="{D9D308C4-6426-447B-80C7-C19F75405336}" srcId="{68432BAD-B3F1-4FA4-B910-6ADD935EE8DD}" destId="{ECD51011-6663-41D6-B835-A82339A525F5}" srcOrd="1" destOrd="0" parTransId="{B2091FF0-6AF5-48BC-88B5-DB0C4A7EEEE8}" sibTransId="{96FA929F-9FA7-48FE-BFF4-4278F2009886}"/>
    <dgm:cxn modelId="{143426DA-C6CD-4455-9A4D-F8ECB7D707AB}" type="presOf" srcId="{4026C40D-8F37-45AE-B0BC-9348A589C14F}" destId="{E4CBA91A-4773-45CC-9619-837D60B92C6B}" srcOrd="0" destOrd="4" presId="urn:microsoft.com/office/officeart/2005/8/layout/process1"/>
    <dgm:cxn modelId="{8CEDBFDA-D588-48A0-9910-52B472560189}" type="presOf" srcId="{68432BAD-B3F1-4FA4-B910-6ADD935EE8DD}" destId="{764DE454-E674-4981-9390-11DAC6D5D6C0}" srcOrd="0" destOrd="0" presId="urn:microsoft.com/office/officeart/2005/8/layout/process1"/>
    <dgm:cxn modelId="{1BB717EA-F98D-4A0B-B9CF-55ADEB705EFB}" type="presOf" srcId="{66DE531F-6DD6-4304-8997-00CD5F96DB24}" destId="{C7D5A5A1-922F-4AF3-A743-71F7CB93C00C}" srcOrd="0" destOrd="1" presId="urn:microsoft.com/office/officeart/2005/8/layout/process1"/>
    <dgm:cxn modelId="{30E4F3EB-8A5D-48A8-84E4-329F596407B3}" srcId="{9AD1A802-8238-4FA1-8F42-9DDE2E42E9D6}" destId="{8020FD63-85A6-48D3-B762-A3BC84426CD5}" srcOrd="2" destOrd="0" parTransId="{C8141559-7B38-427A-8036-331B0D31A9BB}" sibTransId="{154F23E5-D340-4B7F-B4FD-F817DE40696B}"/>
    <dgm:cxn modelId="{45CE55EF-EF5B-4F51-AB08-CB10C596E573}" type="presOf" srcId="{A4190DBE-AD82-42E5-A09C-DE6472876458}" destId="{C7D5A5A1-922F-4AF3-A743-71F7CB93C00C}" srcOrd="0" destOrd="2" presId="urn:microsoft.com/office/officeart/2005/8/layout/process1"/>
    <dgm:cxn modelId="{7EDEA7F6-B3C5-4989-BD57-D902C434420B}" type="presOf" srcId="{144610ED-E22F-4309-9DF7-431CC41A99A5}" destId="{2CEC47B5-7AD2-43D1-8EB3-933A2D638BAF}" srcOrd="1" destOrd="0" presId="urn:microsoft.com/office/officeart/2005/8/layout/process1"/>
    <dgm:cxn modelId="{DA22E80B-E10D-4924-8EDC-AF06E666A013}" type="presParOf" srcId="{1029DCF5-8C2B-4C6A-B6FF-1C5D61F85490}" destId="{E4CBA91A-4773-45CC-9619-837D60B92C6B}" srcOrd="0" destOrd="0" presId="urn:microsoft.com/office/officeart/2005/8/layout/process1"/>
    <dgm:cxn modelId="{55ADD1B1-30C7-4894-8FB5-1C42C7AFC30F}" type="presParOf" srcId="{1029DCF5-8C2B-4C6A-B6FF-1C5D61F85490}" destId="{5CFB4F95-4164-4772-9F11-44F24528192E}" srcOrd="1" destOrd="0" presId="urn:microsoft.com/office/officeart/2005/8/layout/process1"/>
    <dgm:cxn modelId="{A3AC8656-E471-4A7C-A9E2-5A79F5856D95}" type="presParOf" srcId="{5CFB4F95-4164-4772-9F11-44F24528192E}" destId="{3FC441BC-82F2-4E62-9AF3-E8A3375829C4}" srcOrd="0" destOrd="0" presId="urn:microsoft.com/office/officeart/2005/8/layout/process1"/>
    <dgm:cxn modelId="{2D0F27EE-1344-452C-96C6-CFA3E3DA428E}" type="presParOf" srcId="{1029DCF5-8C2B-4C6A-B6FF-1C5D61F85490}" destId="{764DE454-E674-4981-9390-11DAC6D5D6C0}" srcOrd="2" destOrd="0" presId="urn:microsoft.com/office/officeart/2005/8/layout/process1"/>
    <dgm:cxn modelId="{8C559449-63E3-413A-BCAB-852C574F2BFB}" type="presParOf" srcId="{1029DCF5-8C2B-4C6A-B6FF-1C5D61F85490}" destId="{0154CE37-92A7-4BDB-AA77-6D7AD3614E9E}" srcOrd="3" destOrd="0" presId="urn:microsoft.com/office/officeart/2005/8/layout/process1"/>
    <dgm:cxn modelId="{4C112D57-6AC0-43DA-B5F5-B60249EDB09E}" type="presParOf" srcId="{0154CE37-92A7-4BDB-AA77-6D7AD3614E9E}" destId="{2CEC47B5-7AD2-43D1-8EB3-933A2D638BAF}" srcOrd="0" destOrd="0" presId="urn:microsoft.com/office/officeart/2005/8/layout/process1"/>
    <dgm:cxn modelId="{109DE226-BE90-41FD-87FF-637C6F510202}" type="presParOf" srcId="{1029DCF5-8C2B-4C6A-B6FF-1C5D61F85490}" destId="{C7D5A5A1-922F-4AF3-A743-71F7CB93C00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902AA4-0B44-4724-A894-57C71EE7A6A2}" type="doc">
      <dgm:prSet loTypeId="urn:microsoft.com/office/officeart/2005/8/layout/hProcess9" loCatId="process" qsTypeId="urn:microsoft.com/office/officeart/2005/8/quickstyle/3d7" qsCatId="3D" csTypeId="urn:microsoft.com/office/officeart/2005/8/colors/colorful3" csCatId="colorful" phldr="1"/>
      <dgm:spPr/>
    </dgm:pt>
    <dgm:pt modelId="{11C6350A-AEC8-4367-87D9-A418DCCE28B1}">
      <dgm:prSet phldrT="[Text]"/>
      <dgm:spPr/>
      <dgm:t>
        <a:bodyPr/>
        <a:lstStyle/>
        <a:p>
          <a:r>
            <a:rPr lang="en-US"/>
            <a:t>Tension</a:t>
          </a:r>
        </a:p>
      </dgm:t>
    </dgm:pt>
    <dgm:pt modelId="{6BE6F10E-EC85-4AEA-9F6B-269DE1EAC998}" type="parTrans" cxnId="{E380C858-324E-4962-A955-0C0FDCBBAFDB}">
      <dgm:prSet/>
      <dgm:spPr/>
      <dgm:t>
        <a:bodyPr/>
        <a:lstStyle/>
        <a:p>
          <a:endParaRPr lang="en-US"/>
        </a:p>
      </dgm:t>
    </dgm:pt>
    <dgm:pt modelId="{81BF9B5B-E025-46DC-B42F-78D988FFD48F}" type="sibTrans" cxnId="{E380C858-324E-4962-A955-0C0FDCBBAFDB}">
      <dgm:prSet/>
      <dgm:spPr/>
      <dgm:t>
        <a:bodyPr/>
        <a:lstStyle/>
        <a:p>
          <a:endParaRPr lang="en-US"/>
        </a:p>
      </dgm:t>
    </dgm:pt>
    <dgm:pt modelId="{52941C76-24EE-4D03-B6CD-49BFDF62E0C6}">
      <dgm:prSet phldrT="[Text]"/>
      <dgm:spPr/>
      <dgm:t>
        <a:bodyPr/>
        <a:lstStyle/>
        <a:p>
          <a:r>
            <a:rPr lang="en-US"/>
            <a:t>Conflict</a:t>
          </a:r>
        </a:p>
      </dgm:t>
    </dgm:pt>
    <dgm:pt modelId="{6442D5BB-A673-44BB-B6D8-D91081F02204}" type="parTrans" cxnId="{86B597C7-BC6B-4325-9B42-8232516ABA19}">
      <dgm:prSet/>
      <dgm:spPr/>
      <dgm:t>
        <a:bodyPr/>
        <a:lstStyle/>
        <a:p>
          <a:endParaRPr lang="en-US"/>
        </a:p>
      </dgm:t>
    </dgm:pt>
    <dgm:pt modelId="{60DE2B53-7F17-42F3-90D5-C1E6D62A0C66}" type="sibTrans" cxnId="{86B597C7-BC6B-4325-9B42-8232516ABA19}">
      <dgm:prSet/>
      <dgm:spPr/>
      <dgm:t>
        <a:bodyPr/>
        <a:lstStyle/>
        <a:p>
          <a:endParaRPr lang="en-US"/>
        </a:p>
      </dgm:t>
    </dgm:pt>
    <dgm:pt modelId="{A0DCA204-E639-47AD-BE30-513FF37C959B}">
      <dgm:prSet phldrT="[Text]"/>
      <dgm:spPr/>
      <dgm:t>
        <a:bodyPr/>
        <a:lstStyle/>
        <a:p>
          <a:r>
            <a:rPr lang="en-US"/>
            <a:t>Dispute</a:t>
          </a:r>
        </a:p>
      </dgm:t>
    </dgm:pt>
    <dgm:pt modelId="{17D18283-4F4E-4049-92C5-B72749504AFF}" type="parTrans" cxnId="{8346FE03-434F-48D4-985D-E22EE99C0B7B}">
      <dgm:prSet/>
      <dgm:spPr/>
      <dgm:t>
        <a:bodyPr/>
        <a:lstStyle/>
        <a:p>
          <a:endParaRPr lang="en-US"/>
        </a:p>
      </dgm:t>
    </dgm:pt>
    <dgm:pt modelId="{B1929F68-E781-4949-BDCB-73E54FF3983C}" type="sibTrans" cxnId="{8346FE03-434F-48D4-985D-E22EE99C0B7B}">
      <dgm:prSet/>
      <dgm:spPr/>
      <dgm:t>
        <a:bodyPr/>
        <a:lstStyle/>
        <a:p>
          <a:endParaRPr lang="en-US"/>
        </a:p>
      </dgm:t>
    </dgm:pt>
    <dgm:pt modelId="{7B6F8842-FF01-48E5-815B-F853BE2D6F3E}" type="pres">
      <dgm:prSet presAssocID="{E8902AA4-0B44-4724-A894-57C71EE7A6A2}" presName="CompostProcess" presStyleCnt="0">
        <dgm:presLayoutVars>
          <dgm:dir/>
          <dgm:resizeHandles val="exact"/>
        </dgm:presLayoutVars>
      </dgm:prSet>
      <dgm:spPr/>
    </dgm:pt>
    <dgm:pt modelId="{36EB8BA7-A2A2-4BF2-8DBE-729A887214CF}" type="pres">
      <dgm:prSet presAssocID="{E8902AA4-0B44-4724-A894-57C71EE7A6A2}" presName="arrow" presStyleLbl="bgShp" presStyleIdx="0" presStyleCnt="1"/>
      <dgm:spPr/>
    </dgm:pt>
    <dgm:pt modelId="{DC8BD307-B568-4346-B993-BF0F53291703}" type="pres">
      <dgm:prSet presAssocID="{E8902AA4-0B44-4724-A894-57C71EE7A6A2}" presName="linearProcess" presStyleCnt="0"/>
      <dgm:spPr/>
    </dgm:pt>
    <dgm:pt modelId="{D2B1C2F2-101E-49F2-BC8D-7F215C848FDF}" type="pres">
      <dgm:prSet presAssocID="{11C6350A-AEC8-4367-87D9-A418DCCE28B1}" presName="textNode" presStyleLbl="node1" presStyleIdx="0" presStyleCnt="3">
        <dgm:presLayoutVars>
          <dgm:bulletEnabled val="1"/>
        </dgm:presLayoutVars>
      </dgm:prSet>
      <dgm:spPr/>
    </dgm:pt>
    <dgm:pt modelId="{3601BD38-CD23-4F76-BFB9-75E631985360}" type="pres">
      <dgm:prSet presAssocID="{81BF9B5B-E025-46DC-B42F-78D988FFD48F}" presName="sibTrans" presStyleCnt="0"/>
      <dgm:spPr/>
    </dgm:pt>
    <dgm:pt modelId="{48DA160D-4A31-4715-9EE1-1F9FFBE6FC35}" type="pres">
      <dgm:prSet presAssocID="{52941C76-24EE-4D03-B6CD-49BFDF62E0C6}" presName="textNode" presStyleLbl="node1" presStyleIdx="1" presStyleCnt="3">
        <dgm:presLayoutVars>
          <dgm:bulletEnabled val="1"/>
        </dgm:presLayoutVars>
      </dgm:prSet>
      <dgm:spPr/>
    </dgm:pt>
    <dgm:pt modelId="{925501C9-920C-4F1F-83D2-464800A147EB}" type="pres">
      <dgm:prSet presAssocID="{60DE2B53-7F17-42F3-90D5-C1E6D62A0C66}" presName="sibTrans" presStyleCnt="0"/>
      <dgm:spPr/>
    </dgm:pt>
    <dgm:pt modelId="{A4D3CDD9-E5E0-4BD1-B4E4-D46A62E15E6A}" type="pres">
      <dgm:prSet presAssocID="{A0DCA204-E639-47AD-BE30-513FF37C959B}" presName="textNode" presStyleLbl="node1" presStyleIdx="2" presStyleCnt="3">
        <dgm:presLayoutVars>
          <dgm:bulletEnabled val="1"/>
        </dgm:presLayoutVars>
      </dgm:prSet>
      <dgm:spPr/>
    </dgm:pt>
  </dgm:ptLst>
  <dgm:cxnLst>
    <dgm:cxn modelId="{8346FE03-434F-48D4-985D-E22EE99C0B7B}" srcId="{E8902AA4-0B44-4724-A894-57C71EE7A6A2}" destId="{A0DCA204-E639-47AD-BE30-513FF37C959B}" srcOrd="2" destOrd="0" parTransId="{17D18283-4F4E-4049-92C5-B72749504AFF}" sibTransId="{B1929F68-E781-4949-BDCB-73E54FF3983C}"/>
    <dgm:cxn modelId="{46602E16-B64F-4972-9231-51FC746B14A1}" type="presOf" srcId="{52941C76-24EE-4D03-B6CD-49BFDF62E0C6}" destId="{48DA160D-4A31-4715-9EE1-1F9FFBE6FC35}" srcOrd="0" destOrd="0" presId="urn:microsoft.com/office/officeart/2005/8/layout/hProcess9"/>
    <dgm:cxn modelId="{7E8D7863-66A0-4C5A-85F1-312EA032F02F}" type="presOf" srcId="{11C6350A-AEC8-4367-87D9-A418DCCE28B1}" destId="{D2B1C2F2-101E-49F2-BC8D-7F215C848FDF}" srcOrd="0" destOrd="0" presId="urn:microsoft.com/office/officeart/2005/8/layout/hProcess9"/>
    <dgm:cxn modelId="{E380C858-324E-4962-A955-0C0FDCBBAFDB}" srcId="{E8902AA4-0B44-4724-A894-57C71EE7A6A2}" destId="{11C6350A-AEC8-4367-87D9-A418DCCE28B1}" srcOrd="0" destOrd="0" parTransId="{6BE6F10E-EC85-4AEA-9F6B-269DE1EAC998}" sibTransId="{81BF9B5B-E025-46DC-B42F-78D988FFD48F}"/>
    <dgm:cxn modelId="{02417C7E-55DF-4E63-80B6-E3A78130CBF6}" type="presOf" srcId="{E8902AA4-0B44-4724-A894-57C71EE7A6A2}" destId="{7B6F8842-FF01-48E5-815B-F853BE2D6F3E}" srcOrd="0" destOrd="0" presId="urn:microsoft.com/office/officeart/2005/8/layout/hProcess9"/>
    <dgm:cxn modelId="{86B597C7-BC6B-4325-9B42-8232516ABA19}" srcId="{E8902AA4-0B44-4724-A894-57C71EE7A6A2}" destId="{52941C76-24EE-4D03-B6CD-49BFDF62E0C6}" srcOrd="1" destOrd="0" parTransId="{6442D5BB-A673-44BB-B6D8-D91081F02204}" sibTransId="{60DE2B53-7F17-42F3-90D5-C1E6D62A0C66}"/>
    <dgm:cxn modelId="{715F14D4-B30A-4C9A-A524-D72BB109DC21}" type="presOf" srcId="{A0DCA204-E639-47AD-BE30-513FF37C959B}" destId="{A4D3CDD9-E5E0-4BD1-B4E4-D46A62E15E6A}" srcOrd="0" destOrd="0" presId="urn:microsoft.com/office/officeart/2005/8/layout/hProcess9"/>
    <dgm:cxn modelId="{FC92F0F4-F153-4525-8B02-6B03BA8F1006}" type="presParOf" srcId="{7B6F8842-FF01-48E5-815B-F853BE2D6F3E}" destId="{36EB8BA7-A2A2-4BF2-8DBE-729A887214CF}" srcOrd="0" destOrd="0" presId="urn:microsoft.com/office/officeart/2005/8/layout/hProcess9"/>
    <dgm:cxn modelId="{297AD431-B41E-4A1D-AED9-3545ABC56E93}" type="presParOf" srcId="{7B6F8842-FF01-48E5-815B-F853BE2D6F3E}" destId="{DC8BD307-B568-4346-B993-BF0F53291703}" srcOrd="1" destOrd="0" presId="urn:microsoft.com/office/officeart/2005/8/layout/hProcess9"/>
    <dgm:cxn modelId="{51031FD2-DC20-401F-B658-47D82CF9F4E8}" type="presParOf" srcId="{DC8BD307-B568-4346-B993-BF0F53291703}" destId="{D2B1C2F2-101E-49F2-BC8D-7F215C848FDF}" srcOrd="0" destOrd="0" presId="urn:microsoft.com/office/officeart/2005/8/layout/hProcess9"/>
    <dgm:cxn modelId="{CA92DA9D-8CF4-490F-BDB0-E3231C5D33DE}" type="presParOf" srcId="{DC8BD307-B568-4346-B993-BF0F53291703}" destId="{3601BD38-CD23-4F76-BFB9-75E631985360}" srcOrd="1" destOrd="0" presId="urn:microsoft.com/office/officeart/2005/8/layout/hProcess9"/>
    <dgm:cxn modelId="{50E3DEC0-8B87-4651-91F3-9E44461A047B}" type="presParOf" srcId="{DC8BD307-B568-4346-B993-BF0F53291703}" destId="{48DA160D-4A31-4715-9EE1-1F9FFBE6FC35}" srcOrd="2" destOrd="0" presId="urn:microsoft.com/office/officeart/2005/8/layout/hProcess9"/>
    <dgm:cxn modelId="{BC3C33B5-F76E-441D-B95F-F35E593D1AF3}" type="presParOf" srcId="{DC8BD307-B568-4346-B993-BF0F53291703}" destId="{925501C9-920C-4F1F-83D2-464800A147EB}" srcOrd="3" destOrd="0" presId="urn:microsoft.com/office/officeart/2005/8/layout/hProcess9"/>
    <dgm:cxn modelId="{9649167E-6158-41F9-94EE-A871F3702878}" type="presParOf" srcId="{DC8BD307-B568-4346-B993-BF0F53291703}" destId="{A4D3CDD9-E5E0-4BD1-B4E4-D46A62E15E6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902AA4-0B44-4724-A894-57C71EE7A6A2}" type="doc">
      <dgm:prSet loTypeId="urn:microsoft.com/office/officeart/2005/8/layout/hProcess9" loCatId="process" qsTypeId="urn:microsoft.com/office/officeart/2005/8/quickstyle/3d7" qsCatId="3D" csTypeId="urn:microsoft.com/office/officeart/2005/8/colors/colorful3" csCatId="colorful" phldr="1"/>
      <dgm:spPr/>
    </dgm:pt>
    <dgm:pt modelId="{11C6350A-AEC8-4367-87D9-A418DCCE28B1}">
      <dgm:prSet phldrT="[Text]"/>
      <dgm:spPr/>
      <dgm:t>
        <a:bodyPr/>
        <a:lstStyle/>
        <a:p>
          <a:r>
            <a:rPr lang="en-US"/>
            <a:t>Procedural Safeguards (Parents’ Rights)</a:t>
          </a:r>
        </a:p>
      </dgm:t>
      <dgm:extLst>
        <a:ext uri="{E40237B7-FDA0-4F09-8148-C483321AD2D9}">
          <dgm14:cNvPr xmlns:dgm14="http://schemas.microsoft.com/office/drawing/2010/diagram" id="0" name="">
            <a:hlinkClick xmlns:r="http://schemas.openxmlformats.org/officeDocument/2006/relationships" r:id="rId1"/>
          </dgm14:cNvPr>
        </a:ext>
      </dgm:extLst>
    </dgm:pt>
    <dgm:pt modelId="{6BE6F10E-EC85-4AEA-9F6B-269DE1EAC998}" type="parTrans" cxnId="{E380C858-324E-4962-A955-0C0FDCBBAFDB}">
      <dgm:prSet/>
      <dgm:spPr/>
      <dgm:t>
        <a:bodyPr/>
        <a:lstStyle/>
        <a:p>
          <a:endParaRPr lang="en-US"/>
        </a:p>
      </dgm:t>
    </dgm:pt>
    <dgm:pt modelId="{81BF9B5B-E025-46DC-B42F-78D988FFD48F}" type="sibTrans" cxnId="{E380C858-324E-4962-A955-0C0FDCBBAFDB}">
      <dgm:prSet/>
      <dgm:spPr/>
      <dgm:t>
        <a:bodyPr/>
        <a:lstStyle/>
        <a:p>
          <a:endParaRPr lang="en-US"/>
        </a:p>
      </dgm:t>
    </dgm:pt>
    <dgm:pt modelId="{52941C76-24EE-4D03-B6CD-49BFDF62E0C6}">
      <dgm:prSet phldrT="[Text]"/>
      <dgm:spPr/>
      <dgm:t>
        <a:bodyPr/>
        <a:lstStyle/>
        <a:p>
          <a:r>
            <a:rPr lang="en-US"/>
            <a:t>Special Education Help Desk</a:t>
          </a:r>
        </a:p>
      </dgm:t>
      <dgm:extLst>
        <a:ext uri="{E40237B7-FDA0-4F09-8148-C483321AD2D9}">
          <dgm14:cNvPr xmlns:dgm14="http://schemas.microsoft.com/office/drawing/2010/diagram" id="0" name="">
            <a:hlinkClick xmlns:r="http://schemas.openxmlformats.org/officeDocument/2006/relationships" r:id="rId2"/>
          </dgm14:cNvPr>
        </a:ext>
      </dgm:extLst>
    </dgm:pt>
    <dgm:pt modelId="{6442D5BB-A673-44BB-B6D8-D91081F02204}" type="parTrans" cxnId="{86B597C7-BC6B-4325-9B42-8232516ABA19}">
      <dgm:prSet/>
      <dgm:spPr/>
      <dgm:t>
        <a:bodyPr/>
        <a:lstStyle/>
        <a:p>
          <a:endParaRPr lang="en-US"/>
        </a:p>
      </dgm:t>
    </dgm:pt>
    <dgm:pt modelId="{60DE2B53-7F17-42F3-90D5-C1E6D62A0C66}" type="sibTrans" cxnId="{86B597C7-BC6B-4325-9B42-8232516ABA19}">
      <dgm:prSet/>
      <dgm:spPr/>
      <dgm:t>
        <a:bodyPr/>
        <a:lstStyle/>
        <a:p>
          <a:endParaRPr lang="en-US"/>
        </a:p>
      </dgm:t>
    </dgm:pt>
    <dgm:pt modelId="{A0DCA204-E639-47AD-BE30-513FF37C959B}">
      <dgm:prSet phldrT="[Text]"/>
      <dgm:spPr/>
      <dgm:t>
        <a:bodyPr/>
        <a:lstStyle/>
        <a:p>
          <a:r>
            <a:rPr lang="en-US"/>
            <a:t>IEP Facilitation</a:t>
          </a:r>
        </a:p>
      </dgm:t>
      <dgm:extLst>
        <a:ext uri="{E40237B7-FDA0-4F09-8148-C483321AD2D9}">
          <dgm14:cNvPr xmlns:dgm14="http://schemas.microsoft.com/office/drawing/2010/diagram" id="0" name="">
            <a:hlinkClick xmlns:r="http://schemas.openxmlformats.org/officeDocument/2006/relationships" r:id="rId3"/>
          </dgm14:cNvPr>
        </a:ext>
      </dgm:extLst>
    </dgm:pt>
    <dgm:pt modelId="{17D18283-4F4E-4049-92C5-B72749504AFF}" type="parTrans" cxnId="{8346FE03-434F-48D4-985D-E22EE99C0B7B}">
      <dgm:prSet/>
      <dgm:spPr/>
      <dgm:t>
        <a:bodyPr/>
        <a:lstStyle/>
        <a:p>
          <a:endParaRPr lang="en-US"/>
        </a:p>
      </dgm:t>
    </dgm:pt>
    <dgm:pt modelId="{B1929F68-E781-4949-BDCB-73E54FF3983C}" type="sibTrans" cxnId="{8346FE03-434F-48D4-985D-E22EE99C0B7B}">
      <dgm:prSet/>
      <dgm:spPr/>
      <dgm:t>
        <a:bodyPr/>
        <a:lstStyle/>
        <a:p>
          <a:endParaRPr lang="en-US"/>
        </a:p>
      </dgm:t>
    </dgm:pt>
    <dgm:pt modelId="{1A867966-21CE-43AD-A0E3-FFDEB9AE4704}">
      <dgm:prSet phldrT="[Text]"/>
      <dgm:spPr/>
      <dgm:t>
        <a:bodyPr/>
        <a:lstStyle/>
        <a:p>
          <a:r>
            <a:rPr lang="en-US"/>
            <a:t>Mediation</a:t>
          </a:r>
        </a:p>
      </dgm:t>
      <dgm:extLst>
        <a:ext uri="{E40237B7-FDA0-4F09-8148-C483321AD2D9}">
          <dgm14:cNvPr xmlns:dgm14="http://schemas.microsoft.com/office/drawing/2010/diagram" id="0" name="">
            <a:hlinkClick xmlns:r="http://schemas.openxmlformats.org/officeDocument/2006/relationships" r:id="rId4"/>
          </dgm14:cNvPr>
        </a:ext>
      </dgm:extLst>
    </dgm:pt>
    <dgm:pt modelId="{87F81C2A-4123-47FA-8D04-64B6512E27EE}" type="parTrans" cxnId="{F5EAEB5B-E68C-4E0F-AF1B-B2C7D7A6CB8A}">
      <dgm:prSet/>
      <dgm:spPr/>
      <dgm:t>
        <a:bodyPr/>
        <a:lstStyle/>
        <a:p>
          <a:endParaRPr lang="en-US"/>
        </a:p>
      </dgm:t>
    </dgm:pt>
    <dgm:pt modelId="{3A84BD1E-6C4C-4E97-9D57-6E7DB083B89D}" type="sibTrans" cxnId="{F5EAEB5B-E68C-4E0F-AF1B-B2C7D7A6CB8A}">
      <dgm:prSet/>
      <dgm:spPr/>
      <dgm:t>
        <a:bodyPr/>
        <a:lstStyle/>
        <a:p>
          <a:endParaRPr lang="en-US"/>
        </a:p>
      </dgm:t>
    </dgm:pt>
    <dgm:pt modelId="{4F3A0304-8CB8-47BA-AC8D-01D77C11E390}">
      <dgm:prSet phldrT="[Text]"/>
      <dgm:spPr/>
      <dgm:t>
        <a:bodyPr/>
        <a:lstStyle/>
        <a:p>
          <a:r>
            <a:rPr lang="en-US"/>
            <a:t>Written Formal Complaint</a:t>
          </a:r>
        </a:p>
      </dgm:t>
      <dgm:extLst>
        <a:ext uri="{E40237B7-FDA0-4F09-8148-C483321AD2D9}">
          <dgm14:cNvPr xmlns:dgm14="http://schemas.microsoft.com/office/drawing/2010/diagram" id="0" name="">
            <a:hlinkClick xmlns:r="http://schemas.openxmlformats.org/officeDocument/2006/relationships" r:id="rId5"/>
          </dgm14:cNvPr>
        </a:ext>
      </dgm:extLst>
    </dgm:pt>
    <dgm:pt modelId="{221E2F92-67BE-408B-B479-79D5E6145864}" type="parTrans" cxnId="{7EDDAAAE-C8CF-4EE5-AC57-5ED8C9B75A68}">
      <dgm:prSet/>
      <dgm:spPr/>
      <dgm:t>
        <a:bodyPr/>
        <a:lstStyle/>
        <a:p>
          <a:endParaRPr lang="en-US"/>
        </a:p>
      </dgm:t>
    </dgm:pt>
    <dgm:pt modelId="{30519B43-FE95-4748-8BA7-E43D439F9C97}" type="sibTrans" cxnId="{7EDDAAAE-C8CF-4EE5-AC57-5ED8C9B75A68}">
      <dgm:prSet/>
      <dgm:spPr/>
      <dgm:t>
        <a:bodyPr/>
        <a:lstStyle/>
        <a:p>
          <a:endParaRPr lang="en-US"/>
        </a:p>
      </dgm:t>
    </dgm:pt>
    <dgm:pt modelId="{7E08F2B4-DE27-4360-A92D-466A4A1EE9EA}">
      <dgm:prSet phldrT="[Text]"/>
      <dgm:spPr/>
      <dgm:t>
        <a:bodyPr/>
        <a:lstStyle/>
        <a:p>
          <a:r>
            <a:rPr lang="en-US"/>
            <a:t>Due Process Hearing</a:t>
          </a:r>
        </a:p>
      </dgm:t>
      <dgm:extLst>
        <a:ext uri="{E40237B7-FDA0-4F09-8148-C483321AD2D9}">
          <dgm14:cNvPr xmlns:dgm14="http://schemas.microsoft.com/office/drawing/2010/diagram" id="0" name="">
            <a:hlinkClick xmlns:r="http://schemas.openxmlformats.org/officeDocument/2006/relationships" r:id="rId6"/>
          </dgm14:cNvPr>
        </a:ext>
      </dgm:extLst>
    </dgm:pt>
    <dgm:pt modelId="{496F1EB5-81F3-4758-84BD-AE565ABFC612}" type="parTrans" cxnId="{30A1F4B3-FEDC-458C-B900-BDC5E6ADB961}">
      <dgm:prSet/>
      <dgm:spPr/>
      <dgm:t>
        <a:bodyPr/>
        <a:lstStyle/>
        <a:p>
          <a:endParaRPr lang="en-US"/>
        </a:p>
      </dgm:t>
    </dgm:pt>
    <dgm:pt modelId="{1B0B91E7-1DED-49F8-AF04-841B7E01161F}" type="sibTrans" cxnId="{30A1F4B3-FEDC-458C-B900-BDC5E6ADB961}">
      <dgm:prSet/>
      <dgm:spPr/>
      <dgm:t>
        <a:bodyPr/>
        <a:lstStyle/>
        <a:p>
          <a:endParaRPr lang="en-US"/>
        </a:p>
      </dgm:t>
    </dgm:pt>
    <dgm:pt modelId="{B3758413-6C30-42CF-9F86-061BBCA586FD}">
      <dgm:prSet phldrT="[Text]"/>
      <dgm:spPr/>
      <dgm:t>
        <a:bodyPr/>
        <a:lstStyle/>
        <a:p>
          <a:r>
            <a:rPr lang="en-US"/>
            <a:t>Resolution Sessions</a:t>
          </a:r>
        </a:p>
      </dgm:t>
    </dgm:pt>
    <dgm:pt modelId="{2C4293E6-7F27-42D4-BAB1-9FED6166C470}" type="parTrans" cxnId="{CF6DEF92-17E1-4F0B-8010-BA7AEDE6B4C5}">
      <dgm:prSet/>
      <dgm:spPr/>
      <dgm:t>
        <a:bodyPr/>
        <a:lstStyle/>
        <a:p>
          <a:endParaRPr lang="en-US"/>
        </a:p>
      </dgm:t>
    </dgm:pt>
    <dgm:pt modelId="{A52D1C82-7209-47B0-922A-800A8DAC2CA4}" type="sibTrans" cxnId="{CF6DEF92-17E1-4F0B-8010-BA7AEDE6B4C5}">
      <dgm:prSet/>
      <dgm:spPr/>
      <dgm:t>
        <a:bodyPr/>
        <a:lstStyle/>
        <a:p>
          <a:endParaRPr lang="en-US"/>
        </a:p>
      </dgm:t>
    </dgm:pt>
    <dgm:pt modelId="{7B6F8842-FF01-48E5-815B-F853BE2D6F3E}" type="pres">
      <dgm:prSet presAssocID="{E8902AA4-0B44-4724-A894-57C71EE7A6A2}" presName="CompostProcess" presStyleCnt="0">
        <dgm:presLayoutVars>
          <dgm:dir/>
          <dgm:resizeHandles val="exact"/>
        </dgm:presLayoutVars>
      </dgm:prSet>
      <dgm:spPr/>
    </dgm:pt>
    <dgm:pt modelId="{36EB8BA7-A2A2-4BF2-8DBE-729A887214CF}" type="pres">
      <dgm:prSet presAssocID="{E8902AA4-0B44-4724-A894-57C71EE7A6A2}" presName="arrow" presStyleLbl="bgShp" presStyleIdx="0" presStyleCnt="1"/>
      <dgm:spPr/>
    </dgm:pt>
    <dgm:pt modelId="{DC8BD307-B568-4346-B993-BF0F53291703}" type="pres">
      <dgm:prSet presAssocID="{E8902AA4-0B44-4724-A894-57C71EE7A6A2}" presName="linearProcess" presStyleCnt="0"/>
      <dgm:spPr/>
    </dgm:pt>
    <dgm:pt modelId="{D2B1C2F2-101E-49F2-BC8D-7F215C848FDF}" type="pres">
      <dgm:prSet presAssocID="{11C6350A-AEC8-4367-87D9-A418DCCE28B1}" presName="textNode" presStyleLbl="node1" presStyleIdx="0" presStyleCnt="6">
        <dgm:presLayoutVars>
          <dgm:bulletEnabled val="1"/>
        </dgm:presLayoutVars>
      </dgm:prSet>
      <dgm:spPr/>
    </dgm:pt>
    <dgm:pt modelId="{3601BD38-CD23-4F76-BFB9-75E631985360}" type="pres">
      <dgm:prSet presAssocID="{81BF9B5B-E025-46DC-B42F-78D988FFD48F}" presName="sibTrans" presStyleCnt="0"/>
      <dgm:spPr/>
    </dgm:pt>
    <dgm:pt modelId="{48DA160D-4A31-4715-9EE1-1F9FFBE6FC35}" type="pres">
      <dgm:prSet presAssocID="{52941C76-24EE-4D03-B6CD-49BFDF62E0C6}" presName="textNode" presStyleLbl="node1" presStyleIdx="1" presStyleCnt="6">
        <dgm:presLayoutVars>
          <dgm:bulletEnabled val="1"/>
        </dgm:presLayoutVars>
      </dgm:prSet>
      <dgm:spPr/>
    </dgm:pt>
    <dgm:pt modelId="{925501C9-920C-4F1F-83D2-464800A147EB}" type="pres">
      <dgm:prSet presAssocID="{60DE2B53-7F17-42F3-90D5-C1E6D62A0C66}" presName="sibTrans" presStyleCnt="0"/>
      <dgm:spPr/>
    </dgm:pt>
    <dgm:pt modelId="{A4D3CDD9-E5E0-4BD1-B4E4-D46A62E15E6A}" type="pres">
      <dgm:prSet presAssocID="{A0DCA204-E639-47AD-BE30-513FF37C959B}" presName="textNode" presStyleLbl="node1" presStyleIdx="2" presStyleCnt="6">
        <dgm:presLayoutVars>
          <dgm:bulletEnabled val="1"/>
        </dgm:presLayoutVars>
      </dgm:prSet>
      <dgm:spPr/>
    </dgm:pt>
    <dgm:pt modelId="{338EA7CE-17F6-42F5-802D-669E1D7E3C76}" type="pres">
      <dgm:prSet presAssocID="{B1929F68-E781-4949-BDCB-73E54FF3983C}" presName="sibTrans" presStyleCnt="0"/>
      <dgm:spPr/>
    </dgm:pt>
    <dgm:pt modelId="{53CB9106-D453-4CE4-9623-8AEBB0D28312}" type="pres">
      <dgm:prSet presAssocID="{1A867966-21CE-43AD-A0E3-FFDEB9AE4704}" presName="textNode" presStyleLbl="node1" presStyleIdx="3" presStyleCnt="6">
        <dgm:presLayoutVars>
          <dgm:bulletEnabled val="1"/>
        </dgm:presLayoutVars>
      </dgm:prSet>
      <dgm:spPr/>
    </dgm:pt>
    <dgm:pt modelId="{07E2B5A8-4B7E-4F12-9B6A-BF080F8EB05F}" type="pres">
      <dgm:prSet presAssocID="{3A84BD1E-6C4C-4E97-9D57-6E7DB083B89D}" presName="sibTrans" presStyleCnt="0"/>
      <dgm:spPr/>
    </dgm:pt>
    <dgm:pt modelId="{1B07E205-DAE5-4259-B3D8-72423A03AA63}" type="pres">
      <dgm:prSet presAssocID="{4F3A0304-8CB8-47BA-AC8D-01D77C11E390}" presName="textNode" presStyleLbl="node1" presStyleIdx="4" presStyleCnt="6">
        <dgm:presLayoutVars>
          <dgm:bulletEnabled val="1"/>
        </dgm:presLayoutVars>
      </dgm:prSet>
      <dgm:spPr/>
    </dgm:pt>
    <dgm:pt modelId="{5BFF1DBE-1603-487E-AB52-EEAAFA7D5033}" type="pres">
      <dgm:prSet presAssocID="{30519B43-FE95-4748-8BA7-E43D439F9C97}" presName="sibTrans" presStyleCnt="0"/>
      <dgm:spPr/>
    </dgm:pt>
    <dgm:pt modelId="{CA566A61-5B98-4F6F-B0C6-3D685AB05F5F}" type="pres">
      <dgm:prSet presAssocID="{7E08F2B4-DE27-4360-A92D-466A4A1EE9EA}" presName="textNode" presStyleLbl="node1" presStyleIdx="5" presStyleCnt="6">
        <dgm:presLayoutVars>
          <dgm:bulletEnabled val="1"/>
        </dgm:presLayoutVars>
      </dgm:prSet>
      <dgm:spPr/>
    </dgm:pt>
  </dgm:ptLst>
  <dgm:cxnLst>
    <dgm:cxn modelId="{8346FE03-434F-48D4-985D-E22EE99C0B7B}" srcId="{E8902AA4-0B44-4724-A894-57C71EE7A6A2}" destId="{A0DCA204-E639-47AD-BE30-513FF37C959B}" srcOrd="2" destOrd="0" parTransId="{17D18283-4F4E-4049-92C5-B72749504AFF}" sibTransId="{B1929F68-E781-4949-BDCB-73E54FF3983C}"/>
    <dgm:cxn modelId="{46602E16-B64F-4972-9231-51FC746B14A1}" type="presOf" srcId="{52941C76-24EE-4D03-B6CD-49BFDF62E0C6}" destId="{48DA160D-4A31-4715-9EE1-1F9FFBE6FC35}" srcOrd="0" destOrd="0" presId="urn:microsoft.com/office/officeart/2005/8/layout/hProcess9"/>
    <dgm:cxn modelId="{F5EAEB5B-E68C-4E0F-AF1B-B2C7D7A6CB8A}" srcId="{E8902AA4-0B44-4724-A894-57C71EE7A6A2}" destId="{1A867966-21CE-43AD-A0E3-FFDEB9AE4704}" srcOrd="3" destOrd="0" parTransId="{87F81C2A-4123-47FA-8D04-64B6512E27EE}" sibTransId="{3A84BD1E-6C4C-4E97-9D57-6E7DB083B89D}"/>
    <dgm:cxn modelId="{7E8D7863-66A0-4C5A-85F1-312EA032F02F}" type="presOf" srcId="{11C6350A-AEC8-4367-87D9-A418DCCE28B1}" destId="{D2B1C2F2-101E-49F2-BC8D-7F215C848FDF}" srcOrd="0" destOrd="0" presId="urn:microsoft.com/office/officeart/2005/8/layout/hProcess9"/>
    <dgm:cxn modelId="{B416D865-048E-43FC-8AB5-7152ADB8E949}" type="presOf" srcId="{7E08F2B4-DE27-4360-A92D-466A4A1EE9EA}" destId="{CA566A61-5B98-4F6F-B0C6-3D685AB05F5F}" srcOrd="0" destOrd="0" presId="urn:microsoft.com/office/officeart/2005/8/layout/hProcess9"/>
    <dgm:cxn modelId="{E380C858-324E-4962-A955-0C0FDCBBAFDB}" srcId="{E8902AA4-0B44-4724-A894-57C71EE7A6A2}" destId="{11C6350A-AEC8-4367-87D9-A418DCCE28B1}" srcOrd="0" destOrd="0" parTransId="{6BE6F10E-EC85-4AEA-9F6B-269DE1EAC998}" sibTransId="{81BF9B5B-E025-46DC-B42F-78D988FFD48F}"/>
    <dgm:cxn modelId="{02417C7E-55DF-4E63-80B6-E3A78130CBF6}" type="presOf" srcId="{E8902AA4-0B44-4724-A894-57C71EE7A6A2}" destId="{7B6F8842-FF01-48E5-815B-F853BE2D6F3E}" srcOrd="0" destOrd="0" presId="urn:microsoft.com/office/officeart/2005/8/layout/hProcess9"/>
    <dgm:cxn modelId="{CF6DEF92-17E1-4F0B-8010-BA7AEDE6B4C5}" srcId="{7E08F2B4-DE27-4360-A92D-466A4A1EE9EA}" destId="{B3758413-6C30-42CF-9F86-061BBCA586FD}" srcOrd="0" destOrd="0" parTransId="{2C4293E6-7F27-42D4-BAB1-9FED6166C470}" sibTransId="{A52D1C82-7209-47B0-922A-800A8DAC2CA4}"/>
    <dgm:cxn modelId="{36F8579F-8884-4B8E-AF23-380180398C7F}" type="presOf" srcId="{B3758413-6C30-42CF-9F86-061BBCA586FD}" destId="{CA566A61-5B98-4F6F-B0C6-3D685AB05F5F}" srcOrd="0" destOrd="1" presId="urn:microsoft.com/office/officeart/2005/8/layout/hProcess9"/>
    <dgm:cxn modelId="{7EDDAAAE-C8CF-4EE5-AC57-5ED8C9B75A68}" srcId="{E8902AA4-0B44-4724-A894-57C71EE7A6A2}" destId="{4F3A0304-8CB8-47BA-AC8D-01D77C11E390}" srcOrd="4" destOrd="0" parTransId="{221E2F92-67BE-408B-B479-79D5E6145864}" sibTransId="{30519B43-FE95-4748-8BA7-E43D439F9C97}"/>
    <dgm:cxn modelId="{5BBDFFAE-1015-40EA-A0B5-CFE4F7ECA270}" type="presOf" srcId="{1A867966-21CE-43AD-A0E3-FFDEB9AE4704}" destId="{53CB9106-D453-4CE4-9623-8AEBB0D28312}" srcOrd="0" destOrd="0" presId="urn:microsoft.com/office/officeart/2005/8/layout/hProcess9"/>
    <dgm:cxn modelId="{30A1F4B3-FEDC-458C-B900-BDC5E6ADB961}" srcId="{E8902AA4-0B44-4724-A894-57C71EE7A6A2}" destId="{7E08F2B4-DE27-4360-A92D-466A4A1EE9EA}" srcOrd="5" destOrd="0" parTransId="{496F1EB5-81F3-4758-84BD-AE565ABFC612}" sibTransId="{1B0B91E7-1DED-49F8-AF04-841B7E01161F}"/>
    <dgm:cxn modelId="{86B597C7-BC6B-4325-9B42-8232516ABA19}" srcId="{E8902AA4-0B44-4724-A894-57C71EE7A6A2}" destId="{52941C76-24EE-4D03-B6CD-49BFDF62E0C6}" srcOrd="1" destOrd="0" parTransId="{6442D5BB-A673-44BB-B6D8-D91081F02204}" sibTransId="{60DE2B53-7F17-42F3-90D5-C1E6D62A0C66}"/>
    <dgm:cxn modelId="{8AD9A8D0-989D-49DE-A014-83C38C812B22}" type="presOf" srcId="{4F3A0304-8CB8-47BA-AC8D-01D77C11E390}" destId="{1B07E205-DAE5-4259-B3D8-72423A03AA63}" srcOrd="0" destOrd="0" presId="urn:microsoft.com/office/officeart/2005/8/layout/hProcess9"/>
    <dgm:cxn modelId="{715F14D4-B30A-4C9A-A524-D72BB109DC21}" type="presOf" srcId="{A0DCA204-E639-47AD-BE30-513FF37C959B}" destId="{A4D3CDD9-E5E0-4BD1-B4E4-D46A62E15E6A}" srcOrd="0" destOrd="0" presId="urn:microsoft.com/office/officeart/2005/8/layout/hProcess9"/>
    <dgm:cxn modelId="{FC92F0F4-F153-4525-8B02-6B03BA8F1006}" type="presParOf" srcId="{7B6F8842-FF01-48E5-815B-F853BE2D6F3E}" destId="{36EB8BA7-A2A2-4BF2-8DBE-729A887214CF}" srcOrd="0" destOrd="0" presId="urn:microsoft.com/office/officeart/2005/8/layout/hProcess9"/>
    <dgm:cxn modelId="{297AD431-B41E-4A1D-AED9-3545ABC56E93}" type="presParOf" srcId="{7B6F8842-FF01-48E5-815B-F853BE2D6F3E}" destId="{DC8BD307-B568-4346-B993-BF0F53291703}" srcOrd="1" destOrd="0" presId="urn:microsoft.com/office/officeart/2005/8/layout/hProcess9"/>
    <dgm:cxn modelId="{51031FD2-DC20-401F-B658-47D82CF9F4E8}" type="presParOf" srcId="{DC8BD307-B568-4346-B993-BF0F53291703}" destId="{D2B1C2F2-101E-49F2-BC8D-7F215C848FDF}" srcOrd="0" destOrd="0" presId="urn:microsoft.com/office/officeart/2005/8/layout/hProcess9"/>
    <dgm:cxn modelId="{CA92DA9D-8CF4-490F-BDB0-E3231C5D33DE}" type="presParOf" srcId="{DC8BD307-B568-4346-B993-BF0F53291703}" destId="{3601BD38-CD23-4F76-BFB9-75E631985360}" srcOrd="1" destOrd="0" presId="urn:microsoft.com/office/officeart/2005/8/layout/hProcess9"/>
    <dgm:cxn modelId="{50E3DEC0-8B87-4651-91F3-9E44461A047B}" type="presParOf" srcId="{DC8BD307-B568-4346-B993-BF0F53291703}" destId="{48DA160D-4A31-4715-9EE1-1F9FFBE6FC35}" srcOrd="2" destOrd="0" presId="urn:microsoft.com/office/officeart/2005/8/layout/hProcess9"/>
    <dgm:cxn modelId="{BC3C33B5-F76E-441D-B95F-F35E593D1AF3}" type="presParOf" srcId="{DC8BD307-B568-4346-B993-BF0F53291703}" destId="{925501C9-920C-4F1F-83D2-464800A147EB}" srcOrd="3" destOrd="0" presId="urn:microsoft.com/office/officeart/2005/8/layout/hProcess9"/>
    <dgm:cxn modelId="{9649167E-6158-41F9-94EE-A871F3702878}" type="presParOf" srcId="{DC8BD307-B568-4346-B993-BF0F53291703}" destId="{A4D3CDD9-E5E0-4BD1-B4E4-D46A62E15E6A}" srcOrd="4" destOrd="0" presId="urn:microsoft.com/office/officeart/2005/8/layout/hProcess9"/>
    <dgm:cxn modelId="{B72B803E-E089-4291-9CD6-2A9C6FFF460B}" type="presParOf" srcId="{DC8BD307-B568-4346-B993-BF0F53291703}" destId="{338EA7CE-17F6-42F5-802D-669E1D7E3C76}" srcOrd="5" destOrd="0" presId="urn:microsoft.com/office/officeart/2005/8/layout/hProcess9"/>
    <dgm:cxn modelId="{8A9C2A61-FD15-435B-A312-749F27A94FE4}" type="presParOf" srcId="{DC8BD307-B568-4346-B993-BF0F53291703}" destId="{53CB9106-D453-4CE4-9623-8AEBB0D28312}" srcOrd="6" destOrd="0" presId="urn:microsoft.com/office/officeart/2005/8/layout/hProcess9"/>
    <dgm:cxn modelId="{566D711B-1F1B-4080-9B45-1E64D4882E0D}" type="presParOf" srcId="{DC8BD307-B568-4346-B993-BF0F53291703}" destId="{07E2B5A8-4B7E-4F12-9B6A-BF080F8EB05F}" srcOrd="7" destOrd="0" presId="urn:microsoft.com/office/officeart/2005/8/layout/hProcess9"/>
    <dgm:cxn modelId="{B5271800-416A-42AA-9CEB-CD59D236E5AE}" type="presParOf" srcId="{DC8BD307-B568-4346-B993-BF0F53291703}" destId="{1B07E205-DAE5-4259-B3D8-72423A03AA63}" srcOrd="8" destOrd="0" presId="urn:microsoft.com/office/officeart/2005/8/layout/hProcess9"/>
    <dgm:cxn modelId="{85E40C35-CA17-4A26-83F8-3BDD7D5DBB28}" type="presParOf" srcId="{DC8BD307-B568-4346-B993-BF0F53291703}" destId="{5BFF1DBE-1603-487E-AB52-EEAAFA7D5033}" srcOrd="9" destOrd="0" presId="urn:microsoft.com/office/officeart/2005/8/layout/hProcess9"/>
    <dgm:cxn modelId="{4265CB67-384F-4DC5-80F9-36DE2074CD7E}" type="presParOf" srcId="{DC8BD307-B568-4346-B993-BF0F53291703}" destId="{CA566A61-5B98-4F6F-B0C6-3D685AB05F5F}"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5A2B6-35D8-4329-954D-C6A2A494C369}">
      <dsp:nvSpPr>
        <dsp:cNvPr id="0" name=""/>
        <dsp:cNvSpPr/>
      </dsp:nvSpPr>
      <dsp:spPr>
        <a:xfrm>
          <a:off x="4216050" y="1538671"/>
          <a:ext cx="370739" cy="2664566"/>
        </a:xfrm>
        <a:custGeom>
          <a:avLst/>
          <a:gdLst/>
          <a:ahLst/>
          <a:cxnLst/>
          <a:rect l="0" t="0" r="0" b="0"/>
          <a:pathLst>
            <a:path>
              <a:moveTo>
                <a:pt x="0" y="0"/>
              </a:moveTo>
              <a:lnTo>
                <a:pt x="0" y="2664566"/>
              </a:lnTo>
              <a:lnTo>
                <a:pt x="370739" y="26645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64A4A1-DD88-48DA-85E3-C06D68369282}">
      <dsp:nvSpPr>
        <dsp:cNvPr id="0" name=""/>
        <dsp:cNvSpPr/>
      </dsp:nvSpPr>
      <dsp:spPr>
        <a:xfrm>
          <a:off x="4216050" y="1538671"/>
          <a:ext cx="370739" cy="2068676"/>
        </a:xfrm>
        <a:custGeom>
          <a:avLst/>
          <a:gdLst/>
          <a:ahLst/>
          <a:cxnLst/>
          <a:rect l="0" t="0" r="0" b="0"/>
          <a:pathLst>
            <a:path>
              <a:moveTo>
                <a:pt x="0" y="0"/>
              </a:moveTo>
              <a:lnTo>
                <a:pt x="0" y="2068676"/>
              </a:lnTo>
              <a:lnTo>
                <a:pt x="370739" y="206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19BC2-3D39-4BAC-A0C1-29AF812E2145}">
      <dsp:nvSpPr>
        <dsp:cNvPr id="0" name=""/>
        <dsp:cNvSpPr/>
      </dsp:nvSpPr>
      <dsp:spPr>
        <a:xfrm>
          <a:off x="4216050" y="1538671"/>
          <a:ext cx="370739" cy="1521844"/>
        </a:xfrm>
        <a:custGeom>
          <a:avLst/>
          <a:gdLst/>
          <a:ahLst/>
          <a:cxnLst/>
          <a:rect l="0" t="0" r="0" b="0"/>
          <a:pathLst>
            <a:path>
              <a:moveTo>
                <a:pt x="0" y="0"/>
              </a:moveTo>
              <a:lnTo>
                <a:pt x="0" y="1521844"/>
              </a:lnTo>
              <a:lnTo>
                <a:pt x="370739" y="1521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FC686-5AAF-4F69-89C4-04010CEE3784}">
      <dsp:nvSpPr>
        <dsp:cNvPr id="0" name=""/>
        <dsp:cNvSpPr/>
      </dsp:nvSpPr>
      <dsp:spPr>
        <a:xfrm>
          <a:off x="4216050" y="1538671"/>
          <a:ext cx="370739" cy="975012"/>
        </a:xfrm>
        <a:custGeom>
          <a:avLst/>
          <a:gdLst/>
          <a:ahLst/>
          <a:cxnLst/>
          <a:rect l="0" t="0" r="0" b="0"/>
          <a:pathLst>
            <a:path>
              <a:moveTo>
                <a:pt x="0" y="0"/>
              </a:moveTo>
              <a:lnTo>
                <a:pt x="0" y="975012"/>
              </a:lnTo>
              <a:lnTo>
                <a:pt x="370739" y="9750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F9526-AACF-4825-BD69-948CD5DB134C}">
      <dsp:nvSpPr>
        <dsp:cNvPr id="0" name=""/>
        <dsp:cNvSpPr/>
      </dsp:nvSpPr>
      <dsp:spPr>
        <a:xfrm>
          <a:off x="4216050" y="1538671"/>
          <a:ext cx="370739" cy="361640"/>
        </a:xfrm>
        <a:custGeom>
          <a:avLst/>
          <a:gdLst/>
          <a:ahLst/>
          <a:cxnLst/>
          <a:rect l="0" t="0" r="0" b="0"/>
          <a:pathLst>
            <a:path>
              <a:moveTo>
                <a:pt x="0" y="0"/>
              </a:moveTo>
              <a:lnTo>
                <a:pt x="0" y="361640"/>
              </a:lnTo>
              <a:lnTo>
                <a:pt x="370739" y="3616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7973E9-B582-4C1D-B552-E6694D21D9B5}">
      <dsp:nvSpPr>
        <dsp:cNvPr id="0" name=""/>
        <dsp:cNvSpPr/>
      </dsp:nvSpPr>
      <dsp:spPr>
        <a:xfrm>
          <a:off x="3621223" y="932655"/>
          <a:ext cx="2009429" cy="220923"/>
        </a:xfrm>
        <a:custGeom>
          <a:avLst/>
          <a:gdLst/>
          <a:ahLst/>
          <a:cxnLst/>
          <a:rect l="0" t="0" r="0" b="0"/>
          <a:pathLst>
            <a:path>
              <a:moveTo>
                <a:pt x="0" y="0"/>
              </a:moveTo>
              <a:lnTo>
                <a:pt x="0" y="140054"/>
              </a:lnTo>
              <a:lnTo>
                <a:pt x="2009429" y="140054"/>
              </a:lnTo>
              <a:lnTo>
                <a:pt x="2009429" y="220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284DC-2718-4E33-A12E-380356D4A421}">
      <dsp:nvSpPr>
        <dsp:cNvPr id="0" name=""/>
        <dsp:cNvSpPr/>
      </dsp:nvSpPr>
      <dsp:spPr>
        <a:xfrm>
          <a:off x="2952321" y="932655"/>
          <a:ext cx="668902" cy="719726"/>
        </a:xfrm>
        <a:custGeom>
          <a:avLst/>
          <a:gdLst/>
          <a:ahLst/>
          <a:cxnLst/>
          <a:rect l="0" t="0" r="0" b="0"/>
          <a:pathLst>
            <a:path>
              <a:moveTo>
                <a:pt x="668902" y="0"/>
              </a:moveTo>
              <a:lnTo>
                <a:pt x="668902" y="638857"/>
              </a:lnTo>
              <a:lnTo>
                <a:pt x="0" y="638857"/>
              </a:lnTo>
              <a:lnTo>
                <a:pt x="0" y="719726"/>
              </a:lnTo>
            </a:path>
          </a:pathLst>
        </a:custGeom>
        <a:noFill/>
        <a:ln w="12700" cap="flat" cmpd="sng" algn="ctr">
          <a:solidFill>
            <a:scrgbClr r="0" g="0" b="0"/>
          </a:solidFill>
          <a:prstDash val="sysDash"/>
          <a:miter lim="800000"/>
        </a:ln>
        <a:effectLst/>
      </dsp:spPr>
      <dsp:style>
        <a:lnRef idx="2">
          <a:scrgbClr r="0" g="0" b="0"/>
        </a:lnRef>
        <a:fillRef idx="0">
          <a:scrgbClr r="0" g="0" b="0"/>
        </a:fillRef>
        <a:effectRef idx="0">
          <a:scrgbClr r="0" g="0" b="0"/>
        </a:effectRef>
        <a:fontRef idx="minor"/>
      </dsp:style>
    </dsp:sp>
    <dsp:sp modelId="{B4793943-FB02-499C-9684-E456691356A5}">
      <dsp:nvSpPr>
        <dsp:cNvPr id="0" name=""/>
        <dsp:cNvSpPr/>
      </dsp:nvSpPr>
      <dsp:spPr>
        <a:xfrm>
          <a:off x="997817" y="932655"/>
          <a:ext cx="2623406" cy="169879"/>
        </a:xfrm>
        <a:custGeom>
          <a:avLst/>
          <a:gdLst/>
          <a:ahLst/>
          <a:cxnLst/>
          <a:rect l="0" t="0" r="0" b="0"/>
          <a:pathLst>
            <a:path>
              <a:moveTo>
                <a:pt x="2623406" y="0"/>
              </a:moveTo>
              <a:lnTo>
                <a:pt x="2623406" y="89010"/>
              </a:lnTo>
              <a:lnTo>
                <a:pt x="0" y="89010"/>
              </a:lnTo>
              <a:lnTo>
                <a:pt x="0" y="169879"/>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sp>
    <dsp:sp modelId="{43CF29B0-8B22-47CF-A16B-4CCE88C8F748}">
      <dsp:nvSpPr>
        <dsp:cNvPr id="0" name=""/>
        <dsp:cNvSpPr/>
      </dsp:nvSpPr>
      <dsp:spPr>
        <a:xfrm>
          <a:off x="782034" y="393856"/>
          <a:ext cx="5678377" cy="538798"/>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Student struggling, such as failing grades, problem reading or paying attention, repeated suspensions, poor behavior, or fighting in school</a:t>
          </a:r>
        </a:p>
      </dsp:txBody>
      <dsp:txXfrm>
        <a:off x="782034" y="393856"/>
        <a:ext cx="5678377" cy="538798"/>
      </dsp:txXfrm>
    </dsp:sp>
    <dsp:sp modelId="{2C638C8C-44B3-4416-B4CF-95CEE60221AB}">
      <dsp:nvSpPr>
        <dsp:cNvPr id="0" name=""/>
        <dsp:cNvSpPr/>
      </dsp:nvSpPr>
      <dsp:spPr>
        <a:xfrm>
          <a:off x="0" y="1102534"/>
          <a:ext cx="1995635" cy="1214621"/>
        </a:xfrm>
        <a:prstGeom prst="ellipse">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MTSS/SST/RTI (Tiered Interventions to address the problems)</a:t>
          </a:r>
        </a:p>
      </dsp:txBody>
      <dsp:txXfrm>
        <a:off x="292254" y="1280411"/>
        <a:ext cx="1411127" cy="858867"/>
      </dsp:txXfrm>
    </dsp:sp>
    <dsp:sp modelId="{D19E10BE-55F3-4193-A6F7-E556DAD75BA2}">
      <dsp:nvSpPr>
        <dsp:cNvPr id="0" name=""/>
        <dsp:cNvSpPr/>
      </dsp:nvSpPr>
      <dsp:spPr>
        <a:xfrm>
          <a:off x="2262185" y="1652381"/>
          <a:ext cx="1380272" cy="313353"/>
        </a:xfrm>
        <a:prstGeom prst="ellipse">
          <a:avLst/>
        </a:prstGeom>
        <a:noFill/>
        <a:ln w="222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a:solidFill>
                <a:schemeClr val="tx1"/>
              </a:solidFill>
              <a:latin typeface="Calibri Light" panose="020F0302020204030204"/>
            </a:rPr>
            <a:t>Section 504</a:t>
          </a:r>
        </a:p>
      </dsp:txBody>
      <dsp:txXfrm>
        <a:off x="2464321" y="1698270"/>
        <a:ext cx="976000" cy="221575"/>
      </dsp:txXfrm>
    </dsp:sp>
    <dsp:sp modelId="{5E318A32-A3B8-4E9E-9AEB-3BF04E2DB6F0}">
      <dsp:nvSpPr>
        <dsp:cNvPr id="0" name=""/>
        <dsp:cNvSpPr/>
      </dsp:nvSpPr>
      <dsp:spPr>
        <a:xfrm>
          <a:off x="3862399" y="1153578"/>
          <a:ext cx="3536507"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00"/>
              </a:solidFill>
            </a:rPr>
            <a:t>Child Find</a:t>
          </a:r>
        </a:p>
      </dsp:txBody>
      <dsp:txXfrm>
        <a:off x="3862399" y="1153578"/>
        <a:ext cx="3536507" cy="385092"/>
      </dsp:txXfrm>
    </dsp:sp>
    <dsp:sp modelId="{A4E21E1B-F3B1-401F-9058-FDD255E67CBF}">
      <dsp:nvSpPr>
        <dsp:cNvPr id="0" name=""/>
        <dsp:cNvSpPr/>
      </dsp:nvSpPr>
      <dsp:spPr>
        <a:xfrm>
          <a:off x="4586789" y="1641225"/>
          <a:ext cx="3265756" cy="518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Referral to Special Education</a:t>
          </a:r>
        </a:p>
      </dsp:txBody>
      <dsp:txXfrm>
        <a:off x="4586789" y="1641225"/>
        <a:ext cx="3265756" cy="518173"/>
      </dsp:txXfrm>
    </dsp:sp>
    <dsp:sp modelId="{9C1F3048-707C-420E-ABDE-F0A79C69A485}">
      <dsp:nvSpPr>
        <dsp:cNvPr id="0" name=""/>
        <dsp:cNvSpPr/>
      </dsp:nvSpPr>
      <dsp:spPr>
        <a:xfrm>
          <a:off x="4586789" y="2321137"/>
          <a:ext cx="3227616"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Evaluation</a:t>
          </a:r>
        </a:p>
      </dsp:txBody>
      <dsp:txXfrm>
        <a:off x="4586789" y="2321137"/>
        <a:ext cx="3227616" cy="385092"/>
      </dsp:txXfrm>
    </dsp:sp>
    <dsp:sp modelId="{94F2DC6C-459C-4F13-9C76-45A4FD489E81}">
      <dsp:nvSpPr>
        <dsp:cNvPr id="0" name=""/>
        <dsp:cNvSpPr/>
      </dsp:nvSpPr>
      <dsp:spPr>
        <a:xfrm>
          <a:off x="4586789" y="2867969"/>
          <a:ext cx="3038905"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Eligibility Determination</a:t>
          </a:r>
        </a:p>
      </dsp:txBody>
      <dsp:txXfrm>
        <a:off x="4586789" y="2867969"/>
        <a:ext cx="3038905" cy="385092"/>
      </dsp:txXfrm>
    </dsp:sp>
    <dsp:sp modelId="{13FA3023-849C-4B07-BB0D-2A2C2C95FC5A}">
      <dsp:nvSpPr>
        <dsp:cNvPr id="0" name=""/>
        <dsp:cNvSpPr/>
      </dsp:nvSpPr>
      <dsp:spPr>
        <a:xfrm>
          <a:off x="4586789" y="3414801"/>
          <a:ext cx="3296632"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If eligible, IEP Development (FAPE)</a:t>
          </a:r>
        </a:p>
      </dsp:txBody>
      <dsp:txXfrm>
        <a:off x="4586789" y="3414801"/>
        <a:ext cx="3296632" cy="385092"/>
      </dsp:txXfrm>
    </dsp:sp>
    <dsp:sp modelId="{FC808085-7143-4321-9B70-96DA287AFB08}">
      <dsp:nvSpPr>
        <dsp:cNvPr id="0" name=""/>
        <dsp:cNvSpPr/>
      </dsp:nvSpPr>
      <dsp:spPr>
        <a:xfrm>
          <a:off x="4586789" y="3961633"/>
          <a:ext cx="3198734" cy="483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Services/Placement (FAPE/LRE)</a:t>
          </a:r>
        </a:p>
      </dsp:txBody>
      <dsp:txXfrm>
        <a:off x="4586789" y="3961633"/>
        <a:ext cx="3198734" cy="483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5A2B6-35D8-4329-954D-C6A2A494C369}">
      <dsp:nvSpPr>
        <dsp:cNvPr id="0" name=""/>
        <dsp:cNvSpPr/>
      </dsp:nvSpPr>
      <dsp:spPr>
        <a:xfrm>
          <a:off x="4216050" y="1538671"/>
          <a:ext cx="370739" cy="2664566"/>
        </a:xfrm>
        <a:custGeom>
          <a:avLst/>
          <a:gdLst/>
          <a:ahLst/>
          <a:cxnLst/>
          <a:rect l="0" t="0" r="0" b="0"/>
          <a:pathLst>
            <a:path>
              <a:moveTo>
                <a:pt x="0" y="0"/>
              </a:moveTo>
              <a:lnTo>
                <a:pt x="0" y="2664566"/>
              </a:lnTo>
              <a:lnTo>
                <a:pt x="370739" y="26645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64A4A1-DD88-48DA-85E3-C06D68369282}">
      <dsp:nvSpPr>
        <dsp:cNvPr id="0" name=""/>
        <dsp:cNvSpPr/>
      </dsp:nvSpPr>
      <dsp:spPr>
        <a:xfrm>
          <a:off x="4216050" y="1538671"/>
          <a:ext cx="370739" cy="2068676"/>
        </a:xfrm>
        <a:custGeom>
          <a:avLst/>
          <a:gdLst/>
          <a:ahLst/>
          <a:cxnLst/>
          <a:rect l="0" t="0" r="0" b="0"/>
          <a:pathLst>
            <a:path>
              <a:moveTo>
                <a:pt x="0" y="0"/>
              </a:moveTo>
              <a:lnTo>
                <a:pt x="0" y="2068676"/>
              </a:lnTo>
              <a:lnTo>
                <a:pt x="370739" y="20686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19BC2-3D39-4BAC-A0C1-29AF812E2145}">
      <dsp:nvSpPr>
        <dsp:cNvPr id="0" name=""/>
        <dsp:cNvSpPr/>
      </dsp:nvSpPr>
      <dsp:spPr>
        <a:xfrm>
          <a:off x="4216050" y="1538671"/>
          <a:ext cx="370739" cy="1521844"/>
        </a:xfrm>
        <a:custGeom>
          <a:avLst/>
          <a:gdLst/>
          <a:ahLst/>
          <a:cxnLst/>
          <a:rect l="0" t="0" r="0" b="0"/>
          <a:pathLst>
            <a:path>
              <a:moveTo>
                <a:pt x="0" y="0"/>
              </a:moveTo>
              <a:lnTo>
                <a:pt x="0" y="1521844"/>
              </a:lnTo>
              <a:lnTo>
                <a:pt x="370739" y="1521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FC686-5AAF-4F69-89C4-04010CEE3784}">
      <dsp:nvSpPr>
        <dsp:cNvPr id="0" name=""/>
        <dsp:cNvSpPr/>
      </dsp:nvSpPr>
      <dsp:spPr>
        <a:xfrm>
          <a:off x="4216050" y="1538671"/>
          <a:ext cx="370739" cy="975012"/>
        </a:xfrm>
        <a:custGeom>
          <a:avLst/>
          <a:gdLst/>
          <a:ahLst/>
          <a:cxnLst/>
          <a:rect l="0" t="0" r="0" b="0"/>
          <a:pathLst>
            <a:path>
              <a:moveTo>
                <a:pt x="0" y="0"/>
              </a:moveTo>
              <a:lnTo>
                <a:pt x="0" y="975012"/>
              </a:lnTo>
              <a:lnTo>
                <a:pt x="370739" y="9750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F9526-AACF-4825-BD69-948CD5DB134C}">
      <dsp:nvSpPr>
        <dsp:cNvPr id="0" name=""/>
        <dsp:cNvSpPr/>
      </dsp:nvSpPr>
      <dsp:spPr>
        <a:xfrm>
          <a:off x="4216050" y="1538671"/>
          <a:ext cx="370739" cy="361640"/>
        </a:xfrm>
        <a:custGeom>
          <a:avLst/>
          <a:gdLst/>
          <a:ahLst/>
          <a:cxnLst/>
          <a:rect l="0" t="0" r="0" b="0"/>
          <a:pathLst>
            <a:path>
              <a:moveTo>
                <a:pt x="0" y="0"/>
              </a:moveTo>
              <a:lnTo>
                <a:pt x="0" y="361640"/>
              </a:lnTo>
              <a:lnTo>
                <a:pt x="370739" y="3616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7973E9-B582-4C1D-B552-E6694D21D9B5}">
      <dsp:nvSpPr>
        <dsp:cNvPr id="0" name=""/>
        <dsp:cNvSpPr/>
      </dsp:nvSpPr>
      <dsp:spPr>
        <a:xfrm>
          <a:off x="3621223" y="932655"/>
          <a:ext cx="2009429" cy="220923"/>
        </a:xfrm>
        <a:custGeom>
          <a:avLst/>
          <a:gdLst/>
          <a:ahLst/>
          <a:cxnLst/>
          <a:rect l="0" t="0" r="0" b="0"/>
          <a:pathLst>
            <a:path>
              <a:moveTo>
                <a:pt x="0" y="0"/>
              </a:moveTo>
              <a:lnTo>
                <a:pt x="0" y="140054"/>
              </a:lnTo>
              <a:lnTo>
                <a:pt x="2009429" y="140054"/>
              </a:lnTo>
              <a:lnTo>
                <a:pt x="2009429" y="220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284DC-2718-4E33-A12E-380356D4A421}">
      <dsp:nvSpPr>
        <dsp:cNvPr id="0" name=""/>
        <dsp:cNvSpPr/>
      </dsp:nvSpPr>
      <dsp:spPr>
        <a:xfrm>
          <a:off x="2952321" y="932655"/>
          <a:ext cx="668902" cy="719726"/>
        </a:xfrm>
        <a:custGeom>
          <a:avLst/>
          <a:gdLst/>
          <a:ahLst/>
          <a:cxnLst/>
          <a:rect l="0" t="0" r="0" b="0"/>
          <a:pathLst>
            <a:path>
              <a:moveTo>
                <a:pt x="668902" y="0"/>
              </a:moveTo>
              <a:lnTo>
                <a:pt x="668902" y="638857"/>
              </a:lnTo>
              <a:lnTo>
                <a:pt x="0" y="638857"/>
              </a:lnTo>
              <a:lnTo>
                <a:pt x="0" y="719726"/>
              </a:lnTo>
            </a:path>
          </a:pathLst>
        </a:custGeom>
        <a:noFill/>
        <a:ln w="12700" cap="flat" cmpd="sng" algn="ctr">
          <a:solidFill>
            <a:scrgbClr r="0" g="0" b="0"/>
          </a:solidFill>
          <a:prstDash val="sysDash"/>
          <a:miter lim="800000"/>
        </a:ln>
        <a:effectLst/>
      </dsp:spPr>
      <dsp:style>
        <a:lnRef idx="2">
          <a:scrgbClr r="0" g="0" b="0"/>
        </a:lnRef>
        <a:fillRef idx="0">
          <a:scrgbClr r="0" g="0" b="0"/>
        </a:fillRef>
        <a:effectRef idx="0">
          <a:scrgbClr r="0" g="0" b="0"/>
        </a:effectRef>
        <a:fontRef idx="minor"/>
      </dsp:style>
    </dsp:sp>
    <dsp:sp modelId="{B4793943-FB02-499C-9684-E456691356A5}">
      <dsp:nvSpPr>
        <dsp:cNvPr id="0" name=""/>
        <dsp:cNvSpPr/>
      </dsp:nvSpPr>
      <dsp:spPr>
        <a:xfrm>
          <a:off x="997817" y="932655"/>
          <a:ext cx="2623406" cy="169879"/>
        </a:xfrm>
        <a:custGeom>
          <a:avLst/>
          <a:gdLst/>
          <a:ahLst/>
          <a:cxnLst/>
          <a:rect l="0" t="0" r="0" b="0"/>
          <a:pathLst>
            <a:path>
              <a:moveTo>
                <a:pt x="2623406" y="0"/>
              </a:moveTo>
              <a:lnTo>
                <a:pt x="2623406" y="89010"/>
              </a:lnTo>
              <a:lnTo>
                <a:pt x="0" y="89010"/>
              </a:lnTo>
              <a:lnTo>
                <a:pt x="0" y="169879"/>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sp>
    <dsp:sp modelId="{43CF29B0-8B22-47CF-A16B-4CCE88C8F748}">
      <dsp:nvSpPr>
        <dsp:cNvPr id="0" name=""/>
        <dsp:cNvSpPr/>
      </dsp:nvSpPr>
      <dsp:spPr>
        <a:xfrm>
          <a:off x="782034" y="393856"/>
          <a:ext cx="5678377" cy="538798"/>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Student struggling, such as failing grades, problem reading or paying attention, repeated suspensions, poor behavior, or fighting in school</a:t>
          </a:r>
        </a:p>
      </dsp:txBody>
      <dsp:txXfrm>
        <a:off x="782034" y="393856"/>
        <a:ext cx="5678377" cy="538798"/>
      </dsp:txXfrm>
    </dsp:sp>
    <dsp:sp modelId="{2C638C8C-44B3-4416-B4CF-95CEE60221AB}">
      <dsp:nvSpPr>
        <dsp:cNvPr id="0" name=""/>
        <dsp:cNvSpPr/>
      </dsp:nvSpPr>
      <dsp:spPr>
        <a:xfrm>
          <a:off x="0" y="1102534"/>
          <a:ext cx="1995635" cy="1214621"/>
        </a:xfrm>
        <a:prstGeom prst="ellipse">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MTSS/SST/RTI (Tiered Interventions to address the problems)</a:t>
          </a:r>
        </a:p>
      </dsp:txBody>
      <dsp:txXfrm>
        <a:off x="292254" y="1280411"/>
        <a:ext cx="1411127" cy="858867"/>
      </dsp:txXfrm>
    </dsp:sp>
    <dsp:sp modelId="{D19E10BE-55F3-4193-A6F7-E556DAD75BA2}">
      <dsp:nvSpPr>
        <dsp:cNvPr id="0" name=""/>
        <dsp:cNvSpPr/>
      </dsp:nvSpPr>
      <dsp:spPr>
        <a:xfrm>
          <a:off x="2262185" y="1652381"/>
          <a:ext cx="1380272" cy="313353"/>
        </a:xfrm>
        <a:prstGeom prst="ellipse">
          <a:avLst/>
        </a:prstGeom>
        <a:noFill/>
        <a:ln w="222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a:solidFill>
                <a:schemeClr val="tx1"/>
              </a:solidFill>
              <a:latin typeface="Calibri Light" panose="020F0302020204030204"/>
            </a:rPr>
            <a:t>Section 504</a:t>
          </a:r>
        </a:p>
      </dsp:txBody>
      <dsp:txXfrm>
        <a:off x="2464321" y="1698270"/>
        <a:ext cx="976000" cy="221575"/>
      </dsp:txXfrm>
    </dsp:sp>
    <dsp:sp modelId="{5E318A32-A3B8-4E9E-9AEB-3BF04E2DB6F0}">
      <dsp:nvSpPr>
        <dsp:cNvPr id="0" name=""/>
        <dsp:cNvSpPr/>
      </dsp:nvSpPr>
      <dsp:spPr>
        <a:xfrm>
          <a:off x="3862399" y="1153578"/>
          <a:ext cx="3536507"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Child Find</a:t>
          </a:r>
        </a:p>
      </dsp:txBody>
      <dsp:txXfrm>
        <a:off x="3862399" y="1153578"/>
        <a:ext cx="3536507" cy="385092"/>
      </dsp:txXfrm>
    </dsp:sp>
    <dsp:sp modelId="{A4E21E1B-F3B1-401F-9058-FDD255E67CBF}">
      <dsp:nvSpPr>
        <dsp:cNvPr id="0" name=""/>
        <dsp:cNvSpPr/>
      </dsp:nvSpPr>
      <dsp:spPr>
        <a:xfrm>
          <a:off x="4586789" y="1641225"/>
          <a:ext cx="3265756" cy="518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Referral to Special Education</a:t>
          </a:r>
        </a:p>
      </dsp:txBody>
      <dsp:txXfrm>
        <a:off x="4586789" y="1641225"/>
        <a:ext cx="3265756" cy="518173"/>
      </dsp:txXfrm>
    </dsp:sp>
    <dsp:sp modelId="{9C1F3048-707C-420E-ABDE-F0A79C69A485}">
      <dsp:nvSpPr>
        <dsp:cNvPr id="0" name=""/>
        <dsp:cNvSpPr/>
      </dsp:nvSpPr>
      <dsp:spPr>
        <a:xfrm>
          <a:off x="4586789" y="2321137"/>
          <a:ext cx="3227616"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FFFF00"/>
              </a:solidFill>
            </a:rPr>
            <a:t>Evaluation</a:t>
          </a:r>
        </a:p>
      </dsp:txBody>
      <dsp:txXfrm>
        <a:off x="4586789" y="2321137"/>
        <a:ext cx="3227616" cy="385092"/>
      </dsp:txXfrm>
    </dsp:sp>
    <dsp:sp modelId="{94F2DC6C-459C-4F13-9C76-45A4FD489E81}">
      <dsp:nvSpPr>
        <dsp:cNvPr id="0" name=""/>
        <dsp:cNvSpPr/>
      </dsp:nvSpPr>
      <dsp:spPr>
        <a:xfrm>
          <a:off x="4586789" y="2867969"/>
          <a:ext cx="3038905"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FFFF00"/>
              </a:solidFill>
            </a:rPr>
            <a:t>Eligibility Determination</a:t>
          </a:r>
        </a:p>
      </dsp:txBody>
      <dsp:txXfrm>
        <a:off x="4586789" y="2867969"/>
        <a:ext cx="3038905" cy="385092"/>
      </dsp:txXfrm>
    </dsp:sp>
    <dsp:sp modelId="{13FA3023-849C-4B07-BB0D-2A2C2C95FC5A}">
      <dsp:nvSpPr>
        <dsp:cNvPr id="0" name=""/>
        <dsp:cNvSpPr/>
      </dsp:nvSpPr>
      <dsp:spPr>
        <a:xfrm>
          <a:off x="4586789" y="3414801"/>
          <a:ext cx="3296632" cy="3850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If eligible, IEP Development (FAPE)</a:t>
          </a:r>
        </a:p>
      </dsp:txBody>
      <dsp:txXfrm>
        <a:off x="4586789" y="3414801"/>
        <a:ext cx="3296632" cy="385092"/>
      </dsp:txXfrm>
    </dsp:sp>
    <dsp:sp modelId="{FC808085-7143-4321-9B70-96DA287AFB08}">
      <dsp:nvSpPr>
        <dsp:cNvPr id="0" name=""/>
        <dsp:cNvSpPr/>
      </dsp:nvSpPr>
      <dsp:spPr>
        <a:xfrm>
          <a:off x="4586789" y="3961633"/>
          <a:ext cx="3198734" cy="483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Services/Placement (FAPE/LRE)</a:t>
          </a:r>
        </a:p>
      </dsp:txBody>
      <dsp:txXfrm>
        <a:off x="4586789" y="3961633"/>
        <a:ext cx="3198734" cy="483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5A2B6-35D8-4329-954D-C6A2A494C369}">
      <dsp:nvSpPr>
        <dsp:cNvPr id="0" name=""/>
        <dsp:cNvSpPr/>
      </dsp:nvSpPr>
      <dsp:spPr>
        <a:xfrm>
          <a:off x="4302115" y="1559312"/>
          <a:ext cx="362050" cy="2602115"/>
        </a:xfrm>
        <a:custGeom>
          <a:avLst/>
          <a:gdLst/>
          <a:ahLst/>
          <a:cxnLst/>
          <a:rect l="0" t="0" r="0" b="0"/>
          <a:pathLst>
            <a:path>
              <a:moveTo>
                <a:pt x="0" y="0"/>
              </a:moveTo>
              <a:lnTo>
                <a:pt x="0" y="2602115"/>
              </a:lnTo>
              <a:lnTo>
                <a:pt x="362050" y="26021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64A4A1-DD88-48DA-85E3-C06D68369282}">
      <dsp:nvSpPr>
        <dsp:cNvPr id="0" name=""/>
        <dsp:cNvSpPr/>
      </dsp:nvSpPr>
      <dsp:spPr>
        <a:xfrm>
          <a:off x="4302115" y="1559312"/>
          <a:ext cx="362050" cy="2020191"/>
        </a:xfrm>
        <a:custGeom>
          <a:avLst/>
          <a:gdLst/>
          <a:ahLst/>
          <a:cxnLst/>
          <a:rect l="0" t="0" r="0" b="0"/>
          <a:pathLst>
            <a:path>
              <a:moveTo>
                <a:pt x="0" y="0"/>
              </a:moveTo>
              <a:lnTo>
                <a:pt x="0" y="2020191"/>
              </a:lnTo>
              <a:lnTo>
                <a:pt x="362050" y="20201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19BC2-3D39-4BAC-A0C1-29AF812E2145}">
      <dsp:nvSpPr>
        <dsp:cNvPr id="0" name=""/>
        <dsp:cNvSpPr/>
      </dsp:nvSpPr>
      <dsp:spPr>
        <a:xfrm>
          <a:off x="4302115" y="1559312"/>
          <a:ext cx="362050" cy="1486176"/>
        </a:xfrm>
        <a:custGeom>
          <a:avLst/>
          <a:gdLst/>
          <a:ahLst/>
          <a:cxnLst/>
          <a:rect l="0" t="0" r="0" b="0"/>
          <a:pathLst>
            <a:path>
              <a:moveTo>
                <a:pt x="0" y="0"/>
              </a:moveTo>
              <a:lnTo>
                <a:pt x="0" y="1486176"/>
              </a:lnTo>
              <a:lnTo>
                <a:pt x="362050" y="14861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FC686-5AAF-4F69-89C4-04010CEE3784}">
      <dsp:nvSpPr>
        <dsp:cNvPr id="0" name=""/>
        <dsp:cNvSpPr/>
      </dsp:nvSpPr>
      <dsp:spPr>
        <a:xfrm>
          <a:off x="4302115" y="1559312"/>
          <a:ext cx="362050" cy="952160"/>
        </a:xfrm>
        <a:custGeom>
          <a:avLst/>
          <a:gdLst/>
          <a:ahLst/>
          <a:cxnLst/>
          <a:rect l="0" t="0" r="0" b="0"/>
          <a:pathLst>
            <a:path>
              <a:moveTo>
                <a:pt x="0" y="0"/>
              </a:moveTo>
              <a:lnTo>
                <a:pt x="0" y="952160"/>
              </a:lnTo>
              <a:lnTo>
                <a:pt x="362050" y="9521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F9526-AACF-4825-BD69-948CD5DB134C}">
      <dsp:nvSpPr>
        <dsp:cNvPr id="0" name=""/>
        <dsp:cNvSpPr/>
      </dsp:nvSpPr>
      <dsp:spPr>
        <a:xfrm>
          <a:off x="4302115" y="1559312"/>
          <a:ext cx="362050" cy="353164"/>
        </a:xfrm>
        <a:custGeom>
          <a:avLst/>
          <a:gdLst/>
          <a:ahLst/>
          <a:cxnLst/>
          <a:rect l="0" t="0" r="0" b="0"/>
          <a:pathLst>
            <a:path>
              <a:moveTo>
                <a:pt x="0" y="0"/>
              </a:moveTo>
              <a:lnTo>
                <a:pt x="0" y="353164"/>
              </a:lnTo>
              <a:lnTo>
                <a:pt x="362050" y="3531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7973E9-B582-4C1D-B552-E6694D21D9B5}">
      <dsp:nvSpPr>
        <dsp:cNvPr id="0" name=""/>
        <dsp:cNvSpPr/>
      </dsp:nvSpPr>
      <dsp:spPr>
        <a:xfrm>
          <a:off x="3718063" y="759534"/>
          <a:ext cx="1965499" cy="423711"/>
        </a:xfrm>
        <a:custGeom>
          <a:avLst/>
          <a:gdLst/>
          <a:ahLst/>
          <a:cxnLst/>
          <a:rect l="0" t="0" r="0" b="0"/>
          <a:pathLst>
            <a:path>
              <a:moveTo>
                <a:pt x="0" y="0"/>
              </a:moveTo>
              <a:lnTo>
                <a:pt x="0" y="344737"/>
              </a:lnTo>
              <a:lnTo>
                <a:pt x="1965499" y="344737"/>
              </a:lnTo>
              <a:lnTo>
                <a:pt x="1965499" y="4237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284DC-2718-4E33-A12E-380356D4A421}">
      <dsp:nvSpPr>
        <dsp:cNvPr id="0" name=""/>
        <dsp:cNvSpPr/>
      </dsp:nvSpPr>
      <dsp:spPr>
        <a:xfrm>
          <a:off x="3068004" y="759534"/>
          <a:ext cx="650058" cy="910823"/>
        </a:xfrm>
        <a:custGeom>
          <a:avLst/>
          <a:gdLst/>
          <a:ahLst/>
          <a:cxnLst/>
          <a:rect l="0" t="0" r="0" b="0"/>
          <a:pathLst>
            <a:path>
              <a:moveTo>
                <a:pt x="650058" y="0"/>
              </a:moveTo>
              <a:lnTo>
                <a:pt x="650058" y="831849"/>
              </a:lnTo>
              <a:lnTo>
                <a:pt x="0" y="831849"/>
              </a:lnTo>
              <a:lnTo>
                <a:pt x="0" y="910823"/>
              </a:lnTo>
            </a:path>
          </a:pathLst>
        </a:custGeom>
        <a:noFill/>
        <a:ln w="12700" cap="flat" cmpd="sng" algn="ctr">
          <a:solidFill>
            <a:scrgbClr r="0" g="0" b="0"/>
          </a:solidFill>
          <a:prstDash val="sysDash"/>
          <a:miter lim="800000"/>
        </a:ln>
        <a:effectLst/>
      </dsp:spPr>
      <dsp:style>
        <a:lnRef idx="2">
          <a:scrgbClr r="0" g="0" b="0"/>
        </a:lnRef>
        <a:fillRef idx="0">
          <a:scrgbClr r="0" g="0" b="0"/>
        </a:fillRef>
        <a:effectRef idx="0">
          <a:scrgbClr r="0" g="0" b="0"/>
        </a:effectRef>
        <a:fontRef idx="minor"/>
      </dsp:style>
    </dsp:sp>
    <dsp:sp modelId="{B4793943-FB02-499C-9684-E456691356A5}">
      <dsp:nvSpPr>
        <dsp:cNvPr id="0" name=""/>
        <dsp:cNvSpPr/>
      </dsp:nvSpPr>
      <dsp:spPr>
        <a:xfrm>
          <a:off x="974431" y="759534"/>
          <a:ext cx="2743631" cy="373863"/>
        </a:xfrm>
        <a:custGeom>
          <a:avLst/>
          <a:gdLst/>
          <a:ahLst/>
          <a:cxnLst/>
          <a:rect l="0" t="0" r="0" b="0"/>
          <a:pathLst>
            <a:path>
              <a:moveTo>
                <a:pt x="2743631" y="0"/>
              </a:moveTo>
              <a:lnTo>
                <a:pt x="2743631" y="294889"/>
              </a:lnTo>
              <a:lnTo>
                <a:pt x="0" y="294889"/>
              </a:lnTo>
              <a:lnTo>
                <a:pt x="0" y="37386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sp>
    <dsp:sp modelId="{43CF29B0-8B22-47CF-A16B-4CCE88C8F748}">
      <dsp:nvSpPr>
        <dsp:cNvPr id="0" name=""/>
        <dsp:cNvSpPr/>
      </dsp:nvSpPr>
      <dsp:spPr>
        <a:xfrm>
          <a:off x="0" y="233363"/>
          <a:ext cx="7436126" cy="52617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Student struggling, such as failing grades, problem reading or paying attention, repeated suspensions, poor behavior, or fighting in school</a:t>
          </a:r>
        </a:p>
      </dsp:txBody>
      <dsp:txXfrm>
        <a:off x="0" y="233363"/>
        <a:ext cx="7436126" cy="526170"/>
      </dsp:txXfrm>
    </dsp:sp>
    <dsp:sp modelId="{2C638C8C-44B3-4416-B4CF-95CEE60221AB}">
      <dsp:nvSpPr>
        <dsp:cNvPr id="0" name=""/>
        <dsp:cNvSpPr/>
      </dsp:nvSpPr>
      <dsp:spPr>
        <a:xfrm>
          <a:off x="0" y="1133397"/>
          <a:ext cx="1948862" cy="1186153"/>
        </a:xfrm>
        <a:prstGeom prst="ellipse">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MTSS/SST/RTI (Tiered Interventions to address the problems)</a:t>
          </a:r>
        </a:p>
      </dsp:txBody>
      <dsp:txXfrm>
        <a:off x="285404" y="1307105"/>
        <a:ext cx="1378054" cy="838737"/>
      </dsp:txXfrm>
    </dsp:sp>
    <dsp:sp modelId="{D19E10BE-55F3-4193-A6F7-E556DAD75BA2}">
      <dsp:nvSpPr>
        <dsp:cNvPr id="0" name=""/>
        <dsp:cNvSpPr/>
      </dsp:nvSpPr>
      <dsp:spPr>
        <a:xfrm>
          <a:off x="2394043" y="1670357"/>
          <a:ext cx="1347922" cy="306009"/>
        </a:xfrm>
        <a:prstGeom prst="ellipse">
          <a:avLst/>
        </a:prstGeom>
        <a:noFill/>
        <a:ln w="222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a:solidFill>
                <a:schemeClr val="tx1"/>
              </a:solidFill>
              <a:latin typeface="Calibri Light" panose="020F0302020204030204"/>
            </a:rPr>
            <a:t>Section 504</a:t>
          </a:r>
        </a:p>
      </dsp:txBody>
      <dsp:txXfrm>
        <a:off x="2591442" y="1715171"/>
        <a:ext cx="953124" cy="216381"/>
      </dsp:txXfrm>
    </dsp:sp>
    <dsp:sp modelId="{5E318A32-A3B8-4E9E-9AEB-3BF04E2DB6F0}">
      <dsp:nvSpPr>
        <dsp:cNvPr id="0" name=""/>
        <dsp:cNvSpPr/>
      </dsp:nvSpPr>
      <dsp:spPr>
        <a:xfrm>
          <a:off x="3956753" y="1183245"/>
          <a:ext cx="3453620" cy="376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Child Find</a:t>
          </a:r>
        </a:p>
      </dsp:txBody>
      <dsp:txXfrm>
        <a:off x="3956753" y="1183245"/>
        <a:ext cx="3453620" cy="376067"/>
      </dsp:txXfrm>
    </dsp:sp>
    <dsp:sp modelId="{A4E21E1B-F3B1-401F-9058-FDD255E67CBF}">
      <dsp:nvSpPr>
        <dsp:cNvPr id="0" name=""/>
        <dsp:cNvSpPr/>
      </dsp:nvSpPr>
      <dsp:spPr>
        <a:xfrm>
          <a:off x="4664165" y="1659463"/>
          <a:ext cx="3189214" cy="5060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Referral to Special Education</a:t>
          </a:r>
        </a:p>
      </dsp:txBody>
      <dsp:txXfrm>
        <a:off x="4664165" y="1659463"/>
        <a:ext cx="3189214" cy="506028"/>
      </dsp:txXfrm>
    </dsp:sp>
    <dsp:sp modelId="{9C1F3048-707C-420E-ABDE-F0A79C69A485}">
      <dsp:nvSpPr>
        <dsp:cNvPr id="0" name=""/>
        <dsp:cNvSpPr/>
      </dsp:nvSpPr>
      <dsp:spPr>
        <a:xfrm>
          <a:off x="4664165" y="2323439"/>
          <a:ext cx="3151969" cy="376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Evaluation</a:t>
          </a:r>
        </a:p>
      </dsp:txBody>
      <dsp:txXfrm>
        <a:off x="4664165" y="2323439"/>
        <a:ext cx="3151969" cy="376067"/>
      </dsp:txXfrm>
    </dsp:sp>
    <dsp:sp modelId="{94F2DC6C-459C-4F13-9C76-45A4FD489E81}">
      <dsp:nvSpPr>
        <dsp:cNvPr id="0" name=""/>
        <dsp:cNvSpPr/>
      </dsp:nvSpPr>
      <dsp:spPr>
        <a:xfrm>
          <a:off x="4664165" y="2857455"/>
          <a:ext cx="2967681" cy="376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Eligibility Determination</a:t>
          </a:r>
        </a:p>
      </dsp:txBody>
      <dsp:txXfrm>
        <a:off x="4664165" y="2857455"/>
        <a:ext cx="2967681" cy="376067"/>
      </dsp:txXfrm>
    </dsp:sp>
    <dsp:sp modelId="{13FA3023-849C-4B07-BB0D-2A2C2C95FC5A}">
      <dsp:nvSpPr>
        <dsp:cNvPr id="0" name=""/>
        <dsp:cNvSpPr/>
      </dsp:nvSpPr>
      <dsp:spPr>
        <a:xfrm>
          <a:off x="4664165" y="3391470"/>
          <a:ext cx="3219368" cy="376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FFFF00"/>
              </a:solidFill>
            </a:rPr>
            <a:t>If eligible, IEP Development (FAPE)</a:t>
          </a:r>
        </a:p>
      </dsp:txBody>
      <dsp:txXfrm>
        <a:off x="4664165" y="3391470"/>
        <a:ext cx="3219368" cy="376067"/>
      </dsp:txXfrm>
    </dsp:sp>
    <dsp:sp modelId="{FC808085-7143-4321-9B70-96DA287AFB08}">
      <dsp:nvSpPr>
        <dsp:cNvPr id="0" name=""/>
        <dsp:cNvSpPr/>
      </dsp:nvSpPr>
      <dsp:spPr>
        <a:xfrm>
          <a:off x="4664165" y="3925485"/>
          <a:ext cx="3123764" cy="471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FFF00"/>
              </a:solidFill>
            </a:rPr>
            <a:t>Services/Placement (FAPE/LRE)</a:t>
          </a:r>
        </a:p>
      </dsp:txBody>
      <dsp:txXfrm>
        <a:off x="4664165" y="3925485"/>
        <a:ext cx="3123764" cy="471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5A2B6-35D8-4329-954D-C6A2A494C369}">
      <dsp:nvSpPr>
        <dsp:cNvPr id="0" name=""/>
        <dsp:cNvSpPr/>
      </dsp:nvSpPr>
      <dsp:spPr>
        <a:xfrm>
          <a:off x="3348497" y="1368040"/>
          <a:ext cx="442570" cy="3180826"/>
        </a:xfrm>
        <a:custGeom>
          <a:avLst/>
          <a:gdLst/>
          <a:ahLst/>
          <a:cxnLst/>
          <a:rect l="0" t="0" r="0" b="0"/>
          <a:pathLst>
            <a:path>
              <a:moveTo>
                <a:pt x="0" y="0"/>
              </a:moveTo>
              <a:lnTo>
                <a:pt x="0" y="3180826"/>
              </a:lnTo>
              <a:lnTo>
                <a:pt x="442570" y="31808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64A4A1-DD88-48DA-85E3-C06D68369282}">
      <dsp:nvSpPr>
        <dsp:cNvPr id="0" name=""/>
        <dsp:cNvSpPr/>
      </dsp:nvSpPr>
      <dsp:spPr>
        <a:xfrm>
          <a:off x="3348497" y="1368040"/>
          <a:ext cx="442570" cy="2469481"/>
        </a:xfrm>
        <a:custGeom>
          <a:avLst/>
          <a:gdLst/>
          <a:ahLst/>
          <a:cxnLst/>
          <a:rect l="0" t="0" r="0" b="0"/>
          <a:pathLst>
            <a:path>
              <a:moveTo>
                <a:pt x="0" y="0"/>
              </a:moveTo>
              <a:lnTo>
                <a:pt x="0" y="2469481"/>
              </a:lnTo>
              <a:lnTo>
                <a:pt x="442570" y="24694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19BC2-3D39-4BAC-A0C1-29AF812E2145}">
      <dsp:nvSpPr>
        <dsp:cNvPr id="0" name=""/>
        <dsp:cNvSpPr/>
      </dsp:nvSpPr>
      <dsp:spPr>
        <a:xfrm>
          <a:off x="3348497" y="1368040"/>
          <a:ext cx="442570" cy="1816701"/>
        </a:xfrm>
        <a:custGeom>
          <a:avLst/>
          <a:gdLst/>
          <a:ahLst/>
          <a:cxnLst/>
          <a:rect l="0" t="0" r="0" b="0"/>
          <a:pathLst>
            <a:path>
              <a:moveTo>
                <a:pt x="0" y="0"/>
              </a:moveTo>
              <a:lnTo>
                <a:pt x="0" y="1816701"/>
              </a:lnTo>
              <a:lnTo>
                <a:pt x="442570" y="18167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FC686-5AAF-4F69-89C4-04010CEE3784}">
      <dsp:nvSpPr>
        <dsp:cNvPr id="0" name=""/>
        <dsp:cNvSpPr/>
      </dsp:nvSpPr>
      <dsp:spPr>
        <a:xfrm>
          <a:off x="3348497" y="1368040"/>
          <a:ext cx="442570" cy="1163921"/>
        </a:xfrm>
        <a:custGeom>
          <a:avLst/>
          <a:gdLst/>
          <a:ahLst/>
          <a:cxnLst/>
          <a:rect l="0" t="0" r="0" b="0"/>
          <a:pathLst>
            <a:path>
              <a:moveTo>
                <a:pt x="0" y="0"/>
              </a:moveTo>
              <a:lnTo>
                <a:pt x="0" y="1163921"/>
              </a:lnTo>
              <a:lnTo>
                <a:pt x="442570" y="1163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F9526-AACF-4825-BD69-948CD5DB134C}">
      <dsp:nvSpPr>
        <dsp:cNvPr id="0" name=""/>
        <dsp:cNvSpPr/>
      </dsp:nvSpPr>
      <dsp:spPr>
        <a:xfrm>
          <a:off x="3348497" y="1368040"/>
          <a:ext cx="442570" cy="431708"/>
        </a:xfrm>
        <a:custGeom>
          <a:avLst/>
          <a:gdLst/>
          <a:ahLst/>
          <a:cxnLst/>
          <a:rect l="0" t="0" r="0" b="0"/>
          <a:pathLst>
            <a:path>
              <a:moveTo>
                <a:pt x="0" y="0"/>
              </a:moveTo>
              <a:lnTo>
                <a:pt x="0" y="431708"/>
              </a:lnTo>
              <a:lnTo>
                <a:pt x="442570" y="431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7973E9-B582-4C1D-B552-E6694D21D9B5}">
      <dsp:nvSpPr>
        <dsp:cNvPr id="0" name=""/>
        <dsp:cNvSpPr/>
      </dsp:nvSpPr>
      <dsp:spPr>
        <a:xfrm>
          <a:off x="3558811" y="644607"/>
          <a:ext cx="1478368" cy="263727"/>
        </a:xfrm>
        <a:custGeom>
          <a:avLst/>
          <a:gdLst/>
          <a:ahLst/>
          <a:cxnLst/>
          <a:rect l="0" t="0" r="0" b="0"/>
          <a:pathLst>
            <a:path>
              <a:moveTo>
                <a:pt x="0" y="0"/>
              </a:moveTo>
              <a:lnTo>
                <a:pt x="0" y="167189"/>
              </a:lnTo>
              <a:lnTo>
                <a:pt x="1478368" y="167189"/>
              </a:lnTo>
              <a:lnTo>
                <a:pt x="1478368" y="263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93943-FB02-499C-9684-E456691356A5}">
      <dsp:nvSpPr>
        <dsp:cNvPr id="0" name=""/>
        <dsp:cNvSpPr/>
      </dsp:nvSpPr>
      <dsp:spPr>
        <a:xfrm>
          <a:off x="1191144" y="644607"/>
          <a:ext cx="2367666" cy="202794"/>
        </a:xfrm>
        <a:custGeom>
          <a:avLst/>
          <a:gdLst/>
          <a:ahLst/>
          <a:cxnLst/>
          <a:rect l="0" t="0" r="0" b="0"/>
          <a:pathLst>
            <a:path>
              <a:moveTo>
                <a:pt x="2367666" y="0"/>
              </a:moveTo>
              <a:lnTo>
                <a:pt x="2367666" y="106256"/>
              </a:lnTo>
              <a:lnTo>
                <a:pt x="0" y="106256"/>
              </a:lnTo>
              <a:lnTo>
                <a:pt x="0" y="202794"/>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sp>
    <dsp:sp modelId="{43CF29B0-8B22-47CF-A16B-4CCE88C8F748}">
      <dsp:nvSpPr>
        <dsp:cNvPr id="0" name=""/>
        <dsp:cNvSpPr/>
      </dsp:nvSpPr>
      <dsp:spPr>
        <a:xfrm>
          <a:off x="169530" y="1416"/>
          <a:ext cx="6778563" cy="64319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Student struggling, such as failing grades, problem reading or paying attention, repeated suspensions, poor behavior, or fighting in school</a:t>
          </a:r>
        </a:p>
      </dsp:txBody>
      <dsp:txXfrm>
        <a:off x="169530" y="1416"/>
        <a:ext cx="6778563" cy="643190"/>
      </dsp:txXfrm>
    </dsp:sp>
    <dsp:sp modelId="{2C638C8C-44B3-4416-B4CF-95CEE60221AB}">
      <dsp:nvSpPr>
        <dsp:cNvPr id="0" name=""/>
        <dsp:cNvSpPr/>
      </dsp:nvSpPr>
      <dsp:spPr>
        <a:xfrm>
          <a:off x="0" y="847401"/>
          <a:ext cx="2382289" cy="1449953"/>
        </a:xfrm>
        <a:prstGeom prst="ellipse">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MTSS/SST/RTI (Tiered Interventions to address the problems)</a:t>
          </a:r>
        </a:p>
      </dsp:txBody>
      <dsp:txXfrm>
        <a:off x="348878" y="1059742"/>
        <a:ext cx="1684533" cy="1025271"/>
      </dsp:txXfrm>
    </dsp:sp>
    <dsp:sp modelId="{5E318A32-A3B8-4E9E-9AEB-3BF04E2DB6F0}">
      <dsp:nvSpPr>
        <dsp:cNvPr id="0" name=""/>
        <dsp:cNvSpPr/>
      </dsp:nvSpPr>
      <dsp:spPr>
        <a:xfrm>
          <a:off x="2926327" y="908335"/>
          <a:ext cx="4221705" cy="4597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Child Find</a:t>
          </a:r>
        </a:p>
      </dsp:txBody>
      <dsp:txXfrm>
        <a:off x="2926327" y="908335"/>
        <a:ext cx="4221705" cy="459704"/>
      </dsp:txXfrm>
    </dsp:sp>
    <dsp:sp modelId="{A4E21E1B-F3B1-401F-9058-FDD255E67CBF}">
      <dsp:nvSpPr>
        <dsp:cNvPr id="0" name=""/>
        <dsp:cNvSpPr/>
      </dsp:nvSpPr>
      <dsp:spPr>
        <a:xfrm>
          <a:off x="3791068" y="1490464"/>
          <a:ext cx="3898496" cy="6185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Referral to Special Education</a:t>
          </a:r>
        </a:p>
      </dsp:txBody>
      <dsp:txXfrm>
        <a:off x="3791068" y="1490464"/>
        <a:ext cx="3898496" cy="618569"/>
      </dsp:txXfrm>
    </dsp:sp>
    <dsp:sp modelId="{9C1F3048-707C-420E-ABDE-F0A79C69A485}">
      <dsp:nvSpPr>
        <dsp:cNvPr id="0" name=""/>
        <dsp:cNvSpPr/>
      </dsp:nvSpPr>
      <dsp:spPr>
        <a:xfrm>
          <a:off x="3791068" y="2302109"/>
          <a:ext cx="3852967" cy="4597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Evaluation</a:t>
          </a:r>
        </a:p>
      </dsp:txBody>
      <dsp:txXfrm>
        <a:off x="3791068" y="2302109"/>
        <a:ext cx="3852967" cy="459704"/>
      </dsp:txXfrm>
    </dsp:sp>
    <dsp:sp modelId="{94F2DC6C-459C-4F13-9C76-45A4FD489E81}">
      <dsp:nvSpPr>
        <dsp:cNvPr id="0" name=""/>
        <dsp:cNvSpPr/>
      </dsp:nvSpPr>
      <dsp:spPr>
        <a:xfrm>
          <a:off x="3791068" y="2954889"/>
          <a:ext cx="3627693" cy="4597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Eligibility Determination</a:t>
          </a:r>
        </a:p>
      </dsp:txBody>
      <dsp:txXfrm>
        <a:off x="3791068" y="2954889"/>
        <a:ext cx="3627693" cy="459704"/>
      </dsp:txXfrm>
    </dsp:sp>
    <dsp:sp modelId="{13FA3023-849C-4B07-BB0D-2A2C2C95FC5A}">
      <dsp:nvSpPr>
        <dsp:cNvPr id="0" name=""/>
        <dsp:cNvSpPr/>
      </dsp:nvSpPr>
      <dsp:spPr>
        <a:xfrm>
          <a:off x="3791068" y="3607670"/>
          <a:ext cx="3935355" cy="4597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If eligible, IEP Development </a:t>
          </a:r>
          <a:r>
            <a:rPr lang="en-US" sz="1800" b="1" kern="1200">
              <a:solidFill>
                <a:srgbClr val="FFFF00"/>
              </a:solidFill>
            </a:rPr>
            <a:t>(FAPE)</a:t>
          </a:r>
        </a:p>
      </dsp:txBody>
      <dsp:txXfrm>
        <a:off x="3791068" y="3607670"/>
        <a:ext cx="3935355" cy="459704"/>
      </dsp:txXfrm>
    </dsp:sp>
    <dsp:sp modelId="{FC808085-7143-4321-9B70-96DA287AFB08}">
      <dsp:nvSpPr>
        <dsp:cNvPr id="0" name=""/>
        <dsp:cNvSpPr/>
      </dsp:nvSpPr>
      <dsp:spPr>
        <a:xfrm>
          <a:off x="3791068" y="4260450"/>
          <a:ext cx="3818489" cy="5768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Services/Placement (</a:t>
          </a:r>
          <a:r>
            <a:rPr lang="en-US" sz="2000" b="1" kern="1200">
              <a:solidFill>
                <a:srgbClr val="FFFF00"/>
              </a:solidFill>
            </a:rPr>
            <a:t>FAPE</a:t>
          </a:r>
          <a:r>
            <a:rPr lang="en-US" sz="2000" kern="1200"/>
            <a:t>/LRE)</a:t>
          </a:r>
        </a:p>
      </dsp:txBody>
      <dsp:txXfrm>
        <a:off x="3791068" y="4260450"/>
        <a:ext cx="3818489" cy="5768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BA91A-4773-45CC-9619-837D60B92C6B}">
      <dsp:nvSpPr>
        <dsp:cNvPr id="0" name=""/>
        <dsp:cNvSpPr/>
      </dsp:nvSpPr>
      <dsp:spPr>
        <a:xfrm>
          <a:off x="6931" y="709223"/>
          <a:ext cx="2071799" cy="293289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ysClr val="windowText" lastClr="000000"/>
              </a:solidFill>
            </a:rPr>
            <a:t>Family Engagement</a:t>
          </a:r>
        </a:p>
        <a:p>
          <a:pPr marL="114300" lvl="1" indent="-114300" algn="l" defTabSz="622300">
            <a:lnSpc>
              <a:spcPct val="90000"/>
            </a:lnSpc>
            <a:spcBef>
              <a:spcPct val="0"/>
            </a:spcBef>
            <a:spcAft>
              <a:spcPct val="15000"/>
            </a:spcAft>
            <a:buChar char="•"/>
          </a:pPr>
          <a:r>
            <a:rPr lang="en-US" sz="1400" kern="1200">
              <a:solidFill>
                <a:sysClr val="windowText" lastClr="000000"/>
              </a:solidFill>
            </a:rPr>
            <a:t>Georgia Parent Mentor Partnership</a:t>
          </a:r>
        </a:p>
        <a:p>
          <a:pPr marL="114300" lvl="1" indent="-114300" algn="l" defTabSz="622300">
            <a:lnSpc>
              <a:spcPct val="90000"/>
            </a:lnSpc>
            <a:spcBef>
              <a:spcPct val="0"/>
            </a:spcBef>
            <a:spcAft>
              <a:spcPct val="15000"/>
            </a:spcAft>
            <a:buChar char="•"/>
          </a:pPr>
          <a:r>
            <a:rPr lang="en-US" sz="1400" kern="1200">
              <a:solidFill>
                <a:sysClr val="windowText" lastClr="000000"/>
              </a:solidFill>
            </a:rPr>
            <a:t>State Advisory Panel (SAP)</a:t>
          </a:r>
        </a:p>
        <a:p>
          <a:pPr marL="114300" lvl="1" indent="-114300" algn="l" defTabSz="622300">
            <a:lnSpc>
              <a:spcPct val="90000"/>
            </a:lnSpc>
            <a:spcBef>
              <a:spcPct val="0"/>
            </a:spcBef>
            <a:spcAft>
              <a:spcPct val="15000"/>
            </a:spcAft>
            <a:buChar char="•"/>
          </a:pPr>
          <a:r>
            <a:rPr lang="en-US" sz="1400" kern="1200">
              <a:solidFill>
                <a:sysClr val="windowText" lastClr="000000"/>
              </a:solidFill>
            </a:rPr>
            <a:t>Collaboration with Parent2Parent of Georgia</a:t>
          </a:r>
        </a:p>
        <a:p>
          <a:pPr marL="114300" lvl="1" indent="-114300" algn="l" defTabSz="622300">
            <a:lnSpc>
              <a:spcPct val="90000"/>
            </a:lnSpc>
            <a:spcBef>
              <a:spcPct val="0"/>
            </a:spcBef>
            <a:spcAft>
              <a:spcPct val="15000"/>
            </a:spcAft>
            <a:buChar char="•"/>
          </a:pPr>
          <a:r>
            <a:rPr lang="en-US" sz="1400" kern="1200">
              <a:solidFill>
                <a:sysClr val="windowText" lastClr="000000"/>
              </a:solidFill>
            </a:rPr>
            <a:t>Collaboration with Title I Family-School Partnership Program</a:t>
          </a:r>
        </a:p>
      </dsp:txBody>
      <dsp:txXfrm>
        <a:off x="67612" y="769904"/>
        <a:ext cx="1950437" cy="2811528"/>
      </dsp:txXfrm>
    </dsp:sp>
    <dsp:sp modelId="{5CFB4F95-4164-4772-9F11-44F24528192E}">
      <dsp:nvSpPr>
        <dsp:cNvPr id="0" name=""/>
        <dsp:cNvSpPr/>
      </dsp:nvSpPr>
      <dsp:spPr>
        <a:xfrm>
          <a:off x="2285910" y="1918765"/>
          <a:ext cx="439221" cy="513806"/>
        </a:xfrm>
        <a:prstGeom prst="rightArrow">
          <a:avLst>
            <a:gd name="adj1" fmla="val 60000"/>
            <a:gd name="adj2" fmla="val 50000"/>
          </a:avLst>
        </a:prstGeom>
        <a:no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910" y="2021526"/>
        <a:ext cx="307455" cy="308284"/>
      </dsp:txXfrm>
    </dsp:sp>
    <dsp:sp modelId="{764DE454-E674-4981-9390-11DAC6D5D6C0}">
      <dsp:nvSpPr>
        <dsp:cNvPr id="0" name=""/>
        <dsp:cNvSpPr/>
      </dsp:nvSpPr>
      <dsp:spPr>
        <a:xfrm>
          <a:off x="2907450" y="709223"/>
          <a:ext cx="2071799" cy="2932890"/>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ysClr val="windowText" lastClr="000000"/>
              </a:solidFill>
            </a:rPr>
            <a:t>Dispute Prevention </a:t>
          </a:r>
        </a:p>
        <a:p>
          <a:pPr marL="171450" lvl="1" indent="-171450" algn="l" defTabSz="800100">
            <a:lnSpc>
              <a:spcPct val="90000"/>
            </a:lnSpc>
            <a:spcBef>
              <a:spcPct val="0"/>
            </a:spcBef>
            <a:spcAft>
              <a:spcPct val="15000"/>
            </a:spcAft>
            <a:buChar char="•"/>
          </a:pPr>
          <a:r>
            <a:rPr lang="en-US" sz="1800" kern="1200">
              <a:solidFill>
                <a:sysClr val="windowText" lastClr="000000"/>
              </a:solidFill>
            </a:rPr>
            <a:t>Procedural Safeguards (Parents' Rights)</a:t>
          </a:r>
        </a:p>
        <a:p>
          <a:pPr marL="171450" lvl="1" indent="-171450" algn="l" defTabSz="800100">
            <a:lnSpc>
              <a:spcPct val="90000"/>
            </a:lnSpc>
            <a:spcBef>
              <a:spcPct val="0"/>
            </a:spcBef>
            <a:spcAft>
              <a:spcPct val="15000"/>
            </a:spcAft>
            <a:buChar char="•"/>
          </a:pPr>
          <a:r>
            <a:rPr lang="en-US" sz="1800" kern="1200">
              <a:solidFill>
                <a:sysClr val="windowText" lastClr="000000"/>
              </a:solidFill>
            </a:rPr>
            <a:t>Special Education Help Desk	</a:t>
          </a:r>
        </a:p>
        <a:p>
          <a:pPr marL="171450" lvl="1" indent="-171450" algn="l" defTabSz="800100">
            <a:lnSpc>
              <a:spcPct val="90000"/>
            </a:lnSpc>
            <a:spcBef>
              <a:spcPct val="0"/>
            </a:spcBef>
            <a:spcAft>
              <a:spcPct val="15000"/>
            </a:spcAft>
            <a:buChar char="•"/>
          </a:pPr>
          <a:r>
            <a:rPr lang="en-US" sz="1800" kern="1200">
              <a:solidFill>
                <a:sysClr val="windowText" lastClr="000000"/>
              </a:solidFill>
            </a:rPr>
            <a:t>IEP Facilitation</a:t>
          </a:r>
        </a:p>
      </dsp:txBody>
      <dsp:txXfrm>
        <a:off x="2968131" y="769904"/>
        <a:ext cx="1950437" cy="2811528"/>
      </dsp:txXfrm>
    </dsp:sp>
    <dsp:sp modelId="{0154CE37-92A7-4BDB-AA77-6D7AD3614E9E}">
      <dsp:nvSpPr>
        <dsp:cNvPr id="0" name=""/>
        <dsp:cNvSpPr/>
      </dsp:nvSpPr>
      <dsp:spPr>
        <a:xfrm rot="7872">
          <a:off x="5188161" y="1922123"/>
          <a:ext cx="442896" cy="513806"/>
        </a:xfrm>
        <a:prstGeom prst="rightArrow">
          <a:avLst>
            <a:gd name="adj1" fmla="val 60000"/>
            <a:gd name="adj2" fmla="val 50000"/>
          </a:avLst>
        </a:prstGeom>
        <a:no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88161" y="2024732"/>
        <a:ext cx="310027" cy="308284"/>
      </dsp:txXfrm>
    </dsp:sp>
    <dsp:sp modelId="{C7D5A5A1-922F-4AF3-A743-71F7CB93C00C}">
      <dsp:nvSpPr>
        <dsp:cNvPr id="0" name=""/>
        <dsp:cNvSpPr/>
      </dsp:nvSpPr>
      <dsp:spPr>
        <a:xfrm>
          <a:off x="5814900" y="715881"/>
          <a:ext cx="2071799" cy="2932890"/>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ysClr val="windowText" lastClr="000000"/>
              </a:solidFill>
            </a:rPr>
            <a:t>Dispute Resolution</a:t>
          </a:r>
        </a:p>
        <a:p>
          <a:pPr marL="171450" lvl="1" indent="-171450" algn="l" defTabSz="800100">
            <a:lnSpc>
              <a:spcPct val="90000"/>
            </a:lnSpc>
            <a:spcBef>
              <a:spcPct val="0"/>
            </a:spcBef>
            <a:spcAft>
              <a:spcPct val="15000"/>
            </a:spcAft>
            <a:buChar char="•"/>
          </a:pPr>
          <a:r>
            <a:rPr lang="en-US" sz="1800" kern="1200">
              <a:solidFill>
                <a:sysClr val="windowText" lastClr="000000"/>
              </a:solidFill>
            </a:rPr>
            <a:t>Mediation</a:t>
          </a:r>
        </a:p>
        <a:p>
          <a:pPr marL="171450" lvl="1" indent="-171450" algn="l" defTabSz="800100">
            <a:lnSpc>
              <a:spcPct val="90000"/>
            </a:lnSpc>
            <a:spcBef>
              <a:spcPct val="0"/>
            </a:spcBef>
            <a:spcAft>
              <a:spcPct val="15000"/>
            </a:spcAft>
            <a:buChar char="•"/>
          </a:pPr>
          <a:r>
            <a:rPr lang="en-US" sz="1800" kern="1200">
              <a:solidFill>
                <a:sysClr val="windowText" lastClr="000000"/>
              </a:solidFill>
            </a:rPr>
            <a:t>Formal Written Complaints</a:t>
          </a:r>
        </a:p>
        <a:p>
          <a:pPr marL="171450" lvl="1" indent="-171450" algn="l" defTabSz="800100">
            <a:lnSpc>
              <a:spcPct val="90000"/>
            </a:lnSpc>
            <a:spcBef>
              <a:spcPct val="0"/>
            </a:spcBef>
            <a:spcAft>
              <a:spcPct val="15000"/>
            </a:spcAft>
            <a:buChar char="•"/>
          </a:pPr>
          <a:r>
            <a:rPr lang="en-US" sz="1800" kern="1200">
              <a:solidFill>
                <a:sysClr val="windowText" lastClr="000000"/>
              </a:solidFill>
            </a:rPr>
            <a:t>Due Process Hearings/ Resolution Session Meetings</a:t>
          </a:r>
        </a:p>
      </dsp:txBody>
      <dsp:txXfrm>
        <a:off x="5875581" y="776562"/>
        <a:ext cx="1950437" cy="28115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B8BA7-A2A2-4BF2-8DBE-729A887214CF}">
      <dsp:nvSpPr>
        <dsp:cNvPr id="0" name=""/>
        <dsp:cNvSpPr/>
      </dsp:nvSpPr>
      <dsp:spPr>
        <a:xfrm>
          <a:off x="591502" y="0"/>
          <a:ext cx="6703695" cy="4351338"/>
        </a:xfrm>
        <a:prstGeom prst="rightArrow">
          <a:avLst/>
        </a:prstGeom>
        <a:solidFill>
          <a:schemeClr val="accent3">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D2B1C2F2-101E-49F2-BC8D-7F215C848FDF}">
      <dsp:nvSpPr>
        <dsp:cNvPr id="0" name=""/>
        <dsp:cNvSpPr/>
      </dsp:nvSpPr>
      <dsp:spPr>
        <a:xfrm>
          <a:off x="819" y="1305401"/>
          <a:ext cx="2438374" cy="174053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Tension</a:t>
          </a:r>
        </a:p>
      </dsp:txBody>
      <dsp:txXfrm>
        <a:off x="85785" y="1390367"/>
        <a:ext cx="2268442" cy="1570603"/>
      </dsp:txXfrm>
    </dsp:sp>
    <dsp:sp modelId="{48DA160D-4A31-4715-9EE1-1F9FFBE6FC35}">
      <dsp:nvSpPr>
        <dsp:cNvPr id="0" name=""/>
        <dsp:cNvSpPr/>
      </dsp:nvSpPr>
      <dsp:spPr>
        <a:xfrm>
          <a:off x="2724162" y="1305401"/>
          <a:ext cx="2438374" cy="1740535"/>
        </a:xfrm>
        <a:prstGeom prst="roundRect">
          <a:avLst/>
        </a:prstGeom>
        <a:solidFill>
          <a:schemeClr val="accent3">
            <a:hueOff val="1355300"/>
            <a:satOff val="50000"/>
            <a:lumOff val="-735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Conflict</a:t>
          </a:r>
        </a:p>
      </dsp:txBody>
      <dsp:txXfrm>
        <a:off x="2809128" y="1390367"/>
        <a:ext cx="2268442" cy="1570603"/>
      </dsp:txXfrm>
    </dsp:sp>
    <dsp:sp modelId="{A4D3CDD9-E5E0-4BD1-B4E4-D46A62E15E6A}">
      <dsp:nvSpPr>
        <dsp:cNvPr id="0" name=""/>
        <dsp:cNvSpPr/>
      </dsp:nvSpPr>
      <dsp:spPr>
        <a:xfrm>
          <a:off x="5447505" y="1305401"/>
          <a:ext cx="2438374" cy="1740535"/>
        </a:xfrm>
        <a:prstGeom prst="roundRect">
          <a:avLst/>
        </a:prstGeom>
        <a:solidFill>
          <a:schemeClr val="accent3">
            <a:hueOff val="2710599"/>
            <a:satOff val="100000"/>
            <a:lumOff val="-1470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Dispute</a:t>
          </a:r>
        </a:p>
      </dsp:txBody>
      <dsp:txXfrm>
        <a:off x="5532471" y="1390367"/>
        <a:ext cx="2268442" cy="1570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B8BA7-A2A2-4BF2-8DBE-729A887214CF}">
      <dsp:nvSpPr>
        <dsp:cNvPr id="0" name=""/>
        <dsp:cNvSpPr/>
      </dsp:nvSpPr>
      <dsp:spPr>
        <a:xfrm>
          <a:off x="591502" y="0"/>
          <a:ext cx="6703695" cy="4351338"/>
        </a:xfrm>
        <a:prstGeom prst="rightArrow">
          <a:avLst/>
        </a:prstGeom>
        <a:solidFill>
          <a:schemeClr val="accent3">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D2B1C2F2-101E-49F2-BC8D-7F215C848FDF}">
      <dsp:nvSpPr>
        <dsp:cNvPr id="0" name=""/>
        <dsp:cNvSpPr/>
      </dsp:nvSpPr>
      <dsp:spPr>
        <a:xfrm>
          <a:off x="2166" y="1305401"/>
          <a:ext cx="1261178" cy="174053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Procedural Safeguards (Parents’ Rights)</a:t>
          </a:r>
        </a:p>
      </dsp:txBody>
      <dsp:txXfrm>
        <a:off x="63732" y="1366967"/>
        <a:ext cx="1138046" cy="1617403"/>
      </dsp:txXfrm>
    </dsp:sp>
    <dsp:sp modelId="{48DA160D-4A31-4715-9EE1-1F9FFBE6FC35}">
      <dsp:nvSpPr>
        <dsp:cNvPr id="0" name=""/>
        <dsp:cNvSpPr/>
      </dsp:nvSpPr>
      <dsp:spPr>
        <a:xfrm>
          <a:off x="1326403" y="1305401"/>
          <a:ext cx="1261178" cy="1740535"/>
        </a:xfrm>
        <a:prstGeom prst="roundRect">
          <a:avLst/>
        </a:prstGeom>
        <a:solidFill>
          <a:schemeClr val="accent3">
            <a:hueOff val="542120"/>
            <a:satOff val="20000"/>
            <a:lumOff val="-294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Special Education Help Desk</a:t>
          </a:r>
        </a:p>
      </dsp:txBody>
      <dsp:txXfrm>
        <a:off x="1387969" y="1366967"/>
        <a:ext cx="1138046" cy="1617403"/>
      </dsp:txXfrm>
    </dsp:sp>
    <dsp:sp modelId="{A4D3CDD9-E5E0-4BD1-B4E4-D46A62E15E6A}">
      <dsp:nvSpPr>
        <dsp:cNvPr id="0" name=""/>
        <dsp:cNvSpPr/>
      </dsp:nvSpPr>
      <dsp:spPr>
        <a:xfrm>
          <a:off x="2650641" y="1305401"/>
          <a:ext cx="1261178" cy="1740535"/>
        </a:xfrm>
        <a:prstGeom prst="roundRect">
          <a:avLst/>
        </a:prstGeom>
        <a:solidFill>
          <a:schemeClr val="accent3">
            <a:hueOff val="1084240"/>
            <a:satOff val="40000"/>
            <a:lumOff val="-588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IEP Facilitation</a:t>
          </a:r>
        </a:p>
      </dsp:txBody>
      <dsp:txXfrm>
        <a:off x="2712207" y="1366967"/>
        <a:ext cx="1138046" cy="1617403"/>
      </dsp:txXfrm>
    </dsp:sp>
    <dsp:sp modelId="{53CB9106-D453-4CE4-9623-8AEBB0D28312}">
      <dsp:nvSpPr>
        <dsp:cNvPr id="0" name=""/>
        <dsp:cNvSpPr/>
      </dsp:nvSpPr>
      <dsp:spPr>
        <a:xfrm>
          <a:off x="3974879" y="1305401"/>
          <a:ext cx="1261178" cy="1740535"/>
        </a:xfrm>
        <a:prstGeom prst="roundRect">
          <a:avLst/>
        </a:prstGeom>
        <a:solidFill>
          <a:schemeClr val="accent3">
            <a:hueOff val="1626359"/>
            <a:satOff val="60000"/>
            <a:lumOff val="-882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Mediation</a:t>
          </a:r>
        </a:p>
      </dsp:txBody>
      <dsp:txXfrm>
        <a:off x="4036445" y="1366967"/>
        <a:ext cx="1138046" cy="1617403"/>
      </dsp:txXfrm>
    </dsp:sp>
    <dsp:sp modelId="{1B07E205-DAE5-4259-B3D8-72423A03AA63}">
      <dsp:nvSpPr>
        <dsp:cNvPr id="0" name=""/>
        <dsp:cNvSpPr/>
      </dsp:nvSpPr>
      <dsp:spPr>
        <a:xfrm>
          <a:off x="5299117" y="1305401"/>
          <a:ext cx="1261178" cy="1740535"/>
        </a:xfrm>
        <a:prstGeom prst="roundRect">
          <a:avLst/>
        </a:prstGeom>
        <a:solidFill>
          <a:schemeClr val="accent3">
            <a:hueOff val="2168479"/>
            <a:satOff val="80000"/>
            <a:lumOff val="-117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Written Formal Complaint</a:t>
          </a:r>
        </a:p>
      </dsp:txBody>
      <dsp:txXfrm>
        <a:off x="5360683" y="1366967"/>
        <a:ext cx="1138046" cy="1617403"/>
      </dsp:txXfrm>
    </dsp:sp>
    <dsp:sp modelId="{CA566A61-5B98-4F6F-B0C6-3D685AB05F5F}">
      <dsp:nvSpPr>
        <dsp:cNvPr id="0" name=""/>
        <dsp:cNvSpPr/>
      </dsp:nvSpPr>
      <dsp:spPr>
        <a:xfrm>
          <a:off x="6623355" y="1305401"/>
          <a:ext cx="1261178" cy="1740535"/>
        </a:xfrm>
        <a:prstGeom prst="roundRect">
          <a:avLst/>
        </a:prstGeom>
        <a:solidFill>
          <a:schemeClr val="accent3">
            <a:hueOff val="2710599"/>
            <a:satOff val="100000"/>
            <a:lumOff val="-1470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Due Process Hearing</a:t>
          </a:r>
        </a:p>
        <a:p>
          <a:pPr marL="114300" lvl="1" indent="-114300" algn="l" defTabSz="577850">
            <a:lnSpc>
              <a:spcPct val="90000"/>
            </a:lnSpc>
            <a:spcBef>
              <a:spcPct val="0"/>
            </a:spcBef>
            <a:spcAft>
              <a:spcPct val="15000"/>
            </a:spcAft>
            <a:buChar char="•"/>
          </a:pPr>
          <a:r>
            <a:rPr lang="en-US" sz="1300" kern="1200"/>
            <a:t>Resolution Sessions</a:t>
          </a:r>
        </a:p>
      </dsp:txBody>
      <dsp:txXfrm>
        <a:off x="6684921" y="1366967"/>
        <a:ext cx="1138046" cy="16174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556E53D-4EEE-45E2-BCCE-6688526BE4EB}" type="datetimeFigureOut">
              <a:rPr lang="en-US" smtClean="0"/>
              <a:t>1/13/2022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6F045A3-8833-4138-928E-7F1CE86CCBB5}" type="slidenum">
              <a:rPr lang="en-US" smtClean="0"/>
              <a:t>‹#›</a:t>
            </a:fld>
            <a:endParaRPr lang="en-US"/>
          </a:p>
        </p:txBody>
      </p:sp>
    </p:spTree>
    <p:extLst>
      <p:ext uri="{BB962C8B-B14F-4D97-AF65-F5344CB8AC3E}">
        <p14:creationId xmlns:p14="http://schemas.microsoft.com/office/powerpoint/2010/main" val="184271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a:t>
            </a:fld>
            <a:endParaRPr lang="en-US"/>
          </a:p>
        </p:txBody>
      </p:sp>
    </p:spTree>
    <p:extLst>
      <p:ext uri="{BB962C8B-B14F-4D97-AF65-F5344CB8AC3E}">
        <p14:creationId xmlns:p14="http://schemas.microsoft.com/office/powerpoint/2010/main" val="334811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a:t>
            </a:fld>
            <a:endParaRPr lang="en-US"/>
          </a:p>
        </p:txBody>
      </p:sp>
    </p:spTree>
    <p:extLst>
      <p:ext uri="{BB962C8B-B14F-4D97-AF65-F5344CB8AC3E}">
        <p14:creationId xmlns:p14="http://schemas.microsoft.com/office/powerpoint/2010/main" val="393129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Any person or organization can file a special education formal complaint with the GaDOE.
https://www.polleverywhere.com/multiple_choice_polls/X0YGhmOSCjLkpFt4SbhRS</a:t>
            </a:r>
          </a:p>
        </p:txBody>
      </p:sp>
      <p:sp>
        <p:nvSpPr>
          <p:cNvPr id="4" name="Slide Number Placeholder 3"/>
          <p:cNvSpPr>
            <a:spLocks noGrp="1"/>
          </p:cNvSpPr>
          <p:nvPr>
            <p:ph type="sldNum" sz="quarter" idx="5"/>
          </p:nvPr>
        </p:nvSpPr>
        <p:spPr/>
        <p:txBody>
          <a:bodyPr/>
          <a:lstStyle/>
          <a:p>
            <a:fld id="{F6F045A3-8833-4138-928E-7F1CE86CCBB5}" type="slidenum">
              <a:rPr lang="en-US" smtClean="0"/>
              <a:t>108</a:t>
            </a:fld>
            <a:endParaRPr lang="en-US"/>
          </a:p>
        </p:txBody>
      </p:sp>
      <p:sp>
        <p:nvSpPr>
          <p:cNvPr id="5" name="TextBox 4">
            <a:extLst>
              <a:ext uri="{FF2B5EF4-FFF2-40B4-BE49-F238E27FC236}">
                <a16:creationId xmlns:a16="http://schemas.microsoft.com/office/drawing/2014/main" id="{6E3A96BE-FC2D-44B5-BD34-F4FA6C40897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72453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109</a:t>
            </a:fld>
            <a:endParaRPr lang="en-US"/>
          </a:p>
        </p:txBody>
      </p:sp>
    </p:spTree>
    <p:extLst>
      <p:ext uri="{BB962C8B-B14F-4D97-AF65-F5344CB8AC3E}">
        <p14:creationId xmlns:p14="http://schemas.microsoft.com/office/powerpoint/2010/main" val="1049069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110</a:t>
            </a:fld>
            <a:endParaRPr lang="en-US"/>
          </a:p>
        </p:txBody>
      </p:sp>
    </p:spTree>
    <p:extLst>
      <p:ext uri="{BB962C8B-B14F-4D97-AF65-F5344CB8AC3E}">
        <p14:creationId xmlns:p14="http://schemas.microsoft.com/office/powerpoint/2010/main" val="1274423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“Facts you should</a:t>
            </a:r>
            <a:r>
              <a:rPr lang="en-US" baseline="0"/>
              <a:t> know”, “Tips for Families”, and “Where to go for more information.”</a:t>
            </a:r>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111</a:t>
            </a:fld>
            <a:endParaRPr lang="en-US"/>
          </a:p>
        </p:txBody>
      </p:sp>
    </p:spTree>
    <p:extLst>
      <p:ext uri="{BB962C8B-B14F-4D97-AF65-F5344CB8AC3E}">
        <p14:creationId xmlns:p14="http://schemas.microsoft.com/office/powerpoint/2010/main" val="15390333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112</a:t>
            </a:fld>
            <a:endParaRPr lang="en-US"/>
          </a:p>
        </p:txBody>
      </p:sp>
    </p:spTree>
    <p:extLst>
      <p:ext uri="{BB962C8B-B14F-4D97-AF65-F5344CB8AC3E}">
        <p14:creationId xmlns:p14="http://schemas.microsoft.com/office/powerpoint/2010/main" val="11576476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114</a:t>
            </a:fld>
            <a:endParaRPr lang="en-US"/>
          </a:p>
        </p:txBody>
      </p:sp>
    </p:spTree>
    <p:extLst>
      <p:ext uri="{BB962C8B-B14F-4D97-AF65-F5344CB8AC3E}">
        <p14:creationId xmlns:p14="http://schemas.microsoft.com/office/powerpoint/2010/main" val="155863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504 – physical or mental impairment that substantially limits one or more major life activities; if eval requested by parent, give PWN to deny or refer to SPED</a:t>
            </a:r>
          </a:p>
        </p:txBody>
      </p:sp>
      <p:sp>
        <p:nvSpPr>
          <p:cNvPr id="4" name="Slide Number Placeholder 3"/>
          <p:cNvSpPr>
            <a:spLocks noGrp="1"/>
          </p:cNvSpPr>
          <p:nvPr>
            <p:ph type="sldNum" sz="quarter" idx="5"/>
          </p:nvPr>
        </p:nvSpPr>
        <p:spPr/>
        <p:txBody>
          <a:bodyPr/>
          <a:lstStyle/>
          <a:p>
            <a:fld id="{916A620A-6F60-4126-AF7A-C9BC8B5600B0}" type="slidenum">
              <a:rPr lang="en-US" smtClean="0"/>
              <a:t>11</a:t>
            </a:fld>
            <a:endParaRPr lang="en-US"/>
          </a:p>
        </p:txBody>
      </p:sp>
    </p:spTree>
    <p:extLst>
      <p:ext uri="{BB962C8B-B14F-4D97-AF65-F5344CB8AC3E}">
        <p14:creationId xmlns:p14="http://schemas.microsoft.com/office/powerpoint/2010/main" val="2842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 affirmative requirement of LEA – obligation on district; applies to any student in district regardless of homeschool status</a:t>
            </a:r>
          </a:p>
        </p:txBody>
      </p:sp>
      <p:sp>
        <p:nvSpPr>
          <p:cNvPr id="4" name="Slide Number Placeholder 3"/>
          <p:cNvSpPr>
            <a:spLocks noGrp="1"/>
          </p:cNvSpPr>
          <p:nvPr>
            <p:ph type="sldNum" sz="quarter" idx="5"/>
          </p:nvPr>
        </p:nvSpPr>
        <p:spPr/>
        <p:txBody>
          <a:bodyPr/>
          <a:lstStyle/>
          <a:p>
            <a:fld id="{F6F045A3-8833-4138-928E-7F1CE86CCBB5}" type="slidenum">
              <a:rPr lang="en-US" smtClean="0"/>
              <a:t>12</a:t>
            </a:fld>
            <a:endParaRPr lang="en-US"/>
          </a:p>
        </p:txBody>
      </p:sp>
    </p:spTree>
    <p:extLst>
      <p:ext uri="{BB962C8B-B14F-4D97-AF65-F5344CB8AC3E}">
        <p14:creationId xmlns:p14="http://schemas.microsoft.com/office/powerpoint/2010/main" val="410860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What are red flags? Factors that when taken together and in light of the individual facts may show that the LEA had “reasonable suspicion.” Examples could be low or declining grades, not making progress in RTI or with 504 plan, interfering behaviors, suspensions/removals, outside evaluation, private diagnosis</a:t>
            </a:r>
            <a:r>
              <a:rPr lang="en-US"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13</a:t>
            </a:fld>
            <a:endParaRPr lang="en-US"/>
          </a:p>
        </p:txBody>
      </p:sp>
    </p:spTree>
    <p:extLst>
      <p:ext uri="{BB962C8B-B14F-4D97-AF65-F5344CB8AC3E}">
        <p14:creationId xmlns:p14="http://schemas.microsoft.com/office/powerpoint/2010/main" val="396618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Fed – no GA - yes</a:t>
            </a:r>
          </a:p>
        </p:txBody>
      </p:sp>
      <p:sp>
        <p:nvSpPr>
          <p:cNvPr id="4" name="Slide Number Placeholder 3"/>
          <p:cNvSpPr>
            <a:spLocks noGrp="1"/>
          </p:cNvSpPr>
          <p:nvPr>
            <p:ph type="sldNum" sz="quarter" idx="5"/>
          </p:nvPr>
        </p:nvSpPr>
        <p:spPr/>
        <p:txBody>
          <a:bodyPr/>
          <a:lstStyle/>
          <a:p>
            <a:fld id="{F6F045A3-8833-4138-928E-7F1CE86CCBB5}" type="slidenum">
              <a:rPr lang="en-US" smtClean="0"/>
              <a:t>14</a:t>
            </a:fld>
            <a:endParaRPr lang="en-US"/>
          </a:p>
        </p:txBody>
      </p:sp>
    </p:spTree>
    <p:extLst>
      <p:ext uri="{BB962C8B-B14F-4D97-AF65-F5344CB8AC3E}">
        <p14:creationId xmlns:p14="http://schemas.microsoft.com/office/powerpoint/2010/main" val="285400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15</a:t>
            </a:fld>
            <a:endParaRPr lang="en-US"/>
          </a:p>
        </p:txBody>
      </p:sp>
    </p:spTree>
    <p:extLst>
      <p:ext uri="{BB962C8B-B14F-4D97-AF65-F5344CB8AC3E}">
        <p14:creationId xmlns:p14="http://schemas.microsoft.com/office/powerpoint/2010/main" val="3873790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Office of Special Education Programs</a:t>
            </a:r>
          </a:p>
        </p:txBody>
      </p:sp>
      <p:sp>
        <p:nvSpPr>
          <p:cNvPr id="4" name="Slide Number Placeholder 3"/>
          <p:cNvSpPr>
            <a:spLocks noGrp="1"/>
          </p:cNvSpPr>
          <p:nvPr>
            <p:ph type="sldNum" sz="quarter" idx="10"/>
          </p:nvPr>
        </p:nvSpPr>
        <p:spPr/>
        <p:txBody>
          <a:bodyPr/>
          <a:lstStyle/>
          <a:p>
            <a:fld id="{E6530340-F5C0-43BA-9CC1-D63E860F355B}" type="slidenum">
              <a:rPr lang="en-US" smtClean="0"/>
              <a:t>16</a:t>
            </a:fld>
            <a:endParaRPr lang="en-US"/>
          </a:p>
        </p:txBody>
      </p:sp>
    </p:spTree>
    <p:extLst>
      <p:ext uri="{BB962C8B-B14F-4D97-AF65-F5344CB8AC3E}">
        <p14:creationId xmlns:p14="http://schemas.microsoft.com/office/powerpoint/2010/main" val="91979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17</a:t>
            </a:fld>
            <a:endParaRPr lang="en-US"/>
          </a:p>
        </p:txBody>
      </p:sp>
    </p:spTree>
    <p:extLst>
      <p:ext uri="{BB962C8B-B14F-4D97-AF65-F5344CB8AC3E}">
        <p14:creationId xmlns:p14="http://schemas.microsoft.com/office/powerpoint/2010/main" val="276035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The students covered under IDEA Part B include the following age range:
https://www.polleverywhere.com/multiple_choice_polls/SQnezp7eExoSVyhSnZkF0</a:t>
            </a:r>
          </a:p>
        </p:txBody>
      </p:sp>
      <p:sp>
        <p:nvSpPr>
          <p:cNvPr id="4" name="Slide Number Placeholder 3"/>
          <p:cNvSpPr>
            <a:spLocks noGrp="1"/>
          </p:cNvSpPr>
          <p:nvPr>
            <p:ph type="sldNum" sz="quarter" idx="5"/>
          </p:nvPr>
        </p:nvSpPr>
        <p:spPr/>
        <p:txBody>
          <a:bodyPr/>
          <a:lstStyle/>
          <a:p>
            <a:fld id="{F6F045A3-8833-4138-928E-7F1CE86CCBB5}" type="slidenum">
              <a:rPr lang="en-US" smtClean="0"/>
              <a:t>18</a:t>
            </a:fld>
            <a:endParaRPr lang="en-US"/>
          </a:p>
        </p:txBody>
      </p:sp>
      <p:sp>
        <p:nvSpPr>
          <p:cNvPr id="5" name="TextBox 4">
            <a:extLst>
              <a:ext uri="{FF2B5EF4-FFF2-40B4-BE49-F238E27FC236}">
                <a16:creationId xmlns:a16="http://schemas.microsoft.com/office/drawing/2014/main" id="{FB8FE141-6B19-4704-B668-775EFE71457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19004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Give up to 3 examples of "red flags" that may demonstrate reasonable suspicion that a student is a student with a disability and in need of special education services.
https://www.polleverywhere.com/free_text_polls/QHxe4K7F91mu58bjs6q23</a:t>
            </a:r>
          </a:p>
        </p:txBody>
      </p:sp>
      <p:sp>
        <p:nvSpPr>
          <p:cNvPr id="4" name="Slide Number Placeholder 3"/>
          <p:cNvSpPr>
            <a:spLocks noGrp="1"/>
          </p:cNvSpPr>
          <p:nvPr>
            <p:ph type="sldNum" sz="quarter" idx="5"/>
          </p:nvPr>
        </p:nvSpPr>
        <p:spPr/>
        <p:txBody>
          <a:bodyPr/>
          <a:lstStyle/>
          <a:p>
            <a:fld id="{F6F045A3-8833-4138-928E-7F1CE86CCBB5}" type="slidenum">
              <a:rPr lang="en-US" smtClean="0"/>
              <a:t>19</a:t>
            </a:fld>
            <a:endParaRPr lang="en-US"/>
          </a:p>
        </p:txBody>
      </p:sp>
      <p:sp>
        <p:nvSpPr>
          <p:cNvPr id="5" name="TextBox 4">
            <a:extLst>
              <a:ext uri="{FF2B5EF4-FFF2-40B4-BE49-F238E27FC236}">
                <a16:creationId xmlns:a16="http://schemas.microsoft.com/office/drawing/2014/main" id="{45CEA5C6-40E4-4120-8790-BE906EF064A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4049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List your title and the school district/public agency you represent.
https://www.polleverywhere.com/free_text_polls/NfYOBKKjOXkz5Iri425Et</a:t>
            </a:r>
          </a:p>
        </p:txBody>
      </p:sp>
      <p:sp>
        <p:nvSpPr>
          <p:cNvPr id="4" name="Slide Number Placeholder 3"/>
          <p:cNvSpPr>
            <a:spLocks noGrp="1"/>
          </p:cNvSpPr>
          <p:nvPr>
            <p:ph type="sldNum" sz="quarter" idx="5"/>
          </p:nvPr>
        </p:nvSpPr>
        <p:spPr/>
        <p:txBody>
          <a:bodyPr/>
          <a:lstStyle/>
          <a:p>
            <a:fld id="{F6F045A3-8833-4138-928E-7F1CE86CCBB5}" type="slidenum">
              <a:rPr lang="en-US" smtClean="0"/>
              <a:t>2</a:t>
            </a:fld>
            <a:endParaRPr lang="en-US"/>
          </a:p>
        </p:txBody>
      </p:sp>
      <p:sp>
        <p:nvSpPr>
          <p:cNvPr id="5" name="TextBox 4">
            <a:extLst>
              <a:ext uri="{FF2B5EF4-FFF2-40B4-BE49-F238E27FC236}">
                <a16:creationId xmlns:a16="http://schemas.microsoft.com/office/drawing/2014/main" id="{E8D40436-D0C7-4C0D-B769-0FA14F7E6A7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3720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If a parent does not request a special education evaluation, then a school district cannot have violated Child Find.
https://www.polleverywhere.com/multiple_choice_polls/vBRoYRQq3QvjKe8qS5RQk</a:t>
            </a:r>
          </a:p>
        </p:txBody>
      </p:sp>
      <p:sp>
        <p:nvSpPr>
          <p:cNvPr id="4" name="Slide Number Placeholder 3"/>
          <p:cNvSpPr>
            <a:spLocks noGrp="1"/>
          </p:cNvSpPr>
          <p:nvPr>
            <p:ph type="sldNum" sz="quarter" idx="5"/>
          </p:nvPr>
        </p:nvSpPr>
        <p:spPr/>
        <p:txBody>
          <a:bodyPr/>
          <a:lstStyle/>
          <a:p>
            <a:fld id="{F6F045A3-8833-4138-928E-7F1CE86CCBB5}" type="slidenum">
              <a:rPr lang="en-US" smtClean="0"/>
              <a:t>20</a:t>
            </a:fld>
            <a:endParaRPr lang="en-US"/>
          </a:p>
        </p:txBody>
      </p:sp>
      <p:sp>
        <p:nvSpPr>
          <p:cNvPr id="5" name="TextBox 4">
            <a:extLst>
              <a:ext uri="{FF2B5EF4-FFF2-40B4-BE49-F238E27FC236}">
                <a16:creationId xmlns:a16="http://schemas.microsoft.com/office/drawing/2014/main" id="{B9E803CA-0220-418C-927F-69CE2DF8524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13527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504 – physical or mental impairment that substantially limits one or more major life activities; if eval requested by parent, give PWN to deny or refer to SPED</a:t>
            </a:r>
          </a:p>
        </p:txBody>
      </p:sp>
      <p:sp>
        <p:nvSpPr>
          <p:cNvPr id="4" name="Slide Number Placeholder 3"/>
          <p:cNvSpPr>
            <a:spLocks noGrp="1"/>
          </p:cNvSpPr>
          <p:nvPr>
            <p:ph type="sldNum" sz="quarter" idx="5"/>
          </p:nvPr>
        </p:nvSpPr>
        <p:spPr/>
        <p:txBody>
          <a:bodyPr/>
          <a:lstStyle/>
          <a:p>
            <a:fld id="{916A620A-6F60-4126-AF7A-C9BC8B5600B0}" type="slidenum">
              <a:rPr lang="en-US" smtClean="0"/>
              <a:t>21</a:t>
            </a:fld>
            <a:endParaRPr lang="en-US"/>
          </a:p>
        </p:txBody>
      </p:sp>
    </p:spTree>
    <p:extLst>
      <p:ext uri="{BB962C8B-B14F-4D97-AF65-F5344CB8AC3E}">
        <p14:creationId xmlns:p14="http://schemas.microsoft.com/office/powerpoint/2010/main" val="207362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22</a:t>
            </a:fld>
            <a:endParaRPr lang="en-US"/>
          </a:p>
        </p:txBody>
      </p:sp>
    </p:spTree>
    <p:extLst>
      <p:ext uri="{BB962C8B-B14F-4D97-AF65-F5344CB8AC3E}">
        <p14:creationId xmlns:p14="http://schemas.microsoft.com/office/powerpoint/2010/main" val="158044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23</a:t>
            </a:fld>
            <a:endParaRPr lang="en-US"/>
          </a:p>
        </p:txBody>
      </p:sp>
    </p:spTree>
    <p:extLst>
      <p:ext uri="{BB962C8B-B14F-4D97-AF65-F5344CB8AC3E}">
        <p14:creationId xmlns:p14="http://schemas.microsoft.com/office/powerpoint/2010/main" val="281720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24</a:t>
            </a:fld>
            <a:endParaRPr lang="en-US"/>
          </a:p>
        </p:txBody>
      </p:sp>
    </p:spTree>
    <p:extLst>
      <p:ext uri="{BB962C8B-B14F-4D97-AF65-F5344CB8AC3E}">
        <p14:creationId xmlns:p14="http://schemas.microsoft.com/office/powerpoint/2010/main" val="4191718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25</a:t>
            </a:fld>
            <a:endParaRPr lang="en-US"/>
          </a:p>
        </p:txBody>
      </p:sp>
    </p:spTree>
    <p:extLst>
      <p:ext uri="{BB962C8B-B14F-4D97-AF65-F5344CB8AC3E}">
        <p14:creationId xmlns:p14="http://schemas.microsoft.com/office/powerpoint/2010/main" val="1816846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26</a:t>
            </a:fld>
            <a:endParaRPr lang="en-US"/>
          </a:p>
        </p:txBody>
      </p:sp>
    </p:spTree>
    <p:extLst>
      <p:ext uri="{BB962C8B-B14F-4D97-AF65-F5344CB8AC3E}">
        <p14:creationId xmlns:p14="http://schemas.microsoft.com/office/powerpoint/2010/main" val="106006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27</a:t>
            </a:fld>
            <a:endParaRPr lang="en-US"/>
          </a:p>
        </p:txBody>
      </p:sp>
    </p:spTree>
    <p:extLst>
      <p:ext uri="{BB962C8B-B14F-4D97-AF65-F5344CB8AC3E}">
        <p14:creationId xmlns:p14="http://schemas.microsoft.com/office/powerpoint/2010/main" val="3030624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28</a:t>
            </a:fld>
            <a:endParaRPr lang="en-US"/>
          </a:p>
        </p:txBody>
      </p:sp>
    </p:spTree>
    <p:extLst>
      <p:ext uri="{BB962C8B-B14F-4D97-AF65-F5344CB8AC3E}">
        <p14:creationId xmlns:p14="http://schemas.microsoft.com/office/powerpoint/2010/main" val="3100460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be FBA</a:t>
            </a:r>
          </a:p>
        </p:txBody>
      </p:sp>
      <p:sp>
        <p:nvSpPr>
          <p:cNvPr id="4" name="Slide Number Placeholder 3"/>
          <p:cNvSpPr>
            <a:spLocks noGrp="1"/>
          </p:cNvSpPr>
          <p:nvPr>
            <p:ph type="sldNum" sz="quarter" idx="5"/>
          </p:nvPr>
        </p:nvSpPr>
        <p:spPr/>
        <p:txBody>
          <a:bodyPr/>
          <a:lstStyle/>
          <a:p>
            <a:fld id="{F6F045A3-8833-4138-928E-7F1CE86CCBB5}" type="slidenum">
              <a:rPr lang="en-US" smtClean="0"/>
              <a:t>29</a:t>
            </a:fld>
            <a:endParaRPr lang="en-US"/>
          </a:p>
        </p:txBody>
      </p:sp>
    </p:spTree>
    <p:extLst>
      <p:ext uri="{BB962C8B-B14F-4D97-AF65-F5344CB8AC3E}">
        <p14:creationId xmlns:p14="http://schemas.microsoft.com/office/powerpoint/2010/main" val="265666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is your favorite kind of cake?
https://www.polleverywhere.com/free_text_polls/30yBYpS4p6nVjeK7njkma</a:t>
            </a:r>
          </a:p>
        </p:txBody>
      </p:sp>
      <p:sp>
        <p:nvSpPr>
          <p:cNvPr id="4" name="Slide Number Placeholder 3"/>
          <p:cNvSpPr>
            <a:spLocks noGrp="1"/>
          </p:cNvSpPr>
          <p:nvPr>
            <p:ph type="sldNum" sz="quarter" idx="5"/>
          </p:nvPr>
        </p:nvSpPr>
        <p:spPr/>
        <p:txBody>
          <a:bodyPr/>
          <a:lstStyle/>
          <a:p>
            <a:fld id="{F6F045A3-8833-4138-928E-7F1CE86CCBB5}" type="slidenum">
              <a:rPr lang="en-US" smtClean="0"/>
              <a:t>3</a:t>
            </a:fld>
            <a:endParaRPr lang="en-US"/>
          </a:p>
        </p:txBody>
      </p:sp>
      <p:sp>
        <p:nvSpPr>
          <p:cNvPr id="5" name="TextBox 4">
            <a:extLst>
              <a:ext uri="{FF2B5EF4-FFF2-40B4-BE49-F238E27FC236}">
                <a16:creationId xmlns:a16="http://schemas.microsoft.com/office/drawing/2014/main" id="{539864A8-DB2B-4539-AACE-4BDF35C601B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96947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30</a:t>
            </a:fld>
            <a:endParaRPr lang="en-US"/>
          </a:p>
        </p:txBody>
      </p:sp>
    </p:spTree>
    <p:extLst>
      <p:ext uri="{BB962C8B-B14F-4D97-AF65-F5344CB8AC3E}">
        <p14:creationId xmlns:p14="http://schemas.microsoft.com/office/powerpoint/2010/main" val="69301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an asterisk on Multiple Disabilities because this is an eligibility category listed in IDEA but not in our state rules. </a:t>
            </a:r>
          </a:p>
        </p:txBody>
      </p:sp>
      <p:sp>
        <p:nvSpPr>
          <p:cNvPr id="4" name="Slide Number Placeholder 3"/>
          <p:cNvSpPr>
            <a:spLocks noGrp="1"/>
          </p:cNvSpPr>
          <p:nvPr>
            <p:ph type="sldNum" sz="quarter" idx="5"/>
          </p:nvPr>
        </p:nvSpPr>
        <p:spPr/>
        <p:txBody>
          <a:bodyPr/>
          <a:lstStyle/>
          <a:p>
            <a:fld id="{F6F045A3-8833-4138-928E-7F1CE86CCBB5}" type="slidenum">
              <a:rPr lang="en-US" smtClean="0"/>
              <a:t>31</a:t>
            </a:fld>
            <a:endParaRPr lang="en-US"/>
          </a:p>
        </p:txBody>
      </p:sp>
    </p:spTree>
    <p:extLst>
      <p:ext uri="{BB962C8B-B14F-4D97-AF65-F5344CB8AC3E}">
        <p14:creationId xmlns:p14="http://schemas.microsoft.com/office/powerpoint/2010/main" val="1703871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32</a:t>
            </a:fld>
            <a:endParaRPr lang="en-US"/>
          </a:p>
        </p:txBody>
      </p:sp>
    </p:spTree>
    <p:extLst>
      <p:ext uri="{BB962C8B-B14F-4D97-AF65-F5344CB8AC3E}">
        <p14:creationId xmlns:p14="http://schemas.microsoft.com/office/powerpoint/2010/main" val="371446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 special education evaluation must be completed within _______ days of the school district receiving parental consent for evaluation.
https://www.polleverywhere.com/multiple_choice_polls/DIcUXh13T472fYgp5jVwD</a:t>
            </a:r>
          </a:p>
        </p:txBody>
      </p:sp>
      <p:sp>
        <p:nvSpPr>
          <p:cNvPr id="4" name="Slide Number Placeholder 3"/>
          <p:cNvSpPr>
            <a:spLocks noGrp="1"/>
          </p:cNvSpPr>
          <p:nvPr>
            <p:ph type="sldNum" sz="quarter" idx="5"/>
          </p:nvPr>
        </p:nvSpPr>
        <p:spPr/>
        <p:txBody>
          <a:bodyPr/>
          <a:lstStyle/>
          <a:p>
            <a:fld id="{F6F045A3-8833-4138-928E-7F1CE86CCBB5}" type="slidenum">
              <a:rPr lang="en-US" smtClean="0"/>
              <a:t>34</a:t>
            </a:fld>
            <a:endParaRPr lang="en-US"/>
          </a:p>
        </p:txBody>
      </p:sp>
      <p:sp>
        <p:nvSpPr>
          <p:cNvPr id="5" name="TextBox 4">
            <a:extLst>
              <a:ext uri="{FF2B5EF4-FFF2-40B4-BE49-F238E27FC236}">
                <a16:creationId xmlns:a16="http://schemas.microsoft.com/office/drawing/2014/main" id="{D41709FC-4F23-444D-BA38-7243D6FBF78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16134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The eligibility meeting must occur within the 60-day initial evaluation time period.
https://www.polleverywhere.com/multiple_choice_polls/n6rewcyePpEMtvcHwvBzK</a:t>
            </a:r>
          </a:p>
        </p:txBody>
      </p:sp>
      <p:sp>
        <p:nvSpPr>
          <p:cNvPr id="4" name="Slide Number Placeholder 3"/>
          <p:cNvSpPr>
            <a:spLocks noGrp="1"/>
          </p:cNvSpPr>
          <p:nvPr>
            <p:ph type="sldNum" sz="quarter" idx="5"/>
          </p:nvPr>
        </p:nvSpPr>
        <p:spPr/>
        <p:txBody>
          <a:bodyPr/>
          <a:lstStyle/>
          <a:p>
            <a:fld id="{F6F045A3-8833-4138-928E-7F1CE86CCBB5}" type="slidenum">
              <a:rPr lang="en-US" smtClean="0"/>
              <a:t>35</a:t>
            </a:fld>
            <a:endParaRPr lang="en-US"/>
          </a:p>
        </p:txBody>
      </p:sp>
      <p:sp>
        <p:nvSpPr>
          <p:cNvPr id="5" name="TextBox 4">
            <a:extLst>
              <a:ext uri="{FF2B5EF4-FFF2-40B4-BE49-F238E27FC236}">
                <a16:creationId xmlns:a16="http://schemas.microsoft.com/office/drawing/2014/main" id="{C785E8B8-32E1-4F95-8D6E-6D8C9967E2C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15761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Once a student is eligible for special education, what must occur every three years unless the parent and LEA agree it is unnecessary?
https://www.polleverywhere.com/free_text_polls/nVM435mU5IVtJiAmwt8Z4</a:t>
            </a:r>
          </a:p>
        </p:txBody>
      </p:sp>
      <p:sp>
        <p:nvSpPr>
          <p:cNvPr id="4" name="Slide Number Placeholder 3"/>
          <p:cNvSpPr>
            <a:spLocks noGrp="1"/>
          </p:cNvSpPr>
          <p:nvPr>
            <p:ph type="sldNum" sz="quarter" idx="5"/>
          </p:nvPr>
        </p:nvSpPr>
        <p:spPr/>
        <p:txBody>
          <a:bodyPr/>
          <a:lstStyle/>
          <a:p>
            <a:fld id="{F6F045A3-8833-4138-928E-7F1CE86CCBB5}" type="slidenum">
              <a:rPr lang="en-US" smtClean="0"/>
              <a:t>36</a:t>
            </a:fld>
            <a:endParaRPr lang="en-US"/>
          </a:p>
        </p:txBody>
      </p:sp>
      <p:sp>
        <p:nvSpPr>
          <p:cNvPr id="5" name="TextBox 4">
            <a:extLst>
              <a:ext uri="{FF2B5EF4-FFF2-40B4-BE49-F238E27FC236}">
                <a16:creationId xmlns:a16="http://schemas.microsoft.com/office/drawing/2014/main" id="{A1F0FFC0-4D28-424A-ABD4-77076073ACA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37033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504 – physical or mental impairment that substantially limits one or more major life activities; if eval requested by parent, give PWN to deny or refer to SPED</a:t>
            </a:r>
          </a:p>
        </p:txBody>
      </p:sp>
      <p:sp>
        <p:nvSpPr>
          <p:cNvPr id="4" name="Slide Number Placeholder 3"/>
          <p:cNvSpPr>
            <a:spLocks noGrp="1"/>
          </p:cNvSpPr>
          <p:nvPr>
            <p:ph type="sldNum" sz="quarter" idx="5"/>
          </p:nvPr>
        </p:nvSpPr>
        <p:spPr/>
        <p:txBody>
          <a:bodyPr/>
          <a:lstStyle/>
          <a:p>
            <a:fld id="{916A620A-6F60-4126-AF7A-C9BC8B5600B0}" type="slidenum">
              <a:rPr lang="en-US" smtClean="0"/>
              <a:t>37</a:t>
            </a:fld>
            <a:endParaRPr lang="en-US"/>
          </a:p>
        </p:txBody>
      </p:sp>
    </p:spTree>
    <p:extLst>
      <p:ext uri="{BB962C8B-B14F-4D97-AF65-F5344CB8AC3E}">
        <p14:creationId xmlns:p14="http://schemas.microsoft.com/office/powerpoint/2010/main" val="252468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38</a:t>
            </a:fld>
            <a:endParaRPr lang="en-US"/>
          </a:p>
        </p:txBody>
      </p:sp>
    </p:spTree>
    <p:extLst>
      <p:ext uri="{BB962C8B-B14F-4D97-AF65-F5344CB8AC3E}">
        <p14:creationId xmlns:p14="http://schemas.microsoft.com/office/powerpoint/2010/main" val="689737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41</a:t>
            </a:fld>
            <a:endParaRPr lang="en-US"/>
          </a:p>
        </p:txBody>
      </p:sp>
    </p:spTree>
    <p:extLst>
      <p:ext uri="{BB962C8B-B14F-4D97-AF65-F5344CB8AC3E}">
        <p14:creationId xmlns:p14="http://schemas.microsoft.com/office/powerpoint/2010/main" val="3429746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43</a:t>
            </a:fld>
            <a:endParaRPr lang="en-US"/>
          </a:p>
        </p:txBody>
      </p:sp>
    </p:spTree>
    <p:extLst>
      <p:ext uri="{BB962C8B-B14F-4D97-AF65-F5344CB8AC3E}">
        <p14:creationId xmlns:p14="http://schemas.microsoft.com/office/powerpoint/2010/main" val="183235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based on changes</a:t>
            </a:r>
          </a:p>
        </p:txBody>
      </p:sp>
      <p:sp>
        <p:nvSpPr>
          <p:cNvPr id="4" name="Slide Number Placeholder 3"/>
          <p:cNvSpPr>
            <a:spLocks noGrp="1"/>
          </p:cNvSpPr>
          <p:nvPr>
            <p:ph type="sldNum" sz="quarter" idx="5"/>
          </p:nvPr>
        </p:nvSpPr>
        <p:spPr/>
        <p:txBody>
          <a:bodyPr/>
          <a:lstStyle/>
          <a:p>
            <a:fld id="{F6F045A3-8833-4138-928E-7F1CE86CCBB5}" type="slidenum">
              <a:rPr lang="en-US" smtClean="0"/>
              <a:t>4</a:t>
            </a:fld>
            <a:endParaRPr lang="en-US"/>
          </a:p>
        </p:txBody>
      </p:sp>
    </p:spTree>
    <p:extLst>
      <p:ext uri="{BB962C8B-B14F-4D97-AF65-F5344CB8AC3E}">
        <p14:creationId xmlns:p14="http://schemas.microsoft.com/office/powerpoint/2010/main" val="3597156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45</a:t>
            </a:fld>
            <a:endParaRPr lang="en-US"/>
          </a:p>
        </p:txBody>
      </p:sp>
    </p:spTree>
    <p:extLst>
      <p:ext uri="{BB962C8B-B14F-4D97-AF65-F5344CB8AC3E}">
        <p14:creationId xmlns:p14="http://schemas.microsoft.com/office/powerpoint/2010/main" val="845033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46</a:t>
            </a:fld>
            <a:endParaRPr lang="en-US"/>
          </a:p>
        </p:txBody>
      </p:sp>
    </p:spTree>
    <p:extLst>
      <p:ext uri="{BB962C8B-B14F-4D97-AF65-F5344CB8AC3E}">
        <p14:creationId xmlns:p14="http://schemas.microsoft.com/office/powerpoint/2010/main" val="3747570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47</a:t>
            </a:fld>
            <a:endParaRPr lang="en-US"/>
          </a:p>
        </p:txBody>
      </p:sp>
    </p:spTree>
    <p:extLst>
      <p:ext uri="{BB962C8B-B14F-4D97-AF65-F5344CB8AC3E}">
        <p14:creationId xmlns:p14="http://schemas.microsoft.com/office/powerpoint/2010/main" val="517934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generally speaking there should not be a time when the regular ed environment is not considered, therefore a regular ed. teacher should be in attendance.</a:t>
            </a:r>
          </a:p>
          <a:p>
            <a:r>
              <a:rPr lang="en-US"/>
              <a:t>There are examples of case law that show this point and they reference the LRE rule. (LRP IEP book pg 5.6) The court said as long as regular education is a possibility the participation of a regular education teacher in the creation of the IEP is required (LRE IEP book pg 5.7)</a:t>
            </a:r>
          </a:p>
        </p:txBody>
      </p:sp>
      <p:sp>
        <p:nvSpPr>
          <p:cNvPr id="4" name="Slide Number Placeholder 3"/>
          <p:cNvSpPr>
            <a:spLocks noGrp="1"/>
          </p:cNvSpPr>
          <p:nvPr>
            <p:ph type="sldNum" sz="quarter" idx="5"/>
          </p:nvPr>
        </p:nvSpPr>
        <p:spPr/>
        <p:txBody>
          <a:bodyPr/>
          <a:lstStyle/>
          <a:p>
            <a:fld id="{E6530340-F5C0-43BA-9CC1-D63E860F355B}" type="slidenum">
              <a:rPr lang="en-US" smtClean="0"/>
              <a:t>48</a:t>
            </a:fld>
            <a:endParaRPr lang="en-US"/>
          </a:p>
        </p:txBody>
      </p:sp>
    </p:spTree>
    <p:extLst>
      <p:ext uri="{BB962C8B-B14F-4D97-AF65-F5344CB8AC3E}">
        <p14:creationId xmlns:p14="http://schemas.microsoft.com/office/powerpoint/2010/main" val="2522309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530340-F5C0-43BA-9CC1-D63E860F355B}" type="slidenum">
              <a:rPr lang="en-US" smtClean="0"/>
              <a:t>49</a:t>
            </a:fld>
            <a:endParaRPr lang="en-US"/>
          </a:p>
        </p:txBody>
      </p:sp>
    </p:spTree>
    <p:extLst>
      <p:ext uri="{BB962C8B-B14F-4D97-AF65-F5344CB8AC3E}">
        <p14:creationId xmlns:p14="http://schemas.microsoft.com/office/powerpoint/2010/main" val="1121636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530340-F5C0-43BA-9CC1-D63E860F355B}" type="slidenum">
              <a:rPr lang="en-US" smtClean="0"/>
              <a:t>50</a:t>
            </a:fld>
            <a:endParaRPr lang="en-US"/>
          </a:p>
        </p:txBody>
      </p:sp>
    </p:spTree>
    <p:extLst>
      <p:ext uri="{BB962C8B-B14F-4D97-AF65-F5344CB8AC3E}">
        <p14:creationId xmlns:p14="http://schemas.microsoft.com/office/powerpoint/2010/main" val="239093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530340-F5C0-43BA-9CC1-D63E860F355B}" type="slidenum">
              <a:rPr lang="en-US" smtClean="0"/>
              <a:t>51</a:t>
            </a:fld>
            <a:endParaRPr lang="en-US"/>
          </a:p>
        </p:txBody>
      </p:sp>
    </p:spTree>
    <p:extLst>
      <p:ext uri="{BB962C8B-B14F-4D97-AF65-F5344CB8AC3E}">
        <p14:creationId xmlns:p14="http://schemas.microsoft.com/office/powerpoint/2010/main" val="1020713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530340-F5C0-43BA-9CC1-D63E860F355B}" type="slidenum">
              <a:rPr lang="en-US" smtClean="0"/>
              <a:t>52</a:t>
            </a:fld>
            <a:endParaRPr lang="en-US"/>
          </a:p>
        </p:txBody>
      </p:sp>
    </p:spTree>
    <p:extLst>
      <p:ext uri="{BB962C8B-B14F-4D97-AF65-F5344CB8AC3E}">
        <p14:creationId xmlns:p14="http://schemas.microsoft.com/office/powerpoint/2010/main" val="469836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54</a:t>
            </a:fld>
            <a:endParaRPr lang="en-US"/>
          </a:p>
        </p:txBody>
      </p:sp>
    </p:spTree>
    <p:extLst>
      <p:ext uri="{BB962C8B-B14F-4D97-AF65-F5344CB8AC3E}">
        <p14:creationId xmlns:p14="http://schemas.microsoft.com/office/powerpoint/2010/main" val="3278757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Name at least three required IEP Team members.
https://www.polleverywhere.com/free_text_polls/TZXA49c1xYBPLJmTLItlC</a:t>
            </a:r>
          </a:p>
        </p:txBody>
      </p:sp>
      <p:sp>
        <p:nvSpPr>
          <p:cNvPr id="4" name="Slide Number Placeholder 3"/>
          <p:cNvSpPr>
            <a:spLocks noGrp="1"/>
          </p:cNvSpPr>
          <p:nvPr>
            <p:ph type="sldNum" sz="quarter" idx="5"/>
          </p:nvPr>
        </p:nvSpPr>
        <p:spPr/>
        <p:txBody>
          <a:bodyPr/>
          <a:lstStyle/>
          <a:p>
            <a:fld id="{F6F045A3-8833-4138-928E-7F1CE86CCBB5}" type="slidenum">
              <a:rPr lang="en-US" smtClean="0"/>
              <a:t>55</a:t>
            </a:fld>
            <a:endParaRPr lang="en-US"/>
          </a:p>
        </p:txBody>
      </p:sp>
      <p:sp>
        <p:nvSpPr>
          <p:cNvPr id="5" name="TextBox 4">
            <a:extLst>
              <a:ext uri="{FF2B5EF4-FFF2-40B4-BE49-F238E27FC236}">
                <a16:creationId xmlns:a16="http://schemas.microsoft.com/office/drawing/2014/main" id="{9D5516D7-DCE4-44AA-9173-A342AD2180F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5705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Available online; explain acronyms</a:t>
            </a:r>
          </a:p>
        </p:txBody>
      </p:sp>
      <p:sp>
        <p:nvSpPr>
          <p:cNvPr id="4" name="Slide Number Placeholder 3"/>
          <p:cNvSpPr>
            <a:spLocks noGrp="1"/>
          </p:cNvSpPr>
          <p:nvPr>
            <p:ph type="sldNum" sz="quarter" idx="5"/>
          </p:nvPr>
        </p:nvSpPr>
        <p:spPr/>
        <p:txBody>
          <a:bodyPr/>
          <a:lstStyle/>
          <a:p>
            <a:fld id="{F6F045A3-8833-4138-928E-7F1CE86CCBB5}" type="slidenum">
              <a:rPr lang="en-US" smtClean="0"/>
              <a:t>5</a:t>
            </a:fld>
            <a:endParaRPr lang="en-US"/>
          </a:p>
        </p:txBody>
      </p:sp>
    </p:spTree>
    <p:extLst>
      <p:ext uri="{BB962C8B-B14F-4D97-AF65-F5344CB8AC3E}">
        <p14:creationId xmlns:p14="http://schemas.microsoft.com/office/powerpoint/2010/main" val="4270070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A special education teacher can serve as both the general education teacher and special education teacher in an IEP Team meeting based solely on that teacher having dual certification.
https://www.polleverywhere.com/multiple_choice_polls/unxCc4nOhUfVvr2PUhetK</a:t>
            </a:r>
          </a:p>
        </p:txBody>
      </p:sp>
      <p:sp>
        <p:nvSpPr>
          <p:cNvPr id="4" name="Slide Number Placeholder 3"/>
          <p:cNvSpPr>
            <a:spLocks noGrp="1"/>
          </p:cNvSpPr>
          <p:nvPr>
            <p:ph type="sldNum" sz="quarter" idx="5"/>
          </p:nvPr>
        </p:nvSpPr>
        <p:spPr/>
        <p:txBody>
          <a:bodyPr/>
          <a:lstStyle/>
          <a:p>
            <a:fld id="{F6F045A3-8833-4138-928E-7F1CE86CCBB5}" type="slidenum">
              <a:rPr lang="en-US" smtClean="0"/>
              <a:t>56</a:t>
            </a:fld>
            <a:endParaRPr lang="en-US"/>
          </a:p>
        </p:txBody>
      </p:sp>
      <p:sp>
        <p:nvSpPr>
          <p:cNvPr id="5" name="TextBox 4">
            <a:extLst>
              <a:ext uri="{FF2B5EF4-FFF2-40B4-BE49-F238E27FC236}">
                <a16:creationId xmlns:a16="http://schemas.microsoft.com/office/drawing/2014/main" id="{85E15D7F-3BF8-4144-8B7C-45E782E50B7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11884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58</a:t>
            </a:fld>
            <a:endParaRPr lang="en-US"/>
          </a:p>
        </p:txBody>
      </p:sp>
    </p:spTree>
    <p:extLst>
      <p:ext uri="{BB962C8B-B14F-4D97-AF65-F5344CB8AC3E}">
        <p14:creationId xmlns:p14="http://schemas.microsoft.com/office/powerpoint/2010/main" val="2035000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based on changes</a:t>
            </a:r>
          </a:p>
        </p:txBody>
      </p:sp>
      <p:sp>
        <p:nvSpPr>
          <p:cNvPr id="4" name="Slide Number Placeholder 3"/>
          <p:cNvSpPr>
            <a:spLocks noGrp="1"/>
          </p:cNvSpPr>
          <p:nvPr>
            <p:ph type="sldNum" sz="quarter" idx="5"/>
          </p:nvPr>
        </p:nvSpPr>
        <p:spPr/>
        <p:txBody>
          <a:bodyPr/>
          <a:lstStyle/>
          <a:p>
            <a:fld id="{F6F045A3-8833-4138-928E-7F1CE86CCBB5}" type="slidenum">
              <a:rPr lang="en-US" smtClean="0"/>
              <a:t>59</a:t>
            </a:fld>
            <a:endParaRPr lang="en-US"/>
          </a:p>
        </p:txBody>
      </p:sp>
    </p:spTree>
    <p:extLst>
      <p:ext uri="{BB962C8B-B14F-4D97-AF65-F5344CB8AC3E}">
        <p14:creationId xmlns:p14="http://schemas.microsoft.com/office/powerpoint/2010/main" val="317702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504 – physical or mental impairment that substantially limits one or more major life activities; if eval requested by parent, give PWN to deny or refer to SPED</a:t>
            </a:r>
          </a:p>
        </p:txBody>
      </p:sp>
      <p:sp>
        <p:nvSpPr>
          <p:cNvPr id="4" name="Slide Number Placeholder 3"/>
          <p:cNvSpPr>
            <a:spLocks noGrp="1"/>
          </p:cNvSpPr>
          <p:nvPr>
            <p:ph type="sldNum" sz="quarter" idx="5"/>
          </p:nvPr>
        </p:nvSpPr>
        <p:spPr/>
        <p:txBody>
          <a:bodyPr/>
          <a:lstStyle/>
          <a:p>
            <a:fld id="{916A620A-6F60-4126-AF7A-C9BC8B5600B0}" type="slidenum">
              <a:rPr lang="en-US" smtClean="0"/>
              <a:t>60</a:t>
            </a:fld>
            <a:endParaRPr lang="en-US"/>
          </a:p>
        </p:txBody>
      </p:sp>
    </p:spTree>
    <p:extLst>
      <p:ext uri="{BB962C8B-B14F-4D97-AF65-F5344CB8AC3E}">
        <p14:creationId xmlns:p14="http://schemas.microsoft.com/office/powerpoint/2010/main" val="3682944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 C.F.R. 320 – Definition of IEP; 34 CFR 300.321 – IEP Team; 34 CFR 300.322 – Parent Participation; 34 CFR 300.323 – When IEPs must be in effect; 34 CFR 300.324 – Development, Review, Revision of the IEP </a:t>
            </a:r>
          </a:p>
        </p:txBody>
      </p:sp>
      <p:sp>
        <p:nvSpPr>
          <p:cNvPr id="4" name="Slide Number Placeholder 3"/>
          <p:cNvSpPr>
            <a:spLocks noGrp="1"/>
          </p:cNvSpPr>
          <p:nvPr>
            <p:ph type="sldNum" sz="quarter" idx="5"/>
          </p:nvPr>
        </p:nvSpPr>
        <p:spPr/>
        <p:txBody>
          <a:bodyPr/>
          <a:lstStyle/>
          <a:p>
            <a:fld id="{E6530340-F5C0-43BA-9CC1-D63E860F355B}" type="slidenum">
              <a:rPr lang="en-US" smtClean="0"/>
              <a:t>61</a:t>
            </a:fld>
            <a:endParaRPr lang="en-US"/>
          </a:p>
        </p:txBody>
      </p:sp>
    </p:spTree>
    <p:extLst>
      <p:ext uri="{BB962C8B-B14F-4D97-AF65-F5344CB8AC3E}">
        <p14:creationId xmlns:p14="http://schemas.microsoft.com/office/powerpoint/2010/main" val="2540442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62</a:t>
            </a:fld>
            <a:endParaRPr lang="en-US"/>
          </a:p>
        </p:txBody>
      </p:sp>
    </p:spTree>
    <p:extLst>
      <p:ext uri="{BB962C8B-B14F-4D97-AF65-F5344CB8AC3E}">
        <p14:creationId xmlns:p14="http://schemas.microsoft.com/office/powerpoint/2010/main" val="3989053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63</a:t>
            </a:fld>
            <a:endParaRPr lang="en-US"/>
          </a:p>
        </p:txBody>
      </p:sp>
    </p:spTree>
    <p:extLst>
      <p:ext uri="{BB962C8B-B14F-4D97-AF65-F5344CB8AC3E}">
        <p14:creationId xmlns:p14="http://schemas.microsoft.com/office/powerpoint/2010/main" val="1482587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64</a:t>
            </a:fld>
            <a:endParaRPr lang="en-US"/>
          </a:p>
        </p:txBody>
      </p:sp>
    </p:spTree>
    <p:extLst>
      <p:ext uri="{BB962C8B-B14F-4D97-AF65-F5344CB8AC3E}">
        <p14:creationId xmlns:p14="http://schemas.microsoft.com/office/powerpoint/2010/main" val="63997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Rowley Court asked the first two questions above.</a:t>
            </a:r>
          </a:p>
        </p:txBody>
      </p:sp>
      <p:sp>
        <p:nvSpPr>
          <p:cNvPr id="4" name="Slide Number Placeholder 3"/>
          <p:cNvSpPr>
            <a:spLocks noGrp="1"/>
          </p:cNvSpPr>
          <p:nvPr>
            <p:ph type="sldNum" sz="quarter" idx="5"/>
          </p:nvPr>
        </p:nvSpPr>
        <p:spPr/>
        <p:txBody>
          <a:bodyPr/>
          <a:lstStyle/>
          <a:p>
            <a:fld id="{F6F045A3-8833-4138-928E-7F1CE86CCBB5}" type="slidenum">
              <a:rPr lang="en-US" smtClean="0"/>
              <a:t>65</a:t>
            </a:fld>
            <a:endParaRPr lang="en-US"/>
          </a:p>
        </p:txBody>
      </p:sp>
    </p:spTree>
    <p:extLst>
      <p:ext uri="{BB962C8B-B14F-4D97-AF65-F5344CB8AC3E}">
        <p14:creationId xmlns:p14="http://schemas.microsoft.com/office/powerpoint/2010/main" val="1863071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66</a:t>
            </a:fld>
            <a:endParaRPr lang="en-US"/>
          </a:p>
        </p:txBody>
      </p:sp>
    </p:spTree>
    <p:extLst>
      <p:ext uri="{BB962C8B-B14F-4D97-AF65-F5344CB8AC3E}">
        <p14:creationId xmlns:p14="http://schemas.microsoft.com/office/powerpoint/2010/main" val="169824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a:t>
            </a:fld>
            <a:endParaRPr lang="en-US"/>
          </a:p>
        </p:txBody>
      </p:sp>
    </p:spTree>
    <p:extLst>
      <p:ext uri="{BB962C8B-B14F-4D97-AF65-F5344CB8AC3E}">
        <p14:creationId xmlns:p14="http://schemas.microsoft.com/office/powerpoint/2010/main" val="1748694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67</a:t>
            </a:fld>
            <a:endParaRPr lang="en-US"/>
          </a:p>
        </p:txBody>
      </p:sp>
    </p:spTree>
    <p:extLst>
      <p:ext uri="{BB962C8B-B14F-4D97-AF65-F5344CB8AC3E}">
        <p14:creationId xmlns:p14="http://schemas.microsoft.com/office/powerpoint/2010/main" val="3801363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68</a:t>
            </a:fld>
            <a:endParaRPr lang="en-US"/>
          </a:p>
        </p:txBody>
      </p:sp>
    </p:spTree>
    <p:extLst>
      <p:ext uri="{BB962C8B-B14F-4D97-AF65-F5344CB8AC3E}">
        <p14:creationId xmlns:p14="http://schemas.microsoft.com/office/powerpoint/2010/main" val="30802254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69</a:t>
            </a:fld>
            <a:endParaRPr lang="en-US"/>
          </a:p>
        </p:txBody>
      </p:sp>
    </p:spTree>
    <p:extLst>
      <p:ext uri="{BB962C8B-B14F-4D97-AF65-F5344CB8AC3E}">
        <p14:creationId xmlns:p14="http://schemas.microsoft.com/office/powerpoint/2010/main" val="2638161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70</a:t>
            </a:fld>
            <a:endParaRPr lang="en-US"/>
          </a:p>
        </p:txBody>
      </p:sp>
    </p:spTree>
    <p:extLst>
      <p:ext uri="{BB962C8B-B14F-4D97-AF65-F5344CB8AC3E}">
        <p14:creationId xmlns:p14="http://schemas.microsoft.com/office/powerpoint/2010/main" val="66274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71</a:t>
            </a:fld>
            <a:endParaRPr lang="en-US"/>
          </a:p>
        </p:txBody>
      </p:sp>
    </p:spTree>
    <p:extLst>
      <p:ext uri="{BB962C8B-B14F-4D97-AF65-F5344CB8AC3E}">
        <p14:creationId xmlns:p14="http://schemas.microsoft.com/office/powerpoint/2010/main" val="1413395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72</a:t>
            </a:fld>
            <a:endParaRPr lang="en-US"/>
          </a:p>
        </p:txBody>
      </p:sp>
    </p:spTree>
    <p:extLst>
      <p:ext uri="{BB962C8B-B14F-4D97-AF65-F5344CB8AC3E}">
        <p14:creationId xmlns:p14="http://schemas.microsoft.com/office/powerpoint/2010/main" val="370706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73</a:t>
            </a:fld>
            <a:endParaRPr lang="en-US"/>
          </a:p>
        </p:txBody>
      </p:sp>
    </p:spTree>
    <p:extLst>
      <p:ext uri="{BB962C8B-B14F-4D97-AF65-F5344CB8AC3E}">
        <p14:creationId xmlns:p14="http://schemas.microsoft.com/office/powerpoint/2010/main" val="3010238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does FAPE stand for?
https://www.polleverywhere.com/free_text_polls/g4Hruw2UUO5CrskMeUXQm</a:t>
            </a:r>
          </a:p>
        </p:txBody>
      </p:sp>
      <p:sp>
        <p:nvSpPr>
          <p:cNvPr id="4" name="Slide Number Placeholder 3"/>
          <p:cNvSpPr>
            <a:spLocks noGrp="1"/>
          </p:cNvSpPr>
          <p:nvPr>
            <p:ph type="sldNum" sz="quarter" idx="5"/>
          </p:nvPr>
        </p:nvSpPr>
        <p:spPr/>
        <p:txBody>
          <a:bodyPr/>
          <a:lstStyle/>
          <a:p>
            <a:fld id="{F6F045A3-8833-4138-928E-7F1CE86CCBB5}" type="slidenum">
              <a:rPr lang="en-US" smtClean="0"/>
              <a:t>74</a:t>
            </a:fld>
            <a:endParaRPr lang="en-US"/>
          </a:p>
        </p:txBody>
      </p:sp>
      <p:sp>
        <p:nvSpPr>
          <p:cNvPr id="5" name="TextBox 4">
            <a:extLst>
              <a:ext uri="{FF2B5EF4-FFF2-40B4-BE49-F238E27FC236}">
                <a16:creationId xmlns:a16="http://schemas.microsoft.com/office/drawing/2014/main" id="{ECF9AEA2-7E46-4374-96F6-3B0F122CCBA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81198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In order for a child to receive a FAPE, the district must offer an IEP that is "reasonably calculated to enable a child to make progress appropriate in light of the child's circumstances."
https://www.polleverywhere.com/multiple_choice_polls/iKaJsUXpCfEGAKG5H6t9A</a:t>
            </a:r>
          </a:p>
        </p:txBody>
      </p:sp>
      <p:sp>
        <p:nvSpPr>
          <p:cNvPr id="4" name="Slide Number Placeholder 3"/>
          <p:cNvSpPr>
            <a:spLocks noGrp="1"/>
          </p:cNvSpPr>
          <p:nvPr>
            <p:ph type="sldNum" sz="quarter" idx="5"/>
          </p:nvPr>
        </p:nvSpPr>
        <p:spPr/>
        <p:txBody>
          <a:bodyPr/>
          <a:lstStyle/>
          <a:p>
            <a:fld id="{F6F045A3-8833-4138-928E-7F1CE86CCBB5}" type="slidenum">
              <a:rPr lang="en-US" smtClean="0"/>
              <a:t>75</a:t>
            </a:fld>
            <a:endParaRPr lang="en-US"/>
          </a:p>
        </p:txBody>
      </p:sp>
      <p:sp>
        <p:nvSpPr>
          <p:cNvPr id="5" name="TextBox 4">
            <a:extLst>
              <a:ext uri="{FF2B5EF4-FFF2-40B4-BE49-F238E27FC236}">
                <a16:creationId xmlns:a16="http://schemas.microsoft.com/office/drawing/2014/main" id="{974272A4-2647-49B5-B03F-222F0C3763D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08682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are some ways in which parents and school districts can work together to ensure all students with disabilities are receiving a FAPE? ​ ​
https://www.polleverywhere.com/free_text_polls/2g6VRWUJwXsjUn6YsbYer</a:t>
            </a:r>
          </a:p>
        </p:txBody>
      </p:sp>
      <p:sp>
        <p:nvSpPr>
          <p:cNvPr id="4" name="Slide Number Placeholder 3"/>
          <p:cNvSpPr>
            <a:spLocks noGrp="1"/>
          </p:cNvSpPr>
          <p:nvPr>
            <p:ph type="sldNum" sz="quarter" idx="5"/>
          </p:nvPr>
        </p:nvSpPr>
        <p:spPr/>
        <p:txBody>
          <a:bodyPr/>
          <a:lstStyle/>
          <a:p>
            <a:fld id="{F6F045A3-8833-4138-928E-7F1CE86CCBB5}" type="slidenum">
              <a:rPr lang="en-US" smtClean="0"/>
              <a:t>76</a:t>
            </a:fld>
            <a:endParaRPr lang="en-US"/>
          </a:p>
        </p:txBody>
      </p:sp>
      <p:sp>
        <p:nvSpPr>
          <p:cNvPr id="5" name="TextBox 4">
            <a:extLst>
              <a:ext uri="{FF2B5EF4-FFF2-40B4-BE49-F238E27FC236}">
                <a16:creationId xmlns:a16="http://schemas.microsoft.com/office/drawing/2014/main" id="{D48FC18A-E70C-4F4C-9A7B-825BF138B63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845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a:t>
            </a:fld>
            <a:endParaRPr lang="en-US"/>
          </a:p>
        </p:txBody>
      </p:sp>
    </p:spTree>
    <p:extLst>
      <p:ext uri="{BB962C8B-B14F-4D97-AF65-F5344CB8AC3E}">
        <p14:creationId xmlns:p14="http://schemas.microsoft.com/office/powerpoint/2010/main" val="5850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78</a:t>
            </a:fld>
            <a:endParaRPr lang="en-US"/>
          </a:p>
        </p:txBody>
      </p:sp>
    </p:spTree>
    <p:extLst>
      <p:ext uri="{BB962C8B-B14F-4D97-AF65-F5344CB8AC3E}">
        <p14:creationId xmlns:p14="http://schemas.microsoft.com/office/powerpoint/2010/main" val="3473449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79</a:t>
            </a:fld>
            <a:endParaRPr lang="en-US"/>
          </a:p>
        </p:txBody>
      </p:sp>
    </p:spTree>
    <p:extLst>
      <p:ext uri="{BB962C8B-B14F-4D97-AF65-F5344CB8AC3E}">
        <p14:creationId xmlns:p14="http://schemas.microsoft.com/office/powerpoint/2010/main" val="22351433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3F11BE-DE79-4CBA-9214-88DAF984691D}" type="slidenum">
              <a:rPr lang="en-US" smtClean="0"/>
              <a:t>80</a:t>
            </a:fld>
            <a:endParaRPr lang="en-US"/>
          </a:p>
        </p:txBody>
      </p:sp>
    </p:spTree>
    <p:extLst>
      <p:ext uri="{BB962C8B-B14F-4D97-AF65-F5344CB8AC3E}">
        <p14:creationId xmlns:p14="http://schemas.microsoft.com/office/powerpoint/2010/main" val="2152776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81</a:t>
            </a:fld>
            <a:endParaRPr lang="en-US"/>
          </a:p>
        </p:txBody>
      </p:sp>
    </p:spTree>
    <p:extLst>
      <p:ext uri="{BB962C8B-B14F-4D97-AF65-F5344CB8AC3E}">
        <p14:creationId xmlns:p14="http://schemas.microsoft.com/office/powerpoint/2010/main" val="29713330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82</a:t>
            </a:fld>
            <a:endParaRPr lang="en-US"/>
          </a:p>
        </p:txBody>
      </p:sp>
    </p:spTree>
    <p:extLst>
      <p:ext uri="{BB962C8B-B14F-4D97-AF65-F5344CB8AC3E}">
        <p14:creationId xmlns:p14="http://schemas.microsoft.com/office/powerpoint/2010/main" val="27964912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83</a:t>
            </a:fld>
            <a:endParaRPr lang="en-US"/>
          </a:p>
        </p:txBody>
      </p:sp>
    </p:spTree>
    <p:extLst>
      <p:ext uri="{BB962C8B-B14F-4D97-AF65-F5344CB8AC3E}">
        <p14:creationId xmlns:p14="http://schemas.microsoft.com/office/powerpoint/2010/main" val="2143848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84</a:t>
            </a:fld>
            <a:endParaRPr lang="en-US"/>
          </a:p>
        </p:txBody>
      </p:sp>
    </p:spTree>
    <p:extLst>
      <p:ext uri="{BB962C8B-B14F-4D97-AF65-F5344CB8AC3E}">
        <p14:creationId xmlns:p14="http://schemas.microsoft.com/office/powerpoint/2010/main" val="28015843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languages, fact sheets, mention P2P and Parent Mentors</a:t>
            </a:r>
          </a:p>
        </p:txBody>
      </p:sp>
      <p:sp>
        <p:nvSpPr>
          <p:cNvPr id="4" name="Slide Number Placeholder 3"/>
          <p:cNvSpPr>
            <a:spLocks noGrp="1"/>
          </p:cNvSpPr>
          <p:nvPr>
            <p:ph type="sldNum" sz="quarter" idx="5"/>
          </p:nvPr>
        </p:nvSpPr>
        <p:spPr/>
        <p:txBody>
          <a:bodyPr/>
          <a:lstStyle/>
          <a:p>
            <a:fld id="{F6F045A3-8833-4138-928E-7F1CE86CCBB5}" type="slidenum">
              <a:rPr lang="en-US" smtClean="0"/>
              <a:t>85</a:t>
            </a:fld>
            <a:endParaRPr lang="en-US"/>
          </a:p>
        </p:txBody>
      </p:sp>
    </p:spTree>
    <p:extLst>
      <p:ext uri="{BB962C8B-B14F-4D97-AF65-F5344CB8AC3E}">
        <p14:creationId xmlns:p14="http://schemas.microsoft.com/office/powerpoint/2010/main" val="1253134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86</a:t>
            </a:fld>
            <a:endParaRPr lang="en-US"/>
          </a:p>
        </p:txBody>
      </p:sp>
    </p:spTree>
    <p:extLst>
      <p:ext uri="{BB962C8B-B14F-4D97-AF65-F5344CB8AC3E}">
        <p14:creationId xmlns:p14="http://schemas.microsoft.com/office/powerpoint/2010/main" val="702638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87</a:t>
            </a:fld>
            <a:endParaRPr lang="en-US"/>
          </a:p>
        </p:txBody>
      </p:sp>
    </p:spTree>
    <p:extLst>
      <p:ext uri="{BB962C8B-B14F-4D97-AF65-F5344CB8AC3E}">
        <p14:creationId xmlns:p14="http://schemas.microsoft.com/office/powerpoint/2010/main" val="372853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 categories – Autism, Intellectual Disability, Emotional Behavioral Disorder, Significant Development Delay, Other Health Impairment, Specific Learning Disability, Speech-language Impairment, Traumatic Brain Injury, Deaf/Hard of Hearing, Vision Impairment and Blindness, Deafblind, Orthopedic Impairment, Multiple Disabilities</a:t>
            </a:r>
          </a:p>
          <a:p>
            <a:r>
              <a:rPr lang="en-US"/>
              <a:t>Functional skills include “routine activities of everyday living” such as (1) dressing, eating, going to the bathroom; (2) social skills such as making friends and communicating with others; (3) behavior skills, such as knowing how to behave across a range of settings; and (4) mobility skills, such as walking, getting around, going up and down stairs.</a:t>
            </a:r>
          </a:p>
        </p:txBody>
      </p:sp>
      <p:sp>
        <p:nvSpPr>
          <p:cNvPr id="4" name="Slide Number Placeholder 3"/>
          <p:cNvSpPr>
            <a:spLocks noGrp="1"/>
          </p:cNvSpPr>
          <p:nvPr>
            <p:ph type="sldNum" sz="quarter" idx="5"/>
          </p:nvPr>
        </p:nvSpPr>
        <p:spPr/>
        <p:txBody>
          <a:bodyPr/>
          <a:lstStyle/>
          <a:p>
            <a:fld id="{916A620A-6F60-4126-AF7A-C9BC8B5600B0}" type="slidenum">
              <a:rPr lang="en-US" smtClean="0"/>
              <a:t>8</a:t>
            </a:fld>
            <a:endParaRPr lang="en-US"/>
          </a:p>
        </p:txBody>
      </p:sp>
    </p:spTree>
    <p:extLst>
      <p:ext uri="{BB962C8B-B14F-4D97-AF65-F5344CB8AC3E}">
        <p14:creationId xmlns:p14="http://schemas.microsoft.com/office/powerpoint/2010/main" val="4236632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88</a:t>
            </a:fld>
            <a:endParaRPr lang="en-US"/>
          </a:p>
        </p:txBody>
      </p:sp>
    </p:spTree>
    <p:extLst>
      <p:ext uri="{BB962C8B-B14F-4D97-AF65-F5344CB8AC3E}">
        <p14:creationId xmlns:p14="http://schemas.microsoft.com/office/powerpoint/2010/main" val="18712840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89</a:t>
            </a:fld>
            <a:endParaRPr lang="en-US"/>
          </a:p>
        </p:txBody>
      </p:sp>
    </p:spTree>
    <p:extLst>
      <p:ext uri="{BB962C8B-B14F-4D97-AF65-F5344CB8AC3E}">
        <p14:creationId xmlns:p14="http://schemas.microsoft.com/office/powerpoint/2010/main" val="19689272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90</a:t>
            </a:fld>
            <a:endParaRPr lang="en-US"/>
          </a:p>
        </p:txBody>
      </p:sp>
    </p:spTree>
    <p:extLst>
      <p:ext uri="{BB962C8B-B14F-4D97-AF65-F5344CB8AC3E}">
        <p14:creationId xmlns:p14="http://schemas.microsoft.com/office/powerpoint/2010/main" val="2378233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91</a:t>
            </a:fld>
            <a:endParaRPr lang="en-US"/>
          </a:p>
        </p:txBody>
      </p:sp>
    </p:spTree>
    <p:extLst>
      <p:ext uri="{BB962C8B-B14F-4D97-AF65-F5344CB8AC3E}">
        <p14:creationId xmlns:p14="http://schemas.microsoft.com/office/powerpoint/2010/main" val="8267869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92</a:t>
            </a:fld>
            <a:endParaRPr lang="en-US"/>
          </a:p>
        </p:txBody>
      </p:sp>
    </p:spTree>
    <p:extLst>
      <p:ext uri="{BB962C8B-B14F-4D97-AF65-F5344CB8AC3E}">
        <p14:creationId xmlns:p14="http://schemas.microsoft.com/office/powerpoint/2010/main" val="3828132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93</a:t>
            </a:fld>
            <a:endParaRPr lang="en-US"/>
          </a:p>
        </p:txBody>
      </p:sp>
    </p:spTree>
    <p:extLst>
      <p:ext uri="{BB962C8B-B14F-4D97-AF65-F5344CB8AC3E}">
        <p14:creationId xmlns:p14="http://schemas.microsoft.com/office/powerpoint/2010/main" val="1666456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94</a:t>
            </a:fld>
            <a:endParaRPr lang="en-US"/>
          </a:p>
        </p:txBody>
      </p:sp>
    </p:spTree>
    <p:extLst>
      <p:ext uri="{BB962C8B-B14F-4D97-AF65-F5344CB8AC3E}">
        <p14:creationId xmlns:p14="http://schemas.microsoft.com/office/powerpoint/2010/main" val="34120774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FIEP related documents can be accessed on the Ga DOE website</a:t>
            </a:r>
            <a:r>
              <a:rPr lang="en-US" baseline="0"/>
              <a:t> on the</a:t>
            </a:r>
            <a:r>
              <a:rPr lang="en-US"/>
              <a:t> dispute resolution page.</a:t>
            </a:r>
          </a:p>
        </p:txBody>
      </p:sp>
      <p:sp>
        <p:nvSpPr>
          <p:cNvPr id="4" name="Slide Number Placeholder 3"/>
          <p:cNvSpPr>
            <a:spLocks noGrp="1"/>
          </p:cNvSpPr>
          <p:nvPr>
            <p:ph type="sldNum" sz="quarter" idx="10"/>
          </p:nvPr>
        </p:nvSpPr>
        <p:spPr/>
        <p:txBody>
          <a:bodyPr/>
          <a:lstStyle/>
          <a:p>
            <a:fld id="{E6530340-F5C0-43BA-9CC1-D63E860F355B}" type="slidenum">
              <a:rPr lang="en-US" smtClean="0"/>
              <a:t>95</a:t>
            </a:fld>
            <a:endParaRPr lang="en-US"/>
          </a:p>
        </p:txBody>
      </p:sp>
    </p:spTree>
    <p:extLst>
      <p:ext uri="{BB962C8B-B14F-4D97-AF65-F5344CB8AC3E}">
        <p14:creationId xmlns:p14="http://schemas.microsoft.com/office/powerpoint/2010/main" val="20285441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96</a:t>
            </a:fld>
            <a:endParaRPr lang="en-US"/>
          </a:p>
        </p:txBody>
      </p:sp>
    </p:spTree>
    <p:extLst>
      <p:ext uri="{BB962C8B-B14F-4D97-AF65-F5344CB8AC3E}">
        <p14:creationId xmlns:p14="http://schemas.microsoft.com/office/powerpoint/2010/main" val="16325743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97</a:t>
            </a:fld>
            <a:endParaRPr lang="en-US"/>
          </a:p>
        </p:txBody>
      </p:sp>
    </p:spTree>
    <p:extLst>
      <p:ext uri="{BB962C8B-B14F-4D97-AF65-F5344CB8AC3E}">
        <p14:creationId xmlns:p14="http://schemas.microsoft.com/office/powerpoint/2010/main" val="91937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a:t>
            </a:fld>
            <a:endParaRPr lang="en-US"/>
          </a:p>
        </p:txBody>
      </p:sp>
    </p:spTree>
    <p:extLst>
      <p:ext uri="{BB962C8B-B14F-4D97-AF65-F5344CB8AC3E}">
        <p14:creationId xmlns:p14="http://schemas.microsoft.com/office/powerpoint/2010/main" val="8936621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98</a:t>
            </a:fld>
            <a:endParaRPr lang="en-US"/>
          </a:p>
        </p:txBody>
      </p:sp>
    </p:spTree>
    <p:extLst>
      <p:ext uri="{BB962C8B-B14F-4D97-AF65-F5344CB8AC3E}">
        <p14:creationId xmlns:p14="http://schemas.microsoft.com/office/powerpoint/2010/main" val="14751823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99</a:t>
            </a:fld>
            <a:endParaRPr lang="en-US"/>
          </a:p>
        </p:txBody>
      </p:sp>
    </p:spTree>
    <p:extLst>
      <p:ext uri="{BB962C8B-B14F-4D97-AF65-F5344CB8AC3E}">
        <p14:creationId xmlns:p14="http://schemas.microsoft.com/office/powerpoint/2010/main" val="7838955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100</a:t>
            </a:fld>
            <a:endParaRPr lang="en-US"/>
          </a:p>
        </p:txBody>
      </p:sp>
    </p:spTree>
    <p:extLst>
      <p:ext uri="{BB962C8B-B14F-4D97-AF65-F5344CB8AC3E}">
        <p14:creationId xmlns:p14="http://schemas.microsoft.com/office/powerpoint/2010/main" val="16339273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101</a:t>
            </a:fld>
            <a:endParaRPr lang="en-US"/>
          </a:p>
        </p:txBody>
      </p:sp>
    </p:spTree>
    <p:extLst>
      <p:ext uri="{BB962C8B-B14F-4D97-AF65-F5344CB8AC3E}">
        <p14:creationId xmlns:p14="http://schemas.microsoft.com/office/powerpoint/2010/main" val="4121990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102</a:t>
            </a:fld>
            <a:endParaRPr lang="en-US"/>
          </a:p>
        </p:txBody>
      </p:sp>
    </p:spTree>
    <p:extLst>
      <p:ext uri="{BB962C8B-B14F-4D97-AF65-F5344CB8AC3E}">
        <p14:creationId xmlns:p14="http://schemas.microsoft.com/office/powerpoint/2010/main" val="39153846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103</a:t>
            </a:fld>
            <a:endParaRPr lang="en-US"/>
          </a:p>
        </p:txBody>
      </p:sp>
    </p:spTree>
    <p:extLst>
      <p:ext uri="{BB962C8B-B14F-4D97-AF65-F5344CB8AC3E}">
        <p14:creationId xmlns:p14="http://schemas.microsoft.com/office/powerpoint/2010/main" val="2903160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104</a:t>
            </a:fld>
            <a:endParaRPr lang="en-US"/>
          </a:p>
        </p:txBody>
      </p:sp>
    </p:spTree>
    <p:extLst>
      <p:ext uri="{BB962C8B-B14F-4D97-AF65-F5344CB8AC3E}">
        <p14:creationId xmlns:p14="http://schemas.microsoft.com/office/powerpoint/2010/main" val="33187159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45A3-8833-4138-928E-7F1CE86CCBB5}" type="slidenum">
              <a:rPr lang="en-US" smtClean="0"/>
              <a:t>105</a:t>
            </a:fld>
            <a:endParaRPr lang="en-US"/>
          </a:p>
        </p:txBody>
      </p:sp>
    </p:spTree>
    <p:extLst>
      <p:ext uri="{BB962C8B-B14F-4D97-AF65-F5344CB8AC3E}">
        <p14:creationId xmlns:p14="http://schemas.microsoft.com/office/powerpoint/2010/main" val="20744493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process provides an easy way to ask a GaDOE employee questions related to special education?
https://www.polleverywhere.com/multiple_choice_polls/GKxGlpgcbbFs78nWAmM5L</a:t>
            </a:r>
          </a:p>
        </p:txBody>
      </p:sp>
      <p:sp>
        <p:nvSpPr>
          <p:cNvPr id="4" name="Slide Number Placeholder 3"/>
          <p:cNvSpPr>
            <a:spLocks noGrp="1"/>
          </p:cNvSpPr>
          <p:nvPr>
            <p:ph type="sldNum" sz="quarter" idx="5"/>
          </p:nvPr>
        </p:nvSpPr>
        <p:spPr/>
        <p:txBody>
          <a:bodyPr/>
          <a:lstStyle/>
          <a:p>
            <a:fld id="{F6F045A3-8833-4138-928E-7F1CE86CCBB5}" type="slidenum">
              <a:rPr lang="en-US" smtClean="0"/>
              <a:t>106</a:t>
            </a:fld>
            <a:endParaRPr lang="en-US"/>
          </a:p>
        </p:txBody>
      </p:sp>
      <p:sp>
        <p:nvSpPr>
          <p:cNvPr id="5" name="TextBox 4">
            <a:extLst>
              <a:ext uri="{FF2B5EF4-FFF2-40B4-BE49-F238E27FC236}">
                <a16:creationId xmlns:a16="http://schemas.microsoft.com/office/drawing/2014/main" id="{AA4599ED-FA65-4BF1-AD3F-67DF99627F4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637161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process helps facilitate communication and problem solving at IEP Team meetings through a neutral third party?
https://www.polleverywhere.com/multiple_choice_polls/J2UG1TrAhHovJSSXG72LL</a:t>
            </a:r>
          </a:p>
        </p:txBody>
      </p:sp>
      <p:sp>
        <p:nvSpPr>
          <p:cNvPr id="4" name="Slide Number Placeholder 3"/>
          <p:cNvSpPr>
            <a:spLocks noGrp="1"/>
          </p:cNvSpPr>
          <p:nvPr>
            <p:ph type="sldNum" sz="quarter" idx="5"/>
          </p:nvPr>
        </p:nvSpPr>
        <p:spPr/>
        <p:txBody>
          <a:bodyPr/>
          <a:lstStyle/>
          <a:p>
            <a:fld id="{F6F045A3-8833-4138-928E-7F1CE86CCBB5}" type="slidenum">
              <a:rPr lang="en-US" smtClean="0"/>
              <a:t>107</a:t>
            </a:fld>
            <a:endParaRPr lang="en-US"/>
          </a:p>
        </p:txBody>
      </p:sp>
      <p:sp>
        <p:nvSpPr>
          <p:cNvPr id="5" name="TextBox 4">
            <a:extLst>
              <a:ext uri="{FF2B5EF4-FFF2-40B4-BE49-F238E27FC236}">
                <a16:creationId xmlns:a16="http://schemas.microsoft.com/office/drawing/2014/main" id="{7E27C6CC-DE9B-4EAB-BD51-2FE82A1FB497}"/>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94936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219060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69950" y="365126"/>
            <a:ext cx="7886700" cy="1325563"/>
          </a:xfrm>
        </p:spPr>
        <p:txBody>
          <a:bodyPr anchor="ctr"/>
          <a:lstStyle/>
          <a:p>
            <a:r>
              <a:rPr lang="en-US"/>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71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14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a:t>Click to edit Master title style</a:t>
            </a:r>
          </a:p>
        </p:txBody>
      </p:sp>
    </p:spTree>
    <p:extLst>
      <p:ext uri="{BB962C8B-B14F-4D97-AF65-F5344CB8AC3E}">
        <p14:creationId xmlns:p14="http://schemas.microsoft.com/office/powerpoint/2010/main" val="258802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457200"/>
            <a:ext cx="2949178" cy="1600200"/>
          </a:xfrm>
        </p:spPr>
        <p:txBody>
          <a:bodyPr anchor="ctr"/>
          <a:lstStyle>
            <a:lvl1pPr>
              <a:defRPr sz="3200"/>
            </a:lvl1pPr>
          </a:lstStyle>
          <a:p>
            <a:r>
              <a:rPr lang="en-US"/>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3200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457200"/>
            <a:ext cx="2949178" cy="1600200"/>
          </a:xfrm>
        </p:spPr>
        <p:txBody>
          <a:bodyPr anchor="ctr"/>
          <a:lstStyle>
            <a:lvl1pPr>
              <a:defRPr sz="3200"/>
            </a:lvl1pPr>
          </a:lstStyle>
          <a:p>
            <a:r>
              <a:rPr lang="en-US"/>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59706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844550" y="365126"/>
            <a:ext cx="7886700" cy="1325563"/>
          </a:xfrm>
        </p:spPr>
        <p:txBody>
          <a:bodyPr anchor="ctr"/>
          <a:lstStyle/>
          <a:p>
            <a:r>
              <a:rPr lang="en-US"/>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844550" y="1825625"/>
            <a:ext cx="78867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627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6734175" y="288925"/>
            <a:ext cx="1971675" cy="5811838"/>
          </a:xfrm>
        </p:spPr>
        <p:txBody>
          <a:bodyPr vert="eaVert"/>
          <a:lstStyle/>
          <a:p>
            <a:r>
              <a:rPr lang="en-US"/>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819150" y="2889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77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a:solidFill>
                  <a:srgbClr val="44883E"/>
                </a:solidFill>
                <a:latin typeface="Arial Black" panose="020B0604020202020204" pitchFamily="34" charset="0"/>
                <a:cs typeface="Arial Black" panose="020B0604020202020204" pitchFamily="34" charset="0"/>
              </a:rPr>
              <a:t>EDUCATING </a:t>
            </a:r>
          </a:p>
          <a:p>
            <a:pPr algn="ctr"/>
            <a:r>
              <a:rPr lang="en-US" sz="2800" b="1" i="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a:solidFill>
                  <a:schemeClr val="bg1"/>
                </a:solidFill>
                <a:latin typeface="Arial Black" panose="020B0604020202020204" pitchFamily="34" charset="0"/>
                <a:cs typeface="Arial Black" panose="020B0604020202020204" pitchFamily="34" charset="0"/>
              </a:rPr>
              <a:t>EDUCATING </a:t>
            </a:r>
          </a:p>
          <a:p>
            <a:pPr algn="ctr"/>
            <a:r>
              <a:rPr lang="en-US" sz="2800" b="1" i="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5" y="1890558"/>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97191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1" y="100457"/>
            <a:ext cx="4025470"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in our state.</a:t>
            </a:r>
          </a:p>
          <a:p>
            <a:pPr algn="l"/>
            <a:endParaRPr lang="en-US" sz="1800">
              <a:solidFill>
                <a:srgbClr val="44883E"/>
              </a:solidFill>
            </a:endParaRPr>
          </a:p>
        </p:txBody>
      </p:sp>
    </p:spTree>
    <p:extLst>
      <p:ext uri="{BB962C8B-B14F-4D97-AF65-F5344CB8AC3E}">
        <p14:creationId xmlns:p14="http://schemas.microsoft.com/office/powerpoint/2010/main" val="2122103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9" y="3327400"/>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4400">
                <a:solidFill>
                  <a:srgbClr val="3DB8CF"/>
                </a:solidFill>
                <a:latin typeface="Arial Black" panose="020B0A04020102020204" pitchFamily="34" charset="0"/>
              </a:rPr>
              <a:t>.</a:t>
            </a:r>
            <a:endParaRPr lang="en-US" sz="72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303926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365126"/>
            <a:ext cx="7886700" cy="1325563"/>
          </a:xfrm>
        </p:spPr>
        <p:txBody>
          <a:bodyPr anchor="ctr"/>
          <a:lstStyle/>
          <a:p>
            <a:r>
              <a:rPr lang="en-US"/>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2092742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35B3B41-2E1F-40FB-8308-AA0E18F0B9DC}" type="datetime1">
              <a:rPr lang="en-US" smtClean="0"/>
              <a:t>1/13/2022</a:t>
            </a:fld>
            <a:endParaRPr lang="en-US"/>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a:solidFill>
                  <a:schemeClr val="bg1"/>
                </a:solidFill>
              </a:rPr>
              <a:t>Richard</a:t>
            </a:r>
            <a:r>
              <a:rPr lang="en-US" sz="1400" b="1" baseline="0">
                <a:solidFill>
                  <a:schemeClr val="bg1"/>
                </a:solidFill>
              </a:rPr>
              <a:t> Woods, Georgia’s School Superintendent</a:t>
            </a:r>
          </a:p>
          <a:p>
            <a:pPr algn="r"/>
            <a:r>
              <a:rPr lang="en-US" sz="1200" b="1" i="1" u="none" baseline="0">
                <a:solidFill>
                  <a:schemeClr val="bg1"/>
                </a:solidFill>
              </a:rPr>
              <a:t>“Educating Georgia’s Future”</a:t>
            </a:r>
          </a:p>
          <a:p>
            <a:pPr algn="r"/>
            <a:r>
              <a:rPr lang="en-US" sz="1200" b="1" baseline="0">
                <a:solidFill>
                  <a:schemeClr val="bg1"/>
                </a:solidFill>
                <a:hlinkClick r:id="rId4"/>
              </a:rPr>
              <a:t>gadoe.org</a:t>
            </a:r>
            <a:endParaRPr lang="en-US" sz="1200" b="1">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6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A3783-154C-4BF5-B170-C25D194655E7}"/>
              </a:ext>
            </a:extLst>
          </p:cNvPr>
          <p:cNvSpPr>
            <a:spLocks noGrp="1"/>
          </p:cNvSpPr>
          <p:nvPr>
            <p:ph type="dt" sz="half" idx="10"/>
          </p:nvPr>
        </p:nvSpPr>
        <p:spPr/>
        <p:txBody>
          <a:bodyPr/>
          <a:lstStyle/>
          <a:p>
            <a:fld id="{C764DE79-268F-4C1A-8933-263129D2AF90}" type="datetimeFigureOut">
              <a:rPr lang="en-US" smtClean="0"/>
              <a:t>1/13/2022</a:t>
            </a:fld>
            <a:endParaRPr lang="en-US"/>
          </a:p>
        </p:txBody>
      </p:sp>
      <p:sp>
        <p:nvSpPr>
          <p:cNvPr id="3" name="Footer Placeholder 2">
            <a:extLst>
              <a:ext uri="{FF2B5EF4-FFF2-40B4-BE49-F238E27FC236}">
                <a16:creationId xmlns:a16="http://schemas.microsoft.com/office/drawing/2014/main" id="{FD64810E-E1F0-4C10-9108-1306727D3B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1C289-9909-48F9-A10F-E595255A1883}"/>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1597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157068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139854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97707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6545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0"/>
            <a:ext cx="6543778"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435189" y="6380315"/>
            <a:ext cx="6243902"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325726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901467" y="1122363"/>
            <a:ext cx="7913874" cy="2387600"/>
          </a:xfrm>
        </p:spPr>
        <p:txBody>
          <a:bodyPr anchor="b">
            <a:normAutofit/>
          </a:bodyPr>
          <a:lstStyle>
            <a:lvl1pPr algn="ctr">
              <a:defRPr sz="3600"/>
            </a:lvl1pPr>
          </a:lstStyle>
          <a:p>
            <a:r>
              <a:rPr lang="en-US"/>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379881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377722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866834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8" r:id="rId16"/>
    <p:sldLayoutId id="2147483667" r:id="rId17"/>
    <p:sldLayoutId id="2147483696" r:id="rId18"/>
    <p:sldLayoutId id="2147483697" r:id="rId19"/>
    <p:sldLayoutId id="2147483699" r:id="rId20"/>
    <p:sldLayoutId id="2147483700" r:id="rId21"/>
  </p:sldLayoutIdLst>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1.xml"/><Relationship Id="rId1" Type="http://schemas.openxmlformats.org/officeDocument/2006/relationships/tags" Target="../tags/tag14.xml"/><Relationship Id="rId4" Type="http://schemas.openxmlformats.org/officeDocument/2006/relationships/image" Target="../media/image3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4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1.xml"/><Relationship Id="rId1" Type="http://schemas.openxmlformats.org/officeDocument/2006/relationships/tags" Target="../tags/tag16.xml"/><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Dispute-Resolution.aspx" TargetMode="External"/><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Parent-Rights.aspx" TargetMode="External"/><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Parent-Rights.aspx" TargetMode="External"/><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hyperlink" Target="https://www.ecfr.gov/cgi-bin/text-idx?SID=74216b205a57f997242d1952e371b108&amp;mc=true&amp;node=pt34.2.300&amp;rgn=div5"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hyperlink" Target="https://www.gadoe.org/Curriculum-Instruction-and-Assessment/Special-Education-Services/Pages/Implementation-Manual.aspx" TargetMode="External"/><Relationship Id="rId4" Type="http://schemas.openxmlformats.org/officeDocument/2006/relationships/hyperlink" Target="https://www.gadoe.org/Curriculum-Instruction-and-Assessment/Special-Education-Services/Pages/Special-Education-Rules.aspx"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hyperlink" Target="mailto:jpollard@doe.k12.ga.us" TargetMode="External"/><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hyperlink" Target="mailto:scsmith@doe.k12.ga.u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2.ed.gov/policy/speced/guid/idea/memosdcltrs/osep11-07rtimemo.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2.ed.gov/policy/speced/guid/idea/memosdcltrs/osep11-07rtimemo.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fr.gov/cgi-bin/text-idx?SID=74216b205a57f997242d1952e371b108&amp;mc=true&amp;node=pt34.2.300&amp;rgn=div5#se34.2.300_130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ww.ecfr.gov/cgi-bin/text-idx?SID=74216b205a57f997242d1952e371b108&amp;mc=true&amp;node=pt34.2.300&amp;rgn=div5#se34.2.300_132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2.ed.gov/policy/rights/reg/ocr/edlite-34cfr104.html#S3"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tags" Target="../tags/tag6.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cfr.gov/cgi-bin/text-idx?SID=74216b205a57f997242d1952e371b108&amp;mc=true&amp;node=pt34.2.300&amp;rgn=div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gadoe.org/Curriculum-Instruction-and-Assessment/Special-Education-Services/Pages/Special-Education-Rules.aspx"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xml"/><Relationship Id="rId1" Type="http://schemas.openxmlformats.org/officeDocument/2006/relationships/tags" Target="../tags/tag9.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xml"/><Relationship Id="rId1" Type="http://schemas.openxmlformats.org/officeDocument/2006/relationships/tags" Target="../tags/tag10.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caselaw.findlaw.com/us-supreme-court/458/176.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blogs.edweek.org/edweek/speced/Endrew%20Order.pdf" TargetMode="External"/><Relationship Id="rId5" Type="http://schemas.openxmlformats.org/officeDocument/2006/relationships/hyperlink" Target="https://www2.ed.gov/policy/speced/guid/idea/memosdcltrs/qa-endrewcase-12-07-2017.pdf" TargetMode="External"/><Relationship Id="rId4" Type="http://schemas.openxmlformats.org/officeDocument/2006/relationships/hyperlink" Target="https://www.supremecourt.gov/opinions/16pdf/15-827_0pm1.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1.xml"/><Relationship Id="rId1" Type="http://schemas.openxmlformats.org/officeDocument/2006/relationships/tags" Target="../tags/tag11.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1.xml"/><Relationship Id="rId1" Type="http://schemas.openxmlformats.org/officeDocument/2006/relationships/tags" Target="../tags/tag13.xml"/><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Parent-Rights.aspx"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mailto:SPEDhelpdesk@doe.k12.ga.u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gadoe.org/IEP-Facilitation"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mailto:SPEDhelpdesk@doe.k12.ga.us" TargetMode="Externa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86.xml"/></Relationships>
</file>

<file path=ppt/slides/_rels/slide9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gadoe.org/IEP-Facilitation" TargetMode="External"/><Relationship Id="rId7" Type="http://schemas.openxmlformats.org/officeDocument/2006/relationships/hyperlink" Target="http://www4.esc13.net/fiep/fiep-a-facilitated-iep-meetin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s://www.youtube.com/watch?v=C-bFi_zUuuA&amp;feature=youtu.be" TargetMode="External"/><Relationship Id="rId5" Type="http://schemas.openxmlformats.org/officeDocument/2006/relationships/hyperlink" Target="https://vimeo.com/180313121/6545e683ec" TargetMode="External"/><Relationship Id="rId4" Type="http://schemas.openxmlformats.org/officeDocument/2006/relationships/hyperlink" Target="http://www.cadreworks.org/"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648070" y="358883"/>
            <a:ext cx="8424909" cy="3127828"/>
          </a:xfrm>
        </p:spPr>
        <p:txBody>
          <a:bodyPr>
            <a:normAutofit/>
          </a:bodyPr>
          <a:lstStyle/>
          <a:p>
            <a:r>
              <a:rPr lang="en-US" sz="4400">
                <a:latin typeface="Arial"/>
                <a:cs typeface="Arial"/>
              </a:rPr>
              <a:t>Special Education Law 101</a:t>
            </a:r>
            <a:br>
              <a:rPr lang="en-US" sz="4400">
                <a:latin typeface="Arial"/>
                <a:cs typeface="Arial"/>
              </a:rPr>
            </a:br>
            <a:r>
              <a:rPr lang="en-US" sz="4400">
                <a:latin typeface="Arial"/>
                <a:cs typeface="Arial"/>
              </a:rPr>
              <a:t>Part 1</a:t>
            </a:r>
            <a:br>
              <a:rPr lang="en-US" sz="4400">
                <a:latin typeface="Arial"/>
                <a:cs typeface="Arial"/>
              </a:rPr>
            </a:br>
            <a:br>
              <a:rPr lang="en-US" sz="4400"/>
            </a:br>
            <a:r>
              <a:rPr lang="en-US" sz="3100">
                <a:latin typeface="Arial"/>
                <a:cs typeface="Arial"/>
              </a:rPr>
              <a:t>Special Education and School-Based Administrator Academy</a:t>
            </a:r>
            <a:endParaRPr lang="en-US" sz="2400">
              <a:latin typeface="Arial"/>
              <a:cs typeface="Arial"/>
            </a:endParaRPr>
          </a:p>
        </p:txBody>
      </p:sp>
      <p:sp>
        <p:nvSpPr>
          <p:cNvPr id="7" name="Subtitle 6">
            <a:extLst>
              <a:ext uri="{FF2B5EF4-FFF2-40B4-BE49-F238E27FC236}">
                <a16:creationId xmlns:a16="http://schemas.microsoft.com/office/drawing/2014/main" id="{0C59CF97-0D59-634D-87EA-64E41E65128A}"/>
              </a:ext>
            </a:extLst>
          </p:cNvPr>
          <p:cNvSpPr>
            <a:spLocks noGrp="1"/>
          </p:cNvSpPr>
          <p:nvPr>
            <p:ph type="subTitle" idx="1"/>
          </p:nvPr>
        </p:nvSpPr>
        <p:spPr/>
        <p:txBody>
          <a:bodyPr vert="horz" lIns="91440" tIns="45720" rIns="91440" bIns="45720" rtlCol="0" anchor="t">
            <a:noAutofit/>
          </a:bodyPr>
          <a:lstStyle/>
          <a:p>
            <a:pPr>
              <a:defRPr/>
            </a:pPr>
            <a:r>
              <a:rPr lang="en-US" sz="2000">
                <a:latin typeface="Arial Rounded MT Bold"/>
                <a:cs typeface="Arial"/>
              </a:rPr>
              <a:t>Jamila C. Pollard, J.D., Senior Program Manager/Legal Officer</a:t>
            </a:r>
          </a:p>
          <a:p>
            <a:pPr>
              <a:defRPr/>
            </a:pPr>
            <a:r>
              <a:rPr lang="en-US" sz="2000">
                <a:latin typeface="Arial Rounded MT Bold"/>
                <a:cs typeface="Arial"/>
              </a:rPr>
              <a:t>Scott R. Smith, Ed.D., Program Manager</a:t>
            </a:r>
          </a:p>
          <a:p>
            <a:pPr>
              <a:defRPr/>
            </a:pPr>
            <a:r>
              <a:rPr lang="en-US" sz="2000">
                <a:latin typeface="Arial Rounded MT Bold"/>
                <a:cs typeface="Arial"/>
              </a:rPr>
              <a:t>Family Engagement and Dispute Resolution</a:t>
            </a:r>
          </a:p>
          <a:p>
            <a:pPr>
              <a:defRPr/>
            </a:pPr>
            <a:r>
              <a:rPr lang="en-US" sz="2000">
                <a:latin typeface="Arial Rounded MT Bold"/>
                <a:cs typeface="Arial"/>
              </a:rPr>
              <a:t>Division for Special Education Services and Supports</a:t>
            </a:r>
          </a:p>
          <a:p>
            <a:endParaRPr lang="en-US" sz="2400"/>
          </a:p>
        </p:txBody>
      </p:sp>
    </p:spTree>
    <p:extLst>
      <p:ext uri="{BB962C8B-B14F-4D97-AF65-F5344CB8AC3E}">
        <p14:creationId xmlns:p14="http://schemas.microsoft.com/office/powerpoint/2010/main" val="51963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5D4B-9FE4-42BC-8955-D112851D98CA}"/>
              </a:ext>
            </a:extLst>
          </p:cNvPr>
          <p:cNvSpPr>
            <a:spLocks noGrp="1"/>
          </p:cNvSpPr>
          <p:nvPr>
            <p:ph type="title"/>
          </p:nvPr>
        </p:nvSpPr>
        <p:spPr/>
        <p:txBody>
          <a:bodyPr/>
          <a:lstStyle/>
          <a:p>
            <a:r>
              <a:rPr lang="en-US"/>
              <a:t>IDEA: Basic Principles</a:t>
            </a:r>
          </a:p>
        </p:txBody>
      </p:sp>
      <p:sp>
        <p:nvSpPr>
          <p:cNvPr id="3" name="Content Placeholder 2">
            <a:extLst>
              <a:ext uri="{FF2B5EF4-FFF2-40B4-BE49-F238E27FC236}">
                <a16:creationId xmlns:a16="http://schemas.microsoft.com/office/drawing/2014/main" id="{0230E8BC-C774-473C-8637-0D794962C1E6}"/>
              </a:ext>
            </a:extLst>
          </p:cNvPr>
          <p:cNvSpPr>
            <a:spLocks noGrp="1"/>
          </p:cNvSpPr>
          <p:nvPr>
            <p:ph idx="1"/>
          </p:nvPr>
        </p:nvSpPr>
        <p:spPr/>
        <p:txBody>
          <a:bodyPr>
            <a:normAutofit fontScale="92500" lnSpcReduction="10000"/>
          </a:bodyPr>
          <a:lstStyle/>
          <a:p>
            <a:r>
              <a:rPr lang="en-US" sz="3600"/>
              <a:t>Child Find</a:t>
            </a:r>
          </a:p>
          <a:p>
            <a:r>
              <a:rPr lang="en-US" sz="3600"/>
              <a:t>Evaluation/Eligibility</a:t>
            </a:r>
          </a:p>
          <a:p>
            <a:r>
              <a:rPr lang="en-US" sz="3600"/>
              <a:t>Free appropriate public education (FAPE)</a:t>
            </a:r>
          </a:p>
          <a:p>
            <a:r>
              <a:rPr lang="en-US" sz="3600"/>
              <a:t>Least Restrictive Environment (LRE)</a:t>
            </a:r>
          </a:p>
          <a:p>
            <a:r>
              <a:rPr lang="en-US" sz="3600"/>
              <a:t>Parental Involvement</a:t>
            </a:r>
          </a:p>
          <a:p>
            <a:r>
              <a:rPr lang="en-US" sz="3600"/>
              <a:t>Dispute Resolution</a:t>
            </a:r>
          </a:p>
        </p:txBody>
      </p:sp>
    </p:spTree>
    <p:extLst>
      <p:ext uri="{BB962C8B-B14F-4D97-AF65-F5344CB8AC3E}">
        <p14:creationId xmlns:p14="http://schemas.microsoft.com/office/powerpoint/2010/main" val="36324633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7896" y="0"/>
            <a:ext cx="5628733" cy="1325563"/>
          </a:xfrm>
        </p:spPr>
        <p:txBody>
          <a:bodyPr/>
          <a:lstStyle/>
          <a:p>
            <a:r>
              <a:rPr lang="en-US" altLang="en-US"/>
              <a:t>Formal Complaints</a:t>
            </a:r>
          </a:p>
        </p:txBody>
      </p:sp>
      <p:sp>
        <p:nvSpPr>
          <p:cNvPr id="9219" name="Content Placeholder 2"/>
          <p:cNvSpPr>
            <a:spLocks noGrp="1"/>
          </p:cNvSpPr>
          <p:nvPr>
            <p:ph idx="1"/>
          </p:nvPr>
        </p:nvSpPr>
        <p:spPr>
          <a:xfrm>
            <a:off x="687896" y="1673224"/>
            <a:ext cx="8456103" cy="4683126"/>
          </a:xfrm>
        </p:spPr>
        <p:txBody>
          <a:bodyPr vert="horz" lIns="91440" tIns="45720" rIns="91440" bIns="45720" rtlCol="0" anchor="t">
            <a:normAutofit fontScale="92500" lnSpcReduction="10000"/>
          </a:bodyPr>
          <a:lstStyle/>
          <a:p>
            <a:r>
              <a:rPr lang="en-US" altLang="en-US" sz="3600" b="1"/>
              <a:t>What is it?</a:t>
            </a:r>
          </a:p>
          <a:p>
            <a:pPr lvl="1"/>
            <a:r>
              <a:rPr lang="en-US" altLang="en-US" sz="3200">
                <a:latin typeface="Arial"/>
                <a:cs typeface="Arial"/>
              </a:rPr>
              <a:t>A written complaint to the GaDOE alleging violations by the district or GaDOE that need to be investigated</a:t>
            </a:r>
          </a:p>
          <a:p>
            <a:r>
              <a:rPr lang="en-US" altLang="en-US" sz="3600" b="1"/>
              <a:t>Who can initiate it?</a:t>
            </a:r>
          </a:p>
          <a:p>
            <a:pPr lvl="1"/>
            <a:r>
              <a:rPr lang="en-US" altLang="en-US" sz="3200"/>
              <a:t>Any person or organization</a:t>
            </a:r>
          </a:p>
          <a:p>
            <a:r>
              <a:rPr lang="en-US" altLang="en-US" sz="3600" b="1"/>
              <a:t>What is the time limit for filing?</a:t>
            </a:r>
          </a:p>
          <a:p>
            <a:pPr lvl="1"/>
            <a:r>
              <a:rPr lang="en-US" altLang="en-US" sz="3200" u="sng"/>
              <a:t>One year </a:t>
            </a:r>
            <a:r>
              <a:rPr lang="en-US" altLang="en-US" sz="3200"/>
              <a:t>from the date of the alleged violation</a:t>
            </a:r>
          </a:p>
        </p:txBody>
      </p:sp>
      <p:sp>
        <p:nvSpPr>
          <p:cNvPr id="4" name="Date Placeholder 3"/>
          <p:cNvSpPr>
            <a:spLocks noGrp="1"/>
          </p:cNvSpPr>
          <p:nvPr>
            <p:ph type="dt" sz="quarter" idx="4294967295"/>
          </p:nvPr>
        </p:nvSpPr>
        <p:spPr>
          <a:xfrm>
            <a:off x="6733309" y="6356350"/>
            <a:ext cx="1267691"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D0476F-B6AE-44EA-8F79-24A9C77C26C1}" type="slidenum">
              <a:rPr lang="en-US" altLang="en-US">
                <a:latin typeface="Calibri" panose="020F0502020204030204" pitchFamily="34" charset="0"/>
              </a:rPr>
              <a:pPr eaLnBrk="1" hangingPunct="1"/>
              <a:t>100</a:t>
            </a:fld>
            <a:endParaRPr lang="en-US" altLang="en-US">
              <a:latin typeface="Calibri" panose="020F0502020204030204" pitchFamily="34" charset="0"/>
            </a:endParaRPr>
          </a:p>
        </p:txBody>
      </p:sp>
      <p:pic>
        <p:nvPicPr>
          <p:cNvPr id="9222" name="Picture 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9309" y="69273"/>
            <a:ext cx="1600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090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9508" y="0"/>
            <a:ext cx="5637122" cy="1325563"/>
          </a:xfrm>
        </p:spPr>
        <p:txBody>
          <a:bodyPr/>
          <a:lstStyle/>
          <a:p>
            <a:r>
              <a:rPr lang="en-US" altLang="en-US"/>
              <a:t>Formal Complaints</a:t>
            </a:r>
          </a:p>
        </p:txBody>
      </p:sp>
      <p:sp>
        <p:nvSpPr>
          <p:cNvPr id="11267" name="Content Placeholder 2"/>
          <p:cNvSpPr>
            <a:spLocks noGrp="1"/>
          </p:cNvSpPr>
          <p:nvPr>
            <p:ph idx="1"/>
          </p:nvPr>
        </p:nvSpPr>
        <p:spPr>
          <a:xfrm>
            <a:off x="612833" y="1095375"/>
            <a:ext cx="8464491" cy="5613029"/>
          </a:xfrm>
        </p:spPr>
        <p:txBody>
          <a:bodyPr>
            <a:noAutofit/>
          </a:bodyPr>
          <a:lstStyle/>
          <a:p>
            <a:pPr>
              <a:buFont typeface="Arial" charset="0"/>
              <a:buChar char="•"/>
              <a:defRPr/>
            </a:pPr>
            <a:r>
              <a:rPr lang="en-US" sz="2400" b="1"/>
              <a:t>What issues can be resolved?</a:t>
            </a:r>
          </a:p>
          <a:p>
            <a:pPr lvl="1">
              <a:defRPr/>
            </a:pPr>
            <a:r>
              <a:rPr lang="en-US" sz="2000"/>
              <a:t>Alleged violations of IDEA and state special education rules</a:t>
            </a:r>
          </a:p>
          <a:p>
            <a:pPr>
              <a:buFont typeface="Arial" charset="0"/>
              <a:buChar char="•"/>
              <a:defRPr/>
            </a:pPr>
            <a:r>
              <a:rPr lang="en-US" sz="2400" b="1"/>
              <a:t>Who resolves the issues?</a:t>
            </a:r>
          </a:p>
          <a:p>
            <a:pPr lvl="1">
              <a:defRPr/>
            </a:pPr>
            <a:r>
              <a:rPr lang="en-US" sz="2000"/>
              <a:t>GaDOE Division for Special Education Services and Supports </a:t>
            </a:r>
          </a:p>
          <a:p>
            <a:pPr>
              <a:buFont typeface="Arial" charset="0"/>
              <a:buChar char="•"/>
              <a:defRPr/>
            </a:pPr>
            <a:r>
              <a:rPr lang="en-US" sz="2400" b="1"/>
              <a:t>How are the issues resolved?</a:t>
            </a:r>
          </a:p>
          <a:p>
            <a:pPr lvl="1">
              <a:defRPr/>
            </a:pPr>
            <a:r>
              <a:rPr lang="en-US"/>
              <a:t>Contracted investigator conducts investigation, interviews all relevant parties, reviews documents and records</a:t>
            </a:r>
          </a:p>
          <a:p>
            <a:pPr lvl="1">
              <a:defRPr/>
            </a:pPr>
            <a:r>
              <a:rPr lang="en-US"/>
              <a:t>The GaDOE issues a written decision containing findings of facts and conclusions within 60 days of filing unless extended for exceptional circumstances</a:t>
            </a:r>
          </a:p>
          <a:p>
            <a:pPr lvl="1">
              <a:defRPr/>
            </a:pPr>
            <a:r>
              <a:rPr lang="en-US"/>
              <a:t>If a finding of non-compliance is made, then appropriate corrective action is required</a:t>
            </a:r>
          </a:p>
          <a:p>
            <a:pPr marL="457200" lvl="1" indent="0">
              <a:buFont typeface="Arial" charset="0"/>
              <a:buNone/>
              <a:defRPr/>
            </a:pPr>
            <a:endParaRPr lang="en-US" sz="2000"/>
          </a:p>
        </p:txBody>
      </p:sp>
      <p:sp>
        <p:nvSpPr>
          <p:cNvPr id="4" name="Date Placeholder 3"/>
          <p:cNvSpPr>
            <a:spLocks noGrp="1"/>
          </p:cNvSpPr>
          <p:nvPr>
            <p:ph type="dt" sz="quarter" idx="4294967295"/>
          </p:nvPr>
        </p:nvSpPr>
        <p:spPr>
          <a:xfrm>
            <a:off x="6493164" y="6356350"/>
            <a:ext cx="1507836"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3AB7F2-C136-4721-8E19-748D3281B32B}" type="slidenum">
              <a:rPr lang="en-US" altLang="en-US">
                <a:latin typeface="Calibri" panose="020F0502020204030204" pitchFamily="34" charset="0"/>
              </a:rPr>
              <a:pPr eaLnBrk="1" hangingPunct="1"/>
              <a:t>101</a:t>
            </a:fld>
            <a:endParaRPr lang="en-US" altLang="en-US">
              <a:latin typeface="Calibri" panose="020F0502020204030204" pitchFamily="34" charset="0"/>
            </a:endParaRPr>
          </a:p>
        </p:txBody>
      </p:sp>
      <p:pic>
        <p:nvPicPr>
          <p:cNvPr id="10246" name="Picture 6">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968" y="149596"/>
            <a:ext cx="749412" cy="102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9981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96954" y="173038"/>
            <a:ext cx="5287818" cy="1143000"/>
          </a:xfrm>
        </p:spPr>
        <p:txBody>
          <a:bodyPr>
            <a:normAutofit/>
          </a:bodyPr>
          <a:lstStyle/>
          <a:p>
            <a:r>
              <a:rPr lang="en-US" altLang="en-US"/>
              <a:t>Due Process Hearing Request</a:t>
            </a:r>
          </a:p>
        </p:txBody>
      </p:sp>
      <p:sp>
        <p:nvSpPr>
          <p:cNvPr id="11267" name="Content Placeholder 2"/>
          <p:cNvSpPr>
            <a:spLocks noGrp="1"/>
          </p:cNvSpPr>
          <p:nvPr>
            <p:ph idx="1"/>
          </p:nvPr>
        </p:nvSpPr>
        <p:spPr>
          <a:xfrm>
            <a:off x="721452" y="1825625"/>
            <a:ext cx="8422547" cy="4351338"/>
          </a:xfrm>
        </p:spPr>
        <p:txBody>
          <a:bodyPr>
            <a:normAutofit fontScale="92500" lnSpcReduction="20000"/>
          </a:bodyPr>
          <a:lstStyle/>
          <a:p>
            <a:r>
              <a:rPr lang="en-US" altLang="en-US" sz="3600" b="1"/>
              <a:t>What is it?</a:t>
            </a:r>
          </a:p>
          <a:p>
            <a:pPr lvl="1"/>
            <a:r>
              <a:rPr lang="en-US" altLang="en-US" sz="3200"/>
              <a:t>A written document used to request a formal hearing before an administrative law judge (ALJ)</a:t>
            </a:r>
          </a:p>
          <a:p>
            <a:r>
              <a:rPr lang="en-US" altLang="en-US" sz="3600" b="1"/>
              <a:t>Who can initiate it?</a:t>
            </a:r>
          </a:p>
          <a:p>
            <a:pPr lvl="1"/>
            <a:r>
              <a:rPr lang="en-US" altLang="en-US" sz="3200"/>
              <a:t>Parents or school districts</a:t>
            </a:r>
          </a:p>
          <a:p>
            <a:r>
              <a:rPr lang="en-US" altLang="en-US" sz="3600" b="1"/>
              <a:t>What is the time limit?</a:t>
            </a:r>
          </a:p>
          <a:p>
            <a:pPr lvl="1"/>
            <a:r>
              <a:rPr lang="en-US" altLang="en-US" sz="3200" u="sng"/>
              <a:t>Two years </a:t>
            </a:r>
            <a:r>
              <a:rPr lang="en-US" altLang="en-US" sz="3200"/>
              <a:t>from when the parties knew or should have known of the alleged problem</a:t>
            </a:r>
          </a:p>
        </p:txBody>
      </p:sp>
      <p:sp>
        <p:nvSpPr>
          <p:cNvPr id="4" name="Date Placeholder 3"/>
          <p:cNvSpPr>
            <a:spLocks noGrp="1"/>
          </p:cNvSpPr>
          <p:nvPr>
            <p:ph type="dt" sz="quarter" idx="4294967295"/>
          </p:nvPr>
        </p:nvSpPr>
        <p:spPr>
          <a:xfrm>
            <a:off x="6934200" y="6356350"/>
            <a:ext cx="1066800"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4E87B3-9B3E-45A8-83B4-DF8E0D1EBA10}" type="slidenum">
              <a:rPr lang="en-US" altLang="en-US">
                <a:latin typeface="Calibri" panose="020F0502020204030204" pitchFamily="34" charset="0"/>
              </a:rPr>
              <a:pPr eaLnBrk="1" hangingPunct="1"/>
              <a:t>102</a:t>
            </a:fld>
            <a:endParaRPr lang="en-US" altLang="en-US">
              <a:latin typeface="Calibri" panose="020F0502020204030204" pitchFamily="34" charset="0"/>
            </a:endParaRPr>
          </a:p>
        </p:txBody>
      </p:sp>
      <p:pic>
        <p:nvPicPr>
          <p:cNvPr id="11270" name="Picture 6">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156" y="34648"/>
            <a:ext cx="17589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1042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13064" y="297606"/>
            <a:ext cx="5019964" cy="1143000"/>
          </a:xfrm>
        </p:spPr>
        <p:txBody>
          <a:bodyPr>
            <a:normAutofit/>
          </a:bodyPr>
          <a:lstStyle/>
          <a:p>
            <a:r>
              <a:rPr lang="en-US" altLang="en-US"/>
              <a:t>Due Process Hearing Request</a:t>
            </a:r>
          </a:p>
        </p:txBody>
      </p:sp>
      <p:sp>
        <p:nvSpPr>
          <p:cNvPr id="12291" name="Content Placeholder 2"/>
          <p:cNvSpPr>
            <a:spLocks noGrp="1"/>
          </p:cNvSpPr>
          <p:nvPr>
            <p:ph idx="1"/>
          </p:nvPr>
        </p:nvSpPr>
        <p:spPr>
          <a:xfrm>
            <a:off x="713064" y="1237377"/>
            <a:ext cx="8430936" cy="4984750"/>
          </a:xfrm>
        </p:spPr>
        <p:txBody>
          <a:bodyPr>
            <a:noAutofit/>
          </a:bodyPr>
          <a:lstStyle/>
          <a:p>
            <a:r>
              <a:rPr lang="en-US" altLang="en-US" b="1"/>
              <a:t>What issues can be resolved?</a:t>
            </a:r>
          </a:p>
          <a:p>
            <a:pPr lvl="1"/>
            <a:r>
              <a:rPr lang="en-US" altLang="en-US"/>
              <a:t>Any matter related to the identification, evaluation, or educational placement, or provision of a free appropriate public education (FAPE) to the child</a:t>
            </a:r>
          </a:p>
          <a:p>
            <a:r>
              <a:rPr lang="en-US" altLang="en-US" b="1"/>
              <a:t>Who resolves the issues?</a:t>
            </a:r>
          </a:p>
          <a:p>
            <a:pPr lvl="1"/>
            <a:r>
              <a:rPr lang="en-US" altLang="en-US"/>
              <a:t>An administrative law judge (ALJ)</a:t>
            </a:r>
          </a:p>
          <a:p>
            <a:r>
              <a:rPr lang="en-US" altLang="en-US" b="1"/>
              <a:t>How are the issues resolved?</a:t>
            </a:r>
          </a:p>
          <a:p>
            <a:pPr lvl="1"/>
            <a:r>
              <a:rPr lang="en-US" altLang="en-US"/>
              <a:t>After the ALJ considers pleadings and evidence (including witness testimony) in a formal, judicial hearing, he/she issues a written decision within 45 days after the 30-day resolution period (unless extension granted)</a:t>
            </a:r>
          </a:p>
          <a:p>
            <a:pPr lvl="1"/>
            <a:endParaRPr lang="en-US" altLang="en-US"/>
          </a:p>
        </p:txBody>
      </p:sp>
      <p:sp>
        <p:nvSpPr>
          <p:cNvPr id="4" name="Date Placeholder 3"/>
          <p:cNvSpPr>
            <a:spLocks noGrp="1"/>
          </p:cNvSpPr>
          <p:nvPr>
            <p:ph type="dt" sz="quarter" idx="4294967295"/>
          </p:nvPr>
        </p:nvSpPr>
        <p:spPr>
          <a:xfrm>
            <a:off x="6934200" y="6356350"/>
            <a:ext cx="1066800"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AEC71B-660A-4FB3-BD43-B4FD35FF3E35}" type="slidenum">
              <a:rPr lang="en-US" altLang="en-US">
                <a:latin typeface="Calibri" panose="020F0502020204030204" pitchFamily="34" charset="0"/>
              </a:rPr>
              <a:pPr eaLnBrk="1" hangingPunct="1"/>
              <a:t>103</a:t>
            </a:fld>
            <a:endParaRPr lang="en-US" altLang="en-US">
              <a:latin typeface="Calibri" panose="020F0502020204030204" pitchFamily="34" charset="0"/>
            </a:endParaRPr>
          </a:p>
        </p:txBody>
      </p:sp>
      <p:pic>
        <p:nvPicPr>
          <p:cNvPr id="12294" name="Picture 6">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028" y="-56356"/>
            <a:ext cx="17589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100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923" y="136524"/>
            <a:ext cx="4337472" cy="1325563"/>
          </a:xfrm>
        </p:spPr>
        <p:txBody>
          <a:bodyPr/>
          <a:lstStyle/>
          <a:p>
            <a:r>
              <a:rPr lang="en-US"/>
              <a:t>Resolution Session</a:t>
            </a:r>
          </a:p>
        </p:txBody>
      </p:sp>
      <p:sp>
        <p:nvSpPr>
          <p:cNvPr id="3" name="Content Placeholder 2"/>
          <p:cNvSpPr>
            <a:spLocks noGrp="1"/>
          </p:cNvSpPr>
          <p:nvPr>
            <p:ph idx="1"/>
          </p:nvPr>
        </p:nvSpPr>
        <p:spPr>
          <a:xfrm>
            <a:off x="628650" y="1659579"/>
            <a:ext cx="8390659" cy="4351338"/>
          </a:xfrm>
        </p:spPr>
        <p:txBody>
          <a:bodyPr>
            <a:noAutofit/>
          </a:bodyPr>
          <a:lstStyle/>
          <a:p>
            <a:r>
              <a:rPr lang="en-US" altLang="en-US" b="1"/>
              <a:t>What is it?</a:t>
            </a:r>
          </a:p>
          <a:p>
            <a:pPr lvl="1"/>
            <a:r>
              <a:rPr lang="en-US" altLang="en-US"/>
              <a:t>A meeting held between a parent and district to resolve issues listed in a due process hearing request</a:t>
            </a:r>
          </a:p>
          <a:p>
            <a:r>
              <a:rPr lang="en-US" altLang="en-US" b="1"/>
              <a:t>Who can initiate it?</a:t>
            </a:r>
          </a:p>
          <a:p>
            <a:pPr lvl="1"/>
            <a:r>
              <a:rPr lang="en-US" altLang="en-US"/>
              <a:t>District must hold the meeting with the parent unless both parties agree in writing not to have the meeting or to use mediation instead</a:t>
            </a:r>
          </a:p>
          <a:p>
            <a:r>
              <a:rPr lang="en-US" altLang="en-US" b="1"/>
              <a:t>What is the time limit?</a:t>
            </a:r>
          </a:p>
          <a:p>
            <a:pPr lvl="1"/>
            <a:r>
              <a:rPr lang="en-US" altLang="en-US"/>
              <a:t>Must occur within 15 days of the district receiving notice of the parent’s due process hearing request</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104</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753" y="100635"/>
            <a:ext cx="2307419" cy="1792323"/>
          </a:xfrm>
          <a:prstGeom prst="rect">
            <a:avLst/>
          </a:prstGeom>
        </p:spPr>
      </p:pic>
    </p:spTree>
    <p:extLst>
      <p:ext uri="{BB962C8B-B14F-4D97-AF65-F5344CB8AC3E}">
        <p14:creationId xmlns:p14="http://schemas.microsoft.com/office/powerpoint/2010/main" val="26854529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6"/>
            <a:ext cx="4771581" cy="1325563"/>
          </a:xfrm>
        </p:spPr>
        <p:txBody>
          <a:bodyPr/>
          <a:lstStyle/>
          <a:p>
            <a:r>
              <a:rPr lang="en-US"/>
              <a:t>Resolution Session</a:t>
            </a:r>
          </a:p>
        </p:txBody>
      </p:sp>
      <p:sp>
        <p:nvSpPr>
          <p:cNvPr id="3" name="Content Placeholder 2"/>
          <p:cNvSpPr>
            <a:spLocks noGrp="1"/>
          </p:cNvSpPr>
          <p:nvPr>
            <p:ph idx="1"/>
          </p:nvPr>
        </p:nvSpPr>
        <p:spPr>
          <a:xfrm>
            <a:off x="687896" y="1892958"/>
            <a:ext cx="8456103" cy="4351338"/>
          </a:xfrm>
        </p:spPr>
        <p:txBody>
          <a:bodyPr>
            <a:normAutofit lnSpcReduction="10000"/>
          </a:bodyPr>
          <a:lstStyle/>
          <a:p>
            <a:r>
              <a:rPr lang="en-US" altLang="en-US" sz="3200" b="1"/>
              <a:t>What issues can be resolved?</a:t>
            </a:r>
          </a:p>
          <a:p>
            <a:pPr lvl="1"/>
            <a:r>
              <a:rPr lang="en-US" altLang="en-US" sz="2800"/>
              <a:t>The issues listed in the due process hearing request</a:t>
            </a:r>
          </a:p>
          <a:p>
            <a:r>
              <a:rPr lang="en-US" altLang="en-US" sz="3200" b="1"/>
              <a:t>Who resolves the issues?</a:t>
            </a:r>
          </a:p>
          <a:p>
            <a:pPr lvl="1"/>
            <a:r>
              <a:rPr lang="en-US" altLang="en-US" sz="2800"/>
              <a:t>The parent and school district </a:t>
            </a:r>
          </a:p>
          <a:p>
            <a:r>
              <a:rPr lang="en-US" altLang="en-US" sz="3200" b="1"/>
              <a:t>How are the issues resolved?</a:t>
            </a:r>
          </a:p>
          <a:p>
            <a:pPr lvl="1"/>
            <a:r>
              <a:rPr lang="en-US" altLang="en-US" sz="2800"/>
              <a:t>Through a written resolution agreement signed by both parties</a:t>
            </a:r>
          </a:p>
          <a:p>
            <a:pPr lvl="1"/>
            <a:r>
              <a:rPr lang="en-US" altLang="en-US" sz="2800"/>
              <a:t>Legally binding after 3 business days</a:t>
            </a:r>
          </a:p>
          <a:p>
            <a:endParaRPr lang="en-US" sz="320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105</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603" y="136524"/>
            <a:ext cx="2307419" cy="1792323"/>
          </a:xfrm>
          <a:prstGeom prst="rect">
            <a:avLst/>
          </a:prstGeom>
        </p:spPr>
      </p:pic>
    </p:spTree>
    <p:extLst>
      <p:ext uri="{BB962C8B-B14F-4D97-AF65-F5344CB8AC3E}">
        <p14:creationId xmlns:p14="http://schemas.microsoft.com/office/powerpoint/2010/main" val="36509798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05CD5-7413-4E25-A14C-D041289FF9F5}"/>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237471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DC44A7-3524-4461-B8BD-32BDE1B64735}"/>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18752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86D34F-39E4-49D4-8834-215C3FE68610}"/>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457276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69950" y="365126"/>
            <a:ext cx="7886700" cy="1281111"/>
          </a:xfrm>
        </p:spPr>
        <p:txBody>
          <a:bodyPr>
            <a:normAutofit/>
          </a:bodyPr>
          <a:lstStyle/>
          <a:p>
            <a:r>
              <a:rPr lang="en-US" altLang="en-US" sz="3600">
                <a:hlinkClick r:id="rId3"/>
              </a:rPr>
              <a:t>GaDOE Dispute Prevention and Resolution Resources</a:t>
            </a:r>
            <a:r>
              <a:rPr lang="en-US" altLang="en-US" sz="3600"/>
              <a:t> </a:t>
            </a:r>
            <a:endParaRPr lang="en-US" altLang="en-US"/>
          </a:p>
        </p:txBody>
      </p:sp>
      <p:sp>
        <p:nvSpPr>
          <p:cNvPr id="15363" name="Content Placeholder 1"/>
          <p:cNvSpPr>
            <a:spLocks noGrp="1"/>
          </p:cNvSpPr>
          <p:nvPr>
            <p:ph sz="half" idx="1"/>
          </p:nvPr>
        </p:nvSpPr>
        <p:spPr/>
        <p:txBody>
          <a:bodyPr>
            <a:normAutofit lnSpcReduction="10000"/>
          </a:bodyPr>
          <a:lstStyle/>
          <a:p>
            <a:r>
              <a:rPr lang="en-US" altLang="en-US"/>
              <a:t>Overview Link</a:t>
            </a:r>
          </a:p>
          <a:p>
            <a:pPr lvl="1"/>
            <a:r>
              <a:rPr lang="en-US" altLang="en-US"/>
              <a:t>Dispute Resolution Comparison Chart</a:t>
            </a:r>
          </a:p>
          <a:p>
            <a:r>
              <a:rPr lang="en-US" altLang="en-US"/>
              <a:t>Formal Complaints, Mediation, and Due Process Hearing Links</a:t>
            </a:r>
          </a:p>
          <a:p>
            <a:pPr lvl="1"/>
            <a:r>
              <a:rPr lang="en-US" altLang="en-US"/>
              <a:t>Forms and FAQs</a:t>
            </a:r>
          </a:p>
          <a:p>
            <a:r>
              <a:rPr lang="en-US" altLang="en-US"/>
              <a:t>Due Process Hearing Decisions (FY 2001-2020)</a:t>
            </a:r>
          </a:p>
        </p:txBody>
      </p:sp>
      <p:sp>
        <p:nvSpPr>
          <p:cNvPr id="3" name="Content Placeholder 2"/>
          <p:cNvSpPr>
            <a:spLocks noGrp="1"/>
          </p:cNvSpPr>
          <p:nvPr>
            <p:ph sz="half" idx="2"/>
          </p:nvPr>
        </p:nvSpPr>
        <p:spPr/>
        <p:txBody>
          <a:bodyPr>
            <a:normAutofit lnSpcReduction="10000"/>
          </a:bodyPr>
          <a:lstStyle/>
          <a:p>
            <a:pPr>
              <a:buFont typeface="Arial" charset="0"/>
              <a:buChar char="•"/>
              <a:defRPr/>
            </a:pPr>
            <a:r>
              <a:rPr lang="en-US">
                <a:solidFill>
                  <a:srgbClr val="FF0000"/>
                </a:solidFill>
              </a:rPr>
              <a:t>Dispute Resolution Parent Guides </a:t>
            </a:r>
            <a:r>
              <a:rPr lang="en-US"/>
              <a:t>(IEP Facilitation, Mediation, Written State Complaints, Due Process Complaints/Hearings, Resolution Meetings)</a:t>
            </a:r>
          </a:p>
          <a:p>
            <a:pPr lvl="1">
              <a:buFont typeface="Arial" charset="0"/>
              <a:buChar char="–"/>
              <a:defRPr/>
            </a:pPr>
            <a:r>
              <a:rPr lang="en-US"/>
              <a:t>English and Spanish</a:t>
            </a:r>
          </a:p>
          <a:p>
            <a:pPr>
              <a:defRPr/>
            </a:pPr>
            <a:r>
              <a:rPr lang="en-US">
                <a:solidFill>
                  <a:srgbClr val="FF0000"/>
                </a:solidFill>
              </a:rPr>
              <a:t>Dispute Resolution Comparison Guide</a:t>
            </a:r>
          </a:p>
          <a:p>
            <a:pPr marL="0" indent="0">
              <a:buFont typeface="Arial" charset="0"/>
              <a:buNone/>
              <a:defRPr/>
            </a:pPr>
            <a:endParaRPr lang="en-US"/>
          </a:p>
        </p:txBody>
      </p:sp>
      <p:sp>
        <p:nvSpPr>
          <p:cNvPr id="4" name="Date Placeholder 3"/>
          <p:cNvSpPr>
            <a:spLocks noGrp="1"/>
          </p:cNvSpPr>
          <p:nvPr>
            <p:ph type="dt" sz="quarter"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CB0378-FFD4-4CBB-858D-32EE1C82268A}"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BD410E-152E-4C60-B1B8-1792A9412236}" type="slidenum">
              <a:rPr lang="en-US" altLang="en-US">
                <a:latin typeface="Calibri" panose="020F0502020204030204" pitchFamily="34" charset="0"/>
              </a:rPr>
              <a:pPr eaLnBrk="1" hangingPunct="1"/>
              <a:t>109</a:t>
            </a:fld>
            <a:endParaRPr lang="en-US" altLang="en-US">
              <a:latin typeface="Calibri" panose="020F0502020204030204" pitchFamily="34" charset="0"/>
            </a:endParaRPr>
          </a:p>
        </p:txBody>
      </p:sp>
    </p:spTree>
    <p:extLst>
      <p:ext uri="{BB962C8B-B14F-4D97-AF65-F5344CB8AC3E}">
        <p14:creationId xmlns:p14="http://schemas.microsoft.com/office/powerpoint/2010/main" val="178533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DF5A-3061-4243-A786-17DB618AC635}"/>
              </a:ext>
            </a:extLst>
          </p:cNvPr>
          <p:cNvSpPr>
            <a:spLocks noGrp="1"/>
          </p:cNvSpPr>
          <p:nvPr>
            <p:ph type="title"/>
          </p:nvPr>
        </p:nvSpPr>
        <p:spPr/>
        <p:txBody>
          <a:bodyPr/>
          <a:lstStyle/>
          <a:p>
            <a:r>
              <a:rPr lang="en-US"/>
              <a:t>Overview of Special Education Process</a:t>
            </a:r>
          </a:p>
        </p:txBody>
      </p:sp>
      <p:graphicFrame>
        <p:nvGraphicFramePr>
          <p:cNvPr id="4" name="Content Placeholder 3" descr="Flow chart of Special Education process that starts with Student struggling, such as failing grades, problem reading, or paying attention, repeated suspension, poor behavior, or fighting in school and then branching to left to MTSS/STI/RTI (Tiered interventions to address the problems) and then branching to right to Child Find, Referral to Special Education, Evaluation, Eligibility Determination, If eligible IEP Development (FAPE), Services/Placement (FAPE/LRE) and a circle to side that says Parental Involvement and Dispute Resolution are a part of the Special Education process.">
            <a:extLst>
              <a:ext uri="{FF2B5EF4-FFF2-40B4-BE49-F238E27FC236}">
                <a16:creationId xmlns:a16="http://schemas.microsoft.com/office/drawing/2014/main" id="{B47B45B4-4161-4C7D-A93F-390363BE363F}"/>
              </a:ext>
            </a:extLst>
          </p:cNvPr>
          <p:cNvGraphicFramePr>
            <a:graphicFrameLocks noGrp="1"/>
          </p:cNvGraphicFramePr>
          <p:nvPr>
            <p:ph idx="1"/>
            <p:extLst>
              <p:ext uri="{D42A27DB-BD31-4B8C-83A1-F6EECF244321}">
                <p14:modId xmlns:p14="http://schemas.microsoft.com/office/powerpoint/2010/main" val="2716138693"/>
              </p:ext>
            </p:extLst>
          </p:nvPr>
        </p:nvGraphicFramePr>
        <p:xfrm>
          <a:off x="895350" y="1457325"/>
          <a:ext cx="7886700"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Connector 5" descr="Flowchart of the Special Education Process ">
            <a:extLst>
              <a:ext uri="{FF2B5EF4-FFF2-40B4-BE49-F238E27FC236}">
                <a16:creationId xmlns:a16="http://schemas.microsoft.com/office/drawing/2014/main" id="{B6FE2383-A5E9-4A4C-9936-C71FAD2F4DEE}"/>
              </a:ext>
            </a:extLst>
          </p:cNvPr>
          <p:cNvSpPr/>
          <p:nvPr/>
        </p:nvSpPr>
        <p:spPr>
          <a:xfrm>
            <a:off x="2066926" y="3733800"/>
            <a:ext cx="2181224" cy="2114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3286EF-31C1-4037-992E-253D96DC71AF}"/>
              </a:ext>
            </a:extLst>
          </p:cNvPr>
          <p:cNvSpPr txBox="1"/>
          <p:nvPr/>
        </p:nvSpPr>
        <p:spPr>
          <a:xfrm>
            <a:off x="2143125" y="3913912"/>
            <a:ext cx="2028825" cy="1754326"/>
          </a:xfrm>
          <a:prstGeom prst="rect">
            <a:avLst/>
          </a:prstGeom>
          <a:noFill/>
        </p:spPr>
        <p:txBody>
          <a:bodyPr wrap="square" rtlCol="0">
            <a:spAutoFit/>
          </a:bodyPr>
          <a:lstStyle/>
          <a:p>
            <a:pPr algn="ctr"/>
            <a:r>
              <a:rPr lang="en-US">
                <a:solidFill>
                  <a:schemeClr val="bg1"/>
                </a:solidFill>
              </a:rPr>
              <a:t>Parental Involvement and Dispute Resolution are a part of the Special Education Process</a:t>
            </a:r>
          </a:p>
        </p:txBody>
      </p:sp>
    </p:spTree>
    <p:extLst>
      <p:ext uri="{BB962C8B-B14F-4D97-AF65-F5344CB8AC3E}">
        <p14:creationId xmlns:p14="http://schemas.microsoft.com/office/powerpoint/2010/main" val="16391639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hlinkClick r:id="rId3"/>
              </a:rPr>
              <a:t>Parent Resources</a:t>
            </a:r>
            <a:endParaRPr lang="en-US" altLang="en-US"/>
          </a:p>
        </p:txBody>
      </p:sp>
      <p:sp>
        <p:nvSpPr>
          <p:cNvPr id="16387" name="Content Placeholder 1"/>
          <p:cNvSpPr>
            <a:spLocks noGrp="1"/>
          </p:cNvSpPr>
          <p:nvPr>
            <p:ph sz="half" idx="1"/>
          </p:nvPr>
        </p:nvSpPr>
        <p:spPr>
          <a:xfrm>
            <a:off x="687897" y="1503218"/>
            <a:ext cx="4784648" cy="4525963"/>
          </a:xfrm>
        </p:spPr>
        <p:txBody>
          <a:bodyPr>
            <a:noAutofit/>
          </a:bodyPr>
          <a:lstStyle/>
          <a:p>
            <a:r>
              <a:rPr lang="en-US" altLang="en-US"/>
              <a:t>Parent Rights Link</a:t>
            </a:r>
          </a:p>
          <a:p>
            <a:pPr lvl="1"/>
            <a:r>
              <a:rPr lang="en-US" altLang="en-US">
                <a:solidFill>
                  <a:srgbClr val="FF0000"/>
                </a:solidFill>
              </a:rPr>
              <a:t>Parent Rights Videos </a:t>
            </a:r>
            <a:r>
              <a:rPr lang="en-US" altLang="en-US"/>
              <a:t>(7)</a:t>
            </a:r>
          </a:p>
          <a:p>
            <a:pPr lvl="2"/>
            <a:r>
              <a:rPr lang="en-US" altLang="en-US"/>
              <a:t>English and Spanish</a:t>
            </a:r>
          </a:p>
          <a:p>
            <a:pPr lvl="2"/>
            <a:r>
              <a:rPr lang="en-US" altLang="en-US"/>
              <a:t>Parent Notice/Consent/Confidentiality</a:t>
            </a:r>
          </a:p>
          <a:p>
            <a:pPr lvl="2"/>
            <a:r>
              <a:rPr lang="en-US" altLang="en-US"/>
              <a:t>Evaluations and IEEs</a:t>
            </a:r>
          </a:p>
          <a:p>
            <a:pPr lvl="2"/>
            <a:r>
              <a:rPr lang="en-US" altLang="en-US"/>
              <a:t>LRE</a:t>
            </a:r>
          </a:p>
          <a:p>
            <a:pPr lvl="2"/>
            <a:r>
              <a:rPr lang="en-US" altLang="en-US"/>
              <a:t>Private School Placement</a:t>
            </a:r>
          </a:p>
          <a:p>
            <a:pPr lvl="2"/>
            <a:r>
              <a:rPr lang="en-US" altLang="en-US"/>
              <a:t>Discipline Procedures/Rights</a:t>
            </a:r>
          </a:p>
          <a:p>
            <a:pPr lvl="2"/>
            <a:r>
              <a:rPr lang="en-US" altLang="en-US"/>
              <a:t>Dispute Resolution</a:t>
            </a:r>
          </a:p>
          <a:p>
            <a:pPr lvl="2"/>
            <a:r>
              <a:rPr lang="en-US" altLang="en-US"/>
              <a:t>Surrogate Parent/Transfer of Rights</a:t>
            </a:r>
          </a:p>
        </p:txBody>
      </p:sp>
      <p:sp>
        <p:nvSpPr>
          <p:cNvPr id="16388" name="Content Placeholder 2"/>
          <p:cNvSpPr>
            <a:spLocks noGrp="1"/>
          </p:cNvSpPr>
          <p:nvPr>
            <p:ph sz="half" idx="2"/>
          </p:nvPr>
        </p:nvSpPr>
        <p:spPr>
          <a:xfrm>
            <a:off x="5335398" y="2005012"/>
            <a:ext cx="3808602" cy="4351338"/>
          </a:xfrm>
        </p:spPr>
        <p:txBody>
          <a:bodyPr>
            <a:normAutofit/>
          </a:bodyPr>
          <a:lstStyle/>
          <a:p>
            <a:pPr lvl="1"/>
            <a:r>
              <a:rPr lang="en-US" altLang="en-US">
                <a:solidFill>
                  <a:srgbClr val="FF0000"/>
                </a:solidFill>
              </a:rPr>
              <a:t>Condensed Parent Rights</a:t>
            </a:r>
          </a:p>
          <a:p>
            <a:pPr lvl="1"/>
            <a:r>
              <a:rPr lang="en-US" altLang="en-US">
                <a:solidFill>
                  <a:srgbClr val="FF0000"/>
                </a:solidFill>
              </a:rPr>
              <a:t>Full Parent Rights</a:t>
            </a:r>
          </a:p>
          <a:p>
            <a:pPr lvl="2"/>
            <a:r>
              <a:rPr lang="en-US" altLang="en-US"/>
              <a:t>Arabic, Chinese, English, Japanese, Korean, Spanish, Vietnamese</a:t>
            </a:r>
          </a:p>
          <a:p>
            <a:pPr lvl="1"/>
            <a:r>
              <a:rPr lang="en-US" altLang="en-US"/>
              <a:t>Special Education Parent Supports and Legal Aid Providers</a:t>
            </a:r>
          </a:p>
          <a:p>
            <a:pPr marL="0" indent="0">
              <a:buFont typeface="Arial" panose="020B0604020202020204" pitchFamily="34" charset="0"/>
              <a:buNone/>
            </a:pPr>
            <a:endParaRPr lang="en-US" altLang="en-US"/>
          </a:p>
        </p:txBody>
      </p:sp>
      <p:sp>
        <p:nvSpPr>
          <p:cNvPr id="4" name="Date Placeholder 3"/>
          <p:cNvSpPr>
            <a:spLocks noGrp="1"/>
          </p:cNvSpPr>
          <p:nvPr>
            <p:ph type="dt" sz="quarter"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CB0378-FFD4-4CBB-858D-32EE1C82268A}"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E90101-5B35-4EDB-AA40-9992BD722E45}" type="slidenum">
              <a:rPr lang="en-US" altLang="en-US">
                <a:latin typeface="Calibri" panose="020F0502020204030204" pitchFamily="34" charset="0"/>
              </a:rPr>
              <a:pPr eaLnBrk="1" hangingPunct="1"/>
              <a:t>110</a:t>
            </a:fld>
            <a:endParaRPr lang="en-US" altLang="en-US">
              <a:latin typeface="Calibri" panose="020F0502020204030204" pitchFamily="34" charset="0"/>
            </a:endParaRPr>
          </a:p>
        </p:txBody>
      </p:sp>
    </p:spTree>
    <p:extLst>
      <p:ext uri="{BB962C8B-B14F-4D97-AF65-F5344CB8AC3E}">
        <p14:creationId xmlns:p14="http://schemas.microsoft.com/office/powerpoint/2010/main" val="3450204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hlinkClick r:id="rId3"/>
              </a:rPr>
              <a:t>Parent Resources</a:t>
            </a:r>
            <a:endParaRPr lang="en-US"/>
          </a:p>
        </p:txBody>
      </p:sp>
      <p:sp>
        <p:nvSpPr>
          <p:cNvPr id="8" name="TextBox 7">
            <a:extLst>
              <a:ext uri="{FF2B5EF4-FFF2-40B4-BE49-F238E27FC236}">
                <a16:creationId xmlns:a16="http://schemas.microsoft.com/office/drawing/2014/main" id="{7AC1831D-929F-46A6-B9AA-1EE68BC83DCB}"/>
              </a:ext>
            </a:extLst>
          </p:cNvPr>
          <p:cNvSpPr txBox="1"/>
          <p:nvPr/>
        </p:nvSpPr>
        <p:spPr>
          <a:xfrm>
            <a:off x="426719" y="1532709"/>
            <a:ext cx="8186057" cy="523220"/>
          </a:xfrm>
          <a:prstGeom prst="rect">
            <a:avLst/>
          </a:prstGeom>
          <a:noFill/>
        </p:spPr>
        <p:txBody>
          <a:bodyPr wrap="square" rtlCol="0">
            <a:spAutoFit/>
          </a:bodyPr>
          <a:lstStyle/>
          <a:p>
            <a:pPr algn="ctr"/>
            <a:r>
              <a:rPr lang="en-US" sz="2800" b="1">
                <a:solidFill>
                  <a:srgbClr val="7030A0"/>
                </a:solidFill>
              </a:rPr>
              <a:t>Parent Information Fact Sheets</a:t>
            </a:r>
          </a:p>
        </p:txBody>
      </p:sp>
      <p:sp>
        <p:nvSpPr>
          <p:cNvPr id="3" name="Content Placeholder 2"/>
          <p:cNvSpPr>
            <a:spLocks noGrp="1"/>
          </p:cNvSpPr>
          <p:nvPr>
            <p:ph sz="half" idx="1"/>
          </p:nvPr>
        </p:nvSpPr>
        <p:spPr>
          <a:xfrm>
            <a:off x="282844" y="1997109"/>
            <a:ext cx="4232005" cy="4021711"/>
          </a:xfrm>
        </p:spPr>
        <p:txBody>
          <a:bodyPr>
            <a:noAutofit/>
          </a:bodyPr>
          <a:lstStyle/>
          <a:p>
            <a:pPr marL="685800" lvl="2">
              <a:lnSpc>
                <a:spcPct val="100000"/>
              </a:lnSpc>
              <a:spcBef>
                <a:spcPts val="0"/>
              </a:spcBef>
            </a:pPr>
            <a:r>
              <a:rPr lang="en-US" altLang="en-US"/>
              <a:t>Assistive Technology</a:t>
            </a:r>
          </a:p>
          <a:p>
            <a:pPr marL="685800" lvl="2">
              <a:lnSpc>
                <a:spcPct val="100000"/>
              </a:lnSpc>
              <a:spcBef>
                <a:spcPts val="0"/>
              </a:spcBef>
            </a:pPr>
            <a:r>
              <a:rPr lang="en-US" altLang="en-US"/>
              <a:t>Child Find*</a:t>
            </a:r>
          </a:p>
          <a:p>
            <a:pPr marL="685800" lvl="2">
              <a:lnSpc>
                <a:spcPct val="100000"/>
              </a:lnSpc>
              <a:spcBef>
                <a:spcPts val="0"/>
              </a:spcBef>
            </a:pPr>
            <a:r>
              <a:rPr lang="en-US" altLang="en-US"/>
              <a:t>Discipline</a:t>
            </a:r>
          </a:p>
          <a:p>
            <a:pPr marL="685800" lvl="2">
              <a:lnSpc>
                <a:spcPct val="100000"/>
              </a:lnSpc>
              <a:spcBef>
                <a:spcPts val="0"/>
              </a:spcBef>
            </a:pPr>
            <a:r>
              <a:rPr lang="en-US" altLang="en-US"/>
              <a:t>Due Process</a:t>
            </a:r>
          </a:p>
          <a:p>
            <a:pPr marL="685800" lvl="2">
              <a:lnSpc>
                <a:spcPct val="100000"/>
              </a:lnSpc>
              <a:spcBef>
                <a:spcPts val="0"/>
              </a:spcBef>
            </a:pPr>
            <a:r>
              <a:rPr lang="en-US" altLang="en-US"/>
              <a:t>Eligibility Determinations*</a:t>
            </a:r>
          </a:p>
          <a:p>
            <a:pPr marL="685800" lvl="2">
              <a:lnSpc>
                <a:spcPct val="100000"/>
              </a:lnSpc>
              <a:spcBef>
                <a:spcPts val="0"/>
              </a:spcBef>
            </a:pPr>
            <a:r>
              <a:rPr lang="en-US" altLang="en-US"/>
              <a:t>Extended School Year</a:t>
            </a:r>
          </a:p>
          <a:p>
            <a:pPr marL="685800" lvl="2">
              <a:lnSpc>
                <a:spcPct val="100000"/>
              </a:lnSpc>
              <a:spcBef>
                <a:spcPts val="0"/>
              </a:spcBef>
            </a:pPr>
            <a:r>
              <a:rPr lang="en-US" altLang="en-US"/>
              <a:t>Initial Evaluation and Reevaluation*</a:t>
            </a:r>
          </a:p>
          <a:p>
            <a:pPr marL="685800" lvl="2">
              <a:lnSpc>
                <a:spcPct val="100000"/>
              </a:lnSpc>
              <a:spcBef>
                <a:spcPts val="0"/>
              </a:spcBef>
            </a:pPr>
            <a:r>
              <a:rPr lang="en-US" altLang="en-US"/>
              <a:t>Formal Complaints</a:t>
            </a:r>
          </a:p>
          <a:p>
            <a:pPr marL="685800" lvl="2">
              <a:lnSpc>
                <a:spcPct val="100000"/>
              </a:lnSpc>
              <a:spcBef>
                <a:spcPts val="0"/>
              </a:spcBef>
            </a:pPr>
            <a:r>
              <a:rPr lang="en-US" altLang="en-US"/>
              <a:t>FBAs and BIPs</a:t>
            </a:r>
          </a:p>
          <a:p>
            <a:pPr marL="685800" lvl="2">
              <a:lnSpc>
                <a:spcPct val="100000"/>
              </a:lnSpc>
              <a:spcBef>
                <a:spcPts val="0"/>
              </a:spcBef>
            </a:pPr>
            <a:r>
              <a:rPr lang="en-US" altLang="en-US"/>
              <a:t>Helping your child with disabilities with homework</a:t>
            </a:r>
          </a:p>
          <a:p>
            <a:endParaRPr lang="en-US" sz="3200"/>
          </a:p>
        </p:txBody>
      </p:sp>
      <p:sp>
        <p:nvSpPr>
          <p:cNvPr id="4" name="Content Placeholder 3"/>
          <p:cNvSpPr>
            <a:spLocks noGrp="1"/>
          </p:cNvSpPr>
          <p:nvPr>
            <p:ph sz="half" idx="2"/>
          </p:nvPr>
        </p:nvSpPr>
        <p:spPr>
          <a:xfrm>
            <a:off x="3652406" y="1684596"/>
            <a:ext cx="4862944" cy="3640695"/>
          </a:xfrm>
        </p:spPr>
        <p:txBody>
          <a:bodyPr>
            <a:noAutofit/>
          </a:bodyPr>
          <a:lstStyle/>
          <a:p>
            <a:pPr lvl="2">
              <a:spcBef>
                <a:spcPts val="0"/>
              </a:spcBef>
            </a:pPr>
            <a:endParaRPr lang="en-US"/>
          </a:p>
          <a:p>
            <a:pPr lvl="2">
              <a:spcBef>
                <a:spcPts val="0"/>
              </a:spcBef>
            </a:pPr>
            <a:r>
              <a:rPr lang="en-US"/>
              <a:t>IEP</a:t>
            </a:r>
          </a:p>
          <a:p>
            <a:pPr lvl="2">
              <a:spcBef>
                <a:spcPts val="0"/>
              </a:spcBef>
            </a:pPr>
            <a:r>
              <a:rPr lang="en-US"/>
              <a:t>Mediation</a:t>
            </a:r>
          </a:p>
          <a:p>
            <a:pPr lvl="2">
              <a:spcBef>
                <a:spcPts val="0"/>
              </a:spcBef>
            </a:pPr>
            <a:r>
              <a:rPr lang="en-US"/>
              <a:t>Person-Centered Planning</a:t>
            </a:r>
          </a:p>
          <a:p>
            <a:pPr lvl="2">
              <a:spcBef>
                <a:spcPts val="0"/>
              </a:spcBef>
            </a:pPr>
            <a:r>
              <a:rPr lang="en-US"/>
              <a:t>Preparing your child with disabilities for kindergarten</a:t>
            </a:r>
          </a:p>
          <a:p>
            <a:pPr lvl="2">
              <a:spcBef>
                <a:spcPts val="0"/>
              </a:spcBef>
            </a:pPr>
            <a:r>
              <a:rPr lang="en-US"/>
              <a:t>Reevaluations and IEEs</a:t>
            </a:r>
          </a:p>
          <a:p>
            <a:pPr lvl="2">
              <a:spcBef>
                <a:spcPts val="0"/>
              </a:spcBef>
            </a:pPr>
            <a:r>
              <a:rPr lang="en-US"/>
              <a:t>Starting and Keeping your Child on a Path to Graduation</a:t>
            </a:r>
          </a:p>
          <a:p>
            <a:pPr lvl="2">
              <a:spcBef>
                <a:spcPts val="0"/>
              </a:spcBef>
            </a:pPr>
            <a:r>
              <a:rPr lang="en-US"/>
              <a:t>Transition from Early Intervention to Public School</a:t>
            </a:r>
          </a:p>
          <a:p>
            <a:pPr lvl="2">
              <a:spcBef>
                <a:spcPts val="0"/>
              </a:spcBef>
            </a:pPr>
            <a:r>
              <a:rPr lang="en-US"/>
              <a:t>Transition to Life after High School</a:t>
            </a:r>
          </a:p>
        </p:txBody>
      </p:sp>
      <p:sp>
        <p:nvSpPr>
          <p:cNvPr id="5" name="Date Placeholder 4">
            <a:extLst>
              <a:ext uri="{C183D7F6-B498-43B3-948B-1728B52AA6E4}">
                <adec:decorative xmlns:adec="http://schemas.microsoft.com/office/drawing/2017/decorative" val="1"/>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CB0378-FFD4-4CBB-858D-32EE1C82268A}" type="datetime1">
              <a:rPr lang="en-US" smtClean="0"/>
              <a:pPr/>
              <a:t>1/13/2022</a:t>
            </a:fld>
            <a:endParaRPr lang="en-US"/>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111</a:t>
            </a:fld>
            <a:endParaRPr lang="en-US"/>
          </a:p>
        </p:txBody>
      </p:sp>
      <p:sp>
        <p:nvSpPr>
          <p:cNvPr id="7" name="TextBox 6">
            <a:extLst>
              <a:ext uri="{FF2B5EF4-FFF2-40B4-BE49-F238E27FC236}">
                <a16:creationId xmlns:a16="http://schemas.microsoft.com/office/drawing/2014/main" id="{51EFB8CD-09A1-4406-8DC1-FA13B4E5376B}"/>
              </a:ext>
            </a:extLst>
          </p:cNvPr>
          <p:cNvSpPr txBox="1"/>
          <p:nvPr/>
        </p:nvSpPr>
        <p:spPr>
          <a:xfrm>
            <a:off x="679269" y="5649488"/>
            <a:ext cx="8464731" cy="369332"/>
          </a:xfrm>
          <a:prstGeom prst="rect">
            <a:avLst/>
          </a:prstGeom>
          <a:noFill/>
        </p:spPr>
        <p:txBody>
          <a:bodyPr wrap="square" rtlCol="0">
            <a:spAutoFit/>
          </a:bodyPr>
          <a:lstStyle/>
          <a:p>
            <a:r>
              <a:rPr lang="en-US"/>
              <a:t>* </a:t>
            </a:r>
            <a:r>
              <a:rPr lang="en-US" b="1"/>
              <a:t>Recently updated following changes to Implementation Manual</a:t>
            </a:r>
          </a:p>
        </p:txBody>
      </p:sp>
    </p:spTree>
    <p:extLst>
      <p:ext uri="{BB962C8B-B14F-4D97-AF65-F5344CB8AC3E}">
        <p14:creationId xmlns:p14="http://schemas.microsoft.com/office/powerpoint/2010/main" val="99234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09D0-59AA-4838-80AA-AD3A638930B8}"/>
              </a:ext>
            </a:extLst>
          </p:cNvPr>
          <p:cNvSpPr>
            <a:spLocks noGrp="1"/>
          </p:cNvSpPr>
          <p:nvPr>
            <p:ph type="title"/>
          </p:nvPr>
        </p:nvSpPr>
        <p:spPr>
          <a:xfrm>
            <a:off x="895350" y="-186019"/>
            <a:ext cx="7886700" cy="1325563"/>
          </a:xfrm>
        </p:spPr>
        <p:txBody>
          <a:bodyPr/>
          <a:lstStyle/>
          <a:p>
            <a:r>
              <a:rPr lang="en-US"/>
              <a:t>General Resources</a:t>
            </a:r>
          </a:p>
        </p:txBody>
      </p:sp>
      <p:sp>
        <p:nvSpPr>
          <p:cNvPr id="3" name="Content Placeholder 2">
            <a:extLst>
              <a:ext uri="{FF2B5EF4-FFF2-40B4-BE49-F238E27FC236}">
                <a16:creationId xmlns:a16="http://schemas.microsoft.com/office/drawing/2014/main" id="{F081DE7D-5080-488D-BFAC-DB8C91060B92}"/>
              </a:ext>
            </a:extLst>
          </p:cNvPr>
          <p:cNvSpPr>
            <a:spLocks noGrp="1"/>
          </p:cNvSpPr>
          <p:nvPr>
            <p:ph idx="1"/>
          </p:nvPr>
        </p:nvSpPr>
        <p:spPr>
          <a:xfrm>
            <a:off x="613775" y="713985"/>
            <a:ext cx="8530225" cy="5309276"/>
          </a:xfrm>
        </p:spPr>
        <p:txBody>
          <a:bodyPr>
            <a:normAutofit fontScale="92500" lnSpcReduction="20000"/>
          </a:bodyPr>
          <a:lstStyle/>
          <a:p>
            <a:r>
              <a:rPr lang="en-US">
                <a:hlinkClick r:id="rId3"/>
              </a:rPr>
              <a:t>IDEA Regulations</a:t>
            </a:r>
            <a:endParaRPr lang="en-US"/>
          </a:p>
          <a:p>
            <a:r>
              <a:rPr lang="en-US">
                <a:hlinkClick r:id="rId4"/>
              </a:rPr>
              <a:t>Georgia Board of Education Rules for Special Education</a:t>
            </a:r>
            <a:endParaRPr lang="en-US"/>
          </a:p>
          <a:p>
            <a:r>
              <a:rPr lang="en-US">
                <a:hlinkClick r:id="rId5"/>
              </a:rPr>
              <a:t>Implementation Manual</a:t>
            </a:r>
            <a:endParaRPr lang="en-US"/>
          </a:p>
          <a:p>
            <a:pPr lvl="1"/>
            <a:r>
              <a:rPr lang="en-US"/>
              <a:t>Child Find</a:t>
            </a:r>
          </a:p>
          <a:p>
            <a:pPr lvl="1"/>
            <a:r>
              <a:rPr lang="en-US"/>
              <a:t>Discipline</a:t>
            </a:r>
          </a:p>
          <a:p>
            <a:pPr lvl="1"/>
            <a:r>
              <a:rPr lang="en-US"/>
              <a:t>Dispute Resolution</a:t>
            </a:r>
          </a:p>
          <a:p>
            <a:pPr lvl="1"/>
            <a:r>
              <a:rPr lang="en-US"/>
              <a:t>Evaluation and Reevaluation</a:t>
            </a:r>
          </a:p>
          <a:p>
            <a:pPr lvl="1"/>
            <a:r>
              <a:rPr lang="en-US"/>
              <a:t>FAPE</a:t>
            </a:r>
          </a:p>
          <a:p>
            <a:pPr lvl="1"/>
            <a:r>
              <a:rPr lang="en-US"/>
              <a:t>IEPs</a:t>
            </a:r>
          </a:p>
          <a:p>
            <a:pPr lvl="1"/>
            <a:r>
              <a:rPr lang="en-US"/>
              <a:t>Parents</a:t>
            </a:r>
          </a:p>
          <a:p>
            <a:pPr lvl="1"/>
            <a:r>
              <a:rPr lang="en-US"/>
              <a:t>Private Schools</a:t>
            </a:r>
          </a:p>
          <a:p>
            <a:pPr lvl="1"/>
            <a:r>
              <a:rPr lang="en-US"/>
              <a:t>Service Delivery and LRE</a:t>
            </a:r>
          </a:p>
          <a:p>
            <a:pPr lvl="1"/>
            <a:r>
              <a:rPr lang="en-US"/>
              <a:t>Young Children</a:t>
            </a:r>
          </a:p>
          <a:p>
            <a:pPr lvl="1"/>
            <a:r>
              <a:rPr lang="en-US"/>
              <a:t>Special Education Eligibility</a:t>
            </a:r>
          </a:p>
          <a:p>
            <a:pPr marL="0" indent="0">
              <a:buNone/>
            </a:pPr>
            <a:endParaRPr lang="en-US"/>
          </a:p>
          <a:p>
            <a:endParaRPr lang="en-US"/>
          </a:p>
        </p:txBody>
      </p:sp>
    </p:spTree>
    <p:extLst>
      <p:ext uri="{BB962C8B-B14F-4D97-AF65-F5344CB8AC3E}">
        <p14:creationId xmlns:p14="http://schemas.microsoft.com/office/powerpoint/2010/main" val="33878732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l for strategic projects: check the frequently asked questions! | ENI  CBC Med">
            <a:extLst>
              <a:ext uri="{FF2B5EF4-FFF2-40B4-BE49-F238E27FC236}">
                <a16:creationId xmlns:a16="http://schemas.microsoft.com/office/drawing/2014/main" id="{C0040AAF-330B-4F23-95BF-37FBEB1F2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750085"/>
            <a:ext cx="6800850" cy="452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72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49CCD7-ADFB-48EA-8CE8-565DF0FB862C}"/>
              </a:ext>
            </a:extLst>
          </p:cNvPr>
          <p:cNvSpPr txBox="1"/>
          <p:nvPr/>
        </p:nvSpPr>
        <p:spPr>
          <a:xfrm>
            <a:off x="2552699" y="2085975"/>
            <a:ext cx="6591301" cy="1569660"/>
          </a:xfrm>
          <a:prstGeom prst="rect">
            <a:avLst/>
          </a:prstGeom>
          <a:noFill/>
        </p:spPr>
        <p:txBody>
          <a:bodyPr wrap="square" rtlCol="0">
            <a:spAutoFit/>
          </a:bodyPr>
          <a:lstStyle/>
          <a:p>
            <a:pPr algn="ctr"/>
            <a:r>
              <a:rPr lang="en-US" sz="2400" b="1"/>
              <a:t>Jamila Pollard </a:t>
            </a:r>
            <a:r>
              <a:rPr lang="en-US" sz="2400" b="1">
                <a:hlinkClick r:id="rId3"/>
              </a:rPr>
              <a:t>jpollard@doe.k12.ga.us</a:t>
            </a:r>
            <a:r>
              <a:rPr lang="en-US" sz="2400" b="1"/>
              <a:t> </a:t>
            </a:r>
          </a:p>
          <a:p>
            <a:pPr algn="ctr"/>
            <a:r>
              <a:rPr lang="en-US" sz="2400" b="1"/>
              <a:t>(404) 670-2683</a:t>
            </a:r>
          </a:p>
          <a:p>
            <a:pPr algn="ctr"/>
            <a:r>
              <a:rPr lang="en-US" sz="2400" b="1"/>
              <a:t>Scott Smith </a:t>
            </a:r>
            <a:r>
              <a:rPr lang="en-US" sz="2400" b="1">
                <a:hlinkClick r:id="rId4"/>
              </a:rPr>
              <a:t>scsmith@doe.k12.ga.us</a:t>
            </a:r>
            <a:r>
              <a:rPr lang="en-US" sz="2400" b="1"/>
              <a:t> </a:t>
            </a:r>
          </a:p>
          <a:p>
            <a:pPr algn="ctr"/>
            <a:r>
              <a:rPr lang="en-US" sz="2400" b="1"/>
              <a:t>(404) 327-2892</a:t>
            </a:r>
          </a:p>
        </p:txBody>
      </p:sp>
    </p:spTree>
    <p:extLst>
      <p:ext uri="{BB962C8B-B14F-4D97-AF65-F5344CB8AC3E}">
        <p14:creationId xmlns:p14="http://schemas.microsoft.com/office/powerpoint/2010/main" val="267627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75A4-5AE1-4241-A52A-F7AB23E4083A}"/>
              </a:ext>
            </a:extLst>
          </p:cNvPr>
          <p:cNvSpPr>
            <a:spLocks noGrp="1"/>
          </p:cNvSpPr>
          <p:nvPr>
            <p:ph type="title"/>
          </p:nvPr>
        </p:nvSpPr>
        <p:spPr/>
        <p:txBody>
          <a:bodyPr/>
          <a:lstStyle/>
          <a:p>
            <a:r>
              <a:rPr lang="en-US"/>
              <a:t>What is Child Find?</a:t>
            </a:r>
          </a:p>
        </p:txBody>
      </p:sp>
      <p:sp>
        <p:nvSpPr>
          <p:cNvPr id="3" name="Content Placeholder 2">
            <a:extLst>
              <a:ext uri="{FF2B5EF4-FFF2-40B4-BE49-F238E27FC236}">
                <a16:creationId xmlns:a16="http://schemas.microsoft.com/office/drawing/2014/main" id="{F618F602-80A5-4E6F-88E6-5C98639629DA}"/>
              </a:ext>
            </a:extLst>
          </p:cNvPr>
          <p:cNvSpPr>
            <a:spLocks noGrp="1"/>
          </p:cNvSpPr>
          <p:nvPr>
            <p:ph idx="1"/>
          </p:nvPr>
        </p:nvSpPr>
        <p:spPr/>
        <p:txBody>
          <a:bodyPr vert="horz" lIns="91440" tIns="45720" rIns="91440" bIns="45720" rtlCol="0" anchor="t">
            <a:normAutofit lnSpcReduction="10000"/>
          </a:bodyPr>
          <a:lstStyle/>
          <a:p>
            <a:r>
              <a:rPr lang="en-US">
                <a:solidFill>
                  <a:srgbClr val="FF0000"/>
                </a:solidFill>
              </a:rPr>
              <a:t>Affirmative requirement </a:t>
            </a:r>
            <a:r>
              <a:rPr lang="en-US"/>
              <a:t>that local educational agencies (LEAs) </a:t>
            </a:r>
            <a:r>
              <a:rPr lang="en-US">
                <a:solidFill>
                  <a:srgbClr val="FF0000"/>
                </a:solidFill>
              </a:rPr>
              <a:t>locate, identify, and evaluate </a:t>
            </a:r>
            <a:r>
              <a:rPr lang="en-US"/>
              <a:t>all children with disabilities who are in need of special education and related services residing in their jurisdiction, including homeless children, children who are wards of the State, and children in private schools.</a:t>
            </a:r>
          </a:p>
          <a:p>
            <a:r>
              <a:rPr lang="en-US">
                <a:latin typeface="Arial"/>
                <a:cs typeface="Arial"/>
              </a:rPr>
              <a:t>This includes a child who is </a:t>
            </a:r>
            <a:r>
              <a:rPr lang="en-US">
                <a:solidFill>
                  <a:srgbClr val="FF0000"/>
                </a:solidFill>
                <a:latin typeface="Arial"/>
                <a:cs typeface="Arial"/>
              </a:rPr>
              <a:t>suspected</a:t>
            </a:r>
            <a:r>
              <a:rPr lang="en-US">
                <a:latin typeface="Arial"/>
                <a:cs typeface="Arial"/>
              </a:rPr>
              <a:t> of being a child with a disability and in need of special education. 34 C.F.R. § 300.111. </a:t>
            </a:r>
            <a:endParaRPr lang="en-US">
              <a:solidFill>
                <a:srgbClr val="FF0000"/>
              </a:solidFill>
              <a:latin typeface="Arial"/>
              <a:cs typeface="Arial"/>
            </a:endParaRPr>
          </a:p>
        </p:txBody>
      </p:sp>
    </p:spTree>
    <p:extLst>
      <p:ext uri="{BB962C8B-B14F-4D97-AF65-F5344CB8AC3E}">
        <p14:creationId xmlns:p14="http://schemas.microsoft.com/office/powerpoint/2010/main" val="455712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3200-1DB7-41FE-9007-BABE0A217F86}"/>
              </a:ext>
            </a:extLst>
          </p:cNvPr>
          <p:cNvSpPr>
            <a:spLocks noGrp="1"/>
          </p:cNvSpPr>
          <p:nvPr>
            <p:ph type="title"/>
          </p:nvPr>
        </p:nvSpPr>
        <p:spPr/>
        <p:txBody>
          <a:bodyPr/>
          <a:lstStyle/>
          <a:p>
            <a:r>
              <a:rPr lang="en-US"/>
              <a:t>Child Find Analysis</a:t>
            </a:r>
          </a:p>
        </p:txBody>
      </p:sp>
      <p:sp>
        <p:nvSpPr>
          <p:cNvPr id="3" name="Content Placeholder 2">
            <a:extLst>
              <a:ext uri="{FF2B5EF4-FFF2-40B4-BE49-F238E27FC236}">
                <a16:creationId xmlns:a16="http://schemas.microsoft.com/office/drawing/2014/main" id="{747883DE-5C53-48DC-9D36-04E83DC2E66D}"/>
              </a:ext>
            </a:extLst>
          </p:cNvPr>
          <p:cNvSpPr>
            <a:spLocks noGrp="1"/>
          </p:cNvSpPr>
          <p:nvPr>
            <p:ph idx="1"/>
          </p:nvPr>
        </p:nvSpPr>
        <p:spPr/>
        <p:txBody>
          <a:bodyPr vert="horz" lIns="91440" tIns="45720" rIns="91440" bIns="45720" rtlCol="0" anchor="t">
            <a:normAutofit/>
          </a:bodyPr>
          <a:lstStyle/>
          <a:p>
            <a:r>
              <a:rPr lang="en-US"/>
              <a:t>Does the LEA have </a:t>
            </a:r>
            <a:r>
              <a:rPr lang="en-US">
                <a:solidFill>
                  <a:srgbClr val="FF0000"/>
                </a:solidFill>
              </a:rPr>
              <a:t>reasonable suspicion </a:t>
            </a:r>
            <a:r>
              <a:rPr lang="en-US"/>
              <a:t>that the child might be eligible under the IDEA?</a:t>
            </a:r>
          </a:p>
          <a:p>
            <a:pPr lvl="1"/>
            <a:r>
              <a:rPr lang="en-US"/>
              <a:t>“Red flags”</a:t>
            </a:r>
          </a:p>
          <a:p>
            <a:r>
              <a:rPr lang="en-US">
                <a:latin typeface="Arial"/>
                <a:cs typeface="Arial"/>
              </a:rPr>
              <a:t>If so, then did the LEA initiate the evaluation of the child within a </a:t>
            </a:r>
            <a:r>
              <a:rPr lang="en-US">
                <a:solidFill>
                  <a:srgbClr val="FF0000"/>
                </a:solidFill>
                <a:latin typeface="Arial"/>
                <a:cs typeface="Arial"/>
              </a:rPr>
              <a:t>reasonable period of time</a:t>
            </a:r>
            <a:r>
              <a:rPr lang="en-US">
                <a:latin typeface="Arial"/>
                <a:cs typeface="Arial"/>
              </a:rPr>
              <a:t>?</a:t>
            </a:r>
          </a:p>
          <a:p>
            <a:pPr lvl="1"/>
            <a:r>
              <a:rPr lang="en-US"/>
              <a:t>LEA initiation starts with providing parental consent for evaluation</a:t>
            </a:r>
          </a:p>
        </p:txBody>
      </p:sp>
    </p:spTree>
    <p:extLst>
      <p:ext uri="{BB962C8B-B14F-4D97-AF65-F5344CB8AC3E}">
        <p14:creationId xmlns:p14="http://schemas.microsoft.com/office/powerpoint/2010/main" val="146065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0906-A611-4095-8A98-4B617FF86079}"/>
              </a:ext>
            </a:extLst>
          </p:cNvPr>
          <p:cNvSpPr>
            <a:spLocks noGrp="1"/>
          </p:cNvSpPr>
          <p:nvPr>
            <p:ph type="title"/>
          </p:nvPr>
        </p:nvSpPr>
        <p:spPr/>
        <p:txBody>
          <a:bodyPr/>
          <a:lstStyle/>
          <a:p>
            <a:r>
              <a:rPr lang="en-US"/>
              <a:t>Interventions Prior to Referral</a:t>
            </a:r>
          </a:p>
        </p:txBody>
      </p:sp>
      <p:sp>
        <p:nvSpPr>
          <p:cNvPr id="3" name="Content Placeholder 2">
            <a:extLst>
              <a:ext uri="{FF2B5EF4-FFF2-40B4-BE49-F238E27FC236}">
                <a16:creationId xmlns:a16="http://schemas.microsoft.com/office/drawing/2014/main" id="{ECA9DFC9-A432-4CCC-A3F6-EAE98C1DF933}"/>
              </a:ext>
            </a:extLst>
          </p:cNvPr>
          <p:cNvSpPr>
            <a:spLocks noGrp="1"/>
          </p:cNvSpPr>
          <p:nvPr>
            <p:ph idx="1"/>
          </p:nvPr>
        </p:nvSpPr>
        <p:spPr>
          <a:xfrm>
            <a:off x="739036" y="1340285"/>
            <a:ext cx="8567802" cy="5047989"/>
          </a:xfrm>
        </p:spPr>
        <p:txBody>
          <a:bodyPr>
            <a:normAutofit fontScale="85000" lnSpcReduction="10000"/>
          </a:bodyPr>
          <a:lstStyle/>
          <a:p>
            <a:r>
              <a:rPr lang="en-US"/>
              <a:t>IDEA requires that children who are suspected of being a child with a disability and in need of special education are identified, located, and evaluated.  34 C.F.R. § 300.111.  </a:t>
            </a:r>
          </a:p>
          <a:p>
            <a:r>
              <a:rPr lang="en-US"/>
              <a:t>IDEA </a:t>
            </a:r>
            <a:r>
              <a:rPr lang="en-US">
                <a:solidFill>
                  <a:srgbClr val="FF0000"/>
                </a:solidFill>
              </a:rPr>
              <a:t>does not require</a:t>
            </a:r>
            <a:r>
              <a:rPr lang="en-US"/>
              <a:t> that a child receive scientific, research, or evidence-based interventions before being referred for consideration for eligibility for special education and related services.  </a:t>
            </a:r>
            <a:r>
              <a:rPr lang="en-US" i="1"/>
              <a:t>See </a:t>
            </a:r>
            <a:r>
              <a:rPr lang="en-US"/>
              <a:t>34 C.F.R. § 300.111.  </a:t>
            </a:r>
          </a:p>
          <a:p>
            <a:r>
              <a:rPr lang="en-US"/>
              <a:t>However, per our State Child Find Rule, the implementation of a multi-tiered system of supports, including the use of scientific, research, or evidence-based interventions </a:t>
            </a:r>
            <a:r>
              <a:rPr lang="en-US">
                <a:solidFill>
                  <a:srgbClr val="FF0000"/>
                </a:solidFill>
              </a:rPr>
              <a:t>are required</a:t>
            </a:r>
            <a:r>
              <a:rPr lang="en-US"/>
              <a:t> before referring a child for an initial evaluation for special education.  </a:t>
            </a:r>
            <a:r>
              <a:rPr lang="en-US" i="1"/>
              <a:t>See </a:t>
            </a:r>
            <a:r>
              <a:rPr lang="en-US"/>
              <a:t>Georgia Rule 160-4-7-.03(2)(b).</a:t>
            </a:r>
          </a:p>
        </p:txBody>
      </p:sp>
    </p:spTree>
    <p:extLst>
      <p:ext uri="{BB962C8B-B14F-4D97-AF65-F5344CB8AC3E}">
        <p14:creationId xmlns:p14="http://schemas.microsoft.com/office/powerpoint/2010/main" val="403616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76F6-EF29-488D-B422-D1208D298862}"/>
              </a:ext>
            </a:extLst>
          </p:cNvPr>
          <p:cNvSpPr>
            <a:spLocks noGrp="1"/>
          </p:cNvSpPr>
          <p:nvPr>
            <p:ph type="title"/>
          </p:nvPr>
        </p:nvSpPr>
        <p:spPr/>
        <p:txBody>
          <a:bodyPr/>
          <a:lstStyle/>
          <a:p>
            <a:r>
              <a:rPr lang="en-US"/>
              <a:t>Interventions Prior to Referral</a:t>
            </a:r>
          </a:p>
        </p:txBody>
      </p:sp>
      <p:sp>
        <p:nvSpPr>
          <p:cNvPr id="3" name="Content Placeholder 2">
            <a:extLst>
              <a:ext uri="{FF2B5EF4-FFF2-40B4-BE49-F238E27FC236}">
                <a16:creationId xmlns:a16="http://schemas.microsoft.com/office/drawing/2014/main" id="{8E913BA5-42AE-4530-A6F8-4CD4FC4ED9F9}"/>
              </a:ext>
            </a:extLst>
          </p:cNvPr>
          <p:cNvSpPr>
            <a:spLocks noGrp="1"/>
          </p:cNvSpPr>
          <p:nvPr>
            <p:ph idx="1"/>
          </p:nvPr>
        </p:nvSpPr>
        <p:spPr>
          <a:xfrm>
            <a:off x="895350" y="1524001"/>
            <a:ext cx="7886700" cy="4499260"/>
          </a:xfrm>
        </p:spPr>
        <p:txBody>
          <a:bodyPr>
            <a:normAutofit fontScale="92500" lnSpcReduction="10000"/>
          </a:bodyPr>
          <a:lstStyle/>
          <a:p>
            <a:r>
              <a:rPr lang="en-US"/>
              <a:t>However, if a parent or teacher requests an evaluation and interventions have not been provided prior to the referral, interventions may be provided </a:t>
            </a:r>
            <a:r>
              <a:rPr lang="en-US">
                <a:solidFill>
                  <a:srgbClr val="FF0000"/>
                </a:solidFill>
              </a:rPr>
              <a:t>while the child is being evaluated</a:t>
            </a:r>
            <a:r>
              <a:rPr lang="en-US"/>
              <a:t> (within the 60-day timeline requirement). </a:t>
            </a:r>
          </a:p>
          <a:p>
            <a:r>
              <a:rPr lang="en-US"/>
              <a:t> Although a child’s receipt of interventions can provide a critical piece of information in helping to determine eligibility for special education, the lack of interventions </a:t>
            </a:r>
            <a:r>
              <a:rPr lang="en-US">
                <a:solidFill>
                  <a:srgbClr val="FF0000"/>
                </a:solidFill>
              </a:rPr>
              <a:t>must not </a:t>
            </a:r>
            <a:r>
              <a:rPr lang="en-US"/>
              <a:t>be a reason for determining that a child is not eligible for special education services. (except for SLD)</a:t>
            </a:r>
          </a:p>
        </p:txBody>
      </p:sp>
    </p:spTree>
    <p:extLst>
      <p:ext uri="{BB962C8B-B14F-4D97-AF65-F5344CB8AC3E}">
        <p14:creationId xmlns:p14="http://schemas.microsoft.com/office/powerpoint/2010/main" val="2621256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140" y="136524"/>
            <a:ext cx="8185274" cy="1325563"/>
          </a:xfrm>
        </p:spPr>
        <p:txBody>
          <a:bodyPr>
            <a:noAutofit/>
          </a:bodyPr>
          <a:lstStyle/>
          <a:p>
            <a:r>
              <a:rPr lang="en-US" sz="2400">
                <a:hlinkClick r:id="rId3"/>
              </a:rPr>
              <a:t>OSEP 11-07, Response to Intervention (RTI) Memo, January 21, 2011 </a:t>
            </a:r>
            <a:endParaRPr lang="en-US" sz="2400"/>
          </a:p>
        </p:txBody>
      </p:sp>
      <p:sp>
        <p:nvSpPr>
          <p:cNvPr id="3" name="Content Placeholder 2"/>
          <p:cNvSpPr>
            <a:spLocks noGrp="1"/>
          </p:cNvSpPr>
          <p:nvPr>
            <p:ph idx="1"/>
          </p:nvPr>
        </p:nvSpPr>
        <p:spPr>
          <a:xfrm>
            <a:off x="659182" y="1165070"/>
            <a:ext cx="8185274" cy="4527860"/>
          </a:xfrm>
        </p:spPr>
        <p:txBody>
          <a:bodyPr>
            <a:noAutofit/>
          </a:bodyPr>
          <a:lstStyle/>
          <a:p>
            <a:r>
              <a:rPr lang="en-US" sz="2400"/>
              <a:t>“The use of RTI strategies cannot be used to delay or deny the provision of a full and individual evaluation, pursuant to 34 C.F.R. §§ 300.304-300.311, to a child suspected of having a disability under 34 C.F.R. § 300.8. If the [local educational agency (LEA)] </a:t>
            </a:r>
            <a:r>
              <a:rPr lang="en-US" sz="2400" b="1">
                <a:solidFill>
                  <a:srgbClr val="FF0000"/>
                </a:solidFill>
              </a:rPr>
              <a:t>agrees</a:t>
            </a:r>
            <a:r>
              <a:rPr lang="en-US" sz="2400"/>
              <a:t> with a parent who refers their child for evaluation that the child may be a child who is eligible for special education and related services, the </a:t>
            </a:r>
            <a:r>
              <a:rPr lang="en-US" sz="2400" b="1">
                <a:solidFill>
                  <a:srgbClr val="FF0000"/>
                </a:solidFill>
              </a:rPr>
              <a:t>LEA must evaluate the child </a:t>
            </a:r>
            <a:r>
              <a:rPr lang="en-US" sz="2400"/>
              <a:t>... If, however, the LEA </a:t>
            </a:r>
            <a:r>
              <a:rPr lang="en-US" sz="2400" b="1">
                <a:solidFill>
                  <a:srgbClr val="0070C0"/>
                </a:solidFill>
              </a:rPr>
              <a:t>does not suspect that the child has a disability, and denies the request</a:t>
            </a:r>
            <a:r>
              <a:rPr lang="en-US" sz="2400">
                <a:solidFill>
                  <a:srgbClr val="0070C0"/>
                </a:solidFill>
              </a:rPr>
              <a:t> </a:t>
            </a:r>
            <a:r>
              <a:rPr lang="en-US" sz="2400"/>
              <a:t>for an initial evaluation, the LEA </a:t>
            </a:r>
            <a:r>
              <a:rPr lang="en-US" sz="2400" b="1">
                <a:solidFill>
                  <a:srgbClr val="0070C0"/>
                </a:solidFill>
              </a:rPr>
              <a:t>must provide written notice</a:t>
            </a:r>
            <a:r>
              <a:rPr lang="en-US" sz="2400" b="1"/>
              <a:t> </a:t>
            </a:r>
            <a:r>
              <a:rPr lang="en-US" sz="2400"/>
              <a:t>to parents explaining why the public agency refuses to conduct an initial evaluation and the information that was used as the basis for this decision.” (emphasis added) </a:t>
            </a:r>
          </a:p>
        </p:txBody>
      </p:sp>
      <p:sp>
        <p:nvSpPr>
          <p:cNvPr id="4" name="Date Placeholder 3"/>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16</a:t>
            </a:fld>
            <a:endParaRPr lang="en-US"/>
          </a:p>
        </p:txBody>
      </p:sp>
    </p:spTree>
    <p:extLst>
      <p:ext uri="{BB962C8B-B14F-4D97-AF65-F5344CB8AC3E}">
        <p14:creationId xmlns:p14="http://schemas.microsoft.com/office/powerpoint/2010/main" val="612406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32510" y="125869"/>
            <a:ext cx="8411489" cy="1325563"/>
          </a:xfrm>
        </p:spPr>
        <p:txBody>
          <a:bodyPr>
            <a:noAutofit/>
          </a:bodyPr>
          <a:lstStyle/>
          <a:p>
            <a:r>
              <a:rPr lang="en-US" sz="2400">
                <a:hlinkClick r:id="rId3"/>
              </a:rPr>
              <a:t>OSEP 11-07, Response to Intervention (RTI) Memo, January 21, 2011 </a:t>
            </a:r>
            <a:endParaRPr lang="en-US" sz="2400"/>
          </a:p>
        </p:txBody>
      </p:sp>
      <p:sp>
        <p:nvSpPr>
          <p:cNvPr id="3" name="Content Placeholder 2"/>
          <p:cNvSpPr>
            <a:spLocks noGrp="1"/>
          </p:cNvSpPr>
          <p:nvPr>
            <p:ph idx="1"/>
          </p:nvPr>
        </p:nvSpPr>
        <p:spPr>
          <a:xfrm>
            <a:off x="628650" y="1489886"/>
            <a:ext cx="8515350" cy="4517384"/>
          </a:xfrm>
        </p:spPr>
        <p:txBody>
          <a:bodyPr>
            <a:noAutofit/>
          </a:bodyPr>
          <a:lstStyle/>
          <a:p>
            <a:r>
              <a:rPr lang="en-US" sz="2400"/>
              <a:t>“Although the IDEA and its implementing regulations do not prescribe a specific timeframe from referral for evaluation to parental consent, it has been the Department’s longstanding policy that the LEA must seek parental consent within a </a:t>
            </a:r>
            <a:r>
              <a:rPr lang="en-US" sz="2400" b="1" i="1">
                <a:solidFill>
                  <a:srgbClr val="FF0000"/>
                </a:solidFill>
              </a:rPr>
              <a:t>reasonable period of time </a:t>
            </a:r>
            <a:r>
              <a:rPr lang="en-US" sz="2400"/>
              <a:t>after the referral for evaluation, if the LEA agrees that an initial evaluation is needed.” (emphasis added).</a:t>
            </a:r>
          </a:p>
          <a:p>
            <a:r>
              <a:rPr lang="en-US" sz="2400"/>
              <a:t>Also, the IDEA states that “[t]he public agency must </a:t>
            </a:r>
            <a:r>
              <a:rPr lang="en-US" sz="2400" b="1" i="1">
                <a:solidFill>
                  <a:srgbClr val="FF0000"/>
                </a:solidFill>
              </a:rPr>
              <a:t>promptly</a:t>
            </a:r>
            <a:r>
              <a:rPr lang="en-US" sz="2400" i="1">
                <a:solidFill>
                  <a:srgbClr val="FF0000"/>
                </a:solidFill>
              </a:rPr>
              <a:t> </a:t>
            </a:r>
            <a:r>
              <a:rPr lang="en-US" sz="2400"/>
              <a:t>request parental consent to evaluate the child to determine if the child needs special education and related services. . .” 34 C.F.R. § 300.309(c) (emphasis added). </a:t>
            </a:r>
          </a:p>
          <a:p>
            <a:endParaRPr lang="en-US" sz="2400"/>
          </a:p>
          <a:p>
            <a:endParaRPr lang="en-US" sz="2400"/>
          </a:p>
        </p:txBody>
      </p:sp>
      <p:sp>
        <p:nvSpPr>
          <p:cNvPr id="4" name="Date Placeholder 3">
            <a:extLst>
              <a:ext uri="{C183D7F6-B498-43B3-948B-1728B52AA6E4}">
                <adec:decorative xmlns:adec="http://schemas.microsoft.com/office/drawing/2017/decorative" val="1"/>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17</a:t>
            </a:fld>
            <a:endParaRPr lang="en-US"/>
          </a:p>
        </p:txBody>
      </p:sp>
    </p:spTree>
    <p:extLst>
      <p:ext uri="{BB962C8B-B14F-4D97-AF65-F5344CB8AC3E}">
        <p14:creationId xmlns:p14="http://schemas.microsoft.com/office/powerpoint/2010/main" val="90723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2F4168-7D2D-44BB-A115-0A0E7F581195}"/>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733702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D2F721-50BA-4CFB-A062-8A77409AAF91}"/>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424957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06C247-79FB-4FEC-AE17-6994A076DDFA}"/>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20120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BF562-3BC2-48FB-A053-F8457FDCD8A5}"/>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543608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DF5A-3061-4243-A786-17DB618AC635}"/>
              </a:ext>
            </a:extLst>
          </p:cNvPr>
          <p:cNvSpPr>
            <a:spLocks noGrp="1"/>
          </p:cNvSpPr>
          <p:nvPr>
            <p:ph type="title"/>
          </p:nvPr>
        </p:nvSpPr>
        <p:spPr/>
        <p:txBody>
          <a:bodyPr/>
          <a:lstStyle/>
          <a:p>
            <a:r>
              <a:rPr lang="en-US"/>
              <a:t>Overview of Special Education Process</a:t>
            </a:r>
          </a:p>
        </p:txBody>
      </p:sp>
      <p:graphicFrame>
        <p:nvGraphicFramePr>
          <p:cNvPr id="4" name="Content Placeholder 3" descr="Flow chart of Special Education process that starts with Student struggling, such as failing grades, problem reading, or paying attention, repeated suspension, poor behavior, or fighting in school and then branching to left to MTSS/STI/RTI (Tiered interventions to address the problems) and then branching to right to Child Find, Referral to Special Education, Evaluation, Eligibility Determination, If eligible IEP Development (FAPE), Services/Placement (FAPE/LRE) and a circle to side that says Parental Involvement and Dispute Resolution are a part of the Special Education process.">
            <a:extLst>
              <a:ext uri="{FF2B5EF4-FFF2-40B4-BE49-F238E27FC236}">
                <a16:creationId xmlns:a16="http://schemas.microsoft.com/office/drawing/2014/main" id="{B47B45B4-4161-4C7D-A93F-390363BE363F}"/>
              </a:ext>
            </a:extLst>
          </p:cNvPr>
          <p:cNvGraphicFramePr>
            <a:graphicFrameLocks noGrp="1"/>
          </p:cNvGraphicFramePr>
          <p:nvPr>
            <p:ph idx="1"/>
            <p:extLst>
              <p:ext uri="{D42A27DB-BD31-4B8C-83A1-F6EECF244321}">
                <p14:modId xmlns:p14="http://schemas.microsoft.com/office/powerpoint/2010/main" val="1157009488"/>
              </p:ext>
            </p:extLst>
          </p:nvPr>
        </p:nvGraphicFramePr>
        <p:xfrm>
          <a:off x="895350" y="1457325"/>
          <a:ext cx="7886700"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Connector 5" descr="Flowchart of the Special Education Process ">
            <a:extLst>
              <a:ext uri="{FF2B5EF4-FFF2-40B4-BE49-F238E27FC236}">
                <a16:creationId xmlns:a16="http://schemas.microsoft.com/office/drawing/2014/main" id="{B6FE2383-A5E9-4A4C-9936-C71FAD2F4DEE}"/>
              </a:ext>
            </a:extLst>
          </p:cNvPr>
          <p:cNvSpPr/>
          <p:nvPr/>
        </p:nvSpPr>
        <p:spPr>
          <a:xfrm>
            <a:off x="2066926" y="3733800"/>
            <a:ext cx="2181224" cy="2114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3286EF-31C1-4037-992E-253D96DC71AF}"/>
              </a:ext>
            </a:extLst>
          </p:cNvPr>
          <p:cNvSpPr txBox="1"/>
          <p:nvPr/>
        </p:nvSpPr>
        <p:spPr>
          <a:xfrm>
            <a:off x="2143125" y="3913912"/>
            <a:ext cx="2028825" cy="1754326"/>
          </a:xfrm>
          <a:prstGeom prst="rect">
            <a:avLst/>
          </a:prstGeom>
          <a:noFill/>
        </p:spPr>
        <p:txBody>
          <a:bodyPr wrap="square" rtlCol="0">
            <a:spAutoFit/>
          </a:bodyPr>
          <a:lstStyle/>
          <a:p>
            <a:pPr algn="ctr"/>
            <a:r>
              <a:rPr lang="en-US">
                <a:solidFill>
                  <a:schemeClr val="bg1"/>
                </a:solidFill>
              </a:rPr>
              <a:t>Parental Involvement and Dispute Resolution are a part of the Special Education Process</a:t>
            </a:r>
          </a:p>
        </p:txBody>
      </p:sp>
    </p:spTree>
    <p:extLst>
      <p:ext uri="{BB962C8B-B14F-4D97-AF65-F5344CB8AC3E}">
        <p14:creationId xmlns:p14="http://schemas.microsoft.com/office/powerpoint/2010/main" val="4097308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1FF9-8FBF-44F8-952A-135A566FE95A}"/>
              </a:ext>
            </a:extLst>
          </p:cNvPr>
          <p:cNvSpPr>
            <a:spLocks noGrp="1"/>
          </p:cNvSpPr>
          <p:nvPr>
            <p:ph type="title"/>
          </p:nvPr>
        </p:nvSpPr>
        <p:spPr/>
        <p:txBody>
          <a:bodyPr/>
          <a:lstStyle/>
          <a:p>
            <a:r>
              <a:rPr lang="en-US"/>
              <a:t>Evaluations</a:t>
            </a:r>
          </a:p>
        </p:txBody>
      </p:sp>
      <p:sp>
        <p:nvSpPr>
          <p:cNvPr id="3" name="Content Placeholder 2">
            <a:extLst>
              <a:ext uri="{FF2B5EF4-FFF2-40B4-BE49-F238E27FC236}">
                <a16:creationId xmlns:a16="http://schemas.microsoft.com/office/drawing/2014/main" id="{BAAF8DC2-AD36-420F-BEE8-9D6022257E63}"/>
              </a:ext>
            </a:extLst>
          </p:cNvPr>
          <p:cNvSpPr>
            <a:spLocks noGrp="1"/>
          </p:cNvSpPr>
          <p:nvPr>
            <p:ph idx="1"/>
          </p:nvPr>
        </p:nvSpPr>
        <p:spPr/>
        <p:txBody>
          <a:bodyPr>
            <a:normAutofit/>
          </a:bodyPr>
          <a:lstStyle/>
          <a:p>
            <a:r>
              <a:rPr lang="en-US"/>
              <a:t>Before an evaluation can begin, the LEA must obtain a signed, informed parental consent for evaluation.  </a:t>
            </a:r>
          </a:p>
          <a:p>
            <a:r>
              <a:rPr lang="en-US"/>
              <a:t>The LEA has 60 calendar days after receiving parental consent to complete the initial evaluation.  </a:t>
            </a:r>
          </a:p>
          <a:p>
            <a:r>
              <a:rPr lang="en-US"/>
              <a:t>Completion of the initial evaluation is defined as completion of the evaluation report(s). </a:t>
            </a:r>
          </a:p>
        </p:txBody>
      </p:sp>
    </p:spTree>
    <p:extLst>
      <p:ext uri="{BB962C8B-B14F-4D97-AF65-F5344CB8AC3E}">
        <p14:creationId xmlns:p14="http://schemas.microsoft.com/office/powerpoint/2010/main" val="1533640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5EBD-A4B1-44EE-A8DA-BF3753D133A7}"/>
              </a:ext>
            </a:extLst>
          </p:cNvPr>
          <p:cNvSpPr>
            <a:spLocks noGrp="1"/>
          </p:cNvSpPr>
          <p:nvPr>
            <p:ph type="title"/>
          </p:nvPr>
        </p:nvSpPr>
        <p:spPr/>
        <p:txBody>
          <a:bodyPr/>
          <a:lstStyle/>
          <a:p>
            <a:r>
              <a:rPr lang="en-US"/>
              <a:t>Evaluations</a:t>
            </a:r>
          </a:p>
        </p:txBody>
      </p:sp>
      <p:sp>
        <p:nvSpPr>
          <p:cNvPr id="3" name="Content Placeholder 2">
            <a:extLst>
              <a:ext uri="{FF2B5EF4-FFF2-40B4-BE49-F238E27FC236}">
                <a16:creationId xmlns:a16="http://schemas.microsoft.com/office/drawing/2014/main" id="{2C0F6335-2BBF-4D79-9533-B0BD91693252}"/>
              </a:ext>
            </a:extLst>
          </p:cNvPr>
          <p:cNvSpPr>
            <a:spLocks noGrp="1"/>
          </p:cNvSpPr>
          <p:nvPr>
            <p:ph idx="1"/>
          </p:nvPr>
        </p:nvSpPr>
        <p:spPr>
          <a:xfrm>
            <a:off x="651353" y="1277655"/>
            <a:ext cx="8130697" cy="4745605"/>
          </a:xfrm>
        </p:spPr>
        <p:txBody>
          <a:bodyPr>
            <a:normAutofit fontScale="92500" lnSpcReduction="20000"/>
          </a:bodyPr>
          <a:lstStyle/>
          <a:p>
            <a:r>
              <a:rPr lang="en-US"/>
              <a:t>The 60-calendar-day time period begins when an LEA employee receives the signed consent but excludes school holidays and other times when children are not in attendance for five or more consecutive school days, including the weekend days before and after the holiday period.  </a:t>
            </a:r>
          </a:p>
          <a:p>
            <a:r>
              <a:rPr lang="en-US"/>
              <a:t>Any summer vacation period when the majority of the LEA’s teachers are not under contract does not count toward the 60-day time period.  </a:t>
            </a:r>
          </a:p>
          <a:p>
            <a:r>
              <a:rPr lang="en-US"/>
              <a:t>If consent is received 30 days or more before the end of the school year (defined as the teachers’ last day under contract), the evaluation process must be completed within the 60-day time period.</a:t>
            </a:r>
          </a:p>
        </p:txBody>
      </p:sp>
    </p:spTree>
    <p:extLst>
      <p:ext uri="{BB962C8B-B14F-4D97-AF65-F5344CB8AC3E}">
        <p14:creationId xmlns:p14="http://schemas.microsoft.com/office/powerpoint/2010/main" val="677271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17A0-607B-4FF5-8EA1-3C907F7F8BDB}"/>
              </a:ext>
            </a:extLst>
          </p:cNvPr>
          <p:cNvSpPr>
            <a:spLocks noGrp="1"/>
          </p:cNvSpPr>
          <p:nvPr>
            <p:ph type="title"/>
          </p:nvPr>
        </p:nvSpPr>
        <p:spPr/>
        <p:txBody>
          <a:bodyPr/>
          <a:lstStyle/>
          <a:p>
            <a:r>
              <a:rPr lang="en-US"/>
              <a:t>Evaluations</a:t>
            </a:r>
          </a:p>
        </p:txBody>
      </p:sp>
      <p:sp>
        <p:nvSpPr>
          <p:cNvPr id="3" name="Content Placeholder 2">
            <a:extLst>
              <a:ext uri="{FF2B5EF4-FFF2-40B4-BE49-F238E27FC236}">
                <a16:creationId xmlns:a16="http://schemas.microsoft.com/office/drawing/2014/main" id="{D6AEB871-DD24-4945-A94A-5D44F4EAAB40}"/>
              </a:ext>
            </a:extLst>
          </p:cNvPr>
          <p:cNvSpPr>
            <a:spLocks noGrp="1"/>
          </p:cNvSpPr>
          <p:nvPr>
            <p:ph idx="1"/>
          </p:nvPr>
        </p:nvSpPr>
        <p:spPr>
          <a:xfrm>
            <a:off x="713984" y="1327759"/>
            <a:ext cx="8430016" cy="5165115"/>
          </a:xfrm>
        </p:spPr>
        <p:txBody>
          <a:bodyPr>
            <a:normAutofit fontScale="92500" lnSpcReduction="20000"/>
          </a:bodyPr>
          <a:lstStyle/>
          <a:p>
            <a:r>
              <a:rPr lang="en-US"/>
              <a:t>An initial evaluation needs to look at the needs of the whole child, regardless of the reason for the referral.  </a:t>
            </a:r>
          </a:p>
          <a:p>
            <a:pPr lvl="1"/>
            <a:r>
              <a:rPr lang="en-US"/>
              <a:t>Informally and formally assess all areas related to any suspected disability, including, if appropriate, vision and hearing, health, social and emotional status, general intelligence, academic performance, communicative status, and motor abilities</a:t>
            </a:r>
          </a:p>
          <a:p>
            <a:pPr lvl="1"/>
            <a:r>
              <a:rPr lang="en-US"/>
              <a:t>Use a variety of evaluation tools and strategies to gather relevant academic, functional, and developmental information about the child, including information provided by the parents</a:t>
            </a:r>
          </a:p>
          <a:p>
            <a:pPr lvl="1"/>
            <a:r>
              <a:rPr lang="en-US"/>
              <a:t>Select assessment methods that, when administered to a child with impaired sensory, manual, or communication skills (to include English Learner (EL) barriers), the results accurately reflect the child’s aptitude or achievement level and are not culturally biased</a:t>
            </a:r>
          </a:p>
          <a:p>
            <a:endParaRPr lang="en-US"/>
          </a:p>
        </p:txBody>
      </p:sp>
    </p:spTree>
    <p:extLst>
      <p:ext uri="{BB962C8B-B14F-4D97-AF65-F5344CB8AC3E}">
        <p14:creationId xmlns:p14="http://schemas.microsoft.com/office/powerpoint/2010/main" val="134173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3AB80-10D5-47AC-95CF-3D69B6F29952}"/>
              </a:ext>
            </a:extLst>
          </p:cNvPr>
          <p:cNvSpPr>
            <a:spLocks noGrp="1"/>
          </p:cNvSpPr>
          <p:nvPr>
            <p:ph idx="1"/>
          </p:nvPr>
        </p:nvSpPr>
        <p:spPr>
          <a:xfrm>
            <a:off x="739036" y="137787"/>
            <a:ext cx="8404964" cy="6263014"/>
          </a:xfrm>
        </p:spPr>
        <p:txBody>
          <a:bodyPr>
            <a:normAutofit fontScale="92500" lnSpcReduction="20000"/>
          </a:bodyPr>
          <a:lstStyle/>
          <a:p>
            <a:r>
              <a:rPr lang="en-US" b="1"/>
              <a:t>Information Sources: </a:t>
            </a:r>
            <a:r>
              <a:rPr lang="en-US"/>
              <a:t>Evaluations often use many of the following:</a:t>
            </a:r>
            <a:endParaRPr lang="en-US" sz="2400"/>
          </a:p>
          <a:p>
            <a:pPr lvl="1"/>
            <a:r>
              <a:rPr lang="en-US"/>
              <a:t>Individually administered tests and tools</a:t>
            </a:r>
            <a:endParaRPr lang="en-US" sz="2000"/>
          </a:p>
          <a:p>
            <a:pPr lvl="2"/>
            <a:r>
              <a:rPr lang="en-US"/>
              <a:t>Academic achievement  </a:t>
            </a:r>
            <a:endParaRPr lang="en-US" sz="1600"/>
          </a:p>
          <a:p>
            <a:pPr lvl="2"/>
            <a:r>
              <a:rPr lang="en-US"/>
              <a:t>Cognitive ability </a:t>
            </a:r>
            <a:endParaRPr lang="en-US" sz="1600"/>
          </a:p>
          <a:p>
            <a:pPr lvl="2"/>
            <a:r>
              <a:rPr lang="en-US"/>
              <a:t>Social/Emotional/Behavioral </a:t>
            </a:r>
            <a:endParaRPr lang="en-US" sz="1600"/>
          </a:p>
          <a:p>
            <a:pPr lvl="2"/>
            <a:r>
              <a:rPr lang="en-US"/>
              <a:t>Speech/Language</a:t>
            </a:r>
            <a:endParaRPr lang="en-US" sz="1600"/>
          </a:p>
          <a:p>
            <a:pPr lvl="1"/>
            <a:r>
              <a:rPr lang="en-US"/>
              <a:t>Parent/Teacher/Child Questionnaires</a:t>
            </a:r>
            <a:endParaRPr lang="en-US" sz="2000"/>
          </a:p>
          <a:p>
            <a:pPr lvl="2"/>
            <a:r>
              <a:rPr lang="en-US"/>
              <a:t>Social/Emotional/Behavioral </a:t>
            </a:r>
            <a:endParaRPr lang="en-US" sz="1600"/>
          </a:p>
          <a:p>
            <a:pPr lvl="2"/>
            <a:r>
              <a:rPr lang="en-US"/>
              <a:t>Adaptive behavior</a:t>
            </a:r>
            <a:endParaRPr lang="en-US" sz="1600"/>
          </a:p>
          <a:p>
            <a:pPr lvl="1"/>
            <a:r>
              <a:rPr lang="en-US"/>
              <a:t>Parent information and input</a:t>
            </a:r>
            <a:endParaRPr lang="en-US" sz="2000"/>
          </a:p>
          <a:p>
            <a:pPr lvl="1"/>
            <a:r>
              <a:rPr lang="en-US"/>
              <a:t>Teacher input (verbal or written descriptions/analyzed classroom work samples)</a:t>
            </a:r>
            <a:endParaRPr lang="en-US" sz="2000"/>
          </a:p>
          <a:p>
            <a:pPr lvl="1"/>
            <a:r>
              <a:rPr lang="en-US"/>
              <a:t>Schoolwide standardized testing results</a:t>
            </a:r>
            <a:endParaRPr lang="en-US" sz="2000"/>
          </a:p>
          <a:p>
            <a:pPr lvl="1"/>
            <a:r>
              <a:rPr lang="en-US"/>
              <a:t>Medical information, as appropriate</a:t>
            </a:r>
            <a:endParaRPr lang="en-US" sz="2000"/>
          </a:p>
          <a:p>
            <a:pPr lvl="1"/>
            <a:r>
              <a:rPr lang="en-US"/>
              <a:t>Classroom observations</a:t>
            </a:r>
            <a:endParaRPr lang="en-US" sz="2000"/>
          </a:p>
          <a:p>
            <a:pPr lvl="1"/>
            <a:r>
              <a:rPr lang="en-US"/>
              <a:t>Prior testing done in private settings</a:t>
            </a:r>
            <a:endParaRPr lang="en-US" sz="2000"/>
          </a:p>
          <a:p>
            <a:pPr lvl="1"/>
            <a:r>
              <a:rPr lang="en-US"/>
              <a:t>Prior testing done in other school settings, such as formative assessments from classroom progress monitoring</a:t>
            </a:r>
          </a:p>
          <a:p>
            <a:endParaRPr lang="en-US"/>
          </a:p>
        </p:txBody>
      </p:sp>
    </p:spTree>
    <p:extLst>
      <p:ext uri="{BB962C8B-B14F-4D97-AF65-F5344CB8AC3E}">
        <p14:creationId xmlns:p14="http://schemas.microsoft.com/office/powerpoint/2010/main" val="2665728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8DC2-5C4D-43E9-8616-75DBC414B94C}"/>
              </a:ext>
            </a:extLst>
          </p:cNvPr>
          <p:cNvSpPr>
            <a:spLocks noGrp="1"/>
          </p:cNvSpPr>
          <p:nvPr>
            <p:ph type="title"/>
          </p:nvPr>
        </p:nvSpPr>
        <p:spPr/>
        <p:txBody>
          <a:bodyPr>
            <a:normAutofit fontScale="90000"/>
          </a:bodyPr>
          <a:lstStyle/>
          <a:p>
            <a:r>
              <a:rPr lang="en-US"/>
              <a:t>Can parents request an evaluation at any time? </a:t>
            </a:r>
            <a:br>
              <a:rPr lang="en-US"/>
            </a:br>
            <a:endParaRPr lang="en-US"/>
          </a:p>
        </p:txBody>
      </p:sp>
      <p:sp>
        <p:nvSpPr>
          <p:cNvPr id="3" name="Content Placeholder 2">
            <a:extLst>
              <a:ext uri="{FF2B5EF4-FFF2-40B4-BE49-F238E27FC236}">
                <a16:creationId xmlns:a16="http://schemas.microsoft.com/office/drawing/2014/main" id="{F634D4C0-2FCF-4495-BDA1-0C85FF755723}"/>
              </a:ext>
            </a:extLst>
          </p:cNvPr>
          <p:cNvSpPr>
            <a:spLocks noGrp="1"/>
          </p:cNvSpPr>
          <p:nvPr>
            <p:ph idx="1"/>
          </p:nvPr>
        </p:nvSpPr>
        <p:spPr/>
        <p:txBody>
          <a:bodyPr>
            <a:normAutofit fontScale="85000" lnSpcReduction="20000"/>
          </a:bodyPr>
          <a:lstStyle/>
          <a:p>
            <a:r>
              <a:rPr lang="en-US"/>
              <a:t>Yes.  If the LEA agrees to conduct the evaluation, then the LEA must provide the parent with a consent for evaluation form, and upon receipt of signed, informed consent, the LEA must conduct the evaluation.  </a:t>
            </a:r>
          </a:p>
          <a:p>
            <a:r>
              <a:rPr lang="en-US"/>
              <a:t>If evidence of prior interventions has not been obtained, the evidence can be collected during the evaluation period.  However, absence of evidence of prior interventions is not a reason to delay or deny the evaluation.  </a:t>
            </a:r>
          </a:p>
          <a:p>
            <a:r>
              <a:rPr lang="en-US"/>
              <a:t>If the LEA decides not to conduct the evaluation, it must provide the parents with prior written notice and advise them of their parental rights to seek mediation or a due process hearing. </a:t>
            </a:r>
          </a:p>
          <a:p>
            <a:endParaRPr lang="en-US"/>
          </a:p>
        </p:txBody>
      </p:sp>
    </p:spTree>
    <p:extLst>
      <p:ext uri="{BB962C8B-B14F-4D97-AF65-F5344CB8AC3E}">
        <p14:creationId xmlns:p14="http://schemas.microsoft.com/office/powerpoint/2010/main" val="117457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6DA6-08F2-4A13-A63B-FD3E926C6BB0}"/>
              </a:ext>
            </a:extLst>
          </p:cNvPr>
          <p:cNvSpPr>
            <a:spLocks noGrp="1"/>
          </p:cNvSpPr>
          <p:nvPr>
            <p:ph type="title"/>
          </p:nvPr>
        </p:nvSpPr>
        <p:spPr/>
        <p:txBody>
          <a:bodyPr>
            <a:normAutofit fontScale="90000"/>
          </a:bodyPr>
          <a:lstStyle/>
          <a:p>
            <a:r>
              <a:rPr lang="en-US"/>
              <a:t>What happens to the 60-day evaluation time period when a child moves to another LEA before the evaluation is complete?</a:t>
            </a:r>
          </a:p>
        </p:txBody>
      </p:sp>
      <p:sp>
        <p:nvSpPr>
          <p:cNvPr id="3" name="Content Placeholder 2">
            <a:extLst>
              <a:ext uri="{FF2B5EF4-FFF2-40B4-BE49-F238E27FC236}">
                <a16:creationId xmlns:a16="http://schemas.microsoft.com/office/drawing/2014/main" id="{1CEA1358-848B-40E6-9636-CF83301CA5A7}"/>
              </a:ext>
            </a:extLst>
          </p:cNvPr>
          <p:cNvSpPr>
            <a:spLocks noGrp="1"/>
          </p:cNvSpPr>
          <p:nvPr>
            <p:ph idx="1"/>
          </p:nvPr>
        </p:nvSpPr>
        <p:spPr>
          <a:xfrm>
            <a:off x="895350" y="1825625"/>
            <a:ext cx="8248650" cy="4667249"/>
          </a:xfrm>
        </p:spPr>
        <p:txBody>
          <a:bodyPr>
            <a:normAutofit fontScale="92500" lnSpcReduction="10000"/>
          </a:bodyPr>
          <a:lstStyle/>
          <a:p>
            <a:r>
              <a:rPr lang="en-US"/>
              <a:t>When a child has been referred for an evaluation and the child enrolls in a new LEA prior to the first LEA making a determination as to whether this is a child with a disability, the new LEA is required to move forward in completing the evaluation within a timely manner but may not be required to meet the original 60-day timeline.  Specifically, the new LEA must make sufficient progress to ensure a prompt completion of the evaluation and work with the parent to mutually agree to a specific time when the evaluation will be completed.  </a:t>
            </a:r>
            <a:r>
              <a:rPr lang="en-US" i="1"/>
              <a:t>See </a:t>
            </a:r>
            <a:r>
              <a:rPr lang="en-US" u="sng">
                <a:hlinkClick r:id="rId3"/>
              </a:rPr>
              <a:t>34 C.F.R. § 300.301(d)(2)</a:t>
            </a:r>
            <a:r>
              <a:rPr lang="en-US"/>
              <a:t>.</a:t>
            </a:r>
          </a:p>
        </p:txBody>
      </p:sp>
    </p:spTree>
    <p:extLst>
      <p:ext uri="{BB962C8B-B14F-4D97-AF65-F5344CB8AC3E}">
        <p14:creationId xmlns:p14="http://schemas.microsoft.com/office/powerpoint/2010/main" val="2993460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4833-1D61-4F91-A8F0-3A3433AEDF18}"/>
              </a:ext>
            </a:extLst>
          </p:cNvPr>
          <p:cNvSpPr>
            <a:spLocks noGrp="1"/>
          </p:cNvSpPr>
          <p:nvPr>
            <p:ph type="title"/>
          </p:nvPr>
        </p:nvSpPr>
        <p:spPr/>
        <p:txBody>
          <a:bodyPr/>
          <a:lstStyle/>
          <a:p>
            <a:r>
              <a:rPr lang="en-US"/>
              <a:t>Reevaluations</a:t>
            </a:r>
          </a:p>
        </p:txBody>
      </p:sp>
      <p:sp>
        <p:nvSpPr>
          <p:cNvPr id="3" name="Content Placeholder 2">
            <a:extLst>
              <a:ext uri="{FF2B5EF4-FFF2-40B4-BE49-F238E27FC236}">
                <a16:creationId xmlns:a16="http://schemas.microsoft.com/office/drawing/2014/main" id="{F020BAE2-8576-478D-8C2F-A3374F0D8509}"/>
              </a:ext>
            </a:extLst>
          </p:cNvPr>
          <p:cNvSpPr>
            <a:spLocks noGrp="1"/>
          </p:cNvSpPr>
          <p:nvPr>
            <p:ph idx="1"/>
          </p:nvPr>
        </p:nvSpPr>
        <p:spPr/>
        <p:txBody>
          <a:bodyPr>
            <a:normAutofit fontScale="85000" lnSpcReduction="10000"/>
          </a:bodyPr>
          <a:lstStyle/>
          <a:p>
            <a:r>
              <a:rPr lang="en-US"/>
              <a:t>Every three years, a reevaluation of a child with a disability is conducted unless the parent and LEA agree that a reevaluation is unnecessary.</a:t>
            </a:r>
          </a:p>
          <a:p>
            <a:r>
              <a:rPr lang="en-US"/>
              <a:t>A reevaluation can include a review of existing data and a determination that no other information is needed to determine the student remains eligible for special education and the student’s educational needs.</a:t>
            </a:r>
          </a:p>
          <a:p>
            <a:r>
              <a:rPr lang="en-US"/>
              <a:t>A reevaluation can include a comprehensive evaluation if additional data is needed.</a:t>
            </a:r>
          </a:p>
          <a:p>
            <a:r>
              <a:rPr lang="en-US"/>
              <a:t>A comprehensive evaluation MUST be conducted before determining a student is no longer eligible. </a:t>
            </a:r>
          </a:p>
        </p:txBody>
      </p:sp>
    </p:spTree>
    <p:extLst>
      <p:ext uri="{BB962C8B-B14F-4D97-AF65-F5344CB8AC3E}">
        <p14:creationId xmlns:p14="http://schemas.microsoft.com/office/powerpoint/2010/main" val="3642341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3031-AB2D-408B-90AC-045A7359CBD4}"/>
              </a:ext>
            </a:extLst>
          </p:cNvPr>
          <p:cNvSpPr>
            <a:spLocks noGrp="1"/>
          </p:cNvSpPr>
          <p:nvPr>
            <p:ph type="title"/>
          </p:nvPr>
        </p:nvSpPr>
        <p:spPr/>
        <p:txBody>
          <a:bodyPr/>
          <a:lstStyle/>
          <a:p>
            <a:r>
              <a:rPr lang="en-US"/>
              <a:t>Independent Educational Evaluation (IEE)</a:t>
            </a:r>
          </a:p>
        </p:txBody>
      </p:sp>
      <p:sp>
        <p:nvSpPr>
          <p:cNvPr id="3" name="Content Placeholder 2">
            <a:extLst>
              <a:ext uri="{FF2B5EF4-FFF2-40B4-BE49-F238E27FC236}">
                <a16:creationId xmlns:a16="http://schemas.microsoft.com/office/drawing/2014/main" id="{A4FCF316-6AC6-4A77-895A-3A983F94CA84}"/>
              </a:ext>
            </a:extLst>
          </p:cNvPr>
          <p:cNvSpPr>
            <a:spLocks noGrp="1"/>
          </p:cNvSpPr>
          <p:nvPr>
            <p:ph idx="1"/>
          </p:nvPr>
        </p:nvSpPr>
        <p:spPr/>
        <p:txBody>
          <a:bodyPr/>
          <a:lstStyle/>
          <a:p>
            <a:r>
              <a:rPr lang="en-US"/>
              <a:t>Parents have a right to an independent educational evaluation (IEE) at public expense if they disagree with an LEA’s evaluation.</a:t>
            </a:r>
          </a:p>
          <a:p>
            <a:r>
              <a:rPr lang="en-US"/>
              <a:t>Without unnecessary delay, the LEA must grant the IEE or deny the IEE and file for a due process hearing to prove that their evaluation was appropriate.</a:t>
            </a:r>
          </a:p>
          <a:p>
            <a:r>
              <a:rPr lang="en-US"/>
              <a:t>This applies to any evaluation.</a:t>
            </a:r>
          </a:p>
        </p:txBody>
      </p:sp>
    </p:spTree>
    <p:extLst>
      <p:ext uri="{BB962C8B-B14F-4D97-AF65-F5344CB8AC3E}">
        <p14:creationId xmlns:p14="http://schemas.microsoft.com/office/powerpoint/2010/main" val="361600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D7F99-44A1-4256-A3DE-805A31E74A1B}"/>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4155221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690C-90AC-4FF8-9637-787B9F03BA59}"/>
              </a:ext>
            </a:extLst>
          </p:cNvPr>
          <p:cNvSpPr>
            <a:spLocks noGrp="1"/>
          </p:cNvSpPr>
          <p:nvPr>
            <p:ph type="title"/>
          </p:nvPr>
        </p:nvSpPr>
        <p:spPr/>
        <p:txBody>
          <a:bodyPr/>
          <a:lstStyle/>
          <a:p>
            <a:r>
              <a:rPr lang="en-US"/>
              <a:t>Eligibility Determination</a:t>
            </a:r>
          </a:p>
        </p:txBody>
      </p:sp>
      <p:sp>
        <p:nvSpPr>
          <p:cNvPr id="3" name="Content Placeholder 2">
            <a:extLst>
              <a:ext uri="{FF2B5EF4-FFF2-40B4-BE49-F238E27FC236}">
                <a16:creationId xmlns:a16="http://schemas.microsoft.com/office/drawing/2014/main" id="{1714B649-1C94-4D43-8C06-6CD6F5A862CC}"/>
              </a:ext>
            </a:extLst>
          </p:cNvPr>
          <p:cNvSpPr>
            <a:spLocks noGrp="1"/>
          </p:cNvSpPr>
          <p:nvPr>
            <p:ph idx="1"/>
          </p:nvPr>
        </p:nvSpPr>
        <p:spPr>
          <a:xfrm>
            <a:off x="701458" y="1327759"/>
            <a:ext cx="8342334" cy="4910203"/>
          </a:xfrm>
        </p:spPr>
        <p:txBody>
          <a:bodyPr>
            <a:normAutofit fontScale="85000" lnSpcReduction="20000"/>
          </a:bodyPr>
          <a:lstStyle/>
          <a:p>
            <a:r>
              <a:rPr lang="en-US"/>
              <a:t>After the evaluation is complete, a group of qualified professionals and the parent determine whether the child is a child with a disability under IDEA and the educational needs of the child.</a:t>
            </a:r>
          </a:p>
          <a:p>
            <a:r>
              <a:rPr lang="en-US"/>
              <a:t>LEAs are not required to make the eligibility determination during the 60-day initial evaluation timeline. However, the eligibility decision should be made within a reasonable period of time following the completion of the evaluation. </a:t>
            </a:r>
            <a:r>
              <a:rPr lang="en-US" i="1"/>
              <a:t>See</a:t>
            </a:r>
            <a:r>
              <a:rPr lang="en-US"/>
              <a:t> 71 Fed. Reg. 46637 (2006).  </a:t>
            </a:r>
          </a:p>
          <a:p>
            <a:r>
              <a:rPr lang="en-US"/>
              <a:t>As a matter of best practice, within 10 calendar days of the completion of the evaluation report(s), an eligibility meeting should be held.  </a:t>
            </a:r>
          </a:p>
          <a:p>
            <a:r>
              <a:rPr lang="en-US"/>
              <a:t>Development of the Individualized Education Program (IEP) can take up to 30 additional days.  </a:t>
            </a:r>
            <a:r>
              <a:rPr lang="en-US" i="1"/>
              <a:t>See</a:t>
            </a:r>
            <a:r>
              <a:rPr lang="en-US"/>
              <a:t> </a:t>
            </a:r>
            <a:r>
              <a:rPr lang="en-US" u="sng">
                <a:hlinkClick r:id="rId3"/>
              </a:rPr>
              <a:t>34 C.F.R. § 300.323(c)(1)</a:t>
            </a:r>
            <a:r>
              <a:rPr lang="en-US"/>
              <a:t>.</a:t>
            </a:r>
          </a:p>
          <a:p>
            <a:endParaRPr lang="en-US"/>
          </a:p>
        </p:txBody>
      </p:sp>
    </p:spTree>
    <p:extLst>
      <p:ext uri="{BB962C8B-B14F-4D97-AF65-F5344CB8AC3E}">
        <p14:creationId xmlns:p14="http://schemas.microsoft.com/office/powerpoint/2010/main" val="1240570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0269-DE5F-4F34-84E9-A068CD9353A5}"/>
              </a:ext>
            </a:extLst>
          </p:cNvPr>
          <p:cNvSpPr>
            <a:spLocks noGrp="1"/>
          </p:cNvSpPr>
          <p:nvPr>
            <p:ph type="title"/>
          </p:nvPr>
        </p:nvSpPr>
        <p:spPr/>
        <p:txBody>
          <a:bodyPr/>
          <a:lstStyle/>
          <a:p>
            <a:r>
              <a:rPr lang="en-US"/>
              <a:t>Eligibility Categories</a:t>
            </a:r>
          </a:p>
        </p:txBody>
      </p:sp>
      <p:sp>
        <p:nvSpPr>
          <p:cNvPr id="3" name="Content Placeholder 2">
            <a:extLst>
              <a:ext uri="{FF2B5EF4-FFF2-40B4-BE49-F238E27FC236}">
                <a16:creationId xmlns:a16="http://schemas.microsoft.com/office/drawing/2014/main" id="{90E1E887-DFCE-4EF9-922C-D564E3E8F731}"/>
              </a:ext>
            </a:extLst>
          </p:cNvPr>
          <p:cNvSpPr>
            <a:spLocks noGrp="1"/>
          </p:cNvSpPr>
          <p:nvPr>
            <p:ph idx="1"/>
          </p:nvPr>
        </p:nvSpPr>
        <p:spPr>
          <a:xfrm>
            <a:off x="768784" y="1330182"/>
            <a:ext cx="4166471" cy="4907780"/>
          </a:xfrm>
        </p:spPr>
        <p:txBody>
          <a:bodyPr>
            <a:noAutofit/>
          </a:bodyPr>
          <a:lstStyle/>
          <a:p>
            <a:r>
              <a:rPr lang="en-US" sz="2600"/>
              <a:t>Autism Spectrum Disorder</a:t>
            </a:r>
          </a:p>
          <a:p>
            <a:r>
              <a:rPr lang="en-US" sz="2600"/>
              <a:t>Intellectual Disability</a:t>
            </a:r>
          </a:p>
          <a:p>
            <a:r>
              <a:rPr lang="en-US" sz="2600"/>
              <a:t>Emotional Behavioral Disorder</a:t>
            </a:r>
          </a:p>
          <a:p>
            <a:r>
              <a:rPr lang="en-US" sz="2600"/>
              <a:t>Significant Development Delay</a:t>
            </a:r>
          </a:p>
          <a:p>
            <a:r>
              <a:rPr lang="en-US" sz="2600"/>
              <a:t>Other Health Impairment</a:t>
            </a:r>
          </a:p>
          <a:p>
            <a:r>
              <a:rPr lang="en-US" sz="2600"/>
              <a:t>Specific Learning Disability</a:t>
            </a:r>
          </a:p>
        </p:txBody>
      </p:sp>
      <p:sp>
        <p:nvSpPr>
          <p:cNvPr id="4" name="TextBox 3">
            <a:extLst>
              <a:ext uri="{FF2B5EF4-FFF2-40B4-BE49-F238E27FC236}">
                <a16:creationId xmlns:a16="http://schemas.microsoft.com/office/drawing/2014/main" id="{422B4719-B3FA-494E-9131-5A795FE9F517}"/>
              </a:ext>
            </a:extLst>
          </p:cNvPr>
          <p:cNvSpPr txBox="1"/>
          <p:nvPr/>
        </p:nvSpPr>
        <p:spPr>
          <a:xfrm>
            <a:off x="4935254" y="1330181"/>
            <a:ext cx="3973361" cy="4462760"/>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Speech-language Impairment</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Traumatic Brain Injury</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Deaf/Hard of Hearing</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Vision Impairment and Blindness</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Deafblind</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Orthopedic Impairment</a:t>
            </a:r>
          </a:p>
          <a:p>
            <a:pPr marL="285750" indent="-285750">
              <a:spcBef>
                <a:spcPts val="1000"/>
              </a:spcBef>
              <a:buFont typeface="Arial" panose="020B0604020202020204" pitchFamily="34" charset="0"/>
              <a:buChar char="•"/>
            </a:pPr>
            <a:r>
              <a:rPr lang="en-US" sz="2600">
                <a:latin typeface="Arial" panose="020B0604020202020204" pitchFamily="34" charset="0"/>
                <a:cs typeface="Arial" panose="020B0604020202020204" pitchFamily="34" charset="0"/>
              </a:rPr>
              <a:t>Multiple Disabilities*</a:t>
            </a:r>
          </a:p>
        </p:txBody>
      </p:sp>
    </p:spTree>
    <p:extLst>
      <p:ext uri="{BB962C8B-B14F-4D97-AF65-F5344CB8AC3E}">
        <p14:creationId xmlns:p14="http://schemas.microsoft.com/office/powerpoint/2010/main" val="2677325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4344-A97C-4955-836C-FB39D95EEADE}"/>
              </a:ext>
            </a:extLst>
          </p:cNvPr>
          <p:cNvSpPr>
            <a:spLocks noGrp="1"/>
          </p:cNvSpPr>
          <p:nvPr>
            <p:ph type="title"/>
          </p:nvPr>
        </p:nvSpPr>
        <p:spPr>
          <a:xfrm>
            <a:off x="895350" y="365126"/>
            <a:ext cx="7886700" cy="900003"/>
          </a:xfrm>
        </p:spPr>
        <p:txBody>
          <a:bodyPr>
            <a:normAutofit fontScale="90000"/>
          </a:bodyPr>
          <a:lstStyle/>
          <a:p>
            <a:r>
              <a:rPr lang="en-US"/>
              <a:t>What happens to children who are not found eligible for special education services?</a:t>
            </a:r>
          </a:p>
        </p:txBody>
      </p:sp>
      <p:sp>
        <p:nvSpPr>
          <p:cNvPr id="3" name="Content Placeholder 2">
            <a:extLst>
              <a:ext uri="{FF2B5EF4-FFF2-40B4-BE49-F238E27FC236}">
                <a16:creationId xmlns:a16="http://schemas.microsoft.com/office/drawing/2014/main" id="{CEAD3622-68F8-4822-87D0-24A1FD53862E}"/>
              </a:ext>
            </a:extLst>
          </p:cNvPr>
          <p:cNvSpPr>
            <a:spLocks noGrp="1"/>
          </p:cNvSpPr>
          <p:nvPr>
            <p:ph idx="1"/>
          </p:nvPr>
        </p:nvSpPr>
        <p:spPr>
          <a:xfrm>
            <a:off x="626301" y="1352811"/>
            <a:ext cx="8605381" cy="5035463"/>
          </a:xfrm>
        </p:spPr>
        <p:txBody>
          <a:bodyPr>
            <a:normAutofit fontScale="92500"/>
          </a:bodyPr>
          <a:lstStyle/>
          <a:p>
            <a:r>
              <a:rPr lang="en-US"/>
              <a:t>One recommendation would be for the LEA to provide strategies in the general education setting to assist the child in meeting age-level expectations.  </a:t>
            </a:r>
          </a:p>
          <a:p>
            <a:r>
              <a:rPr lang="en-US"/>
              <a:t>Another recommended practice would be to consider eligibility under Section 504 of the Rehabilitation Act of 1973 for those children who have a physical or mental impairment that substantially limits one or more major life activities.  </a:t>
            </a:r>
            <a:r>
              <a:rPr lang="en-US" i="1"/>
              <a:t>See </a:t>
            </a:r>
            <a:r>
              <a:rPr lang="en-US" u="sng">
                <a:hlinkClick r:id="rId3"/>
              </a:rPr>
              <a:t>34 C.F.R. § 104.3(j)(1)</a:t>
            </a:r>
            <a:r>
              <a:rPr lang="en-US"/>
              <a:t>.  General education classroom accommodations may be all that are needed to give equitable access to a child eligible under Section 504. </a:t>
            </a:r>
          </a:p>
        </p:txBody>
      </p:sp>
    </p:spTree>
    <p:extLst>
      <p:ext uri="{BB962C8B-B14F-4D97-AF65-F5344CB8AC3E}">
        <p14:creationId xmlns:p14="http://schemas.microsoft.com/office/powerpoint/2010/main" val="2694820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633F-6582-4A2D-BF9B-396BFBE792AF}"/>
              </a:ext>
            </a:extLst>
          </p:cNvPr>
          <p:cNvSpPr>
            <a:spLocks noGrp="1"/>
          </p:cNvSpPr>
          <p:nvPr>
            <p:ph type="title"/>
          </p:nvPr>
        </p:nvSpPr>
        <p:spPr/>
        <p:txBody>
          <a:bodyPr>
            <a:normAutofit fontScale="90000"/>
          </a:bodyPr>
          <a:lstStyle/>
          <a:p>
            <a:r>
              <a:rPr lang="en-US"/>
              <a:t>What happens to children who are not found eligible for special education services?</a:t>
            </a:r>
          </a:p>
        </p:txBody>
      </p:sp>
      <p:sp>
        <p:nvSpPr>
          <p:cNvPr id="3" name="Content Placeholder 2">
            <a:extLst>
              <a:ext uri="{FF2B5EF4-FFF2-40B4-BE49-F238E27FC236}">
                <a16:creationId xmlns:a16="http://schemas.microsoft.com/office/drawing/2014/main" id="{A827B1C1-C114-4097-8B22-9795451315BC}"/>
              </a:ext>
            </a:extLst>
          </p:cNvPr>
          <p:cNvSpPr>
            <a:spLocks noGrp="1"/>
          </p:cNvSpPr>
          <p:nvPr>
            <p:ph idx="1"/>
          </p:nvPr>
        </p:nvSpPr>
        <p:spPr/>
        <p:txBody>
          <a:bodyPr/>
          <a:lstStyle/>
          <a:p>
            <a:r>
              <a:rPr lang="en-US"/>
              <a:t>Another recommendation would be for the child to continue or begin, as appropriate, receiving Student Support Team (SST) services.  The SST is responsible for helping design an individual plan for success.  The substantial information that comes back from the comprehensive evaluation can assist the SST in this task. </a:t>
            </a:r>
          </a:p>
          <a:p>
            <a:endParaRPr lang="en-US"/>
          </a:p>
        </p:txBody>
      </p:sp>
    </p:spTree>
    <p:extLst>
      <p:ext uri="{BB962C8B-B14F-4D97-AF65-F5344CB8AC3E}">
        <p14:creationId xmlns:p14="http://schemas.microsoft.com/office/powerpoint/2010/main" val="3421229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6C0CFA-5469-47FB-9E82-BD7DBF7CEBD9}"/>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4074852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CB88F7-CC53-45E0-ABC0-D8FF507E7AD3}"/>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283684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20ADD-18DA-480B-A5DB-64241A7E0936}"/>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009762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DF5A-3061-4243-A786-17DB618AC635}"/>
              </a:ext>
            </a:extLst>
          </p:cNvPr>
          <p:cNvSpPr>
            <a:spLocks noGrp="1"/>
          </p:cNvSpPr>
          <p:nvPr>
            <p:ph type="title"/>
          </p:nvPr>
        </p:nvSpPr>
        <p:spPr/>
        <p:txBody>
          <a:bodyPr/>
          <a:lstStyle/>
          <a:p>
            <a:r>
              <a:rPr lang="en-US"/>
              <a:t>Overview of Special Education Process</a:t>
            </a:r>
          </a:p>
        </p:txBody>
      </p:sp>
      <p:graphicFrame>
        <p:nvGraphicFramePr>
          <p:cNvPr id="4" name="Content Placeholder 3" descr="Flow chart of Special Education process that starts with Student struggling, such as failing grades, problem reading, or paying attention, repeated suspension, poor behavior, or fighting in school and then branching to left to MTSS/STI/RTI (Tiered interventions to address the problems) and then branching to right to Child Find, Referral to Special Education, Evaluation, Eligibility Determination, If eligible IEP Development (FAPE), Services/Placement (FAPE/LRE) and a circle to side that says Parental Involvement and Dispute Resolution are a part of the Special Education process.">
            <a:extLst>
              <a:ext uri="{FF2B5EF4-FFF2-40B4-BE49-F238E27FC236}">
                <a16:creationId xmlns:a16="http://schemas.microsoft.com/office/drawing/2014/main" id="{B47B45B4-4161-4C7D-A93F-390363BE363F}"/>
              </a:ext>
            </a:extLst>
          </p:cNvPr>
          <p:cNvGraphicFramePr>
            <a:graphicFrameLocks noGrp="1"/>
          </p:cNvGraphicFramePr>
          <p:nvPr>
            <p:ph idx="1"/>
            <p:extLst>
              <p:ext uri="{D42A27DB-BD31-4B8C-83A1-F6EECF244321}">
                <p14:modId xmlns:p14="http://schemas.microsoft.com/office/powerpoint/2010/main" val="2792052317"/>
              </p:ext>
            </p:extLst>
          </p:nvPr>
        </p:nvGraphicFramePr>
        <p:xfrm>
          <a:off x="895350" y="1457325"/>
          <a:ext cx="7886700"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Connector 5" descr="Flowchart of the Special Education Process ">
            <a:extLst>
              <a:ext uri="{FF2B5EF4-FFF2-40B4-BE49-F238E27FC236}">
                <a16:creationId xmlns:a16="http://schemas.microsoft.com/office/drawing/2014/main" id="{B6FE2383-A5E9-4A4C-9936-C71FAD2F4DEE}"/>
              </a:ext>
            </a:extLst>
          </p:cNvPr>
          <p:cNvSpPr/>
          <p:nvPr/>
        </p:nvSpPr>
        <p:spPr>
          <a:xfrm>
            <a:off x="2066926" y="3733800"/>
            <a:ext cx="2181224" cy="2114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3286EF-31C1-4037-992E-253D96DC71AF}"/>
              </a:ext>
            </a:extLst>
          </p:cNvPr>
          <p:cNvSpPr txBox="1"/>
          <p:nvPr/>
        </p:nvSpPr>
        <p:spPr>
          <a:xfrm>
            <a:off x="2143125" y="3913912"/>
            <a:ext cx="2028825" cy="1754326"/>
          </a:xfrm>
          <a:prstGeom prst="rect">
            <a:avLst/>
          </a:prstGeom>
          <a:noFill/>
        </p:spPr>
        <p:txBody>
          <a:bodyPr wrap="square" rtlCol="0">
            <a:spAutoFit/>
          </a:bodyPr>
          <a:lstStyle/>
          <a:p>
            <a:pPr algn="ctr"/>
            <a:r>
              <a:rPr lang="en-US">
                <a:solidFill>
                  <a:schemeClr val="bg1"/>
                </a:solidFill>
              </a:rPr>
              <a:t>Parental Involvement and Dispute Resolution are a part of the Special Education Process</a:t>
            </a:r>
          </a:p>
        </p:txBody>
      </p:sp>
    </p:spTree>
    <p:extLst>
      <p:ext uri="{BB962C8B-B14F-4D97-AF65-F5344CB8AC3E}">
        <p14:creationId xmlns:p14="http://schemas.microsoft.com/office/powerpoint/2010/main" val="66310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03E4-C016-4432-A3E6-4D2E79B6533C}"/>
              </a:ext>
            </a:extLst>
          </p:cNvPr>
          <p:cNvSpPr>
            <a:spLocks noGrp="1"/>
          </p:cNvSpPr>
          <p:nvPr>
            <p:ph type="title"/>
          </p:nvPr>
        </p:nvSpPr>
        <p:spPr>
          <a:xfrm>
            <a:off x="668577" y="26923"/>
            <a:ext cx="7886700" cy="1325563"/>
          </a:xfrm>
        </p:spPr>
        <p:txBody>
          <a:bodyPr/>
          <a:lstStyle/>
          <a:p>
            <a:r>
              <a:rPr lang="en-US"/>
              <a:t>IEP Development – IEP Team</a:t>
            </a:r>
          </a:p>
        </p:txBody>
      </p:sp>
      <p:sp>
        <p:nvSpPr>
          <p:cNvPr id="3" name="Content Placeholder 2">
            <a:extLst>
              <a:ext uri="{FF2B5EF4-FFF2-40B4-BE49-F238E27FC236}">
                <a16:creationId xmlns:a16="http://schemas.microsoft.com/office/drawing/2014/main" id="{FE6883C5-56D5-440E-8C21-85EAAF610BC2}"/>
              </a:ext>
            </a:extLst>
          </p:cNvPr>
          <p:cNvSpPr>
            <a:spLocks noGrp="1"/>
          </p:cNvSpPr>
          <p:nvPr>
            <p:ph idx="1"/>
          </p:nvPr>
        </p:nvSpPr>
        <p:spPr>
          <a:xfrm>
            <a:off x="840485" y="889349"/>
            <a:ext cx="8303515" cy="5324142"/>
          </a:xfrm>
        </p:spPr>
        <p:txBody>
          <a:bodyPr>
            <a:normAutofit fontScale="92500" lnSpcReduction="10000"/>
          </a:bodyPr>
          <a:lstStyle/>
          <a:p>
            <a:r>
              <a:rPr lang="en-US"/>
              <a:t>At a </a:t>
            </a:r>
            <a:r>
              <a:rPr lang="en-US" b="1"/>
              <a:t>minimum,</a:t>
            </a:r>
            <a:r>
              <a:rPr lang="en-US"/>
              <a:t> the IEP Team must include:</a:t>
            </a:r>
            <a:endParaRPr lang="en-US" sz="2400"/>
          </a:p>
          <a:p>
            <a:pPr lvl="1"/>
            <a:r>
              <a:rPr lang="en-US"/>
              <a:t>the parent (or the person acting as the parent under the IDEA);</a:t>
            </a:r>
            <a:endParaRPr lang="en-US" sz="2000"/>
          </a:p>
          <a:p>
            <a:pPr lvl="1"/>
            <a:r>
              <a:rPr lang="en-US"/>
              <a:t>not less than one of the child’s regular education teachers, if the child is or may be participating in the regular education environment;</a:t>
            </a:r>
            <a:endParaRPr lang="en-US" sz="2000"/>
          </a:p>
          <a:p>
            <a:pPr lvl="1"/>
            <a:r>
              <a:rPr lang="en-US"/>
              <a:t>not less than one of the child’s special education teachers or special education providers; and</a:t>
            </a:r>
            <a:endParaRPr lang="en-US" sz="2000"/>
          </a:p>
          <a:p>
            <a:pPr lvl="1"/>
            <a:r>
              <a:rPr lang="en-US"/>
              <a:t>a LEA representative who meets the following requirements:</a:t>
            </a:r>
            <a:endParaRPr lang="en-US" sz="2000"/>
          </a:p>
          <a:p>
            <a:pPr lvl="2"/>
            <a:r>
              <a:rPr lang="en-US"/>
              <a:t>is qualified to provide or supervise the provision of specially designed instruction to meet the unique needs of the child;</a:t>
            </a:r>
            <a:endParaRPr lang="en-US" sz="1600"/>
          </a:p>
          <a:p>
            <a:pPr lvl="2"/>
            <a:r>
              <a:rPr lang="en-US"/>
              <a:t>is knowledgeable of the general education curriculum; and</a:t>
            </a:r>
            <a:endParaRPr lang="en-US" sz="1600"/>
          </a:p>
          <a:p>
            <a:pPr lvl="2"/>
            <a:r>
              <a:rPr lang="en-US"/>
              <a:t>is knowledgeable about the availability of resources in the LEA; </a:t>
            </a:r>
            <a:endParaRPr lang="en-US" sz="1600"/>
          </a:p>
          <a:p>
            <a:pPr lvl="1"/>
            <a:r>
              <a:rPr lang="en-US"/>
              <a:t>someone who can interpret evaluation results related to classroom instruction and settings </a:t>
            </a:r>
          </a:p>
        </p:txBody>
      </p:sp>
    </p:spTree>
    <p:extLst>
      <p:ext uri="{BB962C8B-B14F-4D97-AF65-F5344CB8AC3E}">
        <p14:creationId xmlns:p14="http://schemas.microsoft.com/office/powerpoint/2010/main" val="1671012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0A2B-2268-4CDF-B27D-C090CEAB039E}"/>
              </a:ext>
            </a:extLst>
          </p:cNvPr>
          <p:cNvSpPr>
            <a:spLocks noGrp="1"/>
          </p:cNvSpPr>
          <p:nvPr>
            <p:ph type="title"/>
          </p:nvPr>
        </p:nvSpPr>
        <p:spPr/>
        <p:txBody>
          <a:bodyPr/>
          <a:lstStyle/>
          <a:p>
            <a:r>
              <a:rPr lang="en-US"/>
              <a:t>IEP Development – IEP Team</a:t>
            </a:r>
          </a:p>
        </p:txBody>
      </p:sp>
      <p:sp>
        <p:nvSpPr>
          <p:cNvPr id="3" name="Content Placeholder 2">
            <a:extLst>
              <a:ext uri="{FF2B5EF4-FFF2-40B4-BE49-F238E27FC236}">
                <a16:creationId xmlns:a16="http://schemas.microsoft.com/office/drawing/2014/main" id="{6D16CBF1-5BEC-41DA-921C-C4EF998F16BB}"/>
              </a:ext>
            </a:extLst>
          </p:cNvPr>
          <p:cNvSpPr>
            <a:spLocks noGrp="1"/>
          </p:cNvSpPr>
          <p:nvPr>
            <p:ph idx="1"/>
          </p:nvPr>
        </p:nvSpPr>
        <p:spPr>
          <a:xfrm>
            <a:off x="762000" y="1390651"/>
            <a:ext cx="8020050" cy="4632610"/>
          </a:xfrm>
        </p:spPr>
        <p:txBody>
          <a:bodyPr>
            <a:normAutofit/>
          </a:bodyPr>
          <a:lstStyle/>
          <a:p>
            <a:r>
              <a:rPr lang="en-US" sz="3200"/>
              <a:t>Other members required under certain circumstances:</a:t>
            </a:r>
          </a:p>
          <a:p>
            <a:pPr lvl="1"/>
            <a:r>
              <a:rPr lang="en-US" sz="2800"/>
              <a:t>other individuals who have knowledge or special expertise regarding the child, including related services personnel;</a:t>
            </a:r>
            <a:endParaRPr lang="en-US"/>
          </a:p>
          <a:p>
            <a:pPr lvl="1"/>
            <a:r>
              <a:rPr lang="en-US" sz="2800"/>
              <a:t>the child with a disability; or</a:t>
            </a:r>
            <a:endParaRPr lang="en-US"/>
          </a:p>
          <a:p>
            <a:pPr lvl="1"/>
            <a:r>
              <a:rPr lang="en-US" sz="2800"/>
              <a:t>a representative of any agency that is likely to provide or pay for any transition services, </a:t>
            </a:r>
          </a:p>
          <a:p>
            <a:endParaRPr lang="en-US" sz="3200"/>
          </a:p>
        </p:txBody>
      </p:sp>
    </p:spTree>
    <p:extLst>
      <p:ext uri="{BB962C8B-B14F-4D97-AF65-F5344CB8AC3E}">
        <p14:creationId xmlns:p14="http://schemas.microsoft.com/office/powerpoint/2010/main" val="34303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C65AA5-21E3-DF43-84C0-515E478B6E57}"/>
              </a:ext>
            </a:extLst>
          </p:cNvPr>
          <p:cNvSpPr>
            <a:spLocks noGrp="1"/>
          </p:cNvSpPr>
          <p:nvPr>
            <p:ph type="title"/>
          </p:nvPr>
        </p:nvSpPr>
        <p:spPr/>
        <p:txBody>
          <a:bodyPr/>
          <a:lstStyle/>
          <a:p>
            <a:r>
              <a:rPr lang="en-US"/>
              <a:t>Learning Targets</a:t>
            </a:r>
          </a:p>
        </p:txBody>
      </p:sp>
      <p:sp>
        <p:nvSpPr>
          <p:cNvPr id="7" name="Content Placeholder 6">
            <a:extLst>
              <a:ext uri="{FF2B5EF4-FFF2-40B4-BE49-F238E27FC236}">
                <a16:creationId xmlns:a16="http://schemas.microsoft.com/office/drawing/2014/main" id="{1D9FA4CF-C1B8-8940-A913-9CD381A591FE}"/>
              </a:ext>
            </a:extLst>
          </p:cNvPr>
          <p:cNvSpPr>
            <a:spLocks noGrp="1"/>
          </p:cNvSpPr>
          <p:nvPr>
            <p:ph idx="1"/>
          </p:nvPr>
        </p:nvSpPr>
        <p:spPr/>
        <p:txBody>
          <a:bodyPr vert="horz" lIns="91440" tIns="45720" rIns="91440" bIns="45720" rtlCol="0" anchor="t">
            <a:normAutofit/>
          </a:bodyPr>
          <a:lstStyle/>
          <a:p>
            <a:r>
              <a:rPr lang="en-US"/>
              <a:t>I can discuss some basic principles of special education law.</a:t>
            </a:r>
          </a:p>
          <a:p>
            <a:r>
              <a:rPr lang="en-US"/>
              <a:t>I can explain the special education process.</a:t>
            </a:r>
          </a:p>
        </p:txBody>
      </p:sp>
      <p:pic>
        <p:nvPicPr>
          <p:cNvPr id="4" name="Picture 6" descr="Picture of circular target with arrow piercing the center of the target">
            <a:extLst>
              <a:ext uri="{FF2B5EF4-FFF2-40B4-BE49-F238E27FC236}">
                <a16:creationId xmlns:a16="http://schemas.microsoft.com/office/drawing/2014/main" id="{8584DDAB-7468-49CF-B660-1A88D459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6032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007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E568-A282-49F9-8BAC-6135A741D082}"/>
              </a:ext>
            </a:extLst>
          </p:cNvPr>
          <p:cNvSpPr>
            <a:spLocks noGrp="1"/>
          </p:cNvSpPr>
          <p:nvPr>
            <p:ph type="title"/>
          </p:nvPr>
        </p:nvSpPr>
        <p:spPr/>
        <p:txBody>
          <a:bodyPr/>
          <a:lstStyle/>
          <a:p>
            <a:r>
              <a:rPr lang="en-US">
                <a:latin typeface="Arial"/>
                <a:cs typeface="Arial"/>
              </a:rPr>
              <a:t>IEP Development – IEP Team </a:t>
            </a:r>
            <a:endParaRPr lang="en-US"/>
          </a:p>
        </p:txBody>
      </p:sp>
      <p:sp>
        <p:nvSpPr>
          <p:cNvPr id="3" name="Content Placeholder 2">
            <a:extLst>
              <a:ext uri="{FF2B5EF4-FFF2-40B4-BE49-F238E27FC236}">
                <a16:creationId xmlns:a16="http://schemas.microsoft.com/office/drawing/2014/main" id="{0341E0AA-025D-4D82-9E9B-4681AABAC66B}"/>
              </a:ext>
            </a:extLst>
          </p:cNvPr>
          <p:cNvSpPr>
            <a:spLocks noGrp="1"/>
          </p:cNvSpPr>
          <p:nvPr>
            <p:ph idx="1"/>
          </p:nvPr>
        </p:nvSpPr>
        <p:spPr>
          <a:xfrm>
            <a:off x="805703" y="1467037"/>
            <a:ext cx="7976347" cy="4556223"/>
          </a:xfrm>
        </p:spPr>
        <p:txBody>
          <a:bodyPr vert="horz" lIns="91440" tIns="45720" rIns="91440" bIns="45720" rtlCol="0" anchor="t">
            <a:normAutofit fontScale="92500" lnSpcReduction="20000"/>
          </a:bodyPr>
          <a:lstStyle/>
          <a:p>
            <a:r>
              <a:rPr lang="en-US">
                <a:latin typeface="Arial"/>
                <a:cs typeface="Arial"/>
              </a:rPr>
              <a:t>Two circumstances may allow a required member of the IEP Team to be excused: </a:t>
            </a:r>
            <a:endParaRPr lang="en-US"/>
          </a:p>
          <a:p>
            <a:pPr lvl="1"/>
            <a:r>
              <a:rPr lang="en-US">
                <a:solidFill>
                  <a:srgbClr val="000000"/>
                </a:solidFill>
                <a:latin typeface="Arial"/>
                <a:cs typeface="Arial"/>
              </a:rPr>
              <a:t>When an IEP Team member’s area of curriculum or related services is </a:t>
            </a:r>
            <a:r>
              <a:rPr lang="en-US">
                <a:solidFill>
                  <a:srgbClr val="FF0000"/>
                </a:solidFill>
                <a:latin typeface="Arial"/>
                <a:cs typeface="Arial"/>
              </a:rPr>
              <a:t>not </a:t>
            </a:r>
            <a:r>
              <a:rPr lang="en-US">
                <a:solidFill>
                  <a:srgbClr val="000000"/>
                </a:solidFill>
                <a:latin typeface="Arial"/>
                <a:cs typeface="Arial"/>
              </a:rPr>
              <a:t>being changed or discussed at that IEP Team meeting</a:t>
            </a:r>
            <a:r>
              <a:rPr lang="en-US">
                <a:latin typeface="Arial"/>
                <a:cs typeface="Arial"/>
              </a:rPr>
              <a:t>, the parent and the LEA may agree to excuse an IEP Team member from all or part of a meeting if the </a:t>
            </a:r>
            <a:r>
              <a:rPr lang="en-US" b="1">
                <a:latin typeface="Arial"/>
                <a:cs typeface="Arial"/>
              </a:rPr>
              <a:t>parent consents, in writing</a:t>
            </a:r>
            <a:r>
              <a:rPr lang="en-US">
                <a:latin typeface="Arial"/>
                <a:cs typeface="Arial"/>
              </a:rPr>
              <a:t>, to this excusal. </a:t>
            </a:r>
            <a:endParaRPr lang="en-US"/>
          </a:p>
          <a:p>
            <a:pPr lvl="1"/>
            <a:r>
              <a:rPr lang="en-US">
                <a:latin typeface="Arial"/>
                <a:cs typeface="Arial"/>
              </a:rPr>
              <a:t>When the IEP Team member’s area of curriculum or related services </a:t>
            </a:r>
            <a:r>
              <a:rPr lang="en-US">
                <a:solidFill>
                  <a:srgbClr val="FF0000"/>
                </a:solidFill>
                <a:latin typeface="Arial"/>
                <a:cs typeface="Arial"/>
              </a:rPr>
              <a:t>is </a:t>
            </a:r>
            <a:r>
              <a:rPr lang="en-US">
                <a:latin typeface="Arial"/>
                <a:cs typeface="Arial"/>
              </a:rPr>
              <a:t>being discussed at the meeting, the parent and the LEA may excuse an IEP Team member from all or part of a meeting if the </a:t>
            </a:r>
            <a:r>
              <a:rPr lang="en-US" b="1">
                <a:latin typeface="Arial"/>
                <a:cs typeface="Arial"/>
              </a:rPr>
              <a:t>parent consents, in writing</a:t>
            </a:r>
            <a:r>
              <a:rPr lang="en-US">
                <a:latin typeface="Arial"/>
                <a:cs typeface="Arial"/>
              </a:rPr>
              <a:t>, to the excusal </a:t>
            </a:r>
            <a:r>
              <a:rPr lang="en-US" b="1">
                <a:latin typeface="Arial"/>
                <a:cs typeface="Arial"/>
              </a:rPr>
              <a:t>and </a:t>
            </a:r>
            <a:r>
              <a:rPr lang="en-US">
                <a:latin typeface="Arial"/>
                <a:cs typeface="Arial"/>
              </a:rPr>
              <a:t>the </a:t>
            </a:r>
            <a:r>
              <a:rPr lang="en-US" b="1">
                <a:latin typeface="Arial"/>
                <a:cs typeface="Arial"/>
              </a:rPr>
              <a:t>excused person submits relevant, written input into the development of the IEP prior to the meeting</a:t>
            </a:r>
            <a:r>
              <a:rPr lang="en-US">
                <a:latin typeface="Arial"/>
                <a:cs typeface="Arial"/>
              </a:rPr>
              <a:t>.</a:t>
            </a:r>
            <a:endParaRPr lang="en-US"/>
          </a:p>
        </p:txBody>
      </p:sp>
    </p:spTree>
    <p:extLst>
      <p:ext uri="{BB962C8B-B14F-4D97-AF65-F5344CB8AC3E}">
        <p14:creationId xmlns:p14="http://schemas.microsoft.com/office/powerpoint/2010/main" val="2684254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A5E7-B8C4-46A3-8121-5320D9522F3E}"/>
              </a:ext>
            </a:extLst>
          </p:cNvPr>
          <p:cNvSpPr>
            <a:spLocks noGrp="1"/>
          </p:cNvSpPr>
          <p:nvPr>
            <p:ph type="title"/>
          </p:nvPr>
        </p:nvSpPr>
        <p:spPr/>
        <p:txBody>
          <a:bodyPr/>
          <a:lstStyle/>
          <a:p>
            <a:r>
              <a:rPr lang="en-US"/>
              <a:t>IEP Development – Parent Participation</a:t>
            </a:r>
          </a:p>
        </p:txBody>
      </p:sp>
      <p:sp>
        <p:nvSpPr>
          <p:cNvPr id="3" name="Content Placeholder 2">
            <a:extLst>
              <a:ext uri="{FF2B5EF4-FFF2-40B4-BE49-F238E27FC236}">
                <a16:creationId xmlns:a16="http://schemas.microsoft.com/office/drawing/2014/main" id="{60CA1F40-336D-48AF-9670-0CBBA558A1E0}"/>
              </a:ext>
            </a:extLst>
          </p:cNvPr>
          <p:cNvSpPr>
            <a:spLocks noGrp="1"/>
          </p:cNvSpPr>
          <p:nvPr>
            <p:ph idx="1"/>
          </p:nvPr>
        </p:nvSpPr>
        <p:spPr/>
        <p:txBody>
          <a:bodyPr>
            <a:normAutofit lnSpcReduction="10000"/>
          </a:bodyPr>
          <a:lstStyle/>
          <a:p>
            <a:r>
              <a:rPr lang="en-US" sz="3200"/>
              <a:t>Parents must be notified early enough to ensure they have the opportunity to attend.</a:t>
            </a:r>
          </a:p>
          <a:p>
            <a:r>
              <a:rPr lang="en-US" sz="3200"/>
              <a:t>Meetings must be scheduled at a mutually agreed upon time and place.</a:t>
            </a:r>
          </a:p>
          <a:p>
            <a:r>
              <a:rPr lang="en-US" sz="3200"/>
              <a:t>Parents must receive notice of the purpose, time, location and who will be in attendance.</a:t>
            </a:r>
          </a:p>
        </p:txBody>
      </p:sp>
    </p:spTree>
    <p:extLst>
      <p:ext uri="{BB962C8B-B14F-4D97-AF65-F5344CB8AC3E}">
        <p14:creationId xmlns:p14="http://schemas.microsoft.com/office/powerpoint/2010/main" val="4109250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453A-4292-423B-8107-07AFD2B5ED78}"/>
              </a:ext>
            </a:extLst>
          </p:cNvPr>
          <p:cNvSpPr>
            <a:spLocks noGrp="1"/>
          </p:cNvSpPr>
          <p:nvPr>
            <p:ph type="title"/>
          </p:nvPr>
        </p:nvSpPr>
        <p:spPr/>
        <p:txBody>
          <a:bodyPr/>
          <a:lstStyle/>
          <a:p>
            <a:r>
              <a:rPr lang="en-US"/>
              <a:t>IEP Development – Parent Participation</a:t>
            </a:r>
          </a:p>
        </p:txBody>
      </p:sp>
      <p:sp>
        <p:nvSpPr>
          <p:cNvPr id="3" name="Content Placeholder 2">
            <a:extLst>
              <a:ext uri="{FF2B5EF4-FFF2-40B4-BE49-F238E27FC236}">
                <a16:creationId xmlns:a16="http://schemas.microsoft.com/office/drawing/2014/main" id="{A08937BF-C63D-4397-A31D-FBB3AD32C2A7}"/>
              </a:ext>
            </a:extLst>
          </p:cNvPr>
          <p:cNvSpPr>
            <a:spLocks noGrp="1"/>
          </p:cNvSpPr>
          <p:nvPr>
            <p:ph idx="1"/>
          </p:nvPr>
        </p:nvSpPr>
        <p:spPr/>
        <p:txBody>
          <a:bodyPr>
            <a:normAutofit fontScale="92500" lnSpcReduction="20000"/>
          </a:bodyPr>
          <a:lstStyle/>
          <a:p>
            <a:r>
              <a:rPr lang="en-US"/>
              <a:t>Meetings can be held without a parent if the LEA is “unable to convince the parent that they should attend.” </a:t>
            </a:r>
          </a:p>
          <a:p>
            <a:r>
              <a:rPr lang="en-US"/>
              <a:t>In this case, the LEA must keep a record of its attempts to arrange a mutually agreed on time and place, such as – </a:t>
            </a:r>
          </a:p>
          <a:p>
            <a:pPr lvl="1"/>
            <a:r>
              <a:rPr lang="en-US"/>
              <a:t>Detailed records of telephone calls made or attempted and the results of those calls;</a:t>
            </a:r>
          </a:p>
          <a:p>
            <a:pPr lvl="1"/>
            <a:r>
              <a:rPr lang="en-US"/>
              <a:t>Copies of correspondence sent to the parents and any responses received; and</a:t>
            </a:r>
          </a:p>
          <a:p>
            <a:pPr lvl="1"/>
            <a:r>
              <a:rPr lang="en-US"/>
              <a:t>Detailed records of visits made to the parent’s home or place of employment and the results of those visits.</a:t>
            </a:r>
          </a:p>
          <a:p>
            <a:endParaRPr lang="en-US"/>
          </a:p>
        </p:txBody>
      </p:sp>
    </p:spTree>
    <p:extLst>
      <p:ext uri="{BB962C8B-B14F-4D97-AF65-F5344CB8AC3E}">
        <p14:creationId xmlns:p14="http://schemas.microsoft.com/office/powerpoint/2010/main" val="1212983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A006-66D1-4AE0-AEB2-084AFA5A3478}"/>
              </a:ext>
            </a:extLst>
          </p:cNvPr>
          <p:cNvSpPr>
            <a:spLocks noGrp="1"/>
          </p:cNvSpPr>
          <p:nvPr>
            <p:ph type="title"/>
          </p:nvPr>
        </p:nvSpPr>
        <p:spPr/>
        <p:txBody>
          <a:bodyPr/>
          <a:lstStyle/>
          <a:p>
            <a:r>
              <a:rPr lang="en-US"/>
              <a:t>IEP Development</a:t>
            </a:r>
          </a:p>
        </p:txBody>
      </p:sp>
      <p:sp>
        <p:nvSpPr>
          <p:cNvPr id="3" name="Content Placeholder 2">
            <a:extLst>
              <a:ext uri="{FF2B5EF4-FFF2-40B4-BE49-F238E27FC236}">
                <a16:creationId xmlns:a16="http://schemas.microsoft.com/office/drawing/2014/main" id="{5A2170DB-E29A-4027-8173-1E790C735F01}"/>
              </a:ext>
            </a:extLst>
          </p:cNvPr>
          <p:cNvSpPr>
            <a:spLocks noGrp="1"/>
          </p:cNvSpPr>
          <p:nvPr>
            <p:ph idx="1"/>
          </p:nvPr>
        </p:nvSpPr>
        <p:spPr>
          <a:xfrm>
            <a:off x="790575" y="1352811"/>
            <a:ext cx="7991475" cy="4670449"/>
          </a:xfrm>
        </p:spPr>
        <p:txBody>
          <a:bodyPr>
            <a:normAutofit fontScale="77500" lnSpcReduction="20000"/>
          </a:bodyPr>
          <a:lstStyle/>
          <a:p>
            <a:r>
              <a:rPr lang="en-US"/>
              <a:t>Present levels of academic achievement and functional performance</a:t>
            </a:r>
          </a:p>
          <a:p>
            <a:r>
              <a:rPr lang="en-US"/>
              <a:t>Parental Concerns</a:t>
            </a:r>
          </a:p>
          <a:p>
            <a:r>
              <a:rPr lang="en-US"/>
              <a:t>Annual goals</a:t>
            </a:r>
          </a:p>
          <a:p>
            <a:r>
              <a:rPr lang="en-US"/>
              <a:t>Special Considerations (e.g. communication, vision, assistive technology, behavior)</a:t>
            </a:r>
          </a:p>
          <a:p>
            <a:r>
              <a:rPr lang="en-US"/>
              <a:t>Behavior Intervention Plan (BIP) if needed</a:t>
            </a:r>
          </a:p>
          <a:p>
            <a:r>
              <a:rPr lang="en-US"/>
              <a:t>Supplementary aids and services</a:t>
            </a:r>
          </a:p>
          <a:p>
            <a:r>
              <a:rPr lang="en-US"/>
              <a:t>Transition services</a:t>
            </a:r>
          </a:p>
          <a:p>
            <a:r>
              <a:rPr lang="en-US"/>
              <a:t>Assessment</a:t>
            </a:r>
          </a:p>
          <a:p>
            <a:r>
              <a:rPr lang="en-US"/>
              <a:t>Extended School Year</a:t>
            </a:r>
          </a:p>
          <a:p>
            <a:r>
              <a:rPr lang="en-US"/>
              <a:t>Special Education and Related Services</a:t>
            </a:r>
          </a:p>
        </p:txBody>
      </p:sp>
    </p:spTree>
    <p:extLst>
      <p:ext uri="{BB962C8B-B14F-4D97-AF65-F5344CB8AC3E}">
        <p14:creationId xmlns:p14="http://schemas.microsoft.com/office/powerpoint/2010/main" val="1601346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1F99-08D0-4F42-9AC6-C0DB59068765}"/>
              </a:ext>
            </a:extLst>
          </p:cNvPr>
          <p:cNvSpPr>
            <a:spLocks noGrp="1"/>
          </p:cNvSpPr>
          <p:nvPr>
            <p:ph type="title"/>
          </p:nvPr>
        </p:nvSpPr>
        <p:spPr/>
        <p:txBody>
          <a:bodyPr/>
          <a:lstStyle/>
          <a:p>
            <a:r>
              <a:rPr lang="en-US"/>
              <a:t>IEP Development – Services/Placement</a:t>
            </a:r>
          </a:p>
        </p:txBody>
      </p:sp>
      <p:sp>
        <p:nvSpPr>
          <p:cNvPr id="3" name="Content Placeholder 2">
            <a:extLst>
              <a:ext uri="{FF2B5EF4-FFF2-40B4-BE49-F238E27FC236}">
                <a16:creationId xmlns:a16="http://schemas.microsoft.com/office/drawing/2014/main" id="{96DDA9DC-8A3B-4E61-92F8-F06A852A91AB}"/>
              </a:ext>
            </a:extLst>
          </p:cNvPr>
          <p:cNvSpPr>
            <a:spLocks noGrp="1"/>
          </p:cNvSpPr>
          <p:nvPr>
            <p:ph idx="1"/>
          </p:nvPr>
        </p:nvSpPr>
        <p:spPr>
          <a:xfrm>
            <a:off x="771525" y="1571625"/>
            <a:ext cx="8010525" cy="4451635"/>
          </a:xfrm>
        </p:spPr>
        <p:txBody>
          <a:bodyPr>
            <a:normAutofit lnSpcReduction="10000"/>
          </a:bodyPr>
          <a:lstStyle/>
          <a:p>
            <a:r>
              <a:rPr lang="en-US"/>
              <a:t>Least Restrictive Environment (LRE)</a:t>
            </a:r>
          </a:p>
          <a:p>
            <a:pPr lvl="1"/>
            <a:r>
              <a:rPr lang="en-US"/>
              <a:t>To the maximum extent appropriate, children with disabilities, including children in public or private institutions or other care facilities, are educated with children who are nondisabled; and</a:t>
            </a:r>
          </a:p>
          <a:p>
            <a:pPr lvl="1"/>
            <a:r>
              <a:rPr lang="en-US"/>
              <a:t>Special classes, separate schooling, or other removal of children with disabilities from the regular educational environment occurs only if the nature or severity of the disability is such that education in regular classes with the use of supplementary aids and services cannot be achieved satisfactorily. 34 C.F.R. § 300.114(a)(2).</a:t>
            </a:r>
          </a:p>
        </p:txBody>
      </p:sp>
    </p:spTree>
    <p:extLst>
      <p:ext uri="{BB962C8B-B14F-4D97-AF65-F5344CB8AC3E}">
        <p14:creationId xmlns:p14="http://schemas.microsoft.com/office/powerpoint/2010/main" val="3972530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0E64-FE6E-4C8D-9899-6C89E639083C}"/>
              </a:ext>
            </a:extLst>
          </p:cNvPr>
          <p:cNvSpPr>
            <a:spLocks noGrp="1"/>
          </p:cNvSpPr>
          <p:nvPr>
            <p:ph type="title"/>
          </p:nvPr>
        </p:nvSpPr>
        <p:spPr>
          <a:xfrm>
            <a:off x="895350" y="365126"/>
            <a:ext cx="7886700" cy="1325563"/>
          </a:xfrm>
        </p:spPr>
        <p:txBody>
          <a:bodyPr>
            <a:normAutofit/>
          </a:bodyPr>
          <a:lstStyle/>
          <a:p>
            <a:r>
              <a:rPr lang="en-US" sz="3200"/>
              <a:t>IEP Development – Services/Placement</a:t>
            </a:r>
          </a:p>
        </p:txBody>
      </p:sp>
      <p:sp>
        <p:nvSpPr>
          <p:cNvPr id="3" name="Content Placeholder 2">
            <a:extLst>
              <a:ext uri="{FF2B5EF4-FFF2-40B4-BE49-F238E27FC236}">
                <a16:creationId xmlns:a16="http://schemas.microsoft.com/office/drawing/2014/main" id="{DD8CADC7-BB10-4428-A261-C0BD5DBC3094}"/>
              </a:ext>
            </a:extLst>
          </p:cNvPr>
          <p:cNvSpPr>
            <a:spLocks noGrp="1"/>
          </p:cNvSpPr>
          <p:nvPr>
            <p:ph idx="1"/>
          </p:nvPr>
        </p:nvSpPr>
        <p:spPr>
          <a:xfrm>
            <a:off x="895350" y="1514475"/>
            <a:ext cx="7886700" cy="4508785"/>
          </a:xfrm>
        </p:spPr>
        <p:txBody>
          <a:bodyPr/>
          <a:lstStyle/>
          <a:p>
            <a:r>
              <a:rPr lang="en-US"/>
              <a:t>Continuum of alternative placements</a:t>
            </a:r>
          </a:p>
          <a:p>
            <a:pPr lvl="1"/>
            <a:r>
              <a:rPr lang="en-US"/>
              <a:t>Regular education classroom with no support</a:t>
            </a:r>
          </a:p>
          <a:p>
            <a:pPr lvl="1"/>
            <a:r>
              <a:rPr lang="en-US"/>
              <a:t>Regular education classroom with supportive services (e.g. paraprofessional, interpreter)</a:t>
            </a:r>
          </a:p>
          <a:p>
            <a:pPr lvl="1"/>
            <a:r>
              <a:rPr lang="en-US"/>
              <a:t>Regular education classroom with consultative services</a:t>
            </a:r>
          </a:p>
          <a:p>
            <a:pPr lvl="1"/>
            <a:r>
              <a:rPr lang="en-US"/>
              <a:t>Regular education classroom with collaborative services (less than full segment daily)</a:t>
            </a:r>
          </a:p>
          <a:p>
            <a:pPr lvl="1"/>
            <a:r>
              <a:rPr lang="en-US"/>
              <a:t>Regular education classroom with co-teaching services (full segment daily)</a:t>
            </a:r>
          </a:p>
        </p:txBody>
      </p:sp>
    </p:spTree>
    <p:extLst>
      <p:ext uri="{BB962C8B-B14F-4D97-AF65-F5344CB8AC3E}">
        <p14:creationId xmlns:p14="http://schemas.microsoft.com/office/powerpoint/2010/main" val="1514026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A284-A1EA-4F12-9FF2-F92F5B78453B}"/>
              </a:ext>
            </a:extLst>
          </p:cNvPr>
          <p:cNvSpPr>
            <a:spLocks noGrp="1"/>
          </p:cNvSpPr>
          <p:nvPr>
            <p:ph type="title"/>
          </p:nvPr>
        </p:nvSpPr>
        <p:spPr/>
        <p:txBody>
          <a:bodyPr>
            <a:normAutofit/>
          </a:bodyPr>
          <a:lstStyle/>
          <a:p>
            <a:r>
              <a:rPr lang="en-US" sz="3200"/>
              <a:t>IEP Development – Services/Placement</a:t>
            </a:r>
          </a:p>
        </p:txBody>
      </p:sp>
      <p:sp>
        <p:nvSpPr>
          <p:cNvPr id="3" name="Content Placeholder 2">
            <a:extLst>
              <a:ext uri="{FF2B5EF4-FFF2-40B4-BE49-F238E27FC236}">
                <a16:creationId xmlns:a16="http://schemas.microsoft.com/office/drawing/2014/main" id="{E7221A68-766F-4499-8638-7D22866E2284}"/>
              </a:ext>
            </a:extLst>
          </p:cNvPr>
          <p:cNvSpPr>
            <a:spLocks noGrp="1"/>
          </p:cNvSpPr>
          <p:nvPr>
            <p:ph idx="1"/>
          </p:nvPr>
        </p:nvSpPr>
        <p:spPr>
          <a:xfrm>
            <a:off x="790575" y="1476375"/>
            <a:ext cx="7991475" cy="4546885"/>
          </a:xfrm>
        </p:spPr>
        <p:txBody>
          <a:bodyPr>
            <a:normAutofit/>
          </a:bodyPr>
          <a:lstStyle/>
          <a:p>
            <a:r>
              <a:rPr lang="en-US" sz="3200"/>
              <a:t>Continuum of alternative placements</a:t>
            </a:r>
          </a:p>
          <a:p>
            <a:pPr lvl="1"/>
            <a:r>
              <a:rPr lang="en-US" sz="2800"/>
              <a:t>Special education classroom (for any part of the day)</a:t>
            </a:r>
          </a:p>
          <a:p>
            <a:pPr lvl="1"/>
            <a:r>
              <a:rPr lang="en-US" sz="2800"/>
              <a:t>Home-based (short-term; agreement from parent)</a:t>
            </a:r>
          </a:p>
          <a:p>
            <a:pPr lvl="1"/>
            <a:r>
              <a:rPr lang="en-US" sz="2800"/>
              <a:t>Hospital/Homebound (medical certification required)</a:t>
            </a:r>
          </a:p>
          <a:p>
            <a:pPr lvl="1"/>
            <a:r>
              <a:rPr lang="en-US" sz="2800"/>
              <a:t>Private schools</a:t>
            </a:r>
          </a:p>
          <a:p>
            <a:pPr lvl="1"/>
            <a:r>
              <a:rPr lang="en-US" sz="2800"/>
              <a:t>Residential services</a:t>
            </a:r>
          </a:p>
        </p:txBody>
      </p:sp>
    </p:spTree>
    <p:extLst>
      <p:ext uri="{BB962C8B-B14F-4D97-AF65-F5344CB8AC3E}">
        <p14:creationId xmlns:p14="http://schemas.microsoft.com/office/powerpoint/2010/main" val="1155165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6F0F-C635-4C94-84FC-F9714FC08079}"/>
              </a:ext>
            </a:extLst>
          </p:cNvPr>
          <p:cNvSpPr>
            <a:spLocks noGrp="1"/>
          </p:cNvSpPr>
          <p:nvPr>
            <p:ph type="title"/>
          </p:nvPr>
        </p:nvSpPr>
        <p:spPr/>
        <p:txBody>
          <a:bodyPr/>
          <a:lstStyle/>
          <a:p>
            <a:r>
              <a:rPr lang="en-US"/>
              <a:t>IEP Development</a:t>
            </a:r>
          </a:p>
        </p:txBody>
      </p:sp>
      <p:sp>
        <p:nvSpPr>
          <p:cNvPr id="3" name="Content Placeholder 2">
            <a:extLst>
              <a:ext uri="{FF2B5EF4-FFF2-40B4-BE49-F238E27FC236}">
                <a16:creationId xmlns:a16="http://schemas.microsoft.com/office/drawing/2014/main" id="{C4F4FF7E-A56E-45A7-BA46-F97BB6700B65}"/>
              </a:ext>
            </a:extLst>
          </p:cNvPr>
          <p:cNvSpPr>
            <a:spLocks noGrp="1"/>
          </p:cNvSpPr>
          <p:nvPr>
            <p:ph idx="1"/>
          </p:nvPr>
        </p:nvSpPr>
        <p:spPr/>
        <p:txBody>
          <a:bodyPr vert="horz" lIns="91440" tIns="45720" rIns="91440" bIns="45720" rtlCol="0" anchor="t">
            <a:normAutofit/>
          </a:bodyPr>
          <a:lstStyle/>
          <a:p>
            <a:r>
              <a:rPr lang="en-US">
                <a:latin typeface="Arial"/>
                <a:cs typeface="Arial"/>
              </a:rPr>
              <a:t>IEPs are reviewed </a:t>
            </a:r>
            <a:r>
              <a:rPr lang="en-US" b="1">
                <a:latin typeface="Arial"/>
                <a:cs typeface="Arial"/>
              </a:rPr>
              <a:t>annually</a:t>
            </a:r>
            <a:r>
              <a:rPr lang="en-US">
                <a:latin typeface="Arial"/>
                <a:cs typeface="Arial"/>
              </a:rPr>
              <a:t>, at a minimum</a:t>
            </a:r>
          </a:p>
          <a:p>
            <a:r>
              <a:rPr lang="en-US">
                <a:latin typeface="Arial"/>
                <a:cs typeface="Arial"/>
              </a:rPr>
              <a:t>Revisions to an IEP can take place </a:t>
            </a:r>
            <a:r>
              <a:rPr lang="en-US" b="1">
                <a:latin typeface="Arial"/>
                <a:cs typeface="Arial"/>
              </a:rPr>
              <a:t>at any time</a:t>
            </a:r>
            <a:r>
              <a:rPr lang="en-US">
                <a:latin typeface="Arial"/>
                <a:cs typeface="Arial"/>
              </a:rPr>
              <a:t> (with or without a meeting – need parent approval)</a:t>
            </a:r>
          </a:p>
          <a:p>
            <a:r>
              <a:rPr lang="en-US"/>
              <a:t>Periodic progress reports on annual goals are required </a:t>
            </a:r>
          </a:p>
          <a:p>
            <a:r>
              <a:rPr lang="en-US"/>
              <a:t>Parents must receive copies of IEPs</a:t>
            </a:r>
          </a:p>
        </p:txBody>
      </p:sp>
    </p:spTree>
    <p:extLst>
      <p:ext uri="{BB962C8B-B14F-4D97-AF65-F5344CB8AC3E}">
        <p14:creationId xmlns:p14="http://schemas.microsoft.com/office/powerpoint/2010/main" val="378794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03C5-7EB2-4C3A-A7BD-DFDCEC756B06}"/>
              </a:ext>
            </a:extLst>
          </p:cNvPr>
          <p:cNvSpPr>
            <a:spLocks noGrp="1"/>
          </p:cNvSpPr>
          <p:nvPr>
            <p:ph type="title"/>
          </p:nvPr>
        </p:nvSpPr>
        <p:spPr>
          <a:xfrm>
            <a:off x="757469" y="382658"/>
            <a:ext cx="7330053" cy="1325563"/>
          </a:xfrm>
        </p:spPr>
        <p:txBody>
          <a:bodyPr>
            <a:normAutofit/>
          </a:bodyPr>
          <a:lstStyle/>
          <a:p>
            <a:r>
              <a:rPr lang="en-US"/>
              <a:t>IEP Team Members:</a:t>
            </a:r>
            <a:br>
              <a:rPr lang="en-US"/>
            </a:br>
            <a:r>
              <a:rPr lang="en-US"/>
              <a:t>Regular Education Teacher</a:t>
            </a:r>
          </a:p>
        </p:txBody>
      </p:sp>
      <p:sp>
        <p:nvSpPr>
          <p:cNvPr id="3" name="Content Placeholder 2">
            <a:extLst>
              <a:ext uri="{FF2B5EF4-FFF2-40B4-BE49-F238E27FC236}">
                <a16:creationId xmlns:a16="http://schemas.microsoft.com/office/drawing/2014/main" id="{19810CA0-8FCB-4427-8A78-7D0964E06213}"/>
              </a:ext>
            </a:extLst>
          </p:cNvPr>
          <p:cNvSpPr>
            <a:spLocks noGrp="1"/>
          </p:cNvSpPr>
          <p:nvPr>
            <p:ph idx="1"/>
          </p:nvPr>
        </p:nvSpPr>
        <p:spPr>
          <a:xfrm>
            <a:off x="653784" y="1807152"/>
            <a:ext cx="7886700" cy="4351338"/>
          </a:xfrm>
        </p:spPr>
        <p:txBody>
          <a:bodyPr>
            <a:normAutofit lnSpcReduction="10000"/>
          </a:bodyPr>
          <a:lstStyle/>
          <a:p>
            <a:r>
              <a:rPr lang="en-US" b="1"/>
              <a:t>Regular Education Teacher</a:t>
            </a:r>
          </a:p>
          <a:p>
            <a:pPr lvl="1"/>
            <a:r>
              <a:rPr lang="en-US"/>
              <a:t>Not less than </a:t>
            </a:r>
            <a:r>
              <a:rPr lang="en-US" b="1"/>
              <a:t>one of the child’s </a:t>
            </a:r>
            <a:r>
              <a:rPr lang="en-US"/>
              <a:t>regular education teachers, </a:t>
            </a:r>
            <a:r>
              <a:rPr lang="en-US" b="1"/>
              <a:t>if the child </a:t>
            </a:r>
            <a:r>
              <a:rPr lang="en-US" b="1" u="sng"/>
              <a:t>is or may be </a:t>
            </a:r>
            <a:r>
              <a:rPr lang="en-US" b="1"/>
              <a:t>participating in the regular education environment </a:t>
            </a:r>
            <a:r>
              <a:rPr lang="en-US"/>
              <a:t>(for preschool children, this representative is someone who is currently providing preschool services to nondisabled preschool children)</a:t>
            </a:r>
          </a:p>
          <a:p>
            <a:r>
              <a:rPr lang="en-US"/>
              <a:t>Should there ever be a time when the regular education environment is not considered?</a:t>
            </a:r>
          </a:p>
          <a:p>
            <a:pPr lvl="1"/>
            <a:r>
              <a:rPr lang="en-US"/>
              <a:t>LRE and educational benefits must be considered</a:t>
            </a:r>
          </a:p>
          <a:p>
            <a:pPr lvl="2"/>
            <a:r>
              <a:rPr lang="en-US"/>
              <a:t>Possibility of participating</a:t>
            </a:r>
          </a:p>
          <a:p>
            <a:endParaRPr lang="en-US"/>
          </a:p>
          <a:p>
            <a:endParaRPr lang="en-US"/>
          </a:p>
        </p:txBody>
      </p:sp>
      <p:sp>
        <p:nvSpPr>
          <p:cNvPr id="4" name="Date Placeholder 3">
            <a:extLst>
              <a:ext uri="{FF2B5EF4-FFF2-40B4-BE49-F238E27FC236}">
                <a16:creationId xmlns:a16="http://schemas.microsoft.com/office/drawing/2014/main" id="{49F8D394-E043-4974-98BC-573AF5EBE4E1}"/>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BEC965B4-1CAA-499E-91B7-5C27B9C21143}"/>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48</a:t>
            </a:fld>
            <a:endParaRPr lang="en-US"/>
          </a:p>
        </p:txBody>
      </p:sp>
    </p:spTree>
    <p:extLst>
      <p:ext uri="{BB962C8B-B14F-4D97-AF65-F5344CB8AC3E}">
        <p14:creationId xmlns:p14="http://schemas.microsoft.com/office/powerpoint/2010/main" val="2623942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3627-97EE-400A-833C-B88B9A6DBF53}"/>
              </a:ext>
            </a:extLst>
          </p:cNvPr>
          <p:cNvSpPr>
            <a:spLocks noGrp="1"/>
          </p:cNvSpPr>
          <p:nvPr>
            <p:ph type="title"/>
          </p:nvPr>
        </p:nvSpPr>
        <p:spPr>
          <a:xfrm>
            <a:off x="603982" y="334016"/>
            <a:ext cx="7071435" cy="1325563"/>
          </a:xfrm>
        </p:spPr>
        <p:txBody>
          <a:bodyPr>
            <a:normAutofit/>
          </a:bodyPr>
          <a:lstStyle/>
          <a:p>
            <a:r>
              <a:rPr lang="en-US"/>
              <a:t>IEP Team Members:</a:t>
            </a:r>
            <a:br>
              <a:rPr lang="en-US"/>
            </a:br>
            <a:r>
              <a:rPr lang="en-US"/>
              <a:t>Regular Education Teacher</a:t>
            </a:r>
          </a:p>
        </p:txBody>
      </p:sp>
      <p:sp>
        <p:nvSpPr>
          <p:cNvPr id="3" name="Content Placeholder 2">
            <a:extLst>
              <a:ext uri="{FF2B5EF4-FFF2-40B4-BE49-F238E27FC236}">
                <a16:creationId xmlns:a16="http://schemas.microsoft.com/office/drawing/2014/main" id="{BC07998F-3F93-46CD-9B86-05CE30A461B3}"/>
              </a:ext>
            </a:extLst>
          </p:cNvPr>
          <p:cNvSpPr>
            <a:spLocks noGrp="1"/>
          </p:cNvSpPr>
          <p:nvPr>
            <p:ph idx="1"/>
          </p:nvPr>
        </p:nvSpPr>
        <p:spPr/>
        <p:txBody>
          <a:bodyPr>
            <a:normAutofit fontScale="92500" lnSpcReduction="10000"/>
          </a:bodyPr>
          <a:lstStyle/>
          <a:p>
            <a:pPr marL="0" indent="0">
              <a:buNone/>
            </a:pPr>
            <a:r>
              <a:rPr lang="en-US" b="1"/>
              <a:t>If a child has never been in a regular education setting, do we need to have a regular education teacher present at the IEP Team meeting?  </a:t>
            </a:r>
            <a:endParaRPr lang="en-US"/>
          </a:p>
          <a:p>
            <a:r>
              <a:rPr lang="en-US"/>
              <a:t>Yes. A regular education teacher of the child is required to participate in the meeting, if the child is or may be participating in the regular education environment. Federal regulations and State Special Education Rules require that the IEP Team consider the full continuum of services, which includes instruction in the regular education environment. </a:t>
            </a:r>
          </a:p>
          <a:p>
            <a:endParaRPr lang="en-US"/>
          </a:p>
        </p:txBody>
      </p:sp>
      <p:sp>
        <p:nvSpPr>
          <p:cNvPr id="4" name="Date Placeholder 3">
            <a:extLst>
              <a:ext uri="{FF2B5EF4-FFF2-40B4-BE49-F238E27FC236}">
                <a16:creationId xmlns:a16="http://schemas.microsoft.com/office/drawing/2014/main" id="{3DD155B1-9FF1-4EF4-B956-0B0F1CAFE05F}"/>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F3BB8B3D-8838-40EA-B940-138C2FF1D51D}"/>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49</a:t>
            </a:fld>
            <a:endParaRPr lang="en-US"/>
          </a:p>
        </p:txBody>
      </p:sp>
    </p:spTree>
    <p:extLst>
      <p:ext uri="{BB962C8B-B14F-4D97-AF65-F5344CB8AC3E}">
        <p14:creationId xmlns:p14="http://schemas.microsoft.com/office/powerpoint/2010/main" val="68394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B7EA-39C7-4688-83F9-91FB2050B628}"/>
              </a:ext>
            </a:extLst>
          </p:cNvPr>
          <p:cNvSpPr>
            <a:spLocks noGrp="1"/>
          </p:cNvSpPr>
          <p:nvPr>
            <p:ph type="title"/>
          </p:nvPr>
        </p:nvSpPr>
        <p:spPr/>
        <p:txBody>
          <a:bodyPr/>
          <a:lstStyle/>
          <a:p>
            <a:r>
              <a:rPr lang="en-US"/>
              <a:t>Sources of Law</a:t>
            </a:r>
          </a:p>
        </p:txBody>
      </p:sp>
      <p:sp>
        <p:nvSpPr>
          <p:cNvPr id="3" name="Content Placeholder 2">
            <a:extLst>
              <a:ext uri="{FF2B5EF4-FFF2-40B4-BE49-F238E27FC236}">
                <a16:creationId xmlns:a16="http://schemas.microsoft.com/office/drawing/2014/main" id="{3E6C893C-6603-4FCC-8720-9FF21B015F09}"/>
              </a:ext>
            </a:extLst>
          </p:cNvPr>
          <p:cNvSpPr>
            <a:spLocks noGrp="1"/>
          </p:cNvSpPr>
          <p:nvPr>
            <p:ph idx="1"/>
          </p:nvPr>
        </p:nvSpPr>
        <p:spPr>
          <a:xfrm>
            <a:off x="895350" y="1409351"/>
            <a:ext cx="7886700" cy="4882392"/>
          </a:xfrm>
        </p:spPr>
        <p:txBody>
          <a:bodyPr>
            <a:normAutofit fontScale="92500"/>
          </a:bodyPr>
          <a:lstStyle/>
          <a:p>
            <a:r>
              <a:rPr lang="en-US"/>
              <a:t>Federal Statutes</a:t>
            </a:r>
          </a:p>
          <a:p>
            <a:pPr lvl="1"/>
            <a:r>
              <a:rPr lang="en-US"/>
              <a:t>Individuals with Disabilities Education Act (IDEA) (formerly the Education for All Handicapped Children, Public Law 94-142)</a:t>
            </a:r>
          </a:p>
          <a:p>
            <a:pPr lvl="1"/>
            <a:r>
              <a:rPr lang="en-US"/>
              <a:t>20 U.S.C. §§ 1401-1419</a:t>
            </a:r>
          </a:p>
          <a:p>
            <a:r>
              <a:rPr lang="en-US"/>
              <a:t>Federal Regulations</a:t>
            </a:r>
          </a:p>
          <a:p>
            <a:pPr lvl="1"/>
            <a:r>
              <a:rPr lang="en-US">
                <a:hlinkClick r:id="rId3"/>
              </a:rPr>
              <a:t>34 C.F.R. §§ 300.1-300.818</a:t>
            </a:r>
            <a:endParaRPr lang="en-US"/>
          </a:p>
          <a:p>
            <a:r>
              <a:rPr lang="en-US"/>
              <a:t>State Statute</a:t>
            </a:r>
          </a:p>
          <a:p>
            <a:pPr lvl="1"/>
            <a:r>
              <a:rPr lang="en-US"/>
              <a:t>O.C.G.A. § 20-2-152</a:t>
            </a:r>
          </a:p>
          <a:p>
            <a:r>
              <a:rPr lang="en-US"/>
              <a:t>State Regulations/Rules</a:t>
            </a:r>
          </a:p>
          <a:p>
            <a:pPr lvl="1"/>
            <a:r>
              <a:rPr lang="en-US">
                <a:hlinkClick r:id="rId4"/>
              </a:rPr>
              <a:t>Ga. Bd. of Educ. R. 160-4-7-</a:t>
            </a:r>
            <a:r>
              <a:rPr lang="en-US"/>
              <a:t>.01 through 160-4-7-.21</a:t>
            </a:r>
          </a:p>
        </p:txBody>
      </p:sp>
    </p:spTree>
    <p:extLst>
      <p:ext uri="{BB962C8B-B14F-4D97-AF65-F5344CB8AC3E}">
        <p14:creationId xmlns:p14="http://schemas.microsoft.com/office/powerpoint/2010/main" val="2645551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31D8-D6FF-4E07-8B8B-923DD7462C78}"/>
              </a:ext>
            </a:extLst>
          </p:cNvPr>
          <p:cNvSpPr>
            <a:spLocks noGrp="1"/>
          </p:cNvSpPr>
          <p:nvPr>
            <p:ph type="title"/>
          </p:nvPr>
        </p:nvSpPr>
        <p:spPr>
          <a:xfrm>
            <a:off x="634355" y="320674"/>
            <a:ext cx="6979072" cy="1264806"/>
          </a:xfrm>
        </p:spPr>
        <p:txBody>
          <a:bodyPr>
            <a:normAutofit fontScale="90000"/>
          </a:bodyPr>
          <a:lstStyle/>
          <a:p>
            <a:br>
              <a:rPr lang="en-US"/>
            </a:br>
            <a:r>
              <a:rPr lang="en-US"/>
              <a:t>IEP Team Members:</a:t>
            </a:r>
            <a:br>
              <a:rPr lang="en-US"/>
            </a:br>
            <a:r>
              <a:rPr lang="en-US"/>
              <a:t>Regular Education Teacher</a:t>
            </a:r>
            <a:br>
              <a:rPr lang="en-US"/>
            </a:br>
            <a:endParaRPr lang="en-US"/>
          </a:p>
        </p:txBody>
      </p:sp>
      <p:sp>
        <p:nvSpPr>
          <p:cNvPr id="3" name="Content Placeholder 2">
            <a:extLst>
              <a:ext uri="{FF2B5EF4-FFF2-40B4-BE49-F238E27FC236}">
                <a16:creationId xmlns:a16="http://schemas.microsoft.com/office/drawing/2014/main" id="{F75F05C3-507F-456D-9A5C-E3A4C32E4787}"/>
              </a:ext>
            </a:extLst>
          </p:cNvPr>
          <p:cNvSpPr>
            <a:spLocks noGrp="1"/>
          </p:cNvSpPr>
          <p:nvPr>
            <p:ph idx="1"/>
          </p:nvPr>
        </p:nvSpPr>
        <p:spPr>
          <a:xfrm>
            <a:off x="628650" y="1585480"/>
            <a:ext cx="7886700" cy="4351338"/>
          </a:xfrm>
        </p:spPr>
        <p:txBody>
          <a:bodyPr>
            <a:normAutofit/>
          </a:bodyPr>
          <a:lstStyle/>
          <a:p>
            <a:r>
              <a:rPr lang="en-US"/>
              <a:t>Can an instructional coach or someone on the administrative team be the regular education teacher on the IEP Team?</a:t>
            </a:r>
          </a:p>
          <a:p>
            <a:pPr lvl="1"/>
            <a:r>
              <a:rPr lang="en-US"/>
              <a:t>Do they have the qualifications?</a:t>
            </a:r>
          </a:p>
          <a:p>
            <a:pPr lvl="1"/>
            <a:r>
              <a:rPr lang="en-US"/>
              <a:t>Do they currently teach the general education curriculum?</a:t>
            </a:r>
          </a:p>
          <a:p>
            <a:pPr lvl="1"/>
            <a:r>
              <a:rPr lang="en-US"/>
              <a:t>Do they currently teach the child?</a:t>
            </a:r>
          </a:p>
          <a:p>
            <a:pPr lvl="1"/>
            <a:endParaRPr lang="en-US"/>
          </a:p>
          <a:p>
            <a:endParaRPr lang="en-US"/>
          </a:p>
        </p:txBody>
      </p:sp>
      <p:sp>
        <p:nvSpPr>
          <p:cNvPr id="4" name="Date Placeholder 3">
            <a:extLst>
              <a:ext uri="{FF2B5EF4-FFF2-40B4-BE49-F238E27FC236}">
                <a16:creationId xmlns:a16="http://schemas.microsoft.com/office/drawing/2014/main" id="{B5E7FBE3-4D9D-40FF-AF7B-9F40F86D0D0E}"/>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E39B849A-A025-4607-88C1-03251B0440F2}"/>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50</a:t>
            </a:fld>
            <a:endParaRPr lang="en-US"/>
          </a:p>
        </p:txBody>
      </p:sp>
    </p:spTree>
    <p:extLst>
      <p:ext uri="{BB962C8B-B14F-4D97-AF65-F5344CB8AC3E}">
        <p14:creationId xmlns:p14="http://schemas.microsoft.com/office/powerpoint/2010/main" val="1918707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5821-9010-4AA7-9FDF-CE07B7AE0EE4}"/>
              </a:ext>
            </a:extLst>
          </p:cNvPr>
          <p:cNvSpPr>
            <a:spLocks noGrp="1"/>
          </p:cNvSpPr>
          <p:nvPr>
            <p:ph type="title"/>
          </p:nvPr>
        </p:nvSpPr>
        <p:spPr>
          <a:xfrm>
            <a:off x="603982" y="334016"/>
            <a:ext cx="7071436" cy="1325563"/>
          </a:xfrm>
        </p:spPr>
        <p:txBody>
          <a:bodyPr>
            <a:normAutofit/>
          </a:bodyPr>
          <a:lstStyle/>
          <a:p>
            <a:r>
              <a:rPr lang="en-US"/>
              <a:t>IEP Team Members:</a:t>
            </a:r>
            <a:br>
              <a:rPr lang="en-US"/>
            </a:br>
            <a:r>
              <a:rPr lang="en-US"/>
              <a:t>Special Education Teacher</a:t>
            </a:r>
          </a:p>
        </p:txBody>
      </p:sp>
      <p:sp>
        <p:nvSpPr>
          <p:cNvPr id="3" name="Content Placeholder 2">
            <a:extLst>
              <a:ext uri="{FF2B5EF4-FFF2-40B4-BE49-F238E27FC236}">
                <a16:creationId xmlns:a16="http://schemas.microsoft.com/office/drawing/2014/main" id="{8984A6B5-F0AE-42B0-9D8E-00D89643AD31}"/>
              </a:ext>
            </a:extLst>
          </p:cNvPr>
          <p:cNvSpPr>
            <a:spLocks noGrp="1"/>
          </p:cNvSpPr>
          <p:nvPr>
            <p:ph idx="1"/>
          </p:nvPr>
        </p:nvSpPr>
        <p:spPr/>
        <p:txBody>
          <a:bodyPr>
            <a:normAutofit/>
          </a:bodyPr>
          <a:lstStyle/>
          <a:p>
            <a:r>
              <a:rPr lang="en-US"/>
              <a:t>34 C.F.R. § 300.321 (a)(3) Not less than one special education teacher </a:t>
            </a:r>
            <a:r>
              <a:rPr lang="en-US" b="1"/>
              <a:t>of the child</a:t>
            </a:r>
            <a:r>
              <a:rPr lang="en-US"/>
              <a:t>, or where appropriate, not less than one special education provider </a:t>
            </a:r>
            <a:r>
              <a:rPr lang="en-US" b="1"/>
              <a:t>of the child</a:t>
            </a:r>
            <a:r>
              <a:rPr lang="en-US"/>
              <a:t>;</a:t>
            </a:r>
          </a:p>
          <a:p>
            <a:r>
              <a:rPr lang="en-US"/>
              <a:t>This should be the special education teacher </a:t>
            </a:r>
            <a:r>
              <a:rPr lang="en-US" b="1"/>
              <a:t>who is or will be </a:t>
            </a:r>
            <a:r>
              <a:rPr lang="en-US"/>
              <a:t>responsible for implementing the IEP.</a:t>
            </a:r>
          </a:p>
          <a:p>
            <a:endParaRPr lang="en-US"/>
          </a:p>
        </p:txBody>
      </p:sp>
      <p:sp>
        <p:nvSpPr>
          <p:cNvPr id="4" name="Date Placeholder 3">
            <a:extLst>
              <a:ext uri="{FF2B5EF4-FFF2-40B4-BE49-F238E27FC236}">
                <a16:creationId xmlns:a16="http://schemas.microsoft.com/office/drawing/2014/main" id="{0143A34B-2DB1-4ADC-8614-FB43B2394872}"/>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32366AE9-954C-4561-BC68-54FE7AEBA4C1}"/>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51</a:t>
            </a:fld>
            <a:endParaRPr lang="en-US"/>
          </a:p>
        </p:txBody>
      </p:sp>
    </p:spTree>
    <p:extLst>
      <p:ext uri="{BB962C8B-B14F-4D97-AF65-F5344CB8AC3E}">
        <p14:creationId xmlns:p14="http://schemas.microsoft.com/office/powerpoint/2010/main" val="2476014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D5D4-B638-462D-956C-74C6074B578F}"/>
              </a:ext>
            </a:extLst>
          </p:cNvPr>
          <p:cNvSpPr>
            <a:spLocks noGrp="1"/>
          </p:cNvSpPr>
          <p:nvPr>
            <p:ph type="title"/>
          </p:nvPr>
        </p:nvSpPr>
        <p:spPr>
          <a:xfrm>
            <a:off x="603983" y="334016"/>
            <a:ext cx="7283872" cy="1325563"/>
          </a:xfrm>
        </p:spPr>
        <p:txBody>
          <a:bodyPr>
            <a:normAutofit/>
          </a:bodyPr>
          <a:lstStyle/>
          <a:p>
            <a:pPr algn="ctr"/>
            <a:r>
              <a:rPr lang="en-US"/>
              <a:t>IEP Team Members</a:t>
            </a:r>
            <a:br>
              <a:rPr lang="en-US"/>
            </a:br>
            <a:endParaRPr lang="en-US"/>
          </a:p>
        </p:txBody>
      </p:sp>
      <p:sp>
        <p:nvSpPr>
          <p:cNvPr id="3" name="Content Placeholder 2">
            <a:extLst>
              <a:ext uri="{FF2B5EF4-FFF2-40B4-BE49-F238E27FC236}">
                <a16:creationId xmlns:a16="http://schemas.microsoft.com/office/drawing/2014/main" id="{7ED13978-F091-44F5-9BF3-CF40A3269C33}"/>
              </a:ext>
            </a:extLst>
          </p:cNvPr>
          <p:cNvSpPr>
            <a:spLocks noGrp="1"/>
          </p:cNvSpPr>
          <p:nvPr>
            <p:ph idx="1"/>
          </p:nvPr>
        </p:nvSpPr>
        <p:spPr/>
        <p:txBody>
          <a:bodyPr>
            <a:normAutofit fontScale="92500" lnSpcReduction="20000"/>
          </a:bodyPr>
          <a:lstStyle/>
          <a:p>
            <a:pPr marL="0" indent="0">
              <a:buNone/>
            </a:pPr>
            <a:r>
              <a:rPr lang="en-US" b="1"/>
              <a:t>If a teacher is dually certified both in special education and regular education, can he or she serve dual roles in the IEP Team meeting?  </a:t>
            </a:r>
            <a:r>
              <a:rPr lang="en-US"/>
              <a:t> </a:t>
            </a:r>
          </a:p>
          <a:p>
            <a:r>
              <a:rPr lang="en-US"/>
              <a:t>No. Under the IDEA, the IEP Team must include not less than one regular education teacher of the child and not less than one special education teacher of the child.  </a:t>
            </a:r>
          </a:p>
          <a:p>
            <a:r>
              <a:rPr lang="en-US"/>
              <a:t>The determination of who can serve as the regular education teacher and the special education teacher in the IEP Team meeting is not based on that individual’s certification alone, but their relation to the child. </a:t>
            </a:r>
          </a:p>
          <a:p>
            <a:endParaRPr lang="en-US"/>
          </a:p>
        </p:txBody>
      </p:sp>
      <p:sp>
        <p:nvSpPr>
          <p:cNvPr id="4" name="Date Placeholder 3">
            <a:extLst>
              <a:ext uri="{FF2B5EF4-FFF2-40B4-BE49-F238E27FC236}">
                <a16:creationId xmlns:a16="http://schemas.microsoft.com/office/drawing/2014/main" id="{F31216DC-8CDB-4257-9095-32879F452F10}"/>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B72ABCB2-08F3-4544-AE6E-7E1453F33DE7}"/>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52</a:t>
            </a:fld>
            <a:endParaRPr lang="en-US"/>
          </a:p>
        </p:txBody>
      </p:sp>
    </p:spTree>
    <p:extLst>
      <p:ext uri="{BB962C8B-B14F-4D97-AF65-F5344CB8AC3E}">
        <p14:creationId xmlns:p14="http://schemas.microsoft.com/office/powerpoint/2010/main" val="90771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4DF0-1974-4EC8-AA4F-693113EBD57B}"/>
              </a:ext>
            </a:extLst>
          </p:cNvPr>
          <p:cNvSpPr>
            <a:spLocks noGrp="1"/>
          </p:cNvSpPr>
          <p:nvPr>
            <p:ph type="title"/>
          </p:nvPr>
        </p:nvSpPr>
        <p:spPr/>
        <p:txBody>
          <a:bodyPr>
            <a:normAutofit fontScale="90000"/>
          </a:bodyPr>
          <a:lstStyle/>
          <a:p>
            <a:r>
              <a:rPr lang="en-US">
                <a:latin typeface="Arial"/>
                <a:cs typeface="Arial"/>
              </a:rPr>
              <a:t>Do we need to do an excusal if the teacher does not stay the whole time?</a:t>
            </a:r>
          </a:p>
        </p:txBody>
      </p:sp>
      <p:sp>
        <p:nvSpPr>
          <p:cNvPr id="3" name="Content Placeholder 2">
            <a:extLst>
              <a:ext uri="{FF2B5EF4-FFF2-40B4-BE49-F238E27FC236}">
                <a16:creationId xmlns:a16="http://schemas.microsoft.com/office/drawing/2014/main" id="{58FBAFE7-C68A-4AA3-9E1A-08F5DB2D5F7C}"/>
              </a:ext>
            </a:extLst>
          </p:cNvPr>
          <p:cNvSpPr>
            <a:spLocks noGrp="1"/>
          </p:cNvSpPr>
          <p:nvPr>
            <p:ph idx="1"/>
          </p:nvPr>
        </p:nvSpPr>
        <p:spPr/>
        <p:txBody>
          <a:bodyPr vert="horz" lIns="91440" tIns="45720" rIns="91440" bIns="45720" rtlCol="0" anchor="t">
            <a:normAutofit/>
          </a:bodyPr>
          <a:lstStyle/>
          <a:p>
            <a:r>
              <a:rPr lang="en-US">
                <a:latin typeface="Arial"/>
                <a:cs typeface="Arial"/>
              </a:rPr>
              <a:t> Yes, an excusal would be needed if any of the required members leave before the meeting is over. LEAs should discourage the practice of having any required IEP Team member leave in the middle of the meeting. His or her role is important for the entire meeting, including the portion where placement and supports are discussed, which is often near the end of the meeting. </a:t>
            </a:r>
            <a:endParaRPr lang="en-US"/>
          </a:p>
        </p:txBody>
      </p:sp>
    </p:spTree>
    <p:extLst>
      <p:ext uri="{BB962C8B-B14F-4D97-AF65-F5344CB8AC3E}">
        <p14:creationId xmlns:p14="http://schemas.microsoft.com/office/powerpoint/2010/main" val="3179392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E363-66BA-4A96-8B4B-EFB289F4DD5B}"/>
              </a:ext>
            </a:extLst>
          </p:cNvPr>
          <p:cNvSpPr>
            <a:spLocks noGrp="1"/>
          </p:cNvSpPr>
          <p:nvPr>
            <p:ph type="title"/>
          </p:nvPr>
        </p:nvSpPr>
        <p:spPr/>
        <p:txBody>
          <a:bodyPr>
            <a:normAutofit fontScale="90000"/>
          </a:bodyPr>
          <a:lstStyle/>
          <a:p>
            <a:r>
              <a:rPr lang="en-US"/>
              <a:t>Do IEP Team members vote on IEP decisions?</a:t>
            </a:r>
            <a:br>
              <a:rPr lang="en-US"/>
            </a:br>
            <a:endParaRPr lang="en-US"/>
          </a:p>
        </p:txBody>
      </p:sp>
      <p:sp>
        <p:nvSpPr>
          <p:cNvPr id="3" name="Content Placeholder 2">
            <a:extLst>
              <a:ext uri="{FF2B5EF4-FFF2-40B4-BE49-F238E27FC236}">
                <a16:creationId xmlns:a16="http://schemas.microsoft.com/office/drawing/2014/main" id="{BAAC7898-7ADB-4E8B-9B92-0F17C37D19D7}"/>
              </a:ext>
            </a:extLst>
          </p:cNvPr>
          <p:cNvSpPr>
            <a:spLocks noGrp="1"/>
          </p:cNvSpPr>
          <p:nvPr>
            <p:ph idx="1"/>
          </p:nvPr>
        </p:nvSpPr>
        <p:spPr/>
        <p:txBody>
          <a:bodyPr>
            <a:normAutofit fontScale="92500" lnSpcReduction="10000"/>
          </a:bodyPr>
          <a:lstStyle/>
          <a:p>
            <a:r>
              <a:rPr lang="en-US"/>
              <a:t>No. There is no “majority vote” rule for IEP Team meetings.  Decisions should be reached by consensus.  </a:t>
            </a:r>
          </a:p>
          <a:p>
            <a:r>
              <a:rPr lang="en-US"/>
              <a:t>If the Team cannot reach consensus, the LEA must provide the parent with prior written notice of the LEA’s proposals or refusals, or both, regarding the child’s educational program.  Parents are equal participants in the IEP process, but they do not have veto power over the IEP.  If the parent disagrees with the Team’s decision, he or she can utilize the dispute resolution options.</a:t>
            </a:r>
          </a:p>
        </p:txBody>
      </p:sp>
    </p:spTree>
    <p:extLst>
      <p:ext uri="{BB962C8B-B14F-4D97-AF65-F5344CB8AC3E}">
        <p14:creationId xmlns:p14="http://schemas.microsoft.com/office/powerpoint/2010/main" val="3549771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51788-20DB-446B-A7C4-381C88683652}"/>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670023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39A794-B485-49F7-AA22-71F85B7DE898}"/>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822657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l for strategic projects: check the frequently asked questions! | ENI  CBC Med">
            <a:extLst>
              <a:ext uri="{FF2B5EF4-FFF2-40B4-BE49-F238E27FC236}">
                <a16:creationId xmlns:a16="http://schemas.microsoft.com/office/drawing/2014/main" id="{C0040AAF-330B-4F23-95BF-37FBEB1F2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750085"/>
            <a:ext cx="6800850" cy="452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27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648070" y="358883"/>
            <a:ext cx="8424909" cy="3127828"/>
          </a:xfrm>
        </p:spPr>
        <p:txBody>
          <a:bodyPr>
            <a:normAutofit fontScale="90000"/>
          </a:bodyPr>
          <a:lstStyle/>
          <a:p>
            <a:br>
              <a:rPr lang="en-US" sz="4400">
                <a:latin typeface="Arial"/>
                <a:cs typeface="Arial"/>
              </a:rPr>
            </a:br>
            <a:r>
              <a:rPr lang="en-US" sz="4400">
                <a:latin typeface="Arial"/>
                <a:cs typeface="Arial"/>
              </a:rPr>
              <a:t>Special Education Law 101 </a:t>
            </a:r>
            <a:br>
              <a:rPr lang="en-US" sz="4400">
                <a:latin typeface="Arial"/>
                <a:cs typeface="Arial"/>
              </a:rPr>
            </a:br>
            <a:r>
              <a:rPr lang="en-US" sz="4400">
                <a:latin typeface="Arial"/>
                <a:cs typeface="Arial"/>
              </a:rPr>
              <a:t>Part 2</a:t>
            </a:r>
            <a:br>
              <a:rPr lang="en-US" sz="4400"/>
            </a:br>
            <a:br>
              <a:rPr lang="en-US" sz="4400">
                <a:latin typeface="Arial"/>
                <a:cs typeface="Arial"/>
              </a:rPr>
            </a:br>
            <a:r>
              <a:rPr lang="en-US" sz="3100">
                <a:latin typeface="Arial"/>
                <a:cs typeface="Arial"/>
              </a:rPr>
              <a:t>Special Education and School-Based Administrator Academy</a:t>
            </a:r>
            <a:endParaRPr lang="en-US" sz="2400">
              <a:latin typeface="Arial"/>
              <a:cs typeface="Arial"/>
            </a:endParaRPr>
          </a:p>
        </p:txBody>
      </p:sp>
      <p:sp>
        <p:nvSpPr>
          <p:cNvPr id="7" name="Subtitle 6">
            <a:extLst>
              <a:ext uri="{FF2B5EF4-FFF2-40B4-BE49-F238E27FC236}">
                <a16:creationId xmlns:a16="http://schemas.microsoft.com/office/drawing/2014/main" id="{0C59CF97-0D59-634D-87EA-64E41E65128A}"/>
              </a:ext>
            </a:extLst>
          </p:cNvPr>
          <p:cNvSpPr>
            <a:spLocks noGrp="1"/>
          </p:cNvSpPr>
          <p:nvPr>
            <p:ph type="subTitle" idx="1"/>
          </p:nvPr>
        </p:nvSpPr>
        <p:spPr/>
        <p:txBody>
          <a:bodyPr vert="horz" lIns="91440" tIns="45720" rIns="91440" bIns="45720" rtlCol="0" anchor="t">
            <a:noAutofit/>
          </a:bodyPr>
          <a:lstStyle/>
          <a:p>
            <a:pPr>
              <a:defRPr/>
            </a:pPr>
            <a:r>
              <a:rPr lang="en-US" sz="2000">
                <a:latin typeface="Arial Rounded MT Bold"/>
                <a:cs typeface="Arial"/>
              </a:rPr>
              <a:t>Jamila C. Pollard, J.D., Senior Program Manager/Legal Officer</a:t>
            </a:r>
          </a:p>
          <a:p>
            <a:pPr>
              <a:defRPr/>
            </a:pPr>
            <a:r>
              <a:rPr lang="en-US" sz="2000">
                <a:latin typeface="Arial Rounded MT Bold"/>
                <a:cs typeface="Arial"/>
              </a:rPr>
              <a:t>Scott R. Smith, Ed.D., Program Manager</a:t>
            </a:r>
          </a:p>
          <a:p>
            <a:pPr>
              <a:defRPr/>
            </a:pPr>
            <a:r>
              <a:rPr lang="en-US" sz="2000">
                <a:latin typeface="Arial Rounded MT Bold"/>
                <a:cs typeface="Arial"/>
              </a:rPr>
              <a:t>Family Engagement and Dispute Resolution</a:t>
            </a:r>
          </a:p>
          <a:p>
            <a:pPr>
              <a:defRPr/>
            </a:pPr>
            <a:r>
              <a:rPr lang="en-US" sz="2000">
                <a:latin typeface="Arial Rounded MT Bold"/>
                <a:cs typeface="Arial"/>
              </a:rPr>
              <a:t>Division for Special Education Services and Supports</a:t>
            </a:r>
          </a:p>
          <a:p>
            <a:endParaRPr lang="en-US" sz="2400"/>
          </a:p>
        </p:txBody>
      </p:sp>
    </p:spTree>
    <p:extLst>
      <p:ext uri="{BB962C8B-B14F-4D97-AF65-F5344CB8AC3E}">
        <p14:creationId xmlns:p14="http://schemas.microsoft.com/office/powerpoint/2010/main" val="558675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C65AA5-21E3-DF43-84C0-515E478B6E57}"/>
              </a:ext>
            </a:extLst>
          </p:cNvPr>
          <p:cNvSpPr>
            <a:spLocks noGrp="1"/>
          </p:cNvSpPr>
          <p:nvPr>
            <p:ph type="title"/>
          </p:nvPr>
        </p:nvSpPr>
        <p:spPr/>
        <p:txBody>
          <a:bodyPr/>
          <a:lstStyle/>
          <a:p>
            <a:r>
              <a:rPr lang="en-US"/>
              <a:t>Learning Targets</a:t>
            </a:r>
          </a:p>
        </p:txBody>
      </p:sp>
      <p:sp>
        <p:nvSpPr>
          <p:cNvPr id="7" name="Content Placeholder 6">
            <a:extLst>
              <a:ext uri="{FF2B5EF4-FFF2-40B4-BE49-F238E27FC236}">
                <a16:creationId xmlns:a16="http://schemas.microsoft.com/office/drawing/2014/main" id="{1D9FA4CF-C1B8-8940-A913-9CD381A591FE}"/>
              </a:ext>
            </a:extLst>
          </p:cNvPr>
          <p:cNvSpPr>
            <a:spLocks noGrp="1"/>
          </p:cNvSpPr>
          <p:nvPr>
            <p:ph idx="1"/>
          </p:nvPr>
        </p:nvSpPr>
        <p:spPr/>
        <p:txBody>
          <a:bodyPr vert="horz" lIns="91440" tIns="45720" rIns="91440" bIns="45720" rtlCol="0" anchor="t">
            <a:normAutofit/>
          </a:bodyPr>
          <a:lstStyle/>
          <a:p>
            <a:r>
              <a:rPr lang="en-US">
                <a:latin typeface="Arial"/>
                <a:cs typeface="Arial"/>
              </a:rPr>
              <a:t>I can recite the </a:t>
            </a:r>
            <a:r>
              <a:rPr lang="en-US" i="1">
                <a:latin typeface="Arial"/>
                <a:cs typeface="Arial"/>
              </a:rPr>
              <a:t>Endrew F. </a:t>
            </a:r>
            <a:r>
              <a:rPr lang="en-US">
                <a:latin typeface="Arial"/>
                <a:cs typeface="Arial"/>
              </a:rPr>
              <a:t>substantive standard for a free appropriate public education (FAPE).</a:t>
            </a:r>
          </a:p>
          <a:p>
            <a:r>
              <a:rPr lang="en-US"/>
              <a:t>I can compare and contrast the three dispute prevention processes and the three dispute resolution processes.</a:t>
            </a:r>
          </a:p>
        </p:txBody>
      </p:sp>
      <p:pic>
        <p:nvPicPr>
          <p:cNvPr id="4" name="Picture 6" descr="Picture of circular target with arrow piercing the center of the target">
            <a:extLst>
              <a:ext uri="{FF2B5EF4-FFF2-40B4-BE49-F238E27FC236}">
                <a16:creationId xmlns:a16="http://schemas.microsoft.com/office/drawing/2014/main" id="{8584DDAB-7468-49CF-B660-1A88D459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6032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567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418D-0367-4C59-BED5-12512EFE8E65}"/>
              </a:ext>
            </a:extLst>
          </p:cNvPr>
          <p:cNvSpPr>
            <a:spLocks noGrp="1"/>
          </p:cNvSpPr>
          <p:nvPr>
            <p:ph type="title"/>
          </p:nvPr>
        </p:nvSpPr>
        <p:spPr/>
        <p:txBody>
          <a:bodyPr/>
          <a:lstStyle/>
          <a:p>
            <a:r>
              <a:rPr lang="en-US"/>
              <a:t>IDEA: Why it exists</a:t>
            </a:r>
          </a:p>
        </p:txBody>
      </p:sp>
      <p:sp>
        <p:nvSpPr>
          <p:cNvPr id="3" name="Content Placeholder 2">
            <a:extLst>
              <a:ext uri="{FF2B5EF4-FFF2-40B4-BE49-F238E27FC236}">
                <a16:creationId xmlns:a16="http://schemas.microsoft.com/office/drawing/2014/main" id="{4699ABEE-66EE-4825-861D-79B69422E5A0}"/>
              </a:ext>
            </a:extLst>
          </p:cNvPr>
          <p:cNvSpPr>
            <a:spLocks noGrp="1"/>
          </p:cNvSpPr>
          <p:nvPr>
            <p:ph idx="1"/>
          </p:nvPr>
        </p:nvSpPr>
        <p:spPr>
          <a:xfrm>
            <a:off x="790575" y="1482725"/>
            <a:ext cx="7886700" cy="4197635"/>
          </a:xfrm>
        </p:spPr>
        <p:txBody>
          <a:bodyPr/>
          <a:lstStyle/>
          <a:p>
            <a:r>
              <a:rPr lang="en-US"/>
              <a:t>Prior to 1975, the educational needs of millions of children with disabilities were not being met because of:</a:t>
            </a:r>
          </a:p>
          <a:p>
            <a:pPr lvl="1"/>
            <a:r>
              <a:rPr lang="en-US"/>
              <a:t>the lack of appropriate educational services</a:t>
            </a:r>
          </a:p>
          <a:p>
            <a:pPr lvl="1"/>
            <a:r>
              <a:rPr lang="en-US"/>
              <a:t>the lack of adequate resources to provide appropriate services</a:t>
            </a:r>
          </a:p>
          <a:p>
            <a:pPr lvl="1"/>
            <a:r>
              <a:rPr lang="en-US"/>
              <a:t>children with disabilities were being excluded from school and/or excluded from being educated with peers</a:t>
            </a:r>
          </a:p>
          <a:p>
            <a:pPr lvl="1"/>
            <a:r>
              <a:rPr lang="en-US"/>
              <a:t>disabilities going undiagnosed</a:t>
            </a:r>
          </a:p>
        </p:txBody>
      </p:sp>
    </p:spTree>
    <p:extLst>
      <p:ext uri="{BB962C8B-B14F-4D97-AF65-F5344CB8AC3E}">
        <p14:creationId xmlns:p14="http://schemas.microsoft.com/office/powerpoint/2010/main" val="3978731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DF5A-3061-4243-A786-17DB618AC635}"/>
              </a:ext>
            </a:extLst>
          </p:cNvPr>
          <p:cNvSpPr>
            <a:spLocks noGrp="1"/>
          </p:cNvSpPr>
          <p:nvPr>
            <p:ph type="title"/>
          </p:nvPr>
        </p:nvSpPr>
        <p:spPr/>
        <p:txBody>
          <a:bodyPr/>
          <a:lstStyle/>
          <a:p>
            <a:r>
              <a:rPr lang="en-US"/>
              <a:t>Overview of Special Education Process</a:t>
            </a:r>
          </a:p>
        </p:txBody>
      </p:sp>
      <p:graphicFrame>
        <p:nvGraphicFramePr>
          <p:cNvPr id="4" name="Content Placeholder 3" descr="Flow chart of Special Education process that starts with Student struggling, such as failing grades, problem reading, or paying attention, repeated suspension, poor behavior, or fighting in school and then branching to left to MTSS/STI/RTI (Tiered interventions to address the problems) and then branching to right to Child Find, Referral to Special Education, Evaluation, Eligibility Determination, If eligible IEP Development (FAPE), Services/Placement (FAPE/LRE) and a circle to side that says Parental Involvement and Dispute Resolution are a part of the Special Education process.">
            <a:extLst>
              <a:ext uri="{FF2B5EF4-FFF2-40B4-BE49-F238E27FC236}">
                <a16:creationId xmlns:a16="http://schemas.microsoft.com/office/drawing/2014/main" id="{B47B45B4-4161-4C7D-A93F-390363BE363F}"/>
              </a:ext>
            </a:extLst>
          </p:cNvPr>
          <p:cNvGraphicFramePr>
            <a:graphicFrameLocks noGrp="1"/>
          </p:cNvGraphicFramePr>
          <p:nvPr>
            <p:ph idx="1"/>
            <p:extLst>
              <p:ext uri="{D42A27DB-BD31-4B8C-83A1-F6EECF244321}">
                <p14:modId xmlns:p14="http://schemas.microsoft.com/office/powerpoint/2010/main" val="2367020523"/>
              </p:ext>
            </p:extLst>
          </p:nvPr>
        </p:nvGraphicFramePr>
        <p:xfrm>
          <a:off x="895350" y="1457325"/>
          <a:ext cx="7886700"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Connector 5" descr="Circle stating Parental Involvement and Dispute Resolution are a part of the Special Education Process.">
            <a:extLst>
              <a:ext uri="{FF2B5EF4-FFF2-40B4-BE49-F238E27FC236}">
                <a16:creationId xmlns:a16="http://schemas.microsoft.com/office/drawing/2014/main" id="{B6FE2383-A5E9-4A4C-9936-C71FAD2F4DEE}"/>
              </a:ext>
            </a:extLst>
          </p:cNvPr>
          <p:cNvSpPr/>
          <p:nvPr/>
        </p:nvSpPr>
        <p:spPr>
          <a:xfrm>
            <a:off x="2066926" y="3733800"/>
            <a:ext cx="2181224" cy="2114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3286EF-31C1-4037-992E-253D96DC71AF}"/>
              </a:ext>
            </a:extLst>
          </p:cNvPr>
          <p:cNvSpPr txBox="1"/>
          <p:nvPr/>
        </p:nvSpPr>
        <p:spPr>
          <a:xfrm>
            <a:off x="2143125" y="3913912"/>
            <a:ext cx="2028825" cy="1754326"/>
          </a:xfrm>
          <a:prstGeom prst="rect">
            <a:avLst/>
          </a:prstGeom>
          <a:noFill/>
        </p:spPr>
        <p:txBody>
          <a:bodyPr wrap="square" rtlCol="0">
            <a:spAutoFit/>
          </a:bodyPr>
          <a:lstStyle/>
          <a:p>
            <a:pPr algn="ctr"/>
            <a:r>
              <a:rPr lang="en-US">
                <a:solidFill>
                  <a:schemeClr val="bg1"/>
                </a:solidFill>
              </a:rPr>
              <a:t>Parental Involvement and Dispute Resolution are a part of the Special Education Process</a:t>
            </a:r>
          </a:p>
        </p:txBody>
      </p:sp>
    </p:spTree>
    <p:extLst>
      <p:ext uri="{BB962C8B-B14F-4D97-AF65-F5344CB8AC3E}">
        <p14:creationId xmlns:p14="http://schemas.microsoft.com/office/powerpoint/2010/main" val="3363830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86C6-200B-4483-B196-34FAE0860ECF}"/>
              </a:ext>
            </a:extLst>
          </p:cNvPr>
          <p:cNvSpPr>
            <a:spLocks noGrp="1"/>
          </p:cNvSpPr>
          <p:nvPr>
            <p:ph type="title"/>
          </p:nvPr>
        </p:nvSpPr>
        <p:spPr/>
        <p:txBody>
          <a:bodyPr/>
          <a:lstStyle/>
          <a:p>
            <a:r>
              <a:rPr lang="en-US"/>
              <a:t>What is a FAPE?</a:t>
            </a:r>
          </a:p>
        </p:txBody>
      </p:sp>
      <p:sp>
        <p:nvSpPr>
          <p:cNvPr id="3" name="Content Placeholder 2">
            <a:extLst>
              <a:ext uri="{FF2B5EF4-FFF2-40B4-BE49-F238E27FC236}">
                <a16:creationId xmlns:a16="http://schemas.microsoft.com/office/drawing/2014/main" id="{0E219694-B06E-4DAF-B64C-E644C9B04A66}"/>
              </a:ext>
            </a:extLst>
          </p:cNvPr>
          <p:cNvSpPr>
            <a:spLocks noGrp="1"/>
          </p:cNvSpPr>
          <p:nvPr>
            <p:ph idx="1"/>
          </p:nvPr>
        </p:nvSpPr>
        <p:spPr>
          <a:xfrm>
            <a:off x="628650" y="1308683"/>
            <a:ext cx="8153400" cy="5047668"/>
          </a:xfrm>
        </p:spPr>
        <p:txBody>
          <a:bodyPr vert="horz" lIns="91440" tIns="45720" rIns="91440" bIns="45720" rtlCol="0" anchor="t">
            <a:normAutofit fontScale="85000" lnSpcReduction="20000"/>
          </a:bodyPr>
          <a:lstStyle/>
          <a:p>
            <a:pPr marL="0" indent="0">
              <a:buNone/>
            </a:pPr>
            <a:r>
              <a:rPr lang="en-US" b="1"/>
              <a:t>§300.17   Free appropriate public education.</a:t>
            </a:r>
          </a:p>
          <a:p>
            <a:r>
              <a:rPr lang="en-US" i="1">
                <a:latin typeface="Arial"/>
                <a:cs typeface="Arial"/>
              </a:rPr>
              <a:t>Free appropriate public education</a:t>
            </a:r>
            <a:r>
              <a:rPr lang="en-US">
                <a:latin typeface="Arial"/>
                <a:cs typeface="Arial"/>
              </a:rPr>
              <a:t> or </a:t>
            </a:r>
            <a:r>
              <a:rPr lang="en-US" i="1">
                <a:latin typeface="Arial"/>
                <a:cs typeface="Arial"/>
              </a:rPr>
              <a:t>FAPE</a:t>
            </a:r>
            <a:r>
              <a:rPr lang="en-US">
                <a:latin typeface="Arial"/>
                <a:cs typeface="Arial"/>
              </a:rPr>
              <a:t> means </a:t>
            </a:r>
            <a:r>
              <a:rPr lang="en-US" b="1">
                <a:latin typeface="Arial"/>
                <a:cs typeface="Arial"/>
              </a:rPr>
              <a:t>special education and related services</a:t>
            </a:r>
            <a:r>
              <a:rPr lang="en-US">
                <a:latin typeface="Arial"/>
                <a:cs typeface="Arial"/>
              </a:rPr>
              <a:t> that—</a:t>
            </a:r>
          </a:p>
          <a:p>
            <a:pPr lvl="1"/>
            <a:r>
              <a:rPr lang="en-US">
                <a:latin typeface="Arial"/>
                <a:cs typeface="Arial"/>
              </a:rPr>
              <a:t>(a) Are provided at </a:t>
            </a:r>
            <a:r>
              <a:rPr lang="en-US" b="1">
                <a:latin typeface="Arial"/>
                <a:cs typeface="Arial"/>
              </a:rPr>
              <a:t>public expense</a:t>
            </a:r>
            <a:r>
              <a:rPr lang="en-US">
                <a:latin typeface="Arial"/>
                <a:cs typeface="Arial"/>
              </a:rPr>
              <a:t>, under public supervision and direction, and without charge;</a:t>
            </a:r>
          </a:p>
          <a:p>
            <a:pPr lvl="1"/>
            <a:r>
              <a:rPr lang="en-US">
                <a:latin typeface="Arial"/>
                <a:cs typeface="Arial"/>
              </a:rPr>
              <a:t>(b) Meet the </a:t>
            </a:r>
            <a:r>
              <a:rPr lang="en-US" b="1">
                <a:latin typeface="Arial"/>
                <a:cs typeface="Arial"/>
              </a:rPr>
              <a:t>standards of the SEA</a:t>
            </a:r>
            <a:r>
              <a:rPr lang="en-US">
                <a:latin typeface="Arial"/>
                <a:cs typeface="Arial"/>
              </a:rPr>
              <a:t>, including the requirements of this part;</a:t>
            </a:r>
          </a:p>
          <a:p>
            <a:pPr lvl="1"/>
            <a:r>
              <a:rPr lang="en-US">
                <a:latin typeface="Arial"/>
                <a:cs typeface="Arial"/>
              </a:rPr>
              <a:t>(c) Include an </a:t>
            </a:r>
            <a:r>
              <a:rPr lang="en-US" b="1">
                <a:latin typeface="Arial"/>
                <a:cs typeface="Arial"/>
              </a:rPr>
              <a:t>appropriate preschool, elementary school, or secondary school education</a:t>
            </a:r>
            <a:r>
              <a:rPr lang="en-US">
                <a:latin typeface="Arial"/>
                <a:cs typeface="Arial"/>
              </a:rPr>
              <a:t> in the State involved; and</a:t>
            </a:r>
          </a:p>
          <a:p>
            <a:pPr lvl="1"/>
            <a:r>
              <a:rPr lang="en-US">
                <a:latin typeface="Arial"/>
                <a:cs typeface="Arial"/>
              </a:rPr>
              <a:t>(d) Are </a:t>
            </a:r>
            <a:r>
              <a:rPr lang="en-US" b="1">
                <a:latin typeface="Arial"/>
                <a:cs typeface="Arial"/>
              </a:rPr>
              <a:t>provided in conformity with an individualized education program (IEP)</a:t>
            </a:r>
            <a:r>
              <a:rPr lang="en-US">
                <a:latin typeface="Arial"/>
                <a:cs typeface="Arial"/>
              </a:rPr>
              <a:t> that meets the requirements of §§300.320 through 300.324.</a:t>
            </a:r>
          </a:p>
          <a:p>
            <a:pPr lvl="2"/>
            <a:r>
              <a:rPr lang="en-US"/>
              <a:t>34 C.F.R. § 300.320 – Definition of IEP</a:t>
            </a:r>
          </a:p>
          <a:p>
            <a:pPr lvl="2"/>
            <a:r>
              <a:rPr lang="en-US"/>
              <a:t>34 C.F.R. § 300.321 – IEP Team</a:t>
            </a:r>
          </a:p>
          <a:p>
            <a:pPr lvl="2"/>
            <a:r>
              <a:rPr lang="en-US"/>
              <a:t>34 C.F.R. § 300.322 – Parent Participation</a:t>
            </a:r>
          </a:p>
          <a:p>
            <a:pPr lvl="2"/>
            <a:r>
              <a:rPr lang="en-US"/>
              <a:t>34 C.F.R. § 300.323 – When IEPs must be in effect</a:t>
            </a:r>
          </a:p>
          <a:p>
            <a:pPr lvl="2"/>
            <a:r>
              <a:rPr lang="en-US"/>
              <a:t>34 C.F.R. § 300.324 – Development, review, and revision of IEP</a:t>
            </a:r>
          </a:p>
          <a:p>
            <a:endParaRPr lang="en-US"/>
          </a:p>
        </p:txBody>
      </p:sp>
      <p:sp>
        <p:nvSpPr>
          <p:cNvPr id="4" name="Date Placeholder 3">
            <a:extLst>
              <a:ext uri="{FF2B5EF4-FFF2-40B4-BE49-F238E27FC236}">
                <a16:creationId xmlns:a16="http://schemas.microsoft.com/office/drawing/2014/main" id="{7499E76B-6082-4B4B-984F-2B0F783AAA20}"/>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04408D1F-04C7-4A9D-9425-3787F295B300}"/>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61</a:t>
            </a:fld>
            <a:endParaRPr lang="en-US"/>
          </a:p>
        </p:txBody>
      </p:sp>
    </p:spTree>
    <p:extLst>
      <p:ext uri="{BB962C8B-B14F-4D97-AF65-F5344CB8AC3E}">
        <p14:creationId xmlns:p14="http://schemas.microsoft.com/office/powerpoint/2010/main" val="1918960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9B4B-6C85-499A-AE69-A533C746811D}"/>
              </a:ext>
            </a:extLst>
          </p:cNvPr>
          <p:cNvSpPr>
            <a:spLocks noGrp="1"/>
          </p:cNvSpPr>
          <p:nvPr>
            <p:ph type="title"/>
          </p:nvPr>
        </p:nvSpPr>
        <p:spPr/>
        <p:txBody>
          <a:bodyPr/>
          <a:lstStyle/>
          <a:p>
            <a:r>
              <a:rPr lang="en-US"/>
              <a:t>What is a FAPE?</a:t>
            </a:r>
          </a:p>
        </p:txBody>
      </p:sp>
      <p:sp>
        <p:nvSpPr>
          <p:cNvPr id="3" name="Content Placeholder 2">
            <a:extLst>
              <a:ext uri="{FF2B5EF4-FFF2-40B4-BE49-F238E27FC236}">
                <a16:creationId xmlns:a16="http://schemas.microsoft.com/office/drawing/2014/main" id="{5BBD2915-D2A0-4DE4-A0D2-B9ABEA0EFC1C}"/>
              </a:ext>
            </a:extLst>
          </p:cNvPr>
          <p:cNvSpPr>
            <a:spLocks noGrp="1"/>
          </p:cNvSpPr>
          <p:nvPr>
            <p:ph idx="1"/>
          </p:nvPr>
        </p:nvSpPr>
        <p:spPr>
          <a:xfrm>
            <a:off x="895350" y="1377863"/>
            <a:ext cx="7886700" cy="4645397"/>
          </a:xfrm>
        </p:spPr>
        <p:txBody>
          <a:bodyPr vert="horz" lIns="91440" tIns="45720" rIns="91440" bIns="45720" rtlCol="0" anchor="t">
            <a:normAutofit lnSpcReduction="10000"/>
          </a:bodyPr>
          <a:lstStyle/>
          <a:p>
            <a:r>
              <a:rPr lang="en-US" sz="3200"/>
              <a:t>FAPE</a:t>
            </a:r>
          </a:p>
          <a:p>
            <a:pPr lvl="1"/>
            <a:r>
              <a:rPr lang="en-US" sz="2800"/>
              <a:t>Must be available to all eligible children, even if:</a:t>
            </a:r>
          </a:p>
          <a:p>
            <a:pPr lvl="2"/>
            <a:r>
              <a:rPr lang="en-US" sz="2400"/>
              <a:t>They are suspended or expelled from school</a:t>
            </a:r>
          </a:p>
          <a:p>
            <a:pPr lvl="2"/>
            <a:r>
              <a:rPr lang="en-US" sz="2400"/>
              <a:t>They have not failed or been retained in a course or grade</a:t>
            </a:r>
          </a:p>
          <a:p>
            <a:pPr lvl="2"/>
            <a:r>
              <a:rPr lang="en-US" sz="2400"/>
              <a:t>They are advancing from grade to grade</a:t>
            </a:r>
          </a:p>
          <a:p>
            <a:pPr lvl="1"/>
            <a:r>
              <a:rPr lang="en-US" sz="2800"/>
              <a:t>Individualized</a:t>
            </a:r>
          </a:p>
          <a:p>
            <a:pPr lvl="2"/>
            <a:r>
              <a:rPr lang="en-US" sz="2400" b="1">
                <a:latin typeface="Arial"/>
                <a:cs typeface="Arial"/>
              </a:rPr>
              <a:t>Reasonably calculated to enable the child to make progress appropriate in light of their circumstances</a:t>
            </a:r>
          </a:p>
        </p:txBody>
      </p:sp>
    </p:spTree>
    <p:extLst>
      <p:ext uri="{BB962C8B-B14F-4D97-AF65-F5344CB8AC3E}">
        <p14:creationId xmlns:p14="http://schemas.microsoft.com/office/powerpoint/2010/main" val="1486996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CF23-6276-449F-8329-962D6EACEC9C}"/>
              </a:ext>
            </a:extLst>
          </p:cNvPr>
          <p:cNvSpPr>
            <a:spLocks noGrp="1"/>
          </p:cNvSpPr>
          <p:nvPr>
            <p:ph type="title"/>
          </p:nvPr>
        </p:nvSpPr>
        <p:spPr/>
        <p:txBody>
          <a:bodyPr>
            <a:normAutofit/>
          </a:bodyPr>
          <a:lstStyle/>
          <a:p>
            <a:r>
              <a:rPr lang="en-US"/>
              <a:t>Relevant Court Cases and Guidance Documents</a:t>
            </a:r>
          </a:p>
        </p:txBody>
      </p:sp>
      <p:sp>
        <p:nvSpPr>
          <p:cNvPr id="3" name="Content Placeholder 2">
            <a:extLst>
              <a:ext uri="{FF2B5EF4-FFF2-40B4-BE49-F238E27FC236}">
                <a16:creationId xmlns:a16="http://schemas.microsoft.com/office/drawing/2014/main" id="{D8351DE0-EEF7-4C97-8EDF-8A24AB9F2148}"/>
              </a:ext>
            </a:extLst>
          </p:cNvPr>
          <p:cNvSpPr>
            <a:spLocks noGrp="1"/>
          </p:cNvSpPr>
          <p:nvPr>
            <p:ph idx="1"/>
          </p:nvPr>
        </p:nvSpPr>
        <p:spPr/>
        <p:txBody>
          <a:bodyPr>
            <a:normAutofit lnSpcReduction="10000"/>
          </a:bodyPr>
          <a:lstStyle/>
          <a:p>
            <a:r>
              <a:rPr lang="en-US" i="1">
                <a:hlinkClick r:id="rId3"/>
              </a:rPr>
              <a:t>BOE Hendrick Hudson Central School District v. Rowley</a:t>
            </a:r>
            <a:r>
              <a:rPr lang="en-US">
                <a:hlinkClick r:id="rId3"/>
              </a:rPr>
              <a:t>, 458 U.S. 176 (June 28, 1982)</a:t>
            </a:r>
            <a:endParaRPr lang="en-US">
              <a:hlinkClick r:id="rId4"/>
            </a:endParaRPr>
          </a:p>
          <a:p>
            <a:r>
              <a:rPr lang="en-US" i="1" err="1">
                <a:hlinkClick r:id="rId4"/>
              </a:rPr>
              <a:t>Endrew</a:t>
            </a:r>
            <a:r>
              <a:rPr lang="en-US" i="1">
                <a:hlinkClick r:id="rId4"/>
              </a:rPr>
              <a:t> F. v. Douglas County (CO) School District, 137 </a:t>
            </a:r>
            <a:r>
              <a:rPr lang="en-US" i="1" err="1">
                <a:hlinkClick r:id="rId4"/>
              </a:rPr>
              <a:t>S.Ct</a:t>
            </a:r>
            <a:r>
              <a:rPr lang="en-US" i="1">
                <a:hlinkClick r:id="rId4"/>
              </a:rPr>
              <a:t>. 988 </a:t>
            </a:r>
            <a:r>
              <a:rPr lang="en-US">
                <a:hlinkClick r:id="rId4"/>
              </a:rPr>
              <a:t>(March 22, 2017)</a:t>
            </a:r>
            <a:r>
              <a:rPr lang="en-US"/>
              <a:t> </a:t>
            </a:r>
          </a:p>
          <a:p>
            <a:r>
              <a:rPr lang="en-US">
                <a:hlinkClick r:id="rId5"/>
              </a:rPr>
              <a:t>U.S. Dep’t of Educ. Questions &amp; Answers on </a:t>
            </a:r>
            <a:r>
              <a:rPr lang="en-US" i="1" err="1">
                <a:hlinkClick r:id="rId5"/>
              </a:rPr>
              <a:t>Endrew</a:t>
            </a:r>
            <a:r>
              <a:rPr lang="en-US" i="1">
                <a:hlinkClick r:id="rId5"/>
              </a:rPr>
              <a:t> F. </a:t>
            </a:r>
            <a:r>
              <a:rPr lang="en-US">
                <a:hlinkClick r:id="rId5"/>
              </a:rPr>
              <a:t>(December 7, 2017)</a:t>
            </a:r>
            <a:endParaRPr lang="en-US" i="1"/>
          </a:p>
          <a:p>
            <a:r>
              <a:rPr lang="en-US" i="1" err="1">
                <a:hlinkClick r:id="rId6"/>
              </a:rPr>
              <a:t>Endrew</a:t>
            </a:r>
            <a:r>
              <a:rPr lang="en-US" i="1">
                <a:hlinkClick r:id="rId6"/>
              </a:rPr>
              <a:t> F. v. Douglas County (CO) School District</a:t>
            </a:r>
            <a:r>
              <a:rPr lang="en-US">
                <a:hlinkClick r:id="rId6"/>
              </a:rPr>
              <a:t>, 290 F. Supp. 3d 1175, U.S. District Court of Colorado (February 12, 2018)</a:t>
            </a:r>
            <a:endParaRPr lang="en-US"/>
          </a:p>
        </p:txBody>
      </p:sp>
      <p:sp>
        <p:nvSpPr>
          <p:cNvPr id="4" name="Date Placeholder 3">
            <a:extLst>
              <a:ext uri="{FF2B5EF4-FFF2-40B4-BE49-F238E27FC236}">
                <a16:creationId xmlns:a16="http://schemas.microsoft.com/office/drawing/2014/main" id="{93F2B59D-4B12-47DE-9395-F7B7EFFD7A35}"/>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A50FFB9E-B072-450E-BE19-CA5D4DA06F7B}"/>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63</a:t>
            </a:fld>
            <a:endParaRPr lang="en-US"/>
          </a:p>
        </p:txBody>
      </p:sp>
    </p:spTree>
    <p:extLst>
      <p:ext uri="{BB962C8B-B14F-4D97-AF65-F5344CB8AC3E}">
        <p14:creationId xmlns:p14="http://schemas.microsoft.com/office/powerpoint/2010/main" val="2734964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a:t>BOE of the Hendrick Hudson Central School District v. Rowley</a:t>
            </a:r>
            <a:r>
              <a:rPr lang="en-US" sz="2800"/>
              <a:t>, 458 U.S. 176 (June 28, 1982)</a:t>
            </a:r>
            <a:endParaRPr lang="en-US" sz="2800" i="1"/>
          </a:p>
        </p:txBody>
      </p:sp>
      <p:sp>
        <p:nvSpPr>
          <p:cNvPr id="3" name="Content Placeholder 2"/>
          <p:cNvSpPr>
            <a:spLocks noGrp="1"/>
          </p:cNvSpPr>
          <p:nvPr>
            <p:ph idx="1"/>
          </p:nvPr>
        </p:nvSpPr>
        <p:spPr/>
        <p:txBody>
          <a:bodyPr>
            <a:normAutofit fontScale="92500" lnSpcReduction="10000"/>
          </a:bodyPr>
          <a:lstStyle/>
          <a:p>
            <a:r>
              <a:rPr lang="en-US" sz="2400"/>
              <a:t>Amy Rowley, a first grade student with a hearing impairment, was taught in the general education classroom.</a:t>
            </a:r>
          </a:p>
          <a:p>
            <a:r>
              <a:rPr lang="en-US" sz="2400"/>
              <a:t>The IEP Team determined that the student required an frequency modulation (FM) system, a tutor for the deaf one hour a week, and speech-language therapy three hours a week.</a:t>
            </a:r>
          </a:p>
          <a:p>
            <a:r>
              <a:rPr lang="en-US" sz="2400"/>
              <a:t>The parent agreed with the IEP Team, but also insisted that the student required a sign language interpreter in all of her academic classes.</a:t>
            </a:r>
          </a:p>
          <a:p>
            <a:r>
              <a:rPr lang="en-US" sz="2400"/>
              <a:t>The district stated that the student was achieving educationally, academically, and socially without such assistance.</a:t>
            </a:r>
          </a:p>
        </p:txBody>
      </p:sp>
      <p:sp>
        <p:nvSpPr>
          <p:cNvPr id="4" name="Date Placeholder 3"/>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64</a:t>
            </a:fld>
            <a:endParaRPr lang="en-US"/>
          </a:p>
        </p:txBody>
      </p:sp>
    </p:spTree>
    <p:extLst>
      <p:ext uri="{BB962C8B-B14F-4D97-AF65-F5344CB8AC3E}">
        <p14:creationId xmlns:p14="http://schemas.microsoft.com/office/powerpoint/2010/main" val="1861670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a:t>Rowley</a:t>
            </a:r>
            <a:r>
              <a:rPr lang="en-US"/>
              <a:t> Standard for FAPE</a:t>
            </a:r>
          </a:p>
        </p:txBody>
      </p:sp>
      <p:sp>
        <p:nvSpPr>
          <p:cNvPr id="3" name="Content Placeholder 2"/>
          <p:cNvSpPr>
            <a:spLocks noGrp="1"/>
          </p:cNvSpPr>
          <p:nvPr>
            <p:ph idx="1"/>
          </p:nvPr>
        </p:nvSpPr>
        <p:spPr>
          <a:xfrm>
            <a:off x="800100" y="1400175"/>
            <a:ext cx="7981950" cy="4623085"/>
          </a:xfrm>
        </p:spPr>
        <p:txBody>
          <a:bodyPr>
            <a:normAutofit fontScale="85000" lnSpcReduction="20000"/>
          </a:bodyPr>
          <a:lstStyle/>
          <a:p>
            <a:r>
              <a:rPr lang="en-US" sz="3600"/>
              <a:t>(1) Has the district complied with the procedures of the IDEA?</a:t>
            </a:r>
          </a:p>
          <a:p>
            <a:r>
              <a:rPr lang="en-US" sz="3600"/>
              <a:t>(2) Is the IEP “reasonably calculated to enable the child to receive educational benefits”? </a:t>
            </a:r>
          </a:p>
          <a:p>
            <a:pPr lvl="1"/>
            <a:r>
              <a:rPr lang="en-US" sz="3200">
                <a:solidFill>
                  <a:srgbClr val="FF0000"/>
                </a:solidFill>
              </a:rPr>
              <a:t>For children receiving instruction in the regular classroom</a:t>
            </a:r>
            <a:r>
              <a:rPr lang="en-US" sz="3200"/>
              <a:t>, this would generally require an IEP “reasonably calculated to enable the child to achieve passing marks and advance from grade to grade.”</a:t>
            </a:r>
          </a:p>
          <a:p>
            <a:pPr lvl="1"/>
            <a:r>
              <a:rPr lang="en-US" sz="3200"/>
              <a:t>Schools need not </a:t>
            </a:r>
            <a:r>
              <a:rPr lang="en-US" sz="3200" i="1"/>
              <a:t>maximize</a:t>
            </a:r>
            <a:r>
              <a:rPr lang="en-US" sz="3200"/>
              <a:t> the potential of children with disabilities.</a:t>
            </a:r>
          </a:p>
        </p:txBody>
      </p:sp>
      <p:sp>
        <p:nvSpPr>
          <p:cNvPr id="4" name="Date Placeholder 3"/>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65</a:t>
            </a:fld>
            <a:endParaRPr lang="en-US"/>
          </a:p>
        </p:txBody>
      </p:sp>
    </p:spTree>
    <p:extLst>
      <p:ext uri="{BB962C8B-B14F-4D97-AF65-F5344CB8AC3E}">
        <p14:creationId xmlns:p14="http://schemas.microsoft.com/office/powerpoint/2010/main" val="3517406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209BE3-620F-4566-B241-6B917ADDFEE5}"/>
              </a:ext>
            </a:extLst>
          </p:cNvPr>
          <p:cNvSpPr>
            <a:spLocks noGrp="1"/>
          </p:cNvSpPr>
          <p:nvPr>
            <p:ph type="title"/>
          </p:nvPr>
        </p:nvSpPr>
        <p:spPr/>
        <p:txBody>
          <a:bodyPr>
            <a:noAutofit/>
          </a:bodyPr>
          <a:lstStyle/>
          <a:p>
            <a:r>
              <a:rPr lang="en-US" sz="2800" i="1"/>
              <a:t>Endrew F. v. Douglas County (CO) School District, </a:t>
            </a:r>
            <a:r>
              <a:rPr lang="en-US" sz="2800"/>
              <a:t>137 S. Ct. 988 (March 22, 2017)</a:t>
            </a:r>
          </a:p>
        </p:txBody>
      </p:sp>
      <p:sp>
        <p:nvSpPr>
          <p:cNvPr id="7" name="Content Placeholder 6">
            <a:extLst>
              <a:ext uri="{FF2B5EF4-FFF2-40B4-BE49-F238E27FC236}">
                <a16:creationId xmlns:a16="http://schemas.microsoft.com/office/drawing/2014/main" id="{139C3DE9-B4FA-47AC-B941-23D30C3E6B3F}"/>
              </a:ext>
            </a:extLst>
          </p:cNvPr>
          <p:cNvSpPr>
            <a:spLocks noGrp="1"/>
          </p:cNvSpPr>
          <p:nvPr>
            <p:ph idx="1"/>
          </p:nvPr>
        </p:nvSpPr>
        <p:spPr/>
        <p:txBody>
          <a:bodyPr>
            <a:normAutofit fontScale="92500" lnSpcReduction="20000"/>
          </a:bodyPr>
          <a:lstStyle/>
          <a:p>
            <a:r>
              <a:rPr lang="en-US" err="1"/>
              <a:t>Endrew</a:t>
            </a:r>
            <a:r>
              <a:rPr lang="en-US"/>
              <a:t> F., a student with autism, attended school in the district from preschool through fourth grade.</a:t>
            </a:r>
          </a:p>
          <a:p>
            <a:r>
              <a:rPr lang="en-US"/>
              <a:t>The district’s proposed IEP for fifth grade was, in the parent’s view, pretty much the same as his third and fourth grade IEPs. The parents removed him from the school and enrolled him in a private school that specializes in educating children with autism.</a:t>
            </a:r>
          </a:p>
          <a:p>
            <a:r>
              <a:rPr lang="en-US"/>
              <a:t>The private school developed a BIP and added substantive academic goals, and within months, the student’s behavior and academic progress improved significantly.</a:t>
            </a:r>
          </a:p>
          <a:p>
            <a:pPr marL="0" indent="0">
              <a:buNone/>
            </a:pPr>
            <a:endParaRPr lang="en-US"/>
          </a:p>
        </p:txBody>
      </p:sp>
      <p:sp>
        <p:nvSpPr>
          <p:cNvPr id="4" name="Date Placeholder 3">
            <a:extLst>
              <a:ext uri="{FF2B5EF4-FFF2-40B4-BE49-F238E27FC236}">
                <a16:creationId xmlns:a16="http://schemas.microsoft.com/office/drawing/2014/main" id="{4D0C7218-5AF8-44EF-9DD9-FB034D876627}"/>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C76E6CE4-6F47-4FB6-BACB-C94329DAD007}"/>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66</a:t>
            </a:fld>
            <a:endParaRPr lang="en-US"/>
          </a:p>
        </p:txBody>
      </p:sp>
    </p:spTree>
    <p:extLst>
      <p:ext uri="{BB962C8B-B14F-4D97-AF65-F5344CB8AC3E}">
        <p14:creationId xmlns:p14="http://schemas.microsoft.com/office/powerpoint/2010/main" val="2210260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219C-4365-4A44-B91C-0B6575A84112}"/>
              </a:ext>
            </a:extLst>
          </p:cNvPr>
          <p:cNvSpPr>
            <a:spLocks noGrp="1"/>
          </p:cNvSpPr>
          <p:nvPr>
            <p:ph type="title"/>
          </p:nvPr>
        </p:nvSpPr>
        <p:spPr/>
        <p:txBody>
          <a:bodyPr/>
          <a:lstStyle/>
          <a:p>
            <a:r>
              <a:rPr lang="en-US" sz="2800" i="1"/>
              <a:t>Endrew F. v. Douglas County (CO) School District, </a:t>
            </a:r>
            <a:r>
              <a:rPr lang="en-US" sz="2800"/>
              <a:t>137 S. Ct. 988 (March 22, 2017)</a:t>
            </a:r>
            <a:endParaRPr lang="en-US"/>
          </a:p>
        </p:txBody>
      </p:sp>
      <p:sp>
        <p:nvSpPr>
          <p:cNvPr id="3" name="Content Placeholder 2">
            <a:extLst>
              <a:ext uri="{FF2B5EF4-FFF2-40B4-BE49-F238E27FC236}">
                <a16:creationId xmlns:a16="http://schemas.microsoft.com/office/drawing/2014/main" id="{8D9DF5A4-9149-4AC2-BC68-AFD4E096FDE8}"/>
              </a:ext>
            </a:extLst>
          </p:cNvPr>
          <p:cNvSpPr>
            <a:spLocks noGrp="1"/>
          </p:cNvSpPr>
          <p:nvPr>
            <p:ph idx="1"/>
          </p:nvPr>
        </p:nvSpPr>
        <p:spPr/>
        <p:txBody>
          <a:bodyPr>
            <a:normAutofit fontScale="92500" lnSpcReduction="10000"/>
          </a:bodyPr>
          <a:lstStyle/>
          <a:p>
            <a:r>
              <a:rPr lang="en-US"/>
              <a:t>Parents filed for due process seeking tuition reimbursement, alleging that the student did not receive a FAPE under either the “some educational benefit” or “meaningful benefit” standard.</a:t>
            </a:r>
          </a:p>
          <a:p>
            <a:r>
              <a:rPr lang="en-US"/>
              <a:t>ALJ, District Court, and 10</a:t>
            </a:r>
            <a:r>
              <a:rPr lang="en-US" baseline="30000"/>
              <a:t>th</a:t>
            </a:r>
            <a:r>
              <a:rPr lang="en-US"/>
              <a:t> Circuit Court of Appeals all denied relief, holding that the benefits the student received from the district were “more than </a:t>
            </a:r>
            <a:r>
              <a:rPr lang="en-US" i="1"/>
              <a:t>de minimis</a:t>
            </a:r>
            <a:r>
              <a:rPr lang="en-US"/>
              <a:t>” and this is all that was required.</a:t>
            </a:r>
          </a:p>
          <a:p>
            <a:pPr lvl="1"/>
            <a:r>
              <a:rPr lang="en-US"/>
              <a:t>“More than </a:t>
            </a:r>
            <a:r>
              <a:rPr lang="en-US" i="1"/>
              <a:t>de minimis</a:t>
            </a:r>
            <a:r>
              <a:rPr lang="en-US"/>
              <a:t>”</a:t>
            </a:r>
            <a:r>
              <a:rPr lang="en-US" i="1"/>
              <a:t> </a:t>
            </a:r>
            <a:r>
              <a:rPr lang="en-US"/>
              <a:t>meaning more than trivial or minor educational benefit</a:t>
            </a:r>
          </a:p>
          <a:p>
            <a:endParaRPr lang="en-US"/>
          </a:p>
        </p:txBody>
      </p:sp>
      <p:sp>
        <p:nvSpPr>
          <p:cNvPr id="4" name="Date Placeholder 3">
            <a:extLst>
              <a:ext uri="{FF2B5EF4-FFF2-40B4-BE49-F238E27FC236}">
                <a16:creationId xmlns:a16="http://schemas.microsoft.com/office/drawing/2014/main" id="{592CCE25-4CEA-4704-9DE0-5CBAC53F8418}"/>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B0AF0F3C-B80C-45C1-807C-0FD6ED9CB332}"/>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67</a:t>
            </a:fld>
            <a:endParaRPr lang="en-US"/>
          </a:p>
        </p:txBody>
      </p:sp>
    </p:spTree>
    <p:extLst>
      <p:ext uri="{BB962C8B-B14F-4D97-AF65-F5344CB8AC3E}">
        <p14:creationId xmlns:p14="http://schemas.microsoft.com/office/powerpoint/2010/main" val="2861044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BEF7-237E-4359-9CCB-1912ECCA76DB}"/>
              </a:ext>
            </a:extLst>
          </p:cNvPr>
          <p:cNvSpPr>
            <a:spLocks noGrp="1"/>
          </p:cNvSpPr>
          <p:nvPr>
            <p:ph type="title"/>
          </p:nvPr>
        </p:nvSpPr>
        <p:spPr/>
        <p:txBody>
          <a:bodyPr/>
          <a:lstStyle/>
          <a:p>
            <a:r>
              <a:rPr lang="en-US" sz="2800" i="1"/>
              <a:t>Endrew F. v. Douglas County (CO) School District, </a:t>
            </a:r>
            <a:r>
              <a:rPr lang="en-US" sz="2800"/>
              <a:t>137 S. Ct. 988 (March 22, 2017)</a:t>
            </a:r>
            <a:endParaRPr lang="en-US"/>
          </a:p>
        </p:txBody>
      </p:sp>
      <p:sp>
        <p:nvSpPr>
          <p:cNvPr id="3" name="Content Placeholder 2">
            <a:extLst>
              <a:ext uri="{FF2B5EF4-FFF2-40B4-BE49-F238E27FC236}">
                <a16:creationId xmlns:a16="http://schemas.microsoft.com/office/drawing/2014/main" id="{A957125A-8DCF-4890-8FE2-AA7071A1A971}"/>
              </a:ext>
            </a:extLst>
          </p:cNvPr>
          <p:cNvSpPr>
            <a:spLocks noGrp="1"/>
          </p:cNvSpPr>
          <p:nvPr>
            <p:ph idx="1"/>
          </p:nvPr>
        </p:nvSpPr>
        <p:spPr/>
        <p:txBody>
          <a:bodyPr>
            <a:normAutofit fontScale="92500" lnSpcReduction="20000"/>
          </a:bodyPr>
          <a:lstStyle/>
          <a:p>
            <a:r>
              <a:rPr lang="en-US"/>
              <a:t>U.S. Supreme Court rejected the “merely more than </a:t>
            </a:r>
            <a:r>
              <a:rPr lang="en-US" i="1"/>
              <a:t>de minimis</a:t>
            </a:r>
            <a:r>
              <a:rPr lang="en-US"/>
              <a:t>” (i.e. more than trivial) standard applied by the Tenth Circuit.</a:t>
            </a:r>
          </a:p>
          <a:p>
            <a:r>
              <a:rPr lang="en-US"/>
              <a:t>The U.S. Supreme Court held: To meet the </a:t>
            </a:r>
            <a:r>
              <a:rPr lang="en-US" b="1"/>
              <a:t>substantive obligation </a:t>
            </a:r>
            <a:r>
              <a:rPr lang="en-US"/>
              <a:t>under the IDEA, </a:t>
            </a:r>
            <a:r>
              <a:rPr lang="en-US" b="1" i="1"/>
              <a:t>a school must offer an IEP reasonably calculated to enable to child to make progress appropriate in light of the child’s circumstances.</a:t>
            </a:r>
          </a:p>
          <a:p>
            <a:r>
              <a:rPr lang="en-US"/>
              <a:t>In determining the scope of FAPE, the Court reinforced the requirement that “every child should have the chance to meet challenging objectives.”</a:t>
            </a:r>
          </a:p>
          <a:p>
            <a:endParaRPr lang="en-US"/>
          </a:p>
        </p:txBody>
      </p:sp>
      <p:sp>
        <p:nvSpPr>
          <p:cNvPr id="4" name="Date Placeholder 3">
            <a:extLst>
              <a:ext uri="{FF2B5EF4-FFF2-40B4-BE49-F238E27FC236}">
                <a16:creationId xmlns:a16="http://schemas.microsoft.com/office/drawing/2014/main" id="{3E9EEAD5-6C5D-4A63-8700-62BC809A3ACF}"/>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25C85419-B13F-490E-9B75-8B2DDA07707F}"/>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68</a:t>
            </a:fld>
            <a:endParaRPr lang="en-US"/>
          </a:p>
        </p:txBody>
      </p:sp>
    </p:spTree>
    <p:extLst>
      <p:ext uri="{BB962C8B-B14F-4D97-AF65-F5344CB8AC3E}">
        <p14:creationId xmlns:p14="http://schemas.microsoft.com/office/powerpoint/2010/main" val="3394859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F603-CD01-4830-BD83-7EE3EAE0337B}"/>
              </a:ext>
            </a:extLst>
          </p:cNvPr>
          <p:cNvSpPr>
            <a:spLocks noGrp="1"/>
          </p:cNvSpPr>
          <p:nvPr>
            <p:ph type="title"/>
          </p:nvPr>
        </p:nvSpPr>
        <p:spPr/>
        <p:txBody>
          <a:bodyPr>
            <a:noAutofit/>
          </a:bodyPr>
          <a:lstStyle/>
          <a:p>
            <a:r>
              <a:rPr lang="en-US" sz="3200"/>
              <a:t>How did </a:t>
            </a:r>
            <a:r>
              <a:rPr lang="en-US" sz="3200" i="1"/>
              <a:t>Endrew F. </a:t>
            </a:r>
            <a:r>
              <a:rPr lang="en-US" sz="3200"/>
              <a:t>clarify the standard for determining FAPE and educational benefit?</a:t>
            </a:r>
          </a:p>
        </p:txBody>
      </p:sp>
      <p:sp>
        <p:nvSpPr>
          <p:cNvPr id="3" name="Content Placeholder 2">
            <a:extLst>
              <a:ext uri="{FF2B5EF4-FFF2-40B4-BE49-F238E27FC236}">
                <a16:creationId xmlns:a16="http://schemas.microsoft.com/office/drawing/2014/main" id="{AF028BA9-EB20-490E-AEAA-49A8BC9A1422}"/>
              </a:ext>
            </a:extLst>
          </p:cNvPr>
          <p:cNvSpPr>
            <a:spLocks noGrp="1"/>
          </p:cNvSpPr>
          <p:nvPr>
            <p:ph idx="1"/>
          </p:nvPr>
        </p:nvSpPr>
        <p:spPr/>
        <p:txBody>
          <a:bodyPr>
            <a:normAutofit lnSpcReduction="10000"/>
          </a:bodyPr>
          <a:lstStyle/>
          <a:p>
            <a:r>
              <a:rPr lang="en-US"/>
              <a:t>The Court clarified that for </a:t>
            </a:r>
            <a:r>
              <a:rPr lang="en-US" b="1"/>
              <a:t>all students</a:t>
            </a:r>
            <a:r>
              <a:rPr lang="en-US"/>
              <a:t>, including those performing at grade level and those unable to perform at grade level, a school must offer an IEP that is “</a:t>
            </a:r>
            <a:r>
              <a:rPr lang="en-US" b="1"/>
              <a:t>reasonably calculated to enable a child to make progress appropriate in light of the child’s circumstances</a:t>
            </a:r>
            <a:r>
              <a:rPr lang="en-US"/>
              <a:t>.”</a:t>
            </a:r>
          </a:p>
          <a:p>
            <a:r>
              <a:rPr lang="en-US"/>
              <a:t>The Court said “[t]he goals may differ, but every child should have the chance to meet challenging objectives.”</a:t>
            </a:r>
          </a:p>
        </p:txBody>
      </p:sp>
      <p:sp>
        <p:nvSpPr>
          <p:cNvPr id="4" name="Date Placeholder 3">
            <a:extLst>
              <a:ext uri="{FF2B5EF4-FFF2-40B4-BE49-F238E27FC236}">
                <a16:creationId xmlns:a16="http://schemas.microsoft.com/office/drawing/2014/main" id="{7DB25D44-858F-4630-A6F8-8835C25F9EA3}"/>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07CA0381-7B52-4D52-ABDC-CDBED88F5C33}"/>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69</a:t>
            </a:fld>
            <a:endParaRPr lang="en-US"/>
          </a:p>
        </p:txBody>
      </p:sp>
    </p:spTree>
    <p:extLst>
      <p:ext uri="{BB962C8B-B14F-4D97-AF65-F5344CB8AC3E}">
        <p14:creationId xmlns:p14="http://schemas.microsoft.com/office/powerpoint/2010/main" val="46523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BC78-B810-4D16-8C06-1007F4889A6D}"/>
              </a:ext>
            </a:extLst>
          </p:cNvPr>
          <p:cNvSpPr>
            <a:spLocks noGrp="1"/>
          </p:cNvSpPr>
          <p:nvPr>
            <p:ph type="title"/>
          </p:nvPr>
        </p:nvSpPr>
        <p:spPr>
          <a:xfrm>
            <a:off x="895350" y="-149779"/>
            <a:ext cx="7886700" cy="1325563"/>
          </a:xfrm>
        </p:spPr>
        <p:txBody>
          <a:bodyPr/>
          <a:lstStyle/>
          <a:p>
            <a:r>
              <a:rPr lang="en-US"/>
              <a:t>IDEA: What is the purpose</a:t>
            </a:r>
          </a:p>
        </p:txBody>
      </p:sp>
      <p:sp>
        <p:nvSpPr>
          <p:cNvPr id="3" name="Content Placeholder 2">
            <a:extLst>
              <a:ext uri="{FF2B5EF4-FFF2-40B4-BE49-F238E27FC236}">
                <a16:creationId xmlns:a16="http://schemas.microsoft.com/office/drawing/2014/main" id="{9F881C76-61FD-449B-8F54-9DEF6F072668}"/>
              </a:ext>
            </a:extLst>
          </p:cNvPr>
          <p:cNvSpPr>
            <a:spLocks noGrp="1"/>
          </p:cNvSpPr>
          <p:nvPr>
            <p:ph idx="1"/>
          </p:nvPr>
        </p:nvSpPr>
        <p:spPr>
          <a:xfrm>
            <a:off x="688932" y="881808"/>
            <a:ext cx="8093118" cy="5110619"/>
          </a:xfrm>
        </p:spPr>
        <p:txBody>
          <a:bodyPr>
            <a:normAutofit fontScale="92500" lnSpcReduction="10000"/>
          </a:bodyPr>
          <a:lstStyle/>
          <a:p>
            <a:pPr fontAlgn="base"/>
            <a:r>
              <a:rPr lang="en-US"/>
              <a:t>To ensure that all children with disabilities have available to them a </a:t>
            </a:r>
            <a:r>
              <a:rPr lang="en-US">
                <a:solidFill>
                  <a:srgbClr val="FF0000"/>
                </a:solidFill>
              </a:rPr>
              <a:t>free appropriate public education (FAPE)</a:t>
            </a:r>
            <a:r>
              <a:rPr lang="en-US"/>
              <a:t> that emphasizes special education and related services designed to meet their </a:t>
            </a:r>
            <a:r>
              <a:rPr lang="en-US">
                <a:solidFill>
                  <a:srgbClr val="FF0000"/>
                </a:solidFill>
              </a:rPr>
              <a:t>unique needs </a:t>
            </a:r>
            <a:r>
              <a:rPr lang="en-US"/>
              <a:t>and prepare them for </a:t>
            </a:r>
            <a:r>
              <a:rPr lang="en-US">
                <a:solidFill>
                  <a:srgbClr val="FF0000"/>
                </a:solidFill>
              </a:rPr>
              <a:t>further education, employment, and independent living</a:t>
            </a:r>
            <a:r>
              <a:rPr lang="en-US"/>
              <a:t>;</a:t>
            </a:r>
          </a:p>
          <a:p>
            <a:pPr fontAlgn="base"/>
            <a:r>
              <a:rPr lang="en-US"/>
              <a:t>To ensure that the </a:t>
            </a:r>
            <a:r>
              <a:rPr lang="en-US">
                <a:solidFill>
                  <a:srgbClr val="FF0000"/>
                </a:solidFill>
              </a:rPr>
              <a:t>rights</a:t>
            </a:r>
            <a:r>
              <a:rPr lang="en-US"/>
              <a:t> of </a:t>
            </a:r>
            <a:r>
              <a:rPr lang="en-US">
                <a:solidFill>
                  <a:srgbClr val="FF0000"/>
                </a:solidFill>
              </a:rPr>
              <a:t>children with disabilities and parents</a:t>
            </a:r>
            <a:r>
              <a:rPr lang="en-US"/>
              <a:t> of such children are </a:t>
            </a:r>
            <a:r>
              <a:rPr lang="en-US">
                <a:solidFill>
                  <a:srgbClr val="FF0000"/>
                </a:solidFill>
              </a:rPr>
              <a:t>protected</a:t>
            </a:r>
            <a:r>
              <a:rPr lang="en-US"/>
              <a:t>;</a:t>
            </a:r>
          </a:p>
          <a:p>
            <a:pPr fontAlgn="base"/>
            <a:r>
              <a:rPr lang="en-US"/>
              <a:t>To assist </a:t>
            </a:r>
            <a:r>
              <a:rPr lang="en-US">
                <a:solidFill>
                  <a:srgbClr val="FF0000"/>
                </a:solidFill>
              </a:rPr>
              <a:t>States, localities</a:t>
            </a:r>
            <a:r>
              <a:rPr lang="en-US"/>
              <a:t>, educational service agencies, and Federal agencies </a:t>
            </a:r>
            <a:r>
              <a:rPr lang="en-US">
                <a:solidFill>
                  <a:srgbClr val="FF0000"/>
                </a:solidFill>
              </a:rPr>
              <a:t>to provide </a:t>
            </a:r>
            <a:r>
              <a:rPr lang="en-US"/>
              <a:t>for the education of all children with disabilities</a:t>
            </a:r>
          </a:p>
          <a:p>
            <a:r>
              <a:rPr lang="en-US"/>
              <a:t>To assess, and ensure the </a:t>
            </a:r>
            <a:r>
              <a:rPr lang="en-US">
                <a:solidFill>
                  <a:srgbClr val="FF0000"/>
                </a:solidFill>
              </a:rPr>
              <a:t>effectiveness</a:t>
            </a:r>
            <a:r>
              <a:rPr lang="en-US"/>
              <a:t> of, efforts to educate children with disabilities.</a:t>
            </a:r>
          </a:p>
          <a:p>
            <a:endParaRPr lang="en-US"/>
          </a:p>
        </p:txBody>
      </p:sp>
    </p:spTree>
    <p:extLst>
      <p:ext uri="{BB962C8B-B14F-4D97-AF65-F5344CB8AC3E}">
        <p14:creationId xmlns:p14="http://schemas.microsoft.com/office/powerpoint/2010/main" val="1167884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8551-61BE-498C-A795-FB78F58EE2DD}"/>
              </a:ext>
            </a:extLst>
          </p:cNvPr>
          <p:cNvSpPr>
            <a:spLocks noGrp="1"/>
          </p:cNvSpPr>
          <p:nvPr>
            <p:ph type="title"/>
          </p:nvPr>
        </p:nvSpPr>
        <p:spPr/>
        <p:txBody>
          <a:bodyPr>
            <a:noAutofit/>
          </a:bodyPr>
          <a:lstStyle/>
          <a:p>
            <a:r>
              <a:rPr lang="en-US" sz="3200"/>
              <a:t>Does the standard in </a:t>
            </a:r>
            <a:r>
              <a:rPr lang="en-US" sz="3200" i="1" err="1"/>
              <a:t>Endrew</a:t>
            </a:r>
            <a:r>
              <a:rPr lang="en-US" sz="3200" i="1"/>
              <a:t> F.</a:t>
            </a:r>
            <a:r>
              <a:rPr lang="en-US" sz="3200"/>
              <a:t> apply prospectively to ALL IDEA cases?</a:t>
            </a:r>
          </a:p>
        </p:txBody>
      </p:sp>
      <p:sp>
        <p:nvSpPr>
          <p:cNvPr id="3" name="Content Placeholder 2">
            <a:extLst>
              <a:ext uri="{FF2B5EF4-FFF2-40B4-BE49-F238E27FC236}">
                <a16:creationId xmlns:a16="http://schemas.microsoft.com/office/drawing/2014/main" id="{4C7BE99C-A2FE-47D0-BEF9-9E9512154A1E}"/>
              </a:ext>
            </a:extLst>
          </p:cNvPr>
          <p:cNvSpPr>
            <a:spLocks noGrp="1"/>
          </p:cNvSpPr>
          <p:nvPr>
            <p:ph idx="1"/>
          </p:nvPr>
        </p:nvSpPr>
        <p:spPr/>
        <p:txBody>
          <a:bodyPr>
            <a:normAutofit fontScale="92500" lnSpcReduction="10000"/>
          </a:bodyPr>
          <a:lstStyle/>
          <a:p>
            <a:r>
              <a:rPr lang="en-US"/>
              <a:t>Yes. </a:t>
            </a:r>
          </a:p>
          <a:p>
            <a:r>
              <a:rPr lang="en-US"/>
              <a:t>The Court rejected the “merely more than </a:t>
            </a:r>
            <a:r>
              <a:rPr lang="en-US" i="1"/>
              <a:t>de </a:t>
            </a:r>
            <a:r>
              <a:rPr lang="en-US" i="1" err="1"/>
              <a:t>minimis</a:t>
            </a:r>
            <a:r>
              <a:rPr lang="en-US"/>
              <a:t>” standard and said the IDEA demands more.</a:t>
            </a:r>
          </a:p>
          <a:p>
            <a:r>
              <a:rPr lang="en-US"/>
              <a:t>Now, each child’s educational program must be appropriately ambitious in light of his or her circumstances, and every child should have the chance to meet challenging objectives.</a:t>
            </a:r>
          </a:p>
          <a:p>
            <a:r>
              <a:rPr lang="en-US"/>
              <a:t>This applies regardless of the child’s disability, the age of the child, or the child’s current placement.</a:t>
            </a:r>
          </a:p>
        </p:txBody>
      </p:sp>
      <p:sp>
        <p:nvSpPr>
          <p:cNvPr id="4" name="Date Placeholder 3">
            <a:extLst>
              <a:ext uri="{FF2B5EF4-FFF2-40B4-BE49-F238E27FC236}">
                <a16:creationId xmlns:a16="http://schemas.microsoft.com/office/drawing/2014/main" id="{0859FAF7-9F48-4773-9B89-7FF9C356EF49}"/>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B55E5C27-64C5-43DA-9B2E-C9712A85410A}"/>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70</a:t>
            </a:fld>
            <a:endParaRPr lang="en-US"/>
          </a:p>
        </p:txBody>
      </p:sp>
    </p:spTree>
    <p:extLst>
      <p:ext uri="{BB962C8B-B14F-4D97-AF65-F5344CB8AC3E}">
        <p14:creationId xmlns:p14="http://schemas.microsoft.com/office/powerpoint/2010/main" val="2638601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ED61-E679-4238-A7DA-5C0299FF55D2}"/>
              </a:ext>
            </a:extLst>
          </p:cNvPr>
          <p:cNvSpPr>
            <a:spLocks noGrp="1"/>
          </p:cNvSpPr>
          <p:nvPr>
            <p:ph type="title"/>
          </p:nvPr>
        </p:nvSpPr>
        <p:spPr/>
        <p:txBody>
          <a:bodyPr>
            <a:noAutofit/>
          </a:bodyPr>
          <a:lstStyle/>
          <a:p>
            <a:r>
              <a:rPr lang="en-US" sz="3200"/>
              <a:t>Is there anything IEP Teams should do differently as a result of the </a:t>
            </a:r>
            <a:r>
              <a:rPr lang="en-US" sz="3200" i="1" err="1"/>
              <a:t>Endrew</a:t>
            </a:r>
            <a:r>
              <a:rPr lang="en-US" sz="3200" i="1"/>
              <a:t> F.</a:t>
            </a:r>
            <a:r>
              <a:rPr lang="en-US" sz="3200"/>
              <a:t> decision?</a:t>
            </a:r>
          </a:p>
        </p:txBody>
      </p:sp>
      <p:sp>
        <p:nvSpPr>
          <p:cNvPr id="3" name="Content Placeholder 2">
            <a:extLst>
              <a:ext uri="{FF2B5EF4-FFF2-40B4-BE49-F238E27FC236}">
                <a16:creationId xmlns:a16="http://schemas.microsoft.com/office/drawing/2014/main" id="{D7B59125-6C70-4556-9000-65E775049354}"/>
              </a:ext>
            </a:extLst>
          </p:cNvPr>
          <p:cNvSpPr>
            <a:spLocks noGrp="1"/>
          </p:cNvSpPr>
          <p:nvPr>
            <p:ph idx="1"/>
          </p:nvPr>
        </p:nvSpPr>
        <p:spPr>
          <a:xfrm>
            <a:off x="628650" y="2005013"/>
            <a:ext cx="7886700" cy="4351338"/>
          </a:xfrm>
        </p:spPr>
        <p:txBody>
          <a:bodyPr>
            <a:normAutofit/>
          </a:bodyPr>
          <a:lstStyle/>
          <a:p>
            <a:r>
              <a:rPr lang="en-US" sz="3200"/>
              <a:t>IEP Teams must implement policies, procedures, and practices relating to:</a:t>
            </a:r>
          </a:p>
          <a:p>
            <a:pPr lvl="1"/>
            <a:r>
              <a:rPr lang="en-US" sz="2800"/>
              <a:t>Identifying present levels of academic achievement and functional performance</a:t>
            </a:r>
          </a:p>
          <a:p>
            <a:pPr lvl="1"/>
            <a:r>
              <a:rPr lang="en-US" sz="2800"/>
              <a:t>The setting of measurable annual goals, including academic and functional goals</a:t>
            </a:r>
          </a:p>
          <a:p>
            <a:pPr lvl="1"/>
            <a:r>
              <a:rPr lang="en-US" sz="2800"/>
              <a:t>How a child’s progress toward meeting annual goals will be measured and reported</a:t>
            </a:r>
          </a:p>
        </p:txBody>
      </p:sp>
      <p:sp>
        <p:nvSpPr>
          <p:cNvPr id="4" name="Date Placeholder 3">
            <a:extLst>
              <a:ext uri="{FF2B5EF4-FFF2-40B4-BE49-F238E27FC236}">
                <a16:creationId xmlns:a16="http://schemas.microsoft.com/office/drawing/2014/main" id="{B381EA95-5DAB-48FD-A789-BE6CE1CD815C}"/>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F12779A1-DE80-41BC-B2D6-4BE8091F0D89}"/>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71</a:t>
            </a:fld>
            <a:endParaRPr lang="en-US"/>
          </a:p>
        </p:txBody>
      </p:sp>
    </p:spTree>
    <p:extLst>
      <p:ext uri="{BB962C8B-B14F-4D97-AF65-F5344CB8AC3E}">
        <p14:creationId xmlns:p14="http://schemas.microsoft.com/office/powerpoint/2010/main" val="2569147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6D80-7152-4643-89CE-FE06BDB0C8E8}"/>
              </a:ext>
            </a:extLst>
          </p:cNvPr>
          <p:cNvSpPr>
            <a:spLocks noGrp="1"/>
          </p:cNvSpPr>
          <p:nvPr>
            <p:ph type="title"/>
          </p:nvPr>
        </p:nvSpPr>
        <p:spPr/>
        <p:txBody>
          <a:bodyPr>
            <a:noAutofit/>
          </a:bodyPr>
          <a:lstStyle/>
          <a:p>
            <a:r>
              <a:rPr lang="en-US" sz="2800"/>
              <a:t>Is there anything IEP Teams should do differently as a result of the </a:t>
            </a:r>
            <a:r>
              <a:rPr lang="en-US" sz="2800" i="1" err="1"/>
              <a:t>Endrew</a:t>
            </a:r>
            <a:r>
              <a:rPr lang="en-US" sz="2800" i="1"/>
              <a:t> F.</a:t>
            </a:r>
            <a:r>
              <a:rPr lang="en-US" sz="2800"/>
              <a:t> decision?</a:t>
            </a:r>
          </a:p>
        </p:txBody>
      </p:sp>
      <p:sp>
        <p:nvSpPr>
          <p:cNvPr id="3" name="Content Placeholder 2">
            <a:extLst>
              <a:ext uri="{FF2B5EF4-FFF2-40B4-BE49-F238E27FC236}">
                <a16:creationId xmlns:a16="http://schemas.microsoft.com/office/drawing/2014/main" id="{89121A42-F294-46DA-BF38-0567DB83FA13}"/>
              </a:ext>
            </a:extLst>
          </p:cNvPr>
          <p:cNvSpPr>
            <a:spLocks noGrp="1"/>
          </p:cNvSpPr>
          <p:nvPr>
            <p:ph idx="1"/>
          </p:nvPr>
        </p:nvSpPr>
        <p:spPr/>
        <p:txBody>
          <a:bodyPr>
            <a:normAutofit fontScale="92500" lnSpcReduction="10000"/>
          </a:bodyPr>
          <a:lstStyle/>
          <a:p>
            <a:r>
              <a:rPr lang="en-US"/>
              <a:t>IEP Teams and other school personnel should be able to demonstrate that, consistent with the provisions of the child’s IEP, they are:</a:t>
            </a:r>
          </a:p>
          <a:p>
            <a:pPr lvl="1"/>
            <a:r>
              <a:rPr lang="en-US"/>
              <a:t>Providing special education and related services and supplementary aids and services</a:t>
            </a:r>
          </a:p>
          <a:p>
            <a:pPr lvl="1"/>
            <a:r>
              <a:rPr lang="en-US"/>
              <a:t>Making program modifications</a:t>
            </a:r>
          </a:p>
          <a:p>
            <a:pPr lvl="1"/>
            <a:r>
              <a:rPr lang="en-US"/>
              <a:t>Providing supports for school personnel and</a:t>
            </a:r>
          </a:p>
          <a:p>
            <a:pPr lvl="1"/>
            <a:r>
              <a:rPr lang="en-US"/>
              <a:t>Allowing for appropriate accommodations that are reasonably calculated to enable a child to make progress appropriate in light of the child’s circumstances and enable the child to have the chance to meet challenging objectives.</a:t>
            </a:r>
          </a:p>
          <a:p>
            <a:endParaRPr lang="en-US"/>
          </a:p>
        </p:txBody>
      </p:sp>
      <p:sp>
        <p:nvSpPr>
          <p:cNvPr id="4" name="Date Placeholder 3">
            <a:extLst>
              <a:ext uri="{FF2B5EF4-FFF2-40B4-BE49-F238E27FC236}">
                <a16:creationId xmlns:a16="http://schemas.microsoft.com/office/drawing/2014/main" id="{E448B5E6-823E-4119-87A7-97776C14F11D}"/>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EF6AFD3D-499B-4A10-821A-C5D39784321F}"/>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72</a:t>
            </a:fld>
            <a:endParaRPr lang="en-US"/>
          </a:p>
        </p:txBody>
      </p:sp>
    </p:spTree>
    <p:extLst>
      <p:ext uri="{BB962C8B-B14F-4D97-AF65-F5344CB8AC3E}">
        <p14:creationId xmlns:p14="http://schemas.microsoft.com/office/powerpoint/2010/main" val="348631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7754-B348-4E8D-9B79-2DB05082C813}"/>
              </a:ext>
            </a:extLst>
          </p:cNvPr>
          <p:cNvSpPr>
            <a:spLocks noGrp="1"/>
          </p:cNvSpPr>
          <p:nvPr>
            <p:ph type="title"/>
          </p:nvPr>
        </p:nvSpPr>
        <p:spPr/>
        <p:txBody>
          <a:bodyPr/>
          <a:lstStyle/>
          <a:p>
            <a:r>
              <a:rPr lang="en-US"/>
              <a:t>So what happened to </a:t>
            </a:r>
            <a:r>
              <a:rPr lang="en-US" err="1"/>
              <a:t>Endrew</a:t>
            </a:r>
            <a:r>
              <a:rPr lang="en-US"/>
              <a:t> F.?</a:t>
            </a:r>
          </a:p>
        </p:txBody>
      </p:sp>
      <p:sp>
        <p:nvSpPr>
          <p:cNvPr id="3" name="Content Placeholder 2">
            <a:extLst>
              <a:ext uri="{FF2B5EF4-FFF2-40B4-BE49-F238E27FC236}">
                <a16:creationId xmlns:a16="http://schemas.microsoft.com/office/drawing/2014/main" id="{2058853D-3515-4131-B1D3-092FDAE2CE88}"/>
              </a:ext>
            </a:extLst>
          </p:cNvPr>
          <p:cNvSpPr>
            <a:spLocks noGrp="1"/>
          </p:cNvSpPr>
          <p:nvPr>
            <p:ph idx="1"/>
          </p:nvPr>
        </p:nvSpPr>
        <p:spPr>
          <a:xfrm>
            <a:off x="628650" y="1314450"/>
            <a:ext cx="8305624" cy="4862513"/>
          </a:xfrm>
        </p:spPr>
        <p:txBody>
          <a:bodyPr>
            <a:normAutofit fontScale="85000" lnSpcReduction="10000"/>
          </a:bodyPr>
          <a:lstStyle/>
          <a:p>
            <a:r>
              <a:rPr lang="en-US" sz="2400"/>
              <a:t>On remand, the district court of Colorado determined that </a:t>
            </a:r>
            <a:r>
              <a:rPr lang="en-US" sz="2400" err="1"/>
              <a:t>Endrew</a:t>
            </a:r>
            <a:r>
              <a:rPr lang="en-US" sz="2400"/>
              <a:t> F.’s IEP did not satisfy the revised standard of FAPE</a:t>
            </a:r>
          </a:p>
          <a:p>
            <a:pPr lvl="1"/>
            <a:r>
              <a:rPr lang="en-US"/>
              <a:t>5</a:t>
            </a:r>
            <a:r>
              <a:rPr lang="en-US" baseline="30000"/>
              <a:t>th</a:t>
            </a:r>
            <a:r>
              <a:rPr lang="en-US"/>
              <a:t> grade IEP had the same annual goals as 2</a:t>
            </a:r>
            <a:r>
              <a:rPr lang="en-US" baseline="30000"/>
              <a:t>nd</a:t>
            </a:r>
            <a:r>
              <a:rPr lang="en-US"/>
              <a:t>, 3</a:t>
            </a:r>
            <a:r>
              <a:rPr lang="en-US" baseline="30000"/>
              <a:t>rd</a:t>
            </a:r>
            <a:r>
              <a:rPr lang="en-US"/>
              <a:t>, and 4</a:t>
            </a:r>
            <a:r>
              <a:rPr lang="en-US" baseline="30000"/>
              <a:t>th</a:t>
            </a:r>
            <a:r>
              <a:rPr lang="en-US"/>
              <a:t> grade IEPs with only minor changes to the short-term objectives</a:t>
            </a:r>
          </a:p>
          <a:p>
            <a:pPr lvl="1"/>
            <a:r>
              <a:rPr lang="en-US"/>
              <a:t>Even though the school district said that the student’s severe behavior problems prevented him from making greater progress, the judge noted that the district had not conducted a functional behavioral assessment (FBA) or developed a behavioral intervention plan (BIP)</a:t>
            </a:r>
          </a:p>
          <a:p>
            <a:pPr lvl="1"/>
            <a:r>
              <a:rPr lang="en-US"/>
              <a:t>Judge said the district’s inability to properly address the student’s behavior negatively impacted his ability to make progress which cut against the reasonableness of the 5</a:t>
            </a:r>
            <a:r>
              <a:rPr lang="en-US" baseline="30000"/>
              <a:t>th</a:t>
            </a:r>
            <a:r>
              <a:rPr lang="en-US"/>
              <a:t> grade IEP.</a:t>
            </a:r>
          </a:p>
          <a:p>
            <a:r>
              <a:rPr lang="en-US" sz="2400"/>
              <a:t>Parents entitled to recover reasonable private school costs and legal expenses.</a:t>
            </a:r>
          </a:p>
          <a:p>
            <a:r>
              <a:rPr lang="en-US" sz="2400"/>
              <a:t>Parties settled for $1.32 million after 7 years of litigation</a:t>
            </a:r>
          </a:p>
        </p:txBody>
      </p:sp>
      <p:sp>
        <p:nvSpPr>
          <p:cNvPr id="4" name="Date Placeholder 3">
            <a:extLst>
              <a:ext uri="{FF2B5EF4-FFF2-40B4-BE49-F238E27FC236}">
                <a16:creationId xmlns:a16="http://schemas.microsoft.com/office/drawing/2014/main" id="{CD95F74B-9EDB-41F1-BF4B-6E8ADB30C43A}"/>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E7E5E492-1C43-464C-A7FC-C8284A24F221}"/>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73</a:t>
            </a:fld>
            <a:endParaRPr lang="en-US"/>
          </a:p>
        </p:txBody>
      </p:sp>
    </p:spTree>
    <p:extLst>
      <p:ext uri="{BB962C8B-B14F-4D97-AF65-F5344CB8AC3E}">
        <p14:creationId xmlns:p14="http://schemas.microsoft.com/office/powerpoint/2010/main" val="3704012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00C88A-9874-4589-BA43-3AA40A3B3CB4}"/>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042280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A0653-6801-4FF8-94AF-E064B200A95D}"/>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444437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4879A1-209C-4327-AC40-772C5FE46603}"/>
              </a:ext>
            </a:extLst>
          </p:cNvPr>
          <p:cNvPicPr>
            <a:picLocks/>
          </p:cNvPicPr>
          <p:nvPr>
            <p:custDataLst>
              <p:tags r:id="rId1"/>
            </p:custDataLst>
          </p:nvPr>
        </p:nvPicPr>
        <p:blipFill>
          <a:blip r:embed="rId4"/>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740255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13BEC-35A6-4A5F-9044-BC6D32992BEA}"/>
              </a:ext>
            </a:extLst>
          </p:cNvPr>
          <p:cNvSpPr>
            <a:spLocks noGrp="1"/>
          </p:cNvSpPr>
          <p:nvPr>
            <p:ph type="title"/>
          </p:nvPr>
        </p:nvSpPr>
        <p:spPr/>
        <p:txBody>
          <a:bodyPr/>
          <a:lstStyle/>
          <a:p>
            <a:r>
              <a:rPr lang="en-US"/>
              <a:t>Dispute Prevention and Resolution</a:t>
            </a:r>
          </a:p>
        </p:txBody>
      </p:sp>
      <p:sp>
        <p:nvSpPr>
          <p:cNvPr id="5" name="Text Placeholder 4">
            <a:extLst>
              <a:ext uri="{FF2B5EF4-FFF2-40B4-BE49-F238E27FC236}">
                <a16:creationId xmlns:a16="http://schemas.microsoft.com/office/drawing/2014/main" id="{1A46DD0A-E672-43B5-8A6C-F3ACD89DF94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07889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BDC1-B1D2-46EA-8D6D-28EF18AE5759}"/>
              </a:ext>
            </a:extLst>
          </p:cNvPr>
          <p:cNvSpPr>
            <a:spLocks noGrp="1"/>
          </p:cNvSpPr>
          <p:nvPr>
            <p:ph type="title"/>
          </p:nvPr>
        </p:nvSpPr>
        <p:spPr/>
        <p:txBody>
          <a:bodyPr>
            <a:normAutofit/>
          </a:bodyPr>
          <a:lstStyle/>
          <a:p>
            <a:r>
              <a:rPr lang="en-US"/>
              <a:t>Family Engagement and Dispute Resolution Unit</a:t>
            </a:r>
          </a:p>
        </p:txBody>
      </p:sp>
      <p:sp>
        <p:nvSpPr>
          <p:cNvPr id="4" name="Date Placeholder 3">
            <a:extLst>
              <a:ext uri="{FF2B5EF4-FFF2-40B4-BE49-F238E27FC236}">
                <a16:creationId xmlns:a16="http://schemas.microsoft.com/office/drawing/2014/main" id="{0F9205B7-2F7E-49E4-B51C-3BA155C07ED1}"/>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74654B57-42EC-46FB-A5D7-B1AAC42D7BB8}"/>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78</a:t>
            </a:fld>
            <a:endParaRPr lang="en-US"/>
          </a:p>
        </p:txBody>
      </p:sp>
      <p:graphicFrame>
        <p:nvGraphicFramePr>
          <p:cNvPr id="6" name="Content Placeholder 5" descr="Picture of three rectangles titled Family Engagement, Dispute Prevention, and Dispute Resolution. Family Engagement rectangle includes Georgia Parent Mentor Partnership, State Advisory Panel (SAP), Collaboration with Parent2Parent of Georgia, Collaboration with Title 1 Family-School Partnership Program. Dispute Prevention includes Procedural Safeguards, Special Education Help Desk and IEP Facilitation. Dispute Resolution includes Mediation, Formal Written Complaints, Due Process Hearings/Resolution Session Meetings.">
            <a:extLst>
              <a:ext uri="{FF2B5EF4-FFF2-40B4-BE49-F238E27FC236}">
                <a16:creationId xmlns:a16="http://schemas.microsoft.com/office/drawing/2014/main" id="{417ABB93-EDF6-4199-AA29-3A828F4668FC}"/>
              </a:ext>
            </a:extLst>
          </p:cNvPr>
          <p:cNvGraphicFramePr>
            <a:graphicFrameLocks noGrp="1"/>
          </p:cNvGraphicFramePr>
          <p:nvPr>
            <p:ph idx="1"/>
            <p:extLst>
              <p:ext uri="{D42A27DB-BD31-4B8C-83A1-F6EECF244321}">
                <p14:modId xmlns:p14="http://schemas.microsoft.com/office/powerpoint/2010/main" val="3534748083"/>
              </p:ext>
            </p:extLst>
          </p:nvPr>
        </p:nvGraphicFramePr>
        <p:xfrm>
          <a:off x="996950" y="1989138"/>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ACC667F-E308-4A11-BA35-DD99B23AB46B}"/>
              </a:ext>
            </a:extLst>
          </p:cNvPr>
          <p:cNvSpPr txBox="1"/>
          <p:nvPr/>
        </p:nvSpPr>
        <p:spPr>
          <a:xfrm>
            <a:off x="266700" y="1825625"/>
            <a:ext cx="9144000" cy="400110"/>
          </a:xfrm>
          <a:prstGeom prst="rect">
            <a:avLst/>
          </a:prstGeom>
          <a:noFill/>
        </p:spPr>
        <p:txBody>
          <a:bodyPr wrap="square" rtlCol="0">
            <a:spAutoFit/>
          </a:bodyPr>
          <a:lstStyle/>
          <a:p>
            <a:pPr algn="ctr"/>
            <a:r>
              <a:rPr lang="en-US" sz="2000" b="1"/>
              <a:t>Providing a continuum of resources for Georgia families and school districts</a:t>
            </a:r>
          </a:p>
        </p:txBody>
      </p:sp>
    </p:spTree>
    <p:extLst>
      <p:ext uri="{BB962C8B-B14F-4D97-AF65-F5344CB8AC3E}">
        <p14:creationId xmlns:p14="http://schemas.microsoft.com/office/powerpoint/2010/main" val="22185279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Continuum</a:t>
            </a:r>
          </a:p>
        </p:txBody>
      </p:sp>
      <p:graphicFrame>
        <p:nvGraphicFramePr>
          <p:cNvPr id="6" name="Content Placeholder 5" descr="Arrow pointing to right with three rectangles on the stem of the arrow saying Tension, Conflict, Dispute."/>
          <p:cNvGraphicFramePr>
            <a:graphicFrameLocks noGrp="1"/>
          </p:cNvGraphicFramePr>
          <p:nvPr>
            <p:ph idx="1"/>
            <p:extLst>
              <p:ext uri="{D42A27DB-BD31-4B8C-83A1-F6EECF244321}">
                <p14:modId xmlns:p14="http://schemas.microsoft.com/office/powerpoint/2010/main" val="87023246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79</a:t>
            </a:fld>
            <a:endParaRPr lang="en-US"/>
          </a:p>
        </p:txBody>
      </p:sp>
    </p:spTree>
    <p:extLst>
      <p:ext uri="{BB962C8B-B14F-4D97-AF65-F5344CB8AC3E}">
        <p14:creationId xmlns:p14="http://schemas.microsoft.com/office/powerpoint/2010/main" val="415464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1B6A1-F837-4636-B56C-07CD19B041F3}"/>
              </a:ext>
            </a:extLst>
          </p:cNvPr>
          <p:cNvSpPr>
            <a:spLocks noGrp="1"/>
          </p:cNvSpPr>
          <p:nvPr>
            <p:ph type="title"/>
          </p:nvPr>
        </p:nvSpPr>
        <p:spPr/>
        <p:txBody>
          <a:bodyPr/>
          <a:lstStyle/>
          <a:p>
            <a:r>
              <a:rPr lang="en-US"/>
              <a:t>IDEA: Who is covered</a:t>
            </a:r>
          </a:p>
        </p:txBody>
      </p:sp>
      <p:sp>
        <p:nvSpPr>
          <p:cNvPr id="3" name="Content Placeholder 2">
            <a:extLst>
              <a:ext uri="{FF2B5EF4-FFF2-40B4-BE49-F238E27FC236}">
                <a16:creationId xmlns:a16="http://schemas.microsoft.com/office/drawing/2014/main" id="{18639F03-36E1-490D-B21A-DE6AB12800F9}"/>
              </a:ext>
            </a:extLst>
          </p:cNvPr>
          <p:cNvSpPr>
            <a:spLocks noGrp="1"/>
          </p:cNvSpPr>
          <p:nvPr>
            <p:ph idx="1"/>
          </p:nvPr>
        </p:nvSpPr>
        <p:spPr/>
        <p:txBody>
          <a:bodyPr>
            <a:normAutofit fontScale="92500"/>
          </a:bodyPr>
          <a:lstStyle/>
          <a:p>
            <a:r>
              <a:rPr lang="en-US"/>
              <a:t>For IDEA Part B, students </a:t>
            </a:r>
            <a:r>
              <a:rPr lang="en-US">
                <a:solidFill>
                  <a:srgbClr val="FF0000"/>
                </a:solidFill>
              </a:rPr>
              <a:t>ages 3 through 21 </a:t>
            </a:r>
            <a:r>
              <a:rPr lang="en-US"/>
              <a:t>who:</a:t>
            </a:r>
          </a:p>
          <a:p>
            <a:pPr lvl="1"/>
            <a:r>
              <a:rPr lang="en-US"/>
              <a:t>Fall into at least one of thirteen (13) categories of disability </a:t>
            </a:r>
            <a:r>
              <a:rPr lang="en-US">
                <a:solidFill>
                  <a:srgbClr val="FF0000"/>
                </a:solidFill>
              </a:rPr>
              <a:t>AND</a:t>
            </a:r>
          </a:p>
          <a:p>
            <a:pPr lvl="1"/>
            <a:r>
              <a:rPr lang="en-US"/>
              <a:t>Who, by reason thereof, need special education and related services</a:t>
            </a:r>
          </a:p>
          <a:p>
            <a:r>
              <a:rPr lang="en-US"/>
              <a:t>How do you know they “need special education and related services”?</a:t>
            </a:r>
          </a:p>
          <a:p>
            <a:pPr lvl="1"/>
            <a:r>
              <a:rPr lang="en-US"/>
              <a:t>Most disabilities require an </a:t>
            </a:r>
            <a:r>
              <a:rPr lang="en-US">
                <a:solidFill>
                  <a:srgbClr val="FF0000"/>
                </a:solidFill>
              </a:rPr>
              <a:t>adverse impact</a:t>
            </a:r>
            <a:r>
              <a:rPr lang="en-US"/>
              <a:t> or effect on educational performance (i.e., educational, developmental, or functional)</a:t>
            </a:r>
          </a:p>
        </p:txBody>
      </p:sp>
    </p:spTree>
    <p:extLst>
      <p:ext uri="{BB962C8B-B14F-4D97-AF65-F5344CB8AC3E}">
        <p14:creationId xmlns:p14="http://schemas.microsoft.com/office/powerpoint/2010/main" val="1603623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66916" y="304800"/>
            <a:ext cx="6776884" cy="1143000"/>
          </a:xfrm>
        </p:spPr>
        <p:txBody>
          <a:bodyPr>
            <a:normAutofit/>
          </a:bodyPr>
          <a:lstStyle/>
          <a:p>
            <a:r>
              <a:rPr lang="en-US"/>
              <a:t>What to do when tension or conflict arises?</a:t>
            </a:r>
          </a:p>
        </p:txBody>
      </p:sp>
      <p:sp>
        <p:nvSpPr>
          <p:cNvPr id="4" name="Date Placeholder 3"/>
          <p:cNvSpPr>
            <a:spLocks noGrp="1"/>
          </p:cNvSpPr>
          <p:nvPr>
            <p:ph type="dt" sz="quarter" idx="4294967295"/>
          </p:nvPr>
        </p:nvSpPr>
        <p:spPr>
          <a:xfrm>
            <a:off x="6934200" y="6356350"/>
            <a:ext cx="1066800"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p>
            <a:pPr>
              <a:defRPr/>
            </a:pPr>
            <a:fld id="{4F45C09A-C6CF-469D-B7BD-2BD193021FB2}" type="slidenum">
              <a:rPr lang="en-US" smtClean="0"/>
              <a:pPr>
                <a:defRPr/>
              </a:pPr>
              <a:t>80</a:t>
            </a:fld>
            <a:endParaRPr lang="en-US"/>
          </a:p>
        </p:txBody>
      </p:sp>
      <p:sp>
        <p:nvSpPr>
          <p:cNvPr id="7" name="Rectangle 1"/>
          <p:cNvSpPr>
            <a:spLocks noChangeArrowheads="1"/>
          </p:cNvSpPr>
          <p:nvPr/>
        </p:nvSpPr>
        <p:spPr bwMode="auto">
          <a:xfrm>
            <a:off x="304800" y="1697038"/>
            <a:ext cx="861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0" rIns="0" bIns="152352" anchor="ctr">
            <a:spAutoFit/>
          </a:bodyPr>
          <a:lstStyle/>
          <a:p>
            <a:pPr eaLnBrk="0" hangingPunct="0">
              <a:defRPr/>
            </a:pPr>
            <a:r>
              <a:rPr lang="en-US" sz="1200" bmk="">
                <a:latin typeface="Times New Roman" pitchFamily="18" charset="0"/>
                <a:ea typeface="Calibri" pitchFamily="34" charset="0"/>
                <a:cs typeface="Times New Roman" pitchFamily="18" charset="0"/>
              </a:rPr>
              <a:t>.  </a:t>
            </a:r>
            <a:endParaRPr lang="en-US" sz="1200" b="1" i="1" bmk="">
              <a:solidFill>
                <a:srgbClr val="1F497D"/>
              </a:solidFill>
              <a:latin typeface="Calibri" pitchFamily="34" charset="0"/>
              <a:ea typeface="Times New Roman" pitchFamily="18" charset="0"/>
              <a:cs typeface="Times New Roman" pitchFamily="18" charset="0"/>
            </a:endParaRPr>
          </a:p>
          <a:p>
            <a:pPr marL="285750" indent="-285750" eaLnBrk="0" hangingPunct="0">
              <a:buFont typeface="Arial" pitchFamily="34" charset="0"/>
              <a:buChar char="•"/>
              <a:defRPr/>
            </a:pPr>
            <a:endParaRPr lang="en-US">
              <a:latin typeface="Arial" pitchFamily="34" charset="0"/>
            </a:endParaRPr>
          </a:p>
        </p:txBody>
      </p:sp>
      <p:sp>
        <p:nvSpPr>
          <p:cNvPr id="4102" name="Content Placeholder 2"/>
          <p:cNvSpPr txBox="1">
            <a:spLocks/>
          </p:cNvSpPr>
          <p:nvPr/>
        </p:nvSpPr>
        <p:spPr bwMode="auto">
          <a:xfrm>
            <a:off x="704674" y="1455174"/>
            <a:ext cx="7905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pPr>
            <a:r>
              <a:rPr lang="en-US" sz="2800" b="1">
                <a:latin typeface="Calibri" pitchFamily="34" charset="0"/>
                <a:ea typeface="Calibri" pitchFamily="34" charset="0"/>
                <a:cs typeface="Times New Roman" pitchFamily="18" charset="0"/>
              </a:rPr>
              <a:t>First Recommendation</a:t>
            </a:r>
            <a:r>
              <a:rPr lang="en-US" sz="2800">
                <a:latin typeface="Calibri" pitchFamily="34" charset="0"/>
                <a:ea typeface="Calibri" pitchFamily="34" charset="0"/>
                <a:cs typeface="Times New Roman" pitchFamily="18" charset="0"/>
              </a:rPr>
              <a:t>: Utilize techniques and strategies at </a:t>
            </a:r>
            <a:r>
              <a:rPr lang="en-US" sz="2800" b="1">
                <a:solidFill>
                  <a:srgbClr val="7030A0"/>
                </a:solidFill>
                <a:latin typeface="Calibri" pitchFamily="34" charset="0"/>
                <a:ea typeface="Calibri" pitchFamily="34" charset="0"/>
                <a:cs typeface="Times New Roman" pitchFamily="18" charset="0"/>
              </a:rPr>
              <a:t>the school level </a:t>
            </a:r>
            <a:r>
              <a:rPr lang="en-US" sz="2800">
                <a:latin typeface="Calibri" pitchFamily="34" charset="0"/>
                <a:ea typeface="Calibri" pitchFamily="34" charset="0"/>
                <a:cs typeface="Times New Roman" pitchFamily="18" charset="0"/>
              </a:rPr>
              <a:t>to possibly prevent disputes</a:t>
            </a:r>
          </a:p>
          <a:p>
            <a:pPr>
              <a:spcBef>
                <a:spcPct val="20000"/>
              </a:spcBef>
              <a:buFont typeface="Arial" charset="0"/>
              <a:buChar char="•"/>
            </a:pPr>
            <a:r>
              <a:rPr lang="en-US" sz="2800" b="1">
                <a:latin typeface="Calibri" pitchFamily="34" charset="0"/>
                <a:ea typeface="Calibri" pitchFamily="34" charset="0"/>
                <a:cs typeface="Times New Roman" pitchFamily="18" charset="0"/>
              </a:rPr>
              <a:t>Second Recommendation</a:t>
            </a:r>
            <a:r>
              <a:rPr lang="en-US" sz="2800">
                <a:latin typeface="Calibri" pitchFamily="34" charset="0"/>
                <a:ea typeface="Calibri" pitchFamily="34" charset="0"/>
                <a:cs typeface="Times New Roman" pitchFamily="18" charset="0"/>
              </a:rPr>
              <a:t>: </a:t>
            </a:r>
            <a:r>
              <a:rPr lang="en-US" sz="2800" b="1">
                <a:solidFill>
                  <a:srgbClr val="7030A0"/>
                </a:solidFill>
                <a:latin typeface="Calibri" pitchFamily="34" charset="0"/>
                <a:ea typeface="Calibri" pitchFamily="34" charset="0"/>
                <a:cs typeface="Times New Roman" pitchFamily="18" charset="0"/>
              </a:rPr>
              <a:t>Contact your parent mentor and/or special education administrator</a:t>
            </a:r>
            <a:r>
              <a:rPr lang="en-US" sz="2800">
                <a:latin typeface="Calibri" pitchFamily="34" charset="0"/>
                <a:ea typeface="Calibri" pitchFamily="34" charset="0"/>
                <a:cs typeface="Times New Roman" pitchFamily="18" charset="0"/>
              </a:rPr>
              <a:t> in the district to assist in working out the differences</a:t>
            </a:r>
          </a:p>
          <a:p>
            <a:pPr>
              <a:spcBef>
                <a:spcPct val="20000"/>
              </a:spcBef>
              <a:buFont typeface="Arial" charset="0"/>
              <a:buChar char="•"/>
            </a:pPr>
            <a:r>
              <a:rPr lang="en-US" sz="2800" b="1">
                <a:latin typeface="Calibri" pitchFamily="34" charset="0"/>
                <a:ea typeface="Calibri" pitchFamily="34" charset="0"/>
                <a:cs typeface="Times New Roman" pitchFamily="18" charset="0"/>
              </a:rPr>
              <a:t>Final Recommendation</a:t>
            </a:r>
            <a:r>
              <a:rPr lang="en-US" sz="2800">
                <a:latin typeface="Calibri" pitchFamily="34" charset="0"/>
                <a:ea typeface="Calibri" pitchFamily="34" charset="0"/>
                <a:cs typeface="Times New Roman" pitchFamily="18" charset="0"/>
              </a:rPr>
              <a:t>: When a resolution cannot be worked out locally, utilize the </a:t>
            </a:r>
            <a:r>
              <a:rPr lang="en-US" sz="2800" b="1" err="1">
                <a:solidFill>
                  <a:srgbClr val="7030A0"/>
                </a:solidFill>
                <a:latin typeface="Calibri" pitchFamily="34" charset="0"/>
                <a:ea typeface="Calibri" pitchFamily="34" charset="0"/>
                <a:cs typeface="Times New Roman" pitchFamily="18" charset="0"/>
              </a:rPr>
              <a:t>GaDOE’s</a:t>
            </a:r>
            <a:r>
              <a:rPr lang="en-US" sz="2800" b="1">
                <a:solidFill>
                  <a:srgbClr val="7030A0"/>
                </a:solidFill>
                <a:latin typeface="Calibri" pitchFamily="34" charset="0"/>
                <a:ea typeface="Calibri" pitchFamily="34" charset="0"/>
                <a:cs typeface="Times New Roman" pitchFamily="18" charset="0"/>
              </a:rPr>
              <a:t> and IDEA’s dispute prevention and resolution processes</a:t>
            </a:r>
          </a:p>
        </p:txBody>
      </p:sp>
    </p:spTree>
    <p:extLst>
      <p:ext uri="{BB962C8B-B14F-4D97-AF65-F5344CB8AC3E}">
        <p14:creationId xmlns:p14="http://schemas.microsoft.com/office/powerpoint/2010/main" val="2969027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548640"/>
            <a:ext cx="6316630" cy="1110939"/>
          </a:xfrm>
        </p:spPr>
        <p:txBody>
          <a:bodyPr>
            <a:noAutofit/>
          </a:bodyPr>
          <a:lstStyle/>
          <a:p>
            <a:r>
              <a:rPr lang="en-US" sz="4000"/>
              <a:t>What Can Educators Do?</a:t>
            </a:r>
            <a:br>
              <a:rPr lang="en-US" sz="5400"/>
            </a:br>
            <a:endParaRPr lang="en-US" sz="5400"/>
          </a:p>
        </p:txBody>
      </p:sp>
      <p:sp>
        <p:nvSpPr>
          <p:cNvPr id="3" name="Content Placeholder 2"/>
          <p:cNvSpPr>
            <a:spLocks noGrp="1"/>
          </p:cNvSpPr>
          <p:nvPr>
            <p:ph idx="1"/>
          </p:nvPr>
        </p:nvSpPr>
        <p:spPr>
          <a:xfrm>
            <a:off x="628650" y="1110170"/>
            <a:ext cx="7886700" cy="4351338"/>
          </a:xfrm>
        </p:spPr>
        <p:txBody>
          <a:bodyPr>
            <a:normAutofit fontScale="92500"/>
          </a:bodyPr>
          <a:lstStyle/>
          <a:p>
            <a:pPr marL="0" indent="0">
              <a:buNone/>
            </a:pPr>
            <a:r>
              <a:rPr lang="en-US"/>
              <a:t>•	Communicate, communicate, communicate</a:t>
            </a:r>
          </a:p>
          <a:p>
            <a:pPr marL="0" indent="0">
              <a:buNone/>
            </a:pPr>
            <a:r>
              <a:rPr lang="en-US"/>
              <a:t>•	Build trust</a:t>
            </a:r>
          </a:p>
          <a:p>
            <a:pPr marL="0" indent="0">
              <a:buNone/>
            </a:pPr>
            <a:r>
              <a:rPr lang="en-US"/>
              <a:t>•	Listen</a:t>
            </a:r>
          </a:p>
          <a:p>
            <a:pPr marL="0" indent="0">
              <a:buNone/>
            </a:pPr>
            <a:r>
              <a:rPr lang="en-US"/>
              <a:t>•	Eliminate jargon</a:t>
            </a:r>
          </a:p>
          <a:p>
            <a:pPr marL="0" indent="0">
              <a:buNone/>
            </a:pPr>
            <a:r>
              <a:rPr lang="en-US"/>
              <a:t>•	Structure IEP Team meetings</a:t>
            </a:r>
          </a:p>
          <a:p>
            <a:pPr marL="0" indent="0">
              <a:buNone/>
            </a:pPr>
            <a:r>
              <a:rPr lang="en-US"/>
              <a:t>•	Understand perspectives</a:t>
            </a:r>
          </a:p>
          <a:p>
            <a:pPr marL="0" indent="0">
              <a:buNone/>
            </a:pPr>
            <a:r>
              <a:rPr lang="en-US"/>
              <a:t>•	Reduce power imbalance</a:t>
            </a:r>
          </a:p>
          <a:p>
            <a:pPr marL="0" indent="0">
              <a:buNone/>
            </a:pPr>
            <a:r>
              <a:rPr lang="en-US"/>
              <a:t>•	</a:t>
            </a:r>
            <a:r>
              <a:rPr lang="en-US">
                <a:solidFill>
                  <a:srgbClr val="FF0000"/>
                </a:solidFill>
              </a:rPr>
              <a:t>Support family engagement</a:t>
            </a:r>
          </a:p>
          <a:p>
            <a:pPr marL="0" indent="0">
              <a:buNone/>
            </a:pP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81</a:t>
            </a:fld>
            <a:endParaRPr lang="en-US"/>
          </a:p>
        </p:txBody>
      </p:sp>
      <p:pic>
        <p:nvPicPr>
          <p:cNvPr id="6" name="Content Placeholder 5" descr="Picture of Georgia's Continuous Systems of Suppor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286" y="1871054"/>
            <a:ext cx="3221711" cy="3234346"/>
          </a:xfrm>
          <a:prstGeom prst="rect">
            <a:avLst/>
          </a:prstGeom>
        </p:spPr>
      </p:pic>
      <p:cxnSp>
        <p:nvCxnSpPr>
          <p:cNvPr id="9" name="Straight Arrow Connector 8" descr="Arrow pointing to Family and Community Engagement"/>
          <p:cNvCxnSpPr>
            <a:cxnSpLocks/>
          </p:cNvCxnSpPr>
          <p:nvPr/>
        </p:nvCxnSpPr>
        <p:spPr>
          <a:xfrm flipV="1">
            <a:off x="6377149" y="4310619"/>
            <a:ext cx="543464" cy="82813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43188" y="5149172"/>
            <a:ext cx="5251809" cy="1384995"/>
          </a:xfrm>
          <a:prstGeom prst="rect">
            <a:avLst/>
          </a:prstGeom>
          <a:noFill/>
        </p:spPr>
        <p:txBody>
          <a:bodyPr wrap="square" rtlCol="0">
            <a:spAutoFit/>
          </a:bodyPr>
          <a:lstStyle/>
          <a:p>
            <a:r>
              <a:rPr lang="en-US" sz="1600" b="1"/>
              <a:t>A major system of the complex school organization that develops </a:t>
            </a:r>
            <a:r>
              <a:rPr lang="en-US" sz="1600" b="1" u="sng"/>
              <a:t>quality links between local school professionals and the parents and community</a:t>
            </a:r>
            <a:r>
              <a:rPr lang="en-US" sz="1600" b="1"/>
              <a:t> the school is intended to serve.</a:t>
            </a:r>
          </a:p>
          <a:p>
            <a:endParaRPr lang="en-US" sz="2000"/>
          </a:p>
        </p:txBody>
      </p:sp>
    </p:spTree>
    <p:extLst>
      <p:ext uri="{BB962C8B-B14F-4D97-AF65-F5344CB8AC3E}">
        <p14:creationId xmlns:p14="http://schemas.microsoft.com/office/powerpoint/2010/main" val="1927438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FF75-B6F6-4DCC-A6A0-0576B2D04A23}"/>
              </a:ext>
            </a:extLst>
          </p:cNvPr>
          <p:cNvSpPr>
            <a:spLocks noGrp="1"/>
          </p:cNvSpPr>
          <p:nvPr>
            <p:ph type="title"/>
          </p:nvPr>
        </p:nvSpPr>
        <p:spPr/>
        <p:txBody>
          <a:bodyPr>
            <a:noAutofit/>
          </a:bodyPr>
          <a:lstStyle/>
          <a:p>
            <a:r>
              <a:rPr lang="en-US" sz="3200"/>
              <a:t>A Continuum of Dispute Prevention and Resolution Processes</a:t>
            </a:r>
          </a:p>
        </p:txBody>
      </p:sp>
      <p:sp>
        <p:nvSpPr>
          <p:cNvPr id="3" name="Content Placeholder 2">
            <a:extLst>
              <a:ext uri="{FF2B5EF4-FFF2-40B4-BE49-F238E27FC236}">
                <a16:creationId xmlns:a16="http://schemas.microsoft.com/office/drawing/2014/main" id="{48849094-5ED3-43A3-BC1A-8A37F22753B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64A5C64-E080-4108-B3DC-BC48D0CE98E0}"/>
              </a:ext>
              <a:ext uri="{C183D7F6-B498-43B3-948B-1728B52AA6E4}">
                <adec:decorative xmlns:adec="http://schemas.microsoft.com/office/drawing/2017/decorative" val="1"/>
              </a:ext>
            </a:extLst>
          </p:cNvPr>
          <p:cNvSpPr>
            <a:spLocks noGrp="1"/>
          </p:cNvSpPr>
          <p:nvPr>
            <p:ph type="dt" sz="half" idx="4294967295"/>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0F739A4F-5D9D-4380-A8B3-5F6CD08DFBEF}"/>
              </a:ext>
              <a:ext uri="{C183D7F6-B498-43B3-948B-1728B52AA6E4}">
                <adec:decorative xmlns:adec="http://schemas.microsoft.com/office/drawing/2017/decorative" val="1"/>
              </a:ext>
            </a:extLst>
          </p:cNvPr>
          <p:cNvSpPr>
            <a:spLocks noGrp="1"/>
          </p:cNvSpPr>
          <p:nvPr>
            <p:ph type="sldNum" sz="quarter" idx="4294967295"/>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82</a:t>
            </a:fld>
            <a:endParaRPr lang="en-US"/>
          </a:p>
        </p:txBody>
      </p:sp>
      <p:graphicFrame>
        <p:nvGraphicFramePr>
          <p:cNvPr id="6" name="Content Placeholder 5">
            <a:extLst>
              <a:ext uri="{FF2B5EF4-FFF2-40B4-BE49-F238E27FC236}">
                <a16:creationId xmlns:a16="http://schemas.microsoft.com/office/drawing/2014/main" id="{752658E0-CE4C-4AF6-A1FD-FCD77DFE917D}"/>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291005707"/>
              </p:ext>
            </p:extLst>
          </p:nvPr>
        </p:nvGraphicFramePr>
        <p:xfrm>
          <a:off x="781050" y="19780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2303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Dispute Prevention Processes</a:t>
            </a:r>
          </a:p>
        </p:txBody>
      </p:sp>
      <p:sp>
        <p:nvSpPr>
          <p:cNvPr id="3" name="Text Placeholder 2">
            <a:extLst>
              <a:ext uri="{FF2B5EF4-FFF2-40B4-BE49-F238E27FC236}">
                <a16:creationId xmlns:a16="http://schemas.microsoft.com/office/drawing/2014/main" id="{E5481748-E8F9-4236-9BFE-6407C345FE0B}"/>
              </a:ext>
            </a:extLst>
          </p:cNvPr>
          <p:cNvSpPr>
            <a:spLocks noGrp="1"/>
          </p:cNvSpPr>
          <p:nvPr>
            <p:ph type="body" sz="quarter" idx="13"/>
          </p:nvPr>
        </p:nvSpPr>
        <p:spPr/>
        <p:txBody>
          <a:bodyPr/>
          <a:lstStyle/>
          <a:p>
            <a:endParaRPr lang="en-US"/>
          </a:p>
        </p:txBody>
      </p:sp>
      <p:sp>
        <p:nvSpPr>
          <p:cNvPr id="4" name="Date Placeholder 3"/>
          <p:cNvSpPr>
            <a:spLocks noGrp="1"/>
          </p:cNvSpPr>
          <p:nvPr>
            <p:ph type="dt" sz="half" idx="4294967295"/>
          </p:nvPr>
        </p:nvSpPr>
        <p:spPr>
          <a:xfrm>
            <a:off x="0" y="6356350"/>
            <a:ext cx="2057400" cy="365125"/>
          </a:xfrm>
        </p:spPr>
        <p:txBody>
          <a:bodyPr/>
          <a:lstStyle/>
          <a:p>
            <a:fld id="{4DAE6870-AD18-448A-9B2A-0EFE6DC7B06B}" type="datetime1">
              <a:rPr lang="en-US" smtClean="0"/>
              <a:t>1/13/2022</a:t>
            </a:fld>
            <a:endParaRPr lang="en-US"/>
          </a:p>
        </p:txBody>
      </p:sp>
      <p:sp>
        <p:nvSpPr>
          <p:cNvPr id="5" name="Slide Number Placeholder 4"/>
          <p:cNvSpPr>
            <a:spLocks noGrp="1"/>
          </p:cNvSpPr>
          <p:nvPr>
            <p:ph type="sldNum" sz="quarter" idx="4294967295"/>
          </p:nvPr>
        </p:nvSpPr>
        <p:spPr>
          <a:xfrm>
            <a:off x="7086600" y="6356350"/>
            <a:ext cx="2057400" cy="365125"/>
          </a:xfrm>
        </p:spPr>
        <p:txBody>
          <a:bodyPr/>
          <a:lstStyle/>
          <a:p>
            <a:fld id="{B63E4CEF-BB1E-48C7-AE93-F39F6AA99AD7}" type="slidenum">
              <a:rPr lang="en-US" smtClean="0"/>
              <a:pPr/>
              <a:t>83</a:t>
            </a:fld>
            <a:endParaRPr lang="en-US"/>
          </a:p>
        </p:txBody>
      </p:sp>
    </p:spTree>
    <p:extLst>
      <p:ext uri="{BB962C8B-B14F-4D97-AF65-F5344CB8AC3E}">
        <p14:creationId xmlns:p14="http://schemas.microsoft.com/office/powerpoint/2010/main" val="2342290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p:cNvPicPr>
            <a:picLocks noGrp="1" noChangeAspect="1"/>
          </p:cNvPicPr>
          <p:nvPr>
            <p:ph idx="1"/>
          </p:nvPr>
        </p:nvPicPr>
        <p:blipFill>
          <a:blip r:embed="rId3"/>
          <a:stretch>
            <a:fillRect/>
          </a:stretch>
        </p:blipFill>
        <p:spPr>
          <a:xfrm>
            <a:off x="940377" y="1283104"/>
            <a:ext cx="6695169" cy="4826749"/>
          </a:xfrm>
          <a:prstGeom prst="rect">
            <a:avLst/>
          </a:prstGeom>
        </p:spPr>
      </p:pic>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84</a:t>
            </a:fld>
            <a:endParaRPr lang="en-US"/>
          </a:p>
        </p:txBody>
      </p:sp>
      <p:sp>
        <p:nvSpPr>
          <p:cNvPr id="6" name="AutoShape 2">
            <a:extLst>
              <a:ext uri="{C183D7F6-B498-43B3-948B-1728B52AA6E4}">
                <adec:decorative xmlns:adec="http://schemas.microsoft.com/office/drawing/2017/decorative" val="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947038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CB6904-D99C-4603-A9EC-5DDE639E17E1}"/>
              </a:ext>
            </a:extLst>
          </p:cNvPr>
          <p:cNvSpPr>
            <a:spLocks noGrp="1"/>
          </p:cNvSpPr>
          <p:nvPr>
            <p:ph type="title"/>
          </p:nvPr>
        </p:nvSpPr>
        <p:spPr/>
        <p:txBody>
          <a:bodyPr>
            <a:normAutofit/>
          </a:bodyPr>
          <a:lstStyle/>
          <a:p>
            <a:r>
              <a:rPr lang="en-US"/>
              <a:t>Procedural Safeguards (Parents’ Rights)</a:t>
            </a:r>
          </a:p>
        </p:txBody>
      </p:sp>
      <p:sp>
        <p:nvSpPr>
          <p:cNvPr id="8" name="Content Placeholder 7">
            <a:extLst>
              <a:ext uri="{FF2B5EF4-FFF2-40B4-BE49-F238E27FC236}">
                <a16:creationId xmlns:a16="http://schemas.microsoft.com/office/drawing/2014/main" id="{7574B792-5B30-4CA2-BDF1-C78E77B79FEC}"/>
              </a:ext>
            </a:extLst>
          </p:cNvPr>
          <p:cNvSpPr>
            <a:spLocks noGrp="1"/>
          </p:cNvSpPr>
          <p:nvPr>
            <p:ph idx="1"/>
          </p:nvPr>
        </p:nvSpPr>
        <p:spPr>
          <a:xfrm>
            <a:off x="628649" y="1825625"/>
            <a:ext cx="8339181" cy="4530726"/>
          </a:xfrm>
        </p:spPr>
        <p:txBody>
          <a:bodyPr>
            <a:normAutofit fontScale="77500" lnSpcReduction="20000"/>
          </a:bodyPr>
          <a:lstStyle/>
          <a:p>
            <a:r>
              <a:rPr lang="en-US" b="1"/>
              <a:t>What are they?</a:t>
            </a:r>
          </a:p>
          <a:p>
            <a:pPr lvl="1"/>
            <a:r>
              <a:rPr lang="en-US"/>
              <a:t>Written notice provided to parents of students with disabilities, explaining the rights of parents and students under IDEA</a:t>
            </a:r>
          </a:p>
          <a:p>
            <a:r>
              <a:rPr lang="en-US" b="1"/>
              <a:t>What rights are explained?</a:t>
            </a:r>
          </a:p>
          <a:p>
            <a:pPr lvl="1"/>
            <a:r>
              <a:rPr lang="en-US"/>
              <a:t>Independent Educational Evaluations</a:t>
            </a:r>
          </a:p>
          <a:p>
            <a:pPr lvl="1"/>
            <a:r>
              <a:rPr lang="en-US"/>
              <a:t>Prior written notice</a:t>
            </a:r>
          </a:p>
          <a:p>
            <a:pPr lvl="1"/>
            <a:r>
              <a:rPr lang="en-US"/>
              <a:t>Parental Consent</a:t>
            </a:r>
          </a:p>
          <a:p>
            <a:pPr lvl="1"/>
            <a:r>
              <a:rPr lang="en-US"/>
              <a:t>Access to education records</a:t>
            </a:r>
          </a:p>
          <a:p>
            <a:pPr lvl="1"/>
            <a:r>
              <a:rPr lang="en-US"/>
              <a:t>Mediation, Formal Written Complaints, Due Process Hearings</a:t>
            </a:r>
          </a:p>
          <a:p>
            <a:pPr lvl="1"/>
            <a:r>
              <a:rPr lang="en-US"/>
              <a:t>Child placement during pendency of due process complaint</a:t>
            </a:r>
          </a:p>
          <a:p>
            <a:pPr lvl="1"/>
            <a:r>
              <a:rPr lang="en-US"/>
              <a:t>Procedures for students subject to placement in interim alternative educational setting</a:t>
            </a:r>
          </a:p>
          <a:p>
            <a:pPr lvl="1"/>
            <a:r>
              <a:rPr lang="en-US"/>
              <a:t>Requirements for unilateral placement by parents of children in private school at public expense</a:t>
            </a:r>
          </a:p>
          <a:p>
            <a:pPr lvl="1"/>
            <a:r>
              <a:rPr lang="en-US"/>
              <a:t>Civil actions and Attorneys’ fees</a:t>
            </a:r>
          </a:p>
          <a:p>
            <a:pPr lvl="1"/>
            <a:endParaRPr lang="en-US"/>
          </a:p>
        </p:txBody>
      </p:sp>
      <p:sp>
        <p:nvSpPr>
          <p:cNvPr id="5" name="Date Placeholder 4">
            <a:extLst>
              <a:ext uri="{FF2B5EF4-FFF2-40B4-BE49-F238E27FC236}">
                <a16:creationId xmlns:a16="http://schemas.microsoft.com/office/drawing/2014/main" id="{B7C7843C-CD03-4B46-8D82-F11F7E0F798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6" name="Slide Number Placeholder 5">
            <a:extLst>
              <a:ext uri="{FF2B5EF4-FFF2-40B4-BE49-F238E27FC236}">
                <a16:creationId xmlns:a16="http://schemas.microsoft.com/office/drawing/2014/main" id="{4C7203F0-8803-4E4C-A168-550CEBE4CB3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85</a:t>
            </a:fld>
            <a:endParaRPr lang="en-US"/>
          </a:p>
        </p:txBody>
      </p:sp>
      <p:pic>
        <p:nvPicPr>
          <p:cNvPr id="9" name="Picture 8">
            <a:extLst>
              <a:ext uri="{FF2B5EF4-FFF2-40B4-BE49-F238E27FC236}">
                <a16:creationId xmlns:a16="http://schemas.microsoft.com/office/drawing/2014/main" id="{65408A30-1FB2-4D3B-A7D4-DDD4D35716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03223" y="944448"/>
            <a:ext cx="1902823" cy="1223244"/>
          </a:xfrm>
          <a:prstGeom prst="rect">
            <a:avLst/>
          </a:prstGeom>
        </p:spPr>
      </p:pic>
    </p:spTree>
    <p:extLst>
      <p:ext uri="{BB962C8B-B14F-4D97-AF65-F5344CB8AC3E}">
        <p14:creationId xmlns:p14="http://schemas.microsoft.com/office/powerpoint/2010/main" val="19914503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5FA4-A85B-4F62-ADD4-5C79D791BBD6}"/>
              </a:ext>
            </a:extLst>
          </p:cNvPr>
          <p:cNvSpPr>
            <a:spLocks noGrp="1"/>
          </p:cNvSpPr>
          <p:nvPr>
            <p:ph type="title"/>
          </p:nvPr>
        </p:nvSpPr>
        <p:spPr/>
        <p:txBody>
          <a:bodyPr>
            <a:normAutofit/>
          </a:bodyPr>
          <a:lstStyle/>
          <a:p>
            <a:r>
              <a:rPr lang="en-US"/>
              <a:t>Procedural Safeguards (Parents’ Rights)</a:t>
            </a:r>
          </a:p>
        </p:txBody>
      </p:sp>
      <p:sp>
        <p:nvSpPr>
          <p:cNvPr id="3" name="Content Placeholder 2">
            <a:extLst>
              <a:ext uri="{FF2B5EF4-FFF2-40B4-BE49-F238E27FC236}">
                <a16:creationId xmlns:a16="http://schemas.microsoft.com/office/drawing/2014/main" id="{9DD8DE1F-7DA4-4113-B6D4-8136BE082C56}"/>
              </a:ext>
            </a:extLst>
          </p:cNvPr>
          <p:cNvSpPr>
            <a:spLocks noGrp="1"/>
          </p:cNvSpPr>
          <p:nvPr>
            <p:ph idx="1"/>
          </p:nvPr>
        </p:nvSpPr>
        <p:spPr>
          <a:xfrm>
            <a:off x="628650" y="1825625"/>
            <a:ext cx="8146640" cy="4351338"/>
          </a:xfrm>
        </p:spPr>
        <p:txBody>
          <a:bodyPr/>
          <a:lstStyle/>
          <a:p>
            <a:r>
              <a:rPr lang="en-US" b="1"/>
              <a:t>When are they provided?</a:t>
            </a:r>
          </a:p>
          <a:p>
            <a:pPr lvl="1"/>
            <a:r>
              <a:rPr lang="en-US"/>
              <a:t>One time a school year, except also given a copy: (1) upon initial referral or parent request for evaluation; (2) upon receipt of first State complaint and first due process complaint in a school year; (3) when a “change of placement” occurs under discipline procedures; and (4) upon request by a parent</a:t>
            </a:r>
          </a:p>
          <a:p>
            <a:r>
              <a:rPr lang="en-US" b="1"/>
              <a:t>Where can they be accessed electronically?</a:t>
            </a:r>
          </a:p>
          <a:p>
            <a:pPr lvl="1"/>
            <a:r>
              <a:rPr lang="en-US">
                <a:hlinkClick r:id="rId3"/>
              </a:rPr>
              <a:t>On GaDOE website </a:t>
            </a:r>
            <a:r>
              <a:rPr lang="en-US"/>
              <a:t>(may also be available on school district website)</a:t>
            </a:r>
          </a:p>
          <a:p>
            <a:endParaRPr lang="en-US"/>
          </a:p>
          <a:p>
            <a:endParaRPr lang="en-US"/>
          </a:p>
        </p:txBody>
      </p:sp>
      <p:sp>
        <p:nvSpPr>
          <p:cNvPr id="4" name="Date Placeholder 3">
            <a:extLst>
              <a:ext uri="{FF2B5EF4-FFF2-40B4-BE49-F238E27FC236}">
                <a16:creationId xmlns:a16="http://schemas.microsoft.com/office/drawing/2014/main" id="{1F900A8E-2CAD-45EF-96CE-ACA31A9158C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98DAAA78-F58C-4222-B70E-73B7E798DDC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86</a:t>
            </a:fld>
            <a:endParaRPr lang="en-US"/>
          </a:p>
        </p:txBody>
      </p:sp>
      <p:pic>
        <p:nvPicPr>
          <p:cNvPr id="6" name="Picture 5">
            <a:extLst>
              <a:ext uri="{FF2B5EF4-FFF2-40B4-BE49-F238E27FC236}">
                <a16:creationId xmlns:a16="http://schemas.microsoft.com/office/drawing/2014/main" id="{D3A2094C-1DCA-4548-9BF9-9ED1A83F65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12948" y="944448"/>
            <a:ext cx="1926751" cy="1223244"/>
          </a:xfrm>
          <a:prstGeom prst="rect">
            <a:avLst/>
          </a:prstGeom>
        </p:spPr>
      </p:pic>
    </p:spTree>
    <p:extLst>
      <p:ext uri="{BB962C8B-B14F-4D97-AF65-F5344CB8AC3E}">
        <p14:creationId xmlns:p14="http://schemas.microsoft.com/office/powerpoint/2010/main" val="2358931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419" y="263510"/>
            <a:ext cx="2183918" cy="14665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603983" y="334016"/>
            <a:ext cx="4968681" cy="1325563"/>
          </a:xfrm>
        </p:spPr>
        <p:txBody>
          <a:bodyPr>
            <a:noAutofit/>
          </a:bodyPr>
          <a:lstStyle/>
          <a:p>
            <a:r>
              <a:rPr lang="en-US" sz="4000"/>
              <a:t>Special Education Help Desk</a:t>
            </a:r>
          </a:p>
        </p:txBody>
      </p:sp>
      <p:sp>
        <p:nvSpPr>
          <p:cNvPr id="7" name="Content Placeholder 6"/>
          <p:cNvSpPr>
            <a:spLocks noGrp="1"/>
          </p:cNvSpPr>
          <p:nvPr>
            <p:ph idx="1"/>
          </p:nvPr>
        </p:nvSpPr>
        <p:spPr>
          <a:xfrm>
            <a:off x="628650" y="1659579"/>
            <a:ext cx="8006392" cy="4517384"/>
          </a:xfrm>
        </p:spPr>
        <p:txBody>
          <a:bodyPr>
            <a:noAutofit/>
          </a:bodyPr>
          <a:lstStyle/>
          <a:p>
            <a:r>
              <a:rPr lang="en-US" sz="3200" b="1"/>
              <a:t>What is it?</a:t>
            </a:r>
          </a:p>
          <a:p>
            <a:pPr lvl="1"/>
            <a:r>
              <a:rPr lang="en-US" sz="2800"/>
              <a:t>A telephone and email information and support line designed to answer special education-related questions and provide individuals with useful information and resources</a:t>
            </a:r>
          </a:p>
          <a:p>
            <a:r>
              <a:rPr lang="en-US" sz="3200" b="1"/>
              <a:t>Who can use it?</a:t>
            </a:r>
          </a:p>
          <a:p>
            <a:pPr lvl="1"/>
            <a:r>
              <a:rPr lang="en-US" sz="2800"/>
              <a:t>Anyone, including parents, teachers, school district administrators, and members of the community</a:t>
            </a:r>
          </a:p>
          <a:p>
            <a:pPr marL="457200" lvl="1" indent="0">
              <a:buNone/>
            </a:pPr>
            <a:endParaRPr lang="en-US" sz="2800"/>
          </a:p>
          <a:p>
            <a:endParaRPr lang="en-US" sz="320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87</a:t>
            </a:fld>
            <a:endParaRPr lang="en-US"/>
          </a:p>
        </p:txBody>
      </p:sp>
    </p:spTree>
    <p:extLst>
      <p:ext uri="{BB962C8B-B14F-4D97-AF65-F5344CB8AC3E}">
        <p14:creationId xmlns:p14="http://schemas.microsoft.com/office/powerpoint/2010/main" val="22365228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528" y="334016"/>
            <a:ext cx="1673556" cy="11238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983" y="334016"/>
            <a:ext cx="5158462" cy="1325563"/>
          </a:xfrm>
        </p:spPr>
        <p:txBody>
          <a:bodyPr/>
          <a:lstStyle/>
          <a:p>
            <a:r>
              <a:rPr lang="en-US"/>
              <a:t>Special Education Help Desk</a:t>
            </a:r>
          </a:p>
        </p:txBody>
      </p:sp>
      <p:sp>
        <p:nvSpPr>
          <p:cNvPr id="3" name="Content Placeholder 2"/>
          <p:cNvSpPr>
            <a:spLocks noGrp="1"/>
          </p:cNvSpPr>
          <p:nvPr>
            <p:ph idx="1"/>
          </p:nvPr>
        </p:nvSpPr>
        <p:spPr/>
        <p:txBody>
          <a:bodyPr>
            <a:normAutofit fontScale="92500" lnSpcReduction="10000"/>
          </a:bodyPr>
          <a:lstStyle/>
          <a:p>
            <a:r>
              <a:rPr lang="en-US" b="1"/>
              <a:t>What type of information is provided?</a:t>
            </a:r>
          </a:p>
          <a:p>
            <a:pPr lvl="1"/>
            <a:r>
              <a:rPr lang="en-US"/>
              <a:t>Explanation of IDEA procedural safeguards (Parents’ Rights)</a:t>
            </a:r>
          </a:p>
          <a:p>
            <a:pPr lvl="1"/>
            <a:r>
              <a:rPr lang="en-US"/>
              <a:t>Information about, access to, and assistance with the family engagement resources and dispute prevention and resolution processes</a:t>
            </a:r>
          </a:p>
          <a:p>
            <a:pPr lvl="1"/>
            <a:r>
              <a:rPr lang="en-US"/>
              <a:t>Discussion of options for addressing concerns or disagreements about a student’s special education program</a:t>
            </a:r>
          </a:p>
          <a:p>
            <a:pPr lvl="1"/>
            <a:r>
              <a:rPr lang="en-US"/>
              <a:t>Information relevant to the education of students with disabilities</a:t>
            </a:r>
          </a:p>
          <a:p>
            <a:pPr lvl="1"/>
            <a:r>
              <a:rPr lang="en-US"/>
              <a:t>Information about other agency resources and materials</a:t>
            </a:r>
          </a:p>
          <a:p>
            <a:pPr lvl="1"/>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88</a:t>
            </a:fld>
            <a:endParaRPr lang="en-US"/>
          </a:p>
        </p:txBody>
      </p:sp>
    </p:spTree>
    <p:extLst>
      <p:ext uri="{BB962C8B-B14F-4D97-AF65-F5344CB8AC3E}">
        <p14:creationId xmlns:p14="http://schemas.microsoft.com/office/powerpoint/2010/main" val="5990922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hone">
            <a:extLst>
              <a:ext uri="{FF2B5EF4-FFF2-40B4-BE49-F238E27FC236}">
                <a16:creationId xmlns:a16="http://schemas.microsoft.com/office/drawing/2014/main" id="{8E80F70B-3B6F-4EB0-A630-1D54EBB89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207" y="279252"/>
            <a:ext cx="1654386" cy="1110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CA052-F887-436B-9198-8963F1F1A58A}"/>
              </a:ext>
            </a:extLst>
          </p:cNvPr>
          <p:cNvSpPr>
            <a:spLocks noGrp="1"/>
          </p:cNvSpPr>
          <p:nvPr>
            <p:ph type="title"/>
          </p:nvPr>
        </p:nvSpPr>
        <p:spPr>
          <a:xfrm>
            <a:off x="895350" y="136524"/>
            <a:ext cx="5832621" cy="1325563"/>
          </a:xfrm>
        </p:spPr>
        <p:txBody>
          <a:bodyPr/>
          <a:lstStyle/>
          <a:p>
            <a:r>
              <a:rPr lang="en-US"/>
              <a:t>Special Education Help Desk</a:t>
            </a:r>
          </a:p>
        </p:txBody>
      </p:sp>
      <p:sp>
        <p:nvSpPr>
          <p:cNvPr id="3" name="Content Placeholder 2">
            <a:extLst>
              <a:ext uri="{FF2B5EF4-FFF2-40B4-BE49-F238E27FC236}">
                <a16:creationId xmlns:a16="http://schemas.microsoft.com/office/drawing/2014/main" id="{2F71CD3D-DC87-43D3-8313-15C637308084}"/>
              </a:ext>
            </a:extLst>
          </p:cNvPr>
          <p:cNvSpPr>
            <a:spLocks noGrp="1"/>
          </p:cNvSpPr>
          <p:nvPr>
            <p:ph idx="1"/>
          </p:nvPr>
        </p:nvSpPr>
        <p:spPr/>
        <p:txBody>
          <a:bodyPr/>
          <a:lstStyle/>
          <a:p>
            <a:r>
              <a:rPr lang="en-US" sz="3200" b="1"/>
              <a:t>Who is providing the information and support?</a:t>
            </a:r>
          </a:p>
          <a:p>
            <a:pPr lvl="1"/>
            <a:r>
              <a:rPr lang="en-US" sz="2800"/>
              <a:t>Members of the </a:t>
            </a:r>
            <a:r>
              <a:rPr lang="en-US" sz="2800" err="1"/>
              <a:t>GaDOE’s</a:t>
            </a:r>
            <a:r>
              <a:rPr lang="en-US" sz="2800"/>
              <a:t> Family Engagement and Dispute Resolution Unit</a:t>
            </a:r>
          </a:p>
          <a:p>
            <a:r>
              <a:rPr lang="en-US" sz="3200" b="1"/>
              <a:t>How do I access it?</a:t>
            </a:r>
          </a:p>
          <a:p>
            <a:pPr lvl="1"/>
            <a:r>
              <a:rPr lang="en-US" sz="2800"/>
              <a:t>Call (404) 657-9968 </a:t>
            </a:r>
          </a:p>
          <a:p>
            <a:pPr lvl="1"/>
            <a:r>
              <a:rPr lang="en-US" sz="2800"/>
              <a:t>Email at </a:t>
            </a:r>
            <a:r>
              <a:rPr lang="en-US" sz="2800">
                <a:hlinkClick r:id="rId4"/>
              </a:rPr>
              <a:t>SPEDhelpdesk@doe.k12.ga.us</a:t>
            </a:r>
            <a:endParaRPr lang="en-US" sz="2800"/>
          </a:p>
        </p:txBody>
      </p:sp>
      <p:sp>
        <p:nvSpPr>
          <p:cNvPr id="4" name="Date Placeholder 3">
            <a:extLst>
              <a:ext uri="{FF2B5EF4-FFF2-40B4-BE49-F238E27FC236}">
                <a16:creationId xmlns:a16="http://schemas.microsoft.com/office/drawing/2014/main" id="{282589A4-E681-49E3-8CEB-628AB67CE5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A9B7AF0E-8342-4CED-A50F-FBCF5D6D85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89</a:t>
            </a:fld>
            <a:endParaRPr lang="en-US"/>
          </a:p>
        </p:txBody>
      </p:sp>
    </p:spTree>
    <p:extLst>
      <p:ext uri="{BB962C8B-B14F-4D97-AF65-F5344CB8AC3E}">
        <p14:creationId xmlns:p14="http://schemas.microsoft.com/office/powerpoint/2010/main" val="81869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0AB9-BF6D-462B-A4F2-5A2F55152AC2}"/>
              </a:ext>
            </a:extLst>
          </p:cNvPr>
          <p:cNvSpPr>
            <a:spLocks noGrp="1"/>
          </p:cNvSpPr>
          <p:nvPr>
            <p:ph type="title"/>
          </p:nvPr>
        </p:nvSpPr>
        <p:spPr/>
        <p:txBody>
          <a:bodyPr/>
          <a:lstStyle/>
          <a:p>
            <a:r>
              <a:rPr lang="en-US"/>
              <a:t>IDEA: Who is responsible?</a:t>
            </a:r>
          </a:p>
        </p:txBody>
      </p:sp>
      <p:sp>
        <p:nvSpPr>
          <p:cNvPr id="3" name="Content Placeholder 2">
            <a:extLst>
              <a:ext uri="{FF2B5EF4-FFF2-40B4-BE49-F238E27FC236}">
                <a16:creationId xmlns:a16="http://schemas.microsoft.com/office/drawing/2014/main" id="{D018FAB6-116F-41FF-809D-765E1F5BE604}"/>
              </a:ext>
            </a:extLst>
          </p:cNvPr>
          <p:cNvSpPr>
            <a:spLocks noGrp="1"/>
          </p:cNvSpPr>
          <p:nvPr>
            <p:ph idx="1"/>
          </p:nvPr>
        </p:nvSpPr>
        <p:spPr/>
        <p:txBody>
          <a:bodyPr>
            <a:normAutofit lnSpcReduction="10000"/>
          </a:bodyPr>
          <a:lstStyle/>
          <a:p>
            <a:r>
              <a:rPr lang="en-US" sz="3600" b="1"/>
              <a:t>State Educational Agencies (SEAs)</a:t>
            </a:r>
            <a:r>
              <a:rPr lang="en-US" sz="3600"/>
              <a:t>: Georgia Department of Education</a:t>
            </a:r>
          </a:p>
          <a:p>
            <a:r>
              <a:rPr lang="en-US" sz="3600" b="1"/>
              <a:t>Local Educational Agencies (LEAs)</a:t>
            </a:r>
            <a:r>
              <a:rPr lang="en-US" sz="3600"/>
              <a:t>:</a:t>
            </a:r>
            <a:r>
              <a:rPr lang="en-US" sz="3600" b="1"/>
              <a:t> </a:t>
            </a:r>
            <a:r>
              <a:rPr lang="en-US" sz="3600"/>
              <a:t>Local school districts, state charter schools, Georgia Department of Juvenile Justice, Georgia Department of Corrections</a:t>
            </a:r>
          </a:p>
        </p:txBody>
      </p:sp>
    </p:spTree>
    <p:extLst>
      <p:ext uri="{BB962C8B-B14F-4D97-AF65-F5344CB8AC3E}">
        <p14:creationId xmlns:p14="http://schemas.microsoft.com/office/powerpoint/2010/main" val="39387321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6"/>
            <a:ext cx="3381421" cy="1325563"/>
          </a:xfrm>
        </p:spPr>
        <p:txBody>
          <a:bodyPr/>
          <a:lstStyle/>
          <a:p>
            <a:r>
              <a:rPr lang="en-US"/>
              <a:t>IEP Facilitation</a:t>
            </a:r>
          </a:p>
        </p:txBody>
      </p:sp>
      <p:sp>
        <p:nvSpPr>
          <p:cNvPr id="3" name="Content Placeholder 2"/>
          <p:cNvSpPr>
            <a:spLocks noGrp="1"/>
          </p:cNvSpPr>
          <p:nvPr>
            <p:ph idx="1"/>
          </p:nvPr>
        </p:nvSpPr>
        <p:spPr/>
        <p:txBody>
          <a:bodyPr>
            <a:normAutofit/>
          </a:bodyPr>
          <a:lstStyle/>
          <a:p>
            <a:r>
              <a:rPr lang="en-US" sz="3200" b="1"/>
              <a:t>What is it?</a:t>
            </a:r>
          </a:p>
          <a:p>
            <a:pPr lvl="1"/>
            <a:r>
              <a:rPr lang="en-US" sz="2800"/>
              <a:t>A voluntary, </a:t>
            </a:r>
            <a:r>
              <a:rPr lang="en-US" sz="2800">
                <a:solidFill>
                  <a:srgbClr val="FF0000"/>
                </a:solidFill>
              </a:rPr>
              <a:t>collaborative</a:t>
            </a:r>
            <a:r>
              <a:rPr lang="en-US" sz="2800"/>
              <a:t> dispute prevention and resolution process used when members of an IEP Team agree that the presence of a </a:t>
            </a:r>
            <a:r>
              <a:rPr lang="en-US" sz="2800">
                <a:solidFill>
                  <a:srgbClr val="FF0000"/>
                </a:solidFill>
              </a:rPr>
              <a:t>neutral third party </a:t>
            </a:r>
            <a:r>
              <a:rPr lang="en-US" sz="2800"/>
              <a:t>would help facilitate </a:t>
            </a:r>
            <a:r>
              <a:rPr lang="en-US" sz="2800">
                <a:solidFill>
                  <a:srgbClr val="FF0000"/>
                </a:solidFill>
              </a:rPr>
              <a:t>communication</a:t>
            </a:r>
            <a:r>
              <a:rPr lang="en-US" sz="2800"/>
              <a:t> and </a:t>
            </a:r>
            <a:r>
              <a:rPr lang="en-US" sz="2800">
                <a:solidFill>
                  <a:srgbClr val="FF0000"/>
                </a:solidFill>
              </a:rPr>
              <a:t>problem solving</a:t>
            </a:r>
          </a:p>
          <a:p>
            <a:pPr lvl="1"/>
            <a:r>
              <a:rPr lang="en-US" sz="2800"/>
              <a:t>It is the same as any other IEP Team meeting, except that a neutral facilitator joins the meeting</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90</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47462" y="83089"/>
            <a:ext cx="1999895" cy="1742536"/>
          </a:xfrm>
          <a:prstGeom prst="rect">
            <a:avLst/>
          </a:prstGeom>
        </p:spPr>
      </p:pic>
    </p:spTree>
    <p:extLst>
      <p:ext uri="{BB962C8B-B14F-4D97-AF65-F5344CB8AC3E}">
        <p14:creationId xmlns:p14="http://schemas.microsoft.com/office/powerpoint/2010/main" val="169099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90635F-371F-4E87-8BD1-46626AD3656A}"/>
              </a:ext>
            </a:extLst>
          </p:cNvPr>
          <p:cNvSpPr>
            <a:spLocks noGrp="1"/>
          </p:cNvSpPr>
          <p:nvPr>
            <p:ph type="title"/>
          </p:nvPr>
        </p:nvSpPr>
        <p:spPr>
          <a:xfrm>
            <a:off x="603251" y="333375"/>
            <a:ext cx="3295650" cy="1325563"/>
          </a:xfrm>
        </p:spPr>
        <p:txBody>
          <a:bodyPr/>
          <a:lstStyle/>
          <a:p>
            <a:r>
              <a:rPr lang="en-US"/>
              <a:t>IEP Facilitation</a:t>
            </a:r>
          </a:p>
        </p:txBody>
      </p:sp>
      <p:sp>
        <p:nvSpPr>
          <p:cNvPr id="3" name="Content Placeholder 2">
            <a:extLst>
              <a:ext uri="{FF2B5EF4-FFF2-40B4-BE49-F238E27FC236}">
                <a16:creationId xmlns:a16="http://schemas.microsoft.com/office/drawing/2014/main" id="{0488914B-DD03-4BF6-8239-59660B990742}"/>
              </a:ext>
            </a:extLst>
          </p:cNvPr>
          <p:cNvSpPr>
            <a:spLocks noGrp="1"/>
          </p:cNvSpPr>
          <p:nvPr>
            <p:ph idx="1"/>
          </p:nvPr>
        </p:nvSpPr>
        <p:spPr/>
        <p:txBody>
          <a:bodyPr>
            <a:normAutofit/>
          </a:bodyPr>
          <a:lstStyle/>
          <a:p>
            <a:r>
              <a:rPr lang="en-US" b="1"/>
              <a:t>Who can request it?</a:t>
            </a:r>
          </a:p>
          <a:p>
            <a:pPr lvl="1"/>
            <a:r>
              <a:rPr lang="en-US"/>
              <a:t>Any parents or school districts in Georgia for IEP Team meetings.</a:t>
            </a:r>
          </a:p>
          <a:p>
            <a:r>
              <a:rPr lang="en-US" b="1"/>
              <a:t>Why would someone request it?</a:t>
            </a:r>
          </a:p>
          <a:p>
            <a:pPr lvl="1"/>
            <a:r>
              <a:rPr lang="en-US"/>
              <a:t>To help the IEP Team overcome any pressure or anxiety associated with complex or controversial meetings</a:t>
            </a:r>
          </a:p>
          <a:p>
            <a:pPr lvl="1"/>
            <a:r>
              <a:rPr lang="en-US"/>
              <a:t>To assist an IEP Team who has had a history of difficult interactions</a:t>
            </a:r>
          </a:p>
          <a:p>
            <a:pPr marL="457200" lvl="1" indent="0">
              <a:buNone/>
            </a:pPr>
            <a:endParaRPr lang="en-US" b="1"/>
          </a:p>
          <a:p>
            <a:endParaRPr lang="en-US"/>
          </a:p>
        </p:txBody>
      </p:sp>
      <p:sp>
        <p:nvSpPr>
          <p:cNvPr id="4" name="Date Placeholder 3">
            <a:extLst>
              <a:ext uri="{FF2B5EF4-FFF2-40B4-BE49-F238E27FC236}">
                <a16:creationId xmlns:a16="http://schemas.microsoft.com/office/drawing/2014/main" id="{853BC1F0-34D1-4BD6-B7E4-26DC33373EA0}"/>
              </a:ext>
              <a:ext uri="{C183D7F6-B498-43B3-948B-1728B52AA6E4}">
                <adec:decorative xmlns:adec="http://schemas.microsoft.com/office/drawing/2017/decorative" val="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C830CCCC-634D-413B-BE26-48EA5B4E96B8}"/>
              </a:ext>
              <a:ext uri="{C183D7F6-B498-43B3-948B-1728B52AA6E4}">
                <adec:decorative xmlns:adec="http://schemas.microsoft.com/office/drawing/2017/decorative" val="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91</a:t>
            </a:fld>
            <a:endParaRPr lang="en-US"/>
          </a:p>
        </p:txBody>
      </p:sp>
      <p:pic>
        <p:nvPicPr>
          <p:cNvPr id="7" name="Picture 6">
            <a:extLst>
              <a:ext uri="{FF2B5EF4-FFF2-40B4-BE49-F238E27FC236}">
                <a16:creationId xmlns:a16="http://schemas.microsoft.com/office/drawing/2014/main" id="{8A9B49B0-90B9-4158-A0E7-341EFB51D9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92186" y="83089"/>
            <a:ext cx="1999895" cy="1742536"/>
          </a:xfrm>
          <a:prstGeom prst="rect">
            <a:avLst/>
          </a:prstGeom>
        </p:spPr>
      </p:pic>
    </p:spTree>
    <p:extLst>
      <p:ext uri="{BB962C8B-B14F-4D97-AF65-F5344CB8AC3E}">
        <p14:creationId xmlns:p14="http://schemas.microsoft.com/office/powerpoint/2010/main" val="3541625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3" y="334016"/>
            <a:ext cx="3648840" cy="1325563"/>
          </a:xfrm>
        </p:spPr>
        <p:txBody>
          <a:bodyPr/>
          <a:lstStyle/>
          <a:p>
            <a:r>
              <a:rPr lang="en-US"/>
              <a:t>IEP Facilitation</a:t>
            </a:r>
          </a:p>
        </p:txBody>
      </p:sp>
      <p:sp>
        <p:nvSpPr>
          <p:cNvPr id="3" name="Content Placeholder 2"/>
          <p:cNvSpPr>
            <a:spLocks noGrp="1"/>
          </p:cNvSpPr>
          <p:nvPr>
            <p:ph idx="1"/>
          </p:nvPr>
        </p:nvSpPr>
        <p:spPr>
          <a:xfrm>
            <a:off x="696286" y="1719743"/>
            <a:ext cx="8085764" cy="4530055"/>
          </a:xfrm>
        </p:spPr>
        <p:txBody>
          <a:bodyPr>
            <a:normAutofit fontScale="85000" lnSpcReduction="20000"/>
          </a:bodyPr>
          <a:lstStyle/>
          <a:p>
            <a:r>
              <a:rPr lang="en-US" b="1"/>
              <a:t>What will the facilitator do?</a:t>
            </a:r>
          </a:p>
          <a:p>
            <a:pPr lvl="1"/>
            <a:r>
              <a:rPr lang="en-US">
                <a:solidFill>
                  <a:srgbClr val="7030A0"/>
                </a:solidFill>
              </a:rPr>
              <a:t>Guide</a:t>
            </a:r>
            <a:r>
              <a:rPr lang="en-US"/>
              <a:t> the discussions by asking student-focused questions</a:t>
            </a:r>
          </a:p>
          <a:p>
            <a:pPr lvl="1"/>
            <a:r>
              <a:rPr lang="en-US">
                <a:solidFill>
                  <a:srgbClr val="7030A0"/>
                </a:solidFill>
              </a:rPr>
              <a:t>Assist</a:t>
            </a:r>
            <a:r>
              <a:rPr lang="en-US"/>
              <a:t> IEP Team members in the thoughtful, productive construction of a quality IEP</a:t>
            </a:r>
          </a:p>
          <a:p>
            <a:pPr lvl="1"/>
            <a:r>
              <a:rPr lang="en-US">
                <a:solidFill>
                  <a:srgbClr val="7030A0"/>
                </a:solidFill>
              </a:rPr>
              <a:t>Help</a:t>
            </a:r>
            <a:r>
              <a:rPr lang="en-US"/>
              <a:t> create an agenda, group norms, and expected outcomes for the meeting</a:t>
            </a:r>
          </a:p>
          <a:p>
            <a:pPr lvl="1"/>
            <a:r>
              <a:rPr lang="en-US">
                <a:solidFill>
                  <a:srgbClr val="7030A0"/>
                </a:solidFill>
              </a:rPr>
              <a:t>Encourage</a:t>
            </a:r>
            <a:r>
              <a:rPr lang="en-US"/>
              <a:t> full participation of all members of the IEP Team</a:t>
            </a:r>
          </a:p>
          <a:p>
            <a:r>
              <a:rPr lang="en-US" b="1"/>
              <a:t>Who are the facilitators?</a:t>
            </a:r>
          </a:p>
          <a:p>
            <a:pPr lvl="1"/>
            <a:r>
              <a:rPr lang="en-US"/>
              <a:t>Our facilitators represent a diverse group of individuals with backgrounds including: </a:t>
            </a:r>
          </a:p>
          <a:p>
            <a:pPr lvl="2"/>
            <a:r>
              <a:rPr lang="en-US"/>
              <a:t>parents of students with disabilities</a:t>
            </a:r>
          </a:p>
          <a:p>
            <a:pPr lvl="2"/>
            <a:r>
              <a:rPr lang="en-US"/>
              <a:t>attorneys 				</a:t>
            </a:r>
          </a:p>
          <a:p>
            <a:pPr lvl="2"/>
            <a:r>
              <a:rPr lang="en-US"/>
              <a:t>mediators  </a:t>
            </a:r>
          </a:p>
          <a:p>
            <a:pPr lvl="2"/>
            <a:r>
              <a:rPr lang="en-US"/>
              <a:t>former special education teachers and administrators </a:t>
            </a:r>
          </a:p>
          <a:p>
            <a:pPr lvl="2"/>
            <a:r>
              <a:rPr lang="en-US"/>
              <a:t>college professors</a:t>
            </a:r>
          </a:p>
          <a:p>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92</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73236" y="0"/>
            <a:ext cx="1999895" cy="1742536"/>
          </a:xfrm>
          <a:prstGeom prst="rect">
            <a:avLst/>
          </a:prstGeom>
        </p:spPr>
      </p:pic>
    </p:spTree>
    <p:extLst>
      <p:ext uri="{BB962C8B-B14F-4D97-AF65-F5344CB8AC3E}">
        <p14:creationId xmlns:p14="http://schemas.microsoft.com/office/powerpoint/2010/main" val="39707299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04B0-0725-4392-82F0-3797CDBDFAE6}"/>
              </a:ext>
            </a:extLst>
          </p:cNvPr>
          <p:cNvSpPr>
            <a:spLocks noGrp="1"/>
          </p:cNvSpPr>
          <p:nvPr>
            <p:ph type="title"/>
          </p:nvPr>
        </p:nvSpPr>
        <p:spPr>
          <a:xfrm>
            <a:off x="603983" y="334016"/>
            <a:ext cx="3968017" cy="1325563"/>
          </a:xfrm>
        </p:spPr>
        <p:txBody>
          <a:bodyPr/>
          <a:lstStyle/>
          <a:p>
            <a:r>
              <a:rPr lang="en-US"/>
              <a:t>IEP Facilitation</a:t>
            </a:r>
          </a:p>
        </p:txBody>
      </p:sp>
      <p:sp>
        <p:nvSpPr>
          <p:cNvPr id="3" name="Content Placeholder 2">
            <a:extLst>
              <a:ext uri="{FF2B5EF4-FFF2-40B4-BE49-F238E27FC236}">
                <a16:creationId xmlns:a16="http://schemas.microsoft.com/office/drawing/2014/main" id="{18936A72-A95D-4A49-BFC7-21503E5AA203}"/>
              </a:ext>
            </a:extLst>
          </p:cNvPr>
          <p:cNvSpPr>
            <a:spLocks noGrp="1"/>
          </p:cNvSpPr>
          <p:nvPr>
            <p:ph idx="1"/>
          </p:nvPr>
        </p:nvSpPr>
        <p:spPr/>
        <p:txBody>
          <a:bodyPr>
            <a:normAutofit lnSpcReduction="10000"/>
          </a:bodyPr>
          <a:lstStyle/>
          <a:p>
            <a:r>
              <a:rPr lang="en-US" b="1"/>
              <a:t>How do parties request an IEP Facilitation?</a:t>
            </a:r>
          </a:p>
          <a:p>
            <a:pPr lvl="1"/>
            <a:r>
              <a:rPr lang="en-US"/>
              <a:t>Access the FIEP Team meeting request form the </a:t>
            </a:r>
            <a:r>
              <a:rPr lang="en-US" err="1"/>
              <a:t>GaDOE’s</a:t>
            </a:r>
            <a:r>
              <a:rPr lang="en-US"/>
              <a:t> website at </a:t>
            </a:r>
            <a:r>
              <a:rPr lang="en-US">
                <a:hlinkClick r:id="rId3"/>
              </a:rPr>
              <a:t>www.gadoe.org/IEP-Facilitation</a:t>
            </a:r>
            <a:r>
              <a:rPr lang="en-US"/>
              <a:t>.</a:t>
            </a:r>
          </a:p>
          <a:p>
            <a:pPr lvl="1"/>
            <a:r>
              <a:rPr lang="en-US"/>
              <a:t>Complete and submit the FIEP Team meeting request form to the special education director in the district, who will complete and send to the GaDOE via email at </a:t>
            </a:r>
            <a:r>
              <a:rPr lang="en-US">
                <a:hlinkClick r:id="rId4"/>
              </a:rPr>
              <a:t>SPEDhelpdesk@doe.k12.ga.us</a:t>
            </a:r>
            <a:r>
              <a:rPr lang="en-US"/>
              <a:t> or fax at (770) 344-4458.</a:t>
            </a:r>
          </a:p>
          <a:p>
            <a:pPr lvl="1"/>
            <a:r>
              <a:rPr lang="en-US"/>
              <a:t>For questions, parties can contact the Special Education Help Desk at (404) 657-9968. </a:t>
            </a:r>
          </a:p>
          <a:p>
            <a:pPr lvl="1"/>
            <a:endParaRPr lang="en-US"/>
          </a:p>
          <a:p>
            <a:pPr lvl="1"/>
            <a:endParaRPr lang="en-US"/>
          </a:p>
        </p:txBody>
      </p:sp>
      <p:sp>
        <p:nvSpPr>
          <p:cNvPr id="4" name="Date Placeholder 3">
            <a:extLst>
              <a:ext uri="{FF2B5EF4-FFF2-40B4-BE49-F238E27FC236}">
                <a16:creationId xmlns:a16="http://schemas.microsoft.com/office/drawing/2014/main" id="{893A641B-47B7-4960-BF49-C1B4A6B7EC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FF2B5EF4-FFF2-40B4-BE49-F238E27FC236}">
                <a16:creationId xmlns:a16="http://schemas.microsoft.com/office/drawing/2014/main" id="{16414E4F-C0E4-4E13-AC39-DE0BF5B45E3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93</a:t>
            </a:fld>
            <a:endParaRPr lang="en-US"/>
          </a:p>
        </p:txBody>
      </p:sp>
      <p:pic>
        <p:nvPicPr>
          <p:cNvPr id="6" name="Picture 5">
            <a:extLst>
              <a:ext uri="{FF2B5EF4-FFF2-40B4-BE49-F238E27FC236}">
                <a16:creationId xmlns:a16="http://schemas.microsoft.com/office/drawing/2014/main" id="{2F6A1466-ECF0-4862-8B22-D9B60E6196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38700" y="81596"/>
            <a:ext cx="1999895" cy="1742536"/>
          </a:xfrm>
          <a:prstGeom prst="rect">
            <a:avLst/>
          </a:prstGeom>
        </p:spPr>
      </p:pic>
    </p:spTree>
    <p:extLst>
      <p:ext uri="{BB962C8B-B14F-4D97-AF65-F5344CB8AC3E}">
        <p14:creationId xmlns:p14="http://schemas.microsoft.com/office/powerpoint/2010/main" val="2621480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cilitated IEP FINAL" descr="Blue screen to play the FIEP video">
            <a:hlinkClick r:id="" action="ppaction://media"/>
            <a:extLst>
              <a:ext uri="{FF2B5EF4-FFF2-40B4-BE49-F238E27FC236}">
                <a16:creationId xmlns:a16="http://schemas.microsoft.com/office/drawing/2014/main" id="{A87E0493-041A-47D1-B86A-EF1DA83DC8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336" y="182547"/>
            <a:ext cx="8371643" cy="5143500"/>
          </a:xfrm>
          <a:prstGeom prst="rect">
            <a:avLst/>
          </a:prstGeom>
        </p:spPr>
      </p:pic>
    </p:spTree>
    <p:extLst>
      <p:ext uri="{BB962C8B-B14F-4D97-AF65-F5344CB8AC3E}">
        <p14:creationId xmlns:p14="http://schemas.microsoft.com/office/powerpoint/2010/main" val="28433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a:t>      </a:t>
            </a:r>
            <a:br>
              <a:rPr lang="en-US"/>
            </a:br>
            <a:r>
              <a:rPr lang="en-US"/>
              <a:t> </a:t>
            </a:r>
          </a:p>
        </p:txBody>
      </p:sp>
      <p:sp>
        <p:nvSpPr>
          <p:cNvPr id="7" name="TextBox 6"/>
          <p:cNvSpPr txBox="1"/>
          <p:nvPr/>
        </p:nvSpPr>
        <p:spPr>
          <a:xfrm>
            <a:off x="2103465" y="191447"/>
            <a:ext cx="5632149" cy="1077218"/>
          </a:xfrm>
          <a:prstGeom prst="rect">
            <a:avLst/>
          </a:prstGeom>
          <a:noFill/>
        </p:spPr>
        <p:txBody>
          <a:bodyPr wrap="square" rtlCol="0">
            <a:spAutoFit/>
          </a:bodyPr>
          <a:lstStyle/>
          <a:p>
            <a:r>
              <a:rPr lang="en-US" sz="3200">
                <a:latin typeface="Arial Rounded MT Bold" panose="020F0704030504030204" pitchFamily="34" charset="0"/>
              </a:rPr>
              <a:t>Additional information about FIEP Team meetings</a:t>
            </a:r>
          </a:p>
        </p:txBody>
      </p:sp>
      <p:sp>
        <p:nvSpPr>
          <p:cNvPr id="3" name="Content Placeholder 2"/>
          <p:cNvSpPr>
            <a:spLocks noGrp="1"/>
          </p:cNvSpPr>
          <p:nvPr>
            <p:ph idx="1"/>
          </p:nvPr>
        </p:nvSpPr>
        <p:spPr>
          <a:xfrm>
            <a:off x="696286" y="1839157"/>
            <a:ext cx="8305101" cy="4337806"/>
          </a:xfrm>
        </p:spPr>
        <p:txBody>
          <a:bodyPr>
            <a:normAutofit/>
          </a:bodyPr>
          <a:lstStyle/>
          <a:p>
            <a:r>
              <a:rPr lang="en-US" u="sng">
                <a:hlinkClick r:id="rId3"/>
              </a:rPr>
              <a:t>www.gadoe.org/IEP-Facilitation</a:t>
            </a:r>
            <a:r>
              <a:rPr lang="en-US" u="sng"/>
              <a:t> </a:t>
            </a:r>
            <a:r>
              <a:rPr lang="en-US"/>
              <a:t>(</a:t>
            </a:r>
            <a:r>
              <a:rPr lang="en-US" err="1"/>
              <a:t>GaDOE</a:t>
            </a:r>
            <a:r>
              <a:rPr lang="en-US"/>
              <a:t>)</a:t>
            </a:r>
          </a:p>
          <a:p>
            <a:r>
              <a:rPr lang="en-US">
                <a:hlinkClick r:id="rId4"/>
              </a:rPr>
              <a:t>www.cadreworks.org</a:t>
            </a:r>
            <a:r>
              <a:rPr lang="en-US"/>
              <a:t> (CADRE)</a:t>
            </a:r>
          </a:p>
          <a:p>
            <a:r>
              <a:rPr lang="en-US" u="sng">
                <a:hlinkClick r:id="rId5"/>
              </a:rPr>
              <a:t>https://vimeo.com/180313121/6545e683ec</a:t>
            </a:r>
            <a:r>
              <a:rPr lang="en-US" u="sng"/>
              <a:t> </a:t>
            </a:r>
            <a:r>
              <a:rPr lang="en-US"/>
              <a:t>(Illinois)</a:t>
            </a:r>
          </a:p>
          <a:p>
            <a:r>
              <a:rPr lang="en-US" u="sng">
                <a:hlinkClick r:id="rId6"/>
              </a:rPr>
              <a:t>https://www.youtube.com/watch?v=C-bFi_zUuuA&amp;feature=youtu.be</a:t>
            </a:r>
            <a:r>
              <a:rPr lang="en-US" u="sng"/>
              <a:t> </a:t>
            </a:r>
            <a:r>
              <a:rPr lang="en-US"/>
              <a:t>(Florida)</a:t>
            </a:r>
          </a:p>
          <a:p>
            <a:r>
              <a:rPr lang="en-US" u="sng">
                <a:hlinkClick r:id="rId7"/>
              </a:rPr>
              <a:t>http://www4.esc13.net/fiep/fiep-a-facilitated-iep-meeting</a:t>
            </a:r>
            <a:r>
              <a:rPr lang="en-US"/>
              <a:t> (Texas)</a:t>
            </a:r>
          </a:p>
          <a:p>
            <a:pPr marL="0" indent="0">
              <a:buNone/>
            </a:pP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AE6870-AD18-448A-9B2A-0EFE6DC7B06B}" type="datetime1">
              <a:rPr lang="en-US" smtClean="0"/>
              <a:pPr/>
              <a:t>1/13/2022</a:t>
            </a:fld>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95</a:t>
            </a:fld>
            <a:endParaRPr lang="en-US"/>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29869">
            <a:off x="89707" y="124394"/>
            <a:ext cx="192405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306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5EFE-3C32-4A7C-B212-6710295DF4AB}"/>
              </a:ext>
            </a:extLst>
          </p:cNvPr>
          <p:cNvSpPr>
            <a:spLocks noGrp="1"/>
          </p:cNvSpPr>
          <p:nvPr>
            <p:ph type="title"/>
          </p:nvPr>
        </p:nvSpPr>
        <p:spPr/>
        <p:txBody>
          <a:bodyPr/>
          <a:lstStyle/>
          <a:p>
            <a:r>
              <a:rPr lang="en-US"/>
              <a:t>Dispute Resolution Processes</a:t>
            </a:r>
          </a:p>
        </p:txBody>
      </p:sp>
      <p:sp>
        <p:nvSpPr>
          <p:cNvPr id="3" name="Text Placeholder 2">
            <a:extLst>
              <a:ext uri="{FF2B5EF4-FFF2-40B4-BE49-F238E27FC236}">
                <a16:creationId xmlns:a16="http://schemas.microsoft.com/office/drawing/2014/main" id="{317603FC-844C-40DE-9B7F-85D84BBBB3F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1824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04A024-219F-427E-8CEA-643797B5701F}"/>
              </a:ext>
            </a:extLst>
          </p:cNvPr>
          <p:cNvSpPr>
            <a:spLocks noGrp="1"/>
          </p:cNvSpPr>
          <p:nvPr>
            <p:ph type="title"/>
          </p:nvPr>
        </p:nvSpPr>
        <p:spPr>
          <a:xfrm>
            <a:off x="895350" y="365125"/>
            <a:ext cx="7886700" cy="1325563"/>
          </a:xfrm>
        </p:spPr>
        <p:txBody>
          <a:bodyPr rtlCol="0">
            <a:normAutofit fontScale="90000"/>
          </a:bodyPr>
          <a:lstStyle/>
          <a:p>
            <a:pPr fontAlgn="auto">
              <a:spcAft>
                <a:spcPts val="0"/>
              </a:spcAft>
              <a:defRPr/>
            </a:pPr>
            <a:r>
              <a:rPr lang="en-US"/>
              <a:t>Legally-Mandated Dispute Resolution Processes under the IDEA</a:t>
            </a:r>
          </a:p>
        </p:txBody>
      </p:sp>
      <p:sp>
        <p:nvSpPr>
          <p:cNvPr id="5" name="Content Placeholder 4">
            <a:extLst>
              <a:ext uri="{FF2B5EF4-FFF2-40B4-BE49-F238E27FC236}">
                <a16:creationId xmlns:a16="http://schemas.microsoft.com/office/drawing/2014/main" id="{34681EE8-601B-407C-AA55-CE0F4CADC914}"/>
              </a:ext>
            </a:extLst>
          </p:cNvPr>
          <p:cNvSpPr>
            <a:spLocks noGrp="1"/>
          </p:cNvSpPr>
          <p:nvPr>
            <p:ph idx="1"/>
          </p:nvPr>
        </p:nvSpPr>
        <p:spPr>
          <a:xfrm>
            <a:off x="674688" y="1825625"/>
            <a:ext cx="6524625" cy="4548188"/>
          </a:xfrm>
        </p:spPr>
        <p:txBody>
          <a:bodyPr rtlCol="0">
            <a:normAutofit fontScale="92500"/>
          </a:bodyPr>
          <a:lstStyle/>
          <a:p>
            <a:pPr fontAlgn="auto">
              <a:spcAft>
                <a:spcPts val="0"/>
              </a:spcAft>
              <a:defRPr/>
            </a:pPr>
            <a:r>
              <a:rPr lang="en-US" sz="3600"/>
              <a:t>Mediation (34 C.F.R. § 300.506) </a:t>
            </a:r>
          </a:p>
          <a:p>
            <a:pPr fontAlgn="auto">
              <a:spcAft>
                <a:spcPts val="0"/>
              </a:spcAft>
              <a:defRPr/>
            </a:pPr>
            <a:r>
              <a:rPr lang="en-US" sz="3600"/>
              <a:t>Formal Written Complaints            (34 C.F.R. §§ 300.151-300.153)</a:t>
            </a:r>
          </a:p>
          <a:p>
            <a:pPr fontAlgn="auto">
              <a:spcAft>
                <a:spcPts val="0"/>
              </a:spcAft>
              <a:defRPr/>
            </a:pPr>
            <a:r>
              <a:rPr lang="en-US" sz="3600"/>
              <a:t>Due Process Hearing Requests (34 C.F.R. §§ 300.507-300.518)</a:t>
            </a:r>
          </a:p>
          <a:p>
            <a:pPr lvl="1" fontAlgn="auto">
              <a:spcAft>
                <a:spcPts val="0"/>
              </a:spcAft>
              <a:defRPr/>
            </a:pPr>
            <a:r>
              <a:rPr lang="en-US" sz="3200"/>
              <a:t>Resolution Sessions (34 C.F.R.             § 300.510)</a:t>
            </a:r>
          </a:p>
          <a:p>
            <a:pPr fontAlgn="auto">
              <a:spcAft>
                <a:spcPts val="0"/>
              </a:spcAft>
              <a:defRPr/>
            </a:pPr>
            <a:endParaRPr lang="en-US"/>
          </a:p>
        </p:txBody>
      </p:sp>
      <p:sp>
        <p:nvSpPr>
          <p:cNvPr id="51204" name="TextBox 5">
            <a:extLst>
              <a:ext uri="{FF2B5EF4-FFF2-40B4-BE49-F238E27FC236}">
                <a16:creationId xmlns:a16="http://schemas.microsoft.com/office/drawing/2014/main" id="{543DB08A-E88A-42D7-A234-44BC836F54AA}"/>
              </a:ext>
            </a:extLst>
          </p:cNvPr>
          <p:cNvSpPr txBox="1">
            <a:spLocks noChangeArrowheads="1"/>
          </p:cNvSpPr>
          <p:nvPr/>
        </p:nvSpPr>
        <p:spPr bwMode="auto">
          <a:xfrm>
            <a:off x="6935492" y="4287838"/>
            <a:ext cx="2208508" cy="1477962"/>
          </a:xfrm>
          <a:prstGeom prst="rect">
            <a:avLst/>
          </a:prstGeom>
          <a:solidFill>
            <a:srgbClr val="FFC000"/>
          </a:solidFill>
          <a:ln w="2857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Code of Federal Regulations </a:t>
            </a:r>
            <a:r>
              <a:rPr lang="en-US" altLang="en-US">
                <a:hlinkClick r:id="rId3"/>
              </a:rPr>
              <a:t>http://www.ecfr.gov/</a:t>
            </a:r>
            <a:r>
              <a:rPr lang="en-US" altLang="en-US"/>
              <a:t> Title 34 Subtitle B Part 300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96636" y="152400"/>
            <a:ext cx="3276600" cy="1143000"/>
          </a:xfrm>
        </p:spPr>
        <p:txBody>
          <a:bodyPr/>
          <a:lstStyle/>
          <a:p>
            <a:r>
              <a:rPr lang="en-US" altLang="en-US"/>
              <a:t>Mediation</a:t>
            </a:r>
          </a:p>
        </p:txBody>
      </p:sp>
      <p:sp>
        <p:nvSpPr>
          <p:cNvPr id="7171" name="Content Placeholder 2"/>
          <p:cNvSpPr>
            <a:spLocks noGrp="1"/>
          </p:cNvSpPr>
          <p:nvPr>
            <p:ph idx="1"/>
          </p:nvPr>
        </p:nvSpPr>
        <p:spPr>
          <a:xfrm>
            <a:off x="671118" y="1724891"/>
            <a:ext cx="8472881" cy="4525963"/>
          </a:xfrm>
        </p:spPr>
        <p:txBody>
          <a:bodyPr>
            <a:noAutofit/>
          </a:bodyPr>
          <a:lstStyle/>
          <a:p>
            <a:r>
              <a:rPr lang="en-US" altLang="en-US" sz="3200" b="1"/>
              <a:t>What is it?</a:t>
            </a:r>
          </a:p>
          <a:p>
            <a:pPr lvl="1"/>
            <a:r>
              <a:rPr lang="en-US" altLang="en-US" sz="2800"/>
              <a:t> A voluntary process that brings parents and school districts together to resolve their disagreements using a skilled, impartial mediator</a:t>
            </a:r>
          </a:p>
          <a:p>
            <a:r>
              <a:rPr lang="en-US" altLang="en-US" sz="3200" b="1"/>
              <a:t>Who can request it?</a:t>
            </a:r>
          </a:p>
          <a:p>
            <a:pPr lvl="1"/>
            <a:r>
              <a:rPr lang="en-US" altLang="en-US" sz="2800"/>
              <a:t>Parents or school districts</a:t>
            </a:r>
          </a:p>
          <a:p>
            <a:r>
              <a:rPr lang="en-US" altLang="en-US" sz="3200" b="1"/>
              <a:t>What is the time limit for requesting?</a:t>
            </a:r>
          </a:p>
          <a:p>
            <a:pPr lvl="1"/>
            <a:r>
              <a:rPr lang="en-US" altLang="en-US" sz="2800"/>
              <a:t>None specified</a:t>
            </a:r>
          </a:p>
        </p:txBody>
      </p:sp>
      <p:sp>
        <p:nvSpPr>
          <p:cNvPr id="4" name="Date Placeholder 3"/>
          <p:cNvSpPr>
            <a:spLocks noGrp="1"/>
          </p:cNvSpPr>
          <p:nvPr>
            <p:ph type="dt" sz="quarter" idx="4294967295"/>
          </p:nvPr>
        </p:nvSpPr>
        <p:spPr>
          <a:xfrm>
            <a:off x="6934200" y="6356350"/>
            <a:ext cx="1066800"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A38B63-0694-46C8-9E30-67A681B72BAB}" type="slidenum">
              <a:rPr lang="en-US" altLang="en-US">
                <a:latin typeface="Calibri" panose="020F0502020204030204" pitchFamily="34" charset="0"/>
              </a:rPr>
              <a:pPr eaLnBrk="1" hangingPunct="1"/>
              <a:t>98</a:t>
            </a:fld>
            <a:endParaRPr lang="en-US" altLang="en-US">
              <a:latin typeface="Calibri" panose="020F0502020204030204" pitchFamily="34" charset="0"/>
            </a:endParaRPr>
          </a:p>
        </p:txBody>
      </p:sp>
      <p:pic>
        <p:nvPicPr>
          <p:cNvPr id="7174"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855" y="0"/>
            <a:ext cx="234156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945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82963" y="304101"/>
            <a:ext cx="3276600" cy="1143000"/>
          </a:xfrm>
        </p:spPr>
        <p:txBody>
          <a:bodyPr/>
          <a:lstStyle/>
          <a:p>
            <a:r>
              <a:rPr lang="en-US" altLang="en-US"/>
              <a:t>Mediation</a:t>
            </a:r>
          </a:p>
        </p:txBody>
      </p:sp>
      <p:sp>
        <p:nvSpPr>
          <p:cNvPr id="8195" name="Content Placeholder 2"/>
          <p:cNvSpPr>
            <a:spLocks noGrp="1"/>
          </p:cNvSpPr>
          <p:nvPr>
            <p:ph idx="1"/>
          </p:nvPr>
        </p:nvSpPr>
        <p:spPr>
          <a:xfrm>
            <a:off x="738231" y="1927514"/>
            <a:ext cx="8405768" cy="4525963"/>
          </a:xfrm>
        </p:spPr>
        <p:txBody>
          <a:bodyPr>
            <a:normAutofit lnSpcReduction="10000"/>
          </a:bodyPr>
          <a:lstStyle/>
          <a:p>
            <a:r>
              <a:rPr lang="en-US" altLang="en-US" sz="3200" b="1"/>
              <a:t>What issues can be resolved?</a:t>
            </a:r>
          </a:p>
          <a:p>
            <a:pPr lvl="1"/>
            <a:r>
              <a:rPr lang="en-US" altLang="en-US" sz="2800"/>
              <a:t>Any matter under IDEA and the state special education rules</a:t>
            </a:r>
          </a:p>
          <a:p>
            <a:r>
              <a:rPr lang="en-US" altLang="en-US" sz="3200" b="1"/>
              <a:t>Who resolves the issues?</a:t>
            </a:r>
          </a:p>
          <a:p>
            <a:pPr lvl="1"/>
            <a:r>
              <a:rPr lang="en-US" altLang="en-US" sz="2800"/>
              <a:t>Parents and school districts with assistance of a mediator</a:t>
            </a:r>
          </a:p>
          <a:p>
            <a:r>
              <a:rPr lang="en-US" altLang="en-US" sz="3200" b="1"/>
              <a:t>How are the issues resolved?</a:t>
            </a:r>
          </a:p>
          <a:p>
            <a:pPr lvl="1"/>
            <a:r>
              <a:rPr lang="en-US" altLang="en-US" sz="2800"/>
              <a:t>Through a legally binding, written mediation agreement signed by both parties</a:t>
            </a:r>
          </a:p>
        </p:txBody>
      </p:sp>
      <p:sp>
        <p:nvSpPr>
          <p:cNvPr id="4" name="Date Placeholder 3"/>
          <p:cNvSpPr>
            <a:spLocks noGrp="1"/>
          </p:cNvSpPr>
          <p:nvPr>
            <p:ph type="dt" sz="quarter" idx="4294967295"/>
          </p:nvPr>
        </p:nvSpPr>
        <p:spPr>
          <a:xfrm>
            <a:off x="6934200" y="6356350"/>
            <a:ext cx="1066800" cy="365125"/>
          </a:xfrm>
          <a:prstGeom prst="rect">
            <a:avLst/>
          </a:prstGeom>
        </p:spPr>
        <p:txBody>
          <a:bodyPr/>
          <a:lstStyle/>
          <a:p>
            <a:pPr>
              <a:defRPr/>
            </a:pPr>
            <a:fld id="{56FEB393-855D-4C78-A10E-7D02D0B03D1F}" type="datetime1">
              <a:rPr lang="en-US" smtClean="0"/>
              <a:pPr>
                <a:defRPr/>
              </a:pPr>
              <a:t>1/13/2022</a:t>
            </a:fld>
            <a:endParaRPr lang="en-US"/>
          </a:p>
        </p:txBody>
      </p:sp>
      <p:sp>
        <p:nvSpPr>
          <p:cNvPr id="5" name="Slide Number Placeholder 4"/>
          <p:cNvSpPr>
            <a:spLocks noGrp="1"/>
          </p:cNvSpPr>
          <p:nvPr>
            <p:ph type="sldNum" sz="quarter" idx="4294967295"/>
          </p:nvPr>
        </p:nvSpPr>
        <p:spPr>
          <a:xfrm>
            <a:off x="8077200" y="6356350"/>
            <a:ext cx="609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096BBC-7F58-428A-A222-B130DA8BE8F2}" type="slidenum">
              <a:rPr lang="en-US" altLang="en-US">
                <a:latin typeface="Calibri" panose="020F0502020204030204" pitchFamily="34" charset="0"/>
              </a:rPr>
              <a:pPr eaLnBrk="1" hangingPunct="1"/>
              <a:t>99</a:t>
            </a:fld>
            <a:endParaRPr lang="en-US" altLang="en-US">
              <a:latin typeface="Calibri" panose="020F0502020204030204" pitchFamily="34" charset="0"/>
            </a:endParaRPr>
          </a:p>
        </p:txBody>
      </p:sp>
      <p:pic>
        <p:nvPicPr>
          <p:cNvPr id="819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782" y="0"/>
            <a:ext cx="234156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561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9e719e81-eb1f-4cfe-8002-cff9f78398d2"/>
</p:tagLst>
</file>

<file path=ppt/tags/tag10.xml><?xml version="1.0" encoding="utf-8"?>
<p:tagLst xmlns:a="http://schemas.openxmlformats.org/drawingml/2006/main" xmlns:r="http://schemas.openxmlformats.org/officeDocument/2006/relationships" xmlns:p="http://schemas.openxmlformats.org/presentationml/2006/main">
  <p:tag name="__PE_POLL_EMBED_ID" val="fb260005-7b5a-4489-88d7-58be0b202841"/>
</p:tagLst>
</file>

<file path=ppt/tags/tag11.xml><?xml version="1.0" encoding="utf-8"?>
<p:tagLst xmlns:a="http://schemas.openxmlformats.org/drawingml/2006/main" xmlns:r="http://schemas.openxmlformats.org/officeDocument/2006/relationships" xmlns:p="http://schemas.openxmlformats.org/presentationml/2006/main">
  <p:tag name="__PE_POLL_EMBED_ID" val="d770cc47-8fcf-4779-843e-8f84b1527c67"/>
</p:tagLst>
</file>

<file path=ppt/tags/tag12.xml><?xml version="1.0" encoding="utf-8"?>
<p:tagLst xmlns:a="http://schemas.openxmlformats.org/drawingml/2006/main" xmlns:r="http://schemas.openxmlformats.org/officeDocument/2006/relationships" xmlns:p="http://schemas.openxmlformats.org/presentationml/2006/main">
  <p:tag name="__PE_POLL_EMBED_ID" val="9dfb4bb3-9efe-4700-803d-7fce7cfd6268"/>
</p:tagLst>
</file>

<file path=ppt/tags/tag13.xml><?xml version="1.0" encoding="utf-8"?>
<p:tagLst xmlns:a="http://schemas.openxmlformats.org/drawingml/2006/main" xmlns:r="http://schemas.openxmlformats.org/officeDocument/2006/relationships" xmlns:p="http://schemas.openxmlformats.org/presentationml/2006/main">
  <p:tag name="__PE_POLL_EMBED_ID" val="6672a31f-27e2-4274-8b53-0a4d81b45191"/>
</p:tagLst>
</file>

<file path=ppt/tags/tag14.xml><?xml version="1.0" encoding="utf-8"?>
<p:tagLst xmlns:a="http://schemas.openxmlformats.org/drawingml/2006/main" xmlns:r="http://schemas.openxmlformats.org/officeDocument/2006/relationships" xmlns:p="http://schemas.openxmlformats.org/presentationml/2006/main">
  <p:tag name="__PE_POLL_EMBED_ID" val="bfe94d0d-4993-4c5a-873e-770be1264837"/>
</p:tagLst>
</file>

<file path=ppt/tags/tag15.xml><?xml version="1.0" encoding="utf-8"?>
<p:tagLst xmlns:a="http://schemas.openxmlformats.org/drawingml/2006/main" xmlns:r="http://schemas.openxmlformats.org/officeDocument/2006/relationships" xmlns:p="http://schemas.openxmlformats.org/presentationml/2006/main">
  <p:tag name="__PE_POLL_EMBED_ID" val="66b9b49d-b649-4c50-a940-b7475476cc81"/>
</p:tagLst>
</file>

<file path=ppt/tags/tag16.xml><?xml version="1.0" encoding="utf-8"?>
<p:tagLst xmlns:a="http://schemas.openxmlformats.org/drawingml/2006/main" xmlns:r="http://schemas.openxmlformats.org/officeDocument/2006/relationships" xmlns:p="http://schemas.openxmlformats.org/presentationml/2006/main">
  <p:tag name="__PE_POLL_EMBED_ID" val="7356357e-f8a7-4e8d-b17b-950c8a6aefce"/>
</p:tagLst>
</file>

<file path=ppt/tags/tag2.xml><?xml version="1.0" encoding="utf-8"?>
<p:tagLst xmlns:a="http://schemas.openxmlformats.org/drawingml/2006/main" xmlns:r="http://schemas.openxmlformats.org/officeDocument/2006/relationships" xmlns:p="http://schemas.openxmlformats.org/presentationml/2006/main">
  <p:tag name="__PE_POLL_EMBED_ID" val="788745b0-f0e3-4df7-a7ae-fc392d8fa05a"/>
</p:tagLst>
</file>

<file path=ppt/tags/tag3.xml><?xml version="1.0" encoding="utf-8"?>
<p:tagLst xmlns:a="http://schemas.openxmlformats.org/drawingml/2006/main" xmlns:r="http://schemas.openxmlformats.org/officeDocument/2006/relationships" xmlns:p="http://schemas.openxmlformats.org/presentationml/2006/main">
  <p:tag name="__PE_POLL_EMBED_ID" val="65c2096b-aa92-49af-8110-7164d5cf1146"/>
</p:tagLst>
</file>

<file path=ppt/tags/tag4.xml><?xml version="1.0" encoding="utf-8"?>
<p:tagLst xmlns:a="http://schemas.openxmlformats.org/drawingml/2006/main" xmlns:r="http://schemas.openxmlformats.org/officeDocument/2006/relationships" xmlns:p="http://schemas.openxmlformats.org/presentationml/2006/main">
  <p:tag name="__PE_POLL_EMBED_ID" val="ace22e6c-a9bb-4dd2-84e9-f6951a4342e2"/>
</p:tagLst>
</file>

<file path=ppt/tags/tag5.xml><?xml version="1.0" encoding="utf-8"?>
<p:tagLst xmlns:a="http://schemas.openxmlformats.org/drawingml/2006/main" xmlns:r="http://schemas.openxmlformats.org/officeDocument/2006/relationships" xmlns:p="http://schemas.openxmlformats.org/presentationml/2006/main">
  <p:tag name="__PE_POLL_EMBED_ID" val="2d597294-67ac-4ce2-a10a-558514b3ab4f"/>
</p:tagLst>
</file>

<file path=ppt/tags/tag6.xml><?xml version="1.0" encoding="utf-8"?>
<p:tagLst xmlns:a="http://schemas.openxmlformats.org/drawingml/2006/main" xmlns:r="http://schemas.openxmlformats.org/officeDocument/2006/relationships" xmlns:p="http://schemas.openxmlformats.org/presentationml/2006/main">
  <p:tag name="__PE_POLL_EMBED_ID" val="8421aa0d-4d52-4703-a774-f4472d6e332e"/>
</p:tagLst>
</file>

<file path=ppt/tags/tag7.xml><?xml version="1.0" encoding="utf-8"?>
<p:tagLst xmlns:a="http://schemas.openxmlformats.org/drawingml/2006/main" xmlns:r="http://schemas.openxmlformats.org/officeDocument/2006/relationships" xmlns:p="http://schemas.openxmlformats.org/presentationml/2006/main">
  <p:tag name="__PE_POLL_EMBED_ID" val="d77c6d5a-c2aa-495c-9bb2-5533c050c68b"/>
</p:tagLst>
</file>

<file path=ppt/tags/tag8.xml><?xml version="1.0" encoding="utf-8"?>
<p:tagLst xmlns:a="http://schemas.openxmlformats.org/drawingml/2006/main" xmlns:r="http://schemas.openxmlformats.org/officeDocument/2006/relationships" xmlns:p="http://schemas.openxmlformats.org/presentationml/2006/main">
  <p:tag name="__PE_POLL_EMBED_ID" val="6e22645b-ea60-4620-9fa8-d612506de7a1"/>
</p:tagLst>
</file>

<file path=ppt/tags/tag9.xml><?xml version="1.0" encoding="utf-8"?>
<p:tagLst xmlns:a="http://schemas.openxmlformats.org/drawingml/2006/main" xmlns:r="http://schemas.openxmlformats.org/officeDocument/2006/relationships" xmlns:p="http://schemas.openxmlformats.org/presentationml/2006/main">
  <p:tag name="__PE_POLL_EMBED_ID" val="22c50449-4384-4202-b968-d2fb1993af7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age_x0020_SubHeader xmlns="c043d43e-a85a-4793-a300-29eaa7fdc486" xsi:nil="true"/>
    <PublishingStartDate xmlns="http://schemas.microsoft.com/sharepoint/v3" xsi:nil="true"/>
    <Page xmlns="c043d43e-a85a-4793-a300-29eaa7fdc4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831E39BAA3F4CA075FB698E603DD3" ma:contentTypeVersion="4" ma:contentTypeDescription="Create a new document." ma:contentTypeScope="" ma:versionID="7569349e5601e21740ead6095c13641c">
  <xsd:schema xmlns:xsd="http://www.w3.org/2001/XMLSchema" xmlns:xs="http://www.w3.org/2001/XMLSchema" xmlns:p="http://schemas.microsoft.com/office/2006/metadata/properties" xmlns:ns1="http://schemas.microsoft.com/sharepoint/v3" xmlns:ns2="1d496aed-39d0-4758-b3cf-4e4773287716" xmlns:ns3="c043d43e-a85a-4793-a300-29eaa7fdc486" xmlns:ns4="f9e61c99-8b37-4962-a864-d7fde1b0d03b" targetNamespace="http://schemas.microsoft.com/office/2006/metadata/properties" ma:root="true" ma:fieldsID="8fe7fbb1dbe964b8140bc5f2b8c40951" ns1:_="" ns2:_="" ns3:_="" ns4:_="">
    <xsd:import namespace="http://schemas.microsoft.com/sharepoint/v3"/>
    <xsd:import namespace="1d496aed-39d0-4758-b3cf-4e4773287716"/>
    <xsd:import namespace="c043d43e-a85a-4793-a300-29eaa7fdc486"/>
    <xsd:import namespace="f9e61c99-8b37-4962-a864-d7fde1b0d03b"/>
    <xsd:element name="properties">
      <xsd:complexType>
        <xsd:sequence>
          <xsd:element name="documentManagement">
            <xsd:complexType>
              <xsd:all>
                <xsd:element ref="ns1:PublishingStartDate" minOccurs="0"/>
                <xsd:element ref="ns1:PublishingExpirationDate" minOccurs="0"/>
                <xsd:element ref="ns2:TaxCatchAll" minOccurs="0"/>
                <xsd:element ref="ns2:TaxCatchAllLabel" minOccurs="0"/>
                <xsd:element ref="ns3:Page" minOccurs="0"/>
                <xsd:element ref="ns3:Page_x0020_SubHeader"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043d43e-a85a-4793-a300-29eaa7fdc486" elementFormDefault="qualified">
    <xsd:import namespace="http://schemas.microsoft.com/office/2006/documentManagement/types"/>
    <xsd:import namespace="http://schemas.microsoft.com/office/infopath/2007/PartnerControls"/>
    <xsd:element name="Page" ma:index="12" nillable="true" ma:displayName="Page" ma:list="{1ba5d34b-89d5-4962-97c3-1ada88260520}" ma:internalName="Page0" ma:web="175fe81b-6774-4f50-b9b1-a8e663c3c4fd">
      <xsd:simpleType>
        <xsd:restriction base="dms:Lookup"/>
      </xsd:simpleType>
    </xsd:element>
    <xsd:element name="Page_x0020_SubHeader" ma:index="13" nillable="true" ma:displayName="Page SubHeader" ma:internalName="Page_x0020_SubHeader0">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61c99-8b37-4962-a864-d7fde1b0d0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7EFDE3-FA0A-4C21-924F-B7AFC710340F}"/>
</file>

<file path=customXml/itemProps2.xml><?xml version="1.0" encoding="utf-8"?>
<ds:datastoreItem xmlns:ds="http://schemas.openxmlformats.org/officeDocument/2006/customXml" ds:itemID="{BB5F34BB-A826-43E3-A052-D5FDE061662F}"/>
</file>

<file path=customXml/itemProps3.xml><?xml version="1.0" encoding="utf-8"?>
<ds:datastoreItem xmlns:ds="http://schemas.openxmlformats.org/officeDocument/2006/customXml" ds:itemID="{89E70D44-6213-462D-A176-A965F109CC06}"/>
</file>

<file path=docProps/app.xml><?xml version="1.0" encoding="utf-8"?>
<Properties xmlns="http://schemas.openxmlformats.org/officeDocument/2006/extended-properties" xmlns:vt="http://schemas.openxmlformats.org/officeDocument/2006/docPropsVTypes">
  <Template/>
  <TotalTime>5</TotalTime>
  <Words>8701</Words>
  <Application>Microsoft Office PowerPoint</Application>
  <PresentationFormat>On-screen Show (4:3)</PresentationFormat>
  <Paragraphs>829</Paragraphs>
  <Slides>114</Slides>
  <Notes>105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114</vt:i4>
      </vt:variant>
    </vt:vector>
  </HeadingPairs>
  <TitlesOfParts>
    <vt:vector size="121" baseType="lpstr">
      <vt:lpstr>Arial</vt:lpstr>
      <vt:lpstr>Arial Black</vt:lpstr>
      <vt:lpstr>Arial Rounded MT Bold</vt:lpstr>
      <vt:lpstr>Calibri</vt:lpstr>
      <vt:lpstr>Calibri Light</vt:lpstr>
      <vt:lpstr>Times New Roman</vt:lpstr>
      <vt:lpstr>Office Theme</vt:lpstr>
      <vt:lpstr>Special Education Law 101 Part 1  Special Education and School-Based Administrator Academy</vt:lpstr>
      <vt:lpstr>PowerPoint Presentation</vt:lpstr>
      <vt:lpstr>PowerPoint Presentation</vt:lpstr>
      <vt:lpstr>Learning Targets</vt:lpstr>
      <vt:lpstr>Sources of Law</vt:lpstr>
      <vt:lpstr>IDEA: Why it exists</vt:lpstr>
      <vt:lpstr>IDEA: What is the purpose</vt:lpstr>
      <vt:lpstr>IDEA: Who is covered</vt:lpstr>
      <vt:lpstr>IDEA: Who is responsible?</vt:lpstr>
      <vt:lpstr>IDEA: Basic Principles</vt:lpstr>
      <vt:lpstr>Overview of Special Education Process</vt:lpstr>
      <vt:lpstr>What is Child Find?</vt:lpstr>
      <vt:lpstr>Child Find Analysis</vt:lpstr>
      <vt:lpstr>Interventions Prior to Referral</vt:lpstr>
      <vt:lpstr>Interventions Prior to Referral</vt:lpstr>
      <vt:lpstr>OSEP 11-07, Response to Intervention (RTI) Memo, January 21, 2011 </vt:lpstr>
      <vt:lpstr>OSEP 11-07, Response to Intervention (RTI) Memo, January 21, 2011 </vt:lpstr>
      <vt:lpstr>PowerPoint Presentation</vt:lpstr>
      <vt:lpstr>PowerPoint Presentation</vt:lpstr>
      <vt:lpstr>PowerPoint Presentation</vt:lpstr>
      <vt:lpstr>Overview of Special Education Process</vt:lpstr>
      <vt:lpstr>Evaluations</vt:lpstr>
      <vt:lpstr>Evaluations</vt:lpstr>
      <vt:lpstr>Evaluations</vt:lpstr>
      <vt:lpstr>PowerPoint Presentation</vt:lpstr>
      <vt:lpstr>Can parents request an evaluation at any time?  </vt:lpstr>
      <vt:lpstr>What happens to the 60-day evaluation time period when a child moves to another LEA before the evaluation is complete?</vt:lpstr>
      <vt:lpstr>Reevaluations</vt:lpstr>
      <vt:lpstr>Independent Educational Evaluation (IEE)</vt:lpstr>
      <vt:lpstr>Eligibility Determination</vt:lpstr>
      <vt:lpstr>Eligibility Categories</vt:lpstr>
      <vt:lpstr>What happens to children who are not found eligible for special education services?</vt:lpstr>
      <vt:lpstr>What happens to children who are not found eligible for special education services?</vt:lpstr>
      <vt:lpstr>PowerPoint Presentation</vt:lpstr>
      <vt:lpstr>PowerPoint Presentation</vt:lpstr>
      <vt:lpstr>PowerPoint Presentation</vt:lpstr>
      <vt:lpstr>Overview of Special Education Process</vt:lpstr>
      <vt:lpstr>IEP Development – IEP Team</vt:lpstr>
      <vt:lpstr>IEP Development – IEP Team</vt:lpstr>
      <vt:lpstr>IEP Development – IEP Team </vt:lpstr>
      <vt:lpstr>IEP Development – Parent Participation</vt:lpstr>
      <vt:lpstr>IEP Development – Parent Participation</vt:lpstr>
      <vt:lpstr>IEP Development</vt:lpstr>
      <vt:lpstr>IEP Development – Services/Placement</vt:lpstr>
      <vt:lpstr>IEP Development – Services/Placement</vt:lpstr>
      <vt:lpstr>IEP Development – Services/Placement</vt:lpstr>
      <vt:lpstr>IEP Development</vt:lpstr>
      <vt:lpstr>IEP Team Members: Regular Education Teacher</vt:lpstr>
      <vt:lpstr>IEP Team Members: Regular Education Teacher</vt:lpstr>
      <vt:lpstr> IEP Team Members: Regular Education Teacher </vt:lpstr>
      <vt:lpstr>IEP Team Members: Special Education Teacher</vt:lpstr>
      <vt:lpstr>IEP Team Members </vt:lpstr>
      <vt:lpstr>Do we need to do an excusal if the teacher does not stay the whole time?</vt:lpstr>
      <vt:lpstr>Do IEP Team members vote on IEP decisions? </vt:lpstr>
      <vt:lpstr>PowerPoint Presentation</vt:lpstr>
      <vt:lpstr>PowerPoint Presentation</vt:lpstr>
      <vt:lpstr>PowerPoint Presentation</vt:lpstr>
      <vt:lpstr> Special Education Law 101  Part 2  Special Education and School-Based Administrator Academy</vt:lpstr>
      <vt:lpstr>Learning Targets</vt:lpstr>
      <vt:lpstr>Overview of Special Education Process</vt:lpstr>
      <vt:lpstr>What is a FAPE?</vt:lpstr>
      <vt:lpstr>What is a FAPE?</vt:lpstr>
      <vt:lpstr>Relevant Court Cases and Guidance Documents</vt:lpstr>
      <vt:lpstr>BOE of the Hendrick Hudson Central School District v. Rowley, 458 U.S. 176 (June 28, 1982)</vt:lpstr>
      <vt:lpstr>Rowley Standard for FAPE</vt:lpstr>
      <vt:lpstr>Endrew F. v. Douglas County (CO) School District, 137 S. Ct. 988 (March 22, 2017)</vt:lpstr>
      <vt:lpstr>Endrew F. v. Douglas County (CO) School District, 137 S. Ct. 988 (March 22, 2017)</vt:lpstr>
      <vt:lpstr>Endrew F. v. Douglas County (CO) School District, 137 S. Ct. 988 (March 22, 2017)</vt:lpstr>
      <vt:lpstr>How did Endrew F. clarify the standard for determining FAPE and educational benefit?</vt:lpstr>
      <vt:lpstr>Does the standard in Endrew F. apply prospectively to ALL IDEA cases?</vt:lpstr>
      <vt:lpstr>Is there anything IEP Teams should do differently as a result of the Endrew F. decision?</vt:lpstr>
      <vt:lpstr>Is there anything IEP Teams should do differently as a result of the Endrew F. decision?</vt:lpstr>
      <vt:lpstr>So what happened to Endrew F.?</vt:lpstr>
      <vt:lpstr>PowerPoint Presentation</vt:lpstr>
      <vt:lpstr>PowerPoint Presentation</vt:lpstr>
      <vt:lpstr>PowerPoint Presentation</vt:lpstr>
      <vt:lpstr>Dispute Prevention and Resolution</vt:lpstr>
      <vt:lpstr>Family Engagement and Dispute Resolution Unit</vt:lpstr>
      <vt:lpstr>A Continuum</vt:lpstr>
      <vt:lpstr>What to do when tension or conflict arises?</vt:lpstr>
      <vt:lpstr>What Can Educators Do? </vt:lpstr>
      <vt:lpstr>A Continuum of Dispute Prevention and Resolution Processes</vt:lpstr>
      <vt:lpstr>Dispute Prevention Processes</vt:lpstr>
      <vt:lpstr>PowerPoint Presentation</vt:lpstr>
      <vt:lpstr>Procedural Safeguards (Parents’ Rights)</vt:lpstr>
      <vt:lpstr>Procedural Safeguards (Parents’ Rights)</vt:lpstr>
      <vt:lpstr>Special Education Help Desk</vt:lpstr>
      <vt:lpstr>Special Education Help Desk</vt:lpstr>
      <vt:lpstr>Special Education Help Desk</vt:lpstr>
      <vt:lpstr>IEP Facilitation</vt:lpstr>
      <vt:lpstr>IEP Facilitation</vt:lpstr>
      <vt:lpstr>IEP Facilitation</vt:lpstr>
      <vt:lpstr>IEP Facilitation</vt:lpstr>
      <vt:lpstr>PowerPoint Presentation</vt:lpstr>
      <vt:lpstr>        </vt:lpstr>
      <vt:lpstr>Dispute Resolution Processes</vt:lpstr>
      <vt:lpstr>Legally-Mandated Dispute Resolution Processes under the IDEA</vt:lpstr>
      <vt:lpstr>Mediation</vt:lpstr>
      <vt:lpstr>Mediation</vt:lpstr>
      <vt:lpstr>Formal Complaints</vt:lpstr>
      <vt:lpstr>Formal Complaints</vt:lpstr>
      <vt:lpstr>Due Process Hearing Request</vt:lpstr>
      <vt:lpstr>Due Process Hearing Request</vt:lpstr>
      <vt:lpstr>Resolution Session</vt:lpstr>
      <vt:lpstr>Resolution Session</vt:lpstr>
      <vt:lpstr>PowerPoint Presentation</vt:lpstr>
      <vt:lpstr>PowerPoint Presentation</vt:lpstr>
      <vt:lpstr>PowerPoint Presentation</vt:lpstr>
      <vt:lpstr>GaDOE Dispute Prevention and Resolution Resources </vt:lpstr>
      <vt:lpstr>Parent Resources</vt:lpstr>
      <vt:lpstr>Parent Resources</vt:lpstr>
      <vt:lpstr>General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Law  SWD Lunch &amp; Learn Griffin RESA October 1, 2019</dc:title>
  <dc:creator>Scott Smith</dc:creator>
  <cp:lastModifiedBy>Sally Kemph</cp:lastModifiedBy>
  <cp:revision>3</cp:revision>
  <cp:lastPrinted>1601-01-01T00:00:00Z</cp:lastPrinted>
  <dcterms:created xsi:type="dcterms:W3CDTF">2019-09-30T19:56:44Z</dcterms:created>
  <dcterms:modified xsi:type="dcterms:W3CDTF">2022-01-13T19:51:34Z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0x01010009D831E39BAA3F4CA075FB698E603DD3</vt:lpwstr>
  </property>
</Properties>
</file>