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s/slide3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36.xml" ContentType="application/vnd.openxmlformats-officedocument.presentationml.slide+xml"/>
  <Override PartName="/ppt/slides/slide51.xml" ContentType="application/vnd.openxmlformats-officedocument.presentationml.slide+xml"/>
  <Override PartName="/ppt/slides/slide49.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1.xml" ContentType="application/vnd.openxmlformats-officedocument.presentationml.slide+xml"/>
  <Override PartName="/ppt/slides/slide50.xml" ContentType="application/vnd.openxmlformats-officedocument.presentationml.slide+xml"/>
  <Override PartName="/ppt/slides/slide42.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46.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64" r:id="rId2"/>
    <p:sldId id="268" r:id="rId3"/>
    <p:sldId id="279" r:id="rId4"/>
    <p:sldId id="277" r:id="rId5"/>
    <p:sldId id="280" r:id="rId6"/>
    <p:sldId id="331" r:id="rId7"/>
    <p:sldId id="281" r:id="rId8"/>
    <p:sldId id="282" r:id="rId9"/>
    <p:sldId id="333" r:id="rId10"/>
    <p:sldId id="283" r:id="rId11"/>
    <p:sldId id="334" r:id="rId12"/>
    <p:sldId id="338" r:id="rId13"/>
    <p:sldId id="284" r:id="rId14"/>
    <p:sldId id="335" r:id="rId15"/>
    <p:sldId id="339" r:id="rId16"/>
    <p:sldId id="336" r:id="rId17"/>
    <p:sldId id="285" r:id="rId18"/>
    <p:sldId id="337" r:id="rId19"/>
    <p:sldId id="275" r:id="rId20"/>
    <p:sldId id="340" r:id="rId21"/>
    <p:sldId id="329" r:id="rId22"/>
    <p:sldId id="263"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50" autoAdjust="0"/>
    <p:restoredTop sz="94693" autoAdjust="0"/>
  </p:normalViewPr>
  <p:slideViewPr>
    <p:cSldViewPr>
      <p:cViewPr varScale="1">
        <p:scale>
          <a:sx n="62" d="100"/>
          <a:sy n="62" d="100"/>
        </p:scale>
        <p:origin x="-137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6CB8F8A9-AF83-4D2F-9B5B-46CBE1F201EC}" type="datetimeFigureOut">
              <a:rPr lang="en-US" smtClean="0"/>
              <a:t>1/9/2017</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9B357985-E3AB-4F78-958D-84CC10DBE9DB}" type="slidenum">
              <a:rPr lang="en-US" smtClean="0"/>
              <a:t>‹#›</a:t>
            </a:fld>
            <a:endParaRPr lang="en-US"/>
          </a:p>
        </p:txBody>
      </p:sp>
    </p:spTree>
    <p:extLst>
      <p:ext uri="{BB962C8B-B14F-4D97-AF65-F5344CB8AC3E}">
        <p14:creationId xmlns:p14="http://schemas.microsoft.com/office/powerpoint/2010/main" val="1575449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B8FC0128-20D2-44B0-91FD-91A7F77C141A}" type="datetimeFigureOut">
              <a:rPr lang="en-US" smtClean="0"/>
              <a:t>1/9/2017</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E2516D49-6D15-4470-998A-62C001038966}" type="slidenum">
              <a:rPr lang="en-US" smtClean="0"/>
              <a:t>‹#›</a:t>
            </a:fld>
            <a:endParaRPr lang="en-US"/>
          </a:p>
        </p:txBody>
      </p:sp>
    </p:spTree>
    <p:extLst>
      <p:ext uri="{BB962C8B-B14F-4D97-AF65-F5344CB8AC3E}">
        <p14:creationId xmlns:p14="http://schemas.microsoft.com/office/powerpoint/2010/main" val="2976742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out article on solar system</a:t>
            </a:r>
            <a:endParaRPr lang="en-US" dirty="0"/>
          </a:p>
        </p:txBody>
      </p:sp>
      <p:sp>
        <p:nvSpPr>
          <p:cNvPr id="4" name="Slide Number Placeholder 3"/>
          <p:cNvSpPr>
            <a:spLocks noGrp="1"/>
          </p:cNvSpPr>
          <p:nvPr>
            <p:ph type="sldNum" sz="quarter" idx="10"/>
          </p:nvPr>
        </p:nvSpPr>
        <p:spPr/>
        <p:txBody>
          <a:bodyPr/>
          <a:lstStyle/>
          <a:p>
            <a:fld id="{E3F435FB-C2EC-421B-B9EF-E4A9198DDC35}" type="slidenum">
              <a:rPr lang="en-US" smtClean="0"/>
              <a:t>9</a:t>
            </a:fld>
            <a:endParaRPr lang="en-US"/>
          </a:p>
        </p:txBody>
      </p:sp>
    </p:spTree>
    <p:extLst>
      <p:ext uri="{BB962C8B-B14F-4D97-AF65-F5344CB8AC3E}">
        <p14:creationId xmlns:p14="http://schemas.microsoft.com/office/powerpoint/2010/main" val="200579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04913" y="704850"/>
            <a:ext cx="4692650" cy="3519488"/>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791" eaLnBrk="0" hangingPunct="0">
              <a:defRPr sz="1200">
                <a:solidFill>
                  <a:srgbClr val="5F5F5F"/>
                </a:solidFill>
                <a:latin typeface="Arial" pitchFamily="34" charset="0"/>
              </a:defRPr>
            </a:lvl1pPr>
            <a:lvl2pPr marL="750068" indent="-288487" defTabSz="940791" eaLnBrk="0" hangingPunct="0">
              <a:defRPr sz="1200">
                <a:solidFill>
                  <a:srgbClr val="5F5F5F"/>
                </a:solidFill>
                <a:latin typeface="Arial" pitchFamily="34" charset="0"/>
              </a:defRPr>
            </a:lvl2pPr>
            <a:lvl3pPr marL="1153951" indent="-230790" defTabSz="940791" eaLnBrk="0" hangingPunct="0">
              <a:defRPr sz="1200">
                <a:solidFill>
                  <a:srgbClr val="5F5F5F"/>
                </a:solidFill>
                <a:latin typeface="Arial" pitchFamily="34" charset="0"/>
              </a:defRPr>
            </a:lvl3pPr>
            <a:lvl4pPr marL="1615531" indent="-230790" defTabSz="940791" eaLnBrk="0" hangingPunct="0">
              <a:defRPr sz="1200">
                <a:solidFill>
                  <a:srgbClr val="5F5F5F"/>
                </a:solidFill>
                <a:latin typeface="Arial" pitchFamily="34" charset="0"/>
              </a:defRPr>
            </a:lvl4pPr>
            <a:lvl5pPr marL="2077112" indent="-230790" defTabSz="940791" eaLnBrk="0" hangingPunct="0">
              <a:defRPr sz="1200">
                <a:solidFill>
                  <a:srgbClr val="5F5F5F"/>
                </a:solidFill>
                <a:latin typeface="Arial" pitchFamily="34" charset="0"/>
              </a:defRPr>
            </a:lvl5pPr>
            <a:lvl6pPr marL="2538692" indent="-230790" defTabSz="940791" eaLnBrk="0" fontAlgn="base" hangingPunct="0">
              <a:spcBef>
                <a:spcPct val="0"/>
              </a:spcBef>
              <a:spcAft>
                <a:spcPct val="0"/>
              </a:spcAft>
              <a:defRPr sz="1200">
                <a:solidFill>
                  <a:srgbClr val="5F5F5F"/>
                </a:solidFill>
                <a:latin typeface="Arial" pitchFamily="34" charset="0"/>
              </a:defRPr>
            </a:lvl6pPr>
            <a:lvl7pPr marL="3000272" indent="-230790" defTabSz="940791" eaLnBrk="0" fontAlgn="base" hangingPunct="0">
              <a:spcBef>
                <a:spcPct val="0"/>
              </a:spcBef>
              <a:spcAft>
                <a:spcPct val="0"/>
              </a:spcAft>
              <a:defRPr sz="1200">
                <a:solidFill>
                  <a:srgbClr val="5F5F5F"/>
                </a:solidFill>
                <a:latin typeface="Arial" pitchFamily="34" charset="0"/>
              </a:defRPr>
            </a:lvl7pPr>
            <a:lvl8pPr marL="3461852" indent="-230790" defTabSz="940791" eaLnBrk="0" fontAlgn="base" hangingPunct="0">
              <a:spcBef>
                <a:spcPct val="0"/>
              </a:spcBef>
              <a:spcAft>
                <a:spcPct val="0"/>
              </a:spcAft>
              <a:defRPr sz="1200">
                <a:solidFill>
                  <a:srgbClr val="5F5F5F"/>
                </a:solidFill>
                <a:latin typeface="Arial" pitchFamily="34" charset="0"/>
              </a:defRPr>
            </a:lvl8pPr>
            <a:lvl9pPr marL="3923433" indent="-230790" defTabSz="940791" eaLnBrk="0" fontAlgn="base" hangingPunct="0">
              <a:spcBef>
                <a:spcPct val="0"/>
              </a:spcBef>
              <a:spcAft>
                <a:spcPct val="0"/>
              </a:spcAft>
              <a:defRPr sz="1200">
                <a:solidFill>
                  <a:srgbClr val="5F5F5F"/>
                </a:solidFill>
                <a:latin typeface="Arial" pitchFamily="34" charset="0"/>
              </a:defRPr>
            </a:lvl9pPr>
          </a:lstStyle>
          <a:p>
            <a:fld id="{D0309758-3B70-400A-86F3-450BE9ECD0D8}" type="slidenum">
              <a:rPr lang="en-US" altLang="en-US" sz="1300">
                <a:solidFill>
                  <a:schemeClr val="tx1"/>
                </a:solidFill>
                <a:latin typeface="Times"/>
              </a:rPr>
              <a:pPr/>
              <a:t>22</a:t>
            </a:fld>
            <a:endParaRPr lang="en-US" altLang="en-US" sz="1300">
              <a:solidFill>
                <a:schemeClr val="tx1"/>
              </a:solidFill>
              <a:latin typeface="Time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657F5-89D6-4E01-8EA6-8578B31DB018}" type="slidenum">
              <a:rPr lang="en-US" smtClean="0"/>
              <a:t>23</a:t>
            </a:fld>
            <a:endParaRPr lang="en-US"/>
          </a:p>
        </p:txBody>
      </p:sp>
    </p:spTree>
    <p:extLst>
      <p:ext uri="{BB962C8B-B14F-4D97-AF65-F5344CB8AC3E}">
        <p14:creationId xmlns:p14="http://schemas.microsoft.com/office/powerpoint/2010/main" val="1112651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 y="1165860"/>
            <a:ext cx="8519160" cy="4526280"/>
          </a:xfrm>
          <a:prstGeom prst="rect">
            <a:avLst/>
          </a:prstGeom>
        </p:spPr>
      </p:pic>
      <p:sp>
        <p:nvSpPr>
          <p:cNvPr id="9" name="Rectangle 8"/>
          <p:cNvSpPr/>
          <p:nvPr userDrawn="1"/>
        </p:nvSpPr>
        <p:spPr>
          <a:xfrm>
            <a:off x="312420" y="6092786"/>
            <a:ext cx="6393180" cy="536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99001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2600" y="254000"/>
            <a:ext cx="5642647" cy="2997972"/>
          </a:xfrm>
          <a:prstGeom prst="rect">
            <a:avLst/>
          </a:prstGeom>
        </p:spPr>
      </p:pic>
      <p:sp>
        <p:nvSpPr>
          <p:cNvPr id="9" name="Rectangle 8"/>
          <p:cNvSpPr/>
          <p:nvPr userDrawn="1"/>
        </p:nvSpPr>
        <p:spPr>
          <a:xfrm>
            <a:off x="381000" y="6096000"/>
            <a:ext cx="7315200" cy="571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a:off x="1752600" y="2882640"/>
            <a:ext cx="5257800" cy="369332"/>
          </a:xfrm>
          <a:prstGeom prst="rect">
            <a:avLst/>
          </a:prstGeom>
          <a:solidFill>
            <a:schemeClr val="bg1"/>
          </a:solidFill>
          <a:ln>
            <a:solidFill>
              <a:schemeClr val="bg1"/>
            </a:solidFill>
          </a:ln>
        </p:spPr>
        <p:txBody>
          <a:bodyPr wrap="square" rtlCol="0">
            <a:spAutoFit/>
          </a:bodyPr>
          <a:lstStyle/>
          <a:p>
            <a:pPr algn="ctr"/>
            <a:r>
              <a:rPr lang="en-US" dirty="0" smtClean="0"/>
              <a:t>  @</a:t>
            </a:r>
            <a:r>
              <a:rPr lang="en-US" dirty="0" err="1" smtClean="0"/>
              <a:t>AtlantaCynde</a:t>
            </a:r>
            <a:endParaRPr lang="en-US" dirty="0"/>
          </a:p>
        </p:txBody>
      </p:sp>
      <p:sp>
        <p:nvSpPr>
          <p:cNvPr id="3" name="TextBox 2"/>
          <p:cNvSpPr txBox="1"/>
          <p:nvPr userDrawn="1"/>
        </p:nvSpPr>
        <p:spPr>
          <a:xfrm>
            <a:off x="914400" y="4012099"/>
            <a:ext cx="7543800" cy="2369880"/>
          </a:xfrm>
          <a:prstGeom prst="rect">
            <a:avLst/>
          </a:prstGeom>
          <a:noFill/>
        </p:spPr>
        <p:txBody>
          <a:bodyPr wrap="square" rtlCol="0">
            <a:spAutoFit/>
          </a:bodyPr>
          <a:lstStyle/>
          <a:p>
            <a:pPr algn="ctr"/>
            <a:r>
              <a:rPr lang="en-US" sz="4800" b="0" i="0" kern="1200" dirty="0" err="1" smtClean="0">
                <a:solidFill>
                  <a:schemeClr val="tx1"/>
                </a:solidFill>
                <a:effectLst/>
                <a:latin typeface="+mn-lt"/>
                <a:ea typeface="+mn-ea"/>
                <a:cs typeface="+mn-cs"/>
              </a:rPr>
              <a:t>DeeDee</a:t>
            </a:r>
            <a:r>
              <a:rPr lang="en-US" sz="4800" b="0" i="0" kern="1200" dirty="0" smtClean="0">
                <a:solidFill>
                  <a:schemeClr val="tx1"/>
                </a:solidFill>
                <a:effectLst/>
                <a:latin typeface="+mn-lt"/>
                <a:ea typeface="+mn-ea"/>
                <a:cs typeface="+mn-cs"/>
              </a:rPr>
              <a:t> Bunn, </a:t>
            </a:r>
            <a:r>
              <a:rPr lang="en-US" sz="4800" b="0" i="0" kern="1200" dirty="0" err="1" smtClean="0">
                <a:solidFill>
                  <a:schemeClr val="tx1"/>
                </a:solidFill>
                <a:effectLst/>
                <a:latin typeface="+mn-lt"/>
                <a:ea typeface="+mn-ea"/>
                <a:cs typeface="+mn-cs"/>
              </a:rPr>
              <a:t>MMSc</a:t>
            </a:r>
            <a:r>
              <a:rPr lang="en-US" sz="4800" b="0" i="0" kern="1200" dirty="0" smtClean="0">
                <a:solidFill>
                  <a:schemeClr val="tx1"/>
                </a:solidFill>
                <a:effectLst/>
                <a:latin typeface="+mn-lt"/>
                <a:ea typeface="+mn-ea"/>
                <a:cs typeface="+mn-cs"/>
              </a:rPr>
              <a:t>. CCC-</a:t>
            </a:r>
            <a:r>
              <a:rPr lang="en-US" sz="4800" b="0" i="0" kern="1200" dirty="0" err="1" smtClean="0">
                <a:solidFill>
                  <a:schemeClr val="tx1"/>
                </a:solidFill>
                <a:effectLst/>
                <a:latin typeface="+mn-lt"/>
                <a:ea typeface="+mn-ea"/>
                <a:cs typeface="+mn-cs"/>
              </a:rPr>
              <a:t>Sp</a:t>
            </a:r>
            <a:r>
              <a:rPr lang="en-US" sz="1800" b="0" i="0" kern="1200" dirty="0" smtClean="0">
                <a:solidFill>
                  <a:schemeClr val="tx1"/>
                </a:solidFill>
                <a:effectLst/>
                <a:latin typeface="+mn-lt"/>
                <a:ea typeface="+mn-ea"/>
                <a:cs typeface="+mn-cs"/>
              </a:rPr>
              <a:t/>
            </a:r>
            <a:br>
              <a:rPr lang="en-US" sz="1800" b="0" i="0" kern="1200" dirty="0" smtClean="0">
                <a:solidFill>
                  <a:schemeClr val="tx1"/>
                </a:solidFill>
                <a:effectLst/>
                <a:latin typeface="+mn-lt"/>
                <a:ea typeface="+mn-ea"/>
                <a:cs typeface="+mn-cs"/>
              </a:rPr>
            </a:br>
            <a:r>
              <a:rPr lang="en-US" sz="2000" b="0" i="0" kern="1200" dirty="0" smtClean="0">
                <a:solidFill>
                  <a:schemeClr val="tx1"/>
                </a:solidFill>
                <a:effectLst/>
                <a:latin typeface="+mn-lt"/>
                <a:ea typeface="+mn-ea"/>
                <a:cs typeface="+mn-cs"/>
              </a:rPr>
              <a:t>Program Specialist, Georgia Project for Assistive Technology</a:t>
            </a:r>
            <a:br>
              <a:rPr lang="en-US" sz="2000" b="0" i="0" kern="1200" dirty="0" smtClean="0">
                <a:solidFill>
                  <a:schemeClr val="tx1"/>
                </a:solidFill>
                <a:effectLst/>
                <a:latin typeface="+mn-lt"/>
                <a:ea typeface="+mn-ea"/>
                <a:cs typeface="+mn-cs"/>
              </a:rPr>
            </a:br>
            <a:r>
              <a:rPr lang="en-US" sz="2000" b="0" i="0" kern="1200" dirty="0" smtClean="0">
                <a:solidFill>
                  <a:schemeClr val="tx1"/>
                </a:solidFill>
                <a:effectLst/>
                <a:latin typeface="+mn-lt"/>
                <a:ea typeface="+mn-ea"/>
                <a:cs typeface="+mn-cs"/>
              </a:rPr>
              <a:t>Special Education Services and Supports</a:t>
            </a:r>
            <a:br>
              <a:rPr lang="en-US" sz="2000" b="0" i="0" kern="1200" dirty="0" smtClean="0">
                <a:solidFill>
                  <a:schemeClr val="tx1"/>
                </a:solidFill>
                <a:effectLst/>
                <a:latin typeface="+mn-lt"/>
                <a:ea typeface="+mn-ea"/>
                <a:cs typeface="+mn-cs"/>
              </a:rPr>
            </a:br>
            <a:r>
              <a:rPr lang="en-US" sz="2000" b="0" i="0" kern="1200" dirty="0" smtClean="0">
                <a:solidFill>
                  <a:schemeClr val="tx1"/>
                </a:solidFill>
                <a:effectLst/>
                <a:latin typeface="+mn-lt"/>
                <a:ea typeface="+mn-ea"/>
                <a:cs typeface="+mn-cs"/>
              </a:rPr>
              <a:t>Georgia Department of Education</a:t>
            </a:r>
          </a:p>
          <a:p>
            <a:pPr algn="ctr"/>
            <a:r>
              <a:rPr lang="en-US" sz="2000" b="0" i="0" kern="1200" dirty="0" smtClean="0">
                <a:solidFill>
                  <a:schemeClr val="tx1"/>
                </a:solidFill>
                <a:effectLst/>
                <a:latin typeface="+mn-lt"/>
                <a:ea typeface="+mn-ea"/>
                <a:cs typeface="+mn-cs"/>
              </a:rPr>
              <a:t>dbunn@doe.k12.ga.us</a:t>
            </a:r>
          </a:p>
          <a:p>
            <a:pPr algn="ctr"/>
            <a:r>
              <a:rPr lang="en-US" sz="2000" b="0" i="0" kern="1200" dirty="0" smtClean="0">
                <a:solidFill>
                  <a:schemeClr val="tx1"/>
                </a:solidFill>
                <a:effectLst/>
                <a:latin typeface="+mn-lt"/>
                <a:ea typeface="+mn-ea"/>
                <a:cs typeface="+mn-cs"/>
              </a:rPr>
              <a:t>404.693.3344</a:t>
            </a:r>
            <a:endParaRPr lang="en-US" sz="18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723764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132165-31C4-48F8-BE5A-FEE58D584526}" type="datetimeFigureOut">
              <a:rPr lang="en-US" smtClean="0"/>
              <a:t>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4C8E448-FBE6-480F-82CB-3EB4E7455471}" type="slidenum">
              <a:rPr lang="en-US" smtClean="0"/>
              <a:t>‹#›</a:t>
            </a:fld>
            <a:endParaRPr lang="en-US"/>
          </a:p>
        </p:txBody>
      </p:sp>
    </p:spTree>
    <p:extLst>
      <p:ext uri="{BB962C8B-B14F-4D97-AF65-F5344CB8AC3E}">
        <p14:creationId xmlns:p14="http://schemas.microsoft.com/office/powerpoint/2010/main" val="326172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lstStyle/>
          <a:p>
            <a:r>
              <a:rPr lang="en-US" dirty="0" smtClean="0"/>
              <a:t>Click to edit Master title style</a:t>
            </a:r>
            <a:endParaRPr lang="en-US" dirty="0"/>
          </a:p>
        </p:txBody>
      </p:sp>
      <p:sp>
        <p:nvSpPr>
          <p:cNvPr id="8" name="Rectangle 7"/>
          <p:cNvSpPr/>
          <p:nvPr userDrawn="1"/>
        </p:nvSpPr>
        <p:spPr>
          <a:xfrm>
            <a:off x="304800" y="6019800"/>
            <a:ext cx="2514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02837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D1F5175-4E34-42D7-9F00-41833F467357}" type="slidenum">
              <a:rPr lang="en-US" smtClean="0"/>
              <a:t>‹#›</a:t>
            </a:fld>
            <a:endParaRPr lang="en-US"/>
          </a:p>
        </p:txBody>
      </p:sp>
    </p:spTree>
    <p:extLst>
      <p:ext uri="{BB962C8B-B14F-4D97-AF65-F5344CB8AC3E}">
        <p14:creationId xmlns:p14="http://schemas.microsoft.com/office/powerpoint/2010/main" val="1604812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D1F5175-4E34-42D7-9F00-41833F467357}" type="slidenum">
              <a:rPr lang="en-US" smtClean="0"/>
              <a:t>‹#›</a:t>
            </a:fld>
            <a:endParaRPr lang="en-US"/>
          </a:p>
        </p:txBody>
      </p:sp>
    </p:spTree>
    <p:extLst>
      <p:ext uri="{BB962C8B-B14F-4D97-AF65-F5344CB8AC3E}">
        <p14:creationId xmlns:p14="http://schemas.microsoft.com/office/powerpoint/2010/main" val="19526894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1D1F5175-4E34-42D7-9F00-41833F467357}" type="slidenum">
              <a:rPr lang="en-US" smtClean="0"/>
              <a:t>‹#›</a:t>
            </a:fld>
            <a:endParaRPr lang="en-US"/>
          </a:p>
        </p:txBody>
      </p:sp>
    </p:spTree>
    <p:extLst>
      <p:ext uri="{BB962C8B-B14F-4D97-AF65-F5344CB8AC3E}">
        <p14:creationId xmlns:p14="http://schemas.microsoft.com/office/powerpoint/2010/main" val="24839900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1D1F5175-4E34-42D7-9F00-41833F467357}" type="slidenum">
              <a:rPr lang="en-US" smtClean="0"/>
              <a:t>‹#›</a:t>
            </a:fld>
            <a:endParaRPr lang="en-US"/>
          </a:p>
        </p:txBody>
      </p:sp>
    </p:spTree>
    <p:extLst>
      <p:ext uri="{BB962C8B-B14F-4D97-AF65-F5344CB8AC3E}">
        <p14:creationId xmlns:p14="http://schemas.microsoft.com/office/powerpoint/2010/main" val="992109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1D1F5175-4E34-42D7-9F00-41833F467357}" type="slidenum">
              <a:rPr lang="en-US" smtClean="0"/>
              <a:t>‹#›</a:t>
            </a:fld>
            <a:endParaRPr lang="en-US"/>
          </a:p>
        </p:txBody>
      </p:sp>
    </p:spTree>
    <p:extLst>
      <p:ext uri="{BB962C8B-B14F-4D97-AF65-F5344CB8AC3E}">
        <p14:creationId xmlns:p14="http://schemas.microsoft.com/office/powerpoint/2010/main" val="16557879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F5175-4E34-42D7-9F00-41833F467357}" type="slidenum">
              <a:rPr lang="en-US" smtClean="0"/>
              <a:t>‹#›</a:t>
            </a:fld>
            <a:endParaRPr lang="en-US"/>
          </a:p>
        </p:txBody>
      </p:sp>
    </p:spTree>
    <p:extLst>
      <p:ext uri="{BB962C8B-B14F-4D97-AF65-F5344CB8AC3E}">
        <p14:creationId xmlns:p14="http://schemas.microsoft.com/office/powerpoint/2010/main" val="28376265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479183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F5175-4E34-42D7-9F00-41833F467357}" type="slidenum">
              <a:rPr lang="en-US" smtClean="0"/>
              <a:t>‹#›</a:t>
            </a:fld>
            <a:endParaRPr lang="en-US" dirty="0"/>
          </a:p>
        </p:txBody>
      </p:sp>
      <p:sp>
        <p:nvSpPr>
          <p:cNvPr id="11" name="Rectangle 10"/>
          <p:cNvSpPr/>
          <p:nvPr userDrawn="1"/>
        </p:nvSpPr>
        <p:spPr>
          <a:xfrm>
            <a:off x="76200" y="76200"/>
            <a:ext cx="8991600" cy="664445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819400" y="6314193"/>
            <a:ext cx="3722370" cy="337155"/>
          </a:xfrm>
          <a:prstGeom prst="rect">
            <a:avLst/>
          </a:prstGeom>
        </p:spPr>
      </p:pic>
    </p:spTree>
    <p:extLst>
      <p:ext uri="{BB962C8B-B14F-4D97-AF65-F5344CB8AC3E}">
        <p14:creationId xmlns:p14="http://schemas.microsoft.com/office/powerpoint/2010/main" val="1326950183"/>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0"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Literacy%20Strategies.pdf"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Using%20PP%20to%20Scaffold%20a%20Text.pptx"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8.png"/><Relationship Id="rId5" Type="http://schemas.openxmlformats.org/officeDocument/2006/relationships/slide" Target="slide49.xml"/><Relationship Id="rId4" Type="http://schemas.openxmlformats.org/officeDocument/2006/relationships/slide" Target="slide4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9.jp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10.jp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slide" Target="slide15.xml"/><Relationship Id="rId5" Type="http://schemas.openxmlformats.org/officeDocument/2006/relationships/slide" Target="slide6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11.jp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12.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slide" Target="slide64.xml"/><Relationship Id="rId5" Type="http://schemas.openxmlformats.org/officeDocument/2006/relationships/image" Target="../media/image7.png"/><Relationship Id="rId4" Type="http://schemas.openxmlformats.org/officeDocument/2006/relationships/slide" Target="slide50.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7.png"/><Relationship Id="rId4" Type="http://schemas.openxmlformats.org/officeDocument/2006/relationships/slide" Target="slide5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13.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3.wav"/><Relationship Id="rId1" Type="http://schemas.microsoft.com/office/2007/relationships/media" Target="../media/media13.wav"/><Relationship Id="rId5" Type="http://schemas.openxmlformats.org/officeDocument/2006/relationships/image" Target="../media/image7.png"/><Relationship Id="rId4" Type="http://schemas.openxmlformats.org/officeDocument/2006/relationships/slide" Target="slide5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4.wav"/><Relationship Id="rId1" Type="http://schemas.microsoft.com/office/2007/relationships/media" Target="../media/media14.wav"/><Relationship Id="rId5" Type="http://schemas.openxmlformats.org/officeDocument/2006/relationships/image" Target="../media/image14.jp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15.wav"/><Relationship Id="rId1" Type="http://schemas.microsoft.com/office/2007/relationships/media" Target="../media/media15.wav"/><Relationship Id="rId6" Type="http://schemas.openxmlformats.org/officeDocument/2006/relationships/slide" Target="slide12.xml"/><Relationship Id="rId5" Type="http://schemas.openxmlformats.org/officeDocument/2006/relationships/slide" Target="slide54.xml"/><Relationship Id="rId4" Type="http://schemas.openxmlformats.org/officeDocument/2006/relationships/slide" Target="slide5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6.wav"/><Relationship Id="rId1" Type="http://schemas.microsoft.com/office/2007/relationships/media" Target="../media/media16.wav"/><Relationship Id="rId5" Type="http://schemas.openxmlformats.org/officeDocument/2006/relationships/image" Target="../media/image8.png"/><Relationship Id="rId4" Type="http://schemas.openxmlformats.org/officeDocument/2006/relationships/slide" Target="slide55.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5.jpeg"/><Relationship Id="rId2" Type="http://schemas.openxmlformats.org/officeDocument/2006/relationships/audio" Target="../media/media17.wav"/><Relationship Id="rId1" Type="http://schemas.microsoft.com/office/2007/relationships/media" Target="../media/media17.wav"/><Relationship Id="rId6" Type="http://schemas.openxmlformats.org/officeDocument/2006/relationships/hyperlink" Target="http://youtu.be/REPoVfN-Ij4" TargetMode="External"/><Relationship Id="rId5" Type="http://schemas.openxmlformats.org/officeDocument/2006/relationships/image" Target="../media/image8.png"/><Relationship Id="rId4" Type="http://schemas.openxmlformats.org/officeDocument/2006/relationships/slide" Target="slide5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3.xml"/><Relationship Id="rId7" Type="http://schemas.openxmlformats.org/officeDocument/2006/relationships/hyperlink" Target="http://www.youtube.com/watch?v=DSM3aTVzYCM" TargetMode="External"/><Relationship Id="rId2" Type="http://schemas.openxmlformats.org/officeDocument/2006/relationships/audio" Target="../media/media18.wav"/><Relationship Id="rId1" Type="http://schemas.microsoft.com/office/2007/relationships/media" Target="../media/media18.wav"/><Relationship Id="rId6" Type="http://schemas.openxmlformats.org/officeDocument/2006/relationships/image" Target="../media/image8.png"/><Relationship Id="rId5" Type="http://schemas.openxmlformats.org/officeDocument/2006/relationships/slide" Target="slide58.xml"/><Relationship Id="rId4" Type="http://schemas.openxmlformats.org/officeDocument/2006/relationships/slide" Target="slide5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9.wav"/><Relationship Id="rId1" Type="http://schemas.microsoft.com/office/2007/relationships/media" Target="../media/media19.wav"/><Relationship Id="rId5" Type="http://schemas.openxmlformats.org/officeDocument/2006/relationships/image" Target="../media/image8.png"/><Relationship Id="rId4" Type="http://schemas.openxmlformats.org/officeDocument/2006/relationships/slide" Target="slide59.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0.wav"/><Relationship Id="rId1" Type="http://schemas.microsoft.com/office/2007/relationships/media" Target="../media/media20.wav"/><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1.wav"/><Relationship Id="rId1" Type="http://schemas.microsoft.com/office/2007/relationships/media" Target="../media/media21.wav"/><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2.wav"/><Relationship Id="rId1" Type="http://schemas.microsoft.com/office/2007/relationships/media" Target="../media/media22.wav"/><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3.wav"/><Relationship Id="rId1" Type="http://schemas.microsoft.com/office/2007/relationships/media" Target="../media/media23.wav"/><Relationship Id="rId6" Type="http://schemas.openxmlformats.org/officeDocument/2006/relationships/image" Target="../media/image8.png"/><Relationship Id="rId5" Type="http://schemas.openxmlformats.org/officeDocument/2006/relationships/slide" Target="slide61.xml"/><Relationship Id="rId4" Type="http://schemas.openxmlformats.org/officeDocument/2006/relationships/slide" Target="slide60.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4.wav"/><Relationship Id="rId1" Type="http://schemas.microsoft.com/office/2007/relationships/media" Target="../media/media24.wav"/><Relationship Id="rId5" Type="http://schemas.openxmlformats.org/officeDocument/2006/relationships/image" Target="../media/image8.png"/><Relationship Id="rId4" Type="http://schemas.openxmlformats.org/officeDocument/2006/relationships/slide" Target="slide6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5.wav"/><Relationship Id="rId1" Type="http://schemas.microsoft.com/office/2007/relationships/media" Target="../media/media25.wav"/><Relationship Id="rId6" Type="http://schemas.openxmlformats.org/officeDocument/2006/relationships/slide" Target="slide7.xml"/><Relationship Id="rId5" Type="http://schemas.openxmlformats.org/officeDocument/2006/relationships/image" Target="../media/image8.png"/><Relationship Id="rId4" Type="http://schemas.openxmlformats.org/officeDocument/2006/relationships/hyperlink" Target="http://magma.nationalgeographic.com/ngexplorer/1205/articles/mainarticle.html" TargetMode="Externa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6.wav"/><Relationship Id="rId1" Type="http://schemas.microsoft.com/office/2007/relationships/media" Target="../media/media26.wav"/><Relationship Id="rId6" Type="http://schemas.openxmlformats.org/officeDocument/2006/relationships/image" Target="../media/image20.png"/><Relationship Id="rId5" Type="http://schemas.openxmlformats.org/officeDocument/2006/relationships/slide" Target="slide24.xml"/><Relationship Id="rId4" Type="http://schemas.openxmlformats.org/officeDocument/2006/relationships/image" Target="../media/image19.jp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27.wav"/><Relationship Id="rId1" Type="http://schemas.microsoft.com/office/2007/relationships/media" Target="../media/media27.wav"/><Relationship Id="rId6" Type="http://schemas.openxmlformats.org/officeDocument/2006/relationships/slide" Target="slide24.xml"/><Relationship Id="rId5" Type="http://schemas.openxmlformats.org/officeDocument/2006/relationships/image" Target="../media/image22.jpg"/><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28.wav"/><Relationship Id="rId1" Type="http://schemas.microsoft.com/office/2007/relationships/media" Target="../media/media28.wav"/><Relationship Id="rId6" Type="http://schemas.openxmlformats.org/officeDocument/2006/relationships/slide" Target="slide32.xml"/><Relationship Id="rId5" Type="http://schemas.openxmlformats.org/officeDocument/2006/relationships/image" Target="../media/image23.jpg"/><Relationship Id="rId4" Type="http://schemas.openxmlformats.org/officeDocument/2006/relationships/hyperlink" Target="http://www.youtube.com/watch?v=D_uUDTizIfw" TargetMode="Externa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9.wav"/><Relationship Id="rId1" Type="http://schemas.microsoft.com/office/2007/relationships/media" Target="../media/media29.wav"/><Relationship Id="rId6" Type="http://schemas.openxmlformats.org/officeDocument/2006/relationships/image" Target="../media/image7.png"/><Relationship Id="rId5" Type="http://schemas.openxmlformats.org/officeDocument/2006/relationships/image" Target="../media/image24.jpg"/><Relationship Id="rId4" Type="http://schemas.openxmlformats.org/officeDocument/2006/relationships/slide" Target="slide33.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0.wav"/><Relationship Id="rId1" Type="http://schemas.microsoft.com/office/2007/relationships/media" Target="../media/media30.wav"/><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slide" Target="slide35.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1.wav"/><Relationship Id="rId1" Type="http://schemas.microsoft.com/office/2007/relationships/media" Target="../media/media31.wav"/><Relationship Id="rId6" Type="http://schemas.openxmlformats.org/officeDocument/2006/relationships/image" Target="../media/image7.png"/><Relationship Id="rId5" Type="http://schemas.openxmlformats.org/officeDocument/2006/relationships/image" Target="../media/image26.jpg"/><Relationship Id="rId4" Type="http://schemas.openxmlformats.org/officeDocument/2006/relationships/slide" Target="slide37.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2.wav"/><Relationship Id="rId1" Type="http://schemas.microsoft.com/office/2007/relationships/media" Target="../media/media32.wav"/><Relationship Id="rId5" Type="http://schemas.openxmlformats.org/officeDocument/2006/relationships/image" Target="../media/image7.png"/><Relationship Id="rId4" Type="http://schemas.openxmlformats.org/officeDocument/2006/relationships/slide" Target="slide3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3.wav"/><Relationship Id="rId1" Type="http://schemas.microsoft.com/office/2007/relationships/media" Target="../media/media33.wav"/><Relationship Id="rId6" Type="http://schemas.openxmlformats.org/officeDocument/2006/relationships/image" Target="../media/image7.png"/><Relationship Id="rId5" Type="http://schemas.openxmlformats.org/officeDocument/2006/relationships/image" Target="../media/image27.jpg"/><Relationship Id="rId4" Type="http://schemas.openxmlformats.org/officeDocument/2006/relationships/slide" Target="slide38.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4.wav"/><Relationship Id="rId1" Type="http://schemas.microsoft.com/office/2007/relationships/media" Target="../media/media34.wav"/><Relationship Id="rId5" Type="http://schemas.openxmlformats.org/officeDocument/2006/relationships/image" Target="../media/image7.png"/><Relationship Id="rId4" Type="http://schemas.openxmlformats.org/officeDocument/2006/relationships/slide" Target="slide39.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5.wav"/><Relationship Id="rId1" Type="http://schemas.microsoft.com/office/2007/relationships/media" Target="../media/media35.wav"/><Relationship Id="rId6" Type="http://schemas.openxmlformats.org/officeDocument/2006/relationships/image" Target="../media/image7.png"/><Relationship Id="rId5" Type="http://schemas.openxmlformats.org/officeDocument/2006/relationships/image" Target="../media/image28.jpg"/><Relationship Id="rId4" Type="http://schemas.openxmlformats.org/officeDocument/2006/relationships/slide" Target="slide40.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6.wav"/><Relationship Id="rId1" Type="http://schemas.microsoft.com/office/2007/relationships/media" Target="../media/media36.wav"/><Relationship Id="rId6" Type="http://schemas.openxmlformats.org/officeDocument/2006/relationships/image" Target="../media/image7.png"/><Relationship Id="rId5" Type="http://schemas.openxmlformats.org/officeDocument/2006/relationships/image" Target="../media/image29.jpg"/><Relationship Id="rId4" Type="http://schemas.openxmlformats.org/officeDocument/2006/relationships/slide" Target="slide40.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7.wav"/><Relationship Id="rId1" Type="http://schemas.microsoft.com/office/2007/relationships/media" Target="../media/media37.wav"/><Relationship Id="rId5" Type="http://schemas.openxmlformats.org/officeDocument/2006/relationships/image" Target="../media/image7.png"/><Relationship Id="rId4" Type="http://schemas.openxmlformats.org/officeDocument/2006/relationships/slide" Target="slide41.xml"/></Relationships>
</file>

<file path=ppt/slides/_rels/slide6.xml.rels><?xml version="1.0" encoding="UTF-8" standalone="yes"?>
<Relationships xmlns="http://schemas.openxmlformats.org/package/2006/relationships"><Relationship Id="rId2" Type="http://schemas.openxmlformats.org/officeDocument/2006/relationships/hyperlink" Target="http://bookbuilder.cast.org/"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8.wav"/><Relationship Id="rId1" Type="http://schemas.microsoft.com/office/2007/relationships/media" Target="../media/media38.wav"/><Relationship Id="rId6" Type="http://schemas.openxmlformats.org/officeDocument/2006/relationships/image" Target="../media/image7.png"/><Relationship Id="rId5" Type="http://schemas.openxmlformats.org/officeDocument/2006/relationships/image" Target="../media/image30.png"/><Relationship Id="rId4" Type="http://schemas.openxmlformats.org/officeDocument/2006/relationships/slide" Target="slide45.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9.wav"/><Relationship Id="rId1" Type="http://schemas.microsoft.com/office/2007/relationships/media" Target="../media/media39.wav"/><Relationship Id="rId6" Type="http://schemas.openxmlformats.org/officeDocument/2006/relationships/image" Target="../media/image7.png"/><Relationship Id="rId5" Type="http://schemas.openxmlformats.org/officeDocument/2006/relationships/image" Target="../media/image31.jpg"/><Relationship Id="rId4" Type="http://schemas.openxmlformats.org/officeDocument/2006/relationships/slide" Target="slide45.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0.wav"/><Relationship Id="rId1" Type="http://schemas.microsoft.com/office/2007/relationships/media" Target="../media/media40.wav"/><Relationship Id="rId5" Type="http://schemas.openxmlformats.org/officeDocument/2006/relationships/image" Target="../media/image7.png"/><Relationship Id="rId4" Type="http://schemas.openxmlformats.org/officeDocument/2006/relationships/slide" Target="slide27.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1.wav"/><Relationship Id="rId1" Type="http://schemas.microsoft.com/office/2007/relationships/media" Target="../media/media41.wav"/><Relationship Id="rId5" Type="http://schemas.openxmlformats.org/officeDocument/2006/relationships/image" Target="../media/image7.png"/><Relationship Id="rId4" Type="http://schemas.openxmlformats.org/officeDocument/2006/relationships/slide" Target="slide29.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2.wav"/><Relationship Id="rId1" Type="http://schemas.microsoft.com/office/2007/relationships/media" Target="../media/media42.wav"/><Relationship Id="rId5" Type="http://schemas.openxmlformats.org/officeDocument/2006/relationships/image" Target="../media/image7.png"/><Relationship Id="rId4" Type="http://schemas.openxmlformats.org/officeDocument/2006/relationships/slide" Target="slide3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2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8001000" cy="1470025"/>
          </a:xfrm>
        </p:spPr>
        <p:txBody>
          <a:bodyPr/>
          <a:lstStyle/>
          <a:p>
            <a:r>
              <a:rPr lang="en-US" b="1" dirty="0"/>
              <a:t>Applying UDL to Scaffold Texts for Struggling Readers K-12</a:t>
            </a:r>
          </a:p>
        </p:txBody>
      </p:sp>
      <p:sp>
        <p:nvSpPr>
          <p:cNvPr id="3" name="Subtitle 2"/>
          <p:cNvSpPr>
            <a:spLocks noGrp="1"/>
          </p:cNvSpPr>
          <p:nvPr>
            <p:ph type="subTitle" idx="1"/>
          </p:nvPr>
        </p:nvSpPr>
        <p:spPr/>
        <p:txBody>
          <a:bodyPr>
            <a:normAutofit/>
          </a:bodyPr>
          <a:lstStyle/>
          <a:p>
            <a:endParaRPr lang="en-US" sz="2800" dirty="0" smtClean="0">
              <a:solidFill>
                <a:schemeClr val="tx1"/>
              </a:solidFill>
            </a:endParaRPr>
          </a:p>
          <a:p>
            <a:r>
              <a:rPr lang="en-US" sz="2800" dirty="0" smtClean="0">
                <a:solidFill>
                  <a:schemeClr val="tx1"/>
                </a:solidFill>
              </a:rPr>
              <a:t>January 11, 2017</a:t>
            </a:r>
          </a:p>
          <a:p>
            <a:r>
              <a:rPr lang="en-US" sz="2800" dirty="0" smtClean="0">
                <a:solidFill>
                  <a:schemeClr val="tx1"/>
                </a:solidFill>
              </a:rPr>
              <a:t>3:30 to 4:15 EST</a:t>
            </a:r>
            <a:endParaRPr lang="en-US" sz="2800" dirty="0">
              <a:solidFill>
                <a:schemeClr val="tx1"/>
              </a:solidFill>
            </a:endParaRPr>
          </a:p>
        </p:txBody>
      </p:sp>
      <p:sp>
        <p:nvSpPr>
          <p:cNvPr id="4" name="TextBox 3"/>
          <p:cNvSpPr txBox="1"/>
          <p:nvPr/>
        </p:nvSpPr>
        <p:spPr>
          <a:xfrm>
            <a:off x="1066800" y="2590800"/>
            <a:ext cx="7086600" cy="1200329"/>
          </a:xfrm>
          <a:prstGeom prst="rect">
            <a:avLst/>
          </a:prstGeom>
          <a:noFill/>
        </p:spPr>
        <p:txBody>
          <a:bodyPr wrap="square" rtlCol="0">
            <a:spAutoFit/>
          </a:bodyPr>
          <a:lstStyle/>
          <a:p>
            <a:pPr algn="ctr"/>
            <a:r>
              <a:rPr lang="en-US" sz="3600" dirty="0" smtClean="0"/>
              <a:t>Georgia Department of Education</a:t>
            </a:r>
          </a:p>
          <a:p>
            <a:pPr algn="ctr"/>
            <a:r>
              <a:rPr lang="en-US" sz="3600" dirty="0" smtClean="0"/>
              <a:t>Cynde Snider Consulting </a:t>
            </a:r>
            <a:endParaRPr lang="en-US" sz="3600" dirty="0"/>
          </a:p>
        </p:txBody>
      </p:sp>
    </p:spTree>
    <p:extLst>
      <p:ext uri="{BB962C8B-B14F-4D97-AF65-F5344CB8AC3E}">
        <p14:creationId xmlns:p14="http://schemas.microsoft.com/office/powerpoint/2010/main" val="3807660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Steps for Scaffolding a Text</a:t>
            </a:r>
            <a:endParaRPr lang="en-US" dirty="0"/>
          </a:p>
        </p:txBody>
      </p:sp>
      <p:sp>
        <p:nvSpPr>
          <p:cNvPr id="3" name="Content Placeholder 2"/>
          <p:cNvSpPr>
            <a:spLocks noGrp="1"/>
          </p:cNvSpPr>
          <p:nvPr>
            <p:ph idx="1"/>
          </p:nvPr>
        </p:nvSpPr>
        <p:spPr>
          <a:xfrm>
            <a:off x="457200" y="1295400"/>
            <a:ext cx="8534400" cy="4525963"/>
          </a:xfrm>
        </p:spPr>
        <p:txBody>
          <a:bodyPr>
            <a:normAutofit/>
          </a:bodyPr>
          <a:lstStyle/>
          <a:p>
            <a:pPr marL="514350" indent="-514350">
              <a:buFont typeface="+mj-lt"/>
              <a:buAutoNum type="arabicPeriod"/>
            </a:pPr>
            <a:r>
              <a:rPr lang="en-US" sz="4000" dirty="0" smtClean="0"/>
              <a:t>Select and prepare the text.</a:t>
            </a:r>
          </a:p>
          <a:p>
            <a:pPr marL="514350" indent="-514350">
              <a:buFont typeface="+mj-lt"/>
              <a:buAutoNum type="arabicPeriod"/>
            </a:pPr>
            <a:endParaRPr lang="en-US" sz="4000" dirty="0" smtClean="0"/>
          </a:p>
          <a:p>
            <a:pPr marL="514350" indent="-514350">
              <a:buFont typeface="+mj-lt"/>
              <a:buAutoNum type="arabicPeriod"/>
            </a:pPr>
            <a:r>
              <a:rPr lang="en-US" sz="4000" dirty="0" smtClean="0"/>
              <a:t>Select and embed vocabulary.</a:t>
            </a:r>
          </a:p>
          <a:p>
            <a:pPr marL="514350" indent="-514350">
              <a:buFont typeface="+mj-lt"/>
              <a:buAutoNum type="arabicPeriod"/>
            </a:pPr>
            <a:endParaRPr lang="en-US" sz="4000" dirty="0" smtClean="0"/>
          </a:p>
          <a:p>
            <a:pPr marL="514350" indent="-514350">
              <a:buFont typeface="+mj-lt"/>
              <a:buAutoNum type="arabicPeriod"/>
            </a:pPr>
            <a:r>
              <a:rPr lang="en-US" sz="4000" dirty="0" smtClean="0">
                <a:solidFill>
                  <a:schemeClr val="bg1"/>
                </a:solidFill>
              </a:rPr>
              <a:t>Select and embed specific strategies.</a:t>
            </a:r>
            <a:endParaRPr lang="en-US" sz="4000" dirty="0">
              <a:solidFill>
                <a:schemeClr val="bg1"/>
              </a:solidFill>
            </a:endParaRPr>
          </a:p>
        </p:txBody>
      </p:sp>
    </p:spTree>
    <p:extLst>
      <p:ext uri="{BB962C8B-B14F-4D97-AF65-F5344CB8AC3E}">
        <p14:creationId xmlns:p14="http://schemas.microsoft.com/office/powerpoint/2010/main" val="422183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56648" y="0"/>
            <a:ext cx="8862035" cy="1143000"/>
          </a:xfrm>
        </p:spPr>
        <p:txBody>
          <a:bodyPr/>
          <a:lstStyle/>
          <a:p>
            <a:r>
              <a:rPr lang="en-US" altLang="en-US" sz="3700" dirty="0" smtClean="0"/>
              <a:t>Selecting and Embedding Vocabulary</a:t>
            </a:r>
            <a:endParaRPr lang="en-US" altLang="en-US" sz="3700" dirty="0"/>
          </a:p>
        </p:txBody>
      </p:sp>
      <p:sp>
        <p:nvSpPr>
          <p:cNvPr id="30723" name="Content Placeholder 2"/>
          <p:cNvSpPr>
            <a:spLocks noGrp="1"/>
          </p:cNvSpPr>
          <p:nvPr>
            <p:ph idx="1"/>
          </p:nvPr>
        </p:nvSpPr>
        <p:spPr>
          <a:xfrm>
            <a:off x="228600" y="1219200"/>
            <a:ext cx="8763000" cy="4686732"/>
          </a:xfrm>
        </p:spPr>
        <p:txBody>
          <a:bodyPr>
            <a:noAutofit/>
          </a:bodyPr>
          <a:lstStyle/>
          <a:p>
            <a:pPr marL="514350" indent="-514350">
              <a:buFont typeface="+mj-lt"/>
              <a:buAutoNum type="arabicPeriod"/>
            </a:pPr>
            <a:r>
              <a:rPr lang="en-US" altLang="en-US" sz="2900" dirty="0" smtClean="0"/>
              <a:t>Provide student-friendly definitions of key content and academic vocabulary words in the text</a:t>
            </a:r>
          </a:p>
          <a:p>
            <a:pPr marL="514350" indent="-514350">
              <a:buFont typeface="+mj-lt"/>
              <a:buAutoNum type="arabicPeriod"/>
            </a:pPr>
            <a:endParaRPr lang="en-US" altLang="en-US" sz="2900" dirty="0" smtClean="0"/>
          </a:p>
          <a:p>
            <a:pPr marL="514350" indent="-514350">
              <a:buFont typeface="+mj-lt"/>
              <a:buAutoNum type="arabicPeriod"/>
            </a:pPr>
            <a:r>
              <a:rPr lang="en-US" altLang="en-US" sz="2900" dirty="0" smtClean="0"/>
              <a:t>Use pictures and or graphics to illustrate key </a:t>
            </a:r>
            <a:r>
              <a:rPr lang="en-US" altLang="en-US" sz="2900" dirty="0"/>
              <a:t>content and academic vocabulary words </a:t>
            </a:r>
            <a:r>
              <a:rPr lang="en-US" altLang="en-US" sz="2900" dirty="0" smtClean="0"/>
              <a:t>in the text </a:t>
            </a:r>
          </a:p>
          <a:p>
            <a:pPr marL="514350" indent="-514350">
              <a:buFont typeface="+mj-lt"/>
              <a:buAutoNum type="arabicPeriod"/>
            </a:pPr>
            <a:endParaRPr lang="en-US" altLang="en-US" sz="2900" dirty="0" smtClean="0"/>
          </a:p>
          <a:p>
            <a:pPr marL="514350" indent="-514350">
              <a:buFont typeface="+mj-lt"/>
              <a:buAutoNum type="arabicPeriod"/>
            </a:pPr>
            <a:r>
              <a:rPr lang="en-US" altLang="en-US" sz="2900" dirty="0" smtClean="0"/>
              <a:t>Include student-relevant examples to clarify the meanings of </a:t>
            </a:r>
            <a:r>
              <a:rPr lang="en-US" altLang="en-US" sz="2900" dirty="0"/>
              <a:t>content and academic vocabulary words </a:t>
            </a:r>
            <a:r>
              <a:rPr lang="en-US" altLang="en-US" sz="2900" dirty="0" smtClean="0"/>
              <a:t>in the text.</a:t>
            </a:r>
          </a:p>
          <a:p>
            <a:pPr marL="0" indent="0">
              <a:buNone/>
            </a:pPr>
            <a:r>
              <a:rPr lang="en-US" altLang="en-US" sz="2900" dirty="0" smtClean="0">
                <a:hlinkClick r:id="rId2" action="ppaction://hlinksldjump"/>
              </a:rPr>
              <a:t>For example . . .</a:t>
            </a:r>
            <a:endParaRPr lang="en-US" altLang="en-US" sz="2900" dirty="0" smtClean="0"/>
          </a:p>
        </p:txBody>
      </p:sp>
      <p:sp>
        <p:nvSpPr>
          <p:cNvPr id="30724" name="Slide Number Placeholder 3"/>
          <p:cNvSpPr>
            <a:spLocks noGrp="1"/>
          </p:cNvSpPr>
          <p:nvPr>
            <p:ph type="sldNum" sz="quarter" idx="4294967295"/>
          </p:nvPr>
        </p:nvSpPr>
        <p:spPr bwMode="auto">
          <a:xfrm>
            <a:off x="8076714" y="6355773"/>
            <a:ext cx="609878" cy="3658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146" tIns="61073" rIns="122146" bIns="61073" numCol="1" anchorCtr="0" compatLnSpc="1">
            <a:prstTxWarp prst="textNoShape">
              <a:avLst/>
            </a:prstTxWarp>
          </a:bodyPr>
          <a:lstStyle>
            <a:lvl1pPr eaLnBrk="0" hangingPunct="0">
              <a:defRPr sz="1600">
                <a:solidFill>
                  <a:srgbClr val="5F5F5F"/>
                </a:solidFill>
                <a:latin typeface="Arial" pitchFamily="34" charset="0"/>
              </a:defRPr>
            </a:lvl1pPr>
            <a:lvl2pPr marL="992433" indent="-381705" eaLnBrk="0" hangingPunct="0">
              <a:defRPr sz="1600">
                <a:solidFill>
                  <a:srgbClr val="5F5F5F"/>
                </a:solidFill>
                <a:latin typeface="Arial" pitchFamily="34" charset="0"/>
              </a:defRPr>
            </a:lvl2pPr>
            <a:lvl3pPr marL="1526819" indent="-305364" eaLnBrk="0" hangingPunct="0">
              <a:defRPr sz="1600">
                <a:solidFill>
                  <a:srgbClr val="5F5F5F"/>
                </a:solidFill>
                <a:latin typeface="Arial" pitchFamily="34" charset="0"/>
              </a:defRPr>
            </a:lvl3pPr>
            <a:lvl4pPr marL="2137547" indent="-305364" eaLnBrk="0" hangingPunct="0">
              <a:defRPr sz="1600">
                <a:solidFill>
                  <a:srgbClr val="5F5F5F"/>
                </a:solidFill>
                <a:latin typeface="Arial" pitchFamily="34" charset="0"/>
              </a:defRPr>
            </a:lvl4pPr>
            <a:lvl5pPr marL="2748275" indent="-305364" eaLnBrk="0" hangingPunct="0">
              <a:defRPr sz="1600">
                <a:solidFill>
                  <a:srgbClr val="5F5F5F"/>
                </a:solidFill>
                <a:latin typeface="Arial" pitchFamily="34" charset="0"/>
              </a:defRPr>
            </a:lvl5pPr>
            <a:lvl6pPr marL="3359003" indent="-305364" eaLnBrk="0" fontAlgn="base" hangingPunct="0">
              <a:spcBef>
                <a:spcPct val="0"/>
              </a:spcBef>
              <a:spcAft>
                <a:spcPct val="0"/>
              </a:spcAft>
              <a:defRPr sz="1600">
                <a:solidFill>
                  <a:srgbClr val="5F5F5F"/>
                </a:solidFill>
                <a:latin typeface="Arial" pitchFamily="34" charset="0"/>
              </a:defRPr>
            </a:lvl6pPr>
            <a:lvl7pPr marL="3969730" indent="-305364" eaLnBrk="0" fontAlgn="base" hangingPunct="0">
              <a:spcBef>
                <a:spcPct val="0"/>
              </a:spcBef>
              <a:spcAft>
                <a:spcPct val="0"/>
              </a:spcAft>
              <a:defRPr sz="1600">
                <a:solidFill>
                  <a:srgbClr val="5F5F5F"/>
                </a:solidFill>
                <a:latin typeface="Arial" pitchFamily="34" charset="0"/>
              </a:defRPr>
            </a:lvl7pPr>
            <a:lvl8pPr marL="4580458" indent="-305364" eaLnBrk="0" fontAlgn="base" hangingPunct="0">
              <a:spcBef>
                <a:spcPct val="0"/>
              </a:spcBef>
              <a:spcAft>
                <a:spcPct val="0"/>
              </a:spcAft>
              <a:defRPr sz="1600">
                <a:solidFill>
                  <a:srgbClr val="5F5F5F"/>
                </a:solidFill>
                <a:latin typeface="Arial" pitchFamily="34" charset="0"/>
              </a:defRPr>
            </a:lvl8pPr>
            <a:lvl9pPr marL="5191186" indent="-305364" eaLnBrk="0" fontAlgn="base" hangingPunct="0">
              <a:spcBef>
                <a:spcPct val="0"/>
              </a:spcBef>
              <a:spcAft>
                <a:spcPct val="0"/>
              </a:spcAft>
              <a:defRPr sz="1600">
                <a:solidFill>
                  <a:srgbClr val="5F5F5F"/>
                </a:solidFill>
                <a:latin typeface="Arial" pitchFamily="34" charset="0"/>
              </a:defRPr>
            </a:lvl9pPr>
          </a:lstStyle>
          <a:p>
            <a:pPr eaLnBrk="1" hangingPunct="1"/>
            <a:fld id="{6FA075E3-B364-482E-893B-16290CD4E659}" type="slidenum">
              <a:rPr lang="en-US" altLang="en-US" sz="1200">
                <a:solidFill>
                  <a:schemeClr val="tx1"/>
                </a:solidFill>
              </a:rPr>
              <a:pPr eaLnBrk="1" hangingPunct="1"/>
              <a:t>11</a:t>
            </a:fld>
            <a:endParaRPr lang="en-US" altLang="en-US" sz="1200">
              <a:solidFill>
                <a:schemeClr val="tx1"/>
              </a:solidFill>
            </a:endParaRPr>
          </a:p>
        </p:txBody>
      </p:sp>
    </p:spTree>
    <p:extLst>
      <p:ext uri="{BB962C8B-B14F-4D97-AF65-F5344CB8AC3E}">
        <p14:creationId xmlns:p14="http://schemas.microsoft.com/office/powerpoint/2010/main" val="259854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56648" y="0"/>
            <a:ext cx="8862035" cy="1143000"/>
          </a:xfrm>
        </p:spPr>
        <p:txBody>
          <a:bodyPr/>
          <a:lstStyle/>
          <a:p>
            <a:r>
              <a:rPr lang="en-US" altLang="en-US" sz="3700" dirty="0" smtClean="0"/>
              <a:t>Selecting and Embedding Vocabulary</a:t>
            </a:r>
            <a:endParaRPr lang="en-US" altLang="en-US" sz="3700" dirty="0"/>
          </a:p>
        </p:txBody>
      </p:sp>
      <p:sp>
        <p:nvSpPr>
          <p:cNvPr id="30723" name="Content Placeholder 2"/>
          <p:cNvSpPr>
            <a:spLocks noGrp="1"/>
          </p:cNvSpPr>
          <p:nvPr>
            <p:ph idx="1"/>
          </p:nvPr>
        </p:nvSpPr>
        <p:spPr>
          <a:xfrm>
            <a:off x="228600" y="1219200"/>
            <a:ext cx="8763000" cy="4686732"/>
          </a:xfrm>
        </p:spPr>
        <p:txBody>
          <a:bodyPr>
            <a:noAutofit/>
          </a:bodyPr>
          <a:lstStyle/>
          <a:p>
            <a:pPr marL="514350" indent="-514350">
              <a:buFont typeface="+mj-lt"/>
              <a:buAutoNum type="arabicPeriod"/>
            </a:pPr>
            <a:r>
              <a:rPr lang="en-US" altLang="en-US" sz="2900" dirty="0" smtClean="0"/>
              <a:t>Provide student-friendly definitions of key content and academic vocabulary words in the text</a:t>
            </a:r>
          </a:p>
          <a:p>
            <a:pPr marL="514350" indent="-514350">
              <a:buFont typeface="+mj-lt"/>
              <a:buAutoNum type="arabicPeriod"/>
            </a:pPr>
            <a:endParaRPr lang="en-US" altLang="en-US" sz="2900" dirty="0" smtClean="0"/>
          </a:p>
          <a:p>
            <a:pPr marL="514350" indent="-514350">
              <a:buFont typeface="+mj-lt"/>
              <a:buAutoNum type="arabicPeriod"/>
            </a:pPr>
            <a:r>
              <a:rPr lang="en-US" altLang="en-US" sz="2900" dirty="0" smtClean="0"/>
              <a:t>Use pictures and or graphics to illustrate key </a:t>
            </a:r>
            <a:r>
              <a:rPr lang="en-US" altLang="en-US" sz="2900" dirty="0"/>
              <a:t>content and academic vocabulary words </a:t>
            </a:r>
            <a:r>
              <a:rPr lang="en-US" altLang="en-US" sz="2900" dirty="0" smtClean="0"/>
              <a:t>in the text </a:t>
            </a:r>
          </a:p>
          <a:p>
            <a:pPr marL="514350" indent="-514350">
              <a:buFont typeface="+mj-lt"/>
              <a:buAutoNum type="arabicPeriod"/>
            </a:pPr>
            <a:endParaRPr lang="en-US" altLang="en-US" sz="2900" dirty="0" smtClean="0"/>
          </a:p>
          <a:p>
            <a:pPr marL="514350" indent="-514350">
              <a:buFont typeface="+mj-lt"/>
              <a:buAutoNum type="arabicPeriod"/>
            </a:pPr>
            <a:r>
              <a:rPr lang="en-US" altLang="en-US" sz="2900" dirty="0" smtClean="0"/>
              <a:t>Include student-relevant examples to clarify the meanings of </a:t>
            </a:r>
            <a:r>
              <a:rPr lang="en-US" altLang="en-US" sz="2900" dirty="0"/>
              <a:t>content and academic vocabulary words </a:t>
            </a:r>
            <a:r>
              <a:rPr lang="en-US" altLang="en-US" sz="2900" dirty="0" smtClean="0"/>
              <a:t>in the text</a:t>
            </a:r>
            <a:r>
              <a:rPr lang="en-US" altLang="en-US" sz="2900" dirty="0" smtClean="0"/>
              <a:t>.</a:t>
            </a:r>
            <a:endParaRPr lang="en-US" altLang="en-US" sz="2900" dirty="0" smtClean="0"/>
          </a:p>
        </p:txBody>
      </p:sp>
      <p:sp>
        <p:nvSpPr>
          <p:cNvPr id="30724" name="Slide Number Placeholder 3"/>
          <p:cNvSpPr>
            <a:spLocks noGrp="1"/>
          </p:cNvSpPr>
          <p:nvPr>
            <p:ph type="sldNum" sz="quarter" idx="4294967295"/>
          </p:nvPr>
        </p:nvSpPr>
        <p:spPr bwMode="auto">
          <a:xfrm>
            <a:off x="8076714" y="6355773"/>
            <a:ext cx="609878" cy="3658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146" tIns="61073" rIns="122146" bIns="61073" numCol="1" anchorCtr="0" compatLnSpc="1">
            <a:prstTxWarp prst="textNoShape">
              <a:avLst/>
            </a:prstTxWarp>
          </a:bodyPr>
          <a:lstStyle>
            <a:lvl1pPr eaLnBrk="0" hangingPunct="0">
              <a:defRPr sz="1600">
                <a:solidFill>
                  <a:srgbClr val="5F5F5F"/>
                </a:solidFill>
                <a:latin typeface="Arial" pitchFamily="34" charset="0"/>
              </a:defRPr>
            </a:lvl1pPr>
            <a:lvl2pPr marL="992433" indent="-381705" eaLnBrk="0" hangingPunct="0">
              <a:defRPr sz="1600">
                <a:solidFill>
                  <a:srgbClr val="5F5F5F"/>
                </a:solidFill>
                <a:latin typeface="Arial" pitchFamily="34" charset="0"/>
              </a:defRPr>
            </a:lvl2pPr>
            <a:lvl3pPr marL="1526819" indent="-305364" eaLnBrk="0" hangingPunct="0">
              <a:defRPr sz="1600">
                <a:solidFill>
                  <a:srgbClr val="5F5F5F"/>
                </a:solidFill>
                <a:latin typeface="Arial" pitchFamily="34" charset="0"/>
              </a:defRPr>
            </a:lvl3pPr>
            <a:lvl4pPr marL="2137547" indent="-305364" eaLnBrk="0" hangingPunct="0">
              <a:defRPr sz="1600">
                <a:solidFill>
                  <a:srgbClr val="5F5F5F"/>
                </a:solidFill>
                <a:latin typeface="Arial" pitchFamily="34" charset="0"/>
              </a:defRPr>
            </a:lvl4pPr>
            <a:lvl5pPr marL="2748275" indent="-305364" eaLnBrk="0" hangingPunct="0">
              <a:defRPr sz="1600">
                <a:solidFill>
                  <a:srgbClr val="5F5F5F"/>
                </a:solidFill>
                <a:latin typeface="Arial" pitchFamily="34" charset="0"/>
              </a:defRPr>
            </a:lvl5pPr>
            <a:lvl6pPr marL="3359003" indent="-305364" eaLnBrk="0" fontAlgn="base" hangingPunct="0">
              <a:spcBef>
                <a:spcPct val="0"/>
              </a:spcBef>
              <a:spcAft>
                <a:spcPct val="0"/>
              </a:spcAft>
              <a:defRPr sz="1600">
                <a:solidFill>
                  <a:srgbClr val="5F5F5F"/>
                </a:solidFill>
                <a:latin typeface="Arial" pitchFamily="34" charset="0"/>
              </a:defRPr>
            </a:lvl6pPr>
            <a:lvl7pPr marL="3969730" indent="-305364" eaLnBrk="0" fontAlgn="base" hangingPunct="0">
              <a:spcBef>
                <a:spcPct val="0"/>
              </a:spcBef>
              <a:spcAft>
                <a:spcPct val="0"/>
              </a:spcAft>
              <a:defRPr sz="1600">
                <a:solidFill>
                  <a:srgbClr val="5F5F5F"/>
                </a:solidFill>
                <a:latin typeface="Arial" pitchFamily="34" charset="0"/>
              </a:defRPr>
            </a:lvl7pPr>
            <a:lvl8pPr marL="4580458" indent="-305364" eaLnBrk="0" fontAlgn="base" hangingPunct="0">
              <a:spcBef>
                <a:spcPct val="0"/>
              </a:spcBef>
              <a:spcAft>
                <a:spcPct val="0"/>
              </a:spcAft>
              <a:defRPr sz="1600">
                <a:solidFill>
                  <a:srgbClr val="5F5F5F"/>
                </a:solidFill>
                <a:latin typeface="Arial" pitchFamily="34" charset="0"/>
              </a:defRPr>
            </a:lvl8pPr>
            <a:lvl9pPr marL="5191186" indent="-305364" eaLnBrk="0" fontAlgn="base" hangingPunct="0">
              <a:spcBef>
                <a:spcPct val="0"/>
              </a:spcBef>
              <a:spcAft>
                <a:spcPct val="0"/>
              </a:spcAft>
              <a:defRPr sz="1600">
                <a:solidFill>
                  <a:srgbClr val="5F5F5F"/>
                </a:solidFill>
                <a:latin typeface="Arial" pitchFamily="34" charset="0"/>
              </a:defRPr>
            </a:lvl9pPr>
          </a:lstStyle>
          <a:p>
            <a:pPr eaLnBrk="1" hangingPunct="1"/>
            <a:fld id="{6FA075E3-B364-482E-893B-16290CD4E659}" type="slidenum">
              <a:rPr lang="en-US" altLang="en-US" sz="1200">
                <a:solidFill>
                  <a:schemeClr val="tx1"/>
                </a:solidFill>
              </a:rPr>
              <a:pPr eaLnBrk="1" hangingPunct="1"/>
              <a:t>12</a:t>
            </a:fld>
            <a:endParaRPr lang="en-US" altLang="en-US" sz="1200">
              <a:solidFill>
                <a:schemeClr val="tx1"/>
              </a:solidFill>
            </a:endParaRPr>
          </a:p>
        </p:txBody>
      </p:sp>
    </p:spTree>
    <p:extLst>
      <p:ext uri="{BB962C8B-B14F-4D97-AF65-F5344CB8AC3E}">
        <p14:creationId xmlns:p14="http://schemas.microsoft.com/office/powerpoint/2010/main" val="2452460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Steps for Scaffolding a Text</a:t>
            </a:r>
            <a:endParaRPr lang="en-US" dirty="0"/>
          </a:p>
        </p:txBody>
      </p:sp>
      <p:sp>
        <p:nvSpPr>
          <p:cNvPr id="3" name="Content Placeholder 2"/>
          <p:cNvSpPr>
            <a:spLocks noGrp="1"/>
          </p:cNvSpPr>
          <p:nvPr>
            <p:ph idx="1"/>
          </p:nvPr>
        </p:nvSpPr>
        <p:spPr>
          <a:xfrm>
            <a:off x="457200" y="1295400"/>
            <a:ext cx="8534400" cy="4525963"/>
          </a:xfrm>
        </p:spPr>
        <p:txBody>
          <a:bodyPr>
            <a:normAutofit/>
          </a:bodyPr>
          <a:lstStyle/>
          <a:p>
            <a:pPr marL="514350" indent="-514350">
              <a:buFont typeface="+mj-lt"/>
              <a:buAutoNum type="arabicPeriod"/>
            </a:pPr>
            <a:r>
              <a:rPr lang="en-US" sz="4000" dirty="0" smtClean="0"/>
              <a:t>Select and prepare the text.</a:t>
            </a:r>
          </a:p>
          <a:p>
            <a:pPr marL="514350" indent="-514350">
              <a:buFont typeface="+mj-lt"/>
              <a:buAutoNum type="arabicPeriod"/>
            </a:pPr>
            <a:endParaRPr lang="en-US" sz="4000" dirty="0" smtClean="0"/>
          </a:p>
          <a:p>
            <a:pPr marL="514350" indent="-514350">
              <a:buFont typeface="+mj-lt"/>
              <a:buAutoNum type="arabicPeriod"/>
            </a:pPr>
            <a:r>
              <a:rPr lang="en-US" sz="4000" dirty="0" smtClean="0"/>
              <a:t>Select and embed vocabulary.</a:t>
            </a:r>
          </a:p>
          <a:p>
            <a:pPr marL="514350" indent="-514350">
              <a:buFont typeface="+mj-lt"/>
              <a:buAutoNum type="arabicPeriod"/>
            </a:pPr>
            <a:endParaRPr lang="en-US" sz="4000" dirty="0" smtClean="0"/>
          </a:p>
          <a:p>
            <a:pPr marL="514350" indent="-514350">
              <a:buFont typeface="+mj-lt"/>
              <a:buAutoNum type="arabicPeriod"/>
            </a:pPr>
            <a:r>
              <a:rPr lang="en-US" sz="4000" dirty="0" smtClean="0"/>
              <a:t>Select and embed specific strategies.</a:t>
            </a:r>
            <a:endParaRPr lang="en-US" sz="4000" dirty="0"/>
          </a:p>
        </p:txBody>
      </p:sp>
    </p:spTree>
    <p:extLst>
      <p:ext uri="{BB962C8B-B14F-4D97-AF65-F5344CB8AC3E}">
        <p14:creationId xmlns:p14="http://schemas.microsoft.com/office/powerpoint/2010/main" val="422183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t>Selecting and Adding Strategies</a:t>
            </a:r>
          </a:p>
        </p:txBody>
      </p:sp>
      <p:sp>
        <p:nvSpPr>
          <p:cNvPr id="28675" name="Slide Number Placeholder 3"/>
          <p:cNvSpPr>
            <a:spLocks noGrp="1"/>
          </p:cNvSpPr>
          <p:nvPr>
            <p:ph type="sldNum" sz="quarter" idx="4294967295"/>
          </p:nvPr>
        </p:nvSpPr>
        <p:spPr bwMode="auto">
          <a:xfrm>
            <a:off x="8076714" y="6355773"/>
            <a:ext cx="609878" cy="3658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146" tIns="61073" rIns="122146" bIns="61073" numCol="1" anchorCtr="0" compatLnSpc="1">
            <a:prstTxWarp prst="textNoShape">
              <a:avLst/>
            </a:prstTxWarp>
          </a:bodyPr>
          <a:lstStyle>
            <a:lvl1pPr eaLnBrk="0" hangingPunct="0">
              <a:defRPr sz="1600">
                <a:solidFill>
                  <a:srgbClr val="5F5F5F"/>
                </a:solidFill>
                <a:latin typeface="Arial" pitchFamily="34" charset="0"/>
              </a:defRPr>
            </a:lvl1pPr>
            <a:lvl2pPr marL="992433" indent="-381705" eaLnBrk="0" hangingPunct="0">
              <a:defRPr sz="1600">
                <a:solidFill>
                  <a:srgbClr val="5F5F5F"/>
                </a:solidFill>
                <a:latin typeface="Arial" pitchFamily="34" charset="0"/>
              </a:defRPr>
            </a:lvl2pPr>
            <a:lvl3pPr marL="1526819" indent="-305364" eaLnBrk="0" hangingPunct="0">
              <a:defRPr sz="1600">
                <a:solidFill>
                  <a:srgbClr val="5F5F5F"/>
                </a:solidFill>
                <a:latin typeface="Arial" pitchFamily="34" charset="0"/>
              </a:defRPr>
            </a:lvl3pPr>
            <a:lvl4pPr marL="2137547" indent="-305364" eaLnBrk="0" hangingPunct="0">
              <a:defRPr sz="1600">
                <a:solidFill>
                  <a:srgbClr val="5F5F5F"/>
                </a:solidFill>
                <a:latin typeface="Arial" pitchFamily="34" charset="0"/>
              </a:defRPr>
            </a:lvl4pPr>
            <a:lvl5pPr marL="2748275" indent="-305364" eaLnBrk="0" hangingPunct="0">
              <a:defRPr sz="1600">
                <a:solidFill>
                  <a:srgbClr val="5F5F5F"/>
                </a:solidFill>
                <a:latin typeface="Arial" pitchFamily="34" charset="0"/>
              </a:defRPr>
            </a:lvl5pPr>
            <a:lvl6pPr marL="3359003" indent="-305364" eaLnBrk="0" fontAlgn="base" hangingPunct="0">
              <a:spcBef>
                <a:spcPct val="0"/>
              </a:spcBef>
              <a:spcAft>
                <a:spcPct val="0"/>
              </a:spcAft>
              <a:defRPr sz="1600">
                <a:solidFill>
                  <a:srgbClr val="5F5F5F"/>
                </a:solidFill>
                <a:latin typeface="Arial" pitchFamily="34" charset="0"/>
              </a:defRPr>
            </a:lvl6pPr>
            <a:lvl7pPr marL="3969730" indent="-305364" eaLnBrk="0" fontAlgn="base" hangingPunct="0">
              <a:spcBef>
                <a:spcPct val="0"/>
              </a:spcBef>
              <a:spcAft>
                <a:spcPct val="0"/>
              </a:spcAft>
              <a:defRPr sz="1600">
                <a:solidFill>
                  <a:srgbClr val="5F5F5F"/>
                </a:solidFill>
                <a:latin typeface="Arial" pitchFamily="34" charset="0"/>
              </a:defRPr>
            </a:lvl7pPr>
            <a:lvl8pPr marL="4580458" indent="-305364" eaLnBrk="0" fontAlgn="base" hangingPunct="0">
              <a:spcBef>
                <a:spcPct val="0"/>
              </a:spcBef>
              <a:spcAft>
                <a:spcPct val="0"/>
              </a:spcAft>
              <a:defRPr sz="1600">
                <a:solidFill>
                  <a:srgbClr val="5F5F5F"/>
                </a:solidFill>
                <a:latin typeface="Arial" pitchFamily="34" charset="0"/>
              </a:defRPr>
            </a:lvl8pPr>
            <a:lvl9pPr marL="5191186" indent="-305364" eaLnBrk="0" fontAlgn="base" hangingPunct="0">
              <a:spcBef>
                <a:spcPct val="0"/>
              </a:spcBef>
              <a:spcAft>
                <a:spcPct val="0"/>
              </a:spcAft>
              <a:defRPr sz="1600">
                <a:solidFill>
                  <a:srgbClr val="5F5F5F"/>
                </a:solidFill>
                <a:latin typeface="Arial" pitchFamily="34" charset="0"/>
              </a:defRPr>
            </a:lvl9pPr>
          </a:lstStyle>
          <a:p>
            <a:pPr eaLnBrk="1" hangingPunct="1"/>
            <a:fld id="{BE6A6242-A73D-4B4D-880A-0E7D35BD5971}" type="slidenum">
              <a:rPr lang="en-US" altLang="en-US" sz="1200">
                <a:solidFill>
                  <a:schemeClr val="tx1"/>
                </a:solidFill>
              </a:rPr>
              <a:pPr eaLnBrk="1" hangingPunct="1"/>
              <a:t>14</a:t>
            </a:fld>
            <a:endParaRPr lang="en-US" altLang="en-US" sz="1200">
              <a:solidFill>
                <a:schemeClr val="tx1"/>
              </a:solidFill>
            </a:endParaRPr>
          </a:p>
        </p:txBody>
      </p:sp>
      <p:sp>
        <p:nvSpPr>
          <p:cNvPr id="28676" name="TextBox 1"/>
          <p:cNvSpPr txBox="1">
            <a:spLocks noChangeArrowheads="1"/>
          </p:cNvSpPr>
          <p:nvPr/>
        </p:nvSpPr>
        <p:spPr bwMode="auto">
          <a:xfrm>
            <a:off x="574373" y="1467717"/>
            <a:ext cx="8281397" cy="455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146" tIns="61073" rIns="122146" bIns="61073">
            <a:spAutoFit/>
          </a:bodyPr>
          <a:lstStyle>
            <a:lvl1pPr marL="457200" indent="-457200" eaLnBrk="0" hangingPunct="0">
              <a:defRPr sz="1200">
                <a:solidFill>
                  <a:srgbClr val="5F5F5F"/>
                </a:solidFill>
                <a:latin typeface="Arial" pitchFamily="34" charset="0"/>
              </a:defRPr>
            </a:lvl1pPr>
            <a:lvl2pPr marL="742950" indent="-285750" eaLnBrk="0" hangingPunct="0">
              <a:defRPr sz="1200">
                <a:solidFill>
                  <a:srgbClr val="5F5F5F"/>
                </a:solidFill>
                <a:latin typeface="Arial" pitchFamily="34" charset="0"/>
              </a:defRPr>
            </a:lvl2pPr>
            <a:lvl3pPr marL="1143000" indent="-228600" eaLnBrk="0" hangingPunct="0">
              <a:defRPr sz="1200">
                <a:solidFill>
                  <a:srgbClr val="5F5F5F"/>
                </a:solidFill>
                <a:latin typeface="Arial" pitchFamily="34" charset="0"/>
              </a:defRPr>
            </a:lvl3pPr>
            <a:lvl4pPr marL="1600200" indent="-228600" eaLnBrk="0" hangingPunct="0">
              <a:defRPr sz="1200">
                <a:solidFill>
                  <a:srgbClr val="5F5F5F"/>
                </a:solidFill>
                <a:latin typeface="Arial" pitchFamily="34" charset="0"/>
              </a:defRPr>
            </a:lvl4pPr>
            <a:lvl5pPr marL="2057400" indent="-228600" eaLnBrk="0" hangingPunct="0">
              <a:defRPr sz="1200">
                <a:solidFill>
                  <a:srgbClr val="5F5F5F"/>
                </a:solidFill>
                <a:latin typeface="Arial" pitchFamily="34" charset="0"/>
              </a:defRPr>
            </a:lvl5pPr>
            <a:lvl6pPr marL="2514600" indent="-228600" eaLnBrk="0" fontAlgn="base" hangingPunct="0">
              <a:spcBef>
                <a:spcPct val="0"/>
              </a:spcBef>
              <a:spcAft>
                <a:spcPct val="0"/>
              </a:spcAft>
              <a:defRPr sz="1200">
                <a:solidFill>
                  <a:srgbClr val="5F5F5F"/>
                </a:solidFill>
                <a:latin typeface="Arial" pitchFamily="34" charset="0"/>
              </a:defRPr>
            </a:lvl6pPr>
            <a:lvl7pPr marL="2971800" indent="-228600" eaLnBrk="0" fontAlgn="base" hangingPunct="0">
              <a:spcBef>
                <a:spcPct val="0"/>
              </a:spcBef>
              <a:spcAft>
                <a:spcPct val="0"/>
              </a:spcAft>
              <a:defRPr sz="1200">
                <a:solidFill>
                  <a:srgbClr val="5F5F5F"/>
                </a:solidFill>
                <a:latin typeface="Arial" pitchFamily="34" charset="0"/>
              </a:defRPr>
            </a:lvl7pPr>
            <a:lvl8pPr marL="3429000" indent="-228600" eaLnBrk="0" fontAlgn="base" hangingPunct="0">
              <a:spcBef>
                <a:spcPct val="0"/>
              </a:spcBef>
              <a:spcAft>
                <a:spcPct val="0"/>
              </a:spcAft>
              <a:defRPr sz="1200">
                <a:solidFill>
                  <a:srgbClr val="5F5F5F"/>
                </a:solidFill>
                <a:latin typeface="Arial" pitchFamily="34" charset="0"/>
              </a:defRPr>
            </a:lvl8pPr>
            <a:lvl9pPr marL="3886200" indent="-228600" eaLnBrk="0" fontAlgn="base" hangingPunct="0">
              <a:spcBef>
                <a:spcPct val="0"/>
              </a:spcBef>
              <a:spcAft>
                <a:spcPct val="0"/>
              </a:spcAft>
              <a:defRPr sz="1200">
                <a:solidFill>
                  <a:srgbClr val="5F5F5F"/>
                </a:solidFill>
                <a:latin typeface="Arial" pitchFamily="34" charset="0"/>
              </a:defRPr>
            </a:lvl9pPr>
          </a:lstStyle>
          <a:p>
            <a:pPr eaLnBrk="1" hangingPunct="1">
              <a:buFont typeface="Calibri" pitchFamily="34" charset="0"/>
              <a:buAutoNum type="arabicPeriod"/>
            </a:pPr>
            <a:r>
              <a:rPr lang="en-US" altLang="en-US" sz="3200" dirty="0" smtClean="0">
                <a:solidFill>
                  <a:schemeClr val="tx1"/>
                </a:solidFill>
              </a:rPr>
              <a:t>Create </a:t>
            </a:r>
            <a:r>
              <a:rPr lang="en-US" altLang="en-US" sz="3200" dirty="0">
                <a:solidFill>
                  <a:schemeClr val="tx1"/>
                </a:solidFill>
              </a:rPr>
              <a:t>slides </a:t>
            </a:r>
            <a:r>
              <a:rPr lang="en-US" altLang="en-US" sz="3200" dirty="0" smtClean="0">
                <a:solidFill>
                  <a:schemeClr val="tx1"/>
                </a:solidFill>
              </a:rPr>
              <a:t>or index cards with </a:t>
            </a:r>
            <a:r>
              <a:rPr lang="en-US" altLang="en-US" sz="3200" dirty="0">
                <a:solidFill>
                  <a:schemeClr val="tx1"/>
                </a:solidFill>
              </a:rPr>
              <a:t>specific tasks that ask students to summarize, generate a question, </a:t>
            </a:r>
            <a:r>
              <a:rPr lang="en-US" altLang="en-US" sz="3200" dirty="0" smtClean="0">
                <a:solidFill>
                  <a:schemeClr val="tx1"/>
                </a:solidFill>
              </a:rPr>
              <a:t>predict </a:t>
            </a:r>
            <a:r>
              <a:rPr lang="en-US" altLang="en-US" sz="3200" dirty="0">
                <a:solidFill>
                  <a:schemeClr val="tx1"/>
                </a:solidFill>
              </a:rPr>
              <a:t>what will happen </a:t>
            </a:r>
            <a:r>
              <a:rPr lang="en-US" altLang="en-US" sz="3200" dirty="0" smtClean="0">
                <a:solidFill>
                  <a:schemeClr val="tx1"/>
                </a:solidFill>
              </a:rPr>
              <a:t>next, visualize, etc.</a:t>
            </a:r>
            <a:endParaRPr lang="en-US" altLang="en-US" sz="3200" dirty="0">
              <a:solidFill>
                <a:schemeClr val="tx1"/>
              </a:solidFill>
            </a:endParaRPr>
          </a:p>
          <a:p>
            <a:pPr eaLnBrk="1" hangingPunct="1">
              <a:buFont typeface="Calibri" pitchFamily="34" charset="0"/>
              <a:buAutoNum type="arabicPeriod"/>
            </a:pPr>
            <a:endParaRPr lang="en-US" altLang="en-US" sz="3200" dirty="0">
              <a:solidFill>
                <a:schemeClr val="tx1"/>
              </a:solidFill>
            </a:endParaRPr>
          </a:p>
          <a:p>
            <a:pPr eaLnBrk="1" hangingPunct="1">
              <a:buFont typeface="Calibri" pitchFamily="34" charset="0"/>
              <a:buAutoNum type="arabicPeriod"/>
            </a:pPr>
            <a:r>
              <a:rPr lang="en-US" altLang="en-US" sz="3200" dirty="0">
                <a:solidFill>
                  <a:schemeClr val="tx1"/>
                </a:solidFill>
              </a:rPr>
              <a:t>Link each created </a:t>
            </a:r>
            <a:r>
              <a:rPr lang="en-US" altLang="en-US" sz="3200" dirty="0" smtClean="0">
                <a:solidFill>
                  <a:schemeClr val="tx1"/>
                </a:solidFill>
              </a:rPr>
              <a:t>slide or index card </a:t>
            </a:r>
            <a:r>
              <a:rPr lang="en-US" altLang="en-US" sz="3200" dirty="0">
                <a:solidFill>
                  <a:schemeClr val="tx1"/>
                </a:solidFill>
              </a:rPr>
              <a:t>to the applicable section of the text</a:t>
            </a:r>
            <a:r>
              <a:rPr lang="en-US" altLang="en-US" sz="3200" dirty="0" smtClean="0">
                <a:solidFill>
                  <a:schemeClr val="tx1"/>
                </a:solidFill>
              </a:rPr>
              <a:t>.</a:t>
            </a:r>
          </a:p>
          <a:p>
            <a:pPr eaLnBrk="1" hangingPunct="1">
              <a:buFont typeface="Calibri" pitchFamily="34" charset="0"/>
              <a:buAutoNum type="arabicPeriod"/>
            </a:pPr>
            <a:endParaRPr lang="en-US" altLang="en-US" sz="3200" dirty="0">
              <a:solidFill>
                <a:schemeClr val="tx1"/>
              </a:solidFill>
            </a:endParaRPr>
          </a:p>
          <a:p>
            <a:pPr marL="0" indent="0" eaLnBrk="1" hangingPunct="1"/>
            <a:r>
              <a:rPr lang="en-US" altLang="en-US" sz="2800" dirty="0" smtClean="0">
                <a:solidFill>
                  <a:schemeClr val="tx1"/>
                </a:solidFill>
                <a:hlinkClick r:id="rId2" action="ppaction://hlinksldjump"/>
              </a:rPr>
              <a:t>For example</a:t>
            </a:r>
            <a:endParaRPr lang="en-US" altLang="en-US" sz="2800" dirty="0">
              <a:solidFill>
                <a:schemeClr val="tx1"/>
              </a:solidFill>
            </a:endParaRPr>
          </a:p>
        </p:txBody>
      </p:sp>
    </p:spTree>
    <p:extLst>
      <p:ext uri="{BB962C8B-B14F-4D97-AF65-F5344CB8AC3E}">
        <p14:creationId xmlns:p14="http://schemas.microsoft.com/office/powerpoint/2010/main" val="158303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t>Selecting and Adding Strategies</a:t>
            </a:r>
          </a:p>
        </p:txBody>
      </p:sp>
      <p:sp>
        <p:nvSpPr>
          <p:cNvPr id="28675" name="Slide Number Placeholder 3"/>
          <p:cNvSpPr>
            <a:spLocks noGrp="1"/>
          </p:cNvSpPr>
          <p:nvPr>
            <p:ph type="sldNum" sz="quarter" idx="4294967295"/>
          </p:nvPr>
        </p:nvSpPr>
        <p:spPr bwMode="auto">
          <a:xfrm>
            <a:off x="8076714" y="6355773"/>
            <a:ext cx="609878" cy="3658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146" tIns="61073" rIns="122146" bIns="61073" numCol="1" anchorCtr="0" compatLnSpc="1">
            <a:prstTxWarp prst="textNoShape">
              <a:avLst/>
            </a:prstTxWarp>
          </a:bodyPr>
          <a:lstStyle>
            <a:lvl1pPr eaLnBrk="0" hangingPunct="0">
              <a:defRPr sz="1600">
                <a:solidFill>
                  <a:srgbClr val="5F5F5F"/>
                </a:solidFill>
                <a:latin typeface="Arial" pitchFamily="34" charset="0"/>
              </a:defRPr>
            </a:lvl1pPr>
            <a:lvl2pPr marL="992433" indent="-381705" eaLnBrk="0" hangingPunct="0">
              <a:defRPr sz="1600">
                <a:solidFill>
                  <a:srgbClr val="5F5F5F"/>
                </a:solidFill>
                <a:latin typeface="Arial" pitchFamily="34" charset="0"/>
              </a:defRPr>
            </a:lvl2pPr>
            <a:lvl3pPr marL="1526819" indent="-305364" eaLnBrk="0" hangingPunct="0">
              <a:defRPr sz="1600">
                <a:solidFill>
                  <a:srgbClr val="5F5F5F"/>
                </a:solidFill>
                <a:latin typeface="Arial" pitchFamily="34" charset="0"/>
              </a:defRPr>
            </a:lvl3pPr>
            <a:lvl4pPr marL="2137547" indent="-305364" eaLnBrk="0" hangingPunct="0">
              <a:defRPr sz="1600">
                <a:solidFill>
                  <a:srgbClr val="5F5F5F"/>
                </a:solidFill>
                <a:latin typeface="Arial" pitchFamily="34" charset="0"/>
              </a:defRPr>
            </a:lvl4pPr>
            <a:lvl5pPr marL="2748275" indent="-305364" eaLnBrk="0" hangingPunct="0">
              <a:defRPr sz="1600">
                <a:solidFill>
                  <a:srgbClr val="5F5F5F"/>
                </a:solidFill>
                <a:latin typeface="Arial" pitchFamily="34" charset="0"/>
              </a:defRPr>
            </a:lvl5pPr>
            <a:lvl6pPr marL="3359003" indent="-305364" eaLnBrk="0" fontAlgn="base" hangingPunct="0">
              <a:spcBef>
                <a:spcPct val="0"/>
              </a:spcBef>
              <a:spcAft>
                <a:spcPct val="0"/>
              </a:spcAft>
              <a:defRPr sz="1600">
                <a:solidFill>
                  <a:srgbClr val="5F5F5F"/>
                </a:solidFill>
                <a:latin typeface="Arial" pitchFamily="34" charset="0"/>
              </a:defRPr>
            </a:lvl6pPr>
            <a:lvl7pPr marL="3969730" indent="-305364" eaLnBrk="0" fontAlgn="base" hangingPunct="0">
              <a:spcBef>
                <a:spcPct val="0"/>
              </a:spcBef>
              <a:spcAft>
                <a:spcPct val="0"/>
              </a:spcAft>
              <a:defRPr sz="1600">
                <a:solidFill>
                  <a:srgbClr val="5F5F5F"/>
                </a:solidFill>
                <a:latin typeface="Arial" pitchFamily="34" charset="0"/>
              </a:defRPr>
            </a:lvl7pPr>
            <a:lvl8pPr marL="4580458" indent="-305364" eaLnBrk="0" fontAlgn="base" hangingPunct="0">
              <a:spcBef>
                <a:spcPct val="0"/>
              </a:spcBef>
              <a:spcAft>
                <a:spcPct val="0"/>
              </a:spcAft>
              <a:defRPr sz="1600">
                <a:solidFill>
                  <a:srgbClr val="5F5F5F"/>
                </a:solidFill>
                <a:latin typeface="Arial" pitchFamily="34" charset="0"/>
              </a:defRPr>
            </a:lvl8pPr>
            <a:lvl9pPr marL="5191186" indent="-305364" eaLnBrk="0" fontAlgn="base" hangingPunct="0">
              <a:spcBef>
                <a:spcPct val="0"/>
              </a:spcBef>
              <a:spcAft>
                <a:spcPct val="0"/>
              </a:spcAft>
              <a:defRPr sz="1600">
                <a:solidFill>
                  <a:srgbClr val="5F5F5F"/>
                </a:solidFill>
                <a:latin typeface="Arial" pitchFamily="34" charset="0"/>
              </a:defRPr>
            </a:lvl9pPr>
          </a:lstStyle>
          <a:p>
            <a:pPr eaLnBrk="1" hangingPunct="1"/>
            <a:fld id="{BE6A6242-A73D-4B4D-880A-0E7D35BD5971}" type="slidenum">
              <a:rPr lang="en-US" altLang="en-US" sz="1200">
                <a:solidFill>
                  <a:schemeClr val="tx1"/>
                </a:solidFill>
              </a:rPr>
              <a:pPr eaLnBrk="1" hangingPunct="1"/>
              <a:t>15</a:t>
            </a:fld>
            <a:endParaRPr lang="en-US" altLang="en-US" sz="1200">
              <a:solidFill>
                <a:schemeClr val="tx1"/>
              </a:solidFill>
            </a:endParaRPr>
          </a:p>
        </p:txBody>
      </p:sp>
      <p:sp>
        <p:nvSpPr>
          <p:cNvPr id="28676" name="TextBox 1"/>
          <p:cNvSpPr txBox="1">
            <a:spLocks noChangeArrowheads="1"/>
          </p:cNvSpPr>
          <p:nvPr/>
        </p:nvSpPr>
        <p:spPr bwMode="auto">
          <a:xfrm>
            <a:off x="574373" y="1467717"/>
            <a:ext cx="8281397" cy="406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146" tIns="61073" rIns="122146" bIns="61073">
            <a:spAutoFit/>
          </a:bodyPr>
          <a:lstStyle>
            <a:lvl1pPr marL="457200" indent="-457200" eaLnBrk="0" hangingPunct="0">
              <a:defRPr sz="1200">
                <a:solidFill>
                  <a:srgbClr val="5F5F5F"/>
                </a:solidFill>
                <a:latin typeface="Arial" pitchFamily="34" charset="0"/>
              </a:defRPr>
            </a:lvl1pPr>
            <a:lvl2pPr marL="742950" indent="-285750" eaLnBrk="0" hangingPunct="0">
              <a:defRPr sz="1200">
                <a:solidFill>
                  <a:srgbClr val="5F5F5F"/>
                </a:solidFill>
                <a:latin typeface="Arial" pitchFamily="34" charset="0"/>
              </a:defRPr>
            </a:lvl2pPr>
            <a:lvl3pPr marL="1143000" indent="-228600" eaLnBrk="0" hangingPunct="0">
              <a:defRPr sz="1200">
                <a:solidFill>
                  <a:srgbClr val="5F5F5F"/>
                </a:solidFill>
                <a:latin typeface="Arial" pitchFamily="34" charset="0"/>
              </a:defRPr>
            </a:lvl3pPr>
            <a:lvl4pPr marL="1600200" indent="-228600" eaLnBrk="0" hangingPunct="0">
              <a:defRPr sz="1200">
                <a:solidFill>
                  <a:srgbClr val="5F5F5F"/>
                </a:solidFill>
                <a:latin typeface="Arial" pitchFamily="34" charset="0"/>
              </a:defRPr>
            </a:lvl4pPr>
            <a:lvl5pPr marL="2057400" indent="-228600" eaLnBrk="0" hangingPunct="0">
              <a:defRPr sz="1200">
                <a:solidFill>
                  <a:srgbClr val="5F5F5F"/>
                </a:solidFill>
                <a:latin typeface="Arial" pitchFamily="34" charset="0"/>
              </a:defRPr>
            </a:lvl5pPr>
            <a:lvl6pPr marL="2514600" indent="-228600" eaLnBrk="0" fontAlgn="base" hangingPunct="0">
              <a:spcBef>
                <a:spcPct val="0"/>
              </a:spcBef>
              <a:spcAft>
                <a:spcPct val="0"/>
              </a:spcAft>
              <a:defRPr sz="1200">
                <a:solidFill>
                  <a:srgbClr val="5F5F5F"/>
                </a:solidFill>
                <a:latin typeface="Arial" pitchFamily="34" charset="0"/>
              </a:defRPr>
            </a:lvl6pPr>
            <a:lvl7pPr marL="2971800" indent="-228600" eaLnBrk="0" fontAlgn="base" hangingPunct="0">
              <a:spcBef>
                <a:spcPct val="0"/>
              </a:spcBef>
              <a:spcAft>
                <a:spcPct val="0"/>
              </a:spcAft>
              <a:defRPr sz="1200">
                <a:solidFill>
                  <a:srgbClr val="5F5F5F"/>
                </a:solidFill>
                <a:latin typeface="Arial" pitchFamily="34" charset="0"/>
              </a:defRPr>
            </a:lvl7pPr>
            <a:lvl8pPr marL="3429000" indent="-228600" eaLnBrk="0" fontAlgn="base" hangingPunct="0">
              <a:spcBef>
                <a:spcPct val="0"/>
              </a:spcBef>
              <a:spcAft>
                <a:spcPct val="0"/>
              </a:spcAft>
              <a:defRPr sz="1200">
                <a:solidFill>
                  <a:srgbClr val="5F5F5F"/>
                </a:solidFill>
                <a:latin typeface="Arial" pitchFamily="34" charset="0"/>
              </a:defRPr>
            </a:lvl8pPr>
            <a:lvl9pPr marL="3886200" indent="-228600" eaLnBrk="0" fontAlgn="base" hangingPunct="0">
              <a:spcBef>
                <a:spcPct val="0"/>
              </a:spcBef>
              <a:spcAft>
                <a:spcPct val="0"/>
              </a:spcAft>
              <a:defRPr sz="1200">
                <a:solidFill>
                  <a:srgbClr val="5F5F5F"/>
                </a:solidFill>
                <a:latin typeface="Arial" pitchFamily="34" charset="0"/>
              </a:defRPr>
            </a:lvl9pPr>
          </a:lstStyle>
          <a:p>
            <a:pPr eaLnBrk="1" hangingPunct="1">
              <a:buFont typeface="Calibri" pitchFamily="34" charset="0"/>
              <a:buAutoNum type="arabicPeriod"/>
            </a:pPr>
            <a:r>
              <a:rPr lang="en-US" altLang="en-US" sz="3200" dirty="0" smtClean="0">
                <a:solidFill>
                  <a:schemeClr val="tx1"/>
                </a:solidFill>
              </a:rPr>
              <a:t>Create </a:t>
            </a:r>
            <a:r>
              <a:rPr lang="en-US" altLang="en-US" sz="3200" dirty="0">
                <a:solidFill>
                  <a:schemeClr val="tx1"/>
                </a:solidFill>
              </a:rPr>
              <a:t>slides </a:t>
            </a:r>
            <a:r>
              <a:rPr lang="en-US" altLang="en-US" sz="3200" dirty="0" smtClean="0">
                <a:solidFill>
                  <a:schemeClr val="tx1"/>
                </a:solidFill>
              </a:rPr>
              <a:t>or index cards with </a:t>
            </a:r>
            <a:r>
              <a:rPr lang="en-US" altLang="en-US" sz="3200" dirty="0">
                <a:solidFill>
                  <a:schemeClr val="tx1"/>
                </a:solidFill>
              </a:rPr>
              <a:t>specific tasks that ask students to summarize, generate a question, </a:t>
            </a:r>
            <a:r>
              <a:rPr lang="en-US" altLang="en-US" sz="3200" dirty="0" smtClean="0">
                <a:solidFill>
                  <a:schemeClr val="tx1"/>
                </a:solidFill>
              </a:rPr>
              <a:t>predict </a:t>
            </a:r>
            <a:r>
              <a:rPr lang="en-US" altLang="en-US" sz="3200" dirty="0">
                <a:solidFill>
                  <a:schemeClr val="tx1"/>
                </a:solidFill>
              </a:rPr>
              <a:t>what will happen </a:t>
            </a:r>
            <a:r>
              <a:rPr lang="en-US" altLang="en-US" sz="3200" dirty="0" smtClean="0">
                <a:solidFill>
                  <a:schemeClr val="tx1"/>
                </a:solidFill>
              </a:rPr>
              <a:t>next, visualize, etc.</a:t>
            </a:r>
            <a:endParaRPr lang="en-US" altLang="en-US" sz="3200" dirty="0">
              <a:solidFill>
                <a:schemeClr val="tx1"/>
              </a:solidFill>
            </a:endParaRPr>
          </a:p>
          <a:p>
            <a:pPr eaLnBrk="1" hangingPunct="1">
              <a:buFont typeface="Calibri" pitchFamily="34" charset="0"/>
              <a:buAutoNum type="arabicPeriod"/>
            </a:pPr>
            <a:endParaRPr lang="en-US" altLang="en-US" sz="3200" dirty="0">
              <a:solidFill>
                <a:schemeClr val="tx1"/>
              </a:solidFill>
            </a:endParaRPr>
          </a:p>
          <a:p>
            <a:pPr eaLnBrk="1" hangingPunct="1">
              <a:buFont typeface="Calibri" pitchFamily="34" charset="0"/>
              <a:buAutoNum type="arabicPeriod"/>
            </a:pPr>
            <a:r>
              <a:rPr lang="en-US" altLang="en-US" sz="3200" dirty="0">
                <a:solidFill>
                  <a:schemeClr val="tx1"/>
                </a:solidFill>
              </a:rPr>
              <a:t>Link each created </a:t>
            </a:r>
            <a:r>
              <a:rPr lang="en-US" altLang="en-US" sz="3200" dirty="0" smtClean="0">
                <a:solidFill>
                  <a:schemeClr val="tx1"/>
                </a:solidFill>
              </a:rPr>
              <a:t>slide or index card </a:t>
            </a:r>
            <a:r>
              <a:rPr lang="en-US" altLang="en-US" sz="3200" dirty="0">
                <a:solidFill>
                  <a:schemeClr val="tx1"/>
                </a:solidFill>
              </a:rPr>
              <a:t>to the applicable section of the text</a:t>
            </a:r>
            <a:r>
              <a:rPr lang="en-US" altLang="en-US" sz="3200" dirty="0" smtClean="0">
                <a:solidFill>
                  <a:schemeClr val="tx1"/>
                </a:solidFill>
              </a:rPr>
              <a:t>.</a:t>
            </a:r>
          </a:p>
          <a:p>
            <a:pPr eaLnBrk="1" hangingPunct="1">
              <a:buFont typeface="Calibri" pitchFamily="34" charset="0"/>
              <a:buAutoNum type="arabicPeriod"/>
            </a:pPr>
            <a:endParaRPr lang="en-US" altLang="en-US" sz="3200" dirty="0">
              <a:solidFill>
                <a:schemeClr val="tx1"/>
              </a:solidFill>
            </a:endParaRPr>
          </a:p>
        </p:txBody>
      </p:sp>
    </p:spTree>
    <p:extLst>
      <p:ext uri="{BB962C8B-B14F-4D97-AF65-F5344CB8AC3E}">
        <p14:creationId xmlns:p14="http://schemas.microsoft.com/office/powerpoint/2010/main" val="1042969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What Are </a:t>
            </a:r>
            <a:r>
              <a:rPr lang="en-US" dirty="0" smtClean="0">
                <a:hlinkClick r:id="rId2" action="ppaction://hlinkfile"/>
              </a:rPr>
              <a:t>Literacy Strategies</a:t>
            </a:r>
            <a:r>
              <a:rPr lang="en-US" dirty="0" smtClean="0"/>
              <a:t>?</a:t>
            </a:r>
            <a:endParaRPr lang="en-US" dirty="0"/>
          </a:p>
        </p:txBody>
      </p:sp>
      <p:sp>
        <p:nvSpPr>
          <p:cNvPr id="3" name="Content Placeholder 2"/>
          <p:cNvSpPr>
            <a:spLocks noGrp="1"/>
          </p:cNvSpPr>
          <p:nvPr>
            <p:ph idx="1"/>
          </p:nvPr>
        </p:nvSpPr>
        <p:spPr>
          <a:xfrm>
            <a:off x="468682" y="1600199"/>
            <a:ext cx="4038600" cy="4525963"/>
          </a:xfrm>
        </p:spPr>
        <p:txBody>
          <a:bodyPr/>
          <a:lstStyle/>
          <a:p>
            <a:r>
              <a:rPr lang="en-US" sz="3600" dirty="0" smtClean="0"/>
              <a:t>Building Context	</a:t>
            </a:r>
          </a:p>
          <a:p>
            <a:r>
              <a:rPr lang="en-US" sz="3600" dirty="0" smtClean="0"/>
              <a:t>Summarizing</a:t>
            </a:r>
          </a:p>
          <a:p>
            <a:r>
              <a:rPr lang="en-US" sz="3600" dirty="0" smtClean="0"/>
              <a:t>Predicting</a:t>
            </a:r>
          </a:p>
          <a:p>
            <a:r>
              <a:rPr lang="en-US" sz="3600" dirty="0" smtClean="0"/>
              <a:t>Marking</a:t>
            </a:r>
          </a:p>
          <a:p>
            <a:r>
              <a:rPr lang="en-US" sz="3600" dirty="0" smtClean="0"/>
              <a:t>Hearing</a:t>
            </a:r>
          </a:p>
          <a:p>
            <a:r>
              <a:rPr lang="en-US" sz="3600" dirty="0" smtClean="0"/>
              <a:t>Monitoring</a:t>
            </a:r>
          </a:p>
          <a:p>
            <a:endParaRPr lang="en-US" dirty="0"/>
          </a:p>
        </p:txBody>
      </p:sp>
      <p:sp>
        <p:nvSpPr>
          <p:cNvPr id="4" name="Content Placeholder 2"/>
          <p:cNvSpPr txBox="1">
            <a:spLocks/>
          </p:cNvSpPr>
          <p:nvPr/>
        </p:nvSpPr>
        <p:spPr>
          <a:xfrm>
            <a:off x="4729205" y="1600200"/>
            <a:ext cx="4223574" cy="4733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600" dirty="0" smtClean="0"/>
              <a:t>Questioning	</a:t>
            </a:r>
          </a:p>
          <a:p>
            <a:r>
              <a:rPr lang="en-US" sz="3600" dirty="0" smtClean="0"/>
              <a:t>Visualizing</a:t>
            </a:r>
          </a:p>
          <a:p>
            <a:r>
              <a:rPr lang="en-US" sz="3600" dirty="0" smtClean="0"/>
              <a:t>Connecting</a:t>
            </a:r>
          </a:p>
          <a:p>
            <a:r>
              <a:rPr lang="en-US" sz="3600" dirty="0" smtClean="0"/>
              <a:t>Interpreting</a:t>
            </a:r>
          </a:p>
          <a:p>
            <a:r>
              <a:rPr lang="en-US" sz="3600" dirty="0" smtClean="0"/>
              <a:t>Synthesizing</a:t>
            </a:r>
          </a:p>
          <a:p>
            <a:r>
              <a:rPr lang="en-US" sz="3600" dirty="0" smtClean="0"/>
              <a:t>Evaluating</a:t>
            </a:r>
          </a:p>
          <a:p>
            <a:endParaRPr lang="en-US" dirty="0"/>
          </a:p>
        </p:txBody>
      </p:sp>
    </p:spTree>
    <p:extLst>
      <p:ext uri="{BB962C8B-B14F-4D97-AF65-F5344CB8AC3E}">
        <p14:creationId xmlns:p14="http://schemas.microsoft.com/office/powerpoint/2010/main" val="3418948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Steps for Scaffolding a Text</a:t>
            </a:r>
            <a:endParaRPr lang="en-US" dirty="0"/>
          </a:p>
        </p:txBody>
      </p:sp>
      <p:sp>
        <p:nvSpPr>
          <p:cNvPr id="3" name="Content Placeholder 2"/>
          <p:cNvSpPr>
            <a:spLocks noGrp="1"/>
          </p:cNvSpPr>
          <p:nvPr>
            <p:ph idx="1"/>
          </p:nvPr>
        </p:nvSpPr>
        <p:spPr>
          <a:xfrm>
            <a:off x="457200" y="1295400"/>
            <a:ext cx="8534400" cy="4525963"/>
          </a:xfrm>
        </p:spPr>
        <p:txBody>
          <a:bodyPr>
            <a:normAutofit/>
          </a:bodyPr>
          <a:lstStyle/>
          <a:p>
            <a:pPr marL="514350" indent="-514350">
              <a:buFont typeface="+mj-lt"/>
              <a:buAutoNum type="arabicPeriod"/>
            </a:pPr>
            <a:r>
              <a:rPr lang="en-US" sz="4000" dirty="0" smtClean="0"/>
              <a:t>Select and prepare the text.</a:t>
            </a:r>
          </a:p>
          <a:p>
            <a:pPr marL="514350" indent="-514350">
              <a:buFont typeface="+mj-lt"/>
              <a:buAutoNum type="arabicPeriod"/>
            </a:pPr>
            <a:endParaRPr lang="en-US" sz="4000" dirty="0" smtClean="0"/>
          </a:p>
          <a:p>
            <a:pPr marL="514350" indent="-514350">
              <a:buFont typeface="+mj-lt"/>
              <a:buAutoNum type="arabicPeriod"/>
            </a:pPr>
            <a:r>
              <a:rPr lang="en-US" sz="4000" dirty="0" smtClean="0"/>
              <a:t>Select and embed vocabulary.</a:t>
            </a:r>
          </a:p>
          <a:p>
            <a:pPr marL="514350" indent="-514350">
              <a:buFont typeface="+mj-lt"/>
              <a:buAutoNum type="arabicPeriod"/>
            </a:pPr>
            <a:endParaRPr lang="en-US" sz="4000" dirty="0" smtClean="0"/>
          </a:p>
          <a:p>
            <a:pPr marL="514350" indent="-514350">
              <a:buFont typeface="+mj-lt"/>
              <a:buAutoNum type="arabicPeriod"/>
            </a:pPr>
            <a:r>
              <a:rPr lang="en-US" sz="4000" dirty="0" smtClean="0"/>
              <a:t>Select and embed specific strategies.</a:t>
            </a:r>
            <a:endParaRPr lang="en-US" sz="4000" dirty="0"/>
          </a:p>
        </p:txBody>
      </p:sp>
    </p:spTree>
    <p:extLst>
      <p:ext uri="{BB962C8B-B14F-4D97-AF65-F5344CB8AC3E}">
        <p14:creationId xmlns:p14="http://schemas.microsoft.com/office/powerpoint/2010/main" val="3052927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PP to Scaffold a Text</a:t>
            </a:r>
            <a:endParaRPr lang="en-US" dirty="0"/>
          </a:p>
        </p:txBody>
      </p:sp>
      <p:pic>
        <p:nvPicPr>
          <p:cNvPr id="4" name="Content Placeholder 3">
            <a:hlinkClick r:id="rId2" action="ppaction://hlinkpres?slideindex=1&amp;slidetitle="/>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2125" y="1770856"/>
            <a:ext cx="5619750" cy="4184650"/>
          </a:xfrm>
        </p:spPr>
      </p:pic>
    </p:spTree>
    <p:extLst>
      <p:ext uri="{BB962C8B-B14F-4D97-AF65-F5344CB8AC3E}">
        <p14:creationId xmlns:p14="http://schemas.microsoft.com/office/powerpoint/2010/main" val="3650279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49055" y="-86591"/>
            <a:ext cx="8229182" cy="1143000"/>
          </a:xfrm>
        </p:spPr>
        <p:txBody>
          <a:bodyPr/>
          <a:lstStyle/>
          <a:p>
            <a:r>
              <a:rPr lang="en-US" altLang="en-US" smtClean="0"/>
              <a:t>Instructional Applications</a:t>
            </a:r>
          </a:p>
        </p:txBody>
      </p:sp>
      <p:sp>
        <p:nvSpPr>
          <p:cNvPr id="3" name="Content Placeholder 2"/>
          <p:cNvSpPr>
            <a:spLocks noGrp="1"/>
          </p:cNvSpPr>
          <p:nvPr>
            <p:ph idx="1"/>
          </p:nvPr>
        </p:nvSpPr>
        <p:spPr>
          <a:xfrm>
            <a:off x="228600" y="961158"/>
            <a:ext cx="8763000" cy="5668241"/>
          </a:xfrm>
          <a:solidFill>
            <a:schemeClr val="bg1"/>
          </a:solidFill>
        </p:spPr>
        <p:txBody>
          <a:bodyPr>
            <a:normAutofit lnSpcReduction="10000"/>
          </a:bodyPr>
          <a:lstStyle/>
          <a:p>
            <a:pPr marL="610728" indent="-610728">
              <a:buFont typeface="+mj-lt"/>
              <a:buAutoNum type="arabicPeriod"/>
              <a:defRPr/>
            </a:pPr>
            <a:r>
              <a:rPr lang="en-US" sz="2400" dirty="0"/>
              <a:t>Offer </a:t>
            </a:r>
            <a:r>
              <a:rPr lang="en-US" sz="2400" u="sng" dirty="0"/>
              <a:t>ALL</a:t>
            </a:r>
            <a:r>
              <a:rPr lang="en-US" sz="2400" dirty="0"/>
              <a:t> students multiple means of accessing a text, including the PP scaffolded text</a:t>
            </a:r>
            <a:r>
              <a:rPr lang="en-US" sz="2400" dirty="0" smtClean="0"/>
              <a:t>.</a:t>
            </a:r>
          </a:p>
          <a:p>
            <a:pPr marL="610728" indent="-610728">
              <a:buFont typeface="+mj-lt"/>
              <a:buAutoNum type="arabicPeriod"/>
              <a:defRPr/>
            </a:pPr>
            <a:endParaRPr lang="en-US" sz="2400" dirty="0"/>
          </a:p>
          <a:p>
            <a:pPr marL="610728" indent="-610728">
              <a:buFont typeface="+mj-lt"/>
              <a:buAutoNum type="arabicPeriod"/>
              <a:defRPr/>
            </a:pPr>
            <a:r>
              <a:rPr lang="en-US" sz="2400" dirty="0"/>
              <a:t>Provide struggling readers [including SWDs, ELLs, and other at-risk students] with </a:t>
            </a:r>
            <a:r>
              <a:rPr lang="en-US" sz="2400" dirty="0" smtClean="0"/>
              <a:t>scaffolded </a:t>
            </a:r>
            <a:r>
              <a:rPr lang="en-US" sz="2400" dirty="0"/>
              <a:t>texts</a:t>
            </a:r>
            <a:r>
              <a:rPr lang="en-US" sz="2400" dirty="0" smtClean="0"/>
              <a:t>.</a:t>
            </a:r>
          </a:p>
          <a:p>
            <a:pPr marL="610728" indent="-610728">
              <a:buFont typeface="+mj-lt"/>
              <a:buAutoNum type="arabicPeriod"/>
              <a:defRPr/>
            </a:pPr>
            <a:endParaRPr lang="en-US" sz="2400" dirty="0"/>
          </a:p>
          <a:p>
            <a:pPr marL="610728" indent="-610728">
              <a:buFont typeface="+mj-lt"/>
              <a:buAutoNum type="arabicPeriod"/>
              <a:defRPr/>
            </a:pPr>
            <a:r>
              <a:rPr lang="en-US" sz="2400" dirty="0"/>
              <a:t>Post PP scaffolded texts online for students and families to access as needed</a:t>
            </a:r>
            <a:r>
              <a:rPr lang="en-US" sz="2400" dirty="0" smtClean="0"/>
              <a:t>.</a:t>
            </a:r>
          </a:p>
          <a:p>
            <a:pPr marL="610728" indent="-610728">
              <a:buFont typeface="+mj-lt"/>
              <a:buAutoNum type="arabicPeriod"/>
              <a:defRPr/>
            </a:pPr>
            <a:endParaRPr lang="en-US" sz="2400" dirty="0"/>
          </a:p>
          <a:p>
            <a:pPr marL="610728" indent="-610728">
              <a:buFont typeface="+mj-lt"/>
              <a:buAutoNum type="arabicPeriod"/>
              <a:defRPr/>
            </a:pPr>
            <a:r>
              <a:rPr lang="en-US" sz="2400" dirty="0"/>
              <a:t>Teach students to self-monitor and move toward independence:</a:t>
            </a:r>
          </a:p>
          <a:p>
            <a:pPr marL="990313" lvl="1" indent="-309605">
              <a:buFont typeface="+mj-lt"/>
              <a:buAutoNum type="alphaLcPeriod"/>
              <a:defRPr/>
            </a:pPr>
            <a:r>
              <a:rPr lang="en-US" sz="2100" dirty="0"/>
              <a:t>Use recorded text as needed</a:t>
            </a:r>
          </a:p>
          <a:p>
            <a:pPr marL="1295677" lvl="2" indent="-216299">
              <a:buFont typeface="+mj-lt"/>
              <a:buAutoNum type="romanLcPeriod"/>
              <a:defRPr/>
            </a:pPr>
            <a:r>
              <a:rPr lang="en-US" sz="1900" dirty="0"/>
              <a:t>Read along with recorded text first (as needed), then reread without recorded text</a:t>
            </a:r>
          </a:p>
          <a:p>
            <a:pPr marL="1295677" lvl="2" indent="-216299">
              <a:buFont typeface="+mj-lt"/>
              <a:buAutoNum type="romanLcPeriod"/>
              <a:defRPr/>
            </a:pPr>
            <a:r>
              <a:rPr lang="en-US" sz="1900" dirty="0"/>
              <a:t>Listen to recorded text to hear how unfamiliar words are pronounced</a:t>
            </a:r>
          </a:p>
          <a:p>
            <a:pPr marL="990313" lvl="1" indent="-309605">
              <a:buFont typeface="+mj-lt"/>
              <a:buAutoNum type="alphaLcPeriod"/>
              <a:defRPr/>
            </a:pPr>
            <a:r>
              <a:rPr lang="en-US" sz="2100" dirty="0"/>
              <a:t>Access vocabulary as needed</a:t>
            </a:r>
          </a:p>
          <a:p>
            <a:pPr marL="1223577" lvl="1" indent="-610728">
              <a:buFont typeface="+mj-lt"/>
              <a:buAutoNum type="alphaLcPeriod"/>
              <a:defRPr/>
            </a:pPr>
            <a:endParaRPr lang="en-US" dirty="0"/>
          </a:p>
        </p:txBody>
      </p:sp>
      <p:sp>
        <p:nvSpPr>
          <p:cNvPr id="34820" name="Slide Number Placeholder 3"/>
          <p:cNvSpPr>
            <a:spLocks noGrp="1"/>
          </p:cNvSpPr>
          <p:nvPr>
            <p:ph type="sldNum" sz="quarter" idx="4294967295"/>
          </p:nvPr>
        </p:nvSpPr>
        <p:spPr bwMode="auto">
          <a:xfrm>
            <a:off x="8076714" y="6355773"/>
            <a:ext cx="609878" cy="3658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146" tIns="61073" rIns="122146" bIns="61073" numCol="1" anchorCtr="0" compatLnSpc="1">
            <a:prstTxWarp prst="textNoShape">
              <a:avLst/>
            </a:prstTxWarp>
          </a:bodyPr>
          <a:lstStyle>
            <a:lvl1pPr eaLnBrk="0" hangingPunct="0">
              <a:defRPr sz="1600">
                <a:solidFill>
                  <a:srgbClr val="5F5F5F"/>
                </a:solidFill>
                <a:latin typeface="Arial" pitchFamily="34" charset="0"/>
              </a:defRPr>
            </a:lvl1pPr>
            <a:lvl2pPr marL="992433" indent="-381705" eaLnBrk="0" hangingPunct="0">
              <a:defRPr sz="1600">
                <a:solidFill>
                  <a:srgbClr val="5F5F5F"/>
                </a:solidFill>
                <a:latin typeface="Arial" pitchFamily="34" charset="0"/>
              </a:defRPr>
            </a:lvl2pPr>
            <a:lvl3pPr marL="1526819" indent="-305364" eaLnBrk="0" hangingPunct="0">
              <a:defRPr sz="1600">
                <a:solidFill>
                  <a:srgbClr val="5F5F5F"/>
                </a:solidFill>
                <a:latin typeface="Arial" pitchFamily="34" charset="0"/>
              </a:defRPr>
            </a:lvl3pPr>
            <a:lvl4pPr marL="2137547" indent="-305364" eaLnBrk="0" hangingPunct="0">
              <a:defRPr sz="1600">
                <a:solidFill>
                  <a:srgbClr val="5F5F5F"/>
                </a:solidFill>
                <a:latin typeface="Arial" pitchFamily="34" charset="0"/>
              </a:defRPr>
            </a:lvl4pPr>
            <a:lvl5pPr marL="2748275" indent="-305364" eaLnBrk="0" hangingPunct="0">
              <a:defRPr sz="1600">
                <a:solidFill>
                  <a:srgbClr val="5F5F5F"/>
                </a:solidFill>
                <a:latin typeface="Arial" pitchFamily="34" charset="0"/>
              </a:defRPr>
            </a:lvl5pPr>
            <a:lvl6pPr marL="3359003" indent="-305364" eaLnBrk="0" fontAlgn="base" hangingPunct="0">
              <a:spcBef>
                <a:spcPct val="0"/>
              </a:spcBef>
              <a:spcAft>
                <a:spcPct val="0"/>
              </a:spcAft>
              <a:defRPr sz="1600">
                <a:solidFill>
                  <a:srgbClr val="5F5F5F"/>
                </a:solidFill>
                <a:latin typeface="Arial" pitchFamily="34" charset="0"/>
              </a:defRPr>
            </a:lvl6pPr>
            <a:lvl7pPr marL="3969730" indent="-305364" eaLnBrk="0" fontAlgn="base" hangingPunct="0">
              <a:spcBef>
                <a:spcPct val="0"/>
              </a:spcBef>
              <a:spcAft>
                <a:spcPct val="0"/>
              </a:spcAft>
              <a:defRPr sz="1600">
                <a:solidFill>
                  <a:srgbClr val="5F5F5F"/>
                </a:solidFill>
                <a:latin typeface="Arial" pitchFamily="34" charset="0"/>
              </a:defRPr>
            </a:lvl7pPr>
            <a:lvl8pPr marL="4580458" indent="-305364" eaLnBrk="0" fontAlgn="base" hangingPunct="0">
              <a:spcBef>
                <a:spcPct val="0"/>
              </a:spcBef>
              <a:spcAft>
                <a:spcPct val="0"/>
              </a:spcAft>
              <a:defRPr sz="1600">
                <a:solidFill>
                  <a:srgbClr val="5F5F5F"/>
                </a:solidFill>
                <a:latin typeface="Arial" pitchFamily="34" charset="0"/>
              </a:defRPr>
            </a:lvl8pPr>
            <a:lvl9pPr marL="5191186" indent="-305364" eaLnBrk="0" fontAlgn="base" hangingPunct="0">
              <a:spcBef>
                <a:spcPct val="0"/>
              </a:spcBef>
              <a:spcAft>
                <a:spcPct val="0"/>
              </a:spcAft>
              <a:defRPr sz="1600">
                <a:solidFill>
                  <a:srgbClr val="5F5F5F"/>
                </a:solidFill>
                <a:latin typeface="Arial" pitchFamily="34" charset="0"/>
              </a:defRPr>
            </a:lvl9pPr>
          </a:lstStyle>
          <a:p>
            <a:pPr eaLnBrk="1" hangingPunct="1"/>
            <a:fld id="{292DBDB5-9E0D-4281-8B52-E519E701E238}" type="slidenum">
              <a:rPr lang="en-US" altLang="en-US" sz="1200">
                <a:solidFill>
                  <a:schemeClr val="tx1"/>
                </a:solidFill>
              </a:rPr>
              <a:pPr eaLnBrk="1" hangingPunct="1"/>
              <a:t>19</a:t>
            </a:fld>
            <a:endParaRPr lang="en-US" altLang="en-US" sz="1200">
              <a:solidFill>
                <a:schemeClr val="tx1"/>
              </a:solidFill>
            </a:endParaRPr>
          </a:p>
        </p:txBody>
      </p:sp>
    </p:spTree>
    <p:extLst>
      <p:ext uri="{BB962C8B-B14F-4D97-AF65-F5344CB8AC3E}">
        <p14:creationId xmlns:p14="http://schemas.microsoft.com/office/powerpoint/2010/main" val="291641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idx="1"/>
          </p:nvPr>
        </p:nvSpPr>
        <p:spPr>
          <a:xfrm>
            <a:off x="457200" y="1447800"/>
            <a:ext cx="8458200" cy="4678363"/>
          </a:xfrm>
        </p:spPr>
        <p:txBody>
          <a:bodyPr>
            <a:normAutofit/>
          </a:bodyPr>
          <a:lstStyle/>
          <a:p>
            <a:pPr marL="514350" indent="-514350">
              <a:buFont typeface="+mj-lt"/>
              <a:buAutoNum type="arabicPeriod"/>
            </a:pPr>
            <a:r>
              <a:rPr lang="en-US" dirty="0" smtClean="0"/>
              <a:t>I can explain a UDL rationale for scaffolding texts for struggling readers K-12.</a:t>
            </a:r>
          </a:p>
          <a:p>
            <a:pPr marL="514350" indent="-514350">
              <a:buFont typeface="+mj-lt"/>
              <a:buAutoNum type="arabicPeriod"/>
            </a:pPr>
            <a:endParaRPr lang="en-US" dirty="0" smtClean="0"/>
          </a:p>
          <a:p>
            <a:pPr marL="0" indent="0">
              <a:buNone/>
            </a:pPr>
            <a:endParaRPr lang="en-US" dirty="0" smtClean="0"/>
          </a:p>
          <a:p>
            <a:pPr marL="514350" indent="-514350">
              <a:buFont typeface="+mj-lt"/>
              <a:buAutoNum type="arabicPeriod" startAt="2"/>
            </a:pPr>
            <a:r>
              <a:rPr lang="en-US" dirty="0" smtClean="0"/>
              <a:t>I can scaffold texts for struggling readers K-12.</a:t>
            </a:r>
          </a:p>
          <a:p>
            <a:pPr marL="514350" indent="-514350">
              <a:buFont typeface="+mj-lt"/>
              <a:buAutoNum type="arabicPeriod" startAt="2"/>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67239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Keep in Mind </a:t>
            </a:r>
            <a:endParaRPr lang="en-US" dirty="0"/>
          </a:p>
        </p:txBody>
      </p:sp>
      <p:sp>
        <p:nvSpPr>
          <p:cNvPr id="3" name="Content Placeholder 2"/>
          <p:cNvSpPr>
            <a:spLocks noGrp="1"/>
          </p:cNvSpPr>
          <p:nvPr>
            <p:ph idx="1"/>
          </p:nvPr>
        </p:nvSpPr>
        <p:spPr>
          <a:xfrm>
            <a:off x="228600" y="1066800"/>
            <a:ext cx="8763000" cy="5562600"/>
          </a:xfrm>
          <a:solidFill>
            <a:schemeClr val="bg1"/>
          </a:solidFill>
        </p:spPr>
        <p:txBody>
          <a:bodyPr>
            <a:normAutofit lnSpcReduction="10000"/>
          </a:bodyPr>
          <a:lstStyle/>
          <a:p>
            <a:r>
              <a:rPr lang="en-US" dirty="0" smtClean="0"/>
              <a:t>Not every complex text needs to be scaffolded.</a:t>
            </a:r>
          </a:p>
          <a:p>
            <a:r>
              <a:rPr lang="en-US" dirty="0" smtClean="0"/>
              <a:t>Scaffolding is intended to be removed as students develop proficiency.</a:t>
            </a:r>
          </a:p>
          <a:p>
            <a:r>
              <a:rPr lang="en-US" dirty="0" smtClean="0"/>
              <a:t>Scaffolding provides a kind of specialized instruction, or strategy teaching, for struggling readers.</a:t>
            </a:r>
          </a:p>
          <a:p>
            <a:r>
              <a:rPr lang="en-US" dirty="0" smtClean="0"/>
              <a:t>Texts </a:t>
            </a:r>
            <a:r>
              <a:rPr lang="en-US" dirty="0"/>
              <a:t>that can be used with both current and future students </a:t>
            </a:r>
            <a:r>
              <a:rPr lang="en-US" dirty="0" smtClean="0"/>
              <a:t>are the most appropriate to scaffold.</a:t>
            </a:r>
          </a:p>
          <a:p>
            <a:r>
              <a:rPr lang="en-US" dirty="0" smtClean="0"/>
              <a:t>Grade level/content teachers can collaborate to build a resource collection of scaffolded texts.</a:t>
            </a:r>
          </a:p>
          <a:p>
            <a:endParaRPr lang="en-US" dirty="0"/>
          </a:p>
        </p:txBody>
      </p:sp>
    </p:spTree>
    <p:extLst>
      <p:ext uri="{BB962C8B-B14F-4D97-AF65-F5344CB8AC3E}">
        <p14:creationId xmlns:p14="http://schemas.microsoft.com/office/powerpoint/2010/main" val="169938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idx="1"/>
          </p:nvPr>
        </p:nvSpPr>
        <p:spPr>
          <a:xfrm>
            <a:off x="457200" y="1447800"/>
            <a:ext cx="8458200" cy="4678363"/>
          </a:xfrm>
        </p:spPr>
        <p:txBody>
          <a:bodyPr>
            <a:normAutofit/>
          </a:bodyPr>
          <a:lstStyle/>
          <a:p>
            <a:pPr marL="514350" indent="-514350">
              <a:buFont typeface="+mj-lt"/>
              <a:buAutoNum type="arabicPeriod"/>
            </a:pPr>
            <a:r>
              <a:rPr lang="en-US" dirty="0" smtClean="0"/>
              <a:t>I can explain a UDL rationale for scaffolding texts for struggling readers K-12.</a:t>
            </a:r>
          </a:p>
          <a:p>
            <a:pPr marL="514350" indent="-514350">
              <a:buFont typeface="+mj-lt"/>
              <a:buAutoNum type="arabicPeriod"/>
            </a:pPr>
            <a:endParaRPr lang="en-US" dirty="0" smtClean="0"/>
          </a:p>
          <a:p>
            <a:pPr marL="0" indent="0">
              <a:buNone/>
            </a:pPr>
            <a:endParaRPr lang="en-US" dirty="0" smtClean="0"/>
          </a:p>
          <a:p>
            <a:pPr marL="514350" indent="-514350">
              <a:buFont typeface="+mj-lt"/>
              <a:buAutoNum type="arabicPeriod" startAt="2"/>
            </a:pPr>
            <a:r>
              <a:rPr lang="en-US" dirty="0" smtClean="0"/>
              <a:t>I can scaffold texts for struggling readers K-12.</a:t>
            </a:r>
          </a:p>
          <a:p>
            <a:pPr marL="514350" indent="-514350">
              <a:buFont typeface="+mj-lt"/>
              <a:buAutoNum type="arabicPeriod" startAt="2"/>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24958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4294967295"/>
          </p:nvPr>
        </p:nvSpPr>
        <p:spPr bwMode="auto">
          <a:xfrm>
            <a:off x="8076714" y="6355773"/>
            <a:ext cx="609878" cy="3658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146" tIns="61073" rIns="122146" bIns="61073" numCol="1" anchorCtr="0" compatLnSpc="1">
            <a:prstTxWarp prst="textNoShape">
              <a:avLst/>
            </a:prstTxWarp>
          </a:bodyPr>
          <a:lstStyle>
            <a:lvl1pPr eaLnBrk="0" hangingPunct="0">
              <a:defRPr sz="1600">
                <a:solidFill>
                  <a:srgbClr val="5F5F5F"/>
                </a:solidFill>
                <a:latin typeface="Arial" pitchFamily="34" charset="0"/>
              </a:defRPr>
            </a:lvl1pPr>
            <a:lvl2pPr marL="992433" indent="-381705" eaLnBrk="0" hangingPunct="0">
              <a:defRPr sz="1600">
                <a:solidFill>
                  <a:srgbClr val="5F5F5F"/>
                </a:solidFill>
                <a:latin typeface="Arial" pitchFamily="34" charset="0"/>
              </a:defRPr>
            </a:lvl2pPr>
            <a:lvl3pPr marL="1526819" indent="-305364" eaLnBrk="0" hangingPunct="0">
              <a:defRPr sz="1600">
                <a:solidFill>
                  <a:srgbClr val="5F5F5F"/>
                </a:solidFill>
                <a:latin typeface="Arial" pitchFamily="34" charset="0"/>
              </a:defRPr>
            </a:lvl3pPr>
            <a:lvl4pPr marL="2137547" indent="-305364" eaLnBrk="0" hangingPunct="0">
              <a:defRPr sz="1600">
                <a:solidFill>
                  <a:srgbClr val="5F5F5F"/>
                </a:solidFill>
                <a:latin typeface="Arial" pitchFamily="34" charset="0"/>
              </a:defRPr>
            </a:lvl4pPr>
            <a:lvl5pPr marL="2748275" indent="-305364" eaLnBrk="0" hangingPunct="0">
              <a:defRPr sz="1600">
                <a:solidFill>
                  <a:srgbClr val="5F5F5F"/>
                </a:solidFill>
                <a:latin typeface="Arial" pitchFamily="34" charset="0"/>
              </a:defRPr>
            </a:lvl5pPr>
            <a:lvl6pPr marL="3359003" indent="-305364" eaLnBrk="0" fontAlgn="base" hangingPunct="0">
              <a:spcBef>
                <a:spcPct val="0"/>
              </a:spcBef>
              <a:spcAft>
                <a:spcPct val="0"/>
              </a:spcAft>
              <a:defRPr sz="1600">
                <a:solidFill>
                  <a:srgbClr val="5F5F5F"/>
                </a:solidFill>
                <a:latin typeface="Arial" pitchFamily="34" charset="0"/>
              </a:defRPr>
            </a:lvl6pPr>
            <a:lvl7pPr marL="3969730" indent="-305364" eaLnBrk="0" fontAlgn="base" hangingPunct="0">
              <a:spcBef>
                <a:spcPct val="0"/>
              </a:spcBef>
              <a:spcAft>
                <a:spcPct val="0"/>
              </a:spcAft>
              <a:defRPr sz="1600">
                <a:solidFill>
                  <a:srgbClr val="5F5F5F"/>
                </a:solidFill>
                <a:latin typeface="Arial" pitchFamily="34" charset="0"/>
              </a:defRPr>
            </a:lvl7pPr>
            <a:lvl8pPr marL="4580458" indent="-305364" eaLnBrk="0" fontAlgn="base" hangingPunct="0">
              <a:spcBef>
                <a:spcPct val="0"/>
              </a:spcBef>
              <a:spcAft>
                <a:spcPct val="0"/>
              </a:spcAft>
              <a:defRPr sz="1600">
                <a:solidFill>
                  <a:srgbClr val="5F5F5F"/>
                </a:solidFill>
                <a:latin typeface="Arial" pitchFamily="34" charset="0"/>
              </a:defRPr>
            </a:lvl8pPr>
            <a:lvl9pPr marL="5191186" indent="-305364" eaLnBrk="0" fontAlgn="base" hangingPunct="0">
              <a:spcBef>
                <a:spcPct val="0"/>
              </a:spcBef>
              <a:spcAft>
                <a:spcPct val="0"/>
              </a:spcAft>
              <a:defRPr sz="1600">
                <a:solidFill>
                  <a:srgbClr val="5F5F5F"/>
                </a:solidFill>
                <a:latin typeface="Arial" pitchFamily="34" charset="0"/>
              </a:defRPr>
            </a:lvl9pPr>
          </a:lstStyle>
          <a:p>
            <a:pPr eaLnBrk="1" hangingPunct="1"/>
            <a:fld id="{F4833580-63B7-4E01-8B67-6CEDAB866F42}" type="slidenum">
              <a:rPr lang="en-US" altLang="en-US" sz="1200">
                <a:solidFill>
                  <a:schemeClr val="tx1"/>
                </a:solidFill>
              </a:rPr>
              <a:pPr eaLnBrk="1" hangingPunct="1"/>
              <a:t>22</a:t>
            </a:fld>
            <a:endParaRPr lang="en-US" altLang="en-US" sz="1200">
              <a:solidFill>
                <a:schemeClr val="tx1"/>
              </a:solidFill>
            </a:endParaRPr>
          </a:p>
        </p:txBody>
      </p:sp>
      <p:sp>
        <p:nvSpPr>
          <p:cNvPr id="2" name="AutoShape 2" descr="Image result for kids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kids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54000"/>
            <a:ext cx="5642647" cy="2997972"/>
          </a:xfrm>
          <a:prstGeom prst="rect">
            <a:avLst/>
          </a:prstGeom>
        </p:spPr>
      </p:pic>
      <p:sp>
        <p:nvSpPr>
          <p:cNvPr id="8" name="TextBox 7"/>
          <p:cNvSpPr txBox="1"/>
          <p:nvPr/>
        </p:nvSpPr>
        <p:spPr>
          <a:xfrm>
            <a:off x="1752600" y="2882640"/>
            <a:ext cx="5257800" cy="369332"/>
          </a:xfrm>
          <a:prstGeom prst="rect">
            <a:avLst/>
          </a:prstGeom>
          <a:solidFill>
            <a:schemeClr val="bg1"/>
          </a:solidFill>
          <a:ln>
            <a:solidFill>
              <a:schemeClr val="bg1"/>
            </a:solidFill>
          </a:ln>
        </p:spPr>
        <p:txBody>
          <a:bodyPr wrap="square" rtlCol="0">
            <a:spAutoFit/>
          </a:bodyPr>
          <a:lstStyle/>
          <a:p>
            <a:pPr algn="ctr"/>
            <a:r>
              <a:rPr lang="en-US" dirty="0" smtClean="0"/>
              <a:t>    @</a:t>
            </a:r>
            <a:r>
              <a:rPr lang="en-US" dirty="0" err="1" smtClean="0"/>
              <a:t>AtlantaCynde</a:t>
            </a:r>
            <a:endParaRPr lang="en-US" dirty="0"/>
          </a:p>
        </p:txBody>
      </p:sp>
      <p:sp>
        <p:nvSpPr>
          <p:cNvPr id="9" name="TextBox 8"/>
          <p:cNvSpPr txBox="1"/>
          <p:nvPr/>
        </p:nvSpPr>
        <p:spPr>
          <a:xfrm>
            <a:off x="914400" y="4012099"/>
            <a:ext cx="7543800" cy="2646878"/>
          </a:xfrm>
          <a:prstGeom prst="rect">
            <a:avLst/>
          </a:prstGeom>
          <a:solidFill>
            <a:schemeClr val="bg1"/>
          </a:solidFill>
          <a:ln>
            <a:solidFill>
              <a:schemeClr val="bg1"/>
            </a:solidFill>
          </a:ln>
        </p:spPr>
        <p:txBody>
          <a:bodyPr wrap="square" rtlCol="0">
            <a:spAutoFit/>
          </a:bodyPr>
          <a:lstStyle/>
          <a:p>
            <a:pPr algn="ctr"/>
            <a:r>
              <a:rPr lang="en-US" sz="4800" b="0" i="0" kern="1200" dirty="0" err="1" smtClean="0">
                <a:solidFill>
                  <a:schemeClr val="tx1"/>
                </a:solidFill>
                <a:effectLst/>
                <a:latin typeface="+mn-lt"/>
                <a:ea typeface="+mn-ea"/>
                <a:cs typeface="+mn-cs"/>
              </a:rPr>
              <a:t>DeeDee</a:t>
            </a:r>
            <a:r>
              <a:rPr lang="en-US" sz="4800" b="0" i="0" kern="1200" dirty="0" smtClean="0">
                <a:solidFill>
                  <a:schemeClr val="tx1"/>
                </a:solidFill>
                <a:effectLst/>
                <a:latin typeface="+mn-lt"/>
                <a:ea typeface="+mn-ea"/>
                <a:cs typeface="+mn-cs"/>
              </a:rPr>
              <a:t> Bunn, </a:t>
            </a:r>
            <a:r>
              <a:rPr lang="en-US" sz="4800" b="0" i="0" kern="1200" dirty="0" err="1" smtClean="0">
                <a:solidFill>
                  <a:schemeClr val="tx1"/>
                </a:solidFill>
                <a:effectLst/>
                <a:latin typeface="+mn-lt"/>
                <a:ea typeface="+mn-ea"/>
                <a:cs typeface="+mn-cs"/>
              </a:rPr>
              <a:t>MMSc</a:t>
            </a:r>
            <a:r>
              <a:rPr lang="en-US" sz="4800" b="0" i="0" kern="1200" dirty="0" smtClean="0">
                <a:solidFill>
                  <a:schemeClr val="tx1"/>
                </a:solidFill>
                <a:effectLst/>
                <a:latin typeface="+mn-lt"/>
                <a:ea typeface="+mn-ea"/>
                <a:cs typeface="+mn-cs"/>
              </a:rPr>
              <a:t>. CCC-</a:t>
            </a:r>
            <a:r>
              <a:rPr lang="en-US" sz="4800" b="0" i="0" kern="1200" dirty="0" err="1" smtClean="0">
                <a:solidFill>
                  <a:schemeClr val="tx1"/>
                </a:solidFill>
                <a:effectLst/>
                <a:latin typeface="+mn-lt"/>
                <a:ea typeface="+mn-ea"/>
                <a:cs typeface="+mn-cs"/>
              </a:rPr>
              <a:t>Sp</a:t>
            </a:r>
            <a:r>
              <a:rPr lang="en-US" sz="1800" b="0" i="0" kern="1200" dirty="0" smtClean="0">
                <a:solidFill>
                  <a:schemeClr val="tx1"/>
                </a:solidFill>
                <a:effectLst/>
                <a:latin typeface="+mn-lt"/>
                <a:ea typeface="+mn-ea"/>
                <a:cs typeface="+mn-cs"/>
              </a:rPr>
              <a:t/>
            </a:r>
            <a:br>
              <a:rPr lang="en-US" sz="1800" b="0" i="0" kern="1200" dirty="0" smtClean="0">
                <a:solidFill>
                  <a:schemeClr val="tx1"/>
                </a:solidFill>
                <a:effectLst/>
                <a:latin typeface="+mn-lt"/>
                <a:ea typeface="+mn-ea"/>
                <a:cs typeface="+mn-cs"/>
              </a:rPr>
            </a:br>
            <a:r>
              <a:rPr lang="en-US" sz="2000" b="0" i="0" kern="1200" dirty="0" smtClean="0">
                <a:solidFill>
                  <a:schemeClr val="tx1">
                    <a:lumMod val="65000"/>
                    <a:lumOff val="35000"/>
                  </a:schemeClr>
                </a:solidFill>
                <a:effectLst/>
                <a:latin typeface="+mn-lt"/>
                <a:ea typeface="+mn-ea"/>
                <a:cs typeface="+mn-cs"/>
              </a:rPr>
              <a:t>Program Specialist, Georgia Project for Assistive Technology</a:t>
            </a:r>
            <a:br>
              <a:rPr lang="en-US" sz="2000" b="0" i="0" kern="1200" dirty="0" smtClean="0">
                <a:solidFill>
                  <a:schemeClr val="tx1">
                    <a:lumMod val="65000"/>
                    <a:lumOff val="35000"/>
                  </a:schemeClr>
                </a:solidFill>
                <a:effectLst/>
                <a:latin typeface="+mn-lt"/>
                <a:ea typeface="+mn-ea"/>
                <a:cs typeface="+mn-cs"/>
              </a:rPr>
            </a:br>
            <a:r>
              <a:rPr lang="en-US" sz="2000" b="0" i="0" kern="1200" dirty="0" smtClean="0">
                <a:solidFill>
                  <a:schemeClr val="tx1">
                    <a:lumMod val="65000"/>
                    <a:lumOff val="35000"/>
                  </a:schemeClr>
                </a:solidFill>
                <a:effectLst/>
                <a:latin typeface="+mn-lt"/>
                <a:ea typeface="+mn-ea"/>
                <a:cs typeface="+mn-cs"/>
              </a:rPr>
              <a:t>Special Education Services and Supports</a:t>
            </a:r>
            <a:br>
              <a:rPr lang="en-US" sz="2000" b="0" i="0" kern="1200" dirty="0" smtClean="0">
                <a:solidFill>
                  <a:schemeClr val="tx1">
                    <a:lumMod val="65000"/>
                    <a:lumOff val="35000"/>
                  </a:schemeClr>
                </a:solidFill>
                <a:effectLst/>
                <a:latin typeface="+mn-lt"/>
                <a:ea typeface="+mn-ea"/>
                <a:cs typeface="+mn-cs"/>
              </a:rPr>
            </a:br>
            <a:r>
              <a:rPr lang="en-US" sz="2000" b="0" i="0" kern="1200" dirty="0" smtClean="0">
                <a:solidFill>
                  <a:schemeClr val="tx1">
                    <a:lumMod val="65000"/>
                    <a:lumOff val="35000"/>
                  </a:schemeClr>
                </a:solidFill>
                <a:effectLst/>
                <a:latin typeface="+mn-lt"/>
                <a:ea typeface="+mn-ea"/>
                <a:cs typeface="+mn-cs"/>
              </a:rPr>
              <a:t>Georgia Department of Education</a:t>
            </a:r>
          </a:p>
          <a:p>
            <a:pPr algn="ctr"/>
            <a:r>
              <a:rPr lang="en-US" sz="2000" b="0" i="0" kern="1200" dirty="0" smtClean="0">
                <a:solidFill>
                  <a:schemeClr val="tx1">
                    <a:lumMod val="65000"/>
                    <a:lumOff val="35000"/>
                  </a:schemeClr>
                </a:solidFill>
                <a:effectLst/>
                <a:latin typeface="+mn-lt"/>
                <a:ea typeface="+mn-ea"/>
                <a:cs typeface="+mn-cs"/>
              </a:rPr>
              <a:t>dbunn@doe.k12.ga.us</a:t>
            </a:r>
          </a:p>
          <a:p>
            <a:pPr algn="ctr"/>
            <a:r>
              <a:rPr lang="en-US" sz="2000" b="0" i="0" kern="1200" dirty="0" smtClean="0">
                <a:solidFill>
                  <a:schemeClr val="tx1">
                    <a:lumMod val="65000"/>
                    <a:lumOff val="35000"/>
                  </a:schemeClr>
                </a:solidFill>
                <a:effectLst/>
                <a:latin typeface="+mn-lt"/>
                <a:ea typeface="+mn-ea"/>
                <a:cs typeface="+mn-cs"/>
              </a:rPr>
              <a:t>404.693.3344</a:t>
            </a:r>
          </a:p>
          <a:p>
            <a:pPr algn="ctr"/>
            <a:endParaRPr lang="en-US" sz="18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95280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505200"/>
            <a:ext cx="7467600" cy="990600"/>
          </a:xfrm>
        </p:spPr>
        <p:txBody>
          <a:bodyPr>
            <a:normAutofit fontScale="90000"/>
          </a:bodyPr>
          <a:lstStyle/>
          <a:p>
            <a:pPr marL="404813" indent="-288925" algn="l"/>
            <a:r>
              <a:rPr lang="en-US" b="1" dirty="0" smtClean="0"/>
              <a:t> </a:t>
            </a:r>
            <a:r>
              <a:rPr lang="en-US" dirty="0"/>
              <a:t/>
            </a:r>
            <a:br>
              <a:rPr lang="en-US" dirty="0"/>
            </a:br>
            <a:r>
              <a:rPr lang="en-US" sz="4400" dirty="0" smtClean="0"/>
              <a:t>Insect Olympics</a:t>
            </a:r>
            <a:br>
              <a:rPr lang="en-US" sz="4400" dirty="0" smtClean="0"/>
            </a:br>
            <a:r>
              <a:rPr lang="en-US" sz="2700" b="1" dirty="0" smtClean="0"/>
              <a:t>NATIONAL </a:t>
            </a:r>
            <a:r>
              <a:rPr lang="en-US" sz="2700" b="1" dirty="0"/>
              <a:t>GEOGRAPHIC EXPLORER</a:t>
            </a:r>
            <a:r>
              <a:rPr lang="en-US" dirty="0"/>
              <a:t/>
            </a:r>
            <a:br>
              <a:rPr lang="en-US" dirty="0"/>
            </a:br>
            <a:r>
              <a:rPr lang="en-US" dirty="0"/>
              <a:t/>
            </a:r>
            <a:br>
              <a:rPr lang="en-US" dirty="0"/>
            </a:br>
            <a:endParaRPr lang="en-US" dirty="0"/>
          </a:p>
        </p:txBody>
      </p:sp>
      <p:sp>
        <p:nvSpPr>
          <p:cNvPr id="3" name="Subtitle 2"/>
          <p:cNvSpPr>
            <a:spLocks noGrp="1"/>
          </p:cNvSpPr>
          <p:nvPr>
            <p:ph type="subTitle" idx="1"/>
          </p:nvPr>
        </p:nvSpPr>
        <p:spPr>
          <a:xfrm>
            <a:off x="1066800" y="5124450"/>
            <a:ext cx="7772400" cy="742950"/>
          </a:xfrm>
        </p:spPr>
        <p:txBody>
          <a:bodyPr>
            <a:normAutofit fontScale="92500" lnSpcReduction="10000"/>
          </a:bodyPr>
          <a:lstStyle/>
          <a:p>
            <a:pPr algn="ctr"/>
            <a:r>
              <a:rPr lang="en-US" sz="2300" dirty="0">
                <a:solidFill>
                  <a:schemeClr val="tx1"/>
                </a:solidFill>
              </a:rPr>
              <a:t>On your mark. Get set. Go! </a:t>
            </a:r>
            <a:endParaRPr lang="en-US" sz="2300" dirty="0" smtClean="0">
              <a:solidFill>
                <a:schemeClr val="tx1"/>
              </a:solidFill>
            </a:endParaRPr>
          </a:p>
          <a:p>
            <a:pPr algn="ctr"/>
            <a:r>
              <a:rPr lang="en-US" sz="2300" dirty="0" smtClean="0">
                <a:solidFill>
                  <a:schemeClr val="tx1"/>
                </a:solidFill>
              </a:rPr>
              <a:t>The </a:t>
            </a:r>
            <a:r>
              <a:rPr lang="en-US" sz="2300" dirty="0">
                <a:solidFill>
                  <a:schemeClr val="tx1"/>
                </a:solidFill>
              </a:rPr>
              <a:t>Insect Olympics are about to begin.</a:t>
            </a:r>
          </a:p>
          <a:p>
            <a:pPr algn="ctr"/>
            <a:endParaRPr lang="en-US" sz="2400" dirty="0">
              <a:solidFill>
                <a:schemeClr val="tx1"/>
              </a:solidFill>
            </a:endParaRPr>
          </a:p>
        </p:txBody>
      </p:sp>
      <p:pic>
        <p:nvPicPr>
          <p:cNvPr id="4" name="Picture 3" descr="Insect Olympics"/>
          <p:cNvPicPr/>
          <p:nvPr/>
        </p:nvPicPr>
        <p:blipFill>
          <a:blip r:embed="rId5">
            <a:extLst>
              <a:ext uri="{28A0092B-C50C-407E-A947-70E740481C1C}">
                <a14:useLocalDpi xmlns:a14="http://schemas.microsoft.com/office/drawing/2010/main" val="0"/>
              </a:ext>
            </a:extLst>
          </a:blip>
          <a:srcRect/>
          <a:stretch>
            <a:fillRect/>
          </a:stretch>
        </p:blipFill>
        <p:spPr bwMode="auto">
          <a:xfrm>
            <a:off x="4876800" y="805314"/>
            <a:ext cx="3295650" cy="2438400"/>
          </a:xfrm>
          <a:prstGeom prst="rect">
            <a:avLst/>
          </a:prstGeom>
          <a:noFill/>
          <a:ln>
            <a:noFill/>
          </a:ln>
        </p:spPr>
      </p:pic>
      <p:pic>
        <p:nvPicPr>
          <p:cNvPr id="5" nam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2450" y="5867400"/>
            <a:ext cx="487363" cy="487363"/>
          </a:xfrm>
          <a:prstGeom prst="rect">
            <a:avLst/>
          </a:prstGeom>
        </p:spPr>
      </p:pic>
    </p:spTree>
    <p:extLst>
      <p:ext uri="{BB962C8B-B14F-4D97-AF65-F5344CB8AC3E}">
        <p14:creationId xmlns:p14="http://schemas.microsoft.com/office/powerpoint/2010/main" val="31850985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0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75000"/>
                  </a:schemeClr>
                </a:solidFill>
              </a:rPr>
              <a:t>Higher, Faster, Stronger!</a:t>
            </a:r>
            <a:endParaRPr lang="en-US" dirty="0">
              <a:solidFill>
                <a:schemeClr val="accent5">
                  <a:lumMod val="75000"/>
                </a:schemeClr>
              </a:solidFill>
            </a:endParaRPr>
          </a:p>
        </p:txBody>
      </p:sp>
      <p:sp>
        <p:nvSpPr>
          <p:cNvPr id="3" name="Content Placeholder 2"/>
          <p:cNvSpPr>
            <a:spLocks noGrp="1"/>
          </p:cNvSpPr>
          <p:nvPr>
            <p:ph sz="quarter" idx="1"/>
          </p:nvPr>
        </p:nvSpPr>
        <p:spPr>
          <a:xfrm>
            <a:off x="457200" y="1907406"/>
            <a:ext cx="8229600" cy="4937760"/>
          </a:xfrm>
        </p:spPr>
        <p:txBody>
          <a:bodyPr>
            <a:normAutofit/>
          </a:bodyPr>
          <a:lstStyle/>
          <a:p>
            <a:pPr marL="0" indent="0">
              <a:buNone/>
            </a:pPr>
            <a:r>
              <a:rPr lang="en-US" sz="3200" dirty="0"/>
              <a:t>That's the </a:t>
            </a:r>
            <a:r>
              <a:rPr lang="en-US" sz="3200" dirty="0">
                <a:solidFill>
                  <a:srgbClr val="801A24"/>
                </a:solidFill>
                <a:hlinkClick r:id="rId4" action="ppaction://hlinksldjump"/>
              </a:rPr>
              <a:t>motto</a:t>
            </a:r>
            <a:r>
              <a:rPr lang="en-US" sz="3200" dirty="0"/>
              <a:t> of this summer's Olympic Games. It's also a goal for the more than 1 million insect </a:t>
            </a:r>
            <a:r>
              <a:rPr lang="en-US" sz="3200" dirty="0">
                <a:solidFill>
                  <a:srgbClr val="801A24"/>
                </a:solidFill>
                <a:hlinkClick r:id="rId5" action="ppaction://hlinksldjump"/>
              </a:rPr>
              <a:t>species</a:t>
            </a:r>
            <a:r>
              <a:rPr lang="en-US" sz="3200" dirty="0"/>
              <a:t> known to be living today. If an insect meets its goal, it survives. To do this, an insect needs to beat its competition.</a:t>
            </a:r>
          </a:p>
        </p:txBody>
      </p:sp>
      <p:pic>
        <p:nvPicPr>
          <p:cNvPr id="5" nam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29600" y="5638800"/>
            <a:ext cx="487363" cy="487363"/>
          </a:xfrm>
          <a:prstGeom prst="rect">
            <a:avLst/>
          </a:prstGeom>
        </p:spPr>
      </p:pic>
    </p:spTree>
    <p:extLst>
      <p:ext uri="{BB962C8B-B14F-4D97-AF65-F5344CB8AC3E}">
        <p14:creationId xmlns:p14="http://schemas.microsoft.com/office/powerpoint/2010/main" val="20374028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0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r>
              <a:rPr lang="en-US" dirty="0" smtClean="0"/>
              <a:t>Insects </a:t>
            </a:r>
            <a:r>
              <a:rPr lang="en-US" dirty="0"/>
              <a:t>are incredible, but can they beat other members of the animal kingdom? To find out, we've put together the Insect Olympics. We've matched insects with some other amazing animals. We'll test each for speed, strength, or even their ability to spit. Let the games begin! </a:t>
            </a:r>
          </a:p>
          <a:p>
            <a:pPr marL="0" indent="0">
              <a:buNone/>
            </a:pPr>
            <a:endParaRPr lang="en-US" dirty="0"/>
          </a:p>
        </p:txBody>
      </p:sp>
      <p:pic>
        <p:nvPicPr>
          <p:cNvPr id="4" nam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39000" y="4876800"/>
            <a:ext cx="1447800" cy="1447800"/>
          </a:xfrm>
          <a:prstGeom prst="rect">
            <a:avLst/>
          </a:prstGeom>
        </p:spPr>
      </p:pic>
    </p:spTree>
    <p:extLst>
      <p:ext uri="{BB962C8B-B14F-4D97-AF65-F5344CB8AC3E}">
        <p14:creationId xmlns:p14="http://schemas.microsoft.com/office/powerpoint/2010/main" val="34071425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8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75000"/>
                  </a:schemeClr>
                </a:solidFill>
              </a:rPr>
              <a:t>Fastest</a:t>
            </a:r>
            <a:endParaRPr lang="en-US" dirty="0">
              <a:solidFill>
                <a:schemeClr val="accent5">
                  <a:lumMod val="75000"/>
                </a:schemeClr>
              </a:solidFill>
            </a:endParaRPr>
          </a:p>
        </p:txBody>
      </p:sp>
      <p:sp>
        <p:nvSpPr>
          <p:cNvPr id="3" name="Content Placeholder 2"/>
          <p:cNvSpPr>
            <a:spLocks noGrp="1"/>
          </p:cNvSpPr>
          <p:nvPr>
            <p:ph sz="quarter" idx="1"/>
          </p:nvPr>
        </p:nvSpPr>
        <p:spPr>
          <a:xfrm>
            <a:off x="457200" y="1981200"/>
            <a:ext cx="8229600" cy="4937760"/>
          </a:xfrm>
        </p:spPr>
        <p:txBody>
          <a:bodyPr/>
          <a:lstStyle/>
          <a:p>
            <a:pPr marL="0" indent="0">
              <a:buNone/>
            </a:pPr>
            <a:r>
              <a:rPr lang="en-US" sz="3200" dirty="0"/>
              <a:t>Everyone knows </a:t>
            </a:r>
            <a:r>
              <a:rPr lang="en-US" sz="3200" dirty="0">
                <a:solidFill>
                  <a:schemeClr val="accent5">
                    <a:lumMod val="75000"/>
                  </a:schemeClr>
                </a:solidFill>
              </a:rPr>
              <a:t>cheetahs</a:t>
            </a:r>
            <a:r>
              <a:rPr lang="en-US" sz="3200" dirty="0"/>
              <a:t> are fast. These cats can go from zero to 112 kilometers (70 miles) per hour in seconds. You might think that nothing can outrun these fast felines. You should think again. </a:t>
            </a:r>
          </a:p>
          <a:p>
            <a:pPr marL="0" indent="0">
              <a:buNone/>
            </a:pPr>
            <a:endParaRPr lang="en-US" dirty="0"/>
          </a:p>
        </p:txBody>
      </p:sp>
      <p:pic>
        <p:nvPicPr>
          <p:cNvPr id="4" name="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3400" y="5715000"/>
            <a:ext cx="487363" cy="4873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0712" y="4084636"/>
            <a:ext cx="2253488" cy="1630364"/>
          </a:xfrm>
          <a:prstGeom prst="rect">
            <a:avLst/>
          </a:prstGeom>
        </p:spPr>
      </p:pic>
    </p:spTree>
    <p:extLst>
      <p:ext uri="{BB962C8B-B14F-4D97-AF65-F5344CB8AC3E}">
        <p14:creationId xmlns:p14="http://schemas.microsoft.com/office/powerpoint/2010/main" val="31939038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057400"/>
            <a:ext cx="8229600" cy="4937760"/>
          </a:xfrm>
        </p:spPr>
        <p:txBody>
          <a:bodyPr/>
          <a:lstStyle/>
          <a:p>
            <a:pPr marL="0" indent="0">
              <a:buNone/>
            </a:pPr>
            <a:r>
              <a:rPr lang="en-US" sz="3200" dirty="0"/>
              <a:t>Imagine that we shrank a cheetah down to the size of a </a:t>
            </a:r>
            <a:r>
              <a:rPr lang="en-US" sz="3200" dirty="0">
                <a:solidFill>
                  <a:schemeClr val="accent5">
                    <a:lumMod val="75000"/>
                  </a:schemeClr>
                </a:solidFill>
              </a:rPr>
              <a:t>tiger beetle</a:t>
            </a:r>
            <a:r>
              <a:rPr lang="en-US" sz="3200" dirty="0"/>
              <a:t>. Both animals are now at the starting line. They're off! </a:t>
            </a:r>
          </a:p>
          <a:p>
            <a:pPr marL="0" indent="0">
              <a:buNone/>
            </a:pPr>
            <a:endParaRPr lang="en-US" dirty="0"/>
          </a:p>
        </p:txBody>
      </p:sp>
      <p:pic>
        <p:nvPicPr>
          <p:cNvPr id="4" name="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29600" y="5791200"/>
            <a:ext cx="487363" cy="487363"/>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5343" y="3748975"/>
            <a:ext cx="1262657" cy="2025958"/>
          </a:xfrm>
          <a:prstGeom prst="rect">
            <a:avLst/>
          </a:prstGeom>
        </p:spPr>
      </p:pic>
    </p:spTree>
    <p:extLst>
      <p:ext uri="{BB962C8B-B14F-4D97-AF65-F5344CB8AC3E}">
        <p14:creationId xmlns:p14="http://schemas.microsoft.com/office/powerpoint/2010/main" val="2953639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77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09800"/>
            <a:ext cx="8229600" cy="4937760"/>
          </a:xfrm>
        </p:spPr>
        <p:txBody>
          <a:bodyPr/>
          <a:lstStyle/>
          <a:p>
            <a:pPr marL="0" indent="0">
              <a:buNone/>
            </a:pPr>
            <a:r>
              <a:rPr lang="en-US" sz="3200" dirty="0"/>
              <a:t>The tiger beetle moves 170 times its body length in just a single second. The cheetah covers about 20 body lengths per second. The tiger beetle races past the finish line long before the cheetah. </a:t>
            </a:r>
          </a:p>
          <a:p>
            <a:endParaRPr lang="en-US" dirty="0"/>
          </a:p>
        </p:txBody>
      </p:sp>
      <p:pic>
        <p:nvPicPr>
          <p:cNvPr id="4" name="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29600" y="5791200"/>
            <a:ext cx="487363" cy="487363"/>
          </a:xfrm>
          <a:prstGeom prst="rect">
            <a:avLst/>
          </a:prstGeom>
        </p:spPr>
      </p:pic>
    </p:spTree>
    <p:extLst>
      <p:ext uri="{BB962C8B-B14F-4D97-AF65-F5344CB8AC3E}">
        <p14:creationId xmlns:p14="http://schemas.microsoft.com/office/powerpoint/2010/main" val="33424089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9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53440"/>
            <a:ext cx="8229600" cy="4937760"/>
          </a:xfrm>
        </p:spPr>
        <p:txBody>
          <a:bodyPr/>
          <a:lstStyle/>
          <a:p>
            <a:pPr marL="0" indent="0">
              <a:buNone/>
            </a:pPr>
            <a:r>
              <a:rPr lang="en-US" sz="3200" dirty="0"/>
              <a:t>In the wild, the tiger beetle moves so fast, its large eyes can't keep up with it. When chasing its dinner, it briefly loses its sight. It has to stop to see. Now that's blinding speed. </a:t>
            </a:r>
          </a:p>
          <a:p>
            <a:pPr marL="0" indent="0">
              <a:buNone/>
            </a:pPr>
            <a:endParaRPr lang="en-US" dirty="0"/>
          </a:p>
        </p:txBody>
      </p:sp>
      <p:pic>
        <p:nvPicPr>
          <p:cNvPr id="4" name="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5791200"/>
            <a:ext cx="487363" cy="487363"/>
          </a:xfrm>
          <a:prstGeom prst="rect">
            <a:avLst/>
          </a:prstGeom>
        </p:spPr>
      </p:pic>
      <p:sp>
        <p:nvSpPr>
          <p:cNvPr id="2" name="TextBox 1"/>
          <p:cNvSpPr txBox="1"/>
          <p:nvPr/>
        </p:nvSpPr>
        <p:spPr>
          <a:xfrm>
            <a:off x="2286000" y="3505200"/>
            <a:ext cx="4876800" cy="523220"/>
          </a:xfrm>
          <a:prstGeom prst="rect">
            <a:avLst/>
          </a:prstGeom>
          <a:noFill/>
        </p:spPr>
        <p:txBody>
          <a:bodyPr wrap="square" rtlCol="0">
            <a:spAutoFit/>
          </a:bodyPr>
          <a:lstStyle/>
          <a:p>
            <a:r>
              <a:rPr lang="en-US" sz="2800" dirty="0" smtClean="0">
                <a:solidFill>
                  <a:srgbClr val="FF0000"/>
                </a:solidFill>
                <a:hlinkClick r:id="rId5" action="ppaction://hlinksldjump"/>
              </a:rPr>
              <a:t>Stop and Summarize</a:t>
            </a:r>
            <a:endParaRPr lang="en-US" sz="2800" dirty="0">
              <a:solidFill>
                <a:srgbClr val="FF0000"/>
              </a:solidFill>
            </a:endParaRPr>
          </a:p>
        </p:txBody>
      </p:sp>
      <p:sp>
        <p:nvSpPr>
          <p:cNvPr id="5" name="TextBox 4"/>
          <p:cNvSpPr txBox="1"/>
          <p:nvPr/>
        </p:nvSpPr>
        <p:spPr>
          <a:xfrm>
            <a:off x="838200" y="4876800"/>
            <a:ext cx="2057400" cy="523220"/>
          </a:xfrm>
          <a:prstGeom prst="rect">
            <a:avLst/>
          </a:prstGeom>
          <a:noFill/>
        </p:spPr>
        <p:txBody>
          <a:bodyPr wrap="square" rtlCol="0">
            <a:spAutoFit/>
          </a:bodyPr>
          <a:lstStyle/>
          <a:p>
            <a:r>
              <a:rPr lang="en-US" sz="2800" dirty="0" smtClean="0">
                <a:hlinkClick r:id="rId6" action="ppaction://hlinksldjump"/>
              </a:rPr>
              <a:t>Go Back</a:t>
            </a:r>
            <a:endParaRPr lang="en-US" sz="2800" dirty="0"/>
          </a:p>
        </p:txBody>
      </p:sp>
    </p:spTree>
    <p:extLst>
      <p:ext uri="{BB962C8B-B14F-4D97-AF65-F5344CB8AC3E}">
        <p14:creationId xmlns:p14="http://schemas.microsoft.com/office/powerpoint/2010/main" val="39578486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smtClean="0"/>
              <a:t>Scaffold Texts So Struggling Readers Can:</a:t>
            </a:r>
            <a:endParaRPr lang="en-US" dirty="0"/>
          </a:p>
        </p:txBody>
      </p:sp>
      <p:sp>
        <p:nvSpPr>
          <p:cNvPr id="3" name="Content Placeholder 2"/>
          <p:cNvSpPr>
            <a:spLocks noGrp="1"/>
          </p:cNvSpPr>
          <p:nvPr>
            <p:ph idx="1"/>
          </p:nvPr>
        </p:nvSpPr>
        <p:spPr/>
        <p:txBody>
          <a:bodyPr/>
          <a:lstStyle/>
          <a:p>
            <a:r>
              <a:rPr lang="en-US" dirty="0" smtClean="0"/>
              <a:t>Access content, including content in science, math, social studies, ELA, etc.</a:t>
            </a:r>
          </a:p>
          <a:p>
            <a:endParaRPr lang="en-US" dirty="0" smtClean="0"/>
          </a:p>
          <a:p>
            <a:r>
              <a:rPr lang="en-US" dirty="0" smtClean="0"/>
              <a:t>Build fluency</a:t>
            </a:r>
          </a:p>
          <a:p>
            <a:endParaRPr lang="en-US" dirty="0" smtClean="0"/>
          </a:p>
          <a:p>
            <a:r>
              <a:rPr lang="en-US" dirty="0" smtClean="0"/>
              <a:t>Practice strategies proficient readers use</a:t>
            </a:r>
            <a:endParaRPr lang="en-US" dirty="0"/>
          </a:p>
        </p:txBody>
      </p:sp>
    </p:spTree>
    <p:extLst>
      <p:ext uri="{BB962C8B-B14F-4D97-AF65-F5344CB8AC3E}">
        <p14:creationId xmlns:p14="http://schemas.microsoft.com/office/powerpoint/2010/main" val="396113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5">
                    <a:lumMod val="75000"/>
                  </a:schemeClr>
                </a:solidFill>
              </a:rPr>
              <a:t>Zippiest</a:t>
            </a:r>
            <a:endParaRPr lang="en-US" dirty="0">
              <a:solidFill>
                <a:schemeClr val="accent5">
                  <a:lumMod val="75000"/>
                </a:schemeClr>
              </a:solidFill>
            </a:endParaRPr>
          </a:p>
        </p:txBody>
      </p:sp>
      <p:sp>
        <p:nvSpPr>
          <p:cNvPr id="3" name="Content Placeholder 2"/>
          <p:cNvSpPr>
            <a:spLocks noGrp="1"/>
          </p:cNvSpPr>
          <p:nvPr>
            <p:ph sz="quarter" idx="1"/>
          </p:nvPr>
        </p:nvSpPr>
        <p:spPr>
          <a:xfrm>
            <a:off x="411163" y="1447800"/>
            <a:ext cx="8229600" cy="5318760"/>
          </a:xfrm>
        </p:spPr>
        <p:txBody>
          <a:bodyPr>
            <a:normAutofit/>
          </a:bodyPr>
          <a:lstStyle/>
          <a:p>
            <a:pPr marL="0" indent="0">
              <a:buNone/>
            </a:pPr>
            <a:r>
              <a:rPr lang="en-US" sz="3200" dirty="0"/>
              <a:t>Our next two </a:t>
            </a:r>
            <a:r>
              <a:rPr lang="en-US" sz="3200" dirty="0" smtClean="0"/>
              <a:t>competitors </a:t>
            </a:r>
            <a:r>
              <a:rPr lang="en-US" sz="3200" dirty="0"/>
              <a:t>are ready. The </a:t>
            </a:r>
            <a:r>
              <a:rPr lang="en-US" sz="3200" dirty="0">
                <a:solidFill>
                  <a:schemeClr val="accent5">
                    <a:lumMod val="75000"/>
                  </a:schemeClr>
                </a:solidFill>
              </a:rPr>
              <a:t>peregrine falcon </a:t>
            </a:r>
            <a:r>
              <a:rPr lang="en-US" sz="3200" dirty="0"/>
              <a:t>is stretching its wings. This falcon is known throughout the skies for its speed. While diving through the air, it can reach over 390 kilometers (242 miles) per hour. Since this falcon is one of the fastest fliers, this may not be much of a contest. </a:t>
            </a:r>
          </a:p>
        </p:txBody>
      </p:sp>
      <p:pic>
        <p:nvPicPr>
          <p:cNvPr id="4" name="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3400" y="5715000"/>
            <a:ext cx="487363" cy="4873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4855028"/>
            <a:ext cx="2057400" cy="1469571"/>
          </a:xfrm>
          <a:prstGeom prst="rect">
            <a:avLst/>
          </a:prstGeom>
        </p:spPr>
      </p:pic>
    </p:spTree>
    <p:extLst>
      <p:ext uri="{BB962C8B-B14F-4D97-AF65-F5344CB8AC3E}">
        <p14:creationId xmlns:p14="http://schemas.microsoft.com/office/powerpoint/2010/main" val="37293052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7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12875" y="1066800"/>
            <a:ext cx="8229600" cy="5623560"/>
          </a:xfrm>
        </p:spPr>
        <p:txBody>
          <a:bodyPr>
            <a:normAutofit/>
          </a:bodyPr>
          <a:lstStyle/>
          <a:p>
            <a:pPr marL="0" indent="0">
              <a:buNone/>
            </a:pPr>
            <a:r>
              <a:rPr lang="en-US" sz="3200" dirty="0"/>
              <a:t>Here comes the underdog. It's the </a:t>
            </a:r>
            <a:r>
              <a:rPr lang="en-US" sz="3200" dirty="0">
                <a:solidFill>
                  <a:schemeClr val="accent5">
                    <a:lumMod val="75000"/>
                  </a:schemeClr>
                </a:solidFill>
              </a:rPr>
              <a:t>green darner</a:t>
            </a:r>
            <a:r>
              <a:rPr lang="en-US" sz="3200" dirty="0"/>
              <a:t>. This </a:t>
            </a:r>
            <a:r>
              <a:rPr lang="en-US" sz="3200" dirty="0">
                <a:solidFill>
                  <a:schemeClr val="accent5">
                    <a:lumMod val="75000"/>
                  </a:schemeClr>
                </a:solidFill>
              </a:rPr>
              <a:t>dragonfly</a:t>
            </a:r>
            <a:r>
              <a:rPr lang="en-US" sz="3200" dirty="0"/>
              <a:t> is one of the fastest flying insects. There's even one kind of darner that can jet around at almost 90 kilometers (55 miles) per hour. </a:t>
            </a:r>
          </a:p>
        </p:txBody>
      </p:sp>
      <p:pic>
        <p:nvPicPr>
          <p:cNvPr id="4" name="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3400" y="5715000"/>
            <a:ext cx="487363" cy="4873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8953" y="3657600"/>
            <a:ext cx="1782763" cy="1782763"/>
          </a:xfrm>
          <a:prstGeom prst="rect">
            <a:avLst/>
          </a:prstGeom>
        </p:spPr>
      </p:pic>
    </p:spTree>
    <p:extLst>
      <p:ext uri="{BB962C8B-B14F-4D97-AF65-F5344CB8AC3E}">
        <p14:creationId xmlns:p14="http://schemas.microsoft.com/office/powerpoint/2010/main" val="40285178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0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66800"/>
            <a:ext cx="8229600" cy="5059363"/>
          </a:xfrm>
        </p:spPr>
        <p:txBody>
          <a:bodyPr/>
          <a:lstStyle/>
          <a:p>
            <a:pPr marL="0" indent="0">
              <a:buNone/>
            </a:pPr>
            <a:r>
              <a:rPr lang="en-US" sz="3200" dirty="0" smtClean="0"/>
              <a:t>There </a:t>
            </a:r>
            <a:r>
              <a:rPr lang="en-US" sz="3200" dirty="0"/>
              <a:t>they go! Bird and insect are off to a fast start. Wait. What's that? The dragonfly has stopped. It's </a:t>
            </a:r>
            <a:r>
              <a:rPr lang="en-US" sz="3200" dirty="0">
                <a:solidFill>
                  <a:schemeClr val="accent5">
                    <a:lumMod val="75000"/>
                  </a:schemeClr>
                </a:solidFill>
                <a:hlinkClick r:id="rId4" action="ppaction://hlinksldjump"/>
              </a:rPr>
              <a:t>hovering</a:t>
            </a:r>
            <a:r>
              <a:rPr lang="en-US" sz="3200" dirty="0"/>
              <a:t>. Now it's diving. Oh, this is too much. Now it's flying backward! </a:t>
            </a:r>
          </a:p>
          <a:p>
            <a:pPr marL="0" indent="0">
              <a:buNone/>
            </a:pPr>
            <a:endParaRPr lang="en-US" dirty="0"/>
          </a:p>
        </p:txBody>
      </p:sp>
      <p:pic>
        <p:nvPicPr>
          <p:cNvPr id="4" name="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29600" y="5791200"/>
            <a:ext cx="487363" cy="487363"/>
          </a:xfrm>
          <a:prstGeom prst="rect">
            <a:avLst/>
          </a:prstGeom>
        </p:spPr>
      </p:pic>
      <p:sp>
        <p:nvSpPr>
          <p:cNvPr id="2" name="TextBox 1"/>
          <p:cNvSpPr txBox="1"/>
          <p:nvPr/>
        </p:nvSpPr>
        <p:spPr>
          <a:xfrm>
            <a:off x="2971800" y="4933950"/>
            <a:ext cx="5029200" cy="461665"/>
          </a:xfrm>
          <a:prstGeom prst="rect">
            <a:avLst/>
          </a:prstGeom>
          <a:noFill/>
        </p:spPr>
        <p:txBody>
          <a:bodyPr wrap="square" rtlCol="0">
            <a:spAutoFit/>
          </a:bodyPr>
          <a:lstStyle/>
          <a:p>
            <a:r>
              <a:rPr lang="en-US" sz="2400" dirty="0" smtClean="0">
                <a:solidFill>
                  <a:srgbClr val="FF0000"/>
                </a:solidFill>
                <a:hlinkClick r:id="rId6" action="ppaction://hlinksldjump"/>
              </a:rPr>
              <a:t>Stop and Predict</a:t>
            </a:r>
            <a:endParaRPr lang="en-US" sz="2400" dirty="0">
              <a:solidFill>
                <a:srgbClr val="FF0000"/>
              </a:solidFill>
            </a:endParaRPr>
          </a:p>
        </p:txBody>
      </p:sp>
    </p:spTree>
    <p:extLst>
      <p:ext uri="{BB962C8B-B14F-4D97-AF65-F5344CB8AC3E}">
        <p14:creationId xmlns:p14="http://schemas.microsoft.com/office/powerpoint/2010/main" val="4743721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66800"/>
            <a:ext cx="8229600" cy="4937760"/>
          </a:xfrm>
        </p:spPr>
        <p:txBody>
          <a:bodyPr/>
          <a:lstStyle/>
          <a:p>
            <a:pPr marL="0" indent="0">
              <a:buNone/>
            </a:pPr>
            <a:endParaRPr lang="en-US" sz="3200" dirty="0" smtClean="0"/>
          </a:p>
          <a:p>
            <a:pPr marL="0" indent="0">
              <a:buNone/>
            </a:pPr>
            <a:r>
              <a:rPr lang="en-US" sz="3200" dirty="0" smtClean="0"/>
              <a:t>Those </a:t>
            </a:r>
            <a:r>
              <a:rPr lang="en-US" sz="3200" dirty="0"/>
              <a:t>are awesome </a:t>
            </a:r>
            <a:r>
              <a:rPr lang="en-US" sz="3200" dirty="0">
                <a:solidFill>
                  <a:srgbClr val="801A24"/>
                </a:solidFill>
                <a:hlinkClick r:id="rId4" action="ppaction://hlinksldjump"/>
              </a:rPr>
              <a:t>antics</a:t>
            </a:r>
            <a:r>
              <a:rPr lang="en-US" sz="3200" dirty="0"/>
              <a:t>, but the dragonfly can't out-fly the falcon. The bird's normal speed is close to the dragonfly's best effort. In a race between dragonflies and falcons, the checkered flag goes to the birds. </a:t>
            </a:r>
          </a:p>
          <a:p>
            <a:pPr marL="0" indent="0">
              <a:buNone/>
            </a:pPr>
            <a:endParaRPr lang="en-US" dirty="0" smtClean="0"/>
          </a:p>
          <a:p>
            <a:pPr marL="0" indent="0">
              <a:buNone/>
            </a:pPr>
            <a:endParaRPr lang="en-US" dirty="0"/>
          </a:p>
        </p:txBody>
      </p:sp>
      <p:pic>
        <p:nvPicPr>
          <p:cNvPr id="4" name="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29600" y="5715000"/>
            <a:ext cx="487363" cy="487363"/>
          </a:xfrm>
          <a:prstGeom prst="rect">
            <a:avLst/>
          </a:prstGeom>
        </p:spPr>
      </p:pic>
    </p:spTree>
    <p:extLst>
      <p:ext uri="{BB962C8B-B14F-4D97-AF65-F5344CB8AC3E}">
        <p14:creationId xmlns:p14="http://schemas.microsoft.com/office/powerpoint/2010/main" val="11944585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4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Strongest</a:t>
            </a:r>
            <a:endParaRPr lang="en-US" b="1" dirty="0">
              <a:solidFill>
                <a:schemeClr val="accent5">
                  <a:lumMod val="75000"/>
                </a:schemeClr>
              </a:solidFill>
            </a:endParaRPr>
          </a:p>
        </p:txBody>
      </p:sp>
      <p:sp>
        <p:nvSpPr>
          <p:cNvPr id="3" name="Content Placeholder 2"/>
          <p:cNvSpPr>
            <a:spLocks noGrp="1"/>
          </p:cNvSpPr>
          <p:nvPr>
            <p:ph sz="quarter" idx="1"/>
          </p:nvPr>
        </p:nvSpPr>
        <p:spPr/>
        <p:txBody>
          <a:bodyPr/>
          <a:lstStyle/>
          <a:p>
            <a:pPr marL="0" indent="0">
              <a:buNone/>
            </a:pPr>
            <a:r>
              <a:rPr lang="en-US" sz="3200" dirty="0" smtClean="0"/>
              <a:t>Now </a:t>
            </a:r>
            <a:r>
              <a:rPr lang="en-US" sz="3200" dirty="0"/>
              <a:t>we're ready to see what is the strongest competitor. Here comes the </a:t>
            </a:r>
            <a:r>
              <a:rPr lang="en-US" sz="3200" dirty="0">
                <a:solidFill>
                  <a:schemeClr val="accent5">
                    <a:lumMod val="75000"/>
                  </a:schemeClr>
                </a:solidFill>
              </a:rPr>
              <a:t>silverback gorilla</a:t>
            </a:r>
            <a:r>
              <a:rPr lang="en-US" sz="3200" dirty="0"/>
              <a:t>. This primate is a large and powerful animal. </a:t>
            </a:r>
            <a:endParaRPr lang="en-US" sz="3200" dirty="0" smtClean="0"/>
          </a:p>
          <a:p>
            <a:pPr marL="0" indent="0">
              <a:buNone/>
            </a:pPr>
            <a:endParaRPr lang="en-US" sz="3200" dirty="0"/>
          </a:p>
          <a:p>
            <a:pPr marL="0" indent="0">
              <a:buNone/>
            </a:pPr>
            <a:endParaRPr lang="en-US" dirty="0"/>
          </a:p>
        </p:txBody>
      </p:sp>
      <p:pic>
        <p:nvPicPr>
          <p:cNvPr id="4" name="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5715000"/>
            <a:ext cx="487363" cy="4873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1439" y="3670707"/>
            <a:ext cx="2861566" cy="2074259"/>
          </a:xfrm>
          <a:prstGeom prst="rect">
            <a:avLst/>
          </a:prstGeom>
        </p:spPr>
      </p:pic>
    </p:spTree>
    <p:extLst>
      <p:ext uri="{BB962C8B-B14F-4D97-AF65-F5344CB8AC3E}">
        <p14:creationId xmlns:p14="http://schemas.microsoft.com/office/powerpoint/2010/main" val="7890712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7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endParaRPr lang="en-US" dirty="0" smtClean="0"/>
          </a:p>
          <a:p>
            <a:pPr marL="0" indent="0">
              <a:buNone/>
            </a:pPr>
            <a:r>
              <a:rPr lang="en-US" sz="3200" dirty="0" smtClean="0"/>
              <a:t>The </a:t>
            </a:r>
            <a:r>
              <a:rPr lang="en-US" sz="3200" dirty="0"/>
              <a:t>gorilla moves through the jungle and stops to </a:t>
            </a:r>
            <a:r>
              <a:rPr lang="en-US" sz="3200" dirty="0">
                <a:solidFill>
                  <a:srgbClr val="801A24"/>
                </a:solidFill>
                <a:hlinkClick r:id="rId4" action="ppaction://hlinksldjump"/>
              </a:rPr>
              <a:t>flex</a:t>
            </a:r>
            <a:r>
              <a:rPr lang="en-US" sz="3200" dirty="0"/>
              <a:t> its muscles. Its arm muscles are larger than its leg muscles. It uses them to break heavy branches. </a:t>
            </a:r>
          </a:p>
          <a:p>
            <a:pPr marL="0" indent="0">
              <a:buNone/>
            </a:pPr>
            <a:endParaRPr lang="en-US" dirty="0"/>
          </a:p>
        </p:txBody>
      </p:sp>
      <p:pic>
        <p:nvPicPr>
          <p:cNvPr id="4" name="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29600" y="5715000"/>
            <a:ext cx="487363" cy="487363"/>
          </a:xfrm>
          <a:prstGeom prst="rect">
            <a:avLst/>
          </a:prstGeom>
        </p:spPr>
      </p:pic>
    </p:spTree>
    <p:extLst>
      <p:ext uri="{BB962C8B-B14F-4D97-AF65-F5344CB8AC3E}">
        <p14:creationId xmlns:p14="http://schemas.microsoft.com/office/powerpoint/2010/main" val="20055942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4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66800"/>
            <a:ext cx="8229600" cy="5059363"/>
          </a:xfrm>
        </p:spPr>
        <p:txBody>
          <a:bodyPr/>
          <a:lstStyle/>
          <a:p>
            <a:pPr marL="0" indent="0">
              <a:buNone/>
            </a:pPr>
            <a:r>
              <a:rPr lang="en-US" sz="3200" dirty="0" smtClean="0"/>
              <a:t>The </a:t>
            </a:r>
            <a:r>
              <a:rPr lang="en-US" sz="3200" dirty="0">
                <a:solidFill>
                  <a:schemeClr val="accent5">
                    <a:lumMod val="75000"/>
                  </a:schemeClr>
                </a:solidFill>
              </a:rPr>
              <a:t>horned dung beetle </a:t>
            </a:r>
            <a:r>
              <a:rPr lang="en-US" sz="3200" dirty="0"/>
              <a:t>is going to test its strength against the gorilla's. Wow. It looks like the gorilla has to win this contest. Some scientists say the gorilla can lift 10 times its weight. </a:t>
            </a:r>
          </a:p>
          <a:p>
            <a:pPr marL="0" indent="0">
              <a:buNone/>
            </a:pPr>
            <a:endParaRPr lang="en-US" dirty="0"/>
          </a:p>
        </p:txBody>
      </p:sp>
      <p:pic>
        <p:nvPicPr>
          <p:cNvPr id="4" na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29600" y="5715000"/>
            <a:ext cx="487363" cy="4873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0" y="3581400"/>
            <a:ext cx="1744980" cy="2247323"/>
          </a:xfrm>
          <a:prstGeom prst="rect">
            <a:avLst/>
          </a:prstGeom>
        </p:spPr>
      </p:pic>
      <p:sp>
        <p:nvSpPr>
          <p:cNvPr id="6" name="Rectangle 5"/>
          <p:cNvSpPr/>
          <p:nvPr/>
        </p:nvSpPr>
        <p:spPr>
          <a:xfrm>
            <a:off x="4953000" y="5958681"/>
            <a:ext cx="457200" cy="243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459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6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8229600" cy="4906963"/>
          </a:xfrm>
        </p:spPr>
        <p:txBody>
          <a:bodyPr/>
          <a:lstStyle/>
          <a:p>
            <a:pPr marL="0" indent="0">
              <a:buNone/>
            </a:pPr>
            <a:r>
              <a:rPr lang="en-US" sz="3200" dirty="0" smtClean="0"/>
              <a:t>Not </a:t>
            </a:r>
            <a:r>
              <a:rPr lang="en-US" sz="3200" dirty="0"/>
              <a:t>so fast. Scientists studying the beetle found that it can lift a </a:t>
            </a:r>
            <a:r>
              <a:rPr lang="en-US" sz="3200" dirty="0">
                <a:solidFill>
                  <a:srgbClr val="801A24"/>
                </a:solidFill>
                <a:hlinkClick r:id="rId4" action="ppaction://hlinksldjump"/>
              </a:rPr>
              <a:t>whopping</a:t>
            </a:r>
            <a:r>
              <a:rPr lang="en-US" sz="3200" dirty="0"/>
              <a:t> 1,141 times its weight. These beetles often used their super strength to fight other beetles and defend their </a:t>
            </a:r>
            <a:r>
              <a:rPr lang="en-US" sz="3200" dirty="0">
                <a:solidFill>
                  <a:srgbClr val="801A24"/>
                </a:solidFill>
                <a:hlinkClick r:id="rId5" action="ppaction://hlinksldjump"/>
              </a:rPr>
              <a:t>territory</a:t>
            </a:r>
            <a:r>
              <a:rPr lang="en-US" sz="3200" dirty="0"/>
              <a:t>. </a:t>
            </a:r>
          </a:p>
          <a:p>
            <a:pPr marL="0" indent="0">
              <a:buNone/>
            </a:pPr>
            <a:endParaRPr lang="en-US" dirty="0" smtClean="0"/>
          </a:p>
          <a:p>
            <a:pPr marL="0" indent="0">
              <a:buNone/>
            </a:pPr>
            <a:endParaRPr lang="en-US" dirty="0" smtClean="0"/>
          </a:p>
          <a:p>
            <a:pPr marL="0" indent="0">
              <a:buNone/>
            </a:pPr>
            <a:r>
              <a:rPr lang="en-US" dirty="0" smtClean="0">
                <a:hlinkClick r:id="rId6" action="ppaction://hlinksldjump"/>
              </a:rPr>
              <a:t>Go Back</a:t>
            </a:r>
            <a:endParaRPr lang="en-US" dirty="0"/>
          </a:p>
        </p:txBody>
      </p:sp>
      <p:pic>
        <p:nvPicPr>
          <p:cNvPr id="4" name="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229600" y="5791200"/>
            <a:ext cx="487363" cy="487363"/>
          </a:xfrm>
          <a:prstGeom prst="rect">
            <a:avLst/>
          </a:prstGeom>
        </p:spPr>
      </p:pic>
    </p:spTree>
    <p:extLst>
      <p:ext uri="{BB962C8B-B14F-4D97-AF65-F5344CB8AC3E}">
        <p14:creationId xmlns:p14="http://schemas.microsoft.com/office/powerpoint/2010/main" val="10873450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3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endParaRPr lang="en-US" sz="3200" dirty="0" smtClean="0"/>
          </a:p>
          <a:p>
            <a:pPr marL="0" indent="0">
              <a:buNone/>
            </a:pPr>
            <a:r>
              <a:rPr lang="en-US" sz="3200" dirty="0" smtClean="0"/>
              <a:t>Good </a:t>
            </a:r>
            <a:r>
              <a:rPr lang="en-US" sz="3200" dirty="0"/>
              <a:t>thing for the gorilla that it isn't the same size as the beetle. There would be a </a:t>
            </a:r>
            <a:r>
              <a:rPr lang="en-US" sz="3200" dirty="0">
                <a:solidFill>
                  <a:srgbClr val="801A24"/>
                </a:solidFill>
                <a:hlinkClick r:id="rId4" action="ppaction://hlinksldjump"/>
              </a:rPr>
              <a:t>rumble</a:t>
            </a:r>
            <a:r>
              <a:rPr lang="en-US" sz="3200" dirty="0"/>
              <a:t> in the jungle. In this matchup, the beetle wins. </a:t>
            </a:r>
          </a:p>
          <a:p>
            <a:pPr marL="0" indent="0">
              <a:buNone/>
            </a:pPr>
            <a:endParaRPr lang="en-US" dirty="0"/>
          </a:p>
        </p:txBody>
      </p:sp>
      <p:pic>
        <p:nvPicPr>
          <p:cNvPr id="4" name="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53400" y="5715000"/>
            <a:ext cx="487363" cy="487363"/>
          </a:xfrm>
          <a:prstGeom prst="rect">
            <a:avLst/>
          </a:prstGeom>
        </p:spPr>
      </p:pic>
    </p:spTree>
    <p:extLst>
      <p:ext uri="{BB962C8B-B14F-4D97-AF65-F5344CB8AC3E}">
        <p14:creationId xmlns:p14="http://schemas.microsoft.com/office/powerpoint/2010/main" val="16228098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1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5">
                    <a:lumMod val="75000"/>
                  </a:schemeClr>
                </a:solidFill>
              </a:rPr>
              <a:t>Loudest</a:t>
            </a:r>
            <a:endParaRPr lang="en-US" dirty="0">
              <a:solidFill>
                <a:schemeClr val="accent5">
                  <a:lumMod val="75000"/>
                </a:schemeClr>
              </a:solidFill>
            </a:endParaRPr>
          </a:p>
        </p:txBody>
      </p:sp>
      <p:sp>
        <p:nvSpPr>
          <p:cNvPr id="3" name="Content Placeholder 2"/>
          <p:cNvSpPr>
            <a:spLocks noGrp="1"/>
          </p:cNvSpPr>
          <p:nvPr>
            <p:ph sz="quarter" idx="1"/>
          </p:nvPr>
        </p:nvSpPr>
        <p:spPr>
          <a:xfrm>
            <a:off x="381000" y="1447800"/>
            <a:ext cx="8229600" cy="4937760"/>
          </a:xfrm>
        </p:spPr>
        <p:txBody>
          <a:bodyPr/>
          <a:lstStyle/>
          <a:p>
            <a:pPr marL="0" indent="0">
              <a:buNone/>
            </a:pPr>
            <a:r>
              <a:rPr lang="en-US" sz="3200" dirty="0"/>
              <a:t>Up next is an ear-splitting </a:t>
            </a:r>
            <a:r>
              <a:rPr lang="en-US" sz="3200" dirty="0">
                <a:solidFill>
                  <a:srgbClr val="801A24"/>
                </a:solidFill>
                <a:hlinkClick r:id="rId4" action="ppaction://hlinksldjump"/>
              </a:rPr>
              <a:t>competition</a:t>
            </a:r>
            <a:r>
              <a:rPr lang="en-US" sz="3200" dirty="0"/>
              <a:t>. We're looking for the world's loudest animal. Let's start with the </a:t>
            </a:r>
            <a:r>
              <a:rPr lang="en-US" sz="3200" dirty="0">
                <a:solidFill>
                  <a:schemeClr val="accent5">
                    <a:lumMod val="75000"/>
                  </a:schemeClr>
                </a:solidFill>
              </a:rPr>
              <a:t>howler monkey</a:t>
            </a:r>
            <a:r>
              <a:rPr lang="en-US" sz="3200" dirty="0"/>
              <a:t>. Its cries can be heard for 5 kilometers (3 miles) through thick rain forest. </a:t>
            </a:r>
            <a:endParaRPr lang="en-US" sz="3200" dirty="0" smtClean="0"/>
          </a:p>
          <a:p>
            <a:pPr marL="0" indent="0">
              <a:buNone/>
            </a:pPr>
            <a:endParaRPr lang="en-US" sz="3200" dirty="0"/>
          </a:p>
          <a:p>
            <a:pPr marL="0" indent="0">
              <a:buNone/>
            </a:pPr>
            <a:endParaRPr lang="en-US" dirty="0"/>
          </a:p>
        </p:txBody>
      </p:sp>
      <p:pic>
        <p:nvPicPr>
          <p:cNvPr id="4" name="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29600" y="5715000"/>
            <a:ext cx="487363" cy="487363"/>
          </a:xfrm>
          <a:prstGeom prst="rect">
            <a:avLst/>
          </a:prstGeom>
        </p:spPr>
      </p:pic>
      <p:pic>
        <p:nvPicPr>
          <p:cNvPr id="10" name="Picture 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38400" y="4160837"/>
            <a:ext cx="2548197" cy="1554163"/>
          </a:xfrm>
          <a:prstGeom prst="rect">
            <a:avLst/>
          </a:prstGeom>
        </p:spPr>
      </p:pic>
      <p:sp>
        <p:nvSpPr>
          <p:cNvPr id="11" name="TextBox 10"/>
          <p:cNvSpPr txBox="1"/>
          <p:nvPr/>
        </p:nvSpPr>
        <p:spPr>
          <a:xfrm>
            <a:off x="5791200" y="4572000"/>
            <a:ext cx="2286000" cy="923330"/>
          </a:xfrm>
          <a:prstGeom prst="rect">
            <a:avLst/>
          </a:prstGeom>
          <a:noFill/>
        </p:spPr>
        <p:txBody>
          <a:bodyPr wrap="square" rtlCol="0">
            <a:spAutoFit/>
          </a:bodyPr>
          <a:lstStyle/>
          <a:p>
            <a:r>
              <a:rPr lang="en-US" dirty="0" smtClean="0"/>
              <a:t>Click to see and hear the howler monkey in action.</a:t>
            </a:r>
            <a:endParaRPr lang="en-US" dirty="0"/>
          </a:p>
        </p:txBody>
      </p:sp>
      <p:cxnSp>
        <p:nvCxnSpPr>
          <p:cNvPr id="13" name="Straight Arrow Connector 12"/>
          <p:cNvCxnSpPr/>
          <p:nvPr/>
        </p:nvCxnSpPr>
        <p:spPr>
          <a:xfrm flipH="1">
            <a:off x="5052060" y="5033665"/>
            <a:ext cx="739140" cy="0"/>
          </a:xfrm>
          <a:prstGeom prst="straightConnector1">
            <a:avLst/>
          </a:prstGeom>
          <a:ln w="57150">
            <a:solidFill>
              <a:srgbClr val="801A2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6640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8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Title: UDL Guidelines - Description: UDL guidlines 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8212" cy="687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H="1">
            <a:off x="8534400" y="5562600"/>
            <a:ext cx="381000" cy="304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200" y="5562600"/>
            <a:ext cx="381000" cy="304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234" y="4114800"/>
            <a:ext cx="381000" cy="304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6234" y="2743200"/>
            <a:ext cx="381000" cy="304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925566" y="5562600"/>
            <a:ext cx="381000" cy="304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895600" y="4114800"/>
            <a:ext cx="381000" cy="304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95600" y="2743200"/>
            <a:ext cx="381000" cy="304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8534400" y="4028326"/>
            <a:ext cx="381000" cy="304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8722331" y="2743200"/>
            <a:ext cx="381000" cy="304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92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93599" y="685800"/>
            <a:ext cx="8229600" cy="4525963"/>
          </a:xfrm>
        </p:spPr>
        <p:txBody>
          <a:bodyPr/>
          <a:lstStyle/>
          <a:p>
            <a:pPr marL="0" indent="0">
              <a:buNone/>
            </a:pPr>
            <a:r>
              <a:rPr lang="en-US" sz="3200" dirty="0" smtClean="0"/>
              <a:t>When </a:t>
            </a:r>
            <a:r>
              <a:rPr lang="en-US" sz="3200" dirty="0"/>
              <a:t>it comes to howling, the howler monkey lives up to its name. It may not be louder than the cicada, though. A male cicada has a thick </a:t>
            </a:r>
            <a:r>
              <a:rPr lang="en-US" sz="3200" dirty="0">
                <a:solidFill>
                  <a:srgbClr val="801A24"/>
                </a:solidFill>
                <a:hlinkClick r:id="rId4" action="ppaction://hlinksldjump"/>
              </a:rPr>
              <a:t>membrane</a:t>
            </a:r>
            <a:r>
              <a:rPr lang="en-US" sz="3200" dirty="0"/>
              <a:t> across its </a:t>
            </a:r>
            <a:r>
              <a:rPr lang="en-US" sz="3200" dirty="0">
                <a:solidFill>
                  <a:srgbClr val="801A24"/>
                </a:solidFill>
                <a:hlinkClick r:id="rId5" action="ppaction://hlinksldjump"/>
              </a:rPr>
              <a:t>abdomen</a:t>
            </a:r>
            <a:r>
              <a:rPr lang="en-US" sz="3200" dirty="0"/>
              <a:t>. It makes a clicking sound by moving this membrane. A chamber inside its body makes the clicking sound louder. In fact, the sound is so loud, it could cause hearing loss in people. </a:t>
            </a:r>
          </a:p>
          <a:p>
            <a:pPr marL="0" indent="0">
              <a:buNone/>
            </a:pPr>
            <a:endParaRPr lang="en-US" dirty="0"/>
          </a:p>
        </p:txBody>
      </p:sp>
      <p:pic>
        <p:nvPicPr>
          <p:cNvPr id="4" name="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7772" y="5791199"/>
            <a:ext cx="487363" cy="487363"/>
          </a:xfrm>
          <a:prstGeom prst="rect">
            <a:avLst/>
          </a:prstGeom>
        </p:spPr>
      </p:pic>
      <p:pic>
        <p:nvPicPr>
          <p:cNvPr id="5" name="Picture 4">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3936" y="4677674"/>
            <a:ext cx="2133600" cy="1614617"/>
          </a:xfrm>
          <a:prstGeom prst="rect">
            <a:avLst/>
          </a:prstGeom>
        </p:spPr>
      </p:pic>
      <p:sp>
        <p:nvSpPr>
          <p:cNvPr id="6" name="TextBox 5"/>
          <p:cNvSpPr txBox="1"/>
          <p:nvPr/>
        </p:nvSpPr>
        <p:spPr>
          <a:xfrm>
            <a:off x="2123975" y="5824889"/>
            <a:ext cx="4495800" cy="369332"/>
          </a:xfrm>
          <a:prstGeom prst="rect">
            <a:avLst/>
          </a:prstGeom>
          <a:noFill/>
        </p:spPr>
        <p:txBody>
          <a:bodyPr wrap="square" rtlCol="0">
            <a:spAutoFit/>
          </a:bodyPr>
          <a:lstStyle/>
          <a:p>
            <a:r>
              <a:rPr lang="en-US" dirty="0" smtClean="0"/>
              <a:t>Click to hear the sound of the cicada.</a:t>
            </a:r>
            <a:endParaRPr lang="en-US" dirty="0"/>
          </a:p>
        </p:txBody>
      </p:sp>
      <p:cxnSp>
        <p:nvCxnSpPr>
          <p:cNvPr id="8" name="Straight Arrow Connector 7"/>
          <p:cNvCxnSpPr/>
          <p:nvPr/>
        </p:nvCxnSpPr>
        <p:spPr>
          <a:xfrm flipV="1">
            <a:off x="5791200" y="5484983"/>
            <a:ext cx="1066800" cy="339906"/>
          </a:xfrm>
          <a:prstGeom prst="straightConnector1">
            <a:avLst/>
          </a:prstGeom>
          <a:ln w="57150">
            <a:solidFill>
              <a:srgbClr val="801A2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1718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7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66800"/>
            <a:ext cx="8229600" cy="4525963"/>
          </a:xfrm>
        </p:spPr>
        <p:txBody>
          <a:bodyPr/>
          <a:lstStyle/>
          <a:p>
            <a:pPr marL="0" indent="0">
              <a:buNone/>
            </a:pPr>
            <a:endParaRPr lang="en-US" sz="3200" dirty="0" smtClean="0"/>
          </a:p>
          <a:p>
            <a:pPr marL="0" indent="0">
              <a:buNone/>
            </a:pPr>
            <a:r>
              <a:rPr lang="en-US" sz="3200" dirty="0" smtClean="0"/>
              <a:t>When </a:t>
            </a:r>
            <a:r>
              <a:rPr lang="en-US" sz="3200" dirty="0"/>
              <a:t>a howler monkey goes up against a cicada, it's a tie. The monkey's sound carries 12 times farther than the cicada's. Yet its sound isn't as </a:t>
            </a:r>
            <a:r>
              <a:rPr lang="en-US" sz="3200" dirty="0">
                <a:solidFill>
                  <a:srgbClr val="801A24"/>
                </a:solidFill>
                <a:hlinkClick r:id="rId4" action="ppaction://hlinksldjump"/>
              </a:rPr>
              <a:t>intense</a:t>
            </a:r>
            <a:r>
              <a:rPr lang="en-US" sz="3200" dirty="0"/>
              <a:t>. So the cicada wins on volume, but the howler monkey wins on distance. </a:t>
            </a:r>
          </a:p>
          <a:p>
            <a:pPr marL="0" indent="0">
              <a:buNone/>
            </a:pPr>
            <a:endParaRPr lang="en-US" dirty="0"/>
          </a:p>
        </p:txBody>
      </p:sp>
      <p:pic>
        <p:nvPicPr>
          <p:cNvPr id="4" name="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05800" y="5715000"/>
            <a:ext cx="487363" cy="487363"/>
          </a:xfrm>
          <a:prstGeom prst="rect">
            <a:avLst/>
          </a:prstGeom>
        </p:spPr>
      </p:pic>
    </p:spTree>
    <p:extLst>
      <p:ext uri="{BB962C8B-B14F-4D97-AF65-F5344CB8AC3E}">
        <p14:creationId xmlns:p14="http://schemas.microsoft.com/office/powerpoint/2010/main" val="26761633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75000"/>
                  </a:schemeClr>
                </a:solidFill>
              </a:rPr>
              <a:t>Wettest?</a:t>
            </a:r>
            <a:endParaRPr lang="en-US" dirty="0">
              <a:solidFill>
                <a:schemeClr val="accent5">
                  <a:lumMod val="75000"/>
                </a:schemeClr>
              </a:solidFill>
            </a:endParaRPr>
          </a:p>
        </p:txBody>
      </p:sp>
      <p:sp>
        <p:nvSpPr>
          <p:cNvPr id="3" name="Content Placeholder 2"/>
          <p:cNvSpPr>
            <a:spLocks noGrp="1"/>
          </p:cNvSpPr>
          <p:nvPr>
            <p:ph sz="quarter" idx="1"/>
          </p:nvPr>
        </p:nvSpPr>
        <p:spPr/>
        <p:txBody>
          <a:bodyPr/>
          <a:lstStyle/>
          <a:p>
            <a:pPr marL="0" indent="0">
              <a:buNone/>
            </a:pPr>
            <a:r>
              <a:rPr lang="en-US" sz="3200" dirty="0" smtClean="0"/>
              <a:t>You </a:t>
            </a:r>
            <a:r>
              <a:rPr lang="en-US" sz="3200" dirty="0"/>
              <a:t>might want to put on a raincoat for our last matchup. A </a:t>
            </a:r>
            <a:r>
              <a:rPr lang="en-US" sz="3200" dirty="0">
                <a:solidFill>
                  <a:schemeClr val="accent5">
                    <a:lumMod val="75000"/>
                  </a:schemeClr>
                </a:solidFill>
              </a:rPr>
              <a:t>lubber grasshopper </a:t>
            </a:r>
            <a:r>
              <a:rPr lang="en-US" sz="3200" dirty="0"/>
              <a:t>and an </a:t>
            </a:r>
            <a:r>
              <a:rPr lang="en-US" sz="3200" dirty="0">
                <a:solidFill>
                  <a:schemeClr val="accent5">
                    <a:lumMod val="75000"/>
                  </a:schemeClr>
                </a:solidFill>
              </a:rPr>
              <a:t>archerfish</a:t>
            </a:r>
            <a:r>
              <a:rPr lang="en-US" sz="3200" dirty="0"/>
              <a:t> are both champion spitters. We're going to see which one can spit the farthest. </a:t>
            </a:r>
          </a:p>
          <a:p>
            <a:pPr marL="0" indent="0">
              <a:buNone/>
            </a:pPr>
            <a:endParaRPr lang="en-US" dirty="0"/>
          </a:p>
        </p:txBody>
      </p:sp>
      <p:pic>
        <p:nvPicPr>
          <p:cNvPr id="4" name="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3400" y="5715000"/>
            <a:ext cx="487363" cy="4873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0" y="3596292"/>
            <a:ext cx="2514600" cy="25146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6792" y="3810000"/>
            <a:ext cx="2712281" cy="2087185"/>
          </a:xfrm>
          <a:prstGeom prst="rect">
            <a:avLst/>
          </a:prstGeom>
        </p:spPr>
      </p:pic>
    </p:spTree>
    <p:extLst>
      <p:ext uri="{BB962C8B-B14F-4D97-AF65-F5344CB8AC3E}">
        <p14:creationId xmlns:p14="http://schemas.microsoft.com/office/powerpoint/2010/main" val="4813460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endParaRPr lang="en-US" sz="3200" dirty="0" smtClean="0"/>
          </a:p>
          <a:p>
            <a:pPr marL="0" indent="0">
              <a:buNone/>
            </a:pPr>
            <a:r>
              <a:rPr lang="en-US" sz="3200" dirty="0" smtClean="0"/>
              <a:t>The </a:t>
            </a:r>
            <a:r>
              <a:rPr lang="en-US" sz="3200" dirty="0"/>
              <a:t>grasshopper spits a brown liquid to keep predators away. The archerfish shoots a spray of water to knock flying insects out of the air. It then gobbles up the fallen bugs. </a:t>
            </a:r>
          </a:p>
        </p:txBody>
      </p:sp>
      <p:pic>
        <p:nvPicPr>
          <p:cNvPr id="4" name="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5791200"/>
            <a:ext cx="487363" cy="487363"/>
          </a:xfrm>
          <a:prstGeom prst="rect">
            <a:avLst/>
          </a:prstGeom>
        </p:spPr>
      </p:pic>
    </p:spTree>
    <p:extLst>
      <p:ext uri="{BB962C8B-B14F-4D97-AF65-F5344CB8AC3E}">
        <p14:creationId xmlns:p14="http://schemas.microsoft.com/office/powerpoint/2010/main" val="22720649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1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r>
              <a:rPr lang="en-US" sz="3200" dirty="0" smtClean="0"/>
              <a:t>The </a:t>
            </a:r>
            <a:r>
              <a:rPr lang="en-US" sz="3200" dirty="0"/>
              <a:t>hungry fish goes after lots of insects, including grasshoppers. So this is one contest the grasshopper doesn't want to lose. After all, if the fish misses, it aims again and again. It might spit </a:t>
            </a:r>
            <a:r>
              <a:rPr lang="en-US" sz="3200" i="1" dirty="0"/>
              <a:t>rat-a-tat-tat</a:t>
            </a:r>
            <a:r>
              <a:rPr lang="en-US" sz="3200" dirty="0"/>
              <a:t> six or seven times. </a:t>
            </a:r>
          </a:p>
          <a:p>
            <a:pPr marL="0" indent="0">
              <a:buNone/>
            </a:pPr>
            <a:endParaRPr lang="en-US" dirty="0"/>
          </a:p>
        </p:txBody>
      </p:sp>
      <p:pic>
        <p:nvPicPr>
          <p:cNvPr id="4" name="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5791200"/>
            <a:ext cx="487363" cy="487363"/>
          </a:xfrm>
          <a:prstGeom prst="rect">
            <a:avLst/>
          </a:prstGeom>
        </p:spPr>
      </p:pic>
    </p:spTree>
    <p:extLst>
      <p:ext uri="{BB962C8B-B14F-4D97-AF65-F5344CB8AC3E}">
        <p14:creationId xmlns:p14="http://schemas.microsoft.com/office/powerpoint/2010/main" val="11364295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4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endParaRPr lang="en-US" sz="3200" dirty="0" smtClean="0"/>
          </a:p>
          <a:p>
            <a:pPr marL="0" indent="0">
              <a:buNone/>
            </a:pPr>
            <a:r>
              <a:rPr lang="en-US" sz="3200" dirty="0" smtClean="0"/>
              <a:t>Watch </a:t>
            </a:r>
            <a:r>
              <a:rPr lang="en-US" sz="3200" dirty="0"/>
              <a:t>out! </a:t>
            </a:r>
            <a:r>
              <a:rPr lang="en-US" sz="3200" dirty="0">
                <a:solidFill>
                  <a:srgbClr val="801A24"/>
                </a:solidFill>
                <a:hlinkClick r:id="rId4" action="ppaction://hlinksldjump"/>
              </a:rPr>
              <a:t>Predator</a:t>
            </a:r>
            <a:r>
              <a:rPr lang="en-US" sz="3200" dirty="0"/>
              <a:t> and </a:t>
            </a:r>
            <a:r>
              <a:rPr lang="en-US" sz="3200" dirty="0">
                <a:solidFill>
                  <a:srgbClr val="801A24"/>
                </a:solidFill>
                <a:hlinkClick r:id="rId5" action="ppaction://hlinksldjump"/>
              </a:rPr>
              <a:t>prey</a:t>
            </a:r>
            <a:r>
              <a:rPr lang="en-US" sz="3200" dirty="0"/>
              <a:t> are spitting at each other. This matchup is going nowhere! </a:t>
            </a:r>
          </a:p>
          <a:p>
            <a:pPr marL="0" indent="0">
              <a:buNone/>
            </a:pPr>
            <a:endParaRPr lang="en-US" dirty="0"/>
          </a:p>
        </p:txBody>
      </p:sp>
      <p:pic>
        <p:nvPicPr>
          <p:cNvPr id="4" name="2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05800" y="5791200"/>
            <a:ext cx="487363" cy="487363"/>
          </a:xfrm>
          <a:prstGeom prst="rect">
            <a:avLst/>
          </a:prstGeom>
        </p:spPr>
      </p:pic>
    </p:spTree>
    <p:extLst>
      <p:ext uri="{BB962C8B-B14F-4D97-AF65-F5344CB8AC3E}">
        <p14:creationId xmlns:p14="http://schemas.microsoft.com/office/powerpoint/2010/main" val="4169563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1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r>
              <a:rPr lang="en-US" sz="3200" dirty="0" smtClean="0"/>
              <a:t>Despite </a:t>
            </a:r>
            <a:r>
              <a:rPr lang="en-US" sz="3200" dirty="0"/>
              <a:t>all the splatter from the spitting contest, the Insect Olympics were a success. Insects didn't win every event. Yet they showed they are strong </a:t>
            </a:r>
            <a:r>
              <a:rPr lang="en-US" sz="3200" dirty="0">
                <a:solidFill>
                  <a:srgbClr val="801A24"/>
                </a:solidFill>
                <a:hlinkClick r:id="rId4" action="ppaction://hlinksldjump"/>
              </a:rPr>
              <a:t>contenders</a:t>
            </a:r>
            <a:r>
              <a:rPr lang="en-US" sz="3200" dirty="0"/>
              <a:t> in the animal kingdom. They may be small, but they are among the strongest, fastest, and loudest critters on Earth. </a:t>
            </a:r>
          </a:p>
          <a:p>
            <a:pPr marL="0" indent="0">
              <a:buNone/>
            </a:pPr>
            <a:endParaRPr lang="en-US" dirty="0"/>
          </a:p>
        </p:txBody>
      </p:sp>
      <p:pic>
        <p:nvPicPr>
          <p:cNvPr id="4" name="2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5791200"/>
            <a:ext cx="487363" cy="487363"/>
          </a:xfrm>
          <a:prstGeom prst="rect">
            <a:avLst/>
          </a:prstGeom>
        </p:spPr>
      </p:pic>
    </p:spTree>
    <p:extLst>
      <p:ext uri="{BB962C8B-B14F-4D97-AF65-F5344CB8AC3E}">
        <p14:creationId xmlns:p14="http://schemas.microsoft.com/office/powerpoint/2010/main" val="21919498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1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440363"/>
          </a:xfrm>
        </p:spPr>
        <p:txBody>
          <a:bodyPr/>
          <a:lstStyle/>
          <a:p>
            <a:pPr marL="0" indent="0">
              <a:buNone/>
            </a:pPr>
            <a:r>
              <a:rPr lang="en-US" i="1" dirty="0"/>
              <a:t>Article by Marylou Tousignant. Photograph by Tyler Fox</a:t>
            </a:r>
            <a:r>
              <a:rPr lang="en-US" i="1" dirty="0" smtClean="0"/>
              <a:t>/ Shutterstock.com. </a:t>
            </a:r>
          </a:p>
          <a:p>
            <a:endParaRPr lang="en-US" dirty="0"/>
          </a:p>
          <a:p>
            <a:pPr marL="0" indent="0">
              <a:buNone/>
            </a:pPr>
            <a:r>
              <a:rPr lang="en-US" dirty="0"/>
              <a:t>© 2012 National Geographic Learning. All rights reserved.</a:t>
            </a:r>
          </a:p>
          <a:p>
            <a:endParaRPr lang="en-US" dirty="0" smtClean="0"/>
          </a:p>
          <a:p>
            <a:pPr marL="0" indent="0">
              <a:buNone/>
            </a:pPr>
            <a:r>
              <a:rPr lang="en-US" dirty="0" smtClean="0"/>
              <a:t>Retrieved </a:t>
            </a:r>
            <a:r>
              <a:rPr lang="en-US" dirty="0"/>
              <a:t>from </a:t>
            </a:r>
            <a:endParaRPr lang="en-US" dirty="0" smtClean="0"/>
          </a:p>
          <a:p>
            <a:pPr marL="0" indent="0">
              <a:buNone/>
            </a:pPr>
            <a:r>
              <a:rPr lang="en-US" sz="1800" dirty="0" smtClean="0">
                <a:solidFill>
                  <a:srgbClr val="002060"/>
                </a:solidFill>
                <a:hlinkClick r:id="rId4"/>
              </a:rPr>
              <a:t>http://magma.nationalgeographic.com/ngexplorer/1205/articles/mainarticle.html</a:t>
            </a:r>
            <a:r>
              <a:rPr lang="en-US" sz="1800" dirty="0" smtClean="0">
                <a:solidFill>
                  <a:srgbClr val="002060"/>
                </a:solidFill>
              </a:rPr>
              <a:t>  </a:t>
            </a:r>
          </a:p>
          <a:p>
            <a:pPr marL="0" indent="0">
              <a:buNone/>
            </a:pPr>
            <a:endParaRPr lang="en-US" dirty="0"/>
          </a:p>
        </p:txBody>
      </p:sp>
      <p:pic>
        <p:nvPicPr>
          <p:cNvPr id="4" name="2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29600" y="5791200"/>
            <a:ext cx="487363" cy="487363"/>
          </a:xfrm>
          <a:prstGeom prst="rect">
            <a:avLst/>
          </a:prstGeom>
        </p:spPr>
      </p:pic>
      <p:sp>
        <p:nvSpPr>
          <p:cNvPr id="2" name="TextBox 1"/>
          <p:cNvSpPr txBox="1"/>
          <p:nvPr/>
        </p:nvSpPr>
        <p:spPr>
          <a:xfrm>
            <a:off x="381000" y="5276165"/>
            <a:ext cx="7391400" cy="800219"/>
          </a:xfrm>
          <a:prstGeom prst="rect">
            <a:avLst/>
          </a:prstGeom>
          <a:noFill/>
        </p:spPr>
        <p:txBody>
          <a:bodyPr wrap="square" rtlCol="0">
            <a:spAutoFit/>
          </a:bodyPr>
          <a:lstStyle/>
          <a:p>
            <a:endParaRPr lang="en-US" dirty="0" smtClean="0">
              <a:solidFill>
                <a:srgbClr val="FF0000"/>
              </a:solidFill>
            </a:endParaRPr>
          </a:p>
          <a:p>
            <a:r>
              <a:rPr lang="en-US" sz="2800" dirty="0" smtClean="0">
                <a:hlinkClick r:id="rId6" action="ppaction://hlinksldjump"/>
              </a:rPr>
              <a:t>Go Back</a:t>
            </a:r>
            <a:endParaRPr lang="en-US" sz="2800" dirty="0"/>
          </a:p>
        </p:txBody>
      </p:sp>
    </p:spTree>
    <p:extLst>
      <p:ext uri="{BB962C8B-B14F-4D97-AF65-F5344CB8AC3E}">
        <p14:creationId xmlns:p14="http://schemas.microsoft.com/office/powerpoint/2010/main" val="22878646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1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400" dirty="0" smtClean="0">
                <a:solidFill>
                  <a:schemeClr val="accent5">
                    <a:lumMod val="75000"/>
                  </a:schemeClr>
                </a:solidFill>
              </a:rPr>
              <a:t>motto</a:t>
            </a:r>
            <a:endParaRPr lang="en-US" sz="4400" dirty="0">
              <a:solidFill>
                <a:schemeClr val="accent5">
                  <a:lumMod val="75000"/>
                </a:schemeClr>
              </a:solidFill>
            </a:endParaRPr>
          </a:p>
        </p:txBody>
      </p:sp>
      <p:sp>
        <p:nvSpPr>
          <p:cNvPr id="3" name="Content Placeholder 2"/>
          <p:cNvSpPr>
            <a:spLocks noGrp="1"/>
          </p:cNvSpPr>
          <p:nvPr>
            <p:ph sz="quarter" idx="1"/>
          </p:nvPr>
        </p:nvSpPr>
        <p:spPr>
          <a:xfrm>
            <a:off x="457200" y="1166693"/>
            <a:ext cx="8229600" cy="4525963"/>
          </a:xfrm>
        </p:spPr>
        <p:txBody>
          <a:bodyPr>
            <a:normAutofit/>
          </a:bodyPr>
          <a:lstStyle/>
          <a:p>
            <a:pPr marL="0" indent="0">
              <a:buNone/>
            </a:pPr>
            <a:r>
              <a:rPr lang="en-US" sz="2600" i="1" dirty="0" smtClean="0"/>
              <a:t>noun—a sentence, phrase, or word expressing the spirit or purpose of a person, group, etc.</a:t>
            </a:r>
          </a:p>
          <a:p>
            <a:pPr marL="115888" indent="-115888">
              <a:buNone/>
            </a:pPr>
            <a:endParaRPr lang="en-US" sz="2600" dirty="0"/>
          </a:p>
          <a:p>
            <a:pPr marL="0" indent="0">
              <a:buNone/>
            </a:pPr>
            <a:r>
              <a:rPr lang="en-US" sz="2600" dirty="0" smtClean="0"/>
              <a:t>The motto of  Wheaties cereal is “breakfast of champions.”</a:t>
            </a:r>
          </a:p>
          <a:p>
            <a:pPr marL="0" indent="0">
              <a:buNone/>
            </a:pPr>
            <a:r>
              <a:rPr lang="en-US" sz="2600" dirty="0" smtClean="0"/>
              <a:t> </a:t>
            </a:r>
          </a:p>
          <a:p>
            <a:pPr marL="0" indent="0">
              <a:buNone/>
            </a:pPr>
            <a:r>
              <a:rPr lang="en-US" sz="2600" dirty="0" smtClean="0"/>
              <a:t>The motto of the US Army is “Be all that you can be.”</a:t>
            </a:r>
          </a:p>
          <a:p>
            <a:pPr marL="0" indent="0">
              <a:buNone/>
            </a:pPr>
            <a:endParaRPr lang="en-US" sz="2600" dirty="0" smtClean="0"/>
          </a:p>
          <a:p>
            <a:pPr marL="0" indent="0">
              <a:buNone/>
            </a:pPr>
            <a:r>
              <a:rPr lang="en-US" sz="2600" dirty="0" smtClean="0"/>
              <a:t>The motto of Chick-fi-A is “Eat Mor Chikin!”</a:t>
            </a:r>
          </a:p>
          <a:p>
            <a:pPr marL="0" indent="0">
              <a:buNone/>
            </a:pPr>
            <a:endParaRPr lang="en-US" sz="2600" dirty="0"/>
          </a:p>
          <a:p>
            <a:pPr marL="0" indent="0">
              <a:buNone/>
            </a:pPr>
            <a:endParaRPr lang="en-US" sz="26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4212682"/>
            <a:ext cx="2393892" cy="1959517"/>
          </a:xfrm>
          <a:prstGeom prst="rect">
            <a:avLst/>
          </a:prstGeom>
        </p:spPr>
      </p:pic>
      <p:sp>
        <p:nvSpPr>
          <p:cNvPr id="5" name="Left Arrow 4">
            <a:hlinkClick r:id="rId5" action="ppaction://hlinksldjump"/>
          </p:cNvPr>
          <p:cNvSpPr/>
          <p:nvPr/>
        </p:nvSpPr>
        <p:spPr>
          <a:xfrm>
            <a:off x="838200" y="5497830"/>
            <a:ext cx="2514600" cy="7734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4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533400"/>
            <a:ext cx="406400" cy="406400"/>
          </a:xfrm>
          <a:prstGeom prst="rect">
            <a:avLst/>
          </a:prstGeom>
        </p:spPr>
      </p:pic>
    </p:spTree>
    <p:extLst>
      <p:ext uri="{BB962C8B-B14F-4D97-AF65-F5344CB8AC3E}">
        <p14:creationId xmlns:p14="http://schemas.microsoft.com/office/powerpoint/2010/main" val="21850547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73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dirty="0" smtClean="0">
                <a:solidFill>
                  <a:schemeClr val="accent5">
                    <a:lumMod val="75000"/>
                  </a:schemeClr>
                </a:solidFill>
              </a:rPr>
              <a:t>species</a:t>
            </a:r>
            <a:endParaRPr lang="en-US" sz="4000" dirty="0">
              <a:solidFill>
                <a:schemeClr val="accent5">
                  <a:lumMod val="75000"/>
                </a:schemeClr>
              </a:solidFill>
            </a:endParaRPr>
          </a:p>
        </p:txBody>
      </p:sp>
      <p:sp>
        <p:nvSpPr>
          <p:cNvPr id="3" name="Content Placeholder 2"/>
          <p:cNvSpPr>
            <a:spLocks noGrp="1"/>
          </p:cNvSpPr>
          <p:nvPr>
            <p:ph sz="quarter" idx="1"/>
          </p:nvPr>
        </p:nvSpPr>
        <p:spPr>
          <a:xfrm>
            <a:off x="457200" y="1143000"/>
            <a:ext cx="8229600" cy="4983163"/>
          </a:xfrm>
        </p:spPr>
        <p:txBody>
          <a:bodyPr/>
          <a:lstStyle/>
          <a:p>
            <a:pPr marL="0" indent="0">
              <a:buNone/>
            </a:pPr>
            <a:r>
              <a:rPr lang="en-US" i="1" dirty="0"/>
              <a:t>n</a:t>
            </a:r>
            <a:r>
              <a:rPr lang="en-US" i="1" dirty="0" smtClean="0"/>
              <a:t>oun—a group of plants, animals, or insects that are related to one another and that have common characteristics</a:t>
            </a:r>
          </a:p>
          <a:p>
            <a:pPr marL="0" indent="0">
              <a:buNone/>
            </a:pPr>
            <a:endParaRPr lang="en-US" i="1" dirty="0"/>
          </a:p>
          <a:p>
            <a:pPr marL="0" indent="0">
              <a:buNone/>
            </a:pPr>
            <a:r>
              <a:rPr lang="en-US" dirty="0" smtClean="0"/>
              <a:t>For example, all cats are members of the feline species.</a:t>
            </a:r>
          </a:p>
          <a:p>
            <a:pPr marL="0" indent="0">
              <a:buNone/>
            </a:pPr>
            <a:endParaRPr lang="en-US" dirty="0"/>
          </a:p>
          <a:p>
            <a:pPr marL="0" indent="0">
              <a:buNone/>
            </a:pP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1096" y="4050587"/>
            <a:ext cx="2484119" cy="177437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4102279"/>
            <a:ext cx="1723532" cy="1670986"/>
          </a:xfrm>
          <a:prstGeom prst="rect">
            <a:avLst/>
          </a:prstGeom>
        </p:spPr>
      </p:pic>
      <p:sp>
        <p:nvSpPr>
          <p:cNvPr id="7" name="Left Arrow 6">
            <a:hlinkClick r:id="rId6" action="ppaction://hlinksldjump"/>
          </p:cNvPr>
          <p:cNvSpPr/>
          <p:nvPr/>
        </p:nvSpPr>
        <p:spPr>
          <a:xfrm>
            <a:off x="838200" y="5539840"/>
            <a:ext cx="2514600" cy="7734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4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562600" y="457200"/>
            <a:ext cx="406400" cy="406400"/>
          </a:xfrm>
          <a:prstGeom prst="rect">
            <a:avLst/>
          </a:prstGeom>
        </p:spPr>
      </p:pic>
    </p:spTree>
    <p:extLst>
      <p:ext uri="{BB962C8B-B14F-4D97-AF65-F5344CB8AC3E}">
        <p14:creationId xmlns:p14="http://schemas.microsoft.com/office/powerpoint/2010/main" val="17506378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37"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idx="1"/>
          </p:nvPr>
        </p:nvSpPr>
        <p:spPr>
          <a:xfrm>
            <a:off x="457200" y="1447800"/>
            <a:ext cx="8458200" cy="4678363"/>
          </a:xfrm>
        </p:spPr>
        <p:txBody>
          <a:bodyPr>
            <a:normAutofit/>
          </a:bodyPr>
          <a:lstStyle/>
          <a:p>
            <a:pPr marL="514350" indent="-514350">
              <a:buFont typeface="+mj-lt"/>
              <a:buAutoNum type="arabicPeriod"/>
            </a:pPr>
            <a:r>
              <a:rPr lang="en-US" dirty="0" smtClean="0"/>
              <a:t>I can explain a UDL rationale for scaffolding texts for struggling readers K-12.</a:t>
            </a:r>
          </a:p>
          <a:p>
            <a:pPr marL="514350" indent="-514350">
              <a:buFont typeface="+mj-lt"/>
              <a:buAutoNum type="arabicPeriod"/>
            </a:pPr>
            <a:endParaRPr lang="en-US" dirty="0" smtClean="0"/>
          </a:p>
          <a:p>
            <a:pPr marL="0" indent="0">
              <a:buNone/>
            </a:pPr>
            <a:endParaRPr lang="en-US" dirty="0" smtClean="0"/>
          </a:p>
          <a:p>
            <a:pPr marL="514350" indent="-514350">
              <a:buFont typeface="+mj-lt"/>
              <a:buAutoNum type="arabicPeriod" startAt="2"/>
            </a:pPr>
            <a:r>
              <a:rPr lang="en-US" dirty="0" smtClean="0"/>
              <a:t>I can scaffold texts for struggling readers K-12.</a:t>
            </a:r>
          </a:p>
          <a:p>
            <a:pPr marL="514350" indent="-514350">
              <a:buFont typeface="+mj-lt"/>
              <a:buAutoNum type="arabicPeriod" startAt="2"/>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51361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smtClean="0">
                <a:solidFill>
                  <a:schemeClr val="accent5">
                    <a:lumMod val="75000"/>
                  </a:schemeClr>
                </a:solidFill>
              </a:rPr>
              <a:t>hovering</a:t>
            </a:r>
            <a:endParaRPr lang="en-US" sz="4000" dirty="0">
              <a:solidFill>
                <a:schemeClr val="accent5">
                  <a:lumMod val="75000"/>
                </a:schemeClr>
              </a:solidFill>
            </a:endParaRPr>
          </a:p>
        </p:txBody>
      </p:sp>
      <p:sp>
        <p:nvSpPr>
          <p:cNvPr id="3" name="Content Placeholder 2"/>
          <p:cNvSpPr>
            <a:spLocks noGrp="1"/>
          </p:cNvSpPr>
          <p:nvPr>
            <p:ph sz="quarter" idx="1"/>
          </p:nvPr>
        </p:nvSpPr>
        <p:spPr/>
        <p:txBody>
          <a:bodyPr/>
          <a:lstStyle/>
          <a:p>
            <a:pPr marL="0" indent="0">
              <a:buNone/>
            </a:pPr>
            <a:r>
              <a:rPr lang="en-US" i="1" dirty="0" smtClean="0"/>
              <a:t>verb—to hang in the air in one place without moving forward, backward, or up or down</a:t>
            </a:r>
          </a:p>
          <a:p>
            <a:pPr marL="0" indent="0">
              <a:buNone/>
            </a:pPr>
            <a:endParaRPr lang="en-US" i="1" dirty="0"/>
          </a:p>
          <a:p>
            <a:pPr marL="0" indent="0">
              <a:buNone/>
            </a:pPr>
            <a:r>
              <a:rPr lang="en-US" dirty="0" smtClean="0"/>
              <a:t>Helicopters and hummingbirds hover in the air.</a:t>
            </a:r>
          </a:p>
          <a:p>
            <a:pPr marL="0" indent="0">
              <a:buNone/>
            </a:pPr>
            <a:endParaRPr lang="en-US" dirty="0"/>
          </a:p>
          <a:p>
            <a:pPr marL="0" indent="0">
              <a:buNone/>
            </a:pPr>
            <a:endParaRPr lang="en-US" dirty="0"/>
          </a:p>
        </p:txBody>
      </p:sp>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4121575"/>
            <a:ext cx="2209800" cy="1842351"/>
          </a:xfrm>
          <a:prstGeom prst="rect">
            <a:avLst/>
          </a:prstGeom>
        </p:spPr>
      </p:pic>
      <p:sp>
        <p:nvSpPr>
          <p:cNvPr id="5" name="TextBox 4"/>
          <p:cNvSpPr txBox="1"/>
          <p:nvPr/>
        </p:nvSpPr>
        <p:spPr>
          <a:xfrm>
            <a:off x="6096000" y="4581085"/>
            <a:ext cx="2209800" cy="923330"/>
          </a:xfrm>
          <a:prstGeom prst="rect">
            <a:avLst/>
          </a:prstGeom>
          <a:noFill/>
        </p:spPr>
        <p:txBody>
          <a:bodyPr wrap="square" rtlCol="0">
            <a:spAutoFit/>
          </a:bodyPr>
          <a:lstStyle/>
          <a:p>
            <a:r>
              <a:rPr lang="en-US" dirty="0" smtClean="0"/>
              <a:t>Click the picture of the helicopter to watch it hover.</a:t>
            </a:r>
            <a:endParaRPr lang="en-US" dirty="0"/>
          </a:p>
        </p:txBody>
      </p:sp>
      <p:sp>
        <p:nvSpPr>
          <p:cNvPr id="7" name="Left Arrow 6">
            <a:hlinkClick r:id="rId6" action="ppaction://hlinksldjump"/>
          </p:cNvPr>
          <p:cNvSpPr/>
          <p:nvPr/>
        </p:nvSpPr>
        <p:spPr>
          <a:xfrm>
            <a:off x="457200" y="5334000"/>
            <a:ext cx="28956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4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67400" y="457200"/>
            <a:ext cx="406400" cy="406400"/>
          </a:xfrm>
          <a:prstGeom prst="rect">
            <a:avLst/>
          </a:prstGeom>
        </p:spPr>
      </p:pic>
    </p:spTree>
    <p:extLst>
      <p:ext uri="{BB962C8B-B14F-4D97-AF65-F5344CB8AC3E}">
        <p14:creationId xmlns:p14="http://schemas.microsoft.com/office/powerpoint/2010/main" val="13624695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86"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4000" dirty="0" smtClean="0">
                <a:solidFill>
                  <a:schemeClr val="accent5">
                    <a:lumMod val="75000"/>
                  </a:schemeClr>
                </a:solidFill>
              </a:rPr>
              <a:t>antics</a:t>
            </a:r>
            <a:endParaRPr lang="en-US" sz="4000" dirty="0">
              <a:solidFill>
                <a:schemeClr val="accent5">
                  <a:lumMod val="75000"/>
                </a:schemeClr>
              </a:solidFill>
            </a:endParaRPr>
          </a:p>
        </p:txBody>
      </p:sp>
      <p:sp>
        <p:nvSpPr>
          <p:cNvPr id="3" name="Content Placeholder 2"/>
          <p:cNvSpPr>
            <a:spLocks noGrp="1"/>
          </p:cNvSpPr>
          <p:nvPr>
            <p:ph sz="quarter" idx="1"/>
          </p:nvPr>
        </p:nvSpPr>
        <p:spPr/>
        <p:txBody>
          <a:bodyPr/>
          <a:lstStyle/>
          <a:p>
            <a:pPr marL="0" indent="0">
              <a:buNone/>
            </a:pPr>
            <a:r>
              <a:rPr lang="en-US" i="1" dirty="0" smtClean="0"/>
              <a:t>noun—playful tricks</a:t>
            </a:r>
          </a:p>
          <a:p>
            <a:pPr marL="0" indent="0">
              <a:buNone/>
            </a:pPr>
            <a:endParaRPr lang="en-US" i="1" dirty="0"/>
          </a:p>
          <a:p>
            <a:pPr marL="0" indent="0">
              <a:buNone/>
            </a:pPr>
            <a:r>
              <a:rPr lang="en-US" dirty="0" smtClean="0"/>
              <a:t>Cartoon characters, funny clowns, and even animals are known for their </a:t>
            </a:r>
            <a:r>
              <a:rPr lang="en-US" i="1" dirty="0" smtClean="0"/>
              <a:t>antics</a:t>
            </a:r>
            <a:r>
              <a:rPr lang="en-US" dirty="0" smtClean="0"/>
              <a:t>.</a:t>
            </a:r>
          </a:p>
          <a:p>
            <a:pPr marL="0" indent="0">
              <a:buNone/>
            </a:pPr>
            <a:endParaRPr lang="en-US" dirty="0"/>
          </a:p>
          <a:p>
            <a:pPr marL="0" indent="0">
              <a:buNone/>
            </a:pPr>
            <a:endParaRPr lang="en-US" dirty="0"/>
          </a:p>
        </p:txBody>
      </p:sp>
      <p:sp>
        <p:nvSpPr>
          <p:cNvPr id="5" name="Left Arrow 4">
            <a:hlinkClick r:id="rId4" action="ppaction://hlinksldjump"/>
          </p:cNvPr>
          <p:cNvSpPr/>
          <p:nvPr/>
        </p:nvSpPr>
        <p:spPr>
          <a:xfrm>
            <a:off x="609600" y="5334000"/>
            <a:ext cx="2667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4152900"/>
            <a:ext cx="3373395" cy="1600200"/>
          </a:xfrm>
          <a:prstGeom prst="rect">
            <a:avLst/>
          </a:prstGeom>
        </p:spPr>
      </p:pic>
      <p:pic>
        <p:nvPicPr>
          <p:cNvPr id="7" name="4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34000" y="609600"/>
            <a:ext cx="406400" cy="406400"/>
          </a:xfrm>
          <a:prstGeom prst="rect">
            <a:avLst/>
          </a:prstGeom>
        </p:spPr>
      </p:pic>
    </p:spTree>
    <p:extLst>
      <p:ext uri="{BB962C8B-B14F-4D97-AF65-F5344CB8AC3E}">
        <p14:creationId xmlns:p14="http://schemas.microsoft.com/office/powerpoint/2010/main" val="14773488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0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smtClean="0">
                <a:solidFill>
                  <a:schemeClr val="accent5">
                    <a:lumMod val="75000"/>
                  </a:schemeClr>
                </a:solidFill>
              </a:rPr>
              <a:t>flex</a:t>
            </a:r>
            <a:endParaRPr lang="en-US" sz="4000" dirty="0">
              <a:solidFill>
                <a:schemeClr val="accent5">
                  <a:lumMod val="75000"/>
                </a:schemeClr>
              </a:solidFill>
            </a:endParaRPr>
          </a:p>
        </p:txBody>
      </p:sp>
      <p:sp>
        <p:nvSpPr>
          <p:cNvPr id="3" name="Content Placeholder 2"/>
          <p:cNvSpPr>
            <a:spLocks noGrp="1"/>
          </p:cNvSpPr>
          <p:nvPr>
            <p:ph sz="quarter" idx="1"/>
          </p:nvPr>
        </p:nvSpPr>
        <p:spPr/>
        <p:txBody>
          <a:bodyPr/>
          <a:lstStyle/>
          <a:p>
            <a:pPr marL="0" indent="0">
              <a:buNone/>
            </a:pPr>
            <a:r>
              <a:rPr lang="en-US" dirty="0" smtClean="0"/>
              <a:t>verb—to bend; often to bend a part of the body</a:t>
            </a:r>
          </a:p>
          <a:p>
            <a:pPr marL="0" indent="0">
              <a:buNone/>
            </a:pPr>
            <a:endParaRPr lang="en-US" dirty="0"/>
          </a:p>
          <a:p>
            <a:pPr marL="0" indent="0">
              <a:buNone/>
            </a:pPr>
            <a:r>
              <a:rPr lang="en-US" dirty="0" smtClean="0"/>
              <a:t>Bodybuilders flex the muscles of their arms when they lift weights.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
        <p:nvSpPr>
          <p:cNvPr id="5" name="Left Arrow 4">
            <a:hlinkClick r:id="rId4" action="ppaction://hlinksldjump"/>
          </p:cNvPr>
          <p:cNvSpPr/>
          <p:nvPr/>
        </p:nvSpPr>
        <p:spPr>
          <a:xfrm>
            <a:off x="609600" y="5334000"/>
            <a:ext cx="2667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2784" y="3598311"/>
            <a:ext cx="2252230" cy="2144515"/>
          </a:xfrm>
          <a:prstGeom prst="rect">
            <a:avLst/>
          </a:prstGeom>
        </p:spPr>
      </p:pic>
      <p:pic>
        <p:nvPicPr>
          <p:cNvPr id="7" name="4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257800" y="533400"/>
            <a:ext cx="406400" cy="406400"/>
          </a:xfrm>
          <a:prstGeom prst="rect">
            <a:avLst/>
          </a:prstGeom>
        </p:spPr>
      </p:pic>
    </p:spTree>
    <p:extLst>
      <p:ext uri="{BB962C8B-B14F-4D97-AF65-F5344CB8AC3E}">
        <p14:creationId xmlns:p14="http://schemas.microsoft.com/office/powerpoint/2010/main" val="30711212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45"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smtClean="0">
                <a:solidFill>
                  <a:schemeClr val="accent5">
                    <a:lumMod val="75000"/>
                  </a:schemeClr>
                </a:solidFill>
              </a:rPr>
              <a:t>whopping</a:t>
            </a:r>
            <a:endParaRPr lang="en-US" sz="4000" dirty="0">
              <a:solidFill>
                <a:schemeClr val="accent5">
                  <a:lumMod val="75000"/>
                </a:schemeClr>
              </a:solidFill>
            </a:endParaRPr>
          </a:p>
        </p:txBody>
      </p:sp>
      <p:sp>
        <p:nvSpPr>
          <p:cNvPr id="3" name="Content Placeholder 2"/>
          <p:cNvSpPr>
            <a:spLocks noGrp="1"/>
          </p:cNvSpPr>
          <p:nvPr>
            <p:ph sz="quarter" idx="1"/>
          </p:nvPr>
        </p:nvSpPr>
        <p:spPr>
          <a:xfrm>
            <a:off x="457200" y="1295400"/>
            <a:ext cx="8229600" cy="4830763"/>
          </a:xfrm>
        </p:spPr>
        <p:txBody>
          <a:bodyPr/>
          <a:lstStyle/>
          <a:p>
            <a:pPr marL="0" indent="0">
              <a:buNone/>
            </a:pPr>
            <a:r>
              <a:rPr lang="en-US" dirty="0" smtClean="0"/>
              <a:t>adjective—very large</a:t>
            </a:r>
          </a:p>
          <a:p>
            <a:pPr marL="0" indent="0">
              <a:buNone/>
            </a:pPr>
            <a:endParaRPr lang="en-US" dirty="0"/>
          </a:p>
          <a:p>
            <a:pPr marL="0" indent="0">
              <a:buNone/>
            </a:pPr>
            <a:r>
              <a:rPr lang="en-US" dirty="0" smtClean="0"/>
              <a:t>Burger King calls one of its sandwiches the Whopper so that customers will know it’s a really big burger.</a:t>
            </a:r>
          </a:p>
          <a:p>
            <a:pPr marL="0" indent="0">
              <a:buNone/>
            </a:pPr>
            <a:endParaRPr lang="en-US" dirty="0"/>
          </a:p>
          <a:p>
            <a:pPr marL="0" indent="0">
              <a:buNone/>
            </a:pPr>
            <a:endParaRPr lang="en-US" dirty="0"/>
          </a:p>
        </p:txBody>
      </p:sp>
      <p:sp>
        <p:nvSpPr>
          <p:cNvPr id="5" name="Left Arrow 4">
            <a:hlinkClick r:id="rId4" action="ppaction://hlinksldjump"/>
          </p:cNvPr>
          <p:cNvSpPr/>
          <p:nvPr/>
        </p:nvSpPr>
        <p:spPr>
          <a:xfrm>
            <a:off x="609600" y="5334000"/>
            <a:ext cx="2667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3886200"/>
            <a:ext cx="2798838" cy="1981200"/>
          </a:xfrm>
          <a:prstGeom prst="rect">
            <a:avLst/>
          </a:prstGeom>
        </p:spPr>
      </p:pic>
      <p:pic>
        <p:nvPicPr>
          <p:cNvPr id="7" name="5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68790" y="533400"/>
            <a:ext cx="406400" cy="406400"/>
          </a:xfrm>
          <a:prstGeom prst="rect">
            <a:avLst/>
          </a:prstGeom>
        </p:spPr>
      </p:pic>
      <p:pic>
        <p:nvPicPr>
          <p:cNvPr id="8" name="5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68790" y="495728"/>
            <a:ext cx="406400" cy="406400"/>
          </a:xfrm>
          <a:prstGeom prst="rect">
            <a:avLst/>
          </a:prstGeom>
        </p:spPr>
      </p:pic>
    </p:spTree>
    <p:extLst>
      <p:ext uri="{BB962C8B-B14F-4D97-AF65-F5344CB8AC3E}">
        <p14:creationId xmlns:p14="http://schemas.microsoft.com/office/powerpoint/2010/main" val="21630170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0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907"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smtClean="0">
                <a:solidFill>
                  <a:schemeClr val="accent5">
                    <a:lumMod val="75000"/>
                  </a:schemeClr>
                </a:solidFill>
              </a:rPr>
              <a:t>territory</a:t>
            </a:r>
            <a:endParaRPr lang="en-US" sz="4000" dirty="0">
              <a:solidFill>
                <a:schemeClr val="accent5">
                  <a:lumMod val="75000"/>
                </a:schemeClr>
              </a:solidFill>
            </a:endParaRPr>
          </a:p>
        </p:txBody>
      </p:sp>
      <p:sp>
        <p:nvSpPr>
          <p:cNvPr id="3" name="Content Placeholder 2"/>
          <p:cNvSpPr>
            <a:spLocks noGrp="1"/>
          </p:cNvSpPr>
          <p:nvPr>
            <p:ph sz="quarter" idx="1"/>
          </p:nvPr>
        </p:nvSpPr>
        <p:spPr>
          <a:xfrm>
            <a:off x="457200" y="1219201"/>
            <a:ext cx="8229600" cy="4114800"/>
          </a:xfrm>
        </p:spPr>
        <p:txBody>
          <a:bodyPr>
            <a:normAutofit fontScale="92500" lnSpcReduction="20000"/>
          </a:bodyPr>
          <a:lstStyle/>
          <a:p>
            <a:pPr marL="0" indent="0">
              <a:buNone/>
            </a:pPr>
            <a:r>
              <a:rPr lang="en-US" i="1" dirty="0" smtClean="0"/>
              <a:t>noun—a specific area of land</a:t>
            </a:r>
          </a:p>
          <a:p>
            <a:pPr marL="0" indent="0">
              <a:buNone/>
            </a:pPr>
            <a:endParaRPr lang="en-US" i="1" dirty="0"/>
          </a:p>
          <a:p>
            <a:pPr marL="0" indent="0">
              <a:buNone/>
            </a:pPr>
            <a:r>
              <a:rPr lang="en-US" dirty="0" smtClean="0"/>
              <a:t>The root word </a:t>
            </a:r>
            <a:r>
              <a:rPr lang="en-US" i="1" dirty="0" smtClean="0"/>
              <a:t>terra</a:t>
            </a:r>
            <a:r>
              <a:rPr lang="en-US" dirty="0" smtClean="0"/>
              <a:t> means </a:t>
            </a:r>
            <a:r>
              <a:rPr lang="en-US" i="1" dirty="0" smtClean="0"/>
              <a:t>earth or land</a:t>
            </a:r>
            <a:r>
              <a:rPr lang="en-US" dirty="0" smtClean="0"/>
              <a:t>, so whenever you see a word like </a:t>
            </a:r>
            <a:r>
              <a:rPr lang="en-US" i="1" dirty="0" smtClean="0"/>
              <a:t>territory</a:t>
            </a:r>
            <a:r>
              <a:rPr lang="en-US" dirty="0" smtClean="0"/>
              <a:t> that includes the root </a:t>
            </a:r>
            <a:r>
              <a:rPr lang="en-US" i="1" dirty="0" smtClean="0"/>
              <a:t>terra</a:t>
            </a:r>
            <a:r>
              <a:rPr lang="en-US" dirty="0" smtClean="0"/>
              <a:t>, remember that it relates to </a:t>
            </a:r>
            <a:r>
              <a:rPr lang="en-US" i="1" dirty="0" smtClean="0"/>
              <a:t>earth or land</a:t>
            </a:r>
            <a:r>
              <a:rPr lang="en-US" dirty="0" smtClean="0"/>
              <a:t>.</a:t>
            </a:r>
          </a:p>
          <a:p>
            <a:pPr marL="0" indent="0">
              <a:buNone/>
            </a:pPr>
            <a:endParaRPr lang="en-US" dirty="0"/>
          </a:p>
          <a:p>
            <a:pPr marL="0" indent="0">
              <a:buNone/>
            </a:pPr>
            <a:r>
              <a:rPr lang="en-US" dirty="0" smtClean="0"/>
              <a:t>Often, individuals, governments, countries, or even animals have specific territories that belong to them or that they use.</a:t>
            </a:r>
            <a:endParaRPr lang="en-US" dirty="0"/>
          </a:p>
        </p:txBody>
      </p:sp>
      <p:sp>
        <p:nvSpPr>
          <p:cNvPr id="5" name="Left Arrow 4">
            <a:hlinkClick r:id="rId4" action="ppaction://hlinksldjump"/>
          </p:cNvPr>
          <p:cNvSpPr/>
          <p:nvPr/>
        </p:nvSpPr>
        <p:spPr>
          <a:xfrm>
            <a:off x="609600" y="5334000"/>
            <a:ext cx="2667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5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62600" y="457200"/>
            <a:ext cx="406400" cy="406400"/>
          </a:xfrm>
          <a:prstGeom prst="rect">
            <a:avLst/>
          </a:prstGeom>
        </p:spPr>
      </p:pic>
    </p:spTree>
    <p:extLst>
      <p:ext uri="{BB962C8B-B14F-4D97-AF65-F5344CB8AC3E}">
        <p14:creationId xmlns:p14="http://schemas.microsoft.com/office/powerpoint/2010/main" val="33807252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86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dirty="0" smtClean="0">
                <a:solidFill>
                  <a:schemeClr val="accent5">
                    <a:lumMod val="75000"/>
                  </a:schemeClr>
                </a:solidFill>
              </a:rPr>
              <a:t>rumble</a:t>
            </a:r>
            <a:endParaRPr lang="en-US" sz="4000" dirty="0">
              <a:solidFill>
                <a:schemeClr val="accent5">
                  <a:lumMod val="75000"/>
                </a:schemeClr>
              </a:solidFill>
            </a:endParaRPr>
          </a:p>
        </p:txBody>
      </p:sp>
      <p:sp>
        <p:nvSpPr>
          <p:cNvPr id="3" name="Content Placeholder 2"/>
          <p:cNvSpPr>
            <a:spLocks noGrp="1"/>
          </p:cNvSpPr>
          <p:nvPr>
            <p:ph sz="quarter" idx="1"/>
          </p:nvPr>
        </p:nvSpPr>
        <p:spPr>
          <a:xfrm>
            <a:off x="457200" y="1600201"/>
            <a:ext cx="8229600" cy="3657600"/>
          </a:xfrm>
        </p:spPr>
        <p:txBody>
          <a:bodyPr/>
          <a:lstStyle/>
          <a:p>
            <a:pPr marL="0" indent="0">
              <a:buNone/>
            </a:pPr>
            <a:r>
              <a:rPr lang="en-US" i="1" dirty="0" smtClean="0"/>
              <a:t>noun—slang for a street fight</a:t>
            </a:r>
          </a:p>
          <a:p>
            <a:pPr marL="0" indent="0">
              <a:buNone/>
            </a:pPr>
            <a:endParaRPr lang="en-US" dirty="0" smtClean="0"/>
          </a:p>
          <a:p>
            <a:pPr marL="0" indent="0">
              <a:buNone/>
            </a:pPr>
            <a:endParaRPr lang="en-US" dirty="0"/>
          </a:p>
          <a:p>
            <a:pPr marL="0" indent="0">
              <a:buNone/>
            </a:pPr>
            <a:r>
              <a:rPr lang="en-US" dirty="0" smtClean="0"/>
              <a:t>In this text, </a:t>
            </a:r>
            <a:r>
              <a:rPr lang="en-US" i="1" dirty="0" smtClean="0"/>
              <a:t>rumble</a:t>
            </a:r>
            <a:r>
              <a:rPr lang="en-US" dirty="0" smtClean="0"/>
              <a:t> is used to paint a word picture of animals fighting. </a:t>
            </a:r>
            <a:endParaRPr lang="en-US" dirty="0"/>
          </a:p>
        </p:txBody>
      </p:sp>
      <p:sp>
        <p:nvSpPr>
          <p:cNvPr id="5" name="Left Arrow 4">
            <a:hlinkClick r:id="rId4" action="ppaction://hlinksldjump"/>
          </p:cNvPr>
          <p:cNvSpPr/>
          <p:nvPr/>
        </p:nvSpPr>
        <p:spPr>
          <a:xfrm>
            <a:off x="609600" y="5334000"/>
            <a:ext cx="2667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4334838"/>
            <a:ext cx="2819400" cy="1719146"/>
          </a:xfrm>
          <a:prstGeom prst="rect">
            <a:avLst/>
          </a:prstGeom>
        </p:spPr>
      </p:pic>
      <p:pic>
        <p:nvPicPr>
          <p:cNvPr id="7" name="5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486400" y="457200"/>
            <a:ext cx="406400" cy="406400"/>
          </a:xfrm>
          <a:prstGeom prst="rect">
            <a:avLst/>
          </a:prstGeom>
        </p:spPr>
      </p:pic>
    </p:spTree>
    <p:extLst>
      <p:ext uri="{BB962C8B-B14F-4D97-AF65-F5344CB8AC3E}">
        <p14:creationId xmlns:p14="http://schemas.microsoft.com/office/powerpoint/2010/main" val="21328033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34"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solidFill>
                  <a:schemeClr val="accent5">
                    <a:lumMod val="75000"/>
                  </a:schemeClr>
                </a:solidFill>
              </a:rPr>
              <a:t>competition</a:t>
            </a:r>
            <a:endParaRPr lang="en-US" sz="4000" dirty="0">
              <a:solidFill>
                <a:schemeClr val="accent5">
                  <a:lumMod val="75000"/>
                </a:schemeClr>
              </a:solidFill>
            </a:endParaRPr>
          </a:p>
        </p:txBody>
      </p:sp>
      <p:sp>
        <p:nvSpPr>
          <p:cNvPr id="3" name="Content Placeholder 2"/>
          <p:cNvSpPr>
            <a:spLocks noGrp="1"/>
          </p:cNvSpPr>
          <p:nvPr>
            <p:ph sz="quarter" idx="1"/>
          </p:nvPr>
        </p:nvSpPr>
        <p:spPr>
          <a:xfrm>
            <a:off x="457200" y="1600201"/>
            <a:ext cx="8229600" cy="3657600"/>
          </a:xfrm>
        </p:spPr>
        <p:txBody>
          <a:bodyPr>
            <a:normAutofit fontScale="92500" lnSpcReduction="20000"/>
          </a:bodyPr>
          <a:lstStyle/>
          <a:p>
            <a:pPr marL="0" indent="0">
              <a:buNone/>
            </a:pPr>
            <a:r>
              <a:rPr lang="en-US" i="1" dirty="0" smtClean="0"/>
              <a:t>noun—a contest between two or more individuals or groups that ends up with winners and losers</a:t>
            </a:r>
          </a:p>
          <a:p>
            <a:pPr marL="0" indent="0">
              <a:buNone/>
            </a:pPr>
            <a:endParaRPr lang="en-US" dirty="0"/>
          </a:p>
          <a:p>
            <a:pPr marL="0" indent="0">
              <a:buNone/>
            </a:pPr>
            <a:r>
              <a:rPr lang="en-US" dirty="0" smtClean="0"/>
              <a:t>In school, students often have spelling or writing competitions.</a:t>
            </a:r>
          </a:p>
          <a:p>
            <a:pPr marL="0" indent="0">
              <a:buNone/>
            </a:pPr>
            <a:endParaRPr lang="en-US" dirty="0"/>
          </a:p>
          <a:p>
            <a:pPr marL="0" indent="0">
              <a:buNone/>
            </a:pPr>
            <a:r>
              <a:rPr lang="en-US" dirty="0" smtClean="0"/>
              <a:t>Olympic athletes have competitions to see who can run the fastest.</a:t>
            </a:r>
            <a:endParaRPr lang="en-US" dirty="0"/>
          </a:p>
        </p:txBody>
      </p:sp>
      <p:sp>
        <p:nvSpPr>
          <p:cNvPr id="5" name="Left Arrow 4">
            <a:hlinkClick r:id="rId4" action="ppaction://hlinksldjump"/>
          </p:cNvPr>
          <p:cNvSpPr/>
          <p:nvPr/>
        </p:nvSpPr>
        <p:spPr>
          <a:xfrm>
            <a:off x="609600" y="5334000"/>
            <a:ext cx="2667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5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19800" y="457200"/>
            <a:ext cx="406400" cy="406400"/>
          </a:xfrm>
          <a:prstGeom prst="rect">
            <a:avLst/>
          </a:prstGeom>
        </p:spPr>
      </p:pic>
    </p:spTree>
    <p:extLst>
      <p:ext uri="{BB962C8B-B14F-4D97-AF65-F5344CB8AC3E}">
        <p14:creationId xmlns:p14="http://schemas.microsoft.com/office/powerpoint/2010/main" val="35353133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36"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5">
                    <a:lumMod val="75000"/>
                  </a:schemeClr>
                </a:solidFill>
              </a:rPr>
              <a:t>membrane</a:t>
            </a:r>
            <a:endParaRPr lang="en-US" sz="4000" dirty="0">
              <a:solidFill>
                <a:schemeClr val="accent5">
                  <a:lumMod val="75000"/>
                </a:schemeClr>
              </a:solidFill>
            </a:endParaRPr>
          </a:p>
        </p:txBody>
      </p:sp>
      <p:sp>
        <p:nvSpPr>
          <p:cNvPr id="3" name="Content Placeholder 2"/>
          <p:cNvSpPr>
            <a:spLocks noGrp="1"/>
          </p:cNvSpPr>
          <p:nvPr>
            <p:ph sz="quarter" idx="1"/>
          </p:nvPr>
        </p:nvSpPr>
        <p:spPr/>
        <p:txBody>
          <a:bodyPr/>
          <a:lstStyle/>
          <a:p>
            <a:pPr marL="0" indent="0">
              <a:buNone/>
            </a:pPr>
            <a:r>
              <a:rPr lang="en-US" dirty="0" smtClean="0"/>
              <a:t>noun—a thin layer of animal tissue</a:t>
            </a:r>
            <a:endParaRPr lang="en-US" dirty="0"/>
          </a:p>
        </p:txBody>
      </p:sp>
      <p:sp>
        <p:nvSpPr>
          <p:cNvPr id="5" name="Left Arrow 4">
            <a:hlinkClick r:id="rId4" action="ppaction://hlinksldjump"/>
          </p:cNvPr>
          <p:cNvSpPr/>
          <p:nvPr/>
        </p:nvSpPr>
        <p:spPr>
          <a:xfrm>
            <a:off x="609600" y="5334000"/>
            <a:ext cx="2667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2408062"/>
            <a:ext cx="5226050" cy="2925938"/>
          </a:xfrm>
          <a:prstGeom prst="rect">
            <a:avLst/>
          </a:prstGeom>
        </p:spPr>
      </p:pic>
      <p:pic>
        <p:nvPicPr>
          <p:cNvPr id="7" name="5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943600" y="685800"/>
            <a:ext cx="406400" cy="406400"/>
          </a:xfrm>
          <a:prstGeom prst="rect">
            <a:avLst/>
          </a:prstGeom>
        </p:spPr>
      </p:pic>
    </p:spTree>
    <p:extLst>
      <p:ext uri="{BB962C8B-B14F-4D97-AF65-F5344CB8AC3E}">
        <p14:creationId xmlns:p14="http://schemas.microsoft.com/office/powerpoint/2010/main" val="34665570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65"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smtClean="0">
                <a:solidFill>
                  <a:schemeClr val="accent5">
                    <a:lumMod val="75000"/>
                  </a:schemeClr>
                </a:solidFill>
              </a:rPr>
              <a:t>abdomen</a:t>
            </a:r>
            <a:endParaRPr lang="en-US" sz="4000" dirty="0">
              <a:solidFill>
                <a:schemeClr val="accent5">
                  <a:lumMod val="75000"/>
                </a:schemeClr>
              </a:solidFill>
            </a:endParaRPr>
          </a:p>
        </p:txBody>
      </p:sp>
      <p:sp>
        <p:nvSpPr>
          <p:cNvPr id="3" name="Content Placeholder 2"/>
          <p:cNvSpPr>
            <a:spLocks noGrp="1"/>
          </p:cNvSpPr>
          <p:nvPr>
            <p:ph sz="quarter" idx="1"/>
          </p:nvPr>
        </p:nvSpPr>
        <p:spPr>
          <a:xfrm>
            <a:off x="457200" y="1600201"/>
            <a:ext cx="8229600" cy="3886200"/>
          </a:xfrm>
        </p:spPr>
        <p:txBody>
          <a:bodyPr/>
          <a:lstStyle/>
          <a:p>
            <a:pPr marL="0" indent="0">
              <a:buNone/>
            </a:pPr>
            <a:r>
              <a:rPr lang="en-US" i="1" dirty="0"/>
              <a:t>n</a:t>
            </a:r>
            <a:r>
              <a:rPr lang="en-US" i="1" dirty="0" smtClean="0"/>
              <a:t>oun—the part of a body where the stomach and intestines are located</a:t>
            </a:r>
          </a:p>
          <a:p>
            <a:pPr marL="0" indent="0">
              <a:buNone/>
            </a:pPr>
            <a:endParaRPr lang="en-US" dirty="0"/>
          </a:p>
          <a:p>
            <a:pPr marL="0" indent="0">
              <a:buNone/>
            </a:pPr>
            <a:r>
              <a:rPr lang="en-US" dirty="0" smtClean="0"/>
              <a:t>The abdomen is usually located on the underside of insects.</a:t>
            </a:r>
            <a:endParaRPr lang="en-US" dirty="0"/>
          </a:p>
        </p:txBody>
      </p:sp>
      <p:sp>
        <p:nvSpPr>
          <p:cNvPr id="5" name="Left Arrow 4">
            <a:hlinkClick r:id="rId4" action="ppaction://hlinksldjump"/>
          </p:cNvPr>
          <p:cNvSpPr/>
          <p:nvPr/>
        </p:nvSpPr>
        <p:spPr>
          <a:xfrm>
            <a:off x="609600" y="5334000"/>
            <a:ext cx="2667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0" y="3810000"/>
            <a:ext cx="3276600" cy="2248884"/>
          </a:xfrm>
          <a:prstGeom prst="rect">
            <a:avLst/>
          </a:prstGeom>
        </p:spPr>
      </p:pic>
      <p:pic>
        <p:nvPicPr>
          <p:cNvPr id="7" name="5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533400"/>
            <a:ext cx="406400" cy="406400"/>
          </a:xfrm>
          <a:prstGeom prst="rect">
            <a:avLst/>
          </a:prstGeom>
        </p:spPr>
      </p:pic>
    </p:spTree>
    <p:extLst>
      <p:ext uri="{BB962C8B-B14F-4D97-AF65-F5344CB8AC3E}">
        <p14:creationId xmlns:p14="http://schemas.microsoft.com/office/powerpoint/2010/main" val="6961769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93"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5">
                    <a:lumMod val="75000"/>
                  </a:schemeClr>
                </a:solidFill>
              </a:rPr>
              <a:t>intense</a:t>
            </a:r>
            <a:endParaRPr lang="en-US" sz="4000" dirty="0">
              <a:solidFill>
                <a:schemeClr val="accent5">
                  <a:lumMod val="75000"/>
                </a:schemeClr>
              </a:solidFill>
            </a:endParaRPr>
          </a:p>
        </p:txBody>
      </p:sp>
      <p:sp>
        <p:nvSpPr>
          <p:cNvPr id="3" name="Content Placeholder 2"/>
          <p:cNvSpPr>
            <a:spLocks noGrp="1"/>
          </p:cNvSpPr>
          <p:nvPr>
            <p:ph sz="quarter" idx="1"/>
          </p:nvPr>
        </p:nvSpPr>
        <p:spPr>
          <a:xfrm>
            <a:off x="613025" y="1447800"/>
            <a:ext cx="8229600" cy="4525963"/>
          </a:xfrm>
        </p:spPr>
        <p:txBody>
          <a:bodyPr/>
          <a:lstStyle/>
          <a:p>
            <a:pPr marL="0" indent="0">
              <a:buNone/>
            </a:pPr>
            <a:r>
              <a:rPr lang="en-US" i="1" dirty="0" smtClean="0"/>
              <a:t>adjective—strong, extreme, very great</a:t>
            </a:r>
          </a:p>
          <a:p>
            <a:pPr marL="0" indent="0">
              <a:buNone/>
            </a:pPr>
            <a:endParaRPr lang="en-US" dirty="0"/>
          </a:p>
          <a:p>
            <a:pPr marL="0" indent="0">
              <a:buNone/>
            </a:pPr>
            <a:r>
              <a:rPr lang="en-US" dirty="0" smtClean="0"/>
              <a:t>When it’s over 100 </a:t>
            </a:r>
            <a:r>
              <a:rPr lang="en-US" dirty="0" smtClean="0">
                <a:latin typeface="Calibri"/>
                <a:cs typeface="Calibri"/>
              </a:rPr>
              <a:t>ͦ, </a:t>
            </a:r>
            <a:r>
              <a:rPr lang="en-US" dirty="0" smtClean="0">
                <a:latin typeface="Gill Sans MT" pitchFamily="34" charset="0"/>
                <a:cs typeface="Calibri"/>
              </a:rPr>
              <a:t>the heat is </a:t>
            </a:r>
            <a:r>
              <a:rPr lang="en-US" i="1" dirty="0" smtClean="0">
                <a:latin typeface="Gill Sans MT" pitchFamily="34" charset="0"/>
                <a:cs typeface="Calibri"/>
              </a:rPr>
              <a:t>intense</a:t>
            </a:r>
            <a:r>
              <a:rPr lang="en-US" dirty="0" smtClean="0">
                <a:latin typeface="Gill Sans MT" pitchFamily="34" charset="0"/>
                <a:cs typeface="Calibri"/>
              </a:rPr>
              <a:t>.</a:t>
            </a:r>
          </a:p>
          <a:p>
            <a:pPr marL="0" indent="0">
              <a:buNone/>
            </a:pPr>
            <a:endParaRPr lang="en-US" dirty="0">
              <a:latin typeface="Gill Sans MT" pitchFamily="34" charset="0"/>
              <a:cs typeface="Calibri"/>
            </a:endParaRPr>
          </a:p>
          <a:p>
            <a:pPr marL="0" indent="0">
              <a:buNone/>
            </a:pPr>
            <a:r>
              <a:rPr lang="en-US" dirty="0" smtClean="0">
                <a:latin typeface="Gill Sans MT" pitchFamily="34" charset="0"/>
                <a:cs typeface="Calibri"/>
              </a:rPr>
              <a:t>People who are very angry often show </a:t>
            </a:r>
            <a:r>
              <a:rPr lang="en-US" i="1" dirty="0" smtClean="0">
                <a:latin typeface="Gill Sans MT" pitchFamily="34" charset="0"/>
                <a:cs typeface="Calibri"/>
              </a:rPr>
              <a:t>intense</a:t>
            </a:r>
            <a:r>
              <a:rPr lang="en-US" dirty="0" smtClean="0">
                <a:latin typeface="Gill Sans MT" pitchFamily="34" charset="0"/>
                <a:cs typeface="Calibri"/>
              </a:rPr>
              <a:t> emotions.</a:t>
            </a:r>
          </a:p>
          <a:p>
            <a:pPr marL="0" indent="0">
              <a:buNone/>
            </a:pPr>
            <a:endParaRPr lang="en-US" dirty="0">
              <a:latin typeface="Gill Sans MT" pitchFamily="34" charset="0"/>
              <a:cs typeface="Calibri"/>
            </a:endParaRPr>
          </a:p>
          <a:p>
            <a:pPr marL="0" indent="0">
              <a:buNone/>
            </a:pPr>
            <a:endParaRPr lang="en-US" dirty="0">
              <a:latin typeface="Gill Sans MT" pitchFamily="34" charset="0"/>
            </a:endParaRPr>
          </a:p>
        </p:txBody>
      </p:sp>
      <p:sp>
        <p:nvSpPr>
          <p:cNvPr id="5" name="Left Arrow 4">
            <a:hlinkClick r:id="rId4" action="ppaction://hlinksldjump"/>
          </p:cNvPr>
          <p:cNvSpPr/>
          <p:nvPr/>
        </p:nvSpPr>
        <p:spPr>
          <a:xfrm>
            <a:off x="609600" y="5334000"/>
            <a:ext cx="2667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5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86400" y="685800"/>
            <a:ext cx="406400" cy="406400"/>
          </a:xfrm>
          <a:prstGeom prst="rect">
            <a:avLst/>
          </a:prstGeom>
        </p:spPr>
      </p:pic>
    </p:spTree>
    <p:extLst>
      <p:ext uri="{BB962C8B-B14F-4D97-AF65-F5344CB8AC3E}">
        <p14:creationId xmlns:p14="http://schemas.microsoft.com/office/powerpoint/2010/main" val="42338786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06"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UDL Resource</a:t>
            </a:r>
            <a:endParaRPr lang="en-US" dirty="0"/>
          </a:p>
        </p:txBody>
      </p:sp>
      <p:sp>
        <p:nvSpPr>
          <p:cNvPr id="3" name="Content Placeholder 2"/>
          <p:cNvSpPr>
            <a:spLocks noGrp="1"/>
          </p:cNvSpPr>
          <p:nvPr>
            <p:ph idx="1"/>
          </p:nvPr>
        </p:nvSpPr>
        <p:spPr/>
        <p:txBody>
          <a:bodyPr/>
          <a:lstStyle/>
          <a:p>
            <a:pPr marL="0" indent="0">
              <a:buNone/>
            </a:pPr>
            <a:r>
              <a:rPr lang="en-US" dirty="0">
                <a:hlinkClick r:id="rId2"/>
              </a:rPr>
              <a:t>http://bookbuilder.cast.org</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8964481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5">
                    <a:lumMod val="75000"/>
                  </a:schemeClr>
                </a:solidFill>
              </a:rPr>
              <a:t>predator</a:t>
            </a:r>
            <a:endParaRPr lang="en-US" sz="4000" dirty="0">
              <a:solidFill>
                <a:schemeClr val="accent5">
                  <a:lumMod val="75000"/>
                </a:schemeClr>
              </a:solidFill>
            </a:endParaRPr>
          </a:p>
        </p:txBody>
      </p:sp>
      <p:sp>
        <p:nvSpPr>
          <p:cNvPr id="3" name="Content Placeholder 2"/>
          <p:cNvSpPr>
            <a:spLocks noGrp="1"/>
          </p:cNvSpPr>
          <p:nvPr>
            <p:ph sz="quarter" idx="1"/>
          </p:nvPr>
        </p:nvSpPr>
        <p:spPr>
          <a:xfrm>
            <a:off x="457200" y="1371600"/>
            <a:ext cx="8229600" cy="4754563"/>
          </a:xfrm>
        </p:spPr>
        <p:txBody>
          <a:bodyPr>
            <a:normAutofit/>
          </a:bodyPr>
          <a:lstStyle/>
          <a:p>
            <a:pPr marL="0" indent="0">
              <a:buNone/>
            </a:pPr>
            <a:r>
              <a:rPr lang="en-US" dirty="0" smtClean="0"/>
              <a:t>noun—an animal that hunts, kills, and/or eats another specific kind of animal</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p:txBody>
      </p:sp>
      <p:sp>
        <p:nvSpPr>
          <p:cNvPr id="5" name="Left Arrow 4">
            <a:hlinkClick r:id="rId4" action="ppaction://hlinksldjump"/>
          </p:cNvPr>
          <p:cNvSpPr/>
          <p:nvPr/>
        </p:nvSpPr>
        <p:spPr>
          <a:xfrm>
            <a:off x="609600" y="5334000"/>
            <a:ext cx="2667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183" y="2743200"/>
            <a:ext cx="3081870" cy="1981200"/>
          </a:xfrm>
          <a:prstGeom prst="rect">
            <a:avLst/>
          </a:prstGeom>
        </p:spPr>
      </p:pic>
      <p:sp>
        <p:nvSpPr>
          <p:cNvPr id="7" name="TextBox 6"/>
          <p:cNvSpPr txBox="1"/>
          <p:nvPr/>
        </p:nvSpPr>
        <p:spPr>
          <a:xfrm>
            <a:off x="3567701" y="3472217"/>
            <a:ext cx="4953000" cy="400110"/>
          </a:xfrm>
          <a:prstGeom prst="rect">
            <a:avLst/>
          </a:prstGeom>
          <a:noFill/>
        </p:spPr>
        <p:txBody>
          <a:bodyPr wrap="square" rtlCol="0">
            <a:spAutoFit/>
          </a:bodyPr>
          <a:lstStyle/>
          <a:p>
            <a:r>
              <a:rPr lang="en-US" sz="2000" dirty="0" smtClean="0"/>
              <a:t>In this picture, the large cat is a predator.</a:t>
            </a:r>
            <a:endParaRPr lang="en-US" sz="2000" dirty="0"/>
          </a:p>
        </p:txBody>
      </p:sp>
      <p:pic>
        <p:nvPicPr>
          <p:cNvPr id="8" name="5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37801" y="685800"/>
            <a:ext cx="406400" cy="406400"/>
          </a:xfrm>
          <a:prstGeom prst="rect">
            <a:avLst/>
          </a:prstGeom>
        </p:spPr>
      </p:pic>
    </p:spTree>
    <p:extLst>
      <p:ext uri="{BB962C8B-B14F-4D97-AF65-F5344CB8AC3E}">
        <p14:creationId xmlns:p14="http://schemas.microsoft.com/office/powerpoint/2010/main" val="22633928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46"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5">
                    <a:lumMod val="75000"/>
                  </a:schemeClr>
                </a:solidFill>
              </a:rPr>
              <a:t>prey</a:t>
            </a:r>
            <a:endParaRPr lang="en-US" sz="4000" dirty="0">
              <a:solidFill>
                <a:schemeClr val="accent5">
                  <a:lumMod val="75000"/>
                </a:schemeClr>
              </a:solidFill>
            </a:endParaRPr>
          </a:p>
        </p:txBody>
      </p:sp>
      <p:sp>
        <p:nvSpPr>
          <p:cNvPr id="3" name="Content Placeholder 2"/>
          <p:cNvSpPr>
            <a:spLocks noGrp="1"/>
          </p:cNvSpPr>
          <p:nvPr>
            <p:ph sz="quarter" idx="1"/>
          </p:nvPr>
        </p:nvSpPr>
        <p:spPr>
          <a:xfrm>
            <a:off x="457200" y="1371600"/>
            <a:ext cx="8229600" cy="4381501"/>
          </a:xfrm>
        </p:spPr>
        <p:txBody>
          <a:bodyPr/>
          <a:lstStyle/>
          <a:p>
            <a:pPr marL="0" indent="0">
              <a:buNone/>
            </a:pPr>
            <a:r>
              <a:rPr lang="en-US" dirty="0" smtClean="0"/>
              <a:t>noun—an animal that is hunted for food by another animal</a:t>
            </a:r>
          </a:p>
          <a:p>
            <a:pPr marL="0" indent="0">
              <a:buNone/>
            </a:pPr>
            <a:endParaRPr lang="en-US" dirty="0"/>
          </a:p>
          <a:p>
            <a:pPr marL="0" indent="0">
              <a:buNone/>
            </a:pPr>
            <a:endParaRPr lang="en-US" dirty="0"/>
          </a:p>
        </p:txBody>
      </p:sp>
      <p:sp>
        <p:nvSpPr>
          <p:cNvPr id="5" name="Left Arrow 4">
            <a:hlinkClick r:id="rId4" action="ppaction://hlinksldjump"/>
          </p:cNvPr>
          <p:cNvSpPr/>
          <p:nvPr/>
        </p:nvSpPr>
        <p:spPr>
          <a:xfrm>
            <a:off x="614413" y="5334000"/>
            <a:ext cx="2667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0112" y="2667001"/>
            <a:ext cx="1905000" cy="2667000"/>
          </a:xfrm>
          <a:prstGeom prst="rect">
            <a:avLst/>
          </a:prstGeom>
        </p:spPr>
      </p:pic>
      <p:sp>
        <p:nvSpPr>
          <p:cNvPr id="7" name="TextBox 6"/>
          <p:cNvSpPr txBox="1"/>
          <p:nvPr/>
        </p:nvSpPr>
        <p:spPr>
          <a:xfrm>
            <a:off x="3352800" y="3803534"/>
            <a:ext cx="5265019" cy="400110"/>
          </a:xfrm>
          <a:prstGeom prst="rect">
            <a:avLst/>
          </a:prstGeom>
          <a:noFill/>
        </p:spPr>
        <p:txBody>
          <a:bodyPr wrap="square" rtlCol="0">
            <a:spAutoFit/>
          </a:bodyPr>
          <a:lstStyle/>
          <a:p>
            <a:r>
              <a:rPr lang="en-US" sz="2000" dirty="0" smtClean="0"/>
              <a:t>In this picture, the mouse is the prey of the owl.</a:t>
            </a:r>
            <a:endParaRPr lang="en-US" sz="2000" dirty="0"/>
          </a:p>
        </p:txBody>
      </p:sp>
      <p:pic>
        <p:nvPicPr>
          <p:cNvPr id="8" name="5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153631" y="685800"/>
            <a:ext cx="406400" cy="406400"/>
          </a:xfrm>
          <a:prstGeom prst="rect">
            <a:avLst/>
          </a:prstGeom>
        </p:spPr>
      </p:pic>
    </p:spTree>
    <p:extLst>
      <p:ext uri="{BB962C8B-B14F-4D97-AF65-F5344CB8AC3E}">
        <p14:creationId xmlns:p14="http://schemas.microsoft.com/office/powerpoint/2010/main" val="22600963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21"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smtClean="0">
                <a:solidFill>
                  <a:schemeClr val="accent5">
                    <a:lumMod val="75000"/>
                  </a:schemeClr>
                </a:solidFill>
              </a:rPr>
              <a:t>contenders</a:t>
            </a:r>
            <a:endParaRPr lang="en-US" sz="4000" dirty="0">
              <a:solidFill>
                <a:schemeClr val="accent5">
                  <a:lumMod val="75000"/>
                </a:schemeClr>
              </a:solidFill>
            </a:endParaRPr>
          </a:p>
        </p:txBody>
      </p:sp>
      <p:sp>
        <p:nvSpPr>
          <p:cNvPr id="3" name="Content Placeholder 2"/>
          <p:cNvSpPr>
            <a:spLocks noGrp="1"/>
          </p:cNvSpPr>
          <p:nvPr>
            <p:ph sz="quarter" idx="1"/>
          </p:nvPr>
        </p:nvSpPr>
        <p:spPr>
          <a:xfrm>
            <a:off x="457200" y="1295400"/>
            <a:ext cx="8229600" cy="4343401"/>
          </a:xfrm>
        </p:spPr>
        <p:txBody>
          <a:bodyPr>
            <a:normAutofit fontScale="92500" lnSpcReduction="20000"/>
          </a:bodyPr>
          <a:lstStyle/>
          <a:p>
            <a:pPr marL="0" indent="0">
              <a:buNone/>
            </a:pPr>
            <a:r>
              <a:rPr lang="en-US" i="1" dirty="0" smtClean="0"/>
              <a:t>noun—people or animals who compete against one another for a prize or to decide who is better or stronger</a:t>
            </a:r>
          </a:p>
          <a:p>
            <a:pPr marL="0" indent="0">
              <a:buNone/>
            </a:pPr>
            <a:endParaRPr lang="en-US" dirty="0" smtClean="0"/>
          </a:p>
          <a:p>
            <a:pPr marL="0" indent="0">
              <a:buNone/>
            </a:pPr>
            <a:r>
              <a:rPr lang="en-US" dirty="0" smtClean="0"/>
              <a:t>In football, the top teams are </a:t>
            </a:r>
            <a:r>
              <a:rPr lang="en-US" i="1" dirty="0" smtClean="0"/>
              <a:t>contenders</a:t>
            </a:r>
            <a:r>
              <a:rPr lang="en-US" dirty="0" smtClean="0"/>
              <a:t> for the Super Bowl title.</a:t>
            </a:r>
          </a:p>
          <a:p>
            <a:pPr marL="0" indent="0">
              <a:buNone/>
            </a:pPr>
            <a:endParaRPr lang="en-US" dirty="0"/>
          </a:p>
          <a:p>
            <a:pPr marL="0" indent="0">
              <a:buNone/>
            </a:pPr>
            <a:r>
              <a:rPr lang="en-US" dirty="0" smtClean="0"/>
              <a:t>In the United States, we usually have two contenders for President, one Democrat and one Republican.</a:t>
            </a:r>
          </a:p>
          <a:p>
            <a:pPr marL="0" indent="0">
              <a:buNone/>
            </a:pPr>
            <a:endParaRPr lang="en-US" dirty="0"/>
          </a:p>
          <a:p>
            <a:pPr marL="0" indent="0">
              <a:buNone/>
            </a:pPr>
            <a:endParaRPr lang="en-US" dirty="0"/>
          </a:p>
        </p:txBody>
      </p:sp>
      <p:sp>
        <p:nvSpPr>
          <p:cNvPr id="4" name="Left Arrow 3">
            <a:hlinkClick r:id="rId4" action="ppaction://hlinksldjump"/>
          </p:cNvPr>
          <p:cNvSpPr/>
          <p:nvPr/>
        </p:nvSpPr>
        <p:spPr>
          <a:xfrm>
            <a:off x="614413" y="5334000"/>
            <a:ext cx="2667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5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67400" y="533400"/>
            <a:ext cx="406400" cy="406400"/>
          </a:xfrm>
          <a:prstGeom prst="rect">
            <a:avLst/>
          </a:prstGeom>
        </p:spPr>
      </p:pic>
    </p:spTree>
    <p:extLst>
      <p:ext uri="{BB962C8B-B14F-4D97-AF65-F5344CB8AC3E}">
        <p14:creationId xmlns:p14="http://schemas.microsoft.com/office/powerpoint/2010/main" val="40956157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4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smtClean="0"/>
              <a:t>Stop and Summarize</a:t>
            </a:r>
            <a:endParaRPr lang="en-US" sz="4000" dirty="0"/>
          </a:p>
        </p:txBody>
      </p:sp>
      <p:sp>
        <p:nvSpPr>
          <p:cNvPr id="3" name="Content Placeholder 2"/>
          <p:cNvSpPr>
            <a:spLocks noGrp="1"/>
          </p:cNvSpPr>
          <p:nvPr>
            <p:ph sz="quarter" idx="1"/>
          </p:nvPr>
        </p:nvSpPr>
        <p:spPr>
          <a:xfrm>
            <a:off x="457200" y="1371600"/>
            <a:ext cx="8229600" cy="4343401"/>
          </a:xfrm>
        </p:spPr>
        <p:txBody>
          <a:bodyPr>
            <a:normAutofit fontScale="92500" lnSpcReduction="20000"/>
          </a:bodyPr>
          <a:lstStyle/>
          <a:p>
            <a:pPr marL="0" indent="0">
              <a:buNone/>
            </a:pPr>
            <a:r>
              <a:rPr lang="en-US" dirty="0" smtClean="0"/>
              <a:t>Think about one way the cheetah and the tiger beetle are alike.</a:t>
            </a:r>
          </a:p>
          <a:p>
            <a:pPr marL="0" indent="0">
              <a:buNone/>
            </a:pPr>
            <a:endParaRPr lang="en-US" dirty="0" smtClean="0"/>
          </a:p>
          <a:p>
            <a:pPr marL="0" indent="0">
              <a:buNone/>
            </a:pPr>
            <a:endParaRPr lang="en-US" dirty="0"/>
          </a:p>
          <a:p>
            <a:pPr marL="0" indent="0">
              <a:buNone/>
            </a:pPr>
            <a:r>
              <a:rPr lang="en-US" dirty="0" smtClean="0"/>
              <a:t>Think about one way the cheetah and the tiger beetle are different.</a:t>
            </a:r>
          </a:p>
          <a:p>
            <a:pPr marL="0" indent="0">
              <a:buNone/>
            </a:pPr>
            <a:endParaRPr lang="en-US" dirty="0" smtClean="0"/>
          </a:p>
          <a:p>
            <a:pPr marL="0" indent="0">
              <a:buNone/>
            </a:pPr>
            <a:endParaRPr lang="en-US" dirty="0"/>
          </a:p>
          <a:p>
            <a:pPr marL="0" indent="0">
              <a:buNone/>
            </a:pPr>
            <a:r>
              <a:rPr lang="en-US" dirty="0" smtClean="0"/>
              <a:t>Compose one sentence to summarize these similarities and differences.</a:t>
            </a:r>
          </a:p>
          <a:p>
            <a:pPr marL="0" indent="0">
              <a:buNone/>
            </a:pPr>
            <a:endParaRPr lang="en-US" dirty="0"/>
          </a:p>
          <a:p>
            <a:pPr marL="0" indent="0">
              <a:buNone/>
            </a:pPr>
            <a:endParaRPr lang="en-US" dirty="0"/>
          </a:p>
        </p:txBody>
      </p:sp>
      <p:sp>
        <p:nvSpPr>
          <p:cNvPr id="4" name="Left Arrow 3">
            <a:hlinkClick r:id="rId4" action="ppaction://hlinksldjump"/>
          </p:cNvPr>
          <p:cNvSpPr/>
          <p:nvPr/>
        </p:nvSpPr>
        <p:spPr>
          <a:xfrm>
            <a:off x="533400" y="5638800"/>
            <a:ext cx="3048000"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6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58000" y="457200"/>
            <a:ext cx="406400" cy="406400"/>
          </a:xfrm>
          <a:prstGeom prst="rect">
            <a:avLst/>
          </a:prstGeom>
        </p:spPr>
      </p:pic>
    </p:spTree>
    <p:extLst>
      <p:ext uri="{BB962C8B-B14F-4D97-AF65-F5344CB8AC3E}">
        <p14:creationId xmlns:p14="http://schemas.microsoft.com/office/powerpoint/2010/main" val="8246256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363"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Stop and Predict</a:t>
            </a:r>
            <a:endParaRPr lang="en-US" sz="4000" dirty="0"/>
          </a:p>
        </p:txBody>
      </p:sp>
      <p:sp>
        <p:nvSpPr>
          <p:cNvPr id="3" name="Content Placeholder 2"/>
          <p:cNvSpPr>
            <a:spLocks noGrp="1"/>
          </p:cNvSpPr>
          <p:nvPr>
            <p:ph sz="quarter" idx="1"/>
          </p:nvPr>
        </p:nvSpPr>
        <p:spPr>
          <a:xfrm>
            <a:off x="457200" y="1371600"/>
            <a:ext cx="8229600" cy="4754563"/>
          </a:xfrm>
        </p:spPr>
        <p:txBody>
          <a:bodyPr/>
          <a:lstStyle/>
          <a:p>
            <a:pPr marL="0" indent="0">
              <a:buNone/>
            </a:pPr>
            <a:endParaRPr lang="en-US" dirty="0" smtClean="0"/>
          </a:p>
          <a:p>
            <a:pPr marL="0" indent="0">
              <a:buNone/>
            </a:pPr>
            <a:r>
              <a:rPr lang="en-US" dirty="0" smtClean="0"/>
              <a:t>Do you think the peregrine falcon OR the green darner dragonfly will win the race.</a:t>
            </a:r>
          </a:p>
          <a:p>
            <a:pPr marL="0" indent="0">
              <a:buNone/>
            </a:pPr>
            <a:endParaRPr lang="en-US" dirty="0"/>
          </a:p>
          <a:p>
            <a:pPr marL="0" indent="0">
              <a:buNone/>
            </a:pPr>
            <a:r>
              <a:rPr lang="en-US" dirty="0" smtClean="0"/>
              <a:t>Find at least two facts from the text that support your prediction.</a:t>
            </a:r>
            <a:endParaRPr lang="en-US" dirty="0"/>
          </a:p>
        </p:txBody>
      </p:sp>
      <p:sp>
        <p:nvSpPr>
          <p:cNvPr id="4" name="Left Arrow 3">
            <a:hlinkClick r:id="rId4" action="ppaction://hlinksldjump"/>
          </p:cNvPr>
          <p:cNvSpPr/>
          <p:nvPr/>
        </p:nvSpPr>
        <p:spPr>
          <a:xfrm>
            <a:off x="609600" y="5562600"/>
            <a:ext cx="32004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6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77000" y="685800"/>
            <a:ext cx="406400" cy="406400"/>
          </a:xfrm>
          <a:prstGeom prst="rect">
            <a:avLst/>
          </a:prstGeom>
        </p:spPr>
      </p:pic>
    </p:spTree>
    <p:extLst>
      <p:ext uri="{BB962C8B-B14F-4D97-AF65-F5344CB8AC3E}">
        <p14:creationId xmlns:p14="http://schemas.microsoft.com/office/powerpoint/2010/main" val="28176875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1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smtClean="0"/>
              <a:t>What Does a Scaffolded Text Look Like?</a:t>
            </a:r>
            <a:endParaRPr lang="en-US" dirty="0"/>
          </a:p>
        </p:txBody>
      </p:sp>
      <p:pic>
        <p:nvPicPr>
          <p:cNvPr id="4" name="Content Placeholder 3">
            <a:hlinkClick r:id="rId2" action="ppaction://hlinksldjump"/>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447799"/>
            <a:ext cx="7162800" cy="5202083"/>
          </a:xfrm>
          <a:ln>
            <a:solidFill>
              <a:schemeClr val="tx1"/>
            </a:solidFill>
          </a:ln>
        </p:spPr>
      </p:pic>
    </p:spTree>
    <p:extLst>
      <p:ext uri="{BB962C8B-B14F-4D97-AF65-F5344CB8AC3E}">
        <p14:creationId xmlns:p14="http://schemas.microsoft.com/office/powerpoint/2010/main" val="1135081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Steps for Scaffolding a Text</a:t>
            </a:r>
            <a:endParaRPr lang="en-US" dirty="0"/>
          </a:p>
        </p:txBody>
      </p:sp>
      <p:sp>
        <p:nvSpPr>
          <p:cNvPr id="3" name="Content Placeholder 2"/>
          <p:cNvSpPr>
            <a:spLocks noGrp="1"/>
          </p:cNvSpPr>
          <p:nvPr>
            <p:ph idx="1"/>
          </p:nvPr>
        </p:nvSpPr>
        <p:spPr>
          <a:xfrm>
            <a:off x="457200" y="1295400"/>
            <a:ext cx="8534400" cy="4525963"/>
          </a:xfrm>
        </p:spPr>
        <p:txBody>
          <a:bodyPr>
            <a:normAutofit/>
          </a:bodyPr>
          <a:lstStyle/>
          <a:p>
            <a:pPr marL="514350" indent="-514350">
              <a:buFont typeface="+mj-lt"/>
              <a:buAutoNum type="arabicPeriod"/>
            </a:pPr>
            <a:r>
              <a:rPr lang="en-US" sz="4000" dirty="0" smtClean="0"/>
              <a:t>Select and prepare the text.</a:t>
            </a:r>
          </a:p>
          <a:p>
            <a:pPr marL="514350" indent="-514350">
              <a:buFont typeface="+mj-lt"/>
              <a:buAutoNum type="arabicPeriod"/>
            </a:pPr>
            <a:endParaRPr lang="en-US" sz="4000" dirty="0" smtClean="0"/>
          </a:p>
          <a:p>
            <a:pPr marL="514350" indent="-514350">
              <a:buFont typeface="+mj-lt"/>
              <a:buAutoNum type="arabicPeriod"/>
            </a:pPr>
            <a:r>
              <a:rPr lang="en-US" sz="4000" dirty="0" smtClean="0"/>
              <a:t>Select and embed vocabulary.</a:t>
            </a:r>
          </a:p>
          <a:p>
            <a:pPr marL="514350" indent="-514350">
              <a:buFont typeface="+mj-lt"/>
              <a:buAutoNum type="arabicPeriod"/>
            </a:pPr>
            <a:endParaRPr lang="en-US" sz="4000" dirty="0" smtClean="0"/>
          </a:p>
          <a:p>
            <a:pPr marL="514350" indent="-514350">
              <a:buFont typeface="+mj-lt"/>
              <a:buAutoNum type="arabicPeriod"/>
            </a:pPr>
            <a:r>
              <a:rPr lang="en-US" sz="4000" dirty="0" smtClean="0"/>
              <a:t>Select and embed specific strategies.</a:t>
            </a:r>
            <a:endParaRPr lang="en-US" sz="4000" dirty="0"/>
          </a:p>
        </p:txBody>
      </p:sp>
    </p:spTree>
    <p:extLst>
      <p:ext uri="{BB962C8B-B14F-4D97-AF65-F5344CB8AC3E}">
        <p14:creationId xmlns:p14="http://schemas.microsoft.com/office/powerpoint/2010/main" val="272899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30257" y="0"/>
            <a:ext cx="8229182" cy="1143000"/>
          </a:xfrm>
        </p:spPr>
        <p:txBody>
          <a:bodyPr/>
          <a:lstStyle/>
          <a:p>
            <a:r>
              <a:rPr lang="en-US" altLang="en-US" dirty="0" smtClean="0"/>
              <a:t>Selecting and Preparing the Text</a:t>
            </a:r>
          </a:p>
        </p:txBody>
      </p:sp>
      <p:sp>
        <p:nvSpPr>
          <p:cNvPr id="13315" name="Content Placeholder 2"/>
          <p:cNvSpPr>
            <a:spLocks noGrp="1"/>
          </p:cNvSpPr>
          <p:nvPr>
            <p:ph idx="1"/>
          </p:nvPr>
        </p:nvSpPr>
        <p:spPr>
          <a:xfrm>
            <a:off x="457200" y="1371600"/>
            <a:ext cx="8229182" cy="4349029"/>
          </a:xfrm>
        </p:spPr>
        <p:txBody>
          <a:bodyPr>
            <a:normAutofit lnSpcReduction="10000"/>
          </a:bodyPr>
          <a:lstStyle/>
          <a:p>
            <a:pPr marL="610728" indent="-610728">
              <a:buFont typeface="Calibri" pitchFamily="34" charset="0"/>
              <a:buAutoNum type="arabicPeriod"/>
            </a:pPr>
            <a:r>
              <a:rPr lang="en-US" altLang="en-US" dirty="0" smtClean="0"/>
              <a:t>Select the text you want to scaffold.  </a:t>
            </a:r>
          </a:p>
          <a:p>
            <a:pPr marL="610728" indent="-610728">
              <a:buFont typeface="Calibri" pitchFamily="34" charset="0"/>
              <a:buAutoNum type="arabicPeriod"/>
            </a:pPr>
            <a:endParaRPr lang="en-US" altLang="en-US" dirty="0" smtClean="0"/>
          </a:p>
          <a:p>
            <a:pPr marL="610728" indent="-610728">
              <a:buFont typeface="Calibri" pitchFamily="34" charset="0"/>
              <a:buAutoNum type="arabicPeriod"/>
            </a:pPr>
            <a:r>
              <a:rPr lang="en-US" altLang="en-US" dirty="0" smtClean="0"/>
              <a:t>Break the text into manageable segments (based on the readiness levels of groups of learners).</a:t>
            </a:r>
          </a:p>
          <a:p>
            <a:pPr marL="610728" indent="-610728">
              <a:buFont typeface="Calibri" pitchFamily="34" charset="0"/>
              <a:buAutoNum type="arabicPeriod"/>
            </a:pPr>
            <a:endParaRPr lang="en-US" altLang="en-US" dirty="0" smtClean="0"/>
          </a:p>
          <a:p>
            <a:pPr marL="610728" indent="-610728">
              <a:buFont typeface="Calibri" pitchFamily="34" charset="0"/>
              <a:buAutoNum type="arabicPeriod"/>
            </a:pPr>
            <a:r>
              <a:rPr lang="en-US" altLang="en-US" dirty="0" smtClean="0"/>
              <a:t>Copy and paste segments onto individual PP slides or sheets of paper.</a:t>
            </a:r>
          </a:p>
        </p:txBody>
      </p:sp>
      <p:sp>
        <p:nvSpPr>
          <p:cNvPr id="13316" name="Slide Number Placeholder 3"/>
          <p:cNvSpPr>
            <a:spLocks noGrp="1"/>
          </p:cNvSpPr>
          <p:nvPr>
            <p:ph type="sldNum" sz="quarter" idx="4294967295"/>
          </p:nvPr>
        </p:nvSpPr>
        <p:spPr bwMode="auto">
          <a:xfrm>
            <a:off x="8076714" y="6355773"/>
            <a:ext cx="609878" cy="3658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146" tIns="61073" rIns="122146" bIns="61073" numCol="1" anchorCtr="0" compatLnSpc="1">
            <a:prstTxWarp prst="textNoShape">
              <a:avLst/>
            </a:prstTxWarp>
          </a:bodyPr>
          <a:lstStyle>
            <a:lvl1pPr eaLnBrk="0" hangingPunct="0">
              <a:defRPr sz="1600">
                <a:solidFill>
                  <a:srgbClr val="5F5F5F"/>
                </a:solidFill>
                <a:latin typeface="Arial" pitchFamily="34" charset="0"/>
              </a:defRPr>
            </a:lvl1pPr>
            <a:lvl2pPr marL="992433" indent="-381705" eaLnBrk="0" hangingPunct="0">
              <a:defRPr sz="1600">
                <a:solidFill>
                  <a:srgbClr val="5F5F5F"/>
                </a:solidFill>
                <a:latin typeface="Arial" pitchFamily="34" charset="0"/>
              </a:defRPr>
            </a:lvl2pPr>
            <a:lvl3pPr marL="1526819" indent="-305364" eaLnBrk="0" hangingPunct="0">
              <a:defRPr sz="1600">
                <a:solidFill>
                  <a:srgbClr val="5F5F5F"/>
                </a:solidFill>
                <a:latin typeface="Arial" pitchFamily="34" charset="0"/>
              </a:defRPr>
            </a:lvl3pPr>
            <a:lvl4pPr marL="2137547" indent="-305364" eaLnBrk="0" hangingPunct="0">
              <a:defRPr sz="1600">
                <a:solidFill>
                  <a:srgbClr val="5F5F5F"/>
                </a:solidFill>
                <a:latin typeface="Arial" pitchFamily="34" charset="0"/>
              </a:defRPr>
            </a:lvl4pPr>
            <a:lvl5pPr marL="2748275" indent="-305364" eaLnBrk="0" hangingPunct="0">
              <a:defRPr sz="1600">
                <a:solidFill>
                  <a:srgbClr val="5F5F5F"/>
                </a:solidFill>
                <a:latin typeface="Arial" pitchFamily="34" charset="0"/>
              </a:defRPr>
            </a:lvl5pPr>
            <a:lvl6pPr marL="3359003" indent="-305364" eaLnBrk="0" fontAlgn="base" hangingPunct="0">
              <a:spcBef>
                <a:spcPct val="0"/>
              </a:spcBef>
              <a:spcAft>
                <a:spcPct val="0"/>
              </a:spcAft>
              <a:defRPr sz="1600">
                <a:solidFill>
                  <a:srgbClr val="5F5F5F"/>
                </a:solidFill>
                <a:latin typeface="Arial" pitchFamily="34" charset="0"/>
              </a:defRPr>
            </a:lvl6pPr>
            <a:lvl7pPr marL="3969730" indent="-305364" eaLnBrk="0" fontAlgn="base" hangingPunct="0">
              <a:spcBef>
                <a:spcPct val="0"/>
              </a:spcBef>
              <a:spcAft>
                <a:spcPct val="0"/>
              </a:spcAft>
              <a:defRPr sz="1600">
                <a:solidFill>
                  <a:srgbClr val="5F5F5F"/>
                </a:solidFill>
                <a:latin typeface="Arial" pitchFamily="34" charset="0"/>
              </a:defRPr>
            </a:lvl7pPr>
            <a:lvl8pPr marL="4580458" indent="-305364" eaLnBrk="0" fontAlgn="base" hangingPunct="0">
              <a:spcBef>
                <a:spcPct val="0"/>
              </a:spcBef>
              <a:spcAft>
                <a:spcPct val="0"/>
              </a:spcAft>
              <a:defRPr sz="1600">
                <a:solidFill>
                  <a:srgbClr val="5F5F5F"/>
                </a:solidFill>
                <a:latin typeface="Arial" pitchFamily="34" charset="0"/>
              </a:defRPr>
            </a:lvl8pPr>
            <a:lvl9pPr marL="5191186" indent="-305364" eaLnBrk="0" fontAlgn="base" hangingPunct="0">
              <a:spcBef>
                <a:spcPct val="0"/>
              </a:spcBef>
              <a:spcAft>
                <a:spcPct val="0"/>
              </a:spcAft>
              <a:defRPr sz="1600">
                <a:solidFill>
                  <a:srgbClr val="5F5F5F"/>
                </a:solidFill>
                <a:latin typeface="Arial" pitchFamily="34" charset="0"/>
              </a:defRPr>
            </a:lvl9pPr>
          </a:lstStyle>
          <a:p>
            <a:pPr eaLnBrk="1" hangingPunct="1"/>
            <a:fld id="{E361EF87-0D8D-47BB-80C8-3F4D580EB545}" type="slidenum">
              <a:rPr lang="en-US" altLang="en-US" sz="1200">
                <a:solidFill>
                  <a:schemeClr val="tx1"/>
                </a:solidFill>
              </a:rPr>
              <a:pPr eaLnBrk="1" hangingPunct="1"/>
              <a:t>9</a:t>
            </a:fld>
            <a:endParaRPr lang="en-US" altLang="en-US" sz="1200">
              <a:solidFill>
                <a:schemeClr val="tx1"/>
              </a:solidFill>
            </a:endParaRPr>
          </a:p>
        </p:txBody>
      </p:sp>
    </p:spTree>
    <p:extLst>
      <p:ext uri="{BB962C8B-B14F-4D97-AF65-F5344CB8AC3E}">
        <p14:creationId xmlns:p14="http://schemas.microsoft.com/office/powerpoint/2010/main" val="138804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D831E39BAA3F4CA075FB698E603DD3" ma:contentTypeVersion="4" ma:contentTypeDescription="Create a new document." ma:contentTypeScope="" ma:versionID="7569349e5601e21740ead6095c13641c">
  <xsd:schema xmlns:xsd="http://www.w3.org/2001/XMLSchema" xmlns:xs="http://www.w3.org/2001/XMLSchema" xmlns:p="http://schemas.microsoft.com/office/2006/metadata/properties" xmlns:ns1="http://schemas.microsoft.com/sharepoint/v3" xmlns:ns2="1d496aed-39d0-4758-b3cf-4e4773287716" xmlns:ns3="c043d43e-a85a-4793-a300-29eaa7fdc486" xmlns:ns4="f9e61c99-8b37-4962-a864-d7fde1b0d03b" targetNamespace="http://schemas.microsoft.com/office/2006/metadata/properties" ma:root="true" ma:fieldsID="8fe7fbb1dbe964b8140bc5f2b8c40951" ns1:_="" ns2:_="" ns3:_="" ns4:_="">
    <xsd:import namespace="http://schemas.microsoft.com/sharepoint/v3"/>
    <xsd:import namespace="1d496aed-39d0-4758-b3cf-4e4773287716"/>
    <xsd:import namespace="c043d43e-a85a-4793-a300-29eaa7fdc486"/>
    <xsd:import namespace="f9e61c99-8b37-4962-a864-d7fde1b0d03b"/>
    <xsd:element name="properties">
      <xsd:complexType>
        <xsd:sequence>
          <xsd:element name="documentManagement">
            <xsd:complexType>
              <xsd:all>
                <xsd:element ref="ns1:PublishingStartDate" minOccurs="0"/>
                <xsd:element ref="ns1:PublishingExpirationDate" minOccurs="0"/>
                <xsd:element ref="ns2:TaxCatchAll" minOccurs="0"/>
                <xsd:element ref="ns2:TaxCatchAllLabel" minOccurs="0"/>
                <xsd:element ref="ns3:Page" minOccurs="0"/>
                <xsd:element ref="ns3:Page_x0020_SubHeader"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043d43e-a85a-4793-a300-29eaa7fdc486" elementFormDefault="qualified">
    <xsd:import namespace="http://schemas.microsoft.com/office/2006/documentManagement/types"/>
    <xsd:import namespace="http://schemas.microsoft.com/office/infopath/2007/PartnerControls"/>
    <xsd:element name="Page" ma:index="12" nillable="true" ma:displayName="Page" ma:list="{1ba5d34b-89d5-4962-97c3-1ada88260520}" ma:internalName="Page0" ma:web="175fe81b-6774-4f50-b9b1-a8e663c3c4fd">
      <xsd:simpleType>
        <xsd:restriction base="dms:Lookup"/>
      </xsd:simpleType>
    </xsd:element>
    <xsd:element name="Page_x0020_SubHeader" ma:index="13" nillable="true" ma:displayName="Page SubHeader" ma:internalName="Page_x0020_SubHeader0">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e61c99-8b37-4962-a864-d7fde1b0d03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age_x0020_SubHeader xmlns="c043d43e-a85a-4793-a300-29eaa7fdc486" xsi:nil="true"/>
    <PublishingStartDate xmlns="http://schemas.microsoft.com/sharepoint/v3" xsi:nil="true"/>
    <Page xmlns="c043d43e-a85a-4793-a300-29eaa7fdc486" xsi:nil="true"/>
  </documentManagement>
</p:properties>
</file>

<file path=customXml/itemProps1.xml><?xml version="1.0" encoding="utf-8"?>
<ds:datastoreItem xmlns:ds="http://schemas.openxmlformats.org/officeDocument/2006/customXml" ds:itemID="{FDED454A-52D6-444C-A8E5-696443AD2268}"/>
</file>

<file path=customXml/itemProps2.xml><?xml version="1.0" encoding="utf-8"?>
<ds:datastoreItem xmlns:ds="http://schemas.openxmlformats.org/officeDocument/2006/customXml" ds:itemID="{9CCCF85B-A8B7-4DE3-B050-2DA8BD645037}"/>
</file>

<file path=customXml/itemProps3.xml><?xml version="1.0" encoding="utf-8"?>
<ds:datastoreItem xmlns:ds="http://schemas.openxmlformats.org/officeDocument/2006/customXml" ds:itemID="{DFDAF510-4A6A-4716-9437-406BE5EFFF14}"/>
</file>

<file path=docProps/app.xml><?xml version="1.0" encoding="utf-8"?>
<Properties xmlns="http://schemas.openxmlformats.org/officeDocument/2006/extended-properties" xmlns:vt="http://schemas.openxmlformats.org/officeDocument/2006/docPropsVTypes">
  <TotalTime>830</TotalTime>
  <Words>2275</Words>
  <Application>Microsoft Office PowerPoint</Application>
  <PresentationFormat>On-screen Show (4:3)</PresentationFormat>
  <Paragraphs>274</Paragraphs>
  <Slides>64</Slides>
  <Notes>3</Notes>
  <HiddenSlides>0</HiddenSlides>
  <MMClips>43</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Applying UDL to Scaffold Texts for Struggling Readers K-12</vt:lpstr>
      <vt:lpstr>Learning Targets</vt:lpstr>
      <vt:lpstr>Scaffold Texts So Struggling Readers Can:</vt:lpstr>
      <vt:lpstr>PowerPoint Presentation</vt:lpstr>
      <vt:lpstr>Learning Targets</vt:lpstr>
      <vt:lpstr>Existing UDL Resource</vt:lpstr>
      <vt:lpstr>What Does a Scaffolded Text Look Like?</vt:lpstr>
      <vt:lpstr>Steps for Scaffolding a Text</vt:lpstr>
      <vt:lpstr>Selecting and Preparing the Text</vt:lpstr>
      <vt:lpstr>Steps for Scaffolding a Text</vt:lpstr>
      <vt:lpstr>Selecting and Embedding Vocabulary</vt:lpstr>
      <vt:lpstr>Selecting and Embedding Vocabulary</vt:lpstr>
      <vt:lpstr>Steps for Scaffolding a Text</vt:lpstr>
      <vt:lpstr>Selecting and Adding Strategies</vt:lpstr>
      <vt:lpstr>Selecting and Adding Strategies</vt:lpstr>
      <vt:lpstr>What Are Literacy Strategies?</vt:lpstr>
      <vt:lpstr>Steps for Scaffolding a Text</vt:lpstr>
      <vt:lpstr>Using PP to Scaffold a Text</vt:lpstr>
      <vt:lpstr>Instructional Applications</vt:lpstr>
      <vt:lpstr>Keep in Mind </vt:lpstr>
      <vt:lpstr>Learning Targets</vt:lpstr>
      <vt:lpstr>PowerPoint Presentation</vt:lpstr>
      <vt:lpstr>  Insect Olympics NATIONAL GEOGRAPHIC EXPLORER  </vt:lpstr>
      <vt:lpstr>Higher, Faster, Stronger!</vt:lpstr>
      <vt:lpstr>PowerPoint Presentation</vt:lpstr>
      <vt:lpstr>Fastest</vt:lpstr>
      <vt:lpstr>PowerPoint Presentation</vt:lpstr>
      <vt:lpstr>PowerPoint Presentation</vt:lpstr>
      <vt:lpstr>PowerPoint Presentation</vt:lpstr>
      <vt:lpstr>Zippiest</vt:lpstr>
      <vt:lpstr>PowerPoint Presentation</vt:lpstr>
      <vt:lpstr>PowerPoint Presentation</vt:lpstr>
      <vt:lpstr>PowerPoint Presentation</vt:lpstr>
      <vt:lpstr>Strongest</vt:lpstr>
      <vt:lpstr>PowerPoint Presentation</vt:lpstr>
      <vt:lpstr>PowerPoint Presentation</vt:lpstr>
      <vt:lpstr>PowerPoint Presentation</vt:lpstr>
      <vt:lpstr>PowerPoint Presentation</vt:lpstr>
      <vt:lpstr>Loudest</vt:lpstr>
      <vt:lpstr>PowerPoint Presentation</vt:lpstr>
      <vt:lpstr>PowerPoint Presentation</vt:lpstr>
      <vt:lpstr>Wettest?</vt:lpstr>
      <vt:lpstr>PowerPoint Presentation</vt:lpstr>
      <vt:lpstr>PowerPoint Presentation</vt:lpstr>
      <vt:lpstr>PowerPoint Presentation</vt:lpstr>
      <vt:lpstr>PowerPoint Presentation</vt:lpstr>
      <vt:lpstr>PowerPoint Presentation</vt:lpstr>
      <vt:lpstr>motto</vt:lpstr>
      <vt:lpstr>species</vt:lpstr>
      <vt:lpstr>hovering</vt:lpstr>
      <vt:lpstr>antics</vt:lpstr>
      <vt:lpstr>flex</vt:lpstr>
      <vt:lpstr>whopping</vt:lpstr>
      <vt:lpstr>territory</vt:lpstr>
      <vt:lpstr>rumble</vt:lpstr>
      <vt:lpstr>competition</vt:lpstr>
      <vt:lpstr>membrane</vt:lpstr>
      <vt:lpstr>abdomen</vt:lpstr>
      <vt:lpstr>intense</vt:lpstr>
      <vt:lpstr>predator</vt:lpstr>
      <vt:lpstr>prey</vt:lpstr>
      <vt:lpstr>contenders</vt:lpstr>
      <vt:lpstr>Stop and Summarize</vt:lpstr>
      <vt:lpstr>Stop and Predict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137</cp:revision>
  <cp:lastPrinted>2016-09-07T12:22:22Z</cp:lastPrinted>
  <dcterms:created xsi:type="dcterms:W3CDTF">2014-04-26T19:41:57Z</dcterms:created>
  <dcterms:modified xsi:type="dcterms:W3CDTF">2017-01-09T15:50:27Z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0x01010009D831E39BAA3F4CA075FB698E603DD3</vt:lpwstr>
  </property>
</Properties>
</file>