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sldIdLst>
    <p:sldId id="256" r:id="rId5"/>
    <p:sldId id="257" r:id="rId6"/>
    <p:sldId id="277" r:id="rId7"/>
    <p:sldId id="258" r:id="rId8"/>
    <p:sldId id="259" r:id="rId9"/>
    <p:sldId id="260" r:id="rId10"/>
    <p:sldId id="262" r:id="rId11"/>
    <p:sldId id="264" r:id="rId12"/>
    <p:sldId id="265" r:id="rId13"/>
    <p:sldId id="266" r:id="rId14"/>
    <p:sldId id="269" r:id="rId15"/>
    <p:sldId id="268" r:id="rId16"/>
    <p:sldId id="270" r:id="rId17"/>
    <p:sldId id="271" r:id="rId18"/>
    <p:sldId id="272" r:id="rId19"/>
    <p:sldId id="273" r:id="rId20"/>
    <p:sldId id="275" r:id="rId21"/>
    <p:sldId id="274" r:id="rId22"/>
    <p:sldId id="276" r:id="rId23"/>
    <p:sldId id="278"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6" r:id="rId40"/>
    <p:sldId id="295" r:id="rId41"/>
    <p:sldId id="297" r:id="rId42"/>
    <p:sldId id="298" r:id="rId43"/>
    <p:sldId id="302" r:id="rId4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5874" autoAdjust="0"/>
  </p:normalViewPr>
  <p:slideViewPr>
    <p:cSldViewPr snapToGrid="0">
      <p:cViewPr varScale="1">
        <p:scale>
          <a:sx n="114" d="100"/>
          <a:sy n="114" d="100"/>
        </p:scale>
        <p:origin x="127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C6AEF9-44DD-4996-AE56-E27A0D163EA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498B198-6374-4AA3-8D5B-314AF4C13A9A}">
      <dgm:prSet/>
      <dgm:spPr/>
      <dgm:t>
        <a:bodyPr/>
        <a:lstStyle/>
        <a:p>
          <a:pPr rtl="0"/>
          <a:r>
            <a:rPr lang="en-US" dirty="0"/>
            <a:t>To increase each participant’s understanding of the Charter Schools Program Grant and its purpose.</a:t>
          </a:r>
        </a:p>
      </dgm:t>
    </dgm:pt>
    <dgm:pt modelId="{B985DD07-019A-401F-BBFB-0DB4D71678CE}" type="parTrans" cxnId="{18F44C8E-CDC1-4423-98DF-127F7C7FE628}">
      <dgm:prSet/>
      <dgm:spPr/>
      <dgm:t>
        <a:bodyPr/>
        <a:lstStyle/>
        <a:p>
          <a:endParaRPr lang="en-US"/>
        </a:p>
      </dgm:t>
    </dgm:pt>
    <dgm:pt modelId="{D270EBF7-8A41-4633-B9B0-CB818D41FDE6}" type="sibTrans" cxnId="{18F44C8E-CDC1-4423-98DF-127F7C7FE628}">
      <dgm:prSet/>
      <dgm:spPr/>
      <dgm:t>
        <a:bodyPr/>
        <a:lstStyle/>
        <a:p>
          <a:endParaRPr lang="en-US"/>
        </a:p>
      </dgm:t>
    </dgm:pt>
    <dgm:pt modelId="{29030032-DD02-4000-A9A6-FDD093A4DADE}">
      <dgm:prSet/>
      <dgm:spPr/>
      <dgm:t>
        <a:bodyPr/>
        <a:lstStyle/>
        <a:p>
          <a:pPr rtl="0"/>
          <a:endParaRPr lang="en-US" dirty="0"/>
        </a:p>
      </dgm:t>
    </dgm:pt>
    <dgm:pt modelId="{CBFF8FA0-E9E3-45F8-8CF7-8C10361F24DA}" type="parTrans" cxnId="{DDA4B066-421C-4E69-BAFA-AD76A267DFCA}">
      <dgm:prSet/>
      <dgm:spPr/>
      <dgm:t>
        <a:bodyPr/>
        <a:lstStyle/>
        <a:p>
          <a:endParaRPr lang="en-US"/>
        </a:p>
      </dgm:t>
    </dgm:pt>
    <dgm:pt modelId="{14F9D57A-693C-4C03-8F7B-70A2AFBE2F35}" type="sibTrans" cxnId="{DDA4B066-421C-4E69-BAFA-AD76A267DFCA}">
      <dgm:prSet/>
      <dgm:spPr/>
      <dgm:t>
        <a:bodyPr/>
        <a:lstStyle/>
        <a:p>
          <a:endParaRPr lang="en-US"/>
        </a:p>
      </dgm:t>
    </dgm:pt>
    <dgm:pt modelId="{97782EE0-BE0C-4AB2-999F-35D402CDD6D8}">
      <dgm:prSet/>
      <dgm:spPr/>
      <dgm:t>
        <a:bodyPr/>
        <a:lstStyle/>
        <a:p>
          <a:pPr rtl="0"/>
          <a:r>
            <a:rPr lang="en-US" dirty="0"/>
            <a:t>To provide prospective applicants an overview of the application process for the Planning, Implementation, and Dissemination </a:t>
          </a:r>
          <a:r>
            <a:rPr lang="en-US" dirty="0" err="1"/>
            <a:t>Subgrants</a:t>
          </a:r>
          <a:r>
            <a:rPr lang="en-US" dirty="0"/>
            <a:t>.</a:t>
          </a:r>
        </a:p>
      </dgm:t>
    </dgm:pt>
    <dgm:pt modelId="{A01A22B6-AD17-4829-9F0E-BA2546D6A027}" type="parTrans" cxnId="{77E0F87B-2176-4592-A3F7-F197D145729B}">
      <dgm:prSet/>
      <dgm:spPr/>
      <dgm:t>
        <a:bodyPr/>
        <a:lstStyle/>
        <a:p>
          <a:endParaRPr lang="en-US"/>
        </a:p>
      </dgm:t>
    </dgm:pt>
    <dgm:pt modelId="{4694F51D-FB56-4441-93E7-7BBA15E67A65}" type="sibTrans" cxnId="{77E0F87B-2176-4592-A3F7-F197D145729B}">
      <dgm:prSet/>
      <dgm:spPr/>
      <dgm:t>
        <a:bodyPr/>
        <a:lstStyle/>
        <a:p>
          <a:endParaRPr lang="en-US"/>
        </a:p>
      </dgm:t>
    </dgm:pt>
    <dgm:pt modelId="{8EF0F2D7-BE30-4067-BF48-FDC7035BDB7E}" type="pres">
      <dgm:prSet presAssocID="{19C6AEF9-44DD-4996-AE56-E27A0D163EA7}" presName="linear" presStyleCnt="0">
        <dgm:presLayoutVars>
          <dgm:animLvl val="lvl"/>
          <dgm:resizeHandles val="exact"/>
        </dgm:presLayoutVars>
      </dgm:prSet>
      <dgm:spPr/>
    </dgm:pt>
    <dgm:pt modelId="{F3BA5582-F76D-4AF9-9A45-BDB364E87769}" type="pres">
      <dgm:prSet presAssocID="{0498B198-6374-4AA3-8D5B-314AF4C13A9A}" presName="parentText" presStyleLbl="node1" presStyleIdx="0" presStyleCnt="2">
        <dgm:presLayoutVars>
          <dgm:chMax val="0"/>
          <dgm:bulletEnabled val="1"/>
        </dgm:presLayoutVars>
      </dgm:prSet>
      <dgm:spPr/>
    </dgm:pt>
    <dgm:pt modelId="{F5D2C6F6-6F7D-4EBE-A147-A341E8F8C04E}" type="pres">
      <dgm:prSet presAssocID="{0498B198-6374-4AA3-8D5B-314AF4C13A9A}" presName="childText" presStyleLbl="revTx" presStyleIdx="0" presStyleCnt="1">
        <dgm:presLayoutVars>
          <dgm:bulletEnabled val="1"/>
        </dgm:presLayoutVars>
      </dgm:prSet>
      <dgm:spPr/>
    </dgm:pt>
    <dgm:pt modelId="{5274B37E-D45A-4E53-A6C0-42DCADB3FB7A}" type="pres">
      <dgm:prSet presAssocID="{97782EE0-BE0C-4AB2-999F-35D402CDD6D8}" presName="parentText" presStyleLbl="node1" presStyleIdx="1" presStyleCnt="2">
        <dgm:presLayoutVars>
          <dgm:chMax val="0"/>
          <dgm:bulletEnabled val="1"/>
        </dgm:presLayoutVars>
      </dgm:prSet>
      <dgm:spPr/>
    </dgm:pt>
  </dgm:ptLst>
  <dgm:cxnLst>
    <dgm:cxn modelId="{9E3FB65C-DADE-417F-87E6-B80F8EC2C6E2}" type="presOf" srcId="{19C6AEF9-44DD-4996-AE56-E27A0D163EA7}" destId="{8EF0F2D7-BE30-4067-BF48-FDC7035BDB7E}" srcOrd="0" destOrd="0" presId="urn:microsoft.com/office/officeart/2005/8/layout/vList2"/>
    <dgm:cxn modelId="{F533D744-B4F4-4A0F-8645-441F7FA17085}" type="presOf" srcId="{29030032-DD02-4000-A9A6-FDD093A4DADE}" destId="{F5D2C6F6-6F7D-4EBE-A147-A341E8F8C04E}" srcOrd="0" destOrd="0" presId="urn:microsoft.com/office/officeart/2005/8/layout/vList2"/>
    <dgm:cxn modelId="{DDA4B066-421C-4E69-BAFA-AD76A267DFCA}" srcId="{0498B198-6374-4AA3-8D5B-314AF4C13A9A}" destId="{29030032-DD02-4000-A9A6-FDD093A4DADE}" srcOrd="0" destOrd="0" parTransId="{CBFF8FA0-E9E3-45F8-8CF7-8C10361F24DA}" sibTransId="{14F9D57A-693C-4C03-8F7B-70A2AFBE2F35}"/>
    <dgm:cxn modelId="{77E0F87B-2176-4592-A3F7-F197D145729B}" srcId="{19C6AEF9-44DD-4996-AE56-E27A0D163EA7}" destId="{97782EE0-BE0C-4AB2-999F-35D402CDD6D8}" srcOrd="1" destOrd="0" parTransId="{A01A22B6-AD17-4829-9F0E-BA2546D6A027}" sibTransId="{4694F51D-FB56-4441-93E7-7BBA15E67A65}"/>
    <dgm:cxn modelId="{18F44C8E-CDC1-4423-98DF-127F7C7FE628}" srcId="{19C6AEF9-44DD-4996-AE56-E27A0D163EA7}" destId="{0498B198-6374-4AA3-8D5B-314AF4C13A9A}" srcOrd="0" destOrd="0" parTransId="{B985DD07-019A-401F-BBFB-0DB4D71678CE}" sibTransId="{D270EBF7-8A41-4633-B9B0-CB818D41FDE6}"/>
    <dgm:cxn modelId="{4DDF4CB1-0615-4472-94BB-7B71B1102259}" type="presOf" srcId="{0498B198-6374-4AA3-8D5B-314AF4C13A9A}" destId="{F3BA5582-F76D-4AF9-9A45-BDB364E87769}" srcOrd="0" destOrd="0" presId="urn:microsoft.com/office/officeart/2005/8/layout/vList2"/>
    <dgm:cxn modelId="{E89875FB-4641-4594-B214-005CF22CAE98}" type="presOf" srcId="{97782EE0-BE0C-4AB2-999F-35D402CDD6D8}" destId="{5274B37E-D45A-4E53-A6C0-42DCADB3FB7A}" srcOrd="0" destOrd="0" presId="urn:microsoft.com/office/officeart/2005/8/layout/vList2"/>
    <dgm:cxn modelId="{B5C903B9-39F7-4307-A98A-4E8FB5128C81}" type="presParOf" srcId="{8EF0F2D7-BE30-4067-BF48-FDC7035BDB7E}" destId="{F3BA5582-F76D-4AF9-9A45-BDB364E87769}" srcOrd="0" destOrd="0" presId="urn:microsoft.com/office/officeart/2005/8/layout/vList2"/>
    <dgm:cxn modelId="{ACBC09E7-4A53-4AF8-81E6-CFDEF8FF52B4}" type="presParOf" srcId="{8EF0F2D7-BE30-4067-BF48-FDC7035BDB7E}" destId="{F5D2C6F6-6F7D-4EBE-A147-A341E8F8C04E}" srcOrd="1" destOrd="0" presId="urn:microsoft.com/office/officeart/2005/8/layout/vList2"/>
    <dgm:cxn modelId="{42E05003-2A38-4297-84AC-679C32486F29}" type="presParOf" srcId="{8EF0F2D7-BE30-4067-BF48-FDC7035BDB7E}" destId="{5274B37E-D45A-4E53-A6C0-42DCADB3FB7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A186E9F-D02F-45AC-9175-D260BD32B3FF}" type="doc">
      <dgm:prSet loTypeId="urn:diagrams.loki3.com/BracketList" loCatId="list" qsTypeId="urn:microsoft.com/office/officeart/2005/8/quickstyle/simple1" qsCatId="simple" csTypeId="urn:microsoft.com/office/officeart/2005/8/colors/colorful2" csCatId="colorful" phldr="1"/>
      <dgm:spPr/>
      <dgm:t>
        <a:bodyPr/>
        <a:lstStyle/>
        <a:p>
          <a:endParaRPr lang="en-US"/>
        </a:p>
      </dgm:t>
    </dgm:pt>
    <dgm:pt modelId="{8E6ECDB9-89C3-4B04-8E52-785E41586578}">
      <dgm:prSet phldrT="[Text]"/>
      <dgm:spPr/>
      <dgm:t>
        <a:bodyPr/>
        <a:lstStyle/>
        <a:p>
          <a:r>
            <a:rPr lang="en-US" b="1" dirty="0"/>
            <a:t>Deadline</a:t>
          </a:r>
        </a:p>
      </dgm:t>
    </dgm:pt>
    <dgm:pt modelId="{D85E73BA-72F5-4A27-BCE6-9E2A5D2B615B}" type="parTrans" cxnId="{6BF02CBA-0798-4F67-AF88-01D229155C5C}">
      <dgm:prSet/>
      <dgm:spPr/>
      <dgm:t>
        <a:bodyPr/>
        <a:lstStyle/>
        <a:p>
          <a:endParaRPr lang="en-US"/>
        </a:p>
      </dgm:t>
    </dgm:pt>
    <dgm:pt modelId="{A52ABD22-FCF1-458C-BDB4-1E32AAFCBCEE}" type="sibTrans" cxnId="{6BF02CBA-0798-4F67-AF88-01D229155C5C}">
      <dgm:prSet/>
      <dgm:spPr/>
      <dgm:t>
        <a:bodyPr/>
        <a:lstStyle/>
        <a:p>
          <a:endParaRPr lang="en-US"/>
        </a:p>
      </dgm:t>
    </dgm:pt>
    <dgm:pt modelId="{8AA97178-9D2E-4E61-AB4E-77462CA977AB}">
      <dgm:prSet phldrT="[Text]"/>
      <dgm:spPr/>
      <dgm:t>
        <a:bodyPr/>
        <a:lstStyle/>
        <a:p>
          <a:r>
            <a:rPr lang="en-US" dirty="0"/>
            <a:t>Friday, January 18th, 2019 at 4:00PM</a:t>
          </a:r>
        </a:p>
      </dgm:t>
    </dgm:pt>
    <dgm:pt modelId="{94C9CB90-D881-4A71-B686-C2C9AA908B9C}" type="parTrans" cxnId="{204A0E3F-1DB5-40D4-9DD4-E4266F02C3A5}">
      <dgm:prSet/>
      <dgm:spPr/>
      <dgm:t>
        <a:bodyPr/>
        <a:lstStyle/>
        <a:p>
          <a:endParaRPr lang="en-US"/>
        </a:p>
      </dgm:t>
    </dgm:pt>
    <dgm:pt modelId="{3DC492D1-7E40-4E77-873D-2687F3629BB6}" type="sibTrans" cxnId="{204A0E3F-1DB5-40D4-9DD4-E4266F02C3A5}">
      <dgm:prSet/>
      <dgm:spPr/>
      <dgm:t>
        <a:bodyPr/>
        <a:lstStyle/>
        <a:p>
          <a:endParaRPr lang="en-US"/>
        </a:p>
      </dgm:t>
    </dgm:pt>
    <dgm:pt modelId="{2FB4B745-4780-4675-A968-BD8A99C356C3}">
      <dgm:prSet phldrT="[Text]"/>
      <dgm:spPr/>
      <dgm:t>
        <a:bodyPr/>
        <a:lstStyle/>
        <a:p>
          <a:r>
            <a:rPr lang="en-US" b="1" dirty="0"/>
            <a:t>Submission Process</a:t>
          </a:r>
        </a:p>
      </dgm:t>
    </dgm:pt>
    <dgm:pt modelId="{5A814B1A-86AF-4001-BE6D-D3DCC9773EA1}" type="parTrans" cxnId="{CCEC7ACB-7C35-487C-A923-4ED9852A56D8}">
      <dgm:prSet/>
      <dgm:spPr/>
      <dgm:t>
        <a:bodyPr/>
        <a:lstStyle/>
        <a:p>
          <a:endParaRPr lang="en-US"/>
        </a:p>
      </dgm:t>
    </dgm:pt>
    <dgm:pt modelId="{0EC95D75-1547-4734-9EC4-8D456276C4D5}" type="sibTrans" cxnId="{CCEC7ACB-7C35-487C-A923-4ED9852A56D8}">
      <dgm:prSet/>
      <dgm:spPr/>
      <dgm:t>
        <a:bodyPr/>
        <a:lstStyle/>
        <a:p>
          <a:endParaRPr lang="en-US"/>
        </a:p>
      </dgm:t>
    </dgm:pt>
    <dgm:pt modelId="{F5EB5B17-891B-4D67-86FA-3593A527B02C}">
      <dgm:prSet phldrT="[Text]"/>
      <dgm:spPr/>
      <dgm:t>
        <a:bodyPr/>
        <a:lstStyle/>
        <a:p>
          <a:r>
            <a:rPr lang="en-US" dirty="0"/>
            <a:t>Applications must be </a:t>
          </a:r>
          <a:r>
            <a:rPr lang="en-US" u="sng" dirty="0"/>
            <a:t>received</a:t>
          </a:r>
          <a:r>
            <a:rPr lang="en-US" dirty="0"/>
            <a:t> – not postmarked – by the deadline.</a:t>
          </a:r>
        </a:p>
      </dgm:t>
    </dgm:pt>
    <dgm:pt modelId="{EEFDE7DF-6BFF-4B28-BB8F-D049D078F4A3}" type="parTrans" cxnId="{21F056FC-22DD-4EA1-B389-E98AD66D6238}">
      <dgm:prSet/>
      <dgm:spPr/>
      <dgm:t>
        <a:bodyPr/>
        <a:lstStyle/>
        <a:p>
          <a:endParaRPr lang="en-US"/>
        </a:p>
      </dgm:t>
    </dgm:pt>
    <dgm:pt modelId="{47A1BEF9-9C4F-4794-8AE9-46358A592E99}" type="sibTrans" cxnId="{21F056FC-22DD-4EA1-B389-E98AD66D6238}">
      <dgm:prSet/>
      <dgm:spPr/>
      <dgm:t>
        <a:bodyPr/>
        <a:lstStyle/>
        <a:p>
          <a:endParaRPr lang="en-US"/>
        </a:p>
      </dgm:t>
    </dgm:pt>
    <dgm:pt modelId="{679D2846-4114-4D8A-8FA8-05BEC6CD64EC}">
      <dgm:prSet phldrT="[Text]"/>
      <dgm:spPr/>
      <dgm:t>
        <a:bodyPr/>
        <a:lstStyle/>
        <a:p>
          <a:r>
            <a:rPr lang="en-US" dirty="0"/>
            <a:t>Applications submitted by fax or email will NOT be accepted!</a:t>
          </a:r>
        </a:p>
      </dgm:t>
    </dgm:pt>
    <dgm:pt modelId="{A3FEFF7A-5A04-49A2-B2E3-B256A6BC7FB4}" type="parTrans" cxnId="{685F17E5-E4AF-411C-8CB4-D832F0A38512}">
      <dgm:prSet/>
      <dgm:spPr/>
      <dgm:t>
        <a:bodyPr/>
        <a:lstStyle/>
        <a:p>
          <a:endParaRPr lang="en-US"/>
        </a:p>
      </dgm:t>
    </dgm:pt>
    <dgm:pt modelId="{F0A47EF3-C904-464A-91A2-D999AA14FBE2}" type="sibTrans" cxnId="{685F17E5-E4AF-411C-8CB4-D832F0A38512}">
      <dgm:prSet/>
      <dgm:spPr/>
      <dgm:t>
        <a:bodyPr/>
        <a:lstStyle/>
        <a:p>
          <a:endParaRPr lang="en-US"/>
        </a:p>
      </dgm:t>
    </dgm:pt>
    <dgm:pt modelId="{0DD8730C-A052-4D0E-B437-81FBFDA8C729}">
      <dgm:prSet phldrT="[Text]"/>
      <dgm:spPr/>
      <dgm:t>
        <a:bodyPr/>
        <a:lstStyle/>
        <a:p>
          <a:r>
            <a:rPr lang="en-US" dirty="0"/>
            <a:t>Late submissions will NOT be accepted!</a:t>
          </a:r>
        </a:p>
      </dgm:t>
    </dgm:pt>
    <dgm:pt modelId="{2D01E828-9365-4DFD-819F-8199BF727AAA}" type="parTrans" cxnId="{05556CC8-B097-4757-A9C6-ED2F85AA10E6}">
      <dgm:prSet/>
      <dgm:spPr/>
      <dgm:t>
        <a:bodyPr/>
        <a:lstStyle/>
        <a:p>
          <a:endParaRPr lang="en-US"/>
        </a:p>
      </dgm:t>
    </dgm:pt>
    <dgm:pt modelId="{1804C7F9-4CCF-4321-AF43-ED45218ED365}" type="sibTrans" cxnId="{05556CC8-B097-4757-A9C6-ED2F85AA10E6}">
      <dgm:prSet/>
      <dgm:spPr/>
      <dgm:t>
        <a:bodyPr/>
        <a:lstStyle/>
        <a:p>
          <a:endParaRPr lang="en-US"/>
        </a:p>
      </dgm:t>
    </dgm:pt>
    <dgm:pt modelId="{E65BC713-C667-41F5-BC41-99FE35C86621}">
      <dgm:prSet phldrT="[Text]"/>
      <dgm:spPr/>
      <dgm:t>
        <a:bodyPr/>
        <a:lstStyle/>
        <a:p>
          <a:r>
            <a:rPr lang="en-US" dirty="0"/>
            <a:t>Submit 1 original signed application, 3 copies, and 2 electronic versions (USB or CD) of the signed application.</a:t>
          </a:r>
        </a:p>
      </dgm:t>
    </dgm:pt>
    <dgm:pt modelId="{DFCFB7EC-864C-44EB-9E8D-171BEF8478BD}" type="parTrans" cxnId="{55E7FD9D-51A5-41F5-84C8-3B64FB42B5EE}">
      <dgm:prSet/>
      <dgm:spPr/>
      <dgm:t>
        <a:bodyPr/>
        <a:lstStyle/>
        <a:p>
          <a:endParaRPr lang="en-US"/>
        </a:p>
      </dgm:t>
    </dgm:pt>
    <dgm:pt modelId="{86E5731E-AD12-40D6-9A13-E544D2DBFF9C}" type="sibTrans" cxnId="{55E7FD9D-51A5-41F5-84C8-3B64FB42B5EE}">
      <dgm:prSet/>
      <dgm:spPr/>
      <dgm:t>
        <a:bodyPr/>
        <a:lstStyle/>
        <a:p>
          <a:endParaRPr lang="en-US"/>
        </a:p>
      </dgm:t>
    </dgm:pt>
    <dgm:pt modelId="{DF61B9F6-83BE-48A8-91B3-3B4FB03A61B4}" type="pres">
      <dgm:prSet presAssocID="{DA186E9F-D02F-45AC-9175-D260BD32B3FF}" presName="Name0" presStyleCnt="0">
        <dgm:presLayoutVars>
          <dgm:dir/>
          <dgm:animLvl val="lvl"/>
          <dgm:resizeHandles val="exact"/>
        </dgm:presLayoutVars>
      </dgm:prSet>
      <dgm:spPr/>
    </dgm:pt>
    <dgm:pt modelId="{96E2F725-5076-4F22-B327-DBB26494D121}" type="pres">
      <dgm:prSet presAssocID="{8E6ECDB9-89C3-4B04-8E52-785E41586578}" presName="linNode" presStyleCnt="0"/>
      <dgm:spPr/>
    </dgm:pt>
    <dgm:pt modelId="{48D94A1D-EF4E-4994-BD83-B01C4AA84458}" type="pres">
      <dgm:prSet presAssocID="{8E6ECDB9-89C3-4B04-8E52-785E41586578}" presName="parTx" presStyleLbl="revTx" presStyleIdx="0" presStyleCnt="2">
        <dgm:presLayoutVars>
          <dgm:chMax val="1"/>
          <dgm:bulletEnabled val="1"/>
        </dgm:presLayoutVars>
      </dgm:prSet>
      <dgm:spPr/>
    </dgm:pt>
    <dgm:pt modelId="{936FDB80-D582-430A-A75F-77FBA8B44F27}" type="pres">
      <dgm:prSet presAssocID="{8E6ECDB9-89C3-4B04-8E52-785E41586578}" presName="bracket" presStyleLbl="parChTrans1D1" presStyleIdx="0" presStyleCnt="2"/>
      <dgm:spPr/>
    </dgm:pt>
    <dgm:pt modelId="{F3BCBB24-030E-45C9-8736-4C110E36EAC2}" type="pres">
      <dgm:prSet presAssocID="{8E6ECDB9-89C3-4B04-8E52-785E41586578}" presName="spH" presStyleCnt="0"/>
      <dgm:spPr/>
    </dgm:pt>
    <dgm:pt modelId="{EA26B114-4450-4B58-9602-A6676A58828C}" type="pres">
      <dgm:prSet presAssocID="{8E6ECDB9-89C3-4B04-8E52-785E41586578}" presName="desTx" presStyleLbl="node1" presStyleIdx="0" presStyleCnt="2">
        <dgm:presLayoutVars>
          <dgm:bulletEnabled val="1"/>
        </dgm:presLayoutVars>
      </dgm:prSet>
      <dgm:spPr/>
    </dgm:pt>
    <dgm:pt modelId="{121FE213-8E16-4BD7-9716-B6379FF40C68}" type="pres">
      <dgm:prSet presAssocID="{A52ABD22-FCF1-458C-BDB4-1E32AAFCBCEE}" presName="spV" presStyleCnt="0"/>
      <dgm:spPr/>
    </dgm:pt>
    <dgm:pt modelId="{1D3353FF-8998-4D16-84C2-CE03228B37D4}" type="pres">
      <dgm:prSet presAssocID="{2FB4B745-4780-4675-A968-BD8A99C356C3}" presName="linNode" presStyleCnt="0"/>
      <dgm:spPr/>
    </dgm:pt>
    <dgm:pt modelId="{FCEABC25-B307-4429-B665-6FADC6BB5D1A}" type="pres">
      <dgm:prSet presAssocID="{2FB4B745-4780-4675-A968-BD8A99C356C3}" presName="parTx" presStyleLbl="revTx" presStyleIdx="1" presStyleCnt="2">
        <dgm:presLayoutVars>
          <dgm:chMax val="1"/>
          <dgm:bulletEnabled val="1"/>
        </dgm:presLayoutVars>
      </dgm:prSet>
      <dgm:spPr/>
    </dgm:pt>
    <dgm:pt modelId="{8E412344-9CA5-4127-8B1E-7FECE169A522}" type="pres">
      <dgm:prSet presAssocID="{2FB4B745-4780-4675-A968-BD8A99C356C3}" presName="bracket" presStyleLbl="parChTrans1D1" presStyleIdx="1" presStyleCnt="2"/>
      <dgm:spPr/>
    </dgm:pt>
    <dgm:pt modelId="{A8D685D9-EA71-4273-98B2-EBCC682EC131}" type="pres">
      <dgm:prSet presAssocID="{2FB4B745-4780-4675-A968-BD8A99C356C3}" presName="spH" presStyleCnt="0"/>
      <dgm:spPr/>
    </dgm:pt>
    <dgm:pt modelId="{7BC569D7-C883-4D1C-B9EE-04D3CD254C8B}" type="pres">
      <dgm:prSet presAssocID="{2FB4B745-4780-4675-A968-BD8A99C356C3}" presName="desTx" presStyleLbl="node1" presStyleIdx="1" presStyleCnt="2">
        <dgm:presLayoutVars>
          <dgm:bulletEnabled val="1"/>
        </dgm:presLayoutVars>
      </dgm:prSet>
      <dgm:spPr/>
    </dgm:pt>
  </dgm:ptLst>
  <dgm:cxnLst>
    <dgm:cxn modelId="{7F5A252B-A41A-4774-8EA1-A9570311FE66}" type="presOf" srcId="{8E6ECDB9-89C3-4B04-8E52-785E41586578}" destId="{48D94A1D-EF4E-4994-BD83-B01C4AA84458}" srcOrd="0" destOrd="0" presId="urn:diagrams.loki3.com/BracketList"/>
    <dgm:cxn modelId="{204A0E3F-1DB5-40D4-9DD4-E4266F02C3A5}" srcId="{8E6ECDB9-89C3-4B04-8E52-785E41586578}" destId="{8AA97178-9D2E-4E61-AB4E-77462CA977AB}" srcOrd="0" destOrd="0" parTransId="{94C9CB90-D881-4A71-B686-C2C9AA908B9C}" sibTransId="{3DC492D1-7E40-4E77-873D-2687F3629BB6}"/>
    <dgm:cxn modelId="{771A0F55-C560-401E-AB07-D7BA7944435B}" type="presOf" srcId="{2FB4B745-4780-4675-A968-BD8A99C356C3}" destId="{FCEABC25-B307-4429-B665-6FADC6BB5D1A}" srcOrd="0" destOrd="0" presId="urn:diagrams.loki3.com/BracketList"/>
    <dgm:cxn modelId="{172E3D84-2B0A-4D08-8D68-5DF5ACBDBC1B}" type="presOf" srcId="{0DD8730C-A052-4D0E-B437-81FBFDA8C729}" destId="{7BC569D7-C883-4D1C-B9EE-04D3CD254C8B}" srcOrd="0" destOrd="3" presId="urn:diagrams.loki3.com/BracketList"/>
    <dgm:cxn modelId="{55E7FD9D-51A5-41F5-84C8-3B64FB42B5EE}" srcId="{2FB4B745-4780-4675-A968-BD8A99C356C3}" destId="{E65BC713-C667-41F5-BC41-99FE35C86621}" srcOrd="0" destOrd="0" parTransId="{DFCFB7EC-864C-44EB-9E8D-171BEF8478BD}" sibTransId="{86E5731E-AD12-40D6-9A13-E544D2DBFF9C}"/>
    <dgm:cxn modelId="{44F4A3B2-A785-43CC-BA7F-ABF865FF5408}" type="presOf" srcId="{DA186E9F-D02F-45AC-9175-D260BD32B3FF}" destId="{DF61B9F6-83BE-48A8-91B3-3B4FB03A61B4}" srcOrd="0" destOrd="0" presId="urn:diagrams.loki3.com/BracketList"/>
    <dgm:cxn modelId="{6BF02CBA-0798-4F67-AF88-01D229155C5C}" srcId="{DA186E9F-D02F-45AC-9175-D260BD32B3FF}" destId="{8E6ECDB9-89C3-4B04-8E52-785E41586578}" srcOrd="0" destOrd="0" parTransId="{D85E73BA-72F5-4A27-BCE6-9E2A5D2B615B}" sibTransId="{A52ABD22-FCF1-458C-BDB4-1E32AAFCBCEE}"/>
    <dgm:cxn modelId="{45F0C2C7-DB07-4E7A-B038-9A1955ABC5F7}" type="presOf" srcId="{F5EB5B17-891B-4D67-86FA-3593A527B02C}" destId="{7BC569D7-C883-4D1C-B9EE-04D3CD254C8B}" srcOrd="0" destOrd="1" presId="urn:diagrams.loki3.com/BracketList"/>
    <dgm:cxn modelId="{05556CC8-B097-4757-A9C6-ED2F85AA10E6}" srcId="{2FB4B745-4780-4675-A968-BD8A99C356C3}" destId="{0DD8730C-A052-4D0E-B437-81FBFDA8C729}" srcOrd="3" destOrd="0" parTransId="{2D01E828-9365-4DFD-819F-8199BF727AAA}" sibTransId="{1804C7F9-4CCF-4321-AF43-ED45218ED365}"/>
    <dgm:cxn modelId="{CCEC7ACB-7C35-487C-A923-4ED9852A56D8}" srcId="{DA186E9F-D02F-45AC-9175-D260BD32B3FF}" destId="{2FB4B745-4780-4675-A968-BD8A99C356C3}" srcOrd="1" destOrd="0" parTransId="{5A814B1A-86AF-4001-BE6D-D3DCC9773EA1}" sibTransId="{0EC95D75-1547-4734-9EC4-8D456276C4D5}"/>
    <dgm:cxn modelId="{C87E57D4-BA82-41FB-8E92-E08F1A9FBFA1}" type="presOf" srcId="{8AA97178-9D2E-4E61-AB4E-77462CA977AB}" destId="{EA26B114-4450-4B58-9602-A6676A58828C}" srcOrd="0" destOrd="0" presId="urn:diagrams.loki3.com/BracketList"/>
    <dgm:cxn modelId="{9D00CAE4-1AC6-4719-BC3E-3FDF557E934B}" type="presOf" srcId="{679D2846-4114-4D8A-8FA8-05BEC6CD64EC}" destId="{7BC569D7-C883-4D1C-B9EE-04D3CD254C8B}" srcOrd="0" destOrd="2" presId="urn:diagrams.loki3.com/BracketList"/>
    <dgm:cxn modelId="{685F17E5-E4AF-411C-8CB4-D832F0A38512}" srcId="{2FB4B745-4780-4675-A968-BD8A99C356C3}" destId="{679D2846-4114-4D8A-8FA8-05BEC6CD64EC}" srcOrd="2" destOrd="0" parTransId="{A3FEFF7A-5A04-49A2-B2E3-B256A6BC7FB4}" sibTransId="{F0A47EF3-C904-464A-91A2-D999AA14FBE2}"/>
    <dgm:cxn modelId="{21F056FC-22DD-4EA1-B389-E98AD66D6238}" srcId="{2FB4B745-4780-4675-A968-BD8A99C356C3}" destId="{F5EB5B17-891B-4D67-86FA-3593A527B02C}" srcOrd="1" destOrd="0" parTransId="{EEFDE7DF-6BFF-4B28-BB8F-D049D078F4A3}" sibTransId="{47A1BEF9-9C4F-4794-8AE9-46358A592E99}"/>
    <dgm:cxn modelId="{EA84B0FC-E7AC-4BF5-89E4-203E8907E987}" type="presOf" srcId="{E65BC713-C667-41F5-BC41-99FE35C86621}" destId="{7BC569D7-C883-4D1C-B9EE-04D3CD254C8B}" srcOrd="0" destOrd="0" presId="urn:diagrams.loki3.com/BracketList"/>
    <dgm:cxn modelId="{C6BE0BF4-5037-42EC-B0BE-3E66D01387FC}" type="presParOf" srcId="{DF61B9F6-83BE-48A8-91B3-3B4FB03A61B4}" destId="{96E2F725-5076-4F22-B327-DBB26494D121}" srcOrd="0" destOrd="0" presId="urn:diagrams.loki3.com/BracketList"/>
    <dgm:cxn modelId="{D7C59F95-5EC7-4E53-956F-9A578B838855}" type="presParOf" srcId="{96E2F725-5076-4F22-B327-DBB26494D121}" destId="{48D94A1D-EF4E-4994-BD83-B01C4AA84458}" srcOrd="0" destOrd="0" presId="urn:diagrams.loki3.com/BracketList"/>
    <dgm:cxn modelId="{1FAA5148-3856-421C-999E-1C4BC7AE28B4}" type="presParOf" srcId="{96E2F725-5076-4F22-B327-DBB26494D121}" destId="{936FDB80-D582-430A-A75F-77FBA8B44F27}" srcOrd="1" destOrd="0" presId="urn:diagrams.loki3.com/BracketList"/>
    <dgm:cxn modelId="{B7C4E944-BD99-4094-80A2-3B1693C8020A}" type="presParOf" srcId="{96E2F725-5076-4F22-B327-DBB26494D121}" destId="{F3BCBB24-030E-45C9-8736-4C110E36EAC2}" srcOrd="2" destOrd="0" presId="urn:diagrams.loki3.com/BracketList"/>
    <dgm:cxn modelId="{F478E7E7-2BEE-44CA-AD38-33FAEDA2B285}" type="presParOf" srcId="{96E2F725-5076-4F22-B327-DBB26494D121}" destId="{EA26B114-4450-4B58-9602-A6676A58828C}" srcOrd="3" destOrd="0" presId="urn:diagrams.loki3.com/BracketList"/>
    <dgm:cxn modelId="{FEF60121-F551-4ACB-BA6C-25AE0E2C3948}" type="presParOf" srcId="{DF61B9F6-83BE-48A8-91B3-3B4FB03A61B4}" destId="{121FE213-8E16-4BD7-9716-B6379FF40C68}" srcOrd="1" destOrd="0" presId="urn:diagrams.loki3.com/BracketList"/>
    <dgm:cxn modelId="{4B69E63E-1FA3-4AC7-B448-4DB6F4CF831C}" type="presParOf" srcId="{DF61B9F6-83BE-48A8-91B3-3B4FB03A61B4}" destId="{1D3353FF-8998-4D16-84C2-CE03228B37D4}" srcOrd="2" destOrd="0" presId="urn:diagrams.loki3.com/BracketList"/>
    <dgm:cxn modelId="{D94D5489-E9EA-4A06-A6DF-593E34793097}" type="presParOf" srcId="{1D3353FF-8998-4D16-84C2-CE03228B37D4}" destId="{FCEABC25-B307-4429-B665-6FADC6BB5D1A}" srcOrd="0" destOrd="0" presId="urn:diagrams.loki3.com/BracketList"/>
    <dgm:cxn modelId="{1B1CD3CE-D379-4E15-A719-AB0BF202C2BB}" type="presParOf" srcId="{1D3353FF-8998-4D16-84C2-CE03228B37D4}" destId="{8E412344-9CA5-4127-8B1E-7FECE169A522}" srcOrd="1" destOrd="0" presId="urn:diagrams.loki3.com/BracketList"/>
    <dgm:cxn modelId="{9695F6F6-FFB2-47E7-AEE1-471C0679B8C7}" type="presParOf" srcId="{1D3353FF-8998-4D16-84C2-CE03228B37D4}" destId="{A8D685D9-EA71-4273-98B2-EBCC682EC131}" srcOrd="2" destOrd="0" presId="urn:diagrams.loki3.com/BracketList"/>
    <dgm:cxn modelId="{4A469420-0BD9-4184-9F34-AF1D4ED5A27D}" type="presParOf" srcId="{1D3353FF-8998-4D16-84C2-CE03228B37D4}" destId="{7BC569D7-C883-4D1C-B9EE-04D3CD254C8B}"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A186E9F-D02F-45AC-9175-D260BD32B3FF}" type="doc">
      <dgm:prSet loTypeId="urn:diagrams.loki3.com/BracketList" loCatId="list" qsTypeId="urn:microsoft.com/office/officeart/2005/8/quickstyle/simple1" qsCatId="simple" csTypeId="urn:microsoft.com/office/officeart/2005/8/colors/colorful1" csCatId="colorful" phldr="1"/>
      <dgm:spPr/>
      <dgm:t>
        <a:bodyPr/>
        <a:lstStyle/>
        <a:p>
          <a:endParaRPr lang="en-US"/>
        </a:p>
      </dgm:t>
    </dgm:pt>
    <dgm:pt modelId="{8E6ECDB9-89C3-4B04-8E52-785E41586578}">
      <dgm:prSet phldrT="[Text]" custT="1"/>
      <dgm:spPr/>
      <dgm:t>
        <a:bodyPr/>
        <a:lstStyle/>
        <a:p>
          <a:r>
            <a:rPr lang="en-US" sz="2400" b="1" dirty="0"/>
            <a:t>Application Format</a:t>
          </a:r>
        </a:p>
      </dgm:t>
    </dgm:pt>
    <dgm:pt modelId="{D85E73BA-72F5-4A27-BCE6-9E2A5D2B615B}" type="parTrans" cxnId="{6BF02CBA-0798-4F67-AF88-01D229155C5C}">
      <dgm:prSet/>
      <dgm:spPr/>
      <dgm:t>
        <a:bodyPr/>
        <a:lstStyle/>
        <a:p>
          <a:endParaRPr lang="en-US"/>
        </a:p>
      </dgm:t>
    </dgm:pt>
    <dgm:pt modelId="{A52ABD22-FCF1-458C-BDB4-1E32AAFCBCEE}" type="sibTrans" cxnId="{6BF02CBA-0798-4F67-AF88-01D229155C5C}">
      <dgm:prSet/>
      <dgm:spPr/>
      <dgm:t>
        <a:bodyPr/>
        <a:lstStyle/>
        <a:p>
          <a:endParaRPr lang="en-US"/>
        </a:p>
      </dgm:t>
    </dgm:pt>
    <dgm:pt modelId="{8AA97178-9D2E-4E61-AB4E-77462CA977AB}">
      <dgm:prSet phldrT="[Text]"/>
      <dgm:spPr/>
      <dgm:t>
        <a:bodyPr/>
        <a:lstStyle/>
        <a:p>
          <a:r>
            <a:rPr lang="en-US" dirty="0"/>
            <a:t>Computer-generated.</a:t>
          </a:r>
        </a:p>
      </dgm:t>
    </dgm:pt>
    <dgm:pt modelId="{94C9CB90-D881-4A71-B686-C2C9AA908B9C}" type="parTrans" cxnId="{204A0E3F-1DB5-40D4-9DD4-E4266F02C3A5}">
      <dgm:prSet/>
      <dgm:spPr/>
      <dgm:t>
        <a:bodyPr/>
        <a:lstStyle/>
        <a:p>
          <a:endParaRPr lang="en-US"/>
        </a:p>
      </dgm:t>
    </dgm:pt>
    <dgm:pt modelId="{3DC492D1-7E40-4E77-873D-2687F3629BB6}" type="sibTrans" cxnId="{204A0E3F-1DB5-40D4-9DD4-E4266F02C3A5}">
      <dgm:prSet/>
      <dgm:spPr/>
      <dgm:t>
        <a:bodyPr/>
        <a:lstStyle/>
        <a:p>
          <a:endParaRPr lang="en-US"/>
        </a:p>
      </dgm:t>
    </dgm:pt>
    <dgm:pt modelId="{2FB4B745-4780-4675-A968-BD8A99C356C3}">
      <dgm:prSet phldrT="[Text]" custT="1"/>
      <dgm:spPr/>
      <dgm:t>
        <a:bodyPr/>
        <a:lstStyle/>
        <a:p>
          <a:r>
            <a:rPr lang="en-US" sz="2400" b="1" dirty="0"/>
            <a:t>Required Elements</a:t>
          </a:r>
        </a:p>
      </dgm:t>
    </dgm:pt>
    <dgm:pt modelId="{5A814B1A-86AF-4001-BE6D-D3DCC9773EA1}" type="parTrans" cxnId="{CCEC7ACB-7C35-487C-A923-4ED9852A56D8}">
      <dgm:prSet/>
      <dgm:spPr/>
      <dgm:t>
        <a:bodyPr/>
        <a:lstStyle/>
        <a:p>
          <a:endParaRPr lang="en-US"/>
        </a:p>
      </dgm:t>
    </dgm:pt>
    <dgm:pt modelId="{0EC95D75-1547-4734-9EC4-8D456276C4D5}" type="sibTrans" cxnId="{CCEC7ACB-7C35-487C-A923-4ED9852A56D8}">
      <dgm:prSet/>
      <dgm:spPr/>
      <dgm:t>
        <a:bodyPr/>
        <a:lstStyle/>
        <a:p>
          <a:endParaRPr lang="en-US"/>
        </a:p>
      </dgm:t>
    </dgm:pt>
    <dgm:pt modelId="{E65BC713-C667-41F5-BC41-99FE35C86621}">
      <dgm:prSet phldrT="[Text]"/>
      <dgm:spPr/>
      <dgm:t>
        <a:bodyPr/>
        <a:lstStyle/>
        <a:p>
          <a:r>
            <a:rPr lang="en-US" dirty="0"/>
            <a:t>Cover Page (requires signatures*)</a:t>
          </a:r>
        </a:p>
      </dgm:t>
    </dgm:pt>
    <dgm:pt modelId="{DFCFB7EC-864C-44EB-9E8D-171BEF8478BD}" type="parTrans" cxnId="{55E7FD9D-51A5-41F5-84C8-3B64FB42B5EE}">
      <dgm:prSet/>
      <dgm:spPr/>
      <dgm:t>
        <a:bodyPr/>
        <a:lstStyle/>
        <a:p>
          <a:endParaRPr lang="en-US"/>
        </a:p>
      </dgm:t>
    </dgm:pt>
    <dgm:pt modelId="{86E5731E-AD12-40D6-9A13-E544D2DBFF9C}" type="sibTrans" cxnId="{55E7FD9D-51A5-41F5-84C8-3B64FB42B5EE}">
      <dgm:prSet/>
      <dgm:spPr/>
      <dgm:t>
        <a:bodyPr/>
        <a:lstStyle/>
        <a:p>
          <a:endParaRPr lang="en-US"/>
        </a:p>
      </dgm:t>
    </dgm:pt>
    <dgm:pt modelId="{FC9FCF5A-59D2-4C5B-AE58-805DB58C4838}">
      <dgm:prSet phldrT="[Text]"/>
      <dgm:spPr/>
      <dgm:t>
        <a:bodyPr/>
        <a:lstStyle/>
        <a:p>
          <a:r>
            <a:rPr lang="en-US" dirty="0"/>
            <a:t>All pages must be standard letter size (8 ½” x 11”) using 12-point Times New Roman font, double-spaced, 1-inch margins.</a:t>
          </a:r>
        </a:p>
      </dgm:t>
    </dgm:pt>
    <dgm:pt modelId="{B303BB04-86E3-4497-82FC-1B40F2F4CC8F}" type="parTrans" cxnId="{8638CD43-C97B-49DD-97EE-941BA3FBEB72}">
      <dgm:prSet/>
      <dgm:spPr/>
      <dgm:t>
        <a:bodyPr/>
        <a:lstStyle/>
        <a:p>
          <a:endParaRPr lang="en-US"/>
        </a:p>
      </dgm:t>
    </dgm:pt>
    <dgm:pt modelId="{419653DD-AE90-4578-A7F7-F94214E24846}" type="sibTrans" cxnId="{8638CD43-C97B-49DD-97EE-941BA3FBEB72}">
      <dgm:prSet/>
      <dgm:spPr/>
      <dgm:t>
        <a:bodyPr/>
        <a:lstStyle/>
        <a:p>
          <a:endParaRPr lang="en-US"/>
        </a:p>
      </dgm:t>
    </dgm:pt>
    <dgm:pt modelId="{76E27576-3A13-461E-8BE3-5C2DBEA4A74A}">
      <dgm:prSet phldrT="[Text]"/>
      <dgm:spPr/>
      <dgm:t>
        <a:bodyPr/>
        <a:lstStyle/>
        <a:p>
          <a:r>
            <a:rPr lang="en-US" dirty="0"/>
            <a:t>Consecutively number all pages; tab and paginate all appendices and attachments.</a:t>
          </a:r>
        </a:p>
      </dgm:t>
    </dgm:pt>
    <dgm:pt modelId="{A272A0FC-E852-4FDC-AAE9-8C152CA61CC8}" type="parTrans" cxnId="{A56F3DEF-3161-49B3-80B9-5044E265537E}">
      <dgm:prSet/>
      <dgm:spPr/>
      <dgm:t>
        <a:bodyPr/>
        <a:lstStyle/>
        <a:p>
          <a:endParaRPr lang="en-US"/>
        </a:p>
      </dgm:t>
    </dgm:pt>
    <dgm:pt modelId="{7E71A95A-0371-43B0-AE84-EA93F7CC17D2}" type="sibTrans" cxnId="{A56F3DEF-3161-49B3-80B9-5044E265537E}">
      <dgm:prSet/>
      <dgm:spPr/>
      <dgm:t>
        <a:bodyPr/>
        <a:lstStyle/>
        <a:p>
          <a:endParaRPr lang="en-US"/>
        </a:p>
      </dgm:t>
    </dgm:pt>
    <dgm:pt modelId="{E9D74982-A4AB-4261-8FB5-78B8C9335BFB}">
      <dgm:prSet phldrT="[Text]"/>
      <dgm:spPr/>
      <dgm:t>
        <a:bodyPr/>
        <a:lstStyle/>
        <a:p>
          <a:r>
            <a:rPr lang="en-US" dirty="0"/>
            <a:t>Staple or bind pages of the original and of each copy. Do not use paperclips or enclose the application in a notebook, binder, or folder.</a:t>
          </a:r>
        </a:p>
      </dgm:t>
    </dgm:pt>
    <dgm:pt modelId="{D3394D6D-36DF-4E6A-AB57-9C1E215DB099}" type="parTrans" cxnId="{6B17CA2E-8725-413A-819A-D1D81D57BEC2}">
      <dgm:prSet/>
      <dgm:spPr/>
      <dgm:t>
        <a:bodyPr/>
        <a:lstStyle/>
        <a:p>
          <a:endParaRPr lang="en-US"/>
        </a:p>
      </dgm:t>
    </dgm:pt>
    <dgm:pt modelId="{A32830B2-2141-490C-B37B-87E455CBF0C7}" type="sibTrans" cxnId="{6B17CA2E-8725-413A-819A-D1D81D57BEC2}">
      <dgm:prSet/>
      <dgm:spPr/>
      <dgm:t>
        <a:bodyPr/>
        <a:lstStyle/>
        <a:p>
          <a:endParaRPr lang="en-US"/>
        </a:p>
      </dgm:t>
    </dgm:pt>
    <dgm:pt modelId="{CAA9CDE1-16F4-49FB-8B67-8DF41D9E0976}">
      <dgm:prSet phldrT="[Text]"/>
      <dgm:spPr/>
      <dgm:t>
        <a:bodyPr/>
        <a:lstStyle/>
        <a:p>
          <a:r>
            <a:rPr lang="en-US" dirty="0"/>
            <a:t>The original must contain original signatures in </a:t>
          </a:r>
          <a:r>
            <a:rPr lang="en-US" u="sng" dirty="0"/>
            <a:t>blue ink</a:t>
          </a:r>
          <a:r>
            <a:rPr lang="en-US" u="none" dirty="0"/>
            <a:t>. Stamped signatures will not be accepted.</a:t>
          </a:r>
          <a:endParaRPr lang="en-US" dirty="0"/>
        </a:p>
      </dgm:t>
    </dgm:pt>
    <dgm:pt modelId="{33C046B5-5700-4761-9717-78C6044782CF}" type="parTrans" cxnId="{1753D664-813D-4DD5-B8F3-F161223AC7C3}">
      <dgm:prSet/>
      <dgm:spPr/>
      <dgm:t>
        <a:bodyPr/>
        <a:lstStyle/>
        <a:p>
          <a:endParaRPr lang="en-US"/>
        </a:p>
      </dgm:t>
    </dgm:pt>
    <dgm:pt modelId="{DBAD798D-D60C-48A9-9784-C0A48F7436A6}" type="sibTrans" cxnId="{1753D664-813D-4DD5-B8F3-F161223AC7C3}">
      <dgm:prSet/>
      <dgm:spPr/>
      <dgm:t>
        <a:bodyPr/>
        <a:lstStyle/>
        <a:p>
          <a:endParaRPr lang="en-US"/>
        </a:p>
      </dgm:t>
    </dgm:pt>
    <dgm:pt modelId="{DD5BB152-5DBC-4B19-8DA6-CF4B8491BE30}">
      <dgm:prSet phldrT="[Text]"/>
      <dgm:spPr/>
      <dgm:t>
        <a:bodyPr/>
        <a:lstStyle/>
        <a:p>
          <a:r>
            <a:rPr lang="en-US" dirty="0"/>
            <a:t>The complete application should not exceed 40 pages. </a:t>
          </a:r>
        </a:p>
      </dgm:t>
    </dgm:pt>
    <dgm:pt modelId="{A55053CB-5CFD-4EF4-88ED-9CBA24BB255D}" type="parTrans" cxnId="{426E1558-A787-4380-8E42-115A666F8335}">
      <dgm:prSet/>
      <dgm:spPr/>
      <dgm:t>
        <a:bodyPr/>
        <a:lstStyle/>
        <a:p>
          <a:endParaRPr lang="en-US"/>
        </a:p>
      </dgm:t>
    </dgm:pt>
    <dgm:pt modelId="{74EEC132-DB49-441F-86E9-9AA85CBF35B3}" type="sibTrans" cxnId="{426E1558-A787-4380-8E42-115A666F8335}">
      <dgm:prSet/>
      <dgm:spPr/>
      <dgm:t>
        <a:bodyPr/>
        <a:lstStyle/>
        <a:p>
          <a:endParaRPr lang="en-US"/>
        </a:p>
      </dgm:t>
    </dgm:pt>
    <dgm:pt modelId="{DC0A9AFB-6160-48C0-BE11-98D1DEA42627}">
      <dgm:prSet phldrT="[Text]"/>
      <dgm:spPr/>
      <dgm:t>
        <a:bodyPr/>
        <a:lstStyle/>
        <a:p>
          <a:r>
            <a:rPr lang="en-US" dirty="0"/>
            <a:t>Eligibility Form (requires signatures)</a:t>
          </a:r>
        </a:p>
      </dgm:t>
    </dgm:pt>
    <dgm:pt modelId="{0F480671-F77D-42DF-926E-FFC9549086A4}" type="parTrans" cxnId="{7902AAA0-909E-4978-B4EB-C7A67C27CC82}">
      <dgm:prSet/>
      <dgm:spPr/>
      <dgm:t>
        <a:bodyPr/>
        <a:lstStyle/>
        <a:p>
          <a:endParaRPr lang="en-US"/>
        </a:p>
      </dgm:t>
    </dgm:pt>
    <dgm:pt modelId="{F205F448-C7EA-4A87-826C-DA9CEC708417}" type="sibTrans" cxnId="{7902AAA0-909E-4978-B4EB-C7A67C27CC82}">
      <dgm:prSet/>
      <dgm:spPr/>
      <dgm:t>
        <a:bodyPr/>
        <a:lstStyle/>
        <a:p>
          <a:endParaRPr lang="en-US"/>
        </a:p>
      </dgm:t>
    </dgm:pt>
    <dgm:pt modelId="{2F845B00-08D1-4D53-8F52-F3B3C0F17BFA}">
      <dgm:prSet phldrT="[Text]"/>
      <dgm:spPr/>
      <dgm:t>
        <a:bodyPr/>
        <a:lstStyle/>
        <a:p>
          <a:r>
            <a:rPr lang="en-US" dirty="0"/>
            <a:t>Project Abstract and Narrative</a:t>
          </a:r>
        </a:p>
      </dgm:t>
    </dgm:pt>
    <dgm:pt modelId="{B0AB8F76-B301-46EE-8626-F884C0FF7136}" type="parTrans" cxnId="{85C844C7-74AA-4EAD-8FE2-310596932657}">
      <dgm:prSet/>
      <dgm:spPr/>
      <dgm:t>
        <a:bodyPr/>
        <a:lstStyle/>
        <a:p>
          <a:endParaRPr lang="en-US"/>
        </a:p>
      </dgm:t>
    </dgm:pt>
    <dgm:pt modelId="{EFB315E6-7C63-44F5-8292-F120198A9F91}" type="sibTrans" cxnId="{85C844C7-74AA-4EAD-8FE2-310596932657}">
      <dgm:prSet/>
      <dgm:spPr/>
      <dgm:t>
        <a:bodyPr/>
        <a:lstStyle/>
        <a:p>
          <a:endParaRPr lang="en-US"/>
        </a:p>
      </dgm:t>
    </dgm:pt>
    <dgm:pt modelId="{C8D26ADE-5BC9-45CA-B7DA-01D20FDCFC7A}">
      <dgm:prSet phldrT="[Text]"/>
      <dgm:spPr/>
      <dgm:t>
        <a:bodyPr/>
        <a:lstStyle/>
        <a:p>
          <a:r>
            <a:rPr lang="en-US" dirty="0"/>
            <a:t>Budget Summary and Detail Sheets</a:t>
          </a:r>
        </a:p>
      </dgm:t>
    </dgm:pt>
    <dgm:pt modelId="{ACD9D418-05AB-4586-9ED0-8D891CD8188A}" type="parTrans" cxnId="{7FDFED25-1762-4A28-8E6B-D65AFB1006BE}">
      <dgm:prSet/>
      <dgm:spPr/>
      <dgm:t>
        <a:bodyPr/>
        <a:lstStyle/>
        <a:p>
          <a:endParaRPr lang="en-US"/>
        </a:p>
      </dgm:t>
    </dgm:pt>
    <dgm:pt modelId="{6EE637E3-6E75-4B6C-AE90-68366857663B}" type="sibTrans" cxnId="{7FDFED25-1762-4A28-8E6B-D65AFB1006BE}">
      <dgm:prSet/>
      <dgm:spPr/>
      <dgm:t>
        <a:bodyPr/>
        <a:lstStyle/>
        <a:p>
          <a:endParaRPr lang="en-US"/>
        </a:p>
      </dgm:t>
    </dgm:pt>
    <dgm:pt modelId="{251AB9BC-9656-4C4C-AB55-4F2CB845B571}">
      <dgm:prSet phldrT="[Text]"/>
      <dgm:spPr/>
      <dgm:t>
        <a:bodyPr/>
        <a:lstStyle/>
        <a:p>
          <a:r>
            <a:rPr lang="en-US" dirty="0"/>
            <a:t>Assurances and Certifications Form(s) (requires signatures)</a:t>
          </a:r>
        </a:p>
      </dgm:t>
    </dgm:pt>
    <dgm:pt modelId="{5D719665-C9EA-403E-A7B1-281FDD634A78}" type="parTrans" cxnId="{DB940EED-CE03-4D47-8973-F7CB4AE3F849}">
      <dgm:prSet/>
      <dgm:spPr/>
      <dgm:t>
        <a:bodyPr/>
        <a:lstStyle/>
        <a:p>
          <a:endParaRPr lang="en-US"/>
        </a:p>
      </dgm:t>
    </dgm:pt>
    <dgm:pt modelId="{13C3DE48-7DA0-4C05-9A22-3055500C696E}" type="sibTrans" cxnId="{DB940EED-CE03-4D47-8973-F7CB4AE3F849}">
      <dgm:prSet/>
      <dgm:spPr/>
      <dgm:t>
        <a:bodyPr/>
        <a:lstStyle/>
        <a:p>
          <a:endParaRPr lang="en-US"/>
        </a:p>
      </dgm:t>
    </dgm:pt>
    <dgm:pt modelId="{C8131A98-F8EB-40E7-8763-E08B7B13BECD}">
      <dgm:prSet phldrT="[Text]"/>
      <dgm:spPr/>
      <dgm:t>
        <a:bodyPr/>
        <a:lstStyle/>
        <a:p>
          <a:r>
            <a:rPr lang="en-US" dirty="0"/>
            <a:t>Affidavit (requires signatures, ID, notarized)</a:t>
          </a:r>
        </a:p>
      </dgm:t>
    </dgm:pt>
    <dgm:pt modelId="{2D5E8CC7-CA9A-4940-9F14-9DC46F449138}" type="parTrans" cxnId="{8B14A902-B2FA-4B13-9D9C-4F58AE4BC58C}">
      <dgm:prSet/>
      <dgm:spPr/>
      <dgm:t>
        <a:bodyPr/>
        <a:lstStyle/>
        <a:p>
          <a:endParaRPr lang="en-US"/>
        </a:p>
      </dgm:t>
    </dgm:pt>
    <dgm:pt modelId="{9BBEC6C7-9D7E-4070-A026-8991A4EB7EDF}" type="sibTrans" cxnId="{8B14A902-B2FA-4B13-9D9C-4F58AE4BC58C}">
      <dgm:prSet/>
      <dgm:spPr/>
      <dgm:t>
        <a:bodyPr/>
        <a:lstStyle/>
        <a:p>
          <a:endParaRPr lang="en-US"/>
        </a:p>
      </dgm:t>
    </dgm:pt>
    <dgm:pt modelId="{62D9D84C-ED96-41C9-8D28-286E72CBD73F}">
      <dgm:prSet phldrT="[Text]"/>
      <dgm:spPr/>
      <dgm:t>
        <a:bodyPr/>
        <a:lstStyle/>
        <a:p>
          <a:r>
            <a:rPr lang="en-US" dirty="0"/>
            <a:t>Supporting Documents</a:t>
          </a:r>
        </a:p>
      </dgm:t>
    </dgm:pt>
    <dgm:pt modelId="{A1EBD6A2-8D93-4532-A354-F39D586D2E7C}" type="parTrans" cxnId="{16329962-EDAF-48B9-90EF-4CAF41504692}">
      <dgm:prSet/>
      <dgm:spPr/>
      <dgm:t>
        <a:bodyPr/>
        <a:lstStyle/>
        <a:p>
          <a:endParaRPr lang="en-US"/>
        </a:p>
      </dgm:t>
    </dgm:pt>
    <dgm:pt modelId="{16F9BEA6-CEB5-48FA-98B2-34885E4D0892}" type="sibTrans" cxnId="{16329962-EDAF-48B9-90EF-4CAF41504692}">
      <dgm:prSet/>
      <dgm:spPr/>
      <dgm:t>
        <a:bodyPr/>
        <a:lstStyle/>
        <a:p>
          <a:endParaRPr lang="en-US"/>
        </a:p>
      </dgm:t>
    </dgm:pt>
    <dgm:pt modelId="{B43D0449-95DD-4BAC-B436-731A18361A75}">
      <dgm:prSet phldrT="[Text]"/>
      <dgm:spPr/>
      <dgm:t>
        <a:bodyPr/>
        <a:lstStyle/>
        <a:p>
          <a:r>
            <a:rPr lang="en-US" dirty="0"/>
            <a:t>Checklist</a:t>
          </a:r>
        </a:p>
      </dgm:t>
    </dgm:pt>
    <dgm:pt modelId="{477F67C2-AF8C-421E-800F-BD565812249B}" type="parTrans" cxnId="{9D7C977B-4502-4308-AC51-7A81C49FFCD4}">
      <dgm:prSet/>
      <dgm:spPr/>
      <dgm:t>
        <a:bodyPr/>
        <a:lstStyle/>
        <a:p>
          <a:endParaRPr lang="en-US"/>
        </a:p>
      </dgm:t>
    </dgm:pt>
    <dgm:pt modelId="{6FD28BE2-B9FD-4116-905D-00BDB1FA82C8}" type="sibTrans" cxnId="{9D7C977B-4502-4308-AC51-7A81C49FFCD4}">
      <dgm:prSet/>
      <dgm:spPr/>
      <dgm:t>
        <a:bodyPr/>
        <a:lstStyle/>
        <a:p>
          <a:endParaRPr lang="en-US"/>
        </a:p>
      </dgm:t>
    </dgm:pt>
    <dgm:pt modelId="{DF61B9F6-83BE-48A8-91B3-3B4FB03A61B4}" type="pres">
      <dgm:prSet presAssocID="{DA186E9F-D02F-45AC-9175-D260BD32B3FF}" presName="Name0" presStyleCnt="0">
        <dgm:presLayoutVars>
          <dgm:dir/>
          <dgm:animLvl val="lvl"/>
          <dgm:resizeHandles val="exact"/>
        </dgm:presLayoutVars>
      </dgm:prSet>
      <dgm:spPr/>
    </dgm:pt>
    <dgm:pt modelId="{96E2F725-5076-4F22-B327-DBB26494D121}" type="pres">
      <dgm:prSet presAssocID="{8E6ECDB9-89C3-4B04-8E52-785E41586578}" presName="linNode" presStyleCnt="0"/>
      <dgm:spPr/>
    </dgm:pt>
    <dgm:pt modelId="{48D94A1D-EF4E-4994-BD83-B01C4AA84458}" type="pres">
      <dgm:prSet presAssocID="{8E6ECDB9-89C3-4B04-8E52-785E41586578}" presName="parTx" presStyleLbl="revTx" presStyleIdx="0" presStyleCnt="2">
        <dgm:presLayoutVars>
          <dgm:chMax val="1"/>
          <dgm:bulletEnabled val="1"/>
        </dgm:presLayoutVars>
      </dgm:prSet>
      <dgm:spPr/>
    </dgm:pt>
    <dgm:pt modelId="{936FDB80-D582-430A-A75F-77FBA8B44F27}" type="pres">
      <dgm:prSet presAssocID="{8E6ECDB9-89C3-4B04-8E52-785E41586578}" presName="bracket" presStyleLbl="parChTrans1D1" presStyleIdx="0" presStyleCnt="2"/>
      <dgm:spPr/>
    </dgm:pt>
    <dgm:pt modelId="{F3BCBB24-030E-45C9-8736-4C110E36EAC2}" type="pres">
      <dgm:prSet presAssocID="{8E6ECDB9-89C3-4B04-8E52-785E41586578}" presName="spH" presStyleCnt="0"/>
      <dgm:spPr/>
    </dgm:pt>
    <dgm:pt modelId="{EA26B114-4450-4B58-9602-A6676A58828C}" type="pres">
      <dgm:prSet presAssocID="{8E6ECDB9-89C3-4B04-8E52-785E41586578}" presName="desTx" presStyleLbl="node1" presStyleIdx="0" presStyleCnt="2">
        <dgm:presLayoutVars>
          <dgm:bulletEnabled val="1"/>
        </dgm:presLayoutVars>
      </dgm:prSet>
      <dgm:spPr/>
    </dgm:pt>
    <dgm:pt modelId="{121FE213-8E16-4BD7-9716-B6379FF40C68}" type="pres">
      <dgm:prSet presAssocID="{A52ABD22-FCF1-458C-BDB4-1E32AAFCBCEE}" presName="spV" presStyleCnt="0"/>
      <dgm:spPr/>
    </dgm:pt>
    <dgm:pt modelId="{1D3353FF-8998-4D16-84C2-CE03228B37D4}" type="pres">
      <dgm:prSet presAssocID="{2FB4B745-4780-4675-A968-BD8A99C356C3}" presName="linNode" presStyleCnt="0"/>
      <dgm:spPr/>
    </dgm:pt>
    <dgm:pt modelId="{FCEABC25-B307-4429-B665-6FADC6BB5D1A}" type="pres">
      <dgm:prSet presAssocID="{2FB4B745-4780-4675-A968-BD8A99C356C3}" presName="parTx" presStyleLbl="revTx" presStyleIdx="1" presStyleCnt="2">
        <dgm:presLayoutVars>
          <dgm:chMax val="1"/>
          <dgm:bulletEnabled val="1"/>
        </dgm:presLayoutVars>
      </dgm:prSet>
      <dgm:spPr/>
    </dgm:pt>
    <dgm:pt modelId="{8E412344-9CA5-4127-8B1E-7FECE169A522}" type="pres">
      <dgm:prSet presAssocID="{2FB4B745-4780-4675-A968-BD8A99C356C3}" presName="bracket" presStyleLbl="parChTrans1D1" presStyleIdx="1" presStyleCnt="2"/>
      <dgm:spPr/>
    </dgm:pt>
    <dgm:pt modelId="{A8D685D9-EA71-4273-98B2-EBCC682EC131}" type="pres">
      <dgm:prSet presAssocID="{2FB4B745-4780-4675-A968-BD8A99C356C3}" presName="spH" presStyleCnt="0"/>
      <dgm:spPr/>
    </dgm:pt>
    <dgm:pt modelId="{7BC569D7-C883-4D1C-B9EE-04D3CD254C8B}" type="pres">
      <dgm:prSet presAssocID="{2FB4B745-4780-4675-A968-BD8A99C356C3}" presName="desTx" presStyleLbl="node1" presStyleIdx="1" presStyleCnt="2">
        <dgm:presLayoutVars>
          <dgm:bulletEnabled val="1"/>
        </dgm:presLayoutVars>
      </dgm:prSet>
      <dgm:spPr/>
    </dgm:pt>
  </dgm:ptLst>
  <dgm:cxnLst>
    <dgm:cxn modelId="{C5D46F01-DF16-47A4-A567-83648B9EAB0F}" type="presOf" srcId="{FC9FCF5A-59D2-4C5B-AE58-805DB58C4838}" destId="{EA26B114-4450-4B58-9602-A6676A58828C}" srcOrd="0" destOrd="1" presId="urn:diagrams.loki3.com/BracketList"/>
    <dgm:cxn modelId="{8B14A902-B2FA-4B13-9D9C-4F58AE4BC58C}" srcId="{2FB4B745-4780-4675-A968-BD8A99C356C3}" destId="{C8131A98-F8EB-40E7-8763-E08B7B13BECD}" srcOrd="6" destOrd="0" parTransId="{2D5E8CC7-CA9A-4940-9F14-9DC46F449138}" sibTransId="{9BBEC6C7-9D7E-4070-A026-8991A4EB7EDF}"/>
    <dgm:cxn modelId="{F8BFF212-3CEC-4AA3-B2AB-D962DC8A3311}" type="presOf" srcId="{251AB9BC-9656-4C4C-AB55-4F2CB845B571}" destId="{7BC569D7-C883-4D1C-B9EE-04D3CD254C8B}" srcOrd="0" destOrd="5" presId="urn:diagrams.loki3.com/BracketList"/>
    <dgm:cxn modelId="{41294225-3D9E-4C93-81FE-9836DAE4D763}" type="presOf" srcId="{E9D74982-A4AB-4261-8FB5-78B8C9335BFB}" destId="{EA26B114-4450-4B58-9602-A6676A58828C}" srcOrd="0" destOrd="3" presId="urn:diagrams.loki3.com/BracketList"/>
    <dgm:cxn modelId="{7FDFED25-1762-4A28-8E6B-D65AFB1006BE}" srcId="{2FB4B745-4780-4675-A968-BD8A99C356C3}" destId="{C8D26ADE-5BC9-45CA-B7DA-01D20FDCFC7A}" srcOrd="4" destOrd="0" parTransId="{ACD9D418-05AB-4586-9ED0-8D891CD8188A}" sibTransId="{6EE637E3-6E75-4B6C-AE90-68366857663B}"/>
    <dgm:cxn modelId="{6B17CA2E-8725-413A-819A-D1D81D57BEC2}" srcId="{8E6ECDB9-89C3-4B04-8E52-785E41586578}" destId="{E9D74982-A4AB-4261-8FB5-78B8C9335BFB}" srcOrd="3" destOrd="0" parTransId="{D3394D6D-36DF-4E6A-AB57-9C1E215DB099}" sibTransId="{A32830B2-2141-490C-B37B-87E455CBF0C7}"/>
    <dgm:cxn modelId="{B7516830-2DE8-401C-8C1D-12CA7CD985DD}" type="presOf" srcId="{CAA9CDE1-16F4-49FB-8B67-8DF41D9E0976}" destId="{EA26B114-4450-4B58-9602-A6676A58828C}" srcOrd="0" destOrd="4" presId="urn:diagrams.loki3.com/BracketList"/>
    <dgm:cxn modelId="{204A0E3F-1DB5-40D4-9DD4-E4266F02C3A5}" srcId="{8E6ECDB9-89C3-4B04-8E52-785E41586578}" destId="{8AA97178-9D2E-4E61-AB4E-77462CA977AB}" srcOrd="0" destOrd="0" parTransId="{94C9CB90-D881-4A71-B686-C2C9AA908B9C}" sibTransId="{3DC492D1-7E40-4E77-873D-2687F3629BB6}"/>
    <dgm:cxn modelId="{3011D55E-60EE-430D-A353-EFF387274A47}" type="presOf" srcId="{DC0A9AFB-6160-48C0-BE11-98D1DEA42627}" destId="{7BC569D7-C883-4D1C-B9EE-04D3CD254C8B}" srcOrd="0" destOrd="2" presId="urn:diagrams.loki3.com/BracketList"/>
    <dgm:cxn modelId="{16329962-EDAF-48B9-90EF-4CAF41504692}" srcId="{2FB4B745-4780-4675-A968-BD8A99C356C3}" destId="{62D9D84C-ED96-41C9-8D28-286E72CBD73F}" srcOrd="7" destOrd="0" parTransId="{A1EBD6A2-8D93-4532-A354-F39D586D2E7C}" sibTransId="{16F9BEA6-CEB5-48FA-98B2-34885E4D0892}"/>
    <dgm:cxn modelId="{29409743-C874-4C7B-88E8-E1D798B76B71}" type="presOf" srcId="{E65BC713-C667-41F5-BC41-99FE35C86621}" destId="{7BC569D7-C883-4D1C-B9EE-04D3CD254C8B}" srcOrd="0" destOrd="1" presId="urn:diagrams.loki3.com/BracketList"/>
    <dgm:cxn modelId="{8638CD43-C97B-49DD-97EE-941BA3FBEB72}" srcId="{8E6ECDB9-89C3-4B04-8E52-785E41586578}" destId="{FC9FCF5A-59D2-4C5B-AE58-805DB58C4838}" srcOrd="1" destOrd="0" parTransId="{B303BB04-86E3-4497-82FC-1B40F2F4CC8F}" sibTransId="{419653DD-AE90-4578-A7F7-F94214E24846}"/>
    <dgm:cxn modelId="{1753D664-813D-4DD5-B8F3-F161223AC7C3}" srcId="{8E6ECDB9-89C3-4B04-8E52-785E41586578}" destId="{CAA9CDE1-16F4-49FB-8B67-8DF41D9E0976}" srcOrd="4" destOrd="0" parTransId="{33C046B5-5700-4761-9717-78C6044782CF}" sibTransId="{DBAD798D-D60C-48A9-9784-C0A48F7436A6}"/>
    <dgm:cxn modelId="{9BE0A44C-5BC1-458B-A9F0-77637919915E}" type="presOf" srcId="{8AA97178-9D2E-4E61-AB4E-77462CA977AB}" destId="{EA26B114-4450-4B58-9602-A6676A58828C}" srcOrd="0" destOrd="0" presId="urn:diagrams.loki3.com/BracketList"/>
    <dgm:cxn modelId="{C734E84C-B8A4-43F0-BC9D-A755CAAA133A}" type="presOf" srcId="{C8131A98-F8EB-40E7-8763-E08B7B13BECD}" destId="{7BC569D7-C883-4D1C-B9EE-04D3CD254C8B}" srcOrd="0" destOrd="6" presId="urn:diagrams.loki3.com/BracketList"/>
    <dgm:cxn modelId="{5B5DF64F-8583-451E-A615-C7C0B0DEC890}" type="presOf" srcId="{8E6ECDB9-89C3-4B04-8E52-785E41586578}" destId="{48D94A1D-EF4E-4994-BD83-B01C4AA84458}" srcOrd="0" destOrd="0" presId="urn:diagrams.loki3.com/BracketList"/>
    <dgm:cxn modelId="{426E1558-A787-4380-8E42-115A666F8335}" srcId="{8E6ECDB9-89C3-4B04-8E52-785E41586578}" destId="{DD5BB152-5DBC-4B19-8DA6-CF4B8491BE30}" srcOrd="5" destOrd="0" parTransId="{A55053CB-5CFD-4EF4-88ED-9CBA24BB255D}" sibTransId="{74EEC132-DB49-441F-86E9-9AA85CBF35B3}"/>
    <dgm:cxn modelId="{9D7C977B-4502-4308-AC51-7A81C49FFCD4}" srcId="{2FB4B745-4780-4675-A968-BD8A99C356C3}" destId="{B43D0449-95DD-4BAC-B436-731A18361A75}" srcOrd="0" destOrd="0" parTransId="{477F67C2-AF8C-421E-800F-BD565812249B}" sibTransId="{6FD28BE2-B9FD-4116-905D-00BDB1FA82C8}"/>
    <dgm:cxn modelId="{03956184-E8CE-4EC6-BFF4-1FF0B072CDB7}" type="presOf" srcId="{62D9D84C-ED96-41C9-8D28-286E72CBD73F}" destId="{7BC569D7-C883-4D1C-B9EE-04D3CD254C8B}" srcOrd="0" destOrd="7" presId="urn:diagrams.loki3.com/BracketList"/>
    <dgm:cxn modelId="{55E7FD9D-51A5-41F5-84C8-3B64FB42B5EE}" srcId="{2FB4B745-4780-4675-A968-BD8A99C356C3}" destId="{E65BC713-C667-41F5-BC41-99FE35C86621}" srcOrd="1" destOrd="0" parTransId="{DFCFB7EC-864C-44EB-9E8D-171BEF8478BD}" sibTransId="{86E5731E-AD12-40D6-9A13-E544D2DBFF9C}"/>
    <dgm:cxn modelId="{7902AAA0-909E-4978-B4EB-C7A67C27CC82}" srcId="{2FB4B745-4780-4675-A968-BD8A99C356C3}" destId="{DC0A9AFB-6160-48C0-BE11-98D1DEA42627}" srcOrd="2" destOrd="0" parTransId="{0F480671-F77D-42DF-926E-FFC9549086A4}" sibTransId="{F205F448-C7EA-4A87-826C-DA9CEC708417}"/>
    <dgm:cxn modelId="{ECEF23B3-C1AD-4C75-BEC3-766EFF0471BF}" type="presOf" srcId="{DD5BB152-5DBC-4B19-8DA6-CF4B8491BE30}" destId="{EA26B114-4450-4B58-9602-A6676A58828C}" srcOrd="0" destOrd="5" presId="urn:diagrams.loki3.com/BracketList"/>
    <dgm:cxn modelId="{6BF02CBA-0798-4F67-AF88-01D229155C5C}" srcId="{DA186E9F-D02F-45AC-9175-D260BD32B3FF}" destId="{8E6ECDB9-89C3-4B04-8E52-785E41586578}" srcOrd="0" destOrd="0" parTransId="{D85E73BA-72F5-4A27-BCE6-9E2A5D2B615B}" sibTransId="{A52ABD22-FCF1-458C-BDB4-1E32AAFCBCEE}"/>
    <dgm:cxn modelId="{B47E31BE-503C-4F77-A2D0-466FE3F0E228}" type="presOf" srcId="{C8D26ADE-5BC9-45CA-B7DA-01D20FDCFC7A}" destId="{7BC569D7-C883-4D1C-B9EE-04D3CD254C8B}" srcOrd="0" destOrd="4" presId="urn:diagrams.loki3.com/BracketList"/>
    <dgm:cxn modelId="{85C844C7-74AA-4EAD-8FE2-310596932657}" srcId="{2FB4B745-4780-4675-A968-BD8A99C356C3}" destId="{2F845B00-08D1-4D53-8F52-F3B3C0F17BFA}" srcOrd="3" destOrd="0" parTransId="{B0AB8F76-B301-46EE-8626-F884C0FF7136}" sibTransId="{EFB315E6-7C63-44F5-8292-F120198A9F91}"/>
    <dgm:cxn modelId="{CCEC7ACB-7C35-487C-A923-4ED9852A56D8}" srcId="{DA186E9F-D02F-45AC-9175-D260BD32B3FF}" destId="{2FB4B745-4780-4675-A968-BD8A99C356C3}" srcOrd="1" destOrd="0" parTransId="{5A814B1A-86AF-4001-BE6D-D3DCC9773EA1}" sibTransId="{0EC95D75-1547-4734-9EC4-8D456276C4D5}"/>
    <dgm:cxn modelId="{749B64CD-7BA0-4559-8030-C9B8EC2B0130}" type="presOf" srcId="{2FB4B745-4780-4675-A968-BD8A99C356C3}" destId="{FCEABC25-B307-4429-B665-6FADC6BB5D1A}" srcOrd="0" destOrd="0" presId="urn:diagrams.loki3.com/BracketList"/>
    <dgm:cxn modelId="{AFE813D5-F8E7-4FC3-9868-D757056C52AA}" type="presOf" srcId="{76E27576-3A13-461E-8BE3-5C2DBEA4A74A}" destId="{EA26B114-4450-4B58-9602-A6676A58828C}" srcOrd="0" destOrd="2" presId="urn:diagrams.loki3.com/BracketList"/>
    <dgm:cxn modelId="{3C15ADE8-7215-4410-8BAE-107829B43689}" type="presOf" srcId="{2F845B00-08D1-4D53-8F52-F3B3C0F17BFA}" destId="{7BC569D7-C883-4D1C-B9EE-04D3CD254C8B}" srcOrd="0" destOrd="3" presId="urn:diagrams.loki3.com/BracketList"/>
    <dgm:cxn modelId="{DA63ADEC-7E60-4026-8423-170D59AC9BE6}" type="presOf" srcId="{DA186E9F-D02F-45AC-9175-D260BD32B3FF}" destId="{DF61B9F6-83BE-48A8-91B3-3B4FB03A61B4}" srcOrd="0" destOrd="0" presId="urn:diagrams.loki3.com/BracketList"/>
    <dgm:cxn modelId="{DB940EED-CE03-4D47-8973-F7CB4AE3F849}" srcId="{2FB4B745-4780-4675-A968-BD8A99C356C3}" destId="{251AB9BC-9656-4C4C-AB55-4F2CB845B571}" srcOrd="5" destOrd="0" parTransId="{5D719665-C9EA-403E-A7B1-281FDD634A78}" sibTransId="{13C3DE48-7DA0-4C05-9A22-3055500C696E}"/>
    <dgm:cxn modelId="{A56F3DEF-3161-49B3-80B9-5044E265537E}" srcId="{8E6ECDB9-89C3-4B04-8E52-785E41586578}" destId="{76E27576-3A13-461E-8BE3-5C2DBEA4A74A}" srcOrd="2" destOrd="0" parTransId="{A272A0FC-E852-4FDC-AAE9-8C152CA61CC8}" sibTransId="{7E71A95A-0371-43B0-AE84-EA93F7CC17D2}"/>
    <dgm:cxn modelId="{DCB31EF4-31ED-4EF0-BA09-E57E49E308EC}" type="presOf" srcId="{B43D0449-95DD-4BAC-B436-731A18361A75}" destId="{7BC569D7-C883-4D1C-B9EE-04D3CD254C8B}" srcOrd="0" destOrd="0" presId="urn:diagrams.loki3.com/BracketList"/>
    <dgm:cxn modelId="{1F61B7F5-8667-49B8-9033-DF9AFFF64521}" type="presParOf" srcId="{DF61B9F6-83BE-48A8-91B3-3B4FB03A61B4}" destId="{96E2F725-5076-4F22-B327-DBB26494D121}" srcOrd="0" destOrd="0" presId="urn:diagrams.loki3.com/BracketList"/>
    <dgm:cxn modelId="{7312E329-A323-48F1-A545-84F44E6C69C5}" type="presParOf" srcId="{96E2F725-5076-4F22-B327-DBB26494D121}" destId="{48D94A1D-EF4E-4994-BD83-B01C4AA84458}" srcOrd="0" destOrd="0" presId="urn:diagrams.loki3.com/BracketList"/>
    <dgm:cxn modelId="{3A42DF77-2A35-459C-B55E-58EE8FA947F2}" type="presParOf" srcId="{96E2F725-5076-4F22-B327-DBB26494D121}" destId="{936FDB80-D582-430A-A75F-77FBA8B44F27}" srcOrd="1" destOrd="0" presId="urn:diagrams.loki3.com/BracketList"/>
    <dgm:cxn modelId="{3071A5B0-0BDB-462E-92BC-A289E44DE887}" type="presParOf" srcId="{96E2F725-5076-4F22-B327-DBB26494D121}" destId="{F3BCBB24-030E-45C9-8736-4C110E36EAC2}" srcOrd="2" destOrd="0" presId="urn:diagrams.loki3.com/BracketList"/>
    <dgm:cxn modelId="{A923F83F-9724-42B1-B8D5-6A2DDFE385D6}" type="presParOf" srcId="{96E2F725-5076-4F22-B327-DBB26494D121}" destId="{EA26B114-4450-4B58-9602-A6676A58828C}" srcOrd="3" destOrd="0" presId="urn:diagrams.loki3.com/BracketList"/>
    <dgm:cxn modelId="{94E71458-15C6-4570-A481-2075A648ABD3}" type="presParOf" srcId="{DF61B9F6-83BE-48A8-91B3-3B4FB03A61B4}" destId="{121FE213-8E16-4BD7-9716-B6379FF40C68}" srcOrd="1" destOrd="0" presId="urn:diagrams.loki3.com/BracketList"/>
    <dgm:cxn modelId="{F91662DA-65E2-4E7F-AD71-7D535C8E6041}" type="presParOf" srcId="{DF61B9F6-83BE-48A8-91B3-3B4FB03A61B4}" destId="{1D3353FF-8998-4D16-84C2-CE03228B37D4}" srcOrd="2" destOrd="0" presId="urn:diagrams.loki3.com/BracketList"/>
    <dgm:cxn modelId="{B74CFF17-6EF8-46FB-8622-87B39AE80E86}" type="presParOf" srcId="{1D3353FF-8998-4D16-84C2-CE03228B37D4}" destId="{FCEABC25-B307-4429-B665-6FADC6BB5D1A}" srcOrd="0" destOrd="0" presId="urn:diagrams.loki3.com/BracketList"/>
    <dgm:cxn modelId="{DAD695D6-1E26-408D-AE88-5ECF0157EAD7}" type="presParOf" srcId="{1D3353FF-8998-4D16-84C2-CE03228B37D4}" destId="{8E412344-9CA5-4127-8B1E-7FECE169A522}" srcOrd="1" destOrd="0" presId="urn:diagrams.loki3.com/BracketList"/>
    <dgm:cxn modelId="{923BB381-8D5C-463D-B3C2-128D41324CAA}" type="presParOf" srcId="{1D3353FF-8998-4D16-84C2-CE03228B37D4}" destId="{A8D685D9-EA71-4273-98B2-EBCC682EC131}" srcOrd="2" destOrd="0" presId="urn:diagrams.loki3.com/BracketList"/>
    <dgm:cxn modelId="{44F9D257-3996-4351-A2D9-1FA20E75E7FA}" type="presParOf" srcId="{1D3353FF-8998-4D16-84C2-CE03228B37D4}" destId="{7BC569D7-C883-4D1C-B9EE-04D3CD254C8B}"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5119188-4BBD-447B-BEF3-4E725A552F6D}"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US"/>
        </a:p>
      </dgm:t>
    </dgm:pt>
    <dgm:pt modelId="{97609A44-84A3-4C91-896E-68380F138646}">
      <dgm:prSet/>
      <dgm:spPr/>
      <dgm:t>
        <a:bodyPr/>
        <a:lstStyle/>
        <a:p>
          <a:pPr rtl="0"/>
          <a:r>
            <a:rPr lang="en-US"/>
            <a:t>Project Narrative</a:t>
          </a:r>
        </a:p>
      </dgm:t>
    </dgm:pt>
    <dgm:pt modelId="{E4ACFC29-C86C-44EC-BC67-03DDF2F2FB18}" type="parTrans" cxnId="{4EAEDF73-B6F9-49C9-9791-1FA4A8E64530}">
      <dgm:prSet/>
      <dgm:spPr/>
      <dgm:t>
        <a:bodyPr/>
        <a:lstStyle/>
        <a:p>
          <a:endParaRPr lang="en-US"/>
        </a:p>
      </dgm:t>
    </dgm:pt>
    <dgm:pt modelId="{336EEEB7-43BA-4FD2-BD7B-499C4E6AD0AA}" type="sibTrans" cxnId="{4EAEDF73-B6F9-49C9-9791-1FA4A8E64530}">
      <dgm:prSet/>
      <dgm:spPr/>
      <dgm:t>
        <a:bodyPr/>
        <a:lstStyle/>
        <a:p>
          <a:endParaRPr lang="en-US"/>
        </a:p>
      </dgm:t>
    </dgm:pt>
    <dgm:pt modelId="{33B254E5-0D01-4332-A4AF-DD39E61AD377}">
      <dgm:prSet/>
      <dgm:spPr/>
      <dgm:t>
        <a:bodyPr/>
        <a:lstStyle/>
        <a:p>
          <a:pPr rtl="0"/>
          <a:r>
            <a:rPr lang="en-US"/>
            <a:t>Educational Program Overview (20 Points)</a:t>
          </a:r>
        </a:p>
      </dgm:t>
    </dgm:pt>
    <dgm:pt modelId="{AF2FA0A8-A5BE-43E3-81EC-00951C204DAE}" type="parTrans" cxnId="{6EE58576-BC47-4490-B73F-6AE669DFCF91}">
      <dgm:prSet/>
      <dgm:spPr/>
      <dgm:t>
        <a:bodyPr/>
        <a:lstStyle/>
        <a:p>
          <a:endParaRPr lang="en-US"/>
        </a:p>
      </dgm:t>
    </dgm:pt>
    <dgm:pt modelId="{534BAECE-D686-41EE-9994-8EA2338226B1}" type="sibTrans" cxnId="{6EE58576-BC47-4490-B73F-6AE669DFCF91}">
      <dgm:prSet/>
      <dgm:spPr/>
      <dgm:t>
        <a:bodyPr/>
        <a:lstStyle/>
        <a:p>
          <a:endParaRPr lang="en-US"/>
        </a:p>
      </dgm:t>
    </dgm:pt>
    <dgm:pt modelId="{6567A7F2-C54D-44C8-9099-9DC0B4945C0A}">
      <dgm:prSet/>
      <dgm:spPr/>
      <dgm:t>
        <a:bodyPr/>
        <a:lstStyle/>
        <a:p>
          <a:pPr rtl="0"/>
          <a:r>
            <a:rPr lang="en-US"/>
            <a:t>Project Goals (10 Points)</a:t>
          </a:r>
        </a:p>
      </dgm:t>
    </dgm:pt>
    <dgm:pt modelId="{4C8FDBDE-C4B3-4482-B90B-4E02F20E56EB}" type="parTrans" cxnId="{A110023B-E387-40BE-9C76-87690A19DD88}">
      <dgm:prSet/>
      <dgm:spPr/>
      <dgm:t>
        <a:bodyPr/>
        <a:lstStyle/>
        <a:p>
          <a:endParaRPr lang="en-US"/>
        </a:p>
      </dgm:t>
    </dgm:pt>
    <dgm:pt modelId="{94ABE9BF-7749-4913-BB4E-AB2534C8E2AA}" type="sibTrans" cxnId="{A110023B-E387-40BE-9C76-87690A19DD88}">
      <dgm:prSet/>
      <dgm:spPr/>
      <dgm:t>
        <a:bodyPr/>
        <a:lstStyle/>
        <a:p>
          <a:endParaRPr lang="en-US"/>
        </a:p>
      </dgm:t>
    </dgm:pt>
    <dgm:pt modelId="{4013AA0C-E745-407B-9C1C-42FC6DF12118}">
      <dgm:prSet/>
      <dgm:spPr/>
      <dgm:t>
        <a:bodyPr/>
        <a:lstStyle/>
        <a:p>
          <a:pPr rtl="0"/>
          <a:r>
            <a:rPr lang="en-US"/>
            <a:t>Use of Data (10 Points)</a:t>
          </a:r>
        </a:p>
      </dgm:t>
    </dgm:pt>
    <dgm:pt modelId="{4AA50804-883A-498E-AAC7-B996F0BB0C7B}" type="parTrans" cxnId="{B9BE2F6C-B17A-4332-AE35-BBC9C64C674A}">
      <dgm:prSet/>
      <dgm:spPr/>
      <dgm:t>
        <a:bodyPr/>
        <a:lstStyle/>
        <a:p>
          <a:endParaRPr lang="en-US"/>
        </a:p>
      </dgm:t>
    </dgm:pt>
    <dgm:pt modelId="{E114792B-F39C-4CFE-8BD1-24C7A78CFE57}" type="sibTrans" cxnId="{B9BE2F6C-B17A-4332-AE35-BBC9C64C674A}">
      <dgm:prSet/>
      <dgm:spPr/>
      <dgm:t>
        <a:bodyPr/>
        <a:lstStyle/>
        <a:p>
          <a:endParaRPr lang="en-US"/>
        </a:p>
      </dgm:t>
    </dgm:pt>
    <dgm:pt modelId="{88A8352B-616A-4657-92A0-FB9DB55957CD}">
      <dgm:prSet/>
      <dgm:spPr/>
      <dgm:t>
        <a:bodyPr/>
        <a:lstStyle/>
        <a:p>
          <a:pPr rtl="0"/>
          <a:r>
            <a:rPr lang="en-US" dirty="0"/>
            <a:t>Governance and Management (20 Points)</a:t>
          </a:r>
        </a:p>
      </dgm:t>
    </dgm:pt>
    <dgm:pt modelId="{09B6B54C-2EE1-4985-A008-3EDA3E34DFBF}" type="parTrans" cxnId="{2BC7BC1F-0543-4856-9C27-90773503878F}">
      <dgm:prSet/>
      <dgm:spPr/>
      <dgm:t>
        <a:bodyPr/>
        <a:lstStyle/>
        <a:p>
          <a:endParaRPr lang="en-US"/>
        </a:p>
      </dgm:t>
    </dgm:pt>
    <dgm:pt modelId="{1BDE60D2-FB45-4C6B-95D2-0809F5C1A743}" type="sibTrans" cxnId="{2BC7BC1F-0543-4856-9C27-90773503878F}">
      <dgm:prSet/>
      <dgm:spPr/>
      <dgm:t>
        <a:bodyPr/>
        <a:lstStyle/>
        <a:p>
          <a:endParaRPr lang="en-US"/>
        </a:p>
      </dgm:t>
    </dgm:pt>
    <dgm:pt modelId="{85939950-D0F6-4C72-B556-490C8A7EE60F}">
      <dgm:prSet/>
      <dgm:spPr/>
      <dgm:t>
        <a:bodyPr/>
        <a:lstStyle/>
        <a:p>
          <a:pPr rtl="0"/>
          <a:r>
            <a:rPr lang="en-US"/>
            <a:t>Student Access (10 Points)</a:t>
          </a:r>
        </a:p>
      </dgm:t>
    </dgm:pt>
    <dgm:pt modelId="{33D4D227-EA00-485A-9090-A7DC54C652B1}" type="parTrans" cxnId="{29BEC5A2-3000-4BC1-8B46-8E56C20F1BA1}">
      <dgm:prSet/>
      <dgm:spPr/>
      <dgm:t>
        <a:bodyPr/>
        <a:lstStyle/>
        <a:p>
          <a:endParaRPr lang="en-US"/>
        </a:p>
      </dgm:t>
    </dgm:pt>
    <dgm:pt modelId="{ECFEEEC8-58D5-40E7-8D6B-B10C9467A858}" type="sibTrans" cxnId="{29BEC5A2-3000-4BC1-8B46-8E56C20F1BA1}">
      <dgm:prSet/>
      <dgm:spPr/>
      <dgm:t>
        <a:bodyPr/>
        <a:lstStyle/>
        <a:p>
          <a:endParaRPr lang="en-US"/>
        </a:p>
      </dgm:t>
    </dgm:pt>
    <dgm:pt modelId="{8636D6D5-03C4-46C9-A942-A50901C21622}">
      <dgm:prSet/>
      <dgm:spPr/>
      <dgm:t>
        <a:bodyPr/>
        <a:lstStyle/>
        <a:p>
          <a:pPr rtl="0"/>
          <a:r>
            <a:rPr lang="en-US"/>
            <a:t>Fiscal Sustainability (10 Points)</a:t>
          </a:r>
        </a:p>
      </dgm:t>
    </dgm:pt>
    <dgm:pt modelId="{661F44C4-B9B9-47BB-93A1-E6C8DAD7A325}" type="parTrans" cxnId="{B25B4207-BEAA-4461-AF4E-D184B5A7BAE6}">
      <dgm:prSet/>
      <dgm:spPr/>
      <dgm:t>
        <a:bodyPr/>
        <a:lstStyle/>
        <a:p>
          <a:endParaRPr lang="en-US"/>
        </a:p>
      </dgm:t>
    </dgm:pt>
    <dgm:pt modelId="{5BCE4558-3F45-42B2-BE8E-F1FC4EC1FAAE}" type="sibTrans" cxnId="{B25B4207-BEAA-4461-AF4E-D184B5A7BAE6}">
      <dgm:prSet/>
      <dgm:spPr/>
      <dgm:t>
        <a:bodyPr/>
        <a:lstStyle/>
        <a:p>
          <a:endParaRPr lang="en-US"/>
        </a:p>
      </dgm:t>
    </dgm:pt>
    <dgm:pt modelId="{90A629A3-7EAB-4F86-88C4-E695FA067A9F}">
      <dgm:prSet/>
      <dgm:spPr/>
      <dgm:t>
        <a:bodyPr/>
        <a:lstStyle/>
        <a:p>
          <a:pPr rtl="0"/>
          <a:r>
            <a:rPr lang="en-US"/>
            <a:t>Budget </a:t>
          </a:r>
        </a:p>
      </dgm:t>
    </dgm:pt>
    <dgm:pt modelId="{F96D7EEF-B282-45BF-97CC-CB74C2D59153}" type="parTrans" cxnId="{13A7663E-44DD-44F7-8A3B-E79EDD5C95C8}">
      <dgm:prSet/>
      <dgm:spPr/>
      <dgm:t>
        <a:bodyPr/>
        <a:lstStyle/>
        <a:p>
          <a:endParaRPr lang="en-US"/>
        </a:p>
      </dgm:t>
    </dgm:pt>
    <dgm:pt modelId="{6FA10939-D522-4362-A7D3-FD54A83CE01B}" type="sibTrans" cxnId="{13A7663E-44DD-44F7-8A3B-E79EDD5C95C8}">
      <dgm:prSet/>
      <dgm:spPr/>
      <dgm:t>
        <a:bodyPr/>
        <a:lstStyle/>
        <a:p>
          <a:endParaRPr lang="en-US"/>
        </a:p>
      </dgm:t>
    </dgm:pt>
    <dgm:pt modelId="{5809A5E2-C824-4D5D-A6C8-C3B9E28F46F6}">
      <dgm:prSet/>
      <dgm:spPr/>
      <dgm:t>
        <a:bodyPr/>
        <a:lstStyle/>
        <a:p>
          <a:pPr rtl="0"/>
          <a:r>
            <a:rPr lang="en-US"/>
            <a:t>Budget Narrative (10 Points)</a:t>
          </a:r>
        </a:p>
      </dgm:t>
    </dgm:pt>
    <dgm:pt modelId="{481804D9-C77A-464D-BB51-85C324082AB0}" type="parTrans" cxnId="{531AF5EC-6A1E-4CB1-B461-CA0FAA6935DE}">
      <dgm:prSet/>
      <dgm:spPr/>
      <dgm:t>
        <a:bodyPr/>
        <a:lstStyle/>
        <a:p>
          <a:endParaRPr lang="en-US"/>
        </a:p>
      </dgm:t>
    </dgm:pt>
    <dgm:pt modelId="{027DB0C6-4682-4F0A-8DD1-4E08B0E47BA6}" type="sibTrans" cxnId="{531AF5EC-6A1E-4CB1-B461-CA0FAA6935DE}">
      <dgm:prSet/>
      <dgm:spPr/>
      <dgm:t>
        <a:bodyPr/>
        <a:lstStyle/>
        <a:p>
          <a:endParaRPr lang="en-US"/>
        </a:p>
      </dgm:t>
    </dgm:pt>
    <dgm:pt modelId="{AC33E658-96D9-4800-83CF-049D5C2D24BE}">
      <dgm:prSet/>
      <dgm:spPr/>
      <dgm:t>
        <a:bodyPr/>
        <a:lstStyle/>
        <a:p>
          <a:pPr rtl="0"/>
          <a:r>
            <a:rPr lang="en-US"/>
            <a:t>Budget Details (10 Points)</a:t>
          </a:r>
        </a:p>
      </dgm:t>
    </dgm:pt>
    <dgm:pt modelId="{F0B8BA25-82A3-4EE5-B388-7FD91A0A0376}" type="parTrans" cxnId="{0427852F-B0B5-4725-8779-16032EEFFEFB}">
      <dgm:prSet/>
      <dgm:spPr/>
      <dgm:t>
        <a:bodyPr/>
        <a:lstStyle/>
        <a:p>
          <a:endParaRPr lang="en-US"/>
        </a:p>
      </dgm:t>
    </dgm:pt>
    <dgm:pt modelId="{62ADB942-60BE-40DF-A2F4-8915CC0728F4}" type="sibTrans" cxnId="{0427852F-B0B5-4725-8779-16032EEFFEFB}">
      <dgm:prSet/>
      <dgm:spPr/>
      <dgm:t>
        <a:bodyPr/>
        <a:lstStyle/>
        <a:p>
          <a:endParaRPr lang="en-US"/>
        </a:p>
      </dgm:t>
    </dgm:pt>
    <dgm:pt modelId="{ABADFEF7-CB93-4467-A159-CA158ABA205F}" type="pres">
      <dgm:prSet presAssocID="{E5119188-4BBD-447B-BEF3-4E725A552F6D}" presName="linear" presStyleCnt="0">
        <dgm:presLayoutVars>
          <dgm:animLvl val="lvl"/>
          <dgm:resizeHandles val="exact"/>
        </dgm:presLayoutVars>
      </dgm:prSet>
      <dgm:spPr/>
    </dgm:pt>
    <dgm:pt modelId="{42DD8757-9F67-4446-B46D-F256C45E0D16}" type="pres">
      <dgm:prSet presAssocID="{97609A44-84A3-4C91-896E-68380F138646}" presName="parentText" presStyleLbl="node1" presStyleIdx="0" presStyleCnt="2">
        <dgm:presLayoutVars>
          <dgm:chMax val="0"/>
          <dgm:bulletEnabled val="1"/>
        </dgm:presLayoutVars>
      </dgm:prSet>
      <dgm:spPr/>
    </dgm:pt>
    <dgm:pt modelId="{540AF586-3B5F-48AA-A362-658F2174F45D}" type="pres">
      <dgm:prSet presAssocID="{97609A44-84A3-4C91-896E-68380F138646}" presName="childText" presStyleLbl="revTx" presStyleIdx="0" presStyleCnt="2">
        <dgm:presLayoutVars>
          <dgm:bulletEnabled val="1"/>
        </dgm:presLayoutVars>
      </dgm:prSet>
      <dgm:spPr/>
    </dgm:pt>
    <dgm:pt modelId="{2C17B7EF-C6F8-4D26-8485-AD49BDBD2CBF}" type="pres">
      <dgm:prSet presAssocID="{90A629A3-7EAB-4F86-88C4-E695FA067A9F}" presName="parentText" presStyleLbl="node1" presStyleIdx="1" presStyleCnt="2">
        <dgm:presLayoutVars>
          <dgm:chMax val="0"/>
          <dgm:bulletEnabled val="1"/>
        </dgm:presLayoutVars>
      </dgm:prSet>
      <dgm:spPr/>
    </dgm:pt>
    <dgm:pt modelId="{30B37A5A-0E38-4F71-89F9-985C6E5D60F7}" type="pres">
      <dgm:prSet presAssocID="{90A629A3-7EAB-4F86-88C4-E695FA067A9F}" presName="childText" presStyleLbl="revTx" presStyleIdx="1" presStyleCnt="2">
        <dgm:presLayoutVars>
          <dgm:bulletEnabled val="1"/>
        </dgm:presLayoutVars>
      </dgm:prSet>
      <dgm:spPr/>
    </dgm:pt>
  </dgm:ptLst>
  <dgm:cxnLst>
    <dgm:cxn modelId="{B25B4207-BEAA-4461-AF4E-D184B5A7BAE6}" srcId="{97609A44-84A3-4C91-896E-68380F138646}" destId="{8636D6D5-03C4-46C9-A942-A50901C21622}" srcOrd="5" destOrd="0" parTransId="{661F44C4-B9B9-47BB-93A1-E6C8DAD7A325}" sibTransId="{5BCE4558-3F45-42B2-BE8E-F1FC4EC1FAAE}"/>
    <dgm:cxn modelId="{B4296109-CB1A-4CED-A351-C667E2CF668A}" type="presOf" srcId="{AC33E658-96D9-4800-83CF-049D5C2D24BE}" destId="{30B37A5A-0E38-4F71-89F9-985C6E5D60F7}" srcOrd="0" destOrd="1" presId="urn:microsoft.com/office/officeart/2005/8/layout/vList2"/>
    <dgm:cxn modelId="{2BC7BC1F-0543-4856-9C27-90773503878F}" srcId="{97609A44-84A3-4C91-896E-68380F138646}" destId="{88A8352B-616A-4657-92A0-FB9DB55957CD}" srcOrd="3" destOrd="0" parTransId="{09B6B54C-2EE1-4985-A008-3EDA3E34DFBF}" sibTransId="{1BDE60D2-FB45-4C6B-95D2-0809F5C1A743}"/>
    <dgm:cxn modelId="{0427852F-B0B5-4725-8779-16032EEFFEFB}" srcId="{90A629A3-7EAB-4F86-88C4-E695FA067A9F}" destId="{AC33E658-96D9-4800-83CF-049D5C2D24BE}" srcOrd="1" destOrd="0" parTransId="{F0B8BA25-82A3-4EE5-B388-7FD91A0A0376}" sibTransId="{62ADB942-60BE-40DF-A2F4-8915CC0728F4}"/>
    <dgm:cxn modelId="{992DEC38-0416-4C7E-8A85-A76D88460EC7}" type="presOf" srcId="{85939950-D0F6-4C72-B556-490C8A7EE60F}" destId="{540AF586-3B5F-48AA-A362-658F2174F45D}" srcOrd="0" destOrd="4" presId="urn:microsoft.com/office/officeart/2005/8/layout/vList2"/>
    <dgm:cxn modelId="{A110023B-E387-40BE-9C76-87690A19DD88}" srcId="{97609A44-84A3-4C91-896E-68380F138646}" destId="{6567A7F2-C54D-44C8-9099-9DC0B4945C0A}" srcOrd="1" destOrd="0" parTransId="{4C8FDBDE-C4B3-4482-B90B-4E02F20E56EB}" sibTransId="{94ABE9BF-7749-4913-BB4E-AB2534C8E2AA}"/>
    <dgm:cxn modelId="{13A7663E-44DD-44F7-8A3B-E79EDD5C95C8}" srcId="{E5119188-4BBD-447B-BEF3-4E725A552F6D}" destId="{90A629A3-7EAB-4F86-88C4-E695FA067A9F}" srcOrd="1" destOrd="0" parTransId="{F96D7EEF-B282-45BF-97CC-CB74C2D59153}" sibTransId="{6FA10939-D522-4362-A7D3-FD54A83CE01B}"/>
    <dgm:cxn modelId="{3C379963-F7A7-4696-BA26-4581225FEC6D}" type="presOf" srcId="{33B254E5-0D01-4332-A4AF-DD39E61AD377}" destId="{540AF586-3B5F-48AA-A362-658F2174F45D}" srcOrd="0" destOrd="0" presId="urn:microsoft.com/office/officeart/2005/8/layout/vList2"/>
    <dgm:cxn modelId="{B9BE2F6C-B17A-4332-AE35-BBC9C64C674A}" srcId="{97609A44-84A3-4C91-896E-68380F138646}" destId="{4013AA0C-E745-407B-9C1C-42FC6DF12118}" srcOrd="2" destOrd="0" parTransId="{4AA50804-883A-498E-AAC7-B996F0BB0C7B}" sibTransId="{E114792B-F39C-4CFE-8BD1-24C7A78CFE57}"/>
    <dgm:cxn modelId="{4EAEDF73-B6F9-49C9-9791-1FA4A8E64530}" srcId="{E5119188-4BBD-447B-BEF3-4E725A552F6D}" destId="{97609A44-84A3-4C91-896E-68380F138646}" srcOrd="0" destOrd="0" parTransId="{E4ACFC29-C86C-44EC-BC67-03DDF2F2FB18}" sibTransId="{336EEEB7-43BA-4FD2-BD7B-499C4E6AD0AA}"/>
    <dgm:cxn modelId="{6EE58576-BC47-4490-B73F-6AE669DFCF91}" srcId="{97609A44-84A3-4C91-896E-68380F138646}" destId="{33B254E5-0D01-4332-A4AF-DD39E61AD377}" srcOrd="0" destOrd="0" parTransId="{AF2FA0A8-A5BE-43E3-81EC-00951C204DAE}" sibTransId="{534BAECE-D686-41EE-9994-8EA2338226B1}"/>
    <dgm:cxn modelId="{B8486979-D4E0-4E45-B7DB-B7FED65EEAA4}" type="presOf" srcId="{E5119188-4BBD-447B-BEF3-4E725A552F6D}" destId="{ABADFEF7-CB93-4467-A159-CA158ABA205F}" srcOrd="0" destOrd="0" presId="urn:microsoft.com/office/officeart/2005/8/layout/vList2"/>
    <dgm:cxn modelId="{F058E882-EC6D-4735-802C-1F6651D72118}" type="presOf" srcId="{5809A5E2-C824-4D5D-A6C8-C3B9E28F46F6}" destId="{30B37A5A-0E38-4F71-89F9-985C6E5D60F7}" srcOrd="0" destOrd="0" presId="urn:microsoft.com/office/officeart/2005/8/layout/vList2"/>
    <dgm:cxn modelId="{7AF62A98-5126-45F3-864D-7A142003BE95}" type="presOf" srcId="{4013AA0C-E745-407B-9C1C-42FC6DF12118}" destId="{540AF586-3B5F-48AA-A362-658F2174F45D}" srcOrd="0" destOrd="2" presId="urn:microsoft.com/office/officeart/2005/8/layout/vList2"/>
    <dgm:cxn modelId="{29BEC5A2-3000-4BC1-8B46-8E56C20F1BA1}" srcId="{97609A44-84A3-4C91-896E-68380F138646}" destId="{85939950-D0F6-4C72-B556-490C8A7EE60F}" srcOrd="4" destOrd="0" parTransId="{33D4D227-EA00-485A-9090-A7DC54C652B1}" sibTransId="{ECFEEEC8-58D5-40E7-8D6B-B10C9467A858}"/>
    <dgm:cxn modelId="{3B5782C2-E592-4487-BCB8-2BCAB9D3E7F8}" type="presOf" srcId="{8636D6D5-03C4-46C9-A942-A50901C21622}" destId="{540AF586-3B5F-48AA-A362-658F2174F45D}" srcOrd="0" destOrd="5" presId="urn:microsoft.com/office/officeart/2005/8/layout/vList2"/>
    <dgm:cxn modelId="{F14844CB-089B-4E43-8B73-19C6960D1846}" type="presOf" srcId="{88A8352B-616A-4657-92A0-FB9DB55957CD}" destId="{540AF586-3B5F-48AA-A362-658F2174F45D}" srcOrd="0" destOrd="3" presId="urn:microsoft.com/office/officeart/2005/8/layout/vList2"/>
    <dgm:cxn modelId="{193E90CC-F5D0-4D54-B78D-A643997144E7}" type="presOf" srcId="{97609A44-84A3-4C91-896E-68380F138646}" destId="{42DD8757-9F67-4446-B46D-F256C45E0D16}" srcOrd="0" destOrd="0" presId="urn:microsoft.com/office/officeart/2005/8/layout/vList2"/>
    <dgm:cxn modelId="{064DD8D7-4020-4FEF-B8A6-76CED9C9D027}" type="presOf" srcId="{6567A7F2-C54D-44C8-9099-9DC0B4945C0A}" destId="{540AF586-3B5F-48AA-A362-658F2174F45D}" srcOrd="0" destOrd="1" presId="urn:microsoft.com/office/officeart/2005/8/layout/vList2"/>
    <dgm:cxn modelId="{531AF5EC-6A1E-4CB1-B461-CA0FAA6935DE}" srcId="{90A629A3-7EAB-4F86-88C4-E695FA067A9F}" destId="{5809A5E2-C824-4D5D-A6C8-C3B9E28F46F6}" srcOrd="0" destOrd="0" parTransId="{481804D9-C77A-464D-BB51-85C324082AB0}" sibTransId="{027DB0C6-4682-4F0A-8DD1-4E08B0E47BA6}"/>
    <dgm:cxn modelId="{46134AEE-043A-4F70-99EF-6D3E7950DA9B}" type="presOf" srcId="{90A629A3-7EAB-4F86-88C4-E695FA067A9F}" destId="{2C17B7EF-C6F8-4D26-8485-AD49BDBD2CBF}" srcOrd="0" destOrd="0" presId="urn:microsoft.com/office/officeart/2005/8/layout/vList2"/>
    <dgm:cxn modelId="{321BFBFC-7F94-46E6-B65C-77C9BF971A59}" type="presParOf" srcId="{ABADFEF7-CB93-4467-A159-CA158ABA205F}" destId="{42DD8757-9F67-4446-B46D-F256C45E0D16}" srcOrd="0" destOrd="0" presId="urn:microsoft.com/office/officeart/2005/8/layout/vList2"/>
    <dgm:cxn modelId="{C5F5D2B1-C041-4F9F-8945-2DC433F76F96}" type="presParOf" srcId="{ABADFEF7-CB93-4467-A159-CA158ABA205F}" destId="{540AF586-3B5F-48AA-A362-658F2174F45D}" srcOrd="1" destOrd="0" presId="urn:microsoft.com/office/officeart/2005/8/layout/vList2"/>
    <dgm:cxn modelId="{A7FF6117-600E-4C08-A603-10A7D09C3C4D}" type="presParOf" srcId="{ABADFEF7-CB93-4467-A159-CA158ABA205F}" destId="{2C17B7EF-C6F8-4D26-8485-AD49BDBD2CBF}" srcOrd="2" destOrd="0" presId="urn:microsoft.com/office/officeart/2005/8/layout/vList2"/>
    <dgm:cxn modelId="{23BC299D-E7C2-40B7-9DE6-364520221F61}" type="presParOf" srcId="{ABADFEF7-CB93-4467-A159-CA158ABA205F}" destId="{30B37A5A-0E38-4F71-89F9-985C6E5D60F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5EDB06D-5C8B-4358-8988-4756BB7106C9}" type="doc">
      <dgm:prSet loTypeId="urn:diagrams.loki3.com/BracketList" loCatId="list" qsTypeId="urn:microsoft.com/office/officeart/2005/8/quickstyle/simple5" qsCatId="simple" csTypeId="urn:microsoft.com/office/officeart/2005/8/colors/colorful5" csCatId="colorful" phldr="1"/>
      <dgm:spPr/>
      <dgm:t>
        <a:bodyPr/>
        <a:lstStyle/>
        <a:p>
          <a:endParaRPr lang="en-US"/>
        </a:p>
      </dgm:t>
    </dgm:pt>
    <dgm:pt modelId="{DDDCAA45-9EDD-43D3-A659-54F1F548077C}">
      <dgm:prSet phldrT="[Text]" custT="1"/>
      <dgm:spPr/>
      <dgm:t>
        <a:bodyPr/>
        <a:lstStyle/>
        <a:p>
          <a:pPr algn="ctr"/>
          <a:r>
            <a:rPr lang="en-US" sz="1600" b="1" dirty="0"/>
            <a:t>Models focused on serving </a:t>
          </a:r>
          <a:r>
            <a:rPr lang="en-US" sz="1600" b="1" u="sng" dirty="0"/>
            <a:t>economically</a:t>
          </a:r>
          <a:r>
            <a:rPr lang="en-US" sz="1600" b="1" dirty="0"/>
            <a:t> disadvantaged students</a:t>
          </a:r>
        </a:p>
        <a:p>
          <a:pPr algn="r"/>
          <a:r>
            <a:rPr lang="en-US" sz="1600" b="1" dirty="0"/>
            <a:t>(10 Additional Points)</a:t>
          </a:r>
        </a:p>
      </dgm:t>
    </dgm:pt>
    <dgm:pt modelId="{E1FB394C-118D-40B2-BE04-583E56ADA581}" type="parTrans" cxnId="{B2F5B43F-8ADB-44CF-919F-4D458B7A477B}">
      <dgm:prSet/>
      <dgm:spPr/>
      <dgm:t>
        <a:bodyPr/>
        <a:lstStyle/>
        <a:p>
          <a:endParaRPr lang="en-US"/>
        </a:p>
      </dgm:t>
    </dgm:pt>
    <dgm:pt modelId="{D261B57F-2CD5-4297-94E5-C3A35B273B36}" type="sibTrans" cxnId="{B2F5B43F-8ADB-44CF-919F-4D458B7A477B}">
      <dgm:prSet/>
      <dgm:spPr/>
      <dgm:t>
        <a:bodyPr/>
        <a:lstStyle/>
        <a:p>
          <a:endParaRPr lang="en-US"/>
        </a:p>
      </dgm:t>
    </dgm:pt>
    <dgm:pt modelId="{687A7DD3-7EE2-4692-B853-8DDE8EBB0B90}">
      <dgm:prSet phldrT="[Text]"/>
      <dgm:spPr/>
      <dgm:t>
        <a:bodyPr/>
        <a:lstStyle/>
        <a:p>
          <a:r>
            <a:rPr lang="en-US" dirty="0" err="1"/>
            <a:t>GaDOE</a:t>
          </a:r>
          <a:r>
            <a:rPr lang="en-US" dirty="0"/>
            <a:t> defines economically disadvantaged as a student whose family lives at or below the poverty line, qualifies for Free/Reduced Lunch, or qualifies for federal benefits including SNAP, TANF, WIC, Medicaid, or PINS.</a:t>
          </a:r>
        </a:p>
      </dgm:t>
    </dgm:pt>
    <dgm:pt modelId="{C5CB9630-AB3B-4586-A771-C16202211BC6}" type="parTrans" cxnId="{4A71CABB-BD92-4A4C-B3E4-CD92243C2CD4}">
      <dgm:prSet/>
      <dgm:spPr/>
      <dgm:t>
        <a:bodyPr/>
        <a:lstStyle/>
        <a:p>
          <a:endParaRPr lang="en-US"/>
        </a:p>
      </dgm:t>
    </dgm:pt>
    <dgm:pt modelId="{18869A94-0FE1-4665-B5FF-A145B9DC4291}" type="sibTrans" cxnId="{4A71CABB-BD92-4A4C-B3E4-CD92243C2CD4}">
      <dgm:prSet/>
      <dgm:spPr/>
      <dgm:t>
        <a:bodyPr/>
        <a:lstStyle/>
        <a:p>
          <a:endParaRPr lang="en-US"/>
        </a:p>
      </dgm:t>
    </dgm:pt>
    <dgm:pt modelId="{6B66AAD5-3777-432C-995D-8934029E5A92}">
      <dgm:prSet phldrT="[Text]"/>
      <dgm:spPr/>
      <dgm:t>
        <a:bodyPr/>
        <a:lstStyle/>
        <a:p>
          <a:r>
            <a:rPr lang="en-US" dirty="0"/>
            <a:t>The school must show through its planning for school culture and/or curriculum that it will use models and practices that focus on economically or educationally disadvantaged youth. This can include youth who are homeless, court-involved, transient, low-income, and students whose families meet the above definition. </a:t>
          </a:r>
        </a:p>
      </dgm:t>
    </dgm:pt>
    <dgm:pt modelId="{D54E1A81-1DED-4FCD-941C-DFB73D45BF24}" type="parTrans" cxnId="{053343F3-9D82-47A1-A669-63F6192B6241}">
      <dgm:prSet/>
      <dgm:spPr/>
      <dgm:t>
        <a:bodyPr/>
        <a:lstStyle/>
        <a:p>
          <a:endParaRPr lang="en-US"/>
        </a:p>
      </dgm:t>
    </dgm:pt>
    <dgm:pt modelId="{4D5C58B3-73F6-4D55-8D98-3C4183D69B22}" type="sibTrans" cxnId="{053343F3-9D82-47A1-A669-63F6192B6241}">
      <dgm:prSet/>
      <dgm:spPr/>
      <dgm:t>
        <a:bodyPr/>
        <a:lstStyle/>
        <a:p>
          <a:endParaRPr lang="en-US"/>
        </a:p>
      </dgm:t>
    </dgm:pt>
    <dgm:pt modelId="{56C97102-0DDC-4B23-A23F-543E7CF4FFD4}">
      <dgm:prSet phldrT="[Text]" custT="1"/>
      <dgm:spPr/>
      <dgm:t>
        <a:bodyPr/>
        <a:lstStyle/>
        <a:p>
          <a:pPr algn="ctr"/>
          <a:r>
            <a:rPr lang="en-US" sz="1600" b="1" dirty="0"/>
            <a:t>Models focused on </a:t>
          </a:r>
          <a:r>
            <a:rPr lang="en-US" sz="1600" b="1" u="sng" dirty="0"/>
            <a:t>economically and/or educationally </a:t>
          </a:r>
          <a:r>
            <a:rPr lang="en-US" sz="1600" b="1" dirty="0"/>
            <a:t>disadvantaged populations</a:t>
          </a:r>
        </a:p>
        <a:p>
          <a:pPr algn="r"/>
          <a:r>
            <a:rPr lang="en-US" sz="1600" b="1" dirty="0"/>
            <a:t>(10 Additional Points)</a:t>
          </a:r>
        </a:p>
      </dgm:t>
    </dgm:pt>
    <dgm:pt modelId="{0CF2C9B9-B532-44DB-B4F2-0DF87E221714}" type="parTrans" cxnId="{80FD6582-AF32-498C-A387-5EF395A94D30}">
      <dgm:prSet/>
      <dgm:spPr/>
      <dgm:t>
        <a:bodyPr/>
        <a:lstStyle/>
        <a:p>
          <a:endParaRPr lang="en-US"/>
        </a:p>
      </dgm:t>
    </dgm:pt>
    <dgm:pt modelId="{425990B5-2DC2-4382-AF12-EE043C466280}" type="sibTrans" cxnId="{80FD6582-AF32-498C-A387-5EF395A94D30}">
      <dgm:prSet/>
      <dgm:spPr/>
      <dgm:t>
        <a:bodyPr/>
        <a:lstStyle/>
        <a:p>
          <a:endParaRPr lang="en-US"/>
        </a:p>
      </dgm:t>
    </dgm:pt>
    <dgm:pt modelId="{55DA3083-60EE-484F-B3B0-03FF6E2377E3}">
      <dgm:prSet phldrT="[Text]"/>
      <dgm:spPr/>
      <dgm:t>
        <a:bodyPr/>
        <a:lstStyle/>
        <a:p>
          <a:r>
            <a:rPr lang="en-US" dirty="0"/>
            <a:t>Schools that are already open can use their FTE data to show that their students are economically disadvantaged using Free/Reduced Lunch rates.</a:t>
          </a:r>
        </a:p>
      </dgm:t>
    </dgm:pt>
    <dgm:pt modelId="{A569AD98-FA11-4E1B-A964-E657373AAB3D}" type="parTrans" cxnId="{E9183A2E-540A-4704-978C-3FE56C075246}">
      <dgm:prSet/>
      <dgm:spPr/>
      <dgm:t>
        <a:bodyPr/>
        <a:lstStyle/>
        <a:p>
          <a:endParaRPr lang="en-US"/>
        </a:p>
      </dgm:t>
    </dgm:pt>
    <dgm:pt modelId="{24FA16D5-3A6C-44D1-967E-F3FCC3C6FDA0}" type="sibTrans" cxnId="{E9183A2E-540A-4704-978C-3FE56C075246}">
      <dgm:prSet/>
      <dgm:spPr/>
      <dgm:t>
        <a:bodyPr/>
        <a:lstStyle/>
        <a:p>
          <a:endParaRPr lang="en-US"/>
        </a:p>
      </dgm:t>
    </dgm:pt>
    <dgm:pt modelId="{B95A8FA6-23FC-4396-8696-B437A98120DB}">
      <dgm:prSet phldrT="[Text]"/>
      <dgm:spPr/>
      <dgm:t>
        <a:bodyPr/>
        <a:lstStyle/>
        <a:p>
          <a:r>
            <a:rPr lang="en-US" dirty="0"/>
            <a:t>Schools that are not in operation must show that they will be serving an economically or educationally disadvantaged population through sharing a comprehensive recruitment plan, the school’s location in a low-income area, and partnerships that the school has already made.</a:t>
          </a:r>
        </a:p>
      </dgm:t>
    </dgm:pt>
    <dgm:pt modelId="{D8815D10-8D66-43E2-8CC4-325061C33495}" type="parTrans" cxnId="{4BDFD3E3-408F-4583-8D9E-6161B07C22CF}">
      <dgm:prSet/>
      <dgm:spPr/>
      <dgm:t>
        <a:bodyPr/>
        <a:lstStyle/>
        <a:p>
          <a:endParaRPr lang="en-US"/>
        </a:p>
      </dgm:t>
    </dgm:pt>
    <dgm:pt modelId="{931B2CC8-6040-4B72-A5DC-3B1E67C8FEA9}" type="sibTrans" cxnId="{4BDFD3E3-408F-4583-8D9E-6161B07C22CF}">
      <dgm:prSet/>
      <dgm:spPr/>
      <dgm:t>
        <a:bodyPr/>
        <a:lstStyle/>
        <a:p>
          <a:endParaRPr lang="en-US"/>
        </a:p>
      </dgm:t>
    </dgm:pt>
    <dgm:pt modelId="{987920C7-CB41-4668-B985-7CAAC75144E0}">
      <dgm:prSet phldrT="[Text]"/>
      <dgm:spPr/>
      <dgm:t>
        <a:bodyPr/>
        <a:lstStyle/>
        <a:p>
          <a:r>
            <a:rPr lang="en-US" dirty="0"/>
            <a:t>Schools that will be located in an area where the surrounding schools have not been able to out-perform the state or the district for the last 3 years on CCRPI.</a:t>
          </a:r>
        </a:p>
      </dgm:t>
    </dgm:pt>
    <dgm:pt modelId="{B138F9EF-0B99-4894-ACBF-43B6619CE515}" type="parTrans" cxnId="{D551EBD7-8F90-4EA5-9117-D46F005A6E52}">
      <dgm:prSet/>
      <dgm:spPr/>
      <dgm:t>
        <a:bodyPr/>
        <a:lstStyle/>
        <a:p>
          <a:endParaRPr lang="en-US"/>
        </a:p>
      </dgm:t>
    </dgm:pt>
    <dgm:pt modelId="{54A2CFFD-02D4-4CEA-AB74-4E4D45DEBB2A}" type="sibTrans" cxnId="{D551EBD7-8F90-4EA5-9117-D46F005A6E52}">
      <dgm:prSet/>
      <dgm:spPr/>
      <dgm:t>
        <a:bodyPr/>
        <a:lstStyle/>
        <a:p>
          <a:endParaRPr lang="en-US"/>
        </a:p>
      </dgm:t>
    </dgm:pt>
    <dgm:pt modelId="{DCBF4A0D-2AB6-4A8F-BA70-6E97C44CF1C4}" type="pres">
      <dgm:prSet presAssocID="{05EDB06D-5C8B-4358-8988-4756BB7106C9}" presName="Name0" presStyleCnt="0">
        <dgm:presLayoutVars>
          <dgm:dir/>
          <dgm:animLvl val="lvl"/>
          <dgm:resizeHandles val="exact"/>
        </dgm:presLayoutVars>
      </dgm:prSet>
      <dgm:spPr/>
    </dgm:pt>
    <dgm:pt modelId="{8F6D7477-9151-4F88-A001-02698164FBF3}" type="pres">
      <dgm:prSet presAssocID="{DDDCAA45-9EDD-43D3-A659-54F1F548077C}" presName="linNode" presStyleCnt="0"/>
      <dgm:spPr/>
    </dgm:pt>
    <dgm:pt modelId="{E212D2D2-4793-4077-AFE4-61A0A6D79B75}" type="pres">
      <dgm:prSet presAssocID="{DDDCAA45-9EDD-43D3-A659-54F1F548077C}" presName="parTx" presStyleLbl="revTx" presStyleIdx="0" presStyleCnt="2">
        <dgm:presLayoutVars>
          <dgm:chMax val="1"/>
          <dgm:bulletEnabled val="1"/>
        </dgm:presLayoutVars>
      </dgm:prSet>
      <dgm:spPr/>
    </dgm:pt>
    <dgm:pt modelId="{CA60465B-768A-4643-8874-880424BB28B2}" type="pres">
      <dgm:prSet presAssocID="{DDDCAA45-9EDD-43D3-A659-54F1F548077C}" presName="bracket" presStyleLbl="parChTrans1D1" presStyleIdx="0" presStyleCnt="2"/>
      <dgm:spPr/>
    </dgm:pt>
    <dgm:pt modelId="{FD276D8C-CC55-47C6-A74E-7DAFCF3423B2}" type="pres">
      <dgm:prSet presAssocID="{DDDCAA45-9EDD-43D3-A659-54F1F548077C}" presName="spH" presStyleCnt="0"/>
      <dgm:spPr/>
    </dgm:pt>
    <dgm:pt modelId="{524D6EE8-C148-43BD-9F69-667CEE62B10F}" type="pres">
      <dgm:prSet presAssocID="{DDDCAA45-9EDD-43D3-A659-54F1F548077C}" presName="desTx" presStyleLbl="node1" presStyleIdx="0" presStyleCnt="2">
        <dgm:presLayoutVars>
          <dgm:bulletEnabled val="1"/>
        </dgm:presLayoutVars>
      </dgm:prSet>
      <dgm:spPr/>
    </dgm:pt>
    <dgm:pt modelId="{6A661CC7-3035-4955-8FDB-76CD89603894}" type="pres">
      <dgm:prSet presAssocID="{D261B57F-2CD5-4297-94E5-C3A35B273B36}" presName="spV" presStyleCnt="0"/>
      <dgm:spPr/>
    </dgm:pt>
    <dgm:pt modelId="{97E957A9-11C8-45A1-B5F4-762BBB2EF6BB}" type="pres">
      <dgm:prSet presAssocID="{56C97102-0DDC-4B23-A23F-543E7CF4FFD4}" presName="linNode" presStyleCnt="0"/>
      <dgm:spPr/>
    </dgm:pt>
    <dgm:pt modelId="{0D0ACACA-343D-45D7-8849-F77AD2420139}" type="pres">
      <dgm:prSet presAssocID="{56C97102-0DDC-4B23-A23F-543E7CF4FFD4}" presName="parTx" presStyleLbl="revTx" presStyleIdx="1" presStyleCnt="2">
        <dgm:presLayoutVars>
          <dgm:chMax val="1"/>
          <dgm:bulletEnabled val="1"/>
        </dgm:presLayoutVars>
      </dgm:prSet>
      <dgm:spPr/>
    </dgm:pt>
    <dgm:pt modelId="{1FCA3EC4-2BA0-4F5A-B33B-4560929B39CE}" type="pres">
      <dgm:prSet presAssocID="{56C97102-0DDC-4B23-A23F-543E7CF4FFD4}" presName="bracket" presStyleLbl="parChTrans1D1" presStyleIdx="1" presStyleCnt="2"/>
      <dgm:spPr/>
    </dgm:pt>
    <dgm:pt modelId="{8E8C3341-F089-4774-BF2A-EC0AC939AB92}" type="pres">
      <dgm:prSet presAssocID="{56C97102-0DDC-4B23-A23F-543E7CF4FFD4}" presName="spH" presStyleCnt="0"/>
      <dgm:spPr/>
    </dgm:pt>
    <dgm:pt modelId="{CCAD8B9B-4F3F-41BF-BBF6-F5F8740FFDB4}" type="pres">
      <dgm:prSet presAssocID="{56C97102-0DDC-4B23-A23F-543E7CF4FFD4}" presName="desTx" presStyleLbl="node1" presStyleIdx="1" presStyleCnt="2">
        <dgm:presLayoutVars>
          <dgm:bulletEnabled val="1"/>
        </dgm:presLayoutVars>
      </dgm:prSet>
      <dgm:spPr/>
    </dgm:pt>
  </dgm:ptLst>
  <dgm:cxnLst>
    <dgm:cxn modelId="{E9183A2E-540A-4704-978C-3FE56C075246}" srcId="{56C97102-0DDC-4B23-A23F-543E7CF4FFD4}" destId="{55DA3083-60EE-484F-B3B0-03FF6E2377E3}" srcOrd="1" destOrd="0" parTransId="{A569AD98-FA11-4E1B-A964-E657373AAB3D}" sibTransId="{24FA16D5-3A6C-44D1-967E-F3FCC3C6FDA0}"/>
    <dgm:cxn modelId="{669AF532-F974-4319-9BB2-8087A7C8D6D3}" type="presOf" srcId="{56C97102-0DDC-4B23-A23F-543E7CF4FFD4}" destId="{0D0ACACA-343D-45D7-8849-F77AD2420139}" srcOrd="0" destOrd="0" presId="urn:diagrams.loki3.com/BracketList"/>
    <dgm:cxn modelId="{B2F5B43F-8ADB-44CF-919F-4D458B7A477B}" srcId="{05EDB06D-5C8B-4358-8988-4756BB7106C9}" destId="{DDDCAA45-9EDD-43D3-A659-54F1F548077C}" srcOrd="0" destOrd="0" parTransId="{E1FB394C-118D-40B2-BE04-583E56ADA581}" sibTransId="{D261B57F-2CD5-4297-94E5-C3A35B273B36}"/>
    <dgm:cxn modelId="{3119584E-3CC7-4B14-B3EB-52B11EC97259}" type="presOf" srcId="{687A7DD3-7EE2-4692-B853-8DDE8EBB0B90}" destId="{524D6EE8-C148-43BD-9F69-667CEE62B10F}" srcOrd="0" destOrd="0" presId="urn:diagrams.loki3.com/BracketList"/>
    <dgm:cxn modelId="{80FD6582-AF32-498C-A387-5EF395A94D30}" srcId="{05EDB06D-5C8B-4358-8988-4756BB7106C9}" destId="{56C97102-0DDC-4B23-A23F-543E7CF4FFD4}" srcOrd="1" destOrd="0" parTransId="{0CF2C9B9-B532-44DB-B4F2-0DF87E221714}" sibTransId="{425990B5-2DC2-4382-AF12-EE043C466280}"/>
    <dgm:cxn modelId="{BB2E2486-2DDE-4140-9DC9-8F6250BAC256}" type="presOf" srcId="{55DA3083-60EE-484F-B3B0-03FF6E2377E3}" destId="{CCAD8B9B-4F3F-41BF-BBF6-F5F8740FFDB4}" srcOrd="0" destOrd="1" presId="urn:diagrams.loki3.com/BracketList"/>
    <dgm:cxn modelId="{83BCA687-B9DD-4C81-B153-BF9A56324855}" type="presOf" srcId="{05EDB06D-5C8B-4358-8988-4756BB7106C9}" destId="{DCBF4A0D-2AB6-4A8F-BA70-6E97C44CF1C4}" srcOrd="0" destOrd="0" presId="urn:diagrams.loki3.com/BracketList"/>
    <dgm:cxn modelId="{69D3419A-D58E-4317-8A48-B8FBAF1D37B7}" type="presOf" srcId="{6B66AAD5-3777-432C-995D-8934029E5A92}" destId="{524D6EE8-C148-43BD-9F69-667CEE62B10F}" srcOrd="0" destOrd="1" presId="urn:diagrams.loki3.com/BracketList"/>
    <dgm:cxn modelId="{4A71CABB-BD92-4A4C-B3E4-CD92243C2CD4}" srcId="{DDDCAA45-9EDD-43D3-A659-54F1F548077C}" destId="{687A7DD3-7EE2-4692-B853-8DDE8EBB0B90}" srcOrd="0" destOrd="0" parTransId="{C5CB9630-AB3B-4586-A771-C16202211BC6}" sibTransId="{18869A94-0FE1-4665-B5FF-A145B9DC4291}"/>
    <dgm:cxn modelId="{95B329BF-A9E4-4531-9061-234D631B024E}" type="presOf" srcId="{B95A8FA6-23FC-4396-8696-B437A98120DB}" destId="{CCAD8B9B-4F3F-41BF-BBF6-F5F8740FFDB4}" srcOrd="0" destOrd="2" presId="urn:diagrams.loki3.com/BracketList"/>
    <dgm:cxn modelId="{D551EBD7-8F90-4EA5-9117-D46F005A6E52}" srcId="{56C97102-0DDC-4B23-A23F-543E7CF4FFD4}" destId="{987920C7-CB41-4668-B985-7CAAC75144E0}" srcOrd="0" destOrd="0" parTransId="{B138F9EF-0B99-4894-ACBF-43B6619CE515}" sibTransId="{54A2CFFD-02D4-4CEA-AB74-4E4D45DEBB2A}"/>
    <dgm:cxn modelId="{EF2013E2-36FD-47DC-B8F0-425B08A86F86}" type="presOf" srcId="{987920C7-CB41-4668-B985-7CAAC75144E0}" destId="{CCAD8B9B-4F3F-41BF-BBF6-F5F8740FFDB4}" srcOrd="0" destOrd="0" presId="urn:diagrams.loki3.com/BracketList"/>
    <dgm:cxn modelId="{4BDFD3E3-408F-4583-8D9E-6161B07C22CF}" srcId="{56C97102-0DDC-4B23-A23F-543E7CF4FFD4}" destId="{B95A8FA6-23FC-4396-8696-B437A98120DB}" srcOrd="2" destOrd="0" parTransId="{D8815D10-8D66-43E2-8CC4-325061C33495}" sibTransId="{931B2CC8-6040-4B72-A5DC-3B1E67C8FEA9}"/>
    <dgm:cxn modelId="{0E486CE8-3CD5-4CC7-991A-377ECABC9EE0}" type="presOf" srcId="{DDDCAA45-9EDD-43D3-A659-54F1F548077C}" destId="{E212D2D2-4793-4077-AFE4-61A0A6D79B75}" srcOrd="0" destOrd="0" presId="urn:diagrams.loki3.com/BracketList"/>
    <dgm:cxn modelId="{053343F3-9D82-47A1-A669-63F6192B6241}" srcId="{DDDCAA45-9EDD-43D3-A659-54F1F548077C}" destId="{6B66AAD5-3777-432C-995D-8934029E5A92}" srcOrd="1" destOrd="0" parTransId="{D54E1A81-1DED-4FCD-941C-DFB73D45BF24}" sibTransId="{4D5C58B3-73F6-4D55-8D98-3C4183D69B22}"/>
    <dgm:cxn modelId="{BFE5479B-DD7A-4D78-AFBE-90627EB44FFA}" type="presParOf" srcId="{DCBF4A0D-2AB6-4A8F-BA70-6E97C44CF1C4}" destId="{8F6D7477-9151-4F88-A001-02698164FBF3}" srcOrd="0" destOrd="0" presId="urn:diagrams.loki3.com/BracketList"/>
    <dgm:cxn modelId="{FB727E14-F11D-4162-B1FA-781729B50328}" type="presParOf" srcId="{8F6D7477-9151-4F88-A001-02698164FBF3}" destId="{E212D2D2-4793-4077-AFE4-61A0A6D79B75}" srcOrd="0" destOrd="0" presId="urn:diagrams.loki3.com/BracketList"/>
    <dgm:cxn modelId="{12FBED50-C22B-4E07-9450-FBCED0D12173}" type="presParOf" srcId="{8F6D7477-9151-4F88-A001-02698164FBF3}" destId="{CA60465B-768A-4643-8874-880424BB28B2}" srcOrd="1" destOrd="0" presId="urn:diagrams.loki3.com/BracketList"/>
    <dgm:cxn modelId="{F2A4795D-359B-41A0-AC5F-D067FB3D09E6}" type="presParOf" srcId="{8F6D7477-9151-4F88-A001-02698164FBF3}" destId="{FD276D8C-CC55-47C6-A74E-7DAFCF3423B2}" srcOrd="2" destOrd="0" presId="urn:diagrams.loki3.com/BracketList"/>
    <dgm:cxn modelId="{6D5A12C9-C6A7-44AA-A0E2-2BB2F14ACD35}" type="presParOf" srcId="{8F6D7477-9151-4F88-A001-02698164FBF3}" destId="{524D6EE8-C148-43BD-9F69-667CEE62B10F}" srcOrd="3" destOrd="0" presId="urn:diagrams.loki3.com/BracketList"/>
    <dgm:cxn modelId="{B59AC83F-4E99-4219-A607-77A98344298A}" type="presParOf" srcId="{DCBF4A0D-2AB6-4A8F-BA70-6E97C44CF1C4}" destId="{6A661CC7-3035-4955-8FDB-76CD89603894}" srcOrd="1" destOrd="0" presId="urn:diagrams.loki3.com/BracketList"/>
    <dgm:cxn modelId="{05858C86-873C-4696-A7A1-9920E8FF6634}" type="presParOf" srcId="{DCBF4A0D-2AB6-4A8F-BA70-6E97C44CF1C4}" destId="{97E957A9-11C8-45A1-B5F4-762BBB2EF6BB}" srcOrd="2" destOrd="0" presId="urn:diagrams.loki3.com/BracketList"/>
    <dgm:cxn modelId="{C385CCC2-F10D-40DD-8275-858559219BD8}" type="presParOf" srcId="{97E957A9-11C8-45A1-B5F4-762BBB2EF6BB}" destId="{0D0ACACA-343D-45D7-8849-F77AD2420139}" srcOrd="0" destOrd="0" presId="urn:diagrams.loki3.com/BracketList"/>
    <dgm:cxn modelId="{29BE1A4D-D012-4AE8-A1B3-41F6882213F7}" type="presParOf" srcId="{97E957A9-11C8-45A1-B5F4-762BBB2EF6BB}" destId="{1FCA3EC4-2BA0-4F5A-B33B-4560929B39CE}" srcOrd="1" destOrd="0" presId="urn:diagrams.loki3.com/BracketList"/>
    <dgm:cxn modelId="{81CD679F-6D13-4FB5-940A-417742471163}" type="presParOf" srcId="{97E957A9-11C8-45A1-B5F4-762BBB2EF6BB}" destId="{8E8C3341-F089-4774-BF2A-EC0AC939AB92}" srcOrd="2" destOrd="0" presId="urn:diagrams.loki3.com/BracketList"/>
    <dgm:cxn modelId="{4B2EB137-2AC5-49DD-BF43-5554B617772E}" type="presParOf" srcId="{97E957A9-11C8-45A1-B5F4-762BBB2EF6BB}" destId="{CCAD8B9B-4F3F-41BF-BBF6-F5F8740FFDB4}"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5119188-4BBD-447B-BEF3-4E725A552F6D}"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97609A44-84A3-4C91-896E-68380F138646}">
      <dgm:prSet/>
      <dgm:spPr/>
      <dgm:t>
        <a:bodyPr/>
        <a:lstStyle/>
        <a:p>
          <a:pPr rtl="0"/>
          <a:r>
            <a:rPr lang="en-US"/>
            <a:t>Project Narrative</a:t>
          </a:r>
        </a:p>
      </dgm:t>
    </dgm:pt>
    <dgm:pt modelId="{E4ACFC29-C86C-44EC-BC67-03DDF2F2FB18}" type="parTrans" cxnId="{4EAEDF73-B6F9-49C9-9791-1FA4A8E64530}">
      <dgm:prSet/>
      <dgm:spPr/>
      <dgm:t>
        <a:bodyPr/>
        <a:lstStyle/>
        <a:p>
          <a:endParaRPr lang="en-US"/>
        </a:p>
      </dgm:t>
    </dgm:pt>
    <dgm:pt modelId="{336EEEB7-43BA-4FD2-BD7B-499C4E6AD0AA}" type="sibTrans" cxnId="{4EAEDF73-B6F9-49C9-9791-1FA4A8E64530}">
      <dgm:prSet/>
      <dgm:spPr/>
      <dgm:t>
        <a:bodyPr/>
        <a:lstStyle/>
        <a:p>
          <a:endParaRPr lang="en-US"/>
        </a:p>
      </dgm:t>
    </dgm:pt>
    <dgm:pt modelId="{33B254E5-0D01-4332-A4AF-DD39E61AD377}">
      <dgm:prSet/>
      <dgm:spPr/>
      <dgm:t>
        <a:bodyPr/>
        <a:lstStyle/>
        <a:p>
          <a:pPr rtl="0"/>
          <a:r>
            <a:rPr lang="en-US" dirty="0"/>
            <a:t>General Information (5 Points)</a:t>
          </a:r>
        </a:p>
      </dgm:t>
    </dgm:pt>
    <dgm:pt modelId="{AF2FA0A8-A5BE-43E3-81EC-00951C204DAE}" type="parTrans" cxnId="{6EE58576-BC47-4490-B73F-6AE669DFCF91}">
      <dgm:prSet/>
      <dgm:spPr/>
      <dgm:t>
        <a:bodyPr/>
        <a:lstStyle/>
        <a:p>
          <a:endParaRPr lang="en-US"/>
        </a:p>
      </dgm:t>
    </dgm:pt>
    <dgm:pt modelId="{534BAECE-D686-41EE-9994-8EA2338226B1}" type="sibTrans" cxnId="{6EE58576-BC47-4490-B73F-6AE669DFCF91}">
      <dgm:prSet/>
      <dgm:spPr/>
      <dgm:t>
        <a:bodyPr/>
        <a:lstStyle/>
        <a:p>
          <a:endParaRPr lang="en-US"/>
        </a:p>
      </dgm:t>
    </dgm:pt>
    <dgm:pt modelId="{6567A7F2-C54D-44C8-9099-9DC0B4945C0A}">
      <dgm:prSet/>
      <dgm:spPr/>
      <dgm:t>
        <a:bodyPr/>
        <a:lstStyle/>
        <a:p>
          <a:pPr rtl="0"/>
          <a:r>
            <a:rPr lang="en-US" dirty="0"/>
            <a:t>Eligibility/Demonstration of Overall School Success (5 Points)</a:t>
          </a:r>
        </a:p>
      </dgm:t>
    </dgm:pt>
    <dgm:pt modelId="{4C8FDBDE-C4B3-4482-B90B-4E02F20E56EB}" type="parTrans" cxnId="{A110023B-E387-40BE-9C76-87690A19DD88}">
      <dgm:prSet/>
      <dgm:spPr/>
      <dgm:t>
        <a:bodyPr/>
        <a:lstStyle/>
        <a:p>
          <a:endParaRPr lang="en-US"/>
        </a:p>
      </dgm:t>
    </dgm:pt>
    <dgm:pt modelId="{94ABE9BF-7749-4913-BB4E-AB2534C8E2AA}" type="sibTrans" cxnId="{A110023B-E387-40BE-9C76-87690A19DD88}">
      <dgm:prSet/>
      <dgm:spPr/>
      <dgm:t>
        <a:bodyPr/>
        <a:lstStyle/>
        <a:p>
          <a:endParaRPr lang="en-US"/>
        </a:p>
      </dgm:t>
    </dgm:pt>
    <dgm:pt modelId="{4013AA0C-E745-407B-9C1C-42FC6DF12118}">
      <dgm:prSet/>
      <dgm:spPr/>
      <dgm:t>
        <a:bodyPr/>
        <a:lstStyle/>
        <a:p>
          <a:pPr rtl="0"/>
          <a:r>
            <a:rPr lang="en-US" dirty="0"/>
            <a:t>Demonstrated Need or Demand (5 Points)</a:t>
          </a:r>
        </a:p>
      </dgm:t>
    </dgm:pt>
    <dgm:pt modelId="{4AA50804-883A-498E-AAC7-B996F0BB0C7B}" type="parTrans" cxnId="{B9BE2F6C-B17A-4332-AE35-BBC9C64C674A}">
      <dgm:prSet/>
      <dgm:spPr/>
      <dgm:t>
        <a:bodyPr/>
        <a:lstStyle/>
        <a:p>
          <a:endParaRPr lang="en-US"/>
        </a:p>
      </dgm:t>
    </dgm:pt>
    <dgm:pt modelId="{E114792B-F39C-4CFE-8BD1-24C7A78CFE57}" type="sibTrans" cxnId="{B9BE2F6C-B17A-4332-AE35-BBC9C64C674A}">
      <dgm:prSet/>
      <dgm:spPr/>
      <dgm:t>
        <a:bodyPr/>
        <a:lstStyle/>
        <a:p>
          <a:endParaRPr lang="en-US"/>
        </a:p>
      </dgm:t>
    </dgm:pt>
    <dgm:pt modelId="{88A8352B-616A-4657-92A0-FB9DB55957CD}">
      <dgm:prSet/>
      <dgm:spPr/>
      <dgm:t>
        <a:bodyPr/>
        <a:lstStyle/>
        <a:p>
          <a:pPr rtl="0"/>
          <a:r>
            <a:rPr lang="en-US" dirty="0"/>
            <a:t>Project Management Plan (10 Points)</a:t>
          </a:r>
        </a:p>
      </dgm:t>
    </dgm:pt>
    <dgm:pt modelId="{09B6B54C-2EE1-4985-A008-3EDA3E34DFBF}" type="parTrans" cxnId="{2BC7BC1F-0543-4856-9C27-90773503878F}">
      <dgm:prSet/>
      <dgm:spPr/>
      <dgm:t>
        <a:bodyPr/>
        <a:lstStyle/>
        <a:p>
          <a:endParaRPr lang="en-US"/>
        </a:p>
      </dgm:t>
    </dgm:pt>
    <dgm:pt modelId="{1BDE60D2-FB45-4C6B-95D2-0809F5C1A743}" type="sibTrans" cxnId="{2BC7BC1F-0543-4856-9C27-90773503878F}">
      <dgm:prSet/>
      <dgm:spPr/>
      <dgm:t>
        <a:bodyPr/>
        <a:lstStyle/>
        <a:p>
          <a:endParaRPr lang="en-US"/>
        </a:p>
      </dgm:t>
    </dgm:pt>
    <dgm:pt modelId="{90A629A3-7EAB-4F86-88C4-E695FA067A9F}">
      <dgm:prSet/>
      <dgm:spPr/>
      <dgm:t>
        <a:bodyPr/>
        <a:lstStyle/>
        <a:p>
          <a:pPr rtl="0"/>
          <a:r>
            <a:rPr lang="en-US"/>
            <a:t>Budget </a:t>
          </a:r>
        </a:p>
      </dgm:t>
    </dgm:pt>
    <dgm:pt modelId="{F96D7EEF-B282-45BF-97CC-CB74C2D59153}" type="parTrans" cxnId="{13A7663E-44DD-44F7-8A3B-E79EDD5C95C8}">
      <dgm:prSet/>
      <dgm:spPr/>
      <dgm:t>
        <a:bodyPr/>
        <a:lstStyle/>
        <a:p>
          <a:endParaRPr lang="en-US"/>
        </a:p>
      </dgm:t>
    </dgm:pt>
    <dgm:pt modelId="{6FA10939-D522-4362-A7D3-FD54A83CE01B}" type="sibTrans" cxnId="{13A7663E-44DD-44F7-8A3B-E79EDD5C95C8}">
      <dgm:prSet/>
      <dgm:spPr/>
      <dgm:t>
        <a:bodyPr/>
        <a:lstStyle/>
        <a:p>
          <a:endParaRPr lang="en-US"/>
        </a:p>
      </dgm:t>
    </dgm:pt>
    <dgm:pt modelId="{5809A5E2-C824-4D5D-A6C8-C3B9E28F46F6}">
      <dgm:prSet/>
      <dgm:spPr/>
      <dgm:t>
        <a:bodyPr/>
        <a:lstStyle/>
        <a:p>
          <a:pPr rtl="0"/>
          <a:r>
            <a:rPr lang="en-US"/>
            <a:t>Budget Narrative (10 Points)</a:t>
          </a:r>
        </a:p>
      </dgm:t>
    </dgm:pt>
    <dgm:pt modelId="{481804D9-C77A-464D-BB51-85C324082AB0}" type="parTrans" cxnId="{531AF5EC-6A1E-4CB1-B461-CA0FAA6935DE}">
      <dgm:prSet/>
      <dgm:spPr/>
      <dgm:t>
        <a:bodyPr/>
        <a:lstStyle/>
        <a:p>
          <a:endParaRPr lang="en-US"/>
        </a:p>
      </dgm:t>
    </dgm:pt>
    <dgm:pt modelId="{027DB0C6-4682-4F0A-8DD1-4E08B0E47BA6}" type="sibTrans" cxnId="{531AF5EC-6A1E-4CB1-B461-CA0FAA6935DE}">
      <dgm:prSet/>
      <dgm:spPr/>
      <dgm:t>
        <a:bodyPr/>
        <a:lstStyle/>
        <a:p>
          <a:endParaRPr lang="en-US"/>
        </a:p>
      </dgm:t>
    </dgm:pt>
    <dgm:pt modelId="{AC33E658-96D9-4800-83CF-049D5C2D24BE}">
      <dgm:prSet/>
      <dgm:spPr/>
      <dgm:t>
        <a:bodyPr/>
        <a:lstStyle/>
        <a:p>
          <a:pPr rtl="0"/>
          <a:r>
            <a:rPr lang="en-US"/>
            <a:t>Budget Details (10 Points)</a:t>
          </a:r>
        </a:p>
      </dgm:t>
    </dgm:pt>
    <dgm:pt modelId="{F0B8BA25-82A3-4EE5-B388-7FD91A0A0376}" type="parTrans" cxnId="{0427852F-B0B5-4725-8779-16032EEFFEFB}">
      <dgm:prSet/>
      <dgm:spPr/>
      <dgm:t>
        <a:bodyPr/>
        <a:lstStyle/>
        <a:p>
          <a:endParaRPr lang="en-US"/>
        </a:p>
      </dgm:t>
    </dgm:pt>
    <dgm:pt modelId="{62ADB942-60BE-40DF-A2F4-8915CC0728F4}" type="sibTrans" cxnId="{0427852F-B0B5-4725-8779-16032EEFFEFB}">
      <dgm:prSet/>
      <dgm:spPr/>
      <dgm:t>
        <a:bodyPr/>
        <a:lstStyle/>
        <a:p>
          <a:endParaRPr lang="en-US"/>
        </a:p>
      </dgm:t>
    </dgm:pt>
    <dgm:pt modelId="{0F6E87C7-05D2-4448-B3B0-9E50169C62CC}">
      <dgm:prSet/>
      <dgm:spPr/>
      <dgm:t>
        <a:bodyPr/>
        <a:lstStyle/>
        <a:p>
          <a:pPr rtl="0"/>
          <a:r>
            <a:rPr lang="en-US" dirty="0"/>
            <a:t>Project Proposal (20 Points)</a:t>
          </a:r>
        </a:p>
      </dgm:t>
    </dgm:pt>
    <dgm:pt modelId="{79DCF2AF-7F6B-4D39-8716-AD942ACA915F}" type="parTrans" cxnId="{DB8B4E41-A3A0-4D69-85F0-EE85DD3FDAD4}">
      <dgm:prSet/>
      <dgm:spPr/>
      <dgm:t>
        <a:bodyPr/>
        <a:lstStyle/>
        <a:p>
          <a:endParaRPr lang="en-US"/>
        </a:p>
      </dgm:t>
    </dgm:pt>
    <dgm:pt modelId="{E970AD39-474B-4195-9A81-950F904BA463}" type="sibTrans" cxnId="{DB8B4E41-A3A0-4D69-85F0-EE85DD3FDAD4}">
      <dgm:prSet/>
      <dgm:spPr/>
      <dgm:t>
        <a:bodyPr/>
        <a:lstStyle/>
        <a:p>
          <a:endParaRPr lang="en-US"/>
        </a:p>
      </dgm:t>
    </dgm:pt>
    <dgm:pt modelId="{EA1FF03B-0E52-41E5-BC15-396C3946ABC9}">
      <dgm:prSet/>
      <dgm:spPr/>
      <dgm:t>
        <a:bodyPr/>
        <a:lstStyle/>
        <a:p>
          <a:pPr rtl="0"/>
          <a:r>
            <a:rPr lang="en-US" dirty="0"/>
            <a:t>Project Goals and Impact (15 Points)</a:t>
          </a:r>
        </a:p>
      </dgm:t>
    </dgm:pt>
    <dgm:pt modelId="{B2F9DE92-6B45-44AA-BF44-FB7113C04284}" type="parTrans" cxnId="{8E3A978B-18A5-4FA2-97B1-7DBB1D6CCB0A}">
      <dgm:prSet/>
      <dgm:spPr/>
      <dgm:t>
        <a:bodyPr/>
        <a:lstStyle/>
        <a:p>
          <a:endParaRPr lang="en-US"/>
        </a:p>
      </dgm:t>
    </dgm:pt>
    <dgm:pt modelId="{9FFEFE6C-1E2D-4237-B562-65FB74C76777}" type="sibTrans" cxnId="{8E3A978B-18A5-4FA2-97B1-7DBB1D6CCB0A}">
      <dgm:prSet/>
      <dgm:spPr/>
      <dgm:t>
        <a:bodyPr/>
        <a:lstStyle/>
        <a:p>
          <a:endParaRPr lang="en-US"/>
        </a:p>
      </dgm:t>
    </dgm:pt>
    <dgm:pt modelId="{4A992B14-AA09-44D4-B358-4708FFAD1DC0}">
      <dgm:prSet/>
      <dgm:spPr/>
      <dgm:t>
        <a:bodyPr/>
        <a:lstStyle/>
        <a:p>
          <a:pPr rtl="0"/>
          <a:r>
            <a:rPr lang="en-US" dirty="0"/>
            <a:t>Project Evaluation (10 Points)</a:t>
          </a:r>
        </a:p>
      </dgm:t>
    </dgm:pt>
    <dgm:pt modelId="{8248A319-A4B6-4523-AB95-CCBEA8CC87E7}" type="parTrans" cxnId="{3D8C156B-D7AC-41B7-8CC5-5140FDF7DF16}">
      <dgm:prSet/>
      <dgm:spPr/>
      <dgm:t>
        <a:bodyPr/>
        <a:lstStyle/>
        <a:p>
          <a:endParaRPr lang="en-US"/>
        </a:p>
      </dgm:t>
    </dgm:pt>
    <dgm:pt modelId="{A6F7D9E7-AA0C-4581-8AC3-BA741D2B44A0}" type="sibTrans" cxnId="{3D8C156B-D7AC-41B7-8CC5-5140FDF7DF16}">
      <dgm:prSet/>
      <dgm:spPr/>
      <dgm:t>
        <a:bodyPr/>
        <a:lstStyle/>
        <a:p>
          <a:endParaRPr lang="en-US"/>
        </a:p>
      </dgm:t>
    </dgm:pt>
    <dgm:pt modelId="{ABADFEF7-CB93-4467-A159-CA158ABA205F}" type="pres">
      <dgm:prSet presAssocID="{E5119188-4BBD-447B-BEF3-4E725A552F6D}" presName="linear" presStyleCnt="0">
        <dgm:presLayoutVars>
          <dgm:animLvl val="lvl"/>
          <dgm:resizeHandles val="exact"/>
        </dgm:presLayoutVars>
      </dgm:prSet>
      <dgm:spPr/>
    </dgm:pt>
    <dgm:pt modelId="{42DD8757-9F67-4446-B46D-F256C45E0D16}" type="pres">
      <dgm:prSet presAssocID="{97609A44-84A3-4C91-896E-68380F138646}" presName="parentText" presStyleLbl="node1" presStyleIdx="0" presStyleCnt="2">
        <dgm:presLayoutVars>
          <dgm:chMax val="0"/>
          <dgm:bulletEnabled val="1"/>
        </dgm:presLayoutVars>
      </dgm:prSet>
      <dgm:spPr/>
    </dgm:pt>
    <dgm:pt modelId="{540AF586-3B5F-48AA-A362-658F2174F45D}" type="pres">
      <dgm:prSet presAssocID="{97609A44-84A3-4C91-896E-68380F138646}" presName="childText" presStyleLbl="revTx" presStyleIdx="0" presStyleCnt="2">
        <dgm:presLayoutVars>
          <dgm:bulletEnabled val="1"/>
        </dgm:presLayoutVars>
      </dgm:prSet>
      <dgm:spPr/>
    </dgm:pt>
    <dgm:pt modelId="{2C17B7EF-C6F8-4D26-8485-AD49BDBD2CBF}" type="pres">
      <dgm:prSet presAssocID="{90A629A3-7EAB-4F86-88C4-E695FA067A9F}" presName="parentText" presStyleLbl="node1" presStyleIdx="1" presStyleCnt="2">
        <dgm:presLayoutVars>
          <dgm:chMax val="0"/>
          <dgm:bulletEnabled val="1"/>
        </dgm:presLayoutVars>
      </dgm:prSet>
      <dgm:spPr/>
    </dgm:pt>
    <dgm:pt modelId="{30B37A5A-0E38-4F71-89F9-985C6E5D60F7}" type="pres">
      <dgm:prSet presAssocID="{90A629A3-7EAB-4F86-88C4-E695FA067A9F}" presName="childText" presStyleLbl="revTx" presStyleIdx="1" presStyleCnt="2">
        <dgm:presLayoutVars>
          <dgm:bulletEnabled val="1"/>
        </dgm:presLayoutVars>
      </dgm:prSet>
      <dgm:spPr/>
    </dgm:pt>
  </dgm:ptLst>
  <dgm:cxnLst>
    <dgm:cxn modelId="{FADDF705-3C96-41F9-ACCC-6EDC84722C5D}" type="presOf" srcId="{90A629A3-7EAB-4F86-88C4-E695FA067A9F}" destId="{2C17B7EF-C6F8-4D26-8485-AD49BDBD2CBF}" srcOrd="0" destOrd="0" presId="urn:microsoft.com/office/officeart/2005/8/layout/vList2"/>
    <dgm:cxn modelId="{44F3900A-84EA-4BF0-984A-DBABB82D4000}" type="presOf" srcId="{E5119188-4BBD-447B-BEF3-4E725A552F6D}" destId="{ABADFEF7-CB93-4467-A159-CA158ABA205F}" srcOrd="0" destOrd="0" presId="urn:microsoft.com/office/officeart/2005/8/layout/vList2"/>
    <dgm:cxn modelId="{FF0C1811-496A-4B53-8EB5-8F137EC696A1}" type="presOf" srcId="{88A8352B-616A-4657-92A0-FB9DB55957CD}" destId="{540AF586-3B5F-48AA-A362-658F2174F45D}" srcOrd="0" destOrd="5" presId="urn:microsoft.com/office/officeart/2005/8/layout/vList2"/>
    <dgm:cxn modelId="{2BC7BC1F-0543-4856-9C27-90773503878F}" srcId="{97609A44-84A3-4C91-896E-68380F138646}" destId="{88A8352B-616A-4657-92A0-FB9DB55957CD}" srcOrd="5" destOrd="0" parTransId="{09B6B54C-2EE1-4985-A008-3EDA3E34DFBF}" sibTransId="{1BDE60D2-FB45-4C6B-95D2-0809F5C1A743}"/>
    <dgm:cxn modelId="{95A31E26-1970-4EC8-9406-9184A51E899E}" type="presOf" srcId="{4013AA0C-E745-407B-9C1C-42FC6DF12118}" destId="{540AF586-3B5F-48AA-A362-658F2174F45D}" srcOrd="0" destOrd="2" presId="urn:microsoft.com/office/officeart/2005/8/layout/vList2"/>
    <dgm:cxn modelId="{BF8DAE29-9E00-4C2E-AF88-C2FE45E345B2}" type="presOf" srcId="{0F6E87C7-05D2-4448-B3B0-9E50169C62CC}" destId="{540AF586-3B5F-48AA-A362-658F2174F45D}" srcOrd="0" destOrd="3" presId="urn:microsoft.com/office/officeart/2005/8/layout/vList2"/>
    <dgm:cxn modelId="{0427852F-B0B5-4725-8779-16032EEFFEFB}" srcId="{90A629A3-7EAB-4F86-88C4-E695FA067A9F}" destId="{AC33E658-96D9-4800-83CF-049D5C2D24BE}" srcOrd="1" destOrd="0" parTransId="{F0B8BA25-82A3-4EE5-B388-7FD91A0A0376}" sibTransId="{62ADB942-60BE-40DF-A2F4-8915CC0728F4}"/>
    <dgm:cxn modelId="{A110023B-E387-40BE-9C76-87690A19DD88}" srcId="{97609A44-84A3-4C91-896E-68380F138646}" destId="{6567A7F2-C54D-44C8-9099-9DC0B4945C0A}" srcOrd="1" destOrd="0" parTransId="{4C8FDBDE-C4B3-4482-B90B-4E02F20E56EB}" sibTransId="{94ABE9BF-7749-4913-BB4E-AB2534C8E2AA}"/>
    <dgm:cxn modelId="{13A7663E-44DD-44F7-8A3B-E79EDD5C95C8}" srcId="{E5119188-4BBD-447B-BEF3-4E725A552F6D}" destId="{90A629A3-7EAB-4F86-88C4-E695FA067A9F}" srcOrd="1" destOrd="0" parTransId="{F96D7EEF-B282-45BF-97CC-CB74C2D59153}" sibTransId="{6FA10939-D522-4362-A7D3-FD54A83CE01B}"/>
    <dgm:cxn modelId="{DB8B4E41-A3A0-4D69-85F0-EE85DD3FDAD4}" srcId="{97609A44-84A3-4C91-896E-68380F138646}" destId="{0F6E87C7-05D2-4448-B3B0-9E50169C62CC}" srcOrd="3" destOrd="0" parTransId="{79DCF2AF-7F6B-4D39-8716-AD942ACA915F}" sibTransId="{E970AD39-474B-4195-9A81-950F904BA463}"/>
    <dgm:cxn modelId="{3D8C156B-D7AC-41B7-8CC5-5140FDF7DF16}" srcId="{97609A44-84A3-4C91-896E-68380F138646}" destId="{4A992B14-AA09-44D4-B358-4708FFAD1DC0}" srcOrd="6" destOrd="0" parTransId="{8248A319-A4B6-4523-AB95-CCBEA8CC87E7}" sibTransId="{A6F7D9E7-AA0C-4581-8AC3-BA741D2B44A0}"/>
    <dgm:cxn modelId="{B9BE2F6C-B17A-4332-AE35-BBC9C64C674A}" srcId="{97609A44-84A3-4C91-896E-68380F138646}" destId="{4013AA0C-E745-407B-9C1C-42FC6DF12118}" srcOrd="2" destOrd="0" parTransId="{4AA50804-883A-498E-AAC7-B996F0BB0C7B}" sibTransId="{E114792B-F39C-4CFE-8BD1-24C7A78CFE57}"/>
    <dgm:cxn modelId="{AEC2CE51-A822-4BA7-99DF-09A8C7F03540}" type="presOf" srcId="{6567A7F2-C54D-44C8-9099-9DC0B4945C0A}" destId="{540AF586-3B5F-48AA-A362-658F2174F45D}" srcOrd="0" destOrd="1" presId="urn:microsoft.com/office/officeart/2005/8/layout/vList2"/>
    <dgm:cxn modelId="{4EAEDF73-B6F9-49C9-9791-1FA4A8E64530}" srcId="{E5119188-4BBD-447B-BEF3-4E725A552F6D}" destId="{97609A44-84A3-4C91-896E-68380F138646}" srcOrd="0" destOrd="0" parTransId="{E4ACFC29-C86C-44EC-BC67-03DDF2F2FB18}" sibTransId="{336EEEB7-43BA-4FD2-BD7B-499C4E6AD0AA}"/>
    <dgm:cxn modelId="{6EE58576-BC47-4490-B73F-6AE669DFCF91}" srcId="{97609A44-84A3-4C91-896E-68380F138646}" destId="{33B254E5-0D01-4332-A4AF-DD39E61AD377}" srcOrd="0" destOrd="0" parTransId="{AF2FA0A8-A5BE-43E3-81EC-00951C204DAE}" sibTransId="{534BAECE-D686-41EE-9994-8EA2338226B1}"/>
    <dgm:cxn modelId="{8E3A978B-18A5-4FA2-97B1-7DBB1D6CCB0A}" srcId="{97609A44-84A3-4C91-896E-68380F138646}" destId="{EA1FF03B-0E52-41E5-BC15-396C3946ABC9}" srcOrd="4" destOrd="0" parTransId="{B2F9DE92-6B45-44AA-BF44-FB7113C04284}" sibTransId="{9FFEFE6C-1E2D-4237-B562-65FB74C76777}"/>
    <dgm:cxn modelId="{E1B41F9F-3484-4280-A998-C9BAE27314D1}" type="presOf" srcId="{EA1FF03B-0E52-41E5-BC15-396C3946ABC9}" destId="{540AF586-3B5F-48AA-A362-658F2174F45D}" srcOrd="0" destOrd="4" presId="urn:microsoft.com/office/officeart/2005/8/layout/vList2"/>
    <dgm:cxn modelId="{A76D67A0-5D79-466E-88F2-D37E1D5A111F}" type="presOf" srcId="{33B254E5-0D01-4332-A4AF-DD39E61AD377}" destId="{540AF586-3B5F-48AA-A362-658F2174F45D}" srcOrd="0" destOrd="0" presId="urn:microsoft.com/office/officeart/2005/8/layout/vList2"/>
    <dgm:cxn modelId="{770262C4-D2B7-4D5D-91AF-72C7ABDF791E}" type="presOf" srcId="{97609A44-84A3-4C91-896E-68380F138646}" destId="{42DD8757-9F67-4446-B46D-F256C45E0D16}" srcOrd="0" destOrd="0" presId="urn:microsoft.com/office/officeart/2005/8/layout/vList2"/>
    <dgm:cxn modelId="{E7775ED5-02CB-4209-87AF-2078E161A4C9}" type="presOf" srcId="{5809A5E2-C824-4D5D-A6C8-C3B9E28F46F6}" destId="{30B37A5A-0E38-4F71-89F9-985C6E5D60F7}" srcOrd="0" destOrd="0" presId="urn:microsoft.com/office/officeart/2005/8/layout/vList2"/>
    <dgm:cxn modelId="{D27621D9-87E8-4ED7-90F8-2074359588C2}" type="presOf" srcId="{AC33E658-96D9-4800-83CF-049D5C2D24BE}" destId="{30B37A5A-0E38-4F71-89F9-985C6E5D60F7}" srcOrd="0" destOrd="1" presId="urn:microsoft.com/office/officeart/2005/8/layout/vList2"/>
    <dgm:cxn modelId="{531AF5EC-6A1E-4CB1-B461-CA0FAA6935DE}" srcId="{90A629A3-7EAB-4F86-88C4-E695FA067A9F}" destId="{5809A5E2-C824-4D5D-A6C8-C3B9E28F46F6}" srcOrd="0" destOrd="0" parTransId="{481804D9-C77A-464D-BB51-85C324082AB0}" sibTransId="{027DB0C6-4682-4F0A-8DD1-4E08B0E47BA6}"/>
    <dgm:cxn modelId="{186D98F4-7784-48C8-A5B7-FFCCA5932848}" type="presOf" srcId="{4A992B14-AA09-44D4-B358-4708FFAD1DC0}" destId="{540AF586-3B5F-48AA-A362-658F2174F45D}" srcOrd="0" destOrd="6" presId="urn:microsoft.com/office/officeart/2005/8/layout/vList2"/>
    <dgm:cxn modelId="{EA30DBEC-64F7-4F86-A528-5AD96DF8EE2D}" type="presParOf" srcId="{ABADFEF7-CB93-4467-A159-CA158ABA205F}" destId="{42DD8757-9F67-4446-B46D-F256C45E0D16}" srcOrd="0" destOrd="0" presId="urn:microsoft.com/office/officeart/2005/8/layout/vList2"/>
    <dgm:cxn modelId="{76C35080-1F20-492A-87D9-F10D1C98425E}" type="presParOf" srcId="{ABADFEF7-CB93-4467-A159-CA158ABA205F}" destId="{540AF586-3B5F-48AA-A362-658F2174F45D}" srcOrd="1" destOrd="0" presId="urn:microsoft.com/office/officeart/2005/8/layout/vList2"/>
    <dgm:cxn modelId="{616249CE-2814-4872-8AC7-131CD75FBD97}" type="presParOf" srcId="{ABADFEF7-CB93-4467-A159-CA158ABA205F}" destId="{2C17B7EF-C6F8-4D26-8485-AD49BDBD2CBF}" srcOrd="2" destOrd="0" presId="urn:microsoft.com/office/officeart/2005/8/layout/vList2"/>
    <dgm:cxn modelId="{433DBCDF-AAE5-4DD8-865B-E03C357E33F9}" type="presParOf" srcId="{ABADFEF7-CB93-4467-A159-CA158ABA205F}" destId="{30B37A5A-0E38-4F71-89F9-985C6E5D60F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5EDB06D-5C8B-4358-8988-4756BB7106C9}" type="doc">
      <dgm:prSet loTypeId="urn:diagrams.loki3.com/BracketList" loCatId="list" qsTypeId="urn:microsoft.com/office/officeart/2005/8/quickstyle/simple5" qsCatId="simple" csTypeId="urn:microsoft.com/office/officeart/2005/8/colors/colorful5" csCatId="colorful" phldr="1"/>
      <dgm:spPr/>
      <dgm:t>
        <a:bodyPr/>
        <a:lstStyle/>
        <a:p>
          <a:endParaRPr lang="en-US"/>
        </a:p>
      </dgm:t>
    </dgm:pt>
    <dgm:pt modelId="{DDDCAA45-9EDD-43D3-A659-54F1F548077C}">
      <dgm:prSet phldrT="[Text]" custT="1"/>
      <dgm:spPr/>
      <dgm:t>
        <a:bodyPr/>
        <a:lstStyle/>
        <a:p>
          <a:pPr algn="ctr"/>
          <a:r>
            <a:rPr lang="en-US" sz="1600" b="1" dirty="0"/>
            <a:t>Charter School Characteristics</a:t>
          </a:r>
        </a:p>
        <a:p>
          <a:pPr algn="r"/>
          <a:r>
            <a:rPr lang="en-US" sz="1600" b="1" dirty="0"/>
            <a:t>(10 Additional Points)</a:t>
          </a:r>
        </a:p>
      </dgm:t>
    </dgm:pt>
    <dgm:pt modelId="{E1FB394C-118D-40B2-BE04-583E56ADA581}" type="parTrans" cxnId="{B2F5B43F-8ADB-44CF-919F-4D458B7A477B}">
      <dgm:prSet/>
      <dgm:spPr/>
      <dgm:t>
        <a:bodyPr/>
        <a:lstStyle/>
        <a:p>
          <a:endParaRPr lang="en-US"/>
        </a:p>
      </dgm:t>
    </dgm:pt>
    <dgm:pt modelId="{D261B57F-2CD5-4297-94E5-C3A35B273B36}" type="sibTrans" cxnId="{B2F5B43F-8ADB-44CF-919F-4D458B7A477B}">
      <dgm:prSet/>
      <dgm:spPr/>
      <dgm:t>
        <a:bodyPr/>
        <a:lstStyle/>
        <a:p>
          <a:endParaRPr lang="en-US"/>
        </a:p>
      </dgm:t>
    </dgm:pt>
    <dgm:pt modelId="{56C97102-0DDC-4B23-A23F-543E7CF4FFD4}">
      <dgm:prSet phldrT="[Text]" custT="1"/>
      <dgm:spPr/>
      <dgm:t>
        <a:bodyPr/>
        <a:lstStyle/>
        <a:p>
          <a:pPr algn="ctr"/>
          <a:r>
            <a:rPr lang="en-US" sz="1600" b="1" dirty="0"/>
            <a:t>Dissemination Project</a:t>
          </a:r>
        </a:p>
        <a:p>
          <a:pPr algn="ctr"/>
          <a:r>
            <a:rPr lang="en-US" sz="1600" b="1" dirty="0"/>
            <a:t>(Up to 20 Additional Points)</a:t>
          </a:r>
        </a:p>
      </dgm:t>
    </dgm:pt>
    <dgm:pt modelId="{0CF2C9B9-B532-44DB-B4F2-0DF87E221714}" type="parTrans" cxnId="{80FD6582-AF32-498C-A387-5EF395A94D30}">
      <dgm:prSet/>
      <dgm:spPr/>
      <dgm:t>
        <a:bodyPr/>
        <a:lstStyle/>
        <a:p>
          <a:endParaRPr lang="en-US"/>
        </a:p>
      </dgm:t>
    </dgm:pt>
    <dgm:pt modelId="{425990B5-2DC2-4382-AF12-EE043C466280}" type="sibTrans" cxnId="{80FD6582-AF32-498C-A387-5EF395A94D30}">
      <dgm:prSet/>
      <dgm:spPr/>
      <dgm:t>
        <a:bodyPr/>
        <a:lstStyle/>
        <a:p>
          <a:endParaRPr lang="en-US"/>
        </a:p>
      </dgm:t>
    </dgm:pt>
    <dgm:pt modelId="{80C27D81-2CF3-4125-9B37-8BA6D1BA3E29}">
      <dgm:prSet phldrT="[Text]" custT="1"/>
      <dgm:spPr/>
      <dgm:t>
        <a:bodyPr/>
        <a:lstStyle/>
        <a:p>
          <a:pPr algn="l"/>
          <a:r>
            <a:rPr lang="en-US" sz="1600" b="1" dirty="0"/>
            <a:t>The charter school is physically located in a low-income community AND</a:t>
          </a:r>
        </a:p>
      </dgm:t>
    </dgm:pt>
    <dgm:pt modelId="{32D2B8F6-70E1-4106-8C79-2879BA39035C}" type="parTrans" cxnId="{E23443AC-8726-4D4A-A50C-360275E84875}">
      <dgm:prSet/>
      <dgm:spPr/>
      <dgm:t>
        <a:bodyPr/>
        <a:lstStyle/>
        <a:p>
          <a:endParaRPr lang="en-US"/>
        </a:p>
      </dgm:t>
    </dgm:pt>
    <dgm:pt modelId="{96FF7764-EABF-481E-AD12-68DF11264751}" type="sibTrans" cxnId="{E23443AC-8726-4D4A-A50C-360275E84875}">
      <dgm:prSet/>
      <dgm:spPr/>
      <dgm:t>
        <a:bodyPr/>
        <a:lstStyle/>
        <a:p>
          <a:endParaRPr lang="en-US"/>
        </a:p>
      </dgm:t>
    </dgm:pt>
    <dgm:pt modelId="{886468BB-EE09-4512-95BD-2F3C9B205F49}">
      <dgm:prSet phldrT="[Text]" custT="1"/>
      <dgm:spPr/>
      <dgm:t>
        <a:bodyPr/>
        <a:lstStyle/>
        <a:p>
          <a:pPr algn="l"/>
          <a:r>
            <a:rPr lang="en-US" sz="1600" b="1" dirty="0"/>
            <a:t>The charter school serves an educationally disadvantaged student population.</a:t>
          </a:r>
        </a:p>
      </dgm:t>
    </dgm:pt>
    <dgm:pt modelId="{D1C4B590-BD19-4D74-A89D-17E8261B1966}" type="parTrans" cxnId="{3FBE531C-1B9B-4B38-A7FC-A96E2983EDAE}">
      <dgm:prSet/>
      <dgm:spPr/>
      <dgm:t>
        <a:bodyPr/>
        <a:lstStyle/>
        <a:p>
          <a:endParaRPr lang="en-US"/>
        </a:p>
      </dgm:t>
    </dgm:pt>
    <dgm:pt modelId="{34C23F0C-9E85-43F2-8DCB-0EEF1BE32CEC}" type="sibTrans" cxnId="{3FBE531C-1B9B-4B38-A7FC-A96E2983EDAE}">
      <dgm:prSet/>
      <dgm:spPr/>
      <dgm:t>
        <a:bodyPr/>
        <a:lstStyle/>
        <a:p>
          <a:endParaRPr lang="en-US"/>
        </a:p>
      </dgm:t>
    </dgm:pt>
    <dgm:pt modelId="{603B73B2-444D-45E7-941D-4BFA7F9645B9}">
      <dgm:prSet phldrT="[Text]" custT="1"/>
      <dgm:spPr/>
      <dgm:t>
        <a:bodyPr/>
        <a:lstStyle/>
        <a:p>
          <a:pPr algn="l"/>
          <a:r>
            <a:rPr lang="en-US" sz="1600" b="1" dirty="0"/>
            <a:t>The project focuses on disseminating best practices that lead to academic success with educationally disadvantaged students in an URBAN area;</a:t>
          </a:r>
        </a:p>
      </dgm:t>
    </dgm:pt>
    <dgm:pt modelId="{26E665F1-9A9D-42C3-85BF-BCFBFA0027DB}" type="parTrans" cxnId="{DCC71540-E92A-4803-8E3F-A5EAE7BB98D8}">
      <dgm:prSet/>
      <dgm:spPr/>
      <dgm:t>
        <a:bodyPr/>
        <a:lstStyle/>
        <a:p>
          <a:endParaRPr lang="en-US"/>
        </a:p>
      </dgm:t>
    </dgm:pt>
    <dgm:pt modelId="{A0D9E429-2F03-490B-AC95-7DF5E76B4274}" type="sibTrans" cxnId="{DCC71540-E92A-4803-8E3F-A5EAE7BB98D8}">
      <dgm:prSet/>
      <dgm:spPr/>
      <dgm:t>
        <a:bodyPr/>
        <a:lstStyle/>
        <a:p>
          <a:endParaRPr lang="en-US"/>
        </a:p>
      </dgm:t>
    </dgm:pt>
    <dgm:pt modelId="{F86AA6B7-22D9-407C-B56B-284E99F51014}">
      <dgm:prSet phldrT="[Text]" custT="1"/>
      <dgm:spPr/>
      <dgm:t>
        <a:bodyPr/>
        <a:lstStyle/>
        <a:p>
          <a:pPr algn="l"/>
          <a:r>
            <a:rPr lang="en-US" sz="1600" b="1" dirty="0"/>
            <a:t>The project focuses on disseminating best practices that lead to academic success with educationally disadvantaged students in a RURAL area; AND/OR</a:t>
          </a:r>
        </a:p>
      </dgm:t>
    </dgm:pt>
    <dgm:pt modelId="{BAED0D2B-BED8-48D3-9352-4D7A50166A6C}" type="parTrans" cxnId="{253145AF-2E92-48EC-B459-73C18662719C}">
      <dgm:prSet/>
      <dgm:spPr/>
      <dgm:t>
        <a:bodyPr/>
        <a:lstStyle/>
        <a:p>
          <a:endParaRPr lang="en-US"/>
        </a:p>
      </dgm:t>
    </dgm:pt>
    <dgm:pt modelId="{7F2748D3-B43E-4794-80AB-1569180CDAE4}" type="sibTrans" cxnId="{253145AF-2E92-48EC-B459-73C18662719C}">
      <dgm:prSet/>
      <dgm:spPr/>
      <dgm:t>
        <a:bodyPr/>
        <a:lstStyle/>
        <a:p>
          <a:endParaRPr lang="en-US"/>
        </a:p>
      </dgm:t>
    </dgm:pt>
    <dgm:pt modelId="{14458247-37CD-4162-A159-DAB8F639369D}">
      <dgm:prSet phldrT="[Text]" custT="1"/>
      <dgm:spPr/>
      <dgm:t>
        <a:bodyPr/>
        <a:lstStyle/>
        <a:p>
          <a:pPr algn="l"/>
          <a:r>
            <a:rPr lang="en-US" sz="1600" b="1" dirty="0"/>
            <a:t>The project focuses on disseminating best practices that lead to academic success with students with disabilities.</a:t>
          </a:r>
        </a:p>
      </dgm:t>
    </dgm:pt>
    <dgm:pt modelId="{9536E2EB-DD33-4D47-B79A-BE79BAFD25E5}" type="parTrans" cxnId="{A2AE30A0-56B0-4B76-8788-78D1B938E11E}">
      <dgm:prSet/>
      <dgm:spPr/>
      <dgm:t>
        <a:bodyPr/>
        <a:lstStyle/>
        <a:p>
          <a:endParaRPr lang="en-US"/>
        </a:p>
      </dgm:t>
    </dgm:pt>
    <dgm:pt modelId="{5BF5553E-F0AA-49A6-9051-9C2F36BB28FB}" type="sibTrans" cxnId="{A2AE30A0-56B0-4B76-8788-78D1B938E11E}">
      <dgm:prSet/>
      <dgm:spPr/>
      <dgm:t>
        <a:bodyPr/>
        <a:lstStyle/>
        <a:p>
          <a:endParaRPr lang="en-US"/>
        </a:p>
      </dgm:t>
    </dgm:pt>
    <dgm:pt modelId="{DCBF4A0D-2AB6-4A8F-BA70-6E97C44CF1C4}" type="pres">
      <dgm:prSet presAssocID="{05EDB06D-5C8B-4358-8988-4756BB7106C9}" presName="Name0" presStyleCnt="0">
        <dgm:presLayoutVars>
          <dgm:dir/>
          <dgm:animLvl val="lvl"/>
          <dgm:resizeHandles val="exact"/>
        </dgm:presLayoutVars>
      </dgm:prSet>
      <dgm:spPr/>
    </dgm:pt>
    <dgm:pt modelId="{8F6D7477-9151-4F88-A001-02698164FBF3}" type="pres">
      <dgm:prSet presAssocID="{DDDCAA45-9EDD-43D3-A659-54F1F548077C}" presName="linNode" presStyleCnt="0"/>
      <dgm:spPr/>
    </dgm:pt>
    <dgm:pt modelId="{E212D2D2-4793-4077-AFE4-61A0A6D79B75}" type="pres">
      <dgm:prSet presAssocID="{DDDCAA45-9EDD-43D3-A659-54F1F548077C}" presName="parTx" presStyleLbl="revTx" presStyleIdx="0" presStyleCnt="2">
        <dgm:presLayoutVars>
          <dgm:chMax val="1"/>
          <dgm:bulletEnabled val="1"/>
        </dgm:presLayoutVars>
      </dgm:prSet>
      <dgm:spPr/>
    </dgm:pt>
    <dgm:pt modelId="{CA60465B-768A-4643-8874-880424BB28B2}" type="pres">
      <dgm:prSet presAssocID="{DDDCAA45-9EDD-43D3-A659-54F1F548077C}" presName="bracket" presStyleLbl="parChTrans1D1" presStyleIdx="0" presStyleCnt="2"/>
      <dgm:spPr/>
    </dgm:pt>
    <dgm:pt modelId="{FD276D8C-CC55-47C6-A74E-7DAFCF3423B2}" type="pres">
      <dgm:prSet presAssocID="{DDDCAA45-9EDD-43D3-A659-54F1F548077C}" presName="spH" presStyleCnt="0"/>
      <dgm:spPr/>
    </dgm:pt>
    <dgm:pt modelId="{524D6EE8-C148-43BD-9F69-667CEE62B10F}" type="pres">
      <dgm:prSet presAssocID="{DDDCAA45-9EDD-43D3-A659-54F1F548077C}" presName="desTx" presStyleLbl="node1" presStyleIdx="0" presStyleCnt="2">
        <dgm:presLayoutVars>
          <dgm:bulletEnabled val="1"/>
        </dgm:presLayoutVars>
      </dgm:prSet>
      <dgm:spPr/>
    </dgm:pt>
    <dgm:pt modelId="{6A661CC7-3035-4955-8FDB-76CD89603894}" type="pres">
      <dgm:prSet presAssocID="{D261B57F-2CD5-4297-94E5-C3A35B273B36}" presName="spV" presStyleCnt="0"/>
      <dgm:spPr/>
    </dgm:pt>
    <dgm:pt modelId="{97E957A9-11C8-45A1-B5F4-762BBB2EF6BB}" type="pres">
      <dgm:prSet presAssocID="{56C97102-0DDC-4B23-A23F-543E7CF4FFD4}" presName="linNode" presStyleCnt="0"/>
      <dgm:spPr/>
    </dgm:pt>
    <dgm:pt modelId="{0D0ACACA-343D-45D7-8849-F77AD2420139}" type="pres">
      <dgm:prSet presAssocID="{56C97102-0DDC-4B23-A23F-543E7CF4FFD4}" presName="parTx" presStyleLbl="revTx" presStyleIdx="1" presStyleCnt="2">
        <dgm:presLayoutVars>
          <dgm:chMax val="1"/>
          <dgm:bulletEnabled val="1"/>
        </dgm:presLayoutVars>
      </dgm:prSet>
      <dgm:spPr/>
    </dgm:pt>
    <dgm:pt modelId="{1FCA3EC4-2BA0-4F5A-B33B-4560929B39CE}" type="pres">
      <dgm:prSet presAssocID="{56C97102-0DDC-4B23-A23F-543E7CF4FFD4}" presName="bracket" presStyleLbl="parChTrans1D1" presStyleIdx="1" presStyleCnt="2"/>
      <dgm:spPr/>
    </dgm:pt>
    <dgm:pt modelId="{8E8C3341-F089-4774-BF2A-EC0AC939AB92}" type="pres">
      <dgm:prSet presAssocID="{56C97102-0DDC-4B23-A23F-543E7CF4FFD4}" presName="spH" presStyleCnt="0"/>
      <dgm:spPr/>
    </dgm:pt>
    <dgm:pt modelId="{CCAD8B9B-4F3F-41BF-BBF6-F5F8740FFDB4}" type="pres">
      <dgm:prSet presAssocID="{56C97102-0DDC-4B23-A23F-543E7CF4FFD4}" presName="desTx" presStyleLbl="node1" presStyleIdx="1" presStyleCnt="2">
        <dgm:presLayoutVars>
          <dgm:bulletEnabled val="1"/>
        </dgm:presLayoutVars>
      </dgm:prSet>
      <dgm:spPr/>
    </dgm:pt>
  </dgm:ptLst>
  <dgm:cxnLst>
    <dgm:cxn modelId="{3FBE531C-1B9B-4B38-A7FC-A96E2983EDAE}" srcId="{DDDCAA45-9EDD-43D3-A659-54F1F548077C}" destId="{886468BB-EE09-4512-95BD-2F3C9B205F49}" srcOrd="1" destOrd="0" parTransId="{D1C4B590-BD19-4D74-A89D-17E8261B1966}" sibTransId="{34C23F0C-9E85-43F2-8DCB-0EEF1BE32CEC}"/>
    <dgm:cxn modelId="{B2F5B43F-8ADB-44CF-919F-4D458B7A477B}" srcId="{05EDB06D-5C8B-4358-8988-4756BB7106C9}" destId="{DDDCAA45-9EDD-43D3-A659-54F1F548077C}" srcOrd="0" destOrd="0" parTransId="{E1FB394C-118D-40B2-BE04-583E56ADA581}" sibTransId="{D261B57F-2CD5-4297-94E5-C3A35B273B36}"/>
    <dgm:cxn modelId="{DCC71540-E92A-4803-8E3F-A5EAE7BB98D8}" srcId="{56C97102-0DDC-4B23-A23F-543E7CF4FFD4}" destId="{603B73B2-444D-45E7-941D-4BFA7F9645B9}" srcOrd="0" destOrd="0" parTransId="{26E665F1-9A9D-42C3-85BF-BCFBFA0027DB}" sibTransId="{A0D9E429-2F03-490B-AC95-7DF5E76B4274}"/>
    <dgm:cxn modelId="{48BB7564-D90A-4CDD-A3E0-10CE7983D391}" type="presOf" srcId="{56C97102-0DDC-4B23-A23F-543E7CF4FFD4}" destId="{0D0ACACA-343D-45D7-8849-F77AD2420139}" srcOrd="0" destOrd="0" presId="urn:diagrams.loki3.com/BracketList"/>
    <dgm:cxn modelId="{B9171E4D-A127-4BEF-890C-9348DCB7DE57}" type="presOf" srcId="{DDDCAA45-9EDD-43D3-A659-54F1F548077C}" destId="{E212D2D2-4793-4077-AFE4-61A0A6D79B75}" srcOrd="0" destOrd="0" presId="urn:diagrams.loki3.com/BracketList"/>
    <dgm:cxn modelId="{9B488953-BFC3-4336-AAB8-668CC6A7D397}" type="presOf" srcId="{886468BB-EE09-4512-95BD-2F3C9B205F49}" destId="{524D6EE8-C148-43BD-9F69-667CEE62B10F}" srcOrd="0" destOrd="1" presId="urn:diagrams.loki3.com/BracketList"/>
    <dgm:cxn modelId="{79D9197A-BD71-49D0-95AA-E837993EA0E3}" type="presOf" srcId="{F86AA6B7-22D9-407C-B56B-284E99F51014}" destId="{CCAD8B9B-4F3F-41BF-BBF6-F5F8740FFDB4}" srcOrd="0" destOrd="1" presId="urn:diagrams.loki3.com/BracketList"/>
    <dgm:cxn modelId="{80FD6582-AF32-498C-A387-5EF395A94D30}" srcId="{05EDB06D-5C8B-4358-8988-4756BB7106C9}" destId="{56C97102-0DDC-4B23-A23F-543E7CF4FFD4}" srcOrd="1" destOrd="0" parTransId="{0CF2C9B9-B532-44DB-B4F2-0DF87E221714}" sibTransId="{425990B5-2DC2-4382-AF12-EE043C466280}"/>
    <dgm:cxn modelId="{35F92D87-C154-4832-8B7B-45FC825E5291}" type="presOf" srcId="{603B73B2-444D-45E7-941D-4BFA7F9645B9}" destId="{CCAD8B9B-4F3F-41BF-BBF6-F5F8740FFDB4}" srcOrd="0" destOrd="0" presId="urn:diagrams.loki3.com/BracketList"/>
    <dgm:cxn modelId="{A2AE30A0-56B0-4B76-8788-78D1B938E11E}" srcId="{56C97102-0DDC-4B23-A23F-543E7CF4FFD4}" destId="{14458247-37CD-4162-A159-DAB8F639369D}" srcOrd="2" destOrd="0" parTransId="{9536E2EB-DD33-4D47-B79A-BE79BAFD25E5}" sibTransId="{5BF5553E-F0AA-49A6-9051-9C2F36BB28FB}"/>
    <dgm:cxn modelId="{E23443AC-8726-4D4A-A50C-360275E84875}" srcId="{DDDCAA45-9EDD-43D3-A659-54F1F548077C}" destId="{80C27D81-2CF3-4125-9B37-8BA6D1BA3E29}" srcOrd="0" destOrd="0" parTransId="{32D2B8F6-70E1-4106-8C79-2879BA39035C}" sibTransId="{96FF7764-EABF-481E-AD12-68DF11264751}"/>
    <dgm:cxn modelId="{253145AF-2E92-48EC-B459-73C18662719C}" srcId="{56C97102-0DDC-4B23-A23F-543E7CF4FFD4}" destId="{F86AA6B7-22D9-407C-B56B-284E99F51014}" srcOrd="1" destOrd="0" parTransId="{BAED0D2B-BED8-48D3-9352-4D7A50166A6C}" sibTransId="{7F2748D3-B43E-4794-80AB-1569180CDAE4}"/>
    <dgm:cxn modelId="{3D0828C4-5029-4A82-9B6D-3F408BCA02E4}" type="presOf" srcId="{14458247-37CD-4162-A159-DAB8F639369D}" destId="{CCAD8B9B-4F3F-41BF-BBF6-F5F8740FFDB4}" srcOrd="0" destOrd="2" presId="urn:diagrams.loki3.com/BracketList"/>
    <dgm:cxn modelId="{17F4D0E9-C82D-4956-8405-B81DBC67B144}" type="presOf" srcId="{80C27D81-2CF3-4125-9B37-8BA6D1BA3E29}" destId="{524D6EE8-C148-43BD-9F69-667CEE62B10F}" srcOrd="0" destOrd="0" presId="urn:diagrams.loki3.com/BracketList"/>
    <dgm:cxn modelId="{F2F587FD-50FD-49B6-AD47-57F630D8DBE0}" type="presOf" srcId="{05EDB06D-5C8B-4358-8988-4756BB7106C9}" destId="{DCBF4A0D-2AB6-4A8F-BA70-6E97C44CF1C4}" srcOrd="0" destOrd="0" presId="urn:diagrams.loki3.com/BracketList"/>
    <dgm:cxn modelId="{92442845-A548-4B0D-846E-0FFF6AA6F612}" type="presParOf" srcId="{DCBF4A0D-2AB6-4A8F-BA70-6E97C44CF1C4}" destId="{8F6D7477-9151-4F88-A001-02698164FBF3}" srcOrd="0" destOrd="0" presId="urn:diagrams.loki3.com/BracketList"/>
    <dgm:cxn modelId="{1297B6E0-FBB7-478D-9F1E-D918B415FA4C}" type="presParOf" srcId="{8F6D7477-9151-4F88-A001-02698164FBF3}" destId="{E212D2D2-4793-4077-AFE4-61A0A6D79B75}" srcOrd="0" destOrd="0" presId="urn:diagrams.loki3.com/BracketList"/>
    <dgm:cxn modelId="{6EE1C508-8167-460C-83FF-1A7ED3EAF702}" type="presParOf" srcId="{8F6D7477-9151-4F88-A001-02698164FBF3}" destId="{CA60465B-768A-4643-8874-880424BB28B2}" srcOrd="1" destOrd="0" presId="urn:diagrams.loki3.com/BracketList"/>
    <dgm:cxn modelId="{2C6B0D2B-E4AB-41C4-B5A9-3874C30B9229}" type="presParOf" srcId="{8F6D7477-9151-4F88-A001-02698164FBF3}" destId="{FD276D8C-CC55-47C6-A74E-7DAFCF3423B2}" srcOrd="2" destOrd="0" presId="urn:diagrams.loki3.com/BracketList"/>
    <dgm:cxn modelId="{646AB448-97E5-4553-AE99-26770FC113D4}" type="presParOf" srcId="{8F6D7477-9151-4F88-A001-02698164FBF3}" destId="{524D6EE8-C148-43BD-9F69-667CEE62B10F}" srcOrd="3" destOrd="0" presId="urn:diagrams.loki3.com/BracketList"/>
    <dgm:cxn modelId="{B5BF26E4-FF43-45FE-9BC2-2B26EC049820}" type="presParOf" srcId="{DCBF4A0D-2AB6-4A8F-BA70-6E97C44CF1C4}" destId="{6A661CC7-3035-4955-8FDB-76CD89603894}" srcOrd="1" destOrd="0" presId="urn:diagrams.loki3.com/BracketList"/>
    <dgm:cxn modelId="{04D390BA-46F1-4362-9219-777C28F88792}" type="presParOf" srcId="{DCBF4A0D-2AB6-4A8F-BA70-6E97C44CF1C4}" destId="{97E957A9-11C8-45A1-B5F4-762BBB2EF6BB}" srcOrd="2" destOrd="0" presId="urn:diagrams.loki3.com/BracketList"/>
    <dgm:cxn modelId="{6A54A54E-99E9-4BCF-BE7B-A72B15FFA690}" type="presParOf" srcId="{97E957A9-11C8-45A1-B5F4-762BBB2EF6BB}" destId="{0D0ACACA-343D-45D7-8849-F77AD2420139}" srcOrd="0" destOrd="0" presId="urn:diagrams.loki3.com/BracketList"/>
    <dgm:cxn modelId="{83052A92-F590-466A-9504-879D359F3CDF}" type="presParOf" srcId="{97E957A9-11C8-45A1-B5F4-762BBB2EF6BB}" destId="{1FCA3EC4-2BA0-4F5A-B33B-4560929B39CE}" srcOrd="1" destOrd="0" presId="urn:diagrams.loki3.com/BracketList"/>
    <dgm:cxn modelId="{FC3C99A4-93BC-4CFF-B3AE-E63FF32B82D6}" type="presParOf" srcId="{97E957A9-11C8-45A1-B5F4-762BBB2EF6BB}" destId="{8E8C3341-F089-4774-BF2A-EC0AC939AB92}" srcOrd="2" destOrd="0" presId="urn:diagrams.loki3.com/BracketList"/>
    <dgm:cxn modelId="{A15E39A0-F05F-4163-950F-6FEDA021CA3C}" type="presParOf" srcId="{97E957A9-11C8-45A1-B5F4-762BBB2EF6BB}" destId="{CCAD8B9B-4F3F-41BF-BBF6-F5F8740FFDB4}"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08D83EB-BB22-408A-90A9-68735ED48FF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8FA0DE9-E685-4A97-B8FF-264DBCE86AC4}">
      <dgm:prSet phldrT="[Text]" custT="1"/>
      <dgm:spPr/>
      <dgm:t>
        <a:bodyPr/>
        <a:lstStyle/>
        <a:p>
          <a:pPr>
            <a:lnSpc>
              <a:spcPct val="100000"/>
            </a:lnSpc>
            <a:spcAft>
              <a:spcPts val="0"/>
            </a:spcAft>
          </a:pPr>
          <a:r>
            <a:rPr lang="en-US" sz="2400" dirty="0"/>
            <a:t>Louis J. Erste</a:t>
          </a:r>
        </a:p>
        <a:p>
          <a:pPr>
            <a:lnSpc>
              <a:spcPct val="100000"/>
            </a:lnSpc>
            <a:spcAft>
              <a:spcPts val="0"/>
            </a:spcAft>
          </a:pPr>
          <a:r>
            <a:rPr lang="en-US" sz="1800" dirty="0"/>
            <a:t>Associate Superintendent</a:t>
          </a:r>
        </a:p>
        <a:p>
          <a:pPr>
            <a:lnSpc>
              <a:spcPct val="100000"/>
            </a:lnSpc>
            <a:spcAft>
              <a:spcPts val="0"/>
            </a:spcAft>
          </a:pPr>
          <a:r>
            <a:rPr lang="en-US" sz="1800" dirty="0"/>
            <a:t>lerste@doe.k12.ga.us</a:t>
          </a:r>
        </a:p>
        <a:p>
          <a:pPr>
            <a:lnSpc>
              <a:spcPct val="100000"/>
            </a:lnSpc>
            <a:spcAft>
              <a:spcPts val="0"/>
            </a:spcAft>
          </a:pPr>
          <a:r>
            <a:rPr lang="en-US" sz="1800" dirty="0"/>
            <a:t>(404) 651-8734</a:t>
          </a:r>
        </a:p>
      </dgm:t>
    </dgm:pt>
    <dgm:pt modelId="{F8E452E6-6277-418C-813C-3F126E2F32BF}" type="parTrans" cxnId="{2916B60A-48F9-4400-8098-52DDE4172D8F}">
      <dgm:prSet/>
      <dgm:spPr/>
      <dgm:t>
        <a:bodyPr/>
        <a:lstStyle/>
        <a:p>
          <a:endParaRPr lang="en-US"/>
        </a:p>
      </dgm:t>
    </dgm:pt>
    <dgm:pt modelId="{9B07AB67-10AD-4992-8BD5-35185145CBA5}" type="sibTrans" cxnId="{2916B60A-48F9-4400-8098-52DDE4172D8F}">
      <dgm:prSet/>
      <dgm:spPr/>
      <dgm:t>
        <a:bodyPr/>
        <a:lstStyle/>
        <a:p>
          <a:endParaRPr lang="en-US"/>
        </a:p>
      </dgm:t>
    </dgm:pt>
    <dgm:pt modelId="{CA92F9D9-2234-4CB9-B5C6-68F4EED30BA3}">
      <dgm:prSet phldrT="[Text]" custT="1"/>
      <dgm:spPr/>
      <dgm:t>
        <a:bodyPr/>
        <a:lstStyle/>
        <a:p>
          <a:pPr>
            <a:lnSpc>
              <a:spcPct val="100000"/>
            </a:lnSpc>
            <a:spcAft>
              <a:spcPts val="0"/>
            </a:spcAft>
          </a:pPr>
          <a:r>
            <a:rPr lang="en-US" sz="2400" dirty="0"/>
            <a:t>Allen Mueller</a:t>
          </a:r>
        </a:p>
        <a:p>
          <a:pPr>
            <a:lnSpc>
              <a:spcPct val="100000"/>
            </a:lnSpc>
            <a:spcAft>
              <a:spcPts val="0"/>
            </a:spcAft>
          </a:pPr>
          <a:r>
            <a:rPr lang="en-US" sz="1800" dirty="0"/>
            <a:t>Director</a:t>
          </a:r>
        </a:p>
        <a:p>
          <a:pPr>
            <a:lnSpc>
              <a:spcPct val="100000"/>
            </a:lnSpc>
            <a:spcAft>
              <a:spcPts val="0"/>
            </a:spcAft>
          </a:pPr>
          <a:r>
            <a:rPr lang="en-US" sz="1800" dirty="0"/>
            <a:t>amueller@doe.k12.ga.us</a:t>
          </a:r>
        </a:p>
        <a:p>
          <a:pPr>
            <a:lnSpc>
              <a:spcPct val="100000"/>
            </a:lnSpc>
            <a:spcAft>
              <a:spcPts val="0"/>
            </a:spcAft>
          </a:pPr>
          <a:r>
            <a:rPr lang="en-US" sz="1800" dirty="0"/>
            <a:t>(404) 657-2529</a:t>
          </a:r>
        </a:p>
      </dgm:t>
    </dgm:pt>
    <dgm:pt modelId="{F2278CAF-99D3-4775-BF7D-E2AE24D8ABC4}" type="parTrans" cxnId="{EC4406BB-9A73-4D5C-AF43-2B1CC6E5072C}">
      <dgm:prSet/>
      <dgm:spPr/>
      <dgm:t>
        <a:bodyPr/>
        <a:lstStyle/>
        <a:p>
          <a:endParaRPr lang="en-US"/>
        </a:p>
      </dgm:t>
    </dgm:pt>
    <dgm:pt modelId="{88A14C3A-911F-4C0F-934D-AB661BF74C10}" type="sibTrans" cxnId="{EC4406BB-9A73-4D5C-AF43-2B1CC6E5072C}">
      <dgm:prSet/>
      <dgm:spPr/>
      <dgm:t>
        <a:bodyPr/>
        <a:lstStyle/>
        <a:p>
          <a:endParaRPr lang="en-US"/>
        </a:p>
      </dgm:t>
    </dgm:pt>
    <dgm:pt modelId="{15A9BF56-8D49-4604-8231-CD5013B4090A}">
      <dgm:prSet phldrT="[Text]" custT="1"/>
      <dgm:spPr/>
      <dgm:t>
        <a:bodyPr/>
        <a:lstStyle/>
        <a:p>
          <a:pPr>
            <a:lnSpc>
              <a:spcPct val="100000"/>
            </a:lnSpc>
            <a:spcAft>
              <a:spcPts val="0"/>
            </a:spcAft>
          </a:pPr>
          <a:r>
            <a:rPr lang="en-US" sz="2400" dirty="0"/>
            <a:t>Kerry Pritchard</a:t>
          </a:r>
        </a:p>
        <a:p>
          <a:pPr>
            <a:lnSpc>
              <a:spcPct val="100000"/>
            </a:lnSpc>
            <a:spcAft>
              <a:spcPts val="0"/>
            </a:spcAft>
          </a:pPr>
          <a:r>
            <a:rPr lang="en-US" sz="1800" dirty="0"/>
            <a:t>Accountability Manager</a:t>
          </a:r>
        </a:p>
        <a:p>
          <a:pPr>
            <a:lnSpc>
              <a:spcPct val="100000"/>
            </a:lnSpc>
            <a:spcAft>
              <a:spcPts val="0"/>
            </a:spcAft>
          </a:pPr>
          <a:r>
            <a:rPr lang="en-US" sz="1800" dirty="0"/>
            <a:t>kpritchard@doe.k12.ga.us</a:t>
          </a:r>
        </a:p>
        <a:p>
          <a:pPr>
            <a:lnSpc>
              <a:spcPct val="100000"/>
            </a:lnSpc>
            <a:spcAft>
              <a:spcPts val="0"/>
            </a:spcAft>
          </a:pPr>
          <a:r>
            <a:rPr lang="en-US" sz="1800" dirty="0"/>
            <a:t>(404) 558-9443</a:t>
          </a:r>
        </a:p>
      </dgm:t>
    </dgm:pt>
    <dgm:pt modelId="{75AD81BE-3CF9-4236-97CC-B429CD1E4362}" type="parTrans" cxnId="{257C5C3D-D186-47FB-A9D1-2329D7BA6089}">
      <dgm:prSet/>
      <dgm:spPr/>
      <dgm:t>
        <a:bodyPr/>
        <a:lstStyle/>
        <a:p>
          <a:endParaRPr lang="en-US"/>
        </a:p>
      </dgm:t>
    </dgm:pt>
    <dgm:pt modelId="{B241DA80-C5A2-4E10-9A45-DB6E0B970543}" type="sibTrans" cxnId="{257C5C3D-D186-47FB-A9D1-2329D7BA6089}">
      <dgm:prSet/>
      <dgm:spPr/>
      <dgm:t>
        <a:bodyPr/>
        <a:lstStyle/>
        <a:p>
          <a:endParaRPr lang="en-US"/>
        </a:p>
      </dgm:t>
    </dgm:pt>
    <dgm:pt modelId="{64CE56F4-5162-4548-BA61-9C9FAE865B4B}">
      <dgm:prSet phldrT="[Text]" custT="1"/>
      <dgm:spPr/>
      <dgm:t>
        <a:bodyPr/>
        <a:lstStyle/>
        <a:p>
          <a:pPr>
            <a:lnSpc>
              <a:spcPct val="100000"/>
            </a:lnSpc>
            <a:spcAft>
              <a:spcPts val="0"/>
            </a:spcAft>
          </a:pPr>
          <a:r>
            <a:rPr lang="en-US" sz="2400" dirty="0"/>
            <a:t>Francesca Black</a:t>
          </a:r>
        </a:p>
        <a:p>
          <a:pPr>
            <a:lnSpc>
              <a:spcPct val="100000"/>
            </a:lnSpc>
            <a:spcAft>
              <a:spcPts val="0"/>
            </a:spcAft>
          </a:pPr>
          <a:r>
            <a:rPr lang="en-US" sz="1800" dirty="0"/>
            <a:t>Division Attorney</a:t>
          </a:r>
        </a:p>
        <a:p>
          <a:pPr>
            <a:lnSpc>
              <a:spcPct val="100000"/>
            </a:lnSpc>
            <a:spcAft>
              <a:spcPts val="0"/>
            </a:spcAft>
          </a:pPr>
          <a:r>
            <a:rPr lang="en-US" sz="1800" dirty="0">
              <a:solidFill>
                <a:schemeClr val="bg1"/>
              </a:solidFill>
            </a:rPr>
            <a:t>fblack@doe.k12.ga.us</a:t>
          </a:r>
        </a:p>
        <a:p>
          <a:pPr>
            <a:lnSpc>
              <a:spcPct val="100000"/>
            </a:lnSpc>
            <a:spcAft>
              <a:spcPts val="0"/>
            </a:spcAft>
          </a:pPr>
          <a:r>
            <a:rPr lang="en-US" sz="1800" dirty="0"/>
            <a:t>(404) 656-0027</a:t>
          </a:r>
        </a:p>
      </dgm:t>
    </dgm:pt>
    <dgm:pt modelId="{64FEDF72-7FFF-42EC-9195-6F7B8B6735C3}" type="parTrans" cxnId="{6B51417A-FD9B-46CE-B1C7-B39664DF3939}">
      <dgm:prSet/>
      <dgm:spPr/>
      <dgm:t>
        <a:bodyPr/>
        <a:lstStyle/>
        <a:p>
          <a:endParaRPr lang="en-US"/>
        </a:p>
      </dgm:t>
    </dgm:pt>
    <dgm:pt modelId="{37B49C87-5E72-4AFF-88DE-896F5B80ECC1}" type="sibTrans" cxnId="{6B51417A-FD9B-46CE-B1C7-B39664DF3939}">
      <dgm:prSet/>
      <dgm:spPr/>
      <dgm:t>
        <a:bodyPr/>
        <a:lstStyle/>
        <a:p>
          <a:endParaRPr lang="en-US"/>
        </a:p>
      </dgm:t>
    </dgm:pt>
    <dgm:pt modelId="{51054A9F-FD7C-4576-B296-00C2C4537190}">
      <dgm:prSet phldrT="[Text]" custT="1"/>
      <dgm:spPr/>
      <dgm:t>
        <a:bodyPr/>
        <a:lstStyle/>
        <a:p>
          <a:pPr>
            <a:lnSpc>
              <a:spcPct val="100000"/>
            </a:lnSpc>
            <a:spcAft>
              <a:spcPts val="0"/>
            </a:spcAft>
          </a:pPr>
          <a:r>
            <a:rPr lang="en-US" sz="2400" dirty="0"/>
            <a:t>Latoya Satterwhite</a:t>
          </a:r>
        </a:p>
        <a:p>
          <a:pPr>
            <a:lnSpc>
              <a:spcPct val="100000"/>
            </a:lnSpc>
            <a:spcAft>
              <a:spcPts val="0"/>
            </a:spcAft>
          </a:pPr>
          <a:r>
            <a:rPr lang="en-US" sz="1800" dirty="0"/>
            <a:t>Administrative Assistant</a:t>
          </a:r>
        </a:p>
        <a:p>
          <a:pPr>
            <a:lnSpc>
              <a:spcPct val="100000"/>
            </a:lnSpc>
            <a:spcAft>
              <a:spcPts val="0"/>
            </a:spcAft>
          </a:pPr>
          <a:r>
            <a:rPr lang="en-US" sz="1800" dirty="0">
              <a:solidFill>
                <a:schemeClr val="bg1"/>
              </a:solidFill>
            </a:rPr>
            <a:t>lsatterwhite@doe.k12.ga.us </a:t>
          </a:r>
          <a:r>
            <a:rPr lang="en-US" sz="1800" dirty="0"/>
            <a:t>(404) 657-0515</a:t>
          </a:r>
        </a:p>
      </dgm:t>
    </dgm:pt>
    <dgm:pt modelId="{7201314D-2CB7-4A91-83D8-8F082BDF5E9D}" type="parTrans" cxnId="{7CA88A37-4859-4079-9FA7-7ED29C001DD0}">
      <dgm:prSet/>
      <dgm:spPr/>
      <dgm:t>
        <a:bodyPr/>
        <a:lstStyle/>
        <a:p>
          <a:endParaRPr lang="en-US"/>
        </a:p>
      </dgm:t>
    </dgm:pt>
    <dgm:pt modelId="{CCA889C4-2442-4B52-857E-1FF3BCDB1797}" type="sibTrans" cxnId="{7CA88A37-4859-4079-9FA7-7ED29C001DD0}">
      <dgm:prSet/>
      <dgm:spPr/>
      <dgm:t>
        <a:bodyPr/>
        <a:lstStyle/>
        <a:p>
          <a:endParaRPr lang="en-US"/>
        </a:p>
      </dgm:t>
    </dgm:pt>
    <dgm:pt modelId="{6F5CD590-E45C-4B1C-9DBF-5A1D50EE8177}" type="pres">
      <dgm:prSet presAssocID="{108D83EB-BB22-408A-90A9-68735ED48FF7}" presName="diagram" presStyleCnt="0">
        <dgm:presLayoutVars>
          <dgm:dir/>
          <dgm:resizeHandles val="exact"/>
        </dgm:presLayoutVars>
      </dgm:prSet>
      <dgm:spPr/>
    </dgm:pt>
    <dgm:pt modelId="{768D7C93-D9C8-4ADF-B8A7-3AD894BACDA4}" type="pres">
      <dgm:prSet presAssocID="{18FA0DE9-E685-4A97-B8FF-264DBCE86AC4}" presName="node" presStyleLbl="node1" presStyleIdx="0" presStyleCnt="5" custScaleX="107675" custLinFactNeighborX="-55815" custLinFactNeighborY="-11290">
        <dgm:presLayoutVars>
          <dgm:bulletEnabled val="1"/>
        </dgm:presLayoutVars>
      </dgm:prSet>
      <dgm:spPr/>
    </dgm:pt>
    <dgm:pt modelId="{174BB429-BE2B-4739-B20A-41CBC74DC3DA}" type="pres">
      <dgm:prSet presAssocID="{9B07AB67-10AD-4992-8BD5-35185145CBA5}" presName="sibTrans" presStyleCnt="0"/>
      <dgm:spPr/>
    </dgm:pt>
    <dgm:pt modelId="{D68BFDEB-50A3-4535-AD3C-E158583770DC}" type="pres">
      <dgm:prSet presAssocID="{CA92F9D9-2234-4CB9-B5C6-68F4EED30BA3}" presName="node" presStyleLbl="node1" presStyleIdx="1" presStyleCnt="5" custScaleX="113897" custLinFactNeighborX="-1763" custLinFactNeighborY="-11828">
        <dgm:presLayoutVars>
          <dgm:bulletEnabled val="1"/>
        </dgm:presLayoutVars>
      </dgm:prSet>
      <dgm:spPr/>
    </dgm:pt>
    <dgm:pt modelId="{F1789C33-3EEE-4F10-BACB-13B03F40398B}" type="pres">
      <dgm:prSet presAssocID="{88A14C3A-911F-4C0F-934D-AB661BF74C10}" presName="sibTrans" presStyleCnt="0"/>
      <dgm:spPr/>
    </dgm:pt>
    <dgm:pt modelId="{3D6BF8EE-B24A-4AF1-8EF1-BAE140517363}" type="pres">
      <dgm:prSet presAssocID="{15A9BF56-8D49-4604-8231-CD5013B4090A}" presName="node" presStyleLbl="node1" presStyleIdx="2" presStyleCnt="5" custScaleX="107001" custLinFactX="-100000" custLinFactNeighborX="-141224" custLinFactNeighborY="94542">
        <dgm:presLayoutVars>
          <dgm:bulletEnabled val="1"/>
        </dgm:presLayoutVars>
      </dgm:prSet>
      <dgm:spPr/>
    </dgm:pt>
    <dgm:pt modelId="{78A373BD-A42C-43FB-81FF-D2AF2B034281}" type="pres">
      <dgm:prSet presAssocID="{B241DA80-C5A2-4E10-9A45-DB6E0B970543}" presName="sibTrans" presStyleCnt="0"/>
      <dgm:spPr/>
    </dgm:pt>
    <dgm:pt modelId="{33D79221-CECF-4754-9A7C-6690EF87F80D}" type="pres">
      <dgm:prSet presAssocID="{64CE56F4-5162-4548-BA61-9C9FAE865B4B}" presName="node" presStyleLbl="node1" presStyleIdx="3" presStyleCnt="5" custScaleX="111732" custLinFactX="81084" custLinFactY="-29832" custLinFactNeighborX="100000" custLinFactNeighborY="-100000">
        <dgm:presLayoutVars>
          <dgm:bulletEnabled val="1"/>
        </dgm:presLayoutVars>
      </dgm:prSet>
      <dgm:spPr/>
    </dgm:pt>
    <dgm:pt modelId="{5B9ECC43-D6CE-4576-96A6-7C990D21F0D5}" type="pres">
      <dgm:prSet presAssocID="{37B49C87-5E72-4AFF-88DE-896F5B80ECC1}" presName="sibTrans" presStyleCnt="0"/>
      <dgm:spPr/>
    </dgm:pt>
    <dgm:pt modelId="{9BB255BB-F4D1-43A8-A796-DBD899930965}" type="pres">
      <dgm:prSet presAssocID="{51054A9F-FD7C-4576-B296-00C2C4537190}" presName="node" presStyleLbl="node1" presStyleIdx="4" presStyleCnt="5" custScaleX="114175" custLinFactNeighborX="-62958" custLinFactNeighborY="-21430">
        <dgm:presLayoutVars>
          <dgm:bulletEnabled val="1"/>
        </dgm:presLayoutVars>
      </dgm:prSet>
      <dgm:spPr/>
    </dgm:pt>
  </dgm:ptLst>
  <dgm:cxnLst>
    <dgm:cxn modelId="{2916B60A-48F9-4400-8098-52DDE4172D8F}" srcId="{108D83EB-BB22-408A-90A9-68735ED48FF7}" destId="{18FA0DE9-E685-4A97-B8FF-264DBCE86AC4}" srcOrd="0" destOrd="0" parTransId="{F8E452E6-6277-418C-813C-3F126E2F32BF}" sibTransId="{9B07AB67-10AD-4992-8BD5-35185145CBA5}"/>
    <dgm:cxn modelId="{C9456327-BAD7-468D-8C2D-DE2CAE7D6D63}" type="presOf" srcId="{18FA0DE9-E685-4A97-B8FF-264DBCE86AC4}" destId="{768D7C93-D9C8-4ADF-B8A7-3AD894BACDA4}" srcOrd="0" destOrd="0" presId="urn:microsoft.com/office/officeart/2005/8/layout/default"/>
    <dgm:cxn modelId="{7CA88A37-4859-4079-9FA7-7ED29C001DD0}" srcId="{108D83EB-BB22-408A-90A9-68735ED48FF7}" destId="{51054A9F-FD7C-4576-B296-00C2C4537190}" srcOrd="4" destOrd="0" parTransId="{7201314D-2CB7-4A91-83D8-8F082BDF5E9D}" sibTransId="{CCA889C4-2442-4B52-857E-1FF3BCDB1797}"/>
    <dgm:cxn modelId="{257C5C3D-D186-47FB-A9D1-2329D7BA6089}" srcId="{108D83EB-BB22-408A-90A9-68735ED48FF7}" destId="{15A9BF56-8D49-4604-8231-CD5013B4090A}" srcOrd="2" destOrd="0" parTransId="{75AD81BE-3CF9-4236-97CC-B429CD1E4362}" sibTransId="{B241DA80-C5A2-4E10-9A45-DB6E0B970543}"/>
    <dgm:cxn modelId="{B5AD304B-48E3-4F60-B467-799D4F0C09FF}" type="presOf" srcId="{51054A9F-FD7C-4576-B296-00C2C4537190}" destId="{9BB255BB-F4D1-43A8-A796-DBD899930965}" srcOrd="0" destOrd="0" presId="urn:microsoft.com/office/officeart/2005/8/layout/default"/>
    <dgm:cxn modelId="{6B51417A-FD9B-46CE-B1C7-B39664DF3939}" srcId="{108D83EB-BB22-408A-90A9-68735ED48FF7}" destId="{64CE56F4-5162-4548-BA61-9C9FAE865B4B}" srcOrd="3" destOrd="0" parTransId="{64FEDF72-7FFF-42EC-9195-6F7B8B6735C3}" sibTransId="{37B49C87-5E72-4AFF-88DE-896F5B80ECC1}"/>
    <dgm:cxn modelId="{1DFF2AA2-1ABA-4ABF-A59B-5E8053F943DA}" type="presOf" srcId="{CA92F9D9-2234-4CB9-B5C6-68F4EED30BA3}" destId="{D68BFDEB-50A3-4535-AD3C-E158583770DC}" srcOrd="0" destOrd="0" presId="urn:microsoft.com/office/officeart/2005/8/layout/default"/>
    <dgm:cxn modelId="{EC4406BB-9A73-4D5C-AF43-2B1CC6E5072C}" srcId="{108D83EB-BB22-408A-90A9-68735ED48FF7}" destId="{CA92F9D9-2234-4CB9-B5C6-68F4EED30BA3}" srcOrd="1" destOrd="0" parTransId="{F2278CAF-99D3-4775-BF7D-E2AE24D8ABC4}" sibTransId="{88A14C3A-911F-4C0F-934D-AB661BF74C10}"/>
    <dgm:cxn modelId="{89D7E7CA-0CD7-4487-ABAC-940673CB971E}" type="presOf" srcId="{64CE56F4-5162-4548-BA61-9C9FAE865B4B}" destId="{33D79221-CECF-4754-9A7C-6690EF87F80D}" srcOrd="0" destOrd="0" presId="urn:microsoft.com/office/officeart/2005/8/layout/default"/>
    <dgm:cxn modelId="{732096F3-6FBE-426E-8611-7531B941B009}" type="presOf" srcId="{15A9BF56-8D49-4604-8231-CD5013B4090A}" destId="{3D6BF8EE-B24A-4AF1-8EF1-BAE140517363}" srcOrd="0" destOrd="0" presId="urn:microsoft.com/office/officeart/2005/8/layout/default"/>
    <dgm:cxn modelId="{2266D7F6-BC11-49D3-B479-CFF3266608FE}" type="presOf" srcId="{108D83EB-BB22-408A-90A9-68735ED48FF7}" destId="{6F5CD590-E45C-4B1C-9DBF-5A1D50EE8177}" srcOrd="0" destOrd="0" presId="urn:microsoft.com/office/officeart/2005/8/layout/default"/>
    <dgm:cxn modelId="{996072F5-6F64-4A3B-8847-71B9D53BDEF4}" type="presParOf" srcId="{6F5CD590-E45C-4B1C-9DBF-5A1D50EE8177}" destId="{768D7C93-D9C8-4ADF-B8A7-3AD894BACDA4}" srcOrd="0" destOrd="0" presId="urn:microsoft.com/office/officeart/2005/8/layout/default"/>
    <dgm:cxn modelId="{0EF78C3C-0380-4DE8-80FF-867C59B37508}" type="presParOf" srcId="{6F5CD590-E45C-4B1C-9DBF-5A1D50EE8177}" destId="{174BB429-BE2B-4739-B20A-41CBC74DC3DA}" srcOrd="1" destOrd="0" presId="urn:microsoft.com/office/officeart/2005/8/layout/default"/>
    <dgm:cxn modelId="{A188407A-57F5-47B0-A518-BFBFF20B915D}" type="presParOf" srcId="{6F5CD590-E45C-4B1C-9DBF-5A1D50EE8177}" destId="{D68BFDEB-50A3-4535-AD3C-E158583770DC}" srcOrd="2" destOrd="0" presId="urn:microsoft.com/office/officeart/2005/8/layout/default"/>
    <dgm:cxn modelId="{BDCE6313-49CD-468A-A4CF-50474F433EF6}" type="presParOf" srcId="{6F5CD590-E45C-4B1C-9DBF-5A1D50EE8177}" destId="{F1789C33-3EEE-4F10-BACB-13B03F40398B}" srcOrd="3" destOrd="0" presId="urn:microsoft.com/office/officeart/2005/8/layout/default"/>
    <dgm:cxn modelId="{BDA874EB-5A4F-4BA2-8523-419B199EA1DF}" type="presParOf" srcId="{6F5CD590-E45C-4B1C-9DBF-5A1D50EE8177}" destId="{3D6BF8EE-B24A-4AF1-8EF1-BAE140517363}" srcOrd="4" destOrd="0" presId="urn:microsoft.com/office/officeart/2005/8/layout/default"/>
    <dgm:cxn modelId="{C9560C92-D7A3-4888-9FA1-D3EB33DEFF67}" type="presParOf" srcId="{6F5CD590-E45C-4B1C-9DBF-5A1D50EE8177}" destId="{78A373BD-A42C-43FB-81FF-D2AF2B034281}" srcOrd="5" destOrd="0" presId="urn:microsoft.com/office/officeart/2005/8/layout/default"/>
    <dgm:cxn modelId="{698AD4A6-E806-4F4F-94BA-7E29E0CB0D4E}" type="presParOf" srcId="{6F5CD590-E45C-4B1C-9DBF-5A1D50EE8177}" destId="{33D79221-CECF-4754-9A7C-6690EF87F80D}" srcOrd="6" destOrd="0" presId="urn:microsoft.com/office/officeart/2005/8/layout/default"/>
    <dgm:cxn modelId="{DA6E20EA-9AAE-4FFE-A062-02E6F4B45C4B}" type="presParOf" srcId="{6F5CD590-E45C-4B1C-9DBF-5A1D50EE8177}" destId="{5B9ECC43-D6CE-4576-96A6-7C990D21F0D5}" srcOrd="7" destOrd="0" presId="urn:microsoft.com/office/officeart/2005/8/layout/default"/>
    <dgm:cxn modelId="{E494DF0D-AA43-4266-882F-7A524E23D724}" type="presParOf" srcId="{6F5CD590-E45C-4B1C-9DBF-5A1D50EE8177}" destId="{9BB255BB-F4D1-43A8-A796-DBD89993096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872A4E-6340-4BF0-952F-0FA6E663CD9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56A87890-E622-407E-923F-E917A5D51719}">
      <dgm:prSet phldrT="[Text]"/>
      <dgm:spPr/>
      <dgm:t>
        <a:bodyPr/>
        <a:lstStyle/>
        <a:p>
          <a:r>
            <a:rPr lang="en-US" dirty="0"/>
            <a:t>Federal and Georgia Charter Schools Program Grant Purpose and Objectives</a:t>
          </a:r>
        </a:p>
      </dgm:t>
    </dgm:pt>
    <dgm:pt modelId="{37043166-2A47-472D-A4E8-1F9B53DF8A7C}" type="parTrans" cxnId="{9AEA690C-0D77-45CF-9010-60D8FB443599}">
      <dgm:prSet/>
      <dgm:spPr/>
      <dgm:t>
        <a:bodyPr/>
        <a:lstStyle/>
        <a:p>
          <a:endParaRPr lang="en-US"/>
        </a:p>
      </dgm:t>
    </dgm:pt>
    <dgm:pt modelId="{496FDBF0-2786-4191-A954-A0C79C51F888}" type="sibTrans" cxnId="{9AEA690C-0D77-45CF-9010-60D8FB443599}">
      <dgm:prSet/>
      <dgm:spPr/>
      <dgm:t>
        <a:bodyPr/>
        <a:lstStyle/>
        <a:p>
          <a:endParaRPr lang="en-US"/>
        </a:p>
      </dgm:t>
    </dgm:pt>
    <dgm:pt modelId="{54CF467A-56A5-4E5D-8487-396614579DA0}">
      <dgm:prSet phldrT="[Text]"/>
      <dgm:spPr/>
      <dgm:t>
        <a:bodyPr/>
        <a:lstStyle/>
        <a:p>
          <a:r>
            <a:rPr lang="en-US" dirty="0"/>
            <a:t>Eligibility and Available </a:t>
          </a:r>
          <a:r>
            <a:rPr lang="en-US" dirty="0" err="1"/>
            <a:t>Subgrants</a:t>
          </a:r>
          <a:endParaRPr lang="en-US" dirty="0"/>
        </a:p>
      </dgm:t>
    </dgm:pt>
    <dgm:pt modelId="{43937737-897F-44F4-B2DE-25408B99CB27}" type="parTrans" cxnId="{894810E2-342F-4015-AA36-46FED0D6CC9A}">
      <dgm:prSet/>
      <dgm:spPr/>
      <dgm:t>
        <a:bodyPr/>
        <a:lstStyle/>
        <a:p>
          <a:endParaRPr lang="en-US"/>
        </a:p>
      </dgm:t>
    </dgm:pt>
    <dgm:pt modelId="{2DDE88D3-682D-4ABF-875E-D31E4D6B3368}" type="sibTrans" cxnId="{894810E2-342F-4015-AA36-46FED0D6CC9A}">
      <dgm:prSet/>
      <dgm:spPr/>
      <dgm:t>
        <a:bodyPr/>
        <a:lstStyle/>
        <a:p>
          <a:endParaRPr lang="en-US"/>
        </a:p>
      </dgm:t>
    </dgm:pt>
    <dgm:pt modelId="{B96E59F0-3961-4519-ADF9-F480649B8303}">
      <dgm:prSet phldrT="[Text]"/>
      <dgm:spPr/>
      <dgm:t>
        <a:bodyPr/>
        <a:lstStyle/>
        <a:p>
          <a:r>
            <a:rPr lang="en-US" dirty="0"/>
            <a:t>Overview of Planning and Implementation </a:t>
          </a:r>
          <a:r>
            <a:rPr lang="en-US" dirty="0" err="1"/>
            <a:t>Subgrant</a:t>
          </a:r>
          <a:r>
            <a:rPr lang="en-US" dirty="0"/>
            <a:t> Application </a:t>
          </a:r>
        </a:p>
      </dgm:t>
    </dgm:pt>
    <dgm:pt modelId="{17154A40-538A-4719-834A-88035A22482E}" type="parTrans" cxnId="{938D2CDB-9DAB-4221-A219-582F91B9CFF6}">
      <dgm:prSet/>
      <dgm:spPr/>
      <dgm:t>
        <a:bodyPr/>
        <a:lstStyle/>
        <a:p>
          <a:endParaRPr lang="en-US"/>
        </a:p>
      </dgm:t>
    </dgm:pt>
    <dgm:pt modelId="{4743F23E-52C4-4D8E-99CE-8435A8266F71}" type="sibTrans" cxnId="{938D2CDB-9DAB-4221-A219-582F91B9CFF6}">
      <dgm:prSet/>
      <dgm:spPr/>
      <dgm:t>
        <a:bodyPr/>
        <a:lstStyle/>
        <a:p>
          <a:endParaRPr lang="en-US"/>
        </a:p>
      </dgm:t>
    </dgm:pt>
    <dgm:pt modelId="{A6AC6165-DEB9-4EFE-97D1-A7EEEDC40617}">
      <dgm:prSet phldrT="[Text]"/>
      <dgm:spPr/>
      <dgm:t>
        <a:bodyPr/>
        <a:lstStyle/>
        <a:p>
          <a:r>
            <a:rPr lang="en-US" dirty="0"/>
            <a:t>Overview of Dissemination </a:t>
          </a:r>
          <a:r>
            <a:rPr lang="en-US" dirty="0" err="1"/>
            <a:t>Subgrant</a:t>
          </a:r>
          <a:r>
            <a:rPr lang="en-US" dirty="0"/>
            <a:t> Application</a:t>
          </a:r>
        </a:p>
      </dgm:t>
    </dgm:pt>
    <dgm:pt modelId="{0206B5FD-ACFA-4A86-863A-6B251F5F91D9}" type="parTrans" cxnId="{03F5D5DA-2CDE-44AF-9973-FCCD263CF804}">
      <dgm:prSet/>
      <dgm:spPr/>
      <dgm:t>
        <a:bodyPr/>
        <a:lstStyle/>
        <a:p>
          <a:endParaRPr lang="en-US"/>
        </a:p>
      </dgm:t>
    </dgm:pt>
    <dgm:pt modelId="{5DBFBAA0-B882-4748-AF2B-4431D3400253}" type="sibTrans" cxnId="{03F5D5DA-2CDE-44AF-9973-FCCD263CF804}">
      <dgm:prSet/>
      <dgm:spPr/>
      <dgm:t>
        <a:bodyPr/>
        <a:lstStyle/>
        <a:p>
          <a:endParaRPr lang="en-US"/>
        </a:p>
      </dgm:t>
    </dgm:pt>
    <dgm:pt modelId="{4D843918-2786-4CC7-B94F-DDBE23A2054E}">
      <dgm:prSet phldrT="[Text]"/>
      <dgm:spPr/>
      <dgm:t>
        <a:bodyPr/>
        <a:lstStyle/>
        <a:p>
          <a:pPr>
            <a:lnSpc>
              <a:spcPct val="100000"/>
            </a:lnSpc>
            <a:spcAft>
              <a:spcPts val="0"/>
            </a:spcAft>
          </a:pPr>
          <a:r>
            <a:rPr lang="en-US" dirty="0"/>
            <a:t>Additional Information and </a:t>
          </a:r>
        </a:p>
        <a:p>
          <a:pPr>
            <a:lnSpc>
              <a:spcPct val="100000"/>
            </a:lnSpc>
            <a:spcAft>
              <a:spcPts val="0"/>
            </a:spcAft>
          </a:pPr>
          <a:r>
            <a:rPr lang="en-US" dirty="0"/>
            <a:t>Contact Information</a:t>
          </a:r>
        </a:p>
      </dgm:t>
    </dgm:pt>
    <dgm:pt modelId="{81B8DAAC-3B4B-4ECF-A5F5-4DFA473D41A2}" type="parTrans" cxnId="{3D896B23-B929-46C7-BC56-746383BC45AC}">
      <dgm:prSet/>
      <dgm:spPr/>
      <dgm:t>
        <a:bodyPr/>
        <a:lstStyle/>
        <a:p>
          <a:endParaRPr lang="en-US"/>
        </a:p>
      </dgm:t>
    </dgm:pt>
    <dgm:pt modelId="{AD899313-501B-4E7C-9DB0-05DDBAF40A38}" type="sibTrans" cxnId="{3D896B23-B929-46C7-BC56-746383BC45AC}">
      <dgm:prSet/>
      <dgm:spPr/>
      <dgm:t>
        <a:bodyPr/>
        <a:lstStyle/>
        <a:p>
          <a:endParaRPr lang="en-US"/>
        </a:p>
      </dgm:t>
    </dgm:pt>
    <dgm:pt modelId="{F08E7693-A93B-4BF8-84A3-29AB1EAC1FD7}" type="pres">
      <dgm:prSet presAssocID="{10872A4E-6340-4BF0-952F-0FA6E663CD95}" presName="diagram" presStyleCnt="0">
        <dgm:presLayoutVars>
          <dgm:dir/>
          <dgm:resizeHandles val="exact"/>
        </dgm:presLayoutVars>
      </dgm:prSet>
      <dgm:spPr/>
    </dgm:pt>
    <dgm:pt modelId="{920096EA-0529-41AF-A41E-44C909C9D205}" type="pres">
      <dgm:prSet presAssocID="{56A87890-E622-407E-923F-E917A5D51719}" presName="node" presStyleLbl="node1" presStyleIdx="0" presStyleCnt="5">
        <dgm:presLayoutVars>
          <dgm:bulletEnabled val="1"/>
        </dgm:presLayoutVars>
      </dgm:prSet>
      <dgm:spPr/>
    </dgm:pt>
    <dgm:pt modelId="{28D17A87-11B8-4D81-A898-5929396E145B}" type="pres">
      <dgm:prSet presAssocID="{496FDBF0-2786-4191-A954-A0C79C51F888}" presName="sibTrans" presStyleCnt="0"/>
      <dgm:spPr/>
    </dgm:pt>
    <dgm:pt modelId="{5F18FB61-5F8D-4A78-9A5E-A25BD589396A}" type="pres">
      <dgm:prSet presAssocID="{54CF467A-56A5-4E5D-8487-396614579DA0}" presName="node" presStyleLbl="node1" presStyleIdx="1" presStyleCnt="5">
        <dgm:presLayoutVars>
          <dgm:bulletEnabled val="1"/>
        </dgm:presLayoutVars>
      </dgm:prSet>
      <dgm:spPr/>
    </dgm:pt>
    <dgm:pt modelId="{A4604834-5489-4CD9-9088-08A6B46B0647}" type="pres">
      <dgm:prSet presAssocID="{2DDE88D3-682D-4ABF-875E-D31E4D6B3368}" presName="sibTrans" presStyleCnt="0"/>
      <dgm:spPr/>
    </dgm:pt>
    <dgm:pt modelId="{FE658AC7-F4A0-4170-ACD4-872AB9742FEA}" type="pres">
      <dgm:prSet presAssocID="{B96E59F0-3961-4519-ADF9-F480649B8303}" presName="node" presStyleLbl="node1" presStyleIdx="2" presStyleCnt="5">
        <dgm:presLayoutVars>
          <dgm:bulletEnabled val="1"/>
        </dgm:presLayoutVars>
      </dgm:prSet>
      <dgm:spPr/>
    </dgm:pt>
    <dgm:pt modelId="{540045CA-49FF-4536-9BA1-40B7E05BA130}" type="pres">
      <dgm:prSet presAssocID="{4743F23E-52C4-4D8E-99CE-8435A8266F71}" presName="sibTrans" presStyleCnt="0"/>
      <dgm:spPr/>
    </dgm:pt>
    <dgm:pt modelId="{DFCC7FD9-54A7-40C1-9ADB-6052F6709A41}" type="pres">
      <dgm:prSet presAssocID="{A6AC6165-DEB9-4EFE-97D1-A7EEEDC40617}" presName="node" presStyleLbl="node1" presStyleIdx="3" presStyleCnt="5">
        <dgm:presLayoutVars>
          <dgm:bulletEnabled val="1"/>
        </dgm:presLayoutVars>
      </dgm:prSet>
      <dgm:spPr/>
    </dgm:pt>
    <dgm:pt modelId="{A18FAB57-2E4B-4253-A0CF-88F6C286CB79}" type="pres">
      <dgm:prSet presAssocID="{5DBFBAA0-B882-4748-AF2B-4431D3400253}" presName="sibTrans" presStyleCnt="0"/>
      <dgm:spPr/>
    </dgm:pt>
    <dgm:pt modelId="{7A85FAA6-66A7-4B42-8434-85ADE3F6DC83}" type="pres">
      <dgm:prSet presAssocID="{4D843918-2786-4CC7-B94F-DDBE23A2054E}" presName="node" presStyleLbl="node1" presStyleIdx="4" presStyleCnt="5">
        <dgm:presLayoutVars>
          <dgm:bulletEnabled val="1"/>
        </dgm:presLayoutVars>
      </dgm:prSet>
      <dgm:spPr/>
    </dgm:pt>
  </dgm:ptLst>
  <dgm:cxnLst>
    <dgm:cxn modelId="{9AEA690C-0D77-45CF-9010-60D8FB443599}" srcId="{10872A4E-6340-4BF0-952F-0FA6E663CD95}" destId="{56A87890-E622-407E-923F-E917A5D51719}" srcOrd="0" destOrd="0" parTransId="{37043166-2A47-472D-A4E8-1F9B53DF8A7C}" sibTransId="{496FDBF0-2786-4191-A954-A0C79C51F888}"/>
    <dgm:cxn modelId="{646C811A-9C28-4665-B5CD-470B26092D4C}" type="presOf" srcId="{54CF467A-56A5-4E5D-8487-396614579DA0}" destId="{5F18FB61-5F8D-4A78-9A5E-A25BD589396A}" srcOrd="0" destOrd="0" presId="urn:microsoft.com/office/officeart/2005/8/layout/default"/>
    <dgm:cxn modelId="{3D896B23-B929-46C7-BC56-746383BC45AC}" srcId="{10872A4E-6340-4BF0-952F-0FA6E663CD95}" destId="{4D843918-2786-4CC7-B94F-DDBE23A2054E}" srcOrd="4" destOrd="0" parTransId="{81B8DAAC-3B4B-4ECF-A5F5-4DFA473D41A2}" sibTransId="{AD899313-501B-4E7C-9DB0-05DDBAF40A38}"/>
    <dgm:cxn modelId="{5B251C67-FF02-4125-BC8B-DCAFAF38BAEF}" type="presOf" srcId="{B96E59F0-3961-4519-ADF9-F480649B8303}" destId="{FE658AC7-F4A0-4170-ACD4-872AB9742FEA}" srcOrd="0" destOrd="0" presId="urn:microsoft.com/office/officeart/2005/8/layout/default"/>
    <dgm:cxn modelId="{8C8C9276-A37A-4A59-9D12-1142AAE9E4F5}" type="presOf" srcId="{10872A4E-6340-4BF0-952F-0FA6E663CD95}" destId="{F08E7693-A93B-4BF8-84A3-29AB1EAC1FD7}" srcOrd="0" destOrd="0" presId="urn:microsoft.com/office/officeart/2005/8/layout/default"/>
    <dgm:cxn modelId="{3D2D2197-84FF-4184-AEA1-F9CE204646F1}" type="presOf" srcId="{56A87890-E622-407E-923F-E917A5D51719}" destId="{920096EA-0529-41AF-A41E-44C909C9D205}" srcOrd="0" destOrd="0" presId="urn:microsoft.com/office/officeart/2005/8/layout/default"/>
    <dgm:cxn modelId="{3895B69F-0831-43A8-A079-67098E147796}" type="presOf" srcId="{4D843918-2786-4CC7-B94F-DDBE23A2054E}" destId="{7A85FAA6-66A7-4B42-8434-85ADE3F6DC83}" srcOrd="0" destOrd="0" presId="urn:microsoft.com/office/officeart/2005/8/layout/default"/>
    <dgm:cxn modelId="{119230C9-A79C-43F6-ADC0-F2DDF99C7F38}" type="presOf" srcId="{A6AC6165-DEB9-4EFE-97D1-A7EEEDC40617}" destId="{DFCC7FD9-54A7-40C1-9ADB-6052F6709A41}" srcOrd="0" destOrd="0" presId="urn:microsoft.com/office/officeart/2005/8/layout/default"/>
    <dgm:cxn modelId="{03F5D5DA-2CDE-44AF-9973-FCCD263CF804}" srcId="{10872A4E-6340-4BF0-952F-0FA6E663CD95}" destId="{A6AC6165-DEB9-4EFE-97D1-A7EEEDC40617}" srcOrd="3" destOrd="0" parTransId="{0206B5FD-ACFA-4A86-863A-6B251F5F91D9}" sibTransId="{5DBFBAA0-B882-4748-AF2B-4431D3400253}"/>
    <dgm:cxn modelId="{938D2CDB-9DAB-4221-A219-582F91B9CFF6}" srcId="{10872A4E-6340-4BF0-952F-0FA6E663CD95}" destId="{B96E59F0-3961-4519-ADF9-F480649B8303}" srcOrd="2" destOrd="0" parTransId="{17154A40-538A-4719-834A-88035A22482E}" sibTransId="{4743F23E-52C4-4D8E-99CE-8435A8266F71}"/>
    <dgm:cxn modelId="{894810E2-342F-4015-AA36-46FED0D6CC9A}" srcId="{10872A4E-6340-4BF0-952F-0FA6E663CD95}" destId="{54CF467A-56A5-4E5D-8487-396614579DA0}" srcOrd="1" destOrd="0" parTransId="{43937737-897F-44F4-B2DE-25408B99CB27}" sibTransId="{2DDE88D3-682D-4ABF-875E-D31E4D6B3368}"/>
    <dgm:cxn modelId="{2184D315-2DA3-4307-A144-F8055FA941F9}" type="presParOf" srcId="{F08E7693-A93B-4BF8-84A3-29AB1EAC1FD7}" destId="{920096EA-0529-41AF-A41E-44C909C9D205}" srcOrd="0" destOrd="0" presId="urn:microsoft.com/office/officeart/2005/8/layout/default"/>
    <dgm:cxn modelId="{16EB357C-7185-4A88-82B3-5534935B2B23}" type="presParOf" srcId="{F08E7693-A93B-4BF8-84A3-29AB1EAC1FD7}" destId="{28D17A87-11B8-4D81-A898-5929396E145B}" srcOrd="1" destOrd="0" presId="urn:microsoft.com/office/officeart/2005/8/layout/default"/>
    <dgm:cxn modelId="{420648A3-C057-46B1-81CB-11599E9DC2AC}" type="presParOf" srcId="{F08E7693-A93B-4BF8-84A3-29AB1EAC1FD7}" destId="{5F18FB61-5F8D-4A78-9A5E-A25BD589396A}" srcOrd="2" destOrd="0" presId="urn:microsoft.com/office/officeart/2005/8/layout/default"/>
    <dgm:cxn modelId="{4C1B94C7-54E2-4C07-922B-98BD2C802071}" type="presParOf" srcId="{F08E7693-A93B-4BF8-84A3-29AB1EAC1FD7}" destId="{A4604834-5489-4CD9-9088-08A6B46B0647}" srcOrd="3" destOrd="0" presId="urn:microsoft.com/office/officeart/2005/8/layout/default"/>
    <dgm:cxn modelId="{D5E43DA6-75AD-4891-8AC3-6DB94C6546B3}" type="presParOf" srcId="{F08E7693-A93B-4BF8-84A3-29AB1EAC1FD7}" destId="{FE658AC7-F4A0-4170-ACD4-872AB9742FEA}" srcOrd="4" destOrd="0" presId="urn:microsoft.com/office/officeart/2005/8/layout/default"/>
    <dgm:cxn modelId="{E4C84F9C-4573-4CDC-9394-B908344199E3}" type="presParOf" srcId="{F08E7693-A93B-4BF8-84A3-29AB1EAC1FD7}" destId="{540045CA-49FF-4536-9BA1-40B7E05BA130}" srcOrd="5" destOrd="0" presId="urn:microsoft.com/office/officeart/2005/8/layout/default"/>
    <dgm:cxn modelId="{8036ADDF-B722-4367-8F48-717D977DA582}" type="presParOf" srcId="{F08E7693-A93B-4BF8-84A3-29AB1EAC1FD7}" destId="{DFCC7FD9-54A7-40C1-9ADB-6052F6709A41}" srcOrd="6" destOrd="0" presId="urn:microsoft.com/office/officeart/2005/8/layout/default"/>
    <dgm:cxn modelId="{9A259BE9-9033-47C0-A062-A356A620E68F}" type="presParOf" srcId="{F08E7693-A93B-4BF8-84A3-29AB1EAC1FD7}" destId="{A18FAB57-2E4B-4253-A0CF-88F6C286CB79}" srcOrd="7" destOrd="0" presId="urn:microsoft.com/office/officeart/2005/8/layout/default"/>
    <dgm:cxn modelId="{B165BC5C-2075-4D33-9D75-AAE47F03AC1C}" type="presParOf" srcId="{F08E7693-A93B-4BF8-84A3-29AB1EAC1FD7}" destId="{7A85FAA6-66A7-4B42-8434-85ADE3F6DC83}"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258151-328C-4AF1-B744-6A3F495BC71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1655946-B18C-439E-9397-59314B8DCE29}">
      <dgm:prSet/>
      <dgm:spPr/>
      <dgm:t>
        <a:bodyPr/>
        <a:lstStyle/>
        <a:p>
          <a:pPr rtl="0"/>
          <a:r>
            <a:rPr lang="en-US" dirty="0"/>
            <a:t>The Charter Schools Program Grant is a federal grant that is awarded to State Educational Agencies (SEAs) on a competitive basis to enable them to conduct charter school programs in their States.</a:t>
          </a:r>
        </a:p>
      </dgm:t>
    </dgm:pt>
    <dgm:pt modelId="{1DE48476-54F2-43DD-A359-F1235D8D8293}" type="parTrans" cxnId="{0EF97A2A-D454-4B2F-AB73-FF110159175B}">
      <dgm:prSet/>
      <dgm:spPr/>
      <dgm:t>
        <a:bodyPr/>
        <a:lstStyle/>
        <a:p>
          <a:endParaRPr lang="en-US"/>
        </a:p>
      </dgm:t>
    </dgm:pt>
    <dgm:pt modelId="{8725C9CA-4E58-4F4C-BD21-CFE3015EB9F0}" type="sibTrans" cxnId="{0EF97A2A-D454-4B2F-AB73-FF110159175B}">
      <dgm:prSet/>
      <dgm:spPr/>
      <dgm:t>
        <a:bodyPr/>
        <a:lstStyle/>
        <a:p>
          <a:endParaRPr lang="en-US"/>
        </a:p>
      </dgm:t>
    </dgm:pt>
    <dgm:pt modelId="{8D5BD783-8B85-467A-878A-BBA671FCA718}">
      <dgm:prSet/>
      <dgm:spPr/>
      <dgm:t>
        <a:bodyPr/>
        <a:lstStyle/>
        <a:p>
          <a:pPr rtl="0"/>
          <a:r>
            <a:rPr lang="en-US" dirty="0"/>
            <a:t>SEAs use their CSP funds to award </a:t>
          </a:r>
          <a:r>
            <a:rPr lang="en-US" dirty="0" err="1"/>
            <a:t>subgrants</a:t>
          </a:r>
          <a:r>
            <a:rPr lang="en-US" dirty="0"/>
            <a:t> to non-SEA eligible applicants in their States.</a:t>
          </a:r>
        </a:p>
      </dgm:t>
    </dgm:pt>
    <dgm:pt modelId="{97A29CDB-5F56-4A18-8F84-525B233AF896}" type="parTrans" cxnId="{4ED4802A-465F-4986-A918-803869B6755E}">
      <dgm:prSet/>
      <dgm:spPr/>
      <dgm:t>
        <a:bodyPr/>
        <a:lstStyle/>
        <a:p>
          <a:endParaRPr lang="en-US"/>
        </a:p>
      </dgm:t>
    </dgm:pt>
    <dgm:pt modelId="{46BF5509-0524-4252-83BC-AB162BDC4F8C}" type="sibTrans" cxnId="{4ED4802A-465F-4986-A918-803869B6755E}">
      <dgm:prSet/>
      <dgm:spPr/>
      <dgm:t>
        <a:bodyPr/>
        <a:lstStyle/>
        <a:p>
          <a:endParaRPr lang="en-US"/>
        </a:p>
      </dgm:t>
    </dgm:pt>
    <dgm:pt modelId="{FF7594CF-025F-4B0A-8A40-80EBA5889382}">
      <dgm:prSet/>
      <dgm:spPr/>
      <dgm:t>
        <a:bodyPr/>
        <a:lstStyle/>
        <a:p>
          <a:pPr rtl="0"/>
          <a:r>
            <a:rPr lang="en-US" dirty="0"/>
            <a:t>In 2016, Georgia was awarded $46 million in CSP funds over a 3-year period.</a:t>
          </a:r>
        </a:p>
      </dgm:t>
    </dgm:pt>
    <dgm:pt modelId="{6BB5810B-4B2A-443F-8A6C-67849A3D8DD6}" type="parTrans" cxnId="{2C4414DA-45BF-45EF-BECB-8953243F68E9}">
      <dgm:prSet/>
      <dgm:spPr/>
      <dgm:t>
        <a:bodyPr/>
        <a:lstStyle/>
        <a:p>
          <a:endParaRPr lang="en-US"/>
        </a:p>
      </dgm:t>
    </dgm:pt>
    <dgm:pt modelId="{949A574D-D991-4A43-9758-3B44DF6D6BA7}" type="sibTrans" cxnId="{2C4414DA-45BF-45EF-BECB-8953243F68E9}">
      <dgm:prSet/>
      <dgm:spPr/>
      <dgm:t>
        <a:bodyPr/>
        <a:lstStyle/>
        <a:p>
          <a:endParaRPr lang="en-US"/>
        </a:p>
      </dgm:t>
    </dgm:pt>
    <dgm:pt modelId="{3901375B-D1B9-4ECE-B523-2E8E0ED66313}" type="pres">
      <dgm:prSet presAssocID="{98258151-328C-4AF1-B744-6A3F495BC71A}" presName="linear" presStyleCnt="0">
        <dgm:presLayoutVars>
          <dgm:animLvl val="lvl"/>
          <dgm:resizeHandles val="exact"/>
        </dgm:presLayoutVars>
      </dgm:prSet>
      <dgm:spPr/>
    </dgm:pt>
    <dgm:pt modelId="{53413E6C-7FDE-4504-9F36-274CC097A810}" type="pres">
      <dgm:prSet presAssocID="{F1655946-B18C-439E-9397-59314B8DCE29}" presName="parentText" presStyleLbl="node1" presStyleIdx="0" presStyleCnt="3">
        <dgm:presLayoutVars>
          <dgm:chMax val="0"/>
          <dgm:bulletEnabled val="1"/>
        </dgm:presLayoutVars>
      </dgm:prSet>
      <dgm:spPr/>
    </dgm:pt>
    <dgm:pt modelId="{BB698C37-A202-474D-876C-DD79ADE0E8CE}" type="pres">
      <dgm:prSet presAssocID="{8725C9CA-4E58-4F4C-BD21-CFE3015EB9F0}" presName="spacer" presStyleCnt="0"/>
      <dgm:spPr/>
    </dgm:pt>
    <dgm:pt modelId="{5B1D5B98-533E-4C86-B1E5-A87AEE1FBE6E}" type="pres">
      <dgm:prSet presAssocID="{8D5BD783-8B85-467A-878A-BBA671FCA718}" presName="parentText" presStyleLbl="node1" presStyleIdx="1" presStyleCnt="3">
        <dgm:presLayoutVars>
          <dgm:chMax val="0"/>
          <dgm:bulletEnabled val="1"/>
        </dgm:presLayoutVars>
      </dgm:prSet>
      <dgm:spPr/>
    </dgm:pt>
    <dgm:pt modelId="{AB189588-6364-4441-858C-9DD3A0A62FEF}" type="pres">
      <dgm:prSet presAssocID="{46BF5509-0524-4252-83BC-AB162BDC4F8C}" presName="spacer" presStyleCnt="0"/>
      <dgm:spPr/>
    </dgm:pt>
    <dgm:pt modelId="{ED7BEBA2-E1BB-4EB8-BB04-EF0F2275CF7E}" type="pres">
      <dgm:prSet presAssocID="{FF7594CF-025F-4B0A-8A40-80EBA5889382}" presName="parentText" presStyleLbl="node1" presStyleIdx="2" presStyleCnt="3">
        <dgm:presLayoutVars>
          <dgm:chMax val="0"/>
          <dgm:bulletEnabled val="1"/>
        </dgm:presLayoutVars>
      </dgm:prSet>
      <dgm:spPr/>
    </dgm:pt>
  </dgm:ptLst>
  <dgm:cxnLst>
    <dgm:cxn modelId="{0EF97A2A-D454-4B2F-AB73-FF110159175B}" srcId="{98258151-328C-4AF1-B744-6A3F495BC71A}" destId="{F1655946-B18C-439E-9397-59314B8DCE29}" srcOrd="0" destOrd="0" parTransId="{1DE48476-54F2-43DD-A359-F1235D8D8293}" sibTransId="{8725C9CA-4E58-4F4C-BD21-CFE3015EB9F0}"/>
    <dgm:cxn modelId="{4ED4802A-465F-4986-A918-803869B6755E}" srcId="{98258151-328C-4AF1-B744-6A3F495BC71A}" destId="{8D5BD783-8B85-467A-878A-BBA671FCA718}" srcOrd="1" destOrd="0" parTransId="{97A29CDB-5F56-4A18-8F84-525B233AF896}" sibTransId="{46BF5509-0524-4252-83BC-AB162BDC4F8C}"/>
    <dgm:cxn modelId="{3B1BCD8A-DE64-4CAE-A4A4-C48B6541CE08}" type="presOf" srcId="{8D5BD783-8B85-467A-878A-BBA671FCA718}" destId="{5B1D5B98-533E-4C86-B1E5-A87AEE1FBE6E}" srcOrd="0" destOrd="0" presId="urn:microsoft.com/office/officeart/2005/8/layout/vList2"/>
    <dgm:cxn modelId="{85D75FA5-9552-41EA-A1AD-58E9825A093A}" type="presOf" srcId="{FF7594CF-025F-4B0A-8A40-80EBA5889382}" destId="{ED7BEBA2-E1BB-4EB8-BB04-EF0F2275CF7E}" srcOrd="0" destOrd="0" presId="urn:microsoft.com/office/officeart/2005/8/layout/vList2"/>
    <dgm:cxn modelId="{2C4414DA-45BF-45EF-BECB-8953243F68E9}" srcId="{98258151-328C-4AF1-B744-6A3F495BC71A}" destId="{FF7594CF-025F-4B0A-8A40-80EBA5889382}" srcOrd="2" destOrd="0" parTransId="{6BB5810B-4B2A-443F-8A6C-67849A3D8DD6}" sibTransId="{949A574D-D991-4A43-9758-3B44DF6D6BA7}"/>
    <dgm:cxn modelId="{18E5CAF7-98AF-4303-A765-7A4CF88B0110}" type="presOf" srcId="{F1655946-B18C-439E-9397-59314B8DCE29}" destId="{53413E6C-7FDE-4504-9F36-274CC097A810}" srcOrd="0" destOrd="0" presId="urn:microsoft.com/office/officeart/2005/8/layout/vList2"/>
    <dgm:cxn modelId="{3F5AD4FE-EADA-4EFB-ADF4-4FF8E32107D6}" type="presOf" srcId="{98258151-328C-4AF1-B744-6A3F495BC71A}" destId="{3901375B-D1B9-4ECE-B523-2E8E0ED66313}" srcOrd="0" destOrd="0" presId="urn:microsoft.com/office/officeart/2005/8/layout/vList2"/>
    <dgm:cxn modelId="{6B99EC92-812C-4BDB-A6B9-FA7CD020B57E}" type="presParOf" srcId="{3901375B-D1B9-4ECE-B523-2E8E0ED66313}" destId="{53413E6C-7FDE-4504-9F36-274CC097A810}" srcOrd="0" destOrd="0" presId="urn:microsoft.com/office/officeart/2005/8/layout/vList2"/>
    <dgm:cxn modelId="{F26B2998-D06D-4778-9029-14A1BF4B2B59}" type="presParOf" srcId="{3901375B-D1B9-4ECE-B523-2E8E0ED66313}" destId="{BB698C37-A202-474D-876C-DD79ADE0E8CE}" srcOrd="1" destOrd="0" presId="urn:microsoft.com/office/officeart/2005/8/layout/vList2"/>
    <dgm:cxn modelId="{5519348B-FE88-4EC2-BBA9-96EB84DB5734}" type="presParOf" srcId="{3901375B-D1B9-4ECE-B523-2E8E0ED66313}" destId="{5B1D5B98-533E-4C86-B1E5-A87AEE1FBE6E}" srcOrd="2" destOrd="0" presId="urn:microsoft.com/office/officeart/2005/8/layout/vList2"/>
    <dgm:cxn modelId="{BF50B435-4289-4E8E-A46D-AB93B56E3473}" type="presParOf" srcId="{3901375B-D1B9-4ECE-B523-2E8E0ED66313}" destId="{AB189588-6364-4441-858C-9DD3A0A62FEF}" srcOrd="3" destOrd="0" presId="urn:microsoft.com/office/officeart/2005/8/layout/vList2"/>
    <dgm:cxn modelId="{5B3669F4-FCD4-4197-9471-E0F8E6F26EC9}" type="presParOf" srcId="{3901375B-D1B9-4ECE-B523-2E8E0ED66313}" destId="{ED7BEBA2-E1BB-4EB8-BB04-EF0F2275CF7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974535-8AD2-4E42-87DB-AAAB87637A51}"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7A740A28-E5DE-4E6B-B92F-89AE09E18056}">
      <dgm:prSet/>
      <dgm:spPr/>
      <dgm:t>
        <a:bodyPr/>
        <a:lstStyle/>
        <a:p>
          <a:pPr rtl="0"/>
          <a:r>
            <a:rPr lang="en-US" dirty="0"/>
            <a:t>Increase the national understanding of the charter school model.</a:t>
          </a:r>
        </a:p>
      </dgm:t>
    </dgm:pt>
    <dgm:pt modelId="{45870DAB-A920-4CB1-8451-0457CDD14E7A}" type="parTrans" cxnId="{9E64E6A1-A75A-4EB2-B841-700200420355}">
      <dgm:prSet/>
      <dgm:spPr/>
      <dgm:t>
        <a:bodyPr/>
        <a:lstStyle/>
        <a:p>
          <a:endParaRPr lang="en-US"/>
        </a:p>
      </dgm:t>
    </dgm:pt>
    <dgm:pt modelId="{1839139C-9117-40D8-BE41-ED184D3B507E}" type="sibTrans" cxnId="{9E64E6A1-A75A-4EB2-B841-700200420355}">
      <dgm:prSet/>
      <dgm:spPr/>
      <dgm:t>
        <a:bodyPr/>
        <a:lstStyle/>
        <a:p>
          <a:endParaRPr lang="en-US"/>
        </a:p>
      </dgm:t>
    </dgm:pt>
    <dgm:pt modelId="{9E66EB72-F015-4C3E-B6BE-E9CA6B26826D}">
      <dgm:prSet/>
      <dgm:spPr/>
      <dgm:t>
        <a:bodyPr/>
        <a:lstStyle/>
        <a:p>
          <a:pPr rtl="0"/>
          <a:r>
            <a:rPr lang="en-US" dirty="0"/>
            <a:t>Expand the number of high-quality charter schools available to students across the Nation by providing financial assistance for the planning, program design, and initial implementation of charter schools.</a:t>
          </a:r>
        </a:p>
      </dgm:t>
    </dgm:pt>
    <dgm:pt modelId="{CBC0C6FA-BC9E-4298-A5B9-51D8FAD956C0}" type="parTrans" cxnId="{53A80463-8DA4-49EB-8938-C095E6B98F71}">
      <dgm:prSet/>
      <dgm:spPr/>
      <dgm:t>
        <a:bodyPr/>
        <a:lstStyle/>
        <a:p>
          <a:endParaRPr lang="en-US"/>
        </a:p>
      </dgm:t>
    </dgm:pt>
    <dgm:pt modelId="{1226049D-576C-4879-B5CF-517857AB5477}" type="sibTrans" cxnId="{53A80463-8DA4-49EB-8938-C095E6B98F71}">
      <dgm:prSet/>
      <dgm:spPr/>
      <dgm:t>
        <a:bodyPr/>
        <a:lstStyle/>
        <a:p>
          <a:endParaRPr lang="en-US"/>
        </a:p>
      </dgm:t>
    </dgm:pt>
    <dgm:pt modelId="{F466FED1-0C02-4B23-A22D-D98B6293AAFE}">
      <dgm:prSet/>
      <dgm:spPr/>
      <dgm:t>
        <a:bodyPr/>
        <a:lstStyle/>
        <a:p>
          <a:pPr rtl="0"/>
          <a:r>
            <a:rPr lang="en-US" dirty="0"/>
            <a:t>Evaluate the effects of charter schools, including their effects on students, student academic achievement, staff, and parents.</a:t>
          </a:r>
        </a:p>
      </dgm:t>
    </dgm:pt>
    <dgm:pt modelId="{3E7BC6D2-41FC-41F7-A5CC-F925C79D362E}" type="parTrans" cxnId="{F3F2CB1D-533F-4ABC-8456-EB3B6259C9E8}">
      <dgm:prSet/>
      <dgm:spPr/>
      <dgm:t>
        <a:bodyPr/>
        <a:lstStyle/>
        <a:p>
          <a:endParaRPr lang="en-US"/>
        </a:p>
      </dgm:t>
    </dgm:pt>
    <dgm:pt modelId="{967B0CF0-287D-4EB3-BEA1-5B53508EFC07}" type="sibTrans" cxnId="{F3F2CB1D-533F-4ABC-8456-EB3B6259C9E8}">
      <dgm:prSet/>
      <dgm:spPr/>
      <dgm:t>
        <a:bodyPr/>
        <a:lstStyle/>
        <a:p>
          <a:endParaRPr lang="en-US"/>
        </a:p>
      </dgm:t>
    </dgm:pt>
    <dgm:pt modelId="{6F819194-D410-49B0-8241-B8D1A4C25073}" type="pres">
      <dgm:prSet presAssocID="{52974535-8AD2-4E42-87DB-AAAB87637A51}" presName="linear" presStyleCnt="0">
        <dgm:presLayoutVars>
          <dgm:animLvl val="lvl"/>
          <dgm:resizeHandles val="exact"/>
        </dgm:presLayoutVars>
      </dgm:prSet>
      <dgm:spPr/>
    </dgm:pt>
    <dgm:pt modelId="{14789AF2-8D3B-4CE5-BC0B-BB7FC54EB5E2}" type="pres">
      <dgm:prSet presAssocID="{7A740A28-E5DE-4E6B-B92F-89AE09E18056}" presName="parentText" presStyleLbl="node1" presStyleIdx="0" presStyleCnt="3">
        <dgm:presLayoutVars>
          <dgm:chMax val="0"/>
          <dgm:bulletEnabled val="1"/>
        </dgm:presLayoutVars>
      </dgm:prSet>
      <dgm:spPr/>
    </dgm:pt>
    <dgm:pt modelId="{8908CFC3-DA1A-45DD-9F8E-76D7B29D7A7C}" type="pres">
      <dgm:prSet presAssocID="{1839139C-9117-40D8-BE41-ED184D3B507E}" presName="spacer" presStyleCnt="0"/>
      <dgm:spPr/>
    </dgm:pt>
    <dgm:pt modelId="{FCB9DAB5-855D-426F-91C3-F61739F61E8A}" type="pres">
      <dgm:prSet presAssocID="{9E66EB72-F015-4C3E-B6BE-E9CA6B26826D}" presName="parentText" presStyleLbl="node1" presStyleIdx="1" presStyleCnt="3">
        <dgm:presLayoutVars>
          <dgm:chMax val="0"/>
          <dgm:bulletEnabled val="1"/>
        </dgm:presLayoutVars>
      </dgm:prSet>
      <dgm:spPr/>
    </dgm:pt>
    <dgm:pt modelId="{4FBE3C01-BCD2-4AC0-8295-62D2D27A5C54}" type="pres">
      <dgm:prSet presAssocID="{1226049D-576C-4879-B5CF-517857AB5477}" presName="spacer" presStyleCnt="0"/>
      <dgm:spPr/>
    </dgm:pt>
    <dgm:pt modelId="{FF6F61D3-C7EE-4C64-B296-7BCC38005FF0}" type="pres">
      <dgm:prSet presAssocID="{F466FED1-0C02-4B23-A22D-D98B6293AAFE}" presName="parentText" presStyleLbl="node1" presStyleIdx="2" presStyleCnt="3">
        <dgm:presLayoutVars>
          <dgm:chMax val="0"/>
          <dgm:bulletEnabled val="1"/>
        </dgm:presLayoutVars>
      </dgm:prSet>
      <dgm:spPr/>
    </dgm:pt>
  </dgm:ptLst>
  <dgm:cxnLst>
    <dgm:cxn modelId="{F3F2CB1D-533F-4ABC-8456-EB3B6259C9E8}" srcId="{52974535-8AD2-4E42-87DB-AAAB87637A51}" destId="{F466FED1-0C02-4B23-A22D-D98B6293AAFE}" srcOrd="2" destOrd="0" parTransId="{3E7BC6D2-41FC-41F7-A5CC-F925C79D362E}" sibTransId="{967B0CF0-287D-4EB3-BEA1-5B53508EFC07}"/>
    <dgm:cxn modelId="{53A80463-8DA4-49EB-8938-C095E6B98F71}" srcId="{52974535-8AD2-4E42-87DB-AAAB87637A51}" destId="{9E66EB72-F015-4C3E-B6BE-E9CA6B26826D}" srcOrd="1" destOrd="0" parTransId="{CBC0C6FA-BC9E-4298-A5B9-51D8FAD956C0}" sibTransId="{1226049D-576C-4879-B5CF-517857AB5477}"/>
    <dgm:cxn modelId="{83A89D44-2E46-4E0B-9C08-829CE7BECEA8}" type="presOf" srcId="{9E66EB72-F015-4C3E-B6BE-E9CA6B26826D}" destId="{FCB9DAB5-855D-426F-91C3-F61739F61E8A}" srcOrd="0" destOrd="0" presId="urn:microsoft.com/office/officeart/2005/8/layout/vList2"/>
    <dgm:cxn modelId="{9E64E6A1-A75A-4EB2-B841-700200420355}" srcId="{52974535-8AD2-4E42-87DB-AAAB87637A51}" destId="{7A740A28-E5DE-4E6B-B92F-89AE09E18056}" srcOrd="0" destOrd="0" parTransId="{45870DAB-A920-4CB1-8451-0457CDD14E7A}" sibTransId="{1839139C-9117-40D8-BE41-ED184D3B507E}"/>
    <dgm:cxn modelId="{07095AA6-F265-45FD-BB6D-89AD898B3793}" type="presOf" srcId="{7A740A28-E5DE-4E6B-B92F-89AE09E18056}" destId="{14789AF2-8D3B-4CE5-BC0B-BB7FC54EB5E2}" srcOrd="0" destOrd="0" presId="urn:microsoft.com/office/officeart/2005/8/layout/vList2"/>
    <dgm:cxn modelId="{704451AD-9409-4E6B-BF95-8803D5AC3E99}" type="presOf" srcId="{52974535-8AD2-4E42-87DB-AAAB87637A51}" destId="{6F819194-D410-49B0-8241-B8D1A4C25073}" srcOrd="0" destOrd="0" presId="urn:microsoft.com/office/officeart/2005/8/layout/vList2"/>
    <dgm:cxn modelId="{62A6FBAD-46EF-4437-8F86-CE67B1BD6891}" type="presOf" srcId="{F466FED1-0C02-4B23-A22D-D98B6293AAFE}" destId="{FF6F61D3-C7EE-4C64-B296-7BCC38005FF0}" srcOrd="0" destOrd="0" presId="urn:microsoft.com/office/officeart/2005/8/layout/vList2"/>
    <dgm:cxn modelId="{29B7E3E8-AEAA-4A28-852D-1C9EFE89E644}" type="presParOf" srcId="{6F819194-D410-49B0-8241-B8D1A4C25073}" destId="{14789AF2-8D3B-4CE5-BC0B-BB7FC54EB5E2}" srcOrd="0" destOrd="0" presId="urn:microsoft.com/office/officeart/2005/8/layout/vList2"/>
    <dgm:cxn modelId="{DD8B3CC9-48FC-4BF1-A6A8-0DB61D701D0F}" type="presParOf" srcId="{6F819194-D410-49B0-8241-B8D1A4C25073}" destId="{8908CFC3-DA1A-45DD-9F8E-76D7B29D7A7C}" srcOrd="1" destOrd="0" presId="urn:microsoft.com/office/officeart/2005/8/layout/vList2"/>
    <dgm:cxn modelId="{400FB09F-EAA2-46A3-9A2E-D270C5D4F0B7}" type="presParOf" srcId="{6F819194-D410-49B0-8241-B8D1A4C25073}" destId="{FCB9DAB5-855D-426F-91C3-F61739F61E8A}" srcOrd="2" destOrd="0" presId="urn:microsoft.com/office/officeart/2005/8/layout/vList2"/>
    <dgm:cxn modelId="{FC52024D-266E-4868-9AB7-FE725B1D4773}" type="presParOf" srcId="{6F819194-D410-49B0-8241-B8D1A4C25073}" destId="{4FBE3C01-BCD2-4AC0-8295-62D2D27A5C54}" srcOrd="3" destOrd="0" presId="urn:microsoft.com/office/officeart/2005/8/layout/vList2"/>
    <dgm:cxn modelId="{9746AD0C-68AA-43DE-988C-2C003C3066A5}" type="presParOf" srcId="{6F819194-D410-49B0-8241-B8D1A4C25073}" destId="{FF6F61D3-C7EE-4C64-B296-7BCC38005FF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7E5681-1679-4405-ABD6-246741DC0C1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45567A8-4250-41B0-B17B-EA25B9EE45A0}">
      <dgm:prSet/>
      <dgm:spPr/>
      <dgm:t>
        <a:bodyPr/>
        <a:lstStyle/>
        <a:p>
          <a:pPr rtl="0"/>
          <a:r>
            <a:rPr lang="en-US" dirty="0"/>
            <a:t>To increase the number of high-quality charter schools in Georgia, especially among underserved students in rural and urban settings.</a:t>
          </a:r>
        </a:p>
      </dgm:t>
    </dgm:pt>
    <dgm:pt modelId="{0DC474FE-523C-4703-8279-CF365ACD8199}" type="parTrans" cxnId="{3743B6CC-32B9-4FF7-B916-625A90F6D5CB}">
      <dgm:prSet/>
      <dgm:spPr/>
      <dgm:t>
        <a:bodyPr/>
        <a:lstStyle/>
        <a:p>
          <a:endParaRPr lang="en-US"/>
        </a:p>
      </dgm:t>
    </dgm:pt>
    <dgm:pt modelId="{D372C0E8-BDD3-4AA3-9D88-05578825246C}" type="sibTrans" cxnId="{3743B6CC-32B9-4FF7-B916-625A90F6D5CB}">
      <dgm:prSet/>
      <dgm:spPr/>
      <dgm:t>
        <a:bodyPr/>
        <a:lstStyle/>
        <a:p>
          <a:endParaRPr lang="en-US"/>
        </a:p>
      </dgm:t>
    </dgm:pt>
    <dgm:pt modelId="{5AFD1C3B-01C4-428C-B259-488BD1ED61ED}">
      <dgm:prSet/>
      <dgm:spPr/>
      <dgm:t>
        <a:bodyPr/>
        <a:lstStyle/>
        <a:p>
          <a:pPr rtl="0"/>
          <a:r>
            <a:rPr lang="en-US" dirty="0"/>
            <a:t>To use CSP funding to improve outcomes for students attending charter schools, specifically for educationally disadvantaged students.</a:t>
          </a:r>
        </a:p>
      </dgm:t>
    </dgm:pt>
    <dgm:pt modelId="{DEDA3FEB-C1E5-4C38-9892-F4290FF47506}" type="parTrans" cxnId="{6F2E3F2F-D88B-4CBE-BB9E-355F26B22324}">
      <dgm:prSet/>
      <dgm:spPr/>
      <dgm:t>
        <a:bodyPr/>
        <a:lstStyle/>
        <a:p>
          <a:endParaRPr lang="en-US"/>
        </a:p>
      </dgm:t>
    </dgm:pt>
    <dgm:pt modelId="{35A59F5D-1678-46DE-99FC-39EA07D57BFA}" type="sibTrans" cxnId="{6F2E3F2F-D88B-4CBE-BB9E-355F26B22324}">
      <dgm:prSet/>
      <dgm:spPr/>
      <dgm:t>
        <a:bodyPr/>
        <a:lstStyle/>
        <a:p>
          <a:endParaRPr lang="en-US"/>
        </a:p>
      </dgm:t>
    </dgm:pt>
    <dgm:pt modelId="{498B3F87-8017-4521-BE5C-997D12C4B574}">
      <dgm:prSet/>
      <dgm:spPr/>
      <dgm:t>
        <a:bodyPr/>
        <a:lstStyle/>
        <a:p>
          <a:pPr rtl="0"/>
          <a:r>
            <a:rPr lang="en-US" dirty="0"/>
            <a:t>To increase the number of educationally disadvantaged students attending high-quality charter schools around the State.</a:t>
          </a:r>
        </a:p>
      </dgm:t>
    </dgm:pt>
    <dgm:pt modelId="{A5E1CDEF-47BB-4274-8363-7F353611EF42}" type="parTrans" cxnId="{BEB51ADC-2A91-4036-A921-F443778C724C}">
      <dgm:prSet/>
      <dgm:spPr/>
      <dgm:t>
        <a:bodyPr/>
        <a:lstStyle/>
        <a:p>
          <a:endParaRPr lang="en-US"/>
        </a:p>
      </dgm:t>
    </dgm:pt>
    <dgm:pt modelId="{BF0D5518-689C-4B83-801D-35DC65881F32}" type="sibTrans" cxnId="{BEB51ADC-2A91-4036-A921-F443778C724C}">
      <dgm:prSet/>
      <dgm:spPr/>
      <dgm:t>
        <a:bodyPr/>
        <a:lstStyle/>
        <a:p>
          <a:endParaRPr lang="en-US"/>
        </a:p>
      </dgm:t>
    </dgm:pt>
    <dgm:pt modelId="{5EA610DD-4564-4D4C-BD99-CC616B64A55F}">
      <dgm:prSet/>
      <dgm:spPr/>
      <dgm:t>
        <a:bodyPr/>
        <a:lstStyle/>
        <a:p>
          <a:pPr rtl="0"/>
          <a:r>
            <a:rPr lang="en-US" dirty="0"/>
            <a:t>To increase support for charter schools and charter schools’ academic success in working with students of all backgrounds, including students with disabilities, students of all racial and economic backgrounds, and ensuring compliance with all special education and civil rights laws.</a:t>
          </a:r>
        </a:p>
      </dgm:t>
    </dgm:pt>
    <dgm:pt modelId="{0C131715-B5E1-4050-B075-F2886C80EF78}" type="parTrans" cxnId="{5496F34D-B08E-4146-A1BA-BDEF0B38B6E9}">
      <dgm:prSet/>
      <dgm:spPr/>
      <dgm:t>
        <a:bodyPr/>
        <a:lstStyle/>
        <a:p>
          <a:endParaRPr lang="en-US"/>
        </a:p>
      </dgm:t>
    </dgm:pt>
    <dgm:pt modelId="{B7C3294A-9692-41F8-9B96-34E5B436D761}" type="sibTrans" cxnId="{5496F34D-B08E-4146-A1BA-BDEF0B38B6E9}">
      <dgm:prSet/>
      <dgm:spPr/>
      <dgm:t>
        <a:bodyPr/>
        <a:lstStyle/>
        <a:p>
          <a:endParaRPr lang="en-US"/>
        </a:p>
      </dgm:t>
    </dgm:pt>
    <dgm:pt modelId="{C7C984A4-B761-4B19-ACCA-47E7F9986D87}" type="pres">
      <dgm:prSet presAssocID="{DF7E5681-1679-4405-ABD6-246741DC0C13}" presName="linear" presStyleCnt="0">
        <dgm:presLayoutVars>
          <dgm:animLvl val="lvl"/>
          <dgm:resizeHandles val="exact"/>
        </dgm:presLayoutVars>
      </dgm:prSet>
      <dgm:spPr/>
    </dgm:pt>
    <dgm:pt modelId="{46E4C16A-9E38-4469-AB7B-324B8148EF47}" type="pres">
      <dgm:prSet presAssocID="{645567A8-4250-41B0-B17B-EA25B9EE45A0}" presName="parentText" presStyleLbl="node1" presStyleIdx="0" presStyleCnt="4">
        <dgm:presLayoutVars>
          <dgm:chMax val="0"/>
          <dgm:bulletEnabled val="1"/>
        </dgm:presLayoutVars>
      </dgm:prSet>
      <dgm:spPr/>
    </dgm:pt>
    <dgm:pt modelId="{3A90EC85-E2E7-4ED8-A093-D11A15A8963C}" type="pres">
      <dgm:prSet presAssocID="{D372C0E8-BDD3-4AA3-9D88-05578825246C}" presName="spacer" presStyleCnt="0"/>
      <dgm:spPr/>
    </dgm:pt>
    <dgm:pt modelId="{BC224CD3-FE4D-44CB-9622-C6DD87B3A2FD}" type="pres">
      <dgm:prSet presAssocID="{5AFD1C3B-01C4-428C-B259-488BD1ED61ED}" presName="parentText" presStyleLbl="node1" presStyleIdx="1" presStyleCnt="4">
        <dgm:presLayoutVars>
          <dgm:chMax val="0"/>
          <dgm:bulletEnabled val="1"/>
        </dgm:presLayoutVars>
      </dgm:prSet>
      <dgm:spPr/>
    </dgm:pt>
    <dgm:pt modelId="{FD9150CA-4F87-4085-A4A5-41C5B8CAFA93}" type="pres">
      <dgm:prSet presAssocID="{35A59F5D-1678-46DE-99FC-39EA07D57BFA}" presName="spacer" presStyleCnt="0"/>
      <dgm:spPr/>
    </dgm:pt>
    <dgm:pt modelId="{CDA97069-B9E1-4EB9-9019-32EE64358D5C}" type="pres">
      <dgm:prSet presAssocID="{498B3F87-8017-4521-BE5C-997D12C4B574}" presName="parentText" presStyleLbl="node1" presStyleIdx="2" presStyleCnt="4">
        <dgm:presLayoutVars>
          <dgm:chMax val="0"/>
          <dgm:bulletEnabled val="1"/>
        </dgm:presLayoutVars>
      </dgm:prSet>
      <dgm:spPr/>
    </dgm:pt>
    <dgm:pt modelId="{2F362446-1B1F-4671-B08C-96B404ABA820}" type="pres">
      <dgm:prSet presAssocID="{BF0D5518-689C-4B83-801D-35DC65881F32}" presName="spacer" presStyleCnt="0"/>
      <dgm:spPr/>
    </dgm:pt>
    <dgm:pt modelId="{C8CC5DC8-3801-470F-842F-CF7C4AF9C027}" type="pres">
      <dgm:prSet presAssocID="{5EA610DD-4564-4D4C-BD99-CC616B64A55F}" presName="parentText" presStyleLbl="node1" presStyleIdx="3" presStyleCnt="4">
        <dgm:presLayoutVars>
          <dgm:chMax val="0"/>
          <dgm:bulletEnabled val="1"/>
        </dgm:presLayoutVars>
      </dgm:prSet>
      <dgm:spPr/>
    </dgm:pt>
  </dgm:ptLst>
  <dgm:cxnLst>
    <dgm:cxn modelId="{6F2E3F2F-D88B-4CBE-BB9E-355F26B22324}" srcId="{DF7E5681-1679-4405-ABD6-246741DC0C13}" destId="{5AFD1C3B-01C4-428C-B259-488BD1ED61ED}" srcOrd="1" destOrd="0" parTransId="{DEDA3FEB-C1E5-4C38-9892-F4290FF47506}" sibTransId="{35A59F5D-1678-46DE-99FC-39EA07D57BFA}"/>
    <dgm:cxn modelId="{8C59695C-6626-4D23-AF82-0CCDC02FA476}" type="presOf" srcId="{645567A8-4250-41B0-B17B-EA25B9EE45A0}" destId="{46E4C16A-9E38-4469-AB7B-324B8148EF47}" srcOrd="0" destOrd="0" presId="urn:microsoft.com/office/officeart/2005/8/layout/vList2"/>
    <dgm:cxn modelId="{5496F34D-B08E-4146-A1BA-BDEF0B38B6E9}" srcId="{DF7E5681-1679-4405-ABD6-246741DC0C13}" destId="{5EA610DD-4564-4D4C-BD99-CC616B64A55F}" srcOrd="3" destOrd="0" parTransId="{0C131715-B5E1-4050-B075-F2886C80EF78}" sibTransId="{B7C3294A-9692-41F8-9B96-34E5B436D761}"/>
    <dgm:cxn modelId="{37D642A5-71D3-49C1-8FDE-233510854E79}" type="presOf" srcId="{DF7E5681-1679-4405-ABD6-246741DC0C13}" destId="{C7C984A4-B761-4B19-ACCA-47E7F9986D87}" srcOrd="0" destOrd="0" presId="urn:microsoft.com/office/officeart/2005/8/layout/vList2"/>
    <dgm:cxn modelId="{3743B6CC-32B9-4FF7-B916-625A90F6D5CB}" srcId="{DF7E5681-1679-4405-ABD6-246741DC0C13}" destId="{645567A8-4250-41B0-B17B-EA25B9EE45A0}" srcOrd="0" destOrd="0" parTransId="{0DC474FE-523C-4703-8279-CF365ACD8199}" sibTransId="{D372C0E8-BDD3-4AA3-9D88-05578825246C}"/>
    <dgm:cxn modelId="{14610FD3-A327-4BD2-BD26-CC8BB3BD7412}" type="presOf" srcId="{498B3F87-8017-4521-BE5C-997D12C4B574}" destId="{CDA97069-B9E1-4EB9-9019-32EE64358D5C}" srcOrd="0" destOrd="0" presId="urn:microsoft.com/office/officeart/2005/8/layout/vList2"/>
    <dgm:cxn modelId="{45F9F6D3-FB9F-492F-A442-38FB1A9A04F0}" type="presOf" srcId="{5EA610DD-4564-4D4C-BD99-CC616B64A55F}" destId="{C8CC5DC8-3801-470F-842F-CF7C4AF9C027}" srcOrd="0" destOrd="0" presId="urn:microsoft.com/office/officeart/2005/8/layout/vList2"/>
    <dgm:cxn modelId="{036A3CD5-4FE9-4DED-8974-20A6EA472CDD}" type="presOf" srcId="{5AFD1C3B-01C4-428C-B259-488BD1ED61ED}" destId="{BC224CD3-FE4D-44CB-9622-C6DD87B3A2FD}" srcOrd="0" destOrd="0" presId="urn:microsoft.com/office/officeart/2005/8/layout/vList2"/>
    <dgm:cxn modelId="{BEB51ADC-2A91-4036-A921-F443778C724C}" srcId="{DF7E5681-1679-4405-ABD6-246741DC0C13}" destId="{498B3F87-8017-4521-BE5C-997D12C4B574}" srcOrd="2" destOrd="0" parTransId="{A5E1CDEF-47BB-4274-8363-7F353611EF42}" sibTransId="{BF0D5518-689C-4B83-801D-35DC65881F32}"/>
    <dgm:cxn modelId="{263EA572-F942-4CE4-8EF7-7249D20E518F}" type="presParOf" srcId="{C7C984A4-B761-4B19-ACCA-47E7F9986D87}" destId="{46E4C16A-9E38-4469-AB7B-324B8148EF47}" srcOrd="0" destOrd="0" presId="urn:microsoft.com/office/officeart/2005/8/layout/vList2"/>
    <dgm:cxn modelId="{C91BB81E-6837-4327-93B7-B4E937D9D2C4}" type="presParOf" srcId="{C7C984A4-B761-4B19-ACCA-47E7F9986D87}" destId="{3A90EC85-E2E7-4ED8-A093-D11A15A8963C}" srcOrd="1" destOrd="0" presId="urn:microsoft.com/office/officeart/2005/8/layout/vList2"/>
    <dgm:cxn modelId="{CEDDCC30-7AB1-4DF9-8BED-912ABB7A607C}" type="presParOf" srcId="{C7C984A4-B761-4B19-ACCA-47E7F9986D87}" destId="{BC224CD3-FE4D-44CB-9622-C6DD87B3A2FD}" srcOrd="2" destOrd="0" presId="urn:microsoft.com/office/officeart/2005/8/layout/vList2"/>
    <dgm:cxn modelId="{744074FC-8CF7-4FDB-8182-160C3971A795}" type="presParOf" srcId="{C7C984A4-B761-4B19-ACCA-47E7F9986D87}" destId="{FD9150CA-4F87-4085-A4A5-41C5B8CAFA93}" srcOrd="3" destOrd="0" presId="urn:microsoft.com/office/officeart/2005/8/layout/vList2"/>
    <dgm:cxn modelId="{98F7C20F-88FD-4BE3-9D3F-3F305A51FFD2}" type="presParOf" srcId="{C7C984A4-B761-4B19-ACCA-47E7F9986D87}" destId="{CDA97069-B9E1-4EB9-9019-32EE64358D5C}" srcOrd="4" destOrd="0" presId="urn:microsoft.com/office/officeart/2005/8/layout/vList2"/>
    <dgm:cxn modelId="{10FDE741-3D6B-47C7-9B12-48B040C9DAEC}" type="presParOf" srcId="{C7C984A4-B761-4B19-ACCA-47E7F9986D87}" destId="{2F362446-1B1F-4671-B08C-96B404ABA820}" srcOrd="5" destOrd="0" presId="urn:microsoft.com/office/officeart/2005/8/layout/vList2"/>
    <dgm:cxn modelId="{712AAA2D-50B4-463B-BEB4-AE5A451957DB}" type="presParOf" srcId="{C7C984A4-B761-4B19-ACCA-47E7F9986D87}" destId="{C8CC5DC8-3801-470F-842F-CF7C4AF9C02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17828F-03AB-43A4-8F23-FDC8194A2CA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8F0A59A-3BD5-47CD-8E5D-0CA3AD604B2C}">
      <dgm:prSet phldrT="[Text]" custT="1"/>
      <dgm:spPr/>
      <dgm:t>
        <a:bodyPr/>
        <a:lstStyle/>
        <a:p>
          <a:r>
            <a:rPr lang="en-US" sz="2800" dirty="0"/>
            <a:t>A charter school is eligible to apply for a planning and/or implementation </a:t>
          </a:r>
          <a:r>
            <a:rPr lang="en-US" sz="2800" dirty="0" err="1"/>
            <a:t>subgrant</a:t>
          </a:r>
          <a:r>
            <a:rPr lang="en-US" sz="2800" dirty="0"/>
            <a:t> if:</a:t>
          </a:r>
        </a:p>
      </dgm:t>
    </dgm:pt>
    <dgm:pt modelId="{67135AC1-7DCD-4BD0-9EE8-6C5FECFFA767}" type="parTrans" cxnId="{FEAD244C-0818-4FA4-A5BF-8FF46C2F2E71}">
      <dgm:prSet/>
      <dgm:spPr/>
      <dgm:t>
        <a:bodyPr/>
        <a:lstStyle/>
        <a:p>
          <a:endParaRPr lang="en-US"/>
        </a:p>
      </dgm:t>
    </dgm:pt>
    <dgm:pt modelId="{4AA65DC1-6953-49A9-BF00-15E1851BE0A0}" type="sibTrans" cxnId="{FEAD244C-0818-4FA4-A5BF-8FF46C2F2E71}">
      <dgm:prSet/>
      <dgm:spPr/>
      <dgm:t>
        <a:bodyPr/>
        <a:lstStyle/>
        <a:p>
          <a:endParaRPr lang="en-US"/>
        </a:p>
      </dgm:t>
    </dgm:pt>
    <dgm:pt modelId="{1DF3EB18-99E3-4E8A-85D0-795CE270AE73}">
      <dgm:prSet phldrT="[Text]" custT="1"/>
      <dgm:spPr/>
      <dgm:t>
        <a:bodyPr/>
        <a:lstStyle/>
        <a:p>
          <a:r>
            <a:rPr lang="en-US" sz="2000" dirty="0"/>
            <a:t>The school has an approved charter contract with either the State Board of Education or the State Charter </a:t>
          </a:r>
          <a:r>
            <a:rPr lang="en-US" sz="2000"/>
            <a:t>Schools Commission.</a:t>
          </a:r>
          <a:endParaRPr lang="en-US" sz="2000" dirty="0"/>
        </a:p>
      </dgm:t>
    </dgm:pt>
    <dgm:pt modelId="{D81F0107-45B2-4389-88FB-41EC0E479D10}" type="parTrans" cxnId="{FEA71036-AD3E-42C1-B001-63A5FED8440E}">
      <dgm:prSet/>
      <dgm:spPr/>
      <dgm:t>
        <a:bodyPr/>
        <a:lstStyle/>
        <a:p>
          <a:endParaRPr lang="en-US"/>
        </a:p>
      </dgm:t>
    </dgm:pt>
    <dgm:pt modelId="{4F7B7544-B70C-4A64-B975-33022461A834}" type="sibTrans" cxnId="{FEA71036-AD3E-42C1-B001-63A5FED8440E}">
      <dgm:prSet/>
      <dgm:spPr/>
      <dgm:t>
        <a:bodyPr/>
        <a:lstStyle/>
        <a:p>
          <a:endParaRPr lang="en-US"/>
        </a:p>
      </dgm:t>
    </dgm:pt>
    <dgm:pt modelId="{D7D56E19-B4B1-4E2E-811E-D3AAE210264B}">
      <dgm:prSet phldrT="[Text]" custT="1"/>
      <dgm:spPr/>
      <dgm:t>
        <a:bodyPr/>
        <a:lstStyle/>
        <a:p>
          <a:r>
            <a:rPr lang="en-US" sz="2400" dirty="0"/>
            <a:t>Charter schools that utilize a weighted lottery must obtain separate, final approval by the U.S. Department of Education.</a:t>
          </a:r>
        </a:p>
      </dgm:t>
    </dgm:pt>
    <dgm:pt modelId="{DCA7565E-6638-4739-917A-3F71D9E65D48}" type="parTrans" cxnId="{0483ADE9-1E1F-4309-B99C-F924FC6F7815}">
      <dgm:prSet/>
      <dgm:spPr/>
      <dgm:t>
        <a:bodyPr/>
        <a:lstStyle/>
        <a:p>
          <a:endParaRPr lang="en-US"/>
        </a:p>
      </dgm:t>
    </dgm:pt>
    <dgm:pt modelId="{1185AEED-1E4D-4941-910F-AD22FCE43C22}" type="sibTrans" cxnId="{0483ADE9-1E1F-4309-B99C-F924FC6F7815}">
      <dgm:prSet/>
      <dgm:spPr/>
      <dgm:t>
        <a:bodyPr/>
        <a:lstStyle/>
        <a:p>
          <a:endParaRPr lang="en-US"/>
        </a:p>
      </dgm:t>
    </dgm:pt>
    <dgm:pt modelId="{33EBF585-7324-4BC2-9853-DC6D6D72DA81}">
      <dgm:prSet phldrT="[Text]"/>
      <dgm:spPr/>
      <dgm:t>
        <a:bodyPr/>
        <a:lstStyle/>
        <a:p>
          <a:endParaRPr lang="en-US" dirty="0"/>
        </a:p>
      </dgm:t>
    </dgm:pt>
    <dgm:pt modelId="{2AD1C21A-541C-4AF8-A05F-CA0FC4942E9E}" type="parTrans" cxnId="{84168ADD-B7CD-46D8-B8FE-6F5D8CF2050C}">
      <dgm:prSet/>
      <dgm:spPr/>
      <dgm:t>
        <a:bodyPr/>
        <a:lstStyle/>
        <a:p>
          <a:endParaRPr lang="en-US"/>
        </a:p>
      </dgm:t>
    </dgm:pt>
    <dgm:pt modelId="{680E39C8-2707-413D-9C7C-C38DFA933940}" type="sibTrans" cxnId="{84168ADD-B7CD-46D8-B8FE-6F5D8CF2050C}">
      <dgm:prSet/>
      <dgm:spPr/>
      <dgm:t>
        <a:bodyPr/>
        <a:lstStyle/>
        <a:p>
          <a:endParaRPr lang="en-US"/>
        </a:p>
      </dgm:t>
    </dgm:pt>
    <dgm:pt modelId="{C97928E2-CFD3-4869-BC8C-EEF86B0DE30C}">
      <dgm:prSet custT="1"/>
      <dgm:spPr/>
      <dgm:t>
        <a:bodyPr/>
        <a:lstStyle/>
        <a:p>
          <a:r>
            <a:rPr lang="en-US" sz="2000" dirty="0"/>
            <a:t>The school meets the federal definition of a charter school.</a:t>
          </a:r>
        </a:p>
      </dgm:t>
    </dgm:pt>
    <dgm:pt modelId="{BB07DAB6-4405-42D1-A8FF-B6DB4B2BEFDE}" type="parTrans" cxnId="{FA4A4652-4B54-4F45-B4A6-7BDAEB8A9296}">
      <dgm:prSet/>
      <dgm:spPr/>
      <dgm:t>
        <a:bodyPr/>
        <a:lstStyle/>
        <a:p>
          <a:endParaRPr lang="en-US"/>
        </a:p>
      </dgm:t>
    </dgm:pt>
    <dgm:pt modelId="{51E604AC-0FA1-42A2-9CA1-DC616796E893}" type="sibTrans" cxnId="{FA4A4652-4B54-4F45-B4A6-7BDAEB8A9296}">
      <dgm:prSet/>
      <dgm:spPr/>
      <dgm:t>
        <a:bodyPr/>
        <a:lstStyle/>
        <a:p>
          <a:endParaRPr lang="en-US"/>
        </a:p>
      </dgm:t>
    </dgm:pt>
    <dgm:pt modelId="{09C93BD8-4E2A-491A-A521-EFA5F8E386D3}">
      <dgm:prSet custT="1"/>
      <dgm:spPr/>
      <dgm:t>
        <a:bodyPr/>
        <a:lstStyle/>
        <a:p>
          <a:r>
            <a:rPr lang="en-US" sz="2000" dirty="0"/>
            <a:t>The school has a </a:t>
          </a:r>
          <a:r>
            <a:rPr lang="en-US" sz="2000"/>
            <a:t>CCRPI designation.</a:t>
          </a:r>
          <a:endParaRPr lang="en-US" sz="2000" dirty="0"/>
        </a:p>
      </dgm:t>
    </dgm:pt>
    <dgm:pt modelId="{1AAD23C5-9A4C-4A14-B0F7-8567BD0AAB95}" type="parTrans" cxnId="{7911168A-4E8E-43D8-8E08-415D8730E118}">
      <dgm:prSet/>
      <dgm:spPr/>
      <dgm:t>
        <a:bodyPr/>
        <a:lstStyle/>
        <a:p>
          <a:endParaRPr lang="en-US"/>
        </a:p>
      </dgm:t>
    </dgm:pt>
    <dgm:pt modelId="{23AA14F0-1B34-41C3-BE67-FD127959E774}" type="sibTrans" cxnId="{7911168A-4E8E-43D8-8E08-415D8730E118}">
      <dgm:prSet/>
      <dgm:spPr/>
      <dgm:t>
        <a:bodyPr/>
        <a:lstStyle/>
        <a:p>
          <a:endParaRPr lang="en-US"/>
        </a:p>
      </dgm:t>
    </dgm:pt>
    <dgm:pt modelId="{6CEBAECF-DA58-4437-9D43-E9C6E053DC01}">
      <dgm:prSet custT="1"/>
      <dgm:spPr/>
      <dgm:t>
        <a:bodyPr/>
        <a:lstStyle/>
        <a:p>
          <a:r>
            <a:rPr lang="en-US" sz="2000" dirty="0"/>
            <a:t>The charter school is in its first 3 years of operation. The school must have opened – or expanded to a new school – no later than 2016.</a:t>
          </a:r>
        </a:p>
      </dgm:t>
    </dgm:pt>
    <dgm:pt modelId="{93B908CC-DF0F-41FD-9C6D-D70D7F07B34A}" type="sibTrans" cxnId="{A4E6AB39-AD7B-434B-9830-1FD397F2F94F}">
      <dgm:prSet/>
      <dgm:spPr/>
      <dgm:t>
        <a:bodyPr/>
        <a:lstStyle/>
        <a:p>
          <a:endParaRPr lang="en-US"/>
        </a:p>
      </dgm:t>
    </dgm:pt>
    <dgm:pt modelId="{11A2BAF4-2725-41AF-8C28-99127F757DE7}" type="parTrans" cxnId="{A4E6AB39-AD7B-434B-9830-1FD397F2F94F}">
      <dgm:prSet/>
      <dgm:spPr/>
      <dgm:t>
        <a:bodyPr/>
        <a:lstStyle/>
        <a:p>
          <a:endParaRPr lang="en-US"/>
        </a:p>
      </dgm:t>
    </dgm:pt>
    <dgm:pt modelId="{F8109394-D6CC-4613-B744-6D851CBBBC00}">
      <dgm:prSet custT="1"/>
      <dgm:spPr/>
      <dgm:t>
        <a:bodyPr/>
        <a:lstStyle/>
        <a:p>
          <a:r>
            <a:rPr lang="en-US" sz="2000" dirty="0"/>
            <a:t>The school complies with all applicable state and federal laws.</a:t>
          </a:r>
        </a:p>
      </dgm:t>
    </dgm:pt>
    <dgm:pt modelId="{EC97B4D8-7F24-4F12-B7D7-C469DB9F2852}" type="sibTrans" cxnId="{67C22607-8AE3-41A2-976D-553C3E04BF3A}">
      <dgm:prSet/>
      <dgm:spPr/>
      <dgm:t>
        <a:bodyPr/>
        <a:lstStyle/>
        <a:p>
          <a:endParaRPr lang="en-US"/>
        </a:p>
      </dgm:t>
    </dgm:pt>
    <dgm:pt modelId="{7B0FEA0F-C2AB-4949-AC50-1026331D7DA3}" type="parTrans" cxnId="{67C22607-8AE3-41A2-976D-553C3E04BF3A}">
      <dgm:prSet/>
      <dgm:spPr/>
      <dgm:t>
        <a:bodyPr/>
        <a:lstStyle/>
        <a:p>
          <a:endParaRPr lang="en-US"/>
        </a:p>
      </dgm:t>
    </dgm:pt>
    <dgm:pt modelId="{61A5B765-3EF4-4A13-AB56-B62DDE1E807A}" type="pres">
      <dgm:prSet presAssocID="{7117828F-03AB-43A4-8F23-FDC8194A2CA5}" presName="linear" presStyleCnt="0">
        <dgm:presLayoutVars>
          <dgm:animLvl val="lvl"/>
          <dgm:resizeHandles val="exact"/>
        </dgm:presLayoutVars>
      </dgm:prSet>
      <dgm:spPr/>
    </dgm:pt>
    <dgm:pt modelId="{CA262542-E6BD-4F51-9A48-3F2E7893A26C}" type="pres">
      <dgm:prSet presAssocID="{88F0A59A-3BD5-47CD-8E5D-0CA3AD604B2C}" presName="parentText" presStyleLbl="node1" presStyleIdx="0" presStyleCnt="2">
        <dgm:presLayoutVars>
          <dgm:chMax val="0"/>
          <dgm:bulletEnabled val="1"/>
        </dgm:presLayoutVars>
      </dgm:prSet>
      <dgm:spPr/>
    </dgm:pt>
    <dgm:pt modelId="{31C1BD2A-70D0-47FC-B6DD-0AC46D09A6DA}" type="pres">
      <dgm:prSet presAssocID="{88F0A59A-3BD5-47CD-8E5D-0CA3AD604B2C}" presName="childText" presStyleLbl="revTx" presStyleIdx="0" presStyleCnt="2">
        <dgm:presLayoutVars>
          <dgm:bulletEnabled val="1"/>
        </dgm:presLayoutVars>
      </dgm:prSet>
      <dgm:spPr/>
    </dgm:pt>
    <dgm:pt modelId="{DC123FA0-EA7F-45E4-B2C1-C496DEEB108C}" type="pres">
      <dgm:prSet presAssocID="{D7D56E19-B4B1-4E2E-811E-D3AAE210264B}" presName="parentText" presStyleLbl="node1" presStyleIdx="1" presStyleCnt="2" custScaleY="119252" custLinFactY="15916" custLinFactNeighborY="100000">
        <dgm:presLayoutVars>
          <dgm:chMax val="0"/>
          <dgm:bulletEnabled val="1"/>
        </dgm:presLayoutVars>
      </dgm:prSet>
      <dgm:spPr/>
    </dgm:pt>
    <dgm:pt modelId="{E7CBBF09-58B1-4E61-B41C-BBB931EB0F93}" type="pres">
      <dgm:prSet presAssocID="{D7D56E19-B4B1-4E2E-811E-D3AAE210264B}" presName="childText" presStyleLbl="revTx" presStyleIdx="1" presStyleCnt="2">
        <dgm:presLayoutVars>
          <dgm:bulletEnabled val="1"/>
        </dgm:presLayoutVars>
      </dgm:prSet>
      <dgm:spPr/>
    </dgm:pt>
  </dgm:ptLst>
  <dgm:cxnLst>
    <dgm:cxn modelId="{67C22607-8AE3-41A2-976D-553C3E04BF3A}" srcId="{88F0A59A-3BD5-47CD-8E5D-0CA3AD604B2C}" destId="{F8109394-D6CC-4613-B744-6D851CBBBC00}" srcOrd="4" destOrd="0" parTransId="{7B0FEA0F-C2AB-4949-AC50-1026331D7DA3}" sibTransId="{EC97B4D8-7F24-4F12-B7D7-C469DB9F2852}"/>
    <dgm:cxn modelId="{C467CE1C-3321-45FD-9C96-538595B39458}" type="presOf" srcId="{F8109394-D6CC-4613-B744-6D851CBBBC00}" destId="{31C1BD2A-70D0-47FC-B6DD-0AC46D09A6DA}" srcOrd="0" destOrd="4" presId="urn:microsoft.com/office/officeart/2005/8/layout/vList2"/>
    <dgm:cxn modelId="{FEA71036-AD3E-42C1-B001-63A5FED8440E}" srcId="{88F0A59A-3BD5-47CD-8E5D-0CA3AD604B2C}" destId="{1DF3EB18-99E3-4E8A-85D0-795CE270AE73}" srcOrd="0" destOrd="0" parTransId="{D81F0107-45B2-4389-88FB-41EC0E479D10}" sibTransId="{4F7B7544-B70C-4A64-B975-33022461A834}"/>
    <dgm:cxn modelId="{A4E6AB39-AD7B-434B-9830-1FD397F2F94F}" srcId="{88F0A59A-3BD5-47CD-8E5D-0CA3AD604B2C}" destId="{6CEBAECF-DA58-4437-9D43-E9C6E053DC01}" srcOrd="3" destOrd="0" parTransId="{11A2BAF4-2725-41AF-8C28-99127F757DE7}" sibTransId="{93B908CC-DF0F-41FD-9C6D-D70D7F07B34A}"/>
    <dgm:cxn modelId="{FEAD244C-0818-4FA4-A5BF-8FF46C2F2E71}" srcId="{7117828F-03AB-43A4-8F23-FDC8194A2CA5}" destId="{88F0A59A-3BD5-47CD-8E5D-0CA3AD604B2C}" srcOrd="0" destOrd="0" parTransId="{67135AC1-7DCD-4BD0-9EE8-6C5FECFFA767}" sibTransId="{4AA65DC1-6953-49A9-BF00-15E1851BE0A0}"/>
    <dgm:cxn modelId="{FA4A4652-4B54-4F45-B4A6-7BDAEB8A9296}" srcId="{88F0A59A-3BD5-47CD-8E5D-0CA3AD604B2C}" destId="{C97928E2-CFD3-4869-BC8C-EEF86B0DE30C}" srcOrd="1" destOrd="0" parTransId="{BB07DAB6-4405-42D1-A8FF-B6DB4B2BEFDE}" sibTransId="{51E604AC-0FA1-42A2-9CA1-DC616796E893}"/>
    <dgm:cxn modelId="{2F4C0D5A-73B4-4C40-AB52-ED7979971FB2}" type="presOf" srcId="{1DF3EB18-99E3-4E8A-85D0-795CE270AE73}" destId="{31C1BD2A-70D0-47FC-B6DD-0AC46D09A6DA}" srcOrd="0" destOrd="0" presId="urn:microsoft.com/office/officeart/2005/8/layout/vList2"/>
    <dgm:cxn modelId="{7911168A-4E8E-43D8-8E08-415D8730E118}" srcId="{88F0A59A-3BD5-47CD-8E5D-0CA3AD604B2C}" destId="{09C93BD8-4E2A-491A-A521-EFA5F8E386D3}" srcOrd="2" destOrd="0" parTransId="{1AAD23C5-9A4C-4A14-B0F7-8567BD0AAB95}" sibTransId="{23AA14F0-1B34-41C3-BE67-FD127959E774}"/>
    <dgm:cxn modelId="{815CC199-0C72-4070-A76B-6665B865EEEB}" type="presOf" srcId="{7117828F-03AB-43A4-8F23-FDC8194A2CA5}" destId="{61A5B765-3EF4-4A13-AB56-B62DDE1E807A}" srcOrd="0" destOrd="0" presId="urn:microsoft.com/office/officeart/2005/8/layout/vList2"/>
    <dgm:cxn modelId="{F9BB53B0-74CC-48E3-8746-53421AA556AE}" type="presOf" srcId="{88F0A59A-3BD5-47CD-8E5D-0CA3AD604B2C}" destId="{CA262542-E6BD-4F51-9A48-3F2E7893A26C}" srcOrd="0" destOrd="0" presId="urn:microsoft.com/office/officeart/2005/8/layout/vList2"/>
    <dgm:cxn modelId="{AA9A91B7-7271-4567-9393-CD7E5453B79D}" type="presOf" srcId="{C97928E2-CFD3-4869-BC8C-EEF86B0DE30C}" destId="{31C1BD2A-70D0-47FC-B6DD-0AC46D09A6DA}" srcOrd="0" destOrd="1" presId="urn:microsoft.com/office/officeart/2005/8/layout/vList2"/>
    <dgm:cxn modelId="{A538ABCA-9471-4E52-AD28-830DA81A255B}" type="presOf" srcId="{6CEBAECF-DA58-4437-9D43-E9C6E053DC01}" destId="{31C1BD2A-70D0-47FC-B6DD-0AC46D09A6DA}" srcOrd="0" destOrd="3" presId="urn:microsoft.com/office/officeart/2005/8/layout/vList2"/>
    <dgm:cxn modelId="{84168ADD-B7CD-46D8-B8FE-6F5D8CF2050C}" srcId="{D7D56E19-B4B1-4E2E-811E-D3AAE210264B}" destId="{33EBF585-7324-4BC2-9853-DC6D6D72DA81}" srcOrd="0" destOrd="0" parTransId="{2AD1C21A-541C-4AF8-A05F-CA0FC4942E9E}" sibTransId="{680E39C8-2707-413D-9C7C-C38DFA933940}"/>
    <dgm:cxn modelId="{37DF61DF-3A12-4C41-AF81-F24ABF59AA27}" type="presOf" srcId="{33EBF585-7324-4BC2-9853-DC6D6D72DA81}" destId="{E7CBBF09-58B1-4E61-B41C-BBB931EB0F93}" srcOrd="0" destOrd="0" presId="urn:microsoft.com/office/officeart/2005/8/layout/vList2"/>
    <dgm:cxn modelId="{CB8A56E2-8C6B-4AC8-8DDF-00062716752E}" type="presOf" srcId="{09C93BD8-4E2A-491A-A521-EFA5F8E386D3}" destId="{31C1BD2A-70D0-47FC-B6DD-0AC46D09A6DA}" srcOrd="0" destOrd="2" presId="urn:microsoft.com/office/officeart/2005/8/layout/vList2"/>
    <dgm:cxn modelId="{0483ADE9-1E1F-4309-B99C-F924FC6F7815}" srcId="{7117828F-03AB-43A4-8F23-FDC8194A2CA5}" destId="{D7D56E19-B4B1-4E2E-811E-D3AAE210264B}" srcOrd="1" destOrd="0" parTransId="{DCA7565E-6638-4739-917A-3F71D9E65D48}" sibTransId="{1185AEED-1E4D-4941-910F-AD22FCE43C22}"/>
    <dgm:cxn modelId="{BAA0BBF4-DD74-4D18-A2E9-AA5489C20CE1}" type="presOf" srcId="{D7D56E19-B4B1-4E2E-811E-D3AAE210264B}" destId="{DC123FA0-EA7F-45E4-B2C1-C496DEEB108C}" srcOrd="0" destOrd="0" presId="urn:microsoft.com/office/officeart/2005/8/layout/vList2"/>
    <dgm:cxn modelId="{BB3A603B-E2D9-4246-9796-21100E0651E7}" type="presParOf" srcId="{61A5B765-3EF4-4A13-AB56-B62DDE1E807A}" destId="{CA262542-E6BD-4F51-9A48-3F2E7893A26C}" srcOrd="0" destOrd="0" presId="urn:microsoft.com/office/officeart/2005/8/layout/vList2"/>
    <dgm:cxn modelId="{94C51F35-02F4-45C9-86B7-2C6CCF99381E}" type="presParOf" srcId="{61A5B765-3EF4-4A13-AB56-B62DDE1E807A}" destId="{31C1BD2A-70D0-47FC-B6DD-0AC46D09A6DA}" srcOrd="1" destOrd="0" presId="urn:microsoft.com/office/officeart/2005/8/layout/vList2"/>
    <dgm:cxn modelId="{5FC9C7C5-148C-4E36-AF71-B20057A3E3B6}" type="presParOf" srcId="{61A5B765-3EF4-4A13-AB56-B62DDE1E807A}" destId="{DC123FA0-EA7F-45E4-B2C1-C496DEEB108C}" srcOrd="2" destOrd="0" presId="urn:microsoft.com/office/officeart/2005/8/layout/vList2"/>
    <dgm:cxn modelId="{3F793DC2-3042-4697-90FD-C636084D2009}" type="presParOf" srcId="{61A5B765-3EF4-4A13-AB56-B62DDE1E807A}" destId="{E7CBBF09-58B1-4E61-B41C-BBB931EB0F9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1859E3-E0DC-44CD-BFD0-DA4DDCC4061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ADEB83E-CE96-4A12-9ABF-3146EBCB605B}">
      <dgm:prSet custT="1"/>
      <dgm:spPr/>
      <dgm:t>
        <a:bodyPr/>
        <a:lstStyle/>
        <a:p>
          <a:pPr rtl="0"/>
          <a:r>
            <a:rPr lang="en-US" sz="2400" dirty="0"/>
            <a:t>A charter school is eligible to apply for a dissemination </a:t>
          </a:r>
          <a:r>
            <a:rPr lang="en-US" sz="2400" dirty="0" err="1"/>
            <a:t>subgrant</a:t>
          </a:r>
          <a:r>
            <a:rPr lang="en-US" sz="2400" dirty="0"/>
            <a:t> if:</a:t>
          </a:r>
        </a:p>
      </dgm:t>
    </dgm:pt>
    <dgm:pt modelId="{333FEAEA-F867-4DD0-A511-7E6A947ADC71}" type="parTrans" cxnId="{5F3B526A-7632-41A8-8277-D03770748B47}">
      <dgm:prSet/>
      <dgm:spPr/>
      <dgm:t>
        <a:bodyPr/>
        <a:lstStyle/>
        <a:p>
          <a:endParaRPr lang="en-US"/>
        </a:p>
      </dgm:t>
    </dgm:pt>
    <dgm:pt modelId="{BCC435F2-FD9F-466B-B28E-4FD98C374542}" type="sibTrans" cxnId="{5F3B526A-7632-41A8-8277-D03770748B47}">
      <dgm:prSet/>
      <dgm:spPr/>
      <dgm:t>
        <a:bodyPr/>
        <a:lstStyle/>
        <a:p>
          <a:endParaRPr lang="en-US"/>
        </a:p>
      </dgm:t>
    </dgm:pt>
    <dgm:pt modelId="{E2C276CA-836F-404C-BE23-101F2927B323}">
      <dgm:prSet/>
      <dgm:spPr/>
      <dgm:t>
        <a:bodyPr/>
        <a:lstStyle/>
        <a:p>
          <a:pPr rtl="0"/>
          <a:r>
            <a:rPr lang="en-US"/>
            <a:t>The school meets the federal definition of a charter school.</a:t>
          </a:r>
        </a:p>
      </dgm:t>
    </dgm:pt>
    <dgm:pt modelId="{B860A9D0-61C0-40D4-824C-41247F71985C}" type="parTrans" cxnId="{5B33E67D-05AA-4A41-BA96-4493C88243D1}">
      <dgm:prSet/>
      <dgm:spPr/>
      <dgm:t>
        <a:bodyPr/>
        <a:lstStyle/>
        <a:p>
          <a:endParaRPr lang="en-US"/>
        </a:p>
      </dgm:t>
    </dgm:pt>
    <dgm:pt modelId="{DF6D7BFF-893C-4DFB-83DF-05137B925D89}" type="sibTrans" cxnId="{5B33E67D-05AA-4A41-BA96-4493C88243D1}">
      <dgm:prSet/>
      <dgm:spPr/>
      <dgm:t>
        <a:bodyPr/>
        <a:lstStyle/>
        <a:p>
          <a:endParaRPr lang="en-US"/>
        </a:p>
      </dgm:t>
    </dgm:pt>
    <dgm:pt modelId="{D909EBC0-9A66-4C73-A6C2-40F17466A75F}">
      <dgm:prSet/>
      <dgm:spPr/>
      <dgm:t>
        <a:bodyPr/>
        <a:lstStyle/>
        <a:p>
          <a:pPr rtl="0"/>
          <a:r>
            <a:rPr lang="en-US" dirty="0"/>
            <a:t>The school meets the federal and state definition of a high-quality charter school for the past 3 years.</a:t>
          </a:r>
        </a:p>
      </dgm:t>
    </dgm:pt>
    <dgm:pt modelId="{46DA0EBD-9EF1-4EFA-B84D-A12C4C06D549}" type="parTrans" cxnId="{D185254C-3A84-434E-88DD-D09A479B7DDD}">
      <dgm:prSet/>
      <dgm:spPr/>
      <dgm:t>
        <a:bodyPr/>
        <a:lstStyle/>
        <a:p>
          <a:endParaRPr lang="en-US"/>
        </a:p>
      </dgm:t>
    </dgm:pt>
    <dgm:pt modelId="{98A7F340-67F6-4E6E-AE9D-05AFCC196015}" type="sibTrans" cxnId="{D185254C-3A84-434E-88DD-D09A479B7DDD}">
      <dgm:prSet/>
      <dgm:spPr/>
      <dgm:t>
        <a:bodyPr/>
        <a:lstStyle/>
        <a:p>
          <a:endParaRPr lang="en-US"/>
        </a:p>
      </dgm:t>
    </dgm:pt>
    <dgm:pt modelId="{6ED714BC-792E-41D8-AC43-C452F82AA944}">
      <dgm:prSet/>
      <dgm:spPr/>
      <dgm:t>
        <a:bodyPr/>
        <a:lstStyle/>
        <a:p>
          <a:pPr rtl="0"/>
          <a:r>
            <a:rPr lang="en-US" dirty="0"/>
            <a:t>A charter school may apply for a dissemination </a:t>
          </a:r>
          <a:r>
            <a:rPr lang="en-US" dirty="0" err="1"/>
            <a:t>subgrant</a:t>
          </a:r>
          <a:r>
            <a:rPr lang="en-US" dirty="0"/>
            <a:t> regardless of whether it has previously applied for or received a planning or implementation </a:t>
          </a:r>
          <a:r>
            <a:rPr lang="en-US" dirty="0" err="1"/>
            <a:t>subgrant</a:t>
          </a:r>
          <a:r>
            <a:rPr lang="en-US" dirty="0"/>
            <a:t> if:</a:t>
          </a:r>
        </a:p>
      </dgm:t>
    </dgm:pt>
    <dgm:pt modelId="{C5F19255-6073-4318-8DAF-58B43588CFFC}" type="parTrans" cxnId="{088B7061-6FCA-47B6-A3B7-4849FAC8B68B}">
      <dgm:prSet/>
      <dgm:spPr/>
      <dgm:t>
        <a:bodyPr/>
        <a:lstStyle/>
        <a:p>
          <a:endParaRPr lang="en-US"/>
        </a:p>
      </dgm:t>
    </dgm:pt>
    <dgm:pt modelId="{7193738F-3156-4B0C-B357-630687ACF8A1}" type="sibTrans" cxnId="{088B7061-6FCA-47B6-A3B7-4849FAC8B68B}">
      <dgm:prSet/>
      <dgm:spPr/>
      <dgm:t>
        <a:bodyPr/>
        <a:lstStyle/>
        <a:p>
          <a:endParaRPr lang="en-US"/>
        </a:p>
      </dgm:t>
    </dgm:pt>
    <dgm:pt modelId="{A7838DD6-BDFB-4267-BE6F-7A1B6762F116}">
      <dgm:prSet/>
      <dgm:spPr/>
      <dgm:t>
        <a:bodyPr/>
        <a:lstStyle/>
        <a:p>
          <a:pPr rtl="0"/>
          <a:r>
            <a:rPr lang="en-US" dirty="0"/>
            <a:t>The school has been in operation for at least 3 consecutive years, and</a:t>
          </a:r>
        </a:p>
      </dgm:t>
    </dgm:pt>
    <dgm:pt modelId="{7D67A190-F27D-40A5-8B8D-3AB0BF4DB866}" type="parTrans" cxnId="{502FE9DF-F780-4DEF-9DDD-F624482FD904}">
      <dgm:prSet/>
      <dgm:spPr/>
      <dgm:t>
        <a:bodyPr/>
        <a:lstStyle/>
        <a:p>
          <a:endParaRPr lang="en-US"/>
        </a:p>
      </dgm:t>
    </dgm:pt>
    <dgm:pt modelId="{CEF8A74F-5D64-40D9-B963-BF064A49307A}" type="sibTrans" cxnId="{502FE9DF-F780-4DEF-9DDD-F624482FD904}">
      <dgm:prSet/>
      <dgm:spPr/>
      <dgm:t>
        <a:bodyPr/>
        <a:lstStyle/>
        <a:p>
          <a:endParaRPr lang="en-US"/>
        </a:p>
      </dgm:t>
    </dgm:pt>
    <dgm:pt modelId="{79013D84-A239-4F2F-9E51-3087412B9AC1}">
      <dgm:prSet/>
      <dgm:spPr/>
      <dgm:t>
        <a:bodyPr/>
        <a:lstStyle/>
        <a:p>
          <a:pPr rtl="0"/>
          <a:r>
            <a:rPr lang="en-US" dirty="0"/>
            <a:t>The school has demonstrated overall success.</a:t>
          </a:r>
        </a:p>
      </dgm:t>
    </dgm:pt>
    <dgm:pt modelId="{B36933D3-3432-4FCB-8A32-CAC638500B7E}" type="parTrans" cxnId="{3CF7A519-A112-42BC-B70A-CB38B2E6572E}">
      <dgm:prSet/>
      <dgm:spPr/>
      <dgm:t>
        <a:bodyPr/>
        <a:lstStyle/>
        <a:p>
          <a:endParaRPr lang="en-US"/>
        </a:p>
      </dgm:t>
    </dgm:pt>
    <dgm:pt modelId="{D7D132EA-66E8-409A-B54B-2781D13999E0}" type="sibTrans" cxnId="{3CF7A519-A112-42BC-B70A-CB38B2E6572E}">
      <dgm:prSet/>
      <dgm:spPr/>
      <dgm:t>
        <a:bodyPr/>
        <a:lstStyle/>
        <a:p>
          <a:endParaRPr lang="en-US"/>
        </a:p>
      </dgm:t>
    </dgm:pt>
    <dgm:pt modelId="{FBA810EA-62BE-4229-BD68-36594B79C783}" type="pres">
      <dgm:prSet presAssocID="{2B1859E3-E0DC-44CD-BFD0-DA4DDCC40616}" presName="linear" presStyleCnt="0">
        <dgm:presLayoutVars>
          <dgm:animLvl val="lvl"/>
          <dgm:resizeHandles val="exact"/>
        </dgm:presLayoutVars>
      </dgm:prSet>
      <dgm:spPr/>
    </dgm:pt>
    <dgm:pt modelId="{24495830-F623-489B-98D5-10AA07E73683}" type="pres">
      <dgm:prSet presAssocID="{DADEB83E-CE96-4A12-9ABF-3146EBCB605B}" presName="parentText" presStyleLbl="node1" presStyleIdx="0" presStyleCnt="2" custLinFactNeighborX="-1496" custLinFactNeighborY="-1351">
        <dgm:presLayoutVars>
          <dgm:chMax val="0"/>
          <dgm:bulletEnabled val="1"/>
        </dgm:presLayoutVars>
      </dgm:prSet>
      <dgm:spPr/>
    </dgm:pt>
    <dgm:pt modelId="{A32E8CD3-16FE-4669-A2E1-5F5F42456299}" type="pres">
      <dgm:prSet presAssocID="{DADEB83E-CE96-4A12-9ABF-3146EBCB605B}" presName="childText" presStyleLbl="revTx" presStyleIdx="0" presStyleCnt="2">
        <dgm:presLayoutVars>
          <dgm:bulletEnabled val="1"/>
        </dgm:presLayoutVars>
      </dgm:prSet>
      <dgm:spPr/>
    </dgm:pt>
    <dgm:pt modelId="{CFFE2DBD-E93A-4F7E-B95E-79115AEB754E}" type="pres">
      <dgm:prSet presAssocID="{6ED714BC-792E-41D8-AC43-C452F82AA944}" presName="parentText" presStyleLbl="node1" presStyleIdx="1" presStyleCnt="2">
        <dgm:presLayoutVars>
          <dgm:chMax val="0"/>
          <dgm:bulletEnabled val="1"/>
        </dgm:presLayoutVars>
      </dgm:prSet>
      <dgm:spPr/>
    </dgm:pt>
    <dgm:pt modelId="{B7E293AA-96B3-4B5F-8183-A2D7106A6138}" type="pres">
      <dgm:prSet presAssocID="{6ED714BC-792E-41D8-AC43-C452F82AA944}" presName="childText" presStyleLbl="revTx" presStyleIdx="1" presStyleCnt="2">
        <dgm:presLayoutVars>
          <dgm:bulletEnabled val="1"/>
        </dgm:presLayoutVars>
      </dgm:prSet>
      <dgm:spPr/>
    </dgm:pt>
  </dgm:ptLst>
  <dgm:cxnLst>
    <dgm:cxn modelId="{0622BA09-A16F-46EE-95E9-9022E42427DF}" type="presOf" srcId="{E2C276CA-836F-404C-BE23-101F2927B323}" destId="{A32E8CD3-16FE-4669-A2E1-5F5F42456299}" srcOrd="0" destOrd="0" presId="urn:microsoft.com/office/officeart/2005/8/layout/vList2"/>
    <dgm:cxn modelId="{CB0D790B-A9C8-4B8A-9F3B-CFF2489D3CCB}" type="presOf" srcId="{D909EBC0-9A66-4C73-A6C2-40F17466A75F}" destId="{A32E8CD3-16FE-4669-A2E1-5F5F42456299}" srcOrd="0" destOrd="1" presId="urn:microsoft.com/office/officeart/2005/8/layout/vList2"/>
    <dgm:cxn modelId="{3CF7A519-A112-42BC-B70A-CB38B2E6572E}" srcId="{6ED714BC-792E-41D8-AC43-C452F82AA944}" destId="{79013D84-A239-4F2F-9E51-3087412B9AC1}" srcOrd="1" destOrd="0" parTransId="{B36933D3-3432-4FCB-8A32-CAC638500B7E}" sibTransId="{D7D132EA-66E8-409A-B54B-2781D13999E0}"/>
    <dgm:cxn modelId="{6DB1003F-7AC5-40C2-9282-4483B87AD3CB}" type="presOf" srcId="{A7838DD6-BDFB-4267-BE6F-7A1B6762F116}" destId="{B7E293AA-96B3-4B5F-8183-A2D7106A6138}" srcOrd="0" destOrd="0" presId="urn:microsoft.com/office/officeart/2005/8/layout/vList2"/>
    <dgm:cxn modelId="{088B7061-6FCA-47B6-A3B7-4849FAC8B68B}" srcId="{2B1859E3-E0DC-44CD-BFD0-DA4DDCC40616}" destId="{6ED714BC-792E-41D8-AC43-C452F82AA944}" srcOrd="1" destOrd="0" parTransId="{C5F19255-6073-4318-8DAF-58B43588CFFC}" sibTransId="{7193738F-3156-4B0C-B357-630687ACF8A1}"/>
    <dgm:cxn modelId="{5F3B526A-7632-41A8-8277-D03770748B47}" srcId="{2B1859E3-E0DC-44CD-BFD0-DA4DDCC40616}" destId="{DADEB83E-CE96-4A12-9ABF-3146EBCB605B}" srcOrd="0" destOrd="0" parTransId="{333FEAEA-F867-4DD0-A511-7E6A947ADC71}" sibTransId="{BCC435F2-FD9F-466B-B28E-4FD98C374542}"/>
    <dgm:cxn modelId="{D185254C-3A84-434E-88DD-D09A479B7DDD}" srcId="{DADEB83E-CE96-4A12-9ABF-3146EBCB605B}" destId="{D909EBC0-9A66-4C73-A6C2-40F17466A75F}" srcOrd="1" destOrd="0" parTransId="{46DA0EBD-9EF1-4EFA-B84D-A12C4C06D549}" sibTransId="{98A7F340-67F6-4E6E-AE9D-05AFCC196015}"/>
    <dgm:cxn modelId="{5B33E67D-05AA-4A41-BA96-4493C88243D1}" srcId="{DADEB83E-CE96-4A12-9ABF-3146EBCB605B}" destId="{E2C276CA-836F-404C-BE23-101F2927B323}" srcOrd="0" destOrd="0" parTransId="{B860A9D0-61C0-40D4-824C-41247F71985C}" sibTransId="{DF6D7BFF-893C-4DFB-83DF-05137B925D89}"/>
    <dgm:cxn modelId="{A348E284-5F6F-4576-AE92-172D6B35D6FE}" type="presOf" srcId="{2B1859E3-E0DC-44CD-BFD0-DA4DDCC40616}" destId="{FBA810EA-62BE-4229-BD68-36594B79C783}" srcOrd="0" destOrd="0" presId="urn:microsoft.com/office/officeart/2005/8/layout/vList2"/>
    <dgm:cxn modelId="{01924692-654F-4FA4-BFB0-260882B23A5F}" type="presOf" srcId="{DADEB83E-CE96-4A12-9ABF-3146EBCB605B}" destId="{24495830-F623-489B-98D5-10AA07E73683}" srcOrd="0" destOrd="0" presId="urn:microsoft.com/office/officeart/2005/8/layout/vList2"/>
    <dgm:cxn modelId="{E2B26799-6A8E-4C29-9E84-EAEC07115F9A}" type="presOf" srcId="{6ED714BC-792E-41D8-AC43-C452F82AA944}" destId="{CFFE2DBD-E93A-4F7E-B95E-79115AEB754E}" srcOrd="0" destOrd="0" presId="urn:microsoft.com/office/officeart/2005/8/layout/vList2"/>
    <dgm:cxn modelId="{B9839AD4-5AC2-4A59-BBAF-4B3B6529F297}" type="presOf" srcId="{79013D84-A239-4F2F-9E51-3087412B9AC1}" destId="{B7E293AA-96B3-4B5F-8183-A2D7106A6138}" srcOrd="0" destOrd="1" presId="urn:microsoft.com/office/officeart/2005/8/layout/vList2"/>
    <dgm:cxn modelId="{502FE9DF-F780-4DEF-9DDD-F624482FD904}" srcId="{6ED714BC-792E-41D8-AC43-C452F82AA944}" destId="{A7838DD6-BDFB-4267-BE6F-7A1B6762F116}" srcOrd="0" destOrd="0" parTransId="{7D67A190-F27D-40A5-8B8D-3AB0BF4DB866}" sibTransId="{CEF8A74F-5D64-40D9-B963-BF064A49307A}"/>
    <dgm:cxn modelId="{40580121-C047-4F74-8C92-1A13F2D31F7B}" type="presParOf" srcId="{FBA810EA-62BE-4229-BD68-36594B79C783}" destId="{24495830-F623-489B-98D5-10AA07E73683}" srcOrd="0" destOrd="0" presId="urn:microsoft.com/office/officeart/2005/8/layout/vList2"/>
    <dgm:cxn modelId="{A558C647-2BAB-48DC-BEA2-7485E801DB75}" type="presParOf" srcId="{FBA810EA-62BE-4229-BD68-36594B79C783}" destId="{A32E8CD3-16FE-4669-A2E1-5F5F42456299}" srcOrd="1" destOrd="0" presId="urn:microsoft.com/office/officeart/2005/8/layout/vList2"/>
    <dgm:cxn modelId="{BE464539-6583-4DCD-B95A-4133D65572CF}" type="presParOf" srcId="{FBA810EA-62BE-4229-BD68-36594B79C783}" destId="{CFFE2DBD-E93A-4F7E-B95E-79115AEB754E}" srcOrd="2" destOrd="0" presId="urn:microsoft.com/office/officeart/2005/8/layout/vList2"/>
    <dgm:cxn modelId="{BC0DE6A2-4E58-478D-BBE5-FD12FC9BCB67}" type="presParOf" srcId="{FBA810EA-62BE-4229-BD68-36594B79C783}" destId="{B7E293AA-96B3-4B5F-8183-A2D7106A613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68650FA-18F5-4164-94BC-6FD869A91041}"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920AE930-1B2F-4C74-9616-2DF7AD546EB7}">
      <dgm:prSet phldrT="[Text]" custT="1"/>
      <dgm:spPr/>
      <dgm:t>
        <a:bodyPr/>
        <a:lstStyle/>
        <a:p>
          <a:r>
            <a:rPr lang="en-US" sz="2800" dirty="0"/>
            <a:t>Planning</a:t>
          </a:r>
          <a:endParaRPr lang="en-US" sz="1900" dirty="0"/>
        </a:p>
      </dgm:t>
    </dgm:pt>
    <dgm:pt modelId="{D0475246-F9A3-40AA-9FAE-4D537E06CACC}" type="parTrans" cxnId="{EF815B26-23AE-4B90-9FD2-1E4789AB9484}">
      <dgm:prSet/>
      <dgm:spPr/>
      <dgm:t>
        <a:bodyPr/>
        <a:lstStyle/>
        <a:p>
          <a:endParaRPr lang="en-US"/>
        </a:p>
      </dgm:t>
    </dgm:pt>
    <dgm:pt modelId="{A1E4B58A-0EC2-4988-A6EB-8F80C0B8307E}" type="sibTrans" cxnId="{EF815B26-23AE-4B90-9FD2-1E4789AB9484}">
      <dgm:prSet/>
      <dgm:spPr/>
      <dgm:t>
        <a:bodyPr/>
        <a:lstStyle/>
        <a:p>
          <a:endParaRPr lang="en-US"/>
        </a:p>
      </dgm:t>
    </dgm:pt>
    <dgm:pt modelId="{4D40FE34-0681-4B19-9D06-5DE21D6D59EB}">
      <dgm:prSet phldrT="[Text]"/>
      <dgm:spPr/>
      <dgm:t>
        <a:bodyPr/>
        <a:lstStyle/>
        <a:p>
          <a:r>
            <a:rPr lang="en-US" dirty="0"/>
            <a:t>Up to $75,000</a:t>
          </a:r>
        </a:p>
      </dgm:t>
    </dgm:pt>
    <dgm:pt modelId="{3B311E53-13E4-48D1-9AEE-69D398E6BCAA}" type="parTrans" cxnId="{7F4EF0D6-5C97-4B10-B90D-D4A1B6C1CC7B}">
      <dgm:prSet/>
      <dgm:spPr/>
      <dgm:t>
        <a:bodyPr/>
        <a:lstStyle/>
        <a:p>
          <a:endParaRPr lang="en-US"/>
        </a:p>
      </dgm:t>
    </dgm:pt>
    <dgm:pt modelId="{4F763E6C-0ED4-416D-ADEA-1C72CA97477E}" type="sibTrans" cxnId="{7F4EF0D6-5C97-4B10-B90D-D4A1B6C1CC7B}">
      <dgm:prSet/>
      <dgm:spPr/>
      <dgm:t>
        <a:bodyPr/>
        <a:lstStyle/>
        <a:p>
          <a:endParaRPr lang="en-US"/>
        </a:p>
      </dgm:t>
    </dgm:pt>
    <dgm:pt modelId="{AE03F485-F117-4C33-9700-F2CBE43095DC}">
      <dgm:prSet phldrT="[Text]"/>
      <dgm:spPr/>
      <dgm:t>
        <a:bodyPr/>
        <a:lstStyle/>
        <a:p>
          <a:r>
            <a:rPr lang="en-US" dirty="0"/>
            <a:t>Performance period begins on the date of SBOE approval of award and ends either 12 months later </a:t>
          </a:r>
          <a:r>
            <a:rPr lang="en-US" i="1" dirty="0"/>
            <a:t>or</a:t>
          </a:r>
          <a:r>
            <a:rPr lang="en-US" dirty="0"/>
            <a:t> the date the school opens, whichever comes first</a:t>
          </a:r>
        </a:p>
      </dgm:t>
    </dgm:pt>
    <dgm:pt modelId="{AE8B2345-9F24-41D3-A246-F1CBCBDD477E}" type="parTrans" cxnId="{36D60594-CB26-46A7-AF60-DA68AD075A9C}">
      <dgm:prSet/>
      <dgm:spPr/>
      <dgm:t>
        <a:bodyPr/>
        <a:lstStyle/>
        <a:p>
          <a:endParaRPr lang="en-US"/>
        </a:p>
      </dgm:t>
    </dgm:pt>
    <dgm:pt modelId="{4579CCBC-495A-4729-BA28-E011FB816882}" type="sibTrans" cxnId="{36D60594-CB26-46A7-AF60-DA68AD075A9C}">
      <dgm:prSet/>
      <dgm:spPr/>
      <dgm:t>
        <a:bodyPr/>
        <a:lstStyle/>
        <a:p>
          <a:endParaRPr lang="en-US"/>
        </a:p>
      </dgm:t>
    </dgm:pt>
    <dgm:pt modelId="{6586E368-C49E-414B-9CDD-545FED7F6BE8}">
      <dgm:prSet phldrT="[Text]" custT="1"/>
      <dgm:spPr/>
      <dgm:t>
        <a:bodyPr/>
        <a:lstStyle/>
        <a:p>
          <a:r>
            <a:rPr lang="en-US" sz="2800" dirty="0"/>
            <a:t>Implementation</a:t>
          </a:r>
          <a:endParaRPr lang="en-US" sz="2400" dirty="0"/>
        </a:p>
      </dgm:t>
    </dgm:pt>
    <dgm:pt modelId="{960F10CE-6C37-4B06-BD34-5B2E2D337C79}" type="parTrans" cxnId="{7C15ED78-6D48-409B-B5BA-96F6BCDF020A}">
      <dgm:prSet/>
      <dgm:spPr/>
      <dgm:t>
        <a:bodyPr/>
        <a:lstStyle/>
        <a:p>
          <a:endParaRPr lang="en-US"/>
        </a:p>
      </dgm:t>
    </dgm:pt>
    <dgm:pt modelId="{6756AF92-332C-4D62-860A-BC397EF7F06E}" type="sibTrans" cxnId="{7C15ED78-6D48-409B-B5BA-96F6BCDF020A}">
      <dgm:prSet/>
      <dgm:spPr/>
      <dgm:t>
        <a:bodyPr/>
        <a:lstStyle/>
        <a:p>
          <a:endParaRPr lang="en-US"/>
        </a:p>
      </dgm:t>
    </dgm:pt>
    <dgm:pt modelId="{FE3FEAAB-3A25-42AE-84CC-E45E6AF92280}">
      <dgm:prSet phldrT="[Text]"/>
      <dgm:spPr/>
      <dgm:t>
        <a:bodyPr/>
        <a:lstStyle/>
        <a:p>
          <a:r>
            <a:rPr lang="en-US" dirty="0"/>
            <a:t>Up to $775,000</a:t>
          </a:r>
        </a:p>
      </dgm:t>
    </dgm:pt>
    <dgm:pt modelId="{330A85D4-076E-4372-8446-009747B02DCC}" type="parTrans" cxnId="{E9DE280D-7064-4DB5-B78D-B6F4845D87FC}">
      <dgm:prSet/>
      <dgm:spPr/>
      <dgm:t>
        <a:bodyPr/>
        <a:lstStyle/>
        <a:p>
          <a:endParaRPr lang="en-US"/>
        </a:p>
      </dgm:t>
    </dgm:pt>
    <dgm:pt modelId="{2044FBE7-D80A-429A-AFFC-5CED15719A81}" type="sibTrans" cxnId="{E9DE280D-7064-4DB5-B78D-B6F4845D87FC}">
      <dgm:prSet/>
      <dgm:spPr/>
      <dgm:t>
        <a:bodyPr/>
        <a:lstStyle/>
        <a:p>
          <a:endParaRPr lang="en-US"/>
        </a:p>
      </dgm:t>
    </dgm:pt>
    <dgm:pt modelId="{D8666C9F-167D-4ABF-B82F-AABAE683EF42}">
      <dgm:prSet phldrT="[Text]"/>
      <dgm:spPr/>
      <dgm:t>
        <a:bodyPr/>
        <a:lstStyle/>
        <a:p>
          <a:r>
            <a:rPr lang="en-US" dirty="0"/>
            <a:t>Initial start-up costs and implementation activities after opening</a:t>
          </a:r>
        </a:p>
      </dgm:t>
    </dgm:pt>
    <dgm:pt modelId="{97F8C47F-2655-48C7-8BEC-D9C31F92A1B9}" type="parTrans" cxnId="{A9EED197-F490-4C80-82B9-AB6E50A5892E}">
      <dgm:prSet/>
      <dgm:spPr/>
      <dgm:t>
        <a:bodyPr/>
        <a:lstStyle/>
        <a:p>
          <a:endParaRPr lang="en-US"/>
        </a:p>
      </dgm:t>
    </dgm:pt>
    <dgm:pt modelId="{D77F9AB3-419A-4D26-AB9F-007C73B8CA74}" type="sibTrans" cxnId="{A9EED197-F490-4C80-82B9-AB6E50A5892E}">
      <dgm:prSet/>
      <dgm:spPr/>
      <dgm:t>
        <a:bodyPr/>
        <a:lstStyle/>
        <a:p>
          <a:endParaRPr lang="en-US"/>
        </a:p>
      </dgm:t>
    </dgm:pt>
    <dgm:pt modelId="{A7CBE49C-D96F-4B7D-BBF6-24BF426DC360}">
      <dgm:prSet phldrT="[Text]" custT="1"/>
      <dgm:spPr/>
      <dgm:t>
        <a:bodyPr/>
        <a:lstStyle/>
        <a:p>
          <a:r>
            <a:rPr lang="en-US" sz="2800" dirty="0"/>
            <a:t>Dissemination</a:t>
          </a:r>
          <a:endParaRPr lang="en-US" sz="2400" dirty="0"/>
        </a:p>
      </dgm:t>
    </dgm:pt>
    <dgm:pt modelId="{F32217DF-E459-42D7-9070-E23D22622FF2}" type="parTrans" cxnId="{80249B92-B749-4DEC-8BF7-EC7ADE902BE3}">
      <dgm:prSet/>
      <dgm:spPr/>
      <dgm:t>
        <a:bodyPr/>
        <a:lstStyle/>
        <a:p>
          <a:endParaRPr lang="en-US"/>
        </a:p>
      </dgm:t>
    </dgm:pt>
    <dgm:pt modelId="{FF8623E1-482A-4077-9135-23DB9ECCBAE2}" type="sibTrans" cxnId="{80249B92-B749-4DEC-8BF7-EC7ADE902BE3}">
      <dgm:prSet/>
      <dgm:spPr/>
      <dgm:t>
        <a:bodyPr/>
        <a:lstStyle/>
        <a:p>
          <a:endParaRPr lang="en-US"/>
        </a:p>
      </dgm:t>
    </dgm:pt>
    <dgm:pt modelId="{A92F0F92-707A-4B3B-9D59-43D2A2345E71}">
      <dgm:prSet phldrT="[Text]"/>
      <dgm:spPr/>
      <dgm:t>
        <a:bodyPr/>
        <a:lstStyle/>
        <a:p>
          <a:r>
            <a:rPr lang="en-US" dirty="0"/>
            <a:t>Up to $225,000</a:t>
          </a:r>
        </a:p>
      </dgm:t>
    </dgm:pt>
    <dgm:pt modelId="{F10DDDE6-CAF0-48A2-9030-7C658C961E49}" type="parTrans" cxnId="{64CF8E63-7947-4ACF-8251-A3E993C6A33D}">
      <dgm:prSet/>
      <dgm:spPr/>
      <dgm:t>
        <a:bodyPr/>
        <a:lstStyle/>
        <a:p>
          <a:endParaRPr lang="en-US"/>
        </a:p>
      </dgm:t>
    </dgm:pt>
    <dgm:pt modelId="{B71601E3-0FC5-43B8-A323-0D6945BC3C6F}" type="sibTrans" cxnId="{64CF8E63-7947-4ACF-8251-A3E993C6A33D}">
      <dgm:prSet/>
      <dgm:spPr/>
      <dgm:t>
        <a:bodyPr/>
        <a:lstStyle/>
        <a:p>
          <a:endParaRPr lang="en-US"/>
        </a:p>
      </dgm:t>
    </dgm:pt>
    <dgm:pt modelId="{994A4716-9007-4BE4-95C7-2593A9C181E5}">
      <dgm:prSet phldrT="[Text]"/>
      <dgm:spPr/>
      <dgm:t>
        <a:bodyPr/>
        <a:lstStyle/>
        <a:p>
          <a:r>
            <a:rPr lang="en-US" dirty="0"/>
            <a:t>Disseminate best practices that improve student academic achievement among charter schools and traditional public schools</a:t>
          </a:r>
        </a:p>
      </dgm:t>
    </dgm:pt>
    <dgm:pt modelId="{FC3055EA-8E3A-4388-BDB8-2D04B32E1767}" type="parTrans" cxnId="{BF59D89C-C3AE-42AB-8FA6-88DF2703BD6B}">
      <dgm:prSet/>
      <dgm:spPr/>
      <dgm:t>
        <a:bodyPr/>
        <a:lstStyle/>
        <a:p>
          <a:endParaRPr lang="en-US"/>
        </a:p>
      </dgm:t>
    </dgm:pt>
    <dgm:pt modelId="{B932E664-546D-444B-B3ED-9130C6B509A1}" type="sibTrans" cxnId="{BF59D89C-C3AE-42AB-8FA6-88DF2703BD6B}">
      <dgm:prSet/>
      <dgm:spPr/>
      <dgm:t>
        <a:bodyPr/>
        <a:lstStyle/>
        <a:p>
          <a:endParaRPr lang="en-US"/>
        </a:p>
      </dgm:t>
    </dgm:pt>
    <dgm:pt modelId="{12CC23AB-73A1-40F1-87AA-DF4944CA502A}">
      <dgm:prSet phldrT="[Text]"/>
      <dgm:spPr/>
      <dgm:t>
        <a:bodyPr/>
        <a:lstStyle/>
        <a:p>
          <a:r>
            <a:rPr lang="en-US" dirty="0"/>
            <a:t>Performance period begins on the date of SBOE approval of award and ends 24 months later</a:t>
          </a:r>
        </a:p>
      </dgm:t>
    </dgm:pt>
    <dgm:pt modelId="{865A63AE-EE9A-44F3-9224-BA993556B3E9}" type="parTrans" cxnId="{CDD472E9-F929-461F-8635-AA2D05098721}">
      <dgm:prSet/>
      <dgm:spPr/>
      <dgm:t>
        <a:bodyPr/>
        <a:lstStyle/>
        <a:p>
          <a:endParaRPr lang="en-US"/>
        </a:p>
      </dgm:t>
    </dgm:pt>
    <dgm:pt modelId="{2B0D0CCE-32D4-4540-B347-5F3ABD111370}" type="sibTrans" cxnId="{CDD472E9-F929-461F-8635-AA2D05098721}">
      <dgm:prSet/>
      <dgm:spPr/>
      <dgm:t>
        <a:bodyPr/>
        <a:lstStyle/>
        <a:p>
          <a:endParaRPr lang="en-US"/>
        </a:p>
      </dgm:t>
    </dgm:pt>
    <dgm:pt modelId="{5B8D2F2A-DA11-452D-8E06-477C58322388}">
      <dgm:prSet phldrT="[Text]"/>
      <dgm:spPr/>
      <dgm:t>
        <a:bodyPr/>
        <a:lstStyle/>
        <a:p>
          <a:r>
            <a:rPr lang="en-US" dirty="0"/>
            <a:t>Initial planning and project design costs prior to opening</a:t>
          </a:r>
        </a:p>
      </dgm:t>
    </dgm:pt>
    <dgm:pt modelId="{3263A929-1277-4665-A3CB-6E2B8A1C46B2}" type="parTrans" cxnId="{D1898004-D6F7-435A-81C6-731B7631E394}">
      <dgm:prSet/>
      <dgm:spPr/>
      <dgm:t>
        <a:bodyPr/>
        <a:lstStyle/>
        <a:p>
          <a:endParaRPr lang="en-US"/>
        </a:p>
      </dgm:t>
    </dgm:pt>
    <dgm:pt modelId="{C1D923ED-E413-4CA5-AF35-362B86B23298}" type="sibTrans" cxnId="{D1898004-D6F7-435A-81C6-731B7631E394}">
      <dgm:prSet/>
      <dgm:spPr/>
      <dgm:t>
        <a:bodyPr/>
        <a:lstStyle/>
        <a:p>
          <a:endParaRPr lang="en-US"/>
        </a:p>
      </dgm:t>
    </dgm:pt>
    <dgm:pt modelId="{08DB4F48-5269-4020-B216-C689FF2C98B2}">
      <dgm:prSet phldrT="[Text]"/>
      <dgm:spPr/>
      <dgm:t>
        <a:bodyPr/>
        <a:lstStyle/>
        <a:p>
          <a:r>
            <a:rPr lang="en-US" dirty="0"/>
            <a:t>Performance period begins on the date of SBOE approval of award</a:t>
          </a:r>
        </a:p>
      </dgm:t>
    </dgm:pt>
    <dgm:pt modelId="{E49457DB-EE2D-4088-9904-3418977626E9}" type="parTrans" cxnId="{4AF83341-D7D1-484A-8E0E-92EE2874A519}">
      <dgm:prSet/>
      <dgm:spPr/>
      <dgm:t>
        <a:bodyPr/>
        <a:lstStyle/>
        <a:p>
          <a:endParaRPr lang="en-US"/>
        </a:p>
      </dgm:t>
    </dgm:pt>
    <dgm:pt modelId="{44F1798F-479B-4D55-B5ED-18C6A73F90A4}" type="sibTrans" cxnId="{4AF83341-D7D1-484A-8E0E-92EE2874A519}">
      <dgm:prSet/>
      <dgm:spPr/>
      <dgm:t>
        <a:bodyPr/>
        <a:lstStyle/>
        <a:p>
          <a:endParaRPr lang="en-US"/>
        </a:p>
      </dgm:t>
    </dgm:pt>
    <dgm:pt modelId="{0364D699-F040-4977-AF88-056A5E7D184C}">
      <dgm:prSet phldrT="[Text]"/>
      <dgm:spPr/>
      <dgm:t>
        <a:bodyPr/>
        <a:lstStyle/>
        <a:p>
          <a:r>
            <a:rPr lang="en-US" dirty="0"/>
            <a:t>12- to 24-month performance period</a:t>
          </a:r>
        </a:p>
      </dgm:t>
    </dgm:pt>
    <dgm:pt modelId="{36E2DD9D-251D-41E3-99A0-BD36BFDCDAE8}" type="parTrans" cxnId="{E346BAE7-CF76-44E6-99BE-0831E6F81912}">
      <dgm:prSet/>
      <dgm:spPr/>
      <dgm:t>
        <a:bodyPr/>
        <a:lstStyle/>
        <a:p>
          <a:endParaRPr lang="en-US"/>
        </a:p>
      </dgm:t>
    </dgm:pt>
    <dgm:pt modelId="{4D343A4E-D9C2-4C17-97D5-5745E0BFC8F7}" type="sibTrans" cxnId="{E346BAE7-CF76-44E6-99BE-0831E6F81912}">
      <dgm:prSet/>
      <dgm:spPr/>
      <dgm:t>
        <a:bodyPr/>
        <a:lstStyle/>
        <a:p>
          <a:endParaRPr lang="en-US"/>
        </a:p>
      </dgm:t>
    </dgm:pt>
    <dgm:pt modelId="{3257AFBF-C2AA-4290-B5BA-471B3C4DC658}">
      <dgm:prSet phldrT="[Text]"/>
      <dgm:spPr/>
      <dgm:t>
        <a:bodyPr/>
        <a:lstStyle/>
        <a:p>
          <a:r>
            <a:rPr lang="en-US" dirty="0"/>
            <a:t>Schools can only receive a Dissemination Grant 1 time.</a:t>
          </a:r>
        </a:p>
      </dgm:t>
    </dgm:pt>
    <dgm:pt modelId="{19C1B424-B9E1-4942-A2A5-68575D9277A0}" type="parTrans" cxnId="{3E979670-3176-492A-8385-59ED15A1C031}">
      <dgm:prSet/>
      <dgm:spPr/>
    </dgm:pt>
    <dgm:pt modelId="{0E43FCE4-8E8E-4D6B-A719-C9A6A8C0DBDF}" type="sibTrans" cxnId="{3E979670-3176-492A-8385-59ED15A1C031}">
      <dgm:prSet/>
      <dgm:spPr/>
    </dgm:pt>
    <dgm:pt modelId="{9671E980-EF1B-4C91-9E7B-DF5464E3202D}" type="pres">
      <dgm:prSet presAssocID="{568650FA-18F5-4164-94BC-6FD869A91041}" presName="Name0" presStyleCnt="0">
        <dgm:presLayoutVars>
          <dgm:dir/>
          <dgm:animLvl val="lvl"/>
          <dgm:resizeHandles val="exact"/>
        </dgm:presLayoutVars>
      </dgm:prSet>
      <dgm:spPr/>
    </dgm:pt>
    <dgm:pt modelId="{E2CCF6EC-5CAF-4CFC-8ABA-11E6BB743FF4}" type="pres">
      <dgm:prSet presAssocID="{920AE930-1B2F-4C74-9616-2DF7AD546EB7}" presName="composite" presStyleCnt="0"/>
      <dgm:spPr/>
    </dgm:pt>
    <dgm:pt modelId="{C9CCA8D9-4B64-410F-A55F-877BDA588EC7}" type="pres">
      <dgm:prSet presAssocID="{920AE930-1B2F-4C74-9616-2DF7AD546EB7}" presName="parTx" presStyleLbl="alignNode1" presStyleIdx="0" presStyleCnt="3">
        <dgm:presLayoutVars>
          <dgm:chMax val="0"/>
          <dgm:chPref val="0"/>
          <dgm:bulletEnabled val="1"/>
        </dgm:presLayoutVars>
      </dgm:prSet>
      <dgm:spPr/>
    </dgm:pt>
    <dgm:pt modelId="{C7FFF7C1-B8E2-49F0-9D24-D962B1DABAAE}" type="pres">
      <dgm:prSet presAssocID="{920AE930-1B2F-4C74-9616-2DF7AD546EB7}" presName="desTx" presStyleLbl="alignAccFollowNode1" presStyleIdx="0" presStyleCnt="3">
        <dgm:presLayoutVars>
          <dgm:bulletEnabled val="1"/>
        </dgm:presLayoutVars>
      </dgm:prSet>
      <dgm:spPr/>
    </dgm:pt>
    <dgm:pt modelId="{DF1B850B-34BA-4A17-A68A-C86229EB9465}" type="pres">
      <dgm:prSet presAssocID="{A1E4B58A-0EC2-4988-A6EB-8F80C0B8307E}" presName="space" presStyleCnt="0"/>
      <dgm:spPr/>
    </dgm:pt>
    <dgm:pt modelId="{8FD2AC90-E597-4CBE-82B2-C09B16412A8E}" type="pres">
      <dgm:prSet presAssocID="{6586E368-C49E-414B-9CDD-545FED7F6BE8}" presName="composite" presStyleCnt="0"/>
      <dgm:spPr/>
    </dgm:pt>
    <dgm:pt modelId="{CB4BED42-03F4-4976-8217-B03F0EFA9BD1}" type="pres">
      <dgm:prSet presAssocID="{6586E368-C49E-414B-9CDD-545FED7F6BE8}" presName="parTx" presStyleLbl="alignNode1" presStyleIdx="1" presStyleCnt="3" custScaleX="104194">
        <dgm:presLayoutVars>
          <dgm:chMax val="0"/>
          <dgm:chPref val="0"/>
          <dgm:bulletEnabled val="1"/>
        </dgm:presLayoutVars>
      </dgm:prSet>
      <dgm:spPr/>
    </dgm:pt>
    <dgm:pt modelId="{E697EFDC-27CA-47FA-99B0-1400218B6E89}" type="pres">
      <dgm:prSet presAssocID="{6586E368-C49E-414B-9CDD-545FED7F6BE8}" presName="desTx" presStyleLbl="alignAccFollowNode1" presStyleIdx="1" presStyleCnt="3" custScaleX="104429">
        <dgm:presLayoutVars>
          <dgm:bulletEnabled val="1"/>
        </dgm:presLayoutVars>
      </dgm:prSet>
      <dgm:spPr/>
    </dgm:pt>
    <dgm:pt modelId="{320DB9A4-08FB-4469-8B0F-81C5417A7B63}" type="pres">
      <dgm:prSet presAssocID="{6756AF92-332C-4D62-860A-BC397EF7F06E}" presName="space" presStyleCnt="0"/>
      <dgm:spPr/>
    </dgm:pt>
    <dgm:pt modelId="{B00BDD33-E14A-4666-9B54-1B8FEAAB32E1}" type="pres">
      <dgm:prSet presAssocID="{A7CBE49C-D96F-4B7D-BBF6-24BF426DC360}" presName="composite" presStyleCnt="0"/>
      <dgm:spPr/>
    </dgm:pt>
    <dgm:pt modelId="{8764F935-30E1-42E8-9A24-AC349387FA34}" type="pres">
      <dgm:prSet presAssocID="{A7CBE49C-D96F-4B7D-BBF6-24BF426DC360}" presName="parTx" presStyleLbl="alignNode1" presStyleIdx="2" presStyleCnt="3">
        <dgm:presLayoutVars>
          <dgm:chMax val="0"/>
          <dgm:chPref val="0"/>
          <dgm:bulletEnabled val="1"/>
        </dgm:presLayoutVars>
      </dgm:prSet>
      <dgm:spPr/>
    </dgm:pt>
    <dgm:pt modelId="{6223E3D4-DEB2-4A73-B9F3-A64D282A0CD3}" type="pres">
      <dgm:prSet presAssocID="{A7CBE49C-D96F-4B7D-BBF6-24BF426DC360}" presName="desTx" presStyleLbl="alignAccFollowNode1" presStyleIdx="2" presStyleCnt="3">
        <dgm:presLayoutVars>
          <dgm:bulletEnabled val="1"/>
        </dgm:presLayoutVars>
      </dgm:prSet>
      <dgm:spPr/>
    </dgm:pt>
  </dgm:ptLst>
  <dgm:cxnLst>
    <dgm:cxn modelId="{D1898004-D6F7-435A-81C6-731B7631E394}" srcId="{920AE930-1B2F-4C74-9616-2DF7AD546EB7}" destId="{5B8D2F2A-DA11-452D-8E06-477C58322388}" srcOrd="1" destOrd="0" parTransId="{3263A929-1277-4665-A3CB-6E2B8A1C46B2}" sibTransId="{C1D923ED-E413-4CA5-AF35-362B86B23298}"/>
    <dgm:cxn modelId="{22AFB50B-1004-4A9E-AA1B-7BC5858C2812}" type="presOf" srcId="{994A4716-9007-4BE4-95C7-2593A9C181E5}" destId="{6223E3D4-DEB2-4A73-B9F3-A64D282A0CD3}" srcOrd="0" destOrd="1" presId="urn:microsoft.com/office/officeart/2005/8/layout/hList1"/>
    <dgm:cxn modelId="{E9DE280D-7064-4DB5-B78D-B6F4845D87FC}" srcId="{6586E368-C49E-414B-9CDD-545FED7F6BE8}" destId="{FE3FEAAB-3A25-42AE-84CC-E45E6AF92280}" srcOrd="0" destOrd="0" parTransId="{330A85D4-076E-4372-8446-009747B02DCC}" sibTransId="{2044FBE7-D80A-429A-AFFC-5CED15719A81}"/>
    <dgm:cxn modelId="{E245CA13-D2B3-4C3E-B278-9D354BF2F89C}" type="presOf" srcId="{AE03F485-F117-4C33-9700-F2CBE43095DC}" destId="{C7FFF7C1-B8E2-49F0-9D24-D962B1DABAAE}" srcOrd="0" destOrd="2" presId="urn:microsoft.com/office/officeart/2005/8/layout/hList1"/>
    <dgm:cxn modelId="{EF815B26-23AE-4B90-9FD2-1E4789AB9484}" srcId="{568650FA-18F5-4164-94BC-6FD869A91041}" destId="{920AE930-1B2F-4C74-9616-2DF7AD546EB7}" srcOrd="0" destOrd="0" parTransId="{D0475246-F9A3-40AA-9FAE-4D537E06CACC}" sibTransId="{A1E4B58A-0EC2-4988-A6EB-8F80C0B8307E}"/>
    <dgm:cxn modelId="{9D096A26-5D32-4956-9877-A308815D49BE}" type="presOf" srcId="{4D40FE34-0681-4B19-9D06-5DE21D6D59EB}" destId="{C7FFF7C1-B8E2-49F0-9D24-D962B1DABAAE}" srcOrd="0" destOrd="0" presId="urn:microsoft.com/office/officeart/2005/8/layout/hList1"/>
    <dgm:cxn modelId="{DFEBD62D-6C8A-486D-93EE-FDF201FF1127}" type="presOf" srcId="{FE3FEAAB-3A25-42AE-84CC-E45E6AF92280}" destId="{E697EFDC-27CA-47FA-99B0-1400218B6E89}" srcOrd="0" destOrd="0" presId="urn:microsoft.com/office/officeart/2005/8/layout/hList1"/>
    <dgm:cxn modelId="{4AF83341-D7D1-484A-8E0E-92EE2874A519}" srcId="{A7CBE49C-D96F-4B7D-BBF6-24BF426DC360}" destId="{08DB4F48-5269-4020-B216-C689FF2C98B2}" srcOrd="2" destOrd="0" parTransId="{E49457DB-EE2D-4088-9904-3418977626E9}" sibTransId="{44F1798F-479B-4D55-B5ED-18C6A73F90A4}"/>
    <dgm:cxn modelId="{64CF8E63-7947-4ACF-8251-A3E993C6A33D}" srcId="{A7CBE49C-D96F-4B7D-BBF6-24BF426DC360}" destId="{A92F0F92-707A-4B3B-9D59-43D2A2345E71}" srcOrd="0" destOrd="0" parTransId="{F10DDDE6-CAF0-48A2-9030-7C658C961E49}" sibTransId="{B71601E3-0FC5-43B8-A323-0D6945BC3C6F}"/>
    <dgm:cxn modelId="{264E6F68-DF4E-4C14-9B2F-2EA2A7EDB575}" type="presOf" srcId="{A7CBE49C-D96F-4B7D-BBF6-24BF426DC360}" destId="{8764F935-30E1-42E8-9A24-AC349387FA34}" srcOrd="0" destOrd="0" presId="urn:microsoft.com/office/officeart/2005/8/layout/hList1"/>
    <dgm:cxn modelId="{3E979670-3176-492A-8385-59ED15A1C031}" srcId="{A7CBE49C-D96F-4B7D-BBF6-24BF426DC360}" destId="{3257AFBF-C2AA-4290-B5BA-471B3C4DC658}" srcOrd="4" destOrd="0" parTransId="{19C1B424-B9E1-4942-A2A5-68575D9277A0}" sibTransId="{0E43FCE4-8E8E-4D6B-A719-C9A6A8C0DBDF}"/>
    <dgm:cxn modelId="{24278271-A411-40BF-8936-E43E15E1C7E0}" type="presOf" srcId="{568650FA-18F5-4164-94BC-6FD869A91041}" destId="{9671E980-EF1B-4C91-9E7B-DF5464E3202D}" srcOrd="0" destOrd="0" presId="urn:microsoft.com/office/officeart/2005/8/layout/hList1"/>
    <dgm:cxn modelId="{6321CC75-3814-4ED0-88D6-E82F65A35F8B}" type="presOf" srcId="{08DB4F48-5269-4020-B216-C689FF2C98B2}" destId="{6223E3D4-DEB2-4A73-B9F3-A64D282A0CD3}" srcOrd="0" destOrd="2" presId="urn:microsoft.com/office/officeart/2005/8/layout/hList1"/>
    <dgm:cxn modelId="{7C15ED78-6D48-409B-B5BA-96F6BCDF020A}" srcId="{568650FA-18F5-4164-94BC-6FD869A91041}" destId="{6586E368-C49E-414B-9CDD-545FED7F6BE8}" srcOrd="1" destOrd="0" parTransId="{960F10CE-6C37-4B06-BD34-5B2E2D337C79}" sibTransId="{6756AF92-332C-4D62-860A-BC397EF7F06E}"/>
    <dgm:cxn modelId="{E825068B-CD3E-4258-8945-70E8A464D4B7}" type="presOf" srcId="{3257AFBF-C2AA-4290-B5BA-471B3C4DC658}" destId="{6223E3D4-DEB2-4A73-B9F3-A64D282A0CD3}" srcOrd="0" destOrd="4" presId="urn:microsoft.com/office/officeart/2005/8/layout/hList1"/>
    <dgm:cxn modelId="{947B658B-BA83-4D6A-A52B-86FBD0EAB828}" type="presOf" srcId="{920AE930-1B2F-4C74-9616-2DF7AD546EB7}" destId="{C9CCA8D9-4B64-410F-A55F-877BDA588EC7}" srcOrd="0" destOrd="0" presId="urn:microsoft.com/office/officeart/2005/8/layout/hList1"/>
    <dgm:cxn modelId="{80249B92-B749-4DEC-8BF7-EC7ADE902BE3}" srcId="{568650FA-18F5-4164-94BC-6FD869A91041}" destId="{A7CBE49C-D96F-4B7D-BBF6-24BF426DC360}" srcOrd="2" destOrd="0" parTransId="{F32217DF-E459-42D7-9070-E23D22622FF2}" sibTransId="{FF8623E1-482A-4077-9135-23DB9ECCBAE2}"/>
    <dgm:cxn modelId="{36D60594-CB26-46A7-AF60-DA68AD075A9C}" srcId="{920AE930-1B2F-4C74-9616-2DF7AD546EB7}" destId="{AE03F485-F117-4C33-9700-F2CBE43095DC}" srcOrd="2" destOrd="0" parTransId="{AE8B2345-9F24-41D3-A246-F1CBCBDD477E}" sibTransId="{4579CCBC-495A-4729-BA28-E011FB816882}"/>
    <dgm:cxn modelId="{239B8097-4C04-43C8-A216-CE4CA680F5A5}" type="presOf" srcId="{6586E368-C49E-414B-9CDD-545FED7F6BE8}" destId="{CB4BED42-03F4-4976-8217-B03F0EFA9BD1}" srcOrd="0" destOrd="0" presId="urn:microsoft.com/office/officeart/2005/8/layout/hList1"/>
    <dgm:cxn modelId="{A9EED197-F490-4C80-82B9-AB6E50A5892E}" srcId="{6586E368-C49E-414B-9CDD-545FED7F6BE8}" destId="{D8666C9F-167D-4ABF-B82F-AABAE683EF42}" srcOrd="1" destOrd="0" parTransId="{97F8C47F-2655-48C7-8BEC-D9C31F92A1B9}" sibTransId="{D77F9AB3-419A-4D26-AB9F-007C73B8CA74}"/>
    <dgm:cxn modelId="{BF59D89C-C3AE-42AB-8FA6-88DF2703BD6B}" srcId="{A7CBE49C-D96F-4B7D-BBF6-24BF426DC360}" destId="{994A4716-9007-4BE4-95C7-2593A9C181E5}" srcOrd="1" destOrd="0" parTransId="{FC3055EA-8E3A-4388-BDB8-2D04B32E1767}" sibTransId="{B932E664-546D-444B-B3ED-9130C6B509A1}"/>
    <dgm:cxn modelId="{BB8BAFC1-63E1-4A3F-983A-40C451446EEF}" type="presOf" srcId="{5B8D2F2A-DA11-452D-8E06-477C58322388}" destId="{C7FFF7C1-B8E2-49F0-9D24-D962B1DABAAE}" srcOrd="0" destOrd="1" presId="urn:microsoft.com/office/officeart/2005/8/layout/hList1"/>
    <dgm:cxn modelId="{79B0ABC3-6FCB-4C5D-B05E-551CC36FCAC3}" type="presOf" srcId="{12CC23AB-73A1-40F1-87AA-DF4944CA502A}" destId="{E697EFDC-27CA-47FA-99B0-1400218B6E89}" srcOrd="0" destOrd="2" presId="urn:microsoft.com/office/officeart/2005/8/layout/hList1"/>
    <dgm:cxn modelId="{7F4EF0D6-5C97-4B10-B90D-D4A1B6C1CC7B}" srcId="{920AE930-1B2F-4C74-9616-2DF7AD546EB7}" destId="{4D40FE34-0681-4B19-9D06-5DE21D6D59EB}" srcOrd="0" destOrd="0" parTransId="{3B311E53-13E4-48D1-9AEE-69D398E6BCAA}" sibTransId="{4F763E6C-0ED4-416D-ADEA-1C72CA97477E}"/>
    <dgm:cxn modelId="{E346BAE7-CF76-44E6-99BE-0831E6F81912}" srcId="{A7CBE49C-D96F-4B7D-BBF6-24BF426DC360}" destId="{0364D699-F040-4977-AF88-056A5E7D184C}" srcOrd="3" destOrd="0" parTransId="{36E2DD9D-251D-41E3-99A0-BD36BFDCDAE8}" sibTransId="{4D343A4E-D9C2-4C17-97D5-5745E0BFC8F7}"/>
    <dgm:cxn modelId="{CDD472E9-F929-461F-8635-AA2D05098721}" srcId="{6586E368-C49E-414B-9CDD-545FED7F6BE8}" destId="{12CC23AB-73A1-40F1-87AA-DF4944CA502A}" srcOrd="2" destOrd="0" parTransId="{865A63AE-EE9A-44F3-9224-BA993556B3E9}" sibTransId="{2B0D0CCE-32D4-4540-B347-5F3ABD111370}"/>
    <dgm:cxn modelId="{DE50FCF8-62ED-4CF8-B447-0BF347A1E064}" type="presOf" srcId="{D8666C9F-167D-4ABF-B82F-AABAE683EF42}" destId="{E697EFDC-27CA-47FA-99B0-1400218B6E89}" srcOrd="0" destOrd="1" presId="urn:microsoft.com/office/officeart/2005/8/layout/hList1"/>
    <dgm:cxn modelId="{49397BF9-112B-40D0-BCE8-F3EAC1CCD4FE}" type="presOf" srcId="{0364D699-F040-4977-AF88-056A5E7D184C}" destId="{6223E3D4-DEB2-4A73-B9F3-A64D282A0CD3}" srcOrd="0" destOrd="3" presId="urn:microsoft.com/office/officeart/2005/8/layout/hList1"/>
    <dgm:cxn modelId="{172BA9FE-7ACB-42D6-9528-D3B08F0ADB87}" type="presOf" srcId="{A92F0F92-707A-4B3B-9D59-43D2A2345E71}" destId="{6223E3D4-DEB2-4A73-B9F3-A64D282A0CD3}" srcOrd="0" destOrd="0" presId="urn:microsoft.com/office/officeart/2005/8/layout/hList1"/>
    <dgm:cxn modelId="{A09F98AF-892B-4CC3-9B72-C795E89B2825}" type="presParOf" srcId="{9671E980-EF1B-4C91-9E7B-DF5464E3202D}" destId="{E2CCF6EC-5CAF-4CFC-8ABA-11E6BB743FF4}" srcOrd="0" destOrd="0" presId="urn:microsoft.com/office/officeart/2005/8/layout/hList1"/>
    <dgm:cxn modelId="{CDCD5EE8-B035-43B0-AD69-28C7C854C44F}" type="presParOf" srcId="{E2CCF6EC-5CAF-4CFC-8ABA-11E6BB743FF4}" destId="{C9CCA8D9-4B64-410F-A55F-877BDA588EC7}" srcOrd="0" destOrd="0" presId="urn:microsoft.com/office/officeart/2005/8/layout/hList1"/>
    <dgm:cxn modelId="{412C273B-9F73-4F39-AE7A-3C9BA8F93DFA}" type="presParOf" srcId="{E2CCF6EC-5CAF-4CFC-8ABA-11E6BB743FF4}" destId="{C7FFF7C1-B8E2-49F0-9D24-D962B1DABAAE}" srcOrd="1" destOrd="0" presId="urn:microsoft.com/office/officeart/2005/8/layout/hList1"/>
    <dgm:cxn modelId="{2F11B319-063A-4804-BCF8-D3A09582769B}" type="presParOf" srcId="{9671E980-EF1B-4C91-9E7B-DF5464E3202D}" destId="{DF1B850B-34BA-4A17-A68A-C86229EB9465}" srcOrd="1" destOrd="0" presId="urn:microsoft.com/office/officeart/2005/8/layout/hList1"/>
    <dgm:cxn modelId="{2F76DEAB-34FB-4EB6-B0B1-5ECD1E88112F}" type="presParOf" srcId="{9671E980-EF1B-4C91-9E7B-DF5464E3202D}" destId="{8FD2AC90-E597-4CBE-82B2-C09B16412A8E}" srcOrd="2" destOrd="0" presId="urn:microsoft.com/office/officeart/2005/8/layout/hList1"/>
    <dgm:cxn modelId="{27B1009D-8CFF-42E1-BF9F-193C3C6A73B2}" type="presParOf" srcId="{8FD2AC90-E597-4CBE-82B2-C09B16412A8E}" destId="{CB4BED42-03F4-4976-8217-B03F0EFA9BD1}" srcOrd="0" destOrd="0" presId="urn:microsoft.com/office/officeart/2005/8/layout/hList1"/>
    <dgm:cxn modelId="{B0F2C6D2-D63D-4581-B52A-C1ACBC00AA1B}" type="presParOf" srcId="{8FD2AC90-E597-4CBE-82B2-C09B16412A8E}" destId="{E697EFDC-27CA-47FA-99B0-1400218B6E89}" srcOrd="1" destOrd="0" presId="urn:microsoft.com/office/officeart/2005/8/layout/hList1"/>
    <dgm:cxn modelId="{FC975763-8EEA-45D2-8DED-6D4E8B1FBC88}" type="presParOf" srcId="{9671E980-EF1B-4C91-9E7B-DF5464E3202D}" destId="{320DB9A4-08FB-4469-8B0F-81C5417A7B63}" srcOrd="3" destOrd="0" presId="urn:microsoft.com/office/officeart/2005/8/layout/hList1"/>
    <dgm:cxn modelId="{9C7C8A8D-1B4C-4E67-BC48-D69A270F7762}" type="presParOf" srcId="{9671E980-EF1B-4C91-9E7B-DF5464E3202D}" destId="{B00BDD33-E14A-4666-9B54-1B8FEAAB32E1}" srcOrd="4" destOrd="0" presId="urn:microsoft.com/office/officeart/2005/8/layout/hList1"/>
    <dgm:cxn modelId="{ABAB27A5-CE9C-47F8-88E8-B4296A114694}" type="presParOf" srcId="{B00BDD33-E14A-4666-9B54-1B8FEAAB32E1}" destId="{8764F935-30E1-42E8-9A24-AC349387FA34}" srcOrd="0" destOrd="0" presId="urn:microsoft.com/office/officeart/2005/8/layout/hList1"/>
    <dgm:cxn modelId="{6556E858-A47A-4C59-8F1C-152056D9D852}" type="presParOf" srcId="{B00BDD33-E14A-4666-9B54-1B8FEAAB32E1}" destId="{6223E3D4-DEB2-4A73-B9F3-A64D282A0CD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9A76D43-C689-4FC0-A71C-326E016CAC7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43DD625B-3973-473B-873E-437157899C84}">
      <dgm:prSet/>
      <dgm:spPr/>
      <dgm:t>
        <a:bodyPr/>
        <a:lstStyle/>
        <a:p>
          <a:pPr rtl="0"/>
          <a:r>
            <a:rPr lang="en-US"/>
            <a:t>All CSP subgrants are funded on a reimbursement basis, which means that subgrantees will be reimbursed for allowable, approved activities following proof of expenditure.</a:t>
          </a:r>
        </a:p>
      </dgm:t>
    </dgm:pt>
    <dgm:pt modelId="{C5CFD3BF-A5AA-4AAF-B648-469D69A41735}" type="parTrans" cxnId="{75D8D060-114B-4DF9-BFD7-CF186B65827D}">
      <dgm:prSet/>
      <dgm:spPr/>
      <dgm:t>
        <a:bodyPr/>
        <a:lstStyle/>
        <a:p>
          <a:endParaRPr lang="en-US"/>
        </a:p>
      </dgm:t>
    </dgm:pt>
    <dgm:pt modelId="{AFE2F07E-D410-4005-AB4B-6EB555EBF1B0}" type="sibTrans" cxnId="{75D8D060-114B-4DF9-BFD7-CF186B65827D}">
      <dgm:prSet/>
      <dgm:spPr/>
      <dgm:t>
        <a:bodyPr/>
        <a:lstStyle/>
        <a:p>
          <a:endParaRPr lang="en-US"/>
        </a:p>
      </dgm:t>
    </dgm:pt>
    <dgm:pt modelId="{DCFBB6B6-F0FF-4B68-B8E9-47C908E93219}">
      <dgm:prSet/>
      <dgm:spPr/>
      <dgm:t>
        <a:bodyPr/>
        <a:lstStyle/>
        <a:p>
          <a:pPr rtl="0"/>
          <a:r>
            <a:rPr lang="en-US"/>
            <a:t>Subgrantees are expected to have liquid assets that they can spend in order to be reimbursed by the LEA (for locally-approved charter schools) or GaDOE (for state charter schools).</a:t>
          </a:r>
        </a:p>
      </dgm:t>
    </dgm:pt>
    <dgm:pt modelId="{B64B165A-8E44-41D9-846C-FC52A7282EB0}" type="parTrans" cxnId="{1112856F-9693-49FC-BAAD-02CD26A9BBB4}">
      <dgm:prSet/>
      <dgm:spPr/>
      <dgm:t>
        <a:bodyPr/>
        <a:lstStyle/>
        <a:p>
          <a:endParaRPr lang="en-US"/>
        </a:p>
      </dgm:t>
    </dgm:pt>
    <dgm:pt modelId="{E6875D43-32A0-48F1-AF5F-B134C6CDA630}" type="sibTrans" cxnId="{1112856F-9693-49FC-BAAD-02CD26A9BBB4}">
      <dgm:prSet/>
      <dgm:spPr/>
      <dgm:t>
        <a:bodyPr/>
        <a:lstStyle/>
        <a:p>
          <a:endParaRPr lang="en-US"/>
        </a:p>
      </dgm:t>
    </dgm:pt>
    <dgm:pt modelId="{73A5C62B-3453-4ED5-9B24-E2C7AD05F106}">
      <dgm:prSet/>
      <dgm:spPr/>
      <dgm:t>
        <a:bodyPr/>
        <a:lstStyle/>
        <a:p>
          <a:pPr rtl="0"/>
          <a:r>
            <a:rPr lang="en-US" dirty="0"/>
            <a:t>A training on this reimbursement process will be provided for all </a:t>
          </a:r>
          <a:r>
            <a:rPr lang="en-US" dirty="0" err="1"/>
            <a:t>subgrant</a:t>
          </a:r>
          <a:r>
            <a:rPr lang="en-US" dirty="0"/>
            <a:t> award recipients on a later date.</a:t>
          </a:r>
        </a:p>
      </dgm:t>
    </dgm:pt>
    <dgm:pt modelId="{188DD1E1-8020-4C7A-B712-BC19284E2053}" type="parTrans" cxnId="{925C07CD-98F1-4B87-9735-9993FF30307D}">
      <dgm:prSet/>
      <dgm:spPr/>
      <dgm:t>
        <a:bodyPr/>
        <a:lstStyle/>
        <a:p>
          <a:endParaRPr lang="en-US"/>
        </a:p>
      </dgm:t>
    </dgm:pt>
    <dgm:pt modelId="{613B14CA-D045-4FC1-B3E0-0930C1EDD612}" type="sibTrans" cxnId="{925C07CD-98F1-4B87-9735-9993FF30307D}">
      <dgm:prSet/>
      <dgm:spPr/>
      <dgm:t>
        <a:bodyPr/>
        <a:lstStyle/>
        <a:p>
          <a:endParaRPr lang="en-US"/>
        </a:p>
      </dgm:t>
    </dgm:pt>
    <dgm:pt modelId="{374B8624-A494-4631-9BD9-BBE251099236}" type="pres">
      <dgm:prSet presAssocID="{69A76D43-C689-4FC0-A71C-326E016CAC75}" presName="linear" presStyleCnt="0">
        <dgm:presLayoutVars>
          <dgm:animLvl val="lvl"/>
          <dgm:resizeHandles val="exact"/>
        </dgm:presLayoutVars>
      </dgm:prSet>
      <dgm:spPr/>
    </dgm:pt>
    <dgm:pt modelId="{69BAF12B-4AAC-434E-AE9F-688D37AF3A5A}" type="pres">
      <dgm:prSet presAssocID="{43DD625B-3973-473B-873E-437157899C84}" presName="parentText" presStyleLbl="node1" presStyleIdx="0" presStyleCnt="3">
        <dgm:presLayoutVars>
          <dgm:chMax val="0"/>
          <dgm:bulletEnabled val="1"/>
        </dgm:presLayoutVars>
      </dgm:prSet>
      <dgm:spPr/>
    </dgm:pt>
    <dgm:pt modelId="{847B469C-24F7-4185-BD07-1382B4B794DE}" type="pres">
      <dgm:prSet presAssocID="{AFE2F07E-D410-4005-AB4B-6EB555EBF1B0}" presName="spacer" presStyleCnt="0"/>
      <dgm:spPr/>
    </dgm:pt>
    <dgm:pt modelId="{27DFF55D-0135-4236-A249-7AC07930C839}" type="pres">
      <dgm:prSet presAssocID="{DCFBB6B6-F0FF-4B68-B8E9-47C908E93219}" presName="parentText" presStyleLbl="node1" presStyleIdx="1" presStyleCnt="3">
        <dgm:presLayoutVars>
          <dgm:chMax val="0"/>
          <dgm:bulletEnabled val="1"/>
        </dgm:presLayoutVars>
      </dgm:prSet>
      <dgm:spPr/>
    </dgm:pt>
    <dgm:pt modelId="{5840848F-60BD-45EA-B65F-41BE285E134F}" type="pres">
      <dgm:prSet presAssocID="{E6875D43-32A0-48F1-AF5F-B134C6CDA630}" presName="spacer" presStyleCnt="0"/>
      <dgm:spPr/>
    </dgm:pt>
    <dgm:pt modelId="{FC3BE950-9075-444F-8826-562FE52C36BA}" type="pres">
      <dgm:prSet presAssocID="{73A5C62B-3453-4ED5-9B24-E2C7AD05F106}" presName="parentText" presStyleLbl="node1" presStyleIdx="2" presStyleCnt="3">
        <dgm:presLayoutVars>
          <dgm:chMax val="0"/>
          <dgm:bulletEnabled val="1"/>
        </dgm:presLayoutVars>
      </dgm:prSet>
      <dgm:spPr/>
    </dgm:pt>
  </dgm:ptLst>
  <dgm:cxnLst>
    <dgm:cxn modelId="{08A16134-940D-4963-ACD2-08638D22D121}" type="presOf" srcId="{43DD625B-3973-473B-873E-437157899C84}" destId="{69BAF12B-4AAC-434E-AE9F-688D37AF3A5A}" srcOrd="0" destOrd="0" presId="urn:microsoft.com/office/officeart/2005/8/layout/vList2"/>
    <dgm:cxn modelId="{75D8D060-114B-4DF9-BFD7-CF186B65827D}" srcId="{69A76D43-C689-4FC0-A71C-326E016CAC75}" destId="{43DD625B-3973-473B-873E-437157899C84}" srcOrd="0" destOrd="0" parTransId="{C5CFD3BF-A5AA-4AAF-B648-469D69A41735}" sibTransId="{AFE2F07E-D410-4005-AB4B-6EB555EBF1B0}"/>
    <dgm:cxn modelId="{1112856F-9693-49FC-BAAD-02CD26A9BBB4}" srcId="{69A76D43-C689-4FC0-A71C-326E016CAC75}" destId="{DCFBB6B6-F0FF-4B68-B8E9-47C908E93219}" srcOrd="1" destOrd="0" parTransId="{B64B165A-8E44-41D9-846C-FC52A7282EB0}" sibTransId="{E6875D43-32A0-48F1-AF5F-B134C6CDA630}"/>
    <dgm:cxn modelId="{05C47DAB-74F4-4EBF-AC21-D1335270AE0E}" type="presOf" srcId="{DCFBB6B6-F0FF-4B68-B8E9-47C908E93219}" destId="{27DFF55D-0135-4236-A249-7AC07930C839}" srcOrd="0" destOrd="0" presId="urn:microsoft.com/office/officeart/2005/8/layout/vList2"/>
    <dgm:cxn modelId="{3916CFB2-0029-4808-A8CF-6C6A34045677}" type="presOf" srcId="{73A5C62B-3453-4ED5-9B24-E2C7AD05F106}" destId="{FC3BE950-9075-444F-8826-562FE52C36BA}" srcOrd="0" destOrd="0" presId="urn:microsoft.com/office/officeart/2005/8/layout/vList2"/>
    <dgm:cxn modelId="{925C07CD-98F1-4B87-9735-9993FF30307D}" srcId="{69A76D43-C689-4FC0-A71C-326E016CAC75}" destId="{73A5C62B-3453-4ED5-9B24-E2C7AD05F106}" srcOrd="2" destOrd="0" parTransId="{188DD1E1-8020-4C7A-B712-BC19284E2053}" sibTransId="{613B14CA-D045-4FC1-B3E0-0930C1EDD612}"/>
    <dgm:cxn modelId="{349E87F8-4CC9-4576-8E5E-8D29FE17DB30}" type="presOf" srcId="{69A76D43-C689-4FC0-A71C-326E016CAC75}" destId="{374B8624-A494-4631-9BD9-BBE251099236}" srcOrd="0" destOrd="0" presId="urn:microsoft.com/office/officeart/2005/8/layout/vList2"/>
    <dgm:cxn modelId="{D2785D0C-9AE9-4A1C-902C-E4D624B65241}" type="presParOf" srcId="{374B8624-A494-4631-9BD9-BBE251099236}" destId="{69BAF12B-4AAC-434E-AE9F-688D37AF3A5A}" srcOrd="0" destOrd="0" presId="urn:microsoft.com/office/officeart/2005/8/layout/vList2"/>
    <dgm:cxn modelId="{5341631C-08E6-41F5-94E3-B535283166CB}" type="presParOf" srcId="{374B8624-A494-4631-9BD9-BBE251099236}" destId="{847B469C-24F7-4185-BD07-1382B4B794DE}" srcOrd="1" destOrd="0" presId="urn:microsoft.com/office/officeart/2005/8/layout/vList2"/>
    <dgm:cxn modelId="{07C2CB49-582E-4DE7-A6DD-4F2A23E49186}" type="presParOf" srcId="{374B8624-A494-4631-9BD9-BBE251099236}" destId="{27DFF55D-0135-4236-A249-7AC07930C839}" srcOrd="2" destOrd="0" presId="urn:microsoft.com/office/officeart/2005/8/layout/vList2"/>
    <dgm:cxn modelId="{374E2F5C-4E5E-442F-AC0B-BEF137BCBB04}" type="presParOf" srcId="{374B8624-A494-4631-9BD9-BBE251099236}" destId="{5840848F-60BD-45EA-B65F-41BE285E134F}" srcOrd="3" destOrd="0" presId="urn:microsoft.com/office/officeart/2005/8/layout/vList2"/>
    <dgm:cxn modelId="{E7A056ED-89AA-4FD1-8DE0-CA96B3F2E803}" type="presParOf" srcId="{374B8624-A494-4631-9BD9-BBE251099236}" destId="{FC3BE950-9075-444F-8826-562FE52C36B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A5582-F76D-4AF9-9A45-BDB364E87769}">
      <dsp:nvSpPr>
        <dsp:cNvPr id="0" name=""/>
        <dsp:cNvSpPr/>
      </dsp:nvSpPr>
      <dsp:spPr>
        <a:xfrm>
          <a:off x="0" y="277569"/>
          <a:ext cx="7886700" cy="16497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dirty="0"/>
            <a:t>To increase each participant’s understanding of the Charter Schools Program Grant and its purpose.</a:t>
          </a:r>
        </a:p>
      </dsp:txBody>
      <dsp:txXfrm>
        <a:off x="80532" y="358101"/>
        <a:ext cx="7725636" cy="1488636"/>
      </dsp:txXfrm>
    </dsp:sp>
    <dsp:sp modelId="{F5D2C6F6-6F7D-4EBE-A147-A341E8F8C04E}">
      <dsp:nvSpPr>
        <dsp:cNvPr id="0" name=""/>
        <dsp:cNvSpPr/>
      </dsp:nvSpPr>
      <dsp:spPr>
        <a:xfrm>
          <a:off x="0" y="1927269"/>
          <a:ext cx="78867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8100" rIns="213360" bIns="38100" numCol="1" spcCol="1270" anchor="t" anchorCtr="0">
          <a:noAutofit/>
        </a:bodyPr>
        <a:lstStyle/>
        <a:p>
          <a:pPr marL="228600" lvl="1" indent="-228600" algn="l" defTabSz="1022350" rtl="0">
            <a:lnSpc>
              <a:spcPct val="90000"/>
            </a:lnSpc>
            <a:spcBef>
              <a:spcPct val="0"/>
            </a:spcBef>
            <a:spcAft>
              <a:spcPct val="20000"/>
            </a:spcAft>
            <a:buChar char="•"/>
          </a:pPr>
          <a:endParaRPr lang="en-US" sz="2300" kern="1200" dirty="0"/>
        </a:p>
      </dsp:txBody>
      <dsp:txXfrm>
        <a:off x="0" y="1927269"/>
        <a:ext cx="7886700" cy="496800"/>
      </dsp:txXfrm>
    </dsp:sp>
    <dsp:sp modelId="{5274B37E-D45A-4E53-A6C0-42DCADB3FB7A}">
      <dsp:nvSpPr>
        <dsp:cNvPr id="0" name=""/>
        <dsp:cNvSpPr/>
      </dsp:nvSpPr>
      <dsp:spPr>
        <a:xfrm>
          <a:off x="0" y="2424069"/>
          <a:ext cx="7886700" cy="164970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dirty="0"/>
            <a:t>To provide prospective applicants an overview of the application process for the Planning, Implementation, and Dissemination </a:t>
          </a:r>
          <a:r>
            <a:rPr lang="en-US" sz="3000" kern="1200" dirty="0" err="1"/>
            <a:t>Subgrants</a:t>
          </a:r>
          <a:r>
            <a:rPr lang="en-US" sz="3000" kern="1200" dirty="0"/>
            <a:t>.</a:t>
          </a:r>
        </a:p>
      </dsp:txBody>
      <dsp:txXfrm>
        <a:off x="80532" y="2504601"/>
        <a:ext cx="7725636" cy="14886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94A1D-EF4E-4994-BD83-B01C4AA84458}">
      <dsp:nvSpPr>
        <dsp:cNvPr id="0" name=""/>
        <dsp:cNvSpPr/>
      </dsp:nvSpPr>
      <dsp:spPr>
        <a:xfrm>
          <a:off x="0" y="25428"/>
          <a:ext cx="2064291" cy="51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marL="0" lvl="0" indent="0" algn="r" defTabSz="1155700">
            <a:lnSpc>
              <a:spcPct val="90000"/>
            </a:lnSpc>
            <a:spcBef>
              <a:spcPct val="0"/>
            </a:spcBef>
            <a:spcAft>
              <a:spcPct val="35000"/>
            </a:spcAft>
            <a:buNone/>
          </a:pPr>
          <a:r>
            <a:rPr lang="en-US" sz="2600" b="1" kern="1200" dirty="0"/>
            <a:t>Deadline</a:t>
          </a:r>
        </a:p>
      </dsp:txBody>
      <dsp:txXfrm>
        <a:off x="0" y="25428"/>
        <a:ext cx="2064291" cy="514800"/>
      </dsp:txXfrm>
    </dsp:sp>
    <dsp:sp modelId="{936FDB80-D582-430A-A75F-77FBA8B44F27}">
      <dsp:nvSpPr>
        <dsp:cNvPr id="0" name=""/>
        <dsp:cNvSpPr/>
      </dsp:nvSpPr>
      <dsp:spPr>
        <a:xfrm>
          <a:off x="2064291" y="1297"/>
          <a:ext cx="412858" cy="563062"/>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26B114-4450-4B58-9602-A6676A58828C}">
      <dsp:nvSpPr>
        <dsp:cNvPr id="0" name=""/>
        <dsp:cNvSpPr/>
      </dsp:nvSpPr>
      <dsp:spPr>
        <a:xfrm>
          <a:off x="2642293" y="1297"/>
          <a:ext cx="5614872" cy="5630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t>Friday, January 18th, 2019 at 4:00PM</a:t>
          </a:r>
        </a:p>
      </dsp:txBody>
      <dsp:txXfrm>
        <a:off x="2642293" y="1297"/>
        <a:ext cx="5614872" cy="563062"/>
      </dsp:txXfrm>
    </dsp:sp>
    <dsp:sp modelId="{FCEABC25-B307-4429-B665-6FADC6BB5D1A}">
      <dsp:nvSpPr>
        <dsp:cNvPr id="0" name=""/>
        <dsp:cNvSpPr/>
      </dsp:nvSpPr>
      <dsp:spPr>
        <a:xfrm>
          <a:off x="0" y="2069637"/>
          <a:ext cx="2062275" cy="868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marL="0" lvl="0" indent="0" algn="r" defTabSz="1155700">
            <a:lnSpc>
              <a:spcPct val="90000"/>
            </a:lnSpc>
            <a:spcBef>
              <a:spcPct val="0"/>
            </a:spcBef>
            <a:spcAft>
              <a:spcPct val="35000"/>
            </a:spcAft>
            <a:buNone/>
          </a:pPr>
          <a:r>
            <a:rPr lang="en-US" sz="2600" b="1" kern="1200" dirty="0"/>
            <a:t>Submission Process</a:t>
          </a:r>
        </a:p>
      </dsp:txBody>
      <dsp:txXfrm>
        <a:off x="0" y="2069637"/>
        <a:ext cx="2062275" cy="868725"/>
      </dsp:txXfrm>
    </dsp:sp>
    <dsp:sp modelId="{8E412344-9CA5-4127-8B1E-7FECE169A522}">
      <dsp:nvSpPr>
        <dsp:cNvPr id="0" name=""/>
        <dsp:cNvSpPr/>
      </dsp:nvSpPr>
      <dsp:spPr>
        <a:xfrm>
          <a:off x="2062275" y="657959"/>
          <a:ext cx="412455" cy="3692081"/>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C569D7-C883-4D1C-B9EE-04D3CD254C8B}">
      <dsp:nvSpPr>
        <dsp:cNvPr id="0" name=""/>
        <dsp:cNvSpPr/>
      </dsp:nvSpPr>
      <dsp:spPr>
        <a:xfrm>
          <a:off x="2639712" y="657959"/>
          <a:ext cx="5609389" cy="3692081"/>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t>Submit 1 original signed application, 3 copies, and 2 electronic versions (USB or CD) of the signed application.</a:t>
          </a:r>
        </a:p>
        <a:p>
          <a:pPr marL="228600" lvl="1" indent="-228600" algn="l" defTabSz="1155700">
            <a:lnSpc>
              <a:spcPct val="90000"/>
            </a:lnSpc>
            <a:spcBef>
              <a:spcPct val="0"/>
            </a:spcBef>
            <a:spcAft>
              <a:spcPct val="15000"/>
            </a:spcAft>
            <a:buChar char="•"/>
          </a:pPr>
          <a:r>
            <a:rPr lang="en-US" sz="2600" kern="1200" dirty="0"/>
            <a:t>Applications must be </a:t>
          </a:r>
          <a:r>
            <a:rPr lang="en-US" sz="2600" u="sng" kern="1200" dirty="0"/>
            <a:t>received</a:t>
          </a:r>
          <a:r>
            <a:rPr lang="en-US" sz="2600" kern="1200" dirty="0"/>
            <a:t> – not postmarked – by the deadline.</a:t>
          </a:r>
        </a:p>
        <a:p>
          <a:pPr marL="228600" lvl="1" indent="-228600" algn="l" defTabSz="1155700">
            <a:lnSpc>
              <a:spcPct val="90000"/>
            </a:lnSpc>
            <a:spcBef>
              <a:spcPct val="0"/>
            </a:spcBef>
            <a:spcAft>
              <a:spcPct val="15000"/>
            </a:spcAft>
            <a:buChar char="•"/>
          </a:pPr>
          <a:r>
            <a:rPr lang="en-US" sz="2600" kern="1200" dirty="0"/>
            <a:t>Applications submitted by fax or email will NOT be accepted!</a:t>
          </a:r>
        </a:p>
        <a:p>
          <a:pPr marL="228600" lvl="1" indent="-228600" algn="l" defTabSz="1155700">
            <a:lnSpc>
              <a:spcPct val="90000"/>
            </a:lnSpc>
            <a:spcBef>
              <a:spcPct val="0"/>
            </a:spcBef>
            <a:spcAft>
              <a:spcPct val="15000"/>
            </a:spcAft>
            <a:buChar char="•"/>
          </a:pPr>
          <a:r>
            <a:rPr lang="en-US" sz="2600" kern="1200" dirty="0"/>
            <a:t>Late submissions will NOT be accepted!</a:t>
          </a:r>
        </a:p>
      </dsp:txBody>
      <dsp:txXfrm>
        <a:off x="2639712" y="657959"/>
        <a:ext cx="5609389" cy="369208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94A1D-EF4E-4994-BD83-B01C4AA84458}">
      <dsp:nvSpPr>
        <dsp:cNvPr id="0" name=""/>
        <dsp:cNvSpPr/>
      </dsp:nvSpPr>
      <dsp:spPr>
        <a:xfrm>
          <a:off x="4031" y="814262"/>
          <a:ext cx="2062275" cy="798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r" defTabSz="1066800">
            <a:lnSpc>
              <a:spcPct val="90000"/>
            </a:lnSpc>
            <a:spcBef>
              <a:spcPct val="0"/>
            </a:spcBef>
            <a:spcAft>
              <a:spcPct val="35000"/>
            </a:spcAft>
            <a:buNone/>
          </a:pPr>
          <a:r>
            <a:rPr lang="en-US" sz="2400" b="1" kern="1200" dirty="0"/>
            <a:t>Application Format</a:t>
          </a:r>
        </a:p>
      </dsp:txBody>
      <dsp:txXfrm>
        <a:off x="4031" y="814262"/>
        <a:ext cx="2062275" cy="798187"/>
      </dsp:txXfrm>
    </dsp:sp>
    <dsp:sp modelId="{936FDB80-D582-430A-A75F-77FBA8B44F27}">
      <dsp:nvSpPr>
        <dsp:cNvPr id="0" name=""/>
        <dsp:cNvSpPr/>
      </dsp:nvSpPr>
      <dsp:spPr>
        <a:xfrm>
          <a:off x="2066307" y="16075"/>
          <a:ext cx="412455" cy="2394562"/>
        </a:xfrm>
        <a:prstGeom prst="leftBrace">
          <a:avLst>
            <a:gd name="adj1" fmla="val 35000"/>
            <a:gd name="adj2" fmla="val 50000"/>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26B114-4450-4B58-9602-A6676A58828C}">
      <dsp:nvSpPr>
        <dsp:cNvPr id="0" name=""/>
        <dsp:cNvSpPr/>
      </dsp:nvSpPr>
      <dsp:spPr>
        <a:xfrm>
          <a:off x="2643744" y="16075"/>
          <a:ext cx="5609389" cy="23945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Computer-generated.</a:t>
          </a:r>
        </a:p>
        <a:p>
          <a:pPr marL="114300" lvl="1" indent="-114300" algn="l" defTabSz="666750">
            <a:lnSpc>
              <a:spcPct val="90000"/>
            </a:lnSpc>
            <a:spcBef>
              <a:spcPct val="0"/>
            </a:spcBef>
            <a:spcAft>
              <a:spcPct val="15000"/>
            </a:spcAft>
            <a:buChar char="•"/>
          </a:pPr>
          <a:r>
            <a:rPr lang="en-US" sz="1500" kern="1200" dirty="0"/>
            <a:t>All pages must be standard letter size (8 ½” x 11”) using 12-point Times New Roman font, double-spaced, 1-inch margins.</a:t>
          </a:r>
        </a:p>
        <a:p>
          <a:pPr marL="114300" lvl="1" indent="-114300" algn="l" defTabSz="666750">
            <a:lnSpc>
              <a:spcPct val="90000"/>
            </a:lnSpc>
            <a:spcBef>
              <a:spcPct val="0"/>
            </a:spcBef>
            <a:spcAft>
              <a:spcPct val="15000"/>
            </a:spcAft>
            <a:buChar char="•"/>
          </a:pPr>
          <a:r>
            <a:rPr lang="en-US" sz="1500" kern="1200" dirty="0"/>
            <a:t>Consecutively number all pages; tab and paginate all appendices and attachments.</a:t>
          </a:r>
        </a:p>
        <a:p>
          <a:pPr marL="114300" lvl="1" indent="-114300" algn="l" defTabSz="666750">
            <a:lnSpc>
              <a:spcPct val="90000"/>
            </a:lnSpc>
            <a:spcBef>
              <a:spcPct val="0"/>
            </a:spcBef>
            <a:spcAft>
              <a:spcPct val="15000"/>
            </a:spcAft>
            <a:buChar char="•"/>
          </a:pPr>
          <a:r>
            <a:rPr lang="en-US" sz="1500" kern="1200" dirty="0"/>
            <a:t>Staple or bind pages of the original and of each copy. Do not use paperclips or enclose the application in a notebook, binder, or folder.</a:t>
          </a:r>
        </a:p>
        <a:p>
          <a:pPr marL="114300" lvl="1" indent="-114300" algn="l" defTabSz="666750">
            <a:lnSpc>
              <a:spcPct val="90000"/>
            </a:lnSpc>
            <a:spcBef>
              <a:spcPct val="0"/>
            </a:spcBef>
            <a:spcAft>
              <a:spcPct val="15000"/>
            </a:spcAft>
            <a:buChar char="•"/>
          </a:pPr>
          <a:r>
            <a:rPr lang="en-US" sz="1500" kern="1200" dirty="0"/>
            <a:t>The original must contain original signatures in </a:t>
          </a:r>
          <a:r>
            <a:rPr lang="en-US" sz="1500" u="sng" kern="1200" dirty="0"/>
            <a:t>blue ink</a:t>
          </a:r>
          <a:r>
            <a:rPr lang="en-US" sz="1500" u="none" kern="1200" dirty="0"/>
            <a:t>. Stamped signatures will not be accepted.</a:t>
          </a:r>
          <a:endParaRPr lang="en-US" sz="1500" kern="1200" dirty="0"/>
        </a:p>
        <a:p>
          <a:pPr marL="114300" lvl="1" indent="-114300" algn="l" defTabSz="666750">
            <a:lnSpc>
              <a:spcPct val="90000"/>
            </a:lnSpc>
            <a:spcBef>
              <a:spcPct val="0"/>
            </a:spcBef>
            <a:spcAft>
              <a:spcPct val="15000"/>
            </a:spcAft>
            <a:buChar char="•"/>
          </a:pPr>
          <a:r>
            <a:rPr lang="en-US" sz="1500" kern="1200" dirty="0"/>
            <a:t>The complete application should not exceed 40 pages. </a:t>
          </a:r>
        </a:p>
      </dsp:txBody>
      <dsp:txXfrm>
        <a:off x="2643744" y="16075"/>
        <a:ext cx="5609389" cy="2394562"/>
      </dsp:txXfrm>
    </dsp:sp>
    <dsp:sp modelId="{FCEABC25-B307-4429-B665-6FADC6BB5D1A}">
      <dsp:nvSpPr>
        <dsp:cNvPr id="0" name=""/>
        <dsp:cNvSpPr/>
      </dsp:nvSpPr>
      <dsp:spPr>
        <a:xfrm>
          <a:off x="4031" y="3088221"/>
          <a:ext cx="2062275" cy="798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r" defTabSz="1066800">
            <a:lnSpc>
              <a:spcPct val="90000"/>
            </a:lnSpc>
            <a:spcBef>
              <a:spcPct val="0"/>
            </a:spcBef>
            <a:spcAft>
              <a:spcPct val="35000"/>
            </a:spcAft>
            <a:buNone/>
          </a:pPr>
          <a:r>
            <a:rPr lang="en-US" sz="2400" b="1" kern="1200" dirty="0"/>
            <a:t>Required Elements</a:t>
          </a:r>
        </a:p>
      </dsp:txBody>
      <dsp:txXfrm>
        <a:off x="4031" y="3088221"/>
        <a:ext cx="2062275" cy="798187"/>
      </dsp:txXfrm>
    </dsp:sp>
    <dsp:sp modelId="{8E412344-9CA5-4127-8B1E-7FECE169A522}">
      <dsp:nvSpPr>
        <dsp:cNvPr id="0" name=""/>
        <dsp:cNvSpPr/>
      </dsp:nvSpPr>
      <dsp:spPr>
        <a:xfrm>
          <a:off x="2066307" y="2464637"/>
          <a:ext cx="412455" cy="2045355"/>
        </a:xfrm>
        <a:prstGeom prst="leftBrace">
          <a:avLst>
            <a:gd name="adj1" fmla="val 35000"/>
            <a:gd name="adj2" fmla="val 50000"/>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C569D7-C883-4D1C-B9EE-04D3CD254C8B}">
      <dsp:nvSpPr>
        <dsp:cNvPr id="0" name=""/>
        <dsp:cNvSpPr/>
      </dsp:nvSpPr>
      <dsp:spPr>
        <a:xfrm>
          <a:off x="2643744" y="2464637"/>
          <a:ext cx="5609389" cy="204535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Checklist</a:t>
          </a:r>
        </a:p>
        <a:p>
          <a:pPr marL="114300" lvl="1" indent="-114300" algn="l" defTabSz="666750">
            <a:lnSpc>
              <a:spcPct val="90000"/>
            </a:lnSpc>
            <a:spcBef>
              <a:spcPct val="0"/>
            </a:spcBef>
            <a:spcAft>
              <a:spcPct val="15000"/>
            </a:spcAft>
            <a:buChar char="•"/>
          </a:pPr>
          <a:r>
            <a:rPr lang="en-US" sz="1500" kern="1200" dirty="0"/>
            <a:t>Cover Page (requires signatures*)</a:t>
          </a:r>
        </a:p>
        <a:p>
          <a:pPr marL="114300" lvl="1" indent="-114300" algn="l" defTabSz="666750">
            <a:lnSpc>
              <a:spcPct val="90000"/>
            </a:lnSpc>
            <a:spcBef>
              <a:spcPct val="0"/>
            </a:spcBef>
            <a:spcAft>
              <a:spcPct val="15000"/>
            </a:spcAft>
            <a:buChar char="•"/>
          </a:pPr>
          <a:r>
            <a:rPr lang="en-US" sz="1500" kern="1200" dirty="0"/>
            <a:t>Eligibility Form (requires signatures)</a:t>
          </a:r>
        </a:p>
        <a:p>
          <a:pPr marL="114300" lvl="1" indent="-114300" algn="l" defTabSz="666750">
            <a:lnSpc>
              <a:spcPct val="90000"/>
            </a:lnSpc>
            <a:spcBef>
              <a:spcPct val="0"/>
            </a:spcBef>
            <a:spcAft>
              <a:spcPct val="15000"/>
            </a:spcAft>
            <a:buChar char="•"/>
          </a:pPr>
          <a:r>
            <a:rPr lang="en-US" sz="1500" kern="1200" dirty="0"/>
            <a:t>Project Abstract and Narrative</a:t>
          </a:r>
        </a:p>
        <a:p>
          <a:pPr marL="114300" lvl="1" indent="-114300" algn="l" defTabSz="666750">
            <a:lnSpc>
              <a:spcPct val="90000"/>
            </a:lnSpc>
            <a:spcBef>
              <a:spcPct val="0"/>
            </a:spcBef>
            <a:spcAft>
              <a:spcPct val="15000"/>
            </a:spcAft>
            <a:buChar char="•"/>
          </a:pPr>
          <a:r>
            <a:rPr lang="en-US" sz="1500" kern="1200" dirty="0"/>
            <a:t>Budget Summary and Detail Sheets</a:t>
          </a:r>
        </a:p>
        <a:p>
          <a:pPr marL="114300" lvl="1" indent="-114300" algn="l" defTabSz="666750">
            <a:lnSpc>
              <a:spcPct val="90000"/>
            </a:lnSpc>
            <a:spcBef>
              <a:spcPct val="0"/>
            </a:spcBef>
            <a:spcAft>
              <a:spcPct val="15000"/>
            </a:spcAft>
            <a:buChar char="•"/>
          </a:pPr>
          <a:r>
            <a:rPr lang="en-US" sz="1500" kern="1200" dirty="0"/>
            <a:t>Assurances and Certifications Form(s) (requires signatures)</a:t>
          </a:r>
        </a:p>
        <a:p>
          <a:pPr marL="114300" lvl="1" indent="-114300" algn="l" defTabSz="666750">
            <a:lnSpc>
              <a:spcPct val="90000"/>
            </a:lnSpc>
            <a:spcBef>
              <a:spcPct val="0"/>
            </a:spcBef>
            <a:spcAft>
              <a:spcPct val="15000"/>
            </a:spcAft>
            <a:buChar char="•"/>
          </a:pPr>
          <a:r>
            <a:rPr lang="en-US" sz="1500" kern="1200" dirty="0"/>
            <a:t>Affidavit (requires signatures, ID, notarized)</a:t>
          </a:r>
        </a:p>
        <a:p>
          <a:pPr marL="114300" lvl="1" indent="-114300" algn="l" defTabSz="666750">
            <a:lnSpc>
              <a:spcPct val="90000"/>
            </a:lnSpc>
            <a:spcBef>
              <a:spcPct val="0"/>
            </a:spcBef>
            <a:spcAft>
              <a:spcPct val="15000"/>
            </a:spcAft>
            <a:buChar char="•"/>
          </a:pPr>
          <a:r>
            <a:rPr lang="en-US" sz="1500" kern="1200" dirty="0"/>
            <a:t>Supporting Documents</a:t>
          </a:r>
        </a:p>
      </dsp:txBody>
      <dsp:txXfrm>
        <a:off x="2643744" y="2464637"/>
        <a:ext cx="5609389" cy="204535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D8757-9F67-4446-B46D-F256C45E0D16}">
      <dsp:nvSpPr>
        <dsp:cNvPr id="0" name=""/>
        <dsp:cNvSpPr/>
      </dsp:nvSpPr>
      <dsp:spPr>
        <a:xfrm>
          <a:off x="0" y="75847"/>
          <a:ext cx="7886700" cy="62361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a:t>Project Narrative</a:t>
          </a:r>
        </a:p>
      </dsp:txBody>
      <dsp:txXfrm>
        <a:off x="30442" y="106289"/>
        <a:ext cx="7825816" cy="562726"/>
      </dsp:txXfrm>
    </dsp:sp>
    <dsp:sp modelId="{540AF586-3B5F-48AA-A362-658F2174F45D}">
      <dsp:nvSpPr>
        <dsp:cNvPr id="0" name=""/>
        <dsp:cNvSpPr/>
      </dsp:nvSpPr>
      <dsp:spPr>
        <a:xfrm>
          <a:off x="0" y="699457"/>
          <a:ext cx="7886700" cy="209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a:t>Educational Program Overview (20 Points)</a:t>
          </a:r>
        </a:p>
        <a:p>
          <a:pPr marL="228600" lvl="1" indent="-228600" algn="l" defTabSz="889000" rtl="0">
            <a:lnSpc>
              <a:spcPct val="90000"/>
            </a:lnSpc>
            <a:spcBef>
              <a:spcPct val="0"/>
            </a:spcBef>
            <a:spcAft>
              <a:spcPct val="20000"/>
            </a:spcAft>
            <a:buChar char="•"/>
          </a:pPr>
          <a:r>
            <a:rPr lang="en-US" sz="2000" kern="1200"/>
            <a:t>Project Goals (10 Points)</a:t>
          </a:r>
        </a:p>
        <a:p>
          <a:pPr marL="228600" lvl="1" indent="-228600" algn="l" defTabSz="889000" rtl="0">
            <a:lnSpc>
              <a:spcPct val="90000"/>
            </a:lnSpc>
            <a:spcBef>
              <a:spcPct val="0"/>
            </a:spcBef>
            <a:spcAft>
              <a:spcPct val="20000"/>
            </a:spcAft>
            <a:buChar char="•"/>
          </a:pPr>
          <a:r>
            <a:rPr lang="en-US" sz="2000" kern="1200"/>
            <a:t>Use of Data (10 Points)</a:t>
          </a:r>
        </a:p>
        <a:p>
          <a:pPr marL="228600" lvl="1" indent="-228600" algn="l" defTabSz="889000" rtl="0">
            <a:lnSpc>
              <a:spcPct val="90000"/>
            </a:lnSpc>
            <a:spcBef>
              <a:spcPct val="0"/>
            </a:spcBef>
            <a:spcAft>
              <a:spcPct val="20000"/>
            </a:spcAft>
            <a:buChar char="•"/>
          </a:pPr>
          <a:r>
            <a:rPr lang="en-US" sz="2000" kern="1200" dirty="0"/>
            <a:t>Governance and Management (20 Points)</a:t>
          </a:r>
        </a:p>
        <a:p>
          <a:pPr marL="228600" lvl="1" indent="-228600" algn="l" defTabSz="889000" rtl="0">
            <a:lnSpc>
              <a:spcPct val="90000"/>
            </a:lnSpc>
            <a:spcBef>
              <a:spcPct val="0"/>
            </a:spcBef>
            <a:spcAft>
              <a:spcPct val="20000"/>
            </a:spcAft>
            <a:buChar char="•"/>
          </a:pPr>
          <a:r>
            <a:rPr lang="en-US" sz="2000" kern="1200"/>
            <a:t>Student Access (10 Points)</a:t>
          </a:r>
        </a:p>
        <a:p>
          <a:pPr marL="228600" lvl="1" indent="-228600" algn="l" defTabSz="889000" rtl="0">
            <a:lnSpc>
              <a:spcPct val="90000"/>
            </a:lnSpc>
            <a:spcBef>
              <a:spcPct val="0"/>
            </a:spcBef>
            <a:spcAft>
              <a:spcPct val="20000"/>
            </a:spcAft>
            <a:buChar char="•"/>
          </a:pPr>
          <a:r>
            <a:rPr lang="en-US" sz="2000" kern="1200"/>
            <a:t>Fiscal Sustainability (10 Points)</a:t>
          </a:r>
        </a:p>
      </dsp:txBody>
      <dsp:txXfrm>
        <a:off x="0" y="699457"/>
        <a:ext cx="7886700" cy="2098980"/>
      </dsp:txXfrm>
    </dsp:sp>
    <dsp:sp modelId="{2C17B7EF-C6F8-4D26-8485-AD49BDBD2CBF}">
      <dsp:nvSpPr>
        <dsp:cNvPr id="0" name=""/>
        <dsp:cNvSpPr/>
      </dsp:nvSpPr>
      <dsp:spPr>
        <a:xfrm>
          <a:off x="0" y="2798438"/>
          <a:ext cx="7886700" cy="623610"/>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a:t>Budget </a:t>
          </a:r>
        </a:p>
      </dsp:txBody>
      <dsp:txXfrm>
        <a:off x="30442" y="2828880"/>
        <a:ext cx="7825816" cy="562726"/>
      </dsp:txXfrm>
    </dsp:sp>
    <dsp:sp modelId="{30B37A5A-0E38-4F71-89F9-985C6E5D60F7}">
      <dsp:nvSpPr>
        <dsp:cNvPr id="0" name=""/>
        <dsp:cNvSpPr/>
      </dsp:nvSpPr>
      <dsp:spPr>
        <a:xfrm>
          <a:off x="0" y="3422048"/>
          <a:ext cx="7886700" cy="699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a:t>Budget Narrative (10 Points)</a:t>
          </a:r>
        </a:p>
        <a:p>
          <a:pPr marL="228600" lvl="1" indent="-228600" algn="l" defTabSz="889000" rtl="0">
            <a:lnSpc>
              <a:spcPct val="90000"/>
            </a:lnSpc>
            <a:spcBef>
              <a:spcPct val="0"/>
            </a:spcBef>
            <a:spcAft>
              <a:spcPct val="20000"/>
            </a:spcAft>
            <a:buChar char="•"/>
          </a:pPr>
          <a:r>
            <a:rPr lang="en-US" sz="2000" kern="1200"/>
            <a:t>Budget Details (10 Points)</a:t>
          </a:r>
        </a:p>
      </dsp:txBody>
      <dsp:txXfrm>
        <a:off x="0" y="3422048"/>
        <a:ext cx="7886700" cy="69966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2D2D2-4793-4077-AFE4-61A0A6D79B75}">
      <dsp:nvSpPr>
        <dsp:cNvPr id="0" name=""/>
        <dsp:cNvSpPr/>
      </dsp:nvSpPr>
      <dsp:spPr>
        <a:xfrm>
          <a:off x="4283" y="240488"/>
          <a:ext cx="2190911"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Models focused on serving </a:t>
          </a:r>
          <a:r>
            <a:rPr lang="en-US" sz="1600" b="1" u="sng" kern="1200" dirty="0"/>
            <a:t>economically</a:t>
          </a:r>
          <a:r>
            <a:rPr lang="en-US" sz="1600" b="1" kern="1200" dirty="0"/>
            <a:t> disadvantaged students</a:t>
          </a:r>
        </a:p>
        <a:p>
          <a:pPr marL="0" lvl="0" indent="0" algn="r" defTabSz="711200">
            <a:lnSpc>
              <a:spcPct val="90000"/>
            </a:lnSpc>
            <a:spcBef>
              <a:spcPct val="0"/>
            </a:spcBef>
            <a:spcAft>
              <a:spcPct val="35000"/>
            </a:spcAft>
            <a:buNone/>
          </a:pPr>
          <a:r>
            <a:rPr lang="en-US" sz="1600" b="1" kern="1200" dirty="0"/>
            <a:t>(10 Additional Points)</a:t>
          </a:r>
        </a:p>
      </dsp:txBody>
      <dsp:txXfrm>
        <a:off x="4283" y="240488"/>
        <a:ext cx="2190911" cy="1287000"/>
      </dsp:txXfrm>
    </dsp:sp>
    <dsp:sp modelId="{CA60465B-768A-4643-8874-880424BB28B2}">
      <dsp:nvSpPr>
        <dsp:cNvPr id="0" name=""/>
        <dsp:cNvSpPr/>
      </dsp:nvSpPr>
      <dsp:spPr>
        <a:xfrm>
          <a:off x="2195194" y="180160"/>
          <a:ext cx="438182" cy="1407656"/>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4D6EE8-C148-43BD-9F69-667CEE62B10F}">
      <dsp:nvSpPr>
        <dsp:cNvPr id="0" name=""/>
        <dsp:cNvSpPr/>
      </dsp:nvSpPr>
      <dsp:spPr>
        <a:xfrm>
          <a:off x="2808649" y="180160"/>
          <a:ext cx="5959278" cy="1407656"/>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err="1"/>
            <a:t>GaDOE</a:t>
          </a:r>
          <a:r>
            <a:rPr lang="en-US" sz="1300" kern="1200" dirty="0"/>
            <a:t> defines economically disadvantaged as a student whose family lives at or below the poverty line, qualifies for Free/Reduced Lunch, or qualifies for federal benefits including SNAP, TANF, WIC, Medicaid, or PINS.</a:t>
          </a:r>
        </a:p>
        <a:p>
          <a:pPr marL="114300" lvl="1" indent="-114300" algn="l" defTabSz="577850">
            <a:lnSpc>
              <a:spcPct val="90000"/>
            </a:lnSpc>
            <a:spcBef>
              <a:spcPct val="0"/>
            </a:spcBef>
            <a:spcAft>
              <a:spcPct val="15000"/>
            </a:spcAft>
            <a:buChar char="•"/>
          </a:pPr>
          <a:r>
            <a:rPr lang="en-US" sz="1300" kern="1200" dirty="0"/>
            <a:t>The school must show through its planning for school culture and/or curriculum that it will use models and practices that focus on economically or educationally disadvantaged youth. This can include youth who are homeless, court-involved, transient, low-income, and students whose families meet the above definition. </a:t>
          </a:r>
        </a:p>
      </dsp:txBody>
      <dsp:txXfrm>
        <a:off x="2808649" y="180160"/>
        <a:ext cx="5959278" cy="1407656"/>
      </dsp:txXfrm>
    </dsp:sp>
    <dsp:sp modelId="{0D0ACACA-343D-45D7-8849-F77AD2420139}">
      <dsp:nvSpPr>
        <dsp:cNvPr id="0" name=""/>
        <dsp:cNvSpPr/>
      </dsp:nvSpPr>
      <dsp:spPr>
        <a:xfrm>
          <a:off x="4283" y="1705502"/>
          <a:ext cx="2190911" cy="1512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Models focused on </a:t>
          </a:r>
          <a:r>
            <a:rPr lang="en-US" sz="1600" b="1" u="sng" kern="1200" dirty="0"/>
            <a:t>economically and/or educationally </a:t>
          </a:r>
          <a:r>
            <a:rPr lang="en-US" sz="1600" b="1" kern="1200" dirty="0"/>
            <a:t>disadvantaged populations</a:t>
          </a:r>
        </a:p>
        <a:p>
          <a:pPr marL="0" lvl="0" indent="0" algn="r" defTabSz="711200">
            <a:lnSpc>
              <a:spcPct val="90000"/>
            </a:lnSpc>
            <a:spcBef>
              <a:spcPct val="0"/>
            </a:spcBef>
            <a:spcAft>
              <a:spcPct val="35000"/>
            </a:spcAft>
            <a:buNone/>
          </a:pPr>
          <a:r>
            <a:rPr lang="en-US" sz="1600" b="1" kern="1200" dirty="0"/>
            <a:t>(10 Additional Points)</a:t>
          </a:r>
        </a:p>
      </dsp:txBody>
      <dsp:txXfrm>
        <a:off x="4283" y="1705502"/>
        <a:ext cx="2190911" cy="1512225"/>
      </dsp:txXfrm>
    </dsp:sp>
    <dsp:sp modelId="{1FCA3EC4-2BA0-4F5A-B33B-4560929B39CE}">
      <dsp:nvSpPr>
        <dsp:cNvPr id="0" name=""/>
        <dsp:cNvSpPr/>
      </dsp:nvSpPr>
      <dsp:spPr>
        <a:xfrm>
          <a:off x="2195194" y="1634616"/>
          <a:ext cx="438182" cy="1653996"/>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AD8B9B-4F3F-41BF-BBF6-F5F8740FFDB4}">
      <dsp:nvSpPr>
        <dsp:cNvPr id="0" name=""/>
        <dsp:cNvSpPr/>
      </dsp:nvSpPr>
      <dsp:spPr>
        <a:xfrm>
          <a:off x="2808649" y="1634616"/>
          <a:ext cx="5959278" cy="1653996"/>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Schools that will be located in an area where the surrounding schools have not been able to out-perform the state or the district for the last 3 years on CCRPI.</a:t>
          </a:r>
        </a:p>
        <a:p>
          <a:pPr marL="114300" lvl="1" indent="-114300" algn="l" defTabSz="577850">
            <a:lnSpc>
              <a:spcPct val="90000"/>
            </a:lnSpc>
            <a:spcBef>
              <a:spcPct val="0"/>
            </a:spcBef>
            <a:spcAft>
              <a:spcPct val="15000"/>
            </a:spcAft>
            <a:buChar char="•"/>
          </a:pPr>
          <a:r>
            <a:rPr lang="en-US" sz="1300" kern="1200" dirty="0"/>
            <a:t>Schools that are already open can use their FTE data to show that their students are economically disadvantaged using Free/Reduced Lunch rates.</a:t>
          </a:r>
        </a:p>
        <a:p>
          <a:pPr marL="114300" lvl="1" indent="-114300" algn="l" defTabSz="577850">
            <a:lnSpc>
              <a:spcPct val="90000"/>
            </a:lnSpc>
            <a:spcBef>
              <a:spcPct val="0"/>
            </a:spcBef>
            <a:spcAft>
              <a:spcPct val="15000"/>
            </a:spcAft>
            <a:buChar char="•"/>
          </a:pPr>
          <a:r>
            <a:rPr lang="en-US" sz="1300" kern="1200" dirty="0"/>
            <a:t>Schools that are not in operation must show that they will be serving an economically or educationally disadvantaged population through sharing a comprehensive recruitment plan, the school’s location in a low-income area, and partnerships that the school has already made.</a:t>
          </a:r>
        </a:p>
      </dsp:txBody>
      <dsp:txXfrm>
        <a:off x="2808649" y="1634616"/>
        <a:ext cx="5959278" cy="16539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D8757-9F67-4446-B46D-F256C45E0D16}">
      <dsp:nvSpPr>
        <dsp:cNvPr id="0" name=""/>
        <dsp:cNvSpPr/>
      </dsp:nvSpPr>
      <dsp:spPr>
        <a:xfrm>
          <a:off x="0" y="51368"/>
          <a:ext cx="7886700" cy="57563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t>Project Narrative</a:t>
          </a:r>
        </a:p>
      </dsp:txBody>
      <dsp:txXfrm>
        <a:off x="28100" y="79468"/>
        <a:ext cx="7830500" cy="519439"/>
      </dsp:txXfrm>
    </dsp:sp>
    <dsp:sp modelId="{540AF586-3B5F-48AA-A362-658F2174F45D}">
      <dsp:nvSpPr>
        <dsp:cNvPr id="0" name=""/>
        <dsp:cNvSpPr/>
      </dsp:nvSpPr>
      <dsp:spPr>
        <a:xfrm>
          <a:off x="0" y="627007"/>
          <a:ext cx="7886700" cy="228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a:t>General Information (5 Points)</a:t>
          </a:r>
        </a:p>
        <a:p>
          <a:pPr marL="171450" lvl="1" indent="-171450" algn="l" defTabSz="844550" rtl="0">
            <a:lnSpc>
              <a:spcPct val="90000"/>
            </a:lnSpc>
            <a:spcBef>
              <a:spcPct val="0"/>
            </a:spcBef>
            <a:spcAft>
              <a:spcPct val="20000"/>
            </a:spcAft>
            <a:buChar char="•"/>
          </a:pPr>
          <a:r>
            <a:rPr lang="en-US" sz="1900" kern="1200" dirty="0"/>
            <a:t>Eligibility/Demonstration of Overall School Success (5 Points)</a:t>
          </a:r>
        </a:p>
        <a:p>
          <a:pPr marL="171450" lvl="1" indent="-171450" algn="l" defTabSz="844550" rtl="0">
            <a:lnSpc>
              <a:spcPct val="90000"/>
            </a:lnSpc>
            <a:spcBef>
              <a:spcPct val="0"/>
            </a:spcBef>
            <a:spcAft>
              <a:spcPct val="20000"/>
            </a:spcAft>
            <a:buChar char="•"/>
          </a:pPr>
          <a:r>
            <a:rPr lang="en-US" sz="1900" kern="1200" dirty="0"/>
            <a:t>Demonstrated Need or Demand (5 Points)</a:t>
          </a:r>
        </a:p>
        <a:p>
          <a:pPr marL="171450" lvl="1" indent="-171450" algn="l" defTabSz="844550" rtl="0">
            <a:lnSpc>
              <a:spcPct val="90000"/>
            </a:lnSpc>
            <a:spcBef>
              <a:spcPct val="0"/>
            </a:spcBef>
            <a:spcAft>
              <a:spcPct val="20000"/>
            </a:spcAft>
            <a:buChar char="•"/>
          </a:pPr>
          <a:r>
            <a:rPr lang="en-US" sz="1900" kern="1200" dirty="0"/>
            <a:t>Project Proposal (20 Points)</a:t>
          </a:r>
        </a:p>
        <a:p>
          <a:pPr marL="171450" lvl="1" indent="-171450" algn="l" defTabSz="844550" rtl="0">
            <a:lnSpc>
              <a:spcPct val="90000"/>
            </a:lnSpc>
            <a:spcBef>
              <a:spcPct val="0"/>
            </a:spcBef>
            <a:spcAft>
              <a:spcPct val="20000"/>
            </a:spcAft>
            <a:buChar char="•"/>
          </a:pPr>
          <a:r>
            <a:rPr lang="en-US" sz="1900" kern="1200" dirty="0"/>
            <a:t>Project Goals and Impact (15 Points)</a:t>
          </a:r>
        </a:p>
        <a:p>
          <a:pPr marL="171450" lvl="1" indent="-171450" algn="l" defTabSz="844550" rtl="0">
            <a:lnSpc>
              <a:spcPct val="90000"/>
            </a:lnSpc>
            <a:spcBef>
              <a:spcPct val="0"/>
            </a:spcBef>
            <a:spcAft>
              <a:spcPct val="20000"/>
            </a:spcAft>
            <a:buChar char="•"/>
          </a:pPr>
          <a:r>
            <a:rPr lang="en-US" sz="1900" kern="1200" dirty="0"/>
            <a:t>Project Management Plan (10 Points)</a:t>
          </a:r>
        </a:p>
        <a:p>
          <a:pPr marL="171450" lvl="1" indent="-171450" algn="l" defTabSz="844550" rtl="0">
            <a:lnSpc>
              <a:spcPct val="90000"/>
            </a:lnSpc>
            <a:spcBef>
              <a:spcPct val="0"/>
            </a:spcBef>
            <a:spcAft>
              <a:spcPct val="20000"/>
            </a:spcAft>
            <a:buChar char="•"/>
          </a:pPr>
          <a:r>
            <a:rPr lang="en-US" sz="1900" kern="1200" dirty="0"/>
            <a:t>Project Evaluation (10 Points)</a:t>
          </a:r>
        </a:p>
      </dsp:txBody>
      <dsp:txXfrm>
        <a:off x="0" y="627007"/>
        <a:ext cx="7886700" cy="2285280"/>
      </dsp:txXfrm>
    </dsp:sp>
    <dsp:sp modelId="{2C17B7EF-C6F8-4D26-8485-AD49BDBD2CBF}">
      <dsp:nvSpPr>
        <dsp:cNvPr id="0" name=""/>
        <dsp:cNvSpPr/>
      </dsp:nvSpPr>
      <dsp:spPr>
        <a:xfrm>
          <a:off x="0" y="2912288"/>
          <a:ext cx="7886700" cy="575639"/>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t>Budget </a:t>
          </a:r>
        </a:p>
      </dsp:txBody>
      <dsp:txXfrm>
        <a:off x="28100" y="2940388"/>
        <a:ext cx="7830500" cy="519439"/>
      </dsp:txXfrm>
    </dsp:sp>
    <dsp:sp modelId="{30B37A5A-0E38-4F71-89F9-985C6E5D60F7}">
      <dsp:nvSpPr>
        <dsp:cNvPr id="0" name=""/>
        <dsp:cNvSpPr/>
      </dsp:nvSpPr>
      <dsp:spPr>
        <a:xfrm>
          <a:off x="0" y="3487927"/>
          <a:ext cx="7886700" cy="658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a:t>Budget Narrative (10 Points)</a:t>
          </a:r>
        </a:p>
        <a:p>
          <a:pPr marL="171450" lvl="1" indent="-171450" algn="l" defTabSz="844550" rtl="0">
            <a:lnSpc>
              <a:spcPct val="90000"/>
            </a:lnSpc>
            <a:spcBef>
              <a:spcPct val="0"/>
            </a:spcBef>
            <a:spcAft>
              <a:spcPct val="20000"/>
            </a:spcAft>
            <a:buChar char="•"/>
          </a:pPr>
          <a:r>
            <a:rPr lang="en-US" sz="1900" kern="1200"/>
            <a:t>Budget Details (10 Points)</a:t>
          </a:r>
        </a:p>
      </dsp:txBody>
      <dsp:txXfrm>
        <a:off x="0" y="3487927"/>
        <a:ext cx="7886700" cy="65826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2D2D2-4793-4077-AFE4-61A0A6D79B75}">
      <dsp:nvSpPr>
        <dsp:cNvPr id="0" name=""/>
        <dsp:cNvSpPr/>
      </dsp:nvSpPr>
      <dsp:spPr>
        <a:xfrm>
          <a:off x="0" y="117667"/>
          <a:ext cx="2193052" cy="857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Charter School Characteristics</a:t>
          </a:r>
        </a:p>
        <a:p>
          <a:pPr marL="0" lvl="0" indent="0" algn="r" defTabSz="711200">
            <a:lnSpc>
              <a:spcPct val="90000"/>
            </a:lnSpc>
            <a:spcBef>
              <a:spcPct val="0"/>
            </a:spcBef>
            <a:spcAft>
              <a:spcPct val="35000"/>
            </a:spcAft>
            <a:buNone/>
          </a:pPr>
          <a:r>
            <a:rPr lang="en-US" sz="1600" b="1" kern="1200" dirty="0"/>
            <a:t>(10 Additional Points)</a:t>
          </a:r>
        </a:p>
      </dsp:txBody>
      <dsp:txXfrm>
        <a:off x="0" y="117667"/>
        <a:ext cx="2193052" cy="857587"/>
      </dsp:txXfrm>
    </dsp:sp>
    <dsp:sp modelId="{CA60465B-768A-4643-8874-880424BB28B2}">
      <dsp:nvSpPr>
        <dsp:cNvPr id="0" name=""/>
        <dsp:cNvSpPr/>
      </dsp:nvSpPr>
      <dsp:spPr>
        <a:xfrm>
          <a:off x="2193052" y="10468"/>
          <a:ext cx="438610" cy="1071984"/>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4D6EE8-C148-43BD-9F69-667CEE62B10F}">
      <dsp:nvSpPr>
        <dsp:cNvPr id="0" name=""/>
        <dsp:cNvSpPr/>
      </dsp:nvSpPr>
      <dsp:spPr>
        <a:xfrm>
          <a:off x="2807107" y="10468"/>
          <a:ext cx="5965103" cy="107198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The charter school is physically located in a low-income community AND</a:t>
          </a:r>
        </a:p>
        <a:p>
          <a:pPr marL="171450" lvl="1" indent="-171450" algn="l" defTabSz="711200">
            <a:lnSpc>
              <a:spcPct val="90000"/>
            </a:lnSpc>
            <a:spcBef>
              <a:spcPct val="0"/>
            </a:spcBef>
            <a:spcAft>
              <a:spcPct val="15000"/>
            </a:spcAft>
            <a:buChar char="•"/>
          </a:pPr>
          <a:r>
            <a:rPr lang="en-US" sz="1600" b="1" kern="1200" dirty="0"/>
            <a:t>The charter school serves an educationally disadvantaged student population.</a:t>
          </a:r>
        </a:p>
      </dsp:txBody>
      <dsp:txXfrm>
        <a:off x="2807107" y="10468"/>
        <a:ext cx="5965103" cy="1071984"/>
      </dsp:txXfrm>
    </dsp:sp>
    <dsp:sp modelId="{0D0ACACA-343D-45D7-8849-F77AD2420139}">
      <dsp:nvSpPr>
        <dsp:cNvPr id="0" name=""/>
        <dsp:cNvSpPr/>
      </dsp:nvSpPr>
      <dsp:spPr>
        <a:xfrm>
          <a:off x="0" y="1796444"/>
          <a:ext cx="2193052" cy="857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Dissemination Project</a:t>
          </a:r>
        </a:p>
        <a:p>
          <a:pPr marL="0" lvl="0" indent="0" algn="ctr" defTabSz="711200">
            <a:lnSpc>
              <a:spcPct val="90000"/>
            </a:lnSpc>
            <a:spcBef>
              <a:spcPct val="0"/>
            </a:spcBef>
            <a:spcAft>
              <a:spcPct val="35000"/>
            </a:spcAft>
            <a:buNone/>
          </a:pPr>
          <a:r>
            <a:rPr lang="en-US" sz="1600" b="1" kern="1200" dirty="0"/>
            <a:t>(Up to 20 Additional Points)</a:t>
          </a:r>
        </a:p>
      </dsp:txBody>
      <dsp:txXfrm>
        <a:off x="0" y="1796444"/>
        <a:ext cx="2193052" cy="857587"/>
      </dsp:txXfrm>
    </dsp:sp>
    <dsp:sp modelId="{1FCA3EC4-2BA0-4F5A-B33B-4560929B39CE}">
      <dsp:nvSpPr>
        <dsp:cNvPr id="0" name=""/>
        <dsp:cNvSpPr/>
      </dsp:nvSpPr>
      <dsp:spPr>
        <a:xfrm>
          <a:off x="2193052" y="1233653"/>
          <a:ext cx="438610" cy="1983171"/>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AD8B9B-4F3F-41BF-BBF6-F5F8740FFDB4}">
      <dsp:nvSpPr>
        <dsp:cNvPr id="0" name=""/>
        <dsp:cNvSpPr/>
      </dsp:nvSpPr>
      <dsp:spPr>
        <a:xfrm>
          <a:off x="2807107" y="1233653"/>
          <a:ext cx="5965103" cy="1983171"/>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The project focuses on disseminating best practices that lead to academic success with educationally disadvantaged students in an URBAN area;</a:t>
          </a:r>
        </a:p>
        <a:p>
          <a:pPr marL="171450" lvl="1" indent="-171450" algn="l" defTabSz="711200">
            <a:lnSpc>
              <a:spcPct val="90000"/>
            </a:lnSpc>
            <a:spcBef>
              <a:spcPct val="0"/>
            </a:spcBef>
            <a:spcAft>
              <a:spcPct val="15000"/>
            </a:spcAft>
            <a:buChar char="•"/>
          </a:pPr>
          <a:r>
            <a:rPr lang="en-US" sz="1600" b="1" kern="1200" dirty="0"/>
            <a:t>The project focuses on disseminating best practices that lead to academic success with educationally disadvantaged students in a RURAL area; AND/OR</a:t>
          </a:r>
        </a:p>
        <a:p>
          <a:pPr marL="171450" lvl="1" indent="-171450" algn="l" defTabSz="711200">
            <a:lnSpc>
              <a:spcPct val="90000"/>
            </a:lnSpc>
            <a:spcBef>
              <a:spcPct val="0"/>
            </a:spcBef>
            <a:spcAft>
              <a:spcPct val="15000"/>
            </a:spcAft>
            <a:buChar char="•"/>
          </a:pPr>
          <a:r>
            <a:rPr lang="en-US" sz="1600" b="1" kern="1200" dirty="0"/>
            <a:t>The project focuses on disseminating best practices that lead to academic success with students with disabilities.</a:t>
          </a:r>
        </a:p>
      </dsp:txBody>
      <dsp:txXfrm>
        <a:off x="2807107" y="1233653"/>
        <a:ext cx="5965103" cy="198317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D7C93-D9C8-4ADF-B8A7-3AD894BACDA4}">
      <dsp:nvSpPr>
        <dsp:cNvPr id="0" name=""/>
        <dsp:cNvSpPr/>
      </dsp:nvSpPr>
      <dsp:spPr>
        <a:xfrm>
          <a:off x="0" y="519283"/>
          <a:ext cx="2664085" cy="148451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US" sz="2400" kern="1200" dirty="0"/>
            <a:t>Louis J. Erste</a:t>
          </a:r>
        </a:p>
        <a:p>
          <a:pPr marL="0" lvl="0" indent="0" algn="ctr" defTabSz="1066800">
            <a:lnSpc>
              <a:spcPct val="100000"/>
            </a:lnSpc>
            <a:spcBef>
              <a:spcPct val="0"/>
            </a:spcBef>
            <a:spcAft>
              <a:spcPts val="0"/>
            </a:spcAft>
            <a:buNone/>
          </a:pPr>
          <a:r>
            <a:rPr lang="en-US" sz="1800" kern="1200" dirty="0"/>
            <a:t>Associate Superintendent</a:t>
          </a:r>
        </a:p>
        <a:p>
          <a:pPr marL="0" lvl="0" indent="0" algn="ctr" defTabSz="1066800">
            <a:lnSpc>
              <a:spcPct val="100000"/>
            </a:lnSpc>
            <a:spcBef>
              <a:spcPct val="0"/>
            </a:spcBef>
            <a:spcAft>
              <a:spcPts val="0"/>
            </a:spcAft>
            <a:buNone/>
          </a:pPr>
          <a:r>
            <a:rPr lang="en-US" sz="1800" kern="1200" dirty="0"/>
            <a:t>lerste@doe.k12.ga.us</a:t>
          </a:r>
        </a:p>
        <a:p>
          <a:pPr marL="0" lvl="0" indent="0" algn="ctr" defTabSz="1066800">
            <a:lnSpc>
              <a:spcPct val="100000"/>
            </a:lnSpc>
            <a:spcBef>
              <a:spcPct val="0"/>
            </a:spcBef>
            <a:spcAft>
              <a:spcPts val="0"/>
            </a:spcAft>
            <a:buNone/>
          </a:pPr>
          <a:r>
            <a:rPr lang="en-US" sz="1800" kern="1200" dirty="0"/>
            <a:t>(404) 651-8734</a:t>
          </a:r>
        </a:p>
      </dsp:txBody>
      <dsp:txXfrm>
        <a:off x="0" y="519283"/>
        <a:ext cx="2664085" cy="1484514"/>
      </dsp:txXfrm>
    </dsp:sp>
    <dsp:sp modelId="{D68BFDEB-50A3-4535-AD3C-E158583770DC}">
      <dsp:nvSpPr>
        <dsp:cNvPr id="0" name=""/>
        <dsp:cNvSpPr/>
      </dsp:nvSpPr>
      <dsp:spPr>
        <a:xfrm>
          <a:off x="2871838" y="511296"/>
          <a:ext cx="2818029" cy="148451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US" sz="2400" kern="1200" dirty="0"/>
            <a:t>Allen Mueller</a:t>
          </a:r>
        </a:p>
        <a:p>
          <a:pPr marL="0" lvl="0" indent="0" algn="ctr" defTabSz="1066800">
            <a:lnSpc>
              <a:spcPct val="100000"/>
            </a:lnSpc>
            <a:spcBef>
              <a:spcPct val="0"/>
            </a:spcBef>
            <a:spcAft>
              <a:spcPts val="0"/>
            </a:spcAft>
            <a:buNone/>
          </a:pPr>
          <a:r>
            <a:rPr lang="en-US" sz="1800" kern="1200" dirty="0"/>
            <a:t>Director</a:t>
          </a:r>
        </a:p>
        <a:p>
          <a:pPr marL="0" lvl="0" indent="0" algn="ctr" defTabSz="1066800">
            <a:lnSpc>
              <a:spcPct val="100000"/>
            </a:lnSpc>
            <a:spcBef>
              <a:spcPct val="0"/>
            </a:spcBef>
            <a:spcAft>
              <a:spcPts val="0"/>
            </a:spcAft>
            <a:buNone/>
          </a:pPr>
          <a:r>
            <a:rPr lang="en-US" sz="1800" kern="1200" dirty="0"/>
            <a:t>amueller@doe.k12.ga.us</a:t>
          </a:r>
        </a:p>
        <a:p>
          <a:pPr marL="0" lvl="0" indent="0" algn="ctr" defTabSz="1066800">
            <a:lnSpc>
              <a:spcPct val="100000"/>
            </a:lnSpc>
            <a:spcBef>
              <a:spcPct val="0"/>
            </a:spcBef>
            <a:spcAft>
              <a:spcPts val="0"/>
            </a:spcAft>
            <a:buNone/>
          </a:pPr>
          <a:r>
            <a:rPr lang="en-US" sz="1800" kern="1200" dirty="0"/>
            <a:t>(404) 657-2529</a:t>
          </a:r>
        </a:p>
      </dsp:txBody>
      <dsp:txXfrm>
        <a:off x="2871838" y="511296"/>
        <a:ext cx="2818029" cy="1484514"/>
      </dsp:txXfrm>
    </dsp:sp>
    <dsp:sp modelId="{3D6BF8EE-B24A-4AF1-8EF1-BAE140517363}">
      <dsp:nvSpPr>
        <dsp:cNvPr id="0" name=""/>
        <dsp:cNvSpPr/>
      </dsp:nvSpPr>
      <dsp:spPr>
        <a:xfrm>
          <a:off x="12564" y="2090375"/>
          <a:ext cx="2647409" cy="148451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US" sz="2400" kern="1200" dirty="0"/>
            <a:t>Kerry Pritchard</a:t>
          </a:r>
        </a:p>
        <a:p>
          <a:pPr marL="0" lvl="0" indent="0" algn="ctr" defTabSz="1066800">
            <a:lnSpc>
              <a:spcPct val="100000"/>
            </a:lnSpc>
            <a:spcBef>
              <a:spcPct val="0"/>
            </a:spcBef>
            <a:spcAft>
              <a:spcPts val="0"/>
            </a:spcAft>
            <a:buNone/>
          </a:pPr>
          <a:r>
            <a:rPr lang="en-US" sz="1800" kern="1200" dirty="0"/>
            <a:t>Accountability Manager</a:t>
          </a:r>
        </a:p>
        <a:p>
          <a:pPr marL="0" lvl="0" indent="0" algn="ctr" defTabSz="1066800">
            <a:lnSpc>
              <a:spcPct val="100000"/>
            </a:lnSpc>
            <a:spcBef>
              <a:spcPct val="0"/>
            </a:spcBef>
            <a:spcAft>
              <a:spcPts val="0"/>
            </a:spcAft>
            <a:buNone/>
          </a:pPr>
          <a:r>
            <a:rPr lang="en-US" sz="1800" kern="1200" dirty="0"/>
            <a:t>kpritchard@doe.k12.ga.us</a:t>
          </a:r>
        </a:p>
        <a:p>
          <a:pPr marL="0" lvl="0" indent="0" algn="ctr" defTabSz="1066800">
            <a:lnSpc>
              <a:spcPct val="100000"/>
            </a:lnSpc>
            <a:spcBef>
              <a:spcPct val="0"/>
            </a:spcBef>
            <a:spcAft>
              <a:spcPts val="0"/>
            </a:spcAft>
            <a:buNone/>
          </a:pPr>
          <a:r>
            <a:rPr lang="en-US" sz="1800" kern="1200" dirty="0"/>
            <a:t>(404) 558-9443</a:t>
          </a:r>
        </a:p>
      </dsp:txBody>
      <dsp:txXfrm>
        <a:off x="12564" y="2090375"/>
        <a:ext cx="2647409" cy="1484514"/>
      </dsp:txXfrm>
    </dsp:sp>
    <dsp:sp modelId="{33D79221-CECF-4754-9A7C-6690EF87F80D}">
      <dsp:nvSpPr>
        <dsp:cNvPr id="0" name=""/>
        <dsp:cNvSpPr/>
      </dsp:nvSpPr>
      <dsp:spPr>
        <a:xfrm>
          <a:off x="5867807" y="491444"/>
          <a:ext cx="2764463" cy="148451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US" sz="2400" kern="1200" dirty="0"/>
            <a:t>Francesca Black</a:t>
          </a:r>
        </a:p>
        <a:p>
          <a:pPr marL="0" lvl="0" indent="0" algn="ctr" defTabSz="1066800">
            <a:lnSpc>
              <a:spcPct val="100000"/>
            </a:lnSpc>
            <a:spcBef>
              <a:spcPct val="0"/>
            </a:spcBef>
            <a:spcAft>
              <a:spcPts val="0"/>
            </a:spcAft>
            <a:buNone/>
          </a:pPr>
          <a:r>
            <a:rPr lang="en-US" sz="1800" kern="1200" dirty="0"/>
            <a:t>Division Attorney</a:t>
          </a:r>
        </a:p>
        <a:p>
          <a:pPr marL="0" lvl="0" indent="0" algn="ctr" defTabSz="1066800">
            <a:lnSpc>
              <a:spcPct val="100000"/>
            </a:lnSpc>
            <a:spcBef>
              <a:spcPct val="0"/>
            </a:spcBef>
            <a:spcAft>
              <a:spcPts val="0"/>
            </a:spcAft>
            <a:buNone/>
          </a:pPr>
          <a:r>
            <a:rPr lang="en-US" sz="1800" kern="1200" dirty="0">
              <a:solidFill>
                <a:schemeClr val="bg1"/>
              </a:solidFill>
            </a:rPr>
            <a:t>fblack@doe.k12.ga.us</a:t>
          </a:r>
        </a:p>
        <a:p>
          <a:pPr marL="0" lvl="0" indent="0" algn="ctr" defTabSz="1066800">
            <a:lnSpc>
              <a:spcPct val="100000"/>
            </a:lnSpc>
            <a:spcBef>
              <a:spcPct val="0"/>
            </a:spcBef>
            <a:spcAft>
              <a:spcPts val="0"/>
            </a:spcAft>
            <a:buNone/>
          </a:pPr>
          <a:r>
            <a:rPr lang="en-US" sz="1800" kern="1200" dirty="0"/>
            <a:t>(404) 656-0027</a:t>
          </a:r>
        </a:p>
      </dsp:txBody>
      <dsp:txXfrm>
        <a:off x="5867807" y="491444"/>
        <a:ext cx="2764463" cy="1484514"/>
      </dsp:txXfrm>
    </dsp:sp>
    <dsp:sp modelId="{9BB255BB-F4D1-43A8-A796-DBD899930965}">
      <dsp:nvSpPr>
        <dsp:cNvPr id="0" name=""/>
        <dsp:cNvSpPr/>
      </dsp:nvSpPr>
      <dsp:spPr>
        <a:xfrm>
          <a:off x="2851921" y="2100687"/>
          <a:ext cx="2824907" cy="148451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US" sz="2400" kern="1200" dirty="0"/>
            <a:t>Latoya Satterwhite</a:t>
          </a:r>
        </a:p>
        <a:p>
          <a:pPr marL="0" lvl="0" indent="0" algn="ctr" defTabSz="1066800">
            <a:lnSpc>
              <a:spcPct val="100000"/>
            </a:lnSpc>
            <a:spcBef>
              <a:spcPct val="0"/>
            </a:spcBef>
            <a:spcAft>
              <a:spcPts val="0"/>
            </a:spcAft>
            <a:buNone/>
          </a:pPr>
          <a:r>
            <a:rPr lang="en-US" sz="1800" kern="1200" dirty="0"/>
            <a:t>Administrative Assistant</a:t>
          </a:r>
        </a:p>
        <a:p>
          <a:pPr marL="0" lvl="0" indent="0" algn="ctr" defTabSz="1066800">
            <a:lnSpc>
              <a:spcPct val="100000"/>
            </a:lnSpc>
            <a:spcBef>
              <a:spcPct val="0"/>
            </a:spcBef>
            <a:spcAft>
              <a:spcPts val="0"/>
            </a:spcAft>
            <a:buNone/>
          </a:pPr>
          <a:r>
            <a:rPr lang="en-US" sz="1800" kern="1200" dirty="0">
              <a:solidFill>
                <a:schemeClr val="bg1"/>
              </a:solidFill>
            </a:rPr>
            <a:t>lsatterwhite@doe.k12.ga.us </a:t>
          </a:r>
          <a:r>
            <a:rPr lang="en-US" sz="1800" kern="1200" dirty="0"/>
            <a:t>(404) 657-0515</a:t>
          </a:r>
        </a:p>
      </dsp:txBody>
      <dsp:txXfrm>
        <a:off x="2851921" y="2100687"/>
        <a:ext cx="2824907" cy="148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0096EA-0529-41AF-A41E-44C909C9D205}">
      <dsp:nvSpPr>
        <dsp:cNvPr id="0" name=""/>
        <dsp:cNvSpPr/>
      </dsp:nvSpPr>
      <dsp:spPr>
        <a:xfrm>
          <a:off x="0" y="586127"/>
          <a:ext cx="2643972" cy="158638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Federal and Georgia Charter Schools Program Grant Purpose and Objectives</a:t>
          </a:r>
        </a:p>
      </dsp:txBody>
      <dsp:txXfrm>
        <a:off x="0" y="586127"/>
        <a:ext cx="2643972" cy="1586383"/>
      </dsp:txXfrm>
    </dsp:sp>
    <dsp:sp modelId="{5F18FB61-5F8D-4A78-9A5E-A25BD589396A}">
      <dsp:nvSpPr>
        <dsp:cNvPr id="0" name=""/>
        <dsp:cNvSpPr/>
      </dsp:nvSpPr>
      <dsp:spPr>
        <a:xfrm>
          <a:off x="2908369" y="586127"/>
          <a:ext cx="2643972" cy="158638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Eligibility and Available </a:t>
          </a:r>
          <a:r>
            <a:rPr lang="en-US" sz="2000" kern="1200" dirty="0" err="1"/>
            <a:t>Subgrants</a:t>
          </a:r>
          <a:endParaRPr lang="en-US" sz="2000" kern="1200" dirty="0"/>
        </a:p>
      </dsp:txBody>
      <dsp:txXfrm>
        <a:off x="2908369" y="586127"/>
        <a:ext cx="2643972" cy="1586383"/>
      </dsp:txXfrm>
    </dsp:sp>
    <dsp:sp modelId="{FE658AC7-F4A0-4170-ACD4-872AB9742FEA}">
      <dsp:nvSpPr>
        <dsp:cNvPr id="0" name=""/>
        <dsp:cNvSpPr/>
      </dsp:nvSpPr>
      <dsp:spPr>
        <a:xfrm>
          <a:off x="5816739" y="586127"/>
          <a:ext cx="2643972" cy="158638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Overview of Planning and Implementation </a:t>
          </a:r>
          <a:r>
            <a:rPr lang="en-US" sz="2000" kern="1200" dirty="0" err="1"/>
            <a:t>Subgrant</a:t>
          </a:r>
          <a:r>
            <a:rPr lang="en-US" sz="2000" kern="1200" dirty="0"/>
            <a:t> Application </a:t>
          </a:r>
        </a:p>
      </dsp:txBody>
      <dsp:txXfrm>
        <a:off x="5816739" y="586127"/>
        <a:ext cx="2643972" cy="1586383"/>
      </dsp:txXfrm>
    </dsp:sp>
    <dsp:sp modelId="{DFCC7FD9-54A7-40C1-9ADB-6052F6709A41}">
      <dsp:nvSpPr>
        <dsp:cNvPr id="0" name=""/>
        <dsp:cNvSpPr/>
      </dsp:nvSpPr>
      <dsp:spPr>
        <a:xfrm>
          <a:off x="1454184" y="2436908"/>
          <a:ext cx="2643972" cy="158638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Overview of Dissemination </a:t>
          </a:r>
          <a:r>
            <a:rPr lang="en-US" sz="2000" kern="1200" dirty="0" err="1"/>
            <a:t>Subgrant</a:t>
          </a:r>
          <a:r>
            <a:rPr lang="en-US" sz="2000" kern="1200" dirty="0"/>
            <a:t> Application</a:t>
          </a:r>
        </a:p>
      </dsp:txBody>
      <dsp:txXfrm>
        <a:off x="1454184" y="2436908"/>
        <a:ext cx="2643972" cy="1586383"/>
      </dsp:txXfrm>
    </dsp:sp>
    <dsp:sp modelId="{7A85FAA6-66A7-4B42-8434-85ADE3F6DC83}">
      <dsp:nvSpPr>
        <dsp:cNvPr id="0" name=""/>
        <dsp:cNvSpPr/>
      </dsp:nvSpPr>
      <dsp:spPr>
        <a:xfrm>
          <a:off x="4362554" y="2436908"/>
          <a:ext cx="2643972" cy="158638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ts val="0"/>
            </a:spcAft>
            <a:buNone/>
          </a:pPr>
          <a:r>
            <a:rPr lang="en-US" sz="2000" kern="1200" dirty="0"/>
            <a:t>Additional Information and </a:t>
          </a:r>
        </a:p>
        <a:p>
          <a:pPr marL="0" lvl="0" indent="0" algn="ctr" defTabSz="889000">
            <a:lnSpc>
              <a:spcPct val="100000"/>
            </a:lnSpc>
            <a:spcBef>
              <a:spcPct val="0"/>
            </a:spcBef>
            <a:spcAft>
              <a:spcPts val="0"/>
            </a:spcAft>
            <a:buNone/>
          </a:pPr>
          <a:r>
            <a:rPr lang="en-US" sz="2000" kern="1200" dirty="0"/>
            <a:t>Contact Information</a:t>
          </a:r>
        </a:p>
      </dsp:txBody>
      <dsp:txXfrm>
        <a:off x="4362554" y="2436908"/>
        <a:ext cx="2643972" cy="15863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13E6C-7FDE-4504-9F36-274CC097A810}">
      <dsp:nvSpPr>
        <dsp:cNvPr id="0" name=""/>
        <dsp:cNvSpPr/>
      </dsp:nvSpPr>
      <dsp:spPr>
        <a:xfrm>
          <a:off x="0" y="383004"/>
          <a:ext cx="7886700" cy="11547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The Charter Schools Program Grant is a federal grant that is awarded to State Educational Agencies (SEAs) on a competitive basis to enable them to conduct charter school programs in their States.</a:t>
          </a:r>
        </a:p>
      </dsp:txBody>
      <dsp:txXfrm>
        <a:off x="56372" y="439376"/>
        <a:ext cx="7773956" cy="1042045"/>
      </dsp:txXfrm>
    </dsp:sp>
    <dsp:sp modelId="{5B1D5B98-533E-4C86-B1E5-A87AEE1FBE6E}">
      <dsp:nvSpPr>
        <dsp:cNvPr id="0" name=""/>
        <dsp:cNvSpPr/>
      </dsp:nvSpPr>
      <dsp:spPr>
        <a:xfrm>
          <a:off x="0" y="1598274"/>
          <a:ext cx="7886700" cy="115478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SEAs use their CSP funds to award </a:t>
          </a:r>
          <a:r>
            <a:rPr lang="en-US" sz="2100" kern="1200" dirty="0" err="1"/>
            <a:t>subgrants</a:t>
          </a:r>
          <a:r>
            <a:rPr lang="en-US" sz="2100" kern="1200" dirty="0"/>
            <a:t> to non-SEA eligible applicants in their States.</a:t>
          </a:r>
        </a:p>
      </dsp:txBody>
      <dsp:txXfrm>
        <a:off x="56372" y="1654646"/>
        <a:ext cx="7773956" cy="1042045"/>
      </dsp:txXfrm>
    </dsp:sp>
    <dsp:sp modelId="{ED7BEBA2-E1BB-4EB8-BB04-EF0F2275CF7E}">
      <dsp:nvSpPr>
        <dsp:cNvPr id="0" name=""/>
        <dsp:cNvSpPr/>
      </dsp:nvSpPr>
      <dsp:spPr>
        <a:xfrm>
          <a:off x="0" y="2813544"/>
          <a:ext cx="7886700" cy="115478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In 2016, Georgia was awarded $46 million in CSP funds over a 3-year period.</a:t>
          </a:r>
        </a:p>
      </dsp:txBody>
      <dsp:txXfrm>
        <a:off x="56372" y="2869916"/>
        <a:ext cx="7773956" cy="10420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789AF2-8D3B-4CE5-BC0B-BB7FC54EB5E2}">
      <dsp:nvSpPr>
        <dsp:cNvPr id="0" name=""/>
        <dsp:cNvSpPr/>
      </dsp:nvSpPr>
      <dsp:spPr>
        <a:xfrm>
          <a:off x="0" y="454109"/>
          <a:ext cx="7886700" cy="110930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Increase the national understanding of the charter school model.</a:t>
          </a:r>
        </a:p>
      </dsp:txBody>
      <dsp:txXfrm>
        <a:off x="54152" y="508261"/>
        <a:ext cx="7778396" cy="1001002"/>
      </dsp:txXfrm>
    </dsp:sp>
    <dsp:sp modelId="{FCB9DAB5-855D-426F-91C3-F61739F61E8A}">
      <dsp:nvSpPr>
        <dsp:cNvPr id="0" name=""/>
        <dsp:cNvSpPr/>
      </dsp:nvSpPr>
      <dsp:spPr>
        <a:xfrm>
          <a:off x="0" y="1621015"/>
          <a:ext cx="7886700" cy="1109306"/>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Expand the number of high-quality charter schools available to students across the Nation by providing financial assistance for the planning, program design, and initial implementation of charter schools.</a:t>
          </a:r>
        </a:p>
      </dsp:txBody>
      <dsp:txXfrm>
        <a:off x="54152" y="1675167"/>
        <a:ext cx="7778396" cy="1001002"/>
      </dsp:txXfrm>
    </dsp:sp>
    <dsp:sp modelId="{FF6F61D3-C7EE-4C64-B296-7BCC38005FF0}">
      <dsp:nvSpPr>
        <dsp:cNvPr id="0" name=""/>
        <dsp:cNvSpPr/>
      </dsp:nvSpPr>
      <dsp:spPr>
        <a:xfrm>
          <a:off x="0" y="2787922"/>
          <a:ext cx="7886700" cy="1109306"/>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Evaluate the effects of charter schools, including their effects on students, student academic achievement, staff, and parents.</a:t>
          </a:r>
        </a:p>
      </dsp:txBody>
      <dsp:txXfrm>
        <a:off x="54152" y="2842074"/>
        <a:ext cx="7778396" cy="1001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E4C16A-9E38-4469-AB7B-324B8148EF47}">
      <dsp:nvSpPr>
        <dsp:cNvPr id="0" name=""/>
        <dsp:cNvSpPr/>
      </dsp:nvSpPr>
      <dsp:spPr>
        <a:xfrm>
          <a:off x="0" y="580531"/>
          <a:ext cx="7886700" cy="83910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kern="1200" dirty="0"/>
            <a:t>To increase the number of high-quality charter schools in Georgia, especially among underserved students in rural and urban settings.</a:t>
          </a:r>
        </a:p>
      </dsp:txBody>
      <dsp:txXfrm>
        <a:off x="40962" y="621493"/>
        <a:ext cx="7804776" cy="757185"/>
      </dsp:txXfrm>
    </dsp:sp>
    <dsp:sp modelId="{BC224CD3-FE4D-44CB-9622-C6DD87B3A2FD}">
      <dsp:nvSpPr>
        <dsp:cNvPr id="0" name=""/>
        <dsp:cNvSpPr/>
      </dsp:nvSpPr>
      <dsp:spPr>
        <a:xfrm>
          <a:off x="0" y="1462841"/>
          <a:ext cx="7886700" cy="83910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kern="1200" dirty="0"/>
            <a:t>To use CSP funding to improve outcomes for students attending charter schools, specifically for educationally disadvantaged students.</a:t>
          </a:r>
        </a:p>
      </dsp:txBody>
      <dsp:txXfrm>
        <a:off x="40962" y="1503803"/>
        <a:ext cx="7804776" cy="757185"/>
      </dsp:txXfrm>
    </dsp:sp>
    <dsp:sp modelId="{CDA97069-B9E1-4EB9-9019-32EE64358D5C}">
      <dsp:nvSpPr>
        <dsp:cNvPr id="0" name=""/>
        <dsp:cNvSpPr/>
      </dsp:nvSpPr>
      <dsp:spPr>
        <a:xfrm>
          <a:off x="0" y="2345150"/>
          <a:ext cx="7886700" cy="83910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kern="1200" dirty="0"/>
            <a:t>To increase the number of educationally disadvantaged students attending high-quality charter schools around the State.</a:t>
          </a:r>
        </a:p>
      </dsp:txBody>
      <dsp:txXfrm>
        <a:off x="40962" y="2386112"/>
        <a:ext cx="7804776" cy="757185"/>
      </dsp:txXfrm>
    </dsp:sp>
    <dsp:sp modelId="{C8CC5DC8-3801-470F-842F-CF7C4AF9C027}">
      <dsp:nvSpPr>
        <dsp:cNvPr id="0" name=""/>
        <dsp:cNvSpPr/>
      </dsp:nvSpPr>
      <dsp:spPr>
        <a:xfrm>
          <a:off x="0" y="3227459"/>
          <a:ext cx="7886700" cy="8391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kern="1200" dirty="0"/>
            <a:t>To increase support for charter schools and charter schools’ academic success in working with students of all backgrounds, including students with disabilities, students of all racial and economic backgrounds, and ensuring compliance with all special education and civil rights laws.</a:t>
          </a:r>
        </a:p>
      </dsp:txBody>
      <dsp:txXfrm>
        <a:off x="40962" y="3268421"/>
        <a:ext cx="7804776" cy="7571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62542-E6BD-4F51-9A48-3F2E7893A26C}">
      <dsp:nvSpPr>
        <dsp:cNvPr id="0" name=""/>
        <dsp:cNvSpPr/>
      </dsp:nvSpPr>
      <dsp:spPr>
        <a:xfrm>
          <a:off x="0" y="188717"/>
          <a:ext cx="7886700" cy="8812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 charter school is eligible to apply for a planning and/or implementation </a:t>
          </a:r>
          <a:r>
            <a:rPr lang="en-US" sz="2800" kern="1200" dirty="0" err="1"/>
            <a:t>subgrant</a:t>
          </a:r>
          <a:r>
            <a:rPr lang="en-US" sz="2800" kern="1200" dirty="0"/>
            <a:t> if:</a:t>
          </a:r>
        </a:p>
      </dsp:txBody>
      <dsp:txXfrm>
        <a:off x="43018" y="231735"/>
        <a:ext cx="7800664" cy="795186"/>
      </dsp:txXfrm>
    </dsp:sp>
    <dsp:sp modelId="{31C1BD2A-70D0-47FC-B6DD-0AC46D09A6DA}">
      <dsp:nvSpPr>
        <dsp:cNvPr id="0" name=""/>
        <dsp:cNvSpPr/>
      </dsp:nvSpPr>
      <dsp:spPr>
        <a:xfrm>
          <a:off x="0" y="1069940"/>
          <a:ext cx="7886700" cy="2130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The school has an approved charter contract with either the State Board of Education or the State Charter </a:t>
          </a:r>
          <a:r>
            <a:rPr lang="en-US" sz="2000" kern="1200"/>
            <a:t>Schools Commission.</a:t>
          </a:r>
          <a:endParaRPr lang="en-US" sz="2000" kern="1200" dirty="0"/>
        </a:p>
        <a:p>
          <a:pPr marL="228600" lvl="1" indent="-228600" algn="l" defTabSz="889000">
            <a:lnSpc>
              <a:spcPct val="90000"/>
            </a:lnSpc>
            <a:spcBef>
              <a:spcPct val="0"/>
            </a:spcBef>
            <a:spcAft>
              <a:spcPct val="20000"/>
            </a:spcAft>
            <a:buChar char="•"/>
          </a:pPr>
          <a:r>
            <a:rPr lang="en-US" sz="2000" kern="1200" dirty="0"/>
            <a:t>The school meets the federal definition of a charter school.</a:t>
          </a:r>
        </a:p>
        <a:p>
          <a:pPr marL="228600" lvl="1" indent="-228600" algn="l" defTabSz="889000">
            <a:lnSpc>
              <a:spcPct val="90000"/>
            </a:lnSpc>
            <a:spcBef>
              <a:spcPct val="0"/>
            </a:spcBef>
            <a:spcAft>
              <a:spcPct val="20000"/>
            </a:spcAft>
            <a:buChar char="•"/>
          </a:pPr>
          <a:r>
            <a:rPr lang="en-US" sz="2000" kern="1200" dirty="0"/>
            <a:t>The school has a </a:t>
          </a:r>
          <a:r>
            <a:rPr lang="en-US" sz="2000" kern="1200"/>
            <a:t>CCRPI designation.</a:t>
          </a:r>
          <a:endParaRPr lang="en-US" sz="2000" kern="1200" dirty="0"/>
        </a:p>
        <a:p>
          <a:pPr marL="228600" lvl="1" indent="-228600" algn="l" defTabSz="889000">
            <a:lnSpc>
              <a:spcPct val="90000"/>
            </a:lnSpc>
            <a:spcBef>
              <a:spcPct val="0"/>
            </a:spcBef>
            <a:spcAft>
              <a:spcPct val="20000"/>
            </a:spcAft>
            <a:buChar char="•"/>
          </a:pPr>
          <a:r>
            <a:rPr lang="en-US" sz="2000" kern="1200" dirty="0"/>
            <a:t>The charter school is in its first 3 years of operation. The school must have opened – or expanded to a new school – no later than 2016.</a:t>
          </a:r>
        </a:p>
        <a:p>
          <a:pPr marL="228600" lvl="1" indent="-228600" algn="l" defTabSz="889000">
            <a:lnSpc>
              <a:spcPct val="90000"/>
            </a:lnSpc>
            <a:spcBef>
              <a:spcPct val="0"/>
            </a:spcBef>
            <a:spcAft>
              <a:spcPct val="20000"/>
            </a:spcAft>
            <a:buChar char="•"/>
          </a:pPr>
          <a:r>
            <a:rPr lang="en-US" sz="2000" kern="1200" dirty="0"/>
            <a:t>The school complies with all applicable state and federal laws.</a:t>
          </a:r>
        </a:p>
      </dsp:txBody>
      <dsp:txXfrm>
        <a:off x="0" y="1069940"/>
        <a:ext cx="7886700" cy="2130381"/>
      </dsp:txXfrm>
    </dsp:sp>
    <dsp:sp modelId="{DC123FA0-EA7F-45E4-B2C1-C496DEEB108C}">
      <dsp:nvSpPr>
        <dsp:cNvPr id="0" name=""/>
        <dsp:cNvSpPr/>
      </dsp:nvSpPr>
      <dsp:spPr>
        <a:xfrm>
          <a:off x="0" y="3418045"/>
          <a:ext cx="7886700" cy="1050875"/>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Charter schools that utilize a weighted lottery must obtain separate, final approval by the U.S. Department of Education.</a:t>
          </a:r>
        </a:p>
      </dsp:txBody>
      <dsp:txXfrm>
        <a:off x="51299" y="3469344"/>
        <a:ext cx="7784102" cy="948277"/>
      </dsp:txXfrm>
    </dsp:sp>
    <dsp:sp modelId="{E7CBBF09-58B1-4E61-B41C-BBB931EB0F93}">
      <dsp:nvSpPr>
        <dsp:cNvPr id="0" name=""/>
        <dsp:cNvSpPr/>
      </dsp:nvSpPr>
      <dsp:spPr>
        <a:xfrm>
          <a:off x="0" y="4251197"/>
          <a:ext cx="7886700" cy="77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dirty="0"/>
        </a:p>
      </dsp:txBody>
      <dsp:txXfrm>
        <a:off x="0" y="4251197"/>
        <a:ext cx="7886700" cy="774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95830-F623-489B-98D5-10AA07E73683}">
      <dsp:nvSpPr>
        <dsp:cNvPr id="0" name=""/>
        <dsp:cNvSpPr/>
      </dsp:nvSpPr>
      <dsp:spPr>
        <a:xfrm>
          <a:off x="0" y="17991"/>
          <a:ext cx="7886700" cy="138754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A charter school is eligible to apply for a dissemination </a:t>
          </a:r>
          <a:r>
            <a:rPr lang="en-US" sz="2400" kern="1200" dirty="0" err="1"/>
            <a:t>subgrant</a:t>
          </a:r>
          <a:r>
            <a:rPr lang="en-US" sz="2400" kern="1200" dirty="0"/>
            <a:t> if:</a:t>
          </a:r>
        </a:p>
      </dsp:txBody>
      <dsp:txXfrm>
        <a:off x="67734" y="85725"/>
        <a:ext cx="7751232" cy="1252078"/>
      </dsp:txXfrm>
    </dsp:sp>
    <dsp:sp modelId="{A32E8CD3-16FE-4669-A2E1-5F5F42456299}">
      <dsp:nvSpPr>
        <dsp:cNvPr id="0" name=""/>
        <dsp:cNvSpPr/>
      </dsp:nvSpPr>
      <dsp:spPr>
        <a:xfrm>
          <a:off x="0" y="1418822"/>
          <a:ext cx="7886700" cy="98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US" sz="2000" kern="1200"/>
            <a:t>The school meets the federal definition of a charter school.</a:t>
          </a:r>
        </a:p>
        <a:p>
          <a:pPr marL="228600" lvl="1" indent="-228600" algn="l" defTabSz="889000" rtl="0">
            <a:lnSpc>
              <a:spcPct val="90000"/>
            </a:lnSpc>
            <a:spcBef>
              <a:spcPct val="0"/>
            </a:spcBef>
            <a:spcAft>
              <a:spcPct val="20000"/>
            </a:spcAft>
            <a:buChar char="•"/>
          </a:pPr>
          <a:r>
            <a:rPr lang="en-US" sz="2000" kern="1200" dirty="0"/>
            <a:t>The school meets the federal and state definition of a high-quality charter school for the past 3 years.</a:t>
          </a:r>
        </a:p>
      </dsp:txBody>
      <dsp:txXfrm>
        <a:off x="0" y="1418822"/>
        <a:ext cx="7886700" cy="983250"/>
      </dsp:txXfrm>
    </dsp:sp>
    <dsp:sp modelId="{CFFE2DBD-E93A-4F7E-B95E-79115AEB754E}">
      <dsp:nvSpPr>
        <dsp:cNvPr id="0" name=""/>
        <dsp:cNvSpPr/>
      </dsp:nvSpPr>
      <dsp:spPr>
        <a:xfrm>
          <a:off x="0" y="2402072"/>
          <a:ext cx="7886700" cy="138754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A charter school may apply for a dissemination </a:t>
          </a:r>
          <a:r>
            <a:rPr lang="en-US" sz="2500" kern="1200" dirty="0" err="1"/>
            <a:t>subgrant</a:t>
          </a:r>
          <a:r>
            <a:rPr lang="en-US" sz="2500" kern="1200" dirty="0"/>
            <a:t> regardless of whether it has previously applied for or received a planning or implementation </a:t>
          </a:r>
          <a:r>
            <a:rPr lang="en-US" sz="2500" kern="1200" dirty="0" err="1"/>
            <a:t>subgrant</a:t>
          </a:r>
          <a:r>
            <a:rPr lang="en-US" sz="2500" kern="1200" dirty="0"/>
            <a:t> if:</a:t>
          </a:r>
        </a:p>
      </dsp:txBody>
      <dsp:txXfrm>
        <a:off x="67734" y="2469806"/>
        <a:ext cx="7751232" cy="1252078"/>
      </dsp:txXfrm>
    </dsp:sp>
    <dsp:sp modelId="{B7E293AA-96B3-4B5F-8183-A2D7106A6138}">
      <dsp:nvSpPr>
        <dsp:cNvPr id="0" name=""/>
        <dsp:cNvSpPr/>
      </dsp:nvSpPr>
      <dsp:spPr>
        <a:xfrm>
          <a:off x="0" y="3789619"/>
          <a:ext cx="7886700" cy="685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The school has been in operation for at least 3 consecutive years, and</a:t>
          </a:r>
        </a:p>
        <a:p>
          <a:pPr marL="228600" lvl="1" indent="-228600" algn="l" defTabSz="889000" rtl="0">
            <a:lnSpc>
              <a:spcPct val="90000"/>
            </a:lnSpc>
            <a:spcBef>
              <a:spcPct val="0"/>
            </a:spcBef>
            <a:spcAft>
              <a:spcPct val="20000"/>
            </a:spcAft>
            <a:buChar char="•"/>
          </a:pPr>
          <a:r>
            <a:rPr lang="en-US" sz="2000" kern="1200" dirty="0"/>
            <a:t>The school has demonstrated overall success.</a:t>
          </a:r>
        </a:p>
      </dsp:txBody>
      <dsp:txXfrm>
        <a:off x="0" y="3789619"/>
        <a:ext cx="7886700" cy="6856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CA8D9-4B64-410F-A55F-877BDA588EC7}">
      <dsp:nvSpPr>
        <dsp:cNvPr id="0" name=""/>
        <dsp:cNvSpPr/>
      </dsp:nvSpPr>
      <dsp:spPr>
        <a:xfrm>
          <a:off x="503" y="90513"/>
          <a:ext cx="2612826" cy="62514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Planning</a:t>
          </a:r>
          <a:endParaRPr lang="en-US" sz="1900" kern="1200" dirty="0"/>
        </a:p>
      </dsp:txBody>
      <dsp:txXfrm>
        <a:off x="503" y="90513"/>
        <a:ext cx="2612826" cy="625142"/>
      </dsp:txXfrm>
    </dsp:sp>
    <dsp:sp modelId="{C7FFF7C1-B8E2-49F0-9D24-D962B1DABAAE}">
      <dsp:nvSpPr>
        <dsp:cNvPr id="0" name=""/>
        <dsp:cNvSpPr/>
      </dsp:nvSpPr>
      <dsp:spPr>
        <a:xfrm>
          <a:off x="503" y="715656"/>
          <a:ext cx="2612826" cy="354516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Up to $75,000</a:t>
          </a:r>
        </a:p>
        <a:p>
          <a:pPr marL="171450" lvl="1" indent="-171450" algn="l" defTabSz="711200">
            <a:lnSpc>
              <a:spcPct val="90000"/>
            </a:lnSpc>
            <a:spcBef>
              <a:spcPct val="0"/>
            </a:spcBef>
            <a:spcAft>
              <a:spcPct val="15000"/>
            </a:spcAft>
            <a:buChar char="•"/>
          </a:pPr>
          <a:r>
            <a:rPr lang="en-US" sz="1600" kern="1200" dirty="0"/>
            <a:t>Initial planning and project design costs prior to opening</a:t>
          </a:r>
        </a:p>
        <a:p>
          <a:pPr marL="171450" lvl="1" indent="-171450" algn="l" defTabSz="711200">
            <a:lnSpc>
              <a:spcPct val="90000"/>
            </a:lnSpc>
            <a:spcBef>
              <a:spcPct val="0"/>
            </a:spcBef>
            <a:spcAft>
              <a:spcPct val="15000"/>
            </a:spcAft>
            <a:buChar char="•"/>
          </a:pPr>
          <a:r>
            <a:rPr lang="en-US" sz="1600" kern="1200" dirty="0"/>
            <a:t>Performance period begins on the date of SBOE approval of award and ends either 12 months later </a:t>
          </a:r>
          <a:r>
            <a:rPr lang="en-US" sz="1600" i="1" kern="1200" dirty="0"/>
            <a:t>or</a:t>
          </a:r>
          <a:r>
            <a:rPr lang="en-US" sz="1600" kern="1200" dirty="0"/>
            <a:t> the date the school opens, whichever comes first</a:t>
          </a:r>
        </a:p>
      </dsp:txBody>
      <dsp:txXfrm>
        <a:off x="503" y="715656"/>
        <a:ext cx="2612826" cy="3545167"/>
      </dsp:txXfrm>
    </dsp:sp>
    <dsp:sp modelId="{CB4BED42-03F4-4976-8217-B03F0EFA9BD1}">
      <dsp:nvSpPr>
        <dsp:cNvPr id="0" name=""/>
        <dsp:cNvSpPr/>
      </dsp:nvSpPr>
      <dsp:spPr>
        <a:xfrm>
          <a:off x="2982195" y="90513"/>
          <a:ext cx="2722408" cy="62514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Implementation</a:t>
          </a:r>
          <a:endParaRPr lang="en-US" sz="2400" kern="1200" dirty="0"/>
        </a:p>
      </dsp:txBody>
      <dsp:txXfrm>
        <a:off x="2982195" y="90513"/>
        <a:ext cx="2722408" cy="625142"/>
      </dsp:txXfrm>
    </dsp:sp>
    <dsp:sp modelId="{E697EFDC-27CA-47FA-99B0-1400218B6E89}">
      <dsp:nvSpPr>
        <dsp:cNvPr id="0" name=""/>
        <dsp:cNvSpPr/>
      </dsp:nvSpPr>
      <dsp:spPr>
        <a:xfrm>
          <a:off x="2979125" y="715656"/>
          <a:ext cx="2728548" cy="354516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Up to $775,000</a:t>
          </a:r>
        </a:p>
        <a:p>
          <a:pPr marL="171450" lvl="1" indent="-171450" algn="l" defTabSz="711200">
            <a:lnSpc>
              <a:spcPct val="90000"/>
            </a:lnSpc>
            <a:spcBef>
              <a:spcPct val="0"/>
            </a:spcBef>
            <a:spcAft>
              <a:spcPct val="15000"/>
            </a:spcAft>
            <a:buChar char="•"/>
          </a:pPr>
          <a:r>
            <a:rPr lang="en-US" sz="1600" kern="1200" dirty="0"/>
            <a:t>Initial start-up costs and implementation activities after opening</a:t>
          </a:r>
        </a:p>
        <a:p>
          <a:pPr marL="171450" lvl="1" indent="-171450" algn="l" defTabSz="711200">
            <a:lnSpc>
              <a:spcPct val="90000"/>
            </a:lnSpc>
            <a:spcBef>
              <a:spcPct val="0"/>
            </a:spcBef>
            <a:spcAft>
              <a:spcPct val="15000"/>
            </a:spcAft>
            <a:buChar char="•"/>
          </a:pPr>
          <a:r>
            <a:rPr lang="en-US" sz="1600" kern="1200" dirty="0"/>
            <a:t>Performance period begins on the date of SBOE approval of award and ends 24 months later</a:t>
          </a:r>
        </a:p>
      </dsp:txBody>
      <dsp:txXfrm>
        <a:off x="2979125" y="715656"/>
        <a:ext cx="2728548" cy="3545167"/>
      </dsp:txXfrm>
    </dsp:sp>
    <dsp:sp modelId="{8764F935-30E1-42E8-9A24-AC349387FA34}">
      <dsp:nvSpPr>
        <dsp:cNvPr id="0" name=""/>
        <dsp:cNvSpPr/>
      </dsp:nvSpPr>
      <dsp:spPr>
        <a:xfrm>
          <a:off x="6073470" y="90513"/>
          <a:ext cx="2612826" cy="62514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Dissemination</a:t>
          </a:r>
          <a:endParaRPr lang="en-US" sz="2400" kern="1200" dirty="0"/>
        </a:p>
      </dsp:txBody>
      <dsp:txXfrm>
        <a:off x="6073470" y="90513"/>
        <a:ext cx="2612826" cy="625142"/>
      </dsp:txXfrm>
    </dsp:sp>
    <dsp:sp modelId="{6223E3D4-DEB2-4A73-B9F3-A64D282A0CD3}">
      <dsp:nvSpPr>
        <dsp:cNvPr id="0" name=""/>
        <dsp:cNvSpPr/>
      </dsp:nvSpPr>
      <dsp:spPr>
        <a:xfrm>
          <a:off x="6073470" y="715656"/>
          <a:ext cx="2612826" cy="354516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Up to $225,000</a:t>
          </a:r>
        </a:p>
        <a:p>
          <a:pPr marL="171450" lvl="1" indent="-171450" algn="l" defTabSz="711200">
            <a:lnSpc>
              <a:spcPct val="90000"/>
            </a:lnSpc>
            <a:spcBef>
              <a:spcPct val="0"/>
            </a:spcBef>
            <a:spcAft>
              <a:spcPct val="15000"/>
            </a:spcAft>
            <a:buChar char="•"/>
          </a:pPr>
          <a:r>
            <a:rPr lang="en-US" sz="1600" kern="1200" dirty="0"/>
            <a:t>Disseminate best practices that improve student academic achievement among charter schools and traditional public schools</a:t>
          </a:r>
        </a:p>
        <a:p>
          <a:pPr marL="171450" lvl="1" indent="-171450" algn="l" defTabSz="711200">
            <a:lnSpc>
              <a:spcPct val="90000"/>
            </a:lnSpc>
            <a:spcBef>
              <a:spcPct val="0"/>
            </a:spcBef>
            <a:spcAft>
              <a:spcPct val="15000"/>
            </a:spcAft>
            <a:buChar char="•"/>
          </a:pPr>
          <a:r>
            <a:rPr lang="en-US" sz="1600" kern="1200" dirty="0"/>
            <a:t>Performance period begins on the date of SBOE approval of award</a:t>
          </a:r>
        </a:p>
        <a:p>
          <a:pPr marL="171450" lvl="1" indent="-171450" algn="l" defTabSz="711200">
            <a:lnSpc>
              <a:spcPct val="90000"/>
            </a:lnSpc>
            <a:spcBef>
              <a:spcPct val="0"/>
            </a:spcBef>
            <a:spcAft>
              <a:spcPct val="15000"/>
            </a:spcAft>
            <a:buChar char="•"/>
          </a:pPr>
          <a:r>
            <a:rPr lang="en-US" sz="1600" kern="1200" dirty="0"/>
            <a:t>12- to 24-month performance period</a:t>
          </a:r>
        </a:p>
        <a:p>
          <a:pPr marL="171450" lvl="1" indent="-171450" algn="l" defTabSz="711200">
            <a:lnSpc>
              <a:spcPct val="90000"/>
            </a:lnSpc>
            <a:spcBef>
              <a:spcPct val="0"/>
            </a:spcBef>
            <a:spcAft>
              <a:spcPct val="15000"/>
            </a:spcAft>
            <a:buChar char="•"/>
          </a:pPr>
          <a:r>
            <a:rPr lang="en-US" sz="1600" kern="1200" dirty="0"/>
            <a:t>Schools can only receive a Dissemination Grant 1 time.</a:t>
          </a:r>
        </a:p>
      </dsp:txBody>
      <dsp:txXfrm>
        <a:off x="6073470" y="715656"/>
        <a:ext cx="2612826" cy="35451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AF12B-4AAC-434E-AE9F-688D37AF3A5A}">
      <dsp:nvSpPr>
        <dsp:cNvPr id="0" name=""/>
        <dsp:cNvSpPr/>
      </dsp:nvSpPr>
      <dsp:spPr>
        <a:xfrm>
          <a:off x="0" y="212273"/>
          <a:ext cx="7886700" cy="126477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a:t>All CSP subgrants are funded on a reimbursement basis, which means that subgrantees will be reimbursed for allowable, approved activities following proof of expenditure.</a:t>
          </a:r>
        </a:p>
      </dsp:txBody>
      <dsp:txXfrm>
        <a:off x="61741" y="274014"/>
        <a:ext cx="7763218" cy="1141288"/>
      </dsp:txXfrm>
    </dsp:sp>
    <dsp:sp modelId="{27DFF55D-0135-4236-A249-7AC07930C839}">
      <dsp:nvSpPr>
        <dsp:cNvPr id="0" name=""/>
        <dsp:cNvSpPr/>
      </dsp:nvSpPr>
      <dsp:spPr>
        <a:xfrm>
          <a:off x="0" y="1543284"/>
          <a:ext cx="7886700" cy="1264770"/>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a:t>Subgrantees are expected to have liquid assets that they can spend in order to be reimbursed by the LEA (for locally-approved charter schools) or GaDOE (for state charter schools).</a:t>
          </a:r>
        </a:p>
      </dsp:txBody>
      <dsp:txXfrm>
        <a:off x="61741" y="1605025"/>
        <a:ext cx="7763218" cy="1141288"/>
      </dsp:txXfrm>
    </dsp:sp>
    <dsp:sp modelId="{FC3BE950-9075-444F-8826-562FE52C36BA}">
      <dsp:nvSpPr>
        <dsp:cNvPr id="0" name=""/>
        <dsp:cNvSpPr/>
      </dsp:nvSpPr>
      <dsp:spPr>
        <a:xfrm>
          <a:off x="0" y="2874294"/>
          <a:ext cx="7886700" cy="1264770"/>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A training on this reimbursement process will be provided for all </a:t>
          </a:r>
          <a:r>
            <a:rPr lang="en-US" sz="2300" kern="1200" dirty="0" err="1"/>
            <a:t>subgrant</a:t>
          </a:r>
          <a:r>
            <a:rPr lang="en-US" sz="2300" kern="1200" dirty="0"/>
            <a:t> award recipients on a later date.</a:t>
          </a:r>
        </a:p>
      </dsp:txBody>
      <dsp:txXfrm>
        <a:off x="61741" y="2936035"/>
        <a:ext cx="7763218" cy="11412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3" y="1"/>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12/5/2018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a:t>
            </a:fld>
            <a:endParaRPr lang="en-US"/>
          </a:p>
        </p:txBody>
      </p:sp>
    </p:spTree>
    <p:extLst>
      <p:ext uri="{BB962C8B-B14F-4D97-AF65-F5344CB8AC3E}">
        <p14:creationId xmlns:p14="http://schemas.microsoft.com/office/powerpoint/2010/main" val="3185967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baseline="0" dirty="0"/>
          </a:p>
        </p:txBody>
      </p:sp>
      <p:sp>
        <p:nvSpPr>
          <p:cNvPr id="4" name="Slide Number Placeholder 3"/>
          <p:cNvSpPr>
            <a:spLocks noGrp="1"/>
          </p:cNvSpPr>
          <p:nvPr>
            <p:ph type="sldNum" sz="quarter" idx="10"/>
          </p:nvPr>
        </p:nvSpPr>
        <p:spPr/>
        <p:txBody>
          <a:bodyPr/>
          <a:lstStyle/>
          <a:p>
            <a:fld id="{E6530340-F5C0-43BA-9CC1-D63E860F355B}" type="slidenum">
              <a:rPr lang="en-US" smtClean="0"/>
              <a:t>10</a:t>
            </a:fld>
            <a:endParaRPr lang="en-US"/>
          </a:p>
        </p:txBody>
      </p:sp>
    </p:spTree>
    <p:extLst>
      <p:ext uri="{BB962C8B-B14F-4D97-AF65-F5344CB8AC3E}">
        <p14:creationId xmlns:p14="http://schemas.microsoft.com/office/powerpoint/2010/main" val="2830290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baseline="0" dirty="0"/>
          </a:p>
        </p:txBody>
      </p:sp>
      <p:sp>
        <p:nvSpPr>
          <p:cNvPr id="4" name="Slide Number Placeholder 3"/>
          <p:cNvSpPr>
            <a:spLocks noGrp="1"/>
          </p:cNvSpPr>
          <p:nvPr>
            <p:ph type="sldNum" sz="quarter" idx="10"/>
          </p:nvPr>
        </p:nvSpPr>
        <p:spPr/>
        <p:txBody>
          <a:bodyPr/>
          <a:lstStyle/>
          <a:p>
            <a:fld id="{E6530340-F5C0-43BA-9CC1-D63E860F355B}" type="slidenum">
              <a:rPr lang="en-US" smtClean="0"/>
              <a:t>11</a:t>
            </a:fld>
            <a:endParaRPr lang="en-US"/>
          </a:p>
        </p:txBody>
      </p:sp>
    </p:spTree>
    <p:extLst>
      <p:ext uri="{BB962C8B-B14F-4D97-AF65-F5344CB8AC3E}">
        <p14:creationId xmlns:p14="http://schemas.microsoft.com/office/powerpoint/2010/main" val="3098642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sz="1000" dirty="0"/>
          </a:p>
          <a:p>
            <a:pPr marL="174982" indent="-174982">
              <a:buFontTx/>
              <a:buChar char="-"/>
            </a:pPr>
            <a:endParaRPr lang="en-US" sz="1000" dirty="0"/>
          </a:p>
        </p:txBody>
      </p:sp>
      <p:sp>
        <p:nvSpPr>
          <p:cNvPr id="4" name="Slide Number Placeholder 3"/>
          <p:cNvSpPr>
            <a:spLocks noGrp="1"/>
          </p:cNvSpPr>
          <p:nvPr>
            <p:ph type="sldNum" sz="quarter" idx="10"/>
          </p:nvPr>
        </p:nvSpPr>
        <p:spPr/>
        <p:txBody>
          <a:bodyPr/>
          <a:lstStyle/>
          <a:p>
            <a:fld id="{E6530340-F5C0-43BA-9CC1-D63E860F355B}" type="slidenum">
              <a:rPr lang="en-US" smtClean="0"/>
              <a:t>12</a:t>
            </a:fld>
            <a:endParaRPr lang="en-US"/>
          </a:p>
        </p:txBody>
      </p:sp>
    </p:spTree>
    <p:extLst>
      <p:ext uri="{BB962C8B-B14F-4D97-AF65-F5344CB8AC3E}">
        <p14:creationId xmlns:p14="http://schemas.microsoft.com/office/powerpoint/2010/main" val="4158166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13</a:t>
            </a:fld>
            <a:endParaRPr lang="en-US"/>
          </a:p>
        </p:txBody>
      </p:sp>
    </p:spTree>
    <p:extLst>
      <p:ext uri="{BB962C8B-B14F-4D97-AF65-F5344CB8AC3E}">
        <p14:creationId xmlns:p14="http://schemas.microsoft.com/office/powerpoint/2010/main" val="607564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14</a:t>
            </a:fld>
            <a:endParaRPr lang="en-US"/>
          </a:p>
        </p:txBody>
      </p:sp>
    </p:spTree>
    <p:extLst>
      <p:ext uri="{BB962C8B-B14F-4D97-AF65-F5344CB8AC3E}">
        <p14:creationId xmlns:p14="http://schemas.microsoft.com/office/powerpoint/2010/main" val="3419647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15</a:t>
            </a:fld>
            <a:endParaRPr lang="en-US"/>
          </a:p>
        </p:txBody>
      </p:sp>
    </p:spTree>
    <p:extLst>
      <p:ext uri="{BB962C8B-B14F-4D97-AF65-F5344CB8AC3E}">
        <p14:creationId xmlns:p14="http://schemas.microsoft.com/office/powerpoint/2010/main" val="373525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16</a:t>
            </a:fld>
            <a:endParaRPr lang="en-US"/>
          </a:p>
        </p:txBody>
      </p:sp>
    </p:spTree>
    <p:extLst>
      <p:ext uri="{BB962C8B-B14F-4D97-AF65-F5344CB8AC3E}">
        <p14:creationId xmlns:p14="http://schemas.microsoft.com/office/powerpoint/2010/main" val="4215279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17</a:t>
            </a:fld>
            <a:endParaRPr lang="en-US"/>
          </a:p>
        </p:txBody>
      </p:sp>
    </p:spTree>
    <p:extLst>
      <p:ext uri="{BB962C8B-B14F-4D97-AF65-F5344CB8AC3E}">
        <p14:creationId xmlns:p14="http://schemas.microsoft.com/office/powerpoint/2010/main" val="2934951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18</a:t>
            </a:fld>
            <a:endParaRPr lang="en-US"/>
          </a:p>
        </p:txBody>
      </p:sp>
    </p:spTree>
    <p:extLst>
      <p:ext uri="{BB962C8B-B14F-4D97-AF65-F5344CB8AC3E}">
        <p14:creationId xmlns:p14="http://schemas.microsoft.com/office/powerpoint/2010/main" val="1526243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19</a:t>
            </a:fld>
            <a:endParaRPr lang="en-US"/>
          </a:p>
        </p:txBody>
      </p:sp>
    </p:spTree>
    <p:extLst>
      <p:ext uri="{BB962C8B-B14F-4D97-AF65-F5344CB8AC3E}">
        <p14:creationId xmlns:p14="http://schemas.microsoft.com/office/powerpoint/2010/main" val="995405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a:t>
            </a:fld>
            <a:endParaRPr lang="en-US"/>
          </a:p>
        </p:txBody>
      </p:sp>
    </p:spTree>
    <p:extLst>
      <p:ext uri="{BB962C8B-B14F-4D97-AF65-F5344CB8AC3E}">
        <p14:creationId xmlns:p14="http://schemas.microsoft.com/office/powerpoint/2010/main" val="31567840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20</a:t>
            </a:fld>
            <a:endParaRPr lang="en-US"/>
          </a:p>
        </p:txBody>
      </p:sp>
    </p:spTree>
    <p:extLst>
      <p:ext uri="{BB962C8B-B14F-4D97-AF65-F5344CB8AC3E}">
        <p14:creationId xmlns:p14="http://schemas.microsoft.com/office/powerpoint/2010/main" val="2241757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21</a:t>
            </a:fld>
            <a:endParaRPr lang="en-US"/>
          </a:p>
        </p:txBody>
      </p:sp>
    </p:spTree>
    <p:extLst>
      <p:ext uri="{BB962C8B-B14F-4D97-AF65-F5344CB8AC3E}">
        <p14:creationId xmlns:p14="http://schemas.microsoft.com/office/powerpoint/2010/main" val="351721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22</a:t>
            </a:fld>
            <a:endParaRPr lang="en-US"/>
          </a:p>
        </p:txBody>
      </p:sp>
    </p:spTree>
    <p:extLst>
      <p:ext uri="{BB962C8B-B14F-4D97-AF65-F5344CB8AC3E}">
        <p14:creationId xmlns:p14="http://schemas.microsoft.com/office/powerpoint/2010/main" val="37530059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23</a:t>
            </a:fld>
            <a:endParaRPr lang="en-US"/>
          </a:p>
        </p:txBody>
      </p:sp>
    </p:spTree>
    <p:extLst>
      <p:ext uri="{BB962C8B-B14F-4D97-AF65-F5344CB8AC3E}">
        <p14:creationId xmlns:p14="http://schemas.microsoft.com/office/powerpoint/2010/main" val="12557731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24</a:t>
            </a:fld>
            <a:endParaRPr lang="en-US"/>
          </a:p>
        </p:txBody>
      </p:sp>
    </p:spTree>
    <p:extLst>
      <p:ext uri="{BB962C8B-B14F-4D97-AF65-F5344CB8AC3E}">
        <p14:creationId xmlns:p14="http://schemas.microsoft.com/office/powerpoint/2010/main" val="1122761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25</a:t>
            </a:fld>
            <a:endParaRPr lang="en-US"/>
          </a:p>
        </p:txBody>
      </p:sp>
    </p:spTree>
    <p:extLst>
      <p:ext uri="{BB962C8B-B14F-4D97-AF65-F5344CB8AC3E}">
        <p14:creationId xmlns:p14="http://schemas.microsoft.com/office/powerpoint/2010/main" val="4380392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26</a:t>
            </a:fld>
            <a:endParaRPr lang="en-US"/>
          </a:p>
        </p:txBody>
      </p:sp>
    </p:spTree>
    <p:extLst>
      <p:ext uri="{BB962C8B-B14F-4D97-AF65-F5344CB8AC3E}">
        <p14:creationId xmlns:p14="http://schemas.microsoft.com/office/powerpoint/2010/main" val="940679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27</a:t>
            </a:fld>
            <a:endParaRPr lang="en-US"/>
          </a:p>
        </p:txBody>
      </p:sp>
    </p:spTree>
    <p:extLst>
      <p:ext uri="{BB962C8B-B14F-4D97-AF65-F5344CB8AC3E}">
        <p14:creationId xmlns:p14="http://schemas.microsoft.com/office/powerpoint/2010/main" val="17387991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28</a:t>
            </a:fld>
            <a:endParaRPr lang="en-US"/>
          </a:p>
        </p:txBody>
      </p:sp>
    </p:spTree>
    <p:extLst>
      <p:ext uri="{BB962C8B-B14F-4D97-AF65-F5344CB8AC3E}">
        <p14:creationId xmlns:p14="http://schemas.microsoft.com/office/powerpoint/2010/main" val="135158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29</a:t>
            </a:fld>
            <a:endParaRPr lang="en-US"/>
          </a:p>
        </p:txBody>
      </p:sp>
    </p:spTree>
    <p:extLst>
      <p:ext uri="{BB962C8B-B14F-4D97-AF65-F5344CB8AC3E}">
        <p14:creationId xmlns:p14="http://schemas.microsoft.com/office/powerpoint/2010/main" val="1611984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a:t>
            </a:fld>
            <a:endParaRPr lang="en-US"/>
          </a:p>
        </p:txBody>
      </p:sp>
    </p:spTree>
    <p:extLst>
      <p:ext uri="{BB962C8B-B14F-4D97-AF65-F5344CB8AC3E}">
        <p14:creationId xmlns:p14="http://schemas.microsoft.com/office/powerpoint/2010/main" val="3221005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30</a:t>
            </a:fld>
            <a:endParaRPr lang="en-US"/>
          </a:p>
        </p:txBody>
      </p:sp>
    </p:spTree>
    <p:extLst>
      <p:ext uri="{BB962C8B-B14F-4D97-AF65-F5344CB8AC3E}">
        <p14:creationId xmlns:p14="http://schemas.microsoft.com/office/powerpoint/2010/main" val="21593225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31</a:t>
            </a:fld>
            <a:endParaRPr lang="en-US"/>
          </a:p>
        </p:txBody>
      </p:sp>
    </p:spTree>
    <p:extLst>
      <p:ext uri="{BB962C8B-B14F-4D97-AF65-F5344CB8AC3E}">
        <p14:creationId xmlns:p14="http://schemas.microsoft.com/office/powerpoint/2010/main" val="14568178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32</a:t>
            </a:fld>
            <a:endParaRPr lang="en-US"/>
          </a:p>
        </p:txBody>
      </p:sp>
    </p:spTree>
    <p:extLst>
      <p:ext uri="{BB962C8B-B14F-4D97-AF65-F5344CB8AC3E}">
        <p14:creationId xmlns:p14="http://schemas.microsoft.com/office/powerpoint/2010/main" val="26386218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33</a:t>
            </a:fld>
            <a:endParaRPr lang="en-US"/>
          </a:p>
        </p:txBody>
      </p:sp>
    </p:spTree>
    <p:extLst>
      <p:ext uri="{BB962C8B-B14F-4D97-AF65-F5344CB8AC3E}">
        <p14:creationId xmlns:p14="http://schemas.microsoft.com/office/powerpoint/2010/main" val="29824451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34</a:t>
            </a:fld>
            <a:endParaRPr lang="en-US"/>
          </a:p>
        </p:txBody>
      </p:sp>
    </p:spTree>
    <p:extLst>
      <p:ext uri="{BB962C8B-B14F-4D97-AF65-F5344CB8AC3E}">
        <p14:creationId xmlns:p14="http://schemas.microsoft.com/office/powerpoint/2010/main" val="24716416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35</a:t>
            </a:fld>
            <a:endParaRPr lang="en-US"/>
          </a:p>
        </p:txBody>
      </p:sp>
    </p:spTree>
    <p:extLst>
      <p:ext uri="{BB962C8B-B14F-4D97-AF65-F5344CB8AC3E}">
        <p14:creationId xmlns:p14="http://schemas.microsoft.com/office/powerpoint/2010/main" val="18716546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36</a:t>
            </a:fld>
            <a:endParaRPr lang="en-US"/>
          </a:p>
        </p:txBody>
      </p:sp>
    </p:spTree>
    <p:extLst>
      <p:ext uri="{BB962C8B-B14F-4D97-AF65-F5344CB8AC3E}">
        <p14:creationId xmlns:p14="http://schemas.microsoft.com/office/powerpoint/2010/main" val="33456018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37</a:t>
            </a:fld>
            <a:endParaRPr lang="en-US"/>
          </a:p>
        </p:txBody>
      </p:sp>
    </p:spTree>
    <p:extLst>
      <p:ext uri="{BB962C8B-B14F-4D97-AF65-F5344CB8AC3E}">
        <p14:creationId xmlns:p14="http://schemas.microsoft.com/office/powerpoint/2010/main" val="34028166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 </a:t>
            </a:r>
          </a:p>
        </p:txBody>
      </p:sp>
      <p:sp>
        <p:nvSpPr>
          <p:cNvPr id="4" name="Slide Number Placeholder 3"/>
          <p:cNvSpPr>
            <a:spLocks noGrp="1"/>
          </p:cNvSpPr>
          <p:nvPr>
            <p:ph type="sldNum" sz="quarter" idx="10"/>
          </p:nvPr>
        </p:nvSpPr>
        <p:spPr/>
        <p:txBody>
          <a:bodyPr/>
          <a:lstStyle/>
          <a:p>
            <a:fld id="{E6530340-F5C0-43BA-9CC1-D63E860F355B}" type="slidenum">
              <a:rPr lang="en-US" smtClean="0"/>
              <a:t>38</a:t>
            </a:fld>
            <a:endParaRPr lang="en-US"/>
          </a:p>
        </p:txBody>
      </p:sp>
    </p:spTree>
    <p:extLst>
      <p:ext uri="{BB962C8B-B14F-4D97-AF65-F5344CB8AC3E}">
        <p14:creationId xmlns:p14="http://schemas.microsoft.com/office/powerpoint/2010/main" val="16275565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39</a:t>
            </a:fld>
            <a:endParaRPr lang="en-US"/>
          </a:p>
        </p:txBody>
      </p:sp>
    </p:spTree>
    <p:extLst>
      <p:ext uri="{BB962C8B-B14F-4D97-AF65-F5344CB8AC3E}">
        <p14:creationId xmlns:p14="http://schemas.microsoft.com/office/powerpoint/2010/main" val="1462301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a:t>
            </a:fld>
            <a:endParaRPr lang="en-US"/>
          </a:p>
        </p:txBody>
      </p:sp>
    </p:spTree>
    <p:extLst>
      <p:ext uri="{BB962C8B-B14F-4D97-AF65-F5344CB8AC3E}">
        <p14:creationId xmlns:p14="http://schemas.microsoft.com/office/powerpoint/2010/main" val="38938474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40</a:t>
            </a:fld>
            <a:endParaRPr lang="en-US"/>
          </a:p>
        </p:txBody>
      </p:sp>
    </p:spTree>
    <p:extLst>
      <p:ext uri="{BB962C8B-B14F-4D97-AF65-F5344CB8AC3E}">
        <p14:creationId xmlns:p14="http://schemas.microsoft.com/office/powerpoint/2010/main" val="2476951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5</a:t>
            </a:fld>
            <a:endParaRPr lang="en-US"/>
          </a:p>
        </p:txBody>
      </p:sp>
    </p:spTree>
    <p:extLst>
      <p:ext uri="{BB962C8B-B14F-4D97-AF65-F5344CB8AC3E}">
        <p14:creationId xmlns:p14="http://schemas.microsoft.com/office/powerpoint/2010/main" val="1927934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6</a:t>
            </a:fld>
            <a:endParaRPr lang="en-US"/>
          </a:p>
        </p:txBody>
      </p:sp>
    </p:spTree>
    <p:extLst>
      <p:ext uri="{BB962C8B-B14F-4D97-AF65-F5344CB8AC3E}">
        <p14:creationId xmlns:p14="http://schemas.microsoft.com/office/powerpoint/2010/main" val="1067554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baseline="0" dirty="0"/>
          </a:p>
        </p:txBody>
      </p:sp>
      <p:sp>
        <p:nvSpPr>
          <p:cNvPr id="4" name="Slide Number Placeholder 3"/>
          <p:cNvSpPr>
            <a:spLocks noGrp="1"/>
          </p:cNvSpPr>
          <p:nvPr>
            <p:ph type="sldNum" sz="quarter" idx="10"/>
          </p:nvPr>
        </p:nvSpPr>
        <p:spPr/>
        <p:txBody>
          <a:bodyPr/>
          <a:lstStyle/>
          <a:p>
            <a:fld id="{E6530340-F5C0-43BA-9CC1-D63E860F355B}" type="slidenum">
              <a:rPr lang="en-US" smtClean="0"/>
              <a:t>7</a:t>
            </a:fld>
            <a:endParaRPr lang="en-US"/>
          </a:p>
        </p:txBody>
      </p:sp>
    </p:spTree>
    <p:extLst>
      <p:ext uri="{BB962C8B-B14F-4D97-AF65-F5344CB8AC3E}">
        <p14:creationId xmlns:p14="http://schemas.microsoft.com/office/powerpoint/2010/main" val="846565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8</a:t>
            </a:fld>
            <a:endParaRPr lang="en-US"/>
          </a:p>
        </p:txBody>
      </p:sp>
    </p:spTree>
    <p:extLst>
      <p:ext uri="{BB962C8B-B14F-4D97-AF65-F5344CB8AC3E}">
        <p14:creationId xmlns:p14="http://schemas.microsoft.com/office/powerpoint/2010/main" val="2935915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baseline="0" dirty="0"/>
          </a:p>
        </p:txBody>
      </p:sp>
      <p:sp>
        <p:nvSpPr>
          <p:cNvPr id="4" name="Slide Number Placeholder 3"/>
          <p:cNvSpPr>
            <a:spLocks noGrp="1"/>
          </p:cNvSpPr>
          <p:nvPr>
            <p:ph type="sldNum" sz="quarter" idx="10"/>
          </p:nvPr>
        </p:nvSpPr>
        <p:spPr/>
        <p:txBody>
          <a:bodyPr/>
          <a:lstStyle/>
          <a:p>
            <a:fld id="{E6530340-F5C0-43BA-9CC1-D63E860F355B}" type="slidenum">
              <a:rPr lang="en-US" smtClean="0"/>
              <a:t>9</a:t>
            </a:fld>
            <a:endParaRPr lang="en-US"/>
          </a:p>
        </p:txBody>
      </p:sp>
    </p:spTree>
    <p:extLst>
      <p:ext uri="{BB962C8B-B14F-4D97-AF65-F5344CB8AC3E}">
        <p14:creationId xmlns:p14="http://schemas.microsoft.com/office/powerpoint/2010/main" val="3525989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12/5/2018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12/5/2018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12/5/2018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12/5/2018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12/5/2018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12/5/2018</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12/5/2018</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12/5/2018</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12/5/2018</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12/5/2018</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12/5/2018</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12/5/2018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293" y="1122363"/>
            <a:ext cx="8352263" cy="2387600"/>
          </a:xfrm>
        </p:spPr>
        <p:txBody>
          <a:bodyPr>
            <a:normAutofit fontScale="90000"/>
          </a:bodyPr>
          <a:lstStyle/>
          <a:p>
            <a:r>
              <a:rPr lang="en-US" dirty="0"/>
              <a:t>Georgia Charter Schools Program: </a:t>
            </a:r>
            <a:br>
              <a:rPr lang="en-US" dirty="0"/>
            </a:br>
            <a:r>
              <a:rPr lang="en-US" sz="4400" dirty="0"/>
              <a:t>FY 2019 Pre-Application Webinar</a:t>
            </a:r>
          </a:p>
        </p:txBody>
      </p:sp>
      <p:sp>
        <p:nvSpPr>
          <p:cNvPr id="3" name="Subtitle 2"/>
          <p:cNvSpPr>
            <a:spLocks noGrp="1"/>
          </p:cNvSpPr>
          <p:nvPr>
            <p:ph type="subTitle" idx="1"/>
          </p:nvPr>
        </p:nvSpPr>
        <p:spPr>
          <a:xfrm>
            <a:off x="685800" y="3702205"/>
            <a:ext cx="7829550" cy="2043813"/>
          </a:xfrm>
        </p:spPr>
        <p:txBody>
          <a:bodyPr>
            <a:normAutofit fontScale="92500" lnSpcReduction="20000"/>
          </a:bodyPr>
          <a:lstStyle/>
          <a:p>
            <a:pPr>
              <a:lnSpc>
                <a:spcPct val="110000"/>
              </a:lnSpc>
              <a:spcBef>
                <a:spcPts val="0"/>
              </a:spcBef>
            </a:pPr>
            <a:r>
              <a:rPr lang="en-US" sz="2600" dirty="0">
                <a:latin typeface="Arial Rounded MT Bold" panose="020F0704030504030204" pitchFamily="34" charset="0"/>
              </a:rPr>
              <a:t>Federal Planning, Implementation, and </a:t>
            </a:r>
          </a:p>
          <a:p>
            <a:pPr>
              <a:lnSpc>
                <a:spcPct val="110000"/>
              </a:lnSpc>
              <a:spcBef>
                <a:spcPts val="0"/>
              </a:spcBef>
            </a:pPr>
            <a:r>
              <a:rPr lang="en-US" sz="2600" dirty="0">
                <a:latin typeface="Arial Rounded MT Bold" panose="020F0704030504030204" pitchFamily="34" charset="0"/>
              </a:rPr>
              <a:t>Dissemination </a:t>
            </a:r>
            <a:r>
              <a:rPr lang="en-US" sz="2600" dirty="0" err="1">
                <a:latin typeface="Arial Rounded MT Bold" panose="020F0704030504030204" pitchFamily="34" charset="0"/>
              </a:rPr>
              <a:t>Subgrants</a:t>
            </a:r>
            <a:r>
              <a:rPr lang="en-US" sz="2600" dirty="0">
                <a:latin typeface="Arial Rounded MT Bold" panose="020F0704030504030204" pitchFamily="34" charset="0"/>
              </a:rPr>
              <a:t> </a:t>
            </a:r>
          </a:p>
          <a:p>
            <a:endParaRPr lang="en-US" sz="1000" dirty="0"/>
          </a:p>
          <a:p>
            <a:pPr>
              <a:lnSpc>
                <a:spcPct val="100000"/>
              </a:lnSpc>
              <a:spcBef>
                <a:spcPts val="0"/>
              </a:spcBef>
            </a:pPr>
            <a:endParaRPr lang="en-US" sz="1600" dirty="0"/>
          </a:p>
          <a:p>
            <a:pPr>
              <a:lnSpc>
                <a:spcPct val="100000"/>
              </a:lnSpc>
              <a:spcBef>
                <a:spcPts val="0"/>
              </a:spcBef>
            </a:pPr>
            <a:r>
              <a:rPr lang="en-US" sz="2000" dirty="0"/>
              <a:t>Charter Schools Division</a:t>
            </a:r>
          </a:p>
          <a:p>
            <a:pPr>
              <a:lnSpc>
                <a:spcPct val="100000"/>
              </a:lnSpc>
              <a:spcBef>
                <a:spcPts val="0"/>
              </a:spcBef>
            </a:pPr>
            <a:r>
              <a:rPr lang="en-US" sz="2000" dirty="0"/>
              <a:t>Georgia Department of Education</a:t>
            </a:r>
          </a:p>
          <a:p>
            <a:pPr>
              <a:lnSpc>
                <a:spcPct val="100000"/>
              </a:lnSpc>
              <a:spcBef>
                <a:spcPts val="0"/>
              </a:spcBef>
            </a:pPr>
            <a:r>
              <a:rPr lang="en-US" sz="2000" dirty="0"/>
              <a:t>December 6th, 2018</a:t>
            </a:r>
          </a:p>
        </p:txBody>
      </p:sp>
      <p:sp>
        <p:nvSpPr>
          <p:cNvPr id="6" name="Date Placeholder 5"/>
          <p:cNvSpPr>
            <a:spLocks noGrp="1"/>
          </p:cNvSpPr>
          <p:nvPr>
            <p:ph type="dt" sz="half" idx="2"/>
          </p:nvPr>
        </p:nvSpPr>
        <p:spPr/>
        <p:txBody>
          <a:bodyPr/>
          <a:lstStyle/>
          <a:p>
            <a:fld id="{494CCCB8-5C83-404E-A3A7-8BF440FEC32E}" type="datetime1">
              <a:rPr lang="en-US" smtClean="0"/>
              <a:t>12/5/2018</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Reimbursement </a:t>
            </a:r>
            <a:r>
              <a:rPr lang="en-US" dirty="0" err="1"/>
              <a:t>Subgrants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676660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4211208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183409"/>
            <a:ext cx="6662429" cy="1325563"/>
          </a:xfrm>
        </p:spPr>
        <p:txBody>
          <a:bodyPr/>
          <a:lstStyle/>
          <a:p>
            <a:r>
              <a:rPr lang="en-US" dirty="0"/>
              <a:t>Application Instructions</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662586712"/>
              </p:ext>
            </p:extLst>
          </p:nvPr>
        </p:nvGraphicFramePr>
        <p:xfrm>
          <a:off x="258184" y="1683996"/>
          <a:ext cx="8257166"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2998683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183409"/>
            <a:ext cx="6662429" cy="1325563"/>
          </a:xfrm>
        </p:spPr>
        <p:txBody>
          <a:bodyPr/>
          <a:lstStyle/>
          <a:p>
            <a:r>
              <a:rPr lang="en-US" dirty="0"/>
              <a:t>Application Instructions</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185262632"/>
              </p:ext>
            </p:extLst>
          </p:nvPr>
        </p:nvGraphicFramePr>
        <p:xfrm>
          <a:off x="215153" y="1508972"/>
          <a:ext cx="8257166" cy="45260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186287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320674"/>
            <a:ext cx="6316630" cy="1325563"/>
          </a:xfrm>
        </p:spPr>
        <p:txBody>
          <a:bodyPr>
            <a:normAutofit fontScale="90000"/>
          </a:bodyPr>
          <a:lstStyle/>
          <a:p>
            <a:r>
              <a:rPr lang="en-US" dirty="0"/>
              <a:t>Planning and Implementation </a:t>
            </a:r>
            <a:r>
              <a:rPr lang="en-US" dirty="0" err="1"/>
              <a:t>Subgrant</a:t>
            </a:r>
            <a:r>
              <a:rPr lang="en-US" dirty="0"/>
              <a:t> Application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5023901"/>
              </p:ext>
            </p:extLst>
          </p:nvPr>
        </p:nvGraphicFramePr>
        <p:xfrm>
          <a:off x="628650" y="1979407"/>
          <a:ext cx="7886700" cy="41975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Tree>
    <p:extLst>
      <p:ext uri="{BB962C8B-B14F-4D97-AF65-F5344CB8AC3E}">
        <p14:creationId xmlns:p14="http://schemas.microsoft.com/office/powerpoint/2010/main" val="1074253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
        <p:nvSpPr>
          <p:cNvPr id="3" name="Content Placeholder 2"/>
          <p:cNvSpPr>
            <a:spLocks noGrp="1"/>
          </p:cNvSpPr>
          <p:nvPr>
            <p:ph idx="1"/>
          </p:nvPr>
        </p:nvSpPr>
        <p:spPr>
          <a:xfrm>
            <a:off x="464134" y="1466849"/>
            <a:ext cx="8051216" cy="4710114"/>
          </a:xfrm>
        </p:spPr>
        <p:txBody>
          <a:bodyPr>
            <a:normAutofit fontScale="55000" lnSpcReduction="20000"/>
          </a:bodyPr>
          <a:lstStyle/>
          <a:p>
            <a:pPr marL="0" indent="0">
              <a:buNone/>
            </a:pPr>
            <a:r>
              <a:rPr lang="en-US" sz="3800" b="1" u="sng" dirty="0"/>
              <a:t>Project Narrative</a:t>
            </a:r>
          </a:p>
          <a:p>
            <a:pPr lvl="0"/>
            <a:r>
              <a:rPr lang="en-US" sz="2600" b="1" dirty="0"/>
              <a:t>Educational Program Overview (20 points)</a:t>
            </a:r>
            <a:endParaRPr lang="en-US" sz="2600" dirty="0"/>
          </a:p>
          <a:p>
            <a:pPr lvl="1"/>
            <a:r>
              <a:rPr lang="en-US" sz="2600" dirty="0"/>
              <a:t>Briefly describe your charter school, including the educational program, the school community, the school’s origins and the vision of the school.  Please cover the points below. </a:t>
            </a:r>
          </a:p>
          <a:p>
            <a:pPr lvl="2"/>
            <a:r>
              <a:rPr lang="en-US" sz="2600" dirty="0"/>
              <a:t>Describe how the school plans to use grant funds to implement the school’s vision. Please include the grades served during the first two years of operation, curricular focus or theme of the charter school.</a:t>
            </a:r>
          </a:p>
          <a:p>
            <a:pPr lvl="2"/>
            <a:r>
              <a:rPr lang="en-US" sz="2600" dirty="0"/>
              <a:t>Briefly describe the educational program that will be implemented by the charter school including any themes or key initiatives or instructional delivery methods.  If the charter school serves grades 9-12, list the graduation requirements. </a:t>
            </a:r>
          </a:p>
          <a:p>
            <a:pPr lvl="2"/>
            <a:r>
              <a:rPr lang="en-US" sz="2600" dirty="0"/>
              <a:t>Please describe how your educational program distinguishes your school from other educational options available to the student population that you are seeking to enroll.</a:t>
            </a:r>
          </a:p>
          <a:p>
            <a:pPr marL="914400" lvl="2" indent="0">
              <a:buNone/>
            </a:pPr>
            <a:endParaRPr lang="en-US" sz="2600" dirty="0"/>
          </a:p>
          <a:p>
            <a:pPr lvl="0"/>
            <a:r>
              <a:rPr lang="en-US" sz="2600" b="1" dirty="0"/>
              <a:t>Project Goals (10 Points)</a:t>
            </a:r>
            <a:endParaRPr lang="en-US" sz="2600" dirty="0"/>
          </a:p>
          <a:p>
            <a:pPr lvl="1"/>
            <a:r>
              <a:rPr lang="en-US" sz="2600" dirty="0"/>
              <a:t>Describe the student achievement objectives of the charter school, and the methods by which the charter school will determine its progress toward achieving those objectives. </a:t>
            </a:r>
          </a:p>
          <a:p>
            <a:pPr lvl="1"/>
            <a:r>
              <a:rPr lang="en-US" sz="2600" dirty="0"/>
              <a:t>List at least three project goals, with indicators, for the proposed grant that encompass the 24 month project period or 36 month project period if applying for both grants. At least two goals must address student academic achievement as measured by either the CRCT, EOCT, and Georgia’s College and Career Ready Performance Index (CCRPI).  Each listed goal should be specific, measurable, attainable, research-based and time-bound.  As an example, “95% of all staff will receive training on curriculum and policy in year 1, 80% of staff will receive training in reading intervention, writing mastery, and student learning styles in year 2.” The use of these grant funds should be directly correlated to student academic achievement. </a:t>
            </a:r>
          </a:p>
        </p:txBody>
      </p:sp>
    </p:spTree>
    <p:extLst>
      <p:ext uri="{BB962C8B-B14F-4D97-AF65-F5344CB8AC3E}">
        <p14:creationId xmlns:p14="http://schemas.microsoft.com/office/powerpoint/2010/main" val="1873723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
        <p:nvSpPr>
          <p:cNvPr id="3" name="Content Placeholder 2"/>
          <p:cNvSpPr>
            <a:spLocks noGrp="1"/>
          </p:cNvSpPr>
          <p:nvPr>
            <p:ph idx="1"/>
          </p:nvPr>
        </p:nvSpPr>
        <p:spPr>
          <a:xfrm>
            <a:off x="464134" y="1466849"/>
            <a:ext cx="8051216" cy="4710114"/>
          </a:xfrm>
        </p:spPr>
        <p:txBody>
          <a:bodyPr>
            <a:normAutofit fontScale="62500" lnSpcReduction="20000"/>
          </a:bodyPr>
          <a:lstStyle/>
          <a:p>
            <a:pPr marL="0" indent="0">
              <a:buNone/>
            </a:pPr>
            <a:r>
              <a:rPr lang="en-US" sz="3800" b="1" u="sng" dirty="0"/>
              <a:t>Project Narrative</a:t>
            </a:r>
            <a:r>
              <a:rPr lang="en-US" sz="3800" dirty="0"/>
              <a:t> (continued)</a:t>
            </a:r>
            <a:endParaRPr lang="en-US" sz="3800" b="1" u="sng" dirty="0"/>
          </a:p>
          <a:p>
            <a:r>
              <a:rPr lang="en-US" sz="2600" b="1" dirty="0"/>
              <a:t>Use of Data (10 Points)</a:t>
            </a:r>
            <a:endParaRPr lang="en-US" sz="2600" dirty="0"/>
          </a:p>
          <a:p>
            <a:pPr lvl="1"/>
            <a:r>
              <a:rPr lang="en-US" sz="2600" dirty="0"/>
              <a:t>Explain which software the school will use to maintain achievement data.  </a:t>
            </a:r>
          </a:p>
          <a:p>
            <a:pPr lvl="1"/>
            <a:r>
              <a:rPr lang="en-US" sz="2600" dirty="0"/>
              <a:t>Describe the data disaggregation among sub-groups and manipulation capabilities along with an explanation of who on the charter school’s staff will be managing the data.  </a:t>
            </a:r>
          </a:p>
          <a:p>
            <a:pPr lvl="1"/>
            <a:r>
              <a:rPr lang="en-US" sz="2600" dirty="0"/>
              <a:t>Describe how the program could be/will be refined and the methods for measuring progress toward these results. </a:t>
            </a:r>
          </a:p>
          <a:p>
            <a:pPr lvl="0"/>
            <a:r>
              <a:rPr lang="en-US" sz="2600" b="1" dirty="0"/>
              <a:t>Governance and Management (20 Points)</a:t>
            </a:r>
            <a:endParaRPr lang="en-US" sz="2600" dirty="0"/>
          </a:p>
          <a:p>
            <a:pPr lvl="1"/>
            <a:r>
              <a:rPr lang="en-US" sz="2600" dirty="0"/>
              <a:t>Describe the qualifications of the governing board.</a:t>
            </a:r>
            <a:r>
              <a:rPr lang="en-US" sz="2600" b="1" dirty="0"/>
              <a:t>  </a:t>
            </a:r>
            <a:endParaRPr lang="en-US" sz="2600" dirty="0"/>
          </a:p>
          <a:p>
            <a:pPr lvl="2"/>
            <a:r>
              <a:rPr lang="en-US" sz="2600" dirty="0"/>
              <a:t>Describe the level of oversight the governing board has over the school and school leader. </a:t>
            </a:r>
          </a:p>
          <a:p>
            <a:pPr lvl="2"/>
            <a:r>
              <a:rPr lang="en-US" sz="2600" dirty="0"/>
              <a:t>Describe the composition of the governing board, </a:t>
            </a:r>
            <a:r>
              <a:rPr lang="en-US" sz="2600" i="1" dirty="0"/>
              <a:t>e.g.</a:t>
            </a:r>
            <a:r>
              <a:rPr lang="en-US" sz="2600" dirty="0"/>
              <a:t> parents, community members or staff, and their responsibilities or decision-making authority. List any prerequisites for individuals to serve on the governing board. </a:t>
            </a:r>
          </a:p>
          <a:p>
            <a:pPr lvl="2"/>
            <a:r>
              <a:rPr lang="en-US" sz="2600" dirty="0"/>
              <a:t>Describe how board members were selected and their qualifications. Detail the training needs of the governing board and what board training has already occurred and who conducted that training. </a:t>
            </a:r>
          </a:p>
          <a:p>
            <a:pPr lvl="2"/>
            <a:r>
              <a:rPr lang="en-US" sz="2600" dirty="0"/>
              <a:t>Describe how the governing board’s policies will be made available to parents. Please describe how the charter school will be managed and attach any management contracts as an appendix.  </a:t>
            </a:r>
          </a:p>
        </p:txBody>
      </p:sp>
    </p:spTree>
    <p:extLst>
      <p:ext uri="{BB962C8B-B14F-4D97-AF65-F5344CB8AC3E}">
        <p14:creationId xmlns:p14="http://schemas.microsoft.com/office/powerpoint/2010/main" val="5853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
        <p:nvSpPr>
          <p:cNvPr id="3" name="Content Placeholder 2"/>
          <p:cNvSpPr>
            <a:spLocks noGrp="1"/>
          </p:cNvSpPr>
          <p:nvPr>
            <p:ph idx="1"/>
          </p:nvPr>
        </p:nvSpPr>
        <p:spPr>
          <a:xfrm>
            <a:off x="464134" y="1466849"/>
            <a:ext cx="8051216" cy="4710114"/>
          </a:xfrm>
        </p:spPr>
        <p:txBody>
          <a:bodyPr>
            <a:normAutofit fontScale="40000" lnSpcReduction="20000"/>
          </a:bodyPr>
          <a:lstStyle/>
          <a:p>
            <a:pPr marL="0" indent="0">
              <a:buNone/>
            </a:pPr>
            <a:r>
              <a:rPr lang="en-US" sz="6000" b="1" u="sng" dirty="0"/>
              <a:t>Project Narrative</a:t>
            </a:r>
            <a:r>
              <a:rPr lang="en-US" sz="6000" dirty="0"/>
              <a:t> (continued)</a:t>
            </a:r>
            <a:endParaRPr lang="en-US" sz="6000" b="1" u="sng" dirty="0"/>
          </a:p>
          <a:p>
            <a:pPr marL="0" lvl="0" indent="0">
              <a:lnSpc>
                <a:spcPct val="120000"/>
              </a:lnSpc>
              <a:spcBef>
                <a:spcPts val="0"/>
              </a:spcBef>
              <a:buNone/>
            </a:pPr>
            <a:r>
              <a:rPr lang="en-US" sz="3400" b="1" dirty="0"/>
              <a:t> </a:t>
            </a:r>
          </a:p>
          <a:p>
            <a:pPr lvl="0">
              <a:lnSpc>
                <a:spcPct val="120000"/>
              </a:lnSpc>
              <a:spcBef>
                <a:spcPts val="0"/>
              </a:spcBef>
            </a:pPr>
            <a:r>
              <a:rPr lang="en-US" sz="4400" b="1" dirty="0"/>
              <a:t>Student Access</a:t>
            </a:r>
            <a:r>
              <a:rPr lang="en-US" sz="4400" dirty="0"/>
              <a:t> </a:t>
            </a:r>
            <a:r>
              <a:rPr lang="en-US" sz="4400" b="1" dirty="0"/>
              <a:t>(10 Points)</a:t>
            </a:r>
            <a:endParaRPr lang="en-US" sz="4400" dirty="0"/>
          </a:p>
          <a:p>
            <a:pPr lvl="1">
              <a:lnSpc>
                <a:spcPct val="120000"/>
              </a:lnSpc>
              <a:spcBef>
                <a:spcPts val="0"/>
              </a:spcBef>
            </a:pPr>
            <a:r>
              <a:rPr lang="en-US" sz="4400" dirty="0"/>
              <a:t>Describe how the charter school will comply with requirements of Sections 613(a)(5) and 613(e)(1)(B) of the Individuals with Disabilities Education Act (IDEA). Reciting the law in this area alone in unacceptable, and will be scored as such on the attached rubric. </a:t>
            </a:r>
          </a:p>
          <a:p>
            <a:pPr lvl="1">
              <a:lnSpc>
                <a:spcPct val="120000"/>
              </a:lnSpc>
              <a:spcBef>
                <a:spcPts val="0"/>
              </a:spcBef>
            </a:pPr>
            <a:r>
              <a:rPr lang="en-US" sz="4400" dirty="0"/>
              <a:t>Describe how parents, students and other members of the community will be informed about the charter school, and how students will be given an equal opportunity to attend the charter school. Describe evidence of parent and community involvement prior to and during the operation of the charter school.</a:t>
            </a:r>
            <a:r>
              <a:rPr lang="en-US" sz="4400" b="1" dirty="0"/>
              <a:t> </a:t>
            </a:r>
            <a:endParaRPr lang="en-US" sz="4400" dirty="0"/>
          </a:p>
          <a:p>
            <a:pPr lvl="1">
              <a:lnSpc>
                <a:spcPct val="120000"/>
              </a:lnSpc>
              <a:spcBef>
                <a:spcPts val="0"/>
              </a:spcBef>
            </a:pPr>
            <a:r>
              <a:rPr lang="en-US" sz="4400" dirty="0"/>
              <a:t>How does the charter school plan to address its students’ transportation needs?</a:t>
            </a:r>
          </a:p>
        </p:txBody>
      </p:sp>
    </p:spTree>
    <p:extLst>
      <p:ext uri="{BB962C8B-B14F-4D97-AF65-F5344CB8AC3E}">
        <p14:creationId xmlns:p14="http://schemas.microsoft.com/office/powerpoint/2010/main" val="1988658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
        <p:nvSpPr>
          <p:cNvPr id="3" name="Content Placeholder 2"/>
          <p:cNvSpPr>
            <a:spLocks noGrp="1"/>
          </p:cNvSpPr>
          <p:nvPr>
            <p:ph idx="1"/>
          </p:nvPr>
        </p:nvSpPr>
        <p:spPr>
          <a:xfrm>
            <a:off x="464134" y="1466849"/>
            <a:ext cx="8051216" cy="4710114"/>
          </a:xfrm>
        </p:spPr>
        <p:txBody>
          <a:bodyPr>
            <a:normAutofit fontScale="25000" lnSpcReduction="20000"/>
          </a:bodyPr>
          <a:lstStyle/>
          <a:p>
            <a:pPr marL="0" indent="0">
              <a:buNone/>
            </a:pPr>
            <a:r>
              <a:rPr lang="en-US" sz="7400" b="1" u="sng" dirty="0"/>
              <a:t>Project Narrative</a:t>
            </a:r>
            <a:r>
              <a:rPr lang="en-US" sz="7400" dirty="0"/>
              <a:t> (continued)</a:t>
            </a:r>
            <a:endParaRPr lang="en-US" sz="7400" b="1" u="sng" dirty="0"/>
          </a:p>
          <a:p>
            <a:pPr marL="0" lvl="0" indent="0">
              <a:lnSpc>
                <a:spcPct val="120000"/>
              </a:lnSpc>
              <a:spcBef>
                <a:spcPts val="0"/>
              </a:spcBef>
              <a:buNone/>
            </a:pPr>
            <a:r>
              <a:rPr lang="en-US" sz="3400" b="1" dirty="0"/>
              <a:t> </a:t>
            </a:r>
          </a:p>
          <a:p>
            <a:pPr lvl="0">
              <a:lnSpc>
                <a:spcPct val="120000"/>
              </a:lnSpc>
              <a:spcBef>
                <a:spcPts val="0"/>
              </a:spcBef>
            </a:pPr>
            <a:r>
              <a:rPr lang="en-US" sz="4800" b="1" dirty="0"/>
              <a:t>Student Access</a:t>
            </a:r>
            <a:r>
              <a:rPr lang="en-US" sz="4800" dirty="0"/>
              <a:t> (continued)</a:t>
            </a:r>
          </a:p>
          <a:p>
            <a:pPr lvl="1">
              <a:lnSpc>
                <a:spcPct val="120000"/>
              </a:lnSpc>
              <a:spcBef>
                <a:spcPts val="0"/>
              </a:spcBef>
            </a:pPr>
            <a:r>
              <a:rPr lang="en-US" sz="4800" dirty="0"/>
              <a:t>Lottery Questions</a:t>
            </a:r>
          </a:p>
          <a:p>
            <a:pPr lvl="2">
              <a:lnSpc>
                <a:spcPct val="120000"/>
              </a:lnSpc>
              <a:spcBef>
                <a:spcPts val="0"/>
              </a:spcBef>
            </a:pPr>
            <a:r>
              <a:rPr lang="en-US" sz="4800" dirty="0"/>
              <a:t>How was the community notified of the charter school’s opening?</a:t>
            </a:r>
          </a:p>
          <a:p>
            <a:pPr lvl="2">
              <a:lnSpc>
                <a:spcPct val="120000"/>
              </a:lnSpc>
              <a:spcBef>
                <a:spcPts val="0"/>
              </a:spcBef>
            </a:pPr>
            <a:r>
              <a:rPr lang="en-US" sz="4800" dirty="0"/>
              <a:t>What is the date of the first, and thereafter annual, lottery?</a:t>
            </a:r>
          </a:p>
          <a:p>
            <a:pPr lvl="2">
              <a:lnSpc>
                <a:spcPct val="120000"/>
              </a:lnSpc>
              <a:spcBef>
                <a:spcPts val="0"/>
              </a:spcBef>
            </a:pPr>
            <a:r>
              <a:rPr lang="en-US" sz="4800" dirty="0"/>
              <a:t>What preference priorities with the school use if any?</a:t>
            </a:r>
          </a:p>
          <a:p>
            <a:pPr lvl="2">
              <a:lnSpc>
                <a:spcPct val="120000"/>
              </a:lnSpc>
              <a:spcBef>
                <a:spcPts val="0"/>
              </a:spcBef>
            </a:pPr>
            <a:r>
              <a:rPr lang="en-US" sz="4800" dirty="0"/>
              <a:t>Were any students given priority notice or guaranteed admission?</a:t>
            </a:r>
          </a:p>
          <a:p>
            <a:pPr lvl="2">
              <a:lnSpc>
                <a:spcPct val="120000"/>
              </a:lnSpc>
              <a:spcBef>
                <a:spcPts val="0"/>
              </a:spcBef>
            </a:pPr>
            <a:r>
              <a:rPr lang="en-US" sz="4800" dirty="0"/>
              <a:t>What are the demographics of the first year class?</a:t>
            </a:r>
          </a:p>
          <a:p>
            <a:pPr lvl="2">
              <a:lnSpc>
                <a:spcPct val="120000"/>
              </a:lnSpc>
              <a:spcBef>
                <a:spcPts val="0"/>
              </a:spcBef>
            </a:pPr>
            <a:r>
              <a:rPr lang="en-US" sz="4800" dirty="0"/>
              <a:t>What is the attendance zone? Please describe in depth how the school will be recruit from all segments of the proposed attendance zone.</a:t>
            </a:r>
          </a:p>
          <a:p>
            <a:pPr lvl="2">
              <a:lnSpc>
                <a:spcPct val="120000"/>
              </a:lnSpc>
              <a:spcBef>
                <a:spcPts val="0"/>
              </a:spcBef>
            </a:pPr>
            <a:r>
              <a:rPr lang="en-US" sz="4800" dirty="0"/>
              <a:t>How has the school accounted for student transportation?</a:t>
            </a:r>
          </a:p>
          <a:p>
            <a:pPr lvl="2">
              <a:lnSpc>
                <a:spcPct val="120000"/>
              </a:lnSpc>
              <a:spcBef>
                <a:spcPts val="0"/>
              </a:spcBef>
            </a:pPr>
            <a:r>
              <a:rPr lang="en-US" sz="4800" dirty="0"/>
              <a:t>If the school uses a weighted lottery, please address what categories are weighted and how. Please also address how the weighted lottery is part of the school’s overall recruitment plan. </a:t>
            </a:r>
          </a:p>
          <a:p>
            <a:pPr marL="0" indent="0">
              <a:lnSpc>
                <a:spcPct val="120000"/>
              </a:lnSpc>
              <a:spcBef>
                <a:spcPts val="0"/>
              </a:spcBef>
              <a:buNone/>
            </a:pPr>
            <a:endParaRPr lang="en-US" sz="4800" dirty="0"/>
          </a:p>
          <a:p>
            <a:pPr marL="0" indent="0">
              <a:lnSpc>
                <a:spcPct val="120000"/>
              </a:lnSpc>
              <a:spcBef>
                <a:spcPts val="0"/>
              </a:spcBef>
              <a:buNone/>
            </a:pPr>
            <a:r>
              <a:rPr lang="en-US" sz="4800" u="sng" dirty="0"/>
              <a:t>Please Note</a:t>
            </a:r>
            <a:r>
              <a:rPr lang="en-US" sz="4800" dirty="0"/>
              <a:t>: Schools that are planning to implement a weighted lottery must also provide the following information in order to obtain approval from the U.S. Department of Education before the school can be awarded CSP funds: </a:t>
            </a:r>
          </a:p>
          <a:p>
            <a:pPr marL="0" indent="0">
              <a:lnSpc>
                <a:spcPct val="120000"/>
              </a:lnSpc>
              <a:spcBef>
                <a:spcPts val="0"/>
              </a:spcBef>
              <a:buNone/>
            </a:pPr>
            <a:endParaRPr lang="en-US" sz="4800" dirty="0"/>
          </a:p>
          <a:p>
            <a:pPr lvl="1">
              <a:lnSpc>
                <a:spcPct val="120000"/>
              </a:lnSpc>
              <a:spcBef>
                <a:spcPts val="0"/>
              </a:spcBef>
            </a:pPr>
            <a:r>
              <a:rPr lang="en-US" sz="4800" dirty="0"/>
              <a:t>Information concerning the mechanisms that exist (if any) for an oversight entity (e.g., the SEA or an authorized public chartering agency) to review, approve, or monitor specific lottery practices, including establishment of weight amounts if applicable; </a:t>
            </a:r>
          </a:p>
          <a:p>
            <a:pPr lvl="1">
              <a:lnSpc>
                <a:spcPct val="120000"/>
              </a:lnSpc>
              <a:spcBef>
                <a:spcPts val="0"/>
              </a:spcBef>
            </a:pPr>
            <a:r>
              <a:rPr lang="en-US" sz="4800" dirty="0"/>
              <a:t>Information concerning how the use of a weighted lottery for a permitted purpose is within the scope and objectives of the approved project; and </a:t>
            </a:r>
          </a:p>
          <a:p>
            <a:pPr lvl="1">
              <a:lnSpc>
                <a:spcPct val="120000"/>
              </a:lnSpc>
              <a:spcBef>
                <a:spcPts val="0"/>
              </a:spcBef>
            </a:pPr>
            <a:r>
              <a:rPr lang="en-US" sz="4800" dirty="0"/>
              <a:t>Information concerning the amount or range of lottery weights that will be employed or permitted and the rationale for these weights. </a:t>
            </a:r>
          </a:p>
        </p:txBody>
      </p:sp>
    </p:spTree>
    <p:extLst>
      <p:ext uri="{BB962C8B-B14F-4D97-AF65-F5344CB8AC3E}">
        <p14:creationId xmlns:p14="http://schemas.microsoft.com/office/powerpoint/2010/main" val="3232747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
        <p:nvSpPr>
          <p:cNvPr id="3" name="Content Placeholder 2"/>
          <p:cNvSpPr>
            <a:spLocks noGrp="1"/>
          </p:cNvSpPr>
          <p:nvPr>
            <p:ph idx="1"/>
          </p:nvPr>
        </p:nvSpPr>
        <p:spPr>
          <a:xfrm>
            <a:off x="464134" y="1466849"/>
            <a:ext cx="8051216" cy="4710114"/>
          </a:xfrm>
        </p:spPr>
        <p:txBody>
          <a:bodyPr>
            <a:normAutofit/>
          </a:bodyPr>
          <a:lstStyle/>
          <a:p>
            <a:pPr marL="0" indent="0">
              <a:buNone/>
            </a:pPr>
            <a:r>
              <a:rPr lang="en-US" sz="2400" b="1" u="sng" dirty="0"/>
              <a:t>Project Narrative</a:t>
            </a:r>
            <a:r>
              <a:rPr lang="en-US" sz="2400" dirty="0"/>
              <a:t> (continued)</a:t>
            </a:r>
          </a:p>
          <a:p>
            <a:pPr marL="0" indent="0">
              <a:buNone/>
            </a:pPr>
            <a:endParaRPr lang="en-US" sz="2000" dirty="0"/>
          </a:p>
          <a:p>
            <a:pPr>
              <a:lnSpc>
                <a:spcPct val="100000"/>
              </a:lnSpc>
              <a:spcBef>
                <a:spcPts val="0"/>
              </a:spcBef>
            </a:pPr>
            <a:r>
              <a:rPr lang="en-US" sz="2000" b="1" dirty="0"/>
              <a:t> Fiscal Sustainability</a:t>
            </a:r>
            <a:r>
              <a:rPr lang="en-US" sz="2000" dirty="0"/>
              <a:t> </a:t>
            </a:r>
            <a:r>
              <a:rPr lang="en-US" sz="2000" b="1" dirty="0"/>
              <a:t>(10 Points)</a:t>
            </a:r>
          </a:p>
          <a:p>
            <a:pPr lvl="1">
              <a:lnSpc>
                <a:spcPct val="100000"/>
              </a:lnSpc>
              <a:spcBef>
                <a:spcPts val="0"/>
              </a:spcBef>
            </a:pPr>
            <a:r>
              <a:rPr lang="en-US" sz="2000" dirty="0"/>
              <a:t>Please describe how Federal CSP funds will be used in conjunction with other federal funds, state and local funds. </a:t>
            </a:r>
          </a:p>
          <a:p>
            <a:pPr lvl="1">
              <a:lnSpc>
                <a:spcPct val="100000"/>
              </a:lnSpc>
              <a:spcBef>
                <a:spcPts val="0"/>
              </a:spcBef>
            </a:pPr>
            <a:r>
              <a:rPr lang="en-US" sz="2000" dirty="0"/>
              <a:t>Describe any alternative funding sources. </a:t>
            </a:r>
          </a:p>
          <a:p>
            <a:pPr lvl="1">
              <a:lnSpc>
                <a:spcPct val="100000"/>
              </a:lnSpc>
              <a:spcBef>
                <a:spcPts val="0"/>
              </a:spcBef>
            </a:pPr>
            <a:r>
              <a:rPr lang="en-US" sz="2000" dirty="0"/>
              <a:t>Describe how the business office practices and policies at the charter school will be or were established. Explain the activities that have occurred for the development of an operating budget that demonstrates the fiscal viability of the school.</a:t>
            </a:r>
          </a:p>
        </p:txBody>
      </p:sp>
    </p:spTree>
    <p:extLst>
      <p:ext uri="{BB962C8B-B14F-4D97-AF65-F5344CB8AC3E}">
        <p14:creationId xmlns:p14="http://schemas.microsoft.com/office/powerpoint/2010/main" val="3401978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
        <p:nvSpPr>
          <p:cNvPr id="3" name="Content Placeholder 2"/>
          <p:cNvSpPr>
            <a:spLocks noGrp="1"/>
          </p:cNvSpPr>
          <p:nvPr>
            <p:ph idx="1"/>
          </p:nvPr>
        </p:nvSpPr>
        <p:spPr>
          <a:xfrm>
            <a:off x="464134" y="1828799"/>
            <a:ext cx="8167400" cy="4710114"/>
          </a:xfrm>
        </p:spPr>
        <p:txBody>
          <a:bodyPr>
            <a:normAutofit/>
          </a:bodyPr>
          <a:lstStyle/>
          <a:p>
            <a:pPr marL="0" indent="0">
              <a:buNone/>
            </a:pPr>
            <a:r>
              <a:rPr lang="en-US" sz="2400" b="1" u="sng" dirty="0"/>
              <a:t>Budget Narrative and Detail Sheets</a:t>
            </a:r>
            <a:r>
              <a:rPr lang="en-US" sz="2400" dirty="0"/>
              <a:t> (20 Points Total)</a:t>
            </a:r>
          </a:p>
          <a:p>
            <a:pPr>
              <a:lnSpc>
                <a:spcPct val="100000"/>
              </a:lnSpc>
              <a:spcBef>
                <a:spcPts val="0"/>
              </a:spcBef>
            </a:pPr>
            <a:endParaRPr lang="en-US" sz="1400" dirty="0"/>
          </a:p>
          <a:p>
            <a:pPr>
              <a:lnSpc>
                <a:spcPct val="100000"/>
              </a:lnSpc>
              <a:spcBef>
                <a:spcPts val="0"/>
              </a:spcBef>
            </a:pPr>
            <a:r>
              <a:rPr lang="en-US" sz="2000" dirty="0"/>
              <a:t>Budget narrative and all line items must relate to one or more of the proposed project goals. </a:t>
            </a:r>
          </a:p>
          <a:p>
            <a:pPr>
              <a:lnSpc>
                <a:spcPct val="100000"/>
              </a:lnSpc>
              <a:spcBef>
                <a:spcPts val="0"/>
              </a:spcBef>
            </a:pPr>
            <a:r>
              <a:rPr lang="en-US" sz="2000" dirty="0"/>
              <a:t>Applicants must budget $5,000 for a programmatic audit in their second year of operation.</a:t>
            </a:r>
          </a:p>
          <a:p>
            <a:pPr>
              <a:lnSpc>
                <a:spcPct val="100000"/>
              </a:lnSpc>
              <a:spcBef>
                <a:spcPts val="0"/>
              </a:spcBef>
            </a:pPr>
            <a:r>
              <a:rPr lang="en-US" sz="2000" dirty="0"/>
              <a:t>No single line item should exceed $30,000 without proper justification.</a:t>
            </a:r>
          </a:p>
          <a:p>
            <a:pPr>
              <a:lnSpc>
                <a:spcPct val="100000"/>
              </a:lnSpc>
              <a:spcBef>
                <a:spcPts val="0"/>
              </a:spcBef>
            </a:pPr>
            <a:r>
              <a:rPr lang="en-US" sz="2000" dirty="0"/>
              <a:t>Detail sheets must be submitted using the provided Excel budget template.</a:t>
            </a:r>
          </a:p>
          <a:p>
            <a:pPr>
              <a:lnSpc>
                <a:spcPct val="100000"/>
              </a:lnSpc>
              <a:spcBef>
                <a:spcPts val="0"/>
              </a:spcBef>
            </a:pPr>
            <a:r>
              <a:rPr lang="en-US" sz="2000" dirty="0"/>
              <a:t>All budget items must be reasonable, allocable, and allowable.</a:t>
            </a:r>
          </a:p>
        </p:txBody>
      </p:sp>
    </p:spTree>
    <p:extLst>
      <p:ext uri="{BB962C8B-B14F-4D97-AF65-F5344CB8AC3E}">
        <p14:creationId xmlns:p14="http://schemas.microsoft.com/office/powerpoint/2010/main" val="2601154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Objectives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53910118"/>
              </p:ext>
            </p:extLst>
          </p:nvPr>
        </p:nvGraphicFramePr>
        <p:xfrm>
          <a:off x="603983" y="1659579"/>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3421516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
        <p:nvSpPr>
          <p:cNvPr id="3" name="Content Placeholder 2"/>
          <p:cNvSpPr>
            <a:spLocks noGrp="1"/>
          </p:cNvSpPr>
          <p:nvPr>
            <p:ph idx="1"/>
          </p:nvPr>
        </p:nvSpPr>
        <p:spPr>
          <a:xfrm>
            <a:off x="369957" y="1466849"/>
            <a:ext cx="8402254" cy="4710114"/>
          </a:xfrm>
        </p:spPr>
        <p:txBody>
          <a:bodyPr>
            <a:noAutofit/>
          </a:bodyPr>
          <a:lstStyle/>
          <a:p>
            <a:pPr marL="0" indent="0">
              <a:lnSpc>
                <a:spcPct val="100000"/>
              </a:lnSpc>
              <a:spcBef>
                <a:spcPts val="0"/>
              </a:spcBef>
              <a:buNone/>
            </a:pPr>
            <a:r>
              <a:rPr lang="en-US" sz="2200" b="1" u="sng" dirty="0"/>
              <a:t>Allowable Expenses – Planning </a:t>
            </a:r>
            <a:r>
              <a:rPr lang="en-US" sz="2200" b="1" u="sng" dirty="0" err="1"/>
              <a:t>Subgrant</a:t>
            </a:r>
            <a:endParaRPr lang="en-US" sz="2200" b="1" u="sng" dirty="0"/>
          </a:p>
          <a:p>
            <a:pPr marL="0" indent="0">
              <a:lnSpc>
                <a:spcPct val="100000"/>
              </a:lnSpc>
              <a:spcBef>
                <a:spcPts val="0"/>
              </a:spcBef>
              <a:buNone/>
            </a:pPr>
            <a:r>
              <a:rPr lang="en-US" sz="1800" b="1" dirty="0"/>
              <a:t>Allowable</a:t>
            </a:r>
            <a:r>
              <a:rPr lang="en-US" sz="1800" dirty="0"/>
              <a:t> expenditures include, but are not limited to, those that are necessary for the initial costs of planning and designing, and implementing the school’s program, for example:</a:t>
            </a:r>
          </a:p>
          <a:p>
            <a:pPr>
              <a:lnSpc>
                <a:spcPct val="100000"/>
              </a:lnSpc>
              <a:spcBef>
                <a:spcPts val="0"/>
              </a:spcBef>
            </a:pPr>
            <a:r>
              <a:rPr lang="en-US" sz="1800" dirty="0"/>
              <a:t>Costs associated with planning and design of the education program, which may include refinement of the desired educational results and of the methods for measuring progress towards achieving those results</a:t>
            </a:r>
          </a:p>
          <a:p>
            <a:pPr lvl="0">
              <a:lnSpc>
                <a:spcPct val="100000"/>
              </a:lnSpc>
              <a:spcBef>
                <a:spcPts val="0"/>
              </a:spcBef>
            </a:pPr>
            <a:r>
              <a:rPr lang="en-US" sz="1800" dirty="0"/>
              <a:t>Professional development of teachers and other staff members who will work in the charter school</a:t>
            </a:r>
          </a:p>
          <a:p>
            <a:pPr lvl="0">
              <a:lnSpc>
                <a:spcPct val="100000"/>
              </a:lnSpc>
              <a:spcBef>
                <a:spcPts val="0"/>
              </a:spcBef>
            </a:pPr>
            <a:r>
              <a:rPr lang="en-US" sz="1800" dirty="0"/>
              <a:t>Advertising</a:t>
            </a:r>
          </a:p>
          <a:p>
            <a:pPr lvl="0">
              <a:lnSpc>
                <a:spcPct val="100000"/>
              </a:lnSpc>
              <a:spcBef>
                <a:spcPts val="0"/>
              </a:spcBef>
            </a:pPr>
            <a:r>
              <a:rPr lang="en-US" sz="1800" dirty="0"/>
              <a:t>Community Outreach</a:t>
            </a:r>
          </a:p>
          <a:p>
            <a:pPr lvl="0">
              <a:lnSpc>
                <a:spcPct val="100000"/>
              </a:lnSpc>
              <a:spcBef>
                <a:spcPts val="0"/>
              </a:spcBef>
            </a:pPr>
            <a:r>
              <a:rPr lang="en-US" sz="1800" dirty="0"/>
              <a:t>Board training</a:t>
            </a:r>
          </a:p>
          <a:p>
            <a:pPr lvl="0">
              <a:lnSpc>
                <a:spcPct val="100000"/>
              </a:lnSpc>
              <a:spcBef>
                <a:spcPts val="0"/>
              </a:spcBef>
            </a:pPr>
            <a:r>
              <a:rPr lang="en-US" sz="1800" dirty="0"/>
              <a:t>Personnel expenses incurred either before or after the school’s opening, provided that these expenses are associated with initial implementation activities (i.e., as opposed to ongoing operations), such as program and curriculum development and integration, and teacher and staff recruiting.*</a:t>
            </a:r>
          </a:p>
        </p:txBody>
      </p:sp>
    </p:spTree>
    <p:extLst>
      <p:ext uri="{BB962C8B-B14F-4D97-AF65-F5344CB8AC3E}">
        <p14:creationId xmlns:p14="http://schemas.microsoft.com/office/powerpoint/2010/main" val="2881540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
        <p:nvSpPr>
          <p:cNvPr id="3" name="Content Placeholder 2"/>
          <p:cNvSpPr>
            <a:spLocks noGrp="1"/>
          </p:cNvSpPr>
          <p:nvPr>
            <p:ph idx="1"/>
          </p:nvPr>
        </p:nvSpPr>
        <p:spPr>
          <a:xfrm>
            <a:off x="284813" y="1466849"/>
            <a:ext cx="8574374" cy="4710114"/>
          </a:xfrm>
        </p:spPr>
        <p:txBody>
          <a:bodyPr>
            <a:normAutofit fontScale="92500" lnSpcReduction="10000"/>
          </a:bodyPr>
          <a:lstStyle/>
          <a:p>
            <a:pPr marL="0" indent="0">
              <a:buNone/>
            </a:pPr>
            <a:r>
              <a:rPr lang="en-US" sz="2400" b="1" u="sng" dirty="0"/>
              <a:t>Allowable Expenses – Implementation </a:t>
            </a:r>
            <a:r>
              <a:rPr lang="en-US" sz="2400" b="1" u="sng" dirty="0" err="1"/>
              <a:t>Subgrant</a:t>
            </a:r>
            <a:endParaRPr lang="en-US" sz="2400" b="1" u="sng" dirty="0"/>
          </a:p>
          <a:p>
            <a:pPr marL="0" indent="0">
              <a:buNone/>
            </a:pPr>
            <a:r>
              <a:rPr lang="en-US" sz="1900" b="1" dirty="0"/>
              <a:t>Allowable</a:t>
            </a:r>
            <a:r>
              <a:rPr lang="en-US" sz="1900" dirty="0"/>
              <a:t> expenses include, but are not limited to, the purchase of supplies, materials, furniture, computers and other equipment as long as they are connected with INITIAL operational costs involved in implementing the school’s program. CSP funds are not to be used for ongoing operational costs. </a:t>
            </a:r>
            <a:r>
              <a:rPr lang="en-US" sz="1900" dirty="0" err="1"/>
              <a:t>Subgrantees</a:t>
            </a:r>
            <a:r>
              <a:rPr lang="en-US" sz="1900" dirty="0"/>
              <a:t> will need to provide specific information about what budget items will be used for. </a:t>
            </a:r>
            <a:r>
              <a:rPr lang="en-US" sz="1900" dirty="0" err="1"/>
              <a:t>GaDOE</a:t>
            </a:r>
            <a:r>
              <a:rPr lang="en-US" sz="1900" dirty="0"/>
              <a:t> has identified additional expenses that are allowable under this program: </a:t>
            </a:r>
          </a:p>
          <a:p>
            <a:r>
              <a:rPr lang="en-US" sz="1900" dirty="0"/>
              <a:t>Laptops, whiteboards, SMART Boards, and other technology for the classroom</a:t>
            </a:r>
          </a:p>
          <a:p>
            <a:pPr lvl="0"/>
            <a:r>
              <a:rPr lang="en-US" sz="1900" dirty="0"/>
              <a:t>Classroom furniture, supplies, and materials</a:t>
            </a:r>
          </a:p>
          <a:p>
            <a:pPr lvl="0"/>
            <a:r>
              <a:rPr lang="en-US" sz="1900" dirty="0"/>
              <a:t>Consultant fees directly related to the program and implementation of the charter school (</a:t>
            </a:r>
            <a:r>
              <a:rPr lang="en-US" sz="1900" dirty="0" err="1"/>
              <a:t>subgrantees</a:t>
            </a:r>
            <a:r>
              <a:rPr lang="en-US" sz="1900" dirty="0"/>
              <a:t> will need to include specific services the funds are being used for and the fees charged)</a:t>
            </a:r>
          </a:p>
          <a:p>
            <a:pPr lvl="0"/>
            <a:r>
              <a:rPr lang="en-US" sz="1900" dirty="0"/>
              <a:t>Library books</a:t>
            </a:r>
          </a:p>
          <a:p>
            <a:pPr lvl="0"/>
            <a:r>
              <a:rPr lang="en-US" sz="1900" dirty="0"/>
              <a:t>Student software packages</a:t>
            </a:r>
          </a:p>
          <a:p>
            <a:pPr lvl="0"/>
            <a:r>
              <a:rPr lang="en-US" sz="1900" dirty="0"/>
              <a:t>Other initial start-up costs not covered by state or local funding sources as approved by the Georgia Department of Education</a:t>
            </a:r>
          </a:p>
        </p:txBody>
      </p:sp>
    </p:spTree>
    <p:extLst>
      <p:ext uri="{BB962C8B-B14F-4D97-AF65-F5344CB8AC3E}">
        <p14:creationId xmlns:p14="http://schemas.microsoft.com/office/powerpoint/2010/main" val="2769934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
        <p:nvSpPr>
          <p:cNvPr id="3" name="Content Placeholder 2"/>
          <p:cNvSpPr>
            <a:spLocks noGrp="1"/>
          </p:cNvSpPr>
          <p:nvPr>
            <p:ph idx="1"/>
          </p:nvPr>
        </p:nvSpPr>
        <p:spPr>
          <a:xfrm>
            <a:off x="190919" y="1356527"/>
            <a:ext cx="8772211" cy="4999824"/>
          </a:xfrm>
        </p:spPr>
        <p:txBody>
          <a:bodyPr>
            <a:normAutofit fontScale="62500" lnSpcReduction="20000"/>
          </a:bodyPr>
          <a:lstStyle/>
          <a:p>
            <a:pPr marL="0" indent="0">
              <a:lnSpc>
                <a:spcPct val="110000"/>
              </a:lnSpc>
              <a:spcBef>
                <a:spcPts val="0"/>
              </a:spcBef>
              <a:buNone/>
            </a:pPr>
            <a:r>
              <a:rPr lang="en-US" sz="3200" b="1" u="sng" dirty="0"/>
              <a:t>Unallowable Expenses</a:t>
            </a:r>
            <a:endParaRPr lang="en-US" sz="3200" dirty="0"/>
          </a:p>
          <a:p>
            <a:pPr>
              <a:lnSpc>
                <a:spcPct val="110000"/>
              </a:lnSpc>
              <a:spcBef>
                <a:spcPts val="0"/>
              </a:spcBef>
            </a:pPr>
            <a:r>
              <a:rPr lang="en-US" sz="2000" b="1" dirty="0"/>
              <a:t>Unallowable expenses are any costs deemed operational </a:t>
            </a:r>
            <a:r>
              <a:rPr lang="en-US" sz="2000" dirty="0"/>
              <a:t>and include, but are not limited to:</a:t>
            </a:r>
          </a:p>
          <a:p>
            <a:pPr lvl="1">
              <a:lnSpc>
                <a:spcPct val="110000"/>
              </a:lnSpc>
              <a:spcBef>
                <a:spcPts val="0"/>
              </a:spcBef>
            </a:pPr>
            <a:r>
              <a:rPr lang="en-US" sz="2000" dirty="0"/>
              <a:t>Food</a:t>
            </a:r>
          </a:p>
          <a:p>
            <a:pPr lvl="1">
              <a:lnSpc>
                <a:spcPct val="110000"/>
              </a:lnSpc>
              <a:spcBef>
                <a:spcPts val="0"/>
              </a:spcBef>
            </a:pPr>
            <a:r>
              <a:rPr lang="en-US" sz="2000" dirty="0"/>
              <a:t>Salaries for individuals involved in the school’s ongoing program (school year salary or fringe benefits for staff members after school opens)</a:t>
            </a:r>
          </a:p>
          <a:p>
            <a:pPr lvl="1">
              <a:lnSpc>
                <a:spcPct val="110000"/>
              </a:lnSpc>
              <a:spcBef>
                <a:spcPts val="0"/>
              </a:spcBef>
            </a:pPr>
            <a:r>
              <a:rPr lang="en-US" sz="2000" dirty="0"/>
              <a:t>Planning and zoning, traffic studies, demographic studies or site inspections</a:t>
            </a:r>
          </a:p>
          <a:p>
            <a:pPr lvl="1">
              <a:lnSpc>
                <a:spcPct val="110000"/>
              </a:lnSpc>
              <a:spcBef>
                <a:spcPts val="0"/>
              </a:spcBef>
            </a:pPr>
            <a:r>
              <a:rPr lang="en-US" sz="2000" dirty="0"/>
              <a:t>Administrative expenses not related to curriculum (kitchen equipment/appliances/supplies, office supplies, furniture for reception and admin offices, break rooms, outdoor areas)</a:t>
            </a:r>
          </a:p>
          <a:p>
            <a:pPr lvl="1">
              <a:lnSpc>
                <a:spcPct val="110000"/>
              </a:lnSpc>
              <a:spcBef>
                <a:spcPts val="0"/>
              </a:spcBef>
            </a:pPr>
            <a:r>
              <a:rPr lang="en-US" sz="2000" dirty="0"/>
              <a:t>Repairs and maintenance of classroom or building</a:t>
            </a:r>
          </a:p>
          <a:p>
            <a:pPr lvl="1">
              <a:lnSpc>
                <a:spcPct val="110000"/>
              </a:lnSpc>
              <a:spcBef>
                <a:spcPts val="0"/>
              </a:spcBef>
            </a:pPr>
            <a:r>
              <a:rPr lang="en-US" sz="2000" dirty="0"/>
              <a:t>Lease or mortgage payments </a:t>
            </a:r>
          </a:p>
          <a:p>
            <a:pPr lvl="1">
              <a:lnSpc>
                <a:spcPct val="110000"/>
              </a:lnSpc>
              <a:spcBef>
                <a:spcPts val="0"/>
              </a:spcBef>
            </a:pPr>
            <a:r>
              <a:rPr lang="en-US" sz="2000" dirty="0"/>
              <a:t>Routine student transportation and field trips</a:t>
            </a:r>
          </a:p>
          <a:p>
            <a:pPr lvl="1">
              <a:lnSpc>
                <a:spcPct val="110000"/>
              </a:lnSpc>
              <a:spcBef>
                <a:spcPts val="0"/>
              </a:spcBef>
            </a:pPr>
            <a:r>
              <a:rPr lang="en-US" sz="2000" dirty="0"/>
              <a:t>Ongoing staff development/training</a:t>
            </a:r>
          </a:p>
          <a:p>
            <a:pPr lvl="1">
              <a:lnSpc>
                <a:spcPct val="110000"/>
              </a:lnSpc>
              <a:spcBef>
                <a:spcPts val="0"/>
              </a:spcBef>
            </a:pPr>
            <a:r>
              <a:rPr lang="en-US" sz="2000" dirty="0"/>
              <a:t>Any expenses related to EMO or CMO (e.g., management fees; support for the salaries, fringe benefits, or other costs of any employee) </a:t>
            </a:r>
            <a:endParaRPr lang="en-US" sz="1600" dirty="0"/>
          </a:p>
          <a:p>
            <a:pPr lvl="1">
              <a:lnSpc>
                <a:spcPct val="110000"/>
              </a:lnSpc>
              <a:spcBef>
                <a:spcPts val="0"/>
              </a:spcBef>
            </a:pPr>
            <a:r>
              <a:rPr lang="en-US" sz="2000" dirty="0"/>
              <a:t>Contracted service for payroll</a:t>
            </a:r>
          </a:p>
          <a:p>
            <a:pPr lvl="1">
              <a:lnSpc>
                <a:spcPct val="110000"/>
              </a:lnSpc>
              <a:spcBef>
                <a:spcPts val="0"/>
              </a:spcBef>
            </a:pPr>
            <a:r>
              <a:rPr lang="en-US" sz="2000" dirty="0"/>
              <a:t>Wiring, security systems, or other expenses associated with facilities (with the exception of wiring a computer lab)</a:t>
            </a:r>
          </a:p>
          <a:p>
            <a:pPr lvl="1">
              <a:lnSpc>
                <a:spcPct val="110000"/>
              </a:lnSpc>
              <a:spcBef>
                <a:spcPts val="0"/>
              </a:spcBef>
            </a:pPr>
            <a:r>
              <a:rPr lang="en-US" sz="2000" dirty="0"/>
              <a:t>Professional dues or memberships</a:t>
            </a:r>
          </a:p>
          <a:p>
            <a:pPr lvl="1">
              <a:lnSpc>
                <a:spcPct val="110000"/>
              </a:lnSpc>
              <a:spcBef>
                <a:spcPts val="0"/>
              </a:spcBef>
            </a:pPr>
            <a:r>
              <a:rPr lang="en-US" sz="2000" dirty="0"/>
              <a:t>Utilities</a:t>
            </a:r>
          </a:p>
          <a:p>
            <a:pPr lvl="1">
              <a:lnSpc>
                <a:spcPct val="110000"/>
              </a:lnSpc>
              <a:spcBef>
                <a:spcPts val="0"/>
              </a:spcBef>
            </a:pPr>
            <a:r>
              <a:rPr lang="en-US" sz="2000" dirty="0"/>
              <a:t>Cell phones, telephones, walkie-talkies</a:t>
            </a:r>
          </a:p>
          <a:p>
            <a:pPr lvl="1">
              <a:lnSpc>
                <a:spcPct val="110000"/>
              </a:lnSpc>
              <a:spcBef>
                <a:spcPts val="0"/>
              </a:spcBef>
            </a:pPr>
            <a:r>
              <a:rPr lang="en-US" sz="2000" dirty="0"/>
              <a:t>Any other expenses deemed </a:t>
            </a:r>
            <a:r>
              <a:rPr lang="en-US" sz="2000" b="1" dirty="0"/>
              <a:t>operational</a:t>
            </a:r>
            <a:r>
              <a:rPr lang="en-US" sz="2000" dirty="0"/>
              <a:t> by the Georgia Department of Education</a:t>
            </a:r>
            <a:endParaRPr lang="en-US" sz="1500" dirty="0"/>
          </a:p>
          <a:p>
            <a:pPr>
              <a:lnSpc>
                <a:spcPct val="110000"/>
              </a:lnSpc>
              <a:spcBef>
                <a:spcPts val="0"/>
              </a:spcBef>
            </a:pPr>
            <a:r>
              <a:rPr lang="en-US" sz="2000" dirty="0"/>
              <a:t>Grant funds cannot be used for fundraising, lobbying, or for the purchase of land or facilities. </a:t>
            </a:r>
          </a:p>
          <a:p>
            <a:pPr>
              <a:lnSpc>
                <a:spcPct val="110000"/>
              </a:lnSpc>
              <a:spcBef>
                <a:spcPts val="0"/>
              </a:spcBef>
            </a:pPr>
            <a:r>
              <a:rPr lang="en-US" sz="2000" dirty="0"/>
              <a:t>CSP funds may not be used for construction. CSP funds may be used for necessary maintenance, repair, or upkeep of buildings and equipment that neither add to the permanent value of the property nor appreciably prolong its life, but merely keep it in an efficient operating condition. </a:t>
            </a:r>
          </a:p>
          <a:p>
            <a:pPr>
              <a:lnSpc>
                <a:spcPct val="110000"/>
              </a:lnSpc>
              <a:spcBef>
                <a:spcPts val="0"/>
              </a:spcBef>
            </a:pPr>
            <a:endParaRPr lang="en-US" sz="1100" dirty="0"/>
          </a:p>
          <a:p>
            <a:pPr marL="0" indent="0" algn="ctr">
              <a:lnSpc>
                <a:spcPct val="110000"/>
              </a:lnSpc>
              <a:spcBef>
                <a:spcPts val="0"/>
              </a:spcBef>
              <a:buNone/>
            </a:pPr>
            <a:r>
              <a:rPr lang="en-US" sz="2200" b="1" i="1" u="sng" dirty="0"/>
              <a:t>Funds must supplement rather than supplant local and state funds.</a:t>
            </a:r>
            <a:endParaRPr lang="en-US" sz="2200" dirty="0"/>
          </a:p>
        </p:txBody>
      </p:sp>
    </p:spTree>
    <p:extLst>
      <p:ext uri="{BB962C8B-B14F-4D97-AF65-F5344CB8AC3E}">
        <p14:creationId xmlns:p14="http://schemas.microsoft.com/office/powerpoint/2010/main" val="4174241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Planning and Implementation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
        <p:nvSpPr>
          <p:cNvPr id="3" name="Content Placeholder 2"/>
          <p:cNvSpPr>
            <a:spLocks noGrp="1"/>
          </p:cNvSpPr>
          <p:nvPr>
            <p:ph idx="1"/>
          </p:nvPr>
        </p:nvSpPr>
        <p:spPr>
          <a:xfrm>
            <a:off x="190919" y="1356527"/>
            <a:ext cx="8772211" cy="4999824"/>
          </a:xfrm>
        </p:spPr>
        <p:txBody>
          <a:bodyPr>
            <a:normAutofit/>
          </a:bodyPr>
          <a:lstStyle/>
          <a:p>
            <a:pPr marL="0" indent="0">
              <a:lnSpc>
                <a:spcPct val="110000"/>
              </a:lnSpc>
              <a:spcBef>
                <a:spcPts val="0"/>
              </a:spcBef>
              <a:buNone/>
            </a:pPr>
            <a:r>
              <a:rPr lang="en-US" sz="1800" b="1" u="sng" dirty="0"/>
              <a:t>Application Review Process and Scoring</a:t>
            </a:r>
          </a:p>
          <a:p>
            <a:pPr>
              <a:lnSpc>
                <a:spcPct val="110000"/>
              </a:lnSpc>
              <a:spcBef>
                <a:spcPts val="0"/>
              </a:spcBef>
            </a:pPr>
            <a:r>
              <a:rPr lang="en-US" sz="1800" dirty="0"/>
              <a:t>Each application is independently scored by 3 external reviewers.</a:t>
            </a:r>
          </a:p>
          <a:p>
            <a:pPr>
              <a:lnSpc>
                <a:spcPct val="110000"/>
              </a:lnSpc>
              <a:spcBef>
                <a:spcPts val="0"/>
              </a:spcBef>
            </a:pPr>
            <a:r>
              <a:rPr lang="en-US" sz="1800" dirty="0"/>
              <a:t>The total number of possible points is 120.</a:t>
            </a:r>
          </a:p>
          <a:p>
            <a:pPr>
              <a:lnSpc>
                <a:spcPct val="110000"/>
              </a:lnSpc>
              <a:spcBef>
                <a:spcPts val="0"/>
              </a:spcBef>
            </a:pPr>
            <a:r>
              <a:rPr lang="en-US" sz="1800" dirty="0"/>
              <a:t>Applicants must receive an average score of 80 points before being considered for up to 20 additional preference points and to be recommended for funding. </a:t>
            </a:r>
          </a:p>
          <a:p>
            <a:pPr marL="0" indent="0">
              <a:lnSpc>
                <a:spcPct val="110000"/>
              </a:lnSpc>
              <a:spcBef>
                <a:spcPts val="0"/>
              </a:spcBef>
              <a:buNone/>
            </a:pPr>
            <a:endParaRPr lang="en-US" sz="2000" dirty="0"/>
          </a:p>
        </p:txBody>
      </p:sp>
      <p:graphicFrame>
        <p:nvGraphicFramePr>
          <p:cNvPr id="6" name="Diagram 5"/>
          <p:cNvGraphicFramePr/>
          <p:nvPr>
            <p:extLst>
              <p:ext uri="{D42A27DB-BD31-4B8C-83A1-F6EECF244321}">
                <p14:modId xmlns:p14="http://schemas.microsoft.com/office/powerpoint/2010/main" val="3394426165"/>
              </p:ext>
            </p:extLst>
          </p:nvPr>
        </p:nvGraphicFramePr>
        <p:xfrm>
          <a:off x="190919" y="2779294"/>
          <a:ext cx="8772211" cy="3468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816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320674"/>
            <a:ext cx="6316630" cy="1325563"/>
          </a:xfrm>
        </p:spPr>
        <p:txBody>
          <a:bodyPr>
            <a:normAutofit/>
          </a:bodyPr>
          <a:lstStyle/>
          <a:p>
            <a:r>
              <a:rPr lang="en-US" dirty="0"/>
              <a:t>Dissemination </a:t>
            </a:r>
            <a:r>
              <a:rPr lang="en-US" dirty="0" err="1"/>
              <a:t>Subgrant</a:t>
            </a:r>
            <a:r>
              <a:rPr lang="en-US" dirty="0"/>
              <a:t> Application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06411219"/>
              </p:ext>
            </p:extLst>
          </p:nvPr>
        </p:nvGraphicFramePr>
        <p:xfrm>
          <a:off x="628650" y="1847060"/>
          <a:ext cx="7886700" cy="41975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50244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071" y="243167"/>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25</a:t>
            </a:fld>
            <a:endParaRPr lang="en-US" dirty="0"/>
          </a:p>
        </p:txBody>
      </p:sp>
      <p:sp>
        <p:nvSpPr>
          <p:cNvPr id="3" name="Content Placeholder 2"/>
          <p:cNvSpPr>
            <a:spLocks noGrp="1"/>
          </p:cNvSpPr>
          <p:nvPr>
            <p:ph idx="1"/>
          </p:nvPr>
        </p:nvSpPr>
        <p:spPr>
          <a:xfrm>
            <a:off x="363071" y="1609072"/>
            <a:ext cx="8538882" cy="4616916"/>
          </a:xfrm>
        </p:spPr>
        <p:txBody>
          <a:bodyPr>
            <a:noAutofit/>
          </a:bodyPr>
          <a:lstStyle/>
          <a:p>
            <a:pPr marL="0" indent="0">
              <a:lnSpc>
                <a:spcPct val="100000"/>
              </a:lnSpc>
              <a:spcBef>
                <a:spcPts val="0"/>
              </a:spcBef>
              <a:buNone/>
            </a:pPr>
            <a:r>
              <a:rPr lang="en-US" sz="1600" b="1" u="sng" dirty="0"/>
              <a:t>Project Narrative</a:t>
            </a:r>
          </a:p>
          <a:p>
            <a:pPr marL="0" indent="0">
              <a:lnSpc>
                <a:spcPct val="100000"/>
              </a:lnSpc>
              <a:spcBef>
                <a:spcPts val="0"/>
              </a:spcBef>
              <a:buNone/>
            </a:pPr>
            <a:r>
              <a:rPr lang="en-US" sz="1400" b="1" dirty="0"/>
              <a:t>General Information (5 Points) – </a:t>
            </a:r>
            <a:r>
              <a:rPr lang="en-US" sz="1400" dirty="0"/>
              <a:t>Applicants should introduce readers to their charter school:</a:t>
            </a:r>
          </a:p>
          <a:p>
            <a:pPr>
              <a:lnSpc>
                <a:spcPct val="100000"/>
              </a:lnSpc>
              <a:spcBef>
                <a:spcPts val="0"/>
              </a:spcBef>
            </a:pPr>
            <a:r>
              <a:rPr lang="en-US" sz="1400" dirty="0"/>
              <a:t>State when the charter school was established, whether it is a start-up or conversion charter school, the number of charter terms the school has been in existence, and the year school’s current charter term will expire.</a:t>
            </a:r>
          </a:p>
          <a:p>
            <a:pPr>
              <a:lnSpc>
                <a:spcPct val="100000"/>
              </a:lnSpc>
              <a:spcBef>
                <a:spcPts val="0"/>
              </a:spcBef>
            </a:pPr>
            <a:r>
              <a:rPr lang="en-US" sz="1400" dirty="0"/>
              <a:t>State the mission and vision of the charter school, and explain how it aligns with the Department’s objectives.</a:t>
            </a:r>
          </a:p>
          <a:p>
            <a:pPr>
              <a:lnSpc>
                <a:spcPct val="100000"/>
              </a:lnSpc>
              <a:spcBef>
                <a:spcPts val="0"/>
              </a:spcBef>
            </a:pPr>
            <a:r>
              <a:rPr lang="en-US" sz="1400" dirty="0"/>
              <a:t>Describe the size of the school, including the grade levels served, and any future plans for growth over the term.</a:t>
            </a:r>
          </a:p>
          <a:p>
            <a:pPr>
              <a:lnSpc>
                <a:spcPct val="100000"/>
              </a:lnSpc>
              <a:spcBef>
                <a:spcPts val="0"/>
              </a:spcBef>
            </a:pPr>
            <a:r>
              <a:rPr lang="en-US" sz="1400" dirty="0"/>
              <a:t>Describe the physical location of the charter school, including whether in a low-income community. State whether the charter school has a Title I designation. </a:t>
            </a:r>
          </a:p>
          <a:p>
            <a:pPr>
              <a:lnSpc>
                <a:spcPct val="100000"/>
              </a:lnSpc>
              <a:spcBef>
                <a:spcPts val="0"/>
              </a:spcBef>
            </a:pPr>
            <a:r>
              <a:rPr lang="en-US" sz="1400" dirty="0"/>
              <a:t>Provide a general description of the student population demographics, with particular emphasis on educationally disadvantaged students served by the charter school.</a:t>
            </a:r>
          </a:p>
          <a:p>
            <a:pPr>
              <a:lnSpc>
                <a:spcPct val="100000"/>
              </a:lnSpc>
              <a:spcBef>
                <a:spcPts val="0"/>
              </a:spcBef>
            </a:pPr>
            <a:r>
              <a:rPr lang="en-US" sz="1400" dirty="0"/>
              <a:t>Describe the charter school’s educational philosophy, instructional approach, innovative models, tools, programs, and/or systems. Describe how it supports the needs of all students, including educationally disadvantaged students, and has enabled the school to meet or exceed its performance goals for at least the past 3 consecutive years.</a:t>
            </a:r>
          </a:p>
          <a:p>
            <a:pPr>
              <a:lnSpc>
                <a:spcPct val="100000"/>
              </a:lnSpc>
              <a:spcBef>
                <a:spcPts val="0"/>
              </a:spcBef>
            </a:pPr>
            <a:r>
              <a:rPr lang="en-US" sz="1400" dirty="0"/>
              <a:t>Describe the extent to which the charter school takes advantage of the flexibility possible under Georgia’s charter school law and waivers from local school policies (for locally-approved charter schools) as identified in the charter contract.</a:t>
            </a:r>
          </a:p>
          <a:p>
            <a:pPr marL="457200" lvl="1" indent="0">
              <a:lnSpc>
                <a:spcPct val="100000"/>
              </a:lnSpc>
              <a:spcBef>
                <a:spcPts val="0"/>
              </a:spcBef>
              <a:buNone/>
            </a:pPr>
            <a:endParaRPr lang="en-US" sz="1000" dirty="0"/>
          </a:p>
          <a:p>
            <a:pPr marL="0" indent="0">
              <a:lnSpc>
                <a:spcPct val="100000"/>
              </a:lnSpc>
              <a:spcBef>
                <a:spcPts val="0"/>
              </a:spcBef>
              <a:buNone/>
            </a:pPr>
            <a:r>
              <a:rPr lang="en-US" sz="1200" i="1" dirty="0"/>
              <a:t>Note that applicants may be awarded up to 10 additional priority points by meeting the following optional criteria in this section:</a:t>
            </a:r>
            <a:endParaRPr lang="en-US" sz="1200" dirty="0"/>
          </a:p>
          <a:p>
            <a:pPr>
              <a:lnSpc>
                <a:spcPct val="100000"/>
              </a:lnSpc>
              <a:spcBef>
                <a:spcPts val="0"/>
              </a:spcBef>
            </a:pPr>
            <a:r>
              <a:rPr lang="en-US" sz="1200" i="1" dirty="0"/>
              <a:t>The charter school is physically located in a low-income community, AND</a:t>
            </a:r>
            <a:endParaRPr lang="en-US" sz="1200" dirty="0"/>
          </a:p>
          <a:p>
            <a:pPr>
              <a:lnSpc>
                <a:spcPct val="100000"/>
              </a:lnSpc>
              <a:spcBef>
                <a:spcPts val="0"/>
              </a:spcBef>
            </a:pPr>
            <a:r>
              <a:rPr lang="en-US" sz="1200" i="1" dirty="0"/>
              <a:t>The charter school serves an educationally disadvantaged student population (economically disadvantaged students, students with disabilities, migrant students, limited English proficient students, neglected or delinquent students, and/or homeless students).</a:t>
            </a:r>
            <a:r>
              <a:rPr lang="en-US" sz="1200" b="1" dirty="0"/>
              <a:t> </a:t>
            </a:r>
          </a:p>
        </p:txBody>
      </p:sp>
    </p:spTree>
    <p:extLst>
      <p:ext uri="{BB962C8B-B14F-4D97-AF65-F5344CB8AC3E}">
        <p14:creationId xmlns:p14="http://schemas.microsoft.com/office/powerpoint/2010/main" val="2788567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26</a:t>
            </a:fld>
            <a:endParaRPr lang="en-US" dirty="0"/>
          </a:p>
        </p:txBody>
      </p:sp>
      <p:sp>
        <p:nvSpPr>
          <p:cNvPr id="3" name="Content Placeholder 2"/>
          <p:cNvSpPr>
            <a:spLocks noGrp="1"/>
          </p:cNvSpPr>
          <p:nvPr>
            <p:ph idx="1"/>
          </p:nvPr>
        </p:nvSpPr>
        <p:spPr>
          <a:xfrm>
            <a:off x="322730" y="1470025"/>
            <a:ext cx="8659905" cy="4616916"/>
          </a:xfrm>
        </p:spPr>
        <p:txBody>
          <a:bodyPr>
            <a:noAutofit/>
          </a:bodyPr>
          <a:lstStyle/>
          <a:p>
            <a:pPr marL="0" indent="0">
              <a:lnSpc>
                <a:spcPct val="100000"/>
              </a:lnSpc>
              <a:spcBef>
                <a:spcPts val="0"/>
              </a:spcBef>
              <a:buNone/>
            </a:pPr>
            <a:r>
              <a:rPr lang="en-US" sz="1600" b="1" u="sng" dirty="0"/>
              <a:t>Project Narrative</a:t>
            </a:r>
            <a:r>
              <a:rPr lang="en-US" sz="1600" dirty="0"/>
              <a:t> (continued)</a:t>
            </a:r>
            <a:endParaRPr lang="en-US" sz="1600" b="1" u="sng" dirty="0"/>
          </a:p>
          <a:p>
            <a:pPr marL="0" indent="0">
              <a:lnSpc>
                <a:spcPct val="100000"/>
              </a:lnSpc>
              <a:spcBef>
                <a:spcPts val="0"/>
              </a:spcBef>
              <a:buNone/>
            </a:pPr>
            <a:r>
              <a:rPr lang="en-US" sz="1400" b="1" dirty="0"/>
              <a:t>Eligibility/Demonstration of Overall School Success (5 Points) – </a:t>
            </a:r>
            <a:r>
              <a:rPr lang="en-US" sz="1400" dirty="0"/>
              <a:t>Applicants must demonstrate that their charter school is high-quality by providing quantitative and qualitative evidence of overall success for the past 3 consecutive years based on the following factors:</a:t>
            </a:r>
          </a:p>
          <a:p>
            <a:pPr>
              <a:lnSpc>
                <a:spcPct val="100000"/>
              </a:lnSpc>
              <a:spcBef>
                <a:spcPts val="0"/>
              </a:spcBef>
            </a:pPr>
            <a:r>
              <a:rPr lang="en-US" sz="1400" dirty="0"/>
              <a:t>Increased student academic achievement and attainment for all students AND educationally disadvantaged students served by the charter school. Include CCRPI scores; CRCT, EOCT, and Milestones test results; and graduation rates (if applicable) as compared to traditional public schools in the school’s attendance zone, your local district, and the state.</a:t>
            </a:r>
          </a:p>
          <a:p>
            <a:pPr>
              <a:lnSpc>
                <a:spcPct val="100000"/>
              </a:lnSpc>
              <a:spcBef>
                <a:spcPts val="0"/>
              </a:spcBef>
            </a:pPr>
            <a:r>
              <a:rPr lang="en-US" sz="1400" dirty="0"/>
              <a:t>Demonstrated success closing the achievement gap as measured by CCRPI.</a:t>
            </a:r>
          </a:p>
          <a:p>
            <a:pPr>
              <a:lnSpc>
                <a:spcPct val="100000"/>
              </a:lnSpc>
              <a:spcBef>
                <a:spcPts val="0"/>
              </a:spcBef>
            </a:pPr>
            <a:r>
              <a:rPr lang="en-US" sz="1400" dirty="0"/>
              <a:t>High levels of parent satisfaction. </a:t>
            </a:r>
          </a:p>
          <a:p>
            <a:pPr lvl="1">
              <a:lnSpc>
                <a:spcPct val="100000"/>
              </a:lnSpc>
              <a:spcBef>
                <a:spcPts val="0"/>
              </a:spcBef>
            </a:pPr>
            <a:r>
              <a:rPr lang="en-US" sz="1400" dirty="0"/>
              <a:t>Provide the parental participation and satisfaction rate in surveys conducted by the school. </a:t>
            </a:r>
          </a:p>
          <a:p>
            <a:pPr lvl="1">
              <a:lnSpc>
                <a:spcPct val="100000"/>
              </a:lnSpc>
              <a:spcBef>
                <a:spcPts val="0"/>
              </a:spcBef>
            </a:pPr>
            <a:r>
              <a:rPr lang="en-US" sz="1400" dirty="0"/>
              <a:t>Provide the student retention rate. </a:t>
            </a:r>
          </a:p>
          <a:p>
            <a:pPr lvl="1">
              <a:lnSpc>
                <a:spcPct val="100000"/>
              </a:lnSpc>
              <a:spcBef>
                <a:spcPts val="0"/>
              </a:spcBef>
            </a:pPr>
            <a:r>
              <a:rPr lang="en-US" sz="1400" dirty="0"/>
              <a:t>Describe family and community engagement and involvement in the continuous improvement and implementation of the charter school best practices.</a:t>
            </a:r>
          </a:p>
          <a:p>
            <a:pPr>
              <a:lnSpc>
                <a:spcPct val="100000"/>
              </a:lnSpc>
              <a:spcBef>
                <a:spcPts val="0"/>
              </a:spcBef>
            </a:pPr>
            <a:r>
              <a:rPr lang="en-US" sz="1400" dirty="0"/>
              <a:t>No significant compliance issues, particularly in the areas of student safety, financial and operational management, and the equitable treatment of students. Eligible charter schools will have submitted annual financial audits and operational reports without any findings to the Charter Schools Division over the past 3 years.</a:t>
            </a:r>
          </a:p>
          <a:p>
            <a:pPr>
              <a:lnSpc>
                <a:spcPct val="100000"/>
              </a:lnSpc>
              <a:spcBef>
                <a:spcPts val="0"/>
              </a:spcBef>
            </a:pPr>
            <a:r>
              <a:rPr lang="en-US" sz="1400" dirty="0"/>
              <a:t>The charter school has the management and leadership necessary to overcome initial start-up problems and establish a thriving, financially viable charter school. </a:t>
            </a:r>
          </a:p>
          <a:p>
            <a:pPr lvl="1">
              <a:lnSpc>
                <a:spcPct val="100000"/>
              </a:lnSpc>
              <a:spcBef>
                <a:spcPts val="0"/>
              </a:spcBef>
            </a:pPr>
            <a:r>
              <a:rPr lang="en-US" sz="1400" dirty="0"/>
              <a:t>Describe initial start-up challenges and how they were overcome. </a:t>
            </a:r>
          </a:p>
          <a:p>
            <a:pPr lvl="1">
              <a:lnSpc>
                <a:spcPct val="100000"/>
              </a:lnSpc>
              <a:spcBef>
                <a:spcPts val="0"/>
              </a:spcBef>
            </a:pPr>
            <a:r>
              <a:rPr lang="en-US" sz="1400" dirty="0"/>
              <a:t>Describe the turnover rates for governing board members, school administrators, and instructional staff. </a:t>
            </a:r>
          </a:p>
          <a:p>
            <a:pPr lvl="1">
              <a:lnSpc>
                <a:spcPct val="100000"/>
              </a:lnSpc>
              <a:spcBef>
                <a:spcPts val="0"/>
              </a:spcBef>
            </a:pPr>
            <a:r>
              <a:rPr lang="en-US" sz="1400" dirty="0"/>
              <a:t>Describe how the charter school is qualified to manage and oversee a federal </a:t>
            </a:r>
            <a:r>
              <a:rPr lang="en-US" sz="1400" dirty="0" err="1"/>
              <a:t>subgrant</a:t>
            </a:r>
            <a:r>
              <a:rPr lang="en-US" sz="1400" dirty="0"/>
              <a:t>. </a:t>
            </a:r>
          </a:p>
        </p:txBody>
      </p:sp>
    </p:spTree>
    <p:extLst>
      <p:ext uri="{BB962C8B-B14F-4D97-AF65-F5344CB8AC3E}">
        <p14:creationId xmlns:p14="http://schemas.microsoft.com/office/powerpoint/2010/main" val="1247814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
        <p:nvSpPr>
          <p:cNvPr id="3" name="Content Placeholder 2"/>
          <p:cNvSpPr>
            <a:spLocks noGrp="1"/>
          </p:cNvSpPr>
          <p:nvPr>
            <p:ph idx="1"/>
          </p:nvPr>
        </p:nvSpPr>
        <p:spPr>
          <a:xfrm>
            <a:off x="322730" y="1470025"/>
            <a:ext cx="8659905" cy="4746812"/>
          </a:xfrm>
        </p:spPr>
        <p:txBody>
          <a:bodyPr>
            <a:noAutofit/>
          </a:bodyPr>
          <a:lstStyle/>
          <a:p>
            <a:pPr marL="0" indent="0">
              <a:lnSpc>
                <a:spcPct val="100000"/>
              </a:lnSpc>
              <a:spcBef>
                <a:spcPts val="0"/>
              </a:spcBef>
              <a:buNone/>
            </a:pPr>
            <a:r>
              <a:rPr lang="en-US" sz="1600" b="1" u="sng" dirty="0"/>
              <a:t>Project Narrative</a:t>
            </a:r>
            <a:r>
              <a:rPr lang="en-US" sz="1600" dirty="0"/>
              <a:t> (continued)</a:t>
            </a:r>
          </a:p>
          <a:p>
            <a:pPr marL="0" indent="0">
              <a:lnSpc>
                <a:spcPct val="100000"/>
              </a:lnSpc>
              <a:spcBef>
                <a:spcPts val="0"/>
              </a:spcBef>
              <a:buNone/>
            </a:pPr>
            <a:r>
              <a:rPr lang="en-US" sz="1600" b="1" dirty="0"/>
              <a:t>Demonstrated Need or Demand (5 Points) </a:t>
            </a:r>
            <a:r>
              <a:rPr lang="en-US" sz="1600" dirty="0"/>
              <a:t>- </a:t>
            </a:r>
            <a:r>
              <a:rPr lang="en-US" sz="1400" dirty="0"/>
              <a:t>The purpose of the dissemination </a:t>
            </a:r>
            <a:r>
              <a:rPr lang="en-US" sz="1400" dirty="0" err="1"/>
              <a:t>subgrant</a:t>
            </a:r>
            <a:r>
              <a:rPr lang="en-US" sz="1400" dirty="0"/>
              <a:t> is to promote best practices that improve student academic achievement among a variety of communities including other charter schools, traditional public schools, and local school districts. Applicants must demonstrate that there is a need or demand for their proposed dissemination project.</a:t>
            </a:r>
          </a:p>
          <a:p>
            <a:pPr lvl="0">
              <a:lnSpc>
                <a:spcPct val="100000"/>
              </a:lnSpc>
              <a:spcBef>
                <a:spcPts val="0"/>
              </a:spcBef>
            </a:pPr>
            <a:r>
              <a:rPr lang="en-US" sz="1400" dirty="0"/>
              <a:t>Describe the community the charter school proposes to serve with its dissemination project, including the number and types of schools and students that will benefit from the project.</a:t>
            </a:r>
          </a:p>
          <a:p>
            <a:pPr lvl="0">
              <a:lnSpc>
                <a:spcPct val="100000"/>
              </a:lnSpc>
              <a:spcBef>
                <a:spcPts val="0"/>
              </a:spcBef>
            </a:pPr>
            <a:r>
              <a:rPr lang="en-US" sz="1400" dirty="0"/>
              <a:t>Describe the need for the charter school’s best practices in the community it will serve and how these best practices will address the needs of the defined community. Provide concrete and current supporting data that emphasizes the need for the dissemination of the charter school’s best practices, including:</a:t>
            </a:r>
          </a:p>
          <a:p>
            <a:pPr lvl="1">
              <a:lnSpc>
                <a:spcPct val="100000"/>
              </a:lnSpc>
              <a:spcBef>
                <a:spcPts val="0"/>
              </a:spcBef>
            </a:pPr>
            <a:r>
              <a:rPr lang="en-US" sz="1400" dirty="0"/>
              <a:t>Performance data for surrounding public schools in the area that the charter school is located;</a:t>
            </a:r>
          </a:p>
          <a:p>
            <a:pPr lvl="1">
              <a:lnSpc>
                <a:spcPct val="100000"/>
              </a:lnSpc>
              <a:spcBef>
                <a:spcPts val="0"/>
              </a:spcBef>
            </a:pPr>
            <a:r>
              <a:rPr lang="en-US" sz="1400" dirty="0"/>
              <a:t>Targeted student population, including projected percentage of educationally disadvantaged students;</a:t>
            </a:r>
          </a:p>
          <a:p>
            <a:pPr lvl="1">
              <a:lnSpc>
                <a:spcPct val="100000"/>
              </a:lnSpc>
              <a:spcBef>
                <a:spcPts val="0"/>
              </a:spcBef>
            </a:pPr>
            <a:r>
              <a:rPr lang="en-US" sz="1400" dirty="0"/>
              <a:t>Gaps in educational opportunities that the charter school will address; and</a:t>
            </a:r>
          </a:p>
          <a:p>
            <a:pPr lvl="1">
              <a:lnSpc>
                <a:spcPct val="100000"/>
              </a:lnSpc>
              <a:spcBef>
                <a:spcPts val="0"/>
              </a:spcBef>
            </a:pPr>
            <a:r>
              <a:rPr lang="en-US" sz="1400" dirty="0"/>
              <a:t>Other factors that create the need for a high-quality charter school.</a:t>
            </a:r>
          </a:p>
          <a:p>
            <a:pPr lvl="0">
              <a:lnSpc>
                <a:spcPct val="100000"/>
              </a:lnSpc>
              <a:spcBef>
                <a:spcPts val="0"/>
              </a:spcBef>
            </a:pPr>
            <a:r>
              <a:rPr lang="en-US" sz="1400" dirty="0"/>
              <a:t>Identify specific local school district partners, if known, and provide evidence of a demonstrated need or demand for the specific products and/or services that would be provided through the proposed </a:t>
            </a:r>
            <a:r>
              <a:rPr lang="en-US" sz="1400" dirty="0" err="1"/>
              <a:t>subgrant</a:t>
            </a:r>
            <a:r>
              <a:rPr lang="en-US" sz="1400" dirty="0"/>
              <a:t> activities.</a:t>
            </a:r>
          </a:p>
          <a:p>
            <a:pPr lvl="0">
              <a:lnSpc>
                <a:spcPct val="100000"/>
              </a:lnSpc>
              <a:spcBef>
                <a:spcPts val="0"/>
              </a:spcBef>
            </a:pPr>
            <a:endParaRPr lang="en-US" sz="1400" dirty="0"/>
          </a:p>
          <a:p>
            <a:pPr marL="0" indent="0">
              <a:lnSpc>
                <a:spcPct val="100000"/>
              </a:lnSpc>
              <a:spcBef>
                <a:spcPts val="0"/>
              </a:spcBef>
              <a:buNone/>
            </a:pPr>
            <a:r>
              <a:rPr lang="en-US" sz="1400" i="1" dirty="0"/>
              <a:t>Note that applicants may be awarded up to 20 priority points by meeting one or more of the following optional criteria in this section – the project focuses on disseminating best practices that lead to academic success with:</a:t>
            </a:r>
          </a:p>
          <a:p>
            <a:pPr>
              <a:lnSpc>
                <a:spcPct val="100000"/>
              </a:lnSpc>
              <a:spcBef>
                <a:spcPts val="0"/>
              </a:spcBef>
            </a:pPr>
            <a:r>
              <a:rPr lang="en-US" sz="1400" i="1" dirty="0"/>
              <a:t>educationally disadvantaged students in an urban area;</a:t>
            </a:r>
            <a:endParaRPr lang="en-US" sz="1400" dirty="0"/>
          </a:p>
          <a:p>
            <a:pPr lvl="0">
              <a:lnSpc>
                <a:spcPct val="100000"/>
              </a:lnSpc>
              <a:spcBef>
                <a:spcPts val="0"/>
              </a:spcBef>
            </a:pPr>
            <a:r>
              <a:rPr lang="en-US" sz="1400" i="1" dirty="0"/>
              <a:t>educationally disadvantaged students in a rural area; AND/OR</a:t>
            </a:r>
            <a:endParaRPr lang="en-US" sz="1400" dirty="0"/>
          </a:p>
          <a:p>
            <a:pPr lvl="0">
              <a:lnSpc>
                <a:spcPct val="100000"/>
              </a:lnSpc>
              <a:spcBef>
                <a:spcPts val="0"/>
              </a:spcBef>
            </a:pPr>
            <a:r>
              <a:rPr lang="en-US" sz="1400" i="1" dirty="0"/>
              <a:t>students with disabilities.</a:t>
            </a:r>
            <a:endParaRPr lang="en-US" sz="1400" dirty="0"/>
          </a:p>
          <a:p>
            <a:pPr marL="0" lvl="0" indent="0">
              <a:lnSpc>
                <a:spcPct val="100000"/>
              </a:lnSpc>
              <a:spcBef>
                <a:spcPts val="0"/>
              </a:spcBef>
              <a:buNone/>
            </a:pPr>
            <a:endParaRPr lang="en-US" sz="1400"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539016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28</a:t>
            </a:fld>
            <a:endParaRPr lang="en-US" dirty="0"/>
          </a:p>
        </p:txBody>
      </p:sp>
      <p:sp>
        <p:nvSpPr>
          <p:cNvPr id="3" name="Content Placeholder 2"/>
          <p:cNvSpPr>
            <a:spLocks noGrp="1"/>
          </p:cNvSpPr>
          <p:nvPr>
            <p:ph idx="1"/>
          </p:nvPr>
        </p:nvSpPr>
        <p:spPr>
          <a:xfrm>
            <a:off x="161366" y="1470025"/>
            <a:ext cx="8982634" cy="4746812"/>
          </a:xfrm>
        </p:spPr>
        <p:txBody>
          <a:bodyPr>
            <a:noAutofit/>
          </a:bodyPr>
          <a:lstStyle/>
          <a:p>
            <a:pPr marL="0" indent="0">
              <a:lnSpc>
                <a:spcPct val="100000"/>
              </a:lnSpc>
              <a:spcBef>
                <a:spcPts val="0"/>
              </a:spcBef>
              <a:buNone/>
            </a:pPr>
            <a:r>
              <a:rPr lang="en-US" sz="1600" b="1" u="sng" dirty="0"/>
              <a:t>Project Narrative</a:t>
            </a:r>
            <a:r>
              <a:rPr lang="en-US" sz="1600" dirty="0"/>
              <a:t> (continued)</a:t>
            </a:r>
          </a:p>
          <a:p>
            <a:pPr marL="0" indent="0">
              <a:lnSpc>
                <a:spcPct val="100000"/>
              </a:lnSpc>
              <a:spcBef>
                <a:spcPts val="0"/>
              </a:spcBef>
              <a:buNone/>
            </a:pPr>
            <a:r>
              <a:rPr lang="en-US" sz="1500" b="1" dirty="0"/>
              <a:t>Project Proposal (20 Points) </a:t>
            </a:r>
            <a:r>
              <a:rPr lang="en-US" sz="1500" dirty="0"/>
              <a:t>- Projects should create and share a product or provide a service that can be used by the community the charter school proposes to serve:</a:t>
            </a:r>
          </a:p>
          <a:p>
            <a:pPr lvl="0">
              <a:lnSpc>
                <a:spcPct val="100000"/>
              </a:lnSpc>
              <a:spcBef>
                <a:spcPts val="0"/>
              </a:spcBef>
            </a:pPr>
            <a:r>
              <a:rPr lang="en-US" sz="1500" dirty="0"/>
              <a:t>Provide an overview of the charter school’s project plan and project scope. Include a description of the specific dissemination activities the charter school will implement and/or products the school will develop to target the area(s) discussed in Section III above. </a:t>
            </a:r>
          </a:p>
          <a:p>
            <a:pPr lvl="1">
              <a:lnSpc>
                <a:spcPct val="100000"/>
              </a:lnSpc>
              <a:spcBef>
                <a:spcPts val="0"/>
              </a:spcBef>
            </a:pPr>
            <a:r>
              <a:rPr lang="en-US" sz="1500" b="1" u="sng" dirty="0"/>
              <a:t>Required</a:t>
            </a:r>
            <a:r>
              <a:rPr lang="en-US" sz="1500" b="1" dirty="0"/>
              <a:t>: All applicants are federally required to conduct all  of the following dissemination activities:</a:t>
            </a:r>
            <a:endParaRPr lang="en-US" sz="1500" dirty="0"/>
          </a:p>
          <a:p>
            <a:pPr lvl="2">
              <a:lnSpc>
                <a:spcPct val="100000"/>
              </a:lnSpc>
              <a:spcBef>
                <a:spcPts val="0"/>
              </a:spcBef>
            </a:pPr>
            <a:r>
              <a:rPr lang="en-US" sz="1500" dirty="0"/>
              <a:t>Assist other individuals with the planning and startup of one or more new public schools, including charter schools, that are independent of the assisting charter school and the assisting charter school's developers, and that agree to be held to at least as high a level of accountability as the assisting charter school.</a:t>
            </a:r>
          </a:p>
          <a:p>
            <a:pPr lvl="2">
              <a:lnSpc>
                <a:spcPct val="100000"/>
              </a:lnSpc>
              <a:spcBef>
                <a:spcPts val="0"/>
              </a:spcBef>
            </a:pPr>
            <a:r>
              <a:rPr lang="en-US" sz="1500" dirty="0"/>
              <a:t>Develop partnerships with other public schools, including charter schools, designed to improve student performance in each of the schools participating in the partnership.</a:t>
            </a:r>
          </a:p>
          <a:p>
            <a:pPr lvl="2">
              <a:lnSpc>
                <a:spcPct val="100000"/>
              </a:lnSpc>
              <a:spcBef>
                <a:spcPts val="0"/>
              </a:spcBef>
            </a:pPr>
            <a:r>
              <a:rPr lang="en-US" sz="1500" dirty="0"/>
              <a:t>Develop curriculum materials, assessments, and other materials that promote increased student achievement and are based on successful practices within the assisting charter school.</a:t>
            </a:r>
          </a:p>
          <a:p>
            <a:pPr lvl="2">
              <a:lnSpc>
                <a:spcPct val="100000"/>
              </a:lnSpc>
              <a:spcBef>
                <a:spcPts val="0"/>
              </a:spcBef>
            </a:pPr>
            <a:r>
              <a:rPr lang="en-US" sz="1500" dirty="0"/>
              <a:t>Conduct evaluations and develop materials that document the successful practices of the assisting charter school and are designed to improve student achievement.</a:t>
            </a:r>
          </a:p>
          <a:p>
            <a:pPr lvl="1">
              <a:lnSpc>
                <a:spcPct val="100000"/>
              </a:lnSpc>
              <a:spcBef>
                <a:spcPts val="0"/>
              </a:spcBef>
            </a:pPr>
            <a:r>
              <a:rPr lang="en-US" sz="1500" b="1" u="sng" dirty="0"/>
              <a:t>Required</a:t>
            </a:r>
            <a:r>
              <a:rPr lang="en-US" sz="1500" b="1" dirty="0"/>
              <a:t>: In addition, all applicants must conduct the following dissemination activities:</a:t>
            </a:r>
            <a:endParaRPr lang="en-US" sz="1500" dirty="0"/>
          </a:p>
          <a:p>
            <a:pPr lvl="2">
              <a:lnSpc>
                <a:spcPct val="100000"/>
              </a:lnSpc>
              <a:spcBef>
                <a:spcPts val="0"/>
              </a:spcBef>
            </a:pPr>
            <a:r>
              <a:rPr lang="en-US" sz="1500" dirty="0"/>
              <a:t>Make one or more presentations at a national, state, and/or regional conference.</a:t>
            </a:r>
          </a:p>
          <a:p>
            <a:pPr lvl="2">
              <a:lnSpc>
                <a:spcPct val="100000"/>
              </a:lnSpc>
              <a:spcBef>
                <a:spcPts val="0"/>
              </a:spcBef>
            </a:pPr>
            <a:r>
              <a:rPr lang="en-US" sz="1500" dirty="0"/>
              <a:t>Communicate best practices to public schools in the charter school’s attendance zone.</a:t>
            </a:r>
            <a:endParaRPr lang="en-US" sz="15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641213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
        <p:nvSpPr>
          <p:cNvPr id="3" name="Content Placeholder 2"/>
          <p:cNvSpPr>
            <a:spLocks noGrp="1"/>
          </p:cNvSpPr>
          <p:nvPr>
            <p:ph idx="1"/>
          </p:nvPr>
        </p:nvSpPr>
        <p:spPr>
          <a:xfrm>
            <a:off x="322730" y="1609539"/>
            <a:ext cx="8659905" cy="4746812"/>
          </a:xfrm>
        </p:spPr>
        <p:txBody>
          <a:bodyPr>
            <a:noAutofit/>
          </a:bodyPr>
          <a:lstStyle/>
          <a:p>
            <a:pPr marL="0" indent="0">
              <a:lnSpc>
                <a:spcPct val="100000"/>
              </a:lnSpc>
              <a:spcBef>
                <a:spcPts val="0"/>
              </a:spcBef>
              <a:buNone/>
            </a:pPr>
            <a:r>
              <a:rPr lang="en-US" sz="1800" b="1" u="sng" dirty="0"/>
              <a:t>Project Narrative</a:t>
            </a:r>
            <a:r>
              <a:rPr lang="en-US" sz="1800" dirty="0"/>
              <a:t> (continued)</a:t>
            </a:r>
          </a:p>
          <a:p>
            <a:pPr marL="0" indent="0">
              <a:lnSpc>
                <a:spcPct val="100000"/>
              </a:lnSpc>
              <a:spcBef>
                <a:spcPts val="0"/>
              </a:spcBef>
              <a:buNone/>
            </a:pPr>
            <a:r>
              <a:rPr lang="en-US" sz="1600" b="1" dirty="0"/>
              <a:t>Project Proposal (20 Points) </a:t>
            </a:r>
            <a:r>
              <a:rPr lang="en-US" sz="1600" dirty="0"/>
              <a:t>- Projects should create and share a product or provide a service that can be used by the community the charter school proposes to serve:</a:t>
            </a:r>
          </a:p>
          <a:p>
            <a:pPr lvl="0">
              <a:lnSpc>
                <a:spcPct val="100000"/>
              </a:lnSpc>
              <a:spcBef>
                <a:spcPts val="0"/>
              </a:spcBef>
            </a:pPr>
            <a:r>
              <a:rPr lang="en-US" sz="1600" dirty="0"/>
              <a:t>Provide an overview of the charter school’s project plan and project scope. Include a description of the specific dissemination activities the charter school will implement and/or products the school will develop to target the area(s) discussed in Section III above (continued from previous slide).</a:t>
            </a:r>
          </a:p>
          <a:p>
            <a:pPr lvl="1">
              <a:lnSpc>
                <a:spcPct val="100000"/>
              </a:lnSpc>
              <a:spcBef>
                <a:spcPts val="0"/>
              </a:spcBef>
            </a:pPr>
            <a:r>
              <a:rPr lang="en-US" sz="1600" b="1" u="sng" dirty="0"/>
              <a:t>Optional</a:t>
            </a:r>
            <a:r>
              <a:rPr lang="en-US" sz="1600" b="1" dirty="0"/>
              <a:t>: Applicants may propose to conduct one or more of the following activities to earn up to 20 additional priority points (see Section III above)</a:t>
            </a:r>
            <a:r>
              <a:rPr lang="en-US" sz="1600" dirty="0"/>
              <a:t>: </a:t>
            </a:r>
          </a:p>
          <a:p>
            <a:pPr lvl="2">
              <a:lnSpc>
                <a:spcPct val="100000"/>
              </a:lnSpc>
              <a:spcBef>
                <a:spcPts val="0"/>
              </a:spcBef>
            </a:pPr>
            <a:r>
              <a:rPr lang="en-US" sz="1600" dirty="0"/>
              <a:t>Disseminate best practices that lead to academic success with educationally disadvantaged students in an urban area. </a:t>
            </a:r>
          </a:p>
          <a:p>
            <a:pPr lvl="2">
              <a:lnSpc>
                <a:spcPct val="100000"/>
              </a:lnSpc>
              <a:spcBef>
                <a:spcPts val="0"/>
              </a:spcBef>
            </a:pPr>
            <a:r>
              <a:rPr lang="en-US" sz="1600" dirty="0"/>
              <a:t>Disseminate best practices that lead to academic success with educationally disadvantaged students in a rural area.</a:t>
            </a:r>
          </a:p>
          <a:p>
            <a:pPr lvl="2">
              <a:lnSpc>
                <a:spcPct val="100000"/>
              </a:lnSpc>
              <a:spcBef>
                <a:spcPts val="0"/>
              </a:spcBef>
            </a:pPr>
            <a:r>
              <a:rPr lang="en-US" sz="1600" dirty="0"/>
              <a:t>Disseminate best practices that lead to academic success with students with disabilities.</a:t>
            </a:r>
          </a:p>
          <a:p>
            <a:pPr marL="0" lvl="0" indent="0">
              <a:lnSpc>
                <a:spcPct val="100000"/>
              </a:lnSpc>
              <a:spcBef>
                <a:spcPts val="0"/>
              </a:spcBef>
              <a:buNone/>
            </a:pPr>
            <a:endParaRPr lang="en-US" sz="14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918748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3871"/>
            <a:ext cx="6316630" cy="1325563"/>
          </a:xfrm>
        </p:spPr>
        <p:txBody>
          <a:bodyPr/>
          <a:lstStyle/>
          <a:p>
            <a:r>
              <a:rPr lang="en-US" dirty="0"/>
              <a:t>Agenda</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75317147"/>
              </p:ext>
            </p:extLst>
          </p:nvPr>
        </p:nvGraphicFramePr>
        <p:xfrm>
          <a:off x="371789" y="1366576"/>
          <a:ext cx="8460712" cy="4609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2739222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30</a:t>
            </a:fld>
            <a:endParaRPr lang="en-US" dirty="0"/>
          </a:p>
        </p:txBody>
      </p:sp>
      <p:sp>
        <p:nvSpPr>
          <p:cNvPr id="3" name="Content Placeholder 2"/>
          <p:cNvSpPr>
            <a:spLocks noGrp="1"/>
          </p:cNvSpPr>
          <p:nvPr>
            <p:ph idx="1"/>
          </p:nvPr>
        </p:nvSpPr>
        <p:spPr>
          <a:xfrm>
            <a:off x="215154" y="1539782"/>
            <a:ext cx="8821270" cy="4746812"/>
          </a:xfrm>
        </p:spPr>
        <p:txBody>
          <a:bodyPr>
            <a:noAutofit/>
          </a:bodyPr>
          <a:lstStyle/>
          <a:p>
            <a:pPr marL="0" indent="0">
              <a:lnSpc>
                <a:spcPct val="100000"/>
              </a:lnSpc>
              <a:spcBef>
                <a:spcPts val="0"/>
              </a:spcBef>
              <a:buNone/>
            </a:pPr>
            <a:r>
              <a:rPr lang="en-US" sz="1800" b="1" u="sng" dirty="0"/>
              <a:t>Project Narrative</a:t>
            </a:r>
            <a:r>
              <a:rPr lang="en-US" sz="1800" dirty="0"/>
              <a:t> (continued)</a:t>
            </a:r>
          </a:p>
          <a:p>
            <a:pPr marL="0" indent="0">
              <a:lnSpc>
                <a:spcPct val="100000"/>
              </a:lnSpc>
              <a:spcBef>
                <a:spcPts val="0"/>
              </a:spcBef>
              <a:buNone/>
            </a:pPr>
            <a:r>
              <a:rPr lang="en-US" sz="1500" b="1" dirty="0"/>
              <a:t>Project Proposal (20 Points) </a:t>
            </a:r>
            <a:r>
              <a:rPr lang="en-US" sz="1500" dirty="0"/>
              <a:t>- Projects should create and share a product or provide a service that can be used by the community the charter school proposes to serve (continued):</a:t>
            </a:r>
          </a:p>
          <a:p>
            <a:pPr lvl="0">
              <a:lnSpc>
                <a:spcPct val="100000"/>
              </a:lnSpc>
              <a:spcBef>
                <a:spcPts val="0"/>
              </a:spcBef>
            </a:pPr>
            <a:r>
              <a:rPr lang="en-US" sz="1500" dirty="0"/>
              <a:t>Describe how the project activities will involve contributions from similar charter schools as well as from other public schools, local school districts, developers, and potential developers.</a:t>
            </a:r>
          </a:p>
          <a:p>
            <a:pPr lvl="0">
              <a:lnSpc>
                <a:spcPct val="100000"/>
              </a:lnSpc>
              <a:spcBef>
                <a:spcPts val="0"/>
              </a:spcBef>
            </a:pPr>
            <a:r>
              <a:rPr lang="en-US" sz="1500" dirty="0"/>
              <a:t>Describe how the project activities are specifically designed to increase academic success for educationally disadvantaged students. Include a description of the charter school’s existing methods to specifically engage and support educationally disadvantaged students.</a:t>
            </a:r>
          </a:p>
          <a:p>
            <a:pPr lvl="1">
              <a:lnSpc>
                <a:spcPct val="100000"/>
              </a:lnSpc>
              <a:spcBef>
                <a:spcPts val="0"/>
              </a:spcBef>
            </a:pPr>
            <a:r>
              <a:rPr lang="en-US" sz="1500" dirty="0"/>
              <a:t>Describe the charter school’s outreach plan to inform the public of the availability of your proposed dissemination product and/or service. Include in your description:</a:t>
            </a:r>
          </a:p>
          <a:p>
            <a:pPr lvl="1">
              <a:lnSpc>
                <a:spcPct val="100000"/>
              </a:lnSpc>
              <a:spcBef>
                <a:spcPts val="0"/>
              </a:spcBef>
            </a:pPr>
            <a:r>
              <a:rPr lang="en-US" sz="1500" dirty="0"/>
              <a:t>How the charter school will solicit interest and develop successful partnerships with schools and districts; </a:t>
            </a:r>
          </a:p>
          <a:p>
            <a:pPr lvl="1">
              <a:lnSpc>
                <a:spcPct val="100000"/>
              </a:lnSpc>
              <a:spcBef>
                <a:spcPts val="0"/>
              </a:spcBef>
            </a:pPr>
            <a:r>
              <a:rPr lang="en-US" sz="1500" dirty="0"/>
              <a:t>How the charter school will disseminate its service or product to schools and districts from all parts of the state, including any use of statewide technical assistance organization(s);</a:t>
            </a:r>
          </a:p>
          <a:p>
            <a:pPr lvl="1">
              <a:lnSpc>
                <a:spcPct val="100000"/>
              </a:lnSpc>
              <a:spcBef>
                <a:spcPts val="0"/>
              </a:spcBef>
            </a:pPr>
            <a:r>
              <a:rPr lang="en-US" sz="1500" dirty="0"/>
              <a:t>The commitments that will be required of participating schools and districts in order to participate in the project;</a:t>
            </a:r>
          </a:p>
          <a:p>
            <a:pPr lvl="1">
              <a:lnSpc>
                <a:spcPct val="100000"/>
              </a:lnSpc>
              <a:spcBef>
                <a:spcPts val="0"/>
              </a:spcBef>
            </a:pPr>
            <a:r>
              <a:rPr lang="en-US" sz="1500" dirty="0"/>
              <a:t>How the plan will eliminate distance as a barrier to participation in the proposed dissemination activities; and</a:t>
            </a:r>
          </a:p>
          <a:p>
            <a:pPr lvl="1">
              <a:lnSpc>
                <a:spcPct val="100000"/>
              </a:lnSpc>
              <a:spcBef>
                <a:spcPts val="0"/>
              </a:spcBef>
            </a:pPr>
            <a:r>
              <a:rPr lang="en-US" sz="1500" dirty="0"/>
              <a:t>How the charter school will assist the participating schools and districts in adapting the charter school’s program.</a:t>
            </a:r>
          </a:p>
          <a:p>
            <a:pPr marL="0" indent="0">
              <a:lnSpc>
                <a:spcPct val="100000"/>
              </a:lnSpc>
              <a:spcBef>
                <a:spcPts val="0"/>
              </a:spcBef>
              <a:buNone/>
            </a:pPr>
            <a:endParaRPr lang="en-US" sz="14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3347942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31</a:t>
            </a:fld>
            <a:endParaRPr lang="en-US" dirty="0"/>
          </a:p>
        </p:txBody>
      </p:sp>
      <p:sp>
        <p:nvSpPr>
          <p:cNvPr id="3" name="Content Placeholder 2"/>
          <p:cNvSpPr>
            <a:spLocks noGrp="1"/>
          </p:cNvSpPr>
          <p:nvPr>
            <p:ph idx="1"/>
          </p:nvPr>
        </p:nvSpPr>
        <p:spPr>
          <a:xfrm>
            <a:off x="215154" y="1539782"/>
            <a:ext cx="8821270" cy="4746812"/>
          </a:xfrm>
        </p:spPr>
        <p:txBody>
          <a:bodyPr>
            <a:noAutofit/>
          </a:bodyPr>
          <a:lstStyle/>
          <a:p>
            <a:pPr marL="0" indent="0">
              <a:lnSpc>
                <a:spcPct val="100000"/>
              </a:lnSpc>
              <a:spcBef>
                <a:spcPts val="0"/>
              </a:spcBef>
              <a:buNone/>
            </a:pPr>
            <a:r>
              <a:rPr lang="en-US" sz="1800" b="1" u="sng" dirty="0"/>
              <a:t>Project Narrative</a:t>
            </a:r>
            <a:r>
              <a:rPr lang="en-US" sz="1800" dirty="0"/>
              <a:t> (continued)</a:t>
            </a:r>
          </a:p>
          <a:p>
            <a:pPr marL="0" indent="0">
              <a:lnSpc>
                <a:spcPct val="100000"/>
              </a:lnSpc>
              <a:spcBef>
                <a:spcPts val="0"/>
              </a:spcBef>
              <a:buNone/>
            </a:pPr>
            <a:r>
              <a:rPr lang="en-US" sz="1600" b="1" dirty="0"/>
              <a:t>Project Goals and Impact (15 Points) </a:t>
            </a:r>
            <a:r>
              <a:rPr lang="en-US" sz="1600" dirty="0"/>
              <a:t>– Applicants must develop project goals and objectives for the expected impact of their proposed dissemination activities:  </a:t>
            </a:r>
          </a:p>
          <a:p>
            <a:pPr>
              <a:lnSpc>
                <a:spcPct val="100000"/>
              </a:lnSpc>
              <a:spcBef>
                <a:spcPts val="0"/>
              </a:spcBef>
            </a:pPr>
            <a:r>
              <a:rPr lang="en-US" sz="1600" dirty="0"/>
              <a:t>Identify 3 to 5 project goals and justify each goal in terms of its value in improving student learning and achievement for Georgia students. </a:t>
            </a:r>
          </a:p>
          <a:p>
            <a:pPr lvl="1">
              <a:lnSpc>
                <a:spcPct val="100000"/>
              </a:lnSpc>
              <a:spcBef>
                <a:spcPts val="0"/>
              </a:spcBef>
            </a:pPr>
            <a:r>
              <a:rPr lang="en-US" sz="1600" dirty="0"/>
              <a:t>At least one goal must specifically address how sharing educational, fiscal, and operational best practices through the dissemination project will assist in improving academic outcomes and access to educational opportunities for educationally disadvantaged students.</a:t>
            </a:r>
          </a:p>
          <a:p>
            <a:pPr>
              <a:lnSpc>
                <a:spcPct val="100000"/>
              </a:lnSpc>
              <a:spcBef>
                <a:spcPts val="0"/>
              </a:spcBef>
            </a:pPr>
            <a:r>
              <a:rPr lang="en-US" sz="1600" dirty="0"/>
              <a:t>Describe how the dissemination activities will result in increased student academic achievement in the participating schools and districts, including among educationally disadvantaged students. </a:t>
            </a:r>
          </a:p>
          <a:p>
            <a:pPr>
              <a:lnSpc>
                <a:spcPct val="100000"/>
              </a:lnSpc>
              <a:spcBef>
                <a:spcPts val="0"/>
              </a:spcBef>
            </a:pPr>
            <a:r>
              <a:rPr lang="en-US" sz="1600" dirty="0"/>
              <a:t>Describe the methods in which the increase in student academic achievement will be documented by the charter school.</a:t>
            </a:r>
          </a:p>
          <a:p>
            <a:pPr>
              <a:lnSpc>
                <a:spcPct val="100000"/>
              </a:lnSpc>
              <a:spcBef>
                <a:spcPts val="0"/>
              </a:spcBef>
            </a:pPr>
            <a:r>
              <a:rPr lang="en-US" sz="1600" dirty="0"/>
              <a:t>Describe the charter school’s process for developing or refining the project to be disseminated to allow for ongoing correction and improvement.</a:t>
            </a:r>
          </a:p>
          <a:p>
            <a:pPr>
              <a:lnSpc>
                <a:spcPct val="100000"/>
              </a:lnSpc>
              <a:spcBef>
                <a:spcPts val="0"/>
              </a:spcBef>
            </a:pPr>
            <a:r>
              <a:rPr lang="en-US" sz="1600" dirty="0"/>
              <a:t>Describe the methods and ability of the charter school and participating schools and districts to sustain the benefit of the project after the </a:t>
            </a:r>
            <a:r>
              <a:rPr lang="en-US" sz="1600" dirty="0" err="1"/>
              <a:t>subgrant</a:t>
            </a:r>
            <a:r>
              <a:rPr lang="en-US" sz="1600" dirty="0"/>
              <a:t> period expires.</a:t>
            </a:r>
          </a:p>
          <a:p>
            <a:pPr marL="0" indent="0">
              <a:lnSpc>
                <a:spcPct val="100000"/>
              </a:lnSpc>
              <a:spcBef>
                <a:spcPts val="0"/>
              </a:spcBef>
              <a:buNone/>
            </a:pPr>
            <a:endParaRPr lang="en-US" sz="14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43104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32</a:t>
            </a:fld>
            <a:endParaRPr lang="en-US" dirty="0"/>
          </a:p>
        </p:txBody>
      </p:sp>
      <p:sp>
        <p:nvSpPr>
          <p:cNvPr id="3" name="Content Placeholder 2"/>
          <p:cNvSpPr>
            <a:spLocks noGrp="1"/>
          </p:cNvSpPr>
          <p:nvPr>
            <p:ph idx="1"/>
          </p:nvPr>
        </p:nvSpPr>
        <p:spPr>
          <a:xfrm>
            <a:off x="188259" y="1460874"/>
            <a:ext cx="8821270" cy="4816569"/>
          </a:xfrm>
        </p:spPr>
        <p:txBody>
          <a:bodyPr>
            <a:noAutofit/>
          </a:bodyPr>
          <a:lstStyle/>
          <a:p>
            <a:pPr marL="0" indent="0">
              <a:lnSpc>
                <a:spcPct val="100000"/>
              </a:lnSpc>
              <a:spcBef>
                <a:spcPts val="0"/>
              </a:spcBef>
              <a:buNone/>
            </a:pPr>
            <a:r>
              <a:rPr lang="en-US" sz="1600" b="1" u="sng" dirty="0"/>
              <a:t>Project Narrative</a:t>
            </a:r>
            <a:r>
              <a:rPr lang="en-US" sz="1600" dirty="0"/>
              <a:t> (continued)</a:t>
            </a:r>
          </a:p>
          <a:p>
            <a:pPr marL="0" indent="0">
              <a:lnSpc>
                <a:spcPct val="100000"/>
              </a:lnSpc>
              <a:spcBef>
                <a:spcPts val="0"/>
              </a:spcBef>
              <a:buNone/>
            </a:pPr>
            <a:r>
              <a:rPr lang="en-US" sz="1400" b="1" dirty="0"/>
              <a:t>Project Management Plan (10 Points) </a:t>
            </a:r>
            <a:r>
              <a:rPr lang="en-US" sz="1400" dirty="0"/>
              <a:t>– All applications are required to submit a comprehensive project management plan with their application that details the school’s plan to manage the performance and financial aspects of the </a:t>
            </a:r>
            <a:r>
              <a:rPr lang="en-US" sz="1400" dirty="0" err="1"/>
              <a:t>subgrant</a:t>
            </a:r>
            <a:r>
              <a:rPr lang="en-US" sz="1400" dirty="0"/>
              <a:t>. The plan should include at least the following components:</a:t>
            </a:r>
          </a:p>
          <a:p>
            <a:pPr>
              <a:lnSpc>
                <a:spcPct val="100000"/>
              </a:lnSpc>
              <a:spcBef>
                <a:spcPts val="0"/>
              </a:spcBef>
            </a:pPr>
            <a:r>
              <a:rPr lang="en-US" sz="1400" dirty="0"/>
              <a:t>An overall description of how the </a:t>
            </a:r>
            <a:r>
              <a:rPr lang="en-US" sz="1400" dirty="0" err="1"/>
              <a:t>subgrant</a:t>
            </a:r>
            <a:r>
              <a:rPr lang="en-US" sz="1400" dirty="0"/>
              <a:t> will be managed. Provide a list of the key personnel assigned to manage specific aspects of the </a:t>
            </a:r>
            <a:r>
              <a:rPr lang="en-US" sz="1400" dirty="0" err="1"/>
              <a:t>subgrant</a:t>
            </a:r>
            <a:r>
              <a:rPr lang="en-US" sz="1400" dirty="0"/>
              <a:t> and responsible for completion of the work, including collaborators or contractors. Include resumes and/or biographical information for these individuals. Include a project timeline with benchmarks for the proposed project’s goals. </a:t>
            </a:r>
          </a:p>
          <a:p>
            <a:pPr>
              <a:lnSpc>
                <a:spcPct val="100000"/>
              </a:lnSpc>
              <a:spcBef>
                <a:spcPts val="0"/>
              </a:spcBef>
            </a:pPr>
            <a:r>
              <a:rPr lang="en-US" sz="1400" dirty="0"/>
              <a:t>The school’s plan to be compliant, strategic, and responsible with the financial and business aspects of the </a:t>
            </a:r>
            <a:r>
              <a:rPr lang="en-US" sz="1400" dirty="0" err="1"/>
              <a:t>subgrant</a:t>
            </a:r>
            <a:r>
              <a:rPr lang="en-US" sz="1400" dirty="0"/>
              <a:t>.</a:t>
            </a:r>
          </a:p>
          <a:p>
            <a:pPr>
              <a:lnSpc>
                <a:spcPct val="100000"/>
              </a:lnSpc>
              <a:spcBef>
                <a:spcPts val="0"/>
              </a:spcBef>
            </a:pPr>
            <a:r>
              <a:rPr lang="en-US" sz="1400" dirty="0"/>
              <a:t>The school’s plan to have sufficient cash on hand to front initial </a:t>
            </a:r>
            <a:r>
              <a:rPr lang="en-US" sz="1400" dirty="0" err="1"/>
              <a:t>subgrant</a:t>
            </a:r>
            <a:r>
              <a:rPr lang="en-US" sz="1400" dirty="0"/>
              <a:t> expenditures until reimbursement.</a:t>
            </a:r>
          </a:p>
          <a:p>
            <a:pPr>
              <a:lnSpc>
                <a:spcPct val="100000"/>
              </a:lnSpc>
              <a:spcBef>
                <a:spcPts val="0"/>
              </a:spcBef>
            </a:pPr>
            <a:r>
              <a:rPr lang="en-US" sz="1400" dirty="0"/>
              <a:t>The capability of the governing board to oversee the performance and financial components of the </a:t>
            </a:r>
            <a:r>
              <a:rPr lang="en-US" sz="1400" dirty="0" err="1"/>
              <a:t>subgrant</a:t>
            </a:r>
            <a:r>
              <a:rPr lang="en-US" sz="1400" dirty="0"/>
              <a:t>, including compliance with federal regulations and non-regulatory guidance.</a:t>
            </a:r>
          </a:p>
          <a:p>
            <a:pPr>
              <a:lnSpc>
                <a:spcPct val="100000"/>
              </a:lnSpc>
              <a:spcBef>
                <a:spcPts val="0"/>
              </a:spcBef>
            </a:pPr>
            <a:r>
              <a:rPr lang="en-US" sz="1400" dirty="0"/>
              <a:t>The capability of the governing board to submit required reports on </a:t>
            </a:r>
            <a:r>
              <a:rPr lang="en-US" sz="1400" dirty="0" err="1"/>
              <a:t>subgrant</a:t>
            </a:r>
            <a:r>
              <a:rPr lang="en-US" sz="1400" dirty="0"/>
              <a:t> activities.</a:t>
            </a:r>
          </a:p>
          <a:p>
            <a:pPr>
              <a:lnSpc>
                <a:spcPct val="100000"/>
              </a:lnSpc>
              <a:spcBef>
                <a:spcPts val="0"/>
              </a:spcBef>
            </a:pPr>
            <a:r>
              <a:rPr lang="en-US" sz="1400" dirty="0"/>
              <a:t>The school’s plan for financial and programmatic sustainability after the </a:t>
            </a:r>
            <a:r>
              <a:rPr lang="en-US" sz="1400" dirty="0" err="1"/>
              <a:t>subgrant</a:t>
            </a:r>
            <a:r>
              <a:rPr lang="en-US" sz="1400" dirty="0"/>
              <a:t> period ends and </a:t>
            </a:r>
            <a:r>
              <a:rPr lang="en-US" sz="1400" dirty="0" err="1"/>
              <a:t>subgrant</a:t>
            </a:r>
            <a:r>
              <a:rPr lang="en-US" sz="1400" dirty="0"/>
              <a:t> funds are no longer available.</a:t>
            </a:r>
          </a:p>
          <a:p>
            <a:pPr>
              <a:lnSpc>
                <a:spcPct val="100000"/>
              </a:lnSpc>
              <a:spcBef>
                <a:spcPts val="0"/>
              </a:spcBef>
            </a:pPr>
            <a:r>
              <a:rPr lang="en-US" sz="1400" dirty="0"/>
              <a:t>Attach a copy of the charter school’s conflict of interest policy to verify that an employee of the charter school, and not an employee of any Education Service Provider, is responsible for the direct administration or supervision of the </a:t>
            </a:r>
            <a:r>
              <a:rPr lang="en-US" sz="1400" dirty="0" err="1"/>
              <a:t>subgrant</a:t>
            </a:r>
            <a:r>
              <a:rPr lang="en-US" sz="1400" dirty="0"/>
              <a:t>.</a:t>
            </a:r>
          </a:p>
          <a:p>
            <a:pPr marL="0" indent="0">
              <a:lnSpc>
                <a:spcPct val="100000"/>
              </a:lnSpc>
              <a:spcBef>
                <a:spcPts val="0"/>
              </a:spcBef>
              <a:buNone/>
            </a:pPr>
            <a:endParaRPr lang="en-US" sz="1400" dirty="0"/>
          </a:p>
          <a:p>
            <a:pPr marL="0" indent="0">
              <a:lnSpc>
                <a:spcPct val="100000"/>
              </a:lnSpc>
              <a:spcBef>
                <a:spcPts val="0"/>
              </a:spcBef>
              <a:buNone/>
            </a:pPr>
            <a:r>
              <a:rPr lang="en-US" sz="1400" dirty="0"/>
              <a:t>The project management plan should describe a direct relationship between the goals and objectives of the application, the planned use of funds requested, and the activities that are to occur during the </a:t>
            </a:r>
            <a:r>
              <a:rPr lang="en-US" sz="1400" dirty="0" err="1"/>
              <a:t>subgrant</a:t>
            </a:r>
            <a:r>
              <a:rPr lang="en-US" sz="1400" dirty="0"/>
              <a:t> period that will lead to positive impact on student academic achievement.</a:t>
            </a:r>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2065380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33</a:t>
            </a:fld>
            <a:endParaRPr lang="en-US" dirty="0"/>
          </a:p>
        </p:txBody>
      </p:sp>
      <p:sp>
        <p:nvSpPr>
          <p:cNvPr id="3" name="Content Placeholder 2"/>
          <p:cNvSpPr>
            <a:spLocks noGrp="1"/>
          </p:cNvSpPr>
          <p:nvPr>
            <p:ph idx="1"/>
          </p:nvPr>
        </p:nvSpPr>
        <p:spPr>
          <a:xfrm>
            <a:off x="322730" y="1539782"/>
            <a:ext cx="8538882" cy="4816569"/>
          </a:xfrm>
        </p:spPr>
        <p:txBody>
          <a:bodyPr>
            <a:noAutofit/>
          </a:bodyPr>
          <a:lstStyle/>
          <a:p>
            <a:pPr marL="0" indent="0">
              <a:lnSpc>
                <a:spcPct val="100000"/>
              </a:lnSpc>
              <a:spcBef>
                <a:spcPts val="0"/>
              </a:spcBef>
              <a:buNone/>
            </a:pPr>
            <a:r>
              <a:rPr lang="en-US" sz="1800" b="1" u="sng" dirty="0"/>
              <a:t>Project Narrative</a:t>
            </a:r>
            <a:r>
              <a:rPr lang="en-US" sz="1800" dirty="0"/>
              <a:t> (continued)</a:t>
            </a:r>
          </a:p>
          <a:p>
            <a:pPr marL="0" indent="0">
              <a:lnSpc>
                <a:spcPct val="100000"/>
              </a:lnSpc>
              <a:spcBef>
                <a:spcPts val="0"/>
              </a:spcBef>
              <a:buNone/>
            </a:pPr>
            <a:r>
              <a:rPr lang="en-US" sz="1600" b="1" dirty="0"/>
              <a:t>Project Evaluation (10 Points) </a:t>
            </a:r>
            <a:r>
              <a:rPr lang="en-US" sz="1600" dirty="0"/>
              <a:t>- All proposed projects must include an evaluation plan. This plan should include the following components:</a:t>
            </a:r>
          </a:p>
          <a:p>
            <a:pPr>
              <a:lnSpc>
                <a:spcPct val="100000"/>
              </a:lnSpc>
              <a:spcBef>
                <a:spcPts val="0"/>
              </a:spcBef>
            </a:pPr>
            <a:r>
              <a:rPr lang="en-US" sz="1600" dirty="0"/>
              <a:t>A detailed description of how the charter school’s performance will be measured against the project goals and objectives identified in Section V. </a:t>
            </a:r>
          </a:p>
          <a:p>
            <a:pPr>
              <a:lnSpc>
                <a:spcPct val="100000"/>
              </a:lnSpc>
              <a:spcBef>
                <a:spcPts val="0"/>
              </a:spcBef>
            </a:pPr>
            <a:r>
              <a:rPr lang="en-US" sz="1600" dirty="0"/>
              <a:t>The specific targets, measures, and metrics for each project goal, including the qualitative and quantitative sources of data that will be used to measure progress on each goal. Make sure the accountability measures are SMART (Specific, Measurable, Achievable, Results-oriented, and Time-bound).</a:t>
            </a:r>
          </a:p>
          <a:p>
            <a:pPr>
              <a:lnSpc>
                <a:spcPct val="100000"/>
              </a:lnSpc>
              <a:spcBef>
                <a:spcPts val="0"/>
              </a:spcBef>
            </a:pPr>
            <a:r>
              <a:rPr lang="en-US" sz="1600" dirty="0"/>
              <a:t>A timeline for measuring progress on each project goal.</a:t>
            </a:r>
          </a:p>
          <a:p>
            <a:pPr lvl="1">
              <a:lnSpc>
                <a:spcPct val="100000"/>
              </a:lnSpc>
              <a:spcBef>
                <a:spcPts val="0"/>
              </a:spcBef>
            </a:pPr>
            <a:r>
              <a:rPr lang="en-US" sz="1600" dirty="0"/>
              <a:t>Include the baseline data that will be measured (i.e., what data will be collected and data sources used).</a:t>
            </a:r>
          </a:p>
          <a:p>
            <a:pPr lvl="1">
              <a:lnSpc>
                <a:spcPct val="100000"/>
              </a:lnSpc>
              <a:spcBef>
                <a:spcPts val="0"/>
              </a:spcBef>
            </a:pPr>
            <a:r>
              <a:rPr lang="en-US" sz="1600" dirty="0"/>
              <a:t>Include the effective evaluation methods that will be used to assess the charter school’s progress toward meeting its goals and objectives and allow for ongoing correction and improvement.</a:t>
            </a:r>
          </a:p>
          <a:p>
            <a:pPr lvl="1">
              <a:lnSpc>
                <a:spcPct val="100000"/>
              </a:lnSpc>
              <a:spcBef>
                <a:spcPts val="0"/>
              </a:spcBef>
            </a:pPr>
            <a:r>
              <a:rPr lang="en-US" sz="1600" b="1" i="1" dirty="0"/>
              <a:t>Note: Progress on each goal must be measured and reported at least once in each </a:t>
            </a:r>
            <a:r>
              <a:rPr lang="en-US" sz="1600" b="1" i="1" dirty="0" err="1"/>
              <a:t>subgrant</a:t>
            </a:r>
            <a:r>
              <a:rPr lang="en-US" sz="1600" b="1" i="1" dirty="0"/>
              <a:t> year. Any </a:t>
            </a:r>
            <a:r>
              <a:rPr lang="en-US" sz="1600" b="1" i="1" dirty="0" err="1"/>
              <a:t>subgrantee</a:t>
            </a:r>
            <a:r>
              <a:rPr lang="en-US" sz="1600" b="1" i="1" dirty="0"/>
              <a:t> failing to meet or report on its project goals may be placed on an improvement plan or defunded. </a:t>
            </a:r>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1148990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34</a:t>
            </a:fld>
            <a:endParaRPr lang="en-US" dirty="0"/>
          </a:p>
        </p:txBody>
      </p:sp>
      <p:sp>
        <p:nvSpPr>
          <p:cNvPr id="3" name="Content Placeholder 2"/>
          <p:cNvSpPr>
            <a:spLocks noGrp="1"/>
          </p:cNvSpPr>
          <p:nvPr>
            <p:ph idx="1"/>
          </p:nvPr>
        </p:nvSpPr>
        <p:spPr>
          <a:xfrm>
            <a:off x="322730" y="1539782"/>
            <a:ext cx="8538882" cy="4816569"/>
          </a:xfrm>
        </p:spPr>
        <p:txBody>
          <a:bodyPr>
            <a:noAutofit/>
          </a:bodyPr>
          <a:lstStyle/>
          <a:p>
            <a:pPr marL="0" indent="0">
              <a:lnSpc>
                <a:spcPct val="100000"/>
              </a:lnSpc>
              <a:spcBef>
                <a:spcPts val="0"/>
              </a:spcBef>
              <a:buNone/>
            </a:pPr>
            <a:r>
              <a:rPr lang="en-US" sz="1800" b="1" u="sng" dirty="0"/>
              <a:t>Budget Narrative</a:t>
            </a:r>
            <a:r>
              <a:rPr lang="en-US" sz="1800" dirty="0"/>
              <a:t> (10 Points)</a:t>
            </a:r>
          </a:p>
          <a:p>
            <a:pPr marL="0" indent="0">
              <a:lnSpc>
                <a:spcPct val="100000"/>
              </a:lnSpc>
              <a:spcBef>
                <a:spcPts val="0"/>
              </a:spcBef>
              <a:buNone/>
            </a:pPr>
            <a:r>
              <a:rPr lang="en-US" sz="1600" dirty="0"/>
              <a:t>All applications must include the Georgia Budget Summary and Detail Sheets (see Appendix B) and a separate Budget Narrative.</a:t>
            </a:r>
          </a:p>
          <a:p>
            <a:pPr>
              <a:lnSpc>
                <a:spcPct val="100000"/>
              </a:lnSpc>
              <a:spcBef>
                <a:spcPts val="0"/>
              </a:spcBef>
            </a:pPr>
            <a:r>
              <a:rPr lang="en-US" sz="1600" dirty="0"/>
              <a:t>Describe the planned use of the </a:t>
            </a:r>
            <a:r>
              <a:rPr lang="en-US" sz="1600" dirty="0" err="1"/>
              <a:t>subgrant</a:t>
            </a:r>
            <a:r>
              <a:rPr lang="en-US" sz="1600" dirty="0"/>
              <a:t> funds for the project, including how the funds will be used for all participants involved such as consultants. This description must address all years of the </a:t>
            </a:r>
            <a:r>
              <a:rPr lang="en-US" sz="1600" dirty="0" err="1"/>
              <a:t>subgrant</a:t>
            </a:r>
            <a:r>
              <a:rPr lang="en-US" sz="1600" dirty="0"/>
              <a:t>, up to 2 years. Funds must be spent prior to June 30 of each year a </a:t>
            </a:r>
            <a:r>
              <a:rPr lang="en-US" sz="1600" dirty="0" err="1"/>
              <a:t>subgrant</a:t>
            </a:r>
            <a:r>
              <a:rPr lang="en-US" sz="1600" dirty="0"/>
              <a:t> is awarded. </a:t>
            </a:r>
          </a:p>
          <a:p>
            <a:pPr>
              <a:lnSpc>
                <a:spcPct val="100000"/>
              </a:lnSpc>
              <a:spcBef>
                <a:spcPts val="0"/>
              </a:spcBef>
            </a:pPr>
            <a:r>
              <a:rPr lang="en-US" sz="1600" dirty="0"/>
              <a:t>Explain how the proposed expenses will allow the charter school to accomplish the project’s goals and objectives outlined in Section V above. You may include a table in the narrative that shows how the </a:t>
            </a:r>
            <a:r>
              <a:rPr lang="en-US" sz="1600" dirty="0" err="1"/>
              <a:t>subgrant</a:t>
            </a:r>
            <a:r>
              <a:rPr lang="en-US" sz="1600" dirty="0"/>
              <a:t> funding will be allocated to each project goal.</a:t>
            </a:r>
          </a:p>
          <a:p>
            <a:pPr>
              <a:lnSpc>
                <a:spcPct val="100000"/>
              </a:lnSpc>
              <a:spcBef>
                <a:spcPts val="0"/>
              </a:spcBef>
            </a:pPr>
            <a:r>
              <a:rPr lang="en-US" sz="1600" dirty="0"/>
              <a:t>Describe any additional grant funding for operational costs that has been or will be sought by the charter school to contribute to this project, including any federal programs administered by the U.S. Department of Education (supplement, not supplant).</a:t>
            </a:r>
          </a:p>
          <a:p>
            <a:pPr>
              <a:lnSpc>
                <a:spcPct val="100000"/>
              </a:lnSpc>
              <a:spcBef>
                <a:spcPts val="0"/>
              </a:spcBef>
            </a:pPr>
            <a:r>
              <a:rPr lang="en-US" sz="1600" dirty="0"/>
              <a:t>Describe the charter school’s fiscal autonomy from the local district (if locally-approved). </a:t>
            </a:r>
          </a:p>
          <a:p>
            <a:pPr>
              <a:lnSpc>
                <a:spcPct val="100000"/>
              </a:lnSpc>
              <a:spcBef>
                <a:spcPts val="0"/>
              </a:spcBef>
            </a:pPr>
            <a:r>
              <a:rPr lang="en-US" sz="1600" dirty="0"/>
              <a:t>Describe or provide a copy of the charter school’s internal financial controls policy to ensure that expenditures will be used appropriately.</a:t>
            </a:r>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99184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35</a:t>
            </a:fld>
            <a:endParaRPr lang="en-US" dirty="0"/>
          </a:p>
        </p:txBody>
      </p:sp>
      <p:sp>
        <p:nvSpPr>
          <p:cNvPr id="3" name="Content Placeholder 2"/>
          <p:cNvSpPr>
            <a:spLocks noGrp="1"/>
          </p:cNvSpPr>
          <p:nvPr>
            <p:ph idx="1"/>
          </p:nvPr>
        </p:nvSpPr>
        <p:spPr>
          <a:xfrm>
            <a:off x="322730" y="1627094"/>
            <a:ext cx="8538882" cy="4729257"/>
          </a:xfrm>
        </p:spPr>
        <p:txBody>
          <a:bodyPr>
            <a:noAutofit/>
          </a:bodyPr>
          <a:lstStyle/>
          <a:p>
            <a:pPr marL="0" indent="0">
              <a:lnSpc>
                <a:spcPct val="100000"/>
              </a:lnSpc>
              <a:spcBef>
                <a:spcPts val="0"/>
              </a:spcBef>
              <a:buNone/>
            </a:pPr>
            <a:r>
              <a:rPr lang="en-US" sz="1800" b="1" u="sng" dirty="0"/>
              <a:t>Budget Summary and Detail Sheets</a:t>
            </a:r>
            <a:r>
              <a:rPr lang="en-US" sz="1800" b="1" dirty="0"/>
              <a:t> </a:t>
            </a:r>
            <a:r>
              <a:rPr lang="en-US" sz="1800" dirty="0"/>
              <a:t>(10 Points)</a:t>
            </a:r>
          </a:p>
          <a:p>
            <a:pPr>
              <a:lnSpc>
                <a:spcPct val="100000"/>
              </a:lnSpc>
              <a:spcBef>
                <a:spcPts val="0"/>
              </a:spcBef>
            </a:pPr>
            <a:r>
              <a:rPr lang="en-US" sz="1600" dirty="0"/>
              <a:t>The proposed budget and the budget narrative must support the project goals identified in the application. There must be evidence of a clear relationship between the identified goals and how the funds will be spent. </a:t>
            </a:r>
          </a:p>
          <a:p>
            <a:pPr>
              <a:lnSpc>
                <a:spcPct val="100000"/>
              </a:lnSpc>
              <a:spcBef>
                <a:spcPts val="0"/>
              </a:spcBef>
            </a:pPr>
            <a:r>
              <a:rPr lang="en-US" sz="1600" dirty="0"/>
              <a:t>The proposed budget must be submitted using the provided Excel budget template.</a:t>
            </a:r>
          </a:p>
          <a:p>
            <a:pPr>
              <a:lnSpc>
                <a:spcPct val="100000"/>
              </a:lnSpc>
              <a:spcBef>
                <a:spcPts val="0"/>
              </a:spcBef>
            </a:pPr>
            <a:r>
              <a:rPr lang="en-US" sz="1600" dirty="0"/>
              <a:t>Applicants must budget for an annual programmatic audit.</a:t>
            </a:r>
          </a:p>
          <a:p>
            <a:pPr>
              <a:lnSpc>
                <a:spcPct val="100000"/>
              </a:lnSpc>
              <a:spcBef>
                <a:spcPts val="0"/>
              </a:spcBef>
            </a:pPr>
            <a:r>
              <a:rPr lang="en-US" sz="1600" dirty="0"/>
              <a:t>The budget summary must address all years of the </a:t>
            </a:r>
            <a:r>
              <a:rPr lang="en-US" sz="1600" dirty="0" err="1"/>
              <a:t>subgrant</a:t>
            </a:r>
            <a:r>
              <a:rPr lang="en-US" sz="1600" dirty="0"/>
              <a:t>, up to 2 years. Funds need to be spent prior to June 30 of each year a grant is awarded. </a:t>
            </a:r>
          </a:p>
          <a:p>
            <a:pPr>
              <a:lnSpc>
                <a:spcPct val="100000"/>
              </a:lnSpc>
              <a:spcBef>
                <a:spcPts val="0"/>
              </a:spcBef>
            </a:pPr>
            <a:r>
              <a:rPr lang="en-US" sz="1600" dirty="0"/>
              <a:t>Applicants are required to budget for free distribution of their proposed project. Applicants are not allowed to charge for their products or services associated with this </a:t>
            </a:r>
            <a:r>
              <a:rPr lang="en-US" sz="1600" dirty="0" err="1"/>
              <a:t>subgrant</a:t>
            </a:r>
            <a:r>
              <a:rPr lang="en-US" sz="1600" dirty="0"/>
              <a:t>.</a:t>
            </a:r>
          </a:p>
          <a:p>
            <a:pPr>
              <a:lnSpc>
                <a:spcPct val="100000"/>
              </a:lnSpc>
              <a:spcBef>
                <a:spcPts val="0"/>
              </a:spcBef>
            </a:pPr>
            <a:r>
              <a:rPr lang="en-US" sz="1600" dirty="0"/>
              <a:t>All budget items must be reasonable, allocable, and allowable.</a:t>
            </a:r>
          </a:p>
          <a:p>
            <a:pPr lvl="1">
              <a:lnSpc>
                <a:spcPct val="100000"/>
              </a:lnSpc>
              <a:spcBef>
                <a:spcPts val="0"/>
              </a:spcBef>
            </a:pPr>
            <a:r>
              <a:rPr lang="en-US" sz="1600" dirty="0"/>
              <a:t>All proposed projects are subject to revision. If a project is approved, the applicant will be required to submit a final budget that has been approved by their authorizer and approved by the </a:t>
            </a:r>
            <a:r>
              <a:rPr lang="en-US" sz="1600" dirty="0" err="1"/>
              <a:t>GaDOE</a:t>
            </a:r>
            <a:r>
              <a:rPr lang="en-US" sz="1600" dirty="0"/>
              <a:t>.</a:t>
            </a:r>
          </a:p>
          <a:p>
            <a:pPr marL="0" indent="0">
              <a:lnSpc>
                <a:spcPct val="100000"/>
              </a:lnSpc>
              <a:spcBef>
                <a:spcPts val="0"/>
              </a:spcBef>
              <a:buNone/>
            </a:pPr>
            <a:endParaRPr lang="en-US" sz="1600" dirty="0"/>
          </a:p>
          <a:p>
            <a:pPr marL="0" lvl="1" indent="0">
              <a:lnSpc>
                <a:spcPct val="100000"/>
              </a:lnSpc>
              <a:spcBef>
                <a:spcPts val="0"/>
              </a:spcBef>
              <a:buNone/>
            </a:pPr>
            <a:r>
              <a:rPr lang="en-US" sz="1600" b="1" i="1" dirty="0"/>
              <a:t>Note: Dissemination grants must be used to supplement not supplant local or state funding. Funds are intended to increase the number and quality of Georgia charter schools.</a:t>
            </a:r>
            <a:endParaRPr lang="en-US" sz="1600" dirty="0"/>
          </a:p>
          <a:p>
            <a:pPr marL="0" indent="0">
              <a:lnSpc>
                <a:spcPct val="100000"/>
              </a:lnSpc>
              <a:spcBef>
                <a:spcPts val="0"/>
              </a:spcBef>
              <a:buNone/>
            </a:pPr>
            <a:endParaRPr lang="en-US" sz="1800"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616302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36</a:t>
            </a:fld>
            <a:endParaRPr lang="en-US" dirty="0"/>
          </a:p>
        </p:txBody>
      </p:sp>
      <p:sp>
        <p:nvSpPr>
          <p:cNvPr id="3" name="Content Placeholder 2"/>
          <p:cNvSpPr>
            <a:spLocks noGrp="1"/>
          </p:cNvSpPr>
          <p:nvPr>
            <p:ph idx="1"/>
          </p:nvPr>
        </p:nvSpPr>
        <p:spPr>
          <a:xfrm>
            <a:off x="322730" y="1470026"/>
            <a:ext cx="8538882" cy="4886326"/>
          </a:xfrm>
        </p:spPr>
        <p:txBody>
          <a:bodyPr>
            <a:noAutofit/>
          </a:bodyPr>
          <a:lstStyle/>
          <a:p>
            <a:pPr marL="0" indent="0">
              <a:lnSpc>
                <a:spcPct val="100000"/>
              </a:lnSpc>
              <a:spcBef>
                <a:spcPts val="0"/>
              </a:spcBef>
              <a:buNone/>
            </a:pPr>
            <a:r>
              <a:rPr lang="en-US" sz="1800" b="1" u="sng" dirty="0"/>
              <a:t>Allowable Costs and Activities</a:t>
            </a:r>
          </a:p>
          <a:p>
            <a:pPr marL="0" indent="0">
              <a:lnSpc>
                <a:spcPct val="100000"/>
              </a:lnSpc>
              <a:spcBef>
                <a:spcPts val="0"/>
              </a:spcBef>
              <a:buNone/>
            </a:pPr>
            <a:endParaRPr lang="en-US" sz="1600" dirty="0"/>
          </a:p>
          <a:p>
            <a:pPr marL="0" indent="0" algn="ctr">
              <a:lnSpc>
                <a:spcPct val="100000"/>
              </a:lnSpc>
              <a:spcBef>
                <a:spcPts val="0"/>
              </a:spcBef>
              <a:buNone/>
            </a:pPr>
            <a:r>
              <a:rPr lang="en-US" sz="1600" b="1" i="1" dirty="0"/>
              <a:t>Funds are to be used exclusively for the preparation and dissemination of a product or service.</a:t>
            </a:r>
            <a:endParaRPr lang="en-US" sz="1600" dirty="0"/>
          </a:p>
          <a:p>
            <a:pPr marL="0" indent="0">
              <a:lnSpc>
                <a:spcPct val="100000"/>
              </a:lnSpc>
              <a:spcBef>
                <a:spcPts val="0"/>
              </a:spcBef>
              <a:buNone/>
            </a:pPr>
            <a:endParaRPr lang="en-US" sz="1600" dirty="0"/>
          </a:p>
          <a:p>
            <a:pPr marL="0" indent="0">
              <a:lnSpc>
                <a:spcPct val="100000"/>
              </a:lnSpc>
              <a:spcBef>
                <a:spcPts val="0"/>
              </a:spcBef>
              <a:buNone/>
            </a:pPr>
            <a:r>
              <a:rPr lang="en-US" sz="1600" dirty="0"/>
              <a:t>Examples of allowable costs and activities for the dissemination grant include:</a:t>
            </a:r>
          </a:p>
          <a:p>
            <a:pPr lvl="1">
              <a:lnSpc>
                <a:spcPct val="100000"/>
              </a:lnSpc>
              <a:spcBef>
                <a:spcPts val="0"/>
              </a:spcBef>
            </a:pPr>
            <a:r>
              <a:rPr lang="en-US" sz="1600" dirty="0"/>
              <a:t>Extended contract time for staff involved in the project including summer work time. </a:t>
            </a:r>
            <a:r>
              <a:rPr lang="en-US" sz="1600" b="1" i="1" dirty="0"/>
              <a:t>Staff expenses must be allowable, allocable, and reasonable and not make up more than 5% of the project’s budget. </a:t>
            </a:r>
            <a:r>
              <a:rPr lang="en-US" sz="1600" b="1" i="1" dirty="0" err="1"/>
              <a:t>Subgrantees</a:t>
            </a:r>
            <a:r>
              <a:rPr lang="en-US" sz="1600" b="1" i="1" dirty="0"/>
              <a:t> must maintain documentation of the specific project work and payments made to staff to support the use of dissemination </a:t>
            </a:r>
            <a:r>
              <a:rPr lang="en-US" sz="1600" b="1" i="1" dirty="0" err="1"/>
              <a:t>subgrant</a:t>
            </a:r>
            <a:r>
              <a:rPr lang="en-US" sz="1600" b="1" i="1" dirty="0"/>
              <a:t> funds to pay for extended contract time.</a:t>
            </a:r>
            <a:endParaRPr lang="en-US" sz="1600" dirty="0"/>
          </a:p>
          <a:p>
            <a:pPr lvl="1">
              <a:lnSpc>
                <a:spcPct val="100000"/>
              </a:lnSpc>
              <a:spcBef>
                <a:spcPts val="0"/>
              </a:spcBef>
            </a:pPr>
            <a:r>
              <a:rPr lang="en-US" sz="1600" dirty="0"/>
              <a:t>Printing, copying, graphics production, artwork, publishing of materials. Equipment associated with any of these activities will be considered if it is a one-time purchase.</a:t>
            </a:r>
          </a:p>
          <a:p>
            <a:pPr lvl="1">
              <a:lnSpc>
                <a:spcPct val="100000"/>
              </a:lnSpc>
              <a:spcBef>
                <a:spcPts val="0"/>
              </a:spcBef>
            </a:pPr>
            <a:r>
              <a:rPr lang="en-US" sz="1600" dirty="0"/>
              <a:t>Payment of consultants to support the work that is directly related to the dissemination project. </a:t>
            </a:r>
            <a:r>
              <a:rPr lang="en-US" sz="1600" b="1" i="1" dirty="0"/>
              <a:t>Consultant expenses must be allowable, allocable, and reasonable and not make up more than 10% of the project’s budget. </a:t>
            </a:r>
            <a:r>
              <a:rPr lang="en-US" sz="1600" b="1" i="1" dirty="0" err="1"/>
              <a:t>Subgrantees</a:t>
            </a:r>
            <a:r>
              <a:rPr lang="en-US" sz="1600" b="1" i="1" dirty="0"/>
              <a:t> must maintain documentation of the specific services and payments made to consultants under the dissemination </a:t>
            </a:r>
            <a:r>
              <a:rPr lang="en-US" sz="1600" b="1" i="1" dirty="0" err="1"/>
              <a:t>subgrant</a:t>
            </a:r>
            <a:r>
              <a:rPr lang="en-US" sz="1600" b="1" i="1" dirty="0"/>
              <a:t>. </a:t>
            </a:r>
            <a:r>
              <a:rPr lang="en-US" sz="1600" b="1" i="1" dirty="0" err="1"/>
              <a:t>Subgrantees</a:t>
            </a:r>
            <a:r>
              <a:rPr lang="en-US" sz="1600" b="1" i="1" dirty="0"/>
              <a:t> shall not pay a flat consultant fee using dissemination </a:t>
            </a:r>
            <a:r>
              <a:rPr lang="en-US" sz="1600" b="1" i="1" dirty="0" err="1"/>
              <a:t>subgrant</a:t>
            </a:r>
            <a:r>
              <a:rPr lang="en-US" sz="1600" b="1" i="1" dirty="0"/>
              <a:t> funds. </a:t>
            </a:r>
            <a:endParaRPr lang="en-US" sz="1600" dirty="0"/>
          </a:p>
          <a:p>
            <a:pPr lvl="1">
              <a:lnSpc>
                <a:spcPct val="100000"/>
              </a:lnSpc>
              <a:spcBef>
                <a:spcPts val="0"/>
              </a:spcBef>
            </a:pPr>
            <a:r>
              <a:rPr lang="en-US" sz="1600" dirty="0"/>
              <a:t>Travel costs associated with presenting at conferences, providing technical assistance, or planning associated with the dissemination </a:t>
            </a:r>
            <a:r>
              <a:rPr lang="en-US" sz="1600" dirty="0" err="1"/>
              <a:t>subgrant</a:t>
            </a:r>
            <a:r>
              <a:rPr lang="en-US" sz="1600" dirty="0"/>
              <a:t>.</a:t>
            </a:r>
          </a:p>
          <a:p>
            <a:pPr marL="0" indent="0">
              <a:lnSpc>
                <a:spcPct val="100000"/>
              </a:lnSpc>
              <a:spcBef>
                <a:spcPts val="0"/>
              </a:spcBef>
              <a:buNone/>
            </a:pPr>
            <a:endParaRPr lang="en-US" sz="1800"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26338480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44462"/>
            <a:ext cx="6316630" cy="1325563"/>
          </a:xfrm>
        </p:spPr>
        <p:txBody>
          <a:bodyPr>
            <a:normAutofit/>
          </a:bodyPr>
          <a:lstStyle/>
          <a:p>
            <a:r>
              <a:rPr lang="en-US" sz="4000" dirty="0"/>
              <a:t>Dissemination </a:t>
            </a:r>
            <a:r>
              <a:rPr lang="en-US" sz="4000" dirty="0" err="1"/>
              <a:t>Subgrant</a:t>
            </a:r>
            <a:r>
              <a:rPr lang="en-US" sz="40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37</a:t>
            </a:fld>
            <a:endParaRPr lang="en-US" dirty="0"/>
          </a:p>
        </p:txBody>
      </p:sp>
      <p:sp>
        <p:nvSpPr>
          <p:cNvPr id="3" name="Content Placeholder 2"/>
          <p:cNvSpPr>
            <a:spLocks noGrp="1"/>
          </p:cNvSpPr>
          <p:nvPr>
            <p:ph idx="1"/>
          </p:nvPr>
        </p:nvSpPr>
        <p:spPr>
          <a:xfrm>
            <a:off x="322730" y="1460874"/>
            <a:ext cx="8673352" cy="4729257"/>
          </a:xfrm>
        </p:spPr>
        <p:txBody>
          <a:bodyPr>
            <a:noAutofit/>
          </a:bodyPr>
          <a:lstStyle/>
          <a:p>
            <a:pPr marL="0" indent="0">
              <a:lnSpc>
                <a:spcPct val="100000"/>
              </a:lnSpc>
              <a:spcBef>
                <a:spcPts val="0"/>
              </a:spcBef>
              <a:buNone/>
            </a:pPr>
            <a:r>
              <a:rPr lang="en-US" sz="1600" b="1" u="sng" dirty="0"/>
              <a:t>Unallowable Costs and Activities</a:t>
            </a:r>
          </a:p>
          <a:p>
            <a:pPr marL="0" indent="0">
              <a:lnSpc>
                <a:spcPct val="100000"/>
              </a:lnSpc>
              <a:spcBef>
                <a:spcPts val="0"/>
              </a:spcBef>
              <a:buNone/>
            </a:pPr>
            <a:r>
              <a:rPr lang="en-US" sz="1400" dirty="0"/>
              <a:t>A charter school </a:t>
            </a:r>
            <a:r>
              <a:rPr lang="en-US" sz="1400" b="1" u="sng" dirty="0"/>
              <a:t>may not</a:t>
            </a:r>
            <a:r>
              <a:rPr lang="en-US" sz="1400" b="1" dirty="0"/>
              <a:t> </a:t>
            </a:r>
            <a:r>
              <a:rPr lang="en-US" sz="1400" dirty="0"/>
              <a:t>use dissemination </a:t>
            </a:r>
            <a:r>
              <a:rPr lang="en-US" sz="1400" dirty="0" err="1"/>
              <a:t>subgrant</a:t>
            </a:r>
            <a:r>
              <a:rPr lang="en-US" sz="1400" dirty="0"/>
              <a:t> funds, either directly or through a contractor, for:</a:t>
            </a:r>
          </a:p>
          <a:p>
            <a:pPr lvl="0">
              <a:lnSpc>
                <a:spcPct val="100000"/>
              </a:lnSpc>
              <a:spcBef>
                <a:spcPts val="0"/>
              </a:spcBef>
            </a:pPr>
            <a:r>
              <a:rPr lang="en-US" sz="1400" dirty="0"/>
              <a:t>Any expense not directly related to the stated project goals in the application for dissemination </a:t>
            </a:r>
            <a:r>
              <a:rPr lang="en-US" sz="1400" dirty="0" err="1"/>
              <a:t>subgrant</a:t>
            </a:r>
            <a:r>
              <a:rPr lang="en-US" sz="1400" dirty="0"/>
              <a:t> funds;</a:t>
            </a:r>
          </a:p>
          <a:p>
            <a:pPr lvl="0">
              <a:lnSpc>
                <a:spcPct val="100000"/>
              </a:lnSpc>
              <a:spcBef>
                <a:spcPts val="0"/>
              </a:spcBef>
            </a:pPr>
            <a:r>
              <a:rPr lang="en-US" sz="1400" dirty="0"/>
              <a:t>General operating expenses;</a:t>
            </a:r>
          </a:p>
          <a:p>
            <a:pPr lvl="0">
              <a:lnSpc>
                <a:spcPct val="100000"/>
              </a:lnSpc>
              <a:spcBef>
                <a:spcPts val="0"/>
              </a:spcBef>
            </a:pPr>
            <a:r>
              <a:rPr lang="en-US" sz="1400" dirty="0"/>
              <a:t>Indirect costs;</a:t>
            </a:r>
          </a:p>
          <a:p>
            <a:pPr lvl="0">
              <a:lnSpc>
                <a:spcPct val="100000"/>
              </a:lnSpc>
              <a:spcBef>
                <a:spcPts val="0"/>
              </a:spcBef>
            </a:pPr>
            <a:r>
              <a:rPr lang="en-US" sz="1400" dirty="0"/>
              <a:t>Payroll expenses (with exception of funds to cover substitutes if travel or absence is required as part of project);</a:t>
            </a:r>
          </a:p>
          <a:p>
            <a:pPr lvl="0">
              <a:lnSpc>
                <a:spcPct val="100000"/>
              </a:lnSpc>
              <a:spcBef>
                <a:spcPts val="0"/>
              </a:spcBef>
            </a:pPr>
            <a:r>
              <a:rPr lang="en-US" sz="1400" dirty="0"/>
              <a:t>Professional dues or memberships;</a:t>
            </a:r>
          </a:p>
          <a:p>
            <a:pPr lvl="0">
              <a:lnSpc>
                <a:spcPct val="100000"/>
              </a:lnSpc>
              <a:spcBef>
                <a:spcPts val="0"/>
              </a:spcBef>
            </a:pPr>
            <a:r>
              <a:rPr lang="en-US" sz="1400" dirty="0"/>
              <a:t>Costs of continuing education credits for professional development coursework;</a:t>
            </a:r>
          </a:p>
          <a:p>
            <a:pPr lvl="0">
              <a:lnSpc>
                <a:spcPct val="100000"/>
              </a:lnSpc>
              <a:spcBef>
                <a:spcPts val="0"/>
              </a:spcBef>
            </a:pPr>
            <a:r>
              <a:rPr lang="en-US" sz="1400" dirty="0"/>
              <a:t>Employee hiring/recruitment expenses such as a placement firm or travel for prospective employees;</a:t>
            </a:r>
          </a:p>
          <a:p>
            <a:pPr lvl="0">
              <a:lnSpc>
                <a:spcPct val="100000"/>
              </a:lnSpc>
              <a:spcBef>
                <a:spcPts val="0"/>
              </a:spcBef>
            </a:pPr>
            <a:r>
              <a:rPr lang="en-US" sz="1400" dirty="0"/>
              <a:t>Marketing or recruitment activities designed to promote itself or the programs offered by it or by a contractor to parents or the community;</a:t>
            </a:r>
          </a:p>
          <a:p>
            <a:pPr lvl="0">
              <a:lnSpc>
                <a:spcPct val="100000"/>
              </a:lnSpc>
              <a:spcBef>
                <a:spcPts val="0"/>
              </a:spcBef>
            </a:pPr>
            <a:r>
              <a:rPr lang="en-US" sz="1400" dirty="0"/>
              <a:t>Non-educational/non-informative promotional/novelty items for advertising, events, or recruiting;</a:t>
            </a:r>
          </a:p>
          <a:p>
            <a:pPr lvl="0">
              <a:lnSpc>
                <a:spcPct val="100000"/>
              </a:lnSpc>
              <a:spcBef>
                <a:spcPts val="0"/>
              </a:spcBef>
            </a:pPr>
            <a:r>
              <a:rPr lang="en-US" sz="1400" dirty="0"/>
              <a:t>Gift certificates, alcoholic beverages; school apparel for staff or students, fines and penalties, lobbying;</a:t>
            </a:r>
          </a:p>
          <a:p>
            <a:pPr lvl="0">
              <a:lnSpc>
                <a:spcPct val="100000"/>
              </a:lnSpc>
              <a:spcBef>
                <a:spcPts val="0"/>
              </a:spcBef>
            </a:pPr>
            <a:r>
              <a:rPr lang="en-US" sz="1400" dirty="0"/>
              <a:t>Planning for dissemination activities that will occur outside the </a:t>
            </a:r>
            <a:r>
              <a:rPr lang="en-US" sz="1400" dirty="0" err="1"/>
              <a:t>subgrant</a:t>
            </a:r>
            <a:r>
              <a:rPr lang="en-US" sz="1400" dirty="0"/>
              <a:t> period;</a:t>
            </a:r>
          </a:p>
          <a:p>
            <a:pPr lvl="0">
              <a:lnSpc>
                <a:spcPct val="100000"/>
              </a:lnSpc>
              <a:spcBef>
                <a:spcPts val="0"/>
              </a:spcBef>
            </a:pPr>
            <a:r>
              <a:rPr lang="en-US" sz="1400" dirty="0"/>
              <a:t>Purchase or leasing of a school facility;</a:t>
            </a:r>
          </a:p>
          <a:p>
            <a:pPr lvl="0">
              <a:lnSpc>
                <a:spcPct val="100000"/>
              </a:lnSpc>
              <a:spcBef>
                <a:spcPts val="0"/>
              </a:spcBef>
            </a:pPr>
            <a:r>
              <a:rPr lang="en-US" sz="1400" dirty="0"/>
              <a:t>Capital expenses, such as remodeling, technology leases, elevators, water main valves, vans, tractors, bobcats, or permanent fixture of equipment/furniture;</a:t>
            </a:r>
          </a:p>
          <a:p>
            <a:pPr lvl="0">
              <a:lnSpc>
                <a:spcPct val="100000"/>
              </a:lnSpc>
              <a:spcBef>
                <a:spcPts val="0"/>
              </a:spcBef>
            </a:pPr>
            <a:r>
              <a:rPr lang="en-US" sz="1400" dirty="0"/>
              <a:t>To offset or cover costs of preparing and submitting an application for CSP </a:t>
            </a:r>
            <a:r>
              <a:rPr lang="en-US" sz="1400" dirty="0" err="1"/>
              <a:t>subgrant</a:t>
            </a:r>
            <a:r>
              <a:rPr lang="en-US" sz="1400" dirty="0"/>
              <a:t> funds; </a:t>
            </a:r>
          </a:p>
          <a:p>
            <a:pPr lvl="0">
              <a:lnSpc>
                <a:spcPct val="100000"/>
              </a:lnSpc>
              <a:spcBef>
                <a:spcPts val="0"/>
              </a:spcBef>
            </a:pPr>
            <a:r>
              <a:rPr lang="en-US" sz="1400" dirty="0"/>
              <a:t>Expenses outside the scope of the school’s charter or K-12 education (e.g., before/after school programs and preschool, activities related to the non-profit organization but not the charter school); and</a:t>
            </a:r>
          </a:p>
          <a:p>
            <a:pPr lvl="0">
              <a:lnSpc>
                <a:spcPct val="100000"/>
              </a:lnSpc>
              <a:spcBef>
                <a:spcPts val="0"/>
              </a:spcBef>
            </a:pPr>
            <a:r>
              <a:rPr lang="en-US" sz="1400" dirty="0"/>
              <a:t>Expenditures that are not “allowable, allocable, or reasonable” as defined in the Non-Regulatory Guidance Handbook (updated January 2014) and the Uniform Guidance (2 CFR 200).</a:t>
            </a:r>
          </a:p>
          <a:p>
            <a:pPr marL="0" indent="0">
              <a:lnSpc>
                <a:spcPct val="100000"/>
              </a:lnSpc>
              <a:spcBef>
                <a:spcPts val="0"/>
              </a:spcBef>
              <a:buNone/>
            </a:pPr>
            <a:endParaRPr lang="en-US" sz="1800"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600" b="1" dirty="0"/>
          </a:p>
        </p:txBody>
      </p:sp>
    </p:spTree>
    <p:extLst>
      <p:ext uri="{BB962C8B-B14F-4D97-AF65-F5344CB8AC3E}">
        <p14:creationId xmlns:p14="http://schemas.microsoft.com/office/powerpoint/2010/main" val="181964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34" y="141286"/>
            <a:ext cx="6316630" cy="1325563"/>
          </a:xfrm>
        </p:spPr>
        <p:txBody>
          <a:bodyPr>
            <a:noAutofit/>
          </a:bodyPr>
          <a:lstStyle/>
          <a:p>
            <a:r>
              <a:rPr lang="en-US" sz="3200" dirty="0"/>
              <a:t>Dissemination </a:t>
            </a:r>
            <a:r>
              <a:rPr lang="en-US" sz="3200" dirty="0" err="1"/>
              <a:t>Subgrant</a:t>
            </a:r>
            <a:r>
              <a:rPr lang="en-US" sz="3200" dirty="0"/>
              <a:t> Application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38</a:t>
            </a:fld>
            <a:endParaRPr lang="en-US" dirty="0"/>
          </a:p>
        </p:txBody>
      </p:sp>
      <p:sp>
        <p:nvSpPr>
          <p:cNvPr id="3" name="Content Placeholder 2"/>
          <p:cNvSpPr>
            <a:spLocks noGrp="1"/>
          </p:cNvSpPr>
          <p:nvPr>
            <p:ph idx="1"/>
          </p:nvPr>
        </p:nvSpPr>
        <p:spPr>
          <a:xfrm>
            <a:off x="190919" y="1356527"/>
            <a:ext cx="8772211" cy="4999824"/>
          </a:xfrm>
        </p:spPr>
        <p:txBody>
          <a:bodyPr>
            <a:normAutofit/>
          </a:bodyPr>
          <a:lstStyle/>
          <a:p>
            <a:pPr marL="0" indent="0">
              <a:lnSpc>
                <a:spcPct val="110000"/>
              </a:lnSpc>
              <a:spcBef>
                <a:spcPts val="0"/>
              </a:spcBef>
              <a:buNone/>
            </a:pPr>
            <a:r>
              <a:rPr lang="en-US" sz="1800" b="1" u="sng" dirty="0"/>
              <a:t>Application Review Process and Scoring</a:t>
            </a:r>
          </a:p>
          <a:p>
            <a:pPr>
              <a:lnSpc>
                <a:spcPct val="110000"/>
              </a:lnSpc>
              <a:spcBef>
                <a:spcPts val="0"/>
              </a:spcBef>
            </a:pPr>
            <a:r>
              <a:rPr lang="en-US" sz="1800" dirty="0"/>
              <a:t>Each application is independently scored by 3 external reviewers.</a:t>
            </a:r>
          </a:p>
          <a:p>
            <a:pPr>
              <a:lnSpc>
                <a:spcPct val="110000"/>
              </a:lnSpc>
              <a:spcBef>
                <a:spcPts val="0"/>
              </a:spcBef>
            </a:pPr>
            <a:r>
              <a:rPr lang="en-US" sz="1800" dirty="0"/>
              <a:t>The total number of possible points is 120.</a:t>
            </a:r>
          </a:p>
          <a:p>
            <a:pPr>
              <a:lnSpc>
                <a:spcPct val="110000"/>
              </a:lnSpc>
              <a:spcBef>
                <a:spcPts val="0"/>
              </a:spcBef>
            </a:pPr>
            <a:r>
              <a:rPr lang="en-US" sz="1800" dirty="0"/>
              <a:t>Applicants must receive an average score of 80 points before being considered for up to 30 additional priority points and to be recommended for funding. </a:t>
            </a:r>
          </a:p>
          <a:p>
            <a:pPr marL="0" indent="0">
              <a:lnSpc>
                <a:spcPct val="110000"/>
              </a:lnSpc>
              <a:spcBef>
                <a:spcPts val="0"/>
              </a:spcBef>
              <a:buNone/>
            </a:pPr>
            <a:endParaRPr lang="en-US" sz="2000" dirty="0"/>
          </a:p>
        </p:txBody>
      </p:sp>
      <p:graphicFrame>
        <p:nvGraphicFramePr>
          <p:cNvPr id="6" name="Diagram 5"/>
          <p:cNvGraphicFramePr/>
          <p:nvPr>
            <p:extLst>
              <p:ext uri="{D42A27DB-BD31-4B8C-83A1-F6EECF244321}">
                <p14:modId xmlns:p14="http://schemas.microsoft.com/office/powerpoint/2010/main" val="1522237181"/>
              </p:ext>
            </p:extLst>
          </p:nvPr>
        </p:nvGraphicFramePr>
        <p:xfrm>
          <a:off x="190919" y="2971801"/>
          <a:ext cx="8772211" cy="3227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8072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835" y="334016"/>
            <a:ext cx="6316630" cy="1325563"/>
          </a:xfrm>
        </p:spPr>
        <p:txBody>
          <a:bodyPr/>
          <a:lstStyle/>
          <a:p>
            <a:r>
              <a:rPr lang="en-US" dirty="0"/>
              <a:t>Additional Information</a:t>
            </a:r>
          </a:p>
        </p:txBody>
      </p:sp>
      <p:sp>
        <p:nvSpPr>
          <p:cNvPr id="3" name="Content Placeholder 2"/>
          <p:cNvSpPr>
            <a:spLocks noGrp="1"/>
          </p:cNvSpPr>
          <p:nvPr>
            <p:ph idx="1"/>
          </p:nvPr>
        </p:nvSpPr>
        <p:spPr>
          <a:xfrm>
            <a:off x="295835" y="1832296"/>
            <a:ext cx="8610773" cy="4351338"/>
          </a:xfrm>
        </p:spPr>
        <p:txBody>
          <a:bodyPr/>
          <a:lstStyle/>
          <a:p>
            <a:r>
              <a:rPr lang="en-US" sz="2700" dirty="0"/>
              <a:t>FAQ/Quality Grant Writing Webinar – Thursday, December 13th, 2018</a:t>
            </a:r>
          </a:p>
          <a:p>
            <a:r>
              <a:rPr lang="en-US" sz="2700" dirty="0"/>
              <a:t>Application Deadline – Friday, January 18th, 2019 at 4:00 PM</a:t>
            </a:r>
          </a:p>
          <a:p>
            <a:r>
              <a:rPr lang="en-US" sz="2700" dirty="0"/>
              <a:t>State Board of Education Meeting – March 28th, 2019 </a:t>
            </a:r>
            <a:r>
              <a:rPr lang="en-US" sz="2000" i="1" dirty="0"/>
              <a:t>(tentative meeting date at which awards will be considered)</a:t>
            </a:r>
          </a:p>
          <a:p>
            <a:r>
              <a:rPr lang="en-US" sz="2700" dirty="0"/>
              <a:t>Award Notification – March 29th, 2019 </a:t>
            </a:r>
            <a:r>
              <a:rPr lang="en-US" sz="2000" i="1" dirty="0"/>
              <a:t>(tentative date)</a:t>
            </a:r>
          </a:p>
          <a:p>
            <a:r>
              <a:rPr lang="en-US" sz="2700" dirty="0"/>
              <a:t>Managing Your Federal Grant Webinar – April 11th, 2019</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39</a:t>
            </a:fld>
            <a:endParaRPr lang="en-US" dirty="0"/>
          </a:p>
        </p:txBody>
      </p:sp>
    </p:spTree>
    <p:extLst>
      <p:ext uri="{BB962C8B-B14F-4D97-AF65-F5344CB8AC3E}">
        <p14:creationId xmlns:p14="http://schemas.microsoft.com/office/powerpoint/2010/main" val="3896533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Charter Schools Program (CSP) Grant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251816781"/>
              </p:ext>
            </p:extLst>
          </p:nvPr>
        </p:nvGraphicFramePr>
        <p:xfrm>
          <a:off x="628650" y="1659579"/>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35147022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District Flexibility and Charter Schools Division</a:t>
            </a:r>
          </a:p>
        </p:txBody>
      </p:sp>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40</a:t>
            </a:fld>
            <a:endParaRPr lang="en-US" dirty="0"/>
          </a:p>
        </p:txBody>
      </p:sp>
      <p:graphicFrame>
        <p:nvGraphicFramePr>
          <p:cNvPr id="8" name="Content Placeholder 7"/>
          <p:cNvGraphicFramePr>
            <a:graphicFrameLocks noGrp="1"/>
          </p:cNvGraphicFramePr>
          <p:nvPr>
            <p:ph idx="1"/>
            <p:extLst/>
          </p:nvPr>
        </p:nvGraphicFramePr>
        <p:xfrm>
          <a:off x="293615" y="1659578"/>
          <a:ext cx="8632271" cy="4590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a:extLst>
              <a:ext uri="{FF2B5EF4-FFF2-40B4-BE49-F238E27FC236}">
                <a16:creationId xmlns:a16="http://schemas.microsoft.com/office/drawing/2014/main" id="{B09E94C2-46C8-406C-ABE9-3795A1CE5AE2}"/>
              </a:ext>
            </a:extLst>
          </p:cNvPr>
          <p:cNvGrpSpPr/>
          <p:nvPr/>
        </p:nvGrpSpPr>
        <p:grpSpPr>
          <a:xfrm>
            <a:off x="6163055" y="3749955"/>
            <a:ext cx="2762829" cy="1522449"/>
            <a:chOff x="2902592" y="2095719"/>
            <a:chExt cx="2663474" cy="1522449"/>
          </a:xfrm>
          <a:solidFill>
            <a:srgbClr val="8063A1"/>
          </a:solidFill>
        </p:grpSpPr>
        <p:sp>
          <p:nvSpPr>
            <p:cNvPr id="7" name="Rectangle 6">
              <a:extLst>
                <a:ext uri="{FF2B5EF4-FFF2-40B4-BE49-F238E27FC236}">
                  <a16:creationId xmlns:a16="http://schemas.microsoft.com/office/drawing/2014/main" id="{524CA853-13F3-43E1-AD7E-C6A36D99DA07}"/>
                </a:ext>
              </a:extLst>
            </p:cNvPr>
            <p:cNvSpPr/>
            <p:nvPr/>
          </p:nvSpPr>
          <p:spPr>
            <a:xfrm>
              <a:off x="2902592" y="2095719"/>
              <a:ext cx="2663474" cy="1522449"/>
            </a:xfrm>
            <a:prstGeom prst="rect">
              <a:avLst/>
            </a:prstGeom>
            <a:grp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 name="TextBox 8">
              <a:extLst>
                <a:ext uri="{FF2B5EF4-FFF2-40B4-BE49-F238E27FC236}">
                  <a16:creationId xmlns:a16="http://schemas.microsoft.com/office/drawing/2014/main" id="{5903A0CC-F213-46E3-B443-64085AAB4B9E}"/>
                </a:ext>
              </a:extLst>
            </p:cNvPr>
            <p:cNvSpPr txBox="1"/>
            <p:nvPr/>
          </p:nvSpPr>
          <p:spPr>
            <a:xfrm>
              <a:off x="2902592" y="2095719"/>
              <a:ext cx="2663474" cy="152244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US" sz="2400" kern="1200" dirty="0"/>
                <a:t>David “Kim” Wiggins</a:t>
              </a:r>
            </a:p>
            <a:p>
              <a:pPr marL="0" lvl="0" indent="0" algn="ctr" defTabSz="1066800">
                <a:lnSpc>
                  <a:spcPct val="100000"/>
                </a:lnSpc>
                <a:spcBef>
                  <a:spcPct val="0"/>
                </a:spcBef>
                <a:spcAft>
                  <a:spcPts val="0"/>
                </a:spcAft>
                <a:buNone/>
              </a:pPr>
              <a:r>
                <a:rPr lang="en-US" sz="1800" kern="1200" dirty="0"/>
                <a:t>Grants &amp; Financial Manager</a:t>
              </a:r>
            </a:p>
            <a:p>
              <a:pPr marL="0" lvl="0" indent="0" algn="ctr" defTabSz="1066800">
                <a:lnSpc>
                  <a:spcPct val="100000"/>
                </a:lnSpc>
                <a:spcBef>
                  <a:spcPct val="0"/>
                </a:spcBef>
                <a:spcAft>
                  <a:spcPts val="0"/>
                </a:spcAft>
                <a:buNone/>
              </a:pPr>
              <a:r>
                <a:rPr lang="en-US" dirty="0">
                  <a:solidFill>
                    <a:schemeClr val="bg1"/>
                  </a:solidFill>
                </a:rPr>
                <a:t>kwiggins</a:t>
              </a:r>
              <a:r>
                <a:rPr lang="en-US" sz="1800" kern="1200" dirty="0">
                  <a:solidFill>
                    <a:schemeClr val="bg1"/>
                  </a:solidFill>
                </a:rPr>
                <a:t>@doe.k12.ga.us</a:t>
              </a:r>
            </a:p>
            <a:p>
              <a:pPr marL="0" lvl="0" indent="0" algn="ctr" defTabSz="1066800">
                <a:lnSpc>
                  <a:spcPct val="100000"/>
                </a:lnSpc>
                <a:spcBef>
                  <a:spcPct val="0"/>
                </a:spcBef>
                <a:spcAft>
                  <a:spcPts val="0"/>
                </a:spcAft>
                <a:buNone/>
              </a:pPr>
              <a:r>
                <a:rPr lang="en-US" sz="1800" kern="1200" dirty="0"/>
                <a:t>(404) 657-2948</a:t>
              </a:r>
            </a:p>
          </p:txBody>
        </p:sp>
      </p:grpSp>
    </p:spTree>
    <p:extLst>
      <p:ext uri="{BB962C8B-B14F-4D97-AF65-F5344CB8AC3E}">
        <p14:creationId xmlns:p14="http://schemas.microsoft.com/office/powerpoint/2010/main" val="143622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CSP Purpose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4150392"/>
              </p:ext>
            </p:extLst>
          </p:nvPr>
        </p:nvGraphicFramePr>
        <p:xfrm>
          <a:off x="628650" y="1527694"/>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4198552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 Charter School </a:t>
            </a:r>
            <a:br>
              <a:rPr lang="en-US" dirty="0"/>
            </a:br>
            <a:r>
              <a:rPr lang="en-US" dirty="0"/>
              <a:t>Program Objectives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0479339"/>
              </p:ext>
            </p:extLst>
          </p:nvPr>
        </p:nvGraphicFramePr>
        <p:xfrm>
          <a:off x="628650" y="1529862"/>
          <a:ext cx="7886700" cy="46471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945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452" y="153041"/>
            <a:ext cx="6643211" cy="1325563"/>
          </a:xfrm>
        </p:spPr>
        <p:txBody>
          <a:bodyPr/>
          <a:lstStyle/>
          <a:p>
            <a:r>
              <a:rPr lang="en-US" dirty="0"/>
              <a:t>CSP </a:t>
            </a:r>
            <a:r>
              <a:rPr lang="en-US" dirty="0" err="1"/>
              <a:t>Subgrant</a:t>
            </a:r>
            <a:r>
              <a:rPr lang="en-US" dirty="0"/>
              <a:t> Eligibility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7603945"/>
              </p:ext>
            </p:extLst>
          </p:nvPr>
        </p:nvGraphicFramePr>
        <p:xfrm>
          <a:off x="628650" y="1474644"/>
          <a:ext cx="7886700" cy="4517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3128301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402" y="334016"/>
            <a:ext cx="6643212" cy="1325563"/>
          </a:xfrm>
        </p:spPr>
        <p:txBody>
          <a:bodyPr/>
          <a:lstStyle/>
          <a:p>
            <a:r>
              <a:rPr lang="en-US" dirty="0"/>
              <a:t>CSP </a:t>
            </a:r>
            <a:r>
              <a:rPr lang="en-US" dirty="0" err="1"/>
              <a:t>Subgrant</a:t>
            </a:r>
            <a:r>
              <a:rPr lang="en-US" dirty="0"/>
              <a:t> Eligibility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0217545"/>
              </p:ext>
            </p:extLst>
          </p:nvPr>
        </p:nvGraphicFramePr>
        <p:xfrm>
          <a:off x="559824" y="1573161"/>
          <a:ext cx="7886700" cy="4506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2776070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8567"/>
            <a:ext cx="6316630" cy="1442829"/>
          </a:xfrm>
        </p:spPr>
        <p:txBody>
          <a:bodyPr>
            <a:normAutofit fontScale="90000"/>
          </a:bodyPr>
          <a:lstStyle/>
          <a:p>
            <a:r>
              <a:rPr lang="en-US" dirty="0"/>
              <a:t>Planning vs. Implementation vs. Dissemination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79479941"/>
              </p:ext>
            </p:extLst>
          </p:nvPr>
        </p:nvGraphicFramePr>
        <p:xfrm>
          <a:off x="238991" y="1825625"/>
          <a:ext cx="86868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12/5/2018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4054837843"/>
      </p:ext>
    </p:extLst>
  </p:cSld>
  <p:clrMapOvr>
    <a:masterClrMapping/>
  </p:clrMapOvr>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9C064F8845244873184980B8CB82D" ma:contentTypeVersion="3" ma:contentTypeDescription="Create a new document." ma:contentTypeScope="" ma:versionID="99cf10377661f8c5f4628255fcfce755">
  <xsd:schema xmlns:xsd="http://www.w3.org/2001/XMLSchema" xmlns:xs="http://www.w3.org/2001/XMLSchema" xmlns:p="http://schemas.microsoft.com/office/2006/metadata/properties" xmlns:ns1="http://schemas.microsoft.com/sharepoint/v3" xmlns:ns2="1d496aed-39d0-4758-b3cf-4e4773287716" xmlns:ns3="c76b7268-36ad-4fc3-a9f2-0cd2729cd357" targetNamespace="http://schemas.microsoft.com/office/2006/metadata/properties" ma:root="true" ma:fieldsID="f9bbe5b0a5525ca4da7e25b2f2d53f0b" ns1:_="" ns2:_="" ns3:_="">
    <xsd:import namespace="http://schemas.microsoft.com/sharepoint/v3"/>
    <xsd:import namespace="1d496aed-39d0-4758-b3cf-4e4773287716"/>
    <xsd:import namespace="c76b7268-36ad-4fc3-a9f2-0cd2729cd357"/>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76b7268-36ad-4fc3-a9f2-0cd2729cd357" elementFormDefault="qualified">
    <xsd:import namespace="http://schemas.microsoft.com/office/2006/documentManagement/types"/>
    <xsd:import namespace="http://schemas.microsoft.com/office/infopath/2007/PartnerControls"/>
    <xsd:element name="Page" ma:index="12" nillable="true" ma:displayName="Page" ma:list="{0B93EE22-5B19-4588-8FCF-49CD621FFFCC}"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age xmlns="c76b7268-36ad-4fc3-a9f2-0cd2729cd357" xsi:nil="true"/>
    <TaxCatchAll xmlns="1d496aed-39d0-4758-b3cf-4e4773287716"/>
    <Page_x0020_SubHeader xmlns="c76b7268-36ad-4fc3-a9f2-0cd2729cd357"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BEDCE78-E4C9-4EDD-A7AC-621E50579B57}"/>
</file>

<file path=customXml/itemProps2.xml><?xml version="1.0" encoding="utf-8"?>
<ds:datastoreItem xmlns:ds="http://schemas.openxmlformats.org/officeDocument/2006/customXml" ds:itemID="{67EBBAF2-D83F-4F96-8022-5E20B559D66A}"/>
</file>

<file path=customXml/itemProps3.xml><?xml version="1.0" encoding="utf-8"?>
<ds:datastoreItem xmlns:ds="http://schemas.openxmlformats.org/officeDocument/2006/customXml" ds:itemID="{3C25498E-83C2-4D65-A099-C54543D328DF}"/>
</file>

<file path=docProps/app.xml><?xml version="1.0" encoding="utf-8"?>
<Properties xmlns="http://schemas.openxmlformats.org/officeDocument/2006/extended-properties" xmlns:vt="http://schemas.openxmlformats.org/officeDocument/2006/docPropsVTypes">
  <Template>GaDOE-PowerPoint-WhiteTemplate</Template>
  <TotalTime>1167</TotalTime>
  <Words>6715</Words>
  <Application>Microsoft Office PowerPoint</Application>
  <PresentationFormat>On-screen Show (4:3)</PresentationFormat>
  <Paragraphs>557</Paragraphs>
  <Slides>40</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Arial Rounded MT Bold</vt:lpstr>
      <vt:lpstr>Calibri</vt:lpstr>
      <vt:lpstr>GaDOE-PowerPoint-Template</vt:lpstr>
      <vt:lpstr>Georgia Charter Schools Program:  FY 2019 Pre-Application Webinar</vt:lpstr>
      <vt:lpstr>Goals and Objectives</vt:lpstr>
      <vt:lpstr>Agenda</vt:lpstr>
      <vt:lpstr>Charter Schools Program (CSP) Grant</vt:lpstr>
      <vt:lpstr>Federal CSP Purpose</vt:lpstr>
      <vt:lpstr>GA Charter School  Program Objectives</vt:lpstr>
      <vt:lpstr>CSP Subgrant Eligibility</vt:lpstr>
      <vt:lpstr>CSP Subgrant Eligibility</vt:lpstr>
      <vt:lpstr>Planning vs. Implementation vs. Dissemination</vt:lpstr>
      <vt:lpstr>Reimbursement Subgrants</vt:lpstr>
      <vt:lpstr>Application Instructions</vt:lpstr>
      <vt:lpstr>Application Instructions</vt:lpstr>
      <vt:lpstr>Planning and Implementation Subgrant Application</vt:lpstr>
      <vt:lpstr>Planning and Implementation Subgrant Application</vt:lpstr>
      <vt:lpstr>Planning and Implementation Subgrant Application</vt:lpstr>
      <vt:lpstr>Planning and Implementation Subgrant Application</vt:lpstr>
      <vt:lpstr>Planning and Implementation Subgrant Application</vt:lpstr>
      <vt:lpstr>Planning and Implementation Subgrant Application</vt:lpstr>
      <vt:lpstr>Planning and Implementation Subgrant Application</vt:lpstr>
      <vt:lpstr>Planning and Implementation Subgrant Application</vt:lpstr>
      <vt:lpstr>Planning and Implementation Subgrant Application</vt:lpstr>
      <vt:lpstr>Planning and Implementation Subgrant Application</vt:lpstr>
      <vt:lpstr>Planning and Implementation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Dissemination Subgrant Application</vt:lpstr>
      <vt:lpstr>Additional Information</vt:lpstr>
      <vt:lpstr>District Flexibility and Charter Schools Division</vt:lpstr>
    </vt:vector>
  </TitlesOfParts>
  <Company>Georgia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Janelle Cornwell</dc:creator>
  <cp:lastModifiedBy>David Wiggins</cp:lastModifiedBy>
  <cp:revision>146</cp:revision>
  <cp:lastPrinted>2017-11-30T16:10:36Z</cp:lastPrinted>
  <dcterms:created xsi:type="dcterms:W3CDTF">2015-02-04T21:30:30Z</dcterms:created>
  <dcterms:modified xsi:type="dcterms:W3CDTF">2018-12-05T15:29:26Z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0x0101002F49C064F8845244873184980B8CB82D</vt:lpwstr>
  </property>
</Properties>
</file>