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61" r:id="rId5"/>
    <p:sldId id="262" r:id="rId6"/>
    <p:sldId id="259" r:id="rId7"/>
    <p:sldId id="260"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9"/>
    <a:srgbClr val="4A8C27"/>
    <a:srgbClr val="1A4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92" d="100"/>
          <a:sy n="92"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4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48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07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2" name="TextBox 11">
            <a:extLst>
              <a:ext uri="{FF2B5EF4-FFF2-40B4-BE49-F238E27FC236}">
                <a16:creationId xmlns:a16="http://schemas.microsoft.com/office/drawing/2014/main" id="{7E868BD0-137B-A94C-A7F1-23CD1DB065EA}"/>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17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extBox 13">
            <a:extLst>
              <a:ext uri="{FF2B5EF4-FFF2-40B4-BE49-F238E27FC236}">
                <a16:creationId xmlns:a16="http://schemas.microsoft.com/office/drawing/2014/main" id="{58CEE46F-F5FE-074B-9A69-523A4FAA0325}"/>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16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8D93A169-2A2C-7C48-BA0C-F013C613A7F7}"/>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67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71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02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252423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617608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86492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48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16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8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0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userDrawn="1"/>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0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53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98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72" r:id="rId20"/>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mailto:gmcgiboney@doe.k12.ga.us" TargetMode="External"/><Relationship Id="rId2" Type="http://schemas.openxmlformats.org/officeDocument/2006/relationships/hyperlink" Target="mailto:ian.caraway@georgia.gov" TargetMode="External"/><Relationship Id="rId1" Type="http://schemas.openxmlformats.org/officeDocument/2006/relationships/slideLayout" Target="../slideLayouts/slideLayout10.xml"/><Relationship Id="rId5" Type="http://schemas.openxmlformats.org/officeDocument/2006/relationships/image" Target="../media/image11.jpg"/><Relationship Id="rId4" Type="http://schemas.openxmlformats.org/officeDocument/2006/relationships/hyperlink" Target="mailto:megan.andrews@dph.g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schoolsafety@doe.k12.ga.us"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FC7C-28F6-4A18-AAA7-2A6CEDADEC60}"/>
              </a:ext>
            </a:extLst>
          </p:cNvPr>
          <p:cNvSpPr>
            <a:spLocks noGrp="1"/>
          </p:cNvSpPr>
          <p:nvPr>
            <p:ph type="ctrTitle"/>
          </p:nvPr>
        </p:nvSpPr>
        <p:spPr>
          <a:xfrm>
            <a:off x="901467" y="3884406"/>
            <a:ext cx="7913874" cy="1230226"/>
          </a:xfrm>
        </p:spPr>
        <p:txBody>
          <a:bodyPr/>
          <a:lstStyle/>
          <a:p>
            <a:r>
              <a:rPr lang="en-US" dirty="0"/>
              <a:t>Governor’s Office Update on COVID-19</a:t>
            </a:r>
          </a:p>
        </p:txBody>
      </p:sp>
      <p:pic>
        <p:nvPicPr>
          <p:cNvPr id="4" name="Content Placeholder 4" descr="A close up of a logo&#10;&#10;Description automatically generated">
            <a:extLst>
              <a:ext uri="{FF2B5EF4-FFF2-40B4-BE49-F238E27FC236}">
                <a16:creationId xmlns:a16="http://schemas.microsoft.com/office/drawing/2014/main" id="{39D3386C-DCA7-4A49-8271-A167C36A71F4}"/>
              </a:ext>
            </a:extLst>
          </p:cNvPr>
          <p:cNvPicPr>
            <a:picLocks noChangeAspect="1"/>
          </p:cNvPicPr>
          <p:nvPr/>
        </p:nvPicPr>
        <p:blipFill>
          <a:blip r:embed="rId2"/>
          <a:stretch>
            <a:fillRect/>
          </a:stretch>
        </p:blipFill>
        <p:spPr>
          <a:xfrm>
            <a:off x="3187054" y="550062"/>
            <a:ext cx="3342700" cy="3334344"/>
          </a:xfrm>
          <a:prstGeom prst="rect">
            <a:avLst/>
          </a:prstGeom>
        </p:spPr>
      </p:pic>
    </p:spTree>
    <p:extLst>
      <p:ext uri="{BB962C8B-B14F-4D97-AF65-F5344CB8AC3E}">
        <p14:creationId xmlns:p14="http://schemas.microsoft.com/office/powerpoint/2010/main" val="104867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FC7C-28F6-4A18-AAA7-2A6CEDADEC60}"/>
              </a:ext>
            </a:extLst>
          </p:cNvPr>
          <p:cNvSpPr>
            <a:spLocks noGrp="1"/>
          </p:cNvSpPr>
          <p:nvPr>
            <p:ph type="ctrTitle"/>
          </p:nvPr>
        </p:nvSpPr>
        <p:spPr>
          <a:xfrm>
            <a:off x="901467" y="3759715"/>
            <a:ext cx="7913874" cy="1230226"/>
          </a:xfrm>
        </p:spPr>
        <p:txBody>
          <a:bodyPr/>
          <a:lstStyle/>
          <a:p>
            <a:r>
              <a:rPr lang="en-US" dirty="0"/>
              <a:t>Governor Brian Kemp</a:t>
            </a:r>
          </a:p>
        </p:txBody>
      </p:sp>
      <p:pic>
        <p:nvPicPr>
          <p:cNvPr id="4" name="Content Placeholder 4" descr="A close up of a logo&#10;&#10;Description automatically generated">
            <a:extLst>
              <a:ext uri="{FF2B5EF4-FFF2-40B4-BE49-F238E27FC236}">
                <a16:creationId xmlns:a16="http://schemas.microsoft.com/office/drawing/2014/main" id="{39D3386C-DCA7-4A49-8271-A167C36A71F4}"/>
              </a:ext>
            </a:extLst>
          </p:cNvPr>
          <p:cNvPicPr>
            <a:picLocks noChangeAspect="1"/>
          </p:cNvPicPr>
          <p:nvPr/>
        </p:nvPicPr>
        <p:blipFill>
          <a:blip r:embed="rId2"/>
          <a:stretch>
            <a:fillRect/>
          </a:stretch>
        </p:blipFill>
        <p:spPr>
          <a:xfrm>
            <a:off x="3187054" y="550062"/>
            <a:ext cx="3342700" cy="3334344"/>
          </a:xfrm>
          <a:prstGeom prst="rect">
            <a:avLst/>
          </a:prstGeom>
        </p:spPr>
      </p:pic>
    </p:spTree>
    <p:extLst>
      <p:ext uri="{BB962C8B-B14F-4D97-AF65-F5344CB8AC3E}">
        <p14:creationId xmlns:p14="http://schemas.microsoft.com/office/powerpoint/2010/main" val="135102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16A63-E992-40C0-900E-F92A2758C6C9}"/>
              </a:ext>
            </a:extLst>
          </p:cNvPr>
          <p:cNvSpPr>
            <a:spLocks noGrp="1"/>
          </p:cNvSpPr>
          <p:nvPr>
            <p:ph sz="half" idx="1"/>
          </p:nvPr>
        </p:nvSpPr>
        <p:spPr>
          <a:xfrm>
            <a:off x="869949" y="166255"/>
            <a:ext cx="4751533" cy="6010708"/>
          </a:xfrm>
        </p:spPr>
        <p:txBody>
          <a:bodyPr>
            <a:normAutofit fontScale="92500"/>
          </a:bodyPr>
          <a:lstStyle/>
          <a:p>
            <a:pPr marL="0" indent="0">
              <a:buNone/>
            </a:pPr>
            <a:endParaRPr lang="en-US" b="1" dirty="0">
              <a:solidFill>
                <a:srgbClr val="4A8C27"/>
              </a:solidFill>
            </a:endParaRPr>
          </a:p>
          <a:p>
            <a:pPr marL="0" indent="0">
              <a:buNone/>
            </a:pPr>
            <a:r>
              <a:rPr lang="en-US" b="1" dirty="0">
                <a:solidFill>
                  <a:srgbClr val="4A8C27"/>
                </a:solidFill>
              </a:rPr>
              <a:t>School Closures:</a:t>
            </a:r>
          </a:p>
          <a:p>
            <a:r>
              <a:rPr lang="en-US" dirty="0"/>
              <a:t>District leaders have the support of the Governor’s Office and State School Superintendent for 14-day closures, as early as Friday 3/13</a:t>
            </a:r>
          </a:p>
          <a:p>
            <a:r>
              <a:rPr lang="en-US" dirty="0"/>
              <a:t>Districtwide or school-based</a:t>
            </a:r>
          </a:p>
          <a:p>
            <a:r>
              <a:rPr lang="en-US" dirty="0"/>
              <a:t>Please continue to notify Governor’s Office, GaDOE, &amp; </a:t>
            </a:r>
            <a:r>
              <a:rPr lang="en-US" dirty="0" err="1"/>
              <a:t>GaDPH</a:t>
            </a:r>
            <a:r>
              <a:rPr lang="en-US" dirty="0"/>
              <a:t>: </a:t>
            </a:r>
            <a:r>
              <a:rPr lang="en-US" dirty="0">
                <a:hlinkClick r:id="rId2"/>
              </a:rPr>
              <a:t>ian.caraway@georgia.gov</a:t>
            </a:r>
            <a:r>
              <a:rPr lang="en-US" dirty="0"/>
              <a:t>, </a:t>
            </a:r>
            <a:r>
              <a:rPr lang="en-US" dirty="0">
                <a:hlinkClick r:id="rId3"/>
              </a:rPr>
              <a:t>gmcgiboney@doe.k12.ga.us</a:t>
            </a:r>
            <a:r>
              <a:rPr lang="en-US" dirty="0"/>
              <a:t>, </a:t>
            </a:r>
            <a:r>
              <a:rPr lang="en-US" dirty="0">
                <a:hlinkClick r:id="rId4"/>
              </a:rPr>
              <a:t>megan.andrews@dph.ga.gov</a:t>
            </a:r>
            <a:r>
              <a:rPr lang="en-US" dirty="0"/>
              <a:t>  </a:t>
            </a:r>
          </a:p>
          <a:p>
            <a:pPr marL="0" indent="0">
              <a:buNone/>
            </a:pPr>
            <a:endParaRPr lang="en-US" b="1" dirty="0">
              <a:solidFill>
                <a:srgbClr val="4A8C27"/>
              </a:solidFill>
            </a:endParaRPr>
          </a:p>
          <a:p>
            <a:pPr marL="0" indent="0">
              <a:buNone/>
            </a:pPr>
            <a:endParaRPr lang="en-US" b="1" dirty="0">
              <a:solidFill>
                <a:srgbClr val="1A4A0A"/>
              </a:solidFill>
            </a:endParaRPr>
          </a:p>
        </p:txBody>
      </p:sp>
      <p:pic>
        <p:nvPicPr>
          <p:cNvPr id="5" name="Content Placeholder 4" descr="A close up of a logo&#10;&#10;Description automatically generated">
            <a:extLst>
              <a:ext uri="{FF2B5EF4-FFF2-40B4-BE49-F238E27FC236}">
                <a16:creationId xmlns:a16="http://schemas.microsoft.com/office/drawing/2014/main" id="{9E0FACBE-8795-426B-8377-E6A9EE4737E8}"/>
              </a:ext>
            </a:extLst>
          </p:cNvPr>
          <p:cNvPicPr>
            <a:picLocks noGrp="1" noChangeAspect="1"/>
          </p:cNvPicPr>
          <p:nvPr>
            <p:ph sz="half" idx="2"/>
          </p:nvPr>
        </p:nvPicPr>
        <p:blipFill>
          <a:blip r:embed="rId5"/>
          <a:stretch>
            <a:fillRect/>
          </a:stretch>
        </p:blipFill>
        <p:spPr>
          <a:xfrm>
            <a:off x="6131432" y="1007511"/>
            <a:ext cx="2373086" cy="2367153"/>
          </a:xfrm>
          <a:prstGeom prst="rect">
            <a:avLst/>
          </a:prstGeom>
        </p:spPr>
      </p:pic>
      <p:sp>
        <p:nvSpPr>
          <p:cNvPr id="7" name="Title 1">
            <a:extLst>
              <a:ext uri="{FF2B5EF4-FFF2-40B4-BE49-F238E27FC236}">
                <a16:creationId xmlns:a16="http://schemas.microsoft.com/office/drawing/2014/main" id="{FB1E61E2-B7AA-4527-AEBF-B5D12CD4C4A2}"/>
              </a:ext>
            </a:extLst>
          </p:cNvPr>
          <p:cNvSpPr>
            <a:spLocks noGrp="1"/>
          </p:cNvSpPr>
          <p:nvPr>
            <p:ph type="title"/>
          </p:nvPr>
        </p:nvSpPr>
        <p:spPr>
          <a:xfrm>
            <a:off x="5749718" y="3930144"/>
            <a:ext cx="3136515" cy="1325563"/>
          </a:xfrm>
        </p:spPr>
        <p:txBody>
          <a:bodyPr>
            <a:normAutofit fontScale="90000"/>
          </a:bodyPr>
          <a:lstStyle/>
          <a:p>
            <a:pPr algn="ctr"/>
            <a:r>
              <a:rPr lang="en-US" dirty="0"/>
              <a:t>Governor’s Office Update on </a:t>
            </a:r>
            <a:br>
              <a:rPr lang="en-US" dirty="0"/>
            </a:br>
            <a:r>
              <a:rPr lang="en-US" dirty="0"/>
              <a:t>COVID-19</a:t>
            </a:r>
          </a:p>
        </p:txBody>
      </p:sp>
    </p:spTree>
    <p:extLst>
      <p:ext uri="{BB962C8B-B14F-4D97-AF65-F5344CB8AC3E}">
        <p14:creationId xmlns:p14="http://schemas.microsoft.com/office/powerpoint/2010/main" val="858225238"/>
      </p:ext>
    </p:extLst>
  </p:cSld>
  <p:clrMapOvr>
    <a:masterClrMapping/>
  </p:clrMapOvr>
  <mc:AlternateContent xmlns:mc="http://schemas.openxmlformats.org/markup-compatibility/2006" xmlns:p14="http://schemas.microsoft.com/office/powerpoint/2010/main">
    <mc:Choice Requires="p14">
      <p:transition spd="slow" p14:dur="2000" advTm="15747"/>
    </mc:Choice>
    <mc:Fallback xmlns="">
      <p:transition spd="slow" advTm="157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21AC-7800-4C37-8E48-A578A15085E9}"/>
              </a:ext>
            </a:extLst>
          </p:cNvPr>
          <p:cNvSpPr>
            <a:spLocks noGrp="1"/>
          </p:cNvSpPr>
          <p:nvPr>
            <p:ph type="title"/>
          </p:nvPr>
        </p:nvSpPr>
        <p:spPr/>
        <p:txBody>
          <a:bodyPr/>
          <a:lstStyle/>
          <a:p>
            <a:r>
              <a:rPr lang="en-US" dirty="0"/>
              <a:t>Assessment &amp; Accountability</a:t>
            </a:r>
          </a:p>
        </p:txBody>
      </p:sp>
      <p:sp>
        <p:nvSpPr>
          <p:cNvPr id="3" name="Content Placeholder 2">
            <a:extLst>
              <a:ext uri="{FF2B5EF4-FFF2-40B4-BE49-F238E27FC236}">
                <a16:creationId xmlns:a16="http://schemas.microsoft.com/office/drawing/2014/main" id="{B7243FB8-BADF-410C-B291-62327C1D8B71}"/>
              </a:ext>
            </a:extLst>
          </p:cNvPr>
          <p:cNvSpPr>
            <a:spLocks noGrp="1"/>
          </p:cNvSpPr>
          <p:nvPr>
            <p:ph idx="1"/>
          </p:nvPr>
        </p:nvSpPr>
        <p:spPr/>
        <p:txBody>
          <a:bodyPr>
            <a:normAutofit fontScale="85000" lnSpcReduction="20000"/>
          </a:bodyPr>
          <a:lstStyle/>
          <a:p>
            <a:pPr marL="0" indent="0">
              <a:buNone/>
            </a:pPr>
            <a:r>
              <a:rPr lang="en-US" dirty="0"/>
              <a:t>We are aware of concerns regarding the state’s assessment and accountability systems and the impact of coronavirus (COVID-19) on these policies. We are closely monitoring events and are developing contingency plans for both the assessment and accountability systems based on different scenarios. The priority must remain the safety and well-being of students and adults. We will make adjustments as needed to our policies to accommodate districts based on the decisions that are made in the best interest of students and staff. The specific adjustments will depend on the course of events; however, please know that we will make adjustments as necessary.</a:t>
            </a:r>
          </a:p>
          <a:p>
            <a:pPr marL="0" indent="0">
              <a:buNone/>
            </a:pPr>
            <a:endParaRPr lang="en-US" dirty="0"/>
          </a:p>
        </p:txBody>
      </p:sp>
      <p:sp>
        <p:nvSpPr>
          <p:cNvPr id="4" name="Rectangle 3">
            <a:extLst>
              <a:ext uri="{FF2B5EF4-FFF2-40B4-BE49-F238E27FC236}">
                <a16:creationId xmlns:a16="http://schemas.microsoft.com/office/drawing/2014/main" id="{EF1D532F-6DBC-4879-9DA9-FD8680DC95B8}"/>
              </a:ext>
            </a:extLst>
          </p:cNvPr>
          <p:cNvSpPr/>
          <p:nvPr/>
        </p:nvSpPr>
        <p:spPr>
          <a:xfrm>
            <a:off x="7065818" y="2441864"/>
            <a:ext cx="1182832" cy="270163"/>
          </a:xfrm>
          <a:prstGeom prst="rect">
            <a:avLst/>
          </a:prstGeom>
          <a:solidFill>
            <a:srgbClr val="FFFF0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9DD1B6-6023-4461-8BA9-D6AEF65C7B5D}"/>
              </a:ext>
            </a:extLst>
          </p:cNvPr>
          <p:cNvSpPr/>
          <p:nvPr/>
        </p:nvSpPr>
        <p:spPr>
          <a:xfrm>
            <a:off x="966354" y="2729345"/>
            <a:ext cx="6307281" cy="270163"/>
          </a:xfrm>
          <a:prstGeom prst="rect">
            <a:avLst/>
          </a:prstGeom>
          <a:solidFill>
            <a:srgbClr val="FFFF0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B4D283-851E-4267-9692-F89382A52C37}"/>
              </a:ext>
            </a:extLst>
          </p:cNvPr>
          <p:cNvSpPr/>
          <p:nvPr/>
        </p:nvSpPr>
        <p:spPr>
          <a:xfrm>
            <a:off x="966353" y="3053628"/>
            <a:ext cx="2473037" cy="270163"/>
          </a:xfrm>
          <a:prstGeom prst="rect">
            <a:avLst/>
          </a:prstGeom>
          <a:solidFill>
            <a:srgbClr val="FFFF0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7BFFF1-6051-4BC7-BB69-F6C6667D6626}"/>
              </a:ext>
            </a:extLst>
          </p:cNvPr>
          <p:cNvSpPr/>
          <p:nvPr/>
        </p:nvSpPr>
        <p:spPr>
          <a:xfrm>
            <a:off x="1939635" y="3633065"/>
            <a:ext cx="5687291" cy="306965"/>
          </a:xfrm>
          <a:prstGeom prst="rect">
            <a:avLst/>
          </a:prstGeom>
          <a:solidFill>
            <a:srgbClr val="FFFF0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81ECC4-4B02-477A-B5F6-DE5AC93355F3}"/>
              </a:ext>
            </a:extLst>
          </p:cNvPr>
          <p:cNvSpPr/>
          <p:nvPr/>
        </p:nvSpPr>
        <p:spPr>
          <a:xfrm>
            <a:off x="966353" y="3920546"/>
            <a:ext cx="2753591" cy="270163"/>
          </a:xfrm>
          <a:prstGeom prst="rect">
            <a:avLst/>
          </a:prstGeom>
          <a:solidFill>
            <a:srgbClr val="FFFF0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B6E0C-BE57-40BA-B9F5-1F209B214589}"/>
              </a:ext>
            </a:extLst>
          </p:cNvPr>
          <p:cNvSpPr/>
          <p:nvPr/>
        </p:nvSpPr>
        <p:spPr>
          <a:xfrm>
            <a:off x="966353" y="5410201"/>
            <a:ext cx="5174674" cy="270164"/>
          </a:xfrm>
          <a:prstGeom prst="rect">
            <a:avLst/>
          </a:prstGeom>
          <a:solidFill>
            <a:srgbClr val="FFFF09">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209706"/>
      </p:ext>
    </p:extLst>
  </p:cSld>
  <p:clrMapOvr>
    <a:masterClrMapping/>
  </p:clrMapOvr>
  <mc:AlternateContent xmlns:mc="http://schemas.openxmlformats.org/markup-compatibility/2006" xmlns:p14="http://schemas.microsoft.com/office/powerpoint/2010/main">
    <mc:Choice Requires="p14">
      <p:transition spd="slow" p14:dur="2000" advTm="15781"/>
    </mc:Choice>
    <mc:Fallback xmlns="">
      <p:transition spd="slow" advTm="157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16A63-E992-40C0-900E-F92A2758C6C9}"/>
              </a:ext>
            </a:extLst>
          </p:cNvPr>
          <p:cNvSpPr>
            <a:spLocks noGrp="1"/>
          </p:cNvSpPr>
          <p:nvPr>
            <p:ph sz="half" idx="1"/>
          </p:nvPr>
        </p:nvSpPr>
        <p:spPr>
          <a:xfrm>
            <a:off x="869950" y="166255"/>
            <a:ext cx="4231986" cy="6010708"/>
          </a:xfrm>
        </p:spPr>
        <p:txBody>
          <a:bodyPr>
            <a:normAutofit fontScale="92500" lnSpcReduction="20000"/>
          </a:bodyPr>
          <a:lstStyle/>
          <a:p>
            <a:pPr marL="0" indent="0">
              <a:buNone/>
            </a:pPr>
            <a:endParaRPr lang="en-US" b="1" dirty="0">
              <a:solidFill>
                <a:srgbClr val="4A8C27"/>
              </a:solidFill>
            </a:endParaRPr>
          </a:p>
          <a:p>
            <a:pPr marL="0" indent="0">
              <a:buNone/>
            </a:pPr>
            <a:r>
              <a:rPr lang="en-US" b="1" dirty="0">
                <a:solidFill>
                  <a:srgbClr val="4A8C27"/>
                </a:solidFill>
              </a:rPr>
              <a:t>Reminders: </a:t>
            </a:r>
          </a:p>
          <a:p>
            <a:r>
              <a:rPr lang="en-US" b="1" dirty="0"/>
              <a:t>Information: </a:t>
            </a:r>
            <a:r>
              <a:rPr lang="en-US" dirty="0"/>
              <a:t>gadoe.org/coronavirus</a:t>
            </a:r>
          </a:p>
          <a:p>
            <a:r>
              <a:rPr lang="en-US" b="1" dirty="0"/>
              <a:t>School Safety questions: </a:t>
            </a:r>
            <a:r>
              <a:rPr lang="en-US" dirty="0"/>
              <a:t>Dr. Garry McGiboney, </a:t>
            </a:r>
            <a:r>
              <a:rPr lang="en-US" dirty="0">
                <a:hlinkClick r:id="rId2"/>
              </a:rPr>
              <a:t>schoolsafety@doe.k12.ga.us</a:t>
            </a:r>
            <a:r>
              <a:rPr lang="en-US" dirty="0"/>
              <a:t> </a:t>
            </a:r>
          </a:p>
          <a:p>
            <a:r>
              <a:rPr lang="en-US" b="1" dirty="0"/>
              <a:t>School Meals: </a:t>
            </a:r>
            <a:r>
              <a:rPr lang="en-US" dirty="0"/>
              <a:t>Awaiting approval of meal flexibility waiver from USDA</a:t>
            </a:r>
          </a:p>
          <a:p>
            <a:r>
              <a:rPr lang="en-US" b="1" dirty="0"/>
              <a:t>Distance Learning: </a:t>
            </a:r>
            <a:r>
              <a:rPr lang="en-US" dirty="0"/>
              <a:t>Have a plan in place to continue student learning during extended closure. More information &amp; resources at gadoe.org/coronavirus.</a:t>
            </a:r>
            <a:endParaRPr lang="en-US" b="1" dirty="0"/>
          </a:p>
          <a:p>
            <a:pPr marL="0" indent="0">
              <a:buNone/>
            </a:pPr>
            <a:endParaRPr lang="en-US" b="1" dirty="0">
              <a:solidFill>
                <a:srgbClr val="4A8C27"/>
              </a:solidFill>
            </a:endParaRPr>
          </a:p>
          <a:p>
            <a:pPr marL="0" indent="0">
              <a:buNone/>
            </a:pPr>
            <a:endParaRPr lang="en-US" b="1" dirty="0">
              <a:solidFill>
                <a:srgbClr val="1A4A0A"/>
              </a:solidFill>
            </a:endParaRPr>
          </a:p>
        </p:txBody>
      </p:sp>
      <p:pic>
        <p:nvPicPr>
          <p:cNvPr id="5" name="Content Placeholder 4" descr="A close up of a logo&#10;&#10;Description automatically generated">
            <a:extLst>
              <a:ext uri="{FF2B5EF4-FFF2-40B4-BE49-F238E27FC236}">
                <a16:creationId xmlns:a16="http://schemas.microsoft.com/office/drawing/2014/main" id="{9E0FACBE-8795-426B-8377-E6A9EE4737E8}"/>
              </a:ext>
            </a:extLst>
          </p:cNvPr>
          <p:cNvPicPr>
            <a:picLocks noGrp="1" noChangeAspect="1"/>
          </p:cNvPicPr>
          <p:nvPr>
            <p:ph sz="half" idx="2"/>
          </p:nvPr>
        </p:nvPicPr>
        <p:blipFill>
          <a:blip r:embed="rId3"/>
          <a:stretch>
            <a:fillRect/>
          </a:stretch>
        </p:blipFill>
        <p:spPr>
          <a:xfrm>
            <a:off x="5749719" y="1007511"/>
            <a:ext cx="2373086" cy="2367153"/>
          </a:xfrm>
          <a:prstGeom prst="rect">
            <a:avLst/>
          </a:prstGeom>
        </p:spPr>
      </p:pic>
      <p:sp>
        <p:nvSpPr>
          <p:cNvPr id="7" name="Title 1">
            <a:extLst>
              <a:ext uri="{FF2B5EF4-FFF2-40B4-BE49-F238E27FC236}">
                <a16:creationId xmlns:a16="http://schemas.microsoft.com/office/drawing/2014/main" id="{FB1E61E2-B7AA-4527-AEBF-B5D12CD4C4A2}"/>
              </a:ext>
            </a:extLst>
          </p:cNvPr>
          <p:cNvSpPr>
            <a:spLocks noGrp="1"/>
          </p:cNvSpPr>
          <p:nvPr>
            <p:ph type="title"/>
          </p:nvPr>
        </p:nvSpPr>
        <p:spPr>
          <a:xfrm>
            <a:off x="4986290" y="3608026"/>
            <a:ext cx="3899944" cy="1325563"/>
          </a:xfrm>
        </p:spPr>
        <p:txBody>
          <a:bodyPr>
            <a:normAutofit fontScale="90000"/>
          </a:bodyPr>
          <a:lstStyle/>
          <a:p>
            <a:pPr algn="ctr"/>
            <a:r>
              <a:rPr lang="en-US" dirty="0"/>
              <a:t>Governor’s Office Update on </a:t>
            </a:r>
            <a:br>
              <a:rPr lang="en-US" dirty="0"/>
            </a:br>
            <a:r>
              <a:rPr lang="en-US" dirty="0"/>
              <a:t>COVID-19</a:t>
            </a:r>
          </a:p>
        </p:txBody>
      </p:sp>
    </p:spTree>
    <p:extLst>
      <p:ext uri="{BB962C8B-B14F-4D97-AF65-F5344CB8AC3E}">
        <p14:creationId xmlns:p14="http://schemas.microsoft.com/office/powerpoint/2010/main" val="2399602145"/>
      </p:ext>
    </p:extLst>
  </p:cSld>
  <p:clrMapOvr>
    <a:masterClrMapping/>
  </p:clrMapOvr>
  <mc:AlternateContent xmlns:mc="http://schemas.openxmlformats.org/markup-compatibility/2006" xmlns:p14="http://schemas.microsoft.com/office/powerpoint/2010/main">
    <mc:Choice Requires="p14">
      <p:transition spd="slow" p14:dur="2000" advTm="16070"/>
    </mc:Choice>
    <mc:Fallback xmlns="">
      <p:transition spd="slow" advTm="16070"/>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A2BE4F87262645ABAA25C7F58292F1" ma:contentTypeVersion="5" ma:contentTypeDescription="Create a new document." ma:contentTypeScope="" ma:versionID="c6eefc3ab9c58fecd4173aae0aba44f4">
  <xsd:schema xmlns:xsd="http://www.w3.org/2001/XMLSchema" xmlns:xs="http://www.w3.org/2001/XMLSchema" xmlns:p="http://schemas.microsoft.com/office/2006/metadata/properties" xmlns:ns1="http://schemas.microsoft.com/sharepoint/v3" xmlns:ns2="1d496aed-39d0-4758-b3cf-4e4773287716" xmlns:ns3="8dbbd17f-811b-47d4-a864-375bfe9777a3" targetNamespace="http://schemas.microsoft.com/office/2006/metadata/properties" ma:root="true" ma:fieldsID="5f393b854ea7821607682a0f21d07273" ns1:_="" ns2:_="" ns3:_="">
    <xsd:import namespace="http://schemas.microsoft.com/sharepoint/v3"/>
    <xsd:import namespace="1d496aed-39d0-4758-b3cf-4e4773287716"/>
    <xsd:import namespace="8dbbd17f-811b-47d4-a864-375bfe9777a3"/>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_x0020_Group" minOccurs="0"/>
                <xsd:element ref="ns3:Page" minOccurs="0"/>
                <xsd:element ref="ns3:Page_x0020_SubHeader"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bbd17f-811b-47d4-a864-375bfe9777a3" elementFormDefault="qualified">
    <xsd:import namespace="http://schemas.microsoft.com/office/2006/documentManagement/types"/>
    <xsd:import namespace="http://schemas.microsoft.com/office/infopath/2007/PartnerControls"/>
    <xsd:element name="Page_x0020_Group" ma:index="12" nillable="true" ma:displayName="Page Group" ma:list="{3369e82d-4d80-4f4b-ace1-2b831ace3e84}" ma:internalName="Page_x0020_Group" ma:showField="Title" ma:web="c9d2b927-7ae7-4eec-8be3-04f354ea0765">
      <xsd:simpleType>
        <xsd:restriction base="dms:Lookup"/>
      </xsd:simpleType>
    </xsd:element>
    <xsd:element name="Page" ma:index="13" nillable="true" ma:displayName="Page" ma:list="{3369e82d-4d80-4f4b-ace1-2b831ace3e84}" ma:internalName="Page" ma:web="c9d2b927-7ae7-4eec-8be3-04f354ea0765">
      <xsd:simpleType>
        <xsd:restriction base="dms:Lookup"/>
      </xsd:simpleType>
    </xsd:element>
    <xsd:element name="Page_x0020_SubHeader" ma:index="14" nillable="true" ma:displayName="Page SubHeader" ma:internalName="Page_x0020_SubHeader">
      <xsd:simpleType>
        <xsd:restriction base="dms:Text"/>
      </xsd:simpleType>
    </xsd:element>
    <xsd:element name="Date" ma:index="1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Group xmlns="8dbbd17f-811b-47d4-a864-375bfe9777a3" xsi:nil="true"/>
    <Page_x0020_SubHeader xmlns="8dbbd17f-811b-47d4-a864-375bfe9777a3" xsi:nil="true"/>
    <PublishingExpirationDate xmlns="http://schemas.microsoft.com/sharepoint/v3" xsi:nil="true"/>
    <PublishingStartDate xmlns="http://schemas.microsoft.com/sharepoint/v3" xsi:nil="true"/>
    <Page xmlns="8dbbd17f-811b-47d4-a864-375bfe9777a3" xsi:nil="true"/>
    <Date xmlns="8dbbd17f-811b-47d4-a864-375bfe9777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A54770-1675-4184-B716-BBC8C97CCDE5}"/>
</file>

<file path=customXml/itemProps2.xml><?xml version="1.0" encoding="utf-8"?>
<ds:datastoreItem xmlns:ds="http://schemas.openxmlformats.org/officeDocument/2006/customXml" ds:itemID="{71255FFB-99D1-40E8-8077-1D516A3953EE}"/>
</file>

<file path=customXml/itemProps3.xml><?xml version="1.0" encoding="utf-8"?>
<ds:datastoreItem xmlns:ds="http://schemas.openxmlformats.org/officeDocument/2006/customXml" ds:itemID="{A0452ACC-DE88-46CD-970B-53920CD2D147}"/>
</file>

<file path=docProps/app.xml><?xml version="1.0" encoding="utf-8"?>
<Properties xmlns="http://schemas.openxmlformats.org/officeDocument/2006/extended-properties" xmlns:vt="http://schemas.openxmlformats.org/officeDocument/2006/docPropsVTypes">
  <Template/>
  <TotalTime>157</TotalTime>
  <Words>265</Words>
  <Application>Microsoft Office PowerPoint</Application>
  <PresentationFormat>On-screen Show (4:3)</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Calibri</vt:lpstr>
      <vt:lpstr>1_Office Theme</vt:lpstr>
      <vt:lpstr>Governor’s Office Update on COVID-19</vt:lpstr>
      <vt:lpstr>Governor Brian Kemp</vt:lpstr>
      <vt:lpstr>Governor’s Office Update on  COVID-19</vt:lpstr>
      <vt:lpstr>Assessment &amp; Accountability</vt:lpstr>
      <vt:lpstr>Governor’s Office Update on  COVID-19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Clay</dc:creator>
  <cp:lastModifiedBy>Meghan Frick</cp:lastModifiedBy>
  <cp:revision>19</cp:revision>
  <dcterms:created xsi:type="dcterms:W3CDTF">2019-04-12T17:52:43Z</dcterms:created>
  <dcterms:modified xsi:type="dcterms:W3CDTF">2020-03-12T18:39:09Z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0x010100E5A2BE4F87262645ABAA25C7F58292F1</vt:lpwstr>
  </property>
</Properties>
</file>