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s/comment4.xml" ContentType="application/vnd.openxmlformats-officedocument.presentationml.comments+xml"/>
  <Override PartName="/ppt/comments/comment3.xml" ContentType="application/vnd.openxmlformats-officedocument.presentationml.comments+xml"/>
  <Override PartName="/ppt/comments/comment6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comments/comment5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2" r:id="rId2"/>
    <p:sldId id="301" r:id="rId3"/>
    <p:sldId id="298" r:id="rId4"/>
    <p:sldId id="297" r:id="rId5"/>
    <p:sldId id="309" r:id="rId6"/>
    <p:sldId id="310" r:id="rId7"/>
    <p:sldId id="305" r:id="rId8"/>
    <p:sldId id="306" r:id="rId9"/>
    <p:sldId id="283" r:id="rId10"/>
    <p:sldId id="311" r:id="rId11"/>
    <p:sldId id="303" r:id="rId12"/>
    <p:sldId id="304" r:id="rId13"/>
    <p:sldId id="282" r:id="rId14"/>
    <p:sldId id="308" r:id="rId15"/>
    <p:sldId id="284" r:id="rId16"/>
    <p:sldId id="29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Keim" initials="SK" lastIdx="10" clrIdx="0">
    <p:extLst>
      <p:ext uri="{19B8F6BF-5375-455C-9EA6-DF929625EA0E}">
        <p15:presenceInfo xmlns:p15="http://schemas.microsoft.com/office/powerpoint/2012/main" userId="S-1-5-21-4138756018-1546103158-1358996498-35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72293" autoAdjust="0"/>
  </p:normalViewPr>
  <p:slideViewPr>
    <p:cSldViewPr snapToGrid="0">
      <p:cViewPr varScale="1">
        <p:scale>
          <a:sx n="48" d="100"/>
          <a:sy n="48" d="100"/>
        </p:scale>
        <p:origin x="12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5:57:04.462" idx="2">
    <p:pos x="10" y="10"/>
    <p:text>First bullet- never completed the thought as to what the progress is toward.  I would distch the All divisions comment- its standard practice, and what other divisions do may not necessarily relate to the IAW.    Second bullet- need to get rid of "for", and maybe say that "IAW is a review process that..."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6:00:24.286" idx="3">
    <p:pos x="10" y="10"/>
    <p:text>Maybe lose the word "will"- it does focus on those structures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6:00:49.683" idx="4">
    <p:pos x="10" y="10"/>
    <p:text>Again, maybe lose the "will"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6:02:12.127" idx="6">
    <p:pos x="10" y="10"/>
    <p:text>Back to our age old arguement- do we use periods in bullet points?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6:03:16.865" idx="8">
    <p:pos x="10" y="10"/>
    <p:text>5th bullet- does develop need to be develops to agree with collates?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6:05:57.660" idx="9">
    <p:pos x="10" y="10"/>
    <p:text>Is this redundant?  If not, maybe beeds to be the same format as rest of presentation?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A91F-E3E9-407D-88CB-E21528A0ED92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D8A93-BD17-47C4-B346-8C55567D5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6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8A5D-21C3-457C-BA9C-8CE116557B4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D97D-F833-4832-8EEE-80BEC9B46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6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5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9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04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2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7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8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0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0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D97D-F833-4832-8EEE-80BEC9B46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6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"/>
            <a:ext cx="2637408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/>
        </p:nvSpPr>
        <p:spPr>
          <a:xfrm>
            <a:off x="4209367" y="213627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1" y="1042278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79" y="1599777"/>
            <a:ext cx="10972243" cy="4375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1545" y="6355773"/>
            <a:ext cx="5747896" cy="365847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6" dirty="0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1847-0CB1-41E2-B60F-19B23982B5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9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lides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" y="6401234"/>
            <a:ext cx="12192000" cy="456766"/>
          </a:xfrm>
          <a:prstGeom prst="rect">
            <a:avLst/>
          </a:prstGeom>
        </p:spPr>
        <p:txBody>
          <a:bodyPr lIns="93330" tIns="46666" rIns="93330" bIns="46666">
            <a:normAutofit/>
          </a:bodyPr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454" i="1" baseline="30000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“We will lead the nation in improving student achievement.”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1200" y="1752609"/>
            <a:ext cx="10668001" cy="673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>
              <a:defRPr sz="3682">
                <a:solidFill>
                  <a:srgbClr val="1467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1200" y="2514600"/>
            <a:ext cx="10668001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236570" indent="-236570" algn="l">
              <a:buClr>
                <a:srgbClr val="8DB43D"/>
              </a:buClr>
              <a:buFont typeface="Arial"/>
              <a:buChar char="•"/>
              <a:defRPr sz="2454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6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3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90237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81871" y="6552771"/>
            <a:ext cx="671144" cy="305232"/>
          </a:xfrm>
        </p:spPr>
        <p:txBody>
          <a:bodyPr/>
          <a:lstStyle>
            <a:lvl1pPr>
              <a:defRPr sz="955"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EB2938-01AC-4445-A0C7-DB3768BB3A2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3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7899-6437-42C5-8590-8D8573B11048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8D9-DCE9-4ECC-A8F4-94636352793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9608191" y="1019661"/>
            <a:ext cx="256938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/>
        </p:nvSpPr>
        <p:spPr>
          <a:xfrm>
            <a:off x="9418040" y="1019661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"/>
            <a:ext cx="2637408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4209367" y="213627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" y="1042278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4163"/>
            <a:ext cx="6172200" cy="4196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/>
        </p:nvSpPr>
        <p:spPr>
          <a:xfrm>
            <a:off x="9418040" y="1019661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1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01091"/>
            <a:ext cx="6172200" cy="40599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/>
        </p:nvSpPr>
        <p:spPr>
          <a:xfrm>
            <a:off x="9440411" y="1019661"/>
            <a:ext cx="273716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/>
        </p:nvSpPr>
        <p:spPr>
          <a:xfrm>
            <a:off x="9406855" y="1019661"/>
            <a:ext cx="2770716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4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2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gadoe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311" y="334017"/>
            <a:ext cx="84221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EE1857C-9471-4504-B79B-15D348B1562D}" type="datetimeFigureOut">
              <a:rPr lang="en-US" smtClean="0">
                <a:solidFill>
                  <a:prstClr val="white"/>
                </a:solidFill>
              </a:rPr>
              <a:pPr/>
              <a:t>1/10/2019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47680-4102-4465-ACC8-608C5FFA1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21887" y="6236141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2"/>
            <a:ext cx="2950088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9563450" y="1019661"/>
            <a:ext cx="261412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17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eim@doe.k12.ga.us" TargetMode="External"/><Relationship Id="rId5" Type="http://schemas.openxmlformats.org/officeDocument/2006/relationships/hyperlink" Target="mailto:clemieux@doe.k12.ga.us" TargetMode="External"/><Relationship Id="rId4" Type="http://schemas.openxmlformats.org/officeDocument/2006/relationships/hyperlink" Target="mailto:ansmith@doe.k12.ga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eim@doe.k12.ga.us" TargetMode="External"/><Relationship Id="rId5" Type="http://schemas.openxmlformats.org/officeDocument/2006/relationships/hyperlink" Target="mailto:clemieux@doe.k12.ga.us" TargetMode="External"/><Relationship Id="rId4" Type="http://schemas.openxmlformats.org/officeDocument/2006/relationships/hyperlink" Target="mailto:anlemieux@doe.k12.g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1" y="2152157"/>
            <a:ext cx="11613734" cy="14051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4900" dirty="0">
                <a:latin typeface="Calibri" panose="020F0502020204030204" pitchFamily="34" charset="0"/>
              </a:rPr>
            </a:br>
            <a:r>
              <a:rPr lang="en-US" sz="4900" dirty="0">
                <a:latin typeface="Calibri" panose="020F0502020204030204" pitchFamily="34" charset="0"/>
              </a:rPr>
              <a:t>Georgia’s Systems of Continuous Improvement</a:t>
            </a:r>
            <a:br>
              <a:rPr lang="en-US" sz="4900" dirty="0">
                <a:latin typeface="Calibri" panose="020F0502020204030204" pitchFamily="34" charset="0"/>
              </a:rPr>
            </a:br>
            <a:r>
              <a:rPr lang="en-US" sz="4900" dirty="0">
                <a:latin typeface="Calibri" panose="020F0502020204030204" pitchFamily="34" charset="0"/>
              </a:rPr>
              <a:t>Instructional Awareness Walk (IAW) Orientation</a:t>
            </a:r>
            <a:br>
              <a:rPr lang="en-US" sz="4900" dirty="0">
                <a:latin typeface="Calibri" panose="020F0502020204030204" pitchFamily="34" charset="0"/>
              </a:rPr>
            </a:br>
            <a:br>
              <a:rPr lang="en-US" sz="3200" b="0" dirty="0">
                <a:latin typeface="Calibri" panose="020F0502020204030204" pitchFamily="34" charset="0"/>
              </a:rPr>
            </a:br>
            <a:endParaRPr lang="en-US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27968" y="141889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892" y="4093620"/>
            <a:ext cx="326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Anita Smith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South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4"/>
              </a:rPr>
              <a:t>ansmith@doe.k12.ga.us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522" y="4071576"/>
            <a:ext cx="3220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Chris LeMieux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Metro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5"/>
              </a:rPr>
              <a:t>clemieux@doe.k12.ga.us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770-827-6039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2555" y="4071575"/>
            <a:ext cx="323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Shawn Keim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North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6"/>
              </a:rPr>
              <a:t>skeim@doe.k12.ga.us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704-560-0998</a:t>
            </a:r>
          </a:p>
        </p:txBody>
      </p:sp>
    </p:spTree>
    <p:extLst>
      <p:ext uri="{BB962C8B-B14F-4D97-AF65-F5344CB8AC3E}">
        <p14:creationId xmlns:p14="http://schemas.microsoft.com/office/powerpoint/2010/main" val="418265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473958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GSCI IAW Tools 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580" y="2034965"/>
            <a:ext cx="11540411" cy="40610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GSCI Classroom Observation Form</a:t>
            </a:r>
          </a:p>
          <a:p>
            <a:r>
              <a:rPr lang="en-US" sz="3200" dirty="0"/>
              <a:t>GSCI IAW Calculated Tally Report</a:t>
            </a:r>
          </a:p>
          <a:p>
            <a:r>
              <a:rPr lang="en-US" sz="3200" dirty="0"/>
              <a:t>GSCI IAW Protocol Summary</a:t>
            </a:r>
          </a:p>
          <a:p>
            <a:r>
              <a:rPr lang="en-US" sz="3200" dirty="0"/>
              <a:t>GSCI Observation Individual Tally Form</a:t>
            </a:r>
          </a:p>
          <a:p>
            <a:r>
              <a:rPr lang="en-US" sz="3200" dirty="0"/>
              <a:t>Instructional Awareness Walk Team Agenda</a:t>
            </a:r>
          </a:p>
          <a:p>
            <a:r>
              <a:rPr lang="en-US" sz="3200" dirty="0"/>
              <a:t>Instructional Awareness Walk Request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580" y="2034965"/>
            <a:ext cx="11185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1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26896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Process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908" y="2262500"/>
            <a:ext cx="11245444" cy="4247761"/>
          </a:xfrm>
        </p:spPr>
        <p:txBody>
          <a:bodyPr/>
          <a:lstStyle/>
          <a:p>
            <a:pPr lvl="0"/>
            <a:r>
              <a:rPr lang="en-US" sz="3200" dirty="0"/>
              <a:t>Conduct classroom observations.</a:t>
            </a:r>
          </a:p>
          <a:p>
            <a:pPr lvl="0"/>
            <a:r>
              <a:rPr lang="en-US" sz="3200" dirty="0"/>
              <a:t>Summarize the data and establish next steps.</a:t>
            </a:r>
          </a:p>
          <a:p>
            <a:pPr lvl="0"/>
            <a:r>
              <a:rPr lang="en-US" sz="3200" dirty="0"/>
              <a:t>Present data and next steps to principal.</a:t>
            </a:r>
          </a:p>
          <a:p>
            <a:r>
              <a:rPr lang="en-US" sz="3200" dirty="0"/>
              <a:t>Schedule date for follow-up with another protocol implementation visit.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74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353631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Observation Protocol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908" y="2194767"/>
            <a:ext cx="11245444" cy="4247761"/>
          </a:xfrm>
        </p:spPr>
        <p:txBody>
          <a:bodyPr/>
          <a:lstStyle/>
          <a:p>
            <a:pPr lvl="0"/>
            <a:r>
              <a:rPr lang="en-US" sz="3200" dirty="0"/>
              <a:t>Observations focus on the GSCI Coherent Instruction and Supportive Learning Environment systems.</a:t>
            </a:r>
          </a:p>
          <a:p>
            <a:pPr lvl="0"/>
            <a:r>
              <a:rPr lang="en-US" sz="3200" dirty="0"/>
              <a:t>SDE team or trained staff observes multiple classrooms.</a:t>
            </a:r>
          </a:p>
          <a:p>
            <a:r>
              <a:rPr lang="en-US" sz="3200" dirty="0"/>
              <a:t>Observations are 10 - 15 minutes in length.</a:t>
            </a:r>
          </a:p>
          <a:p>
            <a:r>
              <a:rPr lang="en-US" sz="3200" dirty="0"/>
              <a:t>Observations are confidential and results are not to be shared with individual teachers.</a:t>
            </a:r>
          </a:p>
          <a:p>
            <a:pPr lvl="0"/>
            <a:r>
              <a:rPr lang="en-US" sz="3200" dirty="0"/>
              <a:t>SDE team or trained staff collates the data and develops target areas.</a:t>
            </a:r>
          </a:p>
          <a:p>
            <a:pPr lvl="0"/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648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1158" y="1217142"/>
            <a:ext cx="8422173" cy="1222757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+mn-lt"/>
              </a:rPr>
              <a:t>Comments and Target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051" y="2439899"/>
            <a:ext cx="10510385" cy="3734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Comments (including commendations) are written collaboratively for Coherent Instruction and Supportive Learning Environment Systems/Structures as applicable.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Target actions are written collaboratively for Systems/Structures as applicable.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strike="sngStrike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0251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02" y="1473958"/>
            <a:ext cx="10165764" cy="671804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latin typeface="+mn-lt"/>
              </a:rPr>
              <a:t>Part II - Building Effective Instructional Practice</a:t>
            </a:r>
            <a:br>
              <a:rPr lang="en-US" sz="4000" dirty="0">
                <a:latin typeface="+mn-lt"/>
              </a:rPr>
            </a:br>
            <a:br>
              <a:rPr lang="en-US" dirty="0"/>
            </a:br>
            <a:br>
              <a:rPr lang="en-US" sz="4000" dirty="0"/>
            </a:b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145761"/>
            <a:ext cx="11245444" cy="3984105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sz="3200" dirty="0"/>
              <a:t>Led by school administrative team</a:t>
            </a:r>
          </a:p>
          <a:p>
            <a:pPr lvl="0"/>
            <a:r>
              <a:rPr lang="en-US" sz="3200" dirty="0"/>
              <a:t>Review all data from the IAW</a:t>
            </a:r>
          </a:p>
          <a:p>
            <a:r>
              <a:rPr lang="en-US" sz="3200" dirty="0"/>
              <a:t>Focus on student learning</a:t>
            </a:r>
          </a:p>
          <a:p>
            <a:r>
              <a:rPr lang="en-US" sz="3200" dirty="0"/>
              <a:t>Align to the district</a:t>
            </a:r>
          </a:p>
          <a:p>
            <a:r>
              <a:rPr lang="en-US" sz="3200" dirty="0"/>
              <a:t>Define Coherent Instructional System</a:t>
            </a:r>
          </a:p>
          <a:p>
            <a:r>
              <a:rPr lang="en-US" sz="3200" dirty="0"/>
              <a:t>Monitoring</a:t>
            </a:r>
          </a:p>
          <a:p>
            <a:r>
              <a:rPr lang="en-US" sz="3200" dirty="0"/>
              <a:t>Reflection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sz="3200" b="1" dirty="0"/>
          </a:p>
          <a:p>
            <a:pPr lvl="1"/>
            <a:endParaRPr lang="en-US" sz="3200" b="1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9886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26896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Summary of IAW Protocol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40768"/>
            <a:ext cx="11033184" cy="4256832"/>
          </a:xfrm>
        </p:spPr>
        <p:txBody>
          <a:bodyPr/>
          <a:lstStyle/>
          <a:p>
            <a:r>
              <a:rPr lang="en-US" sz="3200" dirty="0"/>
              <a:t>An IAW team will conduct classroom observations using a tool focused on the Coherent Instruction and Supportive Learning Environment structures.</a:t>
            </a:r>
          </a:p>
          <a:p>
            <a:r>
              <a:rPr lang="en-US" sz="3200" dirty="0"/>
              <a:t>After reviewing all the IAW observation data, the IAW team will score three structures in Coherent Instruction (CI-1, CI-2, &amp; CI-3) and two structures in Supportive Learning Environment (SLE-1 &amp; SLE-3) and rate the school’s progress on each as either </a:t>
            </a:r>
            <a:r>
              <a:rPr lang="en-US" sz="3200" i="1" dirty="0"/>
              <a:t>Exemplary</a:t>
            </a:r>
            <a:r>
              <a:rPr lang="en-US" sz="3200" dirty="0"/>
              <a:t>, </a:t>
            </a:r>
            <a:r>
              <a:rPr lang="en-US" sz="3200" i="1" dirty="0"/>
              <a:t>Operational</a:t>
            </a:r>
            <a:r>
              <a:rPr lang="en-US" sz="3200" dirty="0"/>
              <a:t>, </a:t>
            </a:r>
            <a:r>
              <a:rPr lang="en-US" sz="3200" i="1" dirty="0"/>
              <a:t>Emerging</a:t>
            </a:r>
            <a:r>
              <a:rPr lang="en-US" sz="3200" dirty="0"/>
              <a:t>, or </a:t>
            </a:r>
            <a:r>
              <a:rPr lang="en-US" sz="3200" i="1" dirty="0"/>
              <a:t>Not Evident</a:t>
            </a:r>
            <a:r>
              <a:rPr lang="en-US" sz="3200" dirty="0"/>
              <a:t>.</a:t>
            </a:r>
          </a:p>
          <a:p>
            <a:r>
              <a:rPr lang="en-US" sz="3200" dirty="0"/>
              <a:t>IAW team writes comments and target actions for the school.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574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708" y="94508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Review of Key Points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864022"/>
              </p:ext>
            </p:extLst>
          </p:nvPr>
        </p:nvGraphicFramePr>
        <p:xfrm>
          <a:off x="564204" y="1759818"/>
          <a:ext cx="10933890" cy="424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6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Instructional Awareness Walk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Purpose:</a:t>
                      </a:r>
                      <a:r>
                        <a:rPr lang="en-US" baseline="0" dirty="0"/>
                        <a:t> To provide an objective, baseline assessment of school program’s current effectiveness in implementing the Coherent Instruction (CI-1, CI-2, &amp; CI-3) and Supportive Learning Environment (SLE-1 &amp; SLE-3) structures of the Georgia Systems of Continuous Improvement.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8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Data Sources:</a:t>
                      </a:r>
                      <a:r>
                        <a:rPr lang="en-US" baseline="0" dirty="0"/>
                        <a:t> classroom observations and available school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9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Led by:</a:t>
                      </a:r>
                      <a:r>
                        <a:rPr lang="en-US" baseline="0" dirty="0"/>
                        <a:t> Area Program Assessment Specialists or trained personnel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5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Frequency: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On request from all schools as staff capacity allows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3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Collaboration: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APAS will provide PL for any organization wanting to use IAW tool in order to build capacity for organizations to self-monitor and to reduce variability of implementation.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1469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19748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6" y="1931440"/>
            <a:ext cx="11613734" cy="14051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Calibri" panose="020F0502020204030204" pitchFamily="34" charset="0"/>
              </a:rPr>
              <a:t>Georgia’s Systems of Continuous Improvement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Instructional Awareness Walk (IAW) Orientation</a:t>
            </a:r>
            <a:br>
              <a:rPr lang="en-US" sz="3200" b="0" dirty="0">
                <a:latin typeface="Calibri" panose="020F0502020204030204" pitchFamily="34" charset="0"/>
              </a:rPr>
            </a:br>
            <a:endParaRPr lang="en-US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923" y="3794075"/>
            <a:ext cx="326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Anita Smith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South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4"/>
              </a:rPr>
              <a:t>anlemieux@doe.k12.ga.us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522" y="3794077"/>
            <a:ext cx="3220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Chris LeMieux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Metro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5"/>
              </a:rPr>
              <a:t>clemieux@doe.k12.ga.us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770-827-6039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2555" y="3794076"/>
            <a:ext cx="323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Shawn Keim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Assessment Specialist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North Region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6"/>
              </a:rPr>
              <a:t>skeim@doe.k12.ga.us</a:t>
            </a:r>
            <a:endParaRPr lang="en-US" alt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704-560-0998</a:t>
            </a:r>
          </a:p>
        </p:txBody>
      </p:sp>
    </p:spTree>
    <p:extLst>
      <p:ext uri="{BB962C8B-B14F-4D97-AF65-F5344CB8AC3E}">
        <p14:creationId xmlns:p14="http://schemas.microsoft.com/office/powerpoint/2010/main" val="128765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26896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Purpose of IAW 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3863" y="2334179"/>
            <a:ext cx="10148047" cy="14011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 support a school in the process of establishing and sustaining effective Coherent Instruction and Supportive Learning Environment Systems</a:t>
            </a:r>
          </a:p>
          <a:p>
            <a:pPr marL="0" indent="0" algn="ctr">
              <a:buNone/>
            </a:pPr>
            <a:endParaRPr lang="en-US" sz="3600" b="1" u="sng" dirty="0"/>
          </a:p>
          <a:p>
            <a:pPr marL="0" indent="0" algn="ctr">
              <a:buNone/>
            </a:pPr>
            <a:r>
              <a:rPr lang="en-US" sz="3600" b="1" u="sng" dirty="0"/>
              <a:t>The Goal of IAW</a:t>
            </a:r>
          </a:p>
          <a:p>
            <a:pPr marL="0" indent="0">
              <a:buNone/>
            </a:pPr>
            <a:r>
              <a:rPr lang="en-US" sz="3200" dirty="0"/>
              <a:t>Impact student learning by collaborating with a school to improve instruction</a:t>
            </a:r>
          </a:p>
          <a:p>
            <a:pPr marL="0" indent="0" algn="ctr">
              <a:buNone/>
            </a:pPr>
            <a:endParaRPr lang="en-US" sz="3600" b="1" u="sng" dirty="0"/>
          </a:p>
          <a:p>
            <a:pPr marL="0" indent="0" algn="ctr">
              <a:buNone/>
            </a:pPr>
            <a:endParaRPr lang="en-US" sz="3600" b="1" u="sng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7908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26896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IAW Overview 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975" y="1940767"/>
            <a:ext cx="11245444" cy="4247761"/>
          </a:xfrm>
        </p:spPr>
        <p:txBody>
          <a:bodyPr/>
          <a:lstStyle/>
          <a:p>
            <a:r>
              <a:rPr lang="en-US" dirty="0"/>
              <a:t>The IAW review process provides detailed information for a school on its progress toward full implementation of Georgia’s Systems of Continuous Improvement (GSCI), especially in the systems of Coherent Instruction and Supportive Learning Environment.</a:t>
            </a:r>
          </a:p>
          <a:p>
            <a:r>
              <a:rPr lang="en-US" dirty="0"/>
              <a:t>An IAW is a review that a school or district can choose to implement to help with its improvement efforts. </a:t>
            </a:r>
          </a:p>
          <a:p>
            <a:r>
              <a:rPr lang="en-US" dirty="0"/>
              <a:t>Any Georgia school can request an IAW review from GaDOE or RESA, or use the review tool to self-assess progress on GSCI.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1950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741" y="1203692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The Five GSCI Systems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333" y="1875496"/>
            <a:ext cx="11836400" cy="4711570"/>
          </a:xfrm>
        </p:spPr>
        <p:txBody>
          <a:bodyPr/>
          <a:lstStyle/>
          <a:p>
            <a:pPr lvl="1"/>
            <a:r>
              <a:rPr lang="en-US" sz="3200" dirty="0"/>
              <a:t>Coherent Instruction</a:t>
            </a:r>
          </a:p>
          <a:p>
            <a:pPr lvl="1"/>
            <a:r>
              <a:rPr lang="en-US" sz="3200" dirty="0"/>
              <a:t>Effective Leadership</a:t>
            </a:r>
          </a:p>
          <a:p>
            <a:pPr lvl="1"/>
            <a:r>
              <a:rPr lang="en-US" sz="3200" dirty="0"/>
              <a:t>Professional Capacity</a:t>
            </a:r>
          </a:p>
          <a:p>
            <a:pPr lvl="1"/>
            <a:r>
              <a:rPr lang="en-US" sz="3200" dirty="0"/>
              <a:t>Family and Community Engagement</a:t>
            </a:r>
          </a:p>
          <a:p>
            <a:pPr lvl="1"/>
            <a:r>
              <a:rPr lang="en-US" sz="3200" dirty="0"/>
              <a:t>Supportive Learning Environment</a:t>
            </a:r>
          </a:p>
          <a:p>
            <a:pPr marL="457200" lvl="1" indent="0">
              <a:buNone/>
            </a:pPr>
            <a:endParaRPr lang="en-US" sz="3200" b="1" dirty="0"/>
          </a:p>
          <a:p>
            <a:pPr marL="457200" lvl="1" indent="0">
              <a:buNone/>
            </a:pPr>
            <a:r>
              <a:rPr lang="en-US" sz="3200" dirty="0"/>
              <a:t>(Note: The five systems of Georgia’s Systems of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Continuous Improvement (GSCI) contain a total of 22 structures.)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7787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741" y="1470522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Coherent Instruction System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96326"/>
            <a:ext cx="11836400" cy="4711570"/>
          </a:xfrm>
        </p:spPr>
        <p:txBody>
          <a:bodyPr/>
          <a:lstStyle/>
          <a:p>
            <a:r>
              <a:rPr lang="en-US" sz="3200" dirty="0"/>
              <a:t>Planning for Quality Instruction (CI-1)</a:t>
            </a:r>
          </a:p>
          <a:p>
            <a:r>
              <a:rPr lang="en-US" sz="3200" dirty="0"/>
              <a:t>Delivering Quality Instruction (CI-2)</a:t>
            </a:r>
          </a:p>
          <a:p>
            <a:r>
              <a:rPr lang="en-US" sz="3200" dirty="0"/>
              <a:t>Monitoring Student Progress (CI-3)</a:t>
            </a:r>
          </a:p>
          <a:p>
            <a:r>
              <a:rPr lang="en-US" sz="3200" dirty="0"/>
              <a:t>Refining the Instructional System (CI-4)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(Note: The IAW focuses on CI-1, CI-2, and CI-3.)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0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4184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675" y="1473958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Supportive Learning Environment System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333" y="2349630"/>
            <a:ext cx="11836400" cy="4711570"/>
          </a:xfrm>
        </p:spPr>
        <p:txBody>
          <a:bodyPr/>
          <a:lstStyle/>
          <a:p>
            <a:r>
              <a:rPr lang="en-US" sz="3200" dirty="0"/>
              <a:t>Maintaining Order and Safety (SLE-1)</a:t>
            </a:r>
          </a:p>
          <a:p>
            <a:r>
              <a:rPr lang="en-US" sz="3200" dirty="0"/>
              <a:t>Developing and Monitoring a Tiered System of Supports (SLE-2)</a:t>
            </a:r>
          </a:p>
          <a:p>
            <a:r>
              <a:rPr lang="en-US" sz="3200" dirty="0"/>
              <a:t>Ensuring a Student Learning Community (SLE-3)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(Note: The IAW focuses on SLE-1 and SLE-3.)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7452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158" y="1268964"/>
            <a:ext cx="8422173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u="sng" dirty="0">
                <a:latin typeface="+mn-lt"/>
              </a:rPr>
              <a:t>IAW Stages</a:t>
            </a: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975" y="2160900"/>
            <a:ext cx="11245444" cy="4247761"/>
          </a:xfrm>
        </p:spPr>
        <p:txBody>
          <a:bodyPr/>
          <a:lstStyle/>
          <a:p>
            <a:r>
              <a:rPr lang="en-US" sz="3200" dirty="0"/>
              <a:t>Part I - Determining Current Level of Instructional Practice </a:t>
            </a:r>
          </a:p>
          <a:p>
            <a:pPr lvl="1"/>
            <a:r>
              <a:rPr lang="en-US" sz="3200" dirty="0"/>
              <a:t>Led by School and District Effectiveness (SDE) Team or Trained Staff</a:t>
            </a:r>
          </a:p>
          <a:p>
            <a:pPr lvl="1"/>
            <a:endParaRPr lang="en-US" sz="3200" dirty="0"/>
          </a:p>
          <a:p>
            <a:r>
              <a:rPr lang="en-US" sz="3200" dirty="0"/>
              <a:t>Part II- Building Effective Instructional Practice</a:t>
            </a:r>
          </a:p>
          <a:p>
            <a:pPr lvl="1"/>
            <a:r>
              <a:rPr lang="en-US" sz="3200" dirty="0"/>
              <a:t>Led by school administrative team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2920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1798077"/>
            <a:ext cx="11819466" cy="6718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Part I - Determining Current Level of Instructional Practice </a:t>
            </a:r>
            <a:br>
              <a:rPr lang="en-US" sz="4000" dirty="0"/>
            </a:br>
            <a:br>
              <a:rPr lang="en-US" sz="4000" u="sng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278" y="2658534"/>
            <a:ext cx="11245444" cy="333586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Led by School and District Effectiveness (SDE) Team or trained staff</a:t>
            </a:r>
          </a:p>
          <a:p>
            <a:pPr lvl="1"/>
            <a:r>
              <a:rPr lang="en-US" sz="3200" dirty="0"/>
              <a:t>Process</a:t>
            </a:r>
          </a:p>
          <a:p>
            <a:pPr lvl="1"/>
            <a:r>
              <a:rPr lang="en-US" sz="3200" dirty="0"/>
              <a:t>Observation Protocol</a:t>
            </a:r>
          </a:p>
          <a:p>
            <a:pPr lvl="1"/>
            <a:r>
              <a:rPr lang="en-US" sz="3200" dirty="0"/>
              <a:t>Support to School from Protocol</a:t>
            </a:r>
          </a:p>
          <a:p>
            <a:pPr lvl="1"/>
            <a:endParaRPr lang="en-US" dirty="0"/>
          </a:p>
          <a:p>
            <a:pPr lvl="1"/>
            <a:endParaRPr lang="en-US" sz="3200" b="1" dirty="0"/>
          </a:p>
          <a:p>
            <a:pPr lvl="1"/>
            <a:endParaRPr lang="en-US" sz="3200" b="1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618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214" y="1209800"/>
            <a:ext cx="9886401" cy="1222757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+mn-lt"/>
              </a:rPr>
              <a:t>Items needed for an IAW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14" y="2509302"/>
            <a:ext cx="10293629" cy="35985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Copies of the teacher roster, master schedule, school map, and bell schedule to the APAS at least two weeks prior to the review.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Reserved room at the school for the day to conduct an orientation, a debriefing, and the development of the IAW summary report.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0355" r="16548" b="21508"/>
          <a:stretch/>
        </p:blipFill>
        <p:spPr bwMode="auto">
          <a:xfrm>
            <a:off x="1" y="0"/>
            <a:ext cx="3862315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7626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DOE White 201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DOE White 2015" id="{EBBBE16E-80E3-4931-846F-4FBF40FCA665}" vid="{DA0AA025-87BD-4356-901F-3E28330941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1d496aed-39d0-4758-b3cf-4e4773287716"/>
    <Page xmlns="bf46b8e7-d37e-4fb6-86e7-0bdd217b881c" xsi:nil="true"/>
    <Page_x0020_SubHeader xmlns="bf46b8e7-d37e-4fb6-86e7-0bdd217b8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66A35186C12498417256B0408D0BA" ma:contentTypeVersion="3" ma:contentTypeDescription="Create a new document." ma:contentTypeScope="" ma:versionID="853399433727ac205674b62672154c89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bf46b8e7-d37e-4fb6-86e7-0bdd217b881c" targetNamespace="http://schemas.microsoft.com/office/2006/metadata/properties" ma:root="true" ma:fieldsID="30c5570ef530a16da59f93a49bb3a727" ns1:_="" ns2:_="" ns3:_="">
    <xsd:import namespace="http://schemas.microsoft.com/sharepoint/v3"/>
    <xsd:import namespace="1d496aed-39d0-4758-b3cf-4e4773287716"/>
    <xsd:import namespace="bf46b8e7-d37e-4fb6-86e7-0bdd217b881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6b8e7-d37e-4fb6-86e7-0bdd217b881c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7076df87-915a-4ddd-9815-d51ae0722034}" ma:internalName="Page0" ma:web="51f777d1-fbb6-474e-9901-719403a9b6d9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C5C516-6377-425C-A56A-AC2864AC8E31}"/>
</file>

<file path=customXml/itemProps2.xml><?xml version="1.0" encoding="utf-8"?>
<ds:datastoreItem xmlns:ds="http://schemas.openxmlformats.org/officeDocument/2006/customXml" ds:itemID="{5F10A8B3-00C2-4A68-94C1-A0D2620F16CC}"/>
</file>

<file path=customXml/itemProps3.xml><?xml version="1.0" encoding="utf-8"?>
<ds:datastoreItem xmlns:ds="http://schemas.openxmlformats.org/officeDocument/2006/customXml" ds:itemID="{11CF0B34-5DDA-4284-9066-CF61231C40FF}"/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816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GADOE White 2015</vt:lpstr>
      <vt:lpstr> Georgia’s Systems of Continuous Improvement Instructional Awareness Walk (IAW) Orientation  </vt:lpstr>
      <vt:lpstr>Purpose of IAW       </vt:lpstr>
      <vt:lpstr>IAW Overview       </vt:lpstr>
      <vt:lpstr>The Five GSCI Systems      </vt:lpstr>
      <vt:lpstr>Coherent Instruction System      </vt:lpstr>
      <vt:lpstr>Supportive Learning Environment System      </vt:lpstr>
      <vt:lpstr>IAW Stages      </vt:lpstr>
      <vt:lpstr>Part I - Determining Current Level of Instructional Practice        </vt:lpstr>
      <vt:lpstr>Items needed for an IAW Review</vt:lpstr>
      <vt:lpstr>GSCI IAW Tools       </vt:lpstr>
      <vt:lpstr>Process      </vt:lpstr>
      <vt:lpstr>Observation Protocol      </vt:lpstr>
      <vt:lpstr>Comments and Target Actions</vt:lpstr>
      <vt:lpstr>Part II - Building Effective Instructional Practice         </vt:lpstr>
      <vt:lpstr>Summary of IAW Protocol      </vt:lpstr>
      <vt:lpstr>Review of Key Points     </vt:lpstr>
      <vt:lpstr>Georgia’s Systems of Continuous Improvement Instructional Awareness Walk (IAW) Orientation </vt:lpstr>
    </vt:vector>
  </TitlesOfParts>
  <Company>GADOE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Cruz</dc:creator>
  <cp:lastModifiedBy>Christopher LeMieux</cp:lastModifiedBy>
  <cp:revision>216</cp:revision>
  <cp:lastPrinted>2016-07-19T17:04:23Z</cp:lastPrinted>
  <dcterms:created xsi:type="dcterms:W3CDTF">2016-01-11T14:25:47Z</dcterms:created>
  <dcterms:modified xsi:type="dcterms:W3CDTF">2019-01-10T21:30:48Z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0x01010012466A35186C12498417256B0408D0BA</vt:lpwstr>
  </property>
  <property fmtid="{D5CDD505-2E9C-101B-9397-08002B2CF9AE}" pid="3" name="Page SubHeader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Page">
    <vt:lpwstr/>
  </property>
  <property fmtid="{D5CDD505-2E9C-101B-9397-08002B2CF9AE}" pid="10" name="Audience">
    <vt:lpwstr>;#Public;#</vt:lpwstr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