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4" r:id="rId2"/>
    <p:sldId id="317" r:id="rId3"/>
    <p:sldId id="310" r:id="rId4"/>
    <p:sldId id="306" r:id="rId5"/>
    <p:sldId id="314" r:id="rId6"/>
    <p:sldId id="315" r:id="rId7"/>
    <p:sldId id="313" r:id="rId8"/>
    <p:sldId id="312" r:id="rId9"/>
    <p:sldId id="307" r:id="rId10"/>
    <p:sldId id="284" r:id="rId11"/>
    <p:sldId id="289" r:id="rId12"/>
    <p:sldId id="292" r:id="rId13"/>
    <p:sldId id="293" r:id="rId14"/>
    <p:sldId id="294" r:id="rId15"/>
    <p:sldId id="296" r:id="rId16"/>
    <p:sldId id="297" r:id="rId17"/>
    <p:sldId id="316" r:id="rId18"/>
    <p:sldId id="305" r:id="rId19"/>
    <p:sldId id="309" r:id="rId20"/>
    <p:sldId id="30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30937-DEC5-49CD-AB7B-EB6D5C4BC3A0}" type="datetimeFigureOut">
              <a:rPr lang="en-US" smtClean="0"/>
              <a:t>9/28/18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BABED-34CF-4967-A869-F5B94462D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86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716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64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85E84-698C-438E-B857-1CEB3DD8B2F5}" type="datetimeFigureOut">
              <a:rPr lang="en-US" smtClean="0"/>
              <a:t>9/28/18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5EAA-34AB-4363-B5C7-C812CE4C2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4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85E84-698C-438E-B857-1CEB3DD8B2F5}" type="datetimeFigureOut">
              <a:rPr lang="en-US" smtClean="0"/>
              <a:t>9/28/18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5EAA-34AB-4363-B5C7-C812CE4C2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479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85E84-698C-438E-B857-1CEB3DD8B2F5}" type="datetimeFigureOut">
              <a:rPr lang="en-US" smtClean="0"/>
              <a:t>9/28/18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5EAA-34AB-4363-B5C7-C812CE4C2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19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847975"/>
            <a:ext cx="5181600" cy="3328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847975"/>
            <a:ext cx="5181600" cy="3328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85E84-698C-438E-B857-1CEB3DD8B2F5}" type="datetimeFigureOut">
              <a:rPr lang="en-US" smtClean="0"/>
              <a:t>9/28/18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5EAA-34AB-4363-B5C7-C812CE4C2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38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14424"/>
            <a:ext cx="10515600" cy="13255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493963"/>
            <a:ext cx="5157787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378199"/>
            <a:ext cx="5157787" cy="2811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493963"/>
            <a:ext cx="5183188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378199"/>
            <a:ext cx="5183188" cy="2811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85E84-698C-438E-B857-1CEB3DD8B2F5}" type="datetimeFigureOut">
              <a:rPr lang="en-US" smtClean="0"/>
              <a:t>9/28/18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5EAA-34AB-4363-B5C7-C812CE4C2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4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85E84-698C-438E-B857-1CEB3DD8B2F5}" type="datetimeFigureOut">
              <a:rPr lang="en-US" smtClean="0"/>
              <a:t>9/28/18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5EAA-34AB-4363-B5C7-C812CE4C2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22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85E84-698C-438E-B857-1CEB3DD8B2F5}" type="datetimeFigureOut">
              <a:rPr lang="en-US" smtClean="0"/>
              <a:t>9/28/18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5EAA-34AB-4363-B5C7-C812CE4C2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45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319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231900"/>
            <a:ext cx="6172200" cy="4629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870200"/>
            <a:ext cx="3932237" cy="29987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85E84-698C-438E-B857-1CEB3DD8B2F5}" type="datetimeFigureOut">
              <a:rPr lang="en-US" smtClean="0"/>
              <a:t>9/28/18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5EAA-34AB-4363-B5C7-C812CE4C2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75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589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358900"/>
            <a:ext cx="6172200" cy="46497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009900"/>
            <a:ext cx="3932237" cy="29987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85E84-698C-438E-B857-1CEB3DD8B2F5}" type="datetimeFigureOut">
              <a:rPr lang="en-US" smtClean="0"/>
              <a:t>9/28/18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5EAA-34AB-4363-B5C7-C812CE4C2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62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2414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654299"/>
            <a:ext cx="10515600" cy="3522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-3"/>
            <a:ext cx="12192000" cy="927281"/>
          </a:xfrm>
          <a:prstGeom prst="rect">
            <a:avLst/>
          </a:prstGeom>
          <a:solidFill>
            <a:srgbClr val="181717"/>
          </a:solidFill>
          <a:ln>
            <a:solidFill>
              <a:srgbClr val="181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963943"/>
            <a:ext cx="12192000" cy="4571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0" b="18984"/>
          <a:stretch/>
        </p:blipFill>
        <p:spPr>
          <a:xfrm>
            <a:off x="71181" y="38172"/>
            <a:ext cx="2881888" cy="81740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465194"/>
            <a:ext cx="12192000" cy="345583"/>
          </a:xfrm>
          <a:prstGeom prst="rect">
            <a:avLst/>
          </a:prstGeom>
          <a:solidFill>
            <a:srgbClr val="181717"/>
          </a:solidFill>
          <a:ln>
            <a:solidFill>
              <a:srgbClr val="181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382027"/>
            <a:ext cx="12192000" cy="4571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579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6185E84-698C-438E-B857-1CEB3DD8B2F5}" type="datetimeFigureOut">
              <a:rPr lang="en-US" smtClean="0"/>
              <a:pPr/>
              <a:t>9/28/18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57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579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23E5EAA-34AB-4363-B5C7-C812CE4C29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0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Angela.Solomon@bcsdk12.net" TargetMode="External"/><Relationship Id="rId2" Type="http://schemas.openxmlformats.org/officeDocument/2006/relationships/hyperlink" Target="mailto:Danielle.Jones@bcsdk12.net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ayspent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092" y="1099038"/>
            <a:ext cx="11843239" cy="316022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Garamond" panose="02020404030301010803" pitchFamily="18" charset="0"/>
              </a:rPr>
              <a:t>From Awkward to Awesome:  Promising Practices in Collaborative Efforts of Homeless Liaisons and Social Workers for Improved Student Outcomes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800" dirty="0">
              <a:latin typeface="Garamond" panose="02020404030301010803" pitchFamily="18" charset="0"/>
            </a:endParaRPr>
          </a:p>
          <a:p>
            <a:r>
              <a:rPr lang="en-US" sz="2800" dirty="0">
                <a:latin typeface="Garamond" panose="02020404030301010803" pitchFamily="18" charset="0"/>
              </a:rPr>
              <a:t>Dr. Danielle Jones, BCSD Homeless Liaison</a:t>
            </a:r>
          </a:p>
          <a:p>
            <a:r>
              <a:rPr lang="en-US" sz="2800" dirty="0">
                <a:latin typeface="Garamond" panose="02020404030301010803" pitchFamily="18" charset="0"/>
              </a:rPr>
              <a:t>Mrs. Angela Solomon, BCSD Social Work Coordinator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3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44260" y="124803"/>
            <a:ext cx="9979269" cy="112956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Garamond" panose="02020404030301010803" pitchFamily="18" charset="0"/>
              </a:rPr>
              <a:t>Comparison of Total Discipline Referrals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6431" y="1345223"/>
            <a:ext cx="9056077" cy="467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23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65230" y="159972"/>
            <a:ext cx="8921262" cy="9742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Garamond" panose="02020404030301010803" pitchFamily="18" charset="0"/>
              </a:rPr>
              <a:t>Change in Elementary School Discipline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162" y="1213338"/>
            <a:ext cx="11095891" cy="496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64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8863" y="107217"/>
            <a:ext cx="10515600" cy="974237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Garamond" panose="02020404030301010803" pitchFamily="18" charset="0"/>
              </a:rPr>
              <a:t>Change in Middle School Discipline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316" y="1151792"/>
            <a:ext cx="11315700" cy="499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844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8916" y="0"/>
            <a:ext cx="9050215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Change in High School Discipline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238" y="1325563"/>
            <a:ext cx="11306908" cy="475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29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201" y="116376"/>
            <a:ext cx="10515600" cy="10969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Garamond" panose="02020404030301010803" pitchFamily="18" charset="0"/>
              </a:rPr>
              <a:t>Grade Level Totals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523" y="1213339"/>
            <a:ext cx="11446278" cy="495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024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388567"/>
              </p:ext>
            </p:extLst>
          </p:nvPr>
        </p:nvGraphicFramePr>
        <p:xfrm>
          <a:off x="246184" y="2111432"/>
          <a:ext cx="11623430" cy="3100647"/>
        </p:xfrm>
        <a:graphic>
          <a:graphicData uri="http://schemas.openxmlformats.org/drawingml/2006/table">
            <a:tbl>
              <a:tblPr/>
              <a:tblGrid>
                <a:gridCol w="2139219">
                  <a:extLst>
                    <a:ext uri="{9D8B030D-6E8A-4147-A177-3AD203B41FA5}">
                      <a16:colId xmlns:a16="http://schemas.microsoft.com/office/drawing/2014/main" val="1580608412"/>
                    </a:ext>
                  </a:extLst>
                </a:gridCol>
                <a:gridCol w="1539587">
                  <a:extLst>
                    <a:ext uri="{9D8B030D-6E8A-4147-A177-3AD203B41FA5}">
                      <a16:colId xmlns:a16="http://schemas.microsoft.com/office/drawing/2014/main" val="3957467650"/>
                    </a:ext>
                  </a:extLst>
                </a:gridCol>
                <a:gridCol w="1577402">
                  <a:extLst>
                    <a:ext uri="{9D8B030D-6E8A-4147-A177-3AD203B41FA5}">
                      <a16:colId xmlns:a16="http://schemas.microsoft.com/office/drawing/2014/main" val="1737896810"/>
                    </a:ext>
                  </a:extLst>
                </a:gridCol>
                <a:gridCol w="1037196">
                  <a:extLst>
                    <a:ext uri="{9D8B030D-6E8A-4147-A177-3AD203B41FA5}">
                      <a16:colId xmlns:a16="http://schemas.microsoft.com/office/drawing/2014/main" val="1806962426"/>
                    </a:ext>
                  </a:extLst>
                </a:gridCol>
                <a:gridCol w="1037196">
                  <a:extLst>
                    <a:ext uri="{9D8B030D-6E8A-4147-A177-3AD203B41FA5}">
                      <a16:colId xmlns:a16="http://schemas.microsoft.com/office/drawing/2014/main" val="357441812"/>
                    </a:ext>
                  </a:extLst>
                </a:gridCol>
                <a:gridCol w="1037196">
                  <a:extLst>
                    <a:ext uri="{9D8B030D-6E8A-4147-A177-3AD203B41FA5}">
                      <a16:colId xmlns:a16="http://schemas.microsoft.com/office/drawing/2014/main" val="2295279907"/>
                    </a:ext>
                  </a:extLst>
                </a:gridCol>
                <a:gridCol w="882983">
                  <a:extLst>
                    <a:ext uri="{9D8B030D-6E8A-4147-A177-3AD203B41FA5}">
                      <a16:colId xmlns:a16="http://schemas.microsoft.com/office/drawing/2014/main" val="1955489521"/>
                    </a:ext>
                  </a:extLst>
                </a:gridCol>
                <a:gridCol w="859738">
                  <a:extLst>
                    <a:ext uri="{9D8B030D-6E8A-4147-A177-3AD203B41FA5}">
                      <a16:colId xmlns:a16="http://schemas.microsoft.com/office/drawing/2014/main" val="2282360908"/>
                    </a:ext>
                  </a:extLst>
                </a:gridCol>
                <a:gridCol w="868337">
                  <a:extLst>
                    <a:ext uri="{9D8B030D-6E8A-4147-A177-3AD203B41FA5}">
                      <a16:colId xmlns:a16="http://schemas.microsoft.com/office/drawing/2014/main" val="14256736"/>
                    </a:ext>
                  </a:extLst>
                </a:gridCol>
                <a:gridCol w="644576">
                  <a:extLst>
                    <a:ext uri="{9D8B030D-6E8A-4147-A177-3AD203B41FA5}">
                      <a16:colId xmlns:a16="http://schemas.microsoft.com/office/drawing/2014/main" val="2008144841"/>
                    </a:ext>
                  </a:extLst>
                </a:gridCol>
              </a:tblGrid>
              <a:tr h="142458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Bullying - Cyberbullying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Bullying - Cyberbullying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Bullying - Physical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Bullying - Physical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Bullying - Physical 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Bullying Verbal/Non-Verbal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Bullying Verbal/Non-Verbal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Bullying Verbal/Non-Verbal 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Grand 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9743677"/>
                  </a:ext>
                </a:extLst>
              </a:tr>
              <a:tr h="55868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Aug 2017 - Feb 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1180168"/>
                  </a:ext>
                </a:extLst>
              </a:tr>
              <a:tr h="55868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Aug 2016 - Feb 2017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5294625"/>
                  </a:ext>
                </a:extLst>
              </a:tr>
              <a:tr h="55868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SY 2016-2017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105544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2952936" y="-114300"/>
            <a:ext cx="9145279" cy="189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6000" dirty="0">
                <a:solidFill>
                  <a:schemeClr val="bg1"/>
                </a:solidFill>
                <a:latin typeface="Garamond" panose="02020404030301010803" pitchFamily="18" charset="0"/>
              </a:rPr>
              <a:t>Bullying </a:t>
            </a:r>
            <a:b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1800" b="1" dirty="0">
                <a:latin typeface="Garamond" panose="02020404030301010803" pitchFamily="18" charset="0"/>
              </a:rPr>
              <a:t>(Consists of Cyberbullying (1,2); Physical Bullying (1,2,3) and Verbal/Non-Verbal (1,2,3)</a:t>
            </a:r>
          </a:p>
        </p:txBody>
      </p:sp>
    </p:spTree>
    <p:extLst>
      <p:ext uri="{BB962C8B-B14F-4D97-AF65-F5344CB8AC3E}">
        <p14:creationId xmlns:p14="http://schemas.microsoft.com/office/powerpoint/2010/main" val="1930630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4967" y="0"/>
            <a:ext cx="8817033" cy="91988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Bullying </a:t>
            </a:r>
            <a:b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</a:rPr>
              <a:t>(Consists of Cyberbullying (1,2); Physical Bullying (1,2,3) and Verbal/Non-Verbal (1,2,3)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425616"/>
              </p:ext>
            </p:extLst>
          </p:nvPr>
        </p:nvGraphicFramePr>
        <p:xfrm>
          <a:off x="299258" y="1108968"/>
          <a:ext cx="5212080" cy="278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name="Worksheet" r:id="rId3" imgW="3467075" imgH="1152389" progId="Excel.Sheet.12">
                  <p:embed/>
                </p:oleObj>
              </mc:Choice>
              <mc:Fallback>
                <p:oleObj name="Worksheet" r:id="rId3" imgW="3467075" imgH="1152389" progId="Excel.Sheet.12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9258" y="1108968"/>
                        <a:ext cx="5212080" cy="2781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2468920"/>
              </p:ext>
            </p:extLst>
          </p:nvPr>
        </p:nvGraphicFramePr>
        <p:xfrm>
          <a:off x="2402378" y="4079440"/>
          <a:ext cx="6483928" cy="2279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" name="Worksheet" r:id="rId5" imgW="3467075" imgH="1533559" progId="Excel.Sheet.12">
                  <p:embed/>
                </p:oleObj>
              </mc:Choice>
              <mc:Fallback>
                <p:oleObj name="Worksheet" r:id="rId5" imgW="3467075" imgH="1533559" progId="Excel.Sheet.12">
                  <p:embed/>
                  <p:pic>
                    <p:nvPicPr>
                      <p:cNvPr id="7" name="Content Placeholder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02378" y="4079440"/>
                        <a:ext cx="6483928" cy="22797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387851"/>
              </p:ext>
            </p:extLst>
          </p:nvPr>
        </p:nvGraphicFramePr>
        <p:xfrm>
          <a:off x="5777691" y="1108968"/>
          <a:ext cx="5901691" cy="278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" name="Worksheet" r:id="rId7" imgW="3467075" imgH="1723991" progId="Excel.Sheet.12">
                  <p:embed/>
                </p:oleObj>
              </mc:Choice>
              <mc:Fallback>
                <p:oleObj name="Worksheet" r:id="rId7" imgW="3467075" imgH="1723991" progId="Excel.Sheet.12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77691" y="1108968"/>
                        <a:ext cx="5901691" cy="2781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8153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7968" y="140677"/>
            <a:ext cx="5298831" cy="940777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Garamond" panose="02020404030301010803" pitchFamily="18" charset="0"/>
              </a:rPr>
              <a:t>Referral Forms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1014" y="1081454"/>
            <a:ext cx="5117123" cy="5201378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12878" y="1195754"/>
            <a:ext cx="4888522" cy="498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01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Garamond" panose="02020404030301010803" pitchFamily="18" charset="0"/>
              </a:rPr>
              <a:t>A Perfect Fit.....</a:t>
            </a:r>
          </a:p>
        </p:txBody>
      </p:sp>
      <p:pic>
        <p:nvPicPr>
          <p:cNvPr id="9218" name="Picture 2" descr="589b40d6-a53b-4c84-a7a4-b2c464c62747@namprd1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4516" r="35898" b="13487"/>
          <a:stretch/>
        </p:blipFill>
        <p:spPr bwMode="auto">
          <a:xfrm>
            <a:off x="1828801" y="1397977"/>
            <a:ext cx="2004645" cy="4629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40115" y="2734407"/>
            <a:ext cx="72184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Garamond" panose="02020404030301010803" pitchFamily="18" charset="0"/>
              </a:rPr>
              <a:t>Angela Solomon, LCSW, </a:t>
            </a:r>
            <a:r>
              <a:rPr lang="en-US" sz="4400" dirty="0" err="1">
                <a:latin typeface="Garamond" panose="02020404030301010803" pitchFamily="18" charset="0"/>
              </a:rPr>
              <a:t>Ed.S</a:t>
            </a:r>
            <a:r>
              <a:rPr lang="en-US" sz="4400" dirty="0">
                <a:latin typeface="Garamond" panose="02020404030301010803" pitchFamily="18" charset="0"/>
              </a:rPr>
              <a:t>.</a:t>
            </a:r>
          </a:p>
          <a:p>
            <a:r>
              <a:rPr lang="en-US" sz="4400" dirty="0">
                <a:latin typeface="Garamond" panose="02020404030301010803" pitchFamily="18" charset="0"/>
              </a:rPr>
              <a:t>Danielle Jones, LPC, </a:t>
            </a:r>
            <a:r>
              <a:rPr lang="en-US" sz="4400" dirty="0" err="1">
                <a:latin typeface="Garamond" panose="02020404030301010803" pitchFamily="18" charset="0"/>
              </a:rPr>
              <a:t>Ed.D</a:t>
            </a:r>
            <a:r>
              <a:rPr lang="en-US" sz="4400" dirty="0">
                <a:latin typeface="Garamond" panose="020204040303010108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4481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4547"/>
            <a:ext cx="10515600" cy="49724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>
                <a:latin typeface="Garamond" panose="02020404030301010803" pitchFamily="18" charset="0"/>
              </a:rPr>
              <a:t>Questions </a:t>
            </a:r>
          </a:p>
          <a:p>
            <a:pPr marL="0" indent="0" algn="ctr">
              <a:buNone/>
            </a:pPr>
            <a:r>
              <a:rPr lang="en-US" sz="9600" dirty="0">
                <a:latin typeface="Garamond" panose="02020404030301010803" pitchFamily="18" charset="0"/>
              </a:rPr>
              <a:t>&amp; </a:t>
            </a:r>
          </a:p>
          <a:p>
            <a:pPr marL="0" indent="0" algn="ctr">
              <a:buNone/>
            </a:pPr>
            <a:r>
              <a:rPr lang="en-US" sz="9600" dirty="0">
                <a:latin typeface="Garamond" panose="02020404030301010803" pitchFamily="18" charset="0"/>
              </a:rPr>
              <a:t>Comments</a:t>
            </a:r>
          </a:p>
        </p:txBody>
      </p:sp>
    </p:spTree>
    <p:extLst>
      <p:ext uri="{BB962C8B-B14F-4D97-AF65-F5344CB8AC3E}">
        <p14:creationId xmlns:p14="http://schemas.microsoft.com/office/powerpoint/2010/main" val="1968497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0054" y="1617785"/>
            <a:ext cx="9618783" cy="372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350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346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Garamond" panose="02020404030301010803" pitchFamily="18" charset="0"/>
              </a:rPr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769" y="2847975"/>
            <a:ext cx="5756031" cy="332898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Garamond" panose="02020404030301010803" pitchFamily="18" charset="0"/>
              </a:rPr>
              <a:t>Dr. Danielle Jones, Homeless Liaison</a:t>
            </a:r>
          </a:p>
          <a:p>
            <a:pPr marL="0" indent="0" algn="ctr">
              <a:buNone/>
            </a:pPr>
            <a:r>
              <a:rPr lang="en-US" dirty="0">
                <a:latin typeface="Garamond" panose="02020404030301010803" pitchFamily="18" charset="0"/>
                <a:hlinkClick r:id="rId2"/>
              </a:rPr>
              <a:t>Danielle.Jones@bcsdk12.net</a:t>
            </a:r>
            <a:endParaRPr lang="en-US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en-US" dirty="0">
                <a:latin typeface="Garamond" panose="02020404030301010803" pitchFamily="18" charset="0"/>
              </a:rPr>
              <a:t>478-765-8633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06208" y="2847975"/>
            <a:ext cx="6172200" cy="332898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Garamond" panose="02020404030301010803" pitchFamily="18" charset="0"/>
              </a:rPr>
              <a:t>Angela Solomon, Social Work Coordinator</a:t>
            </a:r>
          </a:p>
          <a:p>
            <a:pPr marL="0" indent="0" algn="ctr">
              <a:buNone/>
            </a:pPr>
            <a:r>
              <a:rPr lang="en-US" dirty="0">
                <a:latin typeface="Garamond" panose="02020404030301010803" pitchFamily="18" charset="0"/>
                <a:hlinkClick r:id="rId3"/>
              </a:rPr>
              <a:t>Angela.Solomon@bcsdk12.net</a:t>
            </a:r>
            <a:endParaRPr lang="en-US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en-US" dirty="0">
                <a:latin typeface="Garamond" panose="02020404030301010803" pitchFamily="18" charset="0"/>
              </a:rPr>
              <a:t>488-765-8608</a:t>
            </a:r>
          </a:p>
        </p:txBody>
      </p:sp>
    </p:spTree>
    <p:extLst>
      <p:ext uri="{BB962C8B-B14F-4D97-AF65-F5344CB8AC3E}">
        <p14:creationId xmlns:p14="http://schemas.microsoft.com/office/powerpoint/2010/main" val="2699677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92" y="260423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dirty="0">
                <a:latin typeface="Garamond" panose="02020404030301010803" pitchFamily="18" charset="0"/>
              </a:rPr>
              <a:t>Introductions</a:t>
            </a:r>
          </a:p>
        </p:txBody>
      </p:sp>
    </p:spTree>
    <p:extLst>
      <p:ext uri="{BB962C8B-B14F-4D97-AF65-F5344CB8AC3E}">
        <p14:creationId xmlns:p14="http://schemas.microsoft.com/office/powerpoint/2010/main" val="1068385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5714" y="87923"/>
            <a:ext cx="5732586" cy="817686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solidFill>
                  <a:schemeClr val="bg1"/>
                </a:solidFill>
                <a:latin typeface="Garamond" panose="02020404030301010803" pitchFamily="18" charset="0"/>
              </a:rPr>
              <a:t>Objectives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830" y="1292469"/>
            <a:ext cx="10515600" cy="4532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Garamond" panose="02020404030301010803" pitchFamily="18" charset="0"/>
              </a:rPr>
              <a:t>Participants will be empowered with skills to:</a:t>
            </a:r>
          </a:p>
          <a:p>
            <a:pPr lvl="1"/>
            <a:r>
              <a:rPr lang="en-US" sz="3600" dirty="0">
                <a:latin typeface="Garamond" panose="02020404030301010803" pitchFamily="18" charset="0"/>
              </a:rPr>
              <a:t>Recognize the value of collaboration </a:t>
            </a:r>
          </a:p>
          <a:p>
            <a:pPr lvl="1"/>
            <a:r>
              <a:rPr lang="en-US" sz="3600" dirty="0">
                <a:latin typeface="Garamond" panose="02020404030301010803" pitchFamily="18" charset="0"/>
              </a:rPr>
              <a:t>Promote effective collaboration</a:t>
            </a:r>
          </a:p>
          <a:p>
            <a:pPr lvl="1"/>
            <a:r>
              <a:rPr lang="en-US" sz="3600" dirty="0">
                <a:latin typeface="Garamond" panose="02020404030301010803" pitchFamily="18" charset="0"/>
              </a:rPr>
              <a:t>Improve student outcomes via collaboration</a:t>
            </a:r>
          </a:p>
          <a:p>
            <a:pPr marL="0" indent="0">
              <a:buNone/>
            </a:pPr>
            <a:endParaRPr lang="en-US" sz="3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021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r. Patrick Griffin reflects on &lt;strong&gt;Collaboration&lt;/strong&gt; - FAMVIN NewsEN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769" y="1177925"/>
            <a:ext cx="6782462" cy="49990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91609" y="96716"/>
            <a:ext cx="6224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Garamond" panose="02020404030301010803" pitchFamily="18" charset="0"/>
              </a:rPr>
              <a:t>Why Collaborate?</a:t>
            </a:r>
          </a:p>
        </p:txBody>
      </p:sp>
    </p:spTree>
    <p:extLst>
      <p:ext uri="{BB962C8B-B14F-4D97-AF65-F5344CB8AC3E}">
        <p14:creationId xmlns:p14="http://schemas.microsoft.com/office/powerpoint/2010/main" val="1779282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1593" y="0"/>
            <a:ext cx="3601915" cy="984737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Garamond" panose="02020404030301010803" pitchFamily="18" charset="0"/>
              </a:rPr>
              <a:t>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5223"/>
            <a:ext cx="10515600" cy="4831739"/>
          </a:xfrm>
        </p:spPr>
        <p:txBody>
          <a:bodyPr/>
          <a:lstStyle/>
          <a:p>
            <a:pPr marL="0" indent="0" algn="ctr">
              <a:buNone/>
            </a:pPr>
            <a:r>
              <a:rPr lang="en-US" sz="9600" dirty="0">
                <a:latin typeface="Garamond" panose="02020404030301010803" pitchFamily="18" charset="0"/>
                <a:hlinkClick r:id="rId2"/>
              </a:rPr>
              <a:t>www.playspent.org</a:t>
            </a:r>
            <a:endParaRPr lang="en-US" sz="96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565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9523"/>
            <a:ext cx="10515600" cy="471743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 panose="02020404030301010803" pitchFamily="18" charset="0"/>
              </a:rPr>
              <a:t>Do you see a need for collaboration in your school district? </a:t>
            </a:r>
          </a:p>
          <a:p>
            <a:r>
              <a:rPr lang="en-US" sz="3600" dirty="0">
                <a:latin typeface="Garamond" panose="02020404030301010803" pitchFamily="18" charset="0"/>
              </a:rPr>
              <a:t>How could this work in your school district? </a:t>
            </a:r>
          </a:p>
          <a:p>
            <a:r>
              <a:rPr lang="en-US" sz="3600" dirty="0">
                <a:latin typeface="Garamond" panose="02020404030301010803" pitchFamily="18" charset="0"/>
              </a:rPr>
              <a:t>What barriers to collaboration exist in your school district? </a:t>
            </a:r>
          </a:p>
          <a:p>
            <a:r>
              <a:rPr lang="en-US" sz="3600" dirty="0">
                <a:latin typeface="Garamond" panose="02020404030301010803" pitchFamily="18" charset="0"/>
              </a:rPr>
              <a:t>What do you think would be the benefits of collaboration?</a:t>
            </a:r>
          </a:p>
        </p:txBody>
      </p:sp>
      <p:sp>
        <p:nvSpPr>
          <p:cNvPr id="4" name="Rectangle 3"/>
          <p:cNvSpPr/>
          <p:nvPr/>
        </p:nvSpPr>
        <p:spPr>
          <a:xfrm>
            <a:off x="3591471" y="210622"/>
            <a:ext cx="66163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Garamond" panose="02020404030301010803" pitchFamily="18" charset="0"/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2302260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8131" y="158262"/>
            <a:ext cx="6497515" cy="72096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Benefits of Collaboration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6092"/>
            <a:ext cx="10515600" cy="491087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Garamond" panose="02020404030301010803" pitchFamily="18" charset="0"/>
              </a:rPr>
              <a:t>Increased access to services and resources </a:t>
            </a:r>
          </a:p>
          <a:p>
            <a:r>
              <a:rPr lang="en-US" sz="4000" dirty="0">
                <a:latin typeface="Garamond" panose="02020404030301010803" pitchFamily="18" charset="0"/>
              </a:rPr>
              <a:t>Increase in knowledge </a:t>
            </a:r>
          </a:p>
          <a:p>
            <a:r>
              <a:rPr lang="en-US" sz="4000" dirty="0">
                <a:latin typeface="Garamond" panose="02020404030301010803" pitchFamily="18" charset="0"/>
              </a:rPr>
              <a:t>Increased identification of barriers</a:t>
            </a:r>
          </a:p>
          <a:p>
            <a:r>
              <a:rPr lang="en-US" sz="4000" dirty="0">
                <a:latin typeface="Garamond" panose="02020404030301010803" pitchFamily="18" charset="0"/>
              </a:rPr>
              <a:t>Increase in responsive services </a:t>
            </a:r>
          </a:p>
          <a:p>
            <a:r>
              <a:rPr lang="en-US" sz="4000" dirty="0">
                <a:latin typeface="Garamond" panose="02020404030301010803" pitchFamily="18" charset="0"/>
              </a:rPr>
              <a:t>Improved student outcomes</a:t>
            </a:r>
          </a:p>
        </p:txBody>
      </p:sp>
    </p:spTree>
    <p:extLst>
      <p:ext uri="{BB962C8B-B14F-4D97-AF65-F5344CB8AC3E}">
        <p14:creationId xmlns:p14="http://schemas.microsoft.com/office/powerpoint/2010/main" val="3029362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4538" y="79132"/>
            <a:ext cx="7769470" cy="808891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Garamond" panose="02020404030301010803" pitchFamily="18" charset="0"/>
              </a:rPr>
              <a:t>Improved Student Outcomes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Hands Together Wallpape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931" y="1319210"/>
            <a:ext cx="8036170" cy="473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16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12E4C403378F47A618332D9916A030" ma:contentTypeVersion="3" ma:contentTypeDescription="Create a new document." ma:contentTypeScope="" ma:versionID="6ac4b79b0382c3939450016a27d0129a">
  <xsd:schema xmlns:xsd="http://www.w3.org/2001/XMLSchema" xmlns:xs="http://www.w3.org/2001/XMLSchema" xmlns:p="http://schemas.microsoft.com/office/2006/metadata/properties" xmlns:ns1="http://schemas.microsoft.com/sharepoint/v3" xmlns:ns2="1d496aed-39d0-4758-b3cf-4e4773287716" xmlns:ns3="b7527f4a-27d2-4365-bb00-5557e26fcc68" targetNamespace="http://schemas.microsoft.com/office/2006/metadata/properties" ma:root="true" ma:fieldsID="cde36a88d8ed0dc029bb35ffa8089f11" ns1:_="" ns2:_="" ns3:_="">
    <xsd:import namespace="http://schemas.microsoft.com/sharepoint/v3"/>
    <xsd:import namespace="1d496aed-39d0-4758-b3cf-4e4773287716"/>
    <xsd:import namespace="b7527f4a-27d2-4365-bb00-5557e26fcc68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1:PublishingStartDate" minOccurs="0"/>
                <xsd:element ref="ns1:PublishingExpirationDate" minOccurs="0"/>
                <xsd:element ref="ns3:Page" minOccurs="0"/>
                <xsd:element ref="ns3:Page_x0020_SubHea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internalName="PublishingStartDate">
      <xsd:simpleType>
        <xsd:restriction base="dms:Unknown"/>
      </xsd:simpleType>
    </xsd:element>
    <xsd:element name="PublishingExpirationDate" ma:index="11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496aed-39d0-4758-b3cf-4e4773287716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description="" ma:hidden="true" ma:list="{c9dd594f-b3c3-485c-979e-10fa5fdd8c85}" ma:internalName="TaxCatchAll" ma:showField="CatchAllData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description="" ma:hidden="true" ma:list="{c9dd594f-b3c3-485c-979e-10fa5fdd8c85}" ma:internalName="TaxCatchAllLabel" ma:readOnly="true" ma:showField="CatchAllDataLabel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527f4a-27d2-4365-bb00-5557e26fcc68" elementFormDefault="qualified">
    <xsd:import namespace="http://schemas.microsoft.com/office/2006/documentManagement/types"/>
    <xsd:import namespace="http://schemas.microsoft.com/office/infopath/2007/PartnerControls"/>
    <xsd:element name="Page" ma:index="12" nillable="true" ma:displayName="Page" ma:list="{f4ebcf08-5b0d-4472-bae5-a80e8e51b02c}" ma:internalName="Page" ma:web="eea8ad8c-e1e5-411d-8561-105e2a5e3075">
      <xsd:simpleType>
        <xsd:restriction base="dms:Lookup"/>
      </xsd:simpleType>
    </xsd:element>
    <xsd:element name="Page_x0020_SubHeader" ma:index="13" nillable="true" ma:displayName="Page SubHeader" ma:internalName="Page_x0020_SubHeader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496aed-39d0-4758-b3cf-4e4773287716"/>
    <Page_x0020_SubHeader xmlns="b7527f4a-27d2-4365-bb00-5557e26fcc68" xsi:nil="true"/>
    <Page xmlns="b7527f4a-27d2-4365-bb00-5557e26fcc68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1A10B26-11AC-4D1D-ADAF-526102ADBF75}"/>
</file>

<file path=customXml/itemProps2.xml><?xml version="1.0" encoding="utf-8"?>
<ds:datastoreItem xmlns:ds="http://schemas.openxmlformats.org/officeDocument/2006/customXml" ds:itemID="{01622D61-6AFA-4379-A9B5-11BE4EE5507C}"/>
</file>

<file path=customXml/itemProps3.xml><?xml version="1.0" encoding="utf-8"?>
<ds:datastoreItem xmlns:ds="http://schemas.openxmlformats.org/officeDocument/2006/customXml" ds:itemID="{19B950E4-5A4D-4820-A9D6-2F000674C3EB}"/>
</file>

<file path=docProps/app.xml><?xml version="1.0" encoding="utf-8"?>
<Properties xmlns="http://schemas.openxmlformats.org/officeDocument/2006/extended-properties" xmlns:vt="http://schemas.openxmlformats.org/officeDocument/2006/docPropsVTypes">
  <TotalTime>2479</TotalTime>
  <Words>297</Words>
  <Application>Microsoft Macintosh PowerPoint</Application>
  <PresentationFormat>Widescreen</PresentationFormat>
  <Paragraphs>86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Garamond</vt:lpstr>
      <vt:lpstr>Office Theme</vt:lpstr>
      <vt:lpstr>Worksheet</vt:lpstr>
      <vt:lpstr>From Awkward to Awesome:  Promising Practices in Collaborative Efforts of Homeless Liaisons and Social Workers for Improved Student Outcomes </vt:lpstr>
      <vt:lpstr>PowerPoint Presentation</vt:lpstr>
      <vt:lpstr>Introductions</vt:lpstr>
      <vt:lpstr>Objectives</vt:lpstr>
      <vt:lpstr>PowerPoint Presentation</vt:lpstr>
      <vt:lpstr>Activity</vt:lpstr>
      <vt:lpstr>PowerPoint Presentation</vt:lpstr>
      <vt:lpstr>Benefits of Collaboration</vt:lpstr>
      <vt:lpstr>Improved Student Outcomes</vt:lpstr>
      <vt:lpstr>Comparison of Total Discipline Referrals</vt:lpstr>
      <vt:lpstr>Change in Elementary School Discipline</vt:lpstr>
      <vt:lpstr>Change in Middle School Discipline</vt:lpstr>
      <vt:lpstr>Change in High School Discipline</vt:lpstr>
      <vt:lpstr>Grade Level Totals</vt:lpstr>
      <vt:lpstr>PowerPoint Presentation</vt:lpstr>
      <vt:lpstr>Bullying  (Consists of Cyberbullying (1,2); Physical Bullying (1,2,3) and Verbal/Non-Verbal (1,2,3)</vt:lpstr>
      <vt:lpstr>Referral Forms</vt:lpstr>
      <vt:lpstr>A Perfect Fit.....</vt:lpstr>
      <vt:lpstr>PowerPoint Presentation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Cassady</dc:creator>
  <cp:lastModifiedBy>Zach Sanders</cp:lastModifiedBy>
  <cp:revision>51</cp:revision>
  <dcterms:modified xsi:type="dcterms:W3CDTF">2018-09-28T20:29:51Z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0x0101001D12E4C403378F47A618332D9916A030</vt:lpwstr>
  </property>
</Properties>
</file>