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56"/>
  </p:notesMasterIdLst>
  <p:sldIdLst>
    <p:sldId id="276" r:id="rId5"/>
    <p:sldId id="396" r:id="rId6"/>
    <p:sldId id="397" r:id="rId7"/>
    <p:sldId id="398" r:id="rId8"/>
    <p:sldId id="399" r:id="rId9"/>
    <p:sldId id="303" r:id="rId10"/>
    <p:sldId id="364" r:id="rId11"/>
    <p:sldId id="326" r:id="rId12"/>
    <p:sldId id="321" r:id="rId13"/>
    <p:sldId id="332" r:id="rId14"/>
    <p:sldId id="338" r:id="rId15"/>
    <p:sldId id="339" r:id="rId16"/>
    <p:sldId id="346" r:id="rId17"/>
    <p:sldId id="323" r:id="rId18"/>
    <p:sldId id="347" r:id="rId19"/>
    <p:sldId id="379" r:id="rId20"/>
    <p:sldId id="386" r:id="rId21"/>
    <p:sldId id="328" r:id="rId22"/>
    <p:sldId id="329" r:id="rId23"/>
    <p:sldId id="367" r:id="rId24"/>
    <p:sldId id="383" r:id="rId25"/>
    <p:sldId id="382" r:id="rId26"/>
    <p:sldId id="395" r:id="rId27"/>
    <p:sldId id="393" r:id="rId28"/>
    <p:sldId id="394" r:id="rId29"/>
    <p:sldId id="387" r:id="rId30"/>
    <p:sldId id="388" r:id="rId31"/>
    <p:sldId id="389" r:id="rId32"/>
    <p:sldId id="390" r:id="rId33"/>
    <p:sldId id="391" r:id="rId34"/>
    <p:sldId id="392" r:id="rId35"/>
    <p:sldId id="366" r:id="rId36"/>
    <p:sldId id="377" r:id="rId37"/>
    <p:sldId id="380" r:id="rId38"/>
    <p:sldId id="360" r:id="rId39"/>
    <p:sldId id="385" r:id="rId40"/>
    <p:sldId id="331" r:id="rId41"/>
    <p:sldId id="304" r:id="rId42"/>
    <p:sldId id="324" r:id="rId43"/>
    <p:sldId id="325" r:id="rId44"/>
    <p:sldId id="340" r:id="rId45"/>
    <p:sldId id="341" r:id="rId46"/>
    <p:sldId id="384" r:id="rId47"/>
    <p:sldId id="362" r:id="rId48"/>
    <p:sldId id="342" r:id="rId49"/>
    <p:sldId id="381" r:id="rId50"/>
    <p:sldId id="374" r:id="rId51"/>
    <p:sldId id="375" r:id="rId52"/>
    <p:sldId id="343" r:id="rId53"/>
    <p:sldId id="345" r:id="rId54"/>
    <p:sldId id="281"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1D6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98" autoAdjust="0"/>
    <p:restoredTop sz="94660"/>
  </p:normalViewPr>
  <p:slideViewPr>
    <p:cSldViewPr snapToGrid="0">
      <p:cViewPr varScale="1">
        <p:scale>
          <a:sx n="86" d="100"/>
          <a:sy n="86" d="100"/>
        </p:scale>
        <p:origin x="1284" y="96"/>
      </p:cViewPr>
      <p:guideLst>
        <p:guide orient="horz" pos="2160"/>
        <p:guide pos="2880"/>
      </p:guideLst>
    </p:cSldViewPr>
  </p:slideViewPr>
  <p:notesTextViewPr>
    <p:cViewPr>
      <p:scale>
        <a:sx n="1" d="1"/>
        <a:sy n="1" d="1"/>
      </p:scale>
      <p:origin x="0" y="0"/>
    </p:cViewPr>
  </p:notesTextViewPr>
  <p:sorterViewPr>
    <p:cViewPr>
      <p:scale>
        <a:sx n="100" d="100"/>
        <a:sy n="100" d="100"/>
      </p:scale>
      <p:origin x="0" y="-253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61"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AB1433-BF8B-45C5-81D6-089F21EECCF9}" type="datetimeFigureOut">
              <a:rPr lang="en-US" smtClean="0"/>
              <a:t>5/18/2017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530340-F5C0-43BA-9CC1-D63E860F355B}" type="slidenum">
              <a:rPr lang="en-US" smtClean="0"/>
              <a:t>‹#›</a:t>
            </a:fld>
            <a:endParaRPr lang="en-US" dirty="0"/>
          </a:p>
        </p:txBody>
      </p:sp>
    </p:spTree>
    <p:extLst>
      <p:ext uri="{BB962C8B-B14F-4D97-AF65-F5344CB8AC3E}">
        <p14:creationId xmlns:p14="http://schemas.microsoft.com/office/powerpoint/2010/main" val="1912236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Terri Still </a:t>
            </a:r>
          </a:p>
          <a:p>
            <a:endParaRPr lang="en-US" dirty="0"/>
          </a:p>
          <a:p>
            <a:endParaRPr lang="en-US" dirty="0"/>
          </a:p>
          <a:p>
            <a:r>
              <a:rPr lang="en-US" dirty="0"/>
              <a:t>In prior needs assessments, you may have focused solely on looking at performance data and maybe survey data.  But thinking about school improvement overall, it is important to know about and address these 5 “buckets” of information.  Please refer to your handout.</a:t>
            </a:r>
          </a:p>
          <a:p>
            <a:endParaRPr lang="en-US" dirty="0"/>
          </a:p>
          <a:p>
            <a:r>
              <a:rPr lang="en-US" dirty="0"/>
              <a:t>(Pull up each bullet and read the red words.  This is just a preview so when they see these concepts in future information, they will be able to make the connection.)</a:t>
            </a:r>
          </a:p>
          <a:p>
            <a:endParaRPr lang="en-US" dirty="0"/>
          </a:p>
          <a:p>
            <a:r>
              <a:rPr lang="en-US" dirty="0"/>
              <a:t>Here’s why this is important:  If these 5 areas are weak or non-existent, then the effect of services implemented as a result of the needs assessment could be impacted.  Also, when a needs assessment team chooses an intervention without considering these areas, the team could actually be making the wrong choice.  Example:  Teachers in school A do not follow the established curriculum.  Students take the spring Milestones.  The school needs assessment team review those results and chooses an intervention based on the results.  If you think about that, you realize that those results do not give an accurate picture of learning in the school because kids may or may not have had the opportunity to learn the material assessed on the Milestones.   </a:t>
            </a:r>
          </a:p>
          <a:p>
            <a:endParaRPr lang="en-US" dirty="0"/>
          </a:p>
          <a:p>
            <a:r>
              <a:rPr lang="en-US" dirty="0"/>
              <a:t>Within our needs assessment tool, GaDOE will provide guiding questions to help your needs assessment team work through these important concepts and determine if any gaps exist.  Now let’s take a deeper look at each bucket so you see what it includes and the connection to school improvement and our single comprehensive needs assessment.</a:t>
            </a:r>
          </a:p>
          <a:p>
            <a:endParaRPr lang="en-US" dirty="0"/>
          </a:p>
        </p:txBody>
      </p:sp>
      <p:sp>
        <p:nvSpPr>
          <p:cNvPr id="4" name="Slide Number Placeholder 3"/>
          <p:cNvSpPr>
            <a:spLocks noGrp="1"/>
          </p:cNvSpPr>
          <p:nvPr>
            <p:ph type="sldNum" sz="quarter" idx="10"/>
          </p:nvPr>
        </p:nvSpPr>
        <p:spPr/>
        <p:txBody>
          <a:bodyPr/>
          <a:lstStyle/>
          <a:p>
            <a:pPr>
              <a:defRPr/>
            </a:pPr>
            <a:fld id="{CDA2BF58-03CE-4455-B570-05B781622F6B}" type="slidenum">
              <a:rPr lang="en-US" altLang="en-US" smtClean="0"/>
              <a:pPr>
                <a:defRPr/>
              </a:pPr>
              <a:t>16</a:t>
            </a:fld>
            <a:endParaRPr lang="en-US" altLang="en-US" dirty="0"/>
          </a:p>
        </p:txBody>
      </p:sp>
    </p:spTree>
    <p:extLst>
      <p:ext uri="{BB962C8B-B14F-4D97-AF65-F5344CB8AC3E}">
        <p14:creationId xmlns:p14="http://schemas.microsoft.com/office/powerpoint/2010/main" val="4020482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Omar</a:t>
            </a:r>
          </a:p>
        </p:txBody>
      </p:sp>
      <p:sp>
        <p:nvSpPr>
          <p:cNvPr id="4" name="Slide Number Placeholder 3"/>
          <p:cNvSpPr>
            <a:spLocks noGrp="1"/>
          </p:cNvSpPr>
          <p:nvPr>
            <p:ph type="sldNum" sz="quarter" idx="5"/>
          </p:nvPr>
        </p:nvSpPr>
        <p:spPr/>
        <p:txBody>
          <a:bodyPr/>
          <a:lstStyle/>
          <a:p>
            <a:pPr>
              <a:defRPr/>
            </a:pPr>
            <a:fld id="{27BF48D5-B5F4-469F-9CBC-2743CD8689FA}" type="slidenum">
              <a:rPr lang="en-US" smtClean="0"/>
              <a:pPr>
                <a:defRPr/>
              </a:pPr>
              <a:t>18</a:t>
            </a:fld>
            <a:endParaRPr lang="en-US" dirty="0"/>
          </a:p>
        </p:txBody>
      </p:sp>
    </p:spTree>
    <p:extLst>
      <p:ext uri="{BB962C8B-B14F-4D97-AF65-F5344CB8AC3E}">
        <p14:creationId xmlns:p14="http://schemas.microsoft.com/office/powerpoint/2010/main" val="40995685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LeMieux</a:t>
            </a:r>
            <a:r>
              <a:rPr lang="en-US" baseline="0" dirty="0"/>
              <a:t> 25-36</a:t>
            </a:r>
            <a:endParaRPr lang="en-US" dirty="0"/>
          </a:p>
        </p:txBody>
      </p:sp>
    </p:spTree>
    <p:extLst>
      <p:ext uri="{BB962C8B-B14F-4D97-AF65-F5344CB8AC3E}">
        <p14:creationId xmlns:p14="http://schemas.microsoft.com/office/powerpoint/2010/main" val="40675327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Walk through each</a:t>
            </a:r>
            <a:r>
              <a:rPr lang="en-US" baseline="0" dirty="0"/>
              <a:t> section</a:t>
            </a:r>
            <a:endParaRPr lang="en-US" dirty="0"/>
          </a:p>
        </p:txBody>
      </p:sp>
    </p:spTree>
    <p:extLst>
      <p:ext uri="{BB962C8B-B14F-4D97-AF65-F5344CB8AC3E}">
        <p14:creationId xmlns:p14="http://schemas.microsoft.com/office/powerpoint/2010/main" val="8900499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s://www.gadoe.org/"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www.gadoe.org/"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s://www.gadoe.org/"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s://www.gadoe.org/"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4" name="Rectangle 3"/>
          <p:cNvSpPr/>
          <p:nvPr userDrawn="1"/>
        </p:nvSpPr>
        <p:spPr>
          <a:xfrm>
            <a:off x="9737" y="15875"/>
            <a:ext cx="9144000" cy="6858000"/>
          </a:xfrm>
          <a:prstGeom prst="rect">
            <a:avLst/>
          </a:prstGeom>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dirty="0">
              <a:solidFill>
                <a:srgbClr val="F26400"/>
              </a:solidFill>
            </a:endParaRPr>
          </a:p>
        </p:txBody>
      </p:sp>
      <p:sp>
        <p:nvSpPr>
          <p:cNvPr id="6" name="Rectangle 5"/>
          <p:cNvSpPr/>
          <p:nvPr userDrawn="1"/>
        </p:nvSpPr>
        <p:spPr>
          <a:xfrm>
            <a:off x="0" y="6315075"/>
            <a:ext cx="9144000" cy="474663"/>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latin typeface="Times New Roman" panose="02020603050405020304" pitchFamily="18" charset="0"/>
              <a:cs typeface="Times New Roman" panose="02020603050405020304" pitchFamily="18" charset="0"/>
            </a:endParaRPr>
          </a:p>
        </p:txBody>
      </p:sp>
      <p:sp>
        <p:nvSpPr>
          <p:cNvPr id="7" name="Rectangle 6"/>
          <p:cNvSpPr/>
          <p:nvPr userDrawn="1"/>
        </p:nvSpPr>
        <p:spPr>
          <a:xfrm flipV="1">
            <a:off x="-15875" y="6235700"/>
            <a:ext cx="9159875" cy="52388"/>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Rectangle 7"/>
          <p:cNvSpPr/>
          <p:nvPr userDrawn="1"/>
        </p:nvSpPr>
        <p:spPr>
          <a:xfrm>
            <a:off x="0" y="0"/>
            <a:ext cx="9144000" cy="102552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9" name="Picture 18"/>
          <p:cNvPicPr>
            <a:picLocks noChangeAspect="1"/>
          </p:cNvPicPr>
          <p:nvPr userDrawn="1"/>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15875"/>
            <a:ext cx="1978025"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Date Placeholder 3"/>
          <p:cNvSpPr txBox="1">
            <a:spLocks/>
          </p:cNvSpPr>
          <p:nvPr userDrawn="1"/>
        </p:nvSpPr>
        <p:spPr>
          <a:xfrm>
            <a:off x="3157538" y="214313"/>
            <a:ext cx="5878512" cy="644525"/>
          </a:xfrm>
          <a:prstGeom prst="rect">
            <a:avLst/>
          </a:prstGeom>
        </p:spPr>
        <p:txBody>
          <a:bodyPr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r>
              <a:rPr lang="en-US" sz="1400" b="1" dirty="0">
                <a:solidFill>
                  <a:schemeClr val="bg1"/>
                </a:solidFill>
              </a:rPr>
              <a:t>Richard Woods, Georgia’s School Superintendent</a:t>
            </a:r>
          </a:p>
          <a:p>
            <a:pPr algn="r" fontAlgn="auto">
              <a:spcBef>
                <a:spcPts val="0"/>
              </a:spcBef>
              <a:spcAft>
                <a:spcPts val="0"/>
              </a:spcAft>
              <a:defRPr/>
            </a:pPr>
            <a:r>
              <a:rPr lang="en-US" b="1" i="1" dirty="0">
                <a:solidFill>
                  <a:schemeClr val="bg1"/>
                </a:solidFill>
              </a:rPr>
              <a:t>“Educating Georgia’s Future”</a:t>
            </a:r>
          </a:p>
          <a:p>
            <a:pPr algn="r" fontAlgn="auto">
              <a:spcBef>
                <a:spcPts val="0"/>
              </a:spcBef>
              <a:spcAft>
                <a:spcPts val="0"/>
              </a:spcAft>
              <a:defRPr/>
            </a:pPr>
            <a:r>
              <a:rPr lang="en-US" b="1" dirty="0">
                <a:solidFill>
                  <a:schemeClr val="bg1"/>
                </a:solidFill>
              </a:rPr>
              <a:t>gadoe.org</a:t>
            </a:r>
          </a:p>
        </p:txBody>
      </p:sp>
      <p:sp>
        <p:nvSpPr>
          <p:cNvPr id="11" name="Rectangle 10"/>
          <p:cNvSpPr/>
          <p:nvPr userDrawn="1"/>
        </p:nvSpPr>
        <p:spPr>
          <a:xfrm flipV="1">
            <a:off x="0" y="1042988"/>
            <a:ext cx="9144000" cy="44450"/>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ctrTitle"/>
          </p:nvPr>
        </p:nvSpPr>
        <p:spPr>
          <a:xfrm>
            <a:off x="685800" y="1122363"/>
            <a:ext cx="7772400" cy="2387600"/>
          </a:xfrm>
        </p:spPr>
        <p:txBody>
          <a:bodyPr anchor="b"/>
          <a:lstStyle>
            <a:lvl1pPr algn="ctr">
              <a:defRPr sz="6000">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2" name="Date Placeholder 3"/>
          <p:cNvSpPr>
            <a:spLocks noGrp="1"/>
          </p:cNvSpPr>
          <p:nvPr>
            <p:ph type="dt" sz="half" idx="10"/>
          </p:nvPr>
        </p:nvSpPr>
        <p:spPr/>
        <p:txBody>
          <a:bodyPr/>
          <a:lstStyle>
            <a:lvl1pPr algn="l">
              <a:defRPr sz="1200">
                <a:solidFill>
                  <a:schemeClr val="bg1"/>
                </a:solidFill>
                <a:latin typeface="Times New Roman" panose="02020603050405020304" pitchFamily="18" charset="0"/>
                <a:cs typeface="Times New Roman" panose="02020603050405020304" pitchFamily="18" charset="0"/>
              </a:defRPr>
            </a:lvl1pPr>
          </a:lstStyle>
          <a:p>
            <a:pPr>
              <a:defRPr/>
            </a:pPr>
            <a:fld id="{6D201C27-7D39-4AA8-AA9F-5E2FD1757F3C}" type="datetime1">
              <a:rPr lang="en-US" smtClean="0"/>
              <a:t>5/18/2017</a:t>
            </a:fld>
            <a:endParaRPr lang="en-US" dirty="0"/>
          </a:p>
        </p:txBody>
      </p:sp>
      <p:sp>
        <p:nvSpPr>
          <p:cNvPr id="13" name="Footer Placeholder 4"/>
          <p:cNvSpPr>
            <a:spLocks noGrp="1"/>
          </p:cNvSpPr>
          <p:nvPr>
            <p:ph type="ftr" sz="quarter" idx="11"/>
          </p:nvPr>
        </p:nvSpPr>
        <p:spPr/>
        <p:txBody>
          <a:bodyPr/>
          <a:lstStyle>
            <a:lvl1pPr algn="ctr">
              <a:defRPr sz="1200">
                <a:solidFill>
                  <a:schemeClr val="bg1"/>
                </a:solidFill>
                <a:latin typeface="Times New Roman" panose="02020603050405020304" pitchFamily="18" charset="0"/>
                <a:cs typeface="Times New Roman" panose="02020603050405020304" pitchFamily="18" charset="0"/>
              </a:defRPr>
            </a:lvl1pPr>
          </a:lstStyle>
          <a:p>
            <a:pPr>
              <a:defRPr/>
            </a:pPr>
            <a:endParaRPr lang="en-US" dirty="0"/>
          </a:p>
        </p:txBody>
      </p:sp>
      <p:sp>
        <p:nvSpPr>
          <p:cNvPr id="14" name="Slide Number Placeholder 5"/>
          <p:cNvSpPr>
            <a:spLocks noGrp="1"/>
          </p:cNvSpPr>
          <p:nvPr>
            <p:ph type="sldNum" sz="quarter" idx="12"/>
          </p:nvPr>
        </p:nvSpPr>
        <p:spPr/>
        <p:txBody>
          <a:bodyPr/>
          <a:lstStyle>
            <a:lvl1pPr>
              <a:defRPr>
                <a:latin typeface="Times New Roman" panose="02020603050405020304" pitchFamily="18" charset="0"/>
                <a:cs typeface="Times New Roman" panose="02020603050405020304" pitchFamily="18" charset="0"/>
              </a:defRPr>
            </a:lvl1pPr>
          </a:lstStyle>
          <a:p>
            <a:pPr>
              <a:defRPr/>
            </a:pPr>
            <a:fld id="{D9963779-FDC0-4294-AF0A-D8058F2A8D2A}" type="slidenum">
              <a:rPr lang="en-US" altLang="en-US" smtClean="0"/>
              <a:pPr>
                <a:defRPr/>
              </a:pPr>
              <a:t>‹#›</a:t>
            </a:fld>
            <a:endParaRPr lang="en-US" altLang="en-US" dirty="0"/>
          </a:p>
        </p:txBody>
      </p:sp>
    </p:spTree>
    <p:extLst>
      <p:ext uri="{BB962C8B-B14F-4D97-AF65-F5344CB8AC3E}">
        <p14:creationId xmlns:p14="http://schemas.microsoft.com/office/powerpoint/2010/main" val="1809145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
        <p:nvSpPr>
          <p:cNvPr id="9" name="Date Placeholder 3"/>
          <p:cNvSpPr>
            <a:spLocks noGrp="1"/>
          </p:cNvSpPr>
          <p:nvPr>
            <p:ph type="dt" sz="half" idx="2"/>
          </p:nvPr>
        </p:nvSpPr>
        <p:spPr>
          <a:xfrm>
            <a:off x="628651" y="6356354"/>
            <a:ext cx="2057400" cy="365125"/>
          </a:xfrm>
          <a:prstGeom prst="rect">
            <a:avLst/>
          </a:prstGeom>
        </p:spPr>
        <p:txBody>
          <a:bodyPr vert="horz" lIns="91440" tIns="45720" rIns="91440" bIns="45720" rtlCol="0" anchor="ctr"/>
          <a:lstStyle>
            <a:lvl1pPr algn="l">
              <a:defRPr sz="900">
                <a:solidFill>
                  <a:schemeClr val="bg1"/>
                </a:solidFill>
              </a:defRPr>
            </a:lvl1pPr>
          </a:lstStyle>
          <a:p>
            <a:fld id="{F2F7609D-5CF7-4194-86AD-BD5B236F6278}" type="datetime1">
              <a:rPr lang="en-US" smtClean="0">
                <a:solidFill>
                  <a:prstClr val="white"/>
                </a:solidFill>
              </a:rPr>
              <a:t>5/18/2017</a:t>
            </a:fld>
            <a:endParaRPr lang="en-US" dirty="0">
              <a:solidFill>
                <a:prstClr val="white"/>
              </a:solidFill>
            </a:endParaRPr>
          </a:p>
        </p:txBody>
      </p:sp>
      <p:sp>
        <p:nvSpPr>
          <p:cNvPr id="10" name="Footer Placeholder 4"/>
          <p:cNvSpPr>
            <a:spLocks noGrp="1"/>
          </p:cNvSpPr>
          <p:nvPr>
            <p:ph type="ftr" sz="quarter" idx="3"/>
          </p:nvPr>
        </p:nvSpPr>
        <p:spPr>
          <a:xfrm>
            <a:off x="3028951" y="6356354"/>
            <a:ext cx="3086100" cy="365125"/>
          </a:xfrm>
          <a:prstGeom prst="rect">
            <a:avLst/>
          </a:prstGeom>
        </p:spPr>
        <p:txBody>
          <a:bodyPr vert="horz" lIns="91440" tIns="45720" rIns="91440" bIns="45720" rtlCol="0" anchor="ctr"/>
          <a:lstStyle>
            <a:lvl1pPr algn="ctr">
              <a:defRPr sz="900">
                <a:solidFill>
                  <a:schemeClr val="bg1"/>
                </a:solidFill>
              </a:defRPr>
            </a:lvl1pPr>
          </a:lstStyle>
          <a:p>
            <a:endParaRPr lang="en-US" dirty="0">
              <a:solidFill>
                <a:prstClr val="white"/>
              </a:solidFill>
            </a:endParaRPr>
          </a:p>
        </p:txBody>
      </p:sp>
      <p:sp>
        <p:nvSpPr>
          <p:cNvPr id="11" name="Slide Number Placeholder 5"/>
          <p:cNvSpPr>
            <a:spLocks noGrp="1"/>
          </p:cNvSpPr>
          <p:nvPr>
            <p:ph type="sldNum" sz="quarter" idx="4"/>
          </p:nvPr>
        </p:nvSpPr>
        <p:spPr>
          <a:xfrm>
            <a:off x="6457951" y="6356354"/>
            <a:ext cx="2057400" cy="365125"/>
          </a:xfrm>
          <a:prstGeom prst="rect">
            <a:avLst/>
          </a:prstGeom>
        </p:spPr>
        <p:txBody>
          <a:bodyPr vert="horz" lIns="91440" tIns="45720" rIns="91440" bIns="45720" rtlCol="0" anchor="ctr"/>
          <a:lstStyle>
            <a:lvl1pPr algn="r">
              <a:defRPr sz="900">
                <a:solidFill>
                  <a:schemeClr val="bg1"/>
                </a:solidFill>
              </a:defRPr>
            </a:lvl1pPr>
          </a:lstStyle>
          <a:p>
            <a:fld id="{36847680-4102-4465-ACC8-608C5FFA1A1D}"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84350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F26400"/>
              </a:solidFill>
            </a:endParaRPr>
          </a:p>
        </p:txBody>
      </p:sp>
      <p:sp>
        <p:nvSpPr>
          <p:cNvPr id="6" name="Rectangle 5"/>
          <p:cNvSpPr/>
          <p:nvPr userDrawn="1"/>
        </p:nvSpPr>
        <p:spPr>
          <a:xfrm>
            <a:off x="0" y="6315075"/>
            <a:ext cx="9144000" cy="474663"/>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latin typeface="Times New Roman" panose="02020603050405020304" pitchFamily="18" charset="0"/>
              <a:cs typeface="Times New Roman" panose="02020603050405020304" pitchFamily="18" charset="0"/>
            </a:endParaRPr>
          </a:p>
        </p:txBody>
      </p:sp>
      <p:sp>
        <p:nvSpPr>
          <p:cNvPr id="7" name="Rectangle 6"/>
          <p:cNvSpPr/>
          <p:nvPr userDrawn="1"/>
        </p:nvSpPr>
        <p:spPr>
          <a:xfrm flipV="1">
            <a:off x="-15875" y="6235700"/>
            <a:ext cx="9159875" cy="52388"/>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8" name="Picture 17"/>
          <p:cNvPicPr>
            <a:picLocks noChangeAspect="1"/>
          </p:cNvPicPr>
          <p:nvPr userDrawn="1"/>
        </p:nvPicPr>
        <p:blipFill>
          <a:blip r:embed="rId2">
            <a:extLst>
              <a:ext uri="{28A0092B-C50C-407E-A947-70E740481C1C}">
                <a14:useLocalDpi xmlns:a14="http://schemas.microsoft.com/office/drawing/2010/main" val="0"/>
              </a:ext>
            </a:extLst>
          </a:blip>
          <a:srcRect b="19614"/>
          <a:stretch>
            <a:fillRect/>
          </a:stretch>
        </p:blipFill>
        <p:spPr bwMode="auto">
          <a:xfrm>
            <a:off x="6919913" y="50800"/>
            <a:ext cx="221297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Date Placeholder 3"/>
          <p:cNvSpPr txBox="1">
            <a:spLocks/>
          </p:cNvSpPr>
          <p:nvPr userDrawn="1"/>
        </p:nvSpPr>
        <p:spPr>
          <a:xfrm>
            <a:off x="7205663" y="1019175"/>
            <a:ext cx="1927225" cy="644525"/>
          </a:xfrm>
          <a:prstGeom prst="rect">
            <a:avLst/>
          </a:prstGeom>
        </p:spPr>
        <p:txBody>
          <a:bodyPr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r>
              <a:rPr lang="en-US" sz="1000" b="1" dirty="0">
                <a:solidFill>
                  <a:schemeClr val="tx1">
                    <a:lumMod val="65000"/>
                    <a:lumOff val="35000"/>
                  </a:schemeClr>
                </a:solidFill>
              </a:rPr>
              <a:t>Richard Woods, </a:t>
            </a:r>
          </a:p>
          <a:p>
            <a:pPr algn="r" fontAlgn="auto">
              <a:spcBef>
                <a:spcPts val="0"/>
              </a:spcBef>
              <a:spcAft>
                <a:spcPts val="0"/>
              </a:spcAft>
              <a:defRPr/>
            </a:pPr>
            <a:r>
              <a:rPr lang="en-US" sz="1000" b="1" dirty="0">
                <a:solidFill>
                  <a:schemeClr val="tx1">
                    <a:lumMod val="65000"/>
                    <a:lumOff val="35000"/>
                  </a:schemeClr>
                </a:solidFill>
              </a:rPr>
              <a:t>Georgia’s School Superintendent</a:t>
            </a:r>
          </a:p>
          <a:p>
            <a:pPr algn="r" fontAlgn="auto">
              <a:spcBef>
                <a:spcPts val="0"/>
              </a:spcBef>
              <a:spcAft>
                <a:spcPts val="0"/>
              </a:spcAft>
              <a:defRPr/>
            </a:pPr>
            <a:r>
              <a:rPr lang="en-US" sz="1000" b="1" i="1" dirty="0">
                <a:solidFill>
                  <a:schemeClr val="tx1">
                    <a:lumMod val="65000"/>
                    <a:lumOff val="35000"/>
                  </a:schemeClr>
                </a:solidFill>
              </a:rPr>
              <a:t>“Educating Georgia’s Future”</a:t>
            </a:r>
          </a:p>
          <a:p>
            <a:pPr algn="r" fontAlgn="auto">
              <a:spcBef>
                <a:spcPts val="0"/>
              </a:spcBef>
              <a:spcAft>
                <a:spcPts val="0"/>
              </a:spcAft>
              <a:defRPr/>
            </a:pPr>
            <a:r>
              <a:rPr lang="en-US" sz="1000" b="1" dirty="0">
                <a:solidFill>
                  <a:schemeClr val="tx1">
                    <a:lumMod val="65000"/>
                    <a:lumOff val="35000"/>
                  </a:schemeClr>
                </a:solidFill>
              </a:rPr>
              <a:t>gadoe.org</a:t>
            </a:r>
          </a:p>
        </p:txBody>
      </p:sp>
      <p:sp>
        <p:nvSpPr>
          <p:cNvPr id="2" name="Title 1"/>
          <p:cNvSpPr>
            <a:spLocks noGrp="1"/>
          </p:cNvSpPr>
          <p:nvPr>
            <p:ph type="title"/>
          </p:nvPr>
        </p:nvSpPr>
        <p:spPr/>
        <p:txBody>
          <a:bodyPr/>
          <a:lstStyle>
            <a:lvl1pPr>
              <a:defRPr>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3" name="Content Placeholder 2"/>
          <p:cNvSpPr>
            <a:spLocks noGrp="1"/>
          </p:cNvSpPr>
          <p:nvPr>
            <p:ph idx="1"/>
          </p:nvPr>
        </p:nvSpPr>
        <p:spPr>
          <a:xfrm>
            <a:off x="628650" y="1825625"/>
            <a:ext cx="7886700" cy="4351338"/>
          </a:xfrm>
          <a:prstGeom prst="rect">
            <a:avLst/>
          </a:prstGeom>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3"/>
          <p:cNvSpPr>
            <a:spLocks noGrp="1"/>
          </p:cNvSpPr>
          <p:nvPr>
            <p:ph type="dt" sz="half" idx="10"/>
          </p:nvPr>
        </p:nvSpPr>
        <p:spPr/>
        <p:txBody>
          <a:bodyPr/>
          <a:lstStyle>
            <a:lvl1pPr algn="l">
              <a:defRPr sz="1200">
                <a:solidFill>
                  <a:schemeClr val="bg1"/>
                </a:solidFill>
                <a:latin typeface="Times New Roman" panose="02020603050405020304" pitchFamily="18" charset="0"/>
                <a:cs typeface="Times New Roman" panose="02020603050405020304" pitchFamily="18" charset="0"/>
              </a:defRPr>
            </a:lvl1pPr>
          </a:lstStyle>
          <a:p>
            <a:pPr>
              <a:defRPr/>
            </a:pPr>
            <a:fld id="{F89EBABC-24BE-46E1-9947-F5CB41BC486C}" type="datetime1">
              <a:rPr lang="en-US" smtClean="0"/>
              <a:t>5/18/2017</a:t>
            </a:fld>
            <a:endParaRPr lang="en-US" dirty="0"/>
          </a:p>
        </p:txBody>
      </p:sp>
      <p:sp>
        <p:nvSpPr>
          <p:cNvPr id="11" name="Footer Placeholder 4"/>
          <p:cNvSpPr>
            <a:spLocks noGrp="1"/>
          </p:cNvSpPr>
          <p:nvPr>
            <p:ph type="ftr" sz="quarter" idx="11"/>
          </p:nvPr>
        </p:nvSpPr>
        <p:spPr/>
        <p:txBody>
          <a:bodyPr/>
          <a:lstStyle>
            <a:lvl1pPr algn="ctr">
              <a:defRPr sz="1200">
                <a:solidFill>
                  <a:schemeClr val="bg1"/>
                </a:solidFill>
                <a:latin typeface="Times New Roman" panose="02020603050405020304" pitchFamily="18" charset="0"/>
                <a:cs typeface="Times New Roman" panose="02020603050405020304" pitchFamily="18" charset="0"/>
              </a:defRPr>
            </a:lvl1pPr>
          </a:lstStyle>
          <a:p>
            <a:pPr>
              <a:defRPr/>
            </a:pPr>
            <a:endParaRPr lang="en-US" dirty="0"/>
          </a:p>
        </p:txBody>
      </p:sp>
      <p:sp>
        <p:nvSpPr>
          <p:cNvPr id="12" name="Slide Number Placeholder 5"/>
          <p:cNvSpPr>
            <a:spLocks noGrp="1"/>
          </p:cNvSpPr>
          <p:nvPr>
            <p:ph type="sldNum" sz="quarter" idx="12"/>
          </p:nvPr>
        </p:nvSpPr>
        <p:spPr/>
        <p:txBody>
          <a:bodyPr/>
          <a:lstStyle>
            <a:lvl1pPr>
              <a:defRPr>
                <a:latin typeface="Times New Roman" panose="02020603050405020304" pitchFamily="18" charset="0"/>
                <a:cs typeface="Times New Roman" panose="02020603050405020304" pitchFamily="18" charset="0"/>
              </a:defRPr>
            </a:lvl1pPr>
          </a:lstStyle>
          <a:p>
            <a:pPr>
              <a:defRPr/>
            </a:pPr>
            <a:fld id="{FEE18061-71BB-4BEE-8AAA-AAD42EA719B6}" type="slidenum">
              <a:rPr lang="en-US" altLang="en-US" smtClean="0"/>
              <a:pPr>
                <a:defRPr/>
              </a:pPr>
              <a:t>‹#›</a:t>
            </a:fld>
            <a:endParaRPr lang="en-US" altLang="en-US" dirty="0"/>
          </a:p>
        </p:txBody>
      </p:sp>
    </p:spTree>
    <p:extLst>
      <p:ext uri="{BB962C8B-B14F-4D97-AF65-F5344CB8AC3E}">
        <p14:creationId xmlns:p14="http://schemas.microsoft.com/office/powerpoint/2010/main" val="1035162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F26400"/>
              </a:solidFill>
            </a:endParaRPr>
          </a:p>
        </p:txBody>
      </p:sp>
      <p:sp>
        <p:nvSpPr>
          <p:cNvPr id="6" name="Rectangle 5"/>
          <p:cNvSpPr/>
          <p:nvPr userDrawn="1"/>
        </p:nvSpPr>
        <p:spPr>
          <a:xfrm>
            <a:off x="0" y="6315075"/>
            <a:ext cx="9144000" cy="474663"/>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latin typeface="Times New Roman" panose="02020603050405020304" pitchFamily="18" charset="0"/>
              <a:cs typeface="Times New Roman" panose="02020603050405020304" pitchFamily="18" charset="0"/>
            </a:endParaRPr>
          </a:p>
        </p:txBody>
      </p:sp>
      <p:sp>
        <p:nvSpPr>
          <p:cNvPr id="7" name="Rectangle 6"/>
          <p:cNvSpPr/>
          <p:nvPr userDrawn="1"/>
        </p:nvSpPr>
        <p:spPr>
          <a:xfrm flipV="1">
            <a:off x="-15875" y="6235700"/>
            <a:ext cx="9159875" cy="52388"/>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Rectangle 7"/>
          <p:cNvSpPr/>
          <p:nvPr userDrawn="1"/>
        </p:nvSpPr>
        <p:spPr>
          <a:xfrm>
            <a:off x="0" y="0"/>
            <a:ext cx="9144000" cy="102552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9" name="Picture 18"/>
          <p:cNvPicPr>
            <a:picLocks noChangeAspect="1"/>
          </p:cNvPicPr>
          <p:nvPr userDrawn="1"/>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15875"/>
            <a:ext cx="1978025"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Date Placeholder 3"/>
          <p:cNvSpPr txBox="1">
            <a:spLocks/>
          </p:cNvSpPr>
          <p:nvPr userDrawn="1"/>
        </p:nvSpPr>
        <p:spPr>
          <a:xfrm>
            <a:off x="3157538" y="214313"/>
            <a:ext cx="5878512" cy="644525"/>
          </a:xfrm>
          <a:prstGeom prst="rect">
            <a:avLst/>
          </a:prstGeom>
        </p:spPr>
        <p:txBody>
          <a:bodyPr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r>
              <a:rPr lang="en-US" sz="1400" b="1" dirty="0">
                <a:solidFill>
                  <a:schemeClr val="bg1"/>
                </a:solidFill>
              </a:rPr>
              <a:t>Richard Woods, Georgia’s School Superintendent</a:t>
            </a:r>
          </a:p>
          <a:p>
            <a:pPr algn="r" fontAlgn="auto">
              <a:spcBef>
                <a:spcPts val="0"/>
              </a:spcBef>
              <a:spcAft>
                <a:spcPts val="0"/>
              </a:spcAft>
              <a:defRPr/>
            </a:pPr>
            <a:r>
              <a:rPr lang="en-US" b="1" i="1" dirty="0">
                <a:solidFill>
                  <a:schemeClr val="bg1"/>
                </a:solidFill>
              </a:rPr>
              <a:t>“Educating Georgia’s Future”</a:t>
            </a:r>
          </a:p>
          <a:p>
            <a:pPr algn="r" fontAlgn="auto">
              <a:spcBef>
                <a:spcPts val="0"/>
              </a:spcBef>
              <a:spcAft>
                <a:spcPts val="0"/>
              </a:spcAft>
              <a:defRPr/>
            </a:pPr>
            <a:r>
              <a:rPr lang="en-US" b="1" dirty="0">
                <a:solidFill>
                  <a:schemeClr val="bg1"/>
                </a:solidFill>
              </a:rPr>
              <a:t>gadoe.org</a:t>
            </a:r>
          </a:p>
        </p:txBody>
      </p:sp>
      <p:sp>
        <p:nvSpPr>
          <p:cNvPr id="11" name="Rectangle 10"/>
          <p:cNvSpPr/>
          <p:nvPr userDrawn="1"/>
        </p:nvSpPr>
        <p:spPr>
          <a:xfrm flipV="1">
            <a:off x="0" y="1042988"/>
            <a:ext cx="9144000" cy="44450"/>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p:nvPr>
        </p:nvSpPr>
        <p:spPr>
          <a:xfrm>
            <a:off x="623888" y="1709739"/>
            <a:ext cx="7886700" cy="2852737"/>
          </a:xfrm>
        </p:spPr>
        <p:txBody>
          <a:bodyPr anchor="b"/>
          <a:lstStyle>
            <a:lvl1pPr>
              <a:defRPr sz="6000">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2400">
                <a:solidFill>
                  <a:schemeClr val="tx1"/>
                </a:solidFill>
                <a:latin typeface="Times New Roman" panose="02020603050405020304" pitchFamily="18" charset="0"/>
                <a:cs typeface="Times New Roman" panose="02020603050405020304" pitchFamily="18"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2" name="Date Placeholder 3"/>
          <p:cNvSpPr>
            <a:spLocks noGrp="1"/>
          </p:cNvSpPr>
          <p:nvPr>
            <p:ph type="dt" sz="half" idx="10"/>
          </p:nvPr>
        </p:nvSpPr>
        <p:spPr/>
        <p:txBody>
          <a:bodyPr/>
          <a:lstStyle>
            <a:lvl1pPr algn="l">
              <a:defRPr sz="1200">
                <a:solidFill>
                  <a:schemeClr val="bg1"/>
                </a:solidFill>
              </a:defRPr>
            </a:lvl1pPr>
          </a:lstStyle>
          <a:p>
            <a:pPr>
              <a:defRPr/>
            </a:pPr>
            <a:fld id="{627952B8-F0AA-4941-86DC-B8F1F6B47C91}" type="datetime1">
              <a:rPr lang="en-US" smtClean="0"/>
              <a:t>5/18/2017</a:t>
            </a:fld>
            <a:endParaRPr lang="en-US" dirty="0"/>
          </a:p>
        </p:txBody>
      </p:sp>
      <p:sp>
        <p:nvSpPr>
          <p:cNvPr id="13" name="Footer Placeholder 4"/>
          <p:cNvSpPr>
            <a:spLocks noGrp="1"/>
          </p:cNvSpPr>
          <p:nvPr>
            <p:ph type="ftr" sz="quarter" idx="11"/>
          </p:nvPr>
        </p:nvSpPr>
        <p:spPr/>
        <p:txBody>
          <a:bodyPr/>
          <a:lstStyle>
            <a:lvl1pPr algn="ctr">
              <a:defRPr sz="1200">
                <a:solidFill>
                  <a:schemeClr val="bg1"/>
                </a:solidFill>
              </a:defRPr>
            </a:lvl1pPr>
          </a:lstStyle>
          <a:p>
            <a:pPr>
              <a:defRPr/>
            </a:pPr>
            <a:endParaRPr lang="en-US" dirty="0"/>
          </a:p>
        </p:txBody>
      </p:sp>
      <p:sp>
        <p:nvSpPr>
          <p:cNvPr id="14" name="Slide Number Placeholder 5"/>
          <p:cNvSpPr>
            <a:spLocks noGrp="1"/>
          </p:cNvSpPr>
          <p:nvPr>
            <p:ph type="sldNum" sz="quarter" idx="12"/>
          </p:nvPr>
        </p:nvSpPr>
        <p:spPr/>
        <p:txBody>
          <a:bodyPr/>
          <a:lstStyle>
            <a:lvl1pPr>
              <a:defRPr>
                <a:latin typeface="Times New Roman" panose="02020603050405020304" pitchFamily="18" charset="0"/>
                <a:cs typeface="Times New Roman" panose="02020603050405020304" pitchFamily="18" charset="0"/>
              </a:defRPr>
            </a:lvl1pPr>
          </a:lstStyle>
          <a:p>
            <a:pPr>
              <a:defRPr/>
            </a:pPr>
            <a:fld id="{A38C33D7-CFBF-4AA9-9FC7-ABD827E96BD8}" type="slidenum">
              <a:rPr lang="en-US" altLang="en-US" smtClean="0"/>
              <a:pPr>
                <a:defRPr/>
              </a:pPr>
              <a:t>‹#›</a:t>
            </a:fld>
            <a:endParaRPr lang="en-US" altLang="en-US" dirty="0"/>
          </a:p>
        </p:txBody>
      </p:sp>
    </p:spTree>
    <p:extLst>
      <p:ext uri="{BB962C8B-B14F-4D97-AF65-F5344CB8AC3E}">
        <p14:creationId xmlns:p14="http://schemas.microsoft.com/office/powerpoint/2010/main" val="263499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F26400"/>
              </a:solidFill>
              <a:latin typeface="Times New Roman" panose="02020603050405020304" pitchFamily="18" charset="0"/>
              <a:cs typeface="Times New Roman" panose="02020603050405020304" pitchFamily="18" charset="0"/>
            </a:endParaRPr>
          </a:p>
        </p:txBody>
      </p:sp>
      <p:sp>
        <p:nvSpPr>
          <p:cNvPr id="9" name="Rectangle 8"/>
          <p:cNvSpPr/>
          <p:nvPr userDrawn="1"/>
        </p:nvSpPr>
        <p:spPr>
          <a:xfrm>
            <a:off x="0" y="6315075"/>
            <a:ext cx="9144000" cy="474663"/>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0" name="Rectangle 9"/>
          <p:cNvSpPr/>
          <p:nvPr userDrawn="1"/>
        </p:nvSpPr>
        <p:spPr>
          <a:xfrm flipV="1">
            <a:off x="-15875" y="6235700"/>
            <a:ext cx="9159875" cy="52388"/>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11" name="Picture 17"/>
          <p:cNvPicPr>
            <a:picLocks noChangeAspect="1"/>
          </p:cNvPicPr>
          <p:nvPr userDrawn="1"/>
        </p:nvPicPr>
        <p:blipFill>
          <a:blip r:embed="rId2">
            <a:extLst>
              <a:ext uri="{28A0092B-C50C-407E-A947-70E740481C1C}">
                <a14:useLocalDpi xmlns:a14="http://schemas.microsoft.com/office/drawing/2010/main" val="0"/>
              </a:ext>
            </a:extLst>
          </a:blip>
          <a:srcRect b="19614"/>
          <a:stretch>
            <a:fillRect/>
          </a:stretch>
        </p:blipFill>
        <p:spPr bwMode="auto">
          <a:xfrm>
            <a:off x="6919913" y="50800"/>
            <a:ext cx="221297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Date Placeholder 3"/>
          <p:cNvSpPr txBox="1">
            <a:spLocks/>
          </p:cNvSpPr>
          <p:nvPr userDrawn="1"/>
        </p:nvSpPr>
        <p:spPr>
          <a:xfrm>
            <a:off x="7080250" y="1019175"/>
            <a:ext cx="2052638" cy="644525"/>
          </a:xfrm>
          <a:prstGeom prst="rect">
            <a:avLst/>
          </a:prstGeom>
        </p:spPr>
        <p:txBody>
          <a:bodyPr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r>
              <a:rPr lang="en-US" sz="1000" b="1" dirty="0">
                <a:solidFill>
                  <a:schemeClr val="tx1">
                    <a:lumMod val="65000"/>
                    <a:lumOff val="35000"/>
                  </a:schemeClr>
                </a:solidFill>
              </a:rPr>
              <a:t>Richard Woods, </a:t>
            </a:r>
          </a:p>
          <a:p>
            <a:pPr algn="r" fontAlgn="auto">
              <a:spcBef>
                <a:spcPts val="0"/>
              </a:spcBef>
              <a:spcAft>
                <a:spcPts val="0"/>
              </a:spcAft>
              <a:defRPr/>
            </a:pPr>
            <a:r>
              <a:rPr lang="en-US" sz="1000" b="1" dirty="0">
                <a:solidFill>
                  <a:schemeClr val="tx1">
                    <a:lumMod val="65000"/>
                    <a:lumOff val="35000"/>
                  </a:schemeClr>
                </a:solidFill>
              </a:rPr>
              <a:t>Georgia’s School Superintendent</a:t>
            </a:r>
          </a:p>
          <a:p>
            <a:pPr algn="r" fontAlgn="auto">
              <a:spcBef>
                <a:spcPts val="0"/>
              </a:spcBef>
              <a:spcAft>
                <a:spcPts val="0"/>
              </a:spcAft>
              <a:defRPr/>
            </a:pPr>
            <a:r>
              <a:rPr lang="en-US" sz="1000" b="1" i="1" dirty="0">
                <a:solidFill>
                  <a:schemeClr val="tx1">
                    <a:lumMod val="65000"/>
                    <a:lumOff val="35000"/>
                  </a:schemeClr>
                </a:solidFill>
              </a:rPr>
              <a:t>“Educating Georgia’s Future”</a:t>
            </a:r>
          </a:p>
          <a:p>
            <a:pPr algn="r" fontAlgn="auto">
              <a:spcBef>
                <a:spcPts val="0"/>
              </a:spcBef>
              <a:spcAft>
                <a:spcPts val="0"/>
              </a:spcAft>
              <a:defRPr/>
            </a:pPr>
            <a:r>
              <a:rPr lang="en-US" sz="1000" b="1" dirty="0">
                <a:solidFill>
                  <a:schemeClr val="tx1">
                    <a:lumMod val="65000"/>
                    <a:lumOff val="35000"/>
                  </a:schemeClr>
                </a:solidFill>
              </a:rPr>
              <a:t>gadoe.org</a:t>
            </a:r>
          </a:p>
        </p:txBody>
      </p:sp>
      <p:sp>
        <p:nvSpPr>
          <p:cNvPr id="2" name="Title 1"/>
          <p:cNvSpPr>
            <a:spLocks noGrp="1"/>
          </p:cNvSpPr>
          <p:nvPr>
            <p:ph type="title"/>
          </p:nvPr>
        </p:nvSpPr>
        <p:spPr>
          <a:xfrm>
            <a:off x="629841" y="365126"/>
            <a:ext cx="6290772"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atin typeface="Times New Roman" panose="02020603050405020304" pitchFamily="18" charset="0"/>
                <a:cs typeface="Times New Roman" panose="020206030504050203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atin typeface="Times New Roman" panose="02020603050405020304" pitchFamily="18" charset="0"/>
                <a:cs typeface="Times New Roman" panose="020206030504050203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Date Placeholder 3"/>
          <p:cNvSpPr>
            <a:spLocks noGrp="1"/>
          </p:cNvSpPr>
          <p:nvPr>
            <p:ph type="dt" sz="half" idx="10"/>
          </p:nvPr>
        </p:nvSpPr>
        <p:spPr/>
        <p:txBody>
          <a:bodyPr/>
          <a:lstStyle>
            <a:lvl1pPr algn="l">
              <a:defRPr sz="1200">
                <a:solidFill>
                  <a:schemeClr val="bg1"/>
                </a:solidFill>
              </a:defRPr>
            </a:lvl1pPr>
          </a:lstStyle>
          <a:p>
            <a:pPr>
              <a:defRPr/>
            </a:pPr>
            <a:fld id="{72849C0D-F3C1-47BC-8006-11D3C3B07A64}" type="datetime1">
              <a:rPr lang="en-US" smtClean="0"/>
              <a:t>5/18/2017</a:t>
            </a:fld>
            <a:endParaRPr lang="en-US" dirty="0"/>
          </a:p>
        </p:txBody>
      </p:sp>
      <p:sp>
        <p:nvSpPr>
          <p:cNvPr id="14" name="Footer Placeholder 4"/>
          <p:cNvSpPr>
            <a:spLocks noGrp="1"/>
          </p:cNvSpPr>
          <p:nvPr>
            <p:ph type="ftr" sz="quarter" idx="11"/>
          </p:nvPr>
        </p:nvSpPr>
        <p:spPr/>
        <p:txBody>
          <a:bodyPr/>
          <a:lstStyle>
            <a:lvl1pPr algn="ctr">
              <a:defRPr sz="1200">
                <a:solidFill>
                  <a:schemeClr val="bg1"/>
                </a:solidFill>
              </a:defRPr>
            </a:lvl1pPr>
          </a:lstStyle>
          <a:p>
            <a:pPr>
              <a:defRPr/>
            </a:pPr>
            <a:endParaRPr lang="en-US" dirty="0"/>
          </a:p>
        </p:txBody>
      </p:sp>
      <p:sp>
        <p:nvSpPr>
          <p:cNvPr id="15" name="Slide Number Placeholder 5"/>
          <p:cNvSpPr>
            <a:spLocks noGrp="1"/>
          </p:cNvSpPr>
          <p:nvPr>
            <p:ph type="sldNum" sz="quarter" idx="12"/>
          </p:nvPr>
        </p:nvSpPr>
        <p:spPr/>
        <p:txBody>
          <a:bodyPr/>
          <a:lstStyle>
            <a:lvl1pPr>
              <a:defRPr>
                <a:latin typeface="Times New Roman" panose="02020603050405020304" pitchFamily="18" charset="0"/>
                <a:cs typeface="Times New Roman" panose="02020603050405020304" pitchFamily="18" charset="0"/>
              </a:defRPr>
            </a:lvl1pPr>
          </a:lstStyle>
          <a:p>
            <a:pPr>
              <a:defRPr/>
            </a:pPr>
            <a:fld id="{2DF6E145-1882-46F3-8857-C5175D74462C}" type="slidenum">
              <a:rPr lang="en-US" altLang="en-US" smtClean="0"/>
              <a:pPr>
                <a:defRPr/>
              </a:pPr>
              <a:t>‹#›</a:t>
            </a:fld>
            <a:endParaRPr lang="en-US" altLang="en-US" dirty="0"/>
          </a:p>
        </p:txBody>
      </p:sp>
    </p:spTree>
    <p:extLst>
      <p:ext uri="{BB962C8B-B14F-4D97-AF65-F5344CB8AC3E}">
        <p14:creationId xmlns:p14="http://schemas.microsoft.com/office/powerpoint/2010/main" val="3821504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F26400"/>
              </a:solidFill>
            </a:endParaRPr>
          </a:p>
        </p:txBody>
      </p:sp>
      <p:sp>
        <p:nvSpPr>
          <p:cNvPr id="7" name="Rectangle 6"/>
          <p:cNvSpPr/>
          <p:nvPr userDrawn="1"/>
        </p:nvSpPr>
        <p:spPr>
          <a:xfrm>
            <a:off x="0" y="6315075"/>
            <a:ext cx="9144000" cy="474663"/>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Rectangle 7"/>
          <p:cNvSpPr/>
          <p:nvPr userDrawn="1"/>
        </p:nvSpPr>
        <p:spPr>
          <a:xfrm flipV="1">
            <a:off x="-15875" y="6235700"/>
            <a:ext cx="9159875" cy="52388"/>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9" name="Picture 17"/>
          <p:cNvPicPr>
            <a:picLocks noChangeAspect="1"/>
          </p:cNvPicPr>
          <p:nvPr userDrawn="1"/>
        </p:nvPicPr>
        <p:blipFill>
          <a:blip r:embed="rId2">
            <a:extLst>
              <a:ext uri="{28A0092B-C50C-407E-A947-70E740481C1C}">
                <a14:useLocalDpi xmlns:a14="http://schemas.microsoft.com/office/drawing/2010/main" val="0"/>
              </a:ext>
            </a:extLst>
          </a:blip>
          <a:srcRect b="19614"/>
          <a:stretch>
            <a:fillRect/>
          </a:stretch>
        </p:blipFill>
        <p:spPr bwMode="auto">
          <a:xfrm>
            <a:off x="6919913" y="50800"/>
            <a:ext cx="221297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Date Placeholder 3"/>
          <p:cNvSpPr txBox="1">
            <a:spLocks/>
          </p:cNvSpPr>
          <p:nvPr userDrawn="1"/>
        </p:nvSpPr>
        <p:spPr>
          <a:xfrm>
            <a:off x="7105650" y="1019175"/>
            <a:ext cx="2027238" cy="644525"/>
          </a:xfrm>
          <a:prstGeom prst="rect">
            <a:avLst/>
          </a:prstGeom>
        </p:spPr>
        <p:txBody>
          <a:bodyPr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r>
              <a:rPr lang="en-US" sz="1000" b="1" dirty="0">
                <a:solidFill>
                  <a:schemeClr val="tx1">
                    <a:lumMod val="65000"/>
                    <a:lumOff val="35000"/>
                  </a:schemeClr>
                </a:solidFill>
              </a:rPr>
              <a:t>Richard Woods, </a:t>
            </a:r>
          </a:p>
          <a:p>
            <a:pPr algn="r" fontAlgn="auto">
              <a:spcBef>
                <a:spcPts val="0"/>
              </a:spcBef>
              <a:spcAft>
                <a:spcPts val="0"/>
              </a:spcAft>
              <a:defRPr/>
            </a:pPr>
            <a:r>
              <a:rPr lang="en-US" sz="1000" b="1" dirty="0">
                <a:solidFill>
                  <a:schemeClr val="tx1">
                    <a:lumMod val="65000"/>
                    <a:lumOff val="35000"/>
                  </a:schemeClr>
                </a:solidFill>
              </a:rPr>
              <a:t>Georgia’s School Superintendent</a:t>
            </a:r>
          </a:p>
          <a:p>
            <a:pPr algn="r" fontAlgn="auto">
              <a:spcBef>
                <a:spcPts val="0"/>
              </a:spcBef>
              <a:spcAft>
                <a:spcPts val="0"/>
              </a:spcAft>
              <a:defRPr/>
            </a:pPr>
            <a:r>
              <a:rPr lang="en-US" sz="1000" b="1" i="1" dirty="0">
                <a:solidFill>
                  <a:schemeClr val="tx1">
                    <a:lumMod val="65000"/>
                    <a:lumOff val="35000"/>
                  </a:schemeClr>
                </a:solidFill>
              </a:rPr>
              <a:t>“Educating Georgia’s Future”</a:t>
            </a:r>
          </a:p>
          <a:p>
            <a:pPr algn="r" fontAlgn="auto">
              <a:spcBef>
                <a:spcPts val="0"/>
              </a:spcBef>
              <a:spcAft>
                <a:spcPts val="0"/>
              </a:spcAft>
              <a:defRPr/>
            </a:pPr>
            <a:r>
              <a:rPr lang="en-US" sz="1000" b="1" dirty="0">
                <a:solidFill>
                  <a:schemeClr val="tx1">
                    <a:lumMod val="65000"/>
                    <a:lumOff val="35000"/>
                  </a:schemeClr>
                </a:solidFill>
              </a:rPr>
              <a:t>gadoe.org</a:t>
            </a:r>
          </a:p>
        </p:txBody>
      </p:sp>
      <p:sp>
        <p:nvSpPr>
          <p:cNvPr id="2" name="Title 1"/>
          <p:cNvSpPr>
            <a:spLocks noGrp="1"/>
          </p:cNvSpPr>
          <p:nvPr>
            <p:ph type="title"/>
          </p:nvPr>
        </p:nvSpPr>
        <p:spPr/>
        <p:txBody>
          <a:bodyPr/>
          <a:lstStyle>
            <a:lvl1pPr>
              <a:defRPr>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3"/>
          <p:cNvSpPr>
            <a:spLocks noGrp="1"/>
          </p:cNvSpPr>
          <p:nvPr>
            <p:ph type="dt" sz="half" idx="10"/>
          </p:nvPr>
        </p:nvSpPr>
        <p:spPr/>
        <p:txBody>
          <a:bodyPr/>
          <a:lstStyle>
            <a:lvl1pPr algn="l">
              <a:defRPr sz="1200">
                <a:solidFill>
                  <a:schemeClr val="bg1"/>
                </a:solidFill>
              </a:defRPr>
            </a:lvl1pPr>
          </a:lstStyle>
          <a:p>
            <a:pPr>
              <a:defRPr/>
            </a:pPr>
            <a:fld id="{CA8F03D3-C6C8-4320-B720-4879D40FD1AE}" type="datetime1">
              <a:rPr lang="en-US" smtClean="0"/>
              <a:t>5/18/2017</a:t>
            </a:fld>
            <a:endParaRPr lang="en-US" dirty="0"/>
          </a:p>
        </p:txBody>
      </p:sp>
      <p:sp>
        <p:nvSpPr>
          <p:cNvPr id="12" name="Footer Placeholder 4"/>
          <p:cNvSpPr>
            <a:spLocks noGrp="1"/>
          </p:cNvSpPr>
          <p:nvPr>
            <p:ph type="ftr" sz="quarter" idx="11"/>
          </p:nvPr>
        </p:nvSpPr>
        <p:spPr/>
        <p:txBody>
          <a:bodyPr/>
          <a:lstStyle>
            <a:lvl1pPr algn="ctr">
              <a:defRPr sz="1200">
                <a:solidFill>
                  <a:schemeClr val="bg1"/>
                </a:solidFill>
              </a:defRPr>
            </a:lvl1pPr>
          </a:lstStyle>
          <a:p>
            <a:pPr>
              <a:defRPr/>
            </a:pPr>
            <a:endParaRPr lang="en-US" dirty="0"/>
          </a:p>
        </p:txBody>
      </p:sp>
      <p:sp>
        <p:nvSpPr>
          <p:cNvPr id="13" name="Slide Number Placeholder 5"/>
          <p:cNvSpPr>
            <a:spLocks noGrp="1"/>
          </p:cNvSpPr>
          <p:nvPr>
            <p:ph type="sldNum" sz="quarter" idx="12"/>
          </p:nvPr>
        </p:nvSpPr>
        <p:spPr/>
        <p:txBody>
          <a:bodyPr/>
          <a:lstStyle>
            <a:lvl1pPr>
              <a:defRPr>
                <a:latin typeface="Times New Roman" panose="02020603050405020304" pitchFamily="18" charset="0"/>
                <a:cs typeface="Times New Roman" panose="02020603050405020304" pitchFamily="18" charset="0"/>
              </a:defRPr>
            </a:lvl1pPr>
          </a:lstStyle>
          <a:p>
            <a:pPr>
              <a:defRPr/>
            </a:pPr>
            <a:fld id="{33E0C10E-3E1B-468D-B28C-85CCC865D29F}" type="slidenum">
              <a:rPr lang="en-US" altLang="en-US" smtClean="0"/>
              <a:pPr>
                <a:defRPr/>
              </a:pPr>
              <a:t>‹#›</a:t>
            </a:fld>
            <a:endParaRPr lang="en-US" altLang="en-US" dirty="0"/>
          </a:p>
        </p:txBody>
      </p:sp>
    </p:spTree>
    <p:extLst>
      <p:ext uri="{BB962C8B-B14F-4D97-AF65-F5344CB8AC3E}">
        <p14:creationId xmlns:p14="http://schemas.microsoft.com/office/powerpoint/2010/main" val="3395955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Rectangle 6"/>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0D5BF11D-6DAA-44E1-8960-BA0D4CFFEAC8}" type="datetime1">
              <a:rPr lang="en-US" smtClean="0"/>
              <a:t>5/18/2017</a:t>
            </a:fld>
            <a:endParaRPr lang="en-US" dirty="0"/>
          </a:p>
        </p:txBody>
      </p:sp>
      <p:sp>
        <p:nvSpPr>
          <p:cNvPr id="9"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0"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latin typeface="Times New Roman" panose="02020603050405020304" pitchFamily="18" charset="0"/>
                <a:cs typeface="Times New Roman" panose="02020603050405020304" pitchFamily="18" charset="0"/>
              </a:defRPr>
            </a:lvl1pPr>
          </a:lstStyle>
          <a:p>
            <a:fld id="{B63E4CEF-BB1E-48C7-AE93-F39F6AA99AD7}" type="slidenum">
              <a:rPr lang="en-US" smtClean="0"/>
              <a:pPr/>
              <a:t>‹#›</a:t>
            </a:fld>
            <a:endParaRPr lang="en-US" dirty="0"/>
          </a:p>
        </p:txBody>
      </p:sp>
      <p:sp>
        <p:nvSpPr>
          <p:cNvPr id="11" name="Rectangle 10"/>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p:cNvPicPr>
            <a:picLocks noChangeAspect="1"/>
          </p:cNvPicPr>
          <p:nvPr userDrawn="1"/>
        </p:nvPicPr>
        <p:blipFill rotWithShape="1">
          <a:blip r:embed="rId2"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6" name="Date Placeholder 3"/>
          <p:cNvSpPr txBox="1">
            <a:spLocks/>
          </p:cNvSpPr>
          <p:nvPr userDrawn="1"/>
        </p:nvSpPr>
        <p:spPr>
          <a:xfrm>
            <a:off x="7063530" y="1019660"/>
            <a:ext cx="2069648"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schemeClr val="tx1">
                    <a:lumMod val="65000"/>
                    <a:lumOff val="35000"/>
                  </a:schemeClr>
                </a:solidFill>
              </a:rPr>
              <a:t>Richard</a:t>
            </a:r>
            <a:r>
              <a:rPr lang="en-US" sz="1000" b="1" baseline="0" dirty="0">
                <a:solidFill>
                  <a:schemeClr val="tx1">
                    <a:lumMod val="65000"/>
                    <a:lumOff val="35000"/>
                  </a:schemeClr>
                </a:solidFill>
              </a:rPr>
              <a:t> Woods, </a:t>
            </a:r>
          </a:p>
          <a:p>
            <a:pPr algn="r"/>
            <a:r>
              <a:rPr lang="en-US" sz="1000" b="1" baseline="0" dirty="0">
                <a:solidFill>
                  <a:schemeClr val="tx1">
                    <a:lumMod val="65000"/>
                    <a:lumOff val="35000"/>
                  </a:schemeClr>
                </a:solidFill>
              </a:rPr>
              <a:t>Georgia’s School Superintendent</a:t>
            </a:r>
          </a:p>
          <a:p>
            <a:pPr algn="r"/>
            <a:r>
              <a:rPr lang="en-US" sz="1000" b="1" i="1" u="none" baseline="0" dirty="0">
                <a:solidFill>
                  <a:schemeClr val="tx1">
                    <a:lumMod val="65000"/>
                    <a:lumOff val="35000"/>
                  </a:schemeClr>
                </a:solidFill>
              </a:rPr>
              <a:t>“Educating Georgia’s Future”</a:t>
            </a:r>
          </a:p>
          <a:p>
            <a:pPr algn="r"/>
            <a:r>
              <a:rPr lang="en-US" sz="1000" b="1" baseline="0" dirty="0">
                <a:solidFill>
                  <a:schemeClr val="tx1">
                    <a:lumMod val="65000"/>
                    <a:lumOff val="35000"/>
                  </a:schemeClr>
                </a:solidFill>
                <a:hlinkClick r:id="rId3"/>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3588918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1664163"/>
            <a:ext cx="4629150" cy="4196888"/>
          </a:xfrm>
          <a:prstGeom prst="rect">
            <a:avLst/>
          </a:prstGeom>
        </p:spPr>
        <p:txBody>
          <a:bodyPr/>
          <a:lstStyle>
            <a:lvl1pPr>
              <a:defRPr sz="3200">
                <a:latin typeface="Times New Roman" panose="02020603050405020304" pitchFamily="18" charset="0"/>
                <a:cs typeface="Times New Roman" panose="02020603050405020304" pitchFamily="18" charset="0"/>
              </a:defRPr>
            </a:lvl1pPr>
            <a:lvl2pPr>
              <a:defRPr sz="2800">
                <a:latin typeface="Times New Roman" panose="02020603050405020304" pitchFamily="18" charset="0"/>
                <a:cs typeface="Times New Roman" panose="02020603050405020304" pitchFamily="18" charset="0"/>
              </a:defRPr>
            </a:lvl2pPr>
            <a:lvl3pPr>
              <a:defRPr sz="24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atin typeface="Times New Roman" panose="02020603050405020304" pitchFamily="18" charset="0"/>
                <a:cs typeface="Times New Roman" panose="02020603050405020304"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Rectangle 8"/>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0B4111CE-AE48-4DEC-BC74-A4DA693A9241}" type="datetime1">
              <a:rPr lang="en-US" smtClean="0"/>
              <a:t>5/18/2017</a:t>
            </a:fld>
            <a:endParaRPr lang="en-US" dirty="0"/>
          </a:p>
        </p:txBody>
      </p:sp>
      <p:sp>
        <p:nvSpPr>
          <p:cNvPr id="11"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2"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latin typeface="Times New Roman" panose="02020603050405020304" pitchFamily="18" charset="0"/>
                <a:cs typeface="Times New Roman" panose="02020603050405020304" pitchFamily="18" charset="0"/>
              </a:defRPr>
            </a:lvl1pPr>
          </a:lstStyle>
          <a:p>
            <a:fld id="{B63E4CEF-BB1E-48C7-AE93-F39F6AA99AD7}" type="slidenum">
              <a:rPr lang="en-US" smtClean="0"/>
              <a:pPr/>
              <a:t>‹#›</a:t>
            </a:fld>
            <a:endParaRPr lang="en-US" dirty="0"/>
          </a:p>
        </p:txBody>
      </p:sp>
      <p:sp>
        <p:nvSpPr>
          <p:cNvPr id="13" name="Rectangle 12"/>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8" name="Date Placeholder 3"/>
          <p:cNvSpPr txBox="1">
            <a:spLocks/>
          </p:cNvSpPr>
          <p:nvPr userDrawn="1"/>
        </p:nvSpPr>
        <p:spPr>
          <a:xfrm>
            <a:off x="7063530" y="1019660"/>
            <a:ext cx="2069648"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schemeClr val="tx1">
                    <a:lumMod val="65000"/>
                    <a:lumOff val="35000"/>
                  </a:schemeClr>
                </a:solidFill>
              </a:rPr>
              <a:t>Richard</a:t>
            </a:r>
            <a:r>
              <a:rPr lang="en-US" sz="1000" b="1" baseline="0" dirty="0">
                <a:solidFill>
                  <a:schemeClr val="tx1">
                    <a:lumMod val="65000"/>
                    <a:lumOff val="35000"/>
                  </a:schemeClr>
                </a:solidFill>
              </a:rPr>
              <a:t> Woods, </a:t>
            </a:r>
          </a:p>
          <a:p>
            <a:pPr algn="r"/>
            <a:r>
              <a:rPr lang="en-US" sz="1000" b="1" baseline="0" dirty="0">
                <a:solidFill>
                  <a:schemeClr val="tx1">
                    <a:lumMod val="65000"/>
                    <a:lumOff val="35000"/>
                  </a:schemeClr>
                </a:solidFill>
              </a:rPr>
              <a:t>Georgia’s School Superintendent</a:t>
            </a:r>
          </a:p>
          <a:p>
            <a:pPr algn="r"/>
            <a:r>
              <a:rPr lang="en-US" sz="1000" b="1" i="1" u="none" baseline="0" dirty="0">
                <a:solidFill>
                  <a:schemeClr val="tx1">
                    <a:lumMod val="65000"/>
                    <a:lumOff val="35000"/>
                  </a:schemeClr>
                </a:solidFill>
              </a:rPr>
              <a:t>“Educating Georgia’s Future”</a:t>
            </a:r>
          </a:p>
          <a:p>
            <a:pPr algn="r"/>
            <a:r>
              <a:rPr lang="en-US" sz="1000" b="1" baseline="0" dirty="0">
                <a:solidFill>
                  <a:schemeClr val="tx1">
                    <a:lumMod val="65000"/>
                    <a:lumOff val="35000"/>
                  </a:schemeClr>
                </a:solidFill>
                <a:hlinkClick r:id="rId3"/>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2776714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1801091"/>
            <a:ext cx="4629150" cy="4059960"/>
          </a:xfrm>
          <a:prstGeom prst="rect">
            <a:avLst/>
          </a:prstGeom>
        </p:spPr>
        <p:txBody>
          <a:bodyPr anchor="t"/>
          <a:lstStyle>
            <a:lvl1pPr marL="0" indent="0">
              <a:buNone/>
              <a:defRPr sz="3200">
                <a:latin typeface="Times New Roman" panose="02020603050405020304" pitchFamily="18" charset="0"/>
                <a:cs typeface="Times New Roman" panose="02020603050405020304" pitchFamily="18"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atin typeface="Times New Roman" panose="02020603050405020304" pitchFamily="18" charset="0"/>
                <a:cs typeface="Times New Roman" panose="02020603050405020304"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Rectangle 8"/>
          <p:cNvSpPr/>
          <p:nvPr userDrawn="1"/>
        </p:nvSpPr>
        <p:spPr>
          <a:xfrm>
            <a:off x="-16415" y="6356351"/>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5EA28FA1-1D4A-4BA5-AF64-02EFE2FDB0BB}" type="datetime1">
              <a:rPr lang="en-US" smtClean="0"/>
              <a:t>5/18/2017</a:t>
            </a:fld>
            <a:endParaRPr lang="en-US" dirty="0"/>
          </a:p>
        </p:txBody>
      </p:sp>
      <p:sp>
        <p:nvSpPr>
          <p:cNvPr id="11"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2"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latin typeface="Times New Roman" panose="02020603050405020304" pitchFamily="18" charset="0"/>
                <a:cs typeface="Times New Roman" panose="02020603050405020304" pitchFamily="18" charset="0"/>
              </a:defRPr>
            </a:lvl1pPr>
          </a:lstStyle>
          <a:p>
            <a:fld id="{B63E4CEF-BB1E-48C7-AE93-F39F6AA99AD7}" type="slidenum">
              <a:rPr lang="en-US" smtClean="0"/>
              <a:pPr/>
              <a:t>‹#›</a:t>
            </a:fld>
            <a:endParaRPr lang="en-US" dirty="0"/>
          </a:p>
        </p:txBody>
      </p:sp>
      <p:sp>
        <p:nvSpPr>
          <p:cNvPr id="13" name="Rectangle 12"/>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8" name="Date Placeholder 3"/>
          <p:cNvSpPr txBox="1">
            <a:spLocks/>
          </p:cNvSpPr>
          <p:nvPr userDrawn="1"/>
        </p:nvSpPr>
        <p:spPr>
          <a:xfrm>
            <a:off x="7080308" y="1019660"/>
            <a:ext cx="2052870"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schemeClr val="tx1">
                    <a:lumMod val="65000"/>
                    <a:lumOff val="35000"/>
                  </a:schemeClr>
                </a:solidFill>
              </a:rPr>
              <a:t>Richard</a:t>
            </a:r>
            <a:r>
              <a:rPr lang="en-US" sz="1000" b="1" baseline="0" dirty="0">
                <a:solidFill>
                  <a:schemeClr val="tx1">
                    <a:lumMod val="65000"/>
                    <a:lumOff val="35000"/>
                  </a:schemeClr>
                </a:solidFill>
              </a:rPr>
              <a:t> Woods, </a:t>
            </a:r>
          </a:p>
          <a:p>
            <a:pPr algn="r"/>
            <a:r>
              <a:rPr lang="en-US" sz="1000" b="1" baseline="0" dirty="0">
                <a:solidFill>
                  <a:schemeClr val="tx1">
                    <a:lumMod val="65000"/>
                    <a:lumOff val="35000"/>
                  </a:schemeClr>
                </a:solidFill>
              </a:rPr>
              <a:t>Georgia’s School Superintendent</a:t>
            </a:r>
          </a:p>
          <a:p>
            <a:pPr algn="r"/>
            <a:r>
              <a:rPr lang="en-US" sz="1000" b="1" i="1" u="none" baseline="0" dirty="0">
                <a:solidFill>
                  <a:schemeClr val="tx1">
                    <a:lumMod val="65000"/>
                    <a:lumOff val="35000"/>
                  </a:schemeClr>
                </a:solidFill>
              </a:rPr>
              <a:t>“Educating Georgia’s Future”</a:t>
            </a:r>
          </a:p>
          <a:p>
            <a:pPr algn="r"/>
            <a:r>
              <a:rPr lang="en-US" sz="1000" b="1" baseline="0" dirty="0">
                <a:solidFill>
                  <a:schemeClr val="tx1">
                    <a:lumMod val="65000"/>
                    <a:lumOff val="35000"/>
                  </a:schemeClr>
                </a:solidFill>
                <a:hlinkClick r:id="rId3"/>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426738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Times New Roman" panose="02020603050405020304" pitchFamily="18" charset="0"/>
              <a:cs typeface="Times New Roman" panose="02020603050405020304" pitchFamily="18" charset="0"/>
            </a:endParaRPr>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78EF115B-396C-4AE6-A688-7132B23A991E}" type="datetime1">
              <a:rPr lang="en-US" smtClean="0"/>
              <a:t>5/18/2017</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latin typeface="Times New Roman" panose="02020603050405020304" pitchFamily="18" charset="0"/>
                <a:cs typeface="Times New Roman" panose="02020603050405020304" pitchFamily="18" charset="0"/>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5" name="Date Placeholder 3"/>
          <p:cNvSpPr txBox="1">
            <a:spLocks/>
          </p:cNvSpPr>
          <p:nvPr userDrawn="1"/>
        </p:nvSpPr>
        <p:spPr>
          <a:xfrm>
            <a:off x="7055141" y="1019660"/>
            <a:ext cx="2078037"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schemeClr val="tx1">
                    <a:lumMod val="65000"/>
                    <a:lumOff val="35000"/>
                  </a:schemeClr>
                </a:solidFill>
              </a:rPr>
              <a:t>Richard</a:t>
            </a:r>
            <a:r>
              <a:rPr lang="en-US" sz="1000" b="1" baseline="0" dirty="0">
                <a:solidFill>
                  <a:schemeClr val="tx1">
                    <a:lumMod val="65000"/>
                    <a:lumOff val="35000"/>
                  </a:schemeClr>
                </a:solidFill>
              </a:rPr>
              <a:t> Woods, </a:t>
            </a:r>
          </a:p>
          <a:p>
            <a:pPr algn="r"/>
            <a:r>
              <a:rPr lang="en-US" sz="1000" b="1" baseline="0" dirty="0">
                <a:solidFill>
                  <a:schemeClr val="tx1">
                    <a:lumMod val="65000"/>
                    <a:lumOff val="35000"/>
                  </a:schemeClr>
                </a:solidFill>
              </a:rPr>
              <a:t>Georgia’s School Superintendent</a:t>
            </a:r>
          </a:p>
          <a:p>
            <a:pPr algn="r"/>
            <a:r>
              <a:rPr lang="en-US" sz="1000" b="1" i="1" u="none" baseline="0" dirty="0">
                <a:solidFill>
                  <a:schemeClr val="tx1">
                    <a:lumMod val="65000"/>
                    <a:lumOff val="35000"/>
                  </a:schemeClr>
                </a:solidFill>
              </a:rPr>
              <a:t>“Educating Georgia’s Future”</a:t>
            </a:r>
          </a:p>
          <a:p>
            <a:pPr algn="r"/>
            <a:r>
              <a:rPr lang="en-US" sz="1000" b="1" baseline="0" dirty="0">
                <a:solidFill>
                  <a:schemeClr val="tx1">
                    <a:lumMod val="65000"/>
                    <a:lumOff val="35000"/>
                  </a:schemeClr>
                </a:solidFill>
                <a:hlinkClick r:id="rId3"/>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306360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s://www.gadoe.org/"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sp>
        <p:nvSpPr>
          <p:cNvPr id="2" name="Title Placeholder 1"/>
          <p:cNvSpPr>
            <a:spLocks noGrp="1"/>
          </p:cNvSpPr>
          <p:nvPr>
            <p:ph type="title"/>
          </p:nvPr>
        </p:nvSpPr>
        <p:spPr>
          <a:xfrm>
            <a:off x="603983" y="334016"/>
            <a:ext cx="631663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latin typeface="Times New Roman" panose="02020603050405020304" pitchFamily="18" charset="0"/>
                <a:cs typeface="Times New Roman" panose="02020603050405020304" pitchFamily="18" charset="0"/>
              </a:defRPr>
            </a:lvl1pPr>
          </a:lstStyle>
          <a:p>
            <a:fld id="{A5ADAD8F-B6D1-4EEC-B438-423C429AAFA3}" type="datetime1">
              <a:rPr lang="en-US" smtClean="0"/>
              <a:t>5/18/2017</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latin typeface="Times New Roman" panose="02020603050405020304" pitchFamily="18" charset="0"/>
                <a:cs typeface="Times New Roman" panose="02020603050405020304" pitchFamily="18" charset="0"/>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latin typeface="Times New Roman" panose="02020603050405020304" pitchFamily="18" charset="0"/>
                <a:cs typeface="Times New Roman" panose="02020603050405020304" pitchFamily="18" charset="0"/>
              </a:defRPr>
            </a:lvl1pPr>
          </a:lstStyle>
          <a:p>
            <a:fld id="{B63E4CEF-BB1E-48C7-AE93-F39F6AA99AD7}" type="slidenum">
              <a:rPr lang="en-US" smtClean="0"/>
              <a:pPr/>
              <a:t>‹#›</a:t>
            </a:fld>
            <a:endParaRPr lang="en-US" dirty="0"/>
          </a:p>
        </p:txBody>
      </p:sp>
      <p:sp>
        <p:nvSpPr>
          <p:cNvPr id="9" name="Rectangle 8"/>
          <p:cNvSpPr/>
          <p:nvPr/>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rotWithShape="1">
          <a:blip r:embed="rId12"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3" name="Date Placeholder 3"/>
          <p:cNvSpPr txBox="1">
            <a:spLocks/>
          </p:cNvSpPr>
          <p:nvPr/>
        </p:nvSpPr>
        <p:spPr>
          <a:xfrm>
            <a:off x="7172587" y="1019660"/>
            <a:ext cx="19605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schemeClr val="tx1">
                    <a:lumMod val="65000"/>
                    <a:lumOff val="35000"/>
                  </a:schemeClr>
                </a:solidFill>
              </a:rPr>
              <a:t>Richard</a:t>
            </a:r>
            <a:r>
              <a:rPr lang="en-US" sz="1000" b="1" baseline="0" dirty="0">
                <a:solidFill>
                  <a:schemeClr val="tx1">
                    <a:lumMod val="65000"/>
                    <a:lumOff val="35000"/>
                  </a:schemeClr>
                </a:solidFill>
              </a:rPr>
              <a:t> Woods, </a:t>
            </a:r>
          </a:p>
          <a:p>
            <a:pPr algn="r"/>
            <a:r>
              <a:rPr lang="en-US" sz="1000" b="1" baseline="0" dirty="0">
                <a:solidFill>
                  <a:schemeClr val="tx1">
                    <a:lumMod val="65000"/>
                    <a:lumOff val="35000"/>
                  </a:schemeClr>
                </a:solidFill>
              </a:rPr>
              <a:t>Georgia’s School Superintendent</a:t>
            </a:r>
          </a:p>
          <a:p>
            <a:pPr algn="r"/>
            <a:r>
              <a:rPr lang="en-US" sz="1000" b="1" i="1" u="none" baseline="0" dirty="0">
                <a:solidFill>
                  <a:schemeClr val="tx1">
                    <a:lumMod val="65000"/>
                    <a:lumOff val="35000"/>
                  </a:schemeClr>
                </a:solidFill>
              </a:rPr>
              <a:t>“Educating Georgia’s Future”</a:t>
            </a:r>
          </a:p>
          <a:p>
            <a:pPr algn="r"/>
            <a:r>
              <a:rPr lang="en-US" sz="1000" b="1" baseline="0" dirty="0">
                <a:solidFill>
                  <a:schemeClr val="tx1">
                    <a:lumMod val="65000"/>
                    <a:lumOff val="35000"/>
                  </a:schemeClr>
                </a:solidFill>
                <a:hlinkClick r:id="rId13"/>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214998181"/>
      </p:ext>
    </p:extLst>
  </p:cSld>
  <p:clrMap bg1="lt1" tx1="dk1" bg2="lt2" tx2="dk2" accent1="accent1" accent2="accent2" accent3="accent3" accent4="accent4" accent5="accent5" accent6="accent6" hlink="hlink" folHlink="folHlink"/>
  <p:sldLayoutIdLst>
    <p:sldLayoutId id="2147483673" r:id="rId1"/>
    <p:sldLayoutId id="2147483672" r:id="rId2"/>
    <p:sldLayoutId id="2147483674" r:id="rId3"/>
    <p:sldLayoutId id="2147483680" r:id="rId4"/>
    <p:sldLayoutId id="2147483679" r:id="rId5"/>
    <p:sldLayoutId id="2147483666" r:id="rId6"/>
    <p:sldLayoutId id="2147483668" r:id="rId7"/>
    <p:sldLayoutId id="2147483669" r:id="rId8"/>
    <p:sldLayoutId id="2147483670" r:id="rId9"/>
    <p:sldLayoutId id="2147483681" r:id="rId10"/>
  </p:sldLayoutIdLst>
  <p:hf sldNum="0" hdr="0" ftr="0" dt="0"/>
  <p:txStyles>
    <p:titleStyle>
      <a:lvl1pPr algn="l" defTabSz="914400" rtl="0" eaLnBrk="1" latinLnBrk="0" hangingPunct="1">
        <a:lnSpc>
          <a:spcPct val="90000"/>
        </a:lnSpc>
        <a:spcBef>
          <a:spcPct val="0"/>
        </a:spcBef>
        <a:buNone/>
        <a:defRPr sz="4400" b="1" kern="1200">
          <a:solidFill>
            <a:schemeClr val="tx1"/>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gadoe.org/SchoolImprovement/Federal-Programs/Pages/Gamep-Forms-andDocuments.aspx"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8.png"/><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www.gadoe.org/School-Improvement/Federal-Programs/Pages/Gamep-Forms-and-Documents.aspx"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s://www.gadoe.org/School-Improvement/Federal-Programs/Pages/School-Readiness-and-OSY-Services.aspx"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osymigrant.org/"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mailto:mmunoz@doe.k12.ga.us" TargetMode="External"/><Relationship Id="rId7" Type="http://schemas.openxmlformats.org/officeDocument/2006/relationships/hyperlink" Target="mailto:yordones@doe.k12.ga.us" TargetMode="External"/><Relationship Id="rId2" Type="http://schemas.openxmlformats.org/officeDocument/2006/relationships/hyperlink" Target="mailto:jcortez@doe.k12.ga.us" TargetMode="External"/><Relationship Id="rId1" Type="http://schemas.openxmlformats.org/officeDocument/2006/relationships/slideLayout" Target="../slideLayouts/slideLayout2.xml"/><Relationship Id="rId6" Type="http://schemas.openxmlformats.org/officeDocument/2006/relationships/hyperlink" Target="mailto:bsanchez@doe.k12.ga.us" TargetMode="External"/><Relationship Id="rId5" Type="http://schemas.openxmlformats.org/officeDocument/2006/relationships/hyperlink" Target="mailto:olopez@doe.k12.ga.us" TargetMode="External"/><Relationship Id="rId4" Type="http://schemas.openxmlformats.org/officeDocument/2006/relationships/hyperlink" Target="mailto:mtrejo@doe.k12.ga.us"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4"/>
          <p:cNvSpPr>
            <a:spLocks noGrp="1"/>
          </p:cNvSpPr>
          <p:nvPr>
            <p:ph type="ctrTitle"/>
          </p:nvPr>
        </p:nvSpPr>
        <p:spPr>
          <a:xfrm>
            <a:off x="143859" y="1806498"/>
            <a:ext cx="8869680" cy="1758933"/>
          </a:xfrm>
        </p:spPr>
        <p:txBody>
          <a:bodyPr>
            <a:normAutofit fontScale="90000"/>
          </a:bodyPr>
          <a:lstStyle/>
          <a:p>
            <a:r>
              <a:rPr lang="en-US" sz="4000" dirty="0">
                <a:latin typeface="+mn-lt"/>
              </a:rPr>
              <a:t>Title I, Part C</a:t>
            </a:r>
            <a:br>
              <a:rPr lang="en-US" sz="4000" dirty="0">
                <a:latin typeface="+mn-lt"/>
              </a:rPr>
            </a:br>
            <a:r>
              <a:rPr lang="en-US" sz="4000" dirty="0">
                <a:latin typeface="+mn-lt"/>
              </a:rPr>
              <a:t>Education of Migratory Children (MEP)</a:t>
            </a:r>
            <a:br>
              <a:rPr lang="en-US" altLang="en-US" sz="4000" dirty="0">
                <a:latin typeface="+mn-lt"/>
              </a:rPr>
            </a:br>
            <a:br>
              <a:rPr lang="en-US" altLang="en-US" sz="4000" dirty="0">
                <a:latin typeface="+mn-lt"/>
              </a:rPr>
            </a:br>
            <a:r>
              <a:rPr lang="en-US" altLang="en-US" sz="3300" i="1" dirty="0">
                <a:latin typeface="+mn-lt"/>
              </a:rPr>
              <a:t>Closing FY17 and Planning for FY18</a:t>
            </a:r>
          </a:p>
        </p:txBody>
      </p:sp>
      <p:sp>
        <p:nvSpPr>
          <p:cNvPr id="2" name="Subtitle 1"/>
          <p:cNvSpPr>
            <a:spLocks noGrp="1"/>
          </p:cNvSpPr>
          <p:nvPr>
            <p:ph type="subTitle" idx="1"/>
          </p:nvPr>
        </p:nvSpPr>
        <p:spPr>
          <a:xfrm>
            <a:off x="3474022" y="4060444"/>
            <a:ext cx="2209354" cy="936225"/>
          </a:xfrm>
        </p:spPr>
        <p:txBody>
          <a:bodyPr/>
          <a:lstStyle/>
          <a:p>
            <a:r>
              <a:rPr lang="en-US" dirty="0">
                <a:latin typeface="+mn-lt"/>
              </a:rPr>
              <a:t>May 18, 2017</a:t>
            </a:r>
          </a:p>
          <a:p>
            <a:r>
              <a:rPr lang="en-US" dirty="0">
                <a:latin typeface="+mn-lt"/>
              </a:rPr>
              <a:t>9:30 AM</a:t>
            </a:r>
          </a:p>
        </p:txBody>
      </p:sp>
      <p:pic>
        <p:nvPicPr>
          <p:cNvPr id="5123" name="Picture 7" descr="C:\Documents and Settings\John Wight\Desktop\MEP HD Logo.tif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0733" y="4170292"/>
            <a:ext cx="1683834" cy="1652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3141" y="4170292"/>
            <a:ext cx="1739768" cy="1705588"/>
          </a:xfrm>
          <a:prstGeom prst="rect">
            <a:avLst/>
          </a:prstGeom>
        </p:spPr>
      </p:pic>
    </p:spTree>
    <p:extLst>
      <p:ext uri="{BB962C8B-B14F-4D97-AF65-F5344CB8AC3E}">
        <p14:creationId xmlns:p14="http://schemas.microsoft.com/office/powerpoint/2010/main" val="397857456"/>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326" y="148959"/>
            <a:ext cx="6316630" cy="1325563"/>
          </a:xfrm>
        </p:spPr>
        <p:txBody>
          <a:bodyPr>
            <a:normAutofit/>
          </a:bodyPr>
          <a:lstStyle/>
          <a:p>
            <a:r>
              <a:rPr lang="en-US" sz="3400" dirty="0">
                <a:latin typeface="+mn-lt"/>
              </a:rPr>
              <a:t>Closing out of FY17 - Implementation Plans (IPs)</a:t>
            </a:r>
          </a:p>
        </p:txBody>
      </p:sp>
      <p:sp>
        <p:nvSpPr>
          <p:cNvPr id="3" name="Content Placeholder 2"/>
          <p:cNvSpPr>
            <a:spLocks noGrp="1"/>
          </p:cNvSpPr>
          <p:nvPr>
            <p:ph idx="1"/>
          </p:nvPr>
        </p:nvSpPr>
        <p:spPr>
          <a:xfrm>
            <a:off x="628650" y="1480966"/>
            <a:ext cx="7886700" cy="4351338"/>
          </a:xfrm>
        </p:spPr>
        <p:txBody>
          <a:bodyPr/>
          <a:lstStyle/>
          <a:p>
            <a:pPr>
              <a:lnSpc>
                <a:spcPct val="100000"/>
              </a:lnSpc>
              <a:spcBef>
                <a:spcPts val="0"/>
              </a:spcBef>
            </a:pPr>
            <a:r>
              <a:rPr lang="en-US" sz="2400" dirty="0">
                <a:latin typeface="+mn-lt"/>
              </a:rPr>
              <a:t>Summer IPs were due on 5/1/2017.</a:t>
            </a:r>
          </a:p>
          <a:p>
            <a:pPr>
              <a:lnSpc>
                <a:spcPct val="100000"/>
              </a:lnSpc>
              <a:spcBef>
                <a:spcPts val="0"/>
              </a:spcBef>
            </a:pPr>
            <a:r>
              <a:rPr lang="en-US" sz="2400" dirty="0">
                <a:latin typeface="+mn-lt"/>
              </a:rPr>
              <a:t>School year IP evaluations must be submitted within the 2 weeks after plan ends. </a:t>
            </a:r>
          </a:p>
          <a:p>
            <a:pPr>
              <a:lnSpc>
                <a:spcPct val="100000"/>
              </a:lnSpc>
              <a:spcBef>
                <a:spcPts val="0"/>
              </a:spcBef>
            </a:pPr>
            <a:r>
              <a:rPr lang="en-US" sz="2400" dirty="0">
                <a:latin typeface="+mn-lt"/>
              </a:rPr>
              <a:t>All IPs submitted and approved must have an IP evaluation even if IP was not implemented.</a:t>
            </a:r>
            <a:endParaRPr lang="en-US" sz="2400" strike="sngStrike" dirty="0">
              <a:latin typeface="+mn-lt"/>
            </a:endParaRPr>
          </a:p>
          <a:p>
            <a:pPr>
              <a:lnSpc>
                <a:spcPct val="100000"/>
              </a:lnSpc>
              <a:spcBef>
                <a:spcPts val="0"/>
              </a:spcBef>
            </a:pPr>
            <a:r>
              <a:rPr lang="en-US" sz="2400" dirty="0">
                <a:latin typeface="+mn-lt"/>
              </a:rPr>
              <a:t>Summer IP evaluations due as soon as plan is completed.</a:t>
            </a:r>
          </a:p>
          <a:p>
            <a:pPr>
              <a:lnSpc>
                <a:spcPct val="100000"/>
              </a:lnSpc>
              <a:spcBef>
                <a:spcPts val="0"/>
              </a:spcBef>
            </a:pPr>
            <a:r>
              <a:rPr lang="en-US" sz="2400" dirty="0">
                <a:latin typeface="+mn-lt"/>
              </a:rPr>
              <a:t>School year and summer IP evaluation data is collected by numbers of migrant students meeting the goal - PFS and non-PFS.</a:t>
            </a:r>
          </a:p>
          <a:p>
            <a:pPr>
              <a:lnSpc>
                <a:spcPct val="100000"/>
              </a:lnSpc>
              <a:spcBef>
                <a:spcPts val="0"/>
              </a:spcBef>
            </a:pPr>
            <a:r>
              <a:rPr lang="en-US" sz="2400" dirty="0">
                <a:latin typeface="+mn-lt"/>
              </a:rPr>
              <a:t>School year and summer IP evaluation data is prepared for GaDOE review in July 2017.</a:t>
            </a:r>
          </a:p>
          <a:p>
            <a:pPr>
              <a:lnSpc>
                <a:spcPct val="100000"/>
              </a:lnSpc>
              <a:spcBef>
                <a:spcPts val="0"/>
              </a:spcBef>
            </a:pPr>
            <a:r>
              <a:rPr lang="en-US" sz="2400" dirty="0">
                <a:latin typeface="+mn-lt"/>
              </a:rPr>
              <a:t>IP Evaluation Link available on MEP website</a:t>
            </a:r>
          </a:p>
          <a:p>
            <a:endParaRPr lang="en-US" dirty="0"/>
          </a:p>
        </p:txBody>
      </p:sp>
    </p:spTree>
    <p:extLst>
      <p:ext uri="{BB962C8B-B14F-4D97-AF65-F5344CB8AC3E}">
        <p14:creationId xmlns:p14="http://schemas.microsoft.com/office/powerpoint/2010/main" val="26262333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3097" y="192501"/>
            <a:ext cx="6316630" cy="1325563"/>
          </a:xfrm>
        </p:spPr>
        <p:txBody>
          <a:bodyPr>
            <a:normAutofit/>
          </a:bodyPr>
          <a:lstStyle/>
          <a:p>
            <a:r>
              <a:rPr lang="en-US" sz="3400" dirty="0">
                <a:latin typeface="+mn-lt"/>
              </a:rPr>
              <a:t>Closing out of FY17 - Supplemental Services (SS)</a:t>
            </a:r>
          </a:p>
        </p:txBody>
      </p:sp>
      <p:sp>
        <p:nvSpPr>
          <p:cNvPr id="3" name="Content Placeholder 2"/>
          <p:cNvSpPr>
            <a:spLocks noGrp="1"/>
          </p:cNvSpPr>
          <p:nvPr>
            <p:ph idx="1"/>
          </p:nvPr>
        </p:nvSpPr>
        <p:spPr>
          <a:xfrm>
            <a:off x="628650" y="2005013"/>
            <a:ext cx="7886700" cy="4351338"/>
          </a:xfrm>
        </p:spPr>
        <p:txBody>
          <a:bodyPr/>
          <a:lstStyle/>
          <a:p>
            <a:pPr>
              <a:lnSpc>
                <a:spcPct val="100000"/>
              </a:lnSpc>
              <a:spcBef>
                <a:spcPts val="0"/>
              </a:spcBef>
            </a:pPr>
            <a:r>
              <a:rPr lang="en-US" sz="2600" dirty="0">
                <a:latin typeface="+mn-lt"/>
              </a:rPr>
              <a:t>Supplemental Services Online Portal closed May 12</a:t>
            </a:r>
            <a:r>
              <a:rPr lang="en-US" sz="2600" dirty="0">
                <a:solidFill>
                  <a:srgbClr val="00B050"/>
                </a:solidFill>
                <a:latin typeface="+mn-lt"/>
              </a:rPr>
              <a:t>.</a:t>
            </a:r>
          </a:p>
          <a:p>
            <a:pPr>
              <a:lnSpc>
                <a:spcPct val="100000"/>
              </a:lnSpc>
              <a:spcBef>
                <a:spcPts val="0"/>
              </a:spcBef>
            </a:pPr>
            <a:endParaRPr lang="en-US" sz="2600" dirty="0">
              <a:latin typeface="+mn-lt"/>
            </a:endParaRPr>
          </a:p>
          <a:p>
            <a:pPr>
              <a:lnSpc>
                <a:spcPct val="100000"/>
              </a:lnSpc>
              <a:spcBef>
                <a:spcPts val="0"/>
              </a:spcBef>
            </a:pPr>
            <a:r>
              <a:rPr lang="en-US" sz="2600" dirty="0">
                <a:latin typeface="+mn-lt"/>
              </a:rPr>
              <a:t>Use the SS Tracking Form to document any new services provided between submission and the last day of school.  </a:t>
            </a:r>
          </a:p>
          <a:p>
            <a:pPr marL="0" indent="0">
              <a:lnSpc>
                <a:spcPct val="100000"/>
              </a:lnSpc>
              <a:spcBef>
                <a:spcPts val="0"/>
              </a:spcBef>
              <a:buNone/>
            </a:pPr>
            <a:endParaRPr lang="en-US" sz="2600" dirty="0">
              <a:latin typeface="+mn-lt"/>
            </a:endParaRPr>
          </a:p>
          <a:p>
            <a:pPr>
              <a:lnSpc>
                <a:spcPct val="100000"/>
              </a:lnSpc>
              <a:spcBef>
                <a:spcPts val="0"/>
              </a:spcBef>
            </a:pPr>
            <a:r>
              <a:rPr lang="en-US" sz="2600" dirty="0">
                <a:latin typeface="+mn-lt"/>
              </a:rPr>
              <a:t>If new codes provided, mail the SS Tracking Form to the regional office on the last day of school.  </a:t>
            </a:r>
          </a:p>
          <a:p>
            <a:pPr marL="0" indent="0">
              <a:lnSpc>
                <a:spcPct val="100000"/>
              </a:lnSpc>
              <a:spcBef>
                <a:spcPts val="0"/>
              </a:spcBef>
              <a:buNone/>
            </a:pPr>
            <a:endParaRPr lang="en-US" sz="2600" dirty="0">
              <a:latin typeface="+mn-lt"/>
            </a:endParaRPr>
          </a:p>
          <a:p>
            <a:pPr>
              <a:lnSpc>
                <a:spcPct val="100000"/>
              </a:lnSpc>
              <a:spcBef>
                <a:spcPts val="0"/>
              </a:spcBef>
            </a:pPr>
            <a:r>
              <a:rPr lang="en-US" sz="2600" dirty="0">
                <a:latin typeface="+mn-lt"/>
              </a:rPr>
              <a:t>Updates should be HIGHLIGHTED in yellow.</a:t>
            </a:r>
          </a:p>
          <a:p>
            <a:pPr marL="0" indent="0">
              <a:buNone/>
            </a:pPr>
            <a:endParaRPr lang="en-US" dirty="0"/>
          </a:p>
        </p:txBody>
      </p:sp>
    </p:spTree>
    <p:extLst>
      <p:ext uri="{BB962C8B-B14F-4D97-AF65-F5344CB8AC3E}">
        <p14:creationId xmlns:p14="http://schemas.microsoft.com/office/powerpoint/2010/main" val="7056816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a:latin typeface="+mn-lt"/>
              </a:rPr>
              <a:t>Closing out of FY17 – </a:t>
            </a:r>
            <a:br>
              <a:rPr lang="en-US" sz="3400" dirty="0">
                <a:latin typeface="+mn-lt"/>
              </a:rPr>
            </a:br>
            <a:r>
              <a:rPr lang="en-US" sz="3400" dirty="0">
                <a:latin typeface="+mn-lt"/>
              </a:rPr>
              <a:t>Summer SS Collection</a:t>
            </a:r>
          </a:p>
        </p:txBody>
      </p:sp>
      <p:sp>
        <p:nvSpPr>
          <p:cNvPr id="3" name="Content Placeholder 2"/>
          <p:cNvSpPr>
            <a:spLocks noGrp="1"/>
          </p:cNvSpPr>
          <p:nvPr>
            <p:ph idx="1"/>
          </p:nvPr>
        </p:nvSpPr>
        <p:spPr/>
        <p:txBody>
          <a:bodyPr/>
          <a:lstStyle/>
          <a:p>
            <a:pPr>
              <a:lnSpc>
                <a:spcPct val="100000"/>
              </a:lnSpc>
              <a:spcBef>
                <a:spcPts val="0"/>
              </a:spcBef>
            </a:pPr>
            <a:r>
              <a:rPr lang="en-US" dirty="0">
                <a:solidFill>
                  <a:srgbClr val="FF0000"/>
                </a:solidFill>
                <a:latin typeface="+mn-lt"/>
              </a:rPr>
              <a:t>No SS Online </a:t>
            </a:r>
            <a:r>
              <a:rPr lang="en-US" dirty="0">
                <a:latin typeface="+mn-lt"/>
              </a:rPr>
              <a:t>for summer; </a:t>
            </a:r>
            <a:r>
              <a:rPr lang="en-US" b="1" dirty="0">
                <a:latin typeface="+mn-lt"/>
              </a:rPr>
              <a:t>paper report process</a:t>
            </a:r>
          </a:p>
          <a:p>
            <a:pPr>
              <a:lnSpc>
                <a:spcPct val="100000"/>
              </a:lnSpc>
              <a:spcBef>
                <a:spcPts val="0"/>
              </a:spcBef>
            </a:pPr>
            <a:r>
              <a:rPr lang="en-US" dirty="0">
                <a:latin typeface="+mn-lt"/>
              </a:rPr>
              <a:t>Early June, a blank SS report will be loaded to the portal; all participants listed as of date of report.</a:t>
            </a:r>
          </a:p>
          <a:p>
            <a:pPr>
              <a:lnSpc>
                <a:spcPct val="100000"/>
              </a:lnSpc>
              <a:spcBef>
                <a:spcPts val="0"/>
              </a:spcBef>
            </a:pPr>
            <a:r>
              <a:rPr lang="en-US" dirty="0">
                <a:latin typeface="+mn-lt"/>
              </a:rPr>
              <a:t>New Participant Report will be loaded to the portal for your district each Monday – June/July.</a:t>
            </a:r>
          </a:p>
          <a:p>
            <a:pPr>
              <a:lnSpc>
                <a:spcPct val="100000"/>
              </a:lnSpc>
              <a:spcBef>
                <a:spcPts val="0"/>
              </a:spcBef>
            </a:pPr>
            <a:r>
              <a:rPr lang="en-US" dirty="0">
                <a:latin typeface="+mn-lt"/>
              </a:rPr>
              <a:t>Add new summer arrivals to your SS report.</a:t>
            </a:r>
          </a:p>
          <a:p>
            <a:pPr>
              <a:lnSpc>
                <a:spcPct val="100000"/>
              </a:lnSpc>
              <a:spcBef>
                <a:spcPts val="0"/>
              </a:spcBef>
            </a:pPr>
            <a:r>
              <a:rPr lang="en-US" dirty="0">
                <a:latin typeface="+mn-lt"/>
              </a:rPr>
              <a:t>Record any and all services provided.</a:t>
            </a:r>
          </a:p>
          <a:p>
            <a:pPr>
              <a:lnSpc>
                <a:spcPct val="100000"/>
              </a:lnSpc>
              <a:spcBef>
                <a:spcPts val="0"/>
              </a:spcBef>
            </a:pPr>
            <a:r>
              <a:rPr lang="en-US" dirty="0">
                <a:latin typeface="+mn-lt"/>
              </a:rPr>
              <a:t>Mail to the regional office at the end of your summer services.  </a:t>
            </a:r>
          </a:p>
          <a:p>
            <a:pPr marL="0" indent="0">
              <a:buNone/>
            </a:pPr>
            <a:endParaRPr lang="en-US" dirty="0"/>
          </a:p>
        </p:txBody>
      </p:sp>
    </p:spTree>
    <p:extLst>
      <p:ext uri="{BB962C8B-B14F-4D97-AF65-F5344CB8AC3E}">
        <p14:creationId xmlns:p14="http://schemas.microsoft.com/office/powerpoint/2010/main" val="9257303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533" y="400923"/>
            <a:ext cx="6316630" cy="1325563"/>
          </a:xfrm>
        </p:spPr>
        <p:txBody>
          <a:bodyPr/>
          <a:lstStyle/>
          <a:p>
            <a:r>
              <a:rPr lang="en-US" dirty="0">
                <a:latin typeface="+mn-lt"/>
              </a:rPr>
              <a:t>Summer Academic Services</a:t>
            </a:r>
          </a:p>
        </p:txBody>
      </p:sp>
      <p:sp>
        <p:nvSpPr>
          <p:cNvPr id="3" name="Content Placeholder 2"/>
          <p:cNvSpPr>
            <a:spLocks noGrp="1"/>
          </p:cNvSpPr>
          <p:nvPr>
            <p:ph idx="1"/>
          </p:nvPr>
        </p:nvSpPr>
        <p:spPr>
          <a:xfrm>
            <a:off x="472533" y="2204767"/>
            <a:ext cx="7886700" cy="3047457"/>
          </a:xfrm>
        </p:spPr>
        <p:txBody>
          <a:bodyPr/>
          <a:lstStyle/>
          <a:p>
            <a:r>
              <a:rPr lang="en-US" dirty="0">
                <a:latin typeface="+mn-lt"/>
              </a:rPr>
              <a:t>Increased migration during May-July.</a:t>
            </a:r>
          </a:p>
          <a:p>
            <a:r>
              <a:rPr lang="en-US" dirty="0">
                <a:latin typeface="+mn-lt"/>
              </a:rPr>
              <a:t>Your district’s participants may only be in the county for the summer – never enroll in school (NE).</a:t>
            </a:r>
          </a:p>
          <a:p>
            <a:r>
              <a:rPr lang="en-US" dirty="0">
                <a:latin typeface="+mn-lt"/>
              </a:rPr>
              <a:t>Provide services. Spread funds through the year so your summer participants are supported academically.</a:t>
            </a:r>
          </a:p>
        </p:txBody>
      </p:sp>
    </p:spTree>
    <p:extLst>
      <p:ext uri="{BB962C8B-B14F-4D97-AF65-F5344CB8AC3E}">
        <p14:creationId xmlns:p14="http://schemas.microsoft.com/office/powerpoint/2010/main" val="22569544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mn-lt"/>
              </a:rPr>
              <a:t>Planning for FY18</a:t>
            </a:r>
            <a:br>
              <a:rPr lang="en-US" dirty="0"/>
            </a:br>
            <a:endParaRPr lang="en-US" dirty="0"/>
          </a:p>
        </p:txBody>
      </p:sp>
      <p:sp>
        <p:nvSpPr>
          <p:cNvPr id="6" name="Subtitle 5"/>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0805737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23385" y="169341"/>
            <a:ext cx="6791092" cy="2625775"/>
          </a:xfrm>
        </p:spPr>
        <p:txBody>
          <a:bodyPr>
            <a:normAutofit/>
          </a:bodyPr>
          <a:lstStyle/>
          <a:p>
            <a:pPr algn="ctr">
              <a:lnSpc>
                <a:spcPct val="100000"/>
              </a:lnSpc>
              <a:spcBef>
                <a:spcPts val="0"/>
              </a:spcBef>
            </a:pPr>
            <a:r>
              <a:rPr lang="en-US" sz="3600" dirty="0">
                <a:latin typeface="+mn-lt"/>
              </a:rPr>
              <a:t>Title I Part C -MEP</a:t>
            </a:r>
            <a:br>
              <a:rPr lang="en-US" sz="3600" dirty="0">
                <a:latin typeface="+mn-lt"/>
              </a:rPr>
            </a:br>
            <a:r>
              <a:rPr lang="en-US" sz="3600" dirty="0">
                <a:highlight>
                  <a:srgbClr val="FFFF00"/>
                </a:highlight>
                <a:latin typeface="+mn-lt"/>
              </a:rPr>
              <a:t>Is part </a:t>
            </a:r>
            <a:r>
              <a:rPr lang="en-US" sz="3600" dirty="0">
                <a:latin typeface="+mn-lt"/>
              </a:rPr>
              <a:t>of the Georgia’s Systems of </a:t>
            </a:r>
            <a:br>
              <a:rPr lang="en-US" sz="3600" dirty="0">
                <a:latin typeface="+mn-lt"/>
              </a:rPr>
            </a:br>
            <a:r>
              <a:rPr lang="en-US" sz="3600" dirty="0">
                <a:latin typeface="+mn-lt"/>
              </a:rPr>
              <a:t>Continuous Improvement</a:t>
            </a:r>
            <a:br>
              <a:rPr lang="en-US" sz="3600" dirty="0">
                <a:latin typeface="+mn-lt"/>
              </a:rPr>
            </a:br>
            <a:r>
              <a:rPr lang="en-US" sz="3600" dirty="0">
                <a:latin typeface="+mn-lt"/>
              </a:rPr>
              <a:t>2017-2018</a:t>
            </a:r>
          </a:p>
        </p:txBody>
      </p:sp>
      <p:pic>
        <p:nvPicPr>
          <p:cNvPr id="8" name="Content Placeholder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2338121" y="2795116"/>
            <a:ext cx="3466115" cy="3398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69112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373" y="214418"/>
            <a:ext cx="6316663" cy="1325563"/>
          </a:xfrm>
        </p:spPr>
        <p:txBody>
          <a:bodyPr>
            <a:normAutofit/>
          </a:bodyPr>
          <a:lstStyle/>
          <a:p>
            <a:r>
              <a:rPr lang="en-US" sz="4000" dirty="0">
                <a:latin typeface="+mn-lt"/>
              </a:rPr>
              <a:t>Support Structures Essential for School Improvement</a:t>
            </a:r>
          </a:p>
        </p:txBody>
      </p:sp>
      <p:sp>
        <p:nvSpPr>
          <p:cNvPr id="3" name="Content Placeholder 2"/>
          <p:cNvSpPr>
            <a:spLocks noGrp="1"/>
          </p:cNvSpPr>
          <p:nvPr>
            <p:ph idx="1"/>
          </p:nvPr>
        </p:nvSpPr>
        <p:spPr>
          <a:xfrm>
            <a:off x="217774" y="1820122"/>
            <a:ext cx="8448127" cy="4010524"/>
          </a:xfrm>
        </p:spPr>
        <p:txBody>
          <a:bodyPr/>
          <a:lstStyle/>
          <a:p>
            <a:r>
              <a:rPr lang="en-US" sz="1800" dirty="0">
                <a:solidFill>
                  <a:srgbClr val="C00000"/>
                </a:solidFill>
                <a:latin typeface="+mn-lt"/>
              </a:rPr>
              <a:t>Coherent Instructional System</a:t>
            </a:r>
            <a:r>
              <a:rPr lang="en-US" sz="1800" dirty="0">
                <a:latin typeface="+mn-lt"/>
              </a:rPr>
              <a:t>:  </a:t>
            </a:r>
            <a:r>
              <a:rPr lang="en-US" sz="1600" dirty="0">
                <a:latin typeface="+mn-lt"/>
              </a:rPr>
              <a:t>District and schools must have an established, shared instructional guidance structure….</a:t>
            </a:r>
            <a:r>
              <a:rPr lang="en-US" sz="1800" i="1" u="sng" dirty="0">
                <a:latin typeface="+mn-lt"/>
              </a:rPr>
              <a:t>Migrant staff instructional guidance.</a:t>
            </a:r>
          </a:p>
          <a:p>
            <a:r>
              <a:rPr lang="en-US" sz="1800" dirty="0">
                <a:solidFill>
                  <a:srgbClr val="C00000"/>
                </a:solidFill>
                <a:latin typeface="+mn-lt"/>
              </a:rPr>
              <a:t>Effective Leadership</a:t>
            </a:r>
            <a:r>
              <a:rPr lang="en-US" sz="1800" dirty="0">
                <a:latin typeface="+mn-lt"/>
              </a:rPr>
              <a:t>:  </a:t>
            </a:r>
            <a:r>
              <a:rPr lang="en-US" sz="1600" dirty="0">
                <a:latin typeface="+mn-lt"/>
              </a:rPr>
              <a:t>A major support necessary for an effective instructional guidance structure is the leadership in the school and at the district level…. </a:t>
            </a:r>
            <a:r>
              <a:rPr lang="en-US" sz="1800" i="1" u="sng" dirty="0">
                <a:latin typeface="+mn-lt"/>
              </a:rPr>
              <a:t>Migrant staff support.</a:t>
            </a:r>
          </a:p>
          <a:p>
            <a:r>
              <a:rPr lang="en-US" sz="1800" dirty="0">
                <a:solidFill>
                  <a:srgbClr val="C00000"/>
                </a:solidFill>
                <a:latin typeface="+mn-lt"/>
              </a:rPr>
              <a:t>Professional Capacity</a:t>
            </a:r>
            <a:r>
              <a:rPr lang="en-US" sz="1800" dirty="0">
                <a:latin typeface="+mn-lt"/>
              </a:rPr>
              <a:t>:   </a:t>
            </a:r>
            <a:r>
              <a:rPr lang="en-US" sz="1600" dirty="0">
                <a:latin typeface="+mn-lt"/>
              </a:rPr>
              <a:t>In addition to effective leadership, schools, to improve particularly in instruction, must have a coherent structure to develop the capacity of the professionals in the school…. </a:t>
            </a:r>
            <a:r>
              <a:rPr lang="en-US" sz="1800" i="1" u="sng" dirty="0">
                <a:latin typeface="+mn-lt"/>
              </a:rPr>
              <a:t>Migrant staff professional development. </a:t>
            </a:r>
          </a:p>
          <a:p>
            <a:r>
              <a:rPr lang="en-US" sz="1800" dirty="0">
                <a:solidFill>
                  <a:srgbClr val="C00000"/>
                </a:solidFill>
                <a:latin typeface="+mn-lt"/>
              </a:rPr>
              <a:t>Supportive Learning Environment</a:t>
            </a:r>
            <a:r>
              <a:rPr lang="en-US" sz="1800" dirty="0">
                <a:latin typeface="+mn-lt"/>
              </a:rPr>
              <a:t>:  </a:t>
            </a:r>
            <a:r>
              <a:rPr lang="en-US" sz="1600" dirty="0">
                <a:latin typeface="+mn-lt"/>
              </a:rPr>
              <a:t>A school must design a structure that organizes all the efforts in the school to meet the differing needs of </a:t>
            </a:r>
            <a:r>
              <a:rPr lang="en-US" sz="1600" u="sng" dirty="0">
                <a:latin typeface="+mn-lt"/>
              </a:rPr>
              <a:t>all</a:t>
            </a:r>
            <a:r>
              <a:rPr lang="en-US" sz="1600" dirty="0">
                <a:latin typeface="+mn-lt"/>
              </a:rPr>
              <a:t> students…. </a:t>
            </a:r>
            <a:r>
              <a:rPr lang="en-US" sz="1800" i="1" u="sng" dirty="0">
                <a:latin typeface="+mn-lt"/>
              </a:rPr>
              <a:t>Include ALL Migrant participants.</a:t>
            </a:r>
          </a:p>
          <a:p>
            <a:pPr lvl="0"/>
            <a:r>
              <a:rPr lang="en-US" sz="1800" dirty="0">
                <a:solidFill>
                  <a:srgbClr val="C00000"/>
                </a:solidFill>
                <a:latin typeface="+mn-lt"/>
              </a:rPr>
              <a:t>Family &amp; Community Engagement</a:t>
            </a:r>
            <a:r>
              <a:rPr lang="en-US" sz="1800" dirty="0">
                <a:latin typeface="+mn-lt"/>
              </a:rPr>
              <a:t>:  </a:t>
            </a:r>
            <a:r>
              <a:rPr lang="en-US" sz="1600" dirty="0">
                <a:latin typeface="+mn-lt"/>
              </a:rPr>
              <a:t>A school must have an intentional, explicit plan and processes for engaging the adults beyond the school house in the core instructional work of the school…. </a:t>
            </a:r>
            <a:r>
              <a:rPr lang="en-US" sz="1800" i="1" u="sng" dirty="0">
                <a:latin typeface="+mn-lt"/>
              </a:rPr>
              <a:t>Migrant Parents and agencies working with migrant families.</a:t>
            </a:r>
          </a:p>
          <a:p>
            <a:pPr marL="0" indent="0">
              <a:buNone/>
            </a:pPr>
            <a:endParaRPr lang="en-US" dirty="0"/>
          </a:p>
          <a:p>
            <a:endParaRPr lang="en-US" dirty="0"/>
          </a:p>
        </p:txBody>
      </p:sp>
      <p:sp>
        <p:nvSpPr>
          <p:cNvPr id="6" name="TextBox 5"/>
          <p:cNvSpPr txBox="1"/>
          <p:nvPr/>
        </p:nvSpPr>
        <p:spPr>
          <a:xfrm>
            <a:off x="378373" y="5954999"/>
            <a:ext cx="7993117" cy="276999"/>
          </a:xfrm>
          <a:prstGeom prst="rect">
            <a:avLst/>
          </a:prstGeom>
          <a:noFill/>
        </p:spPr>
        <p:txBody>
          <a:bodyPr wrap="square" rtlCol="0">
            <a:spAutoFit/>
          </a:bodyPr>
          <a:lstStyle/>
          <a:p>
            <a:r>
              <a:rPr lang="en-US" sz="1200" i="1" dirty="0">
                <a:latin typeface="+mn-lt"/>
              </a:rPr>
              <a:t>Source:  </a:t>
            </a:r>
            <a:r>
              <a:rPr lang="en-US" sz="1200" i="1" u="sng" dirty="0">
                <a:latin typeface="+mn-lt"/>
              </a:rPr>
              <a:t>Organizing for School Improvement</a:t>
            </a:r>
            <a:r>
              <a:rPr lang="en-US" sz="1200" i="1" dirty="0">
                <a:latin typeface="+mn-lt"/>
              </a:rPr>
              <a:t> edited by Anthony Bryk (2010</a:t>
            </a:r>
            <a:r>
              <a:rPr lang="en-US" sz="1200" i="1" dirty="0"/>
              <a:t>)</a:t>
            </a:r>
          </a:p>
        </p:txBody>
      </p:sp>
    </p:spTree>
    <p:extLst>
      <p:ext uri="{BB962C8B-B14F-4D97-AF65-F5344CB8AC3E}">
        <p14:creationId xmlns:p14="http://schemas.microsoft.com/office/powerpoint/2010/main" val="4215512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45" y="125254"/>
            <a:ext cx="6730068" cy="1325563"/>
          </a:xfrm>
        </p:spPr>
        <p:txBody>
          <a:bodyPr>
            <a:normAutofit/>
          </a:bodyPr>
          <a:lstStyle/>
          <a:p>
            <a:r>
              <a:rPr lang="en-US" sz="3200" b="1" dirty="0">
                <a:latin typeface="+mn-lt"/>
              </a:rPr>
              <a:t>What is the CLIP for FY18?</a:t>
            </a:r>
            <a:br>
              <a:rPr lang="en-US" sz="2400" dirty="0">
                <a:latin typeface="+mn-lt"/>
              </a:rPr>
            </a:br>
            <a:r>
              <a:rPr lang="en-US" sz="2400" dirty="0">
                <a:solidFill>
                  <a:srgbClr val="C00000"/>
                </a:solidFill>
                <a:latin typeface="+mn-lt"/>
              </a:rPr>
              <a:t>Part I – Annually Approved LEA Consolidated Application (Plan) due on July 31, 2017</a:t>
            </a:r>
          </a:p>
        </p:txBody>
      </p:sp>
      <p:pic>
        <p:nvPicPr>
          <p:cNvPr id="9" name="Content Placeholder 8"/>
          <p:cNvPicPr>
            <a:picLocks noGrp="1" noChangeAspect="1"/>
          </p:cNvPicPr>
          <p:nvPr>
            <p:ph idx="1"/>
          </p:nvPr>
        </p:nvPicPr>
        <p:blipFill>
          <a:blip r:embed="rId2"/>
          <a:stretch>
            <a:fillRect/>
          </a:stretch>
        </p:blipFill>
        <p:spPr>
          <a:xfrm>
            <a:off x="729996" y="1647280"/>
            <a:ext cx="1554535" cy="2060226"/>
          </a:xfrm>
          <a:prstGeom prst="rect">
            <a:avLst/>
          </a:prstGeom>
        </p:spPr>
      </p:pic>
      <p:pic>
        <p:nvPicPr>
          <p:cNvPr id="10" name="Picture 9"/>
          <p:cNvPicPr>
            <a:picLocks noChangeAspect="1"/>
          </p:cNvPicPr>
          <p:nvPr/>
        </p:nvPicPr>
        <p:blipFill>
          <a:blip r:embed="rId3"/>
          <a:stretch>
            <a:fillRect/>
          </a:stretch>
        </p:blipFill>
        <p:spPr>
          <a:xfrm>
            <a:off x="3725397" y="1657475"/>
            <a:ext cx="1581427" cy="2062330"/>
          </a:xfrm>
          <a:prstGeom prst="rect">
            <a:avLst/>
          </a:prstGeom>
        </p:spPr>
      </p:pic>
      <p:pic>
        <p:nvPicPr>
          <p:cNvPr id="11" name="Picture 10"/>
          <p:cNvPicPr/>
          <p:nvPr/>
        </p:nvPicPr>
        <p:blipFill>
          <a:blip r:embed="rId4"/>
          <a:stretch>
            <a:fillRect/>
          </a:stretch>
        </p:blipFill>
        <p:spPr>
          <a:xfrm>
            <a:off x="6920613" y="1659579"/>
            <a:ext cx="1606714" cy="2060226"/>
          </a:xfrm>
          <a:prstGeom prst="rect">
            <a:avLst/>
          </a:prstGeom>
          <a:ln>
            <a:solidFill>
              <a:schemeClr val="tx1"/>
            </a:solidFill>
          </a:ln>
        </p:spPr>
      </p:pic>
      <p:pic>
        <p:nvPicPr>
          <p:cNvPr id="12" name="Picture 11"/>
          <p:cNvPicPr/>
          <p:nvPr/>
        </p:nvPicPr>
        <p:blipFill rotWithShape="1">
          <a:blip r:embed="rId5"/>
          <a:srcRect t="673" r="7960"/>
          <a:stretch/>
        </p:blipFill>
        <p:spPr bwMode="auto">
          <a:xfrm>
            <a:off x="2434617" y="4229454"/>
            <a:ext cx="1445428" cy="1840039"/>
          </a:xfrm>
          <a:prstGeom prst="rect">
            <a:avLst/>
          </a:prstGeom>
          <a:ln w="9525"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pic>
        <p:nvPicPr>
          <p:cNvPr id="13" name="Picture 12"/>
          <p:cNvPicPr/>
          <p:nvPr/>
        </p:nvPicPr>
        <p:blipFill>
          <a:blip r:embed="rId6"/>
          <a:stretch>
            <a:fillRect/>
          </a:stretch>
        </p:blipFill>
        <p:spPr>
          <a:xfrm>
            <a:off x="5275134" y="4236892"/>
            <a:ext cx="1458513" cy="1840039"/>
          </a:xfrm>
          <a:prstGeom prst="rect">
            <a:avLst/>
          </a:prstGeom>
          <a:ln>
            <a:solidFill>
              <a:schemeClr val="tx1"/>
            </a:solidFill>
          </a:ln>
        </p:spPr>
      </p:pic>
      <p:sp>
        <p:nvSpPr>
          <p:cNvPr id="14" name="TextBox 13"/>
          <p:cNvSpPr txBox="1"/>
          <p:nvPr/>
        </p:nvSpPr>
        <p:spPr>
          <a:xfrm>
            <a:off x="28531" y="2315600"/>
            <a:ext cx="1113183" cy="584775"/>
          </a:xfrm>
          <a:prstGeom prst="rect">
            <a:avLst/>
          </a:prstGeom>
          <a:noFill/>
        </p:spPr>
        <p:txBody>
          <a:bodyPr wrap="square" rtlCol="0">
            <a:spAutoFit/>
          </a:bodyPr>
          <a:lstStyle/>
          <a:p>
            <a:r>
              <a:rPr lang="en-US" sz="1600" dirty="0"/>
              <a:t>District CNA</a:t>
            </a:r>
          </a:p>
        </p:txBody>
      </p:sp>
      <p:sp>
        <p:nvSpPr>
          <p:cNvPr id="15" name="TextBox 14"/>
          <p:cNvSpPr txBox="1"/>
          <p:nvPr/>
        </p:nvSpPr>
        <p:spPr>
          <a:xfrm>
            <a:off x="5681040" y="2212555"/>
            <a:ext cx="1553819" cy="830997"/>
          </a:xfrm>
          <a:prstGeom prst="rect">
            <a:avLst/>
          </a:prstGeom>
          <a:noFill/>
        </p:spPr>
        <p:txBody>
          <a:bodyPr wrap="square" rtlCol="0">
            <a:spAutoFit/>
          </a:bodyPr>
          <a:lstStyle/>
          <a:p>
            <a:r>
              <a:rPr lang="en-US" sz="1600" dirty="0"/>
              <a:t>District Improvement Plan</a:t>
            </a:r>
          </a:p>
        </p:txBody>
      </p:sp>
      <p:sp>
        <p:nvSpPr>
          <p:cNvPr id="16" name="TextBox 15"/>
          <p:cNvSpPr txBox="1"/>
          <p:nvPr/>
        </p:nvSpPr>
        <p:spPr>
          <a:xfrm>
            <a:off x="2686050" y="2150999"/>
            <a:ext cx="1126988" cy="954107"/>
          </a:xfrm>
          <a:prstGeom prst="rect">
            <a:avLst/>
          </a:prstGeom>
          <a:noFill/>
        </p:spPr>
        <p:txBody>
          <a:bodyPr wrap="square" rtlCol="0">
            <a:spAutoFit/>
          </a:bodyPr>
          <a:lstStyle/>
          <a:p>
            <a:r>
              <a:rPr lang="en-US" sz="1400" dirty="0"/>
              <a:t>Parent and Family Engagement Policy</a:t>
            </a:r>
          </a:p>
        </p:txBody>
      </p:sp>
      <p:sp>
        <p:nvSpPr>
          <p:cNvPr id="17" name="TextBox 16"/>
          <p:cNvSpPr txBox="1"/>
          <p:nvPr/>
        </p:nvSpPr>
        <p:spPr>
          <a:xfrm>
            <a:off x="1018141" y="4655915"/>
            <a:ext cx="1570383" cy="830997"/>
          </a:xfrm>
          <a:prstGeom prst="rect">
            <a:avLst/>
          </a:prstGeom>
          <a:noFill/>
        </p:spPr>
        <p:txBody>
          <a:bodyPr wrap="square" rtlCol="0">
            <a:spAutoFit/>
          </a:bodyPr>
          <a:lstStyle/>
          <a:p>
            <a:r>
              <a:rPr lang="en-US" sz="1600" dirty="0"/>
              <a:t>Foster Care Transportation Plan</a:t>
            </a:r>
          </a:p>
        </p:txBody>
      </p:sp>
      <p:sp>
        <p:nvSpPr>
          <p:cNvPr id="18" name="TextBox 17"/>
          <p:cNvSpPr txBox="1"/>
          <p:nvPr/>
        </p:nvSpPr>
        <p:spPr>
          <a:xfrm>
            <a:off x="6786334" y="4803101"/>
            <a:ext cx="1417984" cy="584775"/>
          </a:xfrm>
          <a:prstGeom prst="rect">
            <a:avLst/>
          </a:prstGeom>
          <a:noFill/>
        </p:spPr>
        <p:txBody>
          <a:bodyPr wrap="square" rtlCol="0">
            <a:spAutoFit/>
          </a:bodyPr>
          <a:lstStyle/>
          <a:p>
            <a:r>
              <a:rPr lang="en-US" sz="1600" dirty="0"/>
              <a:t>Title I Part C, ID&amp;R Plan</a:t>
            </a:r>
          </a:p>
        </p:txBody>
      </p:sp>
    </p:spTree>
    <p:extLst>
      <p:ext uri="{BB962C8B-B14F-4D97-AF65-F5344CB8AC3E}">
        <p14:creationId xmlns:p14="http://schemas.microsoft.com/office/powerpoint/2010/main" val="2348271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ppt_x"/>
                                          </p:val>
                                        </p:tav>
                                        <p:tav tm="100000">
                                          <p:val>
                                            <p:strVal val="#ppt_x"/>
                                          </p:val>
                                        </p:tav>
                                      </p:tavLst>
                                    </p:anim>
                                    <p:anim calcmode="lin" valueType="num">
                                      <p:cBhvr additive="base">
                                        <p:cTn id="18" dur="500" fill="hold"/>
                                        <p:tgtEl>
                                          <p:spTgt spid="16"/>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ppt_x"/>
                                          </p:val>
                                        </p:tav>
                                        <p:tav tm="100000">
                                          <p:val>
                                            <p:strVal val="#ppt_x"/>
                                          </p:val>
                                        </p:tav>
                                      </p:tavLst>
                                    </p:anim>
                                    <p:anim calcmode="lin" valueType="num">
                                      <p:cBhvr additive="base">
                                        <p:cTn id="28" dur="500" fill="hold"/>
                                        <p:tgtEl>
                                          <p:spTgt spid="15"/>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ppt_x"/>
                                          </p:val>
                                        </p:tav>
                                        <p:tav tm="100000">
                                          <p:val>
                                            <p:strVal val="#ppt_x"/>
                                          </p:val>
                                        </p:tav>
                                      </p:tavLst>
                                    </p:anim>
                                    <p:anim calcmode="lin" valueType="num">
                                      <p:cBhvr additive="base">
                                        <p:cTn id="38" dur="50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fill="hold"/>
                                        <p:tgtEl>
                                          <p:spTgt spid="12"/>
                                        </p:tgtEl>
                                        <p:attrNameLst>
                                          <p:attrName>ppt_x</p:attrName>
                                        </p:attrNameLst>
                                      </p:cBhvr>
                                      <p:tavLst>
                                        <p:tav tm="0">
                                          <p:val>
                                            <p:strVal val="#ppt_x"/>
                                          </p:val>
                                        </p:tav>
                                        <p:tav tm="100000">
                                          <p:val>
                                            <p:strVal val="#ppt_x"/>
                                          </p:val>
                                        </p:tav>
                                      </p:tavLst>
                                    </p:anim>
                                    <p:anim calcmode="lin" valueType="num">
                                      <p:cBhvr additive="base">
                                        <p:cTn id="4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ppt_x"/>
                                          </p:val>
                                        </p:tav>
                                        <p:tav tm="100000">
                                          <p:val>
                                            <p:strVal val="#ppt_x"/>
                                          </p:val>
                                        </p:tav>
                                      </p:tavLst>
                                    </p:anim>
                                    <p:anim calcmode="lin" valueType="num">
                                      <p:cBhvr additive="base">
                                        <p:cTn id="48" dur="500" fill="hold"/>
                                        <p:tgtEl>
                                          <p:spTgt spid="1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anim calcmode="lin" valueType="num">
                                      <p:cBhvr additive="base">
                                        <p:cTn id="51" dur="500" fill="hold"/>
                                        <p:tgtEl>
                                          <p:spTgt spid="18"/>
                                        </p:tgtEl>
                                        <p:attrNameLst>
                                          <p:attrName>ppt_x</p:attrName>
                                        </p:attrNameLst>
                                      </p:cBhvr>
                                      <p:tavLst>
                                        <p:tav tm="0">
                                          <p:val>
                                            <p:strVal val="#ppt_x"/>
                                          </p:val>
                                        </p:tav>
                                        <p:tav tm="100000">
                                          <p:val>
                                            <p:strVal val="#ppt_x"/>
                                          </p:val>
                                        </p:tav>
                                      </p:tavLst>
                                    </p:anim>
                                    <p:anim calcmode="lin" valueType="num">
                                      <p:cBhvr additive="base">
                                        <p:cTn id="5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36715" y="378621"/>
            <a:ext cx="6316630" cy="1325563"/>
          </a:xfrm>
        </p:spPr>
        <p:txBody>
          <a:bodyPr>
            <a:normAutofit/>
          </a:bodyPr>
          <a:lstStyle/>
          <a:p>
            <a:pPr eaLnBrk="1" hangingPunct="1"/>
            <a:r>
              <a:rPr lang="en-US" sz="4000" dirty="0">
                <a:latin typeface="+mn-lt"/>
              </a:rPr>
              <a:t>Completing the CNA and Improvement Plan</a:t>
            </a:r>
          </a:p>
        </p:txBody>
      </p:sp>
      <p:sp>
        <p:nvSpPr>
          <p:cNvPr id="3" name="Content Placeholder 2"/>
          <p:cNvSpPr>
            <a:spLocks noGrp="1"/>
          </p:cNvSpPr>
          <p:nvPr>
            <p:ph idx="1"/>
          </p:nvPr>
        </p:nvSpPr>
        <p:spPr/>
        <p:txBody>
          <a:bodyPr rtlCol="0">
            <a:normAutofit/>
          </a:bodyPr>
          <a:lstStyle/>
          <a:p>
            <a:pPr eaLnBrk="1" fontAlgn="auto" hangingPunct="1">
              <a:lnSpc>
                <a:spcPct val="120000"/>
              </a:lnSpc>
              <a:spcBef>
                <a:spcPts val="0"/>
              </a:spcBef>
              <a:spcAft>
                <a:spcPts val="0"/>
              </a:spcAft>
              <a:buFont typeface="Arial" pitchFamily="34" charset="0"/>
              <a:buChar char="•"/>
              <a:defRPr/>
            </a:pPr>
            <a:r>
              <a:rPr lang="en-US" dirty="0">
                <a:latin typeface="+mn-lt"/>
              </a:rPr>
              <a:t>All Federal programs coordinate together to complete this single district CNA</a:t>
            </a:r>
          </a:p>
          <a:p>
            <a:pPr eaLnBrk="1" fontAlgn="auto" hangingPunct="1">
              <a:lnSpc>
                <a:spcPct val="120000"/>
              </a:lnSpc>
              <a:spcBef>
                <a:spcPts val="0"/>
              </a:spcBef>
              <a:spcAft>
                <a:spcPts val="0"/>
              </a:spcAft>
              <a:buFont typeface="Arial" pitchFamily="34" charset="0"/>
              <a:buChar char="•"/>
              <a:defRPr/>
            </a:pPr>
            <a:r>
              <a:rPr lang="en-US" dirty="0">
                <a:latin typeface="+mn-lt"/>
              </a:rPr>
              <a:t>MEP staff must be involved</a:t>
            </a:r>
          </a:p>
          <a:p>
            <a:pPr eaLnBrk="1" fontAlgn="auto" hangingPunct="1">
              <a:lnSpc>
                <a:spcPct val="120000"/>
              </a:lnSpc>
              <a:spcBef>
                <a:spcPts val="0"/>
              </a:spcBef>
              <a:spcAft>
                <a:spcPts val="0"/>
              </a:spcAft>
              <a:buFont typeface="Arial" pitchFamily="34" charset="0"/>
              <a:buChar char="•"/>
              <a:defRPr/>
            </a:pPr>
            <a:r>
              <a:rPr lang="en-US" dirty="0">
                <a:latin typeface="+mn-lt"/>
              </a:rPr>
              <a:t>Meets the requirement of the needs assessment and service delivery plan (Sec. 1306)</a:t>
            </a:r>
          </a:p>
        </p:txBody>
      </p:sp>
    </p:spTree>
    <p:extLst>
      <p:ext uri="{BB962C8B-B14F-4D97-AF65-F5344CB8AC3E}">
        <p14:creationId xmlns:p14="http://schemas.microsoft.com/office/powerpoint/2010/main" val="37283887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223025" y="289411"/>
            <a:ext cx="6824546" cy="1325563"/>
          </a:xfrm>
        </p:spPr>
        <p:txBody>
          <a:bodyPr>
            <a:normAutofit/>
          </a:bodyPr>
          <a:lstStyle/>
          <a:p>
            <a:r>
              <a:rPr lang="en-US" sz="4000" dirty="0">
                <a:latin typeface="+mn-lt"/>
              </a:rPr>
              <a:t>Completing the FY18 District CNA </a:t>
            </a:r>
          </a:p>
        </p:txBody>
      </p:sp>
      <p:sp>
        <p:nvSpPr>
          <p:cNvPr id="3" name="Content Placeholder 2"/>
          <p:cNvSpPr>
            <a:spLocks noGrp="1"/>
          </p:cNvSpPr>
          <p:nvPr>
            <p:ph idx="1"/>
          </p:nvPr>
        </p:nvSpPr>
        <p:spPr>
          <a:xfrm>
            <a:off x="223024" y="2713892"/>
            <a:ext cx="3200399" cy="1478967"/>
          </a:xfrm>
        </p:spPr>
        <p:txBody>
          <a:bodyPr/>
          <a:lstStyle/>
          <a:p>
            <a:pPr>
              <a:defRPr/>
            </a:pPr>
            <a:r>
              <a:rPr lang="en-US" dirty="0">
                <a:latin typeface="+mn-lt"/>
              </a:rPr>
              <a:t>The District CNA process should be happening  </a:t>
            </a:r>
            <a:r>
              <a:rPr lang="en-US" dirty="0">
                <a:highlight>
                  <a:srgbClr val="FFFF00"/>
                </a:highlight>
                <a:latin typeface="+mn-lt"/>
              </a:rPr>
              <a:t>NOW </a:t>
            </a:r>
          </a:p>
          <a:p>
            <a:pPr marL="0" indent="0">
              <a:buNone/>
              <a:defRPr/>
            </a:pPr>
            <a:endParaRPr lang="en-US" dirty="0"/>
          </a:p>
          <a:p>
            <a:pPr marL="0" indent="0">
              <a:buNone/>
              <a:defRPr/>
            </a:pPr>
            <a:endParaRPr lang="en-US" dirty="0"/>
          </a:p>
          <a:p>
            <a:pPr marL="0" indent="0">
              <a:buNone/>
              <a:defRPr/>
            </a:pPr>
            <a:endParaRPr lang="en-US" dirty="0"/>
          </a:p>
        </p:txBody>
      </p:sp>
      <p:pic>
        <p:nvPicPr>
          <p:cNvPr id="5" name="Content Placeholder 3"/>
          <p:cNvPicPr>
            <a:picLocks noChangeAspect="1"/>
          </p:cNvPicPr>
          <p:nvPr/>
        </p:nvPicPr>
        <p:blipFill>
          <a:blip r:embed="rId2"/>
          <a:stretch>
            <a:fillRect/>
          </a:stretch>
        </p:blipFill>
        <p:spPr>
          <a:xfrm>
            <a:off x="3635299" y="1459936"/>
            <a:ext cx="3691052" cy="4783934"/>
          </a:xfrm>
          <a:prstGeom prst="rect">
            <a:avLst/>
          </a:prstGeom>
          <a:ln>
            <a:solidFill>
              <a:schemeClr val="tx1"/>
            </a:solidFill>
          </a:ln>
        </p:spPr>
      </p:pic>
    </p:spTree>
    <p:extLst>
      <p:ext uri="{BB962C8B-B14F-4D97-AF65-F5344CB8AC3E}">
        <p14:creationId xmlns:p14="http://schemas.microsoft.com/office/powerpoint/2010/main" val="3388463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620" y="99840"/>
            <a:ext cx="6316630" cy="1325563"/>
          </a:xfrm>
        </p:spPr>
        <p:txBody>
          <a:bodyPr/>
          <a:lstStyle/>
          <a:p>
            <a:r>
              <a:rPr lang="en-US" dirty="0">
                <a:latin typeface="Segoe UI Semilight" panose="020B0402040204020203" pitchFamily="34" charset="0"/>
                <a:cs typeface="Segoe UI Semilight" panose="020B0402040204020203" pitchFamily="34" charset="0"/>
              </a:rPr>
              <a:t>Against the Odds!!!</a:t>
            </a:r>
          </a:p>
        </p:txBody>
      </p:sp>
      <p:sp>
        <p:nvSpPr>
          <p:cNvPr id="3" name="Content Placeholder 2"/>
          <p:cNvSpPr>
            <a:spLocks noGrp="1"/>
          </p:cNvSpPr>
          <p:nvPr>
            <p:ph sz="half" idx="1"/>
          </p:nvPr>
        </p:nvSpPr>
        <p:spPr>
          <a:xfrm>
            <a:off x="183995" y="1700156"/>
            <a:ext cx="8598448" cy="4207184"/>
          </a:xfrm>
        </p:spPr>
        <p:txBody>
          <a:bodyPr/>
          <a:lstStyle/>
          <a:p>
            <a:r>
              <a:rPr lang="en-US" sz="2400" i="1" dirty="0">
                <a:latin typeface="+mn-lt"/>
              </a:rPr>
              <a:t>I graduated from the University of South Florida this past weekend with my Bachelor of Science in Industrial Engineering. With your support I have studied abroad in Italy, London and Paris and I have completed 4 internships. I am moving to Washington, D.C. to start a new journey and career with a company called Accenture. I am very excited and looking forward to new experiences. After a year with Accenture I will go to graduate school to pursue a Master's in Industrial Engineering. Thank you so much for your support and I am forever grateful. If there is anything that you need from me, please let me know.</a:t>
            </a:r>
          </a:p>
          <a:p>
            <a:pPr marL="457200" lvl="1" indent="0" algn="r">
              <a:buNone/>
            </a:pPr>
            <a:r>
              <a:rPr lang="en-US" dirty="0">
                <a:latin typeface="+mn-lt"/>
              </a:rPr>
              <a:t>Daniel Guzman-Ramos</a:t>
            </a:r>
          </a:p>
          <a:p>
            <a:endParaRPr lang="en-US" sz="2400" i="1" dirty="0">
              <a:latin typeface="+mn-lt"/>
            </a:endParaRPr>
          </a:p>
          <a:p>
            <a:endParaRPr lang="en-US" dirty="0"/>
          </a:p>
        </p:txBody>
      </p:sp>
      <p:sp>
        <p:nvSpPr>
          <p:cNvPr id="6" name="Content Placeholder 5"/>
          <p:cNvSpPr>
            <a:spLocks noGrp="1"/>
          </p:cNvSpPr>
          <p:nvPr>
            <p:ph sz="half" idx="2"/>
          </p:nvPr>
        </p:nvSpPr>
        <p:spPr>
          <a:xfrm>
            <a:off x="0" y="5652856"/>
            <a:ext cx="8966439" cy="508968"/>
          </a:xfrm>
        </p:spPr>
        <p:txBody>
          <a:bodyPr/>
          <a:lstStyle/>
          <a:p>
            <a:pPr marL="0" indent="0" algn="ctr">
              <a:buNone/>
            </a:pPr>
            <a:r>
              <a:rPr lang="en-US" sz="2400" dirty="0">
                <a:latin typeface="+mn-lt"/>
              </a:rPr>
              <a:t>http://news.usf.edu/article/templates/?a=7835&amp;z=220</a:t>
            </a:r>
          </a:p>
        </p:txBody>
      </p:sp>
    </p:spTree>
    <p:extLst>
      <p:ext uri="{BB962C8B-B14F-4D97-AF65-F5344CB8AC3E}">
        <p14:creationId xmlns:p14="http://schemas.microsoft.com/office/powerpoint/2010/main" val="40628729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839" y="311714"/>
            <a:ext cx="6316630" cy="1325563"/>
          </a:xfrm>
        </p:spPr>
        <p:txBody>
          <a:bodyPr>
            <a:normAutofit/>
          </a:bodyPr>
          <a:lstStyle/>
          <a:p>
            <a:r>
              <a:rPr lang="en-US" sz="4000" dirty="0">
                <a:latin typeface="+mn-lt"/>
              </a:rPr>
              <a:t>Completing the CNA and Improvement Plan</a:t>
            </a:r>
          </a:p>
        </p:txBody>
      </p:sp>
      <p:sp>
        <p:nvSpPr>
          <p:cNvPr id="3" name="Content Placeholder 2"/>
          <p:cNvSpPr>
            <a:spLocks noGrp="1"/>
          </p:cNvSpPr>
          <p:nvPr>
            <p:ph idx="1"/>
          </p:nvPr>
        </p:nvSpPr>
        <p:spPr>
          <a:xfrm>
            <a:off x="356839" y="1825625"/>
            <a:ext cx="8419171" cy="4351338"/>
          </a:xfrm>
        </p:spPr>
        <p:txBody>
          <a:bodyPr>
            <a:normAutofit fontScale="92500" lnSpcReduction="20000"/>
          </a:bodyPr>
          <a:lstStyle/>
          <a:p>
            <a:pPr marL="0" lvl="0" indent="0">
              <a:lnSpc>
                <a:spcPct val="100000"/>
              </a:lnSpc>
              <a:spcBef>
                <a:spcPts val="0"/>
              </a:spcBef>
              <a:buNone/>
            </a:pPr>
            <a:r>
              <a:rPr lang="en-US" dirty="0">
                <a:latin typeface="+mn-lt"/>
              </a:rPr>
              <a:t>The District CNA and District Improvement Plan must:</a:t>
            </a:r>
          </a:p>
          <a:p>
            <a:pPr>
              <a:lnSpc>
                <a:spcPct val="100000"/>
              </a:lnSpc>
              <a:spcBef>
                <a:spcPts val="0"/>
              </a:spcBef>
            </a:pPr>
            <a:endParaRPr lang="en-US" sz="2400" dirty="0">
              <a:latin typeface="+mn-lt"/>
            </a:endParaRPr>
          </a:p>
          <a:p>
            <a:pPr>
              <a:lnSpc>
                <a:spcPct val="100000"/>
              </a:lnSpc>
              <a:spcBef>
                <a:spcPts val="0"/>
              </a:spcBef>
            </a:pPr>
            <a:r>
              <a:rPr lang="en-US" sz="2400" dirty="0">
                <a:latin typeface="+mn-lt"/>
              </a:rPr>
              <a:t>Ensure the needs of migrant children and youth (preschool age, K-12 enrolled, out-of-school youth and drop-outs) are included in all parts of the district level CNA and District Improvement Plan: </a:t>
            </a:r>
          </a:p>
          <a:p>
            <a:pPr lvl="1">
              <a:lnSpc>
                <a:spcPct val="100000"/>
              </a:lnSpc>
              <a:spcBef>
                <a:spcPts val="0"/>
              </a:spcBef>
            </a:pPr>
            <a:endParaRPr lang="en-US" sz="2000" dirty="0">
              <a:latin typeface="+mn-lt"/>
            </a:endParaRPr>
          </a:p>
          <a:p>
            <a:pPr lvl="1">
              <a:lnSpc>
                <a:spcPct val="100000"/>
              </a:lnSpc>
              <a:spcBef>
                <a:spcPts val="0"/>
              </a:spcBef>
            </a:pPr>
            <a:r>
              <a:rPr lang="en-US" sz="2000" dirty="0">
                <a:latin typeface="+mn-lt"/>
              </a:rPr>
              <a:t>Data Analysis: </a:t>
            </a:r>
            <a:r>
              <a:rPr lang="en-US" sz="2000" i="1" u="sng" dirty="0">
                <a:latin typeface="+mn-lt"/>
              </a:rPr>
              <a:t>PFS vs Non-PFS, Migrant Vs. Non-Migrant, Drop-out rates, IP evaluations data outcomes, Preschool assessment data, etc.</a:t>
            </a:r>
          </a:p>
          <a:p>
            <a:pPr lvl="1">
              <a:lnSpc>
                <a:spcPct val="100000"/>
              </a:lnSpc>
              <a:spcBef>
                <a:spcPts val="0"/>
              </a:spcBef>
            </a:pPr>
            <a:endParaRPr lang="en-US" sz="2000" dirty="0">
              <a:latin typeface="+mn-lt"/>
            </a:endParaRPr>
          </a:p>
          <a:p>
            <a:pPr lvl="1">
              <a:lnSpc>
                <a:spcPct val="100000"/>
              </a:lnSpc>
              <a:spcBef>
                <a:spcPts val="0"/>
              </a:spcBef>
            </a:pPr>
            <a:r>
              <a:rPr lang="en-US" sz="2000" dirty="0">
                <a:latin typeface="+mn-lt"/>
              </a:rPr>
              <a:t>Identification of Need: </a:t>
            </a:r>
            <a:r>
              <a:rPr lang="en-US" sz="2000" i="1" u="sng" dirty="0">
                <a:latin typeface="+mn-lt"/>
              </a:rPr>
              <a:t>Local needs and State GaMEP MPOs</a:t>
            </a:r>
          </a:p>
          <a:p>
            <a:pPr lvl="1">
              <a:lnSpc>
                <a:spcPct val="100000"/>
              </a:lnSpc>
              <a:spcBef>
                <a:spcPts val="0"/>
              </a:spcBef>
            </a:pPr>
            <a:endParaRPr lang="en-US" sz="2000" u="sng" dirty="0">
              <a:latin typeface="+mn-lt"/>
            </a:endParaRPr>
          </a:p>
          <a:p>
            <a:pPr lvl="1">
              <a:lnSpc>
                <a:spcPct val="100000"/>
              </a:lnSpc>
              <a:spcBef>
                <a:spcPts val="0"/>
              </a:spcBef>
            </a:pPr>
            <a:r>
              <a:rPr lang="en-US" sz="2000" dirty="0">
                <a:latin typeface="+mn-lt"/>
              </a:rPr>
              <a:t>Service Delivery: </a:t>
            </a:r>
            <a:r>
              <a:rPr lang="en-US" sz="2000" i="1" u="sng" dirty="0">
                <a:latin typeface="+mn-lt"/>
              </a:rPr>
              <a:t>MEP IPs… data and link to the MEP program evaluation</a:t>
            </a:r>
          </a:p>
          <a:p>
            <a:pPr lvl="1">
              <a:lnSpc>
                <a:spcPct val="100000"/>
              </a:lnSpc>
              <a:spcBef>
                <a:spcPts val="0"/>
              </a:spcBef>
            </a:pPr>
            <a:endParaRPr lang="en-US" sz="2000" dirty="0">
              <a:latin typeface="+mn-lt"/>
            </a:endParaRPr>
          </a:p>
          <a:p>
            <a:pPr lvl="1">
              <a:lnSpc>
                <a:spcPct val="100000"/>
              </a:lnSpc>
              <a:spcBef>
                <a:spcPts val="0"/>
              </a:spcBef>
            </a:pPr>
            <a:r>
              <a:rPr lang="en-US" sz="2000" dirty="0">
                <a:latin typeface="+mn-lt"/>
              </a:rPr>
              <a:t>Coordination of Services: </a:t>
            </a:r>
            <a:r>
              <a:rPr lang="en-US" sz="2000" u="sng" dirty="0">
                <a:latin typeface="+mn-lt"/>
              </a:rPr>
              <a:t>Inclusion on other local, state and federal</a:t>
            </a:r>
          </a:p>
          <a:p>
            <a:pPr lvl="1">
              <a:lnSpc>
                <a:spcPct val="100000"/>
              </a:lnSpc>
              <a:spcBef>
                <a:spcPts val="0"/>
              </a:spcBef>
            </a:pPr>
            <a:endParaRPr lang="en-US" sz="2000" u="sng" dirty="0">
              <a:latin typeface="+mn-lt"/>
            </a:endParaRPr>
          </a:p>
          <a:p>
            <a:pPr lvl="1">
              <a:lnSpc>
                <a:spcPct val="100000"/>
              </a:lnSpc>
              <a:spcBef>
                <a:spcPts val="0"/>
              </a:spcBef>
            </a:pPr>
            <a:r>
              <a:rPr lang="en-US" sz="2000" dirty="0">
                <a:latin typeface="+mn-lt"/>
              </a:rPr>
              <a:t>Parent and Family Engagement: </a:t>
            </a:r>
            <a:r>
              <a:rPr lang="en-US" sz="2000" u="sng" dirty="0">
                <a:latin typeface="+mn-lt"/>
              </a:rPr>
              <a:t>PAC meetings and other parental engagement activities </a:t>
            </a:r>
          </a:p>
        </p:txBody>
      </p:sp>
    </p:spTree>
    <p:extLst>
      <p:ext uri="{BB962C8B-B14F-4D97-AF65-F5344CB8AC3E}">
        <p14:creationId xmlns:p14="http://schemas.microsoft.com/office/powerpoint/2010/main" val="36323397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4162" y="2820739"/>
            <a:ext cx="2154873" cy="870316"/>
          </a:xfrm>
        </p:spPr>
        <p:txBody>
          <a:bodyPr>
            <a:normAutofit/>
          </a:bodyPr>
          <a:lstStyle/>
          <a:p>
            <a:r>
              <a:rPr lang="en-US" sz="3200" b="0" dirty="0">
                <a:latin typeface="+mn-lt"/>
              </a:rPr>
              <a:t>Page 69-70</a:t>
            </a:r>
          </a:p>
        </p:txBody>
      </p:sp>
      <p:pic>
        <p:nvPicPr>
          <p:cNvPr id="4" name="Content Placeholder 3"/>
          <p:cNvPicPr>
            <a:picLocks noGrp="1" noChangeAspect="1"/>
          </p:cNvPicPr>
          <p:nvPr>
            <p:ph idx="1"/>
          </p:nvPr>
        </p:nvPicPr>
        <p:blipFill>
          <a:blip r:embed="rId2"/>
          <a:stretch>
            <a:fillRect/>
          </a:stretch>
        </p:blipFill>
        <p:spPr>
          <a:xfrm>
            <a:off x="0" y="0"/>
            <a:ext cx="6766103" cy="6103244"/>
          </a:xfrm>
          <a:prstGeom prst="rect">
            <a:avLst/>
          </a:prstGeom>
        </p:spPr>
      </p:pic>
    </p:spTree>
    <p:extLst>
      <p:ext uri="{BB962C8B-B14F-4D97-AF65-F5344CB8AC3E}">
        <p14:creationId xmlns:p14="http://schemas.microsoft.com/office/powerpoint/2010/main" val="15729711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7085205" y="2552858"/>
            <a:ext cx="1980735" cy="457972"/>
          </a:xfrm>
        </p:spPr>
        <p:txBody>
          <a:bodyPr/>
          <a:lstStyle/>
          <a:p>
            <a:pPr marL="0" indent="0">
              <a:buNone/>
            </a:pPr>
            <a:r>
              <a:rPr lang="en-US" dirty="0">
                <a:latin typeface="+mn-lt"/>
              </a:rPr>
              <a:t>Pages 77-78</a:t>
            </a:r>
          </a:p>
        </p:txBody>
      </p:sp>
      <p:pic>
        <p:nvPicPr>
          <p:cNvPr id="4" name="Picture 3"/>
          <p:cNvPicPr>
            <a:picLocks noChangeAspect="1"/>
          </p:cNvPicPr>
          <p:nvPr/>
        </p:nvPicPr>
        <p:blipFill>
          <a:blip r:embed="rId2"/>
          <a:stretch>
            <a:fillRect/>
          </a:stretch>
        </p:blipFill>
        <p:spPr>
          <a:xfrm>
            <a:off x="111513" y="0"/>
            <a:ext cx="6809100" cy="6233532"/>
          </a:xfrm>
          <a:prstGeom prst="rect">
            <a:avLst/>
          </a:prstGeom>
        </p:spPr>
      </p:pic>
    </p:spTree>
    <p:extLst>
      <p:ext uri="{BB962C8B-B14F-4D97-AF65-F5344CB8AC3E}">
        <p14:creationId xmlns:p14="http://schemas.microsoft.com/office/powerpoint/2010/main" val="26047808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mn-lt"/>
              </a:rPr>
              <a:t>District Improvement Plan</a:t>
            </a:r>
            <a:br>
              <a:rPr lang="en-US" dirty="0"/>
            </a:br>
            <a:endParaRPr lang="en-US" dirty="0"/>
          </a:p>
        </p:txBody>
      </p:sp>
      <p:sp>
        <p:nvSpPr>
          <p:cNvPr id="3" name="Content Placeholder 2"/>
          <p:cNvSpPr>
            <a:spLocks noGrp="1"/>
          </p:cNvSpPr>
          <p:nvPr>
            <p:ph idx="1"/>
          </p:nvPr>
        </p:nvSpPr>
        <p:spPr>
          <a:xfrm>
            <a:off x="5961608" y="2631272"/>
            <a:ext cx="3104333" cy="1048631"/>
          </a:xfrm>
        </p:spPr>
        <p:txBody>
          <a:bodyPr/>
          <a:lstStyle/>
          <a:p>
            <a:pPr marL="0" indent="0" algn="ctr">
              <a:buNone/>
            </a:pPr>
            <a:r>
              <a:rPr lang="en-US" dirty="0">
                <a:latin typeface="+mn-lt"/>
              </a:rPr>
              <a:t> </a:t>
            </a:r>
          </a:p>
          <a:p>
            <a:pPr marL="0" indent="0" algn="ctr">
              <a:buNone/>
            </a:pPr>
            <a:r>
              <a:rPr lang="en-US" dirty="0">
                <a:latin typeface="+mn-lt"/>
              </a:rPr>
              <a:t>MEP is embedded in all parts</a:t>
            </a:r>
          </a:p>
        </p:txBody>
      </p:sp>
      <p:pic>
        <p:nvPicPr>
          <p:cNvPr id="4" name="Picture 3"/>
          <p:cNvPicPr/>
          <p:nvPr/>
        </p:nvPicPr>
        <p:blipFill>
          <a:blip r:embed="rId2"/>
          <a:stretch>
            <a:fillRect/>
          </a:stretch>
        </p:blipFill>
        <p:spPr>
          <a:xfrm>
            <a:off x="697146" y="1526284"/>
            <a:ext cx="3718763" cy="4523407"/>
          </a:xfrm>
          <a:prstGeom prst="rect">
            <a:avLst/>
          </a:prstGeom>
          <a:ln>
            <a:solidFill>
              <a:schemeClr val="tx1"/>
            </a:solidFill>
          </a:ln>
        </p:spPr>
      </p:pic>
      <p:sp>
        <p:nvSpPr>
          <p:cNvPr id="5" name="Arrow: Right 4"/>
          <p:cNvSpPr/>
          <p:nvPr/>
        </p:nvSpPr>
        <p:spPr>
          <a:xfrm rot="10800000">
            <a:off x="4509071" y="3345366"/>
            <a:ext cx="1624100" cy="334536"/>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86359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752600" y="422967"/>
            <a:ext cx="5105400" cy="1273672"/>
          </a:xfrm>
          <a:prstGeom prst="rect">
            <a:avLst/>
          </a:prstGeom>
        </p:spPr>
        <p:txBody>
          <a:bodyPr vert="horz" lIns="68580" tIns="34291" rIns="68580" bIns="34291" rtlCol="0" anchor="ctr">
            <a:noAutofit/>
          </a:bodyPr>
          <a:lstStyle>
            <a:lvl1pPr algn="l" defTabSz="914400" rtl="0" eaLnBrk="1" latinLnBrk="0" hangingPunct="1">
              <a:lnSpc>
                <a:spcPct val="90000"/>
              </a:lnSpc>
              <a:spcBef>
                <a:spcPct val="0"/>
              </a:spcBef>
              <a:buNone/>
              <a:defRPr sz="4400" b="1" kern="1200">
                <a:solidFill>
                  <a:schemeClr val="tx1"/>
                </a:solidFill>
                <a:latin typeface="Arial Rounded MT Bold" panose="020F0704030504030204" pitchFamily="34" charset="0"/>
                <a:ea typeface="+mj-ea"/>
                <a:cs typeface="+mj-cs"/>
              </a:defRPr>
            </a:lvl1pPr>
          </a:lstStyle>
          <a:p>
            <a:pPr algn="ctr">
              <a:lnSpc>
                <a:spcPct val="100000"/>
              </a:lnSpc>
            </a:pPr>
            <a:r>
              <a:rPr lang="en-US" sz="3600" dirty="0">
                <a:latin typeface="+mn-lt"/>
                <a:cs typeface="Times New Roman" panose="02020603050405020304" pitchFamily="18" charset="0"/>
              </a:rPr>
              <a:t>District Improvement Plan Components</a:t>
            </a:r>
          </a:p>
          <a:p>
            <a:pPr algn="ctr">
              <a:lnSpc>
                <a:spcPct val="100000"/>
              </a:lnSpc>
            </a:pPr>
            <a:endParaRPr lang="en-US" sz="2100" b="0" dirty="0">
              <a:latin typeface="Times New Roman" panose="02020603050405020304" pitchFamily="18" charset="0"/>
              <a:cs typeface="Times New Roman" panose="02020603050405020304" pitchFamily="18" charset="0"/>
            </a:endParaRPr>
          </a:p>
        </p:txBody>
      </p:sp>
      <p:sp>
        <p:nvSpPr>
          <p:cNvPr id="7" name="Rectangle 6"/>
          <p:cNvSpPr/>
          <p:nvPr/>
        </p:nvSpPr>
        <p:spPr>
          <a:xfrm>
            <a:off x="7683323" y="1678442"/>
            <a:ext cx="1404695" cy="4314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prstClr val="white"/>
              </a:solidFill>
            </a:endParaRPr>
          </a:p>
        </p:txBody>
      </p:sp>
      <p:pic>
        <p:nvPicPr>
          <p:cNvPr id="2" name="Picture 1"/>
          <p:cNvPicPr>
            <a:picLocks noChangeAspect="1"/>
          </p:cNvPicPr>
          <p:nvPr/>
        </p:nvPicPr>
        <p:blipFill>
          <a:blip r:embed="rId3"/>
          <a:stretch>
            <a:fillRect/>
          </a:stretch>
        </p:blipFill>
        <p:spPr>
          <a:xfrm>
            <a:off x="1" y="1890712"/>
            <a:ext cx="9088018" cy="3748088"/>
          </a:xfrm>
          <a:prstGeom prst="rect">
            <a:avLst/>
          </a:prstGeom>
        </p:spPr>
      </p:pic>
      <p:sp>
        <p:nvSpPr>
          <p:cNvPr id="3" name="Arrow: Right 2"/>
          <p:cNvSpPr/>
          <p:nvPr/>
        </p:nvSpPr>
        <p:spPr>
          <a:xfrm rot="12864758">
            <a:off x="1459119" y="4957421"/>
            <a:ext cx="3003259" cy="374146"/>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4" name="TextBox 3"/>
          <p:cNvSpPr txBox="1"/>
          <p:nvPr/>
        </p:nvSpPr>
        <p:spPr>
          <a:xfrm>
            <a:off x="4544010" y="5851070"/>
            <a:ext cx="1628078" cy="646331"/>
          </a:xfrm>
          <a:prstGeom prst="rect">
            <a:avLst/>
          </a:prstGeom>
          <a:solidFill>
            <a:srgbClr val="00B0F0"/>
          </a:solidFill>
        </p:spPr>
        <p:txBody>
          <a:bodyPr wrap="square" rtlCol="0">
            <a:spAutoFit/>
          </a:bodyPr>
          <a:lstStyle/>
          <a:p>
            <a:r>
              <a:rPr lang="en-US" dirty="0"/>
              <a:t>MEP children are included….</a:t>
            </a:r>
          </a:p>
        </p:txBody>
      </p:sp>
    </p:spTree>
    <p:extLst>
      <p:ext uri="{BB962C8B-B14F-4D97-AF65-F5344CB8AC3E}">
        <p14:creationId xmlns:p14="http://schemas.microsoft.com/office/powerpoint/2010/main" val="2691818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752600" y="422967"/>
            <a:ext cx="5105400" cy="1273672"/>
          </a:xfrm>
          <a:prstGeom prst="rect">
            <a:avLst/>
          </a:prstGeom>
        </p:spPr>
        <p:txBody>
          <a:bodyPr vert="horz" lIns="68580" tIns="34291" rIns="68580" bIns="34291" rtlCol="0" anchor="ctr">
            <a:noAutofit/>
          </a:bodyPr>
          <a:lstStyle>
            <a:lvl1pPr algn="l" defTabSz="914400" rtl="0" eaLnBrk="1" latinLnBrk="0" hangingPunct="1">
              <a:lnSpc>
                <a:spcPct val="90000"/>
              </a:lnSpc>
              <a:spcBef>
                <a:spcPct val="0"/>
              </a:spcBef>
              <a:buNone/>
              <a:defRPr sz="4400" b="1" kern="1200">
                <a:solidFill>
                  <a:schemeClr val="tx1"/>
                </a:solidFill>
                <a:latin typeface="Arial Rounded MT Bold" panose="020F0704030504030204" pitchFamily="34" charset="0"/>
                <a:ea typeface="+mj-ea"/>
                <a:cs typeface="+mj-cs"/>
              </a:defRPr>
            </a:lvl1pPr>
          </a:lstStyle>
          <a:p>
            <a:pPr algn="ctr">
              <a:lnSpc>
                <a:spcPct val="100000"/>
              </a:lnSpc>
            </a:pPr>
            <a:r>
              <a:rPr lang="en-US" sz="3600" dirty="0">
                <a:latin typeface="+mn-lt"/>
                <a:cs typeface="Times New Roman" panose="02020603050405020304" pitchFamily="18" charset="0"/>
              </a:rPr>
              <a:t>District Improvement Plan Components</a:t>
            </a:r>
            <a:endParaRPr lang="en-US" sz="2100" dirty="0">
              <a:latin typeface="+mn-lt"/>
              <a:cs typeface="Times New Roman" panose="02020603050405020304" pitchFamily="18" charset="0"/>
            </a:endParaRPr>
          </a:p>
          <a:p>
            <a:pPr algn="ctr">
              <a:lnSpc>
                <a:spcPct val="100000"/>
              </a:lnSpc>
            </a:pPr>
            <a:r>
              <a:rPr lang="en-US" sz="3600" b="0" dirty="0">
                <a:latin typeface="Times New Roman" panose="02020603050405020304" pitchFamily="18" charset="0"/>
                <a:cs typeface="Times New Roman" panose="02020603050405020304" pitchFamily="18" charset="0"/>
              </a:rPr>
              <a:t> </a:t>
            </a:r>
            <a:endParaRPr lang="en-US" sz="2100" b="0" dirty="0">
              <a:latin typeface="Times New Roman" panose="02020603050405020304" pitchFamily="18" charset="0"/>
              <a:cs typeface="Times New Roman" panose="02020603050405020304" pitchFamily="18" charset="0"/>
            </a:endParaRPr>
          </a:p>
        </p:txBody>
      </p:sp>
      <p:sp>
        <p:nvSpPr>
          <p:cNvPr id="7" name="Rectangle 6"/>
          <p:cNvSpPr/>
          <p:nvPr/>
        </p:nvSpPr>
        <p:spPr>
          <a:xfrm>
            <a:off x="7683323" y="1678442"/>
            <a:ext cx="1404695" cy="4314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prstClr val="white"/>
              </a:solidFill>
            </a:endParaRPr>
          </a:p>
        </p:txBody>
      </p:sp>
      <p:pic>
        <p:nvPicPr>
          <p:cNvPr id="6" name="Picture 5"/>
          <p:cNvPicPr>
            <a:picLocks noChangeAspect="1"/>
          </p:cNvPicPr>
          <p:nvPr/>
        </p:nvPicPr>
        <p:blipFill>
          <a:blip r:embed="rId3"/>
          <a:stretch>
            <a:fillRect/>
          </a:stretch>
        </p:blipFill>
        <p:spPr>
          <a:xfrm>
            <a:off x="118945" y="2324296"/>
            <a:ext cx="8839201" cy="3128963"/>
          </a:xfrm>
          <a:prstGeom prst="rect">
            <a:avLst/>
          </a:prstGeom>
        </p:spPr>
      </p:pic>
      <p:sp>
        <p:nvSpPr>
          <p:cNvPr id="2" name="Arrow: Up 1"/>
          <p:cNvSpPr/>
          <p:nvPr/>
        </p:nvSpPr>
        <p:spPr>
          <a:xfrm rot="3237079">
            <a:off x="5094232" y="3248629"/>
            <a:ext cx="249899" cy="2648588"/>
          </a:xfrm>
          <a:prstGeom prst="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253148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mn-lt"/>
              </a:rPr>
              <a:t>District Improvement Plan Required Questions</a:t>
            </a:r>
            <a:br>
              <a:rPr lang="en-US" dirty="0"/>
            </a:br>
            <a:endParaRPr lang="en-US" dirty="0"/>
          </a:p>
        </p:txBody>
      </p:sp>
      <p:sp>
        <p:nvSpPr>
          <p:cNvPr id="3" name="Content Placeholder 2"/>
          <p:cNvSpPr>
            <a:spLocks noGrp="1"/>
          </p:cNvSpPr>
          <p:nvPr>
            <p:ph idx="1"/>
          </p:nvPr>
        </p:nvSpPr>
        <p:spPr>
          <a:xfrm>
            <a:off x="5961608" y="2872651"/>
            <a:ext cx="3104333" cy="1048631"/>
          </a:xfrm>
        </p:spPr>
        <p:txBody>
          <a:bodyPr/>
          <a:lstStyle/>
          <a:p>
            <a:pPr marL="0" indent="0" algn="ctr">
              <a:buNone/>
            </a:pPr>
            <a:r>
              <a:rPr lang="en-US" dirty="0">
                <a:latin typeface="+mn-lt"/>
              </a:rPr>
              <a:t>Section 4  </a:t>
            </a:r>
          </a:p>
          <a:p>
            <a:pPr marL="0" indent="0" algn="ctr">
              <a:buNone/>
            </a:pPr>
            <a:r>
              <a:rPr lang="en-US" dirty="0">
                <a:latin typeface="+mn-lt"/>
              </a:rPr>
              <a:t>MEP questions </a:t>
            </a:r>
          </a:p>
        </p:txBody>
      </p:sp>
      <p:pic>
        <p:nvPicPr>
          <p:cNvPr id="4" name="Picture 3"/>
          <p:cNvPicPr/>
          <p:nvPr/>
        </p:nvPicPr>
        <p:blipFill>
          <a:blip r:embed="rId2"/>
          <a:stretch>
            <a:fillRect/>
          </a:stretch>
        </p:blipFill>
        <p:spPr>
          <a:xfrm>
            <a:off x="697146" y="1526284"/>
            <a:ext cx="3718763" cy="4523407"/>
          </a:xfrm>
          <a:prstGeom prst="rect">
            <a:avLst/>
          </a:prstGeom>
          <a:ln>
            <a:solidFill>
              <a:schemeClr val="tx1"/>
            </a:solidFill>
          </a:ln>
        </p:spPr>
      </p:pic>
      <p:sp>
        <p:nvSpPr>
          <p:cNvPr id="5" name="Arrow: Right 4"/>
          <p:cNvSpPr/>
          <p:nvPr/>
        </p:nvSpPr>
        <p:spPr>
          <a:xfrm rot="10800000">
            <a:off x="4509071" y="3345366"/>
            <a:ext cx="1624100" cy="334536"/>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68281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mn-lt"/>
              </a:rPr>
              <a:t>Title I, Part C</a:t>
            </a:r>
            <a:br>
              <a:rPr lang="en-US" sz="4000" dirty="0">
                <a:latin typeface="+mn-lt"/>
              </a:rPr>
            </a:br>
            <a:r>
              <a:rPr lang="en-US" sz="4000" dirty="0">
                <a:latin typeface="+mn-lt"/>
              </a:rPr>
              <a:t>4.l</a:t>
            </a:r>
          </a:p>
        </p:txBody>
      </p:sp>
      <p:sp>
        <p:nvSpPr>
          <p:cNvPr id="3" name="Text Placeholder 2"/>
          <p:cNvSpPr>
            <a:spLocks noGrp="1"/>
          </p:cNvSpPr>
          <p:nvPr>
            <p:ph type="body" idx="1"/>
          </p:nvPr>
        </p:nvSpPr>
        <p:spPr>
          <a:xfrm>
            <a:off x="390294" y="1735413"/>
            <a:ext cx="8329961" cy="2027230"/>
          </a:xfrm>
          <a:solidFill>
            <a:srgbClr val="00B0F0"/>
          </a:solidFill>
        </p:spPr>
        <p:txBody>
          <a:bodyPr>
            <a:normAutofit fontScale="62500" lnSpcReduction="20000"/>
          </a:bodyPr>
          <a:lstStyle/>
          <a:p>
            <a:pPr>
              <a:lnSpc>
                <a:spcPct val="120000"/>
              </a:lnSpc>
              <a:spcBef>
                <a:spcPts val="0"/>
              </a:spcBef>
            </a:pPr>
            <a:r>
              <a:rPr lang="en-US" sz="2900" b="0" dirty="0">
                <a:latin typeface="+mn-lt"/>
              </a:rPr>
              <a:t>Describe how the district will promote interstate and intrastate coordination of services and educational continuity through:</a:t>
            </a:r>
          </a:p>
          <a:p>
            <a:pPr marL="342900" indent="-342900">
              <a:lnSpc>
                <a:spcPct val="120000"/>
              </a:lnSpc>
              <a:spcBef>
                <a:spcPts val="0"/>
              </a:spcBef>
              <a:buFont typeface="Arial" panose="020B0604020202020204" pitchFamily="34" charset="0"/>
              <a:buChar char="•"/>
            </a:pPr>
            <a:r>
              <a:rPr lang="en-US" sz="2900" b="0" dirty="0">
                <a:highlight>
                  <a:srgbClr val="FFFF00"/>
                </a:highlight>
                <a:latin typeface="+mn-lt"/>
              </a:rPr>
              <a:t>the use of the Title I, Part C Occupational Survey; </a:t>
            </a:r>
          </a:p>
          <a:p>
            <a:pPr marL="342900" indent="-342900">
              <a:lnSpc>
                <a:spcPct val="120000"/>
              </a:lnSpc>
              <a:spcBef>
                <a:spcPts val="0"/>
              </a:spcBef>
              <a:buFont typeface="Arial" panose="020B0604020202020204" pitchFamily="34" charset="0"/>
              <a:buChar char="•"/>
            </a:pPr>
            <a:r>
              <a:rPr lang="en-US" sz="2900" b="0" dirty="0">
                <a:latin typeface="+mn-lt"/>
              </a:rPr>
              <a:t>the timely transfer of pertinent school records, including information on health, when children move from one school to another; and</a:t>
            </a:r>
          </a:p>
          <a:p>
            <a:pPr marL="342900" indent="-342900">
              <a:lnSpc>
                <a:spcPct val="120000"/>
              </a:lnSpc>
              <a:spcBef>
                <a:spcPts val="0"/>
              </a:spcBef>
              <a:buFont typeface="Arial" panose="020B0604020202020204" pitchFamily="34" charset="0"/>
              <a:buChar char="•"/>
            </a:pPr>
            <a:r>
              <a:rPr lang="en-US" sz="2900" b="0" dirty="0">
                <a:latin typeface="+mn-lt"/>
              </a:rPr>
              <a:t>how the district will use the Migrant Student Information Exchange (MSIX). </a:t>
            </a:r>
            <a:r>
              <a:rPr lang="en-US" sz="1700" b="0" dirty="0">
                <a:latin typeface="+mn-lt"/>
              </a:rPr>
              <a:t>[Sec. 1308 (2)(A)]</a:t>
            </a:r>
          </a:p>
        </p:txBody>
      </p:sp>
      <p:sp>
        <p:nvSpPr>
          <p:cNvPr id="6" name="Content Placeholder 5"/>
          <p:cNvSpPr>
            <a:spLocks noGrp="1"/>
          </p:cNvSpPr>
          <p:nvPr>
            <p:ph sz="quarter" idx="4"/>
          </p:nvPr>
        </p:nvSpPr>
        <p:spPr>
          <a:xfrm>
            <a:off x="289933" y="3874312"/>
            <a:ext cx="8126248" cy="2370370"/>
          </a:xfrm>
        </p:spPr>
        <p:txBody>
          <a:bodyPr>
            <a:normAutofit/>
          </a:bodyPr>
          <a:lstStyle/>
          <a:p>
            <a:pPr marL="0" indent="0">
              <a:buNone/>
            </a:pPr>
            <a:r>
              <a:rPr lang="en-US" sz="1800" b="1" dirty="0">
                <a:latin typeface="+mn-lt"/>
              </a:rPr>
              <a:t>We will look for:</a:t>
            </a:r>
          </a:p>
          <a:p>
            <a:r>
              <a:rPr lang="en-US" sz="2000" dirty="0">
                <a:latin typeface="+mn-lt"/>
              </a:rPr>
              <a:t>A description explaining how all schools use the occupational survey during new student registration and back-to-school registration for returning students</a:t>
            </a:r>
          </a:p>
          <a:p>
            <a:pPr lvl="1"/>
            <a:r>
              <a:rPr lang="en-US" sz="1600" dirty="0">
                <a:latin typeface="+mn-lt"/>
              </a:rPr>
              <a:t>How documents will be completed, collected, and reviewed </a:t>
            </a:r>
          </a:p>
          <a:p>
            <a:pPr lvl="1"/>
            <a:r>
              <a:rPr lang="en-US" sz="1600" dirty="0">
                <a:latin typeface="+mn-lt"/>
              </a:rPr>
              <a:t>How documents will be submitted for further action based on the directions on the bottom of the form</a:t>
            </a:r>
            <a:endParaRPr lang="en-US" sz="1600" b="1" dirty="0">
              <a:latin typeface="+mn-lt"/>
            </a:endParaRPr>
          </a:p>
        </p:txBody>
      </p:sp>
    </p:spTree>
    <p:extLst>
      <p:ext uri="{BB962C8B-B14F-4D97-AF65-F5344CB8AC3E}">
        <p14:creationId xmlns:p14="http://schemas.microsoft.com/office/powerpoint/2010/main" val="29296410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mn-lt"/>
              </a:rPr>
              <a:t>Title I, Part C</a:t>
            </a:r>
            <a:br>
              <a:rPr lang="en-US" sz="4000" dirty="0">
                <a:latin typeface="+mn-lt"/>
              </a:rPr>
            </a:br>
            <a:r>
              <a:rPr lang="en-US" sz="4000" dirty="0">
                <a:latin typeface="+mn-lt"/>
              </a:rPr>
              <a:t>4.l</a:t>
            </a:r>
          </a:p>
        </p:txBody>
      </p:sp>
      <p:sp>
        <p:nvSpPr>
          <p:cNvPr id="3" name="Text Placeholder 2"/>
          <p:cNvSpPr>
            <a:spLocks noGrp="1"/>
          </p:cNvSpPr>
          <p:nvPr>
            <p:ph type="body" idx="1"/>
          </p:nvPr>
        </p:nvSpPr>
        <p:spPr>
          <a:xfrm>
            <a:off x="446809" y="1885954"/>
            <a:ext cx="8068541" cy="1805100"/>
          </a:xfrm>
          <a:solidFill>
            <a:srgbClr val="00B0F0"/>
          </a:solidFill>
        </p:spPr>
        <p:txBody>
          <a:bodyPr>
            <a:normAutofit fontScale="70000" lnSpcReduction="20000"/>
          </a:bodyPr>
          <a:lstStyle/>
          <a:p>
            <a:pPr>
              <a:lnSpc>
                <a:spcPct val="120000"/>
              </a:lnSpc>
              <a:spcBef>
                <a:spcPts val="0"/>
              </a:spcBef>
            </a:pPr>
            <a:r>
              <a:rPr lang="en-US" b="0" dirty="0">
                <a:latin typeface="+mn-lt"/>
              </a:rPr>
              <a:t>Describe how the district will promote interstate and intrastate coordination of services and educational continuity through:</a:t>
            </a:r>
          </a:p>
          <a:p>
            <a:pPr marL="342900" indent="-342900">
              <a:lnSpc>
                <a:spcPct val="120000"/>
              </a:lnSpc>
              <a:spcBef>
                <a:spcPts val="0"/>
              </a:spcBef>
              <a:buFont typeface="Arial" panose="020B0604020202020204" pitchFamily="34" charset="0"/>
              <a:buChar char="•"/>
            </a:pPr>
            <a:r>
              <a:rPr lang="en-US" b="0" dirty="0">
                <a:latin typeface="+mn-lt"/>
              </a:rPr>
              <a:t>the use of the Title I, Part C Occupational Survey</a:t>
            </a:r>
            <a:r>
              <a:rPr lang="en-US" b="0" dirty="0">
                <a:highlight>
                  <a:srgbClr val="FFFF00"/>
                </a:highlight>
                <a:latin typeface="+mn-lt"/>
              </a:rPr>
              <a:t>; </a:t>
            </a:r>
          </a:p>
          <a:p>
            <a:pPr marL="342900" indent="-342900">
              <a:lnSpc>
                <a:spcPct val="120000"/>
              </a:lnSpc>
              <a:spcBef>
                <a:spcPts val="0"/>
              </a:spcBef>
              <a:buFont typeface="Arial" panose="020B0604020202020204" pitchFamily="34" charset="0"/>
              <a:buChar char="•"/>
            </a:pPr>
            <a:r>
              <a:rPr lang="en-US" b="0" dirty="0">
                <a:highlight>
                  <a:srgbClr val="FFFF00"/>
                </a:highlight>
                <a:latin typeface="+mn-lt"/>
              </a:rPr>
              <a:t>the timely transfer of pertinent school records, including information on health, when children move from one school to another; </a:t>
            </a:r>
            <a:r>
              <a:rPr lang="en-US" b="0" dirty="0">
                <a:latin typeface="+mn-lt"/>
              </a:rPr>
              <a:t>and</a:t>
            </a:r>
          </a:p>
          <a:p>
            <a:pPr marL="342900" indent="-342900">
              <a:lnSpc>
                <a:spcPct val="120000"/>
              </a:lnSpc>
              <a:spcBef>
                <a:spcPts val="0"/>
              </a:spcBef>
              <a:buFont typeface="Arial" panose="020B0604020202020204" pitchFamily="34" charset="0"/>
              <a:buChar char="•"/>
            </a:pPr>
            <a:r>
              <a:rPr lang="en-US" b="0" dirty="0">
                <a:latin typeface="+mn-lt"/>
              </a:rPr>
              <a:t>how the district will use the Migrant Student Information Exchange (MSIX).</a:t>
            </a:r>
          </a:p>
        </p:txBody>
      </p:sp>
      <p:sp>
        <p:nvSpPr>
          <p:cNvPr id="6" name="Content Placeholder 5"/>
          <p:cNvSpPr>
            <a:spLocks noGrp="1"/>
          </p:cNvSpPr>
          <p:nvPr>
            <p:ph sz="quarter" idx="4"/>
          </p:nvPr>
        </p:nvSpPr>
        <p:spPr>
          <a:xfrm>
            <a:off x="312994" y="3886319"/>
            <a:ext cx="8202355" cy="2302608"/>
          </a:xfrm>
        </p:spPr>
        <p:txBody>
          <a:bodyPr>
            <a:normAutofit lnSpcReduction="10000"/>
          </a:bodyPr>
          <a:lstStyle/>
          <a:p>
            <a:pPr marL="0" indent="0">
              <a:buNone/>
            </a:pPr>
            <a:r>
              <a:rPr lang="en-US" sz="1800" b="1" dirty="0">
                <a:latin typeface="+mn-lt"/>
              </a:rPr>
              <a:t>We will look for:</a:t>
            </a:r>
          </a:p>
          <a:p>
            <a:r>
              <a:rPr lang="en-US" sz="1800" dirty="0">
                <a:latin typeface="+mn-lt"/>
              </a:rPr>
              <a:t>A description of the district and school records transfer process for students moving in and out of the district</a:t>
            </a:r>
          </a:p>
          <a:p>
            <a:pPr lvl="1"/>
            <a:r>
              <a:rPr lang="en-US" sz="1600" dirty="0">
                <a:latin typeface="+mn-lt"/>
              </a:rPr>
              <a:t>Description includes academic and health records</a:t>
            </a:r>
          </a:p>
          <a:p>
            <a:pPr lvl="1"/>
            <a:r>
              <a:rPr lang="en-US" sz="1600" dirty="0">
                <a:latin typeface="+mn-lt"/>
              </a:rPr>
              <a:t>Description includes a timeline and process</a:t>
            </a:r>
          </a:p>
          <a:p>
            <a:pPr lvl="1"/>
            <a:r>
              <a:rPr lang="en-US" sz="1600" dirty="0">
                <a:latin typeface="+mn-lt"/>
              </a:rPr>
              <a:t>Consortium LEAs include how coordination with the MEP Consortium staff at ABAC to support records transfer will occur, when needed.</a:t>
            </a:r>
          </a:p>
          <a:p>
            <a:pPr marL="0" indent="0">
              <a:buNone/>
            </a:pPr>
            <a:r>
              <a:rPr lang="en-US" sz="1800" dirty="0"/>
              <a:t> </a:t>
            </a:r>
          </a:p>
        </p:txBody>
      </p:sp>
    </p:spTree>
    <p:extLst>
      <p:ext uri="{BB962C8B-B14F-4D97-AF65-F5344CB8AC3E}">
        <p14:creationId xmlns:p14="http://schemas.microsoft.com/office/powerpoint/2010/main" val="25291193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mn-lt"/>
              </a:rPr>
              <a:t>Title I, Part C</a:t>
            </a:r>
            <a:br>
              <a:rPr lang="en-US" sz="4000" dirty="0">
                <a:latin typeface="+mn-lt"/>
              </a:rPr>
            </a:br>
            <a:r>
              <a:rPr lang="en-US" sz="4000" dirty="0">
                <a:latin typeface="+mn-lt"/>
              </a:rPr>
              <a:t>4.l</a:t>
            </a:r>
          </a:p>
        </p:txBody>
      </p:sp>
      <p:sp>
        <p:nvSpPr>
          <p:cNvPr id="3" name="Text Placeholder 2"/>
          <p:cNvSpPr>
            <a:spLocks noGrp="1"/>
          </p:cNvSpPr>
          <p:nvPr>
            <p:ph type="body" idx="1"/>
          </p:nvPr>
        </p:nvSpPr>
        <p:spPr>
          <a:xfrm>
            <a:off x="629842" y="1824660"/>
            <a:ext cx="7885508" cy="1683834"/>
          </a:xfrm>
          <a:solidFill>
            <a:srgbClr val="00B0F0"/>
          </a:solidFill>
        </p:spPr>
        <p:txBody>
          <a:bodyPr>
            <a:normAutofit fontScale="70000" lnSpcReduction="20000"/>
          </a:bodyPr>
          <a:lstStyle/>
          <a:p>
            <a:pPr>
              <a:lnSpc>
                <a:spcPct val="120000"/>
              </a:lnSpc>
              <a:spcBef>
                <a:spcPts val="0"/>
              </a:spcBef>
            </a:pPr>
            <a:r>
              <a:rPr lang="en-US" b="0" dirty="0">
                <a:latin typeface="+mn-lt"/>
              </a:rPr>
              <a:t>Describe how the district will promote interstate and intrastate coordination of services and educational continuity through:</a:t>
            </a:r>
          </a:p>
          <a:p>
            <a:pPr marL="342900" indent="-342900">
              <a:lnSpc>
                <a:spcPct val="120000"/>
              </a:lnSpc>
              <a:spcBef>
                <a:spcPts val="0"/>
              </a:spcBef>
              <a:buFont typeface="Arial" panose="020B0604020202020204" pitchFamily="34" charset="0"/>
              <a:buChar char="•"/>
            </a:pPr>
            <a:r>
              <a:rPr lang="en-US" b="0" dirty="0">
                <a:latin typeface="+mn-lt"/>
              </a:rPr>
              <a:t>the use of the Title I, Part C Occupational Survey; </a:t>
            </a:r>
          </a:p>
          <a:p>
            <a:pPr marL="342900" indent="-342900">
              <a:lnSpc>
                <a:spcPct val="120000"/>
              </a:lnSpc>
              <a:spcBef>
                <a:spcPts val="0"/>
              </a:spcBef>
              <a:buFont typeface="Arial" panose="020B0604020202020204" pitchFamily="34" charset="0"/>
              <a:buChar char="•"/>
            </a:pPr>
            <a:r>
              <a:rPr lang="en-US" b="0" dirty="0">
                <a:latin typeface="+mn-lt"/>
              </a:rPr>
              <a:t>the timely transfer of pertinent school records, including information on health, when children move from one school to another; and</a:t>
            </a:r>
          </a:p>
          <a:p>
            <a:pPr marL="342900" indent="-342900">
              <a:lnSpc>
                <a:spcPct val="120000"/>
              </a:lnSpc>
              <a:spcBef>
                <a:spcPts val="0"/>
              </a:spcBef>
              <a:buFont typeface="Arial" panose="020B0604020202020204" pitchFamily="34" charset="0"/>
              <a:buChar char="•"/>
            </a:pPr>
            <a:r>
              <a:rPr lang="en-US" b="0" dirty="0">
                <a:highlight>
                  <a:srgbClr val="FFFF00"/>
                </a:highlight>
                <a:latin typeface="+mn-lt"/>
              </a:rPr>
              <a:t>how the district will use the Migrant Student Information Exchange (MSIX).</a:t>
            </a:r>
          </a:p>
        </p:txBody>
      </p:sp>
      <p:sp>
        <p:nvSpPr>
          <p:cNvPr id="6" name="Content Placeholder 5"/>
          <p:cNvSpPr>
            <a:spLocks noGrp="1"/>
          </p:cNvSpPr>
          <p:nvPr>
            <p:ph sz="quarter" idx="4"/>
          </p:nvPr>
        </p:nvSpPr>
        <p:spPr>
          <a:xfrm>
            <a:off x="627459" y="3950359"/>
            <a:ext cx="7887891" cy="2272021"/>
          </a:xfrm>
        </p:spPr>
        <p:txBody>
          <a:bodyPr>
            <a:normAutofit/>
          </a:bodyPr>
          <a:lstStyle/>
          <a:p>
            <a:pPr marL="0" indent="0">
              <a:buNone/>
            </a:pPr>
            <a:r>
              <a:rPr lang="en-US" sz="1800" b="1" dirty="0">
                <a:latin typeface="+mn-lt"/>
              </a:rPr>
              <a:t>We will look for:</a:t>
            </a:r>
          </a:p>
          <a:p>
            <a:r>
              <a:rPr lang="en-US" sz="1800" dirty="0">
                <a:latin typeface="+mn-lt"/>
              </a:rPr>
              <a:t>A description of how the Migrant Student Information Exchange (MSIX) will be used in the records transfer process (both interstate and intrastate).</a:t>
            </a:r>
          </a:p>
          <a:p>
            <a:pPr lvl="1"/>
            <a:r>
              <a:rPr lang="en-US" sz="1600" dirty="0">
                <a:latin typeface="+mn-lt"/>
              </a:rPr>
              <a:t>Description includes who in the LEA (district or school) will access MSIX when migratory children and youth enroll</a:t>
            </a:r>
          </a:p>
          <a:p>
            <a:pPr lvl="1"/>
            <a:r>
              <a:rPr lang="en-US" sz="1600" dirty="0">
                <a:latin typeface="+mn-lt"/>
              </a:rPr>
              <a:t>Description includes how the information in MSIX, when available, will be used for enrollment and course placement decisions for migratory children and youth</a:t>
            </a:r>
          </a:p>
        </p:txBody>
      </p:sp>
    </p:spTree>
    <p:extLst>
      <p:ext uri="{BB962C8B-B14F-4D97-AF65-F5344CB8AC3E}">
        <p14:creationId xmlns:p14="http://schemas.microsoft.com/office/powerpoint/2010/main" val="37456688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32422" y="2007220"/>
            <a:ext cx="5632756" cy="4224567"/>
          </a:xfrm>
        </p:spPr>
      </p:pic>
      <p:sp>
        <p:nvSpPr>
          <p:cNvPr id="4" name="Content Placeholder 3"/>
          <p:cNvSpPr>
            <a:spLocks noGrp="1"/>
          </p:cNvSpPr>
          <p:nvPr>
            <p:ph sz="half" idx="2"/>
          </p:nvPr>
        </p:nvSpPr>
        <p:spPr>
          <a:xfrm>
            <a:off x="5965903" y="2007221"/>
            <a:ext cx="3178098" cy="4169742"/>
          </a:xfrm>
        </p:spPr>
        <p:txBody>
          <a:bodyPr/>
          <a:lstStyle/>
          <a:p>
            <a:r>
              <a:rPr lang="en-US" dirty="0"/>
              <a:t>Law school</a:t>
            </a:r>
          </a:p>
          <a:p>
            <a:r>
              <a:rPr lang="en-US" dirty="0"/>
              <a:t>Medicine </a:t>
            </a:r>
          </a:p>
          <a:p>
            <a:r>
              <a:rPr lang="en-US" dirty="0"/>
              <a:t>Microbiologist</a:t>
            </a:r>
          </a:p>
        </p:txBody>
      </p:sp>
      <p:sp>
        <p:nvSpPr>
          <p:cNvPr id="5" name="Title 1"/>
          <p:cNvSpPr>
            <a:spLocks noGrp="1"/>
          </p:cNvSpPr>
          <p:nvPr>
            <p:ph type="title"/>
          </p:nvPr>
        </p:nvSpPr>
        <p:spPr/>
        <p:txBody>
          <a:bodyPr/>
          <a:lstStyle/>
          <a:p>
            <a:r>
              <a:rPr lang="en-US" dirty="0">
                <a:latin typeface="Segoe UI Semilight" panose="020B0402040204020203" pitchFamily="34" charset="0"/>
                <a:cs typeface="Segoe UI Semilight" panose="020B0402040204020203" pitchFamily="34" charset="0"/>
              </a:rPr>
              <a:t>Against the Odds!!!</a:t>
            </a:r>
          </a:p>
        </p:txBody>
      </p:sp>
    </p:spTree>
    <p:extLst>
      <p:ext uri="{BB962C8B-B14F-4D97-AF65-F5344CB8AC3E}">
        <p14:creationId xmlns:p14="http://schemas.microsoft.com/office/powerpoint/2010/main" val="7173221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mn-lt"/>
              </a:rPr>
              <a:t>Title I, Part C</a:t>
            </a:r>
            <a:br>
              <a:rPr lang="en-US" sz="4000" dirty="0">
                <a:latin typeface="+mn-lt"/>
              </a:rPr>
            </a:br>
            <a:r>
              <a:rPr lang="en-US" sz="4000" dirty="0">
                <a:latin typeface="+mn-lt"/>
              </a:rPr>
              <a:t>4.m</a:t>
            </a:r>
          </a:p>
        </p:txBody>
      </p:sp>
      <p:sp>
        <p:nvSpPr>
          <p:cNvPr id="3" name="Text Placeholder 2"/>
          <p:cNvSpPr>
            <a:spLocks noGrp="1"/>
          </p:cNvSpPr>
          <p:nvPr>
            <p:ph type="body" idx="1"/>
          </p:nvPr>
        </p:nvSpPr>
        <p:spPr>
          <a:xfrm>
            <a:off x="628650" y="1813508"/>
            <a:ext cx="7885508" cy="1843357"/>
          </a:xfrm>
          <a:solidFill>
            <a:srgbClr val="00B0F0"/>
          </a:solidFill>
        </p:spPr>
        <p:txBody>
          <a:bodyPr>
            <a:normAutofit fontScale="85000" lnSpcReduction="20000"/>
          </a:bodyPr>
          <a:lstStyle/>
          <a:p>
            <a:pPr>
              <a:lnSpc>
                <a:spcPct val="120000"/>
              </a:lnSpc>
              <a:spcBef>
                <a:spcPts val="0"/>
              </a:spcBef>
            </a:pPr>
            <a:r>
              <a:rPr lang="en-US" b="0" dirty="0">
                <a:latin typeface="+mn-lt"/>
              </a:rPr>
              <a:t>Describe how the district will provide supplemental support services and outreach activities for migratory preschool children, out-of-school youth and drop-outs and their families, including informing such children and families of, or helping such children and families gain access to, other education, health, nutrition, and social services.</a:t>
            </a:r>
          </a:p>
          <a:p>
            <a:pPr>
              <a:lnSpc>
                <a:spcPct val="120000"/>
              </a:lnSpc>
              <a:spcBef>
                <a:spcPts val="0"/>
              </a:spcBef>
            </a:pPr>
            <a:r>
              <a:rPr lang="pt-BR" sz="1700" b="0" dirty="0">
                <a:latin typeface="+mn-lt"/>
              </a:rPr>
              <a:t>[Sec. 1304(a)(b)(1) (A)(B)(C)(D)]</a:t>
            </a:r>
            <a:endParaRPr lang="en-US" sz="1700" b="0" dirty="0">
              <a:latin typeface="+mn-lt"/>
            </a:endParaRPr>
          </a:p>
        </p:txBody>
      </p:sp>
      <p:sp>
        <p:nvSpPr>
          <p:cNvPr id="6" name="Content Placeholder 5"/>
          <p:cNvSpPr>
            <a:spLocks noGrp="1"/>
          </p:cNvSpPr>
          <p:nvPr>
            <p:ph sz="quarter" idx="4"/>
          </p:nvPr>
        </p:nvSpPr>
        <p:spPr>
          <a:xfrm>
            <a:off x="494836" y="3873035"/>
            <a:ext cx="7887891" cy="2360497"/>
          </a:xfrm>
        </p:spPr>
        <p:txBody>
          <a:bodyPr>
            <a:normAutofit/>
          </a:bodyPr>
          <a:lstStyle/>
          <a:p>
            <a:pPr marL="0" indent="0">
              <a:lnSpc>
                <a:spcPct val="100000"/>
              </a:lnSpc>
              <a:spcBef>
                <a:spcPts val="0"/>
              </a:spcBef>
              <a:buNone/>
            </a:pPr>
            <a:r>
              <a:rPr lang="en-US" sz="1800" b="1" dirty="0">
                <a:latin typeface="+mn-lt"/>
              </a:rPr>
              <a:t>We will look for:</a:t>
            </a:r>
          </a:p>
          <a:p>
            <a:pPr>
              <a:lnSpc>
                <a:spcPct val="100000"/>
              </a:lnSpc>
              <a:spcBef>
                <a:spcPts val="0"/>
              </a:spcBef>
            </a:pPr>
            <a:r>
              <a:rPr lang="en-US" sz="1800" u="sng" dirty="0">
                <a:latin typeface="+mn-lt"/>
              </a:rPr>
              <a:t>Direct funded </a:t>
            </a:r>
            <a:r>
              <a:rPr lang="en-US" sz="1800" dirty="0">
                <a:latin typeface="+mn-lt"/>
              </a:rPr>
              <a:t>- narrative includes needs assessment, coordination of services, documentation of services, communication with families, and evaluation</a:t>
            </a:r>
          </a:p>
          <a:p>
            <a:pPr lvl="1">
              <a:lnSpc>
                <a:spcPct val="100000"/>
              </a:lnSpc>
              <a:spcBef>
                <a:spcPts val="0"/>
              </a:spcBef>
            </a:pPr>
            <a:r>
              <a:rPr lang="en-US" sz="1400" dirty="0">
                <a:latin typeface="+mn-lt"/>
              </a:rPr>
              <a:t>Inclusion in other Federal programs and/or local initiatives</a:t>
            </a:r>
          </a:p>
          <a:p>
            <a:pPr lvl="1">
              <a:lnSpc>
                <a:spcPct val="100000"/>
              </a:lnSpc>
              <a:spcBef>
                <a:spcPts val="0"/>
              </a:spcBef>
            </a:pPr>
            <a:r>
              <a:rPr lang="en-US" sz="1400" dirty="0">
                <a:latin typeface="+mn-lt"/>
              </a:rPr>
              <a:t>Assessment of needs for out-of-school youth; drop-outs; and preschool children</a:t>
            </a:r>
          </a:p>
          <a:p>
            <a:pPr lvl="1">
              <a:lnSpc>
                <a:spcPct val="100000"/>
              </a:lnSpc>
              <a:spcBef>
                <a:spcPts val="0"/>
              </a:spcBef>
            </a:pPr>
            <a:r>
              <a:rPr lang="en-US" sz="1400" dirty="0">
                <a:latin typeface="+mn-lt"/>
              </a:rPr>
              <a:t>Outreach to families</a:t>
            </a:r>
          </a:p>
          <a:p>
            <a:pPr lvl="1">
              <a:lnSpc>
                <a:spcPct val="100000"/>
              </a:lnSpc>
              <a:spcBef>
                <a:spcPts val="0"/>
              </a:spcBef>
            </a:pPr>
            <a:r>
              <a:rPr lang="en-US" sz="1400" dirty="0">
                <a:latin typeface="+mn-lt"/>
              </a:rPr>
              <a:t>Evaluation of funded services (regular school year and summer)</a:t>
            </a:r>
          </a:p>
          <a:p>
            <a:pPr>
              <a:lnSpc>
                <a:spcPct val="100000"/>
              </a:lnSpc>
              <a:spcBef>
                <a:spcPts val="0"/>
              </a:spcBef>
            </a:pPr>
            <a:r>
              <a:rPr lang="en-US" sz="1800" u="sng" dirty="0">
                <a:latin typeface="+mn-lt"/>
              </a:rPr>
              <a:t>Consortium</a:t>
            </a:r>
            <a:r>
              <a:rPr lang="en-US" sz="1800" dirty="0">
                <a:latin typeface="+mn-lt"/>
              </a:rPr>
              <a:t> – narrative includes coordination with the MEP Consortium at ABAC for service delivery</a:t>
            </a:r>
          </a:p>
        </p:txBody>
      </p:sp>
    </p:spTree>
    <p:extLst>
      <p:ext uri="{BB962C8B-B14F-4D97-AF65-F5344CB8AC3E}">
        <p14:creationId xmlns:p14="http://schemas.microsoft.com/office/powerpoint/2010/main" val="38610984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mn-lt"/>
              </a:rPr>
              <a:t>Title I Part C – ID&amp;R Plan</a:t>
            </a:r>
          </a:p>
        </p:txBody>
      </p:sp>
      <p:sp>
        <p:nvSpPr>
          <p:cNvPr id="3" name="Content Placeholder 2"/>
          <p:cNvSpPr>
            <a:spLocks noGrp="1"/>
          </p:cNvSpPr>
          <p:nvPr>
            <p:ph idx="1"/>
          </p:nvPr>
        </p:nvSpPr>
        <p:spPr>
          <a:xfrm>
            <a:off x="361021" y="1825625"/>
            <a:ext cx="4177526" cy="4351338"/>
          </a:xfrm>
        </p:spPr>
        <p:txBody>
          <a:bodyPr>
            <a:normAutofit fontScale="70000" lnSpcReduction="20000"/>
          </a:bodyPr>
          <a:lstStyle/>
          <a:p>
            <a:pPr marL="0" indent="0">
              <a:lnSpc>
                <a:spcPct val="120000"/>
              </a:lnSpc>
              <a:spcBef>
                <a:spcPts val="0"/>
              </a:spcBef>
              <a:buNone/>
            </a:pPr>
            <a:r>
              <a:rPr lang="en-US" dirty="0">
                <a:latin typeface="+mn-lt"/>
              </a:rPr>
              <a:t>Identification and Recruitment (ID&amp;R) Plan</a:t>
            </a:r>
          </a:p>
          <a:p>
            <a:pPr>
              <a:lnSpc>
                <a:spcPct val="120000"/>
              </a:lnSpc>
              <a:spcBef>
                <a:spcPts val="0"/>
              </a:spcBef>
            </a:pPr>
            <a:r>
              <a:rPr lang="en-US" sz="2400" dirty="0">
                <a:solidFill>
                  <a:srgbClr val="C00000"/>
                </a:solidFill>
                <a:latin typeface="+mn-lt"/>
              </a:rPr>
              <a:t>ONLY</a:t>
            </a:r>
            <a:r>
              <a:rPr lang="en-US" sz="2400" dirty="0">
                <a:latin typeface="+mn-lt"/>
              </a:rPr>
              <a:t> direct funded districts and ABAC must submit the ID&amp;R plan for approval as part of the CLIP</a:t>
            </a:r>
          </a:p>
          <a:p>
            <a:pPr>
              <a:lnSpc>
                <a:spcPct val="120000"/>
              </a:lnSpc>
              <a:spcBef>
                <a:spcPts val="0"/>
              </a:spcBef>
            </a:pPr>
            <a:r>
              <a:rPr lang="en-US" sz="2400" dirty="0">
                <a:latin typeface="+mn-lt"/>
              </a:rPr>
              <a:t>May 18 webinar to discuss ID&amp;R plan development with direct funded districts</a:t>
            </a:r>
          </a:p>
          <a:p>
            <a:pPr marL="0" indent="0">
              <a:lnSpc>
                <a:spcPct val="120000"/>
              </a:lnSpc>
              <a:spcBef>
                <a:spcPts val="0"/>
              </a:spcBef>
              <a:buNone/>
            </a:pPr>
            <a:endParaRPr lang="en-US" dirty="0">
              <a:latin typeface="+mn-lt"/>
            </a:endParaRPr>
          </a:p>
          <a:p>
            <a:pPr marL="0" indent="0">
              <a:lnSpc>
                <a:spcPct val="120000"/>
              </a:lnSpc>
              <a:spcBef>
                <a:spcPts val="0"/>
              </a:spcBef>
              <a:buNone/>
            </a:pPr>
            <a:r>
              <a:rPr lang="en-US" dirty="0">
                <a:latin typeface="+mn-lt"/>
              </a:rPr>
              <a:t>FY18 ID&amp;R plan template is located on our website:</a:t>
            </a:r>
          </a:p>
          <a:p>
            <a:pPr marL="0" indent="0">
              <a:lnSpc>
                <a:spcPct val="120000"/>
              </a:lnSpc>
              <a:spcBef>
                <a:spcPts val="0"/>
              </a:spcBef>
              <a:buNone/>
            </a:pPr>
            <a:r>
              <a:rPr lang="en-US" sz="2400" dirty="0">
                <a:latin typeface="+mn-lt"/>
                <a:hlinkClick r:id="rId2"/>
              </a:rPr>
              <a:t>https://www.gadoe.org/SchoolImprovement/Federal-Programs/Pages/Gamep-Forms-andDocuments.aspx</a:t>
            </a:r>
            <a:r>
              <a:rPr lang="en-US" sz="2400" dirty="0">
                <a:latin typeface="+mn-lt"/>
              </a:rPr>
              <a:t> </a:t>
            </a:r>
          </a:p>
        </p:txBody>
      </p:sp>
      <p:pic>
        <p:nvPicPr>
          <p:cNvPr id="6" name="Picture 5"/>
          <p:cNvPicPr/>
          <p:nvPr/>
        </p:nvPicPr>
        <p:blipFill>
          <a:blip r:embed="rId3"/>
          <a:stretch>
            <a:fillRect/>
          </a:stretch>
        </p:blipFill>
        <p:spPr>
          <a:xfrm>
            <a:off x="4750421" y="1659580"/>
            <a:ext cx="3858320" cy="4517384"/>
          </a:xfrm>
          <a:prstGeom prst="rect">
            <a:avLst/>
          </a:prstGeom>
          <a:ln>
            <a:solidFill>
              <a:schemeClr val="tx1"/>
            </a:solidFill>
          </a:ln>
        </p:spPr>
      </p:pic>
    </p:spTree>
    <p:extLst>
      <p:ext uri="{BB962C8B-B14F-4D97-AF65-F5344CB8AC3E}">
        <p14:creationId xmlns:p14="http://schemas.microsoft.com/office/powerpoint/2010/main" val="2878827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45" y="125254"/>
            <a:ext cx="6730068" cy="1325563"/>
          </a:xfrm>
        </p:spPr>
        <p:txBody>
          <a:bodyPr>
            <a:normAutofit/>
          </a:bodyPr>
          <a:lstStyle/>
          <a:p>
            <a:pPr>
              <a:lnSpc>
                <a:spcPct val="100000"/>
              </a:lnSpc>
            </a:pPr>
            <a:r>
              <a:rPr lang="en-US" sz="3200" dirty="0">
                <a:latin typeface="+mn-lt"/>
              </a:rPr>
              <a:t>Connecting to our Implementation Plans (IP)</a:t>
            </a:r>
            <a:endParaRPr lang="en-US" sz="2400" dirty="0">
              <a:solidFill>
                <a:srgbClr val="C00000"/>
              </a:solidFill>
              <a:latin typeface="+mn-lt"/>
            </a:endParaRPr>
          </a:p>
        </p:txBody>
      </p:sp>
      <p:pic>
        <p:nvPicPr>
          <p:cNvPr id="9" name="Content Placeholder 8"/>
          <p:cNvPicPr>
            <a:picLocks noGrp="1" noChangeAspect="1"/>
          </p:cNvPicPr>
          <p:nvPr>
            <p:ph idx="1"/>
          </p:nvPr>
        </p:nvPicPr>
        <p:blipFill>
          <a:blip r:embed="rId2"/>
          <a:stretch>
            <a:fillRect/>
          </a:stretch>
        </p:blipFill>
        <p:spPr>
          <a:xfrm>
            <a:off x="190545" y="2212553"/>
            <a:ext cx="1554535" cy="2060226"/>
          </a:xfrm>
          <a:prstGeom prst="rect">
            <a:avLst/>
          </a:prstGeom>
        </p:spPr>
      </p:pic>
      <p:pic>
        <p:nvPicPr>
          <p:cNvPr id="11" name="Picture 10"/>
          <p:cNvPicPr/>
          <p:nvPr/>
        </p:nvPicPr>
        <p:blipFill>
          <a:blip r:embed="rId3"/>
          <a:stretch>
            <a:fillRect/>
          </a:stretch>
        </p:blipFill>
        <p:spPr>
          <a:xfrm>
            <a:off x="2328475" y="2212553"/>
            <a:ext cx="1606714" cy="2060226"/>
          </a:xfrm>
          <a:prstGeom prst="rect">
            <a:avLst/>
          </a:prstGeom>
          <a:ln>
            <a:solidFill>
              <a:schemeClr val="tx1"/>
            </a:solidFill>
          </a:ln>
        </p:spPr>
      </p:pic>
      <p:sp>
        <p:nvSpPr>
          <p:cNvPr id="14" name="TextBox 13"/>
          <p:cNvSpPr txBox="1"/>
          <p:nvPr/>
        </p:nvSpPr>
        <p:spPr>
          <a:xfrm>
            <a:off x="298740" y="1831685"/>
            <a:ext cx="1338144" cy="338554"/>
          </a:xfrm>
          <a:prstGeom prst="rect">
            <a:avLst/>
          </a:prstGeom>
          <a:noFill/>
        </p:spPr>
        <p:txBody>
          <a:bodyPr wrap="square" rtlCol="0">
            <a:spAutoFit/>
          </a:bodyPr>
          <a:lstStyle/>
          <a:p>
            <a:r>
              <a:rPr lang="en-US" sz="1600" dirty="0"/>
              <a:t>District CNA</a:t>
            </a:r>
          </a:p>
        </p:txBody>
      </p:sp>
      <p:sp>
        <p:nvSpPr>
          <p:cNvPr id="15" name="TextBox 14"/>
          <p:cNvSpPr txBox="1"/>
          <p:nvPr/>
        </p:nvSpPr>
        <p:spPr>
          <a:xfrm>
            <a:off x="5377228" y="1513162"/>
            <a:ext cx="2571872" cy="338554"/>
          </a:xfrm>
          <a:prstGeom prst="rect">
            <a:avLst/>
          </a:prstGeom>
          <a:noFill/>
        </p:spPr>
        <p:txBody>
          <a:bodyPr wrap="square" rtlCol="0">
            <a:spAutoFit/>
          </a:bodyPr>
          <a:lstStyle/>
          <a:p>
            <a:r>
              <a:rPr lang="en-US" sz="1600" dirty="0"/>
              <a:t>MEP Implementation Plan</a:t>
            </a:r>
          </a:p>
        </p:txBody>
      </p:sp>
      <p:sp>
        <p:nvSpPr>
          <p:cNvPr id="19" name="TextBox 18"/>
          <p:cNvSpPr txBox="1"/>
          <p:nvPr/>
        </p:nvSpPr>
        <p:spPr>
          <a:xfrm>
            <a:off x="2038212" y="1831685"/>
            <a:ext cx="2571872" cy="338554"/>
          </a:xfrm>
          <a:prstGeom prst="rect">
            <a:avLst/>
          </a:prstGeom>
          <a:noFill/>
        </p:spPr>
        <p:txBody>
          <a:bodyPr wrap="square" rtlCol="0">
            <a:spAutoFit/>
          </a:bodyPr>
          <a:lstStyle/>
          <a:p>
            <a:r>
              <a:rPr lang="en-US" sz="1600" dirty="0"/>
              <a:t>District Improvement Plan</a:t>
            </a:r>
          </a:p>
        </p:txBody>
      </p:sp>
      <p:sp>
        <p:nvSpPr>
          <p:cNvPr id="6" name="Arrow: Right 5"/>
          <p:cNvSpPr/>
          <p:nvPr/>
        </p:nvSpPr>
        <p:spPr>
          <a:xfrm>
            <a:off x="1746514" y="3100711"/>
            <a:ext cx="583395" cy="28391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pic>
        <p:nvPicPr>
          <p:cNvPr id="3" name="Picture 2"/>
          <p:cNvPicPr>
            <a:picLocks noChangeAspect="1"/>
          </p:cNvPicPr>
          <p:nvPr/>
        </p:nvPicPr>
        <p:blipFill>
          <a:blip r:embed="rId4"/>
          <a:stretch>
            <a:fillRect/>
          </a:stretch>
        </p:blipFill>
        <p:spPr>
          <a:xfrm>
            <a:off x="4610084" y="1914061"/>
            <a:ext cx="4224372" cy="4074144"/>
          </a:xfrm>
          <a:prstGeom prst="rect">
            <a:avLst/>
          </a:prstGeom>
          <a:ln>
            <a:solidFill>
              <a:schemeClr val="tx1"/>
            </a:solidFill>
          </a:ln>
        </p:spPr>
      </p:pic>
      <p:sp>
        <p:nvSpPr>
          <p:cNvPr id="20" name="Arrow: Right 19"/>
          <p:cNvSpPr/>
          <p:nvPr/>
        </p:nvSpPr>
        <p:spPr>
          <a:xfrm>
            <a:off x="3679902" y="3076070"/>
            <a:ext cx="1515011" cy="283910"/>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5432503" y="1938986"/>
            <a:ext cx="2579533" cy="383437"/>
          </a:xfrm>
          <a:prstGeom prst="rect">
            <a:avLst/>
          </a:prstGeom>
          <a:solidFill>
            <a:srgbClr val="FFFF0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FY18 Implementation Plan (IP) Form</a:t>
            </a:r>
          </a:p>
        </p:txBody>
      </p:sp>
    </p:spTree>
    <p:extLst>
      <p:ext uri="{BB962C8B-B14F-4D97-AF65-F5344CB8AC3E}">
        <p14:creationId xmlns:p14="http://schemas.microsoft.com/office/powerpoint/2010/main" val="33613511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45327" y="365126"/>
            <a:ext cx="6675286" cy="1325563"/>
          </a:xfrm>
        </p:spPr>
        <p:txBody>
          <a:bodyPr>
            <a:normAutofit/>
          </a:bodyPr>
          <a:lstStyle/>
          <a:p>
            <a:r>
              <a:rPr lang="en-US" dirty="0">
                <a:latin typeface="+mn-lt"/>
              </a:rPr>
              <a:t>Implementation Plan Forms</a:t>
            </a:r>
            <a:br>
              <a:rPr lang="en-US" dirty="0"/>
            </a:br>
            <a:endParaRPr lang="en-US" dirty="0"/>
          </a:p>
        </p:txBody>
      </p:sp>
      <p:pic>
        <p:nvPicPr>
          <p:cNvPr id="9" name="Content Placeholder 8"/>
          <p:cNvPicPr>
            <a:picLocks noGrp="1" noChangeAspect="1"/>
          </p:cNvPicPr>
          <p:nvPr>
            <p:ph sz="quarter" idx="4"/>
          </p:nvPr>
        </p:nvPicPr>
        <p:blipFill>
          <a:blip r:embed="rId2"/>
          <a:stretch>
            <a:fillRect/>
          </a:stretch>
        </p:blipFill>
        <p:spPr>
          <a:xfrm>
            <a:off x="2598003" y="1777381"/>
            <a:ext cx="3603800" cy="4465520"/>
          </a:xfrm>
          <a:prstGeom prst="rect">
            <a:avLst/>
          </a:prstGeom>
          <a:ln>
            <a:solidFill>
              <a:schemeClr val="tx1"/>
            </a:solidFill>
          </a:ln>
        </p:spPr>
      </p:pic>
      <p:pic>
        <p:nvPicPr>
          <p:cNvPr id="10" name="Content Placeholder 8"/>
          <p:cNvPicPr>
            <a:picLocks noGrp="1" noChangeAspect="1"/>
          </p:cNvPicPr>
          <p:nvPr>
            <p:ph sz="half" idx="2"/>
          </p:nvPr>
        </p:nvPicPr>
        <p:blipFill>
          <a:blip r:embed="rId3"/>
          <a:stretch>
            <a:fillRect/>
          </a:stretch>
        </p:blipFill>
        <p:spPr>
          <a:xfrm>
            <a:off x="35255" y="2674920"/>
            <a:ext cx="2562748" cy="3567982"/>
          </a:xfrm>
          <a:prstGeom prst="rect">
            <a:avLst/>
          </a:prstGeom>
        </p:spPr>
      </p:pic>
      <p:pic>
        <p:nvPicPr>
          <p:cNvPr id="11" name="Picture 10"/>
          <p:cNvPicPr>
            <a:picLocks noChangeAspect="1"/>
          </p:cNvPicPr>
          <p:nvPr/>
        </p:nvPicPr>
        <p:blipFill>
          <a:blip r:embed="rId4"/>
          <a:stretch>
            <a:fillRect/>
          </a:stretch>
        </p:blipFill>
        <p:spPr>
          <a:xfrm>
            <a:off x="6201803" y="2674919"/>
            <a:ext cx="2861810" cy="3592065"/>
          </a:xfrm>
          <a:prstGeom prst="rect">
            <a:avLst/>
          </a:prstGeom>
        </p:spPr>
      </p:pic>
      <p:sp>
        <p:nvSpPr>
          <p:cNvPr id="12" name="Rectangle 11"/>
          <p:cNvSpPr/>
          <p:nvPr/>
        </p:nvSpPr>
        <p:spPr>
          <a:xfrm>
            <a:off x="3189403" y="1791088"/>
            <a:ext cx="2579533" cy="383437"/>
          </a:xfrm>
          <a:prstGeom prst="rect">
            <a:avLst/>
          </a:prstGeom>
          <a:solidFill>
            <a:srgbClr val="FFFF0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FY18 Implementation Plan (IP) Form</a:t>
            </a:r>
          </a:p>
        </p:txBody>
      </p:sp>
      <p:sp>
        <p:nvSpPr>
          <p:cNvPr id="15" name="Arrow: Right 14"/>
          <p:cNvSpPr/>
          <p:nvPr/>
        </p:nvSpPr>
        <p:spPr>
          <a:xfrm>
            <a:off x="2165137" y="4353863"/>
            <a:ext cx="865731" cy="23417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Arrow: Right 15"/>
          <p:cNvSpPr/>
          <p:nvPr/>
        </p:nvSpPr>
        <p:spPr>
          <a:xfrm rot="10800000">
            <a:off x="5768937" y="4341823"/>
            <a:ext cx="865731" cy="23417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765287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a:latin typeface="+mn-lt"/>
              </a:rPr>
              <a:t>MEP CNA &amp; SDP</a:t>
            </a:r>
          </a:p>
        </p:txBody>
      </p:sp>
      <p:sp>
        <p:nvSpPr>
          <p:cNvPr id="13" name="Content Placeholder 12"/>
          <p:cNvSpPr>
            <a:spLocks noGrp="1"/>
          </p:cNvSpPr>
          <p:nvPr>
            <p:ph idx="1"/>
          </p:nvPr>
        </p:nvSpPr>
        <p:spPr>
          <a:xfrm>
            <a:off x="472533" y="1659579"/>
            <a:ext cx="7886700" cy="4351338"/>
          </a:xfrm>
        </p:spPr>
        <p:txBody>
          <a:bodyPr/>
          <a:lstStyle/>
          <a:p>
            <a:pPr marL="0" indent="0">
              <a:lnSpc>
                <a:spcPct val="100000"/>
              </a:lnSpc>
              <a:spcBef>
                <a:spcPts val="0"/>
              </a:spcBef>
              <a:buNone/>
            </a:pPr>
            <a:r>
              <a:rPr lang="en-US" dirty="0">
                <a:latin typeface="+mn-lt"/>
              </a:rPr>
              <a:t>The Georgia Migrant Education Program will improve</a:t>
            </a:r>
          </a:p>
          <a:p>
            <a:pPr>
              <a:lnSpc>
                <a:spcPct val="100000"/>
              </a:lnSpc>
              <a:spcBef>
                <a:spcPts val="0"/>
              </a:spcBef>
            </a:pPr>
            <a:endParaRPr lang="en-US" b="1" dirty="0">
              <a:latin typeface="+mn-lt"/>
            </a:endParaRPr>
          </a:p>
          <a:p>
            <a:pPr>
              <a:lnSpc>
                <a:spcPct val="100000"/>
              </a:lnSpc>
              <a:spcBef>
                <a:spcPts val="0"/>
              </a:spcBef>
            </a:pPr>
            <a:r>
              <a:rPr lang="en-US" dirty="0">
                <a:latin typeface="+mn-lt"/>
              </a:rPr>
              <a:t>MPO #1: School Readiness </a:t>
            </a:r>
          </a:p>
          <a:p>
            <a:pPr>
              <a:lnSpc>
                <a:spcPct val="100000"/>
              </a:lnSpc>
              <a:spcBef>
                <a:spcPts val="0"/>
              </a:spcBef>
            </a:pPr>
            <a:r>
              <a:rPr lang="en-US" dirty="0">
                <a:latin typeface="+mn-lt"/>
              </a:rPr>
              <a:t>MPO #2: OSY and DO</a:t>
            </a:r>
          </a:p>
          <a:p>
            <a:pPr>
              <a:lnSpc>
                <a:spcPct val="100000"/>
              </a:lnSpc>
              <a:spcBef>
                <a:spcPts val="0"/>
              </a:spcBef>
            </a:pPr>
            <a:r>
              <a:rPr lang="en-US" dirty="0">
                <a:latin typeface="+mn-lt"/>
              </a:rPr>
              <a:t>MPO #3: Reading</a:t>
            </a:r>
          </a:p>
          <a:p>
            <a:pPr>
              <a:lnSpc>
                <a:spcPct val="100000"/>
              </a:lnSpc>
              <a:spcBef>
                <a:spcPts val="0"/>
              </a:spcBef>
            </a:pPr>
            <a:r>
              <a:rPr lang="en-US" dirty="0">
                <a:latin typeface="+mn-lt"/>
              </a:rPr>
              <a:t>MPO #4: Writing</a:t>
            </a:r>
          </a:p>
          <a:p>
            <a:pPr>
              <a:lnSpc>
                <a:spcPct val="100000"/>
              </a:lnSpc>
              <a:spcBef>
                <a:spcPts val="0"/>
              </a:spcBef>
            </a:pPr>
            <a:r>
              <a:rPr lang="en-US" dirty="0">
                <a:latin typeface="+mn-lt"/>
              </a:rPr>
              <a:t>MPO #5: Mathematics</a:t>
            </a:r>
          </a:p>
          <a:p>
            <a:pPr marL="0" indent="0">
              <a:lnSpc>
                <a:spcPct val="100000"/>
              </a:lnSpc>
              <a:spcBef>
                <a:spcPts val="0"/>
              </a:spcBef>
              <a:buNone/>
            </a:pPr>
            <a:endParaRPr lang="en-US" sz="1800" b="1" dirty="0">
              <a:latin typeface="+mn-lt"/>
            </a:endParaRPr>
          </a:p>
          <a:p>
            <a:pPr marL="0" indent="0">
              <a:lnSpc>
                <a:spcPct val="100000"/>
              </a:lnSpc>
              <a:spcBef>
                <a:spcPts val="0"/>
              </a:spcBef>
              <a:buNone/>
            </a:pPr>
            <a:endParaRPr lang="en-US" sz="1800" b="1" dirty="0">
              <a:latin typeface="+mn-lt"/>
            </a:endParaRPr>
          </a:p>
          <a:p>
            <a:pPr marL="0" indent="0">
              <a:lnSpc>
                <a:spcPct val="100000"/>
              </a:lnSpc>
              <a:spcBef>
                <a:spcPts val="0"/>
              </a:spcBef>
              <a:buNone/>
            </a:pPr>
            <a:endParaRPr lang="en-US" sz="1800" b="1" dirty="0">
              <a:latin typeface="+mn-lt"/>
            </a:endParaRPr>
          </a:p>
          <a:p>
            <a:pPr marL="0" indent="0">
              <a:lnSpc>
                <a:spcPct val="100000"/>
              </a:lnSpc>
              <a:spcBef>
                <a:spcPts val="0"/>
              </a:spcBef>
              <a:buNone/>
            </a:pPr>
            <a:r>
              <a:rPr lang="en-US" sz="1800" i="1" dirty="0">
                <a:latin typeface="+mn-lt"/>
              </a:rPr>
              <a:t>MEP SDP: contains specific information </a:t>
            </a:r>
          </a:p>
          <a:p>
            <a:pPr marL="0" indent="0">
              <a:lnSpc>
                <a:spcPct val="100000"/>
              </a:lnSpc>
              <a:spcBef>
                <a:spcPts val="0"/>
              </a:spcBef>
              <a:buNone/>
            </a:pPr>
            <a:r>
              <a:rPr lang="en-US" sz="1800" i="1" dirty="0">
                <a:latin typeface="+mn-lt"/>
              </a:rPr>
              <a:t>about each MPO.</a:t>
            </a:r>
          </a:p>
          <a:p>
            <a:endParaRPr lang="en-US" b="1" dirty="0"/>
          </a:p>
          <a:p>
            <a:endParaRPr lang="en-US" dirty="0"/>
          </a:p>
          <a:p>
            <a:endParaRPr lang="en-US" dirty="0"/>
          </a:p>
          <a:p>
            <a:endParaRPr lang="en-US" dirty="0"/>
          </a:p>
          <a:p>
            <a:endParaRPr lang="en-US" dirty="0"/>
          </a:p>
        </p:txBody>
      </p:sp>
      <p:pic>
        <p:nvPicPr>
          <p:cNvPr id="14" name="Picture 13"/>
          <p:cNvPicPr>
            <a:picLocks noChangeAspect="1"/>
          </p:cNvPicPr>
          <p:nvPr/>
        </p:nvPicPr>
        <p:blipFill>
          <a:blip r:embed="rId2"/>
          <a:stretch>
            <a:fillRect/>
          </a:stretch>
        </p:blipFill>
        <p:spPr>
          <a:xfrm>
            <a:off x="5798634" y="2168873"/>
            <a:ext cx="3264979" cy="4098112"/>
          </a:xfrm>
          <a:prstGeom prst="rect">
            <a:avLst/>
          </a:prstGeom>
        </p:spPr>
      </p:pic>
    </p:spTree>
    <p:extLst>
      <p:ext uri="{BB962C8B-B14F-4D97-AF65-F5344CB8AC3E}">
        <p14:creationId xmlns:p14="http://schemas.microsoft.com/office/powerpoint/2010/main" val="3670765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anim calcmode="lin" valueType="num">
                                      <p:cBhvr additive="base">
                                        <p:cTn id="7"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xEl>
                                              <p:pRg st="3" end="3"/>
                                            </p:txEl>
                                          </p:spTgt>
                                        </p:tgtEl>
                                        <p:attrNameLst>
                                          <p:attrName>style.visibility</p:attrName>
                                        </p:attrNameLst>
                                      </p:cBhvr>
                                      <p:to>
                                        <p:strVal val="visible"/>
                                      </p:to>
                                    </p:set>
                                    <p:anim calcmode="lin" valueType="num">
                                      <p:cBhvr additive="base">
                                        <p:cTn id="13" dur="500" fill="hold"/>
                                        <p:tgtEl>
                                          <p:spTgt spid="1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xEl>
                                              <p:pRg st="4" end="4"/>
                                            </p:txEl>
                                          </p:spTgt>
                                        </p:tgtEl>
                                        <p:attrNameLst>
                                          <p:attrName>style.visibility</p:attrName>
                                        </p:attrNameLst>
                                      </p:cBhvr>
                                      <p:to>
                                        <p:strVal val="visible"/>
                                      </p:to>
                                    </p:set>
                                    <p:anim calcmode="lin" valueType="num">
                                      <p:cBhvr additive="base">
                                        <p:cTn id="19"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
                                            <p:txEl>
                                              <p:pRg st="5" end="5"/>
                                            </p:txEl>
                                          </p:spTgt>
                                        </p:tgtEl>
                                        <p:attrNameLst>
                                          <p:attrName>style.visibility</p:attrName>
                                        </p:attrNameLst>
                                      </p:cBhvr>
                                      <p:to>
                                        <p:strVal val="visible"/>
                                      </p:to>
                                    </p:set>
                                    <p:anim calcmode="lin" valueType="num">
                                      <p:cBhvr additive="base">
                                        <p:cTn id="25" dur="500" fill="hold"/>
                                        <p:tgtEl>
                                          <p:spTgt spid="1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3">
                                            <p:txEl>
                                              <p:pRg st="6" end="6"/>
                                            </p:txEl>
                                          </p:spTgt>
                                        </p:tgtEl>
                                        <p:attrNameLst>
                                          <p:attrName>style.visibility</p:attrName>
                                        </p:attrNameLst>
                                      </p:cBhvr>
                                      <p:to>
                                        <p:strVal val="visible"/>
                                      </p:to>
                                    </p:set>
                                    <p:anim calcmode="lin" valueType="num">
                                      <p:cBhvr additive="base">
                                        <p:cTn id="31" dur="500" fill="hold"/>
                                        <p:tgtEl>
                                          <p:spTgt spid="1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MEP Implementation Goals</a:t>
            </a:r>
          </a:p>
        </p:txBody>
      </p:sp>
      <p:sp>
        <p:nvSpPr>
          <p:cNvPr id="3" name="Content Placeholder 2"/>
          <p:cNvSpPr>
            <a:spLocks noGrp="1"/>
          </p:cNvSpPr>
          <p:nvPr>
            <p:ph idx="1"/>
          </p:nvPr>
        </p:nvSpPr>
        <p:spPr/>
        <p:txBody>
          <a:bodyPr/>
          <a:lstStyle/>
          <a:p>
            <a:pPr>
              <a:lnSpc>
                <a:spcPct val="100000"/>
              </a:lnSpc>
              <a:spcBef>
                <a:spcPts val="0"/>
              </a:spcBef>
            </a:pPr>
            <a:r>
              <a:rPr lang="en-US" sz="2300" dirty="0">
                <a:latin typeface="+mn-lt"/>
              </a:rPr>
              <a:t>Title I, Part C staff at the district level will improve their </a:t>
            </a:r>
            <a:r>
              <a:rPr lang="en-US" sz="2300" b="1" dirty="0">
                <a:latin typeface="+mn-lt"/>
              </a:rPr>
              <a:t>professional competencies</a:t>
            </a:r>
            <a:r>
              <a:rPr lang="en-US" sz="2300" dirty="0">
                <a:latin typeface="+mn-lt"/>
              </a:rPr>
              <a:t> when working with migratory participants in small group, home-based, or inclusion settings by participating in online courses and local training related to instructional duties and responsibilities and transferring professional development to these instructional settings.</a:t>
            </a:r>
          </a:p>
          <a:p>
            <a:pPr marL="0" indent="0">
              <a:lnSpc>
                <a:spcPct val="100000"/>
              </a:lnSpc>
              <a:spcBef>
                <a:spcPts val="0"/>
              </a:spcBef>
              <a:buNone/>
            </a:pPr>
            <a:r>
              <a:rPr lang="en-US" sz="2300" dirty="0">
                <a:latin typeface="+mn-lt"/>
              </a:rPr>
              <a:t> </a:t>
            </a:r>
          </a:p>
          <a:p>
            <a:pPr>
              <a:lnSpc>
                <a:spcPct val="100000"/>
              </a:lnSpc>
              <a:spcBef>
                <a:spcPts val="0"/>
              </a:spcBef>
            </a:pPr>
            <a:r>
              <a:rPr lang="en-US" sz="2300" dirty="0">
                <a:latin typeface="+mn-lt"/>
              </a:rPr>
              <a:t>Migratory parents will be offered services that will impact successful </a:t>
            </a:r>
            <a:r>
              <a:rPr lang="en-US" sz="2300" b="1" dirty="0">
                <a:latin typeface="+mn-lt"/>
              </a:rPr>
              <a:t>parental engagement </a:t>
            </a:r>
            <a:r>
              <a:rPr lang="en-US" sz="2300" dirty="0">
                <a:latin typeface="+mn-lt"/>
              </a:rPr>
              <a:t>practices in order to assist their children to succeed in supplemental academic services provided by the MEP at the local or state level.</a:t>
            </a:r>
          </a:p>
          <a:p>
            <a:pPr marL="0" indent="0">
              <a:buNone/>
            </a:pPr>
            <a:endParaRPr lang="en-US" dirty="0"/>
          </a:p>
        </p:txBody>
      </p:sp>
    </p:spTree>
    <p:extLst>
      <p:ext uri="{BB962C8B-B14F-4D97-AF65-F5344CB8AC3E}">
        <p14:creationId xmlns:p14="http://schemas.microsoft.com/office/powerpoint/2010/main" val="2338356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MEP Implementation Goals</a:t>
            </a:r>
          </a:p>
        </p:txBody>
      </p:sp>
      <p:sp>
        <p:nvSpPr>
          <p:cNvPr id="3" name="Content Placeholder 2"/>
          <p:cNvSpPr>
            <a:spLocks noGrp="1"/>
          </p:cNvSpPr>
          <p:nvPr>
            <p:ph idx="1"/>
          </p:nvPr>
        </p:nvSpPr>
        <p:spPr/>
        <p:txBody>
          <a:bodyPr/>
          <a:lstStyle/>
          <a:p>
            <a:pPr marL="0" indent="0">
              <a:lnSpc>
                <a:spcPct val="100000"/>
              </a:lnSpc>
              <a:spcBef>
                <a:spcPts val="0"/>
              </a:spcBef>
              <a:buNone/>
            </a:pPr>
            <a:r>
              <a:rPr lang="en-US" sz="2400" dirty="0">
                <a:latin typeface="Calibri"/>
              </a:rPr>
              <a:t>For Local MEP Staff</a:t>
            </a:r>
          </a:p>
          <a:p>
            <a:pPr>
              <a:lnSpc>
                <a:spcPct val="100000"/>
              </a:lnSpc>
              <a:spcBef>
                <a:spcPts val="0"/>
              </a:spcBef>
            </a:pPr>
            <a:endParaRPr lang="en-US" sz="2400" dirty="0">
              <a:latin typeface="Calibri"/>
            </a:endParaRPr>
          </a:p>
          <a:p>
            <a:pPr>
              <a:lnSpc>
                <a:spcPct val="100000"/>
              </a:lnSpc>
              <a:spcBef>
                <a:spcPts val="0"/>
              </a:spcBef>
            </a:pPr>
            <a:r>
              <a:rPr lang="en-US" sz="2400" dirty="0">
                <a:latin typeface="Calibri"/>
              </a:rPr>
              <a:t>Plan and deliver local </a:t>
            </a:r>
            <a:r>
              <a:rPr lang="en-US" sz="2400" b="1" dirty="0">
                <a:latin typeface="Calibri"/>
              </a:rPr>
              <a:t>professional development (</a:t>
            </a:r>
            <a:r>
              <a:rPr lang="en-US" sz="2400" dirty="0">
                <a:latin typeface="Calibri"/>
              </a:rPr>
              <a:t>online and/or in person) to SSPs in support to the instructional work with migratory participants. </a:t>
            </a:r>
          </a:p>
          <a:p>
            <a:pPr marL="0" lvl="0" indent="0">
              <a:lnSpc>
                <a:spcPct val="100000"/>
              </a:lnSpc>
              <a:spcBef>
                <a:spcPts val="0"/>
              </a:spcBef>
              <a:buNone/>
            </a:pPr>
            <a:r>
              <a:rPr lang="en-US" sz="2400" dirty="0">
                <a:latin typeface="Calibri"/>
              </a:rPr>
              <a:t> </a:t>
            </a:r>
          </a:p>
          <a:p>
            <a:pPr marL="0" lvl="0" indent="0">
              <a:lnSpc>
                <a:spcPct val="100000"/>
              </a:lnSpc>
              <a:spcBef>
                <a:spcPts val="0"/>
              </a:spcBef>
              <a:buNone/>
            </a:pPr>
            <a:r>
              <a:rPr lang="en-US" sz="2400" dirty="0">
                <a:latin typeface="Calibri"/>
              </a:rPr>
              <a:t>For Parents</a:t>
            </a:r>
          </a:p>
          <a:p>
            <a:pPr marL="0" lvl="0" indent="0">
              <a:lnSpc>
                <a:spcPct val="100000"/>
              </a:lnSpc>
              <a:spcBef>
                <a:spcPts val="0"/>
              </a:spcBef>
              <a:buNone/>
            </a:pPr>
            <a:endParaRPr lang="en-US" sz="2400" dirty="0">
              <a:latin typeface="Calibri"/>
            </a:endParaRPr>
          </a:p>
          <a:p>
            <a:pPr lvl="0">
              <a:lnSpc>
                <a:spcPct val="100000"/>
              </a:lnSpc>
              <a:spcBef>
                <a:spcPts val="0"/>
              </a:spcBef>
            </a:pPr>
            <a:r>
              <a:rPr lang="en-US" sz="2400" dirty="0">
                <a:latin typeface="Calibri"/>
              </a:rPr>
              <a:t>Plan and provide support to parents of migrant children that will impact successful </a:t>
            </a:r>
            <a:r>
              <a:rPr lang="en-US" sz="2400" b="1" dirty="0">
                <a:latin typeface="Calibri"/>
              </a:rPr>
              <a:t>parental engagement </a:t>
            </a:r>
            <a:r>
              <a:rPr lang="en-US" sz="2400" dirty="0">
                <a:latin typeface="Calibri"/>
              </a:rPr>
              <a:t>practices. </a:t>
            </a:r>
            <a:endParaRPr lang="en-US" sz="2400" dirty="0"/>
          </a:p>
        </p:txBody>
      </p:sp>
    </p:spTree>
    <p:extLst>
      <p:ext uri="{BB962C8B-B14F-4D97-AF65-F5344CB8AC3E}">
        <p14:creationId xmlns:p14="http://schemas.microsoft.com/office/powerpoint/2010/main" val="6056383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mn-lt"/>
              </a:rPr>
              <a:t>Planning for FY18</a:t>
            </a:r>
          </a:p>
        </p:txBody>
      </p:sp>
      <p:sp>
        <p:nvSpPr>
          <p:cNvPr id="3" name="Content Placeholder 2"/>
          <p:cNvSpPr>
            <a:spLocks noGrp="1"/>
          </p:cNvSpPr>
          <p:nvPr>
            <p:ph idx="1"/>
          </p:nvPr>
        </p:nvSpPr>
        <p:spPr/>
        <p:txBody>
          <a:bodyPr/>
          <a:lstStyle/>
          <a:p>
            <a:pPr>
              <a:lnSpc>
                <a:spcPct val="100000"/>
              </a:lnSpc>
              <a:spcBef>
                <a:spcPts val="0"/>
              </a:spcBef>
            </a:pPr>
            <a:r>
              <a:rPr lang="en-US" dirty="0">
                <a:latin typeface="+mn-lt"/>
              </a:rPr>
              <a:t>Implementation Plans (IPs) should be created based on your District CNA and District Improvement Plan. </a:t>
            </a:r>
          </a:p>
          <a:p>
            <a:pPr>
              <a:lnSpc>
                <a:spcPct val="100000"/>
              </a:lnSpc>
              <a:spcBef>
                <a:spcPts val="0"/>
              </a:spcBef>
            </a:pPr>
            <a:r>
              <a:rPr lang="en-US" dirty="0">
                <a:latin typeface="+mn-lt"/>
              </a:rPr>
              <a:t>Connected to MEP State’s measurable program outcomes (MPO).</a:t>
            </a:r>
          </a:p>
          <a:p>
            <a:pPr>
              <a:lnSpc>
                <a:spcPct val="100000"/>
              </a:lnSpc>
              <a:spcBef>
                <a:spcPts val="0"/>
              </a:spcBef>
            </a:pPr>
            <a:r>
              <a:rPr lang="en-US" dirty="0">
                <a:latin typeface="+mn-lt"/>
              </a:rPr>
              <a:t>Measuring progress:</a:t>
            </a:r>
          </a:p>
          <a:p>
            <a:pPr lvl="1">
              <a:lnSpc>
                <a:spcPct val="100000"/>
              </a:lnSpc>
              <a:spcBef>
                <a:spcPts val="0"/>
              </a:spcBef>
            </a:pPr>
            <a:r>
              <a:rPr lang="en-US" dirty="0">
                <a:latin typeface="+mn-lt"/>
              </a:rPr>
              <a:t>Outcome must be measureable and connected to MPOs</a:t>
            </a:r>
          </a:p>
          <a:p>
            <a:pPr lvl="1">
              <a:lnSpc>
                <a:spcPct val="100000"/>
              </a:lnSpc>
              <a:spcBef>
                <a:spcPts val="0"/>
              </a:spcBef>
            </a:pPr>
            <a:r>
              <a:rPr lang="en-US" dirty="0">
                <a:latin typeface="+mn-lt"/>
              </a:rPr>
              <a:t>MUST use Pre/post assessments; formative assessment to measure student progress based on the focus of the IP</a:t>
            </a:r>
          </a:p>
        </p:txBody>
      </p:sp>
    </p:spTree>
    <p:extLst>
      <p:ext uri="{BB962C8B-B14F-4D97-AF65-F5344CB8AC3E}">
        <p14:creationId xmlns:p14="http://schemas.microsoft.com/office/powerpoint/2010/main" val="8596524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mn-lt"/>
              </a:rPr>
              <a:t>Planning for FY18</a:t>
            </a:r>
          </a:p>
        </p:txBody>
      </p:sp>
      <p:sp>
        <p:nvSpPr>
          <p:cNvPr id="3" name="Content Placeholder 2"/>
          <p:cNvSpPr>
            <a:spLocks noGrp="1"/>
          </p:cNvSpPr>
          <p:nvPr>
            <p:ph idx="1"/>
          </p:nvPr>
        </p:nvSpPr>
        <p:spPr>
          <a:xfrm>
            <a:off x="417979" y="1801435"/>
            <a:ext cx="7886700" cy="4351338"/>
          </a:xfrm>
        </p:spPr>
        <p:txBody>
          <a:bodyPr/>
          <a:lstStyle/>
          <a:p>
            <a:pPr>
              <a:lnSpc>
                <a:spcPct val="100000"/>
              </a:lnSpc>
              <a:spcBef>
                <a:spcPts val="0"/>
              </a:spcBef>
            </a:pPr>
            <a:r>
              <a:rPr lang="en-US" sz="2400" dirty="0">
                <a:latin typeface="+mn-lt"/>
              </a:rPr>
              <a:t>IPs must reflect the migrant mobility patterns in your district(dates, frequency, time of service, etc.) </a:t>
            </a:r>
          </a:p>
          <a:p>
            <a:pPr lvl="1">
              <a:lnSpc>
                <a:spcPct val="100000"/>
              </a:lnSpc>
              <a:spcBef>
                <a:spcPts val="0"/>
              </a:spcBef>
            </a:pPr>
            <a:r>
              <a:rPr lang="en-US" sz="2200" dirty="0">
                <a:latin typeface="+mn-lt"/>
              </a:rPr>
              <a:t>Consider large increases or decreases in MEP enrollments during certain months.</a:t>
            </a:r>
          </a:p>
          <a:p>
            <a:pPr>
              <a:lnSpc>
                <a:spcPct val="100000"/>
              </a:lnSpc>
              <a:spcBef>
                <a:spcPts val="0"/>
              </a:spcBef>
            </a:pPr>
            <a:r>
              <a:rPr lang="en-US" sz="2400" dirty="0">
                <a:latin typeface="+mn-lt"/>
              </a:rPr>
              <a:t>Plan your staffing needs based on these mobility patterns - not just the school year calendar. </a:t>
            </a:r>
          </a:p>
          <a:p>
            <a:pPr>
              <a:lnSpc>
                <a:spcPct val="100000"/>
              </a:lnSpc>
              <a:spcBef>
                <a:spcPts val="0"/>
              </a:spcBef>
            </a:pPr>
            <a:r>
              <a:rPr lang="en-US" sz="2400" dirty="0">
                <a:latin typeface="+mn-lt"/>
              </a:rPr>
              <a:t>Coordinate services with other LEA and community programs.</a:t>
            </a:r>
          </a:p>
          <a:p>
            <a:pPr>
              <a:lnSpc>
                <a:spcPct val="100000"/>
              </a:lnSpc>
              <a:spcBef>
                <a:spcPts val="0"/>
              </a:spcBef>
            </a:pPr>
            <a:r>
              <a:rPr lang="en-US" sz="2400" dirty="0">
                <a:latin typeface="+mn-lt"/>
              </a:rPr>
              <a:t>Late spring and summer – GA sees a large influx of migrant families moving in to the state</a:t>
            </a:r>
          </a:p>
          <a:p>
            <a:pPr lvl="1">
              <a:lnSpc>
                <a:spcPct val="100000"/>
              </a:lnSpc>
              <a:spcBef>
                <a:spcPts val="0"/>
              </a:spcBef>
            </a:pPr>
            <a:r>
              <a:rPr lang="en-US" sz="2000" dirty="0">
                <a:latin typeface="+mn-lt"/>
              </a:rPr>
              <a:t>Provide summer services</a:t>
            </a:r>
          </a:p>
          <a:p>
            <a:pPr lvl="1">
              <a:lnSpc>
                <a:spcPct val="100000"/>
              </a:lnSpc>
              <a:spcBef>
                <a:spcPts val="0"/>
              </a:spcBef>
            </a:pPr>
            <a:r>
              <a:rPr lang="en-US" sz="2000" dirty="0">
                <a:latin typeface="+mn-lt"/>
              </a:rPr>
              <a:t>Include Preschool, OSY and DOs</a:t>
            </a:r>
          </a:p>
        </p:txBody>
      </p:sp>
    </p:spTree>
    <p:extLst>
      <p:ext uri="{BB962C8B-B14F-4D97-AF65-F5344CB8AC3E}">
        <p14:creationId xmlns:p14="http://schemas.microsoft.com/office/powerpoint/2010/main" val="38873593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900" y="110992"/>
            <a:ext cx="6316630" cy="1325563"/>
          </a:xfrm>
        </p:spPr>
        <p:txBody>
          <a:bodyPr>
            <a:normAutofit/>
          </a:bodyPr>
          <a:lstStyle/>
          <a:p>
            <a:r>
              <a:rPr lang="en-US" sz="4000" dirty="0">
                <a:latin typeface="+mn-lt"/>
              </a:rPr>
              <a:t>Planning for FY18</a:t>
            </a:r>
          </a:p>
        </p:txBody>
      </p:sp>
      <p:sp>
        <p:nvSpPr>
          <p:cNvPr id="3" name="Content Placeholder 2"/>
          <p:cNvSpPr>
            <a:spLocks noGrp="1"/>
          </p:cNvSpPr>
          <p:nvPr>
            <p:ph idx="1"/>
          </p:nvPr>
        </p:nvSpPr>
        <p:spPr>
          <a:xfrm>
            <a:off x="467592" y="1436555"/>
            <a:ext cx="8329960" cy="4351338"/>
          </a:xfrm>
        </p:spPr>
        <p:txBody>
          <a:bodyPr/>
          <a:lstStyle/>
          <a:p>
            <a:r>
              <a:rPr lang="en-US" sz="2200" dirty="0">
                <a:latin typeface="+mn-lt"/>
              </a:rPr>
              <a:t>Supplemental Services</a:t>
            </a:r>
          </a:p>
          <a:p>
            <a:pPr lvl="1"/>
            <a:r>
              <a:rPr lang="en-US" sz="2200" dirty="0">
                <a:latin typeface="+mn-lt"/>
              </a:rPr>
              <a:t>Academic</a:t>
            </a:r>
          </a:p>
          <a:p>
            <a:pPr lvl="1"/>
            <a:r>
              <a:rPr lang="en-US" sz="2200" dirty="0">
                <a:latin typeface="+mn-lt"/>
              </a:rPr>
              <a:t>Support</a:t>
            </a:r>
          </a:p>
          <a:p>
            <a:r>
              <a:rPr lang="en-US" sz="2200" dirty="0">
                <a:latin typeface="+mn-lt"/>
              </a:rPr>
              <a:t>Schedules for staff</a:t>
            </a:r>
          </a:p>
          <a:p>
            <a:pPr lvl="1"/>
            <a:r>
              <a:rPr lang="en-US" sz="2200" dirty="0">
                <a:latin typeface="+mn-lt"/>
              </a:rPr>
              <a:t>Flexible to include time to provide services before and after school, evenings, and/or weekends.</a:t>
            </a:r>
          </a:p>
          <a:p>
            <a:pPr lvl="1"/>
            <a:r>
              <a:rPr lang="en-US" sz="2200" dirty="0">
                <a:latin typeface="+mn-lt"/>
              </a:rPr>
              <a:t>Flexible to include recruitment (based on local ID&amp;R plan) at different times and days during the week and varying intensity based on monthly migration patterns</a:t>
            </a:r>
          </a:p>
          <a:p>
            <a:pPr lvl="1"/>
            <a:r>
              <a:rPr lang="en-US" sz="2200" dirty="0">
                <a:latin typeface="+mn-lt"/>
              </a:rPr>
              <a:t>Include specific and intentional time for OSY, DOs and PS</a:t>
            </a:r>
          </a:p>
          <a:p>
            <a:pPr lvl="1"/>
            <a:r>
              <a:rPr lang="en-US" sz="2200" dirty="0">
                <a:latin typeface="+mn-lt"/>
              </a:rPr>
              <a:t>SSPs - inclusion or pull-out as the delivery model – can be flexible and/or combined and decided in coordination with the classroom's teacher.</a:t>
            </a:r>
          </a:p>
          <a:p>
            <a:pPr lvl="1"/>
            <a:r>
              <a:rPr lang="en-US" sz="2200" dirty="0">
                <a:latin typeface="+mn-lt"/>
              </a:rPr>
              <a:t>Tutoring – before and after school, and/or weekends.</a:t>
            </a:r>
            <a:endParaRPr lang="en-US" sz="2200" strike="sngStrike" dirty="0">
              <a:latin typeface="+mn-lt"/>
            </a:endParaRPr>
          </a:p>
          <a:p>
            <a:pPr marL="457200" lvl="1" indent="0">
              <a:buNone/>
            </a:pPr>
            <a:endParaRPr lang="en-US" dirty="0"/>
          </a:p>
        </p:txBody>
      </p:sp>
      <p:sp>
        <p:nvSpPr>
          <p:cNvPr id="6" name="Right Brace 5"/>
          <p:cNvSpPr/>
          <p:nvPr/>
        </p:nvSpPr>
        <p:spPr>
          <a:xfrm>
            <a:off x="2841674" y="1801950"/>
            <a:ext cx="211016" cy="63304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 name="TextBox 6"/>
          <p:cNvSpPr txBox="1"/>
          <p:nvPr/>
        </p:nvSpPr>
        <p:spPr>
          <a:xfrm>
            <a:off x="3052690" y="1887640"/>
            <a:ext cx="4022261" cy="461665"/>
          </a:xfrm>
          <a:prstGeom prst="rect">
            <a:avLst/>
          </a:prstGeom>
          <a:noFill/>
        </p:spPr>
        <p:txBody>
          <a:bodyPr wrap="square" rtlCol="0">
            <a:spAutoFit/>
          </a:bodyPr>
          <a:lstStyle/>
          <a:p>
            <a:r>
              <a:rPr lang="en-US" sz="2400" dirty="0">
                <a:cs typeface="Times New Roman" pitchFamily="18" charset="0"/>
              </a:rPr>
              <a:t>All migrant participants</a:t>
            </a:r>
          </a:p>
        </p:txBody>
      </p:sp>
    </p:spTree>
    <p:extLst>
      <p:ext uri="{BB962C8B-B14F-4D97-AF65-F5344CB8AC3E}">
        <p14:creationId xmlns:p14="http://schemas.microsoft.com/office/powerpoint/2010/main" val="7390285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48866" y="612797"/>
            <a:ext cx="6687554" cy="1325563"/>
          </a:xfrm>
        </p:spPr>
        <p:txBody>
          <a:bodyPr>
            <a:normAutofit fontScale="90000"/>
          </a:bodyPr>
          <a:lstStyle/>
          <a:p>
            <a:r>
              <a:rPr lang="en-US" dirty="0">
                <a:latin typeface="+mn-lt"/>
              </a:rPr>
              <a:t>Former MEP students- </a:t>
            </a:r>
            <a:br>
              <a:rPr lang="en-US" dirty="0">
                <a:latin typeface="+mn-lt"/>
              </a:rPr>
            </a:br>
            <a:r>
              <a:rPr lang="en-US" dirty="0">
                <a:latin typeface="+mn-lt"/>
              </a:rPr>
              <a:t>making their way through college </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8866" y="2263698"/>
            <a:ext cx="8669800" cy="3947531"/>
          </a:xfrm>
          <a:prstGeom prst="rect">
            <a:avLst/>
          </a:prstGeom>
        </p:spPr>
      </p:pic>
    </p:spTree>
    <p:extLst>
      <p:ext uri="{BB962C8B-B14F-4D97-AF65-F5344CB8AC3E}">
        <p14:creationId xmlns:p14="http://schemas.microsoft.com/office/powerpoint/2010/main" val="9610529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mn-lt"/>
              </a:rPr>
              <a:t>Planning for FY18</a:t>
            </a:r>
          </a:p>
        </p:txBody>
      </p:sp>
      <p:sp>
        <p:nvSpPr>
          <p:cNvPr id="3" name="Content Placeholder 2"/>
          <p:cNvSpPr>
            <a:spLocks noGrp="1"/>
          </p:cNvSpPr>
          <p:nvPr>
            <p:ph idx="1"/>
          </p:nvPr>
        </p:nvSpPr>
        <p:spPr/>
        <p:txBody>
          <a:bodyPr/>
          <a:lstStyle/>
          <a:p>
            <a:pPr marL="228600" lvl="1">
              <a:spcBef>
                <a:spcPts val="1000"/>
              </a:spcBef>
            </a:pPr>
            <a:r>
              <a:rPr lang="en-US" sz="2800" dirty="0">
                <a:latin typeface="+mn-lt"/>
              </a:rPr>
              <a:t>Avoid making school day schedules that are not fluid and flexible:</a:t>
            </a:r>
          </a:p>
          <a:p>
            <a:pPr marL="685800" lvl="2">
              <a:spcBef>
                <a:spcPts val="1000"/>
              </a:spcBef>
            </a:pPr>
            <a:r>
              <a:rPr lang="en-US" sz="2400" dirty="0">
                <a:latin typeface="+mn-lt"/>
              </a:rPr>
              <a:t>PFS served first </a:t>
            </a:r>
          </a:p>
          <a:p>
            <a:pPr marL="685800" lvl="2">
              <a:spcBef>
                <a:spcPts val="1000"/>
              </a:spcBef>
            </a:pPr>
            <a:r>
              <a:rPr lang="en-US" sz="2400" dirty="0">
                <a:latin typeface="+mn-lt"/>
              </a:rPr>
              <a:t>Vary the number of times an SSP works with a child during the week</a:t>
            </a:r>
          </a:p>
          <a:p>
            <a:pPr marL="685800" lvl="2">
              <a:spcBef>
                <a:spcPts val="1000"/>
              </a:spcBef>
            </a:pPr>
            <a:r>
              <a:rPr lang="en-US" sz="2400" dirty="0">
                <a:latin typeface="+mn-lt"/>
              </a:rPr>
              <a:t>No required “seat-time” for supplemental services – duration and intensity of support can be adjusted to maximize impact of SSP on all participants in the district</a:t>
            </a:r>
          </a:p>
          <a:p>
            <a:pPr marL="685800" lvl="2">
              <a:spcBef>
                <a:spcPts val="1000"/>
              </a:spcBef>
            </a:pPr>
            <a:r>
              <a:rPr lang="en-US" sz="2400" dirty="0">
                <a:latin typeface="+mn-lt"/>
              </a:rPr>
              <a:t>If at all possible group migrant students to increase services to those needing support</a:t>
            </a:r>
          </a:p>
          <a:p>
            <a:pPr marL="685800" lvl="2">
              <a:spcBef>
                <a:spcPts val="1000"/>
              </a:spcBef>
            </a:pPr>
            <a:endParaRPr lang="en-US" dirty="0"/>
          </a:p>
          <a:p>
            <a:endParaRPr lang="en-US" dirty="0"/>
          </a:p>
        </p:txBody>
      </p:sp>
    </p:spTree>
    <p:extLst>
      <p:ext uri="{BB962C8B-B14F-4D97-AF65-F5344CB8AC3E}">
        <p14:creationId xmlns:p14="http://schemas.microsoft.com/office/powerpoint/2010/main" val="2986710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mn-lt"/>
              </a:rPr>
              <a:t>Planning for FY18</a:t>
            </a:r>
          </a:p>
        </p:txBody>
      </p:sp>
      <p:sp>
        <p:nvSpPr>
          <p:cNvPr id="3" name="Content Placeholder 2"/>
          <p:cNvSpPr>
            <a:spLocks noGrp="1"/>
          </p:cNvSpPr>
          <p:nvPr>
            <p:ph idx="1"/>
          </p:nvPr>
        </p:nvSpPr>
        <p:spPr>
          <a:xfrm>
            <a:off x="617764" y="1553482"/>
            <a:ext cx="7886700" cy="4351338"/>
          </a:xfrm>
        </p:spPr>
        <p:txBody>
          <a:bodyPr/>
          <a:lstStyle/>
          <a:p>
            <a:pPr>
              <a:lnSpc>
                <a:spcPct val="100000"/>
              </a:lnSpc>
              <a:spcBef>
                <a:spcPts val="0"/>
              </a:spcBef>
            </a:pPr>
            <a:r>
              <a:rPr lang="en-US" dirty="0">
                <a:latin typeface="+mn-lt"/>
              </a:rPr>
              <a:t>Coordination of Services. Locate resources with other programs in the district or community</a:t>
            </a:r>
          </a:p>
          <a:p>
            <a:pPr>
              <a:lnSpc>
                <a:spcPct val="100000"/>
              </a:lnSpc>
              <a:spcBef>
                <a:spcPts val="0"/>
              </a:spcBef>
            </a:pPr>
            <a:r>
              <a:rPr lang="en-US" dirty="0">
                <a:latin typeface="+mn-lt"/>
              </a:rPr>
              <a:t>District Multi-Tiered System of Supports (MTSS) or Response to Intervention (RTI) Structures</a:t>
            </a:r>
          </a:p>
          <a:p>
            <a:pPr>
              <a:lnSpc>
                <a:spcPct val="100000"/>
              </a:lnSpc>
              <a:spcBef>
                <a:spcPts val="0"/>
              </a:spcBef>
            </a:pPr>
            <a:r>
              <a:rPr lang="en-US" dirty="0">
                <a:latin typeface="+mn-lt"/>
              </a:rPr>
              <a:t>Ensure you know who is being served or not being served by the MEP at your LEA; know the reasons why or why not and DOCUMENT.</a:t>
            </a:r>
          </a:p>
          <a:p>
            <a:pPr>
              <a:lnSpc>
                <a:spcPct val="100000"/>
              </a:lnSpc>
              <a:spcBef>
                <a:spcPts val="0"/>
              </a:spcBef>
            </a:pPr>
            <a:r>
              <a:rPr lang="en-US" dirty="0">
                <a:latin typeface="+mn-lt"/>
              </a:rPr>
              <a:t>Document services:</a:t>
            </a:r>
          </a:p>
          <a:p>
            <a:pPr lvl="1">
              <a:lnSpc>
                <a:spcPct val="100000"/>
              </a:lnSpc>
              <a:spcBef>
                <a:spcPts val="0"/>
              </a:spcBef>
            </a:pPr>
            <a:r>
              <a:rPr lang="en-US" dirty="0">
                <a:latin typeface="+mn-lt"/>
              </a:rPr>
              <a:t>Local Supplemental Services Tracking Form</a:t>
            </a:r>
          </a:p>
          <a:p>
            <a:pPr lvl="1">
              <a:lnSpc>
                <a:spcPct val="100000"/>
              </a:lnSpc>
              <a:spcBef>
                <a:spcPts val="0"/>
              </a:spcBef>
            </a:pPr>
            <a:r>
              <a:rPr lang="en-US" i="1" dirty="0">
                <a:latin typeface="+mn-lt"/>
                <a:hlinkClick r:id="rId2"/>
              </a:rPr>
              <a:t>Optional Services Documentation Package</a:t>
            </a:r>
            <a:endParaRPr lang="en-US" i="1" dirty="0">
              <a:latin typeface="+mn-lt"/>
            </a:endParaRPr>
          </a:p>
          <a:p>
            <a:pPr marL="457200" lvl="1" indent="0">
              <a:buNone/>
            </a:pPr>
            <a:endParaRPr lang="en-US" dirty="0"/>
          </a:p>
        </p:txBody>
      </p:sp>
    </p:spTree>
    <p:extLst>
      <p:ext uri="{BB962C8B-B14F-4D97-AF65-F5344CB8AC3E}">
        <p14:creationId xmlns:p14="http://schemas.microsoft.com/office/powerpoint/2010/main" val="5009239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mn-lt"/>
              </a:rPr>
              <a:t>Planning for FY18</a:t>
            </a:r>
          </a:p>
        </p:txBody>
      </p:sp>
      <p:sp>
        <p:nvSpPr>
          <p:cNvPr id="3" name="Content Placeholder 2"/>
          <p:cNvSpPr>
            <a:spLocks noGrp="1"/>
          </p:cNvSpPr>
          <p:nvPr>
            <p:ph idx="1"/>
          </p:nvPr>
        </p:nvSpPr>
        <p:spPr>
          <a:xfrm>
            <a:off x="628650" y="1659579"/>
            <a:ext cx="7886700" cy="4517384"/>
          </a:xfrm>
        </p:spPr>
        <p:txBody>
          <a:bodyPr/>
          <a:lstStyle/>
          <a:p>
            <a:pPr marL="0" indent="0">
              <a:lnSpc>
                <a:spcPct val="100000"/>
              </a:lnSpc>
              <a:spcBef>
                <a:spcPts val="0"/>
              </a:spcBef>
              <a:buNone/>
            </a:pPr>
            <a:r>
              <a:rPr lang="en-US" dirty="0">
                <a:latin typeface="+mn-lt"/>
              </a:rPr>
              <a:t>Participants outside the K-12 school building</a:t>
            </a:r>
          </a:p>
          <a:p>
            <a:pPr marL="0" indent="0">
              <a:lnSpc>
                <a:spcPct val="100000"/>
              </a:lnSpc>
              <a:spcBef>
                <a:spcPts val="0"/>
              </a:spcBef>
              <a:buNone/>
            </a:pPr>
            <a:r>
              <a:rPr lang="en-US" sz="2600" dirty="0">
                <a:latin typeface="+mn-lt"/>
              </a:rPr>
              <a:t>      Preschool</a:t>
            </a:r>
          </a:p>
          <a:p>
            <a:pPr lvl="1">
              <a:lnSpc>
                <a:spcPct val="100000"/>
              </a:lnSpc>
              <a:spcBef>
                <a:spcPts val="0"/>
              </a:spcBef>
            </a:pPr>
            <a:r>
              <a:rPr lang="en-US" sz="2200" dirty="0">
                <a:latin typeface="+mn-lt"/>
              </a:rPr>
              <a:t>Enrolled in a PS/PK program is great. MEP can supplement that with tutoring or other support if needed.</a:t>
            </a:r>
          </a:p>
          <a:p>
            <a:pPr lvl="2">
              <a:lnSpc>
                <a:spcPct val="100000"/>
              </a:lnSpc>
              <a:spcBef>
                <a:spcPts val="0"/>
              </a:spcBef>
            </a:pPr>
            <a:r>
              <a:rPr lang="en-US" sz="1800" i="1" dirty="0">
                <a:latin typeface="+mn-lt"/>
                <a:hlinkClick r:id="rId2"/>
              </a:rPr>
              <a:t>Preschool Checklist</a:t>
            </a:r>
          </a:p>
          <a:p>
            <a:pPr lvl="2">
              <a:lnSpc>
                <a:spcPct val="100000"/>
              </a:lnSpc>
              <a:spcBef>
                <a:spcPts val="0"/>
              </a:spcBef>
            </a:pPr>
            <a:r>
              <a:rPr lang="en-US" sz="1800" i="1" dirty="0">
                <a:latin typeface="+mn-lt"/>
                <a:hlinkClick r:id="rId2"/>
              </a:rPr>
              <a:t>Home-based Instruction Protocol</a:t>
            </a:r>
            <a:endParaRPr lang="en-US" sz="1800" i="1" dirty="0">
              <a:latin typeface="+mn-lt"/>
            </a:endParaRPr>
          </a:p>
          <a:p>
            <a:pPr lvl="1">
              <a:lnSpc>
                <a:spcPct val="100000"/>
              </a:lnSpc>
              <a:spcBef>
                <a:spcPts val="0"/>
              </a:spcBef>
            </a:pPr>
            <a:r>
              <a:rPr lang="en-US" sz="2200" dirty="0">
                <a:latin typeface="+mn-lt"/>
              </a:rPr>
              <a:t>Before your last day of school send copies of any Preschool assessment tools where the post-test administration has been completed for preschoolers served by MEP programs. </a:t>
            </a:r>
          </a:p>
          <a:p>
            <a:pPr lvl="1">
              <a:lnSpc>
                <a:spcPct val="100000"/>
              </a:lnSpc>
              <a:spcBef>
                <a:spcPts val="0"/>
              </a:spcBef>
            </a:pPr>
            <a:r>
              <a:rPr lang="en-US" sz="2200" dirty="0">
                <a:latin typeface="+mn-lt"/>
              </a:rPr>
              <a:t>Mail these documents to: </a:t>
            </a:r>
          </a:p>
          <a:p>
            <a:pPr marL="914400" marR="0" indent="0">
              <a:spcBef>
                <a:spcPts val="0"/>
              </a:spcBef>
              <a:spcAft>
                <a:spcPts val="0"/>
              </a:spcAft>
              <a:buNone/>
            </a:pPr>
            <a:r>
              <a:rPr lang="en-US" sz="1800" dirty="0">
                <a:latin typeface="+mn-lt"/>
              </a:rPr>
              <a:t>M</a:t>
            </a:r>
            <a:r>
              <a:rPr lang="en-US" sz="1800" dirty="0">
                <a:latin typeface="+mn-lt"/>
                <a:ea typeface="Calibri" panose="020F0502020204030204" pitchFamily="34" charset="0"/>
              </a:rPr>
              <a:t>arisela Trejo</a:t>
            </a:r>
          </a:p>
          <a:p>
            <a:pPr marL="685800" marR="0" indent="0">
              <a:spcBef>
                <a:spcPts val="0"/>
              </a:spcBef>
              <a:spcAft>
                <a:spcPts val="0"/>
              </a:spcAft>
              <a:buNone/>
            </a:pPr>
            <a:r>
              <a:rPr lang="en-US" sz="1800" dirty="0">
                <a:latin typeface="+mn-lt"/>
                <a:ea typeface="Calibri" panose="020F0502020204030204" pitchFamily="34" charset="0"/>
              </a:rPr>
              <a:t>	221 N. Robinson St.</a:t>
            </a:r>
            <a:br>
              <a:rPr lang="en-US" sz="1800" dirty="0">
                <a:latin typeface="+mn-lt"/>
                <a:ea typeface="Calibri" panose="020F0502020204030204" pitchFamily="34" charset="0"/>
              </a:rPr>
            </a:br>
            <a:r>
              <a:rPr lang="en-US" sz="1800" dirty="0">
                <a:latin typeface="+mn-lt"/>
                <a:ea typeface="Calibri" panose="020F0502020204030204" pitchFamily="34" charset="0"/>
              </a:rPr>
              <a:t>	Lenox, GA 31637</a:t>
            </a:r>
          </a:p>
          <a:p>
            <a:pPr lvl="1">
              <a:lnSpc>
                <a:spcPct val="100000"/>
              </a:lnSpc>
              <a:spcBef>
                <a:spcPts val="0"/>
              </a:spcBef>
            </a:pPr>
            <a:endParaRPr lang="en-US" dirty="0">
              <a:solidFill>
                <a:srgbClr val="00B050"/>
              </a:solidFill>
            </a:endParaRPr>
          </a:p>
        </p:txBody>
      </p:sp>
    </p:spTree>
    <p:extLst>
      <p:ext uri="{BB962C8B-B14F-4D97-AF65-F5344CB8AC3E}">
        <p14:creationId xmlns:p14="http://schemas.microsoft.com/office/powerpoint/2010/main" val="17615687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Planning for FY18</a:t>
            </a:r>
          </a:p>
        </p:txBody>
      </p:sp>
      <p:sp>
        <p:nvSpPr>
          <p:cNvPr id="3" name="Content Placeholder 2"/>
          <p:cNvSpPr>
            <a:spLocks noGrp="1"/>
          </p:cNvSpPr>
          <p:nvPr>
            <p:ph idx="1"/>
          </p:nvPr>
        </p:nvSpPr>
        <p:spPr/>
        <p:txBody>
          <a:bodyPr/>
          <a:lstStyle/>
          <a:p>
            <a:pPr marL="457200" lvl="1" indent="0">
              <a:lnSpc>
                <a:spcPct val="100000"/>
              </a:lnSpc>
              <a:spcBef>
                <a:spcPts val="0"/>
              </a:spcBef>
              <a:buNone/>
            </a:pPr>
            <a:r>
              <a:rPr lang="en-US" dirty="0">
                <a:latin typeface="+mn-lt"/>
              </a:rPr>
              <a:t>OSY/DO </a:t>
            </a:r>
          </a:p>
          <a:p>
            <a:pPr lvl="1">
              <a:lnSpc>
                <a:spcPct val="100000"/>
              </a:lnSpc>
              <a:spcBef>
                <a:spcPts val="0"/>
              </a:spcBef>
            </a:pPr>
            <a:r>
              <a:rPr lang="en-US" dirty="0">
                <a:latin typeface="+mn-lt"/>
              </a:rPr>
              <a:t>Start with the OSY/DO profile</a:t>
            </a:r>
          </a:p>
          <a:p>
            <a:pPr lvl="1">
              <a:lnSpc>
                <a:spcPct val="100000"/>
              </a:lnSpc>
              <a:spcBef>
                <a:spcPts val="0"/>
              </a:spcBef>
            </a:pPr>
            <a:r>
              <a:rPr lang="en-US" dirty="0">
                <a:latin typeface="+mn-lt"/>
              </a:rPr>
              <a:t>Ensure the GOSOSY Student Services Plan is completed</a:t>
            </a:r>
          </a:p>
          <a:p>
            <a:pPr lvl="1">
              <a:lnSpc>
                <a:spcPct val="100000"/>
              </a:lnSpc>
              <a:spcBef>
                <a:spcPts val="0"/>
              </a:spcBef>
            </a:pPr>
            <a:r>
              <a:rPr lang="en-US" dirty="0">
                <a:latin typeface="+mn-lt"/>
              </a:rPr>
              <a:t>Follow the plan to deliver services</a:t>
            </a:r>
          </a:p>
          <a:p>
            <a:pPr lvl="1">
              <a:lnSpc>
                <a:spcPct val="100000"/>
              </a:lnSpc>
              <a:spcBef>
                <a:spcPts val="0"/>
              </a:spcBef>
            </a:pPr>
            <a:r>
              <a:rPr lang="en-US" dirty="0">
                <a:latin typeface="+mn-lt"/>
              </a:rPr>
              <a:t>Deliver services to the participant where they work/live or can gather.</a:t>
            </a:r>
          </a:p>
          <a:p>
            <a:pPr lvl="1">
              <a:lnSpc>
                <a:spcPct val="100000"/>
              </a:lnSpc>
              <a:spcBef>
                <a:spcPts val="0"/>
              </a:spcBef>
            </a:pPr>
            <a:r>
              <a:rPr lang="en-US" dirty="0">
                <a:latin typeface="+mn-lt"/>
              </a:rPr>
              <a:t>Difficult group to find and contact; most needy and “off the radar” group of youth.  You can help them.  We can help them.  </a:t>
            </a:r>
          </a:p>
          <a:p>
            <a:pPr lvl="1">
              <a:lnSpc>
                <a:spcPct val="100000"/>
              </a:lnSpc>
              <a:spcBef>
                <a:spcPts val="0"/>
              </a:spcBef>
            </a:pPr>
            <a:r>
              <a:rPr lang="en-US" i="1" dirty="0">
                <a:latin typeface="+mn-lt"/>
                <a:hlinkClick r:id="rId2"/>
              </a:rPr>
              <a:t>GOSOSY</a:t>
            </a:r>
            <a:r>
              <a:rPr lang="en-US" dirty="0">
                <a:latin typeface="+mn-lt"/>
              </a:rPr>
              <a:t> materials and resources</a:t>
            </a:r>
          </a:p>
          <a:p>
            <a:endParaRPr lang="en-US" dirty="0"/>
          </a:p>
        </p:txBody>
      </p:sp>
    </p:spTree>
    <p:extLst>
      <p:ext uri="{BB962C8B-B14F-4D97-AF65-F5344CB8AC3E}">
        <p14:creationId xmlns:p14="http://schemas.microsoft.com/office/powerpoint/2010/main" val="18166072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mn-lt"/>
              </a:rPr>
              <a:t>Planning for FY18</a:t>
            </a:r>
          </a:p>
        </p:txBody>
      </p:sp>
      <p:sp>
        <p:nvSpPr>
          <p:cNvPr id="3" name="Content Placeholder 2"/>
          <p:cNvSpPr>
            <a:spLocks noGrp="1"/>
          </p:cNvSpPr>
          <p:nvPr>
            <p:ph idx="1"/>
          </p:nvPr>
        </p:nvSpPr>
        <p:spPr/>
        <p:txBody>
          <a:bodyPr/>
          <a:lstStyle/>
          <a:p>
            <a:pPr marL="0" indent="0">
              <a:buNone/>
            </a:pPr>
            <a:r>
              <a:rPr lang="en-US" sz="2400" dirty="0">
                <a:latin typeface="+mn-lt"/>
              </a:rPr>
              <a:t>Evaluating the district MEP</a:t>
            </a:r>
          </a:p>
          <a:p>
            <a:r>
              <a:rPr lang="en-US" sz="2000" dirty="0">
                <a:latin typeface="+mn-lt"/>
              </a:rPr>
              <a:t>Observe services</a:t>
            </a:r>
          </a:p>
          <a:p>
            <a:r>
              <a:rPr lang="en-US" sz="2000" dirty="0">
                <a:latin typeface="+mn-lt"/>
              </a:rPr>
              <a:t>Complete the fidelity of implementation</a:t>
            </a:r>
          </a:p>
          <a:p>
            <a:r>
              <a:rPr lang="en-US" sz="2000" dirty="0">
                <a:latin typeface="+mn-lt"/>
              </a:rPr>
              <a:t>Adjust focus or instruction (schedules)</a:t>
            </a:r>
          </a:p>
          <a:p>
            <a:r>
              <a:rPr lang="en-US" sz="2000" dirty="0">
                <a:latin typeface="+mn-lt"/>
              </a:rPr>
              <a:t>Monitor performance within the IPs, in the classroom, and on local assessments.</a:t>
            </a:r>
          </a:p>
          <a:p>
            <a:pPr lvl="1"/>
            <a:r>
              <a:rPr lang="en-US" sz="2000" dirty="0">
                <a:latin typeface="+mn-lt"/>
              </a:rPr>
              <a:t>PFS compared to Non-PFS compared to non-Migrant</a:t>
            </a:r>
          </a:p>
          <a:p>
            <a:pPr marL="228600" lvl="1">
              <a:spcBef>
                <a:spcPts val="1000"/>
              </a:spcBef>
            </a:pPr>
            <a:r>
              <a:rPr lang="en-US" sz="2000" dirty="0">
                <a:latin typeface="+mn-lt"/>
              </a:rPr>
              <a:t>Write narrative of your program evaluation (used for monitoring).</a:t>
            </a:r>
          </a:p>
          <a:p>
            <a:pPr marL="228600" lvl="1">
              <a:spcBef>
                <a:spcPts val="1000"/>
              </a:spcBef>
            </a:pPr>
            <a:r>
              <a:rPr lang="en-US" sz="2000" dirty="0">
                <a:latin typeface="+mn-lt"/>
              </a:rPr>
              <a:t>Share results with parents at all PAC meetings, district leadership teams, and other stakeholders</a:t>
            </a:r>
          </a:p>
          <a:p>
            <a:r>
              <a:rPr lang="en-US" sz="2000" dirty="0">
                <a:latin typeface="+mn-lt"/>
              </a:rPr>
              <a:t>Celebrate success</a:t>
            </a:r>
          </a:p>
          <a:p>
            <a:endParaRPr lang="en-US" sz="2400" dirty="0">
              <a:latin typeface="+mn-lt"/>
            </a:endParaRPr>
          </a:p>
        </p:txBody>
      </p:sp>
    </p:spTree>
    <p:extLst>
      <p:ext uri="{BB962C8B-B14F-4D97-AF65-F5344CB8AC3E}">
        <p14:creationId xmlns:p14="http://schemas.microsoft.com/office/powerpoint/2010/main" val="39411180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462626" y="1872884"/>
            <a:ext cx="6316630" cy="1325563"/>
          </a:xfrm>
        </p:spPr>
        <p:txBody>
          <a:bodyPr/>
          <a:lstStyle/>
          <a:p>
            <a:r>
              <a:rPr lang="en-US" dirty="0">
                <a:latin typeface="+mn-lt"/>
              </a:rPr>
              <a:t>Updates and Reminders</a:t>
            </a:r>
          </a:p>
        </p:txBody>
      </p:sp>
    </p:spTree>
    <p:extLst>
      <p:ext uri="{BB962C8B-B14F-4D97-AF65-F5344CB8AC3E}">
        <p14:creationId xmlns:p14="http://schemas.microsoft.com/office/powerpoint/2010/main" val="33423953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MEP Data Reporting </a:t>
            </a:r>
          </a:p>
        </p:txBody>
      </p:sp>
      <p:sp>
        <p:nvSpPr>
          <p:cNvPr id="3" name="Content Placeholder 2"/>
          <p:cNvSpPr>
            <a:spLocks noGrp="1"/>
          </p:cNvSpPr>
          <p:nvPr>
            <p:ph idx="1"/>
          </p:nvPr>
        </p:nvSpPr>
        <p:spPr>
          <a:xfrm>
            <a:off x="338717" y="1825625"/>
            <a:ext cx="2939741" cy="4351338"/>
          </a:xfrm>
        </p:spPr>
        <p:txBody>
          <a:bodyPr/>
          <a:lstStyle/>
          <a:p>
            <a:pPr lvl="0"/>
            <a:endParaRPr lang="en-US" sz="2000" dirty="0">
              <a:latin typeface="+mn-lt"/>
            </a:endParaRPr>
          </a:p>
          <a:p>
            <a:pPr lvl="0"/>
            <a:r>
              <a:rPr lang="en-US" sz="2000" dirty="0">
                <a:latin typeface="+mn-lt"/>
              </a:rPr>
              <a:t>Student records clean-up is in process</a:t>
            </a:r>
          </a:p>
          <a:p>
            <a:pPr lvl="0"/>
            <a:r>
              <a:rPr lang="en-US" sz="2000" dirty="0">
                <a:latin typeface="+mn-lt"/>
              </a:rPr>
              <a:t>Continue sending MSIX move notifications and departure forms at the same time.</a:t>
            </a:r>
          </a:p>
          <a:p>
            <a:pPr lvl="0"/>
            <a:r>
              <a:rPr lang="en-US" sz="2000" dirty="0">
                <a:latin typeface="+mn-lt"/>
              </a:rPr>
              <a:t>Send a separate notification for each child in a family with more than one.</a:t>
            </a:r>
          </a:p>
          <a:p>
            <a:endParaRPr lang="en-US" dirty="0"/>
          </a:p>
        </p:txBody>
      </p:sp>
      <p:pic>
        <p:nvPicPr>
          <p:cNvPr id="4" name="Picture 3"/>
          <p:cNvPicPr>
            <a:picLocks noChangeAspect="1"/>
          </p:cNvPicPr>
          <p:nvPr/>
        </p:nvPicPr>
        <p:blipFill>
          <a:blip r:embed="rId2"/>
          <a:stretch>
            <a:fillRect/>
          </a:stretch>
        </p:blipFill>
        <p:spPr>
          <a:xfrm>
            <a:off x="3423424" y="2709510"/>
            <a:ext cx="5631366" cy="3467453"/>
          </a:xfrm>
          <a:prstGeom prst="rect">
            <a:avLst/>
          </a:prstGeom>
        </p:spPr>
      </p:pic>
    </p:spTree>
    <p:extLst>
      <p:ext uri="{BB962C8B-B14F-4D97-AF65-F5344CB8AC3E}">
        <p14:creationId xmlns:p14="http://schemas.microsoft.com/office/powerpoint/2010/main" val="15233846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60434" y="602165"/>
            <a:ext cx="6726705" cy="1213530"/>
          </a:xfrm>
        </p:spPr>
        <p:txBody>
          <a:bodyPr>
            <a:normAutofit fontScale="90000"/>
          </a:bodyPr>
          <a:lstStyle/>
          <a:p>
            <a:r>
              <a:rPr lang="en-US" dirty="0">
                <a:latin typeface="+mn-lt"/>
              </a:rPr>
              <a:t>National Preschool Consortium Incentive Grant (CIG)</a:t>
            </a:r>
            <a:br>
              <a:rPr lang="en-US" dirty="0"/>
            </a:br>
            <a:endParaRPr lang="en-US" dirty="0"/>
          </a:p>
        </p:txBody>
      </p:sp>
      <p:sp>
        <p:nvSpPr>
          <p:cNvPr id="3" name="Content Placeholder 2"/>
          <p:cNvSpPr>
            <a:spLocks noGrp="1"/>
          </p:cNvSpPr>
          <p:nvPr>
            <p:ph sz="half" idx="1"/>
          </p:nvPr>
        </p:nvSpPr>
        <p:spPr>
          <a:xfrm>
            <a:off x="204904" y="3122342"/>
            <a:ext cx="3162764" cy="2185638"/>
          </a:xfrm>
        </p:spPr>
        <p:txBody>
          <a:bodyPr/>
          <a:lstStyle/>
          <a:p>
            <a:pPr marL="0" lvl="1" indent="0">
              <a:buNone/>
            </a:pPr>
            <a:r>
              <a:rPr lang="en-US" dirty="0">
                <a:latin typeface="+mn-lt"/>
              </a:rPr>
              <a:t>Preschool Assessment tools where the post-test administration has been completed for your preschoolers </a:t>
            </a:r>
          </a:p>
          <a:p>
            <a:endParaRPr lang="en-US" dirty="0"/>
          </a:p>
        </p:txBody>
      </p:sp>
      <p:pic>
        <p:nvPicPr>
          <p:cNvPr id="7" name="Picture 6"/>
          <p:cNvPicPr>
            <a:picLocks noChangeAspect="1"/>
          </p:cNvPicPr>
          <p:nvPr/>
        </p:nvPicPr>
        <p:blipFill>
          <a:blip r:embed="rId2"/>
          <a:stretch>
            <a:fillRect/>
          </a:stretch>
        </p:blipFill>
        <p:spPr>
          <a:xfrm>
            <a:off x="3546088" y="1507957"/>
            <a:ext cx="5597912" cy="4669005"/>
          </a:xfrm>
          <a:prstGeom prst="rect">
            <a:avLst/>
          </a:prstGeom>
        </p:spPr>
      </p:pic>
    </p:spTree>
    <p:extLst>
      <p:ext uri="{BB962C8B-B14F-4D97-AF65-F5344CB8AC3E}">
        <p14:creationId xmlns:p14="http://schemas.microsoft.com/office/powerpoint/2010/main" val="36755906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538" y="605126"/>
            <a:ext cx="7025268" cy="1050172"/>
          </a:xfrm>
        </p:spPr>
        <p:txBody>
          <a:bodyPr>
            <a:normAutofit fontScale="90000"/>
          </a:bodyPr>
          <a:lstStyle/>
          <a:p>
            <a:br>
              <a:rPr lang="en-US" dirty="0"/>
            </a:br>
            <a:r>
              <a:rPr lang="en-US" dirty="0">
                <a:latin typeface="+mn-lt"/>
              </a:rPr>
              <a:t>National OSY Consortium Incentive Grant (CIG)</a:t>
            </a:r>
            <a:br>
              <a:rPr lang="en-US" dirty="0">
                <a:latin typeface="+mn-lt"/>
              </a:rPr>
            </a:br>
            <a:br>
              <a:rPr lang="en-US" dirty="0"/>
            </a:br>
            <a:endParaRPr lang="en-US" dirty="0"/>
          </a:p>
        </p:txBody>
      </p:sp>
      <p:sp>
        <p:nvSpPr>
          <p:cNvPr id="3" name="Content Placeholder 2"/>
          <p:cNvSpPr>
            <a:spLocks noGrp="1"/>
          </p:cNvSpPr>
          <p:nvPr>
            <p:ph sz="half" idx="1"/>
          </p:nvPr>
        </p:nvSpPr>
        <p:spPr>
          <a:xfrm>
            <a:off x="167270" y="1655298"/>
            <a:ext cx="8664496" cy="611360"/>
          </a:xfrm>
        </p:spPr>
        <p:txBody>
          <a:bodyPr/>
          <a:lstStyle/>
          <a:p>
            <a:pPr marL="457200" lvl="1" indent="-457200" algn="ctr">
              <a:lnSpc>
                <a:spcPct val="100000"/>
              </a:lnSpc>
              <a:spcBef>
                <a:spcPts val="0"/>
              </a:spcBef>
              <a:buNone/>
            </a:pPr>
            <a:r>
              <a:rPr lang="en-US" dirty="0">
                <a:latin typeface="+mn-lt"/>
              </a:rPr>
              <a:t>OSY profiles &amp; the GOSOSY Data summary page completed </a:t>
            </a:r>
          </a:p>
          <a:p>
            <a:pPr algn="ctr"/>
            <a:endParaRPr lang="en-US" dirty="0"/>
          </a:p>
        </p:txBody>
      </p:sp>
      <p:pic>
        <p:nvPicPr>
          <p:cNvPr id="5" name="Content Placeholder 4"/>
          <p:cNvPicPr>
            <a:picLocks noGrp="1" noChangeAspect="1"/>
          </p:cNvPicPr>
          <p:nvPr>
            <p:ph sz="half" idx="2"/>
          </p:nvPr>
        </p:nvPicPr>
        <p:blipFill>
          <a:blip r:embed="rId2"/>
          <a:stretch>
            <a:fillRect/>
          </a:stretch>
        </p:blipFill>
        <p:spPr>
          <a:xfrm>
            <a:off x="546411" y="2266658"/>
            <a:ext cx="7906214" cy="3966875"/>
          </a:xfrm>
          <a:prstGeom prst="rect">
            <a:avLst/>
          </a:prstGeom>
        </p:spPr>
      </p:pic>
    </p:spTree>
    <p:extLst>
      <p:ext uri="{BB962C8B-B14F-4D97-AF65-F5344CB8AC3E}">
        <p14:creationId xmlns:p14="http://schemas.microsoft.com/office/powerpoint/2010/main" val="226715027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FY18 Mini-Conference</a:t>
            </a:r>
          </a:p>
        </p:txBody>
      </p:sp>
      <p:sp>
        <p:nvSpPr>
          <p:cNvPr id="3" name="Content Placeholder 2"/>
          <p:cNvSpPr>
            <a:spLocks noGrp="1"/>
          </p:cNvSpPr>
          <p:nvPr>
            <p:ph idx="1"/>
          </p:nvPr>
        </p:nvSpPr>
        <p:spPr>
          <a:xfrm>
            <a:off x="737798" y="2505849"/>
            <a:ext cx="7886700" cy="2367234"/>
          </a:xfrm>
        </p:spPr>
        <p:txBody>
          <a:bodyPr/>
          <a:lstStyle/>
          <a:p>
            <a:pPr marL="0" indent="0">
              <a:buNone/>
            </a:pPr>
            <a:r>
              <a:rPr lang="en-US" sz="2400" dirty="0">
                <a:latin typeface="+mn-lt"/>
              </a:rPr>
              <a:t>Region 1 North	August 8	TBD</a:t>
            </a:r>
          </a:p>
          <a:p>
            <a:pPr marL="0" indent="0">
              <a:buNone/>
            </a:pPr>
            <a:r>
              <a:rPr lang="en-US" sz="2400" dirty="0">
                <a:latin typeface="+mn-lt"/>
              </a:rPr>
              <a:t>Region 1 South	August 10	First District RESA</a:t>
            </a:r>
          </a:p>
          <a:p>
            <a:pPr marL="0" indent="0">
              <a:buNone/>
            </a:pPr>
            <a:r>
              <a:rPr lang="en-US" sz="2400" dirty="0">
                <a:latin typeface="+mn-lt"/>
              </a:rPr>
              <a:t>Region 2		August 09	Coastal Plains RESA</a:t>
            </a:r>
          </a:p>
        </p:txBody>
      </p:sp>
    </p:spTree>
    <p:extLst>
      <p:ext uri="{BB962C8B-B14F-4D97-AF65-F5344CB8AC3E}">
        <p14:creationId xmlns:p14="http://schemas.microsoft.com/office/powerpoint/2010/main" val="2222207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866" y="400923"/>
            <a:ext cx="6316630" cy="1325563"/>
          </a:xfrm>
        </p:spPr>
        <p:txBody>
          <a:bodyPr/>
          <a:lstStyle/>
          <a:p>
            <a:r>
              <a:rPr lang="en-US" dirty="0">
                <a:latin typeface="+mn-lt"/>
              </a:rPr>
              <a:t>Former OSY/DO to High School Graduates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7535" y="1831982"/>
            <a:ext cx="6604075" cy="4400377"/>
          </a:xfrm>
          <a:prstGeom prst="rect">
            <a:avLst/>
          </a:prstGeom>
        </p:spPr>
      </p:pic>
    </p:spTree>
    <p:extLst>
      <p:ext uri="{BB962C8B-B14F-4D97-AF65-F5344CB8AC3E}">
        <p14:creationId xmlns:p14="http://schemas.microsoft.com/office/powerpoint/2010/main" val="15472840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472" y="311714"/>
            <a:ext cx="6316630" cy="1325563"/>
          </a:xfrm>
        </p:spPr>
        <p:txBody>
          <a:bodyPr>
            <a:normAutofit/>
          </a:bodyPr>
          <a:lstStyle/>
          <a:p>
            <a:r>
              <a:rPr lang="en-US" sz="4000" dirty="0">
                <a:latin typeface="+mn-lt"/>
              </a:rPr>
              <a:t>GaDOE Federal Programs Conference</a:t>
            </a:r>
          </a:p>
        </p:txBody>
      </p:sp>
      <p:pic>
        <p:nvPicPr>
          <p:cNvPr id="6" name="Content Placeholder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5008" y="1166680"/>
            <a:ext cx="3742202" cy="5005803"/>
          </a:xfrm>
          <a:prstGeom prst="rect">
            <a:avLst/>
          </a:prstGeom>
        </p:spPr>
      </p:pic>
    </p:spTree>
    <p:extLst>
      <p:ext uri="{BB962C8B-B14F-4D97-AF65-F5344CB8AC3E}">
        <p14:creationId xmlns:p14="http://schemas.microsoft.com/office/powerpoint/2010/main" val="1669879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mn-lt"/>
              </a:rPr>
              <a:t>Contact Information</a:t>
            </a:r>
          </a:p>
        </p:txBody>
      </p:sp>
      <p:sp>
        <p:nvSpPr>
          <p:cNvPr id="3" name="Content Placeholder 2"/>
          <p:cNvSpPr>
            <a:spLocks noGrp="1"/>
          </p:cNvSpPr>
          <p:nvPr>
            <p:ph idx="1"/>
          </p:nvPr>
        </p:nvSpPr>
        <p:spPr>
          <a:xfrm>
            <a:off x="628649" y="1825625"/>
            <a:ext cx="8125057" cy="4351338"/>
          </a:xfrm>
        </p:spPr>
        <p:txBody>
          <a:bodyPr/>
          <a:lstStyle/>
          <a:p>
            <a:r>
              <a:rPr lang="en-US" dirty="0">
                <a:latin typeface="+mn-lt"/>
              </a:rPr>
              <a:t>Israel Cortez (</a:t>
            </a:r>
            <a:r>
              <a:rPr lang="en-US" dirty="0">
                <a:latin typeface="+mn-lt"/>
                <a:hlinkClick r:id="rId2"/>
              </a:rPr>
              <a:t>jcortez@doe.k12.ga.us</a:t>
            </a:r>
            <a:r>
              <a:rPr lang="en-US" dirty="0">
                <a:latin typeface="+mn-lt"/>
              </a:rPr>
              <a:t>)</a:t>
            </a:r>
          </a:p>
          <a:p>
            <a:r>
              <a:rPr lang="en-US" dirty="0">
                <a:latin typeface="+mn-lt"/>
              </a:rPr>
              <a:t>Margarita Munoz (</a:t>
            </a:r>
            <a:r>
              <a:rPr lang="en-US" dirty="0">
                <a:latin typeface="+mn-lt"/>
                <a:hlinkClick r:id="rId3"/>
              </a:rPr>
              <a:t>mmunoz@doe.k12.ga.us</a:t>
            </a:r>
            <a:r>
              <a:rPr lang="en-US" dirty="0">
                <a:latin typeface="+mn-lt"/>
              </a:rPr>
              <a:t>)</a:t>
            </a:r>
          </a:p>
          <a:p>
            <a:r>
              <a:rPr lang="en-US" dirty="0">
                <a:latin typeface="+mn-lt"/>
              </a:rPr>
              <a:t>Marisela Trejo (</a:t>
            </a:r>
            <a:r>
              <a:rPr lang="en-US" dirty="0">
                <a:latin typeface="+mn-lt"/>
                <a:hlinkClick r:id="rId4"/>
              </a:rPr>
              <a:t>mtrejo@doe.k12.ga.us</a:t>
            </a:r>
            <a:r>
              <a:rPr lang="en-US" dirty="0">
                <a:latin typeface="+mn-lt"/>
              </a:rPr>
              <a:t>)</a:t>
            </a:r>
          </a:p>
          <a:p>
            <a:r>
              <a:rPr lang="en-US" dirty="0">
                <a:latin typeface="+mn-lt"/>
              </a:rPr>
              <a:t>Omar Lopez-Nunez (</a:t>
            </a:r>
            <a:r>
              <a:rPr lang="en-US" dirty="0">
                <a:latin typeface="+mn-lt"/>
                <a:hlinkClick r:id="rId5"/>
              </a:rPr>
              <a:t>olopez@doe.k12.ga.us</a:t>
            </a:r>
            <a:r>
              <a:rPr lang="en-US" dirty="0">
                <a:latin typeface="+mn-lt"/>
              </a:rPr>
              <a:t>)</a:t>
            </a:r>
          </a:p>
          <a:p>
            <a:r>
              <a:rPr lang="en-US" dirty="0">
                <a:latin typeface="+mn-lt"/>
              </a:rPr>
              <a:t>Bernardo Sanchez-Vesga (</a:t>
            </a:r>
            <a:r>
              <a:rPr lang="en-US" dirty="0">
                <a:latin typeface="+mn-lt"/>
                <a:hlinkClick r:id="rId6"/>
              </a:rPr>
              <a:t>bsanchez@doe.k12.ga.us</a:t>
            </a:r>
            <a:r>
              <a:rPr lang="en-US" dirty="0">
                <a:latin typeface="+mn-lt"/>
              </a:rPr>
              <a:t>)</a:t>
            </a:r>
          </a:p>
          <a:p>
            <a:r>
              <a:rPr lang="en-US" dirty="0">
                <a:latin typeface="+mn-lt"/>
              </a:rPr>
              <a:t>Yesica Ordonez (</a:t>
            </a:r>
            <a:r>
              <a:rPr lang="en-US" dirty="0">
                <a:latin typeface="+mn-lt"/>
                <a:hlinkClick r:id="rId7"/>
              </a:rPr>
              <a:t>yordones@doe.k12.ga.us</a:t>
            </a:r>
            <a:r>
              <a:rPr lang="en-US" dirty="0">
                <a:latin typeface="+mn-lt"/>
              </a:rPr>
              <a:t>)	</a:t>
            </a:r>
          </a:p>
          <a:p>
            <a:endParaRPr lang="en-US" dirty="0"/>
          </a:p>
        </p:txBody>
      </p:sp>
    </p:spTree>
    <p:extLst>
      <p:ext uri="{BB962C8B-B14F-4D97-AF65-F5344CB8AC3E}">
        <p14:creationId xmlns:p14="http://schemas.microsoft.com/office/powerpoint/2010/main" val="29212905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mn-lt"/>
              </a:rPr>
              <a:t>Agenda</a:t>
            </a:r>
          </a:p>
        </p:txBody>
      </p:sp>
      <p:sp>
        <p:nvSpPr>
          <p:cNvPr id="3" name="Content Placeholder 2"/>
          <p:cNvSpPr>
            <a:spLocks noGrp="1"/>
          </p:cNvSpPr>
          <p:nvPr>
            <p:ph idx="1"/>
          </p:nvPr>
        </p:nvSpPr>
        <p:spPr>
          <a:xfrm>
            <a:off x="603983" y="2316279"/>
            <a:ext cx="7886700" cy="2311477"/>
          </a:xfrm>
        </p:spPr>
        <p:txBody>
          <a:bodyPr/>
          <a:lstStyle/>
          <a:p>
            <a:pPr>
              <a:lnSpc>
                <a:spcPct val="100000"/>
              </a:lnSpc>
              <a:spcBef>
                <a:spcPts val="0"/>
              </a:spcBef>
            </a:pPr>
            <a:r>
              <a:rPr lang="en-US" dirty="0">
                <a:latin typeface="+mn-lt"/>
              </a:rPr>
              <a:t>Closing of FY17</a:t>
            </a:r>
          </a:p>
          <a:p>
            <a:pPr>
              <a:lnSpc>
                <a:spcPct val="100000"/>
              </a:lnSpc>
              <a:spcBef>
                <a:spcPts val="0"/>
              </a:spcBef>
            </a:pPr>
            <a:r>
              <a:rPr lang="en-US" dirty="0">
                <a:latin typeface="+mn-lt"/>
              </a:rPr>
              <a:t>District Comprehensive Needs Assessment</a:t>
            </a:r>
          </a:p>
          <a:p>
            <a:pPr>
              <a:lnSpc>
                <a:spcPct val="100000"/>
              </a:lnSpc>
              <a:spcBef>
                <a:spcPts val="0"/>
              </a:spcBef>
            </a:pPr>
            <a:r>
              <a:rPr lang="en-US" dirty="0">
                <a:latin typeface="+mn-lt"/>
              </a:rPr>
              <a:t>Planning for FY18</a:t>
            </a:r>
          </a:p>
          <a:p>
            <a:pPr>
              <a:lnSpc>
                <a:spcPct val="100000"/>
              </a:lnSpc>
              <a:spcBef>
                <a:spcPts val="0"/>
              </a:spcBef>
            </a:pPr>
            <a:r>
              <a:rPr lang="en-US" dirty="0">
                <a:latin typeface="+mn-lt"/>
              </a:rPr>
              <a:t>Updates and Reminders</a:t>
            </a:r>
          </a:p>
          <a:p>
            <a:endParaRPr lang="en-US" dirty="0"/>
          </a:p>
        </p:txBody>
      </p:sp>
    </p:spTree>
    <p:extLst>
      <p:ext uri="{BB962C8B-B14F-4D97-AF65-F5344CB8AC3E}">
        <p14:creationId xmlns:p14="http://schemas.microsoft.com/office/powerpoint/2010/main" val="33061455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Every Student Success Act (ESSA)</a:t>
            </a:r>
          </a:p>
        </p:txBody>
      </p:sp>
      <p:sp>
        <p:nvSpPr>
          <p:cNvPr id="3" name="Content Placeholder 2"/>
          <p:cNvSpPr>
            <a:spLocks noGrp="1"/>
          </p:cNvSpPr>
          <p:nvPr>
            <p:ph idx="1"/>
          </p:nvPr>
        </p:nvSpPr>
        <p:spPr>
          <a:xfrm>
            <a:off x="628650" y="1832296"/>
            <a:ext cx="7886700" cy="4351338"/>
          </a:xfrm>
        </p:spPr>
        <p:txBody>
          <a:bodyPr/>
          <a:lstStyle/>
          <a:p>
            <a:pPr>
              <a:lnSpc>
                <a:spcPct val="100000"/>
              </a:lnSpc>
              <a:spcBef>
                <a:spcPts val="0"/>
              </a:spcBef>
            </a:pPr>
            <a:r>
              <a:rPr lang="en-US" sz="2000" dirty="0">
                <a:latin typeface="+mn-lt"/>
              </a:rPr>
              <a:t>Reauthorization of the Elementary and Secondary Education Act of 1965 </a:t>
            </a:r>
          </a:p>
          <a:p>
            <a:pPr lvl="1">
              <a:lnSpc>
                <a:spcPct val="100000"/>
              </a:lnSpc>
              <a:spcBef>
                <a:spcPts val="0"/>
              </a:spcBef>
            </a:pPr>
            <a:r>
              <a:rPr lang="en-US" sz="2000" dirty="0">
                <a:latin typeface="+mn-lt"/>
              </a:rPr>
              <a:t>Every Student Succeeds Act (ESSA) of 2015</a:t>
            </a:r>
          </a:p>
          <a:p>
            <a:pPr>
              <a:lnSpc>
                <a:spcPct val="100000"/>
              </a:lnSpc>
              <a:spcBef>
                <a:spcPts val="0"/>
              </a:spcBef>
            </a:pPr>
            <a:endParaRPr lang="en-US" sz="2000" dirty="0">
              <a:latin typeface="+mn-lt"/>
            </a:endParaRPr>
          </a:p>
          <a:p>
            <a:pPr>
              <a:lnSpc>
                <a:spcPct val="100000"/>
              </a:lnSpc>
              <a:spcBef>
                <a:spcPts val="0"/>
              </a:spcBef>
            </a:pPr>
            <a:r>
              <a:rPr lang="en-US" sz="2000" dirty="0">
                <a:latin typeface="+mn-lt"/>
              </a:rPr>
              <a:t>Law will be in place by – </a:t>
            </a:r>
            <a:r>
              <a:rPr lang="en-US" sz="2000" dirty="0">
                <a:highlight>
                  <a:srgbClr val="FFFF00"/>
                </a:highlight>
                <a:latin typeface="+mn-lt"/>
              </a:rPr>
              <a:t>7/1/17</a:t>
            </a:r>
          </a:p>
          <a:p>
            <a:pPr>
              <a:lnSpc>
                <a:spcPct val="100000"/>
              </a:lnSpc>
              <a:spcBef>
                <a:spcPts val="0"/>
              </a:spcBef>
            </a:pPr>
            <a:endParaRPr lang="en-US" sz="2000" dirty="0">
              <a:latin typeface="+mn-lt"/>
            </a:endParaRPr>
          </a:p>
          <a:p>
            <a:pPr>
              <a:lnSpc>
                <a:spcPct val="100000"/>
              </a:lnSpc>
              <a:spcBef>
                <a:spcPts val="0"/>
              </a:spcBef>
            </a:pPr>
            <a:r>
              <a:rPr lang="en-US" sz="2000" dirty="0">
                <a:latin typeface="+mn-lt"/>
              </a:rPr>
              <a:t>US ED is providing regulations and guidance for implementation</a:t>
            </a:r>
          </a:p>
          <a:p>
            <a:pPr>
              <a:lnSpc>
                <a:spcPct val="100000"/>
              </a:lnSpc>
              <a:spcBef>
                <a:spcPts val="0"/>
              </a:spcBef>
            </a:pPr>
            <a:endParaRPr lang="en-US" sz="2000" dirty="0">
              <a:latin typeface="+mn-lt"/>
            </a:endParaRPr>
          </a:p>
          <a:p>
            <a:pPr>
              <a:lnSpc>
                <a:spcPct val="100000"/>
              </a:lnSpc>
              <a:spcBef>
                <a:spcPts val="0"/>
              </a:spcBef>
            </a:pPr>
            <a:r>
              <a:rPr lang="en-US" sz="2000" dirty="0">
                <a:latin typeface="+mn-lt"/>
              </a:rPr>
              <a:t>Title I C portion has some changes and revisions; more information will be provided at a later date.</a:t>
            </a:r>
          </a:p>
          <a:p>
            <a:pPr lvl="1">
              <a:lnSpc>
                <a:spcPct val="100000"/>
              </a:lnSpc>
              <a:spcBef>
                <a:spcPts val="0"/>
              </a:spcBef>
            </a:pPr>
            <a:r>
              <a:rPr lang="en-US" sz="2000" dirty="0">
                <a:latin typeface="+mn-lt"/>
              </a:rPr>
              <a:t>Chapter II Identification &amp; Recruitment </a:t>
            </a:r>
            <a:r>
              <a:rPr lang="en-US" sz="2000" dirty="0">
                <a:highlight>
                  <a:srgbClr val="FFFF00"/>
                </a:highlight>
                <a:latin typeface="+mn-lt"/>
              </a:rPr>
              <a:t>(Final-March 30, 2017)</a:t>
            </a:r>
          </a:p>
          <a:p>
            <a:pPr lvl="1">
              <a:lnSpc>
                <a:spcPct val="100000"/>
              </a:lnSpc>
              <a:spcBef>
                <a:spcPts val="0"/>
              </a:spcBef>
            </a:pPr>
            <a:r>
              <a:rPr lang="en-US" sz="2000" dirty="0">
                <a:latin typeface="+mn-lt"/>
              </a:rPr>
              <a:t>National Certificate of Eligibility (COE) </a:t>
            </a:r>
            <a:r>
              <a:rPr lang="en-US" sz="2000" dirty="0">
                <a:highlight>
                  <a:srgbClr val="FFFF00"/>
                </a:highlight>
                <a:latin typeface="+mn-lt"/>
              </a:rPr>
              <a:t>(Final-May 16, 2017)</a:t>
            </a:r>
          </a:p>
          <a:p>
            <a:pPr lvl="1">
              <a:lnSpc>
                <a:spcPct val="100000"/>
              </a:lnSpc>
              <a:spcBef>
                <a:spcPts val="0"/>
              </a:spcBef>
            </a:pPr>
            <a:r>
              <a:rPr lang="en-US" sz="2000" dirty="0">
                <a:latin typeface="+mn-lt"/>
              </a:rPr>
              <a:t>Priority for Services (PFS)</a:t>
            </a:r>
          </a:p>
          <a:p>
            <a:pPr>
              <a:lnSpc>
                <a:spcPct val="100000"/>
              </a:lnSpc>
              <a:spcBef>
                <a:spcPts val="0"/>
              </a:spcBef>
            </a:pPr>
            <a:endParaRPr lang="en-US" sz="2000" dirty="0">
              <a:latin typeface="+mn-lt"/>
            </a:endParaRPr>
          </a:p>
          <a:p>
            <a:pPr>
              <a:lnSpc>
                <a:spcPct val="100000"/>
              </a:lnSpc>
              <a:spcBef>
                <a:spcPts val="0"/>
              </a:spcBef>
            </a:pPr>
            <a:r>
              <a:rPr lang="en-US" sz="2000" dirty="0">
                <a:latin typeface="+mn-lt"/>
              </a:rPr>
              <a:t>FY17 – Title I C will continue with current requirements and procedures</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5754565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mn-lt"/>
              </a:rPr>
              <a:t>FY18 MEP Allocations</a:t>
            </a:r>
          </a:p>
        </p:txBody>
      </p:sp>
      <p:sp>
        <p:nvSpPr>
          <p:cNvPr id="3" name="Content Placeholder 2"/>
          <p:cNvSpPr>
            <a:spLocks noGrp="1"/>
          </p:cNvSpPr>
          <p:nvPr>
            <p:ph idx="1"/>
          </p:nvPr>
        </p:nvSpPr>
        <p:spPr>
          <a:xfrm>
            <a:off x="628650" y="1607576"/>
            <a:ext cx="7886700" cy="4351338"/>
          </a:xfrm>
        </p:spPr>
        <p:txBody>
          <a:bodyPr/>
          <a:lstStyle/>
          <a:p>
            <a:pPr>
              <a:lnSpc>
                <a:spcPct val="100000"/>
              </a:lnSpc>
              <a:spcBef>
                <a:spcPts val="0"/>
              </a:spcBef>
            </a:pPr>
            <a:r>
              <a:rPr lang="en-US" dirty="0">
                <a:latin typeface="+mn-lt"/>
              </a:rPr>
              <a:t>MEP Funding Formula is based on 2015-2016 data </a:t>
            </a:r>
          </a:p>
          <a:p>
            <a:pPr>
              <a:lnSpc>
                <a:spcPct val="100000"/>
              </a:lnSpc>
              <a:spcBef>
                <a:spcPts val="0"/>
              </a:spcBef>
            </a:pPr>
            <a:endParaRPr lang="en-US" dirty="0">
              <a:latin typeface="+mn-lt"/>
            </a:endParaRPr>
          </a:p>
          <a:p>
            <a:pPr>
              <a:lnSpc>
                <a:spcPct val="100000"/>
              </a:lnSpc>
              <a:spcBef>
                <a:spcPts val="0"/>
              </a:spcBef>
            </a:pPr>
            <a:r>
              <a:rPr lang="en-US" dirty="0">
                <a:latin typeface="+mn-lt"/>
              </a:rPr>
              <a:t>LEA preliminary allocation </a:t>
            </a:r>
            <a:r>
              <a:rPr lang="en-US" u="sng" dirty="0">
                <a:latin typeface="+mn-lt"/>
              </a:rPr>
              <a:t>may</a:t>
            </a:r>
            <a:r>
              <a:rPr lang="en-US" dirty="0">
                <a:latin typeface="+mn-lt"/>
              </a:rPr>
              <a:t> be re-evaluated due to recent changes on the USED allocation </a:t>
            </a:r>
          </a:p>
          <a:p>
            <a:pPr marL="0" indent="0">
              <a:lnSpc>
                <a:spcPct val="100000"/>
              </a:lnSpc>
              <a:spcBef>
                <a:spcPts val="0"/>
              </a:spcBef>
              <a:buNone/>
            </a:pPr>
            <a:endParaRPr lang="en-US" dirty="0">
              <a:latin typeface="+mn-lt"/>
            </a:endParaRPr>
          </a:p>
          <a:p>
            <a:pPr>
              <a:lnSpc>
                <a:spcPct val="100000"/>
              </a:lnSpc>
              <a:spcBef>
                <a:spcPts val="0"/>
              </a:spcBef>
            </a:pPr>
            <a:r>
              <a:rPr lang="en-US" dirty="0">
                <a:latin typeface="+mn-lt"/>
              </a:rPr>
              <a:t>Final allocation notice in late July 2017 after SBOE approval</a:t>
            </a:r>
          </a:p>
          <a:p>
            <a:pPr>
              <a:lnSpc>
                <a:spcPct val="100000"/>
              </a:lnSpc>
              <a:spcBef>
                <a:spcPts val="0"/>
              </a:spcBef>
            </a:pPr>
            <a:endParaRPr lang="en-US" dirty="0">
              <a:latin typeface="+mn-lt"/>
            </a:endParaRPr>
          </a:p>
          <a:p>
            <a:pPr>
              <a:lnSpc>
                <a:spcPct val="100000"/>
              </a:lnSpc>
              <a:spcBef>
                <a:spcPts val="0"/>
              </a:spcBef>
            </a:pPr>
            <a:r>
              <a:rPr lang="en-US" dirty="0">
                <a:latin typeface="+mn-lt"/>
              </a:rPr>
              <a:t>LEA allocation breakdown:</a:t>
            </a:r>
          </a:p>
          <a:p>
            <a:pPr lvl="1">
              <a:lnSpc>
                <a:spcPct val="100000"/>
              </a:lnSpc>
              <a:spcBef>
                <a:spcPts val="0"/>
              </a:spcBef>
            </a:pPr>
            <a:r>
              <a:rPr lang="en-US" dirty="0">
                <a:latin typeface="+mn-lt"/>
              </a:rPr>
              <a:t>Preschool, K-12, and OSY/DO/NE</a:t>
            </a:r>
          </a:p>
        </p:txBody>
      </p:sp>
    </p:spTree>
    <p:extLst>
      <p:ext uri="{BB962C8B-B14F-4D97-AF65-F5344CB8AC3E}">
        <p14:creationId xmlns:p14="http://schemas.microsoft.com/office/powerpoint/2010/main" val="5132120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64029" y="1514249"/>
            <a:ext cx="7772400" cy="2387600"/>
          </a:xfrm>
        </p:spPr>
        <p:txBody>
          <a:bodyPr/>
          <a:lstStyle/>
          <a:p>
            <a:r>
              <a:rPr lang="en-US" dirty="0">
                <a:latin typeface="+mn-lt"/>
              </a:rPr>
              <a:t>Closing of FY17</a:t>
            </a:r>
            <a:br>
              <a:rPr lang="en-US" dirty="0"/>
            </a:br>
            <a:endParaRPr lang="en-US" dirty="0"/>
          </a:p>
        </p:txBody>
      </p:sp>
      <p:sp>
        <p:nvSpPr>
          <p:cNvPr id="6" name="Subtitle 5"/>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974207638"/>
      </p:ext>
    </p:extLst>
  </p:cSld>
  <p:clrMapOvr>
    <a:masterClrMapping/>
  </p:clrMapOvr>
</p:sld>
</file>

<file path=ppt/theme/theme1.xml><?xml version="1.0" encoding="utf-8"?>
<a:theme xmlns:a="http://schemas.openxmlformats.org/drawingml/2006/main" name="GaDOE PPT Templat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8F36DFE-E745-405E-A8F9-A30CC32869FD}" vid="{0F8FDD1A-0391-4CD0-8DC0-C3DF8031D8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D12E4C403378F47A618332D9916A030" ma:contentTypeVersion="3" ma:contentTypeDescription="Create a new document." ma:contentTypeScope="" ma:versionID="585ccd6030b933be490d191b31c5bb57">
  <xsd:schema xmlns:xsd="http://www.w3.org/2001/XMLSchema" xmlns:xs="http://www.w3.org/2001/XMLSchema" xmlns:p="http://schemas.microsoft.com/office/2006/metadata/properties" xmlns:ns1="http://schemas.microsoft.com/sharepoint/v3" xmlns:ns2="1d496aed-39d0-4758-b3cf-4e4773287716" xmlns:ns3="b7527f4a-27d2-4365-bb00-5557e26fcc68" targetNamespace="http://schemas.microsoft.com/office/2006/metadata/properties" ma:root="true" ma:fieldsID="3b5eb7cd7ff6aa899a490aa4923c48e4" ns1:_="" ns2:_="" ns3:_="">
    <xsd:import namespace="http://schemas.microsoft.com/sharepoint/v3"/>
    <xsd:import namespace="1d496aed-39d0-4758-b3cf-4e4773287716"/>
    <xsd:import namespace="b7527f4a-27d2-4365-bb00-5557e26fcc68"/>
    <xsd:element name="properties">
      <xsd:complexType>
        <xsd:sequence>
          <xsd:element name="documentManagement">
            <xsd:complexType>
              <xsd:all>
                <xsd:element ref="ns2:TaxCatchAll" minOccurs="0"/>
                <xsd:element ref="ns2:TaxCatchAllLabel" minOccurs="0"/>
                <xsd:element ref="ns1:PublishingStartDate" minOccurs="0"/>
                <xsd:element ref="ns1:PublishingExpirationDate" minOccurs="0"/>
                <xsd:element ref="ns3:Page" minOccurs="0"/>
                <xsd:element ref="ns3:Page_x0020_SubHead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internalName="PublishingStartDate">
      <xsd:simpleType>
        <xsd:restriction base="dms:Unknown"/>
      </xsd:simpleType>
    </xsd:element>
    <xsd:element name="PublishingExpirationDate" ma:index="11"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d496aed-39d0-4758-b3cf-4e4773287716" elementFormDefault="qualified">
    <xsd:import namespace="http://schemas.microsoft.com/office/2006/documentManagement/types"/>
    <xsd:import namespace="http://schemas.microsoft.com/office/infopath/2007/PartnerControls"/>
    <xsd:element name="TaxCatchAll" ma:index="8" nillable="true" ma:displayName="Taxonomy Catch All Column" ma:description="" ma:hidden="true" ma:list="{c9dd594f-b3c3-485c-979e-10fa5fdd8c85}" ma:internalName="TaxCatchAll" ma:showField="CatchAllData" ma:web="f9e61c99-8b37-4962-a864-d7fde1b0d03b">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description="" ma:hidden="true" ma:list="{c9dd594f-b3c3-485c-979e-10fa5fdd8c85}" ma:internalName="TaxCatchAllLabel" ma:readOnly="true" ma:showField="CatchAllDataLabel" ma:web="f9e61c99-8b37-4962-a864-d7fde1b0d03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7527f4a-27d2-4365-bb00-5557e26fcc68" elementFormDefault="qualified">
    <xsd:import namespace="http://schemas.microsoft.com/office/2006/documentManagement/types"/>
    <xsd:import namespace="http://schemas.microsoft.com/office/infopath/2007/PartnerControls"/>
    <xsd:element name="Page" ma:index="12" nillable="true" ma:displayName="Page" ma:list="{f4ebcf08-5b0d-4472-bae5-a80e8e51b02c}" ma:internalName="Page" ma:web="eea8ad8c-e1e5-411d-8561-105e2a5e3075">
      <xsd:simpleType>
        <xsd:restriction base="dms:Lookup"/>
      </xsd:simpleType>
    </xsd:element>
    <xsd:element name="Page_x0020_SubHeader" ma:index="13" nillable="true" ma:displayName="Page SubHeader" ma:internalName="Page_x0020_SubHeader">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1d496aed-39d0-4758-b3cf-4e4773287716"/>
    <Page_x0020_SubHeader xmlns="b7527f4a-27d2-4365-bb00-5557e26fcc68" xsi:nil="true"/>
    <Page xmlns="b7527f4a-27d2-4365-bb00-5557e26fcc68" xsi:nil="true"/>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771D0C57-D351-4D0B-A963-F236F0304A21}"/>
</file>

<file path=customXml/itemProps2.xml><?xml version="1.0" encoding="utf-8"?>
<ds:datastoreItem xmlns:ds="http://schemas.openxmlformats.org/officeDocument/2006/customXml" ds:itemID="{C737FCC7-4AFD-4AB5-B734-F060551A5597}"/>
</file>

<file path=customXml/itemProps3.xml><?xml version="1.0" encoding="utf-8"?>
<ds:datastoreItem xmlns:ds="http://schemas.openxmlformats.org/officeDocument/2006/customXml" ds:itemID="{758C9C62-5E8C-4ADB-9AFF-7D5B97D4887B}"/>
</file>

<file path=docProps/app.xml><?xml version="1.0" encoding="utf-8"?>
<Properties xmlns="http://schemas.openxmlformats.org/officeDocument/2006/extended-properties" xmlns:vt="http://schemas.openxmlformats.org/officeDocument/2006/docPropsVTypes">
  <Template>GaDOE PPT Template</Template>
  <TotalTime>5122</TotalTime>
  <Words>2965</Words>
  <Application>Microsoft Office PowerPoint</Application>
  <PresentationFormat>On-screen Show (4:3)</PresentationFormat>
  <Paragraphs>301</Paragraphs>
  <Slides>51</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51</vt:i4>
      </vt:variant>
    </vt:vector>
  </HeadingPairs>
  <TitlesOfParts>
    <vt:vector size="56" baseType="lpstr">
      <vt:lpstr>Arial</vt:lpstr>
      <vt:lpstr>Calibri</vt:lpstr>
      <vt:lpstr>Segoe UI Semilight</vt:lpstr>
      <vt:lpstr>Times New Roman</vt:lpstr>
      <vt:lpstr>GaDOE PPT Template</vt:lpstr>
      <vt:lpstr>Title I, Part C Education of Migratory Children (MEP)  Closing FY17 and Planning for FY18</vt:lpstr>
      <vt:lpstr>Against the Odds!!!</vt:lpstr>
      <vt:lpstr>Against the Odds!!!</vt:lpstr>
      <vt:lpstr>Former MEP students-  making their way through college </vt:lpstr>
      <vt:lpstr>Former OSY/DO to High School Graduates </vt:lpstr>
      <vt:lpstr>Agenda</vt:lpstr>
      <vt:lpstr>Every Student Success Act (ESSA)</vt:lpstr>
      <vt:lpstr>FY18 MEP Allocations</vt:lpstr>
      <vt:lpstr>Closing of FY17 </vt:lpstr>
      <vt:lpstr>Closing out of FY17 - Implementation Plans (IPs)</vt:lpstr>
      <vt:lpstr>Closing out of FY17 - Supplemental Services (SS)</vt:lpstr>
      <vt:lpstr>Closing out of FY17 –  Summer SS Collection</vt:lpstr>
      <vt:lpstr>Summer Academic Services</vt:lpstr>
      <vt:lpstr>Planning for FY18 </vt:lpstr>
      <vt:lpstr>Title I Part C -MEP Is part of the Georgia’s Systems of  Continuous Improvement 2017-2018</vt:lpstr>
      <vt:lpstr>Support Structures Essential for School Improvement</vt:lpstr>
      <vt:lpstr>What is the CLIP for FY18? Part I – Annually Approved LEA Consolidated Application (Plan) due on July 31, 2017</vt:lpstr>
      <vt:lpstr>Completing the CNA and Improvement Plan</vt:lpstr>
      <vt:lpstr>Completing the FY18 District CNA </vt:lpstr>
      <vt:lpstr>Completing the CNA and Improvement Plan</vt:lpstr>
      <vt:lpstr>Page 69-70</vt:lpstr>
      <vt:lpstr>PowerPoint Presentation</vt:lpstr>
      <vt:lpstr>District Improvement Plan </vt:lpstr>
      <vt:lpstr>PowerPoint Presentation</vt:lpstr>
      <vt:lpstr>PowerPoint Presentation</vt:lpstr>
      <vt:lpstr>District Improvement Plan Required Questions </vt:lpstr>
      <vt:lpstr>Title I, Part C 4.l</vt:lpstr>
      <vt:lpstr>Title I, Part C 4.l</vt:lpstr>
      <vt:lpstr>Title I, Part C 4.l</vt:lpstr>
      <vt:lpstr>Title I, Part C 4.m</vt:lpstr>
      <vt:lpstr>Title I Part C – ID&amp;R Plan</vt:lpstr>
      <vt:lpstr>Connecting to our Implementation Plans (IP)</vt:lpstr>
      <vt:lpstr>Implementation Plan Forms </vt:lpstr>
      <vt:lpstr>MEP CNA &amp; SDP</vt:lpstr>
      <vt:lpstr>MEP Implementation Goals</vt:lpstr>
      <vt:lpstr>MEP Implementation Goals</vt:lpstr>
      <vt:lpstr>Planning for FY18</vt:lpstr>
      <vt:lpstr>Planning for FY18</vt:lpstr>
      <vt:lpstr>Planning for FY18</vt:lpstr>
      <vt:lpstr>Planning for FY18</vt:lpstr>
      <vt:lpstr>Planning for FY18</vt:lpstr>
      <vt:lpstr>Planning for FY18</vt:lpstr>
      <vt:lpstr>Planning for FY18</vt:lpstr>
      <vt:lpstr>Planning for FY18</vt:lpstr>
      <vt:lpstr>Updates and Reminders</vt:lpstr>
      <vt:lpstr>MEP Data Reporting </vt:lpstr>
      <vt:lpstr>National Preschool Consortium Incentive Grant (CIG) </vt:lpstr>
      <vt:lpstr> National OSY Consortium Incentive Grant (CIG)  </vt:lpstr>
      <vt:lpstr>FY18 Mini-Conference</vt:lpstr>
      <vt:lpstr>GaDOE Federal Programs Conference</vt:lpstr>
      <vt:lpstr>Contact Information</vt:lpstr>
    </vt:vector>
  </TitlesOfParts>
  <Company>GADOE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Evaluation Title I, Part C Migrant Education Program (MEP)</dc:title>
  <dc:creator>John Wight</dc:creator>
  <cp:lastModifiedBy>Jose Cortez</cp:lastModifiedBy>
  <cp:revision>162</cp:revision>
  <dcterms:created xsi:type="dcterms:W3CDTF">2015-02-10T01:16:12Z</dcterms:created>
  <dcterms:modified xsi:type="dcterms:W3CDTF">2017-05-18T11:41:35Z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0x0101001D12E4C403378F47A618332D9916A030</vt:lpwstr>
  </property>
</Properties>
</file>