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7" r:id="rId4"/>
    <p:sldMasterId id="2147483772" r:id="rId5"/>
    <p:sldMasterId id="2147483790" r:id="rId6"/>
    <p:sldMasterId id="2147483829" r:id="rId7"/>
    <p:sldMasterId id="2147483800" r:id="rId8"/>
    <p:sldMasterId id="2147483806" r:id="rId9"/>
    <p:sldMasterId id="2147483817" r:id="rId10"/>
    <p:sldMasterId id="2147483844" r:id="rId11"/>
  </p:sldMasterIdLst>
  <p:notesMasterIdLst>
    <p:notesMasterId r:id="rId44"/>
  </p:notesMasterIdLst>
  <p:handoutMasterIdLst>
    <p:handoutMasterId r:id="rId45"/>
  </p:handoutMasterIdLst>
  <p:sldIdLst>
    <p:sldId id="605" r:id="rId12"/>
    <p:sldId id="1679" r:id="rId13"/>
    <p:sldId id="1688" r:id="rId14"/>
    <p:sldId id="1814" r:id="rId15"/>
    <p:sldId id="1917" r:id="rId16"/>
    <p:sldId id="1995" r:id="rId17"/>
    <p:sldId id="1967" r:id="rId18"/>
    <p:sldId id="1992" r:id="rId19"/>
    <p:sldId id="1991" r:id="rId20"/>
    <p:sldId id="886" r:id="rId21"/>
    <p:sldId id="1993" r:id="rId22"/>
    <p:sldId id="2016" r:id="rId23"/>
    <p:sldId id="2013" r:id="rId24"/>
    <p:sldId id="261" r:id="rId25"/>
    <p:sldId id="1994" r:id="rId26"/>
    <p:sldId id="1980" r:id="rId27"/>
    <p:sldId id="258" r:id="rId28"/>
    <p:sldId id="2006" r:id="rId29"/>
    <p:sldId id="2002" r:id="rId30"/>
    <p:sldId id="2004" r:id="rId31"/>
    <p:sldId id="2003" r:id="rId32"/>
    <p:sldId id="2014" r:id="rId33"/>
    <p:sldId id="2015" r:id="rId34"/>
    <p:sldId id="1977" r:id="rId35"/>
    <p:sldId id="1767" r:id="rId36"/>
    <p:sldId id="1984" r:id="rId37"/>
    <p:sldId id="259" r:id="rId38"/>
    <p:sldId id="260" r:id="rId39"/>
    <p:sldId id="2011" r:id="rId40"/>
    <p:sldId id="2012" r:id="rId41"/>
    <p:sldId id="1988" r:id="rId42"/>
    <p:sldId id="168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6840" userDrawn="1">
          <p15:clr>
            <a:srgbClr val="A4A3A4"/>
          </p15:clr>
        </p15:guide>
        <p15:guide id="3" orient="horz" pos="6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4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8D7"/>
    <a:srgbClr val="FDF2B6"/>
    <a:srgbClr val="F9D710"/>
    <a:srgbClr val="C0D62F"/>
    <a:srgbClr val="C2DBD0"/>
    <a:srgbClr val="10A567"/>
    <a:srgbClr val="028573"/>
    <a:srgbClr val="F4F8DC"/>
    <a:srgbClr val="B6E4CF"/>
    <a:srgbClr val="D7F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4467" autoAdjust="0"/>
  </p:normalViewPr>
  <p:slideViewPr>
    <p:cSldViewPr snapToGrid="0" snapToObjects="1" showGuides="1">
      <p:cViewPr varScale="1">
        <p:scale>
          <a:sx n="58" d="100"/>
          <a:sy n="58" d="100"/>
        </p:scale>
        <p:origin x="2046" y="78"/>
      </p:cViewPr>
      <p:guideLst>
        <p:guide orient="horz" pos="192"/>
        <p:guide pos="6840"/>
        <p:guide orient="horz" pos="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snapToGrid="0" snapToObjects="1">
      <p:cViewPr varScale="1">
        <p:scale>
          <a:sx n="87" d="100"/>
          <a:sy n="87" d="100"/>
        </p:scale>
        <p:origin x="27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B1217-6F1F-4B2C-AD33-CA41778212B8}" type="datetimeFigureOut">
              <a:rPr lang="en-US" smtClean="0"/>
              <a:t>3/3/2022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0851E-9CED-431B-8509-C3A059BB195C}" type="slidenum">
              <a:rPr lang="en-US" smtClean="0"/>
              <a:t>‹#›</a:t>
            </a:fld>
            <a:endParaRPr lang="en-US" dirty="0"/>
          </a:p>
        </p:txBody>
      </p:sp>
    </p:spTree>
    <p:extLst>
      <p:ext uri="{BB962C8B-B14F-4D97-AF65-F5344CB8AC3E}">
        <p14:creationId xmlns:p14="http://schemas.microsoft.com/office/powerpoint/2010/main" val="1695019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3A04-0626-44D4-B6D6-43B9D98023FD}" type="datetimeFigureOut">
              <a:rPr lang="en-US" smtClean="0"/>
              <a:t>3/3/2022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34052-12FB-4B01-8A2E-D87AD7371E95}" type="slidenum">
              <a:rPr lang="en-US" smtClean="0"/>
              <a:t>‹#›</a:t>
            </a:fld>
            <a:endParaRPr lang="en-US" dirty="0"/>
          </a:p>
        </p:txBody>
      </p:sp>
    </p:spTree>
    <p:extLst>
      <p:ext uri="{BB962C8B-B14F-4D97-AF65-F5344CB8AC3E}">
        <p14:creationId xmlns:p14="http://schemas.microsoft.com/office/powerpoint/2010/main" val="49021057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50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following are ways to avoid a social engineering attack:</a:t>
            </a:r>
          </a:p>
          <a:p>
            <a:r>
              <a:rPr lang="en-US" sz="1200" dirty="0"/>
              <a:t>Do…</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Be suspicious of unsolicited phone calls, visits, or email messages from people asking about employees, computer systems, or internal information</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Try to verify the identity of any unknown person who claims to be from a legitimate organization. If you receive an unsolicited email from a financial institution such as your bank, </a:t>
            </a:r>
            <a:r>
              <a:rPr lang="en-US" sz="1200" b="1" spc="-31" dirty="0" err="1">
                <a:solidFill>
                  <a:srgbClr val="000000"/>
                </a:solidFill>
                <a:ea typeface="Open Sans" charset="0"/>
                <a:cs typeface="Open Sans" charset="0"/>
              </a:rPr>
              <a:t>paypal</a:t>
            </a:r>
            <a:r>
              <a:rPr lang="en-US" sz="1200" b="1" spc="-31" dirty="0">
                <a:solidFill>
                  <a:srgbClr val="000000"/>
                </a:solidFill>
                <a:ea typeface="Open Sans" charset="0"/>
                <a:cs typeface="Open Sans" charset="0"/>
              </a:rPr>
              <a:t>, or even amazon asking you to call a number or click on a link from an email, the best thing you can do is look up that phone number or directly type that link into a browser that way you can confirm that you are using the correct one and not one that was maliciously sent to you trying to steal information or install malware onto your computer.</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Remember legitimate personnel will NEVER ask you for your password –This includes the MSIX help desk. The Help Desk will NEVER ask you for your password so please do not send it to them or any other MSIX User administrator.</a:t>
            </a:r>
            <a:endParaRPr lang="en-US" sz="1200" b="1" spc="-31" dirty="0">
              <a:solidFill>
                <a:srgbClr val="028573"/>
              </a:solidFill>
              <a:ea typeface="Open Sans" charset="0"/>
              <a:cs typeface="Open Sans" charset="0"/>
            </a:endParaRPr>
          </a:p>
          <a:p>
            <a:endParaRPr lang="en-US" sz="1200" dirty="0"/>
          </a:p>
          <a:p>
            <a:r>
              <a:rPr lang="en-US" sz="1200" dirty="0"/>
              <a:t>Don’t</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Give your passwords to anyone</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Enter your credentials into a website accessed by clicking a link in an email message</a:t>
            </a:r>
          </a:p>
          <a:p>
            <a:pPr marL="342900" indent="-342900">
              <a:spcAft>
                <a:spcPts val="400"/>
              </a:spcAft>
              <a:buFont typeface="Arial" panose="020B0604020202020204" pitchFamily="34" charset="0"/>
              <a:buChar char="•"/>
            </a:pPr>
            <a:r>
              <a:rPr lang="en-US" sz="1200" b="1" spc="-31" dirty="0">
                <a:solidFill>
                  <a:srgbClr val="000000"/>
                </a:solidFill>
                <a:ea typeface="Open Sans" charset="0"/>
                <a:cs typeface="Open Sans" charset="0"/>
              </a:rPr>
              <a:t>Allow an unknown individual remote access to your computer in response to an unsolicited telephone call or onscreen pop-up message</a:t>
            </a:r>
            <a:endParaRPr lang="en-US" sz="1200" b="1" spc="-31" dirty="0">
              <a:solidFill>
                <a:srgbClr val="028573"/>
              </a:solidFill>
              <a:ea typeface="Open Sans" charset="0"/>
              <a:cs typeface="Open Sans" charset="0"/>
            </a:endParaRPr>
          </a:p>
        </p:txBody>
      </p:sp>
      <p:sp>
        <p:nvSpPr>
          <p:cNvPr id="4" name="Slide Number Placeholder 3"/>
          <p:cNvSpPr>
            <a:spLocks noGrp="1"/>
          </p:cNvSpPr>
          <p:nvPr>
            <p:ph type="sldNum" sz="quarter" idx="5"/>
          </p:nvPr>
        </p:nvSpPr>
        <p:spPr/>
        <p:txBody>
          <a:bodyPr/>
          <a:lstStyle/>
          <a:p>
            <a:fld id="{08A34052-12FB-4B01-8A2E-D87AD7371E95}" type="slidenum">
              <a:rPr lang="en-US" smtClean="0"/>
              <a:t>10</a:t>
            </a:fld>
            <a:endParaRPr lang="en-US" dirty="0"/>
          </a:p>
        </p:txBody>
      </p:sp>
    </p:spTree>
    <p:extLst>
      <p:ext uri="{BB962C8B-B14F-4D97-AF65-F5344CB8AC3E}">
        <p14:creationId xmlns:p14="http://schemas.microsoft.com/office/powerpoint/2010/main" val="76889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Aft>
                <a:spcPts val="1200"/>
              </a:spcAft>
              <a:buFont typeface="+mj-lt"/>
              <a:buAutoNum type="arabicPeriod"/>
            </a:pPr>
            <a:r>
              <a:rPr lang="en-US" sz="1200" spc="-31" dirty="0">
                <a:latin typeface="+mn-lt"/>
                <a:ea typeface="Open Sans" charset="0"/>
                <a:cs typeface="Open Sans" charset="0"/>
              </a:rPr>
              <a:t>Do not open unexpected attachments even if you know the sender – if you weren’t expecting an attachment or link from the sender, use a new email or call them to confirm if the attachment or link is legitimate.</a:t>
            </a:r>
          </a:p>
          <a:p>
            <a:pPr marL="457200" lvl="0" indent="-457200">
              <a:spcAft>
                <a:spcPts val="1200"/>
              </a:spcAft>
              <a:buFont typeface="+mj-lt"/>
              <a:buAutoNum type="arabicPeriod"/>
            </a:pPr>
            <a:r>
              <a:rPr lang="en-US" sz="1200" spc="-31" dirty="0">
                <a:latin typeface="+mn-lt"/>
                <a:ea typeface="Open Sans" charset="0"/>
                <a:cs typeface="Open Sans" charset="0"/>
              </a:rPr>
              <a:t>Do not click on suspicious links within emails – An example is if you receive an email from your bank telling you that your account has been frozen and to click a link to resolve the issue. You can manually type in the name of your bank or do a google search to visit the legitimate link to confirm if there are any actions that you need to take. Often, the links in these types of emails are malicious.</a:t>
            </a:r>
          </a:p>
          <a:p>
            <a:pPr marL="457200" lvl="0" indent="-457200">
              <a:spcAft>
                <a:spcPts val="1200"/>
              </a:spcAft>
              <a:buFont typeface="+mj-lt"/>
              <a:buAutoNum type="arabicPeriod"/>
            </a:pPr>
            <a:r>
              <a:rPr lang="en-US" sz="1200" spc="-31" dirty="0">
                <a:latin typeface="+mn-lt"/>
                <a:ea typeface="Open Sans" charset="0"/>
                <a:cs typeface="Open Sans" charset="0"/>
              </a:rPr>
              <a:t>Install and update anti-virus software on all devices</a:t>
            </a:r>
          </a:p>
          <a:p>
            <a:pPr marL="457200" lvl="0" indent="-457200">
              <a:spcAft>
                <a:spcPts val="1200"/>
              </a:spcAft>
              <a:buFont typeface="+mj-lt"/>
              <a:buAutoNum type="arabicPeriod"/>
            </a:pPr>
            <a:r>
              <a:rPr lang="en-US" sz="1200" spc="-31" dirty="0">
                <a:latin typeface="+mn-lt"/>
                <a:ea typeface="Open Sans" charset="0"/>
                <a:cs typeface="Open Sans" charset="0"/>
              </a:rPr>
              <a:t>Learn how to recognize phishing</a:t>
            </a:r>
          </a:p>
          <a:p>
            <a:pPr marL="457200" lvl="0" indent="-457200">
              <a:spcAft>
                <a:spcPts val="1200"/>
              </a:spcAft>
              <a:buFont typeface="+mj-lt"/>
              <a:buAutoNum type="arabicPeriod"/>
            </a:pPr>
            <a:r>
              <a:rPr lang="en-US" sz="1200" spc="-31" dirty="0">
                <a:latin typeface="+mn-lt"/>
                <a:ea typeface="Open Sans" charset="0"/>
                <a:cs typeface="Open Sans" charset="0"/>
              </a:rPr>
              <a:t>Don’t give your email address to sites you don’t trust</a:t>
            </a:r>
          </a:p>
          <a:p>
            <a:pPr marL="457200" indent="-457200">
              <a:spcAft>
                <a:spcPts val="1200"/>
              </a:spcAft>
              <a:buFont typeface="+mj-lt"/>
              <a:buAutoNum type="arabicPeriod"/>
            </a:pPr>
            <a:r>
              <a:rPr lang="en-US" sz="1200" spc="-31" dirty="0">
                <a:latin typeface="+mn-lt"/>
                <a:ea typeface="Open Sans" charset="0"/>
                <a:cs typeface="Open Sans" charset="0"/>
              </a:rPr>
              <a:t>Report suspicious emails to your IT Department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07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12</a:t>
            </a:fld>
            <a:endParaRPr lang="en-US" dirty="0"/>
          </a:p>
        </p:txBody>
      </p:sp>
    </p:spTree>
    <p:extLst>
      <p:ext uri="{BB962C8B-B14F-4D97-AF65-F5344CB8AC3E}">
        <p14:creationId xmlns:p14="http://schemas.microsoft.com/office/powerpoint/2010/main" val="57330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13</a:t>
            </a:fld>
            <a:endParaRPr lang="en-US" dirty="0"/>
          </a:p>
        </p:txBody>
      </p:sp>
    </p:spTree>
    <p:extLst>
      <p:ext uri="{BB962C8B-B14F-4D97-AF65-F5344CB8AC3E}">
        <p14:creationId xmlns:p14="http://schemas.microsoft.com/office/powerpoint/2010/main" val="335728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14</a:t>
            </a:fld>
            <a:endParaRPr lang="en-US" dirty="0"/>
          </a:p>
        </p:txBody>
      </p:sp>
    </p:spTree>
    <p:extLst>
      <p:ext uri="{BB962C8B-B14F-4D97-AF65-F5344CB8AC3E}">
        <p14:creationId xmlns:p14="http://schemas.microsoft.com/office/powerpoint/2010/main" val="224246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2460"/>
              </a:lnSpc>
              <a:spcBef>
                <a:spcPts val="610"/>
              </a:spcBef>
              <a:buFont typeface="Arial" panose="020B0604020202020204" pitchFamily="34" charset="0"/>
              <a:buChar char="•"/>
            </a:pPr>
            <a:r>
              <a:rPr lang="en-US" sz="1200" dirty="0"/>
              <a:t>While individual data elements alone in MSIX are PII and not SPII, the whole student record can cause embarrassment, inconvenience, or personal harm. Particularly since MSIX contains records for Minors, extra caution should be exercised. Always password protect or encrypt data exported or screen captured from MSIX.</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It is the responsibility of every MSIX user to protect the information maintained in MSIX. </a:t>
            </a:r>
          </a:p>
          <a:p>
            <a:pPr marL="0" indent="0">
              <a:lnSpc>
                <a:spcPts val="2460"/>
              </a:lnSpc>
              <a:spcBef>
                <a:spcPts val="610"/>
              </a:spcBef>
              <a:buFont typeface="Arial" panose="020B0604020202020204" pitchFamily="34" charset="0"/>
              <a:buNone/>
            </a:pPr>
            <a:endParaRPr lang="en-US" sz="1200" dirty="0"/>
          </a:p>
          <a:p>
            <a:pPr marL="171450" indent="-171450">
              <a:lnSpc>
                <a:spcPts val="2460"/>
              </a:lnSpc>
              <a:spcBef>
                <a:spcPts val="610"/>
              </a:spcBef>
              <a:buFont typeface="Arial" panose="020B0604020202020204" pitchFamily="34" charset="0"/>
              <a:buChar char="•"/>
            </a:pPr>
            <a:r>
              <a:rPr lang="en-US" sz="1200" dirty="0"/>
              <a:t>When we say protect the information, this covers not just what’s on the screen, but also downloaded files, screenshots, emails, attachments, printed records, etc.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PII and SPII should only be shared with those with a specific need. They may be parents, students, counselors, registrars, etc. but make sure the information they receive is pertinent and the correct information for the specific request each time. Ask if the information they are seeking is the right information for the right person at the right time.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Please be aware that MSIX is permitted to store PII but SPII such as social security numbers or PHI such as health conditions are not permitted to be stored in MSIX. Please do not input this kind of data into MSIX either via comment in a file submission or via the correspondence feature on move notices or data requests.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03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2460"/>
              </a:lnSpc>
              <a:spcBef>
                <a:spcPts val="610"/>
              </a:spcBef>
              <a:buFont typeface="Arial" panose="020B0604020202020204" pitchFamily="34" charset="0"/>
              <a:buChar char="•"/>
            </a:pPr>
            <a:r>
              <a:rPr lang="en-US" sz="1200" dirty="0"/>
              <a:t>Did you know common PII incidents for MSIX involved PII sent via unsecured email to the Help Desk.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Emailing sensitive information should only be done after you stop and think about some of these key points.</a:t>
            </a:r>
          </a:p>
          <a:p>
            <a:pPr marL="0" indent="0">
              <a:lnSpc>
                <a:spcPts val="2460"/>
              </a:lnSpc>
              <a:spcBef>
                <a:spcPts val="610"/>
              </a:spcBef>
              <a:buFont typeface="Arial" panose="020B0604020202020204" pitchFamily="34" charset="0"/>
              <a:buNone/>
            </a:pPr>
            <a:endParaRPr lang="en-US" sz="1200" dirty="0"/>
          </a:p>
          <a:p>
            <a:pPr marL="171450" indent="-171450">
              <a:lnSpc>
                <a:spcPts val="2460"/>
              </a:lnSpc>
              <a:spcBef>
                <a:spcPts val="610"/>
              </a:spcBef>
              <a:buFont typeface="Arial" panose="020B0604020202020204" pitchFamily="34" charset="0"/>
              <a:buChar char="•"/>
            </a:pPr>
            <a:r>
              <a:rPr lang="en-US" sz="1200" dirty="0"/>
              <a:t>What information should be shared? Who is the recipient? Do they have a ‘need to know’ for the specific information?</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Ensure the email is going to the right person, and now a whole group of people. Are they inside your organization? Are they external partners?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Did you spell the email address correctly?</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If PII needs to be shared, follow your State laws for approved transmission methods. This could include password protection or encrypting the attachment before sending it out.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Email is generally not a safe communication method. It can be easily intercepted without your knowledge.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Encryption tools available to each SEA/LEA differ. Each MSIX User must consult their local IT support team and SEA/LEA tools and policies for specific methods to encrypt and protect PII/SPII.</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Here’s another TIP: The US Dept of ED does not routinely request PII from MSIX users. If the Department needs to review your data, we will provide a secure means to do so. This also goes for the MSIX Help Desk. Please do not send PII to the Help Desk. If they need access to data containing PII, they will work with you to send it in a secure manner.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83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17</a:t>
            </a:fld>
            <a:endParaRPr lang="en-US" dirty="0"/>
          </a:p>
        </p:txBody>
      </p:sp>
    </p:spTree>
    <p:extLst>
      <p:ext uri="{BB962C8B-B14F-4D97-AF65-F5344CB8AC3E}">
        <p14:creationId xmlns:p14="http://schemas.microsoft.com/office/powerpoint/2010/main" val="262901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769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spc="-31" dirty="0">
                <a:solidFill>
                  <a:srgbClr val="028573"/>
                </a:solidFill>
                <a:latin typeface="+mn-lt"/>
                <a:ea typeface="Open Sans" charset="0"/>
                <a:cs typeface="Open Sans" charset="0"/>
              </a:rPr>
              <a:t>Digital assistants, like Siri on iPhones and iPads as well as smart speakers such as Amazon Echo and Google Home, are configured to constantly listen for commands.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spc="-31" dirty="0">
              <a:solidFill>
                <a:srgbClr val="028573"/>
              </a:solidFill>
              <a:latin typeface="+mn-lt"/>
              <a:ea typeface="Open Sans" charset="0"/>
              <a:cs typeface="Open Sans"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When you participate in a conference call from home, your digital assistant may hear and record the sensitive information discussed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spc="-31" dirty="0">
                <a:solidFill>
                  <a:srgbClr val="028573"/>
                </a:solidFill>
                <a:latin typeface="+mn-lt"/>
                <a:ea typeface="Open Sans" charset="0"/>
                <a:cs typeface="Open Sans" charset="0"/>
              </a:rPr>
              <a:t>Turn off your digital assistant when participating in conference calls.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64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MSIX does contain Personally Identifiable Information (PII), which is information that, alone or in combination, is linkable to a specific child that would allow a person to identify the child with reasonable certainty.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Please note that information or data in all screenshots are fictitious. We take great care in protecting sensitive information, and you should do the same when handling student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25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Consider your Wi-Fi router the "front door" to your home network and configure it to lock out intruders. Secure your Wi-Fi network and your digital devices by changing the factory-set default password and username. Select a password that is as long as possible and unique to your router. Keep your router software up to date.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kern="1200" spc="-31" dirty="0">
              <a:solidFill>
                <a:srgbClr val="028573"/>
              </a:solidFill>
              <a:latin typeface="+mn-lt"/>
              <a:ea typeface="Open Sans" charset="0"/>
              <a:cs typeface="Open Sans" charset="0"/>
            </a:endParaRPr>
          </a:p>
          <a:p>
            <a:pPr marL="342900" marR="0" lvl="0" indent="-342900">
              <a:lnSpc>
                <a:spcPct val="107000"/>
              </a:lnSpc>
              <a:spcBef>
                <a:spcPts val="0"/>
              </a:spcBef>
              <a:spcAft>
                <a:spcPts val="800"/>
              </a:spcAft>
              <a:buFont typeface="Symbol" panose="05050102010706020507" pitchFamily="18" charset="2"/>
              <a:buChar char=""/>
            </a:pPr>
            <a:r>
              <a:rPr lang="en-US" sz="1200" b="0" kern="1200" spc="-31" dirty="0">
                <a:solidFill>
                  <a:srgbClr val="028573"/>
                </a:solidFill>
                <a:latin typeface="+mn-lt"/>
                <a:ea typeface="Open Sans" charset="0"/>
                <a:cs typeface="Open Sans" charset="0"/>
              </a:rPr>
              <a:t>Learn about the security features available with your router and enable firewall services when available. The firewall service will provide a barrier between your Wi-Fi network and the internet, protecting your data and network from unsolicited connections or connection attempts. Configure your router to use strong encryption provided by Wi-Fi Protected Access 3 (WPA3) or at minimum protections provided by WPA2. Do not use Wired Equivalent Privacy (WEP), which can be hacked in minutes .</a:t>
            </a:r>
          </a:p>
          <a:p>
            <a:pPr marL="0" marR="0" lvl="0" indent="0">
              <a:lnSpc>
                <a:spcPct val="107000"/>
              </a:lnSpc>
              <a:spcBef>
                <a:spcPts val="0"/>
              </a:spcBef>
              <a:spcAft>
                <a:spcPts val="800"/>
              </a:spcAft>
              <a:buFont typeface="Symbol" panose="05050102010706020507" pitchFamily="18" charset="2"/>
              <a:buNone/>
            </a:pPr>
            <a:endParaRPr lang="en-US" sz="1200" b="0" kern="1200" spc="-31" dirty="0">
              <a:solidFill>
                <a:srgbClr val="028573"/>
              </a:solidFill>
              <a:latin typeface="+mn-lt"/>
              <a:ea typeface="Open Sans" charset="0"/>
              <a:cs typeface="Open Sans" charset="0"/>
            </a:endParaRPr>
          </a:p>
          <a:p>
            <a:pPr marL="342900" marR="0" lvl="0" indent="-342900">
              <a:lnSpc>
                <a:spcPct val="107000"/>
              </a:lnSpc>
              <a:spcBef>
                <a:spcPts val="0"/>
              </a:spcBef>
              <a:spcAft>
                <a:spcPts val="800"/>
              </a:spcAft>
              <a:buFont typeface="Symbol" panose="05050102010706020507" pitchFamily="18" charset="2"/>
              <a:buChar char=""/>
            </a:pPr>
            <a:r>
              <a:rPr lang="en-US" sz="1200" b="0" kern="1200" spc="-31" dirty="0">
                <a:solidFill>
                  <a:srgbClr val="028573"/>
                </a:solidFill>
                <a:latin typeface="+mn-lt"/>
                <a:ea typeface="Open Sans" charset="0"/>
                <a:cs typeface="Open Sans" charset="0"/>
              </a:rPr>
              <a:t>Consider hiding the identity of your wireless network by turning off the identifier-broadcasting feature of your router. Create a guest wireless network just for your ED laptop and other GFES. Isolating your ED GFES equipment helps protect it from personal devices and all IoT devices on your home network which may provide points of entry for cybercriminals.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55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Use Caution: Coffee shops, airports, hotels, and other public places are increasingly providing Wi-Fi. Do not assume they are secure. Avoid connecting to unfamiliar public wireless networks, especially if they don't require a password. Be wary of connecting to any network that is identified as "Free Wi-Fi.“</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kern="1200" spc="-31" dirty="0">
              <a:solidFill>
                <a:srgbClr val="028573"/>
              </a:solidFill>
              <a:latin typeface="+mn-lt"/>
              <a:ea typeface="Open Sans" charset="0"/>
              <a:cs typeface="Open Sans"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Connect to VPN: If you must use a public Wi-Fi, and have access to your agency’s VPN, ensure it is connected as soon as possible and limit your activity to web browsing. Avoid accessing any services that require entering credentials (e.g., username and password) or personal information.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kern="1200" spc="-31" dirty="0">
              <a:solidFill>
                <a:srgbClr val="028573"/>
              </a:solidFill>
              <a:latin typeface="+mn-lt"/>
              <a:ea typeface="Open Sans" charset="0"/>
              <a:cs typeface="Open Sans"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charset="0"/>
                <a:cs typeface="Open Sans" charset="0"/>
              </a:rPr>
              <a:t>Use Hotspot: Another safer option for accessing the internet is to use your phone's hotspot (e.g., mobile Wi-Fi, 4G or 5G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79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22</a:t>
            </a:fld>
            <a:endParaRPr lang="en-US" dirty="0"/>
          </a:p>
        </p:txBody>
      </p:sp>
    </p:spTree>
    <p:extLst>
      <p:ext uri="{BB962C8B-B14F-4D97-AF65-F5344CB8AC3E}">
        <p14:creationId xmlns:p14="http://schemas.microsoft.com/office/powerpoint/2010/main" val="132953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23</a:t>
            </a:fld>
            <a:endParaRPr lang="en-US" dirty="0"/>
          </a:p>
        </p:txBody>
      </p:sp>
    </p:spTree>
    <p:extLst>
      <p:ext uri="{BB962C8B-B14F-4D97-AF65-F5344CB8AC3E}">
        <p14:creationId xmlns:p14="http://schemas.microsoft.com/office/powerpoint/2010/main" val="36985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latin typeface="+mn-lt"/>
                <a:cs typeface="Arial" panose="020B0604020202020204" pitchFamily="34" charset="0"/>
              </a:rPr>
              <a:t>The MSIX password requirements are as follows: </a:t>
            </a:r>
          </a:p>
          <a:p>
            <a:pPr marL="228600" indent="-228600">
              <a:buAutoNum type="arabicParenR"/>
            </a:pPr>
            <a:r>
              <a:rPr lang="en-US" sz="1200" dirty="0">
                <a:solidFill>
                  <a:schemeClr val="tx2"/>
                </a:solidFill>
                <a:latin typeface="+mn-lt"/>
                <a:cs typeface="Arial" panose="020B0604020202020204" pitchFamily="34" charset="0"/>
              </a:rPr>
              <a:t>your password length must be between 12 and 20 characters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solidFill>
                  <a:schemeClr val="tx2"/>
                </a:solidFill>
                <a:latin typeface="+mn-lt"/>
                <a:cs typeface="Arial" panose="020B0604020202020204" pitchFamily="34" charset="0"/>
              </a:rPr>
              <a:t>passwords must include at least one character from each of the four main character classes including uppercase letters, lowercase letters, special characters, and numbers. </a:t>
            </a:r>
          </a:p>
          <a:p>
            <a:pPr marL="228600" indent="-228600">
              <a:buAutoNum type="arabicParenR"/>
            </a:pPr>
            <a:r>
              <a:rPr lang="en-US" sz="1200" dirty="0">
                <a:solidFill>
                  <a:schemeClr val="tx2"/>
                </a:solidFill>
                <a:latin typeface="+mn-lt"/>
                <a:cs typeface="Arial" panose="020B0604020202020204" pitchFamily="34" charset="0"/>
              </a:rPr>
              <a:t>you may not re-use any of your previous 24 passwords. </a:t>
            </a:r>
          </a:p>
          <a:p>
            <a:pPr marL="228600" indent="-228600">
              <a:buAutoNum type="arabicParenR"/>
            </a:pPr>
            <a:r>
              <a:rPr lang="en-US" sz="1200" dirty="0">
                <a:solidFill>
                  <a:schemeClr val="tx2"/>
                </a:solidFill>
                <a:latin typeface="+mn-lt"/>
                <a:cs typeface="Arial" panose="020B0604020202020204" pitchFamily="34" charset="0"/>
              </a:rPr>
              <a:t>Passwords must be changed every 90 days</a:t>
            </a:r>
          </a:p>
          <a:p>
            <a:pPr marL="228600" indent="-228600">
              <a:buAutoNum type="arabicParenR"/>
            </a:pPr>
            <a:r>
              <a:rPr lang="en-US" sz="1200" dirty="0">
                <a:solidFill>
                  <a:schemeClr val="tx2"/>
                </a:solidFill>
                <a:latin typeface="+mn-lt"/>
                <a:cs typeface="Arial" panose="020B0604020202020204" pitchFamily="34" charset="0"/>
              </a:rPr>
              <a:t>Accounts will be locked after 3 consecutive login attempts.</a:t>
            </a:r>
          </a:p>
          <a:p>
            <a:pPr marL="228600" indent="-228600">
              <a:buAutoNum type="arabicParenR"/>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This password policy is a requirement of the Department of Education. All Department of Education information systems using passwords are required to comply with this password policy.</a:t>
            </a:r>
          </a:p>
          <a:p>
            <a:pPr marL="0" indent="0">
              <a:buNone/>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A tip for users who choose to take action to change their password at the 15-day or 3-day expiration notice: uses can still use their current/active password to sign in and then reset their own password on the My Account Page within the MSIX application. This will allow the user an opportunity to review and/or update their Challenge Questions prior to requesting their own password reset.</a:t>
            </a:r>
          </a:p>
          <a:p>
            <a:pPr marL="0" indent="0">
              <a:buNone/>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Due to the continuing threat against Federal computer systems and the sophistication with which hackers and cybercriminals are operating, Multi-Factor Authentication may soon become a requirement for the MSIX system. Like what you may have seen implemented with your financial institutions and other websites you interact with daily, MFA will involve you entering your MSIX username and password along with a one-time code received via an app or text message. Any changes to authentication will be socialized by OME before implementation occurs.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01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sz="1200" b="0" i="0" u="none" strike="noStrike" kern="1200" baseline="0" dirty="0">
                <a:solidFill>
                  <a:schemeClr val="tx1"/>
                </a:solidFill>
                <a:latin typeface="+mn-lt"/>
                <a:ea typeface="+mn-ea"/>
                <a:cs typeface="+mn-cs"/>
              </a:rPr>
              <a:t>To gain access to MSIX, potential users must work with their State or Regional User Administrators to complete their State’s MSIX account application process which includes completing a user access application, completing basic cybersecurity training, and acknowledging the MSIX rules of behavior.</a:t>
            </a:r>
          </a:p>
          <a:p>
            <a:pPr marL="0" indent="0">
              <a:buFont typeface="Arial" charset="0"/>
              <a:buNone/>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Before jumping into the account statuses, remember that passwords expire every 90 days and that you must reset your password prior to the 90 days to maintain access to MSIX!</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Let’s review the list of potential MSIX account statuses.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First, you can have an Active account, which means you maintain normal access to MSIX and, if you have set your challenge questions, you can manage your own password. Your account is in an active status for the first 90 days after it has been activated or after you reset your password. If you continue to reset your password within 90 days, your account with remain in an Active status.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can also be Locked, which happens when you enter your MSIX username and password combination incorrectly three times. If you have set challenge questions to your account, you will now be able to use the self-managed password feature to set a new password on your own when your account is locked.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expires if you have not reset your password within 90 days. When your account is expired, if you have your challenge questions set, you can reset your password on your own and regain access to MSIX. The statuses of locked and expired can only set by the system based on either too many invalid login attempts or password age. MSIX User Admins cannot manually set an MSIX account to either locked or expired. The next two statuses we will talk about, disabled and deactivated, may either be set by the MSIX system or manually by a user administrator.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some of you might remember, we implemented automatic account disabling and deactivation in March of 2019. A month after your account expires, if you haven’t taken action to reset your password, your account will become disabled, and you will not be able to self-manage your account. This means that you will have to reach out to your MSIX User Administrator to request a password reset.</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If your account has been disabled for a year, MSIX will automatically deactivate your account. If this happens to your account and you need to access MSIX again, you will need to contact your MSIX User Administrator to complete your State’s account request process.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a reminder to MSIX User Administrators, the automatic disabling and deactivation of MSIX user accounts is a failsafe. Please continue to manually disable and/or deactivate accounts in your State in a timely manner.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 couple of other tips for using the self-service password management feature:</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You cannot use this feature until you have set challenge questions on your account.</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When using the self-service password feature, if you type your username incorrectly you may see generic challenge questions and not the ones you had set to your page. If this is the case, please go back and check that you entered your username correctly. As a reminder, your username is NOT your email address. </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If you typed your username correctly, but answered you challenge questions incorrectly, you will receive an email to the email address registered with your MSIX account letting you know that this has happened.</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The Help Desk cannot reset passwords. You must contact your State or Regional user admin to reset your password if you are not able to complete the self-managed process.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054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200" dirty="0">
                <a:latin typeface="+mn-lt"/>
              </a:rPr>
              <a:t>How can you reset your own password?</a:t>
            </a:r>
          </a:p>
          <a:p>
            <a:pPr defTabSz="929579">
              <a:defRPr/>
            </a:pPr>
            <a:endParaRPr lang="en-US" sz="1200" dirty="0">
              <a:latin typeface="+mn-lt"/>
            </a:endParaRPr>
          </a:p>
          <a:p>
            <a:pPr marL="228600" indent="-228600" defTabSz="929579">
              <a:buAutoNum type="arabicPeriod"/>
              <a:defRPr/>
            </a:pPr>
            <a:r>
              <a:rPr lang="en-US" sz="1200" dirty="0">
                <a:latin typeface="+mn-lt"/>
              </a:rPr>
              <a:t>If you forget your password or know you need to reset it, click on the “Forgot your password?” link on the MSIX Login Page and enter your username. If you cannot recall your username, you will need to contact your MSIX User Administrator for support. </a:t>
            </a:r>
          </a:p>
          <a:p>
            <a:pPr marL="0" indent="0" defTabSz="929579">
              <a:buNone/>
              <a:defRPr/>
            </a:pPr>
            <a:endParaRPr lang="en-US" sz="1200" dirty="0">
              <a:latin typeface="+mn-lt"/>
            </a:endParaRPr>
          </a:p>
          <a:p>
            <a:pPr marL="0" marR="0" lvl="0" indent="0" algn="l" defTabSz="929579" rtl="0" eaLnBrk="1" fontAlgn="auto" latinLnBrk="0" hangingPunct="1">
              <a:lnSpc>
                <a:spcPct val="100000"/>
              </a:lnSpc>
              <a:spcBef>
                <a:spcPts val="0"/>
              </a:spcBef>
              <a:spcAft>
                <a:spcPts val="0"/>
              </a:spcAft>
              <a:buClrTx/>
              <a:buSzTx/>
              <a:buFontTx/>
              <a:buNone/>
              <a:tabLst/>
              <a:defRPr/>
            </a:pPr>
            <a:r>
              <a:rPr lang="en-US" sz="1200" dirty="0">
                <a:latin typeface="+mn-lt"/>
              </a:rPr>
              <a:t>2. Once you enter your username, you will be directed to answer 3 of your 5 challenge questions. If you answer your challenge questions correctly, you will receive an email with a one-time password. If you answer any of your challenge questions incorrectly, you will receive an email letting you know that you have entered your challenge question responses incorrectly and to attempt to answer them again. In addition, if you enter your username and answer challenge questions but your account is not in a self-manage password permissible state which can happen if you have not set challenge questions to your account, or if your account is disabled you will receive an email letting you know that you will need to contact your MSIX user admin for a password reset. Emails will be sent to the email address associated with the username you entered, if you do not receive an email from MSIX, you will need to contact your MSIX User Administrator as you may have entered your username incorrectly or your account may be deactivated.</a:t>
            </a:r>
          </a:p>
          <a:p>
            <a:pPr defTabSz="929579">
              <a:defRPr/>
            </a:pPr>
            <a:endParaRPr lang="en-US" sz="1200" dirty="0">
              <a:latin typeface="+mn-lt"/>
            </a:endParaRPr>
          </a:p>
          <a:p>
            <a:pPr defTabSz="929579">
              <a:defRPr/>
            </a:pPr>
            <a:r>
              <a:rPr lang="en-US" sz="1200" dirty="0">
                <a:solidFill>
                  <a:schemeClr val="tx2"/>
                </a:solidFill>
                <a:latin typeface="+mn-lt"/>
              </a:rPr>
              <a:t>3. Use your username and the one-time password from the email to login to MSIX.</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4. You will be taken to a page with your challenge questions and responses populated. You may use this time to change your challenge questions and responses or update your responses to the selected challenge questions.</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5. Once you confirm your challenge questions and responses, you will be taken to a page to set your new password. You may then use your username and newly set password to login to MSIX.</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Remember that you can view and edit the answers to your challenge questions at anytime on the My Account page in MSIX. </a:t>
            </a: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57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27</a:t>
            </a:fld>
            <a:endParaRPr lang="en-US" dirty="0"/>
          </a:p>
        </p:txBody>
      </p:sp>
    </p:spTree>
    <p:extLst>
      <p:ext uri="{BB962C8B-B14F-4D97-AF65-F5344CB8AC3E}">
        <p14:creationId xmlns:p14="http://schemas.microsoft.com/office/powerpoint/2010/main" val="643908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28</a:t>
            </a:fld>
            <a:endParaRPr lang="en-US" dirty="0"/>
          </a:p>
        </p:txBody>
      </p:sp>
    </p:spTree>
    <p:extLst>
      <p:ext uri="{BB962C8B-B14F-4D97-AF65-F5344CB8AC3E}">
        <p14:creationId xmlns:p14="http://schemas.microsoft.com/office/powerpoint/2010/main" val="295819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29</a:t>
            </a:fld>
            <a:endParaRPr lang="en-US" dirty="0"/>
          </a:p>
        </p:txBody>
      </p:sp>
    </p:spTree>
    <p:extLst>
      <p:ext uri="{BB962C8B-B14F-4D97-AF65-F5344CB8AC3E}">
        <p14:creationId xmlns:p14="http://schemas.microsoft.com/office/powerpoint/2010/main" val="313159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133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30</a:t>
            </a:fld>
            <a:endParaRPr lang="en-US" dirty="0"/>
          </a:p>
        </p:txBody>
      </p:sp>
    </p:spTree>
    <p:extLst>
      <p:ext uri="{BB962C8B-B14F-4D97-AF65-F5344CB8AC3E}">
        <p14:creationId xmlns:p14="http://schemas.microsoft.com/office/powerpoint/2010/main" val="2008463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latin typeface="+mn-lt"/>
                <a:cs typeface="Arial" panose="020B0604020202020204" pitchFamily="34" charset="0"/>
              </a:rPr>
              <a:t>We will conclude our webinar today with a reminder to user administrators about their responsibilities within MSIX:</a:t>
            </a:r>
          </a:p>
          <a:p>
            <a:endParaRPr lang="en-US" sz="1200" dirty="0">
              <a:solidFill>
                <a:schemeClr val="tx2"/>
              </a:solidFill>
              <a:latin typeface="+mn-lt"/>
              <a:cs typeface="Arial" panose="020B0604020202020204" pitchFamily="34" charset="0"/>
            </a:endParaRPr>
          </a:p>
          <a:p>
            <a:pPr marL="457200" indent="-457200">
              <a:lnSpc>
                <a:spcPct val="100000"/>
              </a:lnSpc>
              <a:spcAft>
                <a:spcPts val="1200"/>
              </a:spcAft>
              <a:buFont typeface="+mj-lt"/>
              <a:buAutoNum type="arabicPeriod"/>
            </a:pPr>
            <a:r>
              <a:rPr lang="en-US" sz="1200" b="1" spc="-31" dirty="0">
                <a:solidFill>
                  <a:srgbClr val="028573"/>
                </a:solidFill>
                <a:latin typeface="+mn-lt"/>
                <a:ea typeface="Open Sans" charset="0"/>
                <a:cs typeface="Open Sans" charset="0"/>
              </a:rPr>
              <a:t>Reset passwords </a:t>
            </a:r>
            <a:r>
              <a:rPr lang="en-US" sz="1200" b="0" spc="-31" dirty="0">
                <a:solidFill>
                  <a:srgbClr val="028573"/>
                </a:solidFill>
                <a:latin typeface="+mn-lt"/>
                <a:ea typeface="Open Sans" charset="0"/>
                <a:cs typeface="Open Sans" charset="0"/>
              </a:rPr>
              <a:t>for disabled accounts.</a:t>
            </a:r>
            <a:endParaRPr lang="en-US" sz="1200" b="0" spc="-31" dirty="0">
              <a:latin typeface="+mn-lt"/>
              <a:ea typeface="Open Sans" charset="0"/>
              <a:cs typeface="Open Sans" charset="0"/>
            </a:endParaRPr>
          </a:p>
          <a:p>
            <a:pPr marL="457200" indent="-457200">
              <a:lnSpc>
                <a:spcPct val="100000"/>
              </a:lnSpc>
              <a:spcAft>
                <a:spcPts val="1200"/>
              </a:spcAft>
              <a:buFont typeface="+mj-lt"/>
              <a:buAutoNum type="arabicPeriod"/>
            </a:pPr>
            <a:r>
              <a:rPr lang="en-US" sz="1200" b="1" spc="-31" dirty="0">
                <a:solidFill>
                  <a:srgbClr val="028573"/>
                </a:solidFill>
                <a:latin typeface="+mn-lt"/>
                <a:ea typeface="Open Sans" charset="0"/>
                <a:cs typeface="Open Sans" charset="0"/>
              </a:rPr>
              <a:t>Initiating a password reset </a:t>
            </a:r>
            <a:r>
              <a:rPr lang="en-US" sz="1200" spc="-31" dirty="0">
                <a:latin typeface="+mn-lt"/>
                <a:ea typeface="Open Sans" charset="0"/>
                <a:cs typeface="Open Sans" charset="0"/>
              </a:rPr>
              <a:t>for an active, locked, or expired account will give the user an opportunity to reset their challenge questions. </a:t>
            </a:r>
          </a:p>
          <a:p>
            <a:pPr marL="457200" indent="-457200">
              <a:lnSpc>
                <a:spcPct val="100000"/>
              </a:lnSpc>
              <a:spcAft>
                <a:spcPts val="1200"/>
              </a:spcAft>
              <a:buFont typeface="+mj-lt"/>
              <a:buAutoNum type="arabicPeriod"/>
            </a:pPr>
            <a:r>
              <a:rPr lang="en-US" sz="1200" b="1" spc="-31" dirty="0">
                <a:solidFill>
                  <a:srgbClr val="028573"/>
                </a:solidFill>
                <a:latin typeface="+mn-lt"/>
                <a:ea typeface="Open Sans" charset="0"/>
                <a:cs typeface="Open Sans" charset="0"/>
              </a:rPr>
              <a:t>Create new accounts</a:t>
            </a:r>
            <a:endParaRPr lang="en-US" sz="1200" spc="-31" dirty="0">
              <a:latin typeface="+mn-lt"/>
              <a:ea typeface="Open Sans" charset="0"/>
              <a:cs typeface="Open Sans" charset="0"/>
            </a:endParaRPr>
          </a:p>
          <a:p>
            <a:pPr marL="1257300" lvl="2" indent="-342900">
              <a:spcAft>
                <a:spcPts val="600"/>
              </a:spcAft>
              <a:buFont typeface="Courier New" panose="02070309020205020404" pitchFamily="49" charset="0"/>
              <a:buChar char="o"/>
            </a:pPr>
            <a:r>
              <a:rPr lang="en-US" sz="1200" dirty="0">
                <a:solidFill>
                  <a:schemeClr val="tx2"/>
                </a:solidFill>
                <a:latin typeface="+mn-lt"/>
              </a:rPr>
              <a:t>New users will receive </a:t>
            </a:r>
            <a:r>
              <a:rPr lang="en-US" sz="1200" b="1" dirty="0">
                <a:solidFill>
                  <a:srgbClr val="02745C"/>
                </a:solidFill>
                <a:latin typeface="+mn-lt"/>
              </a:rPr>
              <a:t>two</a:t>
            </a:r>
            <a:r>
              <a:rPr lang="en-US" sz="1200" dirty="0">
                <a:solidFill>
                  <a:schemeClr val="tx2"/>
                </a:solidFill>
                <a:latin typeface="+mn-lt"/>
              </a:rPr>
              <a:t> emails: one with new username and a second with a one-time password. </a:t>
            </a:r>
          </a:p>
          <a:p>
            <a:pPr marL="1257300" lvl="2" indent="-342900">
              <a:spcAft>
                <a:spcPts val="600"/>
              </a:spcAft>
              <a:buFont typeface="Courier New" panose="02070309020205020404" pitchFamily="49" charset="0"/>
              <a:buChar char="o"/>
            </a:pPr>
            <a:r>
              <a:rPr lang="en-US" sz="1200" dirty="0">
                <a:solidFill>
                  <a:schemeClr val="tx2"/>
                </a:solidFill>
                <a:latin typeface="+mn-lt"/>
              </a:rPr>
              <a:t>After logging in using the one-time password, new users will be required to set up their challenge questions and set their password.</a:t>
            </a:r>
          </a:p>
          <a:p>
            <a:pPr lvl="1" indent="-457200">
              <a:spcAft>
                <a:spcPts val="1200"/>
              </a:spcAft>
              <a:buFont typeface="+mj-lt"/>
              <a:buAutoNum type="arabicPeriod" startAt="4"/>
            </a:pPr>
            <a:r>
              <a:rPr lang="en-US" sz="1200" b="1" spc="-31" dirty="0">
                <a:solidFill>
                  <a:srgbClr val="028573"/>
                </a:solidFill>
                <a:latin typeface="+mn-lt"/>
                <a:ea typeface="Open Sans" charset="0"/>
                <a:cs typeface="Open Sans" charset="0"/>
              </a:rPr>
              <a:t>Disable or Deactivate accounts </a:t>
            </a:r>
            <a:r>
              <a:rPr lang="en-US" sz="1200" spc="-31" dirty="0">
                <a:latin typeface="+mn-lt"/>
                <a:ea typeface="Open Sans" charset="0"/>
                <a:cs typeface="Open Sans" charset="0"/>
              </a:rPr>
              <a:t>for MSIX users who no longer have a need to access the system. The automatic disabling and deactivating of user accounts in MSIX is a failsafe. Please continue to manually disable or deactivate accounts in your State when the user no longer has a need to access. You should disable an account if the person is expected to return such as a seasonal employee or someone on a leave of absence. You should deactivate an account when the user no longer requires access to the system. Deactivation is a permanent action therefore you should update the email address by appending a “.old” to allow the email to be used again if the person were to ever return and need access. </a:t>
            </a:r>
          </a:p>
          <a:p>
            <a:pPr lvl="1" indent="-457200">
              <a:spcAft>
                <a:spcPts val="1200"/>
              </a:spcAft>
              <a:buFont typeface="+mj-lt"/>
              <a:buAutoNum type="arabicPeriod" startAt="4"/>
            </a:pPr>
            <a:endParaRPr lang="en-US" sz="1200" spc="-31" dirty="0">
              <a:latin typeface="+mn-lt"/>
              <a:ea typeface="Open Sans" charset="0"/>
              <a:cs typeface="Open Sans" charset="0"/>
            </a:endParaRPr>
          </a:p>
          <a:p>
            <a:pPr marL="0" lvl="1" indent="0">
              <a:spcAft>
                <a:spcPts val="1200"/>
              </a:spcAft>
              <a:buFont typeface="+mj-lt"/>
              <a:buNone/>
            </a:pPr>
            <a:r>
              <a:rPr lang="en-US" sz="1200" spc="-31" dirty="0">
                <a:latin typeface="+mn-lt"/>
                <a:ea typeface="Open Sans" charset="0"/>
                <a:cs typeface="Open Sans" charset="0"/>
              </a:rPr>
              <a:t>A helpful hint for user administrators – the Help Desk generally sees a spike in calls regarding logins in August which corresponds with the new school year and many MSIX users returning after a summer off. User Administrators should be proactive with reviewing the MSIX Account List Report and providing password resets to those users who will need MSIX access during the school year but whose accounts have disabled due to a break in the summer months.</a:t>
            </a:r>
          </a:p>
          <a:p>
            <a:endParaRPr lang="en-US" sz="1200" dirty="0">
              <a:solidFill>
                <a:schemeClr val="tx2"/>
              </a:solidFill>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79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8A34052-12FB-4B01-8A2E-D87AD7371E95}" type="slidenum">
              <a:rPr lang="en-US" smtClean="0"/>
              <a:t>32</a:t>
            </a:fld>
            <a:endParaRPr lang="en-US" dirty="0"/>
          </a:p>
        </p:txBody>
      </p:sp>
    </p:spTree>
    <p:extLst>
      <p:ext uri="{BB962C8B-B14F-4D97-AF65-F5344CB8AC3E}">
        <p14:creationId xmlns:p14="http://schemas.microsoft.com/office/powerpoint/2010/main" val="391371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As you know, migratory children move from place to place, often on short notice, and families may not have time to gather their children’s education and health documentation before re-enrolling them in a new school district. This can delay enrollment or result in misplacement in grade or course level. MSIX ensures that a migratory children’s academic progress is documented in a central system accessible wherever they go.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 do this, MSIX is a web-based application that links State migrant systems to produce a single Consolidated Student Record composed of minimum data elements, or MDEs. This not only allows for the generation and analysis of national migrant trends, but primarily assists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authorized personnel</a:t>
            </a:r>
            <a:r>
              <a:rPr lang="en-US" sz="1200" b="0" i="0" kern="1200" baseline="0" dirty="0">
                <a:solidFill>
                  <a:schemeClr val="tx1"/>
                </a:solidFill>
                <a:effectLst/>
                <a:latin typeface="+mn-lt"/>
                <a:ea typeface="+mn-ea"/>
                <a:cs typeface="+mn-cs"/>
              </a:rPr>
              <a:t> to make informed </a:t>
            </a:r>
            <a:r>
              <a:rPr lang="en-US" sz="1200" b="0" i="0" kern="1200" dirty="0">
                <a:solidFill>
                  <a:schemeClr val="tx1"/>
                </a:solidFill>
                <a:effectLst/>
                <a:latin typeface="+mn-lt"/>
                <a:ea typeface="+mn-ea"/>
                <a:cs typeface="+mn-cs"/>
              </a:rPr>
              <a:t>decisions on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nrollment, grade or course placement in a new school, accrual of credits towards graduation, and participation</a:t>
            </a:r>
            <a:r>
              <a:rPr lang="en-US" sz="1200" b="0" i="0" kern="1200" baseline="0" dirty="0">
                <a:solidFill>
                  <a:schemeClr val="tx1"/>
                </a:solidFill>
                <a:effectLst/>
                <a:latin typeface="+mn-lt"/>
                <a:ea typeface="+mn-ea"/>
                <a:cs typeface="+mn-cs"/>
              </a:rPr>
              <a:t> in the Migrant Education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1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MSIX System Architecture graphic displays how data flows between the State system, MSIX, and end users.</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MSIX receives data through secure file transfers from the State MEP Systems to create the consolidated student record viewed by end users. MSIX currently does not support direct data entry, so the data you see in MSIX is a consolidation of the data in your State system. As such, the State system remains the authoritative source of data, so it is a Promising practice to keep your State data is as accurate as possible and ensure that your State makes timely updates to MSIX so the data in MSIX is also as accurate as possible.</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61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sz="1200" b="0" i="0" u="none" strike="noStrike" kern="1200" baseline="0" dirty="0">
                <a:solidFill>
                  <a:schemeClr val="tx1"/>
                </a:solidFill>
                <a:latin typeface="+mn-lt"/>
                <a:ea typeface="+mn-ea"/>
                <a:cs typeface="+mn-cs"/>
              </a:rPr>
              <a:t>To check that a website is safe:</a:t>
            </a:r>
          </a:p>
          <a:p>
            <a:pPr marL="0" indent="0">
              <a:buFont typeface="Arial" charset="0"/>
              <a:buNone/>
            </a:pPr>
            <a:endParaRPr lang="en-US" sz="1200" b="0" i="0" u="none" strike="noStrike" kern="1200" baseline="0" dirty="0">
              <a:solidFill>
                <a:schemeClr val="tx1"/>
              </a:solidFill>
              <a:latin typeface="+mn-lt"/>
              <a:ea typeface="+mn-ea"/>
              <a:cs typeface="+mn-cs"/>
            </a:endParaRP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“S” in HTTPS. HTTPS indicates that security is provided by an SSL certificate which protects sensitive information entered into the site as it travels from the site to a server.</a:t>
            </a: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padlock next to site address as indicated in the slide with the yellow arrow. A padlock indicates a secure site. A padlock with a yellow warning triangle indicates that the connection is only partially secure and a padlock with a red strike over it indicates that content is being delivered via an insecure protocol such as HTTP or FTP.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88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08A34052-12FB-4B01-8A2E-D87AD7371E95}" type="slidenum">
              <a:rPr lang="en-US" smtClean="0"/>
              <a:t>7</a:t>
            </a:fld>
            <a:endParaRPr lang="en-US" dirty="0"/>
          </a:p>
        </p:txBody>
      </p:sp>
    </p:spTree>
    <p:extLst>
      <p:ext uri="{BB962C8B-B14F-4D97-AF65-F5344CB8AC3E}">
        <p14:creationId xmlns:p14="http://schemas.microsoft.com/office/powerpoint/2010/main" val="143040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There are many different directives and security policies that MSIX must follow to maintain a secure environment for hosting the data of migratory children. At the Federal Government level there is the Federal Information Security Modernization Act of 2014 (also known as FISMA).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FISMA </a:t>
            </a:r>
            <a:r>
              <a:rPr lang="en-US" sz="1200" b="0" i="0" kern="1200" dirty="0">
                <a:solidFill>
                  <a:schemeClr val="tx1"/>
                </a:solidFill>
                <a:effectLst/>
                <a:latin typeface="+mn-lt"/>
                <a:ea typeface="+mn-ea"/>
                <a:cs typeface="+mn-cs"/>
              </a:rPr>
              <a:t>codifies the Department of Homeland Security’s role in administering the implementation of information security policies for federal Executive Branch civilian agencies, overseeing agencies’ compliance with those policies, and assisting OMB in developing those policies.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Also, at the Federal Government level is the </a:t>
            </a:r>
            <a:r>
              <a:rPr lang="en-US" sz="1200" dirty="0"/>
              <a:t>National Institute of Standards and Technology (NIST) Special Publication (SP) 800-53A which provides a catalog </a:t>
            </a:r>
            <a:r>
              <a:rPr lang="en-US" sz="1200" b="0" i="0" kern="1200" dirty="0">
                <a:solidFill>
                  <a:schemeClr val="tx1"/>
                </a:solidFill>
                <a:effectLst/>
                <a:latin typeface="+mn-lt"/>
                <a:ea typeface="+mn-ea"/>
                <a:cs typeface="+mn-cs"/>
              </a:rPr>
              <a:t>of security and privacy controls for federal information systems and organizations and a process for selecting controls to protect organizational operations (including mission, functions, image, and reputation), organizational assets, individuals, other organizations, and the Nation from a diverse set of threats including hostile cyber attacks, natural disasters, structural failures, and human errors (both intentional and unintentional). All Federal Government information systems are required to comply with FISMA and follow the NIST SP 800-53A.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overarching cybersecurity policy for the Department of Education is OCIO:3-112. This policy specifies the process that manages information security and privacy risk specifically for IT systems at the U.S. Department of Education.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Finally, the MSIX specific security documents include the System Security Plan which documents how MSIX implements the security controls specified by NIST. The Privacy Impact Assessment (PIA) and System of Record Notice (SORN) document the PII contained in the MSIX system, why it is there, and how MSIX protects it. The Interconnection Security Agreements (ISAs) and Memoranda of Understanding (MOUs) are agreements made between the Department of Education and the State Education Agencies for exchanging the Minimum Data Elements (MDEs). Finally, the MSIX Rules of Behavior explains the policies and procedures MSIX Users are expected to follow when accessing the MSIX system.</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65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Did you know that email threats rose by more than 64% during 2020. With the COVID-19 pandemic, employees around the world began working remotely meaning that sharing of sensitive information moved from face-to-face in the office to digital platforms such as email, teams, and zoom. This huge increase in digital activity presented cybercriminals with numerous openings to conduct social engineering attacks.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This next one was a staggering statistic for me to learn  -60% of businesses endured a ransomware attack last year. Cybercriminals remain focused on manipulating poor cyber hygiene to perpetrate identity-related crimes and steal credentials such as logins and passwords. These stolen logins and passwords are then used to launch ransomware and phishing attacks against businesses.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Finally, according to a study from the University of Maryland, a typical computer is attacked in one way or another every 39 seconds. This comes in the form of direct hacking attempts, phishing attempts, or some other type of spam meant to infect your computer with malware.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It is pertinent that all individuals have not only the appropriate cyber software such as anti-virus and spam filters but also practice proper cyber hygiene.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6850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12901864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355602" y="2718036"/>
            <a:ext cx="11264900" cy="1421928"/>
          </a:xfrm>
        </p:spPr>
        <p:txBody>
          <a:bodyPr anchor="ctr">
            <a:noAutofit/>
          </a:bodyPr>
          <a:lstStyle>
            <a:lvl1pPr>
              <a:defRPr sz="72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95922EAA-9DB7-4759-A39E-BD4002B6CA88}" type="datetimeFigureOut">
              <a:rPr lang="en-US" smtClean="0"/>
              <a:t>3/3/2022</a:t>
            </a:fld>
            <a:endParaRPr lang="en-US"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C0D935-D802-48C2-BA0B-1A8DBFF4C45B}" type="slidenum">
              <a:rPr lang="en-US" smtClean="0"/>
              <a:t>‹#›</a:t>
            </a:fld>
            <a:endParaRPr lang="en-US" dirty="0"/>
          </a:p>
        </p:txBody>
      </p:sp>
    </p:spTree>
    <p:extLst>
      <p:ext uri="{BB962C8B-B14F-4D97-AF65-F5344CB8AC3E}">
        <p14:creationId xmlns:p14="http://schemas.microsoft.com/office/powerpoint/2010/main" val="56277934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pdated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0376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4" y="4965305"/>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4" y="5940665"/>
            <a:ext cx="4407673" cy="478209"/>
          </a:xfrm>
        </p:spPr>
        <p:txBody>
          <a:bodyPr vert="horz" lIns="0" tIns="0" rIns="0" bIns="0" rtlCol="0">
            <a:noAutofit/>
          </a:bodyPr>
          <a:lstStyle>
            <a:lvl1pPr marL="0" indent="0">
              <a:buNone/>
              <a:defRPr lang="en-US" sz="1200" dirty="0"/>
            </a:lvl1pPr>
          </a:lstStyle>
          <a:p>
            <a:pPr marL="228594" lvl="0" indent="-228594">
              <a:lnSpc>
                <a:spcPct val="130000"/>
              </a:lnSpc>
            </a:pPr>
            <a:r>
              <a:rPr lang="en-US" dirty="0"/>
              <a:t>Click to edit Subtitle</a:t>
            </a:r>
          </a:p>
        </p:txBody>
      </p:sp>
      <p:sp>
        <p:nvSpPr>
          <p:cNvPr id="7" name="Text Placeholder 9"/>
          <p:cNvSpPr>
            <a:spLocks noGrp="1"/>
          </p:cNvSpPr>
          <p:nvPr>
            <p:ph type="body" sz="quarter" idx="17" hasCustomPrompt="1"/>
          </p:nvPr>
        </p:nvSpPr>
        <p:spPr>
          <a:xfrm>
            <a:off x="914404" y="4585210"/>
            <a:ext cx="4407673" cy="348286"/>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Date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762001"/>
            <a:ext cx="1788289" cy="828260"/>
          </a:xfrm>
          <a:prstGeom prst="rect">
            <a:avLst/>
          </a:prstGeom>
        </p:spPr>
      </p:pic>
      <p:sp>
        <p:nvSpPr>
          <p:cNvPr id="8" name="Picture Placeholder 7"/>
          <p:cNvSpPr>
            <a:spLocks noGrp="1"/>
          </p:cNvSpPr>
          <p:nvPr>
            <p:ph type="pic" sz="quarter" idx="19" hasCustomPrompt="1"/>
          </p:nvPr>
        </p:nvSpPr>
        <p:spPr>
          <a:xfrm>
            <a:off x="5322075" y="0"/>
            <a:ext cx="6869925"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2815210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2"/>
            <a:ext cx="12192000" cy="6857999"/>
          </a:xfrm>
          <a:noFill/>
        </p:spPr>
        <p:txBody>
          <a:bodyPr anchor="ctr"/>
          <a:lstStyle>
            <a:lvl1pPr marL="0" indent="0" algn="ctr">
              <a:buNone/>
              <a:defRPr>
                <a:solidFill>
                  <a:schemeClr val="accent6"/>
                </a:solidFill>
              </a:defRPr>
            </a:lvl1pPr>
          </a:lstStyle>
          <a:p>
            <a:r>
              <a:rPr lang="en-US" dirty="0"/>
              <a:t>Drag picture to placeholder or click icon to add</a:t>
            </a:r>
          </a:p>
        </p:txBody>
      </p:sp>
      <p:sp>
        <p:nvSpPr>
          <p:cNvPr id="3" name="Title 1"/>
          <p:cNvSpPr>
            <a:spLocks noGrp="1"/>
          </p:cNvSpPr>
          <p:nvPr>
            <p:ph type="title" hasCustomPrompt="1"/>
          </p:nvPr>
        </p:nvSpPr>
        <p:spPr>
          <a:xfrm>
            <a:off x="914403" y="4725109"/>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3" y="5694831"/>
            <a:ext cx="4389120" cy="1163171"/>
          </a:xfrm>
        </p:spPr>
        <p:txBody>
          <a:bodyPr vert="horz" lIns="365760" tIns="0" rIns="365760" bIns="0" rtlCol="0">
            <a:noAutofit/>
          </a:bodyPr>
          <a:lstStyle>
            <a:lvl1pPr marL="0" indent="0">
              <a:buNone/>
              <a:defRPr lang="en-US" sz="1400" baseline="0" dirty="0"/>
            </a:lvl1pPr>
          </a:lstStyle>
          <a:p>
            <a:pPr marL="228594" lvl="0" indent="-228594">
              <a:lnSpc>
                <a:spcPct val="130000"/>
              </a:lnSpc>
            </a:pPr>
            <a:r>
              <a:rPr lang="en-US" dirty="0"/>
              <a:t>Click to edit subtitle</a:t>
            </a:r>
          </a:p>
        </p:txBody>
      </p:sp>
    </p:spTree>
    <p:extLst>
      <p:ext uri="{BB962C8B-B14F-4D97-AF65-F5344CB8AC3E}">
        <p14:creationId xmlns:p14="http://schemas.microsoft.com/office/powerpoint/2010/main" val="13337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23163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Tree>
    <p:extLst>
      <p:ext uri="{BB962C8B-B14F-4D97-AF65-F5344CB8AC3E}">
        <p14:creationId xmlns:p14="http://schemas.microsoft.com/office/powerpoint/2010/main" val="183842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1" y="804672"/>
            <a:ext cx="3347391" cy="1995802"/>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63913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
        <p:nvSpPr>
          <p:cNvPr id="5"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468253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61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p:bg>
      <p:bgPr>
        <a:gradFill rotWithShape="1">
          <a:gsLst>
            <a:gs pos="0">
              <a:schemeClr val="accent3">
                <a:lumMod val="20000"/>
                <a:lumOff val="80000"/>
              </a:schemeClr>
            </a:gs>
            <a:gs pos="50000">
              <a:schemeClr val="accent3">
                <a:lumMod val="40000"/>
                <a:lumOff val="60000"/>
              </a:schemeClr>
            </a:gs>
            <a:gs pos="100000">
              <a:srgbClr val="E6C70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4"/>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Tree>
    <p:extLst>
      <p:ext uri="{BB962C8B-B14F-4D97-AF65-F5344CB8AC3E}">
        <p14:creationId xmlns:p14="http://schemas.microsoft.com/office/powerpoint/2010/main" val="2797910336"/>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57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372552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BF23E-6460-4860-8725-193856B50B26}"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54436-68FE-4350-87AF-233138B2A464}" type="slidenum">
              <a:rPr lang="en-US" smtClean="0"/>
              <a:t>‹#›</a:t>
            </a:fld>
            <a:endParaRPr lang="en-US"/>
          </a:p>
        </p:txBody>
      </p:sp>
    </p:spTree>
    <p:extLst>
      <p:ext uri="{BB962C8B-B14F-4D97-AF65-F5344CB8AC3E}">
        <p14:creationId xmlns:p14="http://schemas.microsoft.com/office/powerpoint/2010/main" val="1224951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67F5-8B04-472D-80FD-CA6179DB83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16948-BE4C-4818-923B-6ED060259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6CBF9-A2B0-412F-A532-8CD1531F1B7F}"/>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5" name="Footer Placeholder 4">
            <a:extLst>
              <a:ext uri="{FF2B5EF4-FFF2-40B4-BE49-F238E27FC236}">
                <a16:creationId xmlns:a16="http://schemas.microsoft.com/office/drawing/2014/main" id="{C1DA5316-ADAB-4474-95FF-904AD3DFEE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3123A-D874-43C8-BC6E-2E5055C30933}"/>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848958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5A95-18F9-4334-996E-FC2F05D3A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B16D3-ACA5-4ECA-9D58-5DA4AFD98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966B8-F78E-4C41-B5D9-38600459061C}"/>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5" name="Footer Placeholder 4">
            <a:extLst>
              <a:ext uri="{FF2B5EF4-FFF2-40B4-BE49-F238E27FC236}">
                <a16:creationId xmlns:a16="http://schemas.microsoft.com/office/drawing/2014/main" id="{1DD037F8-C86A-420A-89BA-3EEDDE4246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D3F66-4C64-4DB9-9277-52D4D61EA67B}"/>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161722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D496-D424-4D06-B413-E8CAD259E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C2685C-7C76-4A75-8543-40D17C251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57161-B9E5-4D96-834F-FFFA0CA9EE51}"/>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5" name="Footer Placeholder 4">
            <a:extLst>
              <a:ext uri="{FF2B5EF4-FFF2-40B4-BE49-F238E27FC236}">
                <a16:creationId xmlns:a16="http://schemas.microsoft.com/office/drawing/2014/main" id="{026731E8-EA68-40EB-A768-804AA8440A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6F9F5B-6735-4CAE-A3FE-B573742F8599}"/>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438023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CAB0-E9AB-4FD2-A490-B34C80B6A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A4C35-08D3-449F-94B1-8B9F92CC88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9C7A0F-A2D7-4074-85B2-627ED5122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7C248-060B-4BC6-A52C-98B9C9698A12}"/>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6" name="Footer Placeholder 5">
            <a:extLst>
              <a:ext uri="{FF2B5EF4-FFF2-40B4-BE49-F238E27FC236}">
                <a16:creationId xmlns:a16="http://schemas.microsoft.com/office/drawing/2014/main" id="{B8D6401A-8105-4073-995D-F8CF09F8F2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6D7CB2-3BFB-4517-92ED-5FED5197FF91}"/>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394029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7342-038A-4576-99D3-D179D3225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B43B79-4AAC-4EE7-8D64-E9C9A6AA1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84BC7-D508-488C-8668-F57C77704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C243D-D5B4-4712-BC5C-D38D29219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A54FBA-96B2-4F34-9680-AC948D8ED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FAD10-84E5-4C01-BC88-6A2C232FE1C7}"/>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8" name="Footer Placeholder 7">
            <a:extLst>
              <a:ext uri="{FF2B5EF4-FFF2-40B4-BE49-F238E27FC236}">
                <a16:creationId xmlns:a16="http://schemas.microsoft.com/office/drawing/2014/main" id="{45C4EB53-5B40-4513-9611-4E6F808C37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F04829-BF4E-4366-9057-1BAE9B352032}"/>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09641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0FAB-354B-48EA-B902-D48F7EA36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2F3AE9-BD4E-4896-81DD-B2238E8E0E8E}"/>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4" name="Footer Placeholder 3">
            <a:extLst>
              <a:ext uri="{FF2B5EF4-FFF2-40B4-BE49-F238E27FC236}">
                <a16:creationId xmlns:a16="http://schemas.microsoft.com/office/drawing/2014/main" id="{624D0216-15E2-42C4-84D9-E0F45A27EE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7A658A-BF61-4340-9DC6-7374739A4EBF}"/>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205147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2A1D4-A8A5-4E05-A4EC-F8CFE80EB986}"/>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3" name="Footer Placeholder 2">
            <a:extLst>
              <a:ext uri="{FF2B5EF4-FFF2-40B4-BE49-F238E27FC236}">
                <a16:creationId xmlns:a16="http://schemas.microsoft.com/office/drawing/2014/main" id="{DFDDE084-19DB-4B37-8E50-75485AE78A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95C2A0-9FFA-44B5-945E-5580CB2B7EC6}"/>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57164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CB5D-EE37-4A12-9FCB-EE2040221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1C90D-DF17-47F8-A5B4-DB4BC75E1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3AEFB3-2265-4076-AC97-4C0B377E4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B2363-74BA-4F69-8ED0-4B7F7D3A732B}"/>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6" name="Footer Placeholder 5">
            <a:extLst>
              <a:ext uri="{FF2B5EF4-FFF2-40B4-BE49-F238E27FC236}">
                <a16:creationId xmlns:a16="http://schemas.microsoft.com/office/drawing/2014/main" id="{6D54FC78-D0D1-4DFE-981A-BCA3BAF8A5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398F96-160D-4D62-BD95-35B5EAE8359F}"/>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54724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119441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F6CC-7A2B-447C-A577-088CACD50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11271-7E12-46C4-BCB1-0C8432DBE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AE2B74-33C5-4FE9-B5D7-ACA57973A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A9C9E-B080-456B-B263-090FDC14104F}"/>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6" name="Footer Placeholder 5">
            <a:extLst>
              <a:ext uri="{FF2B5EF4-FFF2-40B4-BE49-F238E27FC236}">
                <a16:creationId xmlns:a16="http://schemas.microsoft.com/office/drawing/2014/main" id="{8CACBA5D-49E6-4D11-AA90-B4D31C21DF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FFE37-182F-489F-BE94-C3B17D29F42E}"/>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367396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A979-F1F4-408C-B6D9-0EC6935FF0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13F49-8E70-4888-9123-439FCBF63B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8BF29-719C-4EA0-8C96-EFCA307B999F}"/>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5" name="Footer Placeholder 4">
            <a:extLst>
              <a:ext uri="{FF2B5EF4-FFF2-40B4-BE49-F238E27FC236}">
                <a16:creationId xmlns:a16="http://schemas.microsoft.com/office/drawing/2014/main" id="{78FA60BB-A6E2-46EA-A41F-54CB6D0C75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C68A2D-D7B3-45CD-AE0B-0F9E7EB73FB1}"/>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87965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05A7A-0451-4B97-B5D5-2385C15510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245326-9A39-4D73-BBBF-59A785C56A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4A000-2A0D-47A3-B4F6-1CAA2EF9AABE}"/>
              </a:ext>
            </a:extLst>
          </p:cNvPr>
          <p:cNvSpPr>
            <a:spLocks noGrp="1"/>
          </p:cNvSpPr>
          <p:nvPr>
            <p:ph type="dt" sz="half" idx="10"/>
          </p:nvPr>
        </p:nvSpPr>
        <p:spPr/>
        <p:txBody>
          <a:bodyPr/>
          <a:lstStyle/>
          <a:p>
            <a:fld id="{33F3E99C-6C56-4C95-ACF6-E18C2D8BFD25}" type="datetimeFigureOut">
              <a:rPr lang="en-US" smtClean="0"/>
              <a:t>3/3/2022</a:t>
            </a:fld>
            <a:endParaRPr lang="en-US" dirty="0"/>
          </a:p>
        </p:txBody>
      </p:sp>
      <p:sp>
        <p:nvSpPr>
          <p:cNvPr id="5" name="Footer Placeholder 4">
            <a:extLst>
              <a:ext uri="{FF2B5EF4-FFF2-40B4-BE49-F238E27FC236}">
                <a16:creationId xmlns:a16="http://schemas.microsoft.com/office/drawing/2014/main" id="{9EA03BE6-C21D-42D1-A25D-DE7E0EB6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1C2F92-9691-493F-AEA1-4CCF8FC1F712}"/>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13592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237077106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659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191201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1450139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72943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174446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68381164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90408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619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1945373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2619316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2165043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10614" y="781161"/>
            <a:ext cx="9933516" cy="1330325"/>
          </a:xfrm>
        </p:spPr>
        <p:txBody>
          <a:bodyPr>
            <a:noAutofit/>
          </a:bodyPr>
          <a:lstStyle>
            <a:lvl1pPr marL="0" indent="0">
              <a:buNone/>
              <a:defRPr sz="72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510614" y="2111486"/>
            <a:ext cx="9933516" cy="859125"/>
          </a:xfrm>
        </p:spPr>
        <p:txBody>
          <a:bodyPr>
            <a:noAutofit/>
          </a:bodyPr>
          <a:lstStyle>
            <a:lvl1pPr marL="0" indent="0">
              <a:buNone/>
              <a:defRPr sz="180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510612" y="3121280"/>
            <a:ext cx="2542885" cy="305309"/>
          </a:xfrm>
        </p:spPr>
        <p:txBody>
          <a:bodyPr>
            <a:noAutofit/>
          </a:bodyPr>
          <a:lstStyle>
            <a:lvl1pPr marL="0" indent="0">
              <a:buNone/>
              <a:defRPr sz="1200" b="0" i="0" baseline="0">
                <a:solidFill>
                  <a:srgbClr val="92D400"/>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510612"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7" name="Content Placeholder 2"/>
          <p:cNvSpPr>
            <a:spLocks noGrp="1"/>
          </p:cNvSpPr>
          <p:nvPr>
            <p:ph sz="quarter" idx="14" hasCustomPrompt="1"/>
          </p:nvPr>
        </p:nvSpPr>
        <p:spPr>
          <a:xfrm>
            <a:off x="510612"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18" name="Content Placeholder 2"/>
          <p:cNvSpPr>
            <a:spLocks noGrp="1"/>
          </p:cNvSpPr>
          <p:nvPr>
            <p:ph sz="quarter" idx="15" hasCustomPrompt="1"/>
          </p:nvPr>
        </p:nvSpPr>
        <p:spPr>
          <a:xfrm>
            <a:off x="510612"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9" name="Content Placeholder 2"/>
          <p:cNvSpPr>
            <a:spLocks noGrp="1"/>
          </p:cNvSpPr>
          <p:nvPr>
            <p:ph sz="quarter" idx="16" hasCustomPrompt="1"/>
          </p:nvPr>
        </p:nvSpPr>
        <p:spPr>
          <a:xfrm>
            <a:off x="3669451" y="3121280"/>
            <a:ext cx="2542885" cy="300749"/>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3669451"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21" name="Content Placeholder 2"/>
          <p:cNvSpPr>
            <a:spLocks noGrp="1"/>
          </p:cNvSpPr>
          <p:nvPr>
            <p:ph sz="quarter" idx="18" hasCustomPrompt="1"/>
          </p:nvPr>
        </p:nvSpPr>
        <p:spPr>
          <a:xfrm>
            <a:off x="3669451"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2" name="Content Placeholder 2"/>
          <p:cNvSpPr>
            <a:spLocks noGrp="1"/>
          </p:cNvSpPr>
          <p:nvPr>
            <p:ph sz="quarter" idx="19" hasCustomPrompt="1"/>
          </p:nvPr>
        </p:nvSpPr>
        <p:spPr>
          <a:xfrm>
            <a:off x="3669451"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pic>
        <p:nvPicPr>
          <p:cNvPr id="25" name="Picture 2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
        <p:nvSpPr>
          <p:cNvPr id="26" name="Rectangle 25"/>
          <p:cNvSpPr/>
          <p:nvPr userDrawn="1"/>
        </p:nvSpPr>
        <p:spPr>
          <a:xfrm>
            <a:off x="510613" y="5747435"/>
            <a:ext cx="9933516" cy="1110567"/>
          </a:xfrm>
          <a:prstGeom prst="rect">
            <a:avLst/>
          </a:prstGeom>
        </p:spPr>
        <p:txBody>
          <a:bodyPr wrap="square" numCol="2" spcCol="274320">
            <a:noAutofit/>
          </a:bodyPr>
          <a:lstStyle/>
          <a:p>
            <a:pPr>
              <a:lnSpc>
                <a:spcPct val="120000"/>
              </a:lnSpc>
            </a:pPr>
            <a:r>
              <a:rPr lang="en-US" sz="751" dirty="0">
                <a:solidFill>
                  <a:schemeClr val="bg1">
                    <a:lumMod val="65000"/>
                  </a:schemeClr>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r>
              <a:rPr lang="en-US" sz="751" dirty="0">
                <a:solidFill>
                  <a:schemeClr val="bg1">
                    <a:lumMod val="65000"/>
                  </a:schemeClr>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endParaRPr lang="en-US" sz="751" dirty="0">
              <a:solidFill>
                <a:schemeClr val="bg1">
                  <a:lumMod val="65000"/>
                </a:schemeClr>
              </a:solidFill>
              <a:latin typeface="Frutiger Next Pro Light"/>
              <a:ea typeface="+mn-ea"/>
              <a:cs typeface="Frutiger Next Pro Light"/>
              <a:sym typeface="Frutiger Next Pro Light" charset="0"/>
            </a:endParaRPr>
          </a:p>
          <a:p>
            <a:r>
              <a:rPr lang="en-US" sz="700" dirty="0">
                <a:solidFill>
                  <a:schemeClr val="bg1">
                    <a:lumMod val="65000"/>
                  </a:schemeClr>
                </a:solidFill>
                <a:latin typeface="Frutiger Next Pro Light" charset="0"/>
                <a:ea typeface="ＭＳ Ｐゴシック" charset="0"/>
                <a:cs typeface="ＭＳ Ｐゴシック" charset="0"/>
                <a:sym typeface="Frutiger Next Pro Light" charset="0"/>
              </a:rPr>
              <a:t>Copyright © 2020 Deloitte Development LLC. All rights reserved.</a:t>
            </a:r>
          </a:p>
          <a:p>
            <a:pPr>
              <a:lnSpc>
                <a:spcPct val="120000"/>
              </a:lnSpc>
            </a:pPr>
            <a:r>
              <a:rPr lang="en-US" sz="751" dirty="0">
                <a:solidFill>
                  <a:schemeClr val="bg1">
                    <a:lumMod val="65000"/>
                  </a:schemeClr>
                </a:solidFill>
                <a:latin typeface="Frutiger Next Pro Light"/>
                <a:cs typeface="Frutiger Next Pro Light"/>
              </a:rPr>
              <a:t>Member of Deloitte Touche Tohmatsu Limited</a:t>
            </a:r>
          </a:p>
        </p:txBody>
      </p:sp>
    </p:spTree>
    <p:extLst>
      <p:ext uri="{BB962C8B-B14F-4D97-AF65-F5344CB8AC3E}">
        <p14:creationId xmlns:p14="http://schemas.microsoft.com/office/powerpoint/2010/main" val="2538944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94131"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p>
        </p:txBody>
      </p:sp>
      <p:pic>
        <p:nvPicPr>
          <p:cNvPr id="24" name="Picture 23" descr="DD_RGB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253" y="2087636"/>
            <a:ext cx="5197793" cy="2884265"/>
          </a:xfrm>
          <a:prstGeom prst="rect">
            <a:avLst/>
          </a:prstGeom>
        </p:spPr>
      </p:pic>
    </p:spTree>
    <p:extLst>
      <p:ext uri="{BB962C8B-B14F-4D97-AF65-F5344CB8AC3E}">
        <p14:creationId xmlns:p14="http://schemas.microsoft.com/office/powerpoint/2010/main" val="391020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Basic slide format (title only)</a:t>
            </a:r>
          </a:p>
        </p:txBody>
      </p:sp>
    </p:spTree>
    <p:extLst>
      <p:ext uri="{BB962C8B-B14F-4D97-AF65-F5344CB8AC3E}">
        <p14:creationId xmlns:p14="http://schemas.microsoft.com/office/powerpoint/2010/main" val="3850921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solidFill>
                  <a:schemeClr val="bg2"/>
                </a:solidFill>
              </a:defRPr>
            </a:lvl1pPr>
          </a:lstStyle>
          <a:p>
            <a:fld id="{95922EAA-9DB7-4759-A39E-BD4002B6CA88}" type="datetimeFigureOut">
              <a:rPr lang="en-US" smtClean="0">
                <a:solidFill>
                  <a:srgbClr val="E7E7E8"/>
                </a:solidFill>
              </a:rPr>
              <a:pPr/>
              <a:t>3/3/2022</a:t>
            </a:fld>
            <a:endParaRPr lang="en-US" dirty="0">
              <a:solidFill>
                <a:srgbClr val="E7E7E8"/>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249814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355602" y="2718036"/>
            <a:ext cx="11264900" cy="1421928"/>
          </a:xfrm>
        </p:spPr>
        <p:txBody>
          <a:bodyPr anchor="ctr">
            <a:noAutofit/>
          </a:bodyPr>
          <a:lstStyle>
            <a:lvl1pPr>
              <a:defRPr sz="72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95922EAA-9DB7-4759-A39E-BD4002B6CA88}" type="datetimeFigureOut">
              <a:rPr lang="en-US" smtClean="0"/>
              <a:t>3/3/2022</a:t>
            </a:fld>
            <a:endParaRPr lang="en-US"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C0D935-D802-48C2-BA0B-1A8DBFF4C45B}" type="slidenum">
              <a:rPr lang="en-US" smtClean="0"/>
              <a:t>‹#›</a:t>
            </a:fld>
            <a:endParaRPr lang="en-US" dirty="0"/>
          </a:p>
        </p:txBody>
      </p:sp>
    </p:spTree>
    <p:extLst>
      <p:ext uri="{BB962C8B-B14F-4D97-AF65-F5344CB8AC3E}">
        <p14:creationId xmlns:p14="http://schemas.microsoft.com/office/powerpoint/2010/main" val="95112903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pdated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1285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390413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5" name="TextBox 4"/>
          <p:cNvSpPr txBox="1"/>
          <p:nvPr userDrawn="1"/>
        </p:nvSpPr>
        <p:spPr>
          <a:xfrm>
            <a:off x="817581" y="2280624"/>
            <a:ext cx="6081656"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454" y="183885"/>
            <a:ext cx="2300871" cy="555660"/>
          </a:xfrm>
          <a:prstGeom prst="rect">
            <a:avLst/>
          </a:prstGeom>
        </p:spPr>
      </p:pic>
      <p:sp>
        <p:nvSpPr>
          <p:cNvPr id="8" name="Text Placeholder 7"/>
          <p:cNvSpPr>
            <a:spLocks noGrp="1"/>
          </p:cNvSpPr>
          <p:nvPr>
            <p:ph type="body" sz="quarter" idx="10"/>
          </p:nvPr>
        </p:nvSpPr>
        <p:spPr>
          <a:xfrm>
            <a:off x="817035" y="2209803"/>
            <a:ext cx="6396567" cy="584775"/>
          </a:xfrm>
        </p:spPr>
        <p:txBody>
          <a:bodyPr/>
          <a:lstStyle>
            <a:lvl1pPr marL="0" indent="0">
              <a:buNone/>
              <a:defRPr sz="3200">
                <a:latin typeface="Calibri" panose="020F0502020204030204" pitchFamily="34" charset="0"/>
              </a:defRPr>
            </a:lvl1pPr>
            <a:lvl2pPr>
              <a:defRPr sz="1600">
                <a:latin typeface="Calibri" panose="020F0502020204030204" pitchFamily="34" charset="0"/>
              </a:defRPr>
            </a:lvl2pPr>
            <a:lvl3pPr>
              <a:defRPr sz="16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2671862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dirty="0"/>
              <a:t>Click to edit Master text styles</a:t>
            </a:r>
          </a:p>
        </p:txBody>
      </p:sp>
    </p:spTree>
    <p:extLst>
      <p:ext uri="{BB962C8B-B14F-4D97-AF65-F5344CB8AC3E}">
        <p14:creationId xmlns:p14="http://schemas.microsoft.com/office/powerpoint/2010/main" val="1893933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Tree>
    <p:extLst>
      <p:ext uri="{BB962C8B-B14F-4D97-AF65-F5344CB8AC3E}">
        <p14:creationId xmlns:p14="http://schemas.microsoft.com/office/powerpoint/2010/main" val="4039855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1" y="804672"/>
            <a:ext cx="3347391" cy="1995802"/>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447382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
        <p:nvSpPr>
          <p:cNvPr id="5"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51301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36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4"/>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
        <p:nvSpPr>
          <p:cNvPr id="9" name="Rectangle 8"/>
          <p:cNvSpPr/>
          <p:nvPr/>
        </p:nvSpPr>
        <p:spPr>
          <a:xfrm>
            <a:off x="4134013" y="5436073"/>
            <a:ext cx="7143588" cy="1643527"/>
          </a:xfrm>
          <a:prstGeom prst="rect">
            <a:avLst/>
          </a:prstGeom>
        </p:spPr>
        <p:txBody>
          <a:bodyPr wrap="square" numCol="2" spcCol="182880">
            <a:spAutoFit/>
          </a:bodyPr>
          <a:lstStyle/>
          <a:p>
            <a:pPr>
              <a:lnSpc>
                <a:spcPct val="120000"/>
              </a:lnSpc>
            </a:pPr>
            <a:r>
              <a:rPr lang="en-US" sz="700"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dirty="0">
                <a:latin typeface="Open Sans" charset="0"/>
                <a:ea typeface="Open Sans" charset="0"/>
                <a:cs typeface="Open Sans" charset="0"/>
              </a:rPr>
            </a:br>
            <a:br>
              <a:rPr lang="en-US" sz="700" dirty="0">
                <a:latin typeface="Open Sans" charset="0"/>
                <a:ea typeface="Open Sans" charset="0"/>
                <a:cs typeface="Open Sans" charset="0"/>
              </a:rPr>
            </a:br>
            <a:endParaRPr lang="en-US" sz="700" dirty="0">
              <a:latin typeface="Open Sans" charset="0"/>
              <a:ea typeface="Open Sans" charset="0"/>
              <a:cs typeface="Open Sans" charset="0"/>
            </a:endParaRPr>
          </a:p>
          <a:p>
            <a:pPr>
              <a:lnSpc>
                <a:spcPct val="120000"/>
              </a:lnSpc>
            </a:pPr>
            <a:r>
              <a:rPr lang="en-US" sz="7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dirty="0">
                <a:latin typeface="Open Sans" charset="0"/>
                <a:ea typeface="Open Sans" charset="0"/>
                <a:cs typeface="Open Sans" charset="0"/>
              </a:rPr>
            </a:br>
            <a:r>
              <a:rPr lang="en-US" sz="700" dirty="0">
                <a:latin typeface="Open Sans" charset="0"/>
                <a:ea typeface="Open Sans" charset="0"/>
                <a:cs typeface="Open Sans" charset="0"/>
              </a:rPr>
              <a:t>the rules and regulations of public accounting.</a:t>
            </a:r>
          </a:p>
          <a:p>
            <a:endParaRPr lang="en-US" sz="700" dirty="0">
              <a:latin typeface="Open Sans" charset="0"/>
              <a:ea typeface="Open Sans" charset="0"/>
              <a:cs typeface="Open Sans" charset="0"/>
              <a:sym typeface="Frutiger Next Pro Light" charset="0"/>
            </a:endParaRPr>
          </a:p>
          <a:p>
            <a:r>
              <a:rPr lang="en-US" sz="700" b="1" dirty="0">
                <a:latin typeface="Open Sans" charset="0"/>
                <a:ea typeface="Open Sans" charset="0"/>
                <a:cs typeface="Open Sans" charset="0"/>
                <a:sym typeface="Frutiger Next Pro Light" charset="0"/>
              </a:rPr>
              <a:t>Copyright © 2017 Deloitte Development LLC. </a:t>
            </a:r>
            <a:br>
              <a:rPr lang="en-US" sz="700" dirty="0">
                <a:latin typeface="Open Sans" charset="0"/>
                <a:ea typeface="Open Sans" charset="0"/>
                <a:cs typeface="Open Sans" charset="0"/>
                <a:sym typeface="Frutiger Next Pro Light" charset="0"/>
              </a:rPr>
            </a:br>
            <a:r>
              <a:rPr lang="en-US" sz="700" b="1" dirty="0">
                <a:latin typeface="Open Sans" charset="0"/>
                <a:ea typeface="Open Sans" charset="0"/>
                <a:cs typeface="Open Sans" charset="0"/>
                <a:sym typeface="Frutiger Next Pro Light" charset="0"/>
              </a:rPr>
              <a:t>All rights reserved. </a:t>
            </a:r>
            <a:r>
              <a:rPr lang="en-US" sz="700" b="1" dirty="0">
                <a:latin typeface="Open Sans" charset="0"/>
                <a:ea typeface="Open Sans" charset="0"/>
                <a:cs typeface="Open Sans" charset="0"/>
              </a:rPr>
              <a:t>Member of Deloitte Touche Tohmatsu Limited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762001"/>
            <a:ext cx="1788289" cy="828260"/>
          </a:xfrm>
          <a:prstGeom prst="rect">
            <a:avLst/>
          </a:prstGeom>
        </p:spPr>
      </p:pic>
    </p:spTree>
    <p:extLst>
      <p:ext uri="{BB962C8B-B14F-4D97-AF65-F5344CB8AC3E}">
        <p14:creationId xmlns:p14="http://schemas.microsoft.com/office/powerpoint/2010/main" val="175547215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2449683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DD Agency - Content 1">
    <p:spTree>
      <p:nvGrpSpPr>
        <p:cNvPr id="1" name=""/>
        <p:cNvGrpSpPr/>
        <p:nvPr/>
      </p:nvGrpSpPr>
      <p:grpSpPr>
        <a:xfrm>
          <a:off x="0" y="0"/>
          <a:ext cx="0" cy="0"/>
          <a:chOff x="0" y="0"/>
          <a:chExt cx="0" cy="0"/>
        </a:xfrm>
      </p:grpSpPr>
      <p:sp>
        <p:nvSpPr>
          <p:cNvPr id="2" name="Title 1"/>
          <p:cNvSpPr>
            <a:spLocks noGrp="1"/>
          </p:cNvSpPr>
          <p:nvPr>
            <p:ph type="title"/>
          </p:nvPr>
        </p:nvSpPr>
        <p:spPr>
          <a:xfrm>
            <a:off x="914400" y="978410"/>
            <a:ext cx="10363200" cy="709007"/>
          </a:xfrm>
        </p:spPr>
        <p:txBody>
          <a:bodyPr/>
          <a:lstStyle>
            <a:lvl1pPr>
              <a:lnSpc>
                <a:spcPct val="85000"/>
              </a:lnSpc>
              <a:defRPr/>
            </a:lvl1pPr>
          </a:lstStyle>
          <a:p>
            <a:r>
              <a:rPr lang="en-US"/>
              <a:t>Click to edit Master title style</a:t>
            </a:r>
            <a:endParaRPr lang="en-US" dirty="0"/>
          </a:p>
        </p:txBody>
      </p:sp>
      <p:sp>
        <p:nvSpPr>
          <p:cNvPr id="4" name="Text Placeholder 8"/>
          <p:cNvSpPr>
            <a:spLocks noGrp="1"/>
          </p:cNvSpPr>
          <p:nvPr>
            <p:ph type="body" sz="quarter" idx="14"/>
          </p:nvPr>
        </p:nvSpPr>
        <p:spPr>
          <a:xfrm>
            <a:off x="914721" y="1691640"/>
            <a:ext cx="10362880" cy="647700"/>
          </a:xfrm>
        </p:spPr>
        <p:txBody>
          <a:bodyPr>
            <a:noAutofit/>
          </a:bodyPr>
          <a:lstStyle>
            <a:lvl1pPr marL="0" indent="0">
              <a:lnSpc>
                <a:spcPct val="130000"/>
              </a:lnSpc>
              <a:spcBef>
                <a:spcPts val="500"/>
              </a:spcBef>
              <a:buNone/>
              <a:defRPr sz="1200" spc="0"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6" name="Rectangle 2"/>
          <p:cNvSpPr>
            <a:spLocks/>
          </p:cNvSpPr>
          <p:nvPr/>
        </p:nvSpPr>
        <p:spPr bwMode="auto">
          <a:xfrm>
            <a:off x="914720" y="6444149"/>
            <a:ext cx="335348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solidFill>
                <a:latin typeface="Open Sans" charset="0"/>
                <a:ea typeface="Open Sans" charset="0"/>
                <a:cs typeface="Open Sans" charset="0"/>
                <a:sym typeface="Frutiger Next Pro Light" charset="0"/>
              </a:rPr>
              <a:t>‹#›</a:t>
            </a:fld>
            <a:r>
              <a:rPr lang="en-US" sz="800" dirty="0">
                <a:solidFill>
                  <a:schemeClr val="accent5"/>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294024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DD Agency - Content 1 Breadcrumbs">
    <p:spTree>
      <p:nvGrpSpPr>
        <p:cNvPr id="1" name=""/>
        <p:cNvGrpSpPr/>
        <p:nvPr/>
      </p:nvGrpSpPr>
      <p:grpSpPr>
        <a:xfrm>
          <a:off x="0" y="0"/>
          <a:ext cx="0" cy="0"/>
          <a:chOff x="0" y="0"/>
          <a:chExt cx="0" cy="0"/>
        </a:xfrm>
      </p:grpSpPr>
      <p:sp>
        <p:nvSpPr>
          <p:cNvPr id="62" name="Shape 62"/>
          <p:cNvSpPr>
            <a:spLocks noGrp="1"/>
          </p:cNvSpPr>
          <p:nvPr>
            <p:ph type="title"/>
          </p:nvPr>
        </p:nvSpPr>
        <p:spPr>
          <a:xfrm>
            <a:off x="914400" y="942141"/>
            <a:ext cx="10363200" cy="709008"/>
          </a:xfrm>
          <a:prstGeom prst="rect">
            <a:avLst/>
          </a:prstGeom>
        </p:spPr>
        <p:txBody>
          <a:bodyPr/>
          <a:lstStyle/>
          <a:p>
            <a:r>
              <a:t>Title Text</a:t>
            </a:r>
          </a:p>
        </p:txBody>
      </p:sp>
      <p:sp>
        <p:nvSpPr>
          <p:cNvPr id="63" name="Shape 63"/>
          <p:cNvSpPr>
            <a:spLocks noGrp="1"/>
          </p:cNvSpPr>
          <p:nvPr>
            <p:ph type="body" sz="quarter" idx="1"/>
          </p:nvPr>
        </p:nvSpPr>
        <p:spPr>
          <a:xfrm>
            <a:off x="914721" y="1651150"/>
            <a:ext cx="10362880" cy="647701"/>
          </a:xfrm>
          <a:prstGeom prst="rect">
            <a:avLst/>
          </a:prstGeom>
        </p:spPr>
        <p:txBody>
          <a:bodyPr>
            <a:normAutofit/>
          </a:bodyPr>
          <a:lstStyle>
            <a:lvl1pPr marL="0" indent="0">
              <a:lnSpc>
                <a:spcPct val="130000"/>
              </a:lnSpc>
              <a:spcBef>
                <a:spcPts val="500"/>
              </a:spcBef>
              <a:buClrTx/>
              <a:buSzTx/>
              <a:buFontTx/>
              <a:buNone/>
              <a:defRPr sz="1200" spc="0"/>
            </a:lvl1pPr>
            <a:lvl2pPr marL="0" indent="228594">
              <a:lnSpc>
                <a:spcPct val="130000"/>
              </a:lnSpc>
              <a:spcBef>
                <a:spcPts val="500"/>
              </a:spcBef>
              <a:buClrTx/>
              <a:buSzTx/>
              <a:buFontTx/>
              <a:buNone/>
              <a:defRPr sz="1200" spc="0"/>
            </a:lvl2pPr>
            <a:lvl3pPr marL="0" indent="457189">
              <a:lnSpc>
                <a:spcPct val="130000"/>
              </a:lnSpc>
              <a:spcBef>
                <a:spcPts val="500"/>
              </a:spcBef>
              <a:buClrTx/>
              <a:buSzTx/>
              <a:buFontTx/>
              <a:buNone/>
              <a:defRPr sz="1200" spc="0"/>
            </a:lvl3pPr>
            <a:lvl4pPr marL="0" indent="685783">
              <a:lnSpc>
                <a:spcPct val="130000"/>
              </a:lnSpc>
              <a:spcBef>
                <a:spcPts val="500"/>
              </a:spcBef>
              <a:buClrTx/>
              <a:buSzTx/>
              <a:buFontTx/>
              <a:buNone/>
              <a:defRPr sz="1200" spc="0"/>
            </a:lvl4pPr>
            <a:lvl5pPr marL="0" indent="914377">
              <a:lnSpc>
                <a:spcPct val="130000"/>
              </a:lnSpc>
              <a:spcBef>
                <a:spcPts val="500"/>
              </a:spcBef>
              <a:buClrTx/>
              <a:buSzTx/>
              <a:buFontTx/>
              <a:buNone/>
              <a:defRPr sz="1200" spc="0"/>
            </a:lvl5p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body" sz="quarter" idx="13"/>
          </p:nvPr>
        </p:nvSpPr>
        <p:spPr>
          <a:xfrm>
            <a:off x="914973" y="544052"/>
            <a:ext cx="3186113" cy="203201"/>
          </a:xfrm>
          <a:prstGeom prst="rect">
            <a:avLst/>
          </a:prstGeom>
        </p:spPr>
        <p:txBody>
          <a:bodyPr>
            <a:normAutofit/>
          </a:bodyPr>
          <a:lstStyle>
            <a:lvl1pPr marL="0" indent="0">
              <a:buClrTx/>
              <a:buSzTx/>
              <a:buFontTx/>
              <a:buNone/>
              <a:defRPr sz="1800" spc="400">
                <a:solidFill>
                  <a:schemeClr val="accent5"/>
                </a:solidFill>
                <a:latin typeface="Nexa Black"/>
                <a:ea typeface="Nexa Black"/>
                <a:cs typeface="Nexa Black"/>
                <a:sym typeface="Nexa Black"/>
              </a:defRPr>
            </a:lvl1pPr>
          </a:lstStyle>
          <a:p>
            <a:pPr marL="0" indent="0">
              <a:buClrTx/>
              <a:buSzTx/>
              <a:buFontTx/>
              <a:buNone/>
              <a:defRPr sz="1800" spc="400">
                <a:solidFill>
                  <a:schemeClr val="accent5"/>
                </a:solidFill>
                <a:latin typeface="Nexa Black"/>
                <a:ea typeface="Nexa Black"/>
                <a:cs typeface="Nexa Black"/>
                <a:sym typeface="Nexa Black"/>
              </a:defRPr>
            </a:pPr>
            <a:endParaRPr/>
          </a:p>
        </p:txBody>
      </p:sp>
      <p:sp>
        <p:nvSpPr>
          <p:cNvPr id="65" name="Shape 65"/>
          <p:cNvSpPr>
            <a:spLocks noGrp="1"/>
          </p:cNvSpPr>
          <p:nvPr>
            <p:ph type="sldNum" sz="quarter" idx="2"/>
          </p:nvPr>
        </p:nvSpPr>
        <p:spPr>
          <a:xfrm>
            <a:off x="914719" y="6444149"/>
            <a:ext cx="267768" cy="31115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3035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10614" y="781161"/>
            <a:ext cx="9933516" cy="1330325"/>
          </a:xfrm>
        </p:spPr>
        <p:txBody>
          <a:bodyPr>
            <a:noAutofit/>
          </a:bodyPr>
          <a:lstStyle>
            <a:lvl1pPr marL="0" indent="0">
              <a:buNone/>
              <a:defRPr sz="72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510614" y="2111486"/>
            <a:ext cx="9933516" cy="859125"/>
          </a:xfrm>
        </p:spPr>
        <p:txBody>
          <a:bodyPr>
            <a:noAutofit/>
          </a:bodyPr>
          <a:lstStyle>
            <a:lvl1pPr marL="0" indent="0">
              <a:buNone/>
              <a:defRPr sz="180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510612" y="3121280"/>
            <a:ext cx="2542885" cy="305309"/>
          </a:xfrm>
        </p:spPr>
        <p:txBody>
          <a:bodyPr>
            <a:noAutofit/>
          </a:bodyPr>
          <a:lstStyle>
            <a:lvl1pPr marL="0" indent="0">
              <a:buNone/>
              <a:defRPr sz="1200" b="0" i="0" baseline="0">
                <a:solidFill>
                  <a:srgbClr val="92D400"/>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510612"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7" name="Content Placeholder 2"/>
          <p:cNvSpPr>
            <a:spLocks noGrp="1"/>
          </p:cNvSpPr>
          <p:nvPr>
            <p:ph sz="quarter" idx="14" hasCustomPrompt="1"/>
          </p:nvPr>
        </p:nvSpPr>
        <p:spPr>
          <a:xfrm>
            <a:off x="510612"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18" name="Content Placeholder 2"/>
          <p:cNvSpPr>
            <a:spLocks noGrp="1"/>
          </p:cNvSpPr>
          <p:nvPr>
            <p:ph sz="quarter" idx="15" hasCustomPrompt="1"/>
          </p:nvPr>
        </p:nvSpPr>
        <p:spPr>
          <a:xfrm>
            <a:off x="510612"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9" name="Content Placeholder 2"/>
          <p:cNvSpPr>
            <a:spLocks noGrp="1"/>
          </p:cNvSpPr>
          <p:nvPr>
            <p:ph sz="quarter" idx="16" hasCustomPrompt="1"/>
          </p:nvPr>
        </p:nvSpPr>
        <p:spPr>
          <a:xfrm>
            <a:off x="3669451" y="3121280"/>
            <a:ext cx="2542885" cy="300749"/>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3669451"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21" name="Content Placeholder 2"/>
          <p:cNvSpPr>
            <a:spLocks noGrp="1"/>
          </p:cNvSpPr>
          <p:nvPr>
            <p:ph sz="quarter" idx="18" hasCustomPrompt="1"/>
          </p:nvPr>
        </p:nvSpPr>
        <p:spPr>
          <a:xfrm>
            <a:off x="3669451"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2" name="Content Placeholder 2"/>
          <p:cNvSpPr>
            <a:spLocks noGrp="1"/>
          </p:cNvSpPr>
          <p:nvPr>
            <p:ph sz="quarter" idx="19" hasCustomPrompt="1"/>
          </p:nvPr>
        </p:nvSpPr>
        <p:spPr>
          <a:xfrm>
            <a:off x="3669451"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pic>
        <p:nvPicPr>
          <p:cNvPr id="25" name="Picture 2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
        <p:nvSpPr>
          <p:cNvPr id="26" name="Rectangle 25"/>
          <p:cNvSpPr/>
          <p:nvPr userDrawn="1"/>
        </p:nvSpPr>
        <p:spPr>
          <a:xfrm>
            <a:off x="510613" y="5747435"/>
            <a:ext cx="9933516" cy="1110567"/>
          </a:xfrm>
          <a:prstGeom prst="rect">
            <a:avLst/>
          </a:prstGeom>
        </p:spPr>
        <p:txBody>
          <a:bodyPr wrap="square" numCol="2" spcCol="274320">
            <a:noAutofit/>
          </a:bodyPr>
          <a:lstStyle/>
          <a:p>
            <a:pPr>
              <a:lnSpc>
                <a:spcPct val="120000"/>
              </a:lnSpc>
            </a:pPr>
            <a:r>
              <a:rPr lang="en-US" sz="751" dirty="0">
                <a:solidFill>
                  <a:schemeClr val="bg1">
                    <a:lumMod val="65000"/>
                  </a:schemeClr>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r>
              <a:rPr lang="en-US" sz="751" dirty="0">
                <a:solidFill>
                  <a:schemeClr val="bg1">
                    <a:lumMod val="65000"/>
                  </a:schemeClr>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endParaRPr lang="en-US" sz="751" dirty="0">
              <a:solidFill>
                <a:schemeClr val="bg1">
                  <a:lumMod val="65000"/>
                </a:schemeClr>
              </a:solidFill>
              <a:latin typeface="Frutiger Next Pro Light"/>
              <a:ea typeface="+mn-ea"/>
              <a:cs typeface="Frutiger Next Pro Light"/>
              <a:sym typeface="Frutiger Next Pro Light" charset="0"/>
            </a:endParaRPr>
          </a:p>
          <a:p>
            <a:r>
              <a:rPr lang="en-US" sz="700" dirty="0">
                <a:solidFill>
                  <a:schemeClr val="bg1">
                    <a:lumMod val="65000"/>
                  </a:schemeClr>
                </a:solidFill>
                <a:latin typeface="Frutiger Next Pro Light" charset="0"/>
                <a:ea typeface="ＭＳ Ｐゴシック" charset="0"/>
                <a:cs typeface="ＭＳ Ｐゴシック" charset="0"/>
                <a:sym typeface="Frutiger Next Pro Light" charset="0"/>
              </a:rPr>
              <a:t>Copyright © 2015 Deloitte Development LLC. All rights reserved.</a:t>
            </a:r>
          </a:p>
          <a:p>
            <a:pPr>
              <a:lnSpc>
                <a:spcPct val="120000"/>
              </a:lnSpc>
            </a:pPr>
            <a:r>
              <a:rPr lang="en-US" sz="751" dirty="0">
                <a:solidFill>
                  <a:schemeClr val="bg1">
                    <a:lumMod val="65000"/>
                  </a:schemeClr>
                </a:solidFill>
                <a:latin typeface="Frutiger Next Pro Light"/>
                <a:cs typeface="Frutiger Next Pro Light"/>
              </a:rPr>
              <a:t>Member of Deloitte Touche Tohmatsu Limited</a:t>
            </a:r>
          </a:p>
        </p:txBody>
      </p:sp>
    </p:spTree>
    <p:extLst>
      <p:ext uri="{BB962C8B-B14F-4D97-AF65-F5344CB8AC3E}">
        <p14:creationId xmlns:p14="http://schemas.microsoft.com/office/powerpoint/2010/main" val="12995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94131"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p>
        </p:txBody>
      </p:sp>
      <p:pic>
        <p:nvPicPr>
          <p:cNvPr id="24" name="Picture 23" descr="DD_RGB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253" y="2087636"/>
            <a:ext cx="5197793" cy="2884265"/>
          </a:xfrm>
          <a:prstGeom prst="rect">
            <a:avLst/>
          </a:prstGeom>
        </p:spPr>
      </p:pic>
    </p:spTree>
    <p:extLst>
      <p:ext uri="{BB962C8B-B14F-4D97-AF65-F5344CB8AC3E}">
        <p14:creationId xmlns:p14="http://schemas.microsoft.com/office/powerpoint/2010/main" val="96903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Basic slide format (title only)</a:t>
            </a:r>
          </a:p>
        </p:txBody>
      </p:sp>
    </p:spTree>
    <p:extLst>
      <p:ext uri="{BB962C8B-B14F-4D97-AF65-F5344CB8AC3E}">
        <p14:creationId xmlns:p14="http://schemas.microsoft.com/office/powerpoint/2010/main" val="65678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solidFill>
                  <a:schemeClr val="bg2"/>
                </a:solidFill>
              </a:defRPr>
            </a:lvl1pPr>
          </a:lstStyle>
          <a:p>
            <a:fld id="{95922EAA-9DB7-4759-A39E-BD4002B6CA88}" type="datetimeFigureOut">
              <a:rPr lang="en-US" smtClean="0">
                <a:solidFill>
                  <a:srgbClr val="E7E7E8"/>
                </a:solidFill>
              </a:rPr>
              <a:pPr/>
              <a:t>3/3/2022</a:t>
            </a:fld>
            <a:endParaRPr lang="en-US" dirty="0">
              <a:solidFill>
                <a:srgbClr val="E7E7E8"/>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200617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8.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64833"/>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a:extLst>
              <a:ext uri="{FF2B5EF4-FFF2-40B4-BE49-F238E27FC236}">
                <a16:creationId xmlns:a16="http://schemas.microsoft.com/office/drawing/2014/main" id="{ABD0DD0F-79CB-446B-9A10-8EF990825856}"/>
              </a:ext>
            </a:extLst>
          </p:cNvPr>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914400" rtl="0" eaLnBrk="1" latinLnBrk="0" hangingPunct="1">
              <a:buNone/>
            </a:pPr>
            <a:r>
              <a:rPr lang="en-US" sz="650" b="0" dirty="0">
                <a:solidFill>
                  <a:schemeClr val="tx1"/>
                </a:solidFill>
                <a:latin typeface="+mn-lt"/>
              </a:rPr>
              <a:t>Copyright © 2021 Deloitte Development LLC. All rights reserved.</a:t>
            </a:r>
          </a:p>
        </p:txBody>
      </p:sp>
    </p:spTree>
    <p:extLst>
      <p:ext uri="{BB962C8B-B14F-4D97-AF65-F5344CB8AC3E}">
        <p14:creationId xmlns:p14="http://schemas.microsoft.com/office/powerpoint/2010/main" val="139568836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txStyles>
    <p:titleStyle>
      <a:lvl1pPr algn="l" defTabSz="914377" rtl="0" eaLnBrk="1" latinLnBrk="0" hangingPunct="1">
        <a:lnSpc>
          <a:spcPct val="90000"/>
        </a:lnSpc>
        <a:spcBef>
          <a:spcPct val="0"/>
        </a:spcBef>
        <a:buNone/>
        <a:defRPr sz="6000" kern="1200" cap="all" spc="51" baseline="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accent1"/>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accent1"/>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accent1"/>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15748" name="Text Box 4"/>
          <p:cNvSpPr txBox="1">
            <a:spLocks noChangeArrowheads="1"/>
          </p:cNvSpPr>
          <p:nvPr/>
        </p:nvSpPr>
        <p:spPr bwMode="gray">
          <a:xfrm>
            <a:off x="329904" y="6399321"/>
            <a:ext cx="264941" cy="116955"/>
          </a:xfrm>
          <a:prstGeom prst="rect">
            <a:avLst/>
          </a:prstGeom>
          <a:noFill/>
          <a:ln w="9525">
            <a:noFill/>
            <a:miter lim="800000"/>
            <a:headEnd/>
            <a:tailEnd/>
          </a:ln>
          <a:effectLst/>
        </p:spPr>
        <p:txBody>
          <a:bodyPr wrap="square" lIns="0" tIns="0" rIns="0" bIns="0">
            <a:spAutoFit/>
          </a:bodyPr>
          <a:lstStyle/>
          <a:p>
            <a:pPr algn="r" fontAlgn="base">
              <a:lnSpc>
                <a:spcPct val="95000"/>
              </a:lnSpc>
              <a:spcBef>
                <a:spcPct val="0"/>
              </a:spcBef>
              <a:spcAft>
                <a:spcPct val="0"/>
              </a:spcAft>
              <a:defRPr/>
            </a:pPr>
            <a:fld id="{345B2FA6-EF9D-45BE-8725-62F60CBDDAAA}" type="slidenum">
              <a:rPr lang="en-US" sz="800">
                <a:solidFill>
                  <a:schemeClr val="tx1"/>
                </a:solidFill>
                <a:latin typeface="Arial" charset="0"/>
              </a:rPr>
              <a:pPr algn="r" fontAlgn="base">
                <a:lnSpc>
                  <a:spcPct val="95000"/>
                </a:lnSpc>
                <a:spcBef>
                  <a:spcPct val="0"/>
                </a:spcBef>
                <a:spcAft>
                  <a:spcPct val="0"/>
                </a:spcAft>
                <a:defRPr/>
              </a:pPr>
              <a:t>‹#›</a:t>
            </a:fld>
            <a:endParaRPr lang="en-US" sz="800" dirty="0">
              <a:solidFill>
                <a:schemeClr val="tx1"/>
              </a:solidFill>
              <a:latin typeface="Arial" charset="0"/>
            </a:endParaRPr>
          </a:p>
        </p:txBody>
      </p:sp>
      <p:sp>
        <p:nvSpPr>
          <p:cNvPr id="1026" name="Rectangle 3"/>
          <p:cNvSpPr>
            <a:spLocks noGrp="1" noChangeArrowheads="1"/>
          </p:cNvSpPr>
          <p:nvPr>
            <p:ph type="title"/>
          </p:nvPr>
        </p:nvSpPr>
        <p:spPr bwMode="gray">
          <a:xfrm>
            <a:off x="355601" y="152402"/>
            <a:ext cx="11245328" cy="618631"/>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p>
            <a:pPr lvl="0"/>
            <a:r>
              <a:rPr lang="en-US" dirty="0"/>
              <a:t>Click to edit Master title style</a:t>
            </a:r>
          </a:p>
        </p:txBody>
      </p:sp>
      <p:sp>
        <p:nvSpPr>
          <p:cNvPr id="1029" name="Rectangle 7"/>
          <p:cNvSpPr>
            <a:spLocks noGrp="1" noChangeArrowheads="1"/>
          </p:cNvSpPr>
          <p:nvPr>
            <p:ph type="body" idx="1"/>
          </p:nvPr>
        </p:nvSpPr>
        <p:spPr bwMode="black">
          <a:xfrm>
            <a:off x="355601" y="1356066"/>
            <a:ext cx="11499851" cy="179126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 Level one bullet</a:t>
            </a:r>
          </a:p>
          <a:p>
            <a:pPr lvl="1"/>
            <a:r>
              <a:rPr lang="en-US" dirty="0"/>
              <a:t> Level two bullet</a:t>
            </a:r>
          </a:p>
          <a:p>
            <a:pPr lvl="2"/>
            <a:r>
              <a:rPr lang="en-US" dirty="0"/>
              <a:t>Level three bullet</a:t>
            </a:r>
          </a:p>
          <a:p>
            <a:pPr lvl="3"/>
            <a:r>
              <a:rPr lang="en-US" dirty="0"/>
              <a:t> Level four bullet</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0800" y="152401"/>
            <a:ext cx="1931525" cy="587144"/>
          </a:xfrm>
          <a:prstGeom prst="rect">
            <a:avLst/>
          </a:prstGeom>
        </p:spPr>
      </p:pic>
      <p:sp>
        <p:nvSpPr>
          <p:cNvPr id="2" name="Rectangle 1"/>
          <p:cNvSpPr/>
          <p:nvPr userDrawn="1"/>
        </p:nvSpPr>
        <p:spPr bwMode="auto">
          <a:xfrm>
            <a:off x="0" y="802516"/>
            <a:ext cx="12192000" cy="111884"/>
          </a:xfrm>
          <a:prstGeom prst="rect">
            <a:avLst/>
          </a:prstGeom>
          <a:solidFill>
            <a:srgbClr val="00A66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282942543"/>
      </p:ext>
    </p:extLst>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l" rtl="0" eaLnBrk="0" fontAlgn="base" hangingPunct="0">
        <a:lnSpc>
          <a:spcPct val="95000"/>
        </a:lnSpc>
        <a:spcBef>
          <a:spcPct val="0"/>
        </a:spcBef>
        <a:spcAft>
          <a:spcPct val="0"/>
        </a:spcAft>
        <a:defRPr sz="3600" b="0">
          <a:solidFill>
            <a:schemeClr val="tx1"/>
          </a:solidFill>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2000" b="1">
          <a:solidFill>
            <a:srgbClr val="003366"/>
          </a:solidFill>
          <a:latin typeface="Arial" charset="0"/>
        </a:defRPr>
      </a:lvl2pPr>
      <a:lvl3pPr algn="l" rtl="0" eaLnBrk="0" fontAlgn="base" hangingPunct="0">
        <a:lnSpc>
          <a:spcPct val="95000"/>
        </a:lnSpc>
        <a:spcBef>
          <a:spcPct val="0"/>
        </a:spcBef>
        <a:spcAft>
          <a:spcPct val="0"/>
        </a:spcAft>
        <a:defRPr sz="2000" b="1">
          <a:solidFill>
            <a:srgbClr val="003366"/>
          </a:solidFill>
          <a:latin typeface="Arial" charset="0"/>
        </a:defRPr>
      </a:lvl3pPr>
      <a:lvl4pPr algn="l" rtl="0" eaLnBrk="0" fontAlgn="base" hangingPunct="0">
        <a:lnSpc>
          <a:spcPct val="95000"/>
        </a:lnSpc>
        <a:spcBef>
          <a:spcPct val="0"/>
        </a:spcBef>
        <a:spcAft>
          <a:spcPct val="0"/>
        </a:spcAft>
        <a:defRPr sz="2000" b="1">
          <a:solidFill>
            <a:srgbClr val="003366"/>
          </a:solidFill>
          <a:latin typeface="Arial" charset="0"/>
        </a:defRPr>
      </a:lvl4pPr>
      <a:lvl5pPr algn="l" rtl="0" eaLnBrk="0" fontAlgn="base" hangingPunct="0">
        <a:lnSpc>
          <a:spcPct val="95000"/>
        </a:lnSpc>
        <a:spcBef>
          <a:spcPct val="0"/>
        </a:spcBef>
        <a:spcAft>
          <a:spcPct val="0"/>
        </a:spcAft>
        <a:defRPr sz="2000" b="1">
          <a:solidFill>
            <a:srgbClr val="003366"/>
          </a:solidFill>
          <a:latin typeface="Arial" charset="0"/>
        </a:defRPr>
      </a:lvl5pPr>
      <a:lvl6pPr marL="457189" algn="l" rtl="0" fontAlgn="base">
        <a:lnSpc>
          <a:spcPct val="95000"/>
        </a:lnSpc>
        <a:spcBef>
          <a:spcPct val="0"/>
        </a:spcBef>
        <a:spcAft>
          <a:spcPct val="0"/>
        </a:spcAft>
        <a:defRPr sz="2000" b="1">
          <a:solidFill>
            <a:srgbClr val="003366"/>
          </a:solidFill>
          <a:latin typeface="Arial" charset="0"/>
        </a:defRPr>
      </a:lvl6pPr>
      <a:lvl7pPr marL="914377" algn="l" rtl="0" fontAlgn="base">
        <a:lnSpc>
          <a:spcPct val="95000"/>
        </a:lnSpc>
        <a:spcBef>
          <a:spcPct val="0"/>
        </a:spcBef>
        <a:spcAft>
          <a:spcPct val="0"/>
        </a:spcAft>
        <a:defRPr sz="2000" b="1">
          <a:solidFill>
            <a:srgbClr val="003366"/>
          </a:solidFill>
          <a:latin typeface="Arial" charset="0"/>
        </a:defRPr>
      </a:lvl7pPr>
      <a:lvl8pPr marL="1371566" algn="l" rtl="0" fontAlgn="base">
        <a:lnSpc>
          <a:spcPct val="95000"/>
        </a:lnSpc>
        <a:spcBef>
          <a:spcPct val="0"/>
        </a:spcBef>
        <a:spcAft>
          <a:spcPct val="0"/>
        </a:spcAft>
        <a:defRPr sz="2000" b="1">
          <a:solidFill>
            <a:srgbClr val="003366"/>
          </a:solidFill>
          <a:latin typeface="Arial" charset="0"/>
        </a:defRPr>
      </a:lvl8pPr>
      <a:lvl9pPr marL="1828754" algn="l" rtl="0" fontAlgn="base">
        <a:lnSpc>
          <a:spcPct val="95000"/>
        </a:lnSpc>
        <a:spcBef>
          <a:spcPct val="0"/>
        </a:spcBef>
        <a:spcAft>
          <a:spcPct val="0"/>
        </a:spcAft>
        <a:defRPr sz="2000" b="1">
          <a:solidFill>
            <a:srgbClr val="003366"/>
          </a:solidFill>
          <a:latin typeface="Arial" charset="0"/>
        </a:defRPr>
      </a:lvl9pPr>
    </p:titleStyle>
    <p:bodyStyle>
      <a:lvl1pPr marL="342891" indent="-342891" algn="l" rtl="0" eaLnBrk="0" fontAlgn="base" hangingPunct="0">
        <a:spcBef>
          <a:spcPct val="0"/>
        </a:spcBef>
        <a:spcAft>
          <a:spcPct val="20000"/>
        </a:spcAft>
        <a:buClr>
          <a:srgbClr val="003366"/>
        </a:buClr>
        <a:buChar char="•"/>
        <a:tabLst>
          <a:tab pos="393690" algn="l"/>
        </a:tabLst>
        <a:defRPr sz="2400">
          <a:solidFill>
            <a:schemeClr val="tx1"/>
          </a:solidFill>
          <a:latin typeface="Calibri" panose="020F0502020204030204" pitchFamily="34" charset="0"/>
          <a:ea typeface="+mn-ea"/>
          <a:cs typeface="+mn-cs"/>
        </a:defRPr>
      </a:lvl1pPr>
      <a:lvl2pPr marL="568311" indent="-222245"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2pPr>
      <a:lvl3pPr marL="908028" indent="-214308" algn="l" rtl="0" eaLnBrk="0" fontAlgn="base" hangingPunct="0">
        <a:spcBef>
          <a:spcPct val="0"/>
        </a:spcBef>
        <a:spcAft>
          <a:spcPct val="20000"/>
        </a:spcAft>
        <a:buClr>
          <a:srgbClr val="003366"/>
        </a:buClr>
        <a:buFont typeface="Wingdings" pitchFamily="2" charset="2"/>
        <a:buChar char="§"/>
        <a:tabLst>
          <a:tab pos="393690" algn="l"/>
        </a:tabLst>
        <a:defRPr sz="2400">
          <a:solidFill>
            <a:schemeClr val="tx1"/>
          </a:solidFill>
          <a:latin typeface="Calibri" panose="020F0502020204030204" pitchFamily="34" charset="0"/>
        </a:defRPr>
      </a:lvl3pPr>
      <a:lvl4pPr marL="1193770" indent="-171446"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4pPr>
      <a:lvl5pPr marL="1501737" indent="-193670" algn="l" rtl="0" eaLnBrk="0" fontAlgn="base" hangingPunct="0">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5pPr>
      <a:lvl6pPr marL="1958926"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6pPr>
      <a:lvl7pPr marL="2416114"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7pPr>
      <a:lvl8pPr marL="2873303"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8pPr>
      <a:lvl9pPr marL="3330491"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914720" y="6444149"/>
            <a:ext cx="335348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2022 Deloitte Development LLC. All rights reserved.</a:t>
            </a:r>
          </a:p>
        </p:txBody>
      </p:sp>
    </p:spTree>
    <p:extLst>
      <p:ext uri="{BB962C8B-B14F-4D97-AF65-F5344CB8AC3E}">
        <p14:creationId xmlns:p14="http://schemas.microsoft.com/office/powerpoint/2010/main" val="3442495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56" r:id="rId10"/>
  </p:sldLayoutIdLst>
  <p:txStyles>
    <p:title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userDrawn="1">
          <p15:clr>
            <a:srgbClr val="F26B43"/>
          </p15:clr>
        </p15:guide>
        <p15:guide id="4" pos="7104" userDrawn="1">
          <p15:clr>
            <a:srgbClr val="F26B43"/>
          </p15:clr>
        </p15:guide>
        <p15:guide id="5" pos="2976" userDrawn="1">
          <p15:clr>
            <a:srgbClr val="F26B43"/>
          </p15:clr>
        </p15:guide>
        <p15:guide id="6" orient="horz" pos="1152" userDrawn="1">
          <p15:clr>
            <a:srgbClr val="F26B43"/>
          </p15:clr>
        </p15:guide>
        <p15:guide id="7" pos="26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ADD37-DE75-42DA-9AF0-953AA8BF0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323747-3009-4329-84B9-D5CF43371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3EA51-4C67-4D13-9110-6F016E9ED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3E99C-6C56-4C95-ACF6-E18C2D8BFD25}" type="datetimeFigureOut">
              <a:rPr lang="en-US" smtClean="0"/>
              <a:t>3/3/2022</a:t>
            </a:fld>
            <a:endParaRPr lang="en-US" dirty="0"/>
          </a:p>
        </p:txBody>
      </p:sp>
      <p:sp>
        <p:nvSpPr>
          <p:cNvPr id="5" name="Footer Placeholder 4">
            <a:extLst>
              <a:ext uri="{FF2B5EF4-FFF2-40B4-BE49-F238E27FC236}">
                <a16:creationId xmlns:a16="http://schemas.microsoft.com/office/drawing/2014/main" id="{6C458E5E-EB5F-4DB6-B2EC-27CC30EFE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13320C-C65C-413A-95F8-FF6A56F76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5AC58-034A-464F-A699-F46BDC71C280}" type="slidenum">
              <a:rPr lang="en-US" smtClean="0"/>
              <a:t>‹#›</a:t>
            </a:fld>
            <a:endParaRPr lang="en-US" dirty="0"/>
          </a:p>
        </p:txBody>
      </p:sp>
    </p:spTree>
    <p:extLst>
      <p:ext uri="{BB962C8B-B14F-4D97-AF65-F5344CB8AC3E}">
        <p14:creationId xmlns:p14="http://schemas.microsoft.com/office/powerpoint/2010/main" val="14852458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37940"/>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p:cNvSpPr>
          <p:nvPr userDrawn="1"/>
        </p:nvSpPr>
        <p:spPr bwMode="auto">
          <a:xfrm>
            <a:off x="609600" y="6477358"/>
            <a:ext cx="293509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841D46AD-A695-9A49-89AD-279F951A0DA4}" type="slidenum">
              <a:rPr lang="en-US" sz="800" smtClean="0">
                <a:solidFill>
                  <a:srgbClr val="A6A6A6"/>
                </a:solidFill>
                <a:latin typeface="Frutiger Next Pro Medium"/>
                <a:ea typeface="ＭＳ Ｐゴシック" charset="0"/>
                <a:cs typeface="Frutiger Next Pro Medium"/>
                <a:sym typeface="Frutiger Next Pro Light" charset="0"/>
              </a:rPr>
              <a:pPr/>
              <a:t>‹#›</a:t>
            </a:fld>
            <a:r>
              <a:rPr lang="en-US" sz="800" dirty="0">
                <a:solidFill>
                  <a:srgbClr val="A6A6A6"/>
                </a:solidFill>
                <a:latin typeface="Frutiger Next Pro Light" charset="0"/>
                <a:ea typeface="ＭＳ Ｐゴシック" charset="0"/>
                <a:cs typeface="ＭＳ Ｐゴシック" charset="0"/>
                <a:sym typeface="Frutiger Next Pro Light" charset="0"/>
              </a:rPr>
              <a:t>  |  Copyright © 2021 Deloitte Development LLC. All rights reserved.</a:t>
            </a:r>
          </a:p>
        </p:txBody>
      </p:sp>
    </p:spTree>
    <p:extLst>
      <p:ext uri="{BB962C8B-B14F-4D97-AF65-F5344CB8AC3E}">
        <p14:creationId xmlns:p14="http://schemas.microsoft.com/office/powerpoint/2010/main" val="207093131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55" r:id="rId6"/>
  </p:sldLayoutIdLst>
  <p:txStyles>
    <p:titleStyle>
      <a:lvl1pPr algn="l" defTabSz="914377" rtl="0" eaLnBrk="1" latinLnBrk="0" hangingPunct="1">
        <a:lnSpc>
          <a:spcPct val="90000"/>
        </a:lnSpc>
        <a:spcBef>
          <a:spcPct val="0"/>
        </a:spcBef>
        <a:buNone/>
        <a:defRPr sz="6000" kern="1200" cap="all" spc="51" baseline="0">
          <a:solidFill>
            <a:schemeClr val="bg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rgbClr val="E7E7E8"/>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rgbClr val="E7E7E8"/>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rgbClr val="E7E7E8"/>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rgbClr val="E7E7E8"/>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rgbClr val="E7E7E8"/>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64833"/>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953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377" rtl="0" eaLnBrk="1" latinLnBrk="0" hangingPunct="1">
        <a:lnSpc>
          <a:spcPct val="90000"/>
        </a:lnSpc>
        <a:spcBef>
          <a:spcPct val="0"/>
        </a:spcBef>
        <a:buNone/>
        <a:defRPr sz="6000" kern="1200" cap="all" spc="51" baseline="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accent1"/>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accent1"/>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accent1"/>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15748" name="Text Box 4"/>
          <p:cNvSpPr txBox="1">
            <a:spLocks noChangeArrowheads="1"/>
          </p:cNvSpPr>
          <p:nvPr/>
        </p:nvSpPr>
        <p:spPr bwMode="gray">
          <a:xfrm>
            <a:off x="329904" y="6399321"/>
            <a:ext cx="264941" cy="116955"/>
          </a:xfrm>
          <a:prstGeom prst="rect">
            <a:avLst/>
          </a:prstGeom>
          <a:noFill/>
          <a:ln w="9525">
            <a:noFill/>
            <a:miter lim="800000"/>
            <a:headEnd/>
            <a:tailEnd/>
          </a:ln>
          <a:effectLst/>
        </p:spPr>
        <p:txBody>
          <a:bodyPr wrap="square" lIns="0" tIns="0" rIns="0" bIns="0">
            <a:spAutoFit/>
          </a:bodyPr>
          <a:lstStyle/>
          <a:p>
            <a:pPr algn="r" fontAlgn="base">
              <a:lnSpc>
                <a:spcPct val="95000"/>
              </a:lnSpc>
              <a:spcBef>
                <a:spcPct val="0"/>
              </a:spcBef>
              <a:spcAft>
                <a:spcPct val="0"/>
              </a:spcAft>
              <a:defRPr/>
            </a:pPr>
            <a:fld id="{345B2FA6-EF9D-45BE-8725-62F60CBDDAAA}" type="slidenum">
              <a:rPr lang="en-US" sz="800">
                <a:solidFill>
                  <a:schemeClr val="tx1"/>
                </a:solidFill>
                <a:latin typeface="Arial" charset="0"/>
              </a:rPr>
              <a:pPr algn="r" fontAlgn="base">
                <a:lnSpc>
                  <a:spcPct val="95000"/>
                </a:lnSpc>
                <a:spcBef>
                  <a:spcPct val="0"/>
                </a:spcBef>
                <a:spcAft>
                  <a:spcPct val="0"/>
                </a:spcAft>
                <a:defRPr/>
              </a:pPr>
              <a:t>‹#›</a:t>
            </a:fld>
            <a:endParaRPr lang="en-US" sz="800" dirty="0">
              <a:solidFill>
                <a:schemeClr val="tx1"/>
              </a:solidFill>
              <a:latin typeface="Arial" charset="0"/>
            </a:endParaRPr>
          </a:p>
        </p:txBody>
      </p:sp>
      <p:sp>
        <p:nvSpPr>
          <p:cNvPr id="1026" name="Rectangle 3"/>
          <p:cNvSpPr>
            <a:spLocks noGrp="1" noChangeArrowheads="1"/>
          </p:cNvSpPr>
          <p:nvPr>
            <p:ph type="title"/>
          </p:nvPr>
        </p:nvSpPr>
        <p:spPr bwMode="gray">
          <a:xfrm>
            <a:off x="355601" y="152402"/>
            <a:ext cx="11245328" cy="618631"/>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p>
            <a:pPr lvl="0"/>
            <a:r>
              <a:rPr lang="en-US" dirty="0"/>
              <a:t>Click to edit Master title style</a:t>
            </a:r>
          </a:p>
        </p:txBody>
      </p:sp>
      <p:sp>
        <p:nvSpPr>
          <p:cNvPr id="1029" name="Rectangle 7"/>
          <p:cNvSpPr>
            <a:spLocks noGrp="1" noChangeArrowheads="1"/>
          </p:cNvSpPr>
          <p:nvPr>
            <p:ph type="body" idx="1"/>
          </p:nvPr>
        </p:nvSpPr>
        <p:spPr bwMode="black">
          <a:xfrm>
            <a:off x="355601" y="1356066"/>
            <a:ext cx="11499851" cy="179126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 Level one bullet</a:t>
            </a:r>
          </a:p>
          <a:p>
            <a:pPr lvl="1"/>
            <a:r>
              <a:rPr lang="en-US" dirty="0"/>
              <a:t> Level two bullet</a:t>
            </a:r>
          </a:p>
          <a:p>
            <a:pPr lvl="2"/>
            <a:r>
              <a:rPr lang="en-US" dirty="0"/>
              <a:t>Level three bullet</a:t>
            </a:r>
          </a:p>
          <a:p>
            <a:pPr lvl="3"/>
            <a:r>
              <a:rPr lang="en-US" dirty="0"/>
              <a:t> Level four bullet</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1454" y="183885"/>
            <a:ext cx="2300871" cy="555660"/>
          </a:xfrm>
          <a:prstGeom prst="rect">
            <a:avLst/>
          </a:prstGeom>
        </p:spPr>
      </p:pic>
      <p:sp>
        <p:nvSpPr>
          <p:cNvPr id="2" name="Rectangle 1"/>
          <p:cNvSpPr/>
          <p:nvPr userDrawn="1"/>
        </p:nvSpPr>
        <p:spPr bwMode="auto">
          <a:xfrm>
            <a:off x="0" y="802516"/>
            <a:ext cx="12192000" cy="111884"/>
          </a:xfrm>
          <a:prstGeom prst="rect">
            <a:avLst/>
          </a:prstGeom>
          <a:solidFill>
            <a:srgbClr val="00A66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332766381"/>
      </p:ext>
    </p:extLst>
  </p:cSld>
  <p:clrMap bg1="lt1" tx1="dk1" bg2="lt2" tx2="dk2" accent1="accent1" accent2="accent2" accent3="accent3" accent4="accent4" accent5="accent5" accent6="accent6" hlink="hlink" folHlink="folHlink"/>
  <p:sldLayoutIdLst>
    <p:sldLayoutId id="2147483818" r:id="rId1"/>
    <p:sldLayoutId id="2147483819" r:id="rId2"/>
  </p:sldLayoutIdLst>
  <p:hf hdr="0" ftr="0" dt="0"/>
  <p:txStyles>
    <p:titleStyle>
      <a:lvl1pPr algn="l" rtl="0" eaLnBrk="0" fontAlgn="base" hangingPunct="0">
        <a:lnSpc>
          <a:spcPct val="95000"/>
        </a:lnSpc>
        <a:spcBef>
          <a:spcPct val="0"/>
        </a:spcBef>
        <a:spcAft>
          <a:spcPct val="0"/>
        </a:spcAft>
        <a:defRPr sz="3600" b="0">
          <a:solidFill>
            <a:schemeClr val="tx1"/>
          </a:solidFill>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2000" b="1">
          <a:solidFill>
            <a:srgbClr val="003366"/>
          </a:solidFill>
          <a:latin typeface="Arial" charset="0"/>
        </a:defRPr>
      </a:lvl2pPr>
      <a:lvl3pPr algn="l" rtl="0" eaLnBrk="0" fontAlgn="base" hangingPunct="0">
        <a:lnSpc>
          <a:spcPct val="95000"/>
        </a:lnSpc>
        <a:spcBef>
          <a:spcPct val="0"/>
        </a:spcBef>
        <a:spcAft>
          <a:spcPct val="0"/>
        </a:spcAft>
        <a:defRPr sz="2000" b="1">
          <a:solidFill>
            <a:srgbClr val="003366"/>
          </a:solidFill>
          <a:latin typeface="Arial" charset="0"/>
        </a:defRPr>
      </a:lvl3pPr>
      <a:lvl4pPr algn="l" rtl="0" eaLnBrk="0" fontAlgn="base" hangingPunct="0">
        <a:lnSpc>
          <a:spcPct val="95000"/>
        </a:lnSpc>
        <a:spcBef>
          <a:spcPct val="0"/>
        </a:spcBef>
        <a:spcAft>
          <a:spcPct val="0"/>
        </a:spcAft>
        <a:defRPr sz="2000" b="1">
          <a:solidFill>
            <a:srgbClr val="003366"/>
          </a:solidFill>
          <a:latin typeface="Arial" charset="0"/>
        </a:defRPr>
      </a:lvl4pPr>
      <a:lvl5pPr algn="l" rtl="0" eaLnBrk="0" fontAlgn="base" hangingPunct="0">
        <a:lnSpc>
          <a:spcPct val="95000"/>
        </a:lnSpc>
        <a:spcBef>
          <a:spcPct val="0"/>
        </a:spcBef>
        <a:spcAft>
          <a:spcPct val="0"/>
        </a:spcAft>
        <a:defRPr sz="2000" b="1">
          <a:solidFill>
            <a:srgbClr val="003366"/>
          </a:solidFill>
          <a:latin typeface="Arial" charset="0"/>
        </a:defRPr>
      </a:lvl5pPr>
      <a:lvl6pPr marL="457189" algn="l" rtl="0" fontAlgn="base">
        <a:lnSpc>
          <a:spcPct val="95000"/>
        </a:lnSpc>
        <a:spcBef>
          <a:spcPct val="0"/>
        </a:spcBef>
        <a:spcAft>
          <a:spcPct val="0"/>
        </a:spcAft>
        <a:defRPr sz="2000" b="1">
          <a:solidFill>
            <a:srgbClr val="003366"/>
          </a:solidFill>
          <a:latin typeface="Arial" charset="0"/>
        </a:defRPr>
      </a:lvl6pPr>
      <a:lvl7pPr marL="914377" algn="l" rtl="0" fontAlgn="base">
        <a:lnSpc>
          <a:spcPct val="95000"/>
        </a:lnSpc>
        <a:spcBef>
          <a:spcPct val="0"/>
        </a:spcBef>
        <a:spcAft>
          <a:spcPct val="0"/>
        </a:spcAft>
        <a:defRPr sz="2000" b="1">
          <a:solidFill>
            <a:srgbClr val="003366"/>
          </a:solidFill>
          <a:latin typeface="Arial" charset="0"/>
        </a:defRPr>
      </a:lvl7pPr>
      <a:lvl8pPr marL="1371566" algn="l" rtl="0" fontAlgn="base">
        <a:lnSpc>
          <a:spcPct val="95000"/>
        </a:lnSpc>
        <a:spcBef>
          <a:spcPct val="0"/>
        </a:spcBef>
        <a:spcAft>
          <a:spcPct val="0"/>
        </a:spcAft>
        <a:defRPr sz="2000" b="1">
          <a:solidFill>
            <a:srgbClr val="003366"/>
          </a:solidFill>
          <a:latin typeface="Arial" charset="0"/>
        </a:defRPr>
      </a:lvl8pPr>
      <a:lvl9pPr marL="1828754" algn="l" rtl="0" fontAlgn="base">
        <a:lnSpc>
          <a:spcPct val="95000"/>
        </a:lnSpc>
        <a:spcBef>
          <a:spcPct val="0"/>
        </a:spcBef>
        <a:spcAft>
          <a:spcPct val="0"/>
        </a:spcAft>
        <a:defRPr sz="2000" b="1">
          <a:solidFill>
            <a:srgbClr val="003366"/>
          </a:solidFill>
          <a:latin typeface="Arial" charset="0"/>
        </a:defRPr>
      </a:lvl9pPr>
    </p:titleStyle>
    <p:bodyStyle>
      <a:lvl1pPr marL="342891" indent="-342891" algn="l" rtl="0" eaLnBrk="0" fontAlgn="base" hangingPunct="0">
        <a:spcBef>
          <a:spcPct val="0"/>
        </a:spcBef>
        <a:spcAft>
          <a:spcPct val="20000"/>
        </a:spcAft>
        <a:buClr>
          <a:srgbClr val="003366"/>
        </a:buClr>
        <a:buChar char="•"/>
        <a:tabLst>
          <a:tab pos="393690" algn="l"/>
        </a:tabLst>
        <a:defRPr sz="2400">
          <a:solidFill>
            <a:schemeClr val="tx1"/>
          </a:solidFill>
          <a:latin typeface="Calibri" panose="020F0502020204030204" pitchFamily="34" charset="0"/>
          <a:ea typeface="+mn-ea"/>
          <a:cs typeface="+mn-cs"/>
        </a:defRPr>
      </a:lvl1pPr>
      <a:lvl2pPr marL="568311" indent="-222245"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2pPr>
      <a:lvl3pPr marL="908028" indent="-214308" algn="l" rtl="0" eaLnBrk="0" fontAlgn="base" hangingPunct="0">
        <a:spcBef>
          <a:spcPct val="0"/>
        </a:spcBef>
        <a:spcAft>
          <a:spcPct val="20000"/>
        </a:spcAft>
        <a:buClr>
          <a:srgbClr val="003366"/>
        </a:buClr>
        <a:buFont typeface="Wingdings" pitchFamily="2" charset="2"/>
        <a:buChar char="§"/>
        <a:tabLst>
          <a:tab pos="393690" algn="l"/>
        </a:tabLst>
        <a:defRPr sz="2400">
          <a:solidFill>
            <a:schemeClr val="tx1"/>
          </a:solidFill>
          <a:latin typeface="Calibri" panose="020F0502020204030204" pitchFamily="34" charset="0"/>
        </a:defRPr>
      </a:lvl3pPr>
      <a:lvl4pPr marL="1193770" indent="-171446"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4pPr>
      <a:lvl5pPr marL="1501737" indent="-193670" algn="l" rtl="0" eaLnBrk="0" fontAlgn="base" hangingPunct="0">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5pPr>
      <a:lvl6pPr marL="1958926"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6pPr>
      <a:lvl7pPr marL="2416114"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7pPr>
      <a:lvl8pPr marL="2873303"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8pPr>
      <a:lvl9pPr marL="3330491"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914720" y="6444149"/>
            <a:ext cx="335348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2022 Deloitte Development LLC. All rights reserved.</a:t>
            </a:r>
          </a:p>
        </p:txBody>
      </p:sp>
    </p:spTree>
    <p:extLst>
      <p:ext uri="{BB962C8B-B14F-4D97-AF65-F5344CB8AC3E}">
        <p14:creationId xmlns:p14="http://schemas.microsoft.com/office/powerpoint/2010/main" val="323780473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Lst>
  <p:txStyles>
    <p:title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microsoft.com/office/2007/relationships/hdphoto" Target="../media/hdphoto5.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microsoft.com/office/2007/relationships/hdphoto" Target="../media/hdphoto7.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3.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8BC7-6361-46EA-A233-F21B4AB461DE}"/>
              </a:ext>
            </a:extLst>
          </p:cNvPr>
          <p:cNvSpPr>
            <a:spLocks noGrp="1"/>
          </p:cNvSpPr>
          <p:nvPr>
            <p:ph type="title"/>
          </p:nvPr>
        </p:nvSpPr>
        <p:spPr/>
        <p:txBody>
          <a:bodyPr/>
          <a:lstStyle/>
          <a:p>
            <a:r>
              <a:rPr lang="en-US" dirty="0"/>
              <a:t>School Year 20-21: MSIX Promising practices</a:t>
            </a:r>
          </a:p>
        </p:txBody>
      </p:sp>
      <p:sp>
        <p:nvSpPr>
          <p:cNvPr id="6" name="Rectangle 5">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pic>
        <p:nvPicPr>
          <p:cNvPr id="3" name="Picture 2" descr="A tree is centered in the middle of two different fields.  One field is yellow and the other one is green.">
            <a:extLst>
              <a:ext uri="{FF2B5EF4-FFF2-40B4-BE49-F238E27FC236}">
                <a16:creationId xmlns:a16="http://schemas.microsoft.com/office/drawing/2014/main" id="{FDDFFE06-C0F9-4D22-96AA-B83BB34E14A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3645" r="7045"/>
          <a:stretch/>
        </p:blipFill>
        <p:spPr>
          <a:xfrm>
            <a:off x="6096000" y="0"/>
            <a:ext cx="6096000" cy="6868160"/>
          </a:xfrm>
          <a:prstGeom prst="rect">
            <a:avLst/>
          </a:prstGeom>
        </p:spPr>
      </p:pic>
      <p:sp>
        <p:nvSpPr>
          <p:cNvPr id="8" name="TextBox 7">
            <a:extLst>
              <a:ext uri="{FF2B5EF4-FFF2-40B4-BE49-F238E27FC236}">
                <a16:creationId xmlns:a16="http://schemas.microsoft.com/office/drawing/2014/main" id="{811E9DDD-4F18-48F1-B0C6-08C444668795}"/>
              </a:ext>
            </a:extLst>
          </p:cNvPr>
          <p:cNvSpPr txBox="1"/>
          <p:nvPr/>
        </p:nvSpPr>
        <p:spPr>
          <a:xfrm>
            <a:off x="316336" y="3251165"/>
            <a:ext cx="543719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61D19"/>
                </a:solidFill>
                <a:effectLst/>
                <a:uLnTx/>
                <a:uFillTx/>
                <a:latin typeface="Open Sans" panose="020B0606030504020204" pitchFamily="34" charset="0"/>
                <a:ea typeface="Open Sans" panose="020B0606030504020204" pitchFamily="34" charset="0"/>
                <a:cs typeface="Open Sans" panose="020B0606030504020204" pitchFamily="34" charset="0"/>
              </a:rPr>
              <a:t>Cybersecurity and Account </a:t>
            </a:r>
            <a:r>
              <a:rPr lang="en-US" sz="3600" b="1" dirty="0">
                <a:solidFill>
                  <a:srgbClr val="061D19"/>
                </a:solidFill>
                <a:latin typeface="Open Sans" panose="020B0606030504020204" pitchFamily="34" charset="0"/>
                <a:ea typeface="Open Sans" panose="020B0606030504020204" pitchFamily="34" charset="0"/>
                <a:cs typeface="Open Sans" panose="020B0606030504020204" pitchFamily="34" charset="0"/>
              </a:rPr>
              <a:t>Management </a:t>
            </a:r>
            <a:r>
              <a:rPr kumimoji="0" lang="en-US" sz="3600" b="1" i="0" u="none" strike="noStrike" kern="1200" cap="none" spc="0" normalizeH="0" baseline="0" noProof="0" dirty="0">
                <a:ln>
                  <a:noFill/>
                </a:ln>
                <a:solidFill>
                  <a:srgbClr val="061D19"/>
                </a:solidFill>
                <a:effectLst/>
                <a:uLnTx/>
                <a:uFillTx/>
                <a:latin typeface="Open Sans" panose="020B0606030504020204" pitchFamily="34" charset="0"/>
                <a:ea typeface="Open Sans" panose="020B0606030504020204" pitchFamily="34" charset="0"/>
                <a:cs typeface="Open Sans" panose="020B0606030504020204" pitchFamily="34" charset="0"/>
              </a:rPr>
              <a:t>Webinar</a:t>
            </a:r>
            <a:endPar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5">
            <a:extLst>
              <a:ext uri="{FF2B5EF4-FFF2-40B4-BE49-F238E27FC236}">
                <a16:creationId xmlns:a16="http://schemas.microsoft.com/office/drawing/2014/main" id="{020904D7-487B-4BAF-AEE8-0178D9B78C14}"/>
              </a:ext>
            </a:extLst>
          </p:cNvPr>
          <p:cNvSpPr txBox="1">
            <a:spLocks/>
          </p:cNvSpPr>
          <p:nvPr/>
        </p:nvSpPr>
        <p:spPr>
          <a:xfrm>
            <a:off x="433965" y="5560359"/>
            <a:ext cx="4407673" cy="21782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dirty="0">
                <a:solidFill>
                  <a:srgbClr val="5A5A5A"/>
                </a:solidFill>
                <a:latin typeface="Open Sans"/>
              </a:rPr>
              <a:t>February 24, 2022</a:t>
            </a:r>
            <a:endParaRPr kumimoji="0" lang="en-US" sz="900" b="1" i="0" u="none" strike="noStrike" kern="0" cap="all" spc="250" normalizeH="0" baseline="0" noProof="0" dirty="0">
              <a:ln>
                <a:noFill/>
              </a:ln>
              <a:solidFill>
                <a:srgbClr val="5A5A5A"/>
              </a:solidFill>
              <a:effectLst/>
              <a:uLnTx/>
              <a:uFillTx/>
              <a:latin typeface="Open Sans"/>
            </a:endParaRPr>
          </a:p>
        </p:txBody>
      </p:sp>
      <p:sp>
        <p:nvSpPr>
          <p:cNvPr id="10" name="Text Placeholder 5">
            <a:extLst>
              <a:ext uri="{FF2B5EF4-FFF2-40B4-BE49-F238E27FC236}">
                <a16:creationId xmlns:a16="http://schemas.microsoft.com/office/drawing/2014/main" id="{DA87A037-6ACC-41DC-9B5F-7D1B0271C135}"/>
              </a:ext>
            </a:extLst>
          </p:cNvPr>
          <p:cNvSpPr txBox="1">
            <a:spLocks/>
          </p:cNvSpPr>
          <p:nvPr/>
        </p:nvSpPr>
        <p:spPr>
          <a:xfrm>
            <a:off x="433965" y="3101254"/>
            <a:ext cx="4407673" cy="21782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81BC00"/>
              </a:buClr>
              <a:buSzPct val="75000"/>
              <a:buFont typeface="Arial" panose="020B0604020202020204" pitchFamily="34" charset="0"/>
              <a:buNone/>
              <a:tabLst/>
              <a:defRPr/>
            </a:pPr>
            <a:r>
              <a:rPr kumimoji="0" lang="en-US" sz="1000" b="1" i="0" u="none" strike="noStrike" kern="0" cap="all" spc="250" normalizeH="0" baseline="0" noProof="0" dirty="0">
                <a:ln>
                  <a:noFill/>
                </a:ln>
                <a:solidFill>
                  <a:srgbClr val="5C5C5C"/>
                </a:solidFill>
                <a:effectLst/>
                <a:uLnTx/>
                <a:uFillTx/>
                <a:latin typeface="Frutiger Next Pro Light"/>
              </a:rPr>
              <a:t>Migrant student information exchange (MSIX)</a:t>
            </a:r>
          </a:p>
        </p:txBody>
      </p:sp>
      <p:pic>
        <p:nvPicPr>
          <p:cNvPr id="9" name="Picture 8">
            <a:extLst>
              <a:ext uri="{FF2B5EF4-FFF2-40B4-BE49-F238E27FC236}">
                <a16:creationId xmlns:a16="http://schemas.microsoft.com/office/drawing/2014/main" id="{03E8B2BC-3C04-44FA-9A7C-D3E9F491D6E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33" y="6130602"/>
            <a:ext cx="2308645" cy="662939"/>
          </a:xfrm>
          <a:prstGeom prst="rect">
            <a:avLst/>
          </a:prstGeom>
        </p:spPr>
      </p:pic>
      <p:sp>
        <p:nvSpPr>
          <p:cNvPr id="4" name="TextBox 3">
            <a:extLst>
              <a:ext uri="{FF2B5EF4-FFF2-40B4-BE49-F238E27FC236}">
                <a16:creationId xmlns:a16="http://schemas.microsoft.com/office/drawing/2014/main" id="{9FF62A17-B0D1-4F16-A0BD-C422C0075860}"/>
              </a:ext>
            </a:extLst>
          </p:cNvPr>
          <p:cNvSpPr txBox="1"/>
          <p:nvPr/>
        </p:nvSpPr>
        <p:spPr>
          <a:xfrm>
            <a:off x="316336" y="5751110"/>
            <a:ext cx="15519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rPr>
              <a:t>Deloitte</a:t>
            </a:r>
          </a:p>
        </p:txBody>
      </p:sp>
    </p:spTree>
    <p:extLst>
      <p:ext uri="{BB962C8B-B14F-4D97-AF65-F5344CB8AC3E}">
        <p14:creationId xmlns:p14="http://schemas.microsoft.com/office/powerpoint/2010/main" val="15450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Isosceles Triangle 13">
            <a:extLst>
              <a:ext uri="{FF2B5EF4-FFF2-40B4-BE49-F238E27FC236}">
                <a16:creationId xmlns:a16="http://schemas.microsoft.com/office/drawing/2014/main" id="{7A2A662C-941D-CB40-AB5A-2FFAA1B8200F}"/>
              </a:ext>
            </a:extLst>
          </p:cNvPr>
          <p:cNvSpPr/>
          <p:nvPr/>
        </p:nvSpPr>
        <p:spPr bwMode="gray">
          <a:xfrm>
            <a:off x="1074110" y="1750140"/>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41" name="Isosceles Triangle 13">
            <a:extLst>
              <a:ext uri="{FF2B5EF4-FFF2-40B4-BE49-F238E27FC236}">
                <a16:creationId xmlns:a16="http://schemas.microsoft.com/office/drawing/2014/main" id="{6B06CC77-BB7F-494D-ACE1-B43DDD29AB0F}"/>
              </a:ext>
            </a:extLst>
          </p:cNvPr>
          <p:cNvSpPr/>
          <p:nvPr/>
        </p:nvSpPr>
        <p:spPr bwMode="gray">
          <a:xfrm>
            <a:off x="6896521" y="1744784"/>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166" name="Oval 165">
            <a:extLst>
              <a:ext uri="{FF2B5EF4-FFF2-40B4-BE49-F238E27FC236}">
                <a16:creationId xmlns:a16="http://schemas.microsoft.com/office/drawing/2014/main" id="{FA48C6B6-B32C-FD44-BB31-00888A1A3948}"/>
              </a:ext>
            </a:extLst>
          </p:cNvPr>
          <p:cNvSpPr/>
          <p:nvPr/>
        </p:nvSpPr>
        <p:spPr bwMode="gray">
          <a:xfrm rot="5400000">
            <a:off x="465000" y="1017696"/>
            <a:ext cx="1200983" cy="1224355"/>
          </a:xfrm>
          <a:prstGeom prst="ellipse">
            <a:avLst/>
          </a:prstGeom>
          <a:solidFill>
            <a:srgbClr val="B6E4CF"/>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157" name="Snip Diagonal Corner Rectangle 156">
            <a:extLst>
              <a:ext uri="{FF2B5EF4-FFF2-40B4-BE49-F238E27FC236}">
                <a16:creationId xmlns:a16="http://schemas.microsoft.com/office/drawing/2014/main" id="{EDA2B5E1-D05F-614D-AEE0-3ADCA27A2923}"/>
              </a:ext>
            </a:extLst>
          </p:cNvPr>
          <p:cNvSpPr/>
          <p:nvPr/>
        </p:nvSpPr>
        <p:spPr bwMode="gray">
          <a:xfrm>
            <a:off x="1771438" y="1227293"/>
            <a:ext cx="4070647" cy="915199"/>
          </a:xfrm>
          <a:prstGeom prst="snip2DiagRect">
            <a:avLst>
              <a:gd name="adj1" fmla="val 0"/>
              <a:gd name="adj2" fmla="val 40745"/>
            </a:avLst>
          </a:prstGeom>
          <a:solidFill>
            <a:srgbClr val="B6E4C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400" b="1" dirty="0">
                <a:solidFill>
                  <a:schemeClr val="tx1"/>
                </a:solidFill>
              </a:rPr>
              <a:t>DO</a:t>
            </a:r>
          </a:p>
        </p:txBody>
      </p:sp>
      <p:sp>
        <p:nvSpPr>
          <p:cNvPr id="162" name="Text Placeholder 3">
            <a:extLst>
              <a:ext uri="{FF2B5EF4-FFF2-40B4-BE49-F238E27FC236}">
                <a16:creationId xmlns:a16="http://schemas.microsoft.com/office/drawing/2014/main" id="{6EC9F5DD-B713-B24A-B7F7-92508563558B}"/>
              </a:ext>
            </a:extLst>
          </p:cNvPr>
          <p:cNvSpPr txBox="1">
            <a:spLocks/>
          </p:cNvSpPr>
          <p:nvPr/>
        </p:nvSpPr>
        <p:spPr bwMode="gray">
          <a:xfrm>
            <a:off x="565401" y="2336683"/>
            <a:ext cx="5108753" cy="4185761"/>
          </a:xfrm>
          <a:prstGeom prst="rect">
            <a:avLst/>
          </a:prstGeom>
        </p:spPr>
        <p:txBody>
          <a:bodyPr vert="horz" wrap="square" lIns="0" tIns="0" rIns="0" bIns="0" rtlCol="0">
            <a:spAutoFit/>
          </a:bodyPr>
          <a:lstStyle/>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Be suspicious of unsolicited phone calls, visits, or email messages from people asking about employees, computer systems, or internal information</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Try to verify the identity of any unknown person who claims to be from a legitimate organization</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Remember legitimate personnel will NEVER ask you for your password</a:t>
            </a:r>
            <a:endParaRPr lang="en-US" sz="2200" b="1" spc="-31" dirty="0">
              <a:solidFill>
                <a:srgbClr val="028573"/>
              </a:solidFill>
              <a:ea typeface="Open Sans" charset="0"/>
              <a:cs typeface="Open Sans" charset="0"/>
            </a:endParaRPr>
          </a:p>
          <a:p>
            <a:pPr marL="85725" lvl="1" indent="-85725">
              <a:buSzPct val="100000"/>
              <a:buFont typeface="Arial" panose="020B0604020202020204" pitchFamily="34" charset="0"/>
              <a:buChar char="•"/>
              <a:defRPr/>
            </a:pPr>
            <a:endParaRPr lang="en-US" sz="2000" dirty="0">
              <a:solidFill>
                <a:prstClr val="black"/>
              </a:solidFill>
            </a:endParaRPr>
          </a:p>
        </p:txBody>
      </p:sp>
      <p:cxnSp>
        <p:nvCxnSpPr>
          <p:cNvPr id="173" name="Straight Connector 172">
            <a:extLst>
              <a:ext uri="{FF2B5EF4-FFF2-40B4-BE49-F238E27FC236}">
                <a16:creationId xmlns:a16="http://schemas.microsoft.com/office/drawing/2014/main" id="{BF6C6E86-7F68-6241-B4FB-3AB1291A8951}"/>
              </a:ext>
            </a:extLst>
          </p:cNvPr>
          <p:cNvCxnSpPr>
            <a:cxnSpLocks/>
          </p:cNvCxnSpPr>
          <p:nvPr/>
        </p:nvCxnSpPr>
        <p:spPr>
          <a:xfrm>
            <a:off x="5841510" y="2277866"/>
            <a:ext cx="575" cy="3885428"/>
          </a:xfrm>
          <a:prstGeom prst="line">
            <a:avLst/>
          </a:prstGeom>
          <a:ln w="19050">
            <a:solidFill>
              <a:srgbClr val="B6E4CF"/>
            </a:solidFill>
            <a:tailEnd type="oval"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AF177EE-7B71-4376-B95F-21C7C8CEF2D1}"/>
              </a:ext>
            </a:extLst>
          </p:cNvPr>
          <p:cNvSpPr/>
          <p:nvPr/>
        </p:nvSpPr>
        <p:spPr bwMode="gray">
          <a:xfrm rot="5400000">
            <a:off x="6270022" y="1043101"/>
            <a:ext cx="1199050" cy="1224354"/>
          </a:xfrm>
          <a:prstGeom prst="ellipse">
            <a:avLst/>
          </a:prstGeom>
          <a:solidFill>
            <a:srgbClr val="FDF2B6"/>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39" name="Snip Diagonal Corner Rectangle 156">
            <a:extLst>
              <a:ext uri="{FF2B5EF4-FFF2-40B4-BE49-F238E27FC236}">
                <a16:creationId xmlns:a16="http://schemas.microsoft.com/office/drawing/2014/main" id="{A62AE207-41F9-488C-A00F-99D12788645F}"/>
              </a:ext>
            </a:extLst>
          </p:cNvPr>
          <p:cNvSpPr/>
          <p:nvPr/>
        </p:nvSpPr>
        <p:spPr bwMode="gray">
          <a:xfrm>
            <a:off x="7555379" y="1218401"/>
            <a:ext cx="4070647" cy="915199"/>
          </a:xfrm>
          <a:prstGeom prst="snip2DiagRect">
            <a:avLst>
              <a:gd name="adj1" fmla="val 0"/>
              <a:gd name="adj2" fmla="val 40745"/>
            </a:avLst>
          </a:prstGeom>
          <a:solidFill>
            <a:srgbClr val="FDF2B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400" b="1" dirty="0">
                <a:solidFill>
                  <a:schemeClr val="tx1"/>
                </a:solidFill>
              </a:rPr>
              <a:t>DON’T</a:t>
            </a:r>
          </a:p>
        </p:txBody>
      </p:sp>
      <p:sp>
        <p:nvSpPr>
          <p:cNvPr id="40" name="Text Placeholder 3">
            <a:extLst>
              <a:ext uri="{FF2B5EF4-FFF2-40B4-BE49-F238E27FC236}">
                <a16:creationId xmlns:a16="http://schemas.microsoft.com/office/drawing/2014/main" id="{C9EE44A7-1F9A-408F-A231-02E3093E50F5}"/>
              </a:ext>
            </a:extLst>
          </p:cNvPr>
          <p:cNvSpPr txBox="1">
            <a:spLocks/>
          </p:cNvSpPr>
          <p:nvPr/>
        </p:nvSpPr>
        <p:spPr bwMode="gray">
          <a:xfrm>
            <a:off x="6361203" y="2342539"/>
            <a:ext cx="5108753" cy="3585597"/>
          </a:xfrm>
          <a:prstGeom prst="rect">
            <a:avLst/>
          </a:prstGeom>
        </p:spPr>
        <p:txBody>
          <a:bodyPr vert="horz" wrap="square" lIns="0" tIns="0" rIns="0" bIns="0" rtlCol="0">
            <a:spAutoFit/>
          </a:bodyPr>
          <a:lstStyle/>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Give your passwords to anyone</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Enter your credentials into a website accessed by clicking a link in an email message</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Allow an unknown individual remote access to your computer in response to an unsolicited telephone call or onscreen pop-up message</a:t>
            </a:r>
            <a:endParaRPr lang="en-US" sz="2200" b="1" spc="-31" dirty="0">
              <a:solidFill>
                <a:srgbClr val="028573"/>
              </a:solidFill>
              <a:ea typeface="Open Sans" charset="0"/>
              <a:cs typeface="Open Sans" charset="0"/>
            </a:endParaRPr>
          </a:p>
          <a:p>
            <a:pPr marL="85725" lvl="1" indent="-85725">
              <a:buSzPct val="100000"/>
              <a:buFont typeface="Arial" panose="020B0604020202020204" pitchFamily="34" charset="0"/>
              <a:buChar char="•"/>
              <a:defRPr/>
            </a:pPr>
            <a:endParaRPr lang="en-US" sz="2000" dirty="0">
              <a:solidFill>
                <a:prstClr val="black"/>
              </a:solidFill>
            </a:endParaRPr>
          </a:p>
        </p:txBody>
      </p:sp>
      <p:cxnSp>
        <p:nvCxnSpPr>
          <p:cNvPr id="42" name="Straight Connector 41">
            <a:extLst>
              <a:ext uri="{FF2B5EF4-FFF2-40B4-BE49-F238E27FC236}">
                <a16:creationId xmlns:a16="http://schemas.microsoft.com/office/drawing/2014/main" id="{E34888B0-C14A-40D3-B3C1-0D65E1BA27F0}"/>
              </a:ext>
            </a:extLst>
          </p:cNvPr>
          <p:cNvCxnSpPr>
            <a:cxnSpLocks/>
          </p:cNvCxnSpPr>
          <p:nvPr/>
        </p:nvCxnSpPr>
        <p:spPr>
          <a:xfrm>
            <a:off x="11626026" y="2254110"/>
            <a:ext cx="0" cy="3992311"/>
          </a:xfrm>
          <a:prstGeom prst="line">
            <a:avLst/>
          </a:prstGeom>
          <a:ln w="19050">
            <a:solidFill>
              <a:srgbClr val="FDF2B6"/>
            </a:solidFill>
            <a:tailEnd type="oval" w="lg" len="lg"/>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67444EAD-4332-4630-A770-0A7D476E4F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47" name="Title 1">
            <a:extLst>
              <a:ext uri="{FF2B5EF4-FFF2-40B4-BE49-F238E27FC236}">
                <a16:creationId xmlns:a16="http://schemas.microsoft.com/office/drawing/2014/main" id="{5DFB8373-BA78-4867-90AE-6A213062F03D}"/>
              </a:ext>
            </a:extLst>
          </p:cNvPr>
          <p:cNvSpPr txBox="1">
            <a:spLocks/>
          </p:cNvSpPr>
          <p:nvPr/>
        </p:nvSpPr>
        <p:spPr>
          <a:xfrm>
            <a:off x="952500" y="417525"/>
            <a:ext cx="10363200" cy="594360"/>
          </a:xfrm>
          <a:prstGeom prst="rect">
            <a:avLst/>
          </a:prstGeom>
        </p:spPr>
        <p:txBody>
          <a:bodyPr/>
          <a:lst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r>
              <a:rPr lang="en-US" sz="4000" b="1" dirty="0">
                <a:latin typeface="+mn-lt"/>
              </a:rPr>
              <a:t>Avoid a Social Engineering Attack</a:t>
            </a:r>
          </a:p>
        </p:txBody>
      </p:sp>
      <p:sp>
        <p:nvSpPr>
          <p:cNvPr id="51" name="General_Fill_39">
            <a:extLst>
              <a:ext uri="{FF2B5EF4-FFF2-40B4-BE49-F238E27FC236}">
                <a16:creationId xmlns:a16="http://schemas.microsoft.com/office/drawing/2014/main" id="{26C02555-C77A-4C61-9DCF-6AF865DC92A7}"/>
              </a:ext>
            </a:extLst>
          </p:cNvPr>
          <p:cNvSpPr>
            <a:spLocks noChangeAspect="1" noEditPoints="1"/>
          </p:cNvSpPr>
          <p:nvPr/>
        </p:nvSpPr>
        <p:spPr bwMode="auto">
          <a:xfrm>
            <a:off x="0" y="0"/>
            <a:ext cx="0" cy="0"/>
          </a:xfrm>
          <a:custGeom>
            <a:avLst/>
            <a:gdLst>
              <a:gd name="T0" fmla="*/ 151 w 512"/>
              <a:gd name="T1" fmla="*/ 166 h 512"/>
              <a:gd name="T2" fmla="*/ 346 w 512"/>
              <a:gd name="T3" fmla="*/ 362 h 512"/>
              <a:gd name="T4" fmla="*/ 256 w 512"/>
              <a:gd name="T5" fmla="*/ 395 h 512"/>
              <a:gd name="T6" fmla="*/ 117 w 512"/>
              <a:gd name="T7" fmla="*/ 256 h 512"/>
              <a:gd name="T8" fmla="*/ 151 w 512"/>
              <a:gd name="T9" fmla="*/ 166 h 512"/>
              <a:gd name="T10" fmla="*/ 256 w 512"/>
              <a:gd name="T11" fmla="*/ 118 h 512"/>
              <a:gd name="T12" fmla="*/ 166 w 512"/>
              <a:gd name="T13" fmla="*/ 151 h 512"/>
              <a:gd name="T14" fmla="*/ 361 w 512"/>
              <a:gd name="T15" fmla="*/ 346 h 512"/>
              <a:gd name="T16" fmla="*/ 395 w 512"/>
              <a:gd name="T17" fmla="*/ 256 h 512"/>
              <a:gd name="T18" fmla="*/ 256 w 512"/>
              <a:gd name="T19" fmla="*/ 118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416 w 512"/>
              <a:gd name="T31" fmla="*/ 256 h 512"/>
              <a:gd name="T32" fmla="*/ 256 w 512"/>
              <a:gd name="T33" fmla="*/ 96 h 512"/>
              <a:gd name="T34" fmla="*/ 96 w 512"/>
              <a:gd name="T35" fmla="*/ 256 h 512"/>
              <a:gd name="T36" fmla="*/ 256 w 512"/>
              <a:gd name="T37" fmla="*/ 416 h 512"/>
              <a:gd name="T38" fmla="*/ 416 w 512"/>
              <a:gd name="T3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151" y="166"/>
                </a:moveTo>
                <a:cubicBezTo>
                  <a:pt x="346" y="362"/>
                  <a:pt x="346" y="362"/>
                  <a:pt x="346" y="362"/>
                </a:cubicBezTo>
                <a:cubicBezTo>
                  <a:pt x="322" y="382"/>
                  <a:pt x="290" y="395"/>
                  <a:pt x="256" y="395"/>
                </a:cubicBezTo>
                <a:cubicBezTo>
                  <a:pt x="180" y="395"/>
                  <a:pt x="117" y="333"/>
                  <a:pt x="117" y="256"/>
                </a:cubicBezTo>
                <a:cubicBezTo>
                  <a:pt x="117" y="222"/>
                  <a:pt x="130" y="190"/>
                  <a:pt x="151" y="166"/>
                </a:cubicBezTo>
                <a:close/>
                <a:moveTo>
                  <a:pt x="256" y="118"/>
                </a:moveTo>
                <a:cubicBezTo>
                  <a:pt x="222" y="118"/>
                  <a:pt x="190" y="130"/>
                  <a:pt x="166" y="151"/>
                </a:cubicBezTo>
                <a:cubicBezTo>
                  <a:pt x="361" y="346"/>
                  <a:pt x="361" y="346"/>
                  <a:pt x="361" y="346"/>
                </a:cubicBezTo>
                <a:cubicBezTo>
                  <a:pt x="382" y="322"/>
                  <a:pt x="395" y="291"/>
                  <a:pt x="395" y="256"/>
                </a:cubicBezTo>
                <a:cubicBezTo>
                  <a:pt x="395" y="180"/>
                  <a:pt x="332" y="118"/>
                  <a:pt x="256" y="118"/>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416" y="256"/>
                </a:moveTo>
                <a:cubicBezTo>
                  <a:pt x="416" y="168"/>
                  <a:pt x="344" y="96"/>
                  <a:pt x="256" y="96"/>
                </a:cubicBezTo>
                <a:cubicBezTo>
                  <a:pt x="168" y="96"/>
                  <a:pt x="96" y="168"/>
                  <a:pt x="96" y="256"/>
                </a:cubicBezTo>
                <a:cubicBezTo>
                  <a:pt x="96" y="345"/>
                  <a:pt x="168" y="416"/>
                  <a:pt x="256" y="416"/>
                </a:cubicBezTo>
                <a:cubicBezTo>
                  <a:pt x="344" y="416"/>
                  <a:pt x="416" y="345"/>
                  <a:pt x="416" y="2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dirty="0"/>
          </a:p>
        </p:txBody>
      </p:sp>
      <p:grpSp>
        <p:nvGrpSpPr>
          <p:cNvPr id="56" name="General_Border_42">
            <a:extLst>
              <a:ext uri="{FF2B5EF4-FFF2-40B4-BE49-F238E27FC236}">
                <a16:creationId xmlns:a16="http://schemas.microsoft.com/office/drawing/2014/main" id="{1AAB900A-2BE1-4C34-82D4-13D312EB67D5}"/>
              </a:ext>
            </a:extLst>
          </p:cNvPr>
          <p:cNvGrpSpPr>
            <a:grpSpLocks noChangeAspect="1"/>
          </p:cNvGrpSpPr>
          <p:nvPr/>
        </p:nvGrpSpPr>
        <p:grpSpPr bwMode="auto">
          <a:xfrm>
            <a:off x="563966" y="1135428"/>
            <a:ext cx="1016564" cy="1000377"/>
            <a:chOff x="1166" y="1121"/>
            <a:chExt cx="341" cy="340"/>
          </a:xfrm>
          <a:solidFill>
            <a:schemeClr val="tx1"/>
          </a:solidFill>
        </p:grpSpPr>
        <p:sp>
          <p:nvSpPr>
            <p:cNvPr id="57" name="Freeform 300">
              <a:extLst>
                <a:ext uri="{FF2B5EF4-FFF2-40B4-BE49-F238E27FC236}">
                  <a16:creationId xmlns:a16="http://schemas.microsoft.com/office/drawing/2014/main" id="{8C2A2C52-E34F-4A38-B6DD-1EA34E870814}"/>
                </a:ext>
              </a:extLst>
            </p:cNvPr>
            <p:cNvSpPr>
              <a:spLocks noEditPoints="1"/>
            </p:cNvSpPr>
            <p:nvPr/>
          </p:nvSpPr>
          <p:spPr bwMode="auto">
            <a:xfrm>
              <a:off x="1230" y="1213"/>
              <a:ext cx="213" cy="170"/>
            </a:xfrm>
            <a:custGeom>
              <a:avLst/>
              <a:gdLst>
                <a:gd name="T0" fmla="*/ 309 w 320"/>
                <a:gd name="T1" fmla="*/ 0 h 256"/>
                <a:gd name="T2" fmla="*/ 10 w 320"/>
                <a:gd name="T3" fmla="*/ 0 h 256"/>
                <a:gd name="T4" fmla="*/ 0 w 320"/>
                <a:gd name="T5" fmla="*/ 11 h 256"/>
                <a:gd name="T6" fmla="*/ 0 w 320"/>
                <a:gd name="T7" fmla="*/ 203 h 256"/>
                <a:gd name="T8" fmla="*/ 10 w 320"/>
                <a:gd name="T9" fmla="*/ 214 h 256"/>
                <a:gd name="T10" fmla="*/ 149 w 320"/>
                <a:gd name="T11" fmla="*/ 214 h 256"/>
                <a:gd name="T12" fmla="*/ 149 w 320"/>
                <a:gd name="T13" fmla="*/ 235 h 256"/>
                <a:gd name="T14" fmla="*/ 106 w 320"/>
                <a:gd name="T15" fmla="*/ 235 h 256"/>
                <a:gd name="T16" fmla="*/ 96 w 320"/>
                <a:gd name="T17" fmla="*/ 246 h 256"/>
                <a:gd name="T18" fmla="*/ 106 w 320"/>
                <a:gd name="T19" fmla="*/ 256 h 256"/>
                <a:gd name="T20" fmla="*/ 213 w 320"/>
                <a:gd name="T21" fmla="*/ 256 h 256"/>
                <a:gd name="T22" fmla="*/ 224 w 320"/>
                <a:gd name="T23" fmla="*/ 246 h 256"/>
                <a:gd name="T24" fmla="*/ 213 w 320"/>
                <a:gd name="T25" fmla="*/ 235 h 256"/>
                <a:gd name="T26" fmla="*/ 170 w 320"/>
                <a:gd name="T27" fmla="*/ 235 h 256"/>
                <a:gd name="T28" fmla="*/ 170 w 320"/>
                <a:gd name="T29" fmla="*/ 214 h 256"/>
                <a:gd name="T30" fmla="*/ 309 w 320"/>
                <a:gd name="T31" fmla="*/ 214 h 256"/>
                <a:gd name="T32" fmla="*/ 320 w 320"/>
                <a:gd name="T33" fmla="*/ 203 h 256"/>
                <a:gd name="T34" fmla="*/ 320 w 320"/>
                <a:gd name="T35" fmla="*/ 11 h 256"/>
                <a:gd name="T36" fmla="*/ 309 w 320"/>
                <a:gd name="T37" fmla="*/ 0 h 256"/>
                <a:gd name="T38" fmla="*/ 298 w 320"/>
                <a:gd name="T39" fmla="*/ 192 h 256"/>
                <a:gd name="T40" fmla="*/ 21 w 320"/>
                <a:gd name="T41" fmla="*/ 192 h 256"/>
                <a:gd name="T42" fmla="*/ 21 w 320"/>
                <a:gd name="T43" fmla="*/ 22 h 256"/>
                <a:gd name="T44" fmla="*/ 298 w 320"/>
                <a:gd name="T45" fmla="*/ 22 h 256"/>
                <a:gd name="T46" fmla="*/ 298 w 320"/>
                <a:gd name="T47"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0" h="256">
                  <a:moveTo>
                    <a:pt x="309" y="0"/>
                  </a:moveTo>
                  <a:cubicBezTo>
                    <a:pt x="10" y="0"/>
                    <a:pt x="10" y="0"/>
                    <a:pt x="10" y="0"/>
                  </a:cubicBezTo>
                  <a:cubicBezTo>
                    <a:pt x="4" y="0"/>
                    <a:pt x="0" y="5"/>
                    <a:pt x="0" y="11"/>
                  </a:cubicBezTo>
                  <a:cubicBezTo>
                    <a:pt x="0" y="203"/>
                    <a:pt x="0" y="203"/>
                    <a:pt x="0" y="203"/>
                  </a:cubicBezTo>
                  <a:cubicBezTo>
                    <a:pt x="0" y="209"/>
                    <a:pt x="4" y="214"/>
                    <a:pt x="10" y="214"/>
                  </a:cubicBezTo>
                  <a:cubicBezTo>
                    <a:pt x="149" y="214"/>
                    <a:pt x="149" y="214"/>
                    <a:pt x="149" y="214"/>
                  </a:cubicBezTo>
                  <a:cubicBezTo>
                    <a:pt x="149" y="235"/>
                    <a:pt x="149" y="235"/>
                    <a:pt x="149" y="235"/>
                  </a:cubicBezTo>
                  <a:cubicBezTo>
                    <a:pt x="106" y="235"/>
                    <a:pt x="106" y="235"/>
                    <a:pt x="106" y="235"/>
                  </a:cubicBezTo>
                  <a:cubicBezTo>
                    <a:pt x="100" y="235"/>
                    <a:pt x="96" y="240"/>
                    <a:pt x="96" y="246"/>
                  </a:cubicBezTo>
                  <a:cubicBezTo>
                    <a:pt x="96" y="252"/>
                    <a:pt x="100" y="256"/>
                    <a:pt x="106" y="256"/>
                  </a:cubicBezTo>
                  <a:cubicBezTo>
                    <a:pt x="213" y="256"/>
                    <a:pt x="213" y="256"/>
                    <a:pt x="213" y="256"/>
                  </a:cubicBezTo>
                  <a:cubicBezTo>
                    <a:pt x="219" y="256"/>
                    <a:pt x="224" y="252"/>
                    <a:pt x="224" y="246"/>
                  </a:cubicBezTo>
                  <a:cubicBezTo>
                    <a:pt x="224" y="240"/>
                    <a:pt x="219" y="235"/>
                    <a:pt x="213" y="235"/>
                  </a:cubicBezTo>
                  <a:cubicBezTo>
                    <a:pt x="170" y="235"/>
                    <a:pt x="170" y="235"/>
                    <a:pt x="170" y="235"/>
                  </a:cubicBezTo>
                  <a:cubicBezTo>
                    <a:pt x="170" y="214"/>
                    <a:pt x="170" y="214"/>
                    <a:pt x="170"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21" y="192"/>
                    <a:pt x="21" y="192"/>
                    <a:pt x="21" y="192"/>
                  </a:cubicBezTo>
                  <a:cubicBezTo>
                    <a:pt x="21" y="22"/>
                    <a:pt x="21" y="22"/>
                    <a:pt x="21" y="22"/>
                  </a:cubicBezTo>
                  <a:cubicBezTo>
                    <a:pt x="298" y="22"/>
                    <a:pt x="298" y="22"/>
                    <a:pt x="298" y="22"/>
                  </a:cubicBezTo>
                  <a:lnTo>
                    <a:pt x="298" y="1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58" name="Freeform 301">
              <a:extLst>
                <a:ext uri="{FF2B5EF4-FFF2-40B4-BE49-F238E27FC236}">
                  <a16:creationId xmlns:a16="http://schemas.microsoft.com/office/drawing/2014/main" id="{88568414-B20D-4B86-97E9-A56488CA4645}"/>
                </a:ext>
              </a:extLst>
            </p:cNvPr>
            <p:cNvSpPr>
              <a:spLocks noEditPoints="1"/>
            </p:cNvSpPr>
            <p:nvPr/>
          </p:nvSpPr>
          <p:spPr bwMode="auto">
            <a:xfrm>
              <a:off x="1166" y="112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grpSp>
        <p:nvGrpSpPr>
          <p:cNvPr id="63" name="General_Border_27">
            <a:extLst>
              <a:ext uri="{FF2B5EF4-FFF2-40B4-BE49-F238E27FC236}">
                <a16:creationId xmlns:a16="http://schemas.microsoft.com/office/drawing/2014/main" id="{78F3B691-E5C9-42B6-AD05-B3DB0E1C9603}"/>
              </a:ext>
            </a:extLst>
          </p:cNvPr>
          <p:cNvGrpSpPr>
            <a:grpSpLocks noChangeAspect="1"/>
          </p:cNvGrpSpPr>
          <p:nvPr/>
        </p:nvGrpSpPr>
        <p:grpSpPr bwMode="auto">
          <a:xfrm>
            <a:off x="6397409" y="1175040"/>
            <a:ext cx="981751" cy="981751"/>
            <a:chOff x="1920" y="2027"/>
            <a:chExt cx="340" cy="340"/>
          </a:xfrm>
          <a:solidFill>
            <a:schemeClr val="tx1"/>
          </a:solidFill>
        </p:grpSpPr>
        <p:sp>
          <p:nvSpPr>
            <p:cNvPr id="64" name="Freeform 504">
              <a:extLst>
                <a:ext uri="{FF2B5EF4-FFF2-40B4-BE49-F238E27FC236}">
                  <a16:creationId xmlns:a16="http://schemas.microsoft.com/office/drawing/2014/main" id="{4A992334-8BB4-44DC-990F-067AE9CBBB4D}"/>
                </a:ext>
              </a:extLst>
            </p:cNvPr>
            <p:cNvSpPr>
              <a:spLocks noEditPoints="1"/>
            </p:cNvSpPr>
            <p:nvPr/>
          </p:nvSpPr>
          <p:spPr bwMode="auto">
            <a:xfrm>
              <a:off x="1983" y="2097"/>
              <a:ext cx="213" cy="178"/>
            </a:xfrm>
            <a:custGeom>
              <a:avLst/>
              <a:gdLst>
                <a:gd name="T0" fmla="*/ 319 w 321"/>
                <a:gd name="T1" fmla="*/ 252 h 268"/>
                <a:gd name="T2" fmla="*/ 170 w 321"/>
                <a:gd name="T3" fmla="*/ 6 h 268"/>
                <a:gd name="T4" fmla="*/ 152 w 321"/>
                <a:gd name="T5" fmla="*/ 6 h 268"/>
                <a:gd name="T6" fmla="*/ 2 w 321"/>
                <a:gd name="T7" fmla="*/ 252 h 268"/>
                <a:gd name="T8" fmla="*/ 2 w 321"/>
                <a:gd name="T9" fmla="*/ 263 h 268"/>
                <a:gd name="T10" fmla="*/ 11 w 321"/>
                <a:gd name="T11" fmla="*/ 268 h 268"/>
                <a:gd name="T12" fmla="*/ 310 w 321"/>
                <a:gd name="T13" fmla="*/ 268 h 268"/>
                <a:gd name="T14" fmla="*/ 319 w 321"/>
                <a:gd name="T15" fmla="*/ 263 h 268"/>
                <a:gd name="T16" fmla="*/ 319 w 321"/>
                <a:gd name="T17" fmla="*/ 252 h 268"/>
                <a:gd name="T18" fmla="*/ 30 w 321"/>
                <a:gd name="T19" fmla="*/ 247 h 268"/>
                <a:gd name="T20" fmla="*/ 161 w 321"/>
                <a:gd name="T21" fmla="*/ 33 h 268"/>
                <a:gd name="T22" fmla="*/ 291 w 321"/>
                <a:gd name="T23" fmla="*/ 247 h 268"/>
                <a:gd name="T24" fmla="*/ 30 w 321"/>
                <a:gd name="T25" fmla="*/ 247 h 268"/>
                <a:gd name="T26" fmla="*/ 161 w 321"/>
                <a:gd name="T27" fmla="*/ 87 h 268"/>
                <a:gd name="T28" fmla="*/ 171 w 321"/>
                <a:gd name="T29" fmla="*/ 97 h 268"/>
                <a:gd name="T30" fmla="*/ 171 w 321"/>
                <a:gd name="T31" fmla="*/ 172 h 268"/>
                <a:gd name="T32" fmla="*/ 161 w 321"/>
                <a:gd name="T33" fmla="*/ 183 h 268"/>
                <a:gd name="T34" fmla="*/ 150 w 321"/>
                <a:gd name="T35" fmla="*/ 172 h 268"/>
                <a:gd name="T36" fmla="*/ 150 w 321"/>
                <a:gd name="T37" fmla="*/ 97 h 268"/>
                <a:gd name="T38" fmla="*/ 161 w 321"/>
                <a:gd name="T39" fmla="*/ 87 h 268"/>
                <a:gd name="T40" fmla="*/ 171 w 321"/>
                <a:gd name="T41" fmla="*/ 215 h 268"/>
                <a:gd name="T42" fmla="*/ 161 w 321"/>
                <a:gd name="T43" fmla="*/ 225 h 268"/>
                <a:gd name="T44" fmla="*/ 150 w 321"/>
                <a:gd name="T45" fmla="*/ 215 h 268"/>
                <a:gd name="T46" fmla="*/ 161 w 321"/>
                <a:gd name="T47" fmla="*/ 204 h 268"/>
                <a:gd name="T48" fmla="*/ 171 w 321"/>
                <a:gd name="T49"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268">
                  <a:moveTo>
                    <a:pt x="319" y="252"/>
                  </a:moveTo>
                  <a:cubicBezTo>
                    <a:pt x="170" y="6"/>
                    <a:pt x="170" y="6"/>
                    <a:pt x="170" y="6"/>
                  </a:cubicBezTo>
                  <a:cubicBezTo>
                    <a:pt x="166" y="0"/>
                    <a:pt x="155" y="0"/>
                    <a:pt x="152" y="6"/>
                  </a:cubicBezTo>
                  <a:cubicBezTo>
                    <a:pt x="2" y="252"/>
                    <a:pt x="2" y="252"/>
                    <a:pt x="2" y="252"/>
                  </a:cubicBezTo>
                  <a:cubicBezTo>
                    <a:pt x="0" y="255"/>
                    <a:pt x="0" y="259"/>
                    <a:pt x="2" y="263"/>
                  </a:cubicBezTo>
                  <a:cubicBezTo>
                    <a:pt x="4" y="266"/>
                    <a:pt x="7" y="268"/>
                    <a:pt x="11" y="268"/>
                  </a:cubicBezTo>
                  <a:cubicBezTo>
                    <a:pt x="310" y="268"/>
                    <a:pt x="310" y="268"/>
                    <a:pt x="310" y="268"/>
                  </a:cubicBezTo>
                  <a:cubicBezTo>
                    <a:pt x="314" y="268"/>
                    <a:pt x="317" y="266"/>
                    <a:pt x="319" y="263"/>
                  </a:cubicBezTo>
                  <a:cubicBezTo>
                    <a:pt x="321" y="259"/>
                    <a:pt x="321" y="255"/>
                    <a:pt x="319" y="252"/>
                  </a:cubicBezTo>
                  <a:close/>
                  <a:moveTo>
                    <a:pt x="30" y="247"/>
                  </a:moveTo>
                  <a:cubicBezTo>
                    <a:pt x="161" y="33"/>
                    <a:pt x="161" y="33"/>
                    <a:pt x="161" y="33"/>
                  </a:cubicBezTo>
                  <a:cubicBezTo>
                    <a:pt x="291" y="247"/>
                    <a:pt x="291" y="247"/>
                    <a:pt x="291" y="247"/>
                  </a:cubicBezTo>
                  <a:lnTo>
                    <a:pt x="30" y="247"/>
                  </a:lnTo>
                  <a:close/>
                  <a:moveTo>
                    <a:pt x="161" y="87"/>
                  </a:moveTo>
                  <a:cubicBezTo>
                    <a:pt x="167" y="87"/>
                    <a:pt x="171" y="91"/>
                    <a:pt x="171" y="97"/>
                  </a:cubicBezTo>
                  <a:cubicBezTo>
                    <a:pt x="171" y="172"/>
                    <a:pt x="171" y="172"/>
                    <a:pt x="171" y="172"/>
                  </a:cubicBezTo>
                  <a:cubicBezTo>
                    <a:pt x="171" y="178"/>
                    <a:pt x="167" y="183"/>
                    <a:pt x="161" y="183"/>
                  </a:cubicBezTo>
                  <a:cubicBezTo>
                    <a:pt x="155" y="183"/>
                    <a:pt x="150" y="178"/>
                    <a:pt x="150" y="172"/>
                  </a:cubicBezTo>
                  <a:cubicBezTo>
                    <a:pt x="150" y="97"/>
                    <a:pt x="150" y="97"/>
                    <a:pt x="150" y="97"/>
                  </a:cubicBezTo>
                  <a:cubicBezTo>
                    <a:pt x="150" y="91"/>
                    <a:pt x="155" y="87"/>
                    <a:pt x="161" y="87"/>
                  </a:cubicBezTo>
                  <a:close/>
                  <a:moveTo>
                    <a:pt x="171" y="215"/>
                  </a:moveTo>
                  <a:cubicBezTo>
                    <a:pt x="171" y="221"/>
                    <a:pt x="167" y="225"/>
                    <a:pt x="161" y="225"/>
                  </a:cubicBezTo>
                  <a:cubicBezTo>
                    <a:pt x="155" y="225"/>
                    <a:pt x="150" y="221"/>
                    <a:pt x="150" y="215"/>
                  </a:cubicBezTo>
                  <a:cubicBezTo>
                    <a:pt x="150" y="209"/>
                    <a:pt x="155" y="204"/>
                    <a:pt x="161" y="204"/>
                  </a:cubicBezTo>
                  <a:cubicBezTo>
                    <a:pt x="167" y="204"/>
                    <a:pt x="171" y="209"/>
                    <a:pt x="171" y="2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5" name="Freeform 505">
              <a:extLst>
                <a:ext uri="{FF2B5EF4-FFF2-40B4-BE49-F238E27FC236}">
                  <a16:creationId xmlns:a16="http://schemas.microsoft.com/office/drawing/2014/main" id="{74CA2618-024F-47CA-80DF-46143FAB40D3}"/>
                </a:ext>
              </a:extLst>
            </p:cNvPr>
            <p:cNvSpPr>
              <a:spLocks noEditPoints="1"/>
            </p:cNvSpPr>
            <p:nvPr/>
          </p:nvSpPr>
          <p:spPr bwMode="auto">
            <a:xfrm>
              <a:off x="1920" y="202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Tree>
    <p:extLst>
      <p:ext uri="{BB962C8B-B14F-4D97-AF65-F5344CB8AC3E}">
        <p14:creationId xmlns:p14="http://schemas.microsoft.com/office/powerpoint/2010/main" val="31098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7B9460-7F65-48E7-93DD-80BDB1478526}"/>
              </a:ext>
              <a:ext uri="{C183D7F6-B498-43B3-948B-1728B52AA6E4}">
                <adec:decorative xmlns:adec="http://schemas.microsoft.com/office/drawing/2017/decorative" val="1"/>
              </a:ext>
            </a:extLst>
          </p:cNvPr>
          <p:cNvSpPr/>
          <p:nvPr/>
        </p:nvSpPr>
        <p:spPr>
          <a:xfrm>
            <a:off x="0" y="295079"/>
            <a:ext cx="884374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latin typeface="+mn-lt"/>
              </a:rPr>
              <a:t>Email Security Best Practices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924565" y="1521825"/>
            <a:ext cx="8922289" cy="4524315"/>
          </a:xfrm>
          <a:prstGeom prst="rect">
            <a:avLst/>
          </a:prstGeom>
          <a:noFill/>
        </p:spPr>
        <p:txBody>
          <a:bodyPr wrap="square" rtlCol="0">
            <a:spAutoFit/>
          </a:bodyPr>
          <a:lstStyle/>
          <a:p>
            <a:pPr marL="457200" lvl="0" indent="-457200">
              <a:spcAft>
                <a:spcPts val="1200"/>
              </a:spcAft>
              <a:buFont typeface="+mj-lt"/>
              <a:buAutoNum type="arabicPeriod"/>
            </a:pPr>
            <a:r>
              <a:rPr lang="en-US" sz="2000" spc="-31" dirty="0">
                <a:latin typeface="Open Sans"/>
                <a:ea typeface="Open Sans" charset="0"/>
                <a:cs typeface="Open Sans" charset="0"/>
              </a:rPr>
              <a:t>Do not open unexpected attachments even if you know the sender</a:t>
            </a:r>
          </a:p>
          <a:p>
            <a:pPr marL="457200" lvl="0" indent="-457200">
              <a:spcAft>
                <a:spcPts val="1200"/>
              </a:spcAft>
              <a:buFont typeface="+mj-lt"/>
              <a:buAutoNum type="arabicPeriod"/>
            </a:pPr>
            <a:r>
              <a:rPr lang="en-US" sz="2000" spc="-31" dirty="0">
                <a:latin typeface="Open Sans"/>
                <a:ea typeface="Open Sans" charset="0"/>
                <a:cs typeface="Open Sans" charset="0"/>
              </a:rPr>
              <a:t>Do not click on suspicious links within emails</a:t>
            </a:r>
          </a:p>
          <a:p>
            <a:pPr marL="457200" lvl="0" indent="-457200">
              <a:spcAft>
                <a:spcPts val="1200"/>
              </a:spcAft>
              <a:buFont typeface="+mj-lt"/>
              <a:buAutoNum type="arabicPeriod"/>
            </a:pPr>
            <a:r>
              <a:rPr lang="en-US" sz="2000" spc="-31" dirty="0">
                <a:latin typeface="Open Sans"/>
                <a:ea typeface="Open Sans" charset="0"/>
                <a:cs typeface="Open Sans" charset="0"/>
              </a:rPr>
              <a:t>Install and update anti-virus software on all devices</a:t>
            </a:r>
          </a:p>
          <a:p>
            <a:pPr marL="457200" lvl="0" indent="-457200">
              <a:spcAft>
                <a:spcPts val="1200"/>
              </a:spcAft>
              <a:buFont typeface="+mj-lt"/>
              <a:buAutoNum type="arabicPeriod"/>
            </a:pPr>
            <a:r>
              <a:rPr lang="en-US" sz="2000" spc="-31" dirty="0">
                <a:latin typeface="Open Sans"/>
                <a:ea typeface="Open Sans" charset="0"/>
                <a:cs typeface="Open Sans" charset="0"/>
              </a:rPr>
              <a:t>Learn how to recognize phishing</a:t>
            </a:r>
          </a:p>
          <a:p>
            <a:pPr marL="1714500" lvl="3" indent="-342900">
              <a:buFont typeface="Arial" panose="020B0604020202020204" pitchFamily="34" charset="0"/>
              <a:buChar char="•"/>
            </a:pPr>
            <a:r>
              <a:rPr lang="en-US" spc="-31" dirty="0">
                <a:latin typeface="Open Sans"/>
                <a:ea typeface="Open Sans" charset="0"/>
                <a:cs typeface="Open Sans" charset="0"/>
              </a:rPr>
              <a:t>Messages that contain threats to shutdown accounts or devices</a:t>
            </a:r>
          </a:p>
          <a:p>
            <a:pPr marL="1714500" lvl="3" indent="-342900">
              <a:buFont typeface="Arial" panose="020B0604020202020204" pitchFamily="34" charset="0"/>
              <a:buChar char="•"/>
            </a:pPr>
            <a:r>
              <a:rPr lang="en-US" spc="-31" dirty="0">
                <a:latin typeface="Open Sans"/>
                <a:ea typeface="Open Sans" charset="0"/>
                <a:cs typeface="Open Sans" charset="0"/>
              </a:rPr>
              <a:t>Requests for personal information (passwords or Social Security Numbers)</a:t>
            </a:r>
          </a:p>
          <a:p>
            <a:pPr marL="1714500" lvl="3" indent="-342900">
              <a:buFont typeface="Arial" panose="020B0604020202020204" pitchFamily="34" charset="0"/>
              <a:buChar char="•"/>
            </a:pPr>
            <a:r>
              <a:rPr lang="en-US" spc="-31" dirty="0">
                <a:latin typeface="Open Sans"/>
                <a:ea typeface="Open Sans" charset="0"/>
                <a:cs typeface="Open Sans" charset="0"/>
              </a:rPr>
              <a:t>Words like “Urgent”</a:t>
            </a:r>
          </a:p>
          <a:p>
            <a:pPr marL="1714500" lvl="3" indent="-342900">
              <a:buFont typeface="Arial" panose="020B0604020202020204" pitchFamily="34" charset="0"/>
              <a:buChar char="•"/>
            </a:pPr>
            <a:r>
              <a:rPr lang="en-US" spc="-31" dirty="0">
                <a:latin typeface="Open Sans"/>
                <a:ea typeface="Open Sans" charset="0"/>
                <a:cs typeface="Open Sans" charset="0"/>
              </a:rPr>
              <a:t>Forged email addresses</a:t>
            </a:r>
          </a:p>
          <a:p>
            <a:pPr marL="1714500" lvl="3" indent="-342900">
              <a:spcAft>
                <a:spcPts val="1200"/>
              </a:spcAft>
              <a:buFont typeface="Arial" panose="020B0604020202020204" pitchFamily="34" charset="0"/>
              <a:buChar char="•"/>
            </a:pPr>
            <a:r>
              <a:rPr lang="en-US" spc="-31" dirty="0">
                <a:latin typeface="Open Sans"/>
                <a:ea typeface="Open Sans" charset="0"/>
                <a:cs typeface="Open Sans" charset="0"/>
              </a:rPr>
              <a:t>Poor writing or bad grammar</a:t>
            </a:r>
            <a:endParaRPr lang="en-US" sz="2000" spc="-31" dirty="0">
              <a:latin typeface="Open Sans"/>
              <a:ea typeface="Open Sans" charset="0"/>
              <a:cs typeface="Open Sans" charset="0"/>
            </a:endParaRPr>
          </a:p>
          <a:p>
            <a:pPr marL="457200" lvl="0" indent="-457200">
              <a:spcAft>
                <a:spcPts val="1200"/>
              </a:spcAft>
              <a:buFont typeface="+mj-lt"/>
              <a:buAutoNum type="arabicPeriod"/>
            </a:pPr>
            <a:r>
              <a:rPr lang="en-US" sz="2000" spc="-31" dirty="0">
                <a:latin typeface="Open Sans"/>
                <a:ea typeface="Open Sans" charset="0"/>
                <a:cs typeface="Open Sans" charset="0"/>
              </a:rPr>
              <a:t>Don’t give your email address to sites you don’t trust</a:t>
            </a:r>
          </a:p>
          <a:p>
            <a:pPr marL="457200" indent="-457200">
              <a:spcAft>
                <a:spcPts val="1200"/>
              </a:spcAft>
              <a:buFont typeface="+mj-lt"/>
              <a:buAutoNum type="arabicPeriod"/>
            </a:pPr>
            <a:r>
              <a:rPr lang="en-US" sz="2000" spc="-31" dirty="0">
                <a:latin typeface="Open Sans"/>
                <a:ea typeface="Open Sans" charset="0"/>
                <a:cs typeface="Open Sans" charset="0"/>
              </a:rPr>
              <a:t>Report suspicious emails to your IT Department</a:t>
            </a:r>
          </a:p>
        </p:txBody>
      </p:sp>
      <p:grpSp>
        <p:nvGrpSpPr>
          <p:cNvPr id="49" name="Group 48">
            <a:extLst>
              <a:ext uri="{FF2B5EF4-FFF2-40B4-BE49-F238E27FC236}">
                <a16:creationId xmlns:a16="http://schemas.microsoft.com/office/drawing/2014/main" id="{311EFCB8-E916-4AB8-AE9E-BD24CF2B8B69}"/>
              </a:ext>
            </a:extLst>
          </p:cNvPr>
          <p:cNvGrpSpPr/>
          <p:nvPr/>
        </p:nvGrpSpPr>
        <p:grpSpPr>
          <a:xfrm>
            <a:off x="8439988" y="339454"/>
            <a:ext cx="2714625" cy="2262308"/>
            <a:chOff x="3581401" y="3694113"/>
            <a:chExt cx="538163" cy="482600"/>
          </a:xfrm>
          <a:solidFill>
            <a:srgbClr val="10A567">
              <a:alpha val="16863"/>
            </a:srgbClr>
          </a:solidFill>
        </p:grpSpPr>
        <p:sp>
          <p:nvSpPr>
            <p:cNvPr id="50" name="Freeform 200">
              <a:extLst>
                <a:ext uri="{FF2B5EF4-FFF2-40B4-BE49-F238E27FC236}">
                  <a16:creationId xmlns:a16="http://schemas.microsoft.com/office/drawing/2014/main" id="{9C7A43AE-CD93-4B06-99CF-E323FD0E6A1E}"/>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1" name="Freeform 201">
              <a:extLst>
                <a:ext uri="{FF2B5EF4-FFF2-40B4-BE49-F238E27FC236}">
                  <a16:creationId xmlns:a16="http://schemas.microsoft.com/office/drawing/2014/main" id="{9BADE88D-E667-4481-9936-91DB7AD152B9}"/>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2" name="Freeform 202">
              <a:extLst>
                <a:ext uri="{FF2B5EF4-FFF2-40B4-BE49-F238E27FC236}">
                  <a16:creationId xmlns:a16="http://schemas.microsoft.com/office/drawing/2014/main" id="{8FA4BDCD-0621-4B29-95B4-86FF3D8C464D}"/>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3" name="Group 52">
            <a:extLst>
              <a:ext uri="{FF2B5EF4-FFF2-40B4-BE49-F238E27FC236}">
                <a16:creationId xmlns:a16="http://schemas.microsoft.com/office/drawing/2014/main" id="{23E89D28-F420-49F4-9285-574BA47ACA38}"/>
              </a:ext>
            </a:extLst>
          </p:cNvPr>
          <p:cNvGrpSpPr/>
          <p:nvPr/>
        </p:nvGrpSpPr>
        <p:grpSpPr>
          <a:xfrm>
            <a:off x="9435350" y="1375251"/>
            <a:ext cx="2714625" cy="2262308"/>
            <a:chOff x="3581401" y="3694113"/>
            <a:chExt cx="538163" cy="482600"/>
          </a:xfrm>
          <a:solidFill>
            <a:srgbClr val="C0D62F">
              <a:alpha val="16863"/>
            </a:srgbClr>
          </a:solidFill>
        </p:grpSpPr>
        <p:sp>
          <p:nvSpPr>
            <p:cNvPr id="54" name="Freeform 200">
              <a:extLst>
                <a:ext uri="{FF2B5EF4-FFF2-40B4-BE49-F238E27FC236}">
                  <a16:creationId xmlns:a16="http://schemas.microsoft.com/office/drawing/2014/main" id="{114D3A5A-EB84-42CC-9C5B-7CFA8F3B127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5" name="Freeform 201">
              <a:extLst>
                <a:ext uri="{FF2B5EF4-FFF2-40B4-BE49-F238E27FC236}">
                  <a16:creationId xmlns:a16="http://schemas.microsoft.com/office/drawing/2014/main" id="{230D127A-2143-4832-8079-EBDB1509EFCC}"/>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6" name="Freeform 202">
              <a:extLst>
                <a:ext uri="{FF2B5EF4-FFF2-40B4-BE49-F238E27FC236}">
                  <a16:creationId xmlns:a16="http://schemas.microsoft.com/office/drawing/2014/main" id="{0823BE05-2A14-488E-A865-CA60D33978C2}"/>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7" name="Group 56">
            <a:extLst>
              <a:ext uri="{FF2B5EF4-FFF2-40B4-BE49-F238E27FC236}">
                <a16:creationId xmlns:a16="http://schemas.microsoft.com/office/drawing/2014/main" id="{527D2D85-F975-4815-8F77-782173A94926}"/>
              </a:ext>
            </a:extLst>
          </p:cNvPr>
          <p:cNvGrpSpPr/>
          <p:nvPr/>
        </p:nvGrpSpPr>
        <p:grpSpPr>
          <a:xfrm>
            <a:off x="8230437" y="2290005"/>
            <a:ext cx="2714625" cy="2262308"/>
            <a:chOff x="3581401" y="3694113"/>
            <a:chExt cx="538163" cy="482600"/>
          </a:xfrm>
          <a:solidFill>
            <a:srgbClr val="F9D710">
              <a:alpha val="16863"/>
            </a:srgbClr>
          </a:solidFill>
        </p:grpSpPr>
        <p:sp>
          <p:nvSpPr>
            <p:cNvPr id="58" name="Freeform 200">
              <a:extLst>
                <a:ext uri="{FF2B5EF4-FFF2-40B4-BE49-F238E27FC236}">
                  <a16:creationId xmlns:a16="http://schemas.microsoft.com/office/drawing/2014/main" id="{53580EAF-9BF2-4C74-9D0F-8EF73AC72BC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9" name="Freeform 201">
              <a:extLst>
                <a:ext uri="{FF2B5EF4-FFF2-40B4-BE49-F238E27FC236}">
                  <a16:creationId xmlns:a16="http://schemas.microsoft.com/office/drawing/2014/main" id="{64D1DE8B-C9B5-400C-A14A-992AB6B9A6FD}"/>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0" name="Freeform 202">
              <a:extLst>
                <a:ext uri="{FF2B5EF4-FFF2-40B4-BE49-F238E27FC236}">
                  <a16:creationId xmlns:a16="http://schemas.microsoft.com/office/drawing/2014/main" id="{38949EF6-1BDB-4CD2-BB8B-433E931B929F}"/>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61" name="Group 60">
            <a:extLst>
              <a:ext uri="{FF2B5EF4-FFF2-40B4-BE49-F238E27FC236}">
                <a16:creationId xmlns:a16="http://schemas.microsoft.com/office/drawing/2014/main" id="{EEF05179-421E-4EAA-BFAD-91FCE696DA28}"/>
              </a:ext>
            </a:extLst>
          </p:cNvPr>
          <p:cNvGrpSpPr/>
          <p:nvPr/>
        </p:nvGrpSpPr>
        <p:grpSpPr>
          <a:xfrm>
            <a:off x="9663238" y="220071"/>
            <a:ext cx="1667240" cy="1329964"/>
            <a:chOff x="3581401" y="3694113"/>
            <a:chExt cx="538163" cy="482600"/>
          </a:xfrm>
          <a:solidFill>
            <a:srgbClr val="F9D710">
              <a:alpha val="16863"/>
            </a:srgbClr>
          </a:solidFill>
        </p:grpSpPr>
        <p:sp>
          <p:nvSpPr>
            <p:cNvPr id="62" name="Freeform 200">
              <a:extLst>
                <a:ext uri="{FF2B5EF4-FFF2-40B4-BE49-F238E27FC236}">
                  <a16:creationId xmlns:a16="http://schemas.microsoft.com/office/drawing/2014/main" id="{B8D8D0BB-FE70-4D0A-972C-0024624FBBE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3" name="Freeform 201">
              <a:extLst>
                <a:ext uri="{FF2B5EF4-FFF2-40B4-BE49-F238E27FC236}">
                  <a16:creationId xmlns:a16="http://schemas.microsoft.com/office/drawing/2014/main" id="{94AC2585-9771-4397-8BA2-0E2DD031CA32}"/>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4" name="Freeform 202">
              <a:extLst>
                <a:ext uri="{FF2B5EF4-FFF2-40B4-BE49-F238E27FC236}">
                  <a16:creationId xmlns:a16="http://schemas.microsoft.com/office/drawing/2014/main" id="{BBD7B99F-029C-4767-9B4F-406C625A087C}"/>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65" name="Group 64">
            <a:extLst>
              <a:ext uri="{FF2B5EF4-FFF2-40B4-BE49-F238E27FC236}">
                <a16:creationId xmlns:a16="http://schemas.microsoft.com/office/drawing/2014/main" id="{0EB13532-254F-40F2-962B-F0886188DD00}"/>
              </a:ext>
            </a:extLst>
          </p:cNvPr>
          <p:cNvGrpSpPr/>
          <p:nvPr/>
        </p:nvGrpSpPr>
        <p:grpSpPr>
          <a:xfrm>
            <a:off x="7444626" y="1830612"/>
            <a:ext cx="1667240" cy="1329964"/>
            <a:chOff x="3581401" y="3694113"/>
            <a:chExt cx="538163" cy="482600"/>
          </a:xfrm>
          <a:solidFill>
            <a:srgbClr val="7F901C">
              <a:alpha val="16863"/>
            </a:srgbClr>
          </a:solidFill>
        </p:grpSpPr>
        <p:sp>
          <p:nvSpPr>
            <p:cNvPr id="66" name="Freeform 200">
              <a:extLst>
                <a:ext uri="{FF2B5EF4-FFF2-40B4-BE49-F238E27FC236}">
                  <a16:creationId xmlns:a16="http://schemas.microsoft.com/office/drawing/2014/main" id="{50ADD651-1DC1-4D97-A1A9-D9446346945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7" name="Freeform 201">
              <a:extLst>
                <a:ext uri="{FF2B5EF4-FFF2-40B4-BE49-F238E27FC236}">
                  <a16:creationId xmlns:a16="http://schemas.microsoft.com/office/drawing/2014/main" id="{F1DA5DDE-A84F-40FE-BA16-81B0DF283EA4}"/>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8" name="Freeform 202">
              <a:extLst>
                <a:ext uri="{FF2B5EF4-FFF2-40B4-BE49-F238E27FC236}">
                  <a16:creationId xmlns:a16="http://schemas.microsoft.com/office/drawing/2014/main" id="{47028200-03A7-4F54-B54D-FB1D92E1C910}"/>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spTree>
    <p:extLst>
      <p:ext uri="{BB962C8B-B14F-4D97-AF65-F5344CB8AC3E}">
        <p14:creationId xmlns:p14="http://schemas.microsoft.com/office/powerpoint/2010/main" val="157778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038C26-C9AA-4950-9FFF-358C6657F1F6}"/>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6300" y="495300"/>
            <a:ext cx="10362688" cy="879756"/>
          </a:xfrm>
        </p:spPr>
        <p:txBody>
          <a:bodyPr/>
          <a:lstStyle/>
          <a:p>
            <a:r>
              <a:rPr lang="en-US" sz="4000" b="1" dirty="0">
                <a:latin typeface="+mn-lt"/>
              </a:rPr>
              <a:t>General Security - PA</a:t>
            </a:r>
          </a:p>
        </p:txBody>
      </p:sp>
      <p:pic>
        <p:nvPicPr>
          <p:cNvPr id="4" name="Picture 3">
            <a:extLst>
              <a:ext uri="{FF2B5EF4-FFF2-40B4-BE49-F238E27FC236}">
                <a16:creationId xmlns:a16="http://schemas.microsoft.com/office/drawing/2014/main" id="{61D484FA-F6AF-4BBD-971B-B585C5340B5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8" name="Freeform 26">
            <a:extLst>
              <a:ext uri="{FF2B5EF4-FFF2-40B4-BE49-F238E27FC236}">
                <a16:creationId xmlns:a16="http://schemas.microsoft.com/office/drawing/2014/main" id="{9D9627A1-2BB7-4675-BA35-FC6E74AFF8E4}"/>
              </a:ext>
            </a:extLst>
          </p:cNvPr>
          <p:cNvSpPr>
            <a:spLocks noEditPoints="1"/>
          </p:cNvSpPr>
          <p:nvPr/>
        </p:nvSpPr>
        <p:spPr bwMode="auto">
          <a:xfrm>
            <a:off x="331200" y="1601956"/>
            <a:ext cx="3736931" cy="4608344"/>
          </a:xfrm>
          <a:prstGeom prst="roundRect">
            <a:avLst/>
          </a:prstGeom>
          <a:solidFill>
            <a:srgbClr val="FFFFFF"/>
          </a:solidFill>
          <a:ln w="19050">
            <a:solidFill>
              <a:schemeClr val="tx1"/>
            </a:solidFill>
          </a:ln>
        </p:spPr>
        <p:txBody>
          <a:bodyPr vert="horz" wrap="square" lIns="91440" tIns="182880" rIns="0" bIns="91440" numCol="1" anchor="t" anchorCtr="0" compatLnSpc="1">
            <a:prstTxWarp prst="textNoShape">
              <a:avLst/>
            </a:prstTxWarp>
          </a:bodyPr>
          <a:lstStyle/>
          <a:p>
            <a:pPr defTabSz="913686"/>
            <a:r>
              <a:rPr lang="en-US" sz="2000" b="1" dirty="0">
                <a:solidFill>
                  <a:srgbClr val="028573"/>
                </a:solidFill>
                <a:cs typeface="Arial" panose="020B0604020202020204" pitchFamily="34" charset="0"/>
              </a:rPr>
              <a:t>Required Training</a:t>
            </a:r>
          </a:p>
          <a:p>
            <a:pPr defTabSz="913686"/>
            <a:endParaRPr lang="en-US" sz="13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PA requires all staff to attend the annual OME Security Webinar</a:t>
            </a:r>
          </a:p>
          <a:p>
            <a:pPr defTabSz="913686"/>
            <a:endParaRPr lang="en-US" sz="20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PA has developed a comprehensive Security Webinar and updates it annually based on new material provided by OME or annually at our State Conference and other times as needed</a:t>
            </a:r>
          </a:p>
        </p:txBody>
      </p:sp>
      <p:sp>
        <p:nvSpPr>
          <p:cNvPr id="9" name="Freeform 26">
            <a:extLst>
              <a:ext uri="{FF2B5EF4-FFF2-40B4-BE49-F238E27FC236}">
                <a16:creationId xmlns:a16="http://schemas.microsoft.com/office/drawing/2014/main" id="{0B9BB5A2-2386-460F-9F25-196EED7C3552}"/>
              </a:ext>
            </a:extLst>
          </p:cNvPr>
          <p:cNvSpPr>
            <a:spLocks noEditPoints="1"/>
          </p:cNvSpPr>
          <p:nvPr/>
        </p:nvSpPr>
        <p:spPr bwMode="auto">
          <a:xfrm>
            <a:off x="4227534" y="1621239"/>
            <a:ext cx="3736931" cy="4578987"/>
          </a:xfrm>
          <a:prstGeom prst="roundRect">
            <a:avLst/>
          </a:prstGeom>
          <a:solidFill>
            <a:srgbClr val="FFFFFF"/>
          </a:solidFill>
          <a:ln w="19050">
            <a:solidFill>
              <a:schemeClr val="tx1"/>
            </a:solidFill>
          </a:ln>
        </p:spPr>
        <p:txBody>
          <a:bodyPr vert="horz" wrap="square" lIns="91440" tIns="182880" rIns="0" bIns="91440" numCol="1" anchor="t" anchorCtr="0" compatLnSpc="1">
            <a:prstTxWarp prst="textNoShape">
              <a:avLst/>
            </a:prstTxWarp>
          </a:bodyPr>
          <a:lstStyle/>
          <a:p>
            <a:pPr defTabSz="913686"/>
            <a:r>
              <a:rPr lang="en-US" sz="2000" b="1" dirty="0">
                <a:solidFill>
                  <a:srgbClr val="028573"/>
                </a:solidFill>
                <a:cs typeface="Arial" panose="020B0604020202020204" pitchFamily="34" charset="0"/>
              </a:rPr>
              <a:t>New Staff</a:t>
            </a:r>
          </a:p>
          <a:p>
            <a:pPr defTabSz="913686"/>
            <a:endParaRPr lang="en-US" sz="13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New staff must review the material in this webinar with a data staff member when hired and prior to obtaining an MSIX login</a:t>
            </a:r>
          </a:p>
          <a:p>
            <a:pPr defTabSz="913686"/>
            <a:endParaRPr lang="en-US" sz="20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New staff must then attend the next formal security presentation when it is available </a:t>
            </a:r>
          </a:p>
        </p:txBody>
      </p:sp>
      <p:sp>
        <p:nvSpPr>
          <p:cNvPr id="10" name="Freeform 26">
            <a:extLst>
              <a:ext uri="{FF2B5EF4-FFF2-40B4-BE49-F238E27FC236}">
                <a16:creationId xmlns:a16="http://schemas.microsoft.com/office/drawing/2014/main" id="{F19E52FE-55FB-434D-BD3D-E77B74B88A98}"/>
              </a:ext>
            </a:extLst>
          </p:cNvPr>
          <p:cNvSpPr>
            <a:spLocks noEditPoints="1"/>
          </p:cNvSpPr>
          <p:nvPr/>
        </p:nvSpPr>
        <p:spPr bwMode="auto">
          <a:xfrm>
            <a:off x="8123868" y="1601956"/>
            <a:ext cx="3736931" cy="4618418"/>
          </a:xfrm>
          <a:prstGeom prst="roundRect">
            <a:avLst/>
          </a:prstGeom>
          <a:solidFill>
            <a:srgbClr val="FFFFFF"/>
          </a:solidFill>
          <a:ln w="19050">
            <a:solidFill>
              <a:schemeClr val="tx1"/>
            </a:solidFill>
          </a:ln>
        </p:spPr>
        <p:txBody>
          <a:bodyPr vert="horz" wrap="square" lIns="91440" tIns="182880" rIns="0" bIns="91440" numCol="1" anchor="t" anchorCtr="0" compatLnSpc="1">
            <a:prstTxWarp prst="textNoShape">
              <a:avLst/>
            </a:prstTxWarp>
          </a:bodyPr>
          <a:lstStyle/>
          <a:p>
            <a:pPr defTabSz="913686"/>
            <a:r>
              <a:rPr lang="en-US" sz="2000" b="1" dirty="0">
                <a:solidFill>
                  <a:srgbClr val="028573"/>
                </a:solidFill>
                <a:cs typeface="Arial" panose="020B0604020202020204" pitchFamily="34" charset="0"/>
              </a:rPr>
              <a:t>Best Practices</a:t>
            </a:r>
          </a:p>
          <a:p>
            <a:pPr defTabSz="913686"/>
            <a:endParaRPr lang="en-US" sz="13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Staff are constantly reminded of best practices related to securing data</a:t>
            </a:r>
          </a:p>
          <a:p>
            <a:pPr defTabSz="913686"/>
            <a:endParaRPr lang="en-US" sz="2000" dirty="0">
              <a:solidFill>
                <a:srgbClr val="000000"/>
              </a:solidFill>
              <a:cs typeface="Arial" panose="020B0604020202020204" pitchFamily="34" charset="0"/>
            </a:endParaRPr>
          </a:p>
          <a:p>
            <a:pPr marL="171299" indent="-171299" defTabSz="913686">
              <a:buFont typeface="Arial" panose="020B0604020202020204" pitchFamily="34" charset="0"/>
              <a:buChar char="•"/>
            </a:pPr>
            <a:r>
              <a:rPr lang="en-US" sz="2000" dirty="0">
                <a:solidFill>
                  <a:srgbClr val="000000"/>
                </a:solidFill>
                <a:cs typeface="Arial" panose="020B0604020202020204" pitchFamily="34" charset="0"/>
              </a:rPr>
              <a:t>Staff are trained in FERPA and that only those with an educational need may have access to student records (and only for those students they have need to access)</a:t>
            </a:r>
          </a:p>
        </p:txBody>
      </p:sp>
    </p:spTree>
    <p:extLst>
      <p:ext uri="{BB962C8B-B14F-4D97-AF65-F5344CB8AC3E}">
        <p14:creationId xmlns:p14="http://schemas.microsoft.com/office/powerpoint/2010/main" val="16411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E22251-F14A-46EE-BED6-FE278A7372F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EFE3C-41F5-4F85-88E3-DB6751A07996}"/>
              </a:ext>
            </a:extLst>
          </p:cNvPr>
          <p:cNvSpPr>
            <a:spLocks noGrp="1"/>
          </p:cNvSpPr>
          <p:nvPr>
            <p:ph type="title"/>
          </p:nvPr>
        </p:nvSpPr>
        <p:spPr>
          <a:xfrm>
            <a:off x="906666" y="511438"/>
            <a:ext cx="10362688" cy="879756"/>
          </a:xfrm>
        </p:spPr>
        <p:txBody>
          <a:bodyPr/>
          <a:lstStyle/>
          <a:p>
            <a:r>
              <a:rPr lang="en-US" sz="4000" b="1" dirty="0">
                <a:latin typeface="+mn-lt"/>
              </a:rPr>
              <a:t>Annual Required Trainings</a:t>
            </a:r>
          </a:p>
        </p:txBody>
      </p:sp>
      <p:pic>
        <p:nvPicPr>
          <p:cNvPr id="9" name="Picture 8">
            <a:extLst>
              <a:ext uri="{FF2B5EF4-FFF2-40B4-BE49-F238E27FC236}">
                <a16:creationId xmlns:a16="http://schemas.microsoft.com/office/drawing/2014/main" id="{27F26C7E-6394-4A1B-9D4D-2DB78DF1B56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grpSp>
        <p:nvGrpSpPr>
          <p:cNvPr id="11" name="Group 10">
            <a:extLst>
              <a:ext uri="{FF2B5EF4-FFF2-40B4-BE49-F238E27FC236}">
                <a16:creationId xmlns:a16="http://schemas.microsoft.com/office/drawing/2014/main" id="{101DEA3F-F120-4F2E-B228-406443DC78F4}"/>
              </a:ext>
            </a:extLst>
          </p:cNvPr>
          <p:cNvGrpSpPr/>
          <p:nvPr/>
        </p:nvGrpSpPr>
        <p:grpSpPr>
          <a:xfrm>
            <a:off x="499104" y="1578238"/>
            <a:ext cx="5315205" cy="4524523"/>
            <a:chOff x="908033" y="1897753"/>
            <a:chExt cx="5465789" cy="3997955"/>
          </a:xfrm>
        </p:grpSpPr>
        <p:sp>
          <p:nvSpPr>
            <p:cNvPr id="12" name="Rectangle 11">
              <a:extLst>
                <a:ext uri="{FF2B5EF4-FFF2-40B4-BE49-F238E27FC236}">
                  <a16:creationId xmlns:a16="http://schemas.microsoft.com/office/drawing/2014/main" id="{CF40992E-A30A-42FF-9B36-644AEB828AE9}"/>
                </a:ext>
              </a:extLst>
            </p:cNvPr>
            <p:cNvSpPr/>
            <p:nvPr/>
          </p:nvSpPr>
          <p:spPr bwMode="gray">
            <a:xfrm>
              <a:off x="3039103" y="5017324"/>
              <a:ext cx="1203649" cy="795647"/>
            </a:xfrm>
            <a:prstGeom prst="rect">
              <a:avLst/>
            </a:prstGeom>
            <a:solidFill>
              <a:schemeClr val="tx1">
                <a:lumMod val="85000"/>
                <a:lumOff val="15000"/>
              </a:schemeClr>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sp>
          <p:nvSpPr>
            <p:cNvPr id="13" name="Rounded Rectangle 2">
              <a:extLst>
                <a:ext uri="{FF2B5EF4-FFF2-40B4-BE49-F238E27FC236}">
                  <a16:creationId xmlns:a16="http://schemas.microsoft.com/office/drawing/2014/main" id="{6EB562BD-D52C-427A-A54E-52F572A87DFA}"/>
                </a:ext>
              </a:extLst>
            </p:cNvPr>
            <p:cNvSpPr/>
            <p:nvPr/>
          </p:nvSpPr>
          <p:spPr bwMode="gray">
            <a:xfrm>
              <a:off x="908033" y="1897753"/>
              <a:ext cx="5465789" cy="3336720"/>
            </a:xfrm>
            <a:prstGeom prst="roundRect">
              <a:avLst>
                <a:gd name="adj" fmla="val 2965"/>
              </a:avLst>
            </a:prstGeom>
            <a:gradFill>
              <a:gsLst>
                <a:gs pos="0">
                  <a:schemeClr val="tx1">
                    <a:lumMod val="75000"/>
                    <a:lumOff val="25000"/>
                  </a:schemeClr>
                </a:gs>
                <a:gs pos="100000">
                  <a:srgbClr val="000000"/>
                </a:gs>
              </a:gsLst>
              <a:lin ang="2700000" scaled="0"/>
            </a:gra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sp>
          <p:nvSpPr>
            <p:cNvPr id="14" name="Rounded Rectangle 13">
              <a:extLst>
                <a:ext uri="{FF2B5EF4-FFF2-40B4-BE49-F238E27FC236}">
                  <a16:creationId xmlns:a16="http://schemas.microsoft.com/office/drawing/2014/main" id="{CF2D5210-A6B9-4FFF-A5F2-1A55FE997ED6}"/>
                </a:ext>
              </a:extLst>
            </p:cNvPr>
            <p:cNvSpPr/>
            <p:nvPr/>
          </p:nvSpPr>
          <p:spPr bwMode="gray">
            <a:xfrm>
              <a:off x="1021942" y="2024140"/>
              <a:ext cx="5237970" cy="3083946"/>
            </a:xfrm>
            <a:prstGeom prst="roundRect">
              <a:avLst>
                <a:gd name="adj" fmla="val 0"/>
              </a:avLst>
            </a:prstGeom>
            <a:solidFill>
              <a:srgbClr val="FFFFFF"/>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sp>
          <p:nvSpPr>
            <p:cNvPr id="15" name="Rectangle 14">
              <a:extLst>
                <a:ext uri="{FF2B5EF4-FFF2-40B4-BE49-F238E27FC236}">
                  <a16:creationId xmlns:a16="http://schemas.microsoft.com/office/drawing/2014/main" id="{4EF4C0A4-2F80-478A-8626-ECAA677C6514}"/>
                </a:ext>
              </a:extLst>
            </p:cNvPr>
            <p:cNvSpPr/>
            <p:nvPr/>
          </p:nvSpPr>
          <p:spPr bwMode="gray">
            <a:xfrm>
              <a:off x="2427948" y="5812971"/>
              <a:ext cx="2425959" cy="82737"/>
            </a:xfrm>
            <a:prstGeom prst="rect">
              <a:avLst/>
            </a:prstGeom>
            <a:solidFill>
              <a:srgbClr val="000000"/>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endParaRPr>
            </a:p>
          </p:txBody>
        </p:sp>
      </p:grpSp>
      <p:sp>
        <p:nvSpPr>
          <p:cNvPr id="17" name="TextBox 16">
            <a:extLst>
              <a:ext uri="{FF2B5EF4-FFF2-40B4-BE49-F238E27FC236}">
                <a16:creationId xmlns:a16="http://schemas.microsoft.com/office/drawing/2014/main" id="{DF9A4B9B-4BF4-4C5F-9761-8F4AA8F1FFCE}"/>
              </a:ext>
            </a:extLst>
          </p:cNvPr>
          <p:cNvSpPr txBox="1"/>
          <p:nvPr/>
        </p:nvSpPr>
        <p:spPr>
          <a:xfrm>
            <a:off x="790064" y="2291594"/>
            <a:ext cx="4733284" cy="2246769"/>
          </a:xfrm>
          <a:prstGeom prst="rect">
            <a:avLst/>
          </a:prstGeom>
          <a:noFill/>
        </p:spPr>
        <p:txBody>
          <a:bodyPr wrap="square">
            <a:spAutoFit/>
          </a:bodyPr>
          <a:lstStyle/>
          <a:p>
            <a:pPr marL="0" indent="0" algn="ctr">
              <a:buNone/>
            </a:pPr>
            <a:r>
              <a:rPr lang="en-US" sz="2800" dirty="0"/>
              <a:t>In New York, security training is required for all staff on an annual basis. Staff are trained on the </a:t>
            </a:r>
            <a:r>
              <a:rPr lang="en-US" sz="2800" b="1" dirty="0">
                <a:solidFill>
                  <a:srgbClr val="028573"/>
                </a:solidFill>
              </a:rPr>
              <a:t>Three “</a:t>
            </a:r>
            <a:r>
              <a:rPr lang="en-US" sz="2800" b="1" dirty="0" err="1">
                <a:solidFill>
                  <a:srgbClr val="028573"/>
                </a:solidFill>
              </a:rPr>
              <a:t>C”s</a:t>
            </a:r>
            <a:r>
              <a:rPr lang="en-US" sz="2800" b="1" dirty="0">
                <a:solidFill>
                  <a:srgbClr val="028573"/>
                </a:solidFill>
              </a:rPr>
              <a:t> of Security</a:t>
            </a:r>
          </a:p>
        </p:txBody>
      </p:sp>
      <p:cxnSp>
        <p:nvCxnSpPr>
          <p:cNvPr id="19" name="直接连接符 37">
            <a:extLst>
              <a:ext uri="{FF2B5EF4-FFF2-40B4-BE49-F238E27FC236}">
                <a16:creationId xmlns:a16="http://schemas.microsoft.com/office/drawing/2014/main" id="{59F4BEB7-007D-4239-A39D-DE49DC01D19E}"/>
              </a:ext>
            </a:extLst>
          </p:cNvPr>
          <p:cNvCxnSpPr/>
          <p:nvPr/>
        </p:nvCxnSpPr>
        <p:spPr>
          <a:xfrm>
            <a:off x="7296154" y="1683844"/>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文本框 27">
            <a:extLst>
              <a:ext uri="{FF2B5EF4-FFF2-40B4-BE49-F238E27FC236}">
                <a16:creationId xmlns:a16="http://schemas.microsoft.com/office/drawing/2014/main" id="{1D0D8D5E-53A9-4017-8619-9A37439671E3}"/>
              </a:ext>
            </a:extLst>
          </p:cNvPr>
          <p:cNvSpPr txBox="1"/>
          <p:nvPr/>
        </p:nvSpPr>
        <p:spPr>
          <a:xfrm>
            <a:off x="7417930" y="1605870"/>
            <a:ext cx="4040493" cy="1107992"/>
          </a:xfrm>
          <a:prstGeom prst="rect">
            <a:avLst/>
          </a:prstGeom>
          <a:noFill/>
        </p:spPr>
        <p:txBody>
          <a:bodyPr wrap="square" lIns="91436" tIns="45718" rIns="91436" bIns="45718" rtlCol="0" anchor="ctr">
            <a:spAutoFit/>
          </a:bodyPr>
          <a:lstStyle/>
          <a:p>
            <a:r>
              <a:rPr lang="en-US" sz="2200" b="1" dirty="0">
                <a:solidFill>
                  <a:srgbClr val="028573"/>
                </a:solidFill>
                <a:cs typeface="Times New Roman" pitchFamily="18" charset="0"/>
              </a:rPr>
              <a:t>Secure Conduct</a:t>
            </a:r>
            <a:br>
              <a:rPr lang="en-US" sz="2200" b="1" dirty="0">
                <a:solidFill>
                  <a:schemeClr val="accent4"/>
                </a:solidFill>
              </a:rPr>
            </a:br>
            <a:r>
              <a:rPr lang="en-US" sz="2200" dirty="0">
                <a:solidFill>
                  <a:srgbClr val="000000"/>
                </a:solidFill>
              </a:rPr>
              <a:t>Thinking secure when interacting with student data</a:t>
            </a:r>
          </a:p>
        </p:txBody>
      </p:sp>
      <p:cxnSp>
        <p:nvCxnSpPr>
          <p:cNvPr id="21" name="直接连接符 53">
            <a:extLst>
              <a:ext uri="{FF2B5EF4-FFF2-40B4-BE49-F238E27FC236}">
                <a16:creationId xmlns:a16="http://schemas.microsoft.com/office/drawing/2014/main" id="{C7E14D26-301B-4382-BDBD-422DA3B5FA0B}"/>
              </a:ext>
            </a:extLst>
          </p:cNvPr>
          <p:cNvCxnSpPr/>
          <p:nvPr/>
        </p:nvCxnSpPr>
        <p:spPr>
          <a:xfrm>
            <a:off x="7296154" y="3366908"/>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30">
            <a:extLst>
              <a:ext uri="{FF2B5EF4-FFF2-40B4-BE49-F238E27FC236}">
                <a16:creationId xmlns:a16="http://schemas.microsoft.com/office/drawing/2014/main" id="{23EC5AC1-008A-4494-BBA1-57A4C02A9C94}"/>
              </a:ext>
            </a:extLst>
          </p:cNvPr>
          <p:cNvSpPr txBox="1"/>
          <p:nvPr/>
        </p:nvSpPr>
        <p:spPr>
          <a:xfrm>
            <a:off x="7417930" y="3090328"/>
            <a:ext cx="4187917" cy="1446546"/>
          </a:xfrm>
          <a:prstGeom prst="rect">
            <a:avLst/>
          </a:prstGeom>
          <a:noFill/>
        </p:spPr>
        <p:txBody>
          <a:bodyPr wrap="square" lIns="91436" tIns="45718" rIns="91436" bIns="45718" rtlCol="0" anchor="ctr">
            <a:spAutoFit/>
          </a:bodyPr>
          <a:lstStyle/>
          <a:p>
            <a:r>
              <a:rPr lang="en-US" sz="2200" b="1" dirty="0">
                <a:solidFill>
                  <a:srgbClr val="028573"/>
                </a:solidFill>
                <a:cs typeface="Times New Roman" pitchFamily="18" charset="0"/>
              </a:rPr>
              <a:t>Secure Computers</a:t>
            </a:r>
            <a:br>
              <a:rPr lang="en-US" sz="2200" b="1" dirty="0">
                <a:solidFill>
                  <a:schemeClr val="accent4"/>
                </a:solidFill>
              </a:rPr>
            </a:br>
            <a:r>
              <a:rPr lang="en-US" sz="2200" dirty="0">
                <a:solidFill>
                  <a:srgbClr val="000000"/>
                </a:solidFill>
              </a:rPr>
              <a:t>Ensuring all devices accessing student data are properly secured </a:t>
            </a:r>
          </a:p>
        </p:txBody>
      </p:sp>
      <p:cxnSp>
        <p:nvCxnSpPr>
          <p:cNvPr id="24" name="直接连接符 58">
            <a:extLst>
              <a:ext uri="{FF2B5EF4-FFF2-40B4-BE49-F238E27FC236}">
                <a16:creationId xmlns:a16="http://schemas.microsoft.com/office/drawing/2014/main" id="{F0AFDADB-820A-49DD-B8CC-3370A93A1AFE}"/>
              </a:ext>
            </a:extLst>
          </p:cNvPr>
          <p:cNvCxnSpPr/>
          <p:nvPr/>
        </p:nvCxnSpPr>
        <p:spPr>
          <a:xfrm>
            <a:off x="7296154" y="5049972"/>
            <a:ext cx="0" cy="8687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文本框 36">
            <a:extLst>
              <a:ext uri="{FF2B5EF4-FFF2-40B4-BE49-F238E27FC236}">
                <a16:creationId xmlns:a16="http://schemas.microsoft.com/office/drawing/2014/main" id="{F8067A53-A9F9-4699-8880-38EDE5B0DCDF}"/>
              </a:ext>
            </a:extLst>
          </p:cNvPr>
          <p:cNvSpPr txBox="1"/>
          <p:nvPr/>
        </p:nvSpPr>
        <p:spPr>
          <a:xfrm>
            <a:off x="7417930" y="4832658"/>
            <a:ext cx="4187917" cy="1446546"/>
          </a:xfrm>
          <a:prstGeom prst="rect">
            <a:avLst/>
          </a:prstGeom>
          <a:noFill/>
        </p:spPr>
        <p:txBody>
          <a:bodyPr wrap="square" lIns="91436" tIns="45718" rIns="91436" bIns="45718" rtlCol="0" anchor="ctr">
            <a:spAutoFit/>
          </a:bodyPr>
          <a:lstStyle/>
          <a:p>
            <a:r>
              <a:rPr lang="en-US" sz="2200" b="1" dirty="0">
                <a:solidFill>
                  <a:srgbClr val="028573"/>
                </a:solidFill>
                <a:cs typeface="Times New Roman" pitchFamily="18" charset="0"/>
              </a:rPr>
              <a:t>Secure Communications</a:t>
            </a:r>
            <a:br>
              <a:rPr lang="en-US" sz="2200" b="1" dirty="0">
                <a:solidFill>
                  <a:schemeClr val="accent4"/>
                </a:solidFill>
              </a:rPr>
            </a:br>
            <a:r>
              <a:rPr lang="en-US" sz="2200" dirty="0">
                <a:solidFill>
                  <a:srgbClr val="000000"/>
                </a:solidFill>
              </a:rPr>
              <a:t>Utilizing secure methods to connect and send data over the internet</a:t>
            </a:r>
          </a:p>
        </p:txBody>
      </p:sp>
      <p:sp>
        <p:nvSpPr>
          <p:cNvPr id="28" name="Education_Fill_12">
            <a:extLst>
              <a:ext uri="{FF2B5EF4-FFF2-40B4-BE49-F238E27FC236}">
                <a16:creationId xmlns:a16="http://schemas.microsoft.com/office/drawing/2014/main" id="{BF40AF30-008F-4E3D-8519-8C61D695DF9C}"/>
              </a:ext>
            </a:extLst>
          </p:cNvPr>
          <p:cNvSpPr>
            <a:spLocks noChangeAspect="1" noEditPoints="1"/>
          </p:cNvSpPr>
          <p:nvPr/>
        </p:nvSpPr>
        <p:spPr bwMode="auto">
          <a:xfrm>
            <a:off x="6350000" y="1714500"/>
            <a:ext cx="812800" cy="812800"/>
          </a:xfrm>
          <a:custGeom>
            <a:avLst/>
            <a:gdLst>
              <a:gd name="T0" fmla="*/ 320 w 512"/>
              <a:gd name="T1" fmla="*/ 192 h 512"/>
              <a:gd name="T2" fmla="*/ 181 w 512"/>
              <a:gd name="T3" fmla="*/ 181 h 512"/>
              <a:gd name="T4" fmla="*/ 117 w 512"/>
              <a:gd name="T5" fmla="*/ 170 h 512"/>
              <a:gd name="T6" fmla="*/ 394 w 512"/>
              <a:gd name="T7" fmla="*/ 352 h 512"/>
              <a:gd name="T8" fmla="*/ 330 w 512"/>
              <a:gd name="T9" fmla="*/ 170 h 512"/>
              <a:gd name="T10" fmla="*/ 234 w 512"/>
              <a:gd name="T11" fmla="*/ 298 h 512"/>
              <a:gd name="T12" fmla="*/ 149 w 512"/>
              <a:gd name="T13" fmla="*/ 309 h 512"/>
              <a:gd name="T14" fmla="*/ 138 w 512"/>
              <a:gd name="T15" fmla="*/ 224 h 512"/>
              <a:gd name="T16" fmla="*/ 224 w 512"/>
              <a:gd name="T17" fmla="*/ 213 h 512"/>
              <a:gd name="T18" fmla="*/ 234 w 512"/>
              <a:gd name="T19" fmla="*/ 298 h 512"/>
              <a:gd name="T20" fmla="*/ 277 w 512"/>
              <a:gd name="T21" fmla="*/ 320 h 512"/>
              <a:gd name="T22" fmla="*/ 277 w 512"/>
              <a:gd name="T23" fmla="*/ 298 h 512"/>
              <a:gd name="T24" fmla="*/ 373 w 512"/>
              <a:gd name="T25" fmla="*/ 309 h 512"/>
              <a:gd name="T26" fmla="*/ 362 w 512"/>
              <a:gd name="T27" fmla="*/ 277 h 512"/>
              <a:gd name="T28" fmla="*/ 266 w 512"/>
              <a:gd name="T29" fmla="*/ 266 h 512"/>
              <a:gd name="T30" fmla="*/ 362 w 512"/>
              <a:gd name="T31" fmla="*/ 256 h 512"/>
              <a:gd name="T32" fmla="*/ 362 w 512"/>
              <a:gd name="T33" fmla="*/ 277 h 512"/>
              <a:gd name="T34" fmla="*/ 362 w 512"/>
              <a:gd name="T35" fmla="*/ 234 h 512"/>
              <a:gd name="T36" fmla="*/ 266 w 512"/>
              <a:gd name="T37" fmla="*/ 224 h 512"/>
              <a:gd name="T38" fmla="*/ 362 w 512"/>
              <a:gd name="T39" fmla="*/ 213 h 512"/>
              <a:gd name="T40" fmla="*/ 160 w 512"/>
              <a:gd name="T41" fmla="*/ 234 h 512"/>
              <a:gd name="T42" fmla="*/ 213 w 512"/>
              <a:gd name="T43" fmla="*/ 288 h 512"/>
              <a:gd name="T44" fmla="*/ 160 w 512"/>
              <a:gd name="T45" fmla="*/ 234 h 512"/>
              <a:gd name="T46" fmla="*/ 0 w 512"/>
              <a:gd name="T47" fmla="*/ 256 h 512"/>
              <a:gd name="T48" fmla="*/ 512 w 512"/>
              <a:gd name="T49" fmla="*/ 256 h 512"/>
              <a:gd name="T50" fmla="*/ 416 w 512"/>
              <a:gd name="T51" fmla="*/ 362 h 512"/>
              <a:gd name="T52" fmla="*/ 106 w 512"/>
              <a:gd name="T53" fmla="*/ 373 h 512"/>
              <a:gd name="T54" fmla="*/ 96 w 512"/>
              <a:gd name="T55" fmla="*/ 160 h 512"/>
              <a:gd name="T56" fmla="*/ 181 w 512"/>
              <a:gd name="T57" fmla="*/ 149 h 512"/>
              <a:gd name="T58" fmla="*/ 192 w 512"/>
              <a:gd name="T59" fmla="*/ 128 h 512"/>
              <a:gd name="T60" fmla="*/ 330 w 512"/>
              <a:gd name="T61" fmla="*/ 138 h 512"/>
              <a:gd name="T62" fmla="*/ 405 w 512"/>
              <a:gd name="T63" fmla="*/ 149 h 512"/>
              <a:gd name="T64" fmla="*/ 416 w 512"/>
              <a:gd name="T65" fmla="*/ 362 h 512"/>
              <a:gd name="T66" fmla="*/ 202 w 512"/>
              <a:gd name="T67" fmla="*/ 170 h 512"/>
              <a:gd name="T68" fmla="*/ 202 w 512"/>
              <a:gd name="T69" fmla="*/ 160 h 512"/>
              <a:gd name="T70" fmla="*/ 202 w 512"/>
              <a:gd name="T71" fmla="*/ 149 h 512"/>
              <a:gd name="T72" fmla="*/ 309 w 512"/>
              <a:gd name="T73"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330" y="181"/>
                </a:moveTo>
                <a:cubicBezTo>
                  <a:pt x="330" y="187"/>
                  <a:pt x="326" y="192"/>
                  <a:pt x="320" y="192"/>
                </a:cubicBezTo>
                <a:cubicBezTo>
                  <a:pt x="192" y="192"/>
                  <a:pt x="192" y="192"/>
                  <a:pt x="192" y="192"/>
                </a:cubicBezTo>
                <a:cubicBezTo>
                  <a:pt x="186" y="192"/>
                  <a:pt x="181" y="187"/>
                  <a:pt x="181" y="181"/>
                </a:cubicBezTo>
                <a:cubicBezTo>
                  <a:pt x="181" y="170"/>
                  <a:pt x="181" y="170"/>
                  <a:pt x="181" y="170"/>
                </a:cubicBezTo>
                <a:cubicBezTo>
                  <a:pt x="117" y="170"/>
                  <a:pt x="117" y="170"/>
                  <a:pt x="117" y="170"/>
                </a:cubicBezTo>
                <a:cubicBezTo>
                  <a:pt x="117" y="352"/>
                  <a:pt x="117" y="352"/>
                  <a:pt x="117" y="352"/>
                </a:cubicBezTo>
                <a:cubicBezTo>
                  <a:pt x="394" y="352"/>
                  <a:pt x="394" y="352"/>
                  <a:pt x="394" y="352"/>
                </a:cubicBezTo>
                <a:cubicBezTo>
                  <a:pt x="394" y="170"/>
                  <a:pt x="394" y="170"/>
                  <a:pt x="394" y="170"/>
                </a:cubicBezTo>
                <a:cubicBezTo>
                  <a:pt x="330" y="170"/>
                  <a:pt x="330" y="170"/>
                  <a:pt x="330" y="170"/>
                </a:cubicBezTo>
                <a:lnTo>
                  <a:pt x="330" y="181"/>
                </a:lnTo>
                <a:close/>
                <a:moveTo>
                  <a:pt x="234" y="298"/>
                </a:moveTo>
                <a:cubicBezTo>
                  <a:pt x="234" y="304"/>
                  <a:pt x="230" y="309"/>
                  <a:pt x="224" y="309"/>
                </a:cubicBezTo>
                <a:cubicBezTo>
                  <a:pt x="149" y="309"/>
                  <a:pt x="149" y="309"/>
                  <a:pt x="149" y="309"/>
                </a:cubicBezTo>
                <a:cubicBezTo>
                  <a:pt x="143" y="309"/>
                  <a:pt x="138" y="304"/>
                  <a:pt x="138" y="298"/>
                </a:cubicBezTo>
                <a:cubicBezTo>
                  <a:pt x="138" y="224"/>
                  <a:pt x="138" y="224"/>
                  <a:pt x="138" y="224"/>
                </a:cubicBezTo>
                <a:cubicBezTo>
                  <a:pt x="138" y="218"/>
                  <a:pt x="143" y="213"/>
                  <a:pt x="149" y="213"/>
                </a:cubicBezTo>
                <a:cubicBezTo>
                  <a:pt x="224" y="213"/>
                  <a:pt x="224" y="213"/>
                  <a:pt x="224" y="213"/>
                </a:cubicBezTo>
                <a:cubicBezTo>
                  <a:pt x="230" y="213"/>
                  <a:pt x="234" y="218"/>
                  <a:pt x="234" y="224"/>
                </a:cubicBezTo>
                <a:lnTo>
                  <a:pt x="234" y="298"/>
                </a:lnTo>
                <a:close/>
                <a:moveTo>
                  <a:pt x="362" y="320"/>
                </a:moveTo>
                <a:cubicBezTo>
                  <a:pt x="277" y="320"/>
                  <a:pt x="277" y="320"/>
                  <a:pt x="277" y="320"/>
                </a:cubicBezTo>
                <a:cubicBezTo>
                  <a:pt x="271" y="320"/>
                  <a:pt x="266" y="315"/>
                  <a:pt x="266" y="309"/>
                </a:cubicBezTo>
                <a:cubicBezTo>
                  <a:pt x="266" y="303"/>
                  <a:pt x="271" y="298"/>
                  <a:pt x="277" y="298"/>
                </a:cubicBezTo>
                <a:cubicBezTo>
                  <a:pt x="362" y="298"/>
                  <a:pt x="362" y="298"/>
                  <a:pt x="362" y="298"/>
                </a:cubicBezTo>
                <a:cubicBezTo>
                  <a:pt x="368" y="298"/>
                  <a:pt x="373" y="303"/>
                  <a:pt x="373" y="309"/>
                </a:cubicBezTo>
                <a:cubicBezTo>
                  <a:pt x="373" y="315"/>
                  <a:pt x="368" y="320"/>
                  <a:pt x="362" y="320"/>
                </a:cubicBezTo>
                <a:close/>
                <a:moveTo>
                  <a:pt x="362" y="277"/>
                </a:moveTo>
                <a:cubicBezTo>
                  <a:pt x="277" y="277"/>
                  <a:pt x="277" y="277"/>
                  <a:pt x="277" y="277"/>
                </a:cubicBezTo>
                <a:cubicBezTo>
                  <a:pt x="271" y="277"/>
                  <a:pt x="266" y="272"/>
                  <a:pt x="266" y="266"/>
                </a:cubicBezTo>
                <a:cubicBezTo>
                  <a:pt x="266" y="260"/>
                  <a:pt x="271" y="256"/>
                  <a:pt x="277" y="256"/>
                </a:cubicBezTo>
                <a:cubicBezTo>
                  <a:pt x="362" y="256"/>
                  <a:pt x="362" y="256"/>
                  <a:pt x="362" y="256"/>
                </a:cubicBezTo>
                <a:cubicBezTo>
                  <a:pt x="368" y="256"/>
                  <a:pt x="373" y="260"/>
                  <a:pt x="373" y="266"/>
                </a:cubicBezTo>
                <a:cubicBezTo>
                  <a:pt x="373" y="272"/>
                  <a:pt x="368" y="277"/>
                  <a:pt x="362" y="277"/>
                </a:cubicBezTo>
                <a:close/>
                <a:moveTo>
                  <a:pt x="373" y="224"/>
                </a:moveTo>
                <a:cubicBezTo>
                  <a:pt x="373" y="230"/>
                  <a:pt x="368" y="234"/>
                  <a:pt x="362" y="234"/>
                </a:cubicBezTo>
                <a:cubicBezTo>
                  <a:pt x="277" y="234"/>
                  <a:pt x="277" y="234"/>
                  <a:pt x="277" y="234"/>
                </a:cubicBezTo>
                <a:cubicBezTo>
                  <a:pt x="271" y="234"/>
                  <a:pt x="266" y="230"/>
                  <a:pt x="266" y="224"/>
                </a:cubicBezTo>
                <a:cubicBezTo>
                  <a:pt x="266" y="218"/>
                  <a:pt x="271" y="213"/>
                  <a:pt x="277" y="213"/>
                </a:cubicBezTo>
                <a:cubicBezTo>
                  <a:pt x="362" y="213"/>
                  <a:pt x="362" y="213"/>
                  <a:pt x="362" y="213"/>
                </a:cubicBezTo>
                <a:cubicBezTo>
                  <a:pt x="368" y="213"/>
                  <a:pt x="373" y="218"/>
                  <a:pt x="373" y="224"/>
                </a:cubicBezTo>
                <a:close/>
                <a:moveTo>
                  <a:pt x="160" y="234"/>
                </a:moveTo>
                <a:cubicBezTo>
                  <a:pt x="213" y="234"/>
                  <a:pt x="213" y="234"/>
                  <a:pt x="213" y="234"/>
                </a:cubicBezTo>
                <a:cubicBezTo>
                  <a:pt x="213" y="288"/>
                  <a:pt x="213" y="288"/>
                  <a:pt x="213" y="288"/>
                </a:cubicBezTo>
                <a:cubicBezTo>
                  <a:pt x="160" y="288"/>
                  <a:pt x="160" y="288"/>
                  <a:pt x="160" y="288"/>
                </a:cubicBezTo>
                <a:lnTo>
                  <a:pt x="160" y="234"/>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62"/>
                </a:moveTo>
                <a:cubicBezTo>
                  <a:pt x="416" y="368"/>
                  <a:pt x="411" y="373"/>
                  <a:pt x="405" y="373"/>
                </a:cubicBezTo>
                <a:cubicBezTo>
                  <a:pt x="106" y="373"/>
                  <a:pt x="106" y="373"/>
                  <a:pt x="106" y="373"/>
                </a:cubicBezTo>
                <a:cubicBezTo>
                  <a:pt x="100" y="373"/>
                  <a:pt x="96" y="368"/>
                  <a:pt x="96" y="362"/>
                </a:cubicBezTo>
                <a:cubicBezTo>
                  <a:pt x="96" y="160"/>
                  <a:pt x="96" y="160"/>
                  <a:pt x="96" y="160"/>
                </a:cubicBezTo>
                <a:cubicBezTo>
                  <a:pt x="96" y="154"/>
                  <a:pt x="100" y="149"/>
                  <a:pt x="106" y="149"/>
                </a:cubicBezTo>
                <a:cubicBezTo>
                  <a:pt x="181" y="149"/>
                  <a:pt x="181" y="149"/>
                  <a:pt x="181" y="149"/>
                </a:cubicBezTo>
                <a:cubicBezTo>
                  <a:pt x="181" y="138"/>
                  <a:pt x="181" y="138"/>
                  <a:pt x="181" y="138"/>
                </a:cubicBezTo>
                <a:cubicBezTo>
                  <a:pt x="181" y="132"/>
                  <a:pt x="186" y="128"/>
                  <a:pt x="192" y="128"/>
                </a:cubicBezTo>
                <a:cubicBezTo>
                  <a:pt x="320" y="128"/>
                  <a:pt x="320" y="128"/>
                  <a:pt x="320" y="128"/>
                </a:cubicBezTo>
                <a:cubicBezTo>
                  <a:pt x="326" y="128"/>
                  <a:pt x="330" y="132"/>
                  <a:pt x="330" y="138"/>
                </a:cubicBezTo>
                <a:cubicBezTo>
                  <a:pt x="330" y="149"/>
                  <a:pt x="330" y="149"/>
                  <a:pt x="330" y="149"/>
                </a:cubicBezTo>
                <a:cubicBezTo>
                  <a:pt x="405" y="149"/>
                  <a:pt x="405" y="149"/>
                  <a:pt x="405" y="149"/>
                </a:cubicBezTo>
                <a:cubicBezTo>
                  <a:pt x="411" y="149"/>
                  <a:pt x="416" y="154"/>
                  <a:pt x="416" y="160"/>
                </a:cubicBezTo>
                <a:lnTo>
                  <a:pt x="416" y="362"/>
                </a:lnTo>
                <a:close/>
                <a:moveTo>
                  <a:pt x="309" y="170"/>
                </a:moveTo>
                <a:cubicBezTo>
                  <a:pt x="202" y="170"/>
                  <a:pt x="202" y="170"/>
                  <a:pt x="202" y="170"/>
                </a:cubicBezTo>
                <a:cubicBezTo>
                  <a:pt x="202" y="160"/>
                  <a:pt x="202" y="160"/>
                  <a:pt x="202" y="160"/>
                </a:cubicBezTo>
                <a:cubicBezTo>
                  <a:pt x="202" y="160"/>
                  <a:pt x="202" y="160"/>
                  <a:pt x="202" y="160"/>
                </a:cubicBezTo>
                <a:cubicBezTo>
                  <a:pt x="202" y="160"/>
                  <a:pt x="202" y="160"/>
                  <a:pt x="202" y="160"/>
                </a:cubicBezTo>
                <a:cubicBezTo>
                  <a:pt x="202" y="149"/>
                  <a:pt x="202" y="149"/>
                  <a:pt x="202" y="149"/>
                </a:cubicBezTo>
                <a:cubicBezTo>
                  <a:pt x="309" y="149"/>
                  <a:pt x="309" y="149"/>
                  <a:pt x="309" y="149"/>
                </a:cubicBezTo>
                <a:lnTo>
                  <a:pt x="309" y="1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29" name="Media_Technology_Fill_16">
            <a:extLst>
              <a:ext uri="{FF2B5EF4-FFF2-40B4-BE49-F238E27FC236}">
                <a16:creationId xmlns:a16="http://schemas.microsoft.com/office/drawing/2014/main" id="{A5883F93-B2BC-49A4-B3B6-909167AB4776}"/>
              </a:ext>
            </a:extLst>
          </p:cNvPr>
          <p:cNvSpPr>
            <a:spLocks noChangeAspect="1" noEditPoints="1"/>
          </p:cNvSpPr>
          <p:nvPr/>
        </p:nvSpPr>
        <p:spPr bwMode="auto">
          <a:xfrm>
            <a:off x="6350000" y="3403600"/>
            <a:ext cx="812800" cy="812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30" name="Media_Technology_Fill_1">
            <a:extLst>
              <a:ext uri="{FF2B5EF4-FFF2-40B4-BE49-F238E27FC236}">
                <a16:creationId xmlns:a16="http://schemas.microsoft.com/office/drawing/2014/main" id="{E43AFBA6-8C4B-4B99-944B-B8152AED0F11}"/>
              </a:ext>
            </a:extLst>
          </p:cNvPr>
          <p:cNvSpPr>
            <a:spLocks noChangeAspect="1" noEditPoints="1"/>
          </p:cNvSpPr>
          <p:nvPr/>
        </p:nvSpPr>
        <p:spPr bwMode="auto">
          <a:xfrm>
            <a:off x="6350000" y="5080000"/>
            <a:ext cx="812800" cy="812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94 h 512"/>
              <a:gd name="T12" fmla="*/ 234 w 512"/>
              <a:gd name="T13" fmla="*/ 373 h 512"/>
              <a:gd name="T14" fmla="*/ 256 w 512"/>
              <a:gd name="T15" fmla="*/ 352 h 512"/>
              <a:gd name="T16" fmla="*/ 277 w 512"/>
              <a:gd name="T17" fmla="*/ 373 h 512"/>
              <a:gd name="T18" fmla="*/ 256 w 512"/>
              <a:gd name="T19" fmla="*/ 394 h 512"/>
              <a:gd name="T20" fmla="*/ 317 w 512"/>
              <a:gd name="T21" fmla="*/ 327 h 512"/>
              <a:gd name="T22" fmla="*/ 301 w 512"/>
              <a:gd name="T23" fmla="*/ 327 h 512"/>
              <a:gd name="T24" fmla="*/ 256 w 512"/>
              <a:gd name="T25" fmla="*/ 309 h 512"/>
              <a:gd name="T26" fmla="*/ 210 w 512"/>
              <a:gd name="T27" fmla="*/ 327 h 512"/>
              <a:gd name="T28" fmla="*/ 202 w 512"/>
              <a:gd name="T29" fmla="*/ 330 h 512"/>
              <a:gd name="T30" fmla="*/ 195 w 512"/>
              <a:gd name="T31" fmla="*/ 327 h 512"/>
              <a:gd name="T32" fmla="*/ 195 w 512"/>
              <a:gd name="T33" fmla="*/ 312 h 512"/>
              <a:gd name="T34" fmla="*/ 256 w 512"/>
              <a:gd name="T35" fmla="*/ 288 h 512"/>
              <a:gd name="T36" fmla="*/ 317 w 512"/>
              <a:gd name="T37" fmla="*/ 312 h 512"/>
              <a:gd name="T38" fmla="*/ 317 w 512"/>
              <a:gd name="T39" fmla="*/ 327 h 512"/>
              <a:gd name="T40" fmla="*/ 370 w 512"/>
              <a:gd name="T41" fmla="*/ 274 h 512"/>
              <a:gd name="T42" fmla="*/ 355 w 512"/>
              <a:gd name="T43" fmla="*/ 274 h 512"/>
              <a:gd name="T44" fmla="*/ 256 w 512"/>
              <a:gd name="T45" fmla="*/ 234 h 512"/>
              <a:gd name="T46" fmla="*/ 167 w 512"/>
              <a:gd name="T47" fmla="*/ 274 h 512"/>
              <a:gd name="T48" fmla="*/ 160 w 512"/>
              <a:gd name="T49" fmla="*/ 277 h 512"/>
              <a:gd name="T50" fmla="*/ 152 w 512"/>
              <a:gd name="T51" fmla="*/ 274 h 512"/>
              <a:gd name="T52" fmla="*/ 152 w 512"/>
              <a:gd name="T53" fmla="*/ 259 h 512"/>
              <a:gd name="T54" fmla="*/ 256 w 512"/>
              <a:gd name="T55" fmla="*/ 213 h 512"/>
              <a:gd name="T56" fmla="*/ 370 w 512"/>
              <a:gd name="T57" fmla="*/ 259 h 512"/>
              <a:gd name="T58" fmla="*/ 370 w 512"/>
              <a:gd name="T59" fmla="*/ 274 h 512"/>
              <a:gd name="T60" fmla="*/ 413 w 512"/>
              <a:gd name="T61" fmla="*/ 221 h 512"/>
              <a:gd name="T62" fmla="*/ 405 w 512"/>
              <a:gd name="T63" fmla="*/ 224 h 512"/>
              <a:gd name="T64" fmla="*/ 397 w 512"/>
              <a:gd name="T65" fmla="*/ 221 h 512"/>
              <a:gd name="T66" fmla="*/ 256 w 512"/>
              <a:gd name="T67" fmla="*/ 160 h 512"/>
              <a:gd name="T68" fmla="*/ 114 w 512"/>
              <a:gd name="T69" fmla="*/ 221 h 512"/>
              <a:gd name="T70" fmla="*/ 99 w 512"/>
              <a:gd name="T71" fmla="*/ 221 h 512"/>
              <a:gd name="T72" fmla="*/ 99 w 512"/>
              <a:gd name="T73" fmla="*/ 205 h 512"/>
              <a:gd name="T74" fmla="*/ 256 w 512"/>
              <a:gd name="T75" fmla="*/ 138 h 512"/>
              <a:gd name="T76" fmla="*/ 413 w 512"/>
              <a:gd name="T77" fmla="*/ 205 h 512"/>
              <a:gd name="T78" fmla="*/ 413 w 512"/>
              <a:gd name="T7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94"/>
                </a:moveTo>
                <a:cubicBezTo>
                  <a:pt x="244" y="394"/>
                  <a:pt x="234" y="385"/>
                  <a:pt x="234" y="373"/>
                </a:cubicBezTo>
                <a:cubicBezTo>
                  <a:pt x="234" y="361"/>
                  <a:pt x="244" y="352"/>
                  <a:pt x="256" y="352"/>
                </a:cubicBezTo>
                <a:cubicBezTo>
                  <a:pt x="267" y="352"/>
                  <a:pt x="277" y="361"/>
                  <a:pt x="277" y="373"/>
                </a:cubicBezTo>
                <a:cubicBezTo>
                  <a:pt x="277" y="385"/>
                  <a:pt x="267" y="394"/>
                  <a:pt x="256" y="394"/>
                </a:cubicBezTo>
                <a:close/>
                <a:moveTo>
                  <a:pt x="317" y="327"/>
                </a:moveTo>
                <a:cubicBezTo>
                  <a:pt x="312" y="331"/>
                  <a:pt x="306" y="331"/>
                  <a:pt x="301" y="327"/>
                </a:cubicBezTo>
                <a:cubicBezTo>
                  <a:pt x="290" y="316"/>
                  <a:pt x="273" y="309"/>
                  <a:pt x="256" y="309"/>
                </a:cubicBezTo>
                <a:cubicBezTo>
                  <a:pt x="239" y="309"/>
                  <a:pt x="221" y="316"/>
                  <a:pt x="210" y="327"/>
                </a:cubicBezTo>
                <a:cubicBezTo>
                  <a:pt x="208" y="329"/>
                  <a:pt x="205" y="330"/>
                  <a:pt x="202" y="330"/>
                </a:cubicBezTo>
                <a:cubicBezTo>
                  <a:pt x="200" y="330"/>
                  <a:pt x="197" y="329"/>
                  <a:pt x="195" y="327"/>
                </a:cubicBezTo>
                <a:cubicBezTo>
                  <a:pt x="191" y="323"/>
                  <a:pt x="191" y="316"/>
                  <a:pt x="195" y="312"/>
                </a:cubicBezTo>
                <a:cubicBezTo>
                  <a:pt x="210" y="297"/>
                  <a:pt x="233" y="288"/>
                  <a:pt x="256" y="288"/>
                </a:cubicBezTo>
                <a:cubicBezTo>
                  <a:pt x="278" y="288"/>
                  <a:pt x="301" y="297"/>
                  <a:pt x="317" y="312"/>
                </a:cubicBezTo>
                <a:cubicBezTo>
                  <a:pt x="321" y="316"/>
                  <a:pt x="321" y="323"/>
                  <a:pt x="317" y="327"/>
                </a:cubicBezTo>
                <a:close/>
                <a:moveTo>
                  <a:pt x="370" y="274"/>
                </a:moveTo>
                <a:cubicBezTo>
                  <a:pt x="366" y="278"/>
                  <a:pt x="359" y="278"/>
                  <a:pt x="355" y="274"/>
                </a:cubicBezTo>
                <a:cubicBezTo>
                  <a:pt x="330" y="249"/>
                  <a:pt x="292" y="234"/>
                  <a:pt x="256" y="234"/>
                </a:cubicBezTo>
                <a:cubicBezTo>
                  <a:pt x="222" y="234"/>
                  <a:pt x="194" y="247"/>
                  <a:pt x="167" y="274"/>
                </a:cubicBezTo>
                <a:cubicBezTo>
                  <a:pt x="165" y="276"/>
                  <a:pt x="162" y="277"/>
                  <a:pt x="160" y="277"/>
                </a:cubicBezTo>
                <a:cubicBezTo>
                  <a:pt x="157" y="277"/>
                  <a:pt x="154" y="276"/>
                  <a:pt x="152" y="274"/>
                </a:cubicBezTo>
                <a:cubicBezTo>
                  <a:pt x="148" y="270"/>
                  <a:pt x="148" y="263"/>
                  <a:pt x="152" y="259"/>
                </a:cubicBezTo>
                <a:cubicBezTo>
                  <a:pt x="183" y="228"/>
                  <a:pt x="216" y="213"/>
                  <a:pt x="256" y="213"/>
                </a:cubicBezTo>
                <a:cubicBezTo>
                  <a:pt x="298" y="213"/>
                  <a:pt x="342" y="231"/>
                  <a:pt x="370" y="259"/>
                </a:cubicBezTo>
                <a:cubicBezTo>
                  <a:pt x="374" y="263"/>
                  <a:pt x="374" y="270"/>
                  <a:pt x="370" y="274"/>
                </a:cubicBezTo>
                <a:close/>
                <a:moveTo>
                  <a:pt x="413" y="221"/>
                </a:moveTo>
                <a:cubicBezTo>
                  <a:pt x="410" y="223"/>
                  <a:pt x="408" y="224"/>
                  <a:pt x="405" y="224"/>
                </a:cubicBezTo>
                <a:cubicBezTo>
                  <a:pt x="402" y="224"/>
                  <a:pt x="400" y="223"/>
                  <a:pt x="397" y="221"/>
                </a:cubicBezTo>
                <a:cubicBezTo>
                  <a:pt x="358" y="181"/>
                  <a:pt x="309" y="160"/>
                  <a:pt x="256" y="160"/>
                </a:cubicBezTo>
                <a:cubicBezTo>
                  <a:pt x="203" y="160"/>
                  <a:pt x="154" y="181"/>
                  <a:pt x="114" y="221"/>
                </a:cubicBezTo>
                <a:cubicBezTo>
                  <a:pt x="110" y="225"/>
                  <a:pt x="103" y="225"/>
                  <a:pt x="99" y="221"/>
                </a:cubicBezTo>
                <a:cubicBezTo>
                  <a:pt x="95" y="216"/>
                  <a:pt x="95" y="210"/>
                  <a:pt x="99" y="205"/>
                </a:cubicBezTo>
                <a:cubicBezTo>
                  <a:pt x="143" y="162"/>
                  <a:pt x="197" y="138"/>
                  <a:pt x="256" y="138"/>
                </a:cubicBezTo>
                <a:cubicBezTo>
                  <a:pt x="314" y="138"/>
                  <a:pt x="369" y="162"/>
                  <a:pt x="413" y="205"/>
                </a:cubicBezTo>
                <a:cubicBezTo>
                  <a:pt x="417" y="210"/>
                  <a:pt x="417" y="216"/>
                  <a:pt x="413"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Tree>
    <p:extLst>
      <p:ext uri="{BB962C8B-B14F-4D97-AF65-F5344CB8AC3E}">
        <p14:creationId xmlns:p14="http://schemas.microsoft.com/office/powerpoint/2010/main" val="53613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4EFE1-46E4-499A-95CF-2B381500E93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BD97E-F2B4-4E34-A546-64E60E8F2071}"/>
              </a:ext>
            </a:extLst>
          </p:cNvPr>
          <p:cNvSpPr>
            <a:spLocks noGrp="1"/>
          </p:cNvSpPr>
          <p:nvPr>
            <p:ph type="title"/>
          </p:nvPr>
        </p:nvSpPr>
        <p:spPr>
          <a:xfrm>
            <a:off x="914400" y="526683"/>
            <a:ext cx="10362688" cy="578217"/>
          </a:xfrm>
        </p:spPr>
        <p:txBody>
          <a:bodyPr/>
          <a:lstStyle/>
          <a:p>
            <a:r>
              <a:rPr lang="en-US" sz="4000" b="1" dirty="0">
                <a:latin typeface="+mn-lt"/>
              </a:rPr>
              <a:t>Secure Conduct</a:t>
            </a:r>
          </a:p>
        </p:txBody>
      </p:sp>
      <p:sp>
        <p:nvSpPr>
          <p:cNvPr id="3" name="Content Placeholder 2">
            <a:extLst>
              <a:ext uri="{FF2B5EF4-FFF2-40B4-BE49-F238E27FC236}">
                <a16:creationId xmlns:a16="http://schemas.microsoft.com/office/drawing/2014/main" id="{3BB8451C-B3BA-4550-A2CA-8656637D3E0F}"/>
              </a:ext>
            </a:extLst>
          </p:cNvPr>
          <p:cNvSpPr>
            <a:spLocks noGrp="1"/>
          </p:cNvSpPr>
          <p:nvPr>
            <p:ph idx="1"/>
          </p:nvPr>
        </p:nvSpPr>
        <p:spPr>
          <a:xfrm>
            <a:off x="1136882" y="3124535"/>
            <a:ext cx="9917723" cy="3369287"/>
          </a:xfrm>
        </p:spPr>
        <p:txBody>
          <a:bodyPr/>
          <a:lstStyle/>
          <a:p>
            <a:pPr marL="342900" indent="-342900" defTabSz="914400">
              <a:spcAft>
                <a:spcPts val="500"/>
              </a:spcAft>
              <a:buClrTx/>
              <a:buSzPct val="100000"/>
            </a:pPr>
            <a:r>
              <a:rPr lang="en-US" sz="2600" dirty="0">
                <a:latin typeface="Open Sans"/>
              </a:rPr>
              <a:t>Considering </a:t>
            </a:r>
            <a:r>
              <a:rPr lang="en-US" sz="2600" b="1" dirty="0">
                <a:solidFill>
                  <a:srgbClr val="028573"/>
                </a:solidFill>
                <a:latin typeface="Open Sans"/>
              </a:rPr>
              <a:t>FERPA</a:t>
            </a:r>
            <a:r>
              <a:rPr lang="en-US" sz="2600" dirty="0">
                <a:latin typeface="Open Sans"/>
              </a:rPr>
              <a:t> whenever student data is requested</a:t>
            </a:r>
          </a:p>
          <a:p>
            <a:pPr marL="342900" indent="-342900" defTabSz="914400">
              <a:spcAft>
                <a:spcPts val="500"/>
              </a:spcAft>
              <a:buClrTx/>
              <a:buSzPct val="100000"/>
            </a:pPr>
            <a:r>
              <a:rPr lang="en-US" sz="2600" dirty="0">
                <a:latin typeface="Open Sans"/>
              </a:rPr>
              <a:t>Spotting a phishing scam via emails and phone calls</a:t>
            </a:r>
          </a:p>
          <a:p>
            <a:pPr marL="342900" indent="-342900" defTabSz="914400">
              <a:spcAft>
                <a:spcPts val="500"/>
              </a:spcAft>
              <a:buClrTx/>
              <a:buSzPct val="100000"/>
            </a:pPr>
            <a:r>
              <a:rPr lang="en-US" sz="2600" dirty="0">
                <a:latin typeface="Open Sans"/>
              </a:rPr>
              <a:t>Noticing attempts at social engineering</a:t>
            </a:r>
          </a:p>
          <a:p>
            <a:pPr marL="342900" indent="-342900" defTabSz="914400">
              <a:spcAft>
                <a:spcPts val="500"/>
              </a:spcAft>
              <a:buClrTx/>
              <a:buSzPct val="100000"/>
            </a:pPr>
            <a:r>
              <a:rPr lang="en-US" sz="2600" dirty="0">
                <a:latin typeface="Open Sans"/>
              </a:rPr>
              <a:t>Never sharing account credentials with anyone else</a:t>
            </a:r>
          </a:p>
          <a:p>
            <a:pPr marL="342900" indent="-342900" defTabSz="914400">
              <a:spcAft>
                <a:spcPts val="500"/>
              </a:spcAft>
              <a:buClrTx/>
              <a:buSzPct val="100000"/>
            </a:pPr>
            <a:r>
              <a:rPr lang="en-US" sz="2600" dirty="0">
                <a:latin typeface="Open Sans"/>
              </a:rPr>
              <a:t>Using Multi-Factor Authentication (MFA) whenever possible</a:t>
            </a:r>
          </a:p>
          <a:p>
            <a:endParaRPr lang="en-US" sz="2600" dirty="0"/>
          </a:p>
        </p:txBody>
      </p:sp>
      <p:pic>
        <p:nvPicPr>
          <p:cNvPr id="5" name="Picture 4">
            <a:extLst>
              <a:ext uri="{FF2B5EF4-FFF2-40B4-BE49-F238E27FC236}">
                <a16:creationId xmlns:a16="http://schemas.microsoft.com/office/drawing/2014/main" id="{29138ECC-A615-4245-8FF4-E46155A487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7" name="Education_Fill_12">
            <a:extLst>
              <a:ext uri="{FF2B5EF4-FFF2-40B4-BE49-F238E27FC236}">
                <a16:creationId xmlns:a16="http://schemas.microsoft.com/office/drawing/2014/main" id="{325782AB-7558-4ABA-87FD-20B4B4DF6777}"/>
              </a:ext>
            </a:extLst>
          </p:cNvPr>
          <p:cNvSpPr>
            <a:spLocks noChangeAspect="1" noEditPoints="1"/>
          </p:cNvSpPr>
          <p:nvPr/>
        </p:nvSpPr>
        <p:spPr bwMode="auto">
          <a:xfrm>
            <a:off x="1219200" y="1571073"/>
            <a:ext cx="1262184" cy="1262184"/>
          </a:xfrm>
          <a:custGeom>
            <a:avLst/>
            <a:gdLst>
              <a:gd name="T0" fmla="*/ 320 w 512"/>
              <a:gd name="T1" fmla="*/ 192 h 512"/>
              <a:gd name="T2" fmla="*/ 181 w 512"/>
              <a:gd name="T3" fmla="*/ 181 h 512"/>
              <a:gd name="T4" fmla="*/ 117 w 512"/>
              <a:gd name="T5" fmla="*/ 170 h 512"/>
              <a:gd name="T6" fmla="*/ 394 w 512"/>
              <a:gd name="T7" fmla="*/ 352 h 512"/>
              <a:gd name="T8" fmla="*/ 330 w 512"/>
              <a:gd name="T9" fmla="*/ 170 h 512"/>
              <a:gd name="T10" fmla="*/ 234 w 512"/>
              <a:gd name="T11" fmla="*/ 298 h 512"/>
              <a:gd name="T12" fmla="*/ 149 w 512"/>
              <a:gd name="T13" fmla="*/ 309 h 512"/>
              <a:gd name="T14" fmla="*/ 138 w 512"/>
              <a:gd name="T15" fmla="*/ 224 h 512"/>
              <a:gd name="T16" fmla="*/ 224 w 512"/>
              <a:gd name="T17" fmla="*/ 213 h 512"/>
              <a:gd name="T18" fmla="*/ 234 w 512"/>
              <a:gd name="T19" fmla="*/ 298 h 512"/>
              <a:gd name="T20" fmla="*/ 277 w 512"/>
              <a:gd name="T21" fmla="*/ 320 h 512"/>
              <a:gd name="T22" fmla="*/ 277 w 512"/>
              <a:gd name="T23" fmla="*/ 298 h 512"/>
              <a:gd name="T24" fmla="*/ 373 w 512"/>
              <a:gd name="T25" fmla="*/ 309 h 512"/>
              <a:gd name="T26" fmla="*/ 362 w 512"/>
              <a:gd name="T27" fmla="*/ 277 h 512"/>
              <a:gd name="T28" fmla="*/ 266 w 512"/>
              <a:gd name="T29" fmla="*/ 266 h 512"/>
              <a:gd name="T30" fmla="*/ 362 w 512"/>
              <a:gd name="T31" fmla="*/ 256 h 512"/>
              <a:gd name="T32" fmla="*/ 362 w 512"/>
              <a:gd name="T33" fmla="*/ 277 h 512"/>
              <a:gd name="T34" fmla="*/ 362 w 512"/>
              <a:gd name="T35" fmla="*/ 234 h 512"/>
              <a:gd name="T36" fmla="*/ 266 w 512"/>
              <a:gd name="T37" fmla="*/ 224 h 512"/>
              <a:gd name="T38" fmla="*/ 362 w 512"/>
              <a:gd name="T39" fmla="*/ 213 h 512"/>
              <a:gd name="T40" fmla="*/ 160 w 512"/>
              <a:gd name="T41" fmla="*/ 234 h 512"/>
              <a:gd name="T42" fmla="*/ 213 w 512"/>
              <a:gd name="T43" fmla="*/ 288 h 512"/>
              <a:gd name="T44" fmla="*/ 160 w 512"/>
              <a:gd name="T45" fmla="*/ 234 h 512"/>
              <a:gd name="T46" fmla="*/ 0 w 512"/>
              <a:gd name="T47" fmla="*/ 256 h 512"/>
              <a:gd name="T48" fmla="*/ 512 w 512"/>
              <a:gd name="T49" fmla="*/ 256 h 512"/>
              <a:gd name="T50" fmla="*/ 416 w 512"/>
              <a:gd name="T51" fmla="*/ 362 h 512"/>
              <a:gd name="T52" fmla="*/ 106 w 512"/>
              <a:gd name="T53" fmla="*/ 373 h 512"/>
              <a:gd name="T54" fmla="*/ 96 w 512"/>
              <a:gd name="T55" fmla="*/ 160 h 512"/>
              <a:gd name="T56" fmla="*/ 181 w 512"/>
              <a:gd name="T57" fmla="*/ 149 h 512"/>
              <a:gd name="T58" fmla="*/ 192 w 512"/>
              <a:gd name="T59" fmla="*/ 128 h 512"/>
              <a:gd name="T60" fmla="*/ 330 w 512"/>
              <a:gd name="T61" fmla="*/ 138 h 512"/>
              <a:gd name="T62" fmla="*/ 405 w 512"/>
              <a:gd name="T63" fmla="*/ 149 h 512"/>
              <a:gd name="T64" fmla="*/ 416 w 512"/>
              <a:gd name="T65" fmla="*/ 362 h 512"/>
              <a:gd name="T66" fmla="*/ 202 w 512"/>
              <a:gd name="T67" fmla="*/ 170 h 512"/>
              <a:gd name="T68" fmla="*/ 202 w 512"/>
              <a:gd name="T69" fmla="*/ 160 h 512"/>
              <a:gd name="T70" fmla="*/ 202 w 512"/>
              <a:gd name="T71" fmla="*/ 149 h 512"/>
              <a:gd name="T72" fmla="*/ 309 w 512"/>
              <a:gd name="T73"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330" y="181"/>
                </a:moveTo>
                <a:cubicBezTo>
                  <a:pt x="330" y="187"/>
                  <a:pt x="326" y="192"/>
                  <a:pt x="320" y="192"/>
                </a:cubicBezTo>
                <a:cubicBezTo>
                  <a:pt x="192" y="192"/>
                  <a:pt x="192" y="192"/>
                  <a:pt x="192" y="192"/>
                </a:cubicBezTo>
                <a:cubicBezTo>
                  <a:pt x="186" y="192"/>
                  <a:pt x="181" y="187"/>
                  <a:pt x="181" y="181"/>
                </a:cubicBezTo>
                <a:cubicBezTo>
                  <a:pt x="181" y="170"/>
                  <a:pt x="181" y="170"/>
                  <a:pt x="181" y="170"/>
                </a:cubicBezTo>
                <a:cubicBezTo>
                  <a:pt x="117" y="170"/>
                  <a:pt x="117" y="170"/>
                  <a:pt x="117" y="170"/>
                </a:cubicBezTo>
                <a:cubicBezTo>
                  <a:pt x="117" y="352"/>
                  <a:pt x="117" y="352"/>
                  <a:pt x="117" y="352"/>
                </a:cubicBezTo>
                <a:cubicBezTo>
                  <a:pt x="394" y="352"/>
                  <a:pt x="394" y="352"/>
                  <a:pt x="394" y="352"/>
                </a:cubicBezTo>
                <a:cubicBezTo>
                  <a:pt x="394" y="170"/>
                  <a:pt x="394" y="170"/>
                  <a:pt x="394" y="170"/>
                </a:cubicBezTo>
                <a:cubicBezTo>
                  <a:pt x="330" y="170"/>
                  <a:pt x="330" y="170"/>
                  <a:pt x="330" y="170"/>
                </a:cubicBezTo>
                <a:lnTo>
                  <a:pt x="330" y="181"/>
                </a:lnTo>
                <a:close/>
                <a:moveTo>
                  <a:pt x="234" y="298"/>
                </a:moveTo>
                <a:cubicBezTo>
                  <a:pt x="234" y="304"/>
                  <a:pt x="230" y="309"/>
                  <a:pt x="224" y="309"/>
                </a:cubicBezTo>
                <a:cubicBezTo>
                  <a:pt x="149" y="309"/>
                  <a:pt x="149" y="309"/>
                  <a:pt x="149" y="309"/>
                </a:cubicBezTo>
                <a:cubicBezTo>
                  <a:pt x="143" y="309"/>
                  <a:pt x="138" y="304"/>
                  <a:pt x="138" y="298"/>
                </a:cubicBezTo>
                <a:cubicBezTo>
                  <a:pt x="138" y="224"/>
                  <a:pt x="138" y="224"/>
                  <a:pt x="138" y="224"/>
                </a:cubicBezTo>
                <a:cubicBezTo>
                  <a:pt x="138" y="218"/>
                  <a:pt x="143" y="213"/>
                  <a:pt x="149" y="213"/>
                </a:cubicBezTo>
                <a:cubicBezTo>
                  <a:pt x="224" y="213"/>
                  <a:pt x="224" y="213"/>
                  <a:pt x="224" y="213"/>
                </a:cubicBezTo>
                <a:cubicBezTo>
                  <a:pt x="230" y="213"/>
                  <a:pt x="234" y="218"/>
                  <a:pt x="234" y="224"/>
                </a:cubicBezTo>
                <a:lnTo>
                  <a:pt x="234" y="298"/>
                </a:lnTo>
                <a:close/>
                <a:moveTo>
                  <a:pt x="362" y="320"/>
                </a:moveTo>
                <a:cubicBezTo>
                  <a:pt x="277" y="320"/>
                  <a:pt x="277" y="320"/>
                  <a:pt x="277" y="320"/>
                </a:cubicBezTo>
                <a:cubicBezTo>
                  <a:pt x="271" y="320"/>
                  <a:pt x="266" y="315"/>
                  <a:pt x="266" y="309"/>
                </a:cubicBezTo>
                <a:cubicBezTo>
                  <a:pt x="266" y="303"/>
                  <a:pt x="271" y="298"/>
                  <a:pt x="277" y="298"/>
                </a:cubicBezTo>
                <a:cubicBezTo>
                  <a:pt x="362" y="298"/>
                  <a:pt x="362" y="298"/>
                  <a:pt x="362" y="298"/>
                </a:cubicBezTo>
                <a:cubicBezTo>
                  <a:pt x="368" y="298"/>
                  <a:pt x="373" y="303"/>
                  <a:pt x="373" y="309"/>
                </a:cubicBezTo>
                <a:cubicBezTo>
                  <a:pt x="373" y="315"/>
                  <a:pt x="368" y="320"/>
                  <a:pt x="362" y="320"/>
                </a:cubicBezTo>
                <a:close/>
                <a:moveTo>
                  <a:pt x="362" y="277"/>
                </a:moveTo>
                <a:cubicBezTo>
                  <a:pt x="277" y="277"/>
                  <a:pt x="277" y="277"/>
                  <a:pt x="277" y="277"/>
                </a:cubicBezTo>
                <a:cubicBezTo>
                  <a:pt x="271" y="277"/>
                  <a:pt x="266" y="272"/>
                  <a:pt x="266" y="266"/>
                </a:cubicBezTo>
                <a:cubicBezTo>
                  <a:pt x="266" y="260"/>
                  <a:pt x="271" y="256"/>
                  <a:pt x="277" y="256"/>
                </a:cubicBezTo>
                <a:cubicBezTo>
                  <a:pt x="362" y="256"/>
                  <a:pt x="362" y="256"/>
                  <a:pt x="362" y="256"/>
                </a:cubicBezTo>
                <a:cubicBezTo>
                  <a:pt x="368" y="256"/>
                  <a:pt x="373" y="260"/>
                  <a:pt x="373" y="266"/>
                </a:cubicBezTo>
                <a:cubicBezTo>
                  <a:pt x="373" y="272"/>
                  <a:pt x="368" y="277"/>
                  <a:pt x="362" y="277"/>
                </a:cubicBezTo>
                <a:close/>
                <a:moveTo>
                  <a:pt x="373" y="224"/>
                </a:moveTo>
                <a:cubicBezTo>
                  <a:pt x="373" y="230"/>
                  <a:pt x="368" y="234"/>
                  <a:pt x="362" y="234"/>
                </a:cubicBezTo>
                <a:cubicBezTo>
                  <a:pt x="277" y="234"/>
                  <a:pt x="277" y="234"/>
                  <a:pt x="277" y="234"/>
                </a:cubicBezTo>
                <a:cubicBezTo>
                  <a:pt x="271" y="234"/>
                  <a:pt x="266" y="230"/>
                  <a:pt x="266" y="224"/>
                </a:cubicBezTo>
                <a:cubicBezTo>
                  <a:pt x="266" y="218"/>
                  <a:pt x="271" y="213"/>
                  <a:pt x="277" y="213"/>
                </a:cubicBezTo>
                <a:cubicBezTo>
                  <a:pt x="362" y="213"/>
                  <a:pt x="362" y="213"/>
                  <a:pt x="362" y="213"/>
                </a:cubicBezTo>
                <a:cubicBezTo>
                  <a:pt x="368" y="213"/>
                  <a:pt x="373" y="218"/>
                  <a:pt x="373" y="224"/>
                </a:cubicBezTo>
                <a:close/>
                <a:moveTo>
                  <a:pt x="160" y="234"/>
                </a:moveTo>
                <a:cubicBezTo>
                  <a:pt x="213" y="234"/>
                  <a:pt x="213" y="234"/>
                  <a:pt x="213" y="234"/>
                </a:cubicBezTo>
                <a:cubicBezTo>
                  <a:pt x="213" y="288"/>
                  <a:pt x="213" y="288"/>
                  <a:pt x="213" y="288"/>
                </a:cubicBezTo>
                <a:cubicBezTo>
                  <a:pt x="160" y="288"/>
                  <a:pt x="160" y="288"/>
                  <a:pt x="160" y="288"/>
                </a:cubicBezTo>
                <a:lnTo>
                  <a:pt x="160" y="234"/>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62"/>
                </a:moveTo>
                <a:cubicBezTo>
                  <a:pt x="416" y="368"/>
                  <a:pt x="411" y="373"/>
                  <a:pt x="405" y="373"/>
                </a:cubicBezTo>
                <a:cubicBezTo>
                  <a:pt x="106" y="373"/>
                  <a:pt x="106" y="373"/>
                  <a:pt x="106" y="373"/>
                </a:cubicBezTo>
                <a:cubicBezTo>
                  <a:pt x="100" y="373"/>
                  <a:pt x="96" y="368"/>
                  <a:pt x="96" y="362"/>
                </a:cubicBezTo>
                <a:cubicBezTo>
                  <a:pt x="96" y="160"/>
                  <a:pt x="96" y="160"/>
                  <a:pt x="96" y="160"/>
                </a:cubicBezTo>
                <a:cubicBezTo>
                  <a:pt x="96" y="154"/>
                  <a:pt x="100" y="149"/>
                  <a:pt x="106" y="149"/>
                </a:cubicBezTo>
                <a:cubicBezTo>
                  <a:pt x="181" y="149"/>
                  <a:pt x="181" y="149"/>
                  <a:pt x="181" y="149"/>
                </a:cubicBezTo>
                <a:cubicBezTo>
                  <a:pt x="181" y="138"/>
                  <a:pt x="181" y="138"/>
                  <a:pt x="181" y="138"/>
                </a:cubicBezTo>
                <a:cubicBezTo>
                  <a:pt x="181" y="132"/>
                  <a:pt x="186" y="128"/>
                  <a:pt x="192" y="128"/>
                </a:cubicBezTo>
                <a:cubicBezTo>
                  <a:pt x="320" y="128"/>
                  <a:pt x="320" y="128"/>
                  <a:pt x="320" y="128"/>
                </a:cubicBezTo>
                <a:cubicBezTo>
                  <a:pt x="326" y="128"/>
                  <a:pt x="330" y="132"/>
                  <a:pt x="330" y="138"/>
                </a:cubicBezTo>
                <a:cubicBezTo>
                  <a:pt x="330" y="149"/>
                  <a:pt x="330" y="149"/>
                  <a:pt x="330" y="149"/>
                </a:cubicBezTo>
                <a:cubicBezTo>
                  <a:pt x="405" y="149"/>
                  <a:pt x="405" y="149"/>
                  <a:pt x="405" y="149"/>
                </a:cubicBezTo>
                <a:cubicBezTo>
                  <a:pt x="411" y="149"/>
                  <a:pt x="416" y="154"/>
                  <a:pt x="416" y="160"/>
                </a:cubicBezTo>
                <a:lnTo>
                  <a:pt x="416" y="362"/>
                </a:lnTo>
                <a:close/>
                <a:moveTo>
                  <a:pt x="309" y="170"/>
                </a:moveTo>
                <a:cubicBezTo>
                  <a:pt x="202" y="170"/>
                  <a:pt x="202" y="170"/>
                  <a:pt x="202" y="170"/>
                </a:cubicBezTo>
                <a:cubicBezTo>
                  <a:pt x="202" y="160"/>
                  <a:pt x="202" y="160"/>
                  <a:pt x="202" y="160"/>
                </a:cubicBezTo>
                <a:cubicBezTo>
                  <a:pt x="202" y="160"/>
                  <a:pt x="202" y="160"/>
                  <a:pt x="202" y="160"/>
                </a:cubicBezTo>
                <a:cubicBezTo>
                  <a:pt x="202" y="160"/>
                  <a:pt x="202" y="160"/>
                  <a:pt x="202" y="160"/>
                </a:cubicBezTo>
                <a:cubicBezTo>
                  <a:pt x="202" y="149"/>
                  <a:pt x="202" y="149"/>
                  <a:pt x="202" y="149"/>
                </a:cubicBezTo>
                <a:cubicBezTo>
                  <a:pt x="309" y="149"/>
                  <a:pt x="309" y="149"/>
                  <a:pt x="309" y="149"/>
                </a:cubicBezTo>
                <a:lnTo>
                  <a:pt x="309" y="1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9" name="TextBox 8">
            <a:extLst>
              <a:ext uri="{FF2B5EF4-FFF2-40B4-BE49-F238E27FC236}">
                <a16:creationId xmlns:a16="http://schemas.microsoft.com/office/drawing/2014/main" id="{5FE2E726-E7A9-4715-957C-1ED9F9E6FFEC}"/>
              </a:ext>
            </a:extLst>
          </p:cNvPr>
          <p:cNvSpPr txBox="1"/>
          <p:nvPr/>
        </p:nvSpPr>
        <p:spPr>
          <a:xfrm>
            <a:off x="2801048" y="1626908"/>
            <a:ext cx="8067256" cy="1292662"/>
          </a:xfrm>
          <a:prstGeom prst="rect">
            <a:avLst/>
          </a:prstGeom>
          <a:noFill/>
        </p:spPr>
        <p:txBody>
          <a:bodyPr wrap="square">
            <a:spAutoFit/>
          </a:bodyPr>
          <a:lstStyle/>
          <a:p>
            <a:pPr marL="0" indent="0">
              <a:buNone/>
            </a:pPr>
            <a:r>
              <a:rPr lang="en-US" sz="2600" dirty="0"/>
              <a:t>In New York, staff are trained on how to think secure when using any technology. Some techniques we emphasize are:</a:t>
            </a:r>
          </a:p>
        </p:txBody>
      </p:sp>
    </p:spTree>
    <p:extLst>
      <p:ext uri="{BB962C8B-B14F-4D97-AF65-F5344CB8AC3E}">
        <p14:creationId xmlns:p14="http://schemas.microsoft.com/office/powerpoint/2010/main" val="194287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5F309D-9844-40B9-9209-3292B4E3DEA5}"/>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447210"/>
            <a:ext cx="10363200" cy="594360"/>
          </a:xfrm>
        </p:spPr>
        <p:txBody>
          <a:bodyPr/>
          <a:lstStyle/>
          <a:p>
            <a:r>
              <a:rPr lang="en-US" sz="4000" b="1" dirty="0">
                <a:latin typeface="+mn-lt"/>
              </a:rPr>
              <a:t>Understanding PII, SPII, and PHI</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68580" y="2060787"/>
            <a:ext cx="4114800" cy="2473754"/>
          </a:xfrm>
          <a:prstGeom prst="rect">
            <a:avLst/>
          </a:prstGeom>
          <a:noFill/>
        </p:spPr>
        <p:txBody>
          <a:bodyPr wrap="square" rtlCol="0">
            <a:spAutoFit/>
          </a:bodyPr>
          <a:lstStyle/>
          <a:p>
            <a:pPr marL="0" lvl="1" algn="ctr">
              <a:lnSpc>
                <a:spcPct val="85000"/>
              </a:lnSpc>
            </a:pPr>
            <a:r>
              <a:rPr lang="en-US" sz="2800" spc="-31" dirty="0">
                <a:solidFill>
                  <a:srgbClr val="028573"/>
                </a:solidFill>
                <a:ea typeface="Open Sans" charset="0"/>
                <a:cs typeface="Open Sans" charset="0"/>
              </a:rPr>
              <a:t>Personally Identifiable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Any information about an individual that you can be used to distinguish or trace an individual's identity alone or when combined with other information linked or linkable to the specific individual.</a:t>
            </a:r>
          </a:p>
        </p:txBody>
      </p:sp>
      <p:sp>
        <p:nvSpPr>
          <p:cNvPr id="6" name="Rectangle 5">
            <a:extLst>
              <a:ext uri="{FF2B5EF4-FFF2-40B4-BE49-F238E27FC236}">
                <a16:creationId xmlns:a16="http://schemas.microsoft.com/office/drawing/2014/main" id="{477475B1-A583-4814-834C-E37451F41D44}"/>
              </a:ext>
            </a:extLst>
          </p:cNvPr>
          <p:cNvSpPr/>
          <p:nvPr/>
        </p:nvSpPr>
        <p:spPr>
          <a:xfrm>
            <a:off x="943497" y="4846189"/>
            <a:ext cx="10305006" cy="1494187"/>
          </a:xfrm>
          <a:prstGeom prst="rect">
            <a:avLst/>
          </a:prstGeom>
          <a:solidFill>
            <a:schemeClr val="tx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2800" b="1" i="1" dirty="0">
                <a:solidFill>
                  <a:schemeClr val="bg1"/>
                </a:solidFill>
                <a:latin typeface="Arial" panose="020B0604020202020204" pitchFamily="34" charset="0"/>
                <a:ea typeface="Chronicle Display Black" charset="0"/>
                <a:cs typeface="Arial" panose="020B0604020202020204" pitchFamily="34" charset="0"/>
              </a:rPr>
              <a:t>Note: MSIX does contain PII but not SPII or PHI. Please do not input a child’s SPII or PHI into MSIX via file submission or using the correspondence feature.</a:t>
            </a:r>
            <a:endParaRPr lang="en-US" sz="24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D216508-9B9E-4C2A-820E-D43D2BD92EC1}"/>
              </a:ext>
            </a:extLst>
          </p:cNvPr>
          <p:cNvSpPr/>
          <p:nvPr/>
        </p:nvSpPr>
        <p:spPr>
          <a:xfrm>
            <a:off x="8435340" y="2060787"/>
            <a:ext cx="3688080" cy="2709203"/>
          </a:xfrm>
          <a:prstGeom prst="rect">
            <a:avLst/>
          </a:prstGeom>
        </p:spPr>
        <p:txBody>
          <a:bodyPr wrap="square">
            <a:spAutoFit/>
          </a:bodyPr>
          <a:lstStyle/>
          <a:p>
            <a:pPr marL="0" lvl="1" algn="ctr">
              <a:lnSpc>
                <a:spcPct val="85000"/>
              </a:lnSpc>
            </a:pPr>
            <a:r>
              <a:rPr lang="en-US" sz="2800" spc="-31" dirty="0">
                <a:solidFill>
                  <a:srgbClr val="028573"/>
                </a:solidFill>
                <a:ea typeface="Open Sans" charset="0"/>
                <a:cs typeface="Open Sans" charset="0"/>
              </a:rPr>
              <a:t>Protected Health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PHI is any personal health information that can potentially identify an individual, that was created, used, or disclosed while providing healthcare services, whether it was a diagnosis or treatment.</a:t>
            </a:r>
          </a:p>
        </p:txBody>
      </p:sp>
      <p:sp>
        <p:nvSpPr>
          <p:cNvPr id="5" name="Rectangle 4">
            <a:extLst>
              <a:ext uri="{FF2B5EF4-FFF2-40B4-BE49-F238E27FC236}">
                <a16:creationId xmlns:a16="http://schemas.microsoft.com/office/drawing/2014/main" id="{27E76BB3-60AB-49B5-9616-49648CC6C10A}"/>
              </a:ext>
            </a:extLst>
          </p:cNvPr>
          <p:cNvSpPr/>
          <p:nvPr/>
        </p:nvSpPr>
        <p:spPr>
          <a:xfrm>
            <a:off x="4251960" y="2060787"/>
            <a:ext cx="4114800" cy="2473754"/>
          </a:xfrm>
          <a:prstGeom prst="rect">
            <a:avLst/>
          </a:prstGeom>
        </p:spPr>
        <p:txBody>
          <a:bodyPr>
            <a:spAutoFit/>
          </a:bodyPr>
          <a:lstStyle/>
          <a:p>
            <a:pPr marL="0" lvl="1" algn="ctr">
              <a:lnSpc>
                <a:spcPct val="85000"/>
              </a:lnSpc>
            </a:pPr>
            <a:r>
              <a:rPr lang="en-US" sz="2800" spc="-31" dirty="0">
                <a:solidFill>
                  <a:srgbClr val="028573"/>
                </a:solidFill>
                <a:ea typeface="Open Sans" charset="0"/>
                <a:cs typeface="Open Sans" charset="0"/>
              </a:rPr>
              <a:t>Sensitive Personally Identifiable Information </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PII is considered SPII if its improper release could result in harm, embarrassment, inconvenience, or unfairness to the individual whose name or identity is linked to the information.</a:t>
            </a:r>
          </a:p>
        </p:txBody>
      </p:sp>
      <p:sp>
        <p:nvSpPr>
          <p:cNvPr id="7" name="Rectangle 6">
            <a:extLst>
              <a:ext uri="{FF2B5EF4-FFF2-40B4-BE49-F238E27FC236}">
                <a16:creationId xmlns:a16="http://schemas.microsoft.com/office/drawing/2014/main" id="{A4EA6B31-3C6A-4A2E-BD37-72017050C0C2}"/>
              </a:ext>
            </a:extLst>
          </p:cNvPr>
          <p:cNvSpPr/>
          <p:nvPr/>
        </p:nvSpPr>
        <p:spPr>
          <a:xfrm>
            <a:off x="1742253" y="1422677"/>
            <a:ext cx="767453"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PII</a:t>
            </a:r>
            <a:endParaRPr lang="en-US" sz="2800" b="1" dirty="0">
              <a:solidFill>
                <a:srgbClr val="028573"/>
              </a:solidFill>
              <a:cs typeface="Arial" panose="020B0604020202020204" pitchFamily="34" charset="0"/>
            </a:endParaRPr>
          </a:p>
        </p:txBody>
      </p:sp>
      <p:sp>
        <p:nvSpPr>
          <p:cNvPr id="8" name="Rectangle 7">
            <a:extLst>
              <a:ext uri="{FF2B5EF4-FFF2-40B4-BE49-F238E27FC236}">
                <a16:creationId xmlns:a16="http://schemas.microsoft.com/office/drawing/2014/main" id="{028812DE-03B2-4873-9ADD-47C2C421F62F}"/>
              </a:ext>
            </a:extLst>
          </p:cNvPr>
          <p:cNvSpPr/>
          <p:nvPr/>
        </p:nvSpPr>
        <p:spPr>
          <a:xfrm>
            <a:off x="5800182" y="1422677"/>
            <a:ext cx="1018356"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SPII</a:t>
            </a:r>
          </a:p>
        </p:txBody>
      </p:sp>
      <p:sp>
        <p:nvSpPr>
          <p:cNvPr id="9" name="Rectangle 8">
            <a:extLst>
              <a:ext uri="{FF2B5EF4-FFF2-40B4-BE49-F238E27FC236}">
                <a16:creationId xmlns:a16="http://schemas.microsoft.com/office/drawing/2014/main" id="{621DC153-8316-4C20-AC77-9E0782A6A459}"/>
              </a:ext>
            </a:extLst>
          </p:cNvPr>
          <p:cNvSpPr/>
          <p:nvPr/>
        </p:nvSpPr>
        <p:spPr>
          <a:xfrm>
            <a:off x="9795465" y="1422677"/>
            <a:ext cx="967829"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PHI</a:t>
            </a:r>
          </a:p>
        </p:txBody>
      </p:sp>
    </p:spTree>
    <p:extLst>
      <p:ext uri="{BB962C8B-B14F-4D97-AF65-F5344CB8AC3E}">
        <p14:creationId xmlns:p14="http://schemas.microsoft.com/office/powerpoint/2010/main" val="74635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BF84A-4743-418D-AF6D-7DB6242228F4}"/>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81406" y="448927"/>
            <a:ext cx="10363200" cy="594360"/>
          </a:xfrm>
        </p:spPr>
        <p:txBody>
          <a:bodyPr/>
          <a:lstStyle/>
          <a:p>
            <a:r>
              <a:rPr lang="en-US" sz="4000" b="1" dirty="0">
                <a:latin typeface="+mn-lt"/>
              </a:rPr>
              <a:t>Sharing PII</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791621" y="1197135"/>
            <a:ext cx="10552985" cy="3624903"/>
          </a:xfrm>
          <a:prstGeom prst="rect">
            <a:avLst/>
          </a:prstGeom>
          <a:noFill/>
        </p:spPr>
        <p:txBody>
          <a:bodyPr wrap="square" rtlCol="0">
            <a:spAutoFit/>
          </a:bodyPr>
          <a:lstStyle/>
          <a:p>
            <a:pPr marL="0" lvl="1">
              <a:lnSpc>
                <a:spcPct val="85000"/>
              </a:lnSpc>
            </a:pPr>
            <a:endParaRPr lang="en-US" b="1" spc="-31" dirty="0">
              <a:solidFill>
                <a:srgbClr val="028573"/>
              </a:solidFill>
              <a:ea typeface="Open Sans" charset="0"/>
              <a:cs typeface="Open Sans" charset="0"/>
            </a:endParaRPr>
          </a:p>
          <a:p>
            <a:pPr marL="0" lvl="1">
              <a:lnSpc>
                <a:spcPct val="85000"/>
              </a:lnSpc>
            </a:pPr>
            <a:r>
              <a:rPr lang="en-US" sz="3200" b="1" spc="-31" dirty="0">
                <a:solidFill>
                  <a:srgbClr val="028573"/>
                </a:solidFill>
                <a:ea typeface="Open Sans" charset="0"/>
                <a:cs typeface="Open Sans" charset="0"/>
              </a:rPr>
              <a:t>Stop and think:</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Before sharing PII/SPII, ask yourself who you are sending it to and whether they “need to know” the information. </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To prevent accidentally sending information to the wrong person, address your message carefully. Make sure you select the correct recipient. </a:t>
            </a:r>
          </a:p>
          <a:p>
            <a:pPr marL="812800" lvl="1" indent="-342900">
              <a:lnSpc>
                <a:spcPct val="85000"/>
              </a:lnSpc>
              <a:buFont typeface="Arial" panose="020B0604020202020204" pitchFamily="34" charset="0"/>
              <a:buChar char="•"/>
            </a:pPr>
            <a:r>
              <a:rPr lang="en-US" sz="2000" b="1" u="sng" dirty="0">
                <a:solidFill>
                  <a:schemeClr val="tx2"/>
                </a:solidFill>
                <a:cs typeface="Arial" panose="020B0604020202020204" pitchFamily="34" charset="0"/>
              </a:rPr>
              <a:t>Follow your State laws </a:t>
            </a:r>
            <a:r>
              <a:rPr lang="en-US" sz="2000" dirty="0">
                <a:solidFill>
                  <a:schemeClr val="tx2"/>
                </a:solidFill>
                <a:cs typeface="Arial" panose="020B0604020202020204" pitchFamily="34" charset="0"/>
              </a:rPr>
              <a:t>to ensure you are using approved transmission methods and required protections (e.g., encryption).</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Never download or store PII on personally-owned equipment.</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Do not upload PII to an unauthorized online storage site (e.g., Dropbox, wikis, etc.).</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PII should never be accessed from public computers or kiosks found in hotel business centers or airports.</a:t>
            </a:r>
          </a:p>
        </p:txBody>
      </p:sp>
      <p:sp>
        <p:nvSpPr>
          <p:cNvPr id="5" name="Rectangle 4">
            <a:extLst>
              <a:ext uri="{FF2B5EF4-FFF2-40B4-BE49-F238E27FC236}">
                <a16:creationId xmlns:a16="http://schemas.microsoft.com/office/drawing/2014/main" id="{03B3B046-1A5E-4C5C-BA07-1E75DB27B08D}"/>
              </a:ext>
            </a:extLst>
          </p:cNvPr>
          <p:cNvSpPr/>
          <p:nvPr/>
        </p:nvSpPr>
        <p:spPr>
          <a:xfrm>
            <a:off x="982086" y="5048055"/>
            <a:ext cx="10273369" cy="97867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3200" b="1" i="1" dirty="0">
                <a:solidFill>
                  <a:schemeClr val="bg1"/>
                </a:solidFill>
                <a:latin typeface="Arial" panose="020B0604020202020204" pitchFamily="34" charset="0"/>
                <a:ea typeface="Chronicle Display Black" charset="0"/>
                <a:cs typeface="Arial" panose="020B0604020202020204" pitchFamily="34" charset="0"/>
              </a:rPr>
              <a:t>TIP! </a:t>
            </a:r>
            <a:r>
              <a:rPr lang="en-US" sz="2800" b="1" dirty="0">
                <a:solidFill>
                  <a:schemeClr val="bg1"/>
                </a:solidFill>
                <a:latin typeface="Arial" panose="020B0604020202020204" pitchFamily="34" charset="0"/>
                <a:cs typeface="Arial" panose="020B0604020202020204" pitchFamily="34" charset="0"/>
              </a:rPr>
              <a:t>Do not send PII to the Help Desk without first speaking with a Help Desk representative.</a:t>
            </a:r>
          </a:p>
        </p:txBody>
      </p:sp>
    </p:spTree>
    <p:extLst>
      <p:ext uri="{BB962C8B-B14F-4D97-AF65-F5344CB8AC3E}">
        <p14:creationId xmlns:p14="http://schemas.microsoft.com/office/powerpoint/2010/main" val="4089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359E54-4144-4988-AE00-1B1B7911ABA6}"/>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516228"/>
            <a:ext cx="10362688" cy="879756"/>
          </a:xfrm>
        </p:spPr>
        <p:txBody>
          <a:bodyPr/>
          <a:lstStyle/>
          <a:p>
            <a:r>
              <a:rPr lang="en-US" sz="4000" b="1" dirty="0">
                <a:latin typeface="+mn-lt"/>
              </a:rPr>
              <a:t>PII in PA</a:t>
            </a:r>
            <a:r>
              <a:rPr lang="en-US" dirty="0"/>
              <a:t>	</a:t>
            </a:r>
          </a:p>
        </p:txBody>
      </p:sp>
      <p:sp>
        <p:nvSpPr>
          <p:cNvPr id="3" name="Content Placeholder 2"/>
          <p:cNvSpPr>
            <a:spLocks noGrp="1"/>
          </p:cNvSpPr>
          <p:nvPr>
            <p:ph idx="1"/>
          </p:nvPr>
        </p:nvSpPr>
        <p:spPr>
          <a:xfrm>
            <a:off x="838200" y="1524000"/>
            <a:ext cx="9725546" cy="5132832"/>
          </a:xfrm>
        </p:spPr>
        <p:txBody>
          <a:bodyPr>
            <a:normAutofit lnSpcReduction="10000"/>
          </a:bodyPr>
          <a:lstStyle/>
          <a:p>
            <a:pPr marL="342900" indent="-342900" defTabSz="914400">
              <a:lnSpc>
                <a:spcPct val="110000"/>
              </a:lnSpc>
              <a:spcAft>
                <a:spcPts val="500"/>
              </a:spcAft>
              <a:buClrTx/>
            </a:pPr>
            <a:r>
              <a:rPr lang="en-US" dirty="0">
                <a:latin typeface="Open Sans"/>
              </a:rPr>
              <a:t>PII, security/phishing, data breaches, strong passwords are explained</a:t>
            </a:r>
          </a:p>
          <a:p>
            <a:pPr marL="342900" indent="-342900" defTabSz="914400">
              <a:lnSpc>
                <a:spcPct val="110000"/>
              </a:lnSpc>
              <a:spcAft>
                <a:spcPts val="500"/>
              </a:spcAft>
              <a:buClrTx/>
            </a:pPr>
            <a:r>
              <a:rPr lang="en-US" dirty="0">
                <a:latin typeface="Open Sans"/>
              </a:rPr>
              <a:t>All computers used by staff working with PII are encrypted</a:t>
            </a:r>
          </a:p>
          <a:p>
            <a:pPr marL="342900" indent="-342900" defTabSz="914400">
              <a:lnSpc>
                <a:spcPct val="110000"/>
              </a:lnSpc>
              <a:spcAft>
                <a:spcPts val="500"/>
              </a:spcAft>
              <a:buClrTx/>
            </a:pPr>
            <a:r>
              <a:rPr lang="en-US" dirty="0">
                <a:latin typeface="Open Sans"/>
              </a:rPr>
              <a:t>Staff are reminded to never tape passwords to computers/keep with or near the computer or share them with others</a:t>
            </a:r>
          </a:p>
          <a:p>
            <a:pPr marL="342900" indent="-342900" defTabSz="914400">
              <a:lnSpc>
                <a:spcPct val="110000"/>
              </a:lnSpc>
              <a:spcAft>
                <a:spcPts val="500"/>
              </a:spcAft>
              <a:buClrTx/>
            </a:pPr>
            <a:r>
              <a:rPr lang="en-US" dirty="0">
                <a:latin typeface="Open Sans"/>
              </a:rPr>
              <a:t>Staff must lock computers whenever not at the computer and also warned about “shoulder surfing”</a:t>
            </a:r>
          </a:p>
          <a:p>
            <a:pPr marL="342900" indent="-342900" defTabSz="914400">
              <a:lnSpc>
                <a:spcPct val="110000"/>
              </a:lnSpc>
              <a:spcAft>
                <a:spcPts val="500"/>
              </a:spcAft>
              <a:buClrTx/>
            </a:pPr>
            <a:r>
              <a:rPr lang="en-US" dirty="0">
                <a:latin typeface="Open Sans"/>
              </a:rPr>
              <a:t>Staff must never email any PII unless it is encrypted and then the password must be sent via a different method (telephone/text/in person) and NOT simply via a separate email</a:t>
            </a:r>
          </a:p>
          <a:p>
            <a:pPr marL="342900" indent="-342900" defTabSz="914400">
              <a:lnSpc>
                <a:spcPct val="110000"/>
              </a:lnSpc>
              <a:spcAft>
                <a:spcPts val="500"/>
              </a:spcAft>
              <a:buClrTx/>
            </a:pPr>
            <a:r>
              <a:rPr lang="en-US" dirty="0">
                <a:latin typeface="Open Sans"/>
              </a:rPr>
              <a:t>Staff are reminded that paper records and external devices such as flash drives must also be secured</a:t>
            </a:r>
          </a:p>
          <a:p>
            <a:pPr marL="342900" indent="-342900" defTabSz="914400">
              <a:lnSpc>
                <a:spcPct val="110000"/>
              </a:lnSpc>
              <a:spcAft>
                <a:spcPts val="500"/>
              </a:spcAft>
              <a:buClrTx/>
            </a:pPr>
            <a:r>
              <a:rPr lang="en-US" dirty="0">
                <a:latin typeface="Open Sans"/>
              </a:rPr>
              <a:t>Staff are strongly reminded of THEIR personal role in all of this</a:t>
            </a:r>
          </a:p>
        </p:txBody>
      </p:sp>
      <p:pic>
        <p:nvPicPr>
          <p:cNvPr id="4" name="Picture 3">
            <a:extLst>
              <a:ext uri="{FF2B5EF4-FFF2-40B4-BE49-F238E27FC236}">
                <a16:creationId xmlns:a16="http://schemas.microsoft.com/office/drawing/2014/main" id="{DBD808B3-A2BE-4F2E-BA69-2A1B2732B1C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grpSp>
        <p:nvGrpSpPr>
          <p:cNvPr id="11" name="General_Border_13">
            <a:extLst>
              <a:ext uri="{FF2B5EF4-FFF2-40B4-BE49-F238E27FC236}">
                <a16:creationId xmlns:a16="http://schemas.microsoft.com/office/drawing/2014/main" id="{6AF877C9-58D1-4079-A8C7-0B87A1F3E183}"/>
              </a:ext>
            </a:extLst>
          </p:cNvPr>
          <p:cNvGrpSpPr>
            <a:grpSpLocks noChangeAspect="1"/>
          </p:cNvGrpSpPr>
          <p:nvPr/>
        </p:nvGrpSpPr>
        <p:grpSpPr bwMode="auto">
          <a:xfrm>
            <a:off x="0" y="0"/>
            <a:ext cx="0" cy="0"/>
            <a:chOff x="4593" y="2664"/>
            <a:chExt cx="340" cy="340"/>
          </a:xfrm>
          <a:solidFill>
            <a:schemeClr val="accent1"/>
          </a:solidFill>
        </p:grpSpPr>
        <p:sp>
          <p:nvSpPr>
            <p:cNvPr id="13" name="Freeform 631">
              <a:extLst>
                <a:ext uri="{FF2B5EF4-FFF2-40B4-BE49-F238E27FC236}">
                  <a16:creationId xmlns:a16="http://schemas.microsoft.com/office/drawing/2014/main" id="{F259DE68-103B-47BE-A515-BD7604B3DC42}"/>
                </a:ext>
              </a:extLst>
            </p:cNvPr>
            <p:cNvSpPr>
              <a:spLocks noEditPoints="1"/>
            </p:cNvSpPr>
            <p:nvPr/>
          </p:nvSpPr>
          <p:spPr bwMode="auto">
            <a:xfrm>
              <a:off x="4685" y="2728"/>
              <a:ext cx="156" cy="21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4" name="Freeform 632">
              <a:extLst>
                <a:ext uri="{FF2B5EF4-FFF2-40B4-BE49-F238E27FC236}">
                  <a16:creationId xmlns:a16="http://schemas.microsoft.com/office/drawing/2014/main" id="{BCF04200-6C07-4AE4-AD2C-4DAA5FD2097E}"/>
                </a:ext>
              </a:extLst>
            </p:cNvPr>
            <p:cNvSpPr>
              <a:spLocks noEditPoints="1"/>
            </p:cNvSpPr>
            <p:nvPr/>
          </p:nvSpPr>
          <p:spPr bwMode="auto">
            <a:xfrm>
              <a:off x="4593" y="26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6" name="Freeform 631">
            <a:extLst>
              <a:ext uri="{FF2B5EF4-FFF2-40B4-BE49-F238E27FC236}">
                <a16:creationId xmlns:a16="http://schemas.microsoft.com/office/drawing/2014/main" id="{E89867D9-A159-4FF8-A7C5-740117DE343F}"/>
              </a:ext>
            </a:extLst>
          </p:cNvPr>
          <p:cNvSpPr>
            <a:spLocks noEditPoints="1"/>
          </p:cNvSpPr>
          <p:nvPr/>
        </p:nvSpPr>
        <p:spPr bwMode="auto">
          <a:xfrm>
            <a:off x="10688943" y="1417488"/>
            <a:ext cx="1176289" cy="1555384"/>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solidFill>
            <a:srgbClr val="10A567">
              <a:alpha val="17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8" name="Freeform 631">
            <a:extLst>
              <a:ext uri="{FF2B5EF4-FFF2-40B4-BE49-F238E27FC236}">
                <a16:creationId xmlns:a16="http://schemas.microsoft.com/office/drawing/2014/main" id="{00B3ACCC-0D12-4ADD-A5B4-A2CDAD043909}"/>
              </a:ext>
            </a:extLst>
          </p:cNvPr>
          <p:cNvSpPr>
            <a:spLocks noEditPoints="1"/>
          </p:cNvSpPr>
          <p:nvPr/>
        </p:nvSpPr>
        <p:spPr bwMode="auto">
          <a:xfrm>
            <a:off x="10212990" y="1250281"/>
            <a:ext cx="912041" cy="1215822"/>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solidFill>
            <a:srgbClr val="C0D62F">
              <a:alpha val="16863"/>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1" name="Freeform 631">
            <a:extLst>
              <a:ext uri="{FF2B5EF4-FFF2-40B4-BE49-F238E27FC236}">
                <a16:creationId xmlns:a16="http://schemas.microsoft.com/office/drawing/2014/main" id="{35994011-34FB-49DA-8AD6-6338440DE951}"/>
              </a:ext>
            </a:extLst>
          </p:cNvPr>
          <p:cNvSpPr>
            <a:spLocks noEditPoints="1"/>
          </p:cNvSpPr>
          <p:nvPr/>
        </p:nvSpPr>
        <p:spPr bwMode="auto">
          <a:xfrm>
            <a:off x="11235062" y="955280"/>
            <a:ext cx="700752" cy="924416"/>
          </a:xfrm>
          <a:custGeom>
            <a:avLst/>
            <a:gdLst>
              <a:gd name="T0" fmla="*/ 224 w 235"/>
              <a:gd name="T1" fmla="*/ 149 h 320"/>
              <a:gd name="T2" fmla="*/ 214 w 235"/>
              <a:gd name="T3" fmla="*/ 149 h 320"/>
              <a:gd name="T4" fmla="*/ 214 w 235"/>
              <a:gd name="T5" fmla="*/ 96 h 320"/>
              <a:gd name="T6" fmla="*/ 118 w 235"/>
              <a:gd name="T7" fmla="*/ 0 h 320"/>
              <a:gd name="T8" fmla="*/ 22 w 235"/>
              <a:gd name="T9" fmla="*/ 96 h 320"/>
              <a:gd name="T10" fmla="*/ 22 w 235"/>
              <a:gd name="T11" fmla="*/ 149 h 320"/>
              <a:gd name="T12" fmla="*/ 11 w 235"/>
              <a:gd name="T13" fmla="*/ 149 h 320"/>
              <a:gd name="T14" fmla="*/ 0 w 235"/>
              <a:gd name="T15" fmla="*/ 160 h 320"/>
              <a:gd name="T16" fmla="*/ 0 w 235"/>
              <a:gd name="T17" fmla="*/ 309 h 320"/>
              <a:gd name="T18" fmla="*/ 11 w 235"/>
              <a:gd name="T19" fmla="*/ 320 h 320"/>
              <a:gd name="T20" fmla="*/ 224 w 235"/>
              <a:gd name="T21" fmla="*/ 320 h 320"/>
              <a:gd name="T22" fmla="*/ 235 w 235"/>
              <a:gd name="T23" fmla="*/ 309 h 320"/>
              <a:gd name="T24" fmla="*/ 235 w 235"/>
              <a:gd name="T25" fmla="*/ 160 h 320"/>
              <a:gd name="T26" fmla="*/ 224 w 235"/>
              <a:gd name="T27" fmla="*/ 149 h 320"/>
              <a:gd name="T28" fmla="*/ 43 w 235"/>
              <a:gd name="T29" fmla="*/ 96 h 320"/>
              <a:gd name="T30" fmla="*/ 118 w 235"/>
              <a:gd name="T31" fmla="*/ 21 h 320"/>
              <a:gd name="T32" fmla="*/ 192 w 235"/>
              <a:gd name="T33" fmla="*/ 96 h 320"/>
              <a:gd name="T34" fmla="*/ 192 w 235"/>
              <a:gd name="T35" fmla="*/ 149 h 320"/>
              <a:gd name="T36" fmla="*/ 43 w 235"/>
              <a:gd name="T37" fmla="*/ 149 h 320"/>
              <a:gd name="T38" fmla="*/ 43 w 235"/>
              <a:gd name="T39" fmla="*/ 96 h 320"/>
              <a:gd name="T40" fmla="*/ 214 w 235"/>
              <a:gd name="T41" fmla="*/ 298 h 320"/>
              <a:gd name="T42" fmla="*/ 22 w 235"/>
              <a:gd name="T43" fmla="*/ 298 h 320"/>
              <a:gd name="T44" fmla="*/ 22 w 235"/>
              <a:gd name="T45" fmla="*/ 170 h 320"/>
              <a:gd name="T46" fmla="*/ 214 w 235"/>
              <a:gd name="T47" fmla="*/ 170 h 320"/>
              <a:gd name="T48" fmla="*/ 214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24" y="149"/>
                </a:moveTo>
                <a:cubicBezTo>
                  <a:pt x="214" y="149"/>
                  <a:pt x="214" y="149"/>
                  <a:pt x="214" y="149"/>
                </a:cubicBezTo>
                <a:cubicBezTo>
                  <a:pt x="214" y="96"/>
                  <a:pt x="214" y="96"/>
                  <a:pt x="214" y="96"/>
                </a:cubicBezTo>
                <a:cubicBezTo>
                  <a:pt x="214" y="43"/>
                  <a:pt x="171" y="0"/>
                  <a:pt x="118" y="0"/>
                </a:cubicBezTo>
                <a:cubicBezTo>
                  <a:pt x="65" y="0"/>
                  <a:pt x="22" y="43"/>
                  <a:pt x="22" y="96"/>
                </a:cubicBezTo>
                <a:cubicBezTo>
                  <a:pt x="22" y="149"/>
                  <a:pt x="22" y="149"/>
                  <a:pt x="22" y="149"/>
                </a:cubicBezTo>
                <a:cubicBezTo>
                  <a:pt x="11" y="149"/>
                  <a:pt x="11" y="149"/>
                  <a:pt x="11" y="149"/>
                </a:cubicBezTo>
                <a:cubicBezTo>
                  <a:pt x="5" y="149"/>
                  <a:pt x="0" y="154"/>
                  <a:pt x="0" y="16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160"/>
                  <a:pt x="235" y="160"/>
                  <a:pt x="235" y="160"/>
                </a:cubicBezTo>
                <a:cubicBezTo>
                  <a:pt x="235" y="154"/>
                  <a:pt x="230" y="149"/>
                  <a:pt x="224" y="149"/>
                </a:cubicBezTo>
                <a:close/>
                <a:moveTo>
                  <a:pt x="43" y="96"/>
                </a:moveTo>
                <a:cubicBezTo>
                  <a:pt x="43" y="54"/>
                  <a:pt x="76" y="21"/>
                  <a:pt x="118" y="21"/>
                </a:cubicBezTo>
                <a:cubicBezTo>
                  <a:pt x="159" y="21"/>
                  <a:pt x="192" y="54"/>
                  <a:pt x="192" y="96"/>
                </a:cubicBezTo>
                <a:cubicBezTo>
                  <a:pt x="192" y="149"/>
                  <a:pt x="192" y="149"/>
                  <a:pt x="192" y="149"/>
                </a:cubicBezTo>
                <a:cubicBezTo>
                  <a:pt x="43" y="149"/>
                  <a:pt x="43" y="149"/>
                  <a:pt x="43" y="149"/>
                </a:cubicBezTo>
                <a:lnTo>
                  <a:pt x="43" y="96"/>
                </a:lnTo>
                <a:close/>
                <a:moveTo>
                  <a:pt x="214" y="298"/>
                </a:moveTo>
                <a:cubicBezTo>
                  <a:pt x="22" y="298"/>
                  <a:pt x="22" y="298"/>
                  <a:pt x="22" y="298"/>
                </a:cubicBezTo>
                <a:cubicBezTo>
                  <a:pt x="22" y="170"/>
                  <a:pt x="22" y="170"/>
                  <a:pt x="22" y="170"/>
                </a:cubicBezTo>
                <a:cubicBezTo>
                  <a:pt x="214" y="170"/>
                  <a:pt x="214" y="170"/>
                  <a:pt x="214" y="170"/>
                </a:cubicBezTo>
                <a:lnTo>
                  <a:pt x="214" y="298"/>
                </a:lnTo>
                <a:close/>
              </a:path>
            </a:pathLst>
          </a:custGeom>
          <a:solidFill>
            <a:srgbClr val="F9D710">
              <a:alpha val="16863"/>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Tree>
    <p:extLst>
      <p:ext uri="{BB962C8B-B14F-4D97-AF65-F5344CB8AC3E}">
        <p14:creationId xmlns:p14="http://schemas.microsoft.com/office/powerpoint/2010/main" val="181095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666A17-2FE6-4284-977C-7590B6C4D6D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0624" y="510429"/>
            <a:ext cx="10363200" cy="594360"/>
          </a:xfrm>
        </p:spPr>
        <p:txBody>
          <a:bodyPr/>
          <a:lstStyle/>
          <a:p>
            <a:r>
              <a:rPr lang="en-US" sz="4000" b="1" dirty="0">
                <a:latin typeface="+mn-lt"/>
              </a:rPr>
              <a:t>Maintain Situational Awareness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4615693" y="2345408"/>
            <a:ext cx="7034002" cy="339580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Sensitive information should only be discussed in private, controlled areas</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Be aware of your surroundings and the people around you</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Take care when reading or viewing sensitive information outside of the office. Unauthorized individuals may be able to reach or view the information as well</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Be discreet when retrieving messages from smartphones and other media. Don’t include sensitive information in voicemail messages</a:t>
            </a:r>
          </a:p>
          <a:p>
            <a:pPr marL="342900" indent="-342900">
              <a:spcAft>
                <a:spcPts val="500"/>
              </a:spcAft>
              <a:buFont typeface="Arial" panose="020B0604020202020204" pitchFamily="34" charset="0"/>
              <a:buChar char="•"/>
            </a:pPr>
            <a:r>
              <a:rPr lang="en-US" b="1" spc="-31" dirty="0">
                <a:solidFill>
                  <a:srgbClr val="028573"/>
                </a:solidFill>
                <a:latin typeface="Open Sans"/>
                <a:ea typeface="Open Sans" charset="0"/>
                <a:cs typeface="Open Sans" charset="0"/>
              </a:rPr>
              <a:t>Do not share sensitive information with anyone else unless he or she has a work-related need to know</a:t>
            </a:r>
          </a:p>
        </p:txBody>
      </p:sp>
      <p:sp>
        <p:nvSpPr>
          <p:cNvPr id="7" name="TextBox 6">
            <a:extLst>
              <a:ext uri="{FF2B5EF4-FFF2-40B4-BE49-F238E27FC236}">
                <a16:creationId xmlns:a16="http://schemas.microsoft.com/office/drawing/2014/main" id="{1DACBDE8-3D60-4FE7-A426-BE3B69B84565}"/>
              </a:ext>
            </a:extLst>
          </p:cNvPr>
          <p:cNvSpPr txBox="1"/>
          <p:nvPr/>
        </p:nvSpPr>
        <p:spPr>
          <a:xfrm>
            <a:off x="890624" y="2381105"/>
            <a:ext cx="3662748" cy="3170099"/>
          </a:xfrm>
          <a:prstGeom prst="rect">
            <a:avLst/>
          </a:prstGeom>
          <a:noFill/>
        </p:spPr>
        <p:txBody>
          <a:bodyPr wrap="square" rtlCol="0">
            <a:spAutoFit/>
          </a:bodyPr>
          <a:lstStyle/>
          <a:p>
            <a:r>
              <a:rPr lang="en-US" sz="2000" i="0" dirty="0">
                <a:solidFill>
                  <a:srgbClr val="000000"/>
                </a:solidFill>
                <a:effectLst/>
              </a:rPr>
              <a:t>Constantly remind yourself to stay aware, especially when you are in non-private areas (e.g., hallways, elevators, or open office spaces) or off-duty (e.g., during lunch, on coffee breaks, while on vacation or traveling, shopping, talking on the phone, etc.).</a:t>
            </a:r>
            <a:endParaRPr lang="en-US" sz="2400" spc="-31" dirty="0">
              <a:solidFill>
                <a:srgbClr val="028573"/>
              </a:solidFill>
              <a:ea typeface="Open Sans" charset="0"/>
              <a:cs typeface="Open Sans" charset="0"/>
            </a:endParaRPr>
          </a:p>
        </p:txBody>
      </p:sp>
      <p:sp>
        <p:nvSpPr>
          <p:cNvPr id="8" name="TextBox 7">
            <a:extLst>
              <a:ext uri="{FF2B5EF4-FFF2-40B4-BE49-F238E27FC236}">
                <a16:creationId xmlns:a16="http://schemas.microsoft.com/office/drawing/2014/main" id="{A6D40982-3316-441C-A9F1-9B1FFF12E303}"/>
              </a:ext>
            </a:extLst>
          </p:cNvPr>
          <p:cNvSpPr txBox="1"/>
          <p:nvPr/>
        </p:nvSpPr>
        <p:spPr>
          <a:xfrm>
            <a:off x="828303" y="1395415"/>
            <a:ext cx="11035146" cy="830997"/>
          </a:xfrm>
          <a:prstGeom prst="rect">
            <a:avLst/>
          </a:prstGeom>
          <a:noFill/>
        </p:spPr>
        <p:txBody>
          <a:bodyPr wrap="square">
            <a:spAutoFit/>
          </a:bodyPr>
          <a:lstStyle/>
          <a:p>
            <a:r>
              <a:rPr lang="en-US" sz="2400" b="1" i="0" dirty="0">
                <a:solidFill>
                  <a:srgbClr val="000000"/>
                </a:solidFill>
                <a:effectLst/>
              </a:rPr>
              <a:t>Situational awareness is always being aware of your surroundings. It can prevent unauthorized access to sensitive information including PII. </a:t>
            </a:r>
          </a:p>
        </p:txBody>
      </p:sp>
    </p:spTree>
    <p:extLst>
      <p:ext uri="{BB962C8B-B14F-4D97-AF65-F5344CB8AC3E}">
        <p14:creationId xmlns:p14="http://schemas.microsoft.com/office/powerpoint/2010/main" val="158656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3B846A-7BBE-4950-9B06-3D08BBA2BC7D}"/>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96461" y="408872"/>
            <a:ext cx="10363200" cy="594360"/>
          </a:xfrm>
        </p:spPr>
        <p:txBody>
          <a:bodyPr/>
          <a:lstStyle/>
          <a:p>
            <a:r>
              <a:rPr lang="en-US" sz="4000" b="1" dirty="0">
                <a:latin typeface="+mn-lt"/>
              </a:rPr>
              <a:t>Digital Assistants: Best Practices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981406" y="1545313"/>
            <a:ext cx="6759150" cy="3911264"/>
          </a:xfrm>
          <a:prstGeom prst="rect">
            <a:avLst/>
          </a:prstGeom>
          <a:noFill/>
        </p:spPr>
        <p:txBody>
          <a:bodyPr wrap="square" rtlCol="0">
            <a:spAutoFit/>
          </a:bodyPr>
          <a:lstStyle/>
          <a:p>
            <a:pPr>
              <a:lnSpc>
                <a:spcPct val="150000"/>
              </a:lnSpc>
            </a:pPr>
            <a:r>
              <a:rPr lang="en-US" sz="2400" spc="-31" dirty="0">
                <a:latin typeface="Open Sans"/>
                <a:ea typeface="Open Sans" charset="0"/>
                <a:cs typeface="Open Sans" charset="0"/>
              </a:rPr>
              <a:t>Digital assistants, like Siri on iPhones and iPads as well as smart speakers such as Amazon Echo and Google Home, are </a:t>
            </a:r>
            <a:r>
              <a:rPr lang="en-US" sz="2400" b="1" spc="-31" dirty="0">
                <a:solidFill>
                  <a:srgbClr val="028573"/>
                </a:solidFill>
                <a:latin typeface="Open Sans"/>
                <a:ea typeface="Open Sans" charset="0"/>
                <a:cs typeface="Open Sans" charset="0"/>
              </a:rPr>
              <a:t>configured to constantly listen for commands. </a:t>
            </a:r>
          </a:p>
          <a:p>
            <a:pPr>
              <a:lnSpc>
                <a:spcPct val="150000"/>
              </a:lnSpc>
            </a:pPr>
            <a:endParaRPr lang="en-US" sz="2400" b="1" spc="-31" dirty="0">
              <a:solidFill>
                <a:srgbClr val="028573"/>
              </a:solidFill>
              <a:latin typeface="Open Sans"/>
              <a:ea typeface="Open Sans" charset="0"/>
              <a:cs typeface="Open Sans" charset="0"/>
            </a:endParaRPr>
          </a:p>
          <a:p>
            <a:pPr>
              <a:lnSpc>
                <a:spcPct val="150000"/>
              </a:lnSpc>
            </a:pPr>
            <a:r>
              <a:rPr lang="en-US" sz="2400" b="1" spc="-31" dirty="0">
                <a:solidFill>
                  <a:srgbClr val="028573"/>
                </a:solidFill>
                <a:latin typeface="Open Sans"/>
                <a:ea typeface="Open Sans" charset="0"/>
                <a:cs typeface="Open Sans" charset="0"/>
              </a:rPr>
              <a:t>Turn off your digital assistant when participating in conference calls.</a:t>
            </a:r>
          </a:p>
        </p:txBody>
      </p:sp>
      <p:pic>
        <p:nvPicPr>
          <p:cNvPr id="11" name="Picture 10" descr="A picture containing text, cup, coffee, beverage&#10;&#10;Description automatically generated">
            <a:extLst>
              <a:ext uri="{FF2B5EF4-FFF2-40B4-BE49-F238E27FC236}">
                <a16:creationId xmlns:a16="http://schemas.microsoft.com/office/drawing/2014/main" id="{700D648E-67E3-409A-898C-286C057F9336}"/>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rcRect l="17637" r="6190"/>
          <a:stretch/>
        </p:blipFill>
        <p:spPr>
          <a:xfrm>
            <a:off x="7315200" y="2198427"/>
            <a:ext cx="3558351" cy="3114260"/>
          </a:xfrm>
          <a:prstGeom prst="rect">
            <a:avLst/>
          </a:prstGeom>
        </p:spPr>
      </p:pic>
    </p:spTree>
    <p:extLst>
      <p:ext uri="{BB962C8B-B14F-4D97-AF65-F5344CB8AC3E}">
        <p14:creationId xmlns:p14="http://schemas.microsoft.com/office/powerpoint/2010/main" val="100968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6924EA-3BC4-45F4-A2FB-FD57EA9DE854}"/>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0"/>
            <a:ext cx="12192000" cy="1638003"/>
          </a:xfrm>
          <a:prstGeom prst="rect">
            <a:avLst/>
          </a:prstGeom>
          <a:solidFill>
            <a:schemeClr val="tx1"/>
          </a:solidFill>
        </p:spPr>
      </p:pic>
      <p:sp>
        <p:nvSpPr>
          <p:cNvPr id="7" name="Title 6">
            <a:extLst>
              <a:ext uri="{FF2B5EF4-FFF2-40B4-BE49-F238E27FC236}">
                <a16:creationId xmlns:a16="http://schemas.microsoft.com/office/drawing/2014/main" id="{1E9E01BF-8E21-4FF5-8031-32D14C394FD7}"/>
              </a:ext>
            </a:extLst>
          </p:cNvPr>
          <p:cNvSpPr>
            <a:spLocks noGrp="1"/>
          </p:cNvSpPr>
          <p:nvPr>
            <p:ph type="title"/>
          </p:nvPr>
        </p:nvSpPr>
        <p:spPr>
          <a:xfrm>
            <a:off x="914400" y="460901"/>
            <a:ext cx="10363200" cy="594360"/>
          </a:xfrm>
        </p:spPr>
        <p:txBody>
          <a:bodyPr/>
          <a:lstStyle/>
          <a:p>
            <a:r>
              <a:rPr lang="en-US" b="1" dirty="0">
                <a:solidFill>
                  <a:schemeClr val="bg1"/>
                </a:solidFill>
                <a:latin typeface="+mn-lt"/>
              </a:rPr>
              <a:t>PRIVACY REMINDER</a:t>
            </a:r>
          </a:p>
        </p:txBody>
      </p:sp>
      <p:cxnSp>
        <p:nvCxnSpPr>
          <p:cNvPr id="33" name="Straight Connector 32">
            <a:extLst>
              <a:ext uri="{FF2B5EF4-FFF2-40B4-BE49-F238E27FC236}">
                <a16:creationId xmlns:a16="http://schemas.microsoft.com/office/drawing/2014/main" id="{478786DC-999D-410E-A59D-14ABA552B11F}"/>
              </a:ext>
              <a:ext uri="{C183D7F6-B498-43B3-948B-1728B52AA6E4}">
                <adec:decorative xmlns:adec="http://schemas.microsoft.com/office/drawing/2017/decorative" val="1"/>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64FFE7-A765-44DE-ABEF-7AB838909D45}"/>
              </a:ext>
              <a:ext uri="{C183D7F6-B498-43B3-948B-1728B52AA6E4}">
                <adec:decorative xmlns:adec="http://schemas.microsoft.com/office/drawing/2017/decorative" val="1"/>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CB560D-7A7E-4D8C-9279-2D35E2BC1217}"/>
              </a:ext>
            </a:extLst>
          </p:cNvPr>
          <p:cNvSpPr txBox="1"/>
          <p:nvPr/>
        </p:nvSpPr>
        <p:spPr>
          <a:xfrm>
            <a:off x="914400" y="2137054"/>
            <a:ext cx="1023112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a:ea typeface="+mn-ea"/>
                <a:cs typeface="+mn-cs"/>
              </a:rPr>
              <a:t>The Migrant Student Information Exchange (MSIX) contains real and sensitive student data that </a:t>
            </a:r>
            <a:r>
              <a:rPr kumimoji="0" lang="en-US" sz="2400" b="1" i="0" u="none" strike="noStrike" kern="1200" cap="none" spc="0" normalizeH="0" baseline="0" noProof="0" dirty="0">
                <a:ln>
                  <a:noFill/>
                </a:ln>
                <a:effectLst/>
                <a:uLnTx/>
                <a:uFillTx/>
                <a:latin typeface="Open Sans"/>
                <a:ea typeface="+mn-ea"/>
                <a:cs typeface="+mn-cs"/>
              </a:rPr>
              <a:t>should not be shared </a:t>
            </a:r>
            <a:r>
              <a:rPr kumimoji="0" lang="en-US" sz="2400" b="0" i="0" u="none" strike="noStrike" kern="1200" cap="none" spc="0" normalizeH="0" baseline="0" noProof="0" dirty="0">
                <a:ln>
                  <a:noFill/>
                </a:ln>
                <a:solidFill>
                  <a:srgbClr val="000000"/>
                </a:solidFill>
                <a:effectLst/>
                <a:uLnTx/>
                <a:uFillTx/>
                <a:latin typeface="Open Sans"/>
                <a:ea typeface="+mn-ea"/>
                <a:cs typeface="+mn-cs"/>
              </a:rPr>
              <a:t>with those who do not need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a:ea typeface="+mn-ea"/>
                <a:cs typeface="+mn-cs"/>
              </a:rPr>
              <a:t>Protecting a child’s Personally Identifiable Information (PII) </a:t>
            </a:r>
            <a:r>
              <a:rPr kumimoji="0" lang="en-US" sz="2400" b="0" i="0" u="none" strike="noStrike" kern="1200" cap="none" spc="0" normalizeH="0" baseline="0" noProof="0" dirty="0">
                <a:ln>
                  <a:noFill/>
                </a:ln>
                <a:solidFill>
                  <a:srgbClr val="000000"/>
                </a:solidFill>
                <a:effectLst/>
                <a:uLnTx/>
                <a:uFillTx/>
                <a:latin typeface="Open Sans"/>
                <a:ea typeface="+mn-ea"/>
                <a:cs typeface="+mn-cs"/>
              </a:rPr>
              <a:t>is paramount when using MSIX.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6" name="Rectangle 35">
            <a:extLst>
              <a:ext uri="{FF2B5EF4-FFF2-40B4-BE49-F238E27FC236}">
                <a16:creationId xmlns:a16="http://schemas.microsoft.com/office/drawing/2014/main" id="{18230002-0C18-4E00-88FB-1967E7B4E6DA}"/>
              </a:ext>
            </a:extLst>
          </p:cNvPr>
          <p:cNvSpPr/>
          <p:nvPr/>
        </p:nvSpPr>
        <p:spPr>
          <a:xfrm>
            <a:off x="1024569" y="4915534"/>
            <a:ext cx="10120951" cy="1058944"/>
          </a:xfrm>
          <a:prstGeom prst="rect">
            <a:avLst/>
          </a:prstGeom>
          <a:solidFill>
            <a:schemeClr val="tx1"/>
          </a:solidFill>
          <a:ln w="28575">
            <a:noFill/>
            <a:prstDash val="solid"/>
          </a:ln>
        </p:spPr>
        <p:txBody>
          <a:bodyPr wrap="square">
            <a:spAutoFit/>
          </a:bodyPr>
          <a:lstStyle/>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there is a PII incident,</a:t>
            </a:r>
          </a:p>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contact the MSIX Help Desk immediately. </a:t>
            </a:r>
          </a:p>
        </p:txBody>
      </p:sp>
      <p:pic>
        <p:nvPicPr>
          <p:cNvPr id="9" name="Picture 8">
            <a:extLst>
              <a:ext uri="{FF2B5EF4-FFF2-40B4-BE49-F238E27FC236}">
                <a16:creationId xmlns:a16="http://schemas.microsoft.com/office/drawing/2014/main" id="{AF635E0E-9D3B-4F96-95CE-FB3D2AAC99C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99184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C9FE57-6B78-4107-9F77-4C8C8E701969}"/>
              </a:ext>
              <a:ext uri="{C183D7F6-B498-43B3-948B-1728B52AA6E4}">
                <adec:decorative xmlns:adec="http://schemas.microsoft.com/office/drawing/2017/decorative" val="1"/>
              </a:ext>
            </a:extLst>
          </p:cNvPr>
          <p:cNvSpPr/>
          <p:nvPr/>
        </p:nvSpPr>
        <p:spPr>
          <a:xfrm>
            <a:off x="0" y="316523"/>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81406" y="457786"/>
            <a:ext cx="10363200" cy="594360"/>
          </a:xfrm>
        </p:spPr>
        <p:txBody>
          <a:bodyPr/>
          <a:lstStyle/>
          <a:p>
            <a:r>
              <a:rPr lang="en-US" sz="4000" b="1" dirty="0">
                <a:latin typeface="+mn-lt"/>
              </a:rPr>
              <a:t>Home Wireless Networks: Best Practices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914400" y="1524586"/>
            <a:ext cx="8705934" cy="4597349"/>
          </a:xfrm>
          <a:prstGeom prst="rect">
            <a:avLst/>
          </a:prstGeom>
          <a:noFill/>
        </p:spPr>
        <p:txBody>
          <a:bodyPr wrap="square" rtlCol="0">
            <a:spAutoFit/>
          </a:bodyPr>
          <a:lstStyle/>
          <a:p>
            <a:pPr marL="0" marR="0">
              <a:lnSpc>
                <a:spcPct val="107000"/>
              </a:lnSpc>
              <a:spcBef>
                <a:spcPts val="0"/>
              </a:spcBef>
              <a:spcAft>
                <a:spcPts val="800"/>
              </a:spcAft>
            </a:pPr>
            <a:r>
              <a:rPr lang="en-US" sz="2100" b="1" spc="-31" dirty="0">
                <a:solidFill>
                  <a:srgbClr val="028573"/>
                </a:solidFill>
                <a:latin typeface="Open Sans"/>
                <a:ea typeface="Open Sans" charset="0"/>
                <a:cs typeface="Open Sans" charset="0"/>
              </a:rPr>
              <a:t>Keep it Secure</a:t>
            </a:r>
          </a:p>
          <a:p>
            <a:pPr marL="342900" indent="-342900">
              <a:lnSpc>
                <a:spcPct val="107000"/>
              </a:lnSpc>
              <a:spcAft>
                <a:spcPts val="800"/>
              </a:spcAft>
              <a:buFont typeface="Arial" panose="020B0604020202020204" pitchFamily="34" charset="0"/>
              <a:buChar char="•"/>
            </a:pPr>
            <a:r>
              <a:rPr lang="en-US" sz="2100" spc="-31" dirty="0">
                <a:latin typeface="Open Sans"/>
                <a:ea typeface="Open Sans" charset="0"/>
                <a:cs typeface="Open Sans" charset="0"/>
              </a:rPr>
              <a:t>Secure your Wi-Fi network and your digital devices by </a:t>
            </a:r>
            <a:r>
              <a:rPr lang="en-US" sz="2100" b="1" spc="-31" dirty="0">
                <a:latin typeface="Open Sans"/>
                <a:ea typeface="Open Sans" charset="0"/>
                <a:cs typeface="Open Sans" charset="0"/>
              </a:rPr>
              <a:t>changing the factory-set default password and username</a:t>
            </a:r>
            <a:r>
              <a:rPr lang="en-US" sz="2100" spc="-31" dirty="0">
                <a:latin typeface="Open Sans"/>
                <a:ea typeface="Open Sans" charset="0"/>
                <a:cs typeface="Open Sans" charset="0"/>
              </a:rPr>
              <a:t>. </a:t>
            </a:r>
            <a:endParaRPr lang="en-US" sz="900" spc="-31" dirty="0">
              <a:solidFill>
                <a:srgbClr val="028573"/>
              </a:solidFill>
              <a:latin typeface="Open Sans"/>
              <a:ea typeface="Open Sans" charset="0"/>
              <a:cs typeface="Open Sans" charset="0"/>
            </a:endParaRPr>
          </a:p>
          <a:p>
            <a:pPr>
              <a:lnSpc>
                <a:spcPct val="107000"/>
              </a:lnSpc>
              <a:spcAft>
                <a:spcPts val="800"/>
              </a:spcAft>
            </a:pPr>
            <a:r>
              <a:rPr lang="en-US" sz="2100" b="1" spc="-31" dirty="0">
                <a:solidFill>
                  <a:srgbClr val="028573"/>
                </a:solidFill>
                <a:latin typeface="Open Sans"/>
                <a:ea typeface="Open Sans" charset="0"/>
                <a:cs typeface="Open Sans" charset="0"/>
              </a:rPr>
              <a:t>Understand the Security Features</a:t>
            </a:r>
          </a:p>
          <a:p>
            <a:pPr marL="342900" indent="-342900">
              <a:lnSpc>
                <a:spcPct val="107000"/>
              </a:lnSpc>
              <a:spcAft>
                <a:spcPts val="800"/>
              </a:spcAft>
              <a:buFont typeface="Arial" panose="020B0604020202020204" pitchFamily="34" charset="0"/>
              <a:buChar char="•"/>
            </a:pPr>
            <a:r>
              <a:rPr lang="en-US" sz="2100" b="1" spc="-31" dirty="0">
                <a:latin typeface="Open Sans"/>
                <a:ea typeface="Open Sans" charset="0"/>
                <a:cs typeface="Open Sans" charset="0"/>
              </a:rPr>
              <a:t>Do not use Wired Equivalent Privacy </a:t>
            </a:r>
            <a:r>
              <a:rPr lang="en-US" sz="2100" spc="-31" dirty="0">
                <a:latin typeface="Open Sans"/>
                <a:ea typeface="Open Sans" charset="0"/>
                <a:cs typeface="Open Sans" charset="0"/>
              </a:rPr>
              <a:t>(WEP), which can be hacked in minutes.</a:t>
            </a:r>
            <a:endParaRPr lang="en-US" sz="900" spc="-31" dirty="0">
              <a:solidFill>
                <a:srgbClr val="028573"/>
              </a:solidFill>
              <a:latin typeface="Open Sans"/>
              <a:ea typeface="Open Sans" charset="0"/>
              <a:cs typeface="Open Sans" charset="0"/>
            </a:endParaRPr>
          </a:p>
          <a:p>
            <a:pPr marL="0" marR="0">
              <a:lnSpc>
                <a:spcPct val="107000"/>
              </a:lnSpc>
              <a:spcBef>
                <a:spcPts val="0"/>
              </a:spcBef>
              <a:spcAft>
                <a:spcPts val="800"/>
              </a:spcAft>
            </a:pPr>
            <a:r>
              <a:rPr lang="en-US" sz="2100" b="1" spc="-31" dirty="0">
                <a:solidFill>
                  <a:srgbClr val="028573"/>
                </a:solidFill>
                <a:latin typeface="Open Sans"/>
                <a:ea typeface="Open Sans" charset="0"/>
                <a:cs typeface="Open Sans" charset="0"/>
              </a:rPr>
              <a:t>Hide the Identity</a:t>
            </a:r>
          </a:p>
          <a:p>
            <a:pPr marL="342900" marR="0" indent="-342900">
              <a:lnSpc>
                <a:spcPct val="107000"/>
              </a:lnSpc>
              <a:spcBef>
                <a:spcPts val="0"/>
              </a:spcBef>
              <a:spcAft>
                <a:spcPts val="800"/>
              </a:spcAft>
              <a:buFont typeface="Arial" panose="020B0604020202020204" pitchFamily="34" charset="0"/>
              <a:buChar char="•"/>
            </a:pPr>
            <a:r>
              <a:rPr lang="en-US" sz="2100" b="1" spc="-31" dirty="0">
                <a:latin typeface="Open Sans"/>
                <a:ea typeface="Open Sans" charset="0"/>
                <a:cs typeface="Open Sans" charset="0"/>
              </a:rPr>
              <a:t>Turn off the identifier-broadcasting </a:t>
            </a:r>
            <a:r>
              <a:rPr lang="en-US" sz="2100" spc="-31" dirty="0">
                <a:latin typeface="Open Sans"/>
                <a:ea typeface="Open Sans" charset="0"/>
                <a:cs typeface="Open Sans" charset="0"/>
              </a:rPr>
              <a:t>feature of your router. </a:t>
            </a:r>
            <a:r>
              <a:rPr lang="en-US" sz="2100" b="1" spc="-31" dirty="0">
                <a:latin typeface="Open Sans"/>
                <a:ea typeface="Open Sans" charset="0"/>
                <a:cs typeface="Open Sans" charset="0"/>
              </a:rPr>
              <a:t>Create a guest wireless network </a:t>
            </a:r>
            <a:r>
              <a:rPr lang="en-US" sz="2100" spc="-31" dirty="0">
                <a:latin typeface="Open Sans"/>
                <a:ea typeface="Open Sans" charset="0"/>
                <a:cs typeface="Open Sans" charset="0"/>
              </a:rPr>
              <a:t>just for your laptop. </a:t>
            </a:r>
            <a:endParaRPr lang="en-US" sz="900" spc="-31" dirty="0">
              <a:solidFill>
                <a:srgbClr val="028573"/>
              </a:solidFill>
              <a:latin typeface="Open Sans"/>
              <a:ea typeface="Open Sans" charset="0"/>
              <a:cs typeface="Open Sans" charset="0"/>
            </a:endParaRPr>
          </a:p>
          <a:p>
            <a:pPr marL="0" marR="0">
              <a:lnSpc>
                <a:spcPct val="107000"/>
              </a:lnSpc>
              <a:spcBef>
                <a:spcPts val="0"/>
              </a:spcBef>
              <a:spcAft>
                <a:spcPts val="800"/>
              </a:spcAft>
            </a:pPr>
            <a:r>
              <a:rPr lang="en-US" sz="2100" b="1" spc="-31" dirty="0">
                <a:solidFill>
                  <a:srgbClr val="028573"/>
                </a:solidFill>
                <a:latin typeface="Open Sans"/>
                <a:ea typeface="Open Sans" charset="0"/>
                <a:cs typeface="Open Sans" charset="0"/>
              </a:rPr>
              <a:t>Connect to VPN</a:t>
            </a:r>
          </a:p>
          <a:p>
            <a:pPr marL="342900" marR="0" indent="-342900">
              <a:lnSpc>
                <a:spcPct val="107000"/>
              </a:lnSpc>
              <a:spcBef>
                <a:spcPts val="0"/>
              </a:spcBef>
              <a:spcAft>
                <a:spcPts val="800"/>
              </a:spcAft>
              <a:buFont typeface="Arial" panose="020B0604020202020204" pitchFamily="34" charset="0"/>
              <a:buChar char="•"/>
            </a:pPr>
            <a:r>
              <a:rPr lang="en-US" sz="2100" b="1" spc="-31" dirty="0">
                <a:latin typeface="Open Sans"/>
                <a:ea typeface="Open Sans" charset="0"/>
                <a:cs typeface="Open Sans" charset="0"/>
              </a:rPr>
              <a:t>Connect</a:t>
            </a:r>
            <a:r>
              <a:rPr lang="en-US" sz="2100" spc="-31" dirty="0">
                <a:latin typeface="Open Sans"/>
                <a:ea typeface="Open Sans" charset="0"/>
                <a:cs typeface="Open Sans" charset="0"/>
              </a:rPr>
              <a:t> immediately after logging into your laptop</a:t>
            </a:r>
          </a:p>
        </p:txBody>
      </p:sp>
      <p:pic>
        <p:nvPicPr>
          <p:cNvPr id="10" name="Picture 9" descr="Icon&#10;&#10;Description automatically generated">
            <a:extLst>
              <a:ext uri="{FF2B5EF4-FFF2-40B4-BE49-F238E27FC236}">
                <a16:creationId xmlns:a16="http://schemas.microsoft.com/office/drawing/2014/main" id="{58D25E93-F466-48A5-8F94-F263C8DA26D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7064" t="16721" r="13790" b="19519"/>
          <a:stretch/>
        </p:blipFill>
        <p:spPr>
          <a:xfrm>
            <a:off x="9474074" y="2914106"/>
            <a:ext cx="2008909" cy="2105892"/>
          </a:xfrm>
          <a:prstGeom prst="rect">
            <a:avLst/>
          </a:prstGeom>
        </p:spPr>
      </p:pic>
    </p:spTree>
    <p:extLst>
      <p:ext uri="{BB962C8B-B14F-4D97-AF65-F5344CB8AC3E}">
        <p14:creationId xmlns:p14="http://schemas.microsoft.com/office/powerpoint/2010/main" val="331772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890765-152D-4547-8898-707F865BBF5B}"/>
              </a:ext>
              <a:ext uri="{C183D7F6-B498-43B3-948B-1728B52AA6E4}">
                <adec:decorative xmlns:adec="http://schemas.microsoft.com/office/drawing/2017/decorative" val="1"/>
              </a:ext>
            </a:extLst>
          </p:cNvPr>
          <p:cNvSpPr/>
          <p:nvPr/>
        </p:nvSpPr>
        <p:spPr>
          <a:xfrm>
            <a:off x="0" y="316523"/>
            <a:ext cx="109728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81406" y="519655"/>
            <a:ext cx="10363200" cy="594360"/>
          </a:xfrm>
        </p:spPr>
        <p:txBody>
          <a:bodyPr/>
          <a:lstStyle/>
          <a:p>
            <a:r>
              <a:rPr lang="en-US" sz="4000" b="1" dirty="0">
                <a:latin typeface="+mn-lt"/>
              </a:rPr>
              <a:t>Public Wireless Networks: Best Practices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10" name="TextBox 9">
            <a:extLst>
              <a:ext uri="{FF2B5EF4-FFF2-40B4-BE49-F238E27FC236}">
                <a16:creationId xmlns:a16="http://schemas.microsoft.com/office/drawing/2014/main" id="{31A69C98-62B2-4291-B8AD-AFE45D3351AF}"/>
              </a:ext>
            </a:extLst>
          </p:cNvPr>
          <p:cNvSpPr txBox="1"/>
          <p:nvPr/>
        </p:nvSpPr>
        <p:spPr>
          <a:xfrm>
            <a:off x="981406" y="1539257"/>
            <a:ext cx="8342703" cy="4493538"/>
          </a:xfrm>
          <a:prstGeom prst="rect">
            <a:avLst/>
          </a:prstGeom>
          <a:noFill/>
        </p:spPr>
        <p:txBody>
          <a:bodyPr wrap="square">
            <a:spAutoFit/>
          </a:bodyPr>
          <a:lstStyle/>
          <a:p>
            <a:r>
              <a:rPr lang="en-US" sz="2200" b="1" spc="-31" dirty="0">
                <a:solidFill>
                  <a:srgbClr val="028573"/>
                </a:solidFill>
                <a:latin typeface="Open Sans"/>
                <a:ea typeface="Open Sans" charset="0"/>
                <a:cs typeface="Open Sans" charset="0"/>
              </a:rPr>
              <a:t>Use</a:t>
            </a:r>
            <a:r>
              <a:rPr lang="en-US" sz="2200" b="1" dirty="0"/>
              <a:t> </a:t>
            </a:r>
            <a:r>
              <a:rPr lang="en-US" sz="2200" b="1" spc="-31" dirty="0">
                <a:solidFill>
                  <a:srgbClr val="028573"/>
                </a:solidFill>
                <a:latin typeface="Open Sans"/>
                <a:ea typeface="Open Sans" charset="0"/>
                <a:cs typeface="Open Sans" charset="0"/>
              </a:rPr>
              <a:t>Caution</a:t>
            </a:r>
          </a:p>
          <a:p>
            <a:pPr marL="342900" indent="-342900">
              <a:buFont typeface="Arial" panose="020B0604020202020204" pitchFamily="34" charset="0"/>
              <a:buChar char="•"/>
            </a:pPr>
            <a:r>
              <a:rPr lang="en-US" sz="2200" b="1" spc="-31" dirty="0">
                <a:latin typeface="Open Sans"/>
                <a:ea typeface="Open Sans" charset="0"/>
                <a:cs typeface="Open Sans" charset="0"/>
              </a:rPr>
              <a:t>Be wary </a:t>
            </a:r>
            <a:r>
              <a:rPr lang="en-US" sz="2200" spc="-31" dirty="0">
                <a:latin typeface="Open Sans"/>
                <a:ea typeface="Open Sans" charset="0"/>
                <a:cs typeface="Open Sans" charset="0"/>
              </a:rPr>
              <a:t>of connecting to any network that is identified as "Free Wi-Fi.“</a:t>
            </a:r>
          </a:p>
          <a:p>
            <a:endParaRPr lang="en-US" sz="2200" spc="-31" dirty="0">
              <a:solidFill>
                <a:srgbClr val="028573"/>
              </a:solidFill>
              <a:latin typeface="Open Sans"/>
              <a:ea typeface="Open Sans" charset="0"/>
              <a:cs typeface="Open Sans" charset="0"/>
            </a:endParaRPr>
          </a:p>
          <a:p>
            <a:r>
              <a:rPr lang="en-US" sz="2200" b="1" spc="-31" dirty="0">
                <a:solidFill>
                  <a:srgbClr val="028573"/>
                </a:solidFill>
                <a:latin typeface="Open Sans"/>
                <a:ea typeface="Open Sans" charset="0"/>
                <a:cs typeface="Open Sans" charset="0"/>
              </a:rPr>
              <a:t>Connect to VPN</a:t>
            </a:r>
          </a:p>
          <a:p>
            <a:pPr marL="342900" indent="-342900">
              <a:buFont typeface="Arial" panose="020B0604020202020204" pitchFamily="34" charset="0"/>
              <a:buChar char="•"/>
            </a:pPr>
            <a:r>
              <a:rPr lang="en-US" sz="2200" spc="-31" dirty="0">
                <a:latin typeface="Open Sans"/>
                <a:ea typeface="Open Sans" charset="0"/>
                <a:cs typeface="Open Sans" charset="0"/>
              </a:rPr>
              <a:t>Ensure VPN is connected as soon as possible and </a:t>
            </a:r>
            <a:r>
              <a:rPr lang="en-US" sz="2200" b="1" spc="-31" dirty="0">
                <a:latin typeface="Open Sans"/>
                <a:ea typeface="Open Sans" charset="0"/>
                <a:cs typeface="Open Sans" charset="0"/>
              </a:rPr>
              <a:t>limit your activity to web browsing</a:t>
            </a:r>
            <a:r>
              <a:rPr lang="en-US" sz="2200" spc="-31" dirty="0">
                <a:latin typeface="Open Sans"/>
                <a:ea typeface="Open Sans" charset="0"/>
                <a:cs typeface="Open Sans" charset="0"/>
              </a:rPr>
              <a:t>. </a:t>
            </a:r>
            <a:r>
              <a:rPr lang="en-US" sz="2200" b="1" spc="-31" dirty="0">
                <a:latin typeface="Open Sans"/>
                <a:ea typeface="Open Sans" charset="0"/>
                <a:cs typeface="Open Sans" charset="0"/>
              </a:rPr>
              <a:t>Avoid accessing any services that require entering credentials</a:t>
            </a:r>
            <a:r>
              <a:rPr lang="en-US" sz="2200" spc="-31" dirty="0">
                <a:latin typeface="Open Sans"/>
                <a:ea typeface="Open Sans" charset="0"/>
                <a:cs typeface="Open Sans" charset="0"/>
              </a:rPr>
              <a:t> (e.g., username and password) or personal information.</a:t>
            </a:r>
          </a:p>
          <a:p>
            <a:endParaRPr lang="en-US" sz="2200" spc="-31" dirty="0">
              <a:solidFill>
                <a:srgbClr val="028573"/>
              </a:solidFill>
              <a:latin typeface="Open Sans"/>
              <a:ea typeface="Open Sans" charset="0"/>
              <a:cs typeface="Open Sans" charset="0"/>
            </a:endParaRPr>
          </a:p>
          <a:p>
            <a:r>
              <a:rPr lang="en-US" sz="2200" b="1" spc="-31" dirty="0">
                <a:solidFill>
                  <a:srgbClr val="028573"/>
                </a:solidFill>
                <a:latin typeface="Open Sans"/>
                <a:ea typeface="Open Sans" charset="0"/>
                <a:cs typeface="Open Sans" charset="0"/>
              </a:rPr>
              <a:t>Use Hotspot</a:t>
            </a:r>
          </a:p>
          <a:p>
            <a:pPr marL="342900" indent="-342900">
              <a:buFont typeface="Arial" panose="020B0604020202020204" pitchFamily="34" charset="0"/>
              <a:buChar char="•"/>
            </a:pPr>
            <a:r>
              <a:rPr lang="en-US" sz="2200" spc="-31" dirty="0">
                <a:latin typeface="Open Sans"/>
                <a:ea typeface="Open Sans" charset="0"/>
                <a:cs typeface="Open Sans" charset="0"/>
              </a:rPr>
              <a:t>Another safer option for accessing the internet is to </a:t>
            </a:r>
            <a:r>
              <a:rPr lang="en-US" sz="2200" b="1" spc="-31" dirty="0">
                <a:latin typeface="Open Sans"/>
                <a:ea typeface="Open Sans" charset="0"/>
                <a:cs typeface="Open Sans" charset="0"/>
              </a:rPr>
              <a:t>use your phone's hotspot.</a:t>
            </a:r>
            <a:endParaRPr lang="en-US" sz="2200" spc="-31" dirty="0">
              <a:latin typeface="Open Sans"/>
              <a:ea typeface="Open Sans" charset="0"/>
              <a:cs typeface="Open Sans" charset="0"/>
            </a:endParaRPr>
          </a:p>
        </p:txBody>
      </p:sp>
      <p:pic>
        <p:nvPicPr>
          <p:cNvPr id="12" name="Picture 11" descr="Graphical user interface&#10;&#10;Description automatically generated">
            <a:extLst>
              <a:ext uri="{FF2B5EF4-FFF2-40B4-BE49-F238E27FC236}">
                <a16:creationId xmlns:a16="http://schemas.microsoft.com/office/drawing/2014/main" id="{7ECEDA8F-09E9-4FA4-B1B5-4652C11DA71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7932" t="10018" r="9871" b="14757"/>
          <a:stretch/>
        </p:blipFill>
        <p:spPr>
          <a:xfrm>
            <a:off x="9324109" y="2479534"/>
            <a:ext cx="2867891" cy="2612984"/>
          </a:xfrm>
          <a:prstGeom prst="rect">
            <a:avLst/>
          </a:prstGeom>
        </p:spPr>
      </p:pic>
    </p:spTree>
    <p:extLst>
      <p:ext uri="{BB962C8B-B14F-4D97-AF65-F5344CB8AC3E}">
        <p14:creationId xmlns:p14="http://schemas.microsoft.com/office/powerpoint/2010/main" val="62467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4EFE1-46E4-499A-95CF-2B381500E93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BD97E-F2B4-4E34-A546-64E60E8F2071}"/>
              </a:ext>
            </a:extLst>
          </p:cNvPr>
          <p:cNvSpPr>
            <a:spLocks noGrp="1"/>
          </p:cNvSpPr>
          <p:nvPr>
            <p:ph type="title"/>
          </p:nvPr>
        </p:nvSpPr>
        <p:spPr>
          <a:xfrm>
            <a:off x="914400" y="526683"/>
            <a:ext cx="10362688" cy="578217"/>
          </a:xfrm>
        </p:spPr>
        <p:txBody>
          <a:bodyPr/>
          <a:lstStyle/>
          <a:p>
            <a:r>
              <a:rPr lang="en-US" sz="4000" b="1" dirty="0">
                <a:latin typeface="+mn-lt"/>
              </a:rPr>
              <a:t>Secure Computers</a:t>
            </a:r>
          </a:p>
        </p:txBody>
      </p:sp>
      <p:sp>
        <p:nvSpPr>
          <p:cNvPr id="3" name="Content Placeholder 2">
            <a:extLst>
              <a:ext uri="{FF2B5EF4-FFF2-40B4-BE49-F238E27FC236}">
                <a16:creationId xmlns:a16="http://schemas.microsoft.com/office/drawing/2014/main" id="{3BB8451C-B3BA-4550-A2CA-8656637D3E0F}"/>
              </a:ext>
            </a:extLst>
          </p:cNvPr>
          <p:cNvSpPr>
            <a:spLocks noGrp="1"/>
          </p:cNvSpPr>
          <p:nvPr>
            <p:ph idx="1"/>
          </p:nvPr>
        </p:nvSpPr>
        <p:spPr>
          <a:xfrm>
            <a:off x="1323696" y="3264683"/>
            <a:ext cx="9917723" cy="2106557"/>
          </a:xfrm>
        </p:spPr>
        <p:txBody>
          <a:bodyPr/>
          <a:lstStyle/>
          <a:p>
            <a:pPr marL="342900" indent="-342900" defTabSz="914400">
              <a:spcAft>
                <a:spcPts val="500"/>
              </a:spcAft>
              <a:buClrTx/>
              <a:buSzPct val="100000"/>
            </a:pPr>
            <a:r>
              <a:rPr lang="en-US" sz="2600" dirty="0">
                <a:latin typeface="Open Sans"/>
              </a:rPr>
              <a:t>Full device encryption safeguards data on the computer</a:t>
            </a:r>
          </a:p>
          <a:p>
            <a:pPr marL="342900" indent="-342900" defTabSz="914400">
              <a:spcAft>
                <a:spcPts val="500"/>
              </a:spcAft>
              <a:buClrTx/>
              <a:buSzPct val="100000"/>
            </a:pPr>
            <a:r>
              <a:rPr lang="en-US" sz="2600" dirty="0">
                <a:latin typeface="Open Sans"/>
              </a:rPr>
              <a:t>Antivirus protects against malicious programs</a:t>
            </a:r>
          </a:p>
          <a:p>
            <a:pPr marL="342900" indent="-342900" defTabSz="914400">
              <a:spcAft>
                <a:spcPts val="500"/>
              </a:spcAft>
              <a:buClrTx/>
              <a:buSzPct val="100000"/>
            </a:pPr>
            <a:r>
              <a:rPr lang="en-US" sz="2600" dirty="0">
                <a:latin typeface="Open Sans"/>
              </a:rPr>
              <a:t>Secure cloud storage platforms prevent data loss</a:t>
            </a:r>
          </a:p>
          <a:p>
            <a:endParaRPr lang="en-US" sz="2600" dirty="0"/>
          </a:p>
        </p:txBody>
      </p:sp>
      <p:pic>
        <p:nvPicPr>
          <p:cNvPr id="5" name="Picture 4">
            <a:extLst>
              <a:ext uri="{FF2B5EF4-FFF2-40B4-BE49-F238E27FC236}">
                <a16:creationId xmlns:a16="http://schemas.microsoft.com/office/drawing/2014/main" id="{29138ECC-A615-4245-8FF4-E46155A487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9" name="TextBox 8">
            <a:extLst>
              <a:ext uri="{FF2B5EF4-FFF2-40B4-BE49-F238E27FC236}">
                <a16:creationId xmlns:a16="http://schemas.microsoft.com/office/drawing/2014/main" id="{5FE2E726-E7A9-4715-957C-1ED9F9E6FFEC}"/>
              </a:ext>
            </a:extLst>
          </p:cNvPr>
          <p:cNvSpPr txBox="1"/>
          <p:nvPr/>
        </p:nvSpPr>
        <p:spPr>
          <a:xfrm>
            <a:off x="2801048" y="1972102"/>
            <a:ext cx="8067256" cy="892552"/>
          </a:xfrm>
          <a:prstGeom prst="rect">
            <a:avLst/>
          </a:prstGeom>
          <a:noFill/>
        </p:spPr>
        <p:txBody>
          <a:bodyPr wrap="square">
            <a:spAutoFit/>
          </a:bodyPr>
          <a:lstStyle/>
          <a:p>
            <a:pPr marL="0" indent="0">
              <a:buNone/>
            </a:pPr>
            <a:r>
              <a:rPr lang="en-US" sz="2600" dirty="0"/>
              <a:t>In New York, work devices that may access student data are configured to be as secure as possible</a:t>
            </a:r>
          </a:p>
        </p:txBody>
      </p:sp>
      <p:sp>
        <p:nvSpPr>
          <p:cNvPr id="12" name="Media_Technology_Fill_16">
            <a:extLst>
              <a:ext uri="{FF2B5EF4-FFF2-40B4-BE49-F238E27FC236}">
                <a16:creationId xmlns:a16="http://schemas.microsoft.com/office/drawing/2014/main" id="{7FB8CE8A-89E0-46FC-A352-46C1703781FB}"/>
              </a:ext>
            </a:extLst>
          </p:cNvPr>
          <p:cNvSpPr>
            <a:spLocks noChangeAspect="1" noEditPoints="1"/>
          </p:cNvSpPr>
          <p:nvPr/>
        </p:nvSpPr>
        <p:spPr bwMode="auto">
          <a:xfrm>
            <a:off x="1323696" y="1684789"/>
            <a:ext cx="1269232" cy="126923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Tree>
    <p:extLst>
      <p:ext uri="{BB962C8B-B14F-4D97-AF65-F5344CB8AC3E}">
        <p14:creationId xmlns:p14="http://schemas.microsoft.com/office/powerpoint/2010/main" val="381137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4EFE1-46E4-499A-95CF-2B381500E93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8BD97E-F2B4-4E34-A546-64E60E8F2071}"/>
              </a:ext>
            </a:extLst>
          </p:cNvPr>
          <p:cNvSpPr>
            <a:spLocks noGrp="1"/>
          </p:cNvSpPr>
          <p:nvPr>
            <p:ph type="title"/>
          </p:nvPr>
        </p:nvSpPr>
        <p:spPr>
          <a:xfrm>
            <a:off x="914400" y="526683"/>
            <a:ext cx="10362688" cy="578217"/>
          </a:xfrm>
        </p:spPr>
        <p:txBody>
          <a:bodyPr/>
          <a:lstStyle/>
          <a:p>
            <a:r>
              <a:rPr lang="en-US" sz="4000" b="1" dirty="0">
                <a:latin typeface="+mn-lt"/>
              </a:rPr>
              <a:t>Secure Communications</a:t>
            </a:r>
          </a:p>
        </p:txBody>
      </p:sp>
      <p:sp>
        <p:nvSpPr>
          <p:cNvPr id="3" name="Content Placeholder 2">
            <a:extLst>
              <a:ext uri="{FF2B5EF4-FFF2-40B4-BE49-F238E27FC236}">
                <a16:creationId xmlns:a16="http://schemas.microsoft.com/office/drawing/2014/main" id="{3BB8451C-B3BA-4550-A2CA-8656637D3E0F}"/>
              </a:ext>
            </a:extLst>
          </p:cNvPr>
          <p:cNvSpPr>
            <a:spLocks noGrp="1"/>
          </p:cNvSpPr>
          <p:nvPr>
            <p:ph idx="1"/>
          </p:nvPr>
        </p:nvSpPr>
        <p:spPr>
          <a:xfrm>
            <a:off x="1219200" y="3004594"/>
            <a:ext cx="9917723" cy="3369497"/>
          </a:xfrm>
        </p:spPr>
        <p:txBody>
          <a:bodyPr/>
          <a:lstStyle/>
          <a:p>
            <a:pPr marL="342900" indent="-342900" defTabSz="914400">
              <a:spcAft>
                <a:spcPts val="500"/>
              </a:spcAft>
              <a:buClrTx/>
              <a:buSzPct val="100000"/>
            </a:pPr>
            <a:r>
              <a:rPr lang="en-US" sz="2400" b="1" dirty="0">
                <a:solidFill>
                  <a:srgbClr val="028573"/>
                </a:solidFill>
                <a:latin typeface="Open Sans"/>
              </a:rPr>
              <a:t>VPNs</a:t>
            </a:r>
            <a:r>
              <a:rPr lang="en-US" sz="2400" dirty="0">
                <a:latin typeface="Open Sans"/>
              </a:rPr>
              <a:t> are required for public </a:t>
            </a:r>
            <a:r>
              <a:rPr lang="en-US" sz="2400" dirty="0" err="1">
                <a:latin typeface="Open Sans"/>
              </a:rPr>
              <a:t>WiFi</a:t>
            </a:r>
            <a:r>
              <a:rPr lang="en-US" sz="2400" dirty="0">
                <a:latin typeface="Open Sans"/>
              </a:rPr>
              <a:t>, and </a:t>
            </a:r>
            <a:r>
              <a:rPr lang="en-US" sz="2400" b="1" dirty="0">
                <a:solidFill>
                  <a:srgbClr val="028573"/>
                </a:solidFill>
                <a:latin typeface="Open Sans"/>
              </a:rPr>
              <a:t>mobile hotspots </a:t>
            </a:r>
            <a:r>
              <a:rPr lang="en-US" sz="2400" dirty="0">
                <a:latin typeface="Open Sans"/>
              </a:rPr>
              <a:t>are encouraged instead when possible</a:t>
            </a:r>
          </a:p>
          <a:p>
            <a:pPr marL="342900" indent="-342900" defTabSz="914400">
              <a:spcAft>
                <a:spcPts val="500"/>
              </a:spcAft>
              <a:buClrTx/>
              <a:buSzPct val="100000"/>
            </a:pPr>
            <a:r>
              <a:rPr lang="en-US" sz="2400" dirty="0">
                <a:latin typeface="Open Sans"/>
              </a:rPr>
              <a:t>Student data may never be sent as plaintext over email and instead must always be encrypted or sent through a more secure platform</a:t>
            </a:r>
          </a:p>
          <a:p>
            <a:pPr marL="342900" indent="-342900" defTabSz="914400">
              <a:spcAft>
                <a:spcPts val="500"/>
              </a:spcAft>
              <a:buClrTx/>
              <a:buSzPct val="100000"/>
            </a:pPr>
            <a:r>
              <a:rPr lang="en-US" sz="2400" dirty="0">
                <a:latin typeface="Open Sans"/>
              </a:rPr>
              <a:t>Staff are trained on using </a:t>
            </a:r>
            <a:r>
              <a:rPr lang="en-US" sz="2400" b="1" dirty="0">
                <a:solidFill>
                  <a:srgbClr val="028573"/>
                </a:solidFill>
                <a:latin typeface="Open Sans"/>
              </a:rPr>
              <a:t>separation of mediums </a:t>
            </a:r>
            <a:r>
              <a:rPr lang="en-US" sz="2400" dirty="0">
                <a:latin typeface="Open Sans"/>
              </a:rPr>
              <a:t>when sharing encryption keys, so that an encrypted file and its password are never both be sent over email</a:t>
            </a:r>
          </a:p>
          <a:p>
            <a:endParaRPr lang="en-US" sz="2600" dirty="0"/>
          </a:p>
        </p:txBody>
      </p:sp>
      <p:pic>
        <p:nvPicPr>
          <p:cNvPr id="5" name="Picture 4">
            <a:extLst>
              <a:ext uri="{FF2B5EF4-FFF2-40B4-BE49-F238E27FC236}">
                <a16:creationId xmlns:a16="http://schemas.microsoft.com/office/drawing/2014/main" id="{29138ECC-A615-4245-8FF4-E46155A487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9" name="TextBox 8">
            <a:extLst>
              <a:ext uri="{FF2B5EF4-FFF2-40B4-BE49-F238E27FC236}">
                <a16:creationId xmlns:a16="http://schemas.microsoft.com/office/drawing/2014/main" id="{5FE2E726-E7A9-4715-957C-1ED9F9E6FFEC}"/>
              </a:ext>
            </a:extLst>
          </p:cNvPr>
          <p:cNvSpPr txBox="1"/>
          <p:nvPr/>
        </p:nvSpPr>
        <p:spPr>
          <a:xfrm>
            <a:off x="2801048" y="1852739"/>
            <a:ext cx="8067256" cy="830997"/>
          </a:xfrm>
          <a:prstGeom prst="rect">
            <a:avLst/>
          </a:prstGeom>
          <a:noFill/>
        </p:spPr>
        <p:txBody>
          <a:bodyPr wrap="square">
            <a:spAutoFit/>
          </a:bodyPr>
          <a:lstStyle/>
          <a:p>
            <a:pPr marL="0" indent="0">
              <a:buNone/>
            </a:pPr>
            <a:r>
              <a:rPr lang="en-US" sz="2400" dirty="0"/>
              <a:t>In New York, all communications are required to be done through secure channels</a:t>
            </a:r>
          </a:p>
        </p:txBody>
      </p:sp>
      <p:sp>
        <p:nvSpPr>
          <p:cNvPr id="8" name="Media_Technology_Fill_1">
            <a:extLst>
              <a:ext uri="{FF2B5EF4-FFF2-40B4-BE49-F238E27FC236}">
                <a16:creationId xmlns:a16="http://schemas.microsoft.com/office/drawing/2014/main" id="{BE394E30-361B-4F0E-A2D1-4A426024D48C}"/>
              </a:ext>
            </a:extLst>
          </p:cNvPr>
          <p:cNvSpPr>
            <a:spLocks noChangeAspect="1" noEditPoints="1"/>
          </p:cNvSpPr>
          <p:nvPr/>
        </p:nvSpPr>
        <p:spPr bwMode="auto">
          <a:xfrm>
            <a:off x="1323696" y="1562866"/>
            <a:ext cx="1262184" cy="126218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94 h 512"/>
              <a:gd name="T12" fmla="*/ 234 w 512"/>
              <a:gd name="T13" fmla="*/ 373 h 512"/>
              <a:gd name="T14" fmla="*/ 256 w 512"/>
              <a:gd name="T15" fmla="*/ 352 h 512"/>
              <a:gd name="T16" fmla="*/ 277 w 512"/>
              <a:gd name="T17" fmla="*/ 373 h 512"/>
              <a:gd name="T18" fmla="*/ 256 w 512"/>
              <a:gd name="T19" fmla="*/ 394 h 512"/>
              <a:gd name="T20" fmla="*/ 317 w 512"/>
              <a:gd name="T21" fmla="*/ 327 h 512"/>
              <a:gd name="T22" fmla="*/ 301 w 512"/>
              <a:gd name="T23" fmla="*/ 327 h 512"/>
              <a:gd name="T24" fmla="*/ 256 w 512"/>
              <a:gd name="T25" fmla="*/ 309 h 512"/>
              <a:gd name="T26" fmla="*/ 210 w 512"/>
              <a:gd name="T27" fmla="*/ 327 h 512"/>
              <a:gd name="T28" fmla="*/ 202 w 512"/>
              <a:gd name="T29" fmla="*/ 330 h 512"/>
              <a:gd name="T30" fmla="*/ 195 w 512"/>
              <a:gd name="T31" fmla="*/ 327 h 512"/>
              <a:gd name="T32" fmla="*/ 195 w 512"/>
              <a:gd name="T33" fmla="*/ 312 h 512"/>
              <a:gd name="T34" fmla="*/ 256 w 512"/>
              <a:gd name="T35" fmla="*/ 288 h 512"/>
              <a:gd name="T36" fmla="*/ 317 w 512"/>
              <a:gd name="T37" fmla="*/ 312 h 512"/>
              <a:gd name="T38" fmla="*/ 317 w 512"/>
              <a:gd name="T39" fmla="*/ 327 h 512"/>
              <a:gd name="T40" fmla="*/ 370 w 512"/>
              <a:gd name="T41" fmla="*/ 274 h 512"/>
              <a:gd name="T42" fmla="*/ 355 w 512"/>
              <a:gd name="T43" fmla="*/ 274 h 512"/>
              <a:gd name="T44" fmla="*/ 256 w 512"/>
              <a:gd name="T45" fmla="*/ 234 h 512"/>
              <a:gd name="T46" fmla="*/ 167 w 512"/>
              <a:gd name="T47" fmla="*/ 274 h 512"/>
              <a:gd name="T48" fmla="*/ 160 w 512"/>
              <a:gd name="T49" fmla="*/ 277 h 512"/>
              <a:gd name="T50" fmla="*/ 152 w 512"/>
              <a:gd name="T51" fmla="*/ 274 h 512"/>
              <a:gd name="T52" fmla="*/ 152 w 512"/>
              <a:gd name="T53" fmla="*/ 259 h 512"/>
              <a:gd name="T54" fmla="*/ 256 w 512"/>
              <a:gd name="T55" fmla="*/ 213 h 512"/>
              <a:gd name="T56" fmla="*/ 370 w 512"/>
              <a:gd name="T57" fmla="*/ 259 h 512"/>
              <a:gd name="T58" fmla="*/ 370 w 512"/>
              <a:gd name="T59" fmla="*/ 274 h 512"/>
              <a:gd name="T60" fmla="*/ 413 w 512"/>
              <a:gd name="T61" fmla="*/ 221 h 512"/>
              <a:gd name="T62" fmla="*/ 405 w 512"/>
              <a:gd name="T63" fmla="*/ 224 h 512"/>
              <a:gd name="T64" fmla="*/ 397 w 512"/>
              <a:gd name="T65" fmla="*/ 221 h 512"/>
              <a:gd name="T66" fmla="*/ 256 w 512"/>
              <a:gd name="T67" fmla="*/ 160 h 512"/>
              <a:gd name="T68" fmla="*/ 114 w 512"/>
              <a:gd name="T69" fmla="*/ 221 h 512"/>
              <a:gd name="T70" fmla="*/ 99 w 512"/>
              <a:gd name="T71" fmla="*/ 221 h 512"/>
              <a:gd name="T72" fmla="*/ 99 w 512"/>
              <a:gd name="T73" fmla="*/ 205 h 512"/>
              <a:gd name="T74" fmla="*/ 256 w 512"/>
              <a:gd name="T75" fmla="*/ 138 h 512"/>
              <a:gd name="T76" fmla="*/ 413 w 512"/>
              <a:gd name="T77" fmla="*/ 205 h 512"/>
              <a:gd name="T78" fmla="*/ 413 w 512"/>
              <a:gd name="T7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94"/>
                </a:moveTo>
                <a:cubicBezTo>
                  <a:pt x="244" y="394"/>
                  <a:pt x="234" y="385"/>
                  <a:pt x="234" y="373"/>
                </a:cubicBezTo>
                <a:cubicBezTo>
                  <a:pt x="234" y="361"/>
                  <a:pt x="244" y="352"/>
                  <a:pt x="256" y="352"/>
                </a:cubicBezTo>
                <a:cubicBezTo>
                  <a:pt x="267" y="352"/>
                  <a:pt x="277" y="361"/>
                  <a:pt x="277" y="373"/>
                </a:cubicBezTo>
                <a:cubicBezTo>
                  <a:pt x="277" y="385"/>
                  <a:pt x="267" y="394"/>
                  <a:pt x="256" y="394"/>
                </a:cubicBezTo>
                <a:close/>
                <a:moveTo>
                  <a:pt x="317" y="327"/>
                </a:moveTo>
                <a:cubicBezTo>
                  <a:pt x="312" y="331"/>
                  <a:pt x="306" y="331"/>
                  <a:pt x="301" y="327"/>
                </a:cubicBezTo>
                <a:cubicBezTo>
                  <a:pt x="290" y="316"/>
                  <a:pt x="273" y="309"/>
                  <a:pt x="256" y="309"/>
                </a:cubicBezTo>
                <a:cubicBezTo>
                  <a:pt x="239" y="309"/>
                  <a:pt x="221" y="316"/>
                  <a:pt x="210" y="327"/>
                </a:cubicBezTo>
                <a:cubicBezTo>
                  <a:pt x="208" y="329"/>
                  <a:pt x="205" y="330"/>
                  <a:pt x="202" y="330"/>
                </a:cubicBezTo>
                <a:cubicBezTo>
                  <a:pt x="200" y="330"/>
                  <a:pt x="197" y="329"/>
                  <a:pt x="195" y="327"/>
                </a:cubicBezTo>
                <a:cubicBezTo>
                  <a:pt x="191" y="323"/>
                  <a:pt x="191" y="316"/>
                  <a:pt x="195" y="312"/>
                </a:cubicBezTo>
                <a:cubicBezTo>
                  <a:pt x="210" y="297"/>
                  <a:pt x="233" y="288"/>
                  <a:pt x="256" y="288"/>
                </a:cubicBezTo>
                <a:cubicBezTo>
                  <a:pt x="278" y="288"/>
                  <a:pt x="301" y="297"/>
                  <a:pt x="317" y="312"/>
                </a:cubicBezTo>
                <a:cubicBezTo>
                  <a:pt x="321" y="316"/>
                  <a:pt x="321" y="323"/>
                  <a:pt x="317" y="327"/>
                </a:cubicBezTo>
                <a:close/>
                <a:moveTo>
                  <a:pt x="370" y="274"/>
                </a:moveTo>
                <a:cubicBezTo>
                  <a:pt x="366" y="278"/>
                  <a:pt x="359" y="278"/>
                  <a:pt x="355" y="274"/>
                </a:cubicBezTo>
                <a:cubicBezTo>
                  <a:pt x="330" y="249"/>
                  <a:pt x="292" y="234"/>
                  <a:pt x="256" y="234"/>
                </a:cubicBezTo>
                <a:cubicBezTo>
                  <a:pt x="222" y="234"/>
                  <a:pt x="194" y="247"/>
                  <a:pt x="167" y="274"/>
                </a:cubicBezTo>
                <a:cubicBezTo>
                  <a:pt x="165" y="276"/>
                  <a:pt x="162" y="277"/>
                  <a:pt x="160" y="277"/>
                </a:cubicBezTo>
                <a:cubicBezTo>
                  <a:pt x="157" y="277"/>
                  <a:pt x="154" y="276"/>
                  <a:pt x="152" y="274"/>
                </a:cubicBezTo>
                <a:cubicBezTo>
                  <a:pt x="148" y="270"/>
                  <a:pt x="148" y="263"/>
                  <a:pt x="152" y="259"/>
                </a:cubicBezTo>
                <a:cubicBezTo>
                  <a:pt x="183" y="228"/>
                  <a:pt x="216" y="213"/>
                  <a:pt x="256" y="213"/>
                </a:cubicBezTo>
                <a:cubicBezTo>
                  <a:pt x="298" y="213"/>
                  <a:pt x="342" y="231"/>
                  <a:pt x="370" y="259"/>
                </a:cubicBezTo>
                <a:cubicBezTo>
                  <a:pt x="374" y="263"/>
                  <a:pt x="374" y="270"/>
                  <a:pt x="370" y="274"/>
                </a:cubicBezTo>
                <a:close/>
                <a:moveTo>
                  <a:pt x="413" y="221"/>
                </a:moveTo>
                <a:cubicBezTo>
                  <a:pt x="410" y="223"/>
                  <a:pt x="408" y="224"/>
                  <a:pt x="405" y="224"/>
                </a:cubicBezTo>
                <a:cubicBezTo>
                  <a:pt x="402" y="224"/>
                  <a:pt x="400" y="223"/>
                  <a:pt x="397" y="221"/>
                </a:cubicBezTo>
                <a:cubicBezTo>
                  <a:pt x="358" y="181"/>
                  <a:pt x="309" y="160"/>
                  <a:pt x="256" y="160"/>
                </a:cubicBezTo>
                <a:cubicBezTo>
                  <a:pt x="203" y="160"/>
                  <a:pt x="154" y="181"/>
                  <a:pt x="114" y="221"/>
                </a:cubicBezTo>
                <a:cubicBezTo>
                  <a:pt x="110" y="225"/>
                  <a:pt x="103" y="225"/>
                  <a:pt x="99" y="221"/>
                </a:cubicBezTo>
                <a:cubicBezTo>
                  <a:pt x="95" y="216"/>
                  <a:pt x="95" y="210"/>
                  <a:pt x="99" y="205"/>
                </a:cubicBezTo>
                <a:cubicBezTo>
                  <a:pt x="143" y="162"/>
                  <a:pt x="197" y="138"/>
                  <a:pt x="256" y="138"/>
                </a:cubicBezTo>
                <a:cubicBezTo>
                  <a:pt x="314" y="138"/>
                  <a:pt x="369" y="162"/>
                  <a:pt x="413" y="205"/>
                </a:cubicBezTo>
                <a:cubicBezTo>
                  <a:pt x="417" y="210"/>
                  <a:pt x="417" y="216"/>
                  <a:pt x="413"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200" dirty="0"/>
          </a:p>
        </p:txBody>
      </p:sp>
    </p:spTree>
    <p:extLst>
      <p:ext uri="{BB962C8B-B14F-4D97-AF65-F5344CB8AC3E}">
        <p14:creationId xmlns:p14="http://schemas.microsoft.com/office/powerpoint/2010/main" val="101476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EA6E2-52E8-47DE-9DD4-8FF24CAE486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31451"/>
            <a:ext cx="12192000" cy="1638003"/>
          </a:xfrm>
          <a:prstGeom prst="rect">
            <a:avLst/>
          </a:prstGeom>
          <a:solidFill>
            <a:schemeClr val="tx1"/>
          </a:solidFill>
        </p:spPr>
      </p:pic>
      <p:cxnSp>
        <p:nvCxnSpPr>
          <p:cNvPr id="6" name="Straight Connector 5">
            <a:extLst>
              <a:ext uri="{FF2B5EF4-FFF2-40B4-BE49-F238E27FC236}">
                <a16:creationId xmlns:a16="http://schemas.microsoft.com/office/drawing/2014/main" id="{014D86B0-61BB-4E4F-B7D3-14E226DBC13A}"/>
              </a:ext>
            </a:extLst>
          </p:cNvPr>
          <p:cNvCxnSpPr>
            <a:cxnSpLocks/>
          </p:cNvCxnSpPr>
          <p:nvPr/>
        </p:nvCxnSpPr>
        <p:spPr>
          <a:xfrm flipV="1">
            <a:off x="-7495" y="1600528"/>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87D891-59E6-4A7B-88C8-44E5968A04F1}"/>
              </a:ext>
            </a:extLst>
          </p:cNvPr>
          <p:cNvCxnSpPr>
            <a:cxnSpLocks/>
          </p:cNvCxnSpPr>
          <p:nvPr/>
        </p:nvCxnSpPr>
        <p:spPr>
          <a:xfrm>
            <a:off x="9125872" y="1600528"/>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4AE141-3A4F-418B-AAE9-705E21B6CFEB}"/>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8F10A1-DC88-4C80-B51C-764A73F2477B}"/>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solidFill>
                  <a:schemeClr val="bg1"/>
                </a:solidFill>
                <a:latin typeface="+mn-lt"/>
              </a:rPr>
              <a:t>MSIX Password Policy</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484857" y="2152765"/>
            <a:ext cx="11535345" cy="3785652"/>
          </a:xfrm>
          <a:prstGeom prst="rect">
            <a:avLst/>
          </a:prstGeom>
          <a:noFill/>
        </p:spPr>
        <p:txBody>
          <a:bodyPr wrap="square" rtlCol="0">
            <a:spAutoFit/>
          </a:bodyPr>
          <a:lstStyle/>
          <a:p>
            <a:pPr marL="457200" indent="-457200">
              <a:spcAft>
                <a:spcPts val="600"/>
              </a:spcAft>
              <a:buAutoNum type="arabicPeriod"/>
            </a:pPr>
            <a:r>
              <a:rPr lang="en-US" sz="2400" dirty="0">
                <a:solidFill>
                  <a:schemeClr val="tx2"/>
                </a:solidFill>
                <a:cs typeface="Arial" panose="020B0604020202020204" pitchFamily="34" charset="0"/>
              </a:rPr>
              <a:t>Between </a:t>
            </a:r>
            <a:r>
              <a:rPr lang="en-US" sz="2400" b="1" dirty="0">
                <a:solidFill>
                  <a:srgbClr val="028573"/>
                </a:solidFill>
                <a:cs typeface="Arial" panose="020B0604020202020204" pitchFamily="34" charset="0"/>
              </a:rPr>
              <a:t>12 and 20 characters</a:t>
            </a:r>
            <a:r>
              <a:rPr lang="en-US" sz="2400" dirty="0">
                <a:solidFill>
                  <a:srgbClr val="028573"/>
                </a:solidFill>
                <a:cs typeface="Arial" panose="020B0604020202020204" pitchFamily="34" charset="0"/>
              </a:rPr>
              <a:t>.</a:t>
            </a:r>
          </a:p>
          <a:p>
            <a:pPr marL="457200" indent="-457200">
              <a:spcAft>
                <a:spcPts val="600"/>
              </a:spcAft>
              <a:buAutoNum type="arabicPeriod"/>
            </a:pPr>
            <a:r>
              <a:rPr lang="en-US" sz="2400" dirty="0">
                <a:solidFill>
                  <a:schemeClr val="tx2"/>
                </a:solidFill>
                <a:cs typeface="Arial" panose="020B0604020202020204" pitchFamily="34" charset="0"/>
              </a:rPr>
              <a:t>Include at least one character from each of the four main character classes:</a:t>
            </a:r>
          </a:p>
          <a:p>
            <a:pPr marL="1371600" lvl="2" indent="-457200">
              <a:spcAft>
                <a:spcPts val="600"/>
              </a:spcAft>
              <a:buAutoNum type="alphaLcPeriod"/>
            </a:pPr>
            <a:r>
              <a:rPr lang="en-US" sz="2000" dirty="0">
                <a:solidFill>
                  <a:schemeClr val="tx2"/>
                </a:solidFill>
                <a:cs typeface="Arial" panose="020B0604020202020204" pitchFamily="34" charset="0"/>
              </a:rPr>
              <a:t>Uppercase letters [A-Z]</a:t>
            </a:r>
          </a:p>
          <a:p>
            <a:pPr marL="1371600" lvl="2" indent="-457200">
              <a:spcAft>
                <a:spcPts val="600"/>
              </a:spcAft>
              <a:buAutoNum type="alphaLcPeriod"/>
            </a:pPr>
            <a:r>
              <a:rPr lang="en-US" sz="2000" dirty="0">
                <a:solidFill>
                  <a:schemeClr val="tx2"/>
                </a:solidFill>
                <a:cs typeface="Arial" panose="020B0604020202020204" pitchFamily="34" charset="0"/>
              </a:rPr>
              <a:t>Lowercase letters [a-z]</a:t>
            </a:r>
          </a:p>
          <a:p>
            <a:pPr marL="1371600" lvl="2" indent="-457200">
              <a:spcAft>
                <a:spcPts val="600"/>
              </a:spcAft>
              <a:buAutoNum type="alphaLcPeriod"/>
            </a:pPr>
            <a:r>
              <a:rPr lang="en-US" sz="2000" dirty="0">
                <a:solidFill>
                  <a:schemeClr val="tx2"/>
                </a:solidFill>
                <a:cs typeface="Arial" panose="020B0604020202020204" pitchFamily="34" charset="0"/>
              </a:rPr>
              <a:t>Non-alphanumeric special characters [!,@,#, etc.]</a:t>
            </a:r>
          </a:p>
          <a:p>
            <a:pPr marL="1371600" lvl="2" indent="-457200">
              <a:spcAft>
                <a:spcPts val="600"/>
              </a:spcAft>
              <a:buAutoNum type="alphaLcPeriod"/>
            </a:pPr>
            <a:r>
              <a:rPr lang="en-US" sz="2000" dirty="0">
                <a:solidFill>
                  <a:schemeClr val="tx2"/>
                </a:solidFill>
                <a:cs typeface="Arial" panose="020B0604020202020204" pitchFamily="34" charset="0"/>
              </a:rPr>
              <a:t>Numbers [0-9]</a:t>
            </a:r>
          </a:p>
          <a:p>
            <a:pPr marL="457200" indent="-457200">
              <a:spcAft>
                <a:spcPts val="600"/>
              </a:spcAft>
              <a:buAutoNum type="arabicPeriod"/>
            </a:pPr>
            <a:r>
              <a:rPr lang="en-US" sz="2400" dirty="0">
                <a:solidFill>
                  <a:schemeClr val="tx2"/>
                </a:solidFill>
                <a:cs typeface="Arial" panose="020B0604020202020204" pitchFamily="34" charset="0"/>
              </a:rPr>
              <a:t>Users may not re-use any of their </a:t>
            </a:r>
            <a:r>
              <a:rPr lang="en-US" sz="2400" b="1" dirty="0">
                <a:solidFill>
                  <a:srgbClr val="028573"/>
                </a:solidFill>
                <a:cs typeface="Arial" panose="020B0604020202020204" pitchFamily="34" charset="0"/>
              </a:rPr>
              <a:t>previous 24 passwords</a:t>
            </a:r>
            <a:r>
              <a:rPr lang="en-US" sz="2400" dirty="0">
                <a:solidFill>
                  <a:srgbClr val="028573"/>
                </a:solidFill>
                <a:cs typeface="Arial" panose="020B0604020202020204" pitchFamily="34" charset="0"/>
              </a:rPr>
              <a:t>.</a:t>
            </a:r>
          </a:p>
          <a:p>
            <a:pPr marL="457200" indent="-457200">
              <a:spcAft>
                <a:spcPts val="600"/>
              </a:spcAft>
              <a:buFontTx/>
              <a:buAutoNum type="arabicPeriod"/>
            </a:pPr>
            <a:r>
              <a:rPr lang="en-US" sz="2400" dirty="0">
                <a:solidFill>
                  <a:schemeClr val="tx2"/>
                </a:solidFill>
                <a:cs typeface="Arial" panose="020B0604020202020204" pitchFamily="34" charset="0"/>
              </a:rPr>
              <a:t>Passwords must be changed </a:t>
            </a:r>
            <a:r>
              <a:rPr lang="en-US" sz="2400" b="1" dirty="0">
                <a:solidFill>
                  <a:srgbClr val="028573"/>
                </a:solidFill>
                <a:cs typeface="Arial" panose="020B0604020202020204" pitchFamily="34" charset="0"/>
              </a:rPr>
              <a:t>after 90 days </a:t>
            </a:r>
            <a:r>
              <a:rPr lang="en-US" sz="2400" dirty="0">
                <a:solidFill>
                  <a:schemeClr val="tx2"/>
                </a:solidFill>
                <a:cs typeface="Arial" panose="020B0604020202020204" pitchFamily="34" charset="0"/>
              </a:rPr>
              <a:t>of use.</a:t>
            </a:r>
          </a:p>
          <a:p>
            <a:pPr marL="457200" indent="-457200">
              <a:spcAft>
                <a:spcPts val="600"/>
              </a:spcAft>
              <a:buAutoNum type="arabicPeriod"/>
            </a:pPr>
            <a:r>
              <a:rPr lang="en-US" sz="2400" dirty="0">
                <a:solidFill>
                  <a:schemeClr val="tx2"/>
                </a:solidFill>
                <a:cs typeface="Arial" panose="020B0604020202020204" pitchFamily="34" charset="0"/>
              </a:rPr>
              <a:t>Accounts will be locked after </a:t>
            </a:r>
            <a:r>
              <a:rPr lang="en-US" sz="2400" b="1" dirty="0">
                <a:solidFill>
                  <a:srgbClr val="028573"/>
                </a:solidFill>
                <a:cs typeface="Arial" panose="020B0604020202020204" pitchFamily="34" charset="0"/>
              </a:rPr>
              <a:t>three (3) consecutive login attempts</a:t>
            </a:r>
            <a:endParaRPr lang="en-US" sz="2400" spc="-31" dirty="0">
              <a:solidFill>
                <a:srgbClr val="028573"/>
              </a:solidFill>
              <a:ea typeface="Open Sans" charset="0"/>
              <a:cs typeface="Open Sans" charset="0"/>
            </a:endParaRPr>
          </a:p>
        </p:txBody>
      </p:sp>
    </p:spTree>
    <p:extLst>
      <p:ext uri="{BB962C8B-B14F-4D97-AF65-F5344CB8AC3E}">
        <p14:creationId xmlns:p14="http://schemas.microsoft.com/office/powerpoint/2010/main" val="6952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239F-89AC-4C69-98A9-D518D44B0F5F}"/>
              </a:ext>
            </a:extLst>
          </p:cNvPr>
          <p:cNvSpPr>
            <a:spLocks noGrp="1"/>
          </p:cNvSpPr>
          <p:nvPr>
            <p:ph type="title"/>
          </p:nvPr>
        </p:nvSpPr>
        <p:spPr>
          <a:xfrm>
            <a:off x="887362" y="358189"/>
            <a:ext cx="10363200" cy="594360"/>
          </a:xfrm>
        </p:spPr>
        <p:txBody>
          <a:bodyPr/>
          <a:lstStyle/>
          <a:p>
            <a:r>
              <a:rPr lang="en-US" sz="4000" b="1" dirty="0">
                <a:latin typeface="+mn-lt"/>
              </a:rPr>
              <a:t>Accessing MSIX</a:t>
            </a:r>
          </a:p>
        </p:txBody>
      </p:sp>
      <p:sp>
        <p:nvSpPr>
          <p:cNvPr id="15" name="TextBox 14">
            <a:extLst>
              <a:ext uri="{FF2B5EF4-FFF2-40B4-BE49-F238E27FC236}">
                <a16:creationId xmlns:a16="http://schemas.microsoft.com/office/drawing/2014/main" id="{77E89234-7572-4952-A94C-5D49FEC20543}"/>
              </a:ext>
            </a:extLst>
          </p:cNvPr>
          <p:cNvSpPr txBox="1"/>
          <p:nvPr/>
        </p:nvSpPr>
        <p:spPr>
          <a:xfrm>
            <a:off x="887361" y="1014733"/>
            <a:ext cx="1074266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Open Sans"/>
                <a:ea typeface="+mn-ea"/>
                <a:cs typeface="+mn-cs"/>
              </a:rPr>
              <a:t>New users work with their User Administrator to complete the </a:t>
            </a:r>
            <a:r>
              <a:rPr kumimoji="0" lang="en-US" sz="1650" b="1" i="0" u="none" strike="noStrike" kern="1200" cap="none" spc="0" normalizeH="0" baseline="0" noProof="0" dirty="0">
                <a:ln>
                  <a:noFill/>
                </a:ln>
                <a:solidFill>
                  <a:srgbClr val="000000"/>
                </a:solidFill>
                <a:effectLst/>
                <a:uLnTx/>
                <a:uFillTx/>
                <a:latin typeface="Open Sans"/>
                <a:ea typeface="+mn-ea"/>
                <a:cs typeface="+mn-cs"/>
              </a:rPr>
              <a:t>User Access Application, </a:t>
            </a:r>
            <a:r>
              <a:rPr kumimoji="0" lang="en-US" sz="1650" b="0" i="0" u="none" strike="noStrike" kern="1200" cap="none" spc="0" normalizeH="0" baseline="0" noProof="0" dirty="0">
                <a:ln>
                  <a:noFill/>
                </a:ln>
                <a:solidFill>
                  <a:srgbClr val="000000"/>
                </a:solidFill>
                <a:effectLst/>
                <a:uLnTx/>
                <a:uFillTx/>
                <a:latin typeface="Open Sans"/>
                <a:ea typeface="+mn-ea"/>
                <a:cs typeface="+mn-cs"/>
              </a:rPr>
              <a:t>Cybersecurity Training, and acknowledge the MSIX Rules of Behavior to obtain access to MSIX.</a:t>
            </a: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aphicFrame>
        <p:nvGraphicFramePr>
          <p:cNvPr id="8" name="Table 7" descr="Table showing the types of account statuses, the time frame and conditions for each and how to reset a password for each.">
            <a:extLst>
              <a:ext uri="{FF2B5EF4-FFF2-40B4-BE49-F238E27FC236}">
                <a16:creationId xmlns:a16="http://schemas.microsoft.com/office/drawing/2014/main" id="{2FCD4C06-7A03-47E2-A9D7-18DB37F5910E}"/>
              </a:ext>
            </a:extLst>
          </p:cNvPr>
          <p:cNvGraphicFramePr>
            <a:graphicFrameLocks noGrp="1"/>
          </p:cNvGraphicFramePr>
          <p:nvPr>
            <p:extLst>
              <p:ext uri="{D42A27DB-BD31-4B8C-83A1-F6EECF244321}">
                <p14:modId xmlns:p14="http://schemas.microsoft.com/office/powerpoint/2010/main" val="3934446650"/>
              </p:ext>
            </p:extLst>
          </p:nvPr>
        </p:nvGraphicFramePr>
        <p:xfrm>
          <a:off x="113038" y="1781625"/>
          <a:ext cx="11965923" cy="4995468"/>
        </p:xfrm>
        <a:graphic>
          <a:graphicData uri="http://schemas.openxmlformats.org/drawingml/2006/table">
            <a:tbl>
              <a:tblPr firstRow="1" bandRow="1">
                <a:tableStyleId>{5940675A-B579-460E-94D1-54222C63F5DA}</a:tableStyleId>
              </a:tblPr>
              <a:tblGrid>
                <a:gridCol w="1494164">
                  <a:extLst>
                    <a:ext uri="{9D8B030D-6E8A-4147-A177-3AD203B41FA5}">
                      <a16:colId xmlns:a16="http://schemas.microsoft.com/office/drawing/2014/main" val="1522551250"/>
                    </a:ext>
                  </a:extLst>
                </a:gridCol>
                <a:gridCol w="3569917">
                  <a:extLst>
                    <a:ext uri="{9D8B030D-6E8A-4147-A177-3AD203B41FA5}">
                      <a16:colId xmlns:a16="http://schemas.microsoft.com/office/drawing/2014/main" val="3922944362"/>
                    </a:ext>
                  </a:extLst>
                </a:gridCol>
                <a:gridCol w="6901842">
                  <a:extLst>
                    <a:ext uri="{9D8B030D-6E8A-4147-A177-3AD203B41FA5}">
                      <a16:colId xmlns:a16="http://schemas.microsoft.com/office/drawing/2014/main" val="2760952329"/>
                    </a:ext>
                  </a:extLst>
                </a:gridCol>
              </a:tblGrid>
              <a:tr h="361633">
                <a:tc>
                  <a:txBody>
                    <a:bodyPr/>
                    <a:lstStyle/>
                    <a:p>
                      <a:pPr algn="ctr"/>
                      <a:r>
                        <a:rPr lang="en-US" sz="2000" b="1" dirty="0">
                          <a:solidFill>
                            <a:schemeClr val="bg1"/>
                          </a:solidFill>
                          <a:latin typeface="+mn-lt"/>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Time Frame/Conditions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Password Reset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26247855"/>
                  </a:ext>
                </a:extLst>
              </a:tr>
              <a:tr h="1008589">
                <a:tc>
                  <a:txBody>
                    <a:bodyPr/>
                    <a:lstStyle/>
                    <a:p>
                      <a:pPr algn="ctr"/>
                      <a:r>
                        <a:rPr lang="en-US" sz="1400" b="1" dirty="0">
                          <a:solidFill>
                            <a:srgbClr val="4A4A4A"/>
                          </a:solidFill>
                          <a:latin typeface="+mn-lt"/>
                        </a:rPr>
                        <a:t>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Day 1 –</a:t>
                      </a:r>
                      <a:r>
                        <a:rPr lang="en-US" sz="1400" dirty="0"/>
                        <a:t> </a:t>
                      </a:r>
                      <a:r>
                        <a:rPr lang="en-US" sz="1400" b="1" dirty="0"/>
                        <a:t>90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0818839"/>
                  </a:ext>
                </a:extLst>
              </a:tr>
              <a:tr h="1000447">
                <a:tc>
                  <a:txBody>
                    <a:bodyPr/>
                    <a:lstStyle/>
                    <a:p>
                      <a:pPr algn="ctr"/>
                      <a:r>
                        <a:rPr lang="en-US" sz="1400" b="1" dirty="0">
                          <a:solidFill>
                            <a:srgbClr val="4A4A4A"/>
                          </a:solidFill>
                          <a:latin typeface="+mn-lt"/>
                        </a:rPr>
                        <a:t>Locked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Incorrect username/password combination entered 3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5046849"/>
                  </a:ext>
                </a:extLst>
              </a:tr>
              <a:tr h="1065862">
                <a:tc>
                  <a:txBody>
                    <a:bodyPr/>
                    <a:lstStyle/>
                    <a:p>
                      <a:pPr algn="ctr"/>
                      <a:r>
                        <a:rPr lang="en-US" sz="1400" b="1" dirty="0">
                          <a:solidFill>
                            <a:srgbClr val="4A4A4A"/>
                          </a:solidFill>
                          <a:latin typeface="+mn-lt"/>
                        </a:rPr>
                        <a:t>Expired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91 days – 120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2584090"/>
                  </a:ext>
                </a:extLst>
              </a:tr>
              <a:tr h="689495">
                <a:tc>
                  <a:txBody>
                    <a:bodyPr/>
                    <a:lstStyle/>
                    <a:p>
                      <a:pPr algn="ctr"/>
                      <a:r>
                        <a:rPr lang="en-US" sz="1400" b="1" dirty="0">
                          <a:solidFill>
                            <a:srgbClr val="4A4A4A"/>
                          </a:solidFill>
                          <a:latin typeface="+mn-lt"/>
                        </a:rPr>
                        <a:t>Disabled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121 days </a:t>
                      </a:r>
                      <a:r>
                        <a:rPr lang="en-US" sz="1400" dirty="0"/>
                        <a:t>after account activation or password reset or manually disabled at any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Contact User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6115295"/>
                  </a:ext>
                </a:extLst>
              </a:tr>
              <a:tr h="792810">
                <a:tc>
                  <a:txBody>
                    <a:bodyPr/>
                    <a:lstStyle/>
                    <a:p>
                      <a:pPr algn="ctr"/>
                      <a:r>
                        <a:rPr lang="en-US" sz="1400" b="1" dirty="0">
                          <a:solidFill>
                            <a:srgbClr val="4A4A4A"/>
                          </a:solidFill>
                          <a:latin typeface="+mn-lt"/>
                        </a:rPr>
                        <a:t>Deactivated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 year </a:t>
                      </a:r>
                      <a:r>
                        <a:rPr lang="en-US" sz="1400" dirty="0"/>
                        <a:t>after account disablement or manually deactivated at any time. </a:t>
                      </a:r>
                      <a:r>
                        <a:rPr lang="en-US" sz="1400" i="1" dirty="0"/>
                        <a:t>This is a permanent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Contact User Administrator to complete your State’s account application process to re-establish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1094777"/>
                  </a:ext>
                </a:extLst>
              </a:tr>
            </a:tbl>
          </a:graphicData>
        </a:graphic>
      </p:graphicFrame>
    </p:spTree>
    <p:extLst>
      <p:ext uri="{BB962C8B-B14F-4D97-AF65-F5344CB8AC3E}">
        <p14:creationId xmlns:p14="http://schemas.microsoft.com/office/powerpoint/2010/main" val="408987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FE20F7A-75DE-45D4-AA4B-4C1ECCB5FA0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4108"/>
            <a:ext cx="12192000" cy="1638003"/>
          </a:xfrm>
          <a:prstGeom prst="rect">
            <a:avLst/>
          </a:prstGeom>
          <a:solidFill>
            <a:schemeClr val="tx1"/>
          </a:solidFill>
        </p:spPr>
      </p:pic>
      <p:cxnSp>
        <p:nvCxnSpPr>
          <p:cNvPr id="45" name="Straight Connector 44">
            <a:extLst>
              <a:ext uri="{FF2B5EF4-FFF2-40B4-BE49-F238E27FC236}">
                <a16:creationId xmlns:a16="http://schemas.microsoft.com/office/drawing/2014/main" id="{1074D190-76FD-440F-843F-CBB61D91E115}"/>
              </a:ext>
            </a:extLst>
          </p:cNvPr>
          <p:cNvCxnSpPr>
            <a:cxnSpLocks/>
          </p:cNvCxnSpPr>
          <p:nvPr/>
        </p:nvCxnSpPr>
        <p:spPr>
          <a:xfrm flipV="1">
            <a:off x="-7495" y="1627871"/>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2FE3417-9063-470B-8C6A-7BB43C34FD17}"/>
              </a:ext>
            </a:extLst>
          </p:cNvPr>
          <p:cNvCxnSpPr>
            <a:cxnSpLocks/>
          </p:cNvCxnSpPr>
          <p:nvPr/>
        </p:nvCxnSpPr>
        <p:spPr>
          <a:xfrm>
            <a:off x="9125872" y="1627871"/>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7FA3C02-F613-4C7F-A076-CB2473FE9535}"/>
              </a:ext>
            </a:extLst>
          </p:cNvPr>
          <p:cNvCxnSpPr>
            <a:cxnSpLocks/>
          </p:cNvCxnSpPr>
          <p:nvPr/>
        </p:nvCxnSpPr>
        <p:spPr>
          <a:xfrm flipV="1">
            <a:off x="0" y="1665346"/>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1C0B99-E212-43C1-AFF1-531EBBB5D810}"/>
              </a:ext>
            </a:extLst>
          </p:cNvPr>
          <p:cNvCxnSpPr>
            <a:cxnSpLocks/>
          </p:cNvCxnSpPr>
          <p:nvPr/>
        </p:nvCxnSpPr>
        <p:spPr>
          <a:xfrm>
            <a:off x="9133367" y="1665346"/>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271738" cy="594360"/>
          </a:xfrm>
        </p:spPr>
        <p:txBody>
          <a:bodyPr/>
          <a:lstStyle/>
          <a:p>
            <a:r>
              <a:rPr lang="en-US" sz="4000" b="1" dirty="0">
                <a:solidFill>
                  <a:schemeClr val="bg1"/>
                </a:solidFill>
                <a:latin typeface="+mn-lt"/>
              </a:rPr>
              <a:t>Self-Managed Password Reset Process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grpSp>
        <p:nvGrpSpPr>
          <p:cNvPr id="18" name="Group 17" descr="A group of text indicating the steps one to six of the self-managed password reset process.">
            <a:extLst>
              <a:ext uri="{FF2B5EF4-FFF2-40B4-BE49-F238E27FC236}">
                <a16:creationId xmlns:a16="http://schemas.microsoft.com/office/drawing/2014/main" id="{97D6CAC5-8A97-4152-8751-56D50EA3EA21}"/>
              </a:ext>
            </a:extLst>
          </p:cNvPr>
          <p:cNvGrpSpPr/>
          <p:nvPr/>
        </p:nvGrpSpPr>
        <p:grpSpPr>
          <a:xfrm>
            <a:off x="433911" y="1828360"/>
            <a:ext cx="10918544" cy="4415909"/>
            <a:chOff x="1576941" y="1618309"/>
            <a:chExt cx="8421595" cy="4121082"/>
          </a:xfrm>
        </p:grpSpPr>
        <p:sp>
          <p:nvSpPr>
            <p:cNvPr id="19" name="TextBox 18">
              <a:extLst>
                <a:ext uri="{FF2B5EF4-FFF2-40B4-BE49-F238E27FC236}">
                  <a16:creationId xmlns:a16="http://schemas.microsoft.com/office/drawing/2014/main" id="{B4E5A1A8-B56D-48FA-9A44-602648546B3B}"/>
                </a:ext>
              </a:extLst>
            </p:cNvPr>
            <p:cNvSpPr txBox="1"/>
            <p:nvPr/>
          </p:nvSpPr>
          <p:spPr>
            <a:xfrm>
              <a:off x="1576941" y="161830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1</a:t>
              </a:r>
            </a:p>
          </p:txBody>
        </p:sp>
        <p:sp>
          <p:nvSpPr>
            <p:cNvPr id="20" name="TextBox 19">
              <a:extLst>
                <a:ext uri="{FF2B5EF4-FFF2-40B4-BE49-F238E27FC236}">
                  <a16:creationId xmlns:a16="http://schemas.microsoft.com/office/drawing/2014/main" id="{E8BFE9C3-3F85-4A78-B6BB-38F1B1FA819B}"/>
                </a:ext>
              </a:extLst>
            </p:cNvPr>
            <p:cNvSpPr txBox="1"/>
            <p:nvPr/>
          </p:nvSpPr>
          <p:spPr>
            <a:xfrm>
              <a:off x="3440903" y="1854938"/>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Click on the “Forgot Your Password?” link on the MSIX login page and enter your username.</a:t>
              </a:r>
            </a:p>
          </p:txBody>
        </p:sp>
        <p:sp>
          <p:nvSpPr>
            <p:cNvPr id="21" name="TextBox 20">
              <a:extLst>
                <a:ext uri="{FF2B5EF4-FFF2-40B4-BE49-F238E27FC236}">
                  <a16:creationId xmlns:a16="http://schemas.microsoft.com/office/drawing/2014/main" id="{2924C7FD-3A87-42FB-9E4B-8CA4A6337C18}"/>
                </a:ext>
              </a:extLst>
            </p:cNvPr>
            <p:cNvSpPr txBox="1"/>
            <p:nvPr/>
          </p:nvSpPr>
          <p:spPr>
            <a:xfrm>
              <a:off x="1576941" y="2933796"/>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2</a:t>
              </a:r>
            </a:p>
          </p:txBody>
        </p:sp>
        <p:sp>
          <p:nvSpPr>
            <p:cNvPr id="22" name="TextBox 21">
              <a:extLst>
                <a:ext uri="{FF2B5EF4-FFF2-40B4-BE49-F238E27FC236}">
                  <a16:creationId xmlns:a16="http://schemas.microsoft.com/office/drawing/2014/main" id="{1FDA1952-8AEA-4A68-B32E-235CD452A969}"/>
                </a:ext>
              </a:extLst>
            </p:cNvPr>
            <p:cNvSpPr txBox="1"/>
            <p:nvPr/>
          </p:nvSpPr>
          <p:spPr>
            <a:xfrm>
              <a:off x="3440903" y="3164024"/>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Answer </a:t>
              </a:r>
              <a:r>
                <a:rPr lang="en-US" sz="1600" b="1" dirty="0">
                  <a:solidFill>
                    <a:schemeClr val="tx2"/>
                  </a:solidFill>
                  <a:cs typeface="Arial" panose="020B0604020202020204" pitchFamily="34" charset="0"/>
                </a:rPr>
                <a:t>three of your five challenge questions </a:t>
              </a:r>
              <a:r>
                <a:rPr lang="en-US" sz="1600" dirty="0">
                  <a:solidFill>
                    <a:schemeClr val="tx2"/>
                  </a:solidFill>
                  <a:cs typeface="Arial" panose="020B0604020202020204" pitchFamily="34" charset="0"/>
                </a:rPr>
                <a:t>to receive an email with your one-time password.</a:t>
              </a:r>
            </a:p>
          </p:txBody>
        </p:sp>
        <p:sp>
          <p:nvSpPr>
            <p:cNvPr id="23" name="TextBox 22">
              <a:extLst>
                <a:ext uri="{FF2B5EF4-FFF2-40B4-BE49-F238E27FC236}">
                  <a16:creationId xmlns:a16="http://schemas.microsoft.com/office/drawing/2014/main" id="{B2D6FA91-32F9-4082-98D4-7BDAD506EA8F}"/>
                </a:ext>
              </a:extLst>
            </p:cNvPr>
            <p:cNvSpPr txBox="1"/>
            <p:nvPr/>
          </p:nvSpPr>
          <p:spPr>
            <a:xfrm>
              <a:off x="1576941" y="4216774"/>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3</a:t>
              </a:r>
            </a:p>
          </p:txBody>
        </p:sp>
        <p:sp>
          <p:nvSpPr>
            <p:cNvPr id="24" name="TextBox 23">
              <a:extLst>
                <a:ext uri="{FF2B5EF4-FFF2-40B4-BE49-F238E27FC236}">
                  <a16:creationId xmlns:a16="http://schemas.microsoft.com/office/drawing/2014/main" id="{781A5B72-7604-42F4-A7EA-D4DBC6BD713C}"/>
                </a:ext>
              </a:extLst>
            </p:cNvPr>
            <p:cNvSpPr txBox="1"/>
            <p:nvPr/>
          </p:nvSpPr>
          <p:spPr>
            <a:xfrm>
              <a:off x="3440903" y="4662173"/>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Use your username and the one-time password from the email to log into MSIX.</a:t>
              </a:r>
            </a:p>
          </p:txBody>
        </p:sp>
        <p:sp>
          <p:nvSpPr>
            <p:cNvPr id="25" name="TextBox 24">
              <a:extLst>
                <a:ext uri="{FF2B5EF4-FFF2-40B4-BE49-F238E27FC236}">
                  <a16:creationId xmlns:a16="http://schemas.microsoft.com/office/drawing/2014/main" id="{2213CC02-1FB0-4548-9820-C4EC7843C480}"/>
                </a:ext>
              </a:extLst>
            </p:cNvPr>
            <p:cNvSpPr txBox="1"/>
            <p:nvPr/>
          </p:nvSpPr>
          <p:spPr>
            <a:xfrm>
              <a:off x="5945476" y="165540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4</a:t>
              </a:r>
            </a:p>
          </p:txBody>
        </p:sp>
        <p:sp>
          <p:nvSpPr>
            <p:cNvPr id="26" name="TextBox 25">
              <a:extLst>
                <a:ext uri="{FF2B5EF4-FFF2-40B4-BE49-F238E27FC236}">
                  <a16:creationId xmlns:a16="http://schemas.microsoft.com/office/drawing/2014/main" id="{FF90A5BB-F4DE-463F-B343-488E5D43D5D1}"/>
                </a:ext>
              </a:extLst>
            </p:cNvPr>
            <p:cNvSpPr txBox="1"/>
            <p:nvPr/>
          </p:nvSpPr>
          <p:spPr>
            <a:xfrm>
              <a:off x="7664587" y="2062811"/>
              <a:ext cx="2333949" cy="59722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Confirm your challenge questions and responses. </a:t>
              </a:r>
            </a:p>
          </p:txBody>
        </p:sp>
        <p:sp>
          <p:nvSpPr>
            <p:cNvPr id="27" name="TextBox 26">
              <a:extLst>
                <a:ext uri="{FF2B5EF4-FFF2-40B4-BE49-F238E27FC236}">
                  <a16:creationId xmlns:a16="http://schemas.microsoft.com/office/drawing/2014/main" id="{4693403F-3AD9-4230-B5AB-2E52BAA86ECA}"/>
                </a:ext>
              </a:extLst>
            </p:cNvPr>
            <p:cNvSpPr txBox="1"/>
            <p:nvPr/>
          </p:nvSpPr>
          <p:spPr>
            <a:xfrm>
              <a:off x="5945476" y="303401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5</a:t>
              </a:r>
            </a:p>
          </p:txBody>
        </p:sp>
        <p:sp>
          <p:nvSpPr>
            <p:cNvPr id="28" name="TextBox 27">
              <a:extLst>
                <a:ext uri="{FF2B5EF4-FFF2-40B4-BE49-F238E27FC236}">
                  <a16:creationId xmlns:a16="http://schemas.microsoft.com/office/drawing/2014/main" id="{97E2892D-E5C6-40EA-8D29-4B17137EA38D}"/>
                </a:ext>
              </a:extLst>
            </p:cNvPr>
            <p:cNvSpPr txBox="1"/>
            <p:nvPr/>
          </p:nvSpPr>
          <p:spPr>
            <a:xfrm>
              <a:off x="7664587" y="3429540"/>
              <a:ext cx="2256571" cy="561320"/>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Now, you can set your </a:t>
              </a:r>
              <a:r>
                <a:rPr lang="en-US" sz="1600" b="1" dirty="0">
                  <a:solidFill>
                    <a:schemeClr val="tx2"/>
                  </a:solidFill>
                  <a:cs typeface="Arial" panose="020B0604020202020204" pitchFamily="34" charset="0"/>
                </a:rPr>
                <a:t>new password</a:t>
              </a:r>
              <a:r>
                <a:rPr lang="en-US" sz="1600" dirty="0">
                  <a:solidFill>
                    <a:schemeClr val="tx2"/>
                  </a:solidFill>
                  <a:cs typeface="Arial" panose="020B0604020202020204" pitchFamily="34" charset="0"/>
                </a:rPr>
                <a:t>!</a:t>
              </a:r>
            </a:p>
          </p:txBody>
        </p:sp>
        <p:sp>
          <p:nvSpPr>
            <p:cNvPr id="29" name="TextBox 28">
              <a:extLst>
                <a:ext uri="{FF2B5EF4-FFF2-40B4-BE49-F238E27FC236}">
                  <a16:creationId xmlns:a16="http://schemas.microsoft.com/office/drawing/2014/main" id="{DD97EED3-7275-4AFB-B087-EBE46BC52618}"/>
                </a:ext>
              </a:extLst>
            </p:cNvPr>
            <p:cNvSpPr txBox="1"/>
            <p:nvPr/>
          </p:nvSpPr>
          <p:spPr>
            <a:xfrm>
              <a:off x="5945476" y="4313908"/>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6</a:t>
              </a:r>
            </a:p>
          </p:txBody>
        </p:sp>
        <p:sp>
          <p:nvSpPr>
            <p:cNvPr id="30" name="TextBox 29">
              <a:extLst>
                <a:ext uri="{FF2B5EF4-FFF2-40B4-BE49-F238E27FC236}">
                  <a16:creationId xmlns:a16="http://schemas.microsoft.com/office/drawing/2014/main" id="{F7D75D7B-A673-4F7B-A616-7AC1A3D3FB68}"/>
                </a:ext>
              </a:extLst>
            </p:cNvPr>
            <p:cNvSpPr txBox="1"/>
            <p:nvPr/>
          </p:nvSpPr>
          <p:spPr>
            <a:xfrm>
              <a:off x="7657077" y="4568595"/>
              <a:ext cx="2256571" cy="1077218"/>
            </a:xfrm>
            <a:prstGeom prst="rect">
              <a:avLst/>
            </a:prstGeom>
            <a:noFill/>
          </p:spPr>
          <p:txBody>
            <a:bodyPr wrap="square" lIns="0" tIns="0" rIns="0" bIns="0" rtlCol="0">
              <a:noAutofit/>
            </a:bodyPr>
            <a:lstStyle/>
            <a:p>
              <a:r>
                <a:rPr lang="en-GB" sz="1600" dirty="0">
                  <a:solidFill>
                    <a:schemeClr val="tx2"/>
                  </a:solidFill>
                  <a:cs typeface="Arial" panose="020B0604020202020204" pitchFamily="34" charset="0"/>
                </a:rPr>
                <a:t>Remember, you can view and edit the answers to your challenge questions on the “My Account” page at any time.</a:t>
              </a:r>
            </a:p>
          </p:txBody>
        </p:sp>
      </p:grpSp>
      <p:cxnSp>
        <p:nvCxnSpPr>
          <p:cNvPr id="31" name="Straight Arrow Connector 30" descr="An arrow to indicate the flow between step one of the self-managed password reset process to step two.">
            <a:extLst>
              <a:ext uri="{FF2B5EF4-FFF2-40B4-BE49-F238E27FC236}">
                <a16:creationId xmlns:a16="http://schemas.microsoft.com/office/drawing/2014/main" id="{367B225D-C921-444A-9A5B-2F9C20C76067}"/>
              </a:ext>
            </a:extLst>
          </p:cNvPr>
          <p:cNvCxnSpPr>
            <a:cxnSpLocks/>
          </p:cNvCxnSpPr>
          <p:nvPr/>
        </p:nvCxnSpPr>
        <p:spPr>
          <a:xfrm>
            <a:off x="4018017" y="3014078"/>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descr="An arrow to indicate the flow between step two of the self-managed password reset process and step three.">
            <a:extLst>
              <a:ext uri="{FF2B5EF4-FFF2-40B4-BE49-F238E27FC236}">
                <a16:creationId xmlns:a16="http://schemas.microsoft.com/office/drawing/2014/main" id="{F7274471-3F8E-4B79-A2FE-F08A89204ED1}"/>
              </a:ext>
            </a:extLst>
          </p:cNvPr>
          <p:cNvCxnSpPr>
            <a:cxnSpLocks/>
          </p:cNvCxnSpPr>
          <p:nvPr/>
        </p:nvCxnSpPr>
        <p:spPr>
          <a:xfrm>
            <a:off x="4043823" y="4537266"/>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31601B-7CE1-407A-8E17-1770FD23E155}"/>
              </a:ext>
              <a:ext uri="{C183D7F6-B498-43B3-948B-1728B52AA6E4}">
                <adec:decorative xmlns:adec="http://schemas.microsoft.com/office/drawing/2017/decorative" val="1"/>
              </a:ext>
            </a:extLst>
          </p:cNvPr>
          <p:cNvCxnSpPr>
            <a:cxnSpLocks/>
          </p:cNvCxnSpPr>
          <p:nvPr/>
        </p:nvCxnSpPr>
        <p:spPr>
          <a:xfrm>
            <a:off x="5643552" y="5286748"/>
            <a:ext cx="436178" cy="2814"/>
          </a:xfrm>
          <a:prstGeom prst="line">
            <a:avLst/>
          </a:prstGeom>
          <a:ln w="38100">
            <a:solidFill>
              <a:srgbClr val="455F5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A936A8-6641-421C-B7AB-24347AC5F6D1}"/>
              </a:ext>
              <a:ext uri="{C183D7F6-B498-43B3-948B-1728B52AA6E4}">
                <adec:decorative xmlns:adec="http://schemas.microsoft.com/office/drawing/2017/decorative" val="1"/>
              </a:ext>
            </a:extLst>
          </p:cNvPr>
          <p:cNvCxnSpPr>
            <a:cxnSpLocks/>
          </p:cNvCxnSpPr>
          <p:nvPr/>
        </p:nvCxnSpPr>
        <p:spPr>
          <a:xfrm>
            <a:off x="6089075" y="2708620"/>
            <a:ext cx="0" cy="2601968"/>
          </a:xfrm>
          <a:prstGeom prst="line">
            <a:avLst/>
          </a:prstGeom>
          <a:ln w="38100">
            <a:solidFill>
              <a:srgbClr val="455F5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descr="An arrow to indicate the flow between step three of the self-managed password reset process and step four.">
            <a:extLst>
              <a:ext uri="{FF2B5EF4-FFF2-40B4-BE49-F238E27FC236}">
                <a16:creationId xmlns:a16="http://schemas.microsoft.com/office/drawing/2014/main" id="{92B2381E-0023-412B-B782-66D954E681E2}"/>
              </a:ext>
            </a:extLst>
          </p:cNvPr>
          <p:cNvCxnSpPr>
            <a:cxnSpLocks/>
          </p:cNvCxnSpPr>
          <p:nvPr/>
        </p:nvCxnSpPr>
        <p:spPr>
          <a:xfrm flipV="1">
            <a:off x="6079730" y="2710140"/>
            <a:ext cx="850199" cy="10546"/>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descr="An arrow to indicate the flow between step four of the self-managed password reset process and step five.">
            <a:extLst>
              <a:ext uri="{FF2B5EF4-FFF2-40B4-BE49-F238E27FC236}">
                <a16:creationId xmlns:a16="http://schemas.microsoft.com/office/drawing/2014/main" id="{41A26DFB-2DFE-4416-9B15-8F4CF4825877}"/>
              </a:ext>
            </a:extLst>
          </p:cNvPr>
          <p:cNvCxnSpPr>
            <a:cxnSpLocks/>
          </p:cNvCxnSpPr>
          <p:nvPr/>
        </p:nvCxnSpPr>
        <p:spPr>
          <a:xfrm>
            <a:off x="9521244" y="3090860"/>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An arrow to indicate the flow between step five of the self-managed password reset process and step six.">
            <a:extLst>
              <a:ext uri="{FF2B5EF4-FFF2-40B4-BE49-F238E27FC236}">
                <a16:creationId xmlns:a16="http://schemas.microsoft.com/office/drawing/2014/main" id="{F3B705E1-189B-4DF2-AED1-168D92DCE102}"/>
              </a:ext>
            </a:extLst>
          </p:cNvPr>
          <p:cNvCxnSpPr>
            <a:cxnSpLocks/>
          </p:cNvCxnSpPr>
          <p:nvPr/>
        </p:nvCxnSpPr>
        <p:spPr>
          <a:xfrm>
            <a:off x="9521244" y="4437391"/>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33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0517DB-0862-4918-A923-C646CC75C3D3}"/>
              </a:ext>
              <a:ext uri="{C183D7F6-B498-43B3-948B-1728B52AA6E4}">
                <adec:decorative xmlns:adec="http://schemas.microsoft.com/office/drawing/2017/decorative" val="1"/>
              </a:ext>
            </a:extLst>
          </p:cNvPr>
          <p:cNvSpPr/>
          <p:nvPr/>
        </p:nvSpPr>
        <p:spPr>
          <a:xfrm>
            <a:off x="0" y="252816"/>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6300" y="495300"/>
            <a:ext cx="10362688" cy="879756"/>
          </a:xfrm>
        </p:spPr>
        <p:txBody>
          <a:bodyPr/>
          <a:lstStyle/>
          <a:p>
            <a:r>
              <a:rPr lang="en-US" sz="4000" b="1" dirty="0">
                <a:latin typeface="+mn-lt"/>
              </a:rPr>
              <a:t>MSIX Usage - PA</a:t>
            </a:r>
          </a:p>
        </p:txBody>
      </p:sp>
      <p:sp>
        <p:nvSpPr>
          <p:cNvPr id="3" name="Content Placeholder 2"/>
          <p:cNvSpPr>
            <a:spLocks noGrp="1"/>
          </p:cNvSpPr>
          <p:nvPr>
            <p:ph idx="1"/>
          </p:nvPr>
        </p:nvSpPr>
        <p:spPr>
          <a:xfrm>
            <a:off x="666697" y="1731792"/>
            <a:ext cx="10363200" cy="4346274"/>
          </a:xfrm>
        </p:spPr>
        <p:txBody>
          <a:bodyPr>
            <a:normAutofit fontScale="92500" lnSpcReduction="10000"/>
          </a:bodyPr>
          <a:lstStyle/>
          <a:p>
            <a:pPr marL="342900" indent="-342900" defTabSz="914400">
              <a:lnSpc>
                <a:spcPct val="120000"/>
              </a:lnSpc>
              <a:spcAft>
                <a:spcPts val="500"/>
              </a:spcAft>
              <a:buClrTx/>
            </a:pPr>
            <a:r>
              <a:rPr lang="en-US" sz="2600" dirty="0">
                <a:latin typeface="Open Sans"/>
              </a:rPr>
              <a:t>PA is a Regional Based Program</a:t>
            </a:r>
          </a:p>
          <a:p>
            <a:pPr marL="342900" indent="-342900" defTabSz="914400">
              <a:lnSpc>
                <a:spcPct val="120000"/>
              </a:lnSpc>
              <a:spcAft>
                <a:spcPts val="500"/>
              </a:spcAft>
              <a:buClrTx/>
            </a:pPr>
            <a:r>
              <a:rPr lang="en-US" sz="2600" dirty="0">
                <a:latin typeface="Open Sans"/>
              </a:rPr>
              <a:t>All PA staff who work with children/families must have MSIX accounts and usage is monitored and recorded in our database</a:t>
            </a:r>
          </a:p>
          <a:p>
            <a:pPr marL="342900" indent="-342900" defTabSz="914400">
              <a:lnSpc>
                <a:spcPct val="120000"/>
              </a:lnSpc>
              <a:spcAft>
                <a:spcPts val="500"/>
              </a:spcAft>
              <a:buClrTx/>
            </a:pPr>
            <a:r>
              <a:rPr lang="en-US" sz="2600" dirty="0">
                <a:latin typeface="Open Sans"/>
              </a:rPr>
              <a:t>Many attempts have been made to have district staff obtain accounts</a:t>
            </a:r>
          </a:p>
          <a:p>
            <a:pPr lvl="1">
              <a:spcBef>
                <a:spcPts val="600"/>
              </a:spcBef>
              <a:spcAft>
                <a:spcPts val="600"/>
              </a:spcAft>
              <a:buClrTx/>
            </a:pPr>
            <a:r>
              <a:rPr lang="en-US" sz="2400" dirty="0"/>
              <a:t>Most district staff rely on the MEP, and our MEP staff are terrific at building relationships with schools</a:t>
            </a:r>
          </a:p>
          <a:p>
            <a:pPr lvl="1">
              <a:spcBef>
                <a:spcPts val="600"/>
              </a:spcBef>
              <a:spcAft>
                <a:spcPts val="600"/>
              </a:spcAft>
              <a:buClrTx/>
            </a:pPr>
            <a:r>
              <a:rPr lang="en-US" sz="2400" dirty="0"/>
              <a:t>PA continues to encourage staff outside of the MEP to obtain accounts. There has been little success primarily because they rely on the Regional MEP staff who do a great job in working with them.</a:t>
            </a:r>
          </a:p>
          <a:p>
            <a:pPr lvl="1">
              <a:spcBef>
                <a:spcPts val="600"/>
              </a:spcBef>
              <a:spcAft>
                <a:spcPts val="600"/>
              </a:spcAft>
              <a:buClrTx/>
            </a:pPr>
            <a:r>
              <a:rPr lang="en-US" sz="2400" dirty="0"/>
              <a:t>Districts in PA require formal transcripts and immunization records.</a:t>
            </a:r>
          </a:p>
        </p:txBody>
      </p:sp>
      <p:pic>
        <p:nvPicPr>
          <p:cNvPr id="4" name="Picture 3">
            <a:extLst>
              <a:ext uri="{FF2B5EF4-FFF2-40B4-BE49-F238E27FC236}">
                <a16:creationId xmlns:a16="http://schemas.microsoft.com/office/drawing/2014/main" id="{8569E2FE-781A-4159-A107-5B9A08BFEF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239307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E550B6-AB2A-4120-BBDA-704CADA71C61}"/>
              </a:ext>
              <a:ext uri="{C183D7F6-B498-43B3-948B-1728B52AA6E4}">
                <adec:decorative xmlns:adec="http://schemas.microsoft.com/office/drawing/2017/decorative" val="1"/>
              </a:ext>
            </a:extLst>
          </p:cNvPr>
          <p:cNvSpPr/>
          <p:nvPr/>
        </p:nvSpPr>
        <p:spPr>
          <a:xfrm>
            <a:off x="0" y="316523"/>
            <a:ext cx="10058401" cy="1058533"/>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3E1999-BD83-4F7C-B59F-F443A117F8E8}"/>
              </a:ext>
            </a:extLst>
          </p:cNvPr>
          <p:cNvSpPr>
            <a:spLocks noGrp="1"/>
          </p:cNvSpPr>
          <p:nvPr>
            <p:ph type="title"/>
          </p:nvPr>
        </p:nvSpPr>
        <p:spPr>
          <a:xfrm>
            <a:off x="876300" y="495300"/>
            <a:ext cx="10362688" cy="879756"/>
          </a:xfrm>
        </p:spPr>
        <p:txBody>
          <a:bodyPr/>
          <a:lstStyle/>
          <a:p>
            <a:r>
              <a:rPr lang="en-US" sz="4000" b="1" dirty="0">
                <a:latin typeface="+mn-lt"/>
              </a:rPr>
              <a:t>Annual MSIX Account Applications</a:t>
            </a:r>
          </a:p>
        </p:txBody>
      </p:sp>
      <p:sp>
        <p:nvSpPr>
          <p:cNvPr id="3" name="Content Placeholder 2">
            <a:extLst>
              <a:ext uri="{FF2B5EF4-FFF2-40B4-BE49-F238E27FC236}">
                <a16:creationId xmlns:a16="http://schemas.microsoft.com/office/drawing/2014/main" id="{754D4CD0-57D1-41D5-B9EB-FAA07E918081}"/>
              </a:ext>
            </a:extLst>
          </p:cNvPr>
          <p:cNvSpPr>
            <a:spLocks noGrp="1"/>
          </p:cNvSpPr>
          <p:nvPr>
            <p:ph idx="1"/>
          </p:nvPr>
        </p:nvSpPr>
        <p:spPr/>
        <p:txBody>
          <a:bodyPr/>
          <a:lstStyle/>
          <a:p>
            <a:pPr marL="0" indent="0">
              <a:buNone/>
            </a:pPr>
            <a:r>
              <a:rPr lang="en-US" sz="2800" dirty="0"/>
              <a:t>In New York, access to MSIX must be reapplied for annually using a prepared form. This helps ensure that no disused account gets overlooked and that only the individuals still requiring access to MSIX can continue to do so.</a:t>
            </a:r>
          </a:p>
          <a:p>
            <a:pPr marL="0" indent="0">
              <a:buNone/>
            </a:pPr>
            <a:endParaRPr lang="en-US" sz="2800" dirty="0"/>
          </a:p>
          <a:p>
            <a:pPr marL="0" indent="0">
              <a:buNone/>
            </a:pPr>
            <a:r>
              <a:rPr lang="en-US" sz="2800" dirty="0"/>
              <a:t>Completion of our annual security training is</a:t>
            </a:r>
          </a:p>
          <a:p>
            <a:pPr marL="0" indent="0">
              <a:buNone/>
            </a:pPr>
            <a:r>
              <a:rPr lang="en-US" sz="2800" dirty="0"/>
              <a:t>required for approval.</a:t>
            </a:r>
          </a:p>
        </p:txBody>
      </p:sp>
      <p:pic>
        <p:nvPicPr>
          <p:cNvPr id="7" name="Picture 6" descr="Diagram&#10;&#10;Description automatically generated">
            <a:extLst>
              <a:ext uri="{FF2B5EF4-FFF2-40B4-BE49-F238E27FC236}">
                <a16:creationId xmlns:a16="http://schemas.microsoft.com/office/drawing/2014/main" id="{C7F3E56C-F1FE-4093-A71E-54EC4FB3A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406" y="3230977"/>
            <a:ext cx="2362200" cy="3055110"/>
          </a:xfrm>
          <a:prstGeom prst="rect">
            <a:avLst/>
          </a:prstGeom>
          <a:ln>
            <a:solidFill>
              <a:schemeClr val="tx1"/>
            </a:solidFill>
          </a:ln>
        </p:spPr>
      </p:pic>
      <p:pic>
        <p:nvPicPr>
          <p:cNvPr id="5" name="Picture 4">
            <a:extLst>
              <a:ext uri="{FF2B5EF4-FFF2-40B4-BE49-F238E27FC236}">
                <a16:creationId xmlns:a16="http://schemas.microsoft.com/office/drawing/2014/main" id="{17590661-0E9A-4094-ACD8-BC3CD3B217D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64361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F0DA4A-D4FB-44D0-8173-EBC4D7ADD329}"/>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7621A0-13E5-4728-AA29-1A6913958C63}"/>
              </a:ext>
            </a:extLst>
          </p:cNvPr>
          <p:cNvSpPr>
            <a:spLocks noGrp="1"/>
          </p:cNvSpPr>
          <p:nvPr>
            <p:ph type="title"/>
          </p:nvPr>
        </p:nvSpPr>
        <p:spPr>
          <a:xfrm>
            <a:off x="876300" y="505949"/>
            <a:ext cx="10362688" cy="879756"/>
          </a:xfrm>
        </p:spPr>
        <p:txBody>
          <a:bodyPr/>
          <a:lstStyle/>
          <a:p>
            <a:r>
              <a:rPr lang="en-US" sz="4000" b="1" dirty="0">
                <a:latin typeface="+mn-lt"/>
              </a:rPr>
              <a:t>Principle of Least Privilege</a:t>
            </a:r>
          </a:p>
        </p:txBody>
      </p:sp>
      <p:sp>
        <p:nvSpPr>
          <p:cNvPr id="3" name="Content Placeholder 2">
            <a:extLst>
              <a:ext uri="{FF2B5EF4-FFF2-40B4-BE49-F238E27FC236}">
                <a16:creationId xmlns:a16="http://schemas.microsoft.com/office/drawing/2014/main" id="{FE0D1BB8-427D-4799-AD06-8E8056C248A4}"/>
              </a:ext>
            </a:extLst>
          </p:cNvPr>
          <p:cNvSpPr>
            <a:spLocks noGrp="1"/>
          </p:cNvSpPr>
          <p:nvPr>
            <p:ph idx="1"/>
          </p:nvPr>
        </p:nvSpPr>
        <p:spPr/>
        <p:txBody>
          <a:bodyPr/>
          <a:lstStyle/>
          <a:p>
            <a:pPr marL="0" indent="0">
              <a:buNone/>
            </a:pPr>
            <a:r>
              <a:rPr lang="en-US" sz="2800" dirty="0"/>
              <a:t>This is the principle of granting the least amount of access necessary to perform one’s job duties. Following the Principle of Least Privilege better safeguards the system data against possible compromise.</a:t>
            </a:r>
          </a:p>
          <a:p>
            <a:pPr marL="0" indent="0">
              <a:buNone/>
            </a:pPr>
            <a:endParaRPr lang="en-US" sz="2800" dirty="0"/>
          </a:p>
          <a:p>
            <a:pPr marL="0" indent="0">
              <a:buNone/>
            </a:pPr>
            <a:r>
              <a:rPr lang="en-US" sz="2800" dirty="0"/>
              <a:t>In New York, student data is only</a:t>
            </a:r>
          </a:p>
          <a:p>
            <a:pPr marL="0" indent="0">
              <a:buNone/>
            </a:pPr>
            <a:r>
              <a:rPr lang="en-US" sz="2800" dirty="0"/>
              <a:t>granted to the employees who</a:t>
            </a:r>
          </a:p>
          <a:p>
            <a:pPr marL="0" indent="0">
              <a:buNone/>
            </a:pPr>
            <a:r>
              <a:rPr lang="en-US" sz="2800" dirty="0"/>
              <a:t>work with those students</a:t>
            </a:r>
          </a:p>
        </p:txBody>
      </p:sp>
      <p:grpSp>
        <p:nvGrpSpPr>
          <p:cNvPr id="7" name="Group 6">
            <a:extLst>
              <a:ext uri="{FF2B5EF4-FFF2-40B4-BE49-F238E27FC236}">
                <a16:creationId xmlns:a16="http://schemas.microsoft.com/office/drawing/2014/main" id="{E6EDB717-3B77-400E-8F54-DA8347739B06}"/>
              </a:ext>
            </a:extLst>
          </p:cNvPr>
          <p:cNvGrpSpPr/>
          <p:nvPr/>
        </p:nvGrpSpPr>
        <p:grpSpPr>
          <a:xfrm>
            <a:off x="6657473" y="3437021"/>
            <a:ext cx="4421603" cy="2295564"/>
            <a:chOff x="5858377" y="3437021"/>
            <a:chExt cx="5220700" cy="2748172"/>
          </a:xfrm>
        </p:grpSpPr>
        <p:sp>
          <p:nvSpPr>
            <p:cNvPr id="4" name="Oval 3">
              <a:extLst>
                <a:ext uri="{FF2B5EF4-FFF2-40B4-BE49-F238E27FC236}">
                  <a16:creationId xmlns:a16="http://schemas.microsoft.com/office/drawing/2014/main" id="{4A1D7A05-DC46-445C-87F9-4E457F662564}"/>
                </a:ext>
              </a:extLst>
            </p:cNvPr>
            <p:cNvSpPr/>
            <p:nvPr/>
          </p:nvSpPr>
          <p:spPr>
            <a:xfrm>
              <a:off x="8261684" y="3437021"/>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204A4A-9AEF-43D5-81F2-F829449439DB}"/>
                </a:ext>
              </a:extLst>
            </p:cNvPr>
            <p:cNvSpPr/>
            <p:nvPr/>
          </p:nvSpPr>
          <p:spPr>
            <a:xfrm>
              <a:off x="7459579" y="4239126"/>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7A9C80-7D8F-4721-92CD-B8D22F42118B}"/>
                </a:ext>
              </a:extLst>
            </p:cNvPr>
            <p:cNvSpPr/>
            <p:nvPr/>
          </p:nvSpPr>
          <p:spPr>
            <a:xfrm>
              <a:off x="9101889" y="426937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DC25379-38AB-49B3-89E6-DCF95F62273F}"/>
                </a:ext>
              </a:extLst>
            </p:cNvPr>
            <p:cNvCxnSpPr/>
            <p:nvPr/>
          </p:nvCxnSpPr>
          <p:spPr>
            <a:xfrm flipV="1">
              <a:off x="7764379" y="3741821"/>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899F7C6-63D0-444A-99C4-9780B7AF4F41}"/>
                </a:ext>
              </a:extLst>
            </p:cNvPr>
            <p:cNvSpPr/>
            <p:nvPr/>
          </p:nvSpPr>
          <p:spPr>
            <a:xfrm>
              <a:off x="6657474" y="5041231"/>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B4A088F-0D3C-4FFA-966D-615B645C93B2}"/>
                </a:ext>
              </a:extLst>
            </p:cNvPr>
            <p:cNvCxnSpPr/>
            <p:nvPr/>
          </p:nvCxnSpPr>
          <p:spPr>
            <a:xfrm flipV="1">
              <a:off x="6962274" y="4543926"/>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193E60-5A50-4673-8233-E05DE6BF8E24}"/>
                </a:ext>
              </a:extLst>
            </p:cNvPr>
            <p:cNvSpPr/>
            <p:nvPr/>
          </p:nvSpPr>
          <p:spPr>
            <a:xfrm>
              <a:off x="8261684" y="5071478"/>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5342970-0C8C-48B5-902C-87F497B3921D}"/>
                </a:ext>
              </a:extLst>
            </p:cNvPr>
            <p:cNvCxnSpPr/>
            <p:nvPr/>
          </p:nvCxnSpPr>
          <p:spPr>
            <a:xfrm flipV="1">
              <a:off x="8566484" y="4574173"/>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C9027F-DBFA-4F38-8B6D-743199488A2F}"/>
                </a:ext>
              </a:extLst>
            </p:cNvPr>
            <p:cNvCxnSpPr>
              <a:cxnSpLocks/>
            </p:cNvCxnSpPr>
            <p:nvPr/>
          </p:nvCxnSpPr>
          <p:spPr>
            <a:xfrm flipH="1" flipV="1">
              <a:off x="8566484" y="3771692"/>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359A9B9-5688-41B1-81DD-D5F39CC1F9A6}"/>
                </a:ext>
              </a:extLst>
            </p:cNvPr>
            <p:cNvSpPr/>
            <p:nvPr/>
          </p:nvSpPr>
          <p:spPr>
            <a:xfrm>
              <a:off x="9938083" y="5071478"/>
              <a:ext cx="304800" cy="304800"/>
            </a:xfrm>
            <a:prstGeom prst="ellipse">
              <a:avLst/>
            </a:prstGeom>
            <a:solidFill>
              <a:srgbClr val="028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9894689-1F3D-44B4-B724-48BA113827FF}"/>
                </a:ext>
              </a:extLst>
            </p:cNvPr>
            <p:cNvCxnSpPr>
              <a:cxnSpLocks/>
            </p:cNvCxnSpPr>
            <p:nvPr/>
          </p:nvCxnSpPr>
          <p:spPr>
            <a:xfrm flipH="1" flipV="1">
              <a:off x="9402678" y="4573797"/>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687B74E-B81E-4767-917F-C959209E1384}"/>
                </a:ext>
              </a:extLst>
            </p:cNvPr>
            <p:cNvSpPr/>
            <p:nvPr/>
          </p:nvSpPr>
          <p:spPr>
            <a:xfrm>
              <a:off x="7421479" y="588039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113C771-C3FE-49F5-8FA0-7AFA8832D2CD}"/>
                </a:ext>
              </a:extLst>
            </p:cNvPr>
            <p:cNvCxnSpPr/>
            <p:nvPr/>
          </p:nvCxnSpPr>
          <p:spPr>
            <a:xfrm flipV="1">
              <a:off x="7726279" y="5383088"/>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10F5F0-F09C-4850-B635-FDD6FA8B4EED}"/>
                </a:ext>
              </a:extLst>
            </p:cNvPr>
            <p:cNvSpPr/>
            <p:nvPr/>
          </p:nvSpPr>
          <p:spPr>
            <a:xfrm>
              <a:off x="9097878" y="588039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14E13A1-45A7-4EF6-8309-FC3699983C22}"/>
                </a:ext>
              </a:extLst>
            </p:cNvPr>
            <p:cNvCxnSpPr>
              <a:cxnSpLocks/>
            </p:cNvCxnSpPr>
            <p:nvPr/>
          </p:nvCxnSpPr>
          <p:spPr>
            <a:xfrm flipH="1" flipV="1">
              <a:off x="8562473" y="5382712"/>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DD2F3B0-A4C7-4CD4-BB88-67F7166F3D25}"/>
                </a:ext>
              </a:extLst>
            </p:cNvPr>
            <p:cNvSpPr/>
            <p:nvPr/>
          </p:nvSpPr>
          <p:spPr>
            <a:xfrm>
              <a:off x="10774277" y="5872163"/>
              <a:ext cx="304800" cy="304800"/>
            </a:xfrm>
            <a:prstGeom prst="ellipse">
              <a:avLst/>
            </a:prstGeom>
            <a:solidFill>
              <a:srgbClr val="028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0AAAF6C-0AEB-4E59-B25E-AB8F3B72FCF0}"/>
                </a:ext>
              </a:extLst>
            </p:cNvPr>
            <p:cNvCxnSpPr>
              <a:cxnSpLocks/>
            </p:cNvCxnSpPr>
            <p:nvPr/>
          </p:nvCxnSpPr>
          <p:spPr>
            <a:xfrm flipH="1" flipV="1">
              <a:off x="10238872" y="5374482"/>
              <a:ext cx="497305" cy="497305"/>
            </a:xfrm>
            <a:prstGeom prst="line">
              <a:avLst/>
            </a:prstGeom>
            <a:ln w="38100">
              <a:solidFill>
                <a:srgbClr val="028573"/>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D3CAA7E-C9C7-4FD6-BB1F-19D0B7B33A18}"/>
                </a:ext>
              </a:extLst>
            </p:cNvPr>
            <p:cNvSpPr/>
            <p:nvPr/>
          </p:nvSpPr>
          <p:spPr>
            <a:xfrm>
              <a:off x="5858377" y="58721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1F4B83E-8155-4FEB-88B9-FD1C30ACDFBF}"/>
                </a:ext>
              </a:extLst>
            </p:cNvPr>
            <p:cNvCxnSpPr/>
            <p:nvPr/>
          </p:nvCxnSpPr>
          <p:spPr>
            <a:xfrm flipV="1">
              <a:off x="6163177" y="5374858"/>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429E26FD-9AF5-4988-B6CB-AE2DA1D6AF1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72448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DC8B1E6-895A-42EA-AE80-7C2687A5817D}"/>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901" t="23" r="56416" b="11425"/>
          <a:stretch/>
        </p:blipFill>
        <p:spPr>
          <a:xfrm>
            <a:off x="7936202" y="1"/>
            <a:ext cx="4257639" cy="6858000"/>
          </a:xfrm>
          <a:prstGeom prst="rect">
            <a:avLst/>
          </a:prstGeom>
        </p:spPr>
      </p:pic>
      <p:pic>
        <p:nvPicPr>
          <p:cNvPr id="19" name="Picture 18">
            <a:extLst>
              <a:ext uri="{FF2B5EF4-FFF2-40B4-BE49-F238E27FC236}">
                <a16:creationId xmlns:a16="http://schemas.microsoft.com/office/drawing/2014/main" id="{F844680A-91F7-4967-A9AF-F32822C4828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12" name="Title 11">
            <a:extLst>
              <a:ext uri="{FF2B5EF4-FFF2-40B4-BE49-F238E27FC236}">
                <a16:creationId xmlns:a16="http://schemas.microsoft.com/office/drawing/2014/main" id="{E57FA477-11E7-4DF9-AD52-E28143CC0573}"/>
              </a:ext>
            </a:extLst>
          </p:cNvPr>
          <p:cNvSpPr>
            <a:spLocks noGrp="1"/>
          </p:cNvSpPr>
          <p:nvPr>
            <p:ph type="title"/>
          </p:nvPr>
        </p:nvSpPr>
        <p:spPr>
          <a:xfrm>
            <a:off x="610032" y="492809"/>
            <a:ext cx="10363200" cy="594360"/>
          </a:xfrm>
        </p:spPr>
        <p:txBody>
          <a:bodyPr/>
          <a:lstStyle/>
          <a:p>
            <a:r>
              <a:rPr lang="en-US" sz="4400" b="1" dirty="0"/>
              <a:t>Agenda</a:t>
            </a:r>
          </a:p>
        </p:txBody>
      </p:sp>
      <p:sp>
        <p:nvSpPr>
          <p:cNvPr id="7" name="TextBox 6">
            <a:extLst>
              <a:ext uri="{FF2B5EF4-FFF2-40B4-BE49-F238E27FC236}">
                <a16:creationId xmlns:a16="http://schemas.microsoft.com/office/drawing/2014/main" id="{F7A1C2D3-632A-4314-89C2-FCF0E917B745}"/>
              </a:ext>
            </a:extLst>
          </p:cNvPr>
          <p:cNvSpPr txBox="1"/>
          <p:nvPr/>
        </p:nvSpPr>
        <p:spPr>
          <a:xfrm>
            <a:off x="2178955" y="2383516"/>
            <a:ext cx="8644059"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Cybersecurity and Privacy Awareness Training</a:t>
            </a:r>
          </a:p>
        </p:txBody>
      </p:sp>
      <p:sp>
        <p:nvSpPr>
          <p:cNvPr id="8" name="TextBox 7">
            <a:extLst>
              <a:ext uri="{FF2B5EF4-FFF2-40B4-BE49-F238E27FC236}">
                <a16:creationId xmlns:a16="http://schemas.microsoft.com/office/drawing/2014/main" id="{7A7F6BCB-FCF1-44C3-BD94-5E9ED75532EF}"/>
              </a:ext>
            </a:extLst>
          </p:cNvPr>
          <p:cNvSpPr txBox="1"/>
          <p:nvPr/>
        </p:nvSpPr>
        <p:spPr>
          <a:xfrm>
            <a:off x="1674363" y="1661268"/>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Overview</a:t>
            </a:r>
          </a:p>
        </p:txBody>
      </p:sp>
      <p:sp>
        <p:nvSpPr>
          <p:cNvPr id="9" name="Arrow: Pentagon 8">
            <a:extLst>
              <a:ext uri="{FF2B5EF4-FFF2-40B4-BE49-F238E27FC236}">
                <a16:creationId xmlns:a16="http://schemas.microsoft.com/office/drawing/2014/main" id="{D7000B53-0392-4736-B51F-13B934B890A9}"/>
              </a:ext>
            </a:extLst>
          </p:cNvPr>
          <p:cNvSpPr/>
          <p:nvPr/>
        </p:nvSpPr>
        <p:spPr>
          <a:xfrm>
            <a:off x="2974" y="1521001"/>
            <a:ext cx="1534510"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1</a:t>
            </a:r>
          </a:p>
        </p:txBody>
      </p:sp>
      <p:sp>
        <p:nvSpPr>
          <p:cNvPr id="10" name="Arrow: Pentagon 9">
            <a:extLst>
              <a:ext uri="{FF2B5EF4-FFF2-40B4-BE49-F238E27FC236}">
                <a16:creationId xmlns:a16="http://schemas.microsoft.com/office/drawing/2014/main" id="{C594071D-F12E-409B-89E7-B12F38B08221}"/>
              </a:ext>
            </a:extLst>
          </p:cNvPr>
          <p:cNvSpPr/>
          <p:nvPr/>
        </p:nvSpPr>
        <p:spPr>
          <a:xfrm>
            <a:off x="2972" y="2233122"/>
            <a:ext cx="1967625"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2</a:t>
            </a:r>
          </a:p>
        </p:txBody>
      </p:sp>
      <p:sp>
        <p:nvSpPr>
          <p:cNvPr id="11" name="Arrow: Pentagon 10">
            <a:extLst>
              <a:ext uri="{FF2B5EF4-FFF2-40B4-BE49-F238E27FC236}">
                <a16:creationId xmlns:a16="http://schemas.microsoft.com/office/drawing/2014/main" id="{20C88531-5E62-4F7D-8327-A4FD2883D423}"/>
              </a:ext>
            </a:extLst>
          </p:cNvPr>
          <p:cNvSpPr/>
          <p:nvPr/>
        </p:nvSpPr>
        <p:spPr>
          <a:xfrm>
            <a:off x="2971" y="2945244"/>
            <a:ext cx="2313544"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3</a:t>
            </a:r>
          </a:p>
        </p:txBody>
      </p:sp>
      <p:sp>
        <p:nvSpPr>
          <p:cNvPr id="24" name="TextBox 23">
            <a:extLst>
              <a:ext uri="{FF2B5EF4-FFF2-40B4-BE49-F238E27FC236}">
                <a16:creationId xmlns:a16="http://schemas.microsoft.com/office/drawing/2014/main" id="{1C4AF65B-E64C-4AC6-8820-F3E77ED6D404}"/>
              </a:ext>
            </a:extLst>
          </p:cNvPr>
          <p:cNvSpPr txBox="1"/>
          <p:nvPr/>
        </p:nvSpPr>
        <p:spPr>
          <a:xfrm>
            <a:off x="2540089" y="3114617"/>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Account Management Reminders</a:t>
            </a:r>
          </a:p>
        </p:txBody>
      </p:sp>
    </p:spTree>
    <p:extLst>
      <p:ext uri="{BB962C8B-B14F-4D97-AF65-F5344CB8AC3E}">
        <p14:creationId xmlns:p14="http://schemas.microsoft.com/office/powerpoint/2010/main" val="276027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829C86-91BA-45DC-93FF-D46E20D7E38C}"/>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16085D-7050-4D24-8601-742C3F102A5F}"/>
              </a:ext>
            </a:extLst>
          </p:cNvPr>
          <p:cNvSpPr>
            <a:spLocks noGrp="1"/>
          </p:cNvSpPr>
          <p:nvPr>
            <p:ph type="title"/>
          </p:nvPr>
        </p:nvSpPr>
        <p:spPr>
          <a:xfrm>
            <a:off x="876300" y="495300"/>
            <a:ext cx="10362688" cy="879756"/>
          </a:xfrm>
        </p:spPr>
        <p:txBody>
          <a:bodyPr/>
          <a:lstStyle/>
          <a:p>
            <a:r>
              <a:rPr lang="en-US" sz="4000" b="1" dirty="0">
                <a:latin typeface="+mn-lt"/>
              </a:rPr>
              <a:t>Password Managers &amp; Passphrases</a:t>
            </a:r>
          </a:p>
        </p:txBody>
      </p:sp>
      <p:sp>
        <p:nvSpPr>
          <p:cNvPr id="3" name="Content Placeholder 2">
            <a:extLst>
              <a:ext uri="{FF2B5EF4-FFF2-40B4-BE49-F238E27FC236}">
                <a16:creationId xmlns:a16="http://schemas.microsoft.com/office/drawing/2014/main" id="{44762731-B64A-421C-9D76-5AFA5FA0FA7A}"/>
              </a:ext>
            </a:extLst>
          </p:cNvPr>
          <p:cNvSpPr>
            <a:spLocks noGrp="1"/>
          </p:cNvSpPr>
          <p:nvPr>
            <p:ph idx="1"/>
          </p:nvPr>
        </p:nvSpPr>
        <p:spPr>
          <a:xfrm>
            <a:off x="914400" y="1623777"/>
            <a:ext cx="10363200" cy="4346274"/>
          </a:xfrm>
        </p:spPr>
        <p:txBody>
          <a:bodyPr>
            <a:normAutofit fontScale="92500" lnSpcReduction="20000"/>
          </a:bodyPr>
          <a:lstStyle/>
          <a:p>
            <a:pPr marL="0" indent="0">
              <a:buNone/>
            </a:pPr>
            <a:r>
              <a:rPr lang="en-US" sz="2800" dirty="0"/>
              <a:t>In New York, the usage of password management software and strong passphrases is encouraged</a:t>
            </a:r>
          </a:p>
          <a:p>
            <a:pPr marL="0" indent="0">
              <a:buNone/>
            </a:pPr>
            <a:endParaRPr lang="en-US" sz="2800" dirty="0"/>
          </a:p>
          <a:p>
            <a:pPr marL="0" indent="0">
              <a:buNone/>
            </a:pPr>
            <a:r>
              <a:rPr lang="en-US" sz="2800" b="1" dirty="0">
                <a:solidFill>
                  <a:srgbClr val="028573"/>
                </a:solidFill>
              </a:rPr>
              <a:t>Passphrases</a:t>
            </a:r>
          </a:p>
          <a:p>
            <a:pPr marL="342900" indent="-342900" defTabSz="914400">
              <a:lnSpc>
                <a:spcPct val="110000"/>
              </a:lnSpc>
              <a:spcAft>
                <a:spcPts val="500"/>
              </a:spcAft>
              <a:buClrTx/>
              <a:buSzPct val="100000"/>
            </a:pPr>
            <a:r>
              <a:rPr lang="en-US" sz="2600" dirty="0">
                <a:latin typeface="Open Sans"/>
              </a:rPr>
              <a:t>A phrase or short sentence used in place of a password that is usually easier for the user to remember and more difficult for an attacker to guess</a:t>
            </a:r>
          </a:p>
          <a:p>
            <a:pPr marL="0" indent="0">
              <a:buNone/>
            </a:pPr>
            <a:endParaRPr lang="en-US" sz="2800" dirty="0"/>
          </a:p>
          <a:p>
            <a:pPr marL="0" indent="0">
              <a:buNone/>
            </a:pPr>
            <a:r>
              <a:rPr lang="en-US" sz="2800" b="1" dirty="0">
                <a:solidFill>
                  <a:srgbClr val="028573"/>
                </a:solidFill>
              </a:rPr>
              <a:t>Password Managers</a:t>
            </a:r>
          </a:p>
          <a:p>
            <a:pPr marL="342900" indent="-342900" defTabSz="914400">
              <a:lnSpc>
                <a:spcPct val="110000"/>
              </a:lnSpc>
              <a:spcAft>
                <a:spcPts val="500"/>
              </a:spcAft>
              <a:buClrTx/>
              <a:buSzPct val="100000"/>
            </a:pPr>
            <a:r>
              <a:rPr lang="en-US" sz="2600" dirty="0">
                <a:latin typeface="Open Sans"/>
              </a:rPr>
              <a:t>A program that generates and stores passwords in a secure vault</a:t>
            </a:r>
          </a:p>
        </p:txBody>
      </p:sp>
      <p:pic>
        <p:nvPicPr>
          <p:cNvPr id="4" name="Picture 3">
            <a:extLst>
              <a:ext uri="{FF2B5EF4-FFF2-40B4-BE49-F238E27FC236}">
                <a16:creationId xmlns:a16="http://schemas.microsoft.com/office/drawing/2014/main" id="{E3C87D00-F1E4-43C7-9033-DBD25CEAC26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65348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D92461-2147-4201-8981-D94875C9A09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31451"/>
            <a:ext cx="12192000" cy="1638003"/>
          </a:xfrm>
          <a:prstGeom prst="rect">
            <a:avLst/>
          </a:prstGeom>
          <a:solidFill>
            <a:schemeClr val="tx1"/>
          </a:solidFill>
        </p:spPr>
      </p:pic>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solidFill>
                  <a:schemeClr val="bg1"/>
                </a:solidFill>
                <a:latin typeface="+mn-lt"/>
              </a:rPr>
              <a:t>User Administrator Responsibilities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212008" y="1790025"/>
            <a:ext cx="11972497" cy="3354765"/>
          </a:xfrm>
          <a:prstGeom prst="rect">
            <a:avLst/>
          </a:prstGeom>
          <a:noFill/>
        </p:spPr>
        <p:txBody>
          <a:bodyPr wrap="square" rtlCol="0">
            <a:spAutoFit/>
          </a:bodyPr>
          <a:lstStyle/>
          <a:p>
            <a:pPr marL="457200" indent="-457200">
              <a:lnSpc>
                <a:spcPct val="100000"/>
              </a:lnSpc>
              <a:spcAft>
                <a:spcPts val="1200"/>
              </a:spcAft>
              <a:buFont typeface="+mj-lt"/>
              <a:buAutoNum type="arabicPeriod"/>
            </a:pPr>
            <a:r>
              <a:rPr lang="en-US" sz="2000" b="1" spc="-31" dirty="0">
                <a:solidFill>
                  <a:srgbClr val="028573"/>
                </a:solidFill>
                <a:latin typeface="Open Sans"/>
                <a:ea typeface="Open Sans" charset="0"/>
                <a:cs typeface="Open Sans" charset="0"/>
              </a:rPr>
              <a:t>Reset passwords </a:t>
            </a:r>
            <a:r>
              <a:rPr lang="en-US" sz="2000" spc="-31" dirty="0">
                <a:latin typeface="Open Sans"/>
                <a:ea typeface="Open Sans" charset="0"/>
                <a:cs typeface="Open Sans" charset="0"/>
              </a:rPr>
              <a:t>for disabled accounts. </a:t>
            </a:r>
          </a:p>
          <a:p>
            <a:pPr marL="457200" indent="-457200">
              <a:lnSpc>
                <a:spcPct val="100000"/>
              </a:lnSpc>
              <a:spcAft>
                <a:spcPts val="1200"/>
              </a:spcAft>
              <a:buFont typeface="+mj-lt"/>
              <a:buAutoNum type="arabicPeriod"/>
            </a:pPr>
            <a:r>
              <a:rPr lang="en-US" sz="2000" b="1" spc="-31" dirty="0">
                <a:solidFill>
                  <a:srgbClr val="028573"/>
                </a:solidFill>
                <a:latin typeface="Open Sans"/>
                <a:ea typeface="Open Sans" charset="0"/>
                <a:cs typeface="Open Sans" charset="0"/>
              </a:rPr>
              <a:t>Initiating a password reset </a:t>
            </a:r>
            <a:r>
              <a:rPr lang="en-US" sz="2000" spc="-31" dirty="0">
                <a:latin typeface="Open Sans"/>
                <a:ea typeface="Open Sans" charset="0"/>
                <a:cs typeface="Open Sans" charset="0"/>
              </a:rPr>
              <a:t>for an active, locked, or expired account will give the user an opportunity to reset their challenge questions. </a:t>
            </a:r>
          </a:p>
          <a:p>
            <a:pPr marL="457200" indent="-457200">
              <a:lnSpc>
                <a:spcPct val="100000"/>
              </a:lnSpc>
              <a:spcAft>
                <a:spcPts val="1200"/>
              </a:spcAft>
              <a:buFont typeface="+mj-lt"/>
              <a:buAutoNum type="arabicPeriod"/>
            </a:pPr>
            <a:r>
              <a:rPr lang="en-US" sz="2000" b="1" spc="-31" dirty="0">
                <a:solidFill>
                  <a:srgbClr val="028573"/>
                </a:solidFill>
                <a:latin typeface="Open Sans"/>
                <a:ea typeface="Open Sans" charset="0"/>
                <a:cs typeface="Open Sans" charset="0"/>
              </a:rPr>
              <a:t>Create new accounts</a:t>
            </a:r>
            <a:endParaRPr lang="en-US" sz="2000" spc="-31" dirty="0">
              <a:latin typeface="Open Sans"/>
              <a:ea typeface="Open Sans" charset="0"/>
              <a:cs typeface="Open Sans" charset="0"/>
            </a:endParaRPr>
          </a:p>
          <a:p>
            <a:pPr marL="1257300" lvl="2" indent="-342900">
              <a:spcAft>
                <a:spcPts val="600"/>
              </a:spcAft>
              <a:buFont typeface="Courier New" panose="02070309020205020404" pitchFamily="49" charset="0"/>
              <a:buChar char="o"/>
            </a:pPr>
            <a:r>
              <a:rPr lang="en-US" dirty="0">
                <a:solidFill>
                  <a:schemeClr val="tx2"/>
                </a:solidFill>
              </a:rPr>
              <a:t>New users will receive </a:t>
            </a:r>
            <a:r>
              <a:rPr lang="en-US" b="1" dirty="0">
                <a:solidFill>
                  <a:srgbClr val="02745C"/>
                </a:solidFill>
              </a:rPr>
              <a:t>two</a:t>
            </a:r>
            <a:r>
              <a:rPr lang="en-US" dirty="0">
                <a:solidFill>
                  <a:schemeClr val="tx2"/>
                </a:solidFill>
              </a:rPr>
              <a:t> emails: one with new username and a second with a one-time password. </a:t>
            </a:r>
          </a:p>
          <a:p>
            <a:pPr marL="1257300" lvl="2" indent="-342900">
              <a:spcAft>
                <a:spcPts val="600"/>
              </a:spcAft>
              <a:buFont typeface="Courier New" panose="02070309020205020404" pitchFamily="49" charset="0"/>
              <a:buChar char="o"/>
            </a:pPr>
            <a:r>
              <a:rPr lang="en-US" dirty="0">
                <a:solidFill>
                  <a:schemeClr val="tx2"/>
                </a:solidFill>
              </a:rPr>
              <a:t>After logging in using the one-time password, new users will be required to set up their challenge questions and set their password.</a:t>
            </a:r>
          </a:p>
          <a:p>
            <a:pPr lvl="1" indent="-457200">
              <a:spcAft>
                <a:spcPts val="1200"/>
              </a:spcAft>
              <a:buFont typeface="+mj-lt"/>
              <a:buAutoNum type="arabicPeriod" startAt="4"/>
            </a:pPr>
            <a:r>
              <a:rPr lang="en-US" sz="2000" b="1" spc="-31" dirty="0">
                <a:solidFill>
                  <a:srgbClr val="028573"/>
                </a:solidFill>
                <a:latin typeface="Open Sans"/>
                <a:ea typeface="Open Sans" charset="0"/>
                <a:cs typeface="Open Sans" charset="0"/>
              </a:rPr>
              <a:t>Disable or Deactivate accounts </a:t>
            </a:r>
            <a:r>
              <a:rPr lang="en-US" sz="2000" spc="-31" dirty="0">
                <a:latin typeface="Open Sans"/>
                <a:ea typeface="Open Sans" charset="0"/>
                <a:cs typeface="Open Sans" charset="0"/>
              </a:rPr>
              <a:t>for MSIX users who no longer have a need to access the system.</a:t>
            </a:r>
          </a:p>
        </p:txBody>
      </p:sp>
      <p:cxnSp>
        <p:nvCxnSpPr>
          <p:cNvPr id="6" name="Straight Connector 5">
            <a:extLst>
              <a:ext uri="{FF2B5EF4-FFF2-40B4-BE49-F238E27FC236}">
                <a16:creationId xmlns:a16="http://schemas.microsoft.com/office/drawing/2014/main" id="{6E35B957-9CC3-4FB5-B834-DA1AD54AE408}"/>
              </a:ext>
            </a:extLst>
          </p:cNvPr>
          <p:cNvCxnSpPr>
            <a:cxnSpLocks/>
          </p:cNvCxnSpPr>
          <p:nvPr/>
        </p:nvCxnSpPr>
        <p:spPr>
          <a:xfrm flipV="1">
            <a:off x="-7495" y="1600528"/>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E9D21E-49BE-457E-8B30-12621B1ABEB2}"/>
              </a:ext>
            </a:extLst>
          </p:cNvPr>
          <p:cNvCxnSpPr>
            <a:cxnSpLocks/>
          </p:cNvCxnSpPr>
          <p:nvPr/>
        </p:nvCxnSpPr>
        <p:spPr>
          <a:xfrm>
            <a:off x="9125872" y="1600528"/>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BE1F7C-2E44-462E-A12F-12293E9BD7FB}"/>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7FAD0-CE02-4A21-A16B-78BD528A1EF8}"/>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01E2141-0E9F-4406-B708-DF9D7DA0B14B}"/>
              </a:ext>
            </a:extLst>
          </p:cNvPr>
          <p:cNvSpPr/>
          <p:nvPr/>
        </p:nvSpPr>
        <p:spPr>
          <a:xfrm>
            <a:off x="982086" y="5219997"/>
            <a:ext cx="10273369" cy="97867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2800" b="1" i="1" dirty="0">
                <a:solidFill>
                  <a:schemeClr val="bg1"/>
                </a:solidFill>
                <a:latin typeface="Arial" panose="020B0604020202020204" pitchFamily="34" charset="0"/>
                <a:ea typeface="Chronicle Display Black" charset="0"/>
                <a:cs typeface="Arial" panose="020B0604020202020204" pitchFamily="34" charset="0"/>
              </a:rPr>
              <a:t>TIP! </a:t>
            </a:r>
            <a:r>
              <a:rPr lang="en-US" sz="2400" b="1" dirty="0">
                <a:solidFill>
                  <a:schemeClr val="bg1"/>
                </a:solidFill>
                <a:latin typeface="Arial" panose="020B0604020202020204" pitchFamily="34" charset="0"/>
                <a:cs typeface="Arial" panose="020B0604020202020204" pitchFamily="34" charset="0"/>
              </a:rPr>
              <a:t>Use the Account List Report to review user accounts within your State.</a:t>
            </a:r>
          </a:p>
        </p:txBody>
      </p:sp>
    </p:spTree>
    <p:extLst>
      <p:ext uri="{BB962C8B-B14F-4D97-AF65-F5344CB8AC3E}">
        <p14:creationId xmlns:p14="http://schemas.microsoft.com/office/powerpoint/2010/main" val="410289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DFFE06-C0F9-4D22-96AA-B83BB34E14A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8017" r="104" b="7768"/>
          <a:stretch/>
        </p:blipFill>
        <p:spPr>
          <a:xfrm>
            <a:off x="3157" y="0"/>
            <a:ext cx="12192000" cy="6868160"/>
          </a:xfrm>
          <a:prstGeom prst="rect">
            <a:avLst/>
          </a:prstGeom>
        </p:spPr>
      </p:pic>
      <p:sp>
        <p:nvSpPr>
          <p:cNvPr id="7" name="Rectangle 6">
            <a:extLst>
              <a:ext uri="{FF2B5EF4-FFF2-40B4-BE49-F238E27FC236}">
                <a16:creationId xmlns:a16="http://schemas.microsoft.com/office/drawing/2014/main" id="{16B4D43C-A686-4031-9860-B291D2BD4146}"/>
              </a:ext>
              <a:ext uri="{C183D7F6-B498-43B3-948B-1728B52AA6E4}">
                <adec:decorative xmlns:adec="http://schemas.microsoft.com/office/drawing/2017/decorative" val="1"/>
              </a:ext>
            </a:extLst>
          </p:cNvPr>
          <p:cNvSpPr/>
          <p:nvPr/>
        </p:nvSpPr>
        <p:spPr>
          <a:xfrm>
            <a:off x="-2" y="3843359"/>
            <a:ext cx="12198317" cy="302480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C9480F8-45E0-4635-877E-8A7A21E26540}"/>
              </a:ext>
            </a:extLst>
          </p:cNvPr>
          <p:cNvSpPr txBox="1"/>
          <p:nvPr/>
        </p:nvSpPr>
        <p:spPr>
          <a:xfrm>
            <a:off x="318776" y="4071973"/>
            <a:ext cx="4914495" cy="1107996"/>
          </a:xfrm>
          <a:prstGeom prst="rect">
            <a:avLst/>
          </a:prstGeom>
          <a:noFill/>
        </p:spPr>
        <p:txBody>
          <a:bodyPr wrap="square" rtlCol="0">
            <a:spAutoFit/>
          </a:bodyPr>
          <a:lstStyle/>
          <a:p>
            <a:r>
              <a:rPr lang="en-US" sz="6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Thank You!</a:t>
            </a: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5">
            <a:extLst>
              <a:ext uri="{FF2B5EF4-FFF2-40B4-BE49-F238E27FC236}">
                <a16:creationId xmlns:a16="http://schemas.microsoft.com/office/drawing/2014/main" id="{020904D7-487B-4BAF-AEE8-0178D9B78C14}"/>
              </a:ext>
            </a:extLst>
          </p:cNvPr>
          <p:cNvSpPr txBox="1">
            <a:spLocks/>
          </p:cNvSpPr>
          <p:nvPr/>
        </p:nvSpPr>
        <p:spPr>
          <a:xfrm>
            <a:off x="419785" y="5177504"/>
            <a:ext cx="2150695" cy="17977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sz="1200" dirty="0">
                <a:solidFill>
                  <a:schemeClr val="accent1"/>
                </a:solidFill>
                <a:latin typeface="Open Sans"/>
              </a:rPr>
              <a:t>February 24, 2022</a:t>
            </a:r>
            <a:endParaRPr kumimoji="0" lang="en-US" sz="1200" b="1" i="0" u="none" strike="noStrike" kern="0" cap="all" spc="250" normalizeH="0" noProof="0" dirty="0">
              <a:ln>
                <a:noFill/>
              </a:ln>
              <a:solidFill>
                <a:schemeClr val="accent1"/>
              </a:solidFill>
              <a:effectLst/>
              <a:uLnTx/>
              <a:uFillTx/>
              <a:latin typeface="Open Sans"/>
            </a:endParaRPr>
          </a:p>
        </p:txBody>
      </p:sp>
      <p:pic>
        <p:nvPicPr>
          <p:cNvPr id="6" name="Picture 5">
            <a:extLst>
              <a:ext uri="{FF2B5EF4-FFF2-40B4-BE49-F238E27FC236}">
                <a16:creationId xmlns:a16="http://schemas.microsoft.com/office/drawing/2014/main" id="{15868EAC-CEBC-4C2C-882E-8523EB5734E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776" y="5515031"/>
            <a:ext cx="1734276" cy="498006"/>
          </a:xfrm>
          <a:prstGeom prst="rect">
            <a:avLst/>
          </a:prstGeom>
        </p:spPr>
      </p:pic>
    </p:spTree>
    <p:extLst>
      <p:ext uri="{BB962C8B-B14F-4D97-AF65-F5344CB8AC3E}">
        <p14:creationId xmlns:p14="http://schemas.microsoft.com/office/powerpoint/2010/main" val="202041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AE2665-623F-4724-BEED-06F47F333122}"/>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7362" y="358189"/>
            <a:ext cx="10363200" cy="594360"/>
          </a:xfrm>
        </p:spPr>
        <p:txBody>
          <a:bodyPr/>
          <a:lstStyle/>
          <a:p>
            <a:r>
              <a:rPr lang="en-US" sz="4000" b="1" dirty="0">
                <a:latin typeface="+mn-lt"/>
              </a:rPr>
              <a:t>MSIX Overview</a:t>
            </a:r>
          </a:p>
        </p:txBody>
      </p:sp>
      <p:sp>
        <p:nvSpPr>
          <p:cNvPr id="50" name="Rectangle 49">
            <a:extLst>
              <a:ext uri="{FF2B5EF4-FFF2-40B4-BE49-F238E27FC236}">
                <a16:creationId xmlns:a16="http://schemas.microsoft.com/office/drawing/2014/main" id="{CC80DB79-B682-42D0-9F78-B28FFC7FAEDB}"/>
              </a:ext>
            </a:extLst>
          </p:cNvPr>
          <p:cNvSpPr/>
          <p:nvPr/>
        </p:nvSpPr>
        <p:spPr>
          <a:xfrm>
            <a:off x="871730" y="1601490"/>
            <a:ext cx="10768914" cy="1123449"/>
          </a:xfrm>
          <a:prstGeom prst="rect">
            <a:avLst/>
          </a:prstGeom>
        </p:spPr>
        <p:txBody>
          <a:bodyPr wrap="square">
            <a:spAutoFit/>
          </a:bodyPr>
          <a:lstStyle/>
          <a:p>
            <a:pPr marL="0" marR="0" lvl="0" indent="0" algn="l" defTabSz="914400" rtl="0" eaLnBrk="1" fontAlgn="auto" latinLnBrk="0" hangingPunct="1">
              <a:lnSpc>
                <a:spcPct val="114000"/>
              </a:lnSpc>
              <a:spcBef>
                <a:spcPts val="6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Arial" charset="0"/>
                <a:cs typeface="Arial" charset="0"/>
              </a:rPr>
              <a:t>MSIX is a web-based application that links State migrant systems to produce a single Consolidated Student Record containing the Migrant Education Program (MEP) minimum data elements (MDEs) to not only analyze national migrant trends, but also facilitate:</a:t>
            </a:r>
            <a:endParaRPr kumimoji="0" lang="en-US" sz="2000" b="0" i="0" u="none" strike="noStrike" kern="1200" cap="none" spc="0" normalizeH="0" baseline="0" noProof="0" dirty="0">
              <a:ln>
                <a:noFill/>
              </a:ln>
              <a:solidFill>
                <a:srgbClr val="000000"/>
              </a:solidFill>
              <a:effectLst/>
              <a:uLnTx/>
              <a:uFillTx/>
              <a:latin typeface="Open Sans"/>
              <a:ea typeface="+mn-ea"/>
              <a:cs typeface="Arial" charset="0"/>
            </a:endParaRPr>
          </a:p>
        </p:txBody>
      </p:sp>
      <p:grpSp>
        <p:nvGrpSpPr>
          <p:cNvPr id="25" name="Group 24">
            <a:extLst>
              <a:ext uri="{FF2B5EF4-FFF2-40B4-BE49-F238E27FC236}">
                <a16:creationId xmlns:a16="http://schemas.microsoft.com/office/drawing/2014/main" id="{638243B9-32BA-41DA-9941-0A54EC52E6F5}"/>
              </a:ext>
              <a:ext uri="{C183D7F6-B498-43B3-948B-1728B52AA6E4}">
                <adec:decorative xmlns:adec="http://schemas.microsoft.com/office/drawing/2017/decorative" val="1"/>
              </a:ext>
            </a:extLst>
          </p:cNvPr>
          <p:cNvGrpSpPr/>
          <p:nvPr/>
        </p:nvGrpSpPr>
        <p:grpSpPr>
          <a:xfrm>
            <a:off x="1531814" y="3313175"/>
            <a:ext cx="903942" cy="892699"/>
            <a:chOff x="268871" y="211361"/>
            <a:chExt cx="600861" cy="561886"/>
          </a:xfrm>
        </p:grpSpPr>
        <p:sp>
          <p:nvSpPr>
            <p:cNvPr id="27" name="Freeform 663">
              <a:extLst>
                <a:ext uri="{FF2B5EF4-FFF2-40B4-BE49-F238E27FC236}">
                  <a16:creationId xmlns:a16="http://schemas.microsoft.com/office/drawing/2014/main" id="{A363038E-6750-471D-95A8-6F4FAB5A73AE}"/>
                </a:ext>
                <a:ext uri="{C183D7F6-B498-43B3-948B-1728B52AA6E4}">
                  <adec:decorative xmlns:adec="http://schemas.microsoft.com/office/drawing/2017/decorative" val="1"/>
                </a:ext>
              </a:extLst>
            </p:cNvPr>
            <p:cNvSpPr>
              <a:spLocks noEditPoints="1"/>
            </p:cNvSpPr>
            <p:nvPr/>
          </p:nvSpPr>
          <p:spPr bwMode="auto">
            <a:xfrm>
              <a:off x="359226" y="211361"/>
              <a:ext cx="510506" cy="510506"/>
            </a:xfrm>
            <a:custGeom>
              <a:avLst/>
              <a:gdLst>
                <a:gd name="T0" fmla="*/ 178 w 181"/>
                <a:gd name="T1" fmla="*/ 34 h 181"/>
                <a:gd name="T2" fmla="*/ 149 w 181"/>
                <a:gd name="T3" fmla="*/ 4 h 181"/>
                <a:gd name="T4" fmla="*/ 134 w 181"/>
                <a:gd name="T5" fmla="*/ 4 h 181"/>
                <a:gd name="T6" fmla="*/ 24 w 181"/>
                <a:gd name="T7" fmla="*/ 115 h 181"/>
                <a:gd name="T8" fmla="*/ 22 w 181"/>
                <a:gd name="T9" fmla="*/ 118 h 181"/>
                <a:gd name="T10" fmla="*/ 2 w 181"/>
                <a:gd name="T11" fmla="*/ 168 h 181"/>
                <a:gd name="T12" fmla="*/ 4 w 181"/>
                <a:gd name="T13" fmla="*/ 179 h 181"/>
                <a:gd name="T14" fmla="*/ 11 w 181"/>
                <a:gd name="T15" fmla="*/ 181 h 181"/>
                <a:gd name="T16" fmla="*/ 11 w 181"/>
                <a:gd name="T17" fmla="*/ 181 h 181"/>
                <a:gd name="T18" fmla="*/ 15 w 181"/>
                <a:gd name="T19" fmla="*/ 181 h 181"/>
                <a:gd name="T20" fmla="*/ 65 w 181"/>
                <a:gd name="T21" fmla="*/ 161 h 181"/>
                <a:gd name="T22" fmla="*/ 68 w 181"/>
                <a:gd name="T23" fmla="*/ 158 h 181"/>
                <a:gd name="T24" fmla="*/ 178 w 181"/>
                <a:gd name="T25" fmla="*/ 49 h 181"/>
                <a:gd name="T26" fmla="*/ 178 w 181"/>
                <a:gd name="T27" fmla="*/ 48 h 181"/>
                <a:gd name="T28" fmla="*/ 181 w 181"/>
                <a:gd name="T29" fmla="*/ 41 h 181"/>
                <a:gd name="T30" fmla="*/ 178 w 181"/>
                <a:gd name="T31" fmla="*/ 34 h 181"/>
                <a:gd name="T32" fmla="*/ 28 w 181"/>
                <a:gd name="T33" fmla="*/ 125 h 181"/>
                <a:gd name="T34" fmla="*/ 58 w 181"/>
                <a:gd name="T35" fmla="*/ 154 h 181"/>
                <a:gd name="T36" fmla="*/ 23 w 181"/>
                <a:gd name="T37" fmla="*/ 168 h 181"/>
                <a:gd name="T38" fmla="*/ 14 w 181"/>
                <a:gd name="T39" fmla="*/ 159 h 181"/>
                <a:gd name="T40" fmla="*/ 28 w 181"/>
                <a:gd name="T41" fmla="*/ 125 h 181"/>
                <a:gd name="T42" fmla="*/ 172 w 181"/>
                <a:gd name="T43" fmla="*/ 42 h 181"/>
                <a:gd name="T44" fmla="*/ 65 w 181"/>
                <a:gd name="T45" fmla="*/ 149 h 181"/>
                <a:gd name="T46" fmla="*/ 57 w 181"/>
                <a:gd name="T47" fmla="*/ 142 h 181"/>
                <a:gd name="T48" fmla="*/ 58 w 181"/>
                <a:gd name="T49" fmla="*/ 142 h 181"/>
                <a:gd name="T50" fmla="*/ 153 w 181"/>
                <a:gd name="T51" fmla="*/ 46 h 181"/>
                <a:gd name="T52" fmla="*/ 153 w 181"/>
                <a:gd name="T53" fmla="*/ 40 h 181"/>
                <a:gd name="T54" fmla="*/ 147 w 181"/>
                <a:gd name="T55" fmla="*/ 40 h 181"/>
                <a:gd name="T56" fmla="*/ 52 w 181"/>
                <a:gd name="T57" fmla="*/ 136 h 181"/>
                <a:gd name="T58" fmla="*/ 51 w 181"/>
                <a:gd name="T59" fmla="*/ 136 h 181"/>
                <a:gd name="T60" fmla="*/ 33 w 181"/>
                <a:gd name="T61" fmla="*/ 118 h 181"/>
                <a:gd name="T62" fmla="*/ 141 w 181"/>
                <a:gd name="T63" fmla="*/ 10 h 181"/>
                <a:gd name="T64" fmla="*/ 142 w 181"/>
                <a:gd name="T65" fmla="*/ 10 h 181"/>
                <a:gd name="T66" fmla="*/ 143 w 181"/>
                <a:gd name="T67" fmla="*/ 10 h 181"/>
                <a:gd name="T68" fmla="*/ 172 w 181"/>
                <a:gd name="T69" fmla="*/ 40 h 181"/>
                <a:gd name="T70" fmla="*/ 173 w 181"/>
                <a:gd name="T71" fmla="*/ 41 h 181"/>
                <a:gd name="T72" fmla="*/ 172 w 181"/>
                <a:gd name="T73"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1">
                  <a:moveTo>
                    <a:pt x="178" y="34"/>
                  </a:moveTo>
                  <a:cubicBezTo>
                    <a:pt x="149" y="4"/>
                    <a:pt x="149" y="4"/>
                    <a:pt x="149" y="4"/>
                  </a:cubicBezTo>
                  <a:cubicBezTo>
                    <a:pt x="145" y="0"/>
                    <a:pt x="138" y="0"/>
                    <a:pt x="134" y="4"/>
                  </a:cubicBezTo>
                  <a:cubicBezTo>
                    <a:pt x="24" y="115"/>
                    <a:pt x="24" y="115"/>
                    <a:pt x="24" y="115"/>
                  </a:cubicBezTo>
                  <a:cubicBezTo>
                    <a:pt x="23" y="115"/>
                    <a:pt x="22" y="117"/>
                    <a:pt x="22" y="118"/>
                  </a:cubicBezTo>
                  <a:cubicBezTo>
                    <a:pt x="2" y="168"/>
                    <a:pt x="2" y="168"/>
                    <a:pt x="2" y="168"/>
                  </a:cubicBezTo>
                  <a:cubicBezTo>
                    <a:pt x="0" y="171"/>
                    <a:pt x="1" y="176"/>
                    <a:pt x="4" y="179"/>
                  </a:cubicBezTo>
                  <a:cubicBezTo>
                    <a:pt x="6" y="180"/>
                    <a:pt x="9" y="181"/>
                    <a:pt x="11" y="181"/>
                  </a:cubicBezTo>
                  <a:cubicBezTo>
                    <a:pt x="11" y="181"/>
                    <a:pt x="11" y="181"/>
                    <a:pt x="11" y="181"/>
                  </a:cubicBezTo>
                  <a:cubicBezTo>
                    <a:pt x="13" y="181"/>
                    <a:pt x="14" y="181"/>
                    <a:pt x="15" y="181"/>
                  </a:cubicBezTo>
                  <a:cubicBezTo>
                    <a:pt x="65" y="161"/>
                    <a:pt x="65" y="161"/>
                    <a:pt x="65" y="161"/>
                  </a:cubicBezTo>
                  <a:cubicBezTo>
                    <a:pt x="66" y="160"/>
                    <a:pt x="67" y="159"/>
                    <a:pt x="68" y="158"/>
                  </a:cubicBezTo>
                  <a:cubicBezTo>
                    <a:pt x="178" y="49"/>
                    <a:pt x="178" y="49"/>
                    <a:pt x="178" y="49"/>
                  </a:cubicBezTo>
                  <a:cubicBezTo>
                    <a:pt x="178" y="48"/>
                    <a:pt x="178" y="48"/>
                    <a:pt x="178" y="48"/>
                  </a:cubicBezTo>
                  <a:cubicBezTo>
                    <a:pt x="180" y="46"/>
                    <a:pt x="181" y="44"/>
                    <a:pt x="181" y="41"/>
                  </a:cubicBezTo>
                  <a:cubicBezTo>
                    <a:pt x="181" y="38"/>
                    <a:pt x="180" y="36"/>
                    <a:pt x="178" y="34"/>
                  </a:cubicBezTo>
                  <a:close/>
                  <a:moveTo>
                    <a:pt x="28" y="125"/>
                  </a:moveTo>
                  <a:cubicBezTo>
                    <a:pt x="58" y="154"/>
                    <a:pt x="58" y="154"/>
                    <a:pt x="58" y="154"/>
                  </a:cubicBezTo>
                  <a:cubicBezTo>
                    <a:pt x="23" y="168"/>
                    <a:pt x="23" y="168"/>
                    <a:pt x="23" y="168"/>
                  </a:cubicBezTo>
                  <a:cubicBezTo>
                    <a:pt x="14" y="159"/>
                    <a:pt x="14" y="159"/>
                    <a:pt x="14" y="159"/>
                  </a:cubicBezTo>
                  <a:lnTo>
                    <a:pt x="28" y="125"/>
                  </a:lnTo>
                  <a:close/>
                  <a:moveTo>
                    <a:pt x="172" y="42"/>
                  </a:moveTo>
                  <a:cubicBezTo>
                    <a:pt x="65" y="149"/>
                    <a:pt x="65" y="149"/>
                    <a:pt x="65" y="149"/>
                  </a:cubicBezTo>
                  <a:cubicBezTo>
                    <a:pt x="57" y="142"/>
                    <a:pt x="57" y="142"/>
                    <a:pt x="57" y="142"/>
                  </a:cubicBezTo>
                  <a:cubicBezTo>
                    <a:pt x="58" y="142"/>
                    <a:pt x="58" y="142"/>
                    <a:pt x="58" y="142"/>
                  </a:cubicBezTo>
                  <a:cubicBezTo>
                    <a:pt x="153" y="46"/>
                    <a:pt x="153" y="46"/>
                    <a:pt x="153" y="46"/>
                  </a:cubicBezTo>
                  <a:cubicBezTo>
                    <a:pt x="155" y="44"/>
                    <a:pt x="155" y="42"/>
                    <a:pt x="153" y="40"/>
                  </a:cubicBezTo>
                  <a:cubicBezTo>
                    <a:pt x="151" y="38"/>
                    <a:pt x="149" y="38"/>
                    <a:pt x="147" y="40"/>
                  </a:cubicBezTo>
                  <a:cubicBezTo>
                    <a:pt x="52" y="136"/>
                    <a:pt x="52" y="136"/>
                    <a:pt x="52" y="136"/>
                  </a:cubicBezTo>
                  <a:cubicBezTo>
                    <a:pt x="52" y="136"/>
                    <a:pt x="52" y="136"/>
                    <a:pt x="51" y="136"/>
                  </a:cubicBezTo>
                  <a:cubicBezTo>
                    <a:pt x="33" y="118"/>
                    <a:pt x="33" y="118"/>
                    <a:pt x="33" y="118"/>
                  </a:cubicBezTo>
                  <a:cubicBezTo>
                    <a:pt x="141" y="10"/>
                    <a:pt x="141" y="10"/>
                    <a:pt x="141" y="10"/>
                  </a:cubicBezTo>
                  <a:cubicBezTo>
                    <a:pt x="141" y="10"/>
                    <a:pt x="141" y="10"/>
                    <a:pt x="142" y="10"/>
                  </a:cubicBezTo>
                  <a:cubicBezTo>
                    <a:pt x="142" y="10"/>
                    <a:pt x="142" y="10"/>
                    <a:pt x="143" y="10"/>
                  </a:cubicBezTo>
                  <a:cubicBezTo>
                    <a:pt x="172" y="40"/>
                    <a:pt x="172" y="40"/>
                    <a:pt x="172" y="40"/>
                  </a:cubicBezTo>
                  <a:cubicBezTo>
                    <a:pt x="173" y="40"/>
                    <a:pt x="173" y="41"/>
                    <a:pt x="173" y="41"/>
                  </a:cubicBezTo>
                  <a:cubicBezTo>
                    <a:pt x="173" y="41"/>
                    <a:pt x="173" y="42"/>
                    <a:pt x="172" y="4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8" name="Freeform 664">
              <a:extLst>
                <a:ext uri="{FF2B5EF4-FFF2-40B4-BE49-F238E27FC236}">
                  <a16:creationId xmlns:a16="http://schemas.microsoft.com/office/drawing/2014/main" id="{9FBA80B1-1399-496B-A22F-5D8E580E8D61}"/>
                </a:ext>
                <a:ext uri="{C183D7F6-B498-43B3-948B-1728B52AA6E4}">
                  <adec:decorative xmlns:adec="http://schemas.microsoft.com/office/drawing/2017/decorative" val="1"/>
                </a:ext>
              </a:extLst>
            </p:cNvPr>
            <p:cNvSpPr>
              <a:spLocks/>
            </p:cNvSpPr>
            <p:nvPr/>
          </p:nvSpPr>
          <p:spPr bwMode="auto">
            <a:xfrm>
              <a:off x="268871" y="256991"/>
              <a:ext cx="521595" cy="516256"/>
            </a:xfrm>
            <a:custGeom>
              <a:avLst/>
              <a:gdLst>
                <a:gd name="T0" fmla="*/ 181 w 185"/>
                <a:gd name="T1" fmla="*/ 69 h 183"/>
                <a:gd name="T2" fmla="*/ 176 w 185"/>
                <a:gd name="T3" fmla="*/ 73 h 183"/>
                <a:gd name="T4" fmla="*/ 176 w 185"/>
                <a:gd name="T5" fmla="*/ 172 h 183"/>
                <a:gd name="T6" fmla="*/ 175 w 185"/>
                <a:gd name="T7" fmla="*/ 174 h 183"/>
                <a:gd name="T8" fmla="*/ 11 w 185"/>
                <a:gd name="T9" fmla="*/ 174 h 183"/>
                <a:gd name="T10" fmla="*/ 9 w 185"/>
                <a:gd name="T11" fmla="*/ 172 h 183"/>
                <a:gd name="T12" fmla="*/ 9 w 185"/>
                <a:gd name="T13" fmla="*/ 11 h 183"/>
                <a:gd name="T14" fmla="*/ 11 w 185"/>
                <a:gd name="T15" fmla="*/ 9 h 183"/>
                <a:gd name="T16" fmla="*/ 119 w 185"/>
                <a:gd name="T17" fmla="*/ 9 h 183"/>
                <a:gd name="T18" fmla="*/ 123 w 185"/>
                <a:gd name="T19" fmla="*/ 5 h 183"/>
                <a:gd name="T20" fmla="*/ 119 w 185"/>
                <a:gd name="T21" fmla="*/ 0 h 183"/>
                <a:gd name="T22" fmla="*/ 11 w 185"/>
                <a:gd name="T23" fmla="*/ 0 h 183"/>
                <a:gd name="T24" fmla="*/ 0 w 185"/>
                <a:gd name="T25" fmla="*/ 11 h 183"/>
                <a:gd name="T26" fmla="*/ 0 w 185"/>
                <a:gd name="T27" fmla="*/ 172 h 183"/>
                <a:gd name="T28" fmla="*/ 11 w 185"/>
                <a:gd name="T29" fmla="*/ 183 h 183"/>
                <a:gd name="T30" fmla="*/ 175 w 185"/>
                <a:gd name="T31" fmla="*/ 183 h 183"/>
                <a:gd name="T32" fmla="*/ 185 w 185"/>
                <a:gd name="T33" fmla="*/ 172 h 183"/>
                <a:gd name="T34" fmla="*/ 185 w 185"/>
                <a:gd name="T35" fmla="*/ 73 h 183"/>
                <a:gd name="T36" fmla="*/ 181 w 185"/>
                <a:gd name="T37" fmla="*/ 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83">
                  <a:moveTo>
                    <a:pt x="181" y="69"/>
                  </a:moveTo>
                  <a:cubicBezTo>
                    <a:pt x="178" y="69"/>
                    <a:pt x="176" y="71"/>
                    <a:pt x="176" y="73"/>
                  </a:cubicBezTo>
                  <a:cubicBezTo>
                    <a:pt x="176" y="172"/>
                    <a:pt x="176" y="172"/>
                    <a:pt x="176" y="172"/>
                  </a:cubicBezTo>
                  <a:cubicBezTo>
                    <a:pt x="176" y="173"/>
                    <a:pt x="176" y="174"/>
                    <a:pt x="175" y="174"/>
                  </a:cubicBezTo>
                  <a:cubicBezTo>
                    <a:pt x="11" y="174"/>
                    <a:pt x="11" y="174"/>
                    <a:pt x="11" y="174"/>
                  </a:cubicBezTo>
                  <a:cubicBezTo>
                    <a:pt x="10" y="174"/>
                    <a:pt x="9" y="173"/>
                    <a:pt x="9" y="172"/>
                  </a:cubicBezTo>
                  <a:cubicBezTo>
                    <a:pt x="9" y="11"/>
                    <a:pt x="9" y="11"/>
                    <a:pt x="9" y="11"/>
                  </a:cubicBezTo>
                  <a:cubicBezTo>
                    <a:pt x="9" y="10"/>
                    <a:pt x="10" y="9"/>
                    <a:pt x="11" y="9"/>
                  </a:cubicBezTo>
                  <a:cubicBezTo>
                    <a:pt x="119" y="9"/>
                    <a:pt x="119" y="9"/>
                    <a:pt x="119" y="9"/>
                  </a:cubicBezTo>
                  <a:cubicBezTo>
                    <a:pt x="121" y="9"/>
                    <a:pt x="123" y="7"/>
                    <a:pt x="123" y="5"/>
                  </a:cubicBezTo>
                  <a:cubicBezTo>
                    <a:pt x="123" y="2"/>
                    <a:pt x="121" y="0"/>
                    <a:pt x="119" y="0"/>
                  </a:cubicBezTo>
                  <a:cubicBezTo>
                    <a:pt x="11" y="0"/>
                    <a:pt x="11" y="0"/>
                    <a:pt x="11" y="0"/>
                  </a:cubicBezTo>
                  <a:cubicBezTo>
                    <a:pt x="5" y="0"/>
                    <a:pt x="0" y="5"/>
                    <a:pt x="0" y="11"/>
                  </a:cubicBezTo>
                  <a:cubicBezTo>
                    <a:pt x="0" y="172"/>
                    <a:pt x="0" y="172"/>
                    <a:pt x="0" y="172"/>
                  </a:cubicBezTo>
                  <a:cubicBezTo>
                    <a:pt x="0" y="178"/>
                    <a:pt x="5" y="183"/>
                    <a:pt x="11" y="183"/>
                  </a:cubicBezTo>
                  <a:cubicBezTo>
                    <a:pt x="175" y="183"/>
                    <a:pt x="175" y="183"/>
                    <a:pt x="175" y="183"/>
                  </a:cubicBezTo>
                  <a:cubicBezTo>
                    <a:pt x="180" y="183"/>
                    <a:pt x="185" y="178"/>
                    <a:pt x="185" y="172"/>
                  </a:cubicBezTo>
                  <a:cubicBezTo>
                    <a:pt x="185" y="73"/>
                    <a:pt x="185" y="73"/>
                    <a:pt x="185" y="73"/>
                  </a:cubicBezTo>
                  <a:cubicBezTo>
                    <a:pt x="185" y="71"/>
                    <a:pt x="183" y="69"/>
                    <a:pt x="181" y="6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26" name="Rectangle 25" descr="Enrollment">
            <a:extLst>
              <a:ext uri="{FF2B5EF4-FFF2-40B4-BE49-F238E27FC236}">
                <a16:creationId xmlns:a16="http://schemas.microsoft.com/office/drawing/2014/main" id="{00BDD4C7-6B4D-4829-BEDB-8037287F638B}"/>
              </a:ext>
            </a:extLst>
          </p:cNvPr>
          <p:cNvSpPr/>
          <p:nvPr/>
        </p:nvSpPr>
        <p:spPr>
          <a:xfrm>
            <a:off x="836858" y="4490965"/>
            <a:ext cx="232459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Enrollment</a:t>
            </a:r>
          </a:p>
        </p:txBody>
      </p:sp>
      <p:grpSp>
        <p:nvGrpSpPr>
          <p:cNvPr id="30" name="Group 29">
            <a:extLst>
              <a:ext uri="{FF2B5EF4-FFF2-40B4-BE49-F238E27FC236}">
                <a16:creationId xmlns:a16="http://schemas.microsoft.com/office/drawing/2014/main" id="{E7EED948-5AA2-4EFF-8631-43DE22D1CCD9}"/>
              </a:ext>
              <a:ext uri="{C183D7F6-B498-43B3-948B-1728B52AA6E4}">
                <adec:decorative xmlns:adec="http://schemas.microsoft.com/office/drawing/2017/decorative" val="1"/>
              </a:ext>
            </a:extLst>
          </p:cNvPr>
          <p:cNvGrpSpPr/>
          <p:nvPr/>
        </p:nvGrpSpPr>
        <p:grpSpPr>
          <a:xfrm>
            <a:off x="4188969" y="3313602"/>
            <a:ext cx="671824" cy="936147"/>
            <a:chOff x="8191500" y="149226"/>
            <a:chExt cx="387350" cy="539750"/>
          </a:xfrm>
        </p:grpSpPr>
        <p:sp>
          <p:nvSpPr>
            <p:cNvPr id="32" name="Freeform 361">
              <a:extLst>
                <a:ext uri="{FF2B5EF4-FFF2-40B4-BE49-F238E27FC236}">
                  <a16:creationId xmlns:a16="http://schemas.microsoft.com/office/drawing/2014/main" id="{A2B513D0-96D3-4BFE-81BD-BFDAC7064B34}"/>
                </a:ext>
                <a:ext uri="{C183D7F6-B498-43B3-948B-1728B52AA6E4}">
                  <adec:decorative xmlns:adec="http://schemas.microsoft.com/office/drawing/2017/decorative" val="1"/>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3" name="Oval 362">
              <a:extLst>
                <a:ext uri="{FF2B5EF4-FFF2-40B4-BE49-F238E27FC236}">
                  <a16:creationId xmlns:a16="http://schemas.microsoft.com/office/drawing/2014/main" id="{AFE8765E-4185-4641-8A9A-BC4A614CCD5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4" name="Freeform 363">
              <a:extLst>
                <a:ext uri="{FF2B5EF4-FFF2-40B4-BE49-F238E27FC236}">
                  <a16:creationId xmlns:a16="http://schemas.microsoft.com/office/drawing/2014/main" id="{6F0AD948-BC78-4295-B5E8-A6929C570CF6}"/>
                </a:ext>
                <a:ext uri="{C183D7F6-B498-43B3-948B-1728B52AA6E4}">
                  <adec:decorative xmlns:adec="http://schemas.microsoft.com/office/drawing/2017/decorative" val="1"/>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5" name="Freeform 364">
              <a:extLst>
                <a:ext uri="{FF2B5EF4-FFF2-40B4-BE49-F238E27FC236}">
                  <a16:creationId xmlns:a16="http://schemas.microsoft.com/office/drawing/2014/main" id="{D951F93A-47A4-40D9-81B2-37D3B138FED7}"/>
                </a:ext>
                <a:ext uri="{C183D7F6-B498-43B3-948B-1728B52AA6E4}">
                  <adec:decorative xmlns:adec="http://schemas.microsoft.com/office/drawing/2017/decorative" val="1"/>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31" name="Rectangle 30" descr="Placement">
            <a:extLst>
              <a:ext uri="{FF2B5EF4-FFF2-40B4-BE49-F238E27FC236}">
                <a16:creationId xmlns:a16="http://schemas.microsoft.com/office/drawing/2014/main" id="{D6791CFF-00F0-4FF7-BB68-994FA8CC30BB}"/>
              </a:ext>
            </a:extLst>
          </p:cNvPr>
          <p:cNvSpPr/>
          <p:nvPr/>
        </p:nvSpPr>
        <p:spPr>
          <a:xfrm>
            <a:off x="3468762" y="4490965"/>
            <a:ext cx="21452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Placement</a:t>
            </a:r>
          </a:p>
        </p:txBody>
      </p:sp>
      <p:sp>
        <p:nvSpPr>
          <p:cNvPr id="37" name="Freeform 279">
            <a:extLst>
              <a:ext uri="{FF2B5EF4-FFF2-40B4-BE49-F238E27FC236}">
                <a16:creationId xmlns:a16="http://schemas.microsoft.com/office/drawing/2014/main" id="{2233490C-5650-45DB-A046-1A01C0D33EE0}"/>
              </a:ext>
              <a:ext uri="{C183D7F6-B498-43B3-948B-1728B52AA6E4}">
                <adec:decorative xmlns:adec="http://schemas.microsoft.com/office/drawing/2017/decorative" val="1"/>
              </a:ext>
            </a:extLst>
          </p:cNvPr>
          <p:cNvSpPr>
            <a:spLocks noEditPoints="1"/>
          </p:cNvSpPr>
          <p:nvPr/>
        </p:nvSpPr>
        <p:spPr bwMode="auto">
          <a:xfrm>
            <a:off x="6804459" y="3409741"/>
            <a:ext cx="673561" cy="829598"/>
          </a:xfrm>
          <a:custGeom>
            <a:avLst/>
            <a:gdLst>
              <a:gd name="T0" fmla="*/ 185 w 197"/>
              <a:gd name="T1" fmla="*/ 120 h 243"/>
              <a:gd name="T2" fmla="*/ 140 w 197"/>
              <a:gd name="T3" fmla="*/ 100 h 243"/>
              <a:gd name="T4" fmla="*/ 101 w 197"/>
              <a:gd name="T5" fmla="*/ 55 h 243"/>
              <a:gd name="T6" fmla="*/ 77 w 197"/>
              <a:gd name="T7" fmla="*/ 1 h 243"/>
              <a:gd name="T8" fmla="*/ 51 w 197"/>
              <a:gd name="T9" fmla="*/ 14 h 243"/>
              <a:gd name="T10" fmla="*/ 55 w 197"/>
              <a:gd name="T11" fmla="*/ 63 h 243"/>
              <a:gd name="T12" fmla="*/ 21 w 197"/>
              <a:gd name="T13" fmla="*/ 110 h 243"/>
              <a:gd name="T14" fmla="*/ 12 w 197"/>
              <a:gd name="T15" fmla="*/ 163 h 243"/>
              <a:gd name="T16" fmla="*/ 18 w 197"/>
              <a:gd name="T17" fmla="*/ 192 h 243"/>
              <a:gd name="T18" fmla="*/ 21 w 197"/>
              <a:gd name="T19" fmla="*/ 199 h 243"/>
              <a:gd name="T20" fmla="*/ 42 w 197"/>
              <a:gd name="T21" fmla="*/ 221 h 243"/>
              <a:gd name="T22" fmla="*/ 72 w 197"/>
              <a:gd name="T23" fmla="*/ 243 h 243"/>
              <a:gd name="T24" fmla="*/ 96 w 197"/>
              <a:gd name="T25" fmla="*/ 242 h 243"/>
              <a:gd name="T26" fmla="*/ 120 w 197"/>
              <a:gd name="T27" fmla="*/ 242 h 243"/>
              <a:gd name="T28" fmla="*/ 190 w 197"/>
              <a:gd name="T29" fmla="*/ 204 h 243"/>
              <a:gd name="T30" fmla="*/ 190 w 197"/>
              <a:gd name="T31" fmla="*/ 126 h 243"/>
              <a:gd name="T32" fmla="*/ 17 w 197"/>
              <a:gd name="T33" fmla="*/ 175 h 243"/>
              <a:gd name="T34" fmla="*/ 36 w 197"/>
              <a:gd name="T35" fmla="*/ 172 h 243"/>
              <a:gd name="T36" fmla="*/ 76 w 197"/>
              <a:gd name="T37" fmla="*/ 160 h 243"/>
              <a:gd name="T38" fmla="*/ 87 w 197"/>
              <a:gd name="T39" fmla="*/ 174 h 243"/>
              <a:gd name="T40" fmla="*/ 53 w 197"/>
              <a:gd name="T41" fmla="*/ 186 h 243"/>
              <a:gd name="T42" fmla="*/ 29 w 197"/>
              <a:gd name="T43" fmla="*/ 185 h 243"/>
              <a:gd name="T44" fmla="*/ 36 w 197"/>
              <a:gd name="T45" fmla="*/ 206 h 243"/>
              <a:gd name="T46" fmla="*/ 39 w 197"/>
              <a:gd name="T47" fmla="*/ 196 h 243"/>
              <a:gd name="T48" fmla="*/ 88 w 197"/>
              <a:gd name="T49" fmla="*/ 184 h 243"/>
              <a:gd name="T50" fmla="*/ 101 w 197"/>
              <a:gd name="T51" fmla="*/ 193 h 243"/>
              <a:gd name="T52" fmla="*/ 72 w 197"/>
              <a:gd name="T53" fmla="*/ 206 h 243"/>
              <a:gd name="T54" fmla="*/ 48 w 197"/>
              <a:gd name="T55" fmla="*/ 209 h 243"/>
              <a:gd name="T56" fmla="*/ 79 w 197"/>
              <a:gd name="T57" fmla="*/ 231 h 243"/>
              <a:gd name="T58" fmla="*/ 56 w 197"/>
              <a:gd name="T59" fmla="*/ 230 h 243"/>
              <a:gd name="T60" fmla="*/ 60 w 197"/>
              <a:gd name="T61" fmla="*/ 219 h 243"/>
              <a:gd name="T62" fmla="*/ 95 w 197"/>
              <a:gd name="T63" fmla="*/ 209 h 243"/>
              <a:gd name="T64" fmla="*/ 105 w 197"/>
              <a:gd name="T65" fmla="*/ 219 h 243"/>
              <a:gd name="T66" fmla="*/ 182 w 197"/>
              <a:gd name="T67" fmla="*/ 198 h 243"/>
              <a:gd name="T68" fmla="*/ 115 w 197"/>
              <a:gd name="T69" fmla="*/ 233 h 243"/>
              <a:gd name="T70" fmla="*/ 99 w 197"/>
              <a:gd name="T71" fmla="*/ 233 h 243"/>
              <a:gd name="T72" fmla="*/ 114 w 197"/>
              <a:gd name="T73" fmla="*/ 215 h 243"/>
              <a:gd name="T74" fmla="*/ 112 w 197"/>
              <a:gd name="T75" fmla="*/ 212 h 243"/>
              <a:gd name="T76" fmla="*/ 111 w 197"/>
              <a:gd name="T77" fmla="*/ 196 h 243"/>
              <a:gd name="T78" fmla="*/ 99 w 197"/>
              <a:gd name="T79" fmla="*/ 179 h 243"/>
              <a:gd name="T80" fmla="*/ 88 w 197"/>
              <a:gd name="T81" fmla="*/ 154 h 243"/>
              <a:gd name="T82" fmla="*/ 62 w 197"/>
              <a:gd name="T83" fmla="*/ 127 h 243"/>
              <a:gd name="T84" fmla="*/ 32 w 197"/>
              <a:gd name="T85" fmla="*/ 134 h 243"/>
              <a:gd name="T86" fmla="*/ 40 w 197"/>
              <a:gd name="T87" fmla="*/ 143 h 243"/>
              <a:gd name="T88" fmla="*/ 62 w 197"/>
              <a:gd name="T89" fmla="*/ 137 h 243"/>
              <a:gd name="T90" fmla="*/ 73 w 197"/>
              <a:gd name="T91" fmla="*/ 150 h 243"/>
              <a:gd name="T92" fmla="*/ 36 w 197"/>
              <a:gd name="T93" fmla="*/ 162 h 243"/>
              <a:gd name="T94" fmla="*/ 18 w 197"/>
              <a:gd name="T95" fmla="*/ 154 h 243"/>
              <a:gd name="T96" fmla="*/ 70 w 197"/>
              <a:gd name="T97" fmla="*/ 114 h 243"/>
              <a:gd name="T98" fmla="*/ 79 w 197"/>
              <a:gd name="T99" fmla="*/ 108 h 243"/>
              <a:gd name="T100" fmla="*/ 63 w 197"/>
              <a:gd name="T101" fmla="*/ 58 h 243"/>
              <a:gd name="T102" fmla="*/ 59 w 197"/>
              <a:gd name="T103" fmla="*/ 20 h 243"/>
              <a:gd name="T104" fmla="*/ 94 w 197"/>
              <a:gd name="T105" fmla="*/ 62 h 243"/>
              <a:gd name="T106" fmla="*/ 151 w 197"/>
              <a:gd name="T107" fmla="*/ 127 h 243"/>
              <a:gd name="T108" fmla="*/ 182 w 197"/>
              <a:gd name="T109" fmla="*/ 1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 h="243">
                <a:moveTo>
                  <a:pt x="190" y="126"/>
                </a:moveTo>
                <a:cubicBezTo>
                  <a:pt x="190" y="123"/>
                  <a:pt x="190" y="123"/>
                  <a:pt x="190" y="123"/>
                </a:cubicBezTo>
                <a:cubicBezTo>
                  <a:pt x="189" y="121"/>
                  <a:pt x="187" y="120"/>
                  <a:pt x="185" y="120"/>
                </a:cubicBezTo>
                <a:cubicBezTo>
                  <a:pt x="182" y="120"/>
                  <a:pt x="182" y="120"/>
                  <a:pt x="182" y="120"/>
                </a:cubicBezTo>
                <a:cubicBezTo>
                  <a:pt x="161" y="120"/>
                  <a:pt x="156" y="118"/>
                  <a:pt x="156" y="118"/>
                </a:cubicBezTo>
                <a:cubicBezTo>
                  <a:pt x="155" y="118"/>
                  <a:pt x="151" y="116"/>
                  <a:pt x="140" y="100"/>
                </a:cubicBezTo>
                <a:cubicBezTo>
                  <a:pt x="137" y="96"/>
                  <a:pt x="132" y="90"/>
                  <a:pt x="125" y="81"/>
                </a:cubicBezTo>
                <a:cubicBezTo>
                  <a:pt x="125" y="81"/>
                  <a:pt x="125" y="81"/>
                  <a:pt x="125" y="81"/>
                </a:cubicBezTo>
                <a:cubicBezTo>
                  <a:pt x="101" y="55"/>
                  <a:pt x="101" y="55"/>
                  <a:pt x="101" y="55"/>
                </a:cubicBezTo>
                <a:cubicBezTo>
                  <a:pt x="92" y="46"/>
                  <a:pt x="86" y="35"/>
                  <a:pt x="84" y="22"/>
                </a:cubicBezTo>
                <a:cubicBezTo>
                  <a:pt x="80" y="4"/>
                  <a:pt x="80" y="4"/>
                  <a:pt x="80" y="4"/>
                </a:cubicBezTo>
                <a:cubicBezTo>
                  <a:pt x="79" y="3"/>
                  <a:pt x="79" y="1"/>
                  <a:pt x="77" y="1"/>
                </a:cubicBezTo>
                <a:cubicBezTo>
                  <a:pt x="76" y="0"/>
                  <a:pt x="75" y="0"/>
                  <a:pt x="73" y="0"/>
                </a:cubicBezTo>
                <a:cubicBezTo>
                  <a:pt x="69" y="2"/>
                  <a:pt x="69" y="2"/>
                  <a:pt x="69" y="2"/>
                </a:cubicBezTo>
                <a:cubicBezTo>
                  <a:pt x="61" y="4"/>
                  <a:pt x="55" y="8"/>
                  <a:pt x="51" y="14"/>
                </a:cubicBezTo>
                <a:cubicBezTo>
                  <a:pt x="47" y="19"/>
                  <a:pt x="44" y="26"/>
                  <a:pt x="44" y="34"/>
                </a:cubicBezTo>
                <a:cubicBezTo>
                  <a:pt x="44" y="42"/>
                  <a:pt x="47" y="51"/>
                  <a:pt x="52" y="59"/>
                </a:cubicBezTo>
                <a:cubicBezTo>
                  <a:pt x="55" y="63"/>
                  <a:pt x="55" y="63"/>
                  <a:pt x="55" y="63"/>
                </a:cubicBezTo>
                <a:cubicBezTo>
                  <a:pt x="55" y="63"/>
                  <a:pt x="55" y="63"/>
                  <a:pt x="55" y="63"/>
                </a:cubicBezTo>
                <a:cubicBezTo>
                  <a:pt x="63" y="77"/>
                  <a:pt x="68" y="91"/>
                  <a:pt x="68" y="104"/>
                </a:cubicBezTo>
                <a:cubicBezTo>
                  <a:pt x="48" y="104"/>
                  <a:pt x="32" y="106"/>
                  <a:pt x="21" y="110"/>
                </a:cubicBezTo>
                <a:cubicBezTo>
                  <a:pt x="4" y="117"/>
                  <a:pt x="0" y="128"/>
                  <a:pt x="0" y="137"/>
                </a:cubicBezTo>
                <a:cubicBezTo>
                  <a:pt x="0" y="146"/>
                  <a:pt x="4" y="155"/>
                  <a:pt x="11" y="162"/>
                </a:cubicBezTo>
                <a:cubicBezTo>
                  <a:pt x="11" y="162"/>
                  <a:pt x="12" y="162"/>
                  <a:pt x="12" y="163"/>
                </a:cubicBezTo>
                <a:cubicBezTo>
                  <a:pt x="11" y="164"/>
                  <a:pt x="11" y="164"/>
                  <a:pt x="11" y="164"/>
                </a:cubicBezTo>
                <a:cubicBezTo>
                  <a:pt x="8" y="168"/>
                  <a:pt x="7" y="171"/>
                  <a:pt x="7" y="175"/>
                </a:cubicBezTo>
                <a:cubicBezTo>
                  <a:pt x="7" y="182"/>
                  <a:pt x="11" y="188"/>
                  <a:pt x="18" y="192"/>
                </a:cubicBezTo>
                <a:cubicBezTo>
                  <a:pt x="19" y="193"/>
                  <a:pt x="21" y="193"/>
                  <a:pt x="22" y="194"/>
                </a:cubicBezTo>
                <a:cubicBezTo>
                  <a:pt x="21" y="197"/>
                  <a:pt x="21" y="197"/>
                  <a:pt x="21" y="197"/>
                </a:cubicBezTo>
                <a:cubicBezTo>
                  <a:pt x="21" y="198"/>
                  <a:pt x="21" y="198"/>
                  <a:pt x="21" y="199"/>
                </a:cubicBezTo>
                <a:cubicBezTo>
                  <a:pt x="21" y="206"/>
                  <a:pt x="25" y="212"/>
                  <a:pt x="31" y="215"/>
                </a:cubicBezTo>
                <a:cubicBezTo>
                  <a:pt x="34" y="217"/>
                  <a:pt x="38" y="218"/>
                  <a:pt x="42" y="218"/>
                </a:cubicBezTo>
                <a:cubicBezTo>
                  <a:pt x="42" y="221"/>
                  <a:pt x="42" y="221"/>
                  <a:pt x="42" y="221"/>
                </a:cubicBezTo>
                <a:cubicBezTo>
                  <a:pt x="42" y="228"/>
                  <a:pt x="45" y="234"/>
                  <a:pt x="50" y="238"/>
                </a:cubicBezTo>
                <a:cubicBezTo>
                  <a:pt x="55" y="241"/>
                  <a:pt x="61" y="243"/>
                  <a:pt x="69" y="243"/>
                </a:cubicBezTo>
                <a:cubicBezTo>
                  <a:pt x="72" y="243"/>
                  <a:pt x="72" y="243"/>
                  <a:pt x="72" y="243"/>
                </a:cubicBezTo>
                <a:cubicBezTo>
                  <a:pt x="76" y="243"/>
                  <a:pt x="79" y="242"/>
                  <a:pt x="83" y="240"/>
                </a:cubicBezTo>
                <a:cubicBezTo>
                  <a:pt x="85" y="239"/>
                  <a:pt x="85" y="239"/>
                  <a:pt x="85" y="239"/>
                </a:cubicBezTo>
                <a:cubicBezTo>
                  <a:pt x="96" y="242"/>
                  <a:pt x="96" y="242"/>
                  <a:pt x="96" y="242"/>
                </a:cubicBezTo>
                <a:cubicBezTo>
                  <a:pt x="100" y="243"/>
                  <a:pt x="104" y="243"/>
                  <a:pt x="106" y="243"/>
                </a:cubicBezTo>
                <a:cubicBezTo>
                  <a:pt x="116" y="243"/>
                  <a:pt x="116" y="243"/>
                  <a:pt x="116" y="243"/>
                </a:cubicBezTo>
                <a:cubicBezTo>
                  <a:pt x="117" y="243"/>
                  <a:pt x="119" y="243"/>
                  <a:pt x="120" y="242"/>
                </a:cubicBezTo>
                <a:cubicBezTo>
                  <a:pt x="137" y="232"/>
                  <a:pt x="150" y="221"/>
                  <a:pt x="161" y="208"/>
                </a:cubicBezTo>
                <a:cubicBezTo>
                  <a:pt x="185" y="208"/>
                  <a:pt x="185" y="208"/>
                  <a:pt x="185" y="208"/>
                </a:cubicBezTo>
                <a:cubicBezTo>
                  <a:pt x="188" y="208"/>
                  <a:pt x="189" y="206"/>
                  <a:pt x="190" y="204"/>
                </a:cubicBezTo>
                <a:cubicBezTo>
                  <a:pt x="191" y="202"/>
                  <a:pt x="191" y="202"/>
                  <a:pt x="191" y="202"/>
                </a:cubicBezTo>
                <a:cubicBezTo>
                  <a:pt x="195" y="190"/>
                  <a:pt x="197" y="177"/>
                  <a:pt x="197" y="166"/>
                </a:cubicBezTo>
                <a:cubicBezTo>
                  <a:pt x="197" y="152"/>
                  <a:pt x="195" y="139"/>
                  <a:pt x="190" y="126"/>
                </a:cubicBezTo>
                <a:close/>
                <a:moveTo>
                  <a:pt x="29" y="185"/>
                </a:moveTo>
                <a:cubicBezTo>
                  <a:pt x="26" y="185"/>
                  <a:pt x="24" y="184"/>
                  <a:pt x="22" y="183"/>
                </a:cubicBezTo>
                <a:cubicBezTo>
                  <a:pt x="19" y="181"/>
                  <a:pt x="17" y="179"/>
                  <a:pt x="17" y="175"/>
                </a:cubicBezTo>
                <a:cubicBezTo>
                  <a:pt x="17" y="174"/>
                  <a:pt x="18" y="172"/>
                  <a:pt x="19" y="169"/>
                </a:cubicBezTo>
                <a:cubicBezTo>
                  <a:pt x="20" y="168"/>
                  <a:pt x="20" y="168"/>
                  <a:pt x="20" y="168"/>
                </a:cubicBezTo>
                <a:cubicBezTo>
                  <a:pt x="25" y="170"/>
                  <a:pt x="30" y="172"/>
                  <a:pt x="36" y="172"/>
                </a:cubicBezTo>
                <a:cubicBezTo>
                  <a:pt x="41" y="172"/>
                  <a:pt x="41" y="172"/>
                  <a:pt x="41" y="172"/>
                </a:cubicBezTo>
                <a:cubicBezTo>
                  <a:pt x="47" y="172"/>
                  <a:pt x="53" y="171"/>
                  <a:pt x="58" y="168"/>
                </a:cubicBezTo>
                <a:cubicBezTo>
                  <a:pt x="76" y="160"/>
                  <a:pt x="76" y="160"/>
                  <a:pt x="76" y="160"/>
                </a:cubicBezTo>
                <a:cubicBezTo>
                  <a:pt x="79" y="161"/>
                  <a:pt x="79" y="161"/>
                  <a:pt x="79" y="161"/>
                </a:cubicBezTo>
                <a:cubicBezTo>
                  <a:pt x="84" y="163"/>
                  <a:pt x="89" y="166"/>
                  <a:pt x="93" y="171"/>
                </a:cubicBezTo>
                <a:cubicBezTo>
                  <a:pt x="87" y="174"/>
                  <a:pt x="87" y="174"/>
                  <a:pt x="87" y="174"/>
                </a:cubicBezTo>
                <a:cubicBezTo>
                  <a:pt x="87" y="174"/>
                  <a:pt x="87" y="174"/>
                  <a:pt x="86" y="174"/>
                </a:cubicBezTo>
                <a:cubicBezTo>
                  <a:pt x="65" y="183"/>
                  <a:pt x="65" y="183"/>
                  <a:pt x="65" y="183"/>
                </a:cubicBezTo>
                <a:cubicBezTo>
                  <a:pt x="61" y="185"/>
                  <a:pt x="57" y="186"/>
                  <a:pt x="53" y="186"/>
                </a:cubicBezTo>
                <a:cubicBezTo>
                  <a:pt x="39" y="186"/>
                  <a:pt x="39" y="186"/>
                  <a:pt x="39" y="186"/>
                </a:cubicBezTo>
                <a:cubicBezTo>
                  <a:pt x="35" y="186"/>
                  <a:pt x="32" y="185"/>
                  <a:pt x="30" y="185"/>
                </a:cubicBezTo>
                <a:cubicBezTo>
                  <a:pt x="29" y="185"/>
                  <a:pt x="29" y="185"/>
                  <a:pt x="29" y="185"/>
                </a:cubicBezTo>
                <a:close/>
                <a:moveTo>
                  <a:pt x="48" y="209"/>
                </a:moveTo>
                <a:cubicBezTo>
                  <a:pt x="48" y="209"/>
                  <a:pt x="48" y="209"/>
                  <a:pt x="48" y="209"/>
                </a:cubicBezTo>
                <a:cubicBezTo>
                  <a:pt x="42" y="208"/>
                  <a:pt x="39" y="208"/>
                  <a:pt x="36" y="206"/>
                </a:cubicBezTo>
                <a:cubicBezTo>
                  <a:pt x="33" y="205"/>
                  <a:pt x="31" y="202"/>
                  <a:pt x="31" y="199"/>
                </a:cubicBezTo>
                <a:cubicBezTo>
                  <a:pt x="32" y="195"/>
                  <a:pt x="32" y="195"/>
                  <a:pt x="32" y="195"/>
                </a:cubicBezTo>
                <a:cubicBezTo>
                  <a:pt x="34" y="196"/>
                  <a:pt x="37" y="196"/>
                  <a:pt x="39" y="196"/>
                </a:cubicBezTo>
                <a:cubicBezTo>
                  <a:pt x="53" y="196"/>
                  <a:pt x="53" y="196"/>
                  <a:pt x="53" y="196"/>
                </a:cubicBezTo>
                <a:cubicBezTo>
                  <a:pt x="58" y="196"/>
                  <a:pt x="64" y="195"/>
                  <a:pt x="69" y="192"/>
                </a:cubicBezTo>
                <a:cubicBezTo>
                  <a:pt x="88" y="184"/>
                  <a:pt x="88" y="184"/>
                  <a:pt x="88" y="184"/>
                </a:cubicBezTo>
                <a:cubicBezTo>
                  <a:pt x="90" y="185"/>
                  <a:pt x="90" y="185"/>
                  <a:pt x="90" y="185"/>
                </a:cubicBezTo>
                <a:cubicBezTo>
                  <a:pt x="94" y="187"/>
                  <a:pt x="98" y="190"/>
                  <a:pt x="100" y="193"/>
                </a:cubicBezTo>
                <a:cubicBezTo>
                  <a:pt x="101" y="193"/>
                  <a:pt x="101" y="193"/>
                  <a:pt x="101" y="193"/>
                </a:cubicBezTo>
                <a:cubicBezTo>
                  <a:pt x="93" y="197"/>
                  <a:pt x="93" y="197"/>
                  <a:pt x="93" y="197"/>
                </a:cubicBezTo>
                <a:cubicBezTo>
                  <a:pt x="93" y="197"/>
                  <a:pt x="93" y="197"/>
                  <a:pt x="93" y="197"/>
                </a:cubicBezTo>
                <a:cubicBezTo>
                  <a:pt x="72" y="206"/>
                  <a:pt x="72" y="206"/>
                  <a:pt x="72" y="206"/>
                </a:cubicBezTo>
                <a:cubicBezTo>
                  <a:pt x="68" y="208"/>
                  <a:pt x="64" y="209"/>
                  <a:pt x="60" y="209"/>
                </a:cubicBezTo>
                <a:cubicBezTo>
                  <a:pt x="52" y="209"/>
                  <a:pt x="52" y="209"/>
                  <a:pt x="52" y="209"/>
                </a:cubicBezTo>
                <a:cubicBezTo>
                  <a:pt x="51" y="209"/>
                  <a:pt x="49" y="209"/>
                  <a:pt x="48" y="209"/>
                </a:cubicBezTo>
                <a:close/>
                <a:moveTo>
                  <a:pt x="82" y="230"/>
                </a:moveTo>
                <a:cubicBezTo>
                  <a:pt x="82" y="230"/>
                  <a:pt x="82" y="230"/>
                  <a:pt x="82" y="230"/>
                </a:cubicBezTo>
                <a:cubicBezTo>
                  <a:pt x="79" y="231"/>
                  <a:pt x="79" y="231"/>
                  <a:pt x="79" y="231"/>
                </a:cubicBezTo>
                <a:cubicBezTo>
                  <a:pt x="77" y="232"/>
                  <a:pt x="74" y="233"/>
                  <a:pt x="72" y="233"/>
                </a:cubicBezTo>
                <a:cubicBezTo>
                  <a:pt x="69" y="233"/>
                  <a:pt x="69" y="233"/>
                  <a:pt x="69" y="233"/>
                </a:cubicBezTo>
                <a:cubicBezTo>
                  <a:pt x="63" y="233"/>
                  <a:pt x="59" y="232"/>
                  <a:pt x="56" y="230"/>
                </a:cubicBezTo>
                <a:cubicBezTo>
                  <a:pt x="53" y="228"/>
                  <a:pt x="52" y="225"/>
                  <a:pt x="52" y="222"/>
                </a:cubicBezTo>
                <a:cubicBezTo>
                  <a:pt x="52" y="219"/>
                  <a:pt x="52" y="219"/>
                  <a:pt x="52" y="219"/>
                </a:cubicBezTo>
                <a:cubicBezTo>
                  <a:pt x="60" y="219"/>
                  <a:pt x="60" y="219"/>
                  <a:pt x="60" y="219"/>
                </a:cubicBezTo>
                <a:cubicBezTo>
                  <a:pt x="65" y="219"/>
                  <a:pt x="71" y="218"/>
                  <a:pt x="76" y="215"/>
                </a:cubicBezTo>
                <a:cubicBezTo>
                  <a:pt x="94" y="208"/>
                  <a:pt x="94" y="208"/>
                  <a:pt x="94" y="208"/>
                </a:cubicBezTo>
                <a:cubicBezTo>
                  <a:pt x="95" y="209"/>
                  <a:pt x="95" y="209"/>
                  <a:pt x="95" y="209"/>
                </a:cubicBezTo>
                <a:cubicBezTo>
                  <a:pt x="95" y="209"/>
                  <a:pt x="95" y="209"/>
                  <a:pt x="95" y="209"/>
                </a:cubicBezTo>
                <a:cubicBezTo>
                  <a:pt x="99" y="212"/>
                  <a:pt x="102" y="215"/>
                  <a:pt x="104" y="218"/>
                </a:cubicBezTo>
                <a:cubicBezTo>
                  <a:pt x="105" y="219"/>
                  <a:pt x="105" y="219"/>
                  <a:pt x="105" y="219"/>
                </a:cubicBezTo>
                <a:cubicBezTo>
                  <a:pt x="105" y="219"/>
                  <a:pt x="105" y="219"/>
                  <a:pt x="105" y="219"/>
                </a:cubicBezTo>
                <a:lnTo>
                  <a:pt x="82" y="230"/>
                </a:lnTo>
                <a:close/>
                <a:moveTo>
                  <a:pt x="182" y="198"/>
                </a:moveTo>
                <a:cubicBezTo>
                  <a:pt x="158" y="198"/>
                  <a:pt x="158" y="198"/>
                  <a:pt x="158" y="198"/>
                </a:cubicBezTo>
                <a:cubicBezTo>
                  <a:pt x="157" y="198"/>
                  <a:pt x="155" y="199"/>
                  <a:pt x="154" y="200"/>
                </a:cubicBezTo>
                <a:cubicBezTo>
                  <a:pt x="144" y="213"/>
                  <a:pt x="132" y="224"/>
                  <a:pt x="115" y="233"/>
                </a:cubicBezTo>
                <a:cubicBezTo>
                  <a:pt x="108" y="233"/>
                  <a:pt x="108" y="233"/>
                  <a:pt x="108" y="233"/>
                </a:cubicBezTo>
                <a:cubicBezTo>
                  <a:pt x="106" y="233"/>
                  <a:pt x="106" y="233"/>
                  <a:pt x="106" y="233"/>
                </a:cubicBezTo>
                <a:cubicBezTo>
                  <a:pt x="104" y="233"/>
                  <a:pt x="102" y="233"/>
                  <a:pt x="99" y="233"/>
                </a:cubicBezTo>
                <a:cubicBezTo>
                  <a:pt x="111" y="228"/>
                  <a:pt x="111" y="228"/>
                  <a:pt x="111" y="228"/>
                </a:cubicBezTo>
                <a:cubicBezTo>
                  <a:pt x="113" y="227"/>
                  <a:pt x="115" y="224"/>
                  <a:pt x="116" y="222"/>
                </a:cubicBezTo>
                <a:cubicBezTo>
                  <a:pt x="116" y="219"/>
                  <a:pt x="116" y="217"/>
                  <a:pt x="114" y="215"/>
                </a:cubicBezTo>
                <a:cubicBezTo>
                  <a:pt x="113" y="214"/>
                  <a:pt x="113" y="213"/>
                  <a:pt x="113" y="213"/>
                </a:cubicBezTo>
                <a:cubicBezTo>
                  <a:pt x="113" y="213"/>
                  <a:pt x="112" y="213"/>
                  <a:pt x="112" y="213"/>
                </a:cubicBezTo>
                <a:cubicBezTo>
                  <a:pt x="112" y="212"/>
                  <a:pt x="112" y="212"/>
                  <a:pt x="112" y="212"/>
                </a:cubicBezTo>
                <a:cubicBezTo>
                  <a:pt x="110" y="209"/>
                  <a:pt x="107" y="206"/>
                  <a:pt x="104" y="203"/>
                </a:cubicBezTo>
                <a:cubicBezTo>
                  <a:pt x="107" y="202"/>
                  <a:pt x="107" y="202"/>
                  <a:pt x="107" y="202"/>
                </a:cubicBezTo>
                <a:cubicBezTo>
                  <a:pt x="109" y="201"/>
                  <a:pt x="111" y="199"/>
                  <a:pt x="111" y="196"/>
                </a:cubicBezTo>
                <a:cubicBezTo>
                  <a:pt x="112" y="194"/>
                  <a:pt x="112" y="191"/>
                  <a:pt x="110" y="189"/>
                </a:cubicBezTo>
                <a:cubicBezTo>
                  <a:pt x="110" y="188"/>
                  <a:pt x="108" y="187"/>
                  <a:pt x="108" y="186"/>
                </a:cubicBezTo>
                <a:cubicBezTo>
                  <a:pt x="105" y="183"/>
                  <a:pt x="103" y="181"/>
                  <a:pt x="99" y="179"/>
                </a:cubicBezTo>
                <a:cubicBezTo>
                  <a:pt x="101" y="178"/>
                  <a:pt x="103" y="176"/>
                  <a:pt x="103" y="174"/>
                </a:cubicBezTo>
                <a:cubicBezTo>
                  <a:pt x="104" y="171"/>
                  <a:pt x="103" y="168"/>
                  <a:pt x="102" y="166"/>
                </a:cubicBezTo>
                <a:cubicBezTo>
                  <a:pt x="98" y="161"/>
                  <a:pt x="93" y="157"/>
                  <a:pt x="88" y="154"/>
                </a:cubicBezTo>
                <a:cubicBezTo>
                  <a:pt x="90" y="153"/>
                  <a:pt x="91" y="152"/>
                  <a:pt x="91" y="150"/>
                </a:cubicBezTo>
                <a:cubicBezTo>
                  <a:pt x="92" y="148"/>
                  <a:pt x="92" y="145"/>
                  <a:pt x="90" y="143"/>
                </a:cubicBezTo>
                <a:cubicBezTo>
                  <a:pt x="83" y="133"/>
                  <a:pt x="73" y="127"/>
                  <a:pt x="62" y="127"/>
                </a:cubicBezTo>
                <a:cubicBezTo>
                  <a:pt x="59" y="127"/>
                  <a:pt x="55" y="128"/>
                  <a:pt x="51" y="129"/>
                </a:cubicBezTo>
                <a:cubicBezTo>
                  <a:pt x="47" y="130"/>
                  <a:pt x="43" y="131"/>
                  <a:pt x="38" y="133"/>
                </a:cubicBezTo>
                <a:cubicBezTo>
                  <a:pt x="32" y="134"/>
                  <a:pt x="32" y="134"/>
                  <a:pt x="32" y="134"/>
                </a:cubicBezTo>
                <a:cubicBezTo>
                  <a:pt x="30" y="134"/>
                  <a:pt x="28" y="136"/>
                  <a:pt x="28" y="139"/>
                </a:cubicBezTo>
                <a:cubicBezTo>
                  <a:pt x="28" y="142"/>
                  <a:pt x="30" y="144"/>
                  <a:pt x="33" y="144"/>
                </a:cubicBezTo>
                <a:cubicBezTo>
                  <a:pt x="40" y="143"/>
                  <a:pt x="40" y="143"/>
                  <a:pt x="40" y="143"/>
                </a:cubicBezTo>
                <a:cubicBezTo>
                  <a:pt x="40" y="143"/>
                  <a:pt x="41" y="143"/>
                  <a:pt x="41" y="143"/>
                </a:cubicBezTo>
                <a:cubicBezTo>
                  <a:pt x="46" y="141"/>
                  <a:pt x="50" y="139"/>
                  <a:pt x="53" y="139"/>
                </a:cubicBezTo>
                <a:cubicBezTo>
                  <a:pt x="57" y="138"/>
                  <a:pt x="60" y="137"/>
                  <a:pt x="62" y="137"/>
                </a:cubicBezTo>
                <a:cubicBezTo>
                  <a:pt x="70" y="137"/>
                  <a:pt x="76" y="140"/>
                  <a:pt x="81" y="147"/>
                </a:cubicBezTo>
                <a:cubicBezTo>
                  <a:pt x="73" y="150"/>
                  <a:pt x="73" y="150"/>
                  <a:pt x="73" y="150"/>
                </a:cubicBezTo>
                <a:cubicBezTo>
                  <a:pt x="73" y="150"/>
                  <a:pt x="73" y="150"/>
                  <a:pt x="73" y="150"/>
                </a:cubicBezTo>
                <a:cubicBezTo>
                  <a:pt x="54" y="159"/>
                  <a:pt x="54" y="159"/>
                  <a:pt x="54" y="159"/>
                </a:cubicBezTo>
                <a:cubicBezTo>
                  <a:pt x="50" y="161"/>
                  <a:pt x="46" y="162"/>
                  <a:pt x="41" y="162"/>
                </a:cubicBezTo>
                <a:cubicBezTo>
                  <a:pt x="36" y="162"/>
                  <a:pt x="36" y="162"/>
                  <a:pt x="36" y="162"/>
                </a:cubicBezTo>
                <a:cubicBezTo>
                  <a:pt x="31" y="162"/>
                  <a:pt x="26" y="160"/>
                  <a:pt x="21" y="157"/>
                </a:cubicBezTo>
                <a:cubicBezTo>
                  <a:pt x="21" y="157"/>
                  <a:pt x="21" y="157"/>
                  <a:pt x="21" y="157"/>
                </a:cubicBezTo>
                <a:cubicBezTo>
                  <a:pt x="20" y="156"/>
                  <a:pt x="19" y="155"/>
                  <a:pt x="18" y="154"/>
                </a:cubicBezTo>
                <a:cubicBezTo>
                  <a:pt x="13" y="150"/>
                  <a:pt x="10" y="144"/>
                  <a:pt x="10" y="137"/>
                </a:cubicBezTo>
                <a:cubicBezTo>
                  <a:pt x="10" y="129"/>
                  <a:pt x="15" y="123"/>
                  <a:pt x="25" y="120"/>
                </a:cubicBezTo>
                <a:cubicBezTo>
                  <a:pt x="35" y="116"/>
                  <a:pt x="50" y="114"/>
                  <a:pt x="70" y="114"/>
                </a:cubicBezTo>
                <a:cubicBezTo>
                  <a:pt x="74" y="114"/>
                  <a:pt x="74" y="114"/>
                  <a:pt x="74" y="114"/>
                </a:cubicBezTo>
                <a:cubicBezTo>
                  <a:pt x="75" y="114"/>
                  <a:pt x="76" y="113"/>
                  <a:pt x="77" y="112"/>
                </a:cubicBezTo>
                <a:cubicBezTo>
                  <a:pt x="78" y="111"/>
                  <a:pt x="79" y="110"/>
                  <a:pt x="79" y="108"/>
                </a:cubicBezTo>
                <a:cubicBezTo>
                  <a:pt x="79" y="107"/>
                  <a:pt x="79" y="107"/>
                  <a:pt x="79" y="107"/>
                </a:cubicBezTo>
                <a:cubicBezTo>
                  <a:pt x="79" y="91"/>
                  <a:pt x="73" y="75"/>
                  <a:pt x="63" y="58"/>
                </a:cubicBezTo>
                <a:cubicBezTo>
                  <a:pt x="63" y="58"/>
                  <a:pt x="63" y="58"/>
                  <a:pt x="63" y="58"/>
                </a:cubicBezTo>
                <a:cubicBezTo>
                  <a:pt x="61" y="54"/>
                  <a:pt x="61" y="54"/>
                  <a:pt x="61" y="54"/>
                </a:cubicBezTo>
                <a:cubicBezTo>
                  <a:pt x="57" y="47"/>
                  <a:pt x="54" y="40"/>
                  <a:pt x="54" y="34"/>
                </a:cubicBezTo>
                <a:cubicBezTo>
                  <a:pt x="54" y="29"/>
                  <a:pt x="56" y="24"/>
                  <a:pt x="59" y="20"/>
                </a:cubicBezTo>
                <a:cubicBezTo>
                  <a:pt x="62" y="16"/>
                  <a:pt x="66" y="14"/>
                  <a:pt x="71" y="12"/>
                </a:cubicBezTo>
                <a:cubicBezTo>
                  <a:pt x="74" y="24"/>
                  <a:pt x="74" y="24"/>
                  <a:pt x="74" y="24"/>
                </a:cubicBezTo>
                <a:cubicBezTo>
                  <a:pt x="77" y="38"/>
                  <a:pt x="84" y="52"/>
                  <a:pt x="94" y="62"/>
                </a:cubicBezTo>
                <a:cubicBezTo>
                  <a:pt x="118" y="87"/>
                  <a:pt x="118" y="87"/>
                  <a:pt x="118" y="87"/>
                </a:cubicBezTo>
                <a:cubicBezTo>
                  <a:pt x="125" y="96"/>
                  <a:pt x="129" y="102"/>
                  <a:pt x="132" y="106"/>
                </a:cubicBezTo>
                <a:cubicBezTo>
                  <a:pt x="141" y="118"/>
                  <a:pt x="147" y="125"/>
                  <a:pt x="151" y="127"/>
                </a:cubicBezTo>
                <a:cubicBezTo>
                  <a:pt x="156" y="129"/>
                  <a:pt x="165" y="130"/>
                  <a:pt x="181" y="130"/>
                </a:cubicBezTo>
                <a:cubicBezTo>
                  <a:pt x="185" y="142"/>
                  <a:pt x="187" y="154"/>
                  <a:pt x="187" y="166"/>
                </a:cubicBezTo>
                <a:cubicBezTo>
                  <a:pt x="187" y="176"/>
                  <a:pt x="186" y="187"/>
                  <a:pt x="182" y="198"/>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8" name="Rectangle 37" descr="Credit Accrual">
            <a:extLst>
              <a:ext uri="{FF2B5EF4-FFF2-40B4-BE49-F238E27FC236}">
                <a16:creationId xmlns:a16="http://schemas.microsoft.com/office/drawing/2014/main" id="{37E8A311-0CBB-481F-B627-48DF380937FB}"/>
              </a:ext>
            </a:extLst>
          </p:cNvPr>
          <p:cNvSpPr/>
          <p:nvPr/>
        </p:nvSpPr>
        <p:spPr>
          <a:xfrm>
            <a:off x="5916433" y="4267141"/>
            <a:ext cx="259249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Credit Accrual</a:t>
            </a:r>
          </a:p>
        </p:txBody>
      </p:sp>
      <p:pic>
        <p:nvPicPr>
          <p:cNvPr id="41" name="Picture 40">
            <a:extLst>
              <a:ext uri="{FF2B5EF4-FFF2-40B4-BE49-F238E27FC236}">
                <a16:creationId xmlns:a16="http://schemas.microsoft.com/office/drawing/2014/main" id="{2B2910A3-A198-4260-87E2-04500B4329F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350"/>
          <a:stretch/>
        </p:blipFill>
        <p:spPr>
          <a:xfrm>
            <a:off x="9467714" y="3293478"/>
            <a:ext cx="1366958" cy="897419"/>
          </a:xfrm>
          <a:prstGeom prst="rect">
            <a:avLst/>
          </a:prstGeom>
        </p:spPr>
      </p:pic>
      <p:sp>
        <p:nvSpPr>
          <p:cNvPr id="40" name="Rectangle 39" descr="MEP Participation">
            <a:extLst>
              <a:ext uri="{FF2B5EF4-FFF2-40B4-BE49-F238E27FC236}">
                <a16:creationId xmlns:a16="http://schemas.microsoft.com/office/drawing/2014/main" id="{67DF2DFE-2D21-472C-9C18-DF714239AE1F}"/>
              </a:ext>
            </a:extLst>
          </p:cNvPr>
          <p:cNvSpPr/>
          <p:nvPr/>
        </p:nvSpPr>
        <p:spPr>
          <a:xfrm>
            <a:off x="8811314" y="4270961"/>
            <a:ext cx="259249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MEP Participation</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33872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D87F6-86B0-40FE-818C-8FDDB356B01F}"/>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85E087-8889-4EE3-9BBF-7F4CC35AA2E6}"/>
              </a:ext>
            </a:extLst>
          </p:cNvPr>
          <p:cNvSpPr>
            <a:spLocks noGrp="1"/>
          </p:cNvSpPr>
          <p:nvPr>
            <p:ph type="title"/>
          </p:nvPr>
        </p:nvSpPr>
        <p:spPr>
          <a:xfrm>
            <a:off x="914400" y="358189"/>
            <a:ext cx="10363200" cy="594360"/>
          </a:xfrm>
        </p:spPr>
        <p:txBody>
          <a:bodyPr/>
          <a:lstStyle/>
          <a:p>
            <a:r>
              <a:rPr lang="en-US" sz="4000" b="1" dirty="0">
                <a:latin typeface="+mn-lt"/>
              </a:rPr>
              <a:t>MSIX Overview | </a:t>
            </a:r>
            <a:r>
              <a:rPr lang="en-US" sz="4000" i="1" dirty="0">
                <a:latin typeface="+mn-lt"/>
              </a:rPr>
              <a:t>System Architecture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AFC0BE6-E119-4DBA-A4BF-DC5D38766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70" y="1554793"/>
            <a:ext cx="11610732" cy="4678228"/>
          </a:xfrm>
          <a:prstGeom prst="rect">
            <a:avLst/>
          </a:prstGeom>
        </p:spPr>
      </p:pic>
    </p:spTree>
    <p:extLst>
      <p:ext uri="{BB962C8B-B14F-4D97-AF65-F5344CB8AC3E}">
        <p14:creationId xmlns:p14="http://schemas.microsoft.com/office/powerpoint/2010/main" val="243294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D438D1-10B0-4E51-AFC8-490CCD73AE94}"/>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BAFC706-5A73-4677-97AB-3D07A4CA0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63" y="1675506"/>
            <a:ext cx="11839458" cy="2731245"/>
          </a:xfrm>
          <a:prstGeom prst="rect">
            <a:avLst/>
          </a:prstGeom>
        </p:spPr>
      </p:pic>
      <p:sp>
        <p:nvSpPr>
          <p:cNvPr id="2" name="Title 1">
            <a:extLst>
              <a:ext uri="{FF2B5EF4-FFF2-40B4-BE49-F238E27FC236}">
                <a16:creationId xmlns:a16="http://schemas.microsoft.com/office/drawing/2014/main" id="{339E65EE-4576-4288-80F2-D52565A3E67B}"/>
              </a:ext>
            </a:extLst>
          </p:cNvPr>
          <p:cNvSpPr>
            <a:spLocks noGrp="1"/>
          </p:cNvSpPr>
          <p:nvPr>
            <p:ph type="title"/>
          </p:nvPr>
        </p:nvSpPr>
        <p:spPr>
          <a:xfrm>
            <a:off x="887362" y="358189"/>
            <a:ext cx="10935222" cy="594360"/>
          </a:xfrm>
        </p:spPr>
        <p:txBody>
          <a:bodyPr/>
          <a:lstStyle/>
          <a:p>
            <a:r>
              <a:rPr lang="en-US" sz="4000" b="1" dirty="0">
                <a:latin typeface="+mn-lt"/>
              </a:rPr>
              <a:t>MSIX Overview | </a:t>
            </a:r>
            <a:r>
              <a:rPr lang="en-US" sz="4000" i="1" dirty="0">
                <a:latin typeface="+mn-lt"/>
              </a:rPr>
              <a:t>Secure Access</a:t>
            </a:r>
            <a:endParaRPr lang="en-US" sz="4000" dirty="0">
              <a:solidFill>
                <a:schemeClr val="bg1"/>
              </a:solidFill>
              <a:latin typeface="+mn-lt"/>
            </a:endParaRPr>
          </a:p>
        </p:txBody>
      </p:sp>
      <p:pic>
        <p:nvPicPr>
          <p:cNvPr id="6" name="Picture 5">
            <a:extLst>
              <a:ext uri="{FF2B5EF4-FFF2-40B4-BE49-F238E27FC236}">
                <a16:creationId xmlns:a16="http://schemas.microsoft.com/office/drawing/2014/main" id="{885F2B7E-33AD-4B75-A8D9-A5A6C82DCF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cxnSp>
        <p:nvCxnSpPr>
          <p:cNvPr id="10" name="Straight Arrow Connector 9">
            <a:extLst>
              <a:ext uri="{FF2B5EF4-FFF2-40B4-BE49-F238E27FC236}">
                <a16:creationId xmlns:a16="http://schemas.microsoft.com/office/drawing/2014/main" id="{67528B70-D535-4FDD-8C6F-58C3981E8A88}"/>
              </a:ext>
            </a:extLst>
          </p:cNvPr>
          <p:cNvCxnSpPr/>
          <p:nvPr/>
        </p:nvCxnSpPr>
        <p:spPr>
          <a:xfrm flipV="1">
            <a:off x="209863" y="2578309"/>
            <a:ext cx="2143593" cy="745761"/>
          </a:xfrm>
          <a:prstGeom prst="straightConnector1">
            <a:avLst/>
          </a:prstGeom>
          <a:ln w="184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81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1910D-98C4-463A-BF7C-D4475E534B8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150" b="6760"/>
          <a:stretch/>
        </p:blipFill>
        <p:spPr>
          <a:xfrm>
            <a:off x="0" y="-1"/>
            <a:ext cx="12192000" cy="6858001"/>
          </a:xfrm>
          <a:prstGeom prst="rect">
            <a:avLst/>
          </a:prstGeom>
        </p:spPr>
      </p:pic>
      <p:sp>
        <p:nvSpPr>
          <p:cNvPr id="3" name="Rectangle 2">
            <a:extLst>
              <a:ext uri="{FF2B5EF4-FFF2-40B4-BE49-F238E27FC236}">
                <a16:creationId xmlns:a16="http://schemas.microsoft.com/office/drawing/2014/main" id="{6B89ACD2-D637-4863-AD25-E6810188B3ED}"/>
              </a:ext>
              <a:ext uri="{C183D7F6-B498-43B3-948B-1728B52AA6E4}">
                <adec:decorative xmlns:adec="http://schemas.microsoft.com/office/drawing/2017/decorative" val="1"/>
              </a:ext>
            </a:extLst>
          </p:cNvPr>
          <p:cNvSpPr/>
          <p:nvPr/>
        </p:nvSpPr>
        <p:spPr>
          <a:xfrm>
            <a:off x="-1" y="460902"/>
            <a:ext cx="11422252" cy="158203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CB74B50-4EC4-4DFE-AC8E-A9DE8384A5EE}"/>
              </a:ext>
            </a:extLst>
          </p:cNvPr>
          <p:cNvSpPr>
            <a:spLocks noGrp="1"/>
          </p:cNvSpPr>
          <p:nvPr>
            <p:ph type="title"/>
          </p:nvPr>
        </p:nvSpPr>
        <p:spPr>
          <a:xfrm>
            <a:off x="371959" y="954740"/>
            <a:ext cx="10363200" cy="594360"/>
          </a:xfrm>
        </p:spPr>
        <p:txBody>
          <a:bodyPr/>
          <a:lstStyle/>
          <a:p>
            <a:r>
              <a:rPr lang="en-US" sz="4400" b="1" dirty="0">
                <a:solidFill>
                  <a:srgbClr val="000000"/>
                </a:solidFill>
              </a:rPr>
              <a:t>Cybersecurity and Privacy Awareness Training</a:t>
            </a:r>
            <a:endParaRPr lang="en-US" dirty="0"/>
          </a:p>
        </p:txBody>
      </p:sp>
    </p:spTree>
    <p:extLst>
      <p:ext uri="{BB962C8B-B14F-4D97-AF65-F5344CB8AC3E}">
        <p14:creationId xmlns:p14="http://schemas.microsoft.com/office/powerpoint/2010/main" val="45607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58BBAE-9ED4-4649-A641-9AA208A0E882}"/>
              </a:ext>
            </a:extLst>
          </p:cNvPr>
          <p:cNvSpPr txBox="1"/>
          <p:nvPr/>
        </p:nvSpPr>
        <p:spPr>
          <a:xfrm>
            <a:off x="5819536" y="1462581"/>
            <a:ext cx="589193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Federal Information System Modernization Act of 2014 (FISMA)</a:t>
            </a:r>
          </a:p>
          <a:p>
            <a:pPr marL="285750" indent="-285750">
              <a:buFont typeface="Arial" panose="020B0604020202020204" pitchFamily="34" charset="0"/>
              <a:buChar char="•"/>
            </a:pPr>
            <a:r>
              <a:rPr lang="en-US" sz="2000" dirty="0"/>
              <a:t>National Institute of Standards and Technology (NIST) Special Publication (SP) 800-53A Revision 5</a:t>
            </a:r>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9166145" cy="594360"/>
          </a:xfrm>
        </p:spPr>
        <p:txBody>
          <a:bodyPr/>
          <a:lstStyle/>
          <a:p>
            <a:r>
              <a:rPr lang="en-US" sz="3200" b="1" dirty="0">
                <a:latin typeface="+mn-lt"/>
              </a:rPr>
              <a:t>Federal and U.S. Department of Education Cybersecurity References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2416004" y="1655982"/>
            <a:ext cx="2752822" cy="1077218"/>
          </a:xfrm>
          <a:prstGeom prst="rect">
            <a:avLst/>
          </a:prstGeom>
          <a:noFill/>
        </p:spPr>
        <p:txBody>
          <a:bodyPr wrap="square" rtlCol="0">
            <a:spAutoFit/>
          </a:bodyPr>
          <a:lstStyle/>
          <a:p>
            <a:r>
              <a:rPr lang="en-US" sz="3200" b="1" spc="-31" dirty="0">
                <a:solidFill>
                  <a:srgbClr val="028573"/>
                </a:solidFill>
                <a:latin typeface="Open Sans"/>
                <a:ea typeface="Open Sans" charset="0"/>
                <a:cs typeface="Open Sans" charset="0"/>
              </a:rPr>
              <a:t>Federal Government</a:t>
            </a:r>
          </a:p>
        </p:txBody>
      </p:sp>
      <p:sp>
        <p:nvSpPr>
          <p:cNvPr id="8" name="Diagonal Stripe 7">
            <a:extLst>
              <a:ext uri="{FF2B5EF4-FFF2-40B4-BE49-F238E27FC236}">
                <a16:creationId xmlns:a16="http://schemas.microsoft.com/office/drawing/2014/main" id="{BBC44C20-C5A9-4EDC-B2DA-2D1CDBEEF504}"/>
              </a:ext>
            </a:extLst>
          </p:cNvPr>
          <p:cNvSpPr/>
          <p:nvPr/>
        </p:nvSpPr>
        <p:spPr>
          <a:xfrm>
            <a:off x="44950" y="1492404"/>
            <a:ext cx="2539132" cy="2919397"/>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9" name="Diagonal Stripe 8">
            <a:extLst>
              <a:ext uri="{FF2B5EF4-FFF2-40B4-BE49-F238E27FC236}">
                <a16:creationId xmlns:a16="http://schemas.microsoft.com/office/drawing/2014/main" id="{8D377CA5-9941-48D4-A750-408E2464DDB0}"/>
              </a:ext>
            </a:extLst>
          </p:cNvPr>
          <p:cNvSpPr/>
          <p:nvPr/>
        </p:nvSpPr>
        <p:spPr>
          <a:xfrm flipV="1">
            <a:off x="44950" y="14159"/>
            <a:ext cx="2539132" cy="2919397"/>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0" name="Diagonal Stripe 9">
            <a:extLst>
              <a:ext uri="{FF2B5EF4-FFF2-40B4-BE49-F238E27FC236}">
                <a16:creationId xmlns:a16="http://schemas.microsoft.com/office/drawing/2014/main" id="{8142A715-D07A-4B13-9D7B-E2C6070789A5}"/>
              </a:ext>
            </a:extLst>
          </p:cNvPr>
          <p:cNvSpPr/>
          <p:nvPr/>
        </p:nvSpPr>
        <p:spPr>
          <a:xfrm>
            <a:off x="44082" y="3179799"/>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1" name="Diagonal Stripe 10">
            <a:extLst>
              <a:ext uri="{FF2B5EF4-FFF2-40B4-BE49-F238E27FC236}">
                <a16:creationId xmlns:a16="http://schemas.microsoft.com/office/drawing/2014/main" id="{3A3F29F9-BC9B-4AEF-85B1-2AE0EB4F5C36}"/>
              </a:ext>
            </a:extLst>
          </p:cNvPr>
          <p:cNvSpPr/>
          <p:nvPr/>
        </p:nvSpPr>
        <p:spPr>
          <a:xfrm flipV="1">
            <a:off x="44082" y="1701554"/>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2" name="TextBox 11">
            <a:extLst>
              <a:ext uri="{FF2B5EF4-FFF2-40B4-BE49-F238E27FC236}">
                <a16:creationId xmlns:a16="http://schemas.microsoft.com/office/drawing/2014/main" id="{F348E7CA-ECE3-4D70-B5E3-C604578CEC46}"/>
              </a:ext>
            </a:extLst>
          </p:cNvPr>
          <p:cNvSpPr txBox="1"/>
          <p:nvPr/>
        </p:nvSpPr>
        <p:spPr>
          <a:xfrm>
            <a:off x="2547560" y="3406596"/>
            <a:ext cx="3835638" cy="1077218"/>
          </a:xfrm>
          <a:prstGeom prst="rect">
            <a:avLst/>
          </a:prstGeom>
          <a:noFill/>
        </p:spPr>
        <p:txBody>
          <a:bodyPr wrap="square" rtlCol="0">
            <a:spAutoFit/>
          </a:bodyPr>
          <a:lstStyle/>
          <a:p>
            <a:r>
              <a:rPr lang="en-US" sz="3200" b="1" spc="-31" dirty="0">
                <a:solidFill>
                  <a:srgbClr val="028573"/>
                </a:solidFill>
                <a:ea typeface="Open Sans" charset="0"/>
                <a:cs typeface="Open Sans" charset="0"/>
              </a:rPr>
              <a:t>Department of Education</a:t>
            </a:r>
          </a:p>
        </p:txBody>
      </p:sp>
      <p:sp>
        <p:nvSpPr>
          <p:cNvPr id="4" name="Rectangle 3">
            <a:extLst>
              <a:ext uri="{FF2B5EF4-FFF2-40B4-BE49-F238E27FC236}">
                <a16:creationId xmlns:a16="http://schemas.microsoft.com/office/drawing/2014/main" id="{E7FB6C83-DC9D-4235-9CA7-75E83BABF7E3}"/>
              </a:ext>
            </a:extLst>
          </p:cNvPr>
          <p:cNvSpPr/>
          <p:nvPr/>
        </p:nvSpPr>
        <p:spPr>
          <a:xfrm>
            <a:off x="5819536" y="3801640"/>
            <a:ext cx="5714886" cy="400110"/>
          </a:xfrm>
          <a:prstGeom prst="rect">
            <a:avLst/>
          </a:prstGeom>
        </p:spPr>
        <p:txBody>
          <a:bodyPr wrap="square">
            <a:spAutoFit/>
          </a:bodyPr>
          <a:lstStyle/>
          <a:p>
            <a:pPr marL="285750" indent="-285750">
              <a:buFont typeface="Arial" panose="020B0604020202020204" pitchFamily="34" charset="0"/>
              <a:buChar char="•"/>
            </a:pPr>
            <a:r>
              <a:rPr lang="en-US" sz="2000" dirty="0"/>
              <a:t>OCIO: 3-112 Cybersecurity Policy</a:t>
            </a:r>
          </a:p>
        </p:txBody>
      </p:sp>
      <p:sp>
        <p:nvSpPr>
          <p:cNvPr id="14" name="Diagonal Stripe 13">
            <a:extLst>
              <a:ext uri="{FF2B5EF4-FFF2-40B4-BE49-F238E27FC236}">
                <a16:creationId xmlns:a16="http://schemas.microsoft.com/office/drawing/2014/main" id="{12CCC612-6F34-463E-B591-24CE393531C9}"/>
              </a:ext>
            </a:extLst>
          </p:cNvPr>
          <p:cNvSpPr/>
          <p:nvPr/>
        </p:nvSpPr>
        <p:spPr>
          <a:xfrm>
            <a:off x="8428" y="3984139"/>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5" name="Diagonal Stripe 14">
            <a:extLst>
              <a:ext uri="{FF2B5EF4-FFF2-40B4-BE49-F238E27FC236}">
                <a16:creationId xmlns:a16="http://schemas.microsoft.com/office/drawing/2014/main" id="{B4F3A4B2-2B1E-4E01-A35B-A627DB3B18BE}"/>
              </a:ext>
            </a:extLst>
          </p:cNvPr>
          <p:cNvSpPr/>
          <p:nvPr/>
        </p:nvSpPr>
        <p:spPr>
          <a:xfrm flipV="1">
            <a:off x="43214" y="3392020"/>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6" name="TextBox 15">
            <a:extLst>
              <a:ext uri="{FF2B5EF4-FFF2-40B4-BE49-F238E27FC236}">
                <a16:creationId xmlns:a16="http://schemas.microsoft.com/office/drawing/2014/main" id="{F655BB1A-7C18-4892-A611-74D0D3760AC3}"/>
              </a:ext>
            </a:extLst>
          </p:cNvPr>
          <p:cNvSpPr txBox="1"/>
          <p:nvPr/>
        </p:nvSpPr>
        <p:spPr>
          <a:xfrm>
            <a:off x="2529733" y="5300989"/>
            <a:ext cx="3835638" cy="584775"/>
          </a:xfrm>
          <a:prstGeom prst="rect">
            <a:avLst/>
          </a:prstGeom>
          <a:noFill/>
        </p:spPr>
        <p:txBody>
          <a:bodyPr wrap="square" rtlCol="0">
            <a:spAutoFit/>
          </a:bodyPr>
          <a:lstStyle/>
          <a:p>
            <a:r>
              <a:rPr lang="en-US" sz="3200" b="1" spc="-31" dirty="0">
                <a:solidFill>
                  <a:srgbClr val="028573"/>
                </a:solidFill>
                <a:ea typeface="Open Sans" charset="0"/>
                <a:cs typeface="Open Sans" charset="0"/>
              </a:rPr>
              <a:t>MSIX Specific</a:t>
            </a:r>
          </a:p>
        </p:txBody>
      </p:sp>
      <p:sp>
        <p:nvSpPr>
          <p:cNvPr id="17" name="Rectangle 16">
            <a:extLst>
              <a:ext uri="{FF2B5EF4-FFF2-40B4-BE49-F238E27FC236}">
                <a16:creationId xmlns:a16="http://schemas.microsoft.com/office/drawing/2014/main" id="{30042465-C74D-43B6-A9DA-567E86095322}"/>
              </a:ext>
            </a:extLst>
          </p:cNvPr>
          <p:cNvSpPr/>
          <p:nvPr/>
        </p:nvSpPr>
        <p:spPr>
          <a:xfrm>
            <a:off x="5819536" y="4736151"/>
            <a:ext cx="5714886" cy="1938992"/>
          </a:xfrm>
          <a:prstGeom prst="rect">
            <a:avLst/>
          </a:prstGeom>
        </p:spPr>
        <p:txBody>
          <a:bodyPr wrap="square">
            <a:spAutoFit/>
          </a:bodyPr>
          <a:lstStyle/>
          <a:p>
            <a:pPr marL="285750" indent="-285750">
              <a:buFont typeface="Arial" panose="020B0604020202020204" pitchFamily="34" charset="0"/>
              <a:buChar char="•"/>
            </a:pPr>
            <a:r>
              <a:rPr lang="en-US" sz="2000" dirty="0"/>
              <a:t>MSIX System Security Plan</a:t>
            </a:r>
          </a:p>
          <a:p>
            <a:pPr marL="285750" indent="-285750">
              <a:buFont typeface="Arial" panose="020B0604020202020204" pitchFamily="34" charset="0"/>
              <a:buChar char="•"/>
            </a:pPr>
            <a:r>
              <a:rPr lang="en-US" sz="2000" dirty="0"/>
              <a:t>MSIX Privacy Impact Assessment</a:t>
            </a:r>
          </a:p>
          <a:p>
            <a:pPr marL="285750" indent="-285750">
              <a:buFont typeface="Arial" panose="020B0604020202020204" pitchFamily="34" charset="0"/>
              <a:buChar char="•"/>
            </a:pPr>
            <a:r>
              <a:rPr lang="en-US" sz="2000" dirty="0"/>
              <a:t>MSIX System of Record Notice</a:t>
            </a:r>
          </a:p>
          <a:p>
            <a:pPr marL="285750" indent="-285750">
              <a:buFont typeface="Arial" panose="020B0604020202020204" pitchFamily="34" charset="0"/>
              <a:buChar char="•"/>
            </a:pPr>
            <a:r>
              <a:rPr lang="en-US" sz="2000" dirty="0"/>
              <a:t>Interconnection Security Agreements</a:t>
            </a:r>
          </a:p>
          <a:p>
            <a:pPr marL="285750" indent="-285750">
              <a:buFont typeface="Arial" panose="020B0604020202020204" pitchFamily="34" charset="0"/>
              <a:buChar char="•"/>
            </a:pPr>
            <a:r>
              <a:rPr lang="en-US" sz="2000" dirty="0"/>
              <a:t>Memoranda of Understanding</a:t>
            </a:r>
          </a:p>
          <a:p>
            <a:pPr marL="285750" indent="-285750">
              <a:buFont typeface="Arial" panose="020B0604020202020204" pitchFamily="34" charset="0"/>
              <a:buChar char="•"/>
            </a:pPr>
            <a:r>
              <a:rPr lang="en-US" sz="2000" dirty="0"/>
              <a:t>MSIX Rules of Behavior</a:t>
            </a:r>
          </a:p>
        </p:txBody>
      </p:sp>
    </p:spTree>
    <p:extLst>
      <p:ext uri="{BB962C8B-B14F-4D97-AF65-F5344CB8AC3E}">
        <p14:creationId xmlns:p14="http://schemas.microsoft.com/office/powerpoint/2010/main" val="312942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C48D011E-5D04-484F-BB70-E387D9538995}"/>
              </a:ext>
            </a:extLst>
          </p:cNvPr>
          <p:cNvSpPr/>
          <p:nvPr/>
        </p:nvSpPr>
        <p:spPr>
          <a:xfrm>
            <a:off x="4776893" y="4327735"/>
            <a:ext cx="660400" cy="1727741"/>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018645"/>
              <a:gd name="connsiteX1" fmla="*/ 1696507 w 1696507"/>
              <a:gd name="connsiteY1" fmla="*/ 168275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501245"/>
              <a:gd name="connsiteX1" fmla="*/ 1696507 w 1696507"/>
              <a:gd name="connsiteY1" fmla="*/ 168275 h 1501245"/>
              <a:gd name="connsiteX2" fmla="*/ 1696507 w 1696507"/>
              <a:gd name="connsiteY2" fmla="*/ 1501245 h 1501245"/>
              <a:gd name="connsiteX3" fmla="*/ 0 w 1696507"/>
              <a:gd name="connsiteY3" fmla="*/ 1018645 h 1501245"/>
              <a:gd name="connsiteX4" fmla="*/ 0 w 1696507"/>
              <a:gd name="connsiteY4" fmla="*/ 0 h 150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01245">
                <a:moveTo>
                  <a:pt x="0" y="0"/>
                </a:moveTo>
                <a:lnTo>
                  <a:pt x="1696507" y="168275"/>
                </a:lnTo>
                <a:lnTo>
                  <a:pt x="1696507" y="1501245"/>
                </a:lnTo>
                <a:lnTo>
                  <a:pt x="0" y="1018645"/>
                </a:lnTo>
                <a:lnTo>
                  <a:pt x="0" y="0"/>
                </a:lnTo>
                <a:close/>
              </a:path>
            </a:pathLst>
          </a:custGeom>
          <a:solidFill>
            <a:srgbClr val="EBF2B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8" name="Rectangle 9">
            <a:extLst>
              <a:ext uri="{FF2B5EF4-FFF2-40B4-BE49-F238E27FC236}">
                <a16:creationId xmlns:a16="http://schemas.microsoft.com/office/drawing/2014/main" id="{D7403043-C520-4F0E-97A2-B3264952B149}"/>
              </a:ext>
            </a:extLst>
          </p:cNvPr>
          <p:cNvSpPr/>
          <p:nvPr/>
        </p:nvSpPr>
        <p:spPr>
          <a:xfrm>
            <a:off x="4776893" y="1522155"/>
            <a:ext cx="660400" cy="1741215"/>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482600 h 1501245"/>
              <a:gd name="connsiteX1" fmla="*/ 1696507 w 1696507"/>
              <a:gd name="connsiteY1" fmla="*/ 0 h 1501245"/>
              <a:gd name="connsiteX2" fmla="*/ 1696507 w 1696507"/>
              <a:gd name="connsiteY2" fmla="*/ 1501245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92125 h 1510770"/>
              <a:gd name="connsiteX1" fmla="*/ 1693332 w 1696507"/>
              <a:gd name="connsiteY1" fmla="*/ 0 h 1510770"/>
              <a:gd name="connsiteX2" fmla="*/ 1696507 w 1696507"/>
              <a:gd name="connsiteY2" fmla="*/ 1342495 h 1510770"/>
              <a:gd name="connsiteX3" fmla="*/ 0 w 1696507"/>
              <a:gd name="connsiteY3" fmla="*/ 1510770 h 1510770"/>
              <a:gd name="connsiteX4" fmla="*/ 0 w 1696507"/>
              <a:gd name="connsiteY4" fmla="*/ 492125 h 151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10770">
                <a:moveTo>
                  <a:pt x="0" y="492125"/>
                </a:moveTo>
                <a:lnTo>
                  <a:pt x="1693332" y="0"/>
                </a:lnTo>
                <a:cubicBezTo>
                  <a:pt x="1694390" y="447498"/>
                  <a:pt x="1695449" y="894997"/>
                  <a:pt x="1696507" y="1342495"/>
                </a:cubicBezTo>
                <a:lnTo>
                  <a:pt x="0" y="1510770"/>
                </a:lnTo>
                <a:lnTo>
                  <a:pt x="0" y="492125"/>
                </a:lnTo>
                <a:close/>
              </a:path>
            </a:pathLst>
          </a:custGeom>
          <a:solidFill>
            <a:srgbClr val="B6E4C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52500" y="519655"/>
            <a:ext cx="10363200" cy="594360"/>
          </a:xfrm>
        </p:spPr>
        <p:txBody>
          <a:bodyPr/>
          <a:lstStyle/>
          <a:p>
            <a:r>
              <a:rPr lang="en-US" sz="4000" b="1" dirty="0">
                <a:latin typeface="+mn-lt"/>
              </a:rPr>
              <a:t>Cybercrime Statistics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7" name="Rectangle 8">
            <a:extLst>
              <a:ext uri="{FF2B5EF4-FFF2-40B4-BE49-F238E27FC236}">
                <a16:creationId xmlns:a16="http://schemas.microsoft.com/office/drawing/2014/main" id="{75255141-BC94-437C-BEB5-3487CA10120A}"/>
              </a:ext>
            </a:extLst>
          </p:cNvPr>
          <p:cNvSpPr/>
          <p:nvPr/>
        </p:nvSpPr>
        <p:spPr>
          <a:xfrm>
            <a:off x="4776893" y="3034086"/>
            <a:ext cx="660400" cy="1515264"/>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165100 h 1183745"/>
              <a:gd name="connsiteX1" fmla="*/ 1696507 w 1696507"/>
              <a:gd name="connsiteY1" fmla="*/ 0 h 1183745"/>
              <a:gd name="connsiteX2" fmla="*/ 1696507 w 1696507"/>
              <a:gd name="connsiteY2" fmla="*/ 1183745 h 1183745"/>
              <a:gd name="connsiteX3" fmla="*/ 0 w 1696507"/>
              <a:gd name="connsiteY3" fmla="*/ 1183745 h 1183745"/>
              <a:gd name="connsiteX4" fmla="*/ 0 w 1696507"/>
              <a:gd name="connsiteY4" fmla="*/ 165100 h 1183745"/>
              <a:gd name="connsiteX0" fmla="*/ 0 w 1696507"/>
              <a:gd name="connsiteY0" fmla="*/ 165100 h 1352020"/>
              <a:gd name="connsiteX1" fmla="*/ 1696507 w 1696507"/>
              <a:gd name="connsiteY1" fmla="*/ 0 h 1352020"/>
              <a:gd name="connsiteX2" fmla="*/ 1696507 w 1696507"/>
              <a:gd name="connsiteY2" fmla="*/ 1352020 h 1352020"/>
              <a:gd name="connsiteX3" fmla="*/ 0 w 1696507"/>
              <a:gd name="connsiteY3" fmla="*/ 1183745 h 1352020"/>
              <a:gd name="connsiteX4" fmla="*/ 0 w 1696507"/>
              <a:gd name="connsiteY4" fmla="*/ 165100 h 135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352020">
                <a:moveTo>
                  <a:pt x="0" y="165100"/>
                </a:moveTo>
                <a:lnTo>
                  <a:pt x="1696507" y="0"/>
                </a:lnTo>
                <a:lnTo>
                  <a:pt x="1696507" y="1352020"/>
                </a:lnTo>
                <a:lnTo>
                  <a:pt x="0" y="1183745"/>
                </a:lnTo>
                <a:lnTo>
                  <a:pt x="0" y="165100"/>
                </a:lnTo>
                <a:close/>
              </a:path>
            </a:pathLst>
          </a:custGeom>
          <a:solidFill>
            <a:srgbClr val="FDF2B6"/>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0" name="Round Same Side Corner Rectangle 47">
            <a:extLst>
              <a:ext uri="{FF2B5EF4-FFF2-40B4-BE49-F238E27FC236}">
                <a16:creationId xmlns:a16="http://schemas.microsoft.com/office/drawing/2014/main" id="{6209F4CF-F31C-4913-AAC3-97AF6881BE38}"/>
              </a:ext>
            </a:extLst>
          </p:cNvPr>
          <p:cNvSpPr/>
          <p:nvPr/>
        </p:nvSpPr>
        <p:spPr>
          <a:xfrm rot="5400000">
            <a:off x="8005926" y="-1045720"/>
            <a:ext cx="1510767" cy="6648032"/>
          </a:xfrm>
          <a:prstGeom prst="round2SameRect">
            <a:avLst/>
          </a:prstGeom>
          <a:solidFill>
            <a:srgbClr val="D7F0E5"/>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1" name="Round Same Side Corner Rectangle 48">
            <a:extLst>
              <a:ext uri="{FF2B5EF4-FFF2-40B4-BE49-F238E27FC236}">
                <a16:creationId xmlns:a16="http://schemas.microsoft.com/office/drawing/2014/main" id="{EE79C505-E3E2-44ED-87A1-E79153AD706B}"/>
              </a:ext>
            </a:extLst>
          </p:cNvPr>
          <p:cNvSpPr/>
          <p:nvPr/>
        </p:nvSpPr>
        <p:spPr>
          <a:xfrm rot="5400000">
            <a:off x="8005926" y="465455"/>
            <a:ext cx="1510768" cy="6648030"/>
          </a:xfrm>
          <a:prstGeom prst="round2SameRect">
            <a:avLst/>
          </a:prstGeom>
          <a:solidFill>
            <a:srgbClr val="FEF8D7"/>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2" name="Round Same Side Corner Rectangle 49">
            <a:extLst>
              <a:ext uri="{FF2B5EF4-FFF2-40B4-BE49-F238E27FC236}">
                <a16:creationId xmlns:a16="http://schemas.microsoft.com/office/drawing/2014/main" id="{AFEA7D6A-5AFB-4505-B0DF-3876DDD5994E}"/>
              </a:ext>
            </a:extLst>
          </p:cNvPr>
          <p:cNvSpPr/>
          <p:nvPr/>
        </p:nvSpPr>
        <p:spPr>
          <a:xfrm rot="5400000">
            <a:off x="8005927" y="1976078"/>
            <a:ext cx="1510768" cy="6648028"/>
          </a:xfrm>
          <a:prstGeom prst="round2SameRect">
            <a:avLst/>
          </a:prstGeom>
          <a:solidFill>
            <a:srgbClr val="F4F8D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6" name="Rectangle 5">
            <a:extLst>
              <a:ext uri="{FF2B5EF4-FFF2-40B4-BE49-F238E27FC236}">
                <a16:creationId xmlns:a16="http://schemas.microsoft.com/office/drawing/2014/main" id="{79E61637-201F-4BD3-9377-54C291EACBE0}"/>
              </a:ext>
            </a:extLst>
          </p:cNvPr>
          <p:cNvSpPr/>
          <p:nvPr/>
        </p:nvSpPr>
        <p:spPr>
          <a:xfrm>
            <a:off x="0" y="2091535"/>
            <a:ext cx="4776892" cy="1130703"/>
          </a:xfrm>
          <a:prstGeom prst="rect">
            <a:avLst/>
          </a:prstGeom>
          <a:solidFill>
            <a:srgbClr val="D7F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F11EA9A-D83C-4B8A-92D1-E0EF7F6D6D1D}"/>
              </a:ext>
            </a:extLst>
          </p:cNvPr>
          <p:cNvSpPr/>
          <p:nvPr/>
        </p:nvSpPr>
        <p:spPr>
          <a:xfrm>
            <a:off x="681985" y="2302943"/>
            <a:ext cx="4094903" cy="707886"/>
          </a:xfrm>
          <a:prstGeom prst="rect">
            <a:avLst/>
          </a:prstGeom>
        </p:spPr>
        <p:txBody>
          <a:bodyPr wrap="square">
            <a:spAutoFit/>
          </a:bodyPr>
          <a:lstStyle/>
          <a:p>
            <a:r>
              <a:rPr lang="en-US" sz="2000" b="1" spc="-31" dirty="0">
                <a:ea typeface="Open Sans" charset="0"/>
                <a:cs typeface="Open Sans" charset="0"/>
              </a:rPr>
              <a:t>Email threats rose by more than 64% during 2020</a:t>
            </a:r>
          </a:p>
        </p:txBody>
      </p:sp>
      <p:sp>
        <p:nvSpPr>
          <p:cNvPr id="17" name="Rectangle 16">
            <a:extLst>
              <a:ext uri="{FF2B5EF4-FFF2-40B4-BE49-F238E27FC236}">
                <a16:creationId xmlns:a16="http://schemas.microsoft.com/office/drawing/2014/main" id="{EA6260DA-CF78-4F00-B223-789384C152F7}"/>
              </a:ext>
            </a:extLst>
          </p:cNvPr>
          <p:cNvSpPr/>
          <p:nvPr/>
        </p:nvSpPr>
        <p:spPr>
          <a:xfrm>
            <a:off x="5502403" y="1670463"/>
            <a:ext cx="6648033" cy="1323439"/>
          </a:xfrm>
          <a:prstGeom prst="rect">
            <a:avLst/>
          </a:prstGeom>
        </p:spPr>
        <p:txBody>
          <a:bodyPr wrap="square">
            <a:spAutoFit/>
          </a:bodyPr>
          <a:lstStyle/>
          <a:p>
            <a:r>
              <a:rPr lang="en-US" sz="1600" dirty="0"/>
              <a:t>With employees around the world working remotely, more sharing of sensitive business information has migrated from conference room white boards and face-to-face conversations. This swell of digital activity has presented cybercriminals with numerous new openings for social engineering attacks.</a:t>
            </a:r>
            <a:endParaRPr lang="en-US" sz="1600" spc="-31" dirty="0">
              <a:ea typeface="Open Sans" charset="0"/>
              <a:cs typeface="Open Sans" charset="0"/>
            </a:endParaRPr>
          </a:p>
        </p:txBody>
      </p:sp>
      <p:sp>
        <p:nvSpPr>
          <p:cNvPr id="19" name="Rectangle 18">
            <a:extLst>
              <a:ext uri="{FF2B5EF4-FFF2-40B4-BE49-F238E27FC236}">
                <a16:creationId xmlns:a16="http://schemas.microsoft.com/office/drawing/2014/main" id="{A8A670D7-ABB0-402B-9436-59AAC4C948A3}"/>
              </a:ext>
            </a:extLst>
          </p:cNvPr>
          <p:cNvSpPr/>
          <p:nvPr/>
        </p:nvSpPr>
        <p:spPr>
          <a:xfrm>
            <a:off x="0" y="3211478"/>
            <a:ext cx="4776892" cy="1148382"/>
          </a:xfrm>
          <a:prstGeom prst="rect">
            <a:avLst/>
          </a:prstGeom>
          <a:solidFill>
            <a:srgbClr val="FEF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A7AC486-7008-4A1A-B6BD-A6A176742C45}"/>
              </a:ext>
            </a:extLst>
          </p:cNvPr>
          <p:cNvSpPr/>
          <p:nvPr/>
        </p:nvSpPr>
        <p:spPr>
          <a:xfrm>
            <a:off x="681986" y="3431726"/>
            <a:ext cx="4094903" cy="707886"/>
          </a:xfrm>
          <a:prstGeom prst="rect">
            <a:avLst/>
          </a:prstGeom>
        </p:spPr>
        <p:txBody>
          <a:bodyPr wrap="square">
            <a:spAutoFit/>
          </a:bodyPr>
          <a:lstStyle/>
          <a:p>
            <a:r>
              <a:rPr lang="en-US" sz="2000" b="1" spc="-31" dirty="0">
                <a:ea typeface="Open Sans" charset="0"/>
                <a:cs typeface="Open Sans" charset="0"/>
              </a:rPr>
              <a:t> 60% of business endured a ransomware attack last year</a:t>
            </a:r>
          </a:p>
        </p:txBody>
      </p:sp>
      <p:sp>
        <p:nvSpPr>
          <p:cNvPr id="21" name="Rectangle 20">
            <a:extLst>
              <a:ext uri="{FF2B5EF4-FFF2-40B4-BE49-F238E27FC236}">
                <a16:creationId xmlns:a16="http://schemas.microsoft.com/office/drawing/2014/main" id="{F616141C-8617-4DB1-8E7D-A0B5EE2B85F5}"/>
              </a:ext>
            </a:extLst>
          </p:cNvPr>
          <p:cNvSpPr/>
          <p:nvPr/>
        </p:nvSpPr>
        <p:spPr>
          <a:xfrm>
            <a:off x="1" y="4359860"/>
            <a:ext cx="4776892" cy="1148382"/>
          </a:xfrm>
          <a:prstGeom prst="rect">
            <a:avLst/>
          </a:prstGeom>
          <a:solidFill>
            <a:srgbClr val="F4F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E24D5D1-6C25-4B5B-ABE2-E50265891592}"/>
              </a:ext>
            </a:extLst>
          </p:cNvPr>
          <p:cNvSpPr/>
          <p:nvPr/>
        </p:nvSpPr>
        <p:spPr>
          <a:xfrm>
            <a:off x="681986" y="4426220"/>
            <a:ext cx="4094908" cy="707886"/>
          </a:xfrm>
          <a:prstGeom prst="rect">
            <a:avLst/>
          </a:prstGeom>
        </p:spPr>
        <p:txBody>
          <a:bodyPr wrap="square">
            <a:spAutoFit/>
          </a:bodyPr>
          <a:lstStyle/>
          <a:p>
            <a:r>
              <a:rPr lang="en-US" sz="2000" b="1" spc="-31" dirty="0">
                <a:ea typeface="Open Sans" charset="0"/>
                <a:cs typeface="Open Sans" charset="0"/>
              </a:rPr>
              <a:t>There is a cyber-attack once every 39 seconds</a:t>
            </a:r>
          </a:p>
        </p:txBody>
      </p:sp>
      <p:sp>
        <p:nvSpPr>
          <p:cNvPr id="20" name="Rectangle 19">
            <a:extLst>
              <a:ext uri="{FF2B5EF4-FFF2-40B4-BE49-F238E27FC236}">
                <a16:creationId xmlns:a16="http://schemas.microsoft.com/office/drawing/2014/main" id="{4EE1B1B3-7C6E-475E-92B8-D0685CE89EDE}"/>
              </a:ext>
            </a:extLst>
          </p:cNvPr>
          <p:cNvSpPr/>
          <p:nvPr/>
        </p:nvSpPr>
        <p:spPr>
          <a:xfrm>
            <a:off x="5496972" y="4593813"/>
            <a:ext cx="6523230" cy="1323439"/>
          </a:xfrm>
          <a:prstGeom prst="rect">
            <a:avLst/>
          </a:prstGeom>
        </p:spPr>
        <p:txBody>
          <a:bodyPr wrap="square">
            <a:spAutoFit/>
          </a:bodyPr>
          <a:lstStyle/>
          <a:p>
            <a:r>
              <a:rPr lang="en-US" sz="1600" spc="-31" dirty="0">
                <a:ea typeface="Open Sans" charset="0"/>
                <a:cs typeface="Open Sans" charset="0"/>
              </a:rPr>
              <a:t>According to a study from the University of Maryland, a typical computer is attacked in one way or another every 39 seconds. This could come in the form of a direct hacking attempt, a phishing attempt, or some other version of spam meant to infect your computer with malware.</a:t>
            </a:r>
          </a:p>
        </p:txBody>
      </p:sp>
      <p:sp>
        <p:nvSpPr>
          <p:cNvPr id="23" name="Rectangle 22">
            <a:extLst>
              <a:ext uri="{FF2B5EF4-FFF2-40B4-BE49-F238E27FC236}">
                <a16:creationId xmlns:a16="http://schemas.microsoft.com/office/drawing/2014/main" id="{A43151CC-274F-4C56-A251-79FCE02CACE3}"/>
              </a:ext>
            </a:extLst>
          </p:cNvPr>
          <p:cNvSpPr/>
          <p:nvPr/>
        </p:nvSpPr>
        <p:spPr>
          <a:xfrm>
            <a:off x="5458874" y="3048922"/>
            <a:ext cx="6561328" cy="1569660"/>
          </a:xfrm>
          <a:prstGeom prst="rect">
            <a:avLst/>
          </a:prstGeom>
        </p:spPr>
        <p:txBody>
          <a:bodyPr wrap="square">
            <a:spAutoFit/>
          </a:bodyPr>
          <a:lstStyle/>
          <a:p>
            <a:r>
              <a:rPr lang="en-US" sz="1600" b="0" i="0" dirty="0">
                <a:effectLst/>
              </a:rPr>
              <a:t>The (ITRC) reported in 2021 that cybercriminals remain less invested in taking large amounts of personal information instead manipulating poor consumer behaviors to perpetrate identity-related crimes against businesses using stolen credentials, such as logins and passwords. Criminals then utilize these stolen logins and passwords to perpetrate ransomware and phishing attacks.</a:t>
            </a:r>
            <a:endParaRPr lang="en-US" sz="1600" spc="-31" dirty="0">
              <a:ea typeface="Open Sans" charset="0"/>
              <a:cs typeface="Open Sans" charset="0"/>
            </a:endParaRPr>
          </a:p>
        </p:txBody>
      </p:sp>
      <p:sp>
        <p:nvSpPr>
          <p:cNvPr id="24" name="Oval 23">
            <a:extLst>
              <a:ext uri="{FF2B5EF4-FFF2-40B4-BE49-F238E27FC236}">
                <a16:creationId xmlns:a16="http://schemas.microsoft.com/office/drawing/2014/main" id="{89B4E8FB-9AE9-4B8A-BEFE-5B75BC03E833}"/>
              </a:ext>
            </a:extLst>
          </p:cNvPr>
          <p:cNvSpPr/>
          <p:nvPr/>
        </p:nvSpPr>
        <p:spPr>
          <a:xfrm>
            <a:off x="106673" y="2473681"/>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26" name="Oval 25">
            <a:extLst>
              <a:ext uri="{FF2B5EF4-FFF2-40B4-BE49-F238E27FC236}">
                <a16:creationId xmlns:a16="http://schemas.microsoft.com/office/drawing/2014/main" id="{AD221F88-519C-4215-AAAF-D214C4B77111}"/>
              </a:ext>
            </a:extLst>
          </p:cNvPr>
          <p:cNvSpPr/>
          <p:nvPr/>
        </p:nvSpPr>
        <p:spPr>
          <a:xfrm>
            <a:off x="106673" y="3532368"/>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27" name="Oval 26">
            <a:extLst>
              <a:ext uri="{FF2B5EF4-FFF2-40B4-BE49-F238E27FC236}">
                <a16:creationId xmlns:a16="http://schemas.microsoft.com/office/drawing/2014/main" id="{C9CCE217-7EB1-4A3A-8281-D42ECF49B2B4}"/>
              </a:ext>
            </a:extLst>
          </p:cNvPr>
          <p:cNvSpPr/>
          <p:nvPr/>
        </p:nvSpPr>
        <p:spPr>
          <a:xfrm>
            <a:off x="106730" y="4680750"/>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Tree>
    <p:extLst>
      <p:ext uri="{BB962C8B-B14F-4D97-AF65-F5344CB8AC3E}">
        <p14:creationId xmlns:p14="http://schemas.microsoft.com/office/powerpoint/2010/main" val="2112352408"/>
      </p:ext>
    </p:extLst>
  </p:cSld>
  <p:clrMapOvr>
    <a:masterClrMapping/>
  </p:clrMapOvr>
</p:sld>
</file>

<file path=ppt/theme/theme1.xml><?xml version="1.0" encoding="utf-8"?>
<a:theme xmlns:a="http://schemas.openxmlformats.org/drawingml/2006/main" name="1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pdated_Master">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Report white background_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Report white background_US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Report white background_US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Updated_Master">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Report white background_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Report white background_US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Report white background_US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D Template Feb 2017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Agency">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RebrandMaster_16x9_v1" id="{90B4DB23-4054-474E-A189-0311DCA37F9F}" vid="{49D8AB05-F05B-114C-B15F-F8DA1370C64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6ac4b79b0382c3939450016a27d0129a">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cde36a88d8ed0dc029bb35ffa8089f11"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F774DF-72AC-4C51-9EAD-7E47C725A426}"/>
</file>

<file path=customXml/itemProps2.xml><?xml version="1.0" encoding="utf-8"?>
<ds:datastoreItem xmlns:ds="http://schemas.openxmlformats.org/officeDocument/2006/customXml" ds:itemID="{AA9B906C-1339-4174-8ADD-93B92D3A604B}"/>
</file>

<file path=customXml/itemProps3.xml><?xml version="1.0" encoding="utf-8"?>
<ds:datastoreItem xmlns:ds="http://schemas.openxmlformats.org/officeDocument/2006/customXml" ds:itemID="{AFD67FF4-6A3F-4A13-A05D-218551CE74C3}"/>
</file>

<file path=docProps/app.xml><?xml version="1.0" encoding="utf-8"?>
<Properties xmlns="http://schemas.openxmlformats.org/officeDocument/2006/extended-properties" xmlns:vt="http://schemas.openxmlformats.org/officeDocument/2006/docPropsVTypes">
  <TotalTime>0</TotalTime>
  <Words>6520</Words>
  <Application>Microsoft Office PowerPoint</Application>
  <PresentationFormat>Widescreen</PresentationFormat>
  <Paragraphs>433</Paragraphs>
  <Slides>32</Slides>
  <Notes>32</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32</vt:i4>
      </vt:variant>
    </vt:vector>
  </HeadingPairs>
  <TitlesOfParts>
    <vt:vector size="54" baseType="lpstr">
      <vt:lpstr>Arial</vt:lpstr>
      <vt:lpstr>Calibri</vt:lpstr>
      <vt:lpstr>Calibri Light</vt:lpstr>
      <vt:lpstr>Chronicle Display Black</vt:lpstr>
      <vt:lpstr>Courier New</vt:lpstr>
      <vt:lpstr>Frutiger Next Pro Light</vt:lpstr>
      <vt:lpstr>Frutiger Next Pro Medium</vt:lpstr>
      <vt:lpstr>Knockout HTF27-JuniorBantamwt</vt:lpstr>
      <vt:lpstr>Nexa Black</vt:lpstr>
      <vt:lpstr>Open Sans</vt:lpstr>
      <vt:lpstr>Symbol</vt:lpstr>
      <vt:lpstr>Verdana</vt:lpstr>
      <vt:lpstr>Wingdings</vt:lpstr>
      <vt:lpstr>Wingdings 2</vt:lpstr>
      <vt:lpstr>1_Office Theme</vt:lpstr>
      <vt:lpstr>1_Updated_Master</vt:lpstr>
      <vt:lpstr>DD Template Jan 2018 16x9</vt:lpstr>
      <vt:lpstr>Custom Design</vt:lpstr>
      <vt:lpstr>Office Theme</vt:lpstr>
      <vt:lpstr>2_Office Theme</vt:lpstr>
      <vt:lpstr>Updated_Master</vt:lpstr>
      <vt:lpstr>DD Template Feb 2017 16x9</vt:lpstr>
      <vt:lpstr>School Year 20-21: MSIX Promising practices</vt:lpstr>
      <vt:lpstr>PRIVACY REMINDER</vt:lpstr>
      <vt:lpstr>Agenda</vt:lpstr>
      <vt:lpstr>MSIX Overview</vt:lpstr>
      <vt:lpstr>MSIX Overview | System Architecture</vt:lpstr>
      <vt:lpstr>MSIX Overview | Secure Access</vt:lpstr>
      <vt:lpstr>Cybersecurity and Privacy Awareness Training</vt:lpstr>
      <vt:lpstr>Federal and U.S. Department of Education Cybersecurity References</vt:lpstr>
      <vt:lpstr>Cybercrime Statistics</vt:lpstr>
      <vt:lpstr>PowerPoint Presentation</vt:lpstr>
      <vt:lpstr>Email Security Best Practices</vt:lpstr>
      <vt:lpstr>General Security - PA</vt:lpstr>
      <vt:lpstr>Annual Required Trainings</vt:lpstr>
      <vt:lpstr>Secure Conduct</vt:lpstr>
      <vt:lpstr>Understanding PII, SPII, and PHI</vt:lpstr>
      <vt:lpstr>Sharing PII</vt:lpstr>
      <vt:lpstr>PII in PA </vt:lpstr>
      <vt:lpstr>Maintain Situational Awareness</vt:lpstr>
      <vt:lpstr>Digital Assistants: Best Practices</vt:lpstr>
      <vt:lpstr>Home Wireless Networks: Best Practices</vt:lpstr>
      <vt:lpstr>Public Wireless Networks: Best Practices</vt:lpstr>
      <vt:lpstr>Secure Computers</vt:lpstr>
      <vt:lpstr>Secure Communications</vt:lpstr>
      <vt:lpstr>MSIX Password Policy</vt:lpstr>
      <vt:lpstr>Accessing MSIX</vt:lpstr>
      <vt:lpstr>Self-Managed Password Reset Process</vt:lpstr>
      <vt:lpstr>MSIX Usage - PA</vt:lpstr>
      <vt:lpstr>Annual MSIX Account Applications</vt:lpstr>
      <vt:lpstr>Principle of Least Privilege</vt:lpstr>
      <vt:lpstr>Password Managers &amp; Passphrases</vt:lpstr>
      <vt:lpstr>User Administrator Responsibilities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2020-07-07T19:03:23Z</dcterms:created>
  <dcterms:modified xsi:type="dcterms:W3CDTF">2022-03-03T20:52:41Z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y fmtid="{D5CDD505-2E9C-101B-9397-08002B2CF9AE}" pid="3" name="MSIP_Label_ea60d57e-af5b-4752-ac57-3e4f28ca11dc_Enabled">
    <vt:lpwstr>true</vt:lpwstr>
  </property>
  <property fmtid="{D5CDD505-2E9C-101B-9397-08002B2CF9AE}" pid="4" name="MSIP_Label_ea60d57e-af5b-4752-ac57-3e4f28ca11dc_SetDate">
    <vt:lpwstr>2022-01-19T18:34:27Z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6c3eca3e-cb3e-4218-a2e5-f7e3699393bb</vt:lpwstr>
  </property>
  <property fmtid="{D5CDD505-2E9C-101B-9397-08002B2CF9AE}" pid="9" name="MSIP_Label_ea60d57e-af5b-4752-ac57-3e4f28ca11dc_ContentBits">
    <vt:lpwstr>0</vt:lpwstr>
  </property>
</Properties>
</file>