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305" r:id="rId3"/>
    <p:sldId id="297" r:id="rId4"/>
    <p:sldId id="258" r:id="rId5"/>
    <p:sldId id="269" r:id="rId6"/>
    <p:sldId id="273" r:id="rId7"/>
    <p:sldId id="271" r:id="rId8"/>
    <p:sldId id="272" r:id="rId9"/>
    <p:sldId id="275" r:id="rId10"/>
    <p:sldId id="299" r:id="rId11"/>
    <p:sldId id="304" r:id="rId12"/>
    <p:sldId id="276" r:id="rId13"/>
    <p:sldId id="277" r:id="rId14"/>
    <p:sldId id="302" r:id="rId15"/>
    <p:sldId id="300" r:id="rId16"/>
    <p:sldId id="278" r:id="rId17"/>
    <p:sldId id="280" r:id="rId18"/>
    <p:sldId id="279" r:id="rId19"/>
    <p:sldId id="281" r:id="rId20"/>
    <p:sldId id="303" r:id="rId21"/>
    <p:sldId id="301" r:id="rId22"/>
    <p:sldId id="282" r:id="rId23"/>
    <p:sldId id="284" r:id="rId24"/>
    <p:sldId id="287" r:id="rId25"/>
    <p:sldId id="290" r:id="rId26"/>
    <p:sldId id="286" r:id="rId27"/>
    <p:sldId id="288" r:id="rId28"/>
    <p:sldId id="291" r:id="rId29"/>
    <p:sldId id="289" r:id="rId30"/>
    <p:sldId id="292" r:id="rId31"/>
    <p:sldId id="298" r:id="rId32"/>
    <p:sldId id="294" r:id="rId33"/>
    <p:sldId id="295" r:id="rId34"/>
    <p:sldId id="296" r:id="rId35"/>
    <p:sldId id="306" r:id="rId3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17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D8AB1433-BF8B-45C5-81D6-089F21EECCF9}" type="datetimeFigureOut">
              <a:rPr lang="en-US" smtClean="0"/>
              <a:t>5/25/2015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6530340-F5C0-43BA-9CC1-D63E860F35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4E1784F-24CF-40F5-8E66-5A671CE0558F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FD5ACBA-BC96-4E48-BAD5-E7E116EC4687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7055141" y="1019660"/>
            <a:ext cx="2078037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8194362-26A2-411B-A63E-F202E3AFF173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2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7206143" y="1019660"/>
            <a:ext cx="192703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5B3B41-2E1F-40FB-8308-AA0E18F0B9DC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23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3CB0378-FFD4-4CBB-858D-32EE1C82268A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105475" y="1019660"/>
            <a:ext cx="2027703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29077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DE48FE1-C959-4842-929B-B952E86448B4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6A82E43-F334-4B83-9151-C0C24AE8A2BC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D42744-81F0-410B-A1C2-96529C47C04D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64163"/>
            <a:ext cx="462915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5BC54F9-6F4B-41F9-912C-6E88152A8FF5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01091"/>
            <a:ext cx="462915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3A17E0-28EC-493A-A2BA-E1070EBF6E76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F81D28A-6477-4EA0-9A4C-03300D2262A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7172587" y="1019660"/>
            <a:ext cx="19605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banter@doe.k12.ga.us" TargetMode="External"/><Relationship Id="rId2" Type="http://schemas.openxmlformats.org/officeDocument/2006/relationships/hyperlink" Target="mailto:edawsey@doe.k12.ga.us" TargetMode="Externa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mailto:jeverson@doe.k12.ga.us" TargetMode="External"/><Relationship Id="rId13" Type="http://schemas.openxmlformats.org/officeDocument/2006/relationships/hyperlink" Target="mailto:btrawick@doe.k12.ga.us" TargetMode="External"/><Relationship Id="rId3" Type="http://schemas.openxmlformats.org/officeDocument/2006/relationships/hyperlink" Target="mailto:rphillips@doe.k12.ga.us" TargetMode="External"/><Relationship Id="rId7" Type="http://schemas.openxmlformats.org/officeDocument/2006/relationships/hyperlink" Target="mailto:gmcelveen@doe.k12.ga.us" TargetMode="External"/><Relationship Id="rId12" Type="http://schemas.openxmlformats.org/officeDocument/2006/relationships/hyperlink" Target="mailto:oosunkoya@doe.k12.ga.us" TargetMode="External"/><Relationship Id="rId2" Type="http://schemas.openxmlformats.org/officeDocument/2006/relationships/hyperlink" Target="mailto:rplanchard@doe.k12.ga.u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julager@doe.k12.ga.us" TargetMode="External"/><Relationship Id="rId11" Type="http://schemas.openxmlformats.org/officeDocument/2006/relationships/hyperlink" Target="mailto:edawsey@doe.k12.ga.us" TargetMode="External"/><Relationship Id="rId5" Type="http://schemas.openxmlformats.org/officeDocument/2006/relationships/hyperlink" Target="mailto:emaddox@doe.k12.ga.us" TargetMode="External"/><Relationship Id="rId10" Type="http://schemas.openxmlformats.org/officeDocument/2006/relationships/hyperlink" Target="mailto:kpruett@doe.k12.ga.us" TargetMode="External"/><Relationship Id="rId4" Type="http://schemas.openxmlformats.org/officeDocument/2006/relationships/hyperlink" Target="mailto:Anthony.threat@doe.k12.ga.us" TargetMode="External"/><Relationship Id="rId9" Type="http://schemas.openxmlformats.org/officeDocument/2006/relationships/hyperlink" Target="mailto:mpitts@doe.k12.ga.us" TargetMode="External"/><Relationship Id="rId14" Type="http://schemas.openxmlformats.org/officeDocument/2006/relationships/hyperlink" Target="mailto:twilkes@doe.k12.ga.us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kbanter@doe.k12.ga.us" TargetMode="External"/><Relationship Id="rId2" Type="http://schemas.openxmlformats.org/officeDocument/2006/relationships/hyperlink" Target="mailto:edawsey@doe.k12.ga.us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78148"/>
            <a:ext cx="9003323" cy="3605234"/>
          </a:xfrm>
        </p:spPr>
        <p:txBody>
          <a:bodyPr anchor="t">
            <a:normAutofit/>
          </a:bodyPr>
          <a:lstStyle/>
          <a:p>
            <a:r>
              <a:rPr lang="en-US" sz="4400" dirty="0" smtClean="0">
                <a:latin typeface="Calibri" panose="020F0502020204030204" pitchFamily="34" charset="0"/>
              </a:rPr>
              <a:t>Overview of Title I Budgets and Plans: How the Two Work Hand and Hand</a:t>
            </a:r>
            <a:endParaRPr lang="en-US" sz="4400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2661" y="3537867"/>
            <a:ext cx="6858000" cy="1655762"/>
          </a:xfrm>
        </p:spPr>
        <p:txBody>
          <a:bodyPr>
            <a:normAutofit/>
          </a:bodyPr>
          <a:lstStyle/>
          <a:p>
            <a:r>
              <a:rPr lang="en-US" b="1" dirty="0" smtClean="0"/>
              <a:t>Georgia </a:t>
            </a:r>
            <a:r>
              <a:rPr lang="en-US" b="1" dirty="0"/>
              <a:t>Department of </a:t>
            </a:r>
            <a:r>
              <a:rPr lang="en-US" b="1" dirty="0" smtClean="0"/>
              <a:t>Education</a:t>
            </a:r>
          </a:p>
          <a:p>
            <a:r>
              <a:rPr lang="en-US" b="1" dirty="0" smtClean="0"/>
              <a:t>13th </a:t>
            </a:r>
            <a:r>
              <a:rPr lang="en-US" b="1" dirty="0"/>
              <a:t>Annual Title Programs </a:t>
            </a:r>
            <a:r>
              <a:rPr lang="en-US" b="1" dirty="0" smtClean="0"/>
              <a:t>Conference</a:t>
            </a:r>
          </a:p>
          <a:p>
            <a:r>
              <a:rPr lang="en-US" b="1" dirty="0" smtClean="0"/>
              <a:t>June </a:t>
            </a:r>
            <a:r>
              <a:rPr lang="en-US" b="1" dirty="0"/>
              <a:t>15-19, 2015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94CCCB8-5C83-404E-A3A7-8BF440FEC32E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4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Title I Viable Program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Title </a:t>
            </a:r>
            <a:r>
              <a:rPr lang="en-US" sz="2400" dirty="0" smtClean="0"/>
              <a:t>I, </a:t>
            </a:r>
            <a:r>
              <a:rPr lang="en-US" sz="2400" dirty="0"/>
              <a:t>Part A </a:t>
            </a:r>
            <a:r>
              <a:rPr lang="en-US" sz="2400" dirty="0" smtClean="0"/>
              <a:t>allocation </a:t>
            </a:r>
            <a:r>
              <a:rPr lang="en-US" sz="2400" dirty="0"/>
              <a:t>to each </a:t>
            </a:r>
            <a:r>
              <a:rPr lang="en-US" sz="2400" dirty="0" smtClean="0"/>
              <a:t>school must </a:t>
            </a:r>
            <a:r>
              <a:rPr lang="en-US" sz="2400" dirty="0"/>
              <a:t>be large enough for the school to run a </a:t>
            </a:r>
            <a:r>
              <a:rPr lang="en-US" sz="2400" b="1" dirty="0"/>
              <a:t>viable </a:t>
            </a:r>
            <a:r>
              <a:rPr lang="en-US" sz="2400" dirty="0"/>
              <a:t>Title I academic program. 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 </a:t>
            </a:r>
            <a:r>
              <a:rPr lang="en-US" sz="2400" b="1" dirty="0"/>
              <a:t>viable </a:t>
            </a:r>
            <a:r>
              <a:rPr lang="en-US" sz="2400" dirty="0"/>
              <a:t>academic program must cover </a:t>
            </a:r>
            <a:r>
              <a:rPr lang="en-US" sz="2400" b="1" dirty="0"/>
              <a:t>all the required </a:t>
            </a:r>
            <a:r>
              <a:rPr lang="en-US" sz="2400" b="1" dirty="0" smtClean="0"/>
              <a:t>ten components </a:t>
            </a:r>
            <a:r>
              <a:rPr lang="en-US" sz="2400" dirty="0"/>
              <a:t>for a </a:t>
            </a:r>
            <a:r>
              <a:rPr lang="en-US" sz="2400" dirty="0" smtClean="0"/>
              <a:t>schoolwide program and the </a:t>
            </a:r>
            <a:r>
              <a:rPr lang="en-US" sz="2400" b="1" dirty="0" smtClean="0"/>
              <a:t>eight required components</a:t>
            </a:r>
            <a:r>
              <a:rPr lang="en-US" sz="2400" dirty="0" smtClean="0"/>
              <a:t> for a targeted </a:t>
            </a:r>
            <a:r>
              <a:rPr lang="en-US" sz="2400" dirty="0"/>
              <a:t>assistance </a:t>
            </a:r>
            <a:r>
              <a:rPr lang="en-US" sz="2400" dirty="0" smtClean="0"/>
              <a:t>program</a:t>
            </a:r>
            <a:r>
              <a:rPr lang="en-US" sz="2400" dirty="0"/>
              <a:t>. 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US ED does not provide a specific dollar amount that qualifies as a viable </a:t>
            </a:r>
            <a:r>
              <a:rPr lang="en-US" sz="2400" dirty="0" smtClean="0"/>
              <a:t>amount.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4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Title I Viable Program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Policy </a:t>
            </a:r>
            <a:r>
              <a:rPr lang="en-US" sz="2400" dirty="0"/>
              <a:t>letters from </a:t>
            </a:r>
            <a:r>
              <a:rPr lang="en-US" sz="2400" dirty="0" smtClean="0"/>
              <a:t>US ED have </a:t>
            </a:r>
            <a:r>
              <a:rPr lang="en-US" sz="2400" dirty="0"/>
              <a:t>denied states to allow an allocation of </a:t>
            </a:r>
            <a:r>
              <a:rPr lang="en-US" sz="2400" dirty="0" smtClean="0"/>
              <a:t>only </a:t>
            </a:r>
            <a:r>
              <a:rPr lang="en-US" sz="2400" dirty="0"/>
              <a:t>$30,000 to $40,000 to Title I schools </a:t>
            </a:r>
            <a:r>
              <a:rPr lang="en-US" sz="2400" dirty="0" smtClean="0"/>
              <a:t>meaning it was not a viable program.</a:t>
            </a:r>
          </a:p>
          <a:p>
            <a:pPr marL="0" indent="0">
              <a:buNone/>
            </a:pP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required components of the Title I program may have to be covered with state or local funds which may lead to supplanting issues.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Work with your Title I Education Program Specialist with your specific scenarios.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PROCEED WITH CAUTION: As you allocate Title I funds in FY16.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8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Title I Program Models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Targeted Assistance</a:t>
            </a:r>
          </a:p>
          <a:p>
            <a:pPr lvl="1"/>
            <a:r>
              <a:rPr lang="en-US" dirty="0" smtClean="0"/>
              <a:t>Eligible Students</a:t>
            </a:r>
          </a:p>
          <a:p>
            <a:pPr lvl="1"/>
            <a:r>
              <a:rPr lang="en-US" dirty="0" smtClean="0"/>
              <a:t>Targeted Resources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0" indent="0">
              <a:buNone/>
            </a:pPr>
            <a:r>
              <a:rPr lang="en-US" b="1" dirty="0" smtClean="0"/>
              <a:t>Schoolwide</a:t>
            </a:r>
          </a:p>
          <a:p>
            <a:pPr lvl="1"/>
            <a:r>
              <a:rPr lang="en-US" dirty="0" smtClean="0"/>
              <a:t>Needs Assessment</a:t>
            </a:r>
          </a:p>
          <a:p>
            <a:pPr lvl="1"/>
            <a:r>
              <a:rPr lang="en-US" dirty="0" smtClean="0"/>
              <a:t>Schoolwide Plan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7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+mn-lt"/>
              </a:rPr>
              <a:t>Title I Targeted Assistance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2245"/>
            <a:ext cx="8862646" cy="4324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Eight Required Components for Targeted Assistance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Description of </a:t>
            </a:r>
            <a:r>
              <a:rPr lang="en-US" b="1" u="sng" dirty="0" smtClean="0"/>
              <a:t>Instructional Strategies</a:t>
            </a:r>
          </a:p>
          <a:p>
            <a:pPr lvl="2"/>
            <a:r>
              <a:rPr lang="en-US" dirty="0" smtClean="0"/>
              <a:t>Grades and subject areas to be served.</a:t>
            </a:r>
          </a:p>
          <a:p>
            <a:pPr lvl="2"/>
            <a:r>
              <a:rPr lang="en-US" dirty="0" smtClean="0"/>
              <a:t>Instructional strategies to be used</a:t>
            </a:r>
          </a:p>
          <a:p>
            <a:pPr lvl="2"/>
            <a:r>
              <a:rPr lang="en-US" dirty="0" smtClean="0"/>
              <a:t>Scheduling models to be used</a:t>
            </a:r>
          </a:p>
          <a:p>
            <a:pPr lvl="2"/>
            <a:r>
              <a:rPr lang="en-US" dirty="0" smtClean="0"/>
              <a:t>Supplemental instructional activities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Description of the method of </a:t>
            </a:r>
            <a:r>
              <a:rPr lang="en-US" b="1" u="sng" dirty="0" smtClean="0"/>
              <a:t>selecting children </a:t>
            </a:r>
            <a:r>
              <a:rPr lang="en-US" dirty="0" smtClean="0"/>
              <a:t>with the greatest need</a:t>
            </a:r>
          </a:p>
          <a:p>
            <a:pPr lvl="2"/>
            <a:r>
              <a:rPr lang="en-US" dirty="0" smtClean="0"/>
              <a:t>Pre-K through 2 selection criteria</a:t>
            </a:r>
          </a:p>
          <a:p>
            <a:pPr lvl="2"/>
            <a:r>
              <a:rPr lang="en-US" dirty="0" smtClean="0"/>
              <a:t>Grades 3 – 12 selection criteria</a:t>
            </a:r>
          </a:p>
          <a:p>
            <a:pPr lvl="2"/>
            <a:r>
              <a:rPr lang="en-US" dirty="0" smtClean="0"/>
              <a:t>Copy of multiple, educationally related, objective criteria worksheet for each subject and grade level of students being served.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+mn-lt"/>
              </a:rPr>
              <a:t>Title I Targeted Assistance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2245"/>
            <a:ext cx="8862646" cy="4324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Eight Required Components for Targeted Assistance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dirty="0" smtClean="0"/>
              <a:t>Description of provisions made to serve all </a:t>
            </a:r>
            <a:r>
              <a:rPr lang="en-US" b="1" u="sng" dirty="0" smtClean="0"/>
              <a:t>eligible children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dirty="0" smtClean="0"/>
              <a:t>Description of provisions for instruction by </a:t>
            </a:r>
            <a:r>
              <a:rPr lang="en-US" b="1" u="sng" dirty="0" smtClean="0"/>
              <a:t>highly qualified staff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dirty="0" smtClean="0"/>
              <a:t>Strategies planned to increase </a:t>
            </a:r>
            <a:r>
              <a:rPr lang="en-US" b="1" u="sng" dirty="0" smtClean="0"/>
              <a:t>parental involvement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dirty="0" smtClean="0"/>
              <a:t>Procedures to be used for </a:t>
            </a:r>
            <a:r>
              <a:rPr lang="en-US" b="1" u="sng" dirty="0" smtClean="0"/>
              <a:t>coordination</a:t>
            </a:r>
            <a:r>
              <a:rPr lang="en-US" dirty="0" smtClean="0"/>
              <a:t> for Title I resources with other resources 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dirty="0" smtClean="0"/>
              <a:t>Process for reviewing the </a:t>
            </a:r>
            <a:r>
              <a:rPr lang="en-US" b="1" u="sng" dirty="0" smtClean="0"/>
              <a:t>progress </a:t>
            </a:r>
            <a:r>
              <a:rPr lang="en-US" dirty="0" smtClean="0"/>
              <a:t>made by participating children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dirty="0" smtClean="0"/>
              <a:t>Procedures for </a:t>
            </a:r>
            <a:r>
              <a:rPr lang="en-US" b="1" u="sng" dirty="0" smtClean="0"/>
              <a:t>ongoing</a:t>
            </a:r>
            <a:r>
              <a:rPr lang="en-US" dirty="0" smtClean="0"/>
              <a:t> and an </a:t>
            </a:r>
            <a:r>
              <a:rPr lang="en-US" b="1" u="sng" dirty="0" smtClean="0"/>
              <a:t>annual evaluation </a:t>
            </a:r>
            <a:r>
              <a:rPr lang="en-US" dirty="0" smtClean="0"/>
              <a:t>of the goals in the TA plan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9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+mn-lt"/>
              </a:rPr>
              <a:t>Title I Targeted Assistance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2245"/>
            <a:ext cx="8862646" cy="4324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Schools that are ineligible for a schoolwide program (Section 1114)</a:t>
            </a:r>
          </a:p>
          <a:p>
            <a:pPr lvl="1"/>
            <a:r>
              <a:rPr lang="en-US" dirty="0" smtClean="0"/>
              <a:t>Less than 40-percent poverty</a:t>
            </a:r>
          </a:p>
          <a:p>
            <a:pPr lvl="1"/>
            <a:r>
              <a:rPr lang="en-US" dirty="0" smtClean="0"/>
              <a:t>Less than the district poverty average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b="1" dirty="0" smtClean="0"/>
              <a:t>Targeted Assistance requirements</a:t>
            </a:r>
          </a:p>
          <a:p>
            <a:pPr lvl="1"/>
            <a:r>
              <a:rPr lang="en-US" dirty="0" smtClean="0"/>
              <a:t>Rank list students using multiple academic criteria</a:t>
            </a:r>
          </a:p>
          <a:p>
            <a:pPr lvl="1"/>
            <a:r>
              <a:rPr lang="en-US" dirty="0" smtClean="0"/>
              <a:t>Limit the expenditures only to identified students (activities, teachers, parent)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9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+mn-lt"/>
              </a:rPr>
              <a:t>Title I Targeted Assistance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2245"/>
            <a:ext cx="8862646" cy="4324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Services may be delivered in a number of ways such as:</a:t>
            </a:r>
          </a:p>
          <a:p>
            <a:pPr lvl="1"/>
            <a:r>
              <a:rPr lang="en-US" dirty="0" smtClean="0"/>
              <a:t>In-class instruction</a:t>
            </a:r>
          </a:p>
          <a:p>
            <a:pPr lvl="1"/>
            <a:r>
              <a:rPr lang="en-US" dirty="0" smtClean="0"/>
              <a:t>Pull-out model</a:t>
            </a:r>
          </a:p>
          <a:p>
            <a:pPr lvl="1"/>
            <a:r>
              <a:rPr lang="en-US" dirty="0" smtClean="0"/>
              <a:t>Extended day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3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+mn-lt"/>
              </a:rPr>
              <a:t>Title I Targeted Assistance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2245"/>
            <a:ext cx="8862646" cy="4324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Targeted Assistance program must be based on:</a:t>
            </a:r>
          </a:p>
          <a:p>
            <a:pPr lvl="1"/>
            <a:r>
              <a:rPr lang="en-US" dirty="0" smtClean="0"/>
              <a:t>Improving achievement of participating children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Using effective instructional strategies that give primary consideration to extended-time strategies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Providing instruction by highly qualified and trained professional staff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Implement strategies to increase parent engagement in the education of their children.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2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+mn-lt"/>
              </a:rPr>
              <a:t>Title I Schoolwide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2245"/>
            <a:ext cx="8862646" cy="4324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Schoolwide Program Model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2400" dirty="0" smtClean="0"/>
              <a:t>Section 1114 of Title I of the ESEA allows a school in which 40-percent or more of its students are from low-income families to use its Title I funds, along with other federal, state, and local funds, to operate a schoolwide program to upgrade the entire educational program in the school to improve the academic performance of all students, particularly the lowest-achieving students. </a:t>
            </a:r>
            <a:r>
              <a:rPr lang="en-US" sz="2400" dirty="0"/>
              <a:t>[</a:t>
            </a:r>
            <a:r>
              <a:rPr lang="en-US" sz="2400" dirty="0" smtClean="0"/>
              <a:t>Section 1114(a)(1)]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55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Title I Schoolwide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10 Required Components for Schoolwide Programs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u="sng" dirty="0" smtClean="0"/>
              <a:t>Comprehensive needs assessment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Schoolwide </a:t>
            </a:r>
            <a:r>
              <a:rPr lang="en-US" b="1" u="sng" dirty="0" smtClean="0"/>
              <a:t>reform strategies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Instruction by </a:t>
            </a:r>
            <a:r>
              <a:rPr lang="en-US" b="1" u="sng" dirty="0" smtClean="0"/>
              <a:t>highly qualified teachers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High-quality and ongoing </a:t>
            </a:r>
            <a:r>
              <a:rPr lang="en-US" b="1" u="sng" dirty="0" smtClean="0"/>
              <a:t>professional development </a:t>
            </a:r>
            <a:r>
              <a:rPr lang="en-US" dirty="0" smtClean="0"/>
              <a:t>for teachers, principals, paraprofessionals, and other appropriate staff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Strategies to </a:t>
            </a:r>
            <a:r>
              <a:rPr lang="en-US" b="1" u="sng" dirty="0" smtClean="0"/>
              <a:t>attract and retain highly-qualified teachers</a:t>
            </a:r>
            <a:r>
              <a:rPr lang="en-US" dirty="0" smtClean="0"/>
              <a:t> to high-need schools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83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6B1C275-BF81-4F86-B564-3E297F8933C5}" type="datetime1">
              <a:rPr lang="en-US" smtClean="0"/>
              <a:pPr>
                <a:defRPr/>
              </a:pPr>
              <a:t>5/25/2015</a:t>
            </a:fld>
            <a:endParaRPr lang="en-US" dirty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025D0A-93BE-4466-90C2-8BE0D2086ED4}" type="slidenum">
              <a:rPr lang="en-US" altLang="en-US" smtClean="0">
                <a:solidFill>
                  <a:schemeClr val="bg1"/>
                </a:solidFill>
                <a:latin typeface="Calibri" pitchFamily="34" charset="0"/>
              </a:rPr>
              <a:pPr/>
              <a:t>2</a:t>
            </a:fld>
            <a:endParaRPr lang="en-US" altLang="en-US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434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0" y="1987851"/>
            <a:ext cx="4443413" cy="411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1237456" y="1617963"/>
            <a:ext cx="647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SCHOOL IMPROVEMENT &amp; DISTRICT EFFECTIVENESS</a:t>
            </a:r>
          </a:p>
        </p:txBody>
      </p:sp>
    </p:spTree>
    <p:extLst>
      <p:ext uri="{BB962C8B-B14F-4D97-AF65-F5344CB8AC3E}">
        <p14:creationId xmlns:p14="http://schemas.microsoft.com/office/powerpoint/2010/main" val="245723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Title I Schoolwide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10 Required Components for Schoolwide Programs</a:t>
            </a:r>
          </a:p>
          <a:p>
            <a:pPr marL="971550" lvl="1" indent="-514350">
              <a:buFont typeface="+mj-lt"/>
              <a:buAutoNum type="arabicPeriod" startAt="6"/>
            </a:pPr>
            <a:r>
              <a:rPr lang="en-US" dirty="0" smtClean="0"/>
              <a:t>Strategies to increase </a:t>
            </a:r>
            <a:r>
              <a:rPr lang="en-US" b="1" u="sng" dirty="0" smtClean="0"/>
              <a:t>parental involvement</a:t>
            </a:r>
          </a:p>
          <a:p>
            <a:pPr marL="971550" lvl="1" indent="-514350">
              <a:buFont typeface="+mj-lt"/>
              <a:buAutoNum type="arabicPeriod" startAt="6"/>
            </a:pPr>
            <a:r>
              <a:rPr lang="en-US" dirty="0" smtClean="0"/>
              <a:t>Plans for assisting preschool children in the </a:t>
            </a:r>
            <a:r>
              <a:rPr lang="en-US" b="1" u="sng" dirty="0" smtClean="0"/>
              <a:t>transition</a:t>
            </a:r>
            <a:r>
              <a:rPr lang="en-US" dirty="0" smtClean="0"/>
              <a:t> from early childhood programs</a:t>
            </a:r>
          </a:p>
          <a:p>
            <a:pPr marL="971550" lvl="1" indent="-514350">
              <a:buFont typeface="+mj-lt"/>
              <a:buAutoNum type="arabicPeriod" startAt="6"/>
            </a:pPr>
            <a:r>
              <a:rPr lang="en-US" dirty="0" smtClean="0"/>
              <a:t>Measures to </a:t>
            </a:r>
            <a:r>
              <a:rPr lang="en-US" b="1" u="sng" dirty="0" smtClean="0"/>
              <a:t>include teachers in the decisions </a:t>
            </a:r>
            <a:r>
              <a:rPr lang="en-US" dirty="0" smtClean="0"/>
              <a:t>regarding the use of academic assessments</a:t>
            </a:r>
          </a:p>
          <a:p>
            <a:pPr marL="971550" lvl="1" indent="-514350">
              <a:buFont typeface="+mj-lt"/>
              <a:buAutoNum type="arabicPeriod" startAt="6"/>
            </a:pPr>
            <a:r>
              <a:rPr lang="en-US" dirty="0" smtClean="0"/>
              <a:t>Activities to ensure that students who experience difficulty mastering the proficient or advanced levels of academic achievement standards are provided with </a:t>
            </a:r>
            <a:r>
              <a:rPr lang="en-US" b="1" u="sng" dirty="0" smtClean="0"/>
              <a:t>effective, timely additional assistance</a:t>
            </a:r>
          </a:p>
          <a:p>
            <a:pPr marL="971550" lvl="1" indent="-514350">
              <a:buFont typeface="+mj-lt"/>
              <a:buAutoNum type="arabicPeriod" startAt="6"/>
            </a:pPr>
            <a:r>
              <a:rPr lang="en-US" b="1" u="sng" dirty="0" smtClean="0"/>
              <a:t>Coordination and integration </a:t>
            </a:r>
            <a:r>
              <a:rPr lang="en-US" dirty="0" smtClean="0"/>
              <a:t>of federal, state, and local services and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Title I Schoolwide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Schoolwide Programs:</a:t>
            </a:r>
          </a:p>
          <a:p>
            <a:pPr marL="0" indent="0">
              <a:buNone/>
            </a:pPr>
            <a:endParaRPr lang="en-US" b="1" dirty="0"/>
          </a:p>
          <a:p>
            <a:pPr lvl="1"/>
            <a:r>
              <a:rPr lang="en-US" dirty="0" smtClean="0"/>
              <a:t>May upgrade the educational system of the entire school by consolidating federal funds into one account </a:t>
            </a:r>
          </a:p>
          <a:p>
            <a:pPr lvl="1"/>
            <a:r>
              <a:rPr lang="en-US" dirty="0" smtClean="0"/>
              <a:t>Use all funds to implement the school’s school improvement plan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uild budgets to reflect the Title I Schoolwide Plan (consider referencing Schoolwide Plan in budget)</a:t>
            </a:r>
          </a:p>
          <a:p>
            <a:pPr lvl="1"/>
            <a:r>
              <a:rPr lang="en-US" dirty="0" smtClean="0"/>
              <a:t>Limit their Title I expenditures strictly to those costs appropriate for Title I use of funds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9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Title I Schoolwide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The primary design of the Schoolwide Plan must address the following:</a:t>
            </a:r>
          </a:p>
          <a:p>
            <a:pPr marL="0" indent="0">
              <a:buNone/>
            </a:pPr>
            <a:endParaRPr lang="en-US" b="1" dirty="0"/>
          </a:p>
          <a:p>
            <a:pPr lvl="1"/>
            <a:r>
              <a:rPr lang="en-US" dirty="0" smtClean="0"/>
              <a:t>Conduct a comprehensive needs assessment</a:t>
            </a:r>
          </a:p>
          <a:p>
            <a:pPr lvl="1"/>
            <a:r>
              <a:rPr lang="en-US" dirty="0" smtClean="0"/>
              <a:t>Develop and implement the schoolwide plan (ten required components)</a:t>
            </a:r>
          </a:p>
          <a:p>
            <a:pPr lvl="1"/>
            <a:r>
              <a:rPr lang="en-US" dirty="0" smtClean="0"/>
              <a:t>Annually evaluate the plan to ensure that students demonstrate academic achievement and modify the plan based on this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8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Title I Budget Process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23" y="1661501"/>
            <a:ext cx="8815754" cy="475102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Plan and Budget the Set-Asides: Required Set-Asides</a:t>
            </a:r>
          </a:p>
          <a:p>
            <a:r>
              <a:rPr lang="en-US" dirty="0" smtClean="0"/>
              <a:t>1-percent for parental involvement if system allocation is $500,000 or more</a:t>
            </a:r>
          </a:p>
          <a:p>
            <a:r>
              <a:rPr lang="en-US" dirty="0" smtClean="0"/>
              <a:t>5-percent for Flexible Learning Programs  (FLP) for all Priority and Focus Schools in the district</a:t>
            </a:r>
          </a:p>
          <a:p>
            <a:r>
              <a:rPr lang="en-US" dirty="0" smtClean="0"/>
              <a:t>5-percent for Professional Learning set-aside for highly qualified required PL</a:t>
            </a:r>
          </a:p>
          <a:p>
            <a:r>
              <a:rPr lang="en-US" dirty="0" smtClean="0"/>
              <a:t>Services for homeless students in non-Title I schools</a:t>
            </a:r>
          </a:p>
          <a:p>
            <a:r>
              <a:rPr lang="en-US" dirty="0" smtClean="0"/>
              <a:t>Services for students in private schools</a:t>
            </a:r>
          </a:p>
          <a:p>
            <a:r>
              <a:rPr lang="en-US" dirty="0" smtClean="0"/>
              <a:t>Services for students in programs for Neglected and Delinquent</a:t>
            </a:r>
          </a:p>
          <a:p>
            <a:r>
              <a:rPr lang="en-US" dirty="0" smtClean="0"/>
              <a:t>All carryovers from prior year (parental </a:t>
            </a:r>
            <a:r>
              <a:rPr lang="en-US" dirty="0"/>
              <a:t>i</a:t>
            </a:r>
            <a:r>
              <a:rPr lang="en-US" dirty="0" smtClean="0"/>
              <a:t>nvolvement, FLP, and private school participation)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7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Title I Budget Process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23" y="1661501"/>
            <a:ext cx="8815754" cy="4751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Plan and Budget the Set-Asides: Optional Set-Asides</a:t>
            </a:r>
          </a:p>
          <a:p>
            <a:pPr lvl="1"/>
            <a:r>
              <a:rPr lang="en-US" dirty="0" smtClean="0"/>
              <a:t>Administrative</a:t>
            </a:r>
          </a:p>
          <a:p>
            <a:pPr lvl="1"/>
            <a:r>
              <a:rPr lang="en-US" dirty="0" smtClean="0"/>
              <a:t>Indirect Costs</a:t>
            </a:r>
          </a:p>
          <a:p>
            <a:pPr lvl="1"/>
            <a:r>
              <a:rPr lang="en-US" dirty="0" smtClean="0"/>
              <a:t>Summer School and/or Before/After School</a:t>
            </a:r>
          </a:p>
          <a:p>
            <a:pPr lvl="1"/>
            <a:r>
              <a:rPr lang="en-US" dirty="0" smtClean="0"/>
              <a:t>Professional Learning (Districtwide)</a:t>
            </a:r>
          </a:p>
          <a:p>
            <a:pPr lvl="1"/>
            <a:r>
              <a:rPr lang="en-US" dirty="0" smtClean="0"/>
              <a:t>Additional FLP</a:t>
            </a:r>
          </a:p>
          <a:p>
            <a:pPr lvl="1"/>
            <a:r>
              <a:rPr lang="en-US" dirty="0" smtClean="0"/>
              <a:t>Pre-school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5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6" y="334016"/>
            <a:ext cx="6439967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Building Templates – Step I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15" y="1825625"/>
            <a:ext cx="815193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Creating Excel Spreadsheet showing Set-Asides </a:t>
            </a:r>
          </a:p>
          <a:p>
            <a:pPr marL="0" indent="0">
              <a:buNone/>
            </a:pPr>
            <a:r>
              <a:rPr lang="en-US" dirty="0" smtClean="0"/>
              <a:t>Creating Excel Spreadsheet showing School Allocations</a:t>
            </a:r>
          </a:p>
          <a:p>
            <a:pPr marL="0" indent="0">
              <a:buNone/>
            </a:pPr>
            <a:r>
              <a:rPr lang="en-US" dirty="0" smtClean="0"/>
              <a:t>(Handouts)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7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Set  Aside Template Sample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2" y="1812681"/>
            <a:ext cx="9046674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19200" y="4197927"/>
            <a:ext cx="304800" cy="12469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4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366" y="357462"/>
            <a:ext cx="631663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Allocation Template Sample</a:t>
            </a:r>
            <a:endParaRPr lang="en-US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5" y="2426677"/>
            <a:ext cx="9023512" cy="1992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611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416" y="334016"/>
            <a:ext cx="6557198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Building Templates – Step 2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15" y="1825625"/>
            <a:ext cx="815193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Creating Google Drive Budget Templates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et-Asides </a:t>
            </a:r>
          </a:p>
          <a:p>
            <a:pPr lvl="1"/>
            <a:r>
              <a:rPr lang="en-US" dirty="0" smtClean="0"/>
              <a:t>School Level Budget</a:t>
            </a:r>
          </a:p>
          <a:p>
            <a:pPr lvl="1"/>
            <a:r>
              <a:rPr lang="en-US" dirty="0" smtClean="0"/>
              <a:t>View Sample Templates – See Handouts</a:t>
            </a:r>
          </a:p>
          <a:p>
            <a:pPr lvl="1"/>
            <a:r>
              <a:rPr lang="en-US" dirty="0" smtClean="0"/>
              <a:t>Go to Google Drive live Documents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30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Assigning Rights to Templates – Step 3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Templates are active and can be edited in real time by assigned staff (Title I director, bookkeeper (District Level and School Level), principals, assistant </a:t>
            </a:r>
            <a:r>
              <a:rPr lang="en-US" dirty="0"/>
              <a:t>p</a:t>
            </a:r>
            <a:r>
              <a:rPr lang="en-US" dirty="0" smtClean="0"/>
              <a:t>rincipal, Parent Involvement coordinator)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86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Presenters</a:t>
            </a: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6A82E43-F334-4B83-9151-C0C24AE8A2BC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284416"/>
            <a:ext cx="9144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	     Elaine Dawsey			   Ken Banter, EdD	</a:t>
            </a:r>
          </a:p>
          <a:p>
            <a:r>
              <a:rPr lang="en-US" sz="2400" dirty="0" smtClean="0"/>
              <a:t>      GA Department of Education	     GA Department of Education</a:t>
            </a:r>
          </a:p>
          <a:p>
            <a:r>
              <a:rPr lang="en-US" sz="2400" dirty="0" smtClean="0"/>
              <a:t>Title I Education Program Specialist	Title I Education Program Specialist</a:t>
            </a:r>
          </a:p>
          <a:p>
            <a:r>
              <a:rPr lang="en-US" sz="2400" dirty="0" smtClean="0"/>
              <a:t>     Office of School Improvement	    Office of School Improvement</a:t>
            </a:r>
          </a:p>
          <a:p>
            <a:r>
              <a:rPr lang="en-US" sz="2400" dirty="0" smtClean="0"/>
              <a:t>         Federal Programs Division	        Federal Programs Division</a:t>
            </a:r>
          </a:p>
          <a:p>
            <a:r>
              <a:rPr lang="en-US" sz="2400" dirty="0" smtClean="0"/>
              <a:t>          </a:t>
            </a:r>
            <a:r>
              <a:rPr lang="en-US" sz="2400" dirty="0" smtClean="0">
                <a:hlinkClick r:id="rId2"/>
              </a:rPr>
              <a:t>edawsey@doe.k12.ga.us</a:t>
            </a:r>
            <a:r>
              <a:rPr lang="en-US" sz="2400" dirty="0" smtClean="0"/>
              <a:t>	          </a:t>
            </a:r>
            <a:r>
              <a:rPr lang="en-US" sz="2400" dirty="0" smtClean="0">
                <a:hlinkClick r:id="rId3"/>
              </a:rPr>
              <a:t>kbanter@doe.k12.ga.us</a:t>
            </a:r>
            <a:endParaRPr lang="en-US" sz="2400" dirty="0" smtClean="0"/>
          </a:p>
          <a:p>
            <a:r>
              <a:rPr lang="en-US" sz="2400" dirty="0" smtClean="0"/>
              <a:t>	     478-971-0114	</a:t>
            </a:r>
            <a:r>
              <a:rPr lang="en-US" sz="2400" dirty="0"/>
              <a:t>	</a:t>
            </a:r>
            <a:r>
              <a:rPr lang="en-US" sz="2400" dirty="0" smtClean="0"/>
              <a:t>     	     478-960-2255</a:t>
            </a:r>
          </a:p>
          <a:p>
            <a:endParaRPr lang="en-US" sz="200" dirty="0" smtClean="0"/>
          </a:p>
          <a:p>
            <a:pPr algn="ctr"/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671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983" y="240232"/>
            <a:ext cx="631663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Advantages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62" y="1532547"/>
            <a:ext cx="8421565" cy="4622067"/>
          </a:xfrm>
        </p:spPr>
        <p:txBody>
          <a:bodyPr/>
          <a:lstStyle/>
          <a:p>
            <a:r>
              <a:rPr lang="en-US" dirty="0" smtClean="0"/>
              <a:t>Real Time Document</a:t>
            </a:r>
          </a:p>
          <a:p>
            <a:r>
              <a:rPr lang="en-US" dirty="0" smtClean="0"/>
              <a:t>Allows template creator to assign rights to edit or view</a:t>
            </a:r>
          </a:p>
          <a:p>
            <a:r>
              <a:rPr lang="en-US" dirty="0" smtClean="0"/>
              <a:t>Allows template creator to protect cells or sheet</a:t>
            </a:r>
          </a:p>
          <a:p>
            <a:r>
              <a:rPr lang="en-US" dirty="0" smtClean="0"/>
              <a:t>Allows for Interactive communication (Comments)</a:t>
            </a:r>
          </a:p>
          <a:p>
            <a:r>
              <a:rPr lang="en-US" dirty="0" smtClean="0"/>
              <a:t>Builds transparency</a:t>
            </a:r>
          </a:p>
          <a:p>
            <a:r>
              <a:rPr lang="en-US" dirty="0"/>
              <a:t>B</a:t>
            </a:r>
            <a:r>
              <a:rPr lang="en-US" dirty="0" smtClean="0"/>
              <a:t>uilds building-level capacity and ownership</a:t>
            </a:r>
          </a:p>
          <a:p>
            <a:r>
              <a:rPr lang="en-US" dirty="0" smtClean="0"/>
              <a:t>Saves paper</a:t>
            </a:r>
          </a:p>
          <a:p>
            <a:r>
              <a:rPr lang="en-US" dirty="0" smtClean="0"/>
              <a:t>Allows one to copy and paste from Drive to Portal</a:t>
            </a:r>
          </a:p>
          <a:p>
            <a:r>
              <a:rPr lang="en-US" dirty="0" smtClean="0"/>
              <a:t>Strengthens Internal Controls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0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983" y="123001"/>
            <a:ext cx="631663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Things to Consider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9144000" cy="517305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Must have a Google Account</a:t>
            </a:r>
          </a:p>
          <a:p>
            <a:r>
              <a:rPr lang="en-US" sz="2400" dirty="0" smtClean="0"/>
              <a:t>Google and Google Drive are free.</a:t>
            </a:r>
          </a:p>
          <a:p>
            <a:r>
              <a:rPr lang="en-US" sz="2400" dirty="0" smtClean="0"/>
              <a:t>Provide training to others in using your templates</a:t>
            </a:r>
          </a:p>
          <a:p>
            <a:r>
              <a:rPr lang="en-US" sz="2400" dirty="0" smtClean="0"/>
              <a:t>Pre-populate the Heading within the Description: ensures consistency and accuracy</a:t>
            </a:r>
          </a:p>
          <a:p>
            <a:r>
              <a:rPr lang="en-US" sz="2400" dirty="0" smtClean="0"/>
              <a:t>Google Drive allows one to download the document as a Microsoft Excel or PDF document </a:t>
            </a:r>
          </a:p>
          <a:p>
            <a:r>
              <a:rPr lang="en-US" sz="2400" dirty="0" smtClean="0"/>
              <a:t>The Original Budget and all Amendments can be all “Tabbed” within one Google Drive File</a:t>
            </a:r>
          </a:p>
          <a:p>
            <a:r>
              <a:rPr lang="en-US" sz="2400" dirty="0" smtClean="0"/>
              <a:t>Once a budget is placed in the Portal, change the settings from “EDIT” to “VIEW” to allow no additional budget revisions</a:t>
            </a:r>
          </a:p>
          <a:p>
            <a:r>
              <a:rPr lang="en-US" sz="2400" dirty="0" smtClean="0"/>
              <a:t>Google Drive also has apps similar to Word, PowerPoint, and Survey Monkey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0D42744-81F0-410B-A1C2-96529C47C04D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9938" y="2883876"/>
            <a:ext cx="76653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Questions and Answers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00694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0D42744-81F0-410B-A1C2-96529C47C04D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1146175"/>
            <a:ext cx="7888287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230" y="1134086"/>
            <a:ext cx="6486525" cy="486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095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0D42744-81F0-410B-A1C2-96529C47C04D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97628"/>
              </p:ext>
            </p:extLst>
          </p:nvPr>
        </p:nvGraphicFramePr>
        <p:xfrm>
          <a:off x="457196" y="1115643"/>
          <a:ext cx="8522680" cy="52466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9235"/>
                <a:gridCol w="2145323"/>
                <a:gridCol w="2074984"/>
                <a:gridCol w="3423138"/>
              </a:tblGrid>
              <a:tr h="30284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Office Telephone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2781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Robyn Planchard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(404) 985-3808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rplanchard@doe.k12.ga.us</a:t>
                      </a:r>
                      <a:endParaRPr lang="en-US" sz="1300" b="1" kern="120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2802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Randy Phillips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(770) 334-8390</a:t>
                      </a: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3"/>
                        </a:rPr>
                        <a:t>rphillips@doe.k12.ga.us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3192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Anthony Threat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(706) 615-0367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  <a:hlinkClick r:id="rId4"/>
                        </a:rPr>
                        <a:t>anthony.threat@doe.k12.ga.us</a:t>
                      </a:r>
                      <a:endParaRPr lang="en-US" sz="13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2414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Evelyn Maddox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(404)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975-3145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5"/>
                        </a:rPr>
                        <a:t>emaddox@doe.k12.ga.us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3402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Judy</a:t>
                      </a:r>
                      <a:r>
                        <a:rPr lang="en-US" sz="1400" baseline="0" dirty="0" smtClean="0"/>
                        <a:t> Alger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229) 321-9305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6"/>
                        </a:rPr>
                        <a:t>julager@doe.k12.ga.us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2876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Grace McElveen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(912) 334-0802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  <a:hlinkClick r:id="rId7"/>
                        </a:rPr>
                        <a:t>gmcelveen@doe.k12.ga.us</a:t>
                      </a:r>
                      <a:endParaRPr lang="en-US" sz="13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3590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Jimmy Everson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(229) 723-2664</a:t>
                      </a: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8"/>
                        </a:rPr>
                        <a:t>jeverson@doe.k12.ga.us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2824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Marijo Pitts-Sheffield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(912) 269-1216</a:t>
                      </a: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9"/>
                        </a:rPr>
                        <a:t>mpitts@doe.k12.ga.us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32765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Kathy Pruett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(706) 540-8959</a:t>
                      </a: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10"/>
                        </a:rPr>
                        <a:t>kpruett@doe.k12.ga.us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2778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Elaine Dawsey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(478) 971-0114</a:t>
                      </a: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11"/>
                        </a:rPr>
                        <a:t>edawsey@doe.k12.ga.us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3498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Olufunke Osunkoya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(678) 704-3557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12"/>
                        </a:rPr>
                        <a:t>oosunkoya@doe.k12.ga.us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293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Bobby Trawick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(229)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246-1976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13"/>
                        </a:rPr>
                        <a:t>btrawick@doe.k12.ga.us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2986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Ken Banter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(478)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960-2255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  <a:hlinkClick r:id="rId13"/>
                        </a:rPr>
                        <a:t>kbanter@doe.k12.ga.us</a:t>
                      </a:r>
                      <a:endParaRPr lang="en-US" sz="1300" b="1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  <a:tr h="2986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Tammy Wilkes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(478) 237-2873 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u="sng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  <a:hlinkClick r:id="rId14"/>
                        </a:rPr>
                        <a:t>twilkes@doe.k12.ga.us</a:t>
                      </a:r>
                      <a:endParaRPr lang="en-US" sz="1300" b="1" u="sng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305" marR="120305" marT="62343" marB="6234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60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Presenters</a:t>
            </a: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6A82E43-F334-4B83-9151-C0C24AE8A2BC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284416"/>
            <a:ext cx="9144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	     Elaine Dawsey			   Ken Banter, EdD	</a:t>
            </a:r>
          </a:p>
          <a:p>
            <a:r>
              <a:rPr lang="en-US" sz="2400" dirty="0" smtClean="0"/>
              <a:t>      GA Department of Education	     GA Department of Education</a:t>
            </a:r>
          </a:p>
          <a:p>
            <a:r>
              <a:rPr lang="en-US" sz="2400" dirty="0" smtClean="0"/>
              <a:t>Title I Education Program Specialist	Title I Education Program Specialist</a:t>
            </a:r>
          </a:p>
          <a:p>
            <a:r>
              <a:rPr lang="en-US" sz="2400" dirty="0" smtClean="0"/>
              <a:t>     Office of School Improvement	    Office of School Improvement</a:t>
            </a:r>
          </a:p>
          <a:p>
            <a:r>
              <a:rPr lang="en-US" sz="2400" dirty="0" smtClean="0"/>
              <a:t>         Federal Programs Division	        Federal Programs Division</a:t>
            </a:r>
          </a:p>
          <a:p>
            <a:r>
              <a:rPr lang="en-US" sz="2400" dirty="0" smtClean="0"/>
              <a:t>          </a:t>
            </a:r>
            <a:r>
              <a:rPr lang="en-US" sz="2400" dirty="0" smtClean="0">
                <a:hlinkClick r:id="rId2"/>
              </a:rPr>
              <a:t>edawsey@doe.k12.ga.us</a:t>
            </a:r>
            <a:r>
              <a:rPr lang="en-US" sz="2400" dirty="0" smtClean="0"/>
              <a:t>	          </a:t>
            </a:r>
            <a:r>
              <a:rPr lang="en-US" sz="2400" dirty="0" smtClean="0">
                <a:hlinkClick r:id="rId3"/>
              </a:rPr>
              <a:t>kbanter@doe.k12.ga.us</a:t>
            </a:r>
            <a:endParaRPr lang="en-US" sz="2400" dirty="0" smtClean="0"/>
          </a:p>
          <a:p>
            <a:r>
              <a:rPr lang="en-US" sz="2400" dirty="0" smtClean="0"/>
              <a:t>	     478-971-0114	</a:t>
            </a:r>
            <a:r>
              <a:rPr lang="en-US" sz="2400" dirty="0"/>
              <a:t>	</a:t>
            </a:r>
            <a:r>
              <a:rPr lang="en-US" sz="2400" dirty="0" smtClean="0"/>
              <a:t>     	     478-960-2255</a:t>
            </a:r>
          </a:p>
          <a:p>
            <a:endParaRPr lang="en-US" sz="200" dirty="0" smtClean="0"/>
          </a:p>
          <a:p>
            <a:pPr algn="ctr"/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300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842" y="1417363"/>
            <a:ext cx="8215952" cy="4668837"/>
          </a:xfrm>
        </p:spPr>
        <p:txBody>
          <a:bodyPr anchor="t">
            <a:normAutofit fontScale="90000"/>
          </a:bodyPr>
          <a:lstStyle/>
          <a:p>
            <a:r>
              <a:rPr lang="en-US" sz="4400" dirty="0" smtClean="0">
                <a:latin typeface="Calibri" panose="020F0502020204030204" pitchFamily="34" charset="0"/>
              </a:rPr>
              <a:t>Purpose</a:t>
            </a:r>
            <a:r>
              <a:rPr lang="en-US" sz="2800" dirty="0" smtClean="0">
                <a:latin typeface="Calibri" panose="020F0502020204030204" pitchFamily="34" charset="0"/>
              </a:rPr>
              <a:t/>
            </a:r>
            <a:br>
              <a:rPr lang="en-US" sz="2800" dirty="0" smtClean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3100" b="0" dirty="0" smtClean="0">
                <a:latin typeface="Calibri" panose="020F0502020204030204" pitchFamily="34" charset="0"/>
              </a:rPr>
              <a:t>This session is designed particularly for Title I directors and principals of Title I schools.  To develop effective internal controls and a viable Title I program, participants will receive an overview of the Title I plan components and budgeting process.  The session will also share the use of Google Drive in developing budget templates.  The session will also focus on a method to successfully implement and monitor a Title I, Part A budget.</a:t>
            </a:r>
            <a:br>
              <a:rPr lang="en-US" sz="3100" b="0" dirty="0" smtClean="0">
                <a:latin typeface="Calibri" panose="020F0502020204030204" pitchFamily="34" charset="0"/>
              </a:rPr>
            </a:br>
            <a:endParaRPr lang="en-US" sz="3100" dirty="0">
              <a:latin typeface="Calibri" panose="020F050202020403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94CCCB8-5C83-404E-A3A7-8BF440FEC32E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2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03716"/>
            <a:ext cx="9003323" cy="4668837"/>
          </a:xfrm>
        </p:spPr>
        <p:txBody>
          <a:bodyPr anchor="t">
            <a:normAutofit/>
          </a:bodyPr>
          <a:lstStyle/>
          <a:p>
            <a:r>
              <a:rPr lang="en-US" sz="4400" dirty="0" smtClean="0">
                <a:latin typeface="Calibri" panose="020F0502020204030204" pitchFamily="34" charset="0"/>
              </a:rPr>
              <a:t>Topics to be Covered</a:t>
            </a:r>
            <a:br>
              <a:rPr lang="en-US" sz="4400" dirty="0" smtClean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/>
            </a:r>
            <a:br>
              <a:rPr lang="en-US" sz="2800" dirty="0" smtClean="0">
                <a:latin typeface="Calibri" panose="020F0502020204030204" pitchFamily="34" charset="0"/>
              </a:rPr>
            </a:br>
            <a:r>
              <a:rPr lang="en-US" sz="2400" b="0" dirty="0" smtClean="0">
                <a:latin typeface="Calibri" panose="020F0502020204030204" pitchFamily="34" charset="0"/>
              </a:rPr>
              <a:t>Internal Controls</a:t>
            </a:r>
            <a:br>
              <a:rPr lang="en-US" sz="2400" b="0" dirty="0" smtClean="0">
                <a:latin typeface="Calibri" panose="020F0502020204030204" pitchFamily="34" charset="0"/>
              </a:rPr>
            </a:br>
            <a:r>
              <a:rPr lang="en-US" sz="2400" b="0" dirty="0" smtClean="0">
                <a:latin typeface="Calibri" panose="020F0502020204030204" pitchFamily="34" charset="0"/>
              </a:rPr>
              <a:t>Viable Title I Program</a:t>
            </a:r>
            <a:br>
              <a:rPr lang="en-US" sz="2400" b="0" dirty="0" smtClean="0">
                <a:latin typeface="Calibri" panose="020F0502020204030204" pitchFamily="34" charset="0"/>
              </a:rPr>
            </a:br>
            <a:r>
              <a:rPr lang="en-US" sz="2400" b="0" dirty="0" smtClean="0">
                <a:latin typeface="Calibri" panose="020F0502020204030204" pitchFamily="34" charset="0"/>
              </a:rPr>
              <a:t>Components of Title I Programs (Schoolwide and Targeted Assistance)</a:t>
            </a:r>
            <a:br>
              <a:rPr lang="en-US" sz="2400" b="0" dirty="0" smtClean="0">
                <a:latin typeface="Calibri" panose="020F0502020204030204" pitchFamily="34" charset="0"/>
              </a:rPr>
            </a:br>
            <a:r>
              <a:rPr lang="en-US" sz="2400" b="0" dirty="0" smtClean="0">
                <a:latin typeface="Calibri" panose="020F0502020204030204" pitchFamily="34" charset="0"/>
              </a:rPr>
              <a:t>Title I Budget Process</a:t>
            </a:r>
            <a:br>
              <a:rPr lang="en-US" sz="2400" b="0" dirty="0" smtClean="0">
                <a:latin typeface="Calibri" panose="020F0502020204030204" pitchFamily="34" charset="0"/>
              </a:rPr>
            </a:br>
            <a:r>
              <a:rPr lang="en-US" sz="2400" b="0" dirty="0" smtClean="0">
                <a:latin typeface="Calibri" panose="020F0502020204030204" pitchFamily="34" charset="0"/>
              </a:rPr>
              <a:t>Building your Title I budget from the Title I Program Plan</a:t>
            </a:r>
            <a:br>
              <a:rPr lang="en-US" sz="2400" b="0" dirty="0" smtClean="0">
                <a:latin typeface="Calibri" panose="020F0502020204030204" pitchFamily="34" charset="0"/>
              </a:rPr>
            </a:br>
            <a:r>
              <a:rPr lang="en-US" sz="2400" b="0" dirty="0" smtClean="0">
                <a:latin typeface="Calibri" panose="020F0502020204030204" pitchFamily="34" charset="0"/>
              </a:rPr>
              <a:t>Using Google Drive to create budget templates</a:t>
            </a:r>
            <a:br>
              <a:rPr lang="en-US" sz="2400" b="0" dirty="0" smtClean="0">
                <a:latin typeface="Calibri" panose="020F0502020204030204" pitchFamily="34" charset="0"/>
              </a:rPr>
            </a:br>
            <a:r>
              <a:rPr lang="en-US" sz="2400" b="0" dirty="0" smtClean="0">
                <a:latin typeface="Calibri" panose="020F0502020204030204" pitchFamily="34" charset="0"/>
              </a:rPr>
              <a:t>Advantages of Using Google Drive</a:t>
            </a:r>
            <a:br>
              <a:rPr lang="en-US" sz="2400" b="0" dirty="0" smtClean="0">
                <a:latin typeface="Calibri" panose="020F0502020204030204" pitchFamily="34" charset="0"/>
              </a:rPr>
            </a:br>
            <a:r>
              <a:rPr lang="en-US" sz="2400" b="0" dirty="0" smtClean="0">
                <a:latin typeface="Calibri" panose="020F0502020204030204" pitchFamily="34" charset="0"/>
              </a:rPr>
              <a:t/>
            </a:r>
            <a:br>
              <a:rPr lang="en-US" sz="2400" b="0" dirty="0" smtClean="0">
                <a:latin typeface="Calibri" panose="020F0502020204030204" pitchFamily="34" charset="0"/>
              </a:rPr>
            </a:b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94CCCB8-5C83-404E-A3A7-8BF440FEC32E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1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What is Internal Control?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A </a:t>
            </a:r>
            <a:r>
              <a:rPr lang="en-US" sz="3200" dirty="0">
                <a:latin typeface="Calibri" panose="020F0502020204030204" pitchFamily="34" charset="0"/>
              </a:rPr>
              <a:t>Non-Technical</a:t>
            </a:r>
            <a:r>
              <a:rPr lang="en-US" dirty="0">
                <a:latin typeface="Calibri" panose="020F0502020204030204" pitchFamily="34" charset="0"/>
              </a:rPr>
              <a:t> Definition: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</a:rPr>
              <a:t>An intentional practice or procedure, prescribed by management, designed to eliminate or minimize organizational errors and fraud.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0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Internal Control Principles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 It is a process</a:t>
            </a: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It is established, maintained, and monitored by people at all levels</a:t>
            </a: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It must be cost effective</a:t>
            </a: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It is the responsibility of all employees involved in the process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73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Need for Internal Control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 Achieve goals and objectives</a:t>
            </a: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Safeguard assets</a:t>
            </a: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Ensure accuracy and reliability of data</a:t>
            </a: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Promote operational efficiency</a:t>
            </a: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Compliance with laws and regulations</a:t>
            </a:r>
            <a:r>
              <a:rPr lang="en-US" sz="2400" dirty="0">
                <a:latin typeface="Calibri" panose="020F0502020204030204" pitchFamily="34" charset="0"/>
              </a:rPr>
              <a:t/>
            </a:r>
            <a:br>
              <a:rPr lang="en-US" sz="2400" dirty="0">
                <a:latin typeface="Calibri" panose="020F0502020204030204" pitchFamily="34" charset="0"/>
              </a:rPr>
            </a:b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4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Purpose of Title I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purpose of Title I funds is to enable schools to provide opportunities for at-risk and disadvantaged children to acquire the knowledge and shills contained in the challenging state content standards and to meet the challenging state performance standards developed for all children.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5/25/2015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DOE-PowerPoint-White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d496aed-39d0-4758-b3cf-4e4773287716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25B6E7437D643BEAAC06D495827D4" ma:contentTypeVersion="1" ma:contentTypeDescription="Create a new document." ma:contentTypeScope="" ma:versionID="66569ed78ef03d9940b56cdcaa4b98c3">
  <xsd:schema xmlns:xsd="http://www.w3.org/2001/XMLSchema" xmlns:xs="http://www.w3.org/2001/XMLSchema" xmlns:p="http://schemas.microsoft.com/office/2006/metadata/properties" xmlns:ns1="http://schemas.microsoft.com/sharepoint/v3" xmlns:ns2="1d496aed-39d0-4758-b3cf-4e4773287716" targetNamespace="http://schemas.microsoft.com/office/2006/metadata/properties" ma:root="true" ma:fieldsID="e0a227e79e5b6307bbf1572d7d772b37" ns1:_="" ns2:_="">
    <xsd:import namespace="http://schemas.microsoft.com/sharepoint/v3"/>
    <xsd:import namespace="1d496aed-39d0-4758-b3cf-4e4773287716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96aed-39d0-4758-b3cf-4e4773287716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description="" ma:hidden="true" ma:list="{c9dd594f-b3c3-485c-979e-10fa5fdd8c85}" ma:internalName="TaxCatchAll" ma:showField="CatchAllData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description="" ma:hidden="true" ma:list="{c9dd594f-b3c3-485c-979e-10fa5fdd8c85}" ma:internalName="TaxCatchAllLabel" ma:readOnly="true" ma:showField="CatchAllDataLabel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0316B0-4DBC-461D-AF67-8AC2514206B3}"/>
</file>

<file path=customXml/itemProps2.xml><?xml version="1.0" encoding="utf-8"?>
<ds:datastoreItem xmlns:ds="http://schemas.openxmlformats.org/officeDocument/2006/customXml" ds:itemID="{F0155436-A523-4B5D-BF9A-57899D4B1C07}"/>
</file>

<file path=customXml/itemProps3.xml><?xml version="1.0" encoding="utf-8"?>
<ds:datastoreItem xmlns:ds="http://schemas.openxmlformats.org/officeDocument/2006/customXml" ds:itemID="{DA3D3DBE-E556-4954-9248-F212D13B33C6}"/>
</file>

<file path=docProps/app.xml><?xml version="1.0" encoding="utf-8"?>
<Properties xmlns="http://schemas.openxmlformats.org/officeDocument/2006/extended-properties" xmlns:vt="http://schemas.openxmlformats.org/officeDocument/2006/docPropsVTypes">
  <Template>GaDOE-PowerPoint-WhiteTemplate</Template>
  <TotalTime>8792</TotalTime>
  <Words>1446</Words>
  <Application>Microsoft Office PowerPoint</Application>
  <PresentationFormat>On-screen Show (4:3)</PresentationFormat>
  <Paragraphs>316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GaDOE-PowerPoint-WhiteTemplate</vt:lpstr>
      <vt:lpstr>Overview of Title I Budgets and Plans: How the Two Work Hand and Hand</vt:lpstr>
      <vt:lpstr>PowerPoint Presentation</vt:lpstr>
      <vt:lpstr>Presenters</vt:lpstr>
      <vt:lpstr>Purpose  This session is designed particularly for Title I directors and principals of Title I schools.  To develop effective internal controls and a viable Title I program, participants will receive an overview of the Title I plan components and budgeting process.  The session will also share the use of Google Drive in developing budget templates.  The session will also focus on a method to successfully implement and monitor a Title I, Part A budget. </vt:lpstr>
      <vt:lpstr>Topics to be Covered   Internal Controls Viable Title I Program Components of Title I Programs (Schoolwide and Targeted Assistance) Title I Budget Process Building your Title I budget from the Title I Program Plan Using Google Drive to create budget templates Advantages of Using Google Drive  </vt:lpstr>
      <vt:lpstr>What is Internal Control?</vt:lpstr>
      <vt:lpstr>Internal Control Principles</vt:lpstr>
      <vt:lpstr>Need for Internal Control </vt:lpstr>
      <vt:lpstr>Purpose of Title I</vt:lpstr>
      <vt:lpstr>Title I Viable Program</vt:lpstr>
      <vt:lpstr>Title I Viable Program</vt:lpstr>
      <vt:lpstr>Title I Program Models</vt:lpstr>
      <vt:lpstr>Title I Targeted Assistance </vt:lpstr>
      <vt:lpstr>Title I Targeted Assistance </vt:lpstr>
      <vt:lpstr>Title I Targeted Assistance </vt:lpstr>
      <vt:lpstr>Title I Targeted Assistance </vt:lpstr>
      <vt:lpstr>Title I Targeted Assistance </vt:lpstr>
      <vt:lpstr>Title I Schoolwide</vt:lpstr>
      <vt:lpstr>Title I Schoolwide</vt:lpstr>
      <vt:lpstr>Title I Schoolwide</vt:lpstr>
      <vt:lpstr>Title I Schoolwide</vt:lpstr>
      <vt:lpstr>Title I Schoolwide</vt:lpstr>
      <vt:lpstr>Title I Budget Process</vt:lpstr>
      <vt:lpstr>Title I Budget Process</vt:lpstr>
      <vt:lpstr>Building Templates – Step I</vt:lpstr>
      <vt:lpstr>Set  Aside Template Sample </vt:lpstr>
      <vt:lpstr>Allocation Template Sample</vt:lpstr>
      <vt:lpstr>Building Templates – Step 2</vt:lpstr>
      <vt:lpstr>Assigning Rights to Templates – Step 3</vt:lpstr>
      <vt:lpstr>Advantages</vt:lpstr>
      <vt:lpstr>Things to Consider</vt:lpstr>
      <vt:lpstr>PowerPoint Presentation</vt:lpstr>
      <vt:lpstr>PowerPoint Presentation</vt:lpstr>
      <vt:lpstr>PowerPoint Presentation</vt:lpstr>
      <vt:lpstr>Presenters</vt:lpstr>
    </vt:vector>
  </TitlesOfParts>
  <Company>GADOE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Dawsey</dc:creator>
  <cp:lastModifiedBy>LENOVO USER</cp:lastModifiedBy>
  <cp:revision>82</cp:revision>
  <cp:lastPrinted>2015-02-28T02:37:38Z</cp:lastPrinted>
  <dcterms:created xsi:type="dcterms:W3CDTF">2015-02-03T13:17:57Z</dcterms:created>
  <dcterms:modified xsi:type="dcterms:W3CDTF">2015-05-25T17:11:14Z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0x01010026A25B6E7437D643BEAAC06D495827D4</vt:lpwstr>
  </property>
  <property fmtid="{D5CDD505-2E9C-101B-9397-08002B2CF9AE}" pid="3" name="TemplateUrl">
    <vt:lpwstr/>
  </property>
  <property fmtid="{D5CDD505-2E9C-101B-9397-08002B2CF9AE}" pid="4" name="Order">
    <vt:r8>139300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Page">
    <vt:lpwstr/>
  </property>
  <property fmtid="{D5CDD505-2E9C-101B-9397-08002B2CF9AE}" pid="10" name="Page SubHeader">
    <vt:lpwstr/>
  </property>
</Properties>
</file>