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notesSlides/notesSlide19.xml" ContentType="application/vnd.openxmlformats-officedocument.presentationml.notesSlide+xml"/>
  <Override PartName="/ppt/ink/ink2.xml" ContentType="application/inkml+xml"/>
  <Override PartName="/ppt/notesSlides/notesSlide20.xml" ContentType="application/vnd.openxmlformats-officedocument.presentationml.notesSlide+xml"/>
  <Override PartName="/ppt/ink/ink3.xml" ContentType="application/inkml+xml"/>
  <Override PartName="/ppt/notesSlides/notesSlide21.xml" ContentType="application/vnd.openxmlformats-officedocument.presentationml.notesSlide+xml"/>
  <Override PartName="/ppt/ink/ink4.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5.xml" ContentType="application/inkml+xml"/>
  <Override PartName="/ppt/ink/ink6.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ink/ink7.xml" ContentType="application/inkml+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181"/>
  </p:notesMasterIdLst>
  <p:sldIdLst>
    <p:sldId id="383" r:id="rId5"/>
    <p:sldId id="303" r:id="rId6"/>
    <p:sldId id="302" r:id="rId7"/>
    <p:sldId id="304" r:id="rId8"/>
    <p:sldId id="1226" r:id="rId9"/>
    <p:sldId id="1316" r:id="rId10"/>
    <p:sldId id="756" r:id="rId11"/>
    <p:sldId id="728" r:id="rId12"/>
    <p:sldId id="759" r:id="rId13"/>
    <p:sldId id="784" r:id="rId14"/>
    <p:sldId id="760" r:id="rId15"/>
    <p:sldId id="761" r:id="rId16"/>
    <p:sldId id="762" r:id="rId17"/>
    <p:sldId id="773" r:id="rId18"/>
    <p:sldId id="765" r:id="rId19"/>
    <p:sldId id="555" r:id="rId20"/>
    <p:sldId id="767" r:id="rId21"/>
    <p:sldId id="1225" r:id="rId22"/>
    <p:sldId id="769" r:id="rId23"/>
    <p:sldId id="1314" r:id="rId24"/>
    <p:sldId id="768" r:id="rId25"/>
    <p:sldId id="770" r:id="rId26"/>
    <p:sldId id="771" r:id="rId27"/>
    <p:sldId id="774" r:id="rId28"/>
    <p:sldId id="775" r:id="rId29"/>
    <p:sldId id="776" r:id="rId30"/>
    <p:sldId id="1227" r:id="rId31"/>
    <p:sldId id="780" r:id="rId32"/>
    <p:sldId id="781" r:id="rId33"/>
    <p:sldId id="782" r:id="rId34"/>
    <p:sldId id="783" r:id="rId35"/>
    <p:sldId id="778" r:id="rId36"/>
    <p:sldId id="779" r:id="rId37"/>
    <p:sldId id="785" r:id="rId38"/>
    <p:sldId id="1224" r:id="rId39"/>
    <p:sldId id="787" r:id="rId40"/>
    <p:sldId id="407" r:id="rId41"/>
    <p:sldId id="741" r:id="rId42"/>
    <p:sldId id="742" r:id="rId43"/>
    <p:sldId id="1196" r:id="rId44"/>
    <p:sldId id="1197" r:id="rId45"/>
    <p:sldId id="1200" r:id="rId46"/>
    <p:sldId id="1161" r:id="rId47"/>
    <p:sldId id="712" r:id="rId48"/>
    <p:sldId id="1223" r:id="rId49"/>
    <p:sldId id="594" r:id="rId50"/>
    <p:sldId id="1201" r:id="rId51"/>
    <p:sldId id="1207" r:id="rId52"/>
    <p:sldId id="596" r:id="rId53"/>
    <p:sldId id="1202" r:id="rId54"/>
    <p:sldId id="1203" r:id="rId55"/>
    <p:sldId id="1217" r:id="rId56"/>
    <p:sldId id="1209" r:id="rId57"/>
    <p:sldId id="1214" r:id="rId58"/>
    <p:sldId id="1218" r:id="rId59"/>
    <p:sldId id="1219" r:id="rId60"/>
    <p:sldId id="403" r:id="rId61"/>
    <p:sldId id="621" r:id="rId62"/>
    <p:sldId id="610" r:id="rId63"/>
    <p:sldId id="1204" r:id="rId64"/>
    <p:sldId id="1205" r:id="rId65"/>
    <p:sldId id="1211" r:id="rId66"/>
    <p:sldId id="620" r:id="rId67"/>
    <p:sldId id="1212" r:id="rId68"/>
    <p:sldId id="730" r:id="rId69"/>
    <p:sldId id="677" r:id="rId70"/>
    <p:sldId id="623" r:id="rId71"/>
    <p:sldId id="1287" r:id="rId72"/>
    <p:sldId id="651" r:id="rId73"/>
    <p:sldId id="624" r:id="rId74"/>
    <p:sldId id="625" r:id="rId75"/>
    <p:sldId id="655" r:id="rId76"/>
    <p:sldId id="472" r:id="rId77"/>
    <p:sldId id="473" r:id="rId78"/>
    <p:sldId id="463" r:id="rId79"/>
    <p:sldId id="464" r:id="rId80"/>
    <p:sldId id="465" r:id="rId81"/>
    <p:sldId id="629" r:id="rId82"/>
    <p:sldId id="654" r:id="rId83"/>
    <p:sldId id="667" r:id="rId84"/>
    <p:sldId id="631" r:id="rId85"/>
    <p:sldId id="668" r:id="rId86"/>
    <p:sldId id="669" r:id="rId87"/>
    <p:sldId id="670" r:id="rId88"/>
    <p:sldId id="657" r:id="rId89"/>
    <p:sldId id="649" r:id="rId90"/>
    <p:sldId id="673" r:id="rId91"/>
    <p:sldId id="1288" r:id="rId92"/>
    <p:sldId id="664" r:id="rId93"/>
    <p:sldId id="637" r:id="rId94"/>
    <p:sldId id="671" r:id="rId95"/>
    <p:sldId id="638" r:id="rId96"/>
    <p:sldId id="672" r:id="rId97"/>
    <p:sldId id="658" r:id="rId98"/>
    <p:sldId id="665" r:id="rId99"/>
    <p:sldId id="666" r:id="rId100"/>
    <p:sldId id="675" r:id="rId101"/>
    <p:sldId id="676" r:id="rId102"/>
    <p:sldId id="1289" r:id="rId103"/>
    <p:sldId id="1210" r:id="rId104"/>
    <p:sldId id="1290" r:id="rId105"/>
    <p:sldId id="1208" r:id="rId106"/>
    <p:sldId id="1291" r:id="rId107"/>
    <p:sldId id="1292" r:id="rId108"/>
    <p:sldId id="274" r:id="rId109"/>
    <p:sldId id="1222" r:id="rId110"/>
    <p:sldId id="1293" r:id="rId111"/>
    <p:sldId id="277" r:id="rId112"/>
    <p:sldId id="1294" r:id="rId113"/>
    <p:sldId id="661" r:id="rId114"/>
    <p:sldId id="662" r:id="rId115"/>
    <p:sldId id="1295" r:id="rId116"/>
    <p:sldId id="663" r:id="rId117"/>
    <p:sldId id="1296" r:id="rId118"/>
    <p:sldId id="1297" r:id="rId119"/>
    <p:sldId id="1298" r:id="rId120"/>
    <p:sldId id="1299" r:id="rId121"/>
    <p:sldId id="1300" r:id="rId122"/>
    <p:sldId id="1301" r:id="rId123"/>
    <p:sldId id="1302" r:id="rId124"/>
    <p:sldId id="1303" r:id="rId125"/>
    <p:sldId id="1304" r:id="rId126"/>
    <p:sldId id="1233" r:id="rId127"/>
    <p:sldId id="1234" r:id="rId128"/>
    <p:sldId id="678" r:id="rId129"/>
    <p:sldId id="1305" r:id="rId130"/>
    <p:sldId id="679" r:id="rId131"/>
    <p:sldId id="680" r:id="rId132"/>
    <p:sldId id="681" r:id="rId133"/>
    <p:sldId id="688" r:id="rId134"/>
    <p:sldId id="689" r:id="rId135"/>
    <p:sldId id="691" r:id="rId136"/>
    <p:sldId id="692" r:id="rId137"/>
    <p:sldId id="693" r:id="rId138"/>
    <p:sldId id="698" r:id="rId139"/>
    <p:sldId id="690" r:id="rId140"/>
    <p:sldId id="694" r:id="rId141"/>
    <p:sldId id="695" r:id="rId142"/>
    <p:sldId id="696" r:id="rId143"/>
    <p:sldId id="697" r:id="rId144"/>
    <p:sldId id="1306" r:id="rId145"/>
    <p:sldId id="699" r:id="rId146"/>
    <p:sldId id="700" r:id="rId147"/>
    <p:sldId id="1213" r:id="rId148"/>
    <p:sldId id="702" r:id="rId149"/>
    <p:sldId id="1307" r:id="rId150"/>
    <p:sldId id="1220" r:id="rId151"/>
    <p:sldId id="1308" r:id="rId152"/>
    <p:sldId id="707" r:id="rId153"/>
    <p:sldId id="1309" r:id="rId154"/>
    <p:sldId id="1310" r:id="rId155"/>
    <p:sldId id="1319" r:id="rId156"/>
    <p:sldId id="709" r:id="rId157"/>
    <p:sldId id="1216" r:id="rId158"/>
    <p:sldId id="1311" r:id="rId159"/>
    <p:sldId id="1312" r:id="rId160"/>
    <p:sldId id="723" r:id="rId161"/>
    <p:sldId id="384" r:id="rId162"/>
    <p:sldId id="392" r:id="rId163"/>
    <p:sldId id="792" r:id="rId164"/>
    <p:sldId id="794" r:id="rId165"/>
    <p:sldId id="417" r:id="rId166"/>
    <p:sldId id="791" r:id="rId167"/>
    <p:sldId id="790" r:id="rId168"/>
    <p:sldId id="422" r:id="rId169"/>
    <p:sldId id="421" r:id="rId170"/>
    <p:sldId id="396" r:id="rId171"/>
    <p:sldId id="397" r:id="rId172"/>
    <p:sldId id="1237" r:id="rId173"/>
    <p:sldId id="419" r:id="rId174"/>
    <p:sldId id="409" r:id="rId175"/>
    <p:sldId id="412" r:id="rId176"/>
    <p:sldId id="724" r:id="rId177"/>
    <p:sldId id="405" r:id="rId178"/>
    <p:sldId id="324" r:id="rId179"/>
    <p:sldId id="1313" r:id="rId18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029AA6-71F4-4E79-A928-B09309383ED3}">
          <p14:sldIdLst>
            <p14:sldId id="383"/>
            <p14:sldId id="303"/>
            <p14:sldId id="302"/>
            <p14:sldId id="304"/>
            <p14:sldId id="1226"/>
            <p14:sldId id="1316"/>
            <p14:sldId id="756"/>
            <p14:sldId id="728"/>
            <p14:sldId id="759"/>
            <p14:sldId id="784"/>
            <p14:sldId id="760"/>
            <p14:sldId id="761"/>
            <p14:sldId id="762"/>
            <p14:sldId id="773"/>
            <p14:sldId id="765"/>
            <p14:sldId id="555"/>
            <p14:sldId id="767"/>
            <p14:sldId id="1225"/>
            <p14:sldId id="769"/>
            <p14:sldId id="1314"/>
            <p14:sldId id="768"/>
            <p14:sldId id="770"/>
            <p14:sldId id="771"/>
            <p14:sldId id="774"/>
            <p14:sldId id="775"/>
            <p14:sldId id="776"/>
            <p14:sldId id="1227"/>
            <p14:sldId id="780"/>
            <p14:sldId id="781"/>
            <p14:sldId id="782"/>
            <p14:sldId id="783"/>
            <p14:sldId id="778"/>
            <p14:sldId id="779"/>
            <p14:sldId id="785"/>
            <p14:sldId id="1224"/>
            <p14:sldId id="787"/>
            <p14:sldId id="407"/>
            <p14:sldId id="741"/>
            <p14:sldId id="742"/>
            <p14:sldId id="1196"/>
            <p14:sldId id="1197"/>
            <p14:sldId id="1200"/>
            <p14:sldId id="1161"/>
            <p14:sldId id="712"/>
            <p14:sldId id="1223"/>
            <p14:sldId id="594"/>
            <p14:sldId id="1201"/>
            <p14:sldId id="1207"/>
            <p14:sldId id="596"/>
            <p14:sldId id="1202"/>
            <p14:sldId id="1203"/>
            <p14:sldId id="1217"/>
            <p14:sldId id="1209"/>
            <p14:sldId id="1214"/>
            <p14:sldId id="1218"/>
            <p14:sldId id="1219"/>
            <p14:sldId id="403"/>
            <p14:sldId id="621"/>
            <p14:sldId id="610"/>
            <p14:sldId id="1204"/>
            <p14:sldId id="1205"/>
            <p14:sldId id="1211"/>
            <p14:sldId id="620"/>
            <p14:sldId id="1212"/>
            <p14:sldId id="730"/>
            <p14:sldId id="677"/>
            <p14:sldId id="623"/>
            <p14:sldId id="1287"/>
            <p14:sldId id="651"/>
            <p14:sldId id="624"/>
            <p14:sldId id="625"/>
            <p14:sldId id="655"/>
            <p14:sldId id="472"/>
            <p14:sldId id="473"/>
            <p14:sldId id="463"/>
            <p14:sldId id="464"/>
            <p14:sldId id="465"/>
            <p14:sldId id="629"/>
            <p14:sldId id="654"/>
            <p14:sldId id="667"/>
            <p14:sldId id="631"/>
            <p14:sldId id="668"/>
            <p14:sldId id="669"/>
            <p14:sldId id="670"/>
            <p14:sldId id="657"/>
            <p14:sldId id="649"/>
            <p14:sldId id="673"/>
            <p14:sldId id="1288"/>
            <p14:sldId id="664"/>
            <p14:sldId id="637"/>
            <p14:sldId id="671"/>
            <p14:sldId id="638"/>
            <p14:sldId id="672"/>
            <p14:sldId id="658"/>
            <p14:sldId id="665"/>
            <p14:sldId id="666"/>
            <p14:sldId id="675"/>
            <p14:sldId id="676"/>
            <p14:sldId id="1289"/>
            <p14:sldId id="1210"/>
            <p14:sldId id="1290"/>
            <p14:sldId id="1208"/>
            <p14:sldId id="1291"/>
            <p14:sldId id="1292"/>
            <p14:sldId id="274"/>
            <p14:sldId id="1222"/>
            <p14:sldId id="1293"/>
            <p14:sldId id="277"/>
            <p14:sldId id="1294"/>
            <p14:sldId id="661"/>
            <p14:sldId id="662"/>
            <p14:sldId id="1295"/>
            <p14:sldId id="663"/>
            <p14:sldId id="1296"/>
            <p14:sldId id="1297"/>
            <p14:sldId id="1298"/>
            <p14:sldId id="1299"/>
            <p14:sldId id="1300"/>
            <p14:sldId id="1301"/>
            <p14:sldId id="1302"/>
            <p14:sldId id="1303"/>
            <p14:sldId id="1304"/>
            <p14:sldId id="1233"/>
            <p14:sldId id="1234"/>
            <p14:sldId id="678"/>
            <p14:sldId id="1305"/>
            <p14:sldId id="679"/>
            <p14:sldId id="680"/>
            <p14:sldId id="681"/>
            <p14:sldId id="688"/>
            <p14:sldId id="689"/>
            <p14:sldId id="691"/>
            <p14:sldId id="692"/>
            <p14:sldId id="693"/>
            <p14:sldId id="698"/>
            <p14:sldId id="690"/>
            <p14:sldId id="694"/>
            <p14:sldId id="695"/>
            <p14:sldId id="696"/>
            <p14:sldId id="697"/>
            <p14:sldId id="1306"/>
            <p14:sldId id="699"/>
            <p14:sldId id="700"/>
            <p14:sldId id="1213"/>
            <p14:sldId id="702"/>
            <p14:sldId id="1307"/>
            <p14:sldId id="1220"/>
            <p14:sldId id="1308"/>
            <p14:sldId id="707"/>
            <p14:sldId id="1309"/>
            <p14:sldId id="1310"/>
            <p14:sldId id="1319"/>
            <p14:sldId id="709"/>
            <p14:sldId id="1216"/>
            <p14:sldId id="1311"/>
            <p14:sldId id="1312"/>
            <p14:sldId id="723"/>
          </p14:sldIdLst>
        </p14:section>
        <p14:section name="Untitled Section" id="{6B0B9C25-E202-48B8-8CDC-40B86DD92BFC}">
          <p14:sldIdLst>
            <p14:sldId id="384"/>
            <p14:sldId id="392"/>
            <p14:sldId id="792"/>
            <p14:sldId id="794"/>
            <p14:sldId id="417"/>
            <p14:sldId id="791"/>
            <p14:sldId id="790"/>
            <p14:sldId id="422"/>
            <p14:sldId id="421"/>
            <p14:sldId id="396"/>
            <p14:sldId id="397"/>
            <p14:sldId id="1237"/>
            <p14:sldId id="419"/>
            <p14:sldId id="409"/>
            <p14:sldId id="412"/>
            <p14:sldId id="724"/>
            <p14:sldId id="405"/>
          </p14:sldIdLst>
        </p14:section>
        <p14:section name="Untitled Section" id="{EB85A5AC-E7B3-4A13-BFFF-F9BD5E3E9582}">
          <p14:sldIdLst>
            <p14:sldId id="324"/>
            <p14:sldId id="1313"/>
          </p14:sldIdLst>
        </p14:section>
        <p14:section name="Untitled Section" id="{5DF5D741-1006-41D9-81FD-FFD77395B36F}">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ce McElveen" initials="GM" lastIdx="6" clrIdx="0">
    <p:extLst>
      <p:ext uri="{19B8F6BF-5375-455C-9EA6-DF929625EA0E}">
        <p15:presenceInfo xmlns:p15="http://schemas.microsoft.com/office/powerpoint/2012/main" userId="S::Grace.McElveen@doe.k12.ga.us::90187822-74cb-4fc6-857d-4fae7cb081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94694"/>
  </p:normalViewPr>
  <p:slideViewPr>
    <p:cSldViewPr snapToGrid="0" snapToObjects="1">
      <p:cViewPr varScale="1">
        <p:scale>
          <a:sx n="81" d="100"/>
          <a:sy n="81" d="100"/>
        </p:scale>
        <p:origin x="1613" y="62"/>
      </p:cViewPr>
      <p:guideLst/>
    </p:cSldViewPr>
  </p:slideViewPr>
  <p:notesTextViewPr>
    <p:cViewPr>
      <p:scale>
        <a:sx n="1" d="1"/>
        <a:sy n="1" d="1"/>
      </p:scale>
      <p:origin x="0" y="0"/>
    </p:cViewPr>
  </p:notesTextViewPr>
  <p:sorterViewPr>
    <p:cViewPr>
      <p:scale>
        <a:sx n="60" d="100"/>
        <a:sy n="60" d="100"/>
      </p:scale>
      <p:origin x="0" y="0"/>
    </p:cViewPr>
  </p:sorterViewPr>
  <p:notesViewPr>
    <p:cSldViewPr snapToGrid="0" snapToObjects="1">
      <p:cViewPr>
        <p:scale>
          <a:sx n="70" d="100"/>
          <a:sy n="70" d="100"/>
        </p:scale>
        <p:origin x="994" y="-9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slide" Target="slides/slide171.xml"/><Relationship Id="rId170" Type="http://schemas.openxmlformats.org/officeDocument/2006/relationships/slide" Target="slides/slide166.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notesMaster" Target="notesMasters/notesMaster1.xml"/><Relationship Id="rId186"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4" Type="http://schemas.openxmlformats.org/officeDocument/2006/relationships/slideMaster" Target="slideMasters/slideMaster1.xml"/><Relationship Id="rId9" Type="http://schemas.openxmlformats.org/officeDocument/2006/relationships/slide" Target="slides/slide5.xml"/><Relationship Id="rId172" Type="http://schemas.openxmlformats.org/officeDocument/2006/relationships/slide" Target="slides/slide168.xml"/><Relationship Id="rId180" Type="http://schemas.openxmlformats.org/officeDocument/2006/relationships/slide" Target="slides/slide176.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70DD2E-7963-4EF6-8884-7F20C0B21669}"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AF064C34-58E1-4C8F-9297-4171519337D2}">
      <dgm:prSet/>
      <dgm:spPr/>
      <dgm:t>
        <a:bodyPr/>
        <a:lstStyle/>
        <a:p>
          <a:r>
            <a:rPr lang="en-US" u="sng" dirty="0">
              <a:latin typeface="Arial" panose="020B0604020202020204" pitchFamily="34" charset="0"/>
              <a:cs typeface="Arial" panose="020B0604020202020204" pitchFamily="34" charset="0"/>
            </a:rPr>
            <a:t>Building Capacity of School Staff</a:t>
          </a:r>
          <a:r>
            <a:rPr lang="en-US" dirty="0">
              <a:latin typeface="Arial" panose="020B0604020202020204" pitchFamily="34" charset="0"/>
              <a:cs typeface="Arial" panose="020B0604020202020204" pitchFamily="34" charset="0"/>
            </a:rPr>
            <a:t>: Funds for materials or consultant costs to educate teachers, specialized instructional support personnel, principals, other school leaders, and other staff </a:t>
          </a:r>
          <a:r>
            <a:rPr lang="en-US" b="1" i="1" dirty="0">
              <a:latin typeface="Arial" panose="020B0604020202020204" pitchFamily="34" charset="0"/>
              <a:cs typeface="Arial" panose="020B0604020202020204" pitchFamily="34" charset="0"/>
            </a:rPr>
            <a:t>with the assistance of parents…</a:t>
          </a:r>
          <a:r>
            <a:rPr lang="en-US" dirty="0">
              <a:latin typeface="Arial" panose="020B0604020202020204" pitchFamily="34" charset="0"/>
              <a:cs typeface="Arial" panose="020B0604020202020204" pitchFamily="34" charset="0"/>
            </a:rPr>
            <a:t> </a:t>
          </a:r>
        </a:p>
      </dgm:t>
    </dgm:pt>
    <dgm:pt modelId="{3B09DA3E-05E2-48F2-A7D5-67D7CE9B6085}" type="parTrans" cxnId="{7646EB6D-3E56-48EC-B3F2-92C92CF1E389}">
      <dgm:prSet/>
      <dgm:spPr/>
      <dgm:t>
        <a:bodyPr/>
        <a:lstStyle/>
        <a:p>
          <a:endParaRPr lang="en-US"/>
        </a:p>
      </dgm:t>
    </dgm:pt>
    <dgm:pt modelId="{67108581-E64A-4619-8BEC-8996F54BB777}" type="sibTrans" cxnId="{7646EB6D-3E56-48EC-B3F2-92C92CF1E389}">
      <dgm:prSet/>
      <dgm:spPr/>
      <dgm:t>
        <a:bodyPr/>
        <a:lstStyle/>
        <a:p>
          <a:endParaRPr lang="en-US"/>
        </a:p>
      </dgm:t>
    </dgm:pt>
    <dgm:pt modelId="{E74CEE5E-DDBD-402A-8F63-CB5923225DCA}">
      <dgm:prSet/>
      <dgm:spPr/>
      <dgm:t>
        <a:bodyPr/>
        <a:lstStyle/>
        <a:p>
          <a:r>
            <a:rPr lang="en-US" dirty="0">
              <a:latin typeface="Arial" panose="020B0604020202020204" pitchFamily="34" charset="0"/>
              <a:cs typeface="Arial" panose="020B0604020202020204" pitchFamily="34" charset="0"/>
            </a:rPr>
            <a:t>in the value and utility of contributions of parents, and </a:t>
          </a:r>
        </a:p>
      </dgm:t>
    </dgm:pt>
    <dgm:pt modelId="{0635CC62-8962-46BD-AAC7-98A639CE1FA5}" type="parTrans" cxnId="{F2268AB1-9483-4A71-9C4B-AF60C8CE0249}">
      <dgm:prSet/>
      <dgm:spPr/>
      <dgm:t>
        <a:bodyPr/>
        <a:lstStyle/>
        <a:p>
          <a:endParaRPr lang="en-US"/>
        </a:p>
      </dgm:t>
    </dgm:pt>
    <dgm:pt modelId="{C5383F46-289D-4283-AF4E-365832D80191}" type="sibTrans" cxnId="{F2268AB1-9483-4A71-9C4B-AF60C8CE0249}">
      <dgm:prSet/>
      <dgm:spPr/>
      <dgm:t>
        <a:bodyPr/>
        <a:lstStyle/>
        <a:p>
          <a:endParaRPr lang="en-US"/>
        </a:p>
      </dgm:t>
    </dgm:pt>
    <dgm:pt modelId="{CC383A40-D34D-4326-BA39-7021C85ECC66}">
      <dgm:prSet/>
      <dgm:spPr/>
      <dgm:t>
        <a:bodyPr/>
        <a:lstStyle/>
        <a:p>
          <a:r>
            <a:rPr lang="en-US" dirty="0">
              <a:latin typeface="Arial" panose="020B0604020202020204" pitchFamily="34" charset="0"/>
              <a:cs typeface="Arial" panose="020B0604020202020204" pitchFamily="34" charset="0"/>
            </a:rPr>
            <a:t>in how to reach out to, communicate with, and work with parents as equal partners, </a:t>
          </a:r>
        </a:p>
      </dgm:t>
    </dgm:pt>
    <dgm:pt modelId="{CC9FAA68-AC4B-4625-B187-A1359DBD07BC}" type="parTrans" cxnId="{3ED0998A-AB41-4934-BFBD-60DD399AB05D}">
      <dgm:prSet/>
      <dgm:spPr/>
      <dgm:t>
        <a:bodyPr/>
        <a:lstStyle/>
        <a:p>
          <a:endParaRPr lang="en-US"/>
        </a:p>
      </dgm:t>
    </dgm:pt>
    <dgm:pt modelId="{2A96CB7D-A516-4AAD-AA92-256101CE195F}" type="sibTrans" cxnId="{3ED0998A-AB41-4934-BFBD-60DD399AB05D}">
      <dgm:prSet/>
      <dgm:spPr/>
      <dgm:t>
        <a:bodyPr/>
        <a:lstStyle/>
        <a:p>
          <a:endParaRPr lang="en-US"/>
        </a:p>
      </dgm:t>
    </dgm:pt>
    <dgm:pt modelId="{A4F14628-4D3A-4C65-91AD-459DD32B35F6}">
      <dgm:prSet/>
      <dgm:spPr/>
      <dgm:t>
        <a:bodyPr/>
        <a:lstStyle/>
        <a:p>
          <a:r>
            <a:rPr lang="en-US" dirty="0">
              <a:latin typeface="Arial" panose="020B0604020202020204" pitchFamily="34" charset="0"/>
              <a:cs typeface="Arial" panose="020B0604020202020204" pitchFamily="34" charset="0"/>
            </a:rPr>
            <a:t>implement and coordinate parent programs, and</a:t>
          </a:r>
        </a:p>
      </dgm:t>
    </dgm:pt>
    <dgm:pt modelId="{804B6D29-079F-4F5E-8D70-CAE3518CC803}" type="parTrans" cxnId="{BFBC0E84-DEC8-4B72-9C2B-6A84C8D966C9}">
      <dgm:prSet/>
      <dgm:spPr/>
      <dgm:t>
        <a:bodyPr/>
        <a:lstStyle/>
        <a:p>
          <a:endParaRPr lang="en-US"/>
        </a:p>
      </dgm:t>
    </dgm:pt>
    <dgm:pt modelId="{CEF2C2D1-23E2-4FC8-AA99-072D1FF01C46}" type="sibTrans" cxnId="{BFBC0E84-DEC8-4B72-9C2B-6A84C8D966C9}">
      <dgm:prSet/>
      <dgm:spPr/>
      <dgm:t>
        <a:bodyPr/>
        <a:lstStyle/>
        <a:p>
          <a:endParaRPr lang="en-US"/>
        </a:p>
      </dgm:t>
    </dgm:pt>
    <dgm:pt modelId="{9252C240-217B-4B2B-830A-B19D0F15BCAD}">
      <dgm:prSet/>
      <dgm:spPr/>
      <dgm:t>
        <a:bodyPr/>
        <a:lstStyle/>
        <a:p>
          <a:r>
            <a:rPr lang="en-US" dirty="0">
              <a:latin typeface="Arial" panose="020B0604020202020204" pitchFamily="34" charset="0"/>
              <a:cs typeface="Arial" panose="020B0604020202020204" pitchFamily="34" charset="0"/>
            </a:rPr>
            <a:t>build ties between parents and the school as it relates to increasing student academic achievement</a:t>
          </a:r>
        </a:p>
      </dgm:t>
    </dgm:pt>
    <dgm:pt modelId="{88A8FC52-3D12-4EC3-87BC-72D8DB19E74C}" type="parTrans" cxnId="{CCEAF6DF-CA08-4552-82B8-304F08489908}">
      <dgm:prSet/>
      <dgm:spPr/>
      <dgm:t>
        <a:bodyPr/>
        <a:lstStyle/>
        <a:p>
          <a:endParaRPr lang="en-US"/>
        </a:p>
      </dgm:t>
    </dgm:pt>
    <dgm:pt modelId="{394D8D93-A210-4ABF-8CCE-89F2F964D628}" type="sibTrans" cxnId="{CCEAF6DF-CA08-4552-82B8-304F08489908}">
      <dgm:prSet/>
      <dgm:spPr/>
      <dgm:t>
        <a:bodyPr/>
        <a:lstStyle/>
        <a:p>
          <a:endParaRPr lang="en-US"/>
        </a:p>
      </dgm:t>
    </dgm:pt>
    <dgm:pt modelId="{D1E99138-23E2-41E7-8632-8E53D68FC100}" type="pres">
      <dgm:prSet presAssocID="{E070DD2E-7963-4EF6-8884-7F20C0B21669}" presName="Name0" presStyleCnt="0">
        <dgm:presLayoutVars>
          <dgm:dir/>
          <dgm:animLvl val="lvl"/>
          <dgm:resizeHandles val="exact"/>
        </dgm:presLayoutVars>
      </dgm:prSet>
      <dgm:spPr/>
    </dgm:pt>
    <dgm:pt modelId="{572D8650-6831-4492-875E-DA6159D1F603}" type="pres">
      <dgm:prSet presAssocID="{AF064C34-58E1-4C8F-9297-4171519337D2}" presName="boxAndChildren" presStyleCnt="0"/>
      <dgm:spPr/>
    </dgm:pt>
    <dgm:pt modelId="{F3EDDBE5-6188-4234-91AE-8AE28031127B}" type="pres">
      <dgm:prSet presAssocID="{AF064C34-58E1-4C8F-9297-4171519337D2}" presName="parentTextBox" presStyleLbl="node1" presStyleIdx="0" presStyleCnt="1"/>
      <dgm:spPr/>
    </dgm:pt>
    <dgm:pt modelId="{C64AB206-F82E-452A-BC79-E808D4F4363A}" type="pres">
      <dgm:prSet presAssocID="{AF064C34-58E1-4C8F-9297-4171519337D2}" presName="entireBox" presStyleLbl="node1" presStyleIdx="0" presStyleCnt="1"/>
      <dgm:spPr/>
    </dgm:pt>
    <dgm:pt modelId="{16D9861C-C258-48AA-A5DC-CDF4F729D41A}" type="pres">
      <dgm:prSet presAssocID="{AF064C34-58E1-4C8F-9297-4171519337D2}" presName="descendantBox" presStyleCnt="0"/>
      <dgm:spPr/>
    </dgm:pt>
    <dgm:pt modelId="{E38D8D8D-987C-4BAB-9E95-A32733F0AE11}" type="pres">
      <dgm:prSet presAssocID="{E74CEE5E-DDBD-402A-8F63-CB5923225DCA}" presName="childTextBox" presStyleLbl="fgAccFollowNode1" presStyleIdx="0" presStyleCnt="4">
        <dgm:presLayoutVars>
          <dgm:bulletEnabled val="1"/>
        </dgm:presLayoutVars>
      </dgm:prSet>
      <dgm:spPr/>
    </dgm:pt>
    <dgm:pt modelId="{A6D8AE06-9278-4277-B767-26E551318B80}" type="pres">
      <dgm:prSet presAssocID="{CC383A40-D34D-4326-BA39-7021C85ECC66}" presName="childTextBox" presStyleLbl="fgAccFollowNode1" presStyleIdx="1" presStyleCnt="4">
        <dgm:presLayoutVars>
          <dgm:bulletEnabled val="1"/>
        </dgm:presLayoutVars>
      </dgm:prSet>
      <dgm:spPr/>
    </dgm:pt>
    <dgm:pt modelId="{BB3DC05A-9F5F-4ADF-99F3-C73CE0522579}" type="pres">
      <dgm:prSet presAssocID="{A4F14628-4D3A-4C65-91AD-459DD32B35F6}" presName="childTextBox" presStyleLbl="fgAccFollowNode1" presStyleIdx="2" presStyleCnt="4">
        <dgm:presLayoutVars>
          <dgm:bulletEnabled val="1"/>
        </dgm:presLayoutVars>
      </dgm:prSet>
      <dgm:spPr/>
    </dgm:pt>
    <dgm:pt modelId="{66AFF6A5-3AA5-4404-A7C5-6DCA89DD9048}" type="pres">
      <dgm:prSet presAssocID="{9252C240-217B-4B2B-830A-B19D0F15BCAD}" presName="childTextBox" presStyleLbl="fgAccFollowNode1" presStyleIdx="3" presStyleCnt="4">
        <dgm:presLayoutVars>
          <dgm:bulletEnabled val="1"/>
        </dgm:presLayoutVars>
      </dgm:prSet>
      <dgm:spPr/>
    </dgm:pt>
  </dgm:ptLst>
  <dgm:cxnLst>
    <dgm:cxn modelId="{19498101-8C6C-4BE2-956C-06A96CB3167A}" type="presOf" srcId="{AF064C34-58E1-4C8F-9297-4171519337D2}" destId="{C64AB206-F82E-452A-BC79-E808D4F4363A}" srcOrd="1" destOrd="0" presId="urn:microsoft.com/office/officeart/2005/8/layout/process4"/>
    <dgm:cxn modelId="{1A251D1C-36B2-435E-952E-31E1C81ED1BA}" type="presOf" srcId="{E070DD2E-7963-4EF6-8884-7F20C0B21669}" destId="{D1E99138-23E2-41E7-8632-8E53D68FC100}" srcOrd="0" destOrd="0" presId="urn:microsoft.com/office/officeart/2005/8/layout/process4"/>
    <dgm:cxn modelId="{81F7113F-9BFE-43F9-88ED-85A4BA82B923}" type="presOf" srcId="{A4F14628-4D3A-4C65-91AD-459DD32B35F6}" destId="{BB3DC05A-9F5F-4ADF-99F3-C73CE0522579}" srcOrd="0" destOrd="0" presId="urn:microsoft.com/office/officeart/2005/8/layout/process4"/>
    <dgm:cxn modelId="{7646EB6D-3E56-48EC-B3F2-92C92CF1E389}" srcId="{E070DD2E-7963-4EF6-8884-7F20C0B21669}" destId="{AF064C34-58E1-4C8F-9297-4171519337D2}" srcOrd="0" destOrd="0" parTransId="{3B09DA3E-05E2-48F2-A7D5-67D7CE9B6085}" sibTransId="{67108581-E64A-4619-8BEC-8996F54BB777}"/>
    <dgm:cxn modelId="{3731094E-2C5B-41B1-AD2D-001C4FF5D666}" type="presOf" srcId="{E74CEE5E-DDBD-402A-8F63-CB5923225DCA}" destId="{E38D8D8D-987C-4BAB-9E95-A32733F0AE11}" srcOrd="0" destOrd="0" presId="urn:microsoft.com/office/officeart/2005/8/layout/process4"/>
    <dgm:cxn modelId="{BFBC0E84-DEC8-4B72-9C2B-6A84C8D966C9}" srcId="{AF064C34-58E1-4C8F-9297-4171519337D2}" destId="{A4F14628-4D3A-4C65-91AD-459DD32B35F6}" srcOrd="2" destOrd="0" parTransId="{804B6D29-079F-4F5E-8D70-CAE3518CC803}" sibTransId="{CEF2C2D1-23E2-4FC8-AA99-072D1FF01C46}"/>
    <dgm:cxn modelId="{3ED0998A-AB41-4934-BFBD-60DD399AB05D}" srcId="{AF064C34-58E1-4C8F-9297-4171519337D2}" destId="{CC383A40-D34D-4326-BA39-7021C85ECC66}" srcOrd="1" destOrd="0" parTransId="{CC9FAA68-AC4B-4625-B187-A1359DBD07BC}" sibTransId="{2A96CB7D-A516-4AAD-AA92-256101CE195F}"/>
    <dgm:cxn modelId="{F2268AB1-9483-4A71-9C4B-AF60C8CE0249}" srcId="{AF064C34-58E1-4C8F-9297-4171519337D2}" destId="{E74CEE5E-DDBD-402A-8F63-CB5923225DCA}" srcOrd="0" destOrd="0" parTransId="{0635CC62-8962-46BD-AAC7-98A639CE1FA5}" sibTransId="{C5383F46-289D-4283-AF4E-365832D80191}"/>
    <dgm:cxn modelId="{942D53C6-9BDD-46AB-B73D-8DA2A39E894E}" type="presOf" srcId="{AF064C34-58E1-4C8F-9297-4171519337D2}" destId="{F3EDDBE5-6188-4234-91AE-8AE28031127B}" srcOrd="0" destOrd="0" presId="urn:microsoft.com/office/officeart/2005/8/layout/process4"/>
    <dgm:cxn modelId="{CCEAF6DF-CA08-4552-82B8-304F08489908}" srcId="{AF064C34-58E1-4C8F-9297-4171519337D2}" destId="{9252C240-217B-4B2B-830A-B19D0F15BCAD}" srcOrd="3" destOrd="0" parTransId="{88A8FC52-3D12-4EC3-87BC-72D8DB19E74C}" sibTransId="{394D8D93-A210-4ABF-8CCE-89F2F964D628}"/>
    <dgm:cxn modelId="{21DC2CE0-31B7-420D-953B-F5126C1C64E4}" type="presOf" srcId="{9252C240-217B-4B2B-830A-B19D0F15BCAD}" destId="{66AFF6A5-3AA5-4404-A7C5-6DCA89DD9048}" srcOrd="0" destOrd="0" presId="urn:microsoft.com/office/officeart/2005/8/layout/process4"/>
    <dgm:cxn modelId="{CEACAFE5-4A58-4D39-AF3B-0D10138347A3}" type="presOf" srcId="{CC383A40-D34D-4326-BA39-7021C85ECC66}" destId="{A6D8AE06-9278-4277-B767-26E551318B80}" srcOrd="0" destOrd="0" presId="urn:microsoft.com/office/officeart/2005/8/layout/process4"/>
    <dgm:cxn modelId="{97769C39-6154-4A8D-9612-422EF0091A84}" type="presParOf" srcId="{D1E99138-23E2-41E7-8632-8E53D68FC100}" destId="{572D8650-6831-4492-875E-DA6159D1F603}" srcOrd="0" destOrd="0" presId="urn:microsoft.com/office/officeart/2005/8/layout/process4"/>
    <dgm:cxn modelId="{B7294401-31FC-4A5A-BAEA-4ACD6ABE5531}" type="presParOf" srcId="{572D8650-6831-4492-875E-DA6159D1F603}" destId="{F3EDDBE5-6188-4234-91AE-8AE28031127B}" srcOrd="0" destOrd="0" presId="urn:microsoft.com/office/officeart/2005/8/layout/process4"/>
    <dgm:cxn modelId="{DA46B5CD-BAFE-4CA7-A3F2-155BECC6B139}" type="presParOf" srcId="{572D8650-6831-4492-875E-DA6159D1F603}" destId="{C64AB206-F82E-452A-BC79-E808D4F4363A}" srcOrd="1" destOrd="0" presId="urn:microsoft.com/office/officeart/2005/8/layout/process4"/>
    <dgm:cxn modelId="{DC60B6E1-F326-4E22-8E9B-263DAABDDC5D}" type="presParOf" srcId="{572D8650-6831-4492-875E-DA6159D1F603}" destId="{16D9861C-C258-48AA-A5DC-CDF4F729D41A}" srcOrd="2" destOrd="0" presId="urn:microsoft.com/office/officeart/2005/8/layout/process4"/>
    <dgm:cxn modelId="{A83A5EB9-010B-4D46-B285-95B7F2B201A7}" type="presParOf" srcId="{16D9861C-C258-48AA-A5DC-CDF4F729D41A}" destId="{E38D8D8D-987C-4BAB-9E95-A32733F0AE11}" srcOrd="0" destOrd="0" presId="urn:microsoft.com/office/officeart/2005/8/layout/process4"/>
    <dgm:cxn modelId="{DEBD6042-194F-4101-AAD7-21F7837810F0}" type="presParOf" srcId="{16D9861C-C258-48AA-A5DC-CDF4F729D41A}" destId="{A6D8AE06-9278-4277-B767-26E551318B80}" srcOrd="1" destOrd="0" presId="urn:microsoft.com/office/officeart/2005/8/layout/process4"/>
    <dgm:cxn modelId="{30681AB4-F6FE-425A-BD43-F3F40DC89795}" type="presParOf" srcId="{16D9861C-C258-48AA-A5DC-CDF4F729D41A}" destId="{BB3DC05A-9F5F-4ADF-99F3-C73CE0522579}" srcOrd="2" destOrd="0" presId="urn:microsoft.com/office/officeart/2005/8/layout/process4"/>
    <dgm:cxn modelId="{80F53A69-A0AF-49AE-B291-B9757DB23373}" type="presParOf" srcId="{16D9861C-C258-48AA-A5DC-CDF4F729D41A}" destId="{66AFF6A5-3AA5-4404-A7C5-6DCA89DD9048}"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AB206-F82E-452A-BC79-E808D4F4363A}">
      <dsp:nvSpPr>
        <dsp:cNvPr id="0" name=""/>
        <dsp:cNvSpPr/>
      </dsp:nvSpPr>
      <dsp:spPr>
        <a:xfrm>
          <a:off x="0" y="0"/>
          <a:ext cx="7886700" cy="43513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u="sng" kern="1200" dirty="0">
              <a:latin typeface="Arial" panose="020B0604020202020204" pitchFamily="34" charset="0"/>
              <a:cs typeface="Arial" panose="020B0604020202020204" pitchFamily="34" charset="0"/>
            </a:rPr>
            <a:t>Building Capacity of School Staff</a:t>
          </a:r>
          <a:r>
            <a:rPr lang="en-US" sz="2800" kern="1200" dirty="0">
              <a:latin typeface="Arial" panose="020B0604020202020204" pitchFamily="34" charset="0"/>
              <a:cs typeface="Arial" panose="020B0604020202020204" pitchFamily="34" charset="0"/>
            </a:rPr>
            <a:t>: Funds for materials or consultant costs to educate teachers, specialized instructional support personnel, principals, other school leaders, and other staff </a:t>
          </a:r>
          <a:r>
            <a:rPr lang="en-US" sz="2800" b="1" i="1" kern="1200" dirty="0">
              <a:latin typeface="Arial" panose="020B0604020202020204" pitchFamily="34" charset="0"/>
              <a:cs typeface="Arial" panose="020B0604020202020204" pitchFamily="34" charset="0"/>
            </a:rPr>
            <a:t>with the assistance of parents…</a:t>
          </a:r>
          <a:r>
            <a:rPr lang="en-US" sz="2800" kern="1200" dirty="0">
              <a:latin typeface="Arial" panose="020B0604020202020204" pitchFamily="34" charset="0"/>
              <a:cs typeface="Arial" panose="020B0604020202020204" pitchFamily="34" charset="0"/>
            </a:rPr>
            <a:t> </a:t>
          </a:r>
        </a:p>
      </dsp:txBody>
      <dsp:txXfrm>
        <a:off x="0" y="0"/>
        <a:ext cx="7886700" cy="2349722"/>
      </dsp:txXfrm>
    </dsp:sp>
    <dsp:sp modelId="{E38D8D8D-987C-4BAB-9E95-A32733F0AE11}">
      <dsp:nvSpPr>
        <dsp:cNvPr id="0" name=""/>
        <dsp:cNvSpPr/>
      </dsp:nvSpPr>
      <dsp:spPr>
        <a:xfrm>
          <a:off x="0" y="2262695"/>
          <a:ext cx="1971674" cy="200161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 the value and utility of contributions of parents, and </a:t>
          </a:r>
        </a:p>
      </dsp:txBody>
      <dsp:txXfrm>
        <a:off x="0" y="2262695"/>
        <a:ext cx="1971674" cy="2001615"/>
      </dsp:txXfrm>
    </dsp:sp>
    <dsp:sp modelId="{A6D8AE06-9278-4277-B767-26E551318B80}">
      <dsp:nvSpPr>
        <dsp:cNvPr id="0" name=""/>
        <dsp:cNvSpPr/>
      </dsp:nvSpPr>
      <dsp:spPr>
        <a:xfrm>
          <a:off x="1971675" y="2262695"/>
          <a:ext cx="1971674" cy="200161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 how to reach out to, communicate with, and work with parents as equal partners, </a:t>
          </a:r>
        </a:p>
      </dsp:txBody>
      <dsp:txXfrm>
        <a:off x="1971675" y="2262695"/>
        <a:ext cx="1971674" cy="2001615"/>
      </dsp:txXfrm>
    </dsp:sp>
    <dsp:sp modelId="{BB3DC05A-9F5F-4ADF-99F3-C73CE0522579}">
      <dsp:nvSpPr>
        <dsp:cNvPr id="0" name=""/>
        <dsp:cNvSpPr/>
      </dsp:nvSpPr>
      <dsp:spPr>
        <a:xfrm>
          <a:off x="3943349" y="2262695"/>
          <a:ext cx="1971674" cy="200161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implement and coordinate parent programs, and</a:t>
          </a:r>
        </a:p>
      </dsp:txBody>
      <dsp:txXfrm>
        <a:off x="3943349" y="2262695"/>
        <a:ext cx="1971674" cy="2001615"/>
      </dsp:txXfrm>
    </dsp:sp>
    <dsp:sp modelId="{66AFF6A5-3AA5-4404-A7C5-6DCA89DD9048}">
      <dsp:nvSpPr>
        <dsp:cNvPr id="0" name=""/>
        <dsp:cNvSpPr/>
      </dsp:nvSpPr>
      <dsp:spPr>
        <a:xfrm>
          <a:off x="5915024" y="2262695"/>
          <a:ext cx="1971674" cy="200161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build ties between parents and the school as it relates to increasing student academic achievement</a:t>
          </a:r>
        </a:p>
      </dsp:txBody>
      <dsp:txXfrm>
        <a:off x="5915024" y="2262695"/>
        <a:ext cx="1971674" cy="200161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3:20:52.386"/>
    </inkml:context>
    <inkml:brush xml:id="br0">
      <inkml:brushProperty name="width" value="0.05" units="cm"/>
      <inkml:brushProperty name="height" value="0.05" units="cm"/>
    </inkml:brush>
  </inkml:definitions>
  <inkml:trace contextRef="#ctx0" brushRef="#br0">98 411 32158,'-97'-195'0,"97"195"609,50-71-609,-50 71 0,48-71 0,-48 71 0,0 0 0,52-74 0,-52 74 0,147 125 0,-147-125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3:20:52.386"/>
    </inkml:context>
    <inkml:brush xml:id="br0">
      <inkml:brushProperty name="width" value="0.05" units="cm"/>
      <inkml:brushProperty name="height" value="0.05" units="cm"/>
    </inkml:brush>
  </inkml:definitions>
  <inkml:trace contextRef="#ctx0" brushRef="#br0">98 411 32158,'-97'-195'0,"97"195"609,50-71-609,-50 71 0,48-71 0,-48 71 0,0 0 0,52-74 0,-52 74 0,147 125 0,-147-125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3:59:49.264"/>
    </inkml:context>
    <inkml:brush xml:id="br0">
      <inkml:brushProperty name="height" value="0.053" units="cm"/>
    </inkml:brush>
  </inkml:definitions>
  <inkml:trace contextRef="#ctx0" brushRef="#br0">0 1 32767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3:59:49.264"/>
    </inkml:context>
    <inkml:brush xml:id="br0">
      <inkml:brushProperty name="height" value="0.053" units="cm"/>
    </inkml:brush>
  </inkml:definitions>
  <inkml:trace contextRef="#ctx0" brushRef="#br0">0 1 32767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02T14:20:12.493"/>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02T14:22:32.523"/>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8-01T17:08:31.479"/>
    </inkml:context>
    <inkml:brush xml:id="br0">
      <inkml:brushProperty name="width" value="0.05" units="cm"/>
      <inkml:brushProperty name="height" value="0.05" units="cm"/>
    </inkml:brush>
  </inkml:definitions>
  <inkml:trace contextRef="#ctx0" brushRef="#br0">0 0 3491,'0'0'0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6F874D-C9BE-4E2C-8A83-AE499AE110E7}" type="datetimeFigureOut">
              <a:rPr lang="en-US" smtClean="0"/>
              <a:t>8/9/2019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DC3E874-04C4-41DF-AFF7-D5C6C4846222}" type="slidenum">
              <a:rPr lang="en-US" smtClean="0"/>
              <a:t>‹#›</a:t>
            </a:fld>
            <a:endParaRPr lang="en-US"/>
          </a:p>
        </p:txBody>
      </p:sp>
    </p:spTree>
    <p:extLst>
      <p:ext uri="{BB962C8B-B14F-4D97-AF65-F5344CB8AC3E}">
        <p14:creationId xmlns:p14="http://schemas.microsoft.com/office/powerpoint/2010/main" val="3606552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Calculate only the 12 months of the fiscal year; this is the time frame you can apply the indirect cost rate to ; must be based on actual expenditures</a:t>
            </a:r>
          </a:p>
          <a:p>
            <a:endParaRPr lang="en-US" dirty="0"/>
          </a:p>
          <a:p>
            <a:r>
              <a:rPr lang="en-US" dirty="0"/>
              <a:t>Easiest method is to use the smaller indirect cost rate for the entire 15 months</a:t>
            </a:r>
          </a:p>
        </p:txBody>
      </p:sp>
      <p:sp>
        <p:nvSpPr>
          <p:cNvPr id="4" name="Slide Number Placeholder 3"/>
          <p:cNvSpPr>
            <a:spLocks noGrp="1"/>
          </p:cNvSpPr>
          <p:nvPr>
            <p:ph type="sldNum" sz="quarter" idx="5"/>
          </p:nvPr>
        </p:nvSpPr>
        <p:spPr/>
        <p:txBody>
          <a:bodyPr/>
          <a:lstStyle/>
          <a:p>
            <a:fld id="{0DC3E874-04C4-41DF-AFF7-D5C6C4846222}" type="slidenum">
              <a:rPr lang="en-US" smtClean="0"/>
              <a:t>18</a:t>
            </a:fld>
            <a:endParaRPr lang="en-US" dirty="0"/>
          </a:p>
        </p:txBody>
      </p:sp>
    </p:spTree>
    <p:extLst>
      <p:ext uri="{BB962C8B-B14F-4D97-AF65-F5344CB8AC3E}">
        <p14:creationId xmlns:p14="http://schemas.microsoft.com/office/powerpoint/2010/main" val="176915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46</a:t>
            </a:fld>
            <a:endParaRPr lang="en-US" dirty="0"/>
          </a:p>
        </p:txBody>
      </p:sp>
    </p:spTree>
    <p:extLst>
      <p:ext uri="{BB962C8B-B14F-4D97-AF65-F5344CB8AC3E}">
        <p14:creationId xmlns:p14="http://schemas.microsoft.com/office/powerpoint/2010/main" val="15936985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173</a:t>
            </a:fld>
            <a:endParaRPr lang="en-US" dirty="0"/>
          </a:p>
        </p:txBody>
      </p:sp>
    </p:spTree>
    <p:extLst>
      <p:ext uri="{BB962C8B-B14F-4D97-AF65-F5344CB8AC3E}">
        <p14:creationId xmlns:p14="http://schemas.microsoft.com/office/powerpoint/2010/main" val="37443500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174</a:t>
            </a:fld>
            <a:endParaRPr lang="en-US" dirty="0"/>
          </a:p>
        </p:txBody>
      </p:sp>
    </p:spTree>
    <p:extLst>
      <p:ext uri="{BB962C8B-B14F-4D97-AF65-F5344CB8AC3E}">
        <p14:creationId xmlns:p14="http://schemas.microsoft.com/office/powerpoint/2010/main" val="3488927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47</a:t>
            </a:fld>
            <a:endParaRPr lang="en-US" dirty="0"/>
          </a:p>
        </p:txBody>
      </p:sp>
    </p:spTree>
    <p:extLst>
      <p:ext uri="{BB962C8B-B14F-4D97-AF65-F5344CB8AC3E}">
        <p14:creationId xmlns:p14="http://schemas.microsoft.com/office/powerpoint/2010/main" val="445694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48</a:t>
            </a:fld>
            <a:endParaRPr lang="en-US" dirty="0"/>
          </a:p>
        </p:txBody>
      </p:sp>
    </p:spTree>
    <p:extLst>
      <p:ext uri="{BB962C8B-B14F-4D97-AF65-F5344CB8AC3E}">
        <p14:creationId xmlns:p14="http://schemas.microsoft.com/office/powerpoint/2010/main" val="3986530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49</a:t>
            </a:fld>
            <a:endParaRPr lang="en-US" dirty="0"/>
          </a:p>
        </p:txBody>
      </p:sp>
    </p:spTree>
    <p:extLst>
      <p:ext uri="{BB962C8B-B14F-4D97-AF65-F5344CB8AC3E}">
        <p14:creationId xmlns:p14="http://schemas.microsoft.com/office/powerpoint/2010/main" val="4271010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school :  K-12 or charter school; </a:t>
            </a:r>
          </a:p>
          <a:p>
            <a:r>
              <a:rPr lang="en-US" dirty="0"/>
              <a:t>If all schools are Title I schools no RAM/P is needed</a:t>
            </a:r>
          </a:p>
        </p:txBody>
      </p:sp>
      <p:sp>
        <p:nvSpPr>
          <p:cNvPr id="4" name="Slide Number Placeholder 3"/>
          <p:cNvSpPr>
            <a:spLocks noGrp="1"/>
          </p:cNvSpPr>
          <p:nvPr>
            <p:ph type="sldNum" sz="quarter" idx="5"/>
          </p:nvPr>
        </p:nvSpPr>
        <p:spPr/>
        <p:txBody>
          <a:bodyPr/>
          <a:lstStyle/>
          <a:p>
            <a:fld id="{0DC3E874-04C4-41DF-AFF7-D5C6C4846222}" type="slidenum">
              <a:rPr lang="en-US" smtClean="0"/>
              <a:t>53</a:t>
            </a:fld>
            <a:endParaRPr lang="en-US" dirty="0"/>
          </a:p>
        </p:txBody>
      </p:sp>
    </p:spTree>
    <p:extLst>
      <p:ext uri="{BB962C8B-B14F-4D97-AF65-F5344CB8AC3E}">
        <p14:creationId xmlns:p14="http://schemas.microsoft.com/office/powerpoint/2010/main" val="1027284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49802">
              <a:defRPr/>
            </a:pPr>
            <a:r>
              <a:rPr lang="en-US" sz="1400" b="1" u="sng" dirty="0"/>
              <a:t>Talking Points:</a:t>
            </a:r>
          </a:p>
          <a:p>
            <a:pPr defTabSz="1049802">
              <a:defRPr/>
            </a:pPr>
            <a:endParaRPr lang="en-US" sz="1400" dirty="0"/>
          </a:p>
          <a:p>
            <a:pPr marL="328063" indent="-328063" defTabSz="1049802">
              <a:buFont typeface="Arial" panose="020B0604020202020204" pitchFamily="34" charset="0"/>
              <a:buChar char="•"/>
              <a:defRPr/>
            </a:pPr>
            <a:r>
              <a:rPr lang="en-US" sz="1400" dirty="0"/>
              <a:t>Example of headings  </a:t>
            </a:r>
          </a:p>
          <a:p>
            <a:pPr marL="328063" indent="-328063" defTabSz="1049802">
              <a:buFont typeface="Arial" panose="020B0604020202020204" pitchFamily="34" charset="0"/>
              <a:buChar char="•"/>
              <a:defRPr/>
            </a:pPr>
            <a:endParaRPr lang="en-US" sz="1700" dirty="0">
              <a:solidFill>
                <a:prstClr val="black"/>
              </a:solidFill>
            </a:endParaRPr>
          </a:p>
        </p:txBody>
      </p:sp>
      <p:sp>
        <p:nvSpPr>
          <p:cNvPr id="4" name="Slide Number Placeholder 3"/>
          <p:cNvSpPr>
            <a:spLocks noGrp="1"/>
          </p:cNvSpPr>
          <p:nvPr>
            <p:ph type="sldNum" sz="quarter" idx="5"/>
          </p:nvPr>
        </p:nvSpPr>
        <p:spPr/>
        <p:txBody>
          <a:bodyPr/>
          <a:lstStyle/>
          <a:p>
            <a:fld id="{0E72A6C5-3CE3-40E5-AFC8-5F754AE9BE89}" type="slidenum">
              <a:rPr lang="en-US" smtClean="0"/>
              <a:t>57</a:t>
            </a:fld>
            <a:endParaRPr lang="en-US" dirty="0"/>
          </a:p>
        </p:txBody>
      </p:sp>
    </p:spTree>
    <p:extLst>
      <p:ext uri="{BB962C8B-B14F-4D97-AF65-F5344CB8AC3E}">
        <p14:creationId xmlns:p14="http://schemas.microsoft.com/office/powerpoint/2010/main" val="662341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59</a:t>
            </a:fld>
            <a:endParaRPr lang="en-US" dirty="0"/>
          </a:p>
        </p:txBody>
      </p:sp>
    </p:spTree>
    <p:extLst>
      <p:ext uri="{BB962C8B-B14F-4D97-AF65-F5344CB8AC3E}">
        <p14:creationId xmlns:p14="http://schemas.microsoft.com/office/powerpoint/2010/main" val="1316000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60</a:t>
            </a:fld>
            <a:endParaRPr lang="en-US" dirty="0"/>
          </a:p>
        </p:txBody>
      </p:sp>
    </p:spTree>
    <p:extLst>
      <p:ext uri="{BB962C8B-B14F-4D97-AF65-F5344CB8AC3E}">
        <p14:creationId xmlns:p14="http://schemas.microsoft.com/office/powerpoint/2010/main" val="739894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61</a:t>
            </a:fld>
            <a:endParaRPr lang="en-US" dirty="0"/>
          </a:p>
        </p:txBody>
      </p:sp>
    </p:spTree>
    <p:extLst>
      <p:ext uri="{BB962C8B-B14F-4D97-AF65-F5344CB8AC3E}">
        <p14:creationId xmlns:p14="http://schemas.microsoft.com/office/powerpoint/2010/main" val="1911650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62</a:t>
            </a:fld>
            <a:endParaRPr lang="en-US" dirty="0"/>
          </a:p>
        </p:txBody>
      </p:sp>
    </p:spTree>
    <p:extLst>
      <p:ext uri="{BB962C8B-B14F-4D97-AF65-F5344CB8AC3E}">
        <p14:creationId xmlns:p14="http://schemas.microsoft.com/office/powerpoint/2010/main" val="512033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verbiage to get a sentence startere</a:t>
            </a:r>
          </a:p>
        </p:txBody>
      </p:sp>
      <p:sp>
        <p:nvSpPr>
          <p:cNvPr id="4" name="Slide Number Placeholder 3"/>
          <p:cNvSpPr>
            <a:spLocks noGrp="1"/>
          </p:cNvSpPr>
          <p:nvPr>
            <p:ph type="sldNum" sz="quarter" idx="5"/>
          </p:nvPr>
        </p:nvSpPr>
        <p:spPr/>
        <p:txBody>
          <a:bodyPr/>
          <a:lstStyle/>
          <a:p>
            <a:fld id="{0DC3E874-04C4-41DF-AFF7-D5C6C4846222}" type="slidenum">
              <a:rPr lang="en-US" smtClean="0"/>
              <a:t>35</a:t>
            </a:fld>
            <a:endParaRPr lang="en-US" dirty="0"/>
          </a:p>
        </p:txBody>
      </p:sp>
    </p:spTree>
    <p:extLst>
      <p:ext uri="{BB962C8B-B14F-4D97-AF65-F5344CB8AC3E}">
        <p14:creationId xmlns:p14="http://schemas.microsoft.com/office/powerpoint/2010/main" val="4078742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98057" indent="-306944">
              <a:defRPr>
                <a:solidFill>
                  <a:schemeClr val="tx1"/>
                </a:solidFill>
                <a:latin typeface="Arial" charset="0"/>
              </a:defRPr>
            </a:lvl2pPr>
            <a:lvl3pPr marL="1227780" indent="-245556">
              <a:defRPr>
                <a:solidFill>
                  <a:schemeClr val="tx1"/>
                </a:solidFill>
                <a:latin typeface="Arial" charset="0"/>
              </a:defRPr>
            </a:lvl3pPr>
            <a:lvl4pPr marL="1718891" indent="-245556">
              <a:defRPr>
                <a:solidFill>
                  <a:schemeClr val="tx1"/>
                </a:solidFill>
                <a:latin typeface="Arial" charset="0"/>
              </a:defRPr>
            </a:lvl4pPr>
            <a:lvl5pPr marL="2210003" indent="-245556">
              <a:defRPr>
                <a:solidFill>
                  <a:schemeClr val="tx1"/>
                </a:solidFill>
                <a:latin typeface="Arial" charset="0"/>
              </a:defRPr>
            </a:lvl5pPr>
            <a:lvl6pPr marL="2701115" indent="-245556" eaLnBrk="0" fontAlgn="base" hangingPunct="0">
              <a:spcBef>
                <a:spcPct val="0"/>
              </a:spcBef>
              <a:spcAft>
                <a:spcPct val="0"/>
              </a:spcAft>
              <a:defRPr>
                <a:solidFill>
                  <a:schemeClr val="tx1"/>
                </a:solidFill>
                <a:latin typeface="Arial" charset="0"/>
              </a:defRPr>
            </a:lvl6pPr>
            <a:lvl7pPr marL="3192226" indent="-245556" eaLnBrk="0" fontAlgn="base" hangingPunct="0">
              <a:spcBef>
                <a:spcPct val="0"/>
              </a:spcBef>
              <a:spcAft>
                <a:spcPct val="0"/>
              </a:spcAft>
              <a:defRPr>
                <a:solidFill>
                  <a:schemeClr val="tx1"/>
                </a:solidFill>
                <a:latin typeface="Arial" charset="0"/>
              </a:defRPr>
            </a:lvl7pPr>
            <a:lvl8pPr marL="3683339" indent="-245556" eaLnBrk="0" fontAlgn="base" hangingPunct="0">
              <a:spcBef>
                <a:spcPct val="0"/>
              </a:spcBef>
              <a:spcAft>
                <a:spcPct val="0"/>
              </a:spcAft>
              <a:defRPr>
                <a:solidFill>
                  <a:schemeClr val="tx1"/>
                </a:solidFill>
                <a:latin typeface="Arial" charset="0"/>
              </a:defRPr>
            </a:lvl8pPr>
            <a:lvl9pPr marL="4174450" indent="-245556" eaLnBrk="0" fontAlgn="base" hangingPunct="0">
              <a:spcBef>
                <a:spcPct val="0"/>
              </a:spcBef>
              <a:spcAft>
                <a:spcPct val="0"/>
              </a:spcAft>
              <a:defRPr>
                <a:solidFill>
                  <a:schemeClr val="tx1"/>
                </a:solidFill>
                <a:latin typeface="Arial" charset="0"/>
              </a:defRPr>
            </a:lvl9pPr>
          </a:lstStyle>
          <a:p>
            <a:fld id="{70380E5C-7E95-41CE-B237-90CC3C0D6EE6}" type="slidenum">
              <a:rPr lang="en-US" altLang="en-US">
                <a:solidFill>
                  <a:srgbClr val="000000"/>
                </a:solidFill>
                <a:latin typeface="Calibri" pitchFamily="34" charset="0"/>
              </a:rPr>
              <a:pPr/>
              <a:t>63</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3279470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98057" indent="-306944">
              <a:defRPr>
                <a:solidFill>
                  <a:schemeClr val="tx1"/>
                </a:solidFill>
                <a:latin typeface="Arial" charset="0"/>
              </a:defRPr>
            </a:lvl2pPr>
            <a:lvl3pPr marL="1227780" indent="-245556">
              <a:defRPr>
                <a:solidFill>
                  <a:schemeClr val="tx1"/>
                </a:solidFill>
                <a:latin typeface="Arial" charset="0"/>
              </a:defRPr>
            </a:lvl3pPr>
            <a:lvl4pPr marL="1718891" indent="-245556">
              <a:defRPr>
                <a:solidFill>
                  <a:schemeClr val="tx1"/>
                </a:solidFill>
                <a:latin typeface="Arial" charset="0"/>
              </a:defRPr>
            </a:lvl4pPr>
            <a:lvl5pPr marL="2210003" indent="-245556">
              <a:defRPr>
                <a:solidFill>
                  <a:schemeClr val="tx1"/>
                </a:solidFill>
                <a:latin typeface="Arial" charset="0"/>
              </a:defRPr>
            </a:lvl5pPr>
            <a:lvl6pPr marL="2701115" indent="-245556" eaLnBrk="0" fontAlgn="base" hangingPunct="0">
              <a:spcBef>
                <a:spcPct val="0"/>
              </a:spcBef>
              <a:spcAft>
                <a:spcPct val="0"/>
              </a:spcAft>
              <a:defRPr>
                <a:solidFill>
                  <a:schemeClr val="tx1"/>
                </a:solidFill>
                <a:latin typeface="Arial" charset="0"/>
              </a:defRPr>
            </a:lvl6pPr>
            <a:lvl7pPr marL="3192226" indent="-245556" eaLnBrk="0" fontAlgn="base" hangingPunct="0">
              <a:spcBef>
                <a:spcPct val="0"/>
              </a:spcBef>
              <a:spcAft>
                <a:spcPct val="0"/>
              </a:spcAft>
              <a:defRPr>
                <a:solidFill>
                  <a:schemeClr val="tx1"/>
                </a:solidFill>
                <a:latin typeface="Arial" charset="0"/>
              </a:defRPr>
            </a:lvl7pPr>
            <a:lvl8pPr marL="3683339" indent="-245556" eaLnBrk="0" fontAlgn="base" hangingPunct="0">
              <a:spcBef>
                <a:spcPct val="0"/>
              </a:spcBef>
              <a:spcAft>
                <a:spcPct val="0"/>
              </a:spcAft>
              <a:defRPr>
                <a:solidFill>
                  <a:schemeClr val="tx1"/>
                </a:solidFill>
                <a:latin typeface="Arial" charset="0"/>
              </a:defRPr>
            </a:lvl8pPr>
            <a:lvl9pPr marL="4174450" indent="-245556" eaLnBrk="0" fontAlgn="base" hangingPunct="0">
              <a:spcBef>
                <a:spcPct val="0"/>
              </a:spcBef>
              <a:spcAft>
                <a:spcPct val="0"/>
              </a:spcAft>
              <a:defRPr>
                <a:solidFill>
                  <a:schemeClr val="tx1"/>
                </a:solidFill>
                <a:latin typeface="Arial" charset="0"/>
              </a:defRPr>
            </a:lvl9pPr>
          </a:lstStyle>
          <a:p>
            <a:fld id="{70380E5C-7E95-41CE-B237-90CC3C0D6EE6}" type="slidenum">
              <a:rPr lang="en-US" altLang="en-US">
                <a:solidFill>
                  <a:srgbClr val="000000"/>
                </a:solidFill>
                <a:latin typeface="Calibri" pitchFamily="34" charset="0"/>
              </a:rPr>
              <a:pPr/>
              <a:t>64</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843183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3177" indent="-301221">
              <a:defRPr>
                <a:solidFill>
                  <a:schemeClr val="tx1"/>
                </a:solidFill>
                <a:latin typeface="Arial" charset="0"/>
              </a:defRPr>
            </a:lvl2pPr>
            <a:lvl3pPr marL="1204887" indent="-240977">
              <a:defRPr>
                <a:solidFill>
                  <a:schemeClr val="tx1"/>
                </a:solidFill>
                <a:latin typeface="Arial" charset="0"/>
              </a:defRPr>
            </a:lvl3pPr>
            <a:lvl4pPr marL="1686841" indent="-240977">
              <a:defRPr>
                <a:solidFill>
                  <a:schemeClr val="tx1"/>
                </a:solidFill>
                <a:latin typeface="Arial" charset="0"/>
              </a:defRPr>
            </a:lvl4pPr>
            <a:lvl5pPr marL="2168796" indent="-240977">
              <a:defRPr>
                <a:solidFill>
                  <a:schemeClr val="tx1"/>
                </a:solidFill>
                <a:latin typeface="Arial" charset="0"/>
              </a:defRPr>
            </a:lvl5pPr>
            <a:lvl6pPr marL="2650751" indent="-240977" eaLnBrk="0" fontAlgn="base" hangingPunct="0">
              <a:spcBef>
                <a:spcPct val="0"/>
              </a:spcBef>
              <a:spcAft>
                <a:spcPct val="0"/>
              </a:spcAft>
              <a:defRPr>
                <a:solidFill>
                  <a:schemeClr val="tx1"/>
                </a:solidFill>
                <a:latin typeface="Arial" charset="0"/>
              </a:defRPr>
            </a:lvl6pPr>
            <a:lvl7pPr marL="3132705" indent="-240977" eaLnBrk="0" fontAlgn="base" hangingPunct="0">
              <a:spcBef>
                <a:spcPct val="0"/>
              </a:spcBef>
              <a:spcAft>
                <a:spcPct val="0"/>
              </a:spcAft>
              <a:defRPr>
                <a:solidFill>
                  <a:schemeClr val="tx1"/>
                </a:solidFill>
                <a:latin typeface="Arial" charset="0"/>
              </a:defRPr>
            </a:lvl7pPr>
            <a:lvl8pPr marL="3614660" indent="-240977" eaLnBrk="0" fontAlgn="base" hangingPunct="0">
              <a:spcBef>
                <a:spcPct val="0"/>
              </a:spcBef>
              <a:spcAft>
                <a:spcPct val="0"/>
              </a:spcAft>
              <a:defRPr>
                <a:solidFill>
                  <a:schemeClr val="tx1"/>
                </a:solidFill>
                <a:latin typeface="Arial" charset="0"/>
              </a:defRPr>
            </a:lvl8pPr>
            <a:lvl9pPr marL="4096614" indent="-240977" eaLnBrk="0" fontAlgn="base" hangingPunct="0">
              <a:spcBef>
                <a:spcPct val="0"/>
              </a:spcBef>
              <a:spcAft>
                <a:spcPct val="0"/>
              </a:spcAft>
              <a:defRPr>
                <a:solidFill>
                  <a:schemeClr val="tx1"/>
                </a:solidFill>
                <a:latin typeface="Arial" charset="0"/>
              </a:defRPr>
            </a:lvl9pPr>
          </a:lstStyle>
          <a:p>
            <a:fld id="{06846382-B7B5-4E71-B792-4059A69FAC26}" type="slidenum">
              <a:rPr lang="en-US" altLang="en-US">
                <a:solidFill>
                  <a:srgbClr val="000000"/>
                </a:solidFill>
                <a:latin typeface="Calibri" pitchFamily="34" charset="0"/>
              </a:rPr>
              <a:pPr/>
              <a:t>68</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1933064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LEAs they can use their own verbiage.  This list is from previous set-asides entered by an LEA.  </a:t>
            </a:r>
          </a:p>
        </p:txBody>
      </p:sp>
      <p:sp>
        <p:nvSpPr>
          <p:cNvPr id="4" name="Slide Number Placeholder 3"/>
          <p:cNvSpPr>
            <a:spLocks noGrp="1"/>
          </p:cNvSpPr>
          <p:nvPr>
            <p:ph type="sldNum" sz="quarter" idx="5"/>
          </p:nvPr>
        </p:nvSpPr>
        <p:spPr/>
        <p:txBody>
          <a:bodyPr/>
          <a:lstStyle/>
          <a:p>
            <a:fld id="{52606AAF-6706-47D1-8078-8F5C1359AD1C}" type="slidenum">
              <a:rPr lang="en-US" smtClean="0"/>
              <a:t>71</a:t>
            </a:fld>
            <a:endParaRPr lang="en-US" dirty="0"/>
          </a:p>
        </p:txBody>
      </p:sp>
    </p:spTree>
    <p:extLst>
      <p:ext uri="{BB962C8B-B14F-4D97-AF65-F5344CB8AC3E}">
        <p14:creationId xmlns:p14="http://schemas.microsoft.com/office/powerpoint/2010/main" val="667814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these exact titles for set-asides for sorting purposes.  </a:t>
            </a:r>
          </a:p>
        </p:txBody>
      </p:sp>
      <p:sp>
        <p:nvSpPr>
          <p:cNvPr id="4" name="Slide Number Placeholder 3"/>
          <p:cNvSpPr>
            <a:spLocks noGrp="1"/>
          </p:cNvSpPr>
          <p:nvPr>
            <p:ph type="sldNum" sz="quarter" idx="5"/>
          </p:nvPr>
        </p:nvSpPr>
        <p:spPr/>
        <p:txBody>
          <a:bodyPr/>
          <a:lstStyle/>
          <a:p>
            <a:fld id="{52606AAF-6706-47D1-8078-8F5C1359AD1C}" type="slidenum">
              <a:rPr lang="en-US" smtClean="0"/>
              <a:t>72</a:t>
            </a:fld>
            <a:endParaRPr lang="en-US" dirty="0"/>
          </a:p>
        </p:txBody>
      </p:sp>
    </p:spTree>
    <p:extLst>
      <p:ext uri="{BB962C8B-B14F-4D97-AF65-F5344CB8AC3E}">
        <p14:creationId xmlns:p14="http://schemas.microsoft.com/office/powerpoint/2010/main" val="3591551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3177" indent="-301221">
              <a:defRPr>
                <a:solidFill>
                  <a:schemeClr val="tx1"/>
                </a:solidFill>
                <a:latin typeface="Arial" charset="0"/>
              </a:defRPr>
            </a:lvl2pPr>
            <a:lvl3pPr marL="1204887" indent="-240977">
              <a:defRPr>
                <a:solidFill>
                  <a:schemeClr val="tx1"/>
                </a:solidFill>
                <a:latin typeface="Arial" charset="0"/>
              </a:defRPr>
            </a:lvl3pPr>
            <a:lvl4pPr marL="1686841" indent="-240977">
              <a:defRPr>
                <a:solidFill>
                  <a:schemeClr val="tx1"/>
                </a:solidFill>
                <a:latin typeface="Arial" charset="0"/>
              </a:defRPr>
            </a:lvl4pPr>
            <a:lvl5pPr marL="2168796" indent="-240977">
              <a:defRPr>
                <a:solidFill>
                  <a:schemeClr val="tx1"/>
                </a:solidFill>
                <a:latin typeface="Arial" charset="0"/>
              </a:defRPr>
            </a:lvl5pPr>
            <a:lvl6pPr marL="2650751" indent="-240977" eaLnBrk="0" fontAlgn="base" hangingPunct="0">
              <a:spcBef>
                <a:spcPct val="0"/>
              </a:spcBef>
              <a:spcAft>
                <a:spcPct val="0"/>
              </a:spcAft>
              <a:defRPr>
                <a:solidFill>
                  <a:schemeClr val="tx1"/>
                </a:solidFill>
                <a:latin typeface="Arial" charset="0"/>
              </a:defRPr>
            </a:lvl6pPr>
            <a:lvl7pPr marL="3132705" indent="-240977" eaLnBrk="0" fontAlgn="base" hangingPunct="0">
              <a:spcBef>
                <a:spcPct val="0"/>
              </a:spcBef>
              <a:spcAft>
                <a:spcPct val="0"/>
              </a:spcAft>
              <a:defRPr>
                <a:solidFill>
                  <a:schemeClr val="tx1"/>
                </a:solidFill>
                <a:latin typeface="Arial" charset="0"/>
              </a:defRPr>
            </a:lvl7pPr>
            <a:lvl8pPr marL="3614660" indent="-240977" eaLnBrk="0" fontAlgn="base" hangingPunct="0">
              <a:spcBef>
                <a:spcPct val="0"/>
              </a:spcBef>
              <a:spcAft>
                <a:spcPct val="0"/>
              </a:spcAft>
              <a:defRPr>
                <a:solidFill>
                  <a:schemeClr val="tx1"/>
                </a:solidFill>
                <a:latin typeface="Arial" charset="0"/>
              </a:defRPr>
            </a:lvl8pPr>
            <a:lvl9pPr marL="4096614" indent="-240977" eaLnBrk="0" fontAlgn="base" hangingPunct="0">
              <a:spcBef>
                <a:spcPct val="0"/>
              </a:spcBef>
              <a:spcAft>
                <a:spcPct val="0"/>
              </a:spcAft>
              <a:defRPr>
                <a:solidFill>
                  <a:schemeClr val="tx1"/>
                </a:solidFill>
                <a:latin typeface="Arial" charset="0"/>
              </a:defRPr>
            </a:lvl9pPr>
          </a:lstStyle>
          <a:p>
            <a:pPr defTabSz="949478">
              <a:defRPr/>
            </a:pPr>
            <a:fld id="{1B94496C-BDE2-489C-B22C-3AE59B3AD7E2}" type="slidenum">
              <a:rPr lang="en-US" altLang="en-US" sz="1800" kern="0">
                <a:solidFill>
                  <a:srgbClr val="000000"/>
                </a:solidFill>
                <a:latin typeface="Calibri" pitchFamily="34" charset="0"/>
              </a:rPr>
              <a:pPr defTabSz="949478">
                <a:defRPr/>
              </a:pPr>
              <a:t>73</a:t>
            </a:fld>
            <a:endParaRPr lang="en-US" altLang="en-US" sz="1800" kern="0" dirty="0">
              <a:solidFill>
                <a:srgbClr val="000000"/>
              </a:solidFill>
              <a:latin typeface="Calibri" pitchFamily="34" charset="0"/>
            </a:endParaRPr>
          </a:p>
        </p:txBody>
      </p:sp>
      <p:sp>
        <p:nvSpPr>
          <p:cNvPr id="202757"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defTabSz="949478" fontAlgn="base">
              <a:spcBef>
                <a:spcPct val="0"/>
              </a:spcBef>
              <a:spcAft>
                <a:spcPct val="0"/>
              </a:spcAft>
              <a:defRPr/>
            </a:pPr>
            <a:endParaRPr lang="en-US" sz="1800" kern="0" dirty="0">
              <a:solidFill>
                <a:srgbClr val="000000"/>
              </a:solidFill>
            </a:endParaRPr>
          </a:p>
        </p:txBody>
      </p:sp>
    </p:spTree>
    <p:extLst>
      <p:ext uri="{BB962C8B-B14F-4D97-AF65-F5344CB8AC3E}">
        <p14:creationId xmlns:p14="http://schemas.microsoft.com/office/powerpoint/2010/main" val="969443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3177" indent="-301221">
              <a:defRPr>
                <a:solidFill>
                  <a:schemeClr val="tx1"/>
                </a:solidFill>
                <a:latin typeface="Arial" charset="0"/>
              </a:defRPr>
            </a:lvl2pPr>
            <a:lvl3pPr marL="1204887" indent="-240977">
              <a:defRPr>
                <a:solidFill>
                  <a:schemeClr val="tx1"/>
                </a:solidFill>
                <a:latin typeface="Arial" charset="0"/>
              </a:defRPr>
            </a:lvl3pPr>
            <a:lvl4pPr marL="1686841" indent="-240977">
              <a:defRPr>
                <a:solidFill>
                  <a:schemeClr val="tx1"/>
                </a:solidFill>
                <a:latin typeface="Arial" charset="0"/>
              </a:defRPr>
            </a:lvl4pPr>
            <a:lvl5pPr marL="2168796" indent="-240977">
              <a:defRPr>
                <a:solidFill>
                  <a:schemeClr val="tx1"/>
                </a:solidFill>
                <a:latin typeface="Arial" charset="0"/>
              </a:defRPr>
            </a:lvl5pPr>
            <a:lvl6pPr marL="2650751" indent="-240977" eaLnBrk="0" fontAlgn="base" hangingPunct="0">
              <a:spcBef>
                <a:spcPct val="0"/>
              </a:spcBef>
              <a:spcAft>
                <a:spcPct val="0"/>
              </a:spcAft>
              <a:defRPr>
                <a:solidFill>
                  <a:schemeClr val="tx1"/>
                </a:solidFill>
                <a:latin typeface="Arial" charset="0"/>
              </a:defRPr>
            </a:lvl6pPr>
            <a:lvl7pPr marL="3132705" indent="-240977" eaLnBrk="0" fontAlgn="base" hangingPunct="0">
              <a:spcBef>
                <a:spcPct val="0"/>
              </a:spcBef>
              <a:spcAft>
                <a:spcPct val="0"/>
              </a:spcAft>
              <a:defRPr>
                <a:solidFill>
                  <a:schemeClr val="tx1"/>
                </a:solidFill>
                <a:latin typeface="Arial" charset="0"/>
              </a:defRPr>
            </a:lvl7pPr>
            <a:lvl8pPr marL="3614660" indent="-240977" eaLnBrk="0" fontAlgn="base" hangingPunct="0">
              <a:spcBef>
                <a:spcPct val="0"/>
              </a:spcBef>
              <a:spcAft>
                <a:spcPct val="0"/>
              </a:spcAft>
              <a:defRPr>
                <a:solidFill>
                  <a:schemeClr val="tx1"/>
                </a:solidFill>
                <a:latin typeface="Arial" charset="0"/>
              </a:defRPr>
            </a:lvl8pPr>
            <a:lvl9pPr marL="4096614" indent="-240977" eaLnBrk="0" fontAlgn="base" hangingPunct="0">
              <a:spcBef>
                <a:spcPct val="0"/>
              </a:spcBef>
              <a:spcAft>
                <a:spcPct val="0"/>
              </a:spcAft>
              <a:defRPr>
                <a:solidFill>
                  <a:schemeClr val="tx1"/>
                </a:solidFill>
                <a:latin typeface="Arial" charset="0"/>
              </a:defRPr>
            </a:lvl9pPr>
          </a:lstStyle>
          <a:p>
            <a:pPr defTabSz="949478">
              <a:defRPr/>
            </a:pPr>
            <a:fld id="{58712028-7C0E-4CB5-A67E-70776863970E}" type="slidenum">
              <a:rPr lang="en-US" altLang="en-US" sz="1800" kern="0">
                <a:solidFill>
                  <a:srgbClr val="000000"/>
                </a:solidFill>
                <a:latin typeface="Calibri" pitchFamily="34" charset="0"/>
              </a:rPr>
              <a:pPr defTabSz="949478">
                <a:defRPr/>
              </a:pPr>
              <a:t>74</a:t>
            </a:fld>
            <a:endParaRPr lang="en-US" altLang="en-US" sz="1800" kern="0" dirty="0">
              <a:solidFill>
                <a:srgbClr val="000000"/>
              </a:solidFill>
              <a:latin typeface="Calibri" pitchFamily="34" charset="0"/>
            </a:endParaRPr>
          </a:p>
        </p:txBody>
      </p:sp>
      <p:sp>
        <p:nvSpPr>
          <p:cNvPr id="203781"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defTabSz="949478" fontAlgn="base">
              <a:spcBef>
                <a:spcPct val="0"/>
              </a:spcBef>
              <a:spcAft>
                <a:spcPct val="0"/>
              </a:spcAft>
              <a:defRPr/>
            </a:pPr>
            <a:endParaRPr lang="en-US" sz="1800" kern="0" dirty="0">
              <a:solidFill>
                <a:srgbClr val="000000"/>
              </a:solidFill>
            </a:endParaRPr>
          </a:p>
        </p:txBody>
      </p:sp>
    </p:spTree>
    <p:extLst>
      <p:ext uri="{BB962C8B-B14F-4D97-AF65-F5344CB8AC3E}">
        <p14:creationId xmlns:p14="http://schemas.microsoft.com/office/powerpoint/2010/main" val="3020132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3177" indent="-301221">
              <a:defRPr>
                <a:solidFill>
                  <a:schemeClr val="tx1"/>
                </a:solidFill>
                <a:latin typeface="Arial" charset="0"/>
              </a:defRPr>
            </a:lvl2pPr>
            <a:lvl3pPr marL="1204887" indent="-240977">
              <a:defRPr>
                <a:solidFill>
                  <a:schemeClr val="tx1"/>
                </a:solidFill>
                <a:latin typeface="Arial" charset="0"/>
              </a:defRPr>
            </a:lvl3pPr>
            <a:lvl4pPr marL="1686841" indent="-240977">
              <a:defRPr>
                <a:solidFill>
                  <a:schemeClr val="tx1"/>
                </a:solidFill>
                <a:latin typeface="Arial" charset="0"/>
              </a:defRPr>
            </a:lvl4pPr>
            <a:lvl5pPr marL="2168796" indent="-240977">
              <a:defRPr>
                <a:solidFill>
                  <a:schemeClr val="tx1"/>
                </a:solidFill>
                <a:latin typeface="Arial" charset="0"/>
              </a:defRPr>
            </a:lvl5pPr>
            <a:lvl6pPr marL="2650751" indent="-240977" eaLnBrk="0" fontAlgn="base" hangingPunct="0">
              <a:spcBef>
                <a:spcPct val="0"/>
              </a:spcBef>
              <a:spcAft>
                <a:spcPct val="0"/>
              </a:spcAft>
              <a:defRPr>
                <a:solidFill>
                  <a:schemeClr val="tx1"/>
                </a:solidFill>
                <a:latin typeface="Arial" charset="0"/>
              </a:defRPr>
            </a:lvl6pPr>
            <a:lvl7pPr marL="3132705" indent="-240977" eaLnBrk="0" fontAlgn="base" hangingPunct="0">
              <a:spcBef>
                <a:spcPct val="0"/>
              </a:spcBef>
              <a:spcAft>
                <a:spcPct val="0"/>
              </a:spcAft>
              <a:defRPr>
                <a:solidFill>
                  <a:schemeClr val="tx1"/>
                </a:solidFill>
                <a:latin typeface="Arial" charset="0"/>
              </a:defRPr>
            </a:lvl7pPr>
            <a:lvl8pPr marL="3614660" indent="-240977" eaLnBrk="0" fontAlgn="base" hangingPunct="0">
              <a:spcBef>
                <a:spcPct val="0"/>
              </a:spcBef>
              <a:spcAft>
                <a:spcPct val="0"/>
              </a:spcAft>
              <a:defRPr>
                <a:solidFill>
                  <a:schemeClr val="tx1"/>
                </a:solidFill>
                <a:latin typeface="Arial" charset="0"/>
              </a:defRPr>
            </a:lvl8pPr>
            <a:lvl9pPr marL="4096614" indent="-240977" eaLnBrk="0" fontAlgn="base" hangingPunct="0">
              <a:spcBef>
                <a:spcPct val="0"/>
              </a:spcBef>
              <a:spcAft>
                <a:spcPct val="0"/>
              </a:spcAft>
              <a:defRPr>
                <a:solidFill>
                  <a:schemeClr val="tx1"/>
                </a:solidFill>
                <a:latin typeface="Arial" charset="0"/>
              </a:defRPr>
            </a:lvl9pPr>
          </a:lstStyle>
          <a:p>
            <a:pPr defTabSz="949478">
              <a:defRPr/>
            </a:pPr>
            <a:fld id="{491B8ACA-817A-4C3C-B716-51AC51D2029D}" type="slidenum">
              <a:rPr lang="en-US" altLang="en-US" sz="1800" kern="0">
                <a:solidFill>
                  <a:srgbClr val="000000"/>
                </a:solidFill>
                <a:latin typeface="Calibri" pitchFamily="34" charset="0"/>
              </a:rPr>
              <a:pPr defTabSz="949478">
                <a:defRPr/>
              </a:pPr>
              <a:t>75</a:t>
            </a:fld>
            <a:endParaRPr lang="en-US" altLang="en-US" sz="1800" kern="0" dirty="0">
              <a:solidFill>
                <a:srgbClr val="000000"/>
              </a:solidFill>
              <a:latin typeface="Calibri" pitchFamily="34" charset="0"/>
            </a:endParaRPr>
          </a:p>
        </p:txBody>
      </p:sp>
      <p:sp>
        <p:nvSpPr>
          <p:cNvPr id="198661"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defTabSz="949478" fontAlgn="base">
              <a:spcBef>
                <a:spcPct val="0"/>
              </a:spcBef>
              <a:spcAft>
                <a:spcPct val="0"/>
              </a:spcAft>
              <a:defRPr/>
            </a:pPr>
            <a:endParaRPr lang="en-US" sz="1800" kern="0" dirty="0">
              <a:solidFill>
                <a:srgbClr val="000000"/>
              </a:solidFill>
            </a:endParaRPr>
          </a:p>
        </p:txBody>
      </p:sp>
    </p:spTree>
    <p:extLst>
      <p:ext uri="{BB962C8B-B14F-4D97-AF65-F5344CB8AC3E}">
        <p14:creationId xmlns:p14="http://schemas.microsoft.com/office/powerpoint/2010/main" val="3789139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6108" indent="-302349">
              <a:defRPr>
                <a:solidFill>
                  <a:schemeClr val="tx1"/>
                </a:solidFill>
                <a:latin typeface="Arial" charset="0"/>
              </a:defRPr>
            </a:lvl2pPr>
            <a:lvl3pPr marL="1209397" indent="-241879">
              <a:defRPr>
                <a:solidFill>
                  <a:schemeClr val="tx1"/>
                </a:solidFill>
                <a:latin typeface="Arial" charset="0"/>
              </a:defRPr>
            </a:lvl3pPr>
            <a:lvl4pPr marL="1693155" indent="-241879">
              <a:defRPr>
                <a:solidFill>
                  <a:schemeClr val="tx1"/>
                </a:solidFill>
                <a:latin typeface="Arial" charset="0"/>
              </a:defRPr>
            </a:lvl4pPr>
            <a:lvl5pPr marL="2176914" indent="-241879">
              <a:defRPr>
                <a:solidFill>
                  <a:schemeClr val="tx1"/>
                </a:solidFill>
                <a:latin typeface="Arial" charset="0"/>
              </a:defRPr>
            </a:lvl5pPr>
            <a:lvl6pPr marL="2660672" indent="-241879" eaLnBrk="0" fontAlgn="base" hangingPunct="0">
              <a:spcBef>
                <a:spcPct val="0"/>
              </a:spcBef>
              <a:spcAft>
                <a:spcPct val="0"/>
              </a:spcAft>
              <a:defRPr>
                <a:solidFill>
                  <a:schemeClr val="tx1"/>
                </a:solidFill>
                <a:latin typeface="Arial" charset="0"/>
              </a:defRPr>
            </a:lvl6pPr>
            <a:lvl7pPr marL="3144431" indent="-241879" eaLnBrk="0" fontAlgn="base" hangingPunct="0">
              <a:spcBef>
                <a:spcPct val="0"/>
              </a:spcBef>
              <a:spcAft>
                <a:spcPct val="0"/>
              </a:spcAft>
              <a:defRPr>
                <a:solidFill>
                  <a:schemeClr val="tx1"/>
                </a:solidFill>
                <a:latin typeface="Arial" charset="0"/>
              </a:defRPr>
            </a:lvl7pPr>
            <a:lvl8pPr marL="3628190" indent="-241879" eaLnBrk="0" fontAlgn="base" hangingPunct="0">
              <a:spcBef>
                <a:spcPct val="0"/>
              </a:spcBef>
              <a:spcAft>
                <a:spcPct val="0"/>
              </a:spcAft>
              <a:defRPr>
                <a:solidFill>
                  <a:schemeClr val="tx1"/>
                </a:solidFill>
                <a:latin typeface="Arial" charset="0"/>
              </a:defRPr>
            </a:lvl8pPr>
            <a:lvl9pPr marL="4111949" indent="-241879" eaLnBrk="0" fontAlgn="base" hangingPunct="0">
              <a:spcBef>
                <a:spcPct val="0"/>
              </a:spcBef>
              <a:spcAft>
                <a:spcPct val="0"/>
              </a:spcAft>
              <a:defRPr>
                <a:solidFill>
                  <a:schemeClr val="tx1"/>
                </a:solidFill>
                <a:latin typeface="Arial" charset="0"/>
              </a:defRPr>
            </a:lvl9pPr>
          </a:lstStyle>
          <a:p>
            <a:pPr defTabSz="949478">
              <a:defRPr/>
            </a:pPr>
            <a:fld id="{24501E99-631E-40B7-9145-7B5163CA2522}" type="slidenum">
              <a:rPr lang="en-US" altLang="en-US" sz="1800" kern="0">
                <a:solidFill>
                  <a:srgbClr val="000000"/>
                </a:solidFill>
                <a:latin typeface="Calibri" pitchFamily="34" charset="0"/>
              </a:rPr>
              <a:pPr defTabSz="949478">
                <a:defRPr/>
              </a:pPr>
              <a:t>76</a:t>
            </a:fld>
            <a:endParaRPr lang="en-US" altLang="en-US" sz="1800" kern="0" dirty="0">
              <a:solidFill>
                <a:srgbClr val="000000"/>
              </a:solidFill>
              <a:latin typeface="Calibri" pitchFamily="34" charset="0"/>
            </a:endParaRPr>
          </a:p>
        </p:txBody>
      </p:sp>
      <p:sp>
        <p:nvSpPr>
          <p:cNvPr id="199685"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defTabSz="949478" fontAlgn="base">
              <a:spcBef>
                <a:spcPct val="0"/>
              </a:spcBef>
              <a:spcAft>
                <a:spcPct val="0"/>
              </a:spcAft>
              <a:defRPr/>
            </a:pPr>
            <a:endParaRPr lang="en-US" sz="1800" kern="0" dirty="0">
              <a:solidFill>
                <a:srgbClr val="000000"/>
              </a:solidFill>
            </a:endParaRPr>
          </a:p>
        </p:txBody>
      </p:sp>
    </p:spTree>
    <p:extLst>
      <p:ext uri="{BB962C8B-B14F-4D97-AF65-F5344CB8AC3E}">
        <p14:creationId xmlns:p14="http://schemas.microsoft.com/office/powerpoint/2010/main" val="2445360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3177" indent="-301221">
              <a:defRPr>
                <a:solidFill>
                  <a:schemeClr val="tx1"/>
                </a:solidFill>
                <a:latin typeface="Arial" charset="0"/>
              </a:defRPr>
            </a:lvl2pPr>
            <a:lvl3pPr marL="1204887" indent="-240977">
              <a:defRPr>
                <a:solidFill>
                  <a:schemeClr val="tx1"/>
                </a:solidFill>
                <a:latin typeface="Arial" charset="0"/>
              </a:defRPr>
            </a:lvl3pPr>
            <a:lvl4pPr marL="1686841" indent="-240977">
              <a:defRPr>
                <a:solidFill>
                  <a:schemeClr val="tx1"/>
                </a:solidFill>
                <a:latin typeface="Arial" charset="0"/>
              </a:defRPr>
            </a:lvl4pPr>
            <a:lvl5pPr marL="2168796" indent="-240977">
              <a:defRPr>
                <a:solidFill>
                  <a:schemeClr val="tx1"/>
                </a:solidFill>
                <a:latin typeface="Arial" charset="0"/>
              </a:defRPr>
            </a:lvl5pPr>
            <a:lvl6pPr marL="2650751" indent="-240977" eaLnBrk="0" fontAlgn="base" hangingPunct="0">
              <a:spcBef>
                <a:spcPct val="0"/>
              </a:spcBef>
              <a:spcAft>
                <a:spcPct val="0"/>
              </a:spcAft>
              <a:defRPr>
                <a:solidFill>
                  <a:schemeClr val="tx1"/>
                </a:solidFill>
                <a:latin typeface="Arial" charset="0"/>
              </a:defRPr>
            </a:lvl6pPr>
            <a:lvl7pPr marL="3132705" indent="-240977" eaLnBrk="0" fontAlgn="base" hangingPunct="0">
              <a:spcBef>
                <a:spcPct val="0"/>
              </a:spcBef>
              <a:spcAft>
                <a:spcPct val="0"/>
              </a:spcAft>
              <a:defRPr>
                <a:solidFill>
                  <a:schemeClr val="tx1"/>
                </a:solidFill>
                <a:latin typeface="Arial" charset="0"/>
              </a:defRPr>
            </a:lvl7pPr>
            <a:lvl8pPr marL="3614660" indent="-240977" eaLnBrk="0" fontAlgn="base" hangingPunct="0">
              <a:spcBef>
                <a:spcPct val="0"/>
              </a:spcBef>
              <a:spcAft>
                <a:spcPct val="0"/>
              </a:spcAft>
              <a:defRPr>
                <a:solidFill>
                  <a:schemeClr val="tx1"/>
                </a:solidFill>
                <a:latin typeface="Arial" charset="0"/>
              </a:defRPr>
            </a:lvl8pPr>
            <a:lvl9pPr marL="4096614" indent="-240977" eaLnBrk="0" fontAlgn="base" hangingPunct="0">
              <a:spcBef>
                <a:spcPct val="0"/>
              </a:spcBef>
              <a:spcAft>
                <a:spcPct val="0"/>
              </a:spcAft>
              <a:defRPr>
                <a:solidFill>
                  <a:schemeClr val="tx1"/>
                </a:solidFill>
                <a:latin typeface="Arial" charset="0"/>
              </a:defRPr>
            </a:lvl9pPr>
          </a:lstStyle>
          <a:p>
            <a:pPr defTabSz="949478">
              <a:defRPr/>
            </a:pPr>
            <a:fld id="{7C6C6262-135F-47D9-8511-EDD0D4778B2A}" type="slidenum">
              <a:rPr lang="en-US" altLang="en-US" sz="1800" kern="0">
                <a:solidFill>
                  <a:srgbClr val="000000"/>
                </a:solidFill>
                <a:latin typeface="Calibri" pitchFamily="34" charset="0"/>
              </a:rPr>
              <a:pPr defTabSz="949478">
                <a:defRPr/>
              </a:pPr>
              <a:t>77</a:t>
            </a:fld>
            <a:endParaRPr lang="en-US" altLang="en-US" sz="1800" kern="0" dirty="0">
              <a:solidFill>
                <a:srgbClr val="000000"/>
              </a:solidFill>
              <a:latin typeface="Calibri" pitchFamily="34" charset="0"/>
            </a:endParaRPr>
          </a:p>
        </p:txBody>
      </p:sp>
      <p:sp>
        <p:nvSpPr>
          <p:cNvPr id="200709"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defTabSz="949478" fontAlgn="base">
              <a:spcBef>
                <a:spcPct val="0"/>
              </a:spcBef>
              <a:spcAft>
                <a:spcPct val="0"/>
              </a:spcAft>
              <a:defRPr/>
            </a:pPr>
            <a:endParaRPr lang="en-US" sz="1800" kern="0" dirty="0">
              <a:solidFill>
                <a:srgbClr val="000000"/>
              </a:solidFill>
            </a:endParaRPr>
          </a:p>
        </p:txBody>
      </p:sp>
    </p:spTree>
    <p:extLst>
      <p:ext uri="{BB962C8B-B14F-4D97-AF65-F5344CB8AC3E}">
        <p14:creationId xmlns:p14="http://schemas.microsoft.com/office/powerpoint/2010/main" val="154029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 documentation to review during CFM; look at monitoring rubric; promising and logic model is looking for the logic model and how is it working? </a:t>
            </a:r>
          </a:p>
          <a:p>
            <a:endParaRPr lang="en-US" dirty="0"/>
          </a:p>
          <a:p>
            <a:r>
              <a:rPr lang="en-US" dirty="0"/>
              <a:t>EB documentation to review during CFM; look at monitoring rubric; promising and logic model is looking for the logic model and how is it working? </a:t>
            </a:r>
          </a:p>
          <a:p>
            <a:endParaRPr lang="en-US" dirty="0"/>
          </a:p>
          <a:p>
            <a:r>
              <a:rPr lang="en-US" dirty="0"/>
              <a:t>Look at CFM rubric to determine documentation needed for monitoring; logic model is the one where the LEA will need to show how the intervention is working</a:t>
            </a:r>
          </a:p>
        </p:txBody>
      </p:sp>
      <p:sp>
        <p:nvSpPr>
          <p:cNvPr id="4" name="Slide Number Placeholder 3"/>
          <p:cNvSpPr>
            <a:spLocks noGrp="1"/>
          </p:cNvSpPr>
          <p:nvPr>
            <p:ph type="sldNum" sz="quarter" idx="5"/>
          </p:nvPr>
        </p:nvSpPr>
        <p:spPr/>
        <p:txBody>
          <a:bodyPr/>
          <a:lstStyle/>
          <a:p>
            <a:fld id="{0DC3E874-04C4-41DF-AFF7-D5C6C4846222}" type="slidenum">
              <a:rPr lang="en-US" smtClean="0"/>
              <a:t>36</a:t>
            </a:fld>
            <a:endParaRPr lang="en-US" dirty="0"/>
          </a:p>
        </p:txBody>
      </p:sp>
    </p:spTree>
    <p:extLst>
      <p:ext uri="{BB962C8B-B14F-4D97-AF65-F5344CB8AC3E}">
        <p14:creationId xmlns:p14="http://schemas.microsoft.com/office/powerpoint/2010/main" val="2879196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column on school allocation page should total the 1% required PFE set-aside</a:t>
            </a:r>
          </a:p>
        </p:txBody>
      </p:sp>
      <p:sp>
        <p:nvSpPr>
          <p:cNvPr id="4" name="Slide Number Placeholder 3"/>
          <p:cNvSpPr>
            <a:spLocks noGrp="1"/>
          </p:cNvSpPr>
          <p:nvPr>
            <p:ph type="sldNum" sz="quarter" idx="5"/>
          </p:nvPr>
        </p:nvSpPr>
        <p:spPr/>
        <p:txBody>
          <a:bodyPr/>
          <a:lstStyle/>
          <a:p>
            <a:fld id="{0DC3E874-04C4-41DF-AFF7-D5C6C4846222}" type="slidenum">
              <a:rPr lang="en-US" smtClean="0"/>
              <a:t>80</a:t>
            </a:fld>
            <a:endParaRPr lang="en-US" dirty="0"/>
          </a:p>
        </p:txBody>
      </p:sp>
    </p:spTree>
    <p:extLst>
      <p:ext uri="{BB962C8B-B14F-4D97-AF65-F5344CB8AC3E}">
        <p14:creationId xmlns:p14="http://schemas.microsoft.com/office/powerpoint/2010/main" val="1958418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The column on school allocation page should total the 1% required PFE set-aside</a:t>
            </a:r>
          </a:p>
          <a:p>
            <a:endParaRPr lang="en-US" dirty="0"/>
          </a:p>
        </p:txBody>
      </p:sp>
      <p:sp>
        <p:nvSpPr>
          <p:cNvPr id="4" name="Slide Number Placeholder 3"/>
          <p:cNvSpPr>
            <a:spLocks noGrp="1"/>
          </p:cNvSpPr>
          <p:nvPr>
            <p:ph type="sldNum" sz="quarter" idx="5"/>
          </p:nvPr>
        </p:nvSpPr>
        <p:spPr/>
        <p:txBody>
          <a:bodyPr/>
          <a:lstStyle/>
          <a:p>
            <a:fld id="{0DC3E874-04C4-41DF-AFF7-D5C6C4846222}" type="slidenum">
              <a:rPr lang="en-US" smtClean="0"/>
              <a:t>81</a:t>
            </a:fld>
            <a:endParaRPr lang="en-US" dirty="0"/>
          </a:p>
        </p:txBody>
      </p:sp>
    </p:spTree>
    <p:extLst>
      <p:ext uri="{BB962C8B-B14F-4D97-AF65-F5344CB8AC3E}">
        <p14:creationId xmlns:p14="http://schemas.microsoft.com/office/powerpoint/2010/main" val="856395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at regional meeting this is the exact verbiage to use</a:t>
            </a:r>
          </a:p>
        </p:txBody>
      </p:sp>
      <p:sp>
        <p:nvSpPr>
          <p:cNvPr id="4" name="Slide Number Placeholder 3"/>
          <p:cNvSpPr>
            <a:spLocks noGrp="1"/>
          </p:cNvSpPr>
          <p:nvPr>
            <p:ph type="sldNum" sz="quarter" idx="5"/>
          </p:nvPr>
        </p:nvSpPr>
        <p:spPr/>
        <p:txBody>
          <a:bodyPr/>
          <a:lstStyle/>
          <a:p>
            <a:fld id="{0DC3E874-04C4-41DF-AFF7-D5C6C4846222}" type="slidenum">
              <a:rPr lang="en-US" smtClean="0"/>
              <a:t>83</a:t>
            </a:fld>
            <a:endParaRPr lang="en-US" dirty="0"/>
          </a:p>
        </p:txBody>
      </p:sp>
    </p:spTree>
    <p:extLst>
      <p:ext uri="{BB962C8B-B14F-4D97-AF65-F5344CB8AC3E}">
        <p14:creationId xmlns:p14="http://schemas.microsoft.com/office/powerpoint/2010/main" val="714066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exact total at the bottom of the column is what should appear in the budget description</a:t>
            </a:r>
          </a:p>
        </p:txBody>
      </p:sp>
      <p:sp>
        <p:nvSpPr>
          <p:cNvPr id="4" name="Slide Number Placeholder 3"/>
          <p:cNvSpPr>
            <a:spLocks noGrp="1"/>
          </p:cNvSpPr>
          <p:nvPr>
            <p:ph type="sldNum" sz="quarter" idx="10"/>
          </p:nvPr>
        </p:nvSpPr>
        <p:spPr/>
        <p:txBody>
          <a:bodyPr/>
          <a:lstStyle/>
          <a:p>
            <a:fld id="{E6530340-F5C0-43BA-9CC1-D63E860F355B}" type="slidenum">
              <a:rPr lang="en-US" smtClean="0"/>
              <a:t>86</a:t>
            </a:fld>
            <a:endParaRPr lang="en-US" dirty="0"/>
          </a:p>
        </p:txBody>
      </p:sp>
      <p:sp>
        <p:nvSpPr>
          <p:cNvPr id="5" name="Footer Placeholder 4"/>
          <p:cNvSpPr>
            <a:spLocks noGrp="1"/>
          </p:cNvSpPr>
          <p:nvPr>
            <p:ph type="ftr" sz="quarter" idx="11"/>
          </p:nvPr>
        </p:nvSpPr>
        <p:spPr/>
        <p:txBody>
          <a:bodyPr/>
          <a:lstStyle/>
          <a:p>
            <a:r>
              <a:rPr lang="en-US" dirty="0"/>
              <a:t>Georgia Department of Education                                                                                                                  June 2016</a:t>
            </a:r>
          </a:p>
        </p:txBody>
      </p:sp>
      <p:sp>
        <p:nvSpPr>
          <p:cNvPr id="6" name="Header Placeholder 5"/>
          <p:cNvSpPr>
            <a:spLocks noGrp="1"/>
          </p:cNvSpPr>
          <p:nvPr>
            <p:ph type="hdr" sz="quarter" idx="12"/>
          </p:nvPr>
        </p:nvSpPr>
        <p:spPr/>
        <p:txBody>
          <a:bodyPr/>
          <a:lstStyle/>
          <a:p>
            <a:r>
              <a:rPr lang="en-US" dirty="0"/>
              <a:t>Private School Consultation and Program Coordination                      </a:t>
            </a:r>
          </a:p>
        </p:txBody>
      </p:sp>
      <p:sp>
        <p:nvSpPr>
          <p:cNvPr id="7" name="Date Placeholder 6"/>
          <p:cNvSpPr>
            <a:spLocks noGrp="1"/>
          </p:cNvSpPr>
          <p:nvPr>
            <p:ph type="dt" idx="13"/>
          </p:nvPr>
        </p:nvSpPr>
        <p:spPr/>
        <p:txBody>
          <a:bodyPr/>
          <a:lstStyle/>
          <a:p>
            <a:fld id="{C4518750-9DF3-4B1E-B4CA-3E364C26B8A4}" type="datetime1">
              <a:rPr lang="en-US" smtClean="0"/>
              <a:t>8/9/2019</a:t>
            </a:fld>
            <a:endParaRPr lang="en-US" dirty="0"/>
          </a:p>
        </p:txBody>
      </p:sp>
    </p:spTree>
    <p:extLst>
      <p:ext uri="{BB962C8B-B14F-4D97-AF65-F5344CB8AC3E}">
        <p14:creationId xmlns:p14="http://schemas.microsoft.com/office/powerpoint/2010/main" val="4129091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3177" indent="-301221">
              <a:defRPr>
                <a:solidFill>
                  <a:schemeClr val="tx1"/>
                </a:solidFill>
                <a:latin typeface="Arial" charset="0"/>
              </a:defRPr>
            </a:lvl2pPr>
            <a:lvl3pPr marL="1204887" indent="-240977">
              <a:defRPr>
                <a:solidFill>
                  <a:schemeClr val="tx1"/>
                </a:solidFill>
                <a:latin typeface="Arial" charset="0"/>
              </a:defRPr>
            </a:lvl3pPr>
            <a:lvl4pPr marL="1686841" indent="-240977">
              <a:defRPr>
                <a:solidFill>
                  <a:schemeClr val="tx1"/>
                </a:solidFill>
                <a:latin typeface="Arial" charset="0"/>
              </a:defRPr>
            </a:lvl4pPr>
            <a:lvl5pPr marL="2168796" indent="-240977">
              <a:defRPr>
                <a:solidFill>
                  <a:schemeClr val="tx1"/>
                </a:solidFill>
                <a:latin typeface="Arial" charset="0"/>
              </a:defRPr>
            </a:lvl5pPr>
            <a:lvl6pPr marL="2650751" indent="-240977" eaLnBrk="0" fontAlgn="base" hangingPunct="0">
              <a:spcBef>
                <a:spcPct val="0"/>
              </a:spcBef>
              <a:spcAft>
                <a:spcPct val="0"/>
              </a:spcAft>
              <a:defRPr>
                <a:solidFill>
                  <a:schemeClr val="tx1"/>
                </a:solidFill>
                <a:latin typeface="Arial" charset="0"/>
              </a:defRPr>
            </a:lvl6pPr>
            <a:lvl7pPr marL="3132705" indent="-240977" eaLnBrk="0" fontAlgn="base" hangingPunct="0">
              <a:spcBef>
                <a:spcPct val="0"/>
              </a:spcBef>
              <a:spcAft>
                <a:spcPct val="0"/>
              </a:spcAft>
              <a:defRPr>
                <a:solidFill>
                  <a:schemeClr val="tx1"/>
                </a:solidFill>
                <a:latin typeface="Arial" charset="0"/>
              </a:defRPr>
            </a:lvl7pPr>
            <a:lvl8pPr marL="3614660" indent="-240977" eaLnBrk="0" fontAlgn="base" hangingPunct="0">
              <a:spcBef>
                <a:spcPct val="0"/>
              </a:spcBef>
              <a:spcAft>
                <a:spcPct val="0"/>
              </a:spcAft>
              <a:defRPr>
                <a:solidFill>
                  <a:schemeClr val="tx1"/>
                </a:solidFill>
                <a:latin typeface="Arial" charset="0"/>
              </a:defRPr>
            </a:lvl8pPr>
            <a:lvl9pPr marL="4096614" indent="-240977" eaLnBrk="0" fontAlgn="base" hangingPunct="0">
              <a:spcBef>
                <a:spcPct val="0"/>
              </a:spcBef>
              <a:spcAft>
                <a:spcPct val="0"/>
              </a:spcAft>
              <a:defRPr>
                <a:solidFill>
                  <a:schemeClr val="tx1"/>
                </a:solidFill>
                <a:latin typeface="Arial" charset="0"/>
              </a:defRPr>
            </a:lvl9pPr>
          </a:lstStyle>
          <a:p>
            <a:fld id="{A3835B5E-4271-45B5-A3DC-AC32EA5AB992}" type="slidenum">
              <a:rPr lang="en-US" altLang="en-US">
                <a:solidFill>
                  <a:srgbClr val="000000"/>
                </a:solidFill>
                <a:latin typeface="Calibri" pitchFamily="34" charset="0"/>
              </a:rPr>
              <a:pPr/>
              <a:t>88</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2647855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Stress the bottom bullet; get an example on here before regional meetings</a:t>
            </a:r>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3177" indent="-301221">
              <a:defRPr>
                <a:solidFill>
                  <a:schemeClr val="tx1"/>
                </a:solidFill>
                <a:latin typeface="Arial" charset="0"/>
              </a:defRPr>
            </a:lvl2pPr>
            <a:lvl3pPr marL="1204887" indent="-240977">
              <a:defRPr>
                <a:solidFill>
                  <a:schemeClr val="tx1"/>
                </a:solidFill>
                <a:latin typeface="Arial" charset="0"/>
              </a:defRPr>
            </a:lvl3pPr>
            <a:lvl4pPr marL="1686841" indent="-240977">
              <a:defRPr>
                <a:solidFill>
                  <a:schemeClr val="tx1"/>
                </a:solidFill>
                <a:latin typeface="Arial" charset="0"/>
              </a:defRPr>
            </a:lvl4pPr>
            <a:lvl5pPr marL="2168796" indent="-240977">
              <a:defRPr>
                <a:solidFill>
                  <a:schemeClr val="tx1"/>
                </a:solidFill>
                <a:latin typeface="Arial" charset="0"/>
              </a:defRPr>
            </a:lvl5pPr>
            <a:lvl6pPr marL="2650751" indent="-240977" eaLnBrk="0" fontAlgn="base" hangingPunct="0">
              <a:spcBef>
                <a:spcPct val="0"/>
              </a:spcBef>
              <a:spcAft>
                <a:spcPct val="0"/>
              </a:spcAft>
              <a:defRPr>
                <a:solidFill>
                  <a:schemeClr val="tx1"/>
                </a:solidFill>
                <a:latin typeface="Arial" charset="0"/>
              </a:defRPr>
            </a:lvl6pPr>
            <a:lvl7pPr marL="3132705" indent="-240977" eaLnBrk="0" fontAlgn="base" hangingPunct="0">
              <a:spcBef>
                <a:spcPct val="0"/>
              </a:spcBef>
              <a:spcAft>
                <a:spcPct val="0"/>
              </a:spcAft>
              <a:defRPr>
                <a:solidFill>
                  <a:schemeClr val="tx1"/>
                </a:solidFill>
                <a:latin typeface="Arial" charset="0"/>
              </a:defRPr>
            </a:lvl7pPr>
            <a:lvl8pPr marL="3614660" indent="-240977" eaLnBrk="0" fontAlgn="base" hangingPunct="0">
              <a:spcBef>
                <a:spcPct val="0"/>
              </a:spcBef>
              <a:spcAft>
                <a:spcPct val="0"/>
              </a:spcAft>
              <a:defRPr>
                <a:solidFill>
                  <a:schemeClr val="tx1"/>
                </a:solidFill>
                <a:latin typeface="Arial" charset="0"/>
              </a:defRPr>
            </a:lvl8pPr>
            <a:lvl9pPr marL="4096614" indent="-240977" eaLnBrk="0" fontAlgn="base" hangingPunct="0">
              <a:spcBef>
                <a:spcPct val="0"/>
              </a:spcBef>
              <a:spcAft>
                <a:spcPct val="0"/>
              </a:spcAft>
              <a:defRPr>
                <a:solidFill>
                  <a:schemeClr val="tx1"/>
                </a:solidFill>
                <a:latin typeface="Arial" charset="0"/>
              </a:defRPr>
            </a:lvl9pPr>
          </a:lstStyle>
          <a:p>
            <a:fld id="{A3835B5E-4271-45B5-A3DC-AC32EA5AB992}" type="slidenum">
              <a:rPr lang="en-US" altLang="en-US">
                <a:solidFill>
                  <a:srgbClr val="000000"/>
                </a:solidFill>
                <a:latin typeface="Calibri" pitchFamily="34" charset="0"/>
              </a:rPr>
              <a:pPr/>
              <a:t>89</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676165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90</a:t>
            </a:fld>
            <a:endParaRPr lang="en-US" dirty="0"/>
          </a:p>
        </p:txBody>
      </p:sp>
    </p:spTree>
    <p:extLst>
      <p:ext uri="{BB962C8B-B14F-4D97-AF65-F5344CB8AC3E}">
        <p14:creationId xmlns:p14="http://schemas.microsoft.com/office/powerpoint/2010/main" val="2171932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91</a:t>
            </a:fld>
            <a:endParaRPr lang="en-US" dirty="0"/>
          </a:p>
        </p:txBody>
      </p:sp>
    </p:spTree>
    <p:extLst>
      <p:ext uri="{BB962C8B-B14F-4D97-AF65-F5344CB8AC3E}">
        <p14:creationId xmlns:p14="http://schemas.microsoft.com/office/powerpoint/2010/main" val="1284981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92</a:t>
            </a:fld>
            <a:endParaRPr lang="en-US" dirty="0"/>
          </a:p>
        </p:txBody>
      </p:sp>
    </p:spTree>
    <p:extLst>
      <p:ext uri="{BB962C8B-B14F-4D97-AF65-F5344CB8AC3E}">
        <p14:creationId xmlns:p14="http://schemas.microsoft.com/office/powerpoint/2010/main" val="1333288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93</a:t>
            </a:fld>
            <a:endParaRPr lang="en-US" dirty="0"/>
          </a:p>
        </p:txBody>
      </p:sp>
    </p:spTree>
    <p:extLst>
      <p:ext uri="{BB962C8B-B14F-4D97-AF65-F5344CB8AC3E}">
        <p14:creationId xmlns:p14="http://schemas.microsoft.com/office/powerpoint/2010/main" val="1967089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37</a:t>
            </a:fld>
            <a:endParaRPr lang="en-US" dirty="0"/>
          </a:p>
        </p:txBody>
      </p:sp>
    </p:spTree>
    <p:extLst>
      <p:ext uri="{BB962C8B-B14F-4D97-AF65-F5344CB8AC3E}">
        <p14:creationId xmlns:p14="http://schemas.microsoft.com/office/powerpoint/2010/main" val="37963208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94</a:t>
            </a:fld>
            <a:endParaRPr lang="en-US" dirty="0"/>
          </a:p>
        </p:txBody>
      </p:sp>
    </p:spTree>
    <p:extLst>
      <p:ext uri="{BB962C8B-B14F-4D97-AF65-F5344CB8AC3E}">
        <p14:creationId xmlns:p14="http://schemas.microsoft.com/office/powerpoint/2010/main" val="447810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95</a:t>
            </a:fld>
            <a:endParaRPr lang="en-US" dirty="0"/>
          </a:p>
        </p:txBody>
      </p:sp>
    </p:spTree>
    <p:extLst>
      <p:ext uri="{BB962C8B-B14F-4D97-AF65-F5344CB8AC3E}">
        <p14:creationId xmlns:p14="http://schemas.microsoft.com/office/powerpoint/2010/main" val="4092985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96</a:t>
            </a:fld>
            <a:endParaRPr lang="en-US" dirty="0"/>
          </a:p>
        </p:txBody>
      </p:sp>
    </p:spTree>
    <p:extLst>
      <p:ext uri="{BB962C8B-B14F-4D97-AF65-F5344CB8AC3E}">
        <p14:creationId xmlns:p14="http://schemas.microsoft.com/office/powerpoint/2010/main" val="1319322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97</a:t>
            </a:fld>
            <a:endParaRPr lang="en-US" dirty="0"/>
          </a:p>
        </p:txBody>
      </p:sp>
    </p:spTree>
    <p:extLst>
      <p:ext uri="{BB962C8B-B14F-4D97-AF65-F5344CB8AC3E}">
        <p14:creationId xmlns:p14="http://schemas.microsoft.com/office/powerpoint/2010/main" val="13816458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98</a:t>
            </a:fld>
            <a:endParaRPr lang="en-US" dirty="0"/>
          </a:p>
        </p:txBody>
      </p:sp>
    </p:spTree>
    <p:extLst>
      <p:ext uri="{BB962C8B-B14F-4D97-AF65-F5344CB8AC3E}">
        <p14:creationId xmlns:p14="http://schemas.microsoft.com/office/powerpoint/2010/main" val="1842157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106</a:t>
            </a:fld>
            <a:endParaRPr lang="en-US" dirty="0"/>
          </a:p>
        </p:txBody>
      </p:sp>
    </p:spTree>
    <p:extLst>
      <p:ext uri="{BB962C8B-B14F-4D97-AF65-F5344CB8AC3E}">
        <p14:creationId xmlns:p14="http://schemas.microsoft.com/office/powerpoint/2010/main" val="33760494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110</a:t>
            </a:fld>
            <a:endParaRPr lang="en-US" dirty="0"/>
          </a:p>
        </p:txBody>
      </p:sp>
    </p:spTree>
    <p:extLst>
      <p:ext uri="{BB962C8B-B14F-4D97-AF65-F5344CB8AC3E}">
        <p14:creationId xmlns:p14="http://schemas.microsoft.com/office/powerpoint/2010/main" val="41030103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111</a:t>
            </a:fld>
            <a:endParaRPr lang="en-US" dirty="0"/>
          </a:p>
        </p:txBody>
      </p:sp>
    </p:spTree>
    <p:extLst>
      <p:ext uri="{BB962C8B-B14F-4D97-AF65-F5344CB8AC3E}">
        <p14:creationId xmlns:p14="http://schemas.microsoft.com/office/powerpoint/2010/main" val="2656671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3177" indent="-301221">
              <a:defRPr>
                <a:solidFill>
                  <a:schemeClr val="tx1"/>
                </a:solidFill>
                <a:latin typeface="Arial" charset="0"/>
              </a:defRPr>
            </a:lvl2pPr>
            <a:lvl3pPr marL="1204887" indent="-240977">
              <a:defRPr>
                <a:solidFill>
                  <a:schemeClr val="tx1"/>
                </a:solidFill>
                <a:latin typeface="Arial" charset="0"/>
              </a:defRPr>
            </a:lvl3pPr>
            <a:lvl4pPr marL="1686841" indent="-240977">
              <a:defRPr>
                <a:solidFill>
                  <a:schemeClr val="tx1"/>
                </a:solidFill>
                <a:latin typeface="Arial" charset="0"/>
              </a:defRPr>
            </a:lvl4pPr>
            <a:lvl5pPr marL="2168796" indent="-240977">
              <a:defRPr>
                <a:solidFill>
                  <a:schemeClr val="tx1"/>
                </a:solidFill>
                <a:latin typeface="Arial" charset="0"/>
              </a:defRPr>
            </a:lvl5pPr>
            <a:lvl6pPr marL="2650751" indent="-240977" eaLnBrk="0" fontAlgn="base" hangingPunct="0">
              <a:spcBef>
                <a:spcPct val="0"/>
              </a:spcBef>
              <a:spcAft>
                <a:spcPct val="0"/>
              </a:spcAft>
              <a:defRPr>
                <a:solidFill>
                  <a:schemeClr val="tx1"/>
                </a:solidFill>
                <a:latin typeface="Arial" charset="0"/>
              </a:defRPr>
            </a:lvl6pPr>
            <a:lvl7pPr marL="3132705" indent="-240977" eaLnBrk="0" fontAlgn="base" hangingPunct="0">
              <a:spcBef>
                <a:spcPct val="0"/>
              </a:spcBef>
              <a:spcAft>
                <a:spcPct val="0"/>
              </a:spcAft>
              <a:defRPr>
                <a:solidFill>
                  <a:schemeClr val="tx1"/>
                </a:solidFill>
                <a:latin typeface="Arial" charset="0"/>
              </a:defRPr>
            </a:lvl7pPr>
            <a:lvl8pPr marL="3614660" indent="-240977" eaLnBrk="0" fontAlgn="base" hangingPunct="0">
              <a:spcBef>
                <a:spcPct val="0"/>
              </a:spcBef>
              <a:spcAft>
                <a:spcPct val="0"/>
              </a:spcAft>
              <a:defRPr>
                <a:solidFill>
                  <a:schemeClr val="tx1"/>
                </a:solidFill>
                <a:latin typeface="Arial" charset="0"/>
              </a:defRPr>
            </a:lvl8pPr>
            <a:lvl9pPr marL="4096614" indent="-240977" eaLnBrk="0" fontAlgn="base" hangingPunct="0">
              <a:spcBef>
                <a:spcPct val="0"/>
              </a:spcBef>
              <a:spcAft>
                <a:spcPct val="0"/>
              </a:spcAft>
              <a:defRPr>
                <a:solidFill>
                  <a:schemeClr val="tx1"/>
                </a:solidFill>
                <a:latin typeface="Arial" charset="0"/>
              </a:defRPr>
            </a:lvl9pPr>
          </a:lstStyle>
          <a:p>
            <a:fld id="{D89A024A-69AC-48D0-957E-E0315D70D497}" type="slidenum">
              <a:rPr lang="en-US" altLang="en-US">
                <a:solidFill>
                  <a:srgbClr val="000000"/>
                </a:solidFill>
                <a:latin typeface="Calibri" pitchFamily="34" charset="0"/>
              </a:rPr>
              <a:pPr/>
              <a:t>114</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11372669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116</a:t>
            </a:fld>
            <a:endParaRPr lang="en-US" dirty="0"/>
          </a:p>
        </p:txBody>
      </p:sp>
    </p:spTree>
    <p:extLst>
      <p:ext uri="{BB962C8B-B14F-4D97-AF65-F5344CB8AC3E}">
        <p14:creationId xmlns:p14="http://schemas.microsoft.com/office/powerpoint/2010/main" val="37618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defTabSz="1003556">
              <a:defRPr/>
            </a:pPr>
            <a:r>
              <a:rPr lang="en-US" sz="1300" dirty="0"/>
              <a:t>Talking Points:</a:t>
            </a:r>
            <a:endParaRPr lang="en-US" dirty="0">
              <a:effectLst/>
            </a:endParaRPr>
          </a:p>
          <a:p>
            <a:pPr marL="188167" indent="-188167">
              <a:buFont typeface="Arial" panose="020B0604020202020204" pitchFamily="34" charset="0"/>
              <a:buChar char="•"/>
            </a:pPr>
            <a:r>
              <a:rPr lang="en-US" dirty="0"/>
              <a:t>These are the requirements for the Parents’ Right to Know Notification</a:t>
            </a:r>
          </a:p>
          <a:p>
            <a:pPr marL="188167" indent="-188167">
              <a:buFont typeface="Arial" panose="020B0604020202020204" pitchFamily="34" charset="0"/>
              <a:buChar char="•"/>
            </a:pPr>
            <a:r>
              <a:rPr lang="en-US" dirty="0"/>
              <a:t>What is different and what appears to be the same?</a:t>
            </a:r>
          </a:p>
        </p:txBody>
      </p:sp>
      <p:sp>
        <p:nvSpPr>
          <p:cNvPr id="4" name="Slide Number Placeholder 3"/>
          <p:cNvSpPr>
            <a:spLocks noGrp="1"/>
          </p:cNvSpPr>
          <p:nvPr>
            <p:ph type="sldNum" sz="quarter" idx="10"/>
          </p:nvPr>
        </p:nvSpPr>
        <p:spPr/>
        <p:txBody>
          <a:bodyPr/>
          <a:lstStyle/>
          <a:p>
            <a:fld id="{6FF948CD-4229-4C55-8EEB-00C8C8B44F57}" type="slidenum">
              <a:rPr lang="en-US" smtClean="0"/>
              <a:t>38</a:t>
            </a:fld>
            <a:endParaRPr lang="en-US" dirty="0"/>
          </a:p>
        </p:txBody>
      </p:sp>
    </p:spTree>
    <p:extLst>
      <p:ext uri="{BB962C8B-B14F-4D97-AF65-F5344CB8AC3E}">
        <p14:creationId xmlns:p14="http://schemas.microsoft.com/office/powerpoint/2010/main" val="23060240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118</a:t>
            </a:fld>
            <a:endParaRPr lang="en-US" dirty="0"/>
          </a:p>
        </p:txBody>
      </p:sp>
    </p:spTree>
    <p:extLst>
      <p:ext uri="{BB962C8B-B14F-4D97-AF65-F5344CB8AC3E}">
        <p14:creationId xmlns:p14="http://schemas.microsoft.com/office/powerpoint/2010/main" val="18756056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3177" indent="-301221">
              <a:defRPr>
                <a:solidFill>
                  <a:schemeClr val="tx1"/>
                </a:solidFill>
                <a:latin typeface="Arial" charset="0"/>
              </a:defRPr>
            </a:lvl2pPr>
            <a:lvl3pPr marL="1204887" indent="-240977">
              <a:defRPr>
                <a:solidFill>
                  <a:schemeClr val="tx1"/>
                </a:solidFill>
                <a:latin typeface="Arial" charset="0"/>
              </a:defRPr>
            </a:lvl3pPr>
            <a:lvl4pPr marL="1686841" indent="-240977">
              <a:defRPr>
                <a:solidFill>
                  <a:schemeClr val="tx1"/>
                </a:solidFill>
                <a:latin typeface="Arial" charset="0"/>
              </a:defRPr>
            </a:lvl4pPr>
            <a:lvl5pPr marL="2168796" indent="-240977">
              <a:defRPr>
                <a:solidFill>
                  <a:schemeClr val="tx1"/>
                </a:solidFill>
                <a:latin typeface="Arial" charset="0"/>
              </a:defRPr>
            </a:lvl5pPr>
            <a:lvl6pPr marL="2650751" indent="-240977" eaLnBrk="0" fontAlgn="base" hangingPunct="0">
              <a:spcBef>
                <a:spcPct val="0"/>
              </a:spcBef>
              <a:spcAft>
                <a:spcPct val="0"/>
              </a:spcAft>
              <a:defRPr>
                <a:solidFill>
                  <a:schemeClr val="tx1"/>
                </a:solidFill>
                <a:latin typeface="Arial" charset="0"/>
              </a:defRPr>
            </a:lvl6pPr>
            <a:lvl7pPr marL="3132705" indent="-240977" eaLnBrk="0" fontAlgn="base" hangingPunct="0">
              <a:spcBef>
                <a:spcPct val="0"/>
              </a:spcBef>
              <a:spcAft>
                <a:spcPct val="0"/>
              </a:spcAft>
              <a:defRPr>
                <a:solidFill>
                  <a:schemeClr val="tx1"/>
                </a:solidFill>
                <a:latin typeface="Arial" charset="0"/>
              </a:defRPr>
            </a:lvl7pPr>
            <a:lvl8pPr marL="3614660" indent="-240977" eaLnBrk="0" fontAlgn="base" hangingPunct="0">
              <a:spcBef>
                <a:spcPct val="0"/>
              </a:spcBef>
              <a:spcAft>
                <a:spcPct val="0"/>
              </a:spcAft>
              <a:defRPr>
                <a:solidFill>
                  <a:schemeClr val="tx1"/>
                </a:solidFill>
                <a:latin typeface="Arial" charset="0"/>
              </a:defRPr>
            </a:lvl8pPr>
            <a:lvl9pPr marL="4096614" indent="-240977" eaLnBrk="0" fontAlgn="base" hangingPunct="0">
              <a:spcBef>
                <a:spcPct val="0"/>
              </a:spcBef>
              <a:spcAft>
                <a:spcPct val="0"/>
              </a:spcAft>
              <a:defRPr>
                <a:solidFill>
                  <a:schemeClr val="tx1"/>
                </a:solidFill>
                <a:latin typeface="Arial" charset="0"/>
              </a:defRPr>
            </a:lvl9pPr>
          </a:lstStyle>
          <a:p>
            <a:fld id="{30648D5A-3B90-4621-B439-A39320530776}" type="slidenum">
              <a:rPr lang="en-US" altLang="en-US">
                <a:solidFill>
                  <a:srgbClr val="000000"/>
                </a:solidFill>
                <a:latin typeface="Calibri" pitchFamily="34" charset="0"/>
              </a:rPr>
              <a:pPr/>
              <a:t>120</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5295027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3177" indent="-301221">
              <a:defRPr>
                <a:solidFill>
                  <a:schemeClr val="tx1"/>
                </a:solidFill>
                <a:latin typeface="Arial" charset="0"/>
              </a:defRPr>
            </a:lvl2pPr>
            <a:lvl3pPr marL="1204887" indent="-240977">
              <a:defRPr>
                <a:solidFill>
                  <a:schemeClr val="tx1"/>
                </a:solidFill>
                <a:latin typeface="Arial" charset="0"/>
              </a:defRPr>
            </a:lvl3pPr>
            <a:lvl4pPr marL="1686841" indent="-240977">
              <a:defRPr>
                <a:solidFill>
                  <a:schemeClr val="tx1"/>
                </a:solidFill>
                <a:latin typeface="Arial" charset="0"/>
              </a:defRPr>
            </a:lvl4pPr>
            <a:lvl5pPr marL="2168796" indent="-240977">
              <a:defRPr>
                <a:solidFill>
                  <a:schemeClr val="tx1"/>
                </a:solidFill>
                <a:latin typeface="Arial" charset="0"/>
              </a:defRPr>
            </a:lvl5pPr>
            <a:lvl6pPr marL="2650751" indent="-240977" eaLnBrk="0" fontAlgn="base" hangingPunct="0">
              <a:spcBef>
                <a:spcPct val="0"/>
              </a:spcBef>
              <a:spcAft>
                <a:spcPct val="0"/>
              </a:spcAft>
              <a:defRPr>
                <a:solidFill>
                  <a:schemeClr val="tx1"/>
                </a:solidFill>
                <a:latin typeface="Arial" charset="0"/>
              </a:defRPr>
            </a:lvl6pPr>
            <a:lvl7pPr marL="3132705" indent="-240977" eaLnBrk="0" fontAlgn="base" hangingPunct="0">
              <a:spcBef>
                <a:spcPct val="0"/>
              </a:spcBef>
              <a:spcAft>
                <a:spcPct val="0"/>
              </a:spcAft>
              <a:defRPr>
                <a:solidFill>
                  <a:schemeClr val="tx1"/>
                </a:solidFill>
                <a:latin typeface="Arial" charset="0"/>
              </a:defRPr>
            </a:lvl7pPr>
            <a:lvl8pPr marL="3614660" indent="-240977" eaLnBrk="0" fontAlgn="base" hangingPunct="0">
              <a:spcBef>
                <a:spcPct val="0"/>
              </a:spcBef>
              <a:spcAft>
                <a:spcPct val="0"/>
              </a:spcAft>
              <a:defRPr>
                <a:solidFill>
                  <a:schemeClr val="tx1"/>
                </a:solidFill>
                <a:latin typeface="Arial" charset="0"/>
              </a:defRPr>
            </a:lvl8pPr>
            <a:lvl9pPr marL="4096614" indent="-240977" eaLnBrk="0" fontAlgn="base" hangingPunct="0">
              <a:spcBef>
                <a:spcPct val="0"/>
              </a:spcBef>
              <a:spcAft>
                <a:spcPct val="0"/>
              </a:spcAft>
              <a:defRPr>
                <a:solidFill>
                  <a:schemeClr val="tx1"/>
                </a:solidFill>
                <a:latin typeface="Arial" charset="0"/>
              </a:defRPr>
            </a:lvl9pPr>
          </a:lstStyle>
          <a:p>
            <a:fld id="{30648D5A-3B90-4621-B439-A39320530776}" type="slidenum">
              <a:rPr lang="en-US" altLang="en-US">
                <a:solidFill>
                  <a:srgbClr val="000000"/>
                </a:solidFill>
                <a:latin typeface="Calibri" pitchFamily="34" charset="0"/>
              </a:rPr>
              <a:pPr/>
              <a:t>121</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1330215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122</a:t>
            </a:fld>
            <a:endParaRPr lang="en-US" dirty="0"/>
          </a:p>
        </p:txBody>
      </p:sp>
    </p:spTree>
    <p:extLst>
      <p:ext uri="{BB962C8B-B14F-4D97-AF65-F5344CB8AC3E}">
        <p14:creationId xmlns:p14="http://schemas.microsoft.com/office/powerpoint/2010/main" val="1017835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4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3177" indent="-301221">
              <a:defRPr>
                <a:solidFill>
                  <a:schemeClr val="tx1"/>
                </a:solidFill>
                <a:latin typeface="Arial" charset="0"/>
              </a:defRPr>
            </a:lvl2pPr>
            <a:lvl3pPr marL="1204887" indent="-240977">
              <a:defRPr>
                <a:solidFill>
                  <a:schemeClr val="tx1"/>
                </a:solidFill>
                <a:latin typeface="Arial" charset="0"/>
              </a:defRPr>
            </a:lvl3pPr>
            <a:lvl4pPr marL="1686841" indent="-240977">
              <a:defRPr>
                <a:solidFill>
                  <a:schemeClr val="tx1"/>
                </a:solidFill>
                <a:latin typeface="Arial" charset="0"/>
              </a:defRPr>
            </a:lvl4pPr>
            <a:lvl5pPr marL="2168796" indent="-240977">
              <a:defRPr>
                <a:solidFill>
                  <a:schemeClr val="tx1"/>
                </a:solidFill>
                <a:latin typeface="Arial" charset="0"/>
              </a:defRPr>
            </a:lvl5pPr>
            <a:lvl6pPr marL="2650751" indent="-240977" eaLnBrk="0" fontAlgn="base" hangingPunct="0">
              <a:spcBef>
                <a:spcPct val="0"/>
              </a:spcBef>
              <a:spcAft>
                <a:spcPct val="0"/>
              </a:spcAft>
              <a:defRPr>
                <a:solidFill>
                  <a:schemeClr val="tx1"/>
                </a:solidFill>
                <a:latin typeface="Arial" charset="0"/>
              </a:defRPr>
            </a:lvl6pPr>
            <a:lvl7pPr marL="3132705" indent="-240977" eaLnBrk="0" fontAlgn="base" hangingPunct="0">
              <a:spcBef>
                <a:spcPct val="0"/>
              </a:spcBef>
              <a:spcAft>
                <a:spcPct val="0"/>
              </a:spcAft>
              <a:defRPr>
                <a:solidFill>
                  <a:schemeClr val="tx1"/>
                </a:solidFill>
                <a:latin typeface="Arial" charset="0"/>
              </a:defRPr>
            </a:lvl7pPr>
            <a:lvl8pPr marL="3614660" indent="-240977" eaLnBrk="0" fontAlgn="base" hangingPunct="0">
              <a:spcBef>
                <a:spcPct val="0"/>
              </a:spcBef>
              <a:spcAft>
                <a:spcPct val="0"/>
              </a:spcAft>
              <a:defRPr>
                <a:solidFill>
                  <a:schemeClr val="tx1"/>
                </a:solidFill>
                <a:latin typeface="Arial" charset="0"/>
              </a:defRPr>
            </a:lvl8pPr>
            <a:lvl9pPr marL="4096614" indent="-240977" eaLnBrk="0" fontAlgn="base" hangingPunct="0">
              <a:spcBef>
                <a:spcPct val="0"/>
              </a:spcBef>
              <a:spcAft>
                <a:spcPct val="0"/>
              </a:spcAft>
              <a:defRPr>
                <a:solidFill>
                  <a:schemeClr val="tx1"/>
                </a:solidFill>
                <a:latin typeface="Arial" charset="0"/>
              </a:defRPr>
            </a:lvl9pPr>
          </a:lstStyle>
          <a:p>
            <a:fld id="{14A8623E-80EB-4CC1-A7BF-FB196F39E3F7}" type="slidenum">
              <a:rPr lang="en-US" altLang="en-US">
                <a:solidFill>
                  <a:srgbClr val="000000"/>
                </a:solidFill>
                <a:latin typeface="Calibri" pitchFamily="34" charset="0"/>
              </a:rPr>
              <a:pPr/>
              <a:t>123</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36513112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124</a:t>
            </a:fld>
            <a:endParaRPr lang="en-US" dirty="0"/>
          </a:p>
        </p:txBody>
      </p:sp>
    </p:spTree>
    <p:extLst>
      <p:ext uri="{BB962C8B-B14F-4D97-AF65-F5344CB8AC3E}">
        <p14:creationId xmlns:p14="http://schemas.microsoft.com/office/powerpoint/2010/main" val="18657079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125</a:t>
            </a:fld>
            <a:endParaRPr lang="en-US" dirty="0"/>
          </a:p>
        </p:txBody>
      </p:sp>
    </p:spTree>
    <p:extLst>
      <p:ext uri="{BB962C8B-B14F-4D97-AF65-F5344CB8AC3E}">
        <p14:creationId xmlns:p14="http://schemas.microsoft.com/office/powerpoint/2010/main" val="29268923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Clarify viable program: Instruction, PFE, and PL</a:t>
            </a:r>
          </a:p>
        </p:txBody>
      </p:sp>
      <p:sp>
        <p:nvSpPr>
          <p:cNvPr id="4" name="Slide Number Placeholder 3"/>
          <p:cNvSpPr>
            <a:spLocks noGrp="1"/>
          </p:cNvSpPr>
          <p:nvPr>
            <p:ph type="sldNum" sz="quarter" idx="10"/>
          </p:nvPr>
        </p:nvSpPr>
        <p:spPr/>
        <p:txBody>
          <a:bodyPr/>
          <a:lstStyle/>
          <a:p>
            <a:fld id="{E6530340-F5C0-43BA-9CC1-D63E860F355B}" type="slidenum">
              <a:rPr lang="en-US" smtClean="0"/>
              <a:t>127</a:t>
            </a:fld>
            <a:endParaRPr lang="en-US" dirty="0"/>
          </a:p>
        </p:txBody>
      </p:sp>
    </p:spTree>
    <p:extLst>
      <p:ext uri="{BB962C8B-B14F-4D97-AF65-F5344CB8AC3E}">
        <p14:creationId xmlns:p14="http://schemas.microsoft.com/office/powerpoint/2010/main" val="24300675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98057" indent="-306944">
              <a:defRPr>
                <a:solidFill>
                  <a:schemeClr val="tx1"/>
                </a:solidFill>
                <a:latin typeface="Arial" charset="0"/>
              </a:defRPr>
            </a:lvl2pPr>
            <a:lvl3pPr marL="1227780" indent="-245556">
              <a:defRPr>
                <a:solidFill>
                  <a:schemeClr val="tx1"/>
                </a:solidFill>
                <a:latin typeface="Arial" charset="0"/>
              </a:defRPr>
            </a:lvl3pPr>
            <a:lvl4pPr marL="1718891" indent="-245556">
              <a:defRPr>
                <a:solidFill>
                  <a:schemeClr val="tx1"/>
                </a:solidFill>
                <a:latin typeface="Arial" charset="0"/>
              </a:defRPr>
            </a:lvl4pPr>
            <a:lvl5pPr marL="2210003" indent="-245556">
              <a:defRPr>
                <a:solidFill>
                  <a:schemeClr val="tx1"/>
                </a:solidFill>
                <a:latin typeface="Arial" charset="0"/>
              </a:defRPr>
            </a:lvl5pPr>
            <a:lvl6pPr marL="2701115" indent="-245556" eaLnBrk="0" fontAlgn="base" hangingPunct="0">
              <a:spcBef>
                <a:spcPct val="0"/>
              </a:spcBef>
              <a:spcAft>
                <a:spcPct val="0"/>
              </a:spcAft>
              <a:defRPr>
                <a:solidFill>
                  <a:schemeClr val="tx1"/>
                </a:solidFill>
                <a:latin typeface="Arial" charset="0"/>
              </a:defRPr>
            </a:lvl6pPr>
            <a:lvl7pPr marL="3192226" indent="-245556" eaLnBrk="0" fontAlgn="base" hangingPunct="0">
              <a:spcBef>
                <a:spcPct val="0"/>
              </a:spcBef>
              <a:spcAft>
                <a:spcPct val="0"/>
              </a:spcAft>
              <a:defRPr>
                <a:solidFill>
                  <a:schemeClr val="tx1"/>
                </a:solidFill>
                <a:latin typeface="Arial" charset="0"/>
              </a:defRPr>
            </a:lvl7pPr>
            <a:lvl8pPr marL="3683339" indent="-245556" eaLnBrk="0" fontAlgn="base" hangingPunct="0">
              <a:spcBef>
                <a:spcPct val="0"/>
              </a:spcBef>
              <a:spcAft>
                <a:spcPct val="0"/>
              </a:spcAft>
              <a:defRPr>
                <a:solidFill>
                  <a:schemeClr val="tx1"/>
                </a:solidFill>
                <a:latin typeface="Arial" charset="0"/>
              </a:defRPr>
            </a:lvl8pPr>
            <a:lvl9pPr marL="4174450" indent="-245556" eaLnBrk="0" fontAlgn="base" hangingPunct="0">
              <a:spcBef>
                <a:spcPct val="0"/>
              </a:spcBef>
              <a:spcAft>
                <a:spcPct val="0"/>
              </a:spcAft>
              <a:defRPr>
                <a:solidFill>
                  <a:schemeClr val="tx1"/>
                </a:solidFill>
                <a:latin typeface="Arial" charset="0"/>
              </a:defRPr>
            </a:lvl9pPr>
          </a:lstStyle>
          <a:p>
            <a:fld id="{0460A501-2F7E-4693-BD4F-3E8B43067495}" type="slidenum">
              <a:rPr lang="en-US" altLang="en-US">
                <a:solidFill>
                  <a:srgbClr val="000000"/>
                </a:solidFill>
                <a:latin typeface="Calibri" pitchFamily="34" charset="0"/>
              </a:rPr>
              <a:pPr/>
              <a:t>128</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40829756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98057" indent="-306944">
              <a:defRPr>
                <a:solidFill>
                  <a:schemeClr val="tx1"/>
                </a:solidFill>
                <a:latin typeface="Arial" charset="0"/>
              </a:defRPr>
            </a:lvl2pPr>
            <a:lvl3pPr marL="1227780" indent="-245556">
              <a:defRPr>
                <a:solidFill>
                  <a:schemeClr val="tx1"/>
                </a:solidFill>
                <a:latin typeface="Arial" charset="0"/>
              </a:defRPr>
            </a:lvl3pPr>
            <a:lvl4pPr marL="1718891" indent="-245556">
              <a:defRPr>
                <a:solidFill>
                  <a:schemeClr val="tx1"/>
                </a:solidFill>
                <a:latin typeface="Arial" charset="0"/>
              </a:defRPr>
            </a:lvl4pPr>
            <a:lvl5pPr marL="2210003" indent="-245556">
              <a:defRPr>
                <a:solidFill>
                  <a:schemeClr val="tx1"/>
                </a:solidFill>
                <a:latin typeface="Arial" charset="0"/>
              </a:defRPr>
            </a:lvl5pPr>
            <a:lvl6pPr marL="2701115" indent="-245556" eaLnBrk="0" fontAlgn="base" hangingPunct="0">
              <a:spcBef>
                <a:spcPct val="0"/>
              </a:spcBef>
              <a:spcAft>
                <a:spcPct val="0"/>
              </a:spcAft>
              <a:defRPr>
                <a:solidFill>
                  <a:schemeClr val="tx1"/>
                </a:solidFill>
                <a:latin typeface="Arial" charset="0"/>
              </a:defRPr>
            </a:lvl6pPr>
            <a:lvl7pPr marL="3192226" indent="-245556" eaLnBrk="0" fontAlgn="base" hangingPunct="0">
              <a:spcBef>
                <a:spcPct val="0"/>
              </a:spcBef>
              <a:spcAft>
                <a:spcPct val="0"/>
              </a:spcAft>
              <a:defRPr>
                <a:solidFill>
                  <a:schemeClr val="tx1"/>
                </a:solidFill>
                <a:latin typeface="Arial" charset="0"/>
              </a:defRPr>
            </a:lvl7pPr>
            <a:lvl8pPr marL="3683339" indent="-245556" eaLnBrk="0" fontAlgn="base" hangingPunct="0">
              <a:spcBef>
                <a:spcPct val="0"/>
              </a:spcBef>
              <a:spcAft>
                <a:spcPct val="0"/>
              </a:spcAft>
              <a:defRPr>
                <a:solidFill>
                  <a:schemeClr val="tx1"/>
                </a:solidFill>
                <a:latin typeface="Arial" charset="0"/>
              </a:defRPr>
            </a:lvl8pPr>
            <a:lvl9pPr marL="4174450" indent="-245556" eaLnBrk="0" fontAlgn="base" hangingPunct="0">
              <a:spcBef>
                <a:spcPct val="0"/>
              </a:spcBef>
              <a:spcAft>
                <a:spcPct val="0"/>
              </a:spcAft>
              <a:defRPr>
                <a:solidFill>
                  <a:schemeClr val="tx1"/>
                </a:solidFill>
                <a:latin typeface="Arial" charset="0"/>
              </a:defRPr>
            </a:lvl9pPr>
          </a:lstStyle>
          <a:p>
            <a:fld id="{0460A501-2F7E-4693-BD4F-3E8B43067495}" type="slidenum">
              <a:rPr lang="en-US" altLang="en-US">
                <a:solidFill>
                  <a:srgbClr val="000000"/>
                </a:solidFill>
                <a:latin typeface="Calibri" pitchFamily="34" charset="0"/>
              </a:rPr>
              <a:pPr/>
              <a:t>129</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2242913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defTabSz="1003556">
              <a:defRPr/>
            </a:pPr>
            <a:r>
              <a:rPr lang="en-US" sz="1300" dirty="0"/>
              <a:t>Talking Points:</a:t>
            </a:r>
            <a:endParaRPr lang="en-US" dirty="0">
              <a:effectLst/>
            </a:endParaRPr>
          </a:p>
          <a:p>
            <a:pPr marL="188167" indent="-188167">
              <a:buFont typeface="Arial" panose="020B0604020202020204" pitchFamily="34" charset="0"/>
              <a:buChar char="•"/>
            </a:pPr>
            <a:r>
              <a:rPr lang="en-US" dirty="0"/>
              <a:t>These are the requirements for the Parents’ Right to Know Notification</a:t>
            </a:r>
          </a:p>
          <a:p>
            <a:pPr marL="188167" indent="-188167">
              <a:buFont typeface="Arial" panose="020B0604020202020204" pitchFamily="34" charset="0"/>
              <a:buChar char="•"/>
            </a:pPr>
            <a:r>
              <a:rPr lang="en-US" dirty="0"/>
              <a:t>What is different and what appears to be the same?</a:t>
            </a:r>
          </a:p>
        </p:txBody>
      </p:sp>
      <p:sp>
        <p:nvSpPr>
          <p:cNvPr id="4" name="Slide Number Placeholder 3"/>
          <p:cNvSpPr>
            <a:spLocks noGrp="1"/>
          </p:cNvSpPr>
          <p:nvPr>
            <p:ph type="sldNum" sz="quarter" idx="10"/>
          </p:nvPr>
        </p:nvSpPr>
        <p:spPr/>
        <p:txBody>
          <a:bodyPr/>
          <a:lstStyle/>
          <a:p>
            <a:fld id="{6FF948CD-4229-4C55-8EEB-00C8C8B44F57}" type="slidenum">
              <a:rPr lang="en-US" smtClean="0"/>
              <a:t>39</a:t>
            </a:fld>
            <a:endParaRPr lang="en-US" dirty="0"/>
          </a:p>
        </p:txBody>
      </p:sp>
    </p:spTree>
    <p:extLst>
      <p:ext uri="{BB962C8B-B14F-4D97-AF65-F5344CB8AC3E}">
        <p14:creationId xmlns:p14="http://schemas.microsoft.com/office/powerpoint/2010/main" val="32276873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130</a:t>
            </a:fld>
            <a:endParaRPr lang="en-US" dirty="0"/>
          </a:p>
        </p:txBody>
      </p:sp>
    </p:spTree>
    <p:extLst>
      <p:ext uri="{BB962C8B-B14F-4D97-AF65-F5344CB8AC3E}">
        <p14:creationId xmlns:p14="http://schemas.microsoft.com/office/powerpoint/2010/main" val="14612295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Check spacing </a:t>
            </a:r>
          </a:p>
        </p:txBody>
      </p:sp>
      <p:sp>
        <p:nvSpPr>
          <p:cNvPr id="231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98057" indent="-306944">
              <a:defRPr>
                <a:solidFill>
                  <a:schemeClr val="tx1"/>
                </a:solidFill>
                <a:latin typeface="Arial" charset="0"/>
              </a:defRPr>
            </a:lvl2pPr>
            <a:lvl3pPr marL="1227780" indent="-245556">
              <a:defRPr>
                <a:solidFill>
                  <a:schemeClr val="tx1"/>
                </a:solidFill>
                <a:latin typeface="Arial" charset="0"/>
              </a:defRPr>
            </a:lvl3pPr>
            <a:lvl4pPr marL="1718891" indent="-245556">
              <a:defRPr>
                <a:solidFill>
                  <a:schemeClr val="tx1"/>
                </a:solidFill>
                <a:latin typeface="Arial" charset="0"/>
              </a:defRPr>
            </a:lvl4pPr>
            <a:lvl5pPr marL="2210003" indent="-245556">
              <a:defRPr>
                <a:solidFill>
                  <a:schemeClr val="tx1"/>
                </a:solidFill>
                <a:latin typeface="Arial" charset="0"/>
              </a:defRPr>
            </a:lvl5pPr>
            <a:lvl6pPr marL="2701115" indent="-245556" eaLnBrk="0" fontAlgn="base" hangingPunct="0">
              <a:spcBef>
                <a:spcPct val="0"/>
              </a:spcBef>
              <a:spcAft>
                <a:spcPct val="0"/>
              </a:spcAft>
              <a:defRPr>
                <a:solidFill>
                  <a:schemeClr val="tx1"/>
                </a:solidFill>
                <a:latin typeface="Arial" charset="0"/>
              </a:defRPr>
            </a:lvl6pPr>
            <a:lvl7pPr marL="3192226" indent="-245556" eaLnBrk="0" fontAlgn="base" hangingPunct="0">
              <a:spcBef>
                <a:spcPct val="0"/>
              </a:spcBef>
              <a:spcAft>
                <a:spcPct val="0"/>
              </a:spcAft>
              <a:defRPr>
                <a:solidFill>
                  <a:schemeClr val="tx1"/>
                </a:solidFill>
                <a:latin typeface="Arial" charset="0"/>
              </a:defRPr>
            </a:lvl7pPr>
            <a:lvl8pPr marL="3683339" indent="-245556" eaLnBrk="0" fontAlgn="base" hangingPunct="0">
              <a:spcBef>
                <a:spcPct val="0"/>
              </a:spcBef>
              <a:spcAft>
                <a:spcPct val="0"/>
              </a:spcAft>
              <a:defRPr>
                <a:solidFill>
                  <a:schemeClr val="tx1"/>
                </a:solidFill>
                <a:latin typeface="Arial" charset="0"/>
              </a:defRPr>
            </a:lvl8pPr>
            <a:lvl9pPr marL="4174450" indent="-245556" eaLnBrk="0" fontAlgn="base" hangingPunct="0">
              <a:spcBef>
                <a:spcPct val="0"/>
              </a:spcBef>
              <a:spcAft>
                <a:spcPct val="0"/>
              </a:spcAft>
              <a:defRPr>
                <a:solidFill>
                  <a:schemeClr val="tx1"/>
                </a:solidFill>
                <a:latin typeface="Arial" charset="0"/>
              </a:defRPr>
            </a:lvl9pPr>
          </a:lstStyle>
          <a:p>
            <a:fld id="{A2909884-4A5E-41EB-A6F4-B269EB482626}" type="slidenum">
              <a:rPr lang="en-US" altLang="en-US">
                <a:solidFill>
                  <a:srgbClr val="000000"/>
                </a:solidFill>
                <a:latin typeface="Calibri" pitchFamily="34" charset="0"/>
              </a:rPr>
              <a:pPr/>
              <a:t>131</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2969328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132</a:t>
            </a:fld>
            <a:endParaRPr lang="en-US" dirty="0"/>
          </a:p>
        </p:txBody>
      </p:sp>
    </p:spTree>
    <p:extLst>
      <p:ext uri="{BB962C8B-B14F-4D97-AF65-F5344CB8AC3E}">
        <p14:creationId xmlns:p14="http://schemas.microsoft.com/office/powerpoint/2010/main" val="38341295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133</a:t>
            </a:fld>
            <a:endParaRPr lang="en-US" dirty="0"/>
          </a:p>
        </p:txBody>
      </p:sp>
    </p:spTree>
    <p:extLst>
      <p:ext uri="{BB962C8B-B14F-4D97-AF65-F5344CB8AC3E}">
        <p14:creationId xmlns:p14="http://schemas.microsoft.com/office/powerpoint/2010/main" val="4864976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98057" indent="-306944">
              <a:defRPr>
                <a:solidFill>
                  <a:schemeClr val="tx1"/>
                </a:solidFill>
                <a:latin typeface="Arial" charset="0"/>
              </a:defRPr>
            </a:lvl2pPr>
            <a:lvl3pPr marL="1227780" indent="-245556">
              <a:defRPr>
                <a:solidFill>
                  <a:schemeClr val="tx1"/>
                </a:solidFill>
                <a:latin typeface="Arial" charset="0"/>
              </a:defRPr>
            </a:lvl3pPr>
            <a:lvl4pPr marL="1718891" indent="-245556">
              <a:defRPr>
                <a:solidFill>
                  <a:schemeClr val="tx1"/>
                </a:solidFill>
                <a:latin typeface="Arial" charset="0"/>
              </a:defRPr>
            </a:lvl4pPr>
            <a:lvl5pPr marL="2210003" indent="-245556">
              <a:defRPr>
                <a:solidFill>
                  <a:schemeClr val="tx1"/>
                </a:solidFill>
                <a:latin typeface="Arial" charset="0"/>
              </a:defRPr>
            </a:lvl5pPr>
            <a:lvl6pPr marL="2701115" indent="-245556" eaLnBrk="0" fontAlgn="base" hangingPunct="0">
              <a:spcBef>
                <a:spcPct val="0"/>
              </a:spcBef>
              <a:spcAft>
                <a:spcPct val="0"/>
              </a:spcAft>
              <a:defRPr>
                <a:solidFill>
                  <a:schemeClr val="tx1"/>
                </a:solidFill>
                <a:latin typeface="Arial" charset="0"/>
              </a:defRPr>
            </a:lvl6pPr>
            <a:lvl7pPr marL="3192226" indent="-245556" eaLnBrk="0" fontAlgn="base" hangingPunct="0">
              <a:spcBef>
                <a:spcPct val="0"/>
              </a:spcBef>
              <a:spcAft>
                <a:spcPct val="0"/>
              </a:spcAft>
              <a:defRPr>
                <a:solidFill>
                  <a:schemeClr val="tx1"/>
                </a:solidFill>
                <a:latin typeface="Arial" charset="0"/>
              </a:defRPr>
            </a:lvl7pPr>
            <a:lvl8pPr marL="3683339" indent="-245556" eaLnBrk="0" fontAlgn="base" hangingPunct="0">
              <a:spcBef>
                <a:spcPct val="0"/>
              </a:spcBef>
              <a:spcAft>
                <a:spcPct val="0"/>
              </a:spcAft>
              <a:defRPr>
                <a:solidFill>
                  <a:schemeClr val="tx1"/>
                </a:solidFill>
                <a:latin typeface="Arial" charset="0"/>
              </a:defRPr>
            </a:lvl8pPr>
            <a:lvl9pPr marL="4174450" indent="-245556" eaLnBrk="0" fontAlgn="base" hangingPunct="0">
              <a:spcBef>
                <a:spcPct val="0"/>
              </a:spcBef>
              <a:spcAft>
                <a:spcPct val="0"/>
              </a:spcAft>
              <a:defRPr>
                <a:solidFill>
                  <a:schemeClr val="tx1"/>
                </a:solidFill>
                <a:latin typeface="Arial" charset="0"/>
              </a:defRPr>
            </a:lvl9pPr>
          </a:lstStyle>
          <a:p>
            <a:fld id="{EA32B126-FC92-4514-BE6A-B0D66958D554}" type="slidenum">
              <a:rPr lang="en-US" altLang="en-US">
                <a:solidFill>
                  <a:srgbClr val="000000"/>
                </a:solidFill>
                <a:latin typeface="Calibri" pitchFamily="34" charset="0"/>
              </a:rPr>
              <a:pPr/>
              <a:t>134</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2117036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these exact titles for set-asides for sorting purposes.  </a:t>
            </a:r>
          </a:p>
        </p:txBody>
      </p:sp>
      <p:sp>
        <p:nvSpPr>
          <p:cNvPr id="4" name="Slide Number Placeholder 3"/>
          <p:cNvSpPr>
            <a:spLocks noGrp="1"/>
          </p:cNvSpPr>
          <p:nvPr>
            <p:ph type="sldNum" sz="quarter" idx="5"/>
          </p:nvPr>
        </p:nvSpPr>
        <p:spPr/>
        <p:txBody>
          <a:bodyPr/>
          <a:lstStyle/>
          <a:p>
            <a:fld id="{52606AAF-6706-47D1-8078-8F5C1359AD1C}" type="slidenum">
              <a:rPr lang="en-US" smtClean="0"/>
              <a:t>135</a:t>
            </a:fld>
            <a:endParaRPr lang="en-US" dirty="0"/>
          </a:p>
        </p:txBody>
      </p:sp>
    </p:spTree>
    <p:extLst>
      <p:ext uri="{BB962C8B-B14F-4D97-AF65-F5344CB8AC3E}">
        <p14:creationId xmlns:p14="http://schemas.microsoft.com/office/powerpoint/2010/main" val="35915513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136</a:t>
            </a:fld>
            <a:endParaRPr lang="en-US" dirty="0"/>
          </a:p>
        </p:txBody>
      </p:sp>
    </p:spTree>
    <p:extLst>
      <p:ext uri="{BB962C8B-B14F-4D97-AF65-F5344CB8AC3E}">
        <p14:creationId xmlns:p14="http://schemas.microsoft.com/office/powerpoint/2010/main" val="15020881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6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98057" indent="-306944">
              <a:defRPr>
                <a:solidFill>
                  <a:schemeClr val="tx1"/>
                </a:solidFill>
                <a:latin typeface="Arial" charset="0"/>
              </a:defRPr>
            </a:lvl2pPr>
            <a:lvl3pPr marL="1227780" indent="-245556">
              <a:defRPr>
                <a:solidFill>
                  <a:schemeClr val="tx1"/>
                </a:solidFill>
                <a:latin typeface="Arial" charset="0"/>
              </a:defRPr>
            </a:lvl3pPr>
            <a:lvl4pPr marL="1718891" indent="-245556">
              <a:defRPr>
                <a:solidFill>
                  <a:schemeClr val="tx1"/>
                </a:solidFill>
                <a:latin typeface="Arial" charset="0"/>
              </a:defRPr>
            </a:lvl4pPr>
            <a:lvl5pPr marL="2210003" indent="-245556">
              <a:defRPr>
                <a:solidFill>
                  <a:schemeClr val="tx1"/>
                </a:solidFill>
                <a:latin typeface="Arial" charset="0"/>
              </a:defRPr>
            </a:lvl5pPr>
            <a:lvl6pPr marL="2701115" indent="-245556" eaLnBrk="0" fontAlgn="base" hangingPunct="0">
              <a:spcBef>
                <a:spcPct val="0"/>
              </a:spcBef>
              <a:spcAft>
                <a:spcPct val="0"/>
              </a:spcAft>
              <a:defRPr>
                <a:solidFill>
                  <a:schemeClr val="tx1"/>
                </a:solidFill>
                <a:latin typeface="Arial" charset="0"/>
              </a:defRPr>
            </a:lvl6pPr>
            <a:lvl7pPr marL="3192226" indent="-245556" eaLnBrk="0" fontAlgn="base" hangingPunct="0">
              <a:spcBef>
                <a:spcPct val="0"/>
              </a:spcBef>
              <a:spcAft>
                <a:spcPct val="0"/>
              </a:spcAft>
              <a:defRPr>
                <a:solidFill>
                  <a:schemeClr val="tx1"/>
                </a:solidFill>
                <a:latin typeface="Arial" charset="0"/>
              </a:defRPr>
            </a:lvl7pPr>
            <a:lvl8pPr marL="3683339" indent="-245556" eaLnBrk="0" fontAlgn="base" hangingPunct="0">
              <a:spcBef>
                <a:spcPct val="0"/>
              </a:spcBef>
              <a:spcAft>
                <a:spcPct val="0"/>
              </a:spcAft>
              <a:defRPr>
                <a:solidFill>
                  <a:schemeClr val="tx1"/>
                </a:solidFill>
                <a:latin typeface="Arial" charset="0"/>
              </a:defRPr>
            </a:lvl8pPr>
            <a:lvl9pPr marL="4174450" indent="-245556" eaLnBrk="0" fontAlgn="base" hangingPunct="0">
              <a:spcBef>
                <a:spcPct val="0"/>
              </a:spcBef>
              <a:spcAft>
                <a:spcPct val="0"/>
              </a:spcAft>
              <a:defRPr>
                <a:solidFill>
                  <a:schemeClr val="tx1"/>
                </a:solidFill>
                <a:latin typeface="Arial" charset="0"/>
              </a:defRPr>
            </a:lvl9pPr>
          </a:lstStyle>
          <a:p>
            <a:fld id="{BFCDF7A9-CED9-4FC5-9786-7C3C092F50C4}" type="slidenum">
              <a:rPr lang="en-US" altLang="en-US">
                <a:solidFill>
                  <a:srgbClr val="000000"/>
                </a:solidFill>
                <a:latin typeface="Calibri" pitchFamily="34" charset="0"/>
              </a:rPr>
              <a:pPr/>
              <a:t>137</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33806792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138</a:t>
            </a:fld>
            <a:endParaRPr lang="en-US" dirty="0"/>
          </a:p>
        </p:txBody>
      </p:sp>
    </p:spTree>
    <p:extLst>
      <p:ext uri="{BB962C8B-B14F-4D97-AF65-F5344CB8AC3E}">
        <p14:creationId xmlns:p14="http://schemas.microsoft.com/office/powerpoint/2010/main" val="17310448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GaDOE received a finding from USDE because an LEA paid stipends to use their personal cell phone for Title I use. To cover a portion of their cell phone bill.  LEAs can issue a cell phone if it is used 100% for Title I.</a:t>
            </a:r>
          </a:p>
        </p:txBody>
      </p:sp>
      <p:sp>
        <p:nvSpPr>
          <p:cNvPr id="4" name="Slide Number Placeholder 3"/>
          <p:cNvSpPr>
            <a:spLocks noGrp="1"/>
          </p:cNvSpPr>
          <p:nvPr>
            <p:ph type="sldNum" sz="quarter" idx="10"/>
          </p:nvPr>
        </p:nvSpPr>
        <p:spPr/>
        <p:txBody>
          <a:bodyPr/>
          <a:lstStyle/>
          <a:p>
            <a:fld id="{E6530340-F5C0-43BA-9CC1-D63E860F355B}" type="slidenum">
              <a:rPr lang="en-US" smtClean="0"/>
              <a:t>139</a:t>
            </a:fld>
            <a:endParaRPr lang="en-US" dirty="0"/>
          </a:p>
        </p:txBody>
      </p:sp>
    </p:spTree>
    <p:extLst>
      <p:ext uri="{BB962C8B-B14F-4D97-AF65-F5344CB8AC3E}">
        <p14:creationId xmlns:p14="http://schemas.microsoft.com/office/powerpoint/2010/main" val="1959438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40</a:t>
            </a:fld>
            <a:endParaRPr lang="en-US" dirty="0"/>
          </a:p>
        </p:txBody>
      </p:sp>
    </p:spTree>
    <p:extLst>
      <p:ext uri="{BB962C8B-B14F-4D97-AF65-F5344CB8AC3E}">
        <p14:creationId xmlns:p14="http://schemas.microsoft.com/office/powerpoint/2010/main" val="19570722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140</a:t>
            </a:fld>
            <a:endParaRPr lang="en-US" dirty="0"/>
          </a:p>
        </p:txBody>
      </p:sp>
    </p:spTree>
    <p:extLst>
      <p:ext uri="{BB962C8B-B14F-4D97-AF65-F5344CB8AC3E}">
        <p14:creationId xmlns:p14="http://schemas.microsoft.com/office/powerpoint/2010/main" val="40737093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141</a:t>
            </a:fld>
            <a:endParaRPr lang="en-US" dirty="0"/>
          </a:p>
        </p:txBody>
      </p:sp>
    </p:spTree>
    <p:extLst>
      <p:ext uri="{BB962C8B-B14F-4D97-AF65-F5344CB8AC3E}">
        <p14:creationId xmlns:p14="http://schemas.microsoft.com/office/powerpoint/2010/main" val="33952271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142</a:t>
            </a:fld>
            <a:endParaRPr lang="en-US" dirty="0"/>
          </a:p>
        </p:txBody>
      </p:sp>
    </p:spTree>
    <p:extLst>
      <p:ext uri="{BB962C8B-B14F-4D97-AF65-F5344CB8AC3E}">
        <p14:creationId xmlns:p14="http://schemas.microsoft.com/office/powerpoint/2010/main" val="23837476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143</a:t>
            </a:fld>
            <a:endParaRPr lang="en-US" dirty="0"/>
          </a:p>
        </p:txBody>
      </p:sp>
    </p:spTree>
    <p:extLst>
      <p:ext uri="{BB962C8B-B14F-4D97-AF65-F5344CB8AC3E}">
        <p14:creationId xmlns:p14="http://schemas.microsoft.com/office/powerpoint/2010/main" val="32597389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144</a:t>
            </a:fld>
            <a:endParaRPr lang="en-US" dirty="0"/>
          </a:p>
        </p:txBody>
      </p:sp>
    </p:spTree>
    <p:extLst>
      <p:ext uri="{BB962C8B-B14F-4D97-AF65-F5344CB8AC3E}">
        <p14:creationId xmlns:p14="http://schemas.microsoft.com/office/powerpoint/2010/main" val="22596792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145</a:t>
            </a:fld>
            <a:endParaRPr lang="en-US" dirty="0"/>
          </a:p>
        </p:txBody>
      </p:sp>
    </p:spTree>
    <p:extLst>
      <p:ext uri="{BB962C8B-B14F-4D97-AF65-F5344CB8AC3E}">
        <p14:creationId xmlns:p14="http://schemas.microsoft.com/office/powerpoint/2010/main" val="3025573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146</a:t>
            </a:fld>
            <a:endParaRPr lang="en-US" dirty="0"/>
          </a:p>
        </p:txBody>
      </p:sp>
    </p:spTree>
    <p:extLst>
      <p:ext uri="{BB962C8B-B14F-4D97-AF65-F5344CB8AC3E}">
        <p14:creationId xmlns:p14="http://schemas.microsoft.com/office/powerpoint/2010/main" val="18463297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147</a:t>
            </a:fld>
            <a:endParaRPr lang="en-US" dirty="0"/>
          </a:p>
        </p:txBody>
      </p:sp>
    </p:spTree>
    <p:extLst>
      <p:ext uri="{BB962C8B-B14F-4D97-AF65-F5344CB8AC3E}">
        <p14:creationId xmlns:p14="http://schemas.microsoft.com/office/powerpoint/2010/main" val="11211420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148</a:t>
            </a:fld>
            <a:endParaRPr lang="en-US" dirty="0"/>
          </a:p>
        </p:txBody>
      </p:sp>
    </p:spTree>
    <p:extLst>
      <p:ext uri="{BB962C8B-B14F-4D97-AF65-F5344CB8AC3E}">
        <p14:creationId xmlns:p14="http://schemas.microsoft.com/office/powerpoint/2010/main" val="24297261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149</a:t>
            </a:fld>
            <a:endParaRPr lang="en-US" dirty="0"/>
          </a:p>
        </p:txBody>
      </p:sp>
    </p:spTree>
    <p:extLst>
      <p:ext uri="{BB962C8B-B14F-4D97-AF65-F5344CB8AC3E}">
        <p14:creationId xmlns:p14="http://schemas.microsoft.com/office/powerpoint/2010/main" val="1790066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COF attachment tab </a:t>
            </a:r>
          </a:p>
        </p:txBody>
      </p:sp>
      <p:sp>
        <p:nvSpPr>
          <p:cNvPr id="4" name="Slide Number Placeholder 3"/>
          <p:cNvSpPr>
            <a:spLocks noGrp="1"/>
          </p:cNvSpPr>
          <p:nvPr>
            <p:ph type="sldNum" sz="quarter" idx="10"/>
          </p:nvPr>
        </p:nvSpPr>
        <p:spPr/>
        <p:txBody>
          <a:bodyPr/>
          <a:lstStyle/>
          <a:p>
            <a:fld id="{E6530340-F5C0-43BA-9CC1-D63E860F355B}" type="slidenum">
              <a:rPr lang="en-US" smtClean="0"/>
              <a:t>41</a:t>
            </a:fld>
            <a:endParaRPr lang="en-US" dirty="0"/>
          </a:p>
        </p:txBody>
      </p:sp>
    </p:spTree>
    <p:extLst>
      <p:ext uri="{BB962C8B-B14F-4D97-AF65-F5344CB8AC3E}">
        <p14:creationId xmlns:p14="http://schemas.microsoft.com/office/powerpoint/2010/main" val="5236035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RAM/P – attach unless the LEA has only one school, has all title I schools, one school per grade span.  However, recommend all LEAs complete RAM/P if comparability issues arise.</a:t>
            </a:r>
          </a:p>
          <a:p>
            <a:endParaRPr lang="en-US" dirty="0"/>
          </a:p>
          <a:p>
            <a:r>
              <a:rPr lang="en-US" dirty="0"/>
              <a:t>If Consolidating Funds (Fund 150), the LEA must attach a RAM/P for T&amp;E purposes</a:t>
            </a:r>
          </a:p>
        </p:txBody>
      </p:sp>
      <p:sp>
        <p:nvSpPr>
          <p:cNvPr id="4" name="Slide Number Placeholder 3"/>
          <p:cNvSpPr>
            <a:spLocks noGrp="1"/>
          </p:cNvSpPr>
          <p:nvPr>
            <p:ph type="sldNum" sz="quarter" idx="5"/>
          </p:nvPr>
        </p:nvSpPr>
        <p:spPr/>
        <p:txBody>
          <a:bodyPr/>
          <a:lstStyle/>
          <a:p>
            <a:fld id="{9B82023F-851F-4642-83DF-01B72EF731C5}" type="slidenum">
              <a:rPr lang="en-US" smtClean="0"/>
              <a:t>151</a:t>
            </a:fld>
            <a:endParaRPr lang="en-US" dirty="0"/>
          </a:p>
        </p:txBody>
      </p:sp>
    </p:spTree>
    <p:extLst>
      <p:ext uri="{BB962C8B-B14F-4D97-AF65-F5344CB8AC3E}">
        <p14:creationId xmlns:p14="http://schemas.microsoft.com/office/powerpoint/2010/main" val="14439320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153</a:t>
            </a:fld>
            <a:endParaRPr lang="en-US" dirty="0"/>
          </a:p>
        </p:txBody>
      </p:sp>
    </p:spTree>
    <p:extLst>
      <p:ext uri="{BB962C8B-B14F-4D97-AF65-F5344CB8AC3E}">
        <p14:creationId xmlns:p14="http://schemas.microsoft.com/office/powerpoint/2010/main" val="45285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51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3177" indent="-301221">
              <a:defRPr>
                <a:solidFill>
                  <a:schemeClr val="tx1"/>
                </a:solidFill>
                <a:latin typeface="Arial" charset="0"/>
              </a:defRPr>
            </a:lvl2pPr>
            <a:lvl3pPr marL="1204887" indent="-240977">
              <a:defRPr>
                <a:solidFill>
                  <a:schemeClr val="tx1"/>
                </a:solidFill>
                <a:latin typeface="Arial" charset="0"/>
              </a:defRPr>
            </a:lvl3pPr>
            <a:lvl4pPr marL="1686841" indent="-240977">
              <a:defRPr>
                <a:solidFill>
                  <a:schemeClr val="tx1"/>
                </a:solidFill>
                <a:latin typeface="Arial" charset="0"/>
              </a:defRPr>
            </a:lvl4pPr>
            <a:lvl5pPr marL="2168796" indent="-240977">
              <a:defRPr>
                <a:solidFill>
                  <a:schemeClr val="tx1"/>
                </a:solidFill>
                <a:latin typeface="Arial" charset="0"/>
              </a:defRPr>
            </a:lvl5pPr>
            <a:lvl6pPr marL="2650751" indent="-240977" eaLnBrk="0" fontAlgn="base" hangingPunct="0">
              <a:spcBef>
                <a:spcPct val="0"/>
              </a:spcBef>
              <a:spcAft>
                <a:spcPct val="0"/>
              </a:spcAft>
              <a:defRPr>
                <a:solidFill>
                  <a:schemeClr val="tx1"/>
                </a:solidFill>
                <a:latin typeface="Arial" charset="0"/>
              </a:defRPr>
            </a:lvl6pPr>
            <a:lvl7pPr marL="3132705" indent="-240977" eaLnBrk="0" fontAlgn="base" hangingPunct="0">
              <a:spcBef>
                <a:spcPct val="0"/>
              </a:spcBef>
              <a:spcAft>
                <a:spcPct val="0"/>
              </a:spcAft>
              <a:defRPr>
                <a:solidFill>
                  <a:schemeClr val="tx1"/>
                </a:solidFill>
                <a:latin typeface="Arial" charset="0"/>
              </a:defRPr>
            </a:lvl7pPr>
            <a:lvl8pPr marL="3614660" indent="-240977" eaLnBrk="0" fontAlgn="base" hangingPunct="0">
              <a:spcBef>
                <a:spcPct val="0"/>
              </a:spcBef>
              <a:spcAft>
                <a:spcPct val="0"/>
              </a:spcAft>
              <a:defRPr>
                <a:solidFill>
                  <a:schemeClr val="tx1"/>
                </a:solidFill>
                <a:latin typeface="Arial" charset="0"/>
              </a:defRPr>
            </a:lvl8pPr>
            <a:lvl9pPr marL="4096614" indent="-240977" eaLnBrk="0" fontAlgn="base" hangingPunct="0">
              <a:spcBef>
                <a:spcPct val="0"/>
              </a:spcBef>
              <a:spcAft>
                <a:spcPct val="0"/>
              </a:spcAft>
              <a:defRPr>
                <a:solidFill>
                  <a:schemeClr val="tx1"/>
                </a:solidFill>
                <a:latin typeface="Arial" charset="0"/>
              </a:defRPr>
            </a:lvl9pPr>
          </a:lstStyle>
          <a:p>
            <a:fld id="{0D0A3854-8716-4673-B1AB-441AE3954160}" type="slidenum">
              <a:rPr lang="en-US" altLang="en-US">
                <a:solidFill>
                  <a:srgbClr val="000000"/>
                </a:solidFill>
                <a:latin typeface="Calibri" pitchFamily="34" charset="0"/>
              </a:rPr>
              <a:pPr/>
              <a:t>154</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33170607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156</a:t>
            </a:fld>
            <a:endParaRPr lang="en-US" dirty="0"/>
          </a:p>
        </p:txBody>
      </p:sp>
    </p:spTree>
    <p:extLst>
      <p:ext uri="{BB962C8B-B14F-4D97-AF65-F5344CB8AC3E}">
        <p14:creationId xmlns:p14="http://schemas.microsoft.com/office/powerpoint/2010/main" val="35644473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157</a:t>
            </a:fld>
            <a:endParaRPr lang="en-US" dirty="0"/>
          </a:p>
        </p:txBody>
      </p:sp>
    </p:spTree>
    <p:extLst>
      <p:ext uri="{BB962C8B-B14F-4D97-AF65-F5344CB8AC3E}">
        <p14:creationId xmlns:p14="http://schemas.microsoft.com/office/powerpoint/2010/main" val="31249605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158</a:t>
            </a:fld>
            <a:endParaRPr lang="en-US" dirty="0"/>
          </a:p>
        </p:txBody>
      </p:sp>
    </p:spTree>
    <p:extLst>
      <p:ext uri="{BB962C8B-B14F-4D97-AF65-F5344CB8AC3E}">
        <p14:creationId xmlns:p14="http://schemas.microsoft.com/office/powerpoint/2010/main" val="40541953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159</a:t>
            </a:fld>
            <a:endParaRPr lang="en-US" dirty="0"/>
          </a:p>
        </p:txBody>
      </p:sp>
    </p:spTree>
    <p:extLst>
      <p:ext uri="{BB962C8B-B14F-4D97-AF65-F5344CB8AC3E}">
        <p14:creationId xmlns:p14="http://schemas.microsoft.com/office/powerpoint/2010/main" val="17450553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160</a:t>
            </a:fld>
            <a:endParaRPr lang="en-US" dirty="0"/>
          </a:p>
        </p:txBody>
      </p:sp>
    </p:spTree>
    <p:extLst>
      <p:ext uri="{BB962C8B-B14F-4D97-AF65-F5344CB8AC3E}">
        <p14:creationId xmlns:p14="http://schemas.microsoft.com/office/powerpoint/2010/main" val="13088700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161</a:t>
            </a:fld>
            <a:endParaRPr lang="en-US" dirty="0"/>
          </a:p>
        </p:txBody>
      </p:sp>
    </p:spTree>
    <p:extLst>
      <p:ext uri="{BB962C8B-B14F-4D97-AF65-F5344CB8AC3E}">
        <p14:creationId xmlns:p14="http://schemas.microsoft.com/office/powerpoint/2010/main" val="38601859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162</a:t>
            </a:fld>
            <a:endParaRPr lang="en-US" dirty="0"/>
          </a:p>
        </p:txBody>
      </p:sp>
    </p:spTree>
    <p:extLst>
      <p:ext uri="{BB962C8B-B14F-4D97-AF65-F5344CB8AC3E}">
        <p14:creationId xmlns:p14="http://schemas.microsoft.com/office/powerpoint/2010/main" val="1652372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 documentation to review during CFM; look at monitoring rubric; promising and logic model is looking for the logic model and how is it working? </a:t>
            </a:r>
          </a:p>
          <a:p>
            <a:endParaRPr lang="en-US" dirty="0"/>
          </a:p>
          <a:p>
            <a:endParaRPr lang="en-US" dirty="0"/>
          </a:p>
        </p:txBody>
      </p:sp>
      <p:sp>
        <p:nvSpPr>
          <p:cNvPr id="4" name="Slide Number Placeholder 3"/>
          <p:cNvSpPr>
            <a:spLocks noGrp="1"/>
          </p:cNvSpPr>
          <p:nvPr>
            <p:ph type="sldNum" sz="quarter" idx="5"/>
          </p:nvPr>
        </p:nvSpPr>
        <p:spPr/>
        <p:txBody>
          <a:bodyPr/>
          <a:lstStyle/>
          <a:p>
            <a:fld id="{0DC3E874-04C4-41DF-AFF7-D5C6C4846222}" type="slidenum">
              <a:rPr lang="en-US" smtClean="0"/>
              <a:t>45</a:t>
            </a:fld>
            <a:endParaRPr lang="en-US" dirty="0"/>
          </a:p>
        </p:txBody>
      </p:sp>
    </p:spTree>
    <p:extLst>
      <p:ext uri="{BB962C8B-B14F-4D97-AF65-F5344CB8AC3E}">
        <p14:creationId xmlns:p14="http://schemas.microsoft.com/office/powerpoint/2010/main" val="3330233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163</a:t>
            </a:fld>
            <a:endParaRPr lang="en-US" dirty="0"/>
          </a:p>
        </p:txBody>
      </p:sp>
    </p:spTree>
    <p:extLst>
      <p:ext uri="{BB962C8B-B14F-4D97-AF65-F5344CB8AC3E}">
        <p14:creationId xmlns:p14="http://schemas.microsoft.com/office/powerpoint/2010/main" val="41697298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164</a:t>
            </a:fld>
            <a:endParaRPr lang="en-US" dirty="0"/>
          </a:p>
        </p:txBody>
      </p:sp>
    </p:spTree>
    <p:extLst>
      <p:ext uri="{BB962C8B-B14F-4D97-AF65-F5344CB8AC3E}">
        <p14:creationId xmlns:p14="http://schemas.microsoft.com/office/powerpoint/2010/main" val="29158545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dirty="0"/>
              <a:t>Kim</a:t>
            </a:r>
            <a:r>
              <a:rPr lang="en-US" baseline="0" dirty="0"/>
              <a:t> - Note: “Recommendations” regarding topics related to their child’s English language proficiency</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165</a:t>
            </a:fld>
            <a:endParaRPr lang="en-US" dirty="0"/>
          </a:p>
        </p:txBody>
      </p:sp>
    </p:spTree>
    <p:extLst>
      <p:ext uri="{BB962C8B-B14F-4D97-AF65-F5344CB8AC3E}">
        <p14:creationId xmlns:p14="http://schemas.microsoft.com/office/powerpoint/2010/main" val="14466534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dirty="0"/>
              <a:t>Kim</a:t>
            </a:r>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166</a:t>
            </a:fld>
            <a:endParaRPr lang="en-US" dirty="0"/>
          </a:p>
        </p:txBody>
      </p:sp>
    </p:spTree>
    <p:extLst>
      <p:ext uri="{BB962C8B-B14F-4D97-AF65-F5344CB8AC3E}">
        <p14:creationId xmlns:p14="http://schemas.microsoft.com/office/powerpoint/2010/main" val="485455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167</a:t>
            </a:fld>
            <a:endParaRPr lang="en-US" dirty="0"/>
          </a:p>
        </p:txBody>
      </p:sp>
    </p:spTree>
    <p:extLst>
      <p:ext uri="{BB962C8B-B14F-4D97-AF65-F5344CB8AC3E}">
        <p14:creationId xmlns:p14="http://schemas.microsoft.com/office/powerpoint/2010/main" val="37158022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168</a:t>
            </a:fld>
            <a:endParaRPr lang="en-US" dirty="0"/>
          </a:p>
        </p:txBody>
      </p:sp>
    </p:spTree>
    <p:extLst>
      <p:ext uri="{BB962C8B-B14F-4D97-AF65-F5344CB8AC3E}">
        <p14:creationId xmlns:p14="http://schemas.microsoft.com/office/powerpoint/2010/main" val="25381276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169</a:t>
            </a:fld>
            <a:endParaRPr lang="en-US" dirty="0"/>
          </a:p>
        </p:txBody>
      </p:sp>
    </p:spTree>
    <p:extLst>
      <p:ext uri="{BB962C8B-B14F-4D97-AF65-F5344CB8AC3E}">
        <p14:creationId xmlns:p14="http://schemas.microsoft.com/office/powerpoint/2010/main" val="37515450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170</a:t>
            </a:fld>
            <a:endParaRPr lang="en-US" dirty="0"/>
          </a:p>
        </p:txBody>
      </p:sp>
    </p:spTree>
    <p:extLst>
      <p:ext uri="{BB962C8B-B14F-4D97-AF65-F5344CB8AC3E}">
        <p14:creationId xmlns:p14="http://schemas.microsoft.com/office/powerpoint/2010/main" val="40700186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171</a:t>
            </a:fld>
            <a:endParaRPr lang="en-US" dirty="0"/>
          </a:p>
        </p:txBody>
      </p:sp>
    </p:spTree>
    <p:extLst>
      <p:ext uri="{BB962C8B-B14F-4D97-AF65-F5344CB8AC3E}">
        <p14:creationId xmlns:p14="http://schemas.microsoft.com/office/powerpoint/2010/main" val="41202964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CD79E-2252-45D2-81AF-F99DC866EB36}" type="slidenum">
              <a:rPr lang="en-US" smtClean="0"/>
              <a:t>172</a:t>
            </a:fld>
            <a:endParaRPr lang="en-US" dirty="0"/>
          </a:p>
        </p:txBody>
      </p:sp>
    </p:spTree>
    <p:extLst>
      <p:ext uri="{BB962C8B-B14F-4D97-AF65-F5344CB8AC3E}">
        <p14:creationId xmlns:p14="http://schemas.microsoft.com/office/powerpoint/2010/main" val="2517085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hyperlink" Target="http://www.gadoe.or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hyperlink" Target="http://www.gadoe.or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gadoe.org/" TargetMode="Externa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901467" y="1122363"/>
            <a:ext cx="7913874" cy="2387600"/>
          </a:xfrm>
        </p:spPr>
        <p:txBody>
          <a:bodyPr anchor="b">
            <a:normAutofit/>
          </a:bodyPr>
          <a:lstStyle>
            <a:lvl1pPr algn="ctr">
              <a:defRPr sz="4800"/>
            </a:lvl1pPr>
          </a:lstStyle>
          <a:p>
            <a:r>
              <a:rPr lang="en-US" dirty="0"/>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901467" y="3602037"/>
            <a:ext cx="7913874"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2" name="TextBox 1">
            <a:extLst>
              <a:ext uri="{FF2B5EF4-FFF2-40B4-BE49-F238E27FC236}">
                <a16:creationId xmlns:a16="http://schemas.microsoft.com/office/drawing/2014/main" id="{03FBB346-413A-8B4B-97B5-CD16A6E0D223}"/>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7544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0" name="Title 1">
            <a:extLst>
              <a:ext uri="{FF2B5EF4-FFF2-40B4-BE49-F238E27FC236}">
                <a16:creationId xmlns:a16="http://schemas.microsoft.com/office/drawing/2014/main" id="{D71145EA-2137-994B-BBB4-AEF651F0ED7D}"/>
              </a:ext>
            </a:extLst>
          </p:cNvPr>
          <p:cNvSpPr>
            <a:spLocks noGrp="1"/>
          </p:cNvSpPr>
          <p:nvPr>
            <p:ph type="title"/>
          </p:nvPr>
        </p:nvSpPr>
        <p:spPr>
          <a:xfrm>
            <a:off x="869950" y="365126"/>
            <a:ext cx="7886700" cy="1325563"/>
          </a:xfrm>
        </p:spPr>
        <p:txBody>
          <a:bodyPr anchor="ctr"/>
          <a:lstStyle/>
          <a:p>
            <a:r>
              <a:rPr lang="en-US" dirty="0"/>
              <a:t>Click to edit Master title style</a:t>
            </a:r>
          </a:p>
        </p:txBody>
      </p:sp>
      <p:sp>
        <p:nvSpPr>
          <p:cNvPr id="11" name="Content Placeholder 2">
            <a:extLst>
              <a:ext uri="{FF2B5EF4-FFF2-40B4-BE49-F238E27FC236}">
                <a16:creationId xmlns:a16="http://schemas.microsoft.com/office/drawing/2014/main" id="{BA273F2C-B56E-1448-A968-1AE943C717F8}"/>
              </a:ext>
            </a:extLst>
          </p:cNvPr>
          <p:cNvSpPr>
            <a:spLocks noGrp="1"/>
          </p:cNvSpPr>
          <p:nvPr>
            <p:ph sz="half" idx="1"/>
          </p:nvPr>
        </p:nvSpPr>
        <p:spPr>
          <a:xfrm>
            <a:off x="8699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7E7C3349-83FE-1F4E-9A67-A833CAD4AC40}"/>
              </a:ext>
            </a:extLst>
          </p:cNvPr>
          <p:cNvSpPr>
            <a:spLocks noGrp="1"/>
          </p:cNvSpPr>
          <p:nvPr>
            <p:ph sz="half" idx="2"/>
          </p:nvPr>
        </p:nvSpPr>
        <p:spPr>
          <a:xfrm>
            <a:off x="48704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075A8D13-8CF4-FE44-A790-A9300D530843}"/>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483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852441" y="365126"/>
            <a:ext cx="7886700" cy="1325563"/>
          </a:xfrm>
        </p:spPr>
        <p:txBody>
          <a:bodyPr anchor="ctr"/>
          <a:lstStyle/>
          <a:p>
            <a:r>
              <a:rPr lang="en-US" dirty="0"/>
              <a:t>Click to edit Master title style</a:t>
            </a:r>
          </a:p>
        </p:txBody>
      </p:sp>
      <p:sp>
        <p:nvSpPr>
          <p:cNvPr id="14" name="Text Placeholder 2">
            <a:extLst>
              <a:ext uri="{FF2B5EF4-FFF2-40B4-BE49-F238E27FC236}">
                <a16:creationId xmlns:a16="http://schemas.microsoft.com/office/drawing/2014/main" id="{C8797758-712C-CA47-9AAD-8D87A079EA08}"/>
              </a:ext>
            </a:extLst>
          </p:cNvPr>
          <p:cNvSpPr>
            <a:spLocks noGrp="1"/>
          </p:cNvSpPr>
          <p:nvPr>
            <p:ph type="body" idx="1"/>
          </p:nvPr>
        </p:nvSpPr>
        <p:spPr>
          <a:xfrm>
            <a:off x="8524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5DA051F1-16CB-594F-896E-279C2F338A02}"/>
              </a:ext>
            </a:extLst>
          </p:cNvPr>
          <p:cNvSpPr>
            <a:spLocks noGrp="1"/>
          </p:cNvSpPr>
          <p:nvPr>
            <p:ph sz="half" idx="2"/>
          </p:nvPr>
        </p:nvSpPr>
        <p:spPr>
          <a:xfrm>
            <a:off x="8524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55C91733-E4B6-3044-B559-580D870D4728}"/>
              </a:ext>
            </a:extLst>
          </p:cNvPr>
          <p:cNvSpPr>
            <a:spLocks noGrp="1"/>
          </p:cNvSpPr>
          <p:nvPr>
            <p:ph type="body" sz="quarter" idx="3"/>
          </p:nvPr>
        </p:nvSpPr>
        <p:spPr>
          <a:xfrm>
            <a:off x="48517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968E3110-1878-B24C-B8C9-BD0E1DE699CC}"/>
              </a:ext>
            </a:extLst>
          </p:cNvPr>
          <p:cNvSpPr>
            <a:spLocks noGrp="1"/>
          </p:cNvSpPr>
          <p:nvPr>
            <p:ph sz="quarter" idx="4"/>
          </p:nvPr>
        </p:nvSpPr>
        <p:spPr>
          <a:xfrm>
            <a:off x="48517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Box 26">
            <a:extLst>
              <a:ext uri="{FF2B5EF4-FFF2-40B4-BE49-F238E27FC236}">
                <a16:creationId xmlns:a16="http://schemas.microsoft.com/office/drawing/2014/main" id="{87701CF6-4F20-2743-BA3D-948D067386A2}"/>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6072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852441" y="365126"/>
            <a:ext cx="7886700" cy="1325563"/>
          </a:xfrm>
        </p:spPr>
        <p:txBody>
          <a:bodyPr anchor="ctr"/>
          <a:lstStyle/>
          <a:p>
            <a:r>
              <a:rPr lang="en-US" dirty="0"/>
              <a:t>Click to edit Master title style</a:t>
            </a:r>
          </a:p>
        </p:txBody>
      </p:sp>
      <p:sp>
        <p:nvSpPr>
          <p:cNvPr id="12" name="TextBox 11">
            <a:extLst>
              <a:ext uri="{FF2B5EF4-FFF2-40B4-BE49-F238E27FC236}">
                <a16:creationId xmlns:a16="http://schemas.microsoft.com/office/drawing/2014/main" id="{7E868BD0-137B-A94C-A7F1-23CD1DB065EA}"/>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173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5" name="Title 1">
            <a:extLst>
              <a:ext uri="{FF2B5EF4-FFF2-40B4-BE49-F238E27FC236}">
                <a16:creationId xmlns:a16="http://schemas.microsoft.com/office/drawing/2014/main" id="{2F2E79BC-81AF-9144-BDB5-D54993A909D6}"/>
              </a:ext>
            </a:extLst>
          </p:cNvPr>
          <p:cNvSpPr>
            <a:spLocks noGrp="1"/>
          </p:cNvSpPr>
          <p:nvPr>
            <p:ph type="title"/>
          </p:nvPr>
        </p:nvSpPr>
        <p:spPr>
          <a:xfrm>
            <a:off x="878903" y="457200"/>
            <a:ext cx="2949178" cy="1600200"/>
          </a:xfrm>
        </p:spPr>
        <p:txBody>
          <a:bodyPr anchor="ctr"/>
          <a:lstStyle>
            <a:lvl1pPr>
              <a:defRPr sz="3200"/>
            </a:lvl1pPr>
          </a:lstStyle>
          <a:p>
            <a:r>
              <a:rPr lang="en-US" dirty="0"/>
              <a:t>Click to edit Master title style</a:t>
            </a:r>
          </a:p>
        </p:txBody>
      </p:sp>
      <p:sp>
        <p:nvSpPr>
          <p:cNvPr id="16" name="Content Placeholder 2">
            <a:extLst>
              <a:ext uri="{FF2B5EF4-FFF2-40B4-BE49-F238E27FC236}">
                <a16:creationId xmlns:a16="http://schemas.microsoft.com/office/drawing/2014/main" id="{11AD19F5-871C-A44B-A284-188DD7CED8A2}"/>
              </a:ext>
            </a:extLst>
          </p:cNvPr>
          <p:cNvSpPr>
            <a:spLocks noGrp="1"/>
          </p:cNvSpPr>
          <p:nvPr>
            <p:ph idx="1"/>
          </p:nvPr>
        </p:nvSpPr>
        <p:spPr>
          <a:xfrm>
            <a:off x="4136453"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1ADF3A92-409A-2A48-AF1B-D30F181FD30B}"/>
              </a:ext>
            </a:extLst>
          </p:cNvPr>
          <p:cNvSpPr>
            <a:spLocks noGrp="1"/>
          </p:cNvSpPr>
          <p:nvPr>
            <p:ph type="body" sz="half" idx="2"/>
          </p:nvPr>
        </p:nvSpPr>
        <p:spPr>
          <a:xfrm>
            <a:off x="878903"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TextBox 13">
            <a:extLst>
              <a:ext uri="{FF2B5EF4-FFF2-40B4-BE49-F238E27FC236}">
                <a16:creationId xmlns:a16="http://schemas.microsoft.com/office/drawing/2014/main" id="{58CEE46F-F5FE-074B-9A69-523A4FAA0325}"/>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16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59853109-6E4B-7F4B-A6E7-D8968A8FF7A6}"/>
              </a:ext>
            </a:extLst>
          </p:cNvPr>
          <p:cNvSpPr>
            <a:spLocks noGrp="1"/>
          </p:cNvSpPr>
          <p:nvPr>
            <p:ph type="title"/>
          </p:nvPr>
        </p:nvSpPr>
        <p:spPr>
          <a:xfrm>
            <a:off x="883841" y="457200"/>
            <a:ext cx="2949178" cy="1600200"/>
          </a:xfrm>
        </p:spPr>
        <p:txBody>
          <a:bodyPr anchor="ctr"/>
          <a:lstStyle>
            <a:lvl1pPr>
              <a:defRPr sz="3200"/>
            </a:lvl1pPr>
          </a:lstStyle>
          <a:p>
            <a:r>
              <a:rPr lang="en-US" dirty="0"/>
              <a:t>Click to edit Master title style</a:t>
            </a:r>
          </a:p>
        </p:txBody>
      </p:sp>
      <p:sp>
        <p:nvSpPr>
          <p:cNvPr id="14" name="Picture Placeholder 2">
            <a:extLst>
              <a:ext uri="{FF2B5EF4-FFF2-40B4-BE49-F238E27FC236}">
                <a16:creationId xmlns:a16="http://schemas.microsoft.com/office/drawing/2014/main" id="{0C58DC6A-D81D-E840-835B-24F9F38C0F60}"/>
              </a:ext>
            </a:extLst>
          </p:cNvPr>
          <p:cNvSpPr>
            <a:spLocks noGrp="1" noChangeAspect="1"/>
          </p:cNvSpPr>
          <p:nvPr>
            <p:ph type="pic" idx="1"/>
          </p:nvPr>
        </p:nvSpPr>
        <p:spPr>
          <a:xfrm>
            <a:off x="4141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Text Placeholder 3">
            <a:extLst>
              <a:ext uri="{FF2B5EF4-FFF2-40B4-BE49-F238E27FC236}">
                <a16:creationId xmlns:a16="http://schemas.microsoft.com/office/drawing/2014/main" id="{B9887510-8376-764D-A87A-29793D98E4AC}"/>
              </a:ext>
            </a:extLst>
          </p:cNvPr>
          <p:cNvSpPr>
            <a:spLocks noGrp="1"/>
          </p:cNvSpPr>
          <p:nvPr>
            <p:ph type="body" sz="half" idx="2"/>
          </p:nvPr>
        </p:nvSpPr>
        <p:spPr>
          <a:xfrm>
            <a:off x="883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TextBox 15">
            <a:extLst>
              <a:ext uri="{FF2B5EF4-FFF2-40B4-BE49-F238E27FC236}">
                <a16:creationId xmlns:a16="http://schemas.microsoft.com/office/drawing/2014/main" id="{8D93A169-2A2C-7C48-BA0C-F013C613A7F7}"/>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676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8" name="Title 1">
            <a:extLst>
              <a:ext uri="{FF2B5EF4-FFF2-40B4-BE49-F238E27FC236}">
                <a16:creationId xmlns:a16="http://schemas.microsoft.com/office/drawing/2014/main" id="{533C7E1F-5681-4D44-9301-B3D9F3F69B79}"/>
              </a:ext>
            </a:extLst>
          </p:cNvPr>
          <p:cNvSpPr>
            <a:spLocks noGrp="1"/>
          </p:cNvSpPr>
          <p:nvPr>
            <p:ph type="title"/>
          </p:nvPr>
        </p:nvSpPr>
        <p:spPr>
          <a:xfrm>
            <a:off x="844550" y="365126"/>
            <a:ext cx="7886700" cy="1325563"/>
          </a:xfrm>
        </p:spPr>
        <p:txBody>
          <a:bodyPr anchor="ctr"/>
          <a:lstStyle/>
          <a:p>
            <a:r>
              <a:rPr lang="en-US" dirty="0"/>
              <a:t>Click to edit Master title style</a:t>
            </a:r>
          </a:p>
        </p:txBody>
      </p:sp>
      <p:sp>
        <p:nvSpPr>
          <p:cNvPr id="27" name="Vertical Text Placeholder 2">
            <a:extLst>
              <a:ext uri="{FF2B5EF4-FFF2-40B4-BE49-F238E27FC236}">
                <a16:creationId xmlns:a16="http://schemas.microsoft.com/office/drawing/2014/main" id="{2C382DC9-1021-B345-AEB1-6804033EBC91}"/>
              </a:ext>
            </a:extLst>
          </p:cNvPr>
          <p:cNvSpPr>
            <a:spLocks noGrp="1"/>
          </p:cNvSpPr>
          <p:nvPr>
            <p:ph type="body" orient="vert" idx="1"/>
          </p:nvPr>
        </p:nvSpPr>
        <p:spPr>
          <a:xfrm>
            <a:off x="844550" y="1825625"/>
            <a:ext cx="7886700" cy="40937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47B90068-B03F-724C-96BF-AF8FA4C98CD1}"/>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715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Layou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2" name="Vertical Title 1">
            <a:extLst>
              <a:ext uri="{FF2B5EF4-FFF2-40B4-BE49-F238E27FC236}">
                <a16:creationId xmlns:a16="http://schemas.microsoft.com/office/drawing/2014/main" id="{B04BA713-2669-AC4A-BD2F-89DB64E615DE}"/>
              </a:ext>
            </a:extLst>
          </p:cNvPr>
          <p:cNvSpPr>
            <a:spLocks noGrp="1"/>
          </p:cNvSpPr>
          <p:nvPr>
            <p:ph type="title" orient="vert"/>
          </p:nvPr>
        </p:nvSpPr>
        <p:spPr>
          <a:xfrm>
            <a:off x="6734175" y="288925"/>
            <a:ext cx="1971675" cy="5811838"/>
          </a:xfrm>
        </p:spPr>
        <p:txBody>
          <a:bodyPr vert="eaVert"/>
          <a:lstStyle/>
          <a:p>
            <a:r>
              <a:rPr lang="en-US" dirty="0"/>
              <a:t>Click to edit Master title style</a:t>
            </a:r>
          </a:p>
        </p:txBody>
      </p:sp>
      <p:sp>
        <p:nvSpPr>
          <p:cNvPr id="13" name="Vertical Text Placeholder 2">
            <a:extLst>
              <a:ext uri="{FF2B5EF4-FFF2-40B4-BE49-F238E27FC236}">
                <a16:creationId xmlns:a16="http://schemas.microsoft.com/office/drawing/2014/main" id="{F6267AEC-654B-0447-B66B-919ABFA9011E}"/>
              </a:ext>
            </a:extLst>
          </p:cNvPr>
          <p:cNvSpPr>
            <a:spLocks noGrp="1"/>
          </p:cNvSpPr>
          <p:nvPr>
            <p:ph type="body" orient="vert" idx="1"/>
          </p:nvPr>
        </p:nvSpPr>
        <p:spPr>
          <a:xfrm>
            <a:off x="819150" y="2889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3FDFD6B7-9C5B-B54E-971C-D3A8353E5012}"/>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7029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452308-E201-CE44-A275-57BDEC443B8C}"/>
              </a:ext>
            </a:extLst>
          </p:cNvPr>
          <p:cNvPicPr>
            <a:picLocks noChangeAspect="1"/>
          </p:cNvPicPr>
          <p:nvPr userDrawn="1"/>
        </p:nvPicPr>
        <p:blipFill rotWithShape="1">
          <a:blip r:embed="rId2"/>
          <a:srcRect t="4552" r="15488" b="24702"/>
          <a:stretch/>
        </p:blipFill>
        <p:spPr>
          <a:xfrm>
            <a:off x="2836269" y="190501"/>
            <a:ext cx="6307732" cy="6667499"/>
          </a:xfrm>
          <a:prstGeom prst="rect">
            <a:avLst/>
          </a:prstGeom>
        </p:spPr>
      </p:pic>
      <p:sp>
        <p:nvSpPr>
          <p:cNvPr id="13" name="TextBox 12">
            <a:extLst>
              <a:ext uri="{FF2B5EF4-FFF2-40B4-BE49-F238E27FC236}">
                <a16:creationId xmlns:a16="http://schemas.microsoft.com/office/drawing/2014/main" id="{16014B7D-9BAD-464F-A2A6-2BAA8F556D93}"/>
              </a:ext>
            </a:extLst>
          </p:cNvPr>
          <p:cNvSpPr txBox="1"/>
          <p:nvPr userDrawn="1"/>
        </p:nvSpPr>
        <p:spPr>
          <a:xfrm>
            <a:off x="4237953" y="5575565"/>
            <a:ext cx="5184920" cy="954107"/>
          </a:xfrm>
          <a:prstGeom prst="rect">
            <a:avLst/>
          </a:prstGeom>
          <a:noFill/>
        </p:spPr>
        <p:txBody>
          <a:bodyPr wrap="square" rtlCol="0">
            <a:spAutoFit/>
          </a:bodyPr>
          <a:lstStyle/>
          <a:p>
            <a:pPr algn="ctr"/>
            <a:r>
              <a:rPr lang="en-US" sz="2800" b="1" i="0" dirty="0">
                <a:solidFill>
                  <a:srgbClr val="44883E"/>
                </a:solidFill>
                <a:latin typeface="Arial Black" panose="020B0604020202020204" pitchFamily="34" charset="0"/>
                <a:cs typeface="Arial Black" panose="020B0604020202020204" pitchFamily="34" charset="0"/>
              </a:rPr>
              <a:t>EDUCATING </a:t>
            </a:r>
          </a:p>
          <a:p>
            <a:pPr algn="ctr"/>
            <a:r>
              <a:rPr lang="en-US" sz="2800" b="1" i="0" dirty="0">
                <a:solidFill>
                  <a:srgbClr val="44883E"/>
                </a:solidFill>
                <a:latin typeface="Arial Black" panose="020B0604020202020204" pitchFamily="34" charset="0"/>
                <a:cs typeface="Arial Black" panose="020B0604020202020204" pitchFamily="34" charset="0"/>
              </a:rPr>
              <a:t>GEORGIA’S FUTURE</a:t>
            </a:r>
          </a:p>
        </p:txBody>
      </p:sp>
      <p:sp>
        <p:nvSpPr>
          <p:cNvPr id="17" name="TextBox 16">
            <a:extLst>
              <a:ext uri="{FF2B5EF4-FFF2-40B4-BE49-F238E27FC236}">
                <a16:creationId xmlns:a16="http://schemas.microsoft.com/office/drawing/2014/main" id="{E32DE396-28AF-274A-901E-75484B2FB745}"/>
              </a:ext>
            </a:extLst>
          </p:cNvPr>
          <p:cNvSpPr txBox="1"/>
          <p:nvPr userDrawn="1"/>
        </p:nvSpPr>
        <p:spPr>
          <a:xfrm>
            <a:off x="4221749" y="5559362"/>
            <a:ext cx="5184920" cy="954107"/>
          </a:xfrm>
          <a:prstGeom prst="rect">
            <a:avLst/>
          </a:prstGeom>
          <a:noFill/>
        </p:spPr>
        <p:txBody>
          <a:bodyPr wrap="square" rtlCol="0">
            <a:spAutoFit/>
          </a:bodyPr>
          <a:lstStyle/>
          <a:p>
            <a:pPr algn="ctr"/>
            <a:r>
              <a:rPr lang="en-US" sz="2800" b="1" i="0" dirty="0">
                <a:solidFill>
                  <a:schemeClr val="bg1"/>
                </a:solidFill>
                <a:latin typeface="Arial Black" panose="020B0604020202020204" pitchFamily="34" charset="0"/>
                <a:cs typeface="Arial Black" panose="020B0604020202020204" pitchFamily="34" charset="0"/>
              </a:rPr>
              <a:t>EDUCATING </a:t>
            </a:r>
          </a:p>
          <a:p>
            <a:pPr algn="ctr"/>
            <a:r>
              <a:rPr lang="en-US" sz="2800" b="1" i="0" dirty="0">
                <a:solidFill>
                  <a:schemeClr val="bg1"/>
                </a:solidFill>
                <a:latin typeface="Arial Black" panose="020B0604020202020204" pitchFamily="34" charset="0"/>
                <a:cs typeface="Arial Black" panose="020B0604020202020204" pitchFamily="34" charset="0"/>
              </a:rPr>
              <a:t>GEORGIA’S FUTURE</a:t>
            </a:r>
          </a:p>
        </p:txBody>
      </p:sp>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657855" y="5056094"/>
            <a:ext cx="2239047" cy="1226970"/>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19755" y="1890558"/>
            <a:ext cx="3513560"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477054"/>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Tree>
    <p:extLst>
      <p:ext uri="{BB962C8B-B14F-4D97-AF65-F5344CB8AC3E}">
        <p14:creationId xmlns:p14="http://schemas.microsoft.com/office/powerpoint/2010/main" val="2524230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1A602B-DFBD-884B-9FE7-E714CE763214}"/>
              </a:ext>
            </a:extLst>
          </p:cNvPr>
          <p:cNvPicPr>
            <a:picLocks noChangeAspect="1"/>
          </p:cNvPicPr>
          <p:nvPr userDrawn="1"/>
        </p:nvPicPr>
        <p:blipFill rotWithShape="1">
          <a:blip r:embed="rId2"/>
          <a:srcRect l="12560" b="10499"/>
          <a:stretch/>
        </p:blipFill>
        <p:spPr>
          <a:xfrm>
            <a:off x="1" y="100457"/>
            <a:ext cx="4025470" cy="6757543"/>
          </a:xfrm>
          <a:prstGeom prst="rect">
            <a:avLst/>
          </a:prstGeom>
        </p:spPr>
      </p:pic>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6572429" y="5352784"/>
            <a:ext cx="1906209"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5053978" y="3515892"/>
            <a:ext cx="3513560"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477054"/>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err="1">
                  <a:solidFill>
                    <a:srgbClr val="44883E"/>
                  </a:solidFill>
                  <a:latin typeface="Arial" panose="020B0604020202020204" pitchFamily="34" charset="0"/>
                  <a:cs typeface="Arial" panose="020B0604020202020204" pitchFamily="34" charset="0"/>
                </a:rPr>
                <a:t>youtube.com</a:t>
              </a: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
        <p:nvSpPr>
          <p:cNvPr id="15" name="TextBox 14">
            <a:extLst>
              <a:ext uri="{FF2B5EF4-FFF2-40B4-BE49-F238E27FC236}">
                <a16:creationId xmlns:a16="http://schemas.microsoft.com/office/drawing/2014/main" id="{478CFFA2-5DC0-0641-A4FC-09095DE1B02F}"/>
              </a:ext>
            </a:extLst>
          </p:cNvPr>
          <p:cNvSpPr txBox="1"/>
          <p:nvPr userDrawn="1"/>
        </p:nvSpPr>
        <p:spPr>
          <a:xfrm>
            <a:off x="3241307" y="1056805"/>
            <a:ext cx="5130959" cy="14157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Offering a holistic education to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800" dirty="0">
                <a:solidFill>
                  <a:srgbClr val="3DB8CF"/>
                </a:solidFill>
                <a:latin typeface="Arial Black" panose="020B0A04020102020204" pitchFamily="34" charset="0"/>
              </a:rPr>
              <a:t>each and every child</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in our state.</a:t>
            </a:r>
          </a:p>
          <a:p>
            <a:pPr algn="l"/>
            <a:endParaRPr lang="en-US" sz="1800" dirty="0">
              <a:solidFill>
                <a:srgbClr val="44883E"/>
              </a:solidFill>
            </a:endParaRPr>
          </a:p>
        </p:txBody>
      </p:sp>
    </p:spTree>
    <p:extLst>
      <p:ext uri="{BB962C8B-B14F-4D97-AF65-F5344CB8AC3E}">
        <p14:creationId xmlns:p14="http://schemas.microsoft.com/office/powerpoint/2010/main" val="617608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2"/>
          <a:stretch>
            <a:fillRect/>
          </a:stretch>
        </p:blipFill>
        <p:spPr>
          <a:xfrm>
            <a:off x="743129" y="5352784"/>
            <a:ext cx="1906209"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79629" y="3327400"/>
            <a:ext cx="3513560"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477054"/>
            </a:xfrm>
            <a:prstGeom prst="rect">
              <a:avLst/>
            </a:prstGeom>
            <a:noFill/>
          </p:spPr>
          <p:txBody>
            <a:bodyPr wrap="square" rtlCol="0">
              <a:spAutoFit/>
            </a:bodyPr>
            <a:lstStyle/>
            <a:p>
              <a:pPr algn="l"/>
              <a:r>
                <a:rPr lang="en-US" sz="2500" b="1" i="0" dirty="0" err="1">
                  <a:solidFill>
                    <a:srgbClr val="44883E"/>
                  </a:solidFill>
                  <a:latin typeface="Arial" panose="020B0604020202020204" pitchFamily="34" charset="0"/>
                  <a:cs typeface="Arial" panose="020B0604020202020204" pitchFamily="34" charset="0"/>
                </a:rPr>
                <a:t>www.gadoe.org</a:t>
              </a:r>
              <a:endParaRPr lang="en-US" sz="2500" b="1" i="0" dirty="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err="1">
                  <a:solidFill>
                    <a:srgbClr val="44883E"/>
                  </a:solidFill>
                  <a:latin typeface="Arial" panose="020B0604020202020204" pitchFamily="34" charset="0"/>
                  <a:cs typeface="Arial" panose="020B0604020202020204" pitchFamily="34" charset="0"/>
                </a:rPr>
                <a:t>youtube.com</a:t>
              </a: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3"/>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4"/>
            <a:stretch>
              <a:fillRect/>
            </a:stretch>
          </p:blipFill>
          <p:spPr>
            <a:xfrm>
              <a:off x="768813" y="2287976"/>
              <a:ext cx="538810" cy="554814"/>
            </a:xfrm>
            <a:prstGeom prst="rect">
              <a:avLst/>
            </a:prstGeom>
          </p:spPr>
        </p:pic>
      </p:grpSp>
      <p:sp>
        <p:nvSpPr>
          <p:cNvPr id="11" name="TextBox 10">
            <a:extLst>
              <a:ext uri="{FF2B5EF4-FFF2-40B4-BE49-F238E27FC236}">
                <a16:creationId xmlns:a16="http://schemas.microsoft.com/office/drawing/2014/main" id="{635847DE-6313-664A-86A5-1E114CC90FF8}"/>
              </a:ext>
            </a:extLst>
          </p:cNvPr>
          <p:cNvSpPr txBox="1"/>
          <p:nvPr userDrawn="1"/>
        </p:nvSpPr>
        <p:spPr>
          <a:xfrm>
            <a:off x="633447" y="800985"/>
            <a:ext cx="623387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solidFill>
                  <a:srgbClr val="3DB8CF"/>
                </a:solidFill>
                <a:latin typeface="Arial Black" panose="020B0A04020102020204" pitchFamily="34" charset="0"/>
              </a:rPr>
              <a:t>for life</a:t>
            </a:r>
            <a:r>
              <a:rPr lang="en-US" sz="4400" dirty="0">
                <a:solidFill>
                  <a:srgbClr val="3DB8CF"/>
                </a:solidFill>
                <a:latin typeface="Arial Black" panose="020B0A04020102020204" pitchFamily="34" charset="0"/>
              </a:rPr>
              <a:t>.</a:t>
            </a:r>
            <a:endParaRPr lang="en-US" sz="7200" dirty="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96C1CAB2-25CA-0B41-9D45-E0DE935F9D5E}"/>
              </a:ext>
            </a:extLst>
          </p:cNvPr>
          <p:cNvPicPr>
            <a:picLocks noChangeAspect="1"/>
          </p:cNvPicPr>
          <p:nvPr userDrawn="1"/>
        </p:nvPicPr>
        <p:blipFill rotWithShape="1">
          <a:blip r:embed="rId5"/>
          <a:srcRect t="288" r="637" b="2344"/>
          <a:stretch/>
        </p:blipFill>
        <p:spPr>
          <a:xfrm>
            <a:off x="5458771" y="342900"/>
            <a:ext cx="3546891" cy="6515100"/>
          </a:xfrm>
          <a:prstGeom prst="rect">
            <a:avLst/>
          </a:prstGeom>
        </p:spPr>
      </p:pic>
    </p:spTree>
    <p:extLst>
      <p:ext uri="{BB962C8B-B14F-4D97-AF65-F5344CB8AC3E}">
        <p14:creationId xmlns:p14="http://schemas.microsoft.com/office/powerpoint/2010/main" val="864920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7701217" y="6023260"/>
            <a:ext cx="1114124" cy="610526"/>
          </a:xfrm>
          <a:prstGeom prst="rect">
            <a:avLst/>
          </a:prstGeom>
        </p:spPr>
      </p:pic>
      <p:sp>
        <p:nvSpPr>
          <p:cNvPr id="2" name="Title 1"/>
          <p:cNvSpPr>
            <a:spLocks noGrp="1"/>
          </p:cNvSpPr>
          <p:nvPr>
            <p:ph type="title"/>
          </p:nvPr>
        </p:nvSpPr>
        <p:spPr>
          <a:xfrm>
            <a:off x="895350" y="365126"/>
            <a:ext cx="7886700" cy="1325563"/>
          </a:xfrm>
        </p:spPr>
        <p:txBody>
          <a:bodyPr anchor="ctr"/>
          <a:lstStyle/>
          <a:p>
            <a:r>
              <a:rPr lang="en-US" dirty="0"/>
              <a:t>Click to edit Master title style</a:t>
            </a:r>
          </a:p>
        </p:txBody>
      </p:sp>
      <p:sp>
        <p:nvSpPr>
          <p:cNvPr id="3" name="Content Placeholder 2"/>
          <p:cNvSpPr>
            <a:spLocks noGrp="1"/>
          </p:cNvSpPr>
          <p:nvPr>
            <p:ph idx="1"/>
          </p:nvPr>
        </p:nvSpPr>
        <p:spPr>
          <a:xfrm>
            <a:off x="895350" y="1825625"/>
            <a:ext cx="78867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667638"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667638" y="6306081"/>
            <a:ext cx="6691278"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extBox 12">
            <a:extLst>
              <a:ext uri="{FF2B5EF4-FFF2-40B4-BE49-F238E27FC236}">
                <a16:creationId xmlns:a16="http://schemas.microsoft.com/office/drawing/2014/main" id="{57C0B68F-1689-214B-AE14-B1073B4BD33F}"/>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43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901467" y="1122363"/>
            <a:ext cx="7913874" cy="2387600"/>
          </a:xfrm>
        </p:spPr>
        <p:txBody>
          <a:bodyPr anchor="b">
            <a:normAutofit/>
          </a:bodyPr>
          <a:lstStyle>
            <a:lvl1pPr algn="ctr">
              <a:defRPr sz="4800"/>
            </a:lvl1pPr>
          </a:lstStyle>
          <a:p>
            <a:r>
              <a:rPr lang="en-US" dirty="0"/>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901467" y="3602037"/>
            <a:ext cx="7913874"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2" name="TextBox 1">
            <a:extLst>
              <a:ext uri="{FF2B5EF4-FFF2-40B4-BE49-F238E27FC236}">
                <a16:creationId xmlns:a16="http://schemas.microsoft.com/office/drawing/2014/main" id="{03FBB346-413A-8B4B-97B5-CD16A6E0D223}"/>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481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7" name="Picture 16"/>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A44476AF-C544-4C25-AD25-D426E576BF1D}" type="datetime1">
              <a:rPr lang="en-US" smtClean="0"/>
              <a:t>8/9/2019</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5" name="Date Placeholder 3"/>
          <p:cNvSpPr txBox="1">
            <a:spLocks/>
          </p:cNvSpPr>
          <p:nvPr userDrawn="1"/>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solidFill>
                  <a:schemeClr val="bg1"/>
                </a:solidFill>
              </a:rPr>
              <a:t>Richard</a:t>
            </a:r>
            <a:r>
              <a:rPr lang="en-US" sz="1400" b="1" baseline="0" dirty="0">
                <a:solidFill>
                  <a:schemeClr val="bg1"/>
                </a:solidFill>
              </a:rPr>
              <a:t> Woods, Georgia’s School Superintendent</a:t>
            </a:r>
          </a:p>
          <a:p>
            <a:pPr algn="r"/>
            <a:r>
              <a:rPr lang="en-US" sz="1200" b="1" i="1" u="none" baseline="0" dirty="0">
                <a:solidFill>
                  <a:schemeClr val="bg1"/>
                </a:solidFill>
              </a:rPr>
              <a:t>“Educating Georgia’s Future”</a:t>
            </a:r>
          </a:p>
          <a:p>
            <a:pPr algn="r"/>
            <a:r>
              <a:rPr lang="en-US" sz="1200" b="1" baseline="0" dirty="0">
                <a:solidFill>
                  <a:schemeClr val="bg1"/>
                </a:solidFill>
                <a:hlinkClick r:id="rId4"/>
              </a:rPr>
              <a:t>gadoe.org</a:t>
            </a:r>
            <a:endParaRPr lang="en-US" sz="1200" b="1" dirty="0">
              <a:solidFill>
                <a:schemeClr val="bg1"/>
              </a:solidFill>
            </a:endParaRPr>
          </a:p>
        </p:txBody>
      </p:sp>
      <p:sp>
        <p:nvSpPr>
          <p:cNvPr id="16" name="Rectangle 15"/>
          <p:cNvSpPr/>
          <p:nvPr userDrawn="1"/>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3158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7" name="Picture 16"/>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F0A71B27-756E-46A1-9585-0A505931D7D6}" type="datetime1">
              <a:rPr lang="en-US" smtClean="0"/>
              <a:t>8/9/2019</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5" name="Date Placeholder 3"/>
          <p:cNvSpPr txBox="1">
            <a:spLocks/>
          </p:cNvSpPr>
          <p:nvPr userDrawn="1"/>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solidFill>
                  <a:schemeClr val="bg1"/>
                </a:solidFill>
              </a:rPr>
              <a:t>Richard</a:t>
            </a:r>
            <a:r>
              <a:rPr lang="en-US" sz="1400" b="1" baseline="0" dirty="0">
                <a:solidFill>
                  <a:schemeClr val="bg1"/>
                </a:solidFill>
              </a:rPr>
              <a:t> Woods, Georgia’s School Superintendent</a:t>
            </a:r>
          </a:p>
          <a:p>
            <a:pPr algn="r"/>
            <a:r>
              <a:rPr lang="en-US" sz="1200" b="1" i="1" u="none" baseline="0" dirty="0">
                <a:solidFill>
                  <a:schemeClr val="bg1"/>
                </a:solidFill>
              </a:rPr>
              <a:t>“Educating Georgia’s Future”</a:t>
            </a:r>
          </a:p>
          <a:p>
            <a:pPr algn="r"/>
            <a:r>
              <a:rPr lang="en-US" sz="1200" b="1" baseline="0" dirty="0">
                <a:solidFill>
                  <a:schemeClr val="bg1"/>
                </a:solidFill>
                <a:hlinkClick r:id="rId4"/>
              </a:rPr>
              <a:t>gadoe.org</a:t>
            </a:r>
            <a:endParaRPr lang="en-US" sz="1200" b="1" dirty="0">
              <a:solidFill>
                <a:schemeClr val="bg1"/>
              </a:solidFill>
            </a:endParaRPr>
          </a:p>
        </p:txBody>
      </p:sp>
      <p:sp>
        <p:nvSpPr>
          <p:cNvPr id="16" name="Rectangle 15"/>
          <p:cNvSpPr/>
          <p:nvPr userDrawn="1"/>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0714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Rectangle 2"/>
          <p:cNvSpPr/>
          <p:nvPr/>
        </p:nvSpPr>
        <p:spPr>
          <a:xfrm>
            <a:off x="0" y="6315077"/>
            <a:ext cx="9144000" cy="4746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sp>
        <p:nvSpPr>
          <p:cNvPr id="4" name="Rectangle 3"/>
          <p:cNvSpPr/>
          <p:nvPr/>
        </p:nvSpPr>
        <p:spPr>
          <a:xfrm flipV="1">
            <a:off x="-15874" y="6235700"/>
            <a:ext cx="9159875" cy="52388"/>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pic>
        <p:nvPicPr>
          <p:cNvPr id="5" name="Picture 13"/>
          <p:cNvPicPr>
            <a:picLocks noChangeAspect="1"/>
          </p:cNvPicPr>
          <p:nvPr/>
        </p:nvPicPr>
        <p:blipFill>
          <a:blip r:embed="rId2">
            <a:extLst>
              <a:ext uri="{28A0092B-C50C-407E-A947-70E740481C1C}">
                <a14:useLocalDpi xmlns:a14="http://schemas.microsoft.com/office/drawing/2010/main" val="0"/>
              </a:ext>
            </a:extLst>
          </a:blip>
          <a:srcRect b="19614"/>
          <a:stretch>
            <a:fillRect/>
          </a:stretch>
        </p:blipFill>
        <p:spPr bwMode="auto">
          <a:xfrm>
            <a:off x="6919914" y="50800"/>
            <a:ext cx="22129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p:cNvSpPr txBox="1">
            <a:spLocks/>
          </p:cNvSpPr>
          <p:nvPr/>
        </p:nvSpPr>
        <p:spPr>
          <a:xfrm>
            <a:off x="7205664" y="1019177"/>
            <a:ext cx="1927225" cy="64452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750" b="1" dirty="0">
                <a:solidFill>
                  <a:schemeClr val="tx1">
                    <a:lumMod val="65000"/>
                    <a:lumOff val="35000"/>
                  </a:schemeClr>
                </a:solidFill>
              </a:rPr>
              <a:t>Richard Woods, </a:t>
            </a:r>
          </a:p>
          <a:p>
            <a:pPr algn="r">
              <a:defRPr/>
            </a:pPr>
            <a:r>
              <a:rPr lang="en-US" sz="750" b="1" dirty="0">
                <a:solidFill>
                  <a:schemeClr val="tx1">
                    <a:lumMod val="65000"/>
                    <a:lumOff val="35000"/>
                  </a:schemeClr>
                </a:solidFill>
              </a:rPr>
              <a:t>Georgia’s School Superintendent</a:t>
            </a:r>
          </a:p>
          <a:p>
            <a:pPr algn="r">
              <a:defRPr/>
            </a:pPr>
            <a:r>
              <a:rPr lang="en-US" sz="750" b="1" i="1" dirty="0">
                <a:solidFill>
                  <a:schemeClr val="tx1">
                    <a:lumMod val="65000"/>
                    <a:lumOff val="35000"/>
                  </a:schemeClr>
                </a:solidFill>
              </a:rPr>
              <a:t>“Educating Georgia’s Future”</a:t>
            </a:r>
          </a:p>
          <a:p>
            <a:pPr algn="r">
              <a:defRPr/>
            </a:pPr>
            <a:r>
              <a:rPr lang="en-US" sz="750" b="1" dirty="0">
                <a:solidFill>
                  <a:schemeClr val="tx1">
                    <a:lumMod val="65000"/>
                    <a:lumOff val="35000"/>
                  </a:schemeClr>
                </a:solidFill>
                <a:hlinkClick r:id="rId3"/>
              </a:rPr>
              <a:t>gadoe.org</a:t>
            </a:r>
            <a:endParaRPr lang="en-US" sz="750" b="1" dirty="0">
              <a:solidFill>
                <a:schemeClr val="tx1">
                  <a:lumMod val="65000"/>
                  <a:lumOff val="35000"/>
                </a:schemeClr>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lgn="l">
              <a:defRPr sz="900">
                <a:solidFill>
                  <a:schemeClr val="bg1"/>
                </a:solidFill>
              </a:defRPr>
            </a:lvl1pPr>
          </a:lstStyle>
          <a:p>
            <a:pPr>
              <a:defRPr/>
            </a:pPr>
            <a:fld id="{519FEE5D-E03F-4167-9149-A9E7EB8AFCD1}" type="datetime1">
              <a:rPr lang="en-US" smtClean="0"/>
              <a:t>8/9/2019</a:t>
            </a:fld>
            <a:endParaRPr lang="en-US" dirty="0"/>
          </a:p>
        </p:txBody>
      </p:sp>
      <p:sp>
        <p:nvSpPr>
          <p:cNvPr id="8" name="Footer Placeholder 4"/>
          <p:cNvSpPr>
            <a:spLocks noGrp="1"/>
          </p:cNvSpPr>
          <p:nvPr>
            <p:ph type="ftr" sz="quarter" idx="11"/>
          </p:nvPr>
        </p:nvSpPr>
        <p:spPr/>
        <p:txBody>
          <a:bodyPr/>
          <a:lstStyle>
            <a:lvl1pPr algn="ctr">
              <a:defRPr sz="900">
                <a:solidFill>
                  <a:schemeClr val="bg1"/>
                </a:solidFill>
              </a:defRPr>
            </a:lvl1pPr>
          </a:lstStyle>
          <a:p>
            <a:pPr>
              <a:defRPr/>
            </a:pPr>
            <a:endParaRPr lang="en-US" dirty="0"/>
          </a:p>
        </p:txBody>
      </p:sp>
      <p:sp>
        <p:nvSpPr>
          <p:cNvPr id="9" name="Slide Number Placeholder 5"/>
          <p:cNvSpPr>
            <a:spLocks noGrp="1"/>
          </p:cNvSpPr>
          <p:nvPr>
            <p:ph type="sldNum" sz="quarter" idx="12"/>
          </p:nvPr>
        </p:nvSpPr>
        <p:spPr/>
        <p:txBody>
          <a:bodyPr/>
          <a:lstStyle>
            <a:lvl1pPr algn="r">
              <a:defRPr sz="900">
                <a:solidFill>
                  <a:schemeClr val="bg1"/>
                </a:solidFill>
              </a:defRPr>
            </a:lvl1pPr>
          </a:lstStyle>
          <a:p>
            <a:pPr>
              <a:defRPr/>
            </a:pPr>
            <a:fld id="{0C71CE74-AF63-4552-94E6-8278B0D442DE}" type="slidenum">
              <a:rPr lang="en-US" altLang="en-US"/>
              <a:pPr>
                <a:defRPr/>
              </a:pPr>
              <a:t>‹#›</a:t>
            </a:fld>
            <a:endParaRPr lang="en-US" altLang="en-US" dirty="0"/>
          </a:p>
        </p:txBody>
      </p:sp>
    </p:spTree>
    <p:extLst>
      <p:ext uri="{BB962C8B-B14F-4D97-AF65-F5344CB8AC3E}">
        <p14:creationId xmlns:p14="http://schemas.microsoft.com/office/powerpoint/2010/main" val="46340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userDrawn="1"/>
        </p:nvPicPr>
        <p:blipFill rotWithShape="1">
          <a:blip r:embed="rId2"/>
          <a:srcRect b="5868"/>
          <a:stretch/>
        </p:blipFill>
        <p:spPr>
          <a:xfrm>
            <a:off x="-682" y="159339"/>
            <a:ext cx="2633046"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228534" y="726832"/>
            <a:ext cx="6543778"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228534"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62460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5" name="TextBox 14">
            <a:extLst>
              <a:ext uri="{FF2B5EF4-FFF2-40B4-BE49-F238E27FC236}">
                <a16:creationId xmlns:a16="http://schemas.microsoft.com/office/drawing/2014/main" id="{5202C01A-82DC-194C-ABA2-52F47B7E829F}"/>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9162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EF8B3-6F3D-9646-BE7C-BAE01D591EE2}"/>
              </a:ext>
            </a:extLst>
          </p:cNvPr>
          <p:cNvPicPr>
            <a:picLocks noChangeAspect="1"/>
          </p:cNvPicPr>
          <p:nvPr userDrawn="1"/>
        </p:nvPicPr>
        <p:blipFill rotWithShape="1">
          <a:blip r:embed="rId2"/>
          <a:srcRect l="10731"/>
          <a:stretch/>
        </p:blipFill>
        <p:spPr>
          <a:xfrm>
            <a:off x="0" y="1251061"/>
            <a:ext cx="2880897" cy="529261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228534" y="726832"/>
            <a:ext cx="6543778"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228534"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62460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4" name="TextBox 13">
            <a:extLst>
              <a:ext uri="{FF2B5EF4-FFF2-40B4-BE49-F238E27FC236}">
                <a16:creationId xmlns:a16="http://schemas.microsoft.com/office/drawing/2014/main" id="{41CD5767-C7ED-904D-9A7C-E3647CF0BC70}"/>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1489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userDrawn="1"/>
        </p:nvPicPr>
        <p:blipFill rotWithShape="1">
          <a:blip r:embed="rId2"/>
          <a:srcRect r="12629"/>
          <a:stretch/>
        </p:blipFill>
        <p:spPr>
          <a:xfrm>
            <a:off x="6787364" y="1399531"/>
            <a:ext cx="2356636"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344316" y="726832"/>
            <a:ext cx="6543778"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344316"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316606"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1828114"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1732284" y="6354188"/>
            <a:ext cx="85551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
        <p:nvSpPr>
          <p:cNvPr id="15" name="TextBox 14">
            <a:extLst>
              <a:ext uri="{FF2B5EF4-FFF2-40B4-BE49-F238E27FC236}">
                <a16:creationId xmlns:a16="http://schemas.microsoft.com/office/drawing/2014/main" id="{56B40844-53CE-184C-92E1-6D245A9F7C37}"/>
              </a:ext>
            </a:extLst>
          </p:cNvPr>
          <p:cNvSpPr txBox="1"/>
          <p:nvPr userDrawn="1"/>
        </p:nvSpPr>
        <p:spPr>
          <a:xfrm>
            <a:off x="8475878" y="6335499"/>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708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970F26-56FE-6A4E-9A8A-0363CCFBCD77}"/>
              </a:ext>
            </a:extLst>
          </p:cNvPr>
          <p:cNvPicPr>
            <a:picLocks noChangeAspect="1"/>
          </p:cNvPicPr>
          <p:nvPr userDrawn="1"/>
        </p:nvPicPr>
        <p:blipFill rotWithShape="1">
          <a:blip r:embed="rId2"/>
          <a:srcRect r="20961"/>
          <a:stretch/>
        </p:blipFill>
        <p:spPr>
          <a:xfrm>
            <a:off x="5956300" y="1236379"/>
            <a:ext cx="3187701" cy="509256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344316" y="726832"/>
            <a:ext cx="6119984"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344316" y="2841946"/>
            <a:ext cx="6119984"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316606"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1828114"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1732284" y="6354188"/>
            <a:ext cx="85551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
        <p:nvSpPr>
          <p:cNvPr id="15" name="TextBox 14">
            <a:extLst>
              <a:ext uri="{FF2B5EF4-FFF2-40B4-BE49-F238E27FC236}">
                <a16:creationId xmlns:a16="http://schemas.microsoft.com/office/drawing/2014/main" id="{E9E7D86C-F160-6E4B-A848-3ADF852D12C9}"/>
              </a:ext>
            </a:extLst>
          </p:cNvPr>
          <p:cNvSpPr txBox="1"/>
          <p:nvPr userDrawn="1"/>
        </p:nvSpPr>
        <p:spPr>
          <a:xfrm>
            <a:off x="8475878" y="6335499"/>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07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userDrawn="1"/>
        </p:nvPicPr>
        <p:blipFill rotWithShape="1">
          <a:blip r:embed="rId2"/>
          <a:srcRect l="634" b="13764"/>
          <a:stretch/>
        </p:blipFill>
        <p:spPr>
          <a:xfrm>
            <a:off x="213993" y="2537127"/>
            <a:ext cx="4472307"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300111" y="0"/>
            <a:ext cx="6543778" cy="1778000"/>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300111" y="1884545"/>
            <a:ext cx="6543778"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7AEF3D64-B4A9-F448-94C2-B2BAD28044CD}"/>
              </a:ext>
            </a:extLst>
          </p:cNvPr>
          <p:cNvSpPr txBox="1"/>
          <p:nvPr userDrawn="1"/>
        </p:nvSpPr>
        <p:spPr>
          <a:xfrm>
            <a:off x="664472" y="6351739"/>
            <a:ext cx="6243902" cy="307777"/>
          </a:xfrm>
          <a:prstGeom prst="rect">
            <a:avLst/>
          </a:prstGeom>
          <a:noFill/>
        </p:spPr>
        <p:txBody>
          <a:bodyPr wrap="square" rtlCol="0">
            <a:spAutoFit/>
          </a:bodyPr>
          <a:lstStyle/>
          <a:p>
            <a:r>
              <a:rPr lang="en-US" sz="1400" b="1" i="1" dirty="0">
                <a:solidFill>
                  <a:schemeClr val="bg2">
                    <a:lumMod val="50000"/>
                  </a:schemeClr>
                </a:solidFill>
              </a:rPr>
              <a:t>Offering a holistic education to </a:t>
            </a:r>
            <a:r>
              <a:rPr lang="en-US" sz="1400" dirty="0">
                <a:solidFill>
                  <a:srgbClr val="3DB8CF"/>
                </a:solidFill>
                <a:latin typeface="Arial Black" panose="020B0A04020102020204" pitchFamily="34" charset="0"/>
              </a:rPr>
              <a:t>each and every child </a:t>
            </a:r>
            <a:r>
              <a:rPr lang="en-US" sz="1400" b="1" i="1" dirty="0">
                <a:solidFill>
                  <a:schemeClr val="bg2">
                    <a:lumMod val="50000"/>
                  </a:schemeClr>
                </a:solidFill>
              </a:rPr>
              <a:t>in our state.</a:t>
            </a:r>
          </a:p>
        </p:txBody>
      </p:sp>
      <p:sp>
        <p:nvSpPr>
          <p:cNvPr id="15" name="TextBox 14">
            <a:extLst>
              <a:ext uri="{FF2B5EF4-FFF2-40B4-BE49-F238E27FC236}">
                <a16:creationId xmlns:a16="http://schemas.microsoft.com/office/drawing/2014/main" id="{51C810C3-C9FF-0D40-A303-BCEFE197F8AE}"/>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3464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p:nvPr>
        </p:nvSpPr>
        <p:spPr>
          <a:xfrm>
            <a:off x="901467" y="1122363"/>
            <a:ext cx="7913874" cy="2387600"/>
          </a:xfrm>
        </p:spPr>
        <p:txBody>
          <a:bodyPr anchor="b">
            <a:normAutofit/>
          </a:bodyPr>
          <a:lstStyle>
            <a:lvl1pPr algn="ctr">
              <a:defRPr sz="3600"/>
            </a:lvl1pPr>
          </a:lstStyle>
          <a:p>
            <a:r>
              <a:rPr lang="en-US" dirty="0"/>
              <a:t>Click to edit Master title style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901467" y="3602037"/>
            <a:ext cx="7913874" cy="1826077"/>
          </a:xfrm>
        </p:spPr>
        <p:txBody>
          <a:bodyPr>
            <a:normAutofit/>
          </a:bodyPr>
          <a:lstStyle>
            <a:lvl1pPr marL="0" indent="0" algn="ctr">
              <a:buNone/>
              <a:defRPr sz="28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extBox 12">
            <a:extLst>
              <a:ext uri="{FF2B5EF4-FFF2-40B4-BE49-F238E27FC236}">
                <a16:creationId xmlns:a16="http://schemas.microsoft.com/office/drawing/2014/main" id="{16335C2F-4DC0-BD47-85DE-833972DEE160}"/>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538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1" name="TextBox 10">
            <a:extLst>
              <a:ext uri="{FF2B5EF4-FFF2-40B4-BE49-F238E27FC236}">
                <a16:creationId xmlns:a16="http://schemas.microsoft.com/office/drawing/2014/main" id="{885A6D3C-BA49-7C43-904D-DF8DA9A6AE0E}"/>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2980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8/9/2019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554361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72" r:id="rId20"/>
    <p:sldLayoutId id="2147483693" r:id="rId21"/>
    <p:sldLayoutId id="2147483694" r:id="rId22"/>
    <p:sldLayoutId id="2147483695" r:id="rId23"/>
  </p:sldLayoutIdLst>
  <p:txStyles>
    <p:titleStyle>
      <a:lvl1pPr algn="l" defTabSz="914400" rtl="0" eaLnBrk="1" latinLnBrk="0" hangingPunct="1">
        <a:lnSpc>
          <a:spcPct val="90000"/>
        </a:lnSpc>
        <a:spcBef>
          <a:spcPct val="0"/>
        </a:spcBef>
        <a:buNone/>
        <a:defRPr sz="3600" b="1" i="0" kern="1200">
          <a:solidFill>
            <a:srgbClr val="44883E"/>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customXml" Target="../ink/ink6.xml"/><Relationship Id="rId4" Type="http://schemas.openxmlformats.org/officeDocument/2006/relationships/image" Target="../media/image12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hyperlink" Target="https://app3.doe.k12.ga.us/ows-bin/owa/fte_pack_enrollgrade.entry_form" TargetMode="Externa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 Id="rId4" Type="http://schemas.openxmlformats.org/officeDocument/2006/relationships/hyperlink" Target="https://www.ecfr.gov/cgi-bin/text-idx?tpl=/ecfrbrowse/Title02/2cfr200_main_02.tpl"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gadoe.org/School-Improvement/Federal-Programs/Pages/Federal-Programs-Handbook.aspx" TargetMode="Externa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 Id="rId4" Type="http://schemas.openxmlformats.org/officeDocument/2006/relationships/hyperlink" Target="http://www.gadoe.org/Finance-and-Business-Operations/Financial-Review/Pages/default.aspx"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hyperlink" Target="https://www.gadoe.org/School-Improvement/Federal-Programs/title-i/Pages/OtherResources.aspx"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hyperlink" Target="http://tsaponar.blogspot.com/2013/05/my-students-prezi-presentation_8.html"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hyperlink" Target="http://kokoamag.com/after-school-care/"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s://tcsg.edu/adult-education/certified-literate-community-program-clcp/"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hyperlink" Target="https://tcsg.edu/adult-education/" TargetMode="Externa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hyperlink" Target="https://www.maxpixel.net/Thumbtack-Notice-Blank-Note-Message-Reminder-Memo-34687" TargetMode="External"/></Relationships>
</file>

<file path=ppt/slides/_rels/slide16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8.xml.rels><?xml version="1.0" encoding="UTF-8" standalone="yes"?>
<Relationships xmlns="http://schemas.openxmlformats.org/package/2006/relationships"><Relationship Id="rId3" Type="http://schemas.openxmlformats.org/officeDocument/2006/relationships/hyperlink" Target="http://www.gadoe.org/School-Improvement/Federal-Programs/Pages/APTT.aspx"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hyperlink" Target="http://www.bit.ly/apttgeorgia"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www.galearns.org/"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www.gadoe.org/School-Improvement/Federal-Programs/Partnerships/Pages/Parents-of-English-Learners.aspx"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hyperlink" Target="http://partnerships.gadoe.org/" TargetMode="External"/></Relationships>
</file>

<file path=ppt/slides/_rels/slide172.xml.rels><?xml version="1.0" encoding="UTF-8" standalone="yes"?>
<Relationships xmlns="http://schemas.openxmlformats.org/package/2006/relationships"><Relationship Id="rId3" Type="http://schemas.openxmlformats.org/officeDocument/2006/relationships/hyperlink" Target="http://partnerships.gadoe.org/"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hyperlink" Target="https://www.youtube.com/channel/UC3gAmski7tYsNKr79ATfb3w/featured"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hyperlink" Target="mailto:mgriffin@doe.k12.ga.us" TargetMode="External"/><Relationship Id="rId4" Type="http://schemas.openxmlformats.org/officeDocument/2006/relationships/hyperlink" Target="http://gadoe.org/support" TargetMode="Externa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www.gadoe.org/School-Improvement/Federal-Programs/Pages/Federal-Programs-Handbook.aspx"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 Id="rId5" Type="http://schemas.openxmlformats.org/officeDocument/2006/relationships/hyperlink" Target="mailto:dkilpatr@doe.k12.ga.us" TargetMode="External"/><Relationship Id="rId4" Type="http://schemas.openxmlformats.org/officeDocument/2006/relationships/hyperlink" Target="mailto:rhailey@doe.k12.ga.u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 Id="rId5" Type="http://schemas.openxmlformats.org/officeDocument/2006/relationships/hyperlink" Target="http://www.gadoe.org/School-Improvement/Federal-Programs/Pages/default.aspx" TargetMode="External"/><Relationship Id="rId4" Type="http://schemas.openxmlformats.org/officeDocument/2006/relationships/hyperlink" Target="mailto:federalprograms@doe.k12.ga.u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 Id="rId4" Type="http://schemas.openxmlformats.org/officeDocument/2006/relationships/hyperlink" Target="https://www2.ed.gov/fund/grant/apply/appforms/gepa427.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gadoe.org/School-Improvement/Federal-Programs/Pages/Federal-Programs-Handbook.aspx"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hyperlink" Target="http://www.gadoe.org/School-Improvement/Federal-Programs/Partnerships/Pages/Parents-of-English-Learners.asp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consolidation@doe.k12.ga.u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41.xml.rels><?xml version="1.0" encoding="UTF-8" standalone="yes"?>
<Relationships xmlns="http://schemas.openxmlformats.org/package/2006/relationships"><Relationship Id="rId3" Type="http://schemas.openxmlformats.org/officeDocument/2006/relationships/hyperlink" Target="mailto:consolidation@doe.k12.ga.u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mailto:ombudsman@doe.k12.ga.u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www.gadoe.org/School-Improvement/Federal-Programs/Pages/SSAE.aspx" TargetMode="External"/><Relationship Id="rId3" Type="http://schemas.openxmlformats.org/officeDocument/2006/relationships/hyperlink" Target="http://www.gadoe.org/School-Improvement/Federal-Programs/Pages/Education-for-Homless-Children-and-Youth.aspx" TargetMode="External"/><Relationship Id="rId7" Type="http://schemas.openxmlformats.org/officeDocument/2006/relationships/hyperlink" Target="http://www.gadoe.org/Curriculum-Instruction-and-Assessment/Special-Education-Services/Documents/DOE%20Special%20Education%20Staff.pdf" TargetMode="External"/><Relationship Id="rId2" Type="http://schemas.openxmlformats.org/officeDocument/2006/relationships/hyperlink" Target="http://www.gadoe.org/School-Improvement/Federal-Programs/title-i/Pages/Disadvantaged-Children.aspx" TargetMode="External"/><Relationship Id="rId1" Type="http://schemas.openxmlformats.org/officeDocument/2006/relationships/slideLayout" Target="../slideLayouts/slideLayout2.xml"/><Relationship Id="rId6" Type="http://schemas.openxmlformats.org/officeDocument/2006/relationships/hyperlink" Target="http://www.gadoe.org/School-Improvement/Federal-Programs/Pages/Title-III.aspx" TargetMode="External"/><Relationship Id="rId11" Type="http://schemas.openxmlformats.org/officeDocument/2006/relationships/hyperlink" Target="http://www.gadoe.org/School-Improvement/Federal-Programs/Pages/State-Ombudsman.aspx" TargetMode="External"/><Relationship Id="rId5" Type="http://schemas.openxmlformats.org/officeDocument/2006/relationships/hyperlink" Target="http://www.gadoe.org/School-Improvement/Teacher-and-Leader-Effectiveness/Pages/Title-II-Part-A-Home.aspx" TargetMode="External"/><Relationship Id="rId10" Type="http://schemas.openxmlformats.org/officeDocument/2006/relationships/hyperlink" Target="http://www.gadoe.org/School-Improvement/Federal-Programs/Partnerships/Pages/Contact-Us.aspx" TargetMode="External"/><Relationship Id="rId4" Type="http://schemas.openxmlformats.org/officeDocument/2006/relationships/hyperlink" Target="http://www.gadoe.org/School-Improvement/Federal-Programs/Pages/Migrant-Education-Program.aspx" TargetMode="External"/><Relationship Id="rId9" Type="http://schemas.openxmlformats.org/officeDocument/2006/relationships/hyperlink" Target="http://www.gadoe.org/School-Improvement/School-Improvement-Services/Pages/default.aspx"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hyperlink" Target="http://www.gadoe.org/School-Improvement/Federal-Programs/Pages/Federal-Programs-Handbook.aspx" TargetMode="External"/><Relationship Id="rId9" Type="http://schemas.openxmlformats.org/officeDocument/2006/relationships/image" Target="../media/image2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www.gadoe.org/School-Improvement/Federal-Programs/Pages/SSAE.aspx" TargetMode="External"/><Relationship Id="rId3" Type="http://schemas.openxmlformats.org/officeDocument/2006/relationships/hyperlink" Target="http://www.gadoe.org/School-Improvement/Federal-Programs/Pages/Education-for-Homless-Children-and-Youth.aspx" TargetMode="External"/><Relationship Id="rId7" Type="http://schemas.openxmlformats.org/officeDocument/2006/relationships/hyperlink" Target="http://www.gadoe.org/Curriculum-Instruction-and-Assessment/Special-Education-Services/Documents/DOE%20Special%20Education%20Staff.pdf" TargetMode="External"/><Relationship Id="rId2" Type="http://schemas.openxmlformats.org/officeDocument/2006/relationships/hyperlink" Target="http://www.gadoe.org/School-Improvement/Federal-Programs/title-i/Pages/Disadvantaged-Children.aspx" TargetMode="External"/><Relationship Id="rId1" Type="http://schemas.openxmlformats.org/officeDocument/2006/relationships/slideLayout" Target="../slideLayouts/slideLayout2.xml"/><Relationship Id="rId6" Type="http://schemas.openxmlformats.org/officeDocument/2006/relationships/hyperlink" Target="http://www.gadoe.org/School-Improvement/Federal-Programs/Pages/Title-III.aspx" TargetMode="External"/><Relationship Id="rId11" Type="http://schemas.openxmlformats.org/officeDocument/2006/relationships/hyperlink" Target="http://www.gadoe.org/School-Improvement/Federal-Programs/Pages/State-Ombudsman.aspx" TargetMode="External"/><Relationship Id="rId5" Type="http://schemas.openxmlformats.org/officeDocument/2006/relationships/hyperlink" Target="http://www.gadoe.org/School-Improvement/Teacher-and-Leader-Effectiveness/Pages/Title-II-Part-A-Home.aspx" TargetMode="External"/><Relationship Id="rId10" Type="http://schemas.openxmlformats.org/officeDocument/2006/relationships/hyperlink" Target="http://www.gadoe.org/School-Improvement/Federal-Programs/Partnerships/Pages/Contact-Us.aspx" TargetMode="External"/><Relationship Id="rId4" Type="http://schemas.openxmlformats.org/officeDocument/2006/relationships/hyperlink" Target="http://www.gadoe.org/School-Improvement/Federal-Programs/Pages/Migrant-Education-Program.aspx" TargetMode="External"/><Relationship Id="rId9" Type="http://schemas.openxmlformats.org/officeDocument/2006/relationships/hyperlink" Target="http://www.gadoe.org/School-Improvement/School-Improvement-Services/Pages/default.aspx"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gadoe.org/School-Improvement/Federal-Programs/title-i/Documents/Title%20I,%20Part%20A/FY20/SNS%20final%20guidance%206-19-2019.pdf"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gadoe.org/School-Improvement/Federal-Programs/Pages/New-Directors-Online-Courses.aspx"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hyperlink" Target="mailto:kbanter@doe.k12.ga.u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customXml" Target="../ink/ink2.xml"/></Relationships>
</file>

<file path=ppt/slides/_rels/slide6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4.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ecfr.gov/cgi-bin/text-idx?tpl=/ecfrbrowse/Title02/2cfr200_main_02.tpl" TargetMode="External"/><Relationship Id="rId13" Type="http://schemas.openxmlformats.org/officeDocument/2006/relationships/hyperlink" Target="https://www2.ed.gov/about/offices/list/ocr/publications.html" TargetMode="External"/><Relationship Id="rId3" Type="http://schemas.openxmlformats.org/officeDocument/2006/relationships/image" Target="../media/image14.png"/><Relationship Id="rId7" Type="http://schemas.openxmlformats.org/officeDocument/2006/relationships/hyperlink" Target="https://www.ecfr.gov/cgi-bin/text-idx?SID=393301a7cdccca1ea71f18aae51824e7&amp;node=34:1.1.1.1.27&amp;rgn=div5" TargetMode="External"/><Relationship Id="rId12" Type="http://schemas.openxmlformats.org/officeDocument/2006/relationships/hyperlink" Target="https://www2.ed.gov/policy/fund/guid/uniform-guidance/index.html" TargetMode="External"/><Relationship Id="rId2" Type="http://schemas.openxmlformats.org/officeDocument/2006/relationships/hyperlink" Target="http://www.gadoe.org/School-Improvement/Federal-Programs/Pages/Federal-Programs-Handbook.aspx" TargetMode="External"/><Relationship Id="rId1" Type="http://schemas.openxmlformats.org/officeDocument/2006/relationships/slideLayout" Target="../slideLayouts/slideLayout2.xml"/><Relationship Id="rId6" Type="http://schemas.openxmlformats.org/officeDocument/2006/relationships/hyperlink" Target="https://www.ecfr.gov/cgi-bin/text-idx?SID=393301a7cdccca1ea71f18aae51824e7&amp;node=34:1.1.1.1.24&amp;rgn=div5" TargetMode="External"/><Relationship Id="rId11" Type="http://schemas.openxmlformats.org/officeDocument/2006/relationships/hyperlink" Target="https://www.hudexchange.info/resource/5621/faqs-omb-uniform-guidance/" TargetMode="External"/><Relationship Id="rId5" Type="http://schemas.openxmlformats.org/officeDocument/2006/relationships/hyperlink" Target="https://www.ecfr.gov/cgi-bin/text-idx?SID=393301a7cdccca1ea71f18aae51824e7&amp;node=34:1.1.1.1.23&amp;rgn=div5" TargetMode="External"/><Relationship Id="rId10" Type="http://schemas.openxmlformats.org/officeDocument/2006/relationships/hyperlink" Target="https://www.gao.gov/products/GAO-14-704G" TargetMode="External"/><Relationship Id="rId4" Type="http://schemas.openxmlformats.org/officeDocument/2006/relationships/hyperlink" Target="https://www2.ed.gov/policy/fund/reg/edgarReg/edgar.html" TargetMode="External"/><Relationship Id="rId9" Type="http://schemas.openxmlformats.org/officeDocument/2006/relationships/hyperlink" Target="https://www.ecfr.gov/cgi-bin/text-idx?SID=be24d843a89f91b635618eb7a061c560&amp;node=pt2.1.3474&amp;rgn=div5" TargetMode="External"/><Relationship Id="rId14" Type="http://schemas.openxmlformats.org/officeDocument/2006/relationships/hyperlink" Target="https://www2.ed.gov/policy/landing.jhtml?src=pn"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41D269-403E-4708-85B1-CF9D2B846D5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936467-B536-4E2F-A18E-56920C8AD58C}" type="datetime1">
              <a:rPr lang="en-US" smtClean="0"/>
              <a:pPr/>
              <a:t>8/9/2019</a:t>
            </a:fld>
            <a:endParaRPr lang="en-US" dirty="0"/>
          </a:p>
        </p:txBody>
      </p:sp>
      <p:sp>
        <p:nvSpPr>
          <p:cNvPr id="5" name="Slide Number Placeholder 4">
            <a:extLst>
              <a:ext uri="{FF2B5EF4-FFF2-40B4-BE49-F238E27FC236}">
                <a16:creationId xmlns:a16="http://schemas.microsoft.com/office/drawing/2014/main" id="{65B3A33A-EE7C-4524-912D-BC879A8962E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a:t>
            </a:fld>
            <a:endParaRPr lang="en-US" dirty="0"/>
          </a:p>
        </p:txBody>
      </p:sp>
      <p:pic>
        <p:nvPicPr>
          <p:cNvPr id="3" name="Picture 2" descr="A close up of a logo&#10;&#10;Description generated with high confidence">
            <a:extLst>
              <a:ext uri="{FF2B5EF4-FFF2-40B4-BE49-F238E27FC236}">
                <a16:creationId xmlns:a16="http://schemas.microsoft.com/office/drawing/2014/main" id="{208BE30C-0150-47AC-9597-2411F6C9F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125" y="990600"/>
            <a:ext cx="4857750" cy="4876800"/>
          </a:xfrm>
          <a:prstGeom prst="rect">
            <a:avLst/>
          </a:prstGeom>
        </p:spPr>
      </p:pic>
    </p:spTree>
    <p:extLst>
      <p:ext uri="{BB962C8B-B14F-4D97-AF65-F5344CB8AC3E}">
        <p14:creationId xmlns:p14="http://schemas.microsoft.com/office/powerpoint/2010/main" val="2083214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1"/>
            <a:ext cx="8059301" cy="798990"/>
          </a:xfrm>
        </p:spPr>
        <p:txBody>
          <a:bodyPr>
            <a:normAutofit/>
          </a:bodyPr>
          <a:lstStyle/>
          <a:p>
            <a:r>
              <a:rPr lang="en-US" dirty="0"/>
              <a:t>Program Assurances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10</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702965" y="1971413"/>
            <a:ext cx="4320330" cy="369332"/>
          </a:xfrm>
          <a:prstGeom prst="rect">
            <a:avLst/>
          </a:prstGeom>
          <a:noFill/>
        </p:spPr>
        <p:txBody>
          <a:bodyPr wrap="square" rtlCol="0">
            <a:spAutoFit/>
          </a:bodyPr>
          <a:lstStyle/>
          <a:p>
            <a:r>
              <a:rPr lang="en-US" dirty="0"/>
              <a:t>Page 11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6" name="Content Placeholder 5">
            <a:extLst>
              <a:ext uri="{FF2B5EF4-FFF2-40B4-BE49-F238E27FC236}">
                <a16:creationId xmlns:a16="http://schemas.microsoft.com/office/drawing/2014/main" id="{07F8028C-DA23-4273-B463-912676D0794E}"/>
              </a:ext>
            </a:extLst>
          </p:cNvPr>
          <p:cNvSpPr>
            <a:spLocks noGrp="1"/>
          </p:cNvSpPr>
          <p:nvPr>
            <p:ph idx="1"/>
          </p:nvPr>
        </p:nvSpPr>
        <p:spPr>
          <a:xfrm>
            <a:off x="628650" y="2970630"/>
            <a:ext cx="7886700" cy="3213004"/>
          </a:xfrm>
        </p:spPr>
        <p:txBody>
          <a:bodyPr>
            <a:normAutofit fontScale="85000" lnSpcReduction="10000"/>
          </a:bodyPr>
          <a:lstStyle/>
          <a:p>
            <a:r>
              <a:rPr lang="en-US" sz="2000" dirty="0"/>
              <a:t>Sec. 8306 of the Elementary and Secondary Education Act of 1965 (ESEA) as amended by the Every Student Success Act of 2015 (ESSA) requires that LEAs shall have on file with the State educational agency a single set of assurances, applicable to each program for which a plan or application is submitted. </a:t>
            </a:r>
          </a:p>
          <a:p>
            <a:r>
              <a:rPr lang="en-US" sz="2000" dirty="0">
                <a:solidFill>
                  <a:srgbClr val="0070C0"/>
                </a:solidFill>
              </a:rPr>
              <a:t>Each LEA will acknowledge general assurances addressing all federal programs and specific program assurances where an allocation is received. </a:t>
            </a:r>
          </a:p>
          <a:p>
            <a:r>
              <a:rPr lang="en-US" sz="2000" dirty="0"/>
              <a:t>This acknowledgement occurs on the My GaDOE Portal annually.</a:t>
            </a:r>
          </a:p>
          <a:p>
            <a:r>
              <a:rPr lang="en-US" sz="2000" dirty="0">
                <a:solidFill>
                  <a:srgbClr val="0070C0"/>
                </a:solidFill>
              </a:rPr>
              <a:t>The Superintendent’s sign-off on the consolidated application denotes agreement to each assurance.</a:t>
            </a:r>
          </a:p>
          <a:p>
            <a:r>
              <a:rPr lang="en-US" sz="2000" dirty="0"/>
              <a:t>Review annually.  Some programs have updates for FY20.</a:t>
            </a:r>
          </a:p>
        </p:txBody>
      </p:sp>
    </p:spTree>
    <p:extLst>
      <p:ext uri="{BB962C8B-B14F-4D97-AF65-F5344CB8AC3E}">
        <p14:creationId xmlns:p14="http://schemas.microsoft.com/office/powerpoint/2010/main" val="25631880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E1032-0033-45A5-B15C-955015160164}"/>
              </a:ext>
            </a:extLst>
          </p:cNvPr>
          <p:cNvSpPr>
            <a:spLocks noGrp="1"/>
          </p:cNvSpPr>
          <p:nvPr>
            <p:ph type="title"/>
          </p:nvPr>
        </p:nvSpPr>
        <p:spPr>
          <a:xfrm>
            <a:off x="702416" y="0"/>
            <a:ext cx="8079634" cy="975825"/>
          </a:xfrm>
        </p:spPr>
        <p:txBody>
          <a:bodyPr/>
          <a:lstStyle/>
          <a:p>
            <a:r>
              <a:rPr lang="en-US" dirty="0"/>
              <a:t>Eligible Attendance Areas</a:t>
            </a:r>
          </a:p>
        </p:txBody>
      </p:sp>
      <p:pic>
        <p:nvPicPr>
          <p:cNvPr id="4" name="Content Placeholder 3">
            <a:extLst>
              <a:ext uri="{FF2B5EF4-FFF2-40B4-BE49-F238E27FC236}">
                <a16:creationId xmlns:a16="http://schemas.microsoft.com/office/drawing/2014/main" id="{316489E0-B36E-4DD6-B71A-C6DD0710F256}"/>
              </a:ext>
            </a:extLst>
          </p:cNvPr>
          <p:cNvPicPr>
            <a:picLocks noGrp="1" noChangeAspect="1"/>
          </p:cNvPicPr>
          <p:nvPr>
            <p:ph idx="1"/>
          </p:nvPr>
        </p:nvPicPr>
        <p:blipFill>
          <a:blip r:embed="rId2"/>
          <a:stretch>
            <a:fillRect/>
          </a:stretch>
        </p:blipFill>
        <p:spPr>
          <a:xfrm>
            <a:off x="941064" y="1809881"/>
            <a:ext cx="7824186" cy="4213094"/>
          </a:xfrm>
          <a:prstGeom prst="rect">
            <a:avLst/>
          </a:prstGeom>
        </p:spPr>
      </p:pic>
      <p:sp>
        <p:nvSpPr>
          <p:cNvPr id="5" name="Arrow: Down 4">
            <a:extLst>
              <a:ext uri="{FF2B5EF4-FFF2-40B4-BE49-F238E27FC236}">
                <a16:creationId xmlns:a16="http://schemas.microsoft.com/office/drawing/2014/main" id="{9B33AD84-A63D-4196-B473-0465DDFF81B0}"/>
              </a:ext>
            </a:extLst>
          </p:cNvPr>
          <p:cNvSpPr/>
          <p:nvPr/>
        </p:nvSpPr>
        <p:spPr>
          <a:xfrm>
            <a:off x="4165600" y="3923323"/>
            <a:ext cx="45719" cy="45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11E76525-1E86-4BB9-A601-8D534350C367}"/>
                  </a:ext>
                </a:extLst>
              </p14:cNvPr>
              <p14:cNvContentPartPr/>
              <p14:nvPr/>
            </p14:nvContentPartPr>
            <p14:xfrm>
              <a:off x="3922113" y="3102530"/>
              <a:ext cx="360" cy="360"/>
            </p14:xfrm>
          </p:contentPart>
        </mc:Choice>
        <mc:Fallback xmlns="">
          <p:pic>
            <p:nvPicPr>
              <p:cNvPr id="10" name="Ink 9">
                <a:extLst>
                  <a:ext uri="{FF2B5EF4-FFF2-40B4-BE49-F238E27FC236}">
                    <a16:creationId xmlns:a16="http://schemas.microsoft.com/office/drawing/2014/main" id="{11E76525-1E86-4BB9-A601-8D534350C367}"/>
                  </a:ext>
                </a:extLst>
              </p:cNvPr>
              <p:cNvPicPr/>
              <p:nvPr/>
            </p:nvPicPr>
            <p:blipFill>
              <a:blip r:embed="rId4"/>
              <a:stretch>
                <a:fillRect/>
              </a:stretch>
            </p:blipFill>
            <p:spPr>
              <a:xfrm>
                <a:off x="3913473" y="309389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A43BF969-99C4-4B5B-BE1D-DD407917C511}"/>
                  </a:ext>
                </a:extLst>
              </p14:cNvPr>
              <p14:cNvContentPartPr/>
              <p14:nvPr/>
            </p14:nvContentPartPr>
            <p14:xfrm>
              <a:off x="6135753" y="1759010"/>
              <a:ext cx="360" cy="360"/>
            </p14:xfrm>
          </p:contentPart>
        </mc:Choice>
        <mc:Fallback xmlns="">
          <p:pic>
            <p:nvPicPr>
              <p:cNvPr id="12" name="Ink 11">
                <a:extLst>
                  <a:ext uri="{FF2B5EF4-FFF2-40B4-BE49-F238E27FC236}">
                    <a16:creationId xmlns:a16="http://schemas.microsoft.com/office/drawing/2014/main" id="{A43BF969-99C4-4B5B-BE1D-DD407917C511}"/>
                  </a:ext>
                </a:extLst>
              </p:cNvPr>
              <p:cNvPicPr/>
              <p:nvPr/>
            </p:nvPicPr>
            <p:blipFill>
              <a:blip r:embed="rId4"/>
              <a:stretch>
                <a:fillRect/>
              </a:stretch>
            </p:blipFill>
            <p:spPr>
              <a:xfrm>
                <a:off x="6127113" y="1750370"/>
                <a:ext cx="18000" cy="18000"/>
              </a:xfrm>
              <a:prstGeom prst="rect">
                <a:avLst/>
              </a:prstGeom>
            </p:spPr>
          </p:pic>
        </mc:Fallback>
      </mc:AlternateContent>
    </p:spTree>
    <p:extLst>
      <p:ext uri="{BB962C8B-B14F-4D97-AF65-F5344CB8AC3E}">
        <p14:creationId xmlns:p14="http://schemas.microsoft.com/office/powerpoint/2010/main" val="39967105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A0D1DBA-BA56-437B-ABA5-47CFFA84EAD9}"/>
              </a:ext>
            </a:extLst>
          </p:cNvPr>
          <p:cNvSpPr>
            <a:spLocks noGrp="1"/>
          </p:cNvSpPr>
          <p:nvPr>
            <p:ph type="title"/>
          </p:nvPr>
        </p:nvSpPr>
        <p:spPr>
          <a:xfrm>
            <a:off x="736847" y="1"/>
            <a:ext cx="8300621" cy="1260628"/>
          </a:xfrm>
        </p:spPr>
        <p:txBody>
          <a:bodyPr>
            <a:normAutofit fontScale="90000"/>
          </a:bodyPr>
          <a:lstStyle/>
          <a:p>
            <a:pPr>
              <a:defRPr/>
            </a:pP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sz="4000" dirty="0"/>
              <a:t>What is the Eligible Attendance Area Tab?</a:t>
            </a:r>
            <a:br>
              <a:rPr lang="en-US" sz="3600" dirty="0">
                <a:effectLst>
                  <a:outerShdw blurRad="38100" dist="38100" dir="2700000" algn="tl">
                    <a:srgbClr val="000000">
                      <a:alpha val="43137"/>
                    </a:srgbClr>
                  </a:outerShdw>
                </a:effectLst>
              </a:rPr>
            </a:br>
            <a:br>
              <a:rPr lang="en-US" sz="3200" dirty="0">
                <a:cs typeface="Calibri" pitchFamily="34" charset="0"/>
              </a:rPr>
            </a:br>
            <a:endParaRPr lang="en-US" sz="3200" dirty="0">
              <a:solidFill>
                <a:srgbClr val="00B0F0"/>
              </a:solidFill>
              <a:effectLst>
                <a:outerShdw blurRad="38100" dist="38100" dir="2700000" algn="tl">
                  <a:srgbClr val="000000">
                    <a:alpha val="43137"/>
                  </a:srgbClr>
                </a:outerShdw>
              </a:effectLst>
            </a:endParaRPr>
          </a:p>
        </p:txBody>
      </p:sp>
      <p:sp>
        <p:nvSpPr>
          <p:cNvPr id="4" name="Subtitle 2">
            <a:extLst>
              <a:ext uri="{FF2B5EF4-FFF2-40B4-BE49-F238E27FC236}">
                <a16:creationId xmlns:a16="http://schemas.microsoft.com/office/drawing/2014/main" id="{6B55DBE1-95AF-453A-B50A-6FA40608A46E}"/>
              </a:ext>
            </a:extLst>
          </p:cNvPr>
          <p:cNvSpPr txBox="1">
            <a:spLocks/>
          </p:cNvSpPr>
          <p:nvPr/>
        </p:nvSpPr>
        <p:spPr>
          <a:xfrm>
            <a:off x="667465" y="1260629"/>
            <a:ext cx="8370003" cy="50209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defRPr/>
            </a:pPr>
            <a:r>
              <a:rPr lang="en-US" sz="2000" dirty="0">
                <a:cs typeface="Calibri" pitchFamily="34" charset="0"/>
              </a:rPr>
              <a:t>Purpose is to determine the rank order of schools</a:t>
            </a:r>
          </a:p>
          <a:p>
            <a:pPr marL="0" indent="0">
              <a:lnSpc>
                <a:spcPct val="100000"/>
              </a:lnSpc>
              <a:spcBef>
                <a:spcPts val="600"/>
              </a:spcBef>
              <a:buFont typeface="Arial" panose="020B0604020202020204" pitchFamily="34" charset="0"/>
              <a:buNone/>
              <a:defRPr/>
            </a:pPr>
            <a:endParaRPr lang="en-US" sz="1100" dirty="0">
              <a:cs typeface="Calibri" pitchFamily="34" charset="0"/>
            </a:endParaRPr>
          </a:p>
          <a:p>
            <a:pPr marL="228600" lvl="1">
              <a:lnSpc>
                <a:spcPct val="100000"/>
              </a:lnSpc>
              <a:spcBef>
                <a:spcPts val="600"/>
              </a:spcBef>
              <a:buFont typeface="Arial" charset="0"/>
              <a:buChar char="•"/>
              <a:defRPr/>
            </a:pPr>
            <a:r>
              <a:rPr lang="en-US" sz="2000" dirty="0">
                <a:ea typeface="Calibri" pitchFamily="34" charset="0"/>
                <a:cs typeface="Calibri" pitchFamily="34" charset="0"/>
              </a:rPr>
              <a:t>Enrollment data is pre-populated into an embedded Eligible Attendance Area worksheet within the ConApp, but check for accuracy</a:t>
            </a:r>
          </a:p>
          <a:p>
            <a:pPr marL="0" lvl="1" indent="0">
              <a:lnSpc>
                <a:spcPct val="100000"/>
              </a:lnSpc>
              <a:spcBef>
                <a:spcPts val="600"/>
              </a:spcBef>
              <a:buFont typeface="Arial" panose="020B0604020202020204" pitchFamily="34" charset="0"/>
              <a:buNone/>
              <a:defRPr/>
            </a:pPr>
            <a:endParaRPr lang="en-US" sz="1100" dirty="0">
              <a:ea typeface="Calibri" pitchFamily="34" charset="0"/>
              <a:cs typeface="Calibri" pitchFamily="34" charset="0"/>
            </a:endParaRPr>
          </a:p>
          <a:p>
            <a:pPr marL="228600" lvl="1">
              <a:lnSpc>
                <a:spcPct val="100000"/>
              </a:lnSpc>
              <a:spcBef>
                <a:spcPts val="600"/>
              </a:spcBef>
              <a:buFont typeface="Arial" charset="0"/>
              <a:buChar char="•"/>
              <a:defRPr/>
            </a:pPr>
            <a:r>
              <a:rPr lang="en-US" sz="2000" dirty="0">
                <a:ea typeface="Calibri" pitchFamily="34" charset="0"/>
                <a:cs typeface="Calibri" pitchFamily="34" charset="0"/>
              </a:rPr>
              <a:t>Pre-kindergarten enrollment and poverty data will need to be entered on the embedded worksheet</a:t>
            </a:r>
          </a:p>
          <a:p>
            <a:pPr marL="0" lvl="1" indent="0">
              <a:lnSpc>
                <a:spcPct val="100000"/>
              </a:lnSpc>
              <a:spcBef>
                <a:spcPts val="600"/>
              </a:spcBef>
              <a:buFont typeface="Arial" panose="020B0604020202020204" pitchFamily="34" charset="0"/>
              <a:buNone/>
              <a:defRPr/>
            </a:pPr>
            <a:endParaRPr lang="en-US" sz="1000" dirty="0">
              <a:ea typeface="Calibri" pitchFamily="34" charset="0"/>
              <a:cs typeface="Calibri" pitchFamily="34" charset="0"/>
            </a:endParaRPr>
          </a:p>
          <a:p>
            <a:pPr marL="228600" lvl="1">
              <a:lnSpc>
                <a:spcPct val="100000"/>
              </a:lnSpc>
              <a:spcBef>
                <a:spcPts val="600"/>
              </a:spcBef>
              <a:buFont typeface="Arial" charset="0"/>
              <a:buChar char="•"/>
              <a:defRPr/>
            </a:pPr>
            <a:r>
              <a:rPr lang="en-US" sz="2000" dirty="0">
                <a:ea typeface="Calibri" pitchFamily="34" charset="0"/>
                <a:cs typeface="Calibri" pitchFamily="34" charset="0"/>
              </a:rPr>
              <a:t>Adjustments can be made to the pre-populated enrollment numbers for districts that have rezoned, added, or closed schools</a:t>
            </a:r>
          </a:p>
          <a:p>
            <a:pPr marL="0" lvl="1" indent="0">
              <a:lnSpc>
                <a:spcPct val="100000"/>
              </a:lnSpc>
              <a:spcBef>
                <a:spcPts val="600"/>
              </a:spcBef>
              <a:buFont typeface="Arial" panose="020B0604020202020204" pitchFamily="34" charset="0"/>
              <a:buNone/>
              <a:defRPr/>
            </a:pPr>
            <a:endParaRPr lang="en-US" sz="1000" dirty="0">
              <a:cs typeface="Calibri" pitchFamily="34" charset="0"/>
            </a:endParaRPr>
          </a:p>
          <a:p>
            <a:pPr marL="228600" lvl="1">
              <a:lnSpc>
                <a:spcPct val="100000"/>
              </a:lnSpc>
              <a:spcBef>
                <a:spcPts val="600"/>
              </a:spcBef>
              <a:buFont typeface="Arial" charset="0"/>
              <a:buChar char="•"/>
              <a:defRPr/>
            </a:pPr>
            <a:r>
              <a:rPr lang="en-US" sz="2000" b="1" dirty="0">
                <a:ea typeface="Calibri" pitchFamily="34" charset="0"/>
                <a:cs typeface="Calibri" pitchFamily="34" charset="0"/>
              </a:rPr>
              <a:t>Poverty data must be entered by the LEA using documentation from the School Nutrition Program Director or FTE/SIS Clerk.  This documentation must be attached to the ConApp.</a:t>
            </a:r>
          </a:p>
          <a:p>
            <a:pPr marL="0" lvl="1" indent="0">
              <a:lnSpc>
                <a:spcPct val="100000"/>
              </a:lnSpc>
              <a:spcBef>
                <a:spcPts val="600"/>
              </a:spcBef>
              <a:buNone/>
              <a:defRPr/>
            </a:pPr>
            <a:endParaRPr lang="en-US" sz="1000" b="1" dirty="0">
              <a:ea typeface="Calibri" pitchFamily="34" charset="0"/>
              <a:cs typeface="Calibri" pitchFamily="34" charset="0"/>
            </a:endParaRPr>
          </a:p>
          <a:p>
            <a:pPr marL="228600" lvl="1">
              <a:lnSpc>
                <a:spcPct val="100000"/>
              </a:lnSpc>
              <a:spcBef>
                <a:spcPts val="600"/>
              </a:spcBef>
              <a:buFont typeface="Arial" charset="0"/>
              <a:buChar char="•"/>
              <a:defRPr/>
            </a:pPr>
            <a:r>
              <a:rPr lang="en-US" sz="2000" b="1" dirty="0">
                <a:solidFill>
                  <a:srgbClr val="FF0000"/>
                </a:solidFill>
                <a:ea typeface="Calibri" pitchFamily="34" charset="0"/>
                <a:cs typeface="Calibri" pitchFamily="34" charset="0"/>
              </a:rPr>
              <a:t>(Please use the Title I Specific Attachment Tab)</a:t>
            </a:r>
          </a:p>
          <a:p>
            <a:pPr marL="474472" lvl="1" indent="0">
              <a:spcBef>
                <a:spcPts val="576"/>
              </a:spcBef>
              <a:buFont typeface="Arial" panose="020B0604020202020204" pitchFamily="34" charset="0"/>
              <a:buNone/>
              <a:defRPr/>
            </a:pPr>
            <a:endParaRPr lang="en-US" sz="2000" dirty="0">
              <a:cs typeface="Calibri" pitchFamily="34" charset="0"/>
            </a:endParaRPr>
          </a:p>
        </p:txBody>
      </p:sp>
    </p:spTree>
    <p:extLst>
      <p:ext uri="{BB962C8B-B14F-4D97-AF65-F5344CB8AC3E}">
        <p14:creationId xmlns:p14="http://schemas.microsoft.com/office/powerpoint/2010/main" val="7758435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07FAD-8072-44AB-89AE-92660DCF100E}"/>
              </a:ext>
            </a:extLst>
          </p:cNvPr>
          <p:cNvSpPr>
            <a:spLocks noGrp="1"/>
          </p:cNvSpPr>
          <p:nvPr>
            <p:ph type="title"/>
          </p:nvPr>
        </p:nvSpPr>
        <p:spPr>
          <a:xfrm>
            <a:off x="701337" y="192208"/>
            <a:ext cx="7814014" cy="797849"/>
          </a:xfrm>
        </p:spPr>
        <p:txBody>
          <a:bodyPr>
            <a:normAutofit/>
          </a:bodyPr>
          <a:lstStyle/>
          <a:p>
            <a:r>
              <a:rPr lang="en-US" dirty="0"/>
              <a:t>Eligible Attendance Areas</a:t>
            </a:r>
          </a:p>
        </p:txBody>
      </p:sp>
      <p:sp>
        <p:nvSpPr>
          <p:cNvPr id="3" name="Slide Number Placeholder 2">
            <a:extLst>
              <a:ext uri="{FF2B5EF4-FFF2-40B4-BE49-F238E27FC236}">
                <a16:creationId xmlns:a16="http://schemas.microsoft.com/office/drawing/2014/main" id="{ABA89330-FED7-44B4-8048-F768DBEE882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102</a:t>
            </a:fld>
            <a:endParaRPr lang="en-US" dirty="0"/>
          </a:p>
        </p:txBody>
      </p:sp>
      <p:pic>
        <p:nvPicPr>
          <p:cNvPr id="4" name="Picture 3">
            <a:extLst>
              <a:ext uri="{FF2B5EF4-FFF2-40B4-BE49-F238E27FC236}">
                <a16:creationId xmlns:a16="http://schemas.microsoft.com/office/drawing/2014/main" id="{44DAF729-B2C5-4A23-ABD5-775E277ACE4F}"/>
              </a:ext>
            </a:extLst>
          </p:cNvPr>
          <p:cNvPicPr>
            <a:picLocks noChangeAspect="1"/>
          </p:cNvPicPr>
          <p:nvPr/>
        </p:nvPicPr>
        <p:blipFill>
          <a:blip r:embed="rId2"/>
          <a:stretch>
            <a:fillRect/>
          </a:stretch>
        </p:blipFill>
        <p:spPr>
          <a:xfrm>
            <a:off x="0" y="1523999"/>
            <a:ext cx="9144000" cy="4670323"/>
          </a:xfrm>
          <a:prstGeom prst="rect">
            <a:avLst/>
          </a:prstGeom>
        </p:spPr>
      </p:pic>
      <p:sp>
        <p:nvSpPr>
          <p:cNvPr id="5" name="Arrow: Down 4">
            <a:extLst>
              <a:ext uri="{FF2B5EF4-FFF2-40B4-BE49-F238E27FC236}">
                <a16:creationId xmlns:a16="http://schemas.microsoft.com/office/drawing/2014/main" id="{EE01135D-AC94-4843-8BB2-0306E3610E48}"/>
              </a:ext>
            </a:extLst>
          </p:cNvPr>
          <p:cNvSpPr/>
          <p:nvPr/>
        </p:nvSpPr>
        <p:spPr>
          <a:xfrm rot="2302787">
            <a:off x="5129079" y="1034794"/>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Down 5">
            <a:extLst>
              <a:ext uri="{FF2B5EF4-FFF2-40B4-BE49-F238E27FC236}">
                <a16:creationId xmlns:a16="http://schemas.microsoft.com/office/drawing/2014/main" id="{B13E596F-C760-4BAF-9310-DFA3300E82B9}"/>
              </a:ext>
            </a:extLst>
          </p:cNvPr>
          <p:cNvSpPr/>
          <p:nvPr/>
        </p:nvSpPr>
        <p:spPr>
          <a:xfrm rot="2302787">
            <a:off x="3579861" y="1826418"/>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062A97C2-AA9B-481A-BE78-7F557DCF8ABC}"/>
              </a:ext>
            </a:extLst>
          </p:cNvPr>
          <p:cNvSpPr/>
          <p:nvPr/>
        </p:nvSpPr>
        <p:spPr>
          <a:xfrm rot="2302787">
            <a:off x="2149905" y="3793154"/>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78376B86-0839-4AFB-8F10-E2329ABD4DB5}"/>
              </a:ext>
            </a:extLst>
          </p:cNvPr>
          <p:cNvSpPr/>
          <p:nvPr/>
        </p:nvSpPr>
        <p:spPr>
          <a:xfrm>
            <a:off x="989699" y="3748417"/>
            <a:ext cx="484632" cy="80447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8"/>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5E1CAE-3820-41A2-B8CF-E352B9B76A85}" type="datetime1">
              <a:rPr lang="en-US" smtClean="0"/>
              <a:pPr/>
              <a:t>8/9/2019</a:t>
            </a:fld>
            <a:endParaRPr lang="en-US" dirty="0"/>
          </a:p>
        </p:txBody>
      </p:sp>
    </p:spTree>
    <p:extLst>
      <p:ext uri="{BB962C8B-B14F-4D97-AF65-F5344CB8AC3E}">
        <p14:creationId xmlns:p14="http://schemas.microsoft.com/office/powerpoint/2010/main" val="154761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6343C55-0E2F-4567-B0F3-6BB27AB1C19C}"/>
              </a:ext>
            </a:extLst>
          </p:cNvPr>
          <p:cNvSpPr>
            <a:spLocks noGrp="1"/>
          </p:cNvSpPr>
          <p:nvPr>
            <p:ph type="title"/>
          </p:nvPr>
        </p:nvSpPr>
        <p:spPr>
          <a:xfrm>
            <a:off x="719091" y="132470"/>
            <a:ext cx="8629095" cy="1137038"/>
          </a:xfrm>
        </p:spPr>
        <p:txBody>
          <a:bodyPr>
            <a:noAutofit/>
          </a:bodyPr>
          <a:lstStyle/>
          <a:p>
            <a:pPr>
              <a:defRPr/>
            </a:pPr>
            <a:r>
              <a:rPr lang="en-US" dirty="0"/>
              <a:t>How to Complete the Eligible Attendance Area Embedded Wo</a:t>
            </a:r>
            <a:r>
              <a:rPr lang="en-US" dirty="0">
                <a:cs typeface="Calibri" pitchFamily="34" charset="0"/>
              </a:rPr>
              <a:t>rksheet</a:t>
            </a:r>
            <a:endParaRPr lang="en-US" dirty="0"/>
          </a:p>
        </p:txBody>
      </p:sp>
      <p:sp>
        <p:nvSpPr>
          <p:cNvPr id="4" name="Subtitle 2">
            <a:extLst>
              <a:ext uri="{FF2B5EF4-FFF2-40B4-BE49-F238E27FC236}">
                <a16:creationId xmlns:a16="http://schemas.microsoft.com/office/drawing/2014/main" id="{E1B8C010-E989-4B06-AA38-515511616111}"/>
              </a:ext>
            </a:extLst>
          </p:cNvPr>
          <p:cNvSpPr txBox="1">
            <a:spLocks/>
          </p:cNvSpPr>
          <p:nvPr/>
        </p:nvSpPr>
        <p:spPr>
          <a:xfrm>
            <a:off x="606665" y="1395888"/>
            <a:ext cx="8378346" cy="49516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273050">
              <a:lnSpc>
                <a:spcPct val="100000"/>
              </a:lnSpc>
              <a:spcBef>
                <a:spcPts val="0"/>
              </a:spcBef>
              <a:defRPr/>
            </a:pPr>
            <a:r>
              <a:rPr lang="en-US" sz="2200" dirty="0">
                <a:cs typeface="Calibri" pitchFamily="34" charset="0"/>
              </a:rPr>
              <a:t>Data needed for Attendance Area Worksheet:</a:t>
            </a:r>
          </a:p>
          <a:p>
            <a:pPr marL="74422" indent="0">
              <a:lnSpc>
                <a:spcPct val="100000"/>
              </a:lnSpc>
              <a:spcBef>
                <a:spcPts val="0"/>
              </a:spcBef>
              <a:buFont typeface="Arial" panose="020B0604020202020204" pitchFamily="34" charset="0"/>
              <a:buNone/>
              <a:defRPr/>
            </a:pPr>
            <a:endParaRPr lang="en-US" sz="2200" dirty="0">
              <a:cs typeface="Calibri" pitchFamily="34" charset="0"/>
            </a:endParaRPr>
          </a:p>
          <a:p>
            <a:pPr lvl="1">
              <a:lnSpc>
                <a:spcPct val="100000"/>
              </a:lnSpc>
              <a:spcBef>
                <a:spcPts val="0"/>
              </a:spcBef>
              <a:buFont typeface="Courier New" pitchFamily="49" charset="0"/>
              <a:buChar char="o"/>
              <a:defRPr/>
            </a:pPr>
            <a:r>
              <a:rPr lang="en-US" sz="2200" dirty="0">
                <a:cs typeface="Calibri" pitchFamily="34" charset="0"/>
              </a:rPr>
              <a:t>List of all schools to include district charter schools, residential treatment facilities and </a:t>
            </a:r>
            <a:r>
              <a:rPr lang="en-US" sz="2200" b="1" dirty="0">
                <a:cs typeface="Calibri" pitchFamily="34" charset="0"/>
              </a:rPr>
              <a:t>virtual</a:t>
            </a:r>
            <a:r>
              <a:rPr lang="en-US" sz="2200" dirty="0">
                <a:cs typeface="Calibri" pitchFamily="34" charset="0"/>
              </a:rPr>
              <a:t> schools</a:t>
            </a:r>
          </a:p>
          <a:p>
            <a:pPr marL="457200" lvl="1" indent="0">
              <a:lnSpc>
                <a:spcPct val="100000"/>
              </a:lnSpc>
              <a:spcBef>
                <a:spcPts val="0"/>
              </a:spcBef>
              <a:buNone/>
              <a:defRPr/>
            </a:pPr>
            <a:endParaRPr lang="en-US" sz="2200" dirty="0">
              <a:cs typeface="Calibri" pitchFamily="34" charset="0"/>
            </a:endParaRPr>
          </a:p>
          <a:p>
            <a:pPr lvl="1">
              <a:lnSpc>
                <a:spcPct val="100000"/>
              </a:lnSpc>
              <a:spcBef>
                <a:spcPts val="0"/>
              </a:spcBef>
              <a:buFont typeface="Courier New" pitchFamily="49" charset="0"/>
              <a:buChar char="o"/>
              <a:defRPr/>
            </a:pPr>
            <a:r>
              <a:rPr lang="en-US" sz="2200" dirty="0">
                <a:cs typeface="Calibri" pitchFamily="34" charset="0"/>
              </a:rPr>
              <a:t>Enrollment numbers </a:t>
            </a:r>
          </a:p>
          <a:p>
            <a:pPr lvl="1">
              <a:lnSpc>
                <a:spcPct val="100000"/>
              </a:lnSpc>
              <a:spcBef>
                <a:spcPts val="0"/>
              </a:spcBef>
              <a:buFont typeface="Courier New" pitchFamily="49" charset="0"/>
              <a:buChar char="o"/>
              <a:defRPr/>
            </a:pPr>
            <a:endParaRPr lang="en-US" sz="2200" dirty="0">
              <a:cs typeface="Calibri" pitchFamily="34" charset="0"/>
            </a:endParaRPr>
          </a:p>
          <a:p>
            <a:pPr lvl="1">
              <a:lnSpc>
                <a:spcPct val="100000"/>
              </a:lnSpc>
              <a:spcBef>
                <a:spcPts val="0"/>
              </a:spcBef>
              <a:buFont typeface="Courier New" pitchFamily="49" charset="0"/>
              <a:buChar char="o"/>
              <a:defRPr/>
            </a:pPr>
            <a:r>
              <a:rPr lang="en-US" sz="2200" dirty="0">
                <a:cs typeface="Calibri" pitchFamily="34" charset="0"/>
              </a:rPr>
              <a:t>Poverty numbers</a:t>
            </a:r>
          </a:p>
          <a:p>
            <a:pPr lvl="1">
              <a:lnSpc>
                <a:spcPct val="100000"/>
              </a:lnSpc>
              <a:spcBef>
                <a:spcPts val="0"/>
              </a:spcBef>
              <a:buFont typeface="Courier New" pitchFamily="49" charset="0"/>
              <a:buChar char="o"/>
              <a:defRPr/>
            </a:pPr>
            <a:endParaRPr lang="en-US" sz="2200" dirty="0">
              <a:cs typeface="Calibri" pitchFamily="34" charset="0"/>
            </a:endParaRPr>
          </a:p>
          <a:p>
            <a:pPr lvl="2">
              <a:lnSpc>
                <a:spcPct val="100000"/>
              </a:lnSpc>
              <a:spcBef>
                <a:spcPts val="0"/>
              </a:spcBef>
              <a:buFont typeface="Wingdings" panose="05000000000000000000" pitchFamily="2" charset="2"/>
              <a:buChar char="§"/>
              <a:defRPr/>
            </a:pPr>
            <a:r>
              <a:rPr lang="en-US" sz="2200" dirty="0">
                <a:cs typeface="Calibri" pitchFamily="34" charset="0"/>
              </a:rPr>
              <a:t>Household Application/Free or Reduced Meal data</a:t>
            </a:r>
          </a:p>
          <a:p>
            <a:pPr lvl="2">
              <a:lnSpc>
                <a:spcPct val="150000"/>
              </a:lnSpc>
              <a:spcBef>
                <a:spcPts val="0"/>
              </a:spcBef>
              <a:buFont typeface="Wingdings" panose="05000000000000000000" pitchFamily="2" charset="2"/>
              <a:buChar char="§"/>
              <a:defRPr/>
            </a:pPr>
            <a:r>
              <a:rPr lang="en-US" sz="2200" dirty="0">
                <a:cs typeface="Calibri" pitchFamily="34" charset="0"/>
              </a:rPr>
              <a:t>Directly Certified Data (Title I Data - CEP SY19-20 form)</a:t>
            </a:r>
          </a:p>
          <a:p>
            <a:pPr lvl="2">
              <a:lnSpc>
                <a:spcPct val="150000"/>
              </a:lnSpc>
              <a:spcBef>
                <a:spcPts val="0"/>
              </a:spcBef>
              <a:buFont typeface="Wingdings" panose="05000000000000000000" pitchFamily="2" charset="2"/>
              <a:buChar char="§"/>
              <a:defRPr/>
            </a:pPr>
            <a:r>
              <a:rPr lang="en-US" sz="2200" b="1" dirty="0">
                <a:cs typeface="Calibri" pitchFamily="34" charset="0"/>
              </a:rPr>
              <a:t>Whichever form you use, attach to the ConApp</a:t>
            </a:r>
          </a:p>
          <a:p>
            <a:pPr marL="74422" indent="0">
              <a:spcBef>
                <a:spcPts val="576"/>
              </a:spcBef>
              <a:buNone/>
              <a:defRPr/>
            </a:pPr>
            <a:r>
              <a:rPr lang="en-US" sz="2000" b="1" dirty="0">
                <a:solidFill>
                  <a:srgbClr val="FF0000"/>
                </a:solidFill>
                <a:ea typeface="Calibri" pitchFamily="34" charset="0"/>
                <a:cs typeface="Calibri" pitchFamily="34" charset="0"/>
              </a:rPr>
              <a:t>        (Please use the Title I Specific Attachment Tab)</a:t>
            </a:r>
            <a:endParaRPr lang="en-US" sz="2000" b="1" dirty="0">
              <a:solidFill>
                <a:srgbClr val="FF0000"/>
              </a:solidFill>
              <a:cs typeface="Calibri" pitchFamily="34" charset="0"/>
            </a:endParaRPr>
          </a:p>
          <a:p>
            <a:pPr marL="74422" indent="0">
              <a:spcBef>
                <a:spcPts val="576"/>
              </a:spcBef>
              <a:buFont typeface="Arial" charset="0"/>
              <a:buNone/>
              <a:defRPr/>
            </a:pPr>
            <a:endParaRPr lang="en-US" sz="2200" dirty="0">
              <a:cs typeface="Calibri" pitchFamily="34" charset="0"/>
            </a:endParaRPr>
          </a:p>
          <a:p>
            <a:pPr marL="817372" lvl="1" indent="-342900">
              <a:spcBef>
                <a:spcPts val="576"/>
              </a:spcBef>
              <a:buFont typeface="Courier New" pitchFamily="49" charset="0"/>
              <a:buChar char="o"/>
              <a:defRPr/>
            </a:pPr>
            <a:endParaRPr lang="en-US" sz="2200" dirty="0">
              <a:cs typeface="Calibri" pitchFamily="34" charset="0"/>
            </a:endParaRPr>
          </a:p>
        </p:txBody>
      </p:sp>
    </p:spTree>
    <p:extLst>
      <p:ext uri="{BB962C8B-B14F-4D97-AF65-F5344CB8AC3E}">
        <p14:creationId xmlns:p14="http://schemas.microsoft.com/office/powerpoint/2010/main" val="16030913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41B9594-DE7C-425E-AAFE-6328C6F2C911}"/>
              </a:ext>
            </a:extLst>
          </p:cNvPr>
          <p:cNvSpPr>
            <a:spLocks noGrp="1"/>
          </p:cNvSpPr>
          <p:nvPr>
            <p:ph type="title"/>
          </p:nvPr>
        </p:nvSpPr>
        <p:spPr>
          <a:xfrm>
            <a:off x="712348" y="136526"/>
            <a:ext cx="8431652" cy="653588"/>
          </a:xfrm>
        </p:spPr>
        <p:txBody>
          <a:bodyPr>
            <a:normAutofit/>
          </a:bodyPr>
          <a:lstStyle/>
          <a:p>
            <a:pPr>
              <a:defRPr/>
            </a:pPr>
            <a:r>
              <a:rPr lang="en-US" dirty="0"/>
              <a:t>Eligible Attendance Area - Continued</a:t>
            </a:r>
            <a:endParaRPr lang="en-US" dirty="0">
              <a:solidFill>
                <a:srgbClr val="FF0000"/>
              </a:solidFill>
            </a:endParaRPr>
          </a:p>
        </p:txBody>
      </p:sp>
      <p:sp>
        <p:nvSpPr>
          <p:cNvPr id="4" name="Subtitle 2">
            <a:extLst>
              <a:ext uri="{FF2B5EF4-FFF2-40B4-BE49-F238E27FC236}">
                <a16:creationId xmlns:a16="http://schemas.microsoft.com/office/drawing/2014/main" id="{8269E2C6-3A71-4D3A-B5B9-EDD05326623D}"/>
              </a:ext>
            </a:extLst>
          </p:cNvPr>
          <p:cNvSpPr txBox="1">
            <a:spLocks/>
          </p:cNvSpPr>
          <p:nvPr/>
        </p:nvSpPr>
        <p:spPr>
          <a:xfrm>
            <a:off x="712348" y="1570382"/>
            <a:ext cx="8166979" cy="480536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US" sz="2400" dirty="0">
                <a:solidFill>
                  <a:srgbClr val="000000"/>
                </a:solidFill>
              </a:rPr>
              <a:t>To Locate Enrollment Data </a:t>
            </a:r>
            <a:r>
              <a:rPr lang="en-US" sz="2400" dirty="0"/>
              <a:t>for All Districts</a:t>
            </a:r>
          </a:p>
          <a:p>
            <a:pPr lvl="1">
              <a:lnSpc>
                <a:spcPct val="100000"/>
              </a:lnSpc>
              <a:spcBef>
                <a:spcPts val="0"/>
              </a:spcBef>
              <a:buFont typeface="Courier New" pitchFamily="49" charset="0"/>
              <a:buChar char="o"/>
              <a:defRPr/>
            </a:pPr>
            <a:r>
              <a:rPr lang="en-US" sz="2000" dirty="0">
                <a:cs typeface="Calibri" pitchFamily="34" charset="0"/>
              </a:rPr>
              <a:t>Go to </a:t>
            </a:r>
            <a:r>
              <a:rPr lang="en-US" sz="2000" dirty="0">
                <a:cs typeface="Calibri" pitchFamily="34" charset="0"/>
                <a:hlinkClick r:id="rId2"/>
              </a:rPr>
              <a:t>https://app3.doe.k12.ga.us/owsbin/owa/fte_pack_enrollgrade.entry_form</a:t>
            </a:r>
            <a:endParaRPr lang="en-US" sz="2000" dirty="0">
              <a:cs typeface="Calibri" pitchFamily="34" charset="0"/>
            </a:endParaRPr>
          </a:p>
          <a:p>
            <a:pPr marL="457200" lvl="1" indent="0">
              <a:lnSpc>
                <a:spcPct val="100000"/>
              </a:lnSpc>
              <a:spcBef>
                <a:spcPts val="0"/>
              </a:spcBef>
              <a:buFont typeface="Arial" panose="020B0604020202020204" pitchFamily="34" charset="0"/>
              <a:buNone/>
              <a:defRPr/>
            </a:pPr>
            <a:endParaRPr lang="en-US" sz="1000" dirty="0">
              <a:cs typeface="Calibri" pitchFamily="34" charset="0"/>
            </a:endParaRPr>
          </a:p>
          <a:p>
            <a:pPr lvl="1">
              <a:lnSpc>
                <a:spcPct val="100000"/>
              </a:lnSpc>
              <a:spcBef>
                <a:spcPts val="0"/>
              </a:spcBef>
              <a:buFont typeface="Courier New" pitchFamily="49" charset="0"/>
              <a:buChar char="o"/>
              <a:defRPr/>
            </a:pPr>
            <a:r>
              <a:rPr lang="en-US" sz="2000" dirty="0">
                <a:cs typeface="Calibri" pitchFamily="34" charset="0"/>
              </a:rPr>
              <a:t>From the pull-down menu, choose October 2, 2018 </a:t>
            </a:r>
            <a:br>
              <a:rPr lang="en-US" sz="2000" dirty="0">
                <a:cs typeface="Calibri" pitchFamily="34" charset="0"/>
              </a:rPr>
            </a:br>
            <a:r>
              <a:rPr lang="en-US" sz="2000" dirty="0">
                <a:cs typeface="Calibri" pitchFamily="34" charset="0"/>
              </a:rPr>
              <a:t>(FTE 2019-1)</a:t>
            </a:r>
          </a:p>
          <a:p>
            <a:pPr marL="457200" lvl="1" indent="0">
              <a:lnSpc>
                <a:spcPct val="100000"/>
              </a:lnSpc>
              <a:spcBef>
                <a:spcPts val="0"/>
              </a:spcBef>
              <a:buFont typeface="Arial" panose="020B0604020202020204" pitchFamily="34" charset="0"/>
              <a:buNone/>
              <a:defRPr/>
            </a:pPr>
            <a:endParaRPr lang="en-US" sz="1000" dirty="0">
              <a:cs typeface="Calibri" pitchFamily="34" charset="0"/>
            </a:endParaRPr>
          </a:p>
          <a:p>
            <a:pPr lvl="1">
              <a:lnSpc>
                <a:spcPct val="100000"/>
              </a:lnSpc>
              <a:spcBef>
                <a:spcPts val="0"/>
              </a:spcBef>
              <a:buFont typeface="Courier New" pitchFamily="49" charset="0"/>
              <a:buChar char="o"/>
              <a:defRPr/>
            </a:pPr>
            <a:r>
              <a:rPr lang="en-US" sz="2000" dirty="0">
                <a:cs typeface="Calibri" pitchFamily="34" charset="0"/>
              </a:rPr>
              <a:t>Select your district from the drop-down box, then select </a:t>
            </a:r>
            <a:br>
              <a:rPr lang="en-US" sz="2000" dirty="0">
                <a:cs typeface="Calibri" pitchFamily="34" charset="0"/>
              </a:rPr>
            </a:br>
            <a:r>
              <a:rPr lang="en-US" sz="2000" dirty="0">
                <a:cs typeface="Calibri" pitchFamily="34" charset="0"/>
              </a:rPr>
              <a:t>Get Report</a:t>
            </a:r>
          </a:p>
          <a:p>
            <a:pPr marL="457200" lvl="1" indent="0">
              <a:lnSpc>
                <a:spcPct val="100000"/>
              </a:lnSpc>
              <a:spcBef>
                <a:spcPts val="0"/>
              </a:spcBef>
              <a:buFont typeface="Arial" panose="020B0604020202020204" pitchFamily="34" charset="0"/>
              <a:buNone/>
              <a:defRPr/>
            </a:pPr>
            <a:endParaRPr lang="en-US" sz="1000" dirty="0">
              <a:cs typeface="Calibri" pitchFamily="34" charset="0"/>
            </a:endParaRPr>
          </a:p>
          <a:p>
            <a:pPr lvl="1">
              <a:lnSpc>
                <a:spcPct val="100000"/>
              </a:lnSpc>
              <a:spcBef>
                <a:spcPts val="0"/>
              </a:spcBef>
              <a:buFont typeface="Courier New" pitchFamily="49" charset="0"/>
              <a:buChar char="o"/>
              <a:defRPr/>
            </a:pPr>
            <a:r>
              <a:rPr lang="en-US" sz="2000" dirty="0">
                <a:cs typeface="Calibri" pitchFamily="34" charset="0"/>
              </a:rPr>
              <a:t>This report shows the district enrollment by school and grade for the FY19 school year</a:t>
            </a:r>
          </a:p>
          <a:p>
            <a:pPr marL="457200" lvl="1" indent="0">
              <a:lnSpc>
                <a:spcPct val="100000"/>
              </a:lnSpc>
              <a:spcBef>
                <a:spcPts val="0"/>
              </a:spcBef>
              <a:buFont typeface="Arial" panose="020B0604020202020204" pitchFamily="34" charset="0"/>
              <a:buNone/>
              <a:defRPr/>
            </a:pPr>
            <a:endParaRPr lang="en-US" sz="1000" dirty="0">
              <a:cs typeface="Calibri" pitchFamily="34" charset="0"/>
            </a:endParaRPr>
          </a:p>
          <a:p>
            <a:pPr lvl="1">
              <a:lnSpc>
                <a:spcPct val="100000"/>
              </a:lnSpc>
              <a:spcBef>
                <a:spcPts val="0"/>
              </a:spcBef>
              <a:buFont typeface="Courier New" pitchFamily="49" charset="0"/>
              <a:buChar char="o"/>
              <a:defRPr/>
            </a:pPr>
            <a:r>
              <a:rPr lang="en-US" sz="2000" dirty="0">
                <a:cs typeface="Calibri" pitchFamily="34" charset="0"/>
              </a:rPr>
              <a:t>Verify the enrollment data for each grade with the pre-populated data on the embedded Eligible Attendance Area worksheet within the ConApp</a:t>
            </a:r>
          </a:p>
          <a:p>
            <a:pPr marL="457200" lvl="1" indent="0">
              <a:lnSpc>
                <a:spcPct val="100000"/>
              </a:lnSpc>
              <a:spcBef>
                <a:spcPts val="0"/>
              </a:spcBef>
              <a:buFont typeface="Arial" panose="020B0604020202020204" pitchFamily="34" charset="0"/>
              <a:buNone/>
              <a:defRPr/>
            </a:pPr>
            <a:endParaRPr lang="en-US" sz="1100" dirty="0">
              <a:cs typeface="Calibri" pitchFamily="34" charset="0"/>
            </a:endParaRPr>
          </a:p>
          <a:p>
            <a:pPr lvl="1">
              <a:lnSpc>
                <a:spcPct val="100000"/>
              </a:lnSpc>
              <a:spcBef>
                <a:spcPts val="0"/>
              </a:spcBef>
              <a:buFont typeface="Courier New" pitchFamily="49" charset="0"/>
              <a:buChar char="o"/>
              <a:defRPr/>
            </a:pPr>
            <a:r>
              <a:rPr lang="en-US" sz="2000" dirty="0">
                <a:cs typeface="Calibri" pitchFamily="34" charset="0"/>
              </a:rPr>
              <a:t>Be sure to subtract the Pre-K enrollment numbers</a:t>
            </a:r>
          </a:p>
          <a:p>
            <a:pPr marL="685800">
              <a:lnSpc>
                <a:spcPct val="80000"/>
              </a:lnSpc>
              <a:buFont typeface="Courier New" pitchFamily="49" charset="0"/>
              <a:buChar char="o"/>
              <a:defRPr/>
            </a:pPr>
            <a:endParaRPr lang="en-US" sz="2400" dirty="0">
              <a:cs typeface="Calibri" pitchFamily="34" charset="0"/>
            </a:endParaRPr>
          </a:p>
          <a:p>
            <a:pPr marL="365760" indent="-256032">
              <a:defRPr/>
            </a:pPr>
            <a:endParaRPr lang="en-US" dirty="0"/>
          </a:p>
          <a:p>
            <a:pPr marL="365760" indent="-256032">
              <a:buFont typeface="Georgia" pitchFamily="18" charset="0"/>
              <a:buNone/>
              <a:defRPr/>
            </a:pPr>
            <a:endParaRPr lang="en-US" dirty="0"/>
          </a:p>
          <a:p>
            <a:pPr>
              <a:defRPr/>
            </a:pPr>
            <a:endParaRPr lang="en-US" dirty="0"/>
          </a:p>
        </p:txBody>
      </p:sp>
    </p:spTree>
    <p:extLst>
      <p:ext uri="{BB962C8B-B14F-4D97-AF65-F5344CB8AC3E}">
        <p14:creationId xmlns:p14="http://schemas.microsoft.com/office/powerpoint/2010/main" val="42674676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647DB1-CA5A-44A4-A2B5-F6A02C06B34D}"/>
              </a:ext>
            </a:extLst>
          </p:cNvPr>
          <p:cNvSpPr>
            <a:spLocks noGrp="1"/>
          </p:cNvSpPr>
          <p:nvPr>
            <p:ph type="title"/>
          </p:nvPr>
        </p:nvSpPr>
        <p:spPr>
          <a:xfrm>
            <a:off x="662285" y="0"/>
            <a:ext cx="8348550" cy="1180007"/>
          </a:xfrm>
        </p:spPr>
        <p:txBody>
          <a:bodyPr>
            <a:noAutofit/>
          </a:bodyPr>
          <a:lstStyle/>
          <a:p>
            <a:pPr>
              <a:defRPr/>
            </a:pPr>
            <a:br>
              <a:rPr lang="en-US" sz="3200" dirty="0"/>
            </a:br>
            <a:r>
              <a:rPr lang="en-US" dirty="0"/>
              <a:t>Eligible Attendance Area - Continued</a:t>
            </a:r>
            <a:br>
              <a:rPr lang="en-US" sz="3200" dirty="0"/>
            </a:br>
            <a:endParaRPr lang="en-US" sz="3200" dirty="0"/>
          </a:p>
        </p:txBody>
      </p:sp>
      <p:sp>
        <p:nvSpPr>
          <p:cNvPr id="4" name="Subtitle 2">
            <a:extLst>
              <a:ext uri="{FF2B5EF4-FFF2-40B4-BE49-F238E27FC236}">
                <a16:creationId xmlns:a16="http://schemas.microsoft.com/office/drawing/2014/main" id="{E1F45E9B-786B-4847-AD81-B1B247592BA3}"/>
              </a:ext>
            </a:extLst>
          </p:cNvPr>
          <p:cNvSpPr txBox="1">
            <a:spLocks/>
          </p:cNvSpPr>
          <p:nvPr/>
        </p:nvSpPr>
        <p:spPr>
          <a:xfrm>
            <a:off x="852488" y="1699704"/>
            <a:ext cx="8076903" cy="39782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US" sz="2400" dirty="0"/>
              <a:t>FRM lunch data is no longer published for district/public access</a:t>
            </a:r>
          </a:p>
          <a:p>
            <a:pPr marL="0" indent="0">
              <a:lnSpc>
                <a:spcPct val="100000"/>
              </a:lnSpc>
              <a:spcBef>
                <a:spcPts val="0"/>
              </a:spcBef>
              <a:buFont typeface="Arial" panose="020B0604020202020204" pitchFamily="34" charset="0"/>
              <a:buNone/>
              <a:defRPr/>
            </a:pPr>
            <a:endParaRPr lang="en-US" sz="2400" dirty="0">
              <a:cs typeface="Calibri" pitchFamily="34" charset="0"/>
            </a:endParaRPr>
          </a:p>
          <a:p>
            <a:pPr>
              <a:defRPr/>
            </a:pPr>
            <a:r>
              <a:rPr lang="en-US" sz="2400" dirty="0"/>
              <a:t>Obtain the FRM report from LEA nutrition department or contact your area specialist for specific poverty information and attach to the ConApp</a:t>
            </a:r>
          </a:p>
          <a:p>
            <a:pPr marL="0" indent="0">
              <a:buFont typeface="Arial" panose="020B0604020202020204" pitchFamily="34" charset="0"/>
              <a:buNone/>
              <a:defRPr/>
            </a:pPr>
            <a:endParaRPr lang="en-US" sz="2400" dirty="0"/>
          </a:p>
          <a:p>
            <a:pPr>
              <a:defRPr/>
            </a:pPr>
            <a:r>
              <a:rPr lang="en-US" sz="2400" dirty="0">
                <a:cs typeface="Calibri" pitchFamily="34" charset="0"/>
              </a:rPr>
              <a:t>The number of Pre-K students qualifying for FRMs at each school is entered on the Eligible Attendance Area worksheet and is automatically subtracted from the total number of students eligible for FRMs at the school</a:t>
            </a:r>
          </a:p>
          <a:p>
            <a:pPr marL="0" indent="0">
              <a:buFont typeface="Arial" panose="020B0604020202020204" pitchFamily="34" charset="0"/>
              <a:buNone/>
              <a:defRPr/>
            </a:pPr>
            <a:endParaRPr lang="en-US" sz="2400" dirty="0"/>
          </a:p>
        </p:txBody>
      </p:sp>
    </p:spTree>
    <p:extLst>
      <p:ext uri="{BB962C8B-B14F-4D97-AF65-F5344CB8AC3E}">
        <p14:creationId xmlns:p14="http://schemas.microsoft.com/office/powerpoint/2010/main" val="21600745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403" y="136524"/>
            <a:ext cx="8208554" cy="822980"/>
          </a:xfrm>
        </p:spPr>
        <p:txBody>
          <a:bodyPr>
            <a:normAutofit/>
          </a:bodyPr>
          <a:lstStyle/>
          <a:p>
            <a:pPr>
              <a:defRPr/>
            </a:pPr>
            <a:r>
              <a:rPr lang="en-US" sz="3600" dirty="0"/>
              <a:t>Eligible Attendance Area- Continued</a:t>
            </a:r>
          </a:p>
        </p:txBody>
      </p:sp>
      <p:sp>
        <p:nvSpPr>
          <p:cNvPr id="3" name="Content Placeholder 2"/>
          <p:cNvSpPr>
            <a:spLocks noGrp="1"/>
          </p:cNvSpPr>
          <p:nvPr>
            <p:ph idx="1"/>
          </p:nvPr>
        </p:nvSpPr>
        <p:spPr>
          <a:xfrm>
            <a:off x="628650" y="1354041"/>
            <a:ext cx="8373307" cy="4693298"/>
          </a:xfrm>
        </p:spPr>
        <p:txBody>
          <a:bodyPr>
            <a:noAutofit/>
          </a:bodyPr>
          <a:lstStyle/>
          <a:p>
            <a:pPr>
              <a:lnSpc>
                <a:spcPct val="100000"/>
              </a:lnSpc>
              <a:spcBef>
                <a:spcPts val="0"/>
              </a:spcBef>
              <a:defRPr/>
            </a:pPr>
            <a:r>
              <a:rPr lang="en-US" sz="2400" dirty="0">
                <a:solidFill>
                  <a:srgbClr val="000000"/>
                </a:solidFill>
              </a:rPr>
              <a:t>To locate Direct Certification Poverty Data for districts using Community Eligibility Provision (CEP)</a:t>
            </a:r>
          </a:p>
          <a:p>
            <a:pPr marL="0" indent="0">
              <a:lnSpc>
                <a:spcPct val="100000"/>
              </a:lnSpc>
              <a:spcBef>
                <a:spcPts val="0"/>
              </a:spcBef>
              <a:buNone/>
              <a:defRPr/>
            </a:pPr>
            <a:endParaRPr lang="en-US" sz="2400" dirty="0">
              <a:solidFill>
                <a:srgbClr val="000000"/>
              </a:solidFill>
            </a:endParaRPr>
          </a:p>
          <a:p>
            <a:pPr lvl="1">
              <a:lnSpc>
                <a:spcPct val="100000"/>
              </a:lnSpc>
              <a:spcBef>
                <a:spcPts val="0"/>
              </a:spcBef>
              <a:buFont typeface="Courier New" panose="02070309020205020404" pitchFamily="49" charset="0"/>
              <a:buChar char="o"/>
              <a:defRPr/>
            </a:pPr>
            <a:r>
              <a:rPr lang="en-US" dirty="0">
                <a:solidFill>
                  <a:srgbClr val="000000"/>
                </a:solidFill>
              </a:rPr>
              <a:t>The district Title I coordinator must secure the count of direct certified (SNAP or TANF) students for each participating CEP school in the district from the </a:t>
            </a:r>
            <a:r>
              <a:rPr lang="en-US" b="1" dirty="0">
                <a:solidFill>
                  <a:schemeClr val="accent5">
                    <a:lumMod val="75000"/>
                  </a:schemeClr>
                </a:solidFill>
              </a:rPr>
              <a:t>d</a:t>
            </a:r>
            <a:r>
              <a:rPr lang="en-US" b="1" dirty="0">
                <a:solidFill>
                  <a:srgbClr val="0070C0"/>
                </a:solidFill>
              </a:rPr>
              <a:t>istrict school nutrition program director </a:t>
            </a:r>
            <a:r>
              <a:rPr lang="en-US" dirty="0">
                <a:solidFill>
                  <a:srgbClr val="000000"/>
                </a:solidFill>
              </a:rPr>
              <a:t>(See following slide for form)</a:t>
            </a:r>
          </a:p>
          <a:p>
            <a:pPr lvl="1">
              <a:lnSpc>
                <a:spcPct val="100000"/>
              </a:lnSpc>
              <a:spcBef>
                <a:spcPts val="0"/>
              </a:spcBef>
              <a:buFont typeface="Courier New" panose="02070309020205020404" pitchFamily="49" charset="0"/>
              <a:buChar char="o"/>
              <a:defRPr/>
            </a:pPr>
            <a:endParaRPr lang="en-US" dirty="0">
              <a:solidFill>
                <a:srgbClr val="000000"/>
              </a:solidFill>
            </a:endParaRPr>
          </a:p>
          <a:p>
            <a:pPr lvl="1">
              <a:lnSpc>
                <a:spcPct val="100000"/>
              </a:lnSpc>
              <a:spcBef>
                <a:spcPts val="0"/>
              </a:spcBef>
              <a:buFont typeface="Courier New" panose="02070309020205020404" pitchFamily="49" charset="0"/>
              <a:buChar char="o"/>
              <a:defRPr/>
            </a:pPr>
            <a:r>
              <a:rPr lang="en-US" dirty="0">
                <a:solidFill>
                  <a:srgbClr val="000000"/>
                </a:solidFill>
              </a:rPr>
              <a:t>The district Title I coordinator must also secure the October 2018 count of direct certified Pre-K students </a:t>
            </a:r>
          </a:p>
        </p:txBody>
      </p:sp>
      <p:sp>
        <p:nvSpPr>
          <p:cNvPr id="194564"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65FC207D-DA3C-43EA-AABA-9B82AFA0D9AF}" type="slidenum">
              <a:rPr lang="en-US" altLang="en-US" sz="1200">
                <a:solidFill>
                  <a:srgbClr val="000000"/>
                </a:solidFill>
              </a:rPr>
              <a:pPr/>
              <a:t>106</a:t>
            </a:fld>
            <a:endParaRPr lang="en-US" altLang="en-US" sz="1200" dirty="0">
              <a:solidFill>
                <a:srgbClr val="000000"/>
              </a:solidFill>
            </a:endParaRPr>
          </a:p>
        </p:txBody>
      </p:sp>
      <p:sp>
        <p:nvSpPr>
          <p:cNvPr id="194565"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E524F53B-AE98-44B7-8E60-0901243F8460}" type="slidenum">
              <a:rPr lang="en-US" altLang="en-US" sz="1200">
                <a:solidFill>
                  <a:schemeClr val="bg1"/>
                </a:solidFill>
              </a:rPr>
              <a:pPr algn="r" eaLnBrk="1" hangingPunct="1"/>
              <a:t>106</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2595652788"/>
      </p:ext>
    </p:extLst>
  </p:cSld>
  <p:clrMapOvr>
    <a:masterClrMapping/>
  </p:clrMapOvr>
  <p:transition spd="med">
    <p:strips dir="rd"/>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22183AAA-E4C9-40CE-8F66-F6513747EBB7}"/>
              </a:ext>
            </a:extLst>
          </p:cNvPr>
          <p:cNvPicPr>
            <a:picLocks noChangeAspect="1"/>
          </p:cNvPicPr>
          <p:nvPr/>
        </p:nvPicPr>
        <p:blipFill>
          <a:blip r:embed="rId2"/>
          <a:stretch>
            <a:fillRect/>
          </a:stretch>
        </p:blipFill>
        <p:spPr>
          <a:xfrm>
            <a:off x="1364644" y="1605850"/>
            <a:ext cx="6858594" cy="3185436"/>
          </a:xfrm>
          <a:prstGeom prst="rect">
            <a:avLst/>
          </a:prstGeom>
        </p:spPr>
      </p:pic>
      <p:sp>
        <p:nvSpPr>
          <p:cNvPr id="3" name="Title 1">
            <a:extLst>
              <a:ext uri="{FF2B5EF4-FFF2-40B4-BE49-F238E27FC236}">
                <a16:creationId xmlns:a16="http://schemas.microsoft.com/office/drawing/2014/main" id="{10C67AC4-5F90-4144-888A-BEB0E7D9AF20}"/>
              </a:ext>
            </a:extLst>
          </p:cNvPr>
          <p:cNvSpPr>
            <a:spLocks noGrp="1"/>
          </p:cNvSpPr>
          <p:nvPr>
            <p:ph type="title"/>
          </p:nvPr>
        </p:nvSpPr>
        <p:spPr>
          <a:xfrm>
            <a:off x="772356" y="97687"/>
            <a:ext cx="8167458" cy="595375"/>
          </a:xfrm>
        </p:spPr>
        <p:txBody>
          <a:bodyPr>
            <a:noAutofit/>
          </a:bodyPr>
          <a:lstStyle/>
          <a:p>
            <a:br>
              <a:rPr lang="en-US" sz="3200" dirty="0"/>
            </a:br>
            <a:r>
              <a:rPr lang="en-US" dirty="0"/>
              <a:t>Eligible Attendance Area – (CEP)</a:t>
            </a:r>
            <a:br>
              <a:rPr lang="en-US" dirty="0"/>
            </a:br>
            <a:endParaRPr lang="en-US" dirty="0">
              <a:highlight>
                <a:srgbClr val="FFFF00"/>
              </a:highlight>
            </a:endParaRPr>
          </a:p>
        </p:txBody>
      </p:sp>
      <p:sp>
        <p:nvSpPr>
          <p:cNvPr id="5" name="TextBox 4">
            <a:extLst>
              <a:ext uri="{FF2B5EF4-FFF2-40B4-BE49-F238E27FC236}">
                <a16:creationId xmlns:a16="http://schemas.microsoft.com/office/drawing/2014/main" id="{02D54989-0BF1-4939-91F5-79E75788FF6D}"/>
              </a:ext>
            </a:extLst>
          </p:cNvPr>
          <p:cNvSpPr txBox="1"/>
          <p:nvPr/>
        </p:nvSpPr>
        <p:spPr>
          <a:xfrm>
            <a:off x="6503821" y="616631"/>
            <a:ext cx="2149056"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rPr>
              <a:t>Should be total </a:t>
            </a:r>
            <a:r>
              <a:rPr lang="en-US" b="1" kern="0" noProof="0" dirty="0">
                <a:solidFill>
                  <a:srgbClr val="FF0000"/>
                </a:solidFill>
              </a:rPr>
              <a:t>Poverty</a:t>
            </a:r>
            <a:r>
              <a:rPr kumimoji="0" lang="en-US" sz="1800" b="1" i="0" u="none" strike="noStrike" kern="0" cap="none" spc="0" normalizeH="0" baseline="0" noProof="0" dirty="0">
                <a:ln>
                  <a:noFill/>
                </a:ln>
                <a:solidFill>
                  <a:srgbClr val="FF0000"/>
                </a:solidFill>
                <a:effectLst/>
                <a:uLnTx/>
                <a:uFillTx/>
              </a:rPr>
              <a:t> including Pre-K</a:t>
            </a:r>
          </a:p>
        </p:txBody>
      </p:sp>
      <p:cxnSp>
        <p:nvCxnSpPr>
          <p:cNvPr id="6" name="Straight Arrow Connector 5">
            <a:extLst>
              <a:ext uri="{FF2B5EF4-FFF2-40B4-BE49-F238E27FC236}">
                <a16:creationId xmlns:a16="http://schemas.microsoft.com/office/drawing/2014/main" id="{06570126-5140-468D-9EA3-71BFC7013B9A}"/>
              </a:ext>
            </a:extLst>
          </p:cNvPr>
          <p:cNvCxnSpPr/>
          <p:nvPr/>
        </p:nvCxnSpPr>
        <p:spPr>
          <a:xfrm flipH="1">
            <a:off x="5484222" y="1496814"/>
            <a:ext cx="1449238" cy="112143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13FDF1-1FF0-4DD8-B855-CBD21A147DF3}"/>
              </a:ext>
            </a:extLst>
          </p:cNvPr>
          <p:cNvSpPr txBox="1"/>
          <p:nvPr/>
        </p:nvSpPr>
        <p:spPr>
          <a:xfrm>
            <a:off x="875826" y="5133373"/>
            <a:ext cx="7339176" cy="923330"/>
          </a:xfrm>
          <a:prstGeom prst="rect">
            <a:avLst/>
          </a:prstGeom>
          <a:noFill/>
        </p:spPr>
        <p:txBody>
          <a:bodyPr wrap="square" rtlCol="0">
            <a:spAutoFit/>
          </a:bodyPr>
          <a:lstStyle/>
          <a:p>
            <a:r>
              <a:rPr lang="en-US" dirty="0"/>
              <a:t>** The numbers entered for Direct Certified Students must match the numbers on the Title I Data – CEP SY19-20 provided and signed by the school nutrition director.  This report is uploaded to the Title I Attachments tab.</a:t>
            </a:r>
          </a:p>
        </p:txBody>
      </p:sp>
      <p:pic>
        <p:nvPicPr>
          <p:cNvPr id="8" name="Picture 7">
            <a:extLst>
              <a:ext uri="{FF2B5EF4-FFF2-40B4-BE49-F238E27FC236}">
                <a16:creationId xmlns:a16="http://schemas.microsoft.com/office/drawing/2014/main" id="{CC047150-0251-4790-90AD-4D4D006658F3}"/>
              </a:ext>
            </a:extLst>
          </p:cNvPr>
          <p:cNvPicPr>
            <a:picLocks noChangeAspect="1"/>
          </p:cNvPicPr>
          <p:nvPr/>
        </p:nvPicPr>
        <p:blipFill>
          <a:blip r:embed="rId3"/>
          <a:stretch>
            <a:fillRect/>
          </a:stretch>
        </p:blipFill>
        <p:spPr>
          <a:xfrm>
            <a:off x="1297954" y="4094205"/>
            <a:ext cx="6858594" cy="1007267"/>
          </a:xfrm>
          <a:prstGeom prst="rect">
            <a:avLst/>
          </a:prstGeom>
        </p:spPr>
      </p:pic>
    </p:spTree>
    <p:extLst>
      <p:ext uri="{BB962C8B-B14F-4D97-AF65-F5344CB8AC3E}">
        <p14:creationId xmlns:p14="http://schemas.microsoft.com/office/powerpoint/2010/main" val="39428552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E3C71-5CB6-4A41-887A-B895C14230CA}"/>
              </a:ext>
            </a:extLst>
          </p:cNvPr>
          <p:cNvPicPr>
            <a:picLocks noChangeAspect="1"/>
          </p:cNvPicPr>
          <p:nvPr/>
        </p:nvPicPr>
        <p:blipFill>
          <a:blip r:embed="rId2"/>
          <a:stretch>
            <a:fillRect/>
          </a:stretch>
        </p:blipFill>
        <p:spPr>
          <a:xfrm>
            <a:off x="763037" y="2126691"/>
            <a:ext cx="8380963" cy="3320234"/>
          </a:xfrm>
          <a:prstGeom prst="rect">
            <a:avLst/>
          </a:prstGeom>
        </p:spPr>
      </p:pic>
      <p:sp>
        <p:nvSpPr>
          <p:cNvPr id="3" name="Title 2">
            <a:extLst>
              <a:ext uri="{FF2B5EF4-FFF2-40B4-BE49-F238E27FC236}">
                <a16:creationId xmlns:a16="http://schemas.microsoft.com/office/drawing/2014/main" id="{E7283164-3AEB-4BC2-A902-75138EABBC2E}"/>
              </a:ext>
            </a:extLst>
          </p:cNvPr>
          <p:cNvSpPr>
            <a:spLocks noGrp="1"/>
          </p:cNvSpPr>
          <p:nvPr>
            <p:ph type="title"/>
          </p:nvPr>
        </p:nvSpPr>
        <p:spPr>
          <a:xfrm>
            <a:off x="628650" y="-8439"/>
            <a:ext cx="8453206"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n-NO" b="1" i="0" u="none" strike="noStrike" kern="0" cap="none" spc="0" normalizeH="0" baseline="0" noProof="0" dirty="0">
                <a:ln>
                  <a:noFill/>
                </a:ln>
                <a:effectLst/>
                <a:uLnTx/>
                <a:uFillTx/>
              </a:rPr>
              <a:t>Eligible Attendance Area </a:t>
            </a:r>
            <a:br>
              <a:rPr kumimoji="0" lang="nn-NO" b="1" i="0" u="none" strike="noStrike" kern="0" cap="none" spc="0" normalizeH="0" baseline="0" noProof="0" dirty="0">
                <a:ln>
                  <a:noFill/>
                </a:ln>
                <a:effectLst/>
                <a:uLnTx/>
                <a:uFillTx/>
              </a:rPr>
            </a:br>
            <a:r>
              <a:rPr kumimoji="0" lang="nn-NO" b="1" i="0" u="none" strike="noStrike" kern="0" cap="none" spc="0" normalizeH="0" baseline="0" noProof="0" dirty="0">
                <a:ln>
                  <a:noFill/>
                </a:ln>
                <a:effectLst/>
                <a:uLnTx/>
                <a:uFillTx/>
              </a:rPr>
              <a:t>Embedded</a:t>
            </a:r>
            <a:r>
              <a:rPr lang="nn-NO" kern="0" dirty="0"/>
              <a:t> </a:t>
            </a:r>
            <a:r>
              <a:rPr kumimoji="0" lang="nn-NO" b="1" i="0" u="none" strike="noStrike" kern="0" cap="none" spc="0" normalizeH="0" baseline="0" noProof="0" dirty="0">
                <a:ln>
                  <a:noFill/>
                </a:ln>
                <a:effectLst/>
                <a:uLnTx/>
                <a:uFillTx/>
              </a:rPr>
              <a:t>Worksheet</a:t>
            </a:r>
            <a:endParaRPr kumimoji="0" lang="en-US" b="1" i="0" u="none" strike="noStrike" kern="0" cap="none" spc="0" normalizeH="0" baseline="0" noProof="0" dirty="0">
              <a:ln>
                <a:noFill/>
              </a:ln>
              <a:effectLst/>
              <a:uLnTx/>
              <a:uFillTx/>
            </a:endParaRPr>
          </a:p>
        </p:txBody>
      </p:sp>
      <p:sp>
        <p:nvSpPr>
          <p:cNvPr id="5" name="Right Arrow 7">
            <a:extLst>
              <a:ext uri="{FF2B5EF4-FFF2-40B4-BE49-F238E27FC236}">
                <a16:creationId xmlns:a16="http://schemas.microsoft.com/office/drawing/2014/main" id="{21187E06-0B98-423D-9679-548F1874AC6D}"/>
              </a:ext>
            </a:extLst>
          </p:cNvPr>
          <p:cNvSpPr/>
          <p:nvPr/>
        </p:nvSpPr>
        <p:spPr>
          <a:xfrm rot="1119120">
            <a:off x="2497237" y="2563297"/>
            <a:ext cx="791852" cy="27337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8">
            <a:extLst>
              <a:ext uri="{FF2B5EF4-FFF2-40B4-BE49-F238E27FC236}">
                <a16:creationId xmlns:a16="http://schemas.microsoft.com/office/drawing/2014/main" id="{D50E89D4-750A-4DDF-AB73-D248EBC2C7F5}"/>
              </a:ext>
            </a:extLst>
          </p:cNvPr>
          <p:cNvSpPr/>
          <p:nvPr/>
        </p:nvSpPr>
        <p:spPr>
          <a:xfrm rot="7896215">
            <a:off x="1560293" y="3292311"/>
            <a:ext cx="791852" cy="27337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99175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FC0DE7-C80B-4384-AA30-E685F9FD21FA}"/>
              </a:ext>
            </a:extLst>
          </p:cNvPr>
          <p:cNvSpPr>
            <a:spLocks noGrp="1"/>
          </p:cNvSpPr>
          <p:nvPr>
            <p:ph type="title"/>
          </p:nvPr>
        </p:nvSpPr>
        <p:spPr>
          <a:xfrm>
            <a:off x="621437" y="214205"/>
            <a:ext cx="8424909" cy="602541"/>
          </a:xfrm>
        </p:spPr>
        <p:txBody>
          <a:bodyPr>
            <a:normAutofit fontScale="90000"/>
          </a:bodyPr>
          <a:lstStyle/>
          <a:p>
            <a:pPr>
              <a:defRPr/>
            </a:pPr>
            <a:br>
              <a:rPr lang="en-US" sz="3600" dirty="0"/>
            </a:br>
            <a:r>
              <a:rPr lang="en-US" sz="4000" dirty="0"/>
              <a:t>Eligible Attendance Area -  Continued </a:t>
            </a:r>
            <a:br>
              <a:rPr lang="en-US" sz="3300" dirty="0"/>
            </a:br>
            <a:endParaRPr lang="en-US" sz="3300" dirty="0"/>
          </a:p>
        </p:txBody>
      </p:sp>
      <p:sp>
        <p:nvSpPr>
          <p:cNvPr id="4" name="Content Placeholder 2">
            <a:extLst>
              <a:ext uri="{FF2B5EF4-FFF2-40B4-BE49-F238E27FC236}">
                <a16:creationId xmlns:a16="http://schemas.microsoft.com/office/drawing/2014/main" id="{AF027408-E565-44A1-9AC4-6D9B1BB10447}"/>
              </a:ext>
            </a:extLst>
          </p:cNvPr>
          <p:cNvSpPr txBox="1">
            <a:spLocks/>
          </p:cNvSpPr>
          <p:nvPr/>
        </p:nvSpPr>
        <p:spPr>
          <a:xfrm>
            <a:off x="852488" y="1350297"/>
            <a:ext cx="8127977" cy="49316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Arial" charset="0"/>
              <a:buNone/>
              <a:defRPr/>
            </a:pPr>
            <a:r>
              <a:rPr lang="en-US" sz="2400" b="1" dirty="0">
                <a:solidFill>
                  <a:srgbClr val="000000"/>
                </a:solidFill>
              </a:rPr>
              <a:t>Rezoning/Opening New School </a:t>
            </a:r>
          </a:p>
          <a:p>
            <a:pPr marL="0" lvl="1" indent="0">
              <a:lnSpc>
                <a:spcPct val="100000"/>
              </a:lnSpc>
              <a:spcBef>
                <a:spcPts val="0"/>
              </a:spcBef>
              <a:buNone/>
              <a:defRPr/>
            </a:pPr>
            <a:r>
              <a:rPr lang="en-US" sz="1900" dirty="0">
                <a:ea typeface="Calibri" pitchFamily="34" charset="0"/>
                <a:cs typeface="Calibri" pitchFamily="34" charset="0"/>
              </a:rPr>
              <a:t>When rezoning or the opening of a new school occurs in an LEA:</a:t>
            </a:r>
          </a:p>
          <a:p>
            <a:pPr marL="685800" lvl="2">
              <a:lnSpc>
                <a:spcPct val="100000"/>
              </a:lnSpc>
              <a:spcBef>
                <a:spcPts val="0"/>
              </a:spcBef>
              <a:defRPr/>
            </a:pPr>
            <a:r>
              <a:rPr lang="en-US" sz="1900" dirty="0">
                <a:ea typeface="Calibri" pitchFamily="34" charset="0"/>
                <a:cs typeface="Calibri" pitchFamily="34" charset="0"/>
              </a:rPr>
              <a:t>The LEA must track each student from the “old” school using the enrollment data (Oct. 2, 2018 FTE Count) and poverty data (FRM from Oct. 2018 to the student’s “new” school</a:t>
            </a:r>
          </a:p>
          <a:p>
            <a:pPr marL="457200" lvl="2" indent="0">
              <a:lnSpc>
                <a:spcPct val="100000"/>
              </a:lnSpc>
              <a:spcBef>
                <a:spcPts val="0"/>
              </a:spcBef>
              <a:buNone/>
              <a:defRPr/>
            </a:pPr>
            <a:r>
              <a:rPr lang="en-US" sz="1900" b="1" dirty="0">
                <a:cs typeface="Calibri" pitchFamily="34" charset="0"/>
              </a:rPr>
              <a:t>Or</a:t>
            </a:r>
            <a:endParaRPr lang="en-US" sz="1900" b="1" dirty="0">
              <a:ea typeface="Calibri" pitchFamily="34" charset="0"/>
              <a:cs typeface="Calibri" pitchFamily="34" charset="0"/>
            </a:endParaRPr>
          </a:p>
          <a:p>
            <a:pPr marL="685800" lvl="2">
              <a:lnSpc>
                <a:spcPct val="100000"/>
              </a:lnSpc>
              <a:spcBef>
                <a:spcPts val="0"/>
              </a:spcBef>
              <a:defRPr/>
            </a:pPr>
            <a:r>
              <a:rPr lang="en-US" sz="1900" dirty="0">
                <a:ea typeface="Calibri" pitchFamily="34" charset="0"/>
                <a:cs typeface="Calibri" pitchFamily="34" charset="0"/>
              </a:rPr>
              <a:t>Wait and use the FY20 Oct. FTE count (Oct. 1, 2019 and FY20 FRM data (Oct. 2019)</a:t>
            </a:r>
          </a:p>
          <a:p>
            <a:pPr marL="0" lvl="1" indent="0">
              <a:lnSpc>
                <a:spcPct val="100000"/>
              </a:lnSpc>
              <a:spcBef>
                <a:spcPts val="0"/>
              </a:spcBef>
              <a:buNone/>
              <a:defRPr/>
            </a:pPr>
            <a:r>
              <a:rPr lang="en-US" sz="1900" dirty="0">
                <a:ea typeface="Calibri" pitchFamily="34" charset="0"/>
                <a:cs typeface="Calibri" pitchFamily="34" charset="0"/>
              </a:rPr>
              <a:t>Attach supporting documentation for such changes to the Title I Attachment tab:</a:t>
            </a:r>
          </a:p>
          <a:p>
            <a:pPr marL="800100" lvl="2" indent="-342900">
              <a:lnSpc>
                <a:spcPct val="100000"/>
              </a:lnSpc>
              <a:spcBef>
                <a:spcPts val="0"/>
              </a:spcBef>
              <a:defRPr/>
            </a:pPr>
            <a:r>
              <a:rPr lang="en-US" sz="1900" dirty="0">
                <a:ea typeface="Calibri" pitchFamily="34" charset="0"/>
                <a:cs typeface="Calibri" pitchFamily="34" charset="0"/>
              </a:rPr>
              <a:t>Narrative explaining the rezoning process</a:t>
            </a:r>
            <a:endParaRPr lang="en-US" sz="1900" dirty="0"/>
          </a:p>
          <a:p>
            <a:pPr marL="800100" lvl="3" indent="-342900">
              <a:lnSpc>
                <a:spcPct val="100000"/>
              </a:lnSpc>
              <a:spcBef>
                <a:spcPts val="0"/>
              </a:spcBef>
              <a:defRPr/>
            </a:pPr>
            <a:r>
              <a:rPr lang="en-US" sz="1900" dirty="0">
                <a:ea typeface="Calibri" pitchFamily="34" charset="0"/>
                <a:cs typeface="Calibri" pitchFamily="34" charset="0"/>
              </a:rPr>
              <a:t>Eligible Attendance Area Worksheet indicating changes</a:t>
            </a:r>
          </a:p>
          <a:p>
            <a:pPr marL="800100" lvl="3" indent="-342900">
              <a:lnSpc>
                <a:spcPct val="100000"/>
              </a:lnSpc>
              <a:spcBef>
                <a:spcPts val="0"/>
              </a:spcBef>
              <a:defRPr/>
            </a:pPr>
            <a:r>
              <a:rPr lang="en-US" sz="1900" dirty="0">
                <a:ea typeface="Calibri" pitchFamily="34" charset="0"/>
                <a:cs typeface="Calibri" pitchFamily="34" charset="0"/>
              </a:rPr>
              <a:t>CEP Data Form for Title I</a:t>
            </a:r>
          </a:p>
          <a:p>
            <a:pPr marL="800100" lvl="3" indent="-342900">
              <a:lnSpc>
                <a:spcPct val="100000"/>
              </a:lnSpc>
              <a:spcBef>
                <a:spcPts val="0"/>
              </a:spcBef>
              <a:defRPr/>
            </a:pPr>
            <a:r>
              <a:rPr lang="en-US" sz="1900" dirty="0"/>
              <a:t>Supporting documentation is attached to the Title I Attachment tab</a:t>
            </a:r>
            <a:endParaRPr lang="en-US" sz="1900" dirty="0">
              <a:ea typeface="Calibri" pitchFamily="34" charset="0"/>
              <a:cs typeface="Calibri" pitchFamily="34" charset="0"/>
            </a:endParaRPr>
          </a:p>
          <a:p>
            <a:pPr marL="800100" lvl="3" indent="-342900">
              <a:lnSpc>
                <a:spcPct val="100000"/>
              </a:lnSpc>
              <a:spcBef>
                <a:spcPts val="0"/>
              </a:spcBef>
              <a:defRPr/>
            </a:pPr>
            <a:r>
              <a:rPr lang="en-US" sz="1900" b="1" dirty="0">
                <a:ea typeface="Calibri" pitchFamily="34" charset="0"/>
                <a:cs typeface="Calibri" pitchFamily="34" charset="0"/>
              </a:rPr>
              <a:t>Seek assistance from area specialist and the handbook for detailed instructions</a:t>
            </a:r>
          </a:p>
          <a:p>
            <a:pPr marL="930275" lvl="3" indent="0">
              <a:spcBef>
                <a:spcPts val="575"/>
              </a:spcBef>
              <a:buFont typeface="Arial" charset="0"/>
              <a:buNone/>
              <a:defRPr/>
            </a:pPr>
            <a:endParaRPr lang="en-US" sz="1900" dirty="0">
              <a:ea typeface="Calibri" pitchFamily="34" charset="0"/>
              <a:cs typeface="Calibri" pitchFamily="34" charset="0"/>
            </a:endParaRPr>
          </a:p>
          <a:p>
            <a:pPr marL="0" indent="0">
              <a:buFont typeface="Arial" charset="0"/>
              <a:buNone/>
              <a:defRPr/>
            </a:pPr>
            <a:endParaRPr lang="en-US" sz="2400" b="1" dirty="0">
              <a:solidFill>
                <a:srgbClr val="000000"/>
              </a:solidFill>
            </a:endParaRPr>
          </a:p>
          <a:p>
            <a:pPr marL="0" indent="0">
              <a:buFont typeface="Arial" charset="0"/>
              <a:buNone/>
              <a:defRPr/>
            </a:pPr>
            <a:endParaRPr lang="en-US" sz="2400" b="1" dirty="0">
              <a:solidFill>
                <a:srgbClr val="000000"/>
              </a:solidFill>
            </a:endParaRPr>
          </a:p>
        </p:txBody>
      </p:sp>
    </p:spTree>
    <p:extLst>
      <p:ext uri="{BB962C8B-B14F-4D97-AF65-F5344CB8AC3E}">
        <p14:creationId xmlns:p14="http://schemas.microsoft.com/office/powerpoint/2010/main" val="4212028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0"/>
            <a:ext cx="8059301" cy="781235"/>
          </a:xfrm>
        </p:spPr>
        <p:txBody>
          <a:bodyPr>
            <a:normAutofit/>
          </a:bodyPr>
          <a:lstStyle/>
          <a:p>
            <a:r>
              <a:rPr lang="en-US" dirty="0"/>
              <a:t>Internal Controls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11</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26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3049021"/>
            <a:ext cx="7886700" cy="3150443"/>
          </a:xfrm>
        </p:spPr>
        <p:txBody>
          <a:bodyPr>
            <a:normAutofit/>
          </a:bodyPr>
          <a:lstStyle/>
          <a:p>
            <a:r>
              <a:rPr lang="en-US" sz="2400" dirty="0"/>
              <a:t>Internal controls can be defined as a process, implemented by an LEA, designed to provide reasonable assurance regarding the achievement of objectives in the following categories: effectiveness and efficiency in operations, reliability of reporting for internal and external use, and compliance with applicable laws and regulations (2 CFR §200.61).</a:t>
            </a:r>
          </a:p>
          <a:p>
            <a:endParaRPr lang="en-US" dirty="0"/>
          </a:p>
        </p:txBody>
      </p:sp>
    </p:spTree>
    <p:extLst>
      <p:ext uri="{BB962C8B-B14F-4D97-AF65-F5344CB8AC3E}">
        <p14:creationId xmlns:p14="http://schemas.microsoft.com/office/powerpoint/2010/main" val="12621205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861134"/>
          </a:xfrm>
        </p:spPr>
        <p:txBody>
          <a:bodyPr>
            <a:normAutofit/>
          </a:bodyPr>
          <a:lstStyle/>
          <a:p>
            <a:pPr>
              <a:defRPr/>
            </a:pPr>
            <a:r>
              <a:rPr lang="en-US" dirty="0"/>
              <a:t>Eligible Attendance Area</a:t>
            </a:r>
          </a:p>
        </p:txBody>
      </p:sp>
      <p:sp>
        <p:nvSpPr>
          <p:cNvPr id="196611" name="Content Placeholder 2"/>
          <p:cNvSpPr>
            <a:spLocks noGrp="1"/>
          </p:cNvSpPr>
          <p:nvPr>
            <p:ph idx="1"/>
          </p:nvPr>
        </p:nvSpPr>
        <p:spPr>
          <a:xfrm>
            <a:off x="628650" y="1543667"/>
            <a:ext cx="8358831" cy="4593490"/>
          </a:xfrm>
        </p:spPr>
        <p:txBody>
          <a:bodyPr>
            <a:normAutofit/>
          </a:bodyPr>
          <a:lstStyle/>
          <a:p>
            <a:pPr marL="0" indent="0">
              <a:buNone/>
            </a:pPr>
            <a:r>
              <a:rPr lang="en-US" altLang="en-US" b="1" dirty="0">
                <a:solidFill>
                  <a:srgbClr val="000000"/>
                </a:solidFill>
              </a:rPr>
              <a:t>Rezoning and CEP</a:t>
            </a:r>
            <a:endParaRPr lang="en-US" altLang="en-US" dirty="0">
              <a:ea typeface="Calibri" pitchFamily="34" charset="0"/>
              <a:cs typeface="Calibri" pitchFamily="34" charset="0"/>
            </a:endParaRPr>
          </a:p>
          <a:p>
            <a:pPr marL="228600" lvl="1">
              <a:lnSpc>
                <a:spcPct val="100000"/>
              </a:lnSpc>
              <a:spcBef>
                <a:spcPts val="0"/>
              </a:spcBef>
              <a:defRPr/>
            </a:pPr>
            <a:r>
              <a:rPr lang="en-US" altLang="en-US" dirty="0">
                <a:ea typeface="Calibri" pitchFamily="34" charset="0"/>
                <a:cs typeface="Calibri" pitchFamily="34" charset="0"/>
              </a:rPr>
              <a:t>As with schools using FRM data, when rezoning or the opening of a new school occurs in an LEA, the LEA must ensure that the direct certified FRM data reported for the schools is accurate </a:t>
            </a:r>
          </a:p>
          <a:p>
            <a:pPr marL="228600" lvl="1">
              <a:lnSpc>
                <a:spcPct val="100000"/>
              </a:lnSpc>
              <a:spcBef>
                <a:spcPts val="0"/>
              </a:spcBef>
              <a:defRPr/>
            </a:pPr>
            <a:r>
              <a:rPr lang="en-US" altLang="en-US" dirty="0">
                <a:ea typeface="Calibri" pitchFamily="34" charset="0"/>
                <a:cs typeface="Calibri" pitchFamily="34" charset="0"/>
              </a:rPr>
              <a:t>The School Nutrition office at the GaDOE has developed a mechanism to assist LEAs that are rezoning schools or opening new schools. LEAs that are rezoning schools or opening new schools should consult with their LEA School Nutrition office to receive updated data for CEP.</a:t>
            </a:r>
          </a:p>
          <a:p>
            <a:pPr lvl="3">
              <a:lnSpc>
                <a:spcPct val="100000"/>
              </a:lnSpc>
              <a:spcBef>
                <a:spcPts val="0"/>
              </a:spcBef>
            </a:pPr>
            <a:endParaRPr lang="en-US" sz="700" dirty="0"/>
          </a:p>
          <a:p>
            <a:pPr marL="0" indent="0">
              <a:buNone/>
            </a:pPr>
            <a:endParaRPr lang="en-US" altLang="en-US" dirty="0">
              <a:ea typeface="Calibri" pitchFamily="34" charset="0"/>
              <a:cs typeface="Calibri" pitchFamily="34" charset="0"/>
            </a:endParaRPr>
          </a:p>
        </p:txBody>
      </p:sp>
      <p:sp>
        <p:nvSpPr>
          <p:cNvPr id="196612"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FE8418BF-17FF-4FA7-B31C-1AC26C1D050B}" type="slidenum">
              <a:rPr lang="en-US" altLang="en-US" sz="1200">
                <a:solidFill>
                  <a:srgbClr val="000000"/>
                </a:solidFill>
              </a:rPr>
              <a:pPr/>
              <a:t>110</a:t>
            </a:fld>
            <a:endParaRPr lang="en-US" altLang="en-US" sz="1200" dirty="0">
              <a:solidFill>
                <a:srgbClr val="000000"/>
              </a:solidFill>
            </a:endParaRPr>
          </a:p>
        </p:txBody>
      </p:sp>
      <p:sp>
        <p:nvSpPr>
          <p:cNvPr id="196613"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B9CE8E4B-A680-48EC-95B2-DA2EEE43CF11}" type="slidenum">
              <a:rPr lang="en-US" altLang="en-US" sz="1200">
                <a:solidFill>
                  <a:schemeClr val="bg1"/>
                </a:solidFill>
              </a:rPr>
              <a:pPr algn="r" eaLnBrk="1" hangingPunct="1"/>
              <a:t>110</a:t>
            </a:fld>
            <a:endParaRPr lang="en-US" altLang="en-US" sz="1200" dirty="0">
              <a:solidFill>
                <a:schemeClr val="bg1"/>
              </a:solidFill>
            </a:endParaRPr>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278935407"/>
      </p:ext>
    </p:extLst>
  </p:cSld>
  <p:clrMapOvr>
    <a:masterClrMapping/>
  </p:clrMapOvr>
  <p:transition spd="med">
    <p:strips dir="rd"/>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8153400" cy="958788"/>
          </a:xfrm>
        </p:spPr>
        <p:txBody>
          <a:bodyPr>
            <a:normAutofit fontScale="90000"/>
          </a:bodyPr>
          <a:lstStyle/>
          <a:p>
            <a:pPr>
              <a:defRPr/>
            </a:pPr>
            <a:br>
              <a:rPr lang="en-US" sz="3600" dirty="0">
                <a:effectLst>
                  <a:outerShdw blurRad="38100" dist="38100" dir="2700000" algn="tl">
                    <a:srgbClr val="000000">
                      <a:alpha val="43137"/>
                    </a:srgbClr>
                  </a:outerShdw>
                </a:effectLst>
              </a:rPr>
            </a:br>
            <a:r>
              <a:rPr lang="en-US" sz="4000" dirty="0"/>
              <a:t>Eligible Attendance Area Worksheet</a:t>
            </a:r>
            <a:br>
              <a:rPr lang="en-US" sz="3300" dirty="0">
                <a:effectLst>
                  <a:outerShdw blurRad="38100" dist="38100" dir="2700000" algn="tl">
                    <a:srgbClr val="000000">
                      <a:alpha val="43137"/>
                    </a:srgbClr>
                  </a:outerShdw>
                </a:effectLst>
              </a:rPr>
            </a:br>
            <a:endParaRPr lang="en-US" sz="3300" dirty="0">
              <a:effectLst>
                <a:outerShdw blurRad="38100" dist="38100" dir="2700000" algn="tl">
                  <a:srgbClr val="000000">
                    <a:alpha val="43137"/>
                  </a:srgbClr>
                </a:outerShdw>
              </a:effectLst>
            </a:endParaRPr>
          </a:p>
        </p:txBody>
      </p:sp>
      <p:sp>
        <p:nvSpPr>
          <p:cNvPr id="117763" name="Content Placeholder 2"/>
          <p:cNvSpPr>
            <a:spLocks noGrp="1"/>
          </p:cNvSpPr>
          <p:nvPr>
            <p:ph idx="1"/>
          </p:nvPr>
        </p:nvSpPr>
        <p:spPr>
          <a:xfrm>
            <a:off x="816746" y="1412422"/>
            <a:ext cx="8462865" cy="4351338"/>
          </a:xfrm>
        </p:spPr>
        <p:txBody>
          <a:bodyPr/>
          <a:lstStyle/>
          <a:p>
            <a:pPr>
              <a:lnSpc>
                <a:spcPct val="100000"/>
              </a:lnSpc>
              <a:spcBef>
                <a:spcPts val="0"/>
              </a:spcBef>
              <a:buFont typeface="Arial" charset="0"/>
              <a:buNone/>
              <a:defRPr/>
            </a:pPr>
            <a:r>
              <a:rPr lang="en-US" sz="2800" b="1" dirty="0">
                <a:solidFill>
                  <a:srgbClr val="000000"/>
                </a:solidFill>
              </a:rPr>
              <a:t>Rezoning and CEP</a:t>
            </a:r>
          </a:p>
          <a:p>
            <a:pPr marL="342900" lvl="2" indent="-342900" eaLnBrk="1" hangingPunct="1">
              <a:lnSpc>
                <a:spcPct val="100000"/>
              </a:lnSpc>
              <a:spcBef>
                <a:spcPts val="0"/>
              </a:spcBef>
              <a:defRPr/>
            </a:pPr>
            <a:r>
              <a:rPr lang="en-US" sz="2800" dirty="0">
                <a:ea typeface="Calibri" pitchFamily="34" charset="0"/>
                <a:cs typeface="Calibri" pitchFamily="34" charset="0"/>
              </a:rPr>
              <a:t>Attach supporting documentation to the Title I Attachment tab for such changes:</a:t>
            </a:r>
          </a:p>
          <a:p>
            <a:pPr marL="685800" lvl="3" eaLnBrk="1" hangingPunct="1">
              <a:lnSpc>
                <a:spcPct val="100000"/>
              </a:lnSpc>
              <a:spcBef>
                <a:spcPts val="0"/>
              </a:spcBef>
              <a:buFont typeface="Courier New" pitchFamily="49" charset="0"/>
              <a:buChar char="o"/>
              <a:defRPr/>
            </a:pPr>
            <a:r>
              <a:rPr lang="en-US" sz="2400" dirty="0">
                <a:ea typeface="Calibri" pitchFamily="34" charset="0"/>
                <a:cs typeface="Calibri" pitchFamily="34" charset="0"/>
              </a:rPr>
              <a:t>Narrative explaining the re-zoning process</a:t>
            </a:r>
          </a:p>
          <a:p>
            <a:pPr marL="685800" lvl="3" eaLnBrk="1" hangingPunct="1">
              <a:lnSpc>
                <a:spcPct val="100000"/>
              </a:lnSpc>
              <a:spcBef>
                <a:spcPts val="0"/>
              </a:spcBef>
              <a:buFont typeface="Courier New" pitchFamily="49" charset="0"/>
              <a:buChar char="o"/>
              <a:defRPr/>
            </a:pPr>
            <a:r>
              <a:rPr lang="en-US" sz="2400" dirty="0">
                <a:ea typeface="Calibri" pitchFamily="34" charset="0"/>
                <a:cs typeface="Calibri" pitchFamily="34" charset="0"/>
              </a:rPr>
              <a:t>Eligible Attendance Area Worksheet indicating changes must be attached </a:t>
            </a:r>
          </a:p>
          <a:p>
            <a:pPr marL="685800" lvl="3" eaLnBrk="1" hangingPunct="1">
              <a:lnSpc>
                <a:spcPct val="100000"/>
              </a:lnSpc>
              <a:spcBef>
                <a:spcPts val="0"/>
              </a:spcBef>
              <a:buFont typeface="Courier New" pitchFamily="49" charset="0"/>
              <a:buChar char="o"/>
              <a:defRPr/>
            </a:pPr>
            <a:r>
              <a:rPr lang="en-US" sz="2400" dirty="0">
                <a:ea typeface="Calibri" pitchFamily="34" charset="0"/>
                <a:cs typeface="Calibri" pitchFamily="34" charset="0"/>
              </a:rPr>
              <a:t>Revised CEP Data Form for Title I</a:t>
            </a:r>
            <a:endParaRPr lang="en-US" dirty="0">
              <a:ea typeface="Calibri" pitchFamily="34" charset="0"/>
              <a:cs typeface="Calibri" pitchFamily="34" charset="0"/>
            </a:endParaRPr>
          </a:p>
          <a:p>
            <a:pPr marL="0" indent="0">
              <a:buFont typeface="Arial" charset="0"/>
              <a:buNone/>
              <a:defRPr/>
            </a:pPr>
            <a:endParaRPr lang="en-US" sz="2400" b="1" dirty="0">
              <a:solidFill>
                <a:srgbClr val="000000"/>
              </a:solidFill>
            </a:endParaRPr>
          </a:p>
          <a:p>
            <a:pPr marL="0" indent="0">
              <a:buFont typeface="Arial" charset="0"/>
              <a:buNone/>
              <a:defRPr/>
            </a:pPr>
            <a:endParaRPr lang="en-US" sz="2400" b="1" dirty="0">
              <a:solidFill>
                <a:srgbClr val="000000"/>
              </a:solidFill>
            </a:endParaRPr>
          </a:p>
        </p:txBody>
      </p:sp>
      <p:sp>
        <p:nvSpPr>
          <p:cNvPr id="197636" name="Slide Number Placeholder 2"/>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06B87BD1-5AB9-4186-B6A1-2DE7EA7883FA}" type="slidenum">
              <a:rPr lang="en-US" altLang="en-US" sz="1200">
                <a:solidFill>
                  <a:srgbClr val="000000"/>
                </a:solidFill>
              </a:rPr>
              <a:pPr/>
              <a:t>111</a:t>
            </a:fld>
            <a:endParaRPr lang="en-US" altLang="en-US" sz="1200" dirty="0">
              <a:solidFill>
                <a:srgbClr val="000000"/>
              </a:solidFill>
            </a:endParaRPr>
          </a:p>
        </p:txBody>
      </p:sp>
      <p:sp>
        <p:nvSpPr>
          <p:cNvPr id="197637"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D5273C91-EAC5-4B7F-AE5E-B122B4C89F5B}" type="slidenum">
              <a:rPr lang="en-US" altLang="en-US" sz="1200">
                <a:solidFill>
                  <a:schemeClr val="bg1"/>
                </a:solidFill>
              </a:rPr>
              <a:pPr algn="r" eaLnBrk="1" hangingPunct="1"/>
              <a:t>111</a:t>
            </a:fld>
            <a:endParaRPr lang="en-US" altLang="en-US" sz="1200" dirty="0">
              <a:solidFill>
                <a:schemeClr val="bg1"/>
              </a:solidFill>
            </a:endParaRPr>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170118297"/>
      </p:ext>
    </p:extLst>
  </p:cSld>
  <p:clrMapOvr>
    <a:masterClrMapping/>
  </p:clrMapOvr>
  <p:transition spd="med">
    <p:strips dir="rd"/>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5B9C-25DE-4E0B-BCD6-56B5AB68AA8F}"/>
              </a:ext>
            </a:extLst>
          </p:cNvPr>
          <p:cNvSpPr>
            <a:spLocks noGrp="1"/>
          </p:cNvSpPr>
          <p:nvPr>
            <p:ph type="ctrTitle"/>
          </p:nvPr>
        </p:nvSpPr>
        <p:spPr>
          <a:xfrm>
            <a:off x="901467" y="1280408"/>
            <a:ext cx="7913874" cy="2387600"/>
          </a:xfrm>
        </p:spPr>
        <p:txBody>
          <a:bodyPr>
            <a:normAutofit/>
          </a:bodyPr>
          <a:lstStyle/>
          <a:p>
            <a:r>
              <a:rPr lang="en-US" sz="4000" dirty="0"/>
              <a:t>Title I, Part A</a:t>
            </a:r>
            <a:br>
              <a:rPr lang="en-US" sz="4000" dirty="0"/>
            </a:br>
            <a:br>
              <a:rPr lang="en-US" sz="4000" dirty="0"/>
            </a:br>
            <a:r>
              <a:rPr lang="en-US" sz="4000" dirty="0"/>
              <a:t>School Allocations</a:t>
            </a:r>
          </a:p>
        </p:txBody>
      </p:sp>
    </p:spTree>
    <p:extLst>
      <p:ext uri="{BB962C8B-B14F-4D97-AF65-F5344CB8AC3E}">
        <p14:creationId xmlns:p14="http://schemas.microsoft.com/office/powerpoint/2010/main" val="39012380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8F01512-4FF7-4979-B172-45CE4A638080}"/>
              </a:ext>
            </a:extLst>
          </p:cNvPr>
          <p:cNvPicPr/>
          <p:nvPr/>
        </p:nvPicPr>
        <p:blipFill rotWithShape="1">
          <a:blip r:embed="rId2"/>
          <a:srcRect t="11358" r="2593" b="5349"/>
          <a:stretch/>
        </p:blipFill>
        <p:spPr bwMode="auto">
          <a:xfrm>
            <a:off x="765810" y="1320800"/>
            <a:ext cx="8016240" cy="4704528"/>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CED16DB2-CD68-49D7-B0E4-D1E6AEA020B2}"/>
              </a:ext>
            </a:extLst>
          </p:cNvPr>
          <p:cNvSpPr>
            <a:spLocks noGrp="1"/>
          </p:cNvSpPr>
          <p:nvPr>
            <p:ph type="title"/>
          </p:nvPr>
        </p:nvSpPr>
        <p:spPr>
          <a:xfrm>
            <a:off x="628650" y="-170275"/>
            <a:ext cx="7886700" cy="1325563"/>
          </a:xfrm>
        </p:spPr>
        <p:txBody>
          <a:bodyPr>
            <a:normAutofit/>
          </a:bodyPr>
          <a:lstStyle/>
          <a:p>
            <a:r>
              <a:rPr lang="en-US" dirty="0"/>
              <a:t>School Allocations Tab</a:t>
            </a:r>
          </a:p>
        </p:txBody>
      </p:sp>
      <p:sp>
        <p:nvSpPr>
          <p:cNvPr id="4" name="Slide Number Placeholder 3">
            <a:extLst>
              <a:ext uri="{FF2B5EF4-FFF2-40B4-BE49-F238E27FC236}">
                <a16:creationId xmlns:a16="http://schemas.microsoft.com/office/drawing/2014/main" id="{B3EDABD0-D4C1-444B-9A8E-BAB72179B95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113</a:t>
            </a:fld>
            <a:endParaRPr lang="en-US" dirty="0"/>
          </a:p>
        </p:txBody>
      </p:sp>
      <p:sp>
        <p:nvSpPr>
          <p:cNvPr id="6" name="Arrow: Down 5">
            <a:extLst>
              <a:ext uri="{FF2B5EF4-FFF2-40B4-BE49-F238E27FC236}">
                <a16:creationId xmlns:a16="http://schemas.microsoft.com/office/drawing/2014/main" id="{00D3D487-0B86-45E2-9DC9-284849259888}"/>
              </a:ext>
            </a:extLst>
          </p:cNvPr>
          <p:cNvSpPr/>
          <p:nvPr/>
        </p:nvSpPr>
        <p:spPr>
          <a:xfrm rot="2302787">
            <a:off x="4299203" y="3044607"/>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97468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28650" y="-161134"/>
            <a:ext cx="7886700" cy="1325563"/>
          </a:xfrm>
        </p:spPr>
        <p:txBody>
          <a:bodyPr>
            <a:normAutofit/>
          </a:bodyPr>
          <a:lstStyle/>
          <a:p>
            <a:pPr>
              <a:defRPr/>
            </a:pPr>
            <a:r>
              <a:rPr lang="en-US" dirty="0">
                <a:cs typeface="Calibri" pitchFamily="34" charset="0"/>
              </a:rPr>
              <a:t>School Allocations Tab</a:t>
            </a:r>
          </a:p>
        </p:txBody>
      </p:sp>
      <p:sp>
        <p:nvSpPr>
          <p:cNvPr id="139267" name="TextBox 4"/>
          <p:cNvSpPr>
            <a:spLocks noGrp="1" noChangeArrowheads="1"/>
          </p:cNvSpPr>
          <p:nvPr>
            <p:ph idx="1"/>
          </p:nvPr>
        </p:nvSpPr>
        <p:spPr>
          <a:xfrm>
            <a:off x="895350" y="1543868"/>
            <a:ext cx="8381397" cy="3770263"/>
          </a:xfrm>
        </p:spPr>
        <p:txBody>
          <a:bodyPr wrap="square">
            <a:spAutoFit/>
          </a:bodyPr>
          <a:lstStyle/>
          <a:p>
            <a:pPr marL="228600" lvl="1" eaLnBrk="1" hangingPunct="1">
              <a:lnSpc>
                <a:spcPct val="100000"/>
              </a:lnSpc>
              <a:spcBef>
                <a:spcPts val="0"/>
              </a:spcBef>
              <a:buSzPct val="121000"/>
              <a:buFont typeface="Arial" charset="0"/>
              <a:buChar char="•"/>
            </a:pPr>
            <a:r>
              <a:rPr lang="en-US" altLang="en-US" dirty="0">
                <a:ea typeface="Calibri" pitchFamily="34" charset="0"/>
                <a:cs typeface="Calibri" pitchFamily="34" charset="0"/>
              </a:rPr>
              <a:t>Grade Span Grouping (Check if Applicable)</a:t>
            </a:r>
          </a:p>
          <a:p>
            <a:pPr marL="228600" lvl="1" eaLnBrk="1" hangingPunct="1">
              <a:lnSpc>
                <a:spcPct val="100000"/>
              </a:lnSpc>
              <a:spcBef>
                <a:spcPts val="0"/>
              </a:spcBef>
              <a:buSzPct val="121000"/>
              <a:buFont typeface="Arial" charset="0"/>
              <a:buChar char="•"/>
            </a:pPr>
            <a:r>
              <a:rPr lang="en-US" altLang="en-US" dirty="0">
                <a:ea typeface="Calibri" pitchFamily="34" charset="0"/>
                <a:cs typeface="Calibri" pitchFamily="34" charset="0"/>
              </a:rPr>
              <a:t>Poverty Determination</a:t>
            </a:r>
          </a:p>
          <a:p>
            <a:pPr marL="228600" lvl="1" eaLnBrk="1" hangingPunct="1">
              <a:lnSpc>
                <a:spcPct val="100000"/>
              </a:lnSpc>
              <a:spcBef>
                <a:spcPts val="0"/>
              </a:spcBef>
              <a:buSzPct val="121000"/>
              <a:buFont typeface="Arial" charset="0"/>
              <a:buChar char="•"/>
            </a:pPr>
            <a:endParaRPr lang="en-US" altLang="en-US" sz="1100" dirty="0">
              <a:ea typeface="Calibri" pitchFamily="34" charset="0"/>
              <a:cs typeface="Calibri" pitchFamily="34" charset="0"/>
            </a:endParaRPr>
          </a:p>
          <a:p>
            <a:pPr marL="685800" lvl="3" eaLnBrk="1" hangingPunct="1">
              <a:lnSpc>
                <a:spcPct val="100000"/>
              </a:lnSpc>
              <a:spcBef>
                <a:spcPts val="0"/>
              </a:spcBef>
              <a:buFont typeface="Courier New" pitchFamily="49" charset="0"/>
              <a:buChar char="o"/>
            </a:pPr>
            <a:r>
              <a:rPr lang="en-US" altLang="en-US" sz="2400" dirty="0">
                <a:ea typeface="Calibri" pitchFamily="34" charset="0"/>
                <a:cs typeface="Calibri" pitchFamily="34" charset="0"/>
              </a:rPr>
              <a:t>Check the box that applies:</a:t>
            </a:r>
          </a:p>
          <a:p>
            <a:pPr marL="1257300" lvl="4" indent="-342900" eaLnBrk="1" hangingPunct="1">
              <a:lnSpc>
                <a:spcPct val="100000"/>
              </a:lnSpc>
              <a:spcBef>
                <a:spcPts val="0"/>
              </a:spcBef>
              <a:buFont typeface="Wingdings" panose="05000000000000000000" pitchFamily="2" charset="2"/>
              <a:buChar char="§"/>
            </a:pPr>
            <a:r>
              <a:rPr lang="en-US" altLang="en-US" sz="2000" dirty="0">
                <a:ea typeface="Calibri" pitchFamily="34" charset="0"/>
                <a:cs typeface="Calibri" pitchFamily="34" charset="0"/>
              </a:rPr>
              <a:t>School Lunch</a:t>
            </a:r>
          </a:p>
          <a:p>
            <a:pPr marL="1257300" lvl="4" indent="-342900" eaLnBrk="1" hangingPunct="1">
              <a:lnSpc>
                <a:spcPct val="100000"/>
              </a:lnSpc>
              <a:spcBef>
                <a:spcPts val="0"/>
              </a:spcBef>
              <a:buFont typeface="Wingdings" panose="05000000000000000000" pitchFamily="2" charset="2"/>
              <a:buChar char="§"/>
            </a:pPr>
            <a:r>
              <a:rPr lang="en-US" altLang="en-US" sz="2000" dirty="0">
                <a:ea typeface="Calibri" pitchFamily="34" charset="0"/>
                <a:cs typeface="Calibri" pitchFamily="34" charset="0"/>
              </a:rPr>
              <a:t>Temporary Assistance to Needy Families (TANF)</a:t>
            </a:r>
          </a:p>
          <a:p>
            <a:pPr marL="1257300" lvl="4" indent="-342900" eaLnBrk="1" hangingPunct="1">
              <a:lnSpc>
                <a:spcPct val="100000"/>
              </a:lnSpc>
              <a:spcBef>
                <a:spcPts val="0"/>
              </a:spcBef>
              <a:buFont typeface="Wingdings" panose="05000000000000000000" pitchFamily="2" charset="2"/>
              <a:buChar char="§"/>
            </a:pPr>
            <a:r>
              <a:rPr lang="en-US" altLang="en-US" sz="2000" dirty="0">
                <a:ea typeface="Calibri" pitchFamily="34" charset="0"/>
                <a:cs typeface="Calibri" pitchFamily="34" charset="0"/>
              </a:rPr>
              <a:t>Other</a:t>
            </a:r>
          </a:p>
          <a:p>
            <a:pPr marL="685800" lvl="3" eaLnBrk="1" hangingPunct="1">
              <a:lnSpc>
                <a:spcPct val="100000"/>
              </a:lnSpc>
              <a:spcBef>
                <a:spcPts val="0"/>
              </a:spcBef>
              <a:buFont typeface="Courier New" pitchFamily="49" charset="0"/>
              <a:buChar char="o"/>
            </a:pPr>
            <a:endParaRPr lang="en-US" altLang="en-US" sz="2400" dirty="0">
              <a:ea typeface="Calibri" pitchFamily="34" charset="0"/>
              <a:cs typeface="Calibri" pitchFamily="34" charset="0"/>
            </a:endParaRPr>
          </a:p>
          <a:p>
            <a:pPr marL="685800" lvl="3" eaLnBrk="1" hangingPunct="1">
              <a:lnSpc>
                <a:spcPct val="100000"/>
              </a:lnSpc>
              <a:spcBef>
                <a:spcPts val="0"/>
              </a:spcBef>
              <a:buFont typeface="Courier New" pitchFamily="49" charset="0"/>
              <a:buChar char="o"/>
            </a:pPr>
            <a:r>
              <a:rPr lang="en-US" altLang="en-US" sz="2400" dirty="0">
                <a:ea typeface="Calibri" pitchFamily="34" charset="0"/>
                <a:cs typeface="Calibri" pitchFamily="34" charset="0"/>
              </a:rPr>
              <a:t>If the LEA is using the Community Eligibility Provision (CEP) option and/or free and reduced meal (FRM), </a:t>
            </a:r>
            <a:r>
              <a:rPr lang="en-US" altLang="en-US" sz="2400" b="1" dirty="0">
                <a:ea typeface="Calibri" pitchFamily="34" charset="0"/>
                <a:cs typeface="Calibri" pitchFamily="34" charset="0"/>
              </a:rPr>
              <a:t>select the box for School Lunch</a:t>
            </a:r>
          </a:p>
        </p:txBody>
      </p:sp>
      <p:sp>
        <p:nvSpPr>
          <p:cNvPr id="139268"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B7998956-C576-4DDA-AFB5-AC442715DD9C}" type="slidenum">
              <a:rPr lang="en-US" altLang="en-US" sz="1200">
                <a:solidFill>
                  <a:srgbClr val="000000"/>
                </a:solidFill>
              </a:rPr>
              <a:pPr algn="r" eaLnBrk="1" hangingPunct="1"/>
              <a:t>114</a:t>
            </a:fld>
            <a:endParaRPr lang="en-US" altLang="en-US" sz="1200" dirty="0">
              <a:solidFill>
                <a:srgbClr val="000000"/>
              </a:solidFill>
            </a:endParaRPr>
          </a:p>
        </p:txBody>
      </p:sp>
      <p:sp>
        <p:nvSpPr>
          <p:cNvPr id="139269" name="Slide Number Placeholder 1"/>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50AD2D66-4DB2-4BE5-965C-01C09F17822A}" type="slidenum">
              <a:rPr lang="en-US" altLang="en-US" sz="1200">
                <a:solidFill>
                  <a:schemeClr val="bg1"/>
                </a:solidFill>
              </a:rPr>
              <a:pPr/>
              <a:t>114</a:t>
            </a:fld>
            <a:endParaRPr lang="en-US" altLang="en-US" sz="1200" dirty="0">
              <a:solidFill>
                <a:schemeClr val="bg1"/>
              </a:solidFill>
            </a:endParaRPr>
          </a:p>
        </p:txBody>
      </p:sp>
      <p:sp>
        <p:nvSpPr>
          <p:cNvPr id="2" name="Date Placeholder 1"/>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3915420697"/>
      </p:ext>
    </p:extLst>
  </p:cSld>
  <p:clrMapOvr>
    <a:masterClrMapping/>
  </p:clrMapOvr>
  <p:transition spd="med">
    <p:strips dir="rd"/>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8AC5ED-9554-4D7F-9795-63DF2E18DEC2}"/>
              </a:ext>
            </a:extLst>
          </p:cNvPr>
          <p:cNvPicPr/>
          <p:nvPr/>
        </p:nvPicPr>
        <p:blipFill rotWithShape="1">
          <a:blip r:embed="rId2"/>
          <a:srcRect t="11358" r="2593" b="5349"/>
          <a:stretch/>
        </p:blipFill>
        <p:spPr bwMode="auto">
          <a:xfrm>
            <a:off x="852440" y="1351280"/>
            <a:ext cx="7886701" cy="4836160"/>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B938801-3BB1-48EF-885E-DF76A54C0148}"/>
              </a:ext>
            </a:extLst>
          </p:cNvPr>
          <p:cNvSpPr>
            <a:spLocks noGrp="1"/>
          </p:cNvSpPr>
          <p:nvPr>
            <p:ph type="title"/>
          </p:nvPr>
        </p:nvSpPr>
        <p:spPr>
          <a:xfrm>
            <a:off x="710399" y="-58739"/>
            <a:ext cx="7886700" cy="910995"/>
          </a:xfrm>
        </p:spPr>
        <p:txBody>
          <a:bodyPr>
            <a:normAutofit/>
          </a:bodyPr>
          <a:lstStyle/>
          <a:p>
            <a:r>
              <a:rPr lang="en-US" dirty="0"/>
              <a:t>School Allocations Tab</a:t>
            </a:r>
          </a:p>
        </p:txBody>
      </p:sp>
      <p:sp>
        <p:nvSpPr>
          <p:cNvPr id="3" name="Slide Number Placeholder 2">
            <a:extLst>
              <a:ext uri="{FF2B5EF4-FFF2-40B4-BE49-F238E27FC236}">
                <a16:creationId xmlns:a16="http://schemas.microsoft.com/office/drawing/2014/main" id="{FA8B91C4-1756-42E5-B4D2-289EAFF67B5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115</a:t>
            </a:fld>
            <a:endParaRPr lang="en-US" dirty="0"/>
          </a:p>
        </p:txBody>
      </p:sp>
      <p:sp>
        <p:nvSpPr>
          <p:cNvPr id="5" name="Arrow: Down 4">
            <a:extLst>
              <a:ext uri="{FF2B5EF4-FFF2-40B4-BE49-F238E27FC236}">
                <a16:creationId xmlns:a16="http://schemas.microsoft.com/office/drawing/2014/main" id="{CAAAD95B-A40B-4CE1-862E-3CD613EC261F}"/>
              </a:ext>
            </a:extLst>
          </p:cNvPr>
          <p:cNvSpPr/>
          <p:nvPr/>
        </p:nvSpPr>
        <p:spPr>
          <a:xfrm rot="2302787">
            <a:off x="2331974" y="3814096"/>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5E1CAE-3820-41A2-B8CF-E352B9B76A85}" type="datetime1">
              <a:rPr lang="en-US" smtClean="0"/>
              <a:pPr/>
              <a:t>8/9/2019</a:t>
            </a:fld>
            <a:endParaRPr lang="en-US" dirty="0"/>
          </a:p>
        </p:txBody>
      </p:sp>
      <p:sp>
        <p:nvSpPr>
          <p:cNvPr id="10" name="Arrow: Down 9">
            <a:extLst>
              <a:ext uri="{FF2B5EF4-FFF2-40B4-BE49-F238E27FC236}">
                <a16:creationId xmlns:a16="http://schemas.microsoft.com/office/drawing/2014/main" id="{CFD00764-3961-44B7-BED1-4A0570B55538}"/>
              </a:ext>
            </a:extLst>
          </p:cNvPr>
          <p:cNvSpPr/>
          <p:nvPr/>
        </p:nvSpPr>
        <p:spPr>
          <a:xfrm rot="4060561">
            <a:off x="2876554" y="4607541"/>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57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475" y="0"/>
            <a:ext cx="8229600" cy="894397"/>
          </a:xfrm>
        </p:spPr>
        <p:txBody>
          <a:bodyPr>
            <a:normAutofit/>
          </a:bodyPr>
          <a:lstStyle/>
          <a:p>
            <a:pPr eaLnBrk="1" hangingPunct="1">
              <a:defRPr/>
            </a:pPr>
            <a:r>
              <a:rPr lang="en-US" dirty="0"/>
              <a:t>Public School Allocations</a:t>
            </a:r>
          </a:p>
        </p:txBody>
      </p:sp>
      <p:sp>
        <p:nvSpPr>
          <p:cNvPr id="3" name="Subtitle 2"/>
          <p:cNvSpPr>
            <a:spLocks noGrp="1"/>
          </p:cNvSpPr>
          <p:nvPr>
            <p:ph idx="1"/>
          </p:nvPr>
        </p:nvSpPr>
        <p:spPr>
          <a:xfrm>
            <a:off x="796925" y="1594624"/>
            <a:ext cx="7886700" cy="4582339"/>
          </a:xfrm>
        </p:spPr>
        <p:txBody>
          <a:bodyPr/>
          <a:lstStyle/>
          <a:p>
            <a:pPr>
              <a:lnSpc>
                <a:spcPct val="80000"/>
              </a:lnSpc>
              <a:defRPr/>
            </a:pPr>
            <a:r>
              <a:rPr lang="en-US" sz="2400" dirty="0">
                <a:cs typeface="Calibri" pitchFamily="34" charset="0"/>
              </a:rPr>
              <a:t>Must list all schools, public, district charter schools, N&amp;D programs, residential treatment facilities and virtual schools operating as a school</a:t>
            </a:r>
          </a:p>
          <a:p>
            <a:pPr eaLnBrk="1" fontAlgn="auto" hangingPunct="1">
              <a:lnSpc>
                <a:spcPct val="80000"/>
              </a:lnSpc>
              <a:spcAft>
                <a:spcPts val="0"/>
              </a:spcAft>
              <a:buFont typeface="Arial" panose="020B0604020202020204" pitchFamily="34" charset="0"/>
              <a:buChar char="•"/>
              <a:defRPr/>
            </a:pPr>
            <a:r>
              <a:rPr lang="en-US" sz="2400" dirty="0">
                <a:cs typeface="Calibri" pitchFamily="34" charset="0"/>
              </a:rPr>
              <a:t>Manage Public Schools page</a:t>
            </a:r>
          </a:p>
          <a:p>
            <a:pPr marL="365760" indent="-256032" eaLnBrk="1" fontAlgn="auto" hangingPunct="1">
              <a:lnSpc>
                <a:spcPct val="80000"/>
              </a:lnSpc>
              <a:spcAft>
                <a:spcPts val="0"/>
              </a:spcAft>
              <a:buFont typeface="Arial"/>
              <a:buNone/>
              <a:defRPr/>
            </a:pPr>
            <a:endParaRPr lang="en-US" sz="800" b="1" dirty="0">
              <a:latin typeface="Arial" pitchFamily="34" charset="0"/>
              <a:cs typeface="Arial" pitchFamily="34" charset="0"/>
            </a:endParaRPr>
          </a:p>
          <a:p>
            <a:pPr marL="365760" indent="-256032" eaLnBrk="1" fontAlgn="auto" hangingPunct="1">
              <a:lnSpc>
                <a:spcPct val="80000"/>
              </a:lnSpc>
              <a:spcAft>
                <a:spcPts val="0"/>
              </a:spcAft>
              <a:buFont typeface="Arial"/>
              <a:buNone/>
              <a:defRPr/>
            </a:pPr>
            <a:endParaRPr lang="en-US" dirty="0">
              <a:latin typeface="Arial" pitchFamily="34" charset="0"/>
              <a:cs typeface="Arial" pitchFamily="34" charset="0"/>
            </a:endParaRPr>
          </a:p>
          <a:p>
            <a:pPr eaLnBrk="1" hangingPunct="1">
              <a:defRPr/>
            </a:pPr>
            <a:endParaRPr lang="en-US" dirty="0"/>
          </a:p>
        </p:txBody>
      </p:sp>
      <p:pic>
        <p:nvPicPr>
          <p:cNvPr id="200708" name="Picture 3"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8825" y="3425825"/>
            <a:ext cx="6350"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b="26749"/>
          <a:stretch>
            <a:fillRect/>
          </a:stretch>
        </p:blipFill>
        <p:spPr bwMode="auto">
          <a:xfrm>
            <a:off x="823020" y="2966403"/>
            <a:ext cx="786378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rot="19595625">
            <a:off x="965710" y="5510669"/>
            <a:ext cx="793490" cy="451153"/>
          </a:xfrm>
          <a:prstGeom prst="righ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sp>
        <p:nvSpPr>
          <p:cNvPr id="200711"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C22B87AB-962B-4F3E-A09A-E67F74F0E16C}" type="slidenum">
              <a:rPr lang="en-US" altLang="en-US" sz="1200">
                <a:solidFill>
                  <a:srgbClr val="000000"/>
                </a:solidFill>
              </a:rPr>
              <a:pPr algn="r" eaLnBrk="1" hangingPunct="1"/>
              <a:t>116</a:t>
            </a:fld>
            <a:endParaRPr lang="en-US" altLang="en-US" sz="1200" dirty="0">
              <a:solidFill>
                <a:srgbClr val="000000"/>
              </a:solidFill>
            </a:endParaRPr>
          </a:p>
        </p:txBody>
      </p:sp>
      <p:sp>
        <p:nvSpPr>
          <p:cNvPr id="200712"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F34BAEC4-3A50-4BAD-95E8-98EF8EB37AE4}" type="slidenum">
              <a:rPr lang="en-US" altLang="en-US" sz="1200">
                <a:solidFill>
                  <a:schemeClr val="bg1"/>
                </a:solidFill>
              </a:rPr>
              <a:pPr/>
              <a:t>116</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3877032804"/>
      </p:ext>
    </p:extLst>
  </p:cSld>
  <p:clrMapOvr>
    <a:masterClrMapping/>
  </p:clrMapOvr>
  <p:transition spd="med">
    <p:strips dir="rd"/>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3E4C-E317-477B-B920-90CA250C6A40}"/>
              </a:ext>
            </a:extLst>
          </p:cNvPr>
          <p:cNvSpPr>
            <a:spLocks noGrp="1"/>
          </p:cNvSpPr>
          <p:nvPr>
            <p:ph type="title"/>
          </p:nvPr>
        </p:nvSpPr>
        <p:spPr>
          <a:xfrm>
            <a:off x="731520" y="81041"/>
            <a:ext cx="7886700" cy="838834"/>
          </a:xfrm>
        </p:spPr>
        <p:txBody>
          <a:bodyPr>
            <a:normAutofit/>
          </a:bodyPr>
          <a:lstStyle/>
          <a:p>
            <a:r>
              <a:rPr lang="en-US" dirty="0"/>
              <a:t>Managing Public Schools Page</a:t>
            </a:r>
          </a:p>
        </p:txBody>
      </p:sp>
      <p:pic>
        <p:nvPicPr>
          <p:cNvPr id="4" name="Content Placeholder 3">
            <a:extLst>
              <a:ext uri="{FF2B5EF4-FFF2-40B4-BE49-F238E27FC236}">
                <a16:creationId xmlns:a16="http://schemas.microsoft.com/office/drawing/2014/main" id="{117BCEB2-91CD-4600-9BF5-61FBAD498D86}"/>
              </a:ext>
            </a:extLst>
          </p:cNvPr>
          <p:cNvPicPr>
            <a:picLocks noGrp="1" noChangeAspect="1"/>
          </p:cNvPicPr>
          <p:nvPr>
            <p:ph idx="1"/>
          </p:nvPr>
        </p:nvPicPr>
        <p:blipFill>
          <a:blip r:embed="rId2"/>
          <a:stretch>
            <a:fillRect/>
          </a:stretch>
        </p:blipFill>
        <p:spPr>
          <a:xfrm>
            <a:off x="731520" y="1203961"/>
            <a:ext cx="8229600" cy="4945379"/>
          </a:xfrm>
          <a:prstGeom prst="rect">
            <a:avLst/>
          </a:prstGeom>
        </p:spPr>
      </p:pic>
    </p:spTree>
    <p:extLst>
      <p:ext uri="{BB962C8B-B14F-4D97-AF65-F5344CB8AC3E}">
        <p14:creationId xmlns:p14="http://schemas.microsoft.com/office/powerpoint/2010/main" val="41260689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4627"/>
            <a:ext cx="7886700" cy="1325563"/>
          </a:xfrm>
        </p:spPr>
        <p:txBody>
          <a:bodyPr>
            <a:normAutofit/>
          </a:bodyPr>
          <a:lstStyle/>
          <a:p>
            <a:pPr eaLnBrk="1" hangingPunct="1">
              <a:defRPr/>
            </a:pPr>
            <a:r>
              <a:rPr lang="en-US" dirty="0"/>
              <a:t>Public School Allocations</a:t>
            </a:r>
          </a:p>
        </p:txBody>
      </p:sp>
      <p:sp>
        <p:nvSpPr>
          <p:cNvPr id="3" name="Subtitle 2"/>
          <p:cNvSpPr>
            <a:spLocks noGrp="1"/>
          </p:cNvSpPr>
          <p:nvPr>
            <p:ph idx="1"/>
          </p:nvPr>
        </p:nvSpPr>
        <p:spPr>
          <a:xfrm>
            <a:off x="628650" y="1597981"/>
            <a:ext cx="8315324" cy="4578982"/>
          </a:xfrm>
        </p:spPr>
        <p:txBody>
          <a:bodyPr>
            <a:normAutofit/>
          </a:bodyPr>
          <a:lstStyle/>
          <a:p>
            <a:pPr>
              <a:lnSpc>
                <a:spcPct val="100000"/>
              </a:lnSpc>
              <a:spcBef>
                <a:spcPts val="0"/>
              </a:spcBef>
              <a:defRPr/>
            </a:pPr>
            <a:r>
              <a:rPr lang="en-US" sz="2400" b="1" dirty="0">
                <a:cs typeface="Calibri" pitchFamily="34" charset="0"/>
              </a:rPr>
              <a:t>School Type:  </a:t>
            </a:r>
            <a:r>
              <a:rPr lang="en-US" sz="2400" dirty="0">
                <a:cs typeface="Calibri" pitchFamily="34" charset="0"/>
              </a:rPr>
              <a:t>Indicate elementary, middle, high or other (N/D or Alternative Program)</a:t>
            </a:r>
          </a:p>
          <a:p>
            <a:pPr>
              <a:lnSpc>
                <a:spcPct val="100000"/>
              </a:lnSpc>
              <a:spcBef>
                <a:spcPts val="0"/>
              </a:spcBef>
              <a:defRPr/>
            </a:pPr>
            <a:r>
              <a:rPr lang="en-US" sz="2400" b="1" dirty="0">
                <a:cs typeface="Calibri" pitchFamily="34" charset="0"/>
              </a:rPr>
              <a:t>Grade Span:  </a:t>
            </a:r>
            <a:r>
              <a:rPr lang="en-US" sz="2400" dirty="0">
                <a:cs typeface="Calibri" pitchFamily="34" charset="0"/>
              </a:rPr>
              <a:t>Check for actual grades in the school </a:t>
            </a:r>
            <a:br>
              <a:rPr lang="en-US" sz="2400" dirty="0">
                <a:cs typeface="Calibri" pitchFamily="34" charset="0"/>
              </a:rPr>
            </a:br>
            <a:r>
              <a:rPr lang="en-US" sz="2400" dirty="0">
                <a:cs typeface="Calibri" pitchFamily="34" charset="0"/>
              </a:rPr>
              <a:t>(should not include pre-kindergarten)</a:t>
            </a:r>
          </a:p>
          <a:p>
            <a:pPr eaLnBrk="1" fontAlgn="auto" hangingPunct="1">
              <a:lnSpc>
                <a:spcPct val="100000"/>
              </a:lnSpc>
              <a:spcBef>
                <a:spcPts val="0"/>
              </a:spcBef>
              <a:buFont typeface="Arial" panose="020B0604020202020204" pitchFamily="34" charset="0"/>
              <a:buChar char="•"/>
              <a:defRPr/>
            </a:pPr>
            <a:r>
              <a:rPr lang="en-US" sz="2400" b="1" dirty="0">
                <a:cs typeface="Calibri" pitchFamily="34" charset="0"/>
              </a:rPr>
              <a:t>Enrollment: </a:t>
            </a:r>
            <a:r>
              <a:rPr lang="en-US" sz="2400" dirty="0">
                <a:cs typeface="Calibri" pitchFamily="34" charset="0"/>
              </a:rPr>
              <a:t>For each public school, residential treatment facility and virtual school </a:t>
            </a:r>
            <a:r>
              <a:rPr lang="en-US" sz="2400" u="sng" dirty="0">
                <a:cs typeface="Calibri" pitchFamily="34" charset="0"/>
              </a:rPr>
              <a:t>operating as a school</a:t>
            </a:r>
            <a:r>
              <a:rPr lang="en-US" sz="2400" dirty="0">
                <a:cs typeface="Calibri" pitchFamily="34" charset="0"/>
              </a:rPr>
              <a:t>, or attendance area, verify the total number of children enrolled in public school (grades K-12)</a:t>
            </a:r>
          </a:p>
          <a:p>
            <a:pPr lvl="1">
              <a:lnSpc>
                <a:spcPct val="100000"/>
              </a:lnSpc>
              <a:spcBef>
                <a:spcPts val="0"/>
              </a:spcBef>
              <a:buFont typeface="Courier New" pitchFamily="49" charset="0"/>
              <a:buChar char="o"/>
              <a:defRPr/>
            </a:pPr>
            <a:r>
              <a:rPr lang="en-US" sz="2000" dirty="0">
                <a:ea typeface="Calibri" pitchFamily="34" charset="0"/>
                <a:cs typeface="Calibri" pitchFamily="34" charset="0"/>
              </a:rPr>
              <a:t>The number of children enrolled in N&amp;D </a:t>
            </a:r>
            <a:r>
              <a:rPr lang="en-US" sz="2000" u="sng" dirty="0">
                <a:ea typeface="Calibri" pitchFamily="34" charset="0"/>
                <a:cs typeface="Calibri" pitchFamily="34" charset="0"/>
              </a:rPr>
              <a:t>programs</a:t>
            </a:r>
            <a:r>
              <a:rPr lang="en-US" sz="2000" dirty="0">
                <a:ea typeface="Calibri" pitchFamily="34" charset="0"/>
                <a:cs typeface="Calibri" pitchFamily="34" charset="0"/>
              </a:rPr>
              <a:t> should be zero</a:t>
            </a:r>
          </a:p>
          <a:p>
            <a:pPr eaLnBrk="1" hangingPunct="1">
              <a:lnSpc>
                <a:spcPct val="100000"/>
              </a:lnSpc>
              <a:spcBef>
                <a:spcPts val="0"/>
              </a:spcBef>
              <a:defRPr/>
            </a:pPr>
            <a:r>
              <a:rPr lang="en-US" sz="2370" b="1" dirty="0">
                <a:ea typeface="Calibri" pitchFamily="34" charset="0"/>
                <a:cs typeface="Calibri" pitchFamily="34" charset="0"/>
              </a:rPr>
              <a:t>Number poverty children: </a:t>
            </a:r>
            <a:r>
              <a:rPr lang="en-US" sz="2370" dirty="0">
                <a:ea typeface="Calibri" pitchFamily="34" charset="0"/>
                <a:cs typeface="Calibri" pitchFamily="34" charset="0"/>
              </a:rPr>
              <a:t>number of children enrolled from low-income families</a:t>
            </a:r>
          </a:p>
          <a:p>
            <a:pPr lvl="1">
              <a:lnSpc>
                <a:spcPct val="100000"/>
              </a:lnSpc>
              <a:spcBef>
                <a:spcPts val="0"/>
              </a:spcBef>
              <a:buFont typeface="Courier New" pitchFamily="49" charset="0"/>
              <a:buChar char="o"/>
              <a:defRPr/>
            </a:pPr>
            <a:r>
              <a:rPr lang="en-US" sz="2000" dirty="0">
                <a:ea typeface="Calibri" pitchFamily="34" charset="0"/>
                <a:cs typeface="Calibri" pitchFamily="34" charset="0"/>
              </a:rPr>
              <a:t>The number of poverty children for N&amp;D </a:t>
            </a:r>
            <a:r>
              <a:rPr lang="en-US" sz="2000" u="sng" dirty="0">
                <a:ea typeface="Calibri" pitchFamily="34" charset="0"/>
                <a:cs typeface="Calibri" pitchFamily="34" charset="0"/>
              </a:rPr>
              <a:t>programs</a:t>
            </a:r>
            <a:r>
              <a:rPr lang="en-US" sz="2000" dirty="0">
                <a:ea typeface="Calibri" pitchFamily="34" charset="0"/>
                <a:cs typeface="Calibri" pitchFamily="34" charset="0"/>
              </a:rPr>
              <a:t> should be zero</a:t>
            </a:r>
          </a:p>
          <a:p>
            <a:pPr marL="434340" eaLnBrk="1" fontAlgn="auto" hangingPunct="1">
              <a:spcAft>
                <a:spcPts val="0"/>
              </a:spcAft>
              <a:buFont typeface="Arial" panose="020B0604020202020204" pitchFamily="34" charset="0"/>
              <a:buChar char="•"/>
              <a:defRPr/>
            </a:pPr>
            <a:endParaRPr lang="en-US" sz="2350" dirty="0">
              <a:latin typeface="Arial" pitchFamily="34" charset="0"/>
              <a:cs typeface="Arial" pitchFamily="34" charset="0"/>
            </a:endParaRPr>
          </a:p>
          <a:p>
            <a:pPr marL="365760" indent="-256032" eaLnBrk="1" fontAlgn="auto" hangingPunct="1">
              <a:lnSpc>
                <a:spcPct val="80000"/>
              </a:lnSpc>
              <a:spcAft>
                <a:spcPts val="0"/>
              </a:spcAft>
              <a:buFont typeface="Arial"/>
              <a:buNone/>
              <a:defRPr/>
            </a:pPr>
            <a:endParaRPr lang="en-US" dirty="0">
              <a:latin typeface="Arial" pitchFamily="34" charset="0"/>
              <a:cs typeface="Arial" pitchFamily="34" charset="0"/>
            </a:endParaRPr>
          </a:p>
          <a:p>
            <a:pPr eaLnBrk="1" hangingPunct="1">
              <a:defRPr/>
            </a:pPr>
            <a:endParaRPr lang="en-US" dirty="0"/>
          </a:p>
        </p:txBody>
      </p:sp>
      <p:sp>
        <p:nvSpPr>
          <p:cNvPr id="201732"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B3C47577-2A59-47D1-BC95-487F7CD34608}" type="slidenum">
              <a:rPr lang="en-US" altLang="en-US" sz="1200">
                <a:solidFill>
                  <a:srgbClr val="000000"/>
                </a:solidFill>
              </a:rPr>
              <a:pPr/>
              <a:t>118</a:t>
            </a:fld>
            <a:endParaRPr lang="en-US" altLang="en-US" sz="1200" dirty="0">
              <a:solidFill>
                <a:srgbClr val="000000"/>
              </a:solidFill>
            </a:endParaRPr>
          </a:p>
        </p:txBody>
      </p:sp>
      <p:sp>
        <p:nvSpPr>
          <p:cNvPr id="201733"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871229DF-3CD5-48D8-ADAE-218CA23309AA}" type="slidenum">
              <a:rPr lang="en-US" altLang="en-US" sz="1200">
                <a:solidFill>
                  <a:schemeClr val="bg1"/>
                </a:solidFill>
              </a:rPr>
              <a:pPr algn="r" eaLnBrk="1" hangingPunct="1"/>
              <a:t>118</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3213221427"/>
      </p:ext>
    </p:extLst>
  </p:cSld>
  <p:clrMapOvr>
    <a:masterClrMapping/>
  </p:clrMapOvr>
  <p:transition spd="med">
    <p:strips dir="rd"/>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D036-E937-47CF-87F5-187C56EAB189}"/>
              </a:ext>
            </a:extLst>
          </p:cNvPr>
          <p:cNvSpPr>
            <a:spLocks noGrp="1"/>
          </p:cNvSpPr>
          <p:nvPr>
            <p:ph type="title"/>
          </p:nvPr>
        </p:nvSpPr>
        <p:spPr>
          <a:xfrm>
            <a:off x="716280" y="0"/>
            <a:ext cx="8065770" cy="843379"/>
          </a:xfrm>
        </p:spPr>
        <p:txBody>
          <a:bodyPr>
            <a:normAutofit/>
          </a:bodyPr>
          <a:lstStyle/>
          <a:p>
            <a:r>
              <a:rPr lang="en-US" dirty="0"/>
              <a:t>School Allocations Tab - Example</a:t>
            </a:r>
          </a:p>
        </p:txBody>
      </p:sp>
      <p:pic>
        <p:nvPicPr>
          <p:cNvPr id="4" name="Content Placeholder 3">
            <a:extLst>
              <a:ext uri="{FF2B5EF4-FFF2-40B4-BE49-F238E27FC236}">
                <a16:creationId xmlns:a16="http://schemas.microsoft.com/office/drawing/2014/main" id="{82543F12-96FB-4828-B249-DB8F5D327417}"/>
              </a:ext>
            </a:extLst>
          </p:cNvPr>
          <p:cNvPicPr>
            <a:picLocks noGrp="1" noChangeAspect="1"/>
          </p:cNvPicPr>
          <p:nvPr>
            <p:ph idx="1"/>
          </p:nvPr>
        </p:nvPicPr>
        <p:blipFill>
          <a:blip r:embed="rId2"/>
          <a:stretch>
            <a:fillRect/>
          </a:stretch>
        </p:blipFill>
        <p:spPr>
          <a:xfrm>
            <a:off x="716280" y="1690689"/>
            <a:ext cx="8237220" cy="3186111"/>
          </a:xfrm>
          <a:prstGeom prst="rect">
            <a:avLst/>
          </a:prstGeom>
        </p:spPr>
      </p:pic>
    </p:spTree>
    <p:extLst>
      <p:ext uri="{BB962C8B-B14F-4D97-AF65-F5344CB8AC3E}">
        <p14:creationId xmlns:p14="http://schemas.microsoft.com/office/powerpoint/2010/main" val="3383257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0"/>
            <a:ext cx="8059301" cy="925259"/>
          </a:xfrm>
        </p:spPr>
        <p:txBody>
          <a:bodyPr>
            <a:normAutofit/>
          </a:bodyPr>
          <a:lstStyle/>
          <a:p>
            <a:r>
              <a:rPr lang="en-US" dirty="0"/>
              <a:t>Written Procedures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12</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26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4907415" y="5757106"/>
            <a:ext cx="3592411" cy="365126"/>
          </a:xfrm>
          <a:solidFill>
            <a:schemeClr val="accent5">
              <a:lumMod val="20000"/>
              <a:lumOff val="80000"/>
            </a:schemeClr>
          </a:solidFill>
        </p:spPr>
        <p:txBody>
          <a:bodyPr>
            <a:normAutofit fontScale="85000" lnSpcReduction="10000"/>
          </a:bodyPr>
          <a:lstStyle/>
          <a:p>
            <a:pPr marL="0" indent="0">
              <a:buNone/>
            </a:pPr>
            <a:r>
              <a:rPr lang="en-US" sz="1700" dirty="0"/>
              <a:t>Additional details available in </a:t>
            </a:r>
            <a:r>
              <a:rPr lang="en-US" sz="1700" dirty="0">
                <a:hlinkClick r:id="rId4"/>
              </a:rPr>
              <a:t>CFR 200</a:t>
            </a:r>
            <a:endParaRPr lang="en-US" sz="1700" dirty="0"/>
          </a:p>
        </p:txBody>
      </p:sp>
      <p:sp>
        <p:nvSpPr>
          <p:cNvPr id="9" name="Content Placeholder 9">
            <a:extLst>
              <a:ext uri="{FF2B5EF4-FFF2-40B4-BE49-F238E27FC236}">
                <a16:creationId xmlns:a16="http://schemas.microsoft.com/office/drawing/2014/main" id="{6FB2FA45-4849-4EDD-8D83-241414F5B186}"/>
              </a:ext>
            </a:extLst>
          </p:cNvPr>
          <p:cNvSpPr txBox="1">
            <a:spLocks/>
          </p:cNvSpPr>
          <p:nvPr/>
        </p:nvSpPr>
        <p:spPr>
          <a:xfrm>
            <a:off x="722749" y="2976643"/>
            <a:ext cx="4160938" cy="295609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Required:</a:t>
            </a:r>
          </a:p>
          <a:p>
            <a:pPr lvl="1"/>
            <a:r>
              <a:rPr lang="en-US" dirty="0"/>
              <a:t>Cash Management</a:t>
            </a:r>
          </a:p>
          <a:p>
            <a:pPr lvl="1"/>
            <a:r>
              <a:rPr lang="en-US" dirty="0"/>
              <a:t>Allowability</a:t>
            </a:r>
          </a:p>
          <a:p>
            <a:pPr lvl="1"/>
            <a:r>
              <a:rPr lang="en-US" dirty="0"/>
              <a:t>Equipment Management</a:t>
            </a:r>
          </a:p>
          <a:p>
            <a:pPr lvl="1"/>
            <a:r>
              <a:rPr lang="en-US" dirty="0"/>
              <a:t>Conflict of Interest</a:t>
            </a:r>
          </a:p>
          <a:p>
            <a:pPr lvl="1"/>
            <a:r>
              <a:rPr lang="en-US" dirty="0"/>
              <a:t>Procurement</a:t>
            </a:r>
          </a:p>
          <a:p>
            <a:pPr lvl="1"/>
            <a:r>
              <a:rPr lang="en-US" dirty="0"/>
              <a:t>Conducting Technical Review of Proposals</a:t>
            </a:r>
          </a:p>
          <a:p>
            <a:pPr lvl="1"/>
            <a:r>
              <a:rPr lang="en-US" dirty="0"/>
              <a:t>Compensation – Personal Services</a:t>
            </a:r>
          </a:p>
          <a:p>
            <a:pPr lvl="1"/>
            <a:r>
              <a:rPr lang="en-US" dirty="0"/>
              <a:t>Travel</a:t>
            </a:r>
          </a:p>
          <a:p>
            <a:pPr lvl="1"/>
            <a:r>
              <a:rPr lang="en-US" dirty="0"/>
              <a:t>Segregation of Duties</a:t>
            </a:r>
          </a:p>
        </p:txBody>
      </p:sp>
      <p:sp>
        <p:nvSpPr>
          <p:cNvPr id="3" name="TextBox 2">
            <a:extLst>
              <a:ext uri="{FF2B5EF4-FFF2-40B4-BE49-F238E27FC236}">
                <a16:creationId xmlns:a16="http://schemas.microsoft.com/office/drawing/2014/main" id="{0CEB3A85-1DA3-4D89-B709-AE26B9FFDA90}"/>
              </a:ext>
            </a:extLst>
          </p:cNvPr>
          <p:cNvSpPr txBox="1"/>
          <p:nvPr/>
        </p:nvSpPr>
        <p:spPr>
          <a:xfrm>
            <a:off x="4731391" y="3112316"/>
            <a:ext cx="3936358" cy="2400657"/>
          </a:xfrm>
          <a:prstGeom prst="rect">
            <a:avLst/>
          </a:prstGeom>
          <a:solidFill>
            <a:schemeClr val="accent6">
              <a:lumMod val="40000"/>
              <a:lumOff val="60000"/>
            </a:schemeClr>
          </a:solidFill>
        </p:spPr>
        <p:txBody>
          <a:bodyPr wrap="square" rtlCol="0">
            <a:spAutoFit/>
          </a:bodyPr>
          <a:lstStyle/>
          <a:p>
            <a:pPr marL="171450" indent="-171450">
              <a:buFont typeface="Arial" panose="020B0604020202020204" pitchFamily="34" charset="0"/>
              <a:buChar char="•"/>
            </a:pPr>
            <a:r>
              <a:rPr lang="en-US" sz="1500" dirty="0"/>
              <a:t>Some internal controls are captured in LEA board policies and some are informal and maintained in the LEA federal programs division’s written procedures.  </a:t>
            </a:r>
          </a:p>
          <a:p>
            <a:pPr marL="171450" indent="-171450">
              <a:buFont typeface="Arial" panose="020B0604020202020204" pitchFamily="34" charset="0"/>
              <a:buChar char="•"/>
            </a:pPr>
            <a:r>
              <a:rPr lang="en-US" sz="1500" u="sng" dirty="0"/>
              <a:t>Written procedures must include </a:t>
            </a:r>
            <a:r>
              <a:rPr lang="en-US" sz="1500" u="sng" dirty="0">
                <a:solidFill>
                  <a:srgbClr val="FF0000"/>
                </a:solidFill>
              </a:rPr>
              <a:t>all</a:t>
            </a:r>
            <a:r>
              <a:rPr lang="en-US" sz="1500" u="sng" dirty="0"/>
              <a:t> federal programs – not just Title I Part A.</a:t>
            </a:r>
            <a:r>
              <a:rPr lang="en-US" sz="1500" dirty="0"/>
              <a:t> </a:t>
            </a:r>
          </a:p>
          <a:p>
            <a:pPr marL="171450" indent="-171450">
              <a:buFont typeface="Arial" panose="020B0604020202020204" pitchFamily="34" charset="0"/>
              <a:buChar char="•"/>
            </a:pPr>
            <a:r>
              <a:rPr lang="en-US" sz="1500" dirty="0"/>
              <a:t>Written processes and procedures governing the LEA implementation of federal grants should be reviewed routinely and revised as needed. </a:t>
            </a:r>
          </a:p>
        </p:txBody>
      </p:sp>
    </p:spTree>
    <p:extLst>
      <p:ext uri="{BB962C8B-B14F-4D97-AF65-F5344CB8AC3E}">
        <p14:creationId xmlns:p14="http://schemas.microsoft.com/office/powerpoint/2010/main" val="41560286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0164" y="136524"/>
            <a:ext cx="7886700" cy="661241"/>
          </a:xfrm>
        </p:spPr>
        <p:txBody>
          <a:bodyPr>
            <a:normAutofit/>
          </a:bodyPr>
          <a:lstStyle/>
          <a:p>
            <a:pPr eaLnBrk="1" hangingPunct="1">
              <a:defRPr/>
            </a:pPr>
            <a:r>
              <a:rPr lang="en-US" dirty="0"/>
              <a:t>Public School Allocations</a:t>
            </a:r>
          </a:p>
        </p:txBody>
      </p:sp>
      <p:sp>
        <p:nvSpPr>
          <p:cNvPr id="3" name="Subtitle 2"/>
          <p:cNvSpPr>
            <a:spLocks noGrp="1"/>
          </p:cNvSpPr>
          <p:nvPr>
            <p:ph idx="1"/>
          </p:nvPr>
        </p:nvSpPr>
        <p:spPr>
          <a:xfrm>
            <a:off x="770164" y="780335"/>
            <a:ext cx="8267700" cy="5844399"/>
          </a:xfrm>
        </p:spPr>
        <p:txBody>
          <a:bodyPr>
            <a:normAutofit fontScale="85000" lnSpcReduction="10000"/>
          </a:bodyPr>
          <a:lstStyle/>
          <a:p>
            <a:pPr marL="365760" indent="-256032" eaLnBrk="1" fontAlgn="auto" hangingPunct="1">
              <a:lnSpc>
                <a:spcPct val="110000"/>
              </a:lnSpc>
              <a:spcBef>
                <a:spcPts val="0"/>
              </a:spcBef>
              <a:spcAft>
                <a:spcPts val="0"/>
              </a:spcAft>
              <a:buFont typeface="Georgia"/>
              <a:buNone/>
              <a:defRPr/>
            </a:pPr>
            <a:r>
              <a:rPr lang="en-US" sz="3300" b="1" dirty="0">
                <a:solidFill>
                  <a:srgbClr val="000000"/>
                </a:solidFill>
              </a:rPr>
              <a:t>Per-Pupil Amount (PPA)</a:t>
            </a:r>
          </a:p>
          <a:p>
            <a:pPr eaLnBrk="1" fontAlgn="auto" hangingPunct="1">
              <a:lnSpc>
                <a:spcPct val="110000"/>
              </a:lnSpc>
              <a:spcBef>
                <a:spcPts val="0"/>
              </a:spcBef>
              <a:spcAft>
                <a:spcPts val="0"/>
              </a:spcAft>
              <a:defRPr/>
            </a:pPr>
            <a:r>
              <a:rPr lang="en-US" dirty="0">
                <a:cs typeface="Calibri" pitchFamily="34" charset="0"/>
              </a:rPr>
              <a:t>Must allocate funds to schools in rank order or rank order </a:t>
            </a:r>
            <a:br>
              <a:rPr lang="en-US" dirty="0">
                <a:cs typeface="Calibri" pitchFamily="34" charset="0"/>
              </a:rPr>
            </a:br>
            <a:r>
              <a:rPr lang="en-US" dirty="0">
                <a:cs typeface="Calibri" pitchFamily="34" charset="0"/>
              </a:rPr>
              <a:t>by grade span grouping</a:t>
            </a:r>
          </a:p>
          <a:p>
            <a:pPr eaLnBrk="1" fontAlgn="auto" hangingPunct="1">
              <a:lnSpc>
                <a:spcPct val="110000"/>
              </a:lnSpc>
              <a:spcBef>
                <a:spcPts val="0"/>
              </a:spcBef>
              <a:spcAft>
                <a:spcPts val="0"/>
              </a:spcAft>
              <a:defRPr/>
            </a:pPr>
            <a:r>
              <a:rPr lang="en-US" dirty="0">
                <a:solidFill>
                  <a:srgbClr val="0070C0"/>
                </a:solidFill>
                <a:cs typeface="Calibri" pitchFamily="34" charset="0"/>
              </a:rPr>
              <a:t>Schools above 75-percent poverty must be ranked and served first, even if grade span grouping</a:t>
            </a:r>
          </a:p>
          <a:p>
            <a:pPr eaLnBrk="1" fontAlgn="auto" hangingPunct="1">
              <a:lnSpc>
                <a:spcPct val="110000"/>
              </a:lnSpc>
              <a:spcBef>
                <a:spcPts val="0"/>
              </a:spcBef>
              <a:spcAft>
                <a:spcPts val="0"/>
              </a:spcAft>
              <a:defRPr/>
            </a:pPr>
            <a:r>
              <a:rPr lang="en-US" dirty="0">
                <a:cs typeface="Calibri" pitchFamily="34" charset="0"/>
              </a:rPr>
              <a:t>ESSA Section 1113(a)(3)(B) - LEAs </a:t>
            </a:r>
            <a:r>
              <a:rPr lang="en-US" b="1" dirty="0">
                <a:cs typeface="Calibri" pitchFamily="34" charset="0"/>
              </a:rPr>
              <a:t>MAY serve high schools above 50% poverty as part of the above stated 75% threshold grouping</a:t>
            </a:r>
          </a:p>
          <a:p>
            <a:pPr eaLnBrk="1" fontAlgn="auto" hangingPunct="1">
              <a:lnSpc>
                <a:spcPct val="110000"/>
              </a:lnSpc>
              <a:spcBef>
                <a:spcPts val="0"/>
              </a:spcBef>
              <a:spcAft>
                <a:spcPts val="0"/>
              </a:spcAft>
              <a:defRPr/>
            </a:pPr>
            <a:r>
              <a:rPr lang="en-US" dirty="0">
                <a:solidFill>
                  <a:srgbClr val="0070C0"/>
                </a:solidFill>
                <a:cs typeface="Calibri" pitchFamily="34" charset="0"/>
              </a:rPr>
              <a:t>All attendance areas with 35-percent or greater poverty</a:t>
            </a:r>
            <a:br>
              <a:rPr lang="en-US" dirty="0">
                <a:solidFill>
                  <a:srgbClr val="0070C0"/>
                </a:solidFill>
                <a:cs typeface="Calibri" pitchFamily="34" charset="0"/>
              </a:rPr>
            </a:br>
            <a:r>
              <a:rPr lang="en-US" dirty="0">
                <a:solidFill>
                  <a:srgbClr val="0070C0"/>
                </a:solidFill>
                <a:cs typeface="Calibri" pitchFamily="34" charset="0"/>
              </a:rPr>
              <a:t>or which are above the average poverty for the district may be served</a:t>
            </a:r>
          </a:p>
          <a:p>
            <a:pPr eaLnBrk="1" fontAlgn="auto" hangingPunct="1">
              <a:lnSpc>
                <a:spcPct val="110000"/>
              </a:lnSpc>
              <a:spcBef>
                <a:spcPts val="0"/>
              </a:spcBef>
              <a:spcAft>
                <a:spcPts val="0"/>
              </a:spcAft>
              <a:defRPr/>
            </a:pPr>
            <a:r>
              <a:rPr lang="en-US" dirty="0">
                <a:cs typeface="Calibri" pitchFamily="34" charset="0"/>
              </a:rPr>
              <a:t>Must indicate amount allocated per poverty child </a:t>
            </a:r>
          </a:p>
          <a:p>
            <a:pPr eaLnBrk="1" fontAlgn="auto" hangingPunct="1">
              <a:lnSpc>
                <a:spcPct val="110000"/>
              </a:lnSpc>
              <a:spcBef>
                <a:spcPts val="0"/>
              </a:spcBef>
              <a:spcAft>
                <a:spcPts val="0"/>
              </a:spcAft>
              <a:defRPr/>
            </a:pPr>
            <a:r>
              <a:rPr lang="en-US" dirty="0">
                <a:solidFill>
                  <a:srgbClr val="0070C0"/>
                </a:solidFill>
                <a:cs typeface="Calibri" pitchFamily="34" charset="0"/>
              </a:rPr>
              <a:t>Re-check the poverty percentage and rank order to verify that </a:t>
            </a:r>
            <a:r>
              <a:rPr lang="en-US" u="sng" dirty="0">
                <a:solidFill>
                  <a:srgbClr val="0070C0"/>
                </a:solidFill>
                <a:cs typeface="Calibri" pitchFamily="34" charset="0"/>
              </a:rPr>
              <a:t>no schools were skipped</a:t>
            </a:r>
          </a:p>
          <a:p>
            <a:pPr marL="365760" indent="-256032" eaLnBrk="1" fontAlgn="auto" hangingPunct="1">
              <a:spcAft>
                <a:spcPts val="0"/>
              </a:spcAft>
              <a:defRPr/>
            </a:pPr>
            <a:endParaRPr lang="en-US" dirty="0">
              <a:latin typeface="Arial" pitchFamily="34" charset="0"/>
              <a:cs typeface="Arial" pitchFamily="34" charset="0"/>
            </a:endParaRPr>
          </a:p>
          <a:p>
            <a:pPr eaLnBrk="1" fontAlgn="auto" hangingPunct="1">
              <a:spcAft>
                <a:spcPts val="0"/>
              </a:spcAft>
              <a:buFont typeface="Arial"/>
              <a:buNone/>
              <a:defRPr/>
            </a:pPr>
            <a:endParaRPr lang="en-US" sz="2000" b="1" dirty="0">
              <a:latin typeface="Arial" pitchFamily="34" charset="0"/>
              <a:cs typeface="Arial" pitchFamily="34" charset="0"/>
            </a:endParaRPr>
          </a:p>
        </p:txBody>
      </p:sp>
      <p:sp>
        <p:nvSpPr>
          <p:cNvPr id="203780" name="Slide Number Placeholder 1"/>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9A30FFA1-6BB3-485B-B201-9B44E51F799E}" type="slidenum">
              <a:rPr lang="en-US" altLang="en-US" sz="1200">
                <a:solidFill>
                  <a:srgbClr val="000000"/>
                </a:solidFill>
              </a:rPr>
              <a:pPr/>
              <a:t>120</a:t>
            </a:fld>
            <a:endParaRPr lang="en-US" altLang="en-US" sz="1200" dirty="0">
              <a:solidFill>
                <a:srgbClr val="000000"/>
              </a:solidFill>
            </a:endParaRPr>
          </a:p>
        </p:txBody>
      </p:sp>
      <p:sp>
        <p:nvSpPr>
          <p:cNvPr id="203781"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E200E3F5-76F7-4957-8CC2-6D63388E2DFF}" type="slidenum">
              <a:rPr lang="en-US" altLang="en-US" sz="1200">
                <a:solidFill>
                  <a:schemeClr val="bg1"/>
                </a:solidFill>
              </a:rPr>
              <a:pPr algn="r" eaLnBrk="1" hangingPunct="1"/>
              <a:t>120</a:t>
            </a:fld>
            <a:endParaRPr lang="en-US" altLang="en-US" sz="1200" dirty="0">
              <a:solidFill>
                <a:schemeClr val="bg1"/>
              </a:solidFill>
            </a:endParaRPr>
          </a:p>
        </p:txBody>
      </p:sp>
      <p:sp>
        <p:nvSpPr>
          <p:cNvPr id="2" name="Date Placeholder 1"/>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559892417"/>
      </p:ext>
    </p:extLst>
  </p:cSld>
  <p:clrMapOvr>
    <a:masterClrMapping/>
  </p:clrMapOvr>
  <p:transition spd="med">
    <p:strips dir="rd"/>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136524"/>
            <a:ext cx="8153400" cy="796691"/>
          </a:xfrm>
        </p:spPr>
        <p:txBody>
          <a:bodyPr anchor="ctr">
            <a:normAutofit/>
          </a:bodyPr>
          <a:lstStyle/>
          <a:p>
            <a:pPr eaLnBrk="1" hangingPunct="1">
              <a:defRPr/>
            </a:pPr>
            <a:r>
              <a:rPr lang="en-US" dirty="0"/>
              <a:t>Public School Allocations</a:t>
            </a:r>
          </a:p>
        </p:txBody>
      </p:sp>
      <p:sp>
        <p:nvSpPr>
          <p:cNvPr id="3" name="Subtitle 2"/>
          <p:cNvSpPr>
            <a:spLocks noGrp="1"/>
          </p:cNvSpPr>
          <p:nvPr>
            <p:ph idx="1"/>
          </p:nvPr>
        </p:nvSpPr>
        <p:spPr>
          <a:xfrm>
            <a:off x="628650" y="1614243"/>
            <a:ext cx="4379578" cy="4351338"/>
          </a:xfrm>
        </p:spPr>
        <p:txBody>
          <a:bodyPr>
            <a:normAutofit/>
          </a:bodyPr>
          <a:lstStyle/>
          <a:p>
            <a:pPr marL="365760" indent="-256032">
              <a:defRPr/>
            </a:pPr>
            <a:r>
              <a:rPr lang="en-US" sz="2400" dirty="0">
                <a:cs typeface="Arial" pitchFamily="34" charset="0"/>
              </a:rPr>
              <a:t>Rank order option for schools using CEP that have poverty rates at 100%</a:t>
            </a:r>
          </a:p>
          <a:p>
            <a:pPr marL="365760" indent="-256032">
              <a:defRPr/>
            </a:pPr>
            <a:r>
              <a:rPr lang="en-US" sz="2400" dirty="0">
                <a:cs typeface="Arial" pitchFamily="34" charset="0"/>
              </a:rPr>
              <a:t>The district may group these schools as a separate “grade span” and use the 1.0 percentage of poverty prior to determine rank order within this group alone</a:t>
            </a:r>
          </a:p>
          <a:p>
            <a:pPr marL="822960" lvl="1" indent="-256032">
              <a:defRPr/>
            </a:pPr>
            <a:endParaRPr lang="en-US" sz="2200" dirty="0">
              <a:cs typeface="Arial" pitchFamily="34" charset="0"/>
            </a:endParaRPr>
          </a:p>
          <a:p>
            <a:pPr eaLnBrk="1" fontAlgn="auto" hangingPunct="1">
              <a:spcAft>
                <a:spcPts val="0"/>
              </a:spcAft>
              <a:buFont typeface="Arial"/>
              <a:buNone/>
              <a:defRPr/>
            </a:pPr>
            <a:endParaRPr lang="en-US" sz="2200" b="1" dirty="0">
              <a:cs typeface="Arial" pitchFamily="34" charset="0"/>
            </a:endParaRPr>
          </a:p>
        </p:txBody>
      </p:sp>
      <p:sp>
        <p:nvSpPr>
          <p:cNvPr id="2" name="Date Placeholder 1"/>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203780" name="Slide Number Placeholder 1"/>
          <p:cNvSpPr>
            <a:spLocks noGrp="1"/>
          </p:cNvSpPr>
          <p:nvPr>
            <p:ph type="sldNum" sz="quarter" idx="4"/>
          </p:nvPr>
        </p:nvSpPr>
        <p:spPr bwMode="auto">
          <a:xfrm>
            <a:off x="6457950" y="6356351"/>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121</a:t>
            </a:fld>
            <a:endParaRPr lang="en-US" altLang="en-US" sz="1200" dirty="0">
              <a:solidFill>
                <a:schemeClr val="bg1"/>
              </a:solidFill>
            </a:endParaRPr>
          </a:p>
        </p:txBody>
      </p:sp>
      <p:pic>
        <p:nvPicPr>
          <p:cNvPr id="4" name="Picture 3">
            <a:extLst>
              <a:ext uri="{FF2B5EF4-FFF2-40B4-BE49-F238E27FC236}">
                <a16:creationId xmlns:a16="http://schemas.microsoft.com/office/drawing/2014/main" id="{74A11FAD-829B-44F2-8F34-D837819076F5}"/>
              </a:ext>
            </a:extLst>
          </p:cNvPr>
          <p:cNvPicPr>
            <a:picLocks noChangeAspect="1"/>
          </p:cNvPicPr>
          <p:nvPr/>
        </p:nvPicPr>
        <p:blipFill>
          <a:blip r:embed="rId3"/>
          <a:stretch>
            <a:fillRect/>
          </a:stretch>
        </p:blipFill>
        <p:spPr>
          <a:xfrm>
            <a:off x="5274467" y="1584875"/>
            <a:ext cx="3362325" cy="4410075"/>
          </a:xfrm>
          <a:prstGeom prst="rect">
            <a:avLst/>
          </a:prstGeom>
        </p:spPr>
      </p:pic>
      <p:sp>
        <p:nvSpPr>
          <p:cNvPr id="7" name="TextBox 6">
            <a:extLst>
              <a:ext uri="{FF2B5EF4-FFF2-40B4-BE49-F238E27FC236}">
                <a16:creationId xmlns:a16="http://schemas.microsoft.com/office/drawing/2014/main" id="{E31AE418-D14F-4C59-B9F7-09640EB610E9}"/>
              </a:ext>
            </a:extLst>
          </p:cNvPr>
          <p:cNvSpPr txBox="1"/>
          <p:nvPr/>
        </p:nvSpPr>
        <p:spPr>
          <a:xfrm flipH="1">
            <a:off x="8294368" y="4981575"/>
            <a:ext cx="392431" cy="369332"/>
          </a:xfrm>
          <a:prstGeom prst="rect">
            <a:avLst/>
          </a:prstGeom>
          <a:noFill/>
        </p:spPr>
        <p:txBody>
          <a:bodyPr wrap="square" rtlCol="0">
            <a:spAutoFit/>
          </a:bodyPr>
          <a:lstStyle/>
          <a:p>
            <a:r>
              <a:rPr lang="en-US" b="1" dirty="0">
                <a:solidFill>
                  <a:srgbClr val="FF0000"/>
                </a:solidFill>
              </a:rPr>
              <a:t>1</a:t>
            </a:r>
          </a:p>
        </p:txBody>
      </p:sp>
      <p:sp>
        <p:nvSpPr>
          <p:cNvPr id="10" name="TextBox 9">
            <a:extLst>
              <a:ext uri="{FF2B5EF4-FFF2-40B4-BE49-F238E27FC236}">
                <a16:creationId xmlns:a16="http://schemas.microsoft.com/office/drawing/2014/main" id="{7EACD8E9-5B84-4A37-A2B5-C1E4A1A8AB6F}"/>
              </a:ext>
            </a:extLst>
          </p:cNvPr>
          <p:cNvSpPr txBox="1"/>
          <p:nvPr/>
        </p:nvSpPr>
        <p:spPr>
          <a:xfrm flipH="1">
            <a:off x="8263412" y="3715544"/>
            <a:ext cx="382906" cy="369332"/>
          </a:xfrm>
          <a:prstGeom prst="rect">
            <a:avLst/>
          </a:prstGeom>
          <a:noFill/>
        </p:spPr>
        <p:txBody>
          <a:bodyPr wrap="square" rtlCol="0">
            <a:spAutoFit/>
          </a:bodyPr>
          <a:lstStyle/>
          <a:p>
            <a:r>
              <a:rPr lang="en-US" b="1" dirty="0">
                <a:solidFill>
                  <a:srgbClr val="FF0000"/>
                </a:solidFill>
              </a:rPr>
              <a:t>2</a:t>
            </a:r>
          </a:p>
        </p:txBody>
      </p:sp>
      <p:sp>
        <p:nvSpPr>
          <p:cNvPr id="11" name="TextBox 10">
            <a:extLst>
              <a:ext uri="{FF2B5EF4-FFF2-40B4-BE49-F238E27FC236}">
                <a16:creationId xmlns:a16="http://schemas.microsoft.com/office/drawing/2014/main" id="{FE7ECFDD-EAE0-45D7-94D1-21A33E304C17}"/>
              </a:ext>
            </a:extLst>
          </p:cNvPr>
          <p:cNvSpPr txBox="1"/>
          <p:nvPr/>
        </p:nvSpPr>
        <p:spPr>
          <a:xfrm flipH="1">
            <a:off x="8253886" y="3087448"/>
            <a:ext cx="382906" cy="369332"/>
          </a:xfrm>
          <a:prstGeom prst="rect">
            <a:avLst/>
          </a:prstGeom>
          <a:noFill/>
        </p:spPr>
        <p:txBody>
          <a:bodyPr wrap="square" rtlCol="0">
            <a:spAutoFit/>
          </a:bodyPr>
          <a:lstStyle/>
          <a:p>
            <a:r>
              <a:rPr lang="en-US" b="1" dirty="0">
                <a:solidFill>
                  <a:srgbClr val="FF0000"/>
                </a:solidFill>
              </a:rPr>
              <a:t>3</a:t>
            </a:r>
          </a:p>
        </p:txBody>
      </p:sp>
      <p:sp>
        <p:nvSpPr>
          <p:cNvPr id="12" name="TextBox 11">
            <a:extLst>
              <a:ext uri="{FF2B5EF4-FFF2-40B4-BE49-F238E27FC236}">
                <a16:creationId xmlns:a16="http://schemas.microsoft.com/office/drawing/2014/main" id="{832DC71A-1B39-4A44-86F0-02E3959DA080}"/>
              </a:ext>
            </a:extLst>
          </p:cNvPr>
          <p:cNvSpPr txBox="1"/>
          <p:nvPr/>
        </p:nvSpPr>
        <p:spPr>
          <a:xfrm flipH="1">
            <a:off x="8303892" y="5555454"/>
            <a:ext cx="382906" cy="369332"/>
          </a:xfrm>
          <a:prstGeom prst="rect">
            <a:avLst/>
          </a:prstGeom>
          <a:noFill/>
        </p:spPr>
        <p:txBody>
          <a:bodyPr wrap="square" rtlCol="0">
            <a:spAutoFit/>
          </a:bodyPr>
          <a:lstStyle/>
          <a:p>
            <a:r>
              <a:rPr lang="en-US" b="1" dirty="0">
                <a:solidFill>
                  <a:srgbClr val="FF0000"/>
                </a:solidFill>
              </a:rPr>
              <a:t>4</a:t>
            </a:r>
          </a:p>
        </p:txBody>
      </p:sp>
      <p:sp>
        <p:nvSpPr>
          <p:cNvPr id="13" name="TextBox 12">
            <a:extLst>
              <a:ext uri="{FF2B5EF4-FFF2-40B4-BE49-F238E27FC236}">
                <a16:creationId xmlns:a16="http://schemas.microsoft.com/office/drawing/2014/main" id="{93E77F5A-7B0E-4B12-A10C-CC9B3AB41349}"/>
              </a:ext>
            </a:extLst>
          </p:cNvPr>
          <p:cNvSpPr txBox="1"/>
          <p:nvPr/>
        </p:nvSpPr>
        <p:spPr>
          <a:xfrm flipH="1">
            <a:off x="8263412" y="4407851"/>
            <a:ext cx="382906" cy="369332"/>
          </a:xfrm>
          <a:prstGeom prst="rect">
            <a:avLst/>
          </a:prstGeom>
          <a:noFill/>
        </p:spPr>
        <p:txBody>
          <a:bodyPr wrap="square" rtlCol="0">
            <a:spAutoFit/>
          </a:bodyPr>
          <a:lstStyle/>
          <a:p>
            <a:r>
              <a:rPr lang="en-US" b="1" dirty="0">
                <a:solidFill>
                  <a:srgbClr val="FF0000"/>
                </a:solidFill>
              </a:rPr>
              <a:t>5</a:t>
            </a:r>
          </a:p>
        </p:txBody>
      </p:sp>
    </p:spTree>
    <p:extLst>
      <p:ext uri="{BB962C8B-B14F-4D97-AF65-F5344CB8AC3E}">
        <p14:creationId xmlns:p14="http://schemas.microsoft.com/office/powerpoint/2010/main" val="2186244293"/>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336" y="136524"/>
            <a:ext cx="8080714" cy="715733"/>
          </a:xfrm>
        </p:spPr>
        <p:txBody>
          <a:bodyPr>
            <a:normAutofit/>
          </a:bodyPr>
          <a:lstStyle/>
          <a:p>
            <a:pPr eaLnBrk="1" hangingPunct="1">
              <a:defRPr/>
            </a:pPr>
            <a:r>
              <a:rPr lang="en-US" dirty="0"/>
              <a:t>125-Percent Rule</a:t>
            </a:r>
          </a:p>
        </p:txBody>
      </p:sp>
      <p:sp>
        <p:nvSpPr>
          <p:cNvPr id="207875" name="Subtitle 2"/>
          <p:cNvSpPr>
            <a:spLocks noGrp="1"/>
          </p:cNvSpPr>
          <p:nvPr>
            <p:ph idx="1"/>
          </p:nvPr>
        </p:nvSpPr>
        <p:spPr>
          <a:xfrm>
            <a:off x="701336" y="1623528"/>
            <a:ext cx="8118814" cy="5097948"/>
          </a:xfrm>
        </p:spPr>
        <p:txBody>
          <a:bodyPr>
            <a:normAutofit fontScale="92500" lnSpcReduction="10000"/>
          </a:bodyPr>
          <a:lstStyle/>
          <a:p>
            <a:pPr marL="0" indent="0" eaLnBrk="1" hangingPunct="1">
              <a:lnSpc>
                <a:spcPct val="110000"/>
              </a:lnSpc>
              <a:spcBef>
                <a:spcPts val="0"/>
              </a:spcBef>
              <a:buClr>
                <a:srgbClr val="9BBB59"/>
              </a:buClr>
              <a:buFont typeface="Georgia" pitchFamily="18" charset="0"/>
              <a:buNone/>
            </a:pPr>
            <a:r>
              <a:rPr lang="en-US" altLang="en-US" sz="2600" b="1" dirty="0">
                <a:solidFill>
                  <a:srgbClr val="000000"/>
                </a:solidFill>
              </a:rPr>
              <a:t>If schools with less than 35-percent poverty are served, calculate participating school allocation: </a:t>
            </a:r>
          </a:p>
          <a:p>
            <a:pPr eaLnBrk="1" hangingPunct="1">
              <a:lnSpc>
                <a:spcPct val="110000"/>
              </a:lnSpc>
              <a:spcBef>
                <a:spcPts val="0"/>
              </a:spcBef>
              <a:buClr>
                <a:srgbClr val="9BBB59"/>
              </a:buClr>
              <a:buFont typeface="Georgia" pitchFamily="18" charset="0"/>
              <a:buNone/>
            </a:pPr>
            <a:r>
              <a:rPr lang="en-US" altLang="en-US" sz="2000" dirty="0">
                <a:solidFill>
                  <a:schemeClr val="tx2"/>
                </a:solidFill>
                <a:latin typeface="Gentium Book Basic" pitchFamily="2" charset="0"/>
                <a:cs typeface="Arial" charset="0"/>
              </a:rPr>
              <a:t>		</a:t>
            </a:r>
          </a:p>
          <a:p>
            <a:pPr indent="-22860000" eaLnBrk="1" hangingPunct="1">
              <a:lnSpc>
                <a:spcPct val="110000"/>
              </a:lnSpc>
              <a:spcBef>
                <a:spcPts val="0"/>
              </a:spcBef>
              <a:buClr>
                <a:srgbClr val="9BBB59"/>
              </a:buClr>
              <a:buFont typeface="Georgia" pitchFamily="18" charset="0"/>
              <a:buNone/>
            </a:pPr>
            <a:r>
              <a:rPr lang="en-US" altLang="en-US" sz="2600" dirty="0">
                <a:ea typeface="Calibri" pitchFamily="34" charset="0"/>
                <a:cs typeface="Calibri" pitchFamily="34" charset="0"/>
              </a:rPr>
              <a:t>   District allocation divided by number of low-income children in the district times 125-percent.  The district must allocate at least this amount per low-income child in </a:t>
            </a:r>
            <a:r>
              <a:rPr lang="en-US" altLang="en-US" sz="2600" b="1" dirty="0">
                <a:ea typeface="Calibri" pitchFamily="34" charset="0"/>
                <a:cs typeface="Calibri" pitchFamily="34" charset="0"/>
              </a:rPr>
              <a:t>every</a:t>
            </a:r>
            <a:r>
              <a:rPr lang="en-US" altLang="en-US" sz="2600" dirty="0">
                <a:ea typeface="Calibri" pitchFamily="34" charset="0"/>
                <a:cs typeface="Calibri" pitchFamily="34" charset="0"/>
              </a:rPr>
              <a:t> school  being served</a:t>
            </a:r>
            <a:r>
              <a:rPr lang="en-US" altLang="en-US" sz="2400" dirty="0">
                <a:solidFill>
                  <a:schemeClr val="tx2"/>
                </a:solidFill>
                <a:latin typeface="Gentium Book Basic" pitchFamily="2" charset="0"/>
                <a:cs typeface="Arial" charset="0"/>
              </a:rPr>
              <a:t>.</a:t>
            </a:r>
          </a:p>
          <a:p>
            <a:pPr indent="-22860000" eaLnBrk="1" hangingPunct="1">
              <a:lnSpc>
                <a:spcPct val="110000"/>
              </a:lnSpc>
              <a:spcBef>
                <a:spcPts val="0"/>
              </a:spcBef>
              <a:buClr>
                <a:srgbClr val="9BBB59"/>
              </a:buClr>
              <a:buFont typeface="Georgia" pitchFamily="18" charset="0"/>
              <a:buNone/>
            </a:pPr>
            <a:endParaRPr lang="en-US" altLang="en-US" sz="2000" b="1" dirty="0">
              <a:solidFill>
                <a:schemeClr val="tx2"/>
              </a:solidFill>
              <a:latin typeface="Gentium Book Basic" pitchFamily="2" charset="0"/>
              <a:cs typeface="Arial" charset="0"/>
            </a:endParaRPr>
          </a:p>
          <a:p>
            <a:pPr marL="119063" indent="-9525" algn="ctr" eaLnBrk="1" hangingPunct="1">
              <a:lnSpc>
                <a:spcPct val="110000"/>
              </a:lnSpc>
              <a:spcBef>
                <a:spcPts val="0"/>
              </a:spcBef>
              <a:buClr>
                <a:srgbClr val="9BBB59"/>
              </a:buClr>
              <a:buFont typeface="Arial" charset="0"/>
              <a:buNone/>
            </a:pPr>
            <a:r>
              <a:rPr lang="en-US" altLang="en-US" sz="2200" b="1" dirty="0">
                <a:ea typeface="Calibri" pitchFamily="34" charset="0"/>
                <a:cs typeface="Calibri" pitchFamily="34" charset="0"/>
              </a:rPr>
              <a:t>Formula</a:t>
            </a:r>
          </a:p>
          <a:p>
            <a:pPr marL="119063" indent="-9525" algn="ctr" eaLnBrk="1" hangingPunct="1">
              <a:lnSpc>
                <a:spcPct val="110000"/>
              </a:lnSpc>
              <a:spcBef>
                <a:spcPts val="0"/>
              </a:spcBef>
              <a:buClr>
                <a:srgbClr val="9BBB59"/>
              </a:buClr>
              <a:buFont typeface="Arial" charset="0"/>
              <a:buNone/>
            </a:pPr>
            <a:r>
              <a:rPr lang="en-US" altLang="en-US" sz="2200" dirty="0">
                <a:ea typeface="Calibri" pitchFamily="34" charset="0"/>
                <a:cs typeface="Calibri" pitchFamily="34" charset="0"/>
              </a:rPr>
              <a:t>District Allocation ÷ Total District Free/Reduced Count </a:t>
            </a:r>
          </a:p>
          <a:p>
            <a:pPr marL="119063" indent="-9525" algn="ctr" eaLnBrk="1" hangingPunct="1">
              <a:lnSpc>
                <a:spcPct val="110000"/>
              </a:lnSpc>
              <a:spcBef>
                <a:spcPts val="0"/>
              </a:spcBef>
              <a:buClr>
                <a:srgbClr val="9BBB59"/>
              </a:buClr>
              <a:buFont typeface="Arial" charset="0"/>
              <a:buNone/>
            </a:pPr>
            <a:r>
              <a:rPr lang="en-US" altLang="en-US" sz="2200" dirty="0">
                <a:ea typeface="Calibri" pitchFamily="34" charset="0"/>
                <a:cs typeface="Calibri" pitchFamily="34" charset="0"/>
              </a:rPr>
              <a:t>= </a:t>
            </a:r>
          </a:p>
          <a:p>
            <a:pPr marL="119063" indent="-9525" algn="ctr" eaLnBrk="1" hangingPunct="1">
              <a:lnSpc>
                <a:spcPct val="110000"/>
              </a:lnSpc>
              <a:spcBef>
                <a:spcPts val="0"/>
              </a:spcBef>
              <a:buClr>
                <a:srgbClr val="9BBB59"/>
              </a:buClr>
              <a:buFont typeface="Arial" charset="0"/>
              <a:buNone/>
            </a:pPr>
            <a:r>
              <a:rPr lang="en-US" altLang="en-US" sz="2200" dirty="0">
                <a:ea typeface="Calibri" pitchFamily="34" charset="0"/>
                <a:cs typeface="Calibri" pitchFamily="34" charset="0"/>
              </a:rPr>
              <a:t>Per Pupil Amount X 1.25 = Minimum Per Pupil Amount</a:t>
            </a:r>
          </a:p>
          <a:p>
            <a:pPr marL="119063" indent="-9525" eaLnBrk="1" hangingPunct="1">
              <a:buFont typeface="Wingdings" pitchFamily="2" charset="2"/>
              <a:buNone/>
            </a:pPr>
            <a:endParaRPr lang="en-US" altLang="en-US" sz="2200" dirty="0">
              <a:latin typeface="Arial" charset="0"/>
              <a:cs typeface="Arial" charset="0"/>
            </a:endParaRPr>
          </a:p>
          <a:p>
            <a:pPr marL="119063" indent="-9525" eaLnBrk="1" hangingPunct="1">
              <a:buFont typeface="Wingdings" pitchFamily="2" charset="2"/>
              <a:buNone/>
            </a:pPr>
            <a:r>
              <a:rPr lang="en-US" altLang="en-US" dirty="0">
                <a:latin typeface="Arial" charset="0"/>
                <a:cs typeface="Arial" charset="0"/>
              </a:rPr>
              <a:t>	</a:t>
            </a:r>
            <a:endParaRPr lang="en-US" altLang="en-US" sz="2000" b="1" dirty="0">
              <a:latin typeface="Arial" charset="0"/>
              <a:cs typeface="Arial" charset="0"/>
            </a:endParaRPr>
          </a:p>
        </p:txBody>
      </p:sp>
      <p:sp>
        <p:nvSpPr>
          <p:cNvPr id="207876" name="Slide Number Placeholder 2"/>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134B23EC-3620-4274-B0D2-4E3091181031}" type="slidenum">
              <a:rPr lang="en-US" altLang="en-US" sz="1200">
                <a:solidFill>
                  <a:srgbClr val="000000"/>
                </a:solidFill>
              </a:rPr>
              <a:pPr/>
              <a:t>122</a:t>
            </a:fld>
            <a:endParaRPr lang="en-US" altLang="en-US" sz="1200" dirty="0">
              <a:solidFill>
                <a:srgbClr val="000000"/>
              </a:solidFill>
            </a:endParaRPr>
          </a:p>
        </p:txBody>
      </p:sp>
      <p:sp>
        <p:nvSpPr>
          <p:cNvPr id="207877"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7D446997-B2A8-494A-AC66-27F346F328EF}" type="slidenum">
              <a:rPr lang="en-US" altLang="en-US" sz="1200">
                <a:solidFill>
                  <a:schemeClr val="bg1"/>
                </a:solidFill>
              </a:rPr>
              <a:pPr algn="r" eaLnBrk="1" hangingPunct="1"/>
              <a:t>122</a:t>
            </a:fld>
            <a:endParaRPr lang="en-US" altLang="en-US" sz="1200" dirty="0">
              <a:solidFill>
                <a:schemeClr val="bg1"/>
              </a:solidFill>
            </a:endParaRPr>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436893493"/>
      </p:ext>
    </p:extLst>
  </p:cSld>
  <p:clrMapOvr>
    <a:masterClrMapping/>
  </p:clrMapOvr>
  <p:transition spd="med">
    <p:strips dir="rd"/>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7128"/>
            <a:ext cx="7886700" cy="791870"/>
          </a:xfrm>
        </p:spPr>
        <p:txBody>
          <a:bodyPr>
            <a:normAutofit/>
          </a:bodyPr>
          <a:lstStyle/>
          <a:p>
            <a:pPr>
              <a:defRPr/>
            </a:pPr>
            <a:r>
              <a:rPr lang="en-US" dirty="0"/>
              <a:t>Public School Allocations</a:t>
            </a:r>
          </a:p>
        </p:txBody>
      </p:sp>
      <p:sp>
        <p:nvSpPr>
          <p:cNvPr id="3" name="Subtitle 2"/>
          <p:cNvSpPr>
            <a:spLocks noGrp="1"/>
          </p:cNvSpPr>
          <p:nvPr>
            <p:ph idx="1"/>
          </p:nvPr>
        </p:nvSpPr>
        <p:spPr>
          <a:xfrm>
            <a:off x="628650" y="803844"/>
            <a:ext cx="8516645" cy="5598005"/>
          </a:xfrm>
        </p:spPr>
        <p:txBody>
          <a:bodyPr>
            <a:normAutofit fontScale="92500" lnSpcReduction="20000"/>
          </a:bodyPr>
          <a:lstStyle/>
          <a:p>
            <a:pPr>
              <a:lnSpc>
                <a:spcPct val="100000"/>
              </a:lnSpc>
              <a:spcBef>
                <a:spcPts val="0"/>
              </a:spcBef>
              <a:defRPr/>
            </a:pPr>
            <a:r>
              <a:rPr lang="en-US" sz="2350" b="1" dirty="0"/>
              <a:t>Type:  </a:t>
            </a:r>
            <a:r>
              <a:rPr lang="en-US" sz="2350" dirty="0"/>
              <a:t>List schools as Schoolwide Program (SWP) or Targeted Assistance (TA) Program if receiving Title I funds, or N&amp;D programs.  All non-Title I schools in the district are listed as None  (accuracy is very important).  </a:t>
            </a:r>
          </a:p>
          <a:p>
            <a:pPr marL="0" indent="0">
              <a:lnSpc>
                <a:spcPct val="100000"/>
              </a:lnSpc>
              <a:spcBef>
                <a:spcPts val="0"/>
              </a:spcBef>
              <a:buNone/>
              <a:defRPr/>
            </a:pPr>
            <a:endParaRPr lang="en-US" sz="1400" dirty="0"/>
          </a:p>
          <a:p>
            <a:pPr lvl="1">
              <a:lnSpc>
                <a:spcPct val="100000"/>
              </a:lnSpc>
              <a:spcBef>
                <a:spcPts val="0"/>
              </a:spcBef>
              <a:defRPr/>
            </a:pPr>
            <a:r>
              <a:rPr lang="en-US" sz="2200" dirty="0"/>
              <a:t>Schools listed as SWP must have been SWP prior to FY19 or have an approval letter from the Title Programs Division on file at the district</a:t>
            </a:r>
          </a:p>
          <a:p>
            <a:pPr marL="457200" lvl="1" indent="0">
              <a:lnSpc>
                <a:spcPct val="100000"/>
              </a:lnSpc>
              <a:spcBef>
                <a:spcPts val="0"/>
              </a:spcBef>
              <a:buNone/>
              <a:defRPr/>
            </a:pPr>
            <a:endParaRPr lang="en-US" sz="1400" dirty="0"/>
          </a:p>
          <a:p>
            <a:pPr lvl="1">
              <a:lnSpc>
                <a:spcPct val="100000"/>
              </a:lnSpc>
              <a:spcBef>
                <a:spcPts val="0"/>
              </a:spcBef>
              <a:defRPr/>
            </a:pPr>
            <a:r>
              <a:rPr lang="en-US" sz="2000" b="1" dirty="0">
                <a:solidFill>
                  <a:srgbClr val="FF0000"/>
                </a:solidFill>
              </a:rPr>
              <a:t>THIS PORTION OF THE SCHOOL ALLOCATION TAB MUST BE COMPLETED (NOT NECESSARILY SUBMITTED) NO LATER THAN </a:t>
            </a:r>
            <a:r>
              <a:rPr lang="en-US" sz="2000" b="1" u="sng" dirty="0">
                <a:solidFill>
                  <a:srgbClr val="FF0000"/>
                </a:solidFill>
              </a:rPr>
              <a:t>SEPTEMBER 15, 2019</a:t>
            </a:r>
          </a:p>
          <a:p>
            <a:pPr marL="457200" lvl="1" indent="0">
              <a:lnSpc>
                <a:spcPct val="100000"/>
              </a:lnSpc>
              <a:spcBef>
                <a:spcPts val="0"/>
              </a:spcBef>
              <a:buNone/>
              <a:defRPr/>
            </a:pPr>
            <a:endParaRPr lang="en-US" sz="1950" b="1" u="sng" dirty="0">
              <a:solidFill>
                <a:srgbClr val="FF0000"/>
              </a:solidFill>
            </a:endParaRPr>
          </a:p>
          <a:p>
            <a:pPr eaLnBrk="1" fontAlgn="auto" hangingPunct="1">
              <a:lnSpc>
                <a:spcPct val="100000"/>
              </a:lnSpc>
              <a:spcBef>
                <a:spcPts val="0"/>
              </a:spcBef>
              <a:spcAft>
                <a:spcPts val="0"/>
              </a:spcAft>
              <a:defRPr/>
            </a:pPr>
            <a:r>
              <a:rPr lang="en-US" sz="2350" b="1" dirty="0"/>
              <a:t>Staff:  </a:t>
            </a:r>
            <a:r>
              <a:rPr lang="en-US" sz="2350" dirty="0"/>
              <a:t>The number of staff paid with Title I funds (</a:t>
            </a:r>
            <a:r>
              <a:rPr lang="en-US" sz="2350" b="1" dirty="0"/>
              <a:t>reported in whole numbers, not fractions or FTE</a:t>
            </a:r>
            <a:r>
              <a:rPr lang="en-US" sz="2350" dirty="0"/>
              <a:t>) should match budget detail.  The Other staff column are school-level staff other than teachers or paraprofessionals.  Other positions must be defined in the budget.  Job descriptions may be requested to be attached to the ConApp (</a:t>
            </a:r>
            <a:r>
              <a:rPr lang="en-US" sz="2350" dirty="0">
                <a:solidFill>
                  <a:srgbClr val="FF0000"/>
                </a:solidFill>
              </a:rPr>
              <a:t>the Title I Attachment tab</a:t>
            </a:r>
            <a:r>
              <a:rPr lang="en-US" sz="2350" dirty="0"/>
              <a:t>) for clarification. Do not include unfilled positions at this time.  Make adjustments when filled via an amendment.</a:t>
            </a:r>
          </a:p>
          <a:p>
            <a:pPr marL="0" indent="0" eaLnBrk="1" hangingPunct="1">
              <a:buNone/>
              <a:defRPr/>
            </a:pPr>
            <a:endParaRPr lang="en-US" dirty="0"/>
          </a:p>
        </p:txBody>
      </p:sp>
      <p:sp>
        <p:nvSpPr>
          <p:cNvPr id="212996"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6ABFED18-A67C-419D-97FC-5043E2024BCB}" type="slidenum">
              <a:rPr lang="en-US" altLang="en-US" sz="1200">
                <a:solidFill>
                  <a:srgbClr val="000000"/>
                </a:solidFill>
              </a:rPr>
              <a:pPr algn="r" eaLnBrk="1" hangingPunct="1"/>
              <a:t>123</a:t>
            </a:fld>
            <a:endParaRPr lang="en-US" altLang="en-US" sz="1200" dirty="0">
              <a:solidFill>
                <a:srgbClr val="000000"/>
              </a:solidFill>
            </a:endParaRPr>
          </a:p>
        </p:txBody>
      </p:sp>
      <p:sp>
        <p:nvSpPr>
          <p:cNvPr id="212997"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8356C050-61E5-4475-A0EC-1833299E9022}" type="slidenum">
              <a:rPr lang="en-US" altLang="en-US" sz="1200">
                <a:solidFill>
                  <a:schemeClr val="bg1"/>
                </a:solidFill>
              </a:rPr>
              <a:pPr/>
              <a:t>123</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4117810852"/>
      </p:ext>
    </p:extLst>
  </p:cSld>
  <p:clrMapOvr>
    <a:masterClrMapping/>
  </p:clrMapOvr>
  <p:transition spd="med">
    <p:strips dir="rd"/>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277" y="0"/>
            <a:ext cx="7983523" cy="1017037"/>
          </a:xfrm>
        </p:spPr>
        <p:txBody>
          <a:bodyPr>
            <a:normAutofit/>
          </a:bodyPr>
          <a:lstStyle/>
          <a:p>
            <a:pPr>
              <a:defRPr/>
            </a:pPr>
            <a:r>
              <a:rPr lang="en-US" dirty="0"/>
              <a:t>Public School Allocations</a:t>
            </a:r>
          </a:p>
        </p:txBody>
      </p:sp>
      <p:sp>
        <p:nvSpPr>
          <p:cNvPr id="3" name="Subtitle 2"/>
          <p:cNvSpPr>
            <a:spLocks noGrp="1"/>
          </p:cNvSpPr>
          <p:nvPr>
            <p:ph idx="1"/>
          </p:nvPr>
        </p:nvSpPr>
        <p:spPr>
          <a:xfrm>
            <a:off x="703277" y="1022349"/>
            <a:ext cx="8440723" cy="5334001"/>
          </a:xfrm>
        </p:spPr>
        <p:txBody>
          <a:bodyPr>
            <a:normAutofit/>
          </a:bodyPr>
          <a:lstStyle/>
          <a:p>
            <a:pPr marL="365760" indent="-256032" eaLnBrk="1" fontAlgn="auto" hangingPunct="1">
              <a:lnSpc>
                <a:spcPct val="100000"/>
              </a:lnSpc>
              <a:spcBef>
                <a:spcPts val="0"/>
              </a:spcBef>
              <a:spcAft>
                <a:spcPts val="0"/>
              </a:spcAft>
              <a:buFont typeface="Arial" charset="0"/>
              <a:buNone/>
              <a:defRPr/>
            </a:pPr>
            <a:r>
              <a:rPr lang="en-US" sz="2800" b="1" dirty="0">
                <a:solidFill>
                  <a:srgbClr val="000000"/>
                </a:solidFill>
              </a:rPr>
              <a:t>Estimated Participants</a:t>
            </a:r>
          </a:p>
          <a:p>
            <a:pPr marL="452628" indent="-342900">
              <a:lnSpc>
                <a:spcPct val="100000"/>
              </a:lnSpc>
              <a:spcBef>
                <a:spcPts val="0"/>
              </a:spcBef>
              <a:defRPr/>
            </a:pPr>
            <a:r>
              <a:rPr lang="en-US" sz="2400" b="1" dirty="0"/>
              <a:t>TA </a:t>
            </a:r>
            <a:r>
              <a:rPr lang="en-US" sz="2400" dirty="0"/>
              <a:t>– estimated number served in reading and/or mathematics</a:t>
            </a:r>
          </a:p>
          <a:p>
            <a:pPr marL="452628" indent="-342900">
              <a:lnSpc>
                <a:spcPct val="100000"/>
              </a:lnSpc>
              <a:spcBef>
                <a:spcPts val="0"/>
              </a:spcBef>
              <a:defRPr/>
            </a:pPr>
            <a:r>
              <a:rPr lang="en-US" sz="2400" b="1" dirty="0"/>
              <a:t>SWP</a:t>
            </a:r>
            <a:r>
              <a:rPr lang="en-US" sz="2400" dirty="0"/>
              <a:t> – must serve both reading and mathematics; number of participants must equal </a:t>
            </a:r>
            <a:r>
              <a:rPr lang="en-US" sz="2400" b="1" dirty="0"/>
              <a:t>total school enrollment minus pre-kindergarten</a:t>
            </a:r>
          </a:p>
          <a:p>
            <a:pPr marL="452628" indent="-342900">
              <a:lnSpc>
                <a:spcPct val="100000"/>
              </a:lnSpc>
              <a:spcBef>
                <a:spcPts val="0"/>
              </a:spcBef>
              <a:defRPr/>
            </a:pPr>
            <a:r>
              <a:rPr lang="en-US" sz="2400" b="1" dirty="0"/>
              <a:t>N&amp;D </a:t>
            </a:r>
            <a:r>
              <a:rPr lang="en-US" sz="2400" dirty="0"/>
              <a:t>programs – estimated number served in reading and/or mathematics</a:t>
            </a:r>
          </a:p>
          <a:p>
            <a:pPr marL="109728" indent="0">
              <a:lnSpc>
                <a:spcPct val="100000"/>
              </a:lnSpc>
              <a:spcBef>
                <a:spcPts val="0"/>
              </a:spcBef>
              <a:buNone/>
              <a:defRPr/>
            </a:pPr>
            <a:endParaRPr lang="en-US" sz="1400" dirty="0"/>
          </a:p>
          <a:p>
            <a:pPr marL="0" indent="0" eaLnBrk="1" fontAlgn="auto" hangingPunct="1">
              <a:lnSpc>
                <a:spcPct val="100000"/>
              </a:lnSpc>
              <a:spcBef>
                <a:spcPts val="0"/>
              </a:spcBef>
              <a:spcAft>
                <a:spcPts val="0"/>
              </a:spcAft>
              <a:buNone/>
              <a:defRPr/>
            </a:pPr>
            <a:r>
              <a:rPr lang="en-US" sz="2400" b="1" dirty="0">
                <a:solidFill>
                  <a:srgbClr val="FF0000"/>
                </a:solidFill>
              </a:rPr>
              <a:t>Special Note:</a:t>
            </a:r>
          </a:p>
          <a:p>
            <a:pPr marL="0" indent="0" eaLnBrk="1" fontAlgn="auto" hangingPunct="1">
              <a:lnSpc>
                <a:spcPct val="100000"/>
              </a:lnSpc>
              <a:spcBef>
                <a:spcPts val="0"/>
              </a:spcBef>
              <a:spcAft>
                <a:spcPts val="0"/>
              </a:spcAft>
              <a:buNone/>
              <a:defRPr/>
            </a:pPr>
            <a:r>
              <a:rPr lang="en-US" sz="2400" dirty="0"/>
              <a:t>Schools may serve subjects other than reading and math with Title I funds. Our requirements only include reporting reading and math.  Any subject served must be identified in the District/School CNA and Improvement Plan(s).</a:t>
            </a:r>
          </a:p>
        </p:txBody>
      </p:sp>
      <p:sp>
        <p:nvSpPr>
          <p:cNvPr id="215044"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9F840439-A749-4A33-A0A7-C2B64744CA54}" type="slidenum">
              <a:rPr lang="en-US" altLang="en-US" sz="1200">
                <a:solidFill>
                  <a:srgbClr val="000000"/>
                </a:solidFill>
              </a:rPr>
              <a:pPr algn="r" eaLnBrk="1" hangingPunct="1"/>
              <a:t>124</a:t>
            </a:fld>
            <a:endParaRPr lang="en-US" altLang="en-US" sz="1200" dirty="0">
              <a:solidFill>
                <a:srgbClr val="000000"/>
              </a:solidFill>
            </a:endParaRPr>
          </a:p>
        </p:txBody>
      </p:sp>
      <p:sp>
        <p:nvSpPr>
          <p:cNvPr id="215045"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D5D54466-74E0-4FE0-9740-E23ABAD0B831}" type="slidenum">
              <a:rPr lang="en-US" altLang="en-US" sz="1200">
                <a:solidFill>
                  <a:schemeClr val="bg1"/>
                </a:solidFill>
              </a:rPr>
              <a:pPr/>
              <a:t>124</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2528393531"/>
      </p:ext>
    </p:extLst>
  </p:cSld>
  <p:clrMapOvr>
    <a:masterClrMapping/>
  </p:clrMapOvr>
  <p:transition spd="med">
    <p:strips dir="rd"/>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458" y="0"/>
            <a:ext cx="8089592" cy="697949"/>
          </a:xfrm>
        </p:spPr>
        <p:txBody>
          <a:bodyPr>
            <a:normAutofit/>
          </a:bodyPr>
          <a:lstStyle/>
          <a:p>
            <a:pPr eaLnBrk="1" hangingPunct="1">
              <a:defRPr/>
            </a:pPr>
            <a:r>
              <a:rPr lang="en-US" sz="3600" dirty="0"/>
              <a:t>Application Tools</a:t>
            </a:r>
          </a:p>
        </p:txBody>
      </p:sp>
      <p:sp>
        <p:nvSpPr>
          <p:cNvPr id="216067" name="Subtitle 2"/>
          <p:cNvSpPr>
            <a:spLocks noGrp="1"/>
          </p:cNvSpPr>
          <p:nvPr>
            <p:ph idx="1"/>
          </p:nvPr>
        </p:nvSpPr>
        <p:spPr>
          <a:xfrm>
            <a:off x="628650" y="1482771"/>
            <a:ext cx="8686800" cy="3976688"/>
          </a:xfrm>
        </p:spPr>
        <p:txBody>
          <a:bodyPr/>
          <a:lstStyle/>
          <a:p>
            <a:pPr eaLnBrk="1" hangingPunct="1">
              <a:lnSpc>
                <a:spcPct val="100000"/>
              </a:lnSpc>
              <a:spcBef>
                <a:spcPts val="0"/>
              </a:spcBef>
            </a:pPr>
            <a:r>
              <a:rPr lang="en-US" altLang="en-US" sz="2400" dirty="0"/>
              <a:t>May sort all column headings within the application.  Click once to sort in ascending order, click twice to sort in descending order</a:t>
            </a:r>
          </a:p>
          <a:p>
            <a:pPr eaLnBrk="1" hangingPunct="1">
              <a:lnSpc>
                <a:spcPct val="100000"/>
              </a:lnSpc>
              <a:spcBef>
                <a:spcPts val="0"/>
              </a:spcBef>
            </a:pPr>
            <a:r>
              <a:rPr lang="en-US" altLang="en-US" sz="2400" dirty="0"/>
              <a:t>Sort order cannot be saved or printed in that format. The program returns to the default sort order when you leave the School Allocations tab</a:t>
            </a:r>
          </a:p>
          <a:p>
            <a:pPr eaLnBrk="1" hangingPunct="1">
              <a:lnSpc>
                <a:spcPct val="100000"/>
              </a:lnSpc>
              <a:spcBef>
                <a:spcPts val="0"/>
              </a:spcBef>
            </a:pPr>
            <a:r>
              <a:rPr lang="en-US" altLang="en-US" sz="2400" dirty="0"/>
              <a:t>School Allocation pages can be exported to Excel allowing for filters and/or sorting</a:t>
            </a:r>
          </a:p>
        </p:txBody>
      </p:sp>
      <p:sp>
        <p:nvSpPr>
          <p:cNvPr id="216068"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C7B90B44-8011-44EA-8E4A-B767C4BF9C34}" type="slidenum">
              <a:rPr lang="en-US" altLang="en-US" sz="1200">
                <a:solidFill>
                  <a:srgbClr val="000000"/>
                </a:solidFill>
              </a:rPr>
              <a:pPr algn="r" eaLnBrk="1" hangingPunct="1"/>
              <a:t>125</a:t>
            </a:fld>
            <a:endParaRPr lang="en-US" altLang="en-US" sz="1200" dirty="0">
              <a:solidFill>
                <a:srgbClr val="000000"/>
              </a:solidFill>
            </a:endParaRPr>
          </a:p>
        </p:txBody>
      </p:sp>
      <p:sp>
        <p:nvSpPr>
          <p:cNvPr id="216069" name="Slide Number Placeholder 2"/>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E9C648A9-EA3A-4A40-9E6D-5AA3114E9189}" type="slidenum">
              <a:rPr lang="en-US" altLang="en-US" sz="1200">
                <a:solidFill>
                  <a:schemeClr val="bg1"/>
                </a:solidFill>
              </a:rPr>
              <a:pPr/>
              <a:t>125</a:t>
            </a:fld>
            <a:endParaRPr lang="en-US" altLang="en-US" sz="1200" dirty="0">
              <a:solidFill>
                <a:schemeClr val="bg1"/>
              </a:solidFill>
            </a:endParaRPr>
          </a:p>
        </p:txBody>
      </p:sp>
      <p:pic>
        <p:nvPicPr>
          <p:cNvPr id="3" name="Picture 2">
            <a:extLst>
              <a:ext uri="{FF2B5EF4-FFF2-40B4-BE49-F238E27FC236}">
                <a16:creationId xmlns:a16="http://schemas.microsoft.com/office/drawing/2014/main" id="{A8CA621B-6172-4DF1-B6FC-83A570E58FE0}"/>
              </a:ext>
            </a:extLst>
          </p:cNvPr>
          <p:cNvPicPr>
            <a:picLocks noChangeAspect="1"/>
          </p:cNvPicPr>
          <p:nvPr/>
        </p:nvPicPr>
        <p:blipFill>
          <a:blip r:embed="rId3"/>
          <a:stretch>
            <a:fillRect/>
          </a:stretch>
        </p:blipFill>
        <p:spPr>
          <a:xfrm>
            <a:off x="118696" y="4571393"/>
            <a:ext cx="8906607" cy="1123432"/>
          </a:xfrm>
          <a:prstGeom prst="rect">
            <a:avLst/>
          </a:prstGeom>
        </p:spPr>
      </p:pic>
      <p:cxnSp>
        <p:nvCxnSpPr>
          <p:cNvPr id="5" name="Straight Arrow Connector 4">
            <a:extLst>
              <a:ext uri="{FF2B5EF4-FFF2-40B4-BE49-F238E27FC236}">
                <a16:creationId xmlns:a16="http://schemas.microsoft.com/office/drawing/2014/main" id="{6A08575F-0383-4243-9F45-BB7347D5ABC1}"/>
              </a:ext>
            </a:extLst>
          </p:cNvPr>
          <p:cNvCxnSpPr>
            <a:cxnSpLocks/>
          </p:cNvCxnSpPr>
          <p:nvPr/>
        </p:nvCxnSpPr>
        <p:spPr>
          <a:xfrm>
            <a:off x="7408506" y="4077478"/>
            <a:ext cx="1221414" cy="5971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256598187"/>
      </p:ext>
    </p:extLst>
  </p:cSld>
  <p:clrMapOvr>
    <a:masterClrMapping/>
  </p:clrMapOvr>
  <p:transition spd="med">
    <p:strips dir="rd"/>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5B9C-25DE-4E0B-BCD6-56B5AB68AA8F}"/>
              </a:ext>
            </a:extLst>
          </p:cNvPr>
          <p:cNvSpPr>
            <a:spLocks noGrp="1"/>
          </p:cNvSpPr>
          <p:nvPr>
            <p:ph type="ctrTitle"/>
          </p:nvPr>
        </p:nvSpPr>
        <p:spPr>
          <a:xfrm>
            <a:off x="901467" y="1280408"/>
            <a:ext cx="7913874" cy="2387600"/>
          </a:xfrm>
        </p:spPr>
        <p:txBody>
          <a:bodyPr>
            <a:normAutofit/>
          </a:bodyPr>
          <a:lstStyle/>
          <a:p>
            <a:r>
              <a:rPr lang="en-US" sz="4000" dirty="0"/>
              <a:t>Title I, Part A</a:t>
            </a:r>
            <a:br>
              <a:rPr lang="en-US" sz="4000" dirty="0"/>
            </a:br>
            <a:br>
              <a:rPr lang="en-US" sz="4000" dirty="0"/>
            </a:br>
            <a:r>
              <a:rPr lang="en-US" sz="4000" dirty="0"/>
              <a:t>Budgeting Details</a:t>
            </a:r>
          </a:p>
        </p:txBody>
      </p:sp>
    </p:spTree>
    <p:extLst>
      <p:ext uri="{BB962C8B-B14F-4D97-AF65-F5344CB8AC3E}">
        <p14:creationId xmlns:p14="http://schemas.microsoft.com/office/powerpoint/2010/main" val="34845469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987" y="274027"/>
            <a:ext cx="7886700" cy="533842"/>
          </a:xfrm>
        </p:spPr>
        <p:txBody>
          <a:bodyPr>
            <a:noAutofit/>
          </a:bodyPr>
          <a:lstStyle/>
          <a:p>
            <a:pPr eaLnBrk="1" hangingPunct="1">
              <a:defRPr/>
            </a:pPr>
            <a:r>
              <a:rPr lang="en-US" dirty="0"/>
              <a:t>Budget Details</a:t>
            </a:r>
          </a:p>
        </p:txBody>
      </p:sp>
      <p:sp>
        <p:nvSpPr>
          <p:cNvPr id="3" name="Subtitle 2"/>
          <p:cNvSpPr>
            <a:spLocks noGrp="1"/>
          </p:cNvSpPr>
          <p:nvPr>
            <p:ph idx="1"/>
          </p:nvPr>
        </p:nvSpPr>
        <p:spPr>
          <a:xfrm>
            <a:off x="661987" y="1569854"/>
            <a:ext cx="8244018" cy="4351338"/>
          </a:xfrm>
        </p:spPr>
        <p:txBody>
          <a:bodyPr>
            <a:noAutofit/>
          </a:bodyPr>
          <a:lstStyle/>
          <a:p>
            <a:pPr marL="0" indent="0" eaLnBrk="1" hangingPunct="1">
              <a:lnSpc>
                <a:spcPct val="100000"/>
              </a:lnSpc>
              <a:spcBef>
                <a:spcPts val="0"/>
              </a:spcBef>
              <a:buNone/>
              <a:defRPr/>
            </a:pPr>
            <a:r>
              <a:rPr lang="en-US" sz="2000" dirty="0"/>
              <a:t>All budgeted items </a:t>
            </a:r>
            <a:r>
              <a:rPr lang="en-US" sz="2000" b="1" dirty="0"/>
              <a:t>must</a:t>
            </a:r>
            <a:r>
              <a:rPr lang="en-US" sz="2000" dirty="0"/>
              <a:t> be based on a comprehensive needs assessment and be adequately addressed in the CLIP and School Level Plans (SWP, TA or SIP)</a:t>
            </a:r>
          </a:p>
          <a:p>
            <a:pPr marL="0" indent="0" eaLnBrk="1" hangingPunct="1">
              <a:lnSpc>
                <a:spcPct val="100000"/>
              </a:lnSpc>
              <a:spcBef>
                <a:spcPts val="0"/>
              </a:spcBef>
              <a:buNone/>
              <a:defRPr/>
            </a:pPr>
            <a:endParaRPr lang="en-US" sz="2000" b="1" dirty="0"/>
          </a:p>
          <a:p>
            <a:pPr marL="800100" lvl="2" indent="-342900">
              <a:spcBef>
                <a:spcPts val="0"/>
              </a:spcBef>
              <a:defRPr/>
            </a:pPr>
            <a:r>
              <a:rPr lang="en-US" dirty="0">
                <a:solidFill>
                  <a:prstClr val="black"/>
                </a:solidFill>
                <a:cs typeface="Calibri" pitchFamily="34" charset="0"/>
              </a:rPr>
              <a:t>Schools’ </a:t>
            </a:r>
            <a:r>
              <a:rPr lang="en-US" b="1" dirty="0">
                <a:solidFill>
                  <a:prstClr val="black"/>
                </a:solidFill>
                <a:cs typeface="Calibri" pitchFamily="34" charset="0"/>
              </a:rPr>
              <a:t>identified needs </a:t>
            </a:r>
            <a:r>
              <a:rPr lang="en-US" dirty="0">
                <a:solidFill>
                  <a:prstClr val="black"/>
                </a:solidFill>
                <a:cs typeface="Calibri" pitchFamily="34" charset="0"/>
              </a:rPr>
              <a:t>and </a:t>
            </a:r>
            <a:r>
              <a:rPr lang="en-US" b="1" dirty="0">
                <a:solidFill>
                  <a:prstClr val="black"/>
                </a:solidFill>
                <a:cs typeface="Calibri" pitchFamily="34" charset="0"/>
              </a:rPr>
              <a:t>their plans </a:t>
            </a:r>
            <a:r>
              <a:rPr lang="en-US" dirty="0">
                <a:solidFill>
                  <a:prstClr val="black"/>
                </a:solidFill>
                <a:cs typeface="Calibri" pitchFamily="34" charset="0"/>
              </a:rPr>
              <a:t>drive the budget</a:t>
            </a:r>
          </a:p>
          <a:p>
            <a:pPr marL="800100" lvl="2" indent="-342900">
              <a:spcBef>
                <a:spcPts val="0"/>
              </a:spcBef>
              <a:defRPr/>
            </a:pPr>
            <a:endParaRPr lang="en-US" dirty="0">
              <a:solidFill>
                <a:prstClr val="black"/>
              </a:solidFill>
              <a:cs typeface="Calibri" pitchFamily="34" charset="0"/>
            </a:endParaRPr>
          </a:p>
          <a:p>
            <a:pPr marL="800100" lvl="2" indent="-342900">
              <a:spcBef>
                <a:spcPts val="0"/>
              </a:spcBef>
              <a:defRPr/>
            </a:pPr>
            <a:r>
              <a:rPr lang="en-US" b="1" dirty="0">
                <a:solidFill>
                  <a:prstClr val="black"/>
                </a:solidFill>
                <a:cs typeface="Calibri" pitchFamily="34" charset="0"/>
              </a:rPr>
              <a:t>LEAs and their Title I schools must </a:t>
            </a:r>
            <a:r>
              <a:rPr lang="en-US" dirty="0">
                <a:solidFill>
                  <a:prstClr val="black"/>
                </a:solidFill>
                <a:cs typeface="Calibri" pitchFamily="34" charset="0"/>
              </a:rPr>
              <a:t>be able to justify that </a:t>
            </a:r>
            <a:r>
              <a:rPr lang="en-US" b="1" dirty="0">
                <a:solidFill>
                  <a:prstClr val="black"/>
                </a:solidFill>
                <a:cs typeface="Calibri" pitchFamily="34" charset="0"/>
              </a:rPr>
              <a:t>all expenditures</a:t>
            </a:r>
            <a:r>
              <a:rPr lang="en-US" dirty="0">
                <a:solidFill>
                  <a:prstClr val="black"/>
                </a:solidFill>
                <a:cs typeface="Calibri" pitchFamily="34" charset="0"/>
              </a:rPr>
              <a:t> are directly related to the </a:t>
            </a:r>
            <a:r>
              <a:rPr lang="en-US" b="1" dirty="0">
                <a:solidFill>
                  <a:prstClr val="black"/>
                </a:solidFill>
                <a:cs typeface="Calibri" pitchFamily="34" charset="0"/>
              </a:rPr>
              <a:t>needs assessment</a:t>
            </a:r>
          </a:p>
          <a:p>
            <a:pPr marL="800100" lvl="2" indent="-342900">
              <a:spcBef>
                <a:spcPts val="0"/>
              </a:spcBef>
              <a:defRPr/>
            </a:pPr>
            <a:endParaRPr lang="en-US" b="1" dirty="0">
              <a:solidFill>
                <a:prstClr val="black"/>
              </a:solidFill>
              <a:cs typeface="Calibri" pitchFamily="34" charset="0"/>
            </a:endParaRPr>
          </a:p>
          <a:p>
            <a:pPr marL="800100" lvl="2" indent="-342900">
              <a:spcBef>
                <a:spcPts val="0"/>
              </a:spcBef>
              <a:defRPr/>
            </a:pPr>
            <a:r>
              <a:rPr lang="en-US" dirty="0">
                <a:solidFill>
                  <a:prstClr val="black"/>
                </a:solidFill>
                <a:cs typeface="Calibri" pitchFamily="34" charset="0"/>
              </a:rPr>
              <a:t>The plans/budget must include a </a:t>
            </a:r>
            <a:r>
              <a:rPr lang="en-US" b="1" dirty="0">
                <a:cs typeface="Calibri" pitchFamily="34" charset="0"/>
              </a:rPr>
              <a:t>viable</a:t>
            </a:r>
            <a:r>
              <a:rPr lang="en-US" dirty="0">
                <a:cs typeface="Calibri" pitchFamily="34" charset="0"/>
              </a:rPr>
              <a:t> instructional </a:t>
            </a:r>
            <a:r>
              <a:rPr lang="en-US" dirty="0">
                <a:solidFill>
                  <a:prstClr val="black"/>
                </a:solidFill>
                <a:cs typeface="Calibri" pitchFamily="34" charset="0"/>
              </a:rPr>
              <a:t>program for each Title I school being served</a:t>
            </a:r>
          </a:p>
          <a:p>
            <a:pPr marL="457200" lvl="1" indent="0">
              <a:lnSpc>
                <a:spcPct val="80000"/>
              </a:lnSpc>
              <a:spcBef>
                <a:spcPts val="1000"/>
              </a:spcBef>
              <a:buNone/>
              <a:defRPr/>
            </a:pPr>
            <a:endParaRPr lang="en-US" sz="2000" dirty="0">
              <a:latin typeface="Arial" pitchFamily="34" charset="0"/>
              <a:cs typeface="Arial" pitchFamily="34" charset="0"/>
            </a:endParaRPr>
          </a:p>
          <a:p>
            <a:pPr eaLnBrk="1" hangingPunct="1">
              <a:buFont typeface="Arial"/>
              <a:buNone/>
              <a:defRPr/>
            </a:pPr>
            <a:endParaRPr lang="en-US" sz="2000" dirty="0"/>
          </a:p>
        </p:txBody>
      </p:sp>
      <p:sp>
        <p:nvSpPr>
          <p:cNvPr id="221188"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DED27DFC-EBE8-429E-93B9-8B759B622903}" type="slidenum">
              <a:rPr lang="en-US" altLang="en-US" sz="1200">
                <a:solidFill>
                  <a:srgbClr val="000000"/>
                </a:solidFill>
              </a:rPr>
              <a:pPr/>
              <a:t>127</a:t>
            </a:fld>
            <a:endParaRPr lang="en-US" altLang="en-US" sz="1200" dirty="0">
              <a:solidFill>
                <a:srgbClr val="000000"/>
              </a:solidFill>
            </a:endParaRPr>
          </a:p>
        </p:txBody>
      </p:sp>
      <p:sp>
        <p:nvSpPr>
          <p:cNvPr id="221189"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53431686-DCE5-44FC-84FE-FEFD559A7D45}" type="slidenum">
              <a:rPr lang="en-US" altLang="en-US" sz="1200">
                <a:solidFill>
                  <a:schemeClr val="bg1"/>
                </a:solidFill>
              </a:rPr>
              <a:pPr algn="r" eaLnBrk="1" hangingPunct="1"/>
              <a:t>127</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684395060"/>
      </p:ext>
    </p:extLst>
  </p:cSld>
  <p:clrMapOvr>
    <a:masterClrMapping/>
  </p:clrMapOvr>
  <p:transition spd="med">
    <p:strips dir="rd"/>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6" y="-85025"/>
            <a:ext cx="8010524" cy="912569"/>
          </a:xfrm>
        </p:spPr>
        <p:txBody>
          <a:bodyPr>
            <a:normAutofit/>
          </a:bodyPr>
          <a:lstStyle/>
          <a:p>
            <a:pPr eaLnBrk="1" hangingPunct="1">
              <a:defRPr/>
            </a:pPr>
            <a:r>
              <a:rPr lang="en-US" dirty="0"/>
              <a:t>Budget Details</a:t>
            </a:r>
          </a:p>
        </p:txBody>
      </p:sp>
      <p:sp>
        <p:nvSpPr>
          <p:cNvPr id="3" name="Subtitle 2"/>
          <p:cNvSpPr>
            <a:spLocks noGrp="1"/>
          </p:cNvSpPr>
          <p:nvPr>
            <p:ph idx="1"/>
          </p:nvPr>
        </p:nvSpPr>
        <p:spPr>
          <a:xfrm>
            <a:off x="676276" y="738554"/>
            <a:ext cx="8467724" cy="5732583"/>
          </a:xfrm>
        </p:spPr>
        <p:txBody>
          <a:bodyPr>
            <a:normAutofit lnSpcReduction="10000"/>
          </a:bodyPr>
          <a:lstStyle/>
          <a:p>
            <a:pPr marL="0" indent="0">
              <a:buNone/>
              <a:defRPr/>
            </a:pPr>
            <a:r>
              <a:rPr lang="en-US" sz="2400" dirty="0">
                <a:solidFill>
                  <a:prstClr val="black"/>
                </a:solidFill>
              </a:rPr>
              <a:t>All costs must be:</a:t>
            </a:r>
          </a:p>
          <a:p>
            <a:pPr lvl="1">
              <a:defRPr/>
            </a:pPr>
            <a:r>
              <a:rPr lang="en-US" dirty="0">
                <a:solidFill>
                  <a:prstClr val="black"/>
                </a:solidFill>
              </a:rPr>
              <a:t>Allowable, allocable, reasonable &amp; necessary</a:t>
            </a:r>
          </a:p>
          <a:p>
            <a:pPr lvl="2">
              <a:buFont typeface="Courier New" panose="02070309020205020404" pitchFamily="49" charset="0"/>
              <a:buChar char="o"/>
              <a:defRPr/>
            </a:pPr>
            <a:r>
              <a:rPr lang="en-US" sz="2400" dirty="0"/>
              <a:t>Supplement Not Supplant addressed via RAM/P</a:t>
            </a:r>
          </a:p>
          <a:p>
            <a:pPr lvl="1">
              <a:defRPr/>
            </a:pPr>
            <a:r>
              <a:rPr lang="en-US" dirty="0">
                <a:solidFill>
                  <a:prstClr val="black"/>
                </a:solidFill>
              </a:rPr>
              <a:t>Conform with grant terms</a:t>
            </a:r>
          </a:p>
          <a:p>
            <a:pPr lvl="1">
              <a:defRPr/>
            </a:pPr>
            <a:r>
              <a:rPr lang="en-US" dirty="0">
                <a:solidFill>
                  <a:prstClr val="black"/>
                </a:solidFill>
              </a:rPr>
              <a:t>Legal under federal, state and local law; be consistent with federal, state, and local policies and procedures that apply to the grant</a:t>
            </a:r>
          </a:p>
          <a:p>
            <a:pPr lvl="1">
              <a:defRPr/>
            </a:pPr>
            <a:r>
              <a:rPr lang="en-US" dirty="0">
                <a:solidFill>
                  <a:prstClr val="black"/>
                </a:solidFill>
              </a:rPr>
              <a:t>Consistently treated concerning identification as a direct or indirect cost; </a:t>
            </a:r>
            <a:r>
              <a:rPr lang="en-US" dirty="0">
                <a:solidFill>
                  <a:prstClr val="black"/>
                </a:solidFill>
                <a:cs typeface="Arial" pitchFamily="34" charset="0"/>
              </a:rPr>
              <a:t>cannot charge direct costs to a program if similar charges are indirect under state programs</a:t>
            </a:r>
          </a:p>
          <a:p>
            <a:pPr lvl="1">
              <a:defRPr/>
            </a:pPr>
            <a:r>
              <a:rPr lang="en-US" dirty="0">
                <a:solidFill>
                  <a:prstClr val="black"/>
                </a:solidFill>
                <a:cs typeface="Arial" pitchFamily="34" charset="0"/>
              </a:rPr>
              <a:t>In accordance with Generally </a:t>
            </a:r>
            <a:r>
              <a:rPr lang="en-US" dirty="0">
                <a:solidFill>
                  <a:prstClr val="black"/>
                </a:solidFill>
              </a:rPr>
              <a:t>A</a:t>
            </a:r>
            <a:r>
              <a:rPr lang="en-US" dirty="0">
                <a:solidFill>
                  <a:prstClr val="black"/>
                </a:solidFill>
                <a:cs typeface="Arial" pitchFamily="34" charset="0"/>
              </a:rPr>
              <a:t>ccepted </a:t>
            </a:r>
            <a:r>
              <a:rPr lang="en-US" dirty="0">
                <a:solidFill>
                  <a:prstClr val="black"/>
                </a:solidFill>
              </a:rPr>
              <a:t>A</a:t>
            </a:r>
            <a:r>
              <a:rPr lang="en-US" dirty="0">
                <a:solidFill>
                  <a:prstClr val="black"/>
                </a:solidFill>
                <a:cs typeface="Arial" pitchFamily="34" charset="0"/>
              </a:rPr>
              <a:t>ccounting </a:t>
            </a:r>
            <a:r>
              <a:rPr lang="en-US" dirty="0">
                <a:solidFill>
                  <a:prstClr val="black"/>
                </a:solidFill>
              </a:rPr>
              <a:t>P</a:t>
            </a:r>
            <a:r>
              <a:rPr lang="en-US" dirty="0">
                <a:solidFill>
                  <a:prstClr val="black"/>
                </a:solidFill>
                <a:cs typeface="Arial" pitchFamily="34" charset="0"/>
              </a:rPr>
              <a:t>rinciples (GAAP)</a:t>
            </a:r>
          </a:p>
          <a:p>
            <a:pPr lvl="1">
              <a:defRPr/>
            </a:pPr>
            <a:r>
              <a:rPr lang="en-US" dirty="0">
                <a:solidFill>
                  <a:prstClr val="black"/>
                </a:solidFill>
                <a:cs typeface="Arial" pitchFamily="34" charset="0"/>
              </a:rPr>
              <a:t>Not used to meet cost sharing or matching requirements of any other grant program</a:t>
            </a:r>
          </a:p>
          <a:p>
            <a:pPr lvl="1">
              <a:defRPr/>
            </a:pPr>
            <a:r>
              <a:rPr lang="en-US" dirty="0">
                <a:solidFill>
                  <a:prstClr val="black"/>
                </a:solidFill>
                <a:cs typeface="Arial" pitchFamily="34" charset="0"/>
              </a:rPr>
              <a:t>Adequately documented</a:t>
            </a:r>
          </a:p>
          <a:p>
            <a:pPr lvl="1">
              <a:lnSpc>
                <a:spcPct val="120000"/>
              </a:lnSpc>
              <a:spcBef>
                <a:spcPts val="0"/>
              </a:spcBef>
              <a:buFont typeface="Courier New" panose="02070309020205020404" pitchFamily="49" charset="0"/>
              <a:buChar char="o"/>
            </a:pPr>
            <a:endParaRPr lang="en-US" sz="2000" dirty="0"/>
          </a:p>
          <a:p>
            <a:pPr eaLnBrk="1" hangingPunct="1">
              <a:lnSpc>
                <a:spcPct val="110000"/>
              </a:lnSpc>
              <a:spcBef>
                <a:spcPts val="0"/>
              </a:spcBef>
              <a:defRPr/>
            </a:pPr>
            <a:endParaRPr lang="en-US" sz="2000" dirty="0"/>
          </a:p>
          <a:p>
            <a:pPr marL="274320" indent="-274320" eaLnBrk="1" hangingPunct="1">
              <a:defRPr/>
            </a:pPr>
            <a:endParaRPr lang="en-US" sz="2000" dirty="0">
              <a:solidFill>
                <a:srgbClr val="FF0000"/>
              </a:solidFill>
              <a:latin typeface="Arial" pitchFamily="34" charset="0"/>
              <a:cs typeface="Arial" pitchFamily="34" charset="0"/>
            </a:endParaRPr>
          </a:p>
          <a:p>
            <a:pPr marL="365760" indent="-256032" eaLnBrk="1" fontAlgn="auto" hangingPunct="1">
              <a:spcAft>
                <a:spcPts val="0"/>
              </a:spcAft>
              <a:buClr>
                <a:schemeClr val="accent3"/>
              </a:buClr>
              <a:buFont typeface="Georgia"/>
              <a:buNone/>
              <a:defRPr/>
            </a:pPr>
            <a:endParaRPr lang="en-US" sz="2000" dirty="0">
              <a:latin typeface="Arial" pitchFamily="34" charset="0"/>
              <a:cs typeface="Arial" pitchFamily="34" charset="0"/>
            </a:endParaRPr>
          </a:p>
        </p:txBody>
      </p:sp>
      <p:sp>
        <p:nvSpPr>
          <p:cNvPr id="224260"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4299E170-5BB1-4400-A8F6-6D4040BFF23D}" type="slidenum">
              <a:rPr lang="en-US" altLang="en-US" sz="1200">
                <a:solidFill>
                  <a:srgbClr val="000000"/>
                </a:solidFill>
              </a:rPr>
              <a:pPr/>
              <a:t>128</a:t>
            </a:fld>
            <a:endParaRPr lang="en-US" altLang="en-US" sz="1200" dirty="0">
              <a:solidFill>
                <a:srgbClr val="000000"/>
              </a:solidFill>
            </a:endParaRPr>
          </a:p>
        </p:txBody>
      </p:sp>
      <p:sp>
        <p:nvSpPr>
          <p:cNvPr id="224261"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5920271B-D751-412F-A27C-FF8CB0D0F594}" type="slidenum">
              <a:rPr lang="en-US" altLang="en-US" sz="1200">
                <a:solidFill>
                  <a:schemeClr val="bg1"/>
                </a:solidFill>
              </a:rPr>
              <a:pPr algn="r" eaLnBrk="1" hangingPunct="1"/>
              <a:t>128</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3035815775"/>
      </p:ext>
    </p:extLst>
  </p:cSld>
  <p:clrMapOvr>
    <a:masterClrMapping/>
  </p:clrMapOvr>
  <p:transition spd="med">
    <p:strips dir="rd"/>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251" y="136525"/>
            <a:ext cx="6647961" cy="555934"/>
          </a:xfrm>
        </p:spPr>
        <p:txBody>
          <a:bodyPr>
            <a:noAutofit/>
          </a:bodyPr>
          <a:lstStyle/>
          <a:p>
            <a:pPr eaLnBrk="1" hangingPunct="1">
              <a:defRPr/>
            </a:pPr>
            <a:r>
              <a:rPr lang="en-US" dirty="0"/>
              <a:t>Budget Details</a:t>
            </a:r>
          </a:p>
        </p:txBody>
      </p:sp>
      <p:sp>
        <p:nvSpPr>
          <p:cNvPr id="3" name="Subtitle 2"/>
          <p:cNvSpPr>
            <a:spLocks noGrp="1"/>
          </p:cNvSpPr>
          <p:nvPr>
            <p:ph idx="1"/>
          </p:nvPr>
        </p:nvSpPr>
        <p:spPr>
          <a:xfrm>
            <a:off x="663251" y="822280"/>
            <a:ext cx="8480749" cy="5938361"/>
          </a:xfrm>
        </p:spPr>
        <p:txBody>
          <a:bodyPr>
            <a:noAutofit/>
          </a:bodyPr>
          <a:lstStyle/>
          <a:p>
            <a:pPr marL="0" indent="0">
              <a:buNone/>
              <a:defRPr/>
            </a:pPr>
            <a:r>
              <a:rPr lang="en-US" dirty="0">
                <a:solidFill>
                  <a:prstClr val="black"/>
                </a:solidFill>
              </a:rPr>
              <a:t>Costs Must be Necessary and Reasonable</a:t>
            </a:r>
          </a:p>
          <a:p>
            <a:pPr lvl="1">
              <a:lnSpc>
                <a:spcPct val="120000"/>
              </a:lnSpc>
              <a:spcBef>
                <a:spcPts val="0"/>
              </a:spcBef>
              <a:defRPr/>
            </a:pPr>
            <a:r>
              <a:rPr lang="en-US" sz="2100" dirty="0">
                <a:solidFill>
                  <a:prstClr val="black"/>
                </a:solidFill>
                <a:cs typeface="Arial" pitchFamily="34" charset="0"/>
              </a:rPr>
              <a:t>Must be necessary for the performance or administration of the grant or follow sound business practices</a:t>
            </a:r>
          </a:p>
          <a:p>
            <a:pPr lvl="1">
              <a:lnSpc>
                <a:spcPct val="120000"/>
              </a:lnSpc>
              <a:spcBef>
                <a:spcPts val="0"/>
              </a:spcBef>
              <a:defRPr/>
            </a:pPr>
            <a:r>
              <a:rPr lang="en-US" sz="2100" dirty="0">
                <a:solidFill>
                  <a:prstClr val="black"/>
                </a:solidFill>
                <a:cs typeface="Arial" pitchFamily="34" charset="0"/>
              </a:rPr>
              <a:t>Fair market prices</a:t>
            </a:r>
          </a:p>
          <a:p>
            <a:pPr lvl="1">
              <a:lnSpc>
                <a:spcPct val="120000"/>
              </a:lnSpc>
              <a:spcBef>
                <a:spcPts val="0"/>
              </a:spcBef>
              <a:defRPr/>
            </a:pPr>
            <a:r>
              <a:rPr lang="en-US" sz="2100" dirty="0">
                <a:solidFill>
                  <a:prstClr val="black"/>
                </a:solidFill>
                <a:cs typeface="Arial" pitchFamily="34" charset="0"/>
              </a:rPr>
              <a:t>Act with prudence under the circumstances</a:t>
            </a:r>
          </a:p>
          <a:p>
            <a:pPr lvl="1">
              <a:lnSpc>
                <a:spcPct val="120000"/>
              </a:lnSpc>
              <a:spcBef>
                <a:spcPts val="0"/>
              </a:spcBef>
              <a:defRPr/>
            </a:pPr>
            <a:r>
              <a:rPr lang="en-US" sz="2100" dirty="0">
                <a:solidFill>
                  <a:prstClr val="black"/>
                </a:solidFill>
                <a:cs typeface="Arial" pitchFamily="34" charset="0"/>
              </a:rPr>
              <a:t>No significant deviation from established prices</a:t>
            </a:r>
          </a:p>
          <a:p>
            <a:pPr lvl="1">
              <a:lnSpc>
                <a:spcPct val="120000"/>
              </a:lnSpc>
              <a:spcBef>
                <a:spcPts val="0"/>
              </a:spcBef>
              <a:defRPr/>
            </a:pPr>
            <a:r>
              <a:rPr lang="en-US" sz="2100" dirty="0">
                <a:solidFill>
                  <a:prstClr val="black"/>
                </a:solidFill>
                <a:cs typeface="Arial" pitchFamily="34" charset="0"/>
              </a:rPr>
              <a:t>An identified need and written in plans</a:t>
            </a:r>
          </a:p>
          <a:p>
            <a:pPr lvl="1" defTabSz="457200">
              <a:lnSpc>
                <a:spcPct val="90000"/>
              </a:lnSpc>
              <a:defRPr/>
            </a:pPr>
            <a:r>
              <a:rPr lang="en-US" sz="2100" dirty="0">
                <a:solidFill>
                  <a:prstClr val="black"/>
                </a:solidFill>
              </a:rPr>
              <a:t>Practical aspects of necessary</a:t>
            </a:r>
          </a:p>
          <a:p>
            <a:pPr lvl="2" defTabSz="457200">
              <a:spcBef>
                <a:spcPts val="0"/>
              </a:spcBef>
              <a:buFont typeface="Courier New" panose="02070309020205020404" pitchFamily="49" charset="0"/>
              <a:buChar char="o"/>
              <a:defRPr/>
            </a:pPr>
            <a:r>
              <a:rPr lang="en-US" dirty="0">
                <a:solidFill>
                  <a:prstClr val="black"/>
                </a:solidFill>
              </a:rPr>
              <a:t>Do I really need this?</a:t>
            </a:r>
          </a:p>
          <a:p>
            <a:pPr lvl="2" defTabSz="457200">
              <a:spcBef>
                <a:spcPts val="0"/>
              </a:spcBef>
              <a:buFont typeface="Courier New" panose="02070309020205020404" pitchFamily="49" charset="0"/>
              <a:buChar char="o"/>
              <a:defRPr/>
            </a:pPr>
            <a:r>
              <a:rPr lang="en-US" dirty="0">
                <a:solidFill>
                  <a:prstClr val="black"/>
                </a:solidFill>
              </a:rPr>
              <a:t>Is this the minimum amount I need to spend to meet my need?</a:t>
            </a:r>
          </a:p>
          <a:p>
            <a:pPr lvl="1" defTabSz="457200">
              <a:lnSpc>
                <a:spcPct val="90000"/>
              </a:lnSpc>
              <a:defRPr/>
            </a:pPr>
            <a:r>
              <a:rPr lang="en-US" sz="2100" dirty="0">
                <a:solidFill>
                  <a:prstClr val="black"/>
                </a:solidFill>
              </a:rPr>
              <a:t>Practical aspects of reasonable</a:t>
            </a:r>
          </a:p>
          <a:p>
            <a:pPr lvl="2" defTabSz="457200">
              <a:spcBef>
                <a:spcPts val="0"/>
              </a:spcBef>
              <a:buFont typeface="Courier New" panose="02070309020205020404" pitchFamily="49" charset="0"/>
              <a:buChar char="o"/>
              <a:defRPr/>
            </a:pPr>
            <a:r>
              <a:rPr lang="en-US" dirty="0">
                <a:solidFill>
                  <a:prstClr val="black"/>
                </a:solidFill>
              </a:rPr>
              <a:t>Do I have the capacity to use what I am purchasing?</a:t>
            </a:r>
          </a:p>
          <a:p>
            <a:pPr lvl="2" defTabSz="457200">
              <a:spcBef>
                <a:spcPts val="0"/>
              </a:spcBef>
              <a:buFont typeface="Courier New" panose="02070309020205020404" pitchFamily="49" charset="0"/>
              <a:buChar char="o"/>
              <a:defRPr/>
            </a:pPr>
            <a:r>
              <a:rPr lang="en-US" dirty="0">
                <a:solidFill>
                  <a:prstClr val="black"/>
                </a:solidFill>
              </a:rPr>
              <a:t>Did I pay a fair rate?</a:t>
            </a:r>
          </a:p>
          <a:p>
            <a:pPr lvl="2" defTabSz="457200">
              <a:spcBef>
                <a:spcPts val="0"/>
              </a:spcBef>
              <a:buFont typeface="Courier New" panose="02070309020205020404" pitchFamily="49" charset="0"/>
              <a:buChar char="o"/>
              <a:defRPr/>
            </a:pPr>
            <a:r>
              <a:rPr lang="en-US" dirty="0">
                <a:solidFill>
                  <a:prstClr val="black"/>
                </a:solidFill>
              </a:rPr>
              <a:t>If I were asked to defend this purchase, would I be comfortable?</a:t>
            </a:r>
          </a:p>
          <a:p>
            <a:pPr marL="0" indent="0" eaLnBrk="1" hangingPunct="1">
              <a:lnSpc>
                <a:spcPct val="110000"/>
              </a:lnSpc>
              <a:spcBef>
                <a:spcPts val="0"/>
              </a:spcBef>
              <a:buNone/>
              <a:defRPr/>
            </a:pPr>
            <a:endParaRPr lang="en-US" sz="2100" dirty="0"/>
          </a:p>
          <a:p>
            <a:pPr marL="274320" indent="-274320" eaLnBrk="1" hangingPunct="1">
              <a:defRPr/>
            </a:pPr>
            <a:endParaRPr lang="en-US" sz="2000" dirty="0">
              <a:solidFill>
                <a:srgbClr val="FF0000"/>
              </a:solidFill>
              <a:latin typeface="Arial" pitchFamily="34" charset="0"/>
              <a:cs typeface="Arial" pitchFamily="34" charset="0"/>
            </a:endParaRPr>
          </a:p>
          <a:p>
            <a:pPr marL="365760" indent="-256032" eaLnBrk="1" fontAlgn="auto" hangingPunct="1">
              <a:spcAft>
                <a:spcPts val="0"/>
              </a:spcAft>
              <a:buClr>
                <a:schemeClr val="accent3"/>
              </a:buClr>
              <a:buFont typeface="Georgia"/>
              <a:buNone/>
              <a:defRPr/>
            </a:pPr>
            <a:endParaRPr lang="en-US" sz="2000" dirty="0">
              <a:latin typeface="Arial" pitchFamily="34" charset="0"/>
              <a:cs typeface="Arial" pitchFamily="34" charset="0"/>
            </a:endParaRPr>
          </a:p>
        </p:txBody>
      </p:sp>
      <p:sp>
        <p:nvSpPr>
          <p:cNvPr id="224260"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4299E170-5BB1-4400-A8F6-6D4040BFF23D}" type="slidenum">
              <a:rPr lang="en-US" altLang="en-US" sz="1200">
                <a:solidFill>
                  <a:srgbClr val="000000"/>
                </a:solidFill>
              </a:rPr>
              <a:pPr/>
              <a:t>129</a:t>
            </a:fld>
            <a:endParaRPr lang="en-US" altLang="en-US" sz="1200" dirty="0">
              <a:solidFill>
                <a:srgbClr val="000000"/>
              </a:solidFill>
            </a:endParaRPr>
          </a:p>
        </p:txBody>
      </p:sp>
      <p:sp>
        <p:nvSpPr>
          <p:cNvPr id="224261"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5920271B-D751-412F-A27C-FF8CB0D0F594}" type="slidenum">
              <a:rPr lang="en-US" altLang="en-US" sz="1200">
                <a:solidFill>
                  <a:schemeClr val="bg1"/>
                </a:solidFill>
              </a:rPr>
              <a:pPr algn="r" eaLnBrk="1" hangingPunct="1"/>
              <a:t>129</a:t>
            </a:fld>
            <a:endParaRPr lang="en-US" altLang="en-US" sz="1200" dirty="0">
              <a:solidFill>
                <a:schemeClr val="bg1"/>
              </a:solidFill>
            </a:endParaRPr>
          </a:p>
        </p:txBody>
      </p:sp>
      <p:sp>
        <p:nvSpPr>
          <p:cNvPr id="5" name="Date Placeholder 4"/>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2059599071"/>
      </p:ext>
    </p:extLst>
  </p:cSld>
  <p:clrMapOvr>
    <a:masterClrMapping/>
  </p:clrMapOvr>
  <p:transition spd="med">
    <p:strips dir="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628650" y="0"/>
            <a:ext cx="8153400" cy="911623"/>
          </a:xfrm>
        </p:spPr>
        <p:txBody>
          <a:bodyPr>
            <a:normAutofit/>
          </a:bodyPr>
          <a:lstStyle/>
          <a:p>
            <a:r>
              <a:rPr lang="en-US" dirty="0"/>
              <a:t>Financial Management</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13</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26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3049021"/>
            <a:ext cx="7886700" cy="3041386"/>
          </a:xfrm>
        </p:spPr>
        <p:txBody>
          <a:bodyPr>
            <a:normAutofit fontScale="70000" lnSpcReduction="20000"/>
          </a:bodyPr>
          <a:lstStyle/>
          <a:p>
            <a:pPr lvl="0" fontAlgn="base">
              <a:spcAft>
                <a:spcPct val="0"/>
              </a:spcAft>
            </a:pPr>
            <a:r>
              <a:rPr lang="en-US" altLang="en-US" dirty="0">
                <a:solidFill>
                  <a:prstClr val="black"/>
                </a:solidFill>
              </a:rPr>
              <a:t>Written procedures must include information about: </a:t>
            </a:r>
          </a:p>
          <a:p>
            <a:pPr marL="742950" lvl="1" indent="-285750" eaLnBrk="0" fontAlgn="base" hangingPunct="0">
              <a:spcAft>
                <a:spcPct val="0"/>
              </a:spcAft>
              <a:buFont typeface="Arial" panose="020B0604020202020204" pitchFamily="34" charset="0"/>
              <a:buChar char="–"/>
            </a:pPr>
            <a:r>
              <a:rPr lang="en-US" altLang="en-US" dirty="0">
                <a:solidFill>
                  <a:srgbClr val="000000"/>
                </a:solidFill>
                <a:cs typeface="Arial" panose="020B0604020202020204" pitchFamily="34" charset="0"/>
              </a:rPr>
              <a:t>Your accounting system(s)</a:t>
            </a:r>
          </a:p>
          <a:p>
            <a:pPr marL="742950" lvl="1" indent="-285750" eaLnBrk="0" fontAlgn="base" hangingPunct="0">
              <a:spcAft>
                <a:spcPct val="0"/>
              </a:spcAft>
              <a:buFont typeface="Arial" panose="020B0604020202020204" pitchFamily="34" charset="0"/>
              <a:buChar char="–"/>
            </a:pPr>
            <a:r>
              <a:rPr lang="en-US" altLang="en-US" dirty="0">
                <a:solidFill>
                  <a:srgbClr val="000000"/>
                </a:solidFill>
                <a:cs typeface="Arial" panose="020B0604020202020204" pitchFamily="34" charset="0"/>
              </a:rPr>
              <a:t>How budgets are loaded onto the system</a:t>
            </a:r>
          </a:p>
          <a:p>
            <a:pPr marL="742950" lvl="1" indent="-285750" eaLnBrk="0" fontAlgn="base" hangingPunct="0">
              <a:spcAft>
                <a:spcPct val="0"/>
              </a:spcAft>
              <a:buFont typeface="Arial" panose="020B0604020202020204" pitchFamily="34" charset="0"/>
              <a:buChar char="–"/>
            </a:pPr>
            <a:r>
              <a:rPr lang="en-US" altLang="en-US" dirty="0">
                <a:solidFill>
                  <a:srgbClr val="000000"/>
                </a:solidFill>
                <a:cs typeface="Arial" panose="020B0604020202020204" pitchFamily="34" charset="0"/>
              </a:rPr>
              <a:t>Process for comparing budgets to expenditures</a:t>
            </a:r>
          </a:p>
          <a:p>
            <a:pPr marL="742950" lvl="1" indent="-285750" eaLnBrk="0" fontAlgn="base" hangingPunct="0">
              <a:spcAft>
                <a:spcPct val="0"/>
              </a:spcAft>
              <a:buFont typeface="Arial" panose="020B0604020202020204" pitchFamily="34" charset="0"/>
              <a:buChar char="–"/>
            </a:pPr>
            <a:r>
              <a:rPr lang="en-US" altLang="en-US" dirty="0">
                <a:solidFill>
                  <a:srgbClr val="000000"/>
                </a:solidFill>
                <a:cs typeface="Arial" panose="020B0604020202020204" pitchFamily="34" charset="0"/>
              </a:rPr>
              <a:t>Process for drawing down funds</a:t>
            </a:r>
          </a:p>
          <a:p>
            <a:pPr marL="742950" lvl="1" indent="-285750" eaLnBrk="0" fontAlgn="base" hangingPunct="0">
              <a:spcAft>
                <a:spcPct val="0"/>
              </a:spcAft>
              <a:buFont typeface="Arial" panose="020B0604020202020204" pitchFamily="34" charset="0"/>
              <a:buChar char="–"/>
            </a:pPr>
            <a:r>
              <a:rPr lang="en-US" altLang="en-US" dirty="0">
                <a:solidFill>
                  <a:srgbClr val="000000"/>
                </a:solidFill>
                <a:cs typeface="Arial" panose="020B0604020202020204" pitchFamily="34" charset="0"/>
              </a:rPr>
              <a:t>Process and authorizations for budget revisions</a:t>
            </a:r>
          </a:p>
          <a:p>
            <a:pPr marL="742950" lvl="1" indent="-285750" eaLnBrk="0" fontAlgn="base" hangingPunct="0">
              <a:spcAft>
                <a:spcPct val="0"/>
              </a:spcAft>
              <a:buFont typeface="Arial" panose="020B0604020202020204" pitchFamily="34" charset="0"/>
              <a:buChar char="–"/>
            </a:pPr>
            <a:r>
              <a:rPr lang="en-US" altLang="en-US" dirty="0">
                <a:solidFill>
                  <a:srgbClr val="000000"/>
                </a:solidFill>
                <a:cs typeface="Arial" panose="020B0604020202020204" pitchFamily="34" charset="0"/>
              </a:rPr>
              <a:t>Period of performance and when obligations are made</a:t>
            </a:r>
          </a:p>
          <a:p>
            <a:pPr marL="742950" lvl="1" indent="-285750" eaLnBrk="0" fontAlgn="base" hangingPunct="0">
              <a:spcAft>
                <a:spcPct val="0"/>
              </a:spcAft>
              <a:buFont typeface="Arial" panose="020B0604020202020204" pitchFamily="34" charset="0"/>
              <a:buChar char="–"/>
            </a:pPr>
            <a:r>
              <a:rPr lang="en-US" altLang="en-US" dirty="0">
                <a:solidFill>
                  <a:srgbClr val="000000"/>
                </a:solidFill>
                <a:cs typeface="Arial" panose="020B0604020202020204" pitchFamily="34" charset="0"/>
              </a:rPr>
              <a:t>Process for carryover</a:t>
            </a:r>
          </a:p>
          <a:p>
            <a:pPr marL="742950" lvl="1" indent="-285750" eaLnBrk="0" fontAlgn="base" hangingPunct="0">
              <a:spcAft>
                <a:spcPct val="0"/>
              </a:spcAft>
              <a:buFont typeface="Arial" panose="020B0604020202020204" pitchFamily="34" charset="0"/>
              <a:buChar char="–"/>
            </a:pPr>
            <a:r>
              <a:rPr lang="en-US" altLang="en-US" dirty="0">
                <a:cs typeface="Arial" panose="020B0604020202020204" pitchFamily="34" charset="0"/>
              </a:rPr>
              <a:t>Process for completing the completion reports </a:t>
            </a:r>
          </a:p>
          <a:p>
            <a:pPr lvl="0" fontAlgn="base">
              <a:spcAft>
                <a:spcPct val="0"/>
              </a:spcAft>
            </a:pPr>
            <a:r>
              <a:rPr lang="en-US" altLang="en-US" dirty="0">
                <a:solidFill>
                  <a:prstClr val="black"/>
                </a:solidFill>
              </a:rPr>
              <a:t>Incorporate state agency requirements, if applicable</a:t>
            </a:r>
          </a:p>
        </p:txBody>
      </p:sp>
    </p:spTree>
    <p:extLst>
      <p:ext uri="{BB962C8B-B14F-4D97-AF65-F5344CB8AC3E}">
        <p14:creationId xmlns:p14="http://schemas.microsoft.com/office/powerpoint/2010/main" val="29992821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130</a:t>
            </a:fld>
            <a:endParaRPr lang="en-US" dirty="0"/>
          </a:p>
        </p:txBody>
      </p:sp>
      <p:sp>
        <p:nvSpPr>
          <p:cNvPr id="5" name="Rectangle 2"/>
          <p:cNvSpPr>
            <a:spLocks noGrp="1" noChangeArrowheads="1"/>
          </p:cNvSpPr>
          <p:nvPr>
            <p:ph type="title"/>
          </p:nvPr>
        </p:nvSpPr>
        <p:spPr>
          <a:xfrm>
            <a:off x="745037" y="136524"/>
            <a:ext cx="7886700" cy="627706"/>
          </a:xfrm>
          <a:ln>
            <a:noFill/>
          </a:ln>
          <a:extLst>
            <a:ext uri="{91240B29-F687-4F45-9708-019B960494DF}">
              <a14:hiddenLine xmlns:a14="http://schemas.microsoft.com/office/drawing/2010/main" w="9525">
                <a:solidFill>
                  <a:srgbClr val="000000"/>
                </a:solidFill>
                <a:miter lim="800000"/>
                <a:headEnd/>
                <a:tailEnd/>
              </a14:hiddenLine>
            </a:ext>
          </a:extLst>
        </p:spPr>
        <p:txBody>
          <a:bodyPr anchor="t">
            <a:normAutofit/>
          </a:bodyPr>
          <a:lstStyle/>
          <a:p>
            <a:pPr algn="l"/>
            <a:r>
              <a:rPr lang="en-US" dirty="0">
                <a:solidFill>
                  <a:schemeClr val="accent6">
                    <a:lumMod val="75000"/>
                  </a:schemeClr>
                </a:solidFill>
              </a:rPr>
              <a:t>Budget Details</a:t>
            </a:r>
            <a:endParaRPr lang="en-US" altLang="en-US" dirty="0">
              <a:solidFill>
                <a:schemeClr val="accent6">
                  <a:lumMod val="75000"/>
                </a:schemeClr>
              </a:solidFill>
              <a:cs typeface="Arial" charset="0"/>
            </a:endParaRPr>
          </a:p>
        </p:txBody>
      </p:sp>
      <p:sp>
        <p:nvSpPr>
          <p:cNvPr id="2" name="Content Placeholder 1"/>
          <p:cNvSpPr>
            <a:spLocks noGrp="1"/>
          </p:cNvSpPr>
          <p:nvPr>
            <p:ph idx="1"/>
          </p:nvPr>
        </p:nvSpPr>
        <p:spPr>
          <a:xfrm>
            <a:off x="895350" y="1234130"/>
            <a:ext cx="7886700" cy="4652320"/>
          </a:xfrm>
        </p:spPr>
        <p:txBody>
          <a:bodyPr>
            <a:noAutofit/>
          </a:bodyPr>
          <a:lstStyle/>
          <a:p>
            <a:r>
              <a:rPr lang="en-US" sz="2400" dirty="0"/>
              <a:t>Questionable expenditures may need further explanation during the approval process</a:t>
            </a:r>
          </a:p>
          <a:p>
            <a:r>
              <a:rPr lang="en-US" sz="2400" dirty="0"/>
              <a:t>Evidenced-based initiatives </a:t>
            </a:r>
            <a:r>
              <a:rPr lang="en-US" sz="2400" i="1" dirty="0"/>
              <a:t>ONLY</a:t>
            </a:r>
            <a:endParaRPr lang="en-US" sz="2400" dirty="0"/>
          </a:p>
          <a:p>
            <a:r>
              <a:rPr lang="en-US" sz="2400" dirty="0"/>
              <a:t>LEAs requesting to use Title I funds for field trips must submit an Educational Field Trip Budget Approval form to the LEA’s Title I area specialist for approval </a:t>
            </a:r>
            <a:r>
              <a:rPr lang="en-US" sz="2400" b="1" u="sng" dirty="0"/>
              <a:t>prior</a:t>
            </a:r>
            <a:r>
              <a:rPr lang="en-US" sz="2400" dirty="0"/>
              <a:t> to budgeting the field trip.  The approval form must be attached to the Title I Attachment tab.</a:t>
            </a:r>
          </a:p>
          <a:p>
            <a:r>
              <a:rPr lang="en-US" sz="2400" dirty="0"/>
              <a:t>There should be </a:t>
            </a:r>
            <a:r>
              <a:rPr lang="en-US" sz="2400" i="1" dirty="0"/>
              <a:t>no un-budgeted funds</a:t>
            </a:r>
          </a:p>
          <a:p>
            <a:r>
              <a:rPr lang="en-US" sz="2400" dirty="0"/>
              <a:t>The Budget Detail pages are not linked back to either the Set-Asides tab or the School Allocations tab</a:t>
            </a:r>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24081729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847" y="188500"/>
            <a:ext cx="7949953" cy="708146"/>
          </a:xfrm>
        </p:spPr>
        <p:txBody>
          <a:bodyPr>
            <a:normAutofit/>
          </a:bodyPr>
          <a:lstStyle/>
          <a:p>
            <a:pPr eaLnBrk="1" hangingPunct="1">
              <a:defRPr/>
            </a:pPr>
            <a:r>
              <a:rPr lang="en-US" dirty="0"/>
              <a:t>Budget Details</a:t>
            </a:r>
          </a:p>
        </p:txBody>
      </p:sp>
      <p:sp>
        <p:nvSpPr>
          <p:cNvPr id="3" name="Subtitle 2"/>
          <p:cNvSpPr>
            <a:spLocks noGrp="1"/>
          </p:cNvSpPr>
          <p:nvPr>
            <p:ph idx="1"/>
          </p:nvPr>
        </p:nvSpPr>
        <p:spPr>
          <a:xfrm>
            <a:off x="800100" y="1360106"/>
            <a:ext cx="8181062" cy="4351338"/>
          </a:xfrm>
        </p:spPr>
        <p:txBody>
          <a:bodyPr>
            <a:normAutofit/>
          </a:bodyPr>
          <a:lstStyle/>
          <a:p>
            <a:pPr eaLnBrk="1" fontAlgn="auto" hangingPunct="1">
              <a:lnSpc>
                <a:spcPct val="100000"/>
              </a:lnSpc>
              <a:spcBef>
                <a:spcPts val="0"/>
              </a:spcBef>
              <a:spcAft>
                <a:spcPts val="0"/>
              </a:spcAft>
              <a:defRPr/>
            </a:pPr>
            <a:r>
              <a:rPr lang="en-US" sz="2400" dirty="0"/>
              <a:t>Be sure that the correct amount for </a:t>
            </a:r>
            <a:r>
              <a:rPr lang="en-US" sz="2400" u="sng" dirty="0"/>
              <a:t>each set-aside appears </a:t>
            </a:r>
            <a:r>
              <a:rPr lang="en-US" sz="2400" dirty="0"/>
              <a:t>and is </a:t>
            </a:r>
            <a:r>
              <a:rPr lang="en-US" sz="2400" u="sng" dirty="0"/>
              <a:t>clearly labeled in the budget </a:t>
            </a:r>
            <a:r>
              <a:rPr lang="en-US" sz="2400" dirty="0"/>
              <a:t>along with the appropriate function and object codes</a:t>
            </a:r>
            <a:endParaRPr lang="en-US" sz="2000" dirty="0">
              <a:highlight>
                <a:srgbClr val="FFFF00"/>
              </a:highlight>
            </a:endParaRPr>
          </a:p>
          <a:p>
            <a:pPr eaLnBrk="1" fontAlgn="auto" hangingPunct="1">
              <a:lnSpc>
                <a:spcPct val="100000"/>
              </a:lnSpc>
              <a:spcBef>
                <a:spcPts val="0"/>
              </a:spcBef>
              <a:spcAft>
                <a:spcPts val="0"/>
              </a:spcAft>
              <a:defRPr/>
            </a:pPr>
            <a:endParaRPr lang="en-US" sz="2400" dirty="0"/>
          </a:p>
          <a:p>
            <a:pPr eaLnBrk="1" fontAlgn="auto" hangingPunct="1">
              <a:lnSpc>
                <a:spcPct val="100000"/>
              </a:lnSpc>
              <a:spcBef>
                <a:spcPts val="0"/>
              </a:spcBef>
              <a:spcAft>
                <a:spcPts val="0"/>
              </a:spcAft>
              <a:defRPr/>
            </a:pPr>
            <a:r>
              <a:rPr lang="en-US" sz="2400" dirty="0"/>
              <a:t>Do not budget items for capital expense (object code 700) unless prior approval has been obtained from</a:t>
            </a:r>
            <a:r>
              <a:rPr lang="en-US" sz="2400" dirty="0">
                <a:solidFill>
                  <a:srgbClr val="00B050"/>
                </a:solidFill>
              </a:rPr>
              <a:t> </a:t>
            </a:r>
            <a:r>
              <a:rPr lang="en-US" sz="2400" dirty="0"/>
              <a:t>a</a:t>
            </a:r>
            <a:r>
              <a:rPr lang="en-US" sz="2400" dirty="0">
                <a:solidFill>
                  <a:srgbClr val="00B050"/>
                </a:solidFill>
              </a:rPr>
              <a:t> </a:t>
            </a:r>
          </a:p>
          <a:p>
            <a:pPr marL="0" indent="0" eaLnBrk="1" fontAlgn="auto" hangingPunct="1">
              <a:lnSpc>
                <a:spcPct val="100000"/>
              </a:lnSpc>
              <a:spcBef>
                <a:spcPts val="0"/>
              </a:spcBef>
              <a:spcAft>
                <a:spcPts val="0"/>
              </a:spcAft>
              <a:buNone/>
              <a:defRPr/>
            </a:pPr>
            <a:r>
              <a:rPr lang="en-US" sz="2400" dirty="0">
                <a:solidFill>
                  <a:srgbClr val="00B050"/>
                </a:solidFill>
              </a:rPr>
              <a:t>   </a:t>
            </a:r>
            <a:r>
              <a:rPr lang="en-US" sz="2400" dirty="0"/>
              <a:t>Title I program manager</a:t>
            </a:r>
          </a:p>
          <a:p>
            <a:pPr lvl="1">
              <a:lnSpc>
                <a:spcPct val="100000"/>
              </a:lnSpc>
              <a:spcBef>
                <a:spcPts val="0"/>
              </a:spcBef>
              <a:buFont typeface="Courier New" panose="02070309020205020404" pitchFamily="49" charset="0"/>
              <a:buChar char="o"/>
              <a:defRPr/>
            </a:pPr>
            <a:r>
              <a:rPr lang="en-US" dirty="0"/>
              <a:t>A copy of the prior approval communication from the GaDOE (Title I program manager) must be attached to the </a:t>
            </a:r>
            <a:r>
              <a:rPr lang="en-US" dirty="0">
                <a:ea typeface="Calibri" pitchFamily="34" charset="0"/>
                <a:cs typeface="Calibri" pitchFamily="34" charset="0"/>
              </a:rPr>
              <a:t>Title I Attachment tab</a:t>
            </a:r>
            <a:endParaRPr lang="en-US" dirty="0"/>
          </a:p>
          <a:p>
            <a:pPr marL="73152" indent="0" eaLnBrk="1" fontAlgn="auto" hangingPunct="1">
              <a:spcAft>
                <a:spcPts val="0"/>
              </a:spcAft>
              <a:buNone/>
              <a:defRPr/>
            </a:pPr>
            <a:endParaRPr lang="en-US" sz="2400" dirty="0"/>
          </a:p>
          <a:p>
            <a:pPr marL="274320" indent="-274320" eaLnBrk="1" fontAlgn="auto" hangingPunct="1">
              <a:spcAft>
                <a:spcPts val="0"/>
              </a:spcAft>
              <a:buFont typeface="Arial"/>
              <a:buNone/>
              <a:defRPr/>
            </a:pPr>
            <a:endParaRPr lang="en-US" sz="2400" dirty="0">
              <a:latin typeface="Arial" pitchFamily="34" charset="0"/>
              <a:cs typeface="Arial" pitchFamily="34" charset="0"/>
            </a:endParaRPr>
          </a:p>
          <a:p>
            <a:pPr eaLnBrk="1" hangingPunct="1">
              <a:defRPr/>
            </a:pPr>
            <a:endParaRPr lang="en-US" sz="2400" dirty="0"/>
          </a:p>
        </p:txBody>
      </p:sp>
      <p:sp>
        <p:nvSpPr>
          <p:cNvPr id="230404"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B39BC310-CE4C-4999-B73D-B3D023063263}" type="slidenum">
              <a:rPr lang="en-US" altLang="en-US" sz="1200">
                <a:solidFill>
                  <a:srgbClr val="000000"/>
                </a:solidFill>
              </a:rPr>
              <a:pPr algn="r" eaLnBrk="1" hangingPunct="1"/>
              <a:t>131</a:t>
            </a:fld>
            <a:endParaRPr lang="en-US" altLang="en-US" sz="1200" dirty="0">
              <a:solidFill>
                <a:srgbClr val="000000"/>
              </a:solidFill>
            </a:endParaRPr>
          </a:p>
        </p:txBody>
      </p:sp>
      <p:sp>
        <p:nvSpPr>
          <p:cNvPr id="230405"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786F2849-2C90-4FBC-9DFD-0CA48F4F5382}" type="slidenum">
              <a:rPr lang="en-US" altLang="en-US" sz="1200">
                <a:solidFill>
                  <a:schemeClr val="bg1"/>
                </a:solidFill>
              </a:rPr>
              <a:pPr/>
              <a:t>131</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2793386005"/>
      </p:ext>
    </p:extLst>
  </p:cSld>
  <p:clrMapOvr>
    <a:masterClrMapping/>
  </p:clrMapOvr>
  <p:transition spd="med">
    <p:strips dir="rd"/>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155" y="151560"/>
            <a:ext cx="7980645" cy="682942"/>
          </a:xfrm>
        </p:spPr>
        <p:txBody>
          <a:bodyPr>
            <a:normAutofit/>
          </a:bodyPr>
          <a:lstStyle/>
          <a:p>
            <a:pPr eaLnBrk="1" hangingPunct="1">
              <a:defRPr/>
            </a:pPr>
            <a:r>
              <a:rPr lang="en-US" dirty="0"/>
              <a:t>Budget Details</a:t>
            </a:r>
          </a:p>
        </p:txBody>
      </p:sp>
      <p:sp>
        <p:nvSpPr>
          <p:cNvPr id="3" name="Subtitle 2"/>
          <p:cNvSpPr>
            <a:spLocks noGrp="1"/>
          </p:cNvSpPr>
          <p:nvPr>
            <p:ph idx="1"/>
          </p:nvPr>
        </p:nvSpPr>
        <p:spPr>
          <a:xfrm>
            <a:off x="800100" y="1326810"/>
            <a:ext cx="7980645" cy="5029540"/>
          </a:xfrm>
        </p:spPr>
        <p:txBody>
          <a:bodyPr>
            <a:noAutofit/>
          </a:bodyPr>
          <a:lstStyle/>
          <a:p>
            <a:pPr>
              <a:lnSpc>
                <a:spcPct val="110000"/>
              </a:lnSpc>
              <a:spcBef>
                <a:spcPts val="0"/>
              </a:spcBef>
              <a:defRPr/>
            </a:pPr>
            <a:r>
              <a:rPr lang="en-US" sz="2400" dirty="0"/>
              <a:t>Districts have the option to budget expenditures by individual schools or by combining schools by grade spans for one-line item.  However, it should be evident in the budget detail how the funds are to be used and at which school(s).</a:t>
            </a:r>
          </a:p>
          <a:p>
            <a:pPr>
              <a:lnSpc>
                <a:spcPct val="110000"/>
              </a:lnSpc>
              <a:spcBef>
                <a:spcPts val="0"/>
              </a:spcBef>
              <a:defRPr/>
            </a:pPr>
            <a:endParaRPr lang="en-US" sz="2400" dirty="0"/>
          </a:p>
          <a:p>
            <a:pPr>
              <a:lnSpc>
                <a:spcPct val="110000"/>
              </a:lnSpc>
              <a:spcBef>
                <a:spcPts val="0"/>
              </a:spcBef>
              <a:defRPr/>
            </a:pPr>
            <a:r>
              <a:rPr lang="en-US" sz="2400" dirty="0"/>
              <a:t>Districts that combine schools together in detailed expenditure entries should provide one of the following:</a:t>
            </a:r>
          </a:p>
          <a:p>
            <a:pPr lvl="1">
              <a:lnSpc>
                <a:spcPct val="110000"/>
              </a:lnSpc>
              <a:spcBef>
                <a:spcPts val="0"/>
              </a:spcBef>
              <a:buFont typeface="Courier New" panose="02070309020205020404" pitchFamily="49" charset="0"/>
              <a:buChar char="o"/>
              <a:defRPr/>
            </a:pPr>
            <a:r>
              <a:rPr lang="en-US" dirty="0"/>
              <a:t>Very detailed descriptions delineating each school’s amount</a:t>
            </a:r>
          </a:p>
          <a:p>
            <a:pPr lvl="1">
              <a:lnSpc>
                <a:spcPct val="110000"/>
              </a:lnSpc>
              <a:spcBef>
                <a:spcPts val="0"/>
              </a:spcBef>
              <a:buFont typeface="Courier New" panose="02070309020205020404" pitchFamily="49" charset="0"/>
              <a:buChar char="o"/>
              <a:defRPr/>
            </a:pPr>
            <a:r>
              <a:rPr lang="en-US" dirty="0"/>
              <a:t>A copy of each school’s budget attached to the Title I Attachment tab</a:t>
            </a:r>
          </a:p>
          <a:p>
            <a:pPr eaLnBrk="1" fontAlgn="auto" hangingPunct="1">
              <a:lnSpc>
                <a:spcPct val="110000"/>
              </a:lnSpc>
              <a:spcBef>
                <a:spcPts val="0"/>
              </a:spcBef>
              <a:buFont typeface="Arial" panose="020B0604020202020204" pitchFamily="34" charset="0"/>
              <a:buChar char="•"/>
              <a:defRPr/>
            </a:pPr>
            <a:endParaRPr lang="en-US" sz="2400" dirty="0"/>
          </a:p>
          <a:p>
            <a:pPr marL="0" indent="0">
              <a:lnSpc>
                <a:spcPct val="110000"/>
              </a:lnSpc>
              <a:spcBef>
                <a:spcPts val="0"/>
              </a:spcBef>
              <a:buNone/>
              <a:defRPr/>
            </a:pPr>
            <a:endParaRPr lang="en-US" sz="2400" dirty="0"/>
          </a:p>
          <a:p>
            <a:pPr marL="0" indent="0" eaLnBrk="1" fontAlgn="auto" hangingPunct="1">
              <a:lnSpc>
                <a:spcPct val="110000"/>
              </a:lnSpc>
              <a:spcBef>
                <a:spcPts val="0"/>
              </a:spcBef>
              <a:buNone/>
              <a:defRPr/>
            </a:pPr>
            <a:endParaRPr lang="en-US" sz="2400" dirty="0">
              <a:solidFill>
                <a:srgbClr val="FF0000"/>
              </a:solidFill>
            </a:endParaRPr>
          </a:p>
          <a:p>
            <a:pPr marL="347472" indent="-274320" eaLnBrk="1" fontAlgn="auto" hangingPunct="1">
              <a:spcAft>
                <a:spcPts val="0"/>
              </a:spcAft>
              <a:buFont typeface="Arial" panose="020B0604020202020204" pitchFamily="34" charset="0"/>
              <a:buChar char="•"/>
              <a:defRPr/>
            </a:pPr>
            <a:endParaRPr lang="en-US" sz="2400" dirty="0"/>
          </a:p>
          <a:p>
            <a:pPr marL="274320" indent="-182880" eaLnBrk="1" hangingPunct="1">
              <a:spcBef>
                <a:spcPts val="576"/>
              </a:spcBef>
              <a:defRPr/>
            </a:pPr>
            <a:endParaRPr lang="en-US" sz="2400" dirty="0">
              <a:latin typeface="Arial" pitchFamily="34" charset="0"/>
              <a:cs typeface="Arial" pitchFamily="34" charset="0"/>
            </a:endParaRPr>
          </a:p>
          <a:p>
            <a:pPr marL="274320" indent="-182880" eaLnBrk="1" hangingPunct="1">
              <a:spcBef>
                <a:spcPts val="576"/>
              </a:spcBef>
              <a:defRPr/>
            </a:pPr>
            <a:endParaRPr lang="en-US" sz="2400" dirty="0">
              <a:latin typeface="Arial" pitchFamily="34" charset="0"/>
              <a:cs typeface="Arial" pitchFamily="34" charset="0"/>
            </a:endParaRPr>
          </a:p>
          <a:p>
            <a:pPr marL="274320" indent="-182880" eaLnBrk="1" hangingPunct="1">
              <a:spcBef>
                <a:spcPts val="576"/>
              </a:spcBef>
              <a:defRPr/>
            </a:pPr>
            <a:endParaRPr lang="en-US" sz="2400" dirty="0"/>
          </a:p>
        </p:txBody>
      </p:sp>
      <p:sp>
        <p:nvSpPr>
          <p:cNvPr id="232452"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647694F1-F250-4DC3-BC7E-452D01EA7D3E}" type="slidenum">
              <a:rPr lang="en-US" altLang="en-US" sz="1200">
                <a:solidFill>
                  <a:srgbClr val="000000"/>
                </a:solidFill>
              </a:rPr>
              <a:pPr algn="r" eaLnBrk="1" hangingPunct="1"/>
              <a:t>132</a:t>
            </a:fld>
            <a:endParaRPr lang="en-US" altLang="en-US" sz="1200" dirty="0">
              <a:solidFill>
                <a:srgbClr val="000000"/>
              </a:solidFill>
            </a:endParaRPr>
          </a:p>
        </p:txBody>
      </p:sp>
      <p:sp>
        <p:nvSpPr>
          <p:cNvPr id="232453"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F79CE90F-E34A-4247-B92E-2C4CB202EF70}" type="slidenum">
              <a:rPr lang="en-US" altLang="en-US" sz="1200">
                <a:solidFill>
                  <a:schemeClr val="bg1"/>
                </a:solidFill>
              </a:rPr>
              <a:pPr/>
              <a:t>132</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941144043"/>
      </p:ext>
    </p:extLst>
  </p:cSld>
  <p:clrMapOvr>
    <a:masterClrMapping/>
  </p:clrMapOvr>
  <p:transition spd="med">
    <p:strips dir="rd"/>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091" y="136525"/>
            <a:ext cx="7967709" cy="626956"/>
          </a:xfrm>
        </p:spPr>
        <p:txBody>
          <a:bodyPr>
            <a:normAutofit/>
          </a:bodyPr>
          <a:lstStyle/>
          <a:p>
            <a:pPr eaLnBrk="1" hangingPunct="1">
              <a:defRPr/>
            </a:pPr>
            <a:r>
              <a:rPr lang="en-US" dirty="0"/>
              <a:t>Budget Details</a:t>
            </a:r>
          </a:p>
        </p:txBody>
      </p:sp>
      <p:sp>
        <p:nvSpPr>
          <p:cNvPr id="3" name="Subtitle 2"/>
          <p:cNvSpPr>
            <a:spLocks noGrp="1"/>
          </p:cNvSpPr>
          <p:nvPr>
            <p:ph idx="1"/>
          </p:nvPr>
        </p:nvSpPr>
        <p:spPr>
          <a:xfrm>
            <a:off x="800100" y="1080614"/>
            <a:ext cx="8206114" cy="4696771"/>
          </a:xfrm>
        </p:spPr>
        <p:txBody>
          <a:bodyPr>
            <a:normAutofit fontScale="92500"/>
          </a:bodyPr>
          <a:lstStyle/>
          <a:p>
            <a:pPr marL="0" indent="0">
              <a:lnSpc>
                <a:spcPct val="110000"/>
              </a:lnSpc>
              <a:spcBef>
                <a:spcPts val="0"/>
              </a:spcBef>
              <a:buNone/>
              <a:defRPr/>
            </a:pPr>
            <a:endParaRPr lang="en-US" sz="1300" dirty="0"/>
          </a:p>
          <a:p>
            <a:pPr eaLnBrk="1" fontAlgn="auto" hangingPunct="1">
              <a:lnSpc>
                <a:spcPct val="110000"/>
              </a:lnSpc>
              <a:spcBef>
                <a:spcPts val="0"/>
              </a:spcBef>
              <a:defRPr/>
            </a:pPr>
            <a:r>
              <a:rPr lang="en-US" sz="2600" dirty="0"/>
              <a:t>Title I employee benefits may be combined into a single line item rather than being entered separately for every category and function  </a:t>
            </a:r>
          </a:p>
          <a:p>
            <a:pPr lvl="1">
              <a:lnSpc>
                <a:spcPct val="110000"/>
              </a:lnSpc>
              <a:spcBef>
                <a:spcPts val="0"/>
              </a:spcBef>
              <a:buFont typeface="Courier New" panose="02070309020205020404" pitchFamily="49" charset="0"/>
              <a:buChar char="o"/>
              <a:defRPr/>
            </a:pPr>
            <a:r>
              <a:rPr lang="en-US" dirty="0"/>
              <a:t>Benefits would be combined and listed under Object Code 200 </a:t>
            </a:r>
          </a:p>
          <a:p>
            <a:pPr lvl="1">
              <a:lnSpc>
                <a:spcPct val="110000"/>
              </a:lnSpc>
              <a:spcBef>
                <a:spcPts val="0"/>
              </a:spcBef>
              <a:buFont typeface="Courier New" panose="02070309020205020404" pitchFamily="49" charset="0"/>
              <a:buChar char="o"/>
              <a:defRPr/>
            </a:pPr>
            <a:r>
              <a:rPr lang="en-US" dirty="0"/>
              <a:t>Budget separately by function 1000, 2210, 2213, 2230, etc.</a:t>
            </a:r>
          </a:p>
          <a:p>
            <a:pPr lvl="1">
              <a:lnSpc>
                <a:spcPct val="110000"/>
              </a:lnSpc>
              <a:spcBef>
                <a:spcPts val="0"/>
              </a:spcBef>
              <a:buFont typeface="Courier New" panose="02070309020205020404" pitchFamily="49" charset="0"/>
              <a:buChar char="o"/>
              <a:defRPr/>
            </a:pPr>
            <a:r>
              <a:rPr lang="en-US" dirty="0"/>
              <a:t>Each function entry must list the specific benefits included (i.e. FICA, TRS, state health, dental, vision, life insurance)</a:t>
            </a:r>
          </a:p>
          <a:p>
            <a:pPr lvl="1">
              <a:lnSpc>
                <a:spcPct val="110000"/>
              </a:lnSpc>
              <a:spcBef>
                <a:spcPts val="0"/>
              </a:spcBef>
              <a:buFont typeface="Courier New" panose="02070309020205020404" pitchFamily="49" charset="0"/>
              <a:buChar char="o"/>
              <a:defRPr/>
            </a:pPr>
            <a:r>
              <a:rPr lang="en-US" dirty="0"/>
              <a:t>LEA must break out these expenditures in their detailed expenditure reports to verify amounts budgeted for monitoring and/or auditing purposes</a:t>
            </a:r>
          </a:p>
          <a:p>
            <a:pPr lvl="1">
              <a:lnSpc>
                <a:spcPct val="110000"/>
              </a:lnSpc>
              <a:spcBef>
                <a:spcPts val="0"/>
              </a:spcBef>
              <a:defRPr/>
            </a:pPr>
            <a:endParaRPr lang="en-US" sz="2000" dirty="0"/>
          </a:p>
          <a:p>
            <a:pPr eaLnBrk="1" fontAlgn="auto" hangingPunct="1">
              <a:lnSpc>
                <a:spcPct val="110000"/>
              </a:lnSpc>
              <a:spcBef>
                <a:spcPts val="0"/>
              </a:spcBef>
              <a:buFont typeface="Arial" panose="020B0604020202020204" pitchFamily="34" charset="0"/>
              <a:buChar char="•"/>
              <a:defRPr/>
            </a:pPr>
            <a:endParaRPr lang="en-US" sz="1000" dirty="0">
              <a:solidFill>
                <a:srgbClr val="FF0000"/>
              </a:solidFill>
            </a:endParaRPr>
          </a:p>
          <a:p>
            <a:pPr marL="347472" indent="-274320" eaLnBrk="1" fontAlgn="auto" hangingPunct="1">
              <a:spcAft>
                <a:spcPts val="0"/>
              </a:spcAft>
              <a:buFont typeface="Arial" panose="020B0604020202020204" pitchFamily="34" charset="0"/>
              <a:buChar char="•"/>
              <a:defRPr/>
            </a:pPr>
            <a:endParaRPr lang="en-US" sz="2400" dirty="0"/>
          </a:p>
          <a:p>
            <a:pPr marL="274320" indent="-182880" eaLnBrk="1" hangingPunct="1">
              <a:spcBef>
                <a:spcPts val="576"/>
              </a:spcBef>
              <a:defRPr/>
            </a:pPr>
            <a:endParaRPr lang="en-US" sz="900" dirty="0">
              <a:latin typeface="Arial" pitchFamily="34" charset="0"/>
              <a:cs typeface="Arial" pitchFamily="34" charset="0"/>
            </a:endParaRPr>
          </a:p>
          <a:p>
            <a:pPr marL="274320" indent="-182880" eaLnBrk="1" hangingPunct="1">
              <a:spcBef>
                <a:spcPts val="576"/>
              </a:spcBef>
              <a:defRPr/>
            </a:pPr>
            <a:endParaRPr lang="en-US" sz="2000" dirty="0">
              <a:latin typeface="Arial" pitchFamily="34" charset="0"/>
              <a:cs typeface="Arial" pitchFamily="34" charset="0"/>
            </a:endParaRPr>
          </a:p>
          <a:p>
            <a:pPr marL="274320" indent="-182880" eaLnBrk="1" hangingPunct="1">
              <a:spcBef>
                <a:spcPts val="576"/>
              </a:spcBef>
              <a:defRPr/>
            </a:pPr>
            <a:endParaRPr lang="en-US" sz="2000" dirty="0"/>
          </a:p>
        </p:txBody>
      </p:sp>
      <p:sp>
        <p:nvSpPr>
          <p:cNvPr id="232452"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647694F1-F250-4DC3-BC7E-452D01EA7D3E}" type="slidenum">
              <a:rPr lang="en-US" altLang="en-US" sz="1200">
                <a:solidFill>
                  <a:srgbClr val="000000"/>
                </a:solidFill>
              </a:rPr>
              <a:pPr algn="r" eaLnBrk="1" hangingPunct="1"/>
              <a:t>133</a:t>
            </a:fld>
            <a:endParaRPr lang="en-US" altLang="en-US" sz="1200" dirty="0">
              <a:solidFill>
                <a:srgbClr val="000000"/>
              </a:solidFill>
            </a:endParaRPr>
          </a:p>
        </p:txBody>
      </p:sp>
      <p:sp>
        <p:nvSpPr>
          <p:cNvPr id="232453"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F79CE90F-E34A-4247-B92E-2C4CB202EF70}" type="slidenum">
              <a:rPr lang="en-US" altLang="en-US" sz="1200">
                <a:solidFill>
                  <a:schemeClr val="bg1"/>
                </a:solidFill>
              </a:rPr>
              <a:pPr/>
              <a:t>133</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47772644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385" y="133903"/>
            <a:ext cx="7886700" cy="777874"/>
          </a:xfrm>
        </p:spPr>
        <p:txBody>
          <a:bodyPr>
            <a:normAutofit/>
          </a:bodyPr>
          <a:lstStyle/>
          <a:p>
            <a:pPr eaLnBrk="1" hangingPunct="1">
              <a:defRPr/>
            </a:pPr>
            <a:r>
              <a:rPr lang="en-US" dirty="0"/>
              <a:t>Budget Details</a:t>
            </a:r>
          </a:p>
        </p:txBody>
      </p:sp>
      <p:sp>
        <p:nvSpPr>
          <p:cNvPr id="3" name="Subtitle 2"/>
          <p:cNvSpPr>
            <a:spLocks noGrp="1"/>
          </p:cNvSpPr>
          <p:nvPr>
            <p:ph idx="1"/>
          </p:nvPr>
        </p:nvSpPr>
        <p:spPr>
          <a:xfrm>
            <a:off x="726384" y="808865"/>
            <a:ext cx="8081755" cy="5462981"/>
          </a:xfrm>
        </p:spPr>
        <p:txBody>
          <a:bodyPr>
            <a:normAutofit lnSpcReduction="10000"/>
          </a:bodyPr>
          <a:lstStyle/>
          <a:p>
            <a:pPr marL="0" indent="0" eaLnBrk="1" fontAlgn="auto" hangingPunct="1">
              <a:lnSpc>
                <a:spcPct val="100000"/>
              </a:lnSpc>
              <a:spcBef>
                <a:spcPts val="0"/>
              </a:spcBef>
              <a:buNone/>
              <a:defRPr/>
            </a:pPr>
            <a:r>
              <a:rPr lang="en-US" sz="2400" dirty="0"/>
              <a:t>Clearly identify each set-aside at the beginning of the description in the budget detail</a:t>
            </a:r>
          </a:p>
          <a:p>
            <a:pPr marL="0" indent="0" eaLnBrk="1" fontAlgn="auto" hangingPunct="1">
              <a:lnSpc>
                <a:spcPct val="100000"/>
              </a:lnSpc>
              <a:spcBef>
                <a:spcPts val="0"/>
              </a:spcBef>
              <a:buNone/>
              <a:defRPr/>
            </a:pPr>
            <a:endParaRPr lang="en-US" sz="1100" dirty="0">
              <a:solidFill>
                <a:prstClr val="black"/>
              </a:solidFill>
              <a:cs typeface="Calibri" pitchFamily="34" charset="0"/>
            </a:endParaRPr>
          </a:p>
          <a:p>
            <a:pPr marL="0" indent="0" eaLnBrk="1" fontAlgn="auto" hangingPunct="1">
              <a:lnSpc>
                <a:spcPct val="100000"/>
              </a:lnSpc>
              <a:spcBef>
                <a:spcPts val="0"/>
              </a:spcBef>
              <a:buNone/>
              <a:defRPr/>
            </a:pPr>
            <a:r>
              <a:rPr lang="en-US" sz="2000" b="1" dirty="0">
                <a:solidFill>
                  <a:prstClr val="black"/>
                </a:solidFill>
                <a:cs typeface="Calibri" pitchFamily="34" charset="0"/>
              </a:rPr>
              <a:t>Adequate examples</a:t>
            </a:r>
            <a:r>
              <a:rPr lang="en-US" sz="2000" b="1" dirty="0">
                <a:cs typeface="Calibri" pitchFamily="34" charset="0"/>
              </a:rPr>
              <a:t>: </a:t>
            </a:r>
          </a:p>
          <a:p>
            <a:pPr marL="457200" indent="0">
              <a:lnSpc>
                <a:spcPct val="100000"/>
              </a:lnSpc>
              <a:spcBef>
                <a:spcPts val="0"/>
              </a:spcBef>
              <a:buNone/>
              <a:defRPr/>
            </a:pPr>
            <a:endParaRPr lang="en-US" sz="2000" dirty="0">
              <a:cs typeface="Calibri" pitchFamily="34" charset="0"/>
            </a:endParaRPr>
          </a:p>
          <a:p>
            <a:pPr marL="800100" indent="-342900">
              <a:lnSpc>
                <a:spcPct val="100000"/>
              </a:lnSpc>
              <a:spcBef>
                <a:spcPts val="0"/>
              </a:spcBef>
              <a:defRPr/>
            </a:pPr>
            <a:r>
              <a:rPr lang="en-US" sz="2000" dirty="0">
                <a:cs typeface="Calibri" pitchFamily="34" charset="0"/>
              </a:rPr>
              <a:t>N&amp;D SET-ASIDE: After school tutoring for the children at Flowering Branch Children’s Shelter</a:t>
            </a:r>
          </a:p>
          <a:p>
            <a:pPr marL="685800">
              <a:lnSpc>
                <a:spcPct val="100000"/>
              </a:lnSpc>
              <a:spcBef>
                <a:spcPts val="0"/>
              </a:spcBef>
              <a:defRPr/>
            </a:pPr>
            <a:endParaRPr lang="en-US" sz="1000" dirty="0">
              <a:cs typeface="Calibri" pitchFamily="34" charset="0"/>
            </a:endParaRPr>
          </a:p>
          <a:p>
            <a:pPr marL="685800">
              <a:lnSpc>
                <a:spcPct val="100000"/>
              </a:lnSpc>
              <a:spcBef>
                <a:spcPts val="0"/>
              </a:spcBef>
              <a:defRPr/>
            </a:pPr>
            <a:endParaRPr lang="en-US" sz="1000" dirty="0">
              <a:cs typeface="Calibri" pitchFamily="34" charset="0"/>
            </a:endParaRPr>
          </a:p>
          <a:p>
            <a:pPr marL="800100" indent="-342900">
              <a:lnSpc>
                <a:spcPct val="100000"/>
              </a:lnSpc>
              <a:spcBef>
                <a:spcPts val="0"/>
              </a:spcBef>
              <a:defRPr/>
            </a:pPr>
            <a:r>
              <a:rPr lang="en-US" sz="2000" cap="all" dirty="0">
                <a:cs typeface="Calibri" pitchFamily="34" charset="0"/>
              </a:rPr>
              <a:t>Professional Learning set-aside:  </a:t>
            </a:r>
            <a:r>
              <a:rPr lang="en-US" sz="2000" dirty="0">
                <a:cs typeface="Calibri" pitchFamily="34" charset="0"/>
              </a:rPr>
              <a:t>Differentiated Instruction training for all the Title I district’s schools</a:t>
            </a:r>
          </a:p>
          <a:p>
            <a:pPr marL="628650" indent="-171450">
              <a:lnSpc>
                <a:spcPct val="100000"/>
              </a:lnSpc>
              <a:spcBef>
                <a:spcPts val="0"/>
              </a:spcBef>
              <a:defRPr/>
            </a:pPr>
            <a:endParaRPr lang="en-US" sz="1000" dirty="0">
              <a:solidFill>
                <a:srgbClr val="FF0000"/>
              </a:solidFill>
              <a:cs typeface="Calibri" pitchFamily="34" charset="0"/>
            </a:endParaRPr>
          </a:p>
          <a:p>
            <a:pPr marL="800100" indent="-342900">
              <a:spcBef>
                <a:spcPts val="0"/>
              </a:spcBef>
              <a:defRPr/>
            </a:pPr>
            <a:r>
              <a:rPr lang="en-US" sz="2000" cap="all" dirty="0"/>
              <a:t>Private School Equitable Services Set-aside</a:t>
            </a:r>
            <a:r>
              <a:rPr lang="en-US" sz="2000" b="1" dirty="0">
                <a:cs typeface="Calibri" pitchFamily="34" charset="0"/>
              </a:rPr>
              <a:t>: </a:t>
            </a:r>
            <a:r>
              <a:rPr lang="en-US" sz="2000" dirty="0">
                <a:cs typeface="Calibri" pitchFamily="34" charset="0"/>
              </a:rPr>
              <a:t>St. James: After school tutoring</a:t>
            </a:r>
          </a:p>
          <a:p>
            <a:pPr lvl="1">
              <a:lnSpc>
                <a:spcPct val="100000"/>
              </a:lnSpc>
              <a:spcBef>
                <a:spcPts val="0"/>
              </a:spcBef>
              <a:buFont typeface="Courier New" panose="02070309020205020404" pitchFamily="49" charset="0"/>
              <a:buChar char="o"/>
              <a:defRPr/>
            </a:pPr>
            <a:endParaRPr lang="en-US" sz="2000" dirty="0">
              <a:cs typeface="Calibri" pitchFamily="34" charset="0"/>
            </a:endParaRPr>
          </a:p>
          <a:p>
            <a:pPr marL="0" lvl="0" indent="0">
              <a:spcBef>
                <a:spcPts val="0"/>
              </a:spcBef>
              <a:buNone/>
              <a:defRPr/>
            </a:pPr>
            <a:r>
              <a:rPr lang="en-US" sz="2000" b="1" dirty="0">
                <a:solidFill>
                  <a:prstClr val="black"/>
                </a:solidFill>
                <a:cs typeface="Calibri" pitchFamily="34" charset="0"/>
              </a:rPr>
              <a:t>Inadequate examples</a:t>
            </a:r>
            <a:r>
              <a:rPr lang="en-US" sz="2000" dirty="0">
                <a:solidFill>
                  <a:prstClr val="black"/>
                </a:solidFill>
                <a:cs typeface="Calibri" pitchFamily="34" charset="0"/>
              </a:rPr>
              <a:t>: </a:t>
            </a:r>
          </a:p>
          <a:p>
            <a:pPr marL="0" lvl="0" indent="0">
              <a:spcBef>
                <a:spcPts val="0"/>
              </a:spcBef>
              <a:buNone/>
              <a:defRPr/>
            </a:pPr>
            <a:endParaRPr lang="en-US" sz="1100" dirty="0">
              <a:solidFill>
                <a:prstClr val="black"/>
              </a:solidFill>
              <a:cs typeface="Calibri" pitchFamily="34" charset="0"/>
            </a:endParaRPr>
          </a:p>
          <a:p>
            <a:pPr marL="800100" lvl="0" indent="-342900">
              <a:spcBef>
                <a:spcPts val="0"/>
              </a:spcBef>
              <a:defRPr/>
            </a:pPr>
            <a:r>
              <a:rPr lang="en-US" sz="2000" dirty="0">
                <a:solidFill>
                  <a:prstClr val="black"/>
                </a:solidFill>
                <a:cs typeface="Calibri" pitchFamily="34" charset="0"/>
              </a:rPr>
              <a:t>After school tutoring</a:t>
            </a:r>
          </a:p>
          <a:p>
            <a:pPr marL="800100" lvl="0" indent="-342900">
              <a:spcBef>
                <a:spcPts val="0"/>
              </a:spcBef>
              <a:defRPr/>
            </a:pPr>
            <a:endParaRPr lang="en-US" sz="2000" dirty="0">
              <a:solidFill>
                <a:prstClr val="black"/>
              </a:solidFill>
              <a:cs typeface="Calibri" pitchFamily="34" charset="0"/>
            </a:endParaRPr>
          </a:p>
          <a:p>
            <a:pPr marL="800100" lvl="0" indent="-342900">
              <a:spcBef>
                <a:spcPts val="0"/>
              </a:spcBef>
              <a:defRPr/>
            </a:pPr>
            <a:r>
              <a:rPr lang="en-US" sz="2000" dirty="0">
                <a:solidFill>
                  <a:prstClr val="black"/>
                </a:solidFill>
                <a:cs typeface="Calibri" pitchFamily="34" charset="0"/>
              </a:rPr>
              <a:t>Homeless transportation</a:t>
            </a:r>
          </a:p>
          <a:p>
            <a:pPr marL="1463040" lvl="1" eaLnBrk="1" hangingPunct="1">
              <a:spcBef>
                <a:spcPts val="24"/>
              </a:spcBef>
              <a:buFont typeface="Courier New" pitchFamily="49" charset="0"/>
              <a:buChar char="o"/>
              <a:defRPr/>
            </a:pPr>
            <a:endParaRPr lang="en-US" sz="2000" dirty="0">
              <a:cs typeface="Calibri" pitchFamily="34" charset="0"/>
            </a:endParaRPr>
          </a:p>
          <a:p>
            <a:pPr marL="1463040" lvl="1" eaLnBrk="1" hangingPunct="1">
              <a:spcBef>
                <a:spcPts val="24"/>
              </a:spcBef>
              <a:buFont typeface="Courier New" pitchFamily="49" charset="0"/>
              <a:buChar char="o"/>
              <a:defRPr/>
            </a:pPr>
            <a:endParaRPr lang="en-US" sz="2000" dirty="0">
              <a:cs typeface="Calibri" pitchFamily="34" charset="0"/>
            </a:endParaRPr>
          </a:p>
          <a:p>
            <a:pPr marL="1577340" lvl="1" indent="-342900" eaLnBrk="1" hangingPunct="1">
              <a:spcBef>
                <a:spcPts val="24"/>
              </a:spcBef>
              <a:buFont typeface="Courier New" panose="02070309020205020404" pitchFamily="49" charset="0"/>
              <a:buChar char="o"/>
              <a:defRPr/>
            </a:pPr>
            <a:endParaRPr lang="en-US" sz="2000" dirty="0">
              <a:cs typeface="Calibri" pitchFamily="34" charset="0"/>
            </a:endParaRPr>
          </a:p>
          <a:p>
            <a:pPr eaLnBrk="1" hangingPunct="1">
              <a:buFont typeface="Arial"/>
              <a:buNone/>
              <a:defRPr/>
            </a:pPr>
            <a:endParaRPr lang="en-US" dirty="0"/>
          </a:p>
        </p:txBody>
      </p:sp>
      <p:sp>
        <p:nvSpPr>
          <p:cNvPr id="233476"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6B610AB1-DA12-4D07-A0BE-87C0B375BB54}" type="slidenum">
              <a:rPr lang="en-US" altLang="en-US" sz="1200">
                <a:solidFill>
                  <a:srgbClr val="000000"/>
                </a:solidFill>
              </a:rPr>
              <a:pPr algn="r" eaLnBrk="1" hangingPunct="1"/>
              <a:t>134</a:t>
            </a:fld>
            <a:endParaRPr lang="en-US" altLang="en-US" sz="1200" dirty="0">
              <a:solidFill>
                <a:srgbClr val="000000"/>
              </a:solidFill>
            </a:endParaRPr>
          </a:p>
        </p:txBody>
      </p:sp>
      <p:sp>
        <p:nvSpPr>
          <p:cNvPr id="233477"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6F8E8618-8CBF-4AA3-A563-B3BB8D55537B}" type="slidenum">
              <a:rPr lang="en-US" altLang="en-US" sz="1200" smtClean="0">
                <a:solidFill>
                  <a:schemeClr val="bg1"/>
                </a:solidFill>
              </a:rPr>
              <a:pPr/>
              <a:t>134</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586542941"/>
      </p:ext>
    </p:extLst>
  </p:cSld>
  <p:clrMapOvr>
    <a:masterClrMapping/>
  </p:clrMapOvr>
  <p:transition spd="med">
    <p:strips dir="rd"/>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C530-10EE-44B8-BE47-C66BDB2273C2}"/>
              </a:ext>
            </a:extLst>
          </p:cNvPr>
          <p:cNvSpPr>
            <a:spLocks noGrp="1"/>
          </p:cNvSpPr>
          <p:nvPr>
            <p:ph type="title"/>
          </p:nvPr>
        </p:nvSpPr>
        <p:spPr>
          <a:xfrm>
            <a:off x="683288" y="0"/>
            <a:ext cx="8098762" cy="954593"/>
          </a:xfrm>
        </p:spPr>
        <p:txBody>
          <a:bodyPr>
            <a:normAutofit/>
          </a:bodyPr>
          <a:lstStyle/>
          <a:p>
            <a:r>
              <a:rPr lang="en-US" dirty="0"/>
              <a:t>Budget Details</a:t>
            </a:r>
            <a:endParaRPr lang="en-US" dirty="0">
              <a:solidFill>
                <a:srgbClr val="FF0000"/>
              </a:solidFill>
            </a:endParaRPr>
          </a:p>
        </p:txBody>
      </p:sp>
      <p:sp>
        <p:nvSpPr>
          <p:cNvPr id="3" name="Content Placeholder 2">
            <a:extLst>
              <a:ext uri="{FF2B5EF4-FFF2-40B4-BE49-F238E27FC236}">
                <a16:creationId xmlns:a16="http://schemas.microsoft.com/office/drawing/2014/main" id="{625693DE-E2E7-4B3A-83D6-55D9FE869C53}"/>
              </a:ext>
            </a:extLst>
          </p:cNvPr>
          <p:cNvSpPr>
            <a:spLocks noGrp="1"/>
          </p:cNvSpPr>
          <p:nvPr>
            <p:ph idx="1"/>
          </p:nvPr>
        </p:nvSpPr>
        <p:spPr>
          <a:xfrm>
            <a:off x="683288" y="675693"/>
            <a:ext cx="8320035" cy="5948625"/>
          </a:xfrm>
        </p:spPr>
        <p:txBody>
          <a:bodyPr>
            <a:normAutofit fontScale="70000" lnSpcReduction="20000"/>
          </a:bodyPr>
          <a:lstStyle/>
          <a:p>
            <a:pPr marL="0" indent="0">
              <a:buNone/>
            </a:pPr>
            <a:r>
              <a:rPr lang="en-US" dirty="0">
                <a:highlight>
                  <a:srgbClr val="FFFF00"/>
                </a:highlight>
              </a:rPr>
              <a:t>Use the exact titles (</a:t>
            </a:r>
            <a:r>
              <a:rPr lang="en-US" b="1" dirty="0">
                <a:highlight>
                  <a:srgbClr val="FFFF00"/>
                </a:highlight>
              </a:rPr>
              <a:t>all caps</a:t>
            </a:r>
            <a:r>
              <a:rPr lang="en-US" dirty="0">
                <a:highlight>
                  <a:srgbClr val="FFFF00"/>
                </a:highlight>
              </a:rPr>
              <a:t>) </a:t>
            </a:r>
            <a:r>
              <a:rPr lang="en-US" dirty="0"/>
              <a:t>below to consistently name set-asides and add to beginning of budget detail descriptions. </a:t>
            </a:r>
          </a:p>
          <a:p>
            <a:r>
              <a:rPr lang="en-US" b="1" dirty="0"/>
              <a:t>Required Set-asides: </a:t>
            </a:r>
          </a:p>
          <a:p>
            <a:pPr lvl="1">
              <a:lnSpc>
                <a:spcPct val="120000"/>
              </a:lnSpc>
              <a:spcBef>
                <a:spcPts val="0"/>
              </a:spcBef>
              <a:buFont typeface="Courier New" panose="02070309020205020404" pitchFamily="49" charset="0"/>
              <a:buChar char="o"/>
            </a:pPr>
            <a:r>
              <a:rPr lang="en-US" cap="all" dirty="0"/>
              <a:t>N&amp;D Set-aside:   </a:t>
            </a:r>
          </a:p>
          <a:p>
            <a:pPr lvl="1">
              <a:lnSpc>
                <a:spcPct val="120000"/>
              </a:lnSpc>
              <a:spcBef>
                <a:spcPts val="0"/>
              </a:spcBef>
              <a:buFont typeface="Courier New" panose="02070309020205020404" pitchFamily="49" charset="0"/>
              <a:buChar char="o"/>
            </a:pPr>
            <a:r>
              <a:rPr lang="en-US" cap="all" dirty="0"/>
              <a:t>Homeless Set-aside: </a:t>
            </a:r>
          </a:p>
          <a:p>
            <a:pPr lvl="1">
              <a:lnSpc>
                <a:spcPct val="120000"/>
              </a:lnSpc>
              <a:spcBef>
                <a:spcPts val="0"/>
              </a:spcBef>
              <a:buFont typeface="Courier New" panose="02070309020205020404" pitchFamily="49" charset="0"/>
              <a:buChar char="o"/>
            </a:pPr>
            <a:r>
              <a:rPr lang="en-US" cap="all" dirty="0"/>
              <a:t>1% Parent Involvement Set-aside:  </a:t>
            </a:r>
          </a:p>
          <a:p>
            <a:pPr lvl="1">
              <a:lnSpc>
                <a:spcPct val="120000"/>
              </a:lnSpc>
              <a:spcBef>
                <a:spcPts val="0"/>
              </a:spcBef>
              <a:buFont typeface="Courier New" panose="02070309020205020404" pitchFamily="49" charset="0"/>
              <a:buChar char="o"/>
            </a:pPr>
            <a:r>
              <a:rPr lang="en-US" cap="all" dirty="0"/>
              <a:t>Private School Equitable Services Set-aside:</a:t>
            </a:r>
            <a:r>
              <a:rPr lang="en-US" dirty="0"/>
              <a:t> </a:t>
            </a:r>
          </a:p>
          <a:p>
            <a:r>
              <a:rPr lang="en-US" b="1" dirty="0"/>
              <a:t>Optional Set-asides: </a:t>
            </a:r>
          </a:p>
          <a:p>
            <a:pPr lvl="1">
              <a:lnSpc>
                <a:spcPct val="120000"/>
              </a:lnSpc>
              <a:spcBef>
                <a:spcPts val="0"/>
              </a:spcBef>
              <a:buFont typeface="Courier New" panose="02070309020205020404" pitchFamily="49" charset="0"/>
              <a:buChar char="o"/>
            </a:pPr>
            <a:r>
              <a:rPr lang="en-US" cap="all" dirty="0"/>
              <a:t>Administrative Set-aside:</a:t>
            </a:r>
          </a:p>
          <a:p>
            <a:pPr lvl="1">
              <a:lnSpc>
                <a:spcPct val="120000"/>
              </a:lnSpc>
              <a:spcBef>
                <a:spcPts val="0"/>
              </a:spcBef>
              <a:buFont typeface="Courier New" panose="02070309020205020404" pitchFamily="49" charset="0"/>
              <a:buChar char="o"/>
            </a:pPr>
            <a:r>
              <a:rPr lang="en-US" cap="all" dirty="0"/>
              <a:t>Additional Parent and Family Engagement Set-aside: </a:t>
            </a:r>
          </a:p>
          <a:p>
            <a:pPr lvl="1">
              <a:lnSpc>
                <a:spcPct val="120000"/>
              </a:lnSpc>
              <a:spcBef>
                <a:spcPts val="0"/>
              </a:spcBef>
              <a:buFont typeface="Courier New" panose="02070309020205020404" pitchFamily="49" charset="0"/>
              <a:buChar char="o"/>
            </a:pPr>
            <a:r>
              <a:rPr lang="en-US" cap="all" dirty="0"/>
              <a:t>Parent and Family Engagement Carryover Set-aside: </a:t>
            </a:r>
          </a:p>
          <a:p>
            <a:pPr lvl="1">
              <a:lnSpc>
                <a:spcPct val="120000"/>
              </a:lnSpc>
              <a:spcBef>
                <a:spcPts val="0"/>
              </a:spcBef>
              <a:buFont typeface="Courier New" panose="02070309020205020404" pitchFamily="49" charset="0"/>
              <a:buChar char="o"/>
            </a:pPr>
            <a:r>
              <a:rPr lang="en-US" cap="all" dirty="0"/>
              <a:t>Indirect Cost Set-aside:</a:t>
            </a:r>
          </a:p>
          <a:p>
            <a:pPr lvl="1">
              <a:lnSpc>
                <a:spcPct val="120000"/>
              </a:lnSpc>
              <a:spcBef>
                <a:spcPts val="0"/>
              </a:spcBef>
              <a:buFont typeface="Courier New" panose="02070309020205020404" pitchFamily="49" charset="0"/>
              <a:buChar char="o"/>
            </a:pPr>
            <a:r>
              <a:rPr lang="en-US" cap="all" dirty="0"/>
              <a:t>Audit Cost Set-aside:</a:t>
            </a:r>
          </a:p>
          <a:p>
            <a:pPr lvl="1">
              <a:lnSpc>
                <a:spcPct val="120000"/>
              </a:lnSpc>
              <a:spcBef>
                <a:spcPts val="0"/>
              </a:spcBef>
              <a:buFont typeface="Courier New" panose="02070309020205020404" pitchFamily="49" charset="0"/>
              <a:buChar char="o"/>
            </a:pPr>
            <a:r>
              <a:rPr lang="en-US" cap="all" dirty="0"/>
              <a:t>Private School Equitable Services Carryover Set-aside: </a:t>
            </a:r>
          </a:p>
          <a:p>
            <a:pPr lvl="1">
              <a:lnSpc>
                <a:spcPct val="120000"/>
              </a:lnSpc>
              <a:spcBef>
                <a:spcPts val="0"/>
              </a:spcBef>
              <a:buFont typeface="Courier New" panose="02070309020205020404" pitchFamily="49" charset="0"/>
              <a:buChar char="o"/>
            </a:pPr>
            <a:r>
              <a:rPr lang="en-US" cap="all" dirty="0"/>
              <a:t>Extended Learning Set-Aside:</a:t>
            </a:r>
          </a:p>
          <a:p>
            <a:pPr lvl="1">
              <a:lnSpc>
                <a:spcPct val="120000"/>
              </a:lnSpc>
              <a:spcBef>
                <a:spcPts val="0"/>
              </a:spcBef>
              <a:buFont typeface="Courier New" panose="02070309020205020404" pitchFamily="49" charset="0"/>
              <a:buChar char="o"/>
            </a:pPr>
            <a:r>
              <a:rPr lang="en-US" cap="all" dirty="0"/>
              <a:t>Professional Learning Set-aside:</a:t>
            </a:r>
            <a:endParaRPr lang="en-US" cap="all" dirty="0">
              <a:highlight>
                <a:srgbClr val="FFFF00"/>
              </a:highlight>
            </a:endParaRPr>
          </a:p>
          <a:p>
            <a:pPr lvl="1">
              <a:lnSpc>
                <a:spcPct val="120000"/>
              </a:lnSpc>
              <a:spcBef>
                <a:spcPts val="0"/>
              </a:spcBef>
              <a:buFont typeface="Courier New" panose="02070309020205020404" pitchFamily="49" charset="0"/>
              <a:buChar char="o"/>
            </a:pPr>
            <a:r>
              <a:rPr lang="en-US" cap="all" dirty="0"/>
              <a:t>School Improvement Initiatives Set-aside: </a:t>
            </a:r>
          </a:p>
          <a:p>
            <a:pPr lvl="1">
              <a:lnSpc>
                <a:spcPct val="120000"/>
              </a:lnSpc>
              <a:spcBef>
                <a:spcPts val="0"/>
              </a:spcBef>
              <a:buFont typeface="Courier New" panose="02070309020205020404" pitchFamily="49" charset="0"/>
              <a:buChar char="o"/>
            </a:pPr>
            <a:r>
              <a:rPr lang="en-US" cap="all" dirty="0"/>
              <a:t>Supplemental EL Language Support Set-aside: </a:t>
            </a:r>
          </a:p>
          <a:p>
            <a:pPr lvl="1">
              <a:lnSpc>
                <a:spcPct val="120000"/>
              </a:lnSpc>
              <a:spcBef>
                <a:spcPts val="0"/>
              </a:spcBef>
              <a:buFont typeface="Courier New" panose="02070309020205020404" pitchFamily="49" charset="0"/>
              <a:buChar char="o"/>
            </a:pPr>
            <a:r>
              <a:rPr lang="en-US" cap="all" dirty="0"/>
              <a:t>FOSTER CARE TRANSPORTATION SET-ASIDE:</a:t>
            </a:r>
          </a:p>
          <a:p>
            <a:pPr lvl="1">
              <a:lnSpc>
                <a:spcPct val="120000"/>
              </a:lnSpc>
              <a:spcBef>
                <a:spcPts val="0"/>
              </a:spcBef>
              <a:buFont typeface="Courier New" panose="02070309020205020404" pitchFamily="49" charset="0"/>
              <a:buChar char="o"/>
            </a:pPr>
            <a:r>
              <a:rPr lang="en-US" cap="all" dirty="0"/>
              <a:t>Consolidation of administrative funds set-aside:</a:t>
            </a:r>
          </a:p>
          <a:p>
            <a:endParaRPr lang="en-US" dirty="0"/>
          </a:p>
        </p:txBody>
      </p:sp>
    </p:spTree>
    <p:extLst>
      <p:ext uri="{BB962C8B-B14F-4D97-AF65-F5344CB8AC3E}">
        <p14:creationId xmlns:p14="http://schemas.microsoft.com/office/powerpoint/2010/main" val="8428399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091" y="138396"/>
            <a:ext cx="7967709" cy="580696"/>
          </a:xfrm>
        </p:spPr>
        <p:txBody>
          <a:bodyPr>
            <a:noAutofit/>
          </a:bodyPr>
          <a:lstStyle/>
          <a:p>
            <a:pPr eaLnBrk="1" hangingPunct="1">
              <a:defRPr/>
            </a:pPr>
            <a:r>
              <a:rPr lang="en-US" dirty="0"/>
              <a:t>Budget Details</a:t>
            </a:r>
          </a:p>
        </p:txBody>
      </p:sp>
      <p:sp>
        <p:nvSpPr>
          <p:cNvPr id="3" name="Subtitle 2"/>
          <p:cNvSpPr>
            <a:spLocks noGrp="1"/>
          </p:cNvSpPr>
          <p:nvPr>
            <p:ph idx="1"/>
          </p:nvPr>
        </p:nvSpPr>
        <p:spPr>
          <a:xfrm>
            <a:off x="800100" y="1276068"/>
            <a:ext cx="8206114" cy="4786856"/>
          </a:xfrm>
        </p:spPr>
        <p:txBody>
          <a:bodyPr>
            <a:noAutofit/>
          </a:bodyPr>
          <a:lstStyle/>
          <a:p>
            <a:pPr marL="342900" lvl="1" indent="-342900" eaLnBrk="1" fontAlgn="auto" hangingPunct="1">
              <a:lnSpc>
                <a:spcPct val="110000"/>
              </a:lnSpc>
              <a:spcBef>
                <a:spcPts val="0"/>
              </a:spcBef>
              <a:defRPr/>
            </a:pPr>
            <a:r>
              <a:rPr lang="en-US" dirty="0"/>
              <a:t>All budget descriptions must be </a:t>
            </a:r>
            <a:r>
              <a:rPr lang="en-US" b="1" i="1" dirty="0">
                <a:solidFill>
                  <a:schemeClr val="accent5">
                    <a:lumMod val="75000"/>
                  </a:schemeClr>
                </a:solidFill>
              </a:rPr>
              <a:t>clear</a:t>
            </a:r>
            <a:r>
              <a:rPr lang="en-US" dirty="0"/>
              <a:t> and </a:t>
            </a:r>
            <a:r>
              <a:rPr lang="en-US" b="1" i="1" dirty="0">
                <a:solidFill>
                  <a:srgbClr val="0070C0"/>
                </a:solidFill>
              </a:rPr>
              <a:t>specific</a:t>
            </a:r>
            <a:r>
              <a:rPr lang="en-US" b="1" dirty="0">
                <a:solidFill>
                  <a:srgbClr val="0070C0"/>
                </a:solidFill>
              </a:rPr>
              <a:t>.</a:t>
            </a:r>
            <a:r>
              <a:rPr lang="en-US" dirty="0"/>
              <a:t>  There must be enough description to explain how the funds will be used</a:t>
            </a:r>
          </a:p>
          <a:p>
            <a:pPr marL="342900" lvl="1" indent="-342900" eaLnBrk="1" fontAlgn="auto" hangingPunct="1">
              <a:lnSpc>
                <a:spcPct val="110000"/>
              </a:lnSpc>
              <a:spcBef>
                <a:spcPts val="0"/>
              </a:spcBef>
              <a:defRPr/>
            </a:pPr>
            <a:endParaRPr lang="en-US" dirty="0"/>
          </a:p>
          <a:p>
            <a:pPr marL="342900" lvl="1" indent="-342900" eaLnBrk="1" fontAlgn="auto" hangingPunct="1">
              <a:lnSpc>
                <a:spcPct val="100000"/>
              </a:lnSpc>
              <a:spcBef>
                <a:spcPts val="0"/>
              </a:spcBef>
              <a:defRPr/>
            </a:pPr>
            <a:r>
              <a:rPr lang="en-US" dirty="0"/>
              <a:t>Do not use these words:  such as; will include; including, but not being limited to; and, etc.</a:t>
            </a:r>
          </a:p>
          <a:p>
            <a:pPr marL="342900" lvl="1" indent="-342900" eaLnBrk="1" fontAlgn="auto" hangingPunct="1">
              <a:lnSpc>
                <a:spcPct val="100000"/>
              </a:lnSpc>
              <a:spcBef>
                <a:spcPts val="0"/>
              </a:spcBef>
              <a:defRPr/>
            </a:pPr>
            <a:endParaRPr lang="en-US" dirty="0"/>
          </a:p>
          <a:p>
            <a:pPr eaLnBrk="1" fontAlgn="auto" hangingPunct="1">
              <a:lnSpc>
                <a:spcPct val="110000"/>
              </a:lnSpc>
              <a:spcBef>
                <a:spcPts val="0"/>
              </a:spcBef>
              <a:defRPr/>
            </a:pPr>
            <a:r>
              <a:rPr lang="en-US" sz="2400" dirty="0"/>
              <a:t>Do not use acronyms and/or abbreviations that may be unfamiliar and may not clearly delineate the intent of the budgeted item</a:t>
            </a:r>
          </a:p>
          <a:p>
            <a:pPr marL="73152" indent="0" eaLnBrk="1" fontAlgn="auto" hangingPunct="1">
              <a:spcAft>
                <a:spcPts val="0"/>
              </a:spcAft>
              <a:buNone/>
              <a:defRPr/>
            </a:pPr>
            <a:r>
              <a:rPr lang="en-US" sz="2400" dirty="0"/>
              <a:t>See next slide for more examples…</a:t>
            </a:r>
          </a:p>
          <a:p>
            <a:pPr marL="274320" indent="-182880" eaLnBrk="1" hangingPunct="1">
              <a:spcBef>
                <a:spcPts val="576"/>
              </a:spcBef>
              <a:defRPr/>
            </a:pPr>
            <a:endParaRPr lang="en-US" sz="2400" dirty="0">
              <a:latin typeface="Arial" pitchFamily="34" charset="0"/>
              <a:cs typeface="Arial" pitchFamily="34" charset="0"/>
            </a:endParaRPr>
          </a:p>
          <a:p>
            <a:pPr marL="274320" indent="-182880" eaLnBrk="1" hangingPunct="1">
              <a:spcBef>
                <a:spcPts val="576"/>
              </a:spcBef>
              <a:defRPr/>
            </a:pPr>
            <a:endParaRPr lang="en-US" sz="2400" dirty="0">
              <a:latin typeface="Arial" pitchFamily="34" charset="0"/>
              <a:cs typeface="Arial" pitchFamily="34" charset="0"/>
            </a:endParaRPr>
          </a:p>
          <a:p>
            <a:pPr marL="274320" indent="-182880" eaLnBrk="1" hangingPunct="1">
              <a:spcBef>
                <a:spcPts val="576"/>
              </a:spcBef>
              <a:defRPr/>
            </a:pPr>
            <a:endParaRPr lang="en-US" sz="2400" dirty="0"/>
          </a:p>
        </p:txBody>
      </p:sp>
      <p:sp>
        <p:nvSpPr>
          <p:cNvPr id="232452"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647694F1-F250-4DC3-BC7E-452D01EA7D3E}" type="slidenum">
              <a:rPr lang="en-US" altLang="en-US" sz="1200">
                <a:solidFill>
                  <a:srgbClr val="000000"/>
                </a:solidFill>
              </a:rPr>
              <a:pPr algn="r" eaLnBrk="1" hangingPunct="1"/>
              <a:t>136</a:t>
            </a:fld>
            <a:endParaRPr lang="en-US" altLang="en-US" sz="1200" dirty="0">
              <a:solidFill>
                <a:srgbClr val="000000"/>
              </a:solidFill>
            </a:endParaRPr>
          </a:p>
        </p:txBody>
      </p:sp>
      <p:sp>
        <p:nvSpPr>
          <p:cNvPr id="232453"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F79CE90F-E34A-4247-B92E-2C4CB202EF70}" type="slidenum">
              <a:rPr lang="en-US" altLang="en-US" sz="1200">
                <a:solidFill>
                  <a:schemeClr val="bg1"/>
                </a:solidFill>
              </a:rPr>
              <a:pPr/>
              <a:t>136</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3847227164"/>
      </p:ext>
    </p:extLst>
  </p:cSld>
  <p:clrMapOvr>
    <a:masterClrMapping/>
  </p:clrMapOvr>
  <p:transition spd="med">
    <p:strips dir="rd"/>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ChangeArrowheads="1"/>
          </p:cNvSpPr>
          <p:nvPr/>
        </p:nvSpPr>
        <p:spPr bwMode="auto">
          <a:xfrm>
            <a:off x="720247" y="727373"/>
            <a:ext cx="6639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r>
              <a:rPr lang="en-US" altLang="en-US" sz="2400" dirty="0">
                <a:latin typeface="Calibri" pitchFamily="34" charset="0"/>
                <a:cs typeface="Arial" charset="0"/>
              </a:rPr>
              <a:t>Note:  All explanations must be </a:t>
            </a:r>
            <a:r>
              <a:rPr lang="en-US" altLang="en-US" sz="2400" b="1" dirty="0">
                <a:solidFill>
                  <a:srgbClr val="0070C0"/>
                </a:solidFill>
                <a:latin typeface="Calibri" pitchFamily="34" charset="0"/>
                <a:cs typeface="Arial" charset="0"/>
              </a:rPr>
              <a:t>clear</a:t>
            </a:r>
            <a:r>
              <a:rPr lang="en-US" altLang="en-US" sz="2400" dirty="0">
                <a:latin typeface="Calibri" pitchFamily="34" charset="0"/>
                <a:cs typeface="Arial" charset="0"/>
              </a:rPr>
              <a:t> and </a:t>
            </a:r>
            <a:r>
              <a:rPr lang="en-US" altLang="en-US" sz="2400" b="1" dirty="0">
                <a:solidFill>
                  <a:srgbClr val="0070C0"/>
                </a:solidFill>
                <a:latin typeface="Calibri" pitchFamily="34" charset="0"/>
                <a:cs typeface="Arial" charset="0"/>
              </a:rPr>
              <a:t>specific</a:t>
            </a:r>
          </a:p>
        </p:txBody>
      </p:sp>
      <p:graphicFrame>
        <p:nvGraphicFramePr>
          <p:cNvPr id="11" name="Table 10"/>
          <p:cNvGraphicFramePr>
            <a:graphicFrameLocks noGrp="1"/>
          </p:cNvGraphicFramePr>
          <p:nvPr>
            <p:extLst>
              <p:ext uri="{D42A27DB-BD31-4B8C-83A1-F6EECF244321}">
                <p14:modId xmlns:p14="http://schemas.microsoft.com/office/powerpoint/2010/main" val="2977511609"/>
              </p:ext>
            </p:extLst>
          </p:nvPr>
        </p:nvGraphicFramePr>
        <p:xfrm>
          <a:off x="914400" y="1605592"/>
          <a:ext cx="7291754" cy="4138933"/>
        </p:xfrm>
        <a:graphic>
          <a:graphicData uri="http://schemas.openxmlformats.org/drawingml/2006/table">
            <a:tbl>
              <a:tblPr/>
              <a:tblGrid>
                <a:gridCol w="3337584">
                  <a:extLst>
                    <a:ext uri="{9D8B030D-6E8A-4147-A177-3AD203B41FA5}">
                      <a16:colId xmlns:a16="http://schemas.microsoft.com/office/drawing/2014/main" val="20000"/>
                    </a:ext>
                  </a:extLst>
                </a:gridCol>
                <a:gridCol w="3954170">
                  <a:extLst>
                    <a:ext uri="{9D8B030D-6E8A-4147-A177-3AD203B41FA5}">
                      <a16:colId xmlns:a16="http://schemas.microsoft.com/office/drawing/2014/main" val="20001"/>
                    </a:ext>
                  </a:extLst>
                </a:gridCol>
              </a:tblGrid>
              <a:tr h="273018">
                <a:tc>
                  <a:txBody>
                    <a:bodyPr/>
                    <a:lstStyle/>
                    <a:p>
                      <a:pPr marL="217170" marR="0" algn="ctr">
                        <a:lnSpc>
                          <a:spcPct val="115000"/>
                        </a:lnSpc>
                        <a:spcBef>
                          <a:spcPts val="0"/>
                        </a:spcBef>
                        <a:spcAft>
                          <a:spcPts val="0"/>
                        </a:spcAft>
                      </a:pPr>
                      <a:r>
                        <a:rPr lang="en-US" sz="1800" b="1" dirty="0">
                          <a:latin typeface="Arial" panose="020B0604020202020204" pitchFamily="34" charset="0"/>
                          <a:ea typeface="Calibri"/>
                          <a:cs typeface="Arial" panose="020B0604020202020204" pitchFamily="34" charset="0"/>
                        </a:rPr>
                        <a:t>Adequate Examples</a:t>
                      </a:r>
                      <a:endParaRPr lang="en-US" sz="1800" dirty="0">
                        <a:latin typeface="Arial" panose="020B0604020202020204" pitchFamily="34" charset="0"/>
                        <a:ea typeface="Calibri"/>
                        <a:cs typeface="Arial" panose="020B0604020202020204" pitchFamily="34" charset="0"/>
                      </a:endParaRPr>
                    </a:p>
                  </a:txBody>
                  <a:tcPr marL="68583" marR="68583"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1800" b="1" dirty="0">
                          <a:latin typeface="Arial" panose="020B0604020202020204" pitchFamily="34" charset="0"/>
                          <a:ea typeface="Calibri"/>
                          <a:cs typeface="Arial" panose="020B0604020202020204" pitchFamily="34" charset="0"/>
                        </a:rPr>
                        <a:t>Inadequate Examples</a:t>
                      </a:r>
                      <a:endParaRPr lang="en-US" sz="1800" dirty="0">
                        <a:latin typeface="Arial" panose="020B0604020202020204" pitchFamily="34" charset="0"/>
                        <a:ea typeface="Calibri"/>
                        <a:cs typeface="Arial" panose="020B0604020202020204" pitchFamily="34" charset="0"/>
                      </a:endParaRPr>
                    </a:p>
                  </a:txBody>
                  <a:tcPr marL="68583" marR="68583"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1109471">
                <a:tc>
                  <a:txBody>
                    <a:bodyPr/>
                    <a:lstStyle/>
                    <a:p>
                      <a:pPr marL="217170" marR="0" algn="l">
                        <a:lnSpc>
                          <a:spcPct val="115000"/>
                        </a:lnSpc>
                        <a:spcBef>
                          <a:spcPts val="0"/>
                        </a:spcBef>
                        <a:spcAft>
                          <a:spcPts val="0"/>
                        </a:spcAft>
                      </a:pPr>
                      <a:r>
                        <a:rPr lang="en-US" sz="1400" dirty="0">
                          <a:solidFill>
                            <a:schemeClr val="tx1"/>
                          </a:solidFill>
                          <a:latin typeface="Arial" panose="020B0604020202020204" pitchFamily="34" charset="0"/>
                          <a:ea typeface="Calibri"/>
                          <a:cs typeface="Arial" panose="020B0604020202020204" pitchFamily="34" charset="0"/>
                        </a:rPr>
                        <a:t>Supplies:</a:t>
                      </a:r>
                      <a:r>
                        <a:rPr lang="en-US" sz="1400" baseline="0" dirty="0">
                          <a:solidFill>
                            <a:schemeClr val="tx1"/>
                          </a:solidFill>
                          <a:latin typeface="Arial" panose="020B0604020202020204" pitchFamily="34" charset="0"/>
                          <a:ea typeface="Calibri"/>
                          <a:cs typeface="Arial" panose="020B0604020202020204" pitchFamily="34" charset="0"/>
                        </a:rPr>
                        <a:t>  </a:t>
                      </a:r>
                      <a:r>
                        <a:rPr lang="en-US" sz="1400" dirty="0">
                          <a:solidFill>
                            <a:schemeClr val="tx1"/>
                          </a:solidFill>
                          <a:latin typeface="Arial" panose="020B0604020202020204" pitchFamily="34" charset="0"/>
                          <a:ea typeface="Calibri"/>
                          <a:cs typeface="Arial" panose="020B0604020202020204" pitchFamily="34" charset="0"/>
                        </a:rPr>
                        <a:t>writing utensils, notebooks, poster board, staples, markers, and tape</a:t>
                      </a:r>
                    </a:p>
                  </a:txBody>
                  <a:tcPr marL="68583" marR="68583"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tabLst>
                          <a:tab pos="457200" algn="l"/>
                        </a:tabLst>
                      </a:pPr>
                      <a:r>
                        <a:rPr lang="en-US" sz="1400" dirty="0">
                          <a:solidFill>
                            <a:schemeClr val="tx1"/>
                          </a:solidFill>
                          <a:latin typeface="Arial" panose="020B0604020202020204" pitchFamily="34" charset="0"/>
                          <a:ea typeface="Calibri"/>
                          <a:cs typeface="Arial" panose="020B0604020202020204" pitchFamily="34" charset="0"/>
                        </a:rPr>
                        <a:t>Supplies:</a:t>
                      </a:r>
                      <a:r>
                        <a:rPr lang="en-US" sz="1400" baseline="0" dirty="0">
                          <a:solidFill>
                            <a:schemeClr val="tx1"/>
                          </a:solidFill>
                          <a:latin typeface="Arial" panose="020B0604020202020204" pitchFamily="34" charset="0"/>
                          <a:ea typeface="Calibri"/>
                          <a:cs typeface="Arial" panose="020B0604020202020204" pitchFamily="34" charset="0"/>
                        </a:rPr>
                        <a:t>  </a:t>
                      </a:r>
                      <a:r>
                        <a:rPr lang="en-US" sz="1400" dirty="0">
                          <a:solidFill>
                            <a:schemeClr val="tx1"/>
                          </a:solidFill>
                          <a:latin typeface="Arial" panose="020B0604020202020204" pitchFamily="34" charset="0"/>
                          <a:ea typeface="Calibri"/>
                          <a:cs typeface="Arial" panose="020B0604020202020204" pitchFamily="34" charset="0"/>
                        </a:rPr>
                        <a:t>writing utensils, staples, </a:t>
                      </a:r>
                      <a:r>
                        <a:rPr lang="en-US" sz="1400" b="1" dirty="0">
                          <a:solidFill>
                            <a:schemeClr val="tx1"/>
                          </a:solidFill>
                          <a:latin typeface="Arial" panose="020B0604020202020204" pitchFamily="34" charset="0"/>
                          <a:ea typeface="Calibri"/>
                          <a:cs typeface="Arial" panose="020B0604020202020204" pitchFamily="34" charset="0"/>
                        </a:rPr>
                        <a:t>etc.</a:t>
                      </a:r>
                    </a:p>
                    <a:p>
                      <a:pPr marL="0" marR="0" algn="l">
                        <a:lnSpc>
                          <a:spcPct val="115000"/>
                        </a:lnSpc>
                        <a:spcBef>
                          <a:spcPts val="0"/>
                        </a:spcBef>
                        <a:spcAft>
                          <a:spcPts val="0"/>
                        </a:spcAft>
                        <a:tabLst>
                          <a:tab pos="457200" algn="l"/>
                        </a:tabLst>
                      </a:pPr>
                      <a:endParaRPr lang="en-US" sz="1400" dirty="0">
                        <a:solidFill>
                          <a:schemeClr val="tx1"/>
                        </a:solidFill>
                        <a:latin typeface="Arial" panose="020B0604020202020204" pitchFamily="34" charset="0"/>
                        <a:ea typeface="Calibri"/>
                        <a:cs typeface="Arial" panose="020B0604020202020204" pitchFamily="34" charset="0"/>
                      </a:endParaRPr>
                    </a:p>
                    <a:p>
                      <a:pPr marL="0" marR="0" algn="l">
                        <a:lnSpc>
                          <a:spcPct val="115000"/>
                        </a:lnSpc>
                        <a:spcBef>
                          <a:spcPts val="0"/>
                        </a:spcBef>
                        <a:spcAft>
                          <a:spcPts val="0"/>
                        </a:spcAft>
                        <a:tabLst>
                          <a:tab pos="457200" algn="l"/>
                        </a:tabLst>
                      </a:pPr>
                      <a:r>
                        <a:rPr lang="en-US" sz="1400" dirty="0">
                          <a:solidFill>
                            <a:schemeClr val="tx1"/>
                          </a:solidFill>
                          <a:latin typeface="Arial" panose="020B0604020202020204" pitchFamily="34" charset="0"/>
                          <a:ea typeface="Calibri"/>
                          <a:cs typeface="Arial" panose="020B0604020202020204" pitchFamily="34" charset="0"/>
                        </a:rPr>
                        <a:t>Supplies </a:t>
                      </a:r>
                      <a:r>
                        <a:rPr lang="en-US" sz="1400" b="1" dirty="0">
                          <a:solidFill>
                            <a:schemeClr val="tx1"/>
                          </a:solidFill>
                          <a:latin typeface="Arial" panose="020B0604020202020204" pitchFamily="34" charset="0"/>
                          <a:ea typeface="Calibri"/>
                          <a:cs typeface="Arial" panose="020B0604020202020204" pitchFamily="34" charset="0"/>
                        </a:rPr>
                        <a:t>such as</a:t>
                      </a:r>
                      <a:r>
                        <a:rPr lang="en-US" sz="1400" b="1" dirty="0">
                          <a:solidFill>
                            <a:srgbClr val="FF0000"/>
                          </a:solidFill>
                          <a:latin typeface="Arial" panose="020B0604020202020204" pitchFamily="34" charset="0"/>
                          <a:ea typeface="Calibri"/>
                          <a:cs typeface="Arial" panose="020B0604020202020204" pitchFamily="34" charset="0"/>
                        </a:rPr>
                        <a:t> </a:t>
                      </a:r>
                      <a:r>
                        <a:rPr lang="en-US" sz="1400" dirty="0">
                          <a:solidFill>
                            <a:schemeClr val="tx1"/>
                          </a:solidFill>
                          <a:latin typeface="Arial" panose="020B0604020202020204" pitchFamily="34" charset="0"/>
                          <a:ea typeface="Calibri"/>
                          <a:cs typeface="Arial" panose="020B0604020202020204" pitchFamily="34" charset="0"/>
                        </a:rPr>
                        <a:t>writing utensils and staples.</a:t>
                      </a:r>
                    </a:p>
                  </a:txBody>
                  <a:tcPr marL="68583" marR="68583"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39721">
                <a:tc>
                  <a:txBody>
                    <a:bodyPr/>
                    <a:lstStyle/>
                    <a:p>
                      <a:pPr marL="217170" marR="0" algn="l">
                        <a:lnSpc>
                          <a:spcPct val="115000"/>
                        </a:lnSpc>
                        <a:spcBef>
                          <a:spcPts val="0"/>
                        </a:spcBef>
                        <a:spcAft>
                          <a:spcPts val="0"/>
                        </a:spcAft>
                        <a:tabLst>
                          <a:tab pos="457200" algn="l"/>
                        </a:tabLst>
                      </a:pPr>
                      <a:r>
                        <a:rPr lang="en-US" sz="1400" dirty="0">
                          <a:solidFill>
                            <a:schemeClr val="tx1"/>
                          </a:solidFill>
                          <a:latin typeface="Arial" panose="020B0604020202020204" pitchFamily="34" charset="0"/>
                          <a:ea typeface="Calibri"/>
                          <a:cs typeface="Arial" panose="020B0604020202020204" pitchFamily="34" charset="0"/>
                        </a:rPr>
                        <a:t>Salaries for 10 teachers at 5 Title I schools:</a:t>
                      </a:r>
                      <a:r>
                        <a:rPr lang="en-US" sz="1400" baseline="0" dirty="0">
                          <a:solidFill>
                            <a:schemeClr val="tx1"/>
                          </a:solidFill>
                          <a:latin typeface="Arial" panose="020B0604020202020204" pitchFamily="34" charset="0"/>
                          <a:ea typeface="Calibri"/>
                          <a:cs typeface="Arial" panose="020B0604020202020204" pitchFamily="34" charset="0"/>
                        </a:rPr>
                        <a:t>  </a:t>
                      </a:r>
                      <a:r>
                        <a:rPr lang="en-US" sz="1400" dirty="0">
                          <a:solidFill>
                            <a:schemeClr val="tx1"/>
                          </a:solidFill>
                          <a:latin typeface="Arial" panose="020B0604020202020204" pitchFamily="34" charset="0"/>
                          <a:ea typeface="Calibri"/>
                          <a:cs typeface="Arial" panose="020B0604020202020204" pitchFamily="34" charset="0"/>
                        </a:rPr>
                        <a:t>2 reading teachers at AES, 1 reading and 1 math at EES,  1 third grade teacher (self contained) at  ALES, 3 math intervention teachers at CMS, and 2 at  DES (2nd and 3rd)</a:t>
                      </a:r>
                    </a:p>
                  </a:txBody>
                  <a:tcPr marL="68583" marR="68583"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chemeClr val="tx1"/>
                          </a:solidFill>
                          <a:latin typeface="Arial" panose="020B0604020202020204" pitchFamily="34" charset="0"/>
                          <a:ea typeface="Calibri"/>
                          <a:cs typeface="Arial" panose="020B0604020202020204" pitchFamily="34" charset="0"/>
                        </a:rPr>
                        <a:t>Salaries for 10 teachers at 5 Title I schools.</a:t>
                      </a:r>
                    </a:p>
                    <a:p>
                      <a:pPr marL="0" marR="0" algn="l">
                        <a:lnSpc>
                          <a:spcPct val="115000"/>
                        </a:lnSpc>
                        <a:spcBef>
                          <a:spcPts val="0"/>
                        </a:spcBef>
                        <a:spcAft>
                          <a:spcPts val="0"/>
                        </a:spcAft>
                      </a:pPr>
                      <a:endParaRPr lang="en-US" sz="1400" dirty="0">
                        <a:solidFill>
                          <a:schemeClr val="tx1"/>
                        </a:solidFill>
                        <a:latin typeface="Arial" panose="020B0604020202020204" pitchFamily="34" charset="0"/>
                        <a:ea typeface="Calibri"/>
                        <a:cs typeface="Arial" panose="020B0604020202020204" pitchFamily="34" charset="0"/>
                      </a:endParaRPr>
                    </a:p>
                    <a:p>
                      <a:pPr marL="0" marR="0" algn="l">
                        <a:lnSpc>
                          <a:spcPct val="115000"/>
                        </a:lnSpc>
                        <a:spcBef>
                          <a:spcPts val="0"/>
                        </a:spcBef>
                        <a:spcAft>
                          <a:spcPts val="0"/>
                        </a:spcAft>
                      </a:pPr>
                      <a:r>
                        <a:rPr lang="en-US" sz="1400" dirty="0">
                          <a:solidFill>
                            <a:schemeClr val="tx1"/>
                          </a:solidFill>
                          <a:latin typeface="Arial" panose="020B0604020202020204" pitchFamily="34" charset="0"/>
                          <a:ea typeface="Calibri"/>
                          <a:cs typeface="Arial" panose="020B0604020202020204" pitchFamily="34" charset="0"/>
                        </a:rPr>
                        <a:t>$30,000 for salary for 10 teachers</a:t>
                      </a:r>
                    </a:p>
                  </a:txBody>
                  <a:tcPr marL="68583" marR="68583"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01070">
                <a:tc>
                  <a:txBody>
                    <a:bodyPr/>
                    <a:lstStyle/>
                    <a:p>
                      <a:pPr marL="217170" marR="0" algn="l">
                        <a:lnSpc>
                          <a:spcPct val="115000"/>
                        </a:lnSpc>
                        <a:spcBef>
                          <a:spcPts val="0"/>
                        </a:spcBef>
                        <a:spcAft>
                          <a:spcPts val="0"/>
                        </a:spcAft>
                      </a:pPr>
                      <a:r>
                        <a:rPr lang="en-US" sz="1400" dirty="0">
                          <a:solidFill>
                            <a:schemeClr val="tx1"/>
                          </a:solidFill>
                          <a:latin typeface="Arial" panose="020B0604020202020204" pitchFamily="34" charset="0"/>
                          <a:ea typeface="Calibri"/>
                          <a:cs typeface="Arial" panose="020B0604020202020204" pitchFamily="34" charset="0"/>
                        </a:rPr>
                        <a:t>Computers: 5 at HES for Math Lab, 5 at MES classrooms, and 10 at CES for Literacy Lab</a:t>
                      </a:r>
                    </a:p>
                  </a:txBody>
                  <a:tcPr marL="68583" marR="68583"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solidFill>
                            <a:schemeClr val="tx1"/>
                          </a:solidFill>
                          <a:latin typeface="Arial" panose="020B0604020202020204" pitchFamily="34" charset="0"/>
                          <a:ea typeface="Calibri"/>
                          <a:cs typeface="Arial" panose="020B0604020202020204" pitchFamily="34" charset="0"/>
                        </a:rPr>
                        <a:t>$20,000 for computers</a:t>
                      </a:r>
                    </a:p>
                  </a:txBody>
                  <a:tcPr marL="68583" marR="68583"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35543"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CE1A1C46-8282-4C23-A1A5-63B3170F45A2}" type="slidenum">
              <a:rPr lang="en-US" altLang="en-US" sz="1200">
                <a:solidFill>
                  <a:srgbClr val="000000"/>
                </a:solidFill>
              </a:rPr>
              <a:pPr algn="r" eaLnBrk="1" hangingPunct="1"/>
              <a:t>137</a:t>
            </a:fld>
            <a:endParaRPr lang="en-US" altLang="en-US" sz="1200" dirty="0">
              <a:solidFill>
                <a:srgbClr val="000000"/>
              </a:solidFill>
            </a:endParaRPr>
          </a:p>
        </p:txBody>
      </p:sp>
      <p:sp>
        <p:nvSpPr>
          <p:cNvPr id="3" name="Title 2"/>
          <p:cNvSpPr>
            <a:spLocks noGrp="1"/>
          </p:cNvSpPr>
          <p:nvPr>
            <p:ph type="title"/>
          </p:nvPr>
        </p:nvSpPr>
        <p:spPr>
          <a:xfrm>
            <a:off x="720247" y="-1028"/>
            <a:ext cx="8423753" cy="793378"/>
          </a:xfrm>
        </p:spPr>
        <p:txBody>
          <a:bodyPr>
            <a:normAutofit/>
          </a:bodyPr>
          <a:lstStyle/>
          <a:p>
            <a:pPr>
              <a:defRPr/>
            </a:pPr>
            <a:r>
              <a:rPr lang="en-US" dirty="0"/>
              <a:t>Budget Details</a:t>
            </a:r>
          </a:p>
        </p:txBody>
      </p:sp>
      <p:sp>
        <p:nvSpPr>
          <p:cNvPr id="235545" name="Slide Number Placeholder 1"/>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057ED5C3-DCE3-4922-8B04-5A1A9284FF1E}" type="slidenum">
              <a:rPr lang="en-US" altLang="en-US" sz="1200">
                <a:solidFill>
                  <a:schemeClr val="bg1"/>
                </a:solidFill>
              </a:rPr>
              <a:pPr/>
              <a:t>137</a:t>
            </a:fld>
            <a:endParaRPr lang="en-US" altLang="en-US" sz="1200" dirty="0">
              <a:solidFill>
                <a:schemeClr val="bg1"/>
              </a:solidFill>
            </a:endParaRPr>
          </a:p>
        </p:txBody>
      </p:sp>
      <p:sp>
        <p:nvSpPr>
          <p:cNvPr id="2" name="Date Placeholder 1"/>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5E1CAE-3820-41A2-B8CF-E352B9B76A85}" type="datetime1">
              <a:rPr lang="en-US" smtClean="0"/>
              <a:pPr/>
              <a:t>8/9/2019</a:t>
            </a:fld>
            <a:endParaRPr lang="en-US" dirty="0"/>
          </a:p>
        </p:txBody>
      </p:sp>
    </p:spTree>
    <p:extLst>
      <p:ext uri="{BB962C8B-B14F-4D97-AF65-F5344CB8AC3E}">
        <p14:creationId xmlns:p14="http://schemas.microsoft.com/office/powerpoint/2010/main" val="188773296"/>
      </p:ext>
    </p:extLst>
  </p:cSld>
  <p:clrMapOvr>
    <a:masterClrMapping/>
  </p:clrMapOvr>
  <p:transition spd="med">
    <p:strips dir="rd"/>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336" y="150922"/>
            <a:ext cx="7985464" cy="585926"/>
          </a:xfrm>
        </p:spPr>
        <p:txBody>
          <a:bodyPr>
            <a:normAutofit/>
          </a:bodyPr>
          <a:lstStyle/>
          <a:p>
            <a:pPr>
              <a:defRPr/>
            </a:pPr>
            <a:r>
              <a:rPr lang="en-US" dirty="0"/>
              <a:t>Budget Details</a:t>
            </a:r>
            <a:endParaRPr lang="en-US" dirty="0">
              <a:solidFill>
                <a:srgbClr val="FF0000"/>
              </a:solidFill>
            </a:endParaRPr>
          </a:p>
        </p:txBody>
      </p:sp>
      <p:sp>
        <p:nvSpPr>
          <p:cNvPr id="3" name="Subtitle 2"/>
          <p:cNvSpPr>
            <a:spLocks noGrp="1"/>
          </p:cNvSpPr>
          <p:nvPr>
            <p:ph idx="1"/>
          </p:nvPr>
        </p:nvSpPr>
        <p:spPr>
          <a:xfrm>
            <a:off x="800100" y="834911"/>
            <a:ext cx="7886700" cy="4642077"/>
          </a:xfrm>
        </p:spPr>
        <p:txBody>
          <a:bodyPr>
            <a:normAutofit/>
          </a:bodyPr>
          <a:lstStyle/>
          <a:p>
            <a:pPr marL="0" indent="0">
              <a:lnSpc>
                <a:spcPct val="100000"/>
              </a:lnSpc>
              <a:spcBef>
                <a:spcPts val="0"/>
              </a:spcBef>
              <a:buClr>
                <a:schemeClr val="tx1"/>
              </a:buClr>
              <a:buNone/>
              <a:defRPr/>
            </a:pPr>
            <a:r>
              <a:rPr lang="en-US" b="1" dirty="0">
                <a:solidFill>
                  <a:srgbClr val="FF0000"/>
                </a:solidFill>
              </a:rPr>
              <a:t>Caution Flags </a:t>
            </a:r>
          </a:p>
          <a:p>
            <a:pPr marL="0" indent="0">
              <a:lnSpc>
                <a:spcPct val="100000"/>
              </a:lnSpc>
              <a:spcBef>
                <a:spcPts val="0"/>
              </a:spcBef>
              <a:buClr>
                <a:schemeClr val="tx1"/>
              </a:buClr>
              <a:buNone/>
              <a:defRPr/>
            </a:pPr>
            <a:endParaRPr lang="en-US" b="1" dirty="0">
              <a:solidFill>
                <a:srgbClr val="FF0000"/>
              </a:solidFill>
            </a:endParaRPr>
          </a:p>
          <a:p>
            <a:pPr>
              <a:lnSpc>
                <a:spcPct val="100000"/>
              </a:lnSpc>
              <a:spcBef>
                <a:spcPts val="0"/>
              </a:spcBef>
              <a:buClr>
                <a:schemeClr val="tx1"/>
              </a:buClr>
              <a:defRPr/>
            </a:pPr>
            <a:r>
              <a:rPr lang="en-US" sz="2400" dirty="0"/>
              <a:t>Instructional coaches – where budgeted (district set-aside vs. school allocation)</a:t>
            </a:r>
          </a:p>
          <a:p>
            <a:pPr>
              <a:lnSpc>
                <a:spcPct val="100000"/>
              </a:lnSpc>
              <a:spcBef>
                <a:spcPts val="0"/>
              </a:spcBef>
              <a:buClr>
                <a:schemeClr val="tx1"/>
              </a:buClr>
              <a:defRPr/>
            </a:pPr>
            <a:endParaRPr lang="en-US" sz="1000" dirty="0"/>
          </a:p>
          <a:p>
            <a:pPr eaLnBrk="1" fontAlgn="auto" hangingPunct="1">
              <a:lnSpc>
                <a:spcPct val="100000"/>
              </a:lnSpc>
              <a:spcBef>
                <a:spcPts val="0"/>
              </a:spcBef>
              <a:spcAft>
                <a:spcPts val="0"/>
              </a:spcAft>
              <a:buClr>
                <a:schemeClr val="tx1"/>
              </a:buClr>
              <a:defRPr/>
            </a:pPr>
            <a:r>
              <a:rPr lang="en-US" sz="2400" dirty="0"/>
              <a:t>Instructional coaches used in TA programs must be necessary and reasonable.  Must also be able to document that the coach works only with those teachers who teach Title I served students</a:t>
            </a:r>
          </a:p>
          <a:p>
            <a:pPr eaLnBrk="1" fontAlgn="auto" hangingPunct="1">
              <a:lnSpc>
                <a:spcPct val="100000"/>
              </a:lnSpc>
              <a:spcBef>
                <a:spcPts val="0"/>
              </a:spcBef>
              <a:spcAft>
                <a:spcPts val="0"/>
              </a:spcAft>
              <a:buClr>
                <a:schemeClr val="tx1"/>
              </a:buClr>
              <a:defRPr/>
            </a:pPr>
            <a:endParaRPr lang="en-US" sz="2400" dirty="0"/>
          </a:p>
          <a:p>
            <a:pPr>
              <a:spcBef>
                <a:spcPts val="0"/>
              </a:spcBef>
              <a:buClr>
                <a:schemeClr val="tx1"/>
              </a:buClr>
              <a:defRPr/>
            </a:pPr>
            <a:r>
              <a:rPr lang="en-US" sz="2400" dirty="0"/>
              <a:t>Split-funded instructional coaches (or any other federal funded position) with assistant principals or counselors</a:t>
            </a:r>
          </a:p>
          <a:p>
            <a:pPr eaLnBrk="1" fontAlgn="auto" hangingPunct="1">
              <a:lnSpc>
                <a:spcPct val="100000"/>
              </a:lnSpc>
              <a:spcBef>
                <a:spcPts val="0"/>
              </a:spcBef>
              <a:spcAft>
                <a:spcPts val="0"/>
              </a:spcAft>
              <a:buClr>
                <a:schemeClr val="tx1"/>
              </a:buClr>
              <a:buFont typeface="Arial" panose="020B0604020202020204" pitchFamily="34" charset="0"/>
              <a:buChar char="•"/>
              <a:defRPr/>
            </a:pPr>
            <a:endParaRPr lang="en-US" sz="2400" dirty="0"/>
          </a:p>
          <a:p>
            <a:pPr eaLnBrk="1" fontAlgn="auto" hangingPunct="1">
              <a:lnSpc>
                <a:spcPct val="100000"/>
              </a:lnSpc>
              <a:spcBef>
                <a:spcPts val="0"/>
              </a:spcBef>
              <a:spcAft>
                <a:spcPts val="0"/>
              </a:spcAft>
              <a:buClr>
                <a:schemeClr val="tx1"/>
              </a:buClr>
              <a:buFont typeface="Arial" panose="020B0604020202020204" pitchFamily="34" charset="0"/>
              <a:buChar char="•"/>
              <a:defRPr/>
            </a:pPr>
            <a:endParaRPr lang="en-US" sz="1000" dirty="0"/>
          </a:p>
        </p:txBody>
      </p:sp>
      <p:sp>
        <p:nvSpPr>
          <p:cNvPr id="237572"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ED79FCD9-6A38-405C-8AAA-2841A8F00F10}" type="slidenum">
              <a:rPr lang="en-US" altLang="en-US" sz="1200">
                <a:solidFill>
                  <a:srgbClr val="000000"/>
                </a:solidFill>
              </a:rPr>
              <a:pPr algn="r" eaLnBrk="1" hangingPunct="1"/>
              <a:t>138</a:t>
            </a:fld>
            <a:endParaRPr lang="en-US" altLang="en-US" sz="1200" dirty="0">
              <a:solidFill>
                <a:srgbClr val="000000"/>
              </a:solidFill>
            </a:endParaRPr>
          </a:p>
        </p:txBody>
      </p:sp>
      <p:sp>
        <p:nvSpPr>
          <p:cNvPr id="237573"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638DCE6A-2CBC-44F2-800B-960422F706C5}" type="slidenum">
              <a:rPr lang="en-US" altLang="en-US" sz="1200">
                <a:solidFill>
                  <a:schemeClr val="bg1"/>
                </a:solidFill>
              </a:rPr>
              <a:pPr/>
              <a:t>138</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873562526"/>
      </p:ext>
    </p:extLst>
  </p:cSld>
  <p:clrMapOvr>
    <a:masterClrMapping/>
  </p:clrMapOvr>
  <p:transition spd="med">
    <p:strips dir="rd"/>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310"/>
            <a:ext cx="7886700" cy="756069"/>
          </a:xfrm>
        </p:spPr>
        <p:txBody>
          <a:bodyPr>
            <a:normAutofit/>
          </a:bodyPr>
          <a:lstStyle/>
          <a:p>
            <a:pPr>
              <a:defRPr/>
            </a:pPr>
            <a:r>
              <a:rPr lang="en-US" dirty="0"/>
              <a:t>Budget Details</a:t>
            </a:r>
            <a:endParaRPr lang="en-US" dirty="0">
              <a:solidFill>
                <a:srgbClr val="FF0000"/>
              </a:solidFill>
            </a:endParaRPr>
          </a:p>
        </p:txBody>
      </p:sp>
      <p:sp>
        <p:nvSpPr>
          <p:cNvPr id="121859" name="Subtitle 2"/>
          <p:cNvSpPr>
            <a:spLocks noGrp="1"/>
          </p:cNvSpPr>
          <p:nvPr>
            <p:ph idx="1"/>
          </p:nvPr>
        </p:nvSpPr>
        <p:spPr>
          <a:xfrm>
            <a:off x="773616" y="1437040"/>
            <a:ext cx="7913184" cy="4764746"/>
          </a:xfrm>
        </p:spPr>
        <p:txBody>
          <a:bodyPr>
            <a:normAutofit/>
          </a:bodyPr>
          <a:lstStyle/>
          <a:p>
            <a:pPr marL="0" indent="0">
              <a:lnSpc>
                <a:spcPct val="110000"/>
              </a:lnSpc>
              <a:spcBef>
                <a:spcPts val="0"/>
              </a:spcBef>
              <a:buClr>
                <a:schemeClr val="tx1"/>
              </a:buClr>
              <a:buNone/>
              <a:defRPr/>
            </a:pPr>
            <a:r>
              <a:rPr lang="en-US" b="1" dirty="0">
                <a:solidFill>
                  <a:srgbClr val="FF0000"/>
                </a:solidFill>
              </a:rPr>
              <a:t>Caution Flags</a:t>
            </a:r>
          </a:p>
          <a:p>
            <a:pPr>
              <a:lnSpc>
                <a:spcPct val="100000"/>
              </a:lnSpc>
              <a:spcBef>
                <a:spcPts val="0"/>
              </a:spcBef>
              <a:buClr>
                <a:schemeClr val="tx1"/>
              </a:buClr>
              <a:defRPr/>
            </a:pPr>
            <a:endParaRPr lang="en-US" sz="1000" dirty="0"/>
          </a:p>
          <a:p>
            <a:pPr eaLnBrk="1" hangingPunct="1">
              <a:lnSpc>
                <a:spcPct val="100000"/>
              </a:lnSpc>
              <a:spcBef>
                <a:spcPts val="0"/>
              </a:spcBef>
              <a:buClr>
                <a:schemeClr val="tx1"/>
              </a:buClr>
              <a:defRPr/>
            </a:pPr>
            <a:r>
              <a:rPr lang="en-US" sz="2400" dirty="0"/>
              <a:t>Data administrators</a:t>
            </a:r>
          </a:p>
          <a:p>
            <a:pPr eaLnBrk="1" hangingPunct="1">
              <a:lnSpc>
                <a:spcPct val="100000"/>
              </a:lnSpc>
              <a:spcBef>
                <a:spcPts val="0"/>
              </a:spcBef>
              <a:buClr>
                <a:schemeClr val="tx1"/>
              </a:buClr>
              <a:defRPr/>
            </a:pPr>
            <a:endParaRPr lang="en-US" sz="2400" dirty="0"/>
          </a:p>
          <a:p>
            <a:pPr eaLnBrk="1" hangingPunct="1">
              <a:lnSpc>
                <a:spcPct val="100000"/>
              </a:lnSpc>
              <a:spcBef>
                <a:spcPts val="0"/>
              </a:spcBef>
              <a:buClr>
                <a:schemeClr val="tx1"/>
              </a:buClr>
              <a:defRPr/>
            </a:pPr>
            <a:r>
              <a:rPr lang="en-US" sz="2400" dirty="0"/>
              <a:t>Attendance clerks/data clerks</a:t>
            </a:r>
          </a:p>
          <a:p>
            <a:pPr marL="0" indent="0" eaLnBrk="1" hangingPunct="1">
              <a:lnSpc>
                <a:spcPct val="100000"/>
              </a:lnSpc>
              <a:spcBef>
                <a:spcPts val="0"/>
              </a:spcBef>
              <a:buClr>
                <a:schemeClr val="tx1"/>
              </a:buClr>
              <a:buNone/>
              <a:defRPr/>
            </a:pPr>
            <a:endParaRPr lang="en-US" sz="2400" dirty="0"/>
          </a:p>
          <a:p>
            <a:pPr eaLnBrk="1" hangingPunct="1">
              <a:lnSpc>
                <a:spcPct val="100000"/>
              </a:lnSpc>
              <a:spcBef>
                <a:spcPts val="0"/>
              </a:spcBef>
              <a:buClr>
                <a:schemeClr val="tx1"/>
              </a:buClr>
              <a:defRPr/>
            </a:pPr>
            <a:r>
              <a:rPr lang="en-US" sz="2400" dirty="0"/>
              <a:t>Behavioral specialists, psychologists, etc. (based on CNA)</a:t>
            </a:r>
          </a:p>
          <a:p>
            <a:pPr eaLnBrk="1" hangingPunct="1">
              <a:lnSpc>
                <a:spcPct val="100000"/>
              </a:lnSpc>
              <a:spcBef>
                <a:spcPts val="0"/>
              </a:spcBef>
              <a:buClr>
                <a:schemeClr val="tx1"/>
              </a:buClr>
              <a:defRPr/>
            </a:pPr>
            <a:endParaRPr lang="en-US" sz="2400" dirty="0"/>
          </a:p>
          <a:p>
            <a:pPr eaLnBrk="1" hangingPunct="1">
              <a:lnSpc>
                <a:spcPct val="100000"/>
              </a:lnSpc>
              <a:spcBef>
                <a:spcPts val="0"/>
              </a:spcBef>
              <a:buClr>
                <a:schemeClr val="tx1"/>
              </a:buClr>
              <a:defRPr/>
            </a:pPr>
            <a:r>
              <a:rPr lang="en-US" sz="2400" dirty="0"/>
              <a:t>Stipends for cell phones</a:t>
            </a:r>
          </a:p>
          <a:p>
            <a:pPr marL="73025" indent="0" eaLnBrk="1" hangingPunct="1">
              <a:buClr>
                <a:schemeClr val="tx1"/>
              </a:buClr>
              <a:buFont typeface="Arial" charset="0"/>
              <a:buNone/>
              <a:defRPr/>
            </a:pPr>
            <a:endParaRPr lang="en-US" sz="2400" dirty="0"/>
          </a:p>
        </p:txBody>
      </p:sp>
      <p:sp>
        <p:nvSpPr>
          <p:cNvPr id="238596"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9D158CE9-7F10-462F-A875-A6AD78219A09}" type="slidenum">
              <a:rPr lang="en-US" altLang="en-US" sz="1200">
                <a:solidFill>
                  <a:srgbClr val="000000"/>
                </a:solidFill>
              </a:rPr>
              <a:pPr algn="r" eaLnBrk="1" hangingPunct="1"/>
              <a:t>139</a:t>
            </a:fld>
            <a:endParaRPr lang="en-US" altLang="en-US" sz="1200" dirty="0">
              <a:solidFill>
                <a:srgbClr val="000000"/>
              </a:solidFill>
            </a:endParaRPr>
          </a:p>
        </p:txBody>
      </p:sp>
      <p:sp>
        <p:nvSpPr>
          <p:cNvPr id="238597" name="Slide Number Placeholder 2"/>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614274FC-8A63-48F3-8AB6-81BFA8564AB3}" type="slidenum">
              <a:rPr lang="en-US" altLang="en-US" sz="1200">
                <a:solidFill>
                  <a:schemeClr val="bg1"/>
                </a:solidFill>
              </a:rPr>
              <a:pPr/>
              <a:t>139</a:t>
            </a:fld>
            <a:endParaRPr lang="en-US" altLang="en-US" sz="1200" dirty="0">
              <a:solidFill>
                <a:schemeClr val="bg1"/>
              </a:solidFill>
            </a:endParaRPr>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631081505"/>
      </p:ext>
    </p:extLst>
  </p:cSld>
  <p:clrMapOvr>
    <a:masterClrMapping/>
  </p:clrMapOvr>
  <p:transition spd="med">
    <p:strips dir="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14DFB9-07B6-4A9E-819F-E0F72066799B}"/>
              </a:ext>
            </a:extLst>
          </p:cNvPr>
          <p:cNvPicPr>
            <a:picLocks noChangeAspect="1"/>
          </p:cNvPicPr>
          <p:nvPr/>
        </p:nvPicPr>
        <p:blipFill rotWithShape="1">
          <a:blip r:embed="rId2"/>
          <a:srcRect l="71250" t="24692" r="23153" b="61334"/>
          <a:stretch/>
        </p:blipFill>
        <p:spPr>
          <a:xfrm>
            <a:off x="6302032" y="1524761"/>
            <a:ext cx="2580686" cy="1342425"/>
          </a:xfrm>
          <a:prstGeom prst="rect">
            <a:avLst/>
          </a:prstGeom>
        </p:spPr>
      </p:pic>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0"/>
            <a:ext cx="8059301" cy="1126381"/>
          </a:xfrm>
        </p:spPr>
        <p:txBody>
          <a:bodyPr>
            <a:normAutofit fontScale="90000"/>
          </a:bodyPr>
          <a:lstStyle/>
          <a:p>
            <a:r>
              <a:rPr lang="en-US" sz="4000" dirty="0"/>
              <a:t>Creating Budgets – </a:t>
            </a:r>
            <a:br>
              <a:rPr lang="en-US" sz="4000" dirty="0"/>
            </a:br>
            <a:r>
              <a:rPr lang="en-US" sz="4000" dirty="0"/>
              <a:t>Grant Award Notice (GAN</a:t>
            </a:r>
            <a:r>
              <a:rPr lang="en-US" sz="3800" dirty="0"/>
              <a:t>)</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14</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24 of the Federal Programs Handbook</a:t>
            </a:r>
          </a:p>
        </p:txBody>
      </p:sp>
      <p:pic>
        <p:nvPicPr>
          <p:cNvPr id="8" name="Picture 7">
            <a:hlinkClick r:id="rId3"/>
            <a:extLst>
              <a:ext uri="{FF2B5EF4-FFF2-40B4-BE49-F238E27FC236}">
                <a16:creationId xmlns:a16="http://schemas.microsoft.com/office/drawing/2014/main" id="{0A277E20-9037-4079-B652-01B2FDAB603F}"/>
              </a:ext>
            </a:extLst>
          </p:cNvPr>
          <p:cNvPicPr>
            <a:picLocks noChangeAspect="1"/>
          </p:cNvPicPr>
          <p:nvPr/>
        </p:nvPicPr>
        <p:blipFill>
          <a:blip r:embed="rId4"/>
          <a:stretch>
            <a:fillRect/>
          </a:stretch>
        </p:blipFill>
        <p:spPr>
          <a:xfrm>
            <a:off x="722749" y="1645066"/>
            <a:ext cx="862770" cy="1117288"/>
          </a:xfrm>
          <a:prstGeom prst="rect">
            <a:avLst/>
          </a:prstGeom>
          <a:ln>
            <a:solidFill>
              <a:schemeClr val="tx1"/>
            </a:solidFill>
          </a:ln>
        </p:spPr>
      </p:pic>
      <p:pic>
        <p:nvPicPr>
          <p:cNvPr id="9" name="Content Placeholder 5">
            <a:extLst>
              <a:ext uri="{FF2B5EF4-FFF2-40B4-BE49-F238E27FC236}">
                <a16:creationId xmlns:a16="http://schemas.microsoft.com/office/drawing/2014/main" id="{53ABAC55-7FB1-45B5-90F3-0BCE08186796}"/>
              </a:ext>
            </a:extLst>
          </p:cNvPr>
          <p:cNvPicPr>
            <a:picLocks noGrp="1" noChangeAspect="1"/>
          </p:cNvPicPr>
          <p:nvPr>
            <p:ph idx="1"/>
          </p:nvPr>
        </p:nvPicPr>
        <p:blipFill rotWithShape="1">
          <a:blip r:embed="rId5"/>
          <a:srcRect l="3831" t="458" b="1"/>
          <a:stretch/>
        </p:blipFill>
        <p:spPr>
          <a:xfrm>
            <a:off x="1192009" y="2867187"/>
            <a:ext cx="2988081" cy="3778925"/>
          </a:xfrm>
          <a:prstGeom prst="rect">
            <a:avLst/>
          </a:prstGeom>
          <a:solidFill>
            <a:schemeClr val="tx1"/>
          </a:solidFill>
          <a:ln>
            <a:solidFill>
              <a:schemeClr val="tx1"/>
            </a:solidFill>
          </a:ln>
        </p:spPr>
      </p:pic>
      <p:sp>
        <p:nvSpPr>
          <p:cNvPr id="11" name="TextBox 10">
            <a:extLst>
              <a:ext uri="{FF2B5EF4-FFF2-40B4-BE49-F238E27FC236}">
                <a16:creationId xmlns:a16="http://schemas.microsoft.com/office/drawing/2014/main" id="{90849599-95A7-4296-B9F7-61F4AB909CC4}"/>
              </a:ext>
            </a:extLst>
          </p:cNvPr>
          <p:cNvSpPr txBox="1"/>
          <p:nvPr/>
        </p:nvSpPr>
        <p:spPr>
          <a:xfrm>
            <a:off x="4601034" y="2834263"/>
            <a:ext cx="4281684" cy="3416320"/>
          </a:xfrm>
          <a:prstGeom prst="rect">
            <a:avLst/>
          </a:prstGeom>
          <a:noFill/>
        </p:spPr>
        <p:txBody>
          <a:bodyPr wrap="square" rtlCol="0">
            <a:spAutoFit/>
          </a:bodyPr>
          <a:lstStyle/>
          <a:p>
            <a:pPr marL="285750" indent="-285750">
              <a:buFont typeface="Arial" panose="020B0604020202020204" pitchFamily="34" charset="0"/>
              <a:buChar char="•"/>
            </a:pPr>
            <a:r>
              <a:rPr lang="en-US" dirty="0"/>
              <a:t>GAN loaded to the attachments tab on the consolidated application in the MyGaDOE portal for each federal award</a:t>
            </a:r>
          </a:p>
          <a:p>
            <a:pPr marL="285750" indent="-285750">
              <a:buFont typeface="Arial" panose="020B0604020202020204" pitchFamily="34" charset="0"/>
              <a:buChar char="•"/>
            </a:pPr>
            <a:r>
              <a:rPr lang="en-US" dirty="0"/>
              <a:t>Useful information includes:</a:t>
            </a:r>
          </a:p>
          <a:p>
            <a:pPr marL="742950" lvl="1" indent="-285750">
              <a:buFont typeface="Arial" panose="020B0604020202020204" pitchFamily="34" charset="0"/>
              <a:buChar char="•"/>
            </a:pPr>
            <a:r>
              <a:rPr lang="en-US" sz="1600" dirty="0"/>
              <a:t>Award Amount</a:t>
            </a:r>
          </a:p>
          <a:p>
            <a:pPr marL="742950" lvl="1" indent="-285750">
              <a:buFont typeface="Arial" panose="020B0604020202020204" pitchFamily="34" charset="0"/>
              <a:buChar char="•"/>
            </a:pPr>
            <a:r>
              <a:rPr lang="en-US" sz="1600" dirty="0"/>
              <a:t>Award Period</a:t>
            </a:r>
          </a:p>
          <a:p>
            <a:pPr marL="742950" lvl="1" indent="-285750">
              <a:buFont typeface="Arial" panose="020B0604020202020204" pitchFamily="34" charset="0"/>
              <a:buChar char="•"/>
            </a:pPr>
            <a:r>
              <a:rPr lang="en-US" sz="1600" dirty="0"/>
              <a:t>FAIN </a:t>
            </a:r>
          </a:p>
          <a:p>
            <a:pPr marL="742950" lvl="1" indent="-285750">
              <a:buFont typeface="Arial" panose="020B0604020202020204" pitchFamily="34" charset="0"/>
              <a:buChar char="•"/>
            </a:pPr>
            <a:r>
              <a:rPr lang="en-US" sz="1600" dirty="0"/>
              <a:t>Restricted Indirect Cost Rate</a:t>
            </a:r>
          </a:p>
          <a:p>
            <a:pPr marL="742950" lvl="1" indent="-285750">
              <a:buFont typeface="Arial" panose="020B0604020202020204" pitchFamily="34" charset="0"/>
              <a:buChar char="•"/>
            </a:pPr>
            <a:r>
              <a:rPr lang="en-US" sz="1600" dirty="0"/>
              <a:t>DUNS</a:t>
            </a:r>
          </a:p>
          <a:p>
            <a:pPr marL="742950" lvl="1" indent="-285750">
              <a:buFont typeface="Arial" panose="020B0604020202020204" pitchFamily="34" charset="0"/>
              <a:buChar char="•"/>
            </a:pPr>
            <a:r>
              <a:rPr lang="en-US" sz="1600" dirty="0"/>
              <a:t>LUA Program Code</a:t>
            </a:r>
          </a:p>
          <a:p>
            <a:pPr marL="742950" lvl="1" indent="-285750">
              <a:buFont typeface="Arial" panose="020B0604020202020204" pitchFamily="34" charset="0"/>
              <a:buChar char="•"/>
            </a:pPr>
            <a:r>
              <a:rPr lang="en-US" sz="1600" dirty="0"/>
              <a:t>CFDA</a:t>
            </a:r>
          </a:p>
          <a:p>
            <a:pPr marL="742950" lvl="1" indent="-285750">
              <a:buFont typeface="Arial" panose="020B0604020202020204" pitchFamily="34" charset="0"/>
              <a:buChar char="•"/>
            </a:pPr>
            <a:r>
              <a:rPr lang="en-US" sz="1600" dirty="0"/>
              <a:t>Contact Information</a:t>
            </a:r>
          </a:p>
          <a:p>
            <a:pPr marL="742950" lvl="1" indent="-285750">
              <a:buFont typeface="Arial" panose="020B0604020202020204" pitchFamily="34" charset="0"/>
              <a:buChar char="•"/>
            </a:pPr>
            <a:r>
              <a:rPr lang="en-US" sz="1600" dirty="0">
                <a:solidFill>
                  <a:srgbClr val="FF0000"/>
                </a:solidFill>
              </a:rPr>
              <a:t>Important attachments</a:t>
            </a:r>
          </a:p>
        </p:txBody>
      </p:sp>
      <p:sp>
        <p:nvSpPr>
          <p:cNvPr id="3" name="Rectangle 2">
            <a:extLst>
              <a:ext uri="{FF2B5EF4-FFF2-40B4-BE49-F238E27FC236}">
                <a16:creationId xmlns:a16="http://schemas.microsoft.com/office/drawing/2014/main" id="{9359790E-66E4-47B8-850F-18B73F8683F5}"/>
              </a:ext>
            </a:extLst>
          </p:cNvPr>
          <p:cNvSpPr/>
          <p:nvPr/>
        </p:nvSpPr>
        <p:spPr>
          <a:xfrm>
            <a:off x="1340265" y="3455379"/>
            <a:ext cx="521413" cy="69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a:extLst>
              <a:ext uri="{FF2B5EF4-FFF2-40B4-BE49-F238E27FC236}">
                <a16:creationId xmlns:a16="http://schemas.microsoft.com/office/drawing/2014/main" id="{9995EBBE-62CE-43A5-9006-906175E07ED3}"/>
              </a:ext>
            </a:extLst>
          </p:cNvPr>
          <p:cNvCxnSpPr>
            <a:cxnSpLocks/>
          </p:cNvCxnSpPr>
          <p:nvPr/>
        </p:nvCxnSpPr>
        <p:spPr>
          <a:xfrm flipV="1">
            <a:off x="6006517" y="2664823"/>
            <a:ext cx="699083" cy="6367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330355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14" y="176676"/>
            <a:ext cx="7976586" cy="657825"/>
          </a:xfrm>
        </p:spPr>
        <p:txBody>
          <a:bodyPr>
            <a:normAutofit/>
          </a:bodyPr>
          <a:lstStyle/>
          <a:p>
            <a:pPr>
              <a:defRPr/>
            </a:pPr>
            <a:r>
              <a:rPr lang="en-US" dirty="0"/>
              <a:t>Budget Details</a:t>
            </a:r>
            <a:endParaRPr lang="en-US" dirty="0">
              <a:solidFill>
                <a:srgbClr val="FF0000"/>
              </a:solidFill>
            </a:endParaRPr>
          </a:p>
        </p:txBody>
      </p:sp>
      <p:sp>
        <p:nvSpPr>
          <p:cNvPr id="121859" name="Subtitle 2"/>
          <p:cNvSpPr>
            <a:spLocks noGrp="1"/>
          </p:cNvSpPr>
          <p:nvPr>
            <p:ph idx="1"/>
          </p:nvPr>
        </p:nvSpPr>
        <p:spPr>
          <a:xfrm>
            <a:off x="628650" y="1389505"/>
            <a:ext cx="8610600" cy="4764746"/>
          </a:xfrm>
        </p:spPr>
        <p:txBody>
          <a:bodyPr>
            <a:normAutofit/>
          </a:bodyPr>
          <a:lstStyle/>
          <a:p>
            <a:pPr marL="0" indent="0">
              <a:lnSpc>
                <a:spcPct val="110000"/>
              </a:lnSpc>
              <a:spcBef>
                <a:spcPts val="0"/>
              </a:spcBef>
              <a:buClr>
                <a:schemeClr val="tx1"/>
              </a:buClr>
              <a:buNone/>
              <a:defRPr/>
            </a:pPr>
            <a:r>
              <a:rPr lang="en-US" b="1" dirty="0">
                <a:solidFill>
                  <a:srgbClr val="FF0000"/>
                </a:solidFill>
              </a:rPr>
              <a:t>Caution Flags</a:t>
            </a:r>
          </a:p>
          <a:p>
            <a:pPr marL="0" indent="0">
              <a:lnSpc>
                <a:spcPct val="110000"/>
              </a:lnSpc>
              <a:spcBef>
                <a:spcPts val="0"/>
              </a:spcBef>
              <a:buClr>
                <a:schemeClr val="tx1"/>
              </a:buClr>
              <a:buNone/>
              <a:defRPr/>
            </a:pPr>
            <a:r>
              <a:rPr lang="en-US" b="1" dirty="0">
                <a:solidFill>
                  <a:srgbClr val="FF0000"/>
                </a:solidFill>
              </a:rPr>
              <a:t> </a:t>
            </a:r>
          </a:p>
          <a:p>
            <a:pPr>
              <a:lnSpc>
                <a:spcPct val="110000"/>
              </a:lnSpc>
              <a:spcBef>
                <a:spcPts val="0"/>
              </a:spcBef>
              <a:buClr>
                <a:schemeClr val="tx1"/>
              </a:buClr>
              <a:defRPr/>
            </a:pPr>
            <a:r>
              <a:rPr lang="en-US" sz="2400" dirty="0"/>
              <a:t>Field trips without approval form</a:t>
            </a:r>
          </a:p>
          <a:p>
            <a:pPr>
              <a:lnSpc>
                <a:spcPct val="110000"/>
              </a:lnSpc>
              <a:spcBef>
                <a:spcPts val="0"/>
              </a:spcBef>
              <a:buClr>
                <a:schemeClr val="tx1"/>
              </a:buClr>
              <a:defRPr/>
            </a:pPr>
            <a:endParaRPr lang="en-US" sz="2400" dirty="0"/>
          </a:p>
          <a:p>
            <a:pPr eaLnBrk="1" hangingPunct="1">
              <a:lnSpc>
                <a:spcPct val="110000"/>
              </a:lnSpc>
              <a:spcBef>
                <a:spcPts val="0"/>
              </a:spcBef>
              <a:buClr>
                <a:schemeClr val="tx1"/>
              </a:buClr>
              <a:defRPr/>
            </a:pPr>
            <a:r>
              <a:rPr lang="en-US" sz="2400" dirty="0"/>
              <a:t>Gifted or Advanced Placement training without supporting evidence of how the strategies will be used to support the most at-risk students</a:t>
            </a:r>
          </a:p>
          <a:p>
            <a:pPr eaLnBrk="1" hangingPunct="1">
              <a:lnSpc>
                <a:spcPct val="110000"/>
              </a:lnSpc>
              <a:spcBef>
                <a:spcPts val="0"/>
              </a:spcBef>
              <a:buClr>
                <a:schemeClr val="tx1"/>
              </a:buClr>
              <a:defRPr/>
            </a:pPr>
            <a:endParaRPr lang="en-US" sz="2400" dirty="0"/>
          </a:p>
          <a:p>
            <a:pPr>
              <a:lnSpc>
                <a:spcPct val="100000"/>
              </a:lnSpc>
              <a:spcBef>
                <a:spcPts val="0"/>
              </a:spcBef>
              <a:buClr>
                <a:schemeClr val="tx1"/>
              </a:buClr>
              <a:defRPr/>
            </a:pPr>
            <a:r>
              <a:rPr lang="en-US" sz="2400" dirty="0"/>
              <a:t>Rental of facilities - Is it reasonable and/or necessary for the</a:t>
            </a:r>
          </a:p>
          <a:p>
            <a:pPr marL="0" indent="0">
              <a:lnSpc>
                <a:spcPct val="100000"/>
              </a:lnSpc>
              <a:spcBef>
                <a:spcPts val="0"/>
              </a:spcBef>
              <a:buClr>
                <a:schemeClr val="tx1"/>
              </a:buClr>
              <a:buNone/>
              <a:defRPr/>
            </a:pPr>
            <a:r>
              <a:rPr lang="en-US" sz="2400" dirty="0"/>
              <a:t>                                  Title I funded intervention?</a:t>
            </a:r>
          </a:p>
          <a:p>
            <a:pPr marL="0" indent="0" eaLnBrk="1" hangingPunct="1">
              <a:lnSpc>
                <a:spcPct val="110000"/>
              </a:lnSpc>
              <a:spcBef>
                <a:spcPts val="0"/>
              </a:spcBef>
              <a:buClr>
                <a:schemeClr val="tx1"/>
              </a:buClr>
              <a:buNone/>
              <a:defRPr/>
            </a:pPr>
            <a:endParaRPr lang="en-US" sz="2400" dirty="0"/>
          </a:p>
          <a:p>
            <a:pPr marL="73025" indent="0" eaLnBrk="1" hangingPunct="1">
              <a:buClr>
                <a:schemeClr val="tx1"/>
              </a:buClr>
              <a:buFont typeface="Arial" charset="0"/>
              <a:buNone/>
              <a:defRPr/>
            </a:pPr>
            <a:endParaRPr lang="en-US" sz="2400" dirty="0"/>
          </a:p>
        </p:txBody>
      </p:sp>
      <p:sp>
        <p:nvSpPr>
          <p:cNvPr id="238596"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9D158CE9-7F10-462F-A875-A6AD78219A09}" type="slidenum">
              <a:rPr lang="en-US" altLang="en-US" sz="1200">
                <a:solidFill>
                  <a:srgbClr val="000000"/>
                </a:solidFill>
              </a:rPr>
              <a:pPr algn="r" eaLnBrk="1" hangingPunct="1"/>
              <a:t>140</a:t>
            </a:fld>
            <a:endParaRPr lang="en-US" altLang="en-US" sz="1200" dirty="0">
              <a:solidFill>
                <a:srgbClr val="000000"/>
              </a:solidFill>
            </a:endParaRPr>
          </a:p>
        </p:txBody>
      </p:sp>
      <p:sp>
        <p:nvSpPr>
          <p:cNvPr id="238597" name="Slide Number Placeholder 2"/>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614274FC-8A63-48F3-8AB6-81BFA8564AB3}" type="slidenum">
              <a:rPr lang="en-US" altLang="en-US" sz="1200">
                <a:solidFill>
                  <a:schemeClr val="bg1"/>
                </a:solidFill>
              </a:rPr>
              <a:pPr/>
              <a:t>140</a:t>
            </a:fld>
            <a:endParaRPr lang="en-US" altLang="en-US" sz="1200" dirty="0">
              <a:solidFill>
                <a:schemeClr val="bg1"/>
              </a:solidFill>
            </a:endParaRPr>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2978204675"/>
      </p:ext>
    </p:extLst>
  </p:cSld>
  <p:clrMapOvr>
    <a:masterClrMapping/>
  </p:clrMapOvr>
  <p:transition spd="med">
    <p:strips dir="rd"/>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458" y="0"/>
            <a:ext cx="8089592" cy="896645"/>
          </a:xfrm>
        </p:spPr>
        <p:txBody>
          <a:bodyPr>
            <a:normAutofit/>
          </a:bodyPr>
          <a:lstStyle/>
          <a:p>
            <a:pPr>
              <a:defRPr/>
            </a:pPr>
            <a:r>
              <a:rPr lang="en-US" dirty="0"/>
              <a:t>Title I Budget Codes</a:t>
            </a:r>
          </a:p>
        </p:txBody>
      </p:sp>
      <p:sp>
        <p:nvSpPr>
          <p:cNvPr id="3" name="Subtitle 2"/>
          <p:cNvSpPr>
            <a:spLocks noGrp="1"/>
          </p:cNvSpPr>
          <p:nvPr>
            <p:ph idx="1"/>
          </p:nvPr>
        </p:nvSpPr>
        <p:spPr>
          <a:xfrm>
            <a:off x="603983" y="973123"/>
            <a:ext cx="8540016" cy="5203840"/>
          </a:xfrm>
        </p:spPr>
        <p:txBody>
          <a:bodyPr>
            <a:noAutofit/>
          </a:bodyPr>
          <a:lstStyle/>
          <a:p>
            <a:pPr eaLnBrk="1" hangingPunct="1">
              <a:spcBef>
                <a:spcPts val="0"/>
              </a:spcBef>
              <a:defRPr/>
            </a:pPr>
            <a:r>
              <a:rPr lang="en-US" sz="2400" dirty="0"/>
              <a:t>Before/after school tutoring by employee - 1000-199</a:t>
            </a:r>
          </a:p>
          <a:p>
            <a:pPr eaLnBrk="1" hangingPunct="1">
              <a:spcBef>
                <a:spcPts val="0"/>
              </a:spcBef>
              <a:defRPr/>
            </a:pPr>
            <a:r>
              <a:rPr lang="en-US" sz="2400" dirty="0"/>
              <a:t>Before/after school contracted tutoring - 1000-300</a:t>
            </a:r>
          </a:p>
          <a:p>
            <a:pPr>
              <a:spcBef>
                <a:spcPts val="0"/>
              </a:spcBef>
              <a:defRPr/>
            </a:pPr>
            <a:r>
              <a:rPr lang="en-US" sz="2400" dirty="0"/>
              <a:t>Software (District Owned) - 1000-612</a:t>
            </a:r>
          </a:p>
          <a:p>
            <a:pPr>
              <a:spcBef>
                <a:spcPts val="0"/>
              </a:spcBef>
              <a:defRPr/>
            </a:pPr>
            <a:r>
              <a:rPr lang="en-US" sz="2400" dirty="0"/>
              <a:t>Software license (Not District Owned) – 1000-532</a:t>
            </a:r>
          </a:p>
          <a:p>
            <a:pPr eaLnBrk="1" hangingPunct="1">
              <a:spcBef>
                <a:spcPts val="0"/>
              </a:spcBef>
              <a:defRPr/>
            </a:pPr>
            <a:r>
              <a:rPr lang="en-US" sz="2400" dirty="0"/>
              <a:t>Schoolwide consolidation of funds - 1000-881</a:t>
            </a:r>
          </a:p>
          <a:p>
            <a:pPr eaLnBrk="1" hangingPunct="1">
              <a:spcBef>
                <a:spcPts val="0"/>
              </a:spcBef>
              <a:defRPr/>
            </a:pPr>
            <a:r>
              <a:rPr lang="en-US" sz="2400" dirty="0"/>
              <a:t>Instructional/Academic coach - 2213-191 (if not instructing students)</a:t>
            </a:r>
          </a:p>
          <a:p>
            <a:pPr eaLnBrk="1" hangingPunct="1">
              <a:spcBef>
                <a:spcPts val="0"/>
              </a:spcBef>
              <a:defRPr/>
            </a:pPr>
            <a:r>
              <a:rPr lang="en-US" sz="2400" dirty="0"/>
              <a:t>Instructional/Academic coach - 2210-191 (if instructing students)</a:t>
            </a:r>
          </a:p>
          <a:p>
            <a:pPr eaLnBrk="1" hangingPunct="1">
              <a:spcBef>
                <a:spcPts val="0"/>
              </a:spcBef>
              <a:defRPr/>
            </a:pPr>
            <a:r>
              <a:rPr lang="en-US" sz="2400" dirty="0"/>
              <a:t>External consultant -2213 (instructional) 2210 (non-instructional)</a:t>
            </a:r>
          </a:p>
          <a:p>
            <a:pPr>
              <a:spcBef>
                <a:spcPts val="0"/>
              </a:spcBef>
              <a:defRPr/>
            </a:pPr>
            <a:r>
              <a:rPr lang="en-US" sz="2400" dirty="0"/>
              <a:t>Conference/Workshops – 2213 (instructional) 2210 (non-instructional)</a:t>
            </a:r>
          </a:p>
          <a:p>
            <a:pPr marL="0" indent="0" eaLnBrk="1" hangingPunct="1">
              <a:buFont typeface="Arial" charset="0"/>
              <a:buNone/>
              <a:defRPr/>
            </a:pPr>
            <a:endParaRPr lang="en-US" sz="2400" dirty="0"/>
          </a:p>
        </p:txBody>
      </p:sp>
      <p:sp>
        <p:nvSpPr>
          <p:cNvPr id="241668"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F2D97FF5-8D96-43D8-86A7-AEE20DF8525B}" type="slidenum">
              <a:rPr lang="en-US" altLang="en-US" sz="1200">
                <a:solidFill>
                  <a:srgbClr val="000000"/>
                </a:solidFill>
              </a:rPr>
              <a:pPr/>
              <a:t>141</a:t>
            </a:fld>
            <a:endParaRPr lang="en-US" altLang="en-US" sz="1200" dirty="0">
              <a:solidFill>
                <a:srgbClr val="000000"/>
              </a:solidFill>
            </a:endParaRPr>
          </a:p>
        </p:txBody>
      </p:sp>
      <p:sp>
        <p:nvSpPr>
          <p:cNvPr id="241669"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F1AA31DD-49A3-4D93-8B7D-007C9C974C75}" type="slidenum">
              <a:rPr lang="en-US" altLang="en-US" sz="1200">
                <a:solidFill>
                  <a:schemeClr val="bg1"/>
                </a:solidFill>
              </a:rPr>
              <a:pPr algn="r" eaLnBrk="1" hangingPunct="1"/>
              <a:t>141</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4132042063"/>
      </p:ext>
    </p:extLst>
  </p:cSld>
  <p:clrMapOvr>
    <a:masterClrMapping/>
  </p:clrMapOvr>
  <p:transition spd="med">
    <p:strips dir="rd"/>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738" y="136525"/>
            <a:ext cx="8039312" cy="593317"/>
          </a:xfrm>
        </p:spPr>
        <p:txBody>
          <a:bodyPr>
            <a:normAutofit/>
          </a:bodyPr>
          <a:lstStyle/>
          <a:p>
            <a:pPr>
              <a:defRPr/>
            </a:pPr>
            <a:r>
              <a:rPr lang="en-US" dirty="0"/>
              <a:t>Title I Budget Codes</a:t>
            </a:r>
          </a:p>
        </p:txBody>
      </p:sp>
      <p:sp>
        <p:nvSpPr>
          <p:cNvPr id="242691" name="Subtitle 2"/>
          <p:cNvSpPr>
            <a:spLocks noGrp="1"/>
          </p:cNvSpPr>
          <p:nvPr>
            <p:ph idx="1"/>
          </p:nvPr>
        </p:nvSpPr>
        <p:spPr>
          <a:xfrm>
            <a:off x="742738" y="729842"/>
            <a:ext cx="8401262" cy="5626508"/>
          </a:xfrm>
        </p:spPr>
        <p:txBody>
          <a:bodyPr>
            <a:normAutofit lnSpcReduction="10000"/>
          </a:bodyPr>
          <a:lstStyle/>
          <a:p>
            <a:pPr>
              <a:lnSpc>
                <a:spcPct val="110000"/>
              </a:lnSpc>
              <a:spcBef>
                <a:spcPts val="0"/>
              </a:spcBef>
            </a:pPr>
            <a:r>
              <a:rPr lang="en-US" sz="2400" dirty="0"/>
              <a:t>Title I director - 2230-190</a:t>
            </a:r>
            <a:endParaRPr lang="en-US" altLang="en-US" sz="2400" dirty="0"/>
          </a:p>
          <a:p>
            <a:pPr eaLnBrk="1" hangingPunct="1">
              <a:lnSpc>
                <a:spcPct val="110000"/>
              </a:lnSpc>
              <a:spcBef>
                <a:spcPts val="0"/>
              </a:spcBef>
            </a:pPr>
            <a:r>
              <a:rPr lang="en-US" altLang="en-US" sz="2400" dirty="0"/>
              <a:t>Homeless liaison – 2100 or 2230-191</a:t>
            </a:r>
          </a:p>
          <a:p>
            <a:pPr eaLnBrk="1" hangingPunct="1">
              <a:lnSpc>
                <a:spcPct val="110000"/>
              </a:lnSpc>
              <a:spcBef>
                <a:spcPts val="0"/>
              </a:spcBef>
            </a:pPr>
            <a:r>
              <a:rPr lang="en-US" altLang="en-US" sz="2400" dirty="0"/>
              <a:t>Administrative travel - 2230-580</a:t>
            </a:r>
          </a:p>
          <a:p>
            <a:pPr eaLnBrk="1" hangingPunct="1">
              <a:lnSpc>
                <a:spcPct val="110000"/>
              </a:lnSpc>
              <a:spcBef>
                <a:spcPts val="0"/>
              </a:spcBef>
            </a:pPr>
            <a:r>
              <a:rPr lang="en-US" altLang="en-US" sz="2400" dirty="0"/>
              <a:t>Indirect cost - 2300-880</a:t>
            </a:r>
          </a:p>
          <a:p>
            <a:pPr eaLnBrk="1" hangingPunct="1">
              <a:lnSpc>
                <a:spcPct val="110000"/>
              </a:lnSpc>
              <a:spcBef>
                <a:spcPts val="0"/>
              </a:spcBef>
            </a:pPr>
            <a:r>
              <a:rPr lang="en-US" altLang="en-US" sz="2400" dirty="0"/>
              <a:t>Audit cost - 2300-300 </a:t>
            </a:r>
          </a:p>
          <a:p>
            <a:pPr eaLnBrk="1" hangingPunct="1">
              <a:lnSpc>
                <a:spcPct val="110000"/>
              </a:lnSpc>
              <a:spcBef>
                <a:spcPts val="0"/>
              </a:spcBef>
            </a:pPr>
            <a:r>
              <a:rPr lang="en-US" altLang="en-US" sz="2400" dirty="0"/>
              <a:t>Bus transportation (energy) - 2700-620</a:t>
            </a:r>
          </a:p>
          <a:p>
            <a:pPr eaLnBrk="1" hangingPunct="1">
              <a:lnSpc>
                <a:spcPct val="110000"/>
              </a:lnSpc>
              <a:spcBef>
                <a:spcPts val="0"/>
              </a:spcBef>
            </a:pPr>
            <a:r>
              <a:rPr lang="en-US" altLang="en-US" sz="2400" dirty="0"/>
              <a:t>Bus transportation (driver) - 2700-180</a:t>
            </a:r>
          </a:p>
          <a:p>
            <a:pPr eaLnBrk="1" hangingPunct="1">
              <a:lnSpc>
                <a:spcPct val="110000"/>
              </a:lnSpc>
              <a:spcBef>
                <a:spcPts val="0"/>
              </a:spcBef>
            </a:pPr>
            <a:r>
              <a:rPr lang="en-US" altLang="en-US" sz="2400" dirty="0"/>
              <a:t>Student transportation (non-district: Example - for Homeless) 2700-511</a:t>
            </a:r>
          </a:p>
          <a:p>
            <a:pPr>
              <a:lnSpc>
                <a:spcPct val="110000"/>
              </a:lnSpc>
              <a:spcBef>
                <a:spcPts val="0"/>
              </a:spcBef>
            </a:pPr>
            <a:r>
              <a:rPr lang="en-US" sz="2400" dirty="0"/>
              <a:t>Parent and Family Engagement c</a:t>
            </a:r>
            <a:r>
              <a:rPr lang="en-US" altLang="en-US" sz="2400" dirty="0"/>
              <a:t>oordinator - 2100-177</a:t>
            </a:r>
          </a:p>
          <a:p>
            <a:pPr>
              <a:lnSpc>
                <a:spcPct val="110000"/>
              </a:lnSpc>
              <a:spcBef>
                <a:spcPts val="0"/>
              </a:spcBef>
            </a:pPr>
            <a:r>
              <a:rPr lang="en-US" altLang="en-US" sz="2400" dirty="0"/>
              <a:t>Teacher supplement for Family Engagement - 2100-199</a:t>
            </a:r>
            <a:r>
              <a:rPr lang="en-US" altLang="en-US" sz="2400" dirty="0">
                <a:solidFill>
                  <a:srgbClr val="FF0000"/>
                </a:solidFill>
              </a:rPr>
              <a:t> </a:t>
            </a:r>
          </a:p>
          <a:p>
            <a:pPr eaLnBrk="1" hangingPunct="1">
              <a:lnSpc>
                <a:spcPct val="110000"/>
              </a:lnSpc>
              <a:spcBef>
                <a:spcPts val="0"/>
              </a:spcBef>
            </a:pPr>
            <a:r>
              <a:rPr lang="en-US" altLang="en-US" sz="2400" dirty="0"/>
              <a:t>Parent notification letters - 2100-530 </a:t>
            </a:r>
          </a:p>
          <a:p>
            <a:pPr eaLnBrk="1" hangingPunct="1">
              <a:lnSpc>
                <a:spcPct val="110000"/>
              </a:lnSpc>
              <a:spcBef>
                <a:spcPts val="0"/>
              </a:spcBef>
            </a:pPr>
            <a:r>
              <a:rPr lang="en-US" altLang="en-US" sz="2400" dirty="0"/>
              <a:t>Child care for parent meetings (non-employee) - 2100-595</a:t>
            </a:r>
          </a:p>
          <a:p>
            <a:pPr eaLnBrk="1" hangingPunct="1">
              <a:lnSpc>
                <a:spcPct val="110000"/>
              </a:lnSpc>
              <a:spcBef>
                <a:spcPts val="0"/>
              </a:spcBef>
            </a:pPr>
            <a:r>
              <a:rPr lang="en-US" altLang="en-US" sz="2400" dirty="0"/>
              <a:t>Employee benefits - may be combined into object code 200 or budgeted individually</a:t>
            </a:r>
          </a:p>
          <a:p>
            <a:pPr eaLnBrk="1" hangingPunct="1"/>
            <a:endParaRPr lang="en-US" altLang="en-US" dirty="0"/>
          </a:p>
        </p:txBody>
      </p:sp>
      <p:sp>
        <p:nvSpPr>
          <p:cNvPr id="242692" name="Slide Number Placeholder 2"/>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3B88C520-B6A3-4603-B2C7-C00E0135DCD7}" type="slidenum">
              <a:rPr lang="en-US" altLang="en-US" sz="1200">
                <a:solidFill>
                  <a:srgbClr val="000000"/>
                </a:solidFill>
              </a:rPr>
              <a:pPr/>
              <a:t>142</a:t>
            </a:fld>
            <a:endParaRPr lang="en-US" altLang="en-US" sz="1200" dirty="0">
              <a:solidFill>
                <a:srgbClr val="000000"/>
              </a:solidFill>
            </a:endParaRPr>
          </a:p>
        </p:txBody>
      </p:sp>
      <p:sp>
        <p:nvSpPr>
          <p:cNvPr id="242693"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F8467FAD-4DE1-4948-B36A-F33D5D276ECB}" type="slidenum">
              <a:rPr lang="en-US" altLang="en-US" sz="1200">
                <a:solidFill>
                  <a:schemeClr val="bg1"/>
                </a:solidFill>
              </a:rPr>
              <a:pPr algn="r" eaLnBrk="1" hangingPunct="1"/>
              <a:t>142</a:t>
            </a:fld>
            <a:endParaRPr lang="en-US" altLang="en-US" sz="1200" dirty="0">
              <a:solidFill>
                <a:schemeClr val="bg1"/>
              </a:solidFill>
            </a:endParaRPr>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679614949"/>
      </p:ext>
    </p:extLst>
  </p:cSld>
  <p:clrMapOvr>
    <a:masterClrMapping/>
  </p:clrMapOvr>
  <p:transition spd="med">
    <p:strips dir="rd"/>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458" y="0"/>
            <a:ext cx="8089592" cy="798991"/>
          </a:xfrm>
        </p:spPr>
        <p:txBody>
          <a:bodyPr>
            <a:normAutofit/>
          </a:bodyPr>
          <a:lstStyle/>
          <a:p>
            <a:pPr>
              <a:defRPr/>
            </a:pPr>
            <a:r>
              <a:rPr lang="en-US" dirty="0"/>
              <a:t>Title I Budget Codes</a:t>
            </a:r>
          </a:p>
        </p:txBody>
      </p:sp>
      <p:sp>
        <p:nvSpPr>
          <p:cNvPr id="3" name="Subtitle 2"/>
          <p:cNvSpPr>
            <a:spLocks noGrp="1"/>
          </p:cNvSpPr>
          <p:nvPr>
            <p:ph idx="1"/>
          </p:nvPr>
        </p:nvSpPr>
        <p:spPr>
          <a:xfrm>
            <a:off x="628650" y="1585519"/>
            <a:ext cx="8172450" cy="4591444"/>
          </a:xfrm>
        </p:spPr>
        <p:txBody>
          <a:bodyPr>
            <a:normAutofit/>
          </a:bodyPr>
          <a:lstStyle/>
          <a:p>
            <a:pPr eaLnBrk="1" hangingPunct="1">
              <a:spcBef>
                <a:spcPts val="0"/>
              </a:spcBef>
              <a:defRPr/>
            </a:pPr>
            <a:r>
              <a:rPr lang="en-US" sz="2400" dirty="0"/>
              <a:t>Child care for parent meetings (employees) - 2100-199</a:t>
            </a:r>
          </a:p>
          <a:p>
            <a:pPr eaLnBrk="1" hangingPunct="1">
              <a:spcBef>
                <a:spcPts val="0"/>
              </a:spcBef>
              <a:defRPr/>
            </a:pPr>
            <a:r>
              <a:rPr lang="en-US" sz="2400" dirty="0"/>
              <a:t>Light snacks for parent meeting from a vendor - 2100-595</a:t>
            </a:r>
          </a:p>
          <a:p>
            <a:pPr eaLnBrk="1" hangingPunct="1">
              <a:spcBef>
                <a:spcPts val="0"/>
              </a:spcBef>
              <a:defRPr/>
            </a:pPr>
            <a:r>
              <a:rPr lang="en-US" sz="2400" dirty="0"/>
              <a:t>Light snacks for parent meeting purchased from a corner  grocery store - 2100-610 </a:t>
            </a:r>
          </a:p>
          <a:p>
            <a:pPr>
              <a:spcBef>
                <a:spcPts val="0"/>
              </a:spcBef>
              <a:defRPr/>
            </a:pPr>
            <a:r>
              <a:rPr lang="en-US" altLang="en-US" sz="2400" dirty="0"/>
              <a:t>Professional learning for teachers regarding effective f</a:t>
            </a:r>
            <a:r>
              <a:rPr lang="en-US" sz="2400" dirty="0"/>
              <a:t>amily engagement </a:t>
            </a:r>
            <a:r>
              <a:rPr lang="en-US" altLang="en-US" sz="2400" dirty="0"/>
              <a:t>practices - 2210-595</a:t>
            </a:r>
          </a:p>
          <a:p>
            <a:pPr>
              <a:spcBef>
                <a:spcPts val="0"/>
              </a:spcBef>
              <a:defRPr/>
            </a:pPr>
            <a:r>
              <a:rPr lang="en-US" sz="2400" dirty="0"/>
              <a:t>Costs for parents to attend Department sponsored parent events - 2100-595</a:t>
            </a:r>
          </a:p>
          <a:p>
            <a:pPr>
              <a:spcBef>
                <a:spcPts val="0"/>
              </a:spcBef>
              <a:defRPr/>
            </a:pPr>
            <a:r>
              <a:rPr lang="en-US" sz="2400" dirty="0"/>
              <a:t>Costs for renting vehicles - 1000/2210/2230- 442  </a:t>
            </a:r>
          </a:p>
          <a:p>
            <a:pPr>
              <a:spcBef>
                <a:spcPts val="0"/>
              </a:spcBef>
              <a:defRPr/>
            </a:pPr>
            <a:r>
              <a:rPr lang="en-US" sz="2400" dirty="0"/>
              <a:t>Costs for renting computers/copiers - 1000/2210/2230 - 443 </a:t>
            </a:r>
          </a:p>
          <a:p>
            <a:pPr eaLnBrk="1" hangingPunct="1">
              <a:defRPr/>
            </a:pPr>
            <a:endParaRPr lang="en-US" dirty="0"/>
          </a:p>
        </p:txBody>
      </p:sp>
      <p:sp>
        <p:nvSpPr>
          <p:cNvPr id="243716"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987C7F9F-6883-4D51-9C56-3BA0EBE67279}" type="slidenum">
              <a:rPr lang="en-US" altLang="en-US" sz="1200">
                <a:solidFill>
                  <a:srgbClr val="000000"/>
                </a:solidFill>
              </a:rPr>
              <a:pPr/>
              <a:t>143</a:t>
            </a:fld>
            <a:endParaRPr lang="en-US" altLang="en-US" sz="1200" dirty="0">
              <a:solidFill>
                <a:srgbClr val="000000"/>
              </a:solidFill>
            </a:endParaRPr>
          </a:p>
        </p:txBody>
      </p:sp>
      <p:sp>
        <p:nvSpPr>
          <p:cNvPr id="243717"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29CA4C59-5A24-45BB-B13E-E5C1C6B61BC9}" type="slidenum">
              <a:rPr lang="en-US" altLang="en-US" sz="1200">
                <a:solidFill>
                  <a:schemeClr val="bg1"/>
                </a:solidFill>
              </a:rPr>
              <a:pPr algn="r" eaLnBrk="1" hangingPunct="1"/>
              <a:t>143</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101192534"/>
      </p:ext>
    </p:extLst>
  </p:cSld>
  <p:clrMapOvr>
    <a:masterClrMapping/>
  </p:clrMapOvr>
  <p:transition spd="med">
    <p:strips dir="rd"/>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13" y="136524"/>
            <a:ext cx="8353887" cy="911042"/>
          </a:xfrm>
        </p:spPr>
        <p:txBody>
          <a:bodyPr>
            <a:noAutofit/>
          </a:bodyPr>
          <a:lstStyle/>
          <a:p>
            <a:pPr>
              <a:defRPr/>
            </a:pPr>
            <a:r>
              <a:rPr lang="en-US" dirty="0"/>
              <a:t>Budget Summary/Budget Report  Features on Con App</a:t>
            </a:r>
          </a:p>
        </p:txBody>
      </p:sp>
      <p:sp>
        <p:nvSpPr>
          <p:cNvPr id="148483" name="Subtitle 2"/>
          <p:cNvSpPr>
            <a:spLocks noGrp="1"/>
          </p:cNvSpPr>
          <p:nvPr>
            <p:ph idx="1"/>
          </p:nvPr>
        </p:nvSpPr>
        <p:spPr>
          <a:xfrm>
            <a:off x="628650" y="1149292"/>
            <a:ext cx="7886700" cy="5027672"/>
          </a:xfrm>
        </p:spPr>
        <p:txBody>
          <a:bodyPr>
            <a:normAutofit fontScale="25000" lnSpcReduction="20000"/>
          </a:bodyPr>
          <a:lstStyle/>
          <a:p>
            <a:pPr marL="457200" lvl="1" indent="0">
              <a:lnSpc>
                <a:spcPct val="110000"/>
              </a:lnSpc>
              <a:spcBef>
                <a:spcPts val="0"/>
              </a:spcBef>
              <a:buNone/>
              <a:defRPr/>
            </a:pPr>
            <a:endParaRPr lang="en-US" sz="9600" dirty="0">
              <a:solidFill>
                <a:srgbClr val="000000"/>
              </a:solidFill>
              <a:ea typeface="Calibri" pitchFamily="34" charset="0"/>
              <a:cs typeface="Calibri" pitchFamily="34" charset="0"/>
            </a:endParaRPr>
          </a:p>
          <a:p>
            <a:pPr>
              <a:lnSpc>
                <a:spcPct val="110000"/>
              </a:lnSpc>
              <a:spcBef>
                <a:spcPts val="0"/>
              </a:spcBef>
              <a:defRPr/>
            </a:pPr>
            <a:r>
              <a:rPr lang="en-US" sz="9600" dirty="0"/>
              <a:t>The </a:t>
            </a:r>
            <a:r>
              <a:rPr lang="en-US" sz="9600" b="1" dirty="0"/>
              <a:t>Budget Report </a:t>
            </a:r>
            <a:r>
              <a:rPr lang="en-US" sz="9600" dirty="0"/>
              <a:t>feature may be used to download an Excel Budget Report. Use this format to:</a:t>
            </a:r>
          </a:p>
          <a:p>
            <a:pPr lvl="1">
              <a:lnSpc>
                <a:spcPct val="110000"/>
              </a:lnSpc>
              <a:spcBef>
                <a:spcPts val="600"/>
              </a:spcBef>
              <a:buFont typeface="Courier New" panose="02070309020205020404" pitchFamily="49" charset="0"/>
              <a:buChar char="o"/>
              <a:defRPr/>
            </a:pPr>
            <a:r>
              <a:rPr lang="en-US" sz="9600" dirty="0">
                <a:solidFill>
                  <a:srgbClr val="000000"/>
                </a:solidFill>
                <a:ea typeface="Calibri" pitchFamily="34" charset="0"/>
                <a:cs typeface="Calibri" pitchFamily="34" charset="0"/>
              </a:rPr>
              <a:t>Verify budget matches school allocations and set- asides</a:t>
            </a:r>
          </a:p>
          <a:p>
            <a:pPr lvl="1">
              <a:lnSpc>
                <a:spcPct val="110000"/>
              </a:lnSpc>
              <a:spcBef>
                <a:spcPts val="600"/>
              </a:spcBef>
              <a:buFont typeface="Courier New" panose="02070309020205020404" pitchFamily="49" charset="0"/>
              <a:buChar char="o"/>
              <a:defRPr/>
            </a:pPr>
            <a:r>
              <a:rPr lang="en-US" sz="9600" dirty="0">
                <a:solidFill>
                  <a:srgbClr val="000000"/>
                </a:solidFill>
                <a:ea typeface="Calibri" pitchFamily="34" charset="0"/>
                <a:cs typeface="Calibri" pitchFamily="34" charset="0"/>
              </a:rPr>
              <a:t>Verify budget matches Parent and F</a:t>
            </a:r>
            <a:r>
              <a:rPr lang="en-US" sz="9600" dirty="0"/>
              <a:t>amily Engagement </a:t>
            </a:r>
            <a:r>
              <a:rPr lang="en-US" sz="9600" dirty="0">
                <a:solidFill>
                  <a:srgbClr val="000000"/>
                </a:solidFill>
                <a:ea typeface="Calibri" pitchFamily="34" charset="0"/>
                <a:cs typeface="Calibri" pitchFamily="34" charset="0"/>
              </a:rPr>
              <a:t>set-asides</a:t>
            </a:r>
          </a:p>
          <a:p>
            <a:pPr lvl="1">
              <a:lnSpc>
                <a:spcPct val="110000"/>
              </a:lnSpc>
              <a:spcBef>
                <a:spcPts val="600"/>
              </a:spcBef>
              <a:buFont typeface="Courier New" panose="02070309020205020404" pitchFamily="49" charset="0"/>
              <a:buChar char="o"/>
              <a:defRPr/>
            </a:pPr>
            <a:r>
              <a:rPr lang="en-US" sz="9600" dirty="0">
                <a:solidFill>
                  <a:srgbClr val="000000"/>
                </a:solidFill>
                <a:ea typeface="Calibri" pitchFamily="34" charset="0"/>
                <a:cs typeface="Calibri" pitchFamily="34" charset="0"/>
              </a:rPr>
              <a:t>Verify budget matches private school allocations and equitable services (if applicable)</a:t>
            </a:r>
          </a:p>
          <a:p>
            <a:pPr lvl="1">
              <a:lnSpc>
                <a:spcPct val="110000"/>
              </a:lnSpc>
              <a:spcBef>
                <a:spcPts val="600"/>
              </a:spcBef>
              <a:buFont typeface="Courier New" panose="02070309020205020404" pitchFamily="49" charset="0"/>
              <a:buChar char="o"/>
              <a:defRPr/>
            </a:pPr>
            <a:r>
              <a:rPr lang="en-US" sz="9600" dirty="0">
                <a:ea typeface="Calibri" pitchFamily="34" charset="0"/>
                <a:cs typeface="Calibri" pitchFamily="34" charset="0"/>
              </a:rPr>
              <a:t>Review the Directions for Using Report Feature handout on our Title I website</a:t>
            </a:r>
          </a:p>
          <a:p>
            <a:pPr marL="457200" lvl="1" indent="0">
              <a:lnSpc>
                <a:spcPct val="110000"/>
              </a:lnSpc>
              <a:spcBef>
                <a:spcPts val="0"/>
              </a:spcBef>
              <a:buNone/>
              <a:defRPr/>
            </a:pPr>
            <a:endParaRPr lang="en-US" sz="5100" dirty="0">
              <a:solidFill>
                <a:srgbClr val="000000"/>
              </a:solidFill>
              <a:ea typeface="Calibri" pitchFamily="34" charset="0"/>
              <a:cs typeface="Calibri" pitchFamily="34" charset="0"/>
            </a:endParaRPr>
          </a:p>
          <a:p>
            <a:pPr lvl="1">
              <a:lnSpc>
                <a:spcPct val="110000"/>
              </a:lnSpc>
              <a:spcBef>
                <a:spcPts val="0"/>
              </a:spcBef>
              <a:buFont typeface="Courier New" panose="02070309020205020404" pitchFamily="49" charset="0"/>
              <a:buChar char="o"/>
              <a:defRPr/>
            </a:pPr>
            <a:endParaRPr lang="en-US" sz="2900" dirty="0">
              <a:solidFill>
                <a:srgbClr val="000000"/>
              </a:solidFill>
              <a:ea typeface="Calibri" pitchFamily="34" charset="0"/>
              <a:cs typeface="Calibri" pitchFamily="34" charset="0"/>
            </a:endParaRPr>
          </a:p>
          <a:p>
            <a:pPr marL="457200" lvl="1" indent="0">
              <a:lnSpc>
                <a:spcPct val="110000"/>
              </a:lnSpc>
              <a:spcBef>
                <a:spcPts val="0"/>
              </a:spcBef>
              <a:buNone/>
              <a:defRPr/>
            </a:pPr>
            <a:br>
              <a:rPr lang="en-US" sz="2200" dirty="0">
                <a:solidFill>
                  <a:srgbClr val="000000"/>
                </a:solidFill>
                <a:ea typeface="Calibri" pitchFamily="34" charset="0"/>
                <a:cs typeface="Calibri" pitchFamily="34" charset="0"/>
              </a:rPr>
            </a:br>
            <a:r>
              <a:rPr lang="en-US" sz="1600" dirty="0">
                <a:solidFill>
                  <a:srgbClr val="000000"/>
                </a:solidFill>
                <a:ea typeface="Calibri" pitchFamily="34" charset="0"/>
                <a:cs typeface="Calibri" pitchFamily="34" charset="0"/>
              </a:rPr>
              <a:t>  </a:t>
            </a:r>
            <a:br>
              <a:rPr lang="en-US" sz="1600" dirty="0">
                <a:solidFill>
                  <a:srgbClr val="000000"/>
                </a:solidFill>
                <a:ea typeface="Calibri" pitchFamily="34" charset="0"/>
                <a:cs typeface="Calibri" pitchFamily="34" charset="0"/>
              </a:rPr>
            </a:br>
            <a:endParaRPr lang="en-US" sz="1600" dirty="0">
              <a:solidFill>
                <a:srgbClr val="000000"/>
              </a:solidFill>
              <a:ea typeface="Calibri" pitchFamily="34" charset="0"/>
              <a:cs typeface="Calibri" pitchFamily="34" charset="0"/>
            </a:endParaRPr>
          </a:p>
        </p:txBody>
      </p:sp>
      <p:sp>
        <p:nvSpPr>
          <p:cNvPr id="245764" name="Slide Number Placeholder 2"/>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4BBFF468-3B91-4D93-B67A-C0ACCB6E0B80}" type="slidenum">
              <a:rPr lang="en-US" altLang="en-US" sz="1200">
                <a:solidFill>
                  <a:srgbClr val="000000"/>
                </a:solidFill>
              </a:rPr>
              <a:pPr/>
              <a:t>144</a:t>
            </a:fld>
            <a:endParaRPr lang="en-US" altLang="en-US" sz="1200" dirty="0">
              <a:solidFill>
                <a:srgbClr val="000000"/>
              </a:solidFill>
            </a:endParaRPr>
          </a:p>
        </p:txBody>
      </p:sp>
      <p:sp>
        <p:nvSpPr>
          <p:cNvPr id="245765"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4AFCEE45-A048-420B-B367-F55419F1C9D9}" type="slidenum">
              <a:rPr lang="en-US" altLang="en-US" sz="1200">
                <a:solidFill>
                  <a:schemeClr val="bg1"/>
                </a:solidFill>
              </a:rPr>
              <a:pPr algn="r" eaLnBrk="1" hangingPunct="1"/>
              <a:t>144</a:t>
            </a:fld>
            <a:endParaRPr lang="en-US" altLang="en-US" sz="1200" dirty="0">
              <a:solidFill>
                <a:schemeClr val="bg1"/>
              </a:solidFill>
            </a:endParaRPr>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50746690"/>
      </p:ext>
    </p:extLst>
  </p:cSld>
  <p:clrMapOvr>
    <a:masterClrMapping/>
  </p:clrMapOvr>
  <p:transition spd="med">
    <p:strips dir="rd"/>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091" y="1"/>
            <a:ext cx="8062959" cy="1189608"/>
          </a:xfrm>
        </p:spPr>
        <p:txBody>
          <a:bodyPr>
            <a:normAutofit/>
          </a:bodyPr>
          <a:lstStyle/>
          <a:p>
            <a:pPr>
              <a:defRPr/>
            </a:pPr>
            <a:r>
              <a:rPr lang="en-US" dirty="0"/>
              <a:t>Budget Summary/Budget Report  Features on Con App</a:t>
            </a:r>
          </a:p>
        </p:txBody>
      </p:sp>
      <p:sp>
        <p:nvSpPr>
          <p:cNvPr id="148483" name="Subtitle 2"/>
          <p:cNvSpPr>
            <a:spLocks noGrp="1"/>
          </p:cNvSpPr>
          <p:nvPr>
            <p:ph idx="1"/>
          </p:nvPr>
        </p:nvSpPr>
        <p:spPr>
          <a:xfrm>
            <a:off x="628650" y="1594624"/>
            <a:ext cx="7886700" cy="4582339"/>
          </a:xfrm>
        </p:spPr>
        <p:txBody>
          <a:bodyPr>
            <a:normAutofit fontScale="25000" lnSpcReduction="20000"/>
          </a:bodyPr>
          <a:lstStyle/>
          <a:p>
            <a:pPr eaLnBrk="1" hangingPunct="1">
              <a:lnSpc>
                <a:spcPct val="110000"/>
              </a:lnSpc>
              <a:spcBef>
                <a:spcPts val="0"/>
              </a:spcBef>
              <a:defRPr/>
            </a:pPr>
            <a:r>
              <a:rPr lang="en-US" sz="9600" dirty="0"/>
              <a:t>The </a:t>
            </a:r>
            <a:r>
              <a:rPr lang="en-US" sz="9600" b="1" dirty="0"/>
              <a:t>Budget Summary </a:t>
            </a:r>
            <a:r>
              <a:rPr lang="en-US" sz="9600" dirty="0"/>
              <a:t>may be printed for both Title I,</a:t>
            </a:r>
            <a:br>
              <a:rPr lang="en-US" sz="9600" dirty="0"/>
            </a:br>
            <a:r>
              <a:rPr lang="en-US" sz="9600" dirty="0"/>
              <a:t>Part A, and Schoolwide Consolidation of Funds </a:t>
            </a:r>
            <a:br>
              <a:rPr lang="en-US" sz="9600" dirty="0"/>
            </a:br>
            <a:r>
              <a:rPr lang="en-US" sz="9600" dirty="0"/>
              <a:t>from the </a:t>
            </a:r>
            <a:r>
              <a:rPr lang="en-US" sz="9600" b="1" dirty="0"/>
              <a:t>Reports tab </a:t>
            </a:r>
            <a:r>
              <a:rPr lang="en-US" sz="9600" dirty="0"/>
              <a:t>of the ConApp.  </a:t>
            </a:r>
            <a:br>
              <a:rPr lang="en-US" sz="9600" dirty="0"/>
            </a:br>
            <a:r>
              <a:rPr lang="en-US" sz="9600" dirty="0"/>
              <a:t>Use this format to:</a:t>
            </a:r>
          </a:p>
          <a:p>
            <a:pPr eaLnBrk="1" hangingPunct="1">
              <a:lnSpc>
                <a:spcPct val="110000"/>
              </a:lnSpc>
              <a:spcBef>
                <a:spcPts val="0"/>
              </a:spcBef>
              <a:defRPr/>
            </a:pPr>
            <a:endParaRPr lang="en-US" sz="9600" dirty="0"/>
          </a:p>
          <a:p>
            <a:pPr lvl="1">
              <a:lnSpc>
                <a:spcPct val="110000"/>
              </a:lnSpc>
              <a:spcBef>
                <a:spcPts val="0"/>
              </a:spcBef>
              <a:buFont typeface="Courier New" panose="02070309020205020404" pitchFamily="49" charset="0"/>
              <a:buChar char="o"/>
              <a:defRPr/>
            </a:pPr>
            <a:r>
              <a:rPr lang="en-US" sz="9600" dirty="0">
                <a:solidFill>
                  <a:srgbClr val="000000"/>
                </a:solidFill>
                <a:ea typeface="Calibri" pitchFamily="34" charset="0"/>
                <a:cs typeface="Calibri" pitchFamily="34" charset="0"/>
              </a:rPr>
              <a:t>Check the total expenditures by function and/or object code</a:t>
            </a:r>
          </a:p>
          <a:p>
            <a:pPr lvl="1">
              <a:lnSpc>
                <a:spcPct val="110000"/>
              </a:lnSpc>
              <a:spcBef>
                <a:spcPts val="0"/>
              </a:spcBef>
              <a:buFont typeface="Courier New" panose="02070309020205020404" pitchFamily="49" charset="0"/>
              <a:buChar char="o"/>
              <a:defRPr/>
            </a:pPr>
            <a:r>
              <a:rPr lang="en-US" sz="9600" dirty="0">
                <a:solidFill>
                  <a:srgbClr val="000000"/>
                </a:solidFill>
                <a:ea typeface="Calibri" pitchFamily="34" charset="0"/>
                <a:cs typeface="Calibri" pitchFamily="34" charset="0"/>
              </a:rPr>
              <a:t>Verify that the total amount in function codes 2230 match the amounts set-aside for administration, and 2300 for audit and indirect costs</a:t>
            </a:r>
          </a:p>
          <a:p>
            <a:pPr lvl="1">
              <a:lnSpc>
                <a:spcPct val="110000"/>
              </a:lnSpc>
              <a:spcBef>
                <a:spcPts val="0"/>
              </a:spcBef>
              <a:buFont typeface="Courier New" panose="02070309020205020404" pitchFamily="49" charset="0"/>
              <a:buChar char="o"/>
              <a:defRPr/>
            </a:pPr>
            <a:r>
              <a:rPr lang="en-US" sz="9600" dirty="0">
                <a:solidFill>
                  <a:srgbClr val="000000"/>
                </a:solidFill>
                <a:ea typeface="Calibri" pitchFamily="34" charset="0"/>
                <a:cs typeface="Calibri" pitchFamily="34" charset="0"/>
              </a:rPr>
              <a:t>Verify that there is budget detail under function code </a:t>
            </a:r>
            <a:r>
              <a:rPr lang="en-US" sz="9600" dirty="0">
                <a:ea typeface="Calibri" pitchFamily="34" charset="0"/>
                <a:cs typeface="Calibri" pitchFamily="34" charset="0"/>
              </a:rPr>
              <a:t>2100 </a:t>
            </a:r>
            <a:r>
              <a:rPr lang="en-US" sz="9600" dirty="0">
                <a:solidFill>
                  <a:srgbClr val="000000"/>
                </a:solidFill>
                <a:ea typeface="Calibri" pitchFamily="34" charset="0"/>
                <a:cs typeface="Calibri" pitchFamily="34" charset="0"/>
              </a:rPr>
              <a:t>(P</a:t>
            </a:r>
            <a:r>
              <a:rPr lang="en-US" altLang="en-US" sz="9600" dirty="0"/>
              <a:t>arent and Family Engagement</a:t>
            </a:r>
            <a:r>
              <a:rPr lang="en-US" sz="9600" dirty="0">
                <a:solidFill>
                  <a:srgbClr val="000000"/>
                </a:solidFill>
                <a:ea typeface="Calibri" pitchFamily="34" charset="0"/>
                <a:cs typeface="Calibri" pitchFamily="34" charset="0"/>
              </a:rPr>
              <a:t>)</a:t>
            </a:r>
          </a:p>
          <a:p>
            <a:pPr lvl="1">
              <a:lnSpc>
                <a:spcPct val="110000"/>
              </a:lnSpc>
              <a:spcBef>
                <a:spcPts val="0"/>
              </a:spcBef>
              <a:buFont typeface="Courier New" panose="02070309020205020404" pitchFamily="49" charset="0"/>
              <a:buChar char="o"/>
              <a:defRPr/>
            </a:pPr>
            <a:endParaRPr lang="en-US" sz="3600" dirty="0">
              <a:solidFill>
                <a:srgbClr val="000000"/>
              </a:solidFill>
              <a:ea typeface="Calibri" pitchFamily="34" charset="0"/>
              <a:cs typeface="Calibri" pitchFamily="34" charset="0"/>
            </a:endParaRPr>
          </a:p>
          <a:p>
            <a:pPr lvl="1">
              <a:lnSpc>
                <a:spcPct val="110000"/>
              </a:lnSpc>
              <a:spcBef>
                <a:spcPts val="0"/>
              </a:spcBef>
              <a:buFont typeface="Courier New" panose="02070309020205020404" pitchFamily="49" charset="0"/>
              <a:buChar char="o"/>
              <a:defRPr/>
            </a:pPr>
            <a:endParaRPr lang="en-US" sz="3600" dirty="0">
              <a:solidFill>
                <a:srgbClr val="000000"/>
              </a:solidFill>
              <a:ea typeface="Calibri" pitchFamily="34" charset="0"/>
              <a:cs typeface="Calibri" pitchFamily="34" charset="0"/>
            </a:endParaRPr>
          </a:p>
          <a:p>
            <a:pPr marL="457200" lvl="1" indent="0">
              <a:lnSpc>
                <a:spcPct val="110000"/>
              </a:lnSpc>
              <a:spcBef>
                <a:spcPts val="0"/>
              </a:spcBef>
              <a:buNone/>
              <a:defRPr/>
            </a:pPr>
            <a:br>
              <a:rPr lang="en-US" sz="2200" dirty="0">
                <a:solidFill>
                  <a:srgbClr val="000000"/>
                </a:solidFill>
                <a:ea typeface="Calibri" pitchFamily="34" charset="0"/>
                <a:cs typeface="Calibri" pitchFamily="34" charset="0"/>
              </a:rPr>
            </a:br>
            <a:r>
              <a:rPr lang="en-US" sz="1600" dirty="0">
                <a:solidFill>
                  <a:srgbClr val="000000"/>
                </a:solidFill>
                <a:ea typeface="Calibri" pitchFamily="34" charset="0"/>
                <a:cs typeface="Calibri" pitchFamily="34" charset="0"/>
              </a:rPr>
              <a:t>  </a:t>
            </a:r>
            <a:br>
              <a:rPr lang="en-US" sz="1600" dirty="0">
                <a:solidFill>
                  <a:srgbClr val="000000"/>
                </a:solidFill>
                <a:ea typeface="Calibri" pitchFamily="34" charset="0"/>
                <a:cs typeface="Calibri" pitchFamily="34" charset="0"/>
              </a:rPr>
            </a:br>
            <a:endParaRPr lang="en-US" sz="1600" dirty="0">
              <a:solidFill>
                <a:srgbClr val="000000"/>
              </a:solidFill>
              <a:ea typeface="Calibri" pitchFamily="34" charset="0"/>
              <a:cs typeface="Calibri" pitchFamily="34" charset="0"/>
            </a:endParaRPr>
          </a:p>
        </p:txBody>
      </p:sp>
      <p:sp>
        <p:nvSpPr>
          <p:cNvPr id="245764" name="Slide Number Placeholder 2"/>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4BBFF468-3B91-4D93-B67A-C0ACCB6E0B80}" type="slidenum">
              <a:rPr lang="en-US" altLang="en-US" sz="1200">
                <a:solidFill>
                  <a:srgbClr val="000000"/>
                </a:solidFill>
              </a:rPr>
              <a:pPr/>
              <a:t>145</a:t>
            </a:fld>
            <a:endParaRPr lang="en-US" altLang="en-US" sz="1200" dirty="0">
              <a:solidFill>
                <a:srgbClr val="000000"/>
              </a:solidFill>
            </a:endParaRPr>
          </a:p>
        </p:txBody>
      </p:sp>
      <p:sp>
        <p:nvSpPr>
          <p:cNvPr id="245765"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4AFCEE45-A048-420B-B367-F55419F1C9D9}" type="slidenum">
              <a:rPr lang="en-US" altLang="en-US" sz="1200">
                <a:solidFill>
                  <a:srgbClr val="000000"/>
                </a:solidFill>
              </a:rPr>
              <a:pPr algn="r" eaLnBrk="1" hangingPunct="1"/>
              <a:t>145</a:t>
            </a:fld>
            <a:endParaRPr lang="en-US" altLang="en-US" sz="1200" dirty="0">
              <a:solidFill>
                <a:srgbClr val="000000"/>
              </a:solidFill>
            </a:endParaRPr>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615886883"/>
      </p:ext>
    </p:extLst>
  </p:cSld>
  <p:clrMapOvr>
    <a:masterClrMapping/>
  </p:clrMapOvr>
  <p:transition spd="med">
    <p:strips dir="rd"/>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969" y="136525"/>
            <a:ext cx="7958831" cy="733488"/>
          </a:xfrm>
        </p:spPr>
        <p:txBody>
          <a:bodyPr>
            <a:normAutofit/>
          </a:bodyPr>
          <a:lstStyle/>
          <a:p>
            <a:pPr>
              <a:defRPr/>
            </a:pPr>
            <a:r>
              <a:rPr lang="en-US" dirty="0"/>
              <a:t>Prior to Budget Approval</a:t>
            </a:r>
          </a:p>
        </p:txBody>
      </p:sp>
      <p:sp>
        <p:nvSpPr>
          <p:cNvPr id="3" name="Subtitle 2"/>
          <p:cNvSpPr>
            <a:spLocks noGrp="1"/>
          </p:cNvSpPr>
          <p:nvPr>
            <p:ph idx="1"/>
          </p:nvPr>
        </p:nvSpPr>
        <p:spPr>
          <a:xfrm>
            <a:off x="628650" y="1455577"/>
            <a:ext cx="8612973" cy="4769892"/>
          </a:xfrm>
        </p:spPr>
        <p:txBody>
          <a:bodyPr>
            <a:normAutofit/>
          </a:bodyPr>
          <a:lstStyle/>
          <a:p>
            <a:pPr marL="434340" indent="-342900" eaLnBrk="1" fontAlgn="auto" hangingPunct="1">
              <a:lnSpc>
                <a:spcPct val="100000"/>
              </a:lnSpc>
              <a:spcBef>
                <a:spcPts val="0"/>
              </a:spcBef>
              <a:defRPr/>
            </a:pPr>
            <a:r>
              <a:rPr lang="en-US" sz="2400" dirty="0"/>
              <a:t>The state homeless coordinator must review the homeless set-aside to ensure compliance</a:t>
            </a:r>
          </a:p>
          <a:p>
            <a:pPr marL="434340" indent="-342900" eaLnBrk="1" fontAlgn="auto" hangingPunct="1">
              <a:lnSpc>
                <a:spcPct val="100000"/>
              </a:lnSpc>
              <a:spcBef>
                <a:spcPts val="0"/>
              </a:spcBef>
              <a:defRPr/>
            </a:pPr>
            <a:r>
              <a:rPr lang="en-US" sz="2400" dirty="0"/>
              <a:t>All outstanding audit and monitoring findings must be cleared.  This includes any audit findings for School Nutrition Program (SNP)</a:t>
            </a:r>
          </a:p>
          <a:p>
            <a:pPr marL="434340" indent="-342900" eaLnBrk="1" fontAlgn="auto" hangingPunct="1">
              <a:lnSpc>
                <a:spcPct val="100000"/>
              </a:lnSpc>
              <a:spcBef>
                <a:spcPts val="0"/>
              </a:spcBef>
              <a:defRPr/>
            </a:pPr>
            <a:r>
              <a:rPr lang="en-US" sz="2400" dirty="0"/>
              <a:t>The budget may be held if there are unresolved </a:t>
            </a:r>
          </a:p>
          <a:p>
            <a:pPr marL="91440" indent="0" eaLnBrk="1" fontAlgn="auto" hangingPunct="1">
              <a:lnSpc>
                <a:spcPct val="100000"/>
              </a:lnSpc>
              <a:spcBef>
                <a:spcPts val="0"/>
              </a:spcBef>
              <a:buNone/>
              <a:defRPr/>
            </a:pPr>
            <a:r>
              <a:rPr lang="en-US" sz="2400" dirty="0"/>
              <a:t>    complaints about the LEA</a:t>
            </a:r>
          </a:p>
          <a:p>
            <a:pPr marL="434340" indent="-342900" eaLnBrk="1" fontAlgn="auto" hangingPunct="1">
              <a:lnSpc>
                <a:spcPct val="100000"/>
              </a:lnSpc>
              <a:spcBef>
                <a:spcPts val="0"/>
              </a:spcBef>
              <a:defRPr/>
            </a:pPr>
            <a:r>
              <a:rPr lang="en-US" sz="2400" dirty="0"/>
              <a:t>Must have an approved CLIP</a:t>
            </a:r>
            <a:endParaRPr lang="en-US" sz="2400" dirty="0">
              <a:latin typeface="Arial" pitchFamily="34" charset="0"/>
              <a:cs typeface="Arial" pitchFamily="34" charset="0"/>
            </a:endParaRPr>
          </a:p>
        </p:txBody>
      </p:sp>
      <p:sp>
        <p:nvSpPr>
          <p:cNvPr id="246788"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DC5EC161-8F5C-4FCF-9FE4-946BA0022837}" type="slidenum">
              <a:rPr lang="en-US" altLang="en-US" sz="1200">
                <a:solidFill>
                  <a:srgbClr val="000000"/>
                </a:solidFill>
              </a:rPr>
              <a:pPr/>
              <a:t>146</a:t>
            </a:fld>
            <a:endParaRPr lang="en-US" altLang="en-US" sz="1200" dirty="0">
              <a:solidFill>
                <a:srgbClr val="000000"/>
              </a:solidFill>
            </a:endParaRPr>
          </a:p>
        </p:txBody>
      </p:sp>
      <p:sp>
        <p:nvSpPr>
          <p:cNvPr id="246789"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988849B9-74B0-4BD9-BA5C-F2CB61361A7D}" type="slidenum">
              <a:rPr lang="en-US" altLang="en-US" sz="1200">
                <a:solidFill>
                  <a:schemeClr val="bg1"/>
                </a:solidFill>
              </a:rPr>
              <a:pPr algn="r" eaLnBrk="1" hangingPunct="1"/>
              <a:t>146</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773068292"/>
      </p:ext>
    </p:extLst>
  </p:cSld>
  <p:clrMapOvr>
    <a:masterClrMapping/>
  </p:clrMapOvr>
  <p:transition spd="med">
    <p:strips dir="rd"/>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060" y="0"/>
            <a:ext cx="8037990" cy="772357"/>
          </a:xfrm>
        </p:spPr>
        <p:txBody>
          <a:bodyPr>
            <a:normAutofit/>
          </a:bodyPr>
          <a:lstStyle/>
          <a:p>
            <a:r>
              <a:rPr lang="en-US" dirty="0"/>
              <a:t>Title I Program Attachments Tab</a:t>
            </a:r>
          </a:p>
        </p:txBody>
      </p:sp>
      <p:sp>
        <p:nvSpPr>
          <p:cNvPr id="3" name="Content Placeholder 2"/>
          <p:cNvSpPr>
            <a:spLocks noGrp="1"/>
          </p:cNvSpPr>
          <p:nvPr>
            <p:ph idx="1"/>
          </p:nvPr>
        </p:nvSpPr>
        <p:spPr>
          <a:xfrm>
            <a:off x="744060" y="914401"/>
            <a:ext cx="7886700" cy="5431870"/>
          </a:xfrm>
        </p:spPr>
        <p:txBody>
          <a:bodyPr>
            <a:normAutofit/>
          </a:bodyPr>
          <a:lstStyle/>
          <a:p>
            <a:pPr marL="457200" indent="-457200"/>
            <a:r>
              <a:rPr lang="en-US" dirty="0"/>
              <a:t>All Title I specific documentation, as requested by your area specialist to help document allowability of budgeted expenditures, will go on this tab</a:t>
            </a:r>
          </a:p>
          <a:p>
            <a:pPr marL="801688" lvl="2" indent="-342900">
              <a:buFont typeface="Courier New" panose="02070309020205020404" pitchFamily="49" charset="0"/>
              <a:buChar char="o"/>
            </a:pPr>
            <a:r>
              <a:rPr lang="en-US" sz="2400" dirty="0"/>
              <a:t>Please refer to the FY20 Title I Budget Review Checklist located under “Other Resources” on the GaDOE Federal Programs, Title I, Part A website for a complete list of attachments</a:t>
            </a:r>
          </a:p>
          <a:p>
            <a:pPr marL="461963" lvl="1" indent="-457200"/>
            <a:r>
              <a:rPr lang="en-US" sz="2800" dirty="0"/>
              <a:t>Area specialists may request a school’s SWP/TAP plan be uploaded for review if additional information is required to support budgeted items</a:t>
            </a:r>
          </a:p>
          <a:p>
            <a:pPr lvl="2">
              <a:buFont typeface="Wingdings" panose="05000000000000000000" pitchFamily="2" charset="2"/>
              <a:buChar char="§"/>
            </a:pPr>
            <a:endParaRPr lang="en-US" dirty="0">
              <a:highlight>
                <a:srgbClr val="FFFF00"/>
              </a:highlight>
            </a:endParaRPr>
          </a:p>
        </p:txBody>
      </p:sp>
      <p:sp>
        <p:nvSpPr>
          <p:cNvPr id="4" name="Slide Number Placeholder 3"/>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147</a:t>
            </a:fld>
            <a:endParaRPr lang="en-US" dirty="0"/>
          </a:p>
        </p:txBody>
      </p:sp>
      <p:sp>
        <p:nvSpPr>
          <p:cNvPr id="5" name="Date Placeholder 4"/>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308ABD-1CBD-4F43-B213-F01175B0E229}" type="datetime1">
              <a:rPr lang="en-US" smtClean="0"/>
              <a:t>8/9/2019</a:t>
            </a:fld>
            <a:endParaRPr lang="en-US" dirty="0"/>
          </a:p>
        </p:txBody>
      </p:sp>
    </p:spTree>
    <p:extLst>
      <p:ext uri="{BB962C8B-B14F-4D97-AF65-F5344CB8AC3E}">
        <p14:creationId xmlns:p14="http://schemas.microsoft.com/office/powerpoint/2010/main" val="41322281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3019" y="136524"/>
            <a:ext cx="6935406" cy="677209"/>
          </a:xfrm>
        </p:spPr>
        <p:txBody>
          <a:bodyPr>
            <a:normAutofit/>
          </a:bodyPr>
          <a:lstStyle/>
          <a:p>
            <a:pPr>
              <a:defRPr/>
            </a:pPr>
            <a:r>
              <a:rPr lang="en-US" dirty="0"/>
              <a:t>Attachments (when applicable)</a:t>
            </a:r>
          </a:p>
        </p:txBody>
      </p:sp>
      <p:sp>
        <p:nvSpPr>
          <p:cNvPr id="5" name="Content Placeholder 4"/>
          <p:cNvSpPr>
            <a:spLocks noGrp="1"/>
          </p:cNvSpPr>
          <p:nvPr>
            <p:ph idx="1"/>
          </p:nvPr>
        </p:nvSpPr>
        <p:spPr>
          <a:xfrm>
            <a:off x="753018" y="889233"/>
            <a:ext cx="8262256" cy="5289950"/>
          </a:xfrm>
        </p:spPr>
        <p:txBody>
          <a:bodyPr>
            <a:normAutofit/>
          </a:bodyPr>
          <a:lstStyle/>
          <a:p>
            <a:pPr marL="0" indent="0">
              <a:lnSpc>
                <a:spcPct val="100000"/>
              </a:lnSpc>
              <a:spcBef>
                <a:spcPts val="0"/>
              </a:spcBef>
              <a:buNone/>
              <a:defRPr/>
            </a:pPr>
            <a:r>
              <a:rPr lang="en-US" sz="2400" b="1" dirty="0"/>
              <a:t>The following is a list of attachments for Title I, Part A:</a:t>
            </a:r>
            <a:endParaRPr lang="en-US" sz="2400" dirty="0">
              <a:highlight>
                <a:srgbClr val="FFFF00"/>
              </a:highlight>
            </a:endParaRPr>
          </a:p>
          <a:p>
            <a:pPr lvl="1">
              <a:lnSpc>
                <a:spcPct val="100000"/>
              </a:lnSpc>
              <a:spcBef>
                <a:spcPts val="600"/>
              </a:spcBef>
              <a:defRPr/>
            </a:pPr>
            <a:r>
              <a:rPr lang="en-US" dirty="0"/>
              <a:t>Justification, signed by superintendent and Title I director if administrative set–aside exceeds 10% of total Title I allocation</a:t>
            </a:r>
          </a:p>
          <a:p>
            <a:pPr lvl="1">
              <a:lnSpc>
                <a:spcPct val="100000"/>
              </a:lnSpc>
              <a:spcBef>
                <a:spcPts val="600"/>
              </a:spcBef>
              <a:defRPr/>
            </a:pPr>
            <a:r>
              <a:rPr lang="en-US" dirty="0"/>
              <a:t>Poverty data from FRL001 Eligibility Report</a:t>
            </a:r>
          </a:p>
          <a:p>
            <a:pPr lvl="1">
              <a:spcBef>
                <a:spcPts val="600"/>
              </a:spcBef>
              <a:defRPr/>
            </a:pPr>
            <a:r>
              <a:rPr lang="en-US" dirty="0"/>
              <a:t>School Nutrition CEP Data Form for Title I (signed by nutrition director)</a:t>
            </a:r>
          </a:p>
          <a:p>
            <a:pPr lvl="1">
              <a:lnSpc>
                <a:spcPct val="100000"/>
              </a:lnSpc>
              <a:spcBef>
                <a:spcPts val="600"/>
              </a:spcBef>
              <a:defRPr/>
            </a:pPr>
            <a:r>
              <a:rPr lang="en-US" dirty="0"/>
              <a:t>Eligible Attendance Area Worksheet if LEA has rezoned, opened new schools, and/or attendance area changed including supporting enrollment and poverty data </a:t>
            </a:r>
          </a:p>
          <a:p>
            <a:pPr marL="1317625" lvl="1" indent="-342900">
              <a:lnSpc>
                <a:spcPct val="100000"/>
              </a:lnSpc>
              <a:spcBef>
                <a:spcPts val="600"/>
              </a:spcBef>
              <a:buFont typeface="Courier New" panose="02070309020205020404" pitchFamily="49" charset="0"/>
              <a:buChar char="o"/>
              <a:defRPr/>
            </a:pPr>
            <a:r>
              <a:rPr lang="en-US" dirty="0"/>
              <a:t>Reconfiguration explanation if LEA has rezoned, opened new schools or attendance area change</a:t>
            </a:r>
          </a:p>
          <a:p>
            <a:pPr marL="0" indent="0" algn="ctr">
              <a:buFont typeface="Arial" charset="0"/>
              <a:buNone/>
              <a:defRPr/>
            </a:pPr>
            <a:endParaRPr lang="en-US" sz="2800" dirty="0">
              <a:highlight>
                <a:srgbClr val="FFFF00"/>
              </a:highlight>
            </a:endParaRPr>
          </a:p>
          <a:p>
            <a:pPr>
              <a:defRPr/>
            </a:pPr>
            <a:endParaRPr lang="en-US" dirty="0"/>
          </a:p>
        </p:txBody>
      </p:sp>
      <p:sp>
        <p:nvSpPr>
          <p:cNvPr id="247812"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F0D8764E-B2DF-46A1-8012-BF68877C2374}" type="slidenum">
              <a:rPr lang="en-US" altLang="en-US" sz="1200">
                <a:solidFill>
                  <a:srgbClr val="000000"/>
                </a:solidFill>
              </a:rPr>
              <a:pPr algn="r" eaLnBrk="1" hangingPunct="1"/>
              <a:t>148</a:t>
            </a:fld>
            <a:endParaRPr lang="en-US" altLang="en-US" sz="1200" dirty="0">
              <a:solidFill>
                <a:srgbClr val="000000"/>
              </a:solidFill>
            </a:endParaRPr>
          </a:p>
        </p:txBody>
      </p:sp>
      <p:sp>
        <p:nvSpPr>
          <p:cNvPr id="247813" name="Slide Number Placeholder 1"/>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714E880C-BFB1-447B-88D6-9EC8F199BE97}" type="slidenum">
              <a:rPr lang="en-US" altLang="en-US" sz="1200">
                <a:solidFill>
                  <a:schemeClr val="bg1"/>
                </a:solidFill>
              </a:rPr>
              <a:pPr/>
              <a:t>148</a:t>
            </a:fld>
            <a:endParaRPr lang="en-US" altLang="en-US" sz="1200" dirty="0">
              <a:solidFill>
                <a:schemeClr val="bg1"/>
              </a:solidFill>
            </a:endParaRPr>
          </a:p>
        </p:txBody>
      </p:sp>
      <p:sp>
        <p:nvSpPr>
          <p:cNvPr id="2" name="Date Placeholder 1"/>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3670406084"/>
      </p:ext>
    </p:extLst>
  </p:cSld>
  <p:clrMapOvr>
    <a:masterClrMapping/>
  </p:clrMapOvr>
  <p:transition spd="med">
    <p:strips dir="rd"/>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0177" y="168700"/>
            <a:ext cx="8494452" cy="680794"/>
          </a:xfrm>
        </p:spPr>
        <p:txBody>
          <a:bodyPr>
            <a:noAutofit/>
          </a:bodyPr>
          <a:lstStyle/>
          <a:p>
            <a:pPr>
              <a:defRPr/>
            </a:pPr>
            <a:r>
              <a:rPr lang="en-US" dirty="0"/>
              <a:t>Attachments - Continued </a:t>
            </a:r>
            <a:br>
              <a:rPr lang="en-US" dirty="0"/>
            </a:br>
            <a:r>
              <a:rPr lang="en-US" dirty="0"/>
              <a:t>(when applicable)</a:t>
            </a:r>
            <a:endParaRPr lang="en-US" dirty="0">
              <a:highlight>
                <a:srgbClr val="FFFF00"/>
              </a:highlight>
            </a:endParaRPr>
          </a:p>
        </p:txBody>
      </p:sp>
      <p:sp>
        <p:nvSpPr>
          <p:cNvPr id="5" name="Content Placeholder 4"/>
          <p:cNvSpPr>
            <a:spLocks noGrp="1"/>
          </p:cNvSpPr>
          <p:nvPr>
            <p:ph idx="1"/>
          </p:nvPr>
        </p:nvSpPr>
        <p:spPr>
          <a:xfrm>
            <a:off x="780176" y="1098958"/>
            <a:ext cx="8246378" cy="5007928"/>
          </a:xfrm>
        </p:spPr>
        <p:txBody>
          <a:bodyPr>
            <a:noAutofit/>
          </a:bodyPr>
          <a:lstStyle/>
          <a:p>
            <a:pPr lvl="1" indent="-282575">
              <a:spcBef>
                <a:spcPts val="600"/>
              </a:spcBef>
              <a:defRPr/>
            </a:pPr>
            <a:r>
              <a:rPr lang="en-US" dirty="0"/>
              <a:t>Districtwide Parent Activity-Project Assurance form signed by all principals involved and noting amount  (by school) returned to district</a:t>
            </a:r>
          </a:p>
          <a:p>
            <a:pPr marL="628650" lvl="1">
              <a:spcBef>
                <a:spcPts val="600"/>
              </a:spcBef>
              <a:defRPr/>
            </a:pPr>
            <a:r>
              <a:rPr lang="en-US" dirty="0"/>
              <a:t> Schoolwide Waiver Approval Letter from GaDOE </a:t>
            </a:r>
          </a:p>
          <a:p>
            <a:pPr marL="628650" lvl="1" indent="-225425">
              <a:spcBef>
                <a:spcPts val="600"/>
              </a:spcBef>
              <a:defRPr/>
            </a:pPr>
            <a:r>
              <a:rPr lang="en-US" dirty="0"/>
              <a:t> Schoolwide Approval Letter for new SWP schools</a:t>
            </a:r>
          </a:p>
          <a:p>
            <a:pPr marL="688975" lvl="1" indent="-285750">
              <a:spcBef>
                <a:spcPts val="600"/>
              </a:spcBef>
              <a:defRPr/>
            </a:pPr>
            <a:r>
              <a:rPr lang="en-US" dirty="0"/>
              <a:t>Carryover Calculation Worksheet for Parent and </a:t>
            </a:r>
          </a:p>
          <a:p>
            <a:pPr marL="403225" lvl="2" indent="0">
              <a:spcBef>
                <a:spcPts val="600"/>
              </a:spcBef>
              <a:buNone/>
              <a:defRPr/>
            </a:pPr>
            <a:r>
              <a:rPr lang="en-US" sz="2400" dirty="0"/>
              <a:t>   Family Engagement and Private Schools</a:t>
            </a:r>
          </a:p>
          <a:p>
            <a:pPr marL="688975" lvl="2" indent="-285750">
              <a:spcBef>
                <a:spcPts val="600"/>
              </a:spcBef>
              <a:defRPr/>
            </a:pPr>
            <a:r>
              <a:rPr lang="en-US" sz="2400" dirty="0"/>
              <a:t>FY19 Private School Carryover Approval Notification from Ombudsman</a:t>
            </a:r>
          </a:p>
          <a:p>
            <a:pPr marL="1257300" lvl="3" indent="-342900">
              <a:spcBef>
                <a:spcPts val="600"/>
              </a:spcBef>
              <a:buFont typeface="Courier New" panose="02070309020205020404" pitchFamily="49" charset="0"/>
              <a:buChar char="o"/>
              <a:defRPr/>
            </a:pPr>
            <a:r>
              <a:rPr lang="en-US" sz="2200" dirty="0"/>
              <a:t>If FY19 private school carryover, plan for using funds is attached</a:t>
            </a:r>
            <a:endParaRPr lang="en-US" sz="2400" dirty="0"/>
          </a:p>
          <a:p>
            <a:pPr marL="457200" lvl="1" indent="0">
              <a:spcBef>
                <a:spcPts val="576"/>
              </a:spcBef>
              <a:buNone/>
              <a:defRPr/>
            </a:pPr>
            <a:r>
              <a:rPr lang="en-US" dirty="0"/>
              <a:t> </a:t>
            </a:r>
            <a:endParaRPr lang="en-US" sz="2400" dirty="0"/>
          </a:p>
        </p:txBody>
      </p:sp>
      <p:sp>
        <p:nvSpPr>
          <p:cNvPr id="248836"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22F0513C-9517-480B-B49D-44FDC83A7D56}" type="slidenum">
              <a:rPr lang="en-US" altLang="en-US" sz="1200">
                <a:solidFill>
                  <a:srgbClr val="000000"/>
                </a:solidFill>
              </a:rPr>
              <a:pPr algn="r" eaLnBrk="1" hangingPunct="1"/>
              <a:t>149</a:t>
            </a:fld>
            <a:endParaRPr lang="en-US" altLang="en-US" sz="1200" dirty="0">
              <a:solidFill>
                <a:srgbClr val="000000"/>
              </a:solidFill>
            </a:endParaRPr>
          </a:p>
        </p:txBody>
      </p:sp>
      <p:sp>
        <p:nvSpPr>
          <p:cNvPr id="248837" name="Slide Number Placeholder 1"/>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7B228468-269B-4073-A272-855FCFF50BCE}" type="slidenum">
              <a:rPr lang="en-US" altLang="en-US" sz="1200">
                <a:solidFill>
                  <a:schemeClr val="bg1"/>
                </a:solidFill>
              </a:rPr>
              <a:pPr/>
              <a:t>149</a:t>
            </a:fld>
            <a:endParaRPr lang="en-US" altLang="en-US" sz="1200" dirty="0">
              <a:solidFill>
                <a:schemeClr val="bg1"/>
              </a:solidFill>
            </a:endParaRPr>
          </a:p>
        </p:txBody>
      </p:sp>
      <p:sp>
        <p:nvSpPr>
          <p:cNvPr id="2" name="Date Placeholder 1"/>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DAAFFF9-8A3F-4C37-9007-CF1E95510DEF}"/>
                  </a:ext>
                </a:extLst>
              </p14:cNvPr>
              <p14:cNvContentPartPr/>
              <p14:nvPr/>
            </p14:nvContentPartPr>
            <p14:xfrm>
              <a:off x="7572643" y="3150089"/>
              <a:ext cx="360" cy="360"/>
            </p14:xfrm>
          </p:contentPart>
        </mc:Choice>
        <mc:Fallback xmlns="">
          <p:pic>
            <p:nvPicPr>
              <p:cNvPr id="3" name="Ink 2">
                <a:extLst>
                  <a:ext uri="{FF2B5EF4-FFF2-40B4-BE49-F238E27FC236}">
                    <a16:creationId xmlns:a16="http://schemas.microsoft.com/office/drawing/2014/main" id="{9DAAFFF9-8A3F-4C37-9007-CF1E95510DEF}"/>
                  </a:ext>
                </a:extLst>
              </p:cNvPr>
              <p:cNvPicPr/>
              <p:nvPr/>
            </p:nvPicPr>
            <p:blipFill>
              <a:blip r:embed="rId4"/>
              <a:stretch>
                <a:fillRect/>
              </a:stretch>
            </p:blipFill>
            <p:spPr>
              <a:xfrm>
                <a:off x="7563643" y="3141089"/>
                <a:ext cx="18000" cy="18000"/>
              </a:xfrm>
              <a:prstGeom prst="rect">
                <a:avLst/>
              </a:prstGeom>
            </p:spPr>
          </p:pic>
        </mc:Fallback>
      </mc:AlternateContent>
    </p:spTree>
    <p:extLst>
      <p:ext uri="{BB962C8B-B14F-4D97-AF65-F5344CB8AC3E}">
        <p14:creationId xmlns:p14="http://schemas.microsoft.com/office/powerpoint/2010/main" val="150366884"/>
      </p:ext>
    </p:extLst>
  </p:cSld>
  <p:clrMapOvr>
    <a:masterClrMapping/>
  </p:clrMapOvr>
  <p:transition spd="med">
    <p:strips dir="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0"/>
            <a:ext cx="8059301" cy="1286843"/>
          </a:xfrm>
        </p:spPr>
        <p:txBody>
          <a:bodyPr>
            <a:normAutofit/>
          </a:bodyPr>
          <a:lstStyle/>
          <a:p>
            <a:r>
              <a:rPr lang="en-US" dirty="0"/>
              <a:t>Creating Budgets -</a:t>
            </a:r>
            <a:br>
              <a:rPr lang="en-US" dirty="0"/>
            </a:br>
            <a:r>
              <a:rPr lang="en-US" dirty="0"/>
              <a:t>Chart of Accounts </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15</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34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3049021"/>
            <a:ext cx="7886700" cy="2949107"/>
          </a:xfrm>
        </p:spPr>
        <p:txBody>
          <a:bodyPr>
            <a:normAutofit fontScale="92500" lnSpcReduction="10000"/>
          </a:bodyPr>
          <a:lstStyle/>
          <a:p>
            <a:r>
              <a:rPr lang="en-US" sz="2400" dirty="0"/>
              <a:t>GA Code requires a statewide uniform computerized budget and accounting system.</a:t>
            </a:r>
          </a:p>
          <a:p>
            <a:r>
              <a:rPr lang="en-US" sz="2400" dirty="0"/>
              <a:t>Updated chart of accounts is found </a:t>
            </a:r>
            <a:r>
              <a:rPr lang="en-US" sz="2400" dirty="0">
                <a:hlinkClick r:id="rId4"/>
              </a:rPr>
              <a:t>here</a:t>
            </a:r>
            <a:r>
              <a:rPr lang="en-US" sz="2400" dirty="0"/>
              <a:t>.</a:t>
            </a:r>
          </a:p>
          <a:p>
            <a:r>
              <a:rPr lang="en-US" sz="2400" dirty="0"/>
              <a:t>Example from an expenditure report: 414-1750-2213-116</a:t>
            </a:r>
          </a:p>
          <a:p>
            <a:pPr lvl="1"/>
            <a:r>
              <a:rPr lang="en-US" sz="2000" dirty="0"/>
              <a:t>414 (FUND: Government Funds), </a:t>
            </a:r>
          </a:p>
          <a:p>
            <a:pPr lvl="1"/>
            <a:r>
              <a:rPr lang="en-US" sz="2000" dirty="0"/>
              <a:t>1750 (PROGRAM: Title I, Part A), </a:t>
            </a:r>
          </a:p>
          <a:p>
            <a:pPr lvl="1"/>
            <a:r>
              <a:rPr lang="en-US" sz="2000" dirty="0"/>
              <a:t>2213 (FUNCTION: Instructional Staff Training), </a:t>
            </a:r>
          </a:p>
          <a:p>
            <a:pPr lvl="1"/>
            <a:r>
              <a:rPr lang="en-US" sz="2000" dirty="0"/>
              <a:t>116 (OBJECT: Stipends) </a:t>
            </a:r>
          </a:p>
          <a:p>
            <a:endParaRPr lang="en-US" dirty="0"/>
          </a:p>
        </p:txBody>
      </p:sp>
    </p:spTree>
    <p:extLst>
      <p:ext uri="{BB962C8B-B14F-4D97-AF65-F5344CB8AC3E}">
        <p14:creationId xmlns:p14="http://schemas.microsoft.com/office/powerpoint/2010/main" val="116355595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AF69-B001-450D-9077-0DC31822FD37}"/>
              </a:ext>
            </a:extLst>
          </p:cNvPr>
          <p:cNvSpPr>
            <a:spLocks noGrp="1"/>
          </p:cNvSpPr>
          <p:nvPr>
            <p:ph type="title"/>
          </p:nvPr>
        </p:nvSpPr>
        <p:spPr>
          <a:xfrm>
            <a:off x="629174" y="0"/>
            <a:ext cx="8514826" cy="958788"/>
          </a:xfrm>
        </p:spPr>
        <p:txBody>
          <a:bodyPr>
            <a:noAutofit/>
          </a:bodyPr>
          <a:lstStyle/>
          <a:p>
            <a:r>
              <a:rPr lang="en-US" dirty="0"/>
              <a:t>Attachments - Continued </a:t>
            </a:r>
            <a:br>
              <a:rPr lang="en-US" dirty="0"/>
            </a:br>
            <a:r>
              <a:rPr lang="en-US" dirty="0"/>
              <a:t>(when applicable)</a:t>
            </a:r>
          </a:p>
        </p:txBody>
      </p:sp>
      <p:sp>
        <p:nvSpPr>
          <p:cNvPr id="3" name="Content Placeholder 2">
            <a:extLst>
              <a:ext uri="{FF2B5EF4-FFF2-40B4-BE49-F238E27FC236}">
                <a16:creationId xmlns:a16="http://schemas.microsoft.com/office/drawing/2014/main" id="{0BE67C12-29E2-40B4-BDEA-8AECD13A17F4}"/>
              </a:ext>
            </a:extLst>
          </p:cNvPr>
          <p:cNvSpPr>
            <a:spLocks noGrp="1"/>
          </p:cNvSpPr>
          <p:nvPr>
            <p:ph idx="1"/>
          </p:nvPr>
        </p:nvSpPr>
        <p:spPr>
          <a:xfrm>
            <a:off x="629174" y="1203648"/>
            <a:ext cx="8152876" cy="5533053"/>
          </a:xfrm>
        </p:spPr>
        <p:txBody>
          <a:bodyPr>
            <a:normAutofit fontScale="47500" lnSpcReduction="20000"/>
          </a:bodyPr>
          <a:lstStyle/>
          <a:p>
            <a:pPr lvl="1">
              <a:spcBef>
                <a:spcPts val="600"/>
              </a:spcBef>
              <a:defRPr/>
            </a:pPr>
            <a:r>
              <a:rPr lang="en-US" sz="5100" dirty="0"/>
              <a:t>Grandfather Rule explanation if LEA is using it to serve a school below 35%</a:t>
            </a:r>
          </a:p>
          <a:p>
            <a:pPr lvl="1">
              <a:spcBef>
                <a:spcPts val="600"/>
              </a:spcBef>
              <a:defRPr/>
            </a:pPr>
            <a:r>
              <a:rPr lang="en-US" sz="5100" dirty="0"/>
              <a:t>Maintenance of Effort Waiver Letter from USDE if MOE is not met</a:t>
            </a:r>
          </a:p>
          <a:p>
            <a:pPr lvl="1">
              <a:spcBef>
                <a:spcPts val="600"/>
              </a:spcBef>
              <a:defRPr/>
            </a:pPr>
            <a:r>
              <a:rPr lang="en-US" sz="5100" dirty="0"/>
              <a:t>Maintenance of Effort Waiver for State Commissioned Charter Schools not in existence the previous two years</a:t>
            </a:r>
          </a:p>
          <a:p>
            <a:pPr lvl="1">
              <a:spcBef>
                <a:spcPts val="600"/>
              </a:spcBef>
              <a:defRPr/>
            </a:pPr>
            <a:r>
              <a:rPr lang="en-US" sz="5100" dirty="0"/>
              <a:t>Educational Field Trip Request Approval Form, if funds are budgeted for educationally-related field trips</a:t>
            </a:r>
          </a:p>
          <a:p>
            <a:pPr lvl="2">
              <a:spcBef>
                <a:spcPts val="600"/>
              </a:spcBef>
              <a:buFont typeface="Courier New" panose="02070309020205020404" pitchFamily="49" charset="0"/>
              <a:buChar char="o"/>
              <a:defRPr/>
            </a:pPr>
            <a:r>
              <a:rPr lang="en-US" sz="4700" dirty="0"/>
              <a:t> Must have prior approval of area specialist</a:t>
            </a:r>
          </a:p>
          <a:p>
            <a:pPr lvl="1">
              <a:spcBef>
                <a:spcPts val="600"/>
              </a:spcBef>
              <a:defRPr/>
            </a:pPr>
            <a:r>
              <a:rPr lang="en-US" sz="5100" dirty="0"/>
              <a:t>Job descriptions for newly funded positions or at the request of area specialist</a:t>
            </a:r>
          </a:p>
          <a:p>
            <a:pPr lvl="1">
              <a:spcBef>
                <a:spcPts val="600"/>
              </a:spcBef>
              <a:defRPr/>
            </a:pPr>
            <a:r>
              <a:rPr lang="en-US" sz="5100" dirty="0"/>
              <a:t>Capital Outlay Approval email from program manager for expenditures in object code 700</a:t>
            </a:r>
          </a:p>
          <a:p>
            <a:pPr lvl="2">
              <a:spcBef>
                <a:spcPts val="600"/>
              </a:spcBef>
              <a:buFont typeface="Courier New" panose="02070309020205020404" pitchFamily="49" charset="0"/>
              <a:buChar char="o"/>
              <a:defRPr/>
            </a:pPr>
            <a:r>
              <a:rPr lang="en-US" sz="4700" dirty="0"/>
              <a:t>Must have prior approval of program manager</a:t>
            </a:r>
          </a:p>
          <a:p>
            <a:pPr lvl="1">
              <a:spcBef>
                <a:spcPts val="576"/>
              </a:spcBef>
              <a:buFont typeface="Courier New" panose="02070309020205020404" pitchFamily="49" charset="0"/>
              <a:buChar char="o"/>
              <a:defRPr/>
            </a:pPr>
            <a:endParaRPr lang="en-US" sz="3800" dirty="0">
              <a:highlight>
                <a:srgbClr val="FFFF00"/>
              </a:highlight>
            </a:endParaRPr>
          </a:p>
          <a:p>
            <a:pPr marL="742950" lvl="2" indent="-285750">
              <a:spcBef>
                <a:spcPts val="0"/>
              </a:spcBef>
              <a:buFont typeface="Courier New" panose="02070309020205020404" pitchFamily="49" charset="0"/>
              <a:buChar char="o"/>
              <a:defRPr/>
            </a:pPr>
            <a:endParaRPr lang="en-US" sz="2400" dirty="0"/>
          </a:p>
          <a:p>
            <a:pPr marL="457200" lvl="1" indent="0">
              <a:spcBef>
                <a:spcPts val="576"/>
              </a:spcBef>
              <a:buNone/>
              <a:defRPr/>
            </a:pPr>
            <a:endParaRPr lang="en-US" dirty="0"/>
          </a:p>
          <a:p>
            <a:endParaRPr lang="en-US" dirty="0"/>
          </a:p>
        </p:txBody>
      </p:sp>
    </p:spTree>
    <p:extLst>
      <p:ext uri="{BB962C8B-B14F-4D97-AF65-F5344CB8AC3E}">
        <p14:creationId xmlns:p14="http://schemas.microsoft.com/office/powerpoint/2010/main" val="84544656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684ED-BD0E-4548-824F-5E3EB03A1270}"/>
              </a:ext>
            </a:extLst>
          </p:cNvPr>
          <p:cNvSpPr>
            <a:spLocks noGrp="1"/>
          </p:cNvSpPr>
          <p:nvPr>
            <p:ph type="title"/>
          </p:nvPr>
        </p:nvSpPr>
        <p:spPr>
          <a:xfrm>
            <a:off x="718067" y="0"/>
            <a:ext cx="8425933" cy="1135631"/>
          </a:xfrm>
        </p:spPr>
        <p:txBody>
          <a:bodyPr>
            <a:normAutofit/>
          </a:bodyPr>
          <a:lstStyle/>
          <a:p>
            <a:r>
              <a:rPr lang="en-US" dirty="0"/>
              <a:t>Attachments - Continued </a:t>
            </a:r>
            <a:br>
              <a:rPr lang="en-US" dirty="0"/>
            </a:br>
            <a:r>
              <a:rPr lang="en-US" dirty="0"/>
              <a:t>(when applicable)</a:t>
            </a:r>
          </a:p>
        </p:txBody>
      </p:sp>
      <p:sp>
        <p:nvSpPr>
          <p:cNvPr id="3" name="Content Placeholder 2">
            <a:extLst>
              <a:ext uri="{FF2B5EF4-FFF2-40B4-BE49-F238E27FC236}">
                <a16:creationId xmlns:a16="http://schemas.microsoft.com/office/drawing/2014/main" id="{51B840BB-9C87-4391-AEC6-98057E9FBC80}"/>
              </a:ext>
            </a:extLst>
          </p:cNvPr>
          <p:cNvSpPr>
            <a:spLocks noGrp="1"/>
          </p:cNvSpPr>
          <p:nvPr>
            <p:ph idx="1"/>
          </p:nvPr>
        </p:nvSpPr>
        <p:spPr>
          <a:xfrm>
            <a:off x="595618" y="1241571"/>
            <a:ext cx="8186432" cy="4781689"/>
          </a:xfrm>
        </p:spPr>
        <p:txBody>
          <a:bodyPr>
            <a:normAutofit lnSpcReduction="10000"/>
          </a:bodyPr>
          <a:lstStyle/>
          <a:p>
            <a:pPr lvl="1">
              <a:spcBef>
                <a:spcPts val="576"/>
              </a:spcBef>
              <a:defRPr/>
            </a:pPr>
            <a:r>
              <a:rPr lang="en-US" sz="2800" dirty="0"/>
              <a:t>Transferability Letter if LEA is transferring funds into Title I, Part A</a:t>
            </a:r>
            <a:endParaRPr lang="en-US" sz="2600" dirty="0"/>
          </a:p>
          <a:p>
            <a:pPr lvl="2">
              <a:spcBef>
                <a:spcPts val="576"/>
              </a:spcBef>
              <a:buFont typeface="Courier New" panose="02070309020205020404" pitchFamily="49" charset="0"/>
              <a:buChar char="o"/>
              <a:defRPr/>
            </a:pPr>
            <a:r>
              <a:rPr lang="en-US" sz="2200" dirty="0"/>
              <a:t>If funds are transferred, the revised calculation worksheet for private school proportionate share amounts</a:t>
            </a:r>
          </a:p>
          <a:p>
            <a:pPr lvl="1">
              <a:spcBef>
                <a:spcPts val="576"/>
              </a:spcBef>
              <a:defRPr/>
            </a:pPr>
            <a:r>
              <a:rPr lang="en-US" sz="2600" dirty="0"/>
              <a:t>Private School Proportionate Share Worksheet that includes all required school budget data</a:t>
            </a:r>
          </a:p>
          <a:p>
            <a:pPr lvl="1">
              <a:spcBef>
                <a:spcPts val="576"/>
              </a:spcBef>
              <a:defRPr/>
            </a:pPr>
            <a:r>
              <a:rPr lang="en-US" dirty="0"/>
              <a:t>Resource Allocation Methodology/Plan RAM/P to the General Attachments tab</a:t>
            </a:r>
          </a:p>
          <a:p>
            <a:pPr lvl="1">
              <a:spcBef>
                <a:spcPts val="576"/>
              </a:spcBef>
              <a:defRPr/>
            </a:pPr>
            <a:r>
              <a:rPr lang="en-US" dirty="0"/>
              <a:t>If LEA is consolidating federal administration funds, the Consolidation of ESEA Administrative Funds form is attached</a:t>
            </a:r>
          </a:p>
          <a:p>
            <a:endParaRPr lang="en-US" dirty="0"/>
          </a:p>
        </p:txBody>
      </p:sp>
    </p:spTree>
    <p:extLst>
      <p:ext uri="{BB962C8B-B14F-4D97-AF65-F5344CB8AC3E}">
        <p14:creationId xmlns:p14="http://schemas.microsoft.com/office/powerpoint/2010/main" val="48129140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D72A-3156-4F27-AC0F-84D81D8733AA}"/>
              </a:ext>
            </a:extLst>
          </p:cNvPr>
          <p:cNvSpPr>
            <a:spLocks noGrp="1"/>
          </p:cNvSpPr>
          <p:nvPr>
            <p:ph type="title"/>
          </p:nvPr>
        </p:nvSpPr>
        <p:spPr>
          <a:xfrm>
            <a:off x="719091" y="71022"/>
            <a:ext cx="8062959" cy="914400"/>
          </a:xfrm>
        </p:spPr>
        <p:txBody>
          <a:bodyPr/>
          <a:lstStyle/>
          <a:p>
            <a:r>
              <a:rPr lang="en-US" dirty="0"/>
              <a:t>Budget Checklist	</a:t>
            </a:r>
          </a:p>
        </p:txBody>
      </p:sp>
      <p:sp>
        <p:nvSpPr>
          <p:cNvPr id="3" name="Content Placeholder 2">
            <a:extLst>
              <a:ext uri="{FF2B5EF4-FFF2-40B4-BE49-F238E27FC236}">
                <a16:creationId xmlns:a16="http://schemas.microsoft.com/office/drawing/2014/main" id="{A6CA8EC4-9E1B-497D-AE06-7E43E555CE49}"/>
              </a:ext>
            </a:extLst>
          </p:cNvPr>
          <p:cNvSpPr>
            <a:spLocks noGrp="1"/>
          </p:cNvSpPr>
          <p:nvPr>
            <p:ph idx="1"/>
          </p:nvPr>
        </p:nvSpPr>
        <p:spPr/>
        <p:txBody>
          <a:bodyPr/>
          <a:lstStyle/>
          <a:p>
            <a:r>
              <a:rPr lang="en-US" sz="2400" dirty="0"/>
              <a:t>Use the budget checklist </a:t>
            </a:r>
          </a:p>
          <a:p>
            <a:pPr lvl="1"/>
            <a:r>
              <a:rPr lang="en-US" sz="2200" dirty="0">
                <a:hlinkClick r:id="rId2"/>
              </a:rPr>
              <a:t>https://www.gadoe.org/School-Improvement/Federal-Programs/title-i/Pages/OtherResources.aspx</a:t>
            </a:r>
            <a:endParaRPr lang="en-US" sz="2200" dirty="0"/>
          </a:p>
          <a:p>
            <a:r>
              <a:rPr lang="en-US" sz="2400" dirty="0"/>
              <a:t>Area Specialists use the checklist to provide feedback on any revisions</a:t>
            </a:r>
          </a:p>
        </p:txBody>
      </p:sp>
    </p:spTree>
    <p:extLst>
      <p:ext uri="{BB962C8B-B14F-4D97-AF65-F5344CB8AC3E}">
        <p14:creationId xmlns:p14="http://schemas.microsoft.com/office/powerpoint/2010/main" val="32834582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81" y="0"/>
            <a:ext cx="8372737" cy="956345"/>
          </a:xfrm>
        </p:spPr>
        <p:txBody>
          <a:bodyPr>
            <a:noAutofit/>
          </a:bodyPr>
          <a:lstStyle/>
          <a:p>
            <a:pPr eaLnBrk="1" hangingPunct="1">
              <a:defRPr/>
            </a:pPr>
            <a:r>
              <a:rPr lang="en-US" dirty="0"/>
              <a:t>Schoolwide Consolidation of Federal Funds (Fund 400)</a:t>
            </a:r>
          </a:p>
        </p:txBody>
      </p:sp>
      <p:sp>
        <p:nvSpPr>
          <p:cNvPr id="3" name="Subtitle 2"/>
          <p:cNvSpPr>
            <a:spLocks noGrp="1"/>
          </p:cNvSpPr>
          <p:nvPr>
            <p:ph idx="1"/>
          </p:nvPr>
        </p:nvSpPr>
        <p:spPr>
          <a:xfrm>
            <a:off x="142613" y="1115369"/>
            <a:ext cx="8372737" cy="5249004"/>
          </a:xfrm>
        </p:spPr>
        <p:txBody>
          <a:bodyPr>
            <a:normAutofit fontScale="70000" lnSpcReduction="20000"/>
          </a:bodyPr>
          <a:lstStyle/>
          <a:p>
            <a:pPr lvl="1">
              <a:lnSpc>
                <a:spcPct val="120000"/>
              </a:lnSpc>
              <a:spcBef>
                <a:spcPts val="600"/>
              </a:spcBef>
              <a:defRPr/>
            </a:pPr>
            <a:r>
              <a:rPr lang="en-US" sz="3400" dirty="0"/>
              <a:t>Attach the Schoolwide Consolidation of Funds Worksheet to the Program Information tab within the schoolwide application. (</a:t>
            </a:r>
            <a:r>
              <a:rPr lang="en-US" sz="3400" b="1" dirty="0"/>
              <a:t>Please note: </a:t>
            </a:r>
            <a:r>
              <a:rPr lang="en-US" sz="3400" dirty="0"/>
              <a:t>You are not required to consolidate funds in a schoolwide program)</a:t>
            </a:r>
          </a:p>
          <a:p>
            <a:pPr lvl="1">
              <a:lnSpc>
                <a:spcPct val="120000"/>
              </a:lnSpc>
              <a:spcBef>
                <a:spcPts val="600"/>
              </a:spcBef>
              <a:defRPr/>
            </a:pPr>
            <a:r>
              <a:rPr lang="en-US" sz="3400" dirty="0">
                <a:solidFill>
                  <a:srgbClr val="0070C0"/>
                </a:solidFill>
              </a:rPr>
              <a:t>Object code 881 must be used with any function code for moving funds to Schoolwide Consolidation of Funds</a:t>
            </a:r>
          </a:p>
          <a:p>
            <a:pPr lvl="1">
              <a:lnSpc>
                <a:spcPct val="120000"/>
              </a:lnSpc>
              <a:spcBef>
                <a:spcPts val="600"/>
              </a:spcBef>
              <a:defRPr/>
            </a:pPr>
            <a:r>
              <a:rPr lang="en-US" sz="3400" dirty="0"/>
              <a:t>Be sure the budget </a:t>
            </a:r>
            <a:r>
              <a:rPr lang="en-US" sz="3400" b="1" dirty="0"/>
              <a:t>From Program </a:t>
            </a:r>
            <a:r>
              <a:rPr lang="en-US" sz="3400" dirty="0"/>
              <a:t>and</a:t>
            </a:r>
            <a:r>
              <a:rPr lang="en-US" sz="3400" b="1" dirty="0"/>
              <a:t> To Program </a:t>
            </a:r>
            <a:r>
              <a:rPr lang="en-US" sz="3400" dirty="0"/>
              <a:t>columns indicate that the funds have been moved</a:t>
            </a:r>
            <a:r>
              <a:rPr lang="en-US" sz="3400" dirty="0">
                <a:solidFill>
                  <a:schemeClr val="tx2"/>
                </a:solidFill>
              </a:rPr>
              <a:t> </a:t>
            </a:r>
            <a:r>
              <a:rPr lang="en-US" sz="3400" b="1" dirty="0"/>
              <a:t>from Title I, Part A </a:t>
            </a:r>
            <a:r>
              <a:rPr lang="en-US" sz="3400" dirty="0"/>
              <a:t>to</a:t>
            </a:r>
            <a:r>
              <a:rPr lang="en-US" sz="3400" b="1" dirty="0"/>
              <a:t> Schoolwide Consolidation of Funds.  </a:t>
            </a:r>
            <a:r>
              <a:rPr lang="en-US" sz="3400" dirty="0"/>
              <a:t>If this has not been done, the funds will not</a:t>
            </a:r>
            <a:r>
              <a:rPr lang="en-US" sz="3400" b="1" dirty="0"/>
              <a:t> </a:t>
            </a:r>
            <a:r>
              <a:rPr lang="en-US" sz="3400" dirty="0"/>
              <a:t>move to the Schoolwide Consolidation of Funds budget</a:t>
            </a:r>
          </a:p>
          <a:p>
            <a:pPr marL="365760" indent="-256032" eaLnBrk="1" fontAlgn="auto" hangingPunct="1">
              <a:lnSpc>
                <a:spcPct val="80000"/>
              </a:lnSpc>
              <a:spcAft>
                <a:spcPts val="0"/>
              </a:spcAft>
              <a:buFont typeface="Wingdings 2"/>
              <a:buChar char=""/>
              <a:defRPr/>
            </a:pPr>
            <a:endParaRPr lang="en-US" dirty="0">
              <a:latin typeface="Arial" pitchFamily="34" charset="0"/>
              <a:cs typeface="Arial" pitchFamily="34" charset="0"/>
            </a:endParaRPr>
          </a:p>
          <a:p>
            <a:pPr eaLnBrk="1" hangingPunct="1">
              <a:defRPr/>
            </a:pPr>
            <a:endParaRPr lang="en-US" dirty="0"/>
          </a:p>
        </p:txBody>
      </p:sp>
      <p:sp>
        <p:nvSpPr>
          <p:cNvPr id="249860"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3FB96EB8-5344-400A-80D0-A5755DFE4216}" type="slidenum">
              <a:rPr lang="en-US" altLang="en-US" sz="1200">
                <a:solidFill>
                  <a:srgbClr val="000000"/>
                </a:solidFill>
              </a:rPr>
              <a:pPr/>
              <a:t>153</a:t>
            </a:fld>
            <a:endParaRPr lang="en-US" altLang="en-US" sz="1200" dirty="0">
              <a:solidFill>
                <a:srgbClr val="000000"/>
              </a:solidFill>
            </a:endParaRPr>
          </a:p>
        </p:txBody>
      </p:sp>
      <p:sp>
        <p:nvSpPr>
          <p:cNvPr id="249861"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A7666BE6-BE5F-4EDC-8BD7-DE6EDC0996A0}" type="slidenum">
              <a:rPr lang="en-US" altLang="en-US" sz="1200">
                <a:solidFill>
                  <a:schemeClr val="bg1"/>
                </a:solidFill>
              </a:rPr>
              <a:pPr algn="r" eaLnBrk="1" hangingPunct="1"/>
              <a:t>153</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828748044"/>
      </p:ext>
    </p:extLst>
  </p:cSld>
  <p:clrMapOvr>
    <a:masterClrMapping/>
  </p:clrMapOvr>
  <p:transition spd="med">
    <p:strips dir="rd"/>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458" y="0"/>
            <a:ext cx="8089592" cy="1690689"/>
          </a:xfrm>
        </p:spPr>
        <p:txBody>
          <a:bodyPr>
            <a:noAutofit/>
          </a:bodyPr>
          <a:lstStyle/>
          <a:p>
            <a:pPr eaLnBrk="1" hangingPunct="1">
              <a:defRPr/>
            </a:pPr>
            <a:r>
              <a:rPr lang="en-US" dirty="0"/>
              <a:t>Schoolwide Consolidation </a:t>
            </a:r>
            <a:br>
              <a:rPr lang="en-US" dirty="0"/>
            </a:br>
            <a:r>
              <a:rPr lang="en-US" dirty="0"/>
              <a:t>of Federal Funds Budget Details    (Fund 400)</a:t>
            </a:r>
          </a:p>
        </p:txBody>
      </p:sp>
      <p:sp>
        <p:nvSpPr>
          <p:cNvPr id="3" name="Subtitle 2"/>
          <p:cNvSpPr>
            <a:spLocks noGrp="1"/>
          </p:cNvSpPr>
          <p:nvPr>
            <p:ph idx="1"/>
          </p:nvPr>
        </p:nvSpPr>
        <p:spPr/>
        <p:txBody>
          <a:bodyPr/>
          <a:lstStyle/>
          <a:p>
            <a:pPr eaLnBrk="1" fontAlgn="auto" hangingPunct="1">
              <a:lnSpc>
                <a:spcPct val="100000"/>
              </a:lnSpc>
              <a:spcBef>
                <a:spcPts val="600"/>
              </a:spcBef>
              <a:spcAft>
                <a:spcPts val="0"/>
              </a:spcAft>
              <a:defRPr/>
            </a:pPr>
            <a:r>
              <a:rPr lang="en-US" sz="2400" dirty="0"/>
              <a:t>The total amount of funds moved to Schoolwide Consolidation of Funds must equal the total allocation of the schoolwide schools</a:t>
            </a:r>
          </a:p>
          <a:p>
            <a:pPr eaLnBrk="1" fontAlgn="auto" hangingPunct="1">
              <a:lnSpc>
                <a:spcPct val="100000"/>
              </a:lnSpc>
              <a:spcBef>
                <a:spcPts val="600"/>
              </a:spcBef>
              <a:spcAft>
                <a:spcPts val="0"/>
              </a:spcAft>
              <a:defRPr/>
            </a:pPr>
            <a:r>
              <a:rPr lang="en-US" sz="2400" dirty="0"/>
              <a:t>Parent and Family Engagement funds distributed to Title I schools from the district set-aside are not consolidated in Schoolwide Consolidation of Funds (Fund 400)</a:t>
            </a:r>
            <a:endParaRPr lang="en-US" dirty="0">
              <a:latin typeface="Arial" pitchFamily="34" charset="0"/>
              <a:cs typeface="Arial" pitchFamily="34" charset="0"/>
            </a:endParaRPr>
          </a:p>
          <a:p>
            <a:pPr marL="274320" indent="-274320" eaLnBrk="1" fontAlgn="auto" hangingPunct="1">
              <a:spcAft>
                <a:spcPts val="0"/>
              </a:spcAft>
              <a:buFont typeface="Wingdings 2"/>
              <a:buChar char=""/>
              <a:defRPr/>
            </a:pPr>
            <a:endParaRPr lang="en-US" sz="1200" dirty="0">
              <a:latin typeface="Arial" pitchFamily="34" charset="0"/>
              <a:cs typeface="Arial" pitchFamily="34" charset="0"/>
            </a:endParaRPr>
          </a:p>
          <a:p>
            <a:pPr marL="274320" indent="-274320" eaLnBrk="1" fontAlgn="auto" hangingPunct="1">
              <a:spcAft>
                <a:spcPts val="0"/>
              </a:spcAft>
              <a:buFont typeface="Arial"/>
              <a:buNone/>
              <a:defRPr/>
            </a:pPr>
            <a:endParaRPr lang="en-US" dirty="0"/>
          </a:p>
        </p:txBody>
      </p:sp>
      <p:sp>
        <p:nvSpPr>
          <p:cNvPr id="250884"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77D8756F-6F64-4FE0-AA32-996304FC8218}" type="slidenum">
              <a:rPr lang="en-US" altLang="en-US" sz="1200">
                <a:solidFill>
                  <a:srgbClr val="000000"/>
                </a:solidFill>
              </a:rPr>
              <a:pPr/>
              <a:t>154</a:t>
            </a:fld>
            <a:endParaRPr lang="en-US" altLang="en-US" sz="1200" dirty="0">
              <a:solidFill>
                <a:srgbClr val="000000"/>
              </a:solidFill>
            </a:endParaRPr>
          </a:p>
        </p:txBody>
      </p:sp>
      <p:sp>
        <p:nvSpPr>
          <p:cNvPr id="250885"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BDA86A68-8F59-47CC-B181-95D1D43B7CBE}" type="slidenum">
              <a:rPr lang="en-US" altLang="en-US" sz="1200">
                <a:solidFill>
                  <a:schemeClr val="bg1"/>
                </a:solidFill>
              </a:rPr>
              <a:pPr algn="r" eaLnBrk="1" hangingPunct="1"/>
              <a:t>154</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3285793894"/>
      </p:ext>
    </p:extLst>
  </p:cSld>
  <p:clrMapOvr>
    <a:masterClrMapping/>
  </p:clrMapOvr>
  <p:transition spd="med">
    <p:strips dir="rd"/>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15F7C-D86D-45E2-97FF-1BD718224F0D}"/>
              </a:ext>
            </a:extLst>
          </p:cNvPr>
          <p:cNvSpPr>
            <a:spLocks noGrp="1"/>
          </p:cNvSpPr>
          <p:nvPr>
            <p:ph type="title"/>
          </p:nvPr>
        </p:nvSpPr>
        <p:spPr>
          <a:xfrm>
            <a:off x="736847" y="71022"/>
            <a:ext cx="8045203" cy="843378"/>
          </a:xfrm>
        </p:spPr>
        <p:txBody>
          <a:bodyPr>
            <a:normAutofit/>
          </a:bodyPr>
          <a:lstStyle/>
          <a:p>
            <a:r>
              <a:rPr lang="en-US" dirty="0"/>
              <a:t>Consolidation of Funds (Fund 150)</a:t>
            </a:r>
          </a:p>
        </p:txBody>
      </p:sp>
      <p:sp>
        <p:nvSpPr>
          <p:cNvPr id="3" name="Content Placeholder 2">
            <a:extLst>
              <a:ext uri="{FF2B5EF4-FFF2-40B4-BE49-F238E27FC236}">
                <a16:creationId xmlns:a16="http://schemas.microsoft.com/office/drawing/2014/main" id="{E2E36373-140D-4BC7-A5AB-C73BC48D4A80}"/>
              </a:ext>
            </a:extLst>
          </p:cNvPr>
          <p:cNvSpPr>
            <a:spLocks noGrp="1"/>
          </p:cNvSpPr>
          <p:nvPr>
            <p:ph idx="1"/>
          </p:nvPr>
        </p:nvSpPr>
        <p:spPr>
          <a:xfrm>
            <a:off x="895350" y="1224793"/>
            <a:ext cx="7886700" cy="4798467"/>
          </a:xfrm>
        </p:spPr>
        <p:txBody>
          <a:bodyPr/>
          <a:lstStyle/>
          <a:p>
            <a:r>
              <a:rPr lang="en-US" dirty="0"/>
              <a:t>Attach to the pull-down tab to the General Attachments tab</a:t>
            </a:r>
          </a:p>
          <a:p>
            <a:pPr lvl="1">
              <a:buFont typeface="Courier New" panose="02070309020205020404" pitchFamily="49" charset="0"/>
              <a:buChar char="o"/>
            </a:pPr>
            <a:r>
              <a:rPr lang="en-US" dirty="0"/>
              <a:t>School Level Consolidation Budget Worksheet</a:t>
            </a:r>
          </a:p>
          <a:p>
            <a:pPr lvl="1">
              <a:buFont typeface="Courier New" panose="02070309020205020404" pitchFamily="49" charset="0"/>
              <a:buChar char="o"/>
            </a:pPr>
            <a:r>
              <a:rPr lang="en-US" dirty="0"/>
              <a:t>Intent and Purpose for each school</a:t>
            </a:r>
          </a:p>
          <a:p>
            <a:pPr lvl="1">
              <a:buFont typeface="Courier New" panose="02070309020205020404" pitchFamily="49" charset="0"/>
              <a:buChar char="o"/>
            </a:pPr>
            <a:r>
              <a:rPr lang="en-US" dirty="0"/>
              <a:t>Schoolwide Plan</a:t>
            </a:r>
          </a:p>
          <a:p>
            <a:r>
              <a:rPr lang="en-US" dirty="0"/>
              <a:t>See Consolidation Federal Initiatives Manual or website for specific function and object codes</a:t>
            </a:r>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12188796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969" y="0"/>
            <a:ext cx="8416031" cy="1154091"/>
          </a:xfrm>
        </p:spPr>
        <p:txBody>
          <a:bodyPr>
            <a:normAutofit/>
          </a:bodyPr>
          <a:lstStyle/>
          <a:p>
            <a:pPr>
              <a:defRPr/>
            </a:pPr>
            <a:r>
              <a:rPr lang="en-US" dirty="0"/>
              <a:t>Title I, Part A General Program Information</a:t>
            </a:r>
          </a:p>
        </p:txBody>
      </p:sp>
      <p:sp>
        <p:nvSpPr>
          <p:cNvPr id="3" name="Content Placeholder 2"/>
          <p:cNvSpPr>
            <a:spLocks noGrp="1"/>
          </p:cNvSpPr>
          <p:nvPr>
            <p:ph idx="1"/>
          </p:nvPr>
        </p:nvSpPr>
        <p:spPr>
          <a:xfrm>
            <a:off x="628650" y="1519216"/>
            <a:ext cx="8229600" cy="4837134"/>
          </a:xfrm>
        </p:spPr>
        <p:txBody>
          <a:bodyPr>
            <a:normAutofit fontScale="92500" lnSpcReduction="20000"/>
          </a:bodyPr>
          <a:lstStyle/>
          <a:p>
            <a:pPr marL="0" indent="0">
              <a:lnSpc>
                <a:spcPct val="100000"/>
              </a:lnSpc>
              <a:spcBef>
                <a:spcPts val="0"/>
              </a:spcBef>
              <a:buNone/>
              <a:defRPr/>
            </a:pPr>
            <a:r>
              <a:rPr lang="en-US" sz="2400" b="1" dirty="0"/>
              <a:t>Comparability </a:t>
            </a:r>
          </a:p>
          <a:p>
            <a:pPr lvl="1">
              <a:lnSpc>
                <a:spcPct val="100000"/>
              </a:lnSpc>
              <a:spcBef>
                <a:spcPts val="0"/>
              </a:spcBef>
              <a:defRPr/>
            </a:pPr>
            <a:r>
              <a:rPr lang="en-US" dirty="0"/>
              <a:t>All districts with overlapping grade spans must demonstrate comparability by July 1</a:t>
            </a:r>
          </a:p>
          <a:p>
            <a:pPr lvl="1">
              <a:lnSpc>
                <a:spcPct val="100000"/>
              </a:lnSpc>
              <a:spcBef>
                <a:spcPts val="0"/>
              </a:spcBef>
              <a:defRPr/>
            </a:pPr>
            <a:endParaRPr lang="en-US" b="1" dirty="0"/>
          </a:p>
          <a:p>
            <a:pPr lvl="1">
              <a:lnSpc>
                <a:spcPct val="100000"/>
              </a:lnSpc>
              <a:spcBef>
                <a:spcPts val="0"/>
              </a:spcBef>
              <a:defRPr/>
            </a:pPr>
            <a:r>
              <a:rPr lang="en-US" dirty="0">
                <a:solidFill>
                  <a:srgbClr val="0070C0"/>
                </a:solidFill>
              </a:rPr>
              <a:t>Because demonstrating comparability is a prerequisite for receiving Title I, Part A funds, there is</a:t>
            </a:r>
            <a:r>
              <a:rPr lang="en-US" b="1" dirty="0">
                <a:solidFill>
                  <a:srgbClr val="0070C0"/>
                </a:solidFill>
              </a:rPr>
              <a:t> no waiver </a:t>
            </a:r>
            <a:r>
              <a:rPr lang="en-US" dirty="0">
                <a:solidFill>
                  <a:srgbClr val="0070C0"/>
                </a:solidFill>
              </a:rPr>
              <a:t>for the comparability requirement</a:t>
            </a:r>
          </a:p>
          <a:p>
            <a:pPr lvl="1">
              <a:lnSpc>
                <a:spcPct val="100000"/>
              </a:lnSpc>
              <a:spcBef>
                <a:spcPts val="0"/>
              </a:spcBef>
              <a:defRPr/>
            </a:pPr>
            <a:endParaRPr lang="en-US" dirty="0"/>
          </a:p>
          <a:p>
            <a:pPr lvl="1">
              <a:lnSpc>
                <a:spcPct val="100000"/>
              </a:lnSpc>
              <a:spcBef>
                <a:spcPts val="0"/>
              </a:spcBef>
              <a:defRPr/>
            </a:pPr>
            <a:r>
              <a:rPr lang="en-US" dirty="0"/>
              <a:t>Data is collected from two reports from October </a:t>
            </a:r>
          </a:p>
          <a:p>
            <a:pPr marL="1517904" lvl="2" indent="-347472">
              <a:spcBef>
                <a:spcPts val="0"/>
              </a:spcBef>
              <a:buFont typeface="Courier New" panose="02070309020205020404" pitchFamily="49" charset="0"/>
              <a:buChar char="o"/>
              <a:defRPr/>
            </a:pPr>
            <a:r>
              <a:rPr lang="en-US" sz="2200" dirty="0"/>
              <a:t>Certified/Classified Personnel Information (CPI) codes </a:t>
            </a:r>
          </a:p>
          <a:p>
            <a:pPr marL="1517904" lvl="2" indent="-347472">
              <a:spcBef>
                <a:spcPts val="0"/>
              </a:spcBef>
              <a:buFont typeface="Courier New" panose="02070309020205020404" pitchFamily="49" charset="0"/>
              <a:buChar char="o"/>
              <a:defRPr/>
            </a:pPr>
            <a:r>
              <a:rPr lang="en-US" sz="2200" dirty="0"/>
              <a:t>FTE Enrollment data </a:t>
            </a:r>
          </a:p>
          <a:p>
            <a:pPr marL="1060704" lvl="1" indent="-347472">
              <a:lnSpc>
                <a:spcPct val="100000"/>
              </a:lnSpc>
              <a:spcBef>
                <a:spcPts val="0"/>
              </a:spcBef>
              <a:defRPr/>
            </a:pPr>
            <a:endParaRPr lang="en-US" dirty="0"/>
          </a:p>
          <a:p>
            <a:pPr lvl="1">
              <a:lnSpc>
                <a:spcPct val="100000"/>
              </a:lnSpc>
              <a:spcBef>
                <a:spcPts val="0"/>
              </a:spcBef>
              <a:defRPr/>
            </a:pPr>
            <a:r>
              <a:rPr lang="en-US" dirty="0">
                <a:solidFill>
                  <a:srgbClr val="0070C0"/>
                </a:solidFill>
              </a:rPr>
              <a:t>To avoid any surprises or the requirement to refund money to the Department, consider a “trial run” early in the school year using the old Excel spreadsheet found on the Title I website to identify possible problem areas</a:t>
            </a:r>
          </a:p>
          <a:p>
            <a:pPr>
              <a:defRPr/>
            </a:pPr>
            <a:endParaRPr lang="en-US" sz="2400" dirty="0"/>
          </a:p>
        </p:txBody>
      </p:sp>
      <p:sp>
        <p:nvSpPr>
          <p:cNvPr id="277508"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A607C8FD-791F-4E4D-AB7A-2D38342FE8EE}" type="slidenum">
              <a:rPr lang="en-US" altLang="en-US" sz="1200">
                <a:solidFill>
                  <a:schemeClr val="bg1"/>
                </a:solidFill>
              </a:rPr>
              <a:pPr/>
              <a:t>156</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2487887129"/>
      </p:ext>
    </p:extLst>
  </p:cSld>
  <p:clrMapOvr>
    <a:masterClrMapping/>
  </p:clrMapOvr>
  <p:transition spd="med">
    <p:strips dir="rd"/>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5991" y="92141"/>
            <a:ext cx="5615931" cy="650551"/>
          </a:xfrm>
        </p:spPr>
        <p:txBody>
          <a:bodyPr>
            <a:normAutofit/>
          </a:bodyPr>
          <a:lstStyle/>
          <a:p>
            <a:pPr>
              <a:defRPr/>
            </a:pPr>
            <a:r>
              <a:rPr lang="en-US" dirty="0"/>
              <a:t>REMEMBER!</a:t>
            </a:r>
          </a:p>
        </p:txBody>
      </p:sp>
      <p:sp>
        <p:nvSpPr>
          <p:cNvPr id="6" name="Content Placeholder 5"/>
          <p:cNvSpPr>
            <a:spLocks noGrp="1"/>
          </p:cNvSpPr>
          <p:nvPr>
            <p:ph idx="1"/>
          </p:nvPr>
        </p:nvSpPr>
        <p:spPr>
          <a:xfrm>
            <a:off x="628650" y="947957"/>
            <a:ext cx="8456627" cy="5568254"/>
          </a:xfrm>
        </p:spPr>
        <p:txBody>
          <a:bodyPr>
            <a:normAutofit/>
          </a:bodyPr>
          <a:lstStyle/>
          <a:p>
            <a:pPr marL="0" indent="0">
              <a:lnSpc>
                <a:spcPct val="100000"/>
              </a:lnSpc>
              <a:spcBef>
                <a:spcPts val="0"/>
              </a:spcBef>
              <a:buNone/>
              <a:defRPr/>
            </a:pPr>
            <a:r>
              <a:rPr lang="en-US" sz="2400" b="1" dirty="0"/>
              <a:t>All Title I, Part A expenditures and services must:</a:t>
            </a:r>
          </a:p>
          <a:p>
            <a:pPr lvl="1">
              <a:lnSpc>
                <a:spcPct val="100000"/>
              </a:lnSpc>
              <a:spcBef>
                <a:spcPts val="600"/>
              </a:spcBef>
              <a:buFont typeface="Wingdings" panose="05000000000000000000" pitchFamily="2" charset="2"/>
              <a:buChar char="§"/>
              <a:defRPr/>
            </a:pPr>
            <a:r>
              <a:rPr lang="en-US" dirty="0"/>
              <a:t>Be addressed in the school/district comprehensive needs assessment, CLIP and Title I plan(s) [SWP, TAP, or SIP]</a:t>
            </a:r>
          </a:p>
          <a:p>
            <a:pPr lvl="1">
              <a:lnSpc>
                <a:spcPct val="100000"/>
              </a:lnSpc>
              <a:spcBef>
                <a:spcPts val="600"/>
              </a:spcBef>
              <a:buFont typeface="Wingdings" panose="05000000000000000000" pitchFamily="2" charset="2"/>
              <a:buChar char="§"/>
              <a:defRPr/>
            </a:pPr>
            <a:r>
              <a:rPr lang="en-US" dirty="0">
                <a:solidFill>
                  <a:srgbClr val="0070C0"/>
                </a:solidFill>
              </a:rPr>
              <a:t>Provide a viable instructional program for each school being served </a:t>
            </a:r>
          </a:p>
          <a:p>
            <a:pPr lvl="1">
              <a:lnSpc>
                <a:spcPct val="100000"/>
              </a:lnSpc>
              <a:spcBef>
                <a:spcPts val="600"/>
              </a:spcBef>
              <a:buFont typeface="Wingdings" panose="05000000000000000000" pitchFamily="2" charset="2"/>
              <a:buChar char="§"/>
              <a:defRPr/>
            </a:pPr>
            <a:r>
              <a:rPr lang="en-US" dirty="0"/>
              <a:t>Address the academic needs of the students at-risk of failing state academic assessment in the school/district </a:t>
            </a:r>
          </a:p>
          <a:p>
            <a:pPr lvl="1">
              <a:lnSpc>
                <a:spcPct val="100000"/>
              </a:lnSpc>
              <a:spcBef>
                <a:spcPts val="600"/>
              </a:spcBef>
              <a:buFont typeface="Wingdings" panose="05000000000000000000" pitchFamily="2" charset="2"/>
              <a:buChar char="§"/>
              <a:defRPr/>
            </a:pPr>
            <a:r>
              <a:rPr lang="en-US" dirty="0">
                <a:solidFill>
                  <a:srgbClr val="0070C0"/>
                </a:solidFill>
              </a:rPr>
              <a:t>Be supplemental, allowable and allocable </a:t>
            </a:r>
          </a:p>
          <a:p>
            <a:pPr lvl="1">
              <a:lnSpc>
                <a:spcPct val="100000"/>
              </a:lnSpc>
              <a:spcBef>
                <a:spcPts val="600"/>
              </a:spcBef>
              <a:buFont typeface="Wingdings" panose="05000000000000000000" pitchFamily="2" charset="2"/>
              <a:buChar char="§"/>
              <a:defRPr/>
            </a:pPr>
            <a:r>
              <a:rPr lang="en-US" dirty="0"/>
              <a:t>Be reasonable and necessary </a:t>
            </a:r>
          </a:p>
          <a:p>
            <a:pPr lvl="1">
              <a:lnSpc>
                <a:spcPct val="100000"/>
              </a:lnSpc>
              <a:spcBef>
                <a:spcPts val="600"/>
              </a:spcBef>
              <a:buFont typeface="Wingdings" panose="05000000000000000000" pitchFamily="2" charset="2"/>
              <a:buChar char="§"/>
              <a:defRPr/>
            </a:pPr>
            <a:r>
              <a:rPr lang="en-US" dirty="0"/>
              <a:t>August 15 </a:t>
            </a:r>
            <a:r>
              <a:rPr lang="en-US" dirty="0">
                <a:solidFill>
                  <a:srgbClr val="0070C0"/>
                </a:solidFill>
              </a:rPr>
              <a:t>is the due date for the Letter of Intent for a school to become Schoolwide in FY21.</a:t>
            </a:r>
          </a:p>
          <a:p>
            <a:pPr>
              <a:lnSpc>
                <a:spcPct val="100000"/>
              </a:lnSpc>
              <a:spcBef>
                <a:spcPts val="0"/>
              </a:spcBef>
              <a:defRPr/>
            </a:pPr>
            <a:endParaRPr lang="en-US" sz="1800" b="1" dirty="0"/>
          </a:p>
          <a:p>
            <a:pPr>
              <a:defRPr/>
            </a:pPr>
            <a:endParaRPr lang="en-US" dirty="0"/>
          </a:p>
        </p:txBody>
      </p:sp>
      <p:sp>
        <p:nvSpPr>
          <p:cNvPr id="2" name="Slide Number Placeholder 1"/>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157</a:t>
            </a:fld>
            <a:endParaRPr lang="en-US" sz="1200" dirty="0"/>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4275857012"/>
      </p:ext>
    </p:extLst>
  </p:cSld>
  <p:clrMapOvr>
    <a:masterClrMapping/>
  </p:clrMapOvr>
  <p:transition spd="med">
    <p:strips dir="rd"/>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4000" dirty="0"/>
              <a:t>Title I, Part A </a:t>
            </a:r>
            <a:br>
              <a:rPr lang="en-US" sz="4000" dirty="0"/>
            </a:br>
            <a:r>
              <a:rPr lang="en-US" sz="4000" dirty="0"/>
              <a:t>Parent and Family Engagement</a:t>
            </a:r>
          </a:p>
        </p:txBody>
      </p:sp>
      <p:sp>
        <p:nvSpPr>
          <p:cNvPr id="5" name="Slide Number Placeholder 4"/>
          <p:cNvSpPr>
            <a:spLocks noGrp="1"/>
          </p:cNvSpPr>
          <p:nvPr>
            <p:ph type="sldNum" sz="quarter" idx="4294967295"/>
          </p:nvPr>
        </p:nvSpPr>
        <p:spPr>
          <a:xfrm>
            <a:off x="7086600" y="6356350"/>
            <a:ext cx="2057400" cy="365125"/>
          </a:xfrm>
        </p:spPr>
        <p:txBody>
          <a:bodyPr/>
          <a:lstStyle/>
          <a:p>
            <a:fld id="{B63E4CEF-BB1E-48C7-AE93-F39F6AA99AD7}" type="slidenum">
              <a:rPr lang="en-US" sz="1350" kern="0">
                <a:solidFill>
                  <a:sysClr val="windowText" lastClr="000000"/>
                </a:solidFill>
              </a:rPr>
              <a:pPr/>
              <a:t>158</a:t>
            </a:fld>
            <a:endParaRPr lang="en-US" sz="1350" kern="0" dirty="0">
              <a:solidFill>
                <a:sysClr val="windowText" lastClr="000000"/>
              </a:solidFill>
            </a:endParaRPr>
          </a:p>
        </p:txBody>
      </p:sp>
    </p:spTree>
    <p:extLst>
      <p:ext uri="{BB962C8B-B14F-4D97-AF65-F5344CB8AC3E}">
        <p14:creationId xmlns:p14="http://schemas.microsoft.com/office/powerpoint/2010/main" val="34932961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749" y="79899"/>
            <a:ext cx="8275860" cy="1109709"/>
          </a:xfrm>
        </p:spPr>
        <p:txBody>
          <a:bodyPr>
            <a:noAutofit/>
          </a:bodyPr>
          <a:lstStyle/>
          <a:p>
            <a:r>
              <a:rPr lang="en-US" dirty="0">
                <a:solidFill>
                  <a:srgbClr val="44843E"/>
                </a:solidFill>
              </a:rPr>
              <a:t>Budget Considerations</a:t>
            </a:r>
            <a:br>
              <a:rPr lang="en-US" dirty="0">
                <a:solidFill>
                  <a:srgbClr val="44843E"/>
                </a:solidFill>
              </a:rPr>
            </a:br>
            <a:r>
              <a:rPr lang="en-US" dirty="0">
                <a:solidFill>
                  <a:srgbClr val="44843E"/>
                </a:solidFill>
              </a:rPr>
              <a:t>Parent and Family Engagement</a:t>
            </a:r>
          </a:p>
        </p:txBody>
      </p:sp>
      <p:sp>
        <p:nvSpPr>
          <p:cNvPr id="3" name="Content Placeholder 2"/>
          <p:cNvSpPr>
            <a:spLocks noGrp="1"/>
          </p:cNvSpPr>
          <p:nvPr>
            <p:ph idx="1"/>
          </p:nvPr>
        </p:nvSpPr>
        <p:spPr>
          <a:xfrm>
            <a:off x="4583744" y="1604649"/>
            <a:ext cx="4135514" cy="4503689"/>
          </a:xfrm>
        </p:spPr>
        <p:txBody>
          <a:bodyPr anchor="ctr">
            <a:normAutofit/>
          </a:bodyPr>
          <a:lstStyle/>
          <a:p>
            <a:pPr marL="0" indent="0">
              <a:buNone/>
            </a:pPr>
            <a:r>
              <a:rPr lang="en-US" sz="2000" dirty="0">
                <a:solidFill>
                  <a:srgbClr val="000000"/>
                </a:solidFill>
                <a:ea typeface="Garamond"/>
                <a:cs typeface="Avenir Medium"/>
                <a:sym typeface="Garamond"/>
              </a:rPr>
              <a:t>Before logging into the portal’s Consolidated Application, ensure you and your colleagues have discussed the following:</a:t>
            </a:r>
          </a:p>
          <a:p>
            <a:r>
              <a:rPr lang="en-US" sz="2000" dirty="0">
                <a:solidFill>
                  <a:srgbClr val="000000"/>
                </a:solidFill>
              </a:rPr>
              <a:t>Which family engagement activities are aligned to the:</a:t>
            </a:r>
          </a:p>
          <a:p>
            <a:pPr lvl="1">
              <a:buFont typeface="Wingdings" panose="05000000000000000000" pitchFamily="2" charset="2"/>
              <a:buChar char="q"/>
            </a:pPr>
            <a:r>
              <a:rPr lang="en-US" sz="2000" dirty="0">
                <a:solidFill>
                  <a:srgbClr val="000000"/>
                </a:solidFill>
              </a:rPr>
              <a:t>Comprehensive Needs Assessment? </a:t>
            </a:r>
          </a:p>
          <a:p>
            <a:pPr lvl="1">
              <a:buFont typeface="Wingdings" panose="05000000000000000000" pitchFamily="2" charset="2"/>
              <a:buChar char="q"/>
            </a:pPr>
            <a:r>
              <a:rPr lang="en-US" sz="2000" dirty="0">
                <a:solidFill>
                  <a:srgbClr val="000000"/>
                </a:solidFill>
              </a:rPr>
              <a:t>Annual evaluation of your parent and family engagement policy?</a:t>
            </a:r>
          </a:p>
          <a:p>
            <a:pPr lvl="1">
              <a:buFont typeface="Wingdings" panose="05000000000000000000" pitchFamily="2" charset="2"/>
              <a:buChar char="q"/>
            </a:pPr>
            <a:r>
              <a:rPr lang="en-US" sz="2000" dirty="0">
                <a:solidFill>
                  <a:srgbClr val="000000"/>
                </a:solidFill>
              </a:rPr>
              <a:t>District / School Improvement Plan?</a:t>
            </a:r>
          </a:p>
        </p:txBody>
      </p:sp>
      <p:sp>
        <p:nvSpPr>
          <p:cNvPr id="5" name="Slide Number Placeholder 4"/>
          <p:cNvSpPr>
            <a:spLocks noGrp="1"/>
          </p:cNvSpPr>
          <p:nvPr>
            <p:ph type="sldNum" sz="quarter" idx="4294967295"/>
          </p:nvPr>
        </p:nvSpPr>
        <p:spPr>
          <a:xfrm>
            <a:off x="8119448" y="6337827"/>
            <a:ext cx="428046" cy="235550"/>
          </a:xfrm>
        </p:spPr>
        <p:txBody>
          <a:bodyPr>
            <a:normAutofit/>
          </a:bodyPr>
          <a:lstStyle/>
          <a:p>
            <a:pPr>
              <a:spcAft>
                <a:spcPts val="600"/>
              </a:spcAft>
            </a:pPr>
            <a:fld id="{B63E4CEF-BB1E-48C7-AE93-F39F6AA99AD7}" type="slidenum">
              <a:rPr lang="en-US" sz="825" kern="0">
                <a:solidFill>
                  <a:srgbClr val="898989"/>
                </a:solidFill>
              </a:rPr>
              <a:pPr>
                <a:spcAft>
                  <a:spcPts val="600"/>
                </a:spcAft>
              </a:pPr>
              <a:t>159</a:t>
            </a:fld>
            <a:endParaRPr lang="en-US" sz="825" kern="0" dirty="0">
              <a:solidFill>
                <a:srgbClr val="898989"/>
              </a:solidFill>
            </a:endParaRPr>
          </a:p>
        </p:txBody>
      </p:sp>
      <p:pic>
        <p:nvPicPr>
          <p:cNvPr id="7" name="Picture 6" descr="A close up of a logo&#10;&#10;Description automatically generated">
            <a:extLst>
              <a:ext uri="{FF2B5EF4-FFF2-40B4-BE49-F238E27FC236}">
                <a16:creationId xmlns:a16="http://schemas.microsoft.com/office/drawing/2014/main" id="{A4ED9012-85B3-49E7-BEAC-08F5D6B42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748" y="1984346"/>
            <a:ext cx="2878022" cy="2889308"/>
          </a:xfrm>
          <a:prstGeom prst="rect">
            <a:avLst/>
          </a:prstGeom>
        </p:spPr>
      </p:pic>
    </p:spTree>
    <p:extLst>
      <p:ext uri="{BB962C8B-B14F-4D97-AF65-F5344CB8AC3E}">
        <p14:creationId xmlns:p14="http://schemas.microsoft.com/office/powerpoint/2010/main" val="4165490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8C4C0-BD6F-46C2-AD99-B5AB4DD9A504}"/>
              </a:ext>
            </a:extLst>
          </p:cNvPr>
          <p:cNvSpPr>
            <a:spLocks noGrp="1"/>
          </p:cNvSpPr>
          <p:nvPr>
            <p:ph type="title"/>
          </p:nvPr>
        </p:nvSpPr>
        <p:spPr>
          <a:xfrm>
            <a:off x="603983" y="1"/>
            <a:ext cx="6316630" cy="914400"/>
          </a:xfrm>
        </p:spPr>
        <p:txBody>
          <a:bodyPr>
            <a:noAutofit/>
          </a:bodyPr>
          <a:lstStyle/>
          <a:p>
            <a:r>
              <a:rPr lang="en-US" dirty="0"/>
              <a:t>Creating Budgets</a:t>
            </a:r>
          </a:p>
        </p:txBody>
      </p:sp>
      <p:sp>
        <p:nvSpPr>
          <p:cNvPr id="13" name="Freeform: Shape 12">
            <a:extLst>
              <a:ext uri="{FF2B5EF4-FFF2-40B4-BE49-F238E27FC236}">
                <a16:creationId xmlns:a16="http://schemas.microsoft.com/office/drawing/2014/main" id="{AB0F6F73-F5AC-4518-8CE2-693DECB4B533}"/>
              </a:ext>
            </a:extLst>
          </p:cNvPr>
          <p:cNvSpPr/>
          <p:nvPr/>
        </p:nvSpPr>
        <p:spPr>
          <a:xfrm>
            <a:off x="2424553" y="1832296"/>
            <a:ext cx="4351338" cy="4351338"/>
          </a:xfrm>
          <a:custGeom>
            <a:avLst/>
            <a:gdLst>
              <a:gd name="connsiteX0" fmla="*/ 0 w 4351338"/>
              <a:gd name="connsiteY0" fmla="*/ 2175669 h 4351338"/>
              <a:gd name="connsiteX1" fmla="*/ 2175669 w 4351338"/>
              <a:gd name="connsiteY1" fmla="*/ 0 h 4351338"/>
              <a:gd name="connsiteX2" fmla="*/ 4351338 w 4351338"/>
              <a:gd name="connsiteY2" fmla="*/ 2175669 h 4351338"/>
              <a:gd name="connsiteX3" fmla="*/ 2175669 w 4351338"/>
              <a:gd name="connsiteY3" fmla="*/ 4351338 h 4351338"/>
              <a:gd name="connsiteX4" fmla="*/ 0 w 4351338"/>
              <a:gd name="connsiteY4" fmla="*/ 2175669 h 435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38" h="4351338">
                <a:moveTo>
                  <a:pt x="0" y="2175669"/>
                </a:moveTo>
                <a:cubicBezTo>
                  <a:pt x="0" y="974080"/>
                  <a:pt x="974080" y="0"/>
                  <a:pt x="2175669" y="0"/>
                </a:cubicBezTo>
                <a:cubicBezTo>
                  <a:pt x="3377258" y="0"/>
                  <a:pt x="4351338" y="974080"/>
                  <a:pt x="4351338" y="2175669"/>
                </a:cubicBezTo>
                <a:cubicBezTo>
                  <a:pt x="4351338" y="3377258"/>
                  <a:pt x="3377258" y="4351338"/>
                  <a:pt x="2175669" y="4351338"/>
                </a:cubicBezTo>
                <a:cubicBezTo>
                  <a:pt x="974080" y="4351338"/>
                  <a:pt x="0" y="3377258"/>
                  <a:pt x="0" y="2175669"/>
                </a:cubicBezTo>
                <a:close/>
              </a:path>
            </a:pathLst>
          </a:custGeom>
          <a:solidFill>
            <a:schemeClr val="accent6">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24248" tIns="274462" rIns="1624248" bIns="3537968" numCol="1" spcCol="1270" anchor="ctr" anchorCtr="0">
            <a:noAutofit/>
          </a:bodyPr>
          <a:lstStyle/>
          <a:p>
            <a:pPr marL="0" lvl="0" indent="0" algn="ctr" defTabSz="355600">
              <a:lnSpc>
                <a:spcPct val="90000"/>
              </a:lnSpc>
              <a:spcBef>
                <a:spcPct val="0"/>
              </a:spcBef>
              <a:spcAft>
                <a:spcPct val="35000"/>
              </a:spcAft>
              <a:buNone/>
            </a:pPr>
            <a:r>
              <a:rPr lang="en-US" sz="1200" kern="1200" dirty="0">
                <a:solidFill>
                  <a:schemeClr val="tx1"/>
                </a:solidFill>
              </a:rPr>
              <a:t>District Develops Federal Program Budgets </a:t>
            </a:r>
          </a:p>
        </p:txBody>
      </p:sp>
      <p:sp>
        <p:nvSpPr>
          <p:cNvPr id="14" name="Freeform: Shape 13">
            <a:extLst>
              <a:ext uri="{FF2B5EF4-FFF2-40B4-BE49-F238E27FC236}">
                <a16:creationId xmlns:a16="http://schemas.microsoft.com/office/drawing/2014/main" id="{AFA742CB-6857-440C-8DE6-3EFCEA80ECAF}"/>
              </a:ext>
            </a:extLst>
          </p:cNvPr>
          <p:cNvSpPr/>
          <p:nvPr/>
        </p:nvSpPr>
        <p:spPr>
          <a:xfrm>
            <a:off x="2859687" y="2702563"/>
            <a:ext cx="3481070" cy="3481070"/>
          </a:xfrm>
          <a:custGeom>
            <a:avLst/>
            <a:gdLst>
              <a:gd name="connsiteX0" fmla="*/ 0 w 3481070"/>
              <a:gd name="connsiteY0" fmla="*/ 1740535 h 3481070"/>
              <a:gd name="connsiteX1" fmla="*/ 1740535 w 3481070"/>
              <a:gd name="connsiteY1" fmla="*/ 0 h 3481070"/>
              <a:gd name="connsiteX2" fmla="*/ 3481070 w 3481070"/>
              <a:gd name="connsiteY2" fmla="*/ 1740535 h 3481070"/>
              <a:gd name="connsiteX3" fmla="*/ 1740535 w 3481070"/>
              <a:gd name="connsiteY3" fmla="*/ 3481070 h 3481070"/>
              <a:gd name="connsiteX4" fmla="*/ 0 w 3481070"/>
              <a:gd name="connsiteY4" fmla="*/ 1740535 h 348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070" h="3481070">
                <a:moveTo>
                  <a:pt x="0" y="1740535"/>
                </a:moveTo>
                <a:cubicBezTo>
                  <a:pt x="0" y="779264"/>
                  <a:pt x="779264" y="0"/>
                  <a:pt x="1740535" y="0"/>
                </a:cubicBezTo>
                <a:cubicBezTo>
                  <a:pt x="2701806" y="0"/>
                  <a:pt x="3481070" y="779264"/>
                  <a:pt x="3481070" y="1740535"/>
                </a:cubicBezTo>
                <a:cubicBezTo>
                  <a:pt x="3481070" y="2701806"/>
                  <a:pt x="2701806" y="3481070"/>
                  <a:pt x="1740535" y="3481070"/>
                </a:cubicBezTo>
                <a:cubicBezTo>
                  <a:pt x="779264" y="3481070"/>
                  <a:pt x="0" y="2701806"/>
                  <a:pt x="0" y="1740535"/>
                </a:cubicBez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89114" tIns="265760" rIns="1189114" bIns="2702510" numCol="1" spcCol="1270" anchor="ctr" anchorCtr="0">
            <a:noAutofit/>
          </a:bodyPr>
          <a:lstStyle/>
          <a:p>
            <a:pPr marL="0" lvl="0" indent="0" algn="ctr" defTabSz="355600">
              <a:lnSpc>
                <a:spcPct val="90000"/>
              </a:lnSpc>
              <a:spcBef>
                <a:spcPct val="0"/>
              </a:spcBef>
              <a:spcAft>
                <a:spcPct val="35000"/>
              </a:spcAft>
              <a:buNone/>
            </a:pPr>
            <a:r>
              <a:rPr lang="en-US" sz="1200" kern="1200" dirty="0">
                <a:solidFill>
                  <a:schemeClr val="tx1"/>
                </a:solidFill>
              </a:rPr>
              <a:t>District Plans for Federal Programs to Supplement the Action Steps</a:t>
            </a:r>
          </a:p>
        </p:txBody>
      </p:sp>
      <p:sp>
        <p:nvSpPr>
          <p:cNvPr id="15" name="Freeform: Shape 14">
            <a:extLst>
              <a:ext uri="{FF2B5EF4-FFF2-40B4-BE49-F238E27FC236}">
                <a16:creationId xmlns:a16="http://schemas.microsoft.com/office/drawing/2014/main" id="{5E972275-4928-477C-B6EF-E78AD807DFBA}"/>
              </a:ext>
            </a:extLst>
          </p:cNvPr>
          <p:cNvSpPr/>
          <p:nvPr/>
        </p:nvSpPr>
        <p:spPr>
          <a:xfrm>
            <a:off x="3294821" y="3572831"/>
            <a:ext cx="2610802" cy="2610802"/>
          </a:xfrm>
          <a:custGeom>
            <a:avLst/>
            <a:gdLst>
              <a:gd name="connsiteX0" fmla="*/ 0 w 2610802"/>
              <a:gd name="connsiteY0" fmla="*/ 1305401 h 2610802"/>
              <a:gd name="connsiteX1" fmla="*/ 1305401 w 2610802"/>
              <a:gd name="connsiteY1" fmla="*/ 0 h 2610802"/>
              <a:gd name="connsiteX2" fmla="*/ 2610802 w 2610802"/>
              <a:gd name="connsiteY2" fmla="*/ 1305401 h 2610802"/>
              <a:gd name="connsiteX3" fmla="*/ 1305401 w 2610802"/>
              <a:gd name="connsiteY3" fmla="*/ 2610802 h 2610802"/>
              <a:gd name="connsiteX4" fmla="*/ 0 w 2610802"/>
              <a:gd name="connsiteY4" fmla="*/ 1305401 h 2610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802" h="2610802">
                <a:moveTo>
                  <a:pt x="0" y="1305401"/>
                </a:moveTo>
                <a:cubicBezTo>
                  <a:pt x="0" y="584448"/>
                  <a:pt x="584448" y="0"/>
                  <a:pt x="1305401" y="0"/>
                </a:cubicBezTo>
                <a:cubicBezTo>
                  <a:pt x="2026354" y="0"/>
                  <a:pt x="2610802" y="584448"/>
                  <a:pt x="2610802" y="1305401"/>
                </a:cubicBezTo>
                <a:cubicBezTo>
                  <a:pt x="2610802" y="2026354"/>
                  <a:pt x="2026354" y="2610802"/>
                  <a:pt x="1305401" y="2610802"/>
                </a:cubicBezTo>
                <a:cubicBezTo>
                  <a:pt x="584448" y="2610802"/>
                  <a:pt x="0" y="2026354"/>
                  <a:pt x="0" y="1305401"/>
                </a:cubicBez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3980" tIns="252706" rIns="753980" bIns="1884458" numCol="1" spcCol="1270" anchor="ctr" anchorCtr="0">
            <a:noAutofit/>
          </a:bodyPr>
          <a:lstStyle/>
          <a:p>
            <a:pPr marL="0" lvl="0" indent="0" algn="ctr" defTabSz="355600">
              <a:lnSpc>
                <a:spcPct val="90000"/>
              </a:lnSpc>
              <a:spcBef>
                <a:spcPct val="0"/>
              </a:spcBef>
              <a:spcAft>
                <a:spcPct val="35000"/>
              </a:spcAft>
              <a:buNone/>
            </a:pPr>
            <a:r>
              <a:rPr lang="en-US" sz="1200" kern="1200" dirty="0">
                <a:solidFill>
                  <a:schemeClr val="tx1"/>
                </a:solidFill>
              </a:rPr>
              <a:t>District Creates Action Steps to Address Needs</a:t>
            </a:r>
          </a:p>
        </p:txBody>
      </p:sp>
      <p:sp>
        <p:nvSpPr>
          <p:cNvPr id="16" name="Freeform: Shape 15">
            <a:extLst>
              <a:ext uri="{FF2B5EF4-FFF2-40B4-BE49-F238E27FC236}">
                <a16:creationId xmlns:a16="http://schemas.microsoft.com/office/drawing/2014/main" id="{9B5988E1-4288-4808-B796-EFC135A9D990}"/>
              </a:ext>
            </a:extLst>
          </p:cNvPr>
          <p:cNvSpPr/>
          <p:nvPr/>
        </p:nvSpPr>
        <p:spPr>
          <a:xfrm>
            <a:off x="3735600" y="4443098"/>
            <a:ext cx="1740535" cy="1740535"/>
          </a:xfrm>
          <a:custGeom>
            <a:avLst/>
            <a:gdLst>
              <a:gd name="connsiteX0" fmla="*/ 0 w 1740535"/>
              <a:gd name="connsiteY0" fmla="*/ 870268 h 1740535"/>
              <a:gd name="connsiteX1" fmla="*/ 870268 w 1740535"/>
              <a:gd name="connsiteY1" fmla="*/ 0 h 1740535"/>
              <a:gd name="connsiteX2" fmla="*/ 1740536 w 1740535"/>
              <a:gd name="connsiteY2" fmla="*/ 870268 h 1740535"/>
              <a:gd name="connsiteX3" fmla="*/ 870268 w 1740535"/>
              <a:gd name="connsiteY3" fmla="*/ 1740536 h 1740535"/>
              <a:gd name="connsiteX4" fmla="*/ 0 w 1740535"/>
              <a:gd name="connsiteY4" fmla="*/ 870268 h 1740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535" h="1740535">
                <a:moveTo>
                  <a:pt x="0" y="870268"/>
                </a:moveTo>
                <a:cubicBezTo>
                  <a:pt x="0" y="389632"/>
                  <a:pt x="389632" y="0"/>
                  <a:pt x="870268" y="0"/>
                </a:cubicBezTo>
                <a:cubicBezTo>
                  <a:pt x="1350904" y="0"/>
                  <a:pt x="1740536" y="389632"/>
                  <a:pt x="1740536" y="870268"/>
                </a:cubicBezTo>
                <a:cubicBezTo>
                  <a:pt x="1740536" y="1350904"/>
                  <a:pt x="1350904" y="1740536"/>
                  <a:pt x="870268" y="1740536"/>
                </a:cubicBezTo>
                <a:cubicBezTo>
                  <a:pt x="389632" y="1740536"/>
                  <a:pt x="0" y="1350904"/>
                  <a:pt x="0" y="870268"/>
                </a:cubicBez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1791" tIns="492030" rIns="311792" bIns="492030" numCol="1" spcCol="1270" anchor="ctr" anchorCtr="0">
            <a:noAutofit/>
          </a:bodyPr>
          <a:lstStyle/>
          <a:p>
            <a:pPr marL="0" lvl="0" indent="0" algn="ctr" defTabSz="355600">
              <a:lnSpc>
                <a:spcPct val="90000"/>
              </a:lnSpc>
              <a:spcBef>
                <a:spcPct val="0"/>
              </a:spcBef>
              <a:spcAft>
                <a:spcPct val="35000"/>
              </a:spcAft>
              <a:buNone/>
            </a:pPr>
            <a:r>
              <a:rPr lang="en-US" sz="1200" kern="1200" dirty="0">
                <a:solidFill>
                  <a:schemeClr val="tx1"/>
                </a:solidFill>
              </a:rPr>
              <a:t>Needs Identified in the CNA</a:t>
            </a:r>
          </a:p>
        </p:txBody>
      </p:sp>
      <p:sp>
        <p:nvSpPr>
          <p:cNvPr id="4" name="Date Placeholder 3">
            <a:extLst>
              <a:ext uri="{FF2B5EF4-FFF2-40B4-BE49-F238E27FC236}">
                <a16:creationId xmlns:a16="http://schemas.microsoft.com/office/drawing/2014/main" id="{38DAC16B-E566-456D-81EA-2082C6B0E52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711444A3-FD15-40E1-945E-FA8C7EA382C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16</a:t>
            </a:fld>
            <a:endParaRPr lang="en-US" dirty="0"/>
          </a:p>
        </p:txBody>
      </p:sp>
      <p:sp>
        <p:nvSpPr>
          <p:cNvPr id="20" name="TextBox 19">
            <a:extLst>
              <a:ext uri="{FF2B5EF4-FFF2-40B4-BE49-F238E27FC236}">
                <a16:creationId xmlns:a16="http://schemas.microsoft.com/office/drawing/2014/main" id="{3FC7CA98-5D8D-46DE-9557-27821C94DAF3}"/>
              </a:ext>
            </a:extLst>
          </p:cNvPr>
          <p:cNvSpPr txBox="1"/>
          <p:nvPr/>
        </p:nvSpPr>
        <p:spPr>
          <a:xfrm>
            <a:off x="7261825" y="2771423"/>
            <a:ext cx="1625600" cy="2031325"/>
          </a:xfrm>
          <a:prstGeom prst="rect">
            <a:avLst/>
          </a:prstGeom>
          <a:solidFill>
            <a:srgbClr val="FFFF00"/>
          </a:solidFill>
          <a:ln>
            <a:solidFill>
              <a:schemeClr val="tx1"/>
            </a:solidFill>
          </a:ln>
        </p:spPr>
        <p:txBody>
          <a:bodyPr wrap="square" rtlCol="0">
            <a:spAutoFit/>
          </a:bodyPr>
          <a:lstStyle/>
          <a:p>
            <a:r>
              <a:rPr lang="en-US" dirty="0"/>
              <a:t>Identified needs are the core of the budget development and approval process</a:t>
            </a:r>
          </a:p>
        </p:txBody>
      </p:sp>
    </p:spTree>
    <p:extLst>
      <p:ext uri="{BB962C8B-B14F-4D97-AF65-F5344CB8AC3E}">
        <p14:creationId xmlns:p14="http://schemas.microsoft.com/office/powerpoint/2010/main" val="273016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1+#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0"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E69EE3C-2576-4356-BBA1-9BD2624F0183}"/>
              </a:ext>
            </a:extLst>
          </p:cNvPr>
          <p:cNvSpPr>
            <a:spLocks noGrp="1"/>
          </p:cNvSpPr>
          <p:nvPr>
            <p:ph idx="1"/>
          </p:nvPr>
        </p:nvSpPr>
        <p:spPr>
          <a:xfrm>
            <a:off x="895350" y="2413254"/>
            <a:ext cx="7886700" cy="1722838"/>
          </a:xfrm>
          <a:ln w="34925">
            <a:solidFill>
              <a:srgbClr val="FFC000"/>
            </a:solidFill>
          </a:ln>
        </p:spPr>
        <p:txBody>
          <a:bodyPr>
            <a:normAutofit/>
          </a:bodyPr>
          <a:lstStyle/>
          <a:p>
            <a:pPr marL="0" indent="0">
              <a:buNone/>
            </a:pPr>
            <a:r>
              <a:rPr lang="en-US" sz="2400" dirty="0"/>
              <a:t>Increase the percent of students achieving a Lexile measure at or above the Lexile Mid-point in Grades 3-9 and American Literature from 63% in 2019 and 68% in 2020 as measured by the GA Milestones Assessment.</a:t>
            </a:r>
          </a:p>
          <a:p>
            <a:endParaRPr lang="en-US" dirty="0"/>
          </a:p>
        </p:txBody>
      </p:sp>
      <p:sp>
        <p:nvSpPr>
          <p:cNvPr id="2" name="Title 1"/>
          <p:cNvSpPr>
            <a:spLocks noGrp="1"/>
          </p:cNvSpPr>
          <p:nvPr>
            <p:ph type="title"/>
          </p:nvPr>
        </p:nvSpPr>
        <p:spPr>
          <a:xfrm>
            <a:off x="701336" y="0"/>
            <a:ext cx="8080714" cy="1330623"/>
          </a:xfrm>
        </p:spPr>
        <p:txBody>
          <a:bodyPr>
            <a:noAutofit/>
          </a:bodyPr>
          <a:lstStyle/>
          <a:p>
            <a:r>
              <a:rPr lang="en-US" dirty="0"/>
              <a:t>Example from a District Improvement Plan (DIP)</a:t>
            </a:r>
          </a:p>
        </p:txBody>
      </p:sp>
      <p:sp>
        <p:nvSpPr>
          <p:cNvPr id="5" name="Slide Number Placeholder 4"/>
          <p:cNvSpPr>
            <a:spLocks noGrp="1"/>
          </p:cNvSpPr>
          <p:nvPr>
            <p:ph type="sldNum" sz="quarter" idx="4294967295"/>
          </p:nvPr>
        </p:nvSpPr>
        <p:spPr>
          <a:xfrm>
            <a:off x="7086600" y="6356350"/>
            <a:ext cx="2057400" cy="365125"/>
          </a:xfrm>
        </p:spPr>
        <p:txBody>
          <a:bodyPr/>
          <a:lstStyle/>
          <a:p>
            <a:fld id="{B63E4CEF-BB1E-48C7-AE93-F39F6AA99AD7}" type="slidenum">
              <a:rPr lang="en-US" sz="1350" kern="0">
                <a:solidFill>
                  <a:sysClr val="windowText" lastClr="000000"/>
                </a:solidFill>
              </a:rPr>
              <a:pPr/>
              <a:t>160</a:t>
            </a:fld>
            <a:endParaRPr lang="en-US" sz="1350" kern="0" dirty="0">
              <a:solidFill>
                <a:sysClr val="windowText" lastClr="00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5346" y="394922"/>
            <a:ext cx="1454794" cy="1460499"/>
          </a:xfrm>
          <a:prstGeom prst="rect">
            <a:avLst/>
          </a:prstGeom>
        </p:spPr>
      </p:pic>
      <p:sp>
        <p:nvSpPr>
          <p:cNvPr id="7" name="Rectangle 6">
            <a:extLst>
              <a:ext uri="{FF2B5EF4-FFF2-40B4-BE49-F238E27FC236}">
                <a16:creationId xmlns:a16="http://schemas.microsoft.com/office/drawing/2014/main" id="{88923BDB-EAC9-48A5-9081-2DE3168D0D5A}"/>
              </a:ext>
            </a:extLst>
          </p:cNvPr>
          <p:cNvSpPr/>
          <p:nvPr/>
        </p:nvSpPr>
        <p:spPr>
          <a:xfrm>
            <a:off x="2809828" y="4276725"/>
            <a:ext cx="6178798" cy="1938992"/>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Show how to access online literacy resources in the parent portal to families of students in Grades 3-9 to practice at home with their child by hosting Literacy Nights and emailing links.</a:t>
            </a:r>
          </a:p>
        </p:txBody>
      </p:sp>
      <p:sp>
        <p:nvSpPr>
          <p:cNvPr id="4" name="Rectangle 3">
            <a:extLst>
              <a:ext uri="{FF2B5EF4-FFF2-40B4-BE49-F238E27FC236}">
                <a16:creationId xmlns:a16="http://schemas.microsoft.com/office/drawing/2014/main" id="{01F968DC-B09B-412B-B1FF-D5869484DC81}"/>
              </a:ext>
            </a:extLst>
          </p:cNvPr>
          <p:cNvSpPr/>
          <p:nvPr/>
        </p:nvSpPr>
        <p:spPr>
          <a:xfrm>
            <a:off x="3961130" y="1998540"/>
            <a:ext cx="4572000" cy="369332"/>
          </a:xfrm>
          <a:prstGeom prst="rect">
            <a:avLst/>
          </a:prstGeom>
        </p:spPr>
        <p:txBody>
          <a:bodyPr>
            <a:spAutoFit/>
          </a:bodyPr>
          <a:lstStyle/>
          <a:p>
            <a:endParaRPr lang="en-US" dirty="0"/>
          </a:p>
        </p:txBody>
      </p:sp>
      <p:pic>
        <p:nvPicPr>
          <p:cNvPr id="19" name="Picture 18">
            <a:extLst>
              <a:ext uri="{FF2B5EF4-FFF2-40B4-BE49-F238E27FC236}">
                <a16:creationId xmlns:a16="http://schemas.microsoft.com/office/drawing/2014/main" id="{AC78C0DC-3098-475C-9A47-A576D5B6380A}"/>
              </a:ext>
            </a:extLst>
          </p:cNvPr>
          <p:cNvPicPr>
            <a:picLocks noChangeAspect="1"/>
          </p:cNvPicPr>
          <p:nvPr/>
        </p:nvPicPr>
        <p:blipFill>
          <a:blip r:embed="rId4"/>
          <a:stretch>
            <a:fillRect/>
          </a:stretch>
        </p:blipFill>
        <p:spPr>
          <a:xfrm>
            <a:off x="895350" y="4298652"/>
            <a:ext cx="1819275" cy="1228725"/>
          </a:xfrm>
          <a:prstGeom prst="rect">
            <a:avLst/>
          </a:prstGeom>
        </p:spPr>
      </p:pic>
      <p:pic>
        <p:nvPicPr>
          <p:cNvPr id="21" name="Picture 20">
            <a:extLst>
              <a:ext uri="{FF2B5EF4-FFF2-40B4-BE49-F238E27FC236}">
                <a16:creationId xmlns:a16="http://schemas.microsoft.com/office/drawing/2014/main" id="{645F0582-F277-425A-817B-E4F59243A57E}"/>
              </a:ext>
            </a:extLst>
          </p:cNvPr>
          <p:cNvPicPr>
            <a:picLocks noChangeAspect="1"/>
          </p:cNvPicPr>
          <p:nvPr/>
        </p:nvPicPr>
        <p:blipFill>
          <a:blip r:embed="rId5"/>
          <a:stretch>
            <a:fillRect/>
          </a:stretch>
        </p:blipFill>
        <p:spPr>
          <a:xfrm>
            <a:off x="824230" y="1728898"/>
            <a:ext cx="6324600" cy="619125"/>
          </a:xfrm>
          <a:prstGeom prst="rect">
            <a:avLst/>
          </a:prstGeom>
        </p:spPr>
      </p:pic>
    </p:spTree>
    <p:extLst>
      <p:ext uri="{BB962C8B-B14F-4D97-AF65-F5344CB8AC3E}">
        <p14:creationId xmlns:p14="http://schemas.microsoft.com/office/powerpoint/2010/main" val="2321913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825" y="1"/>
            <a:ext cx="8116225" cy="850271"/>
          </a:xfrm>
        </p:spPr>
        <p:txBody>
          <a:bodyPr>
            <a:noAutofit/>
          </a:bodyPr>
          <a:lstStyle/>
          <a:p>
            <a:r>
              <a:rPr lang="en-US" dirty="0"/>
              <a:t>Examples for the Budget</a:t>
            </a:r>
          </a:p>
        </p:txBody>
      </p:sp>
      <p:sp>
        <p:nvSpPr>
          <p:cNvPr id="5" name="Slide Number Placeholder 4"/>
          <p:cNvSpPr>
            <a:spLocks noGrp="1"/>
          </p:cNvSpPr>
          <p:nvPr>
            <p:ph type="sldNum" sz="quarter" idx="4294967295"/>
          </p:nvPr>
        </p:nvSpPr>
        <p:spPr>
          <a:xfrm>
            <a:off x="7086600" y="6356350"/>
            <a:ext cx="2057400" cy="365125"/>
          </a:xfrm>
        </p:spPr>
        <p:txBody>
          <a:bodyPr/>
          <a:lstStyle/>
          <a:p>
            <a:fld id="{B63E4CEF-BB1E-48C7-AE93-F39F6AA99AD7}" type="slidenum">
              <a:rPr lang="en-US" sz="1350" kern="0">
                <a:solidFill>
                  <a:sysClr val="windowText" lastClr="000000"/>
                </a:solidFill>
              </a:rPr>
              <a:pPr/>
              <a:t>161</a:t>
            </a:fld>
            <a:endParaRPr lang="en-US" sz="1350" kern="0" dirty="0">
              <a:solidFill>
                <a:sysClr val="windowText" lastClr="00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7128" y="1995560"/>
            <a:ext cx="1454794" cy="1460499"/>
          </a:xfrm>
          <a:prstGeom prst="rect">
            <a:avLst/>
          </a:prstGeom>
        </p:spPr>
      </p:pic>
      <p:sp>
        <p:nvSpPr>
          <p:cNvPr id="7" name="Rectangle 6">
            <a:extLst>
              <a:ext uri="{FF2B5EF4-FFF2-40B4-BE49-F238E27FC236}">
                <a16:creationId xmlns:a16="http://schemas.microsoft.com/office/drawing/2014/main" id="{88923BDB-EAC9-48A5-9081-2DE3168D0D5A}"/>
              </a:ext>
            </a:extLst>
          </p:cNvPr>
          <p:cNvSpPr/>
          <p:nvPr/>
        </p:nvSpPr>
        <p:spPr>
          <a:xfrm>
            <a:off x="895350" y="3106535"/>
            <a:ext cx="3457259" cy="3046988"/>
          </a:xfrm>
          <a:prstGeom prst="rect">
            <a:avLst/>
          </a:prstGeom>
        </p:spPr>
        <p:txBody>
          <a:bodyPr wrap="square">
            <a:spAutoFit/>
          </a:bodyPr>
          <a:lstStyle/>
          <a:p>
            <a:r>
              <a:rPr lang="en-US" sz="2400" dirty="0"/>
              <a:t>Show how to access online literacy resources in the parent portal to families of students in Grades 3-9 to practice at home with their child by hosting Literacy Nights and emailing links.</a:t>
            </a:r>
          </a:p>
        </p:txBody>
      </p:sp>
      <p:sp>
        <p:nvSpPr>
          <p:cNvPr id="4" name="Rectangle 3">
            <a:extLst>
              <a:ext uri="{FF2B5EF4-FFF2-40B4-BE49-F238E27FC236}">
                <a16:creationId xmlns:a16="http://schemas.microsoft.com/office/drawing/2014/main" id="{01F968DC-B09B-412B-B1FF-D5869484DC81}"/>
              </a:ext>
            </a:extLst>
          </p:cNvPr>
          <p:cNvSpPr/>
          <p:nvPr/>
        </p:nvSpPr>
        <p:spPr>
          <a:xfrm>
            <a:off x="3961130" y="1998540"/>
            <a:ext cx="4572000" cy="369332"/>
          </a:xfrm>
          <a:prstGeom prst="rect">
            <a:avLst/>
          </a:prstGeom>
        </p:spPr>
        <p:txBody>
          <a:bodyPr>
            <a:spAutoFit/>
          </a:bodyPr>
          <a:lstStyle/>
          <a:p>
            <a:endParaRPr lang="en-US" dirty="0"/>
          </a:p>
        </p:txBody>
      </p:sp>
      <p:pic>
        <p:nvPicPr>
          <p:cNvPr id="19" name="Picture 18">
            <a:extLst>
              <a:ext uri="{FF2B5EF4-FFF2-40B4-BE49-F238E27FC236}">
                <a16:creationId xmlns:a16="http://schemas.microsoft.com/office/drawing/2014/main" id="{AC78C0DC-3098-475C-9A47-A576D5B6380A}"/>
              </a:ext>
            </a:extLst>
          </p:cNvPr>
          <p:cNvPicPr>
            <a:picLocks noChangeAspect="1"/>
          </p:cNvPicPr>
          <p:nvPr/>
        </p:nvPicPr>
        <p:blipFill>
          <a:blip r:embed="rId4"/>
          <a:stretch>
            <a:fillRect/>
          </a:stretch>
        </p:blipFill>
        <p:spPr>
          <a:xfrm>
            <a:off x="895350" y="1753509"/>
            <a:ext cx="1819275" cy="1228725"/>
          </a:xfrm>
          <a:prstGeom prst="rect">
            <a:avLst/>
          </a:prstGeom>
        </p:spPr>
      </p:pic>
      <p:sp>
        <p:nvSpPr>
          <p:cNvPr id="10" name="Rectangle 9">
            <a:extLst>
              <a:ext uri="{FF2B5EF4-FFF2-40B4-BE49-F238E27FC236}">
                <a16:creationId xmlns:a16="http://schemas.microsoft.com/office/drawing/2014/main" id="{09A60ED8-4063-4231-A029-24ABA3C9BDD0}"/>
              </a:ext>
            </a:extLst>
          </p:cNvPr>
          <p:cNvSpPr/>
          <p:nvPr/>
        </p:nvSpPr>
        <p:spPr>
          <a:xfrm>
            <a:off x="4352609" y="1588935"/>
            <a:ext cx="4016328" cy="4832092"/>
          </a:xfrm>
          <a:prstGeom prst="rect">
            <a:avLst/>
          </a:prstGeom>
        </p:spPr>
        <p:txBody>
          <a:bodyPr wrap="square">
            <a:spAutoFit/>
          </a:bodyPr>
          <a:lstStyle/>
          <a:p>
            <a:r>
              <a:rPr lang="en-US" sz="2800" dirty="0">
                <a:solidFill>
                  <a:schemeClr val="accent1">
                    <a:lumMod val="50000"/>
                  </a:schemeClr>
                </a:solidFill>
              </a:rPr>
              <a:t>Budget For Literacy Nights:</a:t>
            </a:r>
          </a:p>
          <a:p>
            <a:pPr marL="457200" indent="-457200">
              <a:buFont typeface="Arial" panose="020B0604020202020204" pitchFamily="34" charset="0"/>
              <a:buChar char="•"/>
            </a:pPr>
            <a:r>
              <a:rPr lang="en-US" sz="2800" dirty="0">
                <a:solidFill>
                  <a:schemeClr val="accent1">
                    <a:lumMod val="50000"/>
                  </a:schemeClr>
                </a:solidFill>
              </a:rPr>
              <a:t>Translation of invitation and </a:t>
            </a:r>
            <a:br>
              <a:rPr lang="en-US" sz="2800" dirty="0">
                <a:solidFill>
                  <a:schemeClr val="accent1">
                    <a:lumMod val="50000"/>
                  </a:schemeClr>
                </a:solidFill>
              </a:rPr>
            </a:br>
            <a:r>
              <a:rPr lang="en-US" sz="2800" dirty="0">
                <a:solidFill>
                  <a:schemeClr val="accent1">
                    <a:lumMod val="50000"/>
                  </a:schemeClr>
                </a:solidFill>
              </a:rPr>
              <a:t>meeting materials</a:t>
            </a:r>
          </a:p>
          <a:p>
            <a:pPr marL="457200" indent="-457200">
              <a:buFont typeface="Arial" panose="020B0604020202020204" pitchFamily="34" charset="0"/>
              <a:buChar char="•"/>
            </a:pPr>
            <a:r>
              <a:rPr lang="en-US" sz="2800" dirty="0">
                <a:solidFill>
                  <a:schemeClr val="accent1">
                    <a:lumMod val="50000"/>
                  </a:schemeClr>
                </a:solidFill>
              </a:rPr>
              <a:t>Childcare</a:t>
            </a:r>
          </a:p>
          <a:p>
            <a:pPr marL="457200" indent="-457200">
              <a:buFont typeface="Arial" panose="020B0604020202020204" pitchFamily="34" charset="0"/>
              <a:buChar char="•"/>
            </a:pPr>
            <a:r>
              <a:rPr lang="en-US" sz="2800" dirty="0">
                <a:solidFill>
                  <a:schemeClr val="accent1">
                    <a:lumMod val="50000"/>
                  </a:schemeClr>
                </a:solidFill>
              </a:rPr>
              <a:t>Transportation</a:t>
            </a:r>
          </a:p>
          <a:p>
            <a:pPr marL="457200" indent="-457200">
              <a:buFont typeface="Arial" panose="020B0604020202020204" pitchFamily="34" charset="0"/>
              <a:buChar char="•"/>
            </a:pPr>
            <a:r>
              <a:rPr lang="en-US" sz="2800" dirty="0">
                <a:solidFill>
                  <a:schemeClr val="accent1">
                    <a:lumMod val="50000"/>
                  </a:schemeClr>
                </a:solidFill>
              </a:rPr>
              <a:t>Spanish and American Sign Language Interpreters at Literacy Night</a:t>
            </a:r>
          </a:p>
        </p:txBody>
      </p:sp>
    </p:spTree>
    <p:extLst>
      <p:ext uri="{BB962C8B-B14F-4D97-AF65-F5344CB8AC3E}">
        <p14:creationId xmlns:p14="http://schemas.microsoft.com/office/powerpoint/2010/main" val="24747538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516" y="136525"/>
            <a:ext cx="6203311" cy="1630131"/>
          </a:xfrm>
        </p:spPr>
        <p:txBody>
          <a:bodyPr>
            <a:normAutofit/>
          </a:bodyPr>
          <a:lstStyle/>
          <a:p>
            <a:r>
              <a:rPr lang="en-US" dirty="0"/>
              <a:t>Budget Considerations</a:t>
            </a:r>
            <a:br>
              <a:rPr lang="en-US" dirty="0"/>
            </a:br>
            <a:r>
              <a:rPr lang="en-US" dirty="0"/>
              <a:t>Parent and Family Engagement</a:t>
            </a:r>
          </a:p>
        </p:txBody>
      </p:sp>
      <p:sp>
        <p:nvSpPr>
          <p:cNvPr id="3" name="Content Placeholder 2"/>
          <p:cNvSpPr>
            <a:spLocks noGrp="1"/>
          </p:cNvSpPr>
          <p:nvPr>
            <p:ph idx="1"/>
          </p:nvPr>
        </p:nvSpPr>
        <p:spPr>
          <a:xfrm>
            <a:off x="898560" y="2575034"/>
            <a:ext cx="5844091" cy="3462228"/>
          </a:xfrm>
        </p:spPr>
        <p:txBody>
          <a:bodyPr>
            <a:normAutofit fontScale="92500" lnSpcReduction="10000"/>
          </a:bodyPr>
          <a:lstStyle/>
          <a:p>
            <a:r>
              <a:rPr lang="en-US" sz="2000" u="sng" dirty="0"/>
              <a:t>Technology Training</a:t>
            </a:r>
            <a:r>
              <a:rPr lang="en-US" sz="2000" dirty="0"/>
              <a:t>: Funds for technology training to assist parents in learning how to use the Internet to communicate with the school, access the parent portal including the Statewide Longitudinal Data System (SLDS), or use other online student academic achievement resources (may include education about the harms of copyright piracy)</a:t>
            </a:r>
          </a:p>
          <a:p>
            <a:r>
              <a:rPr lang="en-US" sz="2000" u="sng" dirty="0"/>
              <a:t>Technology Resources</a:t>
            </a:r>
            <a:r>
              <a:rPr lang="en-US" sz="2000" dirty="0"/>
              <a:t>: Funds for technology resources or software used to assist schools in better communicating with parents regarding Title I information </a:t>
            </a:r>
          </a:p>
        </p:txBody>
      </p:sp>
      <p:sp>
        <p:nvSpPr>
          <p:cNvPr id="5" name="Slide Number Placeholder 4"/>
          <p:cNvSpPr>
            <a:spLocks noGrp="1"/>
          </p:cNvSpPr>
          <p:nvPr>
            <p:ph type="sldNum" sz="quarter" idx="4294967295"/>
          </p:nvPr>
        </p:nvSpPr>
        <p:spPr>
          <a:xfrm>
            <a:off x="5206365" y="6356350"/>
            <a:ext cx="874395" cy="365125"/>
          </a:xfrm>
        </p:spPr>
        <p:txBody>
          <a:bodyPr>
            <a:normAutofit/>
          </a:bodyPr>
          <a:lstStyle/>
          <a:p>
            <a:pPr>
              <a:spcAft>
                <a:spcPts val="600"/>
              </a:spcAft>
            </a:pPr>
            <a:fld id="{B63E4CEF-BB1E-48C7-AE93-F39F6AA99AD7}" type="slidenum">
              <a:rPr lang="en-US" kern="0"/>
              <a:pPr>
                <a:spcAft>
                  <a:spcPts val="600"/>
                </a:spcAft>
              </a:pPr>
              <a:t>162</a:t>
            </a:fld>
            <a:endParaRPr lang="en-US" kern="0" dirty="0"/>
          </a:p>
        </p:txBody>
      </p:sp>
      <p:pic>
        <p:nvPicPr>
          <p:cNvPr id="7" name="Picture 6" descr="A screenshot of a cell phone&#10;&#10;Description automatically generated">
            <a:extLst>
              <a:ext uri="{FF2B5EF4-FFF2-40B4-BE49-F238E27FC236}">
                <a16:creationId xmlns:a16="http://schemas.microsoft.com/office/drawing/2014/main" id="{160FE15E-D9E4-4D52-A003-E3FAB96DC99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8938" r="22656"/>
          <a:stretch/>
        </p:blipFill>
        <p:spPr>
          <a:xfrm>
            <a:off x="6742651" y="585369"/>
            <a:ext cx="2035589" cy="3462222"/>
          </a:xfrm>
          <a:prstGeom prst="ellipse">
            <a:avLst/>
          </a:prstGeom>
        </p:spPr>
      </p:pic>
    </p:spTree>
    <p:extLst>
      <p:ext uri="{BB962C8B-B14F-4D97-AF65-F5344CB8AC3E}">
        <p14:creationId xmlns:p14="http://schemas.microsoft.com/office/powerpoint/2010/main" val="368722711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337" y="62144"/>
            <a:ext cx="8202966" cy="1619508"/>
          </a:xfrm>
        </p:spPr>
        <p:txBody>
          <a:bodyPr>
            <a:noAutofit/>
          </a:bodyPr>
          <a:lstStyle/>
          <a:p>
            <a:r>
              <a:rPr lang="en-US" dirty="0"/>
              <a:t>Budget Considerations</a:t>
            </a:r>
            <a:br>
              <a:rPr lang="en-US" dirty="0"/>
            </a:br>
            <a:r>
              <a:rPr lang="en-US" dirty="0"/>
              <a:t>Parent and Family Engagement</a:t>
            </a:r>
          </a:p>
        </p:txBody>
      </p:sp>
      <p:sp>
        <p:nvSpPr>
          <p:cNvPr id="3" name="Content Placeholder 2"/>
          <p:cNvSpPr>
            <a:spLocks noGrp="1"/>
          </p:cNvSpPr>
          <p:nvPr>
            <p:ph idx="1"/>
          </p:nvPr>
        </p:nvSpPr>
        <p:spPr>
          <a:xfrm>
            <a:off x="852321" y="2227943"/>
            <a:ext cx="5033221" cy="3788227"/>
          </a:xfrm>
        </p:spPr>
        <p:txBody>
          <a:bodyPr anchor="ctr">
            <a:normAutofit/>
          </a:bodyPr>
          <a:lstStyle/>
          <a:p>
            <a:r>
              <a:rPr lang="en-US" sz="2100" u="sng" dirty="0"/>
              <a:t>Transportation and Childcare</a:t>
            </a:r>
            <a:r>
              <a:rPr lang="en-US" sz="2100" dirty="0"/>
              <a:t>: Funds for transportation and childcare to enable Title I parents to participate in Title I school-related meetings and training sessions (e.g., Annual Title I Parent Meeting)</a:t>
            </a:r>
          </a:p>
          <a:p>
            <a:r>
              <a:rPr lang="en-US" sz="2100" u="sng" dirty="0"/>
              <a:t>Translation/Interpretation</a:t>
            </a:r>
            <a:r>
              <a:rPr lang="en-US" sz="2100" dirty="0"/>
              <a:t>: Funds for translation of Title I-specific parent communications/meetings (e.g., invitations and language interpreters at parent input meetings in the spring)</a:t>
            </a:r>
          </a:p>
        </p:txBody>
      </p:sp>
      <p:sp>
        <p:nvSpPr>
          <p:cNvPr id="4" name="Date Placeholder 3"/>
          <p:cNvSpPr>
            <a:spLocks noGrp="1"/>
          </p:cNvSpPr>
          <p:nvPr>
            <p:ph type="dt" sz="half" idx="4294967295"/>
          </p:nvPr>
        </p:nvSpPr>
        <p:spPr>
          <a:xfrm>
            <a:off x="4938715" y="6423463"/>
            <a:ext cx="2057400" cy="273844"/>
          </a:xfrm>
        </p:spPr>
        <p:txBody>
          <a:bodyPr>
            <a:normAutofit/>
          </a:bodyPr>
          <a:lstStyle/>
          <a:p>
            <a:pPr algn="r">
              <a:spcAft>
                <a:spcPts val="600"/>
              </a:spcAft>
            </a:pPr>
            <a:fld id="{DDD7352F-ABCB-40A4-9F2C-DED4E1262053}" type="datetime1">
              <a:rPr lang="en-US" sz="920" kern="0">
                <a:solidFill>
                  <a:schemeClr val="tx1">
                    <a:lumMod val="75000"/>
                    <a:lumOff val="25000"/>
                  </a:schemeClr>
                </a:solidFill>
              </a:rPr>
              <a:pPr algn="r">
                <a:spcAft>
                  <a:spcPts val="600"/>
                </a:spcAft>
              </a:pPr>
              <a:t>8/9/2019</a:t>
            </a:fld>
            <a:endParaRPr lang="en-US" sz="920" kern="0" dirty="0">
              <a:solidFill>
                <a:schemeClr val="tx1">
                  <a:lumMod val="75000"/>
                  <a:lumOff val="25000"/>
                </a:schemeClr>
              </a:solidFill>
            </a:endParaRPr>
          </a:p>
        </p:txBody>
      </p:sp>
      <p:pic>
        <p:nvPicPr>
          <p:cNvPr id="8" name="Picture 7" descr="A picture containing object, clock&#10;&#10;Description automatically generated">
            <a:extLst>
              <a:ext uri="{FF2B5EF4-FFF2-40B4-BE49-F238E27FC236}">
                <a16:creationId xmlns:a16="http://schemas.microsoft.com/office/drawing/2014/main" id="{6059D203-F586-427A-AECD-0E40DB29428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65356" y="2893852"/>
            <a:ext cx="1462672" cy="1086033"/>
          </a:xfrm>
          <a:prstGeom prst="rect">
            <a:avLst/>
          </a:prstGeom>
        </p:spPr>
      </p:pic>
      <p:sp>
        <p:nvSpPr>
          <p:cNvPr id="5" name="Slide Number Placeholder 4"/>
          <p:cNvSpPr>
            <a:spLocks noGrp="1"/>
          </p:cNvSpPr>
          <p:nvPr>
            <p:ph type="sldNum" sz="quarter" idx="4294967295"/>
          </p:nvPr>
        </p:nvSpPr>
        <p:spPr>
          <a:xfrm>
            <a:off x="7576075" y="6415760"/>
            <a:ext cx="759278" cy="273844"/>
          </a:xfrm>
        </p:spPr>
        <p:txBody>
          <a:bodyPr>
            <a:normAutofit/>
          </a:bodyPr>
          <a:lstStyle/>
          <a:p>
            <a:pPr>
              <a:spcAft>
                <a:spcPts val="600"/>
              </a:spcAft>
            </a:pPr>
            <a:fld id="{B63E4CEF-BB1E-48C7-AE93-F39F6AA99AD7}" type="slidenum">
              <a:rPr lang="en-US" sz="920" kern="0">
                <a:solidFill>
                  <a:srgbClr val="FFFFFF"/>
                </a:solidFill>
              </a:rPr>
              <a:pPr>
                <a:spcAft>
                  <a:spcPts val="600"/>
                </a:spcAft>
              </a:pPr>
              <a:t>163</a:t>
            </a:fld>
            <a:endParaRPr lang="en-US" sz="920" kern="0" dirty="0">
              <a:solidFill>
                <a:srgbClr val="FFFFFF"/>
              </a:solidFill>
            </a:endParaRPr>
          </a:p>
        </p:txBody>
      </p:sp>
    </p:spTree>
    <p:extLst>
      <p:ext uri="{BB962C8B-B14F-4D97-AF65-F5344CB8AC3E}">
        <p14:creationId xmlns:p14="http://schemas.microsoft.com/office/powerpoint/2010/main" val="33838335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847" y="1"/>
            <a:ext cx="8045203" cy="1313894"/>
          </a:xfrm>
        </p:spPr>
        <p:txBody>
          <a:bodyPr>
            <a:noAutofit/>
          </a:bodyPr>
          <a:lstStyle/>
          <a:p>
            <a:r>
              <a:rPr lang="en-US" dirty="0"/>
              <a:t>Budget Considerations</a:t>
            </a:r>
            <a:br>
              <a:rPr lang="en-US" dirty="0"/>
            </a:br>
            <a:r>
              <a:rPr lang="en-US" dirty="0"/>
              <a:t>Parent and Family Engagement</a:t>
            </a:r>
          </a:p>
        </p:txBody>
      </p:sp>
      <p:sp>
        <p:nvSpPr>
          <p:cNvPr id="3" name="Content Placeholder 2"/>
          <p:cNvSpPr>
            <a:spLocks noGrp="1"/>
          </p:cNvSpPr>
          <p:nvPr>
            <p:ph idx="1"/>
          </p:nvPr>
        </p:nvSpPr>
        <p:spPr>
          <a:xfrm>
            <a:off x="895350" y="1690689"/>
            <a:ext cx="7886700" cy="3534940"/>
          </a:xfrm>
        </p:spPr>
        <p:txBody>
          <a:bodyPr>
            <a:normAutofit/>
          </a:bodyPr>
          <a:lstStyle/>
          <a:p>
            <a:r>
              <a:rPr lang="en-US" sz="2200" u="sng" dirty="0"/>
              <a:t>Literacy</a:t>
            </a:r>
            <a:r>
              <a:rPr lang="en-US" sz="2200" dirty="0"/>
              <a:t>: Funds for family literacy services to assist parents who do not have a high school diploma or who have low literacy levels to improve their own reading skills in order to be better equipped to support their children’s learning (other reasonably available sources of funding for such services being exhausted). GED preparatory classes may be funded by Title I, Part A funds. For student scholarship information, contact the </a:t>
            </a:r>
            <a:r>
              <a:rPr lang="en-US" sz="2200" dirty="0">
                <a:hlinkClick r:id="rId3"/>
              </a:rPr>
              <a:t>Certified Literate Communities</a:t>
            </a:r>
            <a:r>
              <a:rPr lang="en-US" sz="2200" dirty="0"/>
              <a:t> or an </a:t>
            </a:r>
            <a:r>
              <a:rPr lang="en-US" sz="2200" dirty="0">
                <a:hlinkClick r:id="rId4"/>
              </a:rPr>
              <a:t>Adult Education Program Administrator</a:t>
            </a:r>
            <a:r>
              <a:rPr lang="en-US" sz="2200" dirty="0"/>
              <a:t> at the Technical College System of Georgia.</a:t>
            </a:r>
          </a:p>
        </p:txBody>
      </p:sp>
      <p:sp>
        <p:nvSpPr>
          <p:cNvPr id="5" name="Slide Number Placeholder 4"/>
          <p:cNvSpPr>
            <a:spLocks noGrp="1"/>
          </p:cNvSpPr>
          <p:nvPr>
            <p:ph type="sldNum" sz="quarter" idx="4294967295"/>
          </p:nvPr>
        </p:nvSpPr>
        <p:spPr>
          <a:xfrm>
            <a:off x="7086600" y="6356350"/>
            <a:ext cx="2057400" cy="365125"/>
          </a:xfrm>
        </p:spPr>
        <p:txBody>
          <a:bodyPr/>
          <a:lstStyle/>
          <a:p>
            <a:fld id="{B63E4CEF-BB1E-48C7-AE93-F39F6AA99AD7}" type="slidenum">
              <a:rPr lang="en-US" sz="1350" kern="0">
                <a:solidFill>
                  <a:sysClr val="windowText" lastClr="000000"/>
                </a:solidFill>
              </a:rPr>
              <a:pPr/>
              <a:t>164</a:t>
            </a:fld>
            <a:endParaRPr lang="en-US" sz="1350" kern="0" dirty="0">
              <a:solidFill>
                <a:sysClr val="windowText" lastClr="000000"/>
              </a:solidFill>
            </a:endParaRPr>
          </a:p>
        </p:txBody>
      </p:sp>
      <p:pic>
        <p:nvPicPr>
          <p:cNvPr id="7" name="Graphic 6">
            <a:extLst>
              <a:ext uri="{FF2B5EF4-FFF2-40B4-BE49-F238E27FC236}">
                <a16:creationId xmlns:a16="http://schemas.microsoft.com/office/drawing/2014/main" id="{281EAD5F-06D0-4C77-9380-7765F8EDAB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5592" y="5047009"/>
            <a:ext cx="4234271" cy="1134034"/>
          </a:xfrm>
          <a:prstGeom prst="rect">
            <a:avLst/>
          </a:prstGeom>
        </p:spPr>
      </p:pic>
    </p:spTree>
    <p:extLst>
      <p:ext uri="{BB962C8B-B14F-4D97-AF65-F5344CB8AC3E}">
        <p14:creationId xmlns:p14="http://schemas.microsoft.com/office/powerpoint/2010/main" val="338775046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774D-BED5-49C3-B314-C84DA97F1344}"/>
              </a:ext>
            </a:extLst>
          </p:cNvPr>
          <p:cNvSpPr>
            <a:spLocks noGrp="1"/>
          </p:cNvSpPr>
          <p:nvPr>
            <p:ph type="title"/>
          </p:nvPr>
        </p:nvSpPr>
        <p:spPr>
          <a:xfrm>
            <a:off x="648070" y="0"/>
            <a:ext cx="8133980" cy="1181775"/>
          </a:xfrm>
        </p:spPr>
        <p:txBody>
          <a:bodyPr>
            <a:normAutofit/>
          </a:bodyPr>
          <a:lstStyle/>
          <a:p>
            <a:r>
              <a:rPr lang="en-US" dirty="0"/>
              <a:t>Budget Considerations</a:t>
            </a:r>
            <a:br>
              <a:rPr lang="en-US" dirty="0"/>
            </a:br>
            <a:r>
              <a:rPr lang="en-US" dirty="0"/>
              <a:t>Parent and Family Engagement</a:t>
            </a:r>
          </a:p>
        </p:txBody>
      </p:sp>
      <p:sp>
        <p:nvSpPr>
          <p:cNvPr id="3" name="Content Placeholder 2"/>
          <p:cNvSpPr>
            <a:spLocks noGrp="1"/>
          </p:cNvSpPr>
          <p:nvPr>
            <p:ph idx="1"/>
          </p:nvPr>
        </p:nvSpPr>
        <p:spPr>
          <a:xfrm>
            <a:off x="895350" y="1606796"/>
            <a:ext cx="7886700" cy="4197635"/>
          </a:xfrm>
        </p:spPr>
        <p:txBody>
          <a:bodyPr>
            <a:normAutofit/>
          </a:bodyPr>
          <a:lstStyle/>
          <a:p>
            <a:r>
              <a:rPr lang="en-US" sz="2000" u="sng" dirty="0"/>
              <a:t>Building Capacity of Parents of English Learners (ELs)</a:t>
            </a:r>
            <a:r>
              <a:rPr lang="en-US" sz="2000" dirty="0"/>
              <a:t>: Each LEA receiving Title I, Part A funds </a:t>
            </a:r>
            <a:r>
              <a:rPr lang="en-US" sz="2000" b="1" dirty="0">
                <a:solidFill>
                  <a:srgbClr val="00B050"/>
                </a:solidFill>
              </a:rPr>
              <a:t>shall implement </a:t>
            </a:r>
            <a:r>
              <a:rPr lang="en-US" sz="2000" dirty="0"/>
              <a:t>an </a:t>
            </a:r>
            <a:r>
              <a:rPr lang="en-US" sz="2000" b="1" dirty="0">
                <a:solidFill>
                  <a:srgbClr val="00B050"/>
                </a:solidFill>
              </a:rPr>
              <a:t>effective means of outreach to parents of English learners</a:t>
            </a:r>
            <a:r>
              <a:rPr lang="en-US" sz="2000" dirty="0"/>
              <a:t> to inform the parents regarding how the parents [in Title I schools] can—</a:t>
            </a:r>
          </a:p>
          <a:p>
            <a:pPr lvl="1"/>
            <a:r>
              <a:rPr lang="en-US" sz="2000" dirty="0"/>
              <a:t>(I) be involved in the education of their children; and </a:t>
            </a:r>
          </a:p>
          <a:p>
            <a:pPr lvl="1"/>
            <a:r>
              <a:rPr lang="en-US" sz="2000" dirty="0"/>
              <a:t>(II) be active participants in assisting their children to— </a:t>
            </a:r>
          </a:p>
          <a:p>
            <a:pPr lvl="2"/>
            <a:r>
              <a:rPr lang="en-US" dirty="0"/>
              <a:t>(aa) attain English proficiency; </a:t>
            </a:r>
          </a:p>
          <a:p>
            <a:pPr lvl="2"/>
            <a:r>
              <a:rPr lang="en-US" dirty="0"/>
              <a:t>(bb) achieve at high levels within a well-rounded education; and </a:t>
            </a:r>
          </a:p>
          <a:p>
            <a:pPr lvl="2"/>
            <a:r>
              <a:rPr lang="en-US" dirty="0"/>
              <a:t>(cc) meet the challenging State academic standards expected of all students. </a:t>
            </a:r>
          </a:p>
          <a:p>
            <a:pPr marL="0" lvl="2" indent="0" algn="r">
              <a:buNone/>
            </a:pPr>
            <a:r>
              <a:rPr lang="en-US" sz="1800" dirty="0"/>
              <a:t>- Section </a:t>
            </a:r>
            <a:r>
              <a:rPr lang="en-US" sz="1800" kern="0" dirty="0"/>
              <a:t>1112(e)(3)(C)</a:t>
            </a:r>
            <a:r>
              <a:rPr lang="en-US" sz="1800" dirty="0"/>
              <a:t> </a:t>
            </a:r>
          </a:p>
        </p:txBody>
      </p:sp>
      <p:sp>
        <p:nvSpPr>
          <p:cNvPr id="5" name="Slide Number Placeholder 4"/>
          <p:cNvSpPr>
            <a:spLocks noGrp="1"/>
          </p:cNvSpPr>
          <p:nvPr>
            <p:ph type="sldNum" sz="quarter" idx="4294967295"/>
          </p:nvPr>
        </p:nvSpPr>
        <p:spPr>
          <a:xfrm>
            <a:off x="7086600" y="6356350"/>
            <a:ext cx="2057400" cy="365125"/>
          </a:xfrm>
        </p:spPr>
        <p:txBody>
          <a:bodyPr/>
          <a:lstStyle/>
          <a:p>
            <a:fld id="{B63E4CEF-BB1E-48C7-AE93-F39F6AA99AD7}" type="slidenum">
              <a:rPr lang="en-US" smtClean="0"/>
              <a:pPr/>
              <a:t>165</a:t>
            </a:fld>
            <a:endParaRPr lang="en-US" dirty="0"/>
          </a:p>
        </p:txBody>
      </p:sp>
      <p:sp>
        <p:nvSpPr>
          <p:cNvPr id="6" name="Title 1"/>
          <p:cNvSpPr txBox="1">
            <a:spLocks/>
          </p:cNvSpPr>
          <p:nvPr/>
        </p:nvSpPr>
        <p:spPr>
          <a:xfrm>
            <a:off x="221501" y="216539"/>
            <a:ext cx="669911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endParaRPr lang="en-US" sz="4000" dirty="0"/>
          </a:p>
        </p:txBody>
      </p:sp>
      <p:sp>
        <p:nvSpPr>
          <p:cNvPr id="7" name="Rectangle 6"/>
          <p:cNvSpPr/>
          <p:nvPr/>
        </p:nvSpPr>
        <p:spPr>
          <a:xfrm>
            <a:off x="489948" y="5613899"/>
            <a:ext cx="8516687" cy="615553"/>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GaDOE Parents of EL webpage at </a:t>
            </a:r>
            <a:r>
              <a:rPr lang="en-US" sz="1600" u="sng" dirty="0">
                <a:solidFill>
                  <a:srgbClr val="1F497D"/>
                </a:solidFill>
                <a:latin typeface="Arial" panose="020B0604020202020204" pitchFamily="34" charset="0"/>
                <a:ea typeface="Calibri" panose="020F0502020204030204" pitchFamily="34" charset="0"/>
                <a:cs typeface="Arial" panose="020B0604020202020204" pitchFamily="34" charset="0"/>
                <a:hlinkClick r:id="" action="ppaction://noaction"/>
              </a:rPr>
              <a:t>http://www.gadoe.org/School-Improvement/</a:t>
            </a:r>
          </a:p>
          <a:p>
            <a:pPr algn="ctr"/>
            <a:r>
              <a:rPr lang="en-US" sz="1600" u="sng" dirty="0">
                <a:solidFill>
                  <a:srgbClr val="1F497D"/>
                </a:solidFill>
                <a:latin typeface="Arial" panose="020B0604020202020204" pitchFamily="34" charset="0"/>
                <a:ea typeface="Calibri" panose="020F0502020204030204" pitchFamily="34" charset="0"/>
                <a:cs typeface="Arial" panose="020B0604020202020204" pitchFamily="34" charset="0"/>
                <a:hlinkClick r:id="" action="ppaction://noaction"/>
              </a:rPr>
              <a:t>Federal-Programs/Partnerships/Pages/Parents-of-English-Learners.aspx</a:t>
            </a:r>
            <a:endParaRPr lang="en-US" sz="1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3227201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stationary&#10;&#10;Description automatically generated">
            <a:extLst>
              <a:ext uri="{FF2B5EF4-FFF2-40B4-BE49-F238E27FC236}">
                <a16:creationId xmlns:a16="http://schemas.microsoft.com/office/drawing/2014/main" id="{F002AE29-F2F0-4A86-958B-8C51B76C6F3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736" y="1260588"/>
            <a:ext cx="2799639" cy="1994743"/>
          </a:xfrm>
          <a:prstGeom prst="rect">
            <a:avLst/>
          </a:prstGeom>
        </p:spPr>
      </p:pic>
      <p:sp>
        <p:nvSpPr>
          <p:cNvPr id="2" name="Title 1"/>
          <p:cNvSpPr>
            <a:spLocks noGrp="1"/>
          </p:cNvSpPr>
          <p:nvPr>
            <p:ph type="title"/>
          </p:nvPr>
        </p:nvSpPr>
        <p:spPr>
          <a:xfrm>
            <a:off x="713064" y="1"/>
            <a:ext cx="8355435" cy="1158294"/>
          </a:xfrm>
        </p:spPr>
        <p:txBody>
          <a:bodyPr>
            <a:normAutofit fontScale="90000"/>
          </a:bodyPr>
          <a:lstStyle/>
          <a:p>
            <a:r>
              <a:rPr lang="en-US" sz="4000" dirty="0">
                <a:cs typeface="Aharoni" panose="02010803020104030203" pitchFamily="2" charset="-79"/>
              </a:rPr>
              <a:t>Inviting All Title I Parents—</a:t>
            </a:r>
            <a:br>
              <a:rPr lang="en-US" sz="4000" dirty="0">
                <a:cs typeface="Aharoni" panose="02010803020104030203" pitchFamily="2" charset="-79"/>
              </a:rPr>
            </a:br>
            <a:r>
              <a:rPr lang="en-US" sz="4000" dirty="0">
                <a:cs typeface="Aharoni" panose="02010803020104030203" pitchFamily="2" charset="-79"/>
              </a:rPr>
              <a:t>Including Outreach to Parents of ELs</a:t>
            </a:r>
          </a:p>
        </p:txBody>
      </p:sp>
      <p:sp>
        <p:nvSpPr>
          <p:cNvPr id="5" name="Slide Number Placeholder 4"/>
          <p:cNvSpPr>
            <a:spLocks noGrp="1"/>
          </p:cNvSpPr>
          <p:nvPr>
            <p:ph type="sldNum" sz="quarter" idx="4294967295"/>
          </p:nvPr>
        </p:nvSpPr>
        <p:spPr>
          <a:xfrm>
            <a:off x="7086600" y="6356350"/>
            <a:ext cx="2057400" cy="365125"/>
          </a:xfrm>
        </p:spPr>
        <p:txBody>
          <a:bodyPr/>
          <a:lstStyle/>
          <a:p>
            <a:fld id="{B63E4CEF-BB1E-48C7-AE93-F39F6AA99AD7}" type="slidenum">
              <a:rPr lang="en-US" smtClean="0"/>
              <a:pPr/>
              <a:t>166</a:t>
            </a:fld>
            <a:endParaRPr lang="en-US" dirty="0"/>
          </a:p>
        </p:txBody>
      </p:sp>
      <p:sp>
        <p:nvSpPr>
          <p:cNvPr id="3" name="Rectangle 2"/>
          <p:cNvSpPr/>
          <p:nvPr/>
        </p:nvSpPr>
        <p:spPr>
          <a:xfrm rot="20793239">
            <a:off x="834610" y="3043993"/>
            <a:ext cx="2366682" cy="3072154"/>
          </a:xfrm>
          <a:prstGeom prst="rect">
            <a:avLst/>
          </a:prstGeom>
          <a:solidFill>
            <a:schemeClr val="bg1"/>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rot="251847">
            <a:off x="6278993" y="1873815"/>
            <a:ext cx="2366682" cy="4062026"/>
          </a:xfrm>
          <a:prstGeom prst="rect">
            <a:avLst/>
          </a:prstGeom>
          <a:no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rot="20740093">
            <a:off x="965583" y="3002386"/>
            <a:ext cx="1984727" cy="3139321"/>
          </a:xfrm>
          <a:prstGeom prst="rect">
            <a:avLst/>
          </a:prstGeom>
          <a:noFill/>
        </p:spPr>
        <p:txBody>
          <a:bodyPr wrap="square" rtlCol="0">
            <a:spAutoFit/>
          </a:bodyPr>
          <a:lstStyle/>
          <a:p>
            <a:r>
              <a:rPr lang="en-US" sz="2200" b="1" dirty="0">
                <a:solidFill>
                  <a:schemeClr val="accent1"/>
                </a:solidFill>
              </a:rPr>
              <a:t>Annual Title I Meeting with agenda items:</a:t>
            </a:r>
          </a:p>
          <a:p>
            <a:pPr marL="117475" indent="-117475">
              <a:buFont typeface="Arial" panose="020B0604020202020204" pitchFamily="34" charset="0"/>
              <a:buChar char="•"/>
            </a:pPr>
            <a:r>
              <a:rPr lang="en-US" sz="2200" dirty="0"/>
              <a:t>English Language Development Standards</a:t>
            </a:r>
          </a:p>
          <a:p>
            <a:pPr marL="117475" indent="-117475">
              <a:buFont typeface="Arial" panose="020B0604020202020204" pitchFamily="34" charset="0"/>
              <a:buChar char="•"/>
            </a:pPr>
            <a:r>
              <a:rPr lang="en-US" sz="2200" dirty="0"/>
              <a:t>WIDA Assessments</a:t>
            </a:r>
          </a:p>
        </p:txBody>
      </p:sp>
      <p:sp>
        <p:nvSpPr>
          <p:cNvPr id="9" name="Rectangle 8"/>
          <p:cNvSpPr/>
          <p:nvPr/>
        </p:nvSpPr>
        <p:spPr>
          <a:xfrm rot="21417362">
            <a:off x="3441819" y="1544439"/>
            <a:ext cx="2557846" cy="4600259"/>
          </a:xfrm>
          <a:prstGeom prst="rect">
            <a:avLst/>
          </a:prstGeom>
          <a:no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rot="21417362">
            <a:off x="3538193" y="1568360"/>
            <a:ext cx="2454119" cy="4616648"/>
          </a:xfrm>
          <a:prstGeom prst="rect">
            <a:avLst/>
          </a:prstGeom>
          <a:noFill/>
        </p:spPr>
        <p:txBody>
          <a:bodyPr wrap="square" rtlCol="0">
            <a:spAutoFit/>
          </a:bodyPr>
          <a:lstStyle/>
          <a:p>
            <a:r>
              <a:rPr lang="en-US" sz="2400" b="1" dirty="0">
                <a:solidFill>
                  <a:schemeClr val="accent1"/>
                </a:solidFill>
              </a:rPr>
              <a:t>Parent Input Meetings in Title I schools with agenda items: </a:t>
            </a:r>
          </a:p>
          <a:p>
            <a:pPr marL="117475" indent="-117475">
              <a:buFont typeface="Arial" panose="020B0604020202020204" pitchFamily="34" charset="0"/>
              <a:buChar char="•"/>
            </a:pPr>
            <a:r>
              <a:rPr lang="en-US" sz="2200" dirty="0"/>
              <a:t>Parent and Family Engagement Policy</a:t>
            </a:r>
          </a:p>
          <a:p>
            <a:pPr marL="117475" indent="-117475">
              <a:buFont typeface="Arial" panose="020B0604020202020204" pitchFamily="34" charset="0"/>
              <a:buChar char="•"/>
            </a:pPr>
            <a:r>
              <a:rPr lang="en-US" sz="2200" dirty="0"/>
              <a:t>School-Parent Compact</a:t>
            </a:r>
          </a:p>
          <a:p>
            <a:pPr marL="117475" indent="-117475">
              <a:buFont typeface="Arial" panose="020B0604020202020204" pitchFamily="34" charset="0"/>
              <a:buChar char="•"/>
            </a:pPr>
            <a:r>
              <a:rPr lang="en-US" sz="2200" dirty="0"/>
              <a:t>Building School Staff Capacity</a:t>
            </a:r>
          </a:p>
          <a:p>
            <a:pPr marL="117475" indent="-117475">
              <a:buFont typeface="Arial" panose="020B0604020202020204" pitchFamily="34" charset="0"/>
              <a:buChar char="•"/>
            </a:pPr>
            <a:r>
              <a:rPr lang="en-US" sz="2200" dirty="0"/>
              <a:t>1% set-aside for family engagement</a:t>
            </a:r>
          </a:p>
        </p:txBody>
      </p:sp>
      <p:sp>
        <p:nvSpPr>
          <p:cNvPr id="12" name="TextBox 11"/>
          <p:cNvSpPr txBox="1"/>
          <p:nvPr/>
        </p:nvSpPr>
        <p:spPr>
          <a:xfrm rot="225359">
            <a:off x="6389505" y="1902041"/>
            <a:ext cx="2361751" cy="4093428"/>
          </a:xfrm>
          <a:prstGeom prst="rect">
            <a:avLst/>
          </a:prstGeom>
          <a:noFill/>
        </p:spPr>
        <p:txBody>
          <a:bodyPr wrap="square" rtlCol="0">
            <a:spAutoFit/>
          </a:bodyPr>
          <a:lstStyle/>
          <a:p>
            <a:r>
              <a:rPr lang="en-US" sz="2000" b="1" dirty="0">
                <a:solidFill>
                  <a:schemeClr val="accent1"/>
                </a:solidFill>
              </a:rPr>
              <a:t>Building Parent Capacity in Title I schools with agenda items:</a:t>
            </a:r>
          </a:p>
          <a:p>
            <a:pPr marL="117475" indent="-117475">
              <a:buFont typeface="Arial" panose="020B0604020202020204" pitchFamily="34" charset="0"/>
              <a:buChar char="•"/>
            </a:pPr>
            <a:r>
              <a:rPr lang="en-US" sz="2000" dirty="0"/>
              <a:t>Using the Parent Portal</a:t>
            </a:r>
          </a:p>
          <a:p>
            <a:pPr marL="117475" indent="-117475">
              <a:buFont typeface="Arial" panose="020B0604020202020204" pitchFamily="34" charset="0"/>
              <a:buChar char="•"/>
            </a:pPr>
            <a:r>
              <a:rPr lang="en-US" sz="2000" dirty="0"/>
              <a:t>Sharing Social Media posted in English &amp; other languages</a:t>
            </a:r>
          </a:p>
          <a:p>
            <a:pPr marL="117475" indent="-117475">
              <a:buFont typeface="Arial" panose="020B0604020202020204" pitchFamily="34" charset="0"/>
              <a:buChar char="•"/>
            </a:pPr>
            <a:r>
              <a:rPr lang="en-US" sz="2000" dirty="0"/>
              <a:t>Forwarding websites in English &amp; other languages</a:t>
            </a:r>
          </a:p>
        </p:txBody>
      </p:sp>
      <p:sp>
        <p:nvSpPr>
          <p:cNvPr id="14" name="TextBox 13"/>
          <p:cNvSpPr txBox="1"/>
          <p:nvPr/>
        </p:nvSpPr>
        <p:spPr>
          <a:xfrm rot="20918771">
            <a:off x="235833" y="1867983"/>
            <a:ext cx="2481781" cy="914097"/>
          </a:xfrm>
          <a:prstGeom prst="rect">
            <a:avLst/>
          </a:prstGeom>
          <a:noFill/>
        </p:spPr>
        <p:txBody>
          <a:bodyPr wrap="square" rtlCol="0">
            <a:spAutoFit/>
          </a:bodyPr>
          <a:lstStyle/>
          <a:p>
            <a:pPr algn="ctr"/>
            <a:r>
              <a:rPr lang="en-US" sz="1600" dirty="0">
                <a:solidFill>
                  <a:srgbClr val="C00000"/>
                </a:solidFill>
              </a:rPr>
              <a:t>Use multiple ways of inviting parents in an understandable language!</a:t>
            </a:r>
          </a:p>
        </p:txBody>
      </p:sp>
    </p:spTree>
    <p:extLst>
      <p:ext uri="{BB962C8B-B14F-4D97-AF65-F5344CB8AC3E}">
        <p14:creationId xmlns:p14="http://schemas.microsoft.com/office/powerpoint/2010/main" val="49540303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337" y="62145"/>
            <a:ext cx="7163774" cy="1162973"/>
          </a:xfrm>
        </p:spPr>
        <p:txBody>
          <a:bodyPr>
            <a:normAutofit/>
          </a:bodyPr>
          <a:lstStyle/>
          <a:p>
            <a:r>
              <a:rPr lang="en-US" dirty="0"/>
              <a:t>Budget Considerations</a:t>
            </a:r>
            <a:br>
              <a:rPr lang="en-US" dirty="0"/>
            </a:br>
            <a:r>
              <a:rPr lang="en-US" dirty="0"/>
              <a:t>Parent and Family Engagement</a:t>
            </a:r>
          </a:p>
        </p:txBody>
      </p:sp>
      <p:sp>
        <p:nvSpPr>
          <p:cNvPr id="4" name="Date Placeholder 3"/>
          <p:cNvSpPr>
            <a:spLocks noGrp="1"/>
          </p:cNvSpPr>
          <p:nvPr>
            <p:ph type="dt" sz="half" idx="4294967295"/>
          </p:nvPr>
        </p:nvSpPr>
        <p:spPr>
          <a:xfrm>
            <a:off x="628650" y="6356350"/>
            <a:ext cx="2057400" cy="365125"/>
          </a:xfrm>
        </p:spPr>
        <p:txBody>
          <a:bodyPr>
            <a:normAutofit/>
          </a:bodyPr>
          <a:lstStyle/>
          <a:p>
            <a:pPr>
              <a:spcAft>
                <a:spcPts val="600"/>
              </a:spcAft>
            </a:pPr>
            <a:fld id="{C0647D9B-8DFE-40D3-92D6-C992E4925D20}" type="datetime1">
              <a:rPr lang="en-US" kern="0"/>
              <a:pPr>
                <a:spcAft>
                  <a:spcPts val="600"/>
                </a:spcAft>
              </a:pPr>
              <a:t>8/9/2019</a:t>
            </a:fld>
            <a:endParaRPr lang="en-US" kern="0" dirty="0"/>
          </a:p>
        </p:txBody>
      </p:sp>
      <p:sp>
        <p:nvSpPr>
          <p:cNvPr id="5" name="Slide Number Placeholder 4"/>
          <p:cNvSpPr>
            <a:spLocks noGrp="1"/>
          </p:cNvSpPr>
          <p:nvPr>
            <p:ph type="sldNum" sz="quarter" idx="4294967295"/>
          </p:nvPr>
        </p:nvSpPr>
        <p:spPr>
          <a:xfrm>
            <a:off x="6457950" y="6356350"/>
            <a:ext cx="2057400" cy="365125"/>
          </a:xfrm>
        </p:spPr>
        <p:txBody>
          <a:bodyPr>
            <a:normAutofit/>
          </a:bodyPr>
          <a:lstStyle/>
          <a:p>
            <a:pPr>
              <a:spcAft>
                <a:spcPts val="600"/>
              </a:spcAft>
            </a:pPr>
            <a:fld id="{B63E4CEF-BB1E-48C7-AE93-F39F6AA99AD7}" type="slidenum">
              <a:rPr lang="en-US" kern="0"/>
              <a:pPr>
                <a:spcAft>
                  <a:spcPts val="600"/>
                </a:spcAft>
              </a:pPr>
              <a:t>167</a:t>
            </a:fld>
            <a:endParaRPr lang="en-US" kern="0" dirty="0"/>
          </a:p>
        </p:txBody>
      </p:sp>
      <p:graphicFrame>
        <p:nvGraphicFramePr>
          <p:cNvPr id="7" name="Content Placeholder 2">
            <a:extLst>
              <a:ext uri="{FF2B5EF4-FFF2-40B4-BE49-F238E27FC236}">
                <a16:creationId xmlns:a16="http://schemas.microsoft.com/office/drawing/2014/main" id="{40068889-C5C3-474C-963D-8507FE387FF3}"/>
              </a:ext>
            </a:extLst>
          </p:cNvPr>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518273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602" y="0"/>
            <a:ext cx="8027448" cy="1690689"/>
          </a:xfrm>
        </p:spPr>
        <p:txBody>
          <a:bodyPr>
            <a:noAutofit/>
          </a:bodyPr>
          <a:lstStyle/>
          <a:p>
            <a:r>
              <a:rPr lang="en-US" dirty="0">
                <a:cs typeface="Calibri" pitchFamily="34" charset="0"/>
              </a:rPr>
              <a:t>Budget Considerations</a:t>
            </a:r>
            <a:br>
              <a:rPr lang="en-US" dirty="0">
                <a:cs typeface="Calibri" pitchFamily="34" charset="0"/>
              </a:rPr>
            </a:br>
            <a:r>
              <a:rPr lang="en-US" dirty="0"/>
              <a:t>Parent and Family Engagement</a:t>
            </a:r>
            <a:br>
              <a:rPr lang="en-US" sz="4000" dirty="0">
                <a:cs typeface="Calibri" pitchFamily="34" charset="0"/>
              </a:rPr>
            </a:br>
            <a:endParaRPr lang="en-US" sz="4000" dirty="0"/>
          </a:p>
        </p:txBody>
      </p:sp>
      <p:sp>
        <p:nvSpPr>
          <p:cNvPr id="3" name="Content Placeholder 2"/>
          <p:cNvSpPr>
            <a:spLocks noGrp="1"/>
          </p:cNvSpPr>
          <p:nvPr>
            <p:ph idx="1"/>
          </p:nvPr>
        </p:nvSpPr>
        <p:spPr/>
        <p:txBody>
          <a:bodyPr>
            <a:normAutofit fontScale="77500" lnSpcReduction="20000"/>
          </a:bodyPr>
          <a:lstStyle/>
          <a:p>
            <a:pPr>
              <a:lnSpc>
                <a:spcPct val="110000"/>
              </a:lnSpc>
              <a:spcBef>
                <a:spcPts val="0"/>
              </a:spcBef>
            </a:pPr>
            <a:r>
              <a:rPr lang="en-US" u="sng" dirty="0"/>
              <a:t>Academic Parent-Teacher Teams (APTT)</a:t>
            </a:r>
            <a:r>
              <a:rPr lang="en-US" dirty="0"/>
              <a:t>: During FY20, five additional school systems will be trained to implement APTT. Payment to WestEd is not applicable in FY20; however, existing APTT schools will need to include items in their Title I budget for APTT meetings. There is a total of 23 APTT school systems across the state implementing APTT in more than 60 schools.</a:t>
            </a:r>
          </a:p>
          <a:p>
            <a:pPr marL="0" lvl="1" indent="0">
              <a:lnSpc>
                <a:spcPct val="110000"/>
              </a:lnSpc>
              <a:spcBef>
                <a:spcPts val="0"/>
              </a:spcBef>
              <a:buNone/>
            </a:pPr>
            <a:endParaRPr lang="en-US" sz="2800" u="sng" dirty="0"/>
          </a:p>
          <a:p>
            <a:pPr marL="0" lvl="1" indent="0" algn="ctr">
              <a:lnSpc>
                <a:spcPct val="110000"/>
              </a:lnSpc>
              <a:spcBef>
                <a:spcPts val="0"/>
              </a:spcBef>
              <a:buNone/>
            </a:pPr>
            <a:r>
              <a:rPr lang="en-US" sz="2600" dirty="0"/>
              <a:t>For a list of APTT schools, visit </a:t>
            </a:r>
          </a:p>
          <a:p>
            <a:pPr marL="0" lvl="1" indent="0" algn="ctr">
              <a:lnSpc>
                <a:spcPct val="110000"/>
              </a:lnSpc>
              <a:spcBef>
                <a:spcPts val="0"/>
              </a:spcBef>
              <a:buNone/>
            </a:pPr>
            <a:r>
              <a:rPr lang="en-US" sz="2600" u="sng" dirty="0">
                <a:hlinkClick r:id="rId3"/>
              </a:rPr>
              <a:t>http://www.gadoe.org/School-Improvement/Federal-Programs/Pages/APTT.aspx</a:t>
            </a:r>
            <a:endParaRPr lang="en-US" sz="2600" u="sng" dirty="0"/>
          </a:p>
          <a:p>
            <a:pPr marL="0" lvl="1" indent="0" algn="ctr">
              <a:lnSpc>
                <a:spcPct val="110000"/>
              </a:lnSpc>
              <a:spcBef>
                <a:spcPts val="0"/>
              </a:spcBef>
              <a:buNone/>
            </a:pPr>
            <a:endParaRPr lang="en-US" sz="2600" u="sng" dirty="0"/>
          </a:p>
          <a:p>
            <a:pPr marL="0" lvl="1" indent="0" algn="ctr">
              <a:lnSpc>
                <a:spcPct val="110000"/>
              </a:lnSpc>
              <a:spcBef>
                <a:spcPts val="0"/>
              </a:spcBef>
              <a:buNone/>
            </a:pPr>
            <a:r>
              <a:rPr lang="en-US" sz="2600" dirty="0"/>
              <a:t>or </a:t>
            </a:r>
            <a:r>
              <a:rPr lang="en-US" sz="2600" dirty="0">
                <a:hlinkClick r:id="rId4"/>
              </a:rPr>
              <a:t>http://www.bit.ly/apttgeorgia</a:t>
            </a:r>
            <a:endParaRPr lang="en-US" sz="2600" u="sng" dirty="0"/>
          </a:p>
          <a:p>
            <a:pPr>
              <a:lnSpc>
                <a:spcPct val="110000"/>
              </a:lnSpc>
              <a:spcBef>
                <a:spcPts val="0"/>
              </a:spcBef>
            </a:pPr>
            <a:endParaRPr lang="en-US" sz="1800" dirty="0"/>
          </a:p>
        </p:txBody>
      </p:sp>
      <p:sp>
        <p:nvSpPr>
          <p:cNvPr id="5" name="Slide Number Placeholder 4"/>
          <p:cNvSpPr>
            <a:spLocks noGrp="1"/>
          </p:cNvSpPr>
          <p:nvPr>
            <p:ph type="sldNum" sz="quarter" idx="4294967295"/>
          </p:nvPr>
        </p:nvSpPr>
        <p:spPr>
          <a:xfrm>
            <a:off x="7086600" y="6356350"/>
            <a:ext cx="2057400" cy="365125"/>
          </a:xfrm>
        </p:spPr>
        <p:txBody>
          <a:bodyPr/>
          <a:lstStyle/>
          <a:p>
            <a:fld id="{B63E4CEF-BB1E-48C7-AE93-F39F6AA99AD7}" type="slidenum">
              <a:rPr lang="en-US" sz="1350" kern="0">
                <a:solidFill>
                  <a:prstClr val="white"/>
                </a:solidFill>
              </a:rPr>
              <a:pPr/>
              <a:t>168</a:t>
            </a:fld>
            <a:endParaRPr lang="en-US" sz="1350" kern="0" dirty="0">
              <a:solidFill>
                <a:prstClr val="white"/>
              </a:solidFill>
            </a:endParaRPr>
          </a:p>
        </p:txBody>
      </p:sp>
    </p:spTree>
    <p:extLst>
      <p:ext uri="{BB962C8B-B14F-4D97-AF65-F5344CB8AC3E}">
        <p14:creationId xmlns:p14="http://schemas.microsoft.com/office/powerpoint/2010/main" val="15154478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14" y="136526"/>
            <a:ext cx="8071836" cy="1554164"/>
          </a:xfrm>
        </p:spPr>
        <p:txBody>
          <a:bodyPr>
            <a:noAutofit/>
          </a:bodyPr>
          <a:lstStyle/>
          <a:p>
            <a:r>
              <a:rPr lang="en-US" dirty="0">
                <a:cs typeface="Calibri" pitchFamily="34" charset="0"/>
              </a:rPr>
              <a:t>Budget Considerations</a:t>
            </a:r>
            <a:br>
              <a:rPr lang="en-US" dirty="0">
                <a:cs typeface="Calibri" pitchFamily="34" charset="0"/>
              </a:rPr>
            </a:br>
            <a:r>
              <a:rPr lang="en-US" dirty="0"/>
              <a:t>Parent and Family Engagement</a:t>
            </a:r>
            <a:br>
              <a:rPr lang="en-US" sz="4000" dirty="0">
                <a:cs typeface="Calibri" pitchFamily="34" charset="0"/>
              </a:rPr>
            </a:br>
            <a:endParaRPr lang="en-US" sz="4000" dirty="0"/>
          </a:p>
        </p:txBody>
      </p:sp>
      <p:sp>
        <p:nvSpPr>
          <p:cNvPr id="3" name="Content Placeholder 2"/>
          <p:cNvSpPr>
            <a:spLocks noGrp="1"/>
          </p:cNvSpPr>
          <p:nvPr>
            <p:ph idx="1"/>
          </p:nvPr>
        </p:nvSpPr>
        <p:spPr>
          <a:xfrm>
            <a:off x="895350" y="1538242"/>
            <a:ext cx="7621633" cy="4679678"/>
          </a:xfrm>
        </p:spPr>
        <p:txBody>
          <a:bodyPr>
            <a:normAutofit fontScale="77500" lnSpcReduction="20000"/>
          </a:bodyPr>
          <a:lstStyle/>
          <a:p>
            <a:pPr>
              <a:lnSpc>
                <a:spcPct val="110000"/>
              </a:lnSpc>
              <a:spcBef>
                <a:spcPts val="0"/>
              </a:spcBef>
            </a:pPr>
            <a:r>
              <a:rPr lang="en-US" u="sng" dirty="0"/>
              <a:t>National ESEA Conference</a:t>
            </a:r>
            <a:r>
              <a:rPr lang="en-US" dirty="0"/>
              <a:t>: February 5-7, 2020 in Atlanta</a:t>
            </a:r>
          </a:p>
          <a:p>
            <a:pPr>
              <a:lnSpc>
                <a:spcPct val="110000"/>
              </a:lnSpc>
              <a:spcBef>
                <a:spcPts val="0"/>
              </a:spcBef>
            </a:pPr>
            <a:endParaRPr lang="en-US" dirty="0"/>
          </a:p>
          <a:p>
            <a:pPr>
              <a:lnSpc>
                <a:spcPct val="110000"/>
              </a:lnSpc>
              <a:spcBef>
                <a:spcPts val="0"/>
              </a:spcBef>
            </a:pPr>
            <a:r>
              <a:rPr lang="en-US" u="sng" dirty="0"/>
              <a:t>State School Superintendent’s Parent Advisory Council (PAC)</a:t>
            </a:r>
            <a:r>
              <a:rPr lang="en-US" dirty="0"/>
              <a:t>: If a current PAC member is representing your school system in FY20, consider supporting his/her attendance at the National ESEA Conference.</a:t>
            </a:r>
          </a:p>
          <a:p>
            <a:pPr>
              <a:lnSpc>
                <a:spcPct val="110000"/>
              </a:lnSpc>
              <a:spcBef>
                <a:spcPts val="0"/>
              </a:spcBef>
            </a:pPr>
            <a:endParaRPr lang="en-US" sz="2800" dirty="0"/>
          </a:p>
          <a:p>
            <a:pPr>
              <a:lnSpc>
                <a:spcPct val="110000"/>
              </a:lnSpc>
              <a:spcBef>
                <a:spcPts val="0"/>
              </a:spcBef>
            </a:pPr>
            <a:r>
              <a:rPr lang="en-US" sz="2800" b="1" dirty="0"/>
              <a:t>No Georgia Family Engagement Con</a:t>
            </a:r>
            <a:r>
              <a:rPr lang="en-US" b="1" dirty="0"/>
              <a:t>ference and no Regional Network Meetings in FY20</a:t>
            </a:r>
          </a:p>
          <a:p>
            <a:pPr marL="0" indent="0">
              <a:lnSpc>
                <a:spcPct val="110000"/>
              </a:lnSpc>
              <a:spcBef>
                <a:spcPts val="0"/>
              </a:spcBef>
              <a:buNone/>
            </a:pPr>
            <a:endParaRPr lang="en-US" sz="2800" u="sng" dirty="0"/>
          </a:p>
          <a:p>
            <a:pPr>
              <a:lnSpc>
                <a:spcPct val="110000"/>
              </a:lnSpc>
              <a:spcBef>
                <a:spcPts val="0"/>
              </a:spcBef>
            </a:pPr>
            <a:r>
              <a:rPr lang="en-US" dirty="0"/>
              <a:t>Other Options:</a:t>
            </a:r>
          </a:p>
          <a:p>
            <a:pPr lvl="1">
              <a:lnSpc>
                <a:spcPct val="110000"/>
              </a:lnSpc>
              <a:spcBef>
                <a:spcPts val="0"/>
              </a:spcBef>
              <a:buFont typeface="Courier New" panose="02070309020205020404" pitchFamily="49" charset="0"/>
              <a:buChar char="o"/>
            </a:pPr>
            <a:r>
              <a:rPr lang="en-US" dirty="0"/>
              <a:t>National Family and Community Engagement Conference: May 27-29, 2020 in Los Angeles</a:t>
            </a:r>
          </a:p>
          <a:p>
            <a:pPr lvl="1">
              <a:lnSpc>
                <a:spcPct val="110000"/>
              </a:lnSpc>
              <a:spcBef>
                <a:spcPts val="0"/>
              </a:spcBef>
              <a:buFont typeface="Courier New" panose="02070309020205020404" pitchFamily="49" charset="0"/>
              <a:buChar char="o"/>
            </a:pPr>
            <a:r>
              <a:rPr lang="en-US" dirty="0"/>
              <a:t>School-Parent Compacts online course in GA Learns at </a:t>
            </a:r>
            <a:r>
              <a:rPr lang="en-US" dirty="0">
                <a:hlinkClick r:id="rId3"/>
              </a:rPr>
              <a:t>http://www.galearns.org</a:t>
            </a:r>
            <a:r>
              <a:rPr lang="en-US" dirty="0"/>
              <a:t> </a:t>
            </a:r>
            <a:r>
              <a:rPr lang="en-US" dirty="0">
                <a:solidFill>
                  <a:schemeClr val="accent2"/>
                </a:solidFill>
              </a:rPr>
              <a:t>(It’s free! And more courses this Fall)</a:t>
            </a:r>
          </a:p>
          <a:p>
            <a:pPr>
              <a:lnSpc>
                <a:spcPct val="110000"/>
              </a:lnSpc>
              <a:spcBef>
                <a:spcPts val="0"/>
              </a:spcBef>
            </a:pPr>
            <a:endParaRPr lang="en-US" sz="2800" u="sng" dirty="0"/>
          </a:p>
          <a:p>
            <a:pPr>
              <a:lnSpc>
                <a:spcPct val="110000"/>
              </a:lnSpc>
              <a:spcBef>
                <a:spcPts val="0"/>
              </a:spcBef>
            </a:pPr>
            <a:endParaRPr lang="en-US" sz="1800" dirty="0"/>
          </a:p>
        </p:txBody>
      </p:sp>
      <p:sp>
        <p:nvSpPr>
          <p:cNvPr id="5" name="Slide Number Placeholder 4"/>
          <p:cNvSpPr>
            <a:spLocks noGrp="1"/>
          </p:cNvSpPr>
          <p:nvPr>
            <p:ph type="sldNum" sz="quarter" idx="4294967295"/>
          </p:nvPr>
        </p:nvSpPr>
        <p:spPr>
          <a:xfrm>
            <a:off x="7086600" y="6356350"/>
            <a:ext cx="2057400" cy="365125"/>
          </a:xfrm>
        </p:spPr>
        <p:txBody>
          <a:bodyPr/>
          <a:lstStyle/>
          <a:p>
            <a:fld id="{B63E4CEF-BB1E-48C7-AE93-F39F6AA99AD7}" type="slidenum">
              <a:rPr lang="en-US" sz="1350" kern="0">
                <a:solidFill>
                  <a:prstClr val="white"/>
                </a:solidFill>
              </a:rPr>
              <a:pPr/>
              <a:t>169</a:t>
            </a:fld>
            <a:endParaRPr lang="en-US" sz="1350" kern="0" dirty="0">
              <a:solidFill>
                <a:prstClr val="white"/>
              </a:solidFill>
            </a:endParaRPr>
          </a:p>
        </p:txBody>
      </p:sp>
    </p:spTree>
    <p:extLst>
      <p:ext uri="{BB962C8B-B14F-4D97-AF65-F5344CB8AC3E}">
        <p14:creationId xmlns:p14="http://schemas.microsoft.com/office/powerpoint/2010/main" val="2521705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0"/>
            <a:ext cx="8059301" cy="911623"/>
          </a:xfrm>
        </p:spPr>
        <p:txBody>
          <a:bodyPr>
            <a:normAutofit/>
          </a:bodyPr>
          <a:lstStyle/>
          <a:p>
            <a:r>
              <a:rPr lang="en-US" dirty="0"/>
              <a:t>Budget Review</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17</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24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3049021"/>
            <a:ext cx="7886700" cy="3125276"/>
          </a:xfrm>
        </p:spPr>
        <p:txBody>
          <a:bodyPr>
            <a:normAutofit fontScale="70000" lnSpcReduction="20000"/>
          </a:bodyPr>
          <a:lstStyle/>
          <a:p>
            <a:r>
              <a:rPr lang="en-US" dirty="0"/>
              <a:t>Budget for each program: </a:t>
            </a:r>
          </a:p>
          <a:p>
            <a:pPr lvl="1"/>
            <a:r>
              <a:rPr lang="en-US" dirty="0"/>
              <a:t>LEAs must submit a program budget for each applicable program in the consolidated application each fiscal year. </a:t>
            </a:r>
          </a:p>
          <a:p>
            <a:pPr lvl="1"/>
            <a:r>
              <a:rPr lang="en-US" dirty="0">
                <a:solidFill>
                  <a:srgbClr val="0070C0"/>
                </a:solidFill>
              </a:rPr>
              <a:t>The budget must be approved by the appropriate program manager or specialist before funds are available through Georgia’s Grants Accounting Online Report System (GAORS).</a:t>
            </a:r>
          </a:p>
          <a:p>
            <a:pPr lvl="1"/>
            <a:r>
              <a:rPr lang="en-US" dirty="0"/>
              <a:t>Budgets should be submitted as soon as the LEA CLIP is approved and no later than </a:t>
            </a:r>
            <a:r>
              <a:rPr lang="en-US" u="sng" dirty="0"/>
              <a:t>October 1</a:t>
            </a:r>
            <a:r>
              <a:rPr lang="en-US" dirty="0"/>
              <a:t>. </a:t>
            </a:r>
          </a:p>
          <a:p>
            <a:pPr lvl="1"/>
            <a:r>
              <a:rPr lang="en-US" dirty="0">
                <a:solidFill>
                  <a:srgbClr val="0070C0"/>
                </a:solidFill>
              </a:rPr>
              <a:t>This will ensure the LEA implements its supplemental support services for children when, or very soon after, the school year begins. </a:t>
            </a:r>
          </a:p>
          <a:p>
            <a:pPr lvl="1"/>
            <a:r>
              <a:rPr lang="en-US" dirty="0"/>
              <a:t>Amendments to original budgets are accepted throughout the year (see page 59).</a:t>
            </a:r>
          </a:p>
        </p:txBody>
      </p:sp>
    </p:spTree>
    <p:extLst>
      <p:ext uri="{BB962C8B-B14F-4D97-AF65-F5344CB8AC3E}">
        <p14:creationId xmlns:p14="http://schemas.microsoft.com/office/powerpoint/2010/main" val="400021201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14" y="0"/>
            <a:ext cx="8291743" cy="1118586"/>
          </a:xfrm>
        </p:spPr>
        <p:txBody>
          <a:bodyPr>
            <a:noAutofit/>
          </a:bodyPr>
          <a:lstStyle/>
          <a:p>
            <a:r>
              <a:rPr lang="en-US" dirty="0"/>
              <a:t>Budget Considerations</a:t>
            </a:r>
            <a:br>
              <a:rPr lang="en-US" dirty="0"/>
            </a:br>
            <a:r>
              <a:rPr lang="en-US" dirty="0"/>
              <a:t>Parent and Family Engagement</a:t>
            </a:r>
          </a:p>
        </p:txBody>
      </p:sp>
      <p:sp>
        <p:nvSpPr>
          <p:cNvPr id="3" name="Content Placeholder 2"/>
          <p:cNvSpPr>
            <a:spLocks noGrp="1"/>
          </p:cNvSpPr>
          <p:nvPr>
            <p:ph idx="1"/>
          </p:nvPr>
        </p:nvSpPr>
        <p:spPr>
          <a:xfrm>
            <a:off x="864378" y="1813618"/>
            <a:ext cx="3432296" cy="3739969"/>
          </a:xfrm>
        </p:spPr>
        <p:txBody>
          <a:bodyPr anchor="ctr">
            <a:normAutofit/>
          </a:bodyPr>
          <a:lstStyle/>
          <a:p>
            <a:r>
              <a:rPr lang="en-US" dirty="0"/>
              <a:t>Required District Set-Asides for Parent and Family Engagement</a:t>
            </a:r>
          </a:p>
          <a:p>
            <a:r>
              <a:rPr lang="en-US" dirty="0"/>
              <a:t>Supplemental English language services for participating ELs</a:t>
            </a:r>
          </a:p>
        </p:txBody>
      </p:sp>
      <p:sp>
        <p:nvSpPr>
          <p:cNvPr id="5" name="Slide Number Placeholder 4"/>
          <p:cNvSpPr>
            <a:spLocks noGrp="1"/>
          </p:cNvSpPr>
          <p:nvPr>
            <p:ph type="sldNum" sz="quarter" idx="4294967295"/>
          </p:nvPr>
        </p:nvSpPr>
        <p:spPr>
          <a:xfrm>
            <a:off x="7756072" y="5624513"/>
            <a:ext cx="759278" cy="273844"/>
          </a:xfrm>
        </p:spPr>
        <p:txBody>
          <a:bodyPr>
            <a:normAutofit lnSpcReduction="10000"/>
          </a:bodyPr>
          <a:lstStyle/>
          <a:p>
            <a:pPr>
              <a:spcAft>
                <a:spcPts val="600"/>
              </a:spcAft>
            </a:pPr>
            <a:fld id="{B63E4CEF-BB1E-48C7-AE93-F39F6AA99AD7}" type="slidenum">
              <a:rPr lang="en-US" kern="0">
                <a:solidFill>
                  <a:srgbClr val="FFFFFF"/>
                </a:solidFill>
              </a:rPr>
              <a:pPr>
                <a:spcAft>
                  <a:spcPts val="600"/>
                </a:spcAft>
              </a:pPr>
              <a:t>170</a:t>
            </a:fld>
            <a:endParaRPr lang="en-US" kern="0" dirty="0">
              <a:solidFill>
                <a:srgbClr val="FFFFFF"/>
              </a:solidFill>
            </a:endParaRPr>
          </a:p>
        </p:txBody>
      </p:sp>
      <p:pic>
        <p:nvPicPr>
          <p:cNvPr id="7" name="Picture 6"/>
          <p:cNvPicPr>
            <a:picLocks noChangeAspect="1"/>
          </p:cNvPicPr>
          <p:nvPr/>
        </p:nvPicPr>
        <p:blipFill rotWithShape="1">
          <a:blip r:embed="rId3" cstate="print">
            <a:alphaModFix/>
            <a:extLst>
              <a:ext uri="{28A0092B-C50C-407E-A947-70E740481C1C}">
                <a14:useLocalDpi xmlns:a14="http://schemas.microsoft.com/office/drawing/2010/main" val="0"/>
              </a:ext>
            </a:extLst>
          </a:blip>
          <a:srcRect r="-9" b="433"/>
          <a:stretch/>
        </p:blipFill>
        <p:spPr>
          <a:xfrm>
            <a:off x="6598028" y="2461923"/>
            <a:ext cx="1937263" cy="1934153"/>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8" name="Picture 2">
            <a:hlinkClick r:id="rId4"/>
            <a:extLst>
              <a:ext uri="{FF2B5EF4-FFF2-40B4-BE49-F238E27FC236}">
                <a16:creationId xmlns:a16="http://schemas.microsoft.com/office/drawing/2014/main" id="{A5C558F8-8243-44DC-A80A-50E7E6EED6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8236" y="2260316"/>
            <a:ext cx="1682713" cy="236246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a:extLst>
              <a:ext uri="{FF2B5EF4-FFF2-40B4-BE49-F238E27FC236}">
                <a16:creationId xmlns:a16="http://schemas.microsoft.com/office/drawing/2014/main" id="{026A11CC-946F-451F-AE39-F1ABB3B62F60}"/>
              </a:ext>
            </a:extLst>
          </p:cNvPr>
          <p:cNvSpPr/>
          <p:nvPr/>
        </p:nvSpPr>
        <p:spPr>
          <a:xfrm>
            <a:off x="1063379" y="5672584"/>
            <a:ext cx="5810886"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Refer to the presentation by Title I, Part A</a:t>
            </a:r>
          </a:p>
        </p:txBody>
      </p:sp>
    </p:spTree>
    <p:extLst>
      <p:ext uri="{BB962C8B-B14F-4D97-AF65-F5344CB8AC3E}">
        <p14:creationId xmlns:p14="http://schemas.microsoft.com/office/powerpoint/2010/main" val="24029485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14" y="0"/>
            <a:ext cx="8071836" cy="1269507"/>
          </a:xfrm>
        </p:spPr>
        <p:txBody>
          <a:bodyPr>
            <a:noAutofit/>
          </a:bodyPr>
          <a:lstStyle/>
          <a:p>
            <a:pPr>
              <a:defRPr/>
            </a:pPr>
            <a:br>
              <a:rPr lang="en-US" sz="4000" dirty="0">
                <a:cs typeface="Calibri" pitchFamily="34" charset="0"/>
              </a:rPr>
            </a:br>
            <a:r>
              <a:rPr lang="en-US" dirty="0">
                <a:cs typeface="Calibri" pitchFamily="34" charset="0"/>
              </a:rPr>
              <a:t>Family-School Partnership</a:t>
            </a:r>
            <a:br>
              <a:rPr lang="en-US" dirty="0">
                <a:cs typeface="Calibri" pitchFamily="34" charset="0"/>
              </a:rPr>
            </a:br>
            <a:r>
              <a:rPr lang="en-US" dirty="0">
                <a:cs typeface="Calibri" pitchFamily="34" charset="0"/>
              </a:rPr>
              <a:t>Program Updates </a:t>
            </a:r>
            <a:br>
              <a:rPr lang="en-US" sz="4000" dirty="0">
                <a:effectLst>
                  <a:outerShdw blurRad="38100" dist="38100" dir="2700000" algn="tl">
                    <a:srgbClr val="000000">
                      <a:alpha val="43137"/>
                    </a:srgbClr>
                  </a:outerShdw>
                </a:effectLst>
                <a:cs typeface="Calibri" pitchFamily="34" charset="0"/>
              </a:rPr>
            </a:br>
            <a:endParaRPr lang="en-US" sz="4000" dirty="0">
              <a:effectLst>
                <a:outerShdw blurRad="38100" dist="38100" dir="2700000" algn="tl">
                  <a:srgbClr val="000000">
                    <a:alpha val="43137"/>
                  </a:srgbClr>
                </a:outerShdw>
              </a:effectLst>
              <a:cs typeface="Calibri" pitchFamily="34" charset="0"/>
            </a:endParaRPr>
          </a:p>
        </p:txBody>
      </p:sp>
      <p:sp>
        <p:nvSpPr>
          <p:cNvPr id="4" name="Slide Number Placeholder 4"/>
          <p:cNvSpPr>
            <a:spLocks noGrp="1"/>
          </p:cNvSpPr>
          <p:nvPr>
            <p:ph type="sldNum" sz="quarter" idx="4294967295"/>
          </p:nvPr>
        </p:nvSpPr>
        <p:spPr>
          <a:xfrm>
            <a:off x="7086600" y="6356350"/>
            <a:ext cx="2057400" cy="365125"/>
          </a:xfrm>
          <a:prstGeom prst="rect">
            <a:avLst/>
          </a:prstGeom>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defTabSz="342900" eaLnBrk="0" fontAlgn="base" hangingPunct="0">
              <a:spcBef>
                <a:spcPct val="0"/>
              </a:spcBef>
              <a:spcAft>
                <a:spcPct val="0"/>
              </a:spcAft>
              <a:defRPr>
                <a:solidFill>
                  <a:schemeClr val="tx1"/>
                </a:solidFill>
                <a:latin typeface="Arial" panose="020B0604020202020204" pitchFamily="34" charset="0"/>
              </a:defRPr>
            </a:lvl6pPr>
            <a:lvl7pPr marL="2228850" indent="-171450" defTabSz="342900" eaLnBrk="0" fontAlgn="base" hangingPunct="0">
              <a:spcBef>
                <a:spcPct val="0"/>
              </a:spcBef>
              <a:spcAft>
                <a:spcPct val="0"/>
              </a:spcAft>
              <a:defRPr>
                <a:solidFill>
                  <a:schemeClr val="tx1"/>
                </a:solidFill>
                <a:latin typeface="Arial" panose="020B0604020202020204" pitchFamily="34" charset="0"/>
              </a:defRPr>
            </a:lvl7pPr>
            <a:lvl8pPr marL="2571750" indent="-171450" defTabSz="342900" eaLnBrk="0" fontAlgn="base" hangingPunct="0">
              <a:spcBef>
                <a:spcPct val="0"/>
              </a:spcBef>
              <a:spcAft>
                <a:spcPct val="0"/>
              </a:spcAft>
              <a:defRPr>
                <a:solidFill>
                  <a:schemeClr val="tx1"/>
                </a:solidFill>
                <a:latin typeface="Arial" panose="020B0604020202020204" pitchFamily="34" charset="0"/>
              </a:defRPr>
            </a:lvl8pPr>
            <a:lvl9pPr marL="2914650" indent="-171450" defTabSz="3429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9D271E-74ED-4EF6-A439-4C5B5AFCBA1E}" type="slidenum">
              <a:rPr lang="en-US" altLang="en-US" sz="1350" kern="0">
                <a:latin typeface="Calibri" panose="020F0502020204030204" pitchFamily="34" charset="0"/>
              </a:rPr>
              <a:pPr eaLnBrk="1" hangingPunct="1"/>
              <a:t>171</a:t>
            </a:fld>
            <a:endParaRPr lang="en-US" altLang="en-US" sz="1350" kern="0" dirty="0">
              <a:latin typeface="Calibri" panose="020F0502020204030204" pitchFamily="34" charset="0"/>
            </a:endParaRPr>
          </a:p>
        </p:txBody>
      </p:sp>
      <p:pic>
        <p:nvPicPr>
          <p:cNvPr id="3" name="Picture 2">
            <a:extLst>
              <a:ext uri="{FF2B5EF4-FFF2-40B4-BE49-F238E27FC236}">
                <a16:creationId xmlns:a16="http://schemas.microsoft.com/office/drawing/2014/main" id="{7037E0D0-3F07-4EB5-B579-0224CD5096DD}"/>
              </a:ext>
            </a:extLst>
          </p:cNvPr>
          <p:cNvPicPr>
            <a:picLocks noChangeAspect="1"/>
          </p:cNvPicPr>
          <p:nvPr/>
        </p:nvPicPr>
        <p:blipFill>
          <a:blip r:embed="rId3"/>
          <a:stretch>
            <a:fillRect/>
          </a:stretch>
        </p:blipFill>
        <p:spPr>
          <a:xfrm>
            <a:off x="895350" y="1787638"/>
            <a:ext cx="7533314" cy="4471763"/>
          </a:xfrm>
          <a:prstGeom prst="rect">
            <a:avLst/>
          </a:prstGeom>
        </p:spPr>
      </p:pic>
      <p:sp>
        <p:nvSpPr>
          <p:cNvPr id="37891" name="Content Placeholder 2"/>
          <p:cNvSpPr>
            <a:spLocks noGrp="1"/>
          </p:cNvSpPr>
          <p:nvPr>
            <p:ph idx="1"/>
          </p:nvPr>
        </p:nvSpPr>
        <p:spPr>
          <a:xfrm>
            <a:off x="4929051" y="1690689"/>
            <a:ext cx="4073174" cy="469783"/>
          </a:xfrm>
        </p:spPr>
        <p:txBody>
          <a:bodyPr>
            <a:normAutofit/>
          </a:bodyPr>
          <a:lstStyle/>
          <a:p>
            <a:pPr marL="0" indent="0">
              <a:buNone/>
            </a:pPr>
            <a:r>
              <a:rPr lang="en-US" altLang="en-US" sz="1800" dirty="0">
                <a:ea typeface="Calibri" panose="020F0502020204030204" pitchFamily="34" charset="0"/>
                <a:cs typeface="Calibri" panose="020F0502020204030204" pitchFamily="34" charset="0"/>
                <a:hlinkClick r:id="rId4"/>
              </a:rPr>
              <a:t>Visit http://partnerships.gadoe.org</a:t>
            </a:r>
            <a:endParaRPr lang="en-US" altLang="en-US" sz="1800" dirty="0">
              <a:ea typeface="Calibri" panose="020F0502020204030204" pitchFamily="34" charset="0"/>
              <a:cs typeface="Calibri" panose="020F0502020204030204" pitchFamily="34" charset="0"/>
            </a:endParaRPr>
          </a:p>
          <a:p>
            <a:pPr marL="0" indent="0">
              <a:buNone/>
            </a:pPr>
            <a:endParaRPr lang="en-US" altLang="en-US" sz="1800" dirty="0">
              <a:ea typeface="Calibri" panose="020F0502020204030204" pitchFamily="34" charset="0"/>
              <a:cs typeface="Calibri" panose="020F0502020204030204" pitchFamily="34" charset="0"/>
            </a:endParaRPr>
          </a:p>
          <a:p>
            <a:pPr lvl="2"/>
            <a:endParaRPr lang="en-US" altLang="en-US" sz="1800"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86759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603" y="71022"/>
            <a:ext cx="8258768" cy="1254462"/>
          </a:xfrm>
        </p:spPr>
        <p:txBody>
          <a:bodyPr>
            <a:normAutofit/>
          </a:bodyPr>
          <a:lstStyle/>
          <a:p>
            <a:pPr>
              <a:defRPr/>
            </a:pPr>
            <a:r>
              <a:rPr lang="en-US" dirty="0">
                <a:cs typeface="Calibri" pitchFamily="34" charset="0"/>
              </a:rPr>
              <a:t>Family-School Partnership Program Updates </a:t>
            </a:r>
          </a:p>
        </p:txBody>
      </p:sp>
      <p:sp>
        <p:nvSpPr>
          <p:cNvPr id="37891" name="Content Placeholder 2"/>
          <p:cNvSpPr>
            <a:spLocks noGrp="1"/>
          </p:cNvSpPr>
          <p:nvPr>
            <p:ph idx="1"/>
          </p:nvPr>
        </p:nvSpPr>
        <p:spPr>
          <a:xfrm>
            <a:off x="4323269" y="1685651"/>
            <a:ext cx="3697325" cy="4236177"/>
          </a:xfrm>
        </p:spPr>
        <p:txBody>
          <a:bodyPr>
            <a:normAutofit fontScale="85000" lnSpcReduction="20000"/>
          </a:bodyPr>
          <a:lstStyle/>
          <a:p>
            <a:pPr>
              <a:lnSpc>
                <a:spcPct val="120000"/>
              </a:lnSpc>
              <a:spcBef>
                <a:spcPts val="0"/>
              </a:spcBef>
            </a:pPr>
            <a:r>
              <a:rPr lang="en-US" altLang="en-US" sz="2000" dirty="0">
                <a:ea typeface="Calibri" panose="020F0502020204030204" pitchFamily="34" charset="0"/>
                <a:cs typeface="Calibri" panose="020F0502020204030204" pitchFamily="34" charset="0"/>
              </a:rPr>
              <a:t>Distribution Prior to November 1:</a:t>
            </a:r>
          </a:p>
          <a:p>
            <a:pPr marL="685800" lvl="2">
              <a:lnSpc>
                <a:spcPct val="120000"/>
              </a:lnSpc>
              <a:spcBef>
                <a:spcPts val="0"/>
              </a:spcBef>
              <a:buFont typeface="Courier New" panose="02070309020205020404" pitchFamily="49" charset="0"/>
              <a:buChar char="o"/>
            </a:pPr>
            <a:r>
              <a:rPr lang="en-US" altLang="en-US" dirty="0">
                <a:ea typeface="Calibri" panose="020F0502020204030204" pitchFamily="34" charset="0"/>
                <a:cs typeface="Calibri" panose="020F0502020204030204" pitchFamily="34" charset="0"/>
              </a:rPr>
              <a:t>School-Parent Compacts</a:t>
            </a:r>
          </a:p>
          <a:p>
            <a:pPr marL="685800" lvl="2">
              <a:lnSpc>
                <a:spcPct val="120000"/>
              </a:lnSpc>
              <a:spcBef>
                <a:spcPts val="0"/>
              </a:spcBef>
              <a:buFont typeface="Courier New" panose="02070309020205020404" pitchFamily="49" charset="0"/>
              <a:buChar char="o"/>
            </a:pPr>
            <a:r>
              <a:rPr lang="en-US" altLang="en-US" dirty="0">
                <a:ea typeface="Calibri" panose="020F0502020204030204" pitchFamily="34" charset="0"/>
                <a:cs typeface="Calibri" panose="020F0502020204030204" pitchFamily="34" charset="0"/>
              </a:rPr>
              <a:t>District Parent and Family Engagement Policy</a:t>
            </a:r>
          </a:p>
          <a:p>
            <a:pPr marL="685800" lvl="2">
              <a:lnSpc>
                <a:spcPct val="120000"/>
              </a:lnSpc>
              <a:spcBef>
                <a:spcPts val="0"/>
              </a:spcBef>
              <a:buFont typeface="Courier New" panose="02070309020205020404" pitchFamily="49" charset="0"/>
              <a:buChar char="o"/>
            </a:pPr>
            <a:r>
              <a:rPr lang="en-US" altLang="en-US" dirty="0">
                <a:ea typeface="Calibri" panose="020F0502020204030204" pitchFamily="34" charset="0"/>
                <a:cs typeface="Calibri" panose="020F0502020204030204" pitchFamily="34" charset="0"/>
              </a:rPr>
              <a:t>School Parent and Family Engagement Policy</a:t>
            </a:r>
          </a:p>
          <a:p>
            <a:pPr>
              <a:lnSpc>
                <a:spcPct val="120000"/>
              </a:lnSpc>
              <a:spcBef>
                <a:spcPts val="0"/>
              </a:spcBef>
            </a:pPr>
            <a:r>
              <a:rPr lang="en-US" altLang="en-US" sz="2000" dirty="0">
                <a:ea typeface="Calibri" panose="020F0502020204030204" pitchFamily="34" charset="0"/>
                <a:cs typeface="Calibri" panose="020F0502020204030204" pitchFamily="34" charset="0"/>
              </a:rPr>
              <a:t>Annual Title I Meeting Prior to November 1 (Dissemination of information only)</a:t>
            </a:r>
          </a:p>
          <a:p>
            <a:pPr>
              <a:lnSpc>
                <a:spcPct val="120000"/>
              </a:lnSpc>
              <a:spcBef>
                <a:spcPts val="0"/>
              </a:spcBef>
            </a:pPr>
            <a:r>
              <a:rPr lang="en-US" altLang="en-US" sz="2000" dirty="0">
                <a:ea typeface="Calibri" panose="020F0502020204030204" pitchFamily="34" charset="0"/>
                <a:cs typeface="Calibri" panose="020F0502020204030204" pitchFamily="34" charset="0"/>
              </a:rPr>
              <a:t>2019-2020 </a:t>
            </a:r>
            <a:r>
              <a:rPr lang="en-US" altLang="en-US" sz="2000" i="1" dirty="0">
                <a:ea typeface="Calibri" panose="020F0502020204030204" pitchFamily="34" charset="0"/>
                <a:cs typeface="Calibri" panose="020F0502020204030204" pitchFamily="34" charset="0"/>
              </a:rPr>
              <a:t>Systemic Family Engagement </a:t>
            </a:r>
            <a:r>
              <a:rPr lang="en-US" altLang="en-US" sz="2000" dirty="0">
                <a:ea typeface="Calibri" panose="020F0502020204030204" pitchFamily="34" charset="0"/>
                <a:cs typeface="Calibri" panose="020F0502020204030204" pitchFamily="34" charset="0"/>
              </a:rPr>
              <a:t>Guide (aka “The Handbook”) at </a:t>
            </a:r>
            <a:r>
              <a:rPr lang="en-US" altLang="en-US" sz="2000" dirty="0">
                <a:ea typeface="Calibri" panose="020F0502020204030204" pitchFamily="34" charset="0"/>
                <a:cs typeface="Calibri" panose="020F0502020204030204" pitchFamily="34" charset="0"/>
                <a:hlinkClick r:id="rId3"/>
              </a:rPr>
              <a:t>http://partnerships.gadoe.org</a:t>
            </a:r>
            <a:endParaRPr lang="en-US" altLang="en-US" sz="2000" dirty="0">
              <a:ea typeface="Calibri" panose="020F0502020204030204" pitchFamily="34" charset="0"/>
              <a:cs typeface="Calibri" panose="020F0502020204030204" pitchFamily="34" charset="0"/>
            </a:endParaRPr>
          </a:p>
          <a:p>
            <a:pPr>
              <a:lnSpc>
                <a:spcPct val="120000"/>
              </a:lnSpc>
              <a:spcBef>
                <a:spcPts val="0"/>
              </a:spcBef>
            </a:pPr>
            <a:r>
              <a:rPr lang="en-US" altLang="en-US" sz="2000" dirty="0">
                <a:ea typeface="Calibri" panose="020F0502020204030204" pitchFamily="34" charset="0"/>
                <a:cs typeface="Calibri" panose="020F0502020204030204" pitchFamily="34" charset="0"/>
                <a:hlinkClick r:id="rId4"/>
              </a:rPr>
              <a:t>Power Tips Videos</a:t>
            </a:r>
            <a:r>
              <a:rPr lang="en-US" altLang="en-US" sz="2000" dirty="0">
                <a:ea typeface="Calibri" panose="020F0502020204030204" pitchFamily="34" charset="0"/>
                <a:cs typeface="Calibri" panose="020F0502020204030204" pitchFamily="34" charset="0"/>
              </a:rPr>
              <a:t> for family engagement strategies</a:t>
            </a:r>
          </a:p>
          <a:p>
            <a:pPr>
              <a:lnSpc>
                <a:spcPct val="90000"/>
              </a:lnSpc>
            </a:pPr>
            <a:endParaRPr lang="en-US" altLang="en-US" sz="2000" dirty="0">
              <a:ea typeface="Calibri" panose="020F0502020204030204" pitchFamily="34" charset="0"/>
              <a:cs typeface="Calibri" panose="020F0502020204030204" pitchFamily="34" charset="0"/>
            </a:endParaRPr>
          </a:p>
          <a:p>
            <a:pPr marL="0" indent="0">
              <a:lnSpc>
                <a:spcPct val="90000"/>
              </a:lnSpc>
              <a:buNone/>
            </a:pPr>
            <a:endParaRPr lang="en-US" altLang="en-US" sz="1500" dirty="0">
              <a:ea typeface="Calibri" panose="020F0502020204030204" pitchFamily="34" charset="0"/>
              <a:cs typeface="Calibri" panose="020F0502020204030204" pitchFamily="34" charset="0"/>
            </a:endParaRPr>
          </a:p>
          <a:p>
            <a:pPr lvl="2">
              <a:lnSpc>
                <a:spcPct val="90000"/>
              </a:lnSpc>
            </a:pPr>
            <a:endParaRPr lang="en-US" altLang="en-US" sz="1500" dirty="0">
              <a:ea typeface="Calibri" panose="020F0502020204030204" pitchFamily="34" charset="0"/>
              <a:cs typeface="Calibri" panose="020F0502020204030204" pitchFamily="34" charset="0"/>
            </a:endParaRPr>
          </a:p>
        </p:txBody>
      </p:sp>
      <p:sp>
        <p:nvSpPr>
          <p:cNvPr id="4" name="Slide Number Placeholder 4"/>
          <p:cNvSpPr>
            <a:spLocks noGrp="1"/>
          </p:cNvSpPr>
          <p:nvPr>
            <p:ph type="sldNum" sz="quarter" idx="4294967295"/>
          </p:nvPr>
        </p:nvSpPr>
        <p:spPr>
          <a:xfrm>
            <a:off x="6457950" y="6356350"/>
            <a:ext cx="2057400" cy="365125"/>
          </a:xfrm>
          <a:prstGeom prst="rect">
            <a:avLst/>
          </a:prstGeom>
        </p:spPr>
        <p:txBody>
          <a:bodyPr>
            <a:normAutofit/>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defTabSz="342900" eaLnBrk="0" fontAlgn="base" hangingPunct="0">
              <a:spcBef>
                <a:spcPct val="0"/>
              </a:spcBef>
              <a:spcAft>
                <a:spcPct val="0"/>
              </a:spcAft>
              <a:defRPr>
                <a:solidFill>
                  <a:schemeClr val="tx1"/>
                </a:solidFill>
                <a:latin typeface="Arial" panose="020B0604020202020204" pitchFamily="34" charset="0"/>
              </a:defRPr>
            </a:lvl6pPr>
            <a:lvl7pPr marL="2228850" indent="-171450" defTabSz="342900" eaLnBrk="0" fontAlgn="base" hangingPunct="0">
              <a:spcBef>
                <a:spcPct val="0"/>
              </a:spcBef>
              <a:spcAft>
                <a:spcPct val="0"/>
              </a:spcAft>
              <a:defRPr>
                <a:solidFill>
                  <a:schemeClr val="tx1"/>
                </a:solidFill>
                <a:latin typeface="Arial" panose="020B0604020202020204" pitchFamily="34" charset="0"/>
              </a:defRPr>
            </a:lvl7pPr>
            <a:lvl8pPr marL="2571750" indent="-171450" defTabSz="342900" eaLnBrk="0" fontAlgn="base" hangingPunct="0">
              <a:spcBef>
                <a:spcPct val="0"/>
              </a:spcBef>
              <a:spcAft>
                <a:spcPct val="0"/>
              </a:spcAft>
              <a:defRPr>
                <a:solidFill>
                  <a:schemeClr val="tx1"/>
                </a:solidFill>
                <a:latin typeface="Arial" panose="020B0604020202020204" pitchFamily="34" charset="0"/>
              </a:defRPr>
            </a:lvl8pPr>
            <a:lvl9pPr marL="2914650" indent="-171450" defTabSz="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fld id="{BD9D271E-74ED-4EF6-A439-4C5B5AFCBA1E}" type="slidenum">
              <a:rPr lang="en-US" altLang="en-US" sz="1000" kern="0">
                <a:solidFill>
                  <a:prstClr val="black">
                    <a:tint val="75000"/>
                  </a:prstClr>
                </a:solidFill>
                <a:latin typeface="Calibri" panose="020F0502020204030204" pitchFamily="34" charset="0"/>
              </a:rPr>
              <a:pPr eaLnBrk="1" hangingPunct="1">
                <a:spcAft>
                  <a:spcPts val="600"/>
                </a:spcAft>
              </a:pPr>
              <a:t>172</a:t>
            </a:fld>
            <a:endParaRPr lang="en-US" altLang="en-US" sz="1000" kern="0" dirty="0">
              <a:solidFill>
                <a:prstClr val="black">
                  <a:tint val="75000"/>
                </a:prstClr>
              </a:solidFill>
              <a:latin typeface="Calibri" panose="020F0502020204030204" pitchFamily="34" charset="0"/>
            </a:endParaRPr>
          </a:p>
        </p:txBody>
      </p:sp>
      <p:pic>
        <p:nvPicPr>
          <p:cNvPr id="6" name="Picture 5" descr="A picture containing text&#10;&#10;Description automatically generated">
            <a:extLst>
              <a:ext uri="{FF2B5EF4-FFF2-40B4-BE49-F238E27FC236}">
                <a16:creationId xmlns:a16="http://schemas.microsoft.com/office/drawing/2014/main" id="{9F915A77-3504-4729-B1BD-B6A202F27E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441" y="1901440"/>
            <a:ext cx="2357230" cy="3055119"/>
          </a:xfrm>
          <a:prstGeom prst="rect">
            <a:avLst/>
          </a:prstGeom>
        </p:spPr>
      </p:pic>
      <p:pic>
        <p:nvPicPr>
          <p:cNvPr id="10" name="Picture 9">
            <a:extLst>
              <a:ext uri="{FF2B5EF4-FFF2-40B4-BE49-F238E27FC236}">
                <a16:creationId xmlns:a16="http://schemas.microsoft.com/office/drawing/2014/main" id="{98C6B6E8-8C21-4D82-B6B3-DC94832AD3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36890">
            <a:off x="6663152" y="5388387"/>
            <a:ext cx="2204350" cy="400222"/>
          </a:xfrm>
          <a:prstGeom prst="rect">
            <a:avLst/>
          </a:prstGeom>
          <a:solidFill>
            <a:srgbClr val="FFFFFF">
              <a:shade val="85000"/>
            </a:srgbClr>
          </a:solidFill>
          <a:ln w="539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4485092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336" y="1"/>
            <a:ext cx="8080714" cy="852256"/>
          </a:xfrm>
        </p:spPr>
        <p:txBody>
          <a:bodyPr>
            <a:noAutofit/>
          </a:bodyPr>
          <a:lstStyle/>
          <a:p>
            <a:br>
              <a:rPr lang="en-US" sz="2625" dirty="0"/>
            </a:br>
            <a:br>
              <a:rPr lang="en-US" sz="3200" dirty="0"/>
            </a:br>
            <a:r>
              <a:rPr lang="en-US" dirty="0"/>
              <a:t>What questions do you have? </a:t>
            </a:r>
            <a:br>
              <a:rPr lang="en-US" sz="2625" b="0" dirty="0"/>
            </a:br>
            <a:br>
              <a:rPr lang="en-US" sz="2625" b="0" dirty="0"/>
            </a:br>
            <a:endParaRPr lang="en-US" sz="2625" dirty="0"/>
          </a:p>
        </p:txBody>
      </p:sp>
      <p:sp>
        <p:nvSpPr>
          <p:cNvPr id="4" name="Slide Number Placeholder 3"/>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B63E4CEF-BB1E-48C7-AE93-F39F6AA99AD7}" type="slidenum">
              <a:rPr lang="en-US" smtClean="0"/>
              <a:pPr defTabSz="685800"/>
              <a:t>173</a:t>
            </a:fld>
            <a:endParaRPr lang="en-US" sz="1200" b="1" kern="0"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07299" y="1735747"/>
            <a:ext cx="3671722" cy="3622171"/>
          </a:xfrm>
        </p:spPr>
      </p:pic>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425049026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7B25E5-7D46-4404-B1E1-36EE694977D8}"/>
              </a:ext>
            </a:extLst>
          </p:cNvPr>
          <p:cNvPicPr>
            <a:picLocks noChangeAspect="1"/>
          </p:cNvPicPr>
          <p:nvPr/>
        </p:nvPicPr>
        <p:blipFill>
          <a:blip r:embed="rId3"/>
          <a:stretch>
            <a:fillRect/>
          </a:stretch>
        </p:blipFill>
        <p:spPr>
          <a:xfrm>
            <a:off x="758075" y="590270"/>
            <a:ext cx="5305160" cy="5167269"/>
          </a:xfrm>
          <a:prstGeom prst="rect">
            <a:avLst/>
          </a:prstGeom>
        </p:spPr>
      </p:pic>
      <p:sp>
        <p:nvSpPr>
          <p:cNvPr id="2" name="Title 1"/>
          <p:cNvSpPr>
            <a:spLocks noGrp="1"/>
          </p:cNvSpPr>
          <p:nvPr>
            <p:ph type="title"/>
          </p:nvPr>
        </p:nvSpPr>
        <p:spPr>
          <a:xfrm>
            <a:off x="784015" y="144442"/>
            <a:ext cx="5111657" cy="735930"/>
          </a:xfrm>
        </p:spPr>
        <p:txBody>
          <a:bodyPr>
            <a:noAutofit/>
          </a:bodyPr>
          <a:lstStyle/>
          <a:p>
            <a:br>
              <a:rPr lang="en-US" sz="2625" dirty="0"/>
            </a:br>
            <a:r>
              <a:rPr lang="en-US" dirty="0"/>
              <a:t>Questions?</a:t>
            </a:r>
            <a:br>
              <a:rPr lang="en-US" sz="2625" b="0" dirty="0"/>
            </a:br>
            <a:br>
              <a:rPr lang="en-US" sz="2625" b="0" dirty="0"/>
            </a:br>
            <a:endParaRPr lang="en-US" sz="2625" dirty="0"/>
          </a:p>
        </p:txBody>
      </p:sp>
      <p:sp>
        <p:nvSpPr>
          <p:cNvPr id="4" name="Slide Number Placeholder 3"/>
          <p:cNvSpPr>
            <a:spLocks noGrp="1"/>
          </p:cNvSpPr>
          <p:nvPr>
            <p:ph type="sldNum" sz="quarter" idx="4294967295"/>
          </p:nvPr>
        </p:nvSpPr>
        <p:spPr>
          <a:xfrm>
            <a:off x="7086600" y="6356350"/>
            <a:ext cx="2057400" cy="365125"/>
          </a:xfrm>
        </p:spPr>
        <p:txBody>
          <a:bodyPr/>
          <a:lstStyle/>
          <a:p>
            <a:fld id="{B63E4CEF-BB1E-48C7-AE93-F39F6AA99AD7}" type="slidenum">
              <a:rPr lang="en-US" sz="1350" kern="0">
                <a:solidFill>
                  <a:sysClr val="windowText" lastClr="000000"/>
                </a:solidFill>
              </a:rPr>
              <a:pPr/>
              <a:t>174</a:t>
            </a:fld>
            <a:endParaRPr lang="en-US" sz="1350" kern="0" dirty="0">
              <a:solidFill>
                <a:sysClr val="windowText" lastClr="000000"/>
              </a:solidFill>
            </a:endParaRPr>
          </a:p>
        </p:txBody>
      </p:sp>
      <p:sp>
        <p:nvSpPr>
          <p:cNvPr id="5" name="Rectangle 4"/>
          <p:cNvSpPr/>
          <p:nvPr/>
        </p:nvSpPr>
        <p:spPr>
          <a:xfrm>
            <a:off x="5895672" y="413042"/>
            <a:ext cx="3081206" cy="4616648"/>
          </a:xfrm>
          <a:prstGeom prst="rect">
            <a:avLst/>
          </a:prstGeom>
        </p:spPr>
        <p:txBody>
          <a:bodyPr wrap="square">
            <a:spAutoFit/>
          </a:bodyPr>
          <a:lstStyle/>
          <a:p>
            <a:pPr marL="214313" indent="-214313">
              <a:buFont typeface="Arial" panose="020B0604020202020204" pitchFamily="34" charset="0"/>
              <a:buChar char="•"/>
            </a:pPr>
            <a:r>
              <a:rPr lang="en-US" sz="2100" dirty="0"/>
              <a:t>For questions about family engagement activities, contact your </a:t>
            </a:r>
            <a:r>
              <a:rPr lang="en-US" sz="2100" i="1" dirty="0">
                <a:solidFill>
                  <a:srgbClr val="00B050"/>
                </a:solidFill>
              </a:rPr>
              <a:t>family engagement specialist</a:t>
            </a:r>
            <a:r>
              <a:rPr lang="en-US" sz="2100" dirty="0"/>
              <a:t>. </a:t>
            </a:r>
          </a:p>
          <a:p>
            <a:endParaRPr lang="en-US" sz="2100" dirty="0"/>
          </a:p>
          <a:p>
            <a:pPr marL="214313" indent="-214313">
              <a:buFont typeface="Arial" panose="020B0604020202020204" pitchFamily="34" charset="0"/>
              <a:buChar char="•"/>
            </a:pPr>
            <a:r>
              <a:rPr lang="en-US" sz="2100" dirty="0"/>
              <a:t>For questions about using Title I funds for family engagement activities, coordinate with your federal programs director  contact your </a:t>
            </a:r>
            <a:r>
              <a:rPr lang="en-US" sz="2100" i="1" dirty="0">
                <a:solidFill>
                  <a:srgbClr val="00B050"/>
                </a:solidFill>
                <a:hlinkClick r:id="rId4"/>
              </a:rPr>
              <a:t>Title I area specialist</a:t>
            </a:r>
            <a:r>
              <a:rPr lang="en-US" sz="2100" dirty="0"/>
              <a:t>.</a:t>
            </a:r>
            <a:r>
              <a:rPr lang="en-US" sz="2100" dirty="0">
                <a:solidFill>
                  <a:srgbClr val="FF0000"/>
                </a:solidFill>
              </a:rPr>
              <a:t> </a:t>
            </a:r>
            <a:endParaRPr lang="en-US" sz="2100" dirty="0"/>
          </a:p>
        </p:txBody>
      </p:sp>
      <p:sp>
        <p:nvSpPr>
          <p:cNvPr id="9" name="Rectangle 8">
            <a:extLst>
              <a:ext uri="{FF2B5EF4-FFF2-40B4-BE49-F238E27FC236}">
                <a16:creationId xmlns:a16="http://schemas.microsoft.com/office/drawing/2014/main" id="{11130D1E-9245-4FAD-81F2-4FF499AC5FFA}"/>
              </a:ext>
            </a:extLst>
          </p:cNvPr>
          <p:cNvSpPr/>
          <p:nvPr/>
        </p:nvSpPr>
        <p:spPr>
          <a:xfrm>
            <a:off x="784015" y="5700832"/>
            <a:ext cx="8359985" cy="400110"/>
          </a:xfrm>
          <a:prstGeom prst="rect">
            <a:avLst/>
          </a:prstGeom>
        </p:spPr>
        <p:txBody>
          <a:bodyPr wrap="square">
            <a:spAutoFit/>
          </a:bodyPr>
          <a:lstStyle/>
          <a:p>
            <a:pPr>
              <a:defRPr/>
            </a:pPr>
            <a:r>
              <a:rPr lang="en-US" sz="2000" dirty="0">
                <a:ea typeface="Calibri" panose="020F0502020204030204" pitchFamily="34" charset="0"/>
              </a:rPr>
              <a:t>To receive monthly updates, email Mandi Griffin at </a:t>
            </a:r>
            <a:r>
              <a:rPr lang="en-US" sz="2000" dirty="0">
                <a:ea typeface="Calibri" panose="020F0502020204030204" pitchFamily="34" charset="0"/>
                <a:hlinkClick r:id="rId5"/>
              </a:rPr>
              <a:t>mgriffin@doe.k12.ga.us</a:t>
            </a:r>
            <a:r>
              <a:rPr lang="en-US" sz="2000" dirty="0">
                <a:ea typeface="Calibri" panose="020F0502020204030204" pitchFamily="34" charset="0"/>
              </a:rPr>
              <a:t>.</a:t>
            </a:r>
          </a:p>
        </p:txBody>
      </p:sp>
    </p:spTree>
    <p:extLst>
      <p:ext uri="{BB962C8B-B14F-4D97-AF65-F5344CB8AC3E}">
        <p14:creationId xmlns:p14="http://schemas.microsoft.com/office/powerpoint/2010/main" val="20702242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156D3B-17A8-4FB3-B5E2-507373A6A3D2}"/>
              </a:ext>
            </a:extLst>
          </p:cNvPr>
          <p:cNvSpPr>
            <a:spLocks noGrp="1"/>
          </p:cNvSpPr>
          <p:nvPr>
            <p:ph type="title"/>
          </p:nvPr>
        </p:nvSpPr>
        <p:spPr>
          <a:xfrm>
            <a:off x="741236" y="62145"/>
            <a:ext cx="7997952" cy="1136340"/>
          </a:xfrm>
        </p:spPr>
        <p:txBody>
          <a:bodyPr>
            <a:noAutofit/>
          </a:bodyPr>
          <a:lstStyle/>
          <a:p>
            <a:r>
              <a:rPr lang="en-US" dirty="0"/>
              <a:t>Title I, Part A Program Specialists’ Contact Information</a:t>
            </a:r>
          </a:p>
        </p:txBody>
      </p:sp>
      <p:graphicFrame>
        <p:nvGraphicFramePr>
          <p:cNvPr id="4" name="Content Placeholder 7">
            <a:extLst>
              <a:ext uri="{FF2B5EF4-FFF2-40B4-BE49-F238E27FC236}">
                <a16:creationId xmlns:a16="http://schemas.microsoft.com/office/drawing/2014/main" id="{77E11DB1-569A-48F0-9F95-66F77FBAB6F8}"/>
              </a:ext>
            </a:extLst>
          </p:cNvPr>
          <p:cNvGraphicFramePr>
            <a:graphicFrameLocks/>
          </p:cNvGraphicFramePr>
          <p:nvPr/>
        </p:nvGraphicFramePr>
        <p:xfrm>
          <a:off x="852488" y="1952461"/>
          <a:ext cx="7997952" cy="3628861"/>
        </p:xfrm>
        <a:graphic>
          <a:graphicData uri="http://schemas.openxmlformats.org/drawingml/2006/table">
            <a:tbl>
              <a:tblPr firstRow="1" bandRow="1"/>
              <a:tblGrid>
                <a:gridCol w="893930">
                  <a:extLst>
                    <a:ext uri="{9D8B030D-6E8A-4147-A177-3AD203B41FA5}">
                      <a16:colId xmlns:a16="http://schemas.microsoft.com/office/drawing/2014/main" val="20000"/>
                    </a:ext>
                  </a:extLst>
                </a:gridCol>
                <a:gridCol w="2243981">
                  <a:extLst>
                    <a:ext uri="{9D8B030D-6E8A-4147-A177-3AD203B41FA5}">
                      <a16:colId xmlns:a16="http://schemas.microsoft.com/office/drawing/2014/main" val="20001"/>
                    </a:ext>
                  </a:extLst>
                </a:gridCol>
                <a:gridCol w="1705030">
                  <a:extLst>
                    <a:ext uri="{9D8B030D-6E8A-4147-A177-3AD203B41FA5}">
                      <a16:colId xmlns:a16="http://schemas.microsoft.com/office/drawing/2014/main" val="20002"/>
                    </a:ext>
                  </a:extLst>
                </a:gridCol>
                <a:gridCol w="3155011">
                  <a:extLst>
                    <a:ext uri="{9D8B030D-6E8A-4147-A177-3AD203B41FA5}">
                      <a16:colId xmlns:a16="http://schemas.microsoft.com/office/drawing/2014/main" val="20003"/>
                    </a:ext>
                  </a:extLst>
                </a:gridCol>
              </a:tblGrid>
              <a:tr h="637244">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1000"/>
                        </a:spcAft>
                      </a:pPr>
                      <a:r>
                        <a:rPr lang="en-US" sz="1100" b="1" kern="1200" dirty="0">
                          <a:solidFill>
                            <a:srgbClr val="000000"/>
                          </a:solidFill>
                          <a:effectLst/>
                          <a:latin typeface="Arial" panose="020B0604020202020204" pitchFamily="34" charset="0"/>
                          <a:ea typeface="Calibri"/>
                          <a:cs typeface="Arial" panose="020B0604020202020204" pitchFamily="34" charset="0"/>
                        </a:rPr>
                        <a:t>Area</a:t>
                      </a:r>
                      <a:endParaRPr lang="en-US" sz="1100" dirty="0">
                        <a:effectLst/>
                        <a:latin typeface="Arial" panose="020B0604020202020204" pitchFamily="34" charset="0"/>
                        <a:ea typeface="Calibri"/>
                        <a:cs typeface="Arial" panose="020B0604020202020204" pitchFamily="34" charset="0"/>
                      </a:endParaRPr>
                    </a:p>
                  </a:txBody>
                  <a:tcPr marL="61224" marR="61224" marT="31745" marB="3174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1000"/>
                        </a:spcAft>
                      </a:pPr>
                      <a:r>
                        <a:rPr lang="en-US" sz="1100" b="1" kern="1200" dirty="0">
                          <a:solidFill>
                            <a:srgbClr val="000000"/>
                          </a:solidFill>
                          <a:effectLst/>
                          <a:latin typeface="Arial" panose="020B0604020202020204" pitchFamily="34" charset="0"/>
                          <a:ea typeface="Calibri"/>
                          <a:cs typeface="Arial" panose="020B0604020202020204" pitchFamily="34" charset="0"/>
                        </a:rPr>
                        <a:t>Name</a:t>
                      </a:r>
                      <a:endParaRPr lang="en-US" sz="1100" dirty="0">
                        <a:effectLst/>
                        <a:latin typeface="Arial" panose="020B0604020202020204" pitchFamily="34" charset="0"/>
                        <a:ea typeface="Calibri"/>
                        <a:cs typeface="Arial" panose="020B0604020202020204" pitchFamily="34" charset="0"/>
                      </a:endParaRPr>
                    </a:p>
                  </a:txBody>
                  <a:tcPr marL="61224" marR="61224" marT="31745" marB="3174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00000"/>
                        </a:lnSpc>
                        <a:spcBef>
                          <a:spcPts val="0"/>
                        </a:spcBef>
                        <a:spcAft>
                          <a:spcPts val="1000"/>
                        </a:spcAft>
                      </a:pPr>
                      <a:r>
                        <a:rPr lang="en-US" sz="1100" b="1" kern="1200" dirty="0">
                          <a:solidFill>
                            <a:srgbClr val="000000"/>
                          </a:solidFill>
                          <a:effectLst/>
                          <a:latin typeface="Arial" panose="020B0604020202020204" pitchFamily="34" charset="0"/>
                          <a:ea typeface="Calibri"/>
                          <a:cs typeface="Arial" panose="020B0604020202020204" pitchFamily="34" charset="0"/>
                        </a:rPr>
                        <a:t>Office Number</a:t>
                      </a:r>
                    </a:p>
                  </a:txBody>
                  <a:tcPr marL="61224" marR="61224" marT="31745" marB="3174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1000"/>
                        </a:spcAft>
                      </a:pPr>
                      <a:r>
                        <a:rPr lang="en-US" sz="1100" b="1" kern="1200" dirty="0">
                          <a:solidFill>
                            <a:srgbClr val="000000"/>
                          </a:solidFill>
                          <a:effectLst/>
                          <a:latin typeface="Arial" panose="020B0604020202020204" pitchFamily="34" charset="0"/>
                          <a:ea typeface="Calibri"/>
                          <a:cs typeface="Arial" panose="020B0604020202020204" pitchFamily="34" charset="0"/>
                        </a:rPr>
                        <a:t>Email</a:t>
                      </a:r>
                      <a:endParaRPr lang="en-US" sz="1100" dirty="0">
                        <a:effectLst/>
                        <a:latin typeface="Arial" panose="020B0604020202020204" pitchFamily="34" charset="0"/>
                        <a:ea typeface="Calibri"/>
                        <a:cs typeface="Arial" panose="020B0604020202020204" pitchFamily="34" charset="0"/>
                      </a:endParaRPr>
                    </a:p>
                  </a:txBody>
                  <a:tcPr marL="61224" marR="61224" marT="31745" marB="3174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485032">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600" kern="1200" dirty="0">
                          <a:solidFill>
                            <a:srgbClr val="000000"/>
                          </a:solidFill>
                          <a:effectLst/>
                          <a:latin typeface="Arial" panose="020B0604020202020204" pitchFamily="34" charset="0"/>
                          <a:ea typeface="Calibri"/>
                          <a:cs typeface="Arial" panose="020B0604020202020204" pitchFamily="34" charset="0"/>
                        </a:rPr>
                        <a:t>Metro 1</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Robyn Planchard</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(678) 378-1532</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rplanchard@doe.k12.ga.us</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0001"/>
                  </a:ext>
                </a:extLst>
              </a:tr>
              <a:tr h="432872">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600" kern="1200" dirty="0">
                          <a:solidFill>
                            <a:srgbClr val="000000"/>
                          </a:solidFill>
                          <a:effectLst/>
                          <a:latin typeface="Arial" panose="020B0604020202020204" pitchFamily="34" charset="0"/>
                          <a:ea typeface="Calibri"/>
                          <a:cs typeface="Arial" panose="020B0604020202020204" pitchFamily="34" charset="0"/>
                        </a:rPr>
                        <a:t>Metro 2</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kern="1200" dirty="0">
                          <a:solidFill>
                            <a:srgbClr val="000000"/>
                          </a:solidFill>
                          <a:effectLst/>
                          <a:latin typeface="Arial" panose="020B0604020202020204" pitchFamily="34" charset="0"/>
                          <a:ea typeface="Calibri"/>
                          <a:cs typeface="Arial" panose="020B0604020202020204" pitchFamily="34" charset="0"/>
                        </a:rPr>
                        <a:t>Olufunke Osunkoya</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kern="1200" dirty="0">
                          <a:solidFill>
                            <a:schemeClr val="tx1"/>
                          </a:solidFill>
                          <a:effectLst/>
                          <a:latin typeface="Arial" panose="020B0604020202020204" pitchFamily="34" charset="0"/>
                          <a:ea typeface="+mn-ea"/>
                          <a:cs typeface="Arial" panose="020B0604020202020204" pitchFamily="34" charset="0"/>
                        </a:rPr>
                        <a:t>(678) 378-1325</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dirty="0">
                          <a:effectLst/>
                          <a:latin typeface="Arial" panose="020B0604020202020204" pitchFamily="34" charset="0"/>
                          <a:ea typeface="Calibri"/>
                          <a:cs typeface="Arial" panose="020B0604020202020204" pitchFamily="34" charset="0"/>
                        </a:rPr>
                        <a:t>oosunkoya@doe.k12.ga.us</a:t>
                      </a: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0002"/>
                  </a:ext>
                </a:extLst>
              </a:tr>
              <a:tr h="450911">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en-US" sz="1600" kern="1200" dirty="0">
                          <a:solidFill>
                            <a:srgbClr val="000000"/>
                          </a:solidFill>
                          <a:effectLst/>
                          <a:latin typeface="Arial" panose="020B0604020202020204" pitchFamily="34" charset="0"/>
                          <a:ea typeface="Calibri"/>
                          <a:cs typeface="Arial" panose="020B0604020202020204" pitchFamily="34" charset="0"/>
                        </a:rPr>
                        <a:t>Metro 3</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Karen Cliett</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dirty="0">
                          <a:effectLst/>
                          <a:latin typeface="Arial" panose="020B0604020202020204" pitchFamily="34" charset="0"/>
                          <a:ea typeface="Calibri"/>
                          <a:cs typeface="Arial" panose="020B0604020202020204" pitchFamily="34" charset="0"/>
                        </a:rPr>
                        <a:t>(678) 217-1751</a:t>
                      </a: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kcliett@doe.k12.ga.us</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0003"/>
                  </a:ext>
                </a:extLst>
              </a:tr>
              <a:tr h="450909">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NW1</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Anne Marie Wiseman</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685800" rtl="0" eaLnBrk="1" fontAlgn="auto" latinLnBrk="0" hangingPunct="1">
                        <a:lnSpc>
                          <a:spcPct val="115000"/>
                        </a:lnSpc>
                        <a:spcBef>
                          <a:spcPts val="0"/>
                        </a:spcBef>
                        <a:spcAft>
                          <a:spcPts val="0"/>
                        </a:spcAft>
                        <a:buClrTx/>
                        <a:buSzTx/>
                        <a:buFontTx/>
                        <a:buNone/>
                        <a:tabLst/>
                        <a:defRPr/>
                      </a:pPr>
                      <a:r>
                        <a:rPr lang="en-US" sz="1600" kern="1200" dirty="0">
                          <a:solidFill>
                            <a:srgbClr val="000000"/>
                          </a:solidFill>
                          <a:effectLst/>
                          <a:latin typeface="Arial" panose="020B0604020202020204" pitchFamily="34" charset="0"/>
                          <a:ea typeface="Times New Roman"/>
                          <a:cs typeface="Arial" panose="020B0604020202020204" pitchFamily="34" charset="0"/>
                        </a:rPr>
                        <a:t>(</a:t>
                      </a:r>
                      <a:r>
                        <a:rPr lang="en-US" sz="1600" kern="1200" dirty="0">
                          <a:solidFill>
                            <a:schemeClr val="tx1"/>
                          </a:solidFill>
                          <a:effectLst/>
                          <a:latin typeface="Arial" panose="020B0604020202020204" pitchFamily="34" charset="0"/>
                          <a:ea typeface="+mn-ea"/>
                          <a:cs typeface="Arial" panose="020B0604020202020204" pitchFamily="34" charset="0"/>
                        </a:rPr>
                        <a:t>678) 217-2021</a:t>
                      </a: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amwiseman@doe.k12.ga.us</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0004"/>
                  </a:ext>
                </a:extLst>
              </a:tr>
              <a:tr h="530072">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600" kern="1200" dirty="0">
                          <a:solidFill>
                            <a:srgbClr val="000000"/>
                          </a:solidFill>
                          <a:effectLst/>
                          <a:latin typeface="Arial" panose="020B0604020202020204" pitchFamily="34" charset="0"/>
                          <a:ea typeface="Calibri"/>
                          <a:cs typeface="Arial" panose="020B0604020202020204" pitchFamily="34" charset="0"/>
                        </a:rPr>
                        <a:t>NW2</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kern="1200" dirty="0">
                          <a:solidFill>
                            <a:srgbClr val="000000"/>
                          </a:solidFill>
                          <a:effectLst/>
                          <a:latin typeface="Arial" panose="020B0604020202020204" pitchFamily="34" charset="0"/>
                          <a:ea typeface="Calibri"/>
                          <a:cs typeface="Arial" panose="020B0604020202020204" pitchFamily="34" charset="0"/>
                        </a:rPr>
                        <a:t>Sherri Minshew</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685800" rtl="0" eaLnBrk="1" fontAlgn="auto" latinLnBrk="0" hangingPunct="1">
                        <a:lnSpc>
                          <a:spcPct val="115000"/>
                        </a:lnSpc>
                        <a:spcBef>
                          <a:spcPts val="0"/>
                        </a:spcBef>
                        <a:spcAft>
                          <a:spcPts val="0"/>
                        </a:spcAft>
                        <a:buClrTx/>
                        <a:buSzTx/>
                        <a:buFontTx/>
                        <a:buNone/>
                        <a:tabLst/>
                        <a:defRPr/>
                      </a:pPr>
                      <a:r>
                        <a:rPr lang="en-US" sz="1600" kern="1200" dirty="0">
                          <a:solidFill>
                            <a:srgbClr val="000000"/>
                          </a:solidFill>
                          <a:effectLst/>
                          <a:latin typeface="Arial" panose="020B0604020202020204" pitchFamily="34" charset="0"/>
                          <a:ea typeface="Times New Roman"/>
                          <a:cs typeface="Arial" panose="020B0604020202020204" pitchFamily="34" charset="0"/>
                        </a:rPr>
                        <a:t>(678) 340-8388</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dirty="0">
                          <a:effectLst/>
                          <a:latin typeface="Arial" panose="020B0604020202020204" pitchFamily="34" charset="0"/>
                          <a:ea typeface="Calibri"/>
                          <a:cs typeface="Arial" panose="020B0604020202020204" pitchFamily="34" charset="0"/>
                        </a:rPr>
                        <a:t>sminshew@doe.k12.ga.us</a:t>
                      </a: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0005"/>
                  </a:ext>
                </a:extLst>
              </a:tr>
              <a:tr h="641821">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600" kern="1200" dirty="0">
                          <a:solidFill>
                            <a:srgbClr val="000000"/>
                          </a:solidFill>
                          <a:effectLst/>
                          <a:latin typeface="Arial" panose="020B0604020202020204" pitchFamily="34" charset="0"/>
                          <a:ea typeface="Calibri"/>
                          <a:cs typeface="Arial" panose="020B0604020202020204" pitchFamily="34" charset="0"/>
                        </a:rPr>
                        <a:t>NW3</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Clarice Howard</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(678) 340-0370</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nSpc>
                          <a:spcPct val="115000"/>
                        </a:lnSpc>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choward@doe.k12.ga.us</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13695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D10692-05DA-4DD6-9E57-9D26E465D3E1}"/>
              </a:ext>
            </a:extLst>
          </p:cNvPr>
          <p:cNvSpPr>
            <a:spLocks noGrp="1"/>
          </p:cNvSpPr>
          <p:nvPr>
            <p:ph type="title"/>
          </p:nvPr>
        </p:nvSpPr>
        <p:spPr>
          <a:xfrm>
            <a:off x="683581" y="1"/>
            <a:ext cx="8460419" cy="1198484"/>
          </a:xfrm>
        </p:spPr>
        <p:txBody>
          <a:bodyPr>
            <a:noAutofit/>
          </a:bodyPr>
          <a:lstStyle/>
          <a:p>
            <a:r>
              <a:rPr lang="en-US" dirty="0"/>
              <a:t>Title I, Part A Program Specialists’ Contact Information</a:t>
            </a:r>
          </a:p>
        </p:txBody>
      </p:sp>
      <p:graphicFrame>
        <p:nvGraphicFramePr>
          <p:cNvPr id="4" name="Content Placeholder 6">
            <a:extLst>
              <a:ext uri="{FF2B5EF4-FFF2-40B4-BE49-F238E27FC236}">
                <a16:creationId xmlns:a16="http://schemas.microsoft.com/office/drawing/2014/main" id="{D5F981E2-5331-4B9E-8FD5-9B3D196133AE}"/>
              </a:ext>
            </a:extLst>
          </p:cNvPr>
          <p:cNvGraphicFramePr>
            <a:graphicFrameLocks/>
          </p:cNvGraphicFramePr>
          <p:nvPr>
            <p:extLst>
              <p:ext uri="{D42A27DB-BD31-4B8C-83A1-F6EECF244321}">
                <p14:modId xmlns:p14="http://schemas.microsoft.com/office/powerpoint/2010/main" val="3593055088"/>
              </p:ext>
            </p:extLst>
          </p:nvPr>
        </p:nvGraphicFramePr>
        <p:xfrm>
          <a:off x="944880" y="1690688"/>
          <a:ext cx="7930896" cy="4179760"/>
        </p:xfrm>
        <a:graphic>
          <a:graphicData uri="http://schemas.openxmlformats.org/drawingml/2006/table">
            <a:tbl>
              <a:tblPr firstRow="1" bandRow="1"/>
              <a:tblGrid>
                <a:gridCol w="786178">
                  <a:extLst>
                    <a:ext uri="{9D8B030D-6E8A-4147-A177-3AD203B41FA5}">
                      <a16:colId xmlns:a16="http://schemas.microsoft.com/office/drawing/2014/main" val="20000"/>
                    </a:ext>
                  </a:extLst>
                </a:gridCol>
                <a:gridCol w="2077371">
                  <a:extLst>
                    <a:ext uri="{9D8B030D-6E8A-4147-A177-3AD203B41FA5}">
                      <a16:colId xmlns:a16="http://schemas.microsoft.com/office/drawing/2014/main" val="20001"/>
                    </a:ext>
                  </a:extLst>
                </a:gridCol>
                <a:gridCol w="1564849">
                  <a:extLst>
                    <a:ext uri="{9D8B030D-6E8A-4147-A177-3AD203B41FA5}">
                      <a16:colId xmlns:a16="http://schemas.microsoft.com/office/drawing/2014/main" val="20002"/>
                    </a:ext>
                  </a:extLst>
                </a:gridCol>
                <a:gridCol w="3502498">
                  <a:extLst>
                    <a:ext uri="{9D8B030D-6E8A-4147-A177-3AD203B41FA5}">
                      <a16:colId xmlns:a16="http://schemas.microsoft.com/office/drawing/2014/main" val="20003"/>
                    </a:ext>
                  </a:extLst>
                </a:gridCol>
              </a:tblGrid>
              <a:tr h="659444">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marL="0" marR="0" algn="ctr">
                        <a:lnSpc>
                          <a:spcPct val="115000"/>
                        </a:lnSpc>
                        <a:spcBef>
                          <a:spcPts val="0"/>
                        </a:spcBef>
                        <a:spcAft>
                          <a:spcPts val="1000"/>
                        </a:spcAft>
                      </a:pPr>
                      <a:r>
                        <a:rPr lang="en-US" sz="1100" kern="1200" dirty="0">
                          <a:solidFill>
                            <a:schemeClr val="tx1"/>
                          </a:solidFill>
                          <a:effectLst/>
                          <a:latin typeface="Arial" panose="020B0604020202020204" pitchFamily="34" charset="0"/>
                          <a:cs typeface="Arial" panose="020B0604020202020204" pitchFamily="34" charset="0"/>
                        </a:rPr>
                        <a:t>Area</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61250" marR="61250" marT="31760" marB="3176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marL="0" marR="0" algn="ctr">
                        <a:lnSpc>
                          <a:spcPct val="115000"/>
                        </a:lnSpc>
                        <a:spcBef>
                          <a:spcPts val="0"/>
                        </a:spcBef>
                        <a:spcAft>
                          <a:spcPts val="1000"/>
                        </a:spcAft>
                      </a:pPr>
                      <a:r>
                        <a:rPr lang="en-US" sz="1100" kern="1200" dirty="0">
                          <a:solidFill>
                            <a:schemeClr val="tx1"/>
                          </a:solidFill>
                          <a:effectLst/>
                          <a:latin typeface="Arial" panose="020B0604020202020204" pitchFamily="34" charset="0"/>
                          <a:cs typeface="Arial" panose="020B0604020202020204" pitchFamily="34" charset="0"/>
                        </a:rPr>
                        <a:t>Name</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61250" marR="61250" marT="31760" marB="3176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marL="0" marR="0" algn="ctr">
                        <a:lnSpc>
                          <a:spcPct val="115000"/>
                        </a:lnSpc>
                        <a:spcBef>
                          <a:spcPts val="0"/>
                        </a:spcBef>
                        <a:spcAft>
                          <a:spcPts val="1000"/>
                        </a:spcAft>
                      </a:pPr>
                      <a:r>
                        <a:rPr lang="en-US" sz="1100" kern="1200" dirty="0">
                          <a:solidFill>
                            <a:schemeClr val="tx1"/>
                          </a:solidFill>
                          <a:effectLst/>
                          <a:latin typeface="Arial" panose="020B0604020202020204" pitchFamily="34" charset="0"/>
                          <a:cs typeface="Arial" panose="020B0604020202020204" pitchFamily="34" charset="0"/>
                        </a:rPr>
                        <a:t>Office Number</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61250" marR="61250" marT="31760" marB="3176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marL="0" marR="0" algn="ctr">
                        <a:lnSpc>
                          <a:spcPct val="115000"/>
                        </a:lnSpc>
                        <a:spcBef>
                          <a:spcPts val="0"/>
                        </a:spcBef>
                        <a:spcAft>
                          <a:spcPts val="1000"/>
                        </a:spcAft>
                      </a:pPr>
                      <a:r>
                        <a:rPr lang="en-US" sz="1100" kern="1200" dirty="0">
                          <a:solidFill>
                            <a:schemeClr val="tx1"/>
                          </a:solidFill>
                          <a:effectLst/>
                          <a:latin typeface="Arial" panose="020B0604020202020204" pitchFamily="34" charset="0"/>
                          <a:cs typeface="Arial" panose="020B0604020202020204" pitchFamily="34" charset="0"/>
                        </a:rPr>
                        <a:t>Email</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61250" marR="61250" marT="31760" marB="3176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480731">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l">
                        <a:lnSpc>
                          <a:spcPct val="115000"/>
                        </a:lnSpc>
                        <a:spcBef>
                          <a:spcPts val="0"/>
                        </a:spcBef>
                        <a:spcAft>
                          <a:spcPts val="0"/>
                        </a:spcAft>
                      </a:pPr>
                      <a:r>
                        <a:rPr lang="en-US" sz="1600" kern="1200" dirty="0">
                          <a:solidFill>
                            <a:srgbClr val="000000"/>
                          </a:solidFill>
                          <a:effectLst/>
                          <a:latin typeface="Arial" panose="020B0604020202020204" pitchFamily="34" charset="0"/>
                          <a:ea typeface="Calibri"/>
                          <a:cs typeface="Arial" panose="020B0604020202020204" pitchFamily="34" charset="0"/>
                        </a:rPr>
                        <a:t>NE1</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l">
                        <a:lnSpc>
                          <a:spcPct val="115000"/>
                        </a:lnSpc>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Tammy Wilkes</a:t>
                      </a:r>
                      <a:endParaRPr lang="en-US" sz="1600" dirty="0">
                        <a:effectLst/>
                        <a:latin typeface="Arial" panose="020B0604020202020204" pitchFamily="34" charset="0"/>
                        <a:ea typeface="Calibri"/>
                        <a:cs typeface="Arial" panose="020B0604020202020204" pitchFamily="34" charset="0"/>
                      </a:endParaRPr>
                    </a:p>
                  </a:txBody>
                  <a:tcPr marL="46646" marR="46646" marT="23323" marB="2332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(678) 217-1677</a:t>
                      </a:r>
                      <a:endPar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46646" marR="46646" marT="23323" marB="2332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twilkes@doe.k12.ga.us</a:t>
                      </a:r>
                      <a:endPar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46646" marR="46646" marT="23323" marB="23323"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295185978"/>
                  </a:ext>
                </a:extLst>
              </a:tr>
              <a:tr h="480731">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NE2</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Grace McElveen</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(678) 340-5055</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gmcelveen@doe.k12.ga.us</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0001"/>
                  </a:ext>
                </a:extLst>
              </a:tr>
              <a:tr h="407641">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NE3</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Kathy Pruett</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(678) 340-9388</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kpruett@doe.k12.ga.us</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0002"/>
                  </a:ext>
                </a:extLst>
              </a:tr>
              <a:tr h="432349">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SE1</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JaBra Harden Fuller</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(678) 340-9493</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jharden@doe.k12.ga.us</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0003"/>
                  </a:ext>
                </a:extLst>
              </a:tr>
              <a:tr h="444701">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SE2</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Marijo Pitts-Sheffield</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(678) 340-5369</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mpitts@doe.k12.ga.us</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0004"/>
                  </a:ext>
                </a:extLst>
              </a:tr>
              <a:tr h="432346">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SE3</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Elaine Dawsey</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(678) 217-6981</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edawsey@doe.k12.ga.us</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0005"/>
                  </a:ext>
                </a:extLst>
              </a:tr>
              <a:tr h="432349">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ea typeface="Calibri"/>
                          <a:cs typeface="Arial" panose="020B0604020202020204" pitchFamily="34" charset="0"/>
                        </a:rPr>
                        <a:t>SW1</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ea typeface="Calibri"/>
                          <a:cs typeface="Arial" panose="020B0604020202020204" pitchFamily="34" charset="0"/>
                        </a:rPr>
                        <a:t>Kelly Roberts</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dirty="0">
                          <a:effectLst/>
                          <a:latin typeface="Arial" panose="020B0604020202020204" pitchFamily="34" charset="0"/>
                          <a:ea typeface="Calibri"/>
                          <a:cs typeface="Arial" panose="020B0604020202020204" pitchFamily="34" charset="0"/>
                        </a:rPr>
                        <a:t>(678)</a:t>
                      </a: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dirty="0">
                          <a:effectLst/>
                          <a:latin typeface="Arial" panose="020B0604020202020204" pitchFamily="34" charset="0"/>
                          <a:ea typeface="Calibri"/>
                          <a:cs typeface="Arial" panose="020B0604020202020204" pitchFamily="34" charset="0"/>
                        </a:rPr>
                        <a:t>kelly.herman-roberts@doe.k12.ga.us</a:t>
                      </a: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0006"/>
                  </a:ext>
                </a:extLst>
              </a:tr>
              <a:tr h="40946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cs typeface="Arial" panose="020B0604020202020204" pitchFamily="34" charset="0"/>
                        </a:rPr>
                        <a:t>SW2</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kern="1200" dirty="0">
                          <a:effectLst/>
                          <a:latin typeface="Arial" panose="020B0604020202020204" pitchFamily="34" charset="0"/>
                          <a:ea typeface="Calibri"/>
                          <a:cs typeface="Arial" panose="020B0604020202020204" pitchFamily="34" charset="0"/>
                        </a:rPr>
                        <a:t>Kim Ezekiel</a:t>
                      </a:r>
                      <a:endParaRPr lang="en-US" sz="1600" dirty="0">
                        <a:effectLst/>
                        <a:latin typeface="Arial" panose="020B0604020202020204" pitchFamily="34" charset="0"/>
                        <a:ea typeface="Calibri"/>
                        <a:cs typeface="Arial" panose="020B0604020202020204" pitchFamily="34" charset="0"/>
                      </a:endParaRP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dirty="0">
                          <a:effectLst/>
                          <a:latin typeface="Arial" panose="020B0604020202020204" pitchFamily="34" charset="0"/>
                          <a:ea typeface="Calibri"/>
                          <a:cs typeface="Arial" panose="020B0604020202020204" pitchFamily="34" charset="0"/>
                        </a:rPr>
                        <a:t>(678) 340-8443</a:t>
                      </a: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algn="l">
                        <a:lnSpc>
                          <a:spcPct val="115000"/>
                        </a:lnSpc>
                        <a:spcBef>
                          <a:spcPts val="0"/>
                        </a:spcBef>
                        <a:spcAft>
                          <a:spcPts val="0"/>
                        </a:spcAft>
                      </a:pPr>
                      <a:r>
                        <a:rPr lang="en-US" sz="1600" dirty="0">
                          <a:effectLst/>
                          <a:latin typeface="Arial" panose="020B0604020202020204" pitchFamily="34" charset="0"/>
                          <a:ea typeface="Calibri"/>
                          <a:cs typeface="Arial" panose="020B0604020202020204" pitchFamily="34" charset="0"/>
                        </a:rPr>
                        <a:t>kezekiel@doe.k12.ga.us</a:t>
                      </a:r>
                    </a:p>
                  </a:txBody>
                  <a:tcPr marL="46667" marR="46667" marT="23334" marB="2333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80316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8D1EB-B82C-4A72-9835-62E0E6DF9FDE}"/>
              </a:ext>
            </a:extLst>
          </p:cNvPr>
          <p:cNvSpPr>
            <a:spLocks noGrp="1"/>
          </p:cNvSpPr>
          <p:nvPr>
            <p:ph type="title"/>
          </p:nvPr>
        </p:nvSpPr>
        <p:spPr>
          <a:xfrm>
            <a:off x="722749" y="1"/>
            <a:ext cx="8059301" cy="1117288"/>
          </a:xfrm>
        </p:spPr>
        <p:txBody>
          <a:bodyPr/>
          <a:lstStyle/>
          <a:p>
            <a:r>
              <a:rPr lang="en-US" dirty="0"/>
              <a:t>Indirect Cost Rates – FY20 and Moving Forward</a:t>
            </a:r>
          </a:p>
        </p:txBody>
      </p:sp>
      <p:sp>
        <p:nvSpPr>
          <p:cNvPr id="3" name="Content Placeholder 2">
            <a:extLst>
              <a:ext uri="{FF2B5EF4-FFF2-40B4-BE49-F238E27FC236}">
                <a16:creationId xmlns:a16="http://schemas.microsoft.com/office/drawing/2014/main" id="{6097EDC5-41D4-48F9-8B2F-EA185009526B}"/>
              </a:ext>
            </a:extLst>
          </p:cNvPr>
          <p:cNvSpPr>
            <a:spLocks noGrp="1"/>
          </p:cNvSpPr>
          <p:nvPr>
            <p:ph idx="1"/>
          </p:nvPr>
        </p:nvSpPr>
        <p:spPr>
          <a:xfrm>
            <a:off x="722749" y="2794014"/>
            <a:ext cx="7886700" cy="4197635"/>
          </a:xfrm>
        </p:spPr>
        <p:txBody>
          <a:bodyPr>
            <a:normAutofit/>
          </a:bodyPr>
          <a:lstStyle/>
          <a:p>
            <a:pPr lvl="0"/>
            <a:r>
              <a:rPr lang="en-US" sz="1300" dirty="0"/>
              <a:t>The indirect cost rate is calculated for a </a:t>
            </a:r>
            <a:r>
              <a:rPr lang="en-US" sz="1300" b="1" dirty="0">
                <a:solidFill>
                  <a:srgbClr val="FF0000"/>
                </a:solidFill>
              </a:rPr>
              <a:t>fiscal year (12 months)</a:t>
            </a:r>
            <a:r>
              <a:rPr lang="en-US" sz="1300" dirty="0">
                <a:solidFill>
                  <a:srgbClr val="FF0000"/>
                </a:solidFill>
              </a:rPr>
              <a:t> </a:t>
            </a:r>
            <a:r>
              <a:rPr lang="en-US" sz="1300" dirty="0"/>
              <a:t>and must be applied to actual expenditures each fiscal year.  Since federal funds are available for 15 months:</a:t>
            </a:r>
          </a:p>
          <a:p>
            <a:pPr lvl="1"/>
            <a:r>
              <a:rPr lang="en-US" sz="1300" dirty="0"/>
              <a:t>July 2019 – June 2020 will apply the FY20 rate</a:t>
            </a:r>
          </a:p>
          <a:p>
            <a:pPr lvl="1"/>
            <a:r>
              <a:rPr lang="en-US" sz="1300" dirty="0"/>
              <a:t>July 2020 – September 2020 will use the FY20 rate for budgeting until the FY21 rate is determined by GaDOE.  </a:t>
            </a:r>
          </a:p>
          <a:p>
            <a:pPr lvl="1"/>
            <a:r>
              <a:rPr lang="en-US" sz="1300" dirty="0"/>
              <a:t>LEAs will submit a budget amendment when the FY21 rate is determined.  This will clearly separate FY20 from FY21 indirect costs. </a:t>
            </a:r>
          </a:p>
          <a:p>
            <a:pPr lvl="2"/>
            <a:r>
              <a:rPr lang="en-US" sz="1100" dirty="0"/>
              <a:t>Once the FY21 rate is identified, the district can choose to apply the </a:t>
            </a:r>
            <a:r>
              <a:rPr lang="en-US" sz="1100" b="1" u="sng" dirty="0"/>
              <a:t>smaller </a:t>
            </a:r>
            <a:r>
              <a:rPr lang="en-US" sz="1100" dirty="0"/>
              <a:t>of the two rates to the entire 15-month grant period.</a:t>
            </a:r>
            <a:r>
              <a:rPr lang="en-US" sz="1100" dirty="0">
                <a:highlight>
                  <a:srgbClr val="FFFF00"/>
                </a:highlight>
              </a:rPr>
              <a:t> </a:t>
            </a:r>
            <a:r>
              <a:rPr lang="en-US" sz="1300" dirty="0">
                <a:highlight>
                  <a:srgbClr val="FFFF00"/>
                </a:highlight>
              </a:rPr>
              <a:t> </a:t>
            </a:r>
          </a:p>
          <a:p>
            <a:r>
              <a:rPr lang="en-US" sz="1300" dirty="0"/>
              <a:t>We should have the FY21 rates by March 2020, and the district can do an amendment.</a:t>
            </a:r>
          </a:p>
          <a:p>
            <a:r>
              <a:rPr lang="en-US" sz="1300" dirty="0"/>
              <a:t>The district can cut-off the grant award period as of June 30, 2020 as long as 85% (Title I A Only) of the grant award has been expended and use only the FY 2020 rate to the 2020 grant award period.</a:t>
            </a:r>
          </a:p>
          <a:p>
            <a:r>
              <a:rPr lang="en-US" sz="1300" dirty="0"/>
              <a:t>Indirect costs are only drawn down after the rate has been appropriately applied to expenditures.</a:t>
            </a:r>
          </a:p>
          <a:p>
            <a:endParaRPr lang="en-US" sz="1400" dirty="0"/>
          </a:p>
          <a:p>
            <a:endParaRPr lang="en-US" sz="1000" dirty="0"/>
          </a:p>
        </p:txBody>
      </p:sp>
      <p:sp>
        <p:nvSpPr>
          <p:cNvPr id="4" name="TextBox 3">
            <a:extLst>
              <a:ext uri="{FF2B5EF4-FFF2-40B4-BE49-F238E27FC236}">
                <a16:creationId xmlns:a16="http://schemas.microsoft.com/office/drawing/2014/main" id="{CDB94659-DA36-47B4-8D89-9E1553769B49}"/>
              </a:ext>
            </a:extLst>
          </p:cNvPr>
          <p:cNvSpPr txBox="1"/>
          <p:nvPr/>
        </p:nvSpPr>
        <p:spPr>
          <a:xfrm>
            <a:off x="1686187" y="1954955"/>
            <a:ext cx="4320330" cy="369332"/>
          </a:xfrm>
          <a:prstGeom prst="rect">
            <a:avLst/>
          </a:prstGeom>
          <a:noFill/>
        </p:spPr>
        <p:txBody>
          <a:bodyPr wrap="square" rtlCol="0">
            <a:spAutoFit/>
          </a:bodyPr>
          <a:lstStyle/>
          <a:p>
            <a:r>
              <a:rPr lang="en-US" dirty="0"/>
              <a:t>Page 40 of the Federal Programs Handbook</a:t>
            </a:r>
          </a:p>
        </p:txBody>
      </p:sp>
      <p:pic>
        <p:nvPicPr>
          <p:cNvPr id="5" name="Picture 4">
            <a:hlinkClick r:id="rId3"/>
            <a:extLst>
              <a:ext uri="{FF2B5EF4-FFF2-40B4-BE49-F238E27FC236}">
                <a16:creationId xmlns:a16="http://schemas.microsoft.com/office/drawing/2014/main" id="{FA73FA5F-DC1C-4803-A74B-BB1933BBBF1A}"/>
              </a:ext>
            </a:extLst>
          </p:cNvPr>
          <p:cNvPicPr>
            <a:picLocks noChangeAspect="1"/>
          </p:cNvPicPr>
          <p:nvPr/>
        </p:nvPicPr>
        <p:blipFill>
          <a:blip r:embed="rId4"/>
          <a:stretch>
            <a:fillRect/>
          </a:stretch>
        </p:blipFill>
        <p:spPr>
          <a:xfrm>
            <a:off x="722749" y="1645066"/>
            <a:ext cx="862770" cy="1117288"/>
          </a:xfrm>
          <a:prstGeom prst="rect">
            <a:avLst/>
          </a:prstGeom>
          <a:ln>
            <a:solidFill>
              <a:schemeClr val="tx1"/>
            </a:solidFill>
          </a:ln>
        </p:spPr>
      </p:pic>
    </p:spTree>
    <p:extLst>
      <p:ext uri="{BB962C8B-B14F-4D97-AF65-F5344CB8AC3E}">
        <p14:creationId xmlns:p14="http://schemas.microsoft.com/office/powerpoint/2010/main" val="3768824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0"/>
            <a:ext cx="8059301" cy="825623"/>
          </a:xfrm>
        </p:spPr>
        <p:txBody>
          <a:bodyPr>
            <a:normAutofit/>
          </a:bodyPr>
          <a:lstStyle/>
          <a:p>
            <a:r>
              <a:rPr lang="en-US" dirty="0"/>
              <a:t>Drawing Down Funds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19</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39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2855414"/>
            <a:ext cx="8171401" cy="3108498"/>
          </a:xfrm>
        </p:spPr>
        <p:txBody>
          <a:bodyPr>
            <a:normAutofit/>
          </a:bodyPr>
          <a:lstStyle/>
          <a:p>
            <a:r>
              <a:rPr lang="en-US" sz="1800" dirty="0"/>
              <a:t>Federal law is clear that the purpose of ESSA funds is to identify needs, plan interventions and implement resulting plans in order to have the greatest impact possible on students and staff in the </a:t>
            </a:r>
            <a:r>
              <a:rPr lang="en-US" sz="1800" u="sng" dirty="0">
                <a:solidFill>
                  <a:srgbClr val="FF0000"/>
                </a:solidFill>
              </a:rPr>
              <a:t>most immediate time frame available</a:t>
            </a:r>
            <a:r>
              <a:rPr lang="en-US" sz="1800" dirty="0"/>
              <a:t>.</a:t>
            </a:r>
          </a:p>
          <a:p>
            <a:r>
              <a:rPr lang="en-US" sz="1800" dirty="0"/>
              <a:t>GaDOE monitors drawdowns and will make contact with LEAs for updates on progress during the year. </a:t>
            </a:r>
          </a:p>
          <a:p>
            <a:endParaRPr lang="en-US" sz="1800" dirty="0"/>
          </a:p>
        </p:txBody>
      </p:sp>
      <p:graphicFrame>
        <p:nvGraphicFramePr>
          <p:cNvPr id="3" name="Table 2">
            <a:extLst>
              <a:ext uri="{FF2B5EF4-FFF2-40B4-BE49-F238E27FC236}">
                <a16:creationId xmlns:a16="http://schemas.microsoft.com/office/drawing/2014/main" id="{8DE7B289-0A14-413F-8077-25C6293503A6}"/>
              </a:ext>
            </a:extLst>
          </p:cNvPr>
          <p:cNvGraphicFramePr>
            <a:graphicFrameLocks noGrp="1"/>
          </p:cNvGraphicFramePr>
          <p:nvPr>
            <p:extLst>
              <p:ext uri="{D42A27DB-BD31-4B8C-83A1-F6EECF244321}">
                <p14:modId xmlns:p14="http://schemas.microsoft.com/office/powerpoint/2010/main" val="737563259"/>
              </p:ext>
            </p:extLst>
          </p:nvPr>
        </p:nvGraphicFramePr>
        <p:xfrm>
          <a:off x="979189" y="4808242"/>
          <a:ext cx="7470321" cy="1463040"/>
        </p:xfrm>
        <a:graphic>
          <a:graphicData uri="http://schemas.openxmlformats.org/drawingml/2006/table">
            <a:tbl>
              <a:tblPr/>
              <a:tblGrid>
                <a:gridCol w="1297347">
                  <a:extLst>
                    <a:ext uri="{9D8B030D-6E8A-4147-A177-3AD203B41FA5}">
                      <a16:colId xmlns:a16="http://schemas.microsoft.com/office/drawing/2014/main" val="223819978"/>
                    </a:ext>
                  </a:extLst>
                </a:gridCol>
                <a:gridCol w="2136806">
                  <a:extLst>
                    <a:ext uri="{9D8B030D-6E8A-4147-A177-3AD203B41FA5}">
                      <a16:colId xmlns:a16="http://schemas.microsoft.com/office/drawing/2014/main" val="3587982230"/>
                    </a:ext>
                  </a:extLst>
                </a:gridCol>
                <a:gridCol w="398511">
                  <a:extLst>
                    <a:ext uri="{9D8B030D-6E8A-4147-A177-3AD203B41FA5}">
                      <a16:colId xmlns:a16="http://schemas.microsoft.com/office/drawing/2014/main" val="166890811"/>
                    </a:ext>
                  </a:extLst>
                </a:gridCol>
                <a:gridCol w="1602604">
                  <a:extLst>
                    <a:ext uri="{9D8B030D-6E8A-4147-A177-3AD203B41FA5}">
                      <a16:colId xmlns:a16="http://schemas.microsoft.com/office/drawing/2014/main" val="3198882068"/>
                    </a:ext>
                  </a:extLst>
                </a:gridCol>
                <a:gridCol w="2035053">
                  <a:extLst>
                    <a:ext uri="{9D8B030D-6E8A-4147-A177-3AD203B41FA5}">
                      <a16:colId xmlns:a16="http://schemas.microsoft.com/office/drawing/2014/main" val="3046291754"/>
                    </a:ext>
                  </a:extLst>
                </a:gridCol>
              </a:tblGrid>
              <a:tr h="0">
                <a:tc>
                  <a:txBody>
                    <a:bodyPr/>
                    <a:lstStyle/>
                    <a:p>
                      <a:pPr algn="l" rtl="0" fontAlgn="base"/>
                      <a:r>
                        <a:rPr lang="en-US" sz="1000" b="1" i="0" dirty="0">
                          <a:effectLst/>
                          <a:latin typeface="Times New Roman" panose="02020603050405020304" pitchFamily="18" charset="0"/>
                        </a:rPr>
                        <a:t>October 31</a:t>
                      </a:r>
                      <a:r>
                        <a:rPr lang="en-US" sz="800" b="1" i="0" baseline="30000" dirty="0">
                          <a:effectLst/>
                          <a:latin typeface="Times New Roman" panose="02020603050405020304" pitchFamily="18" charset="0"/>
                        </a:rPr>
                        <a:t>st</a:t>
                      </a:r>
                      <a:r>
                        <a:rPr lang="en-US" sz="1000" b="1" i="0" dirty="0">
                          <a:effectLst/>
                          <a:latin typeface="Times New Roman" panose="02020603050405020304" pitchFamily="18" charset="0"/>
                        </a:rPr>
                        <a:t> </a:t>
                      </a:r>
                      <a:r>
                        <a:rPr lang="en-US" sz="1000" b="0" i="0" dirty="0">
                          <a:effectLst/>
                          <a:latin typeface="Times New Roman" panose="02020603050405020304" pitchFamily="18" charset="0"/>
                        </a:rPr>
                        <a:t>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1000" b="0" i="0" dirty="0">
                          <a:effectLst/>
                          <a:latin typeface="Times New Roman" panose="02020603050405020304" pitchFamily="18" charset="0"/>
                        </a:rPr>
                        <a:t>up to 27% funds used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rowSpan="6">
                  <a:txBody>
                    <a:bodyPr/>
                    <a:lstStyle/>
                    <a:p>
                      <a:pPr algn="l" rtl="0" fontAlgn="base"/>
                      <a:r>
                        <a:rPr lang="en-US" sz="1000" b="0" i="0" dirty="0">
                          <a:effectLst/>
                          <a:latin typeface="Times New Roman" panose="02020603050405020304" pitchFamily="18" charset="0"/>
                        </a:rPr>
                        <a:t>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8D08D"/>
                    </a:solidFill>
                  </a:tcPr>
                </a:tc>
                <a:tc>
                  <a:txBody>
                    <a:bodyPr/>
                    <a:lstStyle/>
                    <a:p>
                      <a:pPr algn="l" rtl="0" fontAlgn="base"/>
                      <a:r>
                        <a:rPr lang="en-US" sz="1000" b="1" i="0" dirty="0">
                          <a:effectLst/>
                          <a:latin typeface="Times New Roman" panose="02020603050405020304" pitchFamily="18" charset="0"/>
                        </a:rPr>
                        <a:t>April 30</a:t>
                      </a:r>
                      <a:r>
                        <a:rPr lang="en-US" sz="800" b="1" i="0" baseline="30000" dirty="0">
                          <a:effectLst/>
                          <a:latin typeface="Times New Roman" panose="02020603050405020304" pitchFamily="18" charset="0"/>
                        </a:rPr>
                        <a:t>th</a:t>
                      </a:r>
                      <a:r>
                        <a:rPr lang="en-US" sz="1000" b="1" i="0" dirty="0">
                          <a:effectLst/>
                          <a:latin typeface="Times New Roman" panose="02020603050405020304" pitchFamily="18" charset="0"/>
                        </a:rPr>
                        <a:t> </a:t>
                      </a:r>
                      <a:r>
                        <a:rPr lang="en-US" sz="1000" b="0" i="0" dirty="0">
                          <a:effectLst/>
                          <a:latin typeface="Times New Roman" panose="02020603050405020304" pitchFamily="18" charset="0"/>
                        </a:rPr>
                        <a:t>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1000" b="0" i="0" dirty="0">
                          <a:effectLst/>
                          <a:latin typeface="Times New Roman" panose="02020603050405020304" pitchFamily="18" charset="0"/>
                        </a:rPr>
                        <a:t>up to 67% funds used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3136138"/>
                  </a:ext>
                </a:extLst>
              </a:tr>
              <a:tr h="0">
                <a:tc>
                  <a:txBody>
                    <a:bodyPr/>
                    <a:lstStyle/>
                    <a:p>
                      <a:pPr algn="l" rtl="0" fontAlgn="base"/>
                      <a:r>
                        <a:rPr lang="en-US" sz="1000" b="1" i="0" dirty="0">
                          <a:effectLst/>
                          <a:latin typeface="Times New Roman" panose="02020603050405020304" pitchFamily="18" charset="0"/>
                        </a:rPr>
                        <a:t>November 30</a:t>
                      </a:r>
                      <a:r>
                        <a:rPr lang="en-US" sz="800" b="1" i="0" baseline="30000" dirty="0">
                          <a:effectLst/>
                          <a:latin typeface="Times New Roman" panose="02020603050405020304" pitchFamily="18" charset="0"/>
                        </a:rPr>
                        <a:t>th</a:t>
                      </a:r>
                      <a:r>
                        <a:rPr lang="en-US" sz="1000" b="1" i="0" dirty="0">
                          <a:effectLst/>
                          <a:latin typeface="Times New Roman" panose="02020603050405020304" pitchFamily="18" charset="0"/>
                        </a:rPr>
                        <a:t> </a:t>
                      </a:r>
                      <a:r>
                        <a:rPr lang="en-US" sz="1000" b="0" i="0" dirty="0">
                          <a:effectLst/>
                          <a:latin typeface="Times New Roman" panose="02020603050405020304" pitchFamily="18" charset="0"/>
                        </a:rPr>
                        <a:t>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1000" b="0" i="0" dirty="0">
                          <a:effectLst/>
                          <a:latin typeface="Times New Roman" panose="02020603050405020304" pitchFamily="18" charset="0"/>
                        </a:rPr>
                        <a:t>up to 33% funds used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rtl="0" fontAlgn="base"/>
                      <a:r>
                        <a:rPr lang="en-US" sz="1000" b="1" i="0" dirty="0">
                          <a:effectLst/>
                          <a:latin typeface="Times New Roman" panose="02020603050405020304" pitchFamily="18" charset="0"/>
                        </a:rPr>
                        <a:t>May 31</a:t>
                      </a:r>
                      <a:r>
                        <a:rPr lang="en-US" sz="800" b="1" i="0" baseline="30000" dirty="0">
                          <a:effectLst/>
                          <a:latin typeface="Times New Roman" panose="02020603050405020304" pitchFamily="18" charset="0"/>
                        </a:rPr>
                        <a:t>st</a:t>
                      </a:r>
                      <a:r>
                        <a:rPr lang="en-US" sz="1000" b="1" i="0" dirty="0">
                          <a:effectLst/>
                          <a:latin typeface="Times New Roman" panose="02020603050405020304" pitchFamily="18" charset="0"/>
                        </a:rPr>
                        <a:t> </a:t>
                      </a:r>
                      <a:r>
                        <a:rPr lang="en-US" sz="1000" b="0" i="0" dirty="0">
                          <a:effectLst/>
                          <a:latin typeface="Times New Roman" panose="02020603050405020304" pitchFamily="18" charset="0"/>
                        </a:rPr>
                        <a:t>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1000" b="0" i="0" dirty="0">
                          <a:effectLst/>
                          <a:latin typeface="Times New Roman" panose="02020603050405020304" pitchFamily="18" charset="0"/>
                        </a:rPr>
                        <a:t>up to 73% funds used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3982154"/>
                  </a:ext>
                </a:extLst>
              </a:tr>
              <a:tr h="0">
                <a:tc>
                  <a:txBody>
                    <a:bodyPr/>
                    <a:lstStyle/>
                    <a:p>
                      <a:pPr algn="l" rtl="0" fontAlgn="base"/>
                      <a:r>
                        <a:rPr lang="en-US" sz="1000" b="1" i="0" dirty="0">
                          <a:effectLst/>
                          <a:latin typeface="Times New Roman" panose="02020603050405020304" pitchFamily="18" charset="0"/>
                        </a:rPr>
                        <a:t>December 31</a:t>
                      </a:r>
                      <a:r>
                        <a:rPr lang="en-US" sz="800" b="1" i="0" baseline="30000" dirty="0">
                          <a:effectLst/>
                          <a:latin typeface="Times New Roman" panose="02020603050405020304" pitchFamily="18" charset="0"/>
                        </a:rPr>
                        <a:t>st</a:t>
                      </a:r>
                      <a:r>
                        <a:rPr lang="en-US" sz="1000" b="1" i="0" dirty="0">
                          <a:effectLst/>
                          <a:latin typeface="Times New Roman" panose="02020603050405020304" pitchFamily="18" charset="0"/>
                        </a:rPr>
                        <a:t> </a:t>
                      </a:r>
                      <a:r>
                        <a:rPr lang="en-US" sz="1000" b="0" i="0" dirty="0">
                          <a:effectLst/>
                          <a:latin typeface="Times New Roman" panose="02020603050405020304" pitchFamily="18" charset="0"/>
                        </a:rPr>
                        <a:t>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1000" b="0" i="0" dirty="0">
                          <a:effectLst/>
                          <a:latin typeface="Times New Roman" panose="02020603050405020304" pitchFamily="18" charset="0"/>
                        </a:rPr>
                        <a:t>up to 40% funds used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rtl="0" fontAlgn="base"/>
                      <a:r>
                        <a:rPr lang="en-US" sz="1000" b="1" i="0" dirty="0">
                          <a:effectLst/>
                          <a:latin typeface="Times New Roman" panose="02020603050405020304" pitchFamily="18" charset="0"/>
                        </a:rPr>
                        <a:t>June 30</a:t>
                      </a:r>
                      <a:r>
                        <a:rPr lang="en-US" sz="800" b="1" i="0" baseline="30000" dirty="0">
                          <a:effectLst/>
                          <a:latin typeface="Times New Roman" panose="02020603050405020304" pitchFamily="18" charset="0"/>
                        </a:rPr>
                        <a:t>th</a:t>
                      </a:r>
                      <a:r>
                        <a:rPr lang="en-US" sz="800" b="0" i="0" dirty="0">
                          <a:effectLst/>
                          <a:latin typeface="Times New Roman" panose="02020603050405020304" pitchFamily="18" charset="0"/>
                        </a:rPr>
                        <a:t>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1000" b="0" i="0" dirty="0">
                          <a:effectLst/>
                          <a:latin typeface="Times New Roman" panose="02020603050405020304" pitchFamily="18" charset="0"/>
                        </a:rPr>
                        <a:t>up to 80% funds used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05665"/>
                  </a:ext>
                </a:extLst>
              </a:tr>
              <a:tr h="0">
                <a:tc>
                  <a:txBody>
                    <a:bodyPr/>
                    <a:lstStyle/>
                    <a:p>
                      <a:pPr algn="l" rtl="0" fontAlgn="base"/>
                      <a:r>
                        <a:rPr lang="en-US" sz="1000" b="1" i="0" dirty="0">
                          <a:effectLst/>
                          <a:latin typeface="Times New Roman" panose="02020603050405020304" pitchFamily="18" charset="0"/>
                        </a:rPr>
                        <a:t>January 31</a:t>
                      </a:r>
                      <a:r>
                        <a:rPr lang="en-US" sz="800" b="1" i="0" baseline="30000" dirty="0">
                          <a:effectLst/>
                          <a:latin typeface="Times New Roman" panose="02020603050405020304" pitchFamily="18" charset="0"/>
                        </a:rPr>
                        <a:t>st</a:t>
                      </a:r>
                      <a:r>
                        <a:rPr lang="en-US" sz="1000" b="1" i="0" dirty="0">
                          <a:effectLst/>
                          <a:latin typeface="Times New Roman" panose="02020603050405020304" pitchFamily="18" charset="0"/>
                        </a:rPr>
                        <a:t> </a:t>
                      </a:r>
                      <a:r>
                        <a:rPr lang="en-US" sz="1000" b="0" i="0" dirty="0">
                          <a:effectLst/>
                          <a:latin typeface="Times New Roman" panose="02020603050405020304" pitchFamily="18" charset="0"/>
                        </a:rPr>
                        <a:t>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1000" b="0" i="0" dirty="0">
                          <a:effectLst/>
                          <a:latin typeface="Times New Roman" panose="02020603050405020304" pitchFamily="18" charset="0"/>
                        </a:rPr>
                        <a:t>up to 47% funds used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rtl="0" fontAlgn="base"/>
                      <a:r>
                        <a:rPr lang="en-US" sz="1000" b="1" i="0" dirty="0">
                          <a:effectLst/>
                          <a:latin typeface="Times New Roman" panose="02020603050405020304" pitchFamily="18" charset="0"/>
                        </a:rPr>
                        <a:t>July 31</a:t>
                      </a:r>
                      <a:r>
                        <a:rPr lang="en-US" sz="800" b="1" i="0" baseline="30000" dirty="0">
                          <a:effectLst/>
                          <a:latin typeface="Times New Roman" panose="02020603050405020304" pitchFamily="18" charset="0"/>
                        </a:rPr>
                        <a:t>st</a:t>
                      </a:r>
                      <a:r>
                        <a:rPr lang="en-US" sz="1000" b="1" i="0" dirty="0">
                          <a:effectLst/>
                          <a:latin typeface="Times New Roman" panose="02020603050405020304" pitchFamily="18" charset="0"/>
                        </a:rPr>
                        <a:t> </a:t>
                      </a:r>
                      <a:r>
                        <a:rPr lang="en-US" sz="1000" b="0" i="0" dirty="0">
                          <a:effectLst/>
                          <a:latin typeface="Times New Roman" panose="02020603050405020304" pitchFamily="18" charset="0"/>
                        </a:rPr>
                        <a:t>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1000" b="0" i="0" dirty="0">
                          <a:effectLst/>
                          <a:latin typeface="Times New Roman" panose="02020603050405020304" pitchFamily="18" charset="0"/>
                        </a:rPr>
                        <a:t>up to 87% funds used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309641"/>
                  </a:ext>
                </a:extLst>
              </a:tr>
              <a:tr h="0">
                <a:tc>
                  <a:txBody>
                    <a:bodyPr/>
                    <a:lstStyle/>
                    <a:p>
                      <a:pPr algn="l" rtl="0" fontAlgn="base"/>
                      <a:r>
                        <a:rPr lang="en-US" sz="1000" b="1" i="0" dirty="0">
                          <a:effectLst/>
                          <a:latin typeface="Times New Roman" panose="02020603050405020304" pitchFamily="18" charset="0"/>
                        </a:rPr>
                        <a:t>February 28</a:t>
                      </a:r>
                      <a:r>
                        <a:rPr lang="en-US" sz="800" b="1" i="0" baseline="30000" dirty="0">
                          <a:effectLst/>
                          <a:latin typeface="Times New Roman" panose="02020603050405020304" pitchFamily="18" charset="0"/>
                        </a:rPr>
                        <a:t>th</a:t>
                      </a:r>
                      <a:r>
                        <a:rPr lang="en-US" sz="1000" b="1" i="0" dirty="0">
                          <a:effectLst/>
                          <a:latin typeface="Times New Roman" panose="02020603050405020304" pitchFamily="18" charset="0"/>
                        </a:rPr>
                        <a:t> </a:t>
                      </a:r>
                      <a:r>
                        <a:rPr lang="en-US" sz="1000" b="0" i="0" dirty="0">
                          <a:effectLst/>
                          <a:latin typeface="Times New Roman" panose="02020603050405020304" pitchFamily="18" charset="0"/>
                        </a:rPr>
                        <a:t>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1000" b="0" i="0" dirty="0">
                          <a:effectLst/>
                          <a:latin typeface="Times New Roman" panose="02020603050405020304" pitchFamily="18" charset="0"/>
                        </a:rPr>
                        <a:t>up to 53% funds used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rtl="0" fontAlgn="base"/>
                      <a:r>
                        <a:rPr lang="en-US" sz="1000" b="1" i="0" dirty="0">
                          <a:effectLst/>
                          <a:latin typeface="Times New Roman" panose="02020603050405020304" pitchFamily="18" charset="0"/>
                        </a:rPr>
                        <a:t>August 31</a:t>
                      </a:r>
                      <a:r>
                        <a:rPr lang="en-US" sz="800" b="1" i="0" baseline="30000" dirty="0">
                          <a:effectLst/>
                          <a:latin typeface="Times New Roman" panose="02020603050405020304" pitchFamily="18" charset="0"/>
                        </a:rPr>
                        <a:t>st</a:t>
                      </a:r>
                      <a:r>
                        <a:rPr lang="en-US" sz="1000" b="1" i="0" dirty="0">
                          <a:effectLst/>
                          <a:latin typeface="Times New Roman" panose="02020603050405020304" pitchFamily="18" charset="0"/>
                        </a:rPr>
                        <a:t> </a:t>
                      </a:r>
                      <a:r>
                        <a:rPr lang="en-US" sz="1000" b="0" i="0" dirty="0">
                          <a:effectLst/>
                          <a:latin typeface="Times New Roman" panose="02020603050405020304" pitchFamily="18" charset="0"/>
                        </a:rPr>
                        <a:t>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1000" b="0" i="0" dirty="0">
                          <a:effectLst/>
                          <a:latin typeface="Times New Roman" panose="02020603050405020304" pitchFamily="18" charset="0"/>
                        </a:rPr>
                        <a:t>up to 93% funds used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2831214"/>
                  </a:ext>
                </a:extLst>
              </a:tr>
              <a:tr h="0">
                <a:tc>
                  <a:txBody>
                    <a:bodyPr/>
                    <a:lstStyle/>
                    <a:p>
                      <a:pPr algn="l" rtl="0" fontAlgn="base"/>
                      <a:r>
                        <a:rPr lang="en-US" sz="1000" b="1" i="0" dirty="0">
                          <a:effectLst/>
                          <a:latin typeface="Times New Roman" panose="02020603050405020304" pitchFamily="18" charset="0"/>
                        </a:rPr>
                        <a:t>March 31</a:t>
                      </a:r>
                      <a:r>
                        <a:rPr lang="en-US" sz="800" b="1" i="0" baseline="30000" dirty="0">
                          <a:effectLst/>
                          <a:latin typeface="Times New Roman" panose="02020603050405020304" pitchFamily="18" charset="0"/>
                        </a:rPr>
                        <a:t>st</a:t>
                      </a:r>
                      <a:r>
                        <a:rPr lang="en-US" sz="1000" b="1" i="0" dirty="0">
                          <a:effectLst/>
                          <a:latin typeface="Times New Roman" panose="02020603050405020304" pitchFamily="18" charset="0"/>
                        </a:rPr>
                        <a:t> </a:t>
                      </a:r>
                      <a:r>
                        <a:rPr lang="en-US" sz="1000" b="0" i="0" dirty="0">
                          <a:effectLst/>
                          <a:latin typeface="Times New Roman" panose="02020603050405020304" pitchFamily="18" charset="0"/>
                        </a:rPr>
                        <a:t>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1000" b="0" i="0" dirty="0">
                          <a:effectLst/>
                          <a:latin typeface="Times New Roman" panose="02020603050405020304" pitchFamily="18" charset="0"/>
                        </a:rPr>
                        <a:t>up to 60% funds used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rtl="0" fontAlgn="base"/>
                      <a:r>
                        <a:rPr lang="en-US" sz="1000" b="1" i="0" dirty="0">
                          <a:effectLst/>
                          <a:latin typeface="Times New Roman" panose="02020603050405020304" pitchFamily="18" charset="0"/>
                        </a:rPr>
                        <a:t>September 30</a:t>
                      </a:r>
                      <a:r>
                        <a:rPr lang="en-US" sz="800" b="1" i="0" baseline="30000" dirty="0">
                          <a:effectLst/>
                          <a:latin typeface="Times New Roman" panose="02020603050405020304" pitchFamily="18" charset="0"/>
                        </a:rPr>
                        <a:t>th</a:t>
                      </a:r>
                      <a:r>
                        <a:rPr lang="en-US" sz="1000" b="1" i="0" dirty="0">
                          <a:effectLst/>
                          <a:latin typeface="Times New Roman" panose="02020603050405020304" pitchFamily="18" charset="0"/>
                        </a:rPr>
                        <a:t> </a:t>
                      </a:r>
                      <a:r>
                        <a:rPr lang="en-US" sz="1000" b="0" i="0" dirty="0">
                          <a:effectLst/>
                          <a:latin typeface="Times New Roman" panose="02020603050405020304" pitchFamily="18" charset="0"/>
                        </a:rPr>
                        <a:t>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1000" b="0" i="0" dirty="0">
                          <a:effectLst/>
                          <a:latin typeface="Times New Roman" panose="02020603050405020304" pitchFamily="18" charset="0"/>
                        </a:rPr>
                        <a:t>100% funds used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845509"/>
                  </a:ext>
                </a:extLst>
              </a:tr>
            </a:tbl>
          </a:graphicData>
        </a:graphic>
      </p:graphicFrame>
    </p:spTree>
    <p:extLst>
      <p:ext uri="{BB962C8B-B14F-4D97-AF65-F5344CB8AC3E}">
        <p14:creationId xmlns:p14="http://schemas.microsoft.com/office/powerpoint/2010/main" val="1866078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3"/>
          </p:nvPr>
        </p:nvSpPr>
        <p:spPr>
          <a:xfrm>
            <a:off x="283356" y="954574"/>
            <a:ext cx="6119984" cy="1887372"/>
          </a:xfrm>
        </p:spPr>
        <p:txBody>
          <a:bodyPr>
            <a:noAutofit/>
          </a:bodyPr>
          <a:lstStyle/>
          <a:p>
            <a:pPr>
              <a:lnSpc>
                <a:spcPct val="100000"/>
              </a:lnSpc>
              <a:spcBef>
                <a:spcPts val="0"/>
              </a:spcBef>
            </a:pPr>
            <a:r>
              <a:rPr lang="en-US" sz="4000" b="1" dirty="0"/>
              <a:t>FY20 Budget Planning</a:t>
            </a:r>
          </a:p>
          <a:p>
            <a:pPr>
              <a:lnSpc>
                <a:spcPct val="100000"/>
              </a:lnSpc>
              <a:spcBef>
                <a:spcPts val="0"/>
              </a:spcBef>
            </a:pPr>
            <a:r>
              <a:rPr lang="en-US" sz="4000" dirty="0"/>
              <a:t>Title I Regional Meeting</a:t>
            </a:r>
          </a:p>
          <a:p>
            <a:pPr>
              <a:lnSpc>
                <a:spcPct val="100000"/>
              </a:lnSpc>
              <a:spcBef>
                <a:spcPts val="0"/>
              </a:spcBef>
            </a:pPr>
            <a:r>
              <a:rPr lang="en-US" sz="4000" b="1" dirty="0">
                <a:solidFill>
                  <a:srgbClr val="C00000"/>
                </a:solidFill>
              </a:rPr>
              <a:t>XXXX X</a:t>
            </a:r>
            <a:r>
              <a:rPr lang="en-US" sz="3200" b="1" dirty="0">
                <a:solidFill>
                  <a:srgbClr val="C00000"/>
                </a:solidFill>
              </a:rPr>
              <a:t>, 2019</a:t>
            </a:r>
          </a:p>
          <a:p>
            <a:pPr>
              <a:lnSpc>
                <a:spcPct val="100000"/>
              </a:lnSpc>
              <a:spcBef>
                <a:spcPts val="0"/>
              </a:spcBef>
            </a:pPr>
            <a:endParaRPr lang="en-US" sz="4000" b="1" dirty="0"/>
          </a:p>
        </p:txBody>
      </p:sp>
      <p:sp>
        <p:nvSpPr>
          <p:cNvPr id="6" name="Date Placeholder 5"/>
          <p:cNvSpPr>
            <a:spLocks noGrp="1"/>
          </p:cNvSpPr>
          <p:nvPr>
            <p:ph type="dt" sz="half" idx="4294967295"/>
          </p:nvPr>
        </p:nvSpPr>
        <p:spPr>
          <a:xfrm>
            <a:off x="0" y="6356350"/>
            <a:ext cx="2057400" cy="365125"/>
          </a:xfrm>
        </p:spPr>
        <p:txBody>
          <a:bodyPr/>
          <a:lstStyle/>
          <a:p>
            <a:fld id="{B04E76E7-F1F9-4CBD-90DB-8B0E836502C8}" type="datetime1">
              <a:rPr lang="en-US" smtClean="0"/>
              <a:t>8/9/2019</a:t>
            </a:fld>
            <a:endParaRPr lang="en-US" dirty="0"/>
          </a:p>
        </p:txBody>
      </p:sp>
      <p:sp>
        <p:nvSpPr>
          <p:cNvPr id="7" name="Slide Number Placeholder 6"/>
          <p:cNvSpPr>
            <a:spLocks noGrp="1"/>
          </p:cNvSpPr>
          <p:nvPr>
            <p:ph type="sldNum" sz="quarter" idx="4294967295"/>
          </p:nvPr>
        </p:nvSpPr>
        <p:spPr>
          <a:xfrm>
            <a:off x="7086600" y="6356350"/>
            <a:ext cx="2057400" cy="365125"/>
          </a:xfrm>
        </p:spPr>
        <p:txBody>
          <a:bodyPr/>
          <a:lstStyle/>
          <a:p>
            <a:fld id="{B63E4CEF-BB1E-48C7-AE93-F39F6AA99AD7}" type="slidenum">
              <a:rPr lang="en-US" smtClean="0"/>
              <a:pPr/>
              <a:t>2</a:t>
            </a:fld>
            <a:endParaRPr lang="en-US" dirty="0"/>
          </a:p>
        </p:txBody>
      </p:sp>
      <p:sp>
        <p:nvSpPr>
          <p:cNvPr id="2" name="TextBox 1">
            <a:extLst>
              <a:ext uri="{FF2B5EF4-FFF2-40B4-BE49-F238E27FC236}">
                <a16:creationId xmlns:a16="http://schemas.microsoft.com/office/drawing/2014/main" id="{026EE228-1126-4A11-9E51-F69052352DDD}"/>
              </a:ext>
            </a:extLst>
          </p:cNvPr>
          <p:cNvSpPr txBox="1"/>
          <p:nvPr/>
        </p:nvSpPr>
        <p:spPr>
          <a:xfrm>
            <a:off x="473852" y="3752427"/>
            <a:ext cx="5343424" cy="646331"/>
          </a:xfrm>
          <a:prstGeom prst="rect">
            <a:avLst/>
          </a:prstGeom>
          <a:noFill/>
        </p:spPr>
        <p:txBody>
          <a:bodyPr wrap="square" rtlCol="0">
            <a:spAutoFit/>
          </a:bodyPr>
          <a:lstStyle/>
          <a:p>
            <a:r>
              <a:rPr lang="en-US" dirty="0"/>
              <a:t>Presented by GaDOE Staff from the:</a:t>
            </a:r>
          </a:p>
          <a:p>
            <a:pPr marL="285750" indent="-28575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3F5F627A-2B91-43E0-ABAD-6C79D877CA2A}"/>
              </a:ext>
            </a:extLst>
          </p:cNvPr>
          <p:cNvSpPr/>
          <p:nvPr/>
        </p:nvSpPr>
        <p:spPr>
          <a:xfrm>
            <a:off x="283356" y="5401572"/>
            <a:ext cx="4572000" cy="461665"/>
          </a:xfrm>
          <a:prstGeom prst="rect">
            <a:avLst/>
          </a:prstGeom>
        </p:spPr>
        <p:txBody>
          <a:bodyPr>
            <a:spAutoFit/>
          </a:bodyPr>
          <a:lstStyle/>
          <a:p>
            <a:pPr marL="0" lvl="2"/>
            <a:r>
              <a:rPr lang="en-US" altLang="en-US" sz="800" i="1" dirty="0">
                <a:solidFill>
                  <a:prstClr val="black"/>
                </a:solidFill>
                <a:latin typeface="Helvetica LT Std" panose="020B0504020202020204" pitchFamily="34" charset="0"/>
                <a:cs typeface="Times New Roman" panose="02020603050405020304" pitchFamily="18" charset="0"/>
              </a:rPr>
              <a:t>The contents of this presentation were developed under a grant from the U.S. Department of Education. However, the contents do not necessarily represent the policy of the U.S. Department of Education, and you should not assume endorsement</a:t>
            </a:r>
            <a:r>
              <a:rPr lang="en-US" altLang="en-US" sz="800" i="1" dirty="0">
                <a:solidFill>
                  <a:prstClr val="black"/>
                </a:solidFill>
                <a:cs typeface="Times New Roman" panose="02020603050405020304" pitchFamily="18" charset="0"/>
              </a:rPr>
              <a:t>.</a:t>
            </a:r>
            <a:endParaRPr lang="en-US" altLang="en-US" sz="8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2811443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0"/>
            <a:ext cx="8059301" cy="911623"/>
          </a:xfrm>
        </p:spPr>
        <p:txBody>
          <a:bodyPr>
            <a:normAutofit/>
          </a:bodyPr>
          <a:lstStyle/>
          <a:p>
            <a:r>
              <a:rPr lang="en-US" dirty="0"/>
              <a:t>Drawing Down Funds from GAORS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20</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37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49" y="3049021"/>
            <a:ext cx="8171401" cy="3108498"/>
          </a:xfrm>
        </p:spPr>
        <p:txBody>
          <a:bodyPr>
            <a:normAutofit fontScale="92500" lnSpcReduction="10000"/>
          </a:bodyPr>
          <a:lstStyle/>
          <a:p>
            <a:r>
              <a:rPr lang="en-US" sz="2400" dirty="0"/>
              <a:t>GAORS = Grants Accounting Online Reporting System</a:t>
            </a:r>
          </a:p>
          <a:p>
            <a:r>
              <a:rPr lang="en-US" sz="2400" dirty="0">
                <a:solidFill>
                  <a:srgbClr val="0070C0"/>
                </a:solidFill>
              </a:rPr>
              <a:t>LEAs draw down federal funds on a </a:t>
            </a:r>
            <a:r>
              <a:rPr lang="en-US" sz="2400" u="sng" dirty="0">
                <a:solidFill>
                  <a:srgbClr val="0070C0"/>
                </a:solidFill>
              </a:rPr>
              <a:t>reimbursement</a:t>
            </a:r>
            <a:r>
              <a:rPr lang="en-US" sz="2400" dirty="0">
                <a:solidFill>
                  <a:srgbClr val="0070C0"/>
                </a:solidFill>
              </a:rPr>
              <a:t> basis for all allowable expenditures incurred in their respective participating federal program.</a:t>
            </a:r>
          </a:p>
          <a:p>
            <a:r>
              <a:rPr lang="en-US" sz="2400" dirty="0"/>
              <a:t>GaDOE allows one drawdown per month (see page 37 for specifics)</a:t>
            </a:r>
          </a:p>
          <a:p>
            <a:r>
              <a:rPr lang="en-US" sz="2400" dirty="0">
                <a:solidFill>
                  <a:srgbClr val="0070C0"/>
                </a:solidFill>
              </a:rPr>
              <a:t>Monthly drawdown must match incurred expenditures</a:t>
            </a:r>
          </a:p>
          <a:p>
            <a:r>
              <a:rPr lang="en-US" sz="2400" dirty="0"/>
              <a:t>LEAs must keep supporting documentation on file </a:t>
            </a:r>
          </a:p>
        </p:txBody>
      </p:sp>
    </p:spTree>
    <p:extLst>
      <p:ext uri="{BB962C8B-B14F-4D97-AF65-F5344CB8AC3E}">
        <p14:creationId xmlns:p14="http://schemas.microsoft.com/office/powerpoint/2010/main" val="52273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0"/>
            <a:ext cx="8059301" cy="911623"/>
          </a:xfrm>
        </p:spPr>
        <p:txBody>
          <a:bodyPr>
            <a:normAutofit/>
          </a:bodyPr>
          <a:lstStyle/>
          <a:p>
            <a:r>
              <a:rPr lang="en-US" dirty="0"/>
              <a:t>Completion Reports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21</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36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3049021"/>
            <a:ext cx="7886700" cy="3209166"/>
          </a:xfrm>
        </p:spPr>
        <p:txBody>
          <a:bodyPr>
            <a:noAutofit/>
          </a:bodyPr>
          <a:lstStyle/>
          <a:p>
            <a:r>
              <a:rPr lang="en-US" sz="1600" dirty="0"/>
              <a:t>The GaDOE requires each LEA receiving Federal grant funds to submit a completion report no later than 30 days after the initial 15-month period of availability ends. </a:t>
            </a:r>
          </a:p>
          <a:p>
            <a:r>
              <a:rPr lang="en-US" sz="1600" dirty="0">
                <a:solidFill>
                  <a:srgbClr val="0070C0"/>
                </a:solidFill>
              </a:rPr>
              <a:t>Completion reports are due on </a:t>
            </a:r>
            <a:r>
              <a:rPr lang="en-US" sz="1600" u="sng" dirty="0">
                <a:solidFill>
                  <a:srgbClr val="0070C0"/>
                </a:solidFill>
              </a:rPr>
              <a:t>October 30</a:t>
            </a:r>
            <a:r>
              <a:rPr lang="en-US" sz="1600" dirty="0">
                <a:solidFill>
                  <a:srgbClr val="0070C0"/>
                </a:solidFill>
              </a:rPr>
              <a:t>. </a:t>
            </a:r>
          </a:p>
          <a:p>
            <a:r>
              <a:rPr lang="en-US" sz="1600" dirty="0"/>
              <a:t>Completion reports may be accessed online through the Grants Accounting Online Reporting System (GAORS). </a:t>
            </a:r>
          </a:p>
          <a:p>
            <a:r>
              <a:rPr lang="en-US" sz="1600" dirty="0">
                <a:solidFill>
                  <a:srgbClr val="0070C0"/>
                </a:solidFill>
              </a:rPr>
              <a:t>A completion report defines the total amount of the original grant award and the total amount of funds that were expended by an LEA during the initial 15-month period of availability. </a:t>
            </a:r>
          </a:p>
          <a:p>
            <a:r>
              <a:rPr lang="en-US" sz="1600" dirty="0"/>
              <a:t>Grants Accounting uses completion reports to determine the amount of unexpended funds and the amount of funds available for carryover for each LEA. </a:t>
            </a:r>
          </a:p>
        </p:txBody>
      </p:sp>
    </p:spTree>
    <p:extLst>
      <p:ext uri="{BB962C8B-B14F-4D97-AF65-F5344CB8AC3E}">
        <p14:creationId xmlns:p14="http://schemas.microsoft.com/office/powerpoint/2010/main" val="1173942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0"/>
            <a:ext cx="8059301" cy="843379"/>
          </a:xfrm>
        </p:spPr>
        <p:txBody>
          <a:bodyPr>
            <a:normAutofit/>
          </a:bodyPr>
          <a:lstStyle/>
          <a:p>
            <a:r>
              <a:rPr lang="en-US" dirty="0"/>
              <a:t>Carryover Funds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22</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58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3049021"/>
            <a:ext cx="7886700" cy="3100109"/>
          </a:xfrm>
        </p:spPr>
        <p:txBody>
          <a:bodyPr>
            <a:normAutofit fontScale="70000" lnSpcReduction="20000"/>
          </a:bodyPr>
          <a:lstStyle/>
          <a:p>
            <a:r>
              <a:rPr lang="en-US" dirty="0"/>
              <a:t>Local Educational Agencies (LEAs) are permitted to carry over federal funds not expended within the fiscal year awarded to the next fiscal year. </a:t>
            </a:r>
          </a:p>
          <a:p>
            <a:r>
              <a:rPr lang="en-US" dirty="0">
                <a:solidFill>
                  <a:srgbClr val="0070C0"/>
                </a:solidFill>
              </a:rPr>
              <a:t>While the law permits LEAs to carry over funds, LEAs are expected to expend the fiscal year allocation within that fiscal year. </a:t>
            </a:r>
          </a:p>
          <a:p>
            <a:r>
              <a:rPr lang="en-US" dirty="0"/>
              <a:t>An approved original budget is required before carryover funds can be applied.</a:t>
            </a:r>
          </a:p>
          <a:p>
            <a:r>
              <a:rPr lang="en-US" dirty="0">
                <a:solidFill>
                  <a:srgbClr val="0070C0"/>
                </a:solidFill>
              </a:rPr>
              <a:t>Each federal program’s carryover procedures are outlined in the handbook.</a:t>
            </a:r>
          </a:p>
        </p:txBody>
      </p:sp>
    </p:spTree>
    <p:extLst>
      <p:ext uri="{BB962C8B-B14F-4D97-AF65-F5344CB8AC3E}">
        <p14:creationId xmlns:p14="http://schemas.microsoft.com/office/powerpoint/2010/main" val="1320906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628650" y="0"/>
            <a:ext cx="8153400" cy="1047565"/>
          </a:xfrm>
        </p:spPr>
        <p:txBody>
          <a:bodyPr>
            <a:noAutofit/>
          </a:bodyPr>
          <a:lstStyle/>
          <a:p>
            <a:r>
              <a:rPr lang="en-US" dirty="0"/>
              <a:t>Transferability of Funds Between Federal Programs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23</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60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3049021"/>
            <a:ext cx="7886700" cy="3024608"/>
          </a:xfrm>
        </p:spPr>
        <p:txBody>
          <a:bodyPr>
            <a:normAutofit/>
          </a:bodyPr>
          <a:lstStyle/>
          <a:p>
            <a:pPr marL="0" indent="0">
              <a:buNone/>
            </a:pPr>
            <a:r>
              <a:rPr lang="en-US" sz="2200" dirty="0"/>
              <a:t>Under ESSA, LEAs may transfer funds they receive by formula under certain programs to other programs to better address local needs.</a:t>
            </a:r>
          </a:p>
          <a:p>
            <a:pPr marL="0" indent="0">
              <a:buNone/>
            </a:pPr>
            <a:r>
              <a:rPr lang="en-US" sz="2200" dirty="0">
                <a:solidFill>
                  <a:srgbClr val="0070C0"/>
                </a:solidFill>
              </a:rPr>
              <a:t>The ESSA amended the transferability authority by changing the programs from and to which an LEA may transfer funds and removing limits on the amount of funds that may be transferred.</a:t>
            </a:r>
          </a:p>
          <a:p>
            <a:endParaRPr lang="en-US" dirty="0"/>
          </a:p>
        </p:txBody>
      </p:sp>
    </p:spTree>
    <p:extLst>
      <p:ext uri="{BB962C8B-B14F-4D97-AF65-F5344CB8AC3E}">
        <p14:creationId xmlns:p14="http://schemas.microsoft.com/office/powerpoint/2010/main" val="3218132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0"/>
            <a:ext cx="8059301" cy="1212803"/>
          </a:xfrm>
        </p:spPr>
        <p:txBody>
          <a:bodyPr>
            <a:normAutofit/>
          </a:bodyPr>
          <a:lstStyle/>
          <a:p>
            <a:r>
              <a:rPr lang="en-US" dirty="0"/>
              <a:t>Transferability of Funds Between Federal Programs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24</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60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3049021"/>
            <a:ext cx="7886700" cy="3024608"/>
          </a:xfrm>
        </p:spPr>
        <p:txBody>
          <a:bodyPr>
            <a:normAutofit lnSpcReduction="10000"/>
          </a:bodyPr>
          <a:lstStyle/>
          <a:p>
            <a:pPr marL="0" indent="0">
              <a:buNone/>
            </a:pPr>
            <a:r>
              <a:rPr lang="en-US" sz="2400" dirty="0"/>
              <a:t>An LEA may transfer funds, to better address local identified needs, </a:t>
            </a:r>
            <a:r>
              <a:rPr lang="en-US" sz="2400" u="sng" dirty="0">
                <a:solidFill>
                  <a:srgbClr val="FF0000"/>
                </a:solidFill>
              </a:rPr>
              <a:t>from</a:t>
            </a:r>
            <a:r>
              <a:rPr lang="en-US" sz="2400" dirty="0"/>
              <a:t> the following programs:</a:t>
            </a:r>
          </a:p>
          <a:p>
            <a:r>
              <a:rPr lang="en-US" sz="2400" dirty="0"/>
              <a:t>Title II, Part A – Supporting effective instruction</a:t>
            </a:r>
          </a:p>
          <a:p>
            <a:r>
              <a:rPr lang="en-US" sz="2400" dirty="0"/>
              <a:t>Title IV, Part A – Student support and academic enrichment grants</a:t>
            </a:r>
          </a:p>
          <a:p>
            <a:pPr marL="0" indent="0" algn="r">
              <a:buNone/>
            </a:pPr>
            <a:endParaRPr lang="en-US" sz="2400" dirty="0"/>
          </a:p>
          <a:p>
            <a:pPr marL="0" indent="0" algn="r">
              <a:buNone/>
            </a:pPr>
            <a:r>
              <a:rPr lang="en-US" sz="2400" dirty="0"/>
              <a:t>ESEA section 5103(b)(2)</a:t>
            </a:r>
          </a:p>
          <a:p>
            <a:endParaRPr lang="en-US" sz="2400" dirty="0"/>
          </a:p>
        </p:txBody>
      </p:sp>
    </p:spTree>
    <p:extLst>
      <p:ext uri="{BB962C8B-B14F-4D97-AF65-F5344CB8AC3E}">
        <p14:creationId xmlns:p14="http://schemas.microsoft.com/office/powerpoint/2010/main" val="438411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686150" y="0"/>
            <a:ext cx="8095900" cy="1269507"/>
          </a:xfrm>
        </p:spPr>
        <p:txBody>
          <a:bodyPr>
            <a:normAutofit/>
          </a:bodyPr>
          <a:lstStyle/>
          <a:p>
            <a:r>
              <a:rPr lang="en-US" dirty="0"/>
              <a:t>Transferability of Funds Between Federal Programs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25</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60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2840855"/>
            <a:ext cx="8095900" cy="3391270"/>
          </a:xfrm>
        </p:spPr>
        <p:txBody>
          <a:bodyPr>
            <a:normAutofit fontScale="55000" lnSpcReduction="20000"/>
          </a:bodyPr>
          <a:lstStyle/>
          <a:p>
            <a:pPr marL="0" indent="0">
              <a:buNone/>
            </a:pPr>
            <a:r>
              <a:rPr lang="en-US" sz="3200" dirty="0"/>
              <a:t>An LEA may transfer funds, to better address local identified needs, </a:t>
            </a:r>
            <a:r>
              <a:rPr lang="en-US" sz="3200" u="sng" dirty="0">
                <a:solidFill>
                  <a:srgbClr val="FF0000"/>
                </a:solidFill>
              </a:rPr>
              <a:t>to</a:t>
            </a:r>
            <a:r>
              <a:rPr lang="en-US" sz="3200" dirty="0">
                <a:solidFill>
                  <a:srgbClr val="FF0000"/>
                </a:solidFill>
              </a:rPr>
              <a:t> </a:t>
            </a:r>
            <a:r>
              <a:rPr lang="en-US" sz="3200" dirty="0"/>
              <a:t>the following programs:</a:t>
            </a:r>
          </a:p>
          <a:p>
            <a:r>
              <a:rPr lang="en-US" dirty="0"/>
              <a:t>Title I, Part A – Improving the academic achievement of the disadvantaged	</a:t>
            </a:r>
          </a:p>
          <a:p>
            <a:r>
              <a:rPr lang="en-US" dirty="0"/>
              <a:t>Title I, Part C – Education of migratory children</a:t>
            </a:r>
          </a:p>
          <a:p>
            <a:r>
              <a:rPr lang="en-US" dirty="0"/>
              <a:t>Title I, Part D – Prevention and intervention programs for children and youth who are neglected, delinquent, or at-risk</a:t>
            </a:r>
          </a:p>
          <a:p>
            <a:r>
              <a:rPr lang="en-US" dirty="0"/>
              <a:t>Title II, Part A – Supporting effective instruction </a:t>
            </a:r>
          </a:p>
          <a:p>
            <a:r>
              <a:rPr lang="en-US" dirty="0"/>
              <a:t>Title III, Part A – Language instruction for English leaners and immigrant students </a:t>
            </a:r>
          </a:p>
          <a:p>
            <a:r>
              <a:rPr lang="en-US" dirty="0"/>
              <a:t>Title IV, Part A – Student support and academic enrichment grants</a:t>
            </a:r>
          </a:p>
          <a:p>
            <a:r>
              <a:rPr lang="en-US" dirty="0"/>
              <a:t>Title V, Part B – Rural education                        </a:t>
            </a:r>
          </a:p>
          <a:p>
            <a:pPr marL="0" indent="0" algn="r">
              <a:buNone/>
            </a:pPr>
            <a:r>
              <a:rPr lang="en-US" sz="3200" dirty="0"/>
              <a:t>ESEA section 5103(b)</a:t>
            </a:r>
            <a:endParaRPr lang="en-US" dirty="0"/>
          </a:p>
        </p:txBody>
      </p:sp>
    </p:spTree>
    <p:extLst>
      <p:ext uri="{BB962C8B-B14F-4D97-AF65-F5344CB8AC3E}">
        <p14:creationId xmlns:p14="http://schemas.microsoft.com/office/powerpoint/2010/main" val="2425429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8" y="1"/>
            <a:ext cx="8421251" cy="1216240"/>
          </a:xfrm>
        </p:spPr>
        <p:txBody>
          <a:bodyPr>
            <a:normAutofit/>
          </a:bodyPr>
          <a:lstStyle/>
          <a:p>
            <a:r>
              <a:rPr lang="en-US" dirty="0"/>
              <a:t>Transferability of Funds Between Federal Programs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26</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60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2877424"/>
            <a:ext cx="8297236" cy="3749879"/>
          </a:xfrm>
        </p:spPr>
        <p:txBody>
          <a:bodyPr>
            <a:normAutofit/>
          </a:bodyPr>
          <a:lstStyle/>
          <a:p>
            <a:r>
              <a:rPr lang="en-US" altLang="en-US" sz="1500" dirty="0">
                <a:solidFill>
                  <a:srgbClr val="0070C0"/>
                </a:solidFill>
              </a:rPr>
              <a:t>An LEA does not have to apply for transferability authority; it already has that authority (ESSA section 5103(b))</a:t>
            </a:r>
          </a:p>
          <a:p>
            <a:r>
              <a:rPr lang="en-US" altLang="en-US" sz="1500" dirty="0"/>
              <a:t>An LEA must notify the state, in writing (email), of its intent to transfer funds, including the amount, to another program at least 30 days prior to the transfer and prior to submitting the budget for approval.  Please send the notification to:</a:t>
            </a:r>
          </a:p>
          <a:p>
            <a:pPr lvl="1">
              <a:lnSpc>
                <a:spcPct val="100000"/>
              </a:lnSpc>
              <a:spcBef>
                <a:spcPts val="0"/>
              </a:spcBef>
            </a:pPr>
            <a:r>
              <a:rPr lang="en-US" altLang="en-US" sz="1500" dirty="0"/>
              <a:t>Originating program’s manager or designee </a:t>
            </a:r>
          </a:p>
          <a:p>
            <a:pPr lvl="1">
              <a:lnSpc>
                <a:spcPct val="100000"/>
              </a:lnSpc>
              <a:spcBef>
                <a:spcPts val="0"/>
              </a:spcBef>
            </a:pPr>
            <a:r>
              <a:rPr lang="en-US" altLang="en-US" sz="1500" dirty="0"/>
              <a:t>Receiving program’s manager or designee </a:t>
            </a:r>
          </a:p>
          <a:p>
            <a:pPr lvl="1">
              <a:lnSpc>
                <a:spcPct val="100000"/>
              </a:lnSpc>
              <a:spcBef>
                <a:spcPts val="0"/>
              </a:spcBef>
            </a:pPr>
            <a:r>
              <a:rPr lang="en-US" altLang="en-US" sz="1500" dirty="0"/>
              <a:t>GaDOE’s Grants Accounting Department</a:t>
            </a:r>
          </a:p>
          <a:p>
            <a:pPr lvl="2">
              <a:lnSpc>
                <a:spcPct val="100000"/>
              </a:lnSpc>
              <a:spcBef>
                <a:spcPts val="0"/>
              </a:spcBef>
            </a:pPr>
            <a:r>
              <a:rPr lang="en-US" altLang="en-US" sz="1500" dirty="0"/>
              <a:t>Regina Hailey (</a:t>
            </a:r>
            <a:r>
              <a:rPr lang="en-US" altLang="en-US" sz="1500" dirty="0">
                <a:hlinkClick r:id="rId4"/>
              </a:rPr>
              <a:t>rhailey@doe.k12.ga.us</a:t>
            </a:r>
            <a:r>
              <a:rPr lang="en-US" altLang="en-US" sz="1500" dirty="0"/>
              <a:t>)	 </a:t>
            </a:r>
          </a:p>
          <a:p>
            <a:pPr lvl="2">
              <a:lnSpc>
                <a:spcPct val="100000"/>
              </a:lnSpc>
              <a:spcBef>
                <a:spcPts val="0"/>
              </a:spcBef>
            </a:pPr>
            <a:r>
              <a:rPr lang="en-US" altLang="en-US" sz="1500" dirty="0"/>
              <a:t>Della Kilpatrick (</a:t>
            </a:r>
            <a:r>
              <a:rPr lang="en-US" altLang="en-US" sz="1500" dirty="0">
                <a:hlinkClick r:id="rId5"/>
              </a:rPr>
              <a:t>dkilpatr@doe.k12.ga.us</a:t>
            </a:r>
            <a:r>
              <a:rPr lang="en-US" altLang="en-US" sz="1500" dirty="0"/>
              <a:t>) </a:t>
            </a:r>
          </a:p>
          <a:p>
            <a:pPr>
              <a:lnSpc>
                <a:spcPct val="100000"/>
              </a:lnSpc>
              <a:spcBef>
                <a:spcPts val="0"/>
              </a:spcBef>
            </a:pPr>
            <a:r>
              <a:rPr lang="en-US" altLang="en-US" sz="1500" dirty="0">
                <a:solidFill>
                  <a:srgbClr val="0070C0"/>
                </a:solidFill>
              </a:rPr>
              <a:t>If the transfer modifies any aspect of the LEA’s approved CLIP, the CLIP modifications must be submitted no later than 30 days after the transfer is made.</a:t>
            </a:r>
          </a:p>
        </p:txBody>
      </p:sp>
      <p:sp>
        <p:nvSpPr>
          <p:cNvPr id="3" name="TextBox 2">
            <a:extLst>
              <a:ext uri="{FF2B5EF4-FFF2-40B4-BE49-F238E27FC236}">
                <a16:creationId xmlns:a16="http://schemas.microsoft.com/office/drawing/2014/main" id="{1B00240D-2744-4478-A4C1-966EA3873CA6}"/>
              </a:ext>
            </a:extLst>
          </p:cNvPr>
          <p:cNvSpPr txBox="1"/>
          <p:nvPr/>
        </p:nvSpPr>
        <p:spPr>
          <a:xfrm rot="21063042">
            <a:off x="6047680" y="4224807"/>
            <a:ext cx="2676525" cy="738664"/>
          </a:xfrm>
          <a:prstGeom prst="rect">
            <a:avLst/>
          </a:prstGeom>
          <a:solidFill>
            <a:schemeClr val="accent6">
              <a:lumMod val="20000"/>
              <a:lumOff val="80000"/>
            </a:schemeClr>
          </a:solidFill>
        </p:spPr>
        <p:txBody>
          <a:bodyPr wrap="square" rtlCol="0">
            <a:spAutoFit/>
          </a:bodyPr>
          <a:lstStyle/>
          <a:p>
            <a:r>
              <a:rPr lang="en-US" sz="1400" dirty="0"/>
              <a:t>Email must also be attached to the general attachments tab on the portal for that fiscal year!</a:t>
            </a:r>
          </a:p>
        </p:txBody>
      </p:sp>
    </p:spTree>
    <p:extLst>
      <p:ext uri="{BB962C8B-B14F-4D97-AF65-F5344CB8AC3E}">
        <p14:creationId xmlns:p14="http://schemas.microsoft.com/office/powerpoint/2010/main" val="88681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628649" y="62145"/>
            <a:ext cx="8391063" cy="1189606"/>
          </a:xfrm>
        </p:spPr>
        <p:txBody>
          <a:bodyPr>
            <a:normAutofit/>
          </a:bodyPr>
          <a:lstStyle/>
          <a:p>
            <a:r>
              <a:rPr lang="en-US" dirty="0"/>
              <a:t>Transferability of Funds Between Federal Programs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27</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61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2877424"/>
            <a:ext cx="8297236" cy="3749879"/>
          </a:xfrm>
        </p:spPr>
        <p:txBody>
          <a:bodyPr>
            <a:normAutofit/>
          </a:bodyPr>
          <a:lstStyle/>
          <a:p>
            <a:pPr lvl="0"/>
            <a:r>
              <a:rPr lang="en-US" sz="1600" dirty="0"/>
              <a:t>Funds transferred into </a:t>
            </a:r>
            <a:r>
              <a:rPr lang="en-US" sz="1600" i="1" dirty="0"/>
              <a:t>other eligible ESSA programs</a:t>
            </a:r>
            <a:r>
              <a:rPr lang="en-US" sz="1600" dirty="0"/>
              <a:t> are subject to </a:t>
            </a:r>
            <a:r>
              <a:rPr lang="en-US" sz="1600" u="sng" dirty="0"/>
              <a:t>all rules and regulations</a:t>
            </a:r>
            <a:r>
              <a:rPr lang="en-US" sz="1600" dirty="0"/>
              <a:t> of </a:t>
            </a:r>
            <a:r>
              <a:rPr lang="en-US" sz="1600" i="1" dirty="0"/>
              <a:t>that ESSA program.  </a:t>
            </a:r>
            <a:r>
              <a:rPr lang="en-US" sz="1600" dirty="0"/>
              <a:t> </a:t>
            </a:r>
          </a:p>
          <a:p>
            <a:pPr lvl="0"/>
            <a:r>
              <a:rPr lang="en-US" sz="1600" dirty="0"/>
              <a:t>Equitable services requirements are not waived, and timely and meaningful consultation must occur prior to transferring funds from one program into another program.</a:t>
            </a:r>
          </a:p>
          <a:p>
            <a:pPr lvl="0"/>
            <a:r>
              <a:rPr lang="en-US" sz="1600" dirty="0"/>
              <a:t>LEAs should think about how the transfer of funds will impact any of their required set-asides and the Title I, Part A 85% drawdown requirement. </a:t>
            </a:r>
          </a:p>
          <a:p>
            <a:pPr lvl="0"/>
            <a:r>
              <a:rPr lang="en-US" sz="1600" dirty="0"/>
              <a:t>CLIPs will need to be updated to show the funds transfer and to ensure stakeholders are informed of LEA plans.</a:t>
            </a:r>
          </a:p>
        </p:txBody>
      </p:sp>
    </p:spTree>
    <p:extLst>
      <p:ext uri="{BB962C8B-B14F-4D97-AF65-F5344CB8AC3E}">
        <p14:creationId xmlns:p14="http://schemas.microsoft.com/office/powerpoint/2010/main" val="385366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1"/>
            <a:ext cx="8059301" cy="1225118"/>
          </a:xfrm>
        </p:spPr>
        <p:txBody>
          <a:bodyPr>
            <a:normAutofit/>
          </a:bodyPr>
          <a:lstStyle/>
          <a:p>
            <a:r>
              <a:rPr lang="en-US" dirty="0"/>
              <a:t>Consolidation of Administrative Funds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28</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44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2877424"/>
            <a:ext cx="8297236" cy="3749879"/>
          </a:xfrm>
        </p:spPr>
        <p:txBody>
          <a:bodyPr>
            <a:normAutofit/>
          </a:bodyPr>
          <a:lstStyle/>
          <a:p>
            <a:r>
              <a:rPr lang="en-US" sz="2400" dirty="0"/>
              <a:t>The Elementary and Secondary Education Act (ESEA), as amended by the Every Student Succeeds Act of 2015 (ESSA), allows a local educational agency (LEA) flexibility to consolidate funds for administration of one or more ESSA programs, upon approval of the Georgia Department of Education (GaDOE). </a:t>
            </a:r>
          </a:p>
          <a:p>
            <a:r>
              <a:rPr lang="en-US" sz="2400" dirty="0">
                <a:solidFill>
                  <a:srgbClr val="0070C0"/>
                </a:solidFill>
              </a:rPr>
              <a:t>The authority for the consolidation of funds for local administration is found in ESSA Sec. 8201 and Sec. 8203.</a:t>
            </a:r>
          </a:p>
          <a:p>
            <a:endParaRPr lang="en-US" altLang="en-US" sz="2400" dirty="0"/>
          </a:p>
        </p:txBody>
      </p:sp>
    </p:spTree>
    <p:extLst>
      <p:ext uri="{BB962C8B-B14F-4D97-AF65-F5344CB8AC3E}">
        <p14:creationId xmlns:p14="http://schemas.microsoft.com/office/powerpoint/2010/main" val="3447345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0"/>
            <a:ext cx="8059301" cy="1260629"/>
          </a:xfrm>
        </p:spPr>
        <p:txBody>
          <a:bodyPr>
            <a:normAutofit/>
          </a:bodyPr>
          <a:lstStyle/>
          <a:p>
            <a:r>
              <a:rPr lang="en-US" dirty="0"/>
              <a:t>Consolidation of Administrative Funds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29</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44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2877424"/>
            <a:ext cx="8297236" cy="3749879"/>
          </a:xfrm>
        </p:spPr>
        <p:txBody>
          <a:bodyPr>
            <a:normAutofit/>
          </a:bodyPr>
          <a:lstStyle/>
          <a:p>
            <a:pPr marL="0" indent="0">
              <a:buNone/>
            </a:pPr>
            <a:r>
              <a:rPr lang="en-US" sz="2400" dirty="0"/>
              <a:t>Consolidating federal administrative funds may provide LEAs with greater flexibility in the administration of federal ESSA programs by:</a:t>
            </a:r>
          </a:p>
          <a:p>
            <a:r>
              <a:rPr lang="en-US" sz="2000" dirty="0">
                <a:solidFill>
                  <a:srgbClr val="0070C0"/>
                </a:solidFill>
              </a:rPr>
              <a:t>allowing them to charge administrative costs to an administrative pool instead of assigning specific costs to specific programs.  </a:t>
            </a:r>
          </a:p>
          <a:p>
            <a:r>
              <a:rPr lang="en-US" sz="2000" dirty="0"/>
              <a:t>not having to keep separate records, but rather do semi-annual certifications for employees whose job duties and responsibilities are allowable, and therefore included, under the consolidated administrative funds requirements.</a:t>
            </a:r>
          </a:p>
          <a:p>
            <a:endParaRPr lang="en-US" altLang="en-US" sz="2400" dirty="0"/>
          </a:p>
        </p:txBody>
      </p:sp>
    </p:spTree>
    <p:extLst>
      <p:ext uri="{BB962C8B-B14F-4D97-AF65-F5344CB8AC3E}">
        <p14:creationId xmlns:p14="http://schemas.microsoft.com/office/powerpoint/2010/main" val="3918366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969" y="1"/>
            <a:ext cx="8273987" cy="1242874"/>
          </a:xfrm>
        </p:spPr>
        <p:txBody>
          <a:bodyPr/>
          <a:lstStyle/>
          <a:p>
            <a:r>
              <a:rPr lang="en-US" dirty="0">
                <a:latin typeface="+mn-lt"/>
              </a:rPr>
              <a:t>Georgia’s Systems of Continuous Improvement</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3</a:t>
            </a:fld>
            <a:endParaRPr lang="en-US" dirty="0"/>
          </a:p>
        </p:txBody>
      </p:sp>
      <p:pic>
        <p:nvPicPr>
          <p:cNvPr id="6" name="Picture 5" descr="A close up of a logo&#10;&#10;Description generated with high confidence">
            <a:extLst>
              <a:ext uri="{FF2B5EF4-FFF2-40B4-BE49-F238E27FC236}">
                <a16:creationId xmlns:a16="http://schemas.microsoft.com/office/drawing/2014/main" id="{5A2F098E-4E3E-4A66-A729-49BD39E66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050" y="2031393"/>
            <a:ext cx="3712391" cy="3726949"/>
          </a:xfrm>
          <a:prstGeom prst="rect">
            <a:avLst/>
          </a:prstGeom>
        </p:spPr>
      </p:pic>
    </p:spTree>
    <p:extLst>
      <p:ext uri="{BB962C8B-B14F-4D97-AF65-F5344CB8AC3E}">
        <p14:creationId xmlns:p14="http://schemas.microsoft.com/office/powerpoint/2010/main" val="1937556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0"/>
            <a:ext cx="8059301" cy="1117289"/>
          </a:xfrm>
        </p:spPr>
        <p:txBody>
          <a:bodyPr>
            <a:normAutofit fontScale="90000"/>
          </a:bodyPr>
          <a:lstStyle/>
          <a:p>
            <a:r>
              <a:rPr lang="en-US" sz="4000" dirty="0"/>
              <a:t>Consolidation of Administrative Funds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30</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44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pic>
        <p:nvPicPr>
          <p:cNvPr id="3" name="Content Placeholder 2">
            <a:extLst>
              <a:ext uri="{FF2B5EF4-FFF2-40B4-BE49-F238E27FC236}">
                <a16:creationId xmlns:a16="http://schemas.microsoft.com/office/drawing/2014/main" id="{00EB7901-689F-4B0A-A8BD-2925798FEA13}"/>
              </a:ext>
            </a:extLst>
          </p:cNvPr>
          <p:cNvPicPr>
            <a:picLocks noGrp="1" noChangeAspect="1"/>
          </p:cNvPicPr>
          <p:nvPr>
            <p:ph idx="1"/>
          </p:nvPr>
        </p:nvPicPr>
        <p:blipFill>
          <a:blip r:embed="rId4"/>
          <a:stretch>
            <a:fillRect/>
          </a:stretch>
        </p:blipFill>
        <p:spPr>
          <a:xfrm>
            <a:off x="1775763" y="2930974"/>
            <a:ext cx="5592473" cy="3064900"/>
          </a:xfrm>
          <a:prstGeom prst="rect">
            <a:avLst/>
          </a:prstGeom>
        </p:spPr>
      </p:pic>
    </p:spTree>
    <p:extLst>
      <p:ext uri="{BB962C8B-B14F-4D97-AF65-F5344CB8AC3E}">
        <p14:creationId xmlns:p14="http://schemas.microsoft.com/office/powerpoint/2010/main" val="2484466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1"/>
            <a:ext cx="8059301" cy="1296140"/>
          </a:xfrm>
        </p:spPr>
        <p:txBody>
          <a:bodyPr>
            <a:normAutofit/>
          </a:bodyPr>
          <a:lstStyle/>
          <a:p>
            <a:r>
              <a:rPr lang="en-US" dirty="0"/>
              <a:t>Consolidation of Administrative Funds</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31</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44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9" name="Content Placeholder 8">
            <a:extLst>
              <a:ext uri="{FF2B5EF4-FFF2-40B4-BE49-F238E27FC236}">
                <a16:creationId xmlns:a16="http://schemas.microsoft.com/office/drawing/2014/main" id="{BF3E0247-2CB9-4308-84CD-F0DE18BFD58D}"/>
              </a:ext>
            </a:extLst>
          </p:cNvPr>
          <p:cNvSpPr>
            <a:spLocks noGrp="1"/>
          </p:cNvSpPr>
          <p:nvPr>
            <p:ph idx="1"/>
          </p:nvPr>
        </p:nvSpPr>
        <p:spPr>
          <a:xfrm>
            <a:off x="628650" y="2877423"/>
            <a:ext cx="7886700" cy="3299539"/>
          </a:xfrm>
        </p:spPr>
        <p:txBody>
          <a:bodyPr>
            <a:normAutofit fontScale="62500" lnSpcReduction="20000"/>
          </a:bodyPr>
          <a:lstStyle/>
          <a:p>
            <a:r>
              <a:rPr lang="en-US" dirty="0">
                <a:solidFill>
                  <a:srgbClr val="0070C0"/>
                </a:solidFill>
              </a:rPr>
              <a:t>An LEA must notify the GaDOE of its intention to consolidate administrative funds each school year by </a:t>
            </a:r>
            <a:r>
              <a:rPr lang="en-US" dirty="0">
                <a:solidFill>
                  <a:srgbClr val="FF0000"/>
                </a:solidFill>
              </a:rPr>
              <a:t>August 1</a:t>
            </a:r>
            <a:r>
              <a:rPr lang="en-US" dirty="0">
                <a:solidFill>
                  <a:srgbClr val="0070C0"/>
                </a:solidFill>
              </a:rPr>
              <a:t>. Send the email notification to </a:t>
            </a:r>
            <a:r>
              <a:rPr lang="en-US" dirty="0">
                <a:solidFill>
                  <a:srgbClr val="0070C0"/>
                </a:solidFill>
                <a:hlinkClick r:id="rId4"/>
              </a:rPr>
              <a:t>federalprograms@doe.k12.ga.us</a:t>
            </a:r>
            <a:r>
              <a:rPr lang="en-US" dirty="0">
                <a:solidFill>
                  <a:srgbClr val="0070C0"/>
                </a:solidFill>
              </a:rPr>
              <a:t> </a:t>
            </a:r>
          </a:p>
          <a:p>
            <a:r>
              <a:rPr lang="en-US" dirty="0"/>
              <a:t>The LEA will then complete the Consolidation of ESSA Administrative Funds – LEA Level, School Year 20XX – 20XX </a:t>
            </a:r>
            <a:r>
              <a:rPr lang="en-US" dirty="0">
                <a:hlinkClick r:id="rId5"/>
              </a:rPr>
              <a:t>form</a:t>
            </a:r>
            <a:r>
              <a:rPr lang="en-US" dirty="0"/>
              <a:t>. </a:t>
            </a:r>
          </a:p>
          <a:p>
            <a:r>
              <a:rPr lang="en-US" dirty="0">
                <a:solidFill>
                  <a:srgbClr val="0070C0"/>
                </a:solidFill>
              </a:rPr>
              <a:t>The LEA will attach the fully completed form to the Attachments tab in the Consolidated Application portal for the appropriate fiscal year and complete a Consolidated Federal Administrative Funds budget within the Consolidated Application portal. </a:t>
            </a:r>
          </a:p>
          <a:p>
            <a:r>
              <a:rPr lang="en-US" dirty="0"/>
              <a:t>The GaDOE’s approval of the budget will serve as the overall approval of the request.</a:t>
            </a:r>
          </a:p>
        </p:txBody>
      </p:sp>
    </p:spTree>
    <p:extLst>
      <p:ext uri="{BB962C8B-B14F-4D97-AF65-F5344CB8AC3E}">
        <p14:creationId xmlns:p14="http://schemas.microsoft.com/office/powerpoint/2010/main" val="1293362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675700" y="1"/>
            <a:ext cx="8106350" cy="1029810"/>
          </a:xfrm>
        </p:spPr>
        <p:txBody>
          <a:bodyPr>
            <a:normAutofit/>
          </a:bodyPr>
          <a:lstStyle/>
          <a:p>
            <a:r>
              <a:rPr lang="en-US" dirty="0"/>
              <a:t>Procurement</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32</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27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3049021"/>
            <a:ext cx="7886700" cy="3116887"/>
          </a:xfrm>
        </p:spPr>
        <p:txBody>
          <a:bodyPr>
            <a:normAutofit/>
          </a:bodyPr>
          <a:lstStyle/>
          <a:p>
            <a:endParaRPr lang="en-US" dirty="0"/>
          </a:p>
          <a:p>
            <a:endParaRPr lang="en-US" dirty="0"/>
          </a:p>
        </p:txBody>
      </p:sp>
      <p:graphicFrame>
        <p:nvGraphicFramePr>
          <p:cNvPr id="9" name="Content Placeholder 7">
            <a:extLst>
              <a:ext uri="{FF2B5EF4-FFF2-40B4-BE49-F238E27FC236}">
                <a16:creationId xmlns:a16="http://schemas.microsoft.com/office/drawing/2014/main" id="{1617248F-BD73-49E5-89B7-ABB4F06295BF}"/>
              </a:ext>
            </a:extLst>
          </p:cNvPr>
          <p:cNvGraphicFramePr>
            <a:graphicFrameLocks/>
          </p:cNvGraphicFramePr>
          <p:nvPr>
            <p:extLst>
              <p:ext uri="{D42A27DB-BD31-4B8C-83A1-F6EECF244321}">
                <p14:modId xmlns:p14="http://schemas.microsoft.com/office/powerpoint/2010/main" val="1015841704"/>
              </p:ext>
            </p:extLst>
          </p:nvPr>
        </p:nvGraphicFramePr>
        <p:xfrm>
          <a:off x="722749" y="2837228"/>
          <a:ext cx="8081110" cy="1920240"/>
        </p:xfrm>
        <a:graphic>
          <a:graphicData uri="http://schemas.openxmlformats.org/drawingml/2006/table">
            <a:tbl>
              <a:tblPr firstRow="1" bandRow="1">
                <a:tableStyleId>{5C22544A-7EE6-4342-B048-85BDC9FD1C3A}</a:tableStyleId>
              </a:tblPr>
              <a:tblGrid>
                <a:gridCol w="3686037">
                  <a:extLst>
                    <a:ext uri="{9D8B030D-6E8A-4147-A177-3AD203B41FA5}">
                      <a16:colId xmlns:a16="http://schemas.microsoft.com/office/drawing/2014/main" val="3847963770"/>
                    </a:ext>
                  </a:extLst>
                </a:gridCol>
                <a:gridCol w="1828590">
                  <a:extLst>
                    <a:ext uri="{9D8B030D-6E8A-4147-A177-3AD203B41FA5}">
                      <a16:colId xmlns:a16="http://schemas.microsoft.com/office/drawing/2014/main" val="2704877490"/>
                    </a:ext>
                  </a:extLst>
                </a:gridCol>
                <a:gridCol w="2566483">
                  <a:extLst>
                    <a:ext uri="{9D8B030D-6E8A-4147-A177-3AD203B41FA5}">
                      <a16:colId xmlns:a16="http://schemas.microsoft.com/office/drawing/2014/main" val="4145774717"/>
                    </a:ext>
                  </a:extLst>
                </a:gridCol>
              </a:tblGrid>
              <a:tr h="370840">
                <a:tc>
                  <a:txBody>
                    <a:bodyPr/>
                    <a:lstStyle/>
                    <a:p>
                      <a:r>
                        <a:rPr lang="en-US" sz="1800" b="0" i="0" u="none" strike="noStrike" kern="1200" baseline="0" dirty="0">
                          <a:solidFill>
                            <a:schemeClr val="dk1"/>
                          </a:solidFill>
                          <a:latin typeface="+mn-lt"/>
                          <a:ea typeface="+mn-ea"/>
                          <a:cs typeface="+mn-cs"/>
                        </a:rPr>
                        <a:t>Micro-purchase* </a:t>
                      </a:r>
                    </a:p>
                    <a:p>
                      <a:r>
                        <a:rPr lang="en-US" sz="1800" b="0" i="0" u="none" strike="noStrike" kern="1200" baseline="0" dirty="0">
                          <a:solidFill>
                            <a:schemeClr val="dk1"/>
                          </a:solidFill>
                          <a:latin typeface="+mn-lt"/>
                          <a:ea typeface="+mn-ea"/>
                          <a:cs typeface="+mn-cs"/>
                        </a:rPr>
                        <a:t>(2 CFR §200.67, 48 CFR Subpart 2.1)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Up to $10,000</a:t>
                      </a:r>
                      <a:endParaRPr lang="en-US" dirty="0"/>
                    </a:p>
                  </a:txBody>
                  <a:tcPr/>
                </a:tc>
                <a:tc>
                  <a:txBody>
                    <a:bodyPr/>
                    <a:lstStyle/>
                    <a:p>
                      <a:endParaRPr lang="en-US" sz="1500" i="1" dirty="0">
                        <a:solidFill>
                          <a:srgbClr val="FF0000"/>
                        </a:solidFill>
                      </a:endParaRPr>
                    </a:p>
                  </a:txBody>
                  <a:tcPr>
                    <a:noFill/>
                  </a:tcPr>
                </a:tc>
                <a:extLst>
                  <a:ext uri="{0D108BD9-81ED-4DB2-BD59-A6C34878D82A}">
                    <a16:rowId xmlns:a16="http://schemas.microsoft.com/office/drawing/2014/main" val="2637384410"/>
                  </a:ext>
                </a:extLst>
              </a:tr>
              <a:tr h="370840">
                <a:tc>
                  <a:txBody>
                    <a:bodyPr/>
                    <a:lstStyle/>
                    <a:p>
                      <a:r>
                        <a:rPr lang="en-US" sz="1800" b="0" i="0" u="none" strike="noStrike" kern="1200" baseline="0" dirty="0">
                          <a:solidFill>
                            <a:schemeClr val="dk1"/>
                          </a:solidFill>
                          <a:latin typeface="+mn-lt"/>
                          <a:ea typeface="+mn-ea"/>
                          <a:cs typeface="+mn-cs"/>
                        </a:rPr>
                        <a:t>Small Purchase </a:t>
                      </a:r>
                    </a:p>
                    <a:p>
                      <a:r>
                        <a:rPr lang="en-US" sz="1800" b="0" i="0" u="none" strike="noStrike" kern="1200" baseline="0" dirty="0">
                          <a:solidFill>
                            <a:schemeClr val="dk1"/>
                          </a:solidFill>
                          <a:latin typeface="+mn-lt"/>
                          <a:ea typeface="+mn-ea"/>
                          <a:cs typeface="+mn-cs"/>
                        </a:rPr>
                        <a:t>(2 CFR §200.320)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$10,001 - $250,000</a:t>
                      </a:r>
                      <a:endParaRPr lang="en-US" sz="1600" dirty="0"/>
                    </a:p>
                  </a:txBody>
                  <a:tcPr/>
                </a:tc>
                <a:tc>
                  <a:txBody>
                    <a:bodyPr/>
                    <a:lstStyle/>
                    <a:p>
                      <a:r>
                        <a:rPr lang="en-US" dirty="0"/>
                        <a:t>2 price or rate quotations</a:t>
                      </a:r>
                    </a:p>
                  </a:txBody>
                  <a:tcPr/>
                </a:tc>
                <a:extLst>
                  <a:ext uri="{0D108BD9-81ED-4DB2-BD59-A6C34878D82A}">
                    <a16:rowId xmlns:a16="http://schemas.microsoft.com/office/drawing/2014/main" val="4129583651"/>
                  </a:ext>
                </a:extLst>
              </a:tr>
              <a:tr h="370840">
                <a:tc>
                  <a:txBody>
                    <a:bodyPr/>
                    <a:lstStyle/>
                    <a:p>
                      <a:r>
                        <a:rPr lang="en-US" sz="1800" b="0" i="0" u="none" strike="noStrike" kern="1200" baseline="0" dirty="0">
                          <a:solidFill>
                            <a:schemeClr val="dk1"/>
                          </a:solidFill>
                          <a:latin typeface="+mn-lt"/>
                          <a:ea typeface="+mn-ea"/>
                          <a:cs typeface="+mn-cs"/>
                        </a:rPr>
                        <a:t>Simplified Acquisition Threshold* </a:t>
                      </a:r>
                    </a:p>
                    <a:p>
                      <a:r>
                        <a:rPr lang="en-US" sz="1800" b="0" i="0" u="none" strike="noStrike" kern="1200" baseline="0" dirty="0">
                          <a:solidFill>
                            <a:schemeClr val="dk1"/>
                          </a:solidFill>
                          <a:latin typeface="+mn-lt"/>
                          <a:ea typeface="+mn-ea"/>
                          <a:cs typeface="+mn-cs"/>
                        </a:rPr>
                        <a:t>(2 CFR §200.88, 48 CFR Subpart 2.1)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$250,001+</a:t>
                      </a:r>
                    </a:p>
                    <a:p>
                      <a:endParaRPr lang="en-US" dirty="0"/>
                    </a:p>
                  </a:txBody>
                  <a:tcPr/>
                </a:tc>
                <a:tc>
                  <a:txBody>
                    <a:bodyPr/>
                    <a:lstStyle/>
                    <a:p>
                      <a:r>
                        <a:rPr lang="en-US" dirty="0"/>
                        <a:t>RFP – sealed bids</a:t>
                      </a:r>
                    </a:p>
                  </a:txBody>
                  <a:tcPr/>
                </a:tc>
                <a:extLst>
                  <a:ext uri="{0D108BD9-81ED-4DB2-BD59-A6C34878D82A}">
                    <a16:rowId xmlns:a16="http://schemas.microsoft.com/office/drawing/2014/main" val="371558570"/>
                  </a:ext>
                </a:extLst>
              </a:tr>
            </a:tbl>
          </a:graphicData>
        </a:graphic>
      </p:graphicFrame>
      <p:sp>
        <p:nvSpPr>
          <p:cNvPr id="11" name="Rectangle 10">
            <a:extLst>
              <a:ext uri="{FF2B5EF4-FFF2-40B4-BE49-F238E27FC236}">
                <a16:creationId xmlns:a16="http://schemas.microsoft.com/office/drawing/2014/main" id="{AF181FC6-AB7B-46E7-B130-D8BD7C0BE23E}"/>
              </a:ext>
            </a:extLst>
          </p:cNvPr>
          <p:cNvSpPr/>
          <p:nvPr/>
        </p:nvSpPr>
        <p:spPr>
          <a:xfrm>
            <a:off x="964209" y="4763245"/>
            <a:ext cx="7886700" cy="369332"/>
          </a:xfrm>
          <a:prstGeom prst="rect">
            <a:avLst/>
          </a:prstGeom>
        </p:spPr>
        <p:txBody>
          <a:bodyPr wrap="square">
            <a:spAutoFit/>
          </a:bodyPr>
          <a:lstStyle/>
          <a:p>
            <a:pPr algn="ctr"/>
            <a:r>
              <a:rPr lang="en-US" sz="1600" b="1" i="1" dirty="0">
                <a:solidFill>
                  <a:srgbClr val="000000"/>
                </a:solidFill>
                <a:latin typeface="Times New Roman" panose="02020603050405020304" pitchFamily="18" charset="0"/>
              </a:rPr>
              <a:t>*48 CFR Subpart 2.1 (Definitions) – Updated periodically for inflation </a:t>
            </a:r>
            <a:r>
              <a:rPr lang="en-US" dirty="0">
                <a:solidFill>
                  <a:srgbClr val="000000"/>
                </a:solidFill>
                <a:latin typeface="Times New Roman" panose="02020603050405020304" pitchFamily="18" charset="0"/>
              </a:rPr>
              <a:t>	</a:t>
            </a:r>
          </a:p>
        </p:txBody>
      </p:sp>
      <p:sp>
        <p:nvSpPr>
          <p:cNvPr id="3" name="Rectangle 2">
            <a:extLst>
              <a:ext uri="{FF2B5EF4-FFF2-40B4-BE49-F238E27FC236}">
                <a16:creationId xmlns:a16="http://schemas.microsoft.com/office/drawing/2014/main" id="{DF909215-9207-41E7-8EAA-FA92018BD48C}"/>
              </a:ext>
            </a:extLst>
          </p:cNvPr>
          <p:cNvSpPr/>
          <p:nvPr/>
        </p:nvSpPr>
        <p:spPr>
          <a:xfrm>
            <a:off x="675700" y="5131247"/>
            <a:ext cx="7886700" cy="1015663"/>
          </a:xfrm>
          <a:prstGeom prst="rect">
            <a:avLst/>
          </a:prstGeom>
        </p:spPr>
        <p:txBody>
          <a:bodyPr wrap="square">
            <a:spAutoFit/>
          </a:bodyPr>
          <a:lstStyle/>
          <a:p>
            <a:pPr marL="285750" indent="-285750">
              <a:buFont typeface="Arial" panose="020B0604020202020204" pitchFamily="34" charset="0"/>
              <a:buChar char="•"/>
            </a:pPr>
            <a:r>
              <a:rPr lang="en-US" sz="1500" dirty="0"/>
              <a:t>If a micro-purchase is questioned, a review of websites would be sufficient to establish the cost as reasonable. (USDE FAQs on 2 CFR Part 200, Subpart D Question 19, March 17, 2016)</a:t>
            </a:r>
          </a:p>
          <a:p>
            <a:pPr marL="285750" indent="-285750">
              <a:buFont typeface="Arial" panose="020B0604020202020204" pitchFamily="34" charset="0"/>
              <a:buChar char="•"/>
            </a:pPr>
            <a:r>
              <a:rPr lang="en-US" sz="1500" dirty="0"/>
              <a:t>USDE FAQs on 2 CFR Part 200, Subpart D Question 10, March 17, 2016 states that including vendors who are contractors in writing RFPs limits competition.</a:t>
            </a:r>
          </a:p>
        </p:txBody>
      </p:sp>
    </p:spTree>
    <p:extLst>
      <p:ext uri="{BB962C8B-B14F-4D97-AF65-F5344CB8AC3E}">
        <p14:creationId xmlns:p14="http://schemas.microsoft.com/office/powerpoint/2010/main" val="632161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0"/>
            <a:ext cx="8059301" cy="911623"/>
          </a:xfrm>
        </p:spPr>
        <p:txBody>
          <a:bodyPr>
            <a:normAutofit/>
          </a:bodyPr>
          <a:lstStyle/>
          <a:p>
            <a:r>
              <a:rPr lang="en-US" dirty="0">
                <a:latin typeface="Calibri" panose="020F0502020204030204" pitchFamily="34" charset="0"/>
                <a:ea typeface="Times New Roman" panose="02020603050405020304" pitchFamily="18" charset="0"/>
              </a:rPr>
              <a:t>Capital Equipment Prior Approvals</a:t>
            </a:r>
            <a:endParaRPr lang="en-US" dirty="0"/>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33</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62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3049021"/>
            <a:ext cx="7886700" cy="3116887"/>
          </a:xfrm>
        </p:spPr>
        <p:txBody>
          <a:bodyPr>
            <a:normAutofit/>
          </a:bodyPr>
          <a:lstStyle/>
          <a:p>
            <a:endParaRPr lang="en-US" dirty="0"/>
          </a:p>
          <a:p>
            <a:endParaRPr lang="en-US" dirty="0"/>
          </a:p>
        </p:txBody>
      </p:sp>
      <p:sp>
        <p:nvSpPr>
          <p:cNvPr id="3" name="TextBox 2">
            <a:extLst>
              <a:ext uri="{FF2B5EF4-FFF2-40B4-BE49-F238E27FC236}">
                <a16:creationId xmlns:a16="http://schemas.microsoft.com/office/drawing/2014/main" id="{0B06BC05-633E-4E5E-994B-4336767319CA}"/>
              </a:ext>
            </a:extLst>
          </p:cNvPr>
          <p:cNvSpPr txBox="1"/>
          <p:nvPr/>
        </p:nvSpPr>
        <p:spPr>
          <a:xfrm>
            <a:off x="722749" y="3049021"/>
            <a:ext cx="7698502" cy="3416320"/>
          </a:xfrm>
          <a:prstGeom prst="rect">
            <a:avLst/>
          </a:prstGeom>
          <a:noFill/>
        </p:spPr>
        <p:txBody>
          <a:bodyPr wrap="square" rtlCol="0">
            <a:spAutoFit/>
          </a:bodyPr>
          <a:lstStyle/>
          <a:p>
            <a:r>
              <a:rPr lang="en-US" sz="2400" dirty="0"/>
              <a:t>Prior approval is needed for any individual item purchase over $5,000.00</a:t>
            </a:r>
          </a:p>
          <a:p>
            <a:endParaRPr lang="en-US" sz="2400" dirty="0"/>
          </a:p>
          <a:p>
            <a:r>
              <a:rPr lang="en-US" sz="2400" dirty="0"/>
              <a:t>Each program manager must approve prior to budget approval; documentation attached to budget in the Con App (program approval form; email from manager, etc.).</a:t>
            </a:r>
          </a:p>
          <a:p>
            <a:endParaRPr lang="en-US" sz="2400" dirty="0"/>
          </a:p>
          <a:p>
            <a:r>
              <a:rPr lang="en-US" sz="2400" dirty="0"/>
              <a:t>Contact your program specialist or manager for specifics.</a:t>
            </a:r>
          </a:p>
          <a:p>
            <a:endParaRPr lang="en-US" sz="2400" dirty="0"/>
          </a:p>
        </p:txBody>
      </p:sp>
    </p:spTree>
    <p:extLst>
      <p:ext uri="{BB962C8B-B14F-4D97-AF65-F5344CB8AC3E}">
        <p14:creationId xmlns:p14="http://schemas.microsoft.com/office/powerpoint/2010/main" val="2306569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0"/>
            <a:ext cx="8059301" cy="911623"/>
          </a:xfrm>
        </p:spPr>
        <p:txBody>
          <a:bodyPr>
            <a:normAutofit/>
          </a:bodyPr>
          <a:lstStyle/>
          <a:p>
            <a:r>
              <a:rPr lang="en-US" dirty="0">
                <a:latin typeface="Calibri" panose="020F0502020204030204" pitchFamily="34" charset="0"/>
                <a:ea typeface="Times New Roman" panose="02020603050405020304" pitchFamily="18" charset="0"/>
              </a:rPr>
              <a:t>GEPA 427</a:t>
            </a:r>
            <a:endParaRPr lang="en-US" dirty="0"/>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34</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21 of the Federal Programs Handbook</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3049021"/>
            <a:ext cx="7886700" cy="3116887"/>
          </a:xfrm>
        </p:spPr>
        <p:txBody>
          <a:bodyPr>
            <a:normAutofit/>
          </a:bodyPr>
          <a:lstStyle/>
          <a:p>
            <a:endParaRPr lang="en-US" dirty="0"/>
          </a:p>
          <a:p>
            <a:endParaRPr lang="en-US" dirty="0"/>
          </a:p>
        </p:txBody>
      </p:sp>
      <p:sp>
        <p:nvSpPr>
          <p:cNvPr id="3" name="TextBox 2">
            <a:extLst>
              <a:ext uri="{FF2B5EF4-FFF2-40B4-BE49-F238E27FC236}">
                <a16:creationId xmlns:a16="http://schemas.microsoft.com/office/drawing/2014/main" id="{0B06BC05-633E-4E5E-994B-4336767319CA}"/>
              </a:ext>
            </a:extLst>
          </p:cNvPr>
          <p:cNvSpPr txBox="1"/>
          <p:nvPr/>
        </p:nvSpPr>
        <p:spPr>
          <a:xfrm>
            <a:off x="722749" y="3049021"/>
            <a:ext cx="7698502" cy="2954655"/>
          </a:xfrm>
          <a:prstGeom prst="rect">
            <a:avLst/>
          </a:prstGeom>
          <a:noFill/>
        </p:spPr>
        <p:txBody>
          <a:bodyPr wrap="square" rtlCol="0">
            <a:spAutoFit/>
          </a:bodyPr>
          <a:lstStyle/>
          <a:p>
            <a:r>
              <a:rPr lang="en-US" dirty="0">
                <a:hlinkClick r:id="rId4"/>
              </a:rPr>
              <a:t>Section 427 of the United States Department of Education's General Education Provisions Act (GEPA) </a:t>
            </a:r>
            <a:r>
              <a:rPr lang="en-US" dirty="0"/>
              <a:t>requires each applicant for funds (other than an individual person) to include in its application a description of the steps the applicant proposes to take in order to ensure equitable access to, and participation in, its federally-assisted programs for students, teachers, and other program beneficiaries with special needs.  LEAs should complete the template, secure the superintendent’s signature, and load the document to the general attachments tab on the consolidated application by October 1.  </a:t>
            </a:r>
            <a:r>
              <a:rPr lang="en-US" dirty="0">
                <a:solidFill>
                  <a:srgbClr val="0070C0"/>
                </a:solidFill>
              </a:rPr>
              <a:t>GaDOE will check to ensure a GEPA statement is provided by the LEA each fiscal year</a:t>
            </a:r>
            <a:r>
              <a:rPr lang="en-US" dirty="0"/>
              <a:t>.</a:t>
            </a:r>
          </a:p>
          <a:p>
            <a:endParaRPr lang="en-US" sz="2400" dirty="0"/>
          </a:p>
        </p:txBody>
      </p:sp>
    </p:spTree>
    <p:extLst>
      <p:ext uri="{BB962C8B-B14F-4D97-AF65-F5344CB8AC3E}">
        <p14:creationId xmlns:p14="http://schemas.microsoft.com/office/powerpoint/2010/main" val="794237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49F2E-96D6-4BAD-B2DE-41F64C6580D1}"/>
              </a:ext>
            </a:extLst>
          </p:cNvPr>
          <p:cNvSpPr>
            <a:spLocks noGrp="1"/>
          </p:cNvSpPr>
          <p:nvPr>
            <p:ph type="title"/>
          </p:nvPr>
        </p:nvSpPr>
        <p:spPr>
          <a:xfrm>
            <a:off x="701336" y="1"/>
            <a:ext cx="8080714" cy="858292"/>
          </a:xfrm>
        </p:spPr>
        <p:txBody>
          <a:bodyPr/>
          <a:lstStyle/>
          <a:p>
            <a:r>
              <a:rPr lang="en-US" dirty="0"/>
              <a:t>GEPA 427</a:t>
            </a:r>
          </a:p>
        </p:txBody>
      </p:sp>
      <p:pic>
        <p:nvPicPr>
          <p:cNvPr id="4" name="Content Placeholder 3">
            <a:extLst>
              <a:ext uri="{FF2B5EF4-FFF2-40B4-BE49-F238E27FC236}">
                <a16:creationId xmlns:a16="http://schemas.microsoft.com/office/drawing/2014/main" id="{DB48A2FD-9499-447C-AA8D-11C3F3278D76}"/>
              </a:ext>
            </a:extLst>
          </p:cNvPr>
          <p:cNvPicPr>
            <a:picLocks noGrp="1" noChangeAspect="1"/>
          </p:cNvPicPr>
          <p:nvPr>
            <p:ph idx="1"/>
          </p:nvPr>
        </p:nvPicPr>
        <p:blipFill>
          <a:blip r:embed="rId3"/>
          <a:stretch>
            <a:fillRect/>
          </a:stretch>
        </p:blipFill>
        <p:spPr>
          <a:xfrm>
            <a:off x="1897721" y="2288797"/>
            <a:ext cx="4647860" cy="3710911"/>
          </a:xfrm>
          <a:prstGeom prst="rect">
            <a:avLst/>
          </a:prstGeom>
          <a:ln>
            <a:solidFill>
              <a:schemeClr val="accent1"/>
            </a:solidFill>
          </a:ln>
        </p:spPr>
      </p:pic>
      <p:sp>
        <p:nvSpPr>
          <p:cNvPr id="5" name="Rectangle 4">
            <a:extLst>
              <a:ext uri="{FF2B5EF4-FFF2-40B4-BE49-F238E27FC236}">
                <a16:creationId xmlns:a16="http://schemas.microsoft.com/office/drawing/2014/main" id="{B26F866C-F0DD-4396-B264-D0245821E9A2}"/>
              </a:ext>
            </a:extLst>
          </p:cNvPr>
          <p:cNvSpPr/>
          <p:nvPr/>
        </p:nvSpPr>
        <p:spPr>
          <a:xfrm>
            <a:off x="895350" y="1805077"/>
            <a:ext cx="7981950" cy="369332"/>
          </a:xfrm>
          <a:prstGeom prst="rect">
            <a:avLst/>
          </a:prstGeom>
        </p:spPr>
        <p:txBody>
          <a:bodyPr wrap="square">
            <a:spAutoFit/>
          </a:bodyPr>
          <a:lstStyle/>
          <a:p>
            <a:r>
              <a:rPr lang="en-US" dirty="0"/>
              <a:t>LEAs should complete GEPA tab on the portal by October 1.  </a:t>
            </a:r>
          </a:p>
        </p:txBody>
      </p:sp>
      <p:cxnSp>
        <p:nvCxnSpPr>
          <p:cNvPr id="7" name="Straight Arrow Connector 6">
            <a:extLst>
              <a:ext uri="{FF2B5EF4-FFF2-40B4-BE49-F238E27FC236}">
                <a16:creationId xmlns:a16="http://schemas.microsoft.com/office/drawing/2014/main" id="{6563077D-7634-4E1E-BE9F-CB86D9E3E49E}"/>
              </a:ext>
            </a:extLst>
          </p:cNvPr>
          <p:cNvCxnSpPr/>
          <p:nvPr/>
        </p:nvCxnSpPr>
        <p:spPr>
          <a:xfrm flipH="1">
            <a:off x="6057900" y="1690689"/>
            <a:ext cx="2286000" cy="111347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0AD836B7-8E26-438F-82FC-4FBB01794DE9}"/>
              </a:ext>
            </a:extLst>
          </p:cNvPr>
          <p:cNvSpPr txBox="1"/>
          <p:nvPr/>
        </p:nvSpPr>
        <p:spPr>
          <a:xfrm>
            <a:off x="6825343" y="2479208"/>
            <a:ext cx="2170611" cy="2031325"/>
          </a:xfrm>
          <a:prstGeom prst="rect">
            <a:avLst/>
          </a:prstGeom>
          <a:solidFill>
            <a:schemeClr val="accent5">
              <a:lumMod val="40000"/>
              <a:lumOff val="60000"/>
            </a:schemeClr>
          </a:solidFill>
        </p:spPr>
        <p:txBody>
          <a:bodyPr wrap="square" rtlCol="0">
            <a:spAutoFit/>
          </a:bodyPr>
          <a:lstStyle/>
          <a:p>
            <a:r>
              <a:rPr lang="en-US" dirty="0"/>
              <a:t>LEA Coordinator or Superintendent has the ability to enter the response.  However, only the Superintendent will submit to GaDOE.</a:t>
            </a:r>
          </a:p>
        </p:txBody>
      </p:sp>
    </p:spTree>
    <p:extLst>
      <p:ext uri="{BB962C8B-B14F-4D97-AF65-F5344CB8AC3E}">
        <p14:creationId xmlns:p14="http://schemas.microsoft.com/office/powerpoint/2010/main" val="3880869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22749" y="1"/>
            <a:ext cx="8059301" cy="922840"/>
          </a:xfrm>
        </p:spPr>
        <p:txBody>
          <a:bodyPr>
            <a:normAutofit/>
          </a:bodyPr>
          <a:lstStyle/>
          <a:p>
            <a:r>
              <a:rPr lang="en-US" dirty="0">
                <a:latin typeface="Calibri" panose="020F0502020204030204" pitchFamily="34" charset="0"/>
                <a:ea typeface="Times New Roman" panose="02020603050405020304" pitchFamily="18" charset="0"/>
              </a:rPr>
              <a:t>Selecting Evidence-Based Interventions</a:t>
            </a:r>
            <a:endParaRPr lang="en-US" dirty="0"/>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36</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1686187" y="1946246"/>
            <a:ext cx="4320330" cy="369332"/>
          </a:xfrm>
          <a:prstGeom prst="rect">
            <a:avLst/>
          </a:prstGeom>
          <a:noFill/>
        </p:spPr>
        <p:txBody>
          <a:bodyPr wrap="square" rtlCol="0">
            <a:spAutoFit/>
          </a:bodyPr>
          <a:lstStyle/>
          <a:p>
            <a:r>
              <a:rPr lang="en-US" dirty="0"/>
              <a:t>Page 113 of the Federal Programs Handbook</a:t>
            </a:r>
          </a:p>
        </p:txBody>
      </p:sp>
      <p:pic>
        <p:nvPicPr>
          <p:cNvPr id="8" name="Picture 7">
            <a:hlinkClick r:id="rId3"/>
            <a:extLst>
              <a:ext uri="{FF2B5EF4-FFF2-40B4-BE49-F238E27FC236}">
                <a16:creationId xmlns:a16="http://schemas.microsoft.com/office/drawing/2014/main" id="{0A277E20-9037-4079-B652-01B2FDAB603F}"/>
              </a:ext>
            </a:extLst>
          </p:cNvPr>
          <p:cNvPicPr>
            <a:picLocks noChangeAspect="1"/>
          </p:cNvPicPr>
          <p:nvPr/>
        </p:nvPicPr>
        <p:blipFill>
          <a:blip r:embed="rId4"/>
          <a:stretch>
            <a:fillRect/>
          </a:stretch>
        </p:blipFill>
        <p:spPr>
          <a:xfrm>
            <a:off x="722749" y="1645066"/>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628650" y="3049021"/>
            <a:ext cx="7886700" cy="3116887"/>
          </a:xfrm>
        </p:spPr>
        <p:txBody>
          <a:bodyPr>
            <a:normAutofit/>
          </a:bodyPr>
          <a:lstStyle/>
          <a:p>
            <a:endParaRPr lang="en-US" dirty="0"/>
          </a:p>
          <a:p>
            <a:endParaRPr lang="en-US" dirty="0"/>
          </a:p>
        </p:txBody>
      </p:sp>
      <p:sp>
        <p:nvSpPr>
          <p:cNvPr id="3" name="TextBox 2">
            <a:extLst>
              <a:ext uri="{FF2B5EF4-FFF2-40B4-BE49-F238E27FC236}">
                <a16:creationId xmlns:a16="http://schemas.microsoft.com/office/drawing/2014/main" id="{0B06BC05-633E-4E5E-994B-4336767319CA}"/>
              </a:ext>
            </a:extLst>
          </p:cNvPr>
          <p:cNvSpPr txBox="1"/>
          <p:nvPr/>
        </p:nvSpPr>
        <p:spPr>
          <a:xfrm>
            <a:off x="722749" y="3037804"/>
            <a:ext cx="7698502"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t>LEAs must specify in the budget line item description whether the strategy/intervention is supported by a </a:t>
            </a:r>
            <a:r>
              <a:rPr lang="en-US" sz="2000" b="1" dirty="0"/>
              <a:t>strong, moderate, or promising evidence base or demonstrates a rationale </a:t>
            </a:r>
            <a:r>
              <a:rPr lang="en-US" sz="2000" dirty="0"/>
              <a:t>that is documented by a logic model on file with the LEA. </a:t>
            </a:r>
          </a:p>
          <a:p>
            <a:pPr marL="342900" indent="-342900">
              <a:buFont typeface="Arial" panose="020B0604020202020204" pitchFamily="34" charset="0"/>
              <a:buChar char="•"/>
            </a:pPr>
            <a:r>
              <a:rPr lang="en-US" sz="2000" dirty="0"/>
              <a:t>This requirement applies to these budget function codes: 1000, 2100, 2210, 2213, 2400, 2900. </a:t>
            </a:r>
          </a:p>
          <a:p>
            <a:pPr marL="342900" indent="-342900">
              <a:buFont typeface="Arial" panose="020B0604020202020204" pitchFamily="34" charset="0"/>
              <a:buChar char="•"/>
            </a:pPr>
            <a:r>
              <a:rPr lang="en-US" sz="2000" dirty="0">
                <a:solidFill>
                  <a:srgbClr val="FF0000"/>
                </a:solidFill>
              </a:rPr>
              <a:t>Supporting documentation will be reviewed during monitoring visits.  </a:t>
            </a:r>
          </a:p>
        </p:txBody>
      </p:sp>
    </p:spTree>
    <p:extLst>
      <p:ext uri="{BB962C8B-B14F-4D97-AF65-F5344CB8AC3E}">
        <p14:creationId xmlns:p14="http://schemas.microsoft.com/office/powerpoint/2010/main" val="4033895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14" y="112931"/>
            <a:ext cx="6392719" cy="757082"/>
          </a:xfrm>
        </p:spPr>
        <p:txBody>
          <a:bodyPr>
            <a:normAutofit/>
          </a:bodyPr>
          <a:lstStyle/>
          <a:p>
            <a:r>
              <a:rPr lang="en-US" dirty="0">
                <a:cs typeface="Calibri" pitchFamily="34" charset="0"/>
              </a:rPr>
              <a:t>Parent Notices</a:t>
            </a:r>
            <a:endParaRPr lang="en-US" dirty="0"/>
          </a:p>
        </p:txBody>
      </p:sp>
      <p:sp>
        <p:nvSpPr>
          <p:cNvPr id="3" name="Content Placeholder 2"/>
          <p:cNvSpPr>
            <a:spLocks noGrp="1"/>
          </p:cNvSpPr>
          <p:nvPr>
            <p:ph idx="1"/>
          </p:nvPr>
        </p:nvSpPr>
        <p:spPr>
          <a:xfrm>
            <a:off x="897725" y="1918544"/>
            <a:ext cx="7911367" cy="3236629"/>
          </a:xfrm>
        </p:spPr>
        <p:txBody>
          <a:bodyPr>
            <a:normAutofit fontScale="77500" lnSpcReduction="20000"/>
          </a:bodyPr>
          <a:lstStyle/>
          <a:p>
            <a:pPr marL="0" indent="0">
              <a:lnSpc>
                <a:spcPct val="110000"/>
              </a:lnSpc>
              <a:buNone/>
            </a:pPr>
            <a:r>
              <a:rPr lang="en-US" sz="2100" b="1" u="sng" dirty="0"/>
              <a:t>Notice to Parents of Participating English Learners in Title I or Title III Supplemental Language Programs</a:t>
            </a:r>
            <a:r>
              <a:rPr lang="en-US" sz="2100" b="1" dirty="0"/>
              <a:t> </a:t>
            </a:r>
          </a:p>
          <a:p>
            <a:pPr marL="0" indent="0">
              <a:lnSpc>
                <a:spcPct val="110000"/>
              </a:lnSpc>
              <a:buNone/>
            </a:pPr>
            <a:endParaRPr lang="en-US" sz="2100" b="1" dirty="0"/>
          </a:p>
          <a:p>
            <a:pPr lvl="1" indent="-342900">
              <a:lnSpc>
                <a:spcPct val="110000"/>
              </a:lnSpc>
            </a:pPr>
            <a:r>
              <a:rPr lang="en-US" dirty="0"/>
              <a:t>Evidence must include the notification in a format and language the parents can understand. </a:t>
            </a:r>
          </a:p>
          <a:p>
            <a:pPr lvl="1" indent="-342900">
              <a:lnSpc>
                <a:spcPct val="110000"/>
              </a:lnSpc>
            </a:pPr>
            <a:r>
              <a:rPr lang="en-US" dirty="0"/>
              <a:t>Distribution of notification using at least one distribution method.</a:t>
            </a:r>
          </a:p>
          <a:p>
            <a:pPr lvl="1" indent="-342900">
              <a:lnSpc>
                <a:spcPct val="110000"/>
              </a:lnSpc>
            </a:pPr>
            <a:r>
              <a:rPr lang="en-US" dirty="0"/>
              <a:t>Not later than 30 (calendar) days after the beginning of the school year; For newly identified ELs, notify during the first two weeks of the EL being placed in a supplemental language program</a:t>
            </a:r>
          </a:p>
          <a:p>
            <a:pPr lvl="1" indent="-342900">
              <a:lnSpc>
                <a:spcPct val="110000"/>
              </a:lnSpc>
            </a:pPr>
            <a:r>
              <a:rPr lang="en-US" dirty="0"/>
              <a:t>Refer to Section 1112(e)(3)(A) and 1112(e)(4)</a:t>
            </a:r>
            <a:endParaRPr lang="en-US" sz="1950"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sz="1350" kern="0" dirty="0">
              <a:solidFill>
                <a:sysClr val="windowText" lastClr="000000"/>
              </a:solidFill>
            </a:endParaRPr>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37</a:t>
            </a:fld>
            <a:endParaRPr lang="en-US" sz="1350" kern="0" dirty="0">
              <a:solidFill>
                <a:sysClr val="windowText" lastClr="000000"/>
              </a:solidFill>
            </a:endParaRPr>
          </a:p>
        </p:txBody>
      </p:sp>
      <p:sp>
        <p:nvSpPr>
          <p:cNvPr id="7" name="Rectangle 6"/>
          <p:cNvSpPr/>
          <p:nvPr/>
        </p:nvSpPr>
        <p:spPr>
          <a:xfrm>
            <a:off x="268143" y="5338584"/>
            <a:ext cx="8664190" cy="1200329"/>
          </a:xfrm>
          <a:prstGeom prst="rect">
            <a:avLst/>
          </a:prstGeom>
        </p:spPr>
        <p:txBody>
          <a:bodyPr wrap="square">
            <a:spAutoFit/>
          </a:bodyPr>
          <a:lstStyle/>
          <a:p>
            <a:pPr algn="ctr"/>
            <a:r>
              <a:rPr lang="en-US" dirty="0"/>
              <a:t>Templates available on the Parents of English Learners webpage at </a:t>
            </a:r>
            <a:r>
              <a:rPr lang="en-US" dirty="0">
                <a:hlinkClick r:id="rId3"/>
              </a:rPr>
              <a:t>http://www.gadoe.org/School-Improvement/Federal-Programs/Partnerships/Pages/Parents-of-English-Learners.aspx</a:t>
            </a:r>
            <a:endParaRPr lang="en-US" dirty="0"/>
          </a:p>
          <a:p>
            <a:pPr algn="ctr"/>
            <a:endParaRPr lang="en-US" dirty="0"/>
          </a:p>
        </p:txBody>
      </p:sp>
    </p:spTree>
    <p:extLst>
      <p:ext uri="{BB962C8B-B14F-4D97-AF65-F5344CB8AC3E}">
        <p14:creationId xmlns:p14="http://schemas.microsoft.com/office/powerpoint/2010/main" val="3464670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8171" y="1705849"/>
            <a:ext cx="4651089" cy="4616648"/>
          </a:xfrm>
          <a:prstGeom prst="rect">
            <a:avLst/>
          </a:prstGeom>
        </p:spPr>
        <p:txBody>
          <a:bodyPr wrap="square">
            <a:spAutoFit/>
          </a:bodyPr>
          <a:lstStyle/>
          <a:p>
            <a:r>
              <a:rPr lang="en-US" sz="2100" b="1" u="sng" dirty="0"/>
              <a:t>Parent Right to Know Teacher and Paraprofessional Qualifications</a:t>
            </a:r>
          </a:p>
          <a:p>
            <a:pPr marL="214313" indent="-214313">
              <a:buFont typeface="Arial" panose="020B0604020202020204" pitchFamily="34" charset="0"/>
              <a:buChar char="•"/>
            </a:pPr>
            <a:r>
              <a:rPr lang="en-US" sz="2100" dirty="0"/>
              <a:t>Guidance and sample are available on the PQ webpage of the GaDOE website.</a:t>
            </a:r>
          </a:p>
          <a:p>
            <a:pPr marL="214313" indent="-214313">
              <a:buFont typeface="Arial" panose="020B0604020202020204" pitchFamily="34" charset="0"/>
              <a:buChar char="•"/>
            </a:pPr>
            <a:r>
              <a:rPr lang="en-US" sz="2100" dirty="0"/>
              <a:t>In Georgia, LEAs are required to notify parents in all LEA schools or programs.</a:t>
            </a:r>
          </a:p>
          <a:p>
            <a:pPr marL="214313" indent="-214313">
              <a:buFont typeface="Arial" panose="020B0604020202020204" pitchFamily="34" charset="0"/>
              <a:buChar char="•"/>
            </a:pPr>
            <a:r>
              <a:rPr lang="en-US" sz="2100" dirty="0"/>
              <a:t>LEA notifications MUST use the language of the law.</a:t>
            </a:r>
          </a:p>
          <a:p>
            <a:pPr marL="214313" indent="-214313">
              <a:buFont typeface="Arial" panose="020B0604020202020204" pitchFamily="34" charset="0"/>
              <a:buChar char="•"/>
            </a:pPr>
            <a:r>
              <a:rPr lang="en-US" sz="2100" dirty="0"/>
              <a:t>In Georgia, notifications must occur within 30 calendar days from the start of school or upon enrollment.</a:t>
            </a:r>
          </a:p>
          <a:p>
            <a:pPr marL="214313" indent="-214313">
              <a:buFont typeface="Arial" panose="020B0604020202020204" pitchFamily="34" charset="0"/>
              <a:buChar char="•"/>
            </a:pPr>
            <a:r>
              <a:rPr lang="en-US" sz="2100" dirty="0"/>
              <a:t>LEAs must maintain records of annual notifications.</a:t>
            </a:r>
          </a:p>
        </p:txBody>
      </p:sp>
      <p:sp>
        <p:nvSpPr>
          <p:cNvPr id="5" name="Title 4"/>
          <p:cNvSpPr>
            <a:spLocks noGrp="1"/>
          </p:cNvSpPr>
          <p:nvPr>
            <p:ph type="title"/>
          </p:nvPr>
        </p:nvSpPr>
        <p:spPr>
          <a:xfrm>
            <a:off x="692458" y="1"/>
            <a:ext cx="6708215" cy="967666"/>
          </a:xfrm>
        </p:spPr>
        <p:txBody>
          <a:bodyPr>
            <a:normAutofit/>
          </a:bodyPr>
          <a:lstStyle/>
          <a:p>
            <a:r>
              <a:rPr lang="en-US" dirty="0"/>
              <a:t>Parent Notices</a:t>
            </a:r>
          </a:p>
        </p:txBody>
      </p:sp>
      <p:sp>
        <p:nvSpPr>
          <p:cNvPr id="2" name="Date Placeholder 1"/>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38</a:t>
            </a:fld>
            <a:endParaRPr lang="en-US" dirty="0"/>
          </a:p>
        </p:txBody>
      </p:sp>
      <p:pic>
        <p:nvPicPr>
          <p:cNvPr id="7" name="Picture 6">
            <a:extLst>
              <a:ext uri="{FF2B5EF4-FFF2-40B4-BE49-F238E27FC236}">
                <a16:creationId xmlns:a16="http://schemas.microsoft.com/office/drawing/2014/main" id="{9A180B52-8517-4EE5-80F5-E070BA14D1F3}"/>
              </a:ext>
            </a:extLst>
          </p:cNvPr>
          <p:cNvPicPr>
            <a:picLocks noChangeAspect="1"/>
          </p:cNvPicPr>
          <p:nvPr/>
        </p:nvPicPr>
        <p:blipFill>
          <a:blip r:embed="rId3"/>
          <a:stretch>
            <a:fillRect/>
          </a:stretch>
        </p:blipFill>
        <p:spPr>
          <a:xfrm>
            <a:off x="5865341" y="1810071"/>
            <a:ext cx="2523794" cy="3095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E3BAAFD2-54AF-408B-9735-1F48DE25486E}"/>
              </a:ext>
            </a:extLst>
          </p:cNvPr>
          <p:cNvPicPr>
            <a:picLocks noChangeAspect="1"/>
          </p:cNvPicPr>
          <p:nvPr/>
        </p:nvPicPr>
        <p:blipFill>
          <a:blip r:embed="rId4"/>
          <a:stretch>
            <a:fillRect/>
          </a:stretch>
        </p:blipFill>
        <p:spPr>
          <a:xfrm>
            <a:off x="6722078" y="3763848"/>
            <a:ext cx="2207629" cy="2283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29993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1261118"/>
            <a:ext cx="7890163" cy="5124480"/>
          </a:xfrm>
          <a:prstGeom prst="rect">
            <a:avLst/>
          </a:prstGeom>
        </p:spPr>
        <p:txBody>
          <a:bodyPr wrap="square">
            <a:spAutoFit/>
          </a:bodyPr>
          <a:lstStyle/>
          <a:p>
            <a:r>
              <a:rPr lang="en-US" sz="2100" b="1" u="sng" dirty="0"/>
              <a:t>Parent 20 Day Notification</a:t>
            </a:r>
          </a:p>
          <a:p>
            <a:r>
              <a:rPr lang="en-US" u="sng" dirty="0"/>
              <a:t>When to Send</a:t>
            </a:r>
          </a:p>
          <a:p>
            <a:pPr marL="214313" indent="-214313">
              <a:buFont typeface="Arial" panose="020B0604020202020204" pitchFamily="34" charset="0"/>
              <a:buChar char="•"/>
            </a:pPr>
            <a:r>
              <a:rPr lang="en-US" dirty="0"/>
              <a:t>Traditional LEAs send notification when teachers do not meet GaPSC certification requirements</a:t>
            </a:r>
          </a:p>
          <a:p>
            <a:pPr marL="214313" indent="-214313">
              <a:buFont typeface="Arial" panose="020B0604020202020204" pitchFamily="34" charset="0"/>
              <a:buChar char="•"/>
            </a:pPr>
            <a:r>
              <a:rPr lang="en-US" dirty="0"/>
              <a:t>Charter/ Strategic Waiver LEAs</a:t>
            </a:r>
          </a:p>
          <a:p>
            <a:pPr marL="671513" lvl="1" indent="-214313">
              <a:buFont typeface="Arial" panose="020B0604020202020204" pitchFamily="34" charset="0"/>
              <a:buChar char="•"/>
            </a:pPr>
            <a:r>
              <a:rPr lang="en-US" dirty="0"/>
              <a:t>Regular Education Teachers: When teachers do not meet LEA PQ requirements (as outlined in annual CLIP application)</a:t>
            </a:r>
          </a:p>
          <a:p>
            <a:pPr marL="671513" lvl="1" indent="-214313">
              <a:buFont typeface="Arial" panose="020B0604020202020204" pitchFamily="34" charset="0"/>
              <a:buChar char="•"/>
            </a:pPr>
            <a:r>
              <a:rPr lang="en-US" dirty="0"/>
              <a:t>Special Education Teachers: When teachers do not meet GaPSC certification requirements</a:t>
            </a:r>
          </a:p>
          <a:p>
            <a:r>
              <a:rPr lang="en-US" u="sng" dirty="0"/>
              <a:t>Guidance</a:t>
            </a:r>
          </a:p>
          <a:p>
            <a:pPr marL="214313" indent="-214313">
              <a:buFont typeface="Arial" panose="020B0604020202020204" pitchFamily="34" charset="0"/>
              <a:buChar char="•"/>
            </a:pPr>
            <a:r>
              <a:rPr lang="en-US" dirty="0"/>
              <a:t>Guidance and sample available on PQ webpage of the GaDOE website </a:t>
            </a:r>
          </a:p>
          <a:p>
            <a:pPr marL="214313" indent="-214313">
              <a:buFont typeface="Arial" panose="020B0604020202020204" pitchFamily="34" charset="0"/>
              <a:buChar char="•"/>
            </a:pPr>
            <a:r>
              <a:rPr lang="en-US" dirty="0"/>
              <a:t>In Georgia, notification requirements apply to ALL teachers in all LEA schools/programs.</a:t>
            </a:r>
          </a:p>
          <a:p>
            <a:pPr marL="214313" indent="-214313">
              <a:buFont typeface="Arial" panose="020B0604020202020204" pitchFamily="34" charset="0"/>
              <a:buChar char="•"/>
            </a:pPr>
            <a:r>
              <a:rPr lang="en-US" dirty="0"/>
              <a:t>Clearance certificate requirements are not subject to 20 Day Notification. </a:t>
            </a:r>
          </a:p>
          <a:p>
            <a:pPr marL="214313" indent="-214313">
              <a:buFont typeface="Arial" panose="020B0604020202020204" pitchFamily="34" charset="0"/>
              <a:buChar char="•"/>
            </a:pPr>
            <a:r>
              <a:rPr lang="en-US" dirty="0"/>
              <a:t>20 Day Notifications are not required for paraprofessionals and substitute teachers.  </a:t>
            </a:r>
          </a:p>
          <a:p>
            <a:pPr marL="214313" lvl="1" indent="-214313">
              <a:buFont typeface="Arial" panose="020B0604020202020204" pitchFamily="34" charset="0"/>
              <a:buChar char="•"/>
            </a:pPr>
            <a:r>
              <a:rPr lang="en-US" dirty="0"/>
              <a:t>In Georgia, notifications must occur within 10 business days following the four consecutive weeks. </a:t>
            </a:r>
          </a:p>
        </p:txBody>
      </p:sp>
      <p:sp>
        <p:nvSpPr>
          <p:cNvPr id="5" name="Title 4"/>
          <p:cNvSpPr>
            <a:spLocks noGrp="1"/>
          </p:cNvSpPr>
          <p:nvPr>
            <p:ph type="title"/>
          </p:nvPr>
        </p:nvSpPr>
        <p:spPr>
          <a:xfrm>
            <a:off x="701153" y="0"/>
            <a:ext cx="6608080" cy="816746"/>
          </a:xfrm>
        </p:spPr>
        <p:txBody>
          <a:bodyPr>
            <a:normAutofit/>
          </a:bodyPr>
          <a:lstStyle/>
          <a:p>
            <a:r>
              <a:rPr lang="en-US" dirty="0"/>
              <a:t>Parent Notices</a:t>
            </a:r>
          </a:p>
        </p:txBody>
      </p:sp>
      <p:sp>
        <p:nvSpPr>
          <p:cNvPr id="2" name="Date Placeholder 1"/>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39</a:t>
            </a:fld>
            <a:endParaRPr lang="en-US" dirty="0"/>
          </a:p>
        </p:txBody>
      </p:sp>
    </p:spTree>
    <p:extLst>
      <p:ext uri="{BB962C8B-B14F-4D97-AF65-F5344CB8AC3E}">
        <p14:creationId xmlns:p14="http://schemas.microsoft.com/office/powerpoint/2010/main" val="809131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AB0F-5846-4353-91A5-6E330D50DCA8}"/>
              </a:ext>
            </a:extLst>
          </p:cNvPr>
          <p:cNvSpPr>
            <a:spLocks noGrp="1"/>
          </p:cNvSpPr>
          <p:nvPr>
            <p:ph type="title"/>
          </p:nvPr>
        </p:nvSpPr>
        <p:spPr>
          <a:xfrm>
            <a:off x="628650" y="1"/>
            <a:ext cx="8153400" cy="987140"/>
          </a:xfrm>
        </p:spPr>
        <p:txBody>
          <a:bodyPr/>
          <a:lstStyle/>
          <a:p>
            <a:r>
              <a:rPr lang="en-US" dirty="0"/>
              <a:t>Today’s Agenda</a:t>
            </a:r>
          </a:p>
        </p:txBody>
      </p:sp>
      <p:sp>
        <p:nvSpPr>
          <p:cNvPr id="4" name="Date Placeholder 3">
            <a:extLst>
              <a:ext uri="{FF2B5EF4-FFF2-40B4-BE49-F238E27FC236}">
                <a16:creationId xmlns:a16="http://schemas.microsoft.com/office/drawing/2014/main" id="{C4C3C9BE-EC8F-461D-8286-8320BBC1515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F77EC7B2-C932-4A7E-BC27-3D56FCF366A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4</a:t>
            </a:fld>
            <a:endParaRPr lang="en-US" dirty="0"/>
          </a:p>
        </p:txBody>
      </p:sp>
      <p:sp>
        <p:nvSpPr>
          <p:cNvPr id="7" name="AutoShape 2" descr="Image result for 1 o'clock">
            <a:extLst>
              <a:ext uri="{FF2B5EF4-FFF2-40B4-BE49-F238E27FC236}">
                <a16:creationId xmlns:a16="http://schemas.microsoft.com/office/drawing/2014/main" id="{AF16D435-E6CD-4573-91C3-45BA56E157E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4" descr="Image result for 1 o'clock">
            <a:extLst>
              <a:ext uri="{FF2B5EF4-FFF2-40B4-BE49-F238E27FC236}">
                <a16:creationId xmlns:a16="http://schemas.microsoft.com/office/drawing/2014/main" id="{84D64A76-EEA8-4389-B7FB-D864ACC7F07C}"/>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Content Placeholder 8">
            <a:extLst>
              <a:ext uri="{FF2B5EF4-FFF2-40B4-BE49-F238E27FC236}">
                <a16:creationId xmlns:a16="http://schemas.microsoft.com/office/drawing/2014/main" id="{7FD042B2-9349-49CE-9B80-2DB1FD7C758C}"/>
              </a:ext>
            </a:extLst>
          </p:cNvPr>
          <p:cNvSpPr>
            <a:spLocks noGrp="1"/>
          </p:cNvSpPr>
          <p:nvPr>
            <p:ph idx="1"/>
          </p:nvPr>
        </p:nvSpPr>
        <p:spPr/>
        <p:txBody>
          <a:bodyPr/>
          <a:lstStyle/>
          <a:p>
            <a:r>
              <a:rPr lang="en-US" dirty="0"/>
              <a:t>Resources</a:t>
            </a:r>
          </a:p>
          <a:p>
            <a:r>
              <a:rPr lang="en-US" dirty="0"/>
              <a:t>Overarching Budget Updates</a:t>
            </a:r>
          </a:p>
          <a:p>
            <a:r>
              <a:rPr lang="en-US" dirty="0"/>
              <a:t>Title I, Part A Budget</a:t>
            </a:r>
          </a:p>
          <a:p>
            <a:r>
              <a:rPr lang="en-US" dirty="0"/>
              <a:t>Parent Involvement</a:t>
            </a:r>
          </a:p>
          <a:p>
            <a:r>
              <a:rPr lang="en-US" dirty="0"/>
              <a:t>Questions</a:t>
            </a:r>
          </a:p>
          <a:p>
            <a:endParaRPr lang="en-US" dirty="0"/>
          </a:p>
        </p:txBody>
      </p:sp>
    </p:spTree>
    <p:extLst>
      <p:ext uri="{BB962C8B-B14F-4D97-AF65-F5344CB8AC3E}">
        <p14:creationId xmlns:p14="http://schemas.microsoft.com/office/powerpoint/2010/main" val="887553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552" y="-120961"/>
            <a:ext cx="8238916" cy="1325563"/>
          </a:xfrm>
        </p:spPr>
        <p:txBody>
          <a:bodyPr>
            <a:normAutofit/>
          </a:bodyPr>
          <a:lstStyle/>
          <a:p>
            <a:r>
              <a:rPr lang="en-US" dirty="0"/>
              <a:t>Consolidation of Funds Initiative</a:t>
            </a:r>
          </a:p>
        </p:txBody>
      </p:sp>
      <p:sp>
        <p:nvSpPr>
          <p:cNvPr id="3" name="Content Placeholder 2"/>
          <p:cNvSpPr>
            <a:spLocks noGrp="1"/>
          </p:cNvSpPr>
          <p:nvPr>
            <p:ph idx="1"/>
          </p:nvPr>
        </p:nvSpPr>
        <p:spPr>
          <a:xfrm>
            <a:off x="4792962" y="1205402"/>
            <a:ext cx="4101220" cy="4448314"/>
          </a:xfrm>
        </p:spPr>
        <p:txBody>
          <a:bodyPr>
            <a:normAutofit fontScale="77500" lnSpcReduction="20000"/>
          </a:bodyPr>
          <a:lstStyle/>
          <a:p>
            <a:r>
              <a:rPr lang="en-US" b="1" dirty="0">
                <a:solidFill>
                  <a:srgbClr val="0070C0"/>
                </a:solidFill>
              </a:rPr>
              <a:t>Interested?</a:t>
            </a:r>
            <a:br>
              <a:rPr lang="en-US" dirty="0"/>
            </a:br>
            <a:r>
              <a:rPr lang="en-US" dirty="0"/>
              <a:t>If your district is interested in the Consolidation of Funds Initiative for FY21, please contact </a:t>
            </a:r>
            <a:r>
              <a:rPr lang="en-US" dirty="0">
                <a:hlinkClick r:id="rId3"/>
              </a:rPr>
              <a:t>consolidation@doe.k12.ga.us</a:t>
            </a:r>
            <a:r>
              <a:rPr lang="en-US" dirty="0"/>
              <a:t> to be included on our mailing list for virtual and in-person opportunities.  </a:t>
            </a:r>
          </a:p>
          <a:p>
            <a:r>
              <a:rPr lang="en-US" sz="2900" b="1" dirty="0">
                <a:solidFill>
                  <a:srgbClr val="0070C0"/>
                </a:solidFill>
              </a:rPr>
              <a:t>Already Involved?</a:t>
            </a:r>
            <a:br>
              <a:rPr lang="en-US" dirty="0"/>
            </a:br>
            <a:r>
              <a:rPr lang="en-US" dirty="0"/>
              <a:t>Training opportunities will be announced via email and will be posted on the Consolidation of Funds webpage.  </a:t>
            </a:r>
          </a:p>
        </p:txBody>
      </p:sp>
      <p:sp>
        <p:nvSpPr>
          <p:cNvPr id="4" name="Slide Number Placeholder 3"/>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40</a:t>
            </a:fld>
            <a:endParaRPr lang="en-US" dirty="0">
              <a:solidFill>
                <a:schemeClr val="tx1"/>
              </a:solidFill>
            </a:endParaRPr>
          </a:p>
        </p:txBody>
      </p:sp>
      <p:pic>
        <p:nvPicPr>
          <p:cNvPr id="8" name="Picture 7" descr="A close up of a map&#10;&#10;Description automatically generated">
            <a:extLst>
              <a:ext uri="{FF2B5EF4-FFF2-40B4-BE49-F238E27FC236}">
                <a16:creationId xmlns:a16="http://schemas.microsoft.com/office/drawing/2014/main" id="{D36295B8-AA16-4413-865D-92646FA55DA1}"/>
              </a:ext>
            </a:extLst>
          </p:cNvPr>
          <p:cNvPicPr>
            <a:picLocks noChangeAspect="1"/>
          </p:cNvPicPr>
          <p:nvPr/>
        </p:nvPicPr>
        <p:blipFill>
          <a:blip r:embed="rId4"/>
          <a:stretch>
            <a:fillRect/>
          </a:stretch>
        </p:blipFill>
        <p:spPr>
          <a:xfrm>
            <a:off x="1077091" y="1120367"/>
            <a:ext cx="3437333" cy="4448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8268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331" y="0"/>
            <a:ext cx="8238653" cy="873659"/>
          </a:xfrm>
        </p:spPr>
        <p:txBody>
          <a:bodyPr>
            <a:noAutofit/>
          </a:bodyPr>
          <a:lstStyle/>
          <a:p>
            <a:r>
              <a:rPr lang="en-US" dirty="0"/>
              <a:t>Consolidation of Funds Initiative</a:t>
            </a:r>
          </a:p>
        </p:txBody>
      </p:sp>
      <p:sp>
        <p:nvSpPr>
          <p:cNvPr id="3" name="Content Placeholder 2"/>
          <p:cNvSpPr>
            <a:spLocks noGrp="1"/>
          </p:cNvSpPr>
          <p:nvPr>
            <p:ph idx="1"/>
          </p:nvPr>
        </p:nvSpPr>
        <p:spPr>
          <a:xfrm>
            <a:off x="733331" y="1430449"/>
            <a:ext cx="8238653" cy="4553892"/>
          </a:xfrm>
        </p:spPr>
        <p:txBody>
          <a:bodyPr>
            <a:normAutofit fontScale="85000" lnSpcReduction="20000"/>
          </a:bodyPr>
          <a:lstStyle/>
          <a:p>
            <a:pPr marL="0" indent="0">
              <a:buNone/>
            </a:pPr>
            <a:r>
              <a:rPr lang="en-US" sz="2400" b="1" dirty="0"/>
              <a:t>Consolidating Districts:</a:t>
            </a:r>
          </a:p>
          <a:p>
            <a:r>
              <a:rPr lang="en-US" sz="2400" dirty="0"/>
              <a:t>Must use placeholder 1000-881 for each program and school with the amount to be consolidated.  </a:t>
            </a:r>
          </a:p>
          <a:p>
            <a:r>
              <a:rPr lang="en-US" sz="2400" dirty="0"/>
              <a:t>Must upload : </a:t>
            </a:r>
          </a:p>
          <a:p>
            <a:pPr lvl="1"/>
            <a:r>
              <a:rPr lang="en-US" sz="2000" dirty="0"/>
              <a:t>A Schoolwide Plan for each school</a:t>
            </a:r>
          </a:p>
          <a:p>
            <a:pPr lvl="2"/>
            <a:r>
              <a:rPr lang="en-US" i="1" dirty="0"/>
              <a:t>Naming Convention: “COF-SWP- Name of School or All Schools”</a:t>
            </a:r>
          </a:p>
          <a:p>
            <a:pPr lvl="1"/>
            <a:r>
              <a:rPr lang="en-US" sz="2000" dirty="0"/>
              <a:t>An Intent and Purpose Statement for each school </a:t>
            </a:r>
            <a:br>
              <a:rPr lang="en-US" sz="2000" dirty="0"/>
            </a:br>
            <a:r>
              <a:rPr lang="en-US" sz="2000" dirty="0"/>
              <a:t>(Revised Form on Consolidation webpage)</a:t>
            </a:r>
          </a:p>
          <a:p>
            <a:pPr lvl="2"/>
            <a:r>
              <a:rPr lang="en-US" i="1" dirty="0"/>
              <a:t>Naming Convention: “COF-I&amp;P-Name of School or All Schools”</a:t>
            </a:r>
          </a:p>
          <a:p>
            <a:pPr lvl="1"/>
            <a:r>
              <a:rPr lang="en-US" sz="2000" dirty="0"/>
              <a:t>A Fund 150 Budget for each school</a:t>
            </a:r>
          </a:p>
          <a:p>
            <a:pPr lvl="2"/>
            <a:r>
              <a:rPr lang="en-US" i="1" dirty="0"/>
              <a:t>Naming Convention: “COF-150 Budget-Name of School or All Schools”</a:t>
            </a:r>
          </a:p>
          <a:p>
            <a:pPr lvl="1"/>
            <a:r>
              <a:rPr lang="en-US" sz="2000" dirty="0"/>
              <a:t>Allocation Methodology – In Georgia, a District Level RAM/P</a:t>
            </a:r>
          </a:p>
          <a:p>
            <a:r>
              <a:rPr lang="en-US" sz="2400" dirty="0"/>
              <a:t>Questions? </a:t>
            </a:r>
          </a:p>
          <a:p>
            <a:pPr lvl="1"/>
            <a:r>
              <a:rPr lang="en-US" sz="2000" dirty="0"/>
              <a:t>Refer to the Consolidation of Funds Manual, which is located on the Consolidation of Funds webpage, for additional information.</a:t>
            </a:r>
          </a:p>
          <a:p>
            <a:pPr lvl="1"/>
            <a:r>
              <a:rPr lang="en-US" sz="2000" dirty="0"/>
              <a:t>Contact </a:t>
            </a:r>
            <a:r>
              <a:rPr lang="en-US" sz="2000" dirty="0">
                <a:hlinkClick r:id="rId3"/>
              </a:rPr>
              <a:t>consolidation@doe.k12.ga.us</a:t>
            </a:r>
            <a:endParaRPr lang="en-US" sz="2000" dirty="0"/>
          </a:p>
          <a:p>
            <a:pPr marL="457200" lvl="1" indent="0">
              <a:buNone/>
            </a:pPr>
            <a:endParaRPr lang="en-US" sz="2000" dirty="0"/>
          </a:p>
          <a:p>
            <a:endParaRPr lang="en-US" sz="2400" dirty="0"/>
          </a:p>
        </p:txBody>
      </p:sp>
      <p:sp>
        <p:nvSpPr>
          <p:cNvPr id="4" name="Slide Number Placeholder 3"/>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41</a:t>
            </a:fld>
            <a:endParaRPr lang="en-US" dirty="0">
              <a:solidFill>
                <a:schemeClr val="tx1"/>
              </a:solidFill>
            </a:endParaRPr>
          </a:p>
        </p:txBody>
      </p:sp>
      <p:sp>
        <p:nvSpPr>
          <p:cNvPr id="5" name="Date Placeholder 4"/>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341005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8515350" cy="1225118"/>
          </a:xfrm>
        </p:spPr>
        <p:txBody>
          <a:bodyPr>
            <a:noAutofit/>
          </a:bodyPr>
          <a:lstStyle/>
          <a:p>
            <a:r>
              <a:rPr lang="en-US" dirty="0"/>
              <a:t>FY20 Private Schools – </a:t>
            </a:r>
            <a:br>
              <a:rPr lang="en-US" dirty="0"/>
            </a:br>
            <a:r>
              <a:rPr lang="en-US" dirty="0"/>
              <a:t>Equitable Services</a:t>
            </a:r>
            <a:endParaRPr lang="en-US" u="sng" dirty="0">
              <a:solidFill>
                <a:srgbClr val="FF0000"/>
              </a:solidFill>
              <a:latin typeface="+mn-lt"/>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6B9E4D1-5D76-4776-BA1C-494825FA76CD}" type="datetime1">
              <a:rPr lang="en-US" smtClean="0"/>
              <a:pPr marL="0" marR="0" lvl="0" indent="0" algn="l" defTabSz="914400" rtl="0" eaLnBrk="1" fontAlgn="auto" latinLnBrk="0" hangingPunct="1">
                <a:lnSpc>
                  <a:spcPct val="100000"/>
                </a:lnSpc>
                <a:spcBef>
                  <a:spcPts val="0"/>
                </a:spcBef>
                <a:spcAft>
                  <a:spcPts val="0"/>
                </a:spcAft>
                <a:buClrTx/>
                <a:buSzTx/>
                <a:buFontTx/>
                <a:buNone/>
                <a:tabLst/>
                <a:defRPr/>
              </a:pPr>
              <a:t>8/9/2019</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3E4CEF-BB1E-48C7-AE93-F39F6AA99AD7}"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Content Placeholder 5"/>
          <p:cNvSpPr>
            <a:spLocks noGrp="1"/>
          </p:cNvSpPr>
          <p:nvPr>
            <p:ph idx="1"/>
          </p:nvPr>
        </p:nvSpPr>
        <p:spPr>
          <a:xfrm>
            <a:off x="876300" y="1869073"/>
            <a:ext cx="7997536" cy="4097161"/>
          </a:xfrm>
        </p:spPr>
        <p:txBody>
          <a:bodyPr>
            <a:normAutofit fontScale="85000" lnSpcReduction="20000"/>
          </a:bodyPr>
          <a:lstStyle/>
          <a:p>
            <a:r>
              <a:rPr lang="en-US" dirty="0"/>
              <a:t>Allocations</a:t>
            </a:r>
          </a:p>
          <a:p>
            <a:pPr lvl="1"/>
            <a:r>
              <a:rPr lang="en-US" dirty="0"/>
              <a:t>Will be posted on the Ombudsman webpage following GaDOE July State Board of Education meeting</a:t>
            </a:r>
          </a:p>
          <a:p>
            <a:pPr lvl="1"/>
            <a:r>
              <a:rPr lang="en-US" dirty="0"/>
              <a:t>Ensure private school allocations are labeled, present, and consistent in the budget process</a:t>
            </a:r>
          </a:p>
          <a:p>
            <a:r>
              <a:rPr lang="en-US" dirty="0"/>
              <a:t>Carryover – </a:t>
            </a:r>
          </a:p>
          <a:p>
            <a:pPr lvl="1"/>
            <a:r>
              <a:rPr lang="en-US" dirty="0"/>
              <a:t>Obligation of Funds - Funds should be obligated by the LEA in the fiscal year for which the funds are received. </a:t>
            </a:r>
            <a:r>
              <a:rPr lang="en-US" sz="2000" dirty="0"/>
              <a:t>(ESEA sections 1117(a)(4)(B) and 8501(a)(4)(B)) </a:t>
            </a:r>
          </a:p>
          <a:p>
            <a:pPr lvl="1"/>
            <a:r>
              <a:rPr lang="en-US" dirty="0"/>
              <a:t>There should be no carryover unless there are extenuating circumstances.</a:t>
            </a:r>
          </a:p>
          <a:p>
            <a:pPr lvl="1"/>
            <a:r>
              <a:rPr lang="en-US" dirty="0"/>
              <a:t>Contact the State Ombudsman if you have unspent FY20 private school funds and need to request carryover for a private school(s).  (</a:t>
            </a:r>
            <a:r>
              <a:rPr lang="en-US" dirty="0">
                <a:hlinkClick r:id="rId2"/>
              </a:rPr>
              <a:t>ombudsman@doe.k12.ga.us</a:t>
            </a:r>
            <a:r>
              <a:rPr lang="en-US" dirty="0"/>
              <a:t>) </a:t>
            </a:r>
          </a:p>
        </p:txBody>
      </p:sp>
    </p:spTree>
    <p:extLst>
      <p:ext uri="{BB962C8B-B14F-4D97-AF65-F5344CB8AC3E}">
        <p14:creationId xmlns:p14="http://schemas.microsoft.com/office/powerpoint/2010/main" val="2160894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53D3-7F46-45E3-BD02-87A09904B2E3}"/>
              </a:ext>
            </a:extLst>
          </p:cNvPr>
          <p:cNvSpPr>
            <a:spLocks noGrp="1"/>
          </p:cNvSpPr>
          <p:nvPr>
            <p:ph type="title"/>
          </p:nvPr>
        </p:nvSpPr>
        <p:spPr>
          <a:xfrm>
            <a:off x="628650" y="0"/>
            <a:ext cx="8228045" cy="843379"/>
          </a:xfrm>
        </p:spPr>
        <p:txBody>
          <a:bodyPr>
            <a:normAutofit/>
          </a:bodyPr>
          <a:lstStyle/>
          <a:p>
            <a:r>
              <a:rPr lang="en-US" dirty="0"/>
              <a:t>Whom to ask?</a:t>
            </a:r>
          </a:p>
        </p:txBody>
      </p:sp>
      <p:sp>
        <p:nvSpPr>
          <p:cNvPr id="3" name="Content Placeholder 2">
            <a:extLst>
              <a:ext uri="{FF2B5EF4-FFF2-40B4-BE49-F238E27FC236}">
                <a16:creationId xmlns:a16="http://schemas.microsoft.com/office/drawing/2014/main" id="{381AB9A4-143C-43FE-BBE3-52D89FFB5C46}"/>
              </a:ext>
            </a:extLst>
          </p:cNvPr>
          <p:cNvSpPr>
            <a:spLocks noGrp="1"/>
          </p:cNvSpPr>
          <p:nvPr>
            <p:ph idx="1"/>
          </p:nvPr>
        </p:nvSpPr>
        <p:spPr>
          <a:xfrm>
            <a:off x="1135117" y="1494679"/>
            <a:ext cx="7721578" cy="4625509"/>
          </a:xfrm>
        </p:spPr>
        <p:txBody>
          <a:bodyPr>
            <a:normAutofit fontScale="85000" lnSpcReduction="20000"/>
          </a:bodyPr>
          <a:lstStyle/>
          <a:p>
            <a:r>
              <a:rPr lang="en-US" dirty="0">
                <a:hlinkClick r:id="rId2"/>
              </a:rPr>
              <a:t>Title I, Part A Managers and Area Specialists</a:t>
            </a:r>
            <a:endParaRPr lang="en-US" dirty="0"/>
          </a:p>
          <a:p>
            <a:r>
              <a:rPr lang="en-US" dirty="0">
                <a:hlinkClick r:id="rId3"/>
              </a:rPr>
              <a:t>Grants Program Manager and Specialists</a:t>
            </a:r>
            <a:endParaRPr lang="en-US" dirty="0"/>
          </a:p>
          <a:p>
            <a:r>
              <a:rPr lang="en-US" dirty="0">
                <a:hlinkClick r:id="rId4"/>
              </a:rPr>
              <a:t>Title I, Part C Manager and Regional Coordinators</a:t>
            </a:r>
            <a:endParaRPr lang="en-US" dirty="0"/>
          </a:p>
          <a:p>
            <a:r>
              <a:rPr lang="en-US" dirty="0">
                <a:hlinkClick r:id="rId5"/>
              </a:rPr>
              <a:t>Title II, Part A Manager and Program Specialists</a:t>
            </a:r>
            <a:endParaRPr lang="en-US" dirty="0"/>
          </a:p>
          <a:p>
            <a:r>
              <a:rPr lang="en-US" dirty="0">
                <a:hlinkClick r:id="rId6"/>
              </a:rPr>
              <a:t>Title III, Part A Manager and Program Specialists</a:t>
            </a:r>
            <a:endParaRPr lang="en-US" dirty="0"/>
          </a:p>
          <a:p>
            <a:r>
              <a:rPr lang="en-US" dirty="0">
                <a:hlinkClick r:id="rId7"/>
              </a:rPr>
              <a:t>IDEA Fiscal Manager and Specialists</a:t>
            </a:r>
            <a:endParaRPr lang="en-US" dirty="0"/>
          </a:p>
          <a:p>
            <a:r>
              <a:rPr lang="en-US" dirty="0">
                <a:hlinkClick r:id="rId8"/>
              </a:rPr>
              <a:t>Title IV, Part A Manager and Program Specialist</a:t>
            </a:r>
            <a:endParaRPr lang="en-US" dirty="0"/>
          </a:p>
          <a:p>
            <a:r>
              <a:rPr lang="en-US" dirty="0">
                <a:hlinkClick r:id="rId9"/>
              </a:rPr>
              <a:t>Title I, Part A School Improvement Grant Manager and Specialists</a:t>
            </a:r>
            <a:endParaRPr lang="en-US" dirty="0"/>
          </a:p>
          <a:p>
            <a:r>
              <a:rPr lang="en-US" dirty="0">
                <a:hlinkClick r:id="rId10"/>
              </a:rPr>
              <a:t>Family-School Partnership Manager and Specialists</a:t>
            </a:r>
            <a:endParaRPr lang="en-US" dirty="0"/>
          </a:p>
          <a:p>
            <a:r>
              <a:rPr lang="en-US" dirty="0">
                <a:hlinkClick r:id="rId11"/>
              </a:rPr>
              <a:t>State Ombudsman</a:t>
            </a:r>
            <a:endParaRPr lang="en-US" dirty="0"/>
          </a:p>
        </p:txBody>
      </p:sp>
      <p:sp>
        <p:nvSpPr>
          <p:cNvPr id="4" name="Date Placeholder 3">
            <a:extLst>
              <a:ext uri="{FF2B5EF4-FFF2-40B4-BE49-F238E27FC236}">
                <a16:creationId xmlns:a16="http://schemas.microsoft.com/office/drawing/2014/main" id="{21A90BD1-2AB9-4A5F-AEEA-289F6F0E29A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92943E37-88E2-45FD-A225-0A117DC5F9B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43</a:t>
            </a:fld>
            <a:endParaRPr lang="en-US" dirty="0"/>
          </a:p>
        </p:txBody>
      </p:sp>
    </p:spTree>
    <p:extLst>
      <p:ext uri="{BB962C8B-B14F-4D97-AF65-F5344CB8AC3E}">
        <p14:creationId xmlns:p14="http://schemas.microsoft.com/office/powerpoint/2010/main" val="823583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049389-C559-4325-82B3-2094C5D8C54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44</a:t>
            </a:fld>
            <a:endParaRPr lang="en-US" dirty="0"/>
          </a:p>
        </p:txBody>
      </p:sp>
      <p:sp>
        <p:nvSpPr>
          <p:cNvPr id="6" name="Title 1">
            <a:extLst>
              <a:ext uri="{FF2B5EF4-FFF2-40B4-BE49-F238E27FC236}">
                <a16:creationId xmlns:a16="http://schemas.microsoft.com/office/drawing/2014/main" id="{DBC690E6-4C73-4705-951C-45DE865C2D6A}"/>
              </a:ext>
            </a:extLst>
          </p:cNvPr>
          <p:cNvSpPr txBox="1">
            <a:spLocks/>
          </p:cNvSpPr>
          <p:nvPr/>
        </p:nvSpPr>
        <p:spPr>
          <a:xfrm>
            <a:off x="727969" y="160330"/>
            <a:ext cx="8327254" cy="112514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chemeClr val="tx1"/>
                </a:solidFill>
                <a:latin typeface="Arial Rounded MT Bold" panose="020F0704030504030204" pitchFamily="34" charset="0"/>
                <a:ea typeface="+mj-ea"/>
                <a:cs typeface="+mj-cs"/>
              </a:defRPr>
            </a:lvl1pPr>
          </a:lstStyle>
          <a:p>
            <a:r>
              <a:rPr lang="en-US" sz="3600" dirty="0">
                <a:solidFill>
                  <a:schemeClr val="accent6"/>
                </a:solidFill>
                <a:latin typeface="Arial" panose="020B0604020202020204" pitchFamily="34" charset="0"/>
                <a:cs typeface="Arial" panose="020B0604020202020204" pitchFamily="34" charset="0"/>
              </a:rPr>
              <a:t>Transforming Our Agency</a:t>
            </a:r>
          </a:p>
          <a:p>
            <a:pPr lvl="0" fontAlgn="base"/>
            <a:r>
              <a:rPr lang="en-US" sz="2000" dirty="0">
                <a:solidFill>
                  <a:schemeClr val="accent6"/>
                </a:solidFill>
                <a:latin typeface="Arial" panose="020B0604020202020204" pitchFamily="34" charset="0"/>
                <a:cs typeface="Arial" panose="020B0604020202020204" pitchFamily="34" charset="0"/>
              </a:rPr>
              <a:t>Where do we go to identify the GaDOE staff assigned to support our district?</a:t>
            </a:r>
          </a:p>
        </p:txBody>
      </p:sp>
      <p:pic>
        <p:nvPicPr>
          <p:cNvPr id="7" name="Picture 6">
            <a:extLst>
              <a:ext uri="{FF2B5EF4-FFF2-40B4-BE49-F238E27FC236}">
                <a16:creationId xmlns:a16="http://schemas.microsoft.com/office/drawing/2014/main" id="{4AAE36A7-A15B-4276-935F-770D11ED572D}"/>
              </a:ext>
            </a:extLst>
          </p:cNvPr>
          <p:cNvPicPr>
            <a:picLocks noChangeAspect="1"/>
          </p:cNvPicPr>
          <p:nvPr/>
        </p:nvPicPr>
        <p:blipFill rotWithShape="1">
          <a:blip r:embed="rId2"/>
          <a:srcRect l="20625" t="23188" r="21956" b="14638"/>
          <a:stretch/>
        </p:blipFill>
        <p:spPr>
          <a:xfrm>
            <a:off x="1037990" y="1215058"/>
            <a:ext cx="8106010" cy="4937263"/>
          </a:xfrm>
          <a:prstGeom prst="rect">
            <a:avLst/>
          </a:prstGeom>
        </p:spPr>
      </p:pic>
      <p:sp>
        <p:nvSpPr>
          <p:cNvPr id="8" name="TextBox 7">
            <a:extLst>
              <a:ext uri="{FF2B5EF4-FFF2-40B4-BE49-F238E27FC236}">
                <a16:creationId xmlns:a16="http://schemas.microsoft.com/office/drawing/2014/main" id="{EF917B18-F01A-4048-BA9A-771C0DC7B883}"/>
              </a:ext>
            </a:extLst>
          </p:cNvPr>
          <p:cNvSpPr txBox="1"/>
          <p:nvPr/>
        </p:nvSpPr>
        <p:spPr>
          <a:xfrm>
            <a:off x="6457950" y="2340204"/>
            <a:ext cx="268605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b="1" i="1" dirty="0"/>
              <a:t>gadoe.org/support</a:t>
            </a:r>
          </a:p>
        </p:txBody>
      </p:sp>
    </p:spTree>
    <p:extLst>
      <p:ext uri="{BB962C8B-B14F-4D97-AF65-F5344CB8AC3E}">
        <p14:creationId xmlns:p14="http://schemas.microsoft.com/office/powerpoint/2010/main" val="68877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6A94-5FEC-47C2-9274-92249EE219FB}"/>
              </a:ext>
            </a:extLst>
          </p:cNvPr>
          <p:cNvSpPr>
            <a:spLocks noGrp="1"/>
          </p:cNvSpPr>
          <p:nvPr>
            <p:ph type="title"/>
          </p:nvPr>
        </p:nvSpPr>
        <p:spPr>
          <a:xfrm>
            <a:off x="701336" y="1"/>
            <a:ext cx="7664621" cy="786548"/>
          </a:xfrm>
        </p:spPr>
        <p:txBody>
          <a:bodyPr>
            <a:normAutofit/>
          </a:bodyPr>
          <a:lstStyle/>
          <a:p>
            <a:r>
              <a:rPr lang="en-US" dirty="0"/>
              <a:t>Federal Program Handbooks</a:t>
            </a:r>
          </a:p>
        </p:txBody>
      </p:sp>
      <p:pic>
        <p:nvPicPr>
          <p:cNvPr id="7" name="Content Placeholder 6">
            <a:extLst>
              <a:ext uri="{FF2B5EF4-FFF2-40B4-BE49-F238E27FC236}">
                <a16:creationId xmlns:a16="http://schemas.microsoft.com/office/drawing/2014/main" id="{138A146D-E50A-40B3-87B4-549F3505779D}"/>
              </a:ext>
            </a:extLst>
          </p:cNvPr>
          <p:cNvPicPr>
            <a:picLocks noGrp="1" noChangeAspect="1"/>
          </p:cNvPicPr>
          <p:nvPr>
            <p:ph idx="1"/>
          </p:nvPr>
        </p:nvPicPr>
        <p:blipFill>
          <a:blip r:embed="rId3"/>
          <a:stretch>
            <a:fillRect/>
          </a:stretch>
        </p:blipFill>
        <p:spPr>
          <a:xfrm>
            <a:off x="6662745" y="1659579"/>
            <a:ext cx="1103956" cy="1519170"/>
          </a:xfrm>
          <a:prstGeom prst="rect">
            <a:avLst/>
          </a:prstGeom>
        </p:spPr>
      </p:pic>
      <p:sp>
        <p:nvSpPr>
          <p:cNvPr id="4" name="Date Placeholder 3">
            <a:extLst>
              <a:ext uri="{FF2B5EF4-FFF2-40B4-BE49-F238E27FC236}">
                <a16:creationId xmlns:a16="http://schemas.microsoft.com/office/drawing/2014/main" id="{844D6C41-191A-4AA0-A6CF-09D09EBB1A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E2DCC949-DCE4-4408-A0A8-C4F292B2CE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45</a:t>
            </a:fld>
            <a:endParaRPr lang="en-US" dirty="0"/>
          </a:p>
        </p:txBody>
      </p:sp>
      <p:pic>
        <p:nvPicPr>
          <p:cNvPr id="6" name="Picture 5">
            <a:hlinkClick r:id="rId4"/>
            <a:extLst>
              <a:ext uri="{FF2B5EF4-FFF2-40B4-BE49-F238E27FC236}">
                <a16:creationId xmlns:a16="http://schemas.microsoft.com/office/drawing/2014/main" id="{7ADB5E5C-C673-439D-8065-4178FC079ABB}"/>
              </a:ext>
            </a:extLst>
          </p:cNvPr>
          <p:cNvPicPr>
            <a:picLocks noChangeAspect="1"/>
          </p:cNvPicPr>
          <p:nvPr/>
        </p:nvPicPr>
        <p:blipFill>
          <a:blip r:embed="rId5"/>
          <a:stretch>
            <a:fillRect/>
          </a:stretch>
        </p:blipFill>
        <p:spPr>
          <a:xfrm>
            <a:off x="2811607" y="1461214"/>
            <a:ext cx="3520785" cy="4559417"/>
          </a:xfrm>
          <a:prstGeom prst="rect">
            <a:avLst/>
          </a:prstGeom>
          <a:ln>
            <a:solidFill>
              <a:schemeClr val="tx1"/>
            </a:solidFill>
          </a:ln>
        </p:spPr>
      </p:pic>
      <p:pic>
        <p:nvPicPr>
          <p:cNvPr id="3" name="Picture 2">
            <a:extLst>
              <a:ext uri="{FF2B5EF4-FFF2-40B4-BE49-F238E27FC236}">
                <a16:creationId xmlns:a16="http://schemas.microsoft.com/office/drawing/2014/main" id="{39DFDF13-C82F-4AA3-8BF6-A674BF7A72BC}"/>
              </a:ext>
            </a:extLst>
          </p:cNvPr>
          <p:cNvPicPr>
            <a:picLocks noChangeAspect="1"/>
          </p:cNvPicPr>
          <p:nvPr/>
        </p:nvPicPr>
        <p:blipFill>
          <a:blip r:embed="rId6"/>
          <a:stretch>
            <a:fillRect/>
          </a:stretch>
        </p:blipFill>
        <p:spPr>
          <a:xfrm>
            <a:off x="7046447" y="3336498"/>
            <a:ext cx="1103955" cy="1431052"/>
          </a:xfrm>
          <a:prstGeom prst="rect">
            <a:avLst/>
          </a:prstGeom>
        </p:spPr>
      </p:pic>
      <p:pic>
        <p:nvPicPr>
          <p:cNvPr id="9" name="Picture 8">
            <a:extLst>
              <a:ext uri="{FF2B5EF4-FFF2-40B4-BE49-F238E27FC236}">
                <a16:creationId xmlns:a16="http://schemas.microsoft.com/office/drawing/2014/main" id="{586F120B-B149-49F6-9186-39F5014BDBCE}"/>
              </a:ext>
            </a:extLst>
          </p:cNvPr>
          <p:cNvPicPr>
            <a:picLocks noChangeAspect="1"/>
          </p:cNvPicPr>
          <p:nvPr/>
        </p:nvPicPr>
        <p:blipFill rotWithShape="1">
          <a:blip r:embed="rId7"/>
          <a:srcRect t="7462" r="812"/>
          <a:stretch/>
        </p:blipFill>
        <p:spPr>
          <a:xfrm>
            <a:off x="7486650" y="4864324"/>
            <a:ext cx="1028700" cy="1207128"/>
          </a:xfrm>
          <a:prstGeom prst="rect">
            <a:avLst/>
          </a:prstGeom>
          <a:ln>
            <a:solidFill>
              <a:schemeClr val="accent1"/>
            </a:solidFill>
          </a:ln>
        </p:spPr>
      </p:pic>
      <p:pic>
        <p:nvPicPr>
          <p:cNvPr id="11" name="Picture 10">
            <a:extLst>
              <a:ext uri="{FF2B5EF4-FFF2-40B4-BE49-F238E27FC236}">
                <a16:creationId xmlns:a16="http://schemas.microsoft.com/office/drawing/2014/main" id="{5E9A8B41-E2D6-42EE-A64C-F1B7BEF0FD1E}"/>
              </a:ext>
            </a:extLst>
          </p:cNvPr>
          <p:cNvPicPr>
            <a:picLocks noChangeAspect="1"/>
          </p:cNvPicPr>
          <p:nvPr/>
        </p:nvPicPr>
        <p:blipFill>
          <a:blip r:embed="rId8"/>
          <a:stretch>
            <a:fillRect/>
          </a:stretch>
        </p:blipFill>
        <p:spPr>
          <a:xfrm>
            <a:off x="828373" y="3116666"/>
            <a:ext cx="1107557" cy="1446878"/>
          </a:xfrm>
          <a:prstGeom prst="rect">
            <a:avLst/>
          </a:prstGeom>
        </p:spPr>
      </p:pic>
      <p:pic>
        <p:nvPicPr>
          <p:cNvPr id="12" name="Picture 11">
            <a:extLst>
              <a:ext uri="{FF2B5EF4-FFF2-40B4-BE49-F238E27FC236}">
                <a16:creationId xmlns:a16="http://schemas.microsoft.com/office/drawing/2014/main" id="{4E840F45-2927-4007-8964-B9F419EBFEC2}"/>
              </a:ext>
            </a:extLst>
          </p:cNvPr>
          <p:cNvPicPr>
            <a:picLocks noChangeAspect="1"/>
          </p:cNvPicPr>
          <p:nvPr/>
        </p:nvPicPr>
        <p:blipFill>
          <a:blip r:embed="rId9"/>
          <a:stretch>
            <a:fillRect/>
          </a:stretch>
        </p:blipFill>
        <p:spPr>
          <a:xfrm>
            <a:off x="228104" y="4695067"/>
            <a:ext cx="1058623" cy="1376385"/>
          </a:xfrm>
          <a:prstGeom prst="rect">
            <a:avLst/>
          </a:prstGeom>
          <a:noFill/>
          <a:ln>
            <a:solidFill>
              <a:schemeClr val="accent1"/>
            </a:solidFill>
          </a:ln>
        </p:spPr>
      </p:pic>
      <p:pic>
        <p:nvPicPr>
          <p:cNvPr id="13" name="Picture 12">
            <a:extLst>
              <a:ext uri="{FF2B5EF4-FFF2-40B4-BE49-F238E27FC236}">
                <a16:creationId xmlns:a16="http://schemas.microsoft.com/office/drawing/2014/main" id="{255BB715-EB0C-4E49-967C-FC3A7543802C}"/>
              </a:ext>
            </a:extLst>
          </p:cNvPr>
          <p:cNvPicPr/>
          <p:nvPr/>
        </p:nvPicPr>
        <p:blipFill rotWithShape="1">
          <a:blip r:embed="rId10"/>
          <a:srcRect l="3376" r="5063"/>
          <a:stretch/>
        </p:blipFill>
        <p:spPr>
          <a:xfrm>
            <a:off x="1224793" y="1562769"/>
            <a:ext cx="1186059" cy="1411448"/>
          </a:xfrm>
          <a:prstGeom prst="rect">
            <a:avLst/>
          </a:prstGeom>
          <a:ln w="9525">
            <a:solidFill>
              <a:srgbClr val="0070C0"/>
            </a:solidFill>
          </a:ln>
        </p:spPr>
      </p:pic>
    </p:spTree>
    <p:extLst>
      <p:ext uri="{BB962C8B-B14F-4D97-AF65-F5344CB8AC3E}">
        <p14:creationId xmlns:p14="http://schemas.microsoft.com/office/powerpoint/2010/main" val="1725991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46</a:t>
            </a:fld>
            <a:endParaRPr lang="en-US" dirty="0"/>
          </a:p>
        </p:txBody>
      </p:sp>
      <p:sp>
        <p:nvSpPr>
          <p:cNvPr id="6" name="Content Placeholder 5"/>
          <p:cNvSpPr>
            <a:spLocks noGrp="1"/>
          </p:cNvSpPr>
          <p:nvPr>
            <p:ph idx="1"/>
          </p:nvPr>
        </p:nvSpPr>
        <p:spPr/>
        <p:txBody>
          <a:bodyPr/>
          <a:lstStyle/>
          <a:p>
            <a:pPr marL="0" indent="0" algn="ctr">
              <a:buNone/>
            </a:pPr>
            <a:endParaRPr lang="en-US" sz="4400" b="1" dirty="0">
              <a:solidFill>
                <a:prstClr val="black"/>
              </a:solidFill>
              <a:latin typeface="Arial Rounded MT Bold" panose="020F0704030504030204" pitchFamily="34" charset="0"/>
              <a:ea typeface="+mj-ea"/>
              <a:cs typeface="+mj-cs"/>
            </a:endParaRPr>
          </a:p>
          <a:p>
            <a:pPr marL="0" indent="0" algn="ctr">
              <a:buNone/>
            </a:pPr>
            <a:r>
              <a:rPr lang="en-US" sz="4000" b="1" dirty="0">
                <a:solidFill>
                  <a:srgbClr val="44883E"/>
                </a:solidFill>
              </a:rPr>
              <a:t>Supplement Not Supplant</a:t>
            </a:r>
            <a:endParaRPr lang="en-US" sz="4000" dirty="0"/>
          </a:p>
        </p:txBody>
      </p:sp>
      <p:sp>
        <p:nvSpPr>
          <p:cNvPr id="2" name="Date Placeholder 1"/>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9B5F-5F56-4FCB-8424-C4C10DC2D47F}" type="datetime1">
              <a:rPr lang="en-US" smtClean="0"/>
              <a:t>8/9/2019</a:t>
            </a:fld>
            <a:endParaRPr lang="en-US" dirty="0"/>
          </a:p>
        </p:txBody>
      </p:sp>
    </p:spTree>
    <p:extLst>
      <p:ext uri="{BB962C8B-B14F-4D97-AF65-F5344CB8AC3E}">
        <p14:creationId xmlns:p14="http://schemas.microsoft.com/office/powerpoint/2010/main" val="1243837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688" y="0"/>
            <a:ext cx="8486312" cy="1176473"/>
          </a:xfrm>
        </p:spPr>
        <p:txBody>
          <a:bodyPr>
            <a:normAutofit/>
          </a:bodyPr>
          <a:lstStyle/>
          <a:p>
            <a:r>
              <a:rPr lang="en-US" dirty="0"/>
              <a:t>Supplement Not Supplant</a:t>
            </a:r>
            <a:br>
              <a:rPr lang="en-US" dirty="0"/>
            </a:br>
            <a:r>
              <a:rPr lang="en-US" dirty="0"/>
              <a:t>Title I, Part A</a:t>
            </a:r>
          </a:p>
        </p:txBody>
      </p:sp>
      <p:sp>
        <p:nvSpPr>
          <p:cNvPr id="3" name="Content Placeholder 2"/>
          <p:cNvSpPr>
            <a:spLocks noGrp="1"/>
          </p:cNvSpPr>
          <p:nvPr>
            <p:ph idx="1"/>
          </p:nvPr>
        </p:nvSpPr>
        <p:spPr>
          <a:xfrm>
            <a:off x="895350" y="1479395"/>
            <a:ext cx="8124362" cy="4939159"/>
          </a:xfrm>
        </p:spPr>
        <p:txBody>
          <a:bodyPr>
            <a:normAutofit/>
          </a:bodyPr>
          <a:lstStyle/>
          <a:p>
            <a:r>
              <a:rPr lang="en-US" u="sng" dirty="0"/>
              <a:t>Reminder</a:t>
            </a:r>
            <a:r>
              <a:rPr lang="en-US" dirty="0"/>
              <a:t>: Supplement Not Supplant (SNS) is no longer determined at the school expenditure level for Title I, Part A</a:t>
            </a:r>
          </a:p>
          <a:p>
            <a:r>
              <a:rPr lang="en-US" dirty="0"/>
              <a:t>Supplemental activities are determined at the district level where there must be a methodology (RAM/P) that non-federal funds (state and local funds) are distributed to all schools across the district in a predetermined and equitable manner, so that federal funds have the opportunity to make a difference</a:t>
            </a:r>
          </a:p>
        </p:txBody>
      </p:sp>
      <p:sp>
        <p:nvSpPr>
          <p:cNvPr id="4" name="Slide Number Placeholder 3"/>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47</a:t>
            </a:fld>
            <a:endParaRPr lang="en-US" dirty="0">
              <a:solidFill>
                <a:schemeClr val="tx1"/>
              </a:solidFill>
            </a:endParaRPr>
          </a:p>
        </p:txBody>
      </p:sp>
      <p:sp>
        <p:nvSpPr>
          <p:cNvPr id="5" name="Date Placeholder 4"/>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5EB7E5-8D53-4708-A20C-C1EB64515D3F}" type="datetime1">
              <a:rPr lang="en-US" smtClean="0"/>
              <a:t>8/9/2019</a:t>
            </a:fld>
            <a:endParaRPr lang="en-US" dirty="0"/>
          </a:p>
        </p:txBody>
      </p:sp>
    </p:spTree>
    <p:extLst>
      <p:ext uri="{BB962C8B-B14F-4D97-AF65-F5344CB8AC3E}">
        <p14:creationId xmlns:p14="http://schemas.microsoft.com/office/powerpoint/2010/main" val="3939459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688" y="0"/>
            <a:ext cx="8124362" cy="1109709"/>
          </a:xfrm>
        </p:spPr>
        <p:txBody>
          <a:bodyPr>
            <a:normAutofit/>
          </a:bodyPr>
          <a:lstStyle/>
          <a:p>
            <a:r>
              <a:rPr lang="en-US" dirty="0"/>
              <a:t>Supplement Not Supplant</a:t>
            </a:r>
            <a:br>
              <a:rPr lang="en-US" dirty="0"/>
            </a:br>
            <a:r>
              <a:rPr lang="en-US" dirty="0"/>
              <a:t>Title I, Part A</a:t>
            </a:r>
            <a:endParaRPr lang="en-US" dirty="0">
              <a:highlight>
                <a:srgbClr val="FFFF00"/>
              </a:highlight>
            </a:endParaRPr>
          </a:p>
        </p:txBody>
      </p:sp>
      <p:sp>
        <p:nvSpPr>
          <p:cNvPr id="3" name="Content Placeholder 2"/>
          <p:cNvSpPr>
            <a:spLocks noGrp="1"/>
          </p:cNvSpPr>
          <p:nvPr>
            <p:ph idx="1"/>
          </p:nvPr>
        </p:nvSpPr>
        <p:spPr>
          <a:xfrm>
            <a:off x="895350" y="1782317"/>
            <a:ext cx="8124362" cy="4939159"/>
          </a:xfrm>
        </p:spPr>
        <p:txBody>
          <a:bodyPr>
            <a:normAutofit/>
          </a:bodyPr>
          <a:lstStyle/>
          <a:p>
            <a:r>
              <a:rPr lang="en-US" dirty="0"/>
              <a:t>Ensures that the federal funds do not replace non-federal funds the school would otherwise receive if it were not operating a Title I program</a:t>
            </a:r>
          </a:p>
        </p:txBody>
      </p:sp>
      <p:sp>
        <p:nvSpPr>
          <p:cNvPr id="4" name="Slide Number Placeholder 3"/>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48</a:t>
            </a:fld>
            <a:endParaRPr lang="en-US" dirty="0">
              <a:solidFill>
                <a:schemeClr val="tx1"/>
              </a:solidFill>
            </a:endParaRPr>
          </a:p>
        </p:txBody>
      </p:sp>
      <p:sp>
        <p:nvSpPr>
          <p:cNvPr id="5" name="Date Placeholder 4"/>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5EB7E5-8D53-4708-A20C-C1EB64515D3F}" type="datetime1">
              <a:rPr lang="en-US" smtClean="0"/>
              <a:t>8/9/2019</a:t>
            </a:fld>
            <a:endParaRPr lang="en-US" dirty="0"/>
          </a:p>
        </p:txBody>
      </p:sp>
    </p:spTree>
    <p:extLst>
      <p:ext uri="{BB962C8B-B14F-4D97-AF65-F5344CB8AC3E}">
        <p14:creationId xmlns:p14="http://schemas.microsoft.com/office/powerpoint/2010/main" val="2065382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336" y="1"/>
            <a:ext cx="8080714" cy="1013090"/>
          </a:xfrm>
        </p:spPr>
        <p:txBody>
          <a:bodyPr>
            <a:normAutofit/>
          </a:bodyPr>
          <a:lstStyle/>
          <a:p>
            <a:r>
              <a:rPr lang="en-US" dirty="0"/>
              <a:t>Supplement Not Supplant</a:t>
            </a:r>
          </a:p>
        </p:txBody>
      </p:sp>
      <p:sp>
        <p:nvSpPr>
          <p:cNvPr id="3" name="Content Placeholder 2"/>
          <p:cNvSpPr>
            <a:spLocks noGrp="1"/>
          </p:cNvSpPr>
          <p:nvPr>
            <p:ph idx="1"/>
          </p:nvPr>
        </p:nvSpPr>
        <p:spPr>
          <a:xfrm>
            <a:off x="811530" y="1536065"/>
            <a:ext cx="7886700" cy="4308845"/>
          </a:xfrm>
        </p:spPr>
        <p:txBody>
          <a:bodyPr>
            <a:normAutofit/>
          </a:bodyPr>
          <a:lstStyle/>
          <a:p>
            <a:r>
              <a:rPr lang="en-US" dirty="0"/>
              <a:t>Equitable distribution of non-federal funds (state and local) requires that:</a:t>
            </a:r>
          </a:p>
          <a:p>
            <a:pPr lvl="1">
              <a:buFont typeface="Courier New" panose="02070309020205020404" pitchFamily="49" charset="0"/>
              <a:buChar char="o"/>
            </a:pPr>
            <a:r>
              <a:rPr lang="en-US" dirty="0"/>
              <a:t>Title I school funds can only supplement the amount of funds that would, in the absence of Title I funds, be available from non-federal sources including funds needed to provide services that are required by law for children with disabilities and English Learners ESEA Section 1118(b)(1)</a:t>
            </a:r>
          </a:p>
          <a:p>
            <a:pPr lvl="1">
              <a:buFont typeface="Courier New" panose="02070309020205020404" pitchFamily="49" charset="0"/>
              <a:buChar char="o"/>
            </a:pPr>
            <a:r>
              <a:rPr lang="en-US" dirty="0"/>
              <a:t>The basic funding of an LEA’s schools must be Title I neutral (without considering Title I funds)</a:t>
            </a:r>
          </a:p>
        </p:txBody>
      </p:sp>
      <p:sp>
        <p:nvSpPr>
          <p:cNvPr id="4" name="Slide Number Placeholder 3"/>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49</a:t>
            </a:fld>
            <a:endParaRPr lang="en-US" dirty="0">
              <a:solidFill>
                <a:schemeClr val="tx1"/>
              </a:solidFill>
            </a:endParaRPr>
          </a:p>
        </p:txBody>
      </p:sp>
      <p:sp>
        <p:nvSpPr>
          <p:cNvPr id="5" name="Date Placeholder 4"/>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DFF780-0B86-4473-850B-C86D0528E091}" type="datetime1">
              <a:rPr lang="en-US" smtClean="0"/>
              <a:t>8/9/2019</a:t>
            </a:fld>
            <a:endParaRPr lang="en-US" dirty="0"/>
          </a:p>
        </p:txBody>
      </p:sp>
    </p:spTree>
    <p:extLst>
      <p:ext uri="{BB962C8B-B14F-4D97-AF65-F5344CB8AC3E}">
        <p14:creationId xmlns:p14="http://schemas.microsoft.com/office/powerpoint/2010/main" val="1802878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53D3-7F46-45E3-BD02-87A09904B2E3}"/>
              </a:ext>
            </a:extLst>
          </p:cNvPr>
          <p:cNvSpPr>
            <a:spLocks noGrp="1"/>
          </p:cNvSpPr>
          <p:nvPr>
            <p:ph type="title"/>
          </p:nvPr>
        </p:nvSpPr>
        <p:spPr>
          <a:xfrm>
            <a:off x="692458" y="0"/>
            <a:ext cx="8089592" cy="855335"/>
          </a:xfrm>
        </p:spPr>
        <p:txBody>
          <a:bodyPr>
            <a:normAutofit/>
          </a:bodyPr>
          <a:lstStyle/>
          <a:p>
            <a:r>
              <a:rPr lang="en-US" dirty="0"/>
              <a:t>Who to ask?</a:t>
            </a:r>
          </a:p>
        </p:txBody>
      </p:sp>
      <p:sp>
        <p:nvSpPr>
          <p:cNvPr id="3" name="Content Placeholder 2">
            <a:extLst>
              <a:ext uri="{FF2B5EF4-FFF2-40B4-BE49-F238E27FC236}">
                <a16:creationId xmlns:a16="http://schemas.microsoft.com/office/drawing/2014/main" id="{381AB9A4-143C-43FE-BBE3-52D89FFB5C46}"/>
              </a:ext>
            </a:extLst>
          </p:cNvPr>
          <p:cNvSpPr>
            <a:spLocks noGrp="1"/>
          </p:cNvSpPr>
          <p:nvPr>
            <p:ph idx="1"/>
          </p:nvPr>
        </p:nvSpPr>
        <p:spPr>
          <a:xfrm>
            <a:off x="1052556" y="1377156"/>
            <a:ext cx="7038888" cy="4625509"/>
          </a:xfrm>
        </p:spPr>
        <p:txBody>
          <a:bodyPr>
            <a:normAutofit fontScale="77500" lnSpcReduction="20000"/>
          </a:bodyPr>
          <a:lstStyle/>
          <a:p>
            <a:r>
              <a:rPr lang="en-US" dirty="0">
                <a:hlinkClick r:id="rId2"/>
              </a:rPr>
              <a:t>Title I, Part A Managers and Area Specialists</a:t>
            </a:r>
            <a:endParaRPr lang="en-US" dirty="0"/>
          </a:p>
          <a:p>
            <a:r>
              <a:rPr lang="en-US" dirty="0">
                <a:hlinkClick r:id="rId3"/>
              </a:rPr>
              <a:t>Grants Program Manager and Specialists</a:t>
            </a:r>
            <a:endParaRPr lang="en-US" dirty="0"/>
          </a:p>
          <a:p>
            <a:r>
              <a:rPr lang="en-US" dirty="0">
                <a:hlinkClick r:id="rId4"/>
              </a:rPr>
              <a:t>Title I, Part C Manager and Regional Coordinators</a:t>
            </a:r>
            <a:endParaRPr lang="en-US" dirty="0"/>
          </a:p>
          <a:p>
            <a:r>
              <a:rPr lang="en-US" dirty="0">
                <a:hlinkClick r:id="rId5"/>
              </a:rPr>
              <a:t>Title II, Part A Manager and Program Specialists</a:t>
            </a:r>
            <a:endParaRPr lang="en-US" dirty="0"/>
          </a:p>
          <a:p>
            <a:r>
              <a:rPr lang="en-US" dirty="0">
                <a:hlinkClick r:id="rId6"/>
              </a:rPr>
              <a:t>Title III, Part A Manager and Program Specialists</a:t>
            </a:r>
            <a:endParaRPr lang="en-US" dirty="0"/>
          </a:p>
          <a:p>
            <a:r>
              <a:rPr lang="en-US" dirty="0">
                <a:hlinkClick r:id="rId7"/>
              </a:rPr>
              <a:t>IDEA Fiscal Manager and Specialists</a:t>
            </a:r>
            <a:endParaRPr lang="en-US" dirty="0"/>
          </a:p>
          <a:p>
            <a:r>
              <a:rPr lang="en-US" dirty="0">
                <a:hlinkClick r:id="rId8"/>
              </a:rPr>
              <a:t>Title IV, Part A Manager and Program Specialist</a:t>
            </a:r>
            <a:endParaRPr lang="en-US" dirty="0"/>
          </a:p>
          <a:p>
            <a:r>
              <a:rPr lang="en-US" dirty="0">
                <a:hlinkClick r:id="rId9"/>
              </a:rPr>
              <a:t>Title I, Part A School Improvement Grant Manager and Specialists</a:t>
            </a:r>
            <a:endParaRPr lang="en-US" dirty="0"/>
          </a:p>
          <a:p>
            <a:r>
              <a:rPr lang="en-US" dirty="0">
                <a:hlinkClick r:id="rId10"/>
              </a:rPr>
              <a:t>Family-School Partnership Manager and Specialists</a:t>
            </a:r>
            <a:endParaRPr lang="en-US" dirty="0"/>
          </a:p>
          <a:p>
            <a:r>
              <a:rPr lang="en-US" dirty="0">
                <a:hlinkClick r:id="rId11"/>
              </a:rPr>
              <a:t>State Ombudsman</a:t>
            </a:r>
            <a:endParaRPr lang="en-US" dirty="0"/>
          </a:p>
        </p:txBody>
      </p:sp>
      <p:sp>
        <p:nvSpPr>
          <p:cNvPr id="4" name="Date Placeholder 3">
            <a:extLst>
              <a:ext uri="{FF2B5EF4-FFF2-40B4-BE49-F238E27FC236}">
                <a16:creationId xmlns:a16="http://schemas.microsoft.com/office/drawing/2014/main" id="{21A90BD1-2AB9-4A5F-AEEA-289F6F0E29A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92943E37-88E2-45FD-A225-0A117DC5F9B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5</a:t>
            </a:fld>
            <a:endParaRPr lang="en-US" dirty="0"/>
          </a:p>
        </p:txBody>
      </p:sp>
    </p:spTree>
    <p:extLst>
      <p:ext uri="{BB962C8B-B14F-4D97-AF65-F5344CB8AC3E}">
        <p14:creationId xmlns:p14="http://schemas.microsoft.com/office/powerpoint/2010/main" val="415087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479" y="1"/>
            <a:ext cx="8057571" cy="1127464"/>
          </a:xfrm>
        </p:spPr>
        <p:txBody>
          <a:bodyPr>
            <a:normAutofit/>
          </a:bodyPr>
          <a:lstStyle/>
          <a:p>
            <a:r>
              <a:rPr lang="en-US" dirty="0"/>
              <a:t>What Is A Resource Allocation Methodology/Plan?</a:t>
            </a:r>
          </a:p>
        </p:txBody>
      </p:sp>
      <p:sp>
        <p:nvSpPr>
          <p:cNvPr id="3" name="Content Placeholder 2"/>
          <p:cNvSpPr>
            <a:spLocks noGrp="1"/>
          </p:cNvSpPr>
          <p:nvPr>
            <p:ph idx="4294967295"/>
          </p:nvPr>
        </p:nvSpPr>
        <p:spPr>
          <a:xfrm>
            <a:off x="724479" y="1690689"/>
            <a:ext cx="8622734" cy="4738688"/>
          </a:xfrm>
        </p:spPr>
        <p:txBody>
          <a:bodyPr>
            <a:normAutofit lnSpcReduction="10000"/>
          </a:bodyPr>
          <a:lstStyle/>
          <a:p>
            <a:r>
              <a:rPr lang="en-US" dirty="0"/>
              <a:t>A Resource Allocation Methodology/Plan (RAM/P) is an individualized and a locally developed document that explains how an LEA plans to equitably allocate its state and local funds to operate all the schools in the district.  For practicality, only expenditures that directly affect instructional practices in a school will be considered.  </a:t>
            </a:r>
          </a:p>
          <a:p>
            <a:r>
              <a:rPr lang="en-US" b="1" dirty="0"/>
              <a:t>No federal funds should be included in these calculations</a:t>
            </a:r>
            <a:r>
              <a:rPr lang="en-US" dirty="0"/>
              <a:t> in order to allow the LEA to demonstrate that it is meeting all supplement not supplant regulations regarding dispensing federal funds at the school level. </a:t>
            </a:r>
          </a:p>
        </p:txBody>
      </p:sp>
    </p:spTree>
    <p:extLst>
      <p:ext uri="{BB962C8B-B14F-4D97-AF65-F5344CB8AC3E}">
        <p14:creationId xmlns:p14="http://schemas.microsoft.com/office/powerpoint/2010/main" val="3149851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333913" cy="1109709"/>
          </a:xfrm>
        </p:spPr>
        <p:txBody>
          <a:bodyPr>
            <a:noAutofit/>
          </a:bodyPr>
          <a:lstStyle/>
          <a:p>
            <a:r>
              <a:rPr lang="en-US" dirty="0"/>
              <a:t>Why Are Resource Allocation Methodology/Plans So Important?</a:t>
            </a:r>
          </a:p>
        </p:txBody>
      </p:sp>
      <p:sp>
        <p:nvSpPr>
          <p:cNvPr id="5" name="Slide Number Placeholder 4"/>
          <p:cNvSpPr>
            <a:spLocks noGrp="1"/>
          </p:cNvSpPr>
          <p:nvPr>
            <p:ph type="sldNum" sz="quarter" idx="12"/>
          </p:nvPr>
        </p:nvSpPr>
        <p:spPr/>
        <p:txBody>
          <a:bodyPr/>
          <a:lstStyle/>
          <a:p>
            <a:pPr>
              <a:defRPr/>
            </a:pPr>
            <a:endParaRPr lang="en-US" altLang="en-US" dirty="0">
              <a:solidFill>
                <a:prstClr val="white"/>
              </a:solidFill>
            </a:endParaRPr>
          </a:p>
        </p:txBody>
      </p:sp>
      <p:sp>
        <p:nvSpPr>
          <p:cNvPr id="8" name="TextBox 7"/>
          <p:cNvSpPr txBox="1"/>
          <p:nvPr/>
        </p:nvSpPr>
        <p:spPr>
          <a:xfrm>
            <a:off x="685800" y="1713391"/>
            <a:ext cx="8458200" cy="4678204"/>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One condition of receiving Title I funds is that districts allocate state and local funds equitably to Title I and non-Title I schools BEFORE receiving and/or spending federal monies (Comparability &amp; Supplement Not Supplant: Section 1118)</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Under ESEA - LEAs are required to have a resource allocation methodology in place by July 1 of each year to meet Supplement Not Supplant regulations!</a:t>
            </a:r>
          </a:p>
          <a:p>
            <a:endParaRPr lang="en-US" b="1" dirty="0"/>
          </a:p>
        </p:txBody>
      </p:sp>
    </p:spTree>
    <p:extLst>
      <p:ext uri="{BB962C8B-B14F-4D97-AF65-F5344CB8AC3E}">
        <p14:creationId xmlns:p14="http://schemas.microsoft.com/office/powerpoint/2010/main" val="182929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834" y="71022"/>
            <a:ext cx="8253735" cy="1027592"/>
          </a:xfrm>
        </p:spPr>
        <p:txBody>
          <a:bodyPr>
            <a:noAutofit/>
          </a:bodyPr>
          <a:lstStyle/>
          <a:p>
            <a:r>
              <a:rPr lang="en-US" dirty="0"/>
              <a:t>Updated Guidance on Resource Allocation Methodology/Plans</a:t>
            </a:r>
          </a:p>
        </p:txBody>
      </p:sp>
      <p:sp>
        <p:nvSpPr>
          <p:cNvPr id="5" name="Slide Number Placeholder 4"/>
          <p:cNvSpPr>
            <a:spLocks noGrp="1"/>
          </p:cNvSpPr>
          <p:nvPr>
            <p:ph type="sldNum" sz="quarter" idx="12"/>
          </p:nvPr>
        </p:nvSpPr>
        <p:spPr/>
        <p:txBody>
          <a:bodyPr/>
          <a:lstStyle/>
          <a:p>
            <a:pPr>
              <a:defRPr/>
            </a:pPr>
            <a:endParaRPr lang="en-US" altLang="en-US" dirty="0">
              <a:solidFill>
                <a:prstClr val="white"/>
              </a:solidFill>
            </a:endParaRPr>
          </a:p>
        </p:txBody>
      </p:sp>
      <p:sp>
        <p:nvSpPr>
          <p:cNvPr id="8" name="TextBox 7"/>
          <p:cNvSpPr txBox="1"/>
          <p:nvPr/>
        </p:nvSpPr>
        <p:spPr>
          <a:xfrm>
            <a:off x="703834" y="1591321"/>
            <a:ext cx="7561555" cy="4555093"/>
          </a:xfrm>
          <a:prstGeom prst="rect">
            <a:avLst/>
          </a:prstGeom>
          <a:noFill/>
        </p:spPr>
        <p:txBody>
          <a:bodyPr wrap="square" rtlCol="0">
            <a:spAutoFit/>
          </a:bodyPr>
          <a:lstStyle/>
          <a:p>
            <a:pPr marL="285750" indent="-285750">
              <a:buFont typeface="Arial" panose="020B0604020202020204" pitchFamily="34" charset="0"/>
              <a:buChar char="•"/>
            </a:pPr>
            <a:r>
              <a:rPr lang="en-US" sz="2800" b="1" u="sng" dirty="0">
                <a:latin typeface="Arial" panose="020B0604020202020204" pitchFamily="34" charset="0"/>
                <a:cs typeface="Arial" panose="020B0604020202020204" pitchFamily="34" charset="0"/>
              </a:rPr>
              <a:t>FY20 RAM/P IMPORTANT UPDATES</a:t>
            </a:r>
            <a:r>
              <a:rPr lang="en-US" sz="2800" u="sng" dirty="0">
                <a:latin typeface="Arial" panose="020B0604020202020204" pitchFamily="34" charset="0"/>
                <a:cs typeface="Arial" panose="020B0604020202020204" pitchFamily="34" charset="0"/>
              </a:rPr>
              <a:t> </a:t>
            </a:r>
            <a:r>
              <a:rPr lang="en-US" sz="2800" b="1" u="sng" dirty="0">
                <a:latin typeface="Arial" panose="020B0604020202020204" pitchFamily="34" charset="0"/>
                <a:cs typeface="Arial" panose="020B0604020202020204" pitchFamily="34" charset="0"/>
              </a:rPr>
              <a:t>Reminder</a:t>
            </a:r>
            <a:r>
              <a:rPr lang="en-US" sz="2800" dirty="0">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The United States Department of Education has released new non-regulatory guidance on </a:t>
            </a:r>
            <a:r>
              <a:rPr lang="en-US" sz="2400" u="sng"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Supplement not Supplant</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One of the most notable changes answers the question, “</a:t>
            </a:r>
            <a:r>
              <a:rPr lang="en-US" sz="2400" b="1" dirty="0">
                <a:latin typeface="Arial" panose="020B0604020202020204" pitchFamily="34" charset="0"/>
                <a:cs typeface="Arial" panose="020B0604020202020204" pitchFamily="34" charset="0"/>
              </a:rPr>
              <a:t>Are there LEAs that, in whole or in part, do not need to have a methodology (RAM/P) to comply with ESEA section 1118(b)(2)?”</a:t>
            </a:r>
            <a:endParaRPr lang="en-US" sz="2800" dirty="0">
              <a:latin typeface="Arial" panose="020B0604020202020204" pitchFamily="34" charset="0"/>
              <a:cs typeface="Arial" panose="020B0604020202020204" pitchFamily="34" charset="0"/>
            </a:endParaRPr>
          </a:p>
          <a:p>
            <a:endParaRPr lang="en-US" b="1" dirty="0"/>
          </a:p>
        </p:txBody>
      </p:sp>
      <p:sp>
        <p:nvSpPr>
          <p:cNvPr id="6" name="Star: 5 Points 5">
            <a:extLst>
              <a:ext uri="{FF2B5EF4-FFF2-40B4-BE49-F238E27FC236}">
                <a16:creationId xmlns:a16="http://schemas.microsoft.com/office/drawing/2014/main" id="{BD284591-34F0-46CF-8740-A4C28E0D799A}"/>
              </a:ext>
            </a:extLst>
          </p:cNvPr>
          <p:cNvSpPr/>
          <p:nvPr/>
        </p:nvSpPr>
        <p:spPr>
          <a:xfrm>
            <a:off x="7368540" y="794956"/>
            <a:ext cx="1110191" cy="1027592"/>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0BFC764-98C4-42A2-951B-7D4E1D830F47}"/>
              </a:ext>
            </a:extLst>
          </p:cNvPr>
          <p:cNvSpPr txBox="1"/>
          <p:nvPr/>
        </p:nvSpPr>
        <p:spPr>
          <a:xfrm>
            <a:off x="7579589" y="1124774"/>
            <a:ext cx="685800" cy="369332"/>
          </a:xfrm>
          <a:prstGeom prst="rect">
            <a:avLst/>
          </a:prstGeom>
          <a:noFill/>
        </p:spPr>
        <p:txBody>
          <a:bodyPr wrap="square" rtlCol="0">
            <a:spAutoFit/>
          </a:bodyPr>
          <a:lstStyle/>
          <a:p>
            <a:r>
              <a:rPr lang="en-US" dirty="0">
                <a:solidFill>
                  <a:srgbClr val="FF0000"/>
                </a:solidFill>
              </a:rPr>
              <a:t>NEW</a:t>
            </a:r>
          </a:p>
        </p:txBody>
      </p:sp>
    </p:spTree>
    <p:extLst>
      <p:ext uri="{BB962C8B-B14F-4D97-AF65-F5344CB8AC3E}">
        <p14:creationId xmlns:p14="http://schemas.microsoft.com/office/powerpoint/2010/main" val="2774929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14" y="1"/>
            <a:ext cx="8345009" cy="1027592"/>
          </a:xfrm>
        </p:spPr>
        <p:txBody>
          <a:bodyPr>
            <a:noAutofit/>
          </a:bodyPr>
          <a:lstStyle/>
          <a:p>
            <a:r>
              <a:rPr lang="en-US" dirty="0"/>
              <a:t>Updated Guidance on Resource Allocation Methodology/Plans</a:t>
            </a:r>
          </a:p>
        </p:txBody>
      </p:sp>
      <p:sp>
        <p:nvSpPr>
          <p:cNvPr id="5" name="Slide Number Placeholder 4"/>
          <p:cNvSpPr>
            <a:spLocks noGrp="1"/>
          </p:cNvSpPr>
          <p:nvPr>
            <p:ph type="sldNum" sz="quarter" idx="12"/>
          </p:nvPr>
        </p:nvSpPr>
        <p:spPr/>
        <p:txBody>
          <a:bodyPr/>
          <a:lstStyle/>
          <a:p>
            <a:pPr>
              <a:defRPr/>
            </a:pPr>
            <a:endParaRPr lang="en-US" altLang="en-US" dirty="0">
              <a:solidFill>
                <a:prstClr val="white"/>
              </a:solidFill>
            </a:endParaRPr>
          </a:p>
        </p:txBody>
      </p:sp>
      <p:sp>
        <p:nvSpPr>
          <p:cNvPr id="8" name="TextBox 7"/>
          <p:cNvSpPr txBox="1"/>
          <p:nvPr/>
        </p:nvSpPr>
        <p:spPr>
          <a:xfrm>
            <a:off x="1091953" y="1568818"/>
            <a:ext cx="7561555" cy="4431983"/>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The answer is,</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Yes”</a:t>
            </a:r>
            <a:r>
              <a:rPr lang="en-US" sz="2400" dirty="0">
                <a:latin typeface="Arial" panose="020B0604020202020204" pitchFamily="34" charset="0"/>
                <a:cs typeface="Arial" panose="020B0604020202020204" pitchFamily="34" charset="0"/>
              </a:rPr>
              <a:t> and will only apply in the following scenarios:</a:t>
            </a:r>
          </a:p>
          <a:p>
            <a:pPr marL="574675" lvl="2"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An LEA need not have a RAM/P to comply with ESEA section 1118(b)(2) if it has— </a:t>
            </a:r>
          </a:p>
          <a:p>
            <a:pPr marL="1141413" lvl="3"/>
            <a:r>
              <a:rPr lang="en-US" sz="2400" dirty="0">
                <a:latin typeface="Arial" panose="020B0604020202020204" pitchFamily="34" charset="0"/>
                <a:cs typeface="Arial" panose="020B0604020202020204" pitchFamily="34" charset="0"/>
              </a:rPr>
              <a:t>a.   One school; </a:t>
            </a:r>
          </a:p>
          <a:p>
            <a:pPr marL="1141413" lvl="3"/>
            <a:r>
              <a:rPr lang="en-US" sz="2400" dirty="0">
                <a:latin typeface="Arial" panose="020B0604020202020204" pitchFamily="34" charset="0"/>
                <a:cs typeface="Arial" panose="020B0604020202020204" pitchFamily="34" charset="0"/>
              </a:rPr>
              <a:t>b.   Only Title I schools; or </a:t>
            </a:r>
          </a:p>
          <a:p>
            <a:pPr marL="1598613" lvl="0" indent="-457200">
              <a:buAutoNum type="alphaLcPeriod" startAt="3"/>
            </a:pPr>
            <a:r>
              <a:rPr lang="en-US" sz="2400" dirty="0">
                <a:latin typeface="Arial" panose="020B0604020202020204" pitchFamily="34" charset="0"/>
                <a:cs typeface="Arial" panose="020B0604020202020204" pitchFamily="34" charset="0"/>
              </a:rPr>
              <a:t> A grade span that contains only: a single</a:t>
            </a:r>
          </a:p>
          <a:p>
            <a:pPr marL="1141413" lvl="0"/>
            <a:r>
              <a:rPr lang="en-US" sz="2400" dirty="0">
                <a:latin typeface="Arial" panose="020B0604020202020204" pitchFamily="34" charset="0"/>
                <a:cs typeface="Arial" panose="020B0604020202020204" pitchFamily="34" charset="0"/>
              </a:rPr>
              <a:t> 	    school, non-Title I schools, or Title I</a:t>
            </a:r>
          </a:p>
          <a:p>
            <a:pPr lvl="0"/>
            <a:r>
              <a:rPr lang="en-US" sz="2400" dirty="0">
                <a:latin typeface="Arial" panose="020B0604020202020204" pitchFamily="34" charset="0"/>
                <a:cs typeface="Arial" panose="020B0604020202020204" pitchFamily="34" charset="0"/>
              </a:rPr>
              <a:t>                    schools (i.e., no RAM/P is required for this</a:t>
            </a:r>
          </a:p>
          <a:p>
            <a:pPr lvl="0"/>
            <a:r>
              <a:rPr lang="en-US" sz="2400" dirty="0">
                <a:latin typeface="Arial" panose="020B0604020202020204" pitchFamily="34" charset="0"/>
                <a:cs typeface="Arial" panose="020B0604020202020204" pitchFamily="34" charset="0"/>
              </a:rPr>
              <a:t>                    grade(span) </a:t>
            </a:r>
          </a:p>
          <a:p>
            <a:pPr marL="342900" indent="-342900">
              <a:buFont typeface="Courier New" panose="02070309020205020404" pitchFamily="49" charset="0"/>
              <a:buChar char="o"/>
            </a:pPr>
            <a:endParaRPr lang="en-US" sz="2400" dirty="0">
              <a:highlight>
                <a:srgbClr val="FFFF00"/>
              </a:highlight>
            </a:endParaRPr>
          </a:p>
          <a:p>
            <a:endParaRPr lang="en-US" b="1" dirty="0"/>
          </a:p>
        </p:txBody>
      </p:sp>
      <p:sp>
        <p:nvSpPr>
          <p:cNvPr id="6" name="Star: 5 Points 5">
            <a:extLst>
              <a:ext uri="{FF2B5EF4-FFF2-40B4-BE49-F238E27FC236}">
                <a16:creationId xmlns:a16="http://schemas.microsoft.com/office/drawing/2014/main" id="{BD284591-34F0-46CF-8740-A4C28E0D799A}"/>
              </a:ext>
            </a:extLst>
          </p:cNvPr>
          <p:cNvSpPr/>
          <p:nvPr/>
        </p:nvSpPr>
        <p:spPr>
          <a:xfrm>
            <a:off x="7389089" y="466514"/>
            <a:ext cx="1110191" cy="1027592"/>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0BFC764-98C4-42A2-951B-7D4E1D830F47}"/>
              </a:ext>
            </a:extLst>
          </p:cNvPr>
          <p:cNvSpPr txBox="1"/>
          <p:nvPr/>
        </p:nvSpPr>
        <p:spPr>
          <a:xfrm>
            <a:off x="7666978" y="857199"/>
            <a:ext cx="685800" cy="369332"/>
          </a:xfrm>
          <a:prstGeom prst="rect">
            <a:avLst/>
          </a:prstGeom>
          <a:noFill/>
        </p:spPr>
        <p:txBody>
          <a:bodyPr wrap="square" rtlCol="0">
            <a:spAutoFit/>
          </a:bodyPr>
          <a:lstStyle/>
          <a:p>
            <a:r>
              <a:rPr lang="en-US" dirty="0">
                <a:solidFill>
                  <a:srgbClr val="FF0000"/>
                </a:solidFill>
              </a:rPr>
              <a:t>NEW</a:t>
            </a:r>
          </a:p>
        </p:txBody>
      </p:sp>
    </p:spTree>
    <p:extLst>
      <p:ext uri="{BB962C8B-B14F-4D97-AF65-F5344CB8AC3E}">
        <p14:creationId xmlns:p14="http://schemas.microsoft.com/office/powerpoint/2010/main" val="4251048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602" y="1"/>
            <a:ext cx="7192022" cy="1027592"/>
          </a:xfrm>
        </p:spPr>
        <p:txBody>
          <a:bodyPr>
            <a:noAutofit/>
          </a:bodyPr>
          <a:lstStyle/>
          <a:p>
            <a:r>
              <a:rPr lang="en-US" dirty="0"/>
              <a:t>Updated Guidance on Resource Allocation Methodology/Plans</a:t>
            </a:r>
          </a:p>
        </p:txBody>
      </p:sp>
      <p:sp>
        <p:nvSpPr>
          <p:cNvPr id="5" name="Slide Number Placeholder 4"/>
          <p:cNvSpPr>
            <a:spLocks noGrp="1"/>
          </p:cNvSpPr>
          <p:nvPr>
            <p:ph type="sldNum" sz="quarter" idx="12"/>
          </p:nvPr>
        </p:nvSpPr>
        <p:spPr/>
        <p:txBody>
          <a:bodyPr/>
          <a:lstStyle/>
          <a:p>
            <a:pPr>
              <a:defRPr/>
            </a:pPr>
            <a:endParaRPr lang="en-US" altLang="en-US" dirty="0">
              <a:solidFill>
                <a:prstClr val="white"/>
              </a:solidFill>
            </a:endParaRPr>
          </a:p>
        </p:txBody>
      </p:sp>
      <p:sp>
        <p:nvSpPr>
          <p:cNvPr id="8" name="TextBox 7"/>
          <p:cNvSpPr txBox="1"/>
          <p:nvPr/>
        </p:nvSpPr>
        <p:spPr>
          <a:xfrm>
            <a:off x="947976" y="1494857"/>
            <a:ext cx="7561555" cy="3323987"/>
          </a:xfrm>
          <a:prstGeom prst="rect">
            <a:avLst/>
          </a:prstGeom>
          <a:noFill/>
        </p:spPr>
        <p:txBody>
          <a:bodyPr wrap="square" rtlCol="0">
            <a:spAutoFit/>
          </a:bodyPr>
          <a:lstStyle/>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Georgia Department of Education recommends the development of a RAM/P by all LEAs to efficiently monitor equitable funding at all schools and to facilitate the use of alternate comparability compliance.  </a:t>
            </a:r>
          </a:p>
          <a:p>
            <a:endParaRPr lang="en-US" dirty="0">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endParaRPr lang="en-US" sz="2400" b="1" dirty="0"/>
          </a:p>
        </p:txBody>
      </p:sp>
      <p:sp>
        <p:nvSpPr>
          <p:cNvPr id="6" name="Star: 5 Points 5">
            <a:extLst>
              <a:ext uri="{FF2B5EF4-FFF2-40B4-BE49-F238E27FC236}">
                <a16:creationId xmlns:a16="http://schemas.microsoft.com/office/drawing/2014/main" id="{BD284591-34F0-46CF-8740-A4C28E0D799A}"/>
              </a:ext>
            </a:extLst>
          </p:cNvPr>
          <p:cNvSpPr/>
          <p:nvPr/>
        </p:nvSpPr>
        <p:spPr>
          <a:xfrm>
            <a:off x="7527430" y="563729"/>
            <a:ext cx="1049231" cy="1027592"/>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0BFC764-98C4-42A2-951B-7D4E1D830F47}"/>
              </a:ext>
            </a:extLst>
          </p:cNvPr>
          <p:cNvSpPr txBox="1"/>
          <p:nvPr/>
        </p:nvSpPr>
        <p:spPr>
          <a:xfrm>
            <a:off x="7714695" y="896925"/>
            <a:ext cx="674703" cy="369332"/>
          </a:xfrm>
          <a:prstGeom prst="rect">
            <a:avLst/>
          </a:prstGeom>
          <a:noFill/>
        </p:spPr>
        <p:txBody>
          <a:bodyPr wrap="square" rtlCol="0">
            <a:spAutoFit/>
          </a:bodyPr>
          <a:lstStyle/>
          <a:p>
            <a:r>
              <a:rPr lang="en-US" dirty="0">
                <a:solidFill>
                  <a:srgbClr val="FF0000"/>
                </a:solidFill>
              </a:rPr>
              <a:t>NEW</a:t>
            </a:r>
          </a:p>
        </p:txBody>
      </p:sp>
    </p:spTree>
    <p:extLst>
      <p:ext uri="{BB962C8B-B14F-4D97-AF65-F5344CB8AC3E}">
        <p14:creationId xmlns:p14="http://schemas.microsoft.com/office/powerpoint/2010/main" val="4096050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601" y="62145"/>
            <a:ext cx="7192023" cy="1109708"/>
          </a:xfrm>
        </p:spPr>
        <p:txBody>
          <a:bodyPr>
            <a:normAutofit/>
          </a:bodyPr>
          <a:lstStyle/>
          <a:p>
            <a:r>
              <a:rPr lang="en-US" dirty="0"/>
              <a:t>Updated Guidance on Resource Allocation Methodology/Plans</a:t>
            </a:r>
          </a:p>
        </p:txBody>
      </p:sp>
      <p:sp>
        <p:nvSpPr>
          <p:cNvPr id="5" name="Slide Number Placeholder 4"/>
          <p:cNvSpPr>
            <a:spLocks noGrp="1"/>
          </p:cNvSpPr>
          <p:nvPr>
            <p:ph type="sldNum" sz="quarter" idx="12"/>
          </p:nvPr>
        </p:nvSpPr>
        <p:spPr/>
        <p:txBody>
          <a:bodyPr/>
          <a:lstStyle/>
          <a:p>
            <a:pPr>
              <a:defRPr/>
            </a:pPr>
            <a:endParaRPr lang="en-US" altLang="en-US" dirty="0">
              <a:solidFill>
                <a:prstClr val="white"/>
              </a:solidFill>
            </a:endParaRPr>
          </a:p>
        </p:txBody>
      </p:sp>
      <p:sp>
        <p:nvSpPr>
          <p:cNvPr id="8" name="TextBox 7"/>
          <p:cNvSpPr txBox="1"/>
          <p:nvPr/>
        </p:nvSpPr>
        <p:spPr>
          <a:xfrm>
            <a:off x="791222" y="1266257"/>
            <a:ext cx="7561555" cy="4678204"/>
          </a:xfrm>
          <a:prstGeom prst="rect">
            <a:avLst/>
          </a:prstGeom>
          <a:noFill/>
        </p:spPr>
        <p:txBody>
          <a:bodyPr wrap="square" rtlCol="0">
            <a:spAutoFit/>
          </a:bodyPr>
          <a:lstStyle/>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Although select LEAs need not have a RAM/P to comply with ESEA section 1118(b)(2), it does not relieve the LEA of its requirement under ESEA section 1118(b)(1) and elsewhere to operate consistent with all federal, state and local requirements and to provide free public education, including for schools and grade spans meeting the conditions described above.</a:t>
            </a:r>
          </a:p>
          <a:p>
            <a:endParaRPr lang="en-US" b="1" dirty="0"/>
          </a:p>
        </p:txBody>
      </p:sp>
      <p:sp>
        <p:nvSpPr>
          <p:cNvPr id="6" name="Star: 5 Points 5">
            <a:extLst>
              <a:ext uri="{FF2B5EF4-FFF2-40B4-BE49-F238E27FC236}">
                <a16:creationId xmlns:a16="http://schemas.microsoft.com/office/drawing/2014/main" id="{BD284591-34F0-46CF-8740-A4C28E0D799A}"/>
              </a:ext>
            </a:extLst>
          </p:cNvPr>
          <p:cNvSpPr/>
          <p:nvPr/>
        </p:nvSpPr>
        <p:spPr>
          <a:xfrm>
            <a:off x="7527430" y="563729"/>
            <a:ext cx="1049231" cy="1027592"/>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0BFC764-98C4-42A2-951B-7D4E1D830F47}"/>
              </a:ext>
            </a:extLst>
          </p:cNvPr>
          <p:cNvSpPr txBox="1"/>
          <p:nvPr/>
        </p:nvSpPr>
        <p:spPr>
          <a:xfrm>
            <a:off x="7714695" y="896925"/>
            <a:ext cx="674703" cy="369332"/>
          </a:xfrm>
          <a:prstGeom prst="rect">
            <a:avLst/>
          </a:prstGeom>
          <a:noFill/>
        </p:spPr>
        <p:txBody>
          <a:bodyPr wrap="square" rtlCol="0">
            <a:spAutoFit/>
          </a:bodyPr>
          <a:lstStyle/>
          <a:p>
            <a:r>
              <a:rPr lang="en-US" dirty="0">
                <a:solidFill>
                  <a:srgbClr val="FF0000"/>
                </a:solidFill>
              </a:rPr>
              <a:t>NEW</a:t>
            </a:r>
          </a:p>
        </p:txBody>
      </p:sp>
    </p:spTree>
    <p:extLst>
      <p:ext uri="{BB962C8B-B14F-4D97-AF65-F5344CB8AC3E}">
        <p14:creationId xmlns:p14="http://schemas.microsoft.com/office/powerpoint/2010/main" val="3273727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602" y="1"/>
            <a:ext cx="7297445" cy="1027592"/>
          </a:xfrm>
        </p:spPr>
        <p:txBody>
          <a:bodyPr>
            <a:noAutofit/>
          </a:bodyPr>
          <a:lstStyle/>
          <a:p>
            <a:r>
              <a:rPr lang="en-US" dirty="0"/>
              <a:t>Updated Guidance on Resource Allocation Methodology/Plans</a:t>
            </a:r>
          </a:p>
        </p:txBody>
      </p:sp>
      <p:sp>
        <p:nvSpPr>
          <p:cNvPr id="5" name="Slide Number Placeholder 4"/>
          <p:cNvSpPr>
            <a:spLocks noGrp="1"/>
          </p:cNvSpPr>
          <p:nvPr>
            <p:ph type="sldNum" sz="quarter" idx="12"/>
          </p:nvPr>
        </p:nvSpPr>
        <p:spPr/>
        <p:txBody>
          <a:bodyPr/>
          <a:lstStyle/>
          <a:p>
            <a:pPr>
              <a:defRPr/>
            </a:pPr>
            <a:endParaRPr lang="en-US" altLang="en-US" dirty="0">
              <a:solidFill>
                <a:prstClr val="white"/>
              </a:solidFill>
            </a:endParaRPr>
          </a:p>
        </p:txBody>
      </p:sp>
      <p:sp>
        <p:nvSpPr>
          <p:cNvPr id="8" name="TextBox 7"/>
          <p:cNvSpPr txBox="1"/>
          <p:nvPr/>
        </p:nvSpPr>
        <p:spPr>
          <a:xfrm>
            <a:off x="896644" y="1471997"/>
            <a:ext cx="7750205" cy="5109091"/>
          </a:xfrm>
          <a:prstGeom prst="rect">
            <a:avLst/>
          </a:prstGeom>
          <a:noFill/>
        </p:spPr>
        <p:txBody>
          <a:bodyPr wrap="square" rtlCol="0">
            <a:spAutoFit/>
          </a:bodyPr>
          <a:lstStyle/>
          <a:p>
            <a:r>
              <a:rPr lang="en-US" sz="2800" b="1" u="sng" dirty="0">
                <a:latin typeface="Arial" panose="020B0604020202020204" pitchFamily="34" charset="0"/>
                <a:cs typeface="Arial" panose="020B0604020202020204" pitchFamily="34" charset="0"/>
              </a:rPr>
              <a:t>Please Note</a:t>
            </a:r>
            <a:r>
              <a:rPr lang="en-US" sz="2800" dirty="0">
                <a:latin typeface="Arial" panose="020B0604020202020204" pitchFamily="34" charset="0"/>
                <a:cs typeface="Arial" panose="020B0604020202020204" pitchFamily="34" charset="0"/>
              </a:rPr>
              <a:t>: If your LEA is consolidating funds (Fund 150), the LEA must still develop and implement a RAM/P even if any of the above scenarios exist.  A RAM/P will help define which staff will receive Teaching &amp; Experience (T&amp;E) credit when funds are consolidated.</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LEAs must attach the FY20 RAM/P to the General Attachments tab on the Consolidated Application by July 1</a:t>
            </a:r>
            <a:r>
              <a:rPr lang="en-US" sz="2800" baseline="30000" dirty="0">
                <a:latin typeface="Arial" panose="020B0604020202020204" pitchFamily="34" charset="0"/>
                <a:cs typeface="Arial" panose="020B0604020202020204" pitchFamily="34" charset="0"/>
              </a:rPr>
              <a:t>st</a:t>
            </a:r>
            <a:r>
              <a:rPr lang="en-US" sz="2800" dirty="0">
                <a:latin typeface="Arial" panose="020B0604020202020204" pitchFamily="34" charset="0"/>
                <a:cs typeface="Arial" panose="020B0604020202020204" pitchFamily="34" charset="0"/>
              </a:rPr>
              <a:t>.</a:t>
            </a:r>
          </a:p>
          <a:p>
            <a:endParaRPr lang="en-US" sz="2800" dirty="0"/>
          </a:p>
          <a:p>
            <a:endParaRPr lang="en-US" b="1" dirty="0"/>
          </a:p>
        </p:txBody>
      </p:sp>
      <p:sp>
        <p:nvSpPr>
          <p:cNvPr id="6" name="Star: 5 Points 5">
            <a:extLst>
              <a:ext uri="{FF2B5EF4-FFF2-40B4-BE49-F238E27FC236}">
                <a16:creationId xmlns:a16="http://schemas.microsoft.com/office/drawing/2014/main" id="{BD284591-34F0-46CF-8740-A4C28E0D799A}"/>
              </a:ext>
            </a:extLst>
          </p:cNvPr>
          <p:cNvSpPr/>
          <p:nvPr/>
        </p:nvSpPr>
        <p:spPr>
          <a:xfrm>
            <a:off x="7527430" y="563729"/>
            <a:ext cx="1049231" cy="1027592"/>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0BFC764-98C4-42A2-951B-7D4E1D830F47}"/>
              </a:ext>
            </a:extLst>
          </p:cNvPr>
          <p:cNvSpPr txBox="1"/>
          <p:nvPr/>
        </p:nvSpPr>
        <p:spPr>
          <a:xfrm>
            <a:off x="7714695" y="896925"/>
            <a:ext cx="674703" cy="369332"/>
          </a:xfrm>
          <a:prstGeom prst="rect">
            <a:avLst/>
          </a:prstGeom>
          <a:noFill/>
        </p:spPr>
        <p:txBody>
          <a:bodyPr wrap="square" rtlCol="0">
            <a:spAutoFit/>
          </a:bodyPr>
          <a:lstStyle/>
          <a:p>
            <a:r>
              <a:rPr lang="en-US" dirty="0">
                <a:solidFill>
                  <a:srgbClr val="FF0000"/>
                </a:solidFill>
              </a:rPr>
              <a:t>NEW</a:t>
            </a:r>
          </a:p>
        </p:txBody>
      </p:sp>
    </p:spTree>
    <p:extLst>
      <p:ext uri="{BB962C8B-B14F-4D97-AF65-F5344CB8AC3E}">
        <p14:creationId xmlns:p14="http://schemas.microsoft.com/office/powerpoint/2010/main" val="10510615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83E531E-5BB9-1645-BA50-F7A96E68F87B}"/>
              </a:ext>
            </a:extLst>
          </p:cNvPr>
          <p:cNvSpPr>
            <a:spLocks noGrp="1"/>
          </p:cNvSpPr>
          <p:nvPr>
            <p:ph type="title"/>
          </p:nvPr>
        </p:nvSpPr>
        <p:spPr>
          <a:xfrm>
            <a:off x="648394" y="1"/>
            <a:ext cx="8133656" cy="834740"/>
          </a:xfrm>
        </p:spPr>
        <p:txBody>
          <a:bodyPr>
            <a:normAutofit/>
          </a:bodyPr>
          <a:lstStyle/>
          <a:p>
            <a:r>
              <a:rPr lang="en-US" dirty="0"/>
              <a:t>General Attachments Tab</a:t>
            </a:r>
          </a:p>
        </p:txBody>
      </p:sp>
      <p:sp>
        <p:nvSpPr>
          <p:cNvPr id="17" name="Content Placeholder 16">
            <a:extLst>
              <a:ext uri="{FF2B5EF4-FFF2-40B4-BE49-F238E27FC236}">
                <a16:creationId xmlns:a16="http://schemas.microsoft.com/office/drawing/2014/main" id="{5E643816-5B11-A641-8D43-B488ECB4EDED}"/>
              </a:ext>
            </a:extLst>
          </p:cNvPr>
          <p:cNvSpPr>
            <a:spLocks noGrp="1"/>
          </p:cNvSpPr>
          <p:nvPr>
            <p:ph idx="1"/>
          </p:nvPr>
        </p:nvSpPr>
        <p:spPr/>
        <p:txBody>
          <a:bodyPr>
            <a:normAutofit/>
          </a:bodyPr>
          <a:lstStyle/>
          <a:p>
            <a:pPr marL="457200" lvl="1" indent="0">
              <a:buNone/>
            </a:pPr>
            <a:endParaRPr lang="en-US" dirty="0"/>
          </a:p>
          <a:p>
            <a:endParaRPr lang="en-US" dirty="0"/>
          </a:p>
          <a:p>
            <a:endParaRPr lang="en-US" dirty="0"/>
          </a:p>
        </p:txBody>
      </p:sp>
      <p:pic>
        <p:nvPicPr>
          <p:cNvPr id="4" name="Picture 3">
            <a:extLst>
              <a:ext uri="{FF2B5EF4-FFF2-40B4-BE49-F238E27FC236}">
                <a16:creationId xmlns:a16="http://schemas.microsoft.com/office/drawing/2014/main" id="{EEE94A1A-CE87-49F4-9BD1-5AD5C3CFC4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8394" y="1565564"/>
            <a:ext cx="8329352" cy="5292437"/>
          </a:xfrm>
          <a:prstGeom prst="rect">
            <a:avLst/>
          </a:prstGeom>
          <a:noFill/>
          <a:ln>
            <a:noFill/>
          </a:ln>
        </p:spPr>
      </p:pic>
      <p:sp>
        <p:nvSpPr>
          <p:cNvPr id="5" name="Arrow: Down 4">
            <a:extLst>
              <a:ext uri="{FF2B5EF4-FFF2-40B4-BE49-F238E27FC236}">
                <a16:creationId xmlns:a16="http://schemas.microsoft.com/office/drawing/2014/main" id="{5211858E-60BD-4F88-BE71-5B56BCBFAF89}"/>
              </a:ext>
            </a:extLst>
          </p:cNvPr>
          <p:cNvSpPr/>
          <p:nvPr/>
        </p:nvSpPr>
        <p:spPr>
          <a:xfrm rot="2302787">
            <a:off x="3704385" y="2156458"/>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890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00573 0.00532 L 0.33021 0.01204 L 0.32934 0.01088 " pathEditMode="relative" rAng="0" ptsTypes="AAA">
                                      <p:cBhvr>
                                        <p:cTn id="10" dur="2000" fill="hold"/>
                                        <p:tgtEl>
                                          <p:spTgt spid="5"/>
                                        </p:tgtEl>
                                        <p:attrNameLst>
                                          <p:attrName>ppt_x</p:attrName>
                                          <p:attrName>ppt_y</p:attrName>
                                        </p:attrNameLst>
                                      </p:cBhvr>
                                      <p:rCtr x="16788"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6DB2-CD68-49D7-B0E4-D1E6AEA020B2}"/>
              </a:ext>
            </a:extLst>
          </p:cNvPr>
          <p:cNvSpPr>
            <a:spLocks noGrp="1"/>
          </p:cNvSpPr>
          <p:nvPr>
            <p:ph type="title"/>
          </p:nvPr>
        </p:nvSpPr>
        <p:spPr>
          <a:xfrm>
            <a:off x="628650" y="1"/>
            <a:ext cx="8153400" cy="840386"/>
          </a:xfrm>
        </p:spPr>
        <p:txBody>
          <a:bodyPr>
            <a:normAutofit/>
          </a:bodyPr>
          <a:lstStyle/>
          <a:p>
            <a:r>
              <a:rPr lang="en-US" dirty="0"/>
              <a:t>General  Attachments Tab</a:t>
            </a:r>
          </a:p>
        </p:txBody>
      </p:sp>
      <p:sp>
        <p:nvSpPr>
          <p:cNvPr id="4" name="Slide Number Placeholder 3">
            <a:extLst>
              <a:ext uri="{FF2B5EF4-FFF2-40B4-BE49-F238E27FC236}">
                <a16:creationId xmlns:a16="http://schemas.microsoft.com/office/drawing/2014/main" id="{B3EDABD0-D4C1-444B-9A8E-BAB72179B95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58</a:t>
            </a:fld>
            <a:endParaRPr lang="en-US" dirty="0"/>
          </a:p>
        </p:txBody>
      </p:sp>
      <p:sp>
        <p:nvSpPr>
          <p:cNvPr id="6" name="Arrow: Down 5">
            <a:extLst>
              <a:ext uri="{FF2B5EF4-FFF2-40B4-BE49-F238E27FC236}">
                <a16:creationId xmlns:a16="http://schemas.microsoft.com/office/drawing/2014/main" id="{00D3D487-0B86-45E2-9DC9-284849259888}"/>
              </a:ext>
            </a:extLst>
          </p:cNvPr>
          <p:cNvSpPr/>
          <p:nvPr/>
        </p:nvSpPr>
        <p:spPr>
          <a:xfrm rot="2302787">
            <a:off x="4243666" y="2442969"/>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402DE8-44A0-4BAD-88BA-932C1E7CF7AA}" type="datetime1">
              <a:rPr lang="en-US" smtClean="0"/>
              <a:t>8/9/2019</a:t>
            </a:fld>
            <a:endParaRPr lang="en-US" dirty="0"/>
          </a:p>
        </p:txBody>
      </p:sp>
      <p:sp>
        <p:nvSpPr>
          <p:cNvPr id="7" name="Rectangle 6">
            <a:extLst>
              <a:ext uri="{FF2B5EF4-FFF2-40B4-BE49-F238E27FC236}">
                <a16:creationId xmlns:a16="http://schemas.microsoft.com/office/drawing/2014/main" id="{74892BCE-29C7-46D8-8173-1BDD6DBD6B20}"/>
              </a:ext>
            </a:extLst>
          </p:cNvPr>
          <p:cNvSpPr/>
          <p:nvPr/>
        </p:nvSpPr>
        <p:spPr>
          <a:xfrm>
            <a:off x="2308194" y="3036163"/>
            <a:ext cx="461639" cy="1420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4010D80-9FC1-46CD-B493-F689B7228F51}"/>
              </a:ext>
            </a:extLst>
          </p:cNvPr>
          <p:cNvSpPr/>
          <p:nvPr/>
        </p:nvSpPr>
        <p:spPr>
          <a:xfrm>
            <a:off x="2308194" y="3240350"/>
            <a:ext cx="284086"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F0928C0-C230-42D0-A8B0-7FC98B13CEFF}"/>
              </a:ext>
            </a:extLst>
          </p:cNvPr>
          <p:cNvSpPr/>
          <p:nvPr/>
        </p:nvSpPr>
        <p:spPr>
          <a:xfrm>
            <a:off x="2512381" y="3348213"/>
            <a:ext cx="1118586" cy="1420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5054CF2-04F4-40F9-9024-5F8763AF05E5}"/>
              </a:ext>
            </a:extLst>
          </p:cNvPr>
          <p:cNvSpPr/>
          <p:nvPr/>
        </p:nvSpPr>
        <p:spPr>
          <a:xfrm>
            <a:off x="6374167" y="3036163"/>
            <a:ext cx="177553" cy="1420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7ACC18F7-44EF-452C-9F8E-92DB192F8C5D}"/>
              </a:ext>
            </a:extLst>
          </p:cNvPr>
          <p:cNvPicPr>
            <a:picLocks noChangeAspect="1"/>
          </p:cNvPicPr>
          <p:nvPr/>
        </p:nvPicPr>
        <p:blipFill>
          <a:blip r:embed="rId2"/>
          <a:stretch>
            <a:fillRect/>
          </a:stretch>
        </p:blipFill>
        <p:spPr>
          <a:xfrm>
            <a:off x="293076" y="1606528"/>
            <a:ext cx="8614703" cy="3767455"/>
          </a:xfrm>
          <a:prstGeom prst="rect">
            <a:avLst/>
          </a:prstGeom>
        </p:spPr>
      </p:pic>
      <p:sp>
        <p:nvSpPr>
          <p:cNvPr id="15" name="Arrow: Down 14">
            <a:extLst>
              <a:ext uri="{FF2B5EF4-FFF2-40B4-BE49-F238E27FC236}">
                <a16:creationId xmlns:a16="http://schemas.microsoft.com/office/drawing/2014/main" id="{EE147D52-3D67-4F0A-AEC7-EE2E272B8172}"/>
              </a:ext>
            </a:extLst>
          </p:cNvPr>
          <p:cNvSpPr/>
          <p:nvPr/>
        </p:nvSpPr>
        <p:spPr>
          <a:xfrm rot="2302787">
            <a:off x="4714794" y="3028185"/>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8F802EA-83BB-4B15-91DC-302BE1815E6A}"/>
              </a:ext>
            </a:extLst>
          </p:cNvPr>
          <p:cNvSpPr/>
          <p:nvPr/>
        </p:nvSpPr>
        <p:spPr>
          <a:xfrm>
            <a:off x="361950" y="5242560"/>
            <a:ext cx="720090" cy="76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8BF689B-D77F-4F11-B561-48FF8DC80F1C}"/>
              </a:ext>
            </a:extLst>
          </p:cNvPr>
          <p:cNvSpPr/>
          <p:nvPr/>
        </p:nvSpPr>
        <p:spPr>
          <a:xfrm>
            <a:off x="2933700" y="3490256"/>
            <a:ext cx="697267" cy="1420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7905CE4-13F4-4C02-9148-21C1B61701AD}"/>
              </a:ext>
            </a:extLst>
          </p:cNvPr>
          <p:cNvSpPr/>
          <p:nvPr/>
        </p:nvSpPr>
        <p:spPr>
          <a:xfrm>
            <a:off x="8382000" y="3490256"/>
            <a:ext cx="220980" cy="1420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449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00573 0.00532 L 0.33021 0.01204 L 0.32934 0.01088 " pathEditMode="relative" rAng="0" ptsTypes="AAA">
                                      <p:cBhvr>
                                        <p:cTn id="14" dur="2000" fill="hold"/>
                                        <p:tgtEl>
                                          <p:spTgt spid="15"/>
                                        </p:tgtEl>
                                        <p:attrNameLst>
                                          <p:attrName>ppt_x</p:attrName>
                                          <p:attrName>ppt_y</p:attrName>
                                        </p:attrNameLst>
                                      </p:cBhvr>
                                      <p:rCtr x="16788"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5"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59</a:t>
            </a:fld>
            <a:endParaRPr lang="en-US" dirty="0"/>
          </a:p>
        </p:txBody>
      </p:sp>
      <p:sp>
        <p:nvSpPr>
          <p:cNvPr id="6" name="Content Placeholder 5"/>
          <p:cNvSpPr>
            <a:spLocks noGrp="1"/>
          </p:cNvSpPr>
          <p:nvPr>
            <p:ph idx="1"/>
          </p:nvPr>
        </p:nvSpPr>
        <p:spPr>
          <a:xfrm>
            <a:off x="801415" y="1017757"/>
            <a:ext cx="7886700" cy="4197635"/>
          </a:xfrm>
        </p:spPr>
        <p:txBody>
          <a:bodyPr/>
          <a:lstStyle/>
          <a:p>
            <a:pPr marL="0" indent="0" algn="ctr">
              <a:buNone/>
            </a:pPr>
            <a:endParaRPr lang="en-US" sz="4400" b="1" dirty="0">
              <a:solidFill>
                <a:prstClr val="black"/>
              </a:solidFill>
              <a:ea typeface="+mj-ea"/>
              <a:cs typeface="+mj-cs"/>
            </a:endParaRPr>
          </a:p>
          <a:p>
            <a:pPr marL="0" indent="0" algn="ctr">
              <a:buNone/>
            </a:pPr>
            <a:r>
              <a:rPr lang="en-US" sz="4000" b="1" dirty="0">
                <a:solidFill>
                  <a:schemeClr val="accent6">
                    <a:lumMod val="75000"/>
                  </a:schemeClr>
                </a:solidFill>
                <a:ea typeface="+mj-ea"/>
                <a:cs typeface="+mj-cs"/>
              </a:rPr>
              <a:t>Title I, Part A</a:t>
            </a:r>
          </a:p>
          <a:p>
            <a:pPr marL="0" indent="0" algn="ctr">
              <a:buNone/>
            </a:pPr>
            <a:r>
              <a:rPr lang="en-US" sz="4000" b="1" dirty="0">
                <a:solidFill>
                  <a:schemeClr val="accent6">
                    <a:lumMod val="75000"/>
                  </a:schemeClr>
                </a:solidFill>
                <a:ea typeface="+mj-ea"/>
                <a:cs typeface="+mj-cs"/>
              </a:rPr>
              <a:t>Navigating the </a:t>
            </a:r>
          </a:p>
          <a:p>
            <a:pPr marL="0" indent="0" algn="ctr">
              <a:buNone/>
            </a:pPr>
            <a:r>
              <a:rPr lang="en-US" sz="4000" b="1" dirty="0">
                <a:solidFill>
                  <a:schemeClr val="accent6">
                    <a:lumMod val="75000"/>
                  </a:schemeClr>
                </a:solidFill>
                <a:ea typeface="+mj-ea"/>
                <a:cs typeface="+mj-cs"/>
              </a:rPr>
              <a:t>Consolidated Application</a:t>
            </a:r>
          </a:p>
        </p:txBody>
      </p:sp>
      <p:sp>
        <p:nvSpPr>
          <p:cNvPr id="2" name="Date Placeholder 1"/>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1222A1-60FC-47E3-8051-6BF46D91DC0A}" type="datetime1">
              <a:rPr lang="en-US" smtClean="0"/>
              <a:t>8/9/2019</a:t>
            </a:fld>
            <a:endParaRPr lang="en-US" dirty="0"/>
          </a:p>
        </p:txBody>
      </p:sp>
    </p:spTree>
    <p:extLst>
      <p:ext uri="{BB962C8B-B14F-4D97-AF65-F5344CB8AC3E}">
        <p14:creationId xmlns:p14="http://schemas.microsoft.com/office/powerpoint/2010/main" val="3985079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75C2-745D-4201-A776-9E0CC271A053}"/>
              </a:ext>
            </a:extLst>
          </p:cNvPr>
          <p:cNvSpPr>
            <a:spLocks noGrp="1"/>
          </p:cNvSpPr>
          <p:nvPr>
            <p:ph type="title"/>
          </p:nvPr>
        </p:nvSpPr>
        <p:spPr>
          <a:xfrm>
            <a:off x="701336" y="0"/>
            <a:ext cx="8080714" cy="932155"/>
          </a:xfrm>
        </p:spPr>
        <p:txBody>
          <a:bodyPr/>
          <a:lstStyle/>
          <a:p>
            <a:r>
              <a:rPr lang="en-US" dirty="0"/>
              <a:t>New Directors’ Online Courses</a:t>
            </a:r>
          </a:p>
        </p:txBody>
      </p:sp>
      <p:sp>
        <p:nvSpPr>
          <p:cNvPr id="3" name="Content Placeholder 2">
            <a:extLst>
              <a:ext uri="{FF2B5EF4-FFF2-40B4-BE49-F238E27FC236}">
                <a16:creationId xmlns:a16="http://schemas.microsoft.com/office/drawing/2014/main" id="{F379D1C6-E8ED-4DFD-A296-2DBB1A45EC90}"/>
              </a:ext>
            </a:extLst>
          </p:cNvPr>
          <p:cNvSpPr>
            <a:spLocks noGrp="1"/>
          </p:cNvSpPr>
          <p:nvPr>
            <p:ph idx="1"/>
          </p:nvPr>
        </p:nvSpPr>
        <p:spPr/>
        <p:txBody>
          <a:bodyPr>
            <a:normAutofit fontScale="85000" lnSpcReduction="20000"/>
          </a:bodyPr>
          <a:lstStyle/>
          <a:p>
            <a:r>
              <a:rPr lang="en-US" dirty="0">
                <a:latin typeface="+mn-lt"/>
              </a:rPr>
              <a:t>The courses below are designed to provide foundational program information for each program for new federal program directors and contacts. </a:t>
            </a:r>
          </a:p>
          <a:p>
            <a:pPr lvl="1"/>
            <a:r>
              <a:rPr lang="en-US" sz="2100" dirty="0">
                <a:latin typeface="+mn-lt"/>
              </a:rPr>
              <a:t>Title I, Part A - New Directors' Online Course</a:t>
            </a:r>
          </a:p>
          <a:p>
            <a:pPr lvl="1"/>
            <a:r>
              <a:rPr lang="en-US" sz="2100" dirty="0">
                <a:latin typeface="+mn-lt"/>
              </a:rPr>
              <a:t>Title IV, Part A - New Directors' Online Course​</a:t>
            </a:r>
          </a:p>
          <a:p>
            <a:pPr lvl="1"/>
            <a:r>
              <a:rPr lang="en-US" sz="2100" dirty="0">
                <a:latin typeface="+mn-lt"/>
              </a:rPr>
              <a:t>Title II, Part A - New Directors' Online Course</a:t>
            </a:r>
          </a:p>
          <a:p>
            <a:pPr lvl="1"/>
            <a:r>
              <a:rPr lang="en-US" sz="2100" dirty="0">
                <a:latin typeface="+mn-lt"/>
              </a:rPr>
              <a:t>Rural Education - New Directors' Online Course</a:t>
            </a:r>
          </a:p>
          <a:p>
            <a:pPr lvl="1"/>
            <a:r>
              <a:rPr lang="en-US" sz="2100" dirty="0">
                <a:latin typeface="+mn-lt"/>
              </a:rPr>
              <a:t>Homeless Assistance - New Directors' Online Course</a:t>
            </a:r>
          </a:p>
          <a:p>
            <a:pPr lvl="1"/>
            <a:r>
              <a:rPr lang="en-US" sz="2100" dirty="0">
                <a:latin typeface="+mn-lt"/>
              </a:rPr>
              <a:t>Foster Care - New Directors' Online Course</a:t>
            </a:r>
          </a:p>
          <a:p>
            <a:pPr lvl="1"/>
            <a:r>
              <a:rPr lang="en-US" sz="2100" dirty="0">
                <a:latin typeface="+mn-lt"/>
              </a:rPr>
              <a:t>Navigating the Portal and the Consolidated Application</a:t>
            </a:r>
          </a:p>
          <a:p>
            <a:r>
              <a:rPr lang="en-US" dirty="0">
                <a:latin typeface="+mn-lt"/>
              </a:rPr>
              <a:t>All courses are housed in the Statewide Longitudinal Data System (SLDS) in the Professional Learning platform. </a:t>
            </a:r>
          </a:p>
          <a:p>
            <a:r>
              <a:rPr lang="en-US" dirty="0">
                <a:latin typeface="+mn-lt"/>
              </a:rPr>
              <a:t>Information is available </a:t>
            </a:r>
            <a:r>
              <a:rPr lang="en-US" dirty="0">
                <a:latin typeface="+mn-lt"/>
                <a:hlinkClick r:id="rId2"/>
              </a:rPr>
              <a:t>here</a:t>
            </a:r>
            <a:r>
              <a:rPr lang="en-US" dirty="0">
                <a:latin typeface="+mn-lt"/>
              </a:rPr>
              <a:t>.</a:t>
            </a:r>
          </a:p>
          <a:p>
            <a:endParaRPr lang="en-US" dirty="0"/>
          </a:p>
        </p:txBody>
      </p:sp>
    </p:spTree>
    <p:extLst>
      <p:ext uri="{BB962C8B-B14F-4D97-AF65-F5344CB8AC3E}">
        <p14:creationId xmlns:p14="http://schemas.microsoft.com/office/powerpoint/2010/main" val="16394954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14" y="0"/>
            <a:ext cx="7976412" cy="941033"/>
          </a:xfrm>
        </p:spPr>
        <p:txBody>
          <a:bodyPr>
            <a:noAutofit/>
          </a:bodyPr>
          <a:lstStyle/>
          <a:p>
            <a:pPr>
              <a:defRPr/>
            </a:pPr>
            <a:r>
              <a:rPr lang="en-US" dirty="0">
                <a:cs typeface="Calibri" pitchFamily="34" charset="0"/>
              </a:rPr>
              <a:t>Source of Budgeted Funds </a:t>
            </a:r>
            <a:br>
              <a:rPr lang="en-US" dirty="0">
                <a:cs typeface="Calibri" pitchFamily="34" charset="0"/>
              </a:rPr>
            </a:br>
            <a:r>
              <a:rPr lang="en-US" dirty="0">
                <a:cs typeface="Calibri" pitchFamily="34" charset="0"/>
              </a:rPr>
              <a:t>by Fiscal Year</a:t>
            </a:r>
          </a:p>
        </p:txBody>
      </p:sp>
      <p:sp>
        <p:nvSpPr>
          <p:cNvPr id="3" name="Content Placeholder 2"/>
          <p:cNvSpPr>
            <a:spLocks noGrp="1"/>
          </p:cNvSpPr>
          <p:nvPr>
            <p:ph idx="1"/>
          </p:nvPr>
        </p:nvSpPr>
        <p:spPr>
          <a:xfrm>
            <a:off x="799926" y="1532010"/>
            <a:ext cx="8344074" cy="4991974"/>
          </a:xfrm>
        </p:spPr>
        <p:txBody>
          <a:bodyPr>
            <a:normAutofit/>
          </a:bodyPr>
          <a:lstStyle/>
          <a:p>
            <a:pPr eaLnBrk="1" fontAlgn="auto" hangingPunct="1">
              <a:lnSpc>
                <a:spcPct val="100000"/>
              </a:lnSpc>
              <a:spcBef>
                <a:spcPts val="0"/>
              </a:spcBef>
              <a:spcAft>
                <a:spcPts val="0"/>
              </a:spcAft>
              <a:defRPr/>
            </a:pPr>
            <a:r>
              <a:rPr lang="en-US" dirty="0">
                <a:cs typeface="Calibri" pitchFamily="34" charset="0"/>
              </a:rPr>
              <a:t>The FY20 official allocation for the LEA will appear in the ConApp when each program is added</a:t>
            </a:r>
          </a:p>
          <a:p>
            <a:pPr eaLnBrk="1" fontAlgn="auto" hangingPunct="1">
              <a:lnSpc>
                <a:spcPct val="100000"/>
              </a:lnSpc>
              <a:spcBef>
                <a:spcPts val="0"/>
              </a:spcBef>
              <a:spcAft>
                <a:spcPts val="0"/>
              </a:spcAft>
              <a:defRPr/>
            </a:pPr>
            <a:endParaRPr lang="en-US" sz="1050" dirty="0">
              <a:cs typeface="Calibri" pitchFamily="34" charset="0"/>
            </a:endParaRPr>
          </a:p>
          <a:p>
            <a:pPr eaLnBrk="1" fontAlgn="auto" hangingPunct="1">
              <a:lnSpc>
                <a:spcPct val="100000"/>
              </a:lnSpc>
              <a:spcBef>
                <a:spcPts val="0"/>
              </a:spcBef>
              <a:spcAft>
                <a:spcPts val="0"/>
              </a:spcAft>
              <a:defRPr/>
            </a:pPr>
            <a:r>
              <a:rPr lang="en-US" dirty="0">
                <a:cs typeface="Calibri" pitchFamily="34" charset="0"/>
              </a:rPr>
              <a:t>The FY20 allocation this year is made up from:</a:t>
            </a:r>
          </a:p>
          <a:p>
            <a:pPr marL="73152" indent="0" eaLnBrk="1" fontAlgn="auto" hangingPunct="1">
              <a:lnSpc>
                <a:spcPct val="100000"/>
              </a:lnSpc>
              <a:spcBef>
                <a:spcPts val="0"/>
              </a:spcBef>
              <a:spcAft>
                <a:spcPts val="0"/>
              </a:spcAft>
              <a:buFont typeface="Arial" charset="0"/>
              <a:buNone/>
              <a:defRPr/>
            </a:pPr>
            <a:endParaRPr lang="en-US" sz="1050" dirty="0">
              <a:cs typeface="Calibri" pitchFamily="34" charset="0"/>
            </a:endParaRPr>
          </a:p>
          <a:p>
            <a:pPr marL="800100" lvl="3" indent="-342900" eaLnBrk="1" hangingPunct="1">
              <a:lnSpc>
                <a:spcPct val="100000"/>
              </a:lnSpc>
              <a:spcBef>
                <a:spcPts val="600"/>
              </a:spcBef>
              <a:spcAft>
                <a:spcPts val="0"/>
              </a:spcAft>
              <a:buFont typeface="Courier New" panose="02070309020205020404" pitchFamily="49" charset="0"/>
              <a:buChar char="o"/>
              <a:defRPr/>
            </a:pPr>
            <a:r>
              <a:rPr lang="en-US" sz="2400" dirty="0">
                <a:cs typeface="Calibri" pitchFamily="34" charset="0"/>
              </a:rPr>
              <a:t>FY20 Title I, Part A allocation</a:t>
            </a:r>
          </a:p>
          <a:p>
            <a:pPr marL="800100" lvl="3" indent="-342900" eaLnBrk="1" hangingPunct="1">
              <a:lnSpc>
                <a:spcPct val="100000"/>
              </a:lnSpc>
              <a:spcBef>
                <a:spcPts val="600"/>
              </a:spcBef>
              <a:spcAft>
                <a:spcPts val="0"/>
              </a:spcAft>
              <a:buFont typeface="Courier New" panose="02070309020205020404" pitchFamily="49" charset="0"/>
              <a:buChar char="o"/>
              <a:defRPr/>
            </a:pPr>
            <a:r>
              <a:rPr lang="en-US" sz="2400" dirty="0">
                <a:cs typeface="Calibri" pitchFamily="34" charset="0"/>
              </a:rPr>
              <a:t>Transferred funds from Title II or Title IV (if applicable)</a:t>
            </a:r>
          </a:p>
          <a:p>
            <a:pPr marL="800100" lvl="3" indent="-342900" eaLnBrk="1" hangingPunct="1">
              <a:lnSpc>
                <a:spcPct val="100000"/>
              </a:lnSpc>
              <a:spcBef>
                <a:spcPts val="600"/>
              </a:spcBef>
              <a:spcAft>
                <a:spcPts val="0"/>
              </a:spcAft>
              <a:buFont typeface="Courier New" panose="02070309020205020404" pitchFamily="49" charset="0"/>
              <a:buChar char="o"/>
              <a:defRPr/>
            </a:pPr>
            <a:r>
              <a:rPr lang="en-US" sz="2400" dirty="0">
                <a:cs typeface="Calibri" pitchFamily="34" charset="0"/>
              </a:rPr>
              <a:t>FY19 “LEA” Title I, Part A carryover amounts (will be added after Completion Reports are finalized-usually not until November)</a:t>
            </a:r>
          </a:p>
          <a:p>
            <a:pPr marL="0" indent="-914400">
              <a:lnSpc>
                <a:spcPct val="100000"/>
              </a:lnSpc>
              <a:spcBef>
                <a:spcPts val="0"/>
              </a:spcBef>
              <a:defRPr/>
            </a:pPr>
            <a:endParaRPr lang="en-US" sz="3400" dirty="0">
              <a:cs typeface="Calibri" pitchFamily="34" charset="0"/>
            </a:endParaRPr>
          </a:p>
        </p:txBody>
      </p:sp>
      <p:sp>
        <p:nvSpPr>
          <p:cNvPr id="135172" name="Slide Number Placeholder 4"/>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87437805-2358-415D-BA62-EC2FE70F44B2}" type="slidenum">
              <a:rPr lang="en-US" altLang="en-US" sz="1200">
                <a:solidFill>
                  <a:schemeClr val="bg1"/>
                </a:solidFill>
              </a:rPr>
              <a:pPr/>
              <a:t>60</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33973A-0985-40A7-929C-3C02536E00C7}" type="datetime1">
              <a:rPr lang="en-US" smtClean="0"/>
              <a:t>8/9/2019</a:t>
            </a:fld>
            <a:endParaRPr lang="en-US" dirty="0"/>
          </a:p>
        </p:txBody>
      </p:sp>
    </p:spTree>
    <p:extLst>
      <p:ext uri="{BB962C8B-B14F-4D97-AF65-F5344CB8AC3E}">
        <p14:creationId xmlns:p14="http://schemas.microsoft.com/office/powerpoint/2010/main" val="3821054127"/>
      </p:ext>
    </p:extLst>
  </p:cSld>
  <p:clrMapOvr>
    <a:masterClrMapping/>
  </p:clrMapOvr>
  <p:transition spd="med">
    <p:strips dir="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797" y="1142"/>
            <a:ext cx="7886700" cy="824481"/>
          </a:xfrm>
        </p:spPr>
        <p:txBody>
          <a:bodyPr>
            <a:normAutofit/>
          </a:bodyPr>
          <a:lstStyle/>
          <a:p>
            <a:pPr>
              <a:defRPr/>
            </a:pPr>
            <a:r>
              <a:rPr lang="en-US" dirty="0">
                <a:cs typeface="Calibri" pitchFamily="34" charset="0"/>
              </a:rPr>
              <a:t>Title I, Part A Carryover</a:t>
            </a:r>
            <a:endParaRPr lang="en-US" dirty="0">
              <a:solidFill>
                <a:srgbClr val="FF0000"/>
              </a:solidFill>
              <a:cs typeface="Calibri" pitchFamily="34" charset="0"/>
            </a:endParaRPr>
          </a:p>
        </p:txBody>
      </p:sp>
      <p:sp>
        <p:nvSpPr>
          <p:cNvPr id="3" name="Content Placeholder 2"/>
          <p:cNvSpPr>
            <a:spLocks noGrp="1"/>
          </p:cNvSpPr>
          <p:nvPr>
            <p:ph idx="1"/>
          </p:nvPr>
        </p:nvSpPr>
        <p:spPr>
          <a:xfrm>
            <a:off x="717797" y="1047565"/>
            <a:ext cx="8064253" cy="5567377"/>
          </a:xfrm>
        </p:spPr>
        <p:txBody>
          <a:bodyPr>
            <a:normAutofit/>
          </a:bodyPr>
          <a:lstStyle/>
          <a:p>
            <a:pPr marL="344488" indent="-344488" eaLnBrk="1" fontAlgn="auto" hangingPunct="1">
              <a:lnSpc>
                <a:spcPct val="100000"/>
              </a:lnSpc>
              <a:spcBef>
                <a:spcPts val="0"/>
              </a:spcBef>
              <a:spcAft>
                <a:spcPts val="0"/>
              </a:spcAft>
              <a:defRPr/>
            </a:pPr>
            <a:r>
              <a:rPr lang="en-US" dirty="0">
                <a:cs typeface="Calibri" pitchFamily="34" charset="0"/>
              </a:rPr>
              <a:t>LEAs may carry over up to 15% of unspent  Title I funds from the prior year (85% of their Title I funds were spent)</a:t>
            </a:r>
          </a:p>
          <a:p>
            <a:pPr marL="344488" indent="-344488" eaLnBrk="1" fontAlgn="auto" hangingPunct="1">
              <a:lnSpc>
                <a:spcPct val="100000"/>
              </a:lnSpc>
              <a:spcBef>
                <a:spcPts val="0"/>
              </a:spcBef>
              <a:spcAft>
                <a:spcPts val="0"/>
              </a:spcAft>
              <a:defRPr/>
            </a:pPr>
            <a:endParaRPr lang="en-US" dirty="0">
              <a:cs typeface="Calibri" pitchFamily="34" charset="0"/>
            </a:endParaRPr>
          </a:p>
          <a:p>
            <a:pPr marL="344488" indent="-344488">
              <a:lnSpc>
                <a:spcPct val="100000"/>
              </a:lnSpc>
              <a:spcBef>
                <a:spcPts val="0"/>
              </a:spcBef>
              <a:defRPr/>
            </a:pPr>
            <a:r>
              <a:rPr lang="en-US" dirty="0">
                <a:cs typeface="Calibri" pitchFamily="34" charset="0"/>
              </a:rPr>
              <a:t>FY19 carryover for Title I, Part A will be posted to the ConApp after the original FY20 budget is approved and the LEA has submitted the required Completion Report (after September 30</a:t>
            </a:r>
            <a:r>
              <a:rPr lang="en-US" baseline="30000" dirty="0">
                <a:cs typeface="Calibri" pitchFamily="34" charset="0"/>
              </a:rPr>
              <a:t>th</a:t>
            </a:r>
            <a:r>
              <a:rPr lang="en-US" dirty="0">
                <a:cs typeface="Calibri" pitchFamily="34" charset="0"/>
              </a:rPr>
              <a:t>, but no later than October 31</a:t>
            </a:r>
            <a:r>
              <a:rPr lang="en-US" baseline="30000" dirty="0">
                <a:cs typeface="Calibri" pitchFamily="34" charset="0"/>
              </a:rPr>
              <a:t>st</a:t>
            </a:r>
            <a:r>
              <a:rPr lang="en-US" dirty="0">
                <a:cs typeface="Calibri" pitchFamily="34" charset="0"/>
              </a:rPr>
              <a:t>)</a:t>
            </a:r>
          </a:p>
          <a:p>
            <a:pPr marL="347472" indent="-274320" eaLnBrk="1" fontAlgn="auto" hangingPunct="1">
              <a:spcAft>
                <a:spcPts val="0"/>
              </a:spcAft>
              <a:buFont typeface="Arial" charset="0"/>
              <a:buNone/>
              <a:defRPr/>
            </a:pPr>
            <a:r>
              <a:rPr lang="en-US" sz="2000" dirty="0">
                <a:solidFill>
                  <a:srgbClr val="FF0000"/>
                </a:solidFill>
                <a:cs typeface="Calibri" pitchFamily="34" charset="0"/>
              </a:rPr>
              <a:t>	</a:t>
            </a:r>
            <a:endParaRPr lang="en-US" sz="800" dirty="0">
              <a:cs typeface="Calibri" pitchFamily="34" charset="0"/>
            </a:endParaRPr>
          </a:p>
          <a:p>
            <a:pPr marL="274320" indent="-274320" eaLnBrk="1" hangingPunct="1">
              <a:buFont typeface="Arial"/>
              <a:buNone/>
              <a:defRPr/>
            </a:pPr>
            <a:endParaRPr lang="en-US" sz="2400" dirty="0">
              <a:latin typeface="Arial" pitchFamily="34" charset="0"/>
              <a:cs typeface="Arial" pitchFamily="34" charset="0"/>
            </a:endParaRPr>
          </a:p>
          <a:p>
            <a:pPr marL="347663" indent="-347663" eaLnBrk="1" hangingPunct="1">
              <a:buFont typeface="Arial" panose="020B0604020202020204" pitchFamily="34" charset="0"/>
              <a:buChar char="•"/>
              <a:defRPr/>
            </a:pPr>
            <a:endParaRPr lang="en-US" sz="2400" dirty="0">
              <a:latin typeface="Arial" pitchFamily="34" charset="0"/>
              <a:cs typeface="Arial" pitchFamily="34" charset="0"/>
            </a:endParaRPr>
          </a:p>
          <a:p>
            <a:pPr>
              <a:buFont typeface="Arial" panose="020B0604020202020204" pitchFamily="34" charset="0"/>
              <a:buNone/>
              <a:defRPr/>
            </a:pPr>
            <a:endParaRPr lang="en-US" dirty="0"/>
          </a:p>
        </p:txBody>
      </p:sp>
      <p:sp>
        <p:nvSpPr>
          <p:cNvPr id="136196" name="Slide Number Placeholder 4"/>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930CAF79-9681-4137-90DB-E098D1672FA7}" type="slidenum">
              <a:rPr lang="en-US" altLang="en-US" sz="1200">
                <a:solidFill>
                  <a:schemeClr val="bg1"/>
                </a:solidFill>
              </a:rPr>
              <a:pPr/>
              <a:t>61</a:t>
            </a:fld>
            <a:endParaRPr lang="en-US" altLang="en-US" sz="1200"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D5A45C02-51C0-4777-AA8E-A898EF4402D9}"/>
                  </a:ext>
                </a:extLst>
              </p14:cNvPr>
              <p14:cNvContentPartPr/>
              <p14:nvPr/>
            </p14:nvContentPartPr>
            <p14:xfrm>
              <a:off x="10949246" y="2903442"/>
              <a:ext cx="107280" cy="147960"/>
            </p14:xfrm>
          </p:contentPart>
        </mc:Choice>
        <mc:Fallback xmlns="">
          <p:pic>
            <p:nvPicPr>
              <p:cNvPr id="4" name="Ink 3">
                <a:extLst>
                  <a:ext uri="{FF2B5EF4-FFF2-40B4-BE49-F238E27FC236}">
                    <a16:creationId xmlns:a16="http://schemas.microsoft.com/office/drawing/2014/main" id="{D5A45C02-51C0-4777-AA8E-A898EF4402D9}"/>
                  </a:ext>
                </a:extLst>
              </p:cNvPr>
              <p:cNvPicPr/>
              <p:nvPr/>
            </p:nvPicPr>
            <p:blipFill>
              <a:blip r:embed="rId4"/>
              <a:stretch>
                <a:fillRect/>
              </a:stretch>
            </p:blipFill>
            <p:spPr>
              <a:xfrm>
                <a:off x="10940246" y="2894464"/>
                <a:ext cx="124920" cy="165557"/>
              </a:xfrm>
              <a:prstGeom prst="rect">
                <a:avLst/>
              </a:prstGeom>
            </p:spPr>
          </p:pic>
        </mc:Fallback>
      </mc:AlternateContent>
      <p:sp>
        <p:nvSpPr>
          <p:cNvPr id="5" name="Date Placeholder 4"/>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7B2B48-25FD-46E7-B91E-A79CB6338FFA}" type="datetime1">
              <a:rPr lang="en-US" smtClean="0"/>
              <a:t>8/9/2019</a:t>
            </a:fld>
            <a:endParaRPr lang="en-US" dirty="0"/>
          </a:p>
        </p:txBody>
      </p:sp>
    </p:spTree>
    <p:extLst>
      <p:ext uri="{BB962C8B-B14F-4D97-AF65-F5344CB8AC3E}">
        <p14:creationId xmlns:p14="http://schemas.microsoft.com/office/powerpoint/2010/main" val="4032089979"/>
      </p:ext>
    </p:extLst>
  </p:cSld>
  <p:clrMapOvr>
    <a:masterClrMapping/>
  </p:clrMapOvr>
  <p:transition spd="med">
    <p:strips dir="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797" y="1143"/>
            <a:ext cx="7886700" cy="851114"/>
          </a:xfrm>
        </p:spPr>
        <p:txBody>
          <a:bodyPr>
            <a:normAutofit/>
          </a:bodyPr>
          <a:lstStyle/>
          <a:p>
            <a:pPr>
              <a:defRPr/>
            </a:pPr>
            <a:r>
              <a:rPr lang="en-US" dirty="0">
                <a:cs typeface="Calibri" pitchFamily="34" charset="0"/>
              </a:rPr>
              <a:t>Title I, Part A Carryover</a:t>
            </a:r>
            <a:endParaRPr lang="en-US" dirty="0">
              <a:solidFill>
                <a:srgbClr val="FF0000"/>
              </a:solidFill>
              <a:cs typeface="Calibri" pitchFamily="34" charset="0"/>
            </a:endParaRPr>
          </a:p>
        </p:txBody>
      </p:sp>
      <p:sp>
        <p:nvSpPr>
          <p:cNvPr id="3" name="Content Placeholder 2"/>
          <p:cNvSpPr>
            <a:spLocks noGrp="1"/>
          </p:cNvSpPr>
          <p:nvPr>
            <p:ph idx="1"/>
          </p:nvPr>
        </p:nvSpPr>
        <p:spPr>
          <a:xfrm>
            <a:off x="881074" y="1047565"/>
            <a:ext cx="7900976" cy="5567377"/>
          </a:xfrm>
        </p:spPr>
        <p:txBody>
          <a:bodyPr>
            <a:normAutofit/>
          </a:bodyPr>
          <a:lstStyle/>
          <a:p>
            <a:pPr marL="401638" indent="-401638" eaLnBrk="1" fontAlgn="auto" hangingPunct="1">
              <a:lnSpc>
                <a:spcPct val="100000"/>
              </a:lnSpc>
              <a:spcBef>
                <a:spcPts val="0"/>
              </a:spcBef>
              <a:spcAft>
                <a:spcPts val="0"/>
              </a:spcAft>
              <a:defRPr/>
            </a:pPr>
            <a:r>
              <a:rPr lang="en-US" dirty="0">
                <a:cs typeface="Calibri" pitchFamily="34" charset="0"/>
              </a:rPr>
              <a:t>For LEAs that have exceeded the 15-percent carryover limit and have not requested a carryover waiver within the last three years, a carryover waiver request may be completed, submitted, and approved by the Department</a:t>
            </a:r>
          </a:p>
          <a:p>
            <a:pPr marL="401638" indent="-401638" eaLnBrk="1" fontAlgn="auto" hangingPunct="1">
              <a:lnSpc>
                <a:spcPct val="100000"/>
              </a:lnSpc>
              <a:spcBef>
                <a:spcPts val="0"/>
              </a:spcBef>
              <a:spcAft>
                <a:spcPts val="0"/>
              </a:spcAft>
              <a:defRPr/>
            </a:pPr>
            <a:endParaRPr lang="en-US" dirty="0">
              <a:cs typeface="Calibri" pitchFamily="34" charset="0"/>
            </a:endParaRPr>
          </a:p>
          <a:p>
            <a:pPr marL="401638" indent="-401638" eaLnBrk="1" fontAlgn="auto" hangingPunct="1">
              <a:lnSpc>
                <a:spcPct val="100000"/>
              </a:lnSpc>
              <a:spcBef>
                <a:spcPts val="0"/>
              </a:spcBef>
              <a:spcAft>
                <a:spcPts val="0"/>
              </a:spcAft>
              <a:defRPr/>
            </a:pPr>
            <a:r>
              <a:rPr lang="en-US" dirty="0">
                <a:cs typeface="Calibri" pitchFamily="34" charset="0"/>
              </a:rPr>
              <a:t>Carryover waiver requests are made using the worksheet located on the Federal Programs website.  Submit this waiver/worksheet to Dr. Ken Banter (</a:t>
            </a:r>
            <a:r>
              <a:rPr lang="en-US" dirty="0">
                <a:cs typeface="Calibri" pitchFamily="34" charset="0"/>
                <a:hlinkClick r:id="rId3"/>
              </a:rPr>
              <a:t>kbanter@doe.k12.ga.us</a:t>
            </a:r>
            <a:r>
              <a:rPr lang="en-US" dirty="0">
                <a:cs typeface="Calibri" pitchFamily="34" charset="0"/>
              </a:rPr>
              <a:t>) </a:t>
            </a:r>
            <a:endParaRPr lang="en-US" sz="2400" dirty="0">
              <a:latin typeface="Arial" pitchFamily="34" charset="0"/>
              <a:cs typeface="Arial" pitchFamily="34" charset="0"/>
            </a:endParaRPr>
          </a:p>
          <a:p>
            <a:pPr>
              <a:buFont typeface="Arial" panose="020B0604020202020204" pitchFamily="34" charset="0"/>
              <a:buNone/>
              <a:defRPr/>
            </a:pPr>
            <a:endParaRPr lang="en-US" dirty="0"/>
          </a:p>
        </p:txBody>
      </p:sp>
      <p:sp>
        <p:nvSpPr>
          <p:cNvPr id="136196" name="Slide Number Placeholder 4"/>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930CAF79-9681-4137-90DB-E098D1672FA7}" type="slidenum">
              <a:rPr lang="en-US" altLang="en-US" sz="1200">
                <a:solidFill>
                  <a:schemeClr val="bg1"/>
                </a:solidFill>
              </a:rPr>
              <a:pPr/>
              <a:t>62</a:t>
            </a:fld>
            <a:endParaRPr lang="en-US" altLang="en-US" sz="1200" dirty="0">
              <a:solidFill>
                <a:schemeClr val="bg1"/>
              </a:solidFill>
            </a:endParaRP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D5A45C02-51C0-4777-AA8E-A898EF4402D9}"/>
                  </a:ext>
                </a:extLst>
              </p14:cNvPr>
              <p14:cNvContentPartPr/>
              <p14:nvPr/>
            </p14:nvContentPartPr>
            <p14:xfrm>
              <a:off x="10949246" y="2903442"/>
              <a:ext cx="107280" cy="147960"/>
            </p14:xfrm>
          </p:contentPart>
        </mc:Choice>
        <mc:Fallback xmlns="">
          <p:pic>
            <p:nvPicPr>
              <p:cNvPr id="4" name="Ink 3">
                <a:extLst>
                  <a:ext uri="{FF2B5EF4-FFF2-40B4-BE49-F238E27FC236}">
                    <a16:creationId xmlns:a16="http://schemas.microsoft.com/office/drawing/2014/main" id="{D5A45C02-51C0-4777-AA8E-A898EF4402D9}"/>
                  </a:ext>
                </a:extLst>
              </p:cNvPr>
              <p:cNvPicPr/>
              <p:nvPr/>
            </p:nvPicPr>
            <p:blipFill>
              <a:blip r:embed="rId5"/>
              <a:stretch>
                <a:fillRect/>
              </a:stretch>
            </p:blipFill>
            <p:spPr>
              <a:xfrm>
                <a:off x="10940246" y="2894464"/>
                <a:ext cx="124920" cy="165557"/>
              </a:xfrm>
              <a:prstGeom prst="rect">
                <a:avLst/>
              </a:prstGeom>
            </p:spPr>
          </p:pic>
        </mc:Fallback>
      </mc:AlternateContent>
      <p:sp>
        <p:nvSpPr>
          <p:cNvPr id="5" name="Date Placeholder 4"/>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7B2B48-25FD-46E7-B91E-A79CB6338FFA}" type="datetime1">
              <a:rPr lang="en-US" smtClean="0"/>
              <a:t>8/9/2019</a:t>
            </a:fld>
            <a:endParaRPr lang="en-US" dirty="0"/>
          </a:p>
        </p:txBody>
      </p:sp>
    </p:spTree>
    <p:extLst>
      <p:ext uri="{BB962C8B-B14F-4D97-AF65-F5344CB8AC3E}">
        <p14:creationId xmlns:p14="http://schemas.microsoft.com/office/powerpoint/2010/main" val="2739578842"/>
      </p:ext>
    </p:extLst>
  </p:cSld>
  <p:clrMapOvr>
    <a:masterClrMapping/>
  </p:clrMapOvr>
  <p:transition spd="med">
    <p:strips dir="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81234" y="0"/>
            <a:ext cx="8229600" cy="1243910"/>
          </a:xfrm>
        </p:spPr>
        <p:txBody>
          <a:bodyPr>
            <a:noAutofit/>
          </a:bodyPr>
          <a:lstStyle/>
          <a:p>
            <a:pPr>
              <a:defRPr/>
            </a:pPr>
            <a:r>
              <a:rPr lang="en-US" dirty="0">
                <a:cs typeface="Calibri" pitchFamily="34" charset="0"/>
              </a:rPr>
              <a:t>Program Information - MOE</a:t>
            </a:r>
            <a:br>
              <a:rPr lang="en-US" sz="4000" dirty="0">
                <a:cs typeface="Calibri" pitchFamily="34" charset="0"/>
              </a:rPr>
            </a:br>
            <a:endParaRPr lang="en-US" sz="4000" dirty="0">
              <a:solidFill>
                <a:srgbClr val="FF0000"/>
              </a:solidFill>
              <a:cs typeface="Calibri" pitchFamily="34" charset="0"/>
            </a:endParaRPr>
          </a:p>
        </p:txBody>
      </p:sp>
      <p:sp>
        <p:nvSpPr>
          <p:cNvPr id="137219"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8E2F81AA-920A-49DB-B1C2-9B0AAFE7DFCF}" type="slidenum">
              <a:rPr lang="en-US" altLang="en-US" sz="1200">
                <a:solidFill>
                  <a:srgbClr val="000000"/>
                </a:solidFill>
              </a:rPr>
              <a:pPr algn="r" eaLnBrk="1" hangingPunct="1"/>
              <a:t>63</a:t>
            </a:fld>
            <a:endParaRPr lang="en-US" altLang="en-US" sz="1200" dirty="0">
              <a:solidFill>
                <a:srgbClr val="000000"/>
              </a:solidFill>
            </a:endParaRPr>
          </a:p>
        </p:txBody>
      </p:sp>
      <p:sp>
        <p:nvSpPr>
          <p:cNvPr id="137220" name="TextBox 4"/>
          <p:cNvSpPr>
            <a:spLocks noGrp="1" noChangeArrowheads="1"/>
          </p:cNvSpPr>
          <p:nvPr>
            <p:ph idx="1"/>
          </p:nvPr>
        </p:nvSpPr>
        <p:spPr>
          <a:xfrm>
            <a:off x="781234" y="989083"/>
            <a:ext cx="7734116" cy="5016758"/>
          </a:xfrm>
        </p:spPr>
        <p:txBody>
          <a:bodyPr wrap="square">
            <a:spAutoFit/>
          </a:bodyPr>
          <a:lstStyle/>
          <a:p>
            <a:pPr marL="457200" lvl="1" indent="-457200" eaLnBrk="1" hangingPunct="1">
              <a:lnSpc>
                <a:spcPct val="100000"/>
              </a:lnSpc>
              <a:spcBef>
                <a:spcPts val="0"/>
              </a:spcBef>
              <a:buSzPct val="121000"/>
            </a:pPr>
            <a:r>
              <a:rPr lang="en-US" altLang="en-US" sz="2800" dirty="0">
                <a:ea typeface="Calibri" pitchFamily="34" charset="0"/>
                <a:cs typeface="Calibri" pitchFamily="34" charset="0"/>
              </a:rPr>
              <a:t>Maintenance of Effort (MOE)</a:t>
            </a:r>
          </a:p>
          <a:p>
            <a:pPr eaLnBrk="1" hangingPunct="1">
              <a:lnSpc>
                <a:spcPct val="100000"/>
              </a:lnSpc>
              <a:spcBef>
                <a:spcPts val="0"/>
              </a:spcBef>
            </a:pPr>
            <a:endParaRPr lang="en-US" altLang="en-US" sz="800" dirty="0">
              <a:latin typeface="Gentium Book Basic" pitchFamily="2" charset="0"/>
            </a:endParaRPr>
          </a:p>
          <a:p>
            <a:pPr marL="800100" lvl="3" indent="-342900" eaLnBrk="1" hangingPunct="1">
              <a:lnSpc>
                <a:spcPct val="100000"/>
              </a:lnSpc>
              <a:spcBef>
                <a:spcPts val="0"/>
              </a:spcBef>
              <a:buFont typeface="Courier New" panose="02070309020205020404" pitchFamily="49" charset="0"/>
              <a:buChar char="o"/>
            </a:pPr>
            <a:r>
              <a:rPr lang="en-US" altLang="en-US" sz="2400" dirty="0">
                <a:ea typeface="Calibri" pitchFamily="34" charset="0"/>
                <a:cs typeface="Calibri" pitchFamily="34" charset="0"/>
              </a:rPr>
              <a:t>An LEA must meet MOE per ESEA Sections 1118 and 8521</a:t>
            </a:r>
          </a:p>
          <a:p>
            <a:pPr marL="800100" lvl="3" indent="-342900" eaLnBrk="1" hangingPunct="1">
              <a:lnSpc>
                <a:spcPct val="100000"/>
              </a:lnSpc>
              <a:spcBef>
                <a:spcPts val="0"/>
              </a:spcBef>
              <a:buFont typeface="Courier New" panose="02070309020205020404" pitchFamily="49" charset="0"/>
              <a:buChar char="o"/>
            </a:pPr>
            <a:r>
              <a:rPr lang="en-US" altLang="en-US" sz="2400" dirty="0">
                <a:ea typeface="Calibri" pitchFamily="34" charset="0"/>
                <a:cs typeface="Calibri" pitchFamily="34" charset="0"/>
              </a:rPr>
              <a:t>Aggregate MOE for each fiscal year (FY17 and FY18) has been pre-populated</a:t>
            </a:r>
          </a:p>
          <a:p>
            <a:pPr marL="800100" lvl="3" indent="-342900" eaLnBrk="1" hangingPunct="1">
              <a:lnSpc>
                <a:spcPct val="100000"/>
              </a:lnSpc>
              <a:spcBef>
                <a:spcPts val="0"/>
              </a:spcBef>
              <a:buFont typeface="Courier New" panose="02070309020205020404" pitchFamily="49" charset="0"/>
              <a:buChar char="o"/>
            </a:pPr>
            <a:r>
              <a:rPr lang="en-US" altLang="en-US" sz="2400" dirty="0">
                <a:ea typeface="Calibri" pitchFamily="34" charset="0"/>
                <a:cs typeface="Calibri" pitchFamily="34" charset="0"/>
              </a:rPr>
              <a:t>Amount for the fiscal year ending June 30, 2018, must be 90-percent of amount for fiscal year ending June 30, 2017</a:t>
            </a:r>
          </a:p>
          <a:p>
            <a:pPr marL="800100" lvl="3" indent="-342900" eaLnBrk="1" hangingPunct="1">
              <a:lnSpc>
                <a:spcPct val="100000"/>
              </a:lnSpc>
              <a:spcBef>
                <a:spcPts val="0"/>
              </a:spcBef>
              <a:buFont typeface="Courier New" panose="02070309020205020404" pitchFamily="49" charset="0"/>
              <a:buChar char="o"/>
            </a:pPr>
            <a:r>
              <a:rPr lang="en-US" altLang="en-US" sz="2400" dirty="0">
                <a:ea typeface="Calibri" pitchFamily="34" charset="0"/>
                <a:cs typeface="Calibri" pitchFamily="34" charset="0"/>
              </a:rPr>
              <a:t>If the LEA fails to meet this requirement for one or more of the five immediately preceding fiscal years, allocation funds will be adjusted for all</a:t>
            </a:r>
            <a:r>
              <a:rPr lang="en-US" altLang="en-US" sz="2000" dirty="0">
                <a:ea typeface="Calibri" pitchFamily="34" charset="0"/>
                <a:cs typeface="Calibri" pitchFamily="34" charset="0"/>
              </a:rPr>
              <a:t> </a:t>
            </a:r>
            <a:r>
              <a:rPr lang="en-US" altLang="en-US" sz="2400" dirty="0">
                <a:ea typeface="Calibri" pitchFamily="34" charset="0"/>
                <a:cs typeface="Calibri" pitchFamily="34" charset="0"/>
              </a:rPr>
              <a:t>ESEA programs (Section 8521)</a:t>
            </a:r>
          </a:p>
          <a:p>
            <a:pPr marL="685800" lvl="3" eaLnBrk="1" hangingPunct="1">
              <a:lnSpc>
                <a:spcPct val="100000"/>
              </a:lnSpc>
              <a:spcBef>
                <a:spcPts val="0"/>
              </a:spcBef>
              <a:buFont typeface="Courier New" pitchFamily="49" charset="0"/>
              <a:buChar char="o"/>
            </a:pPr>
            <a:endParaRPr lang="en-US" altLang="en-US" sz="2000" b="1" dirty="0">
              <a:ea typeface="Calibri" pitchFamily="34" charset="0"/>
              <a:cs typeface="Calibri" pitchFamily="34" charset="0"/>
            </a:endParaRPr>
          </a:p>
        </p:txBody>
      </p:sp>
      <p:sp>
        <p:nvSpPr>
          <p:cNvPr id="137221" name="Slide Number Placeholder 1"/>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95B556BC-0705-42C8-9E74-CA109B077E6A}" type="slidenum">
              <a:rPr lang="en-US" altLang="en-US" sz="1200">
                <a:solidFill>
                  <a:schemeClr val="bg1"/>
                </a:solidFill>
              </a:rPr>
              <a:pPr/>
              <a:t>63</a:t>
            </a:fld>
            <a:endParaRPr lang="en-US" altLang="en-US" sz="1200"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D673A62-D854-4E75-BB44-C5AD89C0E6FC}"/>
                  </a:ext>
                </a:extLst>
              </p14:cNvPr>
              <p14:cNvContentPartPr/>
              <p14:nvPr/>
            </p14:nvContentPartPr>
            <p14:xfrm>
              <a:off x="7615286" y="2659362"/>
              <a:ext cx="360" cy="360"/>
            </p14:xfrm>
          </p:contentPart>
        </mc:Choice>
        <mc:Fallback xmlns="">
          <p:pic>
            <p:nvPicPr>
              <p:cNvPr id="2" name="Ink 1">
                <a:extLst>
                  <a:ext uri="{FF2B5EF4-FFF2-40B4-BE49-F238E27FC236}">
                    <a16:creationId xmlns:a16="http://schemas.microsoft.com/office/drawing/2014/main" id="{CD673A62-D854-4E75-BB44-C5AD89C0E6FC}"/>
                  </a:ext>
                </a:extLst>
              </p:cNvPr>
              <p:cNvPicPr/>
              <p:nvPr/>
            </p:nvPicPr>
            <p:blipFill>
              <a:blip r:embed="rId4"/>
              <a:stretch>
                <a:fillRect/>
              </a:stretch>
            </p:blipFill>
            <p:spPr>
              <a:xfrm>
                <a:off x="7605926" y="2650002"/>
                <a:ext cx="19080" cy="19080"/>
              </a:xfrm>
              <a:prstGeom prst="rect">
                <a:avLst/>
              </a:prstGeom>
            </p:spPr>
          </p:pic>
        </mc:Fallback>
      </mc:AlternateContent>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16FCD0-8087-45FC-81A5-2F58519DD4CD}" type="datetime1">
              <a:rPr lang="en-US" smtClean="0"/>
              <a:t>8/9/2019</a:t>
            </a:fld>
            <a:endParaRPr lang="en-US" dirty="0"/>
          </a:p>
        </p:txBody>
      </p:sp>
    </p:spTree>
    <p:extLst>
      <p:ext uri="{BB962C8B-B14F-4D97-AF65-F5344CB8AC3E}">
        <p14:creationId xmlns:p14="http://schemas.microsoft.com/office/powerpoint/2010/main" val="1106871310"/>
      </p:ext>
    </p:extLst>
  </p:cSld>
  <p:clrMapOvr>
    <a:masterClrMapping/>
  </p:clrMapOvr>
  <p:transition spd="med">
    <p:strips dir="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19090" y="0"/>
            <a:ext cx="8229600" cy="1169692"/>
          </a:xfrm>
        </p:spPr>
        <p:txBody>
          <a:bodyPr>
            <a:noAutofit/>
          </a:bodyPr>
          <a:lstStyle/>
          <a:p>
            <a:pPr>
              <a:defRPr/>
            </a:pPr>
            <a:r>
              <a:rPr lang="en-US" dirty="0">
                <a:cs typeface="Calibri" pitchFamily="34" charset="0"/>
              </a:rPr>
              <a:t>Program Information - MOE</a:t>
            </a:r>
            <a:br>
              <a:rPr lang="en-US" sz="4000" dirty="0">
                <a:cs typeface="Calibri" pitchFamily="34" charset="0"/>
              </a:rPr>
            </a:br>
            <a:endParaRPr lang="en-US" sz="4000" dirty="0">
              <a:solidFill>
                <a:srgbClr val="FF0000"/>
              </a:solidFill>
              <a:cs typeface="Calibri" pitchFamily="34" charset="0"/>
            </a:endParaRPr>
          </a:p>
        </p:txBody>
      </p:sp>
      <p:sp>
        <p:nvSpPr>
          <p:cNvPr id="137219"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8E2F81AA-920A-49DB-B1C2-9B0AAFE7DFCF}" type="slidenum">
              <a:rPr lang="en-US" altLang="en-US" sz="1200">
                <a:solidFill>
                  <a:srgbClr val="000000"/>
                </a:solidFill>
              </a:rPr>
              <a:pPr algn="r" eaLnBrk="1" hangingPunct="1"/>
              <a:t>64</a:t>
            </a:fld>
            <a:endParaRPr lang="en-US" altLang="en-US" sz="1200" dirty="0">
              <a:solidFill>
                <a:srgbClr val="000000"/>
              </a:solidFill>
            </a:endParaRPr>
          </a:p>
        </p:txBody>
      </p:sp>
      <p:sp>
        <p:nvSpPr>
          <p:cNvPr id="137220" name="TextBox 4"/>
          <p:cNvSpPr>
            <a:spLocks noGrp="1" noChangeArrowheads="1"/>
          </p:cNvSpPr>
          <p:nvPr>
            <p:ph idx="1"/>
          </p:nvPr>
        </p:nvSpPr>
        <p:spPr>
          <a:xfrm>
            <a:off x="719090" y="1054898"/>
            <a:ext cx="7883372" cy="4278094"/>
          </a:xfrm>
        </p:spPr>
        <p:txBody>
          <a:bodyPr wrap="square">
            <a:spAutoFit/>
          </a:bodyPr>
          <a:lstStyle/>
          <a:p>
            <a:pPr marL="457200" lvl="1" indent="-457200" eaLnBrk="1" hangingPunct="1">
              <a:lnSpc>
                <a:spcPct val="100000"/>
              </a:lnSpc>
              <a:spcBef>
                <a:spcPts val="0"/>
              </a:spcBef>
              <a:buSzPct val="121000"/>
            </a:pPr>
            <a:r>
              <a:rPr lang="en-US" altLang="en-US" sz="2800" dirty="0">
                <a:ea typeface="Calibri" pitchFamily="34" charset="0"/>
              </a:rPr>
              <a:t>Maintenance of Effort (MOE)</a:t>
            </a:r>
            <a:endParaRPr lang="en-US" altLang="en-US" dirty="0">
              <a:solidFill>
                <a:schemeClr val="tx2"/>
              </a:solidFill>
            </a:endParaRPr>
          </a:p>
          <a:p>
            <a:pPr marL="800100" lvl="3" indent="-342900" eaLnBrk="1" hangingPunct="1">
              <a:lnSpc>
                <a:spcPct val="100000"/>
              </a:lnSpc>
              <a:spcBef>
                <a:spcPts val="0"/>
              </a:spcBef>
              <a:buFont typeface="Courier New" panose="02070309020205020404" pitchFamily="49" charset="0"/>
              <a:buChar char="o"/>
            </a:pPr>
            <a:r>
              <a:rPr lang="en-US" altLang="en-US" sz="2400" dirty="0">
                <a:ea typeface="Calibri" pitchFamily="34" charset="0"/>
                <a:cs typeface="Calibri" pitchFamily="34" charset="0"/>
              </a:rPr>
              <a:t>LEAs that did not meet MOE— the Department will request a waiver from US ED on each district’s behalf, if requested </a:t>
            </a:r>
          </a:p>
          <a:p>
            <a:pPr marL="1714500" lvl="5" indent="-342900">
              <a:lnSpc>
                <a:spcPct val="100000"/>
              </a:lnSpc>
              <a:spcBef>
                <a:spcPts val="0"/>
              </a:spcBef>
              <a:buFont typeface="Wingdings" panose="05000000000000000000" pitchFamily="2" charset="2"/>
              <a:buChar char="§"/>
            </a:pPr>
            <a:r>
              <a:rPr lang="en-US" altLang="en-US" sz="2000" dirty="0">
                <a:latin typeface="Arial" panose="020B0604020202020204" pitchFamily="34" charset="0"/>
                <a:ea typeface="Calibri" pitchFamily="34" charset="0"/>
                <a:cs typeface="Arial" panose="020B0604020202020204" pitchFamily="34" charset="0"/>
              </a:rPr>
              <a:t>There is one district that did not meet MOE for FY20  (The district has been notified.) </a:t>
            </a:r>
          </a:p>
          <a:p>
            <a:pPr marL="1714500" lvl="5" indent="-342900">
              <a:lnSpc>
                <a:spcPct val="100000"/>
              </a:lnSpc>
              <a:spcBef>
                <a:spcPts val="0"/>
              </a:spcBef>
              <a:buFont typeface="Wingdings" panose="05000000000000000000" pitchFamily="2" charset="2"/>
              <a:buChar char="§"/>
            </a:pPr>
            <a:r>
              <a:rPr lang="en-US" altLang="en-US" sz="2000" dirty="0">
                <a:latin typeface="Arial" panose="020B0604020202020204" pitchFamily="34" charset="0"/>
                <a:ea typeface="Calibri" pitchFamily="34" charset="0"/>
                <a:cs typeface="Arial" panose="020B0604020202020204" pitchFamily="34" charset="0"/>
              </a:rPr>
              <a:t>If the LEA fails to meet this requirement for one or more of the five immediately preceding fiscal years, its federal funds will be adjusted (Section 8521)</a:t>
            </a:r>
          </a:p>
          <a:p>
            <a:pPr marL="800100" lvl="3" indent="-342900" eaLnBrk="1" hangingPunct="1">
              <a:lnSpc>
                <a:spcPct val="100000"/>
              </a:lnSpc>
              <a:spcBef>
                <a:spcPts val="0"/>
              </a:spcBef>
              <a:buFont typeface="Courier New" panose="02070309020205020404" pitchFamily="49" charset="0"/>
              <a:buChar char="o"/>
            </a:pPr>
            <a:r>
              <a:rPr lang="en-US" altLang="en-US" sz="2400" dirty="0">
                <a:ea typeface="Calibri" pitchFamily="34" charset="0"/>
                <a:cs typeface="Calibri" pitchFamily="34" charset="0"/>
              </a:rPr>
              <a:t>An MOE waiver (located on the Title I website) is provided for charter schools that were not in existence during the comparison years</a:t>
            </a:r>
          </a:p>
        </p:txBody>
      </p:sp>
      <p:sp>
        <p:nvSpPr>
          <p:cNvPr id="137221" name="Slide Number Placeholder 1"/>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95B556BC-0705-42C8-9E74-CA109B077E6A}" type="slidenum">
              <a:rPr lang="en-US" altLang="en-US" sz="1200">
                <a:solidFill>
                  <a:schemeClr val="bg1"/>
                </a:solidFill>
              </a:rPr>
              <a:pPr/>
              <a:t>64</a:t>
            </a:fld>
            <a:endParaRPr lang="en-US" altLang="en-US" sz="1200"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D673A62-D854-4E75-BB44-C5AD89C0E6FC}"/>
                  </a:ext>
                </a:extLst>
              </p14:cNvPr>
              <p14:cNvContentPartPr/>
              <p14:nvPr/>
            </p14:nvContentPartPr>
            <p14:xfrm>
              <a:off x="7615286" y="2659362"/>
              <a:ext cx="360" cy="360"/>
            </p14:xfrm>
          </p:contentPart>
        </mc:Choice>
        <mc:Fallback xmlns="">
          <p:pic>
            <p:nvPicPr>
              <p:cNvPr id="2" name="Ink 1">
                <a:extLst>
                  <a:ext uri="{FF2B5EF4-FFF2-40B4-BE49-F238E27FC236}">
                    <a16:creationId xmlns:a16="http://schemas.microsoft.com/office/drawing/2014/main" id="{CD673A62-D854-4E75-BB44-C5AD89C0E6FC}"/>
                  </a:ext>
                </a:extLst>
              </p:cNvPr>
              <p:cNvPicPr/>
              <p:nvPr/>
            </p:nvPicPr>
            <p:blipFill>
              <a:blip r:embed="rId4"/>
              <a:stretch>
                <a:fillRect/>
              </a:stretch>
            </p:blipFill>
            <p:spPr>
              <a:xfrm>
                <a:off x="7605926" y="2650002"/>
                <a:ext cx="19080" cy="19080"/>
              </a:xfrm>
              <a:prstGeom prst="rect">
                <a:avLst/>
              </a:prstGeom>
            </p:spPr>
          </p:pic>
        </mc:Fallback>
      </mc:AlternateContent>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16FCD0-8087-45FC-81A5-2F58519DD4CD}" type="datetime1">
              <a:rPr lang="en-US" smtClean="0"/>
              <a:t>8/9/2019</a:t>
            </a:fld>
            <a:endParaRPr lang="en-US" dirty="0"/>
          </a:p>
        </p:txBody>
      </p:sp>
    </p:spTree>
    <p:extLst>
      <p:ext uri="{BB962C8B-B14F-4D97-AF65-F5344CB8AC3E}">
        <p14:creationId xmlns:p14="http://schemas.microsoft.com/office/powerpoint/2010/main" val="3246520443"/>
      </p:ext>
    </p:extLst>
  </p:cSld>
  <p:clrMapOvr>
    <a:masterClrMapping/>
  </p:clrMapOvr>
  <p:transition spd="med">
    <p:strips dir="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3A4FC-ECA5-4653-9BB3-17BAD6021B17}"/>
              </a:ext>
            </a:extLst>
          </p:cNvPr>
          <p:cNvSpPr>
            <a:spLocks noGrp="1"/>
          </p:cNvSpPr>
          <p:nvPr>
            <p:ph type="title"/>
          </p:nvPr>
        </p:nvSpPr>
        <p:spPr>
          <a:xfrm>
            <a:off x="628650" y="1"/>
            <a:ext cx="8110491" cy="768178"/>
          </a:xfrm>
        </p:spPr>
        <p:txBody>
          <a:bodyPr>
            <a:normAutofit/>
          </a:bodyPr>
          <a:lstStyle/>
          <a:p>
            <a:r>
              <a:rPr lang="en-US" dirty="0">
                <a:cs typeface="Calibri" pitchFamily="34" charset="0"/>
              </a:rPr>
              <a:t>Program Information - MOE</a:t>
            </a:r>
            <a:endParaRPr lang="en-US" dirty="0"/>
          </a:p>
        </p:txBody>
      </p:sp>
      <p:sp>
        <p:nvSpPr>
          <p:cNvPr id="3" name="Date Placeholder 2">
            <a:extLst>
              <a:ext uri="{FF2B5EF4-FFF2-40B4-BE49-F238E27FC236}">
                <a16:creationId xmlns:a16="http://schemas.microsoft.com/office/drawing/2014/main" id="{7EE325A1-519D-4228-89C9-1EEAA9299F8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BA6010-7ACF-46CE-AA97-386CAF45474C}" type="datetime1">
              <a:rPr lang="en-US" smtClean="0"/>
              <a:t>8/9/2019</a:t>
            </a:fld>
            <a:endParaRPr lang="en-US" dirty="0"/>
          </a:p>
        </p:txBody>
      </p:sp>
      <p:sp>
        <p:nvSpPr>
          <p:cNvPr id="4" name="Slide Number Placeholder 3">
            <a:extLst>
              <a:ext uri="{FF2B5EF4-FFF2-40B4-BE49-F238E27FC236}">
                <a16:creationId xmlns:a16="http://schemas.microsoft.com/office/drawing/2014/main" id="{2506E4F2-A7A6-45D3-A35F-CCDE9BEB42C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65</a:t>
            </a:fld>
            <a:endParaRPr lang="en-US" dirty="0"/>
          </a:p>
        </p:txBody>
      </p:sp>
      <p:pic>
        <p:nvPicPr>
          <p:cNvPr id="5" name="Picture 4">
            <a:extLst>
              <a:ext uri="{FF2B5EF4-FFF2-40B4-BE49-F238E27FC236}">
                <a16:creationId xmlns:a16="http://schemas.microsoft.com/office/drawing/2014/main" id="{8DBB92FF-1DBA-4CA1-AA2D-08F1D5863399}"/>
              </a:ext>
            </a:extLst>
          </p:cNvPr>
          <p:cNvPicPr>
            <a:picLocks noChangeAspect="1"/>
          </p:cNvPicPr>
          <p:nvPr/>
        </p:nvPicPr>
        <p:blipFill>
          <a:blip r:embed="rId2"/>
          <a:stretch>
            <a:fillRect/>
          </a:stretch>
        </p:blipFill>
        <p:spPr>
          <a:xfrm>
            <a:off x="754602" y="1852757"/>
            <a:ext cx="8389398" cy="4338317"/>
          </a:xfrm>
          <a:prstGeom prst="rect">
            <a:avLst/>
          </a:prstGeom>
        </p:spPr>
      </p:pic>
      <p:sp>
        <p:nvSpPr>
          <p:cNvPr id="6" name="Arrow: Down 5">
            <a:extLst>
              <a:ext uri="{FF2B5EF4-FFF2-40B4-BE49-F238E27FC236}">
                <a16:creationId xmlns:a16="http://schemas.microsoft.com/office/drawing/2014/main" id="{AA9FC845-3129-4FC9-895C-B3B3EACC1577}"/>
              </a:ext>
            </a:extLst>
          </p:cNvPr>
          <p:cNvSpPr/>
          <p:nvPr/>
        </p:nvSpPr>
        <p:spPr>
          <a:xfrm rot="2266788">
            <a:off x="2423844" y="3810017"/>
            <a:ext cx="524412" cy="1268835"/>
          </a:xfrm>
          <a:prstGeom prst="down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64BBD3C8-83D3-4418-A4A1-8ECA08B751AC}"/>
              </a:ext>
            </a:extLst>
          </p:cNvPr>
          <p:cNvSpPr/>
          <p:nvPr/>
        </p:nvSpPr>
        <p:spPr>
          <a:xfrm rot="2266788">
            <a:off x="1490947" y="2605724"/>
            <a:ext cx="549700" cy="1268835"/>
          </a:xfrm>
          <a:prstGeom prst="down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359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5B9C-25DE-4E0B-BCD6-56B5AB68AA8F}"/>
              </a:ext>
            </a:extLst>
          </p:cNvPr>
          <p:cNvSpPr>
            <a:spLocks noGrp="1"/>
          </p:cNvSpPr>
          <p:nvPr>
            <p:ph type="ctrTitle"/>
          </p:nvPr>
        </p:nvSpPr>
        <p:spPr>
          <a:xfrm>
            <a:off x="901467" y="1280408"/>
            <a:ext cx="7913874" cy="2387600"/>
          </a:xfrm>
        </p:spPr>
        <p:txBody>
          <a:bodyPr>
            <a:normAutofit/>
          </a:bodyPr>
          <a:lstStyle/>
          <a:p>
            <a:r>
              <a:rPr lang="en-US" sz="4000" dirty="0"/>
              <a:t>Title I, Part A</a:t>
            </a:r>
            <a:br>
              <a:rPr lang="en-US" sz="4000" dirty="0"/>
            </a:br>
            <a:br>
              <a:rPr lang="en-US" sz="4000" dirty="0"/>
            </a:br>
            <a:r>
              <a:rPr lang="en-US" sz="4000" dirty="0"/>
              <a:t>Set-Asides</a:t>
            </a:r>
          </a:p>
        </p:txBody>
      </p:sp>
    </p:spTree>
    <p:extLst>
      <p:ext uri="{BB962C8B-B14F-4D97-AF65-F5344CB8AC3E}">
        <p14:creationId xmlns:p14="http://schemas.microsoft.com/office/powerpoint/2010/main" val="66892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6DB2-CD68-49D7-B0E4-D1E6AEA020B2}"/>
              </a:ext>
            </a:extLst>
          </p:cNvPr>
          <p:cNvSpPr>
            <a:spLocks noGrp="1"/>
          </p:cNvSpPr>
          <p:nvPr>
            <p:ph type="title"/>
          </p:nvPr>
        </p:nvSpPr>
        <p:spPr>
          <a:xfrm>
            <a:off x="628650" y="1"/>
            <a:ext cx="8153400" cy="1034980"/>
          </a:xfrm>
        </p:spPr>
        <p:txBody>
          <a:bodyPr>
            <a:normAutofit/>
          </a:bodyPr>
          <a:lstStyle/>
          <a:p>
            <a:r>
              <a:rPr lang="en-US" dirty="0"/>
              <a:t>District Set-Asides</a:t>
            </a:r>
          </a:p>
        </p:txBody>
      </p:sp>
      <p:sp>
        <p:nvSpPr>
          <p:cNvPr id="4" name="Slide Number Placeholder 3">
            <a:extLst>
              <a:ext uri="{FF2B5EF4-FFF2-40B4-BE49-F238E27FC236}">
                <a16:creationId xmlns:a16="http://schemas.microsoft.com/office/drawing/2014/main" id="{B3EDABD0-D4C1-444B-9A8E-BAB72179B95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67</a:t>
            </a:fld>
            <a:endParaRPr lang="en-US" dirty="0"/>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9" name="Subtitle 2">
            <a:extLst>
              <a:ext uri="{FF2B5EF4-FFF2-40B4-BE49-F238E27FC236}">
                <a16:creationId xmlns:a16="http://schemas.microsoft.com/office/drawing/2014/main" id="{2802F312-5072-4FB0-97D7-6A0A6F926C2D}"/>
              </a:ext>
            </a:extLst>
          </p:cNvPr>
          <p:cNvSpPr txBox="1">
            <a:spLocks/>
          </p:cNvSpPr>
          <p:nvPr/>
        </p:nvSpPr>
        <p:spPr>
          <a:xfrm>
            <a:off x="757927" y="1034981"/>
            <a:ext cx="8024123" cy="523519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US" sz="3000" b="1" dirty="0">
                <a:cs typeface="Calibri" pitchFamily="34" charset="0"/>
              </a:rPr>
              <a:t>Set-asides are for district level activities only. </a:t>
            </a:r>
            <a:r>
              <a:rPr lang="en-US" sz="3000" dirty="0">
                <a:cs typeface="Calibri" pitchFamily="34" charset="0"/>
              </a:rPr>
              <a:t>These items/initiatives are budgeted first (before funds are allocated to Title I schools).  </a:t>
            </a:r>
          </a:p>
          <a:p>
            <a:pPr marL="0" indent="0">
              <a:lnSpc>
                <a:spcPct val="100000"/>
              </a:lnSpc>
              <a:spcBef>
                <a:spcPts val="0"/>
              </a:spcBef>
              <a:buFont typeface="Arial" panose="020B0604020202020204" pitchFamily="34" charset="0"/>
              <a:buNone/>
              <a:defRPr/>
            </a:pPr>
            <a:endParaRPr lang="en-US" sz="1500" dirty="0">
              <a:cs typeface="Calibri" pitchFamily="34" charset="0"/>
            </a:endParaRPr>
          </a:p>
          <a:p>
            <a:pPr>
              <a:lnSpc>
                <a:spcPct val="100000"/>
              </a:lnSpc>
              <a:spcBef>
                <a:spcPts val="0"/>
              </a:spcBef>
              <a:defRPr/>
            </a:pPr>
            <a:r>
              <a:rPr lang="en-US" sz="3000" dirty="0">
                <a:cs typeface="Calibri" pitchFamily="34" charset="0"/>
              </a:rPr>
              <a:t>Some set-asides are </a:t>
            </a:r>
            <a:r>
              <a:rPr lang="en-US" sz="3000" i="1" u="sng" dirty="0">
                <a:cs typeface="Calibri" pitchFamily="34" charset="0"/>
              </a:rPr>
              <a:t>required</a:t>
            </a:r>
            <a:r>
              <a:rPr lang="en-US" sz="3000" i="1" dirty="0">
                <a:cs typeface="Calibri" pitchFamily="34" charset="0"/>
              </a:rPr>
              <a:t>,</a:t>
            </a:r>
            <a:r>
              <a:rPr lang="en-US" sz="3000" dirty="0">
                <a:cs typeface="Calibri" pitchFamily="34" charset="0"/>
              </a:rPr>
              <a:t> and others are </a:t>
            </a:r>
            <a:r>
              <a:rPr lang="en-US" sz="3000" i="1" u="sng" dirty="0">
                <a:cs typeface="Calibri" pitchFamily="34" charset="0"/>
              </a:rPr>
              <a:t>optional</a:t>
            </a:r>
            <a:r>
              <a:rPr lang="en-US" sz="3000" dirty="0">
                <a:cs typeface="Calibri" pitchFamily="34" charset="0"/>
              </a:rPr>
              <a:t>.</a:t>
            </a:r>
          </a:p>
          <a:p>
            <a:pPr>
              <a:lnSpc>
                <a:spcPct val="100000"/>
              </a:lnSpc>
              <a:spcBef>
                <a:spcPts val="0"/>
              </a:spcBef>
              <a:defRPr/>
            </a:pPr>
            <a:endParaRPr lang="en-US" sz="1500" dirty="0">
              <a:cs typeface="Calibri" pitchFamily="34" charset="0"/>
            </a:endParaRPr>
          </a:p>
          <a:p>
            <a:pPr>
              <a:lnSpc>
                <a:spcPct val="100000"/>
              </a:lnSpc>
              <a:spcBef>
                <a:spcPts val="0"/>
              </a:spcBef>
              <a:defRPr/>
            </a:pPr>
            <a:r>
              <a:rPr lang="en-US" sz="3000" dirty="0">
                <a:cs typeface="Calibri" pitchFamily="34" charset="0"/>
              </a:rPr>
              <a:t>Activities that are included in the set-asides must be charged to the district’s facility code – for most districts this is 8010.</a:t>
            </a:r>
          </a:p>
          <a:p>
            <a:pPr marL="685800" lvl="4">
              <a:lnSpc>
                <a:spcPct val="100000"/>
              </a:lnSpc>
              <a:spcBef>
                <a:spcPts val="0"/>
              </a:spcBef>
              <a:buFont typeface="Courier New" pitchFamily="49" charset="0"/>
              <a:buChar char="o"/>
              <a:defRPr/>
            </a:pPr>
            <a:r>
              <a:rPr lang="en-US" sz="2600" dirty="0">
                <a:cs typeface="Calibri" pitchFamily="34" charset="0"/>
              </a:rPr>
              <a:t>Providing additional school level staff, technology, materials, and/or supplies to Title I schools should be through the school allocation and not district set- asides. Doing this could cause a school to be served out of rank order.</a:t>
            </a:r>
          </a:p>
          <a:p>
            <a:pPr marL="228600" lvl="3">
              <a:lnSpc>
                <a:spcPct val="100000"/>
              </a:lnSpc>
              <a:spcBef>
                <a:spcPts val="0"/>
              </a:spcBef>
              <a:buFont typeface="Courier New" pitchFamily="49" charset="0"/>
              <a:buChar char="o"/>
              <a:defRPr/>
            </a:pPr>
            <a:endParaRPr lang="en-US" sz="2000" dirty="0">
              <a:cs typeface="Calibri" pitchFamily="34" charset="0"/>
            </a:endParaRPr>
          </a:p>
          <a:p>
            <a:pPr marL="228600" lvl="3">
              <a:lnSpc>
                <a:spcPct val="100000"/>
              </a:lnSpc>
              <a:spcBef>
                <a:spcPts val="0"/>
              </a:spcBef>
              <a:buFont typeface="Courier New" pitchFamily="49" charset="0"/>
              <a:buChar char="o"/>
              <a:defRPr/>
            </a:pPr>
            <a:endParaRPr lang="en-US" sz="2000" dirty="0">
              <a:latin typeface="Arial" charset="0"/>
              <a:cs typeface="Arial" charset="0"/>
            </a:endParaRPr>
          </a:p>
        </p:txBody>
      </p:sp>
    </p:spTree>
    <p:extLst>
      <p:ext uri="{BB962C8B-B14F-4D97-AF65-F5344CB8AC3E}">
        <p14:creationId xmlns:p14="http://schemas.microsoft.com/office/powerpoint/2010/main" val="519032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8153400" cy="843379"/>
          </a:xfrm>
        </p:spPr>
        <p:txBody>
          <a:bodyPr>
            <a:normAutofit/>
          </a:bodyPr>
          <a:lstStyle/>
          <a:p>
            <a:pPr>
              <a:defRPr/>
            </a:pPr>
            <a:r>
              <a:rPr lang="en-US" dirty="0">
                <a:cs typeface="Calibri" pitchFamily="34" charset="0"/>
              </a:rPr>
              <a:t>District Set-Asides</a:t>
            </a:r>
          </a:p>
        </p:txBody>
      </p:sp>
      <p:sp>
        <p:nvSpPr>
          <p:cNvPr id="3" name="Subtitle 2"/>
          <p:cNvSpPr>
            <a:spLocks noGrp="1"/>
          </p:cNvSpPr>
          <p:nvPr>
            <p:ph idx="1"/>
          </p:nvPr>
        </p:nvSpPr>
        <p:spPr>
          <a:xfrm>
            <a:off x="800099" y="1125416"/>
            <a:ext cx="8153399" cy="5732584"/>
          </a:xfrm>
        </p:spPr>
        <p:txBody>
          <a:bodyPr>
            <a:normAutofit fontScale="25000" lnSpcReduction="20000"/>
          </a:bodyPr>
          <a:lstStyle/>
          <a:p>
            <a:pPr>
              <a:spcBef>
                <a:spcPts val="0"/>
              </a:spcBef>
              <a:defRPr/>
            </a:pPr>
            <a:r>
              <a:rPr lang="en-US" sz="10400" dirty="0">
                <a:cs typeface="Calibri" pitchFamily="34" charset="0"/>
              </a:rPr>
              <a:t>The set-aside page and the school allocation page link to one another, but they do not link to the budget detail pages.</a:t>
            </a:r>
          </a:p>
          <a:p>
            <a:pPr>
              <a:spcBef>
                <a:spcPts val="0"/>
              </a:spcBef>
              <a:defRPr/>
            </a:pPr>
            <a:endParaRPr lang="en-US" sz="5600" dirty="0">
              <a:cs typeface="Calibri" pitchFamily="34" charset="0"/>
            </a:endParaRPr>
          </a:p>
          <a:p>
            <a:pPr eaLnBrk="1" hangingPunct="1">
              <a:lnSpc>
                <a:spcPct val="100000"/>
              </a:lnSpc>
              <a:spcBef>
                <a:spcPts val="0"/>
              </a:spcBef>
              <a:defRPr/>
            </a:pPr>
            <a:r>
              <a:rPr lang="en-US" sz="10400" dirty="0">
                <a:cs typeface="Calibri" pitchFamily="34" charset="0"/>
              </a:rPr>
              <a:t>The total amount of the set-asides plus the total amount allocated to schools from the school allocation tab must equal the district’s </a:t>
            </a:r>
            <a:r>
              <a:rPr lang="en-US" sz="10400" dirty="0"/>
              <a:t>FY20 </a:t>
            </a:r>
            <a:r>
              <a:rPr lang="en-US" sz="10400" dirty="0">
                <a:cs typeface="Calibri" pitchFamily="34" charset="0"/>
              </a:rPr>
              <a:t>allocation.</a:t>
            </a:r>
          </a:p>
          <a:p>
            <a:pPr eaLnBrk="1" hangingPunct="1">
              <a:lnSpc>
                <a:spcPct val="100000"/>
              </a:lnSpc>
              <a:spcBef>
                <a:spcPts val="0"/>
              </a:spcBef>
              <a:defRPr/>
            </a:pPr>
            <a:endParaRPr lang="en-US" sz="5600" dirty="0">
              <a:cs typeface="Calibri" pitchFamily="34" charset="0"/>
            </a:endParaRPr>
          </a:p>
          <a:p>
            <a:pPr eaLnBrk="1" hangingPunct="1">
              <a:lnSpc>
                <a:spcPct val="100000"/>
              </a:lnSpc>
              <a:spcBef>
                <a:spcPts val="0"/>
              </a:spcBef>
              <a:defRPr/>
            </a:pPr>
            <a:r>
              <a:rPr lang="en-US" sz="10400" dirty="0">
                <a:cs typeface="Calibri" pitchFamily="34" charset="0"/>
              </a:rPr>
              <a:t>There must be no unallocated funds.</a:t>
            </a:r>
          </a:p>
          <a:p>
            <a:pPr eaLnBrk="1" hangingPunct="1">
              <a:lnSpc>
                <a:spcPct val="100000"/>
              </a:lnSpc>
              <a:spcBef>
                <a:spcPts val="0"/>
              </a:spcBef>
              <a:defRPr/>
            </a:pPr>
            <a:endParaRPr lang="en-US" sz="5600" dirty="0">
              <a:cs typeface="Calibri" pitchFamily="34" charset="0"/>
            </a:endParaRPr>
          </a:p>
          <a:p>
            <a:pPr eaLnBrk="1" hangingPunct="1">
              <a:lnSpc>
                <a:spcPct val="100000"/>
              </a:lnSpc>
              <a:spcBef>
                <a:spcPts val="0"/>
              </a:spcBef>
              <a:tabLst>
                <a:tab pos="285750" algn="l"/>
                <a:tab pos="628650" algn="l"/>
                <a:tab pos="800100" algn="l"/>
              </a:tabLst>
              <a:defRPr/>
            </a:pPr>
            <a:r>
              <a:rPr lang="en-US" sz="10400" dirty="0">
                <a:cs typeface="Calibri" pitchFamily="34" charset="0"/>
              </a:rPr>
              <a:t>If a </a:t>
            </a:r>
            <a:r>
              <a:rPr lang="en-US" sz="10400" b="1" dirty="0">
                <a:cs typeface="Calibri" pitchFamily="34" charset="0"/>
              </a:rPr>
              <a:t>required set-aside </a:t>
            </a:r>
            <a:r>
              <a:rPr lang="en-US" sz="10400" dirty="0">
                <a:cs typeface="Calibri" pitchFamily="34" charset="0"/>
              </a:rPr>
              <a:t>is </a:t>
            </a:r>
            <a:r>
              <a:rPr lang="en-US" sz="10400" b="1" dirty="0">
                <a:cs typeface="Calibri" pitchFamily="34" charset="0"/>
              </a:rPr>
              <a:t>not applicable</a:t>
            </a:r>
            <a:r>
              <a:rPr lang="en-US" sz="10400" dirty="0">
                <a:cs typeface="Calibri" pitchFamily="34" charset="0"/>
              </a:rPr>
              <a:t>, the set-aside </a:t>
            </a:r>
            <a:r>
              <a:rPr lang="en-US" sz="10400" b="1" dirty="0">
                <a:cs typeface="Calibri" pitchFamily="34" charset="0"/>
              </a:rPr>
              <a:t>must be listed</a:t>
            </a:r>
            <a:r>
              <a:rPr lang="en-US" sz="10400" dirty="0">
                <a:cs typeface="Calibri" pitchFamily="34" charset="0"/>
              </a:rPr>
              <a:t>, with </a:t>
            </a:r>
            <a:r>
              <a:rPr lang="en-US" sz="10400" b="1" dirty="0">
                <a:cs typeface="Calibri" pitchFamily="34" charset="0"/>
              </a:rPr>
              <a:t>zero dollars</a:t>
            </a:r>
            <a:r>
              <a:rPr lang="en-US" sz="10400" dirty="0">
                <a:cs typeface="Calibri" pitchFamily="34" charset="0"/>
              </a:rPr>
              <a:t>, and a </a:t>
            </a:r>
            <a:r>
              <a:rPr lang="en-US" sz="10400" b="1" dirty="0">
                <a:cs typeface="Calibri" pitchFamily="34" charset="0"/>
              </a:rPr>
              <a:t>statement</a:t>
            </a:r>
            <a:r>
              <a:rPr lang="en-US" sz="10400" dirty="0">
                <a:cs typeface="Calibri" pitchFamily="34" charset="0"/>
              </a:rPr>
              <a:t> must be included indicating why a set-aside is not applicable.</a:t>
            </a:r>
            <a:endParaRPr lang="en-US" sz="7400" dirty="0">
              <a:cs typeface="Calibri" pitchFamily="34" charset="0"/>
            </a:endParaRPr>
          </a:p>
          <a:p>
            <a:pPr marL="685800" lvl="2" eaLnBrk="1" hangingPunct="1">
              <a:lnSpc>
                <a:spcPct val="100000"/>
              </a:lnSpc>
              <a:spcBef>
                <a:spcPts val="0"/>
              </a:spcBef>
              <a:buFont typeface="Courier New" pitchFamily="49" charset="0"/>
              <a:buChar char="o"/>
              <a:tabLst>
                <a:tab pos="285750" algn="l"/>
                <a:tab pos="628650" algn="l"/>
                <a:tab pos="800100" algn="l"/>
              </a:tabLst>
              <a:defRPr/>
            </a:pPr>
            <a:r>
              <a:rPr lang="en-US" sz="8000" dirty="0">
                <a:cs typeface="Calibri" pitchFamily="34" charset="0"/>
              </a:rPr>
              <a:t>Example:  N&amp;D Set-aside: There are no N&amp;D programs or schools in the district. The district does not receive a set-aside. </a:t>
            </a:r>
          </a:p>
          <a:p>
            <a:pPr eaLnBrk="1" hangingPunct="1">
              <a:buFont typeface="Arial"/>
              <a:buNone/>
              <a:tabLst>
                <a:tab pos="285750" algn="l"/>
                <a:tab pos="628650" algn="l"/>
                <a:tab pos="800100" algn="l"/>
              </a:tabLst>
              <a:defRPr/>
            </a:pPr>
            <a:r>
              <a:rPr lang="en-US" dirty="0">
                <a:solidFill>
                  <a:schemeClr val="accent6">
                    <a:lumMod val="75000"/>
                  </a:schemeClr>
                </a:solidFill>
                <a:latin typeface="Arial" pitchFamily="34" charset="0"/>
                <a:cs typeface="Arial" pitchFamily="34" charset="0"/>
              </a:rPr>
              <a:t> </a:t>
            </a:r>
          </a:p>
          <a:p>
            <a:pPr eaLnBrk="1" hangingPunct="1">
              <a:buFont typeface="Wingdings 2" pitchFamily="18" charset="2"/>
              <a:buNone/>
              <a:defRPr/>
            </a:pPr>
            <a:endParaRPr lang="en-US" dirty="0">
              <a:latin typeface="Arial" pitchFamily="34" charset="0"/>
              <a:cs typeface="Arial" pitchFamily="34" charset="0"/>
            </a:endParaRPr>
          </a:p>
          <a:p>
            <a:pPr marL="274320" indent="-274320" eaLnBrk="1" fontAlgn="auto" hangingPunct="1">
              <a:spcAft>
                <a:spcPts val="0"/>
              </a:spcAft>
              <a:buFont typeface="Arial"/>
              <a:buNone/>
              <a:defRPr/>
            </a:pPr>
            <a:endParaRPr lang="en-US" sz="2000" dirty="0">
              <a:latin typeface="Arial" pitchFamily="34" charset="0"/>
              <a:cs typeface="Arial" pitchFamily="34" charset="0"/>
            </a:endParaRPr>
          </a:p>
          <a:p>
            <a:pPr marL="274320" indent="-274320" eaLnBrk="1" fontAlgn="auto" hangingPunct="1">
              <a:spcAft>
                <a:spcPts val="0"/>
              </a:spcAft>
              <a:buFont typeface="Arial"/>
              <a:buNone/>
              <a:defRPr/>
            </a:pPr>
            <a:endParaRPr lang="en-US" sz="2000" dirty="0">
              <a:latin typeface="Arial" pitchFamily="34" charset="0"/>
              <a:cs typeface="Arial" pitchFamily="34" charset="0"/>
            </a:endParaRPr>
          </a:p>
        </p:txBody>
      </p:sp>
      <p:sp>
        <p:nvSpPr>
          <p:cNvPr id="142340"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2C2342D8-1D44-4BFA-9B80-9215D3ADE7C1}" type="slidenum">
              <a:rPr lang="en-US" altLang="en-US" sz="1200">
                <a:solidFill>
                  <a:srgbClr val="000000"/>
                </a:solidFill>
              </a:rPr>
              <a:pPr algn="r" eaLnBrk="1" hangingPunct="1"/>
              <a:t>68</a:t>
            </a:fld>
            <a:endParaRPr lang="en-US" altLang="en-US" sz="1200" dirty="0">
              <a:solidFill>
                <a:srgbClr val="000000"/>
              </a:solidFill>
            </a:endParaRPr>
          </a:p>
        </p:txBody>
      </p:sp>
      <p:sp>
        <p:nvSpPr>
          <p:cNvPr id="142341"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606CB644-DEA7-4CCF-B9C9-59F4291FBF7A}" type="slidenum">
              <a:rPr lang="en-US" altLang="en-US" sz="1200">
                <a:solidFill>
                  <a:schemeClr val="bg1"/>
                </a:solidFill>
              </a:rPr>
              <a:pPr/>
              <a:t>68</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446707299"/>
      </p:ext>
    </p:extLst>
  </p:cSld>
  <p:clrMapOvr>
    <a:masterClrMapping/>
  </p:clrMapOvr>
  <p:transition spd="med">
    <p:strips dir="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6DB2-CD68-49D7-B0E4-D1E6AEA020B2}"/>
              </a:ext>
            </a:extLst>
          </p:cNvPr>
          <p:cNvSpPr>
            <a:spLocks noGrp="1"/>
          </p:cNvSpPr>
          <p:nvPr>
            <p:ph type="title"/>
          </p:nvPr>
        </p:nvSpPr>
        <p:spPr>
          <a:xfrm>
            <a:off x="670560" y="0"/>
            <a:ext cx="8111490" cy="1143771"/>
          </a:xfrm>
        </p:spPr>
        <p:txBody>
          <a:bodyPr>
            <a:normAutofit/>
          </a:bodyPr>
          <a:lstStyle/>
          <a:p>
            <a:r>
              <a:rPr lang="en-US" dirty="0"/>
              <a:t>Set-Aside Tab</a:t>
            </a:r>
          </a:p>
        </p:txBody>
      </p:sp>
      <p:pic>
        <p:nvPicPr>
          <p:cNvPr id="5" name="Content Placeholder 4">
            <a:extLst>
              <a:ext uri="{FF2B5EF4-FFF2-40B4-BE49-F238E27FC236}">
                <a16:creationId xmlns:a16="http://schemas.microsoft.com/office/drawing/2014/main" id="{3E2A3A85-5357-4688-B8AE-4F198AF9CE40}"/>
              </a:ext>
            </a:extLst>
          </p:cNvPr>
          <p:cNvPicPr>
            <a:picLocks noGrp="1" noChangeAspect="1"/>
          </p:cNvPicPr>
          <p:nvPr>
            <p:ph idx="1"/>
          </p:nvPr>
        </p:nvPicPr>
        <p:blipFill>
          <a:blip r:embed="rId2"/>
          <a:stretch>
            <a:fillRect/>
          </a:stretch>
        </p:blipFill>
        <p:spPr>
          <a:xfrm>
            <a:off x="670560" y="882548"/>
            <a:ext cx="8302618" cy="5838928"/>
          </a:xfrm>
          <a:prstGeom prst="rect">
            <a:avLst/>
          </a:prstGeom>
        </p:spPr>
      </p:pic>
      <p:sp>
        <p:nvSpPr>
          <p:cNvPr id="4" name="Slide Number Placeholder 3">
            <a:extLst>
              <a:ext uri="{FF2B5EF4-FFF2-40B4-BE49-F238E27FC236}">
                <a16:creationId xmlns:a16="http://schemas.microsoft.com/office/drawing/2014/main" id="{B3EDABD0-D4C1-444B-9A8E-BAB72179B95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69</a:t>
            </a:fld>
            <a:endParaRPr lang="en-US" dirty="0"/>
          </a:p>
        </p:txBody>
      </p:sp>
      <p:sp>
        <p:nvSpPr>
          <p:cNvPr id="6" name="Arrow: Down 5">
            <a:extLst>
              <a:ext uri="{FF2B5EF4-FFF2-40B4-BE49-F238E27FC236}">
                <a16:creationId xmlns:a16="http://schemas.microsoft.com/office/drawing/2014/main" id="{00D3D487-0B86-45E2-9DC9-284849259888}"/>
              </a:ext>
            </a:extLst>
          </p:cNvPr>
          <p:cNvSpPr/>
          <p:nvPr/>
        </p:nvSpPr>
        <p:spPr>
          <a:xfrm rot="2302787">
            <a:off x="3282690" y="4171084"/>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378173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6A94-5FEC-47C2-9274-92249EE219FB}"/>
              </a:ext>
            </a:extLst>
          </p:cNvPr>
          <p:cNvSpPr>
            <a:spLocks noGrp="1"/>
          </p:cNvSpPr>
          <p:nvPr>
            <p:ph type="title"/>
          </p:nvPr>
        </p:nvSpPr>
        <p:spPr>
          <a:xfrm>
            <a:off x="719091" y="0"/>
            <a:ext cx="8062959" cy="837369"/>
          </a:xfrm>
        </p:spPr>
        <p:txBody>
          <a:bodyPr>
            <a:normAutofit/>
          </a:bodyPr>
          <a:lstStyle/>
          <a:p>
            <a:r>
              <a:rPr lang="en-US" dirty="0"/>
              <a:t>Federal Programs Handbook</a:t>
            </a:r>
          </a:p>
        </p:txBody>
      </p:sp>
      <p:sp>
        <p:nvSpPr>
          <p:cNvPr id="4" name="Date Placeholder 3">
            <a:extLst>
              <a:ext uri="{FF2B5EF4-FFF2-40B4-BE49-F238E27FC236}">
                <a16:creationId xmlns:a16="http://schemas.microsoft.com/office/drawing/2014/main" id="{844D6C41-191A-4AA0-A6CF-09D09EBB1A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E2DCC949-DCE4-4408-A0A8-C4F292B2CE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7</a:t>
            </a:fld>
            <a:endParaRPr lang="en-US" dirty="0"/>
          </a:p>
        </p:txBody>
      </p:sp>
      <p:pic>
        <p:nvPicPr>
          <p:cNvPr id="6" name="Picture 5">
            <a:hlinkClick r:id="rId2"/>
            <a:extLst>
              <a:ext uri="{FF2B5EF4-FFF2-40B4-BE49-F238E27FC236}">
                <a16:creationId xmlns:a16="http://schemas.microsoft.com/office/drawing/2014/main" id="{7ADB5E5C-C673-439D-8065-4178FC079ABB}"/>
              </a:ext>
            </a:extLst>
          </p:cNvPr>
          <p:cNvPicPr>
            <a:picLocks noChangeAspect="1"/>
          </p:cNvPicPr>
          <p:nvPr/>
        </p:nvPicPr>
        <p:blipFill>
          <a:blip r:embed="rId3"/>
          <a:stretch>
            <a:fillRect/>
          </a:stretch>
        </p:blipFill>
        <p:spPr>
          <a:xfrm>
            <a:off x="2811607" y="1461214"/>
            <a:ext cx="3520785" cy="4559417"/>
          </a:xfrm>
          <a:prstGeom prst="rect">
            <a:avLst/>
          </a:prstGeom>
          <a:ln>
            <a:solidFill>
              <a:schemeClr val="tx1"/>
            </a:solidFill>
          </a:ln>
        </p:spPr>
      </p:pic>
    </p:spTree>
    <p:extLst>
      <p:ext uri="{BB962C8B-B14F-4D97-AF65-F5344CB8AC3E}">
        <p14:creationId xmlns:p14="http://schemas.microsoft.com/office/powerpoint/2010/main" val="12296200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C7CA-B2A3-4542-804E-C018CC1E72C1}"/>
              </a:ext>
            </a:extLst>
          </p:cNvPr>
          <p:cNvSpPr>
            <a:spLocks noGrp="1"/>
          </p:cNvSpPr>
          <p:nvPr>
            <p:ph type="title"/>
          </p:nvPr>
        </p:nvSpPr>
        <p:spPr>
          <a:xfrm>
            <a:off x="628650" y="1"/>
            <a:ext cx="8153400" cy="1114674"/>
          </a:xfrm>
        </p:spPr>
        <p:txBody>
          <a:bodyPr>
            <a:normAutofit/>
          </a:bodyPr>
          <a:lstStyle/>
          <a:p>
            <a:r>
              <a:rPr lang="en-US" dirty="0"/>
              <a:t>Set-Aside Tab</a:t>
            </a:r>
          </a:p>
        </p:txBody>
      </p:sp>
      <p:pic>
        <p:nvPicPr>
          <p:cNvPr id="5" name="Content Placeholder 4">
            <a:extLst>
              <a:ext uri="{FF2B5EF4-FFF2-40B4-BE49-F238E27FC236}">
                <a16:creationId xmlns:a16="http://schemas.microsoft.com/office/drawing/2014/main" id="{BCD0211D-0293-4170-8C67-F7F2B80857CE}"/>
              </a:ext>
            </a:extLst>
          </p:cNvPr>
          <p:cNvPicPr>
            <a:picLocks noGrp="1" noChangeAspect="1"/>
          </p:cNvPicPr>
          <p:nvPr>
            <p:ph idx="1"/>
          </p:nvPr>
        </p:nvPicPr>
        <p:blipFill>
          <a:blip r:embed="rId2"/>
          <a:stretch>
            <a:fillRect/>
          </a:stretch>
        </p:blipFill>
        <p:spPr>
          <a:xfrm>
            <a:off x="797316" y="1114675"/>
            <a:ext cx="8250844" cy="5743324"/>
          </a:xfrm>
          <a:prstGeom prst="rect">
            <a:avLst/>
          </a:prstGeom>
        </p:spPr>
      </p:pic>
      <p:sp>
        <p:nvSpPr>
          <p:cNvPr id="4" name="Slide Number Placeholder 3">
            <a:extLst>
              <a:ext uri="{FF2B5EF4-FFF2-40B4-BE49-F238E27FC236}">
                <a16:creationId xmlns:a16="http://schemas.microsoft.com/office/drawing/2014/main" id="{B6625B2D-9B24-42D6-A77C-4E873AE31E4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70</a:t>
            </a:fld>
            <a:endParaRPr lang="en-US" dirty="0"/>
          </a:p>
        </p:txBody>
      </p:sp>
      <p:sp>
        <p:nvSpPr>
          <p:cNvPr id="6" name="Arrow: Down 5">
            <a:extLst>
              <a:ext uri="{FF2B5EF4-FFF2-40B4-BE49-F238E27FC236}">
                <a16:creationId xmlns:a16="http://schemas.microsoft.com/office/drawing/2014/main" id="{4FB5F382-8041-4802-8B95-92B25D375811}"/>
              </a:ext>
            </a:extLst>
          </p:cNvPr>
          <p:cNvSpPr/>
          <p:nvPr/>
        </p:nvSpPr>
        <p:spPr>
          <a:xfrm rot="2302787">
            <a:off x="4823372" y="1827061"/>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7" name="Arrow: Down 6">
            <a:extLst>
              <a:ext uri="{FF2B5EF4-FFF2-40B4-BE49-F238E27FC236}">
                <a16:creationId xmlns:a16="http://schemas.microsoft.com/office/drawing/2014/main" id="{5FF74985-E485-49F8-93A8-230BBE708E9B}"/>
              </a:ext>
            </a:extLst>
          </p:cNvPr>
          <p:cNvSpPr/>
          <p:nvPr/>
        </p:nvSpPr>
        <p:spPr>
          <a:xfrm rot="2302787">
            <a:off x="4956722" y="3145424"/>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749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C7CA-B2A3-4542-804E-C018CC1E72C1}"/>
              </a:ext>
            </a:extLst>
          </p:cNvPr>
          <p:cNvSpPr>
            <a:spLocks noGrp="1"/>
          </p:cNvSpPr>
          <p:nvPr>
            <p:ph type="title"/>
          </p:nvPr>
        </p:nvSpPr>
        <p:spPr>
          <a:xfrm>
            <a:off x="628650" y="1"/>
            <a:ext cx="8153400" cy="1095270"/>
          </a:xfrm>
        </p:spPr>
        <p:txBody>
          <a:bodyPr>
            <a:normAutofit/>
          </a:bodyPr>
          <a:lstStyle/>
          <a:p>
            <a:r>
              <a:rPr lang="en-US" dirty="0"/>
              <a:t>Set-Aside Tab</a:t>
            </a:r>
          </a:p>
        </p:txBody>
      </p:sp>
      <p:sp>
        <p:nvSpPr>
          <p:cNvPr id="4" name="Slide Number Placeholder 3">
            <a:extLst>
              <a:ext uri="{FF2B5EF4-FFF2-40B4-BE49-F238E27FC236}">
                <a16:creationId xmlns:a16="http://schemas.microsoft.com/office/drawing/2014/main" id="{B6625B2D-9B24-42D6-A77C-4E873AE31E4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71</a:t>
            </a:fld>
            <a:endParaRPr lang="en-US" dirty="0"/>
          </a:p>
        </p:txBody>
      </p:sp>
      <p:pic>
        <p:nvPicPr>
          <p:cNvPr id="3" name="Picture 2">
            <a:extLst>
              <a:ext uri="{FF2B5EF4-FFF2-40B4-BE49-F238E27FC236}">
                <a16:creationId xmlns:a16="http://schemas.microsoft.com/office/drawing/2014/main" id="{2D7B2941-18C3-44C0-BDC6-365425320C18}"/>
              </a:ext>
            </a:extLst>
          </p:cNvPr>
          <p:cNvPicPr>
            <a:picLocks noChangeAspect="1"/>
          </p:cNvPicPr>
          <p:nvPr/>
        </p:nvPicPr>
        <p:blipFill>
          <a:blip r:embed="rId3"/>
          <a:stretch>
            <a:fillRect/>
          </a:stretch>
        </p:blipFill>
        <p:spPr>
          <a:xfrm>
            <a:off x="762514" y="1095270"/>
            <a:ext cx="8307057" cy="5626205"/>
          </a:xfrm>
          <a:prstGeom prst="rect">
            <a:avLst/>
          </a:prstGeom>
        </p:spPr>
      </p:pic>
      <p:sp>
        <p:nvSpPr>
          <p:cNvPr id="7" name="Content Placeholder 6">
            <a:extLst>
              <a:ext uri="{FF2B5EF4-FFF2-40B4-BE49-F238E27FC236}">
                <a16:creationId xmlns:a16="http://schemas.microsoft.com/office/drawing/2014/main" id="{85E967F0-7C6B-4507-B774-7B6B3F624194}"/>
              </a:ext>
            </a:extLst>
          </p:cNvPr>
          <p:cNvSpPr>
            <a:spLocks noGrp="1"/>
          </p:cNvSpPr>
          <p:nvPr>
            <p:ph idx="1"/>
          </p:nvPr>
        </p:nvSpPr>
        <p:spPr/>
        <p:txBody>
          <a:bodyPr/>
          <a:lstStyle/>
          <a:p>
            <a:pPr marL="0" indent="0">
              <a:buNone/>
            </a:pPr>
            <a:r>
              <a:rPr lang="en-US" dirty="0"/>
              <a:t> </a:t>
            </a:r>
          </a:p>
        </p:txBody>
      </p:sp>
      <p:sp>
        <p:nvSpPr>
          <p:cNvPr id="5" name="Date Placeholder 4"/>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8" name="Arrow: Down 7">
            <a:extLst>
              <a:ext uri="{FF2B5EF4-FFF2-40B4-BE49-F238E27FC236}">
                <a16:creationId xmlns:a16="http://schemas.microsoft.com/office/drawing/2014/main" id="{E5019A4A-7EFB-4A70-938C-14E1FF562EF8}"/>
              </a:ext>
            </a:extLst>
          </p:cNvPr>
          <p:cNvSpPr/>
          <p:nvPr/>
        </p:nvSpPr>
        <p:spPr>
          <a:xfrm rot="3293849">
            <a:off x="5213297" y="1701337"/>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469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2.22222E-6 -4.44444E-6 L 0.00052 0.40926 " pathEditMode="relative" rAng="0" ptsTypes="AA">
                                      <p:cBhvr>
                                        <p:cTn id="10" dur="2000" fill="hold"/>
                                        <p:tgtEl>
                                          <p:spTgt spid="8"/>
                                        </p:tgtEl>
                                        <p:attrNameLst>
                                          <p:attrName>ppt_x</p:attrName>
                                          <p:attrName>ppt_y</p:attrName>
                                        </p:attrNameLst>
                                      </p:cBhvr>
                                      <p:rCtr x="17" y="2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C530-10EE-44B8-BE47-C66BDB2273C2}"/>
              </a:ext>
            </a:extLst>
          </p:cNvPr>
          <p:cNvSpPr>
            <a:spLocks noGrp="1"/>
          </p:cNvSpPr>
          <p:nvPr>
            <p:ph type="title"/>
          </p:nvPr>
        </p:nvSpPr>
        <p:spPr>
          <a:xfrm>
            <a:off x="683288" y="0"/>
            <a:ext cx="8098762" cy="954593"/>
          </a:xfrm>
        </p:spPr>
        <p:txBody>
          <a:bodyPr>
            <a:normAutofit/>
          </a:bodyPr>
          <a:lstStyle/>
          <a:p>
            <a:r>
              <a:rPr lang="en-US" dirty="0"/>
              <a:t>District Set-Asides</a:t>
            </a:r>
          </a:p>
        </p:txBody>
      </p:sp>
      <p:sp>
        <p:nvSpPr>
          <p:cNvPr id="3" name="Content Placeholder 2">
            <a:extLst>
              <a:ext uri="{FF2B5EF4-FFF2-40B4-BE49-F238E27FC236}">
                <a16:creationId xmlns:a16="http://schemas.microsoft.com/office/drawing/2014/main" id="{625693DE-E2E7-4B3A-83D6-55D9FE869C53}"/>
              </a:ext>
            </a:extLst>
          </p:cNvPr>
          <p:cNvSpPr>
            <a:spLocks noGrp="1"/>
          </p:cNvSpPr>
          <p:nvPr>
            <p:ph idx="1"/>
          </p:nvPr>
        </p:nvSpPr>
        <p:spPr>
          <a:xfrm>
            <a:off x="683288" y="790113"/>
            <a:ext cx="8320035" cy="5834205"/>
          </a:xfrm>
        </p:spPr>
        <p:txBody>
          <a:bodyPr>
            <a:normAutofit fontScale="70000" lnSpcReduction="20000"/>
          </a:bodyPr>
          <a:lstStyle/>
          <a:p>
            <a:r>
              <a:rPr lang="en-US" dirty="0"/>
              <a:t>Use the exact titles (all caps), below, to consistently name set-asides and add to the beginning of budget detail descriptions. </a:t>
            </a:r>
          </a:p>
          <a:p>
            <a:r>
              <a:rPr lang="en-US" b="1" dirty="0"/>
              <a:t>Required Set-asides: </a:t>
            </a:r>
          </a:p>
          <a:p>
            <a:pPr lvl="1">
              <a:lnSpc>
                <a:spcPct val="120000"/>
              </a:lnSpc>
              <a:spcBef>
                <a:spcPts val="0"/>
              </a:spcBef>
              <a:buFont typeface="Courier New" panose="02070309020205020404" pitchFamily="49" charset="0"/>
              <a:buChar char="o"/>
            </a:pPr>
            <a:r>
              <a:rPr lang="en-US" cap="all" dirty="0"/>
              <a:t>N&amp;D Set-aside:   </a:t>
            </a:r>
          </a:p>
          <a:p>
            <a:pPr lvl="1">
              <a:lnSpc>
                <a:spcPct val="120000"/>
              </a:lnSpc>
              <a:spcBef>
                <a:spcPts val="0"/>
              </a:spcBef>
              <a:buFont typeface="Courier New" panose="02070309020205020404" pitchFamily="49" charset="0"/>
              <a:buChar char="o"/>
            </a:pPr>
            <a:r>
              <a:rPr lang="en-US" cap="all" dirty="0"/>
              <a:t>Homeless Set-aside:  </a:t>
            </a:r>
          </a:p>
          <a:p>
            <a:pPr lvl="1">
              <a:lnSpc>
                <a:spcPct val="120000"/>
              </a:lnSpc>
              <a:spcBef>
                <a:spcPts val="0"/>
              </a:spcBef>
              <a:buFont typeface="Courier New" panose="02070309020205020404" pitchFamily="49" charset="0"/>
              <a:buChar char="o"/>
            </a:pPr>
            <a:r>
              <a:rPr lang="en-US" cap="all" dirty="0"/>
              <a:t>1% Parent Involvement Set-aside: </a:t>
            </a:r>
          </a:p>
          <a:p>
            <a:pPr lvl="1">
              <a:lnSpc>
                <a:spcPct val="120000"/>
              </a:lnSpc>
              <a:spcBef>
                <a:spcPts val="0"/>
              </a:spcBef>
              <a:buFont typeface="Courier New" panose="02070309020205020404" pitchFamily="49" charset="0"/>
              <a:buChar char="o"/>
            </a:pPr>
            <a:r>
              <a:rPr lang="en-US" cap="all" dirty="0"/>
              <a:t>Private School Equitable Services Set-aside:</a:t>
            </a:r>
            <a:r>
              <a:rPr lang="en-US" dirty="0"/>
              <a:t> </a:t>
            </a:r>
          </a:p>
          <a:p>
            <a:r>
              <a:rPr lang="en-US" b="1" dirty="0"/>
              <a:t>Optional Set-asides:</a:t>
            </a:r>
            <a:r>
              <a:rPr lang="en-US" dirty="0"/>
              <a:t> </a:t>
            </a:r>
          </a:p>
          <a:p>
            <a:pPr lvl="1">
              <a:lnSpc>
                <a:spcPct val="120000"/>
              </a:lnSpc>
              <a:spcBef>
                <a:spcPts val="0"/>
              </a:spcBef>
              <a:buFont typeface="Courier New" panose="02070309020205020404" pitchFamily="49" charset="0"/>
              <a:buChar char="o"/>
            </a:pPr>
            <a:r>
              <a:rPr lang="en-US" cap="all" dirty="0"/>
              <a:t>Administrative Set-aside: </a:t>
            </a:r>
          </a:p>
          <a:p>
            <a:pPr lvl="1">
              <a:lnSpc>
                <a:spcPct val="120000"/>
              </a:lnSpc>
              <a:spcBef>
                <a:spcPts val="0"/>
              </a:spcBef>
              <a:buFont typeface="Courier New" panose="02070309020205020404" pitchFamily="49" charset="0"/>
              <a:buChar char="o"/>
            </a:pPr>
            <a:r>
              <a:rPr lang="en-US" cap="all" dirty="0"/>
              <a:t>Additional Parent and Family Engagement Set-aside: </a:t>
            </a:r>
          </a:p>
          <a:p>
            <a:pPr lvl="1">
              <a:lnSpc>
                <a:spcPct val="120000"/>
              </a:lnSpc>
              <a:spcBef>
                <a:spcPts val="0"/>
              </a:spcBef>
              <a:buFont typeface="Courier New" panose="02070309020205020404" pitchFamily="49" charset="0"/>
              <a:buChar char="o"/>
            </a:pPr>
            <a:r>
              <a:rPr lang="en-US" cap="all" dirty="0"/>
              <a:t>Parent and Family Engagement Carryover Set-aside:</a:t>
            </a:r>
          </a:p>
          <a:p>
            <a:pPr lvl="1">
              <a:lnSpc>
                <a:spcPct val="120000"/>
              </a:lnSpc>
              <a:spcBef>
                <a:spcPts val="0"/>
              </a:spcBef>
              <a:buFont typeface="Courier New" panose="02070309020205020404" pitchFamily="49" charset="0"/>
              <a:buChar char="o"/>
            </a:pPr>
            <a:r>
              <a:rPr lang="en-US" cap="all" dirty="0"/>
              <a:t>Indirect Cost Set-aside:</a:t>
            </a:r>
          </a:p>
          <a:p>
            <a:pPr lvl="1">
              <a:lnSpc>
                <a:spcPct val="120000"/>
              </a:lnSpc>
              <a:spcBef>
                <a:spcPts val="0"/>
              </a:spcBef>
              <a:buFont typeface="Courier New" panose="02070309020205020404" pitchFamily="49" charset="0"/>
              <a:buChar char="o"/>
            </a:pPr>
            <a:r>
              <a:rPr lang="en-US" cap="all" dirty="0"/>
              <a:t>Audit Cost Set-aside:</a:t>
            </a:r>
          </a:p>
          <a:p>
            <a:pPr lvl="1">
              <a:lnSpc>
                <a:spcPct val="120000"/>
              </a:lnSpc>
              <a:spcBef>
                <a:spcPts val="0"/>
              </a:spcBef>
              <a:buFont typeface="Courier New" panose="02070309020205020404" pitchFamily="49" charset="0"/>
              <a:buChar char="o"/>
            </a:pPr>
            <a:r>
              <a:rPr lang="en-US" cap="all" dirty="0"/>
              <a:t>Private School Equitable Services Carryover Set-aside:  </a:t>
            </a:r>
          </a:p>
          <a:p>
            <a:pPr lvl="1">
              <a:lnSpc>
                <a:spcPct val="120000"/>
              </a:lnSpc>
              <a:spcBef>
                <a:spcPts val="0"/>
              </a:spcBef>
              <a:buFont typeface="Courier New" panose="02070309020205020404" pitchFamily="49" charset="0"/>
              <a:buChar char="o"/>
            </a:pPr>
            <a:r>
              <a:rPr lang="en-US" cap="all" dirty="0"/>
              <a:t>Extended Learning Set-Aside:</a:t>
            </a:r>
          </a:p>
          <a:p>
            <a:pPr lvl="1">
              <a:lnSpc>
                <a:spcPct val="120000"/>
              </a:lnSpc>
              <a:spcBef>
                <a:spcPts val="0"/>
              </a:spcBef>
              <a:buFont typeface="Courier New" panose="02070309020205020404" pitchFamily="49" charset="0"/>
              <a:buChar char="o"/>
            </a:pPr>
            <a:r>
              <a:rPr lang="en-US" cap="all" dirty="0"/>
              <a:t>Professional Learning Set-aside:</a:t>
            </a:r>
            <a:endParaRPr lang="en-US" cap="all" dirty="0">
              <a:highlight>
                <a:srgbClr val="FFFF00"/>
              </a:highlight>
            </a:endParaRPr>
          </a:p>
          <a:p>
            <a:pPr lvl="1">
              <a:lnSpc>
                <a:spcPct val="120000"/>
              </a:lnSpc>
              <a:spcBef>
                <a:spcPts val="0"/>
              </a:spcBef>
              <a:buFont typeface="Courier New" panose="02070309020205020404" pitchFamily="49" charset="0"/>
              <a:buChar char="o"/>
            </a:pPr>
            <a:r>
              <a:rPr lang="en-US" cap="all" dirty="0"/>
              <a:t>School Improvement Initiatives Set-aside: </a:t>
            </a:r>
          </a:p>
          <a:p>
            <a:pPr lvl="1">
              <a:lnSpc>
                <a:spcPct val="120000"/>
              </a:lnSpc>
              <a:spcBef>
                <a:spcPts val="0"/>
              </a:spcBef>
              <a:buFont typeface="Courier New" panose="02070309020205020404" pitchFamily="49" charset="0"/>
              <a:buChar char="o"/>
            </a:pPr>
            <a:r>
              <a:rPr lang="en-US" cap="all" dirty="0"/>
              <a:t>Supplemental EL Language Support Set-aside: </a:t>
            </a:r>
          </a:p>
          <a:p>
            <a:pPr lvl="1">
              <a:lnSpc>
                <a:spcPct val="120000"/>
              </a:lnSpc>
              <a:spcBef>
                <a:spcPts val="0"/>
              </a:spcBef>
              <a:buFont typeface="Courier New" panose="02070309020205020404" pitchFamily="49" charset="0"/>
              <a:buChar char="o"/>
            </a:pPr>
            <a:r>
              <a:rPr lang="en-US" cap="all" dirty="0"/>
              <a:t>FOSTER CARE TRANSPORTATION SET-ASIDE:</a:t>
            </a:r>
          </a:p>
          <a:p>
            <a:pPr lvl="1">
              <a:lnSpc>
                <a:spcPct val="120000"/>
              </a:lnSpc>
              <a:spcBef>
                <a:spcPts val="0"/>
              </a:spcBef>
              <a:buFont typeface="Courier New" panose="02070309020205020404" pitchFamily="49" charset="0"/>
              <a:buChar char="o"/>
            </a:pPr>
            <a:r>
              <a:rPr lang="en-US" cap="all" dirty="0"/>
              <a:t>Consolidation of administrative funds set-aside:</a:t>
            </a:r>
          </a:p>
          <a:p>
            <a:endParaRPr lang="en-US" dirty="0"/>
          </a:p>
        </p:txBody>
      </p:sp>
    </p:spTree>
    <p:extLst>
      <p:ext uri="{BB962C8B-B14F-4D97-AF65-F5344CB8AC3E}">
        <p14:creationId xmlns:p14="http://schemas.microsoft.com/office/powerpoint/2010/main" val="1114146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668" y="0"/>
            <a:ext cx="7886700" cy="790113"/>
          </a:xfrm>
        </p:spPr>
        <p:txBody>
          <a:bodyPr/>
          <a:lstStyle/>
          <a:p>
            <a:pPr>
              <a:defRPr/>
            </a:pPr>
            <a:r>
              <a:rPr lang="en-US" sz="3600" dirty="0">
                <a:cs typeface="Calibri" pitchFamily="34" charset="0"/>
              </a:rPr>
              <a:t>Required District Set-Aside</a:t>
            </a:r>
          </a:p>
        </p:txBody>
      </p:sp>
      <p:sp>
        <p:nvSpPr>
          <p:cNvPr id="26627" name="Subtitle 2"/>
          <p:cNvSpPr>
            <a:spLocks noGrp="1"/>
          </p:cNvSpPr>
          <p:nvPr>
            <p:ph idx="1"/>
          </p:nvPr>
        </p:nvSpPr>
        <p:spPr>
          <a:xfrm>
            <a:off x="725668" y="1330182"/>
            <a:ext cx="7886700" cy="4929216"/>
          </a:xfrm>
        </p:spPr>
        <p:txBody>
          <a:bodyPr>
            <a:normAutofit fontScale="92500"/>
          </a:bodyPr>
          <a:lstStyle/>
          <a:p>
            <a:pPr marL="457200" lvl="1" indent="-457200" eaLnBrk="1" fontAlgn="auto" hangingPunct="1">
              <a:spcAft>
                <a:spcPts val="0"/>
              </a:spcAft>
              <a:defRPr/>
            </a:pPr>
            <a:r>
              <a:rPr lang="en-US" sz="3000" dirty="0">
                <a:cs typeface="Calibri" pitchFamily="34" charset="0"/>
              </a:rPr>
              <a:t>Neglected and Delinquent</a:t>
            </a:r>
            <a:r>
              <a:rPr lang="en-US" sz="3000" dirty="0">
                <a:effectLst>
                  <a:outerShdw blurRad="38100" dist="38100" dir="2700000" algn="tl">
                    <a:srgbClr val="000000">
                      <a:alpha val="43137"/>
                    </a:srgbClr>
                  </a:outerShdw>
                </a:effectLst>
                <a:cs typeface="Calibri" pitchFamily="34" charset="0"/>
              </a:rPr>
              <a:t> </a:t>
            </a:r>
            <a:r>
              <a:rPr lang="en-US" sz="3000" dirty="0">
                <a:cs typeface="Calibri" pitchFamily="34" charset="0"/>
              </a:rPr>
              <a:t>Children (N&amp;D)</a:t>
            </a:r>
          </a:p>
          <a:p>
            <a:pPr marL="800100" lvl="2" indent="-342900">
              <a:buFont typeface="Courier New" panose="02070309020205020404" pitchFamily="49" charset="0"/>
              <a:buChar char="o"/>
              <a:defRPr/>
            </a:pPr>
            <a:r>
              <a:rPr lang="en-US" sz="2600" dirty="0">
                <a:cs typeface="Calibri" pitchFamily="34" charset="0"/>
              </a:rPr>
              <a:t>The amount of the set-aside must be equal to or greater than the amount listed on the Department’s FY20 allocation sheet</a:t>
            </a:r>
          </a:p>
          <a:p>
            <a:pPr marL="800100" lvl="2" indent="-342900">
              <a:buFont typeface="Courier New" panose="02070309020205020404" pitchFamily="49" charset="0"/>
              <a:buChar char="o"/>
              <a:defRPr/>
            </a:pPr>
            <a:r>
              <a:rPr lang="en-US" sz="2600" dirty="0">
                <a:cs typeface="Calibri" pitchFamily="34" charset="0"/>
              </a:rPr>
              <a:t>Services provided must be fully described</a:t>
            </a:r>
          </a:p>
          <a:p>
            <a:pPr marL="800100" lvl="2" indent="-342900">
              <a:buFont typeface="Courier New" panose="02070309020205020404" pitchFamily="49" charset="0"/>
              <a:buChar char="o"/>
              <a:defRPr/>
            </a:pPr>
            <a:r>
              <a:rPr lang="en-US" sz="2600" dirty="0">
                <a:cs typeface="Calibri" pitchFamily="34" charset="0"/>
              </a:rPr>
              <a:t>Funds can support only those activities that lead to a Georgia high school diploma (not GED)</a:t>
            </a:r>
          </a:p>
          <a:p>
            <a:pPr marL="800100" lvl="2" indent="-342900">
              <a:buFont typeface="Courier New" panose="02070309020205020404" pitchFamily="49" charset="0"/>
              <a:buChar char="o"/>
              <a:defRPr/>
            </a:pPr>
            <a:r>
              <a:rPr lang="en-US" sz="2600" dirty="0">
                <a:cs typeface="Calibri" pitchFamily="34" charset="0"/>
              </a:rPr>
              <a:t>Where appropriate, the set-aside is used to serve children in local institutions for delinquent children and to serve neglected or delinquent children in community day programs</a:t>
            </a:r>
          </a:p>
          <a:p>
            <a:pPr marL="273050" lvl="1" indent="-273050" eaLnBrk="1" hangingPunct="1">
              <a:buFont typeface="Arial" charset="0"/>
              <a:buChar char="•"/>
              <a:defRPr/>
            </a:pPr>
            <a:endParaRPr lang="en-US" sz="2400" dirty="0">
              <a:latin typeface="Arial" charset="0"/>
              <a:ea typeface="ＭＳ Ｐゴシック" pitchFamily="34" charset="-128"/>
              <a:cs typeface="Arial" charset="0"/>
            </a:endParaRPr>
          </a:p>
        </p:txBody>
      </p:sp>
      <p:sp>
        <p:nvSpPr>
          <p:cNvPr id="37892" name="Slide Number Placeholder 2"/>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1A1986B7-E1BC-4917-8E0E-9C2846BA84E7}" type="slidenum">
              <a:rPr kumimoji="0" lang="en-US" altLang="en-US" sz="1800" b="0" i="0" u="none" strike="noStrike" kern="0" cap="none" spc="0" normalizeH="0" baseline="0" noProof="0">
                <a:ln>
                  <a:noFill/>
                </a:ln>
                <a:solidFill>
                  <a:srgbClr val="000000"/>
                </a:solidFill>
                <a:effectLst/>
                <a:uLnTx/>
                <a:uFillTx/>
                <a:latin typeface="Calibri" pitchFamily="34" charset="0"/>
              </a:rPr>
              <a:pPr marL="0" marR="0" lvl="0" indent="0" defTabSz="914400" eaLnBrk="1" fontAlgn="auto" latinLnBrk="0" hangingPunct="1">
                <a:lnSpc>
                  <a:spcPct val="100000"/>
                </a:lnSpc>
                <a:spcBef>
                  <a:spcPts val="0"/>
                </a:spcBef>
                <a:spcAft>
                  <a:spcPts val="0"/>
                </a:spcAft>
                <a:buClrTx/>
                <a:buSzTx/>
                <a:buFontTx/>
                <a:buNone/>
                <a:tabLst/>
                <a:defRPr/>
              </a:pPr>
              <a:t>73</a:t>
            </a:fld>
            <a:endParaRPr kumimoji="0" lang="en-US" altLang="en-US" sz="1800" b="0" i="0" u="none" strike="noStrike" kern="0" cap="none" spc="0" normalizeH="0" baseline="0" noProof="0" dirty="0">
              <a:ln>
                <a:noFill/>
              </a:ln>
              <a:solidFill>
                <a:srgbClr val="000000"/>
              </a:solidFill>
              <a:effectLst/>
              <a:uLnTx/>
              <a:uFillTx/>
              <a:latin typeface="Calibri" pitchFamily="34" charset="0"/>
            </a:endParaRPr>
          </a:p>
        </p:txBody>
      </p:sp>
      <p:sp>
        <p:nvSpPr>
          <p:cNvPr id="37893"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marL="0" marR="0" lvl="0" indent="0" algn="r" defTabSz="457200" eaLnBrk="1" fontAlgn="auto" latinLnBrk="0" hangingPunct="1">
              <a:lnSpc>
                <a:spcPct val="100000"/>
              </a:lnSpc>
              <a:spcBef>
                <a:spcPts val="0"/>
              </a:spcBef>
              <a:spcAft>
                <a:spcPts val="0"/>
              </a:spcAft>
              <a:buClrTx/>
              <a:buSzTx/>
              <a:buFontTx/>
              <a:buNone/>
              <a:tabLst/>
              <a:defRPr/>
            </a:pPr>
            <a:fld id="{8B1B7FE9-860B-496B-B7B5-9D284E4F2997}" type="slidenum">
              <a:rPr kumimoji="0" lang="en-US" altLang="en-US" sz="1200" b="0" i="0" u="none" strike="noStrike" kern="0" cap="none" spc="0" normalizeH="0" baseline="0" noProof="0">
                <a:ln>
                  <a:noFill/>
                </a:ln>
                <a:solidFill>
                  <a:srgbClr val="000000"/>
                </a:solidFill>
                <a:effectLst/>
                <a:uLnTx/>
                <a:uFillTx/>
                <a:latin typeface="Calibri" pitchFamily="34" charset="0"/>
              </a:rPr>
              <a:pPr marL="0" marR="0" lvl="0" indent="0" algn="r" defTabSz="45720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0" cap="none" spc="0" normalizeH="0" baseline="0" noProof="0" dirty="0">
              <a:ln>
                <a:noFill/>
              </a:ln>
              <a:solidFill>
                <a:srgbClr val="000000"/>
              </a:solidFill>
              <a:effectLst/>
              <a:uLnTx/>
              <a:uFillTx/>
              <a:latin typeface="Calibri" pitchFamily="34" charset="0"/>
            </a:endParaRPr>
          </a:p>
        </p:txBody>
      </p:sp>
    </p:spTree>
    <p:extLst>
      <p:ext uri="{BB962C8B-B14F-4D97-AF65-F5344CB8AC3E}">
        <p14:creationId xmlns:p14="http://schemas.microsoft.com/office/powerpoint/2010/main" val="1080168650"/>
      </p:ext>
    </p:extLst>
  </p:cSld>
  <p:clrMapOvr>
    <a:masterClrMapping/>
  </p:clrMapOvr>
  <p:transition spd="med">
    <p:strips dir="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00648"/>
            <a:ext cx="7886700" cy="687501"/>
          </a:xfrm>
        </p:spPr>
        <p:txBody>
          <a:bodyPr/>
          <a:lstStyle/>
          <a:p>
            <a:pPr>
              <a:defRPr/>
            </a:pPr>
            <a:r>
              <a:rPr lang="en-US" dirty="0">
                <a:cs typeface="Calibri" pitchFamily="34" charset="0"/>
              </a:rPr>
              <a:t>Required District Set-Aside</a:t>
            </a:r>
            <a:endParaRPr lang="en-US" sz="3600" dirty="0">
              <a:cs typeface="Calibri" pitchFamily="34" charset="0"/>
            </a:endParaRPr>
          </a:p>
        </p:txBody>
      </p:sp>
      <p:sp>
        <p:nvSpPr>
          <p:cNvPr id="3" name="Subtitle 2"/>
          <p:cNvSpPr>
            <a:spLocks noGrp="1"/>
          </p:cNvSpPr>
          <p:nvPr>
            <p:ph idx="1"/>
          </p:nvPr>
        </p:nvSpPr>
        <p:spPr>
          <a:xfrm>
            <a:off x="800100" y="1140644"/>
            <a:ext cx="7886700" cy="4829208"/>
          </a:xfrm>
        </p:spPr>
        <p:txBody>
          <a:bodyPr>
            <a:normAutofit/>
          </a:bodyPr>
          <a:lstStyle/>
          <a:p>
            <a:pPr>
              <a:defRPr/>
            </a:pPr>
            <a:r>
              <a:rPr lang="en-US" dirty="0">
                <a:cs typeface="Calibri" pitchFamily="34" charset="0"/>
              </a:rPr>
              <a:t>Neglected and Delinquent</a:t>
            </a:r>
            <a:r>
              <a:rPr lang="en-US" dirty="0">
                <a:effectLst>
                  <a:outerShdw blurRad="38100" dist="38100" dir="2700000" algn="tl">
                    <a:srgbClr val="000000">
                      <a:alpha val="43137"/>
                    </a:srgbClr>
                  </a:outerShdw>
                </a:effectLst>
                <a:cs typeface="Calibri" pitchFamily="34" charset="0"/>
              </a:rPr>
              <a:t> </a:t>
            </a:r>
            <a:r>
              <a:rPr lang="en-US" dirty="0">
                <a:cs typeface="Calibri" pitchFamily="34" charset="0"/>
              </a:rPr>
              <a:t>Children (N&amp;D) </a:t>
            </a:r>
          </a:p>
          <a:p>
            <a:pPr lvl="1">
              <a:buFont typeface="Courier New" panose="02070309020205020404" pitchFamily="49" charset="0"/>
              <a:buChar char="o"/>
              <a:defRPr/>
            </a:pPr>
            <a:r>
              <a:rPr lang="en-US" dirty="0">
                <a:cs typeface="Calibri" pitchFamily="34" charset="0"/>
              </a:rPr>
              <a:t>LEAs reporting neglected children on the annual N&amp;D survey receive the Title I, Part A neglected reservation </a:t>
            </a:r>
          </a:p>
          <a:p>
            <a:pPr lvl="1">
              <a:buFont typeface="Courier New" panose="02070309020205020404" pitchFamily="49" charset="0"/>
              <a:buChar char="o"/>
              <a:defRPr/>
            </a:pPr>
            <a:r>
              <a:rPr lang="en-US" dirty="0">
                <a:cs typeface="Calibri" pitchFamily="34" charset="0"/>
              </a:rPr>
              <a:t>LEAs reporting delinquent children on the annual survey MAY receive the Title I, Part D, Subpart 2 allocation, if those LEAs reported delinquent numbers above the median of all reporting LEAs received the above allocation</a:t>
            </a:r>
          </a:p>
          <a:p>
            <a:pPr lvl="1">
              <a:buFont typeface="Courier New" panose="02070309020205020404" pitchFamily="49" charset="0"/>
              <a:buChar char="o"/>
              <a:defRPr/>
            </a:pPr>
            <a:r>
              <a:rPr lang="en-US" dirty="0">
                <a:cs typeface="Calibri" pitchFamily="34" charset="0"/>
              </a:rPr>
              <a:t>Those LEAs reporting delinquent numbers below the median are not eligible to receive the Title I, Part D, Subpart 2 allocation</a:t>
            </a:r>
          </a:p>
          <a:p>
            <a:pPr marL="548640" lvl="1" indent="-274320" eaLnBrk="1" fontAlgn="auto" hangingPunct="1">
              <a:spcAft>
                <a:spcPts val="0"/>
              </a:spcAft>
              <a:buFont typeface="Arial" panose="020B0604020202020204" pitchFamily="34" charset="0"/>
              <a:buNone/>
              <a:defRPr/>
            </a:pPr>
            <a:endParaRPr lang="en-US" sz="2400" dirty="0">
              <a:latin typeface="Arial" pitchFamily="34" charset="0"/>
              <a:cs typeface="Arial" pitchFamily="34" charset="0"/>
            </a:endParaRPr>
          </a:p>
        </p:txBody>
      </p:sp>
      <p:sp>
        <p:nvSpPr>
          <p:cNvPr id="38916"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8B0FD640-881C-4EAC-897C-023F2E37CB4D}" type="slidenum">
              <a:rPr kumimoji="0" lang="en-US" altLang="en-US" sz="1800" b="0" i="0" u="none" strike="noStrike" kern="0" cap="none" spc="0" normalizeH="0" baseline="0" noProof="0">
                <a:ln>
                  <a:noFill/>
                </a:ln>
                <a:solidFill>
                  <a:srgbClr val="000000"/>
                </a:solidFill>
                <a:effectLst/>
                <a:uLnTx/>
                <a:uFillTx/>
                <a:latin typeface="Calibri" pitchFamily="34" charset="0"/>
              </a:rPr>
              <a:pPr marL="0" marR="0" lvl="0" indent="0" defTabSz="914400" eaLnBrk="1" fontAlgn="auto" latinLnBrk="0" hangingPunct="1">
                <a:lnSpc>
                  <a:spcPct val="100000"/>
                </a:lnSpc>
                <a:spcBef>
                  <a:spcPts val="0"/>
                </a:spcBef>
                <a:spcAft>
                  <a:spcPts val="0"/>
                </a:spcAft>
                <a:buClrTx/>
                <a:buSzTx/>
                <a:buFontTx/>
                <a:buNone/>
                <a:tabLst/>
                <a:defRPr/>
              </a:pPr>
              <a:t>74</a:t>
            </a:fld>
            <a:endParaRPr kumimoji="0" lang="en-US" altLang="en-US" sz="1800" b="0" i="0" u="none" strike="noStrike" kern="0" cap="none" spc="0" normalizeH="0" baseline="0" noProof="0" dirty="0">
              <a:ln>
                <a:noFill/>
              </a:ln>
              <a:solidFill>
                <a:srgbClr val="000000"/>
              </a:solidFill>
              <a:effectLst/>
              <a:uLnTx/>
              <a:uFillTx/>
              <a:latin typeface="Calibri" pitchFamily="34" charset="0"/>
            </a:endParaRPr>
          </a:p>
        </p:txBody>
      </p:sp>
      <p:sp>
        <p:nvSpPr>
          <p:cNvPr id="38917"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marL="0" marR="0" lvl="0" indent="0" algn="r" defTabSz="457200" eaLnBrk="1" fontAlgn="auto" latinLnBrk="0" hangingPunct="1">
              <a:lnSpc>
                <a:spcPct val="100000"/>
              </a:lnSpc>
              <a:spcBef>
                <a:spcPts val="0"/>
              </a:spcBef>
              <a:spcAft>
                <a:spcPts val="0"/>
              </a:spcAft>
              <a:buClrTx/>
              <a:buSzTx/>
              <a:buFontTx/>
              <a:buNone/>
              <a:tabLst/>
              <a:defRPr/>
            </a:pPr>
            <a:fld id="{EC573E4A-7893-46BE-A85B-275169C1D5E8}" type="slidenum">
              <a:rPr kumimoji="0" lang="en-US" altLang="en-US" sz="1200" b="0" i="0" u="none" strike="noStrike" kern="0" cap="none" spc="0" normalizeH="0" baseline="0" noProof="0">
                <a:ln>
                  <a:noFill/>
                </a:ln>
                <a:solidFill>
                  <a:srgbClr val="000000"/>
                </a:solidFill>
                <a:effectLst/>
                <a:uLnTx/>
                <a:uFillTx/>
                <a:latin typeface="Calibri" pitchFamily="34" charset="0"/>
              </a:rPr>
              <a:pPr marL="0" marR="0" lvl="0" indent="0" algn="r" defTabSz="457200" eaLnBrk="1" fontAlgn="auto" latinLnBrk="0" hangingPunct="1">
                <a:lnSpc>
                  <a:spcPct val="100000"/>
                </a:lnSpc>
                <a:spcBef>
                  <a:spcPts val="0"/>
                </a:spcBef>
                <a:spcAft>
                  <a:spcPts val="0"/>
                </a:spcAft>
                <a:buClrTx/>
                <a:buSzTx/>
                <a:buFontTx/>
                <a:buNone/>
                <a:tabLst/>
                <a:defRPr/>
              </a:pPr>
              <a:t>74</a:t>
            </a:fld>
            <a:endParaRPr kumimoji="0" lang="en-US" altLang="en-US" sz="1200" b="0" i="0" u="none" strike="noStrike" kern="0" cap="none" spc="0" normalizeH="0" baseline="0" noProof="0" dirty="0">
              <a:ln>
                <a:noFill/>
              </a:ln>
              <a:solidFill>
                <a:srgbClr val="000000"/>
              </a:solidFill>
              <a:effectLst/>
              <a:uLnTx/>
              <a:uFillTx/>
              <a:latin typeface="Calibri" pitchFamily="34" charset="0"/>
            </a:endParaRPr>
          </a:p>
        </p:txBody>
      </p:sp>
    </p:spTree>
    <p:extLst>
      <p:ext uri="{BB962C8B-B14F-4D97-AF65-F5344CB8AC3E}">
        <p14:creationId xmlns:p14="http://schemas.microsoft.com/office/powerpoint/2010/main" val="3257013807"/>
      </p:ext>
    </p:extLst>
  </p:cSld>
  <p:clrMapOvr>
    <a:masterClrMapping/>
  </p:clrMapOvr>
  <p:transition spd="med">
    <p:strips dir="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1023" y="204872"/>
            <a:ext cx="8141027" cy="585242"/>
          </a:xfrm>
        </p:spPr>
        <p:txBody>
          <a:bodyPr>
            <a:normAutofit/>
          </a:bodyPr>
          <a:lstStyle/>
          <a:p>
            <a:pPr>
              <a:defRPr/>
            </a:pPr>
            <a:r>
              <a:rPr lang="en-US" dirty="0">
                <a:cs typeface="Calibri" pitchFamily="34" charset="0"/>
              </a:rPr>
              <a:t>Required District Set-Aside</a:t>
            </a:r>
          </a:p>
        </p:txBody>
      </p:sp>
      <p:sp>
        <p:nvSpPr>
          <p:cNvPr id="3" name="Subtitle 2"/>
          <p:cNvSpPr>
            <a:spLocks noGrp="1"/>
          </p:cNvSpPr>
          <p:nvPr>
            <p:ph idx="1"/>
          </p:nvPr>
        </p:nvSpPr>
        <p:spPr>
          <a:xfrm>
            <a:off x="641023" y="1136979"/>
            <a:ext cx="8276734" cy="5206770"/>
          </a:xfrm>
        </p:spPr>
        <p:txBody>
          <a:bodyPr>
            <a:normAutofit/>
          </a:bodyPr>
          <a:lstStyle/>
          <a:p>
            <a:pPr marL="347472" indent="-274320">
              <a:spcBef>
                <a:spcPts val="576"/>
              </a:spcBef>
              <a:buFont typeface="Arial" panose="020B0604020202020204" pitchFamily="34" charset="0"/>
              <a:buChar char="•"/>
              <a:defRPr/>
            </a:pPr>
            <a:r>
              <a:rPr lang="en-US" dirty="0">
                <a:cs typeface="Calibri" pitchFamily="34" charset="0"/>
              </a:rPr>
              <a:t>Homeless</a:t>
            </a:r>
          </a:p>
          <a:p>
            <a:pPr marL="987552" lvl="1" indent="-457200">
              <a:spcBef>
                <a:spcPts val="576"/>
              </a:spcBef>
              <a:buFont typeface="Courier New" panose="02070309020205020404" pitchFamily="49" charset="0"/>
              <a:buChar char="o"/>
              <a:defRPr/>
            </a:pPr>
            <a:r>
              <a:rPr lang="en-US" dirty="0">
                <a:cs typeface="Calibri" pitchFamily="34" charset="0"/>
              </a:rPr>
              <a:t>Four possible methods to calculate the homeless set-aside:</a:t>
            </a:r>
          </a:p>
          <a:p>
            <a:pPr marL="1444752" lvl="2" indent="-457200">
              <a:spcBef>
                <a:spcPts val="576"/>
              </a:spcBef>
              <a:buFont typeface="Wingdings" panose="05000000000000000000" pitchFamily="2" charset="2"/>
              <a:buChar char="§"/>
              <a:defRPr/>
            </a:pPr>
            <a:r>
              <a:rPr lang="en-US" dirty="0">
                <a:cs typeface="Calibri" pitchFamily="34" charset="0"/>
              </a:rPr>
              <a:t>Identify homeless student needs and fund accordingly</a:t>
            </a:r>
          </a:p>
          <a:p>
            <a:pPr marL="1444752" lvl="2" indent="-457200">
              <a:spcBef>
                <a:spcPts val="576"/>
              </a:spcBef>
              <a:buFont typeface="Wingdings" panose="05000000000000000000" pitchFamily="2" charset="2"/>
              <a:buChar char="§"/>
              <a:defRPr/>
            </a:pPr>
            <a:r>
              <a:rPr lang="en-US" dirty="0">
                <a:cs typeface="Calibri" pitchFamily="34" charset="0"/>
              </a:rPr>
              <a:t>Obtain a count of homeless students and multiply by the district’s Title I, Part A per-pupil allocation (PPA)</a:t>
            </a:r>
          </a:p>
          <a:p>
            <a:pPr marL="1444752" lvl="2" indent="-457200">
              <a:spcBef>
                <a:spcPts val="576"/>
              </a:spcBef>
              <a:buFont typeface="Wingdings" panose="05000000000000000000" pitchFamily="2" charset="2"/>
              <a:buChar char="§"/>
              <a:defRPr/>
            </a:pPr>
            <a:r>
              <a:rPr lang="en-US" dirty="0">
                <a:cs typeface="Calibri" pitchFamily="34" charset="0"/>
              </a:rPr>
              <a:t>Reserve an amount greater than or equal to the district’s McKinney-Vento subgrant request</a:t>
            </a:r>
          </a:p>
          <a:p>
            <a:pPr marL="1444752" lvl="2" indent="-457200">
              <a:spcBef>
                <a:spcPts val="576"/>
              </a:spcBef>
              <a:buFont typeface="Wingdings" panose="05000000000000000000" pitchFamily="2" charset="2"/>
              <a:buChar char="§"/>
              <a:defRPr/>
            </a:pPr>
            <a:r>
              <a:rPr lang="en-US" dirty="0">
                <a:cs typeface="Calibri" pitchFamily="34" charset="0"/>
              </a:rPr>
              <a:t>Reserve a specific percentage of the district’s poverty level or its Title I, Part A allocation</a:t>
            </a:r>
            <a:endParaRPr lang="en-US" dirty="0"/>
          </a:p>
          <a:p>
            <a:pPr marL="902970" lvl="1" indent="-457200">
              <a:spcBef>
                <a:spcPts val="24"/>
              </a:spcBef>
              <a:buFont typeface="Courier New" panose="02070309020205020404" pitchFamily="49" charset="0"/>
              <a:buChar char="o"/>
              <a:tabLst>
                <a:tab pos="285750" algn="l"/>
                <a:tab pos="628650" algn="l"/>
                <a:tab pos="800100" algn="l"/>
              </a:tabLst>
              <a:defRPr/>
            </a:pPr>
            <a:r>
              <a:rPr lang="en-US" dirty="0">
                <a:latin typeface="Arial" pitchFamily="34" charset="0"/>
                <a:cs typeface="Arial" pitchFamily="34" charset="0"/>
              </a:rPr>
              <a:t>Copy the exact words above and paste into the description beside the required district set-aside for homeless </a:t>
            </a:r>
          </a:p>
        </p:txBody>
      </p:sp>
      <p:sp>
        <p:nvSpPr>
          <p:cNvPr id="17412"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marL="0" marR="0" lvl="0" indent="0" algn="r" defTabSz="457200" eaLnBrk="1" fontAlgn="auto" latinLnBrk="0" hangingPunct="1">
              <a:lnSpc>
                <a:spcPct val="100000"/>
              </a:lnSpc>
              <a:spcBef>
                <a:spcPts val="0"/>
              </a:spcBef>
              <a:spcAft>
                <a:spcPts val="0"/>
              </a:spcAft>
              <a:buClrTx/>
              <a:buSzTx/>
              <a:buFontTx/>
              <a:buNone/>
              <a:tabLst/>
              <a:defRPr/>
            </a:pPr>
            <a:fld id="{0EA64E77-BC23-4940-9290-430D148344EC}" type="slidenum">
              <a:rPr kumimoji="0" lang="en-US" altLang="en-US" sz="1200" b="0" i="0" u="none" strike="noStrike" kern="0" cap="none" spc="0" normalizeH="0" baseline="0" noProof="0">
                <a:ln>
                  <a:noFill/>
                </a:ln>
                <a:solidFill>
                  <a:srgbClr val="000000"/>
                </a:solidFill>
                <a:effectLst/>
                <a:uLnTx/>
                <a:uFillTx/>
                <a:latin typeface="Calibri" pitchFamily="34" charset="0"/>
              </a:rPr>
              <a:pPr marL="0" marR="0" lvl="0" indent="0" algn="r" defTabSz="45720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0" cap="none" spc="0" normalizeH="0" baseline="0" noProof="0" dirty="0">
              <a:ln>
                <a:noFill/>
              </a:ln>
              <a:solidFill>
                <a:srgbClr val="000000"/>
              </a:solidFill>
              <a:effectLst/>
              <a:uLnTx/>
              <a:uFillTx/>
              <a:latin typeface="Calibri" pitchFamily="34" charset="0"/>
            </a:endParaRPr>
          </a:p>
        </p:txBody>
      </p:sp>
      <p:sp>
        <p:nvSpPr>
          <p:cNvPr id="17413" name="Slide Number Placeholder 1"/>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F87F2A5A-50B5-42D8-BB09-6A3B34FD3997}" type="slidenum">
              <a:rPr kumimoji="0" lang="en-US" altLang="en-US" sz="1800" b="0" i="0" u="none" strike="noStrike" kern="0" cap="none" spc="0" normalizeH="0" baseline="0" noProof="0">
                <a:ln>
                  <a:noFill/>
                </a:ln>
                <a:solidFill>
                  <a:schemeClr val="tx1"/>
                </a:solidFill>
                <a:effectLst/>
                <a:uLnTx/>
                <a:uFillTx/>
                <a:latin typeface="Calibri" pitchFamily="34" charset="0"/>
              </a:rPr>
              <a:pPr marL="0" marR="0" lvl="0" indent="0" defTabSz="914400" eaLnBrk="1" fontAlgn="auto" latinLnBrk="0" hangingPunct="1">
                <a:lnSpc>
                  <a:spcPct val="100000"/>
                </a:lnSpc>
                <a:spcBef>
                  <a:spcPts val="0"/>
                </a:spcBef>
                <a:spcAft>
                  <a:spcPts val="0"/>
                </a:spcAft>
                <a:buClrTx/>
                <a:buSzTx/>
                <a:buFontTx/>
                <a:buNone/>
                <a:tabLst/>
                <a:defRPr/>
              </a:pPr>
              <a:t>75</a:t>
            </a:fld>
            <a:endParaRPr kumimoji="0" lang="en-US" altLang="en-US" sz="1800" b="0" i="0" u="none" strike="noStrike" kern="0" cap="none" spc="0" normalizeH="0" baseline="0" noProof="0" dirty="0">
              <a:ln>
                <a:noFill/>
              </a:ln>
              <a:solidFill>
                <a:schemeClr val="tx1"/>
              </a:solidFill>
              <a:effectLst/>
              <a:uLnTx/>
              <a:uFillTx/>
              <a:latin typeface="Calibri" pitchFamily="34" charset="0"/>
            </a:endParaRPr>
          </a:p>
        </p:txBody>
      </p:sp>
    </p:spTree>
    <p:extLst>
      <p:ext uri="{BB962C8B-B14F-4D97-AF65-F5344CB8AC3E}">
        <p14:creationId xmlns:p14="http://schemas.microsoft.com/office/powerpoint/2010/main" val="3006125874"/>
      </p:ext>
    </p:extLst>
  </p:cSld>
  <p:clrMapOvr>
    <a:masterClrMapping/>
  </p:clrMapOvr>
  <p:transition spd="med">
    <p:strips dir="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349" y="-167534"/>
            <a:ext cx="8314441" cy="1325563"/>
          </a:xfrm>
        </p:spPr>
        <p:txBody>
          <a:bodyPr/>
          <a:lstStyle/>
          <a:p>
            <a:pPr>
              <a:defRPr/>
            </a:pPr>
            <a:r>
              <a:rPr lang="en-US" dirty="0">
                <a:cs typeface="Calibri" pitchFamily="34" charset="0"/>
              </a:rPr>
              <a:t>Required District Set-Aside</a:t>
            </a:r>
            <a:endParaRPr lang="en-US" sz="3600" dirty="0">
              <a:cs typeface="Calibri" pitchFamily="34" charset="0"/>
            </a:endParaRPr>
          </a:p>
        </p:txBody>
      </p:sp>
      <p:sp>
        <p:nvSpPr>
          <p:cNvPr id="3" name="Subtitle 2"/>
          <p:cNvSpPr>
            <a:spLocks noGrp="1"/>
          </p:cNvSpPr>
          <p:nvPr>
            <p:ph idx="1"/>
          </p:nvPr>
        </p:nvSpPr>
        <p:spPr>
          <a:xfrm>
            <a:off x="719091" y="1158029"/>
            <a:ext cx="8062959" cy="4865231"/>
          </a:xfrm>
        </p:spPr>
        <p:txBody>
          <a:bodyPr/>
          <a:lstStyle/>
          <a:p>
            <a:pPr marL="530352" indent="-457200">
              <a:spcBef>
                <a:spcPts val="576"/>
              </a:spcBef>
              <a:defRPr/>
            </a:pPr>
            <a:r>
              <a:rPr lang="en-US" dirty="0">
                <a:cs typeface="Calibri" pitchFamily="34" charset="0"/>
              </a:rPr>
              <a:t>Homeless</a:t>
            </a:r>
          </a:p>
          <a:p>
            <a:pPr marL="873252" lvl="1" indent="-342900">
              <a:spcBef>
                <a:spcPts val="576"/>
              </a:spcBef>
              <a:buFont typeface="Courier New" panose="02070309020205020404" pitchFamily="49" charset="0"/>
              <a:buChar char="o"/>
              <a:defRPr/>
            </a:pPr>
            <a:r>
              <a:rPr lang="en-US" dirty="0">
                <a:cs typeface="Calibri" pitchFamily="34" charset="0"/>
              </a:rPr>
              <a:t>The GaDOE homeless coordinator must review the homeless set-aside prior to budget approval. Federal Program Directors should:</a:t>
            </a:r>
          </a:p>
          <a:p>
            <a:pPr marL="1245870" lvl="2" indent="-342900" eaLnBrk="1" hangingPunct="1">
              <a:spcBef>
                <a:spcPts val="24"/>
              </a:spcBef>
              <a:buFont typeface="Wingdings" panose="05000000000000000000" pitchFamily="2" charset="2"/>
              <a:buChar char="§"/>
              <a:tabLst>
                <a:tab pos="285750" algn="l"/>
                <a:tab pos="628650" algn="l"/>
                <a:tab pos="800100" algn="l"/>
              </a:tabLst>
              <a:defRPr/>
            </a:pPr>
            <a:r>
              <a:rPr lang="en-US" dirty="0">
                <a:cs typeface="Calibri" pitchFamily="34" charset="0"/>
              </a:rPr>
              <a:t>Explain the method used to determine the set-aside amount and show the calculation in the Consolidated Application set-aside description</a:t>
            </a:r>
          </a:p>
          <a:p>
            <a:pPr marL="1245870" lvl="2" indent="-342900" eaLnBrk="1" hangingPunct="1">
              <a:spcBef>
                <a:spcPts val="24"/>
              </a:spcBef>
              <a:buFont typeface="Wingdings" panose="05000000000000000000" pitchFamily="2" charset="2"/>
              <a:buChar char="§"/>
              <a:tabLst>
                <a:tab pos="285750" algn="l"/>
                <a:tab pos="628650" algn="l"/>
                <a:tab pos="800100" algn="l"/>
              </a:tabLst>
              <a:defRPr/>
            </a:pPr>
            <a:r>
              <a:rPr lang="en-US" dirty="0">
                <a:cs typeface="Calibri" pitchFamily="34" charset="0"/>
              </a:rPr>
              <a:t>Set-aside funds may be used to assist homeless students in all LEA schools</a:t>
            </a:r>
          </a:p>
          <a:p>
            <a:pPr marL="731520" lvl="2" indent="-274320" eaLnBrk="1" fontAlgn="auto" hangingPunct="1">
              <a:spcAft>
                <a:spcPts val="0"/>
              </a:spcAft>
              <a:buFont typeface="Arial" panose="020B0604020202020204" pitchFamily="34" charset="0"/>
              <a:buChar char="•"/>
              <a:defRPr/>
            </a:pPr>
            <a:endParaRPr lang="en-US" sz="2000" dirty="0">
              <a:solidFill>
                <a:prstClr val="black"/>
              </a:solidFill>
              <a:latin typeface="Arial" pitchFamily="34" charset="0"/>
              <a:cs typeface="Arial" pitchFamily="34" charset="0"/>
            </a:endParaRPr>
          </a:p>
          <a:p>
            <a:pPr marL="731520" lvl="1" indent="-274320" eaLnBrk="1" fontAlgn="auto" hangingPunct="1">
              <a:spcAft>
                <a:spcPts val="0"/>
              </a:spcAft>
              <a:buFont typeface="Arial" panose="020B0604020202020204" pitchFamily="34" charset="0"/>
              <a:buNone/>
              <a:defRPr/>
            </a:pPr>
            <a:endParaRPr lang="en-US" sz="1600" dirty="0">
              <a:solidFill>
                <a:prstClr val="black"/>
              </a:solidFill>
              <a:latin typeface="Arial" pitchFamily="34" charset="0"/>
              <a:cs typeface="Arial" pitchFamily="34" charset="0"/>
            </a:endParaRPr>
          </a:p>
          <a:p>
            <a:pPr marL="635000" indent="-457200" eaLnBrk="1" fontAlgn="auto" hangingPunct="1">
              <a:spcAft>
                <a:spcPts val="0"/>
              </a:spcAft>
              <a:buFont typeface="Arial"/>
              <a:buNone/>
              <a:defRPr/>
            </a:pPr>
            <a:endParaRPr lang="en-US" dirty="0">
              <a:latin typeface="Arial" pitchFamily="34" charset="0"/>
              <a:cs typeface="Arial" pitchFamily="34" charset="0"/>
            </a:endParaRPr>
          </a:p>
        </p:txBody>
      </p:sp>
      <p:sp>
        <p:nvSpPr>
          <p:cNvPr id="18436"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marL="0" marR="0" lvl="0" indent="0" algn="r" defTabSz="457200" eaLnBrk="1" fontAlgn="auto" latinLnBrk="0" hangingPunct="1">
              <a:lnSpc>
                <a:spcPct val="100000"/>
              </a:lnSpc>
              <a:spcBef>
                <a:spcPts val="0"/>
              </a:spcBef>
              <a:spcAft>
                <a:spcPts val="0"/>
              </a:spcAft>
              <a:buClrTx/>
              <a:buSzTx/>
              <a:buFontTx/>
              <a:buNone/>
              <a:tabLst/>
              <a:defRPr/>
            </a:pPr>
            <a:fld id="{D8C5D0AB-39AD-4CB6-9653-281C29CE8460}" type="slidenum">
              <a:rPr kumimoji="0" lang="en-US" altLang="en-US" sz="1200" b="0" i="0" u="none" strike="noStrike" kern="0" cap="none" spc="0" normalizeH="0" baseline="0" noProof="0">
                <a:ln>
                  <a:noFill/>
                </a:ln>
                <a:solidFill>
                  <a:srgbClr val="000000"/>
                </a:solidFill>
                <a:effectLst/>
                <a:uLnTx/>
                <a:uFillTx/>
                <a:latin typeface="Calibri" pitchFamily="34" charset="0"/>
              </a:rPr>
              <a:pPr marL="0" marR="0" lvl="0" indent="0" algn="r" defTabSz="457200" eaLnBrk="1" fontAlgn="auto" latinLnBrk="0" hangingPunct="1">
                <a:lnSpc>
                  <a:spcPct val="100000"/>
                </a:lnSpc>
                <a:spcBef>
                  <a:spcPts val="0"/>
                </a:spcBef>
                <a:spcAft>
                  <a:spcPts val="0"/>
                </a:spcAft>
                <a:buClrTx/>
                <a:buSzTx/>
                <a:buFontTx/>
                <a:buNone/>
                <a:tabLst/>
                <a:defRPr/>
              </a:pPr>
              <a:t>76</a:t>
            </a:fld>
            <a:endParaRPr kumimoji="0" lang="en-US" altLang="en-US" sz="1200" b="0" i="0" u="none" strike="noStrike" kern="0" cap="none" spc="0" normalizeH="0" baseline="0" noProof="0" dirty="0">
              <a:ln>
                <a:noFill/>
              </a:ln>
              <a:solidFill>
                <a:srgbClr val="000000"/>
              </a:solidFill>
              <a:effectLst/>
              <a:uLnTx/>
              <a:uFillTx/>
              <a:latin typeface="Calibri" pitchFamily="34" charset="0"/>
            </a:endParaRPr>
          </a:p>
        </p:txBody>
      </p:sp>
      <p:sp>
        <p:nvSpPr>
          <p:cNvPr id="18437"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A7A281CC-AF11-42E9-8781-99BEC1FC0EA7}" type="slidenum">
              <a:rPr kumimoji="0" lang="en-US" altLang="en-US" sz="1800" b="0" i="0" u="none" strike="noStrike" kern="0" cap="none" spc="0" normalizeH="0" baseline="0" noProof="0">
                <a:ln>
                  <a:noFill/>
                </a:ln>
                <a:solidFill>
                  <a:schemeClr val="tx1"/>
                </a:solidFill>
                <a:effectLst/>
                <a:uLnTx/>
                <a:uFillTx/>
                <a:latin typeface="Calibri" pitchFamily="34" charset="0"/>
              </a:rPr>
              <a:pPr marL="0" marR="0" lvl="0" indent="0" defTabSz="914400" eaLnBrk="1" fontAlgn="auto" latinLnBrk="0" hangingPunct="1">
                <a:lnSpc>
                  <a:spcPct val="100000"/>
                </a:lnSpc>
                <a:spcBef>
                  <a:spcPts val="0"/>
                </a:spcBef>
                <a:spcAft>
                  <a:spcPts val="0"/>
                </a:spcAft>
                <a:buClrTx/>
                <a:buSzTx/>
                <a:buFontTx/>
                <a:buNone/>
                <a:tabLst/>
                <a:defRPr/>
              </a:pPr>
              <a:t>76</a:t>
            </a:fld>
            <a:endParaRPr kumimoji="0" lang="en-US" altLang="en-US" sz="1800" b="0" i="0" u="none" strike="noStrike" kern="0" cap="none" spc="0" normalizeH="0" baseline="0" noProof="0" dirty="0">
              <a:ln>
                <a:noFill/>
              </a:ln>
              <a:solidFill>
                <a:schemeClr val="tx1"/>
              </a:solidFill>
              <a:effectLst/>
              <a:uLnTx/>
              <a:uFillTx/>
              <a:latin typeface="Calibri" pitchFamily="34" charset="0"/>
            </a:endParaRPr>
          </a:p>
        </p:txBody>
      </p:sp>
    </p:spTree>
    <p:extLst>
      <p:ext uri="{BB962C8B-B14F-4D97-AF65-F5344CB8AC3E}">
        <p14:creationId xmlns:p14="http://schemas.microsoft.com/office/powerpoint/2010/main" val="3584856163"/>
      </p:ext>
    </p:extLst>
  </p:cSld>
  <p:clrMapOvr>
    <a:masterClrMapping/>
  </p:clrMapOvr>
  <p:transition spd="med">
    <p:strips dir="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8325"/>
            <a:ext cx="7886700" cy="1325563"/>
          </a:xfrm>
        </p:spPr>
        <p:txBody>
          <a:bodyPr>
            <a:normAutofit/>
          </a:bodyPr>
          <a:lstStyle/>
          <a:p>
            <a:pPr>
              <a:defRPr/>
            </a:pPr>
            <a:r>
              <a:rPr lang="en-US" dirty="0">
                <a:cs typeface="Calibri" pitchFamily="34" charset="0"/>
              </a:rPr>
              <a:t>Required District Set-Aside</a:t>
            </a:r>
            <a:endParaRPr lang="en-US" sz="3600" dirty="0">
              <a:cs typeface="Calibri" pitchFamily="34" charset="0"/>
            </a:endParaRPr>
          </a:p>
        </p:txBody>
      </p:sp>
      <p:sp>
        <p:nvSpPr>
          <p:cNvPr id="3" name="Subtitle 2"/>
          <p:cNvSpPr>
            <a:spLocks noGrp="1"/>
          </p:cNvSpPr>
          <p:nvPr>
            <p:ph idx="1"/>
          </p:nvPr>
        </p:nvSpPr>
        <p:spPr>
          <a:xfrm>
            <a:off x="710214" y="1167238"/>
            <a:ext cx="8071836" cy="4856023"/>
          </a:xfrm>
        </p:spPr>
        <p:txBody>
          <a:bodyPr>
            <a:normAutofit lnSpcReduction="10000"/>
          </a:bodyPr>
          <a:lstStyle/>
          <a:p>
            <a:pPr marL="530352" indent="-457200" eaLnBrk="1" fontAlgn="auto" hangingPunct="1">
              <a:spcBef>
                <a:spcPts val="576"/>
              </a:spcBef>
              <a:spcAft>
                <a:spcPts val="0"/>
              </a:spcAft>
              <a:defRPr/>
            </a:pPr>
            <a:r>
              <a:rPr lang="en-US" dirty="0">
                <a:cs typeface="Calibri" pitchFamily="34" charset="0"/>
              </a:rPr>
              <a:t>Homeless</a:t>
            </a:r>
          </a:p>
          <a:p>
            <a:pPr marL="873252" lvl="1" indent="-342900">
              <a:spcBef>
                <a:spcPts val="576"/>
              </a:spcBef>
              <a:buFont typeface="Courier New" panose="02070309020205020404" pitchFamily="49" charset="0"/>
              <a:buChar char="o"/>
              <a:defRPr/>
            </a:pPr>
            <a:r>
              <a:rPr lang="en-US" dirty="0">
                <a:cs typeface="Calibri" pitchFamily="34" charset="0"/>
              </a:rPr>
              <a:t>LEAs have the discretion to use set-aside funds to provide homeless students with services that are not ordinarily provided to other Title I students and that are not available from other sources</a:t>
            </a:r>
          </a:p>
          <a:p>
            <a:pPr marL="530352" lvl="1" indent="0">
              <a:spcBef>
                <a:spcPts val="576"/>
              </a:spcBef>
              <a:buNone/>
              <a:defRPr/>
            </a:pPr>
            <a:endParaRPr lang="en-US" dirty="0">
              <a:cs typeface="Calibri" pitchFamily="34" charset="0"/>
            </a:endParaRPr>
          </a:p>
          <a:p>
            <a:pPr marL="873252" lvl="1" indent="-342900">
              <a:spcBef>
                <a:spcPts val="576"/>
              </a:spcBef>
              <a:buFont typeface="Courier New" panose="02070309020205020404" pitchFamily="49" charset="0"/>
              <a:buChar char="o"/>
              <a:defRPr/>
            </a:pPr>
            <a:r>
              <a:rPr lang="en-US" dirty="0">
                <a:cs typeface="Calibri" pitchFamily="34" charset="0"/>
              </a:rPr>
              <a:t>In determining appropriate expenditures for the funds set-aside for homeless students, it is important to note that comparable services may not necessarily mean services that are identical to the services provided to non-homeless students (i.e. uniforms, expedited evaluations, eye glasses, transportation) </a:t>
            </a:r>
          </a:p>
          <a:p>
            <a:pPr marL="731520" lvl="1" indent="-274320" eaLnBrk="1" fontAlgn="auto" hangingPunct="1">
              <a:spcAft>
                <a:spcPts val="0"/>
              </a:spcAft>
              <a:buFont typeface="Arial" charset="0"/>
              <a:buNone/>
              <a:defRPr/>
            </a:pPr>
            <a:endParaRPr lang="en-US" sz="1600" dirty="0">
              <a:solidFill>
                <a:prstClr val="black"/>
              </a:solidFill>
              <a:latin typeface="Arial" pitchFamily="34" charset="0"/>
              <a:cs typeface="Arial" pitchFamily="34" charset="0"/>
            </a:endParaRPr>
          </a:p>
          <a:p>
            <a:pPr marL="635000" indent="-457200" eaLnBrk="1" fontAlgn="auto" hangingPunct="1">
              <a:spcAft>
                <a:spcPts val="0"/>
              </a:spcAft>
              <a:buFont typeface="Arial"/>
              <a:buNone/>
              <a:defRPr/>
            </a:pPr>
            <a:endParaRPr lang="en-US" dirty="0">
              <a:latin typeface="Arial" pitchFamily="34" charset="0"/>
              <a:cs typeface="Arial" pitchFamily="34" charset="0"/>
            </a:endParaRPr>
          </a:p>
        </p:txBody>
      </p:sp>
      <p:sp>
        <p:nvSpPr>
          <p:cNvPr id="19460"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marL="0" marR="0" lvl="0" indent="0" algn="r" defTabSz="457200" eaLnBrk="1" fontAlgn="auto" latinLnBrk="0" hangingPunct="1">
              <a:lnSpc>
                <a:spcPct val="100000"/>
              </a:lnSpc>
              <a:spcBef>
                <a:spcPts val="0"/>
              </a:spcBef>
              <a:spcAft>
                <a:spcPts val="0"/>
              </a:spcAft>
              <a:buClrTx/>
              <a:buSzTx/>
              <a:buFontTx/>
              <a:buNone/>
              <a:tabLst/>
              <a:defRPr/>
            </a:pPr>
            <a:fld id="{CC9CFE83-285C-4445-BC39-A36AA5DE37CE}" type="slidenum">
              <a:rPr kumimoji="0" lang="en-US" altLang="en-US" sz="1200" b="0" i="0" u="none" strike="noStrike" kern="0" cap="none" spc="0" normalizeH="0" baseline="0" noProof="0">
                <a:ln>
                  <a:noFill/>
                </a:ln>
                <a:solidFill>
                  <a:srgbClr val="000000"/>
                </a:solidFill>
                <a:effectLst/>
                <a:uLnTx/>
                <a:uFillTx/>
                <a:latin typeface="Calibri" pitchFamily="34" charset="0"/>
              </a:rPr>
              <a:pPr marL="0" marR="0" lvl="0" indent="0" algn="r" defTabSz="45720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0" cap="none" spc="0" normalizeH="0" baseline="0" noProof="0" dirty="0">
              <a:ln>
                <a:noFill/>
              </a:ln>
              <a:solidFill>
                <a:srgbClr val="000000"/>
              </a:solidFill>
              <a:effectLst/>
              <a:uLnTx/>
              <a:uFillTx/>
              <a:latin typeface="Calibri" pitchFamily="34" charset="0"/>
            </a:endParaRPr>
          </a:p>
        </p:txBody>
      </p:sp>
      <p:sp>
        <p:nvSpPr>
          <p:cNvPr id="19461"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07BD543F-2165-4675-AD1F-112EA089BA9B}" type="slidenum">
              <a:rPr kumimoji="0" lang="en-US" altLang="en-US" sz="1800" b="0" i="0" u="none" strike="noStrike" kern="0" cap="none" spc="0" normalizeH="0" baseline="0" noProof="0">
                <a:ln>
                  <a:noFill/>
                </a:ln>
                <a:solidFill>
                  <a:srgbClr val="000000"/>
                </a:solidFill>
                <a:effectLst/>
                <a:uLnTx/>
                <a:uFillTx/>
                <a:latin typeface="Calibri" pitchFamily="34" charset="0"/>
              </a:rPr>
              <a:pPr marL="0" marR="0" lvl="0" indent="0" defTabSz="914400" eaLnBrk="1" fontAlgn="auto" latinLnBrk="0" hangingPunct="1">
                <a:lnSpc>
                  <a:spcPct val="100000"/>
                </a:lnSpc>
                <a:spcBef>
                  <a:spcPts val="0"/>
                </a:spcBef>
                <a:spcAft>
                  <a:spcPts val="0"/>
                </a:spcAft>
                <a:buClrTx/>
                <a:buSzTx/>
                <a:buFontTx/>
                <a:buNone/>
                <a:tabLst/>
                <a:defRPr/>
              </a:pPr>
              <a:t>77</a:t>
            </a:fld>
            <a:endParaRPr kumimoji="0" lang="en-US" altLang="en-US" sz="1800" b="0" i="0" u="none" strike="noStrike" kern="0" cap="none" spc="0" normalizeH="0" baseline="0" noProof="0" dirty="0">
              <a:ln>
                <a:noFill/>
              </a:ln>
              <a:solidFill>
                <a:srgbClr val="000000"/>
              </a:solidFill>
              <a:effectLst/>
              <a:uLnTx/>
              <a:uFillTx/>
              <a:latin typeface="Calibri" pitchFamily="34" charset="0"/>
            </a:endParaRPr>
          </a:p>
        </p:txBody>
      </p:sp>
    </p:spTree>
    <p:extLst>
      <p:ext uri="{BB962C8B-B14F-4D97-AF65-F5344CB8AC3E}">
        <p14:creationId xmlns:p14="http://schemas.microsoft.com/office/powerpoint/2010/main" val="3493258032"/>
      </p:ext>
    </p:extLst>
  </p:cSld>
  <p:clrMapOvr>
    <a:masterClrMapping/>
  </p:clrMapOvr>
  <p:transition spd="med">
    <p:strips dir="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6472201" cy="1205803"/>
          </a:xfrm>
        </p:spPr>
        <p:txBody>
          <a:bodyPr>
            <a:normAutofit/>
          </a:bodyPr>
          <a:lstStyle/>
          <a:p>
            <a:r>
              <a:rPr lang="en-US" sz="3200" dirty="0"/>
              <a:t>Required District Set-Asides</a:t>
            </a:r>
            <a:br>
              <a:rPr lang="en-US" sz="3200" dirty="0"/>
            </a:br>
            <a:endParaRPr lang="en-US" sz="3200" dirty="0"/>
          </a:p>
        </p:txBody>
      </p:sp>
      <p:sp>
        <p:nvSpPr>
          <p:cNvPr id="3" name="Content Placeholder 2"/>
          <p:cNvSpPr>
            <a:spLocks noGrp="1"/>
          </p:cNvSpPr>
          <p:nvPr>
            <p:ph idx="1"/>
          </p:nvPr>
        </p:nvSpPr>
        <p:spPr>
          <a:xfrm>
            <a:off x="733530" y="1205803"/>
            <a:ext cx="8265847" cy="5053316"/>
          </a:xfrm>
        </p:spPr>
        <p:txBody>
          <a:bodyPr>
            <a:normAutofit/>
          </a:bodyPr>
          <a:lstStyle/>
          <a:p>
            <a:r>
              <a:rPr lang="en-US" dirty="0"/>
              <a:t>1% Parent and Family Engagement Set-Aside</a:t>
            </a:r>
            <a:endParaRPr lang="en-US" dirty="0">
              <a:solidFill>
                <a:srgbClr val="0070C0"/>
              </a:solidFill>
            </a:endParaRPr>
          </a:p>
          <a:p>
            <a:pPr lvl="1">
              <a:buFont typeface="Courier New" panose="02070309020205020404" pitchFamily="49" charset="0"/>
              <a:buChar char="o"/>
            </a:pPr>
            <a:r>
              <a:rPr lang="en-US" dirty="0"/>
              <a:t>A district with a Title I, Part A allocation greater than $500,000 must reserve at least one percent of its allocation for parent and family engagement activities.</a:t>
            </a:r>
          </a:p>
          <a:p>
            <a:pPr marL="457200" lvl="1" indent="0">
              <a:buNone/>
            </a:pPr>
            <a:endParaRPr lang="en-US" sz="1400" dirty="0"/>
          </a:p>
          <a:p>
            <a:pPr lvl="1">
              <a:buFont typeface="Courier New" panose="02070309020205020404" pitchFamily="49" charset="0"/>
              <a:buChar char="o"/>
            </a:pPr>
            <a:r>
              <a:rPr lang="en-US" dirty="0"/>
              <a:t>If a transferability option is utilized, the 1% Parent and Family Engagement set-aside must be recalculated to reflect the increase in the Title I budget if the total amount with transferred funds exceed $500,000.</a:t>
            </a:r>
            <a:endParaRPr lang="en-US" sz="2400" dirty="0"/>
          </a:p>
          <a:p>
            <a:pPr marL="0" indent="0">
              <a:buNone/>
            </a:pPr>
            <a:endParaRPr lang="en-US" dirty="0"/>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78</a:t>
            </a:fld>
            <a:endParaRPr lang="en-US" sz="1350" kern="0" dirty="0">
              <a:solidFill>
                <a:sysClr val="windowText" lastClr="000000"/>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22040465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6472201" cy="1276140"/>
          </a:xfrm>
        </p:spPr>
        <p:txBody>
          <a:bodyPr>
            <a:normAutofit/>
          </a:bodyPr>
          <a:lstStyle/>
          <a:p>
            <a:r>
              <a:rPr lang="en-US" dirty="0"/>
              <a:t>Required District Set-Asides</a:t>
            </a:r>
            <a:br>
              <a:rPr lang="en-US" sz="3200" dirty="0"/>
            </a:br>
            <a:endParaRPr lang="en-US" sz="3200" dirty="0"/>
          </a:p>
        </p:txBody>
      </p:sp>
      <p:sp>
        <p:nvSpPr>
          <p:cNvPr id="3" name="Content Placeholder 2"/>
          <p:cNvSpPr>
            <a:spLocks noGrp="1"/>
          </p:cNvSpPr>
          <p:nvPr>
            <p:ph idx="1"/>
          </p:nvPr>
        </p:nvSpPr>
        <p:spPr>
          <a:xfrm>
            <a:off x="753626" y="1029811"/>
            <a:ext cx="8245751" cy="5229308"/>
          </a:xfrm>
        </p:spPr>
        <p:txBody>
          <a:bodyPr>
            <a:normAutofit/>
          </a:bodyPr>
          <a:lstStyle/>
          <a:p>
            <a:r>
              <a:rPr lang="en-US" dirty="0"/>
              <a:t>1% Parent and Family Engagement </a:t>
            </a:r>
          </a:p>
          <a:p>
            <a:pPr lvl="1">
              <a:spcBef>
                <a:spcPts val="0"/>
              </a:spcBef>
              <a:buFont typeface="Courier New" panose="02070309020205020404" pitchFamily="49" charset="0"/>
              <a:buChar char="o"/>
            </a:pPr>
            <a:r>
              <a:rPr lang="en-US" dirty="0"/>
              <a:t>At least </a:t>
            </a:r>
            <a:r>
              <a:rPr lang="en-US" b="1" dirty="0"/>
              <a:t>90 percent </a:t>
            </a:r>
            <a:r>
              <a:rPr lang="en-US" dirty="0"/>
              <a:t>of the required one percent set-aside must be distributed among the district’s Title I schools unless a school or all schools in the district decide to use their share of the reservation to support a district-level activity for parents</a:t>
            </a:r>
          </a:p>
          <a:p>
            <a:pPr marL="457200" lvl="1" indent="0">
              <a:spcBef>
                <a:spcPts val="0"/>
              </a:spcBef>
              <a:buNone/>
            </a:pPr>
            <a:endParaRPr lang="en-US" dirty="0"/>
          </a:p>
          <a:p>
            <a:pPr lvl="1">
              <a:spcBef>
                <a:spcPts val="0"/>
              </a:spcBef>
              <a:buFont typeface="Courier New" panose="02070309020205020404" pitchFamily="49" charset="0"/>
              <a:buChar char="o"/>
            </a:pPr>
            <a:r>
              <a:rPr lang="en-US" dirty="0"/>
              <a:t>If a school or all schools decide to give their share to support a districtwide activity the </a:t>
            </a:r>
            <a:r>
              <a:rPr lang="en-US" b="1" dirty="0"/>
              <a:t>Districtwide Parent Activity-Project Assurance</a:t>
            </a:r>
            <a:r>
              <a:rPr lang="en-US" dirty="0"/>
              <a:t> form, signed by each participating principal, must be attached to the Title I Attachments tab of the Consolidated Application</a:t>
            </a:r>
          </a:p>
          <a:p>
            <a:endParaRPr lang="en-US" dirty="0"/>
          </a:p>
          <a:p>
            <a:endParaRPr lang="en-US" dirty="0"/>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79</a:t>
            </a:fld>
            <a:endParaRPr lang="en-US" sz="1350" kern="0" dirty="0">
              <a:solidFill>
                <a:sysClr val="windowText" lastClr="000000"/>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661353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3D26F4-BF39-404A-BD3E-88FA88A9C2D2}"/>
              </a:ext>
            </a:extLst>
          </p:cNvPr>
          <p:cNvSpPr>
            <a:spLocks noGrp="1"/>
          </p:cNvSpPr>
          <p:nvPr>
            <p:ph type="title"/>
          </p:nvPr>
        </p:nvSpPr>
        <p:spPr>
          <a:xfrm>
            <a:off x="2312354" y="2022232"/>
            <a:ext cx="6543778" cy="1987336"/>
          </a:xfrm>
        </p:spPr>
        <p:txBody>
          <a:bodyPr>
            <a:normAutofit/>
          </a:bodyPr>
          <a:lstStyle/>
          <a:p>
            <a:pPr algn="ctr"/>
            <a:r>
              <a:rPr lang="en-US" sz="4000" dirty="0"/>
              <a:t>Overarching Budget Updates</a:t>
            </a:r>
            <a:br>
              <a:rPr lang="en-US" sz="4000" dirty="0"/>
            </a:br>
            <a:r>
              <a:rPr lang="en-US" sz="4000" dirty="0"/>
              <a:t>All Federal Programs</a:t>
            </a:r>
          </a:p>
        </p:txBody>
      </p:sp>
      <p:sp>
        <p:nvSpPr>
          <p:cNvPr id="4" name="Date Placeholder 3">
            <a:extLst>
              <a:ext uri="{FF2B5EF4-FFF2-40B4-BE49-F238E27FC236}">
                <a16:creationId xmlns:a16="http://schemas.microsoft.com/office/drawing/2014/main" id="{12CFEC60-959D-4B5F-8369-D72759F1B2D9}"/>
              </a:ext>
            </a:extLst>
          </p:cNvPr>
          <p:cNvSpPr>
            <a:spLocks noGrp="1"/>
          </p:cNvSpPr>
          <p:nvPr>
            <p:ph type="dt" sz="half" idx="4294967295"/>
          </p:nvPr>
        </p:nvSpPr>
        <p:spPr>
          <a:xfrm>
            <a:off x="0" y="6356350"/>
            <a:ext cx="2057400" cy="365125"/>
          </a:xfrm>
        </p:spPr>
        <p:txBody>
          <a:bodyPr/>
          <a:lstStyle/>
          <a:p>
            <a:fld id="{782C8B79-815A-454A-A025-A12E6A3CBF9F}" type="datetime1">
              <a:rPr lang="en-US" smtClean="0"/>
              <a:t>8/9/2019</a:t>
            </a:fld>
            <a:endParaRPr lang="en-US" dirty="0"/>
          </a:p>
        </p:txBody>
      </p:sp>
      <p:sp>
        <p:nvSpPr>
          <p:cNvPr id="5" name="Slide Number Placeholder 4">
            <a:extLst>
              <a:ext uri="{FF2B5EF4-FFF2-40B4-BE49-F238E27FC236}">
                <a16:creationId xmlns:a16="http://schemas.microsoft.com/office/drawing/2014/main" id="{C4750053-1BC7-4665-8CEB-C790089775BF}"/>
              </a:ext>
            </a:extLst>
          </p:cNvPr>
          <p:cNvSpPr>
            <a:spLocks noGrp="1"/>
          </p:cNvSpPr>
          <p:nvPr>
            <p:ph type="sldNum" sz="quarter" idx="4294967295"/>
          </p:nvPr>
        </p:nvSpPr>
        <p:spPr>
          <a:xfrm>
            <a:off x="7086600" y="6356350"/>
            <a:ext cx="2057400" cy="365125"/>
          </a:xfrm>
        </p:spPr>
        <p:txBody>
          <a:bodyPr/>
          <a:lstStyle/>
          <a:p>
            <a:fld id="{B63E4CEF-BB1E-48C7-AE93-F39F6AA99AD7}" type="slidenum">
              <a:rPr lang="en-US" smtClean="0"/>
              <a:pPr/>
              <a:t>8</a:t>
            </a:fld>
            <a:endParaRPr lang="en-US" dirty="0"/>
          </a:p>
        </p:txBody>
      </p:sp>
    </p:spTree>
    <p:extLst>
      <p:ext uri="{BB962C8B-B14F-4D97-AF65-F5344CB8AC3E}">
        <p14:creationId xmlns:p14="http://schemas.microsoft.com/office/powerpoint/2010/main" val="15391482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6472201" cy="1276140"/>
          </a:xfrm>
        </p:spPr>
        <p:txBody>
          <a:bodyPr>
            <a:normAutofit/>
          </a:bodyPr>
          <a:lstStyle/>
          <a:p>
            <a:r>
              <a:rPr lang="en-US" dirty="0"/>
              <a:t>Required District Set-Asides</a:t>
            </a:r>
            <a:br>
              <a:rPr lang="en-US" sz="3200" dirty="0"/>
            </a:br>
            <a:endParaRPr lang="en-US" sz="3200" dirty="0"/>
          </a:p>
        </p:txBody>
      </p:sp>
      <p:sp>
        <p:nvSpPr>
          <p:cNvPr id="3" name="Content Placeholder 2"/>
          <p:cNvSpPr>
            <a:spLocks noGrp="1"/>
          </p:cNvSpPr>
          <p:nvPr>
            <p:ph idx="1"/>
          </p:nvPr>
        </p:nvSpPr>
        <p:spPr>
          <a:xfrm>
            <a:off x="753626" y="1276141"/>
            <a:ext cx="8245751" cy="4982977"/>
          </a:xfrm>
        </p:spPr>
        <p:txBody>
          <a:bodyPr>
            <a:normAutofit lnSpcReduction="10000"/>
          </a:bodyPr>
          <a:lstStyle/>
          <a:p>
            <a:r>
              <a:rPr lang="en-US" dirty="0"/>
              <a:t>1% Parent and Family Engagement </a:t>
            </a:r>
          </a:p>
          <a:p>
            <a:pPr lvl="1">
              <a:buFont typeface="Courier New" panose="02070309020205020404" pitchFamily="49" charset="0"/>
              <a:buChar char="o"/>
            </a:pPr>
            <a:r>
              <a:rPr lang="en-US" dirty="0">
                <a:solidFill>
                  <a:prstClr val="black"/>
                </a:solidFill>
              </a:rPr>
              <a:t>If 90 percent of the total one percent required set-aside is being distributed among Title I schools, the amount distributed for each school should be indicated in the </a:t>
            </a:r>
            <a:r>
              <a:rPr lang="en-US" b="1" dirty="0">
                <a:solidFill>
                  <a:prstClr val="black"/>
                </a:solidFill>
              </a:rPr>
              <a:t>Parent Involvement column</a:t>
            </a:r>
            <a:r>
              <a:rPr lang="en-US" dirty="0">
                <a:solidFill>
                  <a:prstClr val="black"/>
                </a:solidFill>
              </a:rPr>
              <a:t> on the School Allocation page</a:t>
            </a:r>
          </a:p>
          <a:p>
            <a:pPr marL="457200" lvl="1" indent="0">
              <a:spcBef>
                <a:spcPts val="0"/>
              </a:spcBef>
              <a:buNone/>
            </a:pPr>
            <a:endParaRPr lang="en-US" dirty="0"/>
          </a:p>
          <a:p>
            <a:pPr lvl="1">
              <a:buFont typeface="Courier New" panose="02070309020205020404" pitchFamily="49" charset="0"/>
              <a:buChar char="o"/>
            </a:pPr>
            <a:r>
              <a:rPr lang="en-US" dirty="0">
                <a:solidFill>
                  <a:prstClr val="black"/>
                </a:solidFill>
              </a:rPr>
              <a:t>This column should </a:t>
            </a:r>
            <a:r>
              <a:rPr lang="en-US" b="1" dirty="0">
                <a:solidFill>
                  <a:prstClr val="black"/>
                </a:solidFill>
              </a:rPr>
              <a:t>only </a:t>
            </a:r>
            <a:r>
              <a:rPr lang="en-US" dirty="0">
                <a:solidFill>
                  <a:prstClr val="black"/>
                </a:solidFill>
              </a:rPr>
              <a:t>include parent and family engagement funds that are distributed from the required </a:t>
            </a:r>
            <a:r>
              <a:rPr lang="en-US" b="1" dirty="0">
                <a:solidFill>
                  <a:prstClr val="black"/>
                </a:solidFill>
              </a:rPr>
              <a:t>one percent set-aside</a:t>
            </a:r>
            <a:r>
              <a:rPr lang="en-US" dirty="0">
                <a:solidFill>
                  <a:prstClr val="black"/>
                </a:solidFill>
              </a:rPr>
              <a:t>.  Any additional parent and family engagement set-aside funds, or the parent and family engagement funds that schools use as part of their school allocation, should </a:t>
            </a:r>
            <a:r>
              <a:rPr lang="en-US" b="1" dirty="0">
                <a:solidFill>
                  <a:prstClr val="black"/>
                </a:solidFill>
              </a:rPr>
              <a:t>not</a:t>
            </a:r>
            <a:r>
              <a:rPr lang="en-US" dirty="0">
                <a:solidFill>
                  <a:prstClr val="black"/>
                </a:solidFill>
              </a:rPr>
              <a:t> be included in this column</a:t>
            </a:r>
          </a:p>
          <a:p>
            <a:pPr>
              <a:buFont typeface="Courier New" panose="02070309020205020404" pitchFamily="49" charset="0"/>
              <a:buChar char="o"/>
            </a:pPr>
            <a:endParaRPr lang="en-US" dirty="0"/>
          </a:p>
          <a:p>
            <a:endParaRPr lang="en-US" dirty="0"/>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80</a:t>
            </a:fld>
            <a:endParaRPr lang="en-US" sz="1350" kern="0" dirty="0">
              <a:solidFill>
                <a:sysClr val="windowText" lastClr="000000"/>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7519302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152E-A918-449C-B0D2-E633EDD75ED5}"/>
              </a:ext>
            </a:extLst>
          </p:cNvPr>
          <p:cNvSpPr>
            <a:spLocks noGrp="1"/>
          </p:cNvSpPr>
          <p:nvPr>
            <p:ph type="title"/>
          </p:nvPr>
        </p:nvSpPr>
        <p:spPr>
          <a:xfrm>
            <a:off x="628650" y="0"/>
            <a:ext cx="8110491" cy="1175657"/>
          </a:xfrm>
        </p:spPr>
        <p:txBody>
          <a:bodyPr>
            <a:normAutofit/>
          </a:bodyPr>
          <a:lstStyle/>
          <a:p>
            <a:r>
              <a:rPr lang="en-US" dirty="0"/>
              <a:t>1% Parent and Family Engagement</a:t>
            </a:r>
          </a:p>
        </p:txBody>
      </p:sp>
      <p:sp>
        <p:nvSpPr>
          <p:cNvPr id="3" name="Slide Number Placeholder 2">
            <a:extLst>
              <a:ext uri="{FF2B5EF4-FFF2-40B4-BE49-F238E27FC236}">
                <a16:creationId xmlns:a16="http://schemas.microsoft.com/office/drawing/2014/main" id="{FBD415C6-C081-4E05-8026-ADC7D2C9842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81</a:t>
            </a:fld>
            <a:endParaRPr lang="en-US" dirty="0"/>
          </a:p>
        </p:txBody>
      </p:sp>
      <p:pic>
        <p:nvPicPr>
          <p:cNvPr id="4" name="Picture 3">
            <a:extLst>
              <a:ext uri="{FF2B5EF4-FFF2-40B4-BE49-F238E27FC236}">
                <a16:creationId xmlns:a16="http://schemas.microsoft.com/office/drawing/2014/main" id="{49112DA3-5F9A-415B-A514-EA92262824A2}"/>
              </a:ext>
            </a:extLst>
          </p:cNvPr>
          <p:cNvPicPr>
            <a:picLocks noChangeAspect="1"/>
          </p:cNvPicPr>
          <p:nvPr/>
        </p:nvPicPr>
        <p:blipFill rotWithShape="1">
          <a:blip r:embed="rId3"/>
          <a:srcRect l="4219" t="329" r="2868"/>
          <a:stretch/>
        </p:blipFill>
        <p:spPr>
          <a:xfrm>
            <a:off x="628650" y="1079818"/>
            <a:ext cx="8400452" cy="5641658"/>
          </a:xfrm>
          <a:prstGeom prst="rect">
            <a:avLst/>
          </a:prstGeom>
        </p:spPr>
      </p:pic>
      <p:sp>
        <p:nvSpPr>
          <p:cNvPr id="5" name="Arrow: Down 4">
            <a:extLst>
              <a:ext uri="{FF2B5EF4-FFF2-40B4-BE49-F238E27FC236}">
                <a16:creationId xmlns:a16="http://schemas.microsoft.com/office/drawing/2014/main" id="{4BA0BD2A-37EC-4FE4-BFF6-9400B90589E6}"/>
              </a:ext>
            </a:extLst>
          </p:cNvPr>
          <p:cNvSpPr/>
          <p:nvPr/>
        </p:nvSpPr>
        <p:spPr>
          <a:xfrm rot="2514663">
            <a:off x="7816799" y="624542"/>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ate Placeholder 5"/>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5E1CAE-3820-41A2-B8CF-E352B9B76A85}" type="datetime1">
              <a:rPr lang="en-US" smtClean="0"/>
              <a:pPr/>
              <a:t>8/9/2019</a:t>
            </a:fld>
            <a:endParaRPr lang="en-US" dirty="0"/>
          </a:p>
        </p:txBody>
      </p:sp>
    </p:spTree>
    <p:extLst>
      <p:ext uri="{BB962C8B-B14F-4D97-AF65-F5344CB8AC3E}">
        <p14:creationId xmlns:p14="http://schemas.microsoft.com/office/powerpoint/2010/main" val="299541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6472201" cy="1276140"/>
          </a:xfrm>
        </p:spPr>
        <p:txBody>
          <a:bodyPr>
            <a:normAutofit/>
          </a:bodyPr>
          <a:lstStyle/>
          <a:p>
            <a:r>
              <a:rPr lang="en-US" dirty="0"/>
              <a:t>Required District Set-Asides</a:t>
            </a:r>
            <a:br>
              <a:rPr lang="en-US" dirty="0"/>
            </a:br>
            <a:endParaRPr lang="en-US" dirty="0"/>
          </a:p>
        </p:txBody>
      </p:sp>
      <p:sp>
        <p:nvSpPr>
          <p:cNvPr id="3" name="Content Placeholder 2"/>
          <p:cNvSpPr>
            <a:spLocks noGrp="1"/>
          </p:cNvSpPr>
          <p:nvPr>
            <p:ph idx="1"/>
          </p:nvPr>
        </p:nvSpPr>
        <p:spPr>
          <a:xfrm>
            <a:off x="753626" y="1276141"/>
            <a:ext cx="8245751" cy="4982977"/>
          </a:xfrm>
        </p:spPr>
        <p:txBody>
          <a:bodyPr>
            <a:normAutofit/>
          </a:bodyPr>
          <a:lstStyle/>
          <a:p>
            <a:r>
              <a:rPr lang="en-US" dirty="0"/>
              <a:t>1% Parent and Family Engagement </a:t>
            </a:r>
          </a:p>
          <a:p>
            <a:pPr lvl="1">
              <a:buFont typeface="Courier New" panose="02070309020205020404" pitchFamily="49" charset="0"/>
              <a:buChar char="o"/>
            </a:pPr>
            <a:r>
              <a:rPr lang="en-US" dirty="0">
                <a:solidFill>
                  <a:prstClr val="black"/>
                </a:solidFill>
              </a:rPr>
              <a:t>The portion of the one percent required set-aside for parent and family engagement not expended at the end of the previous year (FY19) </a:t>
            </a:r>
            <a:r>
              <a:rPr lang="en-US" b="1" dirty="0">
                <a:solidFill>
                  <a:prstClr val="black"/>
                </a:solidFill>
              </a:rPr>
              <a:t>must</a:t>
            </a:r>
            <a:r>
              <a:rPr lang="en-US" dirty="0">
                <a:solidFill>
                  <a:prstClr val="black"/>
                </a:solidFill>
              </a:rPr>
              <a:t> be carried over to the present fiscal year (FY20) and added as a custom optional set-aside entitled Parent and Family Engagement Carryover Set-Aside (see next slide).</a:t>
            </a:r>
          </a:p>
          <a:p>
            <a:pPr>
              <a:buFont typeface="Courier New" panose="02070309020205020404" pitchFamily="49" charset="0"/>
              <a:buChar char="o"/>
            </a:pPr>
            <a:endParaRPr lang="en-US" dirty="0"/>
          </a:p>
          <a:p>
            <a:endParaRPr lang="en-US" dirty="0"/>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82</a:t>
            </a:fld>
            <a:endParaRPr lang="en-US" sz="1350" kern="0" dirty="0">
              <a:solidFill>
                <a:sysClr val="windowText" lastClr="000000"/>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42360749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6472201" cy="1276140"/>
          </a:xfrm>
        </p:spPr>
        <p:txBody>
          <a:bodyPr>
            <a:normAutofit/>
          </a:bodyPr>
          <a:lstStyle/>
          <a:p>
            <a:r>
              <a:rPr lang="en-US" dirty="0"/>
              <a:t>Required District Set-Asides</a:t>
            </a:r>
            <a:br>
              <a:rPr lang="en-US" sz="3200" dirty="0"/>
            </a:br>
            <a:endParaRPr lang="en-US" sz="3200" dirty="0"/>
          </a:p>
        </p:txBody>
      </p:sp>
      <p:sp>
        <p:nvSpPr>
          <p:cNvPr id="3" name="Content Placeholder 2"/>
          <p:cNvSpPr>
            <a:spLocks noGrp="1"/>
          </p:cNvSpPr>
          <p:nvPr>
            <p:ph idx="1"/>
          </p:nvPr>
        </p:nvSpPr>
        <p:spPr>
          <a:xfrm>
            <a:off x="753626" y="688623"/>
            <a:ext cx="8245751" cy="5570496"/>
          </a:xfrm>
        </p:spPr>
        <p:txBody>
          <a:bodyPr>
            <a:normAutofit/>
          </a:bodyPr>
          <a:lstStyle/>
          <a:p>
            <a:r>
              <a:rPr lang="en-US" dirty="0"/>
              <a:t>1% Parent and Family Engagement </a:t>
            </a:r>
          </a:p>
          <a:p>
            <a:pPr lvl="1">
              <a:buFont typeface="Courier New" panose="02070309020205020404" pitchFamily="49" charset="0"/>
              <a:buChar char="o"/>
            </a:pPr>
            <a:r>
              <a:rPr lang="en-US" dirty="0">
                <a:solidFill>
                  <a:prstClr val="black"/>
                </a:solidFill>
              </a:rPr>
              <a:t>A custom optional set-aside entitled, </a:t>
            </a:r>
            <a:r>
              <a:rPr lang="en-US" b="1" dirty="0">
                <a:solidFill>
                  <a:prstClr val="black"/>
                </a:solidFill>
              </a:rPr>
              <a:t>Parent and Family Engagement Carryover Set-Aside,</a:t>
            </a:r>
            <a:r>
              <a:rPr lang="en-US" dirty="0">
                <a:solidFill>
                  <a:prstClr val="black"/>
                </a:solidFill>
              </a:rPr>
              <a:t> must be created.  The amount and description must reflect one of the following situations: </a:t>
            </a:r>
          </a:p>
          <a:p>
            <a:pPr lvl="2">
              <a:buFont typeface="Wingdings" panose="05000000000000000000" pitchFamily="2" charset="2"/>
              <a:buChar char="§"/>
            </a:pPr>
            <a:r>
              <a:rPr lang="en-US" dirty="0">
                <a:solidFill>
                  <a:prstClr val="black"/>
                </a:solidFill>
              </a:rPr>
              <a:t>100% of required parent and family engagement set-aside was expended. (Enter $0 for the amount of the set-aside).</a:t>
            </a:r>
          </a:p>
          <a:p>
            <a:pPr lvl="2">
              <a:buFont typeface="Wingdings" panose="05000000000000000000" pitchFamily="2" charset="2"/>
              <a:buChar char="§"/>
            </a:pPr>
            <a:r>
              <a:rPr lang="en-US" dirty="0">
                <a:solidFill>
                  <a:prstClr val="black"/>
                </a:solidFill>
              </a:rPr>
              <a:t>The Parent and Family Engagement Carryover amount of $_____ will be budgeted as a carryover amendment with zero dollars budgeted at this time.</a:t>
            </a:r>
          </a:p>
          <a:p>
            <a:pPr marL="457200" lvl="1" indent="0">
              <a:buNone/>
            </a:pPr>
            <a:endParaRPr lang="en-US" sz="2600" dirty="0">
              <a:solidFill>
                <a:prstClr val="black"/>
              </a:solidFill>
            </a:endParaRPr>
          </a:p>
          <a:p>
            <a:pPr marL="0" lvl="0" indent="0" algn="ctr">
              <a:buNone/>
            </a:pPr>
            <a:r>
              <a:rPr lang="en-US" b="1" dirty="0"/>
              <a:t>Keep documentation (expenditure details) of the calculation for carryover on file for monitoring</a:t>
            </a:r>
          </a:p>
          <a:p>
            <a:pPr>
              <a:buFont typeface="Courier New" panose="02070309020205020404" pitchFamily="49" charset="0"/>
              <a:buChar char="o"/>
            </a:pPr>
            <a:endParaRPr lang="en-US" dirty="0"/>
          </a:p>
          <a:p>
            <a:endParaRPr lang="en-US" dirty="0"/>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83</a:t>
            </a:fld>
            <a:endParaRPr lang="en-US" sz="1350" kern="0" dirty="0">
              <a:solidFill>
                <a:sysClr val="windowText" lastClr="000000"/>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37249589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6472201" cy="1276140"/>
          </a:xfrm>
        </p:spPr>
        <p:txBody>
          <a:bodyPr>
            <a:normAutofit/>
          </a:bodyPr>
          <a:lstStyle/>
          <a:p>
            <a:r>
              <a:rPr lang="en-US" dirty="0"/>
              <a:t>Required District Set-Asides</a:t>
            </a:r>
            <a:br>
              <a:rPr lang="en-US" sz="3200" dirty="0"/>
            </a:br>
            <a:endParaRPr lang="en-US" sz="3200" dirty="0"/>
          </a:p>
        </p:txBody>
      </p:sp>
      <p:sp>
        <p:nvSpPr>
          <p:cNvPr id="3" name="Content Placeholder 2"/>
          <p:cNvSpPr>
            <a:spLocks noGrp="1"/>
          </p:cNvSpPr>
          <p:nvPr>
            <p:ph idx="1"/>
          </p:nvPr>
        </p:nvSpPr>
        <p:spPr>
          <a:xfrm>
            <a:off x="753626" y="835379"/>
            <a:ext cx="8245751" cy="5423740"/>
          </a:xfrm>
        </p:spPr>
        <p:txBody>
          <a:bodyPr>
            <a:normAutofit fontScale="92500" lnSpcReduction="20000"/>
          </a:bodyPr>
          <a:lstStyle/>
          <a:p>
            <a:r>
              <a:rPr lang="en-US" sz="3000" dirty="0"/>
              <a:t>1% Parent and Family Engagement </a:t>
            </a:r>
          </a:p>
          <a:p>
            <a:pPr lvl="1">
              <a:buFont typeface="Courier New" panose="02070309020205020404" pitchFamily="49" charset="0"/>
              <a:buChar char="o"/>
            </a:pPr>
            <a:r>
              <a:rPr lang="en-US" sz="2600" dirty="0">
                <a:solidFill>
                  <a:prstClr val="black"/>
                </a:solidFill>
              </a:rPr>
              <a:t>If the LEA sets aside more than the required one percent for parent and family engagement, the additional funds should be listed as a separate set-aside with an explanation of the additional initiatives to be funded.  This set-aside is entitled: </a:t>
            </a:r>
            <a:r>
              <a:rPr lang="en-US" sz="2600" dirty="0"/>
              <a:t>Additional Parent and Family Engagement Set-Aside.</a:t>
            </a:r>
          </a:p>
          <a:p>
            <a:pPr marL="457200" lvl="1" indent="0">
              <a:buNone/>
            </a:pPr>
            <a:endParaRPr lang="en-US" sz="2600" dirty="0">
              <a:solidFill>
                <a:srgbClr val="FF0000"/>
              </a:solidFill>
            </a:endParaRPr>
          </a:p>
          <a:p>
            <a:pPr lvl="1">
              <a:buFont typeface="Courier New" panose="02070309020205020404" pitchFamily="49" charset="0"/>
              <a:buChar char="o"/>
            </a:pPr>
            <a:r>
              <a:rPr lang="en-US" sz="2600" dirty="0">
                <a:solidFill>
                  <a:prstClr val="black"/>
                </a:solidFill>
              </a:rPr>
              <a:t>Parent and family engagement district set-aside expenditures should be budgeted in function code </a:t>
            </a:r>
            <a:r>
              <a:rPr lang="en-US" sz="2600" b="1" dirty="0">
                <a:solidFill>
                  <a:prstClr val="black"/>
                </a:solidFill>
              </a:rPr>
              <a:t>2100 </a:t>
            </a:r>
            <a:r>
              <a:rPr lang="en-US" sz="2600" dirty="0">
                <a:solidFill>
                  <a:prstClr val="black"/>
                </a:solidFill>
              </a:rPr>
              <a:t>and expended at the district level (8010).</a:t>
            </a:r>
          </a:p>
          <a:p>
            <a:pPr marL="0" lvl="0" indent="0">
              <a:buNone/>
            </a:pPr>
            <a:endParaRPr lang="en-US" sz="2600" dirty="0">
              <a:solidFill>
                <a:prstClr val="black"/>
              </a:solidFill>
            </a:endParaRPr>
          </a:p>
          <a:p>
            <a:pPr marL="342900" lvl="1" indent="0">
              <a:buNone/>
            </a:pPr>
            <a:r>
              <a:rPr lang="en-US" sz="2600" b="1" dirty="0">
                <a:solidFill>
                  <a:prstClr val="black"/>
                </a:solidFill>
              </a:rPr>
              <a:t>Reminder:</a:t>
            </a:r>
            <a:r>
              <a:rPr lang="en-US" sz="2600" dirty="0">
                <a:solidFill>
                  <a:prstClr val="black"/>
                </a:solidFill>
              </a:rPr>
              <a:t> Parent and family engagement funds being budgeted as a </a:t>
            </a:r>
            <a:r>
              <a:rPr lang="en-US" sz="2600" b="1" dirty="0">
                <a:solidFill>
                  <a:prstClr val="black"/>
                </a:solidFill>
              </a:rPr>
              <a:t>part of the school’s allocation </a:t>
            </a:r>
            <a:r>
              <a:rPr lang="en-US" sz="2600" dirty="0">
                <a:solidFill>
                  <a:prstClr val="black"/>
                </a:solidFill>
              </a:rPr>
              <a:t>must be budgeted in 2100 and </a:t>
            </a:r>
            <a:r>
              <a:rPr lang="en-US" sz="2600" b="1" dirty="0">
                <a:solidFill>
                  <a:prstClr val="black"/>
                </a:solidFill>
              </a:rPr>
              <a:t>charged to the school’s facility code</a:t>
            </a:r>
            <a:r>
              <a:rPr lang="en-US" sz="2600" dirty="0">
                <a:solidFill>
                  <a:prstClr val="black"/>
                </a:solidFill>
              </a:rPr>
              <a:t>.</a:t>
            </a:r>
          </a:p>
          <a:p>
            <a:pPr>
              <a:buFont typeface="Courier New" panose="02070309020205020404" pitchFamily="49" charset="0"/>
              <a:buChar char="o"/>
            </a:pPr>
            <a:endParaRPr lang="en-US" sz="2400" dirty="0"/>
          </a:p>
          <a:p>
            <a:endParaRPr lang="en-US" dirty="0"/>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84</a:t>
            </a:fld>
            <a:endParaRPr lang="en-US" sz="1350" kern="0" dirty="0">
              <a:solidFill>
                <a:sysClr val="windowText" lastClr="000000"/>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29809652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8153400" cy="1492534"/>
          </a:xfrm>
        </p:spPr>
        <p:txBody>
          <a:bodyPr>
            <a:normAutofit/>
          </a:bodyPr>
          <a:lstStyle/>
          <a:p>
            <a:r>
              <a:rPr lang="en-US" dirty="0"/>
              <a:t>Required District Set-Asides</a:t>
            </a:r>
            <a:br>
              <a:rPr lang="en-US" sz="3200" dirty="0"/>
            </a:br>
            <a:endParaRPr lang="en-US" sz="3200" dirty="0"/>
          </a:p>
        </p:txBody>
      </p:sp>
      <p:sp>
        <p:nvSpPr>
          <p:cNvPr id="3" name="Content Placeholder 2"/>
          <p:cNvSpPr>
            <a:spLocks noGrp="1"/>
          </p:cNvSpPr>
          <p:nvPr>
            <p:ph idx="1"/>
          </p:nvPr>
        </p:nvSpPr>
        <p:spPr>
          <a:xfrm>
            <a:off x="753626" y="1155561"/>
            <a:ext cx="8153400" cy="4867700"/>
          </a:xfrm>
        </p:spPr>
        <p:txBody>
          <a:bodyPr>
            <a:normAutofit/>
          </a:bodyPr>
          <a:lstStyle/>
          <a:p>
            <a:r>
              <a:rPr lang="en-US" dirty="0"/>
              <a:t>Private School Equitable Services Set-Aside</a:t>
            </a:r>
          </a:p>
          <a:p>
            <a:pPr lvl="1">
              <a:spcBef>
                <a:spcPts val="0"/>
              </a:spcBef>
              <a:buFont typeface="Courier New" panose="02070309020205020404" pitchFamily="49" charset="0"/>
              <a:buChar char="o"/>
            </a:pPr>
            <a:r>
              <a:rPr lang="en-US" dirty="0"/>
              <a:t>Use the </a:t>
            </a:r>
            <a:r>
              <a:rPr lang="en-US" b="1" dirty="0"/>
              <a:t>FY20 Title I Private School Proportionate Share Calculation Spreadsheet </a:t>
            </a:r>
            <a:r>
              <a:rPr lang="en-US" dirty="0"/>
              <a:t>to assist in writing the description. (see next slide for data to be used for description)</a:t>
            </a:r>
          </a:p>
          <a:p>
            <a:pPr marL="457200" lvl="1" indent="0">
              <a:spcBef>
                <a:spcPts val="0"/>
              </a:spcBef>
              <a:buNone/>
            </a:pPr>
            <a:endParaRPr lang="en-US" dirty="0"/>
          </a:p>
          <a:p>
            <a:pPr lvl="1">
              <a:spcBef>
                <a:spcPts val="0"/>
              </a:spcBef>
              <a:buFont typeface="Courier New" panose="02070309020205020404" pitchFamily="49" charset="0"/>
              <a:buChar char="o"/>
            </a:pPr>
            <a:r>
              <a:rPr lang="en-US" dirty="0"/>
              <a:t>Set-aside description includes the breakdown for the </a:t>
            </a:r>
            <a:r>
              <a:rPr lang="en-US" b="1" dirty="0"/>
              <a:t>total</a:t>
            </a:r>
            <a:r>
              <a:rPr lang="en-US" dirty="0"/>
              <a:t> proportionate share for EACH participating private school to include Parent and Family Engagement, Administrative costs (optional) and Instructional/Professional Development</a:t>
            </a:r>
          </a:p>
          <a:p>
            <a:pPr lvl="1"/>
            <a:endParaRPr lang="en-US" dirty="0"/>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85</a:t>
            </a:fld>
            <a:endParaRPr lang="en-US" sz="1350" kern="0" dirty="0">
              <a:solidFill>
                <a:sysClr val="windowText" lastClr="000000"/>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20428101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86</a:t>
            </a:fld>
            <a:endParaRPr lang="en-US" dirty="0"/>
          </a:p>
        </p:txBody>
      </p:sp>
      <p:sp>
        <p:nvSpPr>
          <p:cNvPr id="9" name="Title 1"/>
          <p:cNvSpPr txBox="1">
            <a:spLocks/>
          </p:cNvSpPr>
          <p:nvPr/>
        </p:nvSpPr>
        <p:spPr>
          <a:xfrm>
            <a:off x="845345" y="1135464"/>
            <a:ext cx="6641305" cy="18095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Rounded MT Bold" panose="020F0704030504030204" pitchFamily="34" charset="0"/>
                <a:ea typeface="+mj-ea"/>
                <a:cs typeface="+mj-cs"/>
              </a:defRPr>
            </a:lvl1pPr>
          </a:lstStyle>
          <a:p>
            <a:endParaRPr lang="en-US" sz="3600" dirty="0">
              <a:latin typeface="+mn-lt"/>
            </a:endParaRPr>
          </a:p>
        </p:txBody>
      </p:sp>
      <p:pic>
        <p:nvPicPr>
          <p:cNvPr id="3" name="Picture 2"/>
          <p:cNvPicPr>
            <a:picLocks noChangeAspect="1"/>
          </p:cNvPicPr>
          <p:nvPr/>
        </p:nvPicPr>
        <p:blipFill>
          <a:blip r:embed="rId3"/>
          <a:stretch>
            <a:fillRect/>
          </a:stretch>
        </p:blipFill>
        <p:spPr>
          <a:xfrm>
            <a:off x="763675" y="1376624"/>
            <a:ext cx="8259746" cy="5344852"/>
          </a:xfrm>
          <a:prstGeom prst="rect">
            <a:avLst/>
          </a:prstGeom>
        </p:spPr>
      </p:pic>
      <p:sp>
        <p:nvSpPr>
          <p:cNvPr id="2" name="TextBox 1">
            <a:extLst>
              <a:ext uri="{FF2B5EF4-FFF2-40B4-BE49-F238E27FC236}">
                <a16:creationId xmlns:a16="http://schemas.microsoft.com/office/drawing/2014/main" id="{5D1B7BBC-B371-4EA7-BB06-DBA751A2DF0B}"/>
              </a:ext>
            </a:extLst>
          </p:cNvPr>
          <p:cNvSpPr txBox="1"/>
          <p:nvPr/>
        </p:nvSpPr>
        <p:spPr>
          <a:xfrm>
            <a:off x="628650" y="126166"/>
            <a:ext cx="8907236" cy="1077218"/>
          </a:xfrm>
          <a:prstGeom prst="rect">
            <a:avLst/>
          </a:prstGeom>
          <a:noFill/>
        </p:spPr>
        <p:txBody>
          <a:bodyPr wrap="square" rtlCol="0">
            <a:spAutoFit/>
          </a:bodyPr>
          <a:lstStyle/>
          <a:p>
            <a:r>
              <a:rPr lang="en-US" sz="3200" b="1" dirty="0">
                <a:solidFill>
                  <a:srgbClr val="44883E"/>
                </a:solidFill>
                <a:latin typeface="Arial" panose="020B0604020202020204" pitchFamily="34" charset="0"/>
                <a:cs typeface="Arial" panose="020B0604020202020204" pitchFamily="34" charset="0"/>
              </a:rPr>
              <a:t>FY20 GaDOE Title I Private School</a:t>
            </a:r>
          </a:p>
          <a:p>
            <a:r>
              <a:rPr lang="en-US" sz="3200" b="1" dirty="0">
                <a:solidFill>
                  <a:srgbClr val="44883E"/>
                </a:solidFill>
                <a:latin typeface="Arial" panose="020B0604020202020204" pitchFamily="34" charset="0"/>
                <a:cs typeface="Arial" panose="020B0604020202020204" pitchFamily="34" charset="0"/>
              </a:rPr>
              <a:t>Proportionate Share Calculation Worksheet</a:t>
            </a:r>
            <a:endParaRPr lang="en-US" sz="3200" dirty="0"/>
          </a:p>
        </p:txBody>
      </p:sp>
    </p:spTree>
    <p:extLst>
      <p:ext uri="{BB962C8B-B14F-4D97-AF65-F5344CB8AC3E}">
        <p14:creationId xmlns:p14="http://schemas.microsoft.com/office/powerpoint/2010/main" val="259610613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8153400" cy="1492534"/>
          </a:xfrm>
        </p:spPr>
        <p:txBody>
          <a:bodyPr>
            <a:normAutofit/>
          </a:bodyPr>
          <a:lstStyle/>
          <a:p>
            <a:r>
              <a:rPr lang="en-US" dirty="0"/>
              <a:t>Required District Set-Asides</a:t>
            </a:r>
            <a:br>
              <a:rPr lang="en-US" sz="3200" dirty="0"/>
            </a:br>
            <a:endParaRPr lang="en-US" sz="3200" dirty="0"/>
          </a:p>
        </p:txBody>
      </p:sp>
      <p:sp>
        <p:nvSpPr>
          <p:cNvPr id="3" name="Content Placeholder 2"/>
          <p:cNvSpPr>
            <a:spLocks noGrp="1"/>
          </p:cNvSpPr>
          <p:nvPr>
            <p:ph idx="1"/>
          </p:nvPr>
        </p:nvSpPr>
        <p:spPr>
          <a:xfrm>
            <a:off x="753626" y="1155561"/>
            <a:ext cx="8153400" cy="4867700"/>
          </a:xfrm>
        </p:spPr>
        <p:txBody>
          <a:bodyPr>
            <a:normAutofit/>
          </a:bodyPr>
          <a:lstStyle/>
          <a:p>
            <a:r>
              <a:rPr lang="en-US" dirty="0"/>
              <a:t>Private School Equitable Services Set-Aside</a:t>
            </a:r>
          </a:p>
          <a:p>
            <a:pPr lvl="1">
              <a:buFont typeface="Courier New" panose="02070309020205020404" pitchFamily="49" charset="0"/>
              <a:buChar char="o"/>
            </a:pPr>
            <a:r>
              <a:rPr lang="en-US" dirty="0"/>
              <a:t>If funds are transferred, the private school proportionate share amounts must be recalculated to reflect the new allocation.</a:t>
            </a:r>
          </a:p>
          <a:p>
            <a:pPr marL="457200" lvl="1" indent="0">
              <a:buNone/>
            </a:pPr>
            <a:endParaRPr lang="en-US" dirty="0"/>
          </a:p>
          <a:p>
            <a:pPr lvl="1">
              <a:buFont typeface="Courier New" panose="02070309020205020404" pitchFamily="49" charset="0"/>
              <a:buChar char="o"/>
            </a:pPr>
            <a:r>
              <a:rPr lang="en-US" dirty="0"/>
              <a:t>If funds are transferred, a revised FY20 Title I Private School Proportionate Share Calculation Spreadsheet must be attached.</a:t>
            </a:r>
          </a:p>
          <a:p>
            <a:pPr marL="457200" lvl="1" indent="0">
              <a:buNone/>
            </a:pPr>
            <a:r>
              <a:rPr lang="en-US" dirty="0"/>
              <a:t> </a:t>
            </a:r>
          </a:p>
          <a:p>
            <a:pPr lvl="1">
              <a:spcBef>
                <a:spcPts val="0"/>
              </a:spcBef>
              <a:buFont typeface="Courier New" panose="02070309020205020404" pitchFamily="49" charset="0"/>
              <a:buChar char="o"/>
            </a:pPr>
            <a:r>
              <a:rPr lang="en-US" dirty="0"/>
              <a:t>No private school per pupil set-aside is calculated.</a:t>
            </a:r>
          </a:p>
          <a:p>
            <a:pPr lvl="1"/>
            <a:endParaRPr lang="en-US" dirty="0"/>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87</a:t>
            </a:fld>
            <a:endParaRPr lang="en-US" sz="1350" kern="0" dirty="0">
              <a:solidFill>
                <a:sysClr val="windowText" lastClr="000000"/>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26668408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8058150" cy="1112255"/>
          </a:xfrm>
        </p:spPr>
        <p:txBody>
          <a:bodyPr>
            <a:normAutofit/>
          </a:bodyPr>
          <a:lstStyle/>
          <a:p>
            <a:pPr>
              <a:defRPr/>
            </a:pPr>
            <a:r>
              <a:rPr lang="en-US" dirty="0"/>
              <a:t>Optional Districtwide Set-Asides</a:t>
            </a:r>
          </a:p>
        </p:txBody>
      </p:sp>
      <p:sp>
        <p:nvSpPr>
          <p:cNvPr id="3" name="Subtitle 2"/>
          <p:cNvSpPr>
            <a:spLocks noGrp="1"/>
          </p:cNvSpPr>
          <p:nvPr>
            <p:ph idx="1"/>
          </p:nvPr>
        </p:nvSpPr>
        <p:spPr>
          <a:xfrm>
            <a:off x="761383" y="1112255"/>
            <a:ext cx="8181649" cy="5316537"/>
          </a:xfrm>
        </p:spPr>
        <p:txBody>
          <a:bodyPr>
            <a:normAutofit/>
          </a:bodyPr>
          <a:lstStyle/>
          <a:p>
            <a:pPr marL="347472" indent="-273050" eaLnBrk="1" hangingPunct="1">
              <a:lnSpc>
                <a:spcPct val="100000"/>
              </a:lnSpc>
              <a:spcBef>
                <a:spcPts val="0"/>
              </a:spcBef>
              <a:defRPr/>
            </a:pPr>
            <a:r>
              <a:rPr lang="en-US" dirty="0">
                <a:cs typeface="Calibri" pitchFamily="34" charset="0"/>
              </a:rPr>
              <a:t>Administrative Set-Asides </a:t>
            </a:r>
          </a:p>
          <a:p>
            <a:pPr lvl="1" eaLnBrk="1" fontAlgn="auto" hangingPunct="1">
              <a:lnSpc>
                <a:spcPct val="100000"/>
              </a:lnSpc>
              <a:spcBef>
                <a:spcPts val="0"/>
              </a:spcBef>
              <a:buClr>
                <a:schemeClr val="tx1"/>
              </a:buClr>
              <a:buSzPct val="100000"/>
              <a:buFont typeface="Courier New" pitchFamily="49" charset="0"/>
              <a:buChar char="o"/>
              <a:defRPr/>
            </a:pPr>
            <a:r>
              <a:rPr lang="en-US" dirty="0">
                <a:solidFill>
                  <a:prstClr val="black"/>
                </a:solidFill>
                <a:cs typeface="Calibri" pitchFamily="34" charset="0"/>
              </a:rPr>
              <a:t>All administrative expenditures should be charged to function code 2230 in the budget detail and should </a:t>
            </a:r>
            <a:r>
              <a:rPr lang="en-US" b="1" dirty="0">
                <a:solidFill>
                  <a:prstClr val="black"/>
                </a:solidFill>
                <a:cs typeface="Calibri" pitchFamily="34" charset="0"/>
              </a:rPr>
              <a:t>not exceed </a:t>
            </a:r>
            <a:r>
              <a:rPr lang="en-US" dirty="0">
                <a:solidFill>
                  <a:prstClr val="black"/>
                </a:solidFill>
                <a:cs typeface="Calibri" pitchFamily="34" charset="0"/>
              </a:rPr>
              <a:t>10% of total allocation.  If this set-aside exceeds the 10% threshold, a justification statement must be approved by your area specialist and attached to the Title I Attachment tab.</a:t>
            </a:r>
          </a:p>
          <a:p>
            <a:pPr marL="457200" lvl="1" indent="0" eaLnBrk="1" fontAlgn="auto" hangingPunct="1">
              <a:lnSpc>
                <a:spcPct val="100000"/>
              </a:lnSpc>
              <a:spcBef>
                <a:spcPts val="0"/>
              </a:spcBef>
              <a:buClr>
                <a:schemeClr val="tx1"/>
              </a:buClr>
              <a:buSzPct val="100000"/>
              <a:buNone/>
              <a:defRPr/>
            </a:pPr>
            <a:endParaRPr lang="en-US" sz="1400" dirty="0">
              <a:solidFill>
                <a:prstClr val="black"/>
              </a:solidFill>
              <a:cs typeface="Calibri" pitchFamily="34" charset="0"/>
            </a:endParaRPr>
          </a:p>
          <a:p>
            <a:pPr>
              <a:lnSpc>
                <a:spcPct val="100000"/>
              </a:lnSpc>
              <a:spcBef>
                <a:spcPts val="0"/>
              </a:spcBef>
              <a:buClr>
                <a:schemeClr val="tx1"/>
              </a:buClr>
              <a:buSzPct val="100000"/>
              <a:defRPr/>
            </a:pPr>
            <a:r>
              <a:rPr lang="en-US" sz="2600" dirty="0">
                <a:solidFill>
                  <a:prstClr val="black"/>
                </a:solidFill>
                <a:cs typeface="Calibri" pitchFamily="34" charset="0"/>
              </a:rPr>
              <a:t> </a:t>
            </a:r>
            <a:r>
              <a:rPr lang="en-US" dirty="0">
                <a:solidFill>
                  <a:prstClr val="black"/>
                </a:solidFill>
                <a:cs typeface="Calibri" pitchFamily="34" charset="0"/>
              </a:rPr>
              <a:t>Audit Cost Set-Aside  </a:t>
            </a:r>
          </a:p>
          <a:p>
            <a:pPr lvl="1">
              <a:lnSpc>
                <a:spcPct val="100000"/>
              </a:lnSpc>
              <a:spcBef>
                <a:spcPts val="0"/>
              </a:spcBef>
              <a:buClr>
                <a:schemeClr val="tx1"/>
              </a:buClr>
              <a:buSzPct val="100000"/>
              <a:buFont typeface="Courier New" pitchFamily="49" charset="0"/>
              <a:buChar char="o"/>
              <a:defRPr/>
            </a:pPr>
            <a:r>
              <a:rPr lang="en-US" dirty="0">
                <a:solidFill>
                  <a:prstClr val="black"/>
                </a:solidFill>
                <a:cs typeface="Calibri" pitchFamily="34" charset="0"/>
              </a:rPr>
              <a:t>Charged to function code 2300 and object code 300</a:t>
            </a:r>
          </a:p>
          <a:p>
            <a:pPr marL="1188720" lvl="1" indent="-274320" eaLnBrk="1" fontAlgn="auto" hangingPunct="1">
              <a:spcBef>
                <a:spcPts val="24"/>
              </a:spcBef>
              <a:spcAft>
                <a:spcPts val="0"/>
              </a:spcAft>
              <a:buSzPct val="100000"/>
              <a:buFont typeface="Courier New" pitchFamily="49" charset="0"/>
              <a:buChar char="o"/>
              <a:defRPr/>
            </a:pPr>
            <a:endParaRPr lang="en-US" sz="2000" dirty="0">
              <a:cs typeface="Calibri" pitchFamily="34" charset="0"/>
            </a:endParaRPr>
          </a:p>
          <a:p>
            <a:pPr marL="1188720" lvl="1" indent="-274320" eaLnBrk="1" fontAlgn="auto" hangingPunct="1">
              <a:spcBef>
                <a:spcPts val="24"/>
              </a:spcBef>
              <a:spcAft>
                <a:spcPts val="0"/>
              </a:spcAft>
              <a:buSzPct val="100000"/>
              <a:buFont typeface="Courier New" pitchFamily="49" charset="0"/>
              <a:buChar char="o"/>
              <a:defRPr/>
            </a:pPr>
            <a:endParaRPr lang="en-US" sz="2000" dirty="0">
              <a:cs typeface="Calibri" pitchFamily="34" charset="0"/>
            </a:endParaRPr>
          </a:p>
          <a:p>
            <a:pPr marL="1188720" lvl="1" indent="-274320" eaLnBrk="1" fontAlgn="auto" hangingPunct="1">
              <a:spcBef>
                <a:spcPts val="24"/>
              </a:spcBef>
              <a:spcAft>
                <a:spcPts val="0"/>
              </a:spcAft>
              <a:buSzPct val="100000"/>
              <a:buFont typeface="Courier New" pitchFamily="49" charset="0"/>
              <a:buChar char="o"/>
              <a:defRPr/>
            </a:pPr>
            <a:endParaRPr lang="en-US" sz="2000" dirty="0">
              <a:cs typeface="Calibri" pitchFamily="34" charset="0"/>
            </a:endParaRPr>
          </a:p>
          <a:p>
            <a:pPr marL="548640" lvl="1" indent="-274320" eaLnBrk="1" fontAlgn="auto" hangingPunct="1">
              <a:spcAft>
                <a:spcPts val="0"/>
              </a:spcAft>
              <a:buClr>
                <a:schemeClr val="tx1"/>
              </a:buClr>
              <a:buSzPct val="100000"/>
              <a:buFont typeface="Arial" panose="020B0604020202020204" pitchFamily="34" charset="0"/>
              <a:buNone/>
              <a:defRPr/>
            </a:pPr>
            <a:endParaRPr lang="en-US" sz="2000" dirty="0">
              <a:latin typeface="Arial" pitchFamily="34" charset="0"/>
              <a:cs typeface="Arial" pitchFamily="34" charset="0"/>
            </a:endParaRPr>
          </a:p>
          <a:p>
            <a:pPr marL="274320" indent="-274320" eaLnBrk="1" fontAlgn="auto" hangingPunct="1">
              <a:spcAft>
                <a:spcPts val="0"/>
              </a:spcAft>
              <a:buFont typeface="Wingdings 2"/>
              <a:buChar char=""/>
              <a:defRPr/>
            </a:pPr>
            <a:endParaRPr lang="en-US" sz="800" dirty="0"/>
          </a:p>
          <a:p>
            <a:pPr marL="731520" lvl="1" indent="-274320" eaLnBrk="1" fontAlgn="auto" hangingPunct="1">
              <a:spcAft>
                <a:spcPts val="0"/>
              </a:spcAft>
              <a:buClr>
                <a:schemeClr val="tx1"/>
              </a:buClr>
              <a:buFont typeface="Arial" panose="020B0604020202020204" pitchFamily="34" charset="0"/>
              <a:buChar char="•"/>
              <a:defRPr/>
            </a:pPr>
            <a:endParaRPr lang="en-US" sz="2000" dirty="0">
              <a:latin typeface="Arial" pitchFamily="34" charset="0"/>
              <a:cs typeface="Arial" pitchFamily="34" charset="0"/>
            </a:endParaRPr>
          </a:p>
          <a:p>
            <a:pPr marL="274320" indent="-274320" eaLnBrk="1" fontAlgn="auto" hangingPunct="1">
              <a:spcAft>
                <a:spcPts val="0"/>
              </a:spcAft>
              <a:buFont typeface="Wingdings 2"/>
              <a:buChar char=""/>
              <a:defRPr/>
            </a:pPr>
            <a:endParaRPr lang="en-US" sz="800" dirty="0"/>
          </a:p>
          <a:p>
            <a:pPr eaLnBrk="1" hangingPunct="1">
              <a:buFont typeface="Arial"/>
              <a:buNone/>
              <a:defRPr/>
            </a:pPr>
            <a:endParaRPr lang="en-US" dirty="0">
              <a:latin typeface="Arial" pitchFamily="34" charset="0"/>
              <a:cs typeface="Arial" pitchFamily="34" charset="0"/>
            </a:endParaRPr>
          </a:p>
        </p:txBody>
      </p:sp>
      <p:sp>
        <p:nvSpPr>
          <p:cNvPr id="185348"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44BCA2E9-01FD-409D-A3FF-8F7FE4C69E40}" type="slidenum">
              <a:rPr lang="en-US" altLang="en-US" sz="1200">
                <a:solidFill>
                  <a:srgbClr val="000000"/>
                </a:solidFill>
              </a:rPr>
              <a:pPr algn="r" eaLnBrk="1" hangingPunct="1"/>
              <a:t>88</a:t>
            </a:fld>
            <a:endParaRPr lang="en-US" altLang="en-US" sz="1200" dirty="0">
              <a:solidFill>
                <a:srgbClr val="000000"/>
              </a:solidFill>
            </a:endParaRPr>
          </a:p>
        </p:txBody>
      </p:sp>
      <p:sp>
        <p:nvSpPr>
          <p:cNvPr id="185349"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B5CE7844-EC4F-481E-AA9C-05A497340993}" type="slidenum">
              <a:rPr lang="en-US" altLang="en-US" sz="1200">
                <a:solidFill>
                  <a:schemeClr val="bg1"/>
                </a:solidFill>
              </a:rPr>
              <a:pPr/>
              <a:t>88</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2208676453"/>
      </p:ext>
    </p:extLst>
  </p:cSld>
  <p:clrMapOvr>
    <a:masterClrMapping/>
  </p:clrMapOvr>
  <p:transition spd="med">
    <p:strips dir="rd"/>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8058150" cy="1112255"/>
          </a:xfrm>
        </p:spPr>
        <p:txBody>
          <a:bodyPr>
            <a:normAutofit/>
          </a:bodyPr>
          <a:lstStyle/>
          <a:p>
            <a:pPr>
              <a:defRPr/>
            </a:pPr>
            <a:r>
              <a:rPr lang="en-US" dirty="0"/>
              <a:t>Optional Districtwide Set-Asides</a:t>
            </a:r>
          </a:p>
        </p:txBody>
      </p:sp>
      <p:sp>
        <p:nvSpPr>
          <p:cNvPr id="3" name="Subtitle 2"/>
          <p:cNvSpPr>
            <a:spLocks noGrp="1"/>
          </p:cNvSpPr>
          <p:nvPr>
            <p:ph idx="1"/>
          </p:nvPr>
        </p:nvSpPr>
        <p:spPr>
          <a:xfrm>
            <a:off x="761384" y="1112255"/>
            <a:ext cx="8058150" cy="5316537"/>
          </a:xfrm>
        </p:spPr>
        <p:txBody>
          <a:bodyPr>
            <a:normAutofit/>
          </a:bodyPr>
          <a:lstStyle/>
          <a:p>
            <a:pPr marL="347472" indent="-273050" eaLnBrk="1" hangingPunct="1">
              <a:lnSpc>
                <a:spcPct val="100000"/>
              </a:lnSpc>
              <a:spcBef>
                <a:spcPts val="0"/>
              </a:spcBef>
              <a:defRPr/>
            </a:pPr>
            <a:r>
              <a:rPr lang="en-US" dirty="0">
                <a:cs typeface="Calibri" pitchFamily="34" charset="0"/>
              </a:rPr>
              <a:t>Indirect Costs Set-Aside</a:t>
            </a:r>
          </a:p>
          <a:p>
            <a:pPr lvl="1" eaLnBrk="1" fontAlgn="auto" hangingPunct="1">
              <a:lnSpc>
                <a:spcPct val="100000"/>
              </a:lnSpc>
              <a:spcBef>
                <a:spcPts val="0"/>
              </a:spcBef>
              <a:buSzPct val="100000"/>
              <a:buFont typeface="Courier New" pitchFamily="49" charset="0"/>
              <a:buChar char="o"/>
              <a:defRPr/>
            </a:pPr>
            <a:r>
              <a:rPr lang="en-US" dirty="0">
                <a:cs typeface="Calibri" pitchFamily="34" charset="0"/>
              </a:rPr>
              <a:t>Must use the approved </a:t>
            </a:r>
            <a:r>
              <a:rPr lang="en-US" b="1" dirty="0">
                <a:cs typeface="Calibri" pitchFamily="34" charset="0"/>
              </a:rPr>
              <a:t>restricted</a:t>
            </a:r>
            <a:r>
              <a:rPr lang="en-US" dirty="0">
                <a:cs typeface="Calibri" pitchFamily="34" charset="0"/>
              </a:rPr>
              <a:t> indirect cost rate for the district</a:t>
            </a:r>
          </a:p>
          <a:p>
            <a:pPr lvl="1" eaLnBrk="1" fontAlgn="auto" hangingPunct="1">
              <a:lnSpc>
                <a:spcPct val="100000"/>
              </a:lnSpc>
              <a:spcBef>
                <a:spcPts val="0"/>
              </a:spcBef>
              <a:buSzPct val="100000"/>
              <a:buFont typeface="Courier New" pitchFamily="49" charset="0"/>
              <a:buChar char="o"/>
              <a:defRPr/>
            </a:pPr>
            <a:r>
              <a:rPr lang="en-US" dirty="0">
                <a:cs typeface="Calibri" pitchFamily="34" charset="0"/>
              </a:rPr>
              <a:t>Use embedded worksheet for Title I, Part A on the Data Collection tab</a:t>
            </a:r>
          </a:p>
          <a:p>
            <a:pPr lvl="1">
              <a:spcBef>
                <a:spcPts val="0"/>
              </a:spcBef>
              <a:buSzPct val="100000"/>
              <a:buFont typeface="Courier New" pitchFamily="49" charset="0"/>
              <a:buChar char="o"/>
              <a:defRPr/>
            </a:pPr>
            <a:r>
              <a:rPr lang="en-US" dirty="0">
                <a:ea typeface="Calibri" pitchFamily="34" charset="0"/>
                <a:cs typeface="Calibri" pitchFamily="34" charset="0"/>
              </a:rPr>
              <a:t>Both the Title I director and the superintendent must sign off on the Data Collection tab.  Area specialists will follow-up with approval sign-off.</a:t>
            </a:r>
          </a:p>
          <a:p>
            <a:pPr lvl="1" eaLnBrk="1" fontAlgn="auto" hangingPunct="1">
              <a:lnSpc>
                <a:spcPct val="100000"/>
              </a:lnSpc>
              <a:spcBef>
                <a:spcPts val="0"/>
              </a:spcBef>
              <a:buSzPct val="100000"/>
              <a:buFont typeface="Courier New" pitchFamily="49" charset="0"/>
              <a:buChar char="o"/>
              <a:defRPr/>
            </a:pPr>
            <a:r>
              <a:rPr lang="en-US" dirty="0">
                <a:cs typeface="Calibri" pitchFamily="34" charset="0"/>
              </a:rPr>
              <a:t>Should be charged to function code 2300, object code 880 in the budget</a:t>
            </a:r>
          </a:p>
          <a:p>
            <a:pPr lvl="1">
              <a:spcBef>
                <a:spcPts val="0"/>
              </a:spcBef>
              <a:buSzPct val="100000"/>
              <a:buFont typeface="Courier New" pitchFamily="49" charset="0"/>
              <a:buChar char="o"/>
              <a:defRPr/>
            </a:pPr>
            <a:r>
              <a:rPr lang="en-US" dirty="0">
                <a:cs typeface="Calibri" pitchFamily="34" charset="0"/>
              </a:rPr>
              <a:t>May only be drawn down at the same percentage of actual Title I expenditures</a:t>
            </a:r>
            <a:r>
              <a:rPr lang="en-US" i="1" dirty="0">
                <a:cs typeface="Calibri" pitchFamily="34" charset="0"/>
              </a:rPr>
              <a:t> </a:t>
            </a:r>
            <a:endParaRPr lang="en-US" sz="2000" dirty="0">
              <a:cs typeface="Calibri" pitchFamily="34" charset="0"/>
            </a:endParaRPr>
          </a:p>
          <a:p>
            <a:pPr marL="1188720" lvl="1" indent="-274320" eaLnBrk="1" fontAlgn="auto" hangingPunct="1">
              <a:spcBef>
                <a:spcPts val="24"/>
              </a:spcBef>
              <a:spcAft>
                <a:spcPts val="0"/>
              </a:spcAft>
              <a:buSzPct val="100000"/>
              <a:buFont typeface="Courier New" pitchFamily="49" charset="0"/>
              <a:buChar char="o"/>
              <a:defRPr/>
            </a:pPr>
            <a:endParaRPr lang="en-US" sz="2000" dirty="0">
              <a:cs typeface="Calibri" pitchFamily="34" charset="0"/>
            </a:endParaRPr>
          </a:p>
          <a:p>
            <a:pPr marL="1188720" lvl="1" indent="-274320" eaLnBrk="1" fontAlgn="auto" hangingPunct="1">
              <a:spcBef>
                <a:spcPts val="24"/>
              </a:spcBef>
              <a:spcAft>
                <a:spcPts val="0"/>
              </a:spcAft>
              <a:buSzPct val="100000"/>
              <a:buFont typeface="Courier New" pitchFamily="49" charset="0"/>
              <a:buChar char="o"/>
              <a:defRPr/>
            </a:pPr>
            <a:endParaRPr lang="en-US" sz="2000" dirty="0">
              <a:cs typeface="Calibri" pitchFamily="34" charset="0"/>
            </a:endParaRPr>
          </a:p>
          <a:p>
            <a:pPr marL="548640" lvl="1" indent="-274320" eaLnBrk="1" fontAlgn="auto" hangingPunct="1">
              <a:spcAft>
                <a:spcPts val="0"/>
              </a:spcAft>
              <a:buClr>
                <a:schemeClr val="tx1"/>
              </a:buClr>
              <a:buSzPct val="100000"/>
              <a:buFont typeface="Arial" panose="020B0604020202020204" pitchFamily="34" charset="0"/>
              <a:buNone/>
              <a:defRPr/>
            </a:pPr>
            <a:endParaRPr lang="en-US" sz="2000" dirty="0">
              <a:latin typeface="Arial" pitchFamily="34" charset="0"/>
              <a:cs typeface="Arial" pitchFamily="34" charset="0"/>
            </a:endParaRPr>
          </a:p>
          <a:p>
            <a:pPr marL="274320" indent="-274320" eaLnBrk="1" fontAlgn="auto" hangingPunct="1">
              <a:spcAft>
                <a:spcPts val="0"/>
              </a:spcAft>
              <a:buFont typeface="Wingdings 2"/>
              <a:buChar char=""/>
              <a:defRPr/>
            </a:pPr>
            <a:endParaRPr lang="en-US" sz="800" dirty="0"/>
          </a:p>
          <a:p>
            <a:pPr marL="731520" lvl="1" indent="-274320" eaLnBrk="1" fontAlgn="auto" hangingPunct="1">
              <a:spcAft>
                <a:spcPts val="0"/>
              </a:spcAft>
              <a:buClr>
                <a:schemeClr val="tx1"/>
              </a:buClr>
              <a:buFont typeface="Arial" panose="020B0604020202020204" pitchFamily="34" charset="0"/>
              <a:buChar char="•"/>
              <a:defRPr/>
            </a:pPr>
            <a:endParaRPr lang="en-US" sz="2000" dirty="0">
              <a:latin typeface="Arial" pitchFamily="34" charset="0"/>
              <a:cs typeface="Arial" pitchFamily="34" charset="0"/>
            </a:endParaRPr>
          </a:p>
          <a:p>
            <a:pPr marL="274320" indent="-274320" eaLnBrk="1" fontAlgn="auto" hangingPunct="1">
              <a:spcAft>
                <a:spcPts val="0"/>
              </a:spcAft>
              <a:buFont typeface="Wingdings 2"/>
              <a:buChar char=""/>
              <a:defRPr/>
            </a:pPr>
            <a:endParaRPr lang="en-US" sz="800" dirty="0"/>
          </a:p>
          <a:p>
            <a:pPr eaLnBrk="1" hangingPunct="1">
              <a:buFont typeface="Arial"/>
              <a:buNone/>
              <a:defRPr/>
            </a:pPr>
            <a:endParaRPr lang="en-US" dirty="0">
              <a:latin typeface="Arial" pitchFamily="34" charset="0"/>
              <a:cs typeface="Arial" pitchFamily="34" charset="0"/>
            </a:endParaRPr>
          </a:p>
        </p:txBody>
      </p:sp>
      <p:sp>
        <p:nvSpPr>
          <p:cNvPr id="185348"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44BCA2E9-01FD-409D-A3FF-8F7FE4C69E40}" type="slidenum">
              <a:rPr lang="en-US" altLang="en-US" sz="1200">
                <a:solidFill>
                  <a:srgbClr val="000000"/>
                </a:solidFill>
              </a:rPr>
              <a:pPr algn="r" eaLnBrk="1" hangingPunct="1"/>
              <a:t>89</a:t>
            </a:fld>
            <a:endParaRPr lang="en-US" altLang="en-US" sz="1200" dirty="0">
              <a:solidFill>
                <a:srgbClr val="000000"/>
              </a:solidFill>
            </a:endParaRPr>
          </a:p>
        </p:txBody>
      </p:sp>
      <p:sp>
        <p:nvSpPr>
          <p:cNvPr id="185349"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B5CE7844-EC4F-481E-AA9C-05A497340993}" type="slidenum">
              <a:rPr lang="en-US" altLang="en-US" sz="1200">
                <a:solidFill>
                  <a:schemeClr val="bg1"/>
                </a:solidFill>
              </a:rPr>
              <a:pPr/>
              <a:t>89</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877573513"/>
      </p:ext>
    </p:extLst>
  </p:cSld>
  <p:clrMapOvr>
    <a:masterClrMapping/>
  </p:clrMapOvr>
  <p:transition spd="med">
    <p:strips dir="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1240-935E-4C13-9B38-E8264722543B}"/>
              </a:ext>
            </a:extLst>
          </p:cNvPr>
          <p:cNvSpPr>
            <a:spLocks noGrp="1"/>
          </p:cNvSpPr>
          <p:nvPr>
            <p:ph type="title"/>
          </p:nvPr>
        </p:nvSpPr>
        <p:spPr>
          <a:xfrm>
            <a:off x="701336" y="0"/>
            <a:ext cx="8080714" cy="931899"/>
          </a:xfrm>
        </p:spPr>
        <p:txBody>
          <a:bodyPr>
            <a:normAutofit/>
          </a:bodyPr>
          <a:lstStyle/>
          <a:p>
            <a:r>
              <a:rPr lang="en-US" dirty="0"/>
              <a:t>Fiscal Regulations and Guidance</a:t>
            </a:r>
          </a:p>
        </p:txBody>
      </p:sp>
      <p:sp>
        <p:nvSpPr>
          <p:cNvPr id="4" name="Date Placeholder 3">
            <a:extLst>
              <a:ext uri="{FF2B5EF4-FFF2-40B4-BE49-F238E27FC236}">
                <a16:creationId xmlns:a16="http://schemas.microsoft.com/office/drawing/2014/main" id="{A7FB8F3C-7D04-490A-9AB6-3C01515C90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
        <p:nvSpPr>
          <p:cNvPr id="5" name="Slide Number Placeholder 4">
            <a:extLst>
              <a:ext uri="{FF2B5EF4-FFF2-40B4-BE49-F238E27FC236}">
                <a16:creationId xmlns:a16="http://schemas.microsoft.com/office/drawing/2014/main" id="{59E698A0-436D-4F8E-9A9C-EF683FF051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9</a:t>
            </a:fld>
            <a:endParaRPr lang="en-US" dirty="0"/>
          </a:p>
        </p:txBody>
      </p:sp>
      <p:sp>
        <p:nvSpPr>
          <p:cNvPr id="7" name="TextBox 6">
            <a:extLst>
              <a:ext uri="{FF2B5EF4-FFF2-40B4-BE49-F238E27FC236}">
                <a16:creationId xmlns:a16="http://schemas.microsoft.com/office/drawing/2014/main" id="{14FD79F3-DC4A-45D1-84B1-9778692F9CA7}"/>
              </a:ext>
            </a:extLst>
          </p:cNvPr>
          <p:cNvSpPr txBox="1"/>
          <p:nvPr/>
        </p:nvSpPr>
        <p:spPr>
          <a:xfrm>
            <a:off x="5630328" y="1958463"/>
            <a:ext cx="3417659" cy="369332"/>
          </a:xfrm>
          <a:prstGeom prst="rect">
            <a:avLst/>
          </a:prstGeom>
          <a:noFill/>
        </p:spPr>
        <p:txBody>
          <a:bodyPr wrap="square" rtlCol="0">
            <a:spAutoFit/>
          </a:bodyPr>
          <a:lstStyle/>
          <a:p>
            <a:r>
              <a:rPr lang="en-US" dirty="0"/>
              <a:t>Federal Programs Handbook, p. 32</a:t>
            </a:r>
          </a:p>
        </p:txBody>
      </p:sp>
      <p:pic>
        <p:nvPicPr>
          <p:cNvPr id="8" name="Picture 7">
            <a:hlinkClick r:id="rId2"/>
            <a:extLst>
              <a:ext uri="{FF2B5EF4-FFF2-40B4-BE49-F238E27FC236}">
                <a16:creationId xmlns:a16="http://schemas.microsoft.com/office/drawing/2014/main" id="{0A277E20-9037-4079-B652-01B2FDAB603F}"/>
              </a:ext>
            </a:extLst>
          </p:cNvPr>
          <p:cNvPicPr>
            <a:picLocks noChangeAspect="1"/>
          </p:cNvPicPr>
          <p:nvPr/>
        </p:nvPicPr>
        <p:blipFill>
          <a:blip r:embed="rId3"/>
          <a:stretch>
            <a:fillRect/>
          </a:stretch>
        </p:blipFill>
        <p:spPr>
          <a:xfrm>
            <a:off x="7385880" y="823822"/>
            <a:ext cx="862770" cy="1117288"/>
          </a:xfrm>
          <a:prstGeom prst="rect">
            <a:avLst/>
          </a:prstGeom>
          <a:ln>
            <a:solidFill>
              <a:schemeClr val="tx1"/>
            </a:solidFill>
          </a:ln>
        </p:spPr>
      </p:pic>
      <p:sp>
        <p:nvSpPr>
          <p:cNvPr id="10" name="Content Placeholder 9">
            <a:extLst>
              <a:ext uri="{FF2B5EF4-FFF2-40B4-BE49-F238E27FC236}">
                <a16:creationId xmlns:a16="http://schemas.microsoft.com/office/drawing/2014/main" id="{761E7AE1-3E02-4B33-8034-D84A1B324F89}"/>
              </a:ext>
            </a:extLst>
          </p:cNvPr>
          <p:cNvSpPr>
            <a:spLocks noGrp="1"/>
          </p:cNvSpPr>
          <p:nvPr>
            <p:ph idx="1"/>
          </p:nvPr>
        </p:nvSpPr>
        <p:spPr>
          <a:xfrm>
            <a:off x="1042533" y="2454835"/>
            <a:ext cx="7886700" cy="1596261"/>
          </a:xfrm>
        </p:spPr>
        <p:txBody>
          <a:bodyPr>
            <a:normAutofit fontScale="32500" lnSpcReduction="20000"/>
          </a:bodyPr>
          <a:lstStyle/>
          <a:p>
            <a:r>
              <a:rPr lang="en-US" sz="6000" dirty="0">
                <a:hlinkClick r:id="rId4"/>
              </a:rPr>
              <a:t>EDGAR: Education Department Guidance and Regulations</a:t>
            </a:r>
            <a:endParaRPr lang="en-US" sz="6000" dirty="0"/>
          </a:p>
          <a:p>
            <a:pPr lvl="1"/>
            <a:r>
              <a:rPr lang="en-US" sz="3800" dirty="0">
                <a:hlinkClick r:id="rId5"/>
              </a:rPr>
              <a:t>34 CFR Part 76 State-Administered Programs</a:t>
            </a:r>
            <a:endParaRPr lang="en-US" sz="3800" dirty="0"/>
          </a:p>
          <a:p>
            <a:pPr lvl="1"/>
            <a:r>
              <a:rPr lang="en-US" sz="3800" dirty="0">
                <a:hlinkClick r:id="rId6"/>
              </a:rPr>
              <a:t>34 CFR Part 77 Definitions that Apply to Department Regulations </a:t>
            </a:r>
            <a:endParaRPr lang="en-US" sz="3800" dirty="0"/>
          </a:p>
          <a:p>
            <a:pPr lvl="1"/>
            <a:r>
              <a:rPr lang="en-US" sz="3800" dirty="0">
                <a:hlinkClick r:id="rId7"/>
              </a:rPr>
              <a:t>34 CGR Part 81 The General Education Provisions Act </a:t>
            </a:r>
            <a:endParaRPr lang="en-US" sz="3800" dirty="0"/>
          </a:p>
          <a:p>
            <a:pPr lvl="1"/>
            <a:r>
              <a:rPr lang="en-US" sz="3800" dirty="0">
                <a:hlinkClick r:id="rId8"/>
              </a:rPr>
              <a:t>2 CFR Part 200 Uniform Administrative Requirements, Cost Principles and Audit Requirements for Federal Awards</a:t>
            </a:r>
            <a:endParaRPr lang="en-US" sz="3800" dirty="0"/>
          </a:p>
          <a:p>
            <a:pPr lvl="1"/>
            <a:r>
              <a:rPr lang="en-US" sz="3800" dirty="0">
                <a:hlinkClick r:id="rId9"/>
              </a:rPr>
              <a:t>2 CFR Part 3474 U.S. Department of Education Acceptance of Uniform Administrative Requirements </a:t>
            </a:r>
            <a:endParaRPr lang="en-US" sz="3800" dirty="0"/>
          </a:p>
          <a:p>
            <a:pPr lvl="1"/>
            <a:endParaRPr lang="en-US" sz="3800" dirty="0"/>
          </a:p>
          <a:p>
            <a:pPr lvl="1"/>
            <a:endParaRPr lang="en-US" sz="3800" dirty="0"/>
          </a:p>
        </p:txBody>
      </p:sp>
      <p:sp>
        <p:nvSpPr>
          <p:cNvPr id="11" name="TextBox 10">
            <a:extLst>
              <a:ext uri="{FF2B5EF4-FFF2-40B4-BE49-F238E27FC236}">
                <a16:creationId xmlns:a16="http://schemas.microsoft.com/office/drawing/2014/main" id="{57871D3D-F966-4FB5-BAA1-216F210D11A8}"/>
              </a:ext>
            </a:extLst>
          </p:cNvPr>
          <p:cNvSpPr txBox="1"/>
          <p:nvPr/>
        </p:nvSpPr>
        <p:spPr>
          <a:xfrm>
            <a:off x="1042533" y="1958463"/>
            <a:ext cx="2424418" cy="461665"/>
          </a:xfrm>
          <a:prstGeom prst="rect">
            <a:avLst/>
          </a:prstGeom>
          <a:noFill/>
        </p:spPr>
        <p:txBody>
          <a:bodyPr wrap="square" rtlCol="0">
            <a:spAutoFit/>
          </a:bodyPr>
          <a:lstStyle/>
          <a:p>
            <a:r>
              <a:rPr lang="en-US" sz="2400" dirty="0"/>
              <a:t>Regulations:</a:t>
            </a:r>
          </a:p>
        </p:txBody>
      </p:sp>
      <p:sp>
        <p:nvSpPr>
          <p:cNvPr id="12" name="TextBox 11">
            <a:extLst>
              <a:ext uri="{FF2B5EF4-FFF2-40B4-BE49-F238E27FC236}">
                <a16:creationId xmlns:a16="http://schemas.microsoft.com/office/drawing/2014/main" id="{C5106F35-BC21-4DDD-927C-99F6C0A997B1}"/>
              </a:ext>
            </a:extLst>
          </p:cNvPr>
          <p:cNvSpPr txBox="1"/>
          <p:nvPr/>
        </p:nvSpPr>
        <p:spPr>
          <a:xfrm>
            <a:off x="1161288" y="4019681"/>
            <a:ext cx="2424418" cy="461665"/>
          </a:xfrm>
          <a:prstGeom prst="rect">
            <a:avLst/>
          </a:prstGeom>
          <a:noFill/>
        </p:spPr>
        <p:txBody>
          <a:bodyPr wrap="square" rtlCol="0">
            <a:spAutoFit/>
          </a:bodyPr>
          <a:lstStyle/>
          <a:p>
            <a:r>
              <a:rPr lang="en-US" sz="2400" dirty="0"/>
              <a:t>Guidance:</a:t>
            </a:r>
          </a:p>
        </p:txBody>
      </p:sp>
      <p:sp>
        <p:nvSpPr>
          <p:cNvPr id="13" name="TextBox 12">
            <a:extLst>
              <a:ext uri="{FF2B5EF4-FFF2-40B4-BE49-F238E27FC236}">
                <a16:creationId xmlns:a16="http://schemas.microsoft.com/office/drawing/2014/main" id="{9CF48FE0-CEE3-4941-B5CD-857C4FD7ED8C}"/>
              </a:ext>
            </a:extLst>
          </p:cNvPr>
          <p:cNvSpPr txBox="1"/>
          <p:nvPr/>
        </p:nvSpPr>
        <p:spPr>
          <a:xfrm>
            <a:off x="1161288" y="4448773"/>
            <a:ext cx="7886699" cy="1477328"/>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10"/>
              </a:rPr>
              <a:t>USGAO Standards for Internal Control in the Federal Government (2014)</a:t>
            </a:r>
            <a:endParaRPr lang="en-US" dirty="0"/>
          </a:p>
          <a:p>
            <a:pPr marL="285750" indent="-285750">
              <a:buFont typeface="Arial" panose="020B0604020202020204" pitchFamily="34" charset="0"/>
              <a:buChar char="•"/>
            </a:pPr>
            <a:r>
              <a:rPr lang="en-US" dirty="0">
                <a:hlinkClick r:id="rId11"/>
              </a:rPr>
              <a:t>OMB: FAQs on Uniform Administrative Requirements (09.2015) </a:t>
            </a:r>
            <a:endParaRPr lang="en-US" dirty="0"/>
          </a:p>
          <a:p>
            <a:pPr marL="285750" indent="-285750">
              <a:buFont typeface="Arial" panose="020B0604020202020204" pitchFamily="34" charset="0"/>
              <a:buChar char="•"/>
            </a:pPr>
            <a:r>
              <a:rPr lang="en-US" dirty="0">
                <a:hlinkClick r:id="rId12"/>
              </a:rPr>
              <a:t>U.S. Department of Education: FAQs on Uniform Administrative Requirements</a:t>
            </a:r>
            <a:endParaRPr lang="en-US" dirty="0"/>
          </a:p>
          <a:p>
            <a:pPr marL="285750" indent="-285750">
              <a:buFont typeface="Arial" panose="020B0604020202020204" pitchFamily="34" charset="0"/>
              <a:buChar char="•"/>
            </a:pPr>
            <a:r>
              <a:rPr lang="en-US" dirty="0">
                <a:hlinkClick r:id="rId13"/>
              </a:rPr>
              <a:t>U.S. Department of Education: Dear Colleague Policy Letters </a:t>
            </a:r>
            <a:endParaRPr lang="en-US" dirty="0"/>
          </a:p>
          <a:p>
            <a:pPr marL="285750" indent="-285750">
              <a:buFont typeface="Arial" panose="020B0604020202020204" pitchFamily="34" charset="0"/>
              <a:buChar char="•"/>
            </a:pPr>
            <a:r>
              <a:rPr lang="en-US" dirty="0">
                <a:hlinkClick r:id="rId14"/>
              </a:rPr>
              <a:t>U.S. Department of Education: Non-Regulatory Guidance </a:t>
            </a:r>
            <a:endParaRPr lang="en-US" dirty="0"/>
          </a:p>
        </p:txBody>
      </p:sp>
    </p:spTree>
    <p:extLst>
      <p:ext uri="{BB962C8B-B14F-4D97-AF65-F5344CB8AC3E}">
        <p14:creationId xmlns:p14="http://schemas.microsoft.com/office/powerpoint/2010/main" val="35473856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433" y="0"/>
            <a:ext cx="8093216" cy="1055077"/>
          </a:xfrm>
        </p:spPr>
        <p:txBody>
          <a:bodyPr>
            <a:noAutofit/>
          </a:bodyPr>
          <a:lstStyle/>
          <a:p>
            <a:pPr>
              <a:defRPr/>
            </a:pPr>
            <a:r>
              <a:rPr lang="en-US" dirty="0"/>
              <a:t>Optional Districtwide Set-Asides</a:t>
            </a:r>
          </a:p>
        </p:txBody>
      </p:sp>
      <p:sp>
        <p:nvSpPr>
          <p:cNvPr id="187395" name="Subtitle 2"/>
          <p:cNvSpPr>
            <a:spLocks noGrp="1"/>
          </p:cNvSpPr>
          <p:nvPr>
            <p:ph idx="1"/>
          </p:nvPr>
        </p:nvSpPr>
        <p:spPr>
          <a:xfrm>
            <a:off x="713434" y="934497"/>
            <a:ext cx="8309986" cy="5566787"/>
          </a:xfrm>
        </p:spPr>
        <p:txBody>
          <a:bodyPr>
            <a:normAutofit/>
          </a:bodyPr>
          <a:lstStyle/>
          <a:p>
            <a:pPr marL="346075" indent="-273050" eaLnBrk="1" hangingPunct="1">
              <a:lnSpc>
                <a:spcPct val="100000"/>
              </a:lnSpc>
              <a:spcBef>
                <a:spcPts val="0"/>
              </a:spcBef>
            </a:pPr>
            <a:r>
              <a:rPr lang="en-US" altLang="en-US" dirty="0">
                <a:ea typeface="Calibri" pitchFamily="34" charset="0"/>
                <a:cs typeface="Calibri" pitchFamily="34" charset="0"/>
              </a:rPr>
              <a:t>Extended Learning Set-Aside</a:t>
            </a:r>
          </a:p>
          <a:p>
            <a:pPr marL="987425" lvl="1" indent="-457200">
              <a:spcBef>
                <a:spcPts val="0"/>
              </a:spcBef>
              <a:buFont typeface="Courier New" panose="02070309020205020404" pitchFamily="49" charset="0"/>
              <a:buChar char="o"/>
            </a:pPr>
            <a:r>
              <a:rPr lang="en-US" altLang="en-US" dirty="0">
                <a:ea typeface="Calibri" pitchFamily="34" charset="0"/>
                <a:cs typeface="Calibri" pitchFamily="34" charset="0"/>
              </a:rPr>
              <a:t>Examples: Districtwide summer school, before/after school tutoring, Saturday school. </a:t>
            </a:r>
          </a:p>
          <a:p>
            <a:pPr marL="530225" lvl="1" indent="0">
              <a:spcBef>
                <a:spcPts val="0"/>
              </a:spcBef>
              <a:buNone/>
            </a:pPr>
            <a:endParaRPr lang="en-US" altLang="en-US" dirty="0">
              <a:ea typeface="Calibri" pitchFamily="34" charset="0"/>
              <a:cs typeface="Calibri" pitchFamily="34" charset="0"/>
            </a:endParaRPr>
          </a:p>
          <a:p>
            <a:pPr marL="987425" lvl="1" indent="-457200">
              <a:lnSpc>
                <a:spcPct val="100000"/>
              </a:lnSpc>
              <a:spcBef>
                <a:spcPts val="0"/>
              </a:spcBef>
              <a:buFont typeface="Courier New" panose="02070309020205020404" pitchFamily="49" charset="0"/>
              <a:buChar char="o"/>
            </a:pPr>
            <a:r>
              <a:rPr lang="en-US" altLang="en-US" dirty="0">
                <a:ea typeface="Calibri" pitchFamily="34" charset="0"/>
                <a:cs typeface="Calibri" pitchFamily="34" charset="0"/>
              </a:rPr>
              <a:t>The description for these set-asides must specifically state that the set-aside is a districtwide or grade span supplemental initiative in Title I schools, not an activity for a selected number of schools.  The district must indicate that summer school activities are beyond those that are required by local boards of education and/or the state.</a:t>
            </a:r>
          </a:p>
        </p:txBody>
      </p:sp>
      <p:sp>
        <p:nvSpPr>
          <p:cNvPr id="187396"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12FFD3FE-0211-4794-98AE-33F913FBDC03}" type="slidenum">
              <a:rPr lang="en-US" altLang="en-US" sz="1200">
                <a:solidFill>
                  <a:srgbClr val="000000"/>
                </a:solidFill>
              </a:rPr>
              <a:pPr algn="r" eaLnBrk="1" hangingPunct="1"/>
              <a:t>90</a:t>
            </a:fld>
            <a:endParaRPr lang="en-US" altLang="en-US" sz="1200" dirty="0">
              <a:solidFill>
                <a:srgbClr val="000000"/>
              </a:solidFill>
            </a:endParaRPr>
          </a:p>
        </p:txBody>
      </p:sp>
      <p:sp>
        <p:nvSpPr>
          <p:cNvPr id="187397" name="Slide Number Placeholder 2"/>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359021E9-ABDE-4238-8176-302E1E75861A}" type="slidenum">
              <a:rPr lang="en-US" altLang="en-US" sz="1200">
                <a:solidFill>
                  <a:schemeClr val="bg1"/>
                </a:solidFill>
              </a:rPr>
              <a:pPr/>
              <a:t>90</a:t>
            </a:fld>
            <a:endParaRPr lang="en-US" altLang="en-US" sz="1200" dirty="0">
              <a:solidFill>
                <a:schemeClr val="bg1"/>
              </a:solidFill>
            </a:endParaRPr>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782373790"/>
      </p:ext>
    </p:extLst>
  </p:cSld>
  <p:clrMapOvr>
    <a:masterClrMapping/>
  </p:clrMapOvr>
  <p:transition spd="med">
    <p:strips dir="rd"/>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433" y="0"/>
            <a:ext cx="8146482" cy="1055077"/>
          </a:xfrm>
        </p:spPr>
        <p:txBody>
          <a:bodyPr>
            <a:noAutofit/>
          </a:bodyPr>
          <a:lstStyle/>
          <a:p>
            <a:pPr>
              <a:defRPr/>
            </a:pPr>
            <a:r>
              <a:rPr lang="en-US" dirty="0"/>
              <a:t>Optional Districtwide Set-Asides</a:t>
            </a:r>
          </a:p>
        </p:txBody>
      </p:sp>
      <p:sp>
        <p:nvSpPr>
          <p:cNvPr id="187395" name="Subtitle 2"/>
          <p:cNvSpPr>
            <a:spLocks noGrp="1"/>
          </p:cNvSpPr>
          <p:nvPr>
            <p:ph idx="1"/>
          </p:nvPr>
        </p:nvSpPr>
        <p:spPr>
          <a:xfrm>
            <a:off x="713434" y="934497"/>
            <a:ext cx="8309986" cy="5566787"/>
          </a:xfrm>
        </p:spPr>
        <p:txBody>
          <a:bodyPr>
            <a:normAutofit/>
          </a:bodyPr>
          <a:lstStyle/>
          <a:p>
            <a:pPr marL="346075" indent="-273050" eaLnBrk="1" hangingPunct="1">
              <a:lnSpc>
                <a:spcPct val="100000"/>
              </a:lnSpc>
              <a:spcBef>
                <a:spcPts val="0"/>
              </a:spcBef>
            </a:pPr>
            <a:r>
              <a:rPr lang="en-US" altLang="en-US" dirty="0">
                <a:ea typeface="Calibri" pitchFamily="34" charset="0"/>
                <a:cs typeface="Calibri" pitchFamily="34" charset="0"/>
              </a:rPr>
              <a:t>Extended Learning Set-aside</a:t>
            </a:r>
          </a:p>
          <a:p>
            <a:pPr marL="987425" lvl="1" indent="-457200">
              <a:lnSpc>
                <a:spcPct val="100000"/>
              </a:lnSpc>
              <a:spcBef>
                <a:spcPts val="0"/>
              </a:spcBef>
              <a:buFont typeface="Courier New" panose="02070309020205020404" pitchFamily="49" charset="0"/>
              <a:buChar char="o"/>
            </a:pPr>
            <a:r>
              <a:rPr lang="en-US" altLang="en-US" dirty="0">
                <a:ea typeface="Calibri" pitchFamily="34" charset="0"/>
                <a:cs typeface="Calibri" pitchFamily="34" charset="0"/>
              </a:rPr>
              <a:t>When budgeting these activities, break down the expenditures by summer school, before/after school tutoring, etc.</a:t>
            </a:r>
          </a:p>
          <a:p>
            <a:pPr marL="987425" lvl="1" indent="-457200">
              <a:lnSpc>
                <a:spcPct val="100000"/>
              </a:lnSpc>
              <a:spcBef>
                <a:spcPts val="0"/>
              </a:spcBef>
              <a:buFont typeface="Courier New" panose="02070309020205020404" pitchFamily="49" charset="0"/>
              <a:buChar char="o"/>
            </a:pPr>
            <a:r>
              <a:rPr lang="en-US" altLang="en-US" dirty="0">
                <a:ea typeface="Calibri" pitchFamily="34" charset="0"/>
                <a:cs typeface="Calibri" pitchFamily="34" charset="0"/>
              </a:rPr>
              <a:t>Charge a district employee with object code 199 in the budget detail</a:t>
            </a:r>
          </a:p>
          <a:p>
            <a:pPr marL="987425" lvl="1" indent="-457200">
              <a:lnSpc>
                <a:spcPct val="100000"/>
              </a:lnSpc>
              <a:spcBef>
                <a:spcPts val="0"/>
              </a:spcBef>
              <a:buFont typeface="Courier New" panose="02070309020205020404" pitchFamily="49" charset="0"/>
              <a:buChar char="o"/>
            </a:pPr>
            <a:r>
              <a:rPr lang="en-US" dirty="0">
                <a:cs typeface="Calibri" pitchFamily="34" charset="0"/>
              </a:rPr>
              <a:t>Charge a contracted person object code 300 in the budget detail</a:t>
            </a:r>
          </a:p>
          <a:p>
            <a:pPr marL="987425" lvl="1" indent="-457200">
              <a:lnSpc>
                <a:spcPct val="100000"/>
              </a:lnSpc>
              <a:spcBef>
                <a:spcPts val="0"/>
              </a:spcBef>
              <a:buFont typeface="Courier New" panose="02070309020205020404" pitchFamily="49" charset="0"/>
              <a:buChar char="o"/>
            </a:pPr>
            <a:r>
              <a:rPr lang="en-US" dirty="0">
                <a:cs typeface="Calibri" pitchFamily="34" charset="0"/>
              </a:rPr>
              <a:t>Charges should be made to facility code 8010 as with all district set-asides</a:t>
            </a:r>
          </a:p>
          <a:p>
            <a:pPr marL="987425" lvl="1" indent="-457200">
              <a:lnSpc>
                <a:spcPct val="100000"/>
              </a:lnSpc>
              <a:spcBef>
                <a:spcPts val="0"/>
              </a:spcBef>
              <a:buFont typeface="Courier New" panose="02070309020205020404" pitchFamily="49" charset="0"/>
              <a:buChar char="o"/>
            </a:pPr>
            <a:r>
              <a:rPr lang="en-US" dirty="0">
                <a:solidFill>
                  <a:prstClr val="black"/>
                </a:solidFill>
                <a:cs typeface="Calibri" pitchFamily="34" charset="0"/>
              </a:rPr>
              <a:t>Maintain appropriate documentation of time and service provided</a:t>
            </a:r>
            <a:endParaRPr lang="en-US" altLang="en-US" dirty="0">
              <a:solidFill>
                <a:srgbClr val="000000"/>
              </a:solidFill>
              <a:ea typeface="Calibri" pitchFamily="34" charset="0"/>
              <a:cs typeface="Calibri" pitchFamily="34" charset="0"/>
            </a:endParaRPr>
          </a:p>
        </p:txBody>
      </p:sp>
      <p:sp>
        <p:nvSpPr>
          <p:cNvPr id="187396"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12FFD3FE-0211-4794-98AE-33F913FBDC03}" type="slidenum">
              <a:rPr lang="en-US" altLang="en-US" sz="1200">
                <a:solidFill>
                  <a:srgbClr val="000000"/>
                </a:solidFill>
              </a:rPr>
              <a:pPr algn="r" eaLnBrk="1" hangingPunct="1"/>
              <a:t>91</a:t>
            </a:fld>
            <a:endParaRPr lang="en-US" altLang="en-US" sz="1200" dirty="0">
              <a:solidFill>
                <a:srgbClr val="000000"/>
              </a:solidFill>
            </a:endParaRPr>
          </a:p>
        </p:txBody>
      </p:sp>
      <p:sp>
        <p:nvSpPr>
          <p:cNvPr id="187397" name="Slide Number Placeholder 2"/>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359021E9-ABDE-4238-8176-302E1E75861A}" type="slidenum">
              <a:rPr lang="en-US" altLang="en-US" sz="1200">
                <a:solidFill>
                  <a:schemeClr val="bg1"/>
                </a:solidFill>
              </a:rPr>
              <a:pPr/>
              <a:t>91</a:t>
            </a:fld>
            <a:endParaRPr lang="en-US" altLang="en-US" sz="1200" dirty="0">
              <a:solidFill>
                <a:schemeClr val="bg1"/>
              </a:solidFill>
            </a:endParaRPr>
          </a:p>
        </p:txBody>
      </p:sp>
      <p:sp>
        <p:nvSpPr>
          <p:cNvPr id="3" name="Date Placeholder 2"/>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3025579443"/>
      </p:ext>
    </p:extLst>
  </p:cSld>
  <p:clrMapOvr>
    <a:masterClrMapping/>
  </p:clrMapOvr>
  <p:transition spd="med">
    <p:strips dir="rd"/>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8058150" cy="1075173"/>
          </a:xfrm>
        </p:spPr>
        <p:txBody>
          <a:bodyPr>
            <a:noAutofit/>
          </a:bodyPr>
          <a:lstStyle/>
          <a:p>
            <a:pPr>
              <a:defRPr/>
            </a:pPr>
            <a:r>
              <a:rPr lang="en-US" dirty="0"/>
              <a:t>Optional Districtwide Set-Asides</a:t>
            </a:r>
          </a:p>
        </p:txBody>
      </p:sp>
      <p:sp>
        <p:nvSpPr>
          <p:cNvPr id="3" name="Subtitle 2"/>
          <p:cNvSpPr>
            <a:spLocks noGrp="1"/>
          </p:cNvSpPr>
          <p:nvPr>
            <p:ph idx="1"/>
          </p:nvPr>
        </p:nvSpPr>
        <p:spPr>
          <a:xfrm>
            <a:off x="784737" y="1075174"/>
            <a:ext cx="8167877" cy="5089791"/>
          </a:xfrm>
        </p:spPr>
        <p:txBody>
          <a:bodyPr>
            <a:normAutofit/>
          </a:bodyPr>
          <a:lstStyle/>
          <a:p>
            <a:pPr lvl="1" eaLnBrk="1" fontAlgn="auto" hangingPunct="1">
              <a:lnSpc>
                <a:spcPct val="100000"/>
              </a:lnSpc>
              <a:spcBef>
                <a:spcPts val="0"/>
              </a:spcBef>
              <a:buSzPct val="100000"/>
              <a:buFont typeface="Arial" panose="020B0604020202020204" pitchFamily="34" charset="0"/>
              <a:buNone/>
              <a:defRPr/>
            </a:pPr>
            <a:endParaRPr lang="en-US" sz="800" dirty="0">
              <a:latin typeface="Arial" pitchFamily="34" charset="0"/>
              <a:cs typeface="Arial" pitchFamily="34" charset="0"/>
            </a:endParaRPr>
          </a:p>
          <a:p>
            <a:pPr marL="347472" indent="-273050" eaLnBrk="1" hangingPunct="1">
              <a:lnSpc>
                <a:spcPct val="100000"/>
              </a:lnSpc>
              <a:spcBef>
                <a:spcPts val="0"/>
              </a:spcBef>
              <a:buSzPct val="100000"/>
              <a:defRPr/>
            </a:pPr>
            <a:r>
              <a:rPr lang="en-US" dirty="0">
                <a:cs typeface="Calibri" pitchFamily="34" charset="0"/>
              </a:rPr>
              <a:t>Professional Learning Set-Aside</a:t>
            </a:r>
          </a:p>
          <a:p>
            <a:pPr marL="874522" lvl="1" indent="-342900">
              <a:spcBef>
                <a:spcPts val="0"/>
              </a:spcBef>
              <a:buSzPct val="100000"/>
              <a:buFont typeface="Courier New" panose="02070309020205020404" pitchFamily="49" charset="0"/>
              <a:buChar char="o"/>
              <a:defRPr/>
            </a:pPr>
            <a:r>
              <a:rPr lang="en-US" dirty="0">
                <a:cs typeface="Calibri" pitchFamily="34" charset="0"/>
              </a:rPr>
              <a:t>Districtwide academic coaches, trainings, PLCs</a:t>
            </a:r>
          </a:p>
          <a:p>
            <a:pPr marL="1331722" lvl="2" indent="-342900">
              <a:spcBef>
                <a:spcPts val="0"/>
              </a:spcBef>
              <a:buSzPct val="100000"/>
              <a:buFont typeface="Wingdings" panose="05000000000000000000" pitchFamily="2" charset="2"/>
              <a:buChar char="§"/>
              <a:defRPr/>
            </a:pPr>
            <a:r>
              <a:rPr lang="en-US" dirty="0">
                <a:solidFill>
                  <a:prstClr val="black"/>
                </a:solidFill>
                <a:cs typeface="Calibri" pitchFamily="34" charset="0"/>
              </a:rPr>
              <a:t>The description should specifically describe any districtwide or grade span supplemental professional learning initiative, </a:t>
            </a:r>
            <a:r>
              <a:rPr lang="en-US" dirty="0">
                <a:solidFill>
                  <a:srgbClr val="FF0000"/>
                </a:solidFill>
                <a:cs typeface="Calibri" pitchFamily="34" charset="0"/>
              </a:rPr>
              <a:t>NOT</a:t>
            </a:r>
            <a:r>
              <a:rPr lang="en-US" dirty="0">
                <a:solidFill>
                  <a:prstClr val="black"/>
                </a:solidFill>
                <a:cs typeface="Calibri" pitchFamily="34" charset="0"/>
              </a:rPr>
              <a:t> an activity for a selected number of schools.</a:t>
            </a:r>
          </a:p>
          <a:p>
            <a:pPr marL="988822" lvl="2" indent="0">
              <a:spcBef>
                <a:spcPts val="0"/>
              </a:spcBef>
              <a:buSzPct val="100000"/>
              <a:buNone/>
              <a:defRPr/>
            </a:pPr>
            <a:endParaRPr lang="en-US" dirty="0">
              <a:solidFill>
                <a:prstClr val="black"/>
              </a:solidFill>
              <a:cs typeface="Calibri" pitchFamily="34" charset="0"/>
            </a:endParaRPr>
          </a:p>
          <a:p>
            <a:pPr marL="1331722" lvl="2" indent="-342900">
              <a:spcBef>
                <a:spcPts val="0"/>
              </a:spcBef>
              <a:buSzPct val="100000"/>
              <a:buFont typeface="Wingdings" panose="05000000000000000000" pitchFamily="2" charset="2"/>
              <a:buChar char="§"/>
              <a:defRPr/>
            </a:pPr>
            <a:r>
              <a:rPr lang="en-US" dirty="0">
                <a:cs typeface="Calibri" pitchFamily="34" charset="0"/>
              </a:rPr>
              <a:t>Districtwide academic coaches cannot serve individual schools.  These individuals must serve district (or at a minimum grade span) schools throughout the district.</a:t>
            </a:r>
          </a:p>
          <a:p>
            <a:pPr marL="1261872" lvl="2" indent="-273050">
              <a:spcBef>
                <a:spcPts val="0"/>
              </a:spcBef>
              <a:buSzPct val="100000"/>
              <a:defRPr/>
            </a:pPr>
            <a:endParaRPr lang="en-US" dirty="0">
              <a:cs typeface="Calibri" pitchFamily="34" charset="0"/>
            </a:endParaRPr>
          </a:p>
          <a:p>
            <a:pPr marL="1261872" lvl="2" indent="-273050">
              <a:spcBef>
                <a:spcPts val="0"/>
              </a:spcBef>
              <a:buSzPct val="100000"/>
              <a:defRPr/>
            </a:pPr>
            <a:endParaRPr lang="en-US" altLang="en-US" sz="1600" dirty="0">
              <a:solidFill>
                <a:srgbClr val="000000"/>
              </a:solidFill>
              <a:ea typeface="Calibri" pitchFamily="34" charset="0"/>
              <a:cs typeface="Calibri" pitchFamily="34" charset="0"/>
            </a:endParaRPr>
          </a:p>
          <a:p>
            <a:pPr marL="988822" lvl="2" indent="0">
              <a:spcBef>
                <a:spcPts val="0"/>
              </a:spcBef>
              <a:buSzPct val="100000"/>
              <a:buNone/>
              <a:defRPr/>
            </a:pPr>
            <a:endParaRPr lang="en-US" sz="1600" dirty="0">
              <a:cs typeface="Calibri" pitchFamily="34" charset="0"/>
            </a:endParaRPr>
          </a:p>
          <a:p>
            <a:pPr marL="800100" indent="-342900">
              <a:lnSpc>
                <a:spcPct val="100000"/>
              </a:lnSpc>
              <a:spcBef>
                <a:spcPts val="0"/>
              </a:spcBef>
              <a:buSzPct val="100000"/>
              <a:defRPr/>
            </a:pPr>
            <a:endParaRPr lang="en-US" sz="2000" dirty="0">
              <a:solidFill>
                <a:prstClr val="black"/>
              </a:solidFill>
              <a:cs typeface="Calibri" pitchFamily="34" charset="0"/>
            </a:endParaRPr>
          </a:p>
          <a:p>
            <a:pPr marL="685800" eaLnBrk="1" fontAlgn="auto" hangingPunct="1">
              <a:lnSpc>
                <a:spcPct val="100000"/>
              </a:lnSpc>
              <a:spcBef>
                <a:spcPts val="0"/>
              </a:spcBef>
              <a:buSzPct val="100000"/>
              <a:buFont typeface="Courier New" pitchFamily="49" charset="0"/>
              <a:buChar char="o"/>
              <a:defRPr/>
            </a:pPr>
            <a:endParaRPr lang="en-US" sz="2000" dirty="0">
              <a:solidFill>
                <a:prstClr val="black"/>
              </a:solidFill>
              <a:cs typeface="Calibri" pitchFamily="34" charset="0"/>
            </a:endParaRPr>
          </a:p>
          <a:p>
            <a:pPr marL="0" indent="0" eaLnBrk="1" fontAlgn="auto" hangingPunct="1">
              <a:spcAft>
                <a:spcPts val="0"/>
              </a:spcAft>
              <a:buSzPct val="100000"/>
              <a:buFont typeface="Arial" charset="0"/>
              <a:buNone/>
              <a:defRPr/>
            </a:pPr>
            <a:endParaRPr lang="en-US" sz="2000" dirty="0">
              <a:latin typeface="Arial" pitchFamily="34" charset="0"/>
              <a:cs typeface="Arial" pitchFamily="34" charset="0"/>
            </a:endParaRPr>
          </a:p>
        </p:txBody>
      </p:sp>
      <p:sp>
        <p:nvSpPr>
          <p:cNvPr id="188420"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2A0137BC-376D-4E2A-A88C-BA4AADE16240}" type="slidenum">
              <a:rPr lang="en-US" altLang="en-US" sz="1200">
                <a:solidFill>
                  <a:srgbClr val="000000"/>
                </a:solidFill>
              </a:rPr>
              <a:pPr algn="r" eaLnBrk="1" hangingPunct="1"/>
              <a:t>92</a:t>
            </a:fld>
            <a:endParaRPr lang="en-US" altLang="en-US" sz="1200" dirty="0">
              <a:solidFill>
                <a:srgbClr val="000000"/>
              </a:solidFill>
            </a:endParaRPr>
          </a:p>
        </p:txBody>
      </p:sp>
      <p:sp>
        <p:nvSpPr>
          <p:cNvPr id="188421"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BB942E33-F3C8-48DF-BCC1-0B9F4A5AA8FD}" type="slidenum">
              <a:rPr lang="en-US" altLang="en-US" sz="1200">
                <a:solidFill>
                  <a:schemeClr val="bg1"/>
                </a:solidFill>
              </a:rPr>
              <a:pPr/>
              <a:t>92</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1612405419"/>
      </p:ext>
    </p:extLst>
  </p:cSld>
  <p:clrMapOvr>
    <a:masterClrMapping/>
  </p:clrMapOvr>
  <p:transition spd="med">
    <p:strips dir="rd"/>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911668" cy="1075173"/>
          </a:xfrm>
        </p:spPr>
        <p:txBody>
          <a:bodyPr>
            <a:noAutofit/>
          </a:bodyPr>
          <a:lstStyle/>
          <a:p>
            <a:pPr>
              <a:defRPr/>
            </a:pPr>
            <a:r>
              <a:rPr lang="en-US" dirty="0"/>
              <a:t>Optional Districtwide Set-Asides</a:t>
            </a:r>
          </a:p>
        </p:txBody>
      </p:sp>
      <p:sp>
        <p:nvSpPr>
          <p:cNvPr id="3" name="Subtitle 2"/>
          <p:cNvSpPr>
            <a:spLocks noGrp="1"/>
          </p:cNvSpPr>
          <p:nvPr>
            <p:ph idx="1"/>
          </p:nvPr>
        </p:nvSpPr>
        <p:spPr>
          <a:xfrm>
            <a:off x="784737" y="1075174"/>
            <a:ext cx="8167877" cy="5089791"/>
          </a:xfrm>
        </p:spPr>
        <p:txBody>
          <a:bodyPr>
            <a:normAutofit/>
          </a:bodyPr>
          <a:lstStyle/>
          <a:p>
            <a:pPr lvl="1" eaLnBrk="1" fontAlgn="auto" hangingPunct="1">
              <a:lnSpc>
                <a:spcPct val="100000"/>
              </a:lnSpc>
              <a:spcBef>
                <a:spcPts val="0"/>
              </a:spcBef>
              <a:buSzPct val="100000"/>
              <a:buFont typeface="Arial" panose="020B0604020202020204" pitchFamily="34" charset="0"/>
              <a:buNone/>
              <a:defRPr/>
            </a:pPr>
            <a:endParaRPr lang="en-US" sz="800" dirty="0">
              <a:latin typeface="Arial" pitchFamily="34" charset="0"/>
              <a:cs typeface="Arial" pitchFamily="34" charset="0"/>
            </a:endParaRPr>
          </a:p>
          <a:p>
            <a:pPr marL="347472" indent="-273050" eaLnBrk="1" hangingPunct="1">
              <a:lnSpc>
                <a:spcPct val="100000"/>
              </a:lnSpc>
              <a:spcBef>
                <a:spcPts val="0"/>
              </a:spcBef>
              <a:buSzPct val="100000"/>
              <a:defRPr/>
            </a:pPr>
            <a:r>
              <a:rPr lang="en-US">
                <a:cs typeface="Calibri" pitchFamily="34" charset="0"/>
              </a:rPr>
              <a:t>Professional Learning Set-Aside</a:t>
            </a:r>
            <a:endParaRPr lang="en-US" dirty="0">
              <a:cs typeface="Calibri" pitchFamily="34" charset="0"/>
            </a:endParaRPr>
          </a:p>
          <a:p>
            <a:pPr marL="874522" lvl="1" indent="-342900">
              <a:spcBef>
                <a:spcPts val="0"/>
              </a:spcBef>
              <a:buSzPct val="100000"/>
              <a:buFont typeface="Courier New" panose="02070309020205020404" pitchFamily="49" charset="0"/>
              <a:buChar char="o"/>
              <a:defRPr/>
            </a:pPr>
            <a:r>
              <a:rPr lang="en-US" dirty="0">
                <a:cs typeface="Calibri" pitchFamily="34" charset="0"/>
              </a:rPr>
              <a:t>Districtwide academic coaches, trainings, PLCs</a:t>
            </a:r>
          </a:p>
          <a:p>
            <a:pPr marL="1331722" lvl="2" indent="-342900">
              <a:spcBef>
                <a:spcPts val="600"/>
              </a:spcBef>
              <a:buSzPct val="100000"/>
              <a:buFont typeface="Wingdings" panose="05000000000000000000" pitchFamily="2" charset="2"/>
              <a:buChar char="§"/>
              <a:defRPr/>
            </a:pPr>
            <a:r>
              <a:rPr lang="en-US" dirty="0">
                <a:solidFill>
                  <a:prstClr val="black"/>
                </a:solidFill>
                <a:cs typeface="Calibri" pitchFamily="34" charset="0"/>
              </a:rPr>
              <a:t>Maintain appropriate documentation of time and service provided</a:t>
            </a:r>
          </a:p>
          <a:p>
            <a:pPr marL="1331722" lvl="2" indent="-342900">
              <a:spcBef>
                <a:spcPts val="600"/>
              </a:spcBef>
              <a:buSzPct val="100000"/>
              <a:buFont typeface="Wingdings" panose="05000000000000000000" pitchFamily="2" charset="2"/>
              <a:buChar char="§"/>
              <a:defRPr/>
            </a:pPr>
            <a:r>
              <a:rPr lang="en-US" dirty="0">
                <a:cs typeface="Calibri" pitchFamily="34" charset="0"/>
              </a:rPr>
              <a:t>Charges should be made to facility code 8010 as with all district set-asides</a:t>
            </a:r>
          </a:p>
          <a:p>
            <a:pPr marL="1330325" lvl="2" indent="-342900">
              <a:spcBef>
                <a:spcPts val="600"/>
              </a:spcBef>
              <a:buFont typeface="Wingdings" panose="05000000000000000000" pitchFamily="2" charset="2"/>
              <a:buChar char="§"/>
            </a:pPr>
            <a:r>
              <a:rPr lang="en-US" altLang="en-US" dirty="0">
                <a:ea typeface="Calibri" pitchFamily="34" charset="0"/>
                <a:cs typeface="Calibri" pitchFamily="34" charset="0"/>
              </a:rPr>
              <a:t>Charge a district employee to object code 199 in the budget detail</a:t>
            </a:r>
          </a:p>
          <a:p>
            <a:pPr marL="1330325" lvl="2" indent="-342900">
              <a:spcBef>
                <a:spcPts val="600"/>
              </a:spcBef>
              <a:buFont typeface="Wingdings" panose="05000000000000000000" pitchFamily="2" charset="2"/>
              <a:buChar char="§"/>
            </a:pPr>
            <a:r>
              <a:rPr lang="en-US" dirty="0">
                <a:cs typeface="Calibri" pitchFamily="34" charset="0"/>
              </a:rPr>
              <a:t>Charge a contracted person to object code 300 in the budget detail</a:t>
            </a:r>
          </a:p>
          <a:p>
            <a:pPr marL="1261872" lvl="2" indent="-273050">
              <a:spcBef>
                <a:spcPts val="0"/>
              </a:spcBef>
              <a:buSzPct val="100000"/>
              <a:defRPr/>
            </a:pPr>
            <a:endParaRPr lang="en-US" dirty="0">
              <a:cs typeface="Calibri" pitchFamily="34" charset="0"/>
            </a:endParaRPr>
          </a:p>
          <a:p>
            <a:pPr marL="1261872" lvl="2" indent="-273050">
              <a:spcBef>
                <a:spcPts val="0"/>
              </a:spcBef>
              <a:buSzPct val="100000"/>
              <a:defRPr/>
            </a:pPr>
            <a:endParaRPr lang="en-US" altLang="en-US" sz="1600" dirty="0">
              <a:solidFill>
                <a:srgbClr val="000000"/>
              </a:solidFill>
              <a:ea typeface="Calibri" pitchFamily="34" charset="0"/>
              <a:cs typeface="Calibri" pitchFamily="34" charset="0"/>
            </a:endParaRPr>
          </a:p>
          <a:p>
            <a:pPr marL="988822" lvl="2" indent="0">
              <a:spcBef>
                <a:spcPts val="0"/>
              </a:spcBef>
              <a:buSzPct val="100000"/>
              <a:buNone/>
              <a:defRPr/>
            </a:pPr>
            <a:endParaRPr lang="en-US" sz="1600" dirty="0">
              <a:cs typeface="Calibri" pitchFamily="34" charset="0"/>
            </a:endParaRPr>
          </a:p>
          <a:p>
            <a:pPr marL="800100" indent="-342900">
              <a:lnSpc>
                <a:spcPct val="100000"/>
              </a:lnSpc>
              <a:spcBef>
                <a:spcPts val="0"/>
              </a:spcBef>
              <a:buSzPct val="100000"/>
              <a:defRPr/>
            </a:pPr>
            <a:endParaRPr lang="en-US" sz="2000" dirty="0">
              <a:solidFill>
                <a:prstClr val="black"/>
              </a:solidFill>
              <a:cs typeface="Calibri" pitchFamily="34" charset="0"/>
            </a:endParaRPr>
          </a:p>
          <a:p>
            <a:pPr marL="685800" eaLnBrk="1" fontAlgn="auto" hangingPunct="1">
              <a:lnSpc>
                <a:spcPct val="100000"/>
              </a:lnSpc>
              <a:spcBef>
                <a:spcPts val="0"/>
              </a:spcBef>
              <a:buSzPct val="100000"/>
              <a:buFont typeface="Courier New" pitchFamily="49" charset="0"/>
              <a:buChar char="o"/>
              <a:defRPr/>
            </a:pPr>
            <a:endParaRPr lang="en-US" sz="2000" dirty="0">
              <a:solidFill>
                <a:prstClr val="black"/>
              </a:solidFill>
              <a:cs typeface="Calibri" pitchFamily="34" charset="0"/>
            </a:endParaRPr>
          </a:p>
          <a:p>
            <a:pPr marL="0" indent="0" eaLnBrk="1" fontAlgn="auto" hangingPunct="1">
              <a:spcAft>
                <a:spcPts val="0"/>
              </a:spcAft>
              <a:buSzPct val="100000"/>
              <a:buFont typeface="Arial" charset="0"/>
              <a:buNone/>
              <a:defRPr/>
            </a:pPr>
            <a:endParaRPr lang="en-US" sz="2000" dirty="0">
              <a:latin typeface="Arial" pitchFamily="34" charset="0"/>
              <a:cs typeface="Arial" pitchFamily="34" charset="0"/>
            </a:endParaRPr>
          </a:p>
        </p:txBody>
      </p:sp>
      <p:sp>
        <p:nvSpPr>
          <p:cNvPr id="188420"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2A0137BC-376D-4E2A-A88C-BA4AADE16240}" type="slidenum">
              <a:rPr lang="en-US" altLang="en-US" sz="1200">
                <a:solidFill>
                  <a:srgbClr val="000000"/>
                </a:solidFill>
              </a:rPr>
              <a:pPr algn="r" eaLnBrk="1" hangingPunct="1"/>
              <a:t>93</a:t>
            </a:fld>
            <a:endParaRPr lang="en-US" altLang="en-US" sz="1200" dirty="0">
              <a:solidFill>
                <a:srgbClr val="000000"/>
              </a:solidFill>
            </a:endParaRPr>
          </a:p>
        </p:txBody>
      </p:sp>
      <p:sp>
        <p:nvSpPr>
          <p:cNvPr id="188421"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BB942E33-F3C8-48DF-BCC1-0B9F4A5AA8FD}" type="slidenum">
              <a:rPr lang="en-US" altLang="en-US" sz="1200">
                <a:solidFill>
                  <a:schemeClr val="bg1"/>
                </a:solidFill>
              </a:rPr>
              <a:pPr/>
              <a:t>93</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821825995"/>
      </p:ext>
    </p:extLst>
  </p:cSld>
  <p:clrMapOvr>
    <a:masterClrMapping/>
  </p:clrMapOvr>
  <p:transition spd="med">
    <p:strips dir="rd"/>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8323964" cy="1163835"/>
          </a:xfrm>
        </p:spPr>
        <p:txBody>
          <a:bodyPr>
            <a:normAutofit/>
          </a:bodyPr>
          <a:lstStyle/>
          <a:p>
            <a:pPr>
              <a:defRPr/>
            </a:pPr>
            <a:r>
              <a:rPr lang="en-US" dirty="0"/>
              <a:t>Optional Districtwide Set-Asides</a:t>
            </a:r>
          </a:p>
        </p:txBody>
      </p:sp>
      <p:sp>
        <p:nvSpPr>
          <p:cNvPr id="3" name="Subtitle 2"/>
          <p:cNvSpPr>
            <a:spLocks noGrp="1"/>
          </p:cNvSpPr>
          <p:nvPr>
            <p:ph idx="1"/>
          </p:nvPr>
        </p:nvSpPr>
        <p:spPr>
          <a:xfrm>
            <a:off x="784737" y="1355222"/>
            <a:ext cx="8167877" cy="4809743"/>
          </a:xfrm>
        </p:spPr>
        <p:txBody>
          <a:bodyPr>
            <a:normAutofit/>
          </a:bodyPr>
          <a:lstStyle/>
          <a:p>
            <a:pPr>
              <a:lnSpc>
                <a:spcPct val="90000"/>
              </a:lnSpc>
            </a:pPr>
            <a:r>
              <a:rPr lang="en-US" dirty="0">
                <a:solidFill>
                  <a:prstClr val="black"/>
                </a:solidFill>
              </a:rPr>
              <a:t>Additional Parent and Family Engagement     Set-Aside </a:t>
            </a:r>
            <a:r>
              <a:rPr lang="en-US" i="1" dirty="0">
                <a:solidFill>
                  <a:schemeClr val="accent2">
                    <a:lumMod val="60000"/>
                    <a:lumOff val="40000"/>
                  </a:schemeClr>
                </a:solidFill>
              </a:rPr>
              <a:t>Reminder</a:t>
            </a:r>
          </a:p>
          <a:p>
            <a:pPr lvl="1">
              <a:lnSpc>
                <a:spcPct val="90000"/>
              </a:lnSpc>
              <a:buFont typeface="Courier New" panose="02070309020205020404" pitchFamily="49" charset="0"/>
              <a:buChar char="o"/>
            </a:pPr>
            <a:r>
              <a:rPr lang="en-US" dirty="0">
                <a:solidFill>
                  <a:prstClr val="black"/>
                </a:solidFill>
              </a:rPr>
              <a:t>If the LEA sets aside more than the required one percent for parent and family engagement, the additional funds should be described as a separate set-aside with an explanation of initiatives to be funded.</a:t>
            </a:r>
            <a:endParaRPr lang="en-US" dirty="0">
              <a:solidFill>
                <a:srgbClr val="FF0000"/>
              </a:solidFill>
            </a:endParaRPr>
          </a:p>
          <a:p>
            <a:pPr marL="0" indent="0" eaLnBrk="1" fontAlgn="auto" hangingPunct="1">
              <a:spcAft>
                <a:spcPts val="0"/>
              </a:spcAft>
              <a:buSzPct val="100000"/>
              <a:buFont typeface="Arial" charset="0"/>
              <a:buNone/>
              <a:defRPr/>
            </a:pPr>
            <a:endParaRPr lang="en-US" sz="2000" dirty="0">
              <a:latin typeface="Arial" pitchFamily="34" charset="0"/>
              <a:cs typeface="Arial" pitchFamily="34" charset="0"/>
            </a:endParaRPr>
          </a:p>
        </p:txBody>
      </p:sp>
      <p:sp>
        <p:nvSpPr>
          <p:cNvPr id="188420"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2A0137BC-376D-4E2A-A88C-BA4AADE16240}" type="slidenum">
              <a:rPr lang="en-US" altLang="en-US" sz="1200">
                <a:solidFill>
                  <a:srgbClr val="000000"/>
                </a:solidFill>
              </a:rPr>
              <a:pPr algn="r" eaLnBrk="1" hangingPunct="1"/>
              <a:t>94</a:t>
            </a:fld>
            <a:endParaRPr lang="en-US" altLang="en-US" sz="1200" dirty="0">
              <a:solidFill>
                <a:srgbClr val="000000"/>
              </a:solidFill>
            </a:endParaRPr>
          </a:p>
        </p:txBody>
      </p:sp>
      <p:sp>
        <p:nvSpPr>
          <p:cNvPr id="188421"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BB942E33-F3C8-48DF-BCC1-0B9F4A5AA8FD}" type="slidenum">
              <a:rPr lang="en-US" altLang="en-US" sz="1200">
                <a:solidFill>
                  <a:schemeClr val="bg1"/>
                </a:solidFill>
              </a:rPr>
              <a:pPr/>
              <a:t>94</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818257471"/>
      </p:ext>
    </p:extLst>
  </p:cSld>
  <p:clrMapOvr>
    <a:masterClrMapping/>
  </p:clrMapOvr>
  <p:transition spd="med">
    <p:strips dir="rd"/>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4" y="1"/>
            <a:ext cx="8076631" cy="1075173"/>
          </a:xfrm>
        </p:spPr>
        <p:txBody>
          <a:bodyPr>
            <a:noAutofit/>
          </a:bodyPr>
          <a:lstStyle/>
          <a:p>
            <a:pPr>
              <a:defRPr/>
            </a:pPr>
            <a:r>
              <a:rPr lang="en-US" dirty="0"/>
              <a:t>Optional Districtwide Set-Asides</a:t>
            </a:r>
          </a:p>
        </p:txBody>
      </p:sp>
      <p:sp>
        <p:nvSpPr>
          <p:cNvPr id="3" name="Subtitle 2"/>
          <p:cNvSpPr>
            <a:spLocks noGrp="1"/>
          </p:cNvSpPr>
          <p:nvPr>
            <p:ph idx="1"/>
          </p:nvPr>
        </p:nvSpPr>
        <p:spPr>
          <a:xfrm>
            <a:off x="784737" y="1075174"/>
            <a:ext cx="8167877" cy="5089791"/>
          </a:xfrm>
        </p:spPr>
        <p:txBody>
          <a:bodyPr>
            <a:normAutofit/>
          </a:bodyPr>
          <a:lstStyle/>
          <a:p>
            <a:pPr>
              <a:lnSpc>
                <a:spcPct val="90000"/>
              </a:lnSpc>
            </a:pPr>
            <a:r>
              <a:rPr lang="en-US" dirty="0">
                <a:solidFill>
                  <a:prstClr val="black"/>
                </a:solidFill>
              </a:rPr>
              <a:t>Private School Equitable Services Carryover Set-aside</a:t>
            </a:r>
          </a:p>
          <a:p>
            <a:pPr lvl="1">
              <a:lnSpc>
                <a:spcPct val="90000"/>
              </a:lnSpc>
              <a:buFont typeface="Courier New" panose="02070309020205020404" pitchFamily="49" charset="0"/>
              <a:buChar char="o"/>
            </a:pPr>
            <a:r>
              <a:rPr lang="en-US" dirty="0">
                <a:solidFill>
                  <a:prstClr val="black"/>
                </a:solidFill>
              </a:rPr>
              <a:t>Must be approved by Ombudsman for extenuating circumstances</a:t>
            </a:r>
          </a:p>
          <a:p>
            <a:pPr lvl="1">
              <a:lnSpc>
                <a:spcPct val="90000"/>
              </a:lnSpc>
              <a:buFont typeface="Courier New" panose="02070309020205020404" pitchFamily="49" charset="0"/>
              <a:buChar char="o"/>
            </a:pPr>
            <a:r>
              <a:rPr lang="en-US" dirty="0">
                <a:solidFill>
                  <a:prstClr val="black"/>
                </a:solidFill>
              </a:rPr>
              <a:t>Approval is attached to Title I Attachment tab </a:t>
            </a:r>
          </a:p>
          <a:p>
            <a:pPr marL="457200" lvl="1" indent="0">
              <a:lnSpc>
                <a:spcPct val="90000"/>
              </a:lnSpc>
              <a:buNone/>
            </a:pPr>
            <a:endParaRPr lang="en-US" dirty="0">
              <a:solidFill>
                <a:prstClr val="black"/>
              </a:solidFill>
            </a:endParaRPr>
          </a:p>
          <a:p>
            <a:pPr>
              <a:lnSpc>
                <a:spcPct val="90000"/>
              </a:lnSpc>
            </a:pPr>
            <a:r>
              <a:rPr lang="en-US" dirty="0">
                <a:solidFill>
                  <a:prstClr val="black"/>
                </a:solidFill>
              </a:rPr>
              <a:t>School Improvement Initiative Set-aside</a:t>
            </a:r>
          </a:p>
          <a:p>
            <a:pPr lvl="1">
              <a:lnSpc>
                <a:spcPct val="90000"/>
              </a:lnSpc>
              <a:buFont typeface="Courier New" panose="02070309020205020404" pitchFamily="49" charset="0"/>
              <a:buChar char="o"/>
            </a:pPr>
            <a:r>
              <a:rPr lang="en-US" dirty="0">
                <a:solidFill>
                  <a:prstClr val="black"/>
                </a:solidFill>
              </a:rPr>
              <a:t>Must be a district-wide initiative</a:t>
            </a:r>
          </a:p>
          <a:p>
            <a:pPr marL="0" indent="0" eaLnBrk="1" fontAlgn="auto" hangingPunct="1">
              <a:spcAft>
                <a:spcPts val="0"/>
              </a:spcAft>
              <a:buSzPct val="100000"/>
              <a:buFont typeface="Arial" charset="0"/>
              <a:buNone/>
              <a:defRPr/>
            </a:pPr>
            <a:endParaRPr lang="en-US" sz="2000" dirty="0">
              <a:latin typeface="Arial" pitchFamily="34" charset="0"/>
              <a:cs typeface="Arial" pitchFamily="34" charset="0"/>
            </a:endParaRPr>
          </a:p>
        </p:txBody>
      </p:sp>
      <p:sp>
        <p:nvSpPr>
          <p:cNvPr id="188420"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2A0137BC-376D-4E2A-A88C-BA4AADE16240}" type="slidenum">
              <a:rPr lang="en-US" altLang="en-US" sz="1200">
                <a:solidFill>
                  <a:srgbClr val="000000"/>
                </a:solidFill>
              </a:rPr>
              <a:pPr algn="r" eaLnBrk="1" hangingPunct="1"/>
              <a:t>95</a:t>
            </a:fld>
            <a:endParaRPr lang="en-US" altLang="en-US" sz="1200" dirty="0">
              <a:solidFill>
                <a:srgbClr val="000000"/>
              </a:solidFill>
            </a:endParaRPr>
          </a:p>
        </p:txBody>
      </p:sp>
      <p:sp>
        <p:nvSpPr>
          <p:cNvPr id="188421"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BB942E33-F3C8-48DF-BCC1-0B9F4A5AA8FD}" type="slidenum">
              <a:rPr lang="en-US" altLang="en-US" sz="1200">
                <a:solidFill>
                  <a:schemeClr val="bg1"/>
                </a:solidFill>
              </a:rPr>
              <a:pPr/>
              <a:t>95</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3491518116"/>
      </p:ext>
    </p:extLst>
  </p:cSld>
  <p:clrMapOvr>
    <a:masterClrMapping/>
  </p:clrMapOvr>
  <p:transition spd="med">
    <p:strips dir="rd"/>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4" y="1"/>
            <a:ext cx="8058875" cy="1075173"/>
          </a:xfrm>
        </p:spPr>
        <p:txBody>
          <a:bodyPr>
            <a:noAutofit/>
          </a:bodyPr>
          <a:lstStyle/>
          <a:p>
            <a:pPr>
              <a:defRPr/>
            </a:pPr>
            <a:r>
              <a:rPr lang="en-US" dirty="0"/>
              <a:t>Optional Districtwide Set-Asides</a:t>
            </a:r>
          </a:p>
        </p:txBody>
      </p:sp>
      <p:sp>
        <p:nvSpPr>
          <p:cNvPr id="3" name="Subtitle 2"/>
          <p:cNvSpPr>
            <a:spLocks noGrp="1"/>
          </p:cNvSpPr>
          <p:nvPr>
            <p:ph idx="1"/>
          </p:nvPr>
        </p:nvSpPr>
        <p:spPr>
          <a:xfrm>
            <a:off x="784737" y="1075174"/>
            <a:ext cx="8167877" cy="5089791"/>
          </a:xfrm>
        </p:spPr>
        <p:txBody>
          <a:bodyPr>
            <a:normAutofit/>
          </a:bodyPr>
          <a:lstStyle/>
          <a:p>
            <a:pPr>
              <a:lnSpc>
                <a:spcPct val="90000"/>
              </a:lnSpc>
            </a:pPr>
            <a:r>
              <a:rPr lang="en-US" dirty="0">
                <a:solidFill>
                  <a:prstClr val="black"/>
                </a:solidFill>
              </a:rPr>
              <a:t>Supplemental Language Support for EL Students Set-aside</a:t>
            </a:r>
          </a:p>
          <a:p>
            <a:pPr lvl="1">
              <a:lnSpc>
                <a:spcPct val="90000"/>
              </a:lnSpc>
              <a:buFont typeface="Courier New" panose="02070309020205020404" pitchFamily="49" charset="0"/>
              <a:buChar char="o"/>
            </a:pPr>
            <a:r>
              <a:rPr lang="en-US" dirty="0">
                <a:solidFill>
                  <a:prstClr val="black"/>
                </a:solidFill>
              </a:rPr>
              <a:t>Describe the Title I supplemental language support program that is beyond the general instructional and ESOL programs</a:t>
            </a:r>
          </a:p>
          <a:p>
            <a:pPr marL="457200" lvl="1" indent="0">
              <a:lnSpc>
                <a:spcPct val="90000"/>
              </a:lnSpc>
              <a:buNone/>
            </a:pPr>
            <a:endParaRPr lang="en-US" dirty="0">
              <a:solidFill>
                <a:prstClr val="black"/>
              </a:solidFill>
            </a:endParaRPr>
          </a:p>
          <a:p>
            <a:pPr>
              <a:lnSpc>
                <a:spcPct val="90000"/>
              </a:lnSpc>
            </a:pPr>
            <a:r>
              <a:rPr lang="en-US" dirty="0">
                <a:solidFill>
                  <a:prstClr val="black"/>
                </a:solidFill>
              </a:rPr>
              <a:t>Other Optional Set-asides</a:t>
            </a:r>
          </a:p>
          <a:p>
            <a:pPr lvl="1">
              <a:lnSpc>
                <a:spcPct val="90000"/>
              </a:lnSpc>
              <a:buFont typeface="Courier New" panose="02070309020205020404" pitchFamily="49" charset="0"/>
              <a:buChar char="o"/>
            </a:pPr>
            <a:r>
              <a:rPr lang="en-US" dirty="0">
                <a:solidFill>
                  <a:prstClr val="black"/>
                </a:solidFill>
              </a:rPr>
              <a:t>Must be a district-wide initiative</a:t>
            </a:r>
          </a:p>
          <a:p>
            <a:pPr lvl="1">
              <a:lnSpc>
                <a:spcPct val="90000"/>
              </a:lnSpc>
              <a:buFont typeface="Courier New" panose="02070309020205020404" pitchFamily="49" charset="0"/>
              <a:buChar char="o"/>
            </a:pPr>
            <a:r>
              <a:rPr lang="en-US" dirty="0">
                <a:solidFill>
                  <a:prstClr val="black"/>
                </a:solidFill>
              </a:rPr>
              <a:t>Discuss with area specialist for guidance</a:t>
            </a:r>
          </a:p>
          <a:p>
            <a:pPr marL="457200" lvl="1" indent="0">
              <a:lnSpc>
                <a:spcPct val="90000"/>
              </a:lnSpc>
              <a:buNone/>
            </a:pPr>
            <a:endParaRPr lang="en-US" dirty="0">
              <a:solidFill>
                <a:prstClr val="black"/>
              </a:solidFill>
            </a:endParaRPr>
          </a:p>
          <a:p>
            <a:pPr marL="0" indent="0" eaLnBrk="1" fontAlgn="auto" hangingPunct="1">
              <a:spcAft>
                <a:spcPts val="0"/>
              </a:spcAft>
              <a:buSzPct val="100000"/>
              <a:buFont typeface="Arial" charset="0"/>
              <a:buNone/>
              <a:defRPr/>
            </a:pPr>
            <a:endParaRPr lang="en-US" sz="2000" dirty="0">
              <a:latin typeface="Arial" pitchFamily="34" charset="0"/>
              <a:cs typeface="Arial" pitchFamily="34" charset="0"/>
            </a:endParaRPr>
          </a:p>
        </p:txBody>
      </p:sp>
      <p:sp>
        <p:nvSpPr>
          <p:cNvPr id="188420"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2A0137BC-376D-4E2A-A88C-BA4AADE16240}" type="slidenum">
              <a:rPr lang="en-US" altLang="en-US" sz="1200">
                <a:solidFill>
                  <a:srgbClr val="000000"/>
                </a:solidFill>
              </a:rPr>
              <a:pPr algn="r" eaLnBrk="1" hangingPunct="1"/>
              <a:t>96</a:t>
            </a:fld>
            <a:endParaRPr lang="en-US" altLang="en-US" sz="1200" dirty="0">
              <a:solidFill>
                <a:srgbClr val="000000"/>
              </a:solidFill>
            </a:endParaRPr>
          </a:p>
        </p:txBody>
      </p:sp>
      <p:sp>
        <p:nvSpPr>
          <p:cNvPr id="188421"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BB942E33-F3C8-48DF-BCC1-0B9F4A5AA8FD}" type="slidenum">
              <a:rPr lang="en-US" altLang="en-US" sz="1200">
                <a:solidFill>
                  <a:schemeClr val="bg1"/>
                </a:solidFill>
              </a:rPr>
              <a:pPr/>
              <a:t>96</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3829288282"/>
      </p:ext>
    </p:extLst>
  </p:cSld>
  <p:clrMapOvr>
    <a:masterClrMapping/>
  </p:clrMapOvr>
  <p:transition spd="med">
    <p:strips dir="rd"/>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5" y="1"/>
            <a:ext cx="8049998" cy="1075173"/>
          </a:xfrm>
        </p:spPr>
        <p:txBody>
          <a:bodyPr>
            <a:noAutofit/>
          </a:bodyPr>
          <a:lstStyle/>
          <a:p>
            <a:pPr>
              <a:defRPr/>
            </a:pPr>
            <a:r>
              <a:rPr lang="en-US" dirty="0"/>
              <a:t>Optional Districtwide Set-Asides</a:t>
            </a:r>
          </a:p>
        </p:txBody>
      </p:sp>
      <p:sp>
        <p:nvSpPr>
          <p:cNvPr id="3" name="Subtitle 2"/>
          <p:cNvSpPr>
            <a:spLocks noGrp="1"/>
          </p:cNvSpPr>
          <p:nvPr>
            <p:ph idx="1"/>
          </p:nvPr>
        </p:nvSpPr>
        <p:spPr>
          <a:xfrm>
            <a:off x="784737" y="1075174"/>
            <a:ext cx="8167877" cy="5089791"/>
          </a:xfrm>
        </p:spPr>
        <p:txBody>
          <a:bodyPr>
            <a:normAutofit/>
          </a:bodyPr>
          <a:lstStyle/>
          <a:p>
            <a:pPr>
              <a:buSzPct val="100000"/>
              <a:defRPr/>
            </a:pPr>
            <a:r>
              <a:rPr lang="en-US" dirty="0">
                <a:latin typeface="Arial" pitchFamily="34" charset="0"/>
                <a:cs typeface="Arial" pitchFamily="34" charset="0"/>
              </a:rPr>
              <a:t>Foster Care Transportation Set-Aside</a:t>
            </a:r>
          </a:p>
          <a:p>
            <a:pPr lvl="1">
              <a:buSzPct val="100000"/>
              <a:buFont typeface="Courier New" panose="02070309020205020404" pitchFamily="49" charset="0"/>
              <a:buChar char="o"/>
              <a:defRPr/>
            </a:pPr>
            <a:r>
              <a:rPr lang="en-US" dirty="0"/>
              <a:t>The Title I, Part A Foster Care Education requirements under the Every Student Succeeds Act (ESEA has no corresponding budget; however, because the requirements fall under Title I Part A, any proposed activities that require funding could come from Title I, Part A)</a:t>
            </a:r>
          </a:p>
          <a:p>
            <a:pPr lvl="1">
              <a:buSzPct val="100000"/>
              <a:buFont typeface="Courier New" panose="02070309020205020404" pitchFamily="49" charset="0"/>
              <a:buChar char="o"/>
              <a:defRPr/>
            </a:pPr>
            <a:r>
              <a:rPr lang="en-US" dirty="0">
                <a:latin typeface="Arial" pitchFamily="34" charset="0"/>
                <a:cs typeface="Arial" pitchFamily="34" charset="0"/>
              </a:rPr>
              <a:t>If an LEA desires to use a portion of the Title I, Part A allocation to supplement academic activities, then the LEA should:</a:t>
            </a:r>
          </a:p>
          <a:p>
            <a:pPr lvl="2">
              <a:buSzPct val="100000"/>
              <a:defRPr/>
            </a:pPr>
            <a:r>
              <a:rPr lang="en-US" dirty="0">
                <a:latin typeface="Arial" pitchFamily="34" charset="0"/>
                <a:cs typeface="Arial" pitchFamily="34" charset="0"/>
              </a:rPr>
              <a:t>Consult with the Title I area specialist</a:t>
            </a:r>
          </a:p>
          <a:p>
            <a:pPr lvl="2">
              <a:buSzPct val="100000"/>
              <a:defRPr/>
            </a:pPr>
            <a:r>
              <a:rPr lang="en-US" dirty="0"/>
              <a:t>Develop a rational method to determine reasonable amount</a:t>
            </a:r>
          </a:p>
          <a:p>
            <a:pPr lvl="2">
              <a:buSzPct val="100000"/>
              <a:defRPr/>
            </a:pPr>
            <a:r>
              <a:rPr lang="en-US" dirty="0">
                <a:latin typeface="Arial" pitchFamily="34" charset="0"/>
                <a:cs typeface="Arial" pitchFamily="34" charset="0"/>
              </a:rPr>
              <a:t>Create a </a:t>
            </a:r>
            <a:r>
              <a:rPr lang="en-US" dirty="0"/>
              <a:t>Foster Care Transportation Set-aside</a:t>
            </a:r>
            <a:endParaRPr lang="en-US" dirty="0">
              <a:latin typeface="Arial" pitchFamily="34" charset="0"/>
              <a:cs typeface="Arial" pitchFamily="34" charset="0"/>
            </a:endParaRPr>
          </a:p>
        </p:txBody>
      </p:sp>
      <p:sp>
        <p:nvSpPr>
          <p:cNvPr id="188421" name="Slide Number Placeholder 3"/>
          <p:cNvSpPr>
            <a:spLocks noGrp="1"/>
          </p:cNvSpPr>
          <p:nvPr>
            <p:ph type="sldNum" sz="quarter" idx="4294967295"/>
          </p:nvPr>
        </p:nvSpPr>
        <p:spPr bwMode="auto">
          <a:xfrm>
            <a:off x="85344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BB942E33-F3C8-48DF-BCC1-0B9F4A5AA8FD}" type="slidenum">
              <a:rPr lang="en-US" altLang="en-US" sz="1200">
                <a:solidFill>
                  <a:schemeClr val="bg1"/>
                </a:solidFill>
              </a:rPr>
              <a:pPr/>
              <a:t>97</a:t>
            </a:fld>
            <a:endParaRPr lang="en-US" altLang="en-US" sz="1200" dirty="0">
              <a:solidFill>
                <a:schemeClr val="bg1"/>
              </a:solidFill>
            </a:endParaRPr>
          </a:p>
        </p:txBody>
      </p:sp>
      <p:sp>
        <p:nvSpPr>
          <p:cNvPr id="188420"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2A0137BC-376D-4E2A-A88C-BA4AADE16240}" type="slidenum">
              <a:rPr lang="en-US" altLang="en-US" sz="1200">
                <a:solidFill>
                  <a:srgbClr val="000000"/>
                </a:solidFill>
              </a:rPr>
              <a:pPr algn="r" eaLnBrk="1" hangingPunct="1"/>
              <a:t>97</a:t>
            </a:fld>
            <a:endParaRPr lang="en-US" altLang="en-US" sz="1200" dirty="0">
              <a:solidFill>
                <a:srgbClr val="000000"/>
              </a:solidFill>
            </a:endParaRPr>
          </a:p>
        </p:txBody>
      </p:sp>
      <p:sp>
        <p:nvSpPr>
          <p:cNvPr id="5" name="TextBox 4">
            <a:extLst>
              <a:ext uri="{FF2B5EF4-FFF2-40B4-BE49-F238E27FC236}">
                <a16:creationId xmlns:a16="http://schemas.microsoft.com/office/drawing/2014/main" id="{EB92911D-8116-4207-99DC-D98D79535322}"/>
              </a:ext>
            </a:extLst>
          </p:cNvPr>
          <p:cNvSpPr txBox="1"/>
          <p:nvPr/>
        </p:nvSpPr>
        <p:spPr>
          <a:xfrm>
            <a:off x="1626781" y="107517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51250010"/>
      </p:ext>
    </p:extLst>
  </p:cSld>
  <p:clrMapOvr>
    <a:masterClrMapping/>
  </p:clrMapOvr>
  <p:transition spd="med">
    <p:strips dir="rd"/>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5" y="1"/>
            <a:ext cx="8049998" cy="1075173"/>
          </a:xfrm>
        </p:spPr>
        <p:txBody>
          <a:bodyPr>
            <a:noAutofit/>
          </a:bodyPr>
          <a:lstStyle/>
          <a:p>
            <a:pPr>
              <a:defRPr/>
            </a:pPr>
            <a:r>
              <a:rPr lang="en-US" dirty="0"/>
              <a:t>Optional Districtwide Set-Asides</a:t>
            </a:r>
          </a:p>
        </p:txBody>
      </p:sp>
      <p:sp>
        <p:nvSpPr>
          <p:cNvPr id="3" name="Subtitle 2"/>
          <p:cNvSpPr>
            <a:spLocks noGrp="1"/>
          </p:cNvSpPr>
          <p:nvPr>
            <p:ph idx="1"/>
          </p:nvPr>
        </p:nvSpPr>
        <p:spPr>
          <a:xfrm>
            <a:off x="784737" y="1075174"/>
            <a:ext cx="8167877" cy="5089791"/>
          </a:xfrm>
        </p:spPr>
        <p:txBody>
          <a:bodyPr>
            <a:normAutofit/>
          </a:bodyPr>
          <a:lstStyle/>
          <a:p>
            <a:pPr marL="0" indent="0">
              <a:lnSpc>
                <a:spcPct val="90000"/>
              </a:lnSpc>
              <a:buNone/>
            </a:pPr>
            <a:r>
              <a:rPr lang="en-US" dirty="0">
                <a:solidFill>
                  <a:prstClr val="black"/>
                </a:solidFill>
              </a:rPr>
              <a:t>Consolidation of Administrative Funds Set-Asides</a:t>
            </a:r>
          </a:p>
          <a:p>
            <a:pPr>
              <a:lnSpc>
                <a:spcPct val="90000"/>
              </a:lnSpc>
            </a:pPr>
            <a:r>
              <a:rPr lang="en-US" sz="2400" dirty="0"/>
              <a:t>Use </a:t>
            </a:r>
            <a:r>
              <a:rPr lang="en-US" sz="2400" b="1" dirty="0">
                <a:solidFill>
                  <a:srgbClr val="0070C0"/>
                </a:solidFill>
              </a:rPr>
              <a:t>function code 2300 </a:t>
            </a:r>
            <a:r>
              <a:rPr lang="en-US" sz="2400" dirty="0"/>
              <a:t>and </a:t>
            </a:r>
            <a:r>
              <a:rPr lang="en-US" sz="2400" b="1" dirty="0">
                <a:solidFill>
                  <a:srgbClr val="0070C0"/>
                </a:solidFill>
              </a:rPr>
              <a:t>object code 882 </a:t>
            </a:r>
            <a:r>
              <a:rPr lang="en-US" sz="2400" dirty="0"/>
              <a:t>to report the amount of Title I, Part A that is being contributed into the Consolidation of Administrative Funds.  </a:t>
            </a:r>
          </a:p>
          <a:p>
            <a:pPr>
              <a:lnSpc>
                <a:spcPct val="90000"/>
              </a:lnSpc>
            </a:pPr>
            <a:r>
              <a:rPr lang="en-US" sz="2400" dirty="0"/>
              <a:t>For example, if the LEA plans to </a:t>
            </a:r>
            <a:r>
              <a:rPr lang="en-US" sz="2400" b="1" dirty="0">
                <a:solidFill>
                  <a:srgbClr val="0070C0"/>
                </a:solidFill>
              </a:rPr>
              <a:t>consolidate $50,000 of Title I, Part A funds </a:t>
            </a:r>
            <a:r>
              <a:rPr lang="en-US" sz="2400" dirty="0"/>
              <a:t>for federal administrative costs, the budget for Title I, Part A will include the following line item: </a:t>
            </a:r>
          </a:p>
          <a:p>
            <a:pPr>
              <a:lnSpc>
                <a:spcPct val="90000"/>
              </a:lnSpc>
            </a:pPr>
            <a:r>
              <a:rPr lang="en-US" sz="2400" dirty="0"/>
              <a:t>2230-882  -   $50,000 to the consolidation fund 150 </a:t>
            </a:r>
          </a:p>
          <a:p>
            <a:pPr marL="457200" lvl="1" indent="0">
              <a:lnSpc>
                <a:spcPct val="90000"/>
              </a:lnSpc>
              <a:buNone/>
            </a:pPr>
            <a:endParaRPr lang="en-US" dirty="0">
              <a:solidFill>
                <a:prstClr val="black"/>
              </a:solidFill>
            </a:endParaRPr>
          </a:p>
          <a:p>
            <a:pPr marL="0" indent="0" eaLnBrk="1" fontAlgn="auto" hangingPunct="1">
              <a:spcAft>
                <a:spcPts val="0"/>
              </a:spcAft>
              <a:buSzPct val="100000"/>
              <a:buFont typeface="Arial" charset="0"/>
              <a:buNone/>
              <a:defRPr/>
            </a:pPr>
            <a:endParaRPr lang="en-US" sz="2000" dirty="0">
              <a:latin typeface="Arial" pitchFamily="34" charset="0"/>
              <a:cs typeface="Arial" pitchFamily="34" charset="0"/>
            </a:endParaRPr>
          </a:p>
        </p:txBody>
      </p:sp>
      <p:sp>
        <p:nvSpPr>
          <p:cNvPr id="188420" name="Slide Number Placeholder 4"/>
          <p:cNvSpPr txBox="1">
            <a:spLocks/>
          </p:cNvSpPr>
          <p:nvPr/>
        </p:nvSpPr>
        <p:spPr bwMode="auto">
          <a:xfrm>
            <a:off x="8077200" y="635635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Font typeface="Arial" charset="0"/>
              <a:buChar char="»"/>
              <a:defRPr sz="2000">
                <a:solidFill>
                  <a:schemeClr val="tx1"/>
                </a:solidFill>
                <a:latin typeface="Calibri" pitchFamily="34" charset="0"/>
              </a:defRPr>
            </a:lvl6pPr>
            <a:lvl7pPr defTabSz="457200" eaLnBrk="0" fontAlgn="base" hangingPunct="0">
              <a:spcAft>
                <a:spcPct val="0"/>
              </a:spcAft>
              <a:buFont typeface="Arial" charset="0"/>
              <a:buChar char="»"/>
              <a:defRPr sz="2000">
                <a:solidFill>
                  <a:schemeClr val="tx1"/>
                </a:solidFill>
                <a:latin typeface="Calibri" pitchFamily="34" charset="0"/>
              </a:defRPr>
            </a:lvl7pPr>
            <a:lvl8pPr defTabSz="457200" eaLnBrk="0" fontAlgn="base" hangingPunct="0">
              <a:spcAft>
                <a:spcPct val="0"/>
              </a:spcAft>
              <a:buFont typeface="Arial" charset="0"/>
              <a:buChar char="»"/>
              <a:defRPr sz="2000">
                <a:solidFill>
                  <a:schemeClr val="tx1"/>
                </a:solidFill>
                <a:latin typeface="Calibri" pitchFamily="34" charset="0"/>
              </a:defRPr>
            </a:lvl8pPr>
            <a:lvl9pPr defTabSz="457200" eaLnBrk="0" fontAlgn="base" hangingPunct="0">
              <a:spcAft>
                <a:spcPct val="0"/>
              </a:spcAft>
              <a:buFont typeface="Arial" charset="0"/>
              <a:buChar char="»"/>
              <a:defRPr sz="2000">
                <a:solidFill>
                  <a:schemeClr val="tx1"/>
                </a:solidFill>
                <a:latin typeface="Calibri" pitchFamily="34" charset="0"/>
              </a:defRPr>
            </a:lvl9pPr>
          </a:lstStyle>
          <a:p>
            <a:pPr algn="r" eaLnBrk="1" hangingPunct="1"/>
            <a:fld id="{2A0137BC-376D-4E2A-A88C-BA4AADE16240}" type="slidenum">
              <a:rPr lang="en-US" altLang="en-US" sz="1200">
                <a:solidFill>
                  <a:srgbClr val="000000"/>
                </a:solidFill>
              </a:rPr>
              <a:pPr algn="r" eaLnBrk="1" hangingPunct="1"/>
              <a:t>98</a:t>
            </a:fld>
            <a:endParaRPr lang="en-US" altLang="en-US" sz="1200" dirty="0">
              <a:solidFill>
                <a:srgbClr val="000000"/>
              </a:solidFill>
            </a:endParaRPr>
          </a:p>
        </p:txBody>
      </p:sp>
      <p:sp>
        <p:nvSpPr>
          <p:cNvPr id="188421" name="Slide Number Placeholder 3"/>
          <p:cNvSpPr>
            <a:spLocks noGrp="1"/>
          </p:cNvSpPr>
          <p:nvPr>
            <p:ph type="sldNum" sz="quarter" idx="4294967295"/>
          </p:nvPr>
        </p:nvSpPr>
        <p:spPr bwMode="auto">
          <a:xfrm>
            <a:off x="8077200" y="6356350"/>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BB942E33-F3C8-48DF-BCC1-0B9F4A5AA8FD}" type="slidenum">
              <a:rPr lang="en-US" altLang="en-US" sz="1200">
                <a:solidFill>
                  <a:schemeClr val="bg1"/>
                </a:solidFill>
              </a:rPr>
              <a:pPr/>
              <a:t>98</a:t>
            </a:fld>
            <a:endParaRPr lang="en-US" altLang="en-US" sz="1200" dirty="0">
              <a:solidFill>
                <a:schemeClr val="bg1"/>
              </a:solidFill>
            </a:endParaRP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B9E4D1-5D76-4776-BA1C-494825FA76CD}" type="datetime1">
              <a:rPr lang="en-US" smtClean="0"/>
              <a:pPr/>
              <a:t>8/9/2019</a:t>
            </a:fld>
            <a:endParaRPr lang="en-US" dirty="0"/>
          </a:p>
        </p:txBody>
      </p:sp>
    </p:spTree>
    <p:extLst>
      <p:ext uri="{BB962C8B-B14F-4D97-AF65-F5344CB8AC3E}">
        <p14:creationId xmlns:p14="http://schemas.microsoft.com/office/powerpoint/2010/main" val="3346723801"/>
      </p:ext>
    </p:extLst>
  </p:cSld>
  <p:clrMapOvr>
    <a:masterClrMapping/>
  </p:clrMapOvr>
  <p:transition spd="med">
    <p:strips dir="rd"/>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5B9C-25DE-4E0B-BCD6-56B5AB68AA8F}"/>
              </a:ext>
            </a:extLst>
          </p:cNvPr>
          <p:cNvSpPr>
            <a:spLocks noGrp="1"/>
          </p:cNvSpPr>
          <p:nvPr>
            <p:ph type="ctrTitle"/>
          </p:nvPr>
        </p:nvSpPr>
        <p:spPr>
          <a:xfrm>
            <a:off x="901467" y="1280408"/>
            <a:ext cx="7913874" cy="2387600"/>
          </a:xfrm>
        </p:spPr>
        <p:txBody>
          <a:bodyPr>
            <a:normAutofit/>
          </a:bodyPr>
          <a:lstStyle/>
          <a:p>
            <a:r>
              <a:rPr lang="en-US" sz="4000" dirty="0"/>
              <a:t>Title I, Part A</a:t>
            </a:r>
            <a:br>
              <a:rPr lang="en-US" sz="4000" dirty="0"/>
            </a:br>
            <a:br>
              <a:rPr lang="en-US" sz="4000" dirty="0"/>
            </a:br>
            <a:r>
              <a:rPr lang="en-US" sz="4000" dirty="0"/>
              <a:t>Eligible Attendance Area</a:t>
            </a:r>
          </a:p>
        </p:txBody>
      </p:sp>
    </p:spTree>
    <p:extLst>
      <p:ext uri="{BB962C8B-B14F-4D97-AF65-F5344CB8AC3E}">
        <p14:creationId xmlns:p14="http://schemas.microsoft.com/office/powerpoint/2010/main" val="2164456683"/>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A25B6E7437D643BEAAC06D495827D4" ma:contentTypeVersion="1" ma:contentTypeDescription="Create a new document." ma:contentTypeScope="" ma:versionID="66569ed78ef03d9940b56cdcaa4b98c3">
  <xsd:schema xmlns:xsd="http://www.w3.org/2001/XMLSchema" xmlns:xs="http://www.w3.org/2001/XMLSchema" xmlns:p="http://schemas.microsoft.com/office/2006/metadata/properties" xmlns:ns1="http://schemas.microsoft.com/sharepoint/v3" xmlns:ns2="1d496aed-39d0-4758-b3cf-4e4773287716" targetNamespace="http://schemas.microsoft.com/office/2006/metadata/properties" ma:root="true" ma:fieldsID="e0a227e79e5b6307bbf1572d7d772b37" ns1:_="" ns2:_="">
    <xsd:import namespace="http://schemas.microsoft.com/sharepoint/v3"/>
    <xsd:import namespace="1d496aed-39d0-4758-b3cf-4e4773287716"/>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 ma:internalName="PublishingStartDate">
      <xsd:simpleType>
        <xsd:restriction base="dms:Unknown"/>
      </xsd:simpleType>
    </xsd:element>
    <xsd:element name="PublishingExpirationDate" ma:index="11"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d496aed-39d0-4758-b3cf-4e4773287716"/>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E6799FF-A52C-4019-A1C4-26D53F72A33C}"/>
</file>

<file path=customXml/itemProps2.xml><?xml version="1.0" encoding="utf-8"?>
<ds:datastoreItem xmlns:ds="http://schemas.openxmlformats.org/officeDocument/2006/customXml" ds:itemID="{A0452ACC-DE88-46CD-970B-53920CD2D147}"/>
</file>

<file path=customXml/itemProps3.xml><?xml version="1.0" encoding="utf-8"?>
<ds:datastoreItem xmlns:ds="http://schemas.openxmlformats.org/officeDocument/2006/customXml" ds:itemID="{71255FFB-99D1-40E8-8077-1D516A3953EE}"/>
</file>

<file path=docProps/app.xml><?xml version="1.0" encoding="utf-8"?>
<Properties xmlns="http://schemas.openxmlformats.org/officeDocument/2006/extended-properties" xmlns:vt="http://schemas.openxmlformats.org/officeDocument/2006/docPropsVTypes">
  <Template/>
  <TotalTime>2028</TotalTime>
  <Words>12653</Words>
  <Application>Microsoft Office PowerPoint</Application>
  <PresentationFormat>On-screen Show (4:3)</PresentationFormat>
  <Paragraphs>1697</Paragraphs>
  <Slides>176</Slides>
  <Notes>101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176</vt:i4>
      </vt:variant>
    </vt:vector>
  </HeadingPairs>
  <TitlesOfParts>
    <vt:vector size="188" baseType="lpstr">
      <vt:lpstr>Arial</vt:lpstr>
      <vt:lpstr>Arial Black</vt:lpstr>
      <vt:lpstr>Arial Rounded MT Bold</vt:lpstr>
      <vt:lpstr>Calibri</vt:lpstr>
      <vt:lpstr>Courier New</vt:lpstr>
      <vt:lpstr>Gentium Book Basic</vt:lpstr>
      <vt:lpstr>Georgia</vt:lpstr>
      <vt:lpstr>Helvetica LT Std</vt:lpstr>
      <vt:lpstr>Times New Roman</vt:lpstr>
      <vt:lpstr>Wingdings</vt:lpstr>
      <vt:lpstr>Wingdings 2</vt:lpstr>
      <vt:lpstr>1_Office Theme</vt:lpstr>
      <vt:lpstr>PowerPoint Presentation</vt:lpstr>
      <vt:lpstr>PowerPoint Presentation</vt:lpstr>
      <vt:lpstr>Georgia’s Systems of Continuous Improvement</vt:lpstr>
      <vt:lpstr>Today’s Agenda</vt:lpstr>
      <vt:lpstr>Who to ask?</vt:lpstr>
      <vt:lpstr>New Directors’ Online Courses</vt:lpstr>
      <vt:lpstr>Federal Programs Handbook</vt:lpstr>
      <vt:lpstr>Overarching Budget Updates All Federal Programs</vt:lpstr>
      <vt:lpstr>Fiscal Regulations and Guidance</vt:lpstr>
      <vt:lpstr>Program Assurances</vt:lpstr>
      <vt:lpstr>Internal Controls</vt:lpstr>
      <vt:lpstr>Written Procedures</vt:lpstr>
      <vt:lpstr>Financial Management</vt:lpstr>
      <vt:lpstr>Creating Budgets –  Grant Award Notice (GAN)</vt:lpstr>
      <vt:lpstr>Creating Budgets - Chart of Accounts </vt:lpstr>
      <vt:lpstr>Creating Budgets</vt:lpstr>
      <vt:lpstr>Budget Review</vt:lpstr>
      <vt:lpstr>Indirect Cost Rates – FY20 and Moving Forward</vt:lpstr>
      <vt:lpstr>Drawing Down Funds</vt:lpstr>
      <vt:lpstr>Drawing Down Funds from GAORS</vt:lpstr>
      <vt:lpstr>Completion Reports</vt:lpstr>
      <vt:lpstr>Carryover Funds</vt:lpstr>
      <vt:lpstr>Transferability of Funds Between Federal Programs</vt:lpstr>
      <vt:lpstr>Transferability of Funds Between Federal Programs</vt:lpstr>
      <vt:lpstr>Transferability of Funds Between Federal Programs</vt:lpstr>
      <vt:lpstr>Transferability of Funds Between Federal Programs</vt:lpstr>
      <vt:lpstr>Transferability of Funds Between Federal Programs</vt:lpstr>
      <vt:lpstr>Consolidation of Administrative Funds</vt:lpstr>
      <vt:lpstr>Consolidation of Administrative Funds</vt:lpstr>
      <vt:lpstr>Consolidation of Administrative Funds</vt:lpstr>
      <vt:lpstr>Consolidation of Administrative Funds</vt:lpstr>
      <vt:lpstr>Procurement</vt:lpstr>
      <vt:lpstr>Capital Equipment Prior Approvals</vt:lpstr>
      <vt:lpstr>GEPA 427</vt:lpstr>
      <vt:lpstr>GEPA 427</vt:lpstr>
      <vt:lpstr>Selecting Evidence-Based Interventions</vt:lpstr>
      <vt:lpstr>Parent Notices</vt:lpstr>
      <vt:lpstr>Parent Notices</vt:lpstr>
      <vt:lpstr>Parent Notices</vt:lpstr>
      <vt:lpstr>Consolidation of Funds Initiative</vt:lpstr>
      <vt:lpstr>Consolidation of Funds Initiative</vt:lpstr>
      <vt:lpstr>FY20 Private Schools –  Equitable Services</vt:lpstr>
      <vt:lpstr>Whom to ask?</vt:lpstr>
      <vt:lpstr>PowerPoint Presentation</vt:lpstr>
      <vt:lpstr>Federal Program Handbooks</vt:lpstr>
      <vt:lpstr>PowerPoint Presentation</vt:lpstr>
      <vt:lpstr>Supplement Not Supplant Title I, Part A</vt:lpstr>
      <vt:lpstr>Supplement Not Supplant Title I, Part A</vt:lpstr>
      <vt:lpstr>Supplement Not Supplant</vt:lpstr>
      <vt:lpstr>What Is A Resource Allocation Methodology/Plan?</vt:lpstr>
      <vt:lpstr>Why Are Resource Allocation Methodology/Plans So Important?</vt:lpstr>
      <vt:lpstr>Updated Guidance on Resource Allocation Methodology/Plans</vt:lpstr>
      <vt:lpstr>Updated Guidance on Resource Allocation Methodology/Plans</vt:lpstr>
      <vt:lpstr>Updated Guidance on Resource Allocation Methodology/Plans</vt:lpstr>
      <vt:lpstr>Updated Guidance on Resource Allocation Methodology/Plans</vt:lpstr>
      <vt:lpstr>Updated Guidance on Resource Allocation Methodology/Plans</vt:lpstr>
      <vt:lpstr>General Attachments Tab</vt:lpstr>
      <vt:lpstr>General  Attachments Tab</vt:lpstr>
      <vt:lpstr>PowerPoint Presentation</vt:lpstr>
      <vt:lpstr>Source of Budgeted Funds  by Fiscal Year</vt:lpstr>
      <vt:lpstr>Title I, Part A Carryover</vt:lpstr>
      <vt:lpstr>Title I, Part A Carryover</vt:lpstr>
      <vt:lpstr>Program Information - MOE </vt:lpstr>
      <vt:lpstr>Program Information - MOE </vt:lpstr>
      <vt:lpstr>Program Information - MOE</vt:lpstr>
      <vt:lpstr>Title I, Part A  Set-Asides</vt:lpstr>
      <vt:lpstr>District Set-Asides</vt:lpstr>
      <vt:lpstr>District Set-Asides</vt:lpstr>
      <vt:lpstr>Set-Aside Tab</vt:lpstr>
      <vt:lpstr>Set-Aside Tab</vt:lpstr>
      <vt:lpstr>Set-Aside Tab</vt:lpstr>
      <vt:lpstr>District Set-Asides</vt:lpstr>
      <vt:lpstr>Required District Set-Aside</vt:lpstr>
      <vt:lpstr>Required District Set-Aside</vt:lpstr>
      <vt:lpstr>Required District Set-Aside</vt:lpstr>
      <vt:lpstr>Required District Set-Aside</vt:lpstr>
      <vt:lpstr>Required District Set-Aside</vt:lpstr>
      <vt:lpstr>Required District Set-Asides </vt:lpstr>
      <vt:lpstr>Required District Set-Asides </vt:lpstr>
      <vt:lpstr>Required District Set-Asides </vt:lpstr>
      <vt:lpstr>1% Parent and Family Engagement</vt:lpstr>
      <vt:lpstr>Required District Set-Asides </vt:lpstr>
      <vt:lpstr>Required District Set-Asides </vt:lpstr>
      <vt:lpstr>Required District Set-Asides </vt:lpstr>
      <vt:lpstr>Required District Set-Asides </vt:lpstr>
      <vt:lpstr>PowerPoint Presentation</vt:lpstr>
      <vt:lpstr>Required District Set-Asides </vt:lpstr>
      <vt:lpstr>Optional Districtwide Set-Asides</vt:lpstr>
      <vt:lpstr>Optional Districtwide Set-Asides</vt:lpstr>
      <vt:lpstr>Optional Districtwide Set-Asides</vt:lpstr>
      <vt:lpstr>Optional Districtwide Set-Asides</vt:lpstr>
      <vt:lpstr>Optional Districtwide Set-Asides</vt:lpstr>
      <vt:lpstr>Optional Districtwide Set-Asides</vt:lpstr>
      <vt:lpstr>Optional Districtwide Set-Asides</vt:lpstr>
      <vt:lpstr>Optional Districtwide Set-Asides</vt:lpstr>
      <vt:lpstr>Optional Districtwide Set-Asides</vt:lpstr>
      <vt:lpstr>Optional Districtwide Set-Asides</vt:lpstr>
      <vt:lpstr>Optional Districtwide Set-Asides</vt:lpstr>
      <vt:lpstr>Title I, Part A  Eligible Attendance Area</vt:lpstr>
      <vt:lpstr>Eligible Attendance Areas</vt:lpstr>
      <vt:lpstr>  What is the Eligible Attendance Area Tab?  </vt:lpstr>
      <vt:lpstr>Eligible Attendance Areas</vt:lpstr>
      <vt:lpstr>How to Complete the Eligible Attendance Area Embedded Worksheet</vt:lpstr>
      <vt:lpstr>Eligible Attendance Area - Continued</vt:lpstr>
      <vt:lpstr> Eligible Attendance Area - Continued </vt:lpstr>
      <vt:lpstr>Eligible Attendance Area- Continued</vt:lpstr>
      <vt:lpstr> Eligible Attendance Area – (CEP) </vt:lpstr>
      <vt:lpstr>Eligible Attendance Area  Embedded Worksheet</vt:lpstr>
      <vt:lpstr> Eligible Attendance Area -  Continued  </vt:lpstr>
      <vt:lpstr>Eligible Attendance Area</vt:lpstr>
      <vt:lpstr> Eligible Attendance Area Worksheet </vt:lpstr>
      <vt:lpstr>Title I, Part A  School Allocations</vt:lpstr>
      <vt:lpstr>School Allocations Tab</vt:lpstr>
      <vt:lpstr>School Allocations Tab</vt:lpstr>
      <vt:lpstr>School Allocations Tab</vt:lpstr>
      <vt:lpstr>Public School Allocations</vt:lpstr>
      <vt:lpstr>Managing Public Schools Page</vt:lpstr>
      <vt:lpstr>Public School Allocations</vt:lpstr>
      <vt:lpstr>School Allocations Tab - Example</vt:lpstr>
      <vt:lpstr>Public School Allocations</vt:lpstr>
      <vt:lpstr>Public School Allocations</vt:lpstr>
      <vt:lpstr>125-Percent Rule</vt:lpstr>
      <vt:lpstr>Public School Allocations</vt:lpstr>
      <vt:lpstr>Public School Allocations</vt:lpstr>
      <vt:lpstr>Application Tools</vt:lpstr>
      <vt:lpstr>Title I, Part A  Budgeting Details</vt:lpstr>
      <vt:lpstr>Budget Details</vt:lpstr>
      <vt:lpstr>Budget Details</vt:lpstr>
      <vt:lpstr>Budget Details</vt:lpstr>
      <vt:lpstr>Budget Details</vt:lpstr>
      <vt:lpstr>Budget Details</vt:lpstr>
      <vt:lpstr>Budget Details</vt:lpstr>
      <vt:lpstr>Budget Details</vt:lpstr>
      <vt:lpstr>Budget Details</vt:lpstr>
      <vt:lpstr>Budget Details</vt:lpstr>
      <vt:lpstr>Budget Details</vt:lpstr>
      <vt:lpstr>Budget Details</vt:lpstr>
      <vt:lpstr>Budget Details</vt:lpstr>
      <vt:lpstr>Budget Details</vt:lpstr>
      <vt:lpstr>Budget Details</vt:lpstr>
      <vt:lpstr>Title I Budget Codes</vt:lpstr>
      <vt:lpstr>Title I Budget Codes</vt:lpstr>
      <vt:lpstr>Title I Budget Codes</vt:lpstr>
      <vt:lpstr>Budget Summary/Budget Report  Features on Con App</vt:lpstr>
      <vt:lpstr>Budget Summary/Budget Report  Features on Con App</vt:lpstr>
      <vt:lpstr>Prior to Budget Approval</vt:lpstr>
      <vt:lpstr>Title I Program Attachments Tab</vt:lpstr>
      <vt:lpstr>Attachments (when applicable)</vt:lpstr>
      <vt:lpstr>Attachments - Continued  (when applicable)</vt:lpstr>
      <vt:lpstr>Attachments - Continued  (when applicable)</vt:lpstr>
      <vt:lpstr>Attachments - Continued  (when applicable)</vt:lpstr>
      <vt:lpstr>Budget Checklist </vt:lpstr>
      <vt:lpstr>Schoolwide Consolidation of Federal Funds (Fund 400)</vt:lpstr>
      <vt:lpstr>Schoolwide Consolidation  of Federal Funds Budget Details    (Fund 400)</vt:lpstr>
      <vt:lpstr>Consolidation of Funds (Fund 150)</vt:lpstr>
      <vt:lpstr>Title I, Part A General Program Information</vt:lpstr>
      <vt:lpstr>REMEMBER!</vt:lpstr>
      <vt:lpstr>Title I, Part A  Parent and Family Engagement</vt:lpstr>
      <vt:lpstr>Budget Considerations Parent and Family Engagement</vt:lpstr>
      <vt:lpstr>Example from a District Improvement Plan (DIP)</vt:lpstr>
      <vt:lpstr>Examples for the Budget</vt:lpstr>
      <vt:lpstr>Budget Considerations Parent and Family Engagement</vt:lpstr>
      <vt:lpstr>Budget Considerations Parent and Family Engagement</vt:lpstr>
      <vt:lpstr>Budget Considerations Parent and Family Engagement</vt:lpstr>
      <vt:lpstr>Budget Considerations Parent and Family Engagement</vt:lpstr>
      <vt:lpstr>Inviting All Title I Parents— Including Outreach to Parents of ELs</vt:lpstr>
      <vt:lpstr>Budget Considerations Parent and Family Engagement</vt:lpstr>
      <vt:lpstr>Budget Considerations Parent and Family Engagement </vt:lpstr>
      <vt:lpstr>Budget Considerations Parent and Family Engagement </vt:lpstr>
      <vt:lpstr>Budget Considerations Parent and Family Engagement</vt:lpstr>
      <vt:lpstr> Family-School Partnership Program Updates  </vt:lpstr>
      <vt:lpstr>Family-School Partnership Program Updates </vt:lpstr>
      <vt:lpstr>  What questions do you have?   </vt:lpstr>
      <vt:lpstr> Questions?  </vt:lpstr>
      <vt:lpstr>Title I, Part A Program Specialists’ Contact Information</vt:lpstr>
      <vt:lpstr>Title I, Part A Program Specialists’ 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Jason Clay</dc:creator>
  <cp:lastModifiedBy>Sherri Minshew</cp:lastModifiedBy>
  <cp:revision>152</cp:revision>
  <cp:lastPrinted>2019-07-12T19:36:46Z</cp:lastPrinted>
  <dcterms:created xsi:type="dcterms:W3CDTF">2019-04-12T17:52:43Z</dcterms:created>
  <dcterms:modified xsi:type="dcterms:W3CDTF">2019-08-09T21:43:04Z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0x01010026A25B6E7437D643BEAAC06D495827D4</vt:lpwstr>
  </property>
</Properties>
</file>