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303" r:id="rId6"/>
    <p:sldId id="301" r:id="rId7"/>
    <p:sldId id="304" r:id="rId8"/>
    <p:sldId id="302" r:id="rId9"/>
    <p:sldId id="257" r:id="rId10"/>
    <p:sldId id="293" r:id="rId11"/>
    <p:sldId id="285" r:id="rId12"/>
    <p:sldId id="286" r:id="rId13"/>
    <p:sldId id="287" r:id="rId14"/>
    <p:sldId id="290" r:id="rId15"/>
    <p:sldId id="289" r:id="rId16"/>
    <p:sldId id="288" r:id="rId17"/>
    <p:sldId id="299" r:id="rId18"/>
    <p:sldId id="300" r:id="rId19"/>
    <p:sldId id="283" r:id="rId20"/>
    <p:sldId id="294" r:id="rId21"/>
    <p:sldId id="295" r:id="rId22"/>
    <p:sldId id="296" r:id="rId23"/>
    <p:sldId id="297" r:id="rId24"/>
    <p:sldId id="298" r:id="rId25"/>
    <p:sldId id="265" r:id="rId26"/>
    <p:sldId id="292" r:id="rId27"/>
    <p:sldId id="306" r:id="rId28"/>
    <p:sldId id="305"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2526" y="-8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8AB1433-BF8B-45C5-81D6-089F21EECCF9}" type="datetimeFigureOut">
              <a:rPr lang="en-US" smtClean="0"/>
              <a:t>5/28/2015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5/28/2015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5/28/2015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5/28/2015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5/28/2015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distar.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485" y="1099751"/>
            <a:ext cx="8204888" cy="3113903"/>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Supporting Priority and Focus Schools with Title I, Part A, 1003(a) </a:t>
            </a:r>
            <a:br>
              <a:rPr lang="en-US" sz="3600" dirty="0" smtClean="0"/>
            </a:br>
            <a:r>
              <a:rPr lang="en-US" sz="3600" dirty="0" smtClean="0"/>
              <a:t>School Improvement Funds</a:t>
            </a:r>
            <a:r>
              <a:rPr lang="en-US" sz="4800" dirty="0" smtClean="0"/>
              <a:t/>
            </a:r>
            <a:br>
              <a:rPr lang="en-US" sz="4800" dirty="0" smtClean="0"/>
            </a:br>
            <a:r>
              <a:rPr lang="en-US" sz="3600" dirty="0" smtClean="0"/>
              <a:t/>
            </a:r>
            <a:br>
              <a:rPr lang="en-US" sz="3600" dirty="0" smtClean="0"/>
            </a:br>
            <a:r>
              <a:rPr lang="en-US" sz="2200" dirty="0"/>
              <a:t>13th Annual Title Programs Summer </a:t>
            </a:r>
            <a:r>
              <a:rPr lang="en-US" sz="2200" dirty="0" smtClean="0"/>
              <a:t>Conference</a:t>
            </a:r>
            <a:br>
              <a:rPr lang="en-US" sz="2200" dirty="0" smtClean="0"/>
            </a:br>
            <a:r>
              <a:rPr lang="en-US" sz="2200" dirty="0"/>
              <a:t>June 2015</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1180070" y="4028302"/>
            <a:ext cx="6858000" cy="827903"/>
          </a:xfrm>
        </p:spPr>
        <p:txBody>
          <a:bodyPr numCol="2">
            <a:normAutofit fontScale="25000" lnSpcReduction="20000"/>
          </a:bodyPr>
          <a:lstStyle/>
          <a:p>
            <a:r>
              <a:rPr lang="en-US" sz="9600" b="1" dirty="0" smtClean="0">
                <a:latin typeface="Arial Rounded MT Bold" panose="020F0704030504030204" pitchFamily="34" charset="0"/>
                <a:cs typeface="Arial" panose="020B0604020202020204" pitchFamily="34" charset="0"/>
              </a:rPr>
              <a:t>Joann Hooper</a:t>
            </a:r>
          </a:p>
          <a:p>
            <a:r>
              <a:rPr lang="en-US" sz="9600" b="1" dirty="0" smtClean="0">
                <a:latin typeface="Arial Rounded MT Bold" panose="020F0704030504030204" pitchFamily="34" charset="0"/>
                <a:cs typeface="Arial" panose="020B0604020202020204" pitchFamily="34" charset="0"/>
              </a:rPr>
              <a:t>Paulette Richmond</a:t>
            </a:r>
          </a:p>
          <a:p>
            <a:endParaRPr lang="en-US" sz="9600" b="1" dirty="0">
              <a:latin typeface="Arial Rounded MT Bold" panose="020F0704030504030204" pitchFamily="34" charset="0"/>
              <a:cs typeface="Arial" panose="020B0604020202020204" pitchFamily="34" charset="0"/>
            </a:endParaRPr>
          </a:p>
          <a:p>
            <a:endParaRPr lang="en-US" sz="9600" b="1" dirty="0" smtClean="0">
              <a:latin typeface="Arial Rounded MT Bold" panose="020F0704030504030204" pitchFamily="34" charset="0"/>
              <a:cs typeface="Arial" panose="020B0604020202020204" pitchFamily="34" charset="0"/>
            </a:endParaRPr>
          </a:p>
          <a:p>
            <a:r>
              <a:rPr lang="en-US" sz="9600" b="1" dirty="0" smtClean="0">
                <a:latin typeface="Arial Rounded MT Bold" panose="020F0704030504030204" pitchFamily="34" charset="0"/>
                <a:cs typeface="Arial" panose="020B0604020202020204" pitchFamily="34" charset="0"/>
              </a:rPr>
              <a:t>Patty Rooks</a:t>
            </a:r>
          </a:p>
          <a:p>
            <a:r>
              <a:rPr lang="en-US" sz="9600" b="1" dirty="0" smtClean="0">
                <a:latin typeface="Arial Rounded MT Bold" panose="020F0704030504030204" pitchFamily="34" charset="0"/>
                <a:cs typeface="Arial" panose="020B0604020202020204" pitchFamily="34" charset="0"/>
              </a:rPr>
              <a:t>Gary Wenzel</a:t>
            </a:r>
          </a:p>
          <a:p>
            <a:endParaRPr lang="en-US" b="1" dirty="0" smtClean="0">
              <a:latin typeface="Arial Rounded MT Bold" panose="020F0704030504030204" pitchFamily="34" charset="0"/>
            </a:endParaRPr>
          </a:p>
          <a:p>
            <a:endParaRPr lang="en-US" b="1" dirty="0"/>
          </a:p>
          <a:p>
            <a:endParaRPr lang="en-US" b="1" dirty="0" smtClean="0"/>
          </a:p>
        </p:txBody>
      </p:sp>
      <p:sp>
        <p:nvSpPr>
          <p:cNvPr id="6" name="Date Placeholder 5"/>
          <p:cNvSpPr>
            <a:spLocks noGrp="1"/>
          </p:cNvSpPr>
          <p:nvPr>
            <p:ph type="dt" sz="half" idx="2"/>
          </p:nvPr>
        </p:nvSpPr>
        <p:spPr/>
        <p:txBody>
          <a:bodyPr/>
          <a:lstStyle/>
          <a:p>
            <a:fld id="{494CCCB8-5C83-404E-A3A7-8BF440FEC32E}" type="datetime1">
              <a:rPr lang="en-US" smtClean="0"/>
              <a:t>5/28/2015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
        <p:nvSpPr>
          <p:cNvPr id="4" name="TextBox 3"/>
          <p:cNvSpPr txBox="1"/>
          <p:nvPr/>
        </p:nvSpPr>
        <p:spPr>
          <a:xfrm>
            <a:off x="2072227" y="5090983"/>
            <a:ext cx="5136535" cy="646331"/>
          </a:xfrm>
          <a:prstGeom prst="rect">
            <a:avLst/>
          </a:prstGeom>
          <a:noFill/>
        </p:spPr>
        <p:txBody>
          <a:bodyPr wrap="none" rtlCol="0">
            <a:spAutoFit/>
          </a:bodyPr>
          <a:lstStyle/>
          <a:p>
            <a:pPr algn="ctr"/>
            <a:r>
              <a:rPr lang="en-US" b="1" dirty="0" smtClean="0">
                <a:latin typeface="Arial Rounded MT Bold" panose="020F0704030504030204" pitchFamily="34" charset="0"/>
              </a:rPr>
              <a:t>Division of School and District Effectiveness</a:t>
            </a:r>
          </a:p>
          <a:p>
            <a:pPr algn="ctr"/>
            <a:r>
              <a:rPr lang="en-US" b="1" dirty="0" smtClean="0">
                <a:latin typeface="Arial Rounded MT Bold" panose="020F0704030504030204" pitchFamily="34" charset="0"/>
              </a:rPr>
              <a:t>(404) 463-1861 </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Consider the following …</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479" y="1528334"/>
            <a:ext cx="22923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209751" y="3234833"/>
            <a:ext cx="5365835" cy="954107"/>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Table Talk</a:t>
            </a:r>
            <a:r>
              <a:rPr lang="en-US" sz="2800" dirty="0" smtClean="0">
                <a:latin typeface="Arial" panose="020B0604020202020204" pitchFamily="34" charset="0"/>
                <a:cs typeface="Arial" panose="020B0604020202020204" pitchFamily="34" charset="0"/>
              </a:rPr>
              <a:t>: Review braiding and blending of federal funds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948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Consider the following …</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15" y="1528334"/>
            <a:ext cx="22923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064475" y="3285044"/>
            <a:ext cx="5770605" cy="1261884"/>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Table Talk</a:t>
            </a:r>
            <a:r>
              <a:rPr lang="en-US" sz="28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Review School Improvement Plan, budget and allowable expenses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326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Consider the following …</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623" y="1577761"/>
            <a:ext cx="22923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039762" y="3150972"/>
            <a:ext cx="5399903" cy="1815882"/>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Table Talk</a:t>
            </a:r>
            <a:r>
              <a:rPr lang="en-US" sz="2800" dirty="0" smtClean="0">
                <a:latin typeface="Arial" panose="020B0604020202020204" pitchFamily="34" charset="0"/>
                <a:cs typeface="Arial" panose="020B0604020202020204" pitchFamily="34" charset="0"/>
              </a:rPr>
              <a:t>: Review plan for professional learning (for staff and technical support to principals)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9918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Consider the following …</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38" y="1639545"/>
            <a:ext cx="22923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212757" y="3385751"/>
            <a:ext cx="5535827" cy="1384995"/>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Table Talk</a:t>
            </a:r>
            <a:r>
              <a:rPr lang="en-US" sz="2800" dirty="0" smtClean="0">
                <a:latin typeface="Arial" panose="020B0604020202020204" pitchFamily="34" charset="0"/>
                <a:cs typeface="Arial" panose="020B0604020202020204" pitchFamily="34" charset="0"/>
              </a:rPr>
              <a:t>: Review processes that exist to monitor progress and drawdown reports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139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our work</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2104" y="1825625"/>
            <a:ext cx="7639791"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42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Indistar®</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“Indistar</a:t>
            </a:r>
            <a:r>
              <a:rPr lang="en-US" b="1" dirty="0"/>
              <a:t>®</a:t>
            </a:r>
            <a:r>
              <a:rPr lang="en-US" dirty="0"/>
              <a:t> is a web-based system implemented by a state education agency, district, or charter school organization for use with district and/or school improvement teams to inform, coach, sustain, track, and report improvement </a:t>
            </a:r>
            <a:r>
              <a:rPr lang="en-US" dirty="0" smtClean="0"/>
              <a:t>activities</a:t>
            </a:r>
            <a:r>
              <a:rPr lang="en-US" dirty="0"/>
              <a:t>. </a:t>
            </a:r>
            <a:br>
              <a:rPr lang="en-US" dirty="0"/>
            </a:br>
            <a:r>
              <a:rPr lang="en-US" dirty="0"/>
              <a:t/>
            </a:r>
            <a:br>
              <a:rPr lang="en-US" dirty="0"/>
            </a:br>
            <a:r>
              <a:rPr lang="en-US" dirty="0"/>
              <a:t>Similar to a global positioning system (GPS), Indistar® tells you where you are and helps you get to where you want to be — every child learning and every school improving</a:t>
            </a:r>
            <a:r>
              <a:rPr lang="en-US" dirty="0" smtClean="0"/>
              <a:t>.”</a:t>
            </a:r>
          </a:p>
          <a:p>
            <a:pPr marL="0" indent="0">
              <a:buNone/>
            </a:pPr>
            <a:endParaRPr lang="en-US" dirty="0" smtClean="0"/>
          </a:p>
          <a:p>
            <a:pPr marL="0" indent="0">
              <a:buNone/>
            </a:pPr>
            <a:r>
              <a:rPr lang="en-US" sz="1200" dirty="0" smtClean="0">
                <a:hlinkClick r:id="rId2"/>
              </a:rPr>
              <a:t>www.indistar.org</a:t>
            </a:r>
            <a:r>
              <a:rPr lang="en-US" sz="1200" dirty="0" smtClean="0"/>
              <a:t> </a:t>
            </a:r>
            <a:endParaRPr lang="en-US" sz="12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2068895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altLang="en-US" dirty="0" smtClean="0"/>
              <a:t>QCIS, Indistar</a:t>
            </a:r>
            <a:r>
              <a:rPr lang="en-US" dirty="0" smtClean="0"/>
              <a:t>®</a:t>
            </a:r>
            <a:br>
              <a:rPr lang="en-US" dirty="0" smtClean="0"/>
            </a:br>
            <a:r>
              <a:rPr lang="en-US" sz="2700" dirty="0" smtClean="0"/>
              <a:t>GA School Performance Standards</a:t>
            </a:r>
            <a:endParaRPr lang="en-US" altLang="en-US" sz="2700" dirty="0" smtClean="0"/>
          </a:p>
        </p:txBody>
      </p:sp>
      <p:sp>
        <p:nvSpPr>
          <p:cNvPr id="8195" name="Content Placeholder 2"/>
          <p:cNvSpPr>
            <a:spLocks noGrp="1"/>
          </p:cNvSpPr>
          <p:nvPr>
            <p:ph idx="1"/>
          </p:nvPr>
        </p:nvSpPr>
        <p:spPr>
          <a:xfrm>
            <a:off x="457410" y="1599768"/>
            <a:ext cx="8229182" cy="4578610"/>
          </a:xfrm>
        </p:spPr>
        <p:txBody>
          <a:bodyPr>
            <a:noAutofit/>
          </a:bodyPr>
          <a:lstStyle/>
          <a:p>
            <a:r>
              <a:rPr lang="en-US" sz="2000" i="1" dirty="0"/>
              <a:t>Curriculum 1</a:t>
            </a:r>
            <a:r>
              <a:rPr lang="en-US" sz="2000" dirty="0"/>
              <a:t>: Uses systematic, collaborative planning processes so that teachers can have a shared understanding of expectations for standards, curriculum, assessment, and instruction</a:t>
            </a:r>
          </a:p>
          <a:p>
            <a:r>
              <a:rPr lang="en-US" sz="2000" i="1" dirty="0"/>
              <a:t>Curriculum 3</a:t>
            </a:r>
            <a:r>
              <a:rPr lang="en-US" sz="2000" dirty="0"/>
              <a:t>: Uses a process to review curriculum documents to ensure alignment to the intent and rigor of the standards and revises as needed</a:t>
            </a:r>
          </a:p>
          <a:p>
            <a:r>
              <a:rPr lang="en-US" sz="2000" i="1" dirty="0"/>
              <a:t>Assessment 2</a:t>
            </a:r>
            <a:r>
              <a:rPr lang="en-US" sz="2000" dirty="0"/>
              <a:t>: Uses a balanced system of assessments including diagnostic, formative, and summative to monitor learning and inform instruction</a:t>
            </a:r>
          </a:p>
          <a:p>
            <a:r>
              <a:rPr lang="en-US" sz="2000" i="1" dirty="0"/>
              <a:t>Assessment 3</a:t>
            </a:r>
            <a:r>
              <a:rPr lang="en-US" sz="2000" dirty="0"/>
              <a:t>: Uses common assessments  aligned with the required standards to monitor student progress, inform instruction, and improve teacher practices</a:t>
            </a:r>
          </a:p>
          <a:p>
            <a:r>
              <a:rPr lang="en-US" sz="2000" i="1" dirty="0"/>
              <a:t>Instruction 4</a:t>
            </a:r>
            <a:r>
              <a:rPr lang="en-US" sz="2000" dirty="0"/>
              <a:t>: Uses research-based instructional practices that positively impact student learning</a:t>
            </a:r>
          </a:p>
          <a:p>
            <a:r>
              <a:rPr lang="en-US" sz="2000" i="1" dirty="0"/>
              <a:t>Instruction 8</a:t>
            </a:r>
            <a:r>
              <a:rPr lang="en-US" sz="2000" dirty="0"/>
              <a:t>: Establishes a learning environment that empowers students to actively monitor their own progress</a:t>
            </a:r>
          </a:p>
          <a:p>
            <a:pPr marL="0" indent="0">
              <a:buNone/>
            </a:pPr>
            <a:endParaRPr lang="en-US" altLang="en-US" sz="2000" dirty="0" smtClean="0"/>
          </a:p>
        </p:txBody>
      </p:sp>
    </p:spTree>
    <p:extLst>
      <p:ext uri="{BB962C8B-B14F-4D97-AF65-F5344CB8AC3E}">
        <p14:creationId xmlns:p14="http://schemas.microsoft.com/office/powerpoint/2010/main" val="4278778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altLang="en-US" dirty="0" smtClean="0"/>
              <a:t>QCIS, Indistar</a:t>
            </a:r>
            <a:r>
              <a:rPr lang="en-US" dirty="0" smtClean="0"/>
              <a:t>®</a:t>
            </a:r>
            <a:br>
              <a:rPr lang="en-US" dirty="0" smtClean="0"/>
            </a:br>
            <a:r>
              <a:rPr lang="en-US" sz="2700" dirty="0"/>
              <a:t>GA School Performance Standards</a:t>
            </a:r>
            <a:endParaRPr lang="en-US" altLang="en-US" sz="2700" dirty="0" smtClean="0"/>
          </a:p>
        </p:txBody>
      </p:sp>
      <p:sp>
        <p:nvSpPr>
          <p:cNvPr id="8195" name="Content Placeholder 2"/>
          <p:cNvSpPr>
            <a:spLocks noGrp="1"/>
          </p:cNvSpPr>
          <p:nvPr>
            <p:ph idx="1"/>
          </p:nvPr>
        </p:nvSpPr>
        <p:spPr>
          <a:xfrm>
            <a:off x="457410" y="1599768"/>
            <a:ext cx="8229182" cy="4349028"/>
          </a:xfrm>
        </p:spPr>
        <p:txBody>
          <a:bodyPr>
            <a:normAutofit lnSpcReduction="10000"/>
          </a:bodyPr>
          <a:lstStyle/>
          <a:p>
            <a:endParaRPr lang="en-US" sz="1800" dirty="0" smtClean="0"/>
          </a:p>
          <a:p>
            <a:r>
              <a:rPr lang="en-US" sz="2000" i="1" dirty="0"/>
              <a:t>Instruction 9</a:t>
            </a:r>
            <a:r>
              <a:rPr lang="en-US" sz="2000" dirty="0"/>
              <a:t>: Provides timely, systematic, data-driven interventions</a:t>
            </a:r>
          </a:p>
          <a:p>
            <a:r>
              <a:rPr lang="en-US" sz="2000" i="1" dirty="0"/>
              <a:t>Planning and Organization 1</a:t>
            </a:r>
            <a:r>
              <a:rPr lang="en-US" sz="2000" dirty="0"/>
              <a:t>: Shares a common vision/mission that defines school culture and guides the continuous improvement </a:t>
            </a:r>
            <a:r>
              <a:rPr lang="en-US" sz="2000" dirty="0" smtClean="0"/>
              <a:t>process</a:t>
            </a:r>
            <a:endParaRPr lang="en-US" sz="2000" dirty="0"/>
          </a:p>
          <a:p>
            <a:r>
              <a:rPr lang="en-US" sz="2000" i="1" dirty="0" smtClean="0"/>
              <a:t>Planning </a:t>
            </a:r>
            <a:r>
              <a:rPr lang="en-US" sz="2000" i="1" dirty="0"/>
              <a:t>and Organization 2</a:t>
            </a:r>
            <a:r>
              <a:rPr lang="en-US" sz="2000" dirty="0"/>
              <a:t>: Uses a data-driven and consensus-oriented process to develop and implement a school improvement plan that is focused on student performance</a:t>
            </a:r>
          </a:p>
          <a:p>
            <a:r>
              <a:rPr lang="en-US" sz="2000" i="1" dirty="0"/>
              <a:t>Planning and Organization 3</a:t>
            </a:r>
            <a:r>
              <a:rPr lang="en-US" sz="2000" dirty="0"/>
              <a:t>: Monitors implementation of the school improvement plan and makes adjustments, as needed</a:t>
            </a:r>
          </a:p>
          <a:p>
            <a:r>
              <a:rPr lang="en-US" sz="2000" i="1" dirty="0"/>
              <a:t>Professional Learning 6</a:t>
            </a:r>
            <a:r>
              <a:rPr lang="en-US" sz="2000" dirty="0"/>
              <a:t>: Monitors and evaluates the impact of professional learning on staff practices and student learning</a:t>
            </a:r>
          </a:p>
          <a:p>
            <a:r>
              <a:rPr lang="en-US" sz="2000" i="1" dirty="0"/>
              <a:t>Leadership 6</a:t>
            </a:r>
            <a:r>
              <a:rPr lang="en-US" sz="2000" dirty="0"/>
              <a:t>: Establishes and supports a data-driven school leadership team that is focused on student learning</a:t>
            </a:r>
          </a:p>
          <a:p>
            <a:pPr marL="0" indent="0">
              <a:buNone/>
            </a:pPr>
            <a:endParaRPr lang="en-US" altLang="en-US" dirty="0" smtClean="0"/>
          </a:p>
        </p:txBody>
      </p:sp>
    </p:spTree>
    <p:extLst>
      <p:ext uri="{BB962C8B-B14F-4D97-AF65-F5344CB8AC3E}">
        <p14:creationId xmlns:p14="http://schemas.microsoft.com/office/powerpoint/2010/main" val="1411616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QCIS, Indistar</a:t>
            </a:r>
            <a:r>
              <a:rPr lang="en-US" dirty="0"/>
              <a:t>®</a:t>
            </a:r>
            <a:endParaRPr lang="en-US" altLang="en-US" dirty="0" smtClean="0"/>
          </a:p>
        </p:txBody>
      </p:sp>
      <p:sp>
        <p:nvSpPr>
          <p:cNvPr id="8195" name="Content Placeholder 2"/>
          <p:cNvSpPr>
            <a:spLocks noGrp="1"/>
          </p:cNvSpPr>
          <p:nvPr>
            <p:ph idx="1"/>
          </p:nvPr>
        </p:nvSpPr>
        <p:spPr>
          <a:xfrm>
            <a:off x="457410" y="1599768"/>
            <a:ext cx="8229182" cy="4349028"/>
          </a:xfrm>
        </p:spPr>
        <p:txBody>
          <a:bodyPr>
            <a:normAutofit/>
          </a:bodyPr>
          <a:lstStyle/>
          <a:p>
            <a:endParaRPr lang="en-US" sz="1800" dirty="0" smtClean="0"/>
          </a:p>
          <a:p>
            <a:pPr marL="0" indent="0">
              <a:buNone/>
            </a:pPr>
            <a:endParaRPr lang="en-US" alt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822" y="1680518"/>
            <a:ext cx="6956854" cy="4396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3951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QCIS, Indistar</a:t>
            </a:r>
            <a:r>
              <a:rPr lang="en-US" dirty="0"/>
              <a:t>®</a:t>
            </a:r>
            <a:endParaRPr lang="en-US" altLang="en-US" dirty="0" smtClean="0"/>
          </a:p>
        </p:txBody>
      </p:sp>
      <p:sp>
        <p:nvSpPr>
          <p:cNvPr id="8195" name="Content Placeholder 2"/>
          <p:cNvSpPr>
            <a:spLocks noGrp="1"/>
          </p:cNvSpPr>
          <p:nvPr>
            <p:ph idx="1"/>
          </p:nvPr>
        </p:nvSpPr>
        <p:spPr>
          <a:xfrm>
            <a:off x="457410" y="1599768"/>
            <a:ext cx="8229182" cy="4349028"/>
          </a:xfrm>
        </p:spPr>
        <p:txBody>
          <a:bodyPr>
            <a:normAutofit/>
          </a:bodyPr>
          <a:lstStyle/>
          <a:p>
            <a:endParaRPr lang="en-US" sz="1800" dirty="0" smtClean="0"/>
          </a:p>
          <a:p>
            <a:pPr marL="0" indent="0">
              <a:buNone/>
            </a:pPr>
            <a:endParaRPr lang="en-US" altLang="en-US"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811" y="1815670"/>
            <a:ext cx="6017739" cy="4263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420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Collective Work</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pic>
        <p:nvPicPr>
          <p:cNvPr id="6" name="Content Placeholder 5"/>
          <p:cNvPicPr>
            <a:picLocks noGrp="1" noChangeAspect="1"/>
          </p:cNvPicPr>
          <p:nvPr>
            <p:ph idx="1"/>
          </p:nvPr>
        </p:nvPicPr>
        <p:blipFill>
          <a:blip r:embed="rId2"/>
          <a:stretch>
            <a:fillRect/>
          </a:stretch>
        </p:blipFill>
        <p:spPr>
          <a:xfrm>
            <a:off x="2125362" y="1890584"/>
            <a:ext cx="4707924" cy="4139513"/>
          </a:xfrm>
          <a:prstGeom prst="rect">
            <a:avLst/>
          </a:prstGeom>
        </p:spPr>
      </p:pic>
    </p:spTree>
    <p:extLst>
      <p:ext uri="{BB962C8B-B14F-4D97-AF65-F5344CB8AC3E}">
        <p14:creationId xmlns:p14="http://schemas.microsoft.com/office/powerpoint/2010/main" val="3263275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QCIS, Indistar</a:t>
            </a:r>
            <a:r>
              <a:rPr lang="en-US" dirty="0"/>
              <a:t>®</a:t>
            </a:r>
            <a:endParaRPr lang="en-US" altLang="en-US" dirty="0" smtClean="0"/>
          </a:p>
        </p:txBody>
      </p:sp>
      <p:sp>
        <p:nvSpPr>
          <p:cNvPr id="8195" name="Content Placeholder 2"/>
          <p:cNvSpPr>
            <a:spLocks noGrp="1"/>
          </p:cNvSpPr>
          <p:nvPr>
            <p:ph idx="1"/>
          </p:nvPr>
        </p:nvSpPr>
        <p:spPr>
          <a:xfrm>
            <a:off x="457410" y="1599768"/>
            <a:ext cx="8229182" cy="4349028"/>
          </a:xfrm>
        </p:spPr>
        <p:txBody>
          <a:bodyPr>
            <a:normAutofit/>
          </a:bodyPr>
          <a:lstStyle/>
          <a:p>
            <a:endParaRPr lang="en-US" sz="1800" dirty="0" smtClean="0"/>
          </a:p>
          <a:p>
            <a:pPr marL="0" indent="0">
              <a:buNone/>
            </a:pPr>
            <a:endParaRPr lang="en-US" altLang="en-US" dirty="0" smtClean="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7914" y="2631989"/>
            <a:ext cx="3867664" cy="198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8916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QCIS, Indistar</a:t>
            </a:r>
            <a:r>
              <a:rPr lang="en-US" dirty="0"/>
              <a:t>®</a:t>
            </a:r>
            <a:endParaRPr lang="en-US" altLang="en-US" dirty="0" smtClean="0"/>
          </a:p>
        </p:txBody>
      </p:sp>
      <p:sp>
        <p:nvSpPr>
          <p:cNvPr id="8195" name="Content Placeholder 2"/>
          <p:cNvSpPr>
            <a:spLocks noGrp="1"/>
          </p:cNvSpPr>
          <p:nvPr>
            <p:ph idx="1"/>
          </p:nvPr>
        </p:nvSpPr>
        <p:spPr>
          <a:xfrm>
            <a:off x="457410" y="1599768"/>
            <a:ext cx="8229182" cy="4349028"/>
          </a:xfrm>
        </p:spPr>
        <p:txBody>
          <a:bodyPr>
            <a:normAutofit/>
          </a:bodyPr>
          <a:lstStyle/>
          <a:p>
            <a:endParaRPr lang="en-US" sz="1800" dirty="0" smtClean="0"/>
          </a:p>
          <a:p>
            <a:pPr marL="0" indent="0">
              <a:buNone/>
            </a:pPr>
            <a:endParaRPr lang="en-US" alt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31" y="2125363"/>
            <a:ext cx="8439664" cy="2990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867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087" y="2360141"/>
            <a:ext cx="7772400" cy="2088935"/>
          </a:xfrm>
        </p:spPr>
        <p:txBody>
          <a:bodyPr/>
          <a:lstStyle/>
          <a:p>
            <a:r>
              <a:rPr lang="en-US" dirty="0" smtClean="0"/>
              <a:t>Review Test Site</a:t>
            </a:r>
            <a:br>
              <a:rPr lang="en-US" dirty="0" smtClean="0"/>
            </a:br>
            <a:r>
              <a:rPr lang="en-US" dirty="0" smtClean="0"/>
              <a:t>Indistar</a:t>
            </a:r>
            <a:r>
              <a:rPr lang="en-US" dirty="0"/>
              <a:t>®</a:t>
            </a:r>
          </a:p>
        </p:txBody>
      </p:sp>
      <p:sp>
        <p:nvSpPr>
          <p:cNvPr id="4" name="Date Placeholder 3"/>
          <p:cNvSpPr>
            <a:spLocks noGrp="1"/>
          </p:cNvSpPr>
          <p:nvPr>
            <p:ph type="dt" sz="half" idx="2"/>
          </p:nvPr>
        </p:nvSpPr>
        <p:spPr/>
        <p:txBody>
          <a:bodyPr/>
          <a:lstStyle/>
          <a:p>
            <a:fld id="{14E1784F-24CF-40F5-8E66-5A671CE0558F}"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3499145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For our students</a:t>
            </a:r>
          </a:p>
        </p:txBody>
      </p:sp>
      <p:sp>
        <p:nvSpPr>
          <p:cNvPr id="8195" name="Content Placeholder 2"/>
          <p:cNvSpPr>
            <a:spLocks noGrp="1"/>
          </p:cNvSpPr>
          <p:nvPr>
            <p:ph idx="1"/>
          </p:nvPr>
        </p:nvSpPr>
        <p:spPr>
          <a:xfrm>
            <a:off x="457410" y="1599768"/>
            <a:ext cx="8229182" cy="4349028"/>
          </a:xfrm>
        </p:spPr>
        <p:txBody>
          <a:bodyPr/>
          <a:lstStyle/>
          <a:p>
            <a:pPr marL="0" indent="0">
              <a:buNone/>
            </a:pPr>
            <a:endParaRPr lang="en-US" altLang="en-US" dirty="0" smtClean="0"/>
          </a:p>
          <a:p>
            <a:pPr marL="0" indent="0">
              <a:buNone/>
            </a:pPr>
            <a:r>
              <a:rPr lang="en-US" dirty="0" smtClean="0"/>
              <a:t>Title I, Part A, 1003(a) School </a:t>
            </a:r>
            <a:r>
              <a:rPr lang="en-US" smtClean="0"/>
              <a:t>Improvement funds </a:t>
            </a:r>
            <a:r>
              <a:rPr lang="en-US" dirty="0" smtClean="0"/>
              <a:t>provide supplemental </a:t>
            </a:r>
            <a:r>
              <a:rPr lang="en-US" dirty="0"/>
              <a:t>resources and  academic opportunities for </a:t>
            </a:r>
            <a:r>
              <a:rPr lang="en-US" dirty="0" smtClean="0"/>
              <a:t>students </a:t>
            </a:r>
            <a:r>
              <a:rPr lang="en-US" dirty="0"/>
              <a:t>most at-risk </a:t>
            </a:r>
            <a:r>
              <a:rPr lang="en-US" dirty="0" smtClean="0"/>
              <a:t>for not meeting standards.</a:t>
            </a:r>
          </a:p>
          <a:p>
            <a:pPr marL="0" indent="0">
              <a:buNone/>
            </a:pPr>
            <a:endParaRPr lang="en-US" dirty="0"/>
          </a:p>
          <a:p>
            <a:pPr marL="0" indent="0">
              <a:buNone/>
            </a:pPr>
            <a:r>
              <a:rPr lang="en-US" dirty="0" smtClean="0"/>
              <a:t>Spend 100% of 1003(a) funds.</a:t>
            </a:r>
            <a:endParaRPr lang="en-US" dirty="0"/>
          </a:p>
        </p:txBody>
      </p:sp>
    </p:spTree>
    <p:extLst>
      <p:ext uri="{BB962C8B-B14F-4D97-AF65-F5344CB8AC3E}">
        <p14:creationId xmlns:p14="http://schemas.microsoft.com/office/powerpoint/2010/main" val="2208068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4" name="Date Placeholder 3"/>
          <p:cNvSpPr>
            <a:spLocks noGrp="1"/>
          </p:cNvSpPr>
          <p:nvPr>
            <p:ph type="dt" sz="half" idx="2"/>
          </p:nvPr>
        </p:nvSpPr>
        <p:spPr/>
        <p:txBody>
          <a:bodyPr/>
          <a:lstStyle/>
          <a:p>
            <a:fld id="{14E1784F-24CF-40F5-8E66-5A671CE0558F}"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2988035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485" y="1099751"/>
            <a:ext cx="8204888" cy="3113903"/>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Supporting Priority and Focus Schools with Title I, Part A, 1003(a) </a:t>
            </a:r>
            <a:br>
              <a:rPr lang="en-US" sz="3600" dirty="0" smtClean="0"/>
            </a:br>
            <a:r>
              <a:rPr lang="en-US" sz="3600" dirty="0" smtClean="0"/>
              <a:t>School Improvement Funds</a:t>
            </a:r>
            <a:r>
              <a:rPr lang="en-US" sz="4800" dirty="0" smtClean="0"/>
              <a:t/>
            </a:r>
            <a:br>
              <a:rPr lang="en-US" sz="4800" dirty="0" smtClean="0"/>
            </a:br>
            <a:r>
              <a:rPr lang="en-US" sz="3600" dirty="0" smtClean="0"/>
              <a:t/>
            </a:r>
            <a:br>
              <a:rPr lang="en-US" sz="3600" dirty="0" smtClean="0"/>
            </a:br>
            <a:r>
              <a:rPr lang="en-US" sz="2200" dirty="0"/>
              <a:t>13th Annual Title Programs Summer </a:t>
            </a:r>
            <a:r>
              <a:rPr lang="en-US" sz="2200" dirty="0" smtClean="0"/>
              <a:t>Conference</a:t>
            </a:r>
            <a:br>
              <a:rPr lang="en-US" sz="2200" dirty="0" smtClean="0"/>
            </a:br>
            <a:r>
              <a:rPr lang="en-US" sz="2200" dirty="0"/>
              <a:t>June 2015</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1180070" y="4028302"/>
            <a:ext cx="6858000" cy="827903"/>
          </a:xfrm>
        </p:spPr>
        <p:txBody>
          <a:bodyPr numCol="2">
            <a:normAutofit fontScale="25000" lnSpcReduction="20000"/>
          </a:bodyPr>
          <a:lstStyle/>
          <a:p>
            <a:r>
              <a:rPr lang="en-US" sz="9600" b="1" dirty="0" smtClean="0">
                <a:latin typeface="Arial Rounded MT Bold" panose="020F0704030504030204" pitchFamily="34" charset="0"/>
                <a:cs typeface="Arial" panose="020B0604020202020204" pitchFamily="34" charset="0"/>
              </a:rPr>
              <a:t>Joann Hooper</a:t>
            </a:r>
          </a:p>
          <a:p>
            <a:r>
              <a:rPr lang="en-US" sz="9600" b="1" dirty="0" smtClean="0">
                <a:latin typeface="Arial Rounded MT Bold" panose="020F0704030504030204" pitchFamily="34" charset="0"/>
                <a:cs typeface="Arial" panose="020B0604020202020204" pitchFamily="34" charset="0"/>
              </a:rPr>
              <a:t>Paulette Richmond</a:t>
            </a:r>
          </a:p>
          <a:p>
            <a:endParaRPr lang="en-US" sz="9600" b="1" dirty="0">
              <a:latin typeface="Arial Rounded MT Bold" panose="020F0704030504030204" pitchFamily="34" charset="0"/>
              <a:cs typeface="Arial" panose="020B0604020202020204" pitchFamily="34" charset="0"/>
            </a:endParaRPr>
          </a:p>
          <a:p>
            <a:endParaRPr lang="en-US" sz="9600" b="1" dirty="0" smtClean="0">
              <a:latin typeface="Arial Rounded MT Bold" panose="020F0704030504030204" pitchFamily="34" charset="0"/>
              <a:cs typeface="Arial" panose="020B0604020202020204" pitchFamily="34" charset="0"/>
            </a:endParaRPr>
          </a:p>
          <a:p>
            <a:r>
              <a:rPr lang="en-US" sz="9600" b="1" dirty="0" smtClean="0">
                <a:latin typeface="Arial Rounded MT Bold" panose="020F0704030504030204" pitchFamily="34" charset="0"/>
                <a:cs typeface="Arial" panose="020B0604020202020204" pitchFamily="34" charset="0"/>
              </a:rPr>
              <a:t>Patty Rooks</a:t>
            </a:r>
          </a:p>
          <a:p>
            <a:r>
              <a:rPr lang="en-US" sz="9600" b="1" dirty="0" smtClean="0">
                <a:latin typeface="Arial Rounded MT Bold" panose="020F0704030504030204" pitchFamily="34" charset="0"/>
                <a:cs typeface="Arial" panose="020B0604020202020204" pitchFamily="34" charset="0"/>
              </a:rPr>
              <a:t>Gary Wenzel</a:t>
            </a:r>
          </a:p>
          <a:p>
            <a:endParaRPr lang="en-US" b="1" dirty="0" smtClean="0">
              <a:latin typeface="Arial Rounded MT Bold" panose="020F0704030504030204" pitchFamily="34" charset="0"/>
            </a:endParaRPr>
          </a:p>
          <a:p>
            <a:endParaRPr lang="en-US" b="1" dirty="0"/>
          </a:p>
          <a:p>
            <a:endParaRPr lang="en-US" b="1" dirty="0" smtClean="0"/>
          </a:p>
        </p:txBody>
      </p:sp>
      <p:sp>
        <p:nvSpPr>
          <p:cNvPr id="6" name="Date Placeholder 5"/>
          <p:cNvSpPr>
            <a:spLocks noGrp="1"/>
          </p:cNvSpPr>
          <p:nvPr>
            <p:ph type="dt" sz="half" idx="2"/>
          </p:nvPr>
        </p:nvSpPr>
        <p:spPr/>
        <p:txBody>
          <a:bodyPr/>
          <a:lstStyle/>
          <a:p>
            <a:fld id="{494CCCB8-5C83-404E-A3A7-8BF440FEC32E}" type="datetime1">
              <a:rPr lang="en-US" smtClean="0"/>
              <a:t>5/28/2015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25</a:t>
            </a:fld>
            <a:endParaRPr lang="en-US" dirty="0"/>
          </a:p>
        </p:txBody>
      </p:sp>
      <p:sp>
        <p:nvSpPr>
          <p:cNvPr id="4" name="TextBox 3"/>
          <p:cNvSpPr txBox="1"/>
          <p:nvPr/>
        </p:nvSpPr>
        <p:spPr>
          <a:xfrm>
            <a:off x="2072227" y="5090983"/>
            <a:ext cx="5136535" cy="646331"/>
          </a:xfrm>
          <a:prstGeom prst="rect">
            <a:avLst/>
          </a:prstGeom>
          <a:noFill/>
        </p:spPr>
        <p:txBody>
          <a:bodyPr wrap="none" rtlCol="0">
            <a:spAutoFit/>
          </a:bodyPr>
          <a:lstStyle/>
          <a:p>
            <a:pPr algn="ctr"/>
            <a:r>
              <a:rPr lang="en-US" b="1" dirty="0" smtClean="0">
                <a:latin typeface="Arial Rounded MT Bold" panose="020F0704030504030204" pitchFamily="34" charset="0"/>
              </a:rPr>
              <a:t>Division of School and District Effectiveness</a:t>
            </a:r>
          </a:p>
          <a:p>
            <a:pPr algn="ctr"/>
            <a:r>
              <a:rPr lang="en-US" b="1" dirty="0" smtClean="0">
                <a:latin typeface="Arial Rounded MT Bold" panose="020F0704030504030204" pitchFamily="34" charset="0"/>
              </a:rPr>
              <a:t>(404) 463-1861 </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1830216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1003(a) </a:t>
            </a:r>
            <a:r>
              <a:rPr lang="en-US" dirty="0" smtClean="0">
                <a:effectLst>
                  <a:outerShdw blurRad="38100" dist="38100" dir="2700000" algn="tl">
                    <a:srgbClr val="000000">
                      <a:alpha val="43137"/>
                    </a:srgbClr>
                  </a:outerShdw>
                </a:effectLst>
              </a:rPr>
              <a:t>School </a:t>
            </a:r>
            <a:r>
              <a:rPr lang="en-US" dirty="0">
                <a:effectLst>
                  <a:outerShdw blurRad="38100" dist="38100" dir="2700000" algn="tl">
                    <a:srgbClr val="000000">
                      <a:alpha val="43137"/>
                    </a:srgbClr>
                  </a:outerShdw>
                </a:effectLst>
              </a:rPr>
              <a:t>Improvement </a:t>
            </a:r>
            <a:r>
              <a:rPr lang="en-US" dirty="0" smtClean="0">
                <a:effectLst>
                  <a:outerShdw blurRad="38100" dist="38100" dir="2700000" algn="tl">
                    <a:srgbClr val="000000">
                      <a:alpha val="43137"/>
                    </a:srgbClr>
                  </a:outerShdw>
                </a:effectLst>
              </a:rPr>
              <a:t>Funds</a:t>
            </a:r>
            <a:endParaRPr lang="en-US" dirty="0"/>
          </a:p>
        </p:txBody>
      </p:sp>
      <p:sp>
        <p:nvSpPr>
          <p:cNvPr id="3" name="Content Placeholder 2"/>
          <p:cNvSpPr>
            <a:spLocks noGrp="1"/>
          </p:cNvSpPr>
          <p:nvPr>
            <p:ph idx="1"/>
          </p:nvPr>
        </p:nvSpPr>
        <p:spPr/>
        <p:txBody>
          <a:bodyPr>
            <a:normAutofit lnSpcReduction="10000"/>
          </a:bodyPr>
          <a:lstStyle/>
          <a:p>
            <a:pPr marL="0" indent="0">
              <a:buFont typeface="Arial" charset="0"/>
              <a:buNone/>
            </a:pPr>
            <a:r>
              <a:rPr lang="en-US" altLang="en-US" b="1" dirty="0"/>
              <a:t>Purpose  </a:t>
            </a:r>
            <a:endParaRPr lang="en-US" altLang="en-US" b="1" dirty="0" smtClean="0"/>
          </a:p>
          <a:p>
            <a:pPr marL="0" indent="0">
              <a:buFont typeface="Arial" charset="0"/>
              <a:buNone/>
            </a:pPr>
            <a:endParaRPr lang="en-US" altLang="en-US" sz="1400" b="1" dirty="0"/>
          </a:p>
          <a:p>
            <a:pPr marL="0" indent="0">
              <a:buFont typeface="Arial" charset="0"/>
              <a:buNone/>
            </a:pPr>
            <a:r>
              <a:rPr lang="en-US" altLang="en-US" dirty="0" smtClean="0"/>
              <a:t>The </a:t>
            </a:r>
            <a:r>
              <a:rPr lang="en-US" altLang="en-US" dirty="0"/>
              <a:t>Title I, Part A, Section 1003(a) school improvement grants provide financial resources to local educational agencies (LEA) on behalf of Title I schools identified as </a:t>
            </a:r>
            <a:r>
              <a:rPr lang="en-US" altLang="en-US" strike="sngStrike" dirty="0"/>
              <a:t>Alert</a:t>
            </a:r>
            <a:r>
              <a:rPr lang="en-US" altLang="en-US" dirty="0"/>
              <a:t>, Focus, </a:t>
            </a:r>
            <a:r>
              <a:rPr lang="en-US" altLang="en-US" dirty="0" smtClean="0"/>
              <a:t>or Priority. These grants are </a:t>
            </a:r>
            <a:r>
              <a:rPr lang="en-US" altLang="en-US" dirty="0"/>
              <a:t>awarded to </a:t>
            </a:r>
            <a:r>
              <a:rPr lang="en-US" altLang="en-US" dirty="0" smtClean="0"/>
              <a:t>support the development and  </a:t>
            </a:r>
            <a:r>
              <a:rPr lang="en-US" altLang="en-US" dirty="0"/>
              <a:t>implementation of school improvement plans required by the Elementary and Secondary Education Act (ESEA) and Georgia’s ESEA Flexibility Waiver approved by the United States Department of </a:t>
            </a:r>
            <a:r>
              <a:rPr lang="en-US" altLang="en-US" dirty="0" smtClean="0"/>
              <a:t>Education.</a:t>
            </a:r>
            <a:endParaRPr lang="en-US" alt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1626380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Today’s Session</a:t>
            </a:r>
            <a:endParaRPr lang="en-US" dirty="0"/>
          </a:p>
        </p:txBody>
      </p:sp>
      <p:sp>
        <p:nvSpPr>
          <p:cNvPr id="3" name="Content Placeholder 2"/>
          <p:cNvSpPr>
            <a:spLocks noGrp="1"/>
          </p:cNvSpPr>
          <p:nvPr>
            <p:ph idx="1"/>
          </p:nvPr>
        </p:nvSpPr>
        <p:spPr>
          <a:xfrm>
            <a:off x="641007" y="1779373"/>
            <a:ext cx="7886700" cy="3793525"/>
          </a:xfrm>
        </p:spPr>
        <p:txBody>
          <a:bodyPr>
            <a:normAutofit/>
          </a:bodyPr>
          <a:lstStyle/>
          <a:p>
            <a:pPr marL="0" indent="0">
              <a:buNone/>
            </a:pPr>
            <a:endParaRPr lang="en-US" dirty="0" smtClean="0"/>
          </a:p>
          <a:p>
            <a:pPr marL="0" indent="0">
              <a:buNone/>
            </a:pPr>
            <a:r>
              <a:rPr lang="en-US" dirty="0" smtClean="0"/>
              <a:t>During </a:t>
            </a:r>
            <a:r>
              <a:rPr lang="en-US" dirty="0"/>
              <a:t>this session participants will explore tools and strategies to plan, implement and monitor the use of 1003(a) funds to improve teaching and learning in priority and focus schools. Guidelines for creating a culture of shared accountability that begins with the comprehensive needs assessment will be discussed. This session is for all districts with priority and focus schools.</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1940283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pPr marL="0" indent="0">
              <a:buNone/>
            </a:pPr>
            <a:endParaRPr lang="en-US" sz="1800" dirty="0" smtClean="0"/>
          </a:p>
          <a:p>
            <a:r>
              <a:rPr lang="en-US" b="1" dirty="0" smtClean="0"/>
              <a:t>Planning </a:t>
            </a:r>
            <a:r>
              <a:rPr lang="en-US" b="1" dirty="0"/>
              <a:t>and Organization 2</a:t>
            </a:r>
            <a:r>
              <a:rPr lang="en-US" dirty="0"/>
              <a:t>: Uses a data-driven and consensus-oriented process to develop and implement a school improvement plan that is focused on student </a:t>
            </a:r>
            <a:r>
              <a:rPr lang="en-US" dirty="0" smtClean="0"/>
              <a:t>performance.</a:t>
            </a:r>
          </a:p>
          <a:p>
            <a:pPr marL="0" indent="0">
              <a:buNone/>
            </a:pPr>
            <a:endParaRPr lang="en-US" sz="1800" dirty="0"/>
          </a:p>
          <a:p>
            <a:r>
              <a:rPr lang="en-US" b="1" dirty="0"/>
              <a:t>Planning and Organization 3</a:t>
            </a:r>
            <a:r>
              <a:rPr lang="en-US" dirty="0"/>
              <a:t>: Monitors implementation of the school improvement plan and makes adjustments, as </a:t>
            </a:r>
            <a:r>
              <a:rPr lang="en-US" dirty="0" smtClean="0"/>
              <a:t>needed.</a:t>
            </a:r>
            <a:endParaRPr lang="en-US" dirty="0"/>
          </a:p>
          <a:p>
            <a:pPr marL="0" indent="0">
              <a:buNone/>
            </a:pPr>
            <a:endParaRPr lang="en-US" sz="20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471224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492" y="160638"/>
            <a:ext cx="6536724" cy="926757"/>
          </a:xfrm>
        </p:spPr>
        <p:txBody>
          <a:bodyPr>
            <a:normAutofit/>
          </a:bodyPr>
          <a:lstStyle/>
          <a:p>
            <a:r>
              <a:rPr lang="en-US" sz="3600" dirty="0" smtClean="0"/>
              <a:t>Scenario</a:t>
            </a:r>
            <a:endParaRPr lang="en-US" sz="3600" dirty="0"/>
          </a:p>
        </p:txBody>
      </p:sp>
      <p:sp>
        <p:nvSpPr>
          <p:cNvPr id="3" name="Content Placeholder 2"/>
          <p:cNvSpPr>
            <a:spLocks noGrp="1"/>
          </p:cNvSpPr>
          <p:nvPr>
            <p:ph idx="1"/>
          </p:nvPr>
        </p:nvSpPr>
        <p:spPr>
          <a:xfrm>
            <a:off x="271849" y="1632155"/>
            <a:ext cx="8243501" cy="4544808"/>
          </a:xfrm>
        </p:spPr>
        <p:txBody>
          <a:bodyPr>
            <a:normAutofit fontScale="92500" lnSpcReduction="20000"/>
          </a:bodyPr>
          <a:lstStyle/>
          <a:p>
            <a:pPr marL="0" marR="0" indent="0">
              <a:lnSpc>
                <a:spcPct val="115000"/>
              </a:lnSpc>
              <a:spcBef>
                <a:spcPts val="0"/>
              </a:spcBef>
              <a:spcAft>
                <a:spcPts val="1000"/>
              </a:spcAft>
              <a:buNone/>
            </a:pPr>
            <a:r>
              <a:rPr lang="en-US" i="1" dirty="0">
                <a:ea typeface="Calibri"/>
                <a:cs typeface="Times New Roman"/>
              </a:rPr>
              <a:t>Your Superintendent was informed that the district now has a Priority and a Focus School. Along with these designations, the following </a:t>
            </a:r>
            <a:r>
              <a:rPr lang="en-US" i="1" dirty="0" smtClean="0">
                <a:ea typeface="Calibri"/>
                <a:cs typeface="Times New Roman"/>
              </a:rPr>
              <a:t>must be considered:</a:t>
            </a:r>
            <a:endParaRPr lang="en-US" sz="2000" i="1" dirty="0">
              <a:ea typeface="Calibri"/>
              <a:cs typeface="Times New Roman"/>
            </a:endParaRPr>
          </a:p>
          <a:p>
            <a:pPr marL="342900" marR="0" lvl="0" indent="-342900">
              <a:spcBef>
                <a:spcPts val="0"/>
              </a:spcBef>
              <a:spcAft>
                <a:spcPts val="0"/>
              </a:spcAft>
              <a:buFont typeface="Wingdings"/>
              <a:buChar char=""/>
            </a:pPr>
            <a:r>
              <a:rPr lang="en-US" sz="3000" dirty="0">
                <a:ea typeface="Times New Roman"/>
              </a:rPr>
              <a:t>Title I, Part A, 1003(a) School Improvement funds</a:t>
            </a:r>
          </a:p>
          <a:p>
            <a:pPr marL="342900" marR="0" lvl="0" indent="-342900">
              <a:spcBef>
                <a:spcPts val="0"/>
              </a:spcBef>
              <a:spcAft>
                <a:spcPts val="0"/>
              </a:spcAft>
              <a:buFont typeface="Wingdings"/>
              <a:buChar char=""/>
            </a:pPr>
            <a:r>
              <a:rPr lang="en-US" sz="3000" dirty="0">
                <a:ea typeface="Times New Roman"/>
              </a:rPr>
              <a:t>Additional 1003(a) Assurances </a:t>
            </a:r>
          </a:p>
          <a:p>
            <a:pPr marL="342900" marR="0" lvl="0" indent="-342900">
              <a:spcBef>
                <a:spcPts val="0"/>
              </a:spcBef>
              <a:spcAft>
                <a:spcPts val="0"/>
              </a:spcAft>
              <a:buFont typeface="Wingdings"/>
              <a:buChar char=""/>
            </a:pPr>
            <a:r>
              <a:rPr lang="en-US" sz="3000" dirty="0">
                <a:ea typeface="Times New Roman"/>
              </a:rPr>
              <a:t>GaDOE/RESA School and District Effectiveness team</a:t>
            </a:r>
          </a:p>
          <a:p>
            <a:pPr marL="342900" marR="0" lvl="0" indent="-342900">
              <a:spcBef>
                <a:spcPts val="0"/>
              </a:spcBef>
              <a:spcAft>
                <a:spcPts val="0"/>
              </a:spcAft>
              <a:buFont typeface="Wingdings"/>
              <a:buChar char=""/>
            </a:pPr>
            <a:r>
              <a:rPr lang="en-US" sz="3000" dirty="0">
                <a:ea typeface="Times New Roman"/>
              </a:rPr>
              <a:t>QCIS</a:t>
            </a:r>
            <a:r>
              <a:rPr lang="en-US" sz="3000">
                <a:ea typeface="Times New Roman"/>
              </a:rPr>
              <a:t>, </a:t>
            </a:r>
            <a:r>
              <a:rPr lang="en-US" sz="3000" smtClean="0">
                <a:ea typeface="Times New Roman"/>
              </a:rPr>
              <a:t>Indistar</a:t>
            </a:r>
            <a:r>
              <a:rPr lang="en-US" sz="3200" smtClean="0"/>
              <a:t>® </a:t>
            </a:r>
            <a:endParaRPr lang="en-US" sz="3000" dirty="0">
              <a:ea typeface="Times New Roman"/>
            </a:endParaRPr>
          </a:p>
          <a:p>
            <a:pPr marL="342900" marR="0" lvl="0" indent="-342900">
              <a:spcBef>
                <a:spcPts val="0"/>
              </a:spcBef>
              <a:spcAft>
                <a:spcPts val="0"/>
              </a:spcAft>
              <a:buFont typeface="Wingdings"/>
              <a:buChar char=""/>
            </a:pPr>
            <a:r>
              <a:rPr lang="en-US" sz="3000" dirty="0">
                <a:ea typeface="Times New Roman"/>
              </a:rPr>
              <a:t>School Improvement Process</a:t>
            </a:r>
          </a:p>
          <a:p>
            <a:pPr marL="342900" marR="0" lvl="0" indent="-342900">
              <a:spcBef>
                <a:spcPts val="0"/>
              </a:spcBef>
              <a:spcAft>
                <a:spcPts val="0"/>
              </a:spcAft>
              <a:buFont typeface="Wingdings"/>
              <a:buChar char=""/>
            </a:pPr>
            <a:r>
              <a:rPr lang="en-US" sz="3000" dirty="0">
                <a:ea typeface="Times New Roman"/>
              </a:rPr>
              <a:t>School Improvement Plan</a:t>
            </a:r>
          </a:p>
          <a:p>
            <a:pPr marL="342900" marR="0" lvl="0" indent="-342900">
              <a:spcBef>
                <a:spcPts val="0"/>
              </a:spcBef>
              <a:spcAft>
                <a:spcPts val="0"/>
              </a:spcAft>
              <a:buFont typeface="Wingdings"/>
              <a:buChar char=""/>
            </a:pPr>
            <a:r>
              <a:rPr lang="en-US" sz="3000" dirty="0" smtClean="0">
                <a:ea typeface="Times New Roman"/>
              </a:rPr>
              <a:t>Budget </a:t>
            </a:r>
            <a:r>
              <a:rPr lang="en-US" sz="3000" dirty="0">
                <a:ea typeface="Times New Roman"/>
              </a:rPr>
              <a:t>and justification of expenses for 1003(a) funds</a:t>
            </a:r>
          </a:p>
          <a:p>
            <a:pPr marL="342900" marR="0" lvl="0" indent="-342900">
              <a:spcBef>
                <a:spcPts val="0"/>
              </a:spcBef>
              <a:spcAft>
                <a:spcPts val="0"/>
              </a:spcAft>
              <a:buFont typeface="Wingdings"/>
              <a:buChar char=""/>
            </a:pPr>
            <a:r>
              <a:rPr lang="en-US" sz="3000" dirty="0">
                <a:ea typeface="Times New Roman"/>
              </a:rPr>
              <a:t>Allowable expenses related to the Priority or Focus Status that comply with Title I regulations </a:t>
            </a:r>
            <a:endParaRPr lang="en-US" sz="30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438153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492" y="160638"/>
            <a:ext cx="6820930" cy="926757"/>
          </a:xfrm>
        </p:spPr>
        <p:txBody>
          <a:bodyPr>
            <a:normAutofit/>
          </a:bodyPr>
          <a:lstStyle/>
          <a:p>
            <a:r>
              <a:rPr lang="en-US" sz="3600" dirty="0" smtClean="0"/>
              <a:t>Task </a:t>
            </a:r>
            <a:endParaRPr lang="en-US" sz="3600" dirty="0"/>
          </a:p>
        </p:txBody>
      </p:sp>
      <p:sp>
        <p:nvSpPr>
          <p:cNvPr id="3" name="Content Placeholder 2"/>
          <p:cNvSpPr>
            <a:spLocks noGrp="1"/>
          </p:cNvSpPr>
          <p:nvPr>
            <p:ph idx="1"/>
          </p:nvPr>
        </p:nvSpPr>
        <p:spPr>
          <a:xfrm>
            <a:off x="271849" y="1582728"/>
            <a:ext cx="8243501" cy="4544808"/>
          </a:xfrm>
        </p:spPr>
        <p:txBody>
          <a:bodyPr>
            <a:normAutofit/>
          </a:bodyPr>
          <a:lstStyle/>
          <a:p>
            <a:endParaRPr lang="en-US" dirty="0" smtClean="0"/>
          </a:p>
          <a:p>
            <a:pPr marL="0" indent="0">
              <a:buNone/>
            </a:pPr>
            <a:endParaRPr lang="en-US" dirty="0"/>
          </a:p>
          <a:p>
            <a:pPr marL="0" indent="0">
              <a:buNone/>
            </a:pPr>
            <a:r>
              <a:rPr lang="en-US" dirty="0" smtClean="0"/>
              <a:t>In a </a:t>
            </a:r>
            <a:r>
              <a:rPr lang="en-US" dirty="0"/>
              <a:t>group of four to five (no more than five), </a:t>
            </a:r>
            <a:r>
              <a:rPr lang="en-US" dirty="0" smtClean="0"/>
              <a:t>each person assumes one of the following roles: </a:t>
            </a:r>
            <a:r>
              <a:rPr lang="en-US" dirty="0"/>
              <a:t>two principals (one priority and one focus), </a:t>
            </a:r>
            <a:r>
              <a:rPr lang="en-US" dirty="0" smtClean="0"/>
              <a:t>Title </a:t>
            </a:r>
            <a:r>
              <a:rPr lang="en-US" dirty="0"/>
              <a:t>I Director and </a:t>
            </a:r>
            <a:r>
              <a:rPr lang="en-US" dirty="0" smtClean="0"/>
              <a:t>School </a:t>
            </a:r>
            <a:r>
              <a:rPr lang="en-US" dirty="0"/>
              <a:t>Effectiveness Specialist. Using the </a:t>
            </a:r>
            <a:r>
              <a:rPr lang="en-US" dirty="0" smtClean="0"/>
              <a:t>data, funding </a:t>
            </a:r>
            <a:r>
              <a:rPr lang="en-US" dirty="0"/>
              <a:t>and other information provided, respond to the questions on the handout.</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2151015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16" y="123568"/>
            <a:ext cx="6525197" cy="1037967"/>
          </a:xfrm>
        </p:spPr>
        <p:txBody>
          <a:bodyPr>
            <a:normAutofit/>
          </a:bodyPr>
          <a:lstStyle/>
          <a:p>
            <a:r>
              <a:rPr lang="en-US" sz="3200" dirty="0" smtClean="0"/>
              <a:t>School Improvement Process</a:t>
            </a:r>
            <a:br>
              <a:rPr lang="en-US" sz="3200" dirty="0" smtClean="0"/>
            </a:br>
            <a:r>
              <a:rPr lang="en-US" sz="1200" b="0" dirty="0"/>
              <a:t>Adapted from The W. Edwards Deming Institute</a:t>
            </a:r>
            <a:r>
              <a:rPr lang="en-US" sz="1200" dirty="0"/>
              <a:t/>
            </a:r>
            <a:br>
              <a:rPr lang="en-US" sz="1200" dirty="0"/>
            </a:br>
            <a:endParaRPr lang="en-US" sz="12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708" y="1482812"/>
            <a:ext cx="8188105" cy="469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882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Consider the following …</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5/28/2015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631" y="1688972"/>
            <a:ext cx="22923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916194" y="3249827"/>
            <a:ext cx="5943600" cy="1261884"/>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Table Talk</a:t>
            </a:r>
            <a:r>
              <a:rPr lang="en-US" sz="28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Review of multiple measures of data, comprehensive needs assessment and root cause analysis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191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961E45-4C36-417E-9E1E-5026F88708C0}"/>
</file>

<file path=customXml/itemProps2.xml><?xml version="1.0" encoding="utf-8"?>
<ds:datastoreItem xmlns:ds="http://schemas.openxmlformats.org/officeDocument/2006/customXml" ds:itemID="{3E861535-7753-48C9-B868-0900BA82A391}"/>
</file>

<file path=customXml/itemProps3.xml><?xml version="1.0" encoding="utf-8"?>
<ds:datastoreItem xmlns:ds="http://schemas.openxmlformats.org/officeDocument/2006/customXml" ds:itemID="{759AC933-011D-45F1-B4B4-722E2E1CE80B}"/>
</file>

<file path=docProps/app.xml><?xml version="1.0" encoding="utf-8"?>
<Properties xmlns="http://schemas.openxmlformats.org/officeDocument/2006/extended-properties" xmlns:vt="http://schemas.openxmlformats.org/officeDocument/2006/docPropsVTypes">
  <Template>GaDOE-PowerPoint-Template</Template>
  <TotalTime>2102</TotalTime>
  <Words>847</Words>
  <Application>Microsoft Office PowerPoint</Application>
  <PresentationFormat>On-screen Show (4:3)</PresentationFormat>
  <Paragraphs>141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GaDOE-PowerPoint-Template</vt:lpstr>
      <vt:lpstr>            Supporting Priority and Focus Schools with Title I, Part A, 1003(a)  School Improvement Funds  13th Annual Title Programs Summer Conference June 2015 </vt:lpstr>
      <vt:lpstr>Our Collective Work</vt:lpstr>
      <vt:lpstr>1003(a) School Improvement Funds</vt:lpstr>
      <vt:lpstr>Today’s Session</vt:lpstr>
      <vt:lpstr>Standards</vt:lpstr>
      <vt:lpstr>Scenario</vt:lpstr>
      <vt:lpstr>Task </vt:lpstr>
      <vt:lpstr>School Improvement Process Adapted from The W. Edwards Deming Institute </vt:lpstr>
      <vt:lpstr>Consider the following …</vt:lpstr>
      <vt:lpstr>Consider the following …</vt:lpstr>
      <vt:lpstr>Consider the following …</vt:lpstr>
      <vt:lpstr>Consider the following …</vt:lpstr>
      <vt:lpstr>Consider the following …</vt:lpstr>
      <vt:lpstr>Summarizing our work</vt:lpstr>
      <vt:lpstr>Indistar®</vt:lpstr>
      <vt:lpstr>QCIS, Indistar® GA School Performance Standards</vt:lpstr>
      <vt:lpstr>QCIS, Indistar® GA School Performance Standards</vt:lpstr>
      <vt:lpstr>QCIS, Indistar®</vt:lpstr>
      <vt:lpstr>QCIS, Indistar®</vt:lpstr>
      <vt:lpstr>QCIS, Indistar®</vt:lpstr>
      <vt:lpstr>QCIS, Indistar®</vt:lpstr>
      <vt:lpstr>Review Test Site Indistar®</vt:lpstr>
      <vt:lpstr>For our students</vt:lpstr>
      <vt:lpstr>Questions</vt:lpstr>
      <vt:lpstr>            Supporting Priority and Focus Schools with Title I, Part A, 1003(a)  School Improvement Funds  13th Annual Title Programs Summer Conference June 2015 </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PL Webinar January 16, 2015</dc:title>
  <dc:creator>GaDOE</dc:creator>
  <cp:lastModifiedBy>LENOVO USER</cp:lastModifiedBy>
  <cp:revision>94</cp:revision>
  <cp:lastPrinted>2015-05-28T15:40:49Z</cp:lastPrinted>
  <dcterms:created xsi:type="dcterms:W3CDTF">2015-01-13T16:44:18Z</dcterms:created>
  <dcterms:modified xsi:type="dcterms:W3CDTF">2015-05-28T15:41:19Z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140800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