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diagrams/data1.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52.xml" ContentType="application/vnd.openxmlformats-officedocument.presentationml.slide+xml"/>
  <Override PartName="/ppt/slides/slide58.xml" ContentType="application/vnd.openxmlformats-officedocument.presentationml.slide+xml"/>
  <Override PartName="/ppt/slides/slide51.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3.xml" ContentType="application/vnd.openxmlformats-officedocument.presentationml.slide+xml"/>
  <Override PartName="/ppt/notesSlides/notesSlide54.xml" ContentType="application/vnd.openxmlformats-officedocument.presentationml.notesSlide+xml"/>
  <Override PartName="/ppt/slideLayouts/slideLayout3.xml" ContentType="application/vnd.openxmlformats-officedocument.presentationml.slideLayout+xml"/>
  <Override PartName="/ppt/notesSlides/notesSlide53.xml" ContentType="application/vnd.openxmlformats-officedocument.presentationml.notesSlide+xml"/>
  <Override PartName="/ppt/slideMasters/slideMaster1.xml" ContentType="application/vnd.openxmlformats-officedocument.presentationml.slideMaster+xml"/>
  <Override PartName="/ppt/notesSlides/notesSlide52.xml" ContentType="application/vnd.openxmlformats-officedocument.presentationml.notesSlide+xml"/>
  <Override PartName="/ppt/notesSlides/notesSlide33.xml" ContentType="application/vnd.openxmlformats-officedocument.presentationml.notesSlide+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13.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notesSlides/notesSlide12.xml" ContentType="application/vnd.openxmlformats-officedocument.presentationml.notesSlide+xml"/>
  <Override PartName="/ppt/notesSlides/notesSlide35.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8.xml" ContentType="application/vnd.openxmlformats-officedocument.presentationml.notesSlide+xml"/>
  <Override PartName="/ppt/notesSlides/notesSlide18.xml" ContentType="application/vnd.openxmlformats-officedocument.presentationml.notesSlide+xml"/>
  <Override PartName="/ppt/notesSlides/notesSlide23.xml" ContentType="application/vnd.openxmlformats-officedocument.presentationml.notesSlide+xml"/>
  <Override PartName="/ppt/notesSlides/notesSlide19.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7.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2.xml" ContentType="application/vnd.openxmlformats-officedocument.presentationml.slideLayout+xml"/>
  <Override PartName="/ppt/notesSlides/notesSlide24.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49.xml" ContentType="application/vnd.openxmlformats-officedocument.presentationml.notesSlide+xml"/>
  <Override PartName="/ppt/slideLayouts/slideLayout11.xml" ContentType="application/vnd.openxmlformats-officedocument.presentationml.slideLayout+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37.xml" ContentType="application/vnd.openxmlformats-officedocument.presentationml.notesSlide+xml"/>
  <Override PartName="/ppt/notesSlides/notesSlide47.xml" ContentType="application/vnd.openxmlformats-officedocument.presentationml.notesSlide+xml"/>
  <Override PartName="/ppt/notesSlides/notesSlide45.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6.xml" ContentType="application/vnd.openxmlformats-officedocument.presentationml.notesSlide+xml"/>
  <Override PartName="/ppt/notesSlides/notesSlide8.xml" ContentType="application/vnd.openxmlformats-officedocument.presentationml.notesSlide+xml"/>
  <Override PartName="/ppt/notesSlides/notesSlide41.xml" ContentType="application/vnd.openxmlformats-officedocument.presentationml.notesSlide+xml"/>
  <Override PartName="/ppt/notesSlides/notesSlide44.xml" ContentType="application/vnd.openxmlformats-officedocument.presentationml.notesSlide+xml"/>
  <Override PartName="/ppt/notesSlides/notesSlide40.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diagrams/layout1.xml" ContentType="application/vnd.openxmlformats-officedocument.drawingml.diagramLayout+xml"/>
  <Override PartName="/ppt/comments/comment1.xml" ContentType="application/vnd.openxmlformats-officedocument.presentationml.comments+xml"/>
  <Override PartName="/ppt/charts/chart2.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colors1.xml" ContentType="application/vnd.openxmlformats-officedocument.drawingml.diagramColors+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6.xml" ContentType="application/vnd.openxmlformats-officedocument.drawingml.diagramLayout+xml"/>
  <Override PartName="/ppt/diagrams/colors5.xml" ContentType="application/vnd.openxmlformats-officedocument.drawingml.diagramColors+xml"/>
  <Override PartName="/ppt/diagrams/drawing5.xml" ContentType="application/vnd.ms-office.drawingml.diagramDrawing+xml"/>
  <Override PartName="/ppt/commentAuthors.xml" ContentType="application/vnd.openxmlformats-officedocument.presentationml.commentAuthors+xml"/>
  <Override PartName="/ppt/diagrams/layout7.xml" ContentType="application/vnd.openxmlformats-officedocument.drawingml.diagramLayout+xml"/>
  <Override PartName="/ppt/diagrams/quickStyle7.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harts/chart3.xml" ContentType="application/vnd.openxmlformats-officedocument.drawingml.chart+xml"/>
  <Override PartName="/ppt/diagrams/drawing7.xml" ContentType="application/vnd.ms-office.drawingml.diagramDrawing+xml"/>
  <Override PartName="/ppt/diagrams/colors7.xml" ContentType="application/vnd.openxmlformats-officedocument.drawingml.diagramColors+xml"/>
  <Override PartName="/ppt/diagrams/quickStyle1.xml" ContentType="application/vnd.openxmlformats-officedocument.drawingml.diagramStyle+xml"/>
  <Override PartName="/ppt/diagrams/quickStyle5.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layout5.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layout3.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theme/theme1.xml" ContentType="application/vnd.openxmlformats-officedocument.theme+xml"/>
  <Override PartName="/ppt/diagrams/layout4.xml" ContentType="application/vnd.openxmlformats-officedocument.drawingml.diagramLayout+xml"/>
  <Override PartName="/ppt/diagrams/colors3.xml" ContentType="application/vnd.openxmlformats-officedocument.drawingml.diagramColors+xml"/>
  <Override PartName="/ppt/diagrams/quickStyle3.xml" ContentType="application/vnd.openxmlformats-officedocument.drawingml.diagramStyle+xml"/>
  <Override PartName="/ppt/diagrams/drawing3.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9"/>
  </p:notesMasterIdLst>
  <p:handoutMasterIdLst>
    <p:handoutMasterId r:id="rId80"/>
  </p:handoutMasterIdLst>
  <p:sldIdLst>
    <p:sldId id="391" r:id="rId2"/>
    <p:sldId id="392" r:id="rId3"/>
    <p:sldId id="396" r:id="rId4"/>
    <p:sldId id="393" r:id="rId5"/>
    <p:sldId id="394" r:id="rId6"/>
    <p:sldId id="395" r:id="rId7"/>
    <p:sldId id="398" r:id="rId8"/>
    <p:sldId id="399" r:id="rId9"/>
    <p:sldId id="400" r:id="rId10"/>
    <p:sldId id="401" r:id="rId11"/>
    <p:sldId id="402" r:id="rId12"/>
    <p:sldId id="404" r:id="rId13"/>
    <p:sldId id="405" r:id="rId14"/>
    <p:sldId id="406" r:id="rId15"/>
    <p:sldId id="407" r:id="rId16"/>
    <p:sldId id="409" r:id="rId17"/>
    <p:sldId id="410" r:id="rId18"/>
    <p:sldId id="411" r:id="rId19"/>
    <p:sldId id="412" r:id="rId20"/>
    <p:sldId id="403" r:id="rId21"/>
    <p:sldId id="420" r:id="rId22"/>
    <p:sldId id="413" r:id="rId23"/>
    <p:sldId id="414" r:id="rId24"/>
    <p:sldId id="416" r:id="rId25"/>
    <p:sldId id="417" r:id="rId26"/>
    <p:sldId id="418" r:id="rId27"/>
    <p:sldId id="419" r:id="rId28"/>
    <p:sldId id="256" r:id="rId29"/>
    <p:sldId id="257" r:id="rId30"/>
    <p:sldId id="258" r:id="rId31"/>
    <p:sldId id="378" r:id="rId32"/>
    <p:sldId id="312" r:id="rId33"/>
    <p:sldId id="341" r:id="rId34"/>
    <p:sldId id="340" r:id="rId35"/>
    <p:sldId id="317" r:id="rId36"/>
    <p:sldId id="357" r:id="rId37"/>
    <p:sldId id="349" r:id="rId38"/>
    <p:sldId id="274" r:id="rId39"/>
    <p:sldId id="313" r:id="rId40"/>
    <p:sldId id="361" r:id="rId41"/>
    <p:sldId id="362" r:id="rId42"/>
    <p:sldId id="363" r:id="rId43"/>
    <p:sldId id="364" r:id="rId44"/>
    <p:sldId id="382" r:id="rId45"/>
    <p:sldId id="315" r:id="rId46"/>
    <p:sldId id="316" r:id="rId47"/>
    <p:sldId id="365" r:id="rId48"/>
    <p:sldId id="259" r:id="rId49"/>
    <p:sldId id="325" r:id="rId50"/>
    <p:sldId id="265" r:id="rId51"/>
    <p:sldId id="351" r:id="rId52"/>
    <p:sldId id="360" r:id="rId53"/>
    <p:sldId id="366" r:id="rId54"/>
    <p:sldId id="369" r:id="rId55"/>
    <p:sldId id="371" r:id="rId56"/>
    <p:sldId id="368" r:id="rId57"/>
    <p:sldId id="384" r:id="rId58"/>
    <p:sldId id="367" r:id="rId59"/>
    <p:sldId id="372" r:id="rId60"/>
    <p:sldId id="321" r:id="rId61"/>
    <p:sldId id="373" r:id="rId62"/>
    <p:sldId id="319" r:id="rId63"/>
    <p:sldId id="385" r:id="rId64"/>
    <p:sldId id="386" r:id="rId65"/>
    <p:sldId id="354" r:id="rId66"/>
    <p:sldId id="375" r:id="rId67"/>
    <p:sldId id="388" r:id="rId68"/>
    <p:sldId id="389" r:id="rId69"/>
    <p:sldId id="324" r:id="rId70"/>
    <p:sldId id="261" r:id="rId71"/>
    <p:sldId id="376" r:id="rId72"/>
    <p:sldId id="377" r:id="rId73"/>
    <p:sldId id="356" r:id="rId74"/>
    <p:sldId id="359" r:id="rId75"/>
    <p:sldId id="323" r:id="rId76"/>
    <p:sldId id="334" r:id="rId77"/>
    <p:sldId id="272" r:id="rId7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Gay" initials="DG" lastIdx="1" clrIdx="0">
    <p:extLst>
      <p:ext uri="{19B8F6BF-5375-455C-9EA6-DF929625EA0E}">
        <p15:presenceInfo xmlns:p15="http://schemas.microsoft.com/office/powerpoint/2012/main" xmlns="" userId="S-1-5-21-4138756018-1546103158-1358996498-16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24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Reading Percent  Meets and Exceeds</a:t>
            </a:r>
            <a:endParaRPr lang="en-US" dirty="0"/>
          </a:p>
        </c:rich>
      </c:tx>
      <c:layout/>
      <c:overlay val="0"/>
    </c:title>
    <c:autoTitleDeleted val="0"/>
    <c:plotArea>
      <c:layout/>
      <c:lineChart>
        <c:grouping val="standard"/>
        <c:varyColors val="0"/>
        <c:ser>
          <c:idx val="0"/>
          <c:order val="0"/>
          <c:tx>
            <c:strRef>
              <c:f>Sheet1!$B$1</c:f>
              <c:strCache>
                <c:ptCount val="1"/>
                <c:pt idx="0">
                  <c:v>Reading  ALL</c:v>
                </c:pt>
              </c:strCache>
            </c:strRef>
          </c:tx>
          <c:cat>
            <c:strRef>
              <c:f>Sheet1!$A$2:$A$8</c:f>
              <c:strCache>
                <c:ptCount val="7"/>
                <c:pt idx="0">
                  <c:v>3rd</c:v>
                </c:pt>
                <c:pt idx="1">
                  <c:v>4th</c:v>
                </c:pt>
                <c:pt idx="2">
                  <c:v>5th</c:v>
                </c:pt>
                <c:pt idx="3">
                  <c:v>6th</c:v>
                </c:pt>
                <c:pt idx="4">
                  <c:v>7th</c:v>
                </c:pt>
                <c:pt idx="5">
                  <c:v>8th </c:v>
                </c:pt>
                <c:pt idx="6">
                  <c:v>9th</c:v>
                </c:pt>
              </c:strCache>
            </c:strRef>
          </c:cat>
          <c:val>
            <c:numRef>
              <c:f>Sheet1!$B$2:$B$8</c:f>
              <c:numCache>
                <c:formatCode>General</c:formatCode>
                <c:ptCount val="7"/>
                <c:pt idx="0">
                  <c:v>92</c:v>
                </c:pt>
                <c:pt idx="1">
                  <c:v>81</c:v>
                </c:pt>
                <c:pt idx="2">
                  <c:v>86</c:v>
                </c:pt>
                <c:pt idx="3">
                  <c:v>92</c:v>
                </c:pt>
                <c:pt idx="4">
                  <c:v>89</c:v>
                </c:pt>
                <c:pt idx="5">
                  <c:v>96</c:v>
                </c:pt>
                <c:pt idx="6">
                  <c:v>82</c:v>
                </c:pt>
              </c:numCache>
            </c:numRef>
          </c:val>
          <c:smooth val="0"/>
          <c:extLst>
            <c:ext xmlns:c16="http://schemas.microsoft.com/office/drawing/2014/chart" uri="{C3380CC4-5D6E-409C-BE32-E72D297353CC}">
              <c16:uniqueId val="{00000000-2219-419A-B183-59345B24D125}"/>
            </c:ext>
          </c:extLst>
        </c:ser>
        <c:ser>
          <c:idx val="1"/>
          <c:order val="1"/>
          <c:tx>
            <c:strRef>
              <c:f>Sheet1!$C$1</c:f>
              <c:strCache>
                <c:ptCount val="1"/>
                <c:pt idx="0">
                  <c:v>Reading SWD</c:v>
                </c:pt>
              </c:strCache>
            </c:strRef>
          </c:tx>
          <c:cat>
            <c:strRef>
              <c:f>Sheet1!$A$2:$A$8</c:f>
              <c:strCache>
                <c:ptCount val="7"/>
                <c:pt idx="0">
                  <c:v>3rd</c:v>
                </c:pt>
                <c:pt idx="1">
                  <c:v>4th</c:v>
                </c:pt>
                <c:pt idx="2">
                  <c:v>5th</c:v>
                </c:pt>
                <c:pt idx="3">
                  <c:v>6th</c:v>
                </c:pt>
                <c:pt idx="4">
                  <c:v>7th</c:v>
                </c:pt>
                <c:pt idx="5">
                  <c:v>8th </c:v>
                </c:pt>
                <c:pt idx="6">
                  <c:v>9th</c:v>
                </c:pt>
              </c:strCache>
            </c:strRef>
          </c:cat>
          <c:val>
            <c:numRef>
              <c:f>Sheet1!$C$2:$C$8</c:f>
              <c:numCache>
                <c:formatCode>General</c:formatCode>
                <c:ptCount val="7"/>
                <c:pt idx="0">
                  <c:v>82</c:v>
                </c:pt>
                <c:pt idx="1">
                  <c:v>61</c:v>
                </c:pt>
                <c:pt idx="2">
                  <c:v>64</c:v>
                </c:pt>
                <c:pt idx="3">
                  <c:v>69</c:v>
                </c:pt>
                <c:pt idx="4">
                  <c:v>84</c:v>
                </c:pt>
                <c:pt idx="5">
                  <c:v>81</c:v>
                </c:pt>
                <c:pt idx="6">
                  <c:v>46</c:v>
                </c:pt>
              </c:numCache>
            </c:numRef>
          </c:val>
          <c:smooth val="0"/>
          <c:extLst>
            <c:ext xmlns:c16="http://schemas.microsoft.com/office/drawing/2014/chart" uri="{C3380CC4-5D6E-409C-BE32-E72D297353CC}">
              <c16:uniqueId val="{00000001-2219-419A-B183-59345B24D125}"/>
            </c:ext>
          </c:extLst>
        </c:ser>
        <c:dLbls>
          <c:showLegendKey val="0"/>
          <c:showVal val="0"/>
          <c:showCatName val="0"/>
          <c:showSerName val="0"/>
          <c:showPercent val="0"/>
          <c:showBubbleSize val="0"/>
        </c:dLbls>
        <c:marker val="1"/>
        <c:smooth val="0"/>
        <c:axId val="51310976"/>
        <c:axId val="51312896"/>
      </c:lineChart>
      <c:catAx>
        <c:axId val="51310976"/>
        <c:scaling>
          <c:orientation val="minMax"/>
        </c:scaling>
        <c:delete val="0"/>
        <c:axPos val="b"/>
        <c:title>
          <c:layout/>
          <c:overlay val="0"/>
        </c:title>
        <c:numFmt formatCode="General" sourceLinked="1"/>
        <c:majorTickMark val="out"/>
        <c:minorTickMark val="none"/>
        <c:tickLblPos val="nextTo"/>
        <c:crossAx val="51312896"/>
        <c:crosses val="autoZero"/>
        <c:auto val="1"/>
        <c:lblAlgn val="ctr"/>
        <c:lblOffset val="100"/>
        <c:noMultiLvlLbl val="0"/>
      </c:catAx>
      <c:valAx>
        <c:axId val="51312896"/>
        <c:scaling>
          <c:orientation val="minMax"/>
        </c:scaling>
        <c:delete val="0"/>
        <c:axPos val="l"/>
        <c:majorGridlines/>
        <c:numFmt formatCode="General" sourceLinked="1"/>
        <c:majorTickMark val="none"/>
        <c:minorTickMark val="none"/>
        <c:tickLblPos val="nextTo"/>
        <c:crossAx val="51310976"/>
        <c:crosses val="autoZero"/>
        <c:crossBetween val="between"/>
      </c:valAx>
      <c:dTable>
        <c:showHorzBorder val="1"/>
        <c:showVertBorder val="1"/>
        <c:showOutline val="1"/>
        <c:showKeys val="1"/>
      </c:dTable>
      <c:spPr>
        <a:noFill/>
        <a:ln w="25400">
          <a:noFill/>
        </a:ln>
      </c:spPr>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dirty="0" smtClean="0"/>
              <a:t>Math</a:t>
            </a:r>
            <a:r>
              <a:rPr lang="en-US" baseline="0" dirty="0" smtClean="0"/>
              <a:t> Percent </a:t>
            </a:r>
            <a:r>
              <a:rPr lang="en-US" dirty="0" smtClean="0"/>
              <a:t> Meets and Exceeds</a:t>
            </a:r>
            <a:endParaRPr lang="en-US" dirty="0"/>
          </a:p>
        </c:rich>
      </c:tx>
      <c:layout/>
      <c:overlay val="0"/>
    </c:title>
    <c:autoTitleDeleted val="0"/>
    <c:plotArea>
      <c:layout/>
      <c:lineChart>
        <c:grouping val="standard"/>
        <c:varyColors val="0"/>
        <c:ser>
          <c:idx val="0"/>
          <c:order val="0"/>
          <c:tx>
            <c:strRef>
              <c:f>Sheet1!$B$1</c:f>
              <c:strCache>
                <c:ptCount val="1"/>
                <c:pt idx="0">
                  <c:v>Math All</c:v>
                </c:pt>
              </c:strCache>
            </c:strRef>
          </c:tx>
          <c:cat>
            <c:strRef>
              <c:f>Sheet1!$A$2:$A$8</c:f>
              <c:strCache>
                <c:ptCount val="7"/>
                <c:pt idx="0">
                  <c:v>3rd</c:v>
                </c:pt>
                <c:pt idx="1">
                  <c:v>4th</c:v>
                </c:pt>
                <c:pt idx="2">
                  <c:v>5th</c:v>
                </c:pt>
                <c:pt idx="3">
                  <c:v>6th</c:v>
                </c:pt>
                <c:pt idx="4">
                  <c:v>7th</c:v>
                </c:pt>
                <c:pt idx="5">
                  <c:v>8th </c:v>
                </c:pt>
                <c:pt idx="6">
                  <c:v>9th</c:v>
                </c:pt>
              </c:strCache>
            </c:strRef>
          </c:cat>
          <c:val>
            <c:numRef>
              <c:f>Sheet1!$B$2:$B$8</c:f>
              <c:numCache>
                <c:formatCode>General</c:formatCode>
                <c:ptCount val="7"/>
                <c:pt idx="0">
                  <c:v>90</c:v>
                </c:pt>
                <c:pt idx="1">
                  <c:v>80</c:v>
                </c:pt>
                <c:pt idx="2">
                  <c:v>88</c:v>
                </c:pt>
                <c:pt idx="3">
                  <c:v>69</c:v>
                </c:pt>
                <c:pt idx="4">
                  <c:v>63</c:v>
                </c:pt>
                <c:pt idx="5">
                  <c:v>83</c:v>
                </c:pt>
                <c:pt idx="6">
                  <c:v>61</c:v>
                </c:pt>
              </c:numCache>
            </c:numRef>
          </c:val>
          <c:smooth val="0"/>
          <c:extLst>
            <c:ext xmlns:c16="http://schemas.microsoft.com/office/drawing/2014/chart" uri="{C3380CC4-5D6E-409C-BE32-E72D297353CC}">
              <c16:uniqueId val="{00000000-A63E-4C90-9F81-21E6C65FA216}"/>
            </c:ext>
          </c:extLst>
        </c:ser>
        <c:ser>
          <c:idx val="1"/>
          <c:order val="1"/>
          <c:tx>
            <c:strRef>
              <c:f>Sheet1!$C$1</c:f>
              <c:strCache>
                <c:ptCount val="1"/>
                <c:pt idx="0">
                  <c:v>Math SWD</c:v>
                </c:pt>
              </c:strCache>
            </c:strRef>
          </c:tx>
          <c:cat>
            <c:strRef>
              <c:f>Sheet1!$A$2:$A$8</c:f>
              <c:strCache>
                <c:ptCount val="7"/>
                <c:pt idx="0">
                  <c:v>3rd</c:v>
                </c:pt>
                <c:pt idx="1">
                  <c:v>4th</c:v>
                </c:pt>
                <c:pt idx="2">
                  <c:v>5th</c:v>
                </c:pt>
                <c:pt idx="3">
                  <c:v>6th</c:v>
                </c:pt>
                <c:pt idx="4">
                  <c:v>7th</c:v>
                </c:pt>
                <c:pt idx="5">
                  <c:v>8th </c:v>
                </c:pt>
                <c:pt idx="6">
                  <c:v>9th</c:v>
                </c:pt>
              </c:strCache>
            </c:strRef>
          </c:cat>
          <c:val>
            <c:numRef>
              <c:f>Sheet1!$C$2:$C$8</c:f>
              <c:numCache>
                <c:formatCode>General</c:formatCode>
                <c:ptCount val="7"/>
                <c:pt idx="0">
                  <c:v>74</c:v>
                </c:pt>
                <c:pt idx="1">
                  <c:v>52</c:v>
                </c:pt>
                <c:pt idx="2">
                  <c:v>63</c:v>
                </c:pt>
                <c:pt idx="3">
                  <c:v>35</c:v>
                </c:pt>
                <c:pt idx="4">
                  <c:v>51</c:v>
                </c:pt>
                <c:pt idx="5">
                  <c:v>48</c:v>
                </c:pt>
                <c:pt idx="6">
                  <c:v>24</c:v>
                </c:pt>
              </c:numCache>
            </c:numRef>
          </c:val>
          <c:smooth val="0"/>
          <c:extLst>
            <c:ext xmlns:c16="http://schemas.microsoft.com/office/drawing/2014/chart" uri="{C3380CC4-5D6E-409C-BE32-E72D297353CC}">
              <c16:uniqueId val="{00000001-A63E-4C90-9F81-21E6C65FA216}"/>
            </c:ext>
          </c:extLst>
        </c:ser>
        <c:dLbls>
          <c:showLegendKey val="0"/>
          <c:showVal val="0"/>
          <c:showCatName val="0"/>
          <c:showSerName val="0"/>
          <c:showPercent val="0"/>
          <c:showBubbleSize val="0"/>
        </c:dLbls>
        <c:marker val="1"/>
        <c:smooth val="0"/>
        <c:axId val="53648000"/>
        <c:axId val="53649792"/>
      </c:lineChart>
      <c:catAx>
        <c:axId val="53648000"/>
        <c:scaling>
          <c:orientation val="minMax"/>
        </c:scaling>
        <c:delete val="0"/>
        <c:axPos val="b"/>
        <c:numFmt formatCode="General" sourceLinked="1"/>
        <c:majorTickMark val="none"/>
        <c:minorTickMark val="none"/>
        <c:tickLblPos val="none"/>
        <c:crossAx val="53649792"/>
        <c:crosses val="autoZero"/>
        <c:auto val="1"/>
        <c:lblAlgn val="ctr"/>
        <c:lblOffset val="100"/>
        <c:noMultiLvlLbl val="0"/>
      </c:catAx>
      <c:valAx>
        <c:axId val="53649792"/>
        <c:scaling>
          <c:orientation val="minMax"/>
        </c:scaling>
        <c:delete val="0"/>
        <c:axPos val="l"/>
        <c:majorGridlines/>
        <c:numFmt formatCode="General" sourceLinked="1"/>
        <c:majorTickMark val="none"/>
        <c:minorTickMark val="none"/>
        <c:tickLblPos val="nextTo"/>
        <c:crossAx val="53648000"/>
        <c:crosses val="autoZero"/>
        <c:crossBetween val="between"/>
      </c:valAx>
      <c:dTable>
        <c:showHorzBorder val="1"/>
        <c:showVertBorder val="1"/>
        <c:showOutline val="1"/>
        <c:showKeys val="1"/>
      </c:dTable>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967386021191799E-2"/>
          <c:y val="5.0473457250976198E-2"/>
          <c:w val="0.81369058034412367"/>
          <c:h val="0.84317326500459677"/>
        </c:manualLayout>
      </c:layout>
      <c:barChart>
        <c:barDir val="col"/>
        <c:grouping val="clustered"/>
        <c:varyColors val="0"/>
        <c:ser>
          <c:idx val="0"/>
          <c:order val="0"/>
          <c:tx>
            <c:strRef>
              <c:f>Sheet1!$B$1</c:f>
              <c:strCache>
                <c:ptCount val="1"/>
                <c:pt idx="0">
                  <c:v>2005</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pt idx="0">
                  <c:v>2005</c:v>
                </c:pt>
              </c:numCache>
            </c:numRef>
          </c:cat>
          <c:val>
            <c:numRef>
              <c:f>Sheet1!$B$2</c:f>
              <c:numCache>
                <c:formatCode>General</c:formatCode>
                <c:ptCount val="1"/>
                <c:pt idx="0">
                  <c:v>21.6</c:v>
                </c:pt>
              </c:numCache>
            </c:numRef>
          </c:val>
          <c:extLst>
            <c:ext xmlns:c16="http://schemas.microsoft.com/office/drawing/2014/chart" uri="{C3380CC4-5D6E-409C-BE32-E72D297353CC}">
              <c16:uniqueId val="{00000000-B69A-4ACB-849C-30EB0FA73506}"/>
            </c:ext>
          </c:extLst>
        </c:ser>
        <c:ser>
          <c:idx val="1"/>
          <c:order val="1"/>
          <c:tx>
            <c:strRef>
              <c:f>Sheet1!$C$1</c:f>
              <c:strCache>
                <c:ptCount val="1"/>
                <c:pt idx="0">
                  <c:v>2008</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pt idx="0">
                  <c:v>2005</c:v>
                </c:pt>
              </c:numCache>
            </c:numRef>
          </c:cat>
          <c:val>
            <c:numRef>
              <c:f>Sheet1!$C$2</c:f>
              <c:numCache>
                <c:formatCode>General</c:formatCode>
                <c:ptCount val="1"/>
                <c:pt idx="0">
                  <c:v>54.4</c:v>
                </c:pt>
              </c:numCache>
            </c:numRef>
          </c:val>
          <c:extLst>
            <c:ext xmlns:c16="http://schemas.microsoft.com/office/drawing/2014/chart" uri="{C3380CC4-5D6E-409C-BE32-E72D297353CC}">
              <c16:uniqueId val="{00000001-B69A-4ACB-849C-30EB0FA73506}"/>
            </c:ext>
          </c:extLst>
        </c:ser>
        <c:ser>
          <c:idx val="2"/>
          <c:order val="2"/>
          <c:tx>
            <c:strRef>
              <c:f>Sheet1!$D$1</c:f>
              <c:strCache>
                <c:ptCount val="1"/>
                <c:pt idx="0">
                  <c:v>2011</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pt idx="0">
                  <c:v>2005</c:v>
                </c:pt>
              </c:numCache>
            </c:numRef>
          </c:cat>
          <c:val>
            <c:numRef>
              <c:f>Sheet1!$D$2</c:f>
              <c:numCache>
                <c:formatCode>General</c:formatCode>
                <c:ptCount val="1"/>
                <c:pt idx="0">
                  <c:v>68.900000000000006</c:v>
                </c:pt>
              </c:numCache>
            </c:numRef>
          </c:val>
          <c:extLst>
            <c:ext xmlns:c16="http://schemas.microsoft.com/office/drawing/2014/chart" uri="{C3380CC4-5D6E-409C-BE32-E72D297353CC}">
              <c16:uniqueId val="{00000002-B69A-4ACB-849C-30EB0FA73506}"/>
            </c:ext>
          </c:extLst>
        </c:ser>
        <c:ser>
          <c:idx val="3"/>
          <c:order val="3"/>
          <c:tx>
            <c:strRef>
              <c:f>Sheet1!$E$1</c:f>
              <c:strCache>
                <c:ptCount val="1"/>
                <c:pt idx="0">
                  <c:v>2013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c:f>
              <c:numCache>
                <c:formatCode>General</c:formatCode>
                <c:ptCount val="1"/>
                <c:pt idx="0">
                  <c:v>2005</c:v>
                </c:pt>
              </c:numCache>
            </c:numRef>
          </c:cat>
          <c:val>
            <c:numRef>
              <c:f>Sheet1!$E$2</c:f>
              <c:numCache>
                <c:formatCode>General</c:formatCode>
                <c:ptCount val="1"/>
                <c:pt idx="0">
                  <c:v>57.6</c:v>
                </c:pt>
              </c:numCache>
            </c:numRef>
          </c:val>
          <c:extLst>
            <c:ext xmlns:c16="http://schemas.microsoft.com/office/drawing/2014/chart" uri="{C3380CC4-5D6E-409C-BE32-E72D297353CC}">
              <c16:uniqueId val="{00000003-B69A-4ACB-849C-30EB0FA73506}"/>
            </c:ext>
          </c:extLst>
        </c:ser>
        <c:ser>
          <c:idx val="4"/>
          <c:order val="4"/>
          <c:tx>
            <c:strRef>
              <c:f>Sheet1!$F$1</c:f>
              <c:strCache>
                <c:ptCount val="1"/>
                <c:pt idx="0">
                  <c:v>2014</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Sheet1!$A$2</c:f>
              <c:numCache>
                <c:formatCode>General</c:formatCode>
                <c:ptCount val="1"/>
                <c:pt idx="0">
                  <c:v>2005</c:v>
                </c:pt>
              </c:numCache>
            </c:numRef>
          </c:cat>
          <c:val>
            <c:numRef>
              <c:f>Sheet1!$F$2</c:f>
              <c:numCache>
                <c:formatCode>General</c:formatCode>
                <c:ptCount val="1"/>
                <c:pt idx="0">
                  <c:v>73.599999999999994</c:v>
                </c:pt>
              </c:numCache>
            </c:numRef>
          </c:val>
          <c:extLst>
            <c:ext xmlns:c16="http://schemas.microsoft.com/office/drawing/2014/chart" uri="{C3380CC4-5D6E-409C-BE32-E72D297353CC}">
              <c16:uniqueId val="{00000004-B69A-4ACB-849C-30EB0FA73506}"/>
            </c:ext>
          </c:extLst>
        </c:ser>
        <c:dLbls>
          <c:showLegendKey val="0"/>
          <c:showVal val="0"/>
          <c:showCatName val="0"/>
          <c:showSerName val="0"/>
          <c:showPercent val="0"/>
          <c:showBubbleSize val="0"/>
        </c:dLbls>
        <c:gapWidth val="150"/>
        <c:axId val="56792192"/>
        <c:axId val="56793728"/>
      </c:barChart>
      <c:catAx>
        <c:axId val="56792192"/>
        <c:scaling>
          <c:orientation val="minMax"/>
        </c:scaling>
        <c:delete val="0"/>
        <c:axPos val="b"/>
        <c:numFmt formatCode="General" sourceLinked="1"/>
        <c:majorTickMark val="out"/>
        <c:minorTickMark val="none"/>
        <c:tickLblPos val="nextTo"/>
        <c:crossAx val="56793728"/>
        <c:crosses val="autoZero"/>
        <c:auto val="1"/>
        <c:lblAlgn val="ctr"/>
        <c:lblOffset val="100"/>
        <c:noMultiLvlLbl val="0"/>
      </c:catAx>
      <c:valAx>
        <c:axId val="56793728"/>
        <c:scaling>
          <c:orientation val="minMax"/>
        </c:scaling>
        <c:delete val="0"/>
        <c:axPos val="l"/>
        <c:majorGridlines/>
        <c:numFmt formatCode="General" sourceLinked="1"/>
        <c:majorTickMark val="out"/>
        <c:minorTickMark val="none"/>
        <c:tickLblPos val="nextTo"/>
        <c:crossAx val="5679219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5-05-31T17:41:42.398" idx="1">
    <p:pos x="4846" y="2379"/>
    <p:text/>
    <p:extLst>
      <p:ext uri="{C676402C-5697-4E1C-873F-D02D1690AC5C}">
        <p15:threadingInfo xmlns:p15="http://schemas.microsoft.com/office/powerpoint/2012/main" xmlns=""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80CA7-C0DD-40DF-8A0C-0074A165DA34}"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85DFD482-4689-4450-AED5-D3BFC8DEB6CC}">
      <dgm:prSet phldrT="[Text]" custT="1"/>
      <dgm:spPr/>
      <dgm:t>
        <a:bodyPr/>
        <a:lstStyle/>
        <a:p>
          <a:r>
            <a:rPr lang="en-US" sz="2800" b="1" dirty="0"/>
            <a:t>Review Data and Tell Your Story</a:t>
          </a:r>
        </a:p>
      </dgm:t>
    </dgm:pt>
    <dgm:pt modelId="{B5F50A44-C15E-4D65-BCD2-18D099E90812}" type="parTrans" cxnId="{53022401-59FD-4D54-B929-1DA73201FDFC}">
      <dgm:prSet/>
      <dgm:spPr/>
      <dgm:t>
        <a:bodyPr/>
        <a:lstStyle/>
        <a:p>
          <a:endParaRPr lang="en-US"/>
        </a:p>
      </dgm:t>
    </dgm:pt>
    <dgm:pt modelId="{8C8DF026-5621-4666-9EED-CBBAFD21869B}" type="sibTrans" cxnId="{53022401-59FD-4D54-B929-1DA73201FDFC}">
      <dgm:prSet/>
      <dgm:spPr/>
      <dgm:t>
        <a:bodyPr/>
        <a:lstStyle/>
        <a:p>
          <a:endParaRPr lang="en-US"/>
        </a:p>
      </dgm:t>
    </dgm:pt>
    <dgm:pt modelId="{3416A5A1-80CF-4621-BA4B-C2B53CC6EA9E}">
      <dgm:prSet phldrT="[Text]" custT="1"/>
      <dgm:spPr/>
      <dgm:t>
        <a:bodyPr/>
        <a:lstStyle/>
        <a:p>
          <a:r>
            <a:rPr lang="en-US" sz="2800" b="1" dirty="0"/>
            <a:t>Implement, Monitor and Evaluate</a:t>
          </a:r>
        </a:p>
      </dgm:t>
    </dgm:pt>
    <dgm:pt modelId="{11B6FCA2-159A-4674-9D96-CA52EF529BDC}" type="parTrans" cxnId="{3BFE7463-853A-4656-B5DC-DAE74F367AD5}">
      <dgm:prSet/>
      <dgm:spPr/>
      <dgm:t>
        <a:bodyPr/>
        <a:lstStyle/>
        <a:p>
          <a:endParaRPr lang="en-US"/>
        </a:p>
      </dgm:t>
    </dgm:pt>
    <dgm:pt modelId="{BC380957-BED3-4875-A918-0A31E50E216C}" type="sibTrans" cxnId="{3BFE7463-853A-4656-B5DC-DAE74F367AD5}">
      <dgm:prSet/>
      <dgm:spPr/>
      <dgm:t>
        <a:bodyPr/>
        <a:lstStyle/>
        <a:p>
          <a:endParaRPr lang="en-US"/>
        </a:p>
      </dgm:t>
    </dgm:pt>
    <dgm:pt modelId="{FEB3851D-2999-4222-96BF-F87561D81298}">
      <dgm:prSet phldrT="[Text]" custT="1"/>
      <dgm:spPr/>
      <dgm:t>
        <a:bodyPr/>
        <a:lstStyle/>
        <a:p>
          <a:r>
            <a:rPr lang="en-US" sz="2800" b="1" dirty="0"/>
            <a:t>Develop or Revise Actionable Steps</a:t>
          </a:r>
        </a:p>
      </dgm:t>
    </dgm:pt>
    <dgm:pt modelId="{FB74BEAE-D41F-4B20-A291-164C5451995D}" type="parTrans" cxnId="{9174DD0B-7893-4B8F-B89D-094D35244A5B}">
      <dgm:prSet/>
      <dgm:spPr/>
      <dgm:t>
        <a:bodyPr/>
        <a:lstStyle/>
        <a:p>
          <a:endParaRPr lang="en-US"/>
        </a:p>
      </dgm:t>
    </dgm:pt>
    <dgm:pt modelId="{FA917652-DC33-4E34-8B9E-973E4D6E97AE}" type="sibTrans" cxnId="{9174DD0B-7893-4B8F-B89D-094D35244A5B}">
      <dgm:prSet/>
      <dgm:spPr/>
      <dgm:t>
        <a:bodyPr/>
        <a:lstStyle/>
        <a:p>
          <a:endParaRPr lang="en-US"/>
        </a:p>
      </dgm:t>
    </dgm:pt>
    <dgm:pt modelId="{0336633E-0EB7-4CBF-A8FF-EB868D44D6E1}">
      <dgm:prSet phldrT="[Text]" custT="1"/>
      <dgm:spPr/>
      <dgm:t>
        <a:bodyPr/>
        <a:lstStyle/>
        <a:p>
          <a:r>
            <a:rPr lang="en-US" sz="2800" b="1" dirty="0"/>
            <a:t>Identify Barriers </a:t>
          </a:r>
        </a:p>
      </dgm:t>
    </dgm:pt>
    <dgm:pt modelId="{2D1372CC-BA43-43B3-9FDF-D643215F7715}" type="parTrans" cxnId="{BC969BB8-F68F-4FD7-A2FF-17D5B840B632}">
      <dgm:prSet/>
      <dgm:spPr/>
      <dgm:t>
        <a:bodyPr/>
        <a:lstStyle/>
        <a:p>
          <a:endParaRPr lang="en-US"/>
        </a:p>
      </dgm:t>
    </dgm:pt>
    <dgm:pt modelId="{CDF78CEC-AB01-45F8-BA6D-7979B507CD27}" type="sibTrans" cxnId="{BC969BB8-F68F-4FD7-A2FF-17D5B840B632}">
      <dgm:prSet/>
      <dgm:spPr/>
      <dgm:t>
        <a:bodyPr/>
        <a:lstStyle/>
        <a:p>
          <a:endParaRPr lang="en-US"/>
        </a:p>
      </dgm:t>
    </dgm:pt>
    <dgm:pt modelId="{6141764D-EF17-46F9-8F0F-D7D9EFBE63C0}" type="pres">
      <dgm:prSet presAssocID="{F1280CA7-C0DD-40DF-8A0C-0074A165DA34}" presName="Name0" presStyleCnt="0">
        <dgm:presLayoutVars>
          <dgm:dir/>
          <dgm:resizeHandles/>
        </dgm:presLayoutVars>
      </dgm:prSet>
      <dgm:spPr/>
      <dgm:t>
        <a:bodyPr/>
        <a:lstStyle/>
        <a:p>
          <a:endParaRPr lang="en-US"/>
        </a:p>
      </dgm:t>
    </dgm:pt>
    <dgm:pt modelId="{7CFDFC24-5B17-4B0E-86D8-661D11172550}" type="pres">
      <dgm:prSet presAssocID="{3416A5A1-80CF-4621-BA4B-C2B53CC6EA9E}" presName="compNode" presStyleCnt="0"/>
      <dgm:spPr/>
    </dgm:pt>
    <dgm:pt modelId="{103E67D9-4388-4D9A-AB0C-D4AE858B9D35}" type="pres">
      <dgm:prSet presAssocID="{3416A5A1-80CF-4621-BA4B-C2B53CC6EA9E}" presName="dummyConnPt" presStyleCnt="0"/>
      <dgm:spPr/>
    </dgm:pt>
    <dgm:pt modelId="{D1ABF26B-E985-483F-BA3D-635FAF7E43CF}" type="pres">
      <dgm:prSet presAssocID="{3416A5A1-80CF-4621-BA4B-C2B53CC6EA9E}" presName="node" presStyleLbl="node1" presStyleIdx="0" presStyleCnt="4" custLinFactNeighborX="129" custLinFactNeighborY="-889">
        <dgm:presLayoutVars>
          <dgm:bulletEnabled val="1"/>
        </dgm:presLayoutVars>
      </dgm:prSet>
      <dgm:spPr/>
      <dgm:t>
        <a:bodyPr/>
        <a:lstStyle/>
        <a:p>
          <a:endParaRPr lang="en-US"/>
        </a:p>
      </dgm:t>
    </dgm:pt>
    <dgm:pt modelId="{5508EF43-D986-40ED-8A6B-3CF0FEBCE9D9}" type="pres">
      <dgm:prSet presAssocID="{BC380957-BED3-4875-A918-0A31E50E216C}" presName="sibTrans" presStyleLbl="bgSibTrans2D1" presStyleIdx="0" presStyleCnt="3"/>
      <dgm:spPr/>
      <dgm:t>
        <a:bodyPr/>
        <a:lstStyle/>
        <a:p>
          <a:endParaRPr lang="en-US"/>
        </a:p>
      </dgm:t>
    </dgm:pt>
    <dgm:pt modelId="{D15C7597-1C9A-40C6-9343-F8560A5B72EB}" type="pres">
      <dgm:prSet presAssocID="{FEB3851D-2999-4222-96BF-F87561D81298}" presName="compNode" presStyleCnt="0"/>
      <dgm:spPr/>
    </dgm:pt>
    <dgm:pt modelId="{576E49BC-9D7C-40C4-9A9B-63A0155E51D1}" type="pres">
      <dgm:prSet presAssocID="{FEB3851D-2999-4222-96BF-F87561D81298}" presName="dummyConnPt" presStyleCnt="0"/>
      <dgm:spPr/>
    </dgm:pt>
    <dgm:pt modelId="{20CCF085-D68C-41E4-9967-BBB217824E2A}" type="pres">
      <dgm:prSet presAssocID="{FEB3851D-2999-4222-96BF-F87561D81298}" presName="node" presStyleLbl="node1" presStyleIdx="1" presStyleCnt="4">
        <dgm:presLayoutVars>
          <dgm:bulletEnabled val="1"/>
        </dgm:presLayoutVars>
      </dgm:prSet>
      <dgm:spPr/>
      <dgm:t>
        <a:bodyPr/>
        <a:lstStyle/>
        <a:p>
          <a:endParaRPr lang="en-US"/>
        </a:p>
      </dgm:t>
    </dgm:pt>
    <dgm:pt modelId="{E575FA30-145B-49E7-94CF-DC71B3547CAF}" type="pres">
      <dgm:prSet presAssocID="{FA917652-DC33-4E34-8B9E-973E4D6E97AE}" presName="sibTrans" presStyleLbl="bgSibTrans2D1" presStyleIdx="1" presStyleCnt="3"/>
      <dgm:spPr/>
      <dgm:t>
        <a:bodyPr/>
        <a:lstStyle/>
        <a:p>
          <a:endParaRPr lang="en-US"/>
        </a:p>
      </dgm:t>
    </dgm:pt>
    <dgm:pt modelId="{E70BF943-FC6E-4A43-92AA-092D8A930DA6}" type="pres">
      <dgm:prSet presAssocID="{0336633E-0EB7-4CBF-A8FF-EB868D44D6E1}" presName="compNode" presStyleCnt="0"/>
      <dgm:spPr/>
    </dgm:pt>
    <dgm:pt modelId="{1C8DF0B2-5C96-41D5-8FBC-8B715B15DA8A}" type="pres">
      <dgm:prSet presAssocID="{0336633E-0EB7-4CBF-A8FF-EB868D44D6E1}" presName="dummyConnPt" presStyleCnt="0"/>
      <dgm:spPr/>
    </dgm:pt>
    <dgm:pt modelId="{8F9371DE-059E-4AB5-BCAC-5AA31CE16A75}" type="pres">
      <dgm:prSet presAssocID="{0336633E-0EB7-4CBF-A8FF-EB868D44D6E1}" presName="node" presStyleLbl="node1" presStyleIdx="2" presStyleCnt="4">
        <dgm:presLayoutVars>
          <dgm:bulletEnabled val="1"/>
        </dgm:presLayoutVars>
      </dgm:prSet>
      <dgm:spPr/>
      <dgm:t>
        <a:bodyPr/>
        <a:lstStyle/>
        <a:p>
          <a:endParaRPr lang="en-US"/>
        </a:p>
      </dgm:t>
    </dgm:pt>
    <dgm:pt modelId="{EB5379C0-4C03-4D68-82A3-D08D609E7813}" type="pres">
      <dgm:prSet presAssocID="{CDF78CEC-AB01-45F8-BA6D-7979B507CD27}" presName="sibTrans" presStyleLbl="bgSibTrans2D1" presStyleIdx="2" presStyleCnt="3"/>
      <dgm:spPr/>
      <dgm:t>
        <a:bodyPr/>
        <a:lstStyle/>
        <a:p>
          <a:endParaRPr lang="en-US"/>
        </a:p>
      </dgm:t>
    </dgm:pt>
    <dgm:pt modelId="{3D7C298F-C3A5-443F-B352-7616C8D47C11}" type="pres">
      <dgm:prSet presAssocID="{85DFD482-4689-4450-AED5-D3BFC8DEB6CC}" presName="compNode" presStyleCnt="0"/>
      <dgm:spPr/>
    </dgm:pt>
    <dgm:pt modelId="{0A25C82E-A8D1-47B9-B80B-6FC0513EC6C6}" type="pres">
      <dgm:prSet presAssocID="{85DFD482-4689-4450-AED5-D3BFC8DEB6CC}" presName="dummyConnPt" presStyleCnt="0"/>
      <dgm:spPr/>
    </dgm:pt>
    <dgm:pt modelId="{064FFE1D-4FA4-425E-B922-B3A3FF06F65E}" type="pres">
      <dgm:prSet presAssocID="{85DFD482-4689-4450-AED5-D3BFC8DEB6CC}" presName="node" presStyleLbl="node1" presStyleIdx="3" presStyleCnt="4">
        <dgm:presLayoutVars>
          <dgm:bulletEnabled val="1"/>
        </dgm:presLayoutVars>
      </dgm:prSet>
      <dgm:spPr/>
      <dgm:t>
        <a:bodyPr/>
        <a:lstStyle/>
        <a:p>
          <a:endParaRPr lang="en-US"/>
        </a:p>
      </dgm:t>
    </dgm:pt>
  </dgm:ptLst>
  <dgm:cxnLst>
    <dgm:cxn modelId="{A4C1BB38-F498-4820-A303-E33873D1780C}" type="presOf" srcId="{85DFD482-4689-4450-AED5-D3BFC8DEB6CC}" destId="{064FFE1D-4FA4-425E-B922-B3A3FF06F65E}" srcOrd="0" destOrd="0" presId="urn:microsoft.com/office/officeart/2005/8/layout/bProcess4"/>
    <dgm:cxn modelId="{BC969BB8-F68F-4FD7-A2FF-17D5B840B632}" srcId="{F1280CA7-C0DD-40DF-8A0C-0074A165DA34}" destId="{0336633E-0EB7-4CBF-A8FF-EB868D44D6E1}" srcOrd="2" destOrd="0" parTransId="{2D1372CC-BA43-43B3-9FDF-D643215F7715}" sibTransId="{CDF78CEC-AB01-45F8-BA6D-7979B507CD27}"/>
    <dgm:cxn modelId="{53022401-59FD-4D54-B929-1DA73201FDFC}" srcId="{F1280CA7-C0DD-40DF-8A0C-0074A165DA34}" destId="{85DFD482-4689-4450-AED5-D3BFC8DEB6CC}" srcOrd="3" destOrd="0" parTransId="{B5F50A44-C15E-4D65-BCD2-18D099E90812}" sibTransId="{8C8DF026-5621-4666-9EED-CBBAFD21869B}"/>
    <dgm:cxn modelId="{5BA6228E-3794-4BA8-BEC3-609592A11809}" type="presOf" srcId="{F1280CA7-C0DD-40DF-8A0C-0074A165DA34}" destId="{6141764D-EF17-46F9-8F0F-D7D9EFBE63C0}" srcOrd="0" destOrd="0" presId="urn:microsoft.com/office/officeart/2005/8/layout/bProcess4"/>
    <dgm:cxn modelId="{CF0F9767-3DC7-47D6-9462-4BFFA82647E8}" type="presOf" srcId="{CDF78CEC-AB01-45F8-BA6D-7979B507CD27}" destId="{EB5379C0-4C03-4D68-82A3-D08D609E7813}" srcOrd="0" destOrd="0" presId="urn:microsoft.com/office/officeart/2005/8/layout/bProcess4"/>
    <dgm:cxn modelId="{C9A48F2D-7F26-4D18-9403-38DF22579474}" type="presOf" srcId="{FA917652-DC33-4E34-8B9E-973E4D6E97AE}" destId="{E575FA30-145B-49E7-94CF-DC71B3547CAF}" srcOrd="0" destOrd="0" presId="urn:microsoft.com/office/officeart/2005/8/layout/bProcess4"/>
    <dgm:cxn modelId="{A7A72214-AF6F-48E1-B5B0-DCDF202E0F09}" type="presOf" srcId="{3416A5A1-80CF-4621-BA4B-C2B53CC6EA9E}" destId="{D1ABF26B-E985-483F-BA3D-635FAF7E43CF}" srcOrd="0" destOrd="0" presId="urn:microsoft.com/office/officeart/2005/8/layout/bProcess4"/>
    <dgm:cxn modelId="{3BFE7463-853A-4656-B5DC-DAE74F367AD5}" srcId="{F1280CA7-C0DD-40DF-8A0C-0074A165DA34}" destId="{3416A5A1-80CF-4621-BA4B-C2B53CC6EA9E}" srcOrd="0" destOrd="0" parTransId="{11B6FCA2-159A-4674-9D96-CA52EF529BDC}" sibTransId="{BC380957-BED3-4875-A918-0A31E50E216C}"/>
    <dgm:cxn modelId="{CABE0FE2-F2AB-4492-9ED2-8237E9A58F2E}" type="presOf" srcId="{FEB3851D-2999-4222-96BF-F87561D81298}" destId="{20CCF085-D68C-41E4-9967-BBB217824E2A}" srcOrd="0" destOrd="0" presId="urn:microsoft.com/office/officeart/2005/8/layout/bProcess4"/>
    <dgm:cxn modelId="{185D7FBD-2DAC-477E-9607-724FCDD19AFF}" type="presOf" srcId="{BC380957-BED3-4875-A918-0A31E50E216C}" destId="{5508EF43-D986-40ED-8A6B-3CF0FEBCE9D9}" srcOrd="0" destOrd="0" presId="urn:microsoft.com/office/officeart/2005/8/layout/bProcess4"/>
    <dgm:cxn modelId="{9174DD0B-7893-4B8F-B89D-094D35244A5B}" srcId="{F1280CA7-C0DD-40DF-8A0C-0074A165DA34}" destId="{FEB3851D-2999-4222-96BF-F87561D81298}" srcOrd="1" destOrd="0" parTransId="{FB74BEAE-D41F-4B20-A291-164C5451995D}" sibTransId="{FA917652-DC33-4E34-8B9E-973E4D6E97AE}"/>
    <dgm:cxn modelId="{E36BB46F-E178-4E85-89BB-F6B82BFD439C}" type="presOf" srcId="{0336633E-0EB7-4CBF-A8FF-EB868D44D6E1}" destId="{8F9371DE-059E-4AB5-BCAC-5AA31CE16A75}" srcOrd="0" destOrd="0" presId="urn:microsoft.com/office/officeart/2005/8/layout/bProcess4"/>
    <dgm:cxn modelId="{01038626-9632-4DFD-8936-787BE378E80F}" type="presParOf" srcId="{6141764D-EF17-46F9-8F0F-D7D9EFBE63C0}" destId="{7CFDFC24-5B17-4B0E-86D8-661D11172550}" srcOrd="0" destOrd="0" presId="urn:microsoft.com/office/officeart/2005/8/layout/bProcess4"/>
    <dgm:cxn modelId="{DB498137-B349-4FB8-8F32-1151DA13F923}" type="presParOf" srcId="{7CFDFC24-5B17-4B0E-86D8-661D11172550}" destId="{103E67D9-4388-4D9A-AB0C-D4AE858B9D35}" srcOrd="0" destOrd="0" presId="urn:microsoft.com/office/officeart/2005/8/layout/bProcess4"/>
    <dgm:cxn modelId="{A952E2E3-41C3-4CF4-B8AA-7F541624B704}" type="presParOf" srcId="{7CFDFC24-5B17-4B0E-86D8-661D11172550}" destId="{D1ABF26B-E985-483F-BA3D-635FAF7E43CF}" srcOrd="1" destOrd="0" presId="urn:microsoft.com/office/officeart/2005/8/layout/bProcess4"/>
    <dgm:cxn modelId="{6C809694-1880-4103-8A31-4926D660177C}" type="presParOf" srcId="{6141764D-EF17-46F9-8F0F-D7D9EFBE63C0}" destId="{5508EF43-D986-40ED-8A6B-3CF0FEBCE9D9}" srcOrd="1" destOrd="0" presId="urn:microsoft.com/office/officeart/2005/8/layout/bProcess4"/>
    <dgm:cxn modelId="{CA7E8471-607C-480D-8EE0-F9B063A23680}" type="presParOf" srcId="{6141764D-EF17-46F9-8F0F-D7D9EFBE63C0}" destId="{D15C7597-1C9A-40C6-9343-F8560A5B72EB}" srcOrd="2" destOrd="0" presId="urn:microsoft.com/office/officeart/2005/8/layout/bProcess4"/>
    <dgm:cxn modelId="{8BC97962-5931-4FFB-8F17-B64E8A855FB4}" type="presParOf" srcId="{D15C7597-1C9A-40C6-9343-F8560A5B72EB}" destId="{576E49BC-9D7C-40C4-9A9B-63A0155E51D1}" srcOrd="0" destOrd="0" presId="urn:microsoft.com/office/officeart/2005/8/layout/bProcess4"/>
    <dgm:cxn modelId="{F2880263-EA34-400E-A6A7-B40BEC968876}" type="presParOf" srcId="{D15C7597-1C9A-40C6-9343-F8560A5B72EB}" destId="{20CCF085-D68C-41E4-9967-BBB217824E2A}" srcOrd="1" destOrd="0" presId="urn:microsoft.com/office/officeart/2005/8/layout/bProcess4"/>
    <dgm:cxn modelId="{ABD5B44E-D3EE-4C8C-BEED-B2F6A58ED2F6}" type="presParOf" srcId="{6141764D-EF17-46F9-8F0F-D7D9EFBE63C0}" destId="{E575FA30-145B-49E7-94CF-DC71B3547CAF}" srcOrd="3" destOrd="0" presId="urn:microsoft.com/office/officeart/2005/8/layout/bProcess4"/>
    <dgm:cxn modelId="{40D47D4D-3475-4B04-BCE9-D8CF82485F70}" type="presParOf" srcId="{6141764D-EF17-46F9-8F0F-D7D9EFBE63C0}" destId="{E70BF943-FC6E-4A43-92AA-092D8A930DA6}" srcOrd="4" destOrd="0" presId="urn:microsoft.com/office/officeart/2005/8/layout/bProcess4"/>
    <dgm:cxn modelId="{CEFF951C-9D55-4C47-B939-BC928BA7245A}" type="presParOf" srcId="{E70BF943-FC6E-4A43-92AA-092D8A930DA6}" destId="{1C8DF0B2-5C96-41D5-8FBC-8B715B15DA8A}" srcOrd="0" destOrd="0" presId="urn:microsoft.com/office/officeart/2005/8/layout/bProcess4"/>
    <dgm:cxn modelId="{B6267007-FC27-4DD5-A2EA-21289A70ABFF}" type="presParOf" srcId="{E70BF943-FC6E-4A43-92AA-092D8A930DA6}" destId="{8F9371DE-059E-4AB5-BCAC-5AA31CE16A75}" srcOrd="1" destOrd="0" presId="urn:microsoft.com/office/officeart/2005/8/layout/bProcess4"/>
    <dgm:cxn modelId="{639E45C4-2AD8-485A-AAC1-A192D5460739}" type="presParOf" srcId="{6141764D-EF17-46F9-8F0F-D7D9EFBE63C0}" destId="{EB5379C0-4C03-4D68-82A3-D08D609E7813}" srcOrd="5" destOrd="0" presId="urn:microsoft.com/office/officeart/2005/8/layout/bProcess4"/>
    <dgm:cxn modelId="{DF013D5A-70FA-4D00-9A30-A0FBFC717F68}" type="presParOf" srcId="{6141764D-EF17-46F9-8F0F-D7D9EFBE63C0}" destId="{3D7C298F-C3A5-443F-B352-7616C8D47C11}" srcOrd="6" destOrd="0" presId="urn:microsoft.com/office/officeart/2005/8/layout/bProcess4"/>
    <dgm:cxn modelId="{1D48ADE9-1D3D-4262-8B11-42708251C883}" type="presParOf" srcId="{3D7C298F-C3A5-443F-B352-7616C8D47C11}" destId="{0A25C82E-A8D1-47B9-B80B-6FC0513EC6C6}" srcOrd="0" destOrd="0" presId="urn:microsoft.com/office/officeart/2005/8/layout/bProcess4"/>
    <dgm:cxn modelId="{4100E038-DA12-45B0-B34C-9C6BB6EA1BBD}" type="presParOf" srcId="{3D7C298F-C3A5-443F-B352-7616C8D47C11}" destId="{064FFE1D-4FA4-425E-B922-B3A3FF06F65E}"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BD1C04-54B0-4021-9538-340DD62771DB}"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US"/>
        </a:p>
      </dgm:t>
    </dgm:pt>
    <dgm:pt modelId="{0505CCCC-BA49-4AED-9088-B1A0C5FFE6AB}">
      <dgm:prSet phldrT="[Text]"/>
      <dgm:spPr>
        <a:solidFill>
          <a:srgbClr val="C00000"/>
        </a:solidFill>
      </dgm:spPr>
      <dgm:t>
        <a:bodyPr/>
        <a:lstStyle/>
        <a:p>
          <a:r>
            <a:rPr lang="en-US" dirty="0" smtClean="0"/>
            <a:t>Hardwired</a:t>
          </a:r>
          <a:endParaRPr lang="en-US" dirty="0"/>
        </a:p>
      </dgm:t>
    </dgm:pt>
    <dgm:pt modelId="{C66E5221-1121-4727-AE85-4AB5F01D165F}" type="parTrans" cxnId="{3B828EEE-2623-4469-A731-193E1E56771E}">
      <dgm:prSet/>
      <dgm:spPr/>
      <dgm:t>
        <a:bodyPr/>
        <a:lstStyle/>
        <a:p>
          <a:endParaRPr lang="en-US"/>
        </a:p>
      </dgm:t>
    </dgm:pt>
    <dgm:pt modelId="{96899B66-C138-43A9-BFF7-3B2AC4436962}" type="sibTrans" cxnId="{3B828EEE-2623-4469-A731-193E1E56771E}">
      <dgm:prSet/>
      <dgm:spPr/>
      <dgm:t>
        <a:bodyPr/>
        <a:lstStyle/>
        <a:p>
          <a:endParaRPr lang="en-US"/>
        </a:p>
      </dgm:t>
    </dgm:pt>
    <dgm:pt modelId="{08153198-6F59-45C9-80B1-E37AE324F3E6}">
      <dgm:prSet phldrT="[Text]"/>
      <dgm:spPr>
        <a:solidFill>
          <a:schemeClr val="accent3"/>
        </a:solidFill>
      </dgm:spPr>
      <dgm:t>
        <a:bodyPr/>
        <a:lstStyle/>
        <a:p>
          <a:r>
            <a:rPr lang="en-US" dirty="0" smtClean="0"/>
            <a:t>Must Be Taught</a:t>
          </a:r>
          <a:endParaRPr lang="en-US" dirty="0"/>
        </a:p>
      </dgm:t>
    </dgm:pt>
    <dgm:pt modelId="{94E4456C-2455-4E46-9223-CC1519EFBA0D}" type="parTrans" cxnId="{3DB87AFD-349A-48FE-AC28-C3872E37E806}">
      <dgm:prSet/>
      <dgm:spPr/>
      <dgm:t>
        <a:bodyPr/>
        <a:lstStyle/>
        <a:p>
          <a:endParaRPr lang="en-US"/>
        </a:p>
      </dgm:t>
    </dgm:pt>
    <dgm:pt modelId="{5FFC0E48-653B-4258-B44E-9ECB5019119C}" type="sibTrans" cxnId="{3DB87AFD-349A-48FE-AC28-C3872E37E806}">
      <dgm:prSet/>
      <dgm:spPr/>
      <dgm:t>
        <a:bodyPr/>
        <a:lstStyle/>
        <a:p>
          <a:endParaRPr lang="en-US"/>
        </a:p>
      </dgm:t>
    </dgm:pt>
    <dgm:pt modelId="{36582C1D-E6B0-4A21-89E8-D0B7977119CE}" type="pres">
      <dgm:prSet presAssocID="{CCBD1C04-54B0-4021-9538-340DD62771DB}" presName="cycle" presStyleCnt="0">
        <dgm:presLayoutVars>
          <dgm:dir/>
          <dgm:resizeHandles val="exact"/>
        </dgm:presLayoutVars>
      </dgm:prSet>
      <dgm:spPr/>
      <dgm:t>
        <a:bodyPr/>
        <a:lstStyle/>
        <a:p>
          <a:endParaRPr lang="en-US"/>
        </a:p>
      </dgm:t>
    </dgm:pt>
    <dgm:pt modelId="{191B73AC-B25A-4208-9805-E3F135730AD3}" type="pres">
      <dgm:prSet presAssocID="{0505CCCC-BA49-4AED-9088-B1A0C5FFE6AB}" presName="arrow" presStyleLbl="node1" presStyleIdx="0" presStyleCnt="2">
        <dgm:presLayoutVars>
          <dgm:bulletEnabled val="1"/>
        </dgm:presLayoutVars>
      </dgm:prSet>
      <dgm:spPr/>
      <dgm:t>
        <a:bodyPr/>
        <a:lstStyle/>
        <a:p>
          <a:endParaRPr lang="en-US"/>
        </a:p>
      </dgm:t>
    </dgm:pt>
    <dgm:pt modelId="{1FD6E62F-BCE5-4E59-A3E6-6E07863803ED}" type="pres">
      <dgm:prSet presAssocID="{08153198-6F59-45C9-80B1-E37AE324F3E6}" presName="arrow" presStyleLbl="node1" presStyleIdx="1" presStyleCnt="2">
        <dgm:presLayoutVars>
          <dgm:bulletEnabled val="1"/>
        </dgm:presLayoutVars>
      </dgm:prSet>
      <dgm:spPr/>
      <dgm:t>
        <a:bodyPr/>
        <a:lstStyle/>
        <a:p>
          <a:endParaRPr lang="en-US"/>
        </a:p>
      </dgm:t>
    </dgm:pt>
  </dgm:ptLst>
  <dgm:cxnLst>
    <dgm:cxn modelId="{5F061624-8F3C-434D-99B3-DCA10FFE64E1}" type="presOf" srcId="{08153198-6F59-45C9-80B1-E37AE324F3E6}" destId="{1FD6E62F-BCE5-4E59-A3E6-6E07863803ED}" srcOrd="0" destOrd="0" presId="urn:microsoft.com/office/officeart/2005/8/layout/arrow1"/>
    <dgm:cxn modelId="{3DB87AFD-349A-48FE-AC28-C3872E37E806}" srcId="{CCBD1C04-54B0-4021-9538-340DD62771DB}" destId="{08153198-6F59-45C9-80B1-E37AE324F3E6}" srcOrd="1" destOrd="0" parTransId="{94E4456C-2455-4E46-9223-CC1519EFBA0D}" sibTransId="{5FFC0E48-653B-4258-B44E-9ECB5019119C}"/>
    <dgm:cxn modelId="{3FB392D8-F01B-45D5-B88C-19AC824110BE}" type="presOf" srcId="{CCBD1C04-54B0-4021-9538-340DD62771DB}" destId="{36582C1D-E6B0-4A21-89E8-D0B7977119CE}" srcOrd="0" destOrd="0" presId="urn:microsoft.com/office/officeart/2005/8/layout/arrow1"/>
    <dgm:cxn modelId="{A7EA3CCF-BA8E-43AD-A654-1FF491F24EF3}" type="presOf" srcId="{0505CCCC-BA49-4AED-9088-B1A0C5FFE6AB}" destId="{191B73AC-B25A-4208-9805-E3F135730AD3}" srcOrd="0" destOrd="0" presId="urn:microsoft.com/office/officeart/2005/8/layout/arrow1"/>
    <dgm:cxn modelId="{3B828EEE-2623-4469-A731-193E1E56771E}" srcId="{CCBD1C04-54B0-4021-9538-340DD62771DB}" destId="{0505CCCC-BA49-4AED-9088-B1A0C5FFE6AB}" srcOrd="0" destOrd="0" parTransId="{C66E5221-1121-4727-AE85-4AB5F01D165F}" sibTransId="{96899B66-C138-43A9-BFF7-3B2AC4436962}"/>
    <dgm:cxn modelId="{1ADD42BD-61AA-453B-846D-08BAA97D37A4}" type="presParOf" srcId="{36582C1D-E6B0-4A21-89E8-D0B7977119CE}" destId="{191B73AC-B25A-4208-9805-E3F135730AD3}" srcOrd="0" destOrd="0" presId="urn:microsoft.com/office/officeart/2005/8/layout/arrow1"/>
    <dgm:cxn modelId="{54920EEF-7C51-47B6-A164-87C2E043042B}" type="presParOf" srcId="{36582C1D-E6B0-4A21-89E8-D0B7977119CE}" destId="{1FD6E62F-BCE5-4E59-A3E6-6E07863803ED}"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5B188E-E405-49B5-97B6-F1E7E2A70AE5}"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96262DC5-9FEF-4C90-8085-9E9DF8957820}">
      <dgm:prSet phldrT="[Text]"/>
      <dgm:spPr/>
      <dgm:t>
        <a:bodyPr/>
        <a:lstStyle/>
        <a:p>
          <a:r>
            <a:rPr lang="en-US" dirty="0" smtClean="0"/>
            <a:t>Hardwired Emotions</a:t>
          </a:r>
          <a:endParaRPr lang="en-US" dirty="0"/>
        </a:p>
      </dgm:t>
    </dgm:pt>
    <dgm:pt modelId="{1A3C4052-BB32-4229-BAC4-FE95FD108DB9}" type="parTrans" cxnId="{9084E10F-F58D-40EE-A1F5-806D3430A477}">
      <dgm:prSet/>
      <dgm:spPr/>
      <dgm:t>
        <a:bodyPr/>
        <a:lstStyle/>
        <a:p>
          <a:endParaRPr lang="en-US"/>
        </a:p>
      </dgm:t>
    </dgm:pt>
    <dgm:pt modelId="{7B904EE8-3AC8-47F9-B4B0-3D1A18F293C5}" type="sibTrans" cxnId="{9084E10F-F58D-40EE-A1F5-806D3430A477}">
      <dgm:prSet/>
      <dgm:spPr/>
      <dgm:t>
        <a:bodyPr/>
        <a:lstStyle/>
        <a:p>
          <a:endParaRPr lang="en-US"/>
        </a:p>
      </dgm:t>
    </dgm:pt>
    <dgm:pt modelId="{106B747E-7BF5-4CFD-A8A0-06347E755316}">
      <dgm:prSet phldrT="[Text]" custT="1"/>
      <dgm:spPr/>
      <dgm:t>
        <a:bodyPr/>
        <a:lstStyle/>
        <a:p>
          <a:r>
            <a:rPr lang="en-US" sz="2000" dirty="0" smtClean="0"/>
            <a:t>Sadness</a:t>
          </a:r>
          <a:endParaRPr lang="en-US" sz="2000" dirty="0"/>
        </a:p>
      </dgm:t>
    </dgm:pt>
    <dgm:pt modelId="{744E5EA1-9AAE-422C-B40D-4D34C9749AC4}" type="parTrans" cxnId="{7A8AA8DC-943E-4448-BD5E-94155726C395}">
      <dgm:prSet/>
      <dgm:spPr/>
      <dgm:t>
        <a:bodyPr/>
        <a:lstStyle/>
        <a:p>
          <a:endParaRPr lang="en-US"/>
        </a:p>
      </dgm:t>
    </dgm:pt>
    <dgm:pt modelId="{870D5510-6BE4-481D-9459-7CD2E8750EF3}" type="sibTrans" cxnId="{7A8AA8DC-943E-4448-BD5E-94155726C395}">
      <dgm:prSet/>
      <dgm:spPr/>
      <dgm:t>
        <a:bodyPr/>
        <a:lstStyle/>
        <a:p>
          <a:endParaRPr lang="en-US"/>
        </a:p>
      </dgm:t>
    </dgm:pt>
    <dgm:pt modelId="{4B7679D2-A659-4613-BF3E-A0B4184202E6}">
      <dgm:prSet phldrT="[Text]"/>
      <dgm:spPr/>
      <dgm:t>
        <a:bodyPr/>
        <a:lstStyle/>
        <a:p>
          <a:r>
            <a:rPr lang="en-US" dirty="0" smtClean="0"/>
            <a:t>Must be Taught</a:t>
          </a:r>
          <a:endParaRPr lang="en-US" dirty="0"/>
        </a:p>
      </dgm:t>
    </dgm:pt>
    <dgm:pt modelId="{0108A82E-A76E-42C7-9973-FC9D8240E49A}" type="parTrans" cxnId="{BA85BFA9-C684-4940-B8E6-732F84F65EC3}">
      <dgm:prSet/>
      <dgm:spPr/>
      <dgm:t>
        <a:bodyPr/>
        <a:lstStyle/>
        <a:p>
          <a:endParaRPr lang="en-US"/>
        </a:p>
      </dgm:t>
    </dgm:pt>
    <dgm:pt modelId="{BFBCF2D2-E2B0-4093-9240-D7F284F500BC}" type="sibTrans" cxnId="{BA85BFA9-C684-4940-B8E6-732F84F65EC3}">
      <dgm:prSet/>
      <dgm:spPr/>
      <dgm:t>
        <a:bodyPr/>
        <a:lstStyle/>
        <a:p>
          <a:endParaRPr lang="en-US"/>
        </a:p>
      </dgm:t>
    </dgm:pt>
    <dgm:pt modelId="{C0704663-14CF-4208-B65A-18D785F4405E}">
      <dgm:prSet phldrT="[Text]" custT="1"/>
      <dgm:spPr/>
      <dgm:t>
        <a:bodyPr/>
        <a:lstStyle/>
        <a:p>
          <a:r>
            <a:rPr lang="en-US" sz="2000" dirty="0" smtClean="0"/>
            <a:t>Joy</a:t>
          </a:r>
          <a:endParaRPr lang="en-US" sz="2000" dirty="0"/>
        </a:p>
      </dgm:t>
    </dgm:pt>
    <dgm:pt modelId="{492B5ECA-AD73-4174-A512-69CFC513AE07}" type="parTrans" cxnId="{64618B54-0DED-486B-BEAA-ECB08864E712}">
      <dgm:prSet/>
      <dgm:spPr/>
      <dgm:t>
        <a:bodyPr/>
        <a:lstStyle/>
        <a:p>
          <a:endParaRPr lang="en-US"/>
        </a:p>
      </dgm:t>
    </dgm:pt>
    <dgm:pt modelId="{1EA47075-9094-4587-BD94-17DBDF1ADD0E}" type="sibTrans" cxnId="{64618B54-0DED-486B-BEAA-ECB08864E712}">
      <dgm:prSet/>
      <dgm:spPr/>
      <dgm:t>
        <a:bodyPr/>
        <a:lstStyle/>
        <a:p>
          <a:endParaRPr lang="en-US"/>
        </a:p>
      </dgm:t>
    </dgm:pt>
    <dgm:pt modelId="{C18DA2A5-8B83-42D4-B6A8-DE1ABC871D5C}">
      <dgm:prSet phldrT="[Text]" custT="1"/>
      <dgm:spPr/>
      <dgm:t>
        <a:bodyPr/>
        <a:lstStyle/>
        <a:p>
          <a:r>
            <a:rPr lang="en-US" sz="2000" dirty="0" smtClean="0"/>
            <a:t>Disgust</a:t>
          </a:r>
          <a:endParaRPr lang="en-US" sz="2000" dirty="0"/>
        </a:p>
      </dgm:t>
    </dgm:pt>
    <dgm:pt modelId="{92170E8D-D070-4AE3-B311-38803AEC3909}" type="parTrans" cxnId="{679E76ED-0564-45F9-8994-FF41F39F671B}">
      <dgm:prSet/>
      <dgm:spPr/>
      <dgm:t>
        <a:bodyPr/>
        <a:lstStyle/>
        <a:p>
          <a:endParaRPr lang="en-US"/>
        </a:p>
      </dgm:t>
    </dgm:pt>
    <dgm:pt modelId="{DC64E030-8A74-4141-8D6C-6E16E01556CE}" type="sibTrans" cxnId="{679E76ED-0564-45F9-8994-FF41F39F671B}">
      <dgm:prSet/>
      <dgm:spPr/>
      <dgm:t>
        <a:bodyPr/>
        <a:lstStyle/>
        <a:p>
          <a:endParaRPr lang="en-US"/>
        </a:p>
      </dgm:t>
    </dgm:pt>
    <dgm:pt modelId="{0DD22AEE-64C8-4FCE-8A9F-3BD204A3ED18}">
      <dgm:prSet phldrT="[Text]" custT="1"/>
      <dgm:spPr/>
      <dgm:t>
        <a:bodyPr/>
        <a:lstStyle/>
        <a:p>
          <a:r>
            <a:rPr lang="en-US" sz="2000" dirty="0" smtClean="0"/>
            <a:t>Anger</a:t>
          </a:r>
          <a:endParaRPr lang="en-US" sz="2000" dirty="0"/>
        </a:p>
      </dgm:t>
    </dgm:pt>
    <dgm:pt modelId="{338E72BD-7AA9-46B9-8497-EB7EB3B7B852}" type="parTrans" cxnId="{219CCC8A-2633-496E-97EC-4175B8CEFAB6}">
      <dgm:prSet/>
      <dgm:spPr/>
      <dgm:t>
        <a:bodyPr/>
        <a:lstStyle/>
        <a:p>
          <a:endParaRPr lang="en-US"/>
        </a:p>
      </dgm:t>
    </dgm:pt>
    <dgm:pt modelId="{A4939F61-BC77-46BF-96EC-B2F4B969E382}" type="sibTrans" cxnId="{219CCC8A-2633-496E-97EC-4175B8CEFAB6}">
      <dgm:prSet/>
      <dgm:spPr/>
      <dgm:t>
        <a:bodyPr/>
        <a:lstStyle/>
        <a:p>
          <a:endParaRPr lang="en-US"/>
        </a:p>
      </dgm:t>
    </dgm:pt>
    <dgm:pt modelId="{FDA88540-38F6-427F-B4D8-709011ED1D89}">
      <dgm:prSet phldrT="[Text]" custT="1"/>
      <dgm:spPr/>
      <dgm:t>
        <a:bodyPr/>
        <a:lstStyle/>
        <a:p>
          <a:r>
            <a:rPr lang="en-US" sz="2000" dirty="0" smtClean="0"/>
            <a:t>Surprise </a:t>
          </a:r>
          <a:endParaRPr lang="en-US" sz="2000" dirty="0"/>
        </a:p>
      </dgm:t>
    </dgm:pt>
    <dgm:pt modelId="{D892FDA8-19DF-4346-AAA9-A02A68583E15}" type="parTrans" cxnId="{311D62AF-6828-40B3-B1A4-6430778583F9}">
      <dgm:prSet/>
      <dgm:spPr/>
      <dgm:t>
        <a:bodyPr/>
        <a:lstStyle/>
        <a:p>
          <a:endParaRPr lang="en-US"/>
        </a:p>
      </dgm:t>
    </dgm:pt>
    <dgm:pt modelId="{5E7376CF-68B1-4741-B67A-F04A80D094B0}" type="sibTrans" cxnId="{311D62AF-6828-40B3-B1A4-6430778583F9}">
      <dgm:prSet/>
      <dgm:spPr/>
      <dgm:t>
        <a:bodyPr/>
        <a:lstStyle/>
        <a:p>
          <a:endParaRPr lang="en-US"/>
        </a:p>
      </dgm:t>
    </dgm:pt>
    <dgm:pt modelId="{35973952-106E-4FD9-BDF6-6981FD545226}">
      <dgm:prSet phldrT="[Text]" custT="1"/>
      <dgm:spPr/>
      <dgm:t>
        <a:bodyPr/>
        <a:lstStyle/>
        <a:p>
          <a:r>
            <a:rPr lang="en-US" sz="2000" dirty="0" smtClean="0"/>
            <a:t>Fear</a:t>
          </a:r>
          <a:endParaRPr lang="en-US" sz="2000" dirty="0"/>
        </a:p>
      </dgm:t>
    </dgm:pt>
    <dgm:pt modelId="{8D7362A1-D800-482E-9770-23C89F91517E}" type="parTrans" cxnId="{3CA53FB2-1F55-489D-96DE-B8DEE16552F2}">
      <dgm:prSet/>
      <dgm:spPr/>
      <dgm:t>
        <a:bodyPr/>
        <a:lstStyle/>
        <a:p>
          <a:endParaRPr lang="en-US"/>
        </a:p>
      </dgm:t>
    </dgm:pt>
    <dgm:pt modelId="{0A61389A-4AAF-4437-919E-BD88F66DF3A5}" type="sibTrans" cxnId="{3CA53FB2-1F55-489D-96DE-B8DEE16552F2}">
      <dgm:prSet/>
      <dgm:spPr/>
      <dgm:t>
        <a:bodyPr/>
        <a:lstStyle/>
        <a:p>
          <a:endParaRPr lang="en-US"/>
        </a:p>
      </dgm:t>
    </dgm:pt>
    <dgm:pt modelId="{983297F7-1B12-4A52-9F80-96F3A5248FB1}">
      <dgm:prSet custT="1"/>
      <dgm:spPr/>
      <dgm:t>
        <a:bodyPr/>
        <a:lstStyle/>
        <a:p>
          <a:r>
            <a:rPr lang="en-US" sz="2000" dirty="0" smtClean="0"/>
            <a:t>Forgiveness</a:t>
          </a:r>
          <a:endParaRPr lang="en-US" sz="2000" dirty="0"/>
        </a:p>
      </dgm:t>
    </dgm:pt>
    <dgm:pt modelId="{9A4FA0CC-57C4-46B9-A58F-A5702E145293}" type="parTrans" cxnId="{8D27FA2C-26EC-41E0-9C81-F5F8C9961BE8}">
      <dgm:prSet/>
      <dgm:spPr/>
      <dgm:t>
        <a:bodyPr/>
        <a:lstStyle/>
        <a:p>
          <a:endParaRPr lang="en-US"/>
        </a:p>
      </dgm:t>
    </dgm:pt>
    <dgm:pt modelId="{964FC1FC-93E2-40CF-8E7D-8C3492BADAB1}" type="sibTrans" cxnId="{8D27FA2C-26EC-41E0-9C81-F5F8C9961BE8}">
      <dgm:prSet/>
      <dgm:spPr/>
      <dgm:t>
        <a:bodyPr/>
        <a:lstStyle/>
        <a:p>
          <a:endParaRPr lang="en-US"/>
        </a:p>
      </dgm:t>
    </dgm:pt>
    <dgm:pt modelId="{B889BB30-4A52-4150-A8A1-0F5ACAA8C98F}">
      <dgm:prSet custT="1"/>
      <dgm:spPr/>
      <dgm:t>
        <a:bodyPr/>
        <a:lstStyle/>
        <a:p>
          <a:r>
            <a:rPr lang="en-US" sz="2000" dirty="0" smtClean="0"/>
            <a:t>Empathy/Sympathy</a:t>
          </a:r>
          <a:endParaRPr lang="en-US" sz="2000" dirty="0"/>
        </a:p>
      </dgm:t>
    </dgm:pt>
    <dgm:pt modelId="{F7A97AF7-ADB2-44BD-BA05-CE92EAB0AD11}" type="parTrans" cxnId="{8720CD10-26FC-48ED-A566-78A34FAD3847}">
      <dgm:prSet/>
      <dgm:spPr/>
      <dgm:t>
        <a:bodyPr/>
        <a:lstStyle/>
        <a:p>
          <a:endParaRPr lang="en-US"/>
        </a:p>
      </dgm:t>
    </dgm:pt>
    <dgm:pt modelId="{924D494C-A264-4738-A47A-049EF5806930}" type="sibTrans" cxnId="{8720CD10-26FC-48ED-A566-78A34FAD3847}">
      <dgm:prSet/>
      <dgm:spPr/>
      <dgm:t>
        <a:bodyPr/>
        <a:lstStyle/>
        <a:p>
          <a:endParaRPr lang="en-US"/>
        </a:p>
      </dgm:t>
    </dgm:pt>
    <dgm:pt modelId="{FF74916D-C300-4E32-AC03-EB279D30B0A3}">
      <dgm:prSet custT="1"/>
      <dgm:spPr/>
      <dgm:t>
        <a:bodyPr/>
        <a:lstStyle/>
        <a:p>
          <a:r>
            <a:rPr lang="en-US" sz="2000" dirty="0" smtClean="0"/>
            <a:t>Patience</a:t>
          </a:r>
          <a:endParaRPr lang="en-US" sz="2000" dirty="0"/>
        </a:p>
      </dgm:t>
    </dgm:pt>
    <dgm:pt modelId="{68516B11-78B5-4075-817A-45D9BDEF0DC9}" type="parTrans" cxnId="{23B0FFEC-4A76-49F4-81D9-9CB680434693}">
      <dgm:prSet/>
      <dgm:spPr/>
      <dgm:t>
        <a:bodyPr/>
        <a:lstStyle/>
        <a:p>
          <a:endParaRPr lang="en-US"/>
        </a:p>
      </dgm:t>
    </dgm:pt>
    <dgm:pt modelId="{791E5C0A-A044-49B7-8280-B68043A48D67}" type="sibTrans" cxnId="{23B0FFEC-4A76-49F4-81D9-9CB680434693}">
      <dgm:prSet/>
      <dgm:spPr/>
      <dgm:t>
        <a:bodyPr/>
        <a:lstStyle/>
        <a:p>
          <a:endParaRPr lang="en-US"/>
        </a:p>
      </dgm:t>
    </dgm:pt>
    <dgm:pt modelId="{C1845BDA-FA59-47A3-A85F-FF8A2B93E020}">
      <dgm:prSet custT="1"/>
      <dgm:spPr/>
      <dgm:t>
        <a:bodyPr/>
        <a:lstStyle/>
        <a:p>
          <a:r>
            <a:rPr lang="en-US" sz="2000" dirty="0" smtClean="0"/>
            <a:t>Shame</a:t>
          </a:r>
          <a:endParaRPr lang="en-US" sz="2000" dirty="0"/>
        </a:p>
      </dgm:t>
    </dgm:pt>
    <dgm:pt modelId="{344097E5-533A-4C0E-9B6D-DBE90FF66485}" type="parTrans" cxnId="{A64305A1-FBFF-4EED-A3E9-C96259F6AEC6}">
      <dgm:prSet/>
      <dgm:spPr/>
      <dgm:t>
        <a:bodyPr/>
        <a:lstStyle/>
        <a:p>
          <a:endParaRPr lang="en-US"/>
        </a:p>
      </dgm:t>
    </dgm:pt>
    <dgm:pt modelId="{A7919575-84E2-47E3-9C10-B396E3EC351D}" type="sibTrans" cxnId="{A64305A1-FBFF-4EED-A3E9-C96259F6AEC6}">
      <dgm:prSet/>
      <dgm:spPr/>
      <dgm:t>
        <a:bodyPr/>
        <a:lstStyle/>
        <a:p>
          <a:endParaRPr lang="en-US"/>
        </a:p>
      </dgm:t>
    </dgm:pt>
    <dgm:pt modelId="{D6380AEF-ADF6-4066-BDBA-C2E8EB862B2D}">
      <dgm:prSet custT="1"/>
      <dgm:spPr/>
      <dgm:t>
        <a:bodyPr/>
        <a:lstStyle/>
        <a:p>
          <a:r>
            <a:rPr lang="en-US" sz="2000" dirty="0" smtClean="0"/>
            <a:t>Gratitude</a:t>
          </a:r>
          <a:endParaRPr lang="en-US" sz="2000" dirty="0"/>
        </a:p>
      </dgm:t>
    </dgm:pt>
    <dgm:pt modelId="{295BB19F-9CEB-4110-9A8E-763E3A3D9D20}" type="parTrans" cxnId="{09B2386C-8DAB-499C-A722-5F86BDE37C4D}">
      <dgm:prSet/>
      <dgm:spPr/>
      <dgm:t>
        <a:bodyPr/>
        <a:lstStyle/>
        <a:p>
          <a:endParaRPr lang="en-US"/>
        </a:p>
      </dgm:t>
    </dgm:pt>
    <dgm:pt modelId="{E765E272-899D-4E40-957B-0630A959FE50}" type="sibTrans" cxnId="{09B2386C-8DAB-499C-A722-5F86BDE37C4D}">
      <dgm:prSet/>
      <dgm:spPr/>
      <dgm:t>
        <a:bodyPr/>
        <a:lstStyle/>
        <a:p>
          <a:endParaRPr lang="en-US"/>
        </a:p>
      </dgm:t>
    </dgm:pt>
    <dgm:pt modelId="{AC0F2A90-1923-41E1-B997-D4D7567F11E0}">
      <dgm:prSet custT="1"/>
      <dgm:spPr/>
      <dgm:t>
        <a:bodyPr/>
        <a:lstStyle/>
        <a:p>
          <a:r>
            <a:rPr lang="en-US" sz="2000" dirty="0" smtClean="0"/>
            <a:t>Cooperation</a:t>
          </a:r>
          <a:endParaRPr lang="en-US" sz="2000" dirty="0"/>
        </a:p>
      </dgm:t>
    </dgm:pt>
    <dgm:pt modelId="{A03114E5-C055-4E39-8B14-F7F54BD53A87}" type="parTrans" cxnId="{1E206FA6-F122-49F8-ABED-CE0478F9C76A}">
      <dgm:prSet/>
      <dgm:spPr/>
      <dgm:t>
        <a:bodyPr/>
        <a:lstStyle/>
        <a:p>
          <a:endParaRPr lang="en-US"/>
        </a:p>
      </dgm:t>
    </dgm:pt>
    <dgm:pt modelId="{4ABBA7D7-909E-437A-B640-C587EA186B70}" type="sibTrans" cxnId="{1E206FA6-F122-49F8-ABED-CE0478F9C76A}">
      <dgm:prSet/>
      <dgm:spPr/>
      <dgm:t>
        <a:bodyPr/>
        <a:lstStyle/>
        <a:p>
          <a:endParaRPr lang="en-US"/>
        </a:p>
      </dgm:t>
    </dgm:pt>
    <dgm:pt modelId="{6185897B-9740-47EB-A195-C942E3F9EF29}">
      <dgm:prSet custT="1"/>
      <dgm:spPr/>
      <dgm:t>
        <a:bodyPr/>
        <a:lstStyle/>
        <a:p>
          <a:r>
            <a:rPr lang="en-US" sz="2000" dirty="0" smtClean="0"/>
            <a:t>Optimism</a:t>
          </a:r>
          <a:endParaRPr lang="en-US" sz="2000" dirty="0"/>
        </a:p>
      </dgm:t>
    </dgm:pt>
    <dgm:pt modelId="{8291A447-8372-422D-BAC1-0991C76FD1E5}" type="parTrans" cxnId="{23197895-B5C2-4F6A-A62F-8E22A07D6D01}">
      <dgm:prSet/>
      <dgm:spPr/>
      <dgm:t>
        <a:bodyPr/>
        <a:lstStyle/>
        <a:p>
          <a:endParaRPr lang="en-US"/>
        </a:p>
      </dgm:t>
    </dgm:pt>
    <dgm:pt modelId="{336C8A0E-EF34-4F0C-B911-BA563A0F422B}" type="sibTrans" cxnId="{23197895-B5C2-4F6A-A62F-8E22A07D6D01}">
      <dgm:prSet/>
      <dgm:spPr/>
      <dgm:t>
        <a:bodyPr/>
        <a:lstStyle/>
        <a:p>
          <a:endParaRPr lang="en-US"/>
        </a:p>
      </dgm:t>
    </dgm:pt>
    <dgm:pt modelId="{4877B496-49B3-4CFC-8800-145B9C7CFF25}">
      <dgm:prSet custT="1"/>
      <dgm:spPr/>
      <dgm:t>
        <a:bodyPr/>
        <a:lstStyle/>
        <a:p>
          <a:r>
            <a:rPr lang="en-US" sz="2000" dirty="0" smtClean="0"/>
            <a:t>Compassion</a:t>
          </a:r>
          <a:endParaRPr lang="en-US" sz="2000" dirty="0"/>
        </a:p>
      </dgm:t>
    </dgm:pt>
    <dgm:pt modelId="{56EFBC78-169A-4EB9-953F-EE0C3A9B726B}" type="parTrans" cxnId="{EBEB7BDC-BD13-40A1-BDE0-1D1E0AABF592}">
      <dgm:prSet/>
      <dgm:spPr/>
      <dgm:t>
        <a:bodyPr/>
        <a:lstStyle/>
        <a:p>
          <a:endParaRPr lang="en-US"/>
        </a:p>
      </dgm:t>
    </dgm:pt>
    <dgm:pt modelId="{3BB30875-0993-414B-B3FF-F16E9F9F2CD8}" type="sibTrans" cxnId="{EBEB7BDC-BD13-40A1-BDE0-1D1E0AABF592}">
      <dgm:prSet/>
      <dgm:spPr/>
      <dgm:t>
        <a:bodyPr/>
        <a:lstStyle/>
        <a:p>
          <a:endParaRPr lang="en-US"/>
        </a:p>
      </dgm:t>
    </dgm:pt>
    <dgm:pt modelId="{102AC46D-AF0F-470D-97E0-32290DFCA7CB}" type="pres">
      <dgm:prSet presAssocID="{875B188E-E405-49B5-97B6-F1E7E2A70AE5}" presName="linearFlow" presStyleCnt="0">
        <dgm:presLayoutVars>
          <dgm:dir/>
          <dgm:animLvl val="lvl"/>
          <dgm:resizeHandles val="exact"/>
        </dgm:presLayoutVars>
      </dgm:prSet>
      <dgm:spPr/>
      <dgm:t>
        <a:bodyPr/>
        <a:lstStyle/>
        <a:p>
          <a:endParaRPr lang="en-US"/>
        </a:p>
      </dgm:t>
    </dgm:pt>
    <dgm:pt modelId="{A95FEAE0-1E90-4700-AEEA-58B9ED59E33D}" type="pres">
      <dgm:prSet presAssocID="{96262DC5-9FEF-4C90-8085-9E9DF8957820}" presName="composite" presStyleCnt="0"/>
      <dgm:spPr/>
    </dgm:pt>
    <dgm:pt modelId="{7EC383D5-4C37-4DA7-B55C-4167E8430D04}" type="pres">
      <dgm:prSet presAssocID="{96262DC5-9FEF-4C90-8085-9E9DF8957820}" presName="parentText" presStyleLbl="alignNode1" presStyleIdx="0" presStyleCnt="2">
        <dgm:presLayoutVars>
          <dgm:chMax val="1"/>
          <dgm:bulletEnabled val="1"/>
        </dgm:presLayoutVars>
      </dgm:prSet>
      <dgm:spPr/>
      <dgm:t>
        <a:bodyPr/>
        <a:lstStyle/>
        <a:p>
          <a:endParaRPr lang="en-US"/>
        </a:p>
      </dgm:t>
    </dgm:pt>
    <dgm:pt modelId="{83AA5C70-B587-4346-A457-877992E3B6B7}" type="pres">
      <dgm:prSet presAssocID="{96262DC5-9FEF-4C90-8085-9E9DF8957820}" presName="descendantText" presStyleLbl="alignAcc1" presStyleIdx="0" presStyleCnt="2" custScaleY="156597" custLinFactNeighborX="344" custLinFactNeighborY="-125">
        <dgm:presLayoutVars>
          <dgm:bulletEnabled val="1"/>
        </dgm:presLayoutVars>
      </dgm:prSet>
      <dgm:spPr/>
      <dgm:t>
        <a:bodyPr/>
        <a:lstStyle/>
        <a:p>
          <a:endParaRPr lang="en-US"/>
        </a:p>
      </dgm:t>
    </dgm:pt>
    <dgm:pt modelId="{20DEDD36-C852-43DC-82B9-2B194C2978B6}" type="pres">
      <dgm:prSet presAssocID="{7B904EE8-3AC8-47F9-B4B0-3D1A18F293C5}" presName="sp" presStyleCnt="0"/>
      <dgm:spPr/>
    </dgm:pt>
    <dgm:pt modelId="{7F3BA48C-0A94-408E-8AFC-F2675B30CE03}" type="pres">
      <dgm:prSet presAssocID="{4B7679D2-A659-4613-BF3E-A0B4184202E6}" presName="composite" presStyleCnt="0"/>
      <dgm:spPr/>
    </dgm:pt>
    <dgm:pt modelId="{772CD6E7-8D8A-4598-BD36-60C2E20D1BCA}" type="pres">
      <dgm:prSet presAssocID="{4B7679D2-A659-4613-BF3E-A0B4184202E6}" presName="parentText" presStyleLbl="alignNode1" presStyleIdx="1" presStyleCnt="2">
        <dgm:presLayoutVars>
          <dgm:chMax val="1"/>
          <dgm:bulletEnabled val="1"/>
        </dgm:presLayoutVars>
      </dgm:prSet>
      <dgm:spPr/>
      <dgm:t>
        <a:bodyPr/>
        <a:lstStyle/>
        <a:p>
          <a:endParaRPr lang="en-US"/>
        </a:p>
      </dgm:t>
    </dgm:pt>
    <dgm:pt modelId="{8FB44C35-FC44-4BD1-907B-55D789355986}" type="pres">
      <dgm:prSet presAssocID="{4B7679D2-A659-4613-BF3E-A0B4184202E6}" presName="descendantText" presStyleLbl="alignAcc1" presStyleIdx="1" presStyleCnt="2" custScaleY="196290" custLinFactNeighborX="417" custLinFactNeighborY="34981">
        <dgm:presLayoutVars>
          <dgm:bulletEnabled val="1"/>
        </dgm:presLayoutVars>
      </dgm:prSet>
      <dgm:spPr/>
      <dgm:t>
        <a:bodyPr/>
        <a:lstStyle/>
        <a:p>
          <a:endParaRPr lang="en-US"/>
        </a:p>
      </dgm:t>
    </dgm:pt>
  </dgm:ptLst>
  <dgm:cxnLst>
    <dgm:cxn modelId="{80E06F34-7A3A-4D6A-B9FF-09289EAB8B89}" type="presOf" srcId="{35973952-106E-4FD9-BDF6-6981FD545226}" destId="{83AA5C70-B587-4346-A457-877992E3B6B7}" srcOrd="0" destOrd="5" presId="urn:microsoft.com/office/officeart/2005/8/layout/chevron2"/>
    <dgm:cxn modelId="{219CCC8A-2633-496E-97EC-4175B8CEFAB6}" srcId="{96262DC5-9FEF-4C90-8085-9E9DF8957820}" destId="{0DD22AEE-64C8-4FCE-8A9F-3BD204A3ED18}" srcOrd="3" destOrd="0" parTransId="{338E72BD-7AA9-46B9-8497-EB7EB3B7B852}" sibTransId="{A4939F61-BC77-46BF-96EC-B2F4B969E382}"/>
    <dgm:cxn modelId="{311D62AF-6828-40B3-B1A4-6430778583F9}" srcId="{96262DC5-9FEF-4C90-8085-9E9DF8957820}" destId="{FDA88540-38F6-427F-B4D8-709011ED1D89}" srcOrd="4" destOrd="0" parTransId="{D892FDA8-19DF-4346-AAA9-A02A68583E15}" sibTransId="{5E7376CF-68B1-4741-B67A-F04A80D094B0}"/>
    <dgm:cxn modelId="{1E206FA6-F122-49F8-ABED-CE0478F9C76A}" srcId="{4B7679D2-A659-4613-BF3E-A0B4184202E6}" destId="{AC0F2A90-1923-41E1-B997-D4D7567F11E0}" srcOrd="5" destOrd="0" parTransId="{A03114E5-C055-4E39-8B14-F7F54BD53A87}" sibTransId="{4ABBA7D7-909E-437A-B640-C587EA186B70}"/>
    <dgm:cxn modelId="{9E18A830-62B3-4A37-9FB5-32E5A700FB32}" type="presOf" srcId="{AC0F2A90-1923-41E1-B997-D4D7567F11E0}" destId="{8FB44C35-FC44-4BD1-907B-55D789355986}" srcOrd="0" destOrd="5" presId="urn:microsoft.com/office/officeart/2005/8/layout/chevron2"/>
    <dgm:cxn modelId="{BC875597-24F5-4F3B-BF9C-8DCDAE14CF82}" type="presOf" srcId="{96262DC5-9FEF-4C90-8085-9E9DF8957820}" destId="{7EC383D5-4C37-4DA7-B55C-4167E8430D04}" srcOrd="0" destOrd="0" presId="urn:microsoft.com/office/officeart/2005/8/layout/chevron2"/>
    <dgm:cxn modelId="{A5B37D2D-3F13-4C69-8E92-57C7A95D6BCB}" type="presOf" srcId="{C1845BDA-FA59-47A3-A85F-FF8A2B93E020}" destId="{8FB44C35-FC44-4BD1-907B-55D789355986}" srcOrd="0" destOrd="3" presId="urn:microsoft.com/office/officeart/2005/8/layout/chevron2"/>
    <dgm:cxn modelId="{2B7B7839-5CDA-471F-9DCD-9D765C02908D}" type="presOf" srcId="{4877B496-49B3-4CFC-8800-145B9C7CFF25}" destId="{8FB44C35-FC44-4BD1-907B-55D789355986}" srcOrd="0" destOrd="7" presId="urn:microsoft.com/office/officeart/2005/8/layout/chevron2"/>
    <dgm:cxn modelId="{C7DC8CE7-107A-471D-87F7-AC13AAF172F2}" type="presOf" srcId="{B889BB30-4A52-4150-A8A1-0F5ACAA8C98F}" destId="{8FB44C35-FC44-4BD1-907B-55D789355986}" srcOrd="0" destOrd="1" presId="urn:microsoft.com/office/officeart/2005/8/layout/chevron2"/>
    <dgm:cxn modelId="{AE109F9D-39F1-4324-A17D-EC90E2455043}" type="presOf" srcId="{4B7679D2-A659-4613-BF3E-A0B4184202E6}" destId="{772CD6E7-8D8A-4598-BD36-60C2E20D1BCA}" srcOrd="0" destOrd="0" presId="urn:microsoft.com/office/officeart/2005/8/layout/chevron2"/>
    <dgm:cxn modelId="{1FE71419-3657-4C9A-B070-5567F18EAFEC}" type="presOf" srcId="{C0704663-14CF-4208-B65A-18D785F4405E}" destId="{83AA5C70-B587-4346-A457-877992E3B6B7}" srcOrd="0" destOrd="1" presId="urn:microsoft.com/office/officeart/2005/8/layout/chevron2"/>
    <dgm:cxn modelId="{9084E10F-F58D-40EE-A1F5-806D3430A477}" srcId="{875B188E-E405-49B5-97B6-F1E7E2A70AE5}" destId="{96262DC5-9FEF-4C90-8085-9E9DF8957820}" srcOrd="0" destOrd="0" parTransId="{1A3C4052-BB32-4229-BAC4-FE95FD108DB9}" sibTransId="{7B904EE8-3AC8-47F9-B4B0-3D1A18F293C5}"/>
    <dgm:cxn modelId="{3CA53FB2-1F55-489D-96DE-B8DEE16552F2}" srcId="{96262DC5-9FEF-4C90-8085-9E9DF8957820}" destId="{35973952-106E-4FD9-BDF6-6981FD545226}" srcOrd="5" destOrd="0" parTransId="{8D7362A1-D800-482E-9770-23C89F91517E}" sibTransId="{0A61389A-4AAF-4437-919E-BD88F66DF3A5}"/>
    <dgm:cxn modelId="{7A8AA8DC-943E-4448-BD5E-94155726C395}" srcId="{96262DC5-9FEF-4C90-8085-9E9DF8957820}" destId="{106B747E-7BF5-4CFD-A8A0-06347E755316}" srcOrd="0" destOrd="0" parTransId="{744E5EA1-9AAE-422C-B40D-4D34C9749AC4}" sibTransId="{870D5510-6BE4-481D-9459-7CD2E8750EF3}"/>
    <dgm:cxn modelId="{D1BE5194-2B4F-4BBA-A6D5-9B9C51F25A1A}" type="presOf" srcId="{FDA88540-38F6-427F-B4D8-709011ED1D89}" destId="{83AA5C70-B587-4346-A457-877992E3B6B7}" srcOrd="0" destOrd="4" presId="urn:microsoft.com/office/officeart/2005/8/layout/chevron2"/>
    <dgm:cxn modelId="{521FB1AF-66F0-4661-8234-5FE4544CBEE4}" type="presOf" srcId="{0DD22AEE-64C8-4FCE-8A9F-3BD204A3ED18}" destId="{83AA5C70-B587-4346-A457-877992E3B6B7}" srcOrd="0" destOrd="3" presId="urn:microsoft.com/office/officeart/2005/8/layout/chevron2"/>
    <dgm:cxn modelId="{23B0FFEC-4A76-49F4-81D9-9CB680434693}" srcId="{4B7679D2-A659-4613-BF3E-A0B4184202E6}" destId="{FF74916D-C300-4E32-AC03-EB279D30B0A3}" srcOrd="2" destOrd="0" parTransId="{68516B11-78B5-4075-817A-45D9BDEF0DC9}" sibTransId="{791E5C0A-A044-49B7-8280-B68043A48D67}"/>
    <dgm:cxn modelId="{A2DB6B61-E06C-4F8A-A634-258AB99C8B4E}" type="presOf" srcId="{D6380AEF-ADF6-4066-BDBA-C2E8EB862B2D}" destId="{8FB44C35-FC44-4BD1-907B-55D789355986}" srcOrd="0" destOrd="4" presId="urn:microsoft.com/office/officeart/2005/8/layout/chevron2"/>
    <dgm:cxn modelId="{EBEB7BDC-BD13-40A1-BDE0-1D1E0AABF592}" srcId="{4B7679D2-A659-4613-BF3E-A0B4184202E6}" destId="{4877B496-49B3-4CFC-8800-145B9C7CFF25}" srcOrd="7" destOrd="0" parTransId="{56EFBC78-169A-4EB9-953F-EE0C3A9B726B}" sibTransId="{3BB30875-0993-414B-B3FF-F16E9F9F2CD8}"/>
    <dgm:cxn modelId="{679E76ED-0564-45F9-8994-FF41F39F671B}" srcId="{96262DC5-9FEF-4C90-8085-9E9DF8957820}" destId="{C18DA2A5-8B83-42D4-B6A8-DE1ABC871D5C}" srcOrd="2" destOrd="0" parTransId="{92170E8D-D070-4AE3-B311-38803AEC3909}" sibTransId="{DC64E030-8A74-4141-8D6C-6E16E01556CE}"/>
    <dgm:cxn modelId="{82B93B91-E600-43C1-8290-28D79A95A7E5}" type="presOf" srcId="{875B188E-E405-49B5-97B6-F1E7E2A70AE5}" destId="{102AC46D-AF0F-470D-97E0-32290DFCA7CB}" srcOrd="0" destOrd="0" presId="urn:microsoft.com/office/officeart/2005/8/layout/chevron2"/>
    <dgm:cxn modelId="{23197895-B5C2-4F6A-A62F-8E22A07D6D01}" srcId="{4B7679D2-A659-4613-BF3E-A0B4184202E6}" destId="{6185897B-9740-47EB-A195-C942E3F9EF29}" srcOrd="6" destOrd="0" parTransId="{8291A447-8372-422D-BAC1-0991C76FD1E5}" sibTransId="{336C8A0E-EF34-4F0C-B911-BA563A0F422B}"/>
    <dgm:cxn modelId="{8720CD10-26FC-48ED-A566-78A34FAD3847}" srcId="{4B7679D2-A659-4613-BF3E-A0B4184202E6}" destId="{B889BB30-4A52-4150-A8A1-0F5ACAA8C98F}" srcOrd="1" destOrd="0" parTransId="{F7A97AF7-ADB2-44BD-BA05-CE92EAB0AD11}" sibTransId="{924D494C-A264-4738-A47A-049EF5806930}"/>
    <dgm:cxn modelId="{01B56D06-4A0A-49E2-AAC6-1923209BC9C0}" type="presOf" srcId="{C18DA2A5-8B83-42D4-B6A8-DE1ABC871D5C}" destId="{83AA5C70-B587-4346-A457-877992E3B6B7}" srcOrd="0" destOrd="2" presId="urn:microsoft.com/office/officeart/2005/8/layout/chevron2"/>
    <dgm:cxn modelId="{8D27FA2C-26EC-41E0-9C81-F5F8C9961BE8}" srcId="{4B7679D2-A659-4613-BF3E-A0B4184202E6}" destId="{983297F7-1B12-4A52-9F80-96F3A5248FB1}" srcOrd="0" destOrd="0" parTransId="{9A4FA0CC-57C4-46B9-A58F-A5702E145293}" sibTransId="{964FC1FC-93E2-40CF-8E7D-8C3492BADAB1}"/>
    <dgm:cxn modelId="{09B2386C-8DAB-499C-A722-5F86BDE37C4D}" srcId="{4B7679D2-A659-4613-BF3E-A0B4184202E6}" destId="{D6380AEF-ADF6-4066-BDBA-C2E8EB862B2D}" srcOrd="4" destOrd="0" parTransId="{295BB19F-9CEB-4110-9A8E-763E3A3D9D20}" sibTransId="{E765E272-899D-4E40-957B-0630A959FE50}"/>
    <dgm:cxn modelId="{BA85BFA9-C684-4940-B8E6-732F84F65EC3}" srcId="{875B188E-E405-49B5-97B6-F1E7E2A70AE5}" destId="{4B7679D2-A659-4613-BF3E-A0B4184202E6}" srcOrd="1" destOrd="0" parTransId="{0108A82E-A76E-42C7-9973-FC9D8240E49A}" sibTransId="{BFBCF2D2-E2B0-4093-9240-D7F284F500BC}"/>
    <dgm:cxn modelId="{A64305A1-FBFF-4EED-A3E9-C96259F6AEC6}" srcId="{4B7679D2-A659-4613-BF3E-A0B4184202E6}" destId="{C1845BDA-FA59-47A3-A85F-FF8A2B93E020}" srcOrd="3" destOrd="0" parTransId="{344097E5-533A-4C0E-9B6D-DBE90FF66485}" sibTransId="{A7919575-84E2-47E3-9C10-B396E3EC351D}"/>
    <dgm:cxn modelId="{D322D67E-1EB5-4055-A3F0-20501BE0180E}" type="presOf" srcId="{6185897B-9740-47EB-A195-C942E3F9EF29}" destId="{8FB44C35-FC44-4BD1-907B-55D789355986}" srcOrd="0" destOrd="6" presId="urn:microsoft.com/office/officeart/2005/8/layout/chevron2"/>
    <dgm:cxn modelId="{B0809FDC-60F2-4C58-BB77-DA4BD2E478D0}" type="presOf" srcId="{106B747E-7BF5-4CFD-A8A0-06347E755316}" destId="{83AA5C70-B587-4346-A457-877992E3B6B7}" srcOrd="0" destOrd="0" presId="urn:microsoft.com/office/officeart/2005/8/layout/chevron2"/>
    <dgm:cxn modelId="{64618B54-0DED-486B-BEAA-ECB08864E712}" srcId="{96262DC5-9FEF-4C90-8085-9E9DF8957820}" destId="{C0704663-14CF-4208-B65A-18D785F4405E}" srcOrd="1" destOrd="0" parTransId="{492B5ECA-AD73-4174-A512-69CFC513AE07}" sibTransId="{1EA47075-9094-4587-BD94-17DBDF1ADD0E}"/>
    <dgm:cxn modelId="{880A550C-3479-4B28-8498-133B0DE7E245}" type="presOf" srcId="{983297F7-1B12-4A52-9F80-96F3A5248FB1}" destId="{8FB44C35-FC44-4BD1-907B-55D789355986}" srcOrd="0" destOrd="0" presId="urn:microsoft.com/office/officeart/2005/8/layout/chevron2"/>
    <dgm:cxn modelId="{A7E55F88-0749-45BD-B3D0-F8E2DBC36AC6}" type="presOf" srcId="{FF74916D-C300-4E32-AC03-EB279D30B0A3}" destId="{8FB44C35-FC44-4BD1-907B-55D789355986}" srcOrd="0" destOrd="2" presId="urn:microsoft.com/office/officeart/2005/8/layout/chevron2"/>
    <dgm:cxn modelId="{1DDA0716-0A83-4BD4-A333-8B1F2A5B4552}" type="presParOf" srcId="{102AC46D-AF0F-470D-97E0-32290DFCA7CB}" destId="{A95FEAE0-1E90-4700-AEEA-58B9ED59E33D}" srcOrd="0" destOrd="0" presId="urn:microsoft.com/office/officeart/2005/8/layout/chevron2"/>
    <dgm:cxn modelId="{4A954817-FF07-4480-8455-6C782E6477C1}" type="presParOf" srcId="{A95FEAE0-1E90-4700-AEEA-58B9ED59E33D}" destId="{7EC383D5-4C37-4DA7-B55C-4167E8430D04}" srcOrd="0" destOrd="0" presId="urn:microsoft.com/office/officeart/2005/8/layout/chevron2"/>
    <dgm:cxn modelId="{3E06CA74-55A0-4DD7-B6A8-57D2A6492F5A}" type="presParOf" srcId="{A95FEAE0-1E90-4700-AEEA-58B9ED59E33D}" destId="{83AA5C70-B587-4346-A457-877992E3B6B7}" srcOrd="1" destOrd="0" presId="urn:microsoft.com/office/officeart/2005/8/layout/chevron2"/>
    <dgm:cxn modelId="{3A7E75F3-7ED1-4D45-BA98-7B4E0A67945C}" type="presParOf" srcId="{102AC46D-AF0F-470D-97E0-32290DFCA7CB}" destId="{20DEDD36-C852-43DC-82B9-2B194C2978B6}" srcOrd="1" destOrd="0" presId="urn:microsoft.com/office/officeart/2005/8/layout/chevron2"/>
    <dgm:cxn modelId="{E62F4A6B-58F1-4CD3-A185-6C249168C7F8}" type="presParOf" srcId="{102AC46D-AF0F-470D-97E0-32290DFCA7CB}" destId="{7F3BA48C-0A94-408E-8AFC-F2675B30CE03}" srcOrd="2" destOrd="0" presId="urn:microsoft.com/office/officeart/2005/8/layout/chevron2"/>
    <dgm:cxn modelId="{92F4DB41-DEFC-4366-BD1F-AA460FBCCEC6}" type="presParOf" srcId="{7F3BA48C-0A94-408E-8AFC-F2675B30CE03}" destId="{772CD6E7-8D8A-4598-BD36-60C2E20D1BCA}" srcOrd="0" destOrd="0" presId="urn:microsoft.com/office/officeart/2005/8/layout/chevron2"/>
    <dgm:cxn modelId="{3DD33D83-2A18-46E8-93C1-3F4DA60665B1}" type="presParOf" srcId="{7F3BA48C-0A94-408E-8AFC-F2675B30CE03}" destId="{8FB44C35-FC44-4BD1-907B-55D78935598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867A77-5CB5-4B4A-9E86-E35CC0746C39}" type="doc">
      <dgm:prSet loTypeId="urn:microsoft.com/office/officeart/2005/8/layout/vList3#1" loCatId="list" qsTypeId="urn:microsoft.com/office/officeart/2005/8/quickstyle/simple1" qsCatId="simple" csTypeId="urn:microsoft.com/office/officeart/2005/8/colors/accent0_3" csCatId="mainScheme" phldr="1"/>
      <dgm:spPr/>
    </dgm:pt>
    <dgm:pt modelId="{D472F899-2825-4D79-AA33-B474FA70E829}" type="pres">
      <dgm:prSet presAssocID="{D5867A77-5CB5-4B4A-9E86-E35CC0746C39}" presName="linearFlow" presStyleCnt="0">
        <dgm:presLayoutVars>
          <dgm:dir/>
          <dgm:resizeHandles val="exact"/>
        </dgm:presLayoutVars>
      </dgm:prSet>
      <dgm:spPr/>
    </dgm:pt>
  </dgm:ptLst>
  <dgm:cxnLst>
    <dgm:cxn modelId="{D1BCA4E9-67FF-4AD4-A9C4-CE8CD78ABB87}" type="presOf" srcId="{D5867A77-5CB5-4B4A-9E86-E35CC0746C39}" destId="{D472F899-2825-4D79-AA33-B474FA70E829}" srcOrd="0"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17E872-CEE8-4098-8C80-EC15413D12C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72238BED-83D8-43F6-B0E6-832E85E736FE}">
      <dgm:prSet phldrT="[Text]"/>
      <dgm:spPr>
        <a:solidFill>
          <a:srgbClr val="2D24E8"/>
        </a:solidFill>
      </dgm:spPr>
      <dgm:t>
        <a:bodyPr/>
        <a:lstStyle/>
        <a:p>
          <a:r>
            <a:rPr lang="en-US" dirty="0" smtClean="0"/>
            <a:t>Champion Mindset</a:t>
          </a:r>
          <a:endParaRPr lang="en-US" dirty="0"/>
        </a:p>
      </dgm:t>
    </dgm:pt>
    <dgm:pt modelId="{74CABE5F-B90F-4030-B6EB-25C93C83D030}" type="parTrans" cxnId="{CF8BC89A-F79C-440D-8A8F-BAC54FECCBD6}">
      <dgm:prSet/>
      <dgm:spPr/>
      <dgm:t>
        <a:bodyPr/>
        <a:lstStyle/>
        <a:p>
          <a:endParaRPr lang="en-US"/>
        </a:p>
      </dgm:t>
    </dgm:pt>
    <dgm:pt modelId="{C6FB803D-2C23-48E9-9F77-99247CCBC10D}" type="sibTrans" cxnId="{CF8BC89A-F79C-440D-8A8F-BAC54FECCBD6}">
      <dgm:prSet/>
      <dgm:spPr/>
      <dgm:t>
        <a:bodyPr/>
        <a:lstStyle/>
        <a:p>
          <a:endParaRPr lang="en-US"/>
        </a:p>
      </dgm:t>
    </dgm:pt>
    <dgm:pt modelId="{FF0E8B07-55E7-4A2B-B7FD-A5EE00F9721E}">
      <dgm:prSet phldrT="[Text]"/>
      <dgm:spPr>
        <a:solidFill>
          <a:srgbClr val="2D24E8"/>
        </a:solidFill>
      </dgm:spPr>
      <dgm:t>
        <a:bodyPr/>
        <a:lstStyle/>
        <a:p>
          <a:r>
            <a:rPr lang="en-US" dirty="0" smtClean="0"/>
            <a:t>Hopeful Efforts</a:t>
          </a:r>
          <a:endParaRPr lang="en-US" dirty="0"/>
        </a:p>
      </dgm:t>
    </dgm:pt>
    <dgm:pt modelId="{73496F49-6671-4184-BE1A-32718AAFBEAF}" type="parTrans" cxnId="{D27C2C81-6D63-4E72-BDC7-F4C1AA5D0477}">
      <dgm:prSet/>
      <dgm:spPr/>
      <dgm:t>
        <a:bodyPr/>
        <a:lstStyle/>
        <a:p>
          <a:endParaRPr lang="en-US"/>
        </a:p>
      </dgm:t>
    </dgm:pt>
    <dgm:pt modelId="{95D7629C-56EE-4138-9937-F8A48B13A2DC}" type="sibTrans" cxnId="{D27C2C81-6D63-4E72-BDC7-F4C1AA5D0477}">
      <dgm:prSet/>
      <dgm:spPr/>
      <dgm:t>
        <a:bodyPr/>
        <a:lstStyle/>
        <a:p>
          <a:endParaRPr lang="en-US"/>
        </a:p>
      </dgm:t>
    </dgm:pt>
    <dgm:pt modelId="{119B4CEC-4918-45C1-8D92-4F9650ED0562}">
      <dgm:prSet phldrT="[Text]"/>
      <dgm:spPr>
        <a:solidFill>
          <a:srgbClr val="2D24E8"/>
        </a:solidFill>
      </dgm:spPr>
      <dgm:t>
        <a:bodyPr/>
        <a:lstStyle/>
        <a:p>
          <a:r>
            <a:rPr lang="en-US" dirty="0" smtClean="0"/>
            <a:t>Attentional Skills</a:t>
          </a:r>
          <a:endParaRPr lang="en-US" dirty="0"/>
        </a:p>
      </dgm:t>
    </dgm:pt>
    <dgm:pt modelId="{9A2377C1-519F-4BDF-BD3D-855B9A13F7D7}" type="parTrans" cxnId="{59C27476-9AF8-4231-B56C-171DDB19A4A0}">
      <dgm:prSet/>
      <dgm:spPr/>
      <dgm:t>
        <a:bodyPr/>
        <a:lstStyle/>
        <a:p>
          <a:endParaRPr lang="en-US"/>
        </a:p>
      </dgm:t>
    </dgm:pt>
    <dgm:pt modelId="{8695FEE3-F04C-44D3-84F6-F6659646AD2A}" type="sibTrans" cxnId="{59C27476-9AF8-4231-B56C-171DDB19A4A0}">
      <dgm:prSet/>
      <dgm:spPr/>
      <dgm:t>
        <a:bodyPr/>
        <a:lstStyle/>
        <a:p>
          <a:endParaRPr lang="en-US"/>
        </a:p>
      </dgm:t>
    </dgm:pt>
    <dgm:pt modelId="{7E5016FC-10CF-4060-B8CF-927A7D79C7CD}">
      <dgm:prSet phldrT="[Text]"/>
      <dgm:spPr>
        <a:solidFill>
          <a:srgbClr val="2D24E8"/>
        </a:solidFill>
      </dgm:spPr>
      <dgm:t>
        <a:bodyPr/>
        <a:lstStyle/>
        <a:p>
          <a:r>
            <a:rPr lang="en-US" dirty="0" smtClean="0"/>
            <a:t>Memory Skills</a:t>
          </a:r>
          <a:endParaRPr lang="en-US" dirty="0"/>
        </a:p>
      </dgm:t>
    </dgm:pt>
    <dgm:pt modelId="{965EF138-EA55-4691-99E6-124F43802C6A}" type="parTrans" cxnId="{DEFE355A-A61A-411D-AC64-61FF118C30A6}">
      <dgm:prSet/>
      <dgm:spPr/>
      <dgm:t>
        <a:bodyPr/>
        <a:lstStyle/>
        <a:p>
          <a:endParaRPr lang="en-US"/>
        </a:p>
      </dgm:t>
    </dgm:pt>
    <dgm:pt modelId="{CD96769B-A72A-4DFB-8BCE-09C98798CEA3}" type="sibTrans" cxnId="{DEFE355A-A61A-411D-AC64-61FF118C30A6}">
      <dgm:prSet/>
      <dgm:spPr/>
      <dgm:t>
        <a:bodyPr/>
        <a:lstStyle/>
        <a:p>
          <a:endParaRPr lang="en-US"/>
        </a:p>
      </dgm:t>
    </dgm:pt>
    <dgm:pt modelId="{FF7AADC4-1D08-4624-A4E9-A9B92B170413}">
      <dgm:prSet phldrT="[Text]"/>
      <dgm:spPr>
        <a:solidFill>
          <a:srgbClr val="2D24E8"/>
        </a:solidFill>
      </dgm:spPr>
      <dgm:t>
        <a:bodyPr/>
        <a:lstStyle/>
        <a:p>
          <a:r>
            <a:rPr lang="en-US" dirty="0" smtClean="0"/>
            <a:t>Processing Skills</a:t>
          </a:r>
          <a:endParaRPr lang="en-US" dirty="0"/>
        </a:p>
      </dgm:t>
    </dgm:pt>
    <dgm:pt modelId="{3E474B14-7151-43B9-999B-6E9FA3085160}" type="parTrans" cxnId="{669954C0-2B54-4E15-B3CF-D92D9B7FF306}">
      <dgm:prSet/>
      <dgm:spPr/>
      <dgm:t>
        <a:bodyPr/>
        <a:lstStyle/>
        <a:p>
          <a:endParaRPr lang="en-US"/>
        </a:p>
      </dgm:t>
    </dgm:pt>
    <dgm:pt modelId="{B8C07955-62AE-4586-B3B8-77D145CAC671}" type="sibTrans" cxnId="{669954C0-2B54-4E15-B3CF-D92D9B7FF306}">
      <dgm:prSet/>
      <dgm:spPr/>
      <dgm:t>
        <a:bodyPr/>
        <a:lstStyle/>
        <a:p>
          <a:endParaRPr lang="en-US"/>
        </a:p>
      </dgm:t>
    </dgm:pt>
    <dgm:pt modelId="{6CFD5972-8A26-4984-99D3-3FD3CE3CA9D9}" type="pres">
      <dgm:prSet presAssocID="{1017E872-CEE8-4098-8C80-EC15413D12CB}" presName="diagram" presStyleCnt="0">
        <dgm:presLayoutVars>
          <dgm:dir/>
          <dgm:resizeHandles val="exact"/>
        </dgm:presLayoutVars>
      </dgm:prSet>
      <dgm:spPr/>
      <dgm:t>
        <a:bodyPr/>
        <a:lstStyle/>
        <a:p>
          <a:endParaRPr lang="en-US"/>
        </a:p>
      </dgm:t>
    </dgm:pt>
    <dgm:pt modelId="{9002E4DA-FF05-45D3-8CB8-7C704D75196F}" type="pres">
      <dgm:prSet presAssocID="{72238BED-83D8-43F6-B0E6-832E85E736FE}" presName="node" presStyleLbl="node1" presStyleIdx="0" presStyleCnt="5">
        <dgm:presLayoutVars>
          <dgm:bulletEnabled val="1"/>
        </dgm:presLayoutVars>
      </dgm:prSet>
      <dgm:spPr/>
      <dgm:t>
        <a:bodyPr/>
        <a:lstStyle/>
        <a:p>
          <a:endParaRPr lang="en-US"/>
        </a:p>
      </dgm:t>
    </dgm:pt>
    <dgm:pt modelId="{1AD5534C-C2BF-43A8-BD66-D033E4968584}" type="pres">
      <dgm:prSet presAssocID="{C6FB803D-2C23-48E9-9F77-99247CCBC10D}" presName="sibTrans" presStyleCnt="0"/>
      <dgm:spPr/>
    </dgm:pt>
    <dgm:pt modelId="{9BC098C8-A45B-4138-A433-EB89ABF46FF5}" type="pres">
      <dgm:prSet presAssocID="{FF0E8B07-55E7-4A2B-B7FD-A5EE00F9721E}" presName="node" presStyleLbl="node1" presStyleIdx="1" presStyleCnt="5">
        <dgm:presLayoutVars>
          <dgm:bulletEnabled val="1"/>
        </dgm:presLayoutVars>
      </dgm:prSet>
      <dgm:spPr/>
      <dgm:t>
        <a:bodyPr/>
        <a:lstStyle/>
        <a:p>
          <a:endParaRPr lang="en-US"/>
        </a:p>
      </dgm:t>
    </dgm:pt>
    <dgm:pt modelId="{B3E4B502-1876-4BF5-B3BC-15117B52FAA3}" type="pres">
      <dgm:prSet presAssocID="{95D7629C-56EE-4138-9937-F8A48B13A2DC}" presName="sibTrans" presStyleCnt="0"/>
      <dgm:spPr/>
    </dgm:pt>
    <dgm:pt modelId="{5AD24AB9-75D2-4793-8D6B-F684587DEF88}" type="pres">
      <dgm:prSet presAssocID="{119B4CEC-4918-45C1-8D92-4F9650ED0562}" presName="node" presStyleLbl="node1" presStyleIdx="2" presStyleCnt="5">
        <dgm:presLayoutVars>
          <dgm:bulletEnabled val="1"/>
        </dgm:presLayoutVars>
      </dgm:prSet>
      <dgm:spPr/>
      <dgm:t>
        <a:bodyPr/>
        <a:lstStyle/>
        <a:p>
          <a:endParaRPr lang="en-US"/>
        </a:p>
      </dgm:t>
    </dgm:pt>
    <dgm:pt modelId="{24CA1F72-CCAB-4B63-9DFE-68EDEDE34F92}" type="pres">
      <dgm:prSet presAssocID="{8695FEE3-F04C-44D3-84F6-F6659646AD2A}" presName="sibTrans" presStyleCnt="0"/>
      <dgm:spPr/>
    </dgm:pt>
    <dgm:pt modelId="{5E5E7A74-C8DC-43D6-B489-CCA121D27774}" type="pres">
      <dgm:prSet presAssocID="{7E5016FC-10CF-4060-B8CF-927A7D79C7CD}" presName="node" presStyleLbl="node1" presStyleIdx="3" presStyleCnt="5">
        <dgm:presLayoutVars>
          <dgm:bulletEnabled val="1"/>
        </dgm:presLayoutVars>
      </dgm:prSet>
      <dgm:spPr/>
      <dgm:t>
        <a:bodyPr/>
        <a:lstStyle/>
        <a:p>
          <a:endParaRPr lang="en-US"/>
        </a:p>
      </dgm:t>
    </dgm:pt>
    <dgm:pt modelId="{8BB931AD-DAC5-4802-8554-E603BF13DCD5}" type="pres">
      <dgm:prSet presAssocID="{CD96769B-A72A-4DFB-8BCE-09C98798CEA3}" presName="sibTrans" presStyleCnt="0"/>
      <dgm:spPr/>
    </dgm:pt>
    <dgm:pt modelId="{06658A8D-4B5B-4E03-96DB-DE6E9C658089}" type="pres">
      <dgm:prSet presAssocID="{FF7AADC4-1D08-4624-A4E9-A9B92B170413}" presName="node" presStyleLbl="node1" presStyleIdx="4" presStyleCnt="5">
        <dgm:presLayoutVars>
          <dgm:bulletEnabled val="1"/>
        </dgm:presLayoutVars>
      </dgm:prSet>
      <dgm:spPr/>
      <dgm:t>
        <a:bodyPr/>
        <a:lstStyle/>
        <a:p>
          <a:endParaRPr lang="en-US"/>
        </a:p>
      </dgm:t>
    </dgm:pt>
  </dgm:ptLst>
  <dgm:cxnLst>
    <dgm:cxn modelId="{44C0EC21-FEA0-498A-A01C-2112F75219CE}" type="presOf" srcId="{119B4CEC-4918-45C1-8D92-4F9650ED0562}" destId="{5AD24AB9-75D2-4793-8D6B-F684587DEF88}" srcOrd="0" destOrd="0" presId="urn:microsoft.com/office/officeart/2005/8/layout/default#1"/>
    <dgm:cxn modelId="{46644EEA-57C5-4D45-99EE-DF84C0EEEAA9}" type="presOf" srcId="{1017E872-CEE8-4098-8C80-EC15413D12CB}" destId="{6CFD5972-8A26-4984-99D3-3FD3CE3CA9D9}" srcOrd="0" destOrd="0" presId="urn:microsoft.com/office/officeart/2005/8/layout/default#1"/>
    <dgm:cxn modelId="{BA16BB91-1BD3-4267-8F01-06CAA0FBAF4C}" type="presOf" srcId="{FF0E8B07-55E7-4A2B-B7FD-A5EE00F9721E}" destId="{9BC098C8-A45B-4138-A433-EB89ABF46FF5}" srcOrd="0" destOrd="0" presId="urn:microsoft.com/office/officeart/2005/8/layout/default#1"/>
    <dgm:cxn modelId="{98AB095D-3375-4A15-9F09-ACAEE0D84E22}" type="presOf" srcId="{7E5016FC-10CF-4060-B8CF-927A7D79C7CD}" destId="{5E5E7A74-C8DC-43D6-B489-CCA121D27774}" srcOrd="0" destOrd="0" presId="urn:microsoft.com/office/officeart/2005/8/layout/default#1"/>
    <dgm:cxn modelId="{D27C2C81-6D63-4E72-BDC7-F4C1AA5D0477}" srcId="{1017E872-CEE8-4098-8C80-EC15413D12CB}" destId="{FF0E8B07-55E7-4A2B-B7FD-A5EE00F9721E}" srcOrd="1" destOrd="0" parTransId="{73496F49-6671-4184-BE1A-32718AAFBEAF}" sibTransId="{95D7629C-56EE-4138-9937-F8A48B13A2DC}"/>
    <dgm:cxn modelId="{CF8BC89A-F79C-440D-8A8F-BAC54FECCBD6}" srcId="{1017E872-CEE8-4098-8C80-EC15413D12CB}" destId="{72238BED-83D8-43F6-B0E6-832E85E736FE}" srcOrd="0" destOrd="0" parTransId="{74CABE5F-B90F-4030-B6EB-25C93C83D030}" sibTransId="{C6FB803D-2C23-48E9-9F77-99247CCBC10D}"/>
    <dgm:cxn modelId="{50F8EABE-860A-455C-981B-24D4D57D027D}" type="presOf" srcId="{72238BED-83D8-43F6-B0E6-832E85E736FE}" destId="{9002E4DA-FF05-45D3-8CB8-7C704D75196F}" srcOrd="0" destOrd="0" presId="urn:microsoft.com/office/officeart/2005/8/layout/default#1"/>
    <dgm:cxn modelId="{669954C0-2B54-4E15-B3CF-D92D9B7FF306}" srcId="{1017E872-CEE8-4098-8C80-EC15413D12CB}" destId="{FF7AADC4-1D08-4624-A4E9-A9B92B170413}" srcOrd="4" destOrd="0" parTransId="{3E474B14-7151-43B9-999B-6E9FA3085160}" sibTransId="{B8C07955-62AE-4586-B3B8-77D145CAC671}"/>
    <dgm:cxn modelId="{59C27476-9AF8-4231-B56C-171DDB19A4A0}" srcId="{1017E872-CEE8-4098-8C80-EC15413D12CB}" destId="{119B4CEC-4918-45C1-8D92-4F9650ED0562}" srcOrd="2" destOrd="0" parTransId="{9A2377C1-519F-4BDF-BD3D-855B9A13F7D7}" sibTransId="{8695FEE3-F04C-44D3-84F6-F6659646AD2A}"/>
    <dgm:cxn modelId="{DEFE355A-A61A-411D-AC64-61FF118C30A6}" srcId="{1017E872-CEE8-4098-8C80-EC15413D12CB}" destId="{7E5016FC-10CF-4060-B8CF-927A7D79C7CD}" srcOrd="3" destOrd="0" parTransId="{965EF138-EA55-4691-99E6-124F43802C6A}" sibTransId="{CD96769B-A72A-4DFB-8BCE-09C98798CEA3}"/>
    <dgm:cxn modelId="{684FF7BF-E637-4F17-8E82-B94B34E855AC}" type="presOf" srcId="{FF7AADC4-1D08-4624-A4E9-A9B92B170413}" destId="{06658A8D-4B5B-4E03-96DB-DE6E9C658089}" srcOrd="0" destOrd="0" presId="urn:microsoft.com/office/officeart/2005/8/layout/default#1"/>
    <dgm:cxn modelId="{0D84EC8B-E49F-4021-A980-E4796EC310A7}" type="presParOf" srcId="{6CFD5972-8A26-4984-99D3-3FD3CE3CA9D9}" destId="{9002E4DA-FF05-45D3-8CB8-7C704D75196F}" srcOrd="0" destOrd="0" presId="urn:microsoft.com/office/officeart/2005/8/layout/default#1"/>
    <dgm:cxn modelId="{D48C2178-F3A9-49F7-8A04-A6D0A3DA1AFB}" type="presParOf" srcId="{6CFD5972-8A26-4984-99D3-3FD3CE3CA9D9}" destId="{1AD5534C-C2BF-43A8-BD66-D033E4968584}" srcOrd="1" destOrd="0" presId="urn:microsoft.com/office/officeart/2005/8/layout/default#1"/>
    <dgm:cxn modelId="{F5010C6C-7A0D-43E8-A842-96FBB4126C72}" type="presParOf" srcId="{6CFD5972-8A26-4984-99D3-3FD3CE3CA9D9}" destId="{9BC098C8-A45B-4138-A433-EB89ABF46FF5}" srcOrd="2" destOrd="0" presId="urn:microsoft.com/office/officeart/2005/8/layout/default#1"/>
    <dgm:cxn modelId="{543052E8-C56D-49B9-B922-F9F331D308A3}" type="presParOf" srcId="{6CFD5972-8A26-4984-99D3-3FD3CE3CA9D9}" destId="{B3E4B502-1876-4BF5-B3BC-15117B52FAA3}" srcOrd="3" destOrd="0" presId="urn:microsoft.com/office/officeart/2005/8/layout/default#1"/>
    <dgm:cxn modelId="{2F6D3681-F7C0-48C0-9311-D2C9194866B5}" type="presParOf" srcId="{6CFD5972-8A26-4984-99D3-3FD3CE3CA9D9}" destId="{5AD24AB9-75D2-4793-8D6B-F684587DEF88}" srcOrd="4" destOrd="0" presId="urn:microsoft.com/office/officeart/2005/8/layout/default#1"/>
    <dgm:cxn modelId="{9DAAAC3F-F8FE-4C57-89AB-95AC6C46A8D0}" type="presParOf" srcId="{6CFD5972-8A26-4984-99D3-3FD3CE3CA9D9}" destId="{24CA1F72-CCAB-4B63-9DFE-68EDEDE34F92}" srcOrd="5" destOrd="0" presId="urn:microsoft.com/office/officeart/2005/8/layout/default#1"/>
    <dgm:cxn modelId="{EF293142-51FA-4401-8B8F-93C6BEEBBCB0}" type="presParOf" srcId="{6CFD5972-8A26-4984-99D3-3FD3CE3CA9D9}" destId="{5E5E7A74-C8DC-43D6-B489-CCA121D27774}" srcOrd="6" destOrd="0" presId="urn:microsoft.com/office/officeart/2005/8/layout/default#1"/>
    <dgm:cxn modelId="{0EEA1D3F-1962-4EE4-903B-A4F5B47E5F27}" type="presParOf" srcId="{6CFD5972-8A26-4984-99D3-3FD3CE3CA9D9}" destId="{8BB931AD-DAC5-4802-8554-E603BF13DCD5}" srcOrd="7" destOrd="0" presId="urn:microsoft.com/office/officeart/2005/8/layout/default#1"/>
    <dgm:cxn modelId="{F25E4FB0-6558-4543-AE5B-3E3C019A061D}" type="presParOf" srcId="{6CFD5972-8A26-4984-99D3-3FD3CE3CA9D9}" destId="{06658A8D-4B5B-4E03-96DB-DE6E9C658089}" srcOrd="8" destOrd="0" presId="urn:microsoft.com/office/officeart/2005/8/layout/defaul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5C55D14-104B-4661-98AC-2C2FEADCF135}" type="doc">
      <dgm:prSet loTypeId="urn:microsoft.com/office/officeart/2005/8/layout/vList6" loCatId="list" qsTypeId="urn:microsoft.com/office/officeart/2005/8/quickstyle/simple1" qsCatId="simple" csTypeId="urn:microsoft.com/office/officeart/2005/8/colors/accent1_5" csCatId="accent1" phldr="1"/>
      <dgm:spPr/>
      <dgm:t>
        <a:bodyPr/>
        <a:lstStyle/>
        <a:p>
          <a:endParaRPr lang="en-US"/>
        </a:p>
      </dgm:t>
    </dgm:pt>
    <dgm:pt modelId="{62524E1E-1348-4BC1-BBBA-277E57174FB2}">
      <dgm:prSet phldrT="[Text]"/>
      <dgm:spPr/>
      <dgm:t>
        <a:bodyPr/>
        <a:lstStyle/>
        <a:p>
          <a:r>
            <a:rPr lang="en-US" dirty="0" smtClean="0"/>
            <a:t>Short Term Memory</a:t>
          </a:r>
          <a:endParaRPr lang="en-US" dirty="0"/>
        </a:p>
      </dgm:t>
    </dgm:pt>
    <dgm:pt modelId="{A2EC6066-94D2-4F84-95CC-9E616931D5E6}" type="parTrans" cxnId="{5BC163AD-BCC7-4ED9-B6BC-249B2092A6A7}">
      <dgm:prSet/>
      <dgm:spPr/>
      <dgm:t>
        <a:bodyPr/>
        <a:lstStyle/>
        <a:p>
          <a:endParaRPr lang="en-US"/>
        </a:p>
      </dgm:t>
    </dgm:pt>
    <dgm:pt modelId="{192557C9-50EE-4C12-8521-54FC0EA66C1B}" type="sibTrans" cxnId="{5BC163AD-BCC7-4ED9-B6BC-249B2092A6A7}">
      <dgm:prSet/>
      <dgm:spPr/>
      <dgm:t>
        <a:bodyPr/>
        <a:lstStyle/>
        <a:p>
          <a:endParaRPr lang="en-US"/>
        </a:p>
      </dgm:t>
    </dgm:pt>
    <dgm:pt modelId="{79E788D3-6AFE-4CED-AFAA-F7DED46F6298}">
      <dgm:prSet phldrT="[Text]" custT="1"/>
      <dgm:spPr/>
      <dgm:t>
        <a:bodyPr/>
        <a:lstStyle/>
        <a:p>
          <a:r>
            <a:rPr lang="en-US" sz="2000" dirty="0" smtClean="0"/>
            <a:t>Holding important information for a short time</a:t>
          </a:r>
          <a:endParaRPr lang="en-US" sz="2000" dirty="0"/>
        </a:p>
      </dgm:t>
    </dgm:pt>
    <dgm:pt modelId="{6A061B76-C09D-4D7B-89EB-99674ECF2AA9}" type="parTrans" cxnId="{D6D66E39-2E42-43B3-B7F8-B5C5D1159903}">
      <dgm:prSet/>
      <dgm:spPr/>
      <dgm:t>
        <a:bodyPr/>
        <a:lstStyle/>
        <a:p>
          <a:endParaRPr lang="en-US"/>
        </a:p>
      </dgm:t>
    </dgm:pt>
    <dgm:pt modelId="{2F5FD969-8494-4BDB-947C-ADF610501F0E}" type="sibTrans" cxnId="{D6D66E39-2E42-43B3-B7F8-B5C5D1159903}">
      <dgm:prSet/>
      <dgm:spPr/>
      <dgm:t>
        <a:bodyPr/>
        <a:lstStyle/>
        <a:p>
          <a:endParaRPr lang="en-US"/>
        </a:p>
      </dgm:t>
    </dgm:pt>
    <dgm:pt modelId="{66F9ACBC-6A5F-4F23-935A-57345B65F822}">
      <dgm:prSet phldrT="[Text]"/>
      <dgm:spPr/>
      <dgm:t>
        <a:bodyPr/>
        <a:lstStyle/>
        <a:p>
          <a:r>
            <a:rPr lang="en-US" dirty="0" smtClean="0"/>
            <a:t>Working Memory</a:t>
          </a:r>
          <a:endParaRPr lang="en-US" dirty="0"/>
        </a:p>
      </dgm:t>
    </dgm:pt>
    <dgm:pt modelId="{6F310B0D-E47D-4D3C-9E55-1AC286D5F008}" type="parTrans" cxnId="{2D2099CB-5D2A-41B1-8666-4149C95518CD}">
      <dgm:prSet/>
      <dgm:spPr/>
      <dgm:t>
        <a:bodyPr/>
        <a:lstStyle/>
        <a:p>
          <a:endParaRPr lang="en-US"/>
        </a:p>
      </dgm:t>
    </dgm:pt>
    <dgm:pt modelId="{003DDB08-7D19-4E5D-81A7-A27BB2A614F8}" type="sibTrans" cxnId="{2D2099CB-5D2A-41B1-8666-4149C95518CD}">
      <dgm:prSet/>
      <dgm:spPr/>
      <dgm:t>
        <a:bodyPr/>
        <a:lstStyle/>
        <a:p>
          <a:endParaRPr lang="en-US"/>
        </a:p>
      </dgm:t>
    </dgm:pt>
    <dgm:pt modelId="{3802BFC0-AC66-49F4-AD9F-374424ED8F20}">
      <dgm:prSet phldrT="[Text]" custT="1"/>
      <dgm:spPr/>
      <dgm:t>
        <a:bodyPr/>
        <a:lstStyle/>
        <a:p>
          <a:r>
            <a:rPr lang="en-US" sz="2000" dirty="0" smtClean="0"/>
            <a:t>Stored as sounds and images</a:t>
          </a:r>
          <a:endParaRPr lang="en-US" sz="2000" dirty="0"/>
        </a:p>
      </dgm:t>
    </dgm:pt>
    <dgm:pt modelId="{762A2B6B-A967-4438-87FF-F7703AB63DDA}" type="parTrans" cxnId="{AC8F2FBC-28E4-4BAB-B9D6-CC0295A072CC}">
      <dgm:prSet/>
      <dgm:spPr/>
      <dgm:t>
        <a:bodyPr/>
        <a:lstStyle/>
        <a:p>
          <a:endParaRPr lang="en-US"/>
        </a:p>
      </dgm:t>
    </dgm:pt>
    <dgm:pt modelId="{911ADA1D-EAC6-4892-942C-DA318DA24846}" type="sibTrans" cxnId="{AC8F2FBC-28E4-4BAB-B9D6-CC0295A072CC}">
      <dgm:prSet/>
      <dgm:spPr/>
      <dgm:t>
        <a:bodyPr/>
        <a:lstStyle/>
        <a:p>
          <a:endParaRPr lang="en-US"/>
        </a:p>
      </dgm:t>
    </dgm:pt>
    <dgm:pt modelId="{BC2C8A50-09D0-402C-832C-C77BC9387E56}">
      <dgm:prSet phldrT="[Text]" custT="1"/>
      <dgm:spPr/>
      <dgm:t>
        <a:bodyPr/>
        <a:lstStyle/>
        <a:p>
          <a:r>
            <a:rPr lang="en-US" sz="2000" dirty="0" smtClean="0"/>
            <a:t>Critical to academic success</a:t>
          </a:r>
          <a:endParaRPr lang="en-US" sz="2000" dirty="0"/>
        </a:p>
      </dgm:t>
    </dgm:pt>
    <dgm:pt modelId="{ED221F74-AA5C-4EA0-B8C0-68AF35874C44}" type="parTrans" cxnId="{D1F45A53-713B-4001-A36B-3D6DE82D9C74}">
      <dgm:prSet/>
      <dgm:spPr/>
      <dgm:t>
        <a:bodyPr/>
        <a:lstStyle/>
        <a:p>
          <a:endParaRPr lang="en-US"/>
        </a:p>
      </dgm:t>
    </dgm:pt>
    <dgm:pt modelId="{6FD36EFB-6B33-46A3-9C59-F31CE8271236}" type="sibTrans" cxnId="{D1F45A53-713B-4001-A36B-3D6DE82D9C74}">
      <dgm:prSet/>
      <dgm:spPr/>
      <dgm:t>
        <a:bodyPr/>
        <a:lstStyle/>
        <a:p>
          <a:endParaRPr lang="en-US"/>
        </a:p>
      </dgm:t>
    </dgm:pt>
    <dgm:pt modelId="{C5B18A5E-6EC0-49A9-922E-ED3E0037B902}">
      <dgm:prSet phldrT="[Text]" custT="1"/>
      <dgm:spPr/>
      <dgm:t>
        <a:bodyPr/>
        <a:lstStyle/>
        <a:p>
          <a:r>
            <a:rPr lang="en-US" sz="2000" dirty="0" smtClean="0"/>
            <a:t>Greater predictor of academic success than IQ, (</a:t>
          </a:r>
          <a:r>
            <a:rPr lang="en-US" sz="2000" dirty="0" err="1" smtClean="0"/>
            <a:t>Fukuda&amp;Vogel</a:t>
          </a:r>
          <a:r>
            <a:rPr lang="en-US" sz="2000" dirty="0" smtClean="0"/>
            <a:t>, 2009)</a:t>
          </a:r>
          <a:endParaRPr lang="en-US" sz="2000" dirty="0"/>
        </a:p>
      </dgm:t>
    </dgm:pt>
    <dgm:pt modelId="{288B71A6-24FB-4D23-83DC-2C4E63C5A7AF}" type="parTrans" cxnId="{9D1784A3-9799-4FC5-A601-A96648E1934E}">
      <dgm:prSet/>
      <dgm:spPr/>
      <dgm:t>
        <a:bodyPr/>
        <a:lstStyle/>
        <a:p>
          <a:endParaRPr lang="en-US"/>
        </a:p>
      </dgm:t>
    </dgm:pt>
    <dgm:pt modelId="{4DD1797E-F798-49B3-8377-3042687EC579}" type="sibTrans" cxnId="{9D1784A3-9799-4FC5-A601-A96648E1934E}">
      <dgm:prSet/>
      <dgm:spPr/>
      <dgm:t>
        <a:bodyPr/>
        <a:lstStyle/>
        <a:p>
          <a:endParaRPr lang="en-US"/>
        </a:p>
      </dgm:t>
    </dgm:pt>
    <dgm:pt modelId="{F358AA4A-EA6B-4BA5-9334-879AEACE8005}">
      <dgm:prSet phldrT="[Text]"/>
      <dgm:spPr/>
      <dgm:t>
        <a:bodyPr/>
        <a:lstStyle/>
        <a:p>
          <a:endParaRPr lang="en-US" sz="1400" dirty="0"/>
        </a:p>
      </dgm:t>
    </dgm:pt>
    <dgm:pt modelId="{22BB7D31-9478-42E7-BC0F-B7772C25FDBA}" type="parTrans" cxnId="{AEAA3C61-E80B-4638-9675-5EB0B7D9EA30}">
      <dgm:prSet/>
      <dgm:spPr/>
      <dgm:t>
        <a:bodyPr/>
        <a:lstStyle/>
        <a:p>
          <a:endParaRPr lang="en-US"/>
        </a:p>
      </dgm:t>
    </dgm:pt>
    <dgm:pt modelId="{4370D6D1-D49D-4904-84DD-B5FAA69F470D}" type="sibTrans" cxnId="{AEAA3C61-E80B-4638-9675-5EB0B7D9EA30}">
      <dgm:prSet/>
      <dgm:spPr/>
      <dgm:t>
        <a:bodyPr/>
        <a:lstStyle/>
        <a:p>
          <a:endParaRPr lang="en-US"/>
        </a:p>
      </dgm:t>
    </dgm:pt>
    <dgm:pt modelId="{AF4ACB15-F76B-4212-A4E3-FD94ACF336FE}">
      <dgm:prSet phldrT="[Text]"/>
      <dgm:spPr/>
      <dgm:t>
        <a:bodyPr/>
        <a:lstStyle/>
        <a:p>
          <a:endParaRPr lang="en-US" sz="1400" dirty="0"/>
        </a:p>
      </dgm:t>
    </dgm:pt>
    <dgm:pt modelId="{E2835558-15D4-491B-A285-E7092C48F1D8}" type="parTrans" cxnId="{7819373A-EFA5-4761-8711-7A382A1F74CB}">
      <dgm:prSet/>
      <dgm:spPr/>
      <dgm:t>
        <a:bodyPr/>
        <a:lstStyle/>
        <a:p>
          <a:endParaRPr lang="en-US"/>
        </a:p>
      </dgm:t>
    </dgm:pt>
    <dgm:pt modelId="{1A41CBE1-1299-4A8F-A566-76FAA3E5283B}" type="sibTrans" cxnId="{7819373A-EFA5-4761-8711-7A382A1F74CB}">
      <dgm:prSet/>
      <dgm:spPr/>
      <dgm:t>
        <a:bodyPr/>
        <a:lstStyle/>
        <a:p>
          <a:endParaRPr lang="en-US"/>
        </a:p>
      </dgm:t>
    </dgm:pt>
    <dgm:pt modelId="{302E60F9-DADB-4299-A3FA-ECCBCB3EED56}">
      <dgm:prSet phldrT="[Text]" custT="1"/>
      <dgm:spPr/>
      <dgm:t>
        <a:bodyPr/>
        <a:lstStyle/>
        <a:p>
          <a:r>
            <a:rPr lang="en-US" sz="2000" dirty="0" smtClean="0"/>
            <a:t>Chunking and scaffolding improves short term memory</a:t>
          </a:r>
          <a:endParaRPr lang="en-US" sz="2000" dirty="0"/>
        </a:p>
      </dgm:t>
    </dgm:pt>
    <dgm:pt modelId="{88497FE0-CBA3-41C5-A16F-B7496592619C}" type="parTrans" cxnId="{396012BF-27FB-4D87-9BAF-2627E5707EE1}">
      <dgm:prSet/>
      <dgm:spPr/>
      <dgm:t>
        <a:bodyPr/>
        <a:lstStyle/>
        <a:p>
          <a:endParaRPr lang="en-US"/>
        </a:p>
      </dgm:t>
    </dgm:pt>
    <dgm:pt modelId="{C2C55F7D-AE0E-4FCD-9175-D30DAD837366}" type="sibTrans" cxnId="{396012BF-27FB-4D87-9BAF-2627E5707EE1}">
      <dgm:prSet/>
      <dgm:spPr/>
      <dgm:t>
        <a:bodyPr/>
        <a:lstStyle/>
        <a:p>
          <a:endParaRPr lang="en-US"/>
        </a:p>
      </dgm:t>
    </dgm:pt>
    <dgm:pt modelId="{4F66A5EC-F5C1-470D-A350-10757D62EA46}">
      <dgm:prSet phldrT="[Text]" custT="1"/>
      <dgm:spPr/>
      <dgm:t>
        <a:bodyPr/>
        <a:lstStyle/>
        <a:p>
          <a:r>
            <a:rPr lang="en-US" sz="2000" dirty="0" smtClean="0"/>
            <a:t>Key to reading and math problem solving</a:t>
          </a:r>
          <a:endParaRPr lang="en-US" sz="2000" dirty="0"/>
        </a:p>
      </dgm:t>
    </dgm:pt>
    <dgm:pt modelId="{A685CF96-CABA-45F5-B619-7F2999AAF462}" type="parTrans" cxnId="{B919369F-9157-4EBB-8099-DD18E0086E49}">
      <dgm:prSet/>
      <dgm:spPr/>
      <dgm:t>
        <a:bodyPr/>
        <a:lstStyle/>
        <a:p>
          <a:endParaRPr lang="en-US"/>
        </a:p>
      </dgm:t>
    </dgm:pt>
    <dgm:pt modelId="{8B9F7F86-066D-4E12-89A4-3608658A24EE}" type="sibTrans" cxnId="{B919369F-9157-4EBB-8099-DD18E0086E49}">
      <dgm:prSet/>
      <dgm:spPr/>
      <dgm:t>
        <a:bodyPr/>
        <a:lstStyle/>
        <a:p>
          <a:endParaRPr lang="en-US"/>
        </a:p>
      </dgm:t>
    </dgm:pt>
    <dgm:pt modelId="{6815FD79-3CAF-4B8A-AD83-FF6D20BABFC9}" type="pres">
      <dgm:prSet presAssocID="{A5C55D14-104B-4661-98AC-2C2FEADCF135}" presName="Name0" presStyleCnt="0">
        <dgm:presLayoutVars>
          <dgm:dir/>
          <dgm:animLvl val="lvl"/>
          <dgm:resizeHandles/>
        </dgm:presLayoutVars>
      </dgm:prSet>
      <dgm:spPr/>
      <dgm:t>
        <a:bodyPr/>
        <a:lstStyle/>
        <a:p>
          <a:endParaRPr lang="en-US"/>
        </a:p>
      </dgm:t>
    </dgm:pt>
    <dgm:pt modelId="{5B3CA75F-9690-4885-8435-D479165A25A9}" type="pres">
      <dgm:prSet presAssocID="{62524E1E-1348-4BC1-BBBA-277E57174FB2}" presName="linNode" presStyleCnt="0"/>
      <dgm:spPr/>
    </dgm:pt>
    <dgm:pt modelId="{AE6922F9-BA6C-4D24-AF9F-5EEB689E7BD2}" type="pres">
      <dgm:prSet presAssocID="{62524E1E-1348-4BC1-BBBA-277E57174FB2}" presName="parentShp" presStyleLbl="node1" presStyleIdx="0" presStyleCnt="2">
        <dgm:presLayoutVars>
          <dgm:bulletEnabled val="1"/>
        </dgm:presLayoutVars>
      </dgm:prSet>
      <dgm:spPr/>
      <dgm:t>
        <a:bodyPr/>
        <a:lstStyle/>
        <a:p>
          <a:endParaRPr lang="en-US"/>
        </a:p>
      </dgm:t>
    </dgm:pt>
    <dgm:pt modelId="{75AC140C-0D18-44F4-8740-E8BF4F06A446}" type="pres">
      <dgm:prSet presAssocID="{62524E1E-1348-4BC1-BBBA-277E57174FB2}" presName="childShp" presStyleLbl="bgAccFollowNode1" presStyleIdx="0" presStyleCnt="2" custScaleY="223616">
        <dgm:presLayoutVars>
          <dgm:bulletEnabled val="1"/>
        </dgm:presLayoutVars>
      </dgm:prSet>
      <dgm:spPr/>
      <dgm:t>
        <a:bodyPr/>
        <a:lstStyle/>
        <a:p>
          <a:endParaRPr lang="en-US"/>
        </a:p>
      </dgm:t>
    </dgm:pt>
    <dgm:pt modelId="{5C73CB46-6369-4F66-8B50-F796448D8661}" type="pres">
      <dgm:prSet presAssocID="{192557C9-50EE-4C12-8521-54FC0EA66C1B}" presName="spacing" presStyleCnt="0"/>
      <dgm:spPr/>
    </dgm:pt>
    <dgm:pt modelId="{7A344D86-34F0-4A43-A284-5CF5816CC826}" type="pres">
      <dgm:prSet presAssocID="{66F9ACBC-6A5F-4F23-935A-57345B65F822}" presName="linNode" presStyleCnt="0"/>
      <dgm:spPr/>
    </dgm:pt>
    <dgm:pt modelId="{07FB00B3-7801-472C-B26F-871073F8CBA2}" type="pres">
      <dgm:prSet presAssocID="{66F9ACBC-6A5F-4F23-935A-57345B65F822}" presName="parentShp" presStyleLbl="node1" presStyleIdx="1" presStyleCnt="2">
        <dgm:presLayoutVars>
          <dgm:bulletEnabled val="1"/>
        </dgm:presLayoutVars>
      </dgm:prSet>
      <dgm:spPr/>
      <dgm:t>
        <a:bodyPr/>
        <a:lstStyle/>
        <a:p>
          <a:endParaRPr lang="en-US"/>
        </a:p>
      </dgm:t>
    </dgm:pt>
    <dgm:pt modelId="{B874805B-ACBE-474D-BB42-8043E237E8A9}" type="pres">
      <dgm:prSet presAssocID="{66F9ACBC-6A5F-4F23-935A-57345B65F822}" presName="childShp" presStyleLbl="bgAccFollowNode1" presStyleIdx="1" presStyleCnt="2" custScaleY="223885">
        <dgm:presLayoutVars>
          <dgm:bulletEnabled val="1"/>
        </dgm:presLayoutVars>
      </dgm:prSet>
      <dgm:spPr/>
      <dgm:t>
        <a:bodyPr/>
        <a:lstStyle/>
        <a:p>
          <a:endParaRPr lang="en-US"/>
        </a:p>
      </dgm:t>
    </dgm:pt>
  </dgm:ptLst>
  <dgm:cxnLst>
    <dgm:cxn modelId="{FED00485-BE95-4CF8-98DD-7842F265DF82}" type="presOf" srcId="{62524E1E-1348-4BC1-BBBA-277E57174FB2}" destId="{AE6922F9-BA6C-4D24-AF9F-5EEB689E7BD2}" srcOrd="0" destOrd="0" presId="urn:microsoft.com/office/officeart/2005/8/layout/vList6"/>
    <dgm:cxn modelId="{B919369F-9157-4EBB-8099-DD18E0086E49}" srcId="{62524E1E-1348-4BC1-BBBA-277E57174FB2}" destId="{4F66A5EC-F5C1-470D-A350-10757D62EA46}" srcOrd="2" destOrd="0" parTransId="{A685CF96-CABA-45F5-B619-7F2999AAF462}" sibTransId="{8B9F7F86-066D-4E12-89A4-3608658A24EE}"/>
    <dgm:cxn modelId="{2D2099CB-5D2A-41B1-8666-4149C95518CD}" srcId="{A5C55D14-104B-4661-98AC-2C2FEADCF135}" destId="{66F9ACBC-6A5F-4F23-935A-57345B65F822}" srcOrd="1" destOrd="0" parTransId="{6F310B0D-E47D-4D3C-9E55-1AC286D5F008}" sibTransId="{003DDB08-7D19-4E5D-81A7-A27BB2A614F8}"/>
    <dgm:cxn modelId="{EBCD9522-7FDB-41BC-8A69-91168E3DF0FB}" type="presOf" srcId="{3802BFC0-AC66-49F4-AD9F-374424ED8F20}" destId="{B874805B-ACBE-474D-BB42-8043E237E8A9}" srcOrd="0" destOrd="0" presId="urn:microsoft.com/office/officeart/2005/8/layout/vList6"/>
    <dgm:cxn modelId="{DBA45EDB-1FB6-439D-A0BE-EB4493951B9B}" type="presOf" srcId="{4F66A5EC-F5C1-470D-A350-10757D62EA46}" destId="{75AC140C-0D18-44F4-8740-E8BF4F06A446}" srcOrd="0" destOrd="2" presId="urn:microsoft.com/office/officeart/2005/8/layout/vList6"/>
    <dgm:cxn modelId="{D6D66E39-2E42-43B3-B7F8-B5C5D1159903}" srcId="{62524E1E-1348-4BC1-BBBA-277E57174FB2}" destId="{79E788D3-6AFE-4CED-AFAA-F7DED46F6298}" srcOrd="0" destOrd="0" parTransId="{6A061B76-C09D-4D7B-89EB-99674ECF2AA9}" sibTransId="{2F5FD969-8494-4BDB-947C-ADF610501F0E}"/>
    <dgm:cxn modelId="{3DCDE993-2B7B-4A46-96CC-1080ED044D9D}" type="presOf" srcId="{C5B18A5E-6EC0-49A9-922E-ED3E0037B902}" destId="{B874805B-ACBE-474D-BB42-8043E237E8A9}" srcOrd="0" destOrd="2" presId="urn:microsoft.com/office/officeart/2005/8/layout/vList6"/>
    <dgm:cxn modelId="{92B95D1D-C418-48AB-9680-DF901E6E69B5}" type="presOf" srcId="{F358AA4A-EA6B-4BA5-9334-879AEACE8005}" destId="{B874805B-ACBE-474D-BB42-8043E237E8A9}" srcOrd="0" destOrd="4" presId="urn:microsoft.com/office/officeart/2005/8/layout/vList6"/>
    <dgm:cxn modelId="{5BC163AD-BCC7-4ED9-B6BC-249B2092A6A7}" srcId="{A5C55D14-104B-4661-98AC-2C2FEADCF135}" destId="{62524E1E-1348-4BC1-BBBA-277E57174FB2}" srcOrd="0" destOrd="0" parTransId="{A2EC6066-94D2-4F84-95CC-9E616931D5E6}" sibTransId="{192557C9-50EE-4C12-8521-54FC0EA66C1B}"/>
    <dgm:cxn modelId="{A30A694B-D8E7-42A6-90C8-3EC98F96DA25}" type="presOf" srcId="{79E788D3-6AFE-4CED-AFAA-F7DED46F6298}" destId="{75AC140C-0D18-44F4-8740-E8BF4F06A446}" srcOrd="0" destOrd="0" presId="urn:microsoft.com/office/officeart/2005/8/layout/vList6"/>
    <dgm:cxn modelId="{AC8F2FBC-28E4-4BAB-B9D6-CC0295A072CC}" srcId="{66F9ACBC-6A5F-4F23-935A-57345B65F822}" destId="{3802BFC0-AC66-49F4-AD9F-374424ED8F20}" srcOrd="0" destOrd="0" parTransId="{762A2B6B-A967-4438-87FF-F7703AB63DDA}" sibTransId="{911ADA1D-EAC6-4892-942C-DA318DA24846}"/>
    <dgm:cxn modelId="{D1F45A53-713B-4001-A36B-3D6DE82D9C74}" srcId="{66F9ACBC-6A5F-4F23-935A-57345B65F822}" destId="{BC2C8A50-09D0-402C-832C-C77BC9387E56}" srcOrd="1" destOrd="0" parTransId="{ED221F74-AA5C-4EA0-B8C0-68AF35874C44}" sibTransId="{6FD36EFB-6B33-46A3-9C59-F31CE8271236}"/>
    <dgm:cxn modelId="{9D1784A3-9799-4FC5-A601-A96648E1934E}" srcId="{66F9ACBC-6A5F-4F23-935A-57345B65F822}" destId="{C5B18A5E-6EC0-49A9-922E-ED3E0037B902}" srcOrd="2" destOrd="0" parTransId="{288B71A6-24FB-4D23-83DC-2C4E63C5A7AF}" sibTransId="{4DD1797E-F798-49B3-8377-3042687EC579}"/>
    <dgm:cxn modelId="{B2CD2492-DDCC-4CE6-8FCD-563544E40827}" type="presOf" srcId="{BC2C8A50-09D0-402C-832C-C77BC9387E56}" destId="{B874805B-ACBE-474D-BB42-8043E237E8A9}" srcOrd="0" destOrd="1" presId="urn:microsoft.com/office/officeart/2005/8/layout/vList6"/>
    <dgm:cxn modelId="{B930FF6B-D772-4F1E-99F1-8E542EC546AD}" type="presOf" srcId="{302E60F9-DADB-4299-A3FA-ECCBCB3EED56}" destId="{75AC140C-0D18-44F4-8740-E8BF4F06A446}" srcOrd="0" destOrd="1" presId="urn:microsoft.com/office/officeart/2005/8/layout/vList6"/>
    <dgm:cxn modelId="{10A3BB34-88D1-4FFA-A455-4A94A931BE7B}" type="presOf" srcId="{66F9ACBC-6A5F-4F23-935A-57345B65F822}" destId="{07FB00B3-7801-472C-B26F-871073F8CBA2}" srcOrd="0" destOrd="0" presId="urn:microsoft.com/office/officeart/2005/8/layout/vList6"/>
    <dgm:cxn modelId="{7819373A-EFA5-4761-8711-7A382A1F74CB}" srcId="{66F9ACBC-6A5F-4F23-935A-57345B65F822}" destId="{AF4ACB15-F76B-4212-A4E3-FD94ACF336FE}" srcOrd="3" destOrd="0" parTransId="{E2835558-15D4-491B-A285-E7092C48F1D8}" sibTransId="{1A41CBE1-1299-4A8F-A566-76FAA3E5283B}"/>
    <dgm:cxn modelId="{8887D1B7-09A3-4409-9E94-A562C5726C80}" type="presOf" srcId="{AF4ACB15-F76B-4212-A4E3-FD94ACF336FE}" destId="{B874805B-ACBE-474D-BB42-8043E237E8A9}" srcOrd="0" destOrd="3" presId="urn:microsoft.com/office/officeart/2005/8/layout/vList6"/>
    <dgm:cxn modelId="{AEAA3C61-E80B-4638-9675-5EB0B7D9EA30}" srcId="{66F9ACBC-6A5F-4F23-935A-57345B65F822}" destId="{F358AA4A-EA6B-4BA5-9334-879AEACE8005}" srcOrd="4" destOrd="0" parTransId="{22BB7D31-9478-42E7-BC0F-B7772C25FDBA}" sibTransId="{4370D6D1-D49D-4904-84DD-B5FAA69F470D}"/>
    <dgm:cxn modelId="{8BE88F25-4D3F-425B-ACB3-E8AF3C98B549}" type="presOf" srcId="{A5C55D14-104B-4661-98AC-2C2FEADCF135}" destId="{6815FD79-3CAF-4B8A-AD83-FF6D20BABFC9}" srcOrd="0" destOrd="0" presId="urn:microsoft.com/office/officeart/2005/8/layout/vList6"/>
    <dgm:cxn modelId="{396012BF-27FB-4D87-9BAF-2627E5707EE1}" srcId="{62524E1E-1348-4BC1-BBBA-277E57174FB2}" destId="{302E60F9-DADB-4299-A3FA-ECCBCB3EED56}" srcOrd="1" destOrd="0" parTransId="{88497FE0-CBA3-41C5-A16F-B7496592619C}" sibTransId="{C2C55F7D-AE0E-4FCD-9175-D30DAD837366}"/>
    <dgm:cxn modelId="{4AF478CE-08AB-434F-8939-71D926840693}" type="presParOf" srcId="{6815FD79-3CAF-4B8A-AD83-FF6D20BABFC9}" destId="{5B3CA75F-9690-4885-8435-D479165A25A9}" srcOrd="0" destOrd="0" presId="urn:microsoft.com/office/officeart/2005/8/layout/vList6"/>
    <dgm:cxn modelId="{7BED1293-974F-449A-9E7E-510DF008C2D6}" type="presParOf" srcId="{5B3CA75F-9690-4885-8435-D479165A25A9}" destId="{AE6922F9-BA6C-4D24-AF9F-5EEB689E7BD2}" srcOrd="0" destOrd="0" presId="urn:microsoft.com/office/officeart/2005/8/layout/vList6"/>
    <dgm:cxn modelId="{383FF2A4-B2D1-4907-82B4-B756DCE8A222}" type="presParOf" srcId="{5B3CA75F-9690-4885-8435-D479165A25A9}" destId="{75AC140C-0D18-44F4-8740-E8BF4F06A446}" srcOrd="1" destOrd="0" presId="urn:microsoft.com/office/officeart/2005/8/layout/vList6"/>
    <dgm:cxn modelId="{16A46A0E-4393-4B97-B91F-FB29EA1BF6F8}" type="presParOf" srcId="{6815FD79-3CAF-4B8A-AD83-FF6D20BABFC9}" destId="{5C73CB46-6369-4F66-8B50-F796448D8661}" srcOrd="1" destOrd="0" presId="urn:microsoft.com/office/officeart/2005/8/layout/vList6"/>
    <dgm:cxn modelId="{618D4871-14D7-4CC0-94BC-1471CEB9E33D}" type="presParOf" srcId="{6815FD79-3CAF-4B8A-AD83-FF6D20BABFC9}" destId="{7A344D86-34F0-4A43-A284-5CF5816CC826}" srcOrd="2" destOrd="0" presId="urn:microsoft.com/office/officeart/2005/8/layout/vList6"/>
    <dgm:cxn modelId="{19DCDC63-4425-407E-8092-3432C8D70AEB}" type="presParOf" srcId="{7A344D86-34F0-4A43-A284-5CF5816CC826}" destId="{07FB00B3-7801-472C-B26F-871073F8CBA2}" srcOrd="0" destOrd="0" presId="urn:microsoft.com/office/officeart/2005/8/layout/vList6"/>
    <dgm:cxn modelId="{FB2C9B89-F677-418B-A268-CD908CEB4BF1}" type="presParOf" srcId="{7A344D86-34F0-4A43-A284-5CF5816CC826}" destId="{B874805B-ACBE-474D-BB42-8043E237E8A9}"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7F3C31-7887-4A76-807E-A6320C3F6654}"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49975498-7B51-416F-B837-9BDC249F3C20}">
      <dgm:prSet/>
      <dgm:spPr/>
      <dgm:t>
        <a:bodyPr/>
        <a:lstStyle/>
        <a:p>
          <a:pPr rtl="0"/>
          <a:r>
            <a:rPr lang="en-US" smtClean="0"/>
            <a:t>Health and Nutrition</a:t>
          </a:r>
          <a:endParaRPr lang="en-US"/>
        </a:p>
      </dgm:t>
    </dgm:pt>
    <dgm:pt modelId="{1A3674A1-61B3-43EE-8AF4-415901DC2568}" type="parTrans" cxnId="{0A7551B6-9CE2-415B-AFFF-7F5FC0B7C588}">
      <dgm:prSet/>
      <dgm:spPr/>
      <dgm:t>
        <a:bodyPr/>
        <a:lstStyle/>
        <a:p>
          <a:endParaRPr lang="en-US"/>
        </a:p>
      </dgm:t>
    </dgm:pt>
    <dgm:pt modelId="{591F90E6-9A2C-46D1-8043-5847CED81080}" type="sibTrans" cxnId="{0A7551B6-9CE2-415B-AFFF-7F5FC0B7C588}">
      <dgm:prSet/>
      <dgm:spPr/>
      <dgm:t>
        <a:bodyPr/>
        <a:lstStyle/>
        <a:p>
          <a:endParaRPr lang="en-US"/>
        </a:p>
      </dgm:t>
    </dgm:pt>
    <dgm:pt modelId="{DADF89BE-E047-49D1-BA93-95695FB2FA83}">
      <dgm:prSet/>
      <dgm:spPr/>
      <dgm:t>
        <a:bodyPr/>
        <a:lstStyle/>
        <a:p>
          <a:pPr rtl="0"/>
          <a:r>
            <a:rPr lang="en-US" b="1" smtClean="0"/>
            <a:t>Vocabulary</a:t>
          </a:r>
          <a:endParaRPr lang="en-US"/>
        </a:p>
      </dgm:t>
    </dgm:pt>
    <dgm:pt modelId="{18A70E43-75AF-4B46-A0F5-BD66EFBC4FB8}" type="parTrans" cxnId="{D858411B-3C66-480D-8321-96E70055A54B}">
      <dgm:prSet/>
      <dgm:spPr/>
      <dgm:t>
        <a:bodyPr/>
        <a:lstStyle/>
        <a:p>
          <a:endParaRPr lang="en-US"/>
        </a:p>
      </dgm:t>
    </dgm:pt>
    <dgm:pt modelId="{C8B37AAC-A14A-4F4C-9D68-42827AAAB43A}" type="sibTrans" cxnId="{D858411B-3C66-480D-8321-96E70055A54B}">
      <dgm:prSet/>
      <dgm:spPr/>
      <dgm:t>
        <a:bodyPr/>
        <a:lstStyle/>
        <a:p>
          <a:endParaRPr lang="en-US"/>
        </a:p>
      </dgm:t>
    </dgm:pt>
    <dgm:pt modelId="{86D85868-9650-4A67-A67E-D17015556FED}">
      <dgm:prSet/>
      <dgm:spPr/>
      <dgm:t>
        <a:bodyPr/>
        <a:lstStyle/>
        <a:p>
          <a:pPr rtl="0"/>
          <a:r>
            <a:rPr lang="en-US" smtClean="0"/>
            <a:t>Effort and Energy</a:t>
          </a:r>
          <a:endParaRPr lang="en-US"/>
        </a:p>
      </dgm:t>
    </dgm:pt>
    <dgm:pt modelId="{1D683F12-C209-40C8-ADC7-32008479AC4B}" type="parTrans" cxnId="{09ED6B66-F593-40F1-AEE6-2EE2D3CBE9A2}">
      <dgm:prSet/>
      <dgm:spPr/>
      <dgm:t>
        <a:bodyPr/>
        <a:lstStyle/>
        <a:p>
          <a:endParaRPr lang="en-US"/>
        </a:p>
      </dgm:t>
    </dgm:pt>
    <dgm:pt modelId="{3A26A7EA-8101-4700-BDF2-FCE4E3F703D4}" type="sibTrans" cxnId="{09ED6B66-F593-40F1-AEE6-2EE2D3CBE9A2}">
      <dgm:prSet/>
      <dgm:spPr/>
      <dgm:t>
        <a:bodyPr/>
        <a:lstStyle/>
        <a:p>
          <a:endParaRPr lang="en-US"/>
        </a:p>
      </dgm:t>
    </dgm:pt>
    <dgm:pt modelId="{5B542610-BBC8-4905-A11F-D8B14176C47D}">
      <dgm:prSet/>
      <dgm:spPr/>
      <dgm:t>
        <a:bodyPr/>
        <a:lstStyle/>
        <a:p>
          <a:pPr rtl="0"/>
          <a:r>
            <a:rPr lang="en-US" smtClean="0"/>
            <a:t>Mind- Set</a:t>
          </a:r>
          <a:endParaRPr lang="en-US"/>
        </a:p>
      </dgm:t>
    </dgm:pt>
    <dgm:pt modelId="{64883A7D-7A3C-4FDD-ACDE-4DA6173E0CEB}" type="parTrans" cxnId="{C4BAC138-91A9-4377-B546-1CF38FF65028}">
      <dgm:prSet/>
      <dgm:spPr/>
      <dgm:t>
        <a:bodyPr/>
        <a:lstStyle/>
        <a:p>
          <a:endParaRPr lang="en-US"/>
        </a:p>
      </dgm:t>
    </dgm:pt>
    <dgm:pt modelId="{299F0985-8261-4445-A53B-DE9CD870173B}" type="sibTrans" cxnId="{C4BAC138-91A9-4377-B546-1CF38FF65028}">
      <dgm:prSet/>
      <dgm:spPr/>
      <dgm:t>
        <a:bodyPr/>
        <a:lstStyle/>
        <a:p>
          <a:endParaRPr lang="en-US"/>
        </a:p>
      </dgm:t>
    </dgm:pt>
    <dgm:pt modelId="{95B43C11-9A57-441E-A58E-9E10E1E33F0F}">
      <dgm:prSet/>
      <dgm:spPr/>
      <dgm:t>
        <a:bodyPr/>
        <a:lstStyle/>
        <a:p>
          <a:pPr rtl="0"/>
          <a:r>
            <a:rPr lang="en-US" dirty="0" smtClean="0"/>
            <a:t>Cognitive Capacity</a:t>
          </a:r>
          <a:endParaRPr lang="en-US" dirty="0"/>
        </a:p>
      </dgm:t>
    </dgm:pt>
    <dgm:pt modelId="{F2D6FCEB-E9C6-47E1-A766-5FB5A2450D75}" type="parTrans" cxnId="{A41F2F70-1790-443D-8C3B-1BFCEA879724}">
      <dgm:prSet/>
      <dgm:spPr/>
      <dgm:t>
        <a:bodyPr/>
        <a:lstStyle/>
        <a:p>
          <a:endParaRPr lang="en-US"/>
        </a:p>
      </dgm:t>
    </dgm:pt>
    <dgm:pt modelId="{A5425466-A1D9-4BE0-ACA2-EEAD1D2FD46C}" type="sibTrans" cxnId="{A41F2F70-1790-443D-8C3B-1BFCEA879724}">
      <dgm:prSet/>
      <dgm:spPr/>
      <dgm:t>
        <a:bodyPr/>
        <a:lstStyle/>
        <a:p>
          <a:endParaRPr lang="en-US"/>
        </a:p>
      </dgm:t>
    </dgm:pt>
    <dgm:pt modelId="{1AED5368-1C35-4FC8-8F10-5876F1B1DDA6}">
      <dgm:prSet/>
      <dgm:spPr/>
      <dgm:t>
        <a:bodyPr/>
        <a:lstStyle/>
        <a:p>
          <a:pPr rtl="0"/>
          <a:r>
            <a:rPr lang="en-US" smtClean="0"/>
            <a:t>Relationships</a:t>
          </a:r>
          <a:endParaRPr lang="en-US"/>
        </a:p>
      </dgm:t>
    </dgm:pt>
    <dgm:pt modelId="{8B2F0FE4-A4CB-4857-8255-CE5EAB363BD5}" type="parTrans" cxnId="{014F1DFC-79E3-4D31-9369-6982081F4190}">
      <dgm:prSet/>
      <dgm:spPr/>
      <dgm:t>
        <a:bodyPr/>
        <a:lstStyle/>
        <a:p>
          <a:endParaRPr lang="en-US"/>
        </a:p>
      </dgm:t>
    </dgm:pt>
    <dgm:pt modelId="{98E81A29-50FF-416F-9679-A49BF4A913EA}" type="sibTrans" cxnId="{014F1DFC-79E3-4D31-9369-6982081F4190}">
      <dgm:prSet/>
      <dgm:spPr/>
      <dgm:t>
        <a:bodyPr/>
        <a:lstStyle/>
        <a:p>
          <a:endParaRPr lang="en-US"/>
        </a:p>
      </dgm:t>
    </dgm:pt>
    <dgm:pt modelId="{C28AFCF7-4B7A-4060-B14E-C7193A806806}">
      <dgm:prSet/>
      <dgm:spPr/>
      <dgm:t>
        <a:bodyPr/>
        <a:lstStyle/>
        <a:p>
          <a:pPr rtl="0"/>
          <a:r>
            <a:rPr lang="en-US" smtClean="0"/>
            <a:t>Stress Level</a:t>
          </a:r>
          <a:endParaRPr lang="en-US"/>
        </a:p>
      </dgm:t>
    </dgm:pt>
    <dgm:pt modelId="{C768BD46-D813-4E33-A79E-B3099145AB03}" type="parTrans" cxnId="{2320F2D2-CDB3-4750-86E5-BF2CBC239344}">
      <dgm:prSet/>
      <dgm:spPr/>
      <dgm:t>
        <a:bodyPr/>
        <a:lstStyle/>
        <a:p>
          <a:endParaRPr lang="en-US"/>
        </a:p>
      </dgm:t>
    </dgm:pt>
    <dgm:pt modelId="{4F102DB0-CEBD-41EE-BCA2-D912BC3EF724}" type="sibTrans" cxnId="{2320F2D2-CDB3-4750-86E5-BF2CBC239344}">
      <dgm:prSet/>
      <dgm:spPr/>
      <dgm:t>
        <a:bodyPr/>
        <a:lstStyle/>
        <a:p>
          <a:endParaRPr lang="en-US"/>
        </a:p>
      </dgm:t>
    </dgm:pt>
    <dgm:pt modelId="{34236AED-E928-4D35-A590-B2DB7C7F9B72}" type="pres">
      <dgm:prSet presAssocID="{497F3C31-7887-4A76-807E-A6320C3F6654}" presName="cycle" presStyleCnt="0">
        <dgm:presLayoutVars>
          <dgm:dir/>
          <dgm:resizeHandles val="exact"/>
        </dgm:presLayoutVars>
      </dgm:prSet>
      <dgm:spPr/>
      <dgm:t>
        <a:bodyPr/>
        <a:lstStyle/>
        <a:p>
          <a:endParaRPr lang="en-US"/>
        </a:p>
      </dgm:t>
    </dgm:pt>
    <dgm:pt modelId="{1EE55423-9AF4-429E-8641-8FFBB7300CAA}" type="pres">
      <dgm:prSet presAssocID="{49975498-7B51-416F-B837-9BDC249F3C20}" presName="node" presStyleLbl="node1" presStyleIdx="0" presStyleCnt="7" custScaleX="144480">
        <dgm:presLayoutVars>
          <dgm:bulletEnabled val="1"/>
        </dgm:presLayoutVars>
      </dgm:prSet>
      <dgm:spPr/>
      <dgm:t>
        <a:bodyPr/>
        <a:lstStyle/>
        <a:p>
          <a:endParaRPr lang="en-US"/>
        </a:p>
      </dgm:t>
    </dgm:pt>
    <dgm:pt modelId="{AC527EED-01D0-4FC1-8F40-767E0C2C3A29}" type="pres">
      <dgm:prSet presAssocID="{591F90E6-9A2C-46D1-8043-5847CED81080}" presName="sibTrans" presStyleLbl="sibTrans2D1" presStyleIdx="0" presStyleCnt="7"/>
      <dgm:spPr/>
      <dgm:t>
        <a:bodyPr/>
        <a:lstStyle/>
        <a:p>
          <a:endParaRPr lang="en-US"/>
        </a:p>
      </dgm:t>
    </dgm:pt>
    <dgm:pt modelId="{3F525852-D463-4DB8-BC7C-3D0BE7ADE390}" type="pres">
      <dgm:prSet presAssocID="{591F90E6-9A2C-46D1-8043-5847CED81080}" presName="connectorText" presStyleLbl="sibTrans2D1" presStyleIdx="0" presStyleCnt="7"/>
      <dgm:spPr/>
      <dgm:t>
        <a:bodyPr/>
        <a:lstStyle/>
        <a:p>
          <a:endParaRPr lang="en-US"/>
        </a:p>
      </dgm:t>
    </dgm:pt>
    <dgm:pt modelId="{F548AB4C-9106-4F63-BAC3-09005A343464}" type="pres">
      <dgm:prSet presAssocID="{DADF89BE-E047-49D1-BA93-95695FB2FA83}" presName="node" presStyleLbl="node1" presStyleIdx="1" presStyleCnt="7" custScaleX="163000">
        <dgm:presLayoutVars>
          <dgm:bulletEnabled val="1"/>
        </dgm:presLayoutVars>
      </dgm:prSet>
      <dgm:spPr/>
      <dgm:t>
        <a:bodyPr/>
        <a:lstStyle/>
        <a:p>
          <a:endParaRPr lang="en-US"/>
        </a:p>
      </dgm:t>
    </dgm:pt>
    <dgm:pt modelId="{D8ABC70E-0E92-4F01-AE63-0A1F02A80CDC}" type="pres">
      <dgm:prSet presAssocID="{C8B37AAC-A14A-4F4C-9D68-42827AAAB43A}" presName="sibTrans" presStyleLbl="sibTrans2D1" presStyleIdx="1" presStyleCnt="7"/>
      <dgm:spPr/>
      <dgm:t>
        <a:bodyPr/>
        <a:lstStyle/>
        <a:p>
          <a:endParaRPr lang="en-US"/>
        </a:p>
      </dgm:t>
    </dgm:pt>
    <dgm:pt modelId="{86E5861F-9FBB-4FDA-8C66-C29525CC5990}" type="pres">
      <dgm:prSet presAssocID="{C8B37AAC-A14A-4F4C-9D68-42827AAAB43A}" presName="connectorText" presStyleLbl="sibTrans2D1" presStyleIdx="1" presStyleCnt="7"/>
      <dgm:spPr/>
      <dgm:t>
        <a:bodyPr/>
        <a:lstStyle/>
        <a:p>
          <a:endParaRPr lang="en-US"/>
        </a:p>
      </dgm:t>
    </dgm:pt>
    <dgm:pt modelId="{9A67D6CC-E81C-4AE0-9459-30DDD5D046D1}" type="pres">
      <dgm:prSet presAssocID="{86D85868-9650-4A67-A67E-D17015556FED}" presName="node" presStyleLbl="node1" presStyleIdx="2" presStyleCnt="7" custScaleX="173112">
        <dgm:presLayoutVars>
          <dgm:bulletEnabled val="1"/>
        </dgm:presLayoutVars>
      </dgm:prSet>
      <dgm:spPr/>
      <dgm:t>
        <a:bodyPr/>
        <a:lstStyle/>
        <a:p>
          <a:endParaRPr lang="en-US"/>
        </a:p>
      </dgm:t>
    </dgm:pt>
    <dgm:pt modelId="{039611E6-FBEA-4B71-A13A-2D63C11E356C}" type="pres">
      <dgm:prSet presAssocID="{3A26A7EA-8101-4700-BDF2-FCE4E3F703D4}" presName="sibTrans" presStyleLbl="sibTrans2D1" presStyleIdx="2" presStyleCnt="7"/>
      <dgm:spPr/>
      <dgm:t>
        <a:bodyPr/>
        <a:lstStyle/>
        <a:p>
          <a:endParaRPr lang="en-US"/>
        </a:p>
      </dgm:t>
    </dgm:pt>
    <dgm:pt modelId="{20D07C63-C77C-4DB6-B923-2EFB921600BC}" type="pres">
      <dgm:prSet presAssocID="{3A26A7EA-8101-4700-BDF2-FCE4E3F703D4}" presName="connectorText" presStyleLbl="sibTrans2D1" presStyleIdx="2" presStyleCnt="7"/>
      <dgm:spPr/>
      <dgm:t>
        <a:bodyPr/>
        <a:lstStyle/>
        <a:p>
          <a:endParaRPr lang="en-US"/>
        </a:p>
      </dgm:t>
    </dgm:pt>
    <dgm:pt modelId="{348AFA7B-10EC-4A33-B8CA-DD479DE1C3F7}" type="pres">
      <dgm:prSet presAssocID="{5B542610-BBC8-4905-A11F-D8B14176C47D}" presName="node" presStyleLbl="node1" presStyleIdx="3" presStyleCnt="7" custScaleX="161351">
        <dgm:presLayoutVars>
          <dgm:bulletEnabled val="1"/>
        </dgm:presLayoutVars>
      </dgm:prSet>
      <dgm:spPr/>
      <dgm:t>
        <a:bodyPr/>
        <a:lstStyle/>
        <a:p>
          <a:endParaRPr lang="en-US"/>
        </a:p>
      </dgm:t>
    </dgm:pt>
    <dgm:pt modelId="{BA31B290-F001-41AC-BC46-A5241F2A2DE5}" type="pres">
      <dgm:prSet presAssocID="{299F0985-8261-4445-A53B-DE9CD870173B}" presName="sibTrans" presStyleLbl="sibTrans2D1" presStyleIdx="3" presStyleCnt="7"/>
      <dgm:spPr/>
      <dgm:t>
        <a:bodyPr/>
        <a:lstStyle/>
        <a:p>
          <a:endParaRPr lang="en-US"/>
        </a:p>
      </dgm:t>
    </dgm:pt>
    <dgm:pt modelId="{DDFF139C-C49D-4B33-9838-3FE02AEEDADB}" type="pres">
      <dgm:prSet presAssocID="{299F0985-8261-4445-A53B-DE9CD870173B}" presName="connectorText" presStyleLbl="sibTrans2D1" presStyleIdx="3" presStyleCnt="7"/>
      <dgm:spPr/>
      <dgm:t>
        <a:bodyPr/>
        <a:lstStyle/>
        <a:p>
          <a:endParaRPr lang="en-US"/>
        </a:p>
      </dgm:t>
    </dgm:pt>
    <dgm:pt modelId="{DC85E66C-5F30-4DC1-91DF-16F277AEF318}" type="pres">
      <dgm:prSet presAssocID="{95B43C11-9A57-441E-A58E-9E10E1E33F0F}" presName="node" presStyleLbl="node1" presStyleIdx="4" presStyleCnt="7" custScaleX="172585">
        <dgm:presLayoutVars>
          <dgm:bulletEnabled val="1"/>
        </dgm:presLayoutVars>
      </dgm:prSet>
      <dgm:spPr/>
      <dgm:t>
        <a:bodyPr/>
        <a:lstStyle/>
        <a:p>
          <a:endParaRPr lang="en-US"/>
        </a:p>
      </dgm:t>
    </dgm:pt>
    <dgm:pt modelId="{47DDEE03-AA92-4DFF-9493-C9F2D6FFADF9}" type="pres">
      <dgm:prSet presAssocID="{A5425466-A1D9-4BE0-ACA2-EEAD1D2FD46C}" presName="sibTrans" presStyleLbl="sibTrans2D1" presStyleIdx="4" presStyleCnt="7"/>
      <dgm:spPr/>
      <dgm:t>
        <a:bodyPr/>
        <a:lstStyle/>
        <a:p>
          <a:endParaRPr lang="en-US"/>
        </a:p>
      </dgm:t>
    </dgm:pt>
    <dgm:pt modelId="{DE7DF1BA-F7E7-46EF-A24C-C1B325DC829A}" type="pres">
      <dgm:prSet presAssocID="{A5425466-A1D9-4BE0-ACA2-EEAD1D2FD46C}" presName="connectorText" presStyleLbl="sibTrans2D1" presStyleIdx="4" presStyleCnt="7"/>
      <dgm:spPr/>
      <dgm:t>
        <a:bodyPr/>
        <a:lstStyle/>
        <a:p>
          <a:endParaRPr lang="en-US"/>
        </a:p>
      </dgm:t>
    </dgm:pt>
    <dgm:pt modelId="{F45F6334-ADEB-4D66-9AC3-C938DC40CEE1}" type="pres">
      <dgm:prSet presAssocID="{1AED5368-1C35-4FC8-8F10-5876F1B1DDA6}" presName="node" presStyleLbl="node1" presStyleIdx="5" presStyleCnt="7" custScaleX="164521">
        <dgm:presLayoutVars>
          <dgm:bulletEnabled val="1"/>
        </dgm:presLayoutVars>
      </dgm:prSet>
      <dgm:spPr/>
      <dgm:t>
        <a:bodyPr/>
        <a:lstStyle/>
        <a:p>
          <a:endParaRPr lang="en-US"/>
        </a:p>
      </dgm:t>
    </dgm:pt>
    <dgm:pt modelId="{3E593459-8FFF-4C08-835B-1CD73DE97193}" type="pres">
      <dgm:prSet presAssocID="{98E81A29-50FF-416F-9679-A49BF4A913EA}" presName="sibTrans" presStyleLbl="sibTrans2D1" presStyleIdx="5" presStyleCnt="7"/>
      <dgm:spPr/>
      <dgm:t>
        <a:bodyPr/>
        <a:lstStyle/>
        <a:p>
          <a:endParaRPr lang="en-US"/>
        </a:p>
      </dgm:t>
    </dgm:pt>
    <dgm:pt modelId="{CAE700C3-677F-4AB0-827E-1427BA051249}" type="pres">
      <dgm:prSet presAssocID="{98E81A29-50FF-416F-9679-A49BF4A913EA}" presName="connectorText" presStyleLbl="sibTrans2D1" presStyleIdx="5" presStyleCnt="7"/>
      <dgm:spPr/>
      <dgm:t>
        <a:bodyPr/>
        <a:lstStyle/>
        <a:p>
          <a:endParaRPr lang="en-US"/>
        </a:p>
      </dgm:t>
    </dgm:pt>
    <dgm:pt modelId="{1C9573C7-90DA-4832-8A61-D69D1BE54BEE}" type="pres">
      <dgm:prSet presAssocID="{C28AFCF7-4B7A-4060-B14E-C7193A806806}" presName="node" presStyleLbl="node1" presStyleIdx="6" presStyleCnt="7" custScaleX="156721">
        <dgm:presLayoutVars>
          <dgm:bulletEnabled val="1"/>
        </dgm:presLayoutVars>
      </dgm:prSet>
      <dgm:spPr/>
      <dgm:t>
        <a:bodyPr/>
        <a:lstStyle/>
        <a:p>
          <a:endParaRPr lang="en-US"/>
        </a:p>
      </dgm:t>
    </dgm:pt>
    <dgm:pt modelId="{63E1C2BB-42CA-4ED7-B119-86D004F3135F}" type="pres">
      <dgm:prSet presAssocID="{4F102DB0-CEBD-41EE-BCA2-D912BC3EF724}" presName="sibTrans" presStyleLbl="sibTrans2D1" presStyleIdx="6" presStyleCnt="7"/>
      <dgm:spPr/>
      <dgm:t>
        <a:bodyPr/>
        <a:lstStyle/>
        <a:p>
          <a:endParaRPr lang="en-US"/>
        </a:p>
      </dgm:t>
    </dgm:pt>
    <dgm:pt modelId="{900FD2E7-8B1E-4B02-A6E8-8FA7572671F1}" type="pres">
      <dgm:prSet presAssocID="{4F102DB0-CEBD-41EE-BCA2-D912BC3EF724}" presName="connectorText" presStyleLbl="sibTrans2D1" presStyleIdx="6" presStyleCnt="7"/>
      <dgm:spPr/>
      <dgm:t>
        <a:bodyPr/>
        <a:lstStyle/>
        <a:p>
          <a:endParaRPr lang="en-US"/>
        </a:p>
      </dgm:t>
    </dgm:pt>
  </dgm:ptLst>
  <dgm:cxnLst>
    <dgm:cxn modelId="{12F33E23-3ACC-4DB8-B9D9-C426187FF166}" type="presOf" srcId="{95B43C11-9A57-441E-A58E-9E10E1E33F0F}" destId="{DC85E66C-5F30-4DC1-91DF-16F277AEF318}" srcOrd="0" destOrd="0" presId="urn:microsoft.com/office/officeart/2005/8/layout/cycle2"/>
    <dgm:cxn modelId="{5B6B3D9E-094C-4D75-A655-DA13AF8A7FD6}" type="presOf" srcId="{C8B37AAC-A14A-4F4C-9D68-42827AAAB43A}" destId="{86E5861F-9FBB-4FDA-8C66-C29525CC5990}" srcOrd="1" destOrd="0" presId="urn:microsoft.com/office/officeart/2005/8/layout/cycle2"/>
    <dgm:cxn modelId="{3E72C823-9FFD-4BA1-AC2F-BA570EDF360D}" type="presOf" srcId="{A5425466-A1D9-4BE0-ACA2-EEAD1D2FD46C}" destId="{DE7DF1BA-F7E7-46EF-A24C-C1B325DC829A}" srcOrd="1" destOrd="0" presId="urn:microsoft.com/office/officeart/2005/8/layout/cycle2"/>
    <dgm:cxn modelId="{FB42FDD8-57B2-4C50-AD6D-2B2FF037AAAA}" type="presOf" srcId="{3A26A7EA-8101-4700-BDF2-FCE4E3F703D4}" destId="{039611E6-FBEA-4B71-A13A-2D63C11E356C}" srcOrd="0" destOrd="0" presId="urn:microsoft.com/office/officeart/2005/8/layout/cycle2"/>
    <dgm:cxn modelId="{F53D6E3D-915A-49E8-8F55-60C13B578CB3}" type="presOf" srcId="{497F3C31-7887-4A76-807E-A6320C3F6654}" destId="{34236AED-E928-4D35-A590-B2DB7C7F9B72}" srcOrd="0" destOrd="0" presId="urn:microsoft.com/office/officeart/2005/8/layout/cycle2"/>
    <dgm:cxn modelId="{545D29C9-1A6A-4967-9405-70735672CF98}" type="presOf" srcId="{A5425466-A1D9-4BE0-ACA2-EEAD1D2FD46C}" destId="{47DDEE03-AA92-4DFF-9493-C9F2D6FFADF9}" srcOrd="0" destOrd="0" presId="urn:microsoft.com/office/officeart/2005/8/layout/cycle2"/>
    <dgm:cxn modelId="{E0C94734-6D96-474D-AFA0-19A401E34B75}" type="presOf" srcId="{86D85868-9650-4A67-A67E-D17015556FED}" destId="{9A67D6CC-E81C-4AE0-9459-30DDD5D046D1}" srcOrd="0" destOrd="0" presId="urn:microsoft.com/office/officeart/2005/8/layout/cycle2"/>
    <dgm:cxn modelId="{014F1DFC-79E3-4D31-9369-6982081F4190}" srcId="{497F3C31-7887-4A76-807E-A6320C3F6654}" destId="{1AED5368-1C35-4FC8-8F10-5876F1B1DDA6}" srcOrd="5" destOrd="0" parTransId="{8B2F0FE4-A4CB-4857-8255-CE5EAB363BD5}" sibTransId="{98E81A29-50FF-416F-9679-A49BF4A913EA}"/>
    <dgm:cxn modelId="{CA3DAB98-B6E5-40AB-8039-02B9106C2792}" type="presOf" srcId="{98E81A29-50FF-416F-9679-A49BF4A913EA}" destId="{CAE700C3-677F-4AB0-827E-1427BA051249}" srcOrd="1" destOrd="0" presId="urn:microsoft.com/office/officeart/2005/8/layout/cycle2"/>
    <dgm:cxn modelId="{A41F2F70-1790-443D-8C3B-1BFCEA879724}" srcId="{497F3C31-7887-4A76-807E-A6320C3F6654}" destId="{95B43C11-9A57-441E-A58E-9E10E1E33F0F}" srcOrd="4" destOrd="0" parTransId="{F2D6FCEB-E9C6-47E1-A766-5FB5A2450D75}" sibTransId="{A5425466-A1D9-4BE0-ACA2-EEAD1D2FD46C}"/>
    <dgm:cxn modelId="{0C2792F7-CCF5-40CD-88EC-F9ACA10203B6}" type="presOf" srcId="{299F0985-8261-4445-A53B-DE9CD870173B}" destId="{BA31B290-F001-41AC-BC46-A5241F2A2DE5}" srcOrd="0" destOrd="0" presId="urn:microsoft.com/office/officeart/2005/8/layout/cycle2"/>
    <dgm:cxn modelId="{57C9423A-4596-4AB4-A24B-E640E98A9B5B}" type="presOf" srcId="{4F102DB0-CEBD-41EE-BCA2-D912BC3EF724}" destId="{900FD2E7-8B1E-4B02-A6E8-8FA7572671F1}" srcOrd="1" destOrd="0" presId="urn:microsoft.com/office/officeart/2005/8/layout/cycle2"/>
    <dgm:cxn modelId="{C348DB1D-AA94-4094-B79E-9BA909ED54D1}" type="presOf" srcId="{98E81A29-50FF-416F-9679-A49BF4A913EA}" destId="{3E593459-8FFF-4C08-835B-1CD73DE97193}" srcOrd="0" destOrd="0" presId="urn:microsoft.com/office/officeart/2005/8/layout/cycle2"/>
    <dgm:cxn modelId="{645FF252-99D3-44D6-A6CC-9AC1D77EEF20}" type="presOf" srcId="{1AED5368-1C35-4FC8-8F10-5876F1B1DDA6}" destId="{F45F6334-ADEB-4D66-9AC3-C938DC40CEE1}" srcOrd="0" destOrd="0" presId="urn:microsoft.com/office/officeart/2005/8/layout/cycle2"/>
    <dgm:cxn modelId="{03E5D1C2-AF0F-4FB4-BA2B-9E7211E7E2D3}" type="presOf" srcId="{3A26A7EA-8101-4700-BDF2-FCE4E3F703D4}" destId="{20D07C63-C77C-4DB6-B923-2EFB921600BC}" srcOrd="1" destOrd="0" presId="urn:microsoft.com/office/officeart/2005/8/layout/cycle2"/>
    <dgm:cxn modelId="{03F5998D-53B5-4FE5-A9CD-87EF17ECEE32}" type="presOf" srcId="{C8B37AAC-A14A-4F4C-9D68-42827AAAB43A}" destId="{D8ABC70E-0E92-4F01-AE63-0A1F02A80CDC}" srcOrd="0" destOrd="0" presId="urn:microsoft.com/office/officeart/2005/8/layout/cycle2"/>
    <dgm:cxn modelId="{74215B0D-6B18-4C02-B035-7FA3E24230FF}" type="presOf" srcId="{591F90E6-9A2C-46D1-8043-5847CED81080}" destId="{AC527EED-01D0-4FC1-8F40-767E0C2C3A29}" srcOrd="0" destOrd="0" presId="urn:microsoft.com/office/officeart/2005/8/layout/cycle2"/>
    <dgm:cxn modelId="{2320F2D2-CDB3-4750-86E5-BF2CBC239344}" srcId="{497F3C31-7887-4A76-807E-A6320C3F6654}" destId="{C28AFCF7-4B7A-4060-B14E-C7193A806806}" srcOrd="6" destOrd="0" parTransId="{C768BD46-D813-4E33-A79E-B3099145AB03}" sibTransId="{4F102DB0-CEBD-41EE-BCA2-D912BC3EF724}"/>
    <dgm:cxn modelId="{A1347DE0-044F-4EE8-831A-88D7D2762BD0}" type="presOf" srcId="{C28AFCF7-4B7A-4060-B14E-C7193A806806}" destId="{1C9573C7-90DA-4832-8A61-D69D1BE54BEE}" srcOrd="0" destOrd="0" presId="urn:microsoft.com/office/officeart/2005/8/layout/cycle2"/>
    <dgm:cxn modelId="{C5DAB111-065B-4E51-A25F-3688BE99AC27}" type="presOf" srcId="{5B542610-BBC8-4905-A11F-D8B14176C47D}" destId="{348AFA7B-10EC-4A33-B8CA-DD479DE1C3F7}" srcOrd="0" destOrd="0" presId="urn:microsoft.com/office/officeart/2005/8/layout/cycle2"/>
    <dgm:cxn modelId="{09ED6B66-F593-40F1-AEE6-2EE2D3CBE9A2}" srcId="{497F3C31-7887-4A76-807E-A6320C3F6654}" destId="{86D85868-9650-4A67-A67E-D17015556FED}" srcOrd="2" destOrd="0" parTransId="{1D683F12-C209-40C8-ADC7-32008479AC4B}" sibTransId="{3A26A7EA-8101-4700-BDF2-FCE4E3F703D4}"/>
    <dgm:cxn modelId="{C4BAC138-91A9-4377-B546-1CF38FF65028}" srcId="{497F3C31-7887-4A76-807E-A6320C3F6654}" destId="{5B542610-BBC8-4905-A11F-D8B14176C47D}" srcOrd="3" destOrd="0" parTransId="{64883A7D-7A3C-4FDD-ACDE-4DA6173E0CEB}" sibTransId="{299F0985-8261-4445-A53B-DE9CD870173B}"/>
    <dgm:cxn modelId="{0A7551B6-9CE2-415B-AFFF-7F5FC0B7C588}" srcId="{497F3C31-7887-4A76-807E-A6320C3F6654}" destId="{49975498-7B51-416F-B837-9BDC249F3C20}" srcOrd="0" destOrd="0" parTransId="{1A3674A1-61B3-43EE-8AF4-415901DC2568}" sibTransId="{591F90E6-9A2C-46D1-8043-5847CED81080}"/>
    <dgm:cxn modelId="{0CCA5546-C660-4257-93EB-3FA5D55D531D}" type="presOf" srcId="{49975498-7B51-416F-B837-9BDC249F3C20}" destId="{1EE55423-9AF4-429E-8641-8FFBB7300CAA}" srcOrd="0" destOrd="0" presId="urn:microsoft.com/office/officeart/2005/8/layout/cycle2"/>
    <dgm:cxn modelId="{5D1A0034-D048-4143-8033-641672D0B400}" type="presOf" srcId="{591F90E6-9A2C-46D1-8043-5847CED81080}" destId="{3F525852-D463-4DB8-BC7C-3D0BE7ADE390}" srcOrd="1" destOrd="0" presId="urn:microsoft.com/office/officeart/2005/8/layout/cycle2"/>
    <dgm:cxn modelId="{2DAA69E9-EF99-481E-A2C6-A542842C7462}" type="presOf" srcId="{4F102DB0-CEBD-41EE-BCA2-D912BC3EF724}" destId="{63E1C2BB-42CA-4ED7-B119-86D004F3135F}" srcOrd="0" destOrd="0" presId="urn:microsoft.com/office/officeart/2005/8/layout/cycle2"/>
    <dgm:cxn modelId="{9DDB499A-0829-4235-9F7D-85CAAD446C6F}" type="presOf" srcId="{DADF89BE-E047-49D1-BA93-95695FB2FA83}" destId="{F548AB4C-9106-4F63-BAC3-09005A343464}" srcOrd="0" destOrd="0" presId="urn:microsoft.com/office/officeart/2005/8/layout/cycle2"/>
    <dgm:cxn modelId="{D858411B-3C66-480D-8321-96E70055A54B}" srcId="{497F3C31-7887-4A76-807E-A6320C3F6654}" destId="{DADF89BE-E047-49D1-BA93-95695FB2FA83}" srcOrd="1" destOrd="0" parTransId="{18A70E43-75AF-4B46-A0F5-BD66EFBC4FB8}" sibTransId="{C8B37AAC-A14A-4F4C-9D68-42827AAAB43A}"/>
    <dgm:cxn modelId="{08C93848-9DC6-4A0C-8B7A-BEF1620E814D}" type="presOf" srcId="{299F0985-8261-4445-A53B-DE9CD870173B}" destId="{DDFF139C-C49D-4B33-9838-3FE02AEEDADB}" srcOrd="1" destOrd="0" presId="urn:microsoft.com/office/officeart/2005/8/layout/cycle2"/>
    <dgm:cxn modelId="{5FE239AF-D61E-4C80-9CEA-5594C586D977}" type="presParOf" srcId="{34236AED-E928-4D35-A590-B2DB7C7F9B72}" destId="{1EE55423-9AF4-429E-8641-8FFBB7300CAA}" srcOrd="0" destOrd="0" presId="urn:microsoft.com/office/officeart/2005/8/layout/cycle2"/>
    <dgm:cxn modelId="{2BBDD14C-EC42-4719-9091-95B905619571}" type="presParOf" srcId="{34236AED-E928-4D35-A590-B2DB7C7F9B72}" destId="{AC527EED-01D0-4FC1-8F40-767E0C2C3A29}" srcOrd="1" destOrd="0" presId="urn:microsoft.com/office/officeart/2005/8/layout/cycle2"/>
    <dgm:cxn modelId="{32F3A842-4481-4D9C-8621-17FEE23B18DF}" type="presParOf" srcId="{AC527EED-01D0-4FC1-8F40-767E0C2C3A29}" destId="{3F525852-D463-4DB8-BC7C-3D0BE7ADE390}" srcOrd="0" destOrd="0" presId="urn:microsoft.com/office/officeart/2005/8/layout/cycle2"/>
    <dgm:cxn modelId="{8C96088A-2560-4480-9764-4CF180BEF065}" type="presParOf" srcId="{34236AED-E928-4D35-A590-B2DB7C7F9B72}" destId="{F548AB4C-9106-4F63-BAC3-09005A343464}" srcOrd="2" destOrd="0" presId="urn:microsoft.com/office/officeart/2005/8/layout/cycle2"/>
    <dgm:cxn modelId="{9F202A07-AAFA-402D-81D4-DC1883410AF1}" type="presParOf" srcId="{34236AED-E928-4D35-A590-B2DB7C7F9B72}" destId="{D8ABC70E-0E92-4F01-AE63-0A1F02A80CDC}" srcOrd="3" destOrd="0" presId="urn:microsoft.com/office/officeart/2005/8/layout/cycle2"/>
    <dgm:cxn modelId="{32821130-069B-41DB-ABE5-B5998273CC50}" type="presParOf" srcId="{D8ABC70E-0E92-4F01-AE63-0A1F02A80CDC}" destId="{86E5861F-9FBB-4FDA-8C66-C29525CC5990}" srcOrd="0" destOrd="0" presId="urn:microsoft.com/office/officeart/2005/8/layout/cycle2"/>
    <dgm:cxn modelId="{A38D299A-402B-4C57-BB84-E4DD395C0616}" type="presParOf" srcId="{34236AED-E928-4D35-A590-B2DB7C7F9B72}" destId="{9A67D6CC-E81C-4AE0-9459-30DDD5D046D1}" srcOrd="4" destOrd="0" presId="urn:microsoft.com/office/officeart/2005/8/layout/cycle2"/>
    <dgm:cxn modelId="{9E10474D-717A-476E-B59A-32D7D209D08B}" type="presParOf" srcId="{34236AED-E928-4D35-A590-B2DB7C7F9B72}" destId="{039611E6-FBEA-4B71-A13A-2D63C11E356C}" srcOrd="5" destOrd="0" presId="urn:microsoft.com/office/officeart/2005/8/layout/cycle2"/>
    <dgm:cxn modelId="{3E1E45CE-4BF3-41FA-B4D3-A223DC4B5FFF}" type="presParOf" srcId="{039611E6-FBEA-4B71-A13A-2D63C11E356C}" destId="{20D07C63-C77C-4DB6-B923-2EFB921600BC}" srcOrd="0" destOrd="0" presId="urn:microsoft.com/office/officeart/2005/8/layout/cycle2"/>
    <dgm:cxn modelId="{39EBF5D7-E5F9-4804-88B5-AD0A6F1E2358}" type="presParOf" srcId="{34236AED-E928-4D35-A590-B2DB7C7F9B72}" destId="{348AFA7B-10EC-4A33-B8CA-DD479DE1C3F7}" srcOrd="6" destOrd="0" presId="urn:microsoft.com/office/officeart/2005/8/layout/cycle2"/>
    <dgm:cxn modelId="{9D78A72E-CD12-4BCF-BC0D-E838802D70F4}" type="presParOf" srcId="{34236AED-E928-4D35-A590-B2DB7C7F9B72}" destId="{BA31B290-F001-41AC-BC46-A5241F2A2DE5}" srcOrd="7" destOrd="0" presId="urn:microsoft.com/office/officeart/2005/8/layout/cycle2"/>
    <dgm:cxn modelId="{B9F822BF-F1FB-40DE-9003-7DB18DCDFF2B}" type="presParOf" srcId="{BA31B290-F001-41AC-BC46-A5241F2A2DE5}" destId="{DDFF139C-C49D-4B33-9838-3FE02AEEDADB}" srcOrd="0" destOrd="0" presId="urn:microsoft.com/office/officeart/2005/8/layout/cycle2"/>
    <dgm:cxn modelId="{87F61D28-3BE9-41D4-962D-4309E4E35637}" type="presParOf" srcId="{34236AED-E928-4D35-A590-B2DB7C7F9B72}" destId="{DC85E66C-5F30-4DC1-91DF-16F277AEF318}" srcOrd="8" destOrd="0" presId="urn:microsoft.com/office/officeart/2005/8/layout/cycle2"/>
    <dgm:cxn modelId="{9393BE0C-1B9E-4FF1-A8DA-4DE788A01A84}" type="presParOf" srcId="{34236AED-E928-4D35-A590-B2DB7C7F9B72}" destId="{47DDEE03-AA92-4DFF-9493-C9F2D6FFADF9}" srcOrd="9" destOrd="0" presId="urn:microsoft.com/office/officeart/2005/8/layout/cycle2"/>
    <dgm:cxn modelId="{C130C183-138A-4256-876D-290A58599ADE}" type="presParOf" srcId="{47DDEE03-AA92-4DFF-9493-C9F2D6FFADF9}" destId="{DE7DF1BA-F7E7-46EF-A24C-C1B325DC829A}" srcOrd="0" destOrd="0" presId="urn:microsoft.com/office/officeart/2005/8/layout/cycle2"/>
    <dgm:cxn modelId="{97699848-D089-4BA3-A7F4-2A838172D84B}" type="presParOf" srcId="{34236AED-E928-4D35-A590-B2DB7C7F9B72}" destId="{F45F6334-ADEB-4D66-9AC3-C938DC40CEE1}" srcOrd="10" destOrd="0" presId="urn:microsoft.com/office/officeart/2005/8/layout/cycle2"/>
    <dgm:cxn modelId="{138C02F5-2396-421E-947C-B636631ED7D5}" type="presParOf" srcId="{34236AED-E928-4D35-A590-B2DB7C7F9B72}" destId="{3E593459-8FFF-4C08-835B-1CD73DE97193}" srcOrd="11" destOrd="0" presId="urn:microsoft.com/office/officeart/2005/8/layout/cycle2"/>
    <dgm:cxn modelId="{D6EC744B-D666-4E30-9CDF-669ED549DDCB}" type="presParOf" srcId="{3E593459-8FFF-4C08-835B-1CD73DE97193}" destId="{CAE700C3-677F-4AB0-827E-1427BA051249}" srcOrd="0" destOrd="0" presId="urn:microsoft.com/office/officeart/2005/8/layout/cycle2"/>
    <dgm:cxn modelId="{9B6E5B7A-0B45-4CA1-9A76-1063002D6254}" type="presParOf" srcId="{34236AED-E928-4D35-A590-B2DB7C7F9B72}" destId="{1C9573C7-90DA-4832-8A61-D69D1BE54BEE}" srcOrd="12" destOrd="0" presId="urn:microsoft.com/office/officeart/2005/8/layout/cycle2"/>
    <dgm:cxn modelId="{AB87B55A-1B83-4899-8938-9A5139707FC8}" type="presParOf" srcId="{34236AED-E928-4D35-A590-B2DB7C7F9B72}" destId="{63E1C2BB-42CA-4ED7-B119-86D004F3135F}" srcOrd="13" destOrd="0" presId="urn:microsoft.com/office/officeart/2005/8/layout/cycle2"/>
    <dgm:cxn modelId="{9F8DD89F-083E-4A27-8B1B-5EC96BF70C0D}" type="presParOf" srcId="{63E1C2BB-42CA-4ED7-B119-86D004F3135F}" destId="{900FD2E7-8B1E-4B02-A6E8-8FA7572671F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8EF43-D986-40ED-8A6B-3CF0FEBCE9D9}">
      <dsp:nvSpPr>
        <dsp:cNvPr id="0" name=""/>
        <dsp:cNvSpPr/>
      </dsp:nvSpPr>
      <dsp:spPr>
        <a:xfrm rot="5405944">
          <a:off x="67232" y="1528054"/>
          <a:ext cx="2389087" cy="28821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ABF26B-E985-483F-BA3D-635FAF7E43CF}">
      <dsp:nvSpPr>
        <dsp:cNvPr id="0" name=""/>
        <dsp:cNvSpPr/>
      </dsp:nvSpPr>
      <dsp:spPr>
        <a:xfrm>
          <a:off x="616724" y="0"/>
          <a:ext cx="3202409" cy="19214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Implement, Monitor and Evaluate</a:t>
          </a:r>
        </a:p>
      </dsp:txBody>
      <dsp:txXfrm>
        <a:off x="673001" y="56277"/>
        <a:ext cx="3089855" cy="1808891"/>
      </dsp:txXfrm>
    </dsp:sp>
    <dsp:sp modelId="{E575FA30-145B-49E7-94CF-DC71B3547CAF}">
      <dsp:nvSpPr>
        <dsp:cNvPr id="0" name=""/>
        <dsp:cNvSpPr/>
      </dsp:nvSpPr>
      <dsp:spPr>
        <a:xfrm>
          <a:off x="1266346" y="2729232"/>
          <a:ext cx="4245932" cy="28821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CCF085-D68C-41E4-9967-BBB217824E2A}">
      <dsp:nvSpPr>
        <dsp:cNvPr id="0" name=""/>
        <dsp:cNvSpPr/>
      </dsp:nvSpPr>
      <dsp:spPr>
        <a:xfrm>
          <a:off x="612593" y="2402355"/>
          <a:ext cx="3202409" cy="19214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Develop or Revise Actionable Steps</a:t>
          </a:r>
        </a:p>
      </dsp:txBody>
      <dsp:txXfrm>
        <a:off x="668870" y="2458632"/>
        <a:ext cx="3089855" cy="1808891"/>
      </dsp:txXfrm>
    </dsp:sp>
    <dsp:sp modelId="{EB5379C0-4C03-4D68-82A3-D08D609E7813}">
      <dsp:nvSpPr>
        <dsp:cNvPr id="0" name=""/>
        <dsp:cNvSpPr/>
      </dsp:nvSpPr>
      <dsp:spPr>
        <a:xfrm rot="16200000">
          <a:off x="4324647" y="1528328"/>
          <a:ext cx="2388535" cy="28821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9371DE-059E-4AB5-BCAC-5AA31CE16A75}">
      <dsp:nvSpPr>
        <dsp:cNvPr id="0" name=""/>
        <dsp:cNvSpPr/>
      </dsp:nvSpPr>
      <dsp:spPr>
        <a:xfrm>
          <a:off x="4871797" y="2402355"/>
          <a:ext cx="3202409" cy="192144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Identify Barriers </a:t>
          </a:r>
        </a:p>
      </dsp:txBody>
      <dsp:txXfrm>
        <a:off x="4928074" y="2458632"/>
        <a:ext cx="3089855" cy="1808891"/>
      </dsp:txXfrm>
    </dsp:sp>
    <dsp:sp modelId="{064FFE1D-4FA4-425E-B922-B3A3FF06F65E}">
      <dsp:nvSpPr>
        <dsp:cNvPr id="0" name=""/>
        <dsp:cNvSpPr/>
      </dsp:nvSpPr>
      <dsp:spPr>
        <a:xfrm>
          <a:off x="4871797" y="548"/>
          <a:ext cx="3202409" cy="19214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t>Review Data and Tell Your Story</a:t>
          </a:r>
        </a:p>
      </dsp:txBody>
      <dsp:txXfrm>
        <a:off x="4928074" y="56825"/>
        <a:ext cx="3089855" cy="180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1B73AC-B25A-4208-9805-E3F135730AD3}">
      <dsp:nvSpPr>
        <dsp:cNvPr id="0" name=""/>
        <dsp:cNvSpPr/>
      </dsp:nvSpPr>
      <dsp:spPr>
        <a:xfrm rot="16200000">
          <a:off x="327" y="298341"/>
          <a:ext cx="3754654" cy="3754654"/>
        </a:xfrm>
        <a:prstGeom prst="upArrow">
          <a:avLst>
            <a:gd name="adj1" fmla="val 50000"/>
            <a:gd name="adj2" fmla="val 35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Hardwired</a:t>
          </a:r>
          <a:endParaRPr lang="en-US" sz="4400" kern="1200" dirty="0"/>
        </a:p>
      </dsp:txBody>
      <dsp:txXfrm rot="5400000">
        <a:off x="657392" y="1237003"/>
        <a:ext cx="3097590" cy="1877327"/>
      </dsp:txXfrm>
    </dsp:sp>
    <dsp:sp modelId="{1FD6E62F-BCE5-4E59-A3E6-6E07863803ED}">
      <dsp:nvSpPr>
        <dsp:cNvPr id="0" name=""/>
        <dsp:cNvSpPr/>
      </dsp:nvSpPr>
      <dsp:spPr>
        <a:xfrm rot="5400000">
          <a:off x="4131717" y="298341"/>
          <a:ext cx="3754654" cy="3754654"/>
        </a:xfrm>
        <a:prstGeom prst="upArrow">
          <a:avLst>
            <a:gd name="adj1" fmla="val 50000"/>
            <a:gd name="adj2" fmla="val 35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kern="1200" dirty="0" smtClean="0"/>
            <a:t>Must Be Taught</a:t>
          </a:r>
          <a:endParaRPr lang="en-US" sz="4400" kern="1200" dirty="0"/>
        </a:p>
      </dsp:txBody>
      <dsp:txXfrm rot="-5400000">
        <a:off x="4131718" y="1237005"/>
        <a:ext cx="3097590" cy="18773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383D5-4C37-4DA7-B55C-4167E8430D04}">
      <dsp:nvSpPr>
        <dsp:cNvPr id="0" name=""/>
        <dsp:cNvSpPr/>
      </dsp:nvSpPr>
      <dsp:spPr>
        <a:xfrm rot="5400000">
          <a:off x="-337825" y="830128"/>
          <a:ext cx="2252172" cy="1576520"/>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Hardwired Emotions</a:t>
          </a:r>
          <a:endParaRPr lang="en-US" sz="2300" kern="1200" dirty="0"/>
        </a:p>
      </dsp:txBody>
      <dsp:txXfrm rot="-5400000">
        <a:off x="1" y="1280562"/>
        <a:ext cx="1576520" cy="675652"/>
      </dsp:txXfrm>
    </dsp:sp>
    <dsp:sp modelId="{83AA5C70-B587-4346-A457-877992E3B6B7}">
      <dsp:nvSpPr>
        <dsp:cNvPr id="0" name=""/>
        <dsp:cNvSpPr/>
      </dsp:nvSpPr>
      <dsp:spPr>
        <a:xfrm rot="5400000">
          <a:off x="3871139" y="-2218411"/>
          <a:ext cx="2292442" cy="688167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Sadness</a:t>
          </a:r>
          <a:endParaRPr lang="en-US" sz="2000" kern="1200" dirty="0"/>
        </a:p>
        <a:p>
          <a:pPr marL="228600" lvl="1" indent="-228600" algn="l" defTabSz="889000">
            <a:lnSpc>
              <a:spcPct val="90000"/>
            </a:lnSpc>
            <a:spcBef>
              <a:spcPct val="0"/>
            </a:spcBef>
            <a:spcAft>
              <a:spcPct val="15000"/>
            </a:spcAft>
            <a:buChar char="••"/>
          </a:pPr>
          <a:r>
            <a:rPr lang="en-US" sz="2000" kern="1200" dirty="0" smtClean="0"/>
            <a:t>Joy</a:t>
          </a:r>
          <a:endParaRPr lang="en-US" sz="2000" kern="1200" dirty="0"/>
        </a:p>
        <a:p>
          <a:pPr marL="228600" lvl="1" indent="-228600" algn="l" defTabSz="889000">
            <a:lnSpc>
              <a:spcPct val="90000"/>
            </a:lnSpc>
            <a:spcBef>
              <a:spcPct val="0"/>
            </a:spcBef>
            <a:spcAft>
              <a:spcPct val="15000"/>
            </a:spcAft>
            <a:buChar char="••"/>
          </a:pPr>
          <a:r>
            <a:rPr lang="en-US" sz="2000" kern="1200" dirty="0" smtClean="0"/>
            <a:t>Disgust</a:t>
          </a:r>
          <a:endParaRPr lang="en-US" sz="2000" kern="1200" dirty="0"/>
        </a:p>
        <a:p>
          <a:pPr marL="228600" lvl="1" indent="-228600" algn="l" defTabSz="889000">
            <a:lnSpc>
              <a:spcPct val="90000"/>
            </a:lnSpc>
            <a:spcBef>
              <a:spcPct val="0"/>
            </a:spcBef>
            <a:spcAft>
              <a:spcPct val="15000"/>
            </a:spcAft>
            <a:buChar char="••"/>
          </a:pPr>
          <a:r>
            <a:rPr lang="en-US" sz="2000" kern="1200" dirty="0" smtClean="0"/>
            <a:t>Anger</a:t>
          </a:r>
          <a:endParaRPr lang="en-US" sz="2000" kern="1200" dirty="0"/>
        </a:p>
        <a:p>
          <a:pPr marL="228600" lvl="1" indent="-228600" algn="l" defTabSz="889000">
            <a:lnSpc>
              <a:spcPct val="90000"/>
            </a:lnSpc>
            <a:spcBef>
              <a:spcPct val="0"/>
            </a:spcBef>
            <a:spcAft>
              <a:spcPct val="15000"/>
            </a:spcAft>
            <a:buChar char="••"/>
          </a:pPr>
          <a:r>
            <a:rPr lang="en-US" sz="2000" kern="1200" dirty="0" smtClean="0"/>
            <a:t>Surprise </a:t>
          </a:r>
          <a:endParaRPr lang="en-US" sz="2000" kern="1200" dirty="0"/>
        </a:p>
        <a:p>
          <a:pPr marL="228600" lvl="1" indent="-228600" algn="l" defTabSz="889000">
            <a:lnSpc>
              <a:spcPct val="90000"/>
            </a:lnSpc>
            <a:spcBef>
              <a:spcPct val="0"/>
            </a:spcBef>
            <a:spcAft>
              <a:spcPct val="15000"/>
            </a:spcAft>
            <a:buChar char="••"/>
          </a:pPr>
          <a:r>
            <a:rPr lang="en-US" sz="2000" kern="1200" dirty="0" smtClean="0"/>
            <a:t>Fear</a:t>
          </a:r>
          <a:endParaRPr lang="en-US" sz="2000" kern="1200" dirty="0"/>
        </a:p>
      </dsp:txBody>
      <dsp:txXfrm rot="-5400000">
        <a:off x="1576521" y="188115"/>
        <a:ext cx="6769771" cy="2068626"/>
      </dsp:txXfrm>
    </dsp:sp>
    <dsp:sp modelId="{772CD6E7-8D8A-4598-BD36-60C2E20D1BCA}">
      <dsp:nvSpPr>
        <dsp:cNvPr id="0" name=""/>
        <dsp:cNvSpPr/>
      </dsp:nvSpPr>
      <dsp:spPr>
        <a:xfrm rot="5400000">
          <a:off x="-337825" y="3570216"/>
          <a:ext cx="2252172" cy="1576520"/>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Must be Taught</a:t>
          </a:r>
          <a:endParaRPr lang="en-US" sz="2300" kern="1200" dirty="0"/>
        </a:p>
      </dsp:txBody>
      <dsp:txXfrm rot="-5400000">
        <a:off x="1" y="4020650"/>
        <a:ext cx="1576520" cy="675652"/>
      </dsp:txXfrm>
    </dsp:sp>
    <dsp:sp modelId="{8FB44C35-FC44-4BD1-907B-55D789355986}">
      <dsp:nvSpPr>
        <dsp:cNvPr id="0" name=""/>
        <dsp:cNvSpPr/>
      </dsp:nvSpPr>
      <dsp:spPr>
        <a:xfrm rot="5400000">
          <a:off x="3580603" y="685003"/>
          <a:ext cx="2873513" cy="688167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Forgiveness</a:t>
          </a:r>
          <a:endParaRPr lang="en-US" sz="2000" kern="1200" dirty="0"/>
        </a:p>
        <a:p>
          <a:pPr marL="228600" lvl="1" indent="-228600" algn="l" defTabSz="889000">
            <a:lnSpc>
              <a:spcPct val="90000"/>
            </a:lnSpc>
            <a:spcBef>
              <a:spcPct val="0"/>
            </a:spcBef>
            <a:spcAft>
              <a:spcPct val="15000"/>
            </a:spcAft>
            <a:buChar char="••"/>
          </a:pPr>
          <a:r>
            <a:rPr lang="en-US" sz="2000" kern="1200" dirty="0" smtClean="0"/>
            <a:t>Empathy/Sympathy</a:t>
          </a:r>
          <a:endParaRPr lang="en-US" sz="2000" kern="1200" dirty="0"/>
        </a:p>
        <a:p>
          <a:pPr marL="228600" lvl="1" indent="-228600" algn="l" defTabSz="889000">
            <a:lnSpc>
              <a:spcPct val="90000"/>
            </a:lnSpc>
            <a:spcBef>
              <a:spcPct val="0"/>
            </a:spcBef>
            <a:spcAft>
              <a:spcPct val="15000"/>
            </a:spcAft>
            <a:buChar char="••"/>
          </a:pPr>
          <a:r>
            <a:rPr lang="en-US" sz="2000" kern="1200" dirty="0" smtClean="0"/>
            <a:t>Patience</a:t>
          </a:r>
          <a:endParaRPr lang="en-US" sz="2000" kern="1200" dirty="0"/>
        </a:p>
        <a:p>
          <a:pPr marL="228600" lvl="1" indent="-228600" algn="l" defTabSz="889000">
            <a:lnSpc>
              <a:spcPct val="90000"/>
            </a:lnSpc>
            <a:spcBef>
              <a:spcPct val="0"/>
            </a:spcBef>
            <a:spcAft>
              <a:spcPct val="15000"/>
            </a:spcAft>
            <a:buChar char="••"/>
          </a:pPr>
          <a:r>
            <a:rPr lang="en-US" sz="2000" kern="1200" dirty="0" smtClean="0"/>
            <a:t>Shame</a:t>
          </a:r>
          <a:endParaRPr lang="en-US" sz="2000" kern="1200" dirty="0"/>
        </a:p>
        <a:p>
          <a:pPr marL="228600" lvl="1" indent="-228600" algn="l" defTabSz="889000">
            <a:lnSpc>
              <a:spcPct val="90000"/>
            </a:lnSpc>
            <a:spcBef>
              <a:spcPct val="0"/>
            </a:spcBef>
            <a:spcAft>
              <a:spcPct val="15000"/>
            </a:spcAft>
            <a:buChar char="••"/>
          </a:pPr>
          <a:r>
            <a:rPr lang="en-US" sz="2000" kern="1200" dirty="0" smtClean="0"/>
            <a:t>Gratitude</a:t>
          </a:r>
          <a:endParaRPr lang="en-US" sz="2000" kern="1200" dirty="0"/>
        </a:p>
        <a:p>
          <a:pPr marL="228600" lvl="1" indent="-228600" algn="l" defTabSz="889000">
            <a:lnSpc>
              <a:spcPct val="90000"/>
            </a:lnSpc>
            <a:spcBef>
              <a:spcPct val="0"/>
            </a:spcBef>
            <a:spcAft>
              <a:spcPct val="15000"/>
            </a:spcAft>
            <a:buChar char="••"/>
          </a:pPr>
          <a:r>
            <a:rPr lang="en-US" sz="2000" kern="1200" dirty="0" smtClean="0"/>
            <a:t>Cooperation</a:t>
          </a:r>
          <a:endParaRPr lang="en-US" sz="2000" kern="1200" dirty="0"/>
        </a:p>
        <a:p>
          <a:pPr marL="228600" lvl="1" indent="-228600" algn="l" defTabSz="889000">
            <a:lnSpc>
              <a:spcPct val="90000"/>
            </a:lnSpc>
            <a:spcBef>
              <a:spcPct val="0"/>
            </a:spcBef>
            <a:spcAft>
              <a:spcPct val="15000"/>
            </a:spcAft>
            <a:buChar char="••"/>
          </a:pPr>
          <a:r>
            <a:rPr lang="en-US" sz="2000" kern="1200" dirty="0" smtClean="0"/>
            <a:t>Optimism</a:t>
          </a:r>
          <a:endParaRPr lang="en-US" sz="2000" kern="1200" dirty="0"/>
        </a:p>
        <a:p>
          <a:pPr marL="228600" lvl="1" indent="-228600" algn="l" defTabSz="889000">
            <a:lnSpc>
              <a:spcPct val="90000"/>
            </a:lnSpc>
            <a:spcBef>
              <a:spcPct val="0"/>
            </a:spcBef>
            <a:spcAft>
              <a:spcPct val="15000"/>
            </a:spcAft>
            <a:buChar char="••"/>
          </a:pPr>
          <a:r>
            <a:rPr lang="en-US" sz="2000" kern="1200" dirty="0" smtClean="0"/>
            <a:t>Compassion</a:t>
          </a:r>
          <a:endParaRPr lang="en-US" sz="2000" kern="1200" dirty="0"/>
        </a:p>
      </dsp:txBody>
      <dsp:txXfrm rot="-5400000">
        <a:off x="1576521" y="2829359"/>
        <a:ext cx="6741406" cy="2592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2E4DA-FF05-45D3-8CB8-7C704D75196F}">
      <dsp:nvSpPr>
        <dsp:cNvPr id="0" name=""/>
        <dsp:cNvSpPr/>
      </dsp:nvSpPr>
      <dsp:spPr>
        <a:xfrm>
          <a:off x="767476" y="1587"/>
          <a:ext cx="2462212" cy="1477327"/>
        </a:xfrm>
        <a:prstGeom prst="rect">
          <a:avLst/>
        </a:prstGeom>
        <a:solidFill>
          <a:srgbClr val="2D24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Champion Mindset</a:t>
          </a:r>
          <a:endParaRPr lang="en-US" sz="3700" kern="1200" dirty="0"/>
        </a:p>
      </dsp:txBody>
      <dsp:txXfrm>
        <a:off x="767476" y="1587"/>
        <a:ext cx="2462212" cy="1477327"/>
      </dsp:txXfrm>
    </dsp:sp>
    <dsp:sp modelId="{9BC098C8-A45B-4138-A433-EB89ABF46FF5}">
      <dsp:nvSpPr>
        <dsp:cNvPr id="0" name=""/>
        <dsp:cNvSpPr/>
      </dsp:nvSpPr>
      <dsp:spPr>
        <a:xfrm>
          <a:off x="3475910" y="1587"/>
          <a:ext cx="2462212" cy="1477327"/>
        </a:xfrm>
        <a:prstGeom prst="rect">
          <a:avLst/>
        </a:prstGeom>
        <a:solidFill>
          <a:srgbClr val="2D24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Hopeful Efforts</a:t>
          </a:r>
          <a:endParaRPr lang="en-US" sz="3700" kern="1200" dirty="0"/>
        </a:p>
      </dsp:txBody>
      <dsp:txXfrm>
        <a:off x="3475910" y="1587"/>
        <a:ext cx="2462212" cy="1477327"/>
      </dsp:txXfrm>
    </dsp:sp>
    <dsp:sp modelId="{5AD24AB9-75D2-4793-8D6B-F684587DEF88}">
      <dsp:nvSpPr>
        <dsp:cNvPr id="0" name=""/>
        <dsp:cNvSpPr/>
      </dsp:nvSpPr>
      <dsp:spPr>
        <a:xfrm>
          <a:off x="767476" y="1725136"/>
          <a:ext cx="2462212" cy="1477327"/>
        </a:xfrm>
        <a:prstGeom prst="rect">
          <a:avLst/>
        </a:prstGeom>
        <a:solidFill>
          <a:srgbClr val="2D24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Attentional Skills</a:t>
          </a:r>
          <a:endParaRPr lang="en-US" sz="3700" kern="1200" dirty="0"/>
        </a:p>
      </dsp:txBody>
      <dsp:txXfrm>
        <a:off x="767476" y="1725136"/>
        <a:ext cx="2462212" cy="1477327"/>
      </dsp:txXfrm>
    </dsp:sp>
    <dsp:sp modelId="{5E5E7A74-C8DC-43D6-B489-CCA121D27774}">
      <dsp:nvSpPr>
        <dsp:cNvPr id="0" name=""/>
        <dsp:cNvSpPr/>
      </dsp:nvSpPr>
      <dsp:spPr>
        <a:xfrm>
          <a:off x="3475910" y="1725136"/>
          <a:ext cx="2462212" cy="1477327"/>
        </a:xfrm>
        <a:prstGeom prst="rect">
          <a:avLst/>
        </a:prstGeom>
        <a:solidFill>
          <a:srgbClr val="2D24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Memory Skills</a:t>
          </a:r>
          <a:endParaRPr lang="en-US" sz="3700" kern="1200" dirty="0"/>
        </a:p>
      </dsp:txBody>
      <dsp:txXfrm>
        <a:off x="3475910" y="1725136"/>
        <a:ext cx="2462212" cy="1477327"/>
      </dsp:txXfrm>
    </dsp:sp>
    <dsp:sp modelId="{06658A8D-4B5B-4E03-96DB-DE6E9C658089}">
      <dsp:nvSpPr>
        <dsp:cNvPr id="0" name=""/>
        <dsp:cNvSpPr/>
      </dsp:nvSpPr>
      <dsp:spPr>
        <a:xfrm>
          <a:off x="2121693" y="3448684"/>
          <a:ext cx="2462212" cy="1477327"/>
        </a:xfrm>
        <a:prstGeom prst="rect">
          <a:avLst/>
        </a:prstGeom>
        <a:solidFill>
          <a:srgbClr val="2D24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Processing Skills</a:t>
          </a:r>
          <a:endParaRPr lang="en-US" sz="3700" kern="1200" dirty="0"/>
        </a:p>
      </dsp:txBody>
      <dsp:txXfrm>
        <a:off x="2121693" y="3448684"/>
        <a:ext cx="2462212" cy="14773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C140C-0D18-44F4-8740-E8BF4F06A446}">
      <dsp:nvSpPr>
        <dsp:cNvPr id="0" name=""/>
        <dsp:cNvSpPr/>
      </dsp:nvSpPr>
      <dsp:spPr>
        <a:xfrm>
          <a:off x="2835332" y="729"/>
          <a:ext cx="4247807" cy="213698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Holding important information for a short time</a:t>
          </a:r>
          <a:endParaRPr lang="en-US" sz="2000" kern="1200" dirty="0"/>
        </a:p>
        <a:p>
          <a:pPr marL="228600" lvl="1" indent="-228600" algn="l" defTabSz="889000">
            <a:lnSpc>
              <a:spcPct val="90000"/>
            </a:lnSpc>
            <a:spcBef>
              <a:spcPct val="0"/>
            </a:spcBef>
            <a:spcAft>
              <a:spcPct val="15000"/>
            </a:spcAft>
            <a:buChar char="••"/>
          </a:pPr>
          <a:r>
            <a:rPr lang="en-US" sz="2000" kern="1200" dirty="0" smtClean="0"/>
            <a:t>Chunking and scaffolding improves short term memory</a:t>
          </a:r>
          <a:endParaRPr lang="en-US" sz="2000" kern="1200" dirty="0"/>
        </a:p>
        <a:p>
          <a:pPr marL="228600" lvl="1" indent="-228600" algn="l" defTabSz="889000">
            <a:lnSpc>
              <a:spcPct val="90000"/>
            </a:lnSpc>
            <a:spcBef>
              <a:spcPct val="0"/>
            </a:spcBef>
            <a:spcAft>
              <a:spcPct val="15000"/>
            </a:spcAft>
            <a:buChar char="••"/>
          </a:pPr>
          <a:r>
            <a:rPr lang="en-US" sz="2000" kern="1200" dirty="0" smtClean="0"/>
            <a:t>Key to reading and math problem solving</a:t>
          </a:r>
          <a:endParaRPr lang="en-US" sz="2000" kern="1200" dirty="0"/>
        </a:p>
      </dsp:txBody>
      <dsp:txXfrm>
        <a:off x="2835332" y="267852"/>
        <a:ext cx="3446438" cy="1602738"/>
      </dsp:txXfrm>
    </dsp:sp>
    <dsp:sp modelId="{AE6922F9-BA6C-4D24-AF9F-5EEB689E7BD2}">
      <dsp:nvSpPr>
        <dsp:cNvPr id="0" name=""/>
        <dsp:cNvSpPr/>
      </dsp:nvSpPr>
      <dsp:spPr>
        <a:xfrm>
          <a:off x="3460" y="591396"/>
          <a:ext cx="2831871" cy="955649"/>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Short Term Memory</a:t>
          </a:r>
          <a:endParaRPr lang="en-US" sz="2700" kern="1200" dirty="0"/>
        </a:p>
      </dsp:txBody>
      <dsp:txXfrm>
        <a:off x="50111" y="638047"/>
        <a:ext cx="2738569" cy="862347"/>
      </dsp:txXfrm>
    </dsp:sp>
    <dsp:sp modelId="{B874805B-ACBE-474D-BB42-8043E237E8A9}">
      <dsp:nvSpPr>
        <dsp:cNvPr id="0" name=""/>
        <dsp:cNvSpPr/>
      </dsp:nvSpPr>
      <dsp:spPr>
        <a:xfrm>
          <a:off x="2835332" y="2233278"/>
          <a:ext cx="4247807" cy="213955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t>Stored as sounds and images</a:t>
          </a:r>
          <a:endParaRPr lang="en-US" sz="2000" kern="1200" dirty="0"/>
        </a:p>
        <a:p>
          <a:pPr marL="228600" lvl="1" indent="-228600" algn="l" defTabSz="889000">
            <a:lnSpc>
              <a:spcPct val="90000"/>
            </a:lnSpc>
            <a:spcBef>
              <a:spcPct val="0"/>
            </a:spcBef>
            <a:spcAft>
              <a:spcPct val="15000"/>
            </a:spcAft>
            <a:buChar char="••"/>
          </a:pPr>
          <a:r>
            <a:rPr lang="en-US" sz="2000" kern="1200" dirty="0" smtClean="0"/>
            <a:t>Critical to academic success</a:t>
          </a:r>
          <a:endParaRPr lang="en-US" sz="2000" kern="1200" dirty="0"/>
        </a:p>
        <a:p>
          <a:pPr marL="228600" lvl="1" indent="-228600" algn="l" defTabSz="889000">
            <a:lnSpc>
              <a:spcPct val="90000"/>
            </a:lnSpc>
            <a:spcBef>
              <a:spcPct val="0"/>
            </a:spcBef>
            <a:spcAft>
              <a:spcPct val="15000"/>
            </a:spcAft>
            <a:buChar char="••"/>
          </a:pPr>
          <a:r>
            <a:rPr lang="en-US" sz="2000" kern="1200" dirty="0" smtClean="0"/>
            <a:t>Greater predictor of academic success than IQ, (</a:t>
          </a:r>
          <a:r>
            <a:rPr lang="en-US" sz="2000" kern="1200" dirty="0" err="1" smtClean="0"/>
            <a:t>Fukuda&amp;Vogel</a:t>
          </a:r>
          <a:r>
            <a:rPr lang="en-US" sz="2000" kern="1200" dirty="0" smtClean="0"/>
            <a:t>, 2009)</a:t>
          </a:r>
          <a:endParaRPr lang="en-US" sz="20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2835332" y="2500722"/>
        <a:ext cx="3445474" cy="1604667"/>
      </dsp:txXfrm>
    </dsp:sp>
    <dsp:sp modelId="{07FB00B3-7801-472C-B26F-871073F8CBA2}">
      <dsp:nvSpPr>
        <dsp:cNvPr id="0" name=""/>
        <dsp:cNvSpPr/>
      </dsp:nvSpPr>
      <dsp:spPr>
        <a:xfrm>
          <a:off x="3460" y="2825231"/>
          <a:ext cx="2831871" cy="955649"/>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Working Memory</a:t>
          </a:r>
          <a:endParaRPr lang="en-US" sz="2700" kern="1200" dirty="0"/>
        </a:p>
      </dsp:txBody>
      <dsp:txXfrm>
        <a:off x="50111" y="2871882"/>
        <a:ext cx="2738569" cy="86234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55423-9AF4-429E-8641-8FFBB7300CAA}">
      <dsp:nvSpPr>
        <dsp:cNvPr id="0" name=""/>
        <dsp:cNvSpPr/>
      </dsp:nvSpPr>
      <dsp:spPr>
        <a:xfrm>
          <a:off x="3203104" y="879"/>
          <a:ext cx="1770746" cy="12255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smtClean="0"/>
            <a:t>Health and Nutrition</a:t>
          </a:r>
          <a:endParaRPr lang="en-US" sz="2000" kern="1200"/>
        </a:p>
      </dsp:txBody>
      <dsp:txXfrm>
        <a:off x="3462424" y="180364"/>
        <a:ext cx="1252106" cy="866629"/>
      </dsp:txXfrm>
    </dsp:sp>
    <dsp:sp modelId="{AC527EED-01D0-4FC1-8F40-767E0C2C3A29}">
      <dsp:nvSpPr>
        <dsp:cNvPr id="0" name=""/>
        <dsp:cNvSpPr/>
      </dsp:nvSpPr>
      <dsp:spPr>
        <a:xfrm rot="1542857">
          <a:off x="4842949" y="790756"/>
          <a:ext cx="85395" cy="4136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844217" y="867926"/>
        <a:ext cx="59777" cy="248183"/>
      </dsp:txXfrm>
    </dsp:sp>
    <dsp:sp modelId="{F548AB4C-9106-4F63-BAC3-09005A343464}">
      <dsp:nvSpPr>
        <dsp:cNvPr id="0" name=""/>
        <dsp:cNvSpPr/>
      </dsp:nvSpPr>
      <dsp:spPr>
        <a:xfrm>
          <a:off x="4747255" y="799158"/>
          <a:ext cx="1997727" cy="122559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smtClean="0"/>
            <a:t>Vocabulary</a:t>
          </a:r>
          <a:endParaRPr lang="en-US" sz="2000" kern="1200"/>
        </a:p>
      </dsp:txBody>
      <dsp:txXfrm>
        <a:off x="5039815" y="978643"/>
        <a:ext cx="1412607" cy="866629"/>
      </dsp:txXfrm>
    </dsp:sp>
    <dsp:sp modelId="{D8ABC70E-0E92-4F01-AE63-0A1F02A80CDC}">
      <dsp:nvSpPr>
        <dsp:cNvPr id="0" name=""/>
        <dsp:cNvSpPr/>
      </dsp:nvSpPr>
      <dsp:spPr>
        <a:xfrm rot="4628571">
          <a:off x="5791301" y="2092974"/>
          <a:ext cx="314921" cy="41363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5828028" y="2129648"/>
        <a:ext cx="220445" cy="248183"/>
      </dsp:txXfrm>
    </dsp:sp>
    <dsp:sp modelId="{9A67D6CC-E81C-4AE0-9459-30DDD5D046D1}">
      <dsp:nvSpPr>
        <dsp:cNvPr id="0" name=""/>
        <dsp:cNvSpPr/>
      </dsp:nvSpPr>
      <dsp:spPr>
        <a:xfrm>
          <a:off x="5094692" y="2592872"/>
          <a:ext cx="2121659" cy="122559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smtClean="0"/>
            <a:t>Effort and Energy</a:t>
          </a:r>
          <a:endParaRPr lang="en-US" sz="2000" kern="1200"/>
        </a:p>
      </dsp:txBody>
      <dsp:txXfrm>
        <a:off x="5405402" y="2772357"/>
        <a:ext cx="1500239" cy="866629"/>
      </dsp:txXfrm>
    </dsp:sp>
    <dsp:sp modelId="{039611E6-FBEA-4B71-A13A-2D63C11E356C}">
      <dsp:nvSpPr>
        <dsp:cNvPr id="0" name=""/>
        <dsp:cNvSpPr/>
      </dsp:nvSpPr>
      <dsp:spPr>
        <a:xfrm rot="7714286">
          <a:off x="5470358" y="3716698"/>
          <a:ext cx="225402" cy="41363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5525249" y="3772992"/>
        <a:ext cx="157781" cy="248183"/>
      </dsp:txXfrm>
    </dsp:sp>
    <dsp:sp modelId="{348AFA7B-10EC-4A33-B8CA-DD479DE1C3F7}">
      <dsp:nvSpPr>
        <dsp:cNvPr id="0" name=""/>
        <dsp:cNvSpPr/>
      </dsp:nvSpPr>
      <dsp:spPr>
        <a:xfrm>
          <a:off x="4019640" y="4031320"/>
          <a:ext cx="1977517" cy="122559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smtClean="0"/>
            <a:t>Mind- Set</a:t>
          </a:r>
          <a:endParaRPr lang="en-US" sz="2000" kern="1200"/>
        </a:p>
      </dsp:txBody>
      <dsp:txXfrm>
        <a:off x="4309241" y="4210805"/>
        <a:ext cx="1398315" cy="866629"/>
      </dsp:txXfrm>
    </dsp:sp>
    <dsp:sp modelId="{BA31B290-F001-41AC-BC46-A5241F2A2DE5}">
      <dsp:nvSpPr>
        <dsp:cNvPr id="0" name=""/>
        <dsp:cNvSpPr/>
      </dsp:nvSpPr>
      <dsp:spPr>
        <a:xfrm>
          <a:off x="4065073" y="4437300"/>
          <a:ext cx="109453" cy="41363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065073" y="4520028"/>
        <a:ext cx="76617" cy="248183"/>
      </dsp:txXfrm>
    </dsp:sp>
    <dsp:sp modelId="{DC85E66C-5F30-4DC1-91DF-16F277AEF318}">
      <dsp:nvSpPr>
        <dsp:cNvPr id="0" name=""/>
        <dsp:cNvSpPr/>
      </dsp:nvSpPr>
      <dsp:spPr>
        <a:xfrm>
          <a:off x="2110954" y="4031320"/>
          <a:ext cx="2115201" cy="122559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Cognitive Capacity</a:t>
          </a:r>
          <a:endParaRPr lang="en-US" sz="2000" kern="1200" dirty="0"/>
        </a:p>
      </dsp:txBody>
      <dsp:txXfrm>
        <a:off x="2420718" y="4210805"/>
        <a:ext cx="1495673" cy="866629"/>
      </dsp:txXfrm>
    </dsp:sp>
    <dsp:sp modelId="{47DDEE03-AA92-4DFF-9493-C9F2D6FFADF9}">
      <dsp:nvSpPr>
        <dsp:cNvPr id="0" name=""/>
        <dsp:cNvSpPr/>
      </dsp:nvSpPr>
      <dsp:spPr>
        <a:xfrm rot="13885714">
          <a:off x="2484914" y="3720612"/>
          <a:ext cx="224201" cy="41363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10800000">
        <a:off x="2539512" y="3829633"/>
        <a:ext cx="156941" cy="248183"/>
      </dsp:txXfrm>
    </dsp:sp>
    <dsp:sp modelId="{F45F6334-ADEB-4D66-9AC3-C938DC40CEE1}">
      <dsp:nvSpPr>
        <dsp:cNvPr id="0" name=""/>
        <dsp:cNvSpPr/>
      </dsp:nvSpPr>
      <dsp:spPr>
        <a:xfrm>
          <a:off x="1013247" y="2592872"/>
          <a:ext cx="2016368" cy="122559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smtClean="0"/>
            <a:t>Relationships</a:t>
          </a:r>
          <a:endParaRPr lang="en-US" sz="2000" kern="1200"/>
        </a:p>
      </dsp:txBody>
      <dsp:txXfrm>
        <a:off x="1308537" y="2772357"/>
        <a:ext cx="1425788" cy="866629"/>
      </dsp:txXfrm>
    </dsp:sp>
    <dsp:sp modelId="{3E593459-8FFF-4C08-835B-1CD73DE97193}">
      <dsp:nvSpPr>
        <dsp:cNvPr id="0" name=""/>
        <dsp:cNvSpPr/>
      </dsp:nvSpPr>
      <dsp:spPr>
        <a:xfrm rot="16971429">
          <a:off x="2066472" y="2110408"/>
          <a:ext cx="315482" cy="41363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2103264" y="2239272"/>
        <a:ext cx="220837" cy="248183"/>
      </dsp:txXfrm>
    </dsp:sp>
    <dsp:sp modelId="{1C9573C7-90DA-4832-8A61-D69D1BE54BEE}">
      <dsp:nvSpPr>
        <dsp:cNvPr id="0" name=""/>
        <dsp:cNvSpPr/>
      </dsp:nvSpPr>
      <dsp:spPr>
        <a:xfrm>
          <a:off x="1470449" y="799158"/>
          <a:ext cx="1920771" cy="122559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smtClean="0"/>
            <a:t>Stress Level</a:t>
          </a:r>
          <a:endParaRPr lang="en-US" sz="2000" kern="1200"/>
        </a:p>
      </dsp:txBody>
      <dsp:txXfrm>
        <a:off x="1751739" y="978643"/>
        <a:ext cx="1358191" cy="866629"/>
      </dsp:txXfrm>
    </dsp:sp>
    <dsp:sp modelId="{63E1C2BB-42CA-4ED7-B119-86D004F3135F}">
      <dsp:nvSpPr>
        <dsp:cNvPr id="0" name=""/>
        <dsp:cNvSpPr/>
      </dsp:nvSpPr>
      <dsp:spPr>
        <a:xfrm rot="20057143">
          <a:off x="3228763" y="797602"/>
          <a:ext cx="96657" cy="41363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3230199" y="886621"/>
        <a:ext cx="67660" cy="24818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6578"/>
          </a:xfrm>
          <a:prstGeom prst="rect">
            <a:avLst/>
          </a:prstGeom>
        </p:spPr>
        <p:txBody>
          <a:bodyPr vert="horz" lIns="91440" tIns="45720" rIns="91440" bIns="45720" rtlCol="0"/>
          <a:lstStyle>
            <a:lvl1pPr algn="r">
              <a:defRPr sz="1200"/>
            </a:lvl1pPr>
          </a:lstStyle>
          <a:p>
            <a:fld id="{09BABD7B-36D7-4BB8-BECE-2348857FC621}" type="datetimeFigureOut">
              <a:rPr lang="en-US" smtClean="0"/>
              <a:pPr/>
              <a:t>6/22/2015</a:t>
            </a:fld>
            <a:endParaRPr lang="en-US"/>
          </a:p>
        </p:txBody>
      </p:sp>
      <p:sp>
        <p:nvSpPr>
          <p:cNvPr id="4" name="Footer Placeholder 3"/>
          <p:cNvSpPr>
            <a:spLocks noGrp="1"/>
          </p:cNvSpPr>
          <p:nvPr>
            <p:ph type="ftr" sz="quarter" idx="2"/>
          </p:nvPr>
        </p:nvSpPr>
        <p:spPr>
          <a:xfrm>
            <a:off x="1" y="8829822"/>
            <a:ext cx="2972421"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2"/>
            <a:ext cx="2972421" cy="466578"/>
          </a:xfrm>
          <a:prstGeom prst="rect">
            <a:avLst/>
          </a:prstGeom>
        </p:spPr>
        <p:txBody>
          <a:bodyPr vert="horz" lIns="91440" tIns="45720" rIns="91440" bIns="45720" rtlCol="0" anchor="b"/>
          <a:lstStyle>
            <a:lvl1pPr algn="r">
              <a:defRPr sz="1200"/>
            </a:lvl1pPr>
          </a:lstStyle>
          <a:p>
            <a:fld id="{1B45870D-3B6C-40BC-B159-07BA45675ADF}" type="slidenum">
              <a:rPr lang="en-US" smtClean="0"/>
              <a:pPr/>
              <a:t>‹#›</a:t>
            </a:fld>
            <a:endParaRPr lang="en-US"/>
          </a:p>
        </p:txBody>
      </p:sp>
    </p:spTree>
    <p:extLst>
      <p:ext uri="{BB962C8B-B14F-4D97-AF65-F5344CB8AC3E}">
        <p14:creationId xmlns:p14="http://schemas.microsoft.com/office/powerpoint/2010/main" val="39367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37E3A0F7-6FBA-4C40-ABA5-FF7E98ABF22C}" type="datetimeFigureOut">
              <a:rPr lang="en-US" smtClean="0"/>
              <a:t>6/22/2015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86D96819-5D3C-427A-B77D-2EE9D93EF4A2}" type="slidenum">
              <a:rPr lang="en-US" smtClean="0"/>
              <a:t>‹#›</a:t>
            </a:fld>
            <a:endParaRPr lang="en-US"/>
          </a:p>
        </p:txBody>
      </p:sp>
    </p:spTree>
    <p:extLst>
      <p:ext uri="{BB962C8B-B14F-4D97-AF65-F5344CB8AC3E}">
        <p14:creationId xmlns:p14="http://schemas.microsoft.com/office/powerpoint/2010/main" val="2931866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1</a:t>
            </a:fld>
            <a:endParaRPr lang="en-US"/>
          </a:p>
        </p:txBody>
      </p:sp>
    </p:spTree>
    <p:extLst>
      <p:ext uri="{BB962C8B-B14F-4D97-AF65-F5344CB8AC3E}">
        <p14:creationId xmlns:p14="http://schemas.microsoft.com/office/powerpoint/2010/main" val="294133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29</a:t>
            </a:fld>
            <a:endParaRPr lang="en-US"/>
          </a:p>
        </p:txBody>
      </p:sp>
    </p:spTree>
    <p:extLst>
      <p:ext uri="{BB962C8B-B14F-4D97-AF65-F5344CB8AC3E}">
        <p14:creationId xmlns:p14="http://schemas.microsoft.com/office/powerpoint/2010/main" val="132544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30</a:t>
            </a:fld>
            <a:endParaRPr lang="en-US"/>
          </a:p>
        </p:txBody>
      </p:sp>
    </p:spTree>
    <p:extLst>
      <p:ext uri="{BB962C8B-B14F-4D97-AF65-F5344CB8AC3E}">
        <p14:creationId xmlns:p14="http://schemas.microsoft.com/office/powerpoint/2010/main" val="3598545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31</a:t>
            </a:fld>
            <a:endParaRPr lang="en-US"/>
          </a:p>
        </p:txBody>
      </p:sp>
    </p:spTree>
    <p:extLst>
      <p:ext uri="{BB962C8B-B14F-4D97-AF65-F5344CB8AC3E}">
        <p14:creationId xmlns:p14="http://schemas.microsoft.com/office/powerpoint/2010/main" val="54576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32</a:t>
            </a:fld>
            <a:endParaRPr lang="en-US"/>
          </a:p>
        </p:txBody>
      </p:sp>
    </p:spTree>
    <p:extLst>
      <p:ext uri="{BB962C8B-B14F-4D97-AF65-F5344CB8AC3E}">
        <p14:creationId xmlns:p14="http://schemas.microsoft.com/office/powerpoint/2010/main" val="237608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33</a:t>
            </a:fld>
            <a:endParaRPr lang="en-US"/>
          </a:p>
        </p:txBody>
      </p:sp>
    </p:spTree>
    <p:extLst>
      <p:ext uri="{BB962C8B-B14F-4D97-AF65-F5344CB8AC3E}">
        <p14:creationId xmlns:p14="http://schemas.microsoft.com/office/powerpoint/2010/main" val="261356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34</a:t>
            </a:fld>
            <a:endParaRPr lang="en-US"/>
          </a:p>
        </p:txBody>
      </p:sp>
    </p:spTree>
    <p:extLst>
      <p:ext uri="{BB962C8B-B14F-4D97-AF65-F5344CB8AC3E}">
        <p14:creationId xmlns:p14="http://schemas.microsoft.com/office/powerpoint/2010/main" val="4208133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38</a:t>
            </a:fld>
            <a:endParaRPr lang="en-US"/>
          </a:p>
        </p:txBody>
      </p:sp>
    </p:spTree>
    <p:extLst>
      <p:ext uri="{BB962C8B-B14F-4D97-AF65-F5344CB8AC3E}">
        <p14:creationId xmlns:p14="http://schemas.microsoft.com/office/powerpoint/2010/main" val="3161244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39</a:t>
            </a:fld>
            <a:endParaRPr lang="en-US"/>
          </a:p>
        </p:txBody>
      </p:sp>
    </p:spTree>
    <p:extLst>
      <p:ext uri="{BB962C8B-B14F-4D97-AF65-F5344CB8AC3E}">
        <p14:creationId xmlns:p14="http://schemas.microsoft.com/office/powerpoint/2010/main" val="367945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40</a:t>
            </a:fld>
            <a:endParaRPr lang="en-US"/>
          </a:p>
        </p:txBody>
      </p:sp>
    </p:spTree>
    <p:extLst>
      <p:ext uri="{BB962C8B-B14F-4D97-AF65-F5344CB8AC3E}">
        <p14:creationId xmlns:p14="http://schemas.microsoft.com/office/powerpoint/2010/main" val="2838109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41</a:t>
            </a:fld>
            <a:endParaRPr lang="en-US"/>
          </a:p>
        </p:txBody>
      </p:sp>
    </p:spTree>
    <p:extLst>
      <p:ext uri="{BB962C8B-B14F-4D97-AF65-F5344CB8AC3E}">
        <p14:creationId xmlns:p14="http://schemas.microsoft.com/office/powerpoint/2010/main" val="258038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SWDs are general education students who receive special education services.</a:t>
            </a:r>
          </a:p>
          <a:p>
            <a:pPr lvl="0"/>
            <a:r>
              <a:rPr lang="en-US" sz="1200" kern="1200" dirty="0" smtClean="0">
                <a:solidFill>
                  <a:schemeClr val="tx1"/>
                </a:solidFill>
                <a:effectLst/>
                <a:latin typeface="+mn-lt"/>
                <a:ea typeface="+mn-ea"/>
                <a:cs typeface="+mn-cs"/>
              </a:rPr>
              <a:t>Special education is one of many services, not a location. </a:t>
            </a:r>
          </a:p>
          <a:p>
            <a:pPr lvl="0"/>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Multitiered</a:t>
            </a:r>
            <a:r>
              <a:rPr lang="en-US" sz="1200" kern="1200" dirty="0" smtClean="0">
                <a:solidFill>
                  <a:schemeClr val="tx1"/>
                </a:solidFill>
                <a:effectLst/>
                <a:latin typeface="+mn-lt"/>
                <a:ea typeface="+mn-ea"/>
                <a:cs typeface="+mn-cs"/>
              </a:rPr>
              <a:t> System of Supports (MTSS) should be the foundational framework for providing instruction and behavior supports for all students.</a:t>
            </a:r>
          </a:p>
          <a:p>
            <a:pPr lvl="0"/>
            <a:r>
              <a:rPr lang="en-US" sz="1200" kern="1200" dirty="0" smtClean="0">
                <a:solidFill>
                  <a:schemeClr val="tx1"/>
                </a:solidFill>
                <a:effectLst/>
                <a:latin typeface="+mn-lt"/>
                <a:ea typeface="+mn-ea"/>
                <a:cs typeface="+mn-cs"/>
              </a:rPr>
              <a:t>The IDEA should provide sufficient protections and process to ensure equity of opportunity for students with disabilities.</a:t>
            </a:r>
          </a:p>
          <a:p>
            <a:pPr lvl="0"/>
            <a:r>
              <a:rPr lang="en-US" sz="1200" kern="1200" dirty="0" smtClean="0">
                <a:solidFill>
                  <a:schemeClr val="tx1"/>
                </a:solidFill>
                <a:effectLst/>
                <a:latin typeface="+mn-lt"/>
                <a:ea typeface="+mn-ea"/>
                <a:cs typeface="+mn-cs"/>
              </a:rPr>
              <a:t>Specially designed instruction should be based on a student’s needs and not on a disability category.</a:t>
            </a:r>
          </a:p>
          <a:p>
            <a:pPr lvl="0"/>
            <a:r>
              <a:rPr lang="en-US" sz="1200" kern="1200" dirty="0" smtClean="0">
                <a:solidFill>
                  <a:schemeClr val="tx1"/>
                </a:solidFill>
                <a:effectLst/>
                <a:latin typeface="+mn-lt"/>
                <a:ea typeface="+mn-ea"/>
                <a:cs typeface="+mn-cs"/>
              </a:rPr>
              <a:t>Students with disabilities must have appropriate access, instruction and accommodations to fully participate in all learning opportunities, including virtual offerings..  </a:t>
            </a:r>
          </a:p>
          <a:p>
            <a:pPr lvl="0"/>
            <a:r>
              <a:rPr lang="en-US" sz="1200" kern="1200" dirty="0" smtClean="0">
                <a:solidFill>
                  <a:schemeClr val="tx1"/>
                </a:solidFill>
                <a:effectLst/>
                <a:latin typeface="+mn-lt"/>
                <a:ea typeface="+mn-ea"/>
                <a:cs typeface="+mn-cs"/>
              </a:rPr>
              <a:t>Closing the achievement gap of students with disabilities in core academic subjects is a priority.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ADBB073-F7DD-41D1-89FC-BC14F895F9D9}" type="slidenum">
              <a:rPr lang="en-US" smtClean="0"/>
              <a:t>2</a:t>
            </a:fld>
            <a:endParaRPr lang="en-US"/>
          </a:p>
        </p:txBody>
      </p:sp>
    </p:spTree>
    <p:extLst>
      <p:ext uri="{BB962C8B-B14F-4D97-AF65-F5344CB8AC3E}">
        <p14:creationId xmlns:p14="http://schemas.microsoft.com/office/powerpoint/2010/main" val="3057047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42</a:t>
            </a:fld>
            <a:endParaRPr lang="en-US"/>
          </a:p>
        </p:txBody>
      </p:sp>
    </p:spTree>
    <p:extLst>
      <p:ext uri="{BB962C8B-B14F-4D97-AF65-F5344CB8AC3E}">
        <p14:creationId xmlns:p14="http://schemas.microsoft.com/office/powerpoint/2010/main" val="14889658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43</a:t>
            </a:fld>
            <a:endParaRPr lang="en-US"/>
          </a:p>
        </p:txBody>
      </p:sp>
    </p:spTree>
    <p:extLst>
      <p:ext uri="{BB962C8B-B14F-4D97-AF65-F5344CB8AC3E}">
        <p14:creationId xmlns:p14="http://schemas.microsoft.com/office/powerpoint/2010/main" val="670422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44</a:t>
            </a:fld>
            <a:endParaRPr lang="en-US"/>
          </a:p>
        </p:txBody>
      </p:sp>
    </p:spTree>
    <p:extLst>
      <p:ext uri="{BB962C8B-B14F-4D97-AF65-F5344CB8AC3E}">
        <p14:creationId xmlns:p14="http://schemas.microsoft.com/office/powerpoint/2010/main" val="797339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45</a:t>
            </a:fld>
            <a:endParaRPr lang="en-US"/>
          </a:p>
        </p:txBody>
      </p:sp>
    </p:spTree>
    <p:extLst>
      <p:ext uri="{BB962C8B-B14F-4D97-AF65-F5344CB8AC3E}">
        <p14:creationId xmlns:p14="http://schemas.microsoft.com/office/powerpoint/2010/main" val="1788213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46</a:t>
            </a:fld>
            <a:endParaRPr lang="en-US"/>
          </a:p>
        </p:txBody>
      </p:sp>
    </p:spTree>
    <p:extLst>
      <p:ext uri="{BB962C8B-B14F-4D97-AF65-F5344CB8AC3E}">
        <p14:creationId xmlns:p14="http://schemas.microsoft.com/office/powerpoint/2010/main" val="19177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47</a:t>
            </a:fld>
            <a:endParaRPr lang="en-US"/>
          </a:p>
        </p:txBody>
      </p:sp>
    </p:spTree>
    <p:extLst>
      <p:ext uri="{BB962C8B-B14F-4D97-AF65-F5344CB8AC3E}">
        <p14:creationId xmlns:p14="http://schemas.microsoft.com/office/powerpoint/2010/main" val="2803530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48</a:t>
            </a:fld>
            <a:endParaRPr lang="en-US"/>
          </a:p>
        </p:txBody>
      </p:sp>
    </p:spTree>
    <p:extLst>
      <p:ext uri="{BB962C8B-B14F-4D97-AF65-F5344CB8AC3E}">
        <p14:creationId xmlns:p14="http://schemas.microsoft.com/office/powerpoint/2010/main" val="775460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49</a:t>
            </a:fld>
            <a:endParaRPr lang="en-US"/>
          </a:p>
        </p:txBody>
      </p:sp>
    </p:spTree>
    <p:extLst>
      <p:ext uri="{BB962C8B-B14F-4D97-AF65-F5344CB8AC3E}">
        <p14:creationId xmlns:p14="http://schemas.microsoft.com/office/powerpoint/2010/main" val="4270980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50</a:t>
            </a:fld>
            <a:endParaRPr lang="en-US"/>
          </a:p>
        </p:txBody>
      </p:sp>
    </p:spTree>
    <p:extLst>
      <p:ext uri="{BB962C8B-B14F-4D97-AF65-F5344CB8AC3E}">
        <p14:creationId xmlns:p14="http://schemas.microsoft.com/office/powerpoint/2010/main" val="1285168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51</a:t>
            </a:fld>
            <a:endParaRPr lang="en-US"/>
          </a:p>
        </p:txBody>
      </p:sp>
    </p:spTree>
    <p:extLst>
      <p:ext uri="{BB962C8B-B14F-4D97-AF65-F5344CB8AC3E}">
        <p14:creationId xmlns:p14="http://schemas.microsoft.com/office/powerpoint/2010/main" val="150162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Opportunity</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curriculum and instructional strategies must address the diverse needs of students with disabilities and includes academic, socio-emotional, work readiness, transition services and independent living skills as appropriate. </a:t>
            </a:r>
          </a:p>
          <a:p>
            <a:pPr lvl="1"/>
            <a:r>
              <a:rPr lang="en-US" sz="1200" kern="1200" dirty="0" smtClean="0">
                <a:solidFill>
                  <a:schemeClr val="tx1"/>
                </a:solidFill>
                <a:effectLst/>
                <a:latin typeface="+mn-lt"/>
                <a:ea typeface="+mn-ea"/>
                <a:cs typeface="+mn-cs"/>
              </a:rPr>
              <a:t>Students with disabilities must have the same access to elective courses and after-school activities as their nondisabled peers.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Students with disabilities must have the same access to career counselors, guidance counselors and concurrent college enrollment as their nondisabled peers.</a:t>
            </a:r>
            <a:endParaRPr lang="en-US" sz="11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ADBB073-F7DD-41D1-89FC-BC14F895F9D9}" type="slidenum">
              <a:rPr lang="en-US" smtClean="0"/>
              <a:t>3</a:t>
            </a:fld>
            <a:endParaRPr lang="en-US"/>
          </a:p>
        </p:txBody>
      </p:sp>
    </p:spTree>
    <p:extLst>
      <p:ext uri="{BB962C8B-B14F-4D97-AF65-F5344CB8AC3E}">
        <p14:creationId xmlns:p14="http://schemas.microsoft.com/office/powerpoint/2010/main" val="940124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52</a:t>
            </a:fld>
            <a:endParaRPr lang="en-US"/>
          </a:p>
        </p:txBody>
      </p:sp>
    </p:spTree>
    <p:extLst>
      <p:ext uri="{BB962C8B-B14F-4D97-AF65-F5344CB8AC3E}">
        <p14:creationId xmlns:p14="http://schemas.microsoft.com/office/powerpoint/2010/main" val="433103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53</a:t>
            </a:fld>
            <a:endParaRPr lang="en-US"/>
          </a:p>
        </p:txBody>
      </p:sp>
    </p:spTree>
    <p:extLst>
      <p:ext uri="{BB962C8B-B14F-4D97-AF65-F5344CB8AC3E}">
        <p14:creationId xmlns:p14="http://schemas.microsoft.com/office/powerpoint/2010/main" val="1923204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54</a:t>
            </a:fld>
            <a:endParaRPr lang="en-US"/>
          </a:p>
        </p:txBody>
      </p:sp>
    </p:spTree>
    <p:extLst>
      <p:ext uri="{BB962C8B-B14F-4D97-AF65-F5344CB8AC3E}">
        <p14:creationId xmlns:p14="http://schemas.microsoft.com/office/powerpoint/2010/main" val="27021900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55</a:t>
            </a:fld>
            <a:endParaRPr lang="en-US"/>
          </a:p>
        </p:txBody>
      </p:sp>
    </p:spTree>
    <p:extLst>
      <p:ext uri="{BB962C8B-B14F-4D97-AF65-F5344CB8AC3E}">
        <p14:creationId xmlns:p14="http://schemas.microsoft.com/office/powerpoint/2010/main" val="2515226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56</a:t>
            </a:fld>
            <a:endParaRPr lang="en-US"/>
          </a:p>
        </p:txBody>
      </p:sp>
    </p:spTree>
    <p:extLst>
      <p:ext uri="{BB962C8B-B14F-4D97-AF65-F5344CB8AC3E}">
        <p14:creationId xmlns:p14="http://schemas.microsoft.com/office/powerpoint/2010/main" val="4127949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57</a:t>
            </a:fld>
            <a:endParaRPr lang="en-US"/>
          </a:p>
        </p:txBody>
      </p:sp>
    </p:spTree>
    <p:extLst>
      <p:ext uri="{BB962C8B-B14F-4D97-AF65-F5344CB8AC3E}">
        <p14:creationId xmlns:p14="http://schemas.microsoft.com/office/powerpoint/2010/main" val="2738410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58</a:t>
            </a:fld>
            <a:endParaRPr lang="en-US"/>
          </a:p>
        </p:txBody>
      </p:sp>
    </p:spTree>
    <p:extLst>
      <p:ext uri="{BB962C8B-B14F-4D97-AF65-F5344CB8AC3E}">
        <p14:creationId xmlns:p14="http://schemas.microsoft.com/office/powerpoint/2010/main" val="3913913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59</a:t>
            </a:fld>
            <a:endParaRPr lang="en-US"/>
          </a:p>
        </p:txBody>
      </p:sp>
    </p:spTree>
    <p:extLst>
      <p:ext uri="{BB962C8B-B14F-4D97-AF65-F5344CB8AC3E}">
        <p14:creationId xmlns:p14="http://schemas.microsoft.com/office/powerpoint/2010/main" val="3560867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60</a:t>
            </a:fld>
            <a:endParaRPr lang="en-US"/>
          </a:p>
        </p:txBody>
      </p:sp>
    </p:spTree>
    <p:extLst>
      <p:ext uri="{BB962C8B-B14F-4D97-AF65-F5344CB8AC3E}">
        <p14:creationId xmlns:p14="http://schemas.microsoft.com/office/powerpoint/2010/main" val="4033488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61</a:t>
            </a:fld>
            <a:endParaRPr lang="en-US"/>
          </a:p>
        </p:txBody>
      </p:sp>
    </p:spTree>
    <p:extLst>
      <p:ext uri="{BB962C8B-B14F-4D97-AF65-F5344CB8AC3E}">
        <p14:creationId xmlns:p14="http://schemas.microsoft.com/office/powerpoint/2010/main" val="372844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Times" pitchFamily="18" charset="0"/>
                <a:ea typeface="ＭＳ Ｐゴシック" pitchFamily="34" charset="-128"/>
              </a:rPr>
              <a:t>Although improving results were always an important intent of IDEA, monitoring systems primarily focused on program requirements, the so called “compliance” to IDEA. Results Driven Accountability is a change in OSEP policy to reflect a more balanced approach in the monitoring of the implementation of IDEA by introducing more prominently a results component to the primary focus of Federal and State monitoring activities. </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28479" indent="-279330">
              <a:defRPr>
                <a:solidFill>
                  <a:schemeClr val="tx1"/>
                </a:solidFill>
                <a:latin typeface="Calibri" pitchFamily="34" charset="0"/>
              </a:defRPr>
            </a:lvl2pPr>
            <a:lvl3pPr marL="1120490" indent="-223782">
              <a:defRPr>
                <a:solidFill>
                  <a:schemeClr val="tx1"/>
                </a:solidFill>
                <a:latin typeface="Calibri" pitchFamily="34" charset="0"/>
              </a:defRPr>
            </a:lvl3pPr>
            <a:lvl4pPr marL="1569641" indent="-223782">
              <a:defRPr>
                <a:solidFill>
                  <a:schemeClr val="tx1"/>
                </a:solidFill>
                <a:latin typeface="Calibri" pitchFamily="34" charset="0"/>
              </a:defRPr>
            </a:lvl4pPr>
            <a:lvl5pPr marL="2017203" indent="-223782">
              <a:defRPr>
                <a:solidFill>
                  <a:schemeClr val="tx1"/>
                </a:solidFill>
                <a:latin typeface="Calibri" pitchFamily="34" charset="0"/>
              </a:defRPr>
            </a:lvl5pPr>
            <a:lvl6pPr marL="2474286" indent="-223782" fontAlgn="base">
              <a:spcBef>
                <a:spcPct val="0"/>
              </a:spcBef>
              <a:spcAft>
                <a:spcPct val="0"/>
              </a:spcAft>
              <a:defRPr>
                <a:solidFill>
                  <a:schemeClr val="tx1"/>
                </a:solidFill>
                <a:latin typeface="Calibri" pitchFamily="34" charset="0"/>
              </a:defRPr>
            </a:lvl6pPr>
            <a:lvl7pPr marL="2931370" indent="-223782" fontAlgn="base">
              <a:spcBef>
                <a:spcPct val="0"/>
              </a:spcBef>
              <a:spcAft>
                <a:spcPct val="0"/>
              </a:spcAft>
              <a:defRPr>
                <a:solidFill>
                  <a:schemeClr val="tx1"/>
                </a:solidFill>
                <a:latin typeface="Calibri" pitchFamily="34" charset="0"/>
              </a:defRPr>
            </a:lvl7pPr>
            <a:lvl8pPr marL="3388455" indent="-223782" fontAlgn="base">
              <a:spcBef>
                <a:spcPct val="0"/>
              </a:spcBef>
              <a:spcAft>
                <a:spcPct val="0"/>
              </a:spcAft>
              <a:defRPr>
                <a:solidFill>
                  <a:schemeClr val="tx1"/>
                </a:solidFill>
                <a:latin typeface="Calibri" pitchFamily="34" charset="0"/>
              </a:defRPr>
            </a:lvl8pPr>
            <a:lvl9pPr marL="3845539" indent="-22378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383A83F-959C-4B8C-9CD2-4DA768817ADB}" type="slidenum">
              <a:rPr lang="en-US" altLang="en-US" smtClean="0">
                <a:solidFill>
                  <a:srgbClr val="000054"/>
                </a:solidFill>
                <a:latin typeface="Arial" charset="0"/>
                <a:ea typeface="ＭＳ Ｐゴシック" pitchFamily="34" charset="-128"/>
              </a:rPr>
              <a:pPr fontAlgn="base">
                <a:spcBef>
                  <a:spcPct val="0"/>
                </a:spcBef>
                <a:spcAft>
                  <a:spcPct val="0"/>
                </a:spcAft>
                <a:defRPr/>
              </a:pPr>
              <a:t>5</a:t>
            </a:fld>
            <a:endParaRPr lang="en-US" altLang="en-US" smtClean="0">
              <a:solidFill>
                <a:srgbClr val="000054"/>
              </a:solidFill>
              <a:latin typeface="Arial" charset="0"/>
              <a:ea typeface="ＭＳ Ｐゴシック" pitchFamily="34" charset="-128"/>
            </a:endParaRPr>
          </a:p>
        </p:txBody>
      </p:sp>
    </p:spTree>
    <p:extLst>
      <p:ext uri="{BB962C8B-B14F-4D97-AF65-F5344CB8AC3E}">
        <p14:creationId xmlns:p14="http://schemas.microsoft.com/office/powerpoint/2010/main" val="1284460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62</a:t>
            </a:fld>
            <a:endParaRPr lang="en-US"/>
          </a:p>
        </p:txBody>
      </p:sp>
    </p:spTree>
    <p:extLst>
      <p:ext uri="{BB962C8B-B14F-4D97-AF65-F5344CB8AC3E}">
        <p14:creationId xmlns:p14="http://schemas.microsoft.com/office/powerpoint/2010/main" val="4378499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63</a:t>
            </a:fld>
            <a:endParaRPr lang="en-US"/>
          </a:p>
        </p:txBody>
      </p:sp>
    </p:spTree>
    <p:extLst>
      <p:ext uri="{BB962C8B-B14F-4D97-AF65-F5344CB8AC3E}">
        <p14:creationId xmlns:p14="http://schemas.microsoft.com/office/powerpoint/2010/main" val="36053174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64</a:t>
            </a:fld>
            <a:endParaRPr lang="en-US"/>
          </a:p>
        </p:txBody>
      </p:sp>
    </p:spTree>
    <p:extLst>
      <p:ext uri="{BB962C8B-B14F-4D97-AF65-F5344CB8AC3E}">
        <p14:creationId xmlns:p14="http://schemas.microsoft.com/office/powerpoint/2010/main" val="472514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65</a:t>
            </a:fld>
            <a:endParaRPr lang="en-US"/>
          </a:p>
        </p:txBody>
      </p:sp>
    </p:spTree>
    <p:extLst>
      <p:ext uri="{BB962C8B-B14F-4D97-AF65-F5344CB8AC3E}">
        <p14:creationId xmlns:p14="http://schemas.microsoft.com/office/powerpoint/2010/main" val="1364133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66</a:t>
            </a:fld>
            <a:endParaRPr lang="en-US"/>
          </a:p>
        </p:txBody>
      </p:sp>
    </p:spTree>
    <p:extLst>
      <p:ext uri="{BB962C8B-B14F-4D97-AF65-F5344CB8AC3E}">
        <p14:creationId xmlns:p14="http://schemas.microsoft.com/office/powerpoint/2010/main" val="34490038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67</a:t>
            </a:fld>
            <a:endParaRPr lang="en-US"/>
          </a:p>
        </p:txBody>
      </p:sp>
    </p:spTree>
    <p:extLst>
      <p:ext uri="{BB962C8B-B14F-4D97-AF65-F5344CB8AC3E}">
        <p14:creationId xmlns:p14="http://schemas.microsoft.com/office/powerpoint/2010/main" val="9444500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68</a:t>
            </a:fld>
            <a:endParaRPr lang="en-US"/>
          </a:p>
        </p:txBody>
      </p:sp>
    </p:spTree>
    <p:extLst>
      <p:ext uri="{BB962C8B-B14F-4D97-AF65-F5344CB8AC3E}">
        <p14:creationId xmlns:p14="http://schemas.microsoft.com/office/powerpoint/2010/main" val="3565269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69</a:t>
            </a:fld>
            <a:endParaRPr lang="en-US"/>
          </a:p>
        </p:txBody>
      </p:sp>
    </p:spTree>
    <p:extLst>
      <p:ext uri="{BB962C8B-B14F-4D97-AF65-F5344CB8AC3E}">
        <p14:creationId xmlns:p14="http://schemas.microsoft.com/office/powerpoint/2010/main" val="34006251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D96819-5D3C-427A-B77D-2EE9D93EF4A2}" type="slidenum">
              <a:rPr lang="en-US" smtClean="0"/>
              <a:t>70</a:t>
            </a:fld>
            <a:endParaRPr lang="en-US"/>
          </a:p>
        </p:txBody>
      </p:sp>
    </p:spTree>
    <p:extLst>
      <p:ext uri="{BB962C8B-B14F-4D97-AF65-F5344CB8AC3E}">
        <p14:creationId xmlns:p14="http://schemas.microsoft.com/office/powerpoint/2010/main" val="1764126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71</a:t>
            </a:fld>
            <a:endParaRPr lang="en-US"/>
          </a:p>
        </p:txBody>
      </p:sp>
    </p:spTree>
    <p:extLst>
      <p:ext uri="{BB962C8B-B14F-4D97-AF65-F5344CB8AC3E}">
        <p14:creationId xmlns:p14="http://schemas.microsoft.com/office/powerpoint/2010/main" val="203356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24527">
              <a:defRPr/>
            </a:pPr>
            <a:r>
              <a:rPr lang="en-US" dirty="0"/>
              <a:t>The proposed SSIP is to be developed in </a:t>
            </a:r>
            <a:r>
              <a:rPr lang="en-US" dirty="0" smtClean="0"/>
              <a:t>3 </a:t>
            </a:r>
            <a:r>
              <a:rPr lang="en-US" dirty="0"/>
              <a:t>phases </a:t>
            </a:r>
            <a:endParaRPr lang="en-US" dirty="0" smtClean="0"/>
          </a:p>
          <a:p>
            <a:pPr defTabSz="924527">
              <a:defRPr/>
            </a:pPr>
            <a:endParaRPr lang="en-US" dirty="0" smtClean="0"/>
          </a:p>
          <a:p>
            <a:pPr defTabSz="924527">
              <a:defRPr/>
            </a:pPr>
            <a:r>
              <a:rPr lang="en-US" dirty="0" smtClean="0"/>
              <a:t>Items on each phase are not organized in a specific order states should follow.</a:t>
            </a:r>
          </a:p>
          <a:p>
            <a:pPr defTabSz="924527">
              <a:defRPr/>
            </a:pPr>
            <a:r>
              <a:rPr lang="en-US" dirty="0" smtClean="0"/>
              <a:t>	Phase 1—February, 2015</a:t>
            </a:r>
          </a:p>
          <a:p>
            <a:pPr lvl="1">
              <a:buFont typeface="Arial" pitchFamily="34" charset="0"/>
              <a:buChar char="•"/>
              <a:defRPr/>
            </a:pPr>
            <a:r>
              <a:rPr lang="en-US" dirty="0" smtClean="0"/>
              <a:t>Phase 2—February, 2016</a:t>
            </a:r>
          </a:p>
          <a:p>
            <a:pPr lvl="1">
              <a:buFont typeface="Arial" pitchFamily="34" charset="0"/>
              <a:buChar char="•"/>
              <a:defRPr/>
            </a:pPr>
            <a:r>
              <a:rPr lang="en-US" dirty="0" smtClean="0"/>
              <a:t>Phase 3—February, 2017 through February, 2020</a:t>
            </a:r>
          </a:p>
          <a:p>
            <a:pPr lvl="1">
              <a:buFont typeface="Arial" pitchFamily="34" charset="0"/>
              <a:buChar char="•"/>
              <a:defRPr/>
            </a:pPr>
            <a:endParaRPr lang="en-US" dirty="0" smtClean="0"/>
          </a:p>
          <a:p>
            <a:pPr defTabSz="924527">
              <a:defRPr/>
            </a:pPr>
            <a:r>
              <a:rPr lang="en-US" dirty="0"/>
              <a:t>Data Analyses: In order to improve results, States must assess the capacity of their current infrastructure systems and their ability to enhance this infrastructure to increase the capacity of EIS programs and providers to implement, scale up, and sustain evidence-based practices that will result in improved outcomes for infants and toddlers with disabilities and their families.  The data and infrastructure analysis should use multiple data sources, including SPP/APR indicators and 618 State-reported data, to identify systemic approaches that will lead to improved results for infants and toddlers with disabilities and their families across key measures:  early childhood outcomes and family involvement.</a:t>
            </a:r>
            <a:endParaRPr lang="en-US" dirty="0" smtClean="0"/>
          </a:p>
          <a:p>
            <a:pPr>
              <a:defRPr/>
            </a:pPr>
            <a:endParaRPr lang="en-US" dirty="0" smtClean="0"/>
          </a:p>
          <a:p>
            <a:pPr marL="0" lvl="1" defTabSz="924527">
              <a:defRPr/>
            </a:pPr>
            <a:r>
              <a:rPr lang="en-US" dirty="0"/>
              <a:t>Identification of the Focus for Improvement:   A description of improvement strategies on which the State will focus that will lead to a measurable child-based result.  The State must include in the description how the data analysis led to the identification of the area on which the State will focus.  The State must demonstrate how addressing this area of focus for improvement will build the capacity of EIS programs and providers and supports to improve the identified result for infants and toddlers and their families with disabilities.  (For example, the State might be working to improve the validity and representativeness of their data on early childhood outcomes and family involvement.) </a:t>
            </a:r>
          </a:p>
          <a:p>
            <a:pPr>
              <a:defRPr/>
            </a:pPr>
            <a:endParaRPr lang="en-US" dirty="0" smtClean="0"/>
          </a:p>
          <a:p>
            <a:pPr eaLnBrk="1" hangingPunct="1">
              <a:defRPr/>
            </a:pPr>
            <a:r>
              <a:rPr lang="en-US" dirty="0"/>
              <a:t>Infrastructure to Support Improvement and Build Capacity:  A description of how the State analyzed the capacity of its current system to support improvement and build capacity in EIS programs and providers to implement, scale up, and sustain evidence-based practices to improve results for infants and toddlers with disabilities and their families, and the results of this analysis.  State system components include:  governance, fiscal, quality standards, professional development, data, technical assistance, and accountability.</a:t>
            </a:r>
            <a:endParaRPr lang="en-US" dirty="0" smtClean="0"/>
          </a:p>
          <a:p>
            <a:pPr eaLnBrk="1" hangingPunct="1">
              <a:defRPr/>
            </a:pPr>
            <a:endParaRPr lang="en-US" dirty="0" smtClean="0"/>
          </a:p>
          <a:p>
            <a:pPr eaLnBrk="1" hangingPunct="1">
              <a:defRPr/>
            </a:pPr>
            <a:r>
              <a:rPr lang="en-US" dirty="0" smtClean="0"/>
              <a:t>The description must include</a:t>
            </a:r>
            <a:r>
              <a:rPr lang="en-US" sz="2500" dirty="0"/>
              <a:t>:</a:t>
            </a:r>
          </a:p>
          <a:p>
            <a:pPr marL="1097875" lvl="2" indent="-173349">
              <a:buFont typeface="Arial" pitchFamily="34" charset="0"/>
              <a:buChar char="•"/>
              <a:defRPr/>
            </a:pPr>
            <a:r>
              <a:rPr lang="en-US" dirty="0" smtClean="0"/>
              <a:t>strengths of system</a:t>
            </a:r>
          </a:p>
          <a:p>
            <a:pPr marL="1097875" lvl="2" indent="-173349">
              <a:buFont typeface="Arial" pitchFamily="34" charset="0"/>
              <a:buChar char="•"/>
              <a:defRPr/>
            </a:pPr>
            <a:r>
              <a:rPr lang="en-US" dirty="0" smtClean="0"/>
              <a:t>how components of system are coordinated</a:t>
            </a:r>
          </a:p>
          <a:p>
            <a:pPr marL="1097875" lvl="2" indent="-173349">
              <a:buFont typeface="Arial" pitchFamily="34" charset="0"/>
              <a:buChar char="•"/>
              <a:defRPr/>
            </a:pPr>
            <a:r>
              <a:rPr lang="en-US" dirty="0" smtClean="0"/>
              <a:t>areas for improvement within and across components of the system</a:t>
            </a:r>
          </a:p>
          <a:p>
            <a:pPr marL="1097875" lvl="2" indent="-173349">
              <a:buFont typeface="Arial" pitchFamily="34" charset="0"/>
              <a:buChar char="•"/>
              <a:defRPr/>
            </a:pPr>
            <a:r>
              <a:rPr lang="en-US" dirty="0"/>
              <a:t>an analysis of initiatives in State, including initiatives in general education and other areas beyond special education, which can have an impact on children and youth with disabilities </a:t>
            </a:r>
          </a:p>
          <a:p>
            <a:pPr marL="1097875" lvl="2" indent="-173349">
              <a:buFont typeface="Arial" pitchFamily="34" charset="0"/>
              <a:buChar char="•"/>
              <a:defRPr/>
            </a:pPr>
            <a:r>
              <a:rPr lang="en-US" dirty="0"/>
              <a:t>how decisions are made within State system and representatives (e.g., agencies, positions, individuals) that must be involved in planning for systematic improvements in the State system</a:t>
            </a:r>
          </a:p>
          <a:p>
            <a:pPr>
              <a:defRPr/>
            </a:pPr>
            <a:endParaRPr lang="en-US" dirty="0" smtClean="0"/>
          </a:p>
          <a:p>
            <a:pPr defTabSz="924527">
              <a:defRPr/>
            </a:pPr>
            <a:r>
              <a:rPr lang="en-US" dirty="0" smtClean="0"/>
              <a:t>Theory of Action: </a:t>
            </a:r>
            <a:r>
              <a:rPr lang="en-US" dirty="0"/>
              <a:t>Based on the data analysis and infrastructure analysis, the State must describe the general improvement strategies that will need to be carried out and the outcomes that will need to be met to achieve the State-identified, measurable improvement in results for infants and toddlers and their families with disabilities.  The State must include in the description the changes in the State system, and EIS program and provider practices, that must occur to achieve the State-identified, measurable improvement in results for infants and toddlers with disabilities and their families.  States should consider developing a logic model that shows the relationship between the activities and the outcomes that the State expects to achieve over a multi-year period.</a:t>
            </a:r>
            <a:endParaRPr lang="en-US" dirty="0" smtClean="0"/>
          </a:p>
          <a:p>
            <a:pPr>
              <a:defRPr/>
            </a:pPr>
            <a:endParaRPr lang="en-US" dirty="0" smtClean="0"/>
          </a:p>
          <a:p>
            <a:pPr defTabSz="924527">
              <a:defRPr/>
            </a:pPr>
            <a:r>
              <a:rPr lang="en-US" dirty="0"/>
              <a:t>Evaluation Plan:  A description of how the State will evaluate the implementation of its SSIP.  The plan must include the methods that will be used to collect and analyze data related to specific activities and outcomes of the SSIP.  The description must also include how the State will use the results of the evaluation to examine the effectiveness of the implementation of the plan and the progress toward achieving intended outcomes, and make modifications to the SSIP as necessary.</a:t>
            </a:r>
            <a:endParaRPr lang="en-US" dirty="0" smtClean="0"/>
          </a:p>
          <a:p>
            <a:pPr>
              <a:defRPr/>
            </a:pPr>
            <a:endParaRPr lang="en-US" dirty="0"/>
          </a:p>
        </p:txBody>
      </p:sp>
      <p:sp>
        <p:nvSpPr>
          <p:cNvPr id="61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rgbClr val="000054"/>
                </a:solidFill>
                <a:latin typeface="Arial" pitchFamily="34" charset="0"/>
                <a:ea typeface="ＭＳ Ｐゴシック" pitchFamily="34" charset="-128"/>
              </a:defRPr>
            </a:lvl1pPr>
            <a:lvl2pPr marL="728946" indent="-280364">
              <a:defRPr sz="1300">
                <a:solidFill>
                  <a:srgbClr val="000054"/>
                </a:solidFill>
                <a:latin typeface="Arial" pitchFamily="34" charset="0"/>
                <a:ea typeface="ＭＳ Ｐゴシック" pitchFamily="34" charset="-128"/>
              </a:defRPr>
            </a:lvl2pPr>
            <a:lvl3pPr marL="1121454" indent="-224290">
              <a:defRPr sz="1300">
                <a:solidFill>
                  <a:srgbClr val="000054"/>
                </a:solidFill>
                <a:latin typeface="Arial" pitchFamily="34" charset="0"/>
                <a:ea typeface="ＭＳ Ｐゴシック" pitchFamily="34" charset="-128"/>
              </a:defRPr>
            </a:lvl3pPr>
            <a:lvl4pPr marL="1570036" indent="-224290">
              <a:defRPr sz="1300">
                <a:solidFill>
                  <a:srgbClr val="000054"/>
                </a:solidFill>
                <a:latin typeface="Arial" pitchFamily="34" charset="0"/>
                <a:ea typeface="ＭＳ Ｐゴシック" pitchFamily="34" charset="-128"/>
              </a:defRPr>
            </a:lvl4pPr>
            <a:lvl5pPr marL="2018618" indent="-224290">
              <a:defRPr sz="1300">
                <a:solidFill>
                  <a:srgbClr val="000054"/>
                </a:solidFill>
                <a:latin typeface="Arial" pitchFamily="34" charset="0"/>
                <a:ea typeface="ＭＳ Ｐゴシック" pitchFamily="34" charset="-128"/>
              </a:defRPr>
            </a:lvl5pPr>
            <a:lvl6pPr marL="2467200" indent="-224290" eaLnBrk="0" fontAlgn="base" hangingPunct="0">
              <a:spcBef>
                <a:spcPct val="0"/>
              </a:spcBef>
              <a:spcAft>
                <a:spcPct val="0"/>
              </a:spcAft>
              <a:defRPr sz="1300">
                <a:solidFill>
                  <a:srgbClr val="000054"/>
                </a:solidFill>
                <a:latin typeface="Arial" pitchFamily="34" charset="0"/>
                <a:ea typeface="ＭＳ Ｐゴシック" pitchFamily="34" charset="-128"/>
              </a:defRPr>
            </a:lvl6pPr>
            <a:lvl7pPr marL="2915782" indent="-224290" eaLnBrk="0" fontAlgn="base" hangingPunct="0">
              <a:spcBef>
                <a:spcPct val="0"/>
              </a:spcBef>
              <a:spcAft>
                <a:spcPct val="0"/>
              </a:spcAft>
              <a:defRPr sz="1300">
                <a:solidFill>
                  <a:srgbClr val="000054"/>
                </a:solidFill>
                <a:latin typeface="Arial" pitchFamily="34" charset="0"/>
                <a:ea typeface="ＭＳ Ｐゴシック" pitchFamily="34" charset="-128"/>
              </a:defRPr>
            </a:lvl7pPr>
            <a:lvl8pPr marL="3364364" indent="-224290" eaLnBrk="0" fontAlgn="base" hangingPunct="0">
              <a:spcBef>
                <a:spcPct val="0"/>
              </a:spcBef>
              <a:spcAft>
                <a:spcPct val="0"/>
              </a:spcAft>
              <a:defRPr sz="1300">
                <a:solidFill>
                  <a:srgbClr val="000054"/>
                </a:solidFill>
                <a:latin typeface="Arial" pitchFamily="34" charset="0"/>
                <a:ea typeface="ＭＳ Ｐゴシック" pitchFamily="34" charset="-128"/>
              </a:defRPr>
            </a:lvl8pPr>
            <a:lvl9pPr marL="3812946" indent="-224290" eaLnBrk="0" fontAlgn="base" hangingPunct="0">
              <a:spcBef>
                <a:spcPct val="0"/>
              </a:spcBef>
              <a:spcAft>
                <a:spcPct val="0"/>
              </a:spcAft>
              <a:defRPr sz="1300">
                <a:solidFill>
                  <a:srgbClr val="000054"/>
                </a:solidFill>
                <a:latin typeface="Arial" pitchFamily="34" charset="0"/>
                <a:ea typeface="ＭＳ Ｐゴシック" pitchFamily="34" charset="-128"/>
              </a:defRPr>
            </a:lvl9pPr>
          </a:lstStyle>
          <a:p>
            <a:fld id="{A8B0298C-6E86-4BA7-9670-E044A62B81AA}" type="slidenum">
              <a:rPr lang="en-US" sz="1200"/>
              <a:pPr/>
              <a:t>6</a:t>
            </a:fld>
            <a:endParaRPr lang="en-US" sz="1200"/>
          </a:p>
        </p:txBody>
      </p:sp>
    </p:spTree>
    <p:extLst>
      <p:ext uri="{BB962C8B-B14F-4D97-AF65-F5344CB8AC3E}">
        <p14:creationId xmlns:p14="http://schemas.microsoft.com/office/powerpoint/2010/main" val="34511779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73</a:t>
            </a:fld>
            <a:endParaRPr lang="en-US"/>
          </a:p>
        </p:txBody>
      </p:sp>
    </p:spTree>
    <p:extLst>
      <p:ext uri="{BB962C8B-B14F-4D97-AF65-F5344CB8AC3E}">
        <p14:creationId xmlns:p14="http://schemas.microsoft.com/office/powerpoint/2010/main" val="1838144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74</a:t>
            </a:fld>
            <a:endParaRPr lang="en-US"/>
          </a:p>
        </p:txBody>
      </p:sp>
    </p:spTree>
    <p:extLst>
      <p:ext uri="{BB962C8B-B14F-4D97-AF65-F5344CB8AC3E}">
        <p14:creationId xmlns:p14="http://schemas.microsoft.com/office/powerpoint/2010/main" val="3349588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75</a:t>
            </a:fld>
            <a:endParaRPr lang="en-US"/>
          </a:p>
        </p:txBody>
      </p:sp>
    </p:spTree>
    <p:extLst>
      <p:ext uri="{BB962C8B-B14F-4D97-AF65-F5344CB8AC3E}">
        <p14:creationId xmlns:p14="http://schemas.microsoft.com/office/powerpoint/2010/main" val="24886402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76</a:t>
            </a:fld>
            <a:endParaRPr lang="en-US"/>
          </a:p>
        </p:txBody>
      </p:sp>
    </p:spTree>
    <p:extLst>
      <p:ext uri="{BB962C8B-B14F-4D97-AF65-F5344CB8AC3E}">
        <p14:creationId xmlns:p14="http://schemas.microsoft.com/office/powerpoint/2010/main" val="30620575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77</a:t>
            </a:fld>
            <a:endParaRPr lang="en-US"/>
          </a:p>
        </p:txBody>
      </p:sp>
    </p:spTree>
    <p:extLst>
      <p:ext uri="{BB962C8B-B14F-4D97-AF65-F5344CB8AC3E}">
        <p14:creationId xmlns:p14="http://schemas.microsoft.com/office/powerpoint/2010/main" val="1632042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dirty="0"/>
          </a:p>
        </p:txBody>
      </p:sp>
    </p:spTree>
    <p:extLst>
      <p:ext uri="{BB962C8B-B14F-4D97-AF65-F5344CB8AC3E}">
        <p14:creationId xmlns:p14="http://schemas.microsoft.com/office/powerpoint/2010/main" val="1001103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26</a:t>
            </a:fld>
            <a:endParaRPr lang="en-US"/>
          </a:p>
        </p:txBody>
      </p:sp>
    </p:spTree>
    <p:extLst>
      <p:ext uri="{BB962C8B-B14F-4D97-AF65-F5344CB8AC3E}">
        <p14:creationId xmlns:p14="http://schemas.microsoft.com/office/powerpoint/2010/main" val="1050121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27</a:t>
            </a:fld>
            <a:endParaRPr lang="en-US"/>
          </a:p>
        </p:txBody>
      </p:sp>
    </p:spTree>
    <p:extLst>
      <p:ext uri="{BB962C8B-B14F-4D97-AF65-F5344CB8AC3E}">
        <p14:creationId xmlns:p14="http://schemas.microsoft.com/office/powerpoint/2010/main" val="3858162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D96819-5D3C-427A-B77D-2EE9D93EF4A2}" type="slidenum">
              <a:rPr lang="en-US" smtClean="0"/>
              <a:t>28</a:t>
            </a:fld>
            <a:endParaRPr lang="en-US"/>
          </a:p>
        </p:txBody>
      </p:sp>
    </p:spTree>
    <p:extLst>
      <p:ext uri="{BB962C8B-B14F-4D97-AF65-F5344CB8AC3E}">
        <p14:creationId xmlns:p14="http://schemas.microsoft.com/office/powerpoint/2010/main" val="143798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6F4F22-E418-4692-88C7-CCC13080E0D6}"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754708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F4F22-E418-4692-88C7-CCC13080E0D6}"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272524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F4F22-E418-4692-88C7-CCC13080E0D6}"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237110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6F4F22-E418-4692-88C7-CCC13080E0D6}"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345887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6F4F22-E418-4692-88C7-CCC13080E0D6}"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1867523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6F4F22-E418-4692-88C7-CCC13080E0D6}"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288767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6F4F22-E418-4692-88C7-CCC13080E0D6}" type="datetimeFigureOut">
              <a:rPr lang="en-US" smtClean="0"/>
              <a:pPr/>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105708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6F4F22-E418-4692-88C7-CCC13080E0D6}" type="datetimeFigureOut">
              <a:rPr lang="en-US" smtClean="0"/>
              <a:pPr/>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75023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F4F22-E418-4692-88C7-CCC13080E0D6}" type="datetimeFigureOut">
              <a:rPr lang="en-US" smtClean="0"/>
              <a:pPr/>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350208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F4F22-E418-4692-88C7-CCC13080E0D6}"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407378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6F4F22-E418-4692-88C7-CCC13080E0D6}"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FBFA14-85F4-44B9-9824-222EBCAE8836}" type="slidenum">
              <a:rPr lang="en-US" smtClean="0"/>
              <a:pPr/>
              <a:t>‹#›</a:t>
            </a:fld>
            <a:endParaRPr lang="en-US"/>
          </a:p>
        </p:txBody>
      </p:sp>
    </p:spTree>
    <p:extLst>
      <p:ext uri="{BB962C8B-B14F-4D97-AF65-F5344CB8AC3E}">
        <p14:creationId xmlns:p14="http://schemas.microsoft.com/office/powerpoint/2010/main" val="268666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6F4F22-E418-4692-88C7-CCC13080E0D6}" type="datetimeFigureOut">
              <a:rPr lang="en-US" smtClean="0"/>
              <a:pPr/>
              <a:t>6/22/2015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DFBFA14-85F4-44B9-9824-222EBCAE8836}" type="slidenum">
              <a:rPr lang="en-US" smtClean="0"/>
              <a:pPr/>
              <a:t>‹#›</a:t>
            </a:fld>
            <a:endParaRPr lang="en-US"/>
          </a:p>
        </p:txBody>
      </p:sp>
    </p:spTree>
    <p:extLst>
      <p:ext uri="{BB962C8B-B14F-4D97-AF65-F5344CB8AC3E}">
        <p14:creationId xmlns:p14="http://schemas.microsoft.com/office/powerpoint/2010/main" val="25004036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gay@doe.k12.ga.u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oleObject" Target="../embeddings/oleObject3.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jpeg"/><Relationship Id="rId5" Type="http://schemas.openxmlformats.org/officeDocument/2006/relationships/image" Target="../media/image9.emf"/><Relationship Id="rId10" Type="http://schemas.openxmlformats.org/officeDocument/2006/relationships/image" Target="../media/image1.png"/><Relationship Id="rId4" Type="http://schemas.openxmlformats.org/officeDocument/2006/relationships/package" Target="../embeddings/Microsoft_Excel_Worksheet1.xlsx"/><Relationship Id="rId9"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www.youtube.com/embed/SFnMTHhKdkw" TargetMode="Externa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jpg"/><Relationship Id="rId7" Type="http://schemas.openxmlformats.org/officeDocument/2006/relationships/diagramColors" Target="../diagrams/colors6.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mailto:across@gcbe.org"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hyperlink" Target="mailto:mgravley@gcbe.org" TargetMode="External"/><Relationship Id="rId4" Type="http://schemas.openxmlformats.org/officeDocument/2006/relationships/hyperlink" Target="mailto:asegursky@gcbe.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14600"/>
            <a:ext cx="6858000" cy="1590676"/>
          </a:xfrm>
        </p:spPr>
        <p:txBody>
          <a:bodyPr>
            <a:normAutofit/>
          </a:bodyPr>
          <a:lstStyle/>
          <a:p>
            <a:r>
              <a:rPr lang="en-US" b="1" i="1" u="sng" dirty="0" smtClean="0">
                <a:solidFill>
                  <a:srgbClr val="FF0000"/>
                </a:solidFill>
              </a:rPr>
              <a:t>S</a:t>
            </a:r>
            <a:r>
              <a:rPr lang="en-US" b="1" i="1" dirty="0" smtClean="0">
                <a:solidFill>
                  <a:srgbClr val="FF0000"/>
                </a:solidFill>
              </a:rPr>
              <a:t>tudent </a:t>
            </a:r>
            <a:r>
              <a:rPr lang="en-US" b="1" i="1" u="sng" dirty="0" smtClean="0">
                <a:solidFill>
                  <a:srgbClr val="FF0000"/>
                </a:solidFill>
              </a:rPr>
              <a:t>S</a:t>
            </a:r>
            <a:r>
              <a:rPr lang="en-US" b="1" i="1" dirty="0" smtClean="0">
                <a:solidFill>
                  <a:srgbClr val="FF0000"/>
                </a:solidFill>
              </a:rPr>
              <a:t>uccess:</a:t>
            </a:r>
            <a:br>
              <a:rPr lang="en-US" b="1" i="1" dirty="0" smtClean="0">
                <a:solidFill>
                  <a:srgbClr val="FF0000"/>
                </a:solidFill>
              </a:rPr>
            </a:br>
            <a:r>
              <a:rPr lang="en-US" b="1" i="1" u="sng" dirty="0" smtClean="0">
                <a:solidFill>
                  <a:srgbClr val="FF0000"/>
                </a:solidFill>
              </a:rPr>
              <a:t>I</a:t>
            </a:r>
            <a:r>
              <a:rPr lang="en-US" b="1" i="1" dirty="0" smtClean="0">
                <a:solidFill>
                  <a:srgbClr val="FF0000"/>
                </a:solidFill>
              </a:rPr>
              <a:t>magine the </a:t>
            </a:r>
            <a:r>
              <a:rPr lang="en-US" b="1" i="1" u="sng" dirty="0" smtClean="0">
                <a:solidFill>
                  <a:srgbClr val="FF0000"/>
                </a:solidFill>
              </a:rPr>
              <a:t>P</a:t>
            </a:r>
            <a:r>
              <a:rPr lang="en-US" b="1" i="1" dirty="0" smtClean="0">
                <a:solidFill>
                  <a:srgbClr val="FF0000"/>
                </a:solidFill>
              </a:rPr>
              <a:t>ossibilities</a:t>
            </a:r>
            <a:endParaRPr lang="en-US" b="1" i="1" dirty="0">
              <a:solidFill>
                <a:srgbClr val="FF0000"/>
              </a:solidFill>
            </a:endParaRPr>
          </a:p>
        </p:txBody>
      </p:sp>
      <p:sp>
        <p:nvSpPr>
          <p:cNvPr id="3" name="Subtitle 2"/>
          <p:cNvSpPr>
            <a:spLocks noGrp="1"/>
          </p:cNvSpPr>
          <p:nvPr>
            <p:ph type="subTitle" idx="1"/>
          </p:nvPr>
        </p:nvSpPr>
        <p:spPr>
          <a:xfrm>
            <a:off x="1143000" y="4191000"/>
            <a:ext cx="6858000" cy="2530476"/>
          </a:xfrm>
        </p:spPr>
        <p:txBody>
          <a:bodyPr>
            <a:normAutofit fontScale="25000" lnSpcReduction="20000"/>
          </a:bodyPr>
          <a:lstStyle/>
          <a:p>
            <a:endParaRPr lang="en-US" dirty="0" smtClean="0"/>
          </a:p>
          <a:p>
            <a:r>
              <a:rPr lang="en-US" sz="12800" dirty="0" smtClean="0"/>
              <a:t>Title 1 Conference </a:t>
            </a:r>
          </a:p>
          <a:p>
            <a:r>
              <a:rPr lang="en-US" sz="11200" dirty="0" smtClean="0"/>
              <a:t>June 17, 2015</a:t>
            </a:r>
          </a:p>
          <a:p>
            <a:r>
              <a:rPr lang="en-US" sz="11200" dirty="0" smtClean="0"/>
              <a:t>Debbie Gay</a:t>
            </a:r>
          </a:p>
          <a:p>
            <a:r>
              <a:rPr lang="en-US" sz="11200" dirty="0" smtClean="0"/>
              <a:t> Special Education Director </a:t>
            </a:r>
          </a:p>
          <a:p>
            <a:r>
              <a:rPr lang="en-US" sz="11200" dirty="0" smtClean="0">
                <a:hlinkClick r:id="rId3"/>
              </a:rPr>
              <a:t>dgay@doe.k12.ga.us</a:t>
            </a:r>
            <a:endParaRPr lang="en-US" sz="11200" dirty="0" smtClean="0"/>
          </a:p>
          <a:p>
            <a:endParaRPr lang="en-US" sz="2800" dirty="0" smtClean="0"/>
          </a:p>
          <a:p>
            <a:endParaRPr lang="en-US" sz="2800" dirty="0"/>
          </a:p>
          <a:p>
            <a:endParaRPr lang="en-US" sz="2800" dirty="0"/>
          </a:p>
        </p:txBody>
      </p:sp>
      <p:sp>
        <p:nvSpPr>
          <p:cNvPr id="4" name="Date Placeholder 3"/>
          <p:cNvSpPr>
            <a:spLocks noGrp="1"/>
          </p:cNvSpPr>
          <p:nvPr>
            <p:ph type="dt" sz="half" idx="10"/>
          </p:nvPr>
        </p:nvSpPr>
        <p:spPr>
          <a:prstGeom prst="rect">
            <a:avLst/>
          </a:prstGeom>
        </p:spPr>
        <p:txBody>
          <a:bodyPr/>
          <a:lstStyle/>
          <a:p>
            <a:endParaRPr lang="en-US" dirty="0"/>
          </a:p>
        </p:txBody>
      </p:sp>
      <p:sp>
        <p:nvSpPr>
          <p:cNvPr id="5" name="Slide Number Placeholder 4"/>
          <p:cNvSpPr>
            <a:spLocks noGrp="1"/>
          </p:cNvSpPr>
          <p:nvPr>
            <p:ph type="sldNum" sz="quarter" idx="12"/>
          </p:nvPr>
        </p:nvSpPr>
        <p:spPr>
          <a:prstGeom prst="rect">
            <a:avLst/>
          </a:prstGeom>
        </p:spPr>
        <p:txBody>
          <a:bodyPr/>
          <a:lstStyle/>
          <a:p>
            <a:fld id="{B63E4CEF-BB1E-48C7-AE93-F39F6AA99AD7}" type="slidenum">
              <a:rPr lang="en-US" smtClean="0"/>
              <a:pPr/>
              <a:t>1</a:t>
            </a:fld>
            <a:endParaRPr lang="en-US" dirty="0"/>
          </a:p>
        </p:txBody>
      </p:sp>
      <p:pic>
        <p:nvPicPr>
          <p:cNvPr id="6" name="Picture 5"/>
          <p:cNvPicPr/>
          <p:nvPr/>
        </p:nvPicPr>
        <p:blipFill>
          <a:blip r:embed="rId4" cstate="print">
            <a:extLst>
              <a:ext uri="{28A0092B-C50C-407E-A947-70E740481C1C}">
                <a14:useLocalDpi xmlns:a14="http://schemas.microsoft.com/office/drawing/2010/main" val="0"/>
              </a:ext>
            </a:extLst>
          </a:blip>
          <a:srcRect l="771" t="15154" r="60548" b="28725"/>
          <a:stretch>
            <a:fillRect/>
          </a:stretch>
        </p:blipFill>
        <p:spPr bwMode="auto">
          <a:xfrm>
            <a:off x="628650" y="457201"/>
            <a:ext cx="3105150" cy="1752600"/>
          </a:xfrm>
          <a:prstGeom prst="rect">
            <a:avLst/>
          </a:prstGeom>
          <a:noFill/>
          <a:ln>
            <a:noFill/>
          </a:ln>
        </p:spPr>
      </p:pic>
    </p:spTree>
    <p:extLst>
      <p:ext uri="{BB962C8B-B14F-4D97-AF65-F5344CB8AC3E}">
        <p14:creationId xmlns:p14="http://schemas.microsoft.com/office/powerpoint/2010/main" val="235612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10</a:t>
            </a:fld>
            <a:endParaRPr lang="en-US" dirty="0"/>
          </a:p>
        </p:txBody>
      </p:sp>
      <p:graphicFrame>
        <p:nvGraphicFramePr>
          <p:cNvPr id="7" name="Table 6"/>
          <p:cNvGraphicFramePr>
            <a:graphicFrameLocks noGrp="1"/>
          </p:cNvGraphicFramePr>
          <p:nvPr>
            <p:extLst/>
          </p:nvPr>
        </p:nvGraphicFramePr>
        <p:xfrm>
          <a:off x="427509" y="127154"/>
          <a:ext cx="4025737" cy="5786766"/>
        </p:xfrm>
        <a:graphic>
          <a:graphicData uri="http://schemas.openxmlformats.org/drawingml/2006/table">
            <a:tbl>
              <a:tblPr>
                <a:tableStyleId>{638B1855-1B75-4FBE-930C-398BA8C253C6}</a:tableStyleId>
              </a:tblPr>
              <a:tblGrid>
                <a:gridCol w="3230091">
                  <a:extLst>
                    <a:ext uri="{9D8B030D-6E8A-4147-A177-3AD203B41FA5}">
                      <a16:colId xmlns:a16="http://schemas.microsoft.com/office/drawing/2014/main" xmlns="" val="20000"/>
                    </a:ext>
                  </a:extLst>
                </a:gridCol>
                <a:gridCol w="795646">
                  <a:extLst>
                    <a:ext uri="{9D8B030D-6E8A-4147-A177-3AD203B41FA5}">
                      <a16:colId xmlns:a16="http://schemas.microsoft.com/office/drawing/2014/main" xmlns="" val="20001"/>
                    </a:ext>
                  </a:extLst>
                </a:gridCol>
              </a:tblGrid>
              <a:tr h="321487">
                <a:tc>
                  <a:txBody>
                    <a:bodyPr/>
                    <a:lstStyle/>
                    <a:p>
                      <a:pPr algn="l" fontAlgn="b"/>
                      <a:r>
                        <a:rPr lang="en-US" sz="1800" b="1" u="none" strike="noStrike" dirty="0" smtClean="0">
                          <a:effectLst/>
                        </a:rPr>
                        <a:t>Visual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655</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0"/>
                  </a:ext>
                </a:extLst>
              </a:tr>
              <a:tr h="321487">
                <a:tc>
                  <a:txBody>
                    <a:bodyPr/>
                    <a:lstStyle/>
                    <a:p>
                      <a:pPr algn="l" fontAlgn="b"/>
                      <a:r>
                        <a:rPr lang="en-US" sz="1800" b="1" u="none" strike="noStrike" dirty="0" smtClean="0">
                          <a:effectLst/>
                        </a:rPr>
                        <a:t>Other Health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28,294</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1"/>
                  </a:ext>
                </a:extLst>
              </a:tr>
              <a:tr h="321487">
                <a:tc>
                  <a:txBody>
                    <a:bodyPr/>
                    <a:lstStyle/>
                    <a:p>
                      <a:pPr algn="l" fontAlgn="b"/>
                      <a:r>
                        <a:rPr lang="en-US" sz="1800" b="1" u="none" strike="noStrike" dirty="0" smtClean="0">
                          <a:effectLst/>
                        </a:rPr>
                        <a:t>Deaf</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659</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2"/>
                  </a:ext>
                </a:extLst>
              </a:tr>
              <a:tr h="321487">
                <a:tc>
                  <a:txBody>
                    <a:bodyPr/>
                    <a:lstStyle/>
                    <a:p>
                      <a:pPr algn="l" fontAlgn="b"/>
                      <a:r>
                        <a:rPr lang="en-US" sz="1800" b="1" u="none" strike="noStrike" dirty="0" smtClean="0">
                          <a:effectLst/>
                        </a:rPr>
                        <a:t>Hearing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1,183</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3"/>
                  </a:ext>
                </a:extLst>
              </a:tr>
              <a:tr h="321487">
                <a:tc>
                  <a:txBody>
                    <a:bodyPr/>
                    <a:lstStyle/>
                    <a:p>
                      <a:pPr algn="l" fontAlgn="b"/>
                      <a:r>
                        <a:rPr lang="en-US" sz="1800" b="1" u="none" strike="noStrike" dirty="0" smtClean="0">
                          <a:effectLst/>
                        </a:rPr>
                        <a:t>Orthopedic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865</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4"/>
                  </a:ext>
                </a:extLst>
              </a:tr>
              <a:tr h="321487">
                <a:tc>
                  <a:txBody>
                    <a:bodyPr/>
                    <a:lstStyle/>
                    <a:p>
                      <a:pPr algn="l" fontAlgn="b"/>
                      <a:r>
                        <a:rPr lang="en-US" sz="1800" b="1" u="none" strike="noStrike" dirty="0" smtClean="0">
                          <a:effectLst/>
                        </a:rPr>
                        <a:t>Specific Learning Impaired</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62,131</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5"/>
                  </a:ext>
                </a:extLst>
              </a:tr>
              <a:tr h="321487">
                <a:tc>
                  <a:txBody>
                    <a:bodyPr/>
                    <a:lstStyle/>
                    <a:p>
                      <a:pPr algn="l" fontAlgn="b"/>
                      <a:r>
                        <a:rPr lang="en-US" sz="1800" b="1" u="none" strike="noStrike" dirty="0" smtClean="0">
                          <a:effectLst/>
                        </a:rPr>
                        <a:t>Emotional/Behavioral Disorder</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12,952</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6"/>
                  </a:ext>
                </a:extLst>
              </a:tr>
              <a:tr h="321487">
                <a:tc>
                  <a:txBody>
                    <a:bodyPr/>
                    <a:lstStyle/>
                    <a:p>
                      <a:pPr algn="l" fontAlgn="b"/>
                      <a:r>
                        <a:rPr lang="en-US" sz="1800" b="1" u="none" strike="noStrike" dirty="0" smtClean="0">
                          <a:effectLst/>
                        </a:rPr>
                        <a:t>Profound Intellectual 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656</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7"/>
                  </a:ext>
                </a:extLst>
              </a:tr>
              <a:tr h="321487">
                <a:tc>
                  <a:txBody>
                    <a:bodyPr/>
                    <a:lstStyle/>
                    <a:p>
                      <a:pPr algn="l" fontAlgn="b"/>
                      <a:r>
                        <a:rPr lang="en-US" sz="1800" b="1" u="none" strike="noStrike" dirty="0" smtClean="0">
                          <a:effectLst/>
                        </a:rPr>
                        <a:t>Severe Intellectual</a:t>
                      </a:r>
                      <a:r>
                        <a:rPr lang="en-US" sz="1800" b="1" u="none" strike="noStrike" baseline="0" dirty="0" smtClean="0">
                          <a:effectLst/>
                        </a:rPr>
                        <a:t> </a:t>
                      </a:r>
                      <a:r>
                        <a:rPr lang="en-US" sz="1800" b="1" u="none" strike="noStrike" dirty="0" smtClean="0">
                          <a:effectLst/>
                        </a:rPr>
                        <a:t>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1,401</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8"/>
                  </a:ext>
                </a:extLst>
              </a:tr>
              <a:tr h="321487">
                <a:tc>
                  <a:txBody>
                    <a:bodyPr/>
                    <a:lstStyle/>
                    <a:p>
                      <a:pPr algn="l" fontAlgn="b"/>
                      <a:r>
                        <a:rPr lang="en-US" sz="1800" b="1" u="none" strike="noStrike" dirty="0" smtClean="0">
                          <a:effectLst/>
                        </a:rPr>
                        <a:t>Moderate Intellectual 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4,961</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09"/>
                  </a:ext>
                </a:extLst>
              </a:tr>
              <a:tr h="321487">
                <a:tc>
                  <a:txBody>
                    <a:bodyPr/>
                    <a:lstStyle/>
                    <a:p>
                      <a:pPr algn="l" fontAlgn="b"/>
                      <a:r>
                        <a:rPr lang="en-US" sz="1800" b="1" u="none" strike="noStrike" dirty="0" smtClean="0">
                          <a:effectLst/>
                        </a:rPr>
                        <a:t>Mild Intellectual Disability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10,005</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0"/>
                  </a:ext>
                </a:extLst>
              </a:tr>
              <a:tr h="321487">
                <a:tc>
                  <a:txBody>
                    <a:bodyPr/>
                    <a:lstStyle/>
                    <a:p>
                      <a:pPr algn="l" fontAlgn="b"/>
                      <a:r>
                        <a:rPr lang="en-US" sz="1800" b="1" u="none" strike="noStrike" dirty="0" smtClean="0">
                          <a:effectLst/>
                        </a:rPr>
                        <a:t>Significant Developmental Delay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22,201</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1"/>
                  </a:ext>
                </a:extLst>
              </a:tr>
              <a:tr h="321487">
                <a:tc>
                  <a:txBody>
                    <a:bodyPr/>
                    <a:lstStyle/>
                    <a:p>
                      <a:pPr algn="l" fontAlgn="b"/>
                      <a:r>
                        <a:rPr lang="en-US" sz="1800" b="1" u="none" strike="noStrike" dirty="0" smtClean="0">
                          <a:effectLst/>
                        </a:rPr>
                        <a:t>Traumatic Brain Injury</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417</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2"/>
                  </a:ext>
                </a:extLst>
              </a:tr>
              <a:tr h="321487">
                <a:tc>
                  <a:txBody>
                    <a:bodyPr/>
                    <a:lstStyle/>
                    <a:p>
                      <a:pPr algn="l" fontAlgn="b"/>
                      <a:r>
                        <a:rPr lang="en-US" sz="1800" b="1" u="none" strike="noStrike" dirty="0" smtClean="0">
                          <a:effectLst/>
                        </a:rPr>
                        <a:t>Autism</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14,913</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3"/>
                  </a:ext>
                </a:extLst>
              </a:tr>
              <a:tr h="321487">
                <a:tc>
                  <a:txBody>
                    <a:bodyPr/>
                    <a:lstStyle/>
                    <a:p>
                      <a:pPr algn="l" fontAlgn="b"/>
                      <a:r>
                        <a:rPr lang="en-US" sz="1800" b="1" u="none" strike="noStrike" dirty="0" smtClean="0">
                          <a:effectLst/>
                        </a:rPr>
                        <a:t>Speech/Language Impairment</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29,490</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4"/>
                  </a:ext>
                </a:extLst>
              </a:tr>
              <a:tr h="321487">
                <a:tc>
                  <a:txBody>
                    <a:bodyPr/>
                    <a:lstStyle/>
                    <a:p>
                      <a:pPr algn="l" fontAlgn="b"/>
                      <a:r>
                        <a:rPr lang="en-US" sz="1800" b="1" u="none" strike="noStrike" dirty="0" smtClean="0">
                          <a:effectLst/>
                        </a:rPr>
                        <a:t>Deaf/Blind</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23</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5"/>
                  </a:ext>
                </a:extLst>
              </a:tr>
              <a:tr h="321487">
                <a:tc>
                  <a:txBody>
                    <a:bodyPr/>
                    <a:lstStyle/>
                    <a:p>
                      <a:pPr algn="l" fontAlgn="b"/>
                      <a:r>
                        <a:rPr lang="en-US" sz="1800" b="1" u="none" strike="noStrike" dirty="0" smtClean="0">
                          <a:effectLst/>
                        </a:rPr>
                        <a:t>Blind</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159</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6"/>
                  </a:ext>
                </a:extLst>
              </a:tr>
              <a:tr h="321487">
                <a:tc>
                  <a:txBody>
                    <a:bodyPr/>
                    <a:lstStyle/>
                    <a:p>
                      <a:pPr algn="l" fontAlgn="b"/>
                      <a:r>
                        <a:rPr lang="en-US" sz="1800" b="1" u="none" strike="noStrike" dirty="0">
                          <a:effectLst/>
                        </a:rPr>
                        <a:t>Total Primary </a:t>
                      </a:r>
                      <a:endParaRPr lang="en-US" sz="1800" b="1" i="0" u="none" strike="noStrike" dirty="0">
                        <a:solidFill>
                          <a:srgbClr val="000000"/>
                        </a:solidFill>
                        <a:effectLst/>
                        <a:latin typeface="Arial"/>
                      </a:endParaRPr>
                    </a:p>
                  </a:txBody>
                  <a:tcPr marL="9525" marR="9525" marT="9525" marB="0" anchor="b"/>
                </a:tc>
                <a:tc>
                  <a:txBody>
                    <a:bodyPr/>
                    <a:lstStyle/>
                    <a:p>
                      <a:pPr algn="r" fontAlgn="b"/>
                      <a:r>
                        <a:rPr lang="en-US" sz="1800" b="1" u="none" strike="noStrike" dirty="0">
                          <a:effectLst/>
                        </a:rPr>
                        <a:t>190,965</a:t>
                      </a:r>
                      <a:endParaRPr lang="en-US" sz="1800" b="1" i="0" u="none" strike="noStrike" dirty="0">
                        <a:solidFill>
                          <a:srgbClr val="000000"/>
                        </a:solidFill>
                        <a:effectLst/>
                        <a:latin typeface="Arial"/>
                      </a:endParaRPr>
                    </a:p>
                  </a:txBody>
                  <a:tcPr marL="9525" marR="9525" marT="9525" marB="0" anchor="b"/>
                </a:tc>
                <a:extLst>
                  <a:ext uri="{0D108BD9-81ED-4DB2-BD59-A6C34878D82A}">
                    <a16:rowId xmlns:a16="http://schemas.microsoft.com/office/drawing/2014/main" xmlns="" val="10017"/>
                  </a:ext>
                </a:extLst>
              </a:tr>
            </a:tbl>
          </a:graphicData>
        </a:graphic>
      </p:graphicFrame>
      <p:sp>
        <p:nvSpPr>
          <p:cNvPr id="10" name="Cloud Callout 9"/>
          <p:cNvSpPr/>
          <p:nvPr/>
        </p:nvSpPr>
        <p:spPr>
          <a:xfrm>
            <a:off x="5495289" y="3226130"/>
            <a:ext cx="3252926" cy="261949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Of these categories, which students  demonstrate </a:t>
            </a:r>
            <a:r>
              <a:rPr lang="en-US" b="1" dirty="0" err="1" smtClean="0"/>
              <a:t>subaverage</a:t>
            </a:r>
            <a:r>
              <a:rPr lang="en-US" b="1" dirty="0" smtClean="0"/>
              <a:t> general intellectual functioning?</a:t>
            </a:r>
            <a:endParaRPr lang="en-US" b="1" dirty="0"/>
          </a:p>
        </p:txBody>
      </p:sp>
      <p:sp>
        <p:nvSpPr>
          <p:cNvPr id="15" name="Left Arrow 14"/>
          <p:cNvSpPr/>
          <p:nvPr/>
        </p:nvSpPr>
        <p:spPr>
          <a:xfrm>
            <a:off x="4459179" y="2473036"/>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Left Arrow 16"/>
          <p:cNvSpPr/>
          <p:nvPr/>
        </p:nvSpPr>
        <p:spPr>
          <a:xfrm>
            <a:off x="4459180" y="2842161"/>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8" name="Left Arrow 17"/>
          <p:cNvSpPr/>
          <p:nvPr/>
        </p:nvSpPr>
        <p:spPr>
          <a:xfrm>
            <a:off x="4455215" y="3116283"/>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Left Arrow 18"/>
          <p:cNvSpPr/>
          <p:nvPr/>
        </p:nvSpPr>
        <p:spPr>
          <a:xfrm>
            <a:off x="4455214" y="3405249"/>
            <a:ext cx="391885" cy="219694"/>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Cloud Callout 19"/>
          <p:cNvSpPr/>
          <p:nvPr/>
        </p:nvSpPr>
        <p:spPr>
          <a:xfrm>
            <a:off x="5835891" y="1416007"/>
            <a:ext cx="2144505" cy="1677265"/>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.987</a:t>
            </a:r>
            <a:r>
              <a:rPr lang="en-US" b="1" dirty="0" smtClean="0">
                <a:solidFill>
                  <a:schemeClr val="tx1"/>
                </a:solidFill>
              </a:rPr>
              <a:t>% (&lt;1%) of T</a:t>
            </a:r>
            <a:r>
              <a:rPr lang="en-US" b="1" dirty="0" smtClean="0"/>
              <a:t>otal Student Enrollment</a:t>
            </a:r>
            <a:endParaRPr lang="en-US" b="1" dirty="0"/>
          </a:p>
        </p:txBody>
      </p:sp>
      <p:sp>
        <p:nvSpPr>
          <p:cNvPr id="21" name="Cloud Callout 20"/>
          <p:cNvSpPr/>
          <p:nvPr/>
        </p:nvSpPr>
        <p:spPr>
          <a:xfrm>
            <a:off x="4624435" y="154379"/>
            <a:ext cx="2061374" cy="1594261"/>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dirty="0"/>
              <a:t>8.9% </a:t>
            </a:r>
            <a:r>
              <a:rPr lang="en-US" b="1" dirty="0" smtClean="0"/>
              <a:t>of Total SWD </a:t>
            </a:r>
            <a:r>
              <a:rPr lang="en-US" b="1" dirty="0"/>
              <a:t>E</a:t>
            </a:r>
            <a:r>
              <a:rPr lang="en-US" b="1" dirty="0" smtClean="0"/>
              <a:t>nrollment</a:t>
            </a:r>
            <a:endParaRPr lang="en-US" b="1" dirty="0"/>
          </a:p>
        </p:txBody>
      </p:sp>
      <p:sp>
        <p:nvSpPr>
          <p:cNvPr id="12" name="Cloud Callout 11"/>
          <p:cNvSpPr/>
          <p:nvPr/>
        </p:nvSpPr>
        <p:spPr>
          <a:xfrm>
            <a:off x="5495289" y="3226129"/>
            <a:ext cx="3252926" cy="2619497"/>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t>Remember, “adverse education impact” does not equate to “Intellectual Disability!”</a:t>
            </a:r>
            <a:endParaRPr lang="en-US" b="1" dirty="0"/>
          </a:p>
        </p:txBody>
      </p:sp>
    </p:spTree>
    <p:extLst>
      <p:ext uri="{BB962C8B-B14F-4D97-AF65-F5344CB8AC3E}">
        <p14:creationId xmlns:p14="http://schemas.microsoft.com/office/powerpoint/2010/main" val="405123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Chart 1"/>
          <p:cNvGraphicFramePr>
            <a:graphicFrameLocks/>
          </p:cNvGraphicFramePr>
          <p:nvPr>
            <p:extLst/>
          </p:nvPr>
        </p:nvGraphicFramePr>
        <p:xfrm>
          <a:off x="166256" y="1508166"/>
          <a:ext cx="6887687" cy="4628719"/>
        </p:xfrm>
        <a:graphic>
          <a:graphicData uri="http://schemas.openxmlformats.org/presentationml/2006/ole">
            <mc:AlternateContent xmlns:mc="http://schemas.openxmlformats.org/markup-compatibility/2006">
              <mc:Choice xmlns:v="urn:schemas-microsoft-com:vml" Requires="v">
                <p:oleObj spid="_x0000_s2057" r:id="rId3" imgW="8711939" imgH="6578154" progId="Excel.Chart.8">
                  <p:embed/>
                </p:oleObj>
              </mc:Choice>
              <mc:Fallback>
                <p:oleObj r:id="rId3" imgW="8711939" imgH="657815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256" y="1508166"/>
                        <a:ext cx="6887687" cy="4628719"/>
                      </a:xfrm>
                      <a:prstGeom prst="rect">
                        <a:avLst/>
                      </a:prstGeom>
                      <a:noFill/>
                      <a:ln>
                        <a:noFill/>
                      </a:ln>
                      <a:extLst/>
                    </p:spPr>
                  </p:pic>
                </p:oleObj>
              </mc:Fallback>
            </mc:AlternateContent>
          </a:graphicData>
        </a:graphic>
      </p:graphicFrame>
      <p:sp>
        <p:nvSpPr>
          <p:cNvPr id="3" name="Cloud Callout 2"/>
          <p:cNvSpPr/>
          <p:nvPr/>
        </p:nvSpPr>
        <p:spPr>
          <a:xfrm>
            <a:off x="6205034" y="1196396"/>
            <a:ext cx="2396358" cy="1757548"/>
          </a:xfrm>
          <a:prstGeom prst="cloud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Why might there be more white students identified OHI?</a:t>
            </a:r>
            <a:endParaRPr lang="en-US" dirty="0"/>
          </a:p>
        </p:txBody>
      </p:sp>
      <p:sp>
        <p:nvSpPr>
          <p:cNvPr id="4" name="Cloud Callout 3"/>
          <p:cNvSpPr/>
          <p:nvPr/>
        </p:nvSpPr>
        <p:spPr>
          <a:xfrm>
            <a:off x="6103917" y="960574"/>
            <a:ext cx="2497475" cy="2229192"/>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Is it about  equitable access (e.g., medical evaluation)?</a:t>
            </a:r>
            <a:endParaRPr lang="en-US" b="1" dirty="0"/>
          </a:p>
        </p:txBody>
      </p:sp>
      <p:sp>
        <p:nvSpPr>
          <p:cNvPr id="5" name="Cloud Callout 4"/>
          <p:cNvSpPr/>
          <p:nvPr/>
        </p:nvSpPr>
        <p:spPr>
          <a:xfrm>
            <a:off x="6464341" y="4567393"/>
            <a:ext cx="2396358" cy="1757548"/>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Consider the differences between MOID and MID.</a:t>
            </a:r>
          </a:p>
        </p:txBody>
      </p:sp>
      <p:sp>
        <p:nvSpPr>
          <p:cNvPr id="6" name="Cloud Callout 5"/>
          <p:cNvSpPr/>
          <p:nvPr/>
        </p:nvSpPr>
        <p:spPr>
          <a:xfrm>
            <a:off x="6464341" y="4549139"/>
            <a:ext cx="2396358" cy="1757548"/>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The identification of MID has more subjectivity. </a:t>
            </a:r>
          </a:p>
        </p:txBody>
      </p:sp>
      <p:pic>
        <p:nvPicPr>
          <p:cNvPr id="7" name="Picture 6"/>
          <p:cNvPicPr/>
          <p:nvPr/>
        </p:nvPicPr>
        <p:blipFill>
          <a:blip r:embed="rId5" cstate="print">
            <a:extLst>
              <a:ext uri="{28A0092B-C50C-407E-A947-70E740481C1C}">
                <a14:useLocalDpi xmlns:a14="http://schemas.microsoft.com/office/drawing/2010/main" val="0"/>
              </a:ext>
            </a:extLst>
          </a:blip>
          <a:srcRect l="771" t="15154" r="60548" b="28725"/>
          <a:stretch>
            <a:fillRect/>
          </a:stretch>
        </p:blipFill>
        <p:spPr bwMode="auto">
          <a:xfrm>
            <a:off x="166256" y="304800"/>
            <a:ext cx="2195944" cy="1228766"/>
          </a:xfrm>
          <a:prstGeom prst="rect">
            <a:avLst/>
          </a:prstGeom>
          <a:noFill/>
          <a:ln>
            <a:noFill/>
          </a:ln>
        </p:spPr>
      </p:pic>
    </p:spTree>
    <p:extLst>
      <p:ext uri="{BB962C8B-B14F-4D97-AF65-F5344CB8AC3E}">
        <p14:creationId xmlns:p14="http://schemas.microsoft.com/office/powerpoint/2010/main" val="219408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Total Enrollment by Grades</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12</a:t>
            </a:fld>
            <a:endParaRPr lang="en-US"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395" r="64714" b="22253"/>
          <a:stretch/>
        </p:blipFill>
        <p:spPr bwMode="auto">
          <a:xfrm>
            <a:off x="400050" y="1733550"/>
            <a:ext cx="5695950" cy="4191000"/>
          </a:xfrm>
          <a:prstGeom prst="rect">
            <a:avLst/>
          </a:prstGeom>
          <a:ln>
            <a:noFill/>
          </a:ln>
          <a:effectLst>
            <a:softEdge rad="112500"/>
          </a:effectLst>
          <a:extLst/>
        </p:spPr>
      </p:pic>
      <p:sp>
        <p:nvSpPr>
          <p:cNvPr id="10" name="Oval Callout 9"/>
          <p:cNvSpPr/>
          <p:nvPr/>
        </p:nvSpPr>
        <p:spPr>
          <a:xfrm>
            <a:off x="6342336" y="3570267"/>
            <a:ext cx="2380593" cy="1834056"/>
          </a:xfrm>
          <a:prstGeom prst="wedgeEllipse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Is dropout impacting enrollment in the higher grades?</a:t>
            </a:r>
            <a:endParaRPr lang="en-US" dirty="0"/>
          </a:p>
        </p:txBody>
      </p:sp>
      <p:sp>
        <p:nvSpPr>
          <p:cNvPr id="11" name="Cloud Callout 10"/>
          <p:cNvSpPr/>
          <p:nvPr/>
        </p:nvSpPr>
        <p:spPr>
          <a:xfrm>
            <a:off x="6449122" y="1733550"/>
            <a:ext cx="2396358" cy="152028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There are fewer students by 12</a:t>
            </a:r>
            <a:r>
              <a:rPr lang="en-US" baseline="30000" dirty="0" smtClean="0"/>
              <a:t>th</a:t>
            </a:r>
            <a:r>
              <a:rPr lang="en-US" dirty="0" smtClean="0"/>
              <a:t> Grade!</a:t>
            </a:r>
            <a:endParaRPr lang="en-US" dirty="0"/>
          </a:p>
        </p:txBody>
      </p:sp>
      <p:sp>
        <p:nvSpPr>
          <p:cNvPr id="12" name="Oval Callout 11"/>
          <p:cNvSpPr/>
          <p:nvPr/>
        </p:nvSpPr>
        <p:spPr>
          <a:xfrm>
            <a:off x="6342336" y="3544393"/>
            <a:ext cx="2380593" cy="1834056"/>
          </a:xfrm>
          <a:prstGeom prst="wedgeEllipse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Is this trend true for SWD?</a:t>
            </a:r>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rcRect l="771" t="15154" r="60548" b="28725"/>
          <a:stretch>
            <a:fillRect/>
          </a:stretch>
        </p:blipFill>
        <p:spPr bwMode="auto">
          <a:xfrm>
            <a:off x="6342336" y="1"/>
            <a:ext cx="2801664" cy="1733550"/>
          </a:xfrm>
          <a:prstGeom prst="rect">
            <a:avLst/>
          </a:prstGeom>
          <a:noFill/>
          <a:ln>
            <a:noFill/>
          </a:ln>
        </p:spPr>
      </p:pic>
    </p:spTree>
    <p:extLst>
      <p:ext uri="{BB962C8B-B14F-4D97-AF65-F5344CB8AC3E}">
        <p14:creationId xmlns:p14="http://schemas.microsoft.com/office/powerpoint/2010/main" val="2103213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Graduation Rate</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13</a:t>
            </a:fld>
            <a:endParaRPr lang="en-US" dirty="0"/>
          </a:p>
        </p:txBody>
      </p:sp>
      <p:sp>
        <p:nvSpPr>
          <p:cNvPr id="8" name="TextBox 7"/>
          <p:cNvSpPr txBox="1"/>
          <p:nvPr/>
        </p:nvSpPr>
        <p:spPr>
          <a:xfrm>
            <a:off x="1417641" y="1969642"/>
            <a:ext cx="6575476" cy="4001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000" b="1" dirty="0" smtClean="0"/>
              <a:t>How equitable are opportunities by subgroups?</a:t>
            </a:r>
            <a:endParaRPr lang="en-US" sz="2000" b="1"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9212" r="7414" b="8480"/>
          <a:stretch/>
        </p:blipFill>
        <p:spPr bwMode="auto">
          <a:xfrm>
            <a:off x="236483" y="2415918"/>
            <a:ext cx="8466083" cy="3590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rot="12966865">
            <a:off x="4612488" y="4661751"/>
            <a:ext cx="599089" cy="64638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10" name="Picture 9"/>
          <p:cNvPicPr/>
          <p:nvPr/>
        </p:nvPicPr>
        <p:blipFill>
          <a:blip r:embed="rId3" cstate="print">
            <a:extLst>
              <a:ext uri="{28A0092B-C50C-407E-A947-70E740481C1C}">
                <a14:useLocalDpi xmlns:a14="http://schemas.microsoft.com/office/drawing/2010/main" val="0"/>
              </a:ext>
            </a:extLst>
          </a:blip>
          <a:srcRect l="771" t="15154" r="60548" b="28725"/>
          <a:stretch>
            <a:fillRect/>
          </a:stretch>
        </p:blipFill>
        <p:spPr bwMode="auto">
          <a:xfrm>
            <a:off x="6248400" y="0"/>
            <a:ext cx="2895600" cy="1690689"/>
          </a:xfrm>
          <a:prstGeom prst="rect">
            <a:avLst/>
          </a:prstGeom>
          <a:noFill/>
          <a:ln>
            <a:noFill/>
          </a:ln>
        </p:spPr>
      </p:pic>
    </p:spTree>
    <p:extLst>
      <p:ext uri="{BB962C8B-B14F-4D97-AF65-F5344CB8AC3E}">
        <p14:creationId xmlns:p14="http://schemas.microsoft.com/office/powerpoint/2010/main" val="111042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Ed Diplomas</a:t>
            </a:r>
            <a:endParaRPr lang="en-US" dirty="0"/>
          </a:p>
        </p:txBody>
      </p:sp>
      <p:sp>
        <p:nvSpPr>
          <p:cNvPr id="3" name="Content Placeholder 2"/>
          <p:cNvSpPr>
            <a:spLocks noGrp="1"/>
          </p:cNvSpPr>
          <p:nvPr>
            <p:ph idx="1"/>
          </p:nvPr>
        </p:nvSpPr>
        <p:spPr>
          <a:xfrm>
            <a:off x="249381" y="1825625"/>
            <a:ext cx="8668987" cy="4351338"/>
          </a:xfrm>
        </p:spPr>
        <p:txBody>
          <a:bodyPr/>
          <a:lstStyle/>
          <a:p>
            <a:pPr marL="0" indent="0" algn="ctr">
              <a:buNone/>
            </a:pPr>
            <a:endParaRPr lang="en-US" dirty="0" smtClean="0"/>
          </a:p>
          <a:p>
            <a:pPr marL="0" indent="0" algn="ctr">
              <a:buNone/>
            </a:pPr>
            <a:r>
              <a:rPr lang="en-US" dirty="0" smtClean="0"/>
              <a:t>Students who completed HS with their peers but received </a:t>
            </a:r>
          </a:p>
          <a:p>
            <a:pPr marL="0" indent="0" algn="ctr">
              <a:buNone/>
            </a:pPr>
            <a:r>
              <a:rPr lang="en-US" dirty="0" smtClean="0"/>
              <a:t>Special Education Diplomas  </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14</a:t>
            </a:fld>
            <a:endParaRPr lang="en-US" dirty="0"/>
          </a:p>
        </p:txBody>
      </p:sp>
      <p:pic>
        <p:nvPicPr>
          <p:cNvPr id="9220" name="Picture 4" descr="http://img.docstoccdn.com/thumb/orig/42337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2402" y="3991541"/>
            <a:ext cx="2576151" cy="199066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hispersofhope.org/wp-content/uploads/2013/02/elementary-diplom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22" y="4121436"/>
            <a:ext cx="2192406" cy="173086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922" y="4663706"/>
            <a:ext cx="1840675" cy="646331"/>
          </a:xfrm>
          <a:prstGeom prst="rect">
            <a:avLst/>
          </a:prstGeom>
          <a:noFill/>
        </p:spPr>
        <p:txBody>
          <a:bodyPr wrap="square" rtlCol="0">
            <a:spAutoFit/>
          </a:bodyPr>
          <a:lstStyle/>
          <a:p>
            <a:pPr algn="ctr"/>
            <a:r>
              <a:rPr lang="en-US" b="1" dirty="0" smtClean="0">
                <a:solidFill>
                  <a:srgbClr val="FF0000"/>
                </a:solidFill>
              </a:rPr>
              <a:t>Special Education Diploma</a:t>
            </a:r>
            <a:endParaRPr lang="en-US" b="1" dirty="0">
              <a:solidFill>
                <a:srgbClr val="FF0000"/>
              </a:solidFill>
            </a:endParaRPr>
          </a:p>
        </p:txBody>
      </p:sp>
      <p:sp>
        <p:nvSpPr>
          <p:cNvPr id="9" name="TextBox 8"/>
          <p:cNvSpPr txBox="1"/>
          <p:nvPr/>
        </p:nvSpPr>
        <p:spPr>
          <a:xfrm>
            <a:off x="2088156" y="3679663"/>
            <a:ext cx="5193722"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dirty="0" smtClean="0"/>
              <a:t> 1,777 SWD received special education diploma or certificate</a:t>
            </a:r>
          </a:p>
        </p:txBody>
      </p:sp>
      <p:pic>
        <p:nvPicPr>
          <p:cNvPr id="10" name="Picture 9"/>
          <p:cNvPicPr/>
          <p:nvPr/>
        </p:nvPicPr>
        <p:blipFill>
          <a:blip r:embed="rId4" cstate="print">
            <a:extLst>
              <a:ext uri="{28A0092B-C50C-407E-A947-70E740481C1C}">
                <a14:useLocalDpi xmlns:a14="http://schemas.microsoft.com/office/drawing/2010/main" val="0"/>
              </a:ext>
            </a:extLst>
          </a:blip>
          <a:srcRect l="771" t="15154" r="60548" b="28725"/>
          <a:stretch>
            <a:fillRect/>
          </a:stretch>
        </p:blipFill>
        <p:spPr bwMode="auto">
          <a:xfrm>
            <a:off x="6222402" y="152400"/>
            <a:ext cx="2921598" cy="1673225"/>
          </a:xfrm>
          <a:prstGeom prst="rect">
            <a:avLst/>
          </a:prstGeom>
          <a:noFill/>
          <a:ln>
            <a:noFill/>
          </a:ln>
        </p:spPr>
      </p:pic>
    </p:spTree>
    <p:extLst>
      <p:ext uri="{BB962C8B-B14F-4D97-AF65-F5344CB8AC3E}">
        <p14:creationId xmlns:p14="http://schemas.microsoft.com/office/powerpoint/2010/main" val="119433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Black Students with Disabilities represented over half of all SWD who received a Special Education Diploma.</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15</a:t>
            </a:fld>
            <a:endParaRPr lang="en-US" dirty="0"/>
          </a:p>
        </p:txBody>
      </p:sp>
      <p:graphicFrame>
        <p:nvGraphicFramePr>
          <p:cNvPr id="8" name="Object 7"/>
          <p:cNvGraphicFramePr>
            <a:graphicFrameLocks noChangeAspect="1"/>
          </p:cNvGraphicFramePr>
          <p:nvPr>
            <p:extLst/>
          </p:nvPr>
        </p:nvGraphicFramePr>
        <p:xfrm>
          <a:off x="6978650" y="2994025"/>
          <a:ext cx="1838325" cy="1152525"/>
        </p:xfrm>
        <a:graphic>
          <a:graphicData uri="http://schemas.openxmlformats.org/presentationml/2006/ole">
            <mc:AlternateContent xmlns:mc="http://schemas.openxmlformats.org/markup-compatibility/2006">
              <mc:Choice xmlns:v="urn:schemas-microsoft-com:vml" Requires="v">
                <p:oleObj spid="_x0000_s3088" name="Worksheet" r:id="rId4" imgW="1838241" imgH="1152435" progId="Excel.Sheet.12">
                  <p:embed/>
                </p:oleObj>
              </mc:Choice>
              <mc:Fallback>
                <p:oleObj name="Worksheet" r:id="rId4" imgW="1838241" imgH="1152435" progId="Excel.Sheet.12">
                  <p:embed/>
                  <p:pic>
                    <p:nvPicPr>
                      <p:cNvPr id="0" name=""/>
                      <p:cNvPicPr/>
                      <p:nvPr/>
                    </p:nvPicPr>
                    <p:blipFill>
                      <a:blip r:embed="rId5"/>
                      <a:stretch>
                        <a:fillRect/>
                      </a:stretch>
                    </p:blipFill>
                    <p:spPr>
                      <a:xfrm>
                        <a:off x="6978650" y="2994025"/>
                        <a:ext cx="1838325" cy="1152525"/>
                      </a:xfrm>
                      <a:prstGeom prst="rect">
                        <a:avLst/>
                      </a:prstGeom>
                    </p:spPr>
                  </p:pic>
                </p:oleObj>
              </mc:Fallback>
            </mc:AlternateContent>
          </a:graphicData>
        </a:graphic>
      </p:graphicFrame>
      <p:pic>
        <p:nvPicPr>
          <p:cNvPr id="3074" name="Picture 2" descr="http://head4success.com/wp-content/uploads/2011/06/The-Next-Step-College-Studen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498" y="4477407"/>
            <a:ext cx="2291434" cy="15262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noChangeAspect="1"/>
          </p:cNvGraphicFramePr>
          <p:nvPr>
            <p:extLst/>
          </p:nvPr>
        </p:nvGraphicFramePr>
        <p:xfrm>
          <a:off x="6963596" y="4470310"/>
          <a:ext cx="1838325" cy="1152525"/>
        </p:xfrm>
        <a:graphic>
          <a:graphicData uri="http://schemas.openxmlformats.org/presentationml/2006/ole">
            <mc:AlternateContent xmlns:mc="http://schemas.openxmlformats.org/markup-compatibility/2006">
              <mc:Choice xmlns:v="urn:schemas-microsoft-com:vml" Requires="v">
                <p:oleObj spid="_x0000_s3089" name="Worksheet" r:id="rId8" imgW="1838241" imgH="1152435" progId="Excel.Sheet.12">
                  <p:embed/>
                </p:oleObj>
              </mc:Choice>
              <mc:Fallback>
                <p:oleObj name="Worksheet" r:id="rId8" imgW="1838241" imgH="1152435" progId="Excel.Sheet.12">
                  <p:embed/>
                  <p:pic>
                    <p:nvPicPr>
                      <p:cNvPr id="0" name=""/>
                      <p:cNvPicPr/>
                      <p:nvPr/>
                    </p:nvPicPr>
                    <p:blipFill>
                      <a:blip r:embed="rId9"/>
                      <a:stretch>
                        <a:fillRect/>
                      </a:stretch>
                    </p:blipFill>
                    <p:spPr>
                      <a:xfrm>
                        <a:off x="6963596" y="4470310"/>
                        <a:ext cx="1838325" cy="1152525"/>
                      </a:xfrm>
                      <a:prstGeom prst="rect">
                        <a:avLst/>
                      </a:prstGeom>
                    </p:spPr>
                  </p:pic>
                </p:oleObj>
              </mc:Fallback>
            </mc:AlternateContent>
          </a:graphicData>
        </a:graphic>
      </p:graphicFrame>
      <p:sp>
        <p:nvSpPr>
          <p:cNvPr id="11" name="TextBox 10"/>
          <p:cNvSpPr txBox="1"/>
          <p:nvPr/>
        </p:nvSpPr>
        <p:spPr>
          <a:xfrm>
            <a:off x="2436931" y="3493869"/>
            <a:ext cx="4074227" cy="156966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dirty="0" smtClean="0"/>
              <a:t>Black  Students represented over half of Total Enrollment who received a Certificate of Attendance!</a:t>
            </a:r>
            <a:endParaRPr lang="en-US" sz="2400" dirty="0"/>
          </a:p>
        </p:txBody>
      </p:sp>
      <p:sp>
        <p:nvSpPr>
          <p:cNvPr id="6" name="TextBox 5"/>
          <p:cNvSpPr txBox="1"/>
          <p:nvPr/>
        </p:nvSpPr>
        <p:spPr>
          <a:xfrm>
            <a:off x="6721436" y="2665412"/>
            <a:ext cx="2422564" cy="307777"/>
          </a:xfrm>
          <a:prstGeom prst="rect">
            <a:avLst/>
          </a:prstGeom>
          <a:noFill/>
        </p:spPr>
        <p:txBody>
          <a:bodyPr wrap="square" rtlCol="0">
            <a:spAutoFit/>
          </a:bodyPr>
          <a:lstStyle/>
          <a:p>
            <a:pPr algn="ctr"/>
            <a:r>
              <a:rPr lang="en-US" sz="1400" b="1" dirty="0" smtClean="0">
                <a:solidFill>
                  <a:srgbClr val="FF0000"/>
                </a:solidFill>
              </a:rPr>
              <a:t>Special Education Diplomas</a:t>
            </a:r>
            <a:endParaRPr lang="en-US" sz="1400" b="1" dirty="0">
              <a:solidFill>
                <a:srgbClr val="FF0000"/>
              </a:solidFill>
            </a:endParaRPr>
          </a:p>
        </p:txBody>
      </p:sp>
      <p:sp>
        <p:nvSpPr>
          <p:cNvPr id="12" name="TextBox 11"/>
          <p:cNvSpPr txBox="1"/>
          <p:nvPr/>
        </p:nvSpPr>
        <p:spPr>
          <a:xfrm>
            <a:off x="6721436" y="4169630"/>
            <a:ext cx="2422564" cy="307777"/>
          </a:xfrm>
          <a:prstGeom prst="rect">
            <a:avLst/>
          </a:prstGeom>
          <a:noFill/>
        </p:spPr>
        <p:txBody>
          <a:bodyPr wrap="square" rtlCol="0">
            <a:spAutoFit/>
          </a:bodyPr>
          <a:lstStyle/>
          <a:p>
            <a:pPr algn="ctr"/>
            <a:r>
              <a:rPr lang="en-US" sz="1400" b="1" dirty="0" smtClean="0">
                <a:solidFill>
                  <a:srgbClr val="FF0000"/>
                </a:solidFill>
              </a:rPr>
              <a:t>Certificate of Attendance</a:t>
            </a:r>
            <a:endParaRPr lang="en-US" sz="1400" b="1" dirty="0">
              <a:solidFill>
                <a:srgbClr val="FF0000"/>
              </a:solidFill>
            </a:endParaRPr>
          </a:p>
        </p:txBody>
      </p:sp>
      <p:pic>
        <p:nvPicPr>
          <p:cNvPr id="13" name="Picture 12"/>
          <p:cNvPicPr/>
          <p:nvPr/>
        </p:nvPicPr>
        <p:blipFill>
          <a:blip r:embed="rId10" cstate="print">
            <a:extLst>
              <a:ext uri="{28A0092B-C50C-407E-A947-70E740481C1C}">
                <a14:useLocalDpi xmlns:a14="http://schemas.microsoft.com/office/drawing/2010/main" val="0"/>
              </a:ext>
            </a:extLst>
          </a:blip>
          <a:srcRect l="771" t="15154" r="60548" b="28725"/>
          <a:stretch>
            <a:fillRect/>
          </a:stretch>
        </p:blipFill>
        <p:spPr bwMode="auto">
          <a:xfrm>
            <a:off x="6457950" y="0"/>
            <a:ext cx="2540552" cy="1880591"/>
          </a:xfrm>
          <a:prstGeom prst="rect">
            <a:avLst/>
          </a:prstGeom>
          <a:noFill/>
          <a:ln>
            <a:noFill/>
          </a:ln>
        </p:spPr>
      </p:pic>
    </p:spTree>
    <p:extLst>
      <p:ext uri="{BB962C8B-B14F-4D97-AF65-F5344CB8AC3E}">
        <p14:creationId xmlns:p14="http://schemas.microsoft.com/office/powerpoint/2010/main" val="4630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409" y="320483"/>
            <a:ext cx="6316630" cy="1325563"/>
          </a:xfrm>
        </p:spPr>
        <p:txBody>
          <a:bodyPr/>
          <a:lstStyle/>
          <a:p>
            <a:pPr algn="ctr"/>
            <a:r>
              <a:rPr lang="en-US" dirty="0" smtClean="0"/>
              <a:t>Dropout Rate</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16</a:t>
            </a:fld>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8608" r="7931" b="8484"/>
          <a:stretch/>
        </p:blipFill>
        <p:spPr bwMode="auto">
          <a:xfrm>
            <a:off x="204951" y="2011171"/>
            <a:ext cx="8418787" cy="416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rot="12966865">
            <a:off x="4332135" y="4357283"/>
            <a:ext cx="906861" cy="646386"/>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3" name="Cloud Callout 2"/>
          <p:cNvSpPr/>
          <p:nvPr/>
        </p:nvSpPr>
        <p:spPr>
          <a:xfrm>
            <a:off x="2838734" y="4867275"/>
            <a:ext cx="2209516" cy="1076325"/>
          </a:xfrm>
          <a:prstGeom prst="cloud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4.1% (3,944)</a:t>
            </a:r>
          </a:p>
          <a:p>
            <a:pPr algn="ctr"/>
            <a:r>
              <a:rPr lang="en-US" dirty="0" smtClean="0"/>
              <a:t>SWD</a:t>
            </a:r>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rcRect l="771" t="15154" r="60548" b="28725"/>
          <a:stretch>
            <a:fillRect/>
          </a:stretch>
        </p:blipFill>
        <p:spPr bwMode="auto">
          <a:xfrm>
            <a:off x="6248400" y="0"/>
            <a:ext cx="2895600" cy="1690689"/>
          </a:xfrm>
          <a:prstGeom prst="rect">
            <a:avLst/>
          </a:prstGeom>
          <a:noFill/>
          <a:ln>
            <a:noFill/>
          </a:ln>
        </p:spPr>
      </p:pic>
    </p:spTree>
    <p:extLst>
      <p:ext uri="{BB962C8B-B14F-4D97-AF65-F5344CB8AC3E}">
        <p14:creationId xmlns:p14="http://schemas.microsoft.com/office/powerpoint/2010/main" val="127871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0" y="254757"/>
            <a:ext cx="7477378" cy="4525963"/>
          </a:xfrm>
        </p:spPr>
        <p:txBody>
          <a:bodyPr/>
          <a:lstStyle/>
          <a:p>
            <a:pPr marL="0" indent="0" algn="ctr">
              <a:buNone/>
            </a:pPr>
            <a:r>
              <a:rPr lang="en-US" sz="4400" b="1" dirty="0">
                <a:solidFill>
                  <a:srgbClr val="FF0000"/>
                </a:solidFill>
                <a:latin typeface="Times New Roman" pitchFamily="18" charset="0"/>
                <a:cs typeface="Times New Roman" pitchFamily="18" charset="0"/>
              </a:rPr>
              <a:t>Georgia's </a:t>
            </a:r>
            <a:r>
              <a:rPr lang="en-US" sz="4400" b="1" dirty="0" smtClean="0">
                <a:solidFill>
                  <a:srgbClr val="FF0000"/>
                </a:solidFill>
                <a:latin typeface="Times New Roman" pitchFamily="18" charset="0"/>
                <a:cs typeface="Times New Roman" pitchFamily="18" charset="0"/>
              </a:rPr>
              <a:t>Student Health </a:t>
            </a:r>
          </a:p>
          <a:p>
            <a:pPr marL="0" indent="0" algn="ctr">
              <a:buNone/>
            </a:pPr>
            <a:r>
              <a:rPr lang="en-US" sz="4400" b="1" dirty="0" smtClean="0">
                <a:solidFill>
                  <a:srgbClr val="FF0000"/>
                </a:solidFill>
                <a:latin typeface="Times New Roman" pitchFamily="18" charset="0"/>
                <a:cs typeface="Times New Roman" pitchFamily="18" charset="0"/>
              </a:rPr>
              <a:t>and Safety Survey </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33.9%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students, ranging </a:t>
            </a:r>
            <a:r>
              <a:rPr lang="en-US" dirty="0">
                <a:latin typeface="Times New Roman" pitchFamily="18" charset="0"/>
                <a:cs typeface="Times New Roman" pitchFamily="18" charset="0"/>
              </a:rPr>
              <a:t>from 6th through 12th grades (</a:t>
            </a:r>
            <a:r>
              <a:rPr lang="en-US" dirty="0" smtClean="0">
                <a:latin typeface="Times New Roman" pitchFamily="18" charset="0"/>
                <a:cs typeface="Times New Roman" pitchFamily="18" charset="0"/>
              </a:rPr>
              <a:t>199049 </a:t>
            </a:r>
            <a:r>
              <a:rPr lang="en-US" dirty="0">
                <a:latin typeface="Times New Roman" pitchFamily="18" charset="0"/>
                <a:cs typeface="Times New Roman" pitchFamily="18" charset="0"/>
              </a:rPr>
              <a:t>out of 587,043</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answered "yes" they thought about dropping out of school. </a:t>
            </a:r>
          </a:p>
        </p:txBody>
      </p:sp>
      <p:graphicFrame>
        <p:nvGraphicFramePr>
          <p:cNvPr id="4" name="Table 3"/>
          <p:cNvGraphicFramePr>
            <a:graphicFrameLocks noGrp="1"/>
          </p:cNvGraphicFramePr>
          <p:nvPr>
            <p:extLst/>
          </p:nvPr>
        </p:nvGraphicFramePr>
        <p:xfrm>
          <a:off x="1940257" y="3501788"/>
          <a:ext cx="4343400" cy="2392362"/>
        </p:xfrm>
        <a:graphic>
          <a:graphicData uri="http://schemas.openxmlformats.org/drawingml/2006/table">
            <a:tbl>
              <a:tblPr firstRow="1" firstCol="1" bandRow="1"/>
              <a:tblGrid>
                <a:gridCol w="2171700">
                  <a:extLst>
                    <a:ext uri="{9D8B030D-6E8A-4147-A177-3AD203B41FA5}">
                      <a16:colId xmlns:a16="http://schemas.microsoft.com/office/drawing/2014/main" xmlns="" val="20000"/>
                    </a:ext>
                  </a:extLst>
                </a:gridCol>
                <a:gridCol w="2171700">
                  <a:extLst>
                    <a:ext uri="{9D8B030D-6E8A-4147-A177-3AD203B41FA5}">
                      <a16:colId xmlns:a16="http://schemas.microsoft.com/office/drawing/2014/main" xmlns="" val="20001"/>
                    </a:ext>
                  </a:extLst>
                </a:gridCol>
              </a:tblGrid>
              <a:tr h="398727">
                <a:tc>
                  <a:txBody>
                    <a:bodyPr/>
                    <a:lstStyle/>
                    <a:p>
                      <a:pPr marL="0" marR="0">
                        <a:spcBef>
                          <a:spcPts val="0"/>
                        </a:spcBef>
                        <a:spcAft>
                          <a:spcPts val="0"/>
                        </a:spcAft>
                      </a:pPr>
                      <a:r>
                        <a:rPr lang="en-US" sz="2000" dirty="0">
                          <a:effectLst/>
                          <a:latin typeface="Times New Roman" pitchFamily="18" charset="0"/>
                          <a:cs typeface="Times New Roman" pitchFamily="18" charset="0"/>
                        </a:rPr>
                        <a:t> Won't Drop Out</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itchFamily="18" charset="0"/>
                          <a:cs typeface="Times New Roman" pitchFamily="18" charset="0"/>
                        </a:rPr>
                        <a:t>387,994 </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8727">
                <a:tc>
                  <a:txBody>
                    <a:bodyPr/>
                    <a:lstStyle/>
                    <a:p>
                      <a:pPr marL="0" marR="0">
                        <a:spcBef>
                          <a:spcPts val="0"/>
                        </a:spcBef>
                        <a:spcAft>
                          <a:spcPts val="0"/>
                        </a:spcAft>
                      </a:pPr>
                      <a:r>
                        <a:rPr lang="en-US" sz="2000" dirty="0">
                          <a:effectLst/>
                          <a:latin typeface="Times New Roman" pitchFamily="18" charset="0"/>
                          <a:cs typeface="Times New Roman" pitchFamily="18" charset="0"/>
                        </a:rPr>
                        <a:t> Bored</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itchFamily="18" charset="0"/>
                          <a:cs typeface="Times New Roman" pitchFamily="18" charset="0"/>
                        </a:rPr>
                        <a:t> 72,947</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98727">
                <a:tc>
                  <a:txBody>
                    <a:bodyPr/>
                    <a:lstStyle/>
                    <a:p>
                      <a:pPr marL="0" marR="0">
                        <a:spcBef>
                          <a:spcPts val="0"/>
                        </a:spcBef>
                        <a:spcAft>
                          <a:spcPts val="0"/>
                        </a:spcAft>
                      </a:pPr>
                      <a:r>
                        <a:rPr lang="en-US" sz="2000" dirty="0">
                          <a:effectLst/>
                          <a:latin typeface="Times New Roman" pitchFamily="18" charset="0"/>
                          <a:cs typeface="Times New Roman" pitchFamily="18" charset="0"/>
                        </a:rPr>
                        <a:t> Family Reasons</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itchFamily="18" charset="0"/>
                          <a:cs typeface="Times New Roman" pitchFamily="18" charset="0"/>
                        </a:rPr>
                        <a:t> </a:t>
                      </a:r>
                      <a:r>
                        <a:rPr lang="en-US" sz="2000" dirty="0" smtClean="0">
                          <a:effectLst/>
                          <a:latin typeface="Times New Roman" pitchFamily="18" charset="0"/>
                          <a:cs typeface="Times New Roman" pitchFamily="18" charset="0"/>
                        </a:rPr>
                        <a:t>30,662</a:t>
                      </a:r>
                      <a:endParaRPr lang="en-US" sz="2000" dirty="0">
                        <a:effectLst/>
                        <a:latin typeface="Times New Roman" pitchFamily="18" charset="0"/>
                        <a:cs typeface="Times New Roman" pitchFamily="18" charset="0"/>
                      </a:endParaRP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98727">
                <a:tc>
                  <a:txBody>
                    <a:bodyPr/>
                    <a:lstStyle/>
                    <a:p>
                      <a:pPr marL="0" marR="0">
                        <a:spcBef>
                          <a:spcPts val="0"/>
                        </a:spcBef>
                        <a:spcAft>
                          <a:spcPts val="0"/>
                        </a:spcAft>
                      </a:pPr>
                      <a:r>
                        <a:rPr lang="en-US" sz="2000" dirty="0">
                          <a:effectLst/>
                          <a:latin typeface="Times New Roman" pitchFamily="18" charset="0"/>
                          <a:cs typeface="Times New Roman" pitchFamily="18" charset="0"/>
                        </a:rPr>
                        <a:t> Being Bullied</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itchFamily="18" charset="0"/>
                          <a:cs typeface="Times New Roman" pitchFamily="18" charset="0"/>
                        </a:rPr>
                        <a:t> 26,276</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98727">
                <a:tc>
                  <a:txBody>
                    <a:bodyPr/>
                    <a:lstStyle/>
                    <a:p>
                      <a:pPr marL="0" marR="0">
                        <a:spcBef>
                          <a:spcPts val="0"/>
                        </a:spcBef>
                        <a:spcAft>
                          <a:spcPts val="0"/>
                        </a:spcAft>
                      </a:pPr>
                      <a:r>
                        <a:rPr lang="en-US" sz="2000" dirty="0">
                          <a:effectLst/>
                          <a:latin typeface="Times New Roman" pitchFamily="18" charset="0"/>
                          <a:cs typeface="Times New Roman" pitchFamily="18" charset="0"/>
                        </a:rPr>
                        <a:t> Other</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itchFamily="18" charset="0"/>
                          <a:cs typeface="Times New Roman" pitchFamily="18" charset="0"/>
                        </a:rPr>
                        <a:t> 69,164</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98727">
                <a:tc>
                  <a:txBody>
                    <a:bodyPr/>
                    <a:lstStyle/>
                    <a:p>
                      <a:pPr marL="0" marR="0">
                        <a:spcBef>
                          <a:spcPts val="0"/>
                        </a:spcBef>
                        <a:spcAft>
                          <a:spcPts val="0"/>
                        </a:spcAft>
                      </a:pPr>
                      <a:r>
                        <a:rPr lang="en-US" sz="2000" dirty="0">
                          <a:effectLst/>
                          <a:latin typeface="Times New Roman" pitchFamily="18" charset="0"/>
                          <a:cs typeface="Times New Roman" pitchFamily="18" charset="0"/>
                        </a:rPr>
                        <a:t>Total</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effectLst/>
                          <a:latin typeface="Times New Roman" pitchFamily="18" charset="0"/>
                          <a:cs typeface="Times New Roman" pitchFamily="18" charset="0"/>
                        </a:rPr>
                        <a:t>587,043</a:t>
                      </a:r>
                    </a:p>
                  </a:txBody>
                  <a:tcPr marL="41459" marR="414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13928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2014 Cohort Longitudinal Data</a:t>
            </a:r>
            <a:endParaRPr lang="en-US" dirty="0"/>
          </a:p>
        </p:txBody>
      </p:sp>
      <p:graphicFrame>
        <p:nvGraphicFramePr>
          <p:cNvPr id="6" name="Content Placeholder 5"/>
          <p:cNvGraphicFramePr>
            <a:graphicFrameLocks noGrp="1"/>
          </p:cNvGraphicFramePr>
          <p:nvPr>
            <p:ph idx="1"/>
            <p:extLst/>
          </p:nvPr>
        </p:nvGraphicFramePr>
        <p:xfrm>
          <a:off x="681812" y="191068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422656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2014 Cohort Longitudinal Data</a:t>
            </a:r>
            <a:endParaRPr lang="en-US" dirty="0"/>
          </a:p>
        </p:txBody>
      </p:sp>
      <p:graphicFrame>
        <p:nvGraphicFramePr>
          <p:cNvPr id="6" name="Content Placeholder 5"/>
          <p:cNvGraphicFramePr>
            <a:graphicFrameLocks noGrp="1"/>
          </p:cNvGraphicFramePr>
          <p:nvPr>
            <p:ph idx="1"/>
            <p:extLst/>
          </p:nvPr>
        </p:nvGraphicFramePr>
        <p:xfrm>
          <a:off x="681812" y="1910685"/>
          <a:ext cx="78867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1079077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236524"/>
            <a:ext cx="7924800" cy="5016758"/>
          </a:xfrm>
          <a:prstGeom prst="rect">
            <a:avLst/>
          </a:prstGeom>
        </p:spPr>
        <p:txBody>
          <a:bodyPr wrap="square">
            <a:spAutoFit/>
          </a:bodyPr>
          <a:lstStyle/>
          <a:p>
            <a:pPr algn="ctr"/>
            <a:endParaRPr lang="en-US" sz="4000" dirty="0" smtClean="0">
              <a:solidFill>
                <a:prstClr val="black"/>
              </a:solidFill>
            </a:endParaRPr>
          </a:p>
          <a:p>
            <a:pPr algn="ctr"/>
            <a:endParaRPr lang="en-US" sz="4000" dirty="0" smtClean="0">
              <a:solidFill>
                <a:prstClr val="black"/>
              </a:solidFill>
            </a:endParaRPr>
          </a:p>
          <a:p>
            <a:pPr algn="ctr"/>
            <a:endParaRPr lang="en-US" sz="4000" dirty="0">
              <a:solidFill>
                <a:prstClr val="black"/>
              </a:solidFill>
            </a:endParaRPr>
          </a:p>
          <a:p>
            <a:pPr algn="ctr"/>
            <a:r>
              <a:rPr lang="en-US" sz="4000" dirty="0" smtClean="0">
                <a:solidFill>
                  <a:prstClr val="black"/>
                </a:solidFill>
              </a:rPr>
              <a:t>Education should be a single comprehensive system with a continuum of services based on every student’s individual needs.</a:t>
            </a:r>
            <a:br>
              <a:rPr lang="en-US" sz="4000" dirty="0" smtClean="0">
                <a:solidFill>
                  <a:prstClr val="black"/>
                </a:solidFill>
              </a:rPr>
            </a:br>
            <a:endParaRPr lang="en-US" sz="4000" dirty="0" smtClean="0">
              <a:solidFill>
                <a:prstClr val="black"/>
              </a:solidFill>
            </a:endParaRPr>
          </a:p>
        </p:txBody>
      </p:sp>
      <p:sp>
        <p:nvSpPr>
          <p:cNvPr id="9" name="Title 8"/>
          <p:cNvSpPr>
            <a:spLocks noGrp="1"/>
          </p:cNvSpPr>
          <p:nvPr>
            <p:ph type="title"/>
          </p:nvPr>
        </p:nvSpPr>
        <p:spPr/>
        <p:txBody>
          <a:bodyPr/>
          <a:lstStyle/>
          <a:p>
            <a:r>
              <a:rPr lang="en-US" b="1" dirty="0" smtClean="0"/>
              <a:t>Foundational Belief</a:t>
            </a:r>
            <a:endParaRPr lang="en-US" b="1"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68B14-CEDD-4473-812F-90593FED4C77}" type="slidenum">
              <a:rPr lang="en-US">
                <a:solidFill>
                  <a:prstClr val="black">
                    <a:tint val="75000"/>
                  </a:prstClr>
                </a:solidFill>
              </a:rPr>
              <a:pPr/>
              <a:t>2</a:t>
            </a:fld>
            <a:endParaRPr lang="en-US">
              <a:solidFill>
                <a:prstClr val="black">
                  <a:tint val="75000"/>
                </a:prst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rcRect l="771" t="15154" r="60548" b="28725"/>
          <a:stretch>
            <a:fillRect/>
          </a:stretch>
        </p:blipFill>
        <p:spPr bwMode="auto">
          <a:xfrm>
            <a:off x="5334000" y="457201"/>
            <a:ext cx="2743200" cy="1752600"/>
          </a:xfrm>
          <a:prstGeom prst="rect">
            <a:avLst/>
          </a:prstGeom>
          <a:noFill/>
          <a:ln>
            <a:noFill/>
          </a:ln>
        </p:spPr>
      </p:pic>
    </p:spTree>
    <p:extLst>
      <p:ext uri="{BB962C8B-B14F-4D97-AF65-F5344CB8AC3E}">
        <p14:creationId xmlns:p14="http://schemas.microsoft.com/office/powerpoint/2010/main" val="3708972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ea typeface="ＭＳ Ｐゴシック" pitchFamily="34" charset="-128"/>
              </a:rPr>
              <a:t>Infrastructure </a:t>
            </a:r>
            <a:r>
              <a:rPr lang="en-US" b="1" dirty="0">
                <a:solidFill>
                  <a:schemeClr val="accent2"/>
                </a:solidFill>
                <a:ea typeface="ＭＳ Ｐゴシック" pitchFamily="34" charset="-128"/>
              </a:rPr>
              <a:t>Analysis</a:t>
            </a:r>
            <a:endParaRPr lang="en-US" b="1" dirty="0">
              <a:solidFill>
                <a:schemeClr val="accent2"/>
              </a:solidFill>
            </a:endParaRPr>
          </a:p>
        </p:txBody>
      </p:sp>
      <p:sp>
        <p:nvSpPr>
          <p:cNvPr id="3" name="Content Placeholder 2"/>
          <p:cNvSpPr>
            <a:spLocks noGrp="1"/>
          </p:cNvSpPr>
          <p:nvPr>
            <p:ph idx="1"/>
          </p:nvPr>
        </p:nvSpPr>
        <p:spPr>
          <a:xfrm>
            <a:off x="457200" y="1143000"/>
            <a:ext cx="8229600" cy="5257800"/>
          </a:xfrm>
        </p:spPr>
        <p:txBody>
          <a:bodyPr>
            <a:normAutofit fontScale="92500" lnSpcReduction="20000"/>
          </a:bodyPr>
          <a:lstStyle/>
          <a:p>
            <a:endParaRPr lang="en-US" sz="2600" dirty="0" smtClean="0">
              <a:ea typeface="ＭＳ Ｐゴシック" pitchFamily="34" charset="-128"/>
            </a:endParaRPr>
          </a:p>
          <a:p>
            <a:endParaRPr lang="en-US" sz="2600" dirty="0">
              <a:ea typeface="ＭＳ Ｐゴシック" pitchFamily="34" charset="-128"/>
            </a:endParaRPr>
          </a:p>
          <a:p>
            <a:r>
              <a:rPr lang="en-US" sz="2600" dirty="0" smtClean="0">
                <a:ea typeface="ＭＳ Ｐゴシック" pitchFamily="34" charset="-128"/>
              </a:rPr>
              <a:t>To </a:t>
            </a:r>
            <a:r>
              <a:rPr lang="en-US" sz="2600" dirty="0">
                <a:ea typeface="ＭＳ Ｐゴシック" pitchFamily="34" charset="-128"/>
              </a:rPr>
              <a:t>support improvement and build capacity in LEAs, including system strengths, coordination, and needed improvements in these areas:</a:t>
            </a:r>
          </a:p>
          <a:p>
            <a:pPr marL="914400" lvl="1" indent="-342900"/>
            <a:r>
              <a:rPr lang="en-US" sz="2600" dirty="0" smtClean="0">
                <a:ea typeface="ＭＳ Ｐゴシック" pitchFamily="34" charset="-128"/>
              </a:rPr>
              <a:t>Build regional capacity to support local districts in a region</a:t>
            </a:r>
            <a:endParaRPr lang="en-US" sz="2600" dirty="0">
              <a:ea typeface="ＭＳ Ｐゴシック" pitchFamily="34" charset="-128"/>
            </a:endParaRPr>
          </a:p>
          <a:p>
            <a:pPr marL="914400" lvl="1" indent="-342900"/>
            <a:r>
              <a:rPr lang="en-US" sz="2600" dirty="0" smtClean="0">
                <a:ea typeface="ＭＳ Ｐゴシック" pitchFamily="34" charset="-128"/>
              </a:rPr>
              <a:t>Fiscal </a:t>
            </a:r>
            <a:endParaRPr lang="en-US" sz="2600" dirty="0">
              <a:ea typeface="ＭＳ Ｐゴシック" pitchFamily="34" charset="-128"/>
            </a:endParaRPr>
          </a:p>
          <a:p>
            <a:pPr marL="914400" lvl="1" indent="-342900"/>
            <a:r>
              <a:rPr lang="en-US" sz="2600" dirty="0" smtClean="0">
                <a:ea typeface="ＭＳ Ｐゴシック" pitchFamily="34" charset="-128"/>
              </a:rPr>
              <a:t>Stakeholder engagement </a:t>
            </a:r>
            <a:endParaRPr lang="en-US" sz="2600" dirty="0">
              <a:ea typeface="ＭＳ Ｐゴシック" pitchFamily="34" charset="-128"/>
            </a:endParaRPr>
          </a:p>
          <a:p>
            <a:pPr marL="914400" lvl="1" indent="-342900"/>
            <a:r>
              <a:rPr lang="en-US" sz="2600" dirty="0">
                <a:ea typeface="ＭＳ Ｐゴシック" pitchFamily="34" charset="-128"/>
              </a:rPr>
              <a:t>P</a:t>
            </a:r>
            <a:r>
              <a:rPr lang="en-US" sz="2600" dirty="0" smtClean="0">
                <a:ea typeface="ＭＳ Ｐゴシック" pitchFamily="34" charset="-128"/>
              </a:rPr>
              <a:t>rofessional </a:t>
            </a:r>
            <a:r>
              <a:rPr lang="en-US" sz="2600" dirty="0">
                <a:ea typeface="ＭＳ Ｐゴシック" pitchFamily="34" charset="-128"/>
              </a:rPr>
              <a:t>development</a:t>
            </a:r>
          </a:p>
          <a:p>
            <a:pPr marL="914400" lvl="1" indent="-342900"/>
            <a:r>
              <a:rPr lang="en-US" sz="2600" dirty="0" smtClean="0">
                <a:ea typeface="ＭＳ Ｐゴシック" pitchFamily="34" charset="-128"/>
              </a:rPr>
              <a:t>Data analysis skills</a:t>
            </a:r>
            <a:endParaRPr lang="en-US" sz="2600" dirty="0">
              <a:ea typeface="ＭＳ Ｐゴシック" pitchFamily="34" charset="-128"/>
            </a:endParaRPr>
          </a:p>
          <a:p>
            <a:pPr marL="914400" lvl="1" indent="-342900"/>
            <a:r>
              <a:rPr lang="en-US" sz="2600" dirty="0" smtClean="0">
                <a:ea typeface="ＭＳ Ｐゴシック" pitchFamily="34" charset="-128"/>
              </a:rPr>
              <a:t>Monitoring for Fidelity of Implementation</a:t>
            </a:r>
            <a:endParaRPr lang="en-US" sz="2600" dirty="0">
              <a:ea typeface="ＭＳ Ｐゴシック" pitchFamily="34" charset="-128"/>
            </a:endParaRPr>
          </a:p>
          <a:p>
            <a:pPr marL="571500" lvl="1" indent="0">
              <a:buNone/>
            </a:pPr>
            <a:endParaRPr lang="en-US" sz="1900" dirty="0">
              <a:ea typeface="ＭＳ Ｐゴシック" pitchFamily="34" charset="-128"/>
            </a:endParaRPr>
          </a:p>
          <a:p>
            <a:r>
              <a:rPr lang="en-US" sz="2600" dirty="0">
                <a:ea typeface="ＭＳ Ｐゴシック" pitchFamily="34" charset="-128"/>
              </a:rPr>
              <a:t>Analysis of state activities and how they can align to the SSIP</a:t>
            </a:r>
          </a:p>
          <a:p>
            <a:pPr marL="914400" lvl="1" indent="-342900"/>
            <a:r>
              <a:rPr lang="en-US" sz="2600" dirty="0">
                <a:ea typeface="ＭＳ Ｐゴシック" pitchFamily="34" charset="-128"/>
              </a:rPr>
              <a:t>state and local improvement plans</a:t>
            </a:r>
          </a:p>
          <a:p>
            <a:pPr marL="914400" lvl="1" indent="-342900"/>
            <a:r>
              <a:rPr lang="en-US" sz="2600" dirty="0">
                <a:ea typeface="ＭＳ Ｐゴシック" pitchFamily="34" charset="-128"/>
              </a:rPr>
              <a:t>state initiatives</a:t>
            </a:r>
          </a:p>
          <a:p>
            <a:endParaRPr lang="en-US" dirty="0"/>
          </a:p>
        </p:txBody>
      </p:sp>
      <p:sp>
        <p:nvSpPr>
          <p:cNvPr id="4" name="Slide Number Placeholder 3"/>
          <p:cNvSpPr>
            <a:spLocks noGrp="1"/>
          </p:cNvSpPr>
          <p:nvPr>
            <p:ph type="sldNum" sz="quarter" idx="12"/>
          </p:nvPr>
        </p:nvSpPr>
        <p:spPr/>
        <p:txBody>
          <a:bodyPr/>
          <a:lstStyle/>
          <a:p>
            <a:fld id="{D6955E27-5EA5-4E94-B596-BDF3228D3FE5}" type="slidenum">
              <a:rPr lang="en-US" smtClean="0">
                <a:solidFill>
                  <a:prstClr val="black">
                    <a:tint val="75000"/>
                  </a:prstClr>
                </a:solidFill>
              </a:rPr>
              <a:pPr/>
              <a:t>20</a:t>
            </a:fld>
            <a:endParaRPr lang="en-US">
              <a:solidFill>
                <a:prstClr val="black">
                  <a:tint val="75000"/>
                </a:prstClr>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l="771" t="15154" r="60548" b="28725"/>
          <a:stretch>
            <a:fillRect/>
          </a:stretch>
        </p:blipFill>
        <p:spPr bwMode="auto">
          <a:xfrm>
            <a:off x="6248400" y="0"/>
            <a:ext cx="2895600" cy="1690689"/>
          </a:xfrm>
          <a:prstGeom prst="rect">
            <a:avLst/>
          </a:prstGeom>
          <a:noFill/>
          <a:ln>
            <a:noFill/>
          </a:ln>
        </p:spPr>
      </p:pic>
    </p:spTree>
    <p:extLst>
      <p:ext uri="{BB962C8B-B14F-4D97-AF65-F5344CB8AC3E}">
        <p14:creationId xmlns:p14="http://schemas.microsoft.com/office/powerpoint/2010/main" val="867881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3497628"/>
          </a:xfrm>
        </p:spPr>
        <p:txBody>
          <a:bodyPr>
            <a:normAutofit/>
          </a:bodyPr>
          <a:lstStyle/>
          <a:p>
            <a:r>
              <a:rPr lang="en-US" sz="3600" b="1" dirty="0" smtClean="0"/>
              <a:t>Major Barriers to Graduation</a:t>
            </a:r>
            <a:br>
              <a:rPr lang="en-US" sz="3600" b="1" dirty="0" smtClean="0"/>
            </a:br>
            <a:r>
              <a:rPr lang="en-US" sz="3600" b="1" dirty="0" smtClean="0"/>
              <a:t>for SWD</a:t>
            </a:r>
            <a:br>
              <a:rPr lang="en-US" sz="3600" b="1" dirty="0" smtClean="0"/>
            </a:br>
            <a:r>
              <a:rPr lang="en-US" sz="3600" b="1" dirty="0" smtClean="0"/>
              <a:t>Access to the General Curriculum</a:t>
            </a:r>
            <a:br>
              <a:rPr lang="en-US" sz="3600" b="1" dirty="0" smtClean="0"/>
            </a:br>
            <a:r>
              <a:rPr lang="en-US" sz="3600" b="1" dirty="0" smtClean="0"/>
              <a:t>Specialized Instruction</a:t>
            </a:r>
            <a:br>
              <a:rPr lang="en-US" sz="3600" b="1" dirty="0" smtClean="0"/>
            </a:br>
            <a:r>
              <a:rPr lang="en-US" sz="3600" b="1" dirty="0" smtClean="0"/>
              <a:t>Positive School Climate</a:t>
            </a:r>
            <a:br>
              <a:rPr lang="en-US" sz="3600" b="1" dirty="0" smtClean="0"/>
            </a:br>
            <a:endParaRPr lang="en-US" sz="3600" b="1" dirty="0"/>
          </a:p>
        </p:txBody>
      </p:sp>
      <p:pic>
        <p:nvPicPr>
          <p:cNvPr id="4" name="Picture 3"/>
          <p:cNvPicPr/>
          <p:nvPr/>
        </p:nvPicPr>
        <p:blipFill>
          <a:blip r:embed="rId2" cstate="print">
            <a:extLst>
              <a:ext uri="{28A0092B-C50C-407E-A947-70E740481C1C}">
                <a14:useLocalDpi xmlns:a14="http://schemas.microsoft.com/office/drawing/2010/main" val="0"/>
              </a:ext>
            </a:extLst>
          </a:blip>
          <a:srcRect l="771" t="15154" r="60548" b="28725"/>
          <a:stretch>
            <a:fillRect/>
          </a:stretch>
        </p:blipFill>
        <p:spPr bwMode="auto">
          <a:xfrm>
            <a:off x="6248400" y="0"/>
            <a:ext cx="2895600" cy="1690689"/>
          </a:xfrm>
          <a:prstGeom prst="rect">
            <a:avLst/>
          </a:prstGeom>
          <a:noFill/>
          <a:ln>
            <a:noFill/>
          </a:ln>
        </p:spPr>
      </p:pic>
      <p:sp>
        <p:nvSpPr>
          <p:cNvPr id="5" name="Content Placeholder 4"/>
          <p:cNvSpPr>
            <a:spLocks noGrp="1"/>
          </p:cNvSpPr>
          <p:nvPr>
            <p:ph idx="1"/>
          </p:nvPr>
        </p:nvSpPr>
        <p:spPr>
          <a:xfrm flipH="1" flipV="1">
            <a:off x="13514242" y="16529521"/>
            <a:ext cx="9290936" cy="16099956"/>
          </a:xfrm>
        </p:spPr>
        <p:txBody>
          <a:bodyPr>
            <a:normAutofit/>
          </a:bodyPr>
          <a:lstStyle/>
          <a:p>
            <a:r>
              <a:rPr lang="en-US" sz="3600" dirty="0" smtClean="0"/>
              <a:t>Access to the General Curriculum</a:t>
            </a:r>
          </a:p>
          <a:p>
            <a:r>
              <a:rPr lang="en-US" sz="3600" dirty="0" smtClean="0"/>
              <a:t>Specialized Instruction</a:t>
            </a:r>
          </a:p>
          <a:p>
            <a:r>
              <a:rPr lang="en-US" sz="3600" dirty="0" smtClean="0"/>
              <a:t>Positive School Climate</a:t>
            </a:r>
            <a:endParaRPr lang="en-US" sz="3600" dirty="0"/>
          </a:p>
        </p:txBody>
      </p:sp>
      <p:pic>
        <p:nvPicPr>
          <p:cNvPr id="4104" name="Picture 8" descr="https://encrypted-tbn3.gstatic.com/images?q=tbn:ANd9GcTqG7zOUcETU_DC2F_HahIsjF2FS6d3nuDksIhVFScM5VZhZtQNSZjDHQ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62754"/>
            <a:ext cx="31813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623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22</a:t>
            </a:fld>
            <a:endParaRPr lang="en-US" dirty="0"/>
          </a:p>
        </p:txBody>
      </p:sp>
      <p:pic>
        <p:nvPicPr>
          <p:cNvPr id="3074" name="Picture 2" descr="http://www.collegeparents.org/sites/default/files/success_puzz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ake-your-day.co.uk/graduati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39" b="-404"/>
          <a:stretch/>
        </p:blipFill>
        <p:spPr bwMode="auto">
          <a:xfrm rot="690168">
            <a:off x="4204385" y="1612635"/>
            <a:ext cx="1437792" cy="1185640"/>
          </a:xfrm>
          <a:prstGeom prst="roundRect">
            <a:avLst>
              <a:gd name="adj" fmla="val 0"/>
            </a:avLst>
          </a:prstGeom>
          <a:solidFill>
            <a:srgbClr val="FFFFFF">
              <a:shade val="85000"/>
            </a:srgbClr>
          </a:solidFill>
          <a:ln>
            <a:noFill/>
          </a:ln>
          <a:effectLst>
            <a:reflection blurRad="12700" stA="38000" endPos="28000" dist="5000" dir="5400000" sy="-100000" algn="bl" rotWithShape="0"/>
          </a:effectLst>
          <a:extLst/>
        </p:spPr>
      </p:pic>
      <p:sp>
        <p:nvSpPr>
          <p:cNvPr id="6" name="TextBox 5"/>
          <p:cNvSpPr txBox="1"/>
          <p:nvPr/>
        </p:nvSpPr>
        <p:spPr>
          <a:xfrm>
            <a:off x="2803566" y="4649828"/>
            <a:ext cx="6191250" cy="1015663"/>
          </a:xfrm>
          <a:prstGeom prst="rect">
            <a:avLst/>
          </a:prstGeom>
          <a:noFill/>
        </p:spPr>
        <p:txBody>
          <a:bodyPr wrap="square" rtlCol="0">
            <a:spAutoFit/>
          </a:bodyPr>
          <a:lstStyle/>
          <a:p>
            <a:pPr algn="ctr"/>
            <a:r>
              <a:rPr lang="en-US" sz="6000" b="1" dirty="0" smtClean="0"/>
              <a:t>P-12 Pipeline</a:t>
            </a:r>
            <a:endParaRPr lang="en-US" sz="6000" b="1" dirty="0"/>
          </a:p>
        </p:txBody>
      </p:sp>
    </p:spTree>
    <p:extLst>
      <p:ext uri="{BB962C8B-B14F-4D97-AF65-F5344CB8AC3E}">
        <p14:creationId xmlns:p14="http://schemas.microsoft.com/office/powerpoint/2010/main" val="1350991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Georgia State Identified Measurable Result (SIMR)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During 2013-2014, 39.46% of SWD (ages 14 and older) graduated from high school with a general education diploma as measured by the Annual Graduation Event Rate for 50 local school districts that were identified to receive Intensive Technical Assistance through the SSIP coherent improvement strategies.  </a:t>
            </a:r>
          </a:p>
          <a:p>
            <a:pPr marL="0" indent="0">
              <a:buNone/>
            </a:pPr>
            <a:r>
              <a:rPr lang="en-US" dirty="0" smtClean="0"/>
              <a:t>By </a:t>
            </a:r>
            <a:r>
              <a:rPr lang="en-US" b="1" u="sng" dirty="0" smtClean="0"/>
              <a:t>2018-2019 school year, Georgia will meet a rigorous target of 50% of SWD earning a general diploma as measured by the Annual Graduation Rate.</a:t>
            </a:r>
            <a:endParaRPr lang="en-US" b="1" u="sng"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1545153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own Arrow 34"/>
          <p:cNvSpPr/>
          <p:nvPr/>
        </p:nvSpPr>
        <p:spPr>
          <a:xfrm>
            <a:off x="3687490" y="2676950"/>
            <a:ext cx="886588" cy="1475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rot="19070248">
            <a:off x="5085462" y="2739298"/>
            <a:ext cx="886588" cy="1475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own Arrow 31"/>
          <p:cNvSpPr/>
          <p:nvPr/>
        </p:nvSpPr>
        <p:spPr>
          <a:xfrm rot="2234445">
            <a:off x="2393545" y="2704245"/>
            <a:ext cx="886588" cy="1475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Down Arrow 30"/>
          <p:cNvSpPr/>
          <p:nvPr/>
        </p:nvSpPr>
        <p:spPr>
          <a:xfrm>
            <a:off x="3936838" y="419100"/>
            <a:ext cx="387892"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a:off x="4125405" y="533400"/>
            <a:ext cx="10759" cy="4191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24</a:t>
            </a:fld>
            <a:endParaRPr lang="en-US" dirty="0"/>
          </a:p>
        </p:txBody>
      </p:sp>
      <p:sp>
        <p:nvSpPr>
          <p:cNvPr id="6" name="Rectangle 5"/>
          <p:cNvSpPr/>
          <p:nvPr/>
        </p:nvSpPr>
        <p:spPr>
          <a:xfrm>
            <a:off x="1706018" y="104140"/>
            <a:ext cx="4956175" cy="600710"/>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1600" b="1" dirty="0" smtClean="0">
              <a:effectLst/>
              <a:ea typeface="Calibri"/>
              <a:cs typeface="Times New Roman"/>
            </a:endParaRPr>
          </a:p>
          <a:p>
            <a:pPr marL="0" marR="0" algn="ctr">
              <a:lnSpc>
                <a:spcPct val="107000"/>
              </a:lnSpc>
              <a:spcBef>
                <a:spcPts val="0"/>
              </a:spcBef>
              <a:spcAft>
                <a:spcPts val="800"/>
              </a:spcAft>
            </a:pPr>
            <a:r>
              <a:rPr lang="en-US" sz="1600" b="1" dirty="0" smtClean="0">
                <a:effectLst/>
                <a:ea typeface="Calibri"/>
                <a:cs typeface="Times New Roman"/>
              </a:rPr>
              <a:t>State </a:t>
            </a:r>
            <a:r>
              <a:rPr lang="en-US" sz="1600" b="1" dirty="0">
                <a:effectLst/>
                <a:ea typeface="Calibri"/>
                <a:cs typeface="Times New Roman"/>
              </a:rPr>
              <a:t>Leadership and Implementation Team</a:t>
            </a:r>
            <a:endParaRPr lang="en-US" sz="1100" dirty="0">
              <a:effectLst/>
              <a:ea typeface="Calibri"/>
              <a:cs typeface="Times New Roman"/>
            </a:endParaRPr>
          </a:p>
          <a:p>
            <a:pPr marL="0" marR="0">
              <a:lnSpc>
                <a:spcPct val="107000"/>
              </a:lnSpc>
              <a:spcBef>
                <a:spcPts val="0"/>
              </a:spcBef>
              <a:spcAft>
                <a:spcPts val="800"/>
              </a:spcAft>
            </a:pPr>
            <a:r>
              <a:rPr lang="en-US" sz="1100" dirty="0">
                <a:solidFill>
                  <a:srgbClr val="FFFFFF"/>
                </a:solidFill>
                <a:effectLst/>
                <a:ea typeface="Calibri"/>
                <a:cs typeface="Times New Roman"/>
              </a:rPr>
              <a:t> </a:t>
            </a:r>
            <a:endParaRPr lang="en-US" sz="1100" dirty="0">
              <a:effectLst/>
              <a:ea typeface="Calibri"/>
              <a:cs typeface="Times New Roman"/>
            </a:endParaRPr>
          </a:p>
          <a:p>
            <a:pPr marL="0" marR="0" algn="ctr">
              <a:lnSpc>
                <a:spcPct val="107000"/>
              </a:lnSpc>
              <a:spcBef>
                <a:spcPts val="0"/>
              </a:spcBef>
              <a:spcAft>
                <a:spcPts val="800"/>
              </a:spcAft>
            </a:pPr>
            <a:r>
              <a:rPr lang="en-US" sz="1100" b="1" dirty="0">
                <a:effectLst/>
                <a:ea typeface="Calibri"/>
                <a:cs typeface="Times New Roman"/>
              </a:rPr>
              <a:t> </a:t>
            </a:r>
            <a:endParaRPr lang="en-US" sz="1100" dirty="0">
              <a:effectLst/>
              <a:ea typeface="Calibri"/>
              <a:cs typeface="Times New Roman"/>
            </a:endParaRPr>
          </a:p>
        </p:txBody>
      </p:sp>
      <p:sp>
        <p:nvSpPr>
          <p:cNvPr id="8" name="Oval 7"/>
          <p:cNvSpPr/>
          <p:nvPr/>
        </p:nvSpPr>
        <p:spPr>
          <a:xfrm>
            <a:off x="2722055" y="818761"/>
            <a:ext cx="2806700" cy="2512060"/>
          </a:xfrm>
          <a:prstGeom prst="ellipse">
            <a:avLst/>
          </a:prstGeom>
        </p:spPr>
        <p:style>
          <a:lnRef idx="0">
            <a:schemeClr val="accent2"/>
          </a:lnRef>
          <a:fillRef idx="3">
            <a:schemeClr val="accent2"/>
          </a:fillRef>
          <a:effectRef idx="3">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endParaRPr lang="en-US" sz="2800" dirty="0" smtClean="0">
              <a:solidFill>
                <a:schemeClr val="tx1"/>
              </a:solidFill>
              <a:effectLst/>
              <a:ea typeface="Calibri"/>
              <a:cs typeface="Times New Roman"/>
            </a:endParaRPr>
          </a:p>
          <a:p>
            <a:pPr marL="0" marR="0" algn="ctr">
              <a:lnSpc>
                <a:spcPct val="107000"/>
              </a:lnSpc>
              <a:spcBef>
                <a:spcPts val="0"/>
              </a:spcBef>
              <a:spcAft>
                <a:spcPts val="800"/>
              </a:spcAft>
            </a:pPr>
            <a:r>
              <a:rPr lang="en-US" sz="2800" dirty="0" smtClean="0">
                <a:solidFill>
                  <a:schemeClr val="tx1"/>
                </a:solidFill>
                <a:effectLst/>
                <a:ea typeface="Calibri"/>
                <a:cs typeface="Times New Roman"/>
              </a:rPr>
              <a:t>GLRS Regional Team</a:t>
            </a:r>
            <a:endParaRPr lang="en-US" sz="2800" dirty="0">
              <a:solidFill>
                <a:schemeClr val="tx1"/>
              </a:solidFill>
              <a:effectLst/>
              <a:ea typeface="Calibri"/>
              <a:cs typeface="Times New Roman"/>
            </a:endParaRPr>
          </a:p>
          <a:p>
            <a:pPr marL="0" marR="0" algn="ctr">
              <a:lnSpc>
                <a:spcPct val="107000"/>
              </a:lnSpc>
              <a:spcBef>
                <a:spcPts val="0"/>
              </a:spcBef>
              <a:spcAft>
                <a:spcPts val="800"/>
              </a:spcAft>
            </a:pPr>
            <a:endParaRPr lang="en-US" sz="1100" dirty="0">
              <a:solidFill>
                <a:schemeClr val="tx1"/>
              </a:solidFill>
              <a:effectLst/>
              <a:ea typeface="Calibri"/>
              <a:cs typeface="Times New Roman"/>
            </a:endParaRPr>
          </a:p>
          <a:p>
            <a:pPr marL="0" marR="0" algn="ctr">
              <a:lnSpc>
                <a:spcPct val="107000"/>
              </a:lnSpc>
              <a:spcBef>
                <a:spcPts val="0"/>
              </a:spcBef>
              <a:spcAft>
                <a:spcPts val="800"/>
              </a:spcAft>
            </a:pPr>
            <a:r>
              <a:rPr lang="en-US" sz="1100" dirty="0">
                <a:solidFill>
                  <a:schemeClr val="tx1"/>
                </a:solidFill>
                <a:effectLst/>
                <a:ea typeface="Calibri"/>
                <a:cs typeface="Times New Roman"/>
              </a:rPr>
              <a:t> </a:t>
            </a:r>
          </a:p>
          <a:p>
            <a:pPr marL="0" marR="0" algn="ctr">
              <a:lnSpc>
                <a:spcPct val="107000"/>
              </a:lnSpc>
              <a:spcBef>
                <a:spcPts val="0"/>
              </a:spcBef>
              <a:spcAft>
                <a:spcPts val="800"/>
              </a:spcAft>
            </a:pPr>
            <a:r>
              <a:rPr lang="en-US" sz="1100" dirty="0">
                <a:effectLst/>
                <a:ea typeface="Calibri"/>
                <a:cs typeface="Times New Roman"/>
              </a:rPr>
              <a:t> </a:t>
            </a:r>
          </a:p>
        </p:txBody>
      </p:sp>
      <p:sp>
        <p:nvSpPr>
          <p:cNvPr id="9" name="Rectangle 8"/>
          <p:cNvSpPr/>
          <p:nvPr/>
        </p:nvSpPr>
        <p:spPr>
          <a:xfrm>
            <a:off x="1870484" y="3414894"/>
            <a:ext cx="1542415" cy="969645"/>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District Leadership and Implementation Team</a:t>
            </a:r>
          </a:p>
        </p:txBody>
      </p:sp>
      <p:sp>
        <p:nvSpPr>
          <p:cNvPr id="10" name="Rectangle 9"/>
          <p:cNvSpPr/>
          <p:nvPr/>
        </p:nvSpPr>
        <p:spPr>
          <a:xfrm>
            <a:off x="3436393" y="3414894"/>
            <a:ext cx="1542415" cy="969645"/>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District Leadership and Implementation Team</a:t>
            </a:r>
          </a:p>
        </p:txBody>
      </p:sp>
      <p:sp>
        <p:nvSpPr>
          <p:cNvPr id="11" name="Rectangle 10"/>
          <p:cNvSpPr/>
          <p:nvPr/>
        </p:nvSpPr>
        <p:spPr>
          <a:xfrm>
            <a:off x="5114715" y="3414895"/>
            <a:ext cx="1542415" cy="969645"/>
          </a:xfrm>
          <a:prstGeom prst="rect">
            <a:avLst/>
          </a:prstGeom>
          <a:gradFill rotWithShape="1">
            <a:gsLst>
              <a:gs pos="0">
                <a:srgbClr val="FFC000">
                  <a:satMod val="103000"/>
                  <a:lumMod val="102000"/>
                  <a:tint val="94000"/>
                </a:srgbClr>
              </a:gs>
              <a:gs pos="50000">
                <a:srgbClr val="FFC000">
                  <a:satMod val="110000"/>
                  <a:lumMod val="100000"/>
                  <a:shade val="100000"/>
                </a:srgbClr>
              </a:gs>
              <a:gs pos="100000">
                <a:srgbClr val="FFC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District Leadership and Implementation Team</a:t>
            </a:r>
          </a:p>
        </p:txBody>
      </p:sp>
      <p:sp>
        <p:nvSpPr>
          <p:cNvPr id="12" name="Flowchart: Decision 11"/>
          <p:cNvSpPr/>
          <p:nvPr/>
        </p:nvSpPr>
        <p:spPr>
          <a:xfrm>
            <a:off x="1793591" y="4384540"/>
            <a:ext cx="1446530" cy="874395"/>
          </a:xfrm>
          <a:prstGeom prst="flowChartDecisi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District </a:t>
            </a:r>
            <a:r>
              <a:rPr lang="en-US" sz="1100" dirty="0" smtClean="0">
                <a:latin typeface="Calibri"/>
                <a:ea typeface="Calibri"/>
                <a:cs typeface="Times New Roman"/>
              </a:rPr>
              <a:t>Liaison</a:t>
            </a:r>
            <a:endParaRPr lang="en-US" sz="1100" dirty="0">
              <a:effectLst/>
              <a:latin typeface="Calibri"/>
              <a:ea typeface="Calibri"/>
              <a:cs typeface="Times New Roman"/>
            </a:endParaRPr>
          </a:p>
        </p:txBody>
      </p:sp>
      <p:sp>
        <p:nvSpPr>
          <p:cNvPr id="13" name="Flowchart: Decision 12"/>
          <p:cNvSpPr/>
          <p:nvPr/>
        </p:nvSpPr>
        <p:spPr>
          <a:xfrm>
            <a:off x="3412899" y="4384539"/>
            <a:ext cx="1446530" cy="874395"/>
          </a:xfrm>
          <a:prstGeom prst="flowChartDecisi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District </a:t>
            </a:r>
            <a:r>
              <a:rPr lang="en-US" sz="1100" dirty="0" smtClean="0">
                <a:latin typeface="Calibri"/>
                <a:ea typeface="Calibri"/>
                <a:cs typeface="Times New Roman"/>
              </a:rPr>
              <a:t>Liaison</a:t>
            </a:r>
            <a:endParaRPr lang="en-US" sz="1100" dirty="0">
              <a:effectLst/>
              <a:latin typeface="Calibri"/>
              <a:ea typeface="Calibri"/>
              <a:cs typeface="Times New Roman"/>
            </a:endParaRPr>
          </a:p>
        </p:txBody>
      </p:sp>
      <p:sp>
        <p:nvSpPr>
          <p:cNvPr id="14" name="Flowchart: Decision 13"/>
          <p:cNvSpPr/>
          <p:nvPr/>
        </p:nvSpPr>
        <p:spPr>
          <a:xfrm>
            <a:off x="5114715" y="4384540"/>
            <a:ext cx="1446530" cy="874395"/>
          </a:xfrm>
          <a:prstGeom prst="flowChartDecision">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District </a:t>
            </a:r>
            <a:r>
              <a:rPr lang="en-US" sz="1100" dirty="0">
                <a:latin typeface="Calibri"/>
                <a:ea typeface="Calibri"/>
                <a:cs typeface="Times New Roman"/>
              </a:rPr>
              <a:t> </a:t>
            </a:r>
            <a:r>
              <a:rPr lang="en-US" sz="1100" dirty="0" smtClean="0">
                <a:latin typeface="Calibri"/>
                <a:ea typeface="Calibri"/>
                <a:cs typeface="Times New Roman"/>
              </a:rPr>
              <a:t>Liaison</a:t>
            </a:r>
            <a:endParaRPr lang="en-US" sz="1100" dirty="0">
              <a:latin typeface="Calibri"/>
              <a:ea typeface="Calibri"/>
              <a:cs typeface="Times New Roman"/>
            </a:endParaRPr>
          </a:p>
        </p:txBody>
      </p:sp>
      <p:sp>
        <p:nvSpPr>
          <p:cNvPr id="15" name="Rounded Rectangle 14"/>
          <p:cNvSpPr/>
          <p:nvPr/>
        </p:nvSpPr>
        <p:spPr>
          <a:xfrm>
            <a:off x="1698659" y="5275166"/>
            <a:ext cx="1589405" cy="66738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School Leadership and Implementation Team</a:t>
            </a:r>
          </a:p>
        </p:txBody>
      </p:sp>
      <p:sp>
        <p:nvSpPr>
          <p:cNvPr id="16" name="Rounded Rectangle 15"/>
          <p:cNvSpPr/>
          <p:nvPr/>
        </p:nvSpPr>
        <p:spPr>
          <a:xfrm>
            <a:off x="3389403" y="5278389"/>
            <a:ext cx="1589405" cy="66738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School Leadership and Implementation Team</a:t>
            </a:r>
          </a:p>
        </p:txBody>
      </p:sp>
      <p:sp>
        <p:nvSpPr>
          <p:cNvPr id="17" name="Rounded Rectangle 16"/>
          <p:cNvSpPr/>
          <p:nvPr/>
        </p:nvSpPr>
        <p:spPr>
          <a:xfrm>
            <a:off x="5122954" y="5292676"/>
            <a:ext cx="1589405" cy="667385"/>
          </a:xfrm>
          <a:prstGeom prst="roundRect">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School Leadership and Implementation Team</a:t>
            </a:r>
          </a:p>
        </p:txBody>
      </p:sp>
      <p:pic>
        <p:nvPicPr>
          <p:cNvPr id="18" name="Picture 17"/>
          <p:cNvPicPr/>
          <p:nvPr/>
        </p:nvPicPr>
        <p:blipFill>
          <a:blip r:embed="rId2">
            <a:extLst>
              <a:ext uri="{28A0092B-C50C-407E-A947-70E740481C1C}">
                <a14:useLocalDpi xmlns:a14="http://schemas.microsoft.com/office/drawing/2010/main" val="0"/>
              </a:ext>
            </a:extLst>
          </a:blip>
          <a:srcRect/>
          <a:stretch>
            <a:fillRect/>
          </a:stretch>
        </p:blipFill>
        <p:spPr bwMode="auto">
          <a:xfrm>
            <a:off x="5629401" y="6013523"/>
            <a:ext cx="576509" cy="614806"/>
          </a:xfrm>
          <a:prstGeom prst="rect">
            <a:avLst/>
          </a:prstGeom>
          <a:noFill/>
        </p:spPr>
      </p:pic>
      <p:pic>
        <p:nvPicPr>
          <p:cNvPr id="19" name="Picture 18"/>
          <p:cNvPicPr/>
          <p:nvPr/>
        </p:nvPicPr>
        <p:blipFill>
          <a:blip r:embed="rId2">
            <a:extLst>
              <a:ext uri="{28A0092B-C50C-407E-A947-70E740481C1C}">
                <a14:useLocalDpi xmlns:a14="http://schemas.microsoft.com/office/drawing/2010/main" val="0"/>
              </a:ext>
            </a:extLst>
          </a:blip>
          <a:srcRect/>
          <a:stretch>
            <a:fillRect/>
          </a:stretch>
        </p:blipFill>
        <p:spPr bwMode="auto">
          <a:xfrm>
            <a:off x="2196872" y="5979125"/>
            <a:ext cx="639967" cy="649204"/>
          </a:xfrm>
          <a:prstGeom prst="rect">
            <a:avLst/>
          </a:prstGeom>
          <a:noFill/>
        </p:spPr>
      </p:pic>
      <p:pic>
        <p:nvPicPr>
          <p:cNvPr id="20" name="Picture 19"/>
          <p:cNvPicPr/>
          <p:nvPr/>
        </p:nvPicPr>
        <p:blipFill>
          <a:blip r:embed="rId2">
            <a:extLst>
              <a:ext uri="{28A0092B-C50C-407E-A947-70E740481C1C}">
                <a14:useLocalDpi xmlns:a14="http://schemas.microsoft.com/office/drawing/2010/main" val="0"/>
              </a:ext>
            </a:extLst>
          </a:blip>
          <a:srcRect/>
          <a:stretch>
            <a:fillRect/>
          </a:stretch>
        </p:blipFill>
        <p:spPr bwMode="auto">
          <a:xfrm>
            <a:off x="3944203" y="5979125"/>
            <a:ext cx="627795" cy="649204"/>
          </a:xfrm>
          <a:prstGeom prst="rect">
            <a:avLst/>
          </a:prstGeom>
          <a:noFill/>
        </p:spPr>
      </p:pic>
      <p:sp>
        <p:nvSpPr>
          <p:cNvPr id="2" name="Oval 1"/>
          <p:cNvSpPr/>
          <p:nvPr/>
        </p:nvSpPr>
        <p:spPr>
          <a:xfrm>
            <a:off x="483774" y="527463"/>
            <a:ext cx="7625510" cy="6100866"/>
          </a:xfrm>
          <a:prstGeom prst="ellipse">
            <a:avLst/>
          </a:prstGeom>
          <a:noFill/>
          <a:ln>
            <a:no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3" name="Isosceles Triangle 2"/>
          <p:cNvSpPr/>
          <p:nvPr/>
        </p:nvSpPr>
        <p:spPr>
          <a:xfrm>
            <a:off x="0" y="381917"/>
            <a:ext cx="9143999" cy="6363841"/>
          </a:xfrm>
          <a:prstGeom prst="triangl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763910" y="1179094"/>
            <a:ext cx="2817270" cy="646331"/>
          </a:xfrm>
          <a:prstGeom prst="rect">
            <a:avLst/>
          </a:prstGeom>
          <a:noFill/>
        </p:spPr>
        <p:txBody>
          <a:bodyPr wrap="square" rtlCol="0">
            <a:spAutoFit/>
          </a:bodyPr>
          <a:lstStyle/>
          <a:p>
            <a:r>
              <a:rPr lang="en-US" b="1" dirty="0" smtClean="0">
                <a:solidFill>
                  <a:srgbClr val="FF0000"/>
                </a:solidFill>
              </a:rPr>
              <a:t>Super Regional Team (School Improvement)</a:t>
            </a:r>
            <a:endParaRPr lang="en-US" b="1" dirty="0">
              <a:solidFill>
                <a:srgbClr val="FF0000"/>
              </a:solidFill>
            </a:endParaRPr>
          </a:p>
        </p:txBody>
      </p:sp>
      <p:cxnSp>
        <p:nvCxnSpPr>
          <p:cNvPr id="23" name="Straight Arrow Connector 22"/>
          <p:cNvCxnSpPr/>
          <p:nvPr/>
        </p:nvCxnSpPr>
        <p:spPr>
          <a:xfrm flipH="1">
            <a:off x="6205910" y="1694281"/>
            <a:ext cx="1057770" cy="761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97" y="0"/>
            <a:ext cx="8770018" cy="1325563"/>
          </a:xfrm>
        </p:spPr>
        <p:txBody>
          <a:bodyPr>
            <a:normAutofit/>
          </a:bodyPr>
          <a:lstStyle/>
          <a:p>
            <a:pPr algn="ctr"/>
            <a:r>
              <a:rPr lang="en-US" sz="2800" dirty="0" smtClean="0"/>
              <a:t>Differentiated Technical Assistance (TA) Model for Local Districts</a:t>
            </a:r>
            <a:endParaRPr lang="en-US" sz="2800"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25</a:t>
            </a:fld>
            <a:endParaRPr lang="en-US" dirty="0"/>
          </a:p>
        </p:txBody>
      </p:sp>
      <p:sp>
        <p:nvSpPr>
          <p:cNvPr id="6" name="Oval 5"/>
          <p:cNvSpPr/>
          <p:nvPr/>
        </p:nvSpPr>
        <p:spPr>
          <a:xfrm>
            <a:off x="1552397" y="1138294"/>
            <a:ext cx="6196265" cy="575025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7" name="TextBox 6"/>
          <p:cNvSpPr txBox="1"/>
          <p:nvPr/>
        </p:nvSpPr>
        <p:spPr>
          <a:xfrm>
            <a:off x="1816765" y="1313593"/>
            <a:ext cx="5366085" cy="954107"/>
          </a:xfrm>
          <a:prstGeom prst="rect">
            <a:avLst/>
          </a:prstGeom>
          <a:noFill/>
        </p:spPr>
        <p:txBody>
          <a:bodyPr wrap="square" rtlCol="0">
            <a:spAutoFit/>
          </a:bodyPr>
          <a:lstStyle/>
          <a:p>
            <a:pPr algn="ctr"/>
            <a:r>
              <a:rPr lang="en-US" sz="2800" b="1" dirty="0" smtClean="0">
                <a:solidFill>
                  <a:schemeClr val="bg1"/>
                </a:solidFill>
              </a:rPr>
              <a:t>Universal TA for </a:t>
            </a:r>
          </a:p>
          <a:p>
            <a:pPr algn="ctr"/>
            <a:r>
              <a:rPr lang="en-US" sz="2800" b="1" dirty="0" smtClean="0">
                <a:solidFill>
                  <a:schemeClr val="bg1"/>
                </a:solidFill>
              </a:rPr>
              <a:t>All Districts</a:t>
            </a:r>
            <a:endParaRPr lang="en-US" sz="2800" b="1" dirty="0">
              <a:solidFill>
                <a:schemeClr val="bg1"/>
              </a:solidFill>
            </a:endParaRPr>
          </a:p>
        </p:txBody>
      </p:sp>
      <p:sp>
        <p:nvSpPr>
          <p:cNvPr id="8" name="Oval 7"/>
          <p:cNvSpPr/>
          <p:nvPr/>
        </p:nvSpPr>
        <p:spPr>
          <a:xfrm>
            <a:off x="2677524" y="2318482"/>
            <a:ext cx="3946012" cy="361017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9" name="Oval 8"/>
          <p:cNvSpPr/>
          <p:nvPr/>
        </p:nvSpPr>
        <p:spPr>
          <a:xfrm>
            <a:off x="3627520" y="3230295"/>
            <a:ext cx="2093493" cy="190098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0" name="TextBox 9"/>
          <p:cNvSpPr txBox="1"/>
          <p:nvPr/>
        </p:nvSpPr>
        <p:spPr>
          <a:xfrm>
            <a:off x="3627520" y="3708069"/>
            <a:ext cx="2093493" cy="830997"/>
          </a:xfrm>
          <a:prstGeom prst="rect">
            <a:avLst/>
          </a:prstGeom>
          <a:noFill/>
        </p:spPr>
        <p:txBody>
          <a:bodyPr wrap="square" rtlCol="0">
            <a:spAutoFit/>
          </a:bodyPr>
          <a:lstStyle/>
          <a:p>
            <a:pPr algn="ctr"/>
            <a:r>
              <a:rPr lang="en-US" sz="2400" b="1" dirty="0" smtClean="0">
                <a:solidFill>
                  <a:schemeClr val="bg1"/>
                </a:solidFill>
              </a:rPr>
              <a:t>Intensive TA  </a:t>
            </a:r>
          </a:p>
          <a:p>
            <a:pPr algn="ctr"/>
            <a:r>
              <a:rPr lang="en-US" sz="2400" b="1" dirty="0" smtClean="0">
                <a:solidFill>
                  <a:schemeClr val="bg1"/>
                </a:solidFill>
              </a:rPr>
              <a:t>(50 Districts)</a:t>
            </a:r>
            <a:endParaRPr lang="en-US" sz="2400" b="1" dirty="0">
              <a:solidFill>
                <a:schemeClr val="bg1"/>
              </a:solidFill>
            </a:endParaRPr>
          </a:p>
        </p:txBody>
      </p:sp>
      <p:sp>
        <p:nvSpPr>
          <p:cNvPr id="11" name="TextBox 10"/>
          <p:cNvSpPr txBox="1"/>
          <p:nvPr/>
        </p:nvSpPr>
        <p:spPr>
          <a:xfrm>
            <a:off x="1991224" y="2318482"/>
            <a:ext cx="5366085" cy="954107"/>
          </a:xfrm>
          <a:prstGeom prst="rect">
            <a:avLst/>
          </a:prstGeom>
          <a:noFill/>
        </p:spPr>
        <p:txBody>
          <a:bodyPr wrap="square" rtlCol="0">
            <a:spAutoFit/>
          </a:bodyPr>
          <a:lstStyle/>
          <a:p>
            <a:pPr algn="ctr"/>
            <a:r>
              <a:rPr lang="en-US" sz="2800" b="1" dirty="0" smtClean="0">
                <a:solidFill>
                  <a:schemeClr val="bg1"/>
                </a:solidFill>
              </a:rPr>
              <a:t>Grey Area: Fluid Alignment of PL and Provision of Targeted TA</a:t>
            </a:r>
            <a:endParaRPr lang="en-US" sz="2800" b="1" dirty="0">
              <a:solidFill>
                <a:schemeClr val="bg1"/>
              </a:solidFill>
            </a:endParaRPr>
          </a:p>
        </p:txBody>
      </p:sp>
      <p:sp>
        <p:nvSpPr>
          <p:cNvPr id="12" name="Right Arrow 11"/>
          <p:cNvSpPr/>
          <p:nvPr/>
        </p:nvSpPr>
        <p:spPr>
          <a:xfrm>
            <a:off x="930166" y="1262811"/>
            <a:ext cx="2173973" cy="100488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TextBox 12"/>
          <p:cNvSpPr txBox="1"/>
          <p:nvPr/>
        </p:nvSpPr>
        <p:spPr>
          <a:xfrm>
            <a:off x="1335211" y="1442089"/>
            <a:ext cx="1467852" cy="646331"/>
          </a:xfrm>
          <a:prstGeom prst="rect">
            <a:avLst/>
          </a:prstGeom>
          <a:noFill/>
        </p:spPr>
        <p:txBody>
          <a:bodyPr wrap="square" rtlCol="0">
            <a:spAutoFit/>
          </a:bodyPr>
          <a:lstStyle/>
          <a:p>
            <a:r>
              <a:rPr lang="en-US" b="1" dirty="0" smtClean="0">
                <a:solidFill>
                  <a:schemeClr val="bg1"/>
                </a:solidFill>
              </a:rPr>
              <a:t>Collaborative Communities</a:t>
            </a:r>
            <a:endParaRPr lang="en-US" b="1" dirty="0">
              <a:solidFill>
                <a:schemeClr val="bg1"/>
              </a:solidFill>
            </a:endParaRPr>
          </a:p>
        </p:txBody>
      </p:sp>
      <p:sp>
        <p:nvSpPr>
          <p:cNvPr id="14" name="Right Arrow 13"/>
          <p:cNvSpPr/>
          <p:nvPr/>
        </p:nvSpPr>
        <p:spPr>
          <a:xfrm rot="7634230">
            <a:off x="6584647" y="2283818"/>
            <a:ext cx="2146848" cy="967141"/>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6" name="Right Arrow 15"/>
          <p:cNvSpPr/>
          <p:nvPr/>
        </p:nvSpPr>
        <p:spPr>
          <a:xfrm rot="20287394">
            <a:off x="1923308" y="4335887"/>
            <a:ext cx="1925053" cy="100488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18" name="TextBox 17"/>
          <p:cNvSpPr txBox="1"/>
          <p:nvPr/>
        </p:nvSpPr>
        <p:spPr>
          <a:xfrm rot="20143776">
            <a:off x="2164996" y="4671168"/>
            <a:ext cx="1295779" cy="400110"/>
          </a:xfrm>
          <a:prstGeom prst="rect">
            <a:avLst/>
          </a:prstGeom>
          <a:noFill/>
        </p:spPr>
        <p:txBody>
          <a:bodyPr wrap="square" rtlCol="0">
            <a:spAutoFit/>
          </a:bodyPr>
          <a:lstStyle/>
          <a:p>
            <a:r>
              <a:rPr lang="en-US" sz="2000" b="1" dirty="0" smtClean="0">
                <a:solidFill>
                  <a:schemeClr val="bg1"/>
                </a:solidFill>
              </a:rPr>
              <a:t>SSIP SIMR</a:t>
            </a:r>
            <a:endParaRPr lang="en-US" sz="2000" b="1" dirty="0">
              <a:solidFill>
                <a:schemeClr val="bg1"/>
              </a:solidFill>
            </a:endParaRPr>
          </a:p>
        </p:txBody>
      </p:sp>
      <p:sp>
        <p:nvSpPr>
          <p:cNvPr id="19" name="Left Arrow 18"/>
          <p:cNvSpPr/>
          <p:nvPr/>
        </p:nvSpPr>
        <p:spPr>
          <a:xfrm>
            <a:off x="5811250" y="1107749"/>
            <a:ext cx="2658982" cy="1192633"/>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0" name="TextBox 19"/>
          <p:cNvSpPr txBox="1"/>
          <p:nvPr/>
        </p:nvSpPr>
        <p:spPr>
          <a:xfrm>
            <a:off x="6322088" y="1437670"/>
            <a:ext cx="2148144" cy="646331"/>
          </a:xfrm>
          <a:prstGeom prst="rect">
            <a:avLst/>
          </a:prstGeom>
          <a:noFill/>
        </p:spPr>
        <p:txBody>
          <a:bodyPr wrap="square" rtlCol="0">
            <a:spAutoFit/>
          </a:bodyPr>
          <a:lstStyle/>
          <a:p>
            <a:pPr algn="ctr"/>
            <a:r>
              <a:rPr lang="en-US" b="1" dirty="0" smtClean="0">
                <a:solidFill>
                  <a:schemeClr val="bg1"/>
                </a:solidFill>
              </a:rPr>
              <a:t>Incidental Benefits of the SSIP</a:t>
            </a:r>
            <a:endParaRPr lang="en-US" b="1" dirty="0">
              <a:solidFill>
                <a:schemeClr val="bg1"/>
              </a:solidFill>
            </a:endParaRPr>
          </a:p>
        </p:txBody>
      </p:sp>
      <p:sp>
        <p:nvSpPr>
          <p:cNvPr id="21" name="TextBox 20"/>
          <p:cNvSpPr txBox="1"/>
          <p:nvPr/>
        </p:nvSpPr>
        <p:spPr>
          <a:xfrm rot="18542403">
            <a:off x="6746571" y="2409905"/>
            <a:ext cx="1807092" cy="646331"/>
          </a:xfrm>
          <a:prstGeom prst="rect">
            <a:avLst/>
          </a:prstGeom>
          <a:noFill/>
        </p:spPr>
        <p:txBody>
          <a:bodyPr wrap="square" rtlCol="0">
            <a:spAutoFit/>
          </a:bodyPr>
          <a:lstStyle/>
          <a:p>
            <a:pPr algn="ctr"/>
            <a:r>
              <a:rPr lang="en-US" b="1" dirty="0" smtClean="0">
                <a:solidFill>
                  <a:schemeClr val="bg1"/>
                </a:solidFill>
              </a:rPr>
              <a:t>Incidental Benefits</a:t>
            </a:r>
            <a:endParaRPr lang="en-US" b="1" dirty="0">
              <a:solidFill>
                <a:schemeClr val="bg1"/>
              </a:solidFill>
            </a:endParaRPr>
          </a:p>
        </p:txBody>
      </p:sp>
    </p:spTree>
    <p:extLst>
      <p:ext uri="{BB962C8B-B14F-4D97-AF65-F5344CB8AC3E}">
        <p14:creationId xmlns:p14="http://schemas.microsoft.com/office/powerpoint/2010/main" val="419150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P spid="13" grpId="0"/>
      <p:bldP spid="14" grpId="0" animBg="1"/>
      <p:bldP spid="16" grpId="0" animBg="1"/>
      <p:bldP spid="18" grpId="0"/>
      <p:bldP spid="19" grpId="0" animBg="1"/>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26</a:t>
            </a:fld>
            <a:endParaRPr lang="en-US" dirty="0"/>
          </a:p>
        </p:txBody>
      </p:sp>
      <p:graphicFrame>
        <p:nvGraphicFramePr>
          <p:cNvPr id="6" name="Diagram 5"/>
          <p:cNvGraphicFramePr/>
          <p:nvPr/>
        </p:nvGraphicFramePr>
        <p:xfrm>
          <a:off x="228600" y="1266825"/>
          <a:ext cx="86868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http://www.rady.ucsd.edu/images/beyster/360.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7025" y="2635885"/>
            <a:ext cx="627380" cy="614045"/>
          </a:xfrm>
          <a:prstGeom prst="rect">
            <a:avLst/>
          </a:prstGeom>
          <a:noFill/>
          <a:ln>
            <a:noFill/>
          </a:ln>
        </p:spPr>
      </p:pic>
      <p:sp>
        <p:nvSpPr>
          <p:cNvPr id="8" name="Text Box 2"/>
          <p:cNvSpPr txBox="1">
            <a:spLocks noChangeArrowheads="1"/>
          </p:cNvSpPr>
          <p:nvPr/>
        </p:nvSpPr>
        <p:spPr bwMode="auto">
          <a:xfrm>
            <a:off x="3714750" y="3323590"/>
            <a:ext cx="1714500" cy="89852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rot="0" vert="horz" wrap="square" lIns="91440" tIns="45720" rIns="91440" bIns="45720" anchor="t" anchorCtr="0">
            <a:spAutoFit/>
          </a:bodyPr>
          <a:lstStyle/>
          <a:p>
            <a:pPr marL="0" marR="0" algn="ctr">
              <a:lnSpc>
                <a:spcPct val="115000"/>
              </a:lnSpc>
              <a:spcBef>
                <a:spcPts val="0"/>
              </a:spcBef>
              <a:spcAft>
                <a:spcPts val="1000"/>
              </a:spcAft>
            </a:pPr>
            <a:r>
              <a:rPr lang="en-US" sz="1800" b="1" dirty="0">
                <a:effectLst/>
                <a:ea typeface="Calibri"/>
                <a:cs typeface="Times New Roman"/>
              </a:rPr>
              <a:t>Stakeholder Engagement</a:t>
            </a:r>
            <a:endParaRPr lang="en-US" sz="1100" dirty="0">
              <a:effectLst/>
              <a:ea typeface="Calibri"/>
              <a:cs typeface="Times New Roman"/>
            </a:endParaRPr>
          </a:p>
        </p:txBody>
      </p:sp>
    </p:spTree>
    <p:extLst>
      <p:ext uri="{BB962C8B-B14F-4D97-AF65-F5344CB8AC3E}">
        <p14:creationId xmlns:p14="http://schemas.microsoft.com/office/powerpoint/2010/main" val="107108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 Engagement Critical</a:t>
            </a:r>
            <a:endParaRPr lang="en-US" dirty="0"/>
          </a:p>
        </p:txBody>
      </p:sp>
      <p:sp>
        <p:nvSpPr>
          <p:cNvPr id="3" name="Content Placeholder 2"/>
          <p:cNvSpPr>
            <a:spLocks noGrp="1"/>
          </p:cNvSpPr>
          <p:nvPr>
            <p:ph idx="1"/>
          </p:nvPr>
        </p:nvSpPr>
        <p:spPr/>
        <p:txBody>
          <a:bodyPr/>
          <a:lstStyle/>
          <a:p>
            <a:r>
              <a:rPr lang="en-US" dirty="0" smtClean="0"/>
              <a:t>Stakeholder engagement extends to parents, students  and community.</a:t>
            </a:r>
          </a:p>
          <a:p>
            <a:r>
              <a:rPr lang="en-US" dirty="0" smtClean="0"/>
              <a:t>Stakeholder engagement is </a:t>
            </a:r>
            <a:r>
              <a:rPr lang="en-US" dirty="0" smtClean="0">
                <a:solidFill>
                  <a:srgbClr val="FF0000"/>
                </a:solidFill>
              </a:rPr>
              <a:t>ongoing.</a:t>
            </a:r>
          </a:p>
          <a:p>
            <a:r>
              <a:rPr lang="en-US" dirty="0" smtClean="0"/>
              <a:t>Stakeholders continuously contribute to the work.</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27</a:t>
            </a:fld>
            <a:endParaRPr lang="en-US" dirty="0"/>
          </a:p>
        </p:txBody>
      </p:sp>
      <p:pic>
        <p:nvPicPr>
          <p:cNvPr id="6" name="Picture 5"/>
          <p:cNvPicPr>
            <a:picLocks noChangeAspect="1"/>
          </p:cNvPicPr>
          <p:nvPr/>
        </p:nvPicPr>
        <p:blipFill>
          <a:blip r:embed="rId3"/>
          <a:stretch>
            <a:fillRect/>
          </a:stretch>
        </p:blipFill>
        <p:spPr>
          <a:xfrm>
            <a:off x="1219200" y="3851563"/>
            <a:ext cx="6913421" cy="2325399"/>
          </a:xfrm>
          <a:prstGeom prst="rect">
            <a:avLst/>
          </a:prstGeom>
        </p:spPr>
      </p:pic>
    </p:spTree>
    <p:extLst>
      <p:ext uri="{BB962C8B-B14F-4D97-AF65-F5344CB8AC3E}">
        <p14:creationId xmlns:p14="http://schemas.microsoft.com/office/powerpoint/2010/main" val="1718585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5852"/>
            <a:ext cx="7772400" cy="2960548"/>
          </a:xfrm>
        </p:spPr>
        <p:txBody>
          <a:bodyPr>
            <a:normAutofit/>
          </a:bodyPr>
          <a:lstStyle/>
          <a:p>
            <a:r>
              <a:rPr lang="en-US" sz="3600" b="1" dirty="0"/>
              <a:t>Engaging Economically Disadvantaged Student with Disabilities</a:t>
            </a:r>
            <a:r>
              <a:rPr lang="en-US" b="1" dirty="0"/>
              <a:t/>
            </a:r>
            <a:br>
              <a:rPr lang="en-US" b="1" dirty="0"/>
            </a:br>
            <a:r>
              <a:rPr lang="en-US" sz="3600" b="1" dirty="0">
                <a:solidFill>
                  <a:srgbClr val="000000"/>
                </a:solidFill>
                <a:latin typeface="Calibri Light"/>
              </a:rPr>
              <a:t>Student Success</a:t>
            </a:r>
            <a:r>
              <a:rPr lang="en-US" b="1" dirty="0">
                <a:solidFill>
                  <a:srgbClr val="000000"/>
                </a:solidFill>
                <a:latin typeface="Calibri Light"/>
              </a:rPr>
              <a:t/>
            </a:r>
            <a:br>
              <a:rPr lang="en-US" b="1" dirty="0">
                <a:solidFill>
                  <a:srgbClr val="000000"/>
                </a:solidFill>
                <a:latin typeface="Calibri Light"/>
              </a:rPr>
            </a:br>
            <a:r>
              <a:rPr lang="en-US" sz="2400" b="1" dirty="0">
                <a:solidFill>
                  <a:srgbClr val="000000"/>
                </a:solidFill>
                <a:latin typeface="Calibri Light"/>
              </a:rPr>
              <a:t>June 17,2015</a:t>
            </a:r>
            <a:br>
              <a:rPr lang="en-US" sz="2400" b="1" dirty="0">
                <a:solidFill>
                  <a:srgbClr val="000000"/>
                </a:solidFill>
                <a:latin typeface="Calibri Light"/>
              </a:rPr>
            </a:br>
            <a:r>
              <a:rPr lang="en-US" sz="2400" b="1" dirty="0">
                <a:solidFill>
                  <a:srgbClr val="000000"/>
                </a:solidFill>
                <a:latin typeface="Calibri Light"/>
              </a:rPr>
              <a:t>Ann Cross</a:t>
            </a:r>
          </a:p>
        </p:txBody>
      </p:sp>
      <p:sp>
        <p:nvSpPr>
          <p:cNvPr id="3" name="Subtitle 2"/>
          <p:cNvSpPr>
            <a:spLocks noGrp="1"/>
          </p:cNvSpPr>
          <p:nvPr>
            <p:ph type="subTitle" idx="1"/>
          </p:nvPr>
        </p:nvSpPr>
        <p:spPr>
          <a:xfrm flipV="1">
            <a:off x="1371600" y="5638799"/>
            <a:ext cx="6400800" cy="45719"/>
          </a:xfrm>
        </p:spPr>
        <p:txBody>
          <a:bodyPr>
            <a:normAutofit fontScale="25000" lnSpcReduction="20000"/>
          </a:bodyPr>
          <a:lstStyle/>
          <a:p>
            <a:endParaRPr lang="en-US" dirty="0"/>
          </a:p>
        </p:txBody>
      </p:sp>
      <p:sp>
        <p:nvSpPr>
          <p:cNvPr id="5" name="Rectangle 4"/>
          <p:cNvSpPr/>
          <p:nvPr/>
        </p:nvSpPr>
        <p:spPr>
          <a:xfrm>
            <a:off x="609600" y="914400"/>
            <a:ext cx="7924800" cy="1524000"/>
          </a:xfrm>
          <a:prstGeom prst="rect">
            <a:avLst/>
          </a:prstGeom>
          <a:solidFill>
            <a:srgbClr val="2D24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Bernard MT Condensed" pitchFamily="18" charset="0"/>
              </a:rPr>
              <a:t>Gordon County Schools</a:t>
            </a:r>
          </a:p>
          <a:p>
            <a:pPr algn="ctr"/>
            <a:r>
              <a:rPr lang="en-US" dirty="0" smtClean="0">
                <a:latin typeface="Bernard MT Condensed" pitchFamily="18" charset="0"/>
              </a:rPr>
              <a:t>Calhoun, Georgia</a:t>
            </a:r>
          </a:p>
          <a:p>
            <a:pPr algn="ctr"/>
            <a:endParaRPr lang="en-US" dirty="0" smtClean="0">
              <a:latin typeface="Cooper Black" pitchFamily="18" charset="0"/>
            </a:endParaRPr>
          </a:p>
          <a:p>
            <a:pPr algn="ctr"/>
            <a:r>
              <a:rPr lang="en-US" dirty="0" smtClean="0">
                <a:latin typeface="Lucida Calligraphy" pitchFamily="66" charset="0"/>
              </a:rPr>
              <a:t>Rigor, Relevance, Relationships, Results</a:t>
            </a:r>
            <a:endParaRPr lang="en-US" dirty="0">
              <a:latin typeface="Lucida Calligraphy" pitchFamily="66" charset="0"/>
            </a:endParaRPr>
          </a:p>
        </p:txBody>
      </p:sp>
      <p:sp>
        <p:nvSpPr>
          <p:cNvPr id="6" name="Rectangle 5"/>
          <p:cNvSpPr/>
          <p:nvPr/>
        </p:nvSpPr>
        <p:spPr>
          <a:xfrm>
            <a:off x="609600" y="5715000"/>
            <a:ext cx="79248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Expected Outcomes</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a:xfrm>
            <a:off x="457200" y="1600200"/>
            <a:ext cx="8229600" cy="5029200"/>
          </a:xfrm>
        </p:spPr>
        <p:txBody>
          <a:bodyPr>
            <a:normAutofit/>
          </a:bodyPr>
          <a:lstStyle/>
          <a:p>
            <a:r>
              <a:rPr lang="en-US" b="1" dirty="0">
                <a:latin typeface="Times New Roman" pitchFamily="18" charset="0"/>
                <a:cs typeface="Times New Roman" pitchFamily="18" charset="0"/>
              </a:rPr>
              <a:t>As a result of this activity, the participant </a:t>
            </a:r>
            <a:r>
              <a:rPr lang="en-US" b="1" dirty="0" smtClean="0">
                <a:latin typeface="Times New Roman" pitchFamily="18" charset="0"/>
                <a:cs typeface="Times New Roman" pitchFamily="18" charset="0"/>
              </a:rPr>
              <a:t>will:</a:t>
            </a:r>
          </a:p>
          <a:p>
            <a:pPr marL="0" indent="0">
              <a:buNone/>
            </a:pPr>
            <a:endParaRPr lang="en-US" dirty="0" smtClean="0">
              <a:latin typeface="Times New Roman" pitchFamily="18" charset="0"/>
              <a:cs typeface="Times New Roman" pitchFamily="18" charset="0"/>
            </a:endParaRPr>
          </a:p>
          <a:p>
            <a:pPr>
              <a:buFontTx/>
              <a:buChar char="-"/>
            </a:pPr>
            <a:r>
              <a:rPr lang="en-US" dirty="0" smtClean="0"/>
              <a:t>List four risk factors of poverty that impair student achievement</a:t>
            </a:r>
          </a:p>
          <a:p>
            <a:pPr marL="0" indent="0">
              <a:buNone/>
            </a:pPr>
            <a:endParaRPr lang="en-US" dirty="0" smtClean="0"/>
          </a:p>
          <a:p>
            <a:pPr>
              <a:buNone/>
            </a:pPr>
            <a:r>
              <a:rPr lang="en-US" dirty="0" smtClean="0"/>
              <a:t> - Name seven factors crucial to engaging disadvantaged students with learning disabilities</a:t>
            </a:r>
          </a:p>
          <a:p>
            <a:pPr>
              <a:buNone/>
            </a:pPr>
            <a:endParaRPr lang="en-US" dirty="0" smtClean="0"/>
          </a:p>
          <a:p>
            <a:pPr>
              <a:buNone/>
            </a:pPr>
            <a:r>
              <a:rPr lang="en-US" dirty="0" smtClean="0"/>
              <a:t> - Identify three strategies to promote student engagement</a:t>
            </a:r>
          </a:p>
          <a:p>
            <a:pPr>
              <a:buNone/>
            </a:pPr>
            <a:endParaRPr lang="en-US" dirty="0">
              <a:latin typeface="Times New Roman" pitchFamily="18" charset="0"/>
              <a:cs typeface="Times New Roman" pitchFamily="18" charset="0"/>
            </a:endParaRPr>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Foundational Belief</a:t>
            </a:r>
            <a:endParaRPr lang="en-US" dirty="0"/>
          </a:p>
        </p:txBody>
      </p:sp>
      <p:sp>
        <p:nvSpPr>
          <p:cNvPr id="3" name="Content Placeholder 2"/>
          <p:cNvSpPr>
            <a:spLocks noGrp="1"/>
          </p:cNvSpPr>
          <p:nvPr>
            <p:ph idx="1"/>
          </p:nvPr>
        </p:nvSpPr>
        <p:spPr/>
        <p:txBody>
          <a:bodyPr/>
          <a:lstStyle/>
          <a:p>
            <a:pPr marL="0" lvl="0" indent="0" algn="ctr">
              <a:buNone/>
            </a:pPr>
            <a:endParaRPr lang="en-US" sz="4000" dirty="0" smtClean="0"/>
          </a:p>
          <a:p>
            <a:pPr marL="0" lvl="0" indent="0" algn="ctr">
              <a:buNone/>
            </a:pPr>
            <a:endParaRPr lang="en-US" sz="4000" dirty="0"/>
          </a:p>
          <a:p>
            <a:pPr marL="0" lvl="0" indent="0" algn="ctr">
              <a:buNone/>
            </a:pPr>
            <a:r>
              <a:rPr lang="en-US" sz="4000" dirty="0" smtClean="0"/>
              <a:t>Focus </a:t>
            </a:r>
            <a:r>
              <a:rPr lang="en-US" sz="4000" dirty="0"/>
              <a:t>on student outcomes that lead to equality of opportunity, full participation, economic self-sufficiency and independent living.</a:t>
            </a:r>
          </a:p>
          <a:p>
            <a:endParaRPr lang="en-US"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68B14-CEDD-4473-812F-90593FED4C77}" type="slidenum">
              <a:rPr lang="en-US">
                <a:solidFill>
                  <a:prstClr val="black">
                    <a:tint val="75000"/>
                  </a:prstClr>
                </a:solidFill>
              </a:rPr>
              <a:pPr/>
              <a:t>3</a:t>
            </a:fld>
            <a:endParaRPr lang="en-US">
              <a:solidFill>
                <a:prstClr val="black">
                  <a:tint val="75000"/>
                </a:prstClr>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rcRect l="771" t="15154" r="60548" b="28725"/>
          <a:stretch>
            <a:fillRect/>
          </a:stretch>
        </p:blipFill>
        <p:spPr bwMode="auto">
          <a:xfrm>
            <a:off x="5334000" y="457201"/>
            <a:ext cx="2743200" cy="1752600"/>
          </a:xfrm>
          <a:prstGeom prst="rect">
            <a:avLst/>
          </a:prstGeom>
          <a:noFill/>
          <a:ln>
            <a:noFill/>
          </a:ln>
        </p:spPr>
      </p:pic>
    </p:spTree>
    <p:extLst>
      <p:ext uri="{BB962C8B-B14F-4D97-AF65-F5344CB8AC3E}">
        <p14:creationId xmlns:p14="http://schemas.microsoft.com/office/powerpoint/2010/main" val="1702125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Gordon County</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latin typeface="Times New Roman" pitchFamily="18" charset="0"/>
                <a:cs typeface="Times New Roman" pitchFamily="18" charset="0"/>
              </a:rPr>
              <a:t>Calhoun-  Northwest Georgia</a:t>
            </a:r>
          </a:p>
          <a:p>
            <a:r>
              <a:rPr lang="en-US" dirty="0" smtClean="0">
                <a:latin typeface="Times New Roman" pitchFamily="18" charset="0"/>
                <a:cs typeface="Times New Roman" pitchFamily="18" charset="0"/>
              </a:rPr>
              <a:t>Size C system -  Approximately 771 Students with IEPs</a:t>
            </a:r>
          </a:p>
          <a:p>
            <a:r>
              <a:rPr lang="en-US" dirty="0" smtClean="0">
                <a:latin typeface="Times New Roman" pitchFamily="18" charset="0"/>
                <a:cs typeface="Times New Roman" pitchFamily="18" charset="0"/>
              </a:rPr>
              <a:t>3 ESS Administrators</a:t>
            </a:r>
          </a:p>
          <a:p>
            <a:r>
              <a:rPr lang="en-US" dirty="0" smtClean="0">
                <a:latin typeface="Times New Roman" pitchFamily="18" charset="0"/>
                <a:cs typeface="Times New Roman" pitchFamily="18" charset="0"/>
              </a:rPr>
              <a:t>1 Parent Mentor/Social Worker</a:t>
            </a:r>
          </a:p>
          <a:p>
            <a:r>
              <a:rPr lang="en-US" dirty="0" smtClean="0">
                <a:latin typeface="Times New Roman" pitchFamily="18" charset="0"/>
                <a:cs typeface="Times New Roman" pitchFamily="18" charset="0"/>
              </a:rPr>
              <a:t>10 schools; College and Career Academy</a:t>
            </a:r>
          </a:p>
          <a:p>
            <a:r>
              <a:rPr lang="en-US" dirty="0" smtClean="0">
                <a:latin typeface="Times New Roman" pitchFamily="18" charset="0"/>
                <a:cs typeface="Times New Roman" pitchFamily="18" charset="0"/>
              </a:rPr>
              <a:t>75% Free and Reduced /Economic Disadvantaged</a:t>
            </a:r>
          </a:p>
          <a:p>
            <a:r>
              <a:rPr lang="en-US" dirty="0" smtClean="0">
                <a:latin typeface="Times New Roman" pitchFamily="18" charset="0"/>
                <a:cs typeface="Times New Roman" pitchFamily="18" charset="0"/>
              </a:rPr>
              <a:t>9.9 Unemployment Rate</a:t>
            </a:r>
          </a:p>
          <a:p>
            <a:endParaRPr lang="en-US" dirty="0" smtClean="0">
              <a:latin typeface="Times New Roman" pitchFamily="18" charset="0"/>
              <a:cs typeface="Times New Roman" pitchFamily="18" charset="0"/>
            </a:endParaRPr>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solidFill>
                  <a:srgbClr val="FF0000"/>
                </a:solidFill>
                <a:latin typeface="Bernard MT Condensed" panose="02050806060905020404" pitchFamily="18" charset="0"/>
              </a:rPr>
              <a:t>Gordon County</a:t>
            </a:r>
            <a:br>
              <a:rPr lang="en-US" sz="4000" b="1" dirty="0">
                <a:solidFill>
                  <a:srgbClr val="FF0000"/>
                </a:solidFill>
                <a:latin typeface="Bernard MT Condensed" panose="02050806060905020404" pitchFamily="18" charset="0"/>
              </a:rPr>
            </a:br>
            <a:r>
              <a:rPr lang="en-US" sz="4000" b="1" dirty="0">
                <a:solidFill>
                  <a:srgbClr val="FF0000"/>
                </a:solidFill>
                <a:latin typeface="Bernard MT Condensed" panose="02050806060905020404" pitchFamily="18" charset="0"/>
              </a:rPr>
              <a:t>FY15 Special Education Composition </a:t>
            </a:r>
            <a:endParaRPr lang="en-US" sz="4000" dirty="0">
              <a:latin typeface="Bernard MT Condensed" panose="02050806060905020404" pitchFamily="18" charset="0"/>
            </a:endParaRP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1676400" y="1825625"/>
            <a:ext cx="10439400" cy="5523140"/>
          </a:xfrm>
          <a:prstGeom prst="rect">
            <a:avLst/>
          </a:prstGeom>
          <a:noFill/>
          <a:ln w="9525">
            <a:noFill/>
            <a:miter lim="800000"/>
            <a:headEnd/>
            <a:tailEnd/>
          </a:ln>
          <a:effectLst/>
        </p:spPr>
      </p:pic>
    </p:spTree>
    <p:extLst>
      <p:ext uri="{BB962C8B-B14F-4D97-AF65-F5344CB8AC3E}">
        <p14:creationId xmlns:p14="http://schemas.microsoft.com/office/powerpoint/2010/main" val="694275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ernard MT Condensed" pitchFamily="18" charset="0"/>
              </a:rPr>
              <a:t>Which Way Are We Headed?</a:t>
            </a:r>
            <a:endParaRPr lang="en-US" dirty="0"/>
          </a:p>
        </p:txBody>
      </p:sp>
      <p:sp>
        <p:nvSpPr>
          <p:cNvPr id="8" name="Content Placeholder 7"/>
          <p:cNvSpPr>
            <a:spLocks noGrp="1"/>
          </p:cNvSpPr>
          <p:nvPr>
            <p:ph idx="1"/>
          </p:nvPr>
        </p:nvSpPr>
        <p:spPr/>
        <p:txBody>
          <a:bodyPr/>
          <a:lstStyle/>
          <a:p>
            <a:endParaRPr lang="en-US" dirty="0"/>
          </a:p>
        </p:txBody>
      </p:sp>
      <p:pic>
        <p:nvPicPr>
          <p:cNvPr id="1028" name="Picture 4" descr="C:\Users\asegursky\AppData\Local\Microsoft\Windows\Temporary Internet Files\Content.IE5\Q8IABNZC\8226451812_88007f08df_z[1].jpg"/>
          <p:cNvPicPr>
            <a:picLocks noChangeAspect="1" noChangeArrowheads="1"/>
          </p:cNvPicPr>
          <p:nvPr/>
        </p:nvPicPr>
        <p:blipFill>
          <a:blip r:embed="rId3" cstate="print"/>
          <a:srcRect/>
          <a:stretch>
            <a:fillRect/>
          </a:stretch>
        </p:blipFill>
        <p:spPr bwMode="auto">
          <a:xfrm>
            <a:off x="508000" y="1447800"/>
            <a:ext cx="8128000" cy="46926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0000"/>
                </a:solidFill>
                <a:latin typeface="Bernard MT Condensed" pitchFamily="18" charset="0"/>
              </a:rPr>
              <a:t>Root Cause</a:t>
            </a:r>
            <a:endParaRPr lang="en-US" sz="4000" b="1" dirty="0">
              <a:solidFill>
                <a:srgbClr val="FF0000"/>
              </a:solidFill>
              <a:latin typeface="Bernard MT Condensed" pitchFamily="18" charset="0"/>
            </a:endParaRPr>
          </a:p>
        </p:txBody>
      </p:sp>
      <p:sp>
        <p:nvSpPr>
          <p:cNvPr id="3" name="Content Placeholder 2"/>
          <p:cNvSpPr>
            <a:spLocks noGrp="1"/>
          </p:cNvSpPr>
          <p:nvPr>
            <p:ph idx="1"/>
          </p:nvPr>
        </p:nvSpPr>
        <p:spPr/>
        <p:txBody>
          <a:bodyPr>
            <a:normAutofit/>
          </a:bodyPr>
          <a:lstStyle/>
          <a:p>
            <a:pPr>
              <a:buNone/>
            </a:pPr>
            <a:endParaRPr lang="en-US" dirty="0"/>
          </a:p>
          <a:p>
            <a:r>
              <a:rPr lang="en-US" dirty="0" smtClean="0"/>
              <a:t>We talked, asked questions, and LISTENED</a:t>
            </a:r>
          </a:p>
          <a:p>
            <a:pPr marL="0" indent="0">
              <a:buNone/>
            </a:pPr>
            <a:endParaRPr lang="en-US" dirty="0" smtClean="0"/>
          </a:p>
          <a:p>
            <a:pPr marL="0" indent="0" algn="ctr">
              <a:buNone/>
            </a:pPr>
            <a:r>
              <a:rPr lang="en-US" b="1" i="1" dirty="0" smtClean="0"/>
              <a:t>What do you think are root causes in your district for lack of student achievement or low graduation rate? </a:t>
            </a:r>
          </a:p>
          <a:p>
            <a:pPr marL="0" indent="0">
              <a:buNone/>
            </a:pPr>
            <a:r>
              <a:rPr lang="en-US" dirty="0"/>
              <a:t> </a:t>
            </a:r>
            <a:r>
              <a:rPr lang="en-US" dirty="0" smtClean="0"/>
              <a:t>                  </a:t>
            </a:r>
          </a:p>
          <a:p>
            <a:endParaRPr lang="en-US" dirty="0"/>
          </a:p>
          <a:p>
            <a:pPr marL="0" indent="0">
              <a:buNone/>
            </a:pPr>
            <a:endParaRPr lang="en-US" dirty="0" smtClean="0"/>
          </a:p>
          <a:p>
            <a:pPr>
              <a:buNone/>
            </a:pPr>
            <a:endParaRPr lang="en-US" dirty="0" smtClean="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extLst>
      <p:ext uri="{BB962C8B-B14F-4D97-AF65-F5344CB8AC3E}">
        <p14:creationId xmlns:p14="http://schemas.microsoft.com/office/powerpoint/2010/main" val="35244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Bernard MT Condensed" pitchFamily="18" charset="0"/>
              </a:rPr>
              <a:t>Root Cause</a:t>
            </a:r>
            <a:endParaRPr lang="en-US" sz="4800" b="1" dirty="0">
              <a:solidFill>
                <a:srgbClr val="FF0000"/>
              </a:solidFill>
              <a:latin typeface="Bernard MT Condensed" pitchFamily="18"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sz="4800" b="1" dirty="0" smtClean="0"/>
              <a:t>NO expectation </a:t>
            </a:r>
          </a:p>
          <a:p>
            <a:pPr marL="0" indent="0" algn="ctr">
              <a:buNone/>
            </a:pPr>
            <a:endParaRPr lang="en-US" b="1" dirty="0"/>
          </a:p>
          <a:p>
            <a:pPr marL="0" indent="0" algn="ctr">
              <a:buNone/>
            </a:pPr>
            <a:r>
              <a:rPr lang="en-US" dirty="0" smtClean="0"/>
              <a:t>for SWDs to succeed and graduate with a regular education diploma</a:t>
            </a:r>
          </a:p>
          <a:p>
            <a:pPr algn="ctr">
              <a:buNone/>
            </a:pPr>
            <a:endParaRPr lang="en-US" dirty="0" smtClean="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extLst>
      <p:ext uri="{BB962C8B-B14F-4D97-AF65-F5344CB8AC3E}">
        <p14:creationId xmlns:p14="http://schemas.microsoft.com/office/powerpoint/2010/main" val="1266741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Root Causes</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p:txBody>
          <a:bodyPr>
            <a:normAutofit/>
          </a:bodyPr>
          <a:lstStyle/>
          <a:p>
            <a:pPr algn="ctr">
              <a:buNone/>
            </a:pPr>
            <a:endParaRPr lang="en-US" sz="2800" dirty="0" smtClean="0"/>
          </a:p>
          <a:p>
            <a:pPr algn="ctr">
              <a:buNone/>
            </a:pPr>
            <a:r>
              <a:rPr lang="en-US" sz="4400" b="1" dirty="0" smtClean="0"/>
              <a:t>75% of students with disabilities were economically disadvantaged and unengaged in school</a:t>
            </a:r>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Bernard MT Condensed" pitchFamily="18" charset="0"/>
              </a:rPr>
              <a:t>Root Cause</a:t>
            </a:r>
            <a:endParaRPr lang="en-US" sz="4800" b="1" dirty="0">
              <a:solidFill>
                <a:srgbClr val="FF0000"/>
              </a:solidFill>
              <a:latin typeface="Bernard MT Condensed" pitchFamily="18"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sz="4800" b="1" dirty="0" smtClean="0"/>
              <a:t>Lack  Of Parent Participation</a:t>
            </a:r>
          </a:p>
          <a:p>
            <a:pPr algn="ctr">
              <a:buNone/>
            </a:pPr>
            <a:r>
              <a:rPr lang="en-US" b="1" dirty="0" smtClean="0"/>
              <a:t>2012</a:t>
            </a:r>
          </a:p>
          <a:p>
            <a:pPr algn="ctr">
              <a:buNone/>
            </a:pPr>
            <a:r>
              <a:rPr lang="en-US" b="1" dirty="0" smtClean="0"/>
              <a:t>33% IEP Attendance</a:t>
            </a:r>
          </a:p>
          <a:p>
            <a:pPr algn="ctr">
              <a:buNone/>
            </a:pPr>
            <a:r>
              <a:rPr lang="en-US" b="1" dirty="0" smtClean="0"/>
              <a:t>51% Parent Survey Satisfaction</a:t>
            </a:r>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extLst>
      <p:ext uri="{BB962C8B-B14F-4D97-AF65-F5344CB8AC3E}">
        <p14:creationId xmlns:p14="http://schemas.microsoft.com/office/powerpoint/2010/main" val="1415074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0000"/>
                </a:solidFill>
                <a:latin typeface="Bernard MT Condensed" pitchFamily="18" charset="0"/>
              </a:rPr>
              <a:t>Root Cause</a:t>
            </a:r>
            <a:endParaRPr lang="en-US" sz="4800" b="1" dirty="0">
              <a:solidFill>
                <a:srgbClr val="FF0000"/>
              </a:solidFill>
              <a:latin typeface="Bernard MT Condensed" pitchFamily="18" charset="0"/>
            </a:endParaRP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lgn="ctr">
              <a:buNone/>
            </a:pPr>
            <a:r>
              <a:rPr lang="en-US" sz="4800" b="1" dirty="0" smtClean="0"/>
              <a:t>Teacher Turnover and Lack of Content Knowledge</a:t>
            </a:r>
          </a:p>
          <a:p>
            <a:pPr marL="0" indent="0" algn="ctr">
              <a:buNone/>
            </a:pPr>
            <a:endParaRPr lang="en-US" b="1" dirty="0"/>
          </a:p>
          <a:p>
            <a:pPr marL="0" indent="0" algn="ctr">
              <a:buNone/>
            </a:pPr>
            <a:r>
              <a:rPr lang="en-US" dirty="0" smtClean="0"/>
              <a:t>Best ESS teachers moved to General Education and 68% of NEW ESS came from alternative backgrounds other than ESS and Content Knowledge</a:t>
            </a:r>
          </a:p>
          <a:p>
            <a:pPr algn="ctr">
              <a:buNone/>
            </a:pPr>
            <a:endParaRPr lang="en-US" dirty="0" smtClean="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extLst>
      <p:ext uri="{BB962C8B-B14F-4D97-AF65-F5344CB8AC3E}">
        <p14:creationId xmlns:p14="http://schemas.microsoft.com/office/powerpoint/2010/main" val="2718581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ln>
            <a:solidFill>
              <a:schemeClr val="bg1"/>
            </a:solidFill>
          </a:ln>
        </p:spPr>
        <p:txBody>
          <a:bodyPr/>
          <a:lstStyle/>
          <a:p>
            <a:pPr>
              <a:buNone/>
            </a:pPr>
            <a:endParaRPr lang="en-US" dirty="0"/>
          </a:p>
        </p:txBody>
      </p:sp>
      <p:sp>
        <p:nvSpPr>
          <p:cNvPr id="4" name="Rectangle 3"/>
          <p:cNvSpPr/>
          <p:nvPr/>
        </p:nvSpPr>
        <p:spPr>
          <a:xfrm>
            <a:off x="449239" y="1450620"/>
            <a:ext cx="8229600" cy="3048000"/>
          </a:xfrm>
          <a:prstGeom prst="rect">
            <a:avLst/>
          </a:prstGeom>
          <a:solidFill>
            <a:srgbClr val="2D2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ln w="22225">
                  <a:solidFill>
                    <a:schemeClr val="accent2"/>
                  </a:solidFill>
                  <a:prstDash val="solid"/>
                </a:ln>
                <a:solidFill>
                  <a:schemeClr val="accent2">
                    <a:lumMod val="40000"/>
                    <a:lumOff val="60000"/>
                  </a:schemeClr>
                </a:solidFill>
                <a:latin typeface="Bernard MT Condensed" pitchFamily="18" charset="0"/>
              </a:rPr>
              <a:t>Mindset: Culture Change</a:t>
            </a:r>
            <a:endParaRPr lang="en-US" sz="6000" b="1" dirty="0">
              <a:ln w="22225">
                <a:solidFill>
                  <a:schemeClr val="accent2"/>
                </a:solidFill>
                <a:prstDash val="solid"/>
              </a:ln>
              <a:solidFill>
                <a:schemeClr val="accent2">
                  <a:lumMod val="40000"/>
                  <a:lumOff val="60000"/>
                </a:schemeClr>
              </a:solidFill>
              <a:latin typeface="Bernard MT Condensed"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solidFill>
                  <a:srgbClr val="FF0000"/>
                </a:solidFill>
                <a:latin typeface="Bernard MT Condensed"/>
              </a:rPr>
              <a:t>Possibilities</a:t>
            </a:r>
            <a:endParaRPr lang="en-US" sz="8000" dirty="0">
              <a:solidFill>
                <a:srgbClr val="FF0000"/>
              </a:solidFill>
              <a:latin typeface="Bernard MT Condensed"/>
            </a:endParaRPr>
          </a:p>
        </p:txBody>
      </p:sp>
      <p:sp>
        <p:nvSpPr>
          <p:cNvPr id="3" name="Content Placeholder 2"/>
          <p:cNvSpPr>
            <a:spLocks noGrp="1"/>
          </p:cNvSpPr>
          <p:nvPr>
            <p:ph idx="1"/>
          </p:nvPr>
        </p:nvSpPr>
        <p:spPr>
          <a:xfrm>
            <a:off x="457200" y="1600200"/>
            <a:ext cx="8229600" cy="5486400"/>
          </a:xfrm>
        </p:spPr>
        <p:txBody>
          <a:bodyPr>
            <a:noAutofit/>
          </a:bodyPr>
          <a:lstStyle/>
          <a:p>
            <a:pPr algn="ctr">
              <a:buNone/>
            </a:pPr>
            <a:r>
              <a:rPr lang="en-US" sz="4000" dirty="0" smtClean="0"/>
              <a:t>The first pre-requisite for change is your </a:t>
            </a:r>
            <a:r>
              <a:rPr lang="en-US" sz="4000" b="1" dirty="0" smtClean="0"/>
              <a:t>belief</a:t>
            </a:r>
            <a:r>
              <a:rPr lang="en-US" sz="4000" dirty="0" smtClean="0"/>
              <a:t> in it-- and your willingness to change yourself first. We can help kids rise above their predicted path of struggle if we </a:t>
            </a:r>
            <a:r>
              <a:rPr lang="en-US" sz="4000" b="1" dirty="0" smtClean="0"/>
              <a:t>see</a:t>
            </a:r>
            <a:r>
              <a:rPr lang="en-US" sz="4000" dirty="0" smtClean="0"/>
              <a:t> them as </a:t>
            </a:r>
            <a:r>
              <a:rPr lang="en-US" sz="4000" b="1" dirty="0" smtClean="0"/>
              <a:t>possibilities</a:t>
            </a:r>
            <a:r>
              <a:rPr lang="en-US" sz="4000" dirty="0" smtClean="0"/>
              <a:t>, not as problems. </a:t>
            </a:r>
          </a:p>
          <a:p>
            <a:pPr>
              <a:buNone/>
            </a:pPr>
            <a:r>
              <a:rPr lang="en-US" sz="2400" dirty="0" smtClean="0"/>
              <a:t>	Jensen, Eric, </a:t>
            </a:r>
            <a:r>
              <a:rPr lang="en-US" sz="2400" i="1" dirty="0" smtClean="0"/>
              <a:t>Teaching with Poverty in Mind, </a:t>
            </a:r>
            <a:r>
              <a:rPr lang="en-US" sz="2400" dirty="0" smtClean="0"/>
              <a:t>p 65</a:t>
            </a:r>
            <a:r>
              <a:rPr lang="en-US" sz="1800" dirty="0" smtClean="0"/>
              <a:t>	</a:t>
            </a:r>
            <a:r>
              <a:rPr lang="en-US" sz="4000" dirty="0" smtClean="0"/>
              <a:t>					</a:t>
            </a:r>
            <a:endParaRPr lang="en-US" sz="4000" dirty="0"/>
          </a:p>
        </p:txBody>
      </p:sp>
      <p:pic>
        <p:nvPicPr>
          <p:cNvPr id="4" name="Picture 3"/>
          <p:cNvPicPr>
            <a:picLocks noChangeAspect="1"/>
          </p:cNvPicPr>
          <p:nvPr/>
        </p:nvPicPr>
        <p:blipFill>
          <a:blip r:embed="rId3" cstate="print"/>
          <a:stretch>
            <a:fillRect/>
          </a:stretch>
        </p:blipFill>
        <p:spPr>
          <a:xfrm>
            <a:off x="152400" y="1310465"/>
            <a:ext cx="8687553" cy="3718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Recent Changes in </a:t>
            </a:r>
            <a:br>
              <a:rPr lang="en-US" sz="3600" b="1" dirty="0" smtClean="0"/>
            </a:br>
            <a:r>
              <a:rPr lang="en-US" sz="3600" b="1" dirty="0" smtClean="0"/>
              <a:t>OSEP Reporting </a:t>
            </a:r>
            <a:br>
              <a:rPr lang="en-US" sz="3600" b="1" dirty="0" smtClean="0"/>
            </a:br>
            <a:r>
              <a:rPr lang="en-US" sz="3600" b="1" dirty="0" smtClean="0"/>
              <a:t>Requirements</a:t>
            </a:r>
            <a:endParaRPr lang="en-US" sz="3600" b="1" dirty="0"/>
          </a:p>
        </p:txBody>
      </p:sp>
      <p:sp>
        <p:nvSpPr>
          <p:cNvPr id="3" name="Content Placeholder 2"/>
          <p:cNvSpPr>
            <a:spLocks noGrp="1"/>
          </p:cNvSpPr>
          <p:nvPr>
            <p:ph idx="1"/>
          </p:nvPr>
        </p:nvSpPr>
        <p:spPr>
          <a:xfrm>
            <a:off x="1905000" y="2209800"/>
            <a:ext cx="6934200" cy="3886200"/>
          </a:xfrm>
        </p:spPr>
        <p:txBody>
          <a:bodyPr>
            <a:normAutofit lnSpcReduction="10000"/>
          </a:bodyPr>
          <a:lstStyle/>
          <a:p>
            <a:endParaRPr lang="en-US" dirty="0" smtClean="0"/>
          </a:p>
          <a:p>
            <a:endParaRPr lang="en-US" sz="2800" dirty="0"/>
          </a:p>
          <a:p>
            <a:pPr marL="0" indent="0">
              <a:buNone/>
            </a:pPr>
            <a:r>
              <a:rPr lang="en-US" sz="2800" dirty="0" smtClean="0"/>
              <a:t>In prior years, OSEP focused on the degree to which LEAs complied with </a:t>
            </a:r>
            <a:r>
              <a:rPr lang="en-US" sz="2800" dirty="0"/>
              <a:t>s</a:t>
            </a:r>
            <a:r>
              <a:rPr lang="en-US" sz="2800" dirty="0" smtClean="0"/>
              <a:t>pecial </a:t>
            </a:r>
            <a:r>
              <a:rPr lang="en-US" sz="2800" dirty="0"/>
              <a:t>e</a:t>
            </a:r>
            <a:r>
              <a:rPr lang="en-US" sz="2800" dirty="0" smtClean="0"/>
              <a:t>ducation law</a:t>
            </a:r>
          </a:p>
          <a:p>
            <a:pPr marL="0" indent="0">
              <a:buNone/>
            </a:pPr>
            <a:endParaRPr lang="en-US" sz="2800" dirty="0"/>
          </a:p>
          <a:p>
            <a:pPr marL="0" indent="0">
              <a:buNone/>
            </a:pPr>
            <a:r>
              <a:rPr lang="en-US" sz="2800" dirty="0" smtClean="0"/>
              <a:t>OSEP now places greater focus on improved student performance:</a:t>
            </a:r>
          </a:p>
          <a:p>
            <a:pPr marL="0" indent="0">
              <a:buNone/>
              <a:tabLst>
                <a:tab pos="342900" algn="l"/>
              </a:tabLst>
            </a:pPr>
            <a:r>
              <a:rPr lang="en-US" sz="2800" dirty="0" smtClean="0"/>
              <a:t>	“Results Driven Accountability” </a:t>
            </a:r>
          </a:p>
          <a:p>
            <a:endParaRPr lang="en-US" sz="2800" dirty="0"/>
          </a:p>
        </p:txBody>
      </p:sp>
      <p:sp>
        <p:nvSpPr>
          <p:cNvPr id="4" name="Slide Number Placeholder 3"/>
          <p:cNvSpPr>
            <a:spLocks noGrp="1"/>
          </p:cNvSpPr>
          <p:nvPr>
            <p:ph type="sldNum" sz="quarter" idx="12"/>
          </p:nvPr>
        </p:nvSpPr>
        <p:spPr/>
        <p:txBody>
          <a:bodyPr/>
          <a:lstStyle/>
          <a:p>
            <a:fld id="{7E04F9AA-2FC2-4522-A0A2-4A703AF6D1A1}" type="slidenum">
              <a:rPr lang="en-US" altLang="en-US" smtClean="0">
                <a:solidFill>
                  <a:srgbClr val="000000"/>
                </a:solidFill>
              </a:rPr>
              <a:pPr/>
              <a:t>4</a:t>
            </a:fld>
            <a:endParaRPr lang="en-US" altLang="en-US">
              <a:solidFill>
                <a:srgbClr val="000000"/>
              </a:solidFill>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l="771" t="15154" r="60548" b="28725"/>
          <a:stretch>
            <a:fillRect/>
          </a:stretch>
        </p:blipFill>
        <p:spPr bwMode="auto">
          <a:xfrm>
            <a:off x="5334000" y="457201"/>
            <a:ext cx="2743200" cy="1752600"/>
          </a:xfrm>
          <a:prstGeom prst="rect">
            <a:avLst/>
          </a:prstGeom>
          <a:noFill/>
          <a:ln>
            <a:noFill/>
          </a:ln>
        </p:spPr>
      </p:pic>
    </p:spTree>
    <p:extLst>
      <p:ext uri="{BB962C8B-B14F-4D97-AF65-F5344CB8AC3E}">
        <p14:creationId xmlns:p14="http://schemas.microsoft.com/office/powerpoint/2010/main" val="3683452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372600" cy="2133785"/>
          </a:xfrm>
          <a:prstGeom prst="rect">
            <a:avLst/>
          </a:prstGeom>
        </p:spPr>
      </p:pic>
      <p:pic>
        <p:nvPicPr>
          <p:cNvPr id="5" name="Picture 4"/>
          <p:cNvPicPr>
            <a:picLocks noChangeAspect="1"/>
          </p:cNvPicPr>
          <p:nvPr/>
        </p:nvPicPr>
        <p:blipFill>
          <a:blip r:embed="rId4"/>
          <a:stretch>
            <a:fillRect/>
          </a:stretch>
        </p:blipFill>
        <p:spPr>
          <a:xfrm>
            <a:off x="0" y="1295400"/>
            <a:ext cx="8687553" cy="3048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029200"/>
          </a:xfrm>
        </p:spPr>
        <p:txBody>
          <a:bodyPr vert="horz" lIns="91440" tIns="45720" rIns="91440" bIns="45720" rtlCol="0" anchor="t">
            <a:normAutofit/>
          </a:bodyPr>
          <a:lstStyle/>
          <a:p>
            <a:r>
              <a:rPr lang="en-US" sz="3200" dirty="0" smtClean="0"/>
              <a:t>Educators must stop using IQ and Socio- Economic status as an EXCUSE for giving up on children or having no expectations for them.</a:t>
            </a:r>
          </a:p>
          <a:p>
            <a:r>
              <a:rPr lang="en-US" sz="3200" dirty="0" smtClean="0"/>
              <a:t>Instead- provide positive, enriching, experiences that build academic operating systems.</a:t>
            </a:r>
          </a:p>
          <a:p>
            <a:r>
              <a:rPr lang="en-US" sz="3200" dirty="0" smtClean="0"/>
              <a:t>Brains don’t change from more of the same.</a:t>
            </a:r>
          </a:p>
          <a:p>
            <a:r>
              <a:rPr lang="en-US" sz="3200" dirty="0" smtClean="0"/>
              <a:t>We must believe that change is possible.</a:t>
            </a:r>
          </a:p>
          <a:p>
            <a:pPr marL="0" indent="0">
              <a:buNone/>
            </a:pPr>
            <a:r>
              <a:rPr lang="en-US" sz="2000" dirty="0"/>
              <a:t> </a:t>
            </a:r>
            <a:r>
              <a:rPr lang="en-US" sz="2000" dirty="0" smtClean="0"/>
              <a:t>             </a:t>
            </a:r>
            <a:r>
              <a:rPr lang="en-US" sz="3200" dirty="0" smtClean="0"/>
              <a:t>- Ed Jenson, “Embracing the Mindset Change”, 2010</a:t>
            </a:r>
            <a:endParaRPr lang="en-US" sz="3200" dirty="0"/>
          </a:p>
        </p:txBody>
      </p:sp>
    </p:spTree>
    <p:extLst>
      <p:ext uri="{BB962C8B-B14F-4D97-AF65-F5344CB8AC3E}">
        <p14:creationId xmlns:p14="http://schemas.microsoft.com/office/powerpoint/2010/main" val="943195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0000"/>
                </a:solidFill>
                <a:latin typeface="Bernard MT Condensed" panose="02050806060905020404" pitchFamily="18" charset="0"/>
              </a:rPr>
              <a:t>What is Poverty?</a:t>
            </a:r>
            <a:endParaRPr lang="en-US" sz="6000"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a:xfrm>
            <a:off x="457200" y="1600200"/>
            <a:ext cx="8229600" cy="4800600"/>
          </a:xfrm>
        </p:spPr>
        <p:txBody>
          <a:bodyPr vert="horz" lIns="91440" tIns="45720" rIns="91440" bIns="45720" rtlCol="0" anchor="t">
            <a:normAutofit/>
          </a:bodyPr>
          <a:lstStyle/>
          <a:p>
            <a:r>
              <a:rPr lang="en-US" dirty="0"/>
              <a:t>The Office of Management and Budget for the USA, 2012, defines poverty based upon a persons’ ability to purchase basic needs- food, shelter, clothing, and other essentials.</a:t>
            </a:r>
          </a:p>
          <a:p>
            <a:r>
              <a:rPr lang="en-US" dirty="0"/>
              <a:t>The USA defines six types of poverty</a:t>
            </a:r>
          </a:p>
          <a:p>
            <a:pPr marL="0" indent="0">
              <a:buNone/>
            </a:pPr>
            <a:r>
              <a:rPr lang="en-US" dirty="0"/>
              <a:t>       ~ Situational  ~ Generational  ~Absolute</a:t>
            </a:r>
          </a:p>
          <a:p>
            <a:pPr marL="0" indent="0">
              <a:buNone/>
            </a:pPr>
            <a:r>
              <a:rPr lang="en-US" dirty="0"/>
              <a:t>                  ~ Relative   ~ Urban    ~ Rural</a:t>
            </a:r>
          </a:p>
          <a:p>
            <a:pPr marL="0" indent="0">
              <a:buNone/>
            </a:pPr>
            <a:endParaRPr lang="en-US" dirty="0"/>
          </a:p>
        </p:txBody>
      </p:sp>
      <p:pic>
        <p:nvPicPr>
          <p:cNvPr id="5" name="Picture 4"/>
          <p:cNvPicPr>
            <a:picLocks noChangeAspect="1"/>
          </p:cNvPicPr>
          <p:nvPr/>
        </p:nvPicPr>
        <p:blipFill>
          <a:blip r:embed="rId3"/>
          <a:stretch>
            <a:fillRect/>
          </a:stretch>
        </p:blipFill>
        <p:spPr>
          <a:xfrm>
            <a:off x="14845" y="1219201"/>
            <a:ext cx="9114310" cy="380999"/>
          </a:xfrm>
          <a:prstGeom prst="rect">
            <a:avLst/>
          </a:prstGeom>
        </p:spPr>
      </p:pic>
    </p:spTree>
    <p:extLst>
      <p:ext uri="{BB962C8B-B14F-4D97-AF65-F5344CB8AC3E}">
        <p14:creationId xmlns:p14="http://schemas.microsoft.com/office/powerpoint/2010/main" val="1891752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rgbClr val="FF0000"/>
                </a:solidFill>
                <a:latin typeface="Bernard MT Condensed" panose="02050806060905020404" pitchFamily="18" charset="0"/>
              </a:rPr>
              <a:t>Four Risk Factors of Poverty that Impair Student Achievement</a:t>
            </a:r>
            <a:endParaRPr lang="en-US" sz="5400"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a:xfrm>
            <a:off x="457200" y="2286000"/>
            <a:ext cx="8229600" cy="4419600"/>
          </a:xfrm>
        </p:spPr>
        <p:txBody>
          <a:bodyPr>
            <a:normAutofit/>
          </a:bodyPr>
          <a:lstStyle/>
          <a:p>
            <a:r>
              <a:rPr lang="en-US" dirty="0" smtClean="0"/>
              <a:t>Emotional and Social Changes</a:t>
            </a:r>
          </a:p>
          <a:p>
            <a:endParaRPr lang="en-US" dirty="0" smtClean="0"/>
          </a:p>
          <a:p>
            <a:r>
              <a:rPr lang="en-US" dirty="0" smtClean="0"/>
              <a:t>Acute and Chronic Stressors- Higher Absenteeism</a:t>
            </a:r>
          </a:p>
          <a:p>
            <a:pPr marL="0" indent="0">
              <a:buNone/>
            </a:pPr>
            <a:endParaRPr lang="en-US" dirty="0" smtClean="0"/>
          </a:p>
          <a:p>
            <a:r>
              <a:rPr lang="en-US" dirty="0" smtClean="0"/>
              <a:t>Cognitive Lags- Especially Memory and Executive Functioning</a:t>
            </a:r>
          </a:p>
          <a:p>
            <a:pPr marL="0" indent="0">
              <a:buNone/>
            </a:pPr>
            <a:endParaRPr lang="en-US" dirty="0" smtClean="0"/>
          </a:p>
          <a:p>
            <a:r>
              <a:rPr lang="en-US" dirty="0" smtClean="0"/>
              <a:t>Health and Safety Issues </a:t>
            </a:r>
          </a:p>
          <a:p>
            <a:pPr marL="0" indent="0">
              <a:buNone/>
            </a:pPr>
            <a:r>
              <a:rPr lang="en-US" dirty="0" smtClean="0"/>
              <a:t>                                                                </a:t>
            </a:r>
            <a:r>
              <a:rPr lang="en-US" sz="2600" dirty="0" smtClean="0"/>
              <a:t>~Jensen,2009</a:t>
            </a:r>
            <a:endParaRPr lang="en-US" sz="2600" dirty="0"/>
          </a:p>
        </p:txBody>
      </p:sp>
      <p:pic>
        <p:nvPicPr>
          <p:cNvPr id="5" name="Picture 4"/>
          <p:cNvPicPr>
            <a:picLocks noChangeAspect="1"/>
          </p:cNvPicPr>
          <p:nvPr/>
        </p:nvPicPr>
        <p:blipFill>
          <a:blip r:embed="rId3"/>
          <a:stretch>
            <a:fillRect/>
          </a:stretch>
        </p:blipFill>
        <p:spPr>
          <a:xfrm>
            <a:off x="14845" y="1752600"/>
            <a:ext cx="9114310" cy="381000"/>
          </a:xfrm>
          <a:prstGeom prst="rect">
            <a:avLst/>
          </a:prstGeom>
        </p:spPr>
      </p:pic>
    </p:spTree>
    <p:extLst>
      <p:ext uri="{BB962C8B-B14F-4D97-AF65-F5344CB8AC3E}">
        <p14:creationId xmlns:p14="http://schemas.microsoft.com/office/powerpoint/2010/main" val="2710258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The Emotional Keyboard</a:t>
            </a:r>
            <a:endParaRPr lang="en-US" dirty="0">
              <a:solidFill>
                <a:srgbClr val="FF0000"/>
              </a:solidFill>
              <a:latin typeface="Bernard MT Condensed" panose="020508060609050204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77671978"/>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89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The Emotional Keyboard</a:t>
            </a:r>
            <a:endParaRPr lang="en-US" dirty="0">
              <a:solidFill>
                <a:srgbClr val="FF0000"/>
              </a:solidFill>
              <a:latin typeface="Bernard MT Condensed" panose="020508060609050204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4616127"/>
              </p:ext>
            </p:extLst>
          </p:nvPr>
        </p:nvGraphicFramePr>
        <p:xfrm>
          <a:off x="457200" y="1143000"/>
          <a:ext cx="84582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951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Children of Poverty</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a:xfrm>
            <a:off x="457200" y="1588532"/>
            <a:ext cx="8229600" cy="4842431"/>
          </a:xfrm>
        </p:spPr>
        <p:txBody>
          <a:bodyPr>
            <a:normAutofit/>
          </a:bodyPr>
          <a:lstStyle/>
          <a:p>
            <a:pPr marL="0" indent="0">
              <a:buNone/>
            </a:pPr>
            <a:endParaRPr lang="en-US" dirty="0" smtClean="0"/>
          </a:p>
          <a:p>
            <a:r>
              <a:rPr lang="en-US" dirty="0" smtClean="0"/>
              <a:t>Social/Emotional Development is lacking due to more loneliness, aggression, isolation, and deviance in the peer relationship</a:t>
            </a:r>
          </a:p>
          <a:p>
            <a:pPr marL="0" indent="0">
              <a:buNone/>
            </a:pPr>
            <a:endParaRPr lang="en-US" dirty="0" smtClean="0"/>
          </a:p>
          <a:p>
            <a:r>
              <a:rPr lang="en-US" dirty="0" smtClean="0"/>
              <a:t>Often face dropout, employment, marital, and other relationship struggles in life.</a:t>
            </a:r>
          </a:p>
          <a:p>
            <a:endParaRPr lang="en-US" dirty="0" smtClean="0"/>
          </a:p>
          <a:p>
            <a:r>
              <a:rPr lang="en-US" b="1" dirty="0" smtClean="0"/>
              <a:t>Hill, Bromell, Tyson, and Flint, 2007 suggest school plays a significant role in potential transformation of a poverty mentality. School can change the brain in the way it thinks and responds or not.</a:t>
            </a:r>
          </a:p>
          <a:p>
            <a:endParaRPr lang="en-US" dirty="0" smtClean="0"/>
          </a:p>
          <a:p>
            <a:pPr lvl="1"/>
            <a:endParaRPr lang="en-US" dirty="0" smtClean="0"/>
          </a:p>
          <a:p>
            <a:endParaRPr lang="en-US" dirty="0" smtClean="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itchFamily="18" charset="0"/>
              </a:rPr>
              <a:t>Be A Champion Everyday</a:t>
            </a:r>
            <a:endParaRPr lang="en-US" dirty="0">
              <a:solidFill>
                <a:srgbClr val="FF0000"/>
              </a:solidFill>
              <a:latin typeface="Bernard MT Condensed" pitchFamily="18" charset="0"/>
            </a:endParaRPr>
          </a:p>
        </p:txBody>
      </p:sp>
      <p:sp>
        <p:nvSpPr>
          <p:cNvPr id="7" name="Content Placeholder 6"/>
          <p:cNvSpPr>
            <a:spLocks noGrp="1"/>
          </p:cNvSpPr>
          <p:nvPr>
            <p:ph idx="1"/>
          </p:nvPr>
        </p:nvSpPr>
        <p:spPr>
          <a:xfrm>
            <a:off x="609600" y="1295401"/>
            <a:ext cx="8229600" cy="2057400"/>
          </a:xfrm>
        </p:spPr>
        <p:txBody>
          <a:bodyPr>
            <a:normAutofit/>
          </a:bodyPr>
          <a:lstStyle/>
          <a:p>
            <a:pPr>
              <a:buNone/>
            </a:pPr>
            <a:r>
              <a:rPr lang="en-US" dirty="0"/>
              <a:t>“Every child deserves a champion — an adult who will never give up on them, who understands the power of connection, and insists that they become the best that they can possibly be.”</a:t>
            </a:r>
          </a:p>
          <a:p>
            <a:pPr>
              <a:buNone/>
            </a:pPr>
            <a:r>
              <a:rPr lang="en-US" dirty="0"/>
              <a:t>     ~ Rita Pierson</a:t>
            </a:r>
          </a:p>
          <a:p>
            <a:pPr>
              <a:buNone/>
            </a:pPr>
            <a:endParaRPr lang="en-US" dirty="0"/>
          </a:p>
        </p:txBody>
      </p:sp>
      <p:pic>
        <p:nvPicPr>
          <p:cNvPr id="3" name="SFnMTHhKdkw"/>
          <p:cNvPicPr>
            <a:picLocks noRot="1" noChangeAspect="1"/>
          </p:cNvPicPr>
          <p:nvPr>
            <a:videoFile r:link="rId1"/>
          </p:nvPr>
        </p:nvPicPr>
        <p:blipFill>
          <a:blip r:embed="rId4"/>
          <a:stretch>
            <a:fillRect/>
          </a:stretch>
        </p:blipFill>
        <p:spPr>
          <a:xfrm>
            <a:off x="3352800" y="3657600"/>
            <a:ext cx="4572000" cy="257175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457201"/>
            <a:ext cx="7772400" cy="1371599"/>
          </a:xfrm>
        </p:spPr>
        <p:txBody>
          <a:bodyPr>
            <a:normAutofit/>
          </a:bodyPr>
          <a:lstStyle/>
          <a:p>
            <a:r>
              <a:rPr lang="en-US" dirty="0" smtClean="0">
                <a:solidFill>
                  <a:srgbClr val="FF0000"/>
                </a:solidFill>
                <a:latin typeface="Bernard MT Condensed" panose="02050806060905020404" pitchFamily="18" charset="0"/>
              </a:rPr>
              <a:t>High Poverty Schools Making It Happen</a:t>
            </a:r>
            <a:endParaRPr lang="en-US" dirty="0">
              <a:solidFill>
                <a:srgbClr val="FF0000"/>
              </a:solidFill>
              <a:latin typeface="Bernard MT Condensed" panose="02050806060905020404" pitchFamily="18" charset="0"/>
            </a:endParaRPr>
          </a:p>
        </p:txBody>
      </p:sp>
      <p:sp>
        <p:nvSpPr>
          <p:cNvPr id="5" name="Subtitle 4"/>
          <p:cNvSpPr>
            <a:spLocks noGrp="1"/>
          </p:cNvSpPr>
          <p:nvPr>
            <p:ph type="subTitle" idx="1"/>
          </p:nvPr>
        </p:nvSpPr>
        <p:spPr>
          <a:xfrm>
            <a:off x="1371600" y="2133600"/>
            <a:ext cx="6400800" cy="4343400"/>
          </a:xfrm>
        </p:spPr>
        <p:txBody>
          <a:bodyPr>
            <a:normAutofit/>
          </a:bodyPr>
          <a:lstStyle/>
          <a:p>
            <a:pPr marL="457200" indent="-457200" algn="l">
              <a:buFont typeface="Arial" panose="020B0604020202020204" pitchFamily="34" charset="0"/>
              <a:buChar char="•"/>
            </a:pPr>
            <a:r>
              <a:rPr lang="en-US" dirty="0" smtClean="0">
                <a:solidFill>
                  <a:srgbClr val="FF0000"/>
                </a:solidFill>
              </a:rPr>
              <a:t>S</a:t>
            </a:r>
            <a:r>
              <a:rPr lang="en-US" dirty="0" smtClean="0">
                <a:solidFill>
                  <a:srgbClr val="2D24E8"/>
                </a:solidFill>
              </a:rPr>
              <a:t>upport the Whole Child</a:t>
            </a:r>
          </a:p>
          <a:p>
            <a:pPr marL="457200" indent="-457200" algn="l">
              <a:buFont typeface="Arial" panose="020B0604020202020204" pitchFamily="34" charset="0"/>
              <a:buChar char="•"/>
            </a:pPr>
            <a:r>
              <a:rPr lang="en-US" dirty="0" smtClean="0">
                <a:solidFill>
                  <a:srgbClr val="FF0000"/>
                </a:solidFill>
              </a:rPr>
              <a:t>H</a:t>
            </a:r>
            <a:r>
              <a:rPr lang="en-US" dirty="0" smtClean="0">
                <a:solidFill>
                  <a:srgbClr val="2D24E8"/>
                </a:solidFill>
              </a:rPr>
              <a:t>ard Data is Analyzed</a:t>
            </a:r>
          </a:p>
          <a:p>
            <a:pPr marL="457200" indent="-457200" algn="l">
              <a:buFont typeface="Arial" panose="020B0604020202020204" pitchFamily="34" charset="0"/>
              <a:buChar char="•"/>
            </a:pPr>
            <a:r>
              <a:rPr lang="en-US" dirty="0" smtClean="0">
                <a:solidFill>
                  <a:srgbClr val="FF0000"/>
                </a:solidFill>
              </a:rPr>
              <a:t>A</a:t>
            </a:r>
            <a:r>
              <a:rPr lang="en-US" dirty="0" smtClean="0">
                <a:solidFill>
                  <a:srgbClr val="2D24E8"/>
                </a:solidFill>
              </a:rPr>
              <a:t>ccountability</a:t>
            </a:r>
          </a:p>
          <a:p>
            <a:pPr marL="457200" indent="-457200" algn="l">
              <a:buFont typeface="Arial" panose="020B0604020202020204" pitchFamily="34" charset="0"/>
              <a:buChar char="•"/>
            </a:pPr>
            <a:r>
              <a:rPr lang="en-US" dirty="0" smtClean="0">
                <a:solidFill>
                  <a:srgbClr val="FF0000"/>
                </a:solidFill>
              </a:rPr>
              <a:t>R</a:t>
            </a:r>
            <a:r>
              <a:rPr lang="en-US" dirty="0" smtClean="0">
                <a:solidFill>
                  <a:srgbClr val="2D24E8"/>
                </a:solidFill>
              </a:rPr>
              <a:t>elationship Building</a:t>
            </a:r>
          </a:p>
          <a:p>
            <a:pPr marL="457200" indent="-457200" algn="l">
              <a:buFont typeface="Arial" panose="020B0604020202020204" pitchFamily="34" charset="0"/>
              <a:buChar char="•"/>
            </a:pPr>
            <a:r>
              <a:rPr lang="en-US" dirty="0" smtClean="0">
                <a:solidFill>
                  <a:srgbClr val="FF0000"/>
                </a:solidFill>
              </a:rPr>
              <a:t>E</a:t>
            </a:r>
            <a:r>
              <a:rPr lang="en-US" dirty="0" smtClean="0">
                <a:solidFill>
                  <a:srgbClr val="2D24E8"/>
                </a:solidFill>
              </a:rPr>
              <a:t>nrichment Mindset- Explicit Strategy Teaching</a:t>
            </a:r>
          </a:p>
          <a:p>
            <a:pPr algn="l"/>
            <a:r>
              <a:rPr lang="en-US" sz="2400" dirty="0">
                <a:solidFill>
                  <a:srgbClr val="2D24E8"/>
                </a:solidFill>
              </a:rPr>
              <a:t> </a:t>
            </a:r>
            <a:r>
              <a:rPr lang="en-US" sz="2400" dirty="0" smtClean="0">
                <a:solidFill>
                  <a:srgbClr val="2D24E8"/>
                </a:solidFill>
              </a:rPr>
              <a:t>                                                ~ Reeves, 2003</a:t>
            </a:r>
            <a:endParaRPr lang="en-US" sz="2400" dirty="0">
              <a:solidFill>
                <a:srgbClr val="2D24E8"/>
              </a:solidFill>
            </a:endParaRPr>
          </a:p>
        </p:txBody>
      </p:sp>
      <p:pic>
        <p:nvPicPr>
          <p:cNvPr id="6" name="Picture 5"/>
          <p:cNvPicPr>
            <a:picLocks noChangeAspect="1"/>
          </p:cNvPicPr>
          <p:nvPr/>
        </p:nvPicPr>
        <p:blipFill>
          <a:blip r:embed="rId3"/>
          <a:stretch>
            <a:fillRect/>
          </a:stretch>
        </p:blipFill>
        <p:spPr>
          <a:xfrm>
            <a:off x="14845" y="1676401"/>
            <a:ext cx="9114310" cy="457199"/>
          </a:xfrm>
          <a:prstGeom prst="rect">
            <a:avLst/>
          </a:prstGeom>
        </p:spPr>
      </p:pic>
    </p:spTree>
    <p:extLst>
      <p:ext uri="{BB962C8B-B14F-4D97-AF65-F5344CB8AC3E}">
        <p14:creationId xmlns:p14="http://schemas.microsoft.com/office/powerpoint/2010/main" val="3391249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Building A SWD Operating System</a:t>
            </a:r>
            <a:endParaRPr lang="en-US" b="1" dirty="0">
              <a:solidFill>
                <a:srgbClr val="FF0000"/>
              </a:solidFill>
              <a:latin typeface="Bernard MT Condensed" pitchFamily="18" charset="0"/>
            </a:endParaRPr>
          </a:p>
        </p:txBody>
      </p:sp>
      <p:graphicFrame>
        <p:nvGraphicFramePr>
          <p:cNvPr id="4" name="Content Placeholder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28800" y="3733800"/>
            <a:ext cx="533400" cy="369332"/>
          </a:xfrm>
          <a:prstGeom prst="rect">
            <a:avLst/>
          </a:prstGeom>
          <a:noFill/>
        </p:spPr>
        <p:txBody>
          <a:bodyPr wrap="square" rtlCol="0">
            <a:spAutoFit/>
          </a:bodyPr>
          <a:lstStyle/>
          <a:p>
            <a:endParaRPr lang="en-US" dirty="0"/>
          </a:p>
        </p:txBody>
      </p:sp>
      <p:graphicFrame>
        <p:nvGraphicFramePr>
          <p:cNvPr id="9" name="Diagram 8"/>
          <p:cNvGraphicFramePr/>
          <p:nvPr>
            <p:extLst>
              <p:ext uri="{D42A27DB-BD31-4B8C-83A1-F6EECF244321}">
                <p14:modId xmlns:p14="http://schemas.microsoft.com/office/powerpoint/2010/main" val="1176728630"/>
              </p:ext>
            </p:extLst>
          </p:nvPr>
        </p:nvGraphicFramePr>
        <p:xfrm>
          <a:off x="1524000" y="1397000"/>
          <a:ext cx="6705600" cy="492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Plan to Win- Champion Mindset </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a:xfrm>
            <a:off x="457200" y="1600200"/>
            <a:ext cx="8229600" cy="5029200"/>
          </a:xfrm>
        </p:spPr>
        <p:txBody>
          <a:bodyPr vert="horz" lIns="91440" tIns="45720" rIns="91440" bIns="45720" rtlCol="0" anchor="t">
            <a:normAutofit/>
          </a:bodyPr>
          <a:lstStyle/>
          <a:p>
            <a:pPr lvl="1"/>
            <a:r>
              <a:rPr lang="en-US" sz="3600" dirty="0"/>
              <a:t>Believing is 99% of the battle</a:t>
            </a:r>
          </a:p>
          <a:p>
            <a:pPr lvl="1"/>
            <a:r>
              <a:rPr lang="en-US" sz="3600" dirty="0"/>
              <a:t>Discuss struggling students weekly</a:t>
            </a:r>
          </a:p>
          <a:p>
            <a:pPr lvl="1"/>
            <a:r>
              <a:rPr lang="en-US" sz="3600" dirty="0"/>
              <a:t>With the Student, Set Learning Targets         </a:t>
            </a:r>
          </a:p>
          <a:p>
            <a:pPr lvl="1"/>
            <a:r>
              <a:rPr lang="en-US" sz="3600" dirty="0"/>
              <a:t>Implement ASPIRE- Student Led IEP</a:t>
            </a:r>
          </a:p>
          <a:p>
            <a:pPr lvl="1"/>
            <a:r>
              <a:rPr lang="en-US" sz="3200" dirty="0"/>
              <a:t>Praise, Praise, Praise for the small things</a:t>
            </a:r>
          </a:p>
          <a:p>
            <a:pPr lvl="1"/>
            <a:endParaRPr lang="en-US" dirty="0"/>
          </a:p>
          <a:p>
            <a:pPr lvl="1" algn="ctr">
              <a:buNone/>
            </a:pPr>
            <a:r>
              <a:rPr lang="en-US" dirty="0"/>
              <a:t>WHATEVER IT TAKES MENTALITY</a:t>
            </a:r>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extLst>
      <p:ext uri="{BB962C8B-B14F-4D97-AF65-F5344CB8AC3E}">
        <p14:creationId xmlns:p14="http://schemas.microsoft.com/office/powerpoint/2010/main" val="2361583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2362200" y="1447800"/>
            <a:ext cx="6324600" cy="4953000"/>
          </a:xfrm>
        </p:spPr>
        <p:txBody>
          <a:bodyPr/>
          <a:lstStyle/>
          <a:p>
            <a:pPr marL="109538" indent="0" eaLnBrk="1" hangingPunct="1">
              <a:lnSpc>
                <a:spcPct val="80000"/>
              </a:lnSpc>
              <a:buFontTx/>
              <a:buNone/>
            </a:pPr>
            <a:r>
              <a:rPr lang="en-US" altLang="en-US" sz="3000" dirty="0" smtClean="0">
                <a:ea typeface="ＭＳ Ｐゴシック" pitchFamily="34" charset="-128"/>
              </a:rPr>
              <a:t>The primary focus of Federal and State monitoring activities shall be on… </a:t>
            </a:r>
          </a:p>
          <a:p>
            <a:pPr marL="109538" indent="0" algn="r" eaLnBrk="1" hangingPunct="1">
              <a:lnSpc>
                <a:spcPct val="80000"/>
              </a:lnSpc>
              <a:buFontTx/>
              <a:buNone/>
            </a:pPr>
            <a:endParaRPr lang="en-US" altLang="en-US" sz="3000" dirty="0" smtClean="0">
              <a:ea typeface="ＭＳ Ｐゴシック" pitchFamily="34" charset="-128"/>
            </a:endParaRPr>
          </a:p>
          <a:p>
            <a:pPr marL="109538" indent="0" algn="r" eaLnBrk="1" hangingPunct="1">
              <a:lnSpc>
                <a:spcPct val="80000"/>
              </a:lnSpc>
              <a:buFontTx/>
              <a:buNone/>
            </a:pPr>
            <a:endParaRPr lang="en-US" altLang="en-US" sz="3000" dirty="0" smtClean="0">
              <a:ea typeface="ＭＳ Ｐゴシック" pitchFamily="34" charset="-128"/>
            </a:endParaRPr>
          </a:p>
          <a:p>
            <a:pPr marL="109538" indent="0" algn="r" eaLnBrk="1" hangingPunct="1">
              <a:lnSpc>
                <a:spcPct val="80000"/>
              </a:lnSpc>
              <a:buFontTx/>
              <a:buNone/>
            </a:pPr>
            <a:endParaRPr lang="en-US" altLang="en-US" sz="3000" dirty="0" smtClean="0">
              <a:ea typeface="ＭＳ Ｐゴシック" pitchFamily="34" charset="-128"/>
            </a:endParaRPr>
          </a:p>
          <a:p>
            <a:pPr marL="109538" indent="0" algn="r" eaLnBrk="1" hangingPunct="1">
              <a:lnSpc>
                <a:spcPct val="80000"/>
              </a:lnSpc>
              <a:buFontTx/>
              <a:buNone/>
            </a:pPr>
            <a:endParaRPr lang="en-US" altLang="en-US" sz="3000" dirty="0" smtClean="0">
              <a:ea typeface="ＭＳ Ｐゴシック" pitchFamily="34" charset="-128"/>
            </a:endParaRPr>
          </a:p>
          <a:p>
            <a:pPr marL="109538" indent="0" algn="r" eaLnBrk="1" hangingPunct="1">
              <a:lnSpc>
                <a:spcPct val="80000"/>
              </a:lnSpc>
              <a:buFontTx/>
              <a:buNone/>
            </a:pPr>
            <a:endParaRPr lang="en-US" altLang="en-US" sz="3000" dirty="0" smtClean="0">
              <a:ea typeface="ＭＳ Ｐゴシック" pitchFamily="34" charset="-128"/>
            </a:endParaRPr>
          </a:p>
          <a:p>
            <a:pPr marL="109538" indent="0" algn="r" eaLnBrk="1" hangingPunct="1">
              <a:lnSpc>
                <a:spcPct val="80000"/>
              </a:lnSpc>
              <a:buFontTx/>
              <a:buNone/>
            </a:pPr>
            <a:endParaRPr lang="en-US" altLang="en-US" sz="2000" dirty="0" smtClean="0">
              <a:ea typeface="ＭＳ Ｐゴシック" pitchFamily="34" charset="-128"/>
            </a:endParaRPr>
          </a:p>
          <a:p>
            <a:pPr marL="109538" indent="0" algn="r" eaLnBrk="1" hangingPunct="1">
              <a:lnSpc>
                <a:spcPct val="80000"/>
              </a:lnSpc>
              <a:buFontTx/>
              <a:buNone/>
            </a:pPr>
            <a:endParaRPr lang="en-US" altLang="en-US" sz="2000" dirty="0" smtClean="0">
              <a:ea typeface="ＭＳ Ｐゴシック" pitchFamily="34" charset="-128"/>
            </a:endParaRPr>
          </a:p>
          <a:p>
            <a:pPr marL="109538" indent="0" algn="r" eaLnBrk="1" hangingPunct="1">
              <a:lnSpc>
                <a:spcPct val="80000"/>
              </a:lnSpc>
              <a:buFontTx/>
              <a:buNone/>
            </a:pPr>
            <a:r>
              <a:rPr lang="en-US" altLang="en-US" sz="2000" dirty="0" smtClean="0">
                <a:ea typeface="ＭＳ Ｐゴシック" pitchFamily="34" charset="-128"/>
              </a:rPr>
              <a:t>20 U.S.C. 1416(a)(2) </a:t>
            </a:r>
          </a:p>
          <a:p>
            <a:pPr marL="109538" indent="0" algn="r" eaLnBrk="1" hangingPunct="1">
              <a:lnSpc>
                <a:spcPct val="80000"/>
              </a:lnSpc>
              <a:buFontTx/>
              <a:buNone/>
            </a:pPr>
            <a:r>
              <a:rPr lang="en-US" altLang="en-US" sz="2000" dirty="0" smtClean="0">
                <a:ea typeface="ＭＳ Ｐゴシック" pitchFamily="34" charset="-128"/>
              </a:rPr>
              <a:t>Sec. 616(a</a:t>
            </a:r>
          </a:p>
        </p:txBody>
      </p:sp>
      <p:sp>
        <p:nvSpPr>
          <p:cNvPr id="3075" name="Title 1"/>
          <p:cNvSpPr>
            <a:spLocks noGrp="1"/>
          </p:cNvSpPr>
          <p:nvPr>
            <p:ph type="title"/>
          </p:nvPr>
        </p:nvSpPr>
        <p:spPr>
          <a:xfrm>
            <a:off x="1447800" y="0"/>
            <a:ext cx="7315200" cy="1371600"/>
          </a:xfrm>
        </p:spPr>
        <p:txBody>
          <a:bodyPr/>
          <a:lstStyle/>
          <a:p>
            <a:pPr eaLnBrk="1" hangingPunct="1"/>
            <a:r>
              <a:rPr lang="en-US" altLang="en-US" sz="3500" b="1" dirty="0" smtClean="0">
                <a:ea typeface="ＭＳ Ｐゴシック" pitchFamily="34" charset="-128"/>
              </a:rPr>
              <a:t>What is Results Driven Accountability? (RDA)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514600"/>
            <a:ext cx="2590800" cy="3886200"/>
          </a:xfrm>
          <a:prstGeom prst="rect">
            <a:avLst/>
          </a:prstGeom>
          <a:effectLst>
            <a:softEdge rad="317500"/>
          </a:effectLst>
        </p:spPr>
      </p:pic>
      <p:sp>
        <p:nvSpPr>
          <p:cNvPr id="7" name="Freeform 6"/>
          <p:cNvSpPr/>
          <p:nvPr/>
        </p:nvSpPr>
        <p:spPr>
          <a:xfrm>
            <a:off x="2590800" y="2316480"/>
            <a:ext cx="3044825" cy="3044825"/>
          </a:xfrm>
          <a:custGeom>
            <a:avLst/>
            <a:gdLst>
              <a:gd name="connsiteX0" fmla="*/ 0 w 3044949"/>
              <a:gd name="connsiteY0" fmla="*/ 1979217 h 3044949"/>
              <a:gd name="connsiteX1" fmla="*/ 761237 w 3044949"/>
              <a:gd name="connsiteY1" fmla="*/ 1979217 h 3044949"/>
              <a:gd name="connsiteX2" fmla="*/ 761237 w 3044949"/>
              <a:gd name="connsiteY2" fmla="*/ 0 h 3044949"/>
              <a:gd name="connsiteX3" fmla="*/ 2283712 w 3044949"/>
              <a:gd name="connsiteY3" fmla="*/ 0 h 3044949"/>
              <a:gd name="connsiteX4" fmla="*/ 2283712 w 3044949"/>
              <a:gd name="connsiteY4" fmla="*/ 1979217 h 3044949"/>
              <a:gd name="connsiteX5" fmla="*/ 3044949 w 3044949"/>
              <a:gd name="connsiteY5" fmla="*/ 1979217 h 3044949"/>
              <a:gd name="connsiteX6" fmla="*/ 1522475 w 3044949"/>
              <a:gd name="connsiteY6" fmla="*/ 3044949 h 3044949"/>
              <a:gd name="connsiteX7" fmla="*/ 0 w 3044949"/>
              <a:gd name="connsiteY7" fmla="*/ 1979217 h 304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4949" h="3044949">
                <a:moveTo>
                  <a:pt x="1979217" y="3044949"/>
                </a:moveTo>
                <a:lnTo>
                  <a:pt x="1979217" y="2283712"/>
                </a:lnTo>
                <a:lnTo>
                  <a:pt x="0" y="2283712"/>
                </a:lnTo>
                <a:lnTo>
                  <a:pt x="0" y="761237"/>
                </a:lnTo>
                <a:lnTo>
                  <a:pt x="1979217" y="761237"/>
                </a:lnTo>
                <a:lnTo>
                  <a:pt x="1979217" y="0"/>
                </a:lnTo>
                <a:lnTo>
                  <a:pt x="3044949" y="1522474"/>
                </a:lnTo>
                <a:lnTo>
                  <a:pt x="1979217" y="3044949"/>
                </a:lnTo>
                <a:close/>
              </a:path>
            </a:pathLst>
          </a:custGeom>
          <a:solidFill>
            <a:srgbClr val="F1715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13792" tIns="875029" rIns="646658" bIns="875029" spcCol="1270" anchor="ctr"/>
          <a:lstStyle/>
          <a:p>
            <a:pPr algn="ctr" defTabSz="711200">
              <a:lnSpc>
                <a:spcPct val="90000"/>
              </a:lnSpc>
              <a:spcAft>
                <a:spcPct val="35000"/>
              </a:spcAft>
              <a:defRPr/>
            </a:pPr>
            <a:r>
              <a:rPr lang="en-US" sz="1600" b="1" dirty="0">
                <a:solidFill>
                  <a:srgbClr val="3333CC">
                    <a:lumMod val="75000"/>
                  </a:srgbClr>
                </a:solidFill>
              </a:rPr>
              <a:t>improving educational results and functional outcomes</a:t>
            </a:r>
            <a:r>
              <a:rPr lang="en-US" sz="1600" dirty="0">
                <a:solidFill>
                  <a:srgbClr val="3333CC">
                    <a:lumMod val="75000"/>
                  </a:srgbClr>
                </a:solidFill>
              </a:rPr>
              <a:t> </a:t>
            </a:r>
            <a:r>
              <a:rPr lang="en-US" sz="1600" dirty="0">
                <a:solidFill>
                  <a:schemeClr val="tx1"/>
                </a:solidFill>
              </a:rPr>
              <a:t>for all children with disabilities </a:t>
            </a:r>
          </a:p>
        </p:txBody>
      </p:sp>
      <p:sp>
        <p:nvSpPr>
          <p:cNvPr id="8" name="Freeform 7"/>
          <p:cNvSpPr/>
          <p:nvPr/>
        </p:nvSpPr>
        <p:spPr>
          <a:xfrm>
            <a:off x="5635625" y="2348548"/>
            <a:ext cx="3044825" cy="3044825"/>
          </a:xfrm>
          <a:custGeom>
            <a:avLst/>
            <a:gdLst>
              <a:gd name="connsiteX0" fmla="*/ 0 w 3044949"/>
              <a:gd name="connsiteY0" fmla="*/ 1979217 h 3044949"/>
              <a:gd name="connsiteX1" fmla="*/ 761237 w 3044949"/>
              <a:gd name="connsiteY1" fmla="*/ 1979217 h 3044949"/>
              <a:gd name="connsiteX2" fmla="*/ 761237 w 3044949"/>
              <a:gd name="connsiteY2" fmla="*/ 0 h 3044949"/>
              <a:gd name="connsiteX3" fmla="*/ 2283712 w 3044949"/>
              <a:gd name="connsiteY3" fmla="*/ 0 h 3044949"/>
              <a:gd name="connsiteX4" fmla="*/ 2283712 w 3044949"/>
              <a:gd name="connsiteY4" fmla="*/ 1979217 h 3044949"/>
              <a:gd name="connsiteX5" fmla="*/ 3044949 w 3044949"/>
              <a:gd name="connsiteY5" fmla="*/ 1979217 h 3044949"/>
              <a:gd name="connsiteX6" fmla="*/ 1522475 w 3044949"/>
              <a:gd name="connsiteY6" fmla="*/ 3044949 h 3044949"/>
              <a:gd name="connsiteX7" fmla="*/ 0 w 3044949"/>
              <a:gd name="connsiteY7" fmla="*/ 1979217 h 304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4949" h="3044949">
                <a:moveTo>
                  <a:pt x="1065732" y="0"/>
                </a:moveTo>
                <a:lnTo>
                  <a:pt x="1065732" y="761237"/>
                </a:lnTo>
                <a:lnTo>
                  <a:pt x="3044949" y="761237"/>
                </a:lnTo>
                <a:lnTo>
                  <a:pt x="3044949" y="2283712"/>
                </a:lnTo>
                <a:lnTo>
                  <a:pt x="1065732" y="2283712"/>
                </a:lnTo>
                <a:lnTo>
                  <a:pt x="1065732" y="3044949"/>
                </a:lnTo>
                <a:lnTo>
                  <a:pt x="0" y="1522475"/>
                </a:lnTo>
                <a:lnTo>
                  <a:pt x="1065732" y="0"/>
                </a:lnTo>
                <a:close/>
              </a:path>
            </a:pathLst>
          </a:custGeom>
          <a:solidFill>
            <a:srgbClr val="F2DD8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646658" tIns="875029" rIns="113792" bIns="875029" spcCol="1270" anchor="ctr"/>
          <a:lstStyle/>
          <a:p>
            <a:pPr algn="ctr" defTabSz="711200">
              <a:lnSpc>
                <a:spcPct val="90000"/>
              </a:lnSpc>
              <a:spcAft>
                <a:spcPct val="35000"/>
              </a:spcAft>
              <a:defRPr/>
            </a:pPr>
            <a:r>
              <a:rPr lang="en-US" sz="1600" b="1" dirty="0">
                <a:solidFill>
                  <a:srgbClr val="3333CC">
                    <a:lumMod val="75000"/>
                  </a:srgbClr>
                </a:solidFill>
              </a:rPr>
              <a:t>ensuring that States meet… the program requirements</a:t>
            </a:r>
            <a:r>
              <a:rPr lang="en-US" sz="1600" dirty="0">
                <a:solidFill>
                  <a:srgbClr val="FFFFFF"/>
                </a:solidFill>
              </a:rPr>
              <a:t>, </a:t>
            </a:r>
            <a:r>
              <a:rPr lang="en-US" sz="1600" dirty="0">
                <a:solidFill>
                  <a:schemeClr val="tx1"/>
                </a:solidFill>
              </a:rPr>
              <a:t>with… emphasis on those most related to improving results </a:t>
            </a:r>
          </a:p>
        </p:txBody>
      </p:sp>
      <p:sp>
        <p:nvSpPr>
          <p:cNvPr id="2" name="Slide Number Placeholder 1"/>
          <p:cNvSpPr>
            <a:spLocks noGrp="1"/>
          </p:cNvSpPr>
          <p:nvPr>
            <p:ph type="sldNum" sz="quarter" idx="4294967295"/>
          </p:nvPr>
        </p:nvSpPr>
        <p:spPr>
          <a:xfrm>
            <a:off x="7091363" y="6248400"/>
            <a:ext cx="1676400" cy="457200"/>
          </a:xfrm>
          <a:prstGeom prst="rect">
            <a:avLst/>
          </a:prstGeom>
        </p:spPr>
        <p:txBody>
          <a:bodyPr/>
          <a:lstStyle/>
          <a:p>
            <a:fld id="{7E04F9AA-2FC2-4522-A0A2-4A703AF6D1A1}" type="slidenum">
              <a:rPr lang="en-US" altLang="en-US" smtClean="0">
                <a:solidFill>
                  <a:srgbClr val="000000"/>
                </a:solidFill>
              </a:rPr>
              <a:pPr/>
              <a:t>5</a:t>
            </a:fld>
            <a:endParaRPr lang="en-US" altLang="en-US">
              <a:solidFill>
                <a:srgbClr val="000000"/>
              </a:solidFill>
            </a:endParaRPr>
          </a:p>
        </p:txBody>
      </p:sp>
    </p:spTree>
    <p:extLst>
      <p:ext uri="{BB962C8B-B14F-4D97-AF65-F5344CB8AC3E}">
        <p14:creationId xmlns:p14="http://schemas.microsoft.com/office/powerpoint/2010/main" val="268844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228223" y="1295399"/>
            <a:ext cx="8687553" cy="609601"/>
          </a:xfrm>
          <a:prstGeom prst="rect">
            <a:avLst/>
          </a:prstGeom>
        </p:spPr>
      </p:pic>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Setting A Higher Standard</a:t>
            </a:r>
            <a:endParaRPr lang="en-US" b="1" dirty="0">
              <a:solidFill>
                <a:srgbClr val="FF0000"/>
              </a:solidFill>
              <a:latin typeface="Bernard MT Condensed" pitchFamily="18" charset="0"/>
            </a:endParaRPr>
          </a:p>
        </p:txBody>
      </p:sp>
      <p:sp>
        <p:nvSpPr>
          <p:cNvPr id="5" name="Content Placeholder 4"/>
          <p:cNvSpPr txBox="1">
            <a:spLocks noGrp="1"/>
          </p:cNvSpPr>
          <p:nvPr>
            <p:ph idx="1"/>
          </p:nvPr>
        </p:nvSpPr>
        <p:spPr>
          <a:xfrm>
            <a:off x="457200" y="1752600"/>
            <a:ext cx="8229600" cy="5016758"/>
          </a:xfrm>
          <a:prstGeom prst="rect">
            <a:avLst/>
          </a:prstGeom>
          <a:noFill/>
        </p:spPr>
        <p:txBody>
          <a:bodyPr wrap="square" rtlCol="0">
            <a:spAutoFit/>
          </a:bodyPr>
          <a:lstStyle/>
          <a:p>
            <a:pPr>
              <a:buNone/>
            </a:pPr>
            <a:endParaRPr lang="en-US" dirty="0"/>
          </a:p>
          <a:p>
            <a:pPr>
              <a:buNone/>
            </a:pPr>
            <a:r>
              <a:rPr lang="en-US" sz="5400" b="1" dirty="0"/>
              <a:t>The future belongs to those who </a:t>
            </a:r>
            <a:r>
              <a:rPr lang="en-US" sz="6600" b="1" dirty="0"/>
              <a:t>believe</a:t>
            </a:r>
            <a:r>
              <a:rPr lang="en-US" sz="5400" b="1" dirty="0"/>
              <a:t> in the beauty of their dreams</a:t>
            </a:r>
            <a:r>
              <a:rPr lang="en-US" sz="5400" b="1" dirty="0" smtClean="0"/>
              <a:t>.</a:t>
            </a:r>
            <a:endParaRPr lang="en-US" sz="5400" b="1" dirty="0"/>
          </a:p>
          <a:p>
            <a:pPr>
              <a:buNone/>
            </a:pPr>
            <a:r>
              <a:rPr lang="en-US" sz="5400" b="1" dirty="0" smtClean="0"/>
              <a:t>              </a:t>
            </a:r>
            <a:r>
              <a:rPr lang="en-US" sz="5400" b="1" dirty="0"/>
              <a:t>~</a:t>
            </a:r>
            <a:r>
              <a:rPr lang="en-US" sz="5400" dirty="0" smtClean="0"/>
              <a:t>Eleanor </a:t>
            </a:r>
            <a:r>
              <a:rPr lang="en-US" sz="5400" dirty="0"/>
              <a:t>Roosevelt </a:t>
            </a:r>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Bernard MT Condensed" pitchFamily="18" charset="0"/>
              </a:rPr>
              <a:t>Making It Happen-Champion Mindset</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Refuse to let your “WHO” fail</a:t>
            </a:r>
            <a:endParaRPr lang="en-US" b="1" dirty="0"/>
          </a:p>
          <a:p>
            <a:pPr marL="0" indent="0">
              <a:buNone/>
            </a:pPr>
            <a:endParaRPr lang="en-US" dirty="0"/>
          </a:p>
          <a:p>
            <a:r>
              <a:rPr lang="en-US" dirty="0"/>
              <a:t>Pictures with Data- Assigned Mentors</a:t>
            </a:r>
          </a:p>
          <a:p>
            <a:pPr marL="0" indent="0">
              <a:buNone/>
            </a:pPr>
            <a:endParaRPr lang="en-US" dirty="0"/>
          </a:p>
          <a:p>
            <a:r>
              <a:rPr lang="en-US" dirty="0"/>
              <a:t>Know and Believe-  Goal Setting accounts more than IQ to student achievement</a:t>
            </a:r>
          </a:p>
          <a:p>
            <a:pPr marL="0" indent="0">
              <a:buNone/>
            </a:pPr>
            <a:endParaRPr lang="en-US" dirty="0"/>
          </a:p>
          <a:p>
            <a:pPr>
              <a:buNone/>
            </a:pPr>
            <a:endParaRPr lang="en-US" dirty="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extLst>
      <p:ext uri="{BB962C8B-B14F-4D97-AF65-F5344CB8AC3E}">
        <p14:creationId xmlns:p14="http://schemas.microsoft.com/office/powerpoint/2010/main" val="402475198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a:rPr>
              <a:t>Plan to Win- Hopeful Effort</a:t>
            </a:r>
            <a:endParaRPr lang="en-US" b="1" dirty="0">
              <a:solidFill>
                <a:srgbClr val="FF0000"/>
              </a:solidFill>
              <a:latin typeface="Bernard MT Condensed"/>
            </a:endParaRPr>
          </a:p>
        </p:txBody>
      </p:sp>
      <p:sp>
        <p:nvSpPr>
          <p:cNvPr id="3" name="Content Placeholder 2"/>
          <p:cNvSpPr>
            <a:spLocks noGrp="1"/>
          </p:cNvSpPr>
          <p:nvPr>
            <p:ph idx="1"/>
          </p:nvPr>
        </p:nvSpPr>
        <p:spPr>
          <a:xfrm>
            <a:off x="457200" y="1600200"/>
            <a:ext cx="8229600" cy="5025425"/>
          </a:xfrm>
        </p:spPr>
        <p:txBody>
          <a:bodyPr vert="horz" lIns="91440" tIns="45720" rIns="91440" bIns="45720" rtlCol="0" anchor="t">
            <a:normAutofit/>
          </a:bodyPr>
          <a:lstStyle/>
          <a:p>
            <a:endParaRPr lang="en-US" dirty="0"/>
          </a:p>
          <a:p>
            <a:pPr lvl="1"/>
            <a:r>
              <a:rPr lang="en-US" sz="3200" dirty="0"/>
              <a:t>Listen to students </a:t>
            </a:r>
          </a:p>
          <a:p>
            <a:pPr lvl="1"/>
            <a:r>
              <a:rPr lang="en-US" sz="3200" dirty="0"/>
              <a:t>Look at what's on their backpack or shirt</a:t>
            </a:r>
          </a:p>
          <a:p>
            <a:pPr marL="457200" lvl="1" indent="0">
              <a:buNone/>
            </a:pPr>
            <a:r>
              <a:rPr lang="en-US" sz="3200" dirty="0"/>
              <a:t>    (That's what interest them)</a:t>
            </a:r>
          </a:p>
          <a:p>
            <a:pPr lvl="1"/>
            <a:r>
              <a:rPr lang="en-US" sz="3200" dirty="0"/>
              <a:t>Talk, Talk about how to reach dreams</a:t>
            </a:r>
          </a:p>
          <a:p>
            <a:pPr marL="457200" lvl="1" indent="0">
              <a:buNone/>
            </a:pPr>
            <a:r>
              <a:rPr lang="en-US" sz="3200" dirty="0"/>
              <a:t>     (Tailgate at </a:t>
            </a:r>
            <a:r>
              <a:rPr lang="en-US" sz="3200" dirty="0" smtClean="0"/>
              <a:t>Red Bud) </a:t>
            </a:r>
            <a:endParaRPr lang="en-US" sz="3200" dirty="0"/>
          </a:p>
          <a:p>
            <a:pPr lvl="1"/>
            <a:r>
              <a:rPr lang="en-US" sz="3200" dirty="0"/>
              <a:t>Refer to their dreams often</a:t>
            </a:r>
          </a:p>
          <a:p>
            <a:pPr lvl="1"/>
            <a:r>
              <a:rPr lang="en-US" sz="3200" dirty="0"/>
              <a:t> Write about the student’s dreams often </a:t>
            </a:r>
          </a:p>
          <a:p>
            <a:pPr lvl="1"/>
            <a:r>
              <a:rPr lang="en-US" sz="3200" dirty="0"/>
              <a:t> Keep the dream/hope before them daily</a:t>
            </a:r>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latin typeface="Bernard MT Condensed" panose="02050806060905020404" pitchFamily="18" charset="0"/>
              </a:rPr>
              <a:t>Plan to Win- Attention Skills</a:t>
            </a:r>
            <a:endParaRPr lang="en-US" sz="5400" b="1"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Students from poverty must be taught attention skills</a:t>
            </a:r>
          </a:p>
          <a:p>
            <a:r>
              <a:rPr lang="en-US" dirty="0"/>
              <a:t> Students with strong attention skills possess the ability to stay focused, shift and transition, and resist impulse</a:t>
            </a:r>
          </a:p>
          <a:p>
            <a:r>
              <a:rPr lang="en-US" dirty="0"/>
              <a:t>Build Attention by project based learning, inquiry, music training, drama, and theater arts. </a:t>
            </a:r>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578" y="5221941"/>
            <a:ext cx="1166813" cy="1720352"/>
          </a:xfrm>
          <a:prstGeom prst="rect">
            <a:avLst/>
          </a:prstGeom>
        </p:spPr>
      </p:pic>
    </p:spTree>
    <p:extLst>
      <p:ext uri="{BB962C8B-B14F-4D97-AF65-F5344CB8AC3E}">
        <p14:creationId xmlns:p14="http://schemas.microsoft.com/office/powerpoint/2010/main" val="39302541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Attention Skills</a:t>
            </a:r>
            <a:endParaRPr lang="en-US"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a:lstStyle/>
          <a:p>
            <a:r>
              <a:rPr lang="en-US" dirty="0" smtClean="0"/>
              <a:t>Hattie, 2008, Highly effective teachers raise their odds of gaining student attention and of success by ensuring students </a:t>
            </a:r>
            <a:r>
              <a:rPr lang="en-US" dirty="0" smtClean="0">
                <a:effectLst>
                  <a:outerShdw blurRad="38100" dist="38100" dir="2700000" algn="tl">
                    <a:srgbClr val="000000">
                      <a:alpha val="43137"/>
                    </a:srgbClr>
                  </a:outerShdw>
                </a:effectLst>
              </a:rPr>
              <a:t>want</a:t>
            </a:r>
            <a:r>
              <a:rPr lang="en-US" dirty="0" smtClean="0"/>
              <a:t> to participate, </a:t>
            </a:r>
            <a:r>
              <a:rPr lang="en-US" dirty="0" smtClean="0">
                <a:effectLst>
                  <a:outerShdw blurRad="38100" dist="38100" dir="2700000" algn="tl">
                    <a:srgbClr val="000000">
                      <a:alpha val="43137"/>
                    </a:srgbClr>
                  </a:outerShdw>
                </a:effectLst>
              </a:rPr>
              <a:t>will</a:t>
            </a:r>
            <a:r>
              <a:rPr lang="en-US" dirty="0" smtClean="0"/>
              <a:t> engage, and </a:t>
            </a:r>
            <a:r>
              <a:rPr lang="en-US" dirty="0" smtClean="0">
                <a:effectLst>
                  <a:outerShdw blurRad="38100" dist="38100" dir="2700000" algn="tl">
                    <a:srgbClr val="000000">
                      <a:alpha val="43137"/>
                    </a:srgbClr>
                  </a:outerShdw>
                </a:effectLst>
              </a:rPr>
              <a:t>choose</a:t>
            </a:r>
            <a:r>
              <a:rPr lang="en-US" dirty="0" smtClean="0"/>
              <a:t> to learn.</a:t>
            </a:r>
          </a:p>
          <a:p>
            <a:endParaRPr lang="en-US" dirty="0"/>
          </a:p>
          <a:p>
            <a:r>
              <a:rPr lang="en-US" dirty="0" smtClean="0"/>
              <a:t>Build a HOOK</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863181"/>
            <a:ext cx="2324100" cy="2800046"/>
          </a:xfrm>
          <a:prstGeom prst="rect">
            <a:avLst/>
          </a:prstGeom>
        </p:spPr>
      </p:pic>
    </p:spTree>
    <p:extLst>
      <p:ext uri="{BB962C8B-B14F-4D97-AF65-F5344CB8AC3E}">
        <p14:creationId xmlns:p14="http://schemas.microsoft.com/office/powerpoint/2010/main" val="14826198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Memory Skills</a:t>
            </a:r>
            <a:endParaRPr lang="en-US"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endParaRPr lang="en-US" dirty="0" smtClean="0"/>
          </a:p>
          <a:p>
            <a:endParaRPr lang="en-US" dirty="0"/>
          </a:p>
          <a:p>
            <a:pPr marL="0" indent="0" algn="ctr">
              <a:buNone/>
            </a:pPr>
            <a:r>
              <a:rPr lang="en-US" b="1" dirty="0" smtClean="0"/>
              <a:t>Turn to your partner and discuss: </a:t>
            </a:r>
          </a:p>
          <a:p>
            <a:pPr marL="0" indent="0" algn="ctr">
              <a:buNone/>
            </a:pPr>
            <a:endParaRPr lang="en-US" b="1" dirty="0" smtClean="0"/>
          </a:p>
          <a:p>
            <a:pPr marL="0" indent="0" algn="ctr">
              <a:buNone/>
            </a:pPr>
            <a:r>
              <a:rPr lang="en-US" sz="3600" dirty="0"/>
              <a:t>H</a:t>
            </a:r>
            <a:r>
              <a:rPr lang="en-US" sz="3600" dirty="0" smtClean="0"/>
              <a:t>ow you remember information?</a:t>
            </a:r>
          </a:p>
          <a:p>
            <a:pPr marL="0" indent="0" algn="ctr">
              <a:buNone/>
            </a:pPr>
            <a:r>
              <a:rPr lang="en-US" sz="3600" dirty="0" smtClean="0"/>
              <a:t>How do you teach students to remember information?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81318"/>
            <a:ext cx="2895599" cy="2072640"/>
          </a:xfrm>
          <a:prstGeom prst="rect">
            <a:avLst/>
          </a:prstGeom>
        </p:spPr>
      </p:pic>
    </p:spTree>
    <p:extLst>
      <p:ext uri="{BB962C8B-B14F-4D97-AF65-F5344CB8AC3E}">
        <p14:creationId xmlns:p14="http://schemas.microsoft.com/office/powerpoint/2010/main" val="33922394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latin typeface="Bernard MT Condensed" panose="02050806060905020404" pitchFamily="18" charset="0"/>
              </a:rPr>
              <a:t>Plan to Win- Memory Skills</a:t>
            </a:r>
            <a:endParaRPr lang="en-US" sz="5400" b="1"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endParaRPr lang="en-US" dirty="0" smtClean="0"/>
          </a:p>
          <a:p>
            <a:endParaRPr lang="en-US" dirty="0" smtClean="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808106"/>
            <a:ext cx="2895599" cy="2072640"/>
          </a:xfrm>
          <a:prstGeom prst="rect">
            <a:avLst/>
          </a:prstGeom>
        </p:spPr>
      </p:pic>
      <p:graphicFrame>
        <p:nvGraphicFramePr>
          <p:cNvPr id="6" name="Diagram 5"/>
          <p:cNvGraphicFramePr/>
          <p:nvPr>
            <p:extLst>
              <p:ext uri="{D42A27DB-BD31-4B8C-83A1-F6EECF244321}">
                <p14:modId xmlns:p14="http://schemas.microsoft.com/office/powerpoint/2010/main" val="3279795368"/>
              </p:ext>
            </p:extLst>
          </p:nvPr>
        </p:nvGraphicFramePr>
        <p:xfrm>
          <a:off x="228600" y="1752599"/>
          <a:ext cx="7086600" cy="43735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327752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latin typeface="Bernard MT Condensed" panose="02050806060905020404" pitchFamily="18" charset="0"/>
              </a:rPr>
              <a:t>Plan to Win- Memory Skills</a:t>
            </a:r>
            <a:endParaRPr lang="en-US" sz="5400" b="1"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r>
              <a:rPr lang="en-US" sz="3600" dirty="0" err="1" smtClean="0"/>
              <a:t>Salminen</a:t>
            </a:r>
            <a:r>
              <a:rPr lang="en-US" sz="3600" dirty="0" smtClean="0"/>
              <a:t>, </a:t>
            </a:r>
            <a:r>
              <a:rPr lang="en-US" sz="3600" dirty="0" err="1" smtClean="0"/>
              <a:t>Strobach</a:t>
            </a:r>
            <a:r>
              <a:rPr lang="en-US" sz="3600" dirty="0" smtClean="0"/>
              <a:t>, and Shubert, 2012 research showed building memory takes only 5-10 minutes a day for 8-12 weeks. The study was with students who have ADHD diagnosis and learning disabilities.</a:t>
            </a:r>
          </a:p>
          <a:p>
            <a:pPr marL="0" indent="0">
              <a:buNone/>
            </a:pPr>
            <a:endParaRPr lang="en-US" dirty="0" smtClean="0"/>
          </a:p>
          <a:p>
            <a:pPr marL="0" indent="0">
              <a:buNone/>
            </a:pPr>
            <a:endParaRPr lang="en-US" dirty="0" smtClean="0"/>
          </a:p>
          <a:p>
            <a:endParaRPr lang="en-US" dirty="0" smtClean="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476" y="4785360"/>
            <a:ext cx="2895599" cy="2072640"/>
          </a:xfrm>
          <a:prstGeom prst="rect">
            <a:avLst/>
          </a:prstGeom>
        </p:spPr>
      </p:pic>
    </p:spTree>
    <p:extLst>
      <p:ext uri="{BB962C8B-B14F-4D97-AF65-F5344CB8AC3E}">
        <p14:creationId xmlns:p14="http://schemas.microsoft.com/office/powerpoint/2010/main" val="4076764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solidFill>
                  <a:srgbClr val="FF0000"/>
                </a:solidFill>
                <a:latin typeface="Bernard MT Condensed" panose="02050806060905020404" pitchFamily="18" charset="0"/>
              </a:rPr>
              <a:t>Plan to Win- Processing Skills</a:t>
            </a:r>
            <a:endParaRPr lang="en-US" sz="5400" b="1"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a:normAutofit/>
          </a:bodyPr>
          <a:lstStyle/>
          <a:p>
            <a:r>
              <a:rPr lang="en-US" sz="3600" dirty="0" smtClean="0"/>
              <a:t>Mental work ( collect, sort, summarize, calculate, organize, and analyze)</a:t>
            </a:r>
          </a:p>
          <a:p>
            <a:pPr marL="0" indent="0">
              <a:buNone/>
            </a:pPr>
            <a:endParaRPr lang="en-US" sz="3600" dirty="0" smtClean="0"/>
          </a:p>
          <a:p>
            <a:r>
              <a:rPr lang="en-US" sz="3600" dirty="0" smtClean="0"/>
              <a:t>Must be taught- not innate skills</a:t>
            </a:r>
          </a:p>
          <a:p>
            <a:pPr marL="0" indent="0">
              <a:buNone/>
            </a:pPr>
            <a:endParaRPr lang="en-US" sz="3600" dirty="0" smtClean="0"/>
          </a:p>
          <a:p>
            <a:r>
              <a:rPr lang="en-US" sz="3600" dirty="0" smtClean="0"/>
              <a:t>Impacts reading, writing, and math </a:t>
            </a:r>
            <a:endParaRPr lang="en-US" dirty="0" smtClean="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extLst>
      <p:ext uri="{BB962C8B-B14F-4D97-AF65-F5344CB8AC3E}">
        <p14:creationId xmlns:p14="http://schemas.microsoft.com/office/powerpoint/2010/main" val="20959821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Processing Strategies </a:t>
            </a:r>
            <a:endParaRPr lang="en-US"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a:xfrm>
            <a:off x="457200" y="1600200"/>
            <a:ext cx="8229600" cy="4948584"/>
          </a:xfrm>
        </p:spPr>
        <p:txBody>
          <a:bodyPr vert="horz" lIns="91440" tIns="45720" rIns="91440" bIns="45720" rtlCol="0" anchor="t">
            <a:normAutofit/>
          </a:bodyPr>
          <a:lstStyle/>
          <a:p>
            <a:r>
              <a:rPr lang="en-US" dirty="0" smtClean="0"/>
              <a:t>Visual Supports</a:t>
            </a:r>
          </a:p>
          <a:p>
            <a:r>
              <a:rPr lang="en-US" b="1" dirty="0" smtClean="0"/>
              <a:t>Show and Shout Game</a:t>
            </a:r>
          </a:p>
          <a:p>
            <a:r>
              <a:rPr lang="en-US" b="1" dirty="0" smtClean="0"/>
              <a:t>Scramble Stories or Words</a:t>
            </a:r>
          </a:p>
          <a:p>
            <a:r>
              <a:rPr lang="en-US" dirty="0" smtClean="0"/>
              <a:t>Scaffolding</a:t>
            </a:r>
          </a:p>
          <a:p>
            <a:r>
              <a:rPr lang="en-US" dirty="0" smtClean="0"/>
              <a:t>Anchor Charts</a:t>
            </a:r>
          </a:p>
          <a:p>
            <a:r>
              <a:rPr lang="en-US" dirty="0" smtClean="0"/>
              <a:t>Assistive Technology</a:t>
            </a:r>
          </a:p>
          <a:p>
            <a:r>
              <a:rPr lang="en-US" dirty="0" smtClean="0"/>
              <a:t>Explicit Strategy Teaching</a:t>
            </a:r>
          </a:p>
        </p:txBody>
      </p:sp>
    </p:spTree>
    <p:extLst>
      <p:ext uri="{BB962C8B-B14F-4D97-AF65-F5344CB8AC3E}">
        <p14:creationId xmlns:p14="http://schemas.microsoft.com/office/powerpoint/2010/main" val="3618657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chemeClr val="bg1"/>
          </a:solidFill>
          <a:ln w="9525" algn="ctr">
            <a:solidFill>
              <a:schemeClr val="tx1"/>
            </a:solidFill>
            <a:round/>
            <a:headEnd/>
            <a:tailEnd/>
          </a:ln>
        </p:spPr>
        <p:txBody>
          <a:bodyPr/>
          <a:lstStyle/>
          <a:p>
            <a:pPr eaLnBrk="0" fontAlgn="base" hangingPunct="0">
              <a:spcBef>
                <a:spcPct val="0"/>
              </a:spcBef>
              <a:spcAft>
                <a:spcPct val="0"/>
              </a:spcAft>
            </a:pPr>
            <a:endParaRPr lang="en-US" sz="1300" smtClean="0">
              <a:solidFill>
                <a:srgbClr val="000054"/>
              </a:solidFill>
              <a:ea typeface="ＭＳ Ｐゴシック" pitchFamily="34" charset="-128"/>
            </a:endParaRPr>
          </a:p>
        </p:txBody>
      </p:sp>
      <p:sp>
        <p:nvSpPr>
          <p:cNvPr id="3" name="Rectangle 2"/>
          <p:cNvSpPr/>
          <p:nvPr/>
        </p:nvSpPr>
        <p:spPr bwMode="auto">
          <a:xfrm>
            <a:off x="0" y="0"/>
            <a:ext cx="9144000" cy="68580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300" smtClean="0">
              <a:solidFill>
                <a:srgbClr val="000054"/>
              </a:solidFill>
              <a:ea typeface="ＭＳ Ｐゴシック" pitchFamily="34" charset="-128"/>
            </a:endParaRPr>
          </a:p>
        </p:txBody>
      </p:sp>
      <p:graphicFrame>
        <p:nvGraphicFramePr>
          <p:cNvPr id="4" name="Content Placeholder 3"/>
          <p:cNvGraphicFramePr>
            <a:graphicFrameLocks/>
          </p:cNvGraphicFramePr>
          <p:nvPr>
            <p:extLst/>
          </p:nvPr>
        </p:nvGraphicFramePr>
        <p:xfrm>
          <a:off x="76200" y="1138238"/>
          <a:ext cx="8991600" cy="5368924"/>
        </p:xfrm>
        <a:graphic>
          <a:graphicData uri="http://schemas.openxmlformats.org/drawingml/2006/table">
            <a:tbl>
              <a:tblPr firstRow="1" bandRow="1">
                <a:tableStyleId>{5C22544A-7EE6-4342-B048-85BDC9FD1C3A}</a:tableStyleId>
              </a:tblPr>
              <a:tblGrid>
                <a:gridCol w="3361345">
                  <a:extLst>
                    <a:ext uri="{9D8B030D-6E8A-4147-A177-3AD203B41FA5}">
                      <a16:colId xmlns:a16="http://schemas.microsoft.com/office/drawing/2014/main" xmlns="" val="20000"/>
                    </a:ext>
                  </a:extLst>
                </a:gridCol>
                <a:gridCol w="3109245">
                  <a:extLst>
                    <a:ext uri="{9D8B030D-6E8A-4147-A177-3AD203B41FA5}">
                      <a16:colId xmlns:a16="http://schemas.microsoft.com/office/drawing/2014/main" xmlns="" val="20001"/>
                    </a:ext>
                  </a:extLst>
                </a:gridCol>
                <a:gridCol w="2521010">
                  <a:extLst>
                    <a:ext uri="{9D8B030D-6E8A-4147-A177-3AD203B41FA5}">
                      <a16:colId xmlns:a16="http://schemas.microsoft.com/office/drawing/2014/main" xmlns="" val="20002"/>
                    </a:ext>
                  </a:extLst>
                </a:gridCol>
              </a:tblGrid>
              <a:tr h="1188817">
                <a:tc>
                  <a:txBody>
                    <a:bodyPr/>
                    <a:lstStyle/>
                    <a:p>
                      <a:r>
                        <a:rPr lang="en-US" sz="2400" dirty="0" smtClean="0"/>
                        <a:t>Year 1 - FFY 2013</a:t>
                      </a:r>
                    </a:p>
                    <a:p>
                      <a:r>
                        <a:rPr lang="en-US" sz="2400" dirty="0" smtClean="0"/>
                        <a:t>Delivered by April 2015</a:t>
                      </a:r>
                      <a:endParaRPr lang="en-US" sz="2400" dirty="0"/>
                    </a:p>
                  </a:txBody>
                  <a:tcPr marT="45724" marB="45724">
                    <a:solidFill>
                      <a:schemeClr val="bg1">
                        <a:lumMod val="65000"/>
                      </a:schemeClr>
                    </a:solidFill>
                  </a:tcPr>
                </a:tc>
                <a:tc>
                  <a:txBody>
                    <a:bodyPr/>
                    <a:lstStyle/>
                    <a:p>
                      <a:r>
                        <a:rPr lang="en-US" sz="2400" dirty="0" smtClean="0"/>
                        <a:t>Year 2 - FFY 2014</a:t>
                      </a:r>
                    </a:p>
                    <a:p>
                      <a:r>
                        <a:rPr lang="en-US" sz="2400" dirty="0" smtClean="0"/>
                        <a:t>Delivered by Feb 2016</a:t>
                      </a:r>
                      <a:endParaRPr lang="en-US" sz="2400" dirty="0"/>
                    </a:p>
                  </a:txBody>
                  <a:tcPr marT="45724" marB="45724">
                    <a:solidFill>
                      <a:schemeClr val="bg1">
                        <a:lumMod val="65000"/>
                      </a:schemeClr>
                    </a:solidFill>
                  </a:tcPr>
                </a:tc>
                <a:tc>
                  <a:txBody>
                    <a:bodyPr/>
                    <a:lstStyle/>
                    <a:p>
                      <a:r>
                        <a:rPr lang="en-US" sz="2400" dirty="0" smtClean="0"/>
                        <a:t>Years 3-6 </a:t>
                      </a:r>
                    </a:p>
                    <a:p>
                      <a:r>
                        <a:rPr lang="en-US" sz="2000" dirty="0" smtClean="0"/>
                        <a:t>FFY 2015-18</a:t>
                      </a:r>
                    </a:p>
                    <a:p>
                      <a:r>
                        <a:rPr lang="en-US" sz="2000" dirty="0" smtClean="0"/>
                        <a:t>Feb 2017-</a:t>
                      </a:r>
                      <a:r>
                        <a:rPr lang="en-US" sz="2000" baseline="0" dirty="0" smtClean="0"/>
                        <a:t> </a:t>
                      </a:r>
                      <a:r>
                        <a:rPr lang="en-US" sz="2000" dirty="0" smtClean="0"/>
                        <a:t>Feb 2020</a:t>
                      </a:r>
                      <a:endParaRPr lang="en-US" sz="2000" dirty="0"/>
                    </a:p>
                  </a:txBody>
                  <a:tcPr marT="45724" marB="45724">
                    <a:solidFill>
                      <a:schemeClr val="bg1">
                        <a:lumMod val="65000"/>
                      </a:schemeClr>
                    </a:solidFill>
                  </a:tcPr>
                </a:tc>
                <a:extLst>
                  <a:ext uri="{0D108BD9-81ED-4DB2-BD59-A6C34878D82A}">
                    <a16:rowId xmlns:a16="http://schemas.microsoft.com/office/drawing/2014/main" xmlns="" val="10000"/>
                  </a:ext>
                </a:extLst>
              </a:tr>
              <a:tr h="1493642">
                <a:tc>
                  <a:txBody>
                    <a:bodyPr/>
                    <a:lstStyle/>
                    <a:p>
                      <a:r>
                        <a:rPr lang="en-US" sz="3200" b="1" dirty="0" smtClean="0">
                          <a:solidFill>
                            <a:schemeClr val="tx1"/>
                          </a:solidFill>
                        </a:rPr>
                        <a:t>Phase I</a:t>
                      </a:r>
                    </a:p>
                    <a:p>
                      <a:r>
                        <a:rPr lang="en-US" sz="2000" b="1" dirty="0" smtClean="0">
                          <a:solidFill>
                            <a:schemeClr val="tx1"/>
                          </a:solidFill>
                        </a:rPr>
                        <a:t>Analysis of Data and Identification of Evidence-based Practices</a:t>
                      </a:r>
                      <a:endParaRPr lang="en-US" sz="2000" b="1" dirty="0">
                        <a:solidFill>
                          <a:schemeClr val="tx1"/>
                        </a:solidFill>
                      </a:endParaRPr>
                    </a:p>
                  </a:txBody>
                  <a:tcPr marT="45724" marB="45724">
                    <a:solidFill>
                      <a:schemeClr val="bg1">
                        <a:lumMod val="85000"/>
                      </a:schemeClr>
                    </a:solidFill>
                  </a:tcPr>
                </a:tc>
                <a:tc>
                  <a:txBody>
                    <a:bodyPr/>
                    <a:lstStyle/>
                    <a:p>
                      <a:r>
                        <a:rPr lang="en-US" sz="3200" b="1" dirty="0" smtClean="0">
                          <a:solidFill>
                            <a:schemeClr val="tx1"/>
                          </a:solidFill>
                        </a:rPr>
                        <a:t>Phase II</a:t>
                      </a:r>
                    </a:p>
                    <a:p>
                      <a:r>
                        <a:rPr lang="en-US" sz="2800" b="1" dirty="0" smtClean="0">
                          <a:solidFill>
                            <a:schemeClr val="tx1"/>
                          </a:solidFill>
                        </a:rPr>
                        <a:t>Implementation</a:t>
                      </a:r>
                      <a:r>
                        <a:rPr lang="en-US" sz="2800" b="1" baseline="0" dirty="0" smtClean="0">
                          <a:solidFill>
                            <a:schemeClr val="tx1"/>
                          </a:solidFill>
                        </a:rPr>
                        <a:t> </a:t>
                      </a:r>
                      <a:r>
                        <a:rPr lang="en-US" sz="2800" b="1" dirty="0" smtClean="0">
                          <a:solidFill>
                            <a:schemeClr val="tx1"/>
                          </a:solidFill>
                        </a:rPr>
                        <a:t>Plan</a:t>
                      </a:r>
                      <a:endParaRPr lang="en-US" sz="2800" b="1" dirty="0">
                        <a:solidFill>
                          <a:schemeClr val="tx1"/>
                        </a:solidFill>
                      </a:endParaRPr>
                    </a:p>
                  </a:txBody>
                  <a:tcPr marT="45724" marB="45724">
                    <a:solidFill>
                      <a:schemeClr val="bg1">
                        <a:lumMod val="85000"/>
                      </a:schemeClr>
                    </a:solidFill>
                  </a:tcPr>
                </a:tc>
                <a:tc>
                  <a:txBody>
                    <a:bodyPr/>
                    <a:lstStyle/>
                    <a:p>
                      <a:r>
                        <a:rPr lang="en-US" sz="3200" b="1" dirty="0" smtClean="0">
                          <a:solidFill>
                            <a:schemeClr val="tx1"/>
                          </a:solidFill>
                        </a:rPr>
                        <a:t>Phase III</a:t>
                      </a:r>
                    </a:p>
                    <a:p>
                      <a:r>
                        <a:rPr lang="en-US" sz="2400" b="1" dirty="0" smtClean="0">
                          <a:solidFill>
                            <a:schemeClr val="tx1"/>
                          </a:solidFill>
                        </a:rPr>
                        <a:t>Implementation and Evaluation</a:t>
                      </a:r>
                      <a:endParaRPr lang="en-US" sz="2400" b="1" dirty="0">
                        <a:solidFill>
                          <a:schemeClr val="tx1"/>
                        </a:solidFill>
                      </a:endParaRPr>
                    </a:p>
                  </a:txBody>
                  <a:tcPr marT="45724" marB="45724">
                    <a:solidFill>
                      <a:schemeClr val="bg1">
                        <a:lumMod val="85000"/>
                      </a:schemeClr>
                    </a:solidFill>
                  </a:tcPr>
                </a:tc>
                <a:extLst>
                  <a:ext uri="{0D108BD9-81ED-4DB2-BD59-A6C34878D82A}">
                    <a16:rowId xmlns:a16="http://schemas.microsoft.com/office/drawing/2014/main" xmlns="" val="10001"/>
                  </a:ext>
                </a:extLst>
              </a:tr>
              <a:tr h="2686465">
                <a:tc>
                  <a:txBody>
                    <a:bodyPr/>
                    <a:lstStyle/>
                    <a:p>
                      <a:pPr marL="342900" lvl="0" indent="-342900">
                        <a:buFont typeface="Arial" panose="020B0604020202020204" pitchFamily="34" charset="0"/>
                        <a:buChar char="•"/>
                      </a:pPr>
                      <a:r>
                        <a:rPr lang="en-US" sz="2000" kern="1200" dirty="0" smtClean="0">
                          <a:solidFill>
                            <a:schemeClr val="dk1"/>
                          </a:solidFill>
                          <a:effectLst/>
                          <a:latin typeface="+mn-lt"/>
                          <a:ea typeface="+mn-ea"/>
                          <a:cs typeface="+mn-cs"/>
                        </a:rPr>
                        <a:t>Data Analysis</a:t>
                      </a:r>
                    </a:p>
                    <a:p>
                      <a:pPr marL="342900" lvl="0" indent="-342900">
                        <a:buFont typeface="Arial" panose="020B0604020202020204" pitchFamily="34" charset="0"/>
                        <a:buChar char="•"/>
                      </a:pPr>
                      <a:r>
                        <a:rPr lang="en-US" sz="2000" kern="1200" dirty="0" smtClean="0">
                          <a:solidFill>
                            <a:schemeClr val="dk1"/>
                          </a:solidFill>
                          <a:effectLst/>
                          <a:latin typeface="+mn-lt"/>
                          <a:ea typeface="+mn-ea"/>
                          <a:cs typeface="+mn-cs"/>
                        </a:rPr>
                        <a:t>Analysis of State Infrastructure</a:t>
                      </a:r>
                    </a:p>
                    <a:p>
                      <a:pPr marL="342900" lvl="0" indent="-342900">
                        <a:buFont typeface="Arial" panose="020B0604020202020204" pitchFamily="34" charset="0"/>
                        <a:buChar char="•"/>
                      </a:pPr>
                      <a:r>
                        <a:rPr lang="en-US" sz="2000" kern="1200" dirty="0" smtClean="0">
                          <a:solidFill>
                            <a:schemeClr val="dk1"/>
                          </a:solidFill>
                          <a:effectLst/>
                          <a:latin typeface="+mn-lt"/>
                          <a:ea typeface="+mn-ea"/>
                          <a:cs typeface="+mn-cs"/>
                        </a:rPr>
                        <a:t>State-identified Measurable Results</a:t>
                      </a:r>
                    </a:p>
                    <a:p>
                      <a:pPr marL="342900" lvl="0" indent="-342900">
                        <a:buFont typeface="Arial" panose="020B0604020202020204" pitchFamily="34" charset="0"/>
                        <a:buChar char="•"/>
                      </a:pPr>
                      <a:r>
                        <a:rPr lang="en-US" sz="2000" kern="1200" dirty="0" smtClean="0">
                          <a:solidFill>
                            <a:schemeClr val="dk1"/>
                          </a:solidFill>
                          <a:effectLst/>
                          <a:latin typeface="+mn-lt"/>
                          <a:ea typeface="+mn-ea"/>
                          <a:cs typeface="+mn-cs"/>
                        </a:rPr>
                        <a:t>Selection of Coherent Improvement Strategies </a:t>
                      </a:r>
                    </a:p>
                    <a:p>
                      <a:pPr marL="342900" lvl="0" indent="-342900">
                        <a:buFont typeface="Arial" panose="020B0604020202020204" pitchFamily="34" charset="0"/>
                        <a:buChar char="•"/>
                      </a:pPr>
                      <a:r>
                        <a:rPr lang="en-US" sz="2000" kern="1200" dirty="0" smtClean="0">
                          <a:solidFill>
                            <a:schemeClr val="dk1"/>
                          </a:solidFill>
                          <a:effectLst/>
                          <a:latin typeface="+mn-lt"/>
                          <a:ea typeface="+mn-ea"/>
                          <a:cs typeface="+mn-cs"/>
                        </a:rPr>
                        <a:t>Theory of Action</a:t>
                      </a:r>
                      <a:endParaRPr lang="en-US" sz="2000" kern="1200" dirty="0">
                        <a:solidFill>
                          <a:schemeClr val="dk1"/>
                        </a:solidFill>
                        <a:effectLst/>
                        <a:latin typeface="+mn-lt"/>
                        <a:ea typeface="+mn-ea"/>
                        <a:cs typeface="+mn-cs"/>
                      </a:endParaRPr>
                    </a:p>
                  </a:txBody>
                  <a:tcPr marT="45724" marB="45724">
                    <a:solidFill>
                      <a:schemeClr val="bg1">
                        <a:lumMod val="95000"/>
                      </a:schemeClr>
                    </a:solidFill>
                  </a:tcPr>
                </a:tc>
                <a:tc>
                  <a:txBody>
                    <a:bodyPr/>
                    <a:lstStyle/>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Infrastructure Development </a:t>
                      </a:r>
                    </a:p>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Support for LEA Implementation of Evidence-Based Practices</a:t>
                      </a:r>
                    </a:p>
                    <a:p>
                      <a:pPr marL="285750" lvl="0" indent="-285750">
                        <a:buFont typeface="Arial" panose="020B0604020202020204" pitchFamily="34" charset="0"/>
                        <a:buChar char="•"/>
                      </a:pPr>
                      <a:r>
                        <a:rPr lang="en-US" sz="2000" kern="1200" dirty="0" smtClean="0">
                          <a:solidFill>
                            <a:schemeClr val="dk1"/>
                          </a:solidFill>
                          <a:effectLst/>
                          <a:latin typeface="+mn-lt"/>
                          <a:ea typeface="+mn-ea"/>
                          <a:cs typeface="+mn-cs"/>
                        </a:rPr>
                        <a:t>Evaluation.</a:t>
                      </a:r>
                      <a:endParaRPr lang="en-US" sz="2000" kern="1200" dirty="0">
                        <a:solidFill>
                          <a:schemeClr val="dk1"/>
                        </a:solidFill>
                        <a:effectLst/>
                        <a:latin typeface="+mn-lt"/>
                        <a:ea typeface="+mn-ea"/>
                        <a:cs typeface="+mn-cs"/>
                      </a:endParaRPr>
                    </a:p>
                  </a:txBody>
                  <a:tcPr marT="45724" marB="45724">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Results of Ongoing Evaluation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Extent of Progress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solidFill>
                            <a:schemeClr val="dk1"/>
                          </a:solidFill>
                          <a:effectLst/>
                          <a:latin typeface="+mn-lt"/>
                          <a:ea typeface="+mn-ea"/>
                          <a:cs typeface="+mn-cs"/>
                        </a:rPr>
                        <a:t>Revisions to the SPP  </a:t>
                      </a:r>
                    </a:p>
                    <a:p>
                      <a:endParaRPr lang="en-US" sz="1600" dirty="0"/>
                    </a:p>
                  </a:txBody>
                  <a:tcPr marT="45724" marB="45724">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2" name="Title 1"/>
          <p:cNvSpPr>
            <a:spLocks noGrp="1"/>
          </p:cNvSpPr>
          <p:nvPr>
            <p:ph type="title"/>
          </p:nvPr>
        </p:nvSpPr>
        <p:spPr>
          <a:xfrm>
            <a:off x="0" y="0"/>
            <a:ext cx="9067800" cy="1143000"/>
          </a:xfrm>
        </p:spPr>
        <p:txBody>
          <a:bodyPr>
            <a:normAutofit/>
          </a:bodyPr>
          <a:lstStyle/>
          <a:p>
            <a:pPr>
              <a:defRPr/>
            </a:pPr>
            <a:r>
              <a:rPr lang="en-US" sz="3600" b="1" dirty="0" smtClean="0">
                <a:effectLst>
                  <a:outerShdw blurRad="38100" dist="38100" dir="2700000" algn="tl">
                    <a:srgbClr val="000000">
                      <a:alpha val="43137"/>
                    </a:srgbClr>
                  </a:outerShdw>
                </a:effectLst>
              </a:rPr>
              <a:t>State Systemic Improvement Plan</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A 6-Year Plan, Activities by 3 Phases</a:t>
            </a:r>
            <a:endParaRPr lang="en-US" sz="36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4294967295"/>
          </p:nvPr>
        </p:nvSpPr>
        <p:spPr>
          <a:xfrm>
            <a:off x="7091363" y="6248400"/>
            <a:ext cx="1676400" cy="457200"/>
          </a:xfrm>
          <a:prstGeom prst="rect">
            <a:avLst/>
          </a:prstGeom>
        </p:spPr>
        <p:txBody>
          <a:bodyPr/>
          <a:lstStyle/>
          <a:p>
            <a:fld id="{0616144C-5587-4EEF-B031-25063A1B54EC}" type="slidenum">
              <a:rPr lang="en-US" altLang="en-US" smtClean="0">
                <a:solidFill>
                  <a:srgbClr val="000000"/>
                </a:solidFill>
              </a:rPr>
              <a:pPr/>
              <a:t>6</a:t>
            </a:fld>
            <a:endParaRPr lang="en-US" altLang="en-US">
              <a:solidFill>
                <a:srgbClr val="000000"/>
              </a:solidFill>
            </a:endParaRPr>
          </a:p>
        </p:txBody>
      </p:sp>
    </p:spTree>
    <p:extLst>
      <p:ext uri="{BB962C8B-B14F-4D97-AF65-F5344CB8AC3E}">
        <p14:creationId xmlns:p14="http://schemas.microsoft.com/office/powerpoint/2010/main" val="16566153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Eric Jenson </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43200" y="2172494"/>
            <a:ext cx="3657600" cy="3657600"/>
          </a:xfrm>
        </p:spPr>
      </p:pic>
      <p:sp>
        <p:nvSpPr>
          <p:cNvPr id="4" name="Rectangle 3"/>
          <p:cNvSpPr/>
          <p:nvPr/>
        </p:nvSpPr>
        <p:spPr>
          <a:xfrm>
            <a:off x="533400" y="1600200"/>
            <a:ext cx="8229600"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0000"/>
                </a:solidFill>
                <a:latin typeface="Bernard MT Condensed" pitchFamily="18" charset="0"/>
              </a:rPr>
              <a:t>Seven </a:t>
            </a:r>
            <a:r>
              <a:rPr lang="en-US" sz="6000" dirty="0" smtClean="0">
                <a:solidFill>
                  <a:srgbClr val="2D24E8"/>
                </a:solidFill>
                <a:latin typeface="Bernard MT Condensed" pitchFamily="18" charset="0"/>
              </a:rPr>
              <a:t>Engagement</a:t>
            </a:r>
            <a:r>
              <a:rPr lang="en-US" sz="6000" dirty="0" smtClean="0">
                <a:solidFill>
                  <a:srgbClr val="FF0000"/>
                </a:solidFill>
                <a:latin typeface="Bernard MT Condensed" pitchFamily="18" charset="0"/>
              </a:rPr>
              <a:t> Factors</a:t>
            </a:r>
            <a:endParaRPr lang="en-US" sz="6000" dirty="0">
              <a:solidFill>
                <a:srgbClr val="FF0000"/>
              </a:solidFill>
              <a:latin typeface="Bernard MT Condensed" pitchFamily="18" charset="0"/>
            </a:endParaRPr>
          </a:p>
        </p:txBody>
      </p:sp>
      <p:sp>
        <p:nvSpPr>
          <p:cNvPr id="3" name="TextBox 2"/>
          <p:cNvSpPr txBox="1"/>
          <p:nvPr/>
        </p:nvSpPr>
        <p:spPr>
          <a:xfrm>
            <a:off x="3200400" y="2701433"/>
            <a:ext cx="2743200" cy="369332"/>
          </a:xfrm>
          <a:prstGeom prst="rect">
            <a:avLst/>
          </a:prstGeom>
        </p:spPr>
        <p:txBody>
          <a:bodyPr rtlCol="0">
            <a:spAutoFit/>
          </a:bodyPr>
          <a:lstStyle/>
          <a:p>
            <a:pPr algn="ct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Bernard MT Condensed" panose="02050806060905020404" pitchFamily="18" charset="0"/>
              </a:rPr>
              <a:t>Why is it hard to get them across the stage?</a:t>
            </a:r>
            <a:endParaRPr lang="en-US" dirty="0">
              <a:solidFill>
                <a:srgbClr val="FF0000"/>
              </a:solidFill>
              <a:latin typeface="Bernard MT Condensed" panose="020508060609050204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8140300"/>
              </p:ext>
            </p:extLst>
          </p:nvPr>
        </p:nvGraphicFramePr>
        <p:xfrm>
          <a:off x="457200" y="16002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4845" y="1295401"/>
            <a:ext cx="9114310" cy="304799"/>
          </a:xfrm>
          <a:prstGeom prst="rect">
            <a:avLst/>
          </a:prstGeom>
        </p:spPr>
      </p:pic>
    </p:spTree>
    <p:extLst>
      <p:ext uri="{BB962C8B-B14F-4D97-AF65-F5344CB8AC3E}">
        <p14:creationId xmlns:p14="http://schemas.microsoft.com/office/powerpoint/2010/main" val="391994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latin typeface="Bernard MT Condensed" pitchFamily="18" charset="0"/>
              </a:rPr>
              <a:t>The Problem Of Good Teaching</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p:txBody>
          <a:bodyPr>
            <a:normAutofit/>
          </a:bodyPr>
          <a:lstStyle/>
          <a:p>
            <a:r>
              <a:rPr lang="en-US" dirty="0" smtClean="0"/>
              <a:t>“The problem is not that we do not have enough good teachers. The problem is we have way too many. There is too much ‘good teaching’. This good teaching has become totally acceptable, and some teachers have been doing this same job for years. Good has become marginalized. To create a major improvement in learning within a system or district or even a state, we need programs that will move large numbers of good teachers to become great teachers.”</a:t>
            </a:r>
          </a:p>
          <a:p>
            <a:pPr lvl="2"/>
            <a:r>
              <a:rPr lang="en-US" dirty="0" smtClean="0"/>
              <a:t>Stephen G. Barkley, </a:t>
            </a:r>
            <a:r>
              <a:rPr lang="en-US" i="1" dirty="0" smtClean="0"/>
              <a:t>Quality Teaching in a Culture of Coaching</a:t>
            </a:r>
            <a:r>
              <a:rPr lang="en-US" dirty="0" smtClean="0"/>
              <a:t>, p20. </a:t>
            </a:r>
            <a:endParaRPr lang="en-US" dirty="0"/>
          </a:p>
        </p:txBody>
      </p:sp>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latin typeface="Comic Sans MS" panose="030F0702030302020204" pitchFamily="66" charset="0"/>
              </a:rPr>
              <a:t>Fixed Mindset or Growth Mindset</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95620" y="1580991"/>
            <a:ext cx="8229600" cy="5661211"/>
          </a:xfrm>
        </p:spPr>
        <p:txBody>
          <a:bodyPr>
            <a:normAutofit/>
          </a:bodyPr>
          <a:lstStyle/>
          <a:p>
            <a:r>
              <a:rPr lang="en-US" dirty="0" smtClean="0"/>
              <a:t>There is no such thing as an unmotivated student, there are only students in unmotivated states, sitting in demotivating classrooms</a:t>
            </a:r>
          </a:p>
          <a:p>
            <a:r>
              <a:rPr lang="en-US" dirty="0" smtClean="0"/>
              <a:t>Students who grow up in poverty tend to feel less control over their lives, which results in a deadly “Fixed Mindset” where they perform where they </a:t>
            </a:r>
            <a:r>
              <a:rPr lang="en-US" i="1" dirty="0" smtClean="0"/>
              <a:t>believe</a:t>
            </a:r>
            <a:r>
              <a:rPr lang="en-US" dirty="0" smtClean="0"/>
              <a:t> they are not where they could be.</a:t>
            </a:r>
          </a:p>
          <a:p>
            <a:r>
              <a:rPr lang="en-US" dirty="0" smtClean="0"/>
              <a:t>Student’s expectations of where they think they are is a robust predictor of achievement. ( Hattie, 2008)</a:t>
            </a:r>
          </a:p>
          <a:p>
            <a:r>
              <a:rPr lang="en-US" dirty="0" smtClean="0"/>
              <a:t>If you teach children as they are, they will be. Teach as you want them to be and they will  perform above expectations.</a:t>
            </a:r>
          </a:p>
        </p:txBody>
      </p:sp>
    </p:spTree>
    <p:extLst>
      <p:ext uri="{BB962C8B-B14F-4D97-AF65-F5344CB8AC3E}">
        <p14:creationId xmlns:p14="http://schemas.microsoft.com/office/powerpoint/2010/main" val="193576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Comic Sans MS" panose="030F0702030302020204" pitchFamily="66" charset="0"/>
              </a:rPr>
              <a:t>Changing a Fixed  Mindset</a:t>
            </a:r>
            <a:endParaRPr lang="en-US"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vert="horz" lIns="91440" tIns="45720" rIns="91440" bIns="45720" rtlCol="0" anchor="t">
            <a:normAutofit/>
          </a:bodyPr>
          <a:lstStyle/>
          <a:p>
            <a:r>
              <a:rPr lang="en-US" dirty="0"/>
              <a:t>Make it their idea</a:t>
            </a:r>
          </a:p>
          <a:p>
            <a:r>
              <a:rPr lang="en-US" dirty="0"/>
              <a:t>Manage Risk – Keep it low ( Closing Question)</a:t>
            </a:r>
          </a:p>
          <a:p>
            <a:r>
              <a:rPr lang="en-US" dirty="0"/>
              <a:t>Build the Learner’s Mindset ( Preview School)</a:t>
            </a:r>
          </a:p>
          <a:p>
            <a:r>
              <a:rPr lang="en-US" dirty="0"/>
              <a:t>Provide Ongoing Positive Feedback</a:t>
            </a:r>
          </a:p>
          <a:p>
            <a:r>
              <a:rPr lang="en-US" dirty="0"/>
              <a:t>Get a trial size effort and celebrate.</a:t>
            </a:r>
          </a:p>
          <a:p>
            <a:endParaRPr lang="en-US" dirty="0"/>
          </a:p>
        </p:txBody>
      </p:sp>
    </p:spTree>
    <p:extLst>
      <p:ext uri="{BB962C8B-B14F-4D97-AF65-F5344CB8AC3E}">
        <p14:creationId xmlns:p14="http://schemas.microsoft.com/office/powerpoint/2010/main" val="20189438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Mindset/Relationships</a:t>
            </a:r>
            <a:endParaRPr lang="en-US" b="1" dirty="0">
              <a:solidFill>
                <a:srgbClr val="FF0000"/>
              </a:solidFill>
              <a:latin typeface="Bernard MT Condensed"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4521488"/>
              </p:ext>
            </p:extLst>
          </p:nvPr>
        </p:nvGraphicFramePr>
        <p:xfrm>
          <a:off x="457200" y="1579881"/>
          <a:ext cx="8229600" cy="2661920"/>
        </p:xfrm>
        <a:graphic>
          <a:graphicData uri="http://schemas.openxmlformats.org/drawingml/2006/table">
            <a:tbl>
              <a:tblPr firstRow="1" bandRow="1">
                <a:tableStyleId>{3C2FFA5D-87B4-456A-9821-1D502468CF0F}</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a:txBody>
                    <a:bodyPr/>
                    <a:lstStyle/>
                    <a:p>
                      <a:pPr algn="ctr"/>
                      <a:r>
                        <a:rPr lang="en-US" dirty="0" smtClean="0"/>
                        <a:t>EXCLUSIVE</a:t>
                      </a:r>
                      <a:endParaRPr lang="en-US" dirty="0"/>
                    </a:p>
                  </a:txBody>
                  <a:tcPr/>
                </a:tc>
                <a:tc>
                  <a:txBody>
                    <a:bodyPr/>
                    <a:lstStyle/>
                    <a:p>
                      <a:pPr algn="ctr"/>
                      <a:r>
                        <a:rPr lang="en-US" dirty="0" smtClean="0"/>
                        <a:t>INCLUSIVE</a:t>
                      </a:r>
                      <a:endParaRPr lang="en-US" dirty="0"/>
                    </a:p>
                  </a:txBody>
                  <a:tcPr/>
                </a:tc>
                <a:extLst>
                  <a:ext uri="{0D108BD9-81ED-4DB2-BD59-A6C34878D82A}">
                    <a16:rowId xmlns:a16="http://schemas.microsoft.com/office/drawing/2014/main" xmlns="" val="10000"/>
                  </a:ext>
                </a:extLst>
              </a:tr>
              <a:tr h="370840">
                <a:tc>
                  <a:txBody>
                    <a:bodyPr/>
                    <a:lstStyle/>
                    <a:p>
                      <a:r>
                        <a:rPr lang="en-US" dirty="0" smtClean="0"/>
                        <a:t>Who has ever traveled outside our state?</a:t>
                      </a:r>
                      <a:endParaRPr lang="en-US" dirty="0"/>
                    </a:p>
                  </a:txBody>
                  <a:tcPr/>
                </a:tc>
                <a:tc>
                  <a:txBody>
                    <a:bodyPr/>
                    <a:lstStyle/>
                    <a:p>
                      <a:r>
                        <a:rPr lang="en-US" dirty="0" smtClean="0"/>
                        <a:t>How many of you would</a:t>
                      </a:r>
                      <a:r>
                        <a:rPr lang="en-US" baseline="0" dirty="0" smtClean="0"/>
                        <a:t> like to travel to other states?</a:t>
                      </a:r>
                      <a:endParaRPr lang="en-US" dirty="0"/>
                    </a:p>
                  </a:txBody>
                  <a:tcPr/>
                </a:tc>
                <a:extLst>
                  <a:ext uri="{0D108BD9-81ED-4DB2-BD59-A6C34878D82A}">
                    <a16:rowId xmlns:a16="http://schemas.microsoft.com/office/drawing/2014/main" xmlns="" val="10001"/>
                  </a:ext>
                </a:extLst>
              </a:tr>
              <a:tr h="370840">
                <a:tc>
                  <a:txBody>
                    <a:bodyPr/>
                    <a:lstStyle/>
                    <a:p>
                      <a:r>
                        <a:rPr lang="en-US" dirty="0" smtClean="0"/>
                        <a:t>Who saw</a:t>
                      </a:r>
                      <a:r>
                        <a:rPr lang="en-US" baseline="0" dirty="0" smtClean="0"/>
                        <a:t> the Avengers last weekend?</a:t>
                      </a:r>
                      <a:endParaRPr lang="en-US" dirty="0"/>
                    </a:p>
                  </a:txBody>
                  <a:tcPr/>
                </a:tc>
                <a:tc>
                  <a:txBody>
                    <a:bodyPr/>
                    <a:lstStyle/>
                    <a:p>
                      <a:r>
                        <a:rPr lang="en-US" dirty="0" smtClean="0"/>
                        <a:t>I was thinking of a movie I say this weekend. Have you ever thought about a scene</a:t>
                      </a:r>
                      <a:r>
                        <a:rPr lang="en-US" baseline="0" dirty="0" smtClean="0"/>
                        <a:t> from a movie you’ve seen before?</a:t>
                      </a:r>
                      <a:endParaRPr lang="en-US" dirty="0"/>
                    </a:p>
                  </a:txBody>
                  <a:tcPr/>
                </a:tc>
                <a:extLst>
                  <a:ext uri="{0D108BD9-81ED-4DB2-BD59-A6C34878D82A}">
                    <a16:rowId xmlns:a16="http://schemas.microsoft.com/office/drawing/2014/main" xmlns="" val="10002"/>
                  </a:ext>
                </a:extLst>
              </a:tr>
              <a:tr h="370840">
                <a:tc>
                  <a:txBody>
                    <a:bodyPr/>
                    <a:lstStyle/>
                    <a:p>
                      <a:r>
                        <a:rPr lang="en-US" dirty="0" smtClean="0"/>
                        <a:t>How many</a:t>
                      </a:r>
                      <a:r>
                        <a:rPr lang="en-US" baseline="0" dirty="0" smtClean="0"/>
                        <a:t> of you completed your homework last night?</a:t>
                      </a:r>
                      <a:endParaRPr lang="en-US" dirty="0"/>
                    </a:p>
                  </a:txBody>
                  <a:tcPr/>
                </a:tc>
                <a:tc>
                  <a:txBody>
                    <a:bodyPr/>
                    <a:lstStyle/>
                    <a:p>
                      <a:r>
                        <a:rPr lang="en-US" dirty="0" smtClean="0"/>
                        <a:t>If you meant to do your homework</a:t>
                      </a:r>
                      <a:r>
                        <a:rPr lang="en-US" baseline="0" dirty="0" smtClean="0"/>
                        <a:t> and didn’t stand up.  If you did your homework stand up in your desk and shout.</a:t>
                      </a:r>
                      <a:endParaRPr lang="en-US" dirty="0"/>
                    </a:p>
                  </a:txBody>
                  <a:tcPr/>
                </a:tc>
                <a:extLst>
                  <a:ext uri="{0D108BD9-81ED-4DB2-BD59-A6C34878D82A}">
                    <a16:rowId xmlns:a16="http://schemas.microsoft.com/office/drawing/2014/main" xmlns="" val="10003"/>
                  </a:ext>
                </a:extLst>
              </a:tr>
              <a:tr h="345440">
                <a:tc>
                  <a:txBody>
                    <a:bodyPr/>
                    <a:lstStyle/>
                    <a:p>
                      <a:r>
                        <a:rPr lang="en-US" dirty="0" smtClean="0"/>
                        <a:t>Raise</a:t>
                      </a:r>
                      <a:r>
                        <a:rPr lang="en-US" baseline="0" dirty="0" smtClean="0"/>
                        <a:t> your hand if you’ve been to Disney World?</a:t>
                      </a:r>
                      <a:endParaRPr lang="en-US" dirty="0"/>
                    </a:p>
                  </a:txBody>
                  <a:tcPr/>
                </a:tc>
                <a:tc>
                  <a:txBody>
                    <a:bodyPr/>
                    <a:lstStyle/>
                    <a:p>
                      <a:r>
                        <a:rPr lang="en-US" dirty="0" smtClean="0"/>
                        <a:t>Raise</a:t>
                      </a:r>
                      <a:r>
                        <a:rPr lang="en-US" baseline="0" dirty="0" smtClean="0"/>
                        <a:t> your hand if you’ve ever seen something that just blew your mind.</a:t>
                      </a:r>
                      <a:endParaRPr lang="en-US" dirty="0"/>
                    </a:p>
                  </a:txBody>
                  <a:tcPr/>
                </a:tc>
                <a:extLst>
                  <a:ext uri="{0D108BD9-81ED-4DB2-BD59-A6C34878D82A}">
                    <a16:rowId xmlns:a16="http://schemas.microsoft.com/office/drawing/2014/main" xmlns="" val="10004"/>
                  </a:ext>
                </a:extLst>
              </a:tr>
            </a:tbl>
          </a:graphicData>
        </a:graphic>
      </p:graphicFrame>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
        <p:nvSpPr>
          <p:cNvPr id="5" name="TextBox 4"/>
          <p:cNvSpPr txBox="1"/>
          <p:nvPr/>
        </p:nvSpPr>
        <p:spPr>
          <a:xfrm>
            <a:off x="457200" y="5867400"/>
            <a:ext cx="8661380" cy="646331"/>
          </a:xfrm>
          <a:prstGeom prst="rect">
            <a:avLst/>
          </a:prstGeom>
          <a:noFill/>
        </p:spPr>
        <p:txBody>
          <a:bodyPr wrap="square" rtlCol="0">
            <a:spAutoFit/>
          </a:bodyPr>
          <a:lstStyle/>
          <a:p>
            <a:r>
              <a:rPr lang="en-US" dirty="0" smtClean="0"/>
              <a:t>The way a teacher talks to a student greatly affects a student’s mental ability to</a:t>
            </a:r>
          </a:p>
          <a:p>
            <a:r>
              <a:rPr lang="en-US" dirty="0" smtClean="0"/>
              <a:t>Engage in learning or turn off to learning. (Mindset,Dweck,2006)</a:t>
            </a:r>
            <a:endParaRPr lang="en-US" dirty="0"/>
          </a:p>
        </p:txBody>
      </p:sp>
    </p:spTree>
    <p:extLst>
      <p:ext uri="{BB962C8B-B14F-4D97-AF65-F5344CB8AC3E}">
        <p14:creationId xmlns:p14="http://schemas.microsoft.com/office/powerpoint/2010/main" val="416330095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Turn Impossibilities to Possibilities</a:t>
            </a:r>
            <a:endParaRPr lang="en-US"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Alice and the White Queen were talking in Alice’s Adventures in Wonderland by Carroll, 1993.</a:t>
            </a:r>
          </a:p>
          <a:p>
            <a:endParaRPr lang="en-US" dirty="0" smtClean="0"/>
          </a:p>
          <a:p>
            <a:r>
              <a:rPr lang="en-US" dirty="0" smtClean="0"/>
              <a:t>Alice: “There’s no use trying, one can’t believe impossible things.”</a:t>
            </a:r>
          </a:p>
          <a:p>
            <a:r>
              <a:rPr lang="en-US" dirty="0" smtClean="0"/>
              <a:t>White Queen:  “ When I was your age, I always did it for half an hour a day. Why, sometimes I’ve believed  as many as six impossible things before breakfast.” (p.37).</a:t>
            </a:r>
          </a:p>
          <a:p>
            <a:pPr marL="0" indent="0">
              <a:buNone/>
            </a:pPr>
            <a:endParaRPr lang="en-US" dirty="0" smtClean="0"/>
          </a:p>
          <a:p>
            <a:r>
              <a:rPr lang="en-US" b="1" dirty="0" smtClean="0"/>
              <a:t>For impossible things to happen, you, the teacher,  have to believe and envision them first.  Remember NO Excuses!! Only believe every child can and will learn.</a:t>
            </a:r>
            <a:endParaRPr lang="en-US" b="1" dirty="0"/>
          </a:p>
        </p:txBody>
      </p:sp>
      <p:pic>
        <p:nvPicPr>
          <p:cNvPr id="4" name="Picture 3"/>
          <p:cNvPicPr>
            <a:picLocks noChangeAspect="1"/>
          </p:cNvPicPr>
          <p:nvPr/>
        </p:nvPicPr>
        <p:blipFill>
          <a:blip r:embed="rId3"/>
          <a:stretch>
            <a:fillRect/>
          </a:stretch>
        </p:blipFill>
        <p:spPr>
          <a:xfrm>
            <a:off x="14845" y="1219201"/>
            <a:ext cx="9114310" cy="380999"/>
          </a:xfrm>
          <a:prstGeom prst="rect">
            <a:avLst/>
          </a:prstGeom>
        </p:spPr>
      </p:pic>
    </p:spTree>
    <p:extLst>
      <p:ext uri="{BB962C8B-B14F-4D97-AF65-F5344CB8AC3E}">
        <p14:creationId xmlns:p14="http://schemas.microsoft.com/office/powerpoint/2010/main" val="7489691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Turn Impossibilities to Possibilities</a:t>
            </a:r>
            <a:endParaRPr lang="en-US"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a:xfrm>
            <a:off x="457200" y="1600200"/>
            <a:ext cx="8229600" cy="4876800"/>
          </a:xfrm>
        </p:spPr>
        <p:txBody>
          <a:bodyPr vert="horz" lIns="91440" tIns="45720" rIns="91440" bIns="45720" rtlCol="0" anchor="t">
            <a:normAutofit/>
          </a:bodyPr>
          <a:lstStyle/>
          <a:p>
            <a:endParaRPr lang="en-US" dirty="0"/>
          </a:p>
          <a:p>
            <a:r>
              <a:rPr lang="en-US" b="1" dirty="0"/>
              <a:t>For impossible things to happen, </a:t>
            </a:r>
            <a:r>
              <a:rPr lang="en-US" b="1" u="sng" dirty="0"/>
              <a:t>you,</a:t>
            </a:r>
            <a:r>
              <a:rPr lang="en-US" b="1" dirty="0"/>
              <a:t> the teacher,  have to </a:t>
            </a:r>
            <a:r>
              <a:rPr lang="en-US" b="1" u="sng" dirty="0"/>
              <a:t>believe</a:t>
            </a:r>
            <a:r>
              <a:rPr lang="en-US" b="1" dirty="0"/>
              <a:t> and </a:t>
            </a:r>
            <a:r>
              <a:rPr lang="en-US" b="1" u="sng" dirty="0"/>
              <a:t>envision</a:t>
            </a:r>
            <a:r>
              <a:rPr lang="en-US" b="1" dirty="0"/>
              <a:t> them first. </a:t>
            </a:r>
          </a:p>
          <a:p>
            <a:r>
              <a:rPr lang="en-US" b="1" dirty="0"/>
              <a:t> Remember NO Excuses!!</a:t>
            </a:r>
          </a:p>
          <a:p>
            <a:r>
              <a:rPr lang="en-US" b="1" dirty="0"/>
              <a:t> Only believe every child can and will learn.</a:t>
            </a:r>
          </a:p>
          <a:p>
            <a:endParaRPr lang="en-US" b="1" dirty="0"/>
          </a:p>
          <a:p>
            <a:pPr marL="0" indent="0">
              <a:buNone/>
            </a:pPr>
            <a:endParaRPr lang="en-US" b="1" dirty="0"/>
          </a:p>
        </p:txBody>
      </p:sp>
      <p:pic>
        <p:nvPicPr>
          <p:cNvPr id="4" name="Picture 3"/>
          <p:cNvPicPr>
            <a:picLocks noChangeAspect="1"/>
          </p:cNvPicPr>
          <p:nvPr/>
        </p:nvPicPr>
        <p:blipFill>
          <a:blip r:embed="rId3"/>
          <a:stretch>
            <a:fillRect/>
          </a:stretch>
        </p:blipFill>
        <p:spPr>
          <a:xfrm>
            <a:off x="14845" y="1219201"/>
            <a:ext cx="9114310" cy="380999"/>
          </a:xfrm>
          <a:prstGeom prst="rect">
            <a:avLst/>
          </a:prstGeom>
        </p:spPr>
      </p:pic>
      <p:sp>
        <p:nvSpPr>
          <p:cNvPr id="5" name="5-Point Star 4"/>
          <p:cNvSpPr/>
          <p:nvPr/>
        </p:nvSpPr>
        <p:spPr>
          <a:xfrm>
            <a:off x="959114" y="5409217"/>
            <a:ext cx="1933575" cy="9849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Anna</a:t>
            </a:r>
          </a:p>
        </p:txBody>
      </p:sp>
      <p:sp>
        <p:nvSpPr>
          <p:cNvPr id="6" name="5-Point Star 5"/>
          <p:cNvSpPr/>
          <p:nvPr/>
        </p:nvSpPr>
        <p:spPr>
          <a:xfrm>
            <a:off x="4235450" y="4983471"/>
            <a:ext cx="1601788" cy="14601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BEN</a:t>
            </a:r>
          </a:p>
        </p:txBody>
      </p:sp>
      <p:sp>
        <p:nvSpPr>
          <p:cNvPr id="7" name="5-Point Star 6"/>
          <p:cNvSpPr/>
          <p:nvPr/>
        </p:nvSpPr>
        <p:spPr>
          <a:xfrm>
            <a:off x="7181213" y="4962690"/>
            <a:ext cx="1625600" cy="169697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Joel</a:t>
            </a:r>
          </a:p>
        </p:txBody>
      </p:sp>
      <p:sp>
        <p:nvSpPr>
          <p:cNvPr id="8" name="5-Point Star 7"/>
          <p:cNvSpPr/>
          <p:nvPr/>
        </p:nvSpPr>
        <p:spPr>
          <a:xfrm>
            <a:off x="2506312" y="5083670"/>
            <a:ext cx="1911701" cy="150763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Sierra</a:t>
            </a:r>
          </a:p>
        </p:txBody>
      </p:sp>
      <p:sp>
        <p:nvSpPr>
          <p:cNvPr id="9" name="5-Point Star 8"/>
          <p:cNvSpPr/>
          <p:nvPr/>
        </p:nvSpPr>
        <p:spPr>
          <a:xfrm>
            <a:off x="5761038" y="4989513"/>
            <a:ext cx="1697493" cy="129381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Zoe</a:t>
            </a:r>
          </a:p>
        </p:txBody>
      </p:sp>
    </p:spTree>
    <p:extLst>
      <p:ext uri="{BB962C8B-B14F-4D97-AF65-F5344CB8AC3E}">
        <p14:creationId xmlns:p14="http://schemas.microsoft.com/office/powerpoint/2010/main" val="14897271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anose="02050806060905020404" pitchFamily="18" charset="0"/>
              </a:rPr>
              <a:t>Turn Impossibilities to Possibilities</a:t>
            </a:r>
            <a:endParaRPr lang="en-US"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a:xfrm>
            <a:off x="457200" y="1600200"/>
            <a:ext cx="8229600" cy="4876800"/>
          </a:xfrm>
        </p:spPr>
        <p:txBody>
          <a:bodyPr vert="horz" lIns="91440" tIns="45720" rIns="91440" bIns="45720" rtlCol="0" anchor="t">
            <a:normAutofit/>
          </a:bodyPr>
          <a:lstStyle/>
          <a:p>
            <a:endParaRPr lang="en-US" dirty="0"/>
          </a:p>
          <a:p>
            <a:pPr algn="ctr"/>
            <a:r>
              <a:rPr lang="en-US" b="1" dirty="0"/>
              <a:t>REFLECTION</a:t>
            </a:r>
          </a:p>
          <a:p>
            <a:pPr algn="ctr"/>
            <a:endParaRPr lang="en-US" b="1" dirty="0"/>
          </a:p>
          <a:p>
            <a:pPr algn="ctr"/>
            <a:r>
              <a:rPr lang="en-US" b="1" dirty="0"/>
              <a:t>Who are your impossibilities?</a:t>
            </a:r>
          </a:p>
          <a:p>
            <a:pPr algn="ctr"/>
            <a:r>
              <a:rPr lang="en-US" b="1" dirty="0"/>
              <a:t>What are your next steps to turn them into possibilities?</a:t>
            </a:r>
          </a:p>
          <a:p>
            <a:pPr algn="ctr"/>
            <a:endParaRPr lang="en-US" b="1" dirty="0"/>
          </a:p>
          <a:p>
            <a:endParaRPr lang="en-US" b="1" dirty="0"/>
          </a:p>
          <a:p>
            <a:pPr marL="0" indent="0">
              <a:buNone/>
            </a:pPr>
            <a:endParaRPr lang="en-US" b="1" dirty="0"/>
          </a:p>
        </p:txBody>
      </p:sp>
      <p:pic>
        <p:nvPicPr>
          <p:cNvPr id="4" name="Picture 3"/>
          <p:cNvPicPr>
            <a:picLocks noChangeAspect="1"/>
          </p:cNvPicPr>
          <p:nvPr/>
        </p:nvPicPr>
        <p:blipFill>
          <a:blip r:embed="rId3"/>
          <a:stretch>
            <a:fillRect/>
          </a:stretch>
        </p:blipFill>
        <p:spPr>
          <a:xfrm>
            <a:off x="14845" y="1219201"/>
            <a:ext cx="9114310" cy="380999"/>
          </a:xfrm>
          <a:prstGeom prst="rect">
            <a:avLst/>
          </a:prstGeom>
        </p:spPr>
      </p:pic>
    </p:spTree>
    <p:extLst>
      <p:ext uri="{BB962C8B-B14F-4D97-AF65-F5344CB8AC3E}">
        <p14:creationId xmlns:p14="http://schemas.microsoft.com/office/powerpoint/2010/main" val="653214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sp>
        <p:nvSpPr>
          <p:cNvPr id="4" name="Rectangle 3"/>
          <p:cNvSpPr/>
          <p:nvPr/>
        </p:nvSpPr>
        <p:spPr>
          <a:xfrm>
            <a:off x="457200" y="1600200"/>
            <a:ext cx="8229600" cy="3048000"/>
          </a:xfrm>
          <a:prstGeom prst="rect">
            <a:avLst/>
          </a:prstGeom>
          <a:noFill/>
          <a:ln w="76200">
            <a:solidFill>
              <a:srgbClr val="2D2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FF0000"/>
                </a:solidFill>
                <a:latin typeface="Bernard MT Condensed" pitchFamily="18" charset="0"/>
              </a:rPr>
              <a:t>Where are we now? </a:t>
            </a:r>
          </a:p>
          <a:p>
            <a:pPr algn="ctr"/>
            <a:endParaRPr lang="en-US" sz="6000" dirty="0" smtClean="0">
              <a:solidFill>
                <a:srgbClr val="FF0000"/>
              </a:solidFill>
              <a:latin typeface="Bernard MT Condensed"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CCC2A32-0E97-43C6-8B38-8F49804AB264}" type="slidenum">
              <a:rPr lang="en-US" altLang="en-US" smtClean="0">
                <a:solidFill>
                  <a:srgbClr val="000000"/>
                </a:solidFill>
              </a:rPr>
              <a:pPr/>
              <a:t>7</a:t>
            </a:fld>
            <a:endParaRPr lang="en-US" altLang="en-US">
              <a:solidFill>
                <a:srgbClr val="000000"/>
              </a:solidFill>
            </a:endParaRPr>
          </a:p>
        </p:txBody>
      </p:sp>
      <p:sp>
        <p:nvSpPr>
          <p:cNvPr id="3" name="Rectangle 2"/>
          <p:cNvSpPr/>
          <p:nvPr/>
        </p:nvSpPr>
        <p:spPr>
          <a:xfrm>
            <a:off x="1295400" y="762000"/>
            <a:ext cx="6934200" cy="1200329"/>
          </a:xfrm>
          <a:prstGeom prst="rect">
            <a:avLst/>
          </a:prstGeom>
        </p:spPr>
        <p:txBody>
          <a:bodyPr wrap="square">
            <a:spAutoFit/>
          </a:bodyPr>
          <a:lstStyle/>
          <a:p>
            <a:pPr algn="ctr"/>
            <a:r>
              <a:rPr lang="en-US" sz="3600" dirty="0"/>
              <a:t>Year 1 - FFY 2013</a:t>
            </a:r>
          </a:p>
          <a:p>
            <a:pPr algn="ctr"/>
            <a:r>
              <a:rPr lang="en-US" sz="3600" dirty="0"/>
              <a:t>Delivered by April 2015</a:t>
            </a:r>
          </a:p>
        </p:txBody>
      </p:sp>
      <p:graphicFrame>
        <p:nvGraphicFramePr>
          <p:cNvPr id="4" name="Table 3"/>
          <p:cNvGraphicFramePr>
            <a:graphicFrameLocks noGrp="1"/>
          </p:cNvGraphicFramePr>
          <p:nvPr>
            <p:extLst>
              <p:ext uri="{D42A27DB-BD31-4B8C-83A1-F6EECF244321}">
                <p14:modId xmlns:p14="http://schemas.microsoft.com/office/powerpoint/2010/main" val="1515017039"/>
              </p:ext>
            </p:extLst>
          </p:nvPr>
        </p:nvGraphicFramePr>
        <p:xfrm>
          <a:off x="1066800" y="2133600"/>
          <a:ext cx="7467600" cy="4038600"/>
        </p:xfrm>
        <a:graphic>
          <a:graphicData uri="http://schemas.openxmlformats.org/drawingml/2006/table">
            <a:tbl>
              <a:tblPr firstRow="1" bandRow="1">
                <a:tableStyleId>{5C22544A-7EE6-4342-B048-85BDC9FD1C3A}</a:tableStyleId>
              </a:tblPr>
              <a:tblGrid>
                <a:gridCol w="7467600">
                  <a:extLst>
                    <a:ext uri="{9D8B030D-6E8A-4147-A177-3AD203B41FA5}">
                      <a16:colId xmlns:a16="http://schemas.microsoft.com/office/drawing/2014/main" xmlns="" val="20000"/>
                    </a:ext>
                  </a:extLst>
                </a:gridCol>
              </a:tblGrid>
              <a:tr h="1587386">
                <a:tc>
                  <a:txBody>
                    <a:bodyPr/>
                    <a:lstStyle/>
                    <a:p>
                      <a:r>
                        <a:rPr lang="en-US" sz="3200" b="1" dirty="0" smtClean="0">
                          <a:solidFill>
                            <a:schemeClr val="tx1"/>
                          </a:solidFill>
                        </a:rPr>
                        <a:t>Phase I</a:t>
                      </a:r>
                    </a:p>
                    <a:p>
                      <a:r>
                        <a:rPr lang="en-US" sz="2800" b="1" dirty="0" smtClean="0">
                          <a:solidFill>
                            <a:schemeClr val="tx1"/>
                          </a:solidFill>
                        </a:rPr>
                        <a:t>Analysis of Data and Identification of Evidence-based Practices</a:t>
                      </a:r>
                      <a:endParaRPr lang="en-US" sz="2800" b="1" dirty="0">
                        <a:solidFill>
                          <a:schemeClr val="tx1"/>
                        </a:solidFill>
                      </a:endParaRPr>
                    </a:p>
                  </a:txBody>
                  <a:tcPr marT="45724" marB="45724">
                    <a:solidFill>
                      <a:schemeClr val="bg1">
                        <a:lumMod val="85000"/>
                      </a:schemeClr>
                    </a:solidFill>
                  </a:tcPr>
                </a:tc>
                <a:extLst>
                  <a:ext uri="{0D108BD9-81ED-4DB2-BD59-A6C34878D82A}">
                    <a16:rowId xmlns:a16="http://schemas.microsoft.com/office/drawing/2014/main" xmlns="" val="10000"/>
                  </a:ext>
                </a:extLst>
              </a:tr>
              <a:tr h="2451214">
                <a:tc>
                  <a:txBody>
                    <a:bodyPr/>
                    <a:lstStyle/>
                    <a:p>
                      <a:pPr marL="342900" lvl="0" indent="-342900">
                        <a:buFont typeface="Arial" panose="020B0604020202020204" pitchFamily="34" charset="0"/>
                        <a:buChar char="•"/>
                      </a:pPr>
                      <a:r>
                        <a:rPr lang="en-US" sz="2800" kern="1200" dirty="0" smtClean="0">
                          <a:solidFill>
                            <a:schemeClr val="dk1"/>
                          </a:solidFill>
                          <a:effectLst/>
                          <a:latin typeface="+mn-lt"/>
                          <a:ea typeface="+mn-ea"/>
                          <a:cs typeface="+mn-cs"/>
                        </a:rPr>
                        <a:t>Data Analysis</a:t>
                      </a:r>
                    </a:p>
                    <a:p>
                      <a:pPr marL="342900" lvl="0" indent="-342900">
                        <a:buFont typeface="Arial" panose="020B0604020202020204" pitchFamily="34" charset="0"/>
                        <a:buChar char="•"/>
                      </a:pPr>
                      <a:r>
                        <a:rPr lang="en-US" sz="2800" kern="1200" dirty="0" smtClean="0">
                          <a:solidFill>
                            <a:schemeClr val="dk1"/>
                          </a:solidFill>
                          <a:effectLst/>
                          <a:latin typeface="+mn-lt"/>
                          <a:ea typeface="+mn-ea"/>
                          <a:cs typeface="+mn-cs"/>
                        </a:rPr>
                        <a:t>Analysis of State Infrastructure</a:t>
                      </a:r>
                    </a:p>
                    <a:p>
                      <a:pPr marL="342900" lvl="0" indent="-342900">
                        <a:buFont typeface="Arial" panose="020B0604020202020204" pitchFamily="34" charset="0"/>
                        <a:buChar char="•"/>
                      </a:pPr>
                      <a:r>
                        <a:rPr lang="en-US" sz="2800" kern="1200" dirty="0" smtClean="0">
                          <a:solidFill>
                            <a:schemeClr val="dk1"/>
                          </a:solidFill>
                          <a:effectLst/>
                          <a:latin typeface="+mn-lt"/>
                          <a:ea typeface="+mn-ea"/>
                          <a:cs typeface="+mn-cs"/>
                        </a:rPr>
                        <a:t>State-identified Measurable Results</a:t>
                      </a:r>
                    </a:p>
                    <a:p>
                      <a:pPr marL="342900" lvl="0" indent="-342900">
                        <a:buFont typeface="Arial" panose="020B0604020202020204" pitchFamily="34" charset="0"/>
                        <a:buChar char="•"/>
                      </a:pPr>
                      <a:r>
                        <a:rPr lang="en-US" sz="2800" kern="1200" dirty="0" smtClean="0">
                          <a:solidFill>
                            <a:schemeClr val="dk1"/>
                          </a:solidFill>
                          <a:effectLst/>
                          <a:latin typeface="+mn-lt"/>
                          <a:ea typeface="+mn-ea"/>
                          <a:cs typeface="+mn-cs"/>
                        </a:rPr>
                        <a:t>Selection of Coherent Improvement Strategies </a:t>
                      </a:r>
                    </a:p>
                    <a:p>
                      <a:pPr marL="342900" lvl="0" indent="-342900">
                        <a:buFont typeface="Arial" panose="020B0604020202020204" pitchFamily="34" charset="0"/>
                        <a:buChar char="•"/>
                      </a:pPr>
                      <a:r>
                        <a:rPr lang="en-US" sz="2800" kern="1200" dirty="0" smtClean="0">
                          <a:solidFill>
                            <a:schemeClr val="dk1"/>
                          </a:solidFill>
                          <a:effectLst/>
                          <a:latin typeface="+mn-lt"/>
                          <a:ea typeface="+mn-ea"/>
                          <a:cs typeface="+mn-cs"/>
                        </a:rPr>
                        <a:t>Theory of Action</a:t>
                      </a:r>
                      <a:endParaRPr lang="en-US" sz="2800" kern="1200" dirty="0">
                        <a:solidFill>
                          <a:schemeClr val="dk1"/>
                        </a:solidFill>
                        <a:effectLst/>
                        <a:latin typeface="+mn-lt"/>
                        <a:ea typeface="+mn-ea"/>
                        <a:cs typeface="+mn-cs"/>
                      </a:endParaRPr>
                    </a:p>
                  </a:txBody>
                  <a:tcPr marT="45724" marB="45724">
                    <a:solidFill>
                      <a:schemeClr val="bg1">
                        <a:lumMod val="95000"/>
                      </a:schemeClr>
                    </a:solidFill>
                  </a:tcPr>
                </a:tc>
                <a:extLst>
                  <a:ext uri="{0D108BD9-81ED-4DB2-BD59-A6C34878D82A}">
                    <a16:rowId xmlns:a16="http://schemas.microsoft.com/office/drawing/2014/main" xmlns="" val="10001"/>
                  </a:ext>
                </a:extLst>
              </a:tr>
            </a:tbl>
          </a:graphicData>
        </a:graphic>
      </p:graphicFrame>
      <p:pic>
        <p:nvPicPr>
          <p:cNvPr id="5" name="Picture 4"/>
          <p:cNvPicPr/>
          <p:nvPr/>
        </p:nvPicPr>
        <p:blipFill>
          <a:blip r:embed="rId2" cstate="print">
            <a:extLst>
              <a:ext uri="{28A0092B-C50C-407E-A947-70E740481C1C}">
                <a14:useLocalDpi xmlns:a14="http://schemas.microsoft.com/office/drawing/2010/main" val="0"/>
              </a:ext>
            </a:extLst>
          </a:blip>
          <a:srcRect l="771" t="15154" r="60548" b="28725"/>
          <a:stretch>
            <a:fillRect/>
          </a:stretch>
        </p:blipFill>
        <p:spPr bwMode="auto">
          <a:xfrm>
            <a:off x="0" y="228600"/>
            <a:ext cx="2514600" cy="1733729"/>
          </a:xfrm>
          <a:prstGeom prst="rect">
            <a:avLst/>
          </a:prstGeom>
          <a:noFill/>
          <a:ln>
            <a:noFill/>
          </a:ln>
        </p:spPr>
      </p:pic>
    </p:spTree>
    <p:extLst>
      <p:ext uri="{BB962C8B-B14F-4D97-AF65-F5344CB8AC3E}">
        <p14:creationId xmlns:p14="http://schemas.microsoft.com/office/powerpoint/2010/main" val="25552700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itchFamily="18" charset="0"/>
              </a:rPr>
              <a:t>Graduation Rate</a:t>
            </a:r>
            <a:endParaRPr lang="en-US" dirty="0">
              <a:solidFill>
                <a:srgbClr val="FF0000"/>
              </a:solidFill>
              <a:latin typeface="Bernard MT Condensed"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87642558"/>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28600" y="12192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srcRect/>
          <a:stretch>
            <a:fillRect/>
          </a:stretch>
        </p:blipFill>
        <p:spPr bwMode="auto">
          <a:xfrm>
            <a:off x="365990" y="457200"/>
            <a:ext cx="8320810" cy="5503863"/>
          </a:xfrm>
          <a:prstGeom prst="rect">
            <a:avLst/>
          </a:prstGeom>
          <a:noFill/>
          <a:ln w="9525">
            <a:noFill/>
            <a:miter lim="800000"/>
            <a:headEnd/>
            <a:tailEnd/>
          </a:ln>
          <a:effectLst/>
        </p:spPr>
      </p:pic>
    </p:spTree>
    <p:extLst>
      <p:ext uri="{BB962C8B-B14F-4D97-AF65-F5344CB8AC3E}">
        <p14:creationId xmlns:p14="http://schemas.microsoft.com/office/powerpoint/2010/main" val="3001127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395540" y="457200"/>
            <a:ext cx="8367460" cy="5715000"/>
          </a:xfrm>
          <a:prstGeom prst="rect">
            <a:avLst/>
          </a:prstGeom>
          <a:noFill/>
          <a:ln w="9525">
            <a:noFill/>
            <a:miter lim="800000"/>
            <a:headEnd/>
            <a:tailEnd/>
          </a:ln>
          <a:effectLst/>
        </p:spPr>
      </p:pic>
    </p:spTree>
    <p:extLst>
      <p:ext uri="{BB962C8B-B14F-4D97-AF65-F5344CB8AC3E}">
        <p14:creationId xmlns:p14="http://schemas.microsoft.com/office/powerpoint/2010/main" val="33094747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stretch>
            <a:fillRect/>
          </a:stretch>
        </p:blipFill>
        <p:spPr>
          <a:xfrm>
            <a:off x="119419" y="-228600"/>
            <a:ext cx="8534399" cy="6858000"/>
          </a:xfrm>
          <a:prstGeom prst="rect">
            <a:avLst/>
          </a:prstGeom>
        </p:spPr>
      </p:pic>
    </p:spTree>
    <p:extLst>
      <p:ext uri="{BB962C8B-B14F-4D97-AF65-F5344CB8AC3E}">
        <p14:creationId xmlns:p14="http://schemas.microsoft.com/office/powerpoint/2010/main" val="20956185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cstate="print"/>
          <a:stretch>
            <a:fillRect/>
          </a:stretch>
        </p:blipFill>
        <p:spPr>
          <a:xfrm>
            <a:off x="228600" y="274638"/>
            <a:ext cx="8610600" cy="6202362"/>
          </a:xfrm>
          <a:prstGeom prst="rect">
            <a:avLst/>
          </a:prstGeom>
        </p:spPr>
      </p:pic>
    </p:spTree>
    <p:extLst>
      <p:ext uri="{BB962C8B-B14F-4D97-AF65-F5344CB8AC3E}">
        <p14:creationId xmlns:p14="http://schemas.microsoft.com/office/powerpoint/2010/main" val="40490639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Bernard MT Condensed" pitchFamily="18" charset="0"/>
              </a:rPr>
              <a:t>Implemented in 2014-2015</a:t>
            </a:r>
            <a:endParaRPr lang="en-US" b="1" dirty="0">
              <a:solidFill>
                <a:srgbClr val="FF0000"/>
              </a:solidFill>
              <a:latin typeface="Bernard MT Condensed" pitchFamily="18" charset="0"/>
            </a:endParaRPr>
          </a:p>
        </p:txBody>
      </p:sp>
      <p:sp>
        <p:nvSpPr>
          <p:cNvPr id="3" name="Content Placeholder 2"/>
          <p:cNvSpPr>
            <a:spLocks noGrp="1"/>
          </p:cNvSpPr>
          <p:nvPr>
            <p:ph idx="1"/>
          </p:nvPr>
        </p:nvSpPr>
        <p:spPr>
          <a:xfrm>
            <a:off x="457200" y="1600200"/>
            <a:ext cx="8229600" cy="5029200"/>
          </a:xfrm>
        </p:spPr>
        <p:txBody>
          <a:bodyPr/>
          <a:lstStyle/>
          <a:p>
            <a:r>
              <a:rPr lang="en-US" dirty="0" smtClean="0"/>
              <a:t>Poverty Study</a:t>
            </a:r>
          </a:p>
          <a:p>
            <a:r>
              <a:rPr lang="en-US" dirty="0" smtClean="0"/>
              <a:t>Inclusive Homerooms</a:t>
            </a:r>
          </a:p>
          <a:p>
            <a:r>
              <a:rPr lang="en-US" dirty="0" smtClean="0"/>
              <a:t>Students Using Technology</a:t>
            </a:r>
          </a:p>
          <a:p>
            <a:r>
              <a:rPr lang="en-US" dirty="0" smtClean="0"/>
              <a:t>Explicit Strategy Teaching for Processing</a:t>
            </a:r>
          </a:p>
          <a:p>
            <a:r>
              <a:rPr lang="en-US" dirty="0" smtClean="0"/>
              <a:t>ASPIRE Student Led IEP (Parent Mentor)</a:t>
            </a:r>
          </a:p>
          <a:p>
            <a:r>
              <a:rPr lang="en-US" dirty="0" smtClean="0"/>
              <a:t>Principals Supporting</a:t>
            </a:r>
          </a:p>
          <a:p>
            <a:r>
              <a:rPr lang="en-US" dirty="0" smtClean="0"/>
              <a:t>Implementing UDL with Co-teaching</a:t>
            </a:r>
          </a:p>
          <a:p>
            <a:r>
              <a:rPr lang="en-US" dirty="0" smtClean="0"/>
              <a:t>PLAN to WIN for every school</a:t>
            </a:r>
            <a:endParaRPr lang="en-US" dirty="0"/>
          </a:p>
        </p:txBody>
      </p:sp>
      <p:sp>
        <p:nvSpPr>
          <p:cNvPr id="4" name="TextBox 3"/>
          <p:cNvSpPr txBox="1"/>
          <p:nvPr/>
        </p:nvSpPr>
        <p:spPr>
          <a:xfrm>
            <a:off x="228600" y="12954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228600" y="1295400"/>
            <a:ext cx="8687553" cy="350838"/>
          </a:xfrm>
          <a:prstGeom prst="rect">
            <a:avLst/>
          </a:prstGeom>
        </p:spPr>
      </p:pic>
      <p:sp>
        <p:nvSpPr>
          <p:cNvPr id="2" name="Title 1"/>
          <p:cNvSpPr>
            <a:spLocks noGrp="1"/>
          </p:cNvSpPr>
          <p:nvPr>
            <p:ph type="title"/>
          </p:nvPr>
        </p:nvSpPr>
        <p:spPr/>
        <p:txBody>
          <a:bodyPr/>
          <a:lstStyle/>
          <a:p>
            <a:r>
              <a:rPr lang="en-US" b="1" dirty="0" smtClean="0">
                <a:solidFill>
                  <a:srgbClr val="FF0000"/>
                </a:solidFill>
                <a:latin typeface="Bernard MT Condensed" panose="02050806060905020404" pitchFamily="18" charset="0"/>
              </a:rPr>
              <a:t>Engaging Students</a:t>
            </a:r>
            <a:endParaRPr lang="en-US" b="1" dirty="0">
              <a:solidFill>
                <a:srgbClr val="FF0000"/>
              </a:solidFill>
              <a:latin typeface="Bernard MT Condensed" panose="02050806060905020404" pitchFamily="18" charset="0"/>
            </a:endParaRPr>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r>
              <a:rPr lang="en-US" b="1" dirty="0" smtClean="0"/>
              <a:t>“</a:t>
            </a:r>
            <a:r>
              <a:rPr lang="en-US" b="1" dirty="0"/>
              <a:t>You're off to Great Places!</a:t>
            </a:r>
          </a:p>
          <a:p>
            <a:pPr marL="0" indent="0" algn="ctr">
              <a:buNone/>
            </a:pPr>
            <a:r>
              <a:rPr lang="en-US" b="1" dirty="0"/>
              <a:t>Today is your day!</a:t>
            </a:r>
          </a:p>
          <a:p>
            <a:pPr marL="0" indent="0" algn="ctr">
              <a:buNone/>
            </a:pPr>
            <a:r>
              <a:rPr lang="en-US" b="1" dirty="0"/>
              <a:t>Your mountain is waiting,</a:t>
            </a:r>
          </a:p>
          <a:p>
            <a:pPr marL="0" indent="0" algn="ctr">
              <a:buNone/>
            </a:pPr>
            <a:r>
              <a:rPr lang="en-US" b="1" dirty="0"/>
              <a:t>So... get on your way!” </a:t>
            </a:r>
          </a:p>
          <a:p>
            <a:pPr marL="0" indent="0" algn="ctr">
              <a:buNone/>
            </a:pPr>
            <a:r>
              <a:rPr lang="en-US" dirty="0" smtClean="0"/>
              <a:t>  ― </a:t>
            </a:r>
            <a:r>
              <a:rPr lang="en-US" dirty="0"/>
              <a:t>Dr. Seuss, Oh, The Places You'll Go! </a:t>
            </a:r>
          </a:p>
        </p:txBody>
      </p:sp>
    </p:spTree>
    <p:extLst>
      <p:ext uri="{BB962C8B-B14F-4D97-AF65-F5344CB8AC3E}">
        <p14:creationId xmlns:p14="http://schemas.microsoft.com/office/powerpoint/2010/main" val="35642825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latin typeface="Bernard MT Condensed" pitchFamily="18" charset="0"/>
              </a:rPr>
              <a:t>Contact Information</a:t>
            </a:r>
            <a:endParaRPr lang="en-US" dirty="0">
              <a:solidFill>
                <a:srgbClr val="FF0000"/>
              </a:solidFill>
              <a:latin typeface="Bernard MT Condensed" pitchFamily="18" charset="0"/>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dirty="0"/>
          </a:p>
          <a:p>
            <a:r>
              <a:rPr lang="en-US" dirty="0"/>
              <a:t>Ann Cross, Director Exceptional Student Services- </a:t>
            </a:r>
            <a:r>
              <a:rPr lang="en-US" dirty="0">
                <a:hlinkClick r:id="rId3"/>
              </a:rPr>
              <a:t>across@gcbe.org</a:t>
            </a:r>
            <a:endParaRPr lang="en-US" dirty="0"/>
          </a:p>
          <a:p>
            <a:r>
              <a:rPr lang="en-US" dirty="0"/>
              <a:t>Alecia Segursky-  </a:t>
            </a:r>
            <a:r>
              <a:rPr lang="en-US" dirty="0">
                <a:hlinkClick r:id="rId4"/>
              </a:rPr>
              <a:t>asegursky@gcbe.org</a:t>
            </a:r>
            <a:endParaRPr lang="en-US" dirty="0"/>
          </a:p>
          <a:p>
            <a:r>
              <a:rPr lang="en-US" dirty="0"/>
              <a:t>Melissa </a:t>
            </a:r>
            <a:r>
              <a:rPr lang="en-US" dirty="0" err="1"/>
              <a:t>Gravley</a:t>
            </a:r>
            <a:r>
              <a:rPr lang="en-US" dirty="0"/>
              <a:t>- </a:t>
            </a:r>
            <a:r>
              <a:rPr lang="en-US" dirty="0">
                <a:hlinkClick r:id="rId5"/>
              </a:rPr>
              <a:t>mgravley@gcbe.org</a:t>
            </a:r>
            <a:endParaRPr lang="en-US" dirty="0"/>
          </a:p>
          <a:p>
            <a:pPr>
              <a:buNone/>
            </a:pPr>
            <a:endParaRPr lang="en-US" dirty="0"/>
          </a:p>
          <a:p>
            <a:endParaRPr lang="en-US" dirty="0"/>
          </a:p>
          <a:p>
            <a:pPr marL="0" indent="0">
              <a:buNone/>
            </a:pPr>
            <a:r>
              <a:rPr lang="en-US" dirty="0"/>
              <a:t>Gordon County Schools</a:t>
            </a:r>
          </a:p>
          <a:p>
            <a:pPr lvl="1"/>
            <a:r>
              <a:rPr lang="en-US" dirty="0"/>
              <a:t>706-629-4474</a:t>
            </a:r>
          </a:p>
          <a:p>
            <a:pPr>
              <a:buNone/>
            </a:pPr>
            <a:endParaRPr lang="en-US" dirty="0"/>
          </a:p>
          <a:p>
            <a:pPr>
              <a:buNone/>
            </a:pPr>
            <a:r>
              <a:rPr lang="en-US" dirty="0"/>
              <a:t>, </a:t>
            </a:r>
          </a:p>
        </p:txBody>
      </p:sp>
      <p:sp>
        <p:nvSpPr>
          <p:cNvPr id="4" name="TextBox 3"/>
          <p:cNvSpPr txBox="1"/>
          <p:nvPr/>
        </p:nvSpPr>
        <p:spPr>
          <a:xfrm>
            <a:off x="228600" y="1295400"/>
            <a:ext cx="8686800" cy="369332"/>
          </a:xfrm>
          <a:prstGeom prst="rect">
            <a:avLst/>
          </a:prstGeom>
          <a:solidFill>
            <a:srgbClr val="2D24E8"/>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22" y="262764"/>
            <a:ext cx="7221856" cy="1325563"/>
          </a:xfrm>
        </p:spPr>
        <p:txBody>
          <a:bodyPr/>
          <a:lstStyle/>
          <a:p>
            <a:r>
              <a:rPr lang="en-US" dirty="0" smtClean="0"/>
              <a:t>Enrollment by Subgroups</a:t>
            </a: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8</a:t>
            </a:fld>
            <a:endParaRPr lang="en-US"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633" t="29944" r="13836" b="26649"/>
          <a:stretch/>
        </p:blipFill>
        <p:spPr bwMode="auto">
          <a:xfrm>
            <a:off x="203114" y="1391640"/>
            <a:ext cx="5143501" cy="42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loud Callout 6"/>
          <p:cNvSpPr/>
          <p:nvPr/>
        </p:nvSpPr>
        <p:spPr>
          <a:xfrm>
            <a:off x="6449122" y="1733550"/>
            <a:ext cx="2396358" cy="1520289"/>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What percent of total enrollment is SWD?</a:t>
            </a:r>
            <a:endParaRPr lang="en-US" dirty="0"/>
          </a:p>
        </p:txBody>
      </p:sp>
      <p:sp>
        <p:nvSpPr>
          <p:cNvPr id="3" name="Right Arrow 2"/>
          <p:cNvSpPr/>
          <p:nvPr/>
        </p:nvSpPr>
        <p:spPr>
          <a:xfrm>
            <a:off x="1911928" y="3355337"/>
            <a:ext cx="534390" cy="4167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0" name="Cloud Callout 9"/>
          <p:cNvSpPr/>
          <p:nvPr/>
        </p:nvSpPr>
        <p:spPr>
          <a:xfrm>
            <a:off x="6579750" y="3642387"/>
            <a:ext cx="2396358" cy="1937904"/>
          </a:xfrm>
          <a:prstGeom prst="cloud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Does this create a concern for over-identification?</a:t>
            </a:r>
            <a:endParaRPr lang="en-US" dirty="0"/>
          </a:p>
        </p:txBody>
      </p:sp>
      <p:sp>
        <p:nvSpPr>
          <p:cNvPr id="11" name="Oval 10"/>
          <p:cNvSpPr/>
          <p:nvPr/>
        </p:nvSpPr>
        <p:spPr>
          <a:xfrm>
            <a:off x="3918857" y="3406643"/>
            <a:ext cx="391886" cy="31413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p:nvPr/>
        </p:nvPicPr>
        <p:blipFill>
          <a:blip r:embed="rId3" cstate="print">
            <a:extLst>
              <a:ext uri="{28A0092B-C50C-407E-A947-70E740481C1C}">
                <a14:useLocalDpi xmlns:a14="http://schemas.microsoft.com/office/drawing/2010/main" val="0"/>
              </a:ext>
            </a:extLst>
          </a:blip>
          <a:srcRect l="771" t="15154" r="60548" b="28725"/>
          <a:stretch>
            <a:fillRect/>
          </a:stretch>
        </p:blipFill>
        <p:spPr bwMode="auto">
          <a:xfrm>
            <a:off x="5943600" y="1"/>
            <a:ext cx="3032508" cy="1733550"/>
          </a:xfrm>
          <a:prstGeom prst="rect">
            <a:avLst/>
          </a:prstGeom>
          <a:noFill/>
          <a:ln>
            <a:noFill/>
          </a:ln>
        </p:spPr>
      </p:pic>
    </p:spTree>
    <p:extLst>
      <p:ext uri="{BB962C8B-B14F-4D97-AF65-F5344CB8AC3E}">
        <p14:creationId xmlns:p14="http://schemas.microsoft.com/office/powerpoint/2010/main" val="201251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t>6/22/2015</a:t>
            </a:fld>
            <a:endParaRPr lang="en-US" dirty="0"/>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pPr/>
              <a:t>9</a:t>
            </a:fld>
            <a:endParaRPr lang="en-US" dirty="0"/>
          </a:p>
        </p:txBody>
      </p:sp>
      <p:graphicFrame>
        <p:nvGraphicFramePr>
          <p:cNvPr id="6" name="Chart 3"/>
          <p:cNvGraphicFramePr>
            <a:graphicFrameLocks noGrp="1"/>
          </p:cNvGraphicFramePr>
          <p:nvPr>
            <p:ph idx="1"/>
            <p:extLst/>
          </p:nvPr>
        </p:nvGraphicFramePr>
        <p:xfrm>
          <a:off x="1595438" y="1831975"/>
          <a:ext cx="5953125" cy="4337050"/>
        </p:xfrm>
        <a:graphic>
          <a:graphicData uri="http://schemas.openxmlformats.org/presentationml/2006/ole">
            <mc:AlternateContent xmlns:mc="http://schemas.openxmlformats.org/markup-compatibility/2006">
              <mc:Choice xmlns:v="urn:schemas-microsoft-com:vml" Requires="v">
                <p:oleObj spid="_x0000_s1033" name="Worksheet" r:id="rId3" imgW="8762929" imgH="6385549" progId="Excel.Sheet.8">
                  <p:embed/>
                </p:oleObj>
              </mc:Choice>
              <mc:Fallback>
                <p:oleObj name="Worksheet" r:id="rId3" imgW="8762929" imgH="6385549" progId="Excel.Sheet.8">
                  <p:embed/>
                  <p:pic>
                    <p:nvPicPr>
                      <p:cNvPr id="0" name=""/>
                      <p:cNvPicPr>
                        <a:picLocks noChangeArrowheads="1"/>
                      </p:cNvPicPr>
                      <p:nvPr/>
                    </p:nvPicPr>
                    <p:blipFill>
                      <a:blip r:embed="rId4"/>
                      <a:srcRect/>
                      <a:stretch>
                        <a:fillRect/>
                      </a:stretch>
                    </p:blipFill>
                    <p:spPr bwMode="auto">
                      <a:xfrm>
                        <a:off x="1595438" y="1831975"/>
                        <a:ext cx="5953125" cy="4337050"/>
                      </a:xfrm>
                      <a:prstGeom prst="rect">
                        <a:avLst/>
                      </a:prstGeom>
                      <a:noFill/>
                      <a:ln>
                        <a:noFill/>
                      </a:ln>
                      <a:extLst/>
                    </p:spPr>
                  </p:pic>
                </p:oleObj>
              </mc:Fallback>
            </mc:AlternateContent>
          </a:graphicData>
        </a:graphic>
      </p:graphicFrame>
      <p:pic>
        <p:nvPicPr>
          <p:cNvPr id="7" name="Picture 6"/>
          <p:cNvPicPr/>
          <p:nvPr/>
        </p:nvPicPr>
        <p:blipFill>
          <a:blip r:embed="rId5" cstate="print">
            <a:extLst>
              <a:ext uri="{28A0092B-C50C-407E-A947-70E740481C1C}">
                <a14:useLocalDpi xmlns:a14="http://schemas.microsoft.com/office/drawing/2010/main" val="0"/>
              </a:ext>
            </a:extLst>
          </a:blip>
          <a:srcRect l="771" t="15154" r="60548" b="28725"/>
          <a:stretch>
            <a:fillRect/>
          </a:stretch>
        </p:blipFill>
        <p:spPr bwMode="auto">
          <a:xfrm>
            <a:off x="5638800" y="152400"/>
            <a:ext cx="2438400" cy="1679575"/>
          </a:xfrm>
          <a:prstGeom prst="rect">
            <a:avLst/>
          </a:prstGeom>
          <a:noFill/>
          <a:ln>
            <a:noFill/>
          </a:ln>
        </p:spPr>
      </p:pic>
    </p:spTree>
    <p:extLst>
      <p:ext uri="{BB962C8B-B14F-4D97-AF65-F5344CB8AC3E}">
        <p14:creationId xmlns:p14="http://schemas.microsoft.com/office/powerpoint/2010/main" val="295224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A25B6E7437D643BEAAC06D495827D4" ma:contentTypeVersion="1" ma:contentTypeDescription="Create a new document." ma:contentTypeScope="" ma:versionID="3327b551467a8fb9fedd2d34fe1508e1">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feb49e78f3da19e4d02149b6c86843ad"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1EBE051-4BBB-4393-BB6F-4D9614201323}"/>
</file>

<file path=customXml/itemProps2.xml><?xml version="1.0" encoding="utf-8"?>
<ds:datastoreItem xmlns:ds="http://schemas.openxmlformats.org/officeDocument/2006/customXml" ds:itemID="{2B03D318-9F36-44B8-9C66-3BA0FF2CF391}"/>
</file>

<file path=customXml/itemProps3.xml><?xml version="1.0" encoding="utf-8"?>
<ds:datastoreItem xmlns:ds="http://schemas.openxmlformats.org/officeDocument/2006/customXml" ds:itemID="{08416026-8834-46E8-B692-1FD9EB1EF606}"/>
</file>

<file path=docProps/app.xml><?xml version="1.0" encoding="utf-8"?>
<Properties xmlns="http://schemas.openxmlformats.org/officeDocument/2006/extended-properties" xmlns:vt="http://schemas.openxmlformats.org/officeDocument/2006/docPropsVTypes">
  <Template/>
  <TotalTime>1687</TotalTime>
  <Words>3016</Words>
  <Application>Microsoft Office PowerPoint</Application>
  <PresentationFormat>On-screen Show (4:3)</PresentationFormat>
  <Paragraphs>623</Paragraphs>
  <Slides>77</Slides>
  <Notes>54</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80" baseType="lpstr">
      <vt:lpstr>Office Theme</vt:lpstr>
      <vt:lpstr>Worksheet</vt:lpstr>
      <vt:lpstr>Microsoft Excel Chart</vt:lpstr>
      <vt:lpstr>Student Success: Imagine the Possibilities</vt:lpstr>
      <vt:lpstr>Foundational Belief</vt:lpstr>
      <vt:lpstr>Foundational Belief</vt:lpstr>
      <vt:lpstr>Recent Changes in  OSEP Reporting  Requirements</vt:lpstr>
      <vt:lpstr>What is Results Driven Accountability? (RDA)</vt:lpstr>
      <vt:lpstr>State Systemic Improvement Plan A 6-Year Plan, Activities by 3 Phases</vt:lpstr>
      <vt:lpstr>PowerPoint Presentation</vt:lpstr>
      <vt:lpstr>Enrollment by Subgroups</vt:lpstr>
      <vt:lpstr>PowerPoint Presentation</vt:lpstr>
      <vt:lpstr>PowerPoint Presentation</vt:lpstr>
      <vt:lpstr>PowerPoint Presentation</vt:lpstr>
      <vt:lpstr>2014 Total Enrollment by Grades</vt:lpstr>
      <vt:lpstr>Graduation Rate</vt:lpstr>
      <vt:lpstr>Special Ed Diplomas</vt:lpstr>
      <vt:lpstr>PowerPoint Presentation</vt:lpstr>
      <vt:lpstr>Dropout Rate</vt:lpstr>
      <vt:lpstr>PowerPoint Presentation</vt:lpstr>
      <vt:lpstr>2014 Cohort Longitudinal Data</vt:lpstr>
      <vt:lpstr>2014 Cohort Longitudinal Data</vt:lpstr>
      <vt:lpstr>Infrastructure Analysis</vt:lpstr>
      <vt:lpstr>Major Barriers to Graduation for SWD Access to the General Curriculum Specialized Instruction Positive School Climate </vt:lpstr>
      <vt:lpstr>PowerPoint Presentation</vt:lpstr>
      <vt:lpstr>Georgia State Identified Measurable Result (SIMR)</vt:lpstr>
      <vt:lpstr>PowerPoint Presentation</vt:lpstr>
      <vt:lpstr>Differentiated Technical Assistance (TA) Model for Local Districts</vt:lpstr>
      <vt:lpstr>PowerPoint Presentation</vt:lpstr>
      <vt:lpstr>Authentic Engagement Critical</vt:lpstr>
      <vt:lpstr>Engaging Economically Disadvantaged Student with Disabilities Student Success June 17,2015 Ann Cross</vt:lpstr>
      <vt:lpstr>Expected Outcomes</vt:lpstr>
      <vt:lpstr>Gordon County</vt:lpstr>
      <vt:lpstr>Gordon County FY15 Special Education Composition </vt:lpstr>
      <vt:lpstr>Which Way Are We Headed?</vt:lpstr>
      <vt:lpstr>Root Cause</vt:lpstr>
      <vt:lpstr>Root Cause</vt:lpstr>
      <vt:lpstr>Root Causes</vt:lpstr>
      <vt:lpstr>Root Cause</vt:lpstr>
      <vt:lpstr>Root Cause</vt:lpstr>
      <vt:lpstr>PowerPoint Presentation</vt:lpstr>
      <vt:lpstr>Possibilities</vt:lpstr>
      <vt:lpstr>PowerPoint Presentation</vt:lpstr>
      <vt:lpstr>What is Poverty?</vt:lpstr>
      <vt:lpstr>Four Risk Factors of Poverty that Impair Student Achievement</vt:lpstr>
      <vt:lpstr>The Emotional Keyboard</vt:lpstr>
      <vt:lpstr>The Emotional Keyboard</vt:lpstr>
      <vt:lpstr>Children of Poverty</vt:lpstr>
      <vt:lpstr>Be A Champion Everyday</vt:lpstr>
      <vt:lpstr>High Poverty Schools Making It Happen</vt:lpstr>
      <vt:lpstr>Building A SWD Operating System</vt:lpstr>
      <vt:lpstr>Plan to Win- Champion Mindset </vt:lpstr>
      <vt:lpstr>Setting A Higher Standard</vt:lpstr>
      <vt:lpstr>Making It Happen-Champion Mindset</vt:lpstr>
      <vt:lpstr>Plan to Win- Hopeful Effort</vt:lpstr>
      <vt:lpstr>Plan to Win- Attention Skills</vt:lpstr>
      <vt:lpstr>Attention Skills</vt:lpstr>
      <vt:lpstr>Memory Skills</vt:lpstr>
      <vt:lpstr>Plan to Win- Memory Skills</vt:lpstr>
      <vt:lpstr>Plan to Win- Memory Skills</vt:lpstr>
      <vt:lpstr>Plan to Win- Processing Skills</vt:lpstr>
      <vt:lpstr>Processing Strategies </vt:lpstr>
      <vt:lpstr>Eric Jenson </vt:lpstr>
      <vt:lpstr>Why is it hard to get them across the stage?</vt:lpstr>
      <vt:lpstr>The Problem Of Good Teaching</vt:lpstr>
      <vt:lpstr>Fixed Mindset or Growth Mindset</vt:lpstr>
      <vt:lpstr>Changing a Fixed  Mindset</vt:lpstr>
      <vt:lpstr>Mindset/Relationships</vt:lpstr>
      <vt:lpstr>Turn Impossibilities to Possibilities</vt:lpstr>
      <vt:lpstr>Turn Impossibilities to Possibilities</vt:lpstr>
      <vt:lpstr>Turn Impossibilities to Possibilities</vt:lpstr>
      <vt:lpstr>PowerPoint Presentation</vt:lpstr>
      <vt:lpstr>Graduation Rate</vt:lpstr>
      <vt:lpstr>PowerPoint Presentation</vt:lpstr>
      <vt:lpstr>PowerPoint Presentation</vt:lpstr>
      <vt:lpstr>PowerPoint Presentation</vt:lpstr>
      <vt:lpstr>PowerPoint Presentation</vt:lpstr>
      <vt:lpstr>Implemented in 2014-2015</vt:lpstr>
      <vt:lpstr>Engaging Students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asegursky</dc:creator>
  <cp:lastModifiedBy>Grace McElveen</cp:lastModifiedBy>
  <cp:revision>232</cp:revision>
  <cp:lastPrinted>2015-03-13T12:10:53Z</cp:lastPrinted>
  <dcterms:created xsi:type="dcterms:W3CDTF">2013-02-22T17:32:36Z</dcterms:created>
  <dcterms:modified xsi:type="dcterms:W3CDTF">2015-06-22T18:28:28Z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0x01010026A25B6E7437D643BEAAC06D495827D4</vt:lpwstr>
  </property>
  <property fmtid="{D5CDD505-2E9C-101B-9397-08002B2CF9AE}" pid="3" name="TemplateUrl">
    <vt:lpwstr/>
  </property>
  <property fmtid="{D5CDD505-2E9C-101B-9397-08002B2CF9AE}" pid="4" name="Order">
    <vt:r8>145700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Page">
    <vt:lpwstr/>
  </property>
  <property fmtid="{D5CDD505-2E9C-101B-9397-08002B2CF9AE}" pid="10" name="Page SubHeader">
    <vt:lpwstr/>
  </property>
</Properties>
</file>