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262" r:id="rId4"/>
    <p:sldId id="286" r:id="rId5"/>
    <p:sldId id="287" r:id="rId6"/>
    <p:sldId id="290" r:id="rId7"/>
    <p:sldId id="291" r:id="rId8"/>
    <p:sldId id="298" r:id="rId9"/>
    <p:sldId id="299" r:id="rId10"/>
    <p:sldId id="289" r:id="rId11"/>
    <p:sldId id="258" r:id="rId12"/>
    <p:sldId id="292" r:id="rId13"/>
    <p:sldId id="297" r:id="rId14"/>
    <p:sldId id="267" r:id="rId15"/>
    <p:sldId id="295" r:id="rId16"/>
    <p:sldId id="300" r:id="rId17"/>
    <p:sldId id="296" r:id="rId18"/>
    <p:sldId id="294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E90"/>
    <a:srgbClr val="E2EAF4"/>
    <a:srgbClr val="DFE7F3"/>
    <a:srgbClr val="093575"/>
    <a:srgbClr val="E8EFF7"/>
    <a:srgbClr val="E8EEF7"/>
    <a:srgbClr val="CBE290"/>
    <a:srgbClr val="87B0DA"/>
    <a:srgbClr val="F4B73C"/>
    <a:srgbClr val="588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4" autoAdjust="0"/>
    <p:restoredTop sz="93312" autoAdjust="0"/>
  </p:normalViewPr>
  <p:slideViewPr>
    <p:cSldViewPr snapToGrid="0" snapToObjects="1">
      <p:cViewPr varScale="1">
        <p:scale>
          <a:sx n="101" d="100"/>
          <a:sy n="101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57771-11CA-5149-B18E-6E79B770E576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74AEC-9719-2D4C-A55C-D1FF29153DBF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Broad student impact</a:t>
          </a:r>
          <a:endParaRPr lang="en-US" sz="1500" dirty="0">
            <a:latin typeface="Times New Roman"/>
            <a:cs typeface="Times New Roman"/>
          </a:endParaRPr>
        </a:p>
      </dgm:t>
    </dgm:pt>
    <dgm:pt modelId="{7DA3853D-D0E2-3941-ADCC-1E08B401D631}" type="parTrans" cxnId="{4A03A23F-0267-2644-A402-56EE3655B4FE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D3CE5C37-2112-974E-BB7A-751174E98CCF}" type="sibTrans" cxnId="{4A03A23F-0267-2644-A402-56EE3655B4FE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E1642B34-5B8D-0D49-B93B-6C91AB1ED747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Aligned with district and state learning strategy</a:t>
          </a:r>
          <a:endParaRPr lang="en-US" sz="1500" dirty="0">
            <a:latin typeface="Times New Roman"/>
            <a:cs typeface="Times New Roman"/>
          </a:endParaRPr>
        </a:p>
      </dgm:t>
    </dgm:pt>
    <dgm:pt modelId="{20046264-905D-E94B-8A0C-F0CAA65B1538}" type="parTrans" cxnId="{62430C8E-1495-654B-A9E4-D0F6333CA2E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7822B745-EC6C-6A4A-AD72-4E260EEB79C5}" type="sibTrans" cxnId="{62430C8E-1495-654B-A9E4-D0F6333CA2E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35171C12-4C56-4D4C-8FD5-F581058875AD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Facilitates end-to-end high-capacity broadband connectivity</a:t>
          </a:r>
          <a:endParaRPr lang="en-US" sz="1500" dirty="0">
            <a:latin typeface="Times New Roman"/>
            <a:cs typeface="Times New Roman"/>
          </a:endParaRPr>
        </a:p>
      </dgm:t>
    </dgm:pt>
    <dgm:pt modelId="{FFBBD22B-7943-864E-8BE0-3E5C4E7872C8}" type="parTrans" cxnId="{DBDFEB1F-4F33-4A4B-BCC3-CF0DAEFBF3C3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3D142A75-4981-904E-9CE5-AEC85EAF926D}" type="sibTrans" cxnId="{DBDFEB1F-4F33-4A4B-BCC3-CF0DAEFBF3C3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A40F9E21-8F9C-7A42-A675-E65A92F5D9F8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Supported by a well-considered implementation plan</a:t>
          </a:r>
          <a:endParaRPr lang="en-US" sz="1500" dirty="0">
            <a:latin typeface="Times New Roman"/>
            <a:cs typeface="Times New Roman"/>
          </a:endParaRPr>
        </a:p>
      </dgm:t>
    </dgm:pt>
    <dgm:pt modelId="{2A245535-5838-9146-8577-66592BD18EEC}" type="parTrans" cxnId="{63120018-0D6F-F24B-92EA-CCF426FDA957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80E9F41D-9427-2543-A7B1-07D1259F68E3}" type="sibTrans" cxnId="{63120018-0D6F-F24B-92EA-CCF426FDA957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B1A228AC-9542-7B44-87C3-779279AA9E6D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Demonstrates project and procurement readiness</a:t>
          </a:r>
          <a:endParaRPr lang="en-US" sz="1500" dirty="0">
            <a:latin typeface="Times New Roman"/>
            <a:cs typeface="Times New Roman"/>
          </a:endParaRPr>
        </a:p>
      </dgm:t>
    </dgm:pt>
    <dgm:pt modelId="{E78E5501-6357-3349-91E2-3FD6C1498B94}" type="parTrans" cxnId="{F5BE99D9-D64C-5E4F-B1E7-0551C1DA059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3DA3388A-3161-6145-867A-F1D5724A2B05}" type="sibTrans" cxnId="{F5BE99D9-D64C-5E4F-B1E7-0551C1DA059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51138F37-2733-0049-A89A-F4AD098091C7}">
      <dgm:prSet custT="1"/>
      <dgm:spPr/>
      <dgm:t>
        <a:bodyPr anchor="t"/>
        <a:lstStyle/>
        <a:p>
          <a:pPr rtl="0"/>
          <a:r>
            <a:rPr lang="en-US" sz="1800" dirty="0" smtClean="0">
              <a:latin typeface="Times New Roman"/>
              <a:cs typeface="Times New Roman"/>
            </a:rPr>
            <a:t>Impact</a:t>
          </a:r>
          <a:endParaRPr lang="en-US" sz="1800" dirty="0">
            <a:latin typeface="Times New Roman"/>
            <a:cs typeface="Times New Roman"/>
          </a:endParaRPr>
        </a:p>
      </dgm:t>
    </dgm:pt>
    <dgm:pt modelId="{7BF1E56B-419C-C943-9DE4-2B861BA1F0C1}" type="parTrans" cxnId="{DC3A7D3F-BF02-7A41-A4FE-7354E68CCCBD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C69EE9D7-CFD6-6147-8548-D1B443102C51}" type="sibTrans" cxnId="{DC3A7D3F-BF02-7A41-A4FE-7354E68CCCBD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988857E3-37D9-1549-AC39-B6496932787F}">
      <dgm:prSet custT="1"/>
      <dgm:spPr/>
      <dgm:t>
        <a:bodyPr anchor="t"/>
        <a:lstStyle/>
        <a:p>
          <a:pPr rtl="0"/>
          <a:r>
            <a:rPr lang="en-US" sz="1800" dirty="0" smtClean="0">
              <a:latin typeface="Times New Roman"/>
              <a:cs typeface="Times New Roman"/>
            </a:rPr>
            <a:t>Feasibility</a:t>
          </a:r>
          <a:endParaRPr lang="en-US" sz="1800" dirty="0">
            <a:latin typeface="Times New Roman"/>
            <a:cs typeface="Times New Roman"/>
          </a:endParaRPr>
        </a:p>
      </dgm:t>
    </dgm:pt>
    <dgm:pt modelId="{968C8274-79A5-2449-BD79-B9C6203D7FAA}" type="parTrans" cxnId="{E40F33C8-2380-9340-AB1B-18290BDAEF7A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EB9E862E-42E5-274F-9577-5C791CA98E6A}" type="sibTrans" cxnId="{E40F33C8-2380-9340-AB1B-18290BDAEF7A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F7F6119C-B228-564F-AD82-B9B455CD4E19}">
      <dgm:prSet custT="1"/>
      <dgm:spPr/>
      <dgm:t>
        <a:bodyPr anchor="t"/>
        <a:lstStyle/>
        <a:p>
          <a:r>
            <a:rPr lang="en-US" sz="1800" dirty="0" smtClean="0">
              <a:latin typeface="Times New Roman"/>
              <a:cs typeface="Times New Roman"/>
            </a:rPr>
            <a:t>Strategy</a:t>
          </a:r>
          <a:endParaRPr lang="en-US" sz="1800" dirty="0">
            <a:latin typeface="Times New Roman"/>
            <a:cs typeface="Times New Roman"/>
          </a:endParaRPr>
        </a:p>
      </dgm:t>
    </dgm:pt>
    <dgm:pt modelId="{33CC99AB-FBD0-0A44-B684-70FB701B81C4}" type="parTrans" cxnId="{37613534-2E3F-0C46-B3AA-A531AF404750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49958406-A060-8745-A1C9-1FC259A356BA}" type="sibTrans" cxnId="{37613534-2E3F-0C46-B3AA-A531AF404750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72C24AC1-5324-5B45-B6F3-6EE2F9C0A5EC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Aligned with district technology plans</a:t>
          </a:r>
          <a:endParaRPr lang="en-US" sz="1500" dirty="0">
            <a:latin typeface="Times New Roman"/>
            <a:cs typeface="Times New Roman"/>
          </a:endParaRPr>
        </a:p>
      </dgm:t>
    </dgm:pt>
    <dgm:pt modelId="{1131C1F4-B360-CE4D-B845-1559F10A6DB2}" type="parTrans" cxnId="{BAFBB4E4-7B3B-F244-B197-BC86D5757639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276389C7-F01A-EF41-B0A3-5AEBAF021B1F}" type="sibTrans" cxnId="{BAFBB4E4-7B3B-F244-B197-BC86D5757639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0D44D361-6757-564C-B1C4-134F26B2DE85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Supportive of future-forward Digital Learning plans</a:t>
          </a:r>
          <a:endParaRPr lang="en-US" sz="1500" dirty="0">
            <a:latin typeface="Times New Roman"/>
            <a:cs typeface="Times New Roman"/>
          </a:endParaRPr>
        </a:p>
      </dgm:t>
    </dgm:pt>
    <dgm:pt modelId="{A47F5A7E-DC64-D447-9C4C-E566BFE7AA22}" type="parTrans" cxnId="{2832F7FB-F595-3D4A-A1ED-EC413B12820F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5611B2EA-F450-0643-AA49-30D7E0FE7143}" type="sibTrans" cxnId="{2832F7FB-F595-3D4A-A1ED-EC413B12820F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E714E65B-6D92-F143-BE31-369043ACA9E9}" type="pres">
      <dgm:prSet presAssocID="{D4557771-11CA-5149-B18E-6E79B770E5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4E27B-A868-CF47-B7C3-82538E31F270}" type="pres">
      <dgm:prSet presAssocID="{51138F37-2733-0049-A89A-F4AD098091C7}" presName="composite" presStyleCnt="0"/>
      <dgm:spPr/>
    </dgm:pt>
    <dgm:pt modelId="{9E1F1297-5081-314A-AB08-99B36ACB73E0}" type="pres">
      <dgm:prSet presAssocID="{51138F37-2733-0049-A89A-F4AD098091C7}" presName="parTx" presStyleLbl="alignNode1" presStyleIdx="0" presStyleCnt="3" custScaleY="60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8CCF8-ACB2-054F-87C0-696360B33EC0}" type="pres">
      <dgm:prSet presAssocID="{51138F37-2733-0049-A89A-F4AD098091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1434-BA28-0C4F-962B-69B714E95571}" type="pres">
      <dgm:prSet presAssocID="{C69EE9D7-CFD6-6147-8548-D1B443102C51}" presName="space" presStyleCnt="0"/>
      <dgm:spPr/>
    </dgm:pt>
    <dgm:pt modelId="{624CB010-0235-3140-9987-745405287105}" type="pres">
      <dgm:prSet presAssocID="{F7F6119C-B228-564F-AD82-B9B455CD4E19}" presName="composite" presStyleCnt="0"/>
      <dgm:spPr/>
    </dgm:pt>
    <dgm:pt modelId="{CD934924-8A25-0849-A71E-7678269AF2C0}" type="pres">
      <dgm:prSet presAssocID="{F7F6119C-B228-564F-AD82-B9B455CD4E19}" presName="parTx" presStyleLbl="alignNode1" presStyleIdx="1" presStyleCnt="3" custScaleY="60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D5309-E072-0D43-98F4-6299D3960CE6}" type="pres">
      <dgm:prSet presAssocID="{F7F6119C-B228-564F-AD82-B9B455CD4E1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6DD33-F79D-DE4D-B6EC-F8BB793BE45A}" type="pres">
      <dgm:prSet presAssocID="{49958406-A060-8745-A1C9-1FC259A356BA}" presName="space" presStyleCnt="0"/>
      <dgm:spPr/>
    </dgm:pt>
    <dgm:pt modelId="{7B3D973D-A294-5A43-A95F-73F46A828516}" type="pres">
      <dgm:prSet presAssocID="{988857E3-37D9-1549-AC39-B6496932787F}" presName="composite" presStyleCnt="0"/>
      <dgm:spPr/>
    </dgm:pt>
    <dgm:pt modelId="{77AE66DF-D972-B548-A3DD-40153EDC15C1}" type="pres">
      <dgm:prSet presAssocID="{988857E3-37D9-1549-AC39-B6496932787F}" presName="parTx" presStyleLbl="alignNode1" presStyleIdx="2" presStyleCnt="3" custScaleY="60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184E7-1BCB-7A4F-A90C-0479D7BD914E}" type="pres">
      <dgm:prSet presAssocID="{988857E3-37D9-1549-AC39-B6496932787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E99D9-D64C-5E4F-B1E7-0551C1DA0596}" srcId="{988857E3-37D9-1549-AC39-B6496932787F}" destId="{B1A228AC-9542-7B44-87C3-779279AA9E6D}" srcOrd="1" destOrd="0" parTransId="{E78E5501-6357-3349-91E2-3FD6C1498B94}" sibTransId="{3DA3388A-3161-6145-867A-F1D5724A2B05}"/>
    <dgm:cxn modelId="{CD90007A-7AFF-2E47-AA0B-0C1FEDEBD6BF}" type="presOf" srcId="{27174AEC-9719-2D4C-A55C-D1FF29153DBF}" destId="{2468CCF8-ACB2-054F-87C0-696360B33EC0}" srcOrd="0" destOrd="0" presId="urn:microsoft.com/office/officeart/2005/8/layout/hList1"/>
    <dgm:cxn modelId="{4A976B78-01DD-AD4D-9217-737A5631C7AB}" type="presOf" srcId="{B1A228AC-9542-7B44-87C3-779279AA9E6D}" destId="{7C4184E7-1BCB-7A4F-A90C-0479D7BD914E}" srcOrd="0" destOrd="1" presId="urn:microsoft.com/office/officeart/2005/8/layout/hList1"/>
    <dgm:cxn modelId="{DC3A7D3F-BF02-7A41-A4FE-7354E68CCCBD}" srcId="{D4557771-11CA-5149-B18E-6E79B770E576}" destId="{51138F37-2733-0049-A89A-F4AD098091C7}" srcOrd="0" destOrd="0" parTransId="{7BF1E56B-419C-C943-9DE4-2B861BA1F0C1}" sibTransId="{C69EE9D7-CFD6-6147-8548-D1B443102C51}"/>
    <dgm:cxn modelId="{E40F33C8-2380-9340-AB1B-18290BDAEF7A}" srcId="{D4557771-11CA-5149-B18E-6E79B770E576}" destId="{988857E3-37D9-1549-AC39-B6496932787F}" srcOrd="2" destOrd="0" parTransId="{968C8274-79A5-2449-BD79-B9C6203D7FAA}" sibTransId="{EB9E862E-42E5-274F-9577-5C791CA98E6A}"/>
    <dgm:cxn modelId="{6C5843BD-6BFF-E24C-983C-A29C20BDAC0B}" type="presOf" srcId="{51138F37-2733-0049-A89A-F4AD098091C7}" destId="{9E1F1297-5081-314A-AB08-99B36ACB73E0}" srcOrd="0" destOrd="0" presId="urn:microsoft.com/office/officeart/2005/8/layout/hList1"/>
    <dgm:cxn modelId="{79D8BDF1-0775-4749-AE47-2638E3DFCD70}" type="presOf" srcId="{E1642B34-5B8D-0D49-B93B-6C91AB1ED747}" destId="{192D5309-E072-0D43-98F4-6299D3960CE6}" srcOrd="0" destOrd="0" presId="urn:microsoft.com/office/officeart/2005/8/layout/hList1"/>
    <dgm:cxn modelId="{4A03A23F-0267-2644-A402-56EE3655B4FE}" srcId="{51138F37-2733-0049-A89A-F4AD098091C7}" destId="{27174AEC-9719-2D4C-A55C-D1FF29153DBF}" srcOrd="0" destOrd="0" parTransId="{7DA3853D-D0E2-3941-ADCC-1E08B401D631}" sibTransId="{D3CE5C37-2112-974E-BB7A-751174E98CCF}"/>
    <dgm:cxn modelId="{4A7C1D57-9F4E-F543-B879-05BEB4092944}" type="presOf" srcId="{72C24AC1-5324-5B45-B6F3-6EE2F9C0A5EC}" destId="{192D5309-E072-0D43-98F4-6299D3960CE6}" srcOrd="0" destOrd="1" presId="urn:microsoft.com/office/officeart/2005/8/layout/hList1"/>
    <dgm:cxn modelId="{37613534-2E3F-0C46-B3AA-A531AF404750}" srcId="{D4557771-11CA-5149-B18E-6E79B770E576}" destId="{F7F6119C-B228-564F-AD82-B9B455CD4E19}" srcOrd="1" destOrd="0" parTransId="{33CC99AB-FBD0-0A44-B684-70FB701B81C4}" sibTransId="{49958406-A060-8745-A1C9-1FC259A356BA}"/>
    <dgm:cxn modelId="{70F84A4B-334D-9744-9780-792C0154C36D}" type="presOf" srcId="{988857E3-37D9-1549-AC39-B6496932787F}" destId="{77AE66DF-D972-B548-A3DD-40153EDC15C1}" srcOrd="0" destOrd="0" presId="urn:microsoft.com/office/officeart/2005/8/layout/hList1"/>
    <dgm:cxn modelId="{5CDADB6E-D346-AB4F-BC2A-C5E48724CE33}" type="presOf" srcId="{F7F6119C-B228-564F-AD82-B9B455CD4E19}" destId="{CD934924-8A25-0849-A71E-7678269AF2C0}" srcOrd="0" destOrd="0" presId="urn:microsoft.com/office/officeart/2005/8/layout/hList1"/>
    <dgm:cxn modelId="{2832F7FB-F595-3D4A-A1ED-EC413B12820F}" srcId="{51138F37-2733-0049-A89A-F4AD098091C7}" destId="{0D44D361-6757-564C-B1C4-134F26B2DE85}" srcOrd="1" destOrd="0" parTransId="{A47F5A7E-DC64-D447-9C4C-E566BFE7AA22}" sibTransId="{5611B2EA-F450-0643-AA49-30D7E0FE7143}"/>
    <dgm:cxn modelId="{8BD2EB24-8494-454F-8F92-2B06E4E03A59}" type="presOf" srcId="{A40F9E21-8F9C-7A42-A675-E65A92F5D9F8}" destId="{7C4184E7-1BCB-7A4F-A90C-0479D7BD914E}" srcOrd="0" destOrd="0" presId="urn:microsoft.com/office/officeart/2005/8/layout/hList1"/>
    <dgm:cxn modelId="{5CCA1E92-6285-6348-AAEB-3B096C97197A}" type="presOf" srcId="{0D44D361-6757-564C-B1C4-134F26B2DE85}" destId="{2468CCF8-ACB2-054F-87C0-696360B33EC0}" srcOrd="0" destOrd="1" presId="urn:microsoft.com/office/officeart/2005/8/layout/hList1"/>
    <dgm:cxn modelId="{BAFBB4E4-7B3B-F244-B197-BC86D5757639}" srcId="{F7F6119C-B228-564F-AD82-B9B455CD4E19}" destId="{72C24AC1-5324-5B45-B6F3-6EE2F9C0A5EC}" srcOrd="1" destOrd="0" parTransId="{1131C1F4-B360-CE4D-B845-1559F10A6DB2}" sibTransId="{276389C7-F01A-EF41-B0A3-5AEBAF021B1F}"/>
    <dgm:cxn modelId="{717C6C8C-51A4-6B4C-A7E0-96F666D38AC5}" type="presOf" srcId="{D4557771-11CA-5149-B18E-6E79B770E576}" destId="{E714E65B-6D92-F143-BE31-369043ACA9E9}" srcOrd="0" destOrd="0" presId="urn:microsoft.com/office/officeart/2005/8/layout/hList1"/>
    <dgm:cxn modelId="{62430C8E-1495-654B-A9E4-D0F6333CA2E6}" srcId="{F7F6119C-B228-564F-AD82-B9B455CD4E19}" destId="{E1642B34-5B8D-0D49-B93B-6C91AB1ED747}" srcOrd="0" destOrd="0" parTransId="{20046264-905D-E94B-8A0C-F0CAA65B1538}" sibTransId="{7822B745-EC6C-6A4A-AD72-4E260EEB79C5}"/>
    <dgm:cxn modelId="{DBDFEB1F-4F33-4A4B-BCC3-CF0DAEFBF3C3}" srcId="{F7F6119C-B228-564F-AD82-B9B455CD4E19}" destId="{35171C12-4C56-4D4C-8FD5-F581058875AD}" srcOrd="2" destOrd="0" parTransId="{FFBBD22B-7943-864E-8BE0-3E5C4E7872C8}" sibTransId="{3D142A75-4981-904E-9CE5-AEC85EAF926D}"/>
    <dgm:cxn modelId="{63120018-0D6F-F24B-92EA-CCF426FDA957}" srcId="{988857E3-37D9-1549-AC39-B6496932787F}" destId="{A40F9E21-8F9C-7A42-A675-E65A92F5D9F8}" srcOrd="0" destOrd="0" parTransId="{2A245535-5838-9146-8577-66592BD18EEC}" sibTransId="{80E9F41D-9427-2543-A7B1-07D1259F68E3}"/>
    <dgm:cxn modelId="{D5AAF8E4-224F-4649-AD29-F1DAE8A1C67B}" type="presOf" srcId="{35171C12-4C56-4D4C-8FD5-F581058875AD}" destId="{192D5309-E072-0D43-98F4-6299D3960CE6}" srcOrd="0" destOrd="2" presId="urn:microsoft.com/office/officeart/2005/8/layout/hList1"/>
    <dgm:cxn modelId="{AD57716E-D856-5941-941A-5F40AB85EEBD}" type="presParOf" srcId="{E714E65B-6D92-F143-BE31-369043ACA9E9}" destId="{0D24E27B-A868-CF47-B7C3-82538E31F270}" srcOrd="0" destOrd="0" presId="urn:microsoft.com/office/officeart/2005/8/layout/hList1"/>
    <dgm:cxn modelId="{93DEB910-F19D-5C4B-B447-83795C131DA2}" type="presParOf" srcId="{0D24E27B-A868-CF47-B7C3-82538E31F270}" destId="{9E1F1297-5081-314A-AB08-99B36ACB73E0}" srcOrd="0" destOrd="0" presId="urn:microsoft.com/office/officeart/2005/8/layout/hList1"/>
    <dgm:cxn modelId="{61DE8290-7B8B-AA4D-B9B0-C84BE715495A}" type="presParOf" srcId="{0D24E27B-A868-CF47-B7C3-82538E31F270}" destId="{2468CCF8-ACB2-054F-87C0-696360B33EC0}" srcOrd="1" destOrd="0" presId="urn:microsoft.com/office/officeart/2005/8/layout/hList1"/>
    <dgm:cxn modelId="{BB59DD65-917B-124B-A166-C228CBCB289B}" type="presParOf" srcId="{E714E65B-6D92-F143-BE31-369043ACA9E9}" destId="{F7801434-BA28-0C4F-962B-69B714E95571}" srcOrd="1" destOrd="0" presId="urn:microsoft.com/office/officeart/2005/8/layout/hList1"/>
    <dgm:cxn modelId="{57B79ABA-8493-2A47-9B8D-8943F12C4D5F}" type="presParOf" srcId="{E714E65B-6D92-F143-BE31-369043ACA9E9}" destId="{624CB010-0235-3140-9987-745405287105}" srcOrd="2" destOrd="0" presId="urn:microsoft.com/office/officeart/2005/8/layout/hList1"/>
    <dgm:cxn modelId="{70459428-06B0-6748-8801-CF2DEC04C53D}" type="presParOf" srcId="{624CB010-0235-3140-9987-745405287105}" destId="{CD934924-8A25-0849-A71E-7678269AF2C0}" srcOrd="0" destOrd="0" presId="urn:microsoft.com/office/officeart/2005/8/layout/hList1"/>
    <dgm:cxn modelId="{5E817E78-8945-DD41-96C7-AE02C073E136}" type="presParOf" srcId="{624CB010-0235-3140-9987-745405287105}" destId="{192D5309-E072-0D43-98F4-6299D3960CE6}" srcOrd="1" destOrd="0" presId="urn:microsoft.com/office/officeart/2005/8/layout/hList1"/>
    <dgm:cxn modelId="{7BA19174-8645-1948-AFA7-71D41F61A339}" type="presParOf" srcId="{E714E65B-6D92-F143-BE31-369043ACA9E9}" destId="{E836DD33-F79D-DE4D-B6EC-F8BB793BE45A}" srcOrd="3" destOrd="0" presId="urn:microsoft.com/office/officeart/2005/8/layout/hList1"/>
    <dgm:cxn modelId="{A36866F2-EA37-444A-A29C-E68349FAE836}" type="presParOf" srcId="{E714E65B-6D92-F143-BE31-369043ACA9E9}" destId="{7B3D973D-A294-5A43-A95F-73F46A828516}" srcOrd="4" destOrd="0" presId="urn:microsoft.com/office/officeart/2005/8/layout/hList1"/>
    <dgm:cxn modelId="{DF6936A5-01D2-C74B-A90A-33F538D73327}" type="presParOf" srcId="{7B3D973D-A294-5A43-A95F-73F46A828516}" destId="{77AE66DF-D972-B548-A3DD-40153EDC15C1}" srcOrd="0" destOrd="0" presId="urn:microsoft.com/office/officeart/2005/8/layout/hList1"/>
    <dgm:cxn modelId="{2FA868ED-C856-BA42-AD90-7B89EDCB3808}" type="presParOf" srcId="{7B3D973D-A294-5A43-A95F-73F46A828516}" destId="{7C4184E7-1BCB-7A4F-A90C-0479D7BD91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57771-11CA-5149-B18E-6E79B770E576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228AC-9542-7B44-87C3-779279AA9E6D}">
      <dgm:prSet custT="1"/>
      <dgm:spPr/>
      <dgm:t>
        <a:bodyPr anchor="t"/>
        <a:lstStyle/>
        <a:p>
          <a:pPr rtl="0"/>
          <a:r>
            <a:rPr lang="en-US" sz="1800" dirty="0" smtClean="0">
              <a:latin typeface="Times New Roman"/>
              <a:cs typeface="Times New Roman"/>
            </a:rPr>
            <a:t>Sustainability</a:t>
          </a:r>
          <a:endParaRPr lang="en-US" sz="1800" dirty="0">
            <a:latin typeface="Times New Roman"/>
            <a:cs typeface="Times New Roman"/>
          </a:endParaRPr>
        </a:p>
      </dgm:t>
    </dgm:pt>
    <dgm:pt modelId="{E78E5501-6357-3349-91E2-3FD6C1498B94}" type="parTrans" cxnId="{F5BE99D9-D64C-5E4F-B1E7-0551C1DA059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3DA3388A-3161-6145-867A-F1D5724A2B05}" type="sibTrans" cxnId="{F5BE99D9-D64C-5E4F-B1E7-0551C1DA059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20F537FC-5F56-344D-B7B8-C929181FAC71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Captures multi-year maintenance cost and financial coverage</a:t>
          </a:r>
          <a:endParaRPr lang="en-US" sz="1500" dirty="0">
            <a:latin typeface="Times New Roman"/>
            <a:cs typeface="Times New Roman"/>
          </a:endParaRPr>
        </a:p>
      </dgm:t>
    </dgm:pt>
    <dgm:pt modelId="{4648675E-EFA6-994A-9FCE-564073E7E7F2}" type="parTrans" cxnId="{90989039-F54E-D641-BB80-646E9348503E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7C1D6F4F-CDF0-F94E-BE2D-22767AEDE012}" type="sibTrans" cxnId="{90989039-F54E-D641-BB80-646E9348503E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97FBEBB6-B2F3-5B4E-8E49-4F0857C44DDA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Matching funds commitment</a:t>
          </a:r>
          <a:endParaRPr lang="en-US" sz="1500" dirty="0">
            <a:latin typeface="Times New Roman"/>
            <a:cs typeface="Times New Roman"/>
          </a:endParaRPr>
        </a:p>
      </dgm:t>
    </dgm:pt>
    <dgm:pt modelId="{357D67BA-C831-F841-A6BF-F13F15C4CBE1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Level of eligible E-Rate participation</a:t>
          </a:r>
          <a:endParaRPr lang="en-US" sz="1500" dirty="0">
            <a:latin typeface="Times New Roman"/>
            <a:cs typeface="Times New Roman"/>
          </a:endParaRPr>
        </a:p>
      </dgm:t>
    </dgm:pt>
    <dgm:pt modelId="{5BF2FC88-C17F-7245-BB17-AB1BCB86811D}">
      <dgm:prSet custT="1"/>
      <dgm:spPr/>
      <dgm:t>
        <a:bodyPr anchor="t"/>
        <a:lstStyle/>
        <a:p>
          <a:pPr rtl="0"/>
          <a:r>
            <a:rPr lang="en-US" sz="1800" dirty="0" smtClean="0">
              <a:latin typeface="Times New Roman"/>
              <a:cs typeface="Times New Roman"/>
            </a:rPr>
            <a:t>Commitment</a:t>
          </a:r>
          <a:endParaRPr lang="en-US" sz="1800" dirty="0">
            <a:latin typeface="Times New Roman"/>
            <a:cs typeface="Times New Roman"/>
          </a:endParaRPr>
        </a:p>
      </dgm:t>
    </dgm:pt>
    <dgm:pt modelId="{8A210FFD-1765-504A-BAF6-43D809ADBE37}" type="sibTrans" cxnId="{CD197F0E-0C2D-3F43-A091-E780D9A769C8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92B1196D-09F4-104C-8A1F-C53704EA65A7}" type="parTrans" cxnId="{CD197F0E-0C2D-3F43-A091-E780D9A769C8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B23A3379-F97A-354E-8B54-34C9F98AC312}" type="sibTrans" cxnId="{8EA9E5D4-1ED8-DF45-A311-80865C5FB21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A54E1A0E-C97D-8047-BB0D-263C83C35D55}" type="parTrans" cxnId="{8EA9E5D4-1ED8-DF45-A311-80865C5FB216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17B82C03-00F6-1B40-93DF-07970219AA4A}" type="sibTrans" cxnId="{A2BB5530-6D74-DD47-B042-D626C9F7F595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A0E06587-4273-6E4A-AAC0-AFA0C2ECB7BB}" type="parTrans" cxnId="{A2BB5530-6D74-DD47-B042-D626C9F7F595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84BD9B85-33AB-264D-B21A-B44A585B5344}">
      <dgm:prSet custT="1"/>
      <dgm:spPr/>
      <dgm:t>
        <a:bodyPr/>
        <a:lstStyle/>
        <a:p>
          <a:pPr rtl="0"/>
          <a:r>
            <a:rPr lang="en-US" sz="1500" dirty="0" smtClean="0">
              <a:latin typeface="Times New Roman"/>
              <a:cs typeface="Times New Roman"/>
            </a:rPr>
            <a:t>Demonstrates district commitment and resource availability</a:t>
          </a:r>
          <a:endParaRPr lang="en-US" sz="1500" dirty="0">
            <a:latin typeface="Times New Roman"/>
            <a:cs typeface="Times New Roman"/>
          </a:endParaRPr>
        </a:p>
      </dgm:t>
    </dgm:pt>
    <dgm:pt modelId="{4506C7E5-33E7-E14C-BB61-4171AEBCD12A}" type="parTrans" cxnId="{FCFEC6F5-67FF-4B41-B2EF-B37BA89484AE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0E8DD7CA-F907-2A46-85F0-55F16DFF3179}" type="sibTrans" cxnId="{FCFEC6F5-67FF-4B41-B2EF-B37BA89484AE}">
      <dgm:prSet/>
      <dgm:spPr/>
      <dgm:t>
        <a:bodyPr/>
        <a:lstStyle/>
        <a:p>
          <a:endParaRPr lang="en-US" sz="1400">
            <a:latin typeface="Times New Roman"/>
            <a:cs typeface="Times New Roman"/>
          </a:endParaRPr>
        </a:p>
      </dgm:t>
    </dgm:pt>
    <dgm:pt modelId="{E714E65B-6D92-F143-BE31-369043ACA9E9}" type="pres">
      <dgm:prSet presAssocID="{D4557771-11CA-5149-B18E-6E79B770E5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1831DC-73BB-9445-8B45-B4C48CF54509}" type="pres">
      <dgm:prSet presAssocID="{B1A228AC-9542-7B44-87C3-779279AA9E6D}" presName="composite" presStyleCnt="0"/>
      <dgm:spPr/>
    </dgm:pt>
    <dgm:pt modelId="{61F9D579-1562-0E44-818B-9C9B2C9F24AB}" type="pres">
      <dgm:prSet presAssocID="{B1A228AC-9542-7B44-87C3-779279AA9E6D}" presName="parTx" presStyleLbl="alignNode1" presStyleIdx="0" presStyleCnt="2" custScaleX="29961" custScaleY="60699" custLinFactNeighborX="1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F7795-890F-0F40-906C-F1A7A13B8299}" type="pres">
      <dgm:prSet presAssocID="{B1A228AC-9542-7B44-87C3-779279AA9E6D}" presName="desTx" presStyleLbl="alignAccFollowNode1" presStyleIdx="0" presStyleCnt="2" custScaleX="29961" custLinFactNeighborX="1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2DA63-8B8E-F643-800D-6D5396DBDA13}" type="pres">
      <dgm:prSet presAssocID="{3DA3388A-3161-6145-867A-F1D5724A2B05}" presName="space" presStyleCnt="0"/>
      <dgm:spPr/>
    </dgm:pt>
    <dgm:pt modelId="{15B7A6BA-7BFC-ED46-90A3-405CE5172966}" type="pres">
      <dgm:prSet presAssocID="{5BF2FC88-C17F-7245-BB17-AB1BCB86811D}" presName="composite" presStyleCnt="0"/>
      <dgm:spPr/>
    </dgm:pt>
    <dgm:pt modelId="{EB1AEC4D-EF5F-6846-ABB4-62D726E937EE}" type="pres">
      <dgm:prSet presAssocID="{5BF2FC88-C17F-7245-BB17-AB1BCB86811D}" presName="parTx" presStyleLbl="alignNode1" presStyleIdx="1" presStyleCnt="2" custScaleX="29961" custScaleY="60699" custLinFactNeighborX="-1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E2FFE-DEC2-4349-A133-3236AFE2BC27}" type="pres">
      <dgm:prSet presAssocID="{5BF2FC88-C17F-7245-BB17-AB1BCB86811D}" presName="desTx" presStyleLbl="alignAccFollowNode1" presStyleIdx="1" presStyleCnt="2" custScaleX="29961" custLinFactNeighborX="-1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E99D9-D64C-5E4F-B1E7-0551C1DA0596}" srcId="{D4557771-11CA-5149-B18E-6E79B770E576}" destId="{B1A228AC-9542-7B44-87C3-779279AA9E6D}" srcOrd="0" destOrd="0" parTransId="{E78E5501-6357-3349-91E2-3FD6C1498B94}" sibTransId="{3DA3388A-3161-6145-867A-F1D5724A2B05}"/>
    <dgm:cxn modelId="{42651F68-C551-F24C-B30B-E2BBEBE3C9FE}" type="presOf" srcId="{20F537FC-5F56-344D-B7B8-C929181FAC71}" destId="{A24F7795-890F-0F40-906C-F1A7A13B8299}" srcOrd="0" destOrd="0" presId="urn:microsoft.com/office/officeart/2005/8/layout/hList1"/>
    <dgm:cxn modelId="{6A28DA0D-AE93-3340-86AA-65980391855C}" type="presOf" srcId="{5BF2FC88-C17F-7245-BB17-AB1BCB86811D}" destId="{EB1AEC4D-EF5F-6846-ABB4-62D726E937EE}" srcOrd="0" destOrd="0" presId="urn:microsoft.com/office/officeart/2005/8/layout/hList1"/>
    <dgm:cxn modelId="{FCFEC6F5-67FF-4B41-B2EF-B37BA89484AE}" srcId="{B1A228AC-9542-7B44-87C3-779279AA9E6D}" destId="{84BD9B85-33AB-264D-B21A-B44A585B5344}" srcOrd="1" destOrd="0" parTransId="{4506C7E5-33E7-E14C-BB61-4171AEBCD12A}" sibTransId="{0E8DD7CA-F907-2A46-85F0-55F16DFF3179}"/>
    <dgm:cxn modelId="{C72634B7-A6CD-884C-AB94-2C2902435BE6}" type="presOf" srcId="{97FBEBB6-B2F3-5B4E-8E49-4F0857C44DDA}" destId="{3CBE2FFE-DEC2-4349-A133-3236AFE2BC27}" srcOrd="0" destOrd="1" presId="urn:microsoft.com/office/officeart/2005/8/layout/hList1"/>
    <dgm:cxn modelId="{D31C7BA0-C65A-8045-B44A-D1C09E9DC69A}" type="presOf" srcId="{84BD9B85-33AB-264D-B21A-B44A585B5344}" destId="{A24F7795-890F-0F40-906C-F1A7A13B8299}" srcOrd="0" destOrd="1" presId="urn:microsoft.com/office/officeart/2005/8/layout/hList1"/>
    <dgm:cxn modelId="{A2BB5530-6D74-DD47-B042-D626C9F7F595}" srcId="{5BF2FC88-C17F-7245-BB17-AB1BCB86811D}" destId="{357D67BA-C831-F841-A6BF-F13F15C4CBE1}" srcOrd="0" destOrd="0" parTransId="{A0E06587-4273-6E4A-AAC0-AFA0C2ECB7BB}" sibTransId="{17B82C03-00F6-1B40-93DF-07970219AA4A}"/>
    <dgm:cxn modelId="{E970F7D4-14F2-6045-8803-D0F0C999B298}" type="presOf" srcId="{357D67BA-C831-F841-A6BF-F13F15C4CBE1}" destId="{3CBE2FFE-DEC2-4349-A133-3236AFE2BC27}" srcOrd="0" destOrd="0" presId="urn:microsoft.com/office/officeart/2005/8/layout/hList1"/>
    <dgm:cxn modelId="{8EA9E5D4-1ED8-DF45-A311-80865C5FB216}" srcId="{5BF2FC88-C17F-7245-BB17-AB1BCB86811D}" destId="{97FBEBB6-B2F3-5B4E-8E49-4F0857C44DDA}" srcOrd="1" destOrd="0" parTransId="{A54E1A0E-C97D-8047-BB0D-263C83C35D55}" sibTransId="{B23A3379-F97A-354E-8B54-34C9F98AC312}"/>
    <dgm:cxn modelId="{CD197F0E-0C2D-3F43-A091-E780D9A769C8}" srcId="{D4557771-11CA-5149-B18E-6E79B770E576}" destId="{5BF2FC88-C17F-7245-BB17-AB1BCB86811D}" srcOrd="1" destOrd="0" parTransId="{92B1196D-09F4-104C-8A1F-C53704EA65A7}" sibTransId="{8A210FFD-1765-504A-BAF6-43D809ADBE37}"/>
    <dgm:cxn modelId="{7DDA0F68-FDB7-9E42-920D-9E2AC4B80032}" type="presOf" srcId="{B1A228AC-9542-7B44-87C3-779279AA9E6D}" destId="{61F9D579-1562-0E44-818B-9C9B2C9F24AB}" srcOrd="0" destOrd="0" presId="urn:microsoft.com/office/officeart/2005/8/layout/hList1"/>
    <dgm:cxn modelId="{9F8179DD-064F-AE4C-B9FA-194530DC874C}" type="presOf" srcId="{D4557771-11CA-5149-B18E-6E79B770E576}" destId="{E714E65B-6D92-F143-BE31-369043ACA9E9}" srcOrd="0" destOrd="0" presId="urn:microsoft.com/office/officeart/2005/8/layout/hList1"/>
    <dgm:cxn modelId="{90989039-F54E-D641-BB80-646E9348503E}" srcId="{B1A228AC-9542-7B44-87C3-779279AA9E6D}" destId="{20F537FC-5F56-344D-B7B8-C929181FAC71}" srcOrd="0" destOrd="0" parTransId="{4648675E-EFA6-994A-9FCE-564073E7E7F2}" sibTransId="{7C1D6F4F-CDF0-F94E-BE2D-22767AEDE012}"/>
    <dgm:cxn modelId="{773D9866-B775-F748-9F6A-03FFB167E23D}" type="presParOf" srcId="{E714E65B-6D92-F143-BE31-369043ACA9E9}" destId="{BA1831DC-73BB-9445-8B45-B4C48CF54509}" srcOrd="0" destOrd="0" presId="urn:microsoft.com/office/officeart/2005/8/layout/hList1"/>
    <dgm:cxn modelId="{CD4F2043-85F7-B745-A221-FA952824C43F}" type="presParOf" srcId="{BA1831DC-73BB-9445-8B45-B4C48CF54509}" destId="{61F9D579-1562-0E44-818B-9C9B2C9F24AB}" srcOrd="0" destOrd="0" presId="urn:microsoft.com/office/officeart/2005/8/layout/hList1"/>
    <dgm:cxn modelId="{99CBADEE-86B3-8243-BA30-B6BA6989D3AC}" type="presParOf" srcId="{BA1831DC-73BB-9445-8B45-B4C48CF54509}" destId="{A24F7795-890F-0F40-906C-F1A7A13B8299}" srcOrd="1" destOrd="0" presId="urn:microsoft.com/office/officeart/2005/8/layout/hList1"/>
    <dgm:cxn modelId="{EDCD1C81-7F42-D345-9D00-8D3B84B19C4C}" type="presParOf" srcId="{E714E65B-6D92-F143-BE31-369043ACA9E9}" destId="{3D12DA63-8B8E-F643-800D-6D5396DBDA13}" srcOrd="1" destOrd="0" presId="urn:microsoft.com/office/officeart/2005/8/layout/hList1"/>
    <dgm:cxn modelId="{7E876653-B4E6-BE49-9F9C-44D3006CB2B4}" type="presParOf" srcId="{E714E65B-6D92-F143-BE31-369043ACA9E9}" destId="{15B7A6BA-7BFC-ED46-90A3-405CE5172966}" srcOrd="2" destOrd="0" presId="urn:microsoft.com/office/officeart/2005/8/layout/hList1"/>
    <dgm:cxn modelId="{02F44FEB-176E-914A-86E6-030BF3BFFADA}" type="presParOf" srcId="{15B7A6BA-7BFC-ED46-90A3-405CE5172966}" destId="{EB1AEC4D-EF5F-6846-ABB4-62D726E937EE}" srcOrd="0" destOrd="0" presId="urn:microsoft.com/office/officeart/2005/8/layout/hList1"/>
    <dgm:cxn modelId="{55593192-D2A6-9D45-BCB1-9AE4A9BD6F68}" type="presParOf" srcId="{15B7A6BA-7BFC-ED46-90A3-405CE5172966}" destId="{3CBE2FFE-DEC2-4349-A133-3236AFE2BC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F1297-5081-314A-AB08-99B36ACB73E0}">
      <dsp:nvSpPr>
        <dsp:cNvPr id="0" name=""/>
        <dsp:cNvSpPr/>
      </dsp:nvSpPr>
      <dsp:spPr>
        <a:xfrm>
          <a:off x="2734" y="173290"/>
          <a:ext cx="2666107" cy="474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Impact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2734" y="173290"/>
        <a:ext cx="2666107" cy="474056"/>
      </dsp:txXfrm>
    </dsp:sp>
    <dsp:sp modelId="{2468CCF8-ACB2-054F-87C0-696360B33EC0}">
      <dsp:nvSpPr>
        <dsp:cNvPr id="0" name=""/>
        <dsp:cNvSpPr/>
      </dsp:nvSpPr>
      <dsp:spPr>
        <a:xfrm>
          <a:off x="2734" y="495574"/>
          <a:ext cx="2666107" cy="1655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Broad student impact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Supportive of future-forward Digital Learning plans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2734" y="495574"/>
        <a:ext cx="2666107" cy="1655235"/>
      </dsp:txXfrm>
    </dsp:sp>
    <dsp:sp modelId="{CD934924-8A25-0849-A71E-7678269AF2C0}">
      <dsp:nvSpPr>
        <dsp:cNvPr id="0" name=""/>
        <dsp:cNvSpPr/>
      </dsp:nvSpPr>
      <dsp:spPr>
        <a:xfrm>
          <a:off x="3042096" y="173290"/>
          <a:ext cx="2666107" cy="474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Strategy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3042096" y="173290"/>
        <a:ext cx="2666107" cy="474056"/>
      </dsp:txXfrm>
    </dsp:sp>
    <dsp:sp modelId="{192D5309-E072-0D43-98F4-6299D3960CE6}">
      <dsp:nvSpPr>
        <dsp:cNvPr id="0" name=""/>
        <dsp:cNvSpPr/>
      </dsp:nvSpPr>
      <dsp:spPr>
        <a:xfrm>
          <a:off x="3042096" y="495574"/>
          <a:ext cx="2666107" cy="1655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Aligned with district and state learning strategy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Aligned with district technology plans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Facilitates end-to-end high-capacity broadband connectivity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3042096" y="495574"/>
        <a:ext cx="2666107" cy="1655235"/>
      </dsp:txXfrm>
    </dsp:sp>
    <dsp:sp modelId="{77AE66DF-D972-B548-A3DD-40153EDC15C1}">
      <dsp:nvSpPr>
        <dsp:cNvPr id="0" name=""/>
        <dsp:cNvSpPr/>
      </dsp:nvSpPr>
      <dsp:spPr>
        <a:xfrm>
          <a:off x="6081458" y="173290"/>
          <a:ext cx="2666107" cy="474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Feasibility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6081458" y="173290"/>
        <a:ext cx="2666107" cy="474056"/>
      </dsp:txXfrm>
    </dsp:sp>
    <dsp:sp modelId="{7C4184E7-1BCB-7A4F-A90C-0479D7BD914E}">
      <dsp:nvSpPr>
        <dsp:cNvPr id="0" name=""/>
        <dsp:cNvSpPr/>
      </dsp:nvSpPr>
      <dsp:spPr>
        <a:xfrm>
          <a:off x="6081458" y="495574"/>
          <a:ext cx="2666107" cy="16552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Supported by a well-considered implementation plan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Demonstrates project and procurement readiness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6081458" y="495574"/>
        <a:ext cx="2666107" cy="1655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9D579-1562-0E44-818B-9C9B2C9F24AB}">
      <dsp:nvSpPr>
        <dsp:cNvPr id="0" name=""/>
        <dsp:cNvSpPr/>
      </dsp:nvSpPr>
      <dsp:spPr>
        <a:xfrm>
          <a:off x="1255143" y="214436"/>
          <a:ext cx="2621677" cy="594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Sustainability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1255143" y="214436"/>
        <a:ext cx="2621677" cy="594364"/>
      </dsp:txXfrm>
    </dsp:sp>
    <dsp:sp modelId="{A24F7795-890F-0F40-906C-F1A7A13B8299}">
      <dsp:nvSpPr>
        <dsp:cNvPr id="0" name=""/>
        <dsp:cNvSpPr/>
      </dsp:nvSpPr>
      <dsp:spPr>
        <a:xfrm>
          <a:off x="1255143" y="616383"/>
          <a:ext cx="2621677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Captures multi-year maintenance cost and financial coverage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Demonstrates district commitment and resource availability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1255143" y="616383"/>
        <a:ext cx="2621677" cy="1493279"/>
      </dsp:txXfrm>
    </dsp:sp>
    <dsp:sp modelId="{EB1AEC4D-EF5F-6846-ABB4-62D726E937EE}">
      <dsp:nvSpPr>
        <dsp:cNvPr id="0" name=""/>
        <dsp:cNvSpPr/>
      </dsp:nvSpPr>
      <dsp:spPr>
        <a:xfrm>
          <a:off x="4860791" y="214436"/>
          <a:ext cx="2621677" cy="594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/>
              <a:cs typeface="Times New Roman"/>
            </a:rPr>
            <a:t>Commitment</a:t>
          </a:r>
          <a:endParaRPr lang="en-US" sz="1800" kern="1200" dirty="0">
            <a:latin typeface="Times New Roman"/>
            <a:cs typeface="Times New Roman"/>
          </a:endParaRPr>
        </a:p>
      </dsp:txBody>
      <dsp:txXfrm>
        <a:off x="4860791" y="214436"/>
        <a:ext cx="2621677" cy="594364"/>
      </dsp:txXfrm>
    </dsp:sp>
    <dsp:sp modelId="{3CBE2FFE-DEC2-4349-A133-3236AFE2BC27}">
      <dsp:nvSpPr>
        <dsp:cNvPr id="0" name=""/>
        <dsp:cNvSpPr/>
      </dsp:nvSpPr>
      <dsp:spPr>
        <a:xfrm>
          <a:off x="4860791" y="616383"/>
          <a:ext cx="2621677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Level of eligible E-Rate participation</a:t>
          </a:r>
          <a:endParaRPr lang="en-US" sz="1500" kern="1200" dirty="0">
            <a:latin typeface="Times New Roman"/>
            <a:cs typeface="Times New Roman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/>
              <a:cs typeface="Times New Roman"/>
            </a:rPr>
            <a:t>Matching funds commitment</a:t>
          </a:r>
          <a:endParaRPr lang="en-US" sz="1500" kern="1200" dirty="0">
            <a:latin typeface="Times New Roman"/>
            <a:cs typeface="Times New Roman"/>
          </a:endParaRPr>
        </a:p>
      </dsp:txBody>
      <dsp:txXfrm>
        <a:off x="4860791" y="616383"/>
        <a:ext cx="2621677" cy="14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59F2-3F09-8749-807C-C33D941BE078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5E6FA-B20A-7647-8209-B8E94ECAF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08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51D8F-A32B-3F46-8AFB-742D365D036B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33E0E-9673-5442-BEA3-1B12EB00E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3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3E0E-9673-5442-BEA3-1B12EB00E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0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3E0E-9673-5442-BEA3-1B12EB00E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33E0E-9673-5442-BEA3-1B12EB00E8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678D6F34-F63E-0549-9153-8A51243A4D4F}" type="datetime1">
              <a:rPr lang="en-US" smtClean="0"/>
              <a:t>4/25/2014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7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928395CD-A959-154E-AA05-5220E490A4B2}" type="datetime1">
              <a:rPr lang="en-US" smtClean="0"/>
              <a:t>4/25/2014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44C2379B-44FD-5A47-B2E4-05E8BA1BC35D}" type="datetime1">
              <a:rPr lang="en-US" smtClean="0"/>
              <a:t>4/25/2014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7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  <a:cs typeface="Georgia"/>
              </a:defRPr>
            </a:lvl1pPr>
            <a:lvl2pPr>
              <a:defRPr>
                <a:latin typeface="Georgia"/>
                <a:cs typeface="Georgia"/>
              </a:defRPr>
            </a:lvl2pPr>
            <a:lvl3pPr>
              <a:defRPr>
                <a:latin typeface="Georgia"/>
                <a:cs typeface="Georgia"/>
              </a:defRPr>
            </a:lvl3pPr>
            <a:lvl4pPr>
              <a:defRPr>
                <a:latin typeface="Georgia"/>
                <a:cs typeface="Georgia"/>
              </a:defRPr>
            </a:lvl4pPr>
            <a:lvl5pPr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EB760884-804C-8243-85C4-E8655A934783}" type="datetime1">
              <a:rPr lang="en-US" smtClean="0"/>
              <a:t>4/25/2014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3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400" b="0" cap="all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29BA44EA-2C2C-8843-ABB4-296898432D0A}" type="datetime1">
              <a:rPr lang="en-US" smtClean="0"/>
              <a:t>4/25/2014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5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1F3EC366-E83E-1E48-BAC9-D6A5B360C0F0}" type="datetime1">
              <a:rPr lang="en-US" smtClean="0"/>
              <a:t>4/25/2014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4D64F87C-5127-FC44-BE28-D9DDB6DB3374}" type="datetime1">
              <a:rPr lang="en-US" smtClean="0"/>
              <a:t>4/25/2014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6F68315E-ED02-C547-86DD-39BACFF6D60B}" type="datetime1">
              <a:rPr lang="en-US" smtClean="0"/>
              <a:t>4/25/2014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4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45FEB6ED-2825-D24D-AEB2-FBAB7C33BFD8}" type="datetime1">
              <a:rPr lang="en-US" smtClean="0"/>
              <a:t>4/25/2014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F247EE33-FD7E-BF4F-B878-0C9B9E8763FE}" type="datetime1">
              <a:rPr lang="en-US" smtClean="0"/>
              <a:t>4/25/2014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3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B99E90DD-E13D-BA41-A698-13618795EA25}" type="datetime1">
              <a:rPr lang="en-US" smtClean="0"/>
              <a:t>4/25/2014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 Page </a:t>
            </a:r>
            <a:fld id="{E7D417AF-8988-A147-829B-3824E749B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GA Education Grants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7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9144" y="6485246"/>
            <a:ext cx="9189720" cy="388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9144" y="1265238"/>
            <a:ext cx="9189720" cy="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2164"/>
            <a:ext cx="9189720" cy="128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510" y="1046908"/>
            <a:ext cx="7632700" cy="1924050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sz="4000" dirty="0" smtClean="0">
                <a:latin typeface="Times New Roman"/>
                <a:cs typeface="Times New Roman"/>
              </a:rPr>
              <a:t>Connections for Classrooms</a:t>
            </a:r>
            <a:br>
              <a:rPr lang="en-US" sz="4000" dirty="0" smtClean="0">
                <a:latin typeface="Times New Roman"/>
                <a:cs typeface="Times New Roman"/>
              </a:rPr>
            </a:br>
            <a:r>
              <a:rPr lang="en-US" sz="2000" dirty="0" smtClean="0">
                <a:latin typeface="Times New Roman"/>
                <a:cs typeface="Times New Roman"/>
              </a:rPr>
              <a:t/>
            </a:r>
            <a:br>
              <a:rPr lang="en-US" sz="2000" dirty="0" smtClean="0">
                <a:latin typeface="Times New Roman"/>
                <a:cs typeface="Times New Roman"/>
              </a:rPr>
            </a:br>
            <a:r>
              <a:rPr lang="en-US" sz="4000" dirty="0" smtClean="0">
                <a:latin typeface="Times New Roman"/>
                <a:cs typeface="Times New Roman"/>
              </a:rPr>
              <a:t>Georgia 2014-2015 Technology</a:t>
            </a:r>
            <a:br>
              <a:rPr lang="en-US" sz="4000" dirty="0" smtClean="0">
                <a:latin typeface="Times New Roman"/>
                <a:cs typeface="Times New Roman"/>
              </a:rPr>
            </a:br>
            <a:r>
              <a:rPr lang="en-US" sz="4000" dirty="0" smtClean="0">
                <a:latin typeface="Times New Roman"/>
                <a:cs typeface="Times New Roman"/>
              </a:rPr>
              <a:t>Grants &amp; Related Funding 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22164"/>
            <a:ext cx="9189720" cy="1283531"/>
          </a:xfrm>
        </p:spPr>
        <p:txBody>
          <a:bodyPr anchor="ctr"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Unified Infrastructure Funding to Enable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Digital and Blended Learning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717" y="1501605"/>
            <a:ext cx="6146800" cy="8466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rgbClr val="083479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79" y="3471049"/>
            <a:ext cx="3215148" cy="1151023"/>
          </a:xfrm>
          <a:prstGeom prst="rect">
            <a:avLst/>
          </a:prstGeom>
        </p:spPr>
      </p:pic>
      <p:pic>
        <p:nvPicPr>
          <p:cNvPr id="8" name="Picture 6" descr="C:\Documents and Settings\cowen harter\Local Settings\Temporary Internet Files\Content.Outlook\E5M3WH8Q\DOE-LOGO-single-layer-gol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18" y="3267905"/>
            <a:ext cx="1570165" cy="157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28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1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93575"/>
                </a:solidFill>
                <a:latin typeface="Times New Roman"/>
                <a:cs typeface="Times New Roman"/>
              </a:rPr>
              <a:t>When?</a:t>
            </a:r>
          </a:p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10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7300"/>
            <a:ext cx="9144000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956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/>
                <a:cs typeface="Arial"/>
              </a:rPr>
              <a:t>Tentative</a:t>
            </a:r>
            <a:r>
              <a:rPr lang="en-US" dirty="0" smtClean="0">
                <a:latin typeface="Arial"/>
                <a:cs typeface="Arial"/>
              </a:rPr>
              <a:t> Timeline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11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16000" y="2171700"/>
            <a:ext cx="7061200" cy="3022600"/>
          </a:xfrm>
          <a:custGeom>
            <a:avLst/>
            <a:gdLst>
              <a:gd name="connsiteX0" fmla="*/ 0 w 7061200"/>
              <a:gd name="connsiteY0" fmla="*/ 3022600 h 3022600"/>
              <a:gd name="connsiteX1" fmla="*/ 1892300 w 7061200"/>
              <a:gd name="connsiteY1" fmla="*/ 1460500 h 3022600"/>
              <a:gd name="connsiteX2" fmla="*/ 4940300 w 7061200"/>
              <a:gd name="connsiteY2" fmla="*/ 1536700 h 3022600"/>
              <a:gd name="connsiteX3" fmla="*/ 7061200 w 7061200"/>
              <a:gd name="connsiteY3" fmla="*/ 0 h 3022600"/>
              <a:gd name="connsiteX4" fmla="*/ 7061200 w 7061200"/>
              <a:gd name="connsiteY4" fmla="*/ 0 h 3022600"/>
              <a:gd name="connsiteX5" fmla="*/ 7061200 w 7061200"/>
              <a:gd name="connsiteY5" fmla="*/ 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1200" h="3022600">
                <a:moveTo>
                  <a:pt x="0" y="3022600"/>
                </a:moveTo>
                <a:cubicBezTo>
                  <a:pt x="534458" y="2365375"/>
                  <a:pt x="1068917" y="1708150"/>
                  <a:pt x="1892300" y="1460500"/>
                </a:cubicBezTo>
                <a:cubicBezTo>
                  <a:pt x="2715683" y="1212850"/>
                  <a:pt x="4078817" y="1780117"/>
                  <a:pt x="4940300" y="1536700"/>
                </a:cubicBezTo>
                <a:cubicBezTo>
                  <a:pt x="5801783" y="1293283"/>
                  <a:pt x="7061200" y="0"/>
                  <a:pt x="7061200" y="0"/>
                </a:cubicBezTo>
                <a:lnTo>
                  <a:pt x="7061200" y="0"/>
                </a:lnTo>
                <a:lnTo>
                  <a:pt x="7061200" y="0"/>
                </a:lnTo>
              </a:path>
            </a:pathLst>
          </a:custGeom>
          <a:ln w="114300">
            <a:solidFill>
              <a:srgbClr val="093575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72464" y="2921000"/>
            <a:ext cx="1368759" cy="1955800"/>
            <a:chOff x="-72464" y="2946400"/>
            <a:chExt cx="1368759" cy="1955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82700" y="2946400"/>
              <a:ext cx="0" cy="1955800"/>
            </a:xfrm>
            <a:prstGeom prst="line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9137" y="2946400"/>
              <a:ext cx="6635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June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0" y="3346510"/>
              <a:ext cx="1282700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-72464" y="3333810"/>
              <a:ext cx="1368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latin typeface="Times New Roman"/>
                  <a:cs typeface="Times New Roman"/>
                </a:rPr>
                <a:t>Application Period </a:t>
              </a:r>
              <a:br>
                <a:rPr lang="en-US" sz="1200" dirty="0" smtClean="0">
                  <a:latin typeface="Times New Roman"/>
                  <a:cs typeface="Times New Roman"/>
                </a:rPr>
              </a:br>
              <a:r>
                <a:rPr lang="en-US" sz="1200" dirty="0" smtClean="0">
                  <a:latin typeface="Times New Roman"/>
                  <a:cs typeface="Times New Roman"/>
                </a:rPr>
                <a:t>Begins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39484" y="2127310"/>
            <a:ext cx="1386713" cy="1955800"/>
            <a:chOff x="1981200" y="2171700"/>
            <a:chExt cx="1386713" cy="1955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981200" y="2171700"/>
              <a:ext cx="0" cy="1955800"/>
            </a:xfrm>
            <a:prstGeom prst="line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03437" y="2171700"/>
              <a:ext cx="925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August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992211" y="2546410"/>
              <a:ext cx="1282700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003437" y="2535535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Application Period </a:t>
              </a:r>
              <a:br>
                <a:rPr lang="en-US" sz="1200" dirty="0" smtClean="0">
                  <a:latin typeface="Times New Roman"/>
                  <a:cs typeface="Times New Roman"/>
                </a:rPr>
              </a:br>
              <a:r>
                <a:rPr lang="en-US" sz="1200" dirty="0" smtClean="0">
                  <a:latin typeface="Times New Roman"/>
                  <a:cs typeface="Times New Roman"/>
                </a:rPr>
                <a:t>Closes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34461" y="3608745"/>
            <a:ext cx="1524430" cy="1923990"/>
            <a:chOff x="2945561" y="3621445"/>
            <a:chExt cx="1524430" cy="1923990"/>
          </a:xfrm>
        </p:grpSpPr>
        <p:grpSp>
          <p:nvGrpSpPr>
            <p:cNvPr id="34" name="Group 33"/>
            <p:cNvGrpSpPr/>
            <p:nvPr/>
          </p:nvGrpSpPr>
          <p:grpSpPr>
            <a:xfrm>
              <a:off x="2945561" y="3621445"/>
              <a:ext cx="1296874" cy="1894124"/>
              <a:chOff x="2712029" y="3706576"/>
              <a:chExt cx="1296874" cy="1894124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2712029" y="3706576"/>
                <a:ext cx="0" cy="1894124"/>
              </a:xfrm>
              <a:prstGeom prst="line">
                <a:avLst/>
              </a:prstGeom>
              <a:ln w="50800">
                <a:solidFill>
                  <a:schemeClr val="bg1">
                    <a:lumMod val="85000"/>
                  </a:schemeClr>
                </a:solidFill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737429" y="4783435"/>
                <a:ext cx="10358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October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2726203" y="5158145"/>
                <a:ext cx="1282700" cy="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966029" y="5083770"/>
              <a:ext cx="1503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Awards Notifications</a:t>
              </a:r>
            </a:p>
            <a:p>
              <a:r>
                <a:rPr lang="en-US" sz="1200" dirty="0" smtClean="0">
                  <a:latin typeface="Times New Roman"/>
                  <a:cs typeface="Times New Roman"/>
                </a:rPr>
                <a:t>are Made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45724" y="1691045"/>
            <a:ext cx="1448781" cy="1955800"/>
            <a:chOff x="1981200" y="2171700"/>
            <a:chExt cx="1448781" cy="19558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981200" y="2171700"/>
              <a:ext cx="0" cy="1955800"/>
            </a:xfrm>
            <a:prstGeom prst="line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003437" y="2171700"/>
              <a:ext cx="1035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October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992211" y="2535535"/>
              <a:ext cx="1410810" cy="108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003437" y="2535535"/>
              <a:ext cx="1426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GOSA and GaDOE </a:t>
              </a:r>
            </a:p>
            <a:p>
              <a:r>
                <a:rPr lang="en-US" sz="1200" dirty="0" smtClean="0">
                  <a:latin typeface="Times New Roman"/>
                  <a:cs typeface="Times New Roman"/>
                </a:rPr>
                <a:t>Reimbursements</a:t>
              </a:r>
            </a:p>
            <a:p>
              <a:r>
                <a:rPr lang="en-US" sz="1200" dirty="0">
                  <a:latin typeface="Times New Roman"/>
                  <a:cs typeface="Times New Roman"/>
                </a:rPr>
                <a:t>a</a:t>
              </a:r>
              <a:r>
                <a:rPr lang="en-US" sz="1200" dirty="0" smtClean="0">
                  <a:latin typeface="Times New Roman"/>
                  <a:cs typeface="Times New Roman"/>
                </a:rPr>
                <a:t>re Available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63379" y="3758504"/>
            <a:ext cx="1421821" cy="1955800"/>
            <a:chOff x="1981200" y="2171700"/>
            <a:chExt cx="1421821" cy="19558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981200" y="2171700"/>
              <a:ext cx="0" cy="1955800"/>
            </a:xfrm>
            <a:prstGeom prst="line">
              <a:avLst/>
            </a:prstGeom>
            <a:ln w="50800">
              <a:solidFill>
                <a:schemeClr val="bg1">
                  <a:lumMod val="85000"/>
                </a:schemeClr>
              </a:solidFill>
              <a:headEnd type="oval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003437" y="2171700"/>
              <a:ext cx="1219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October +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992211" y="2535535"/>
              <a:ext cx="1410810" cy="108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003437" y="2535535"/>
              <a:ext cx="1257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Progress &amp; </a:t>
              </a:r>
              <a:br>
                <a:rPr lang="en-US" sz="1200" dirty="0" smtClean="0">
                  <a:latin typeface="Times New Roman"/>
                  <a:cs typeface="Times New Roman"/>
                </a:rPr>
              </a:br>
              <a:r>
                <a:rPr lang="en-US" sz="1200" dirty="0" smtClean="0">
                  <a:latin typeface="Times New Roman"/>
                  <a:cs typeface="Times New Roman"/>
                </a:rPr>
                <a:t>Success Tracking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sp>
        <p:nvSpPr>
          <p:cNvPr id="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02150" y="1301810"/>
            <a:ext cx="1890482" cy="1955800"/>
            <a:chOff x="1981200" y="2171700"/>
            <a:chExt cx="1890482" cy="19558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981200" y="2171700"/>
              <a:ext cx="0" cy="1955800"/>
            </a:xfrm>
            <a:prstGeom prst="line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03437" y="2171700"/>
              <a:ext cx="1249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Times New Roman"/>
                  <a:cs typeface="Times New Roman"/>
                </a:rPr>
                <a:t>December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992211" y="2535535"/>
              <a:ext cx="1410810" cy="108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003437" y="2535535"/>
              <a:ext cx="1868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Potential Round 2 </a:t>
              </a:r>
            </a:p>
            <a:p>
              <a:r>
                <a:rPr lang="en-US" sz="1200" dirty="0" smtClean="0">
                  <a:latin typeface="Times New Roman"/>
                  <a:cs typeface="Times New Roman"/>
                </a:rPr>
                <a:t>Application </a:t>
              </a:r>
              <a:r>
                <a:rPr lang="en-US" sz="1200" dirty="0">
                  <a:latin typeface="Times New Roman"/>
                  <a:cs typeface="Times New Roman"/>
                </a:rPr>
                <a:t> </a:t>
              </a:r>
              <a:r>
                <a:rPr lang="en-US" sz="1200" dirty="0" smtClean="0">
                  <a:latin typeface="Times New Roman"/>
                  <a:cs typeface="Times New Roman"/>
                </a:rPr>
                <a:t>(if applicable)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245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1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93575"/>
                </a:solidFill>
                <a:latin typeface="Times New Roman"/>
                <a:cs typeface="Times New Roman"/>
              </a:rPr>
              <a:t>How?</a:t>
            </a:r>
          </a:p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12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7300"/>
            <a:ext cx="9144000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606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Process Goals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Times New Roman"/>
                <a:cs typeface="Times New Roman"/>
              </a:rPr>
              <a:t>Conduct a straightforward process to encourage statewide participation</a:t>
            </a:r>
          </a:p>
          <a:p>
            <a:pPr lvl="0"/>
            <a:r>
              <a:rPr lang="en-US" dirty="0" smtClean="0">
                <a:latin typeface="Times New Roman"/>
                <a:cs typeface="Times New Roman"/>
              </a:rPr>
              <a:t>Support well-considered programs to ensure a powerful impact on digital learning capability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13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13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14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 anchor="ctr"/>
          <a:lstStyle/>
          <a:p>
            <a:r>
              <a:rPr lang="en-US" sz="4400" cap="none" dirty="0" smtClean="0">
                <a:latin typeface="Arial"/>
                <a:cs typeface="Arial"/>
              </a:rPr>
              <a:t>Grant Process</a:t>
            </a:r>
            <a:endParaRPr lang="en-US" sz="4400" cap="none" dirty="0">
              <a:latin typeface="Arial"/>
              <a:cs typeface="Arial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08000" y="1396533"/>
            <a:ext cx="1841500" cy="2006600"/>
            <a:chOff x="2933700" y="1499704"/>
            <a:chExt cx="1841500" cy="2006600"/>
          </a:xfrm>
        </p:grpSpPr>
        <p:grpSp>
          <p:nvGrpSpPr>
            <p:cNvPr id="21" name="Group 20"/>
            <p:cNvGrpSpPr/>
            <p:nvPr/>
          </p:nvGrpSpPr>
          <p:grpSpPr>
            <a:xfrm>
              <a:off x="2940050" y="1499704"/>
              <a:ext cx="1828800" cy="1828800"/>
              <a:chOff x="2946400" y="1499704"/>
              <a:chExt cx="1828800" cy="18288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24200" y="1892300"/>
                <a:ext cx="1511300" cy="1133475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946400" y="1499704"/>
                <a:ext cx="1828800" cy="1828800"/>
              </a:xfrm>
              <a:prstGeom prst="ellipse">
                <a:avLst/>
              </a:prstGeom>
              <a:noFill/>
              <a:ln w="50800">
                <a:solidFill>
                  <a:srgbClr val="09357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933700" y="3125304"/>
              <a:ext cx="1841500" cy="381000"/>
            </a:xfrm>
            <a:prstGeom prst="rect">
              <a:avLst/>
            </a:prstGeom>
            <a:solidFill>
              <a:srgbClr val="0935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Wingdings 2" charset="2"/>
                  <a:cs typeface="Wingdings 2" charset="2"/>
                </a:rPr>
                <a:t>u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Plan Technology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513938" y="1396533"/>
            <a:ext cx="1841500" cy="2006600"/>
            <a:chOff x="2933700" y="1499704"/>
            <a:chExt cx="1841500" cy="2006600"/>
          </a:xfrm>
        </p:grpSpPr>
        <p:sp>
          <p:nvSpPr>
            <p:cNvPr id="34" name="Oval 33"/>
            <p:cNvSpPr/>
            <p:nvPr/>
          </p:nvSpPr>
          <p:spPr>
            <a:xfrm>
              <a:off x="2940050" y="1499704"/>
              <a:ext cx="1828800" cy="1828800"/>
            </a:xfrm>
            <a:prstGeom prst="ellipse">
              <a:avLst/>
            </a:prstGeom>
            <a:noFill/>
            <a:ln w="50800">
              <a:solidFill>
                <a:srgbClr val="09357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33700" y="3125304"/>
              <a:ext cx="1841500" cy="381000"/>
            </a:xfrm>
            <a:prstGeom prst="rect">
              <a:avLst/>
            </a:prstGeom>
            <a:solidFill>
              <a:srgbClr val="0935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Wingdings 2" charset="2"/>
                  <a:cs typeface="Wingdings 2" charset="2"/>
                </a:rPr>
                <a:t>v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Apply for Grant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2730500" y="2095500"/>
            <a:ext cx="488950" cy="4953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6555588" y="1396533"/>
            <a:ext cx="1841500" cy="2006600"/>
            <a:chOff x="2933700" y="1499704"/>
            <a:chExt cx="1841500" cy="2006600"/>
          </a:xfrm>
        </p:grpSpPr>
        <p:sp>
          <p:nvSpPr>
            <p:cNvPr id="39" name="Oval 38"/>
            <p:cNvSpPr/>
            <p:nvPr/>
          </p:nvSpPr>
          <p:spPr>
            <a:xfrm>
              <a:off x="2940050" y="1499704"/>
              <a:ext cx="1828800" cy="1828800"/>
            </a:xfrm>
            <a:prstGeom prst="ellipse">
              <a:avLst/>
            </a:prstGeom>
            <a:noFill/>
            <a:ln w="50800">
              <a:solidFill>
                <a:srgbClr val="09357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933700" y="3125304"/>
              <a:ext cx="1841500" cy="381000"/>
            </a:xfrm>
            <a:prstGeom prst="rect">
              <a:avLst/>
            </a:prstGeom>
            <a:solidFill>
              <a:srgbClr val="0935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Wingdings 2" charset="2"/>
                  <a:cs typeface="Wingdings 2" charset="2"/>
                </a:rPr>
                <a:t>w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Accept Award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772150" y="2095500"/>
            <a:ext cx="488950" cy="4953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08000" y="3997735"/>
            <a:ext cx="1841500" cy="2006600"/>
            <a:chOff x="2933700" y="1499704"/>
            <a:chExt cx="1841500" cy="2006600"/>
          </a:xfrm>
        </p:grpSpPr>
        <p:sp>
          <p:nvSpPr>
            <p:cNvPr id="48" name="Oval 47"/>
            <p:cNvSpPr/>
            <p:nvPr/>
          </p:nvSpPr>
          <p:spPr>
            <a:xfrm>
              <a:off x="2940050" y="1499704"/>
              <a:ext cx="1828800" cy="1828800"/>
            </a:xfrm>
            <a:prstGeom prst="ellipse">
              <a:avLst/>
            </a:prstGeom>
            <a:noFill/>
            <a:ln w="50800">
              <a:solidFill>
                <a:srgbClr val="09357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33700" y="3125304"/>
              <a:ext cx="1841500" cy="381000"/>
            </a:xfrm>
            <a:prstGeom prst="rect">
              <a:avLst/>
            </a:prstGeom>
            <a:solidFill>
              <a:srgbClr val="0935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Wingdings 2" charset="2"/>
                  <a:cs typeface="Wingdings 2" charset="2"/>
                </a:rPr>
                <a:t>z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Status &amp; Success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496735" y="4607335"/>
            <a:ext cx="1874520" cy="381000"/>
          </a:xfrm>
          <a:prstGeom prst="rect">
            <a:avLst/>
          </a:prstGeom>
          <a:solidFill>
            <a:srgbClr val="093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Wingdings 2" charset="2"/>
                <a:cs typeface="Wingdings 2" charset="2"/>
              </a:rPr>
              <a:t>y</a:t>
            </a:r>
            <a:r>
              <a:rPr lang="en-US" sz="1400" dirty="0" smtClean="0"/>
              <a:t> </a:t>
            </a:r>
            <a:r>
              <a:rPr lang="en-US" sz="1400" dirty="0" err="1" smtClean="0"/>
              <a:t>GoSA</a:t>
            </a:r>
            <a:r>
              <a:rPr lang="en-US" sz="1400" dirty="0" smtClean="0"/>
              <a:t> Reimburse</a:t>
            </a:r>
            <a:endParaRPr lang="en-US" dirty="0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6555588" y="3997735"/>
            <a:ext cx="1841500" cy="2006600"/>
            <a:chOff x="2933700" y="1499704"/>
            <a:chExt cx="1841500" cy="2006600"/>
          </a:xfrm>
        </p:grpSpPr>
        <p:sp>
          <p:nvSpPr>
            <p:cNvPr id="58" name="Oval 57"/>
            <p:cNvSpPr/>
            <p:nvPr/>
          </p:nvSpPr>
          <p:spPr>
            <a:xfrm>
              <a:off x="2940050" y="1499704"/>
              <a:ext cx="1828800" cy="1828800"/>
            </a:xfrm>
            <a:prstGeom prst="ellipse">
              <a:avLst/>
            </a:prstGeom>
            <a:noFill/>
            <a:ln w="50800">
              <a:solidFill>
                <a:srgbClr val="09357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33700" y="3125304"/>
              <a:ext cx="1841500" cy="381000"/>
            </a:xfrm>
            <a:prstGeom prst="rect">
              <a:avLst/>
            </a:prstGeom>
            <a:solidFill>
              <a:srgbClr val="0935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Wingdings 2" charset="2"/>
                  <a:cs typeface="Wingdings 2" charset="2"/>
                </a:rPr>
                <a:t>x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latin typeface="Times New Roman"/>
                  <a:cs typeface="Times New Roman"/>
                </a:rPr>
                <a:t>Purchase/Install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 rot="1580121">
            <a:off x="5772150" y="4455402"/>
            <a:ext cx="488950" cy="495300"/>
          </a:xfrm>
          <a:prstGeom prst="rightArrow">
            <a:avLst/>
          </a:prstGeom>
          <a:solidFill>
            <a:srgbClr val="FF6600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5400000">
            <a:off x="7224726" y="3464335"/>
            <a:ext cx="488950" cy="4953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13938" y="3680702"/>
            <a:ext cx="1835150" cy="926633"/>
          </a:xfrm>
          <a:prstGeom prst="rect">
            <a:avLst/>
          </a:prstGeom>
          <a:noFill/>
          <a:ln w="38100">
            <a:solidFill>
              <a:srgbClr val="0935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92773" y="6000750"/>
            <a:ext cx="1874520" cy="381000"/>
          </a:xfrm>
          <a:prstGeom prst="rect">
            <a:avLst/>
          </a:prstGeom>
          <a:solidFill>
            <a:srgbClr val="093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Wingdings 2" charset="2"/>
                <a:cs typeface="Wingdings 2" charset="2"/>
              </a:rPr>
              <a:t>y</a:t>
            </a:r>
            <a:r>
              <a:rPr lang="en-US" sz="1400" dirty="0" smtClean="0"/>
              <a:t> Ga</a:t>
            </a:r>
            <a:r>
              <a:rPr lang="en-US" sz="1400" dirty="0" smtClean="0">
                <a:latin typeface="Times New Roman"/>
                <a:cs typeface="Times New Roman"/>
              </a:rPr>
              <a:t>DOE Reimburse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13938" y="5074117"/>
            <a:ext cx="1835150" cy="926633"/>
          </a:xfrm>
          <a:prstGeom prst="rect">
            <a:avLst/>
          </a:prstGeom>
          <a:noFill/>
          <a:ln w="38100">
            <a:solidFill>
              <a:srgbClr val="0935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20222369">
            <a:off x="5772150" y="4931652"/>
            <a:ext cx="488950" cy="495300"/>
          </a:xfrm>
          <a:prstGeom prst="rightArrow">
            <a:avLst/>
          </a:prstGeom>
          <a:solidFill>
            <a:srgbClr val="FF6600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" name="Document 67"/>
          <p:cNvSpPr/>
          <p:nvPr/>
        </p:nvSpPr>
        <p:spPr>
          <a:xfrm>
            <a:off x="3911600" y="1872722"/>
            <a:ext cx="1003300" cy="999082"/>
          </a:xfrm>
          <a:prstGeom prst="flowChartDocument">
            <a:avLst/>
          </a:prstGeom>
          <a:solidFill>
            <a:srgbClr val="0935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agonal Stripe 68"/>
          <p:cNvSpPr/>
          <p:nvPr/>
        </p:nvSpPr>
        <p:spPr>
          <a:xfrm>
            <a:off x="515409" y="3022133"/>
            <a:ext cx="336550" cy="381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8550394">
            <a:off x="183104" y="2974736"/>
            <a:ext cx="90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NOW!</a:t>
            </a:r>
            <a:endParaRPr lang="en-US" sz="1000" dirty="0"/>
          </a:p>
        </p:txBody>
      </p:sp>
      <p:sp>
        <p:nvSpPr>
          <p:cNvPr id="70" name="Diagonal Stripe 69"/>
          <p:cNvSpPr/>
          <p:nvPr/>
        </p:nvSpPr>
        <p:spPr>
          <a:xfrm>
            <a:off x="3518171" y="3028304"/>
            <a:ext cx="336550" cy="381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18550394">
            <a:off x="3185866" y="2980907"/>
            <a:ext cx="90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June</a:t>
            </a:r>
            <a:endParaRPr lang="en-US" sz="1000" dirty="0"/>
          </a:p>
        </p:txBody>
      </p:sp>
      <p:sp>
        <p:nvSpPr>
          <p:cNvPr id="72" name="Diagonal Stripe 71"/>
          <p:cNvSpPr/>
          <p:nvPr/>
        </p:nvSpPr>
        <p:spPr>
          <a:xfrm>
            <a:off x="6561657" y="3022133"/>
            <a:ext cx="336550" cy="381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18550394">
            <a:off x="6229352" y="2974736"/>
            <a:ext cx="90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Oct</a:t>
            </a:r>
            <a:endParaRPr lang="en-US" sz="1000" dirty="0"/>
          </a:p>
        </p:txBody>
      </p:sp>
      <p:sp>
        <p:nvSpPr>
          <p:cNvPr id="74" name="Diagonal Stripe 73"/>
          <p:cNvSpPr/>
          <p:nvPr/>
        </p:nvSpPr>
        <p:spPr>
          <a:xfrm>
            <a:off x="6562326" y="5627124"/>
            <a:ext cx="336550" cy="381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rot="18550394">
            <a:off x="6230021" y="5579727"/>
            <a:ext cx="90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&lt; 6m</a:t>
            </a:r>
            <a:endParaRPr lang="en-US" sz="1000" dirty="0"/>
          </a:p>
        </p:txBody>
      </p:sp>
      <p:sp>
        <p:nvSpPr>
          <p:cNvPr id="76" name="Diagonal Stripe 75"/>
          <p:cNvSpPr/>
          <p:nvPr/>
        </p:nvSpPr>
        <p:spPr>
          <a:xfrm>
            <a:off x="3503744" y="4595981"/>
            <a:ext cx="336550" cy="381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rot="18550394">
            <a:off x="3171439" y="4540118"/>
            <a:ext cx="90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Oct</a:t>
            </a:r>
            <a:endParaRPr lang="en-US" sz="1000" dirty="0"/>
          </a:p>
        </p:txBody>
      </p:sp>
      <p:sp>
        <p:nvSpPr>
          <p:cNvPr id="78" name="Diagonal Stripe 77"/>
          <p:cNvSpPr/>
          <p:nvPr/>
        </p:nvSpPr>
        <p:spPr>
          <a:xfrm>
            <a:off x="3501630" y="5988598"/>
            <a:ext cx="336550" cy="381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18550394">
            <a:off x="3148159" y="5936968"/>
            <a:ext cx="90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Oct</a:t>
            </a:r>
            <a:endParaRPr lang="en-US" sz="1000" dirty="0"/>
          </a:p>
        </p:txBody>
      </p:sp>
      <p:sp>
        <p:nvSpPr>
          <p:cNvPr id="81" name="Right Arrow 80"/>
          <p:cNvSpPr/>
          <p:nvPr/>
        </p:nvSpPr>
        <p:spPr>
          <a:xfrm>
            <a:off x="2692222" y="4679971"/>
            <a:ext cx="488950" cy="495300"/>
          </a:xfrm>
          <a:prstGeom prst="rightArrow">
            <a:avLst/>
          </a:prstGeom>
          <a:solidFill>
            <a:srgbClr val="FF6600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18550394">
            <a:off x="177805" y="5576964"/>
            <a:ext cx="9017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46" y="1898122"/>
            <a:ext cx="1133305" cy="828835"/>
          </a:xfrm>
          <a:prstGeom prst="rect">
            <a:avLst/>
          </a:prstGeom>
        </p:spPr>
      </p:pic>
      <p:pic>
        <p:nvPicPr>
          <p:cNvPr id="86" name="Picture 85" descr="icon-ribb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10" y="2260600"/>
            <a:ext cx="486028" cy="662004"/>
          </a:xfrm>
          <a:prstGeom prst="rect">
            <a:avLst/>
          </a:prstGeom>
        </p:spPr>
      </p:pic>
      <p:pic>
        <p:nvPicPr>
          <p:cNvPr id="87" name="Picture 86" descr="icon-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07" y="4436150"/>
            <a:ext cx="1324889" cy="977894"/>
          </a:xfrm>
          <a:prstGeom prst="rect">
            <a:avLst/>
          </a:prstGeom>
        </p:spPr>
      </p:pic>
      <p:pic>
        <p:nvPicPr>
          <p:cNvPr id="88" name="Picture 87" descr="icon-che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3809457"/>
            <a:ext cx="1066800" cy="663346"/>
          </a:xfrm>
          <a:prstGeom prst="rect">
            <a:avLst/>
          </a:prstGeom>
        </p:spPr>
      </p:pic>
      <p:pic>
        <p:nvPicPr>
          <p:cNvPr id="89" name="Picture 88" descr="icon-che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87" y="5213168"/>
            <a:ext cx="1066800" cy="663346"/>
          </a:xfrm>
          <a:prstGeom prst="rect">
            <a:avLst/>
          </a:prstGeom>
        </p:spPr>
      </p:pic>
      <p:pic>
        <p:nvPicPr>
          <p:cNvPr id="90" name="Picture 89" descr="icon-monito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8" y="4372649"/>
            <a:ext cx="1180041" cy="1020969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>
            <a:off x="4069187" y="2095500"/>
            <a:ext cx="6171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069187" y="2247900"/>
            <a:ext cx="6171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069186" y="2387600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381500" y="2387600"/>
            <a:ext cx="3123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478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Award Considerations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044169"/>
              </p:ext>
            </p:extLst>
          </p:nvPr>
        </p:nvGraphicFramePr>
        <p:xfrm>
          <a:off x="254000" y="1390650"/>
          <a:ext cx="8750300" cy="232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15</a:t>
            </a:fld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399534"/>
              </p:ext>
            </p:extLst>
          </p:nvPr>
        </p:nvGraphicFramePr>
        <p:xfrm>
          <a:off x="254000" y="4000500"/>
          <a:ext cx="8750300" cy="232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378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Proposed Application Materials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16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7366000" cy="5099050"/>
          </a:xfrm>
        </p:spPr>
        <p:txBody>
          <a:bodyPr/>
          <a:lstStyle/>
          <a:p>
            <a:pPr marL="457200" lvl="0" indent="-457200">
              <a:buFont typeface="+mj-ea"/>
              <a:buAutoNum type="circleNumDbPlain"/>
            </a:pPr>
            <a:r>
              <a:rPr lang="en-US" sz="2400" dirty="0" smtClean="0">
                <a:solidFill>
                  <a:srgbClr val="376092"/>
                </a:solidFill>
                <a:latin typeface="Times New Roman"/>
                <a:cs typeface="Times New Roman"/>
              </a:rPr>
              <a:t>Application Helpers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Sample Scoring Rubric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Sample Completed </a:t>
            </a:r>
            <a:r>
              <a:rPr lang="en-US" sz="2000" dirty="0" smtClean="0">
                <a:latin typeface="Times New Roman"/>
                <a:cs typeface="Times New Roman"/>
              </a:rPr>
              <a:t>Application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Application Instructions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Program </a:t>
            </a:r>
            <a:r>
              <a:rPr lang="en-US" sz="2000" dirty="0" smtClean="0">
                <a:latin typeface="Times New Roman"/>
                <a:cs typeface="Times New Roman"/>
              </a:rPr>
              <a:t>Guidelines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FAQs</a:t>
            </a:r>
          </a:p>
          <a:p>
            <a:pPr marL="457200" lvl="0" indent="-457200">
              <a:buFont typeface="+mj-ea"/>
              <a:buAutoNum type="circleNumDbPlain" startAt="2"/>
            </a:pPr>
            <a:r>
              <a:rPr lang="en-US" sz="2400" dirty="0">
                <a:solidFill>
                  <a:srgbClr val="376092"/>
                </a:solidFill>
                <a:latin typeface="Times New Roman"/>
                <a:cs typeface="Times New Roman"/>
              </a:rPr>
              <a:t>Application Form</a:t>
            </a:r>
          </a:p>
          <a:p>
            <a:pPr lvl="1"/>
            <a:r>
              <a:rPr lang="en-US" sz="2000" dirty="0">
                <a:latin typeface="Times New Roman"/>
                <a:cs typeface="Times New Roman"/>
              </a:rPr>
              <a:t>Several </a:t>
            </a:r>
            <a:r>
              <a:rPr lang="en-US" sz="2000" dirty="0" smtClean="0">
                <a:latin typeface="Times New Roman"/>
                <a:cs typeface="Times New Roman"/>
              </a:rPr>
              <a:t>narrative </a:t>
            </a:r>
            <a:r>
              <a:rPr lang="en-US" sz="2000" dirty="0">
                <a:latin typeface="Times New Roman"/>
                <a:cs typeface="Times New Roman"/>
              </a:rPr>
              <a:t>questions to showcase the program and its estimated </a:t>
            </a:r>
            <a:r>
              <a:rPr lang="en-US" sz="2000" dirty="0" smtClean="0">
                <a:latin typeface="Times New Roman"/>
                <a:cs typeface="Times New Roman"/>
              </a:rPr>
              <a:t>impact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Nominal </a:t>
            </a:r>
            <a:r>
              <a:rPr lang="en-US" sz="2000" dirty="0">
                <a:latin typeface="Times New Roman"/>
                <a:cs typeface="Times New Roman"/>
              </a:rPr>
              <a:t>collection of multiple-choice questions to highlight alignment to key </a:t>
            </a:r>
            <a:r>
              <a:rPr lang="en-US" sz="2000" dirty="0" smtClean="0">
                <a:latin typeface="Times New Roman"/>
                <a:cs typeface="Times New Roman"/>
              </a:rPr>
              <a:t>goals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65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Proposed Application Materials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7366000" cy="5099050"/>
          </a:xfrm>
        </p:spPr>
        <p:txBody>
          <a:bodyPr/>
          <a:lstStyle/>
          <a:p>
            <a:pPr marL="457200" lvl="0" indent="-457200">
              <a:spcBef>
                <a:spcPts val="1200"/>
              </a:spcBef>
              <a:buFont typeface="+mj-ea"/>
              <a:buAutoNum type="circleNumDbPlain" startAt="3"/>
            </a:pPr>
            <a:r>
              <a:rPr lang="en-US" sz="2400" dirty="0" smtClean="0">
                <a:solidFill>
                  <a:srgbClr val="376092"/>
                </a:solidFill>
                <a:latin typeface="Times New Roman"/>
                <a:cs typeface="Times New Roman"/>
              </a:rPr>
              <a:t>Equipment and Services Spreadsheet (template)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Itemizes equipment and service requests</a:t>
            </a:r>
          </a:p>
          <a:p>
            <a:pPr marL="457200" indent="-457200">
              <a:spcBef>
                <a:spcPts val="1200"/>
              </a:spcBef>
              <a:buFont typeface="+mj-ea"/>
              <a:buAutoNum type="circleNumDbPlain" startAt="3"/>
            </a:pPr>
            <a:r>
              <a:rPr lang="en-US" sz="2400" dirty="0" smtClean="0">
                <a:solidFill>
                  <a:srgbClr val="376092"/>
                </a:solidFill>
                <a:latin typeface="Times New Roman"/>
                <a:cs typeface="Times New Roman"/>
              </a:rPr>
              <a:t>Application Supplements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District Strategic Plan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District Technology Plan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Current-State Technology Inventory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Applicable Vendor Quotes/RFI Responses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Implementation Project/Action Plan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95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6" y="1408471"/>
            <a:ext cx="8720668" cy="3428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93575"/>
                </a:solidFill>
                <a:latin typeface="Times New Roman"/>
                <a:cs typeface="Times New Roman"/>
              </a:rPr>
              <a:t>Input!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093575"/>
                </a:solidFill>
                <a:latin typeface="Times New Roman"/>
                <a:cs typeface="Times New Roman"/>
              </a:rPr>
              <a:t>Please help with your thoughts, suggestions and questions on this proposal</a:t>
            </a:r>
            <a:endParaRPr lang="en-US" sz="3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18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7300"/>
            <a:ext cx="9144000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5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93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1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93575"/>
                </a:solidFill>
                <a:latin typeface="Times New Roman"/>
                <a:cs typeface="Times New Roman"/>
              </a:rPr>
              <a:t>What?</a:t>
            </a:r>
          </a:p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2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57300"/>
            <a:ext cx="9144000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457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Energize Digital Learning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4" y="1844146"/>
            <a:ext cx="8441266" cy="406029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To energize </a:t>
            </a:r>
            <a:r>
              <a:rPr lang="en-US" sz="3000" b="1" dirty="0" smtClean="0">
                <a:latin typeface="Times New Roman"/>
                <a:cs typeface="Times New Roman"/>
              </a:rPr>
              <a:t>digital and blended learning </a:t>
            </a:r>
            <a:r>
              <a:rPr lang="en-US" sz="3000" dirty="0" smtClean="0">
                <a:latin typeface="Times New Roman"/>
                <a:cs typeface="Times New Roman"/>
              </a:rPr>
              <a:t>in Georgia during the 2014-15 school year, the GaDOE and GOSA will provide grants to provide advanced broadband infrastructure and technology systems to Georgia schools.</a:t>
            </a:r>
          </a:p>
          <a:p>
            <a:pPr marL="0" indent="0">
              <a:buNone/>
            </a:pPr>
            <a:endParaRPr lang="en-US" sz="3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This effort complements the </a:t>
            </a:r>
            <a:r>
              <a:rPr lang="en-US" sz="3000" dirty="0" err="1" smtClean="0">
                <a:latin typeface="Times New Roman"/>
                <a:cs typeface="Times New Roman"/>
              </a:rPr>
              <a:t>PeachNet</a:t>
            </a:r>
            <a:r>
              <a:rPr lang="en-US" sz="3000" dirty="0" smtClean="0">
                <a:latin typeface="Times New Roman"/>
                <a:cs typeface="Times New Roman"/>
              </a:rPr>
              <a:t> expansion in partnership with the University System of Georgia.</a:t>
            </a:r>
            <a:endParaRPr lang="en-US" sz="3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3000" dirty="0" smtClean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3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712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Streamline Investments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600200"/>
            <a:ext cx="8525933" cy="4525963"/>
          </a:xfrm>
        </p:spPr>
        <p:txBody>
          <a:bodyPr/>
          <a:lstStyle/>
          <a:p>
            <a:pPr marL="0" indent="0" algn="ctr">
              <a:spcAft>
                <a:spcPts val="9000"/>
              </a:spcAft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To serve as your </a:t>
            </a:r>
            <a:r>
              <a:rPr lang="en-US" sz="2800" b="1" dirty="0" smtClean="0">
                <a:latin typeface="Times New Roman"/>
                <a:cs typeface="Times New Roman"/>
              </a:rPr>
              <a:t>partners</a:t>
            </a:r>
            <a:r>
              <a:rPr lang="en-US" sz="2800" dirty="0" smtClean="0">
                <a:latin typeface="Times New Roman"/>
                <a:cs typeface="Times New Roman"/>
              </a:rPr>
              <a:t> and </a:t>
            </a:r>
            <a:r>
              <a:rPr lang="en-US" sz="2800" b="1" dirty="0" smtClean="0">
                <a:latin typeface="Times New Roman"/>
                <a:cs typeface="Times New Roman"/>
              </a:rPr>
              <a:t>technology advocates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2800" dirty="0" smtClean="0">
                <a:latin typeface="Times New Roman"/>
                <a:cs typeface="Times New Roman"/>
              </a:rPr>
              <a:t>a cross-departmental team is </a:t>
            </a:r>
            <a:r>
              <a:rPr lang="en-US" sz="2800" b="1" dirty="0" smtClean="0">
                <a:latin typeface="Times New Roman"/>
                <a:cs typeface="Times New Roman"/>
              </a:rPr>
              <a:t>streamlining investments</a:t>
            </a:r>
            <a:r>
              <a:rPr lang="en-US" sz="2800" dirty="0" smtClean="0">
                <a:latin typeface="Times New Roman"/>
                <a:cs typeface="Times New Roman"/>
              </a:rPr>
              <a:t> to help ensure high-capacity digital access to your schools and into your classrooms.</a:t>
            </a:r>
            <a:endParaRPr lang="en-US" sz="2800" dirty="0">
              <a:latin typeface="Times New Roman"/>
              <a:cs typeface="Times New Roman"/>
            </a:endParaRPr>
          </a:p>
          <a:p>
            <a:pPr marL="119063" indent="0">
              <a:buNone/>
              <a:tabLst>
                <a:tab pos="1600200" algn="l"/>
                <a:tab pos="4056063" algn="l"/>
                <a:tab pos="8001000" algn="r"/>
              </a:tabLst>
            </a:pPr>
            <a:r>
              <a:rPr lang="en-US" sz="1800" dirty="0" smtClean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1800" dirty="0" smtClean="0">
                <a:latin typeface="Times New Roman"/>
                <a:cs typeface="Times New Roman"/>
              </a:rPr>
              <a:t> Georgia Department of Education	</a:t>
            </a:r>
            <a:r>
              <a:rPr lang="en-US" sz="1800" dirty="0" smtClean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1800" dirty="0" smtClean="0">
                <a:latin typeface="Times New Roman"/>
                <a:cs typeface="Times New Roman"/>
              </a:rPr>
              <a:t> Governor’s </a:t>
            </a:r>
            <a:r>
              <a:rPr lang="en-US" sz="1800" dirty="0">
                <a:latin typeface="Times New Roman"/>
                <a:cs typeface="Times New Roman"/>
              </a:rPr>
              <a:t>Office of Student </a:t>
            </a:r>
            <a:r>
              <a:rPr lang="en-US" sz="1800" dirty="0" smtClean="0">
                <a:latin typeface="Times New Roman"/>
                <a:cs typeface="Times New Roman"/>
              </a:rPr>
              <a:t>Achievement </a:t>
            </a:r>
            <a:endParaRPr lang="en-US" sz="1800" dirty="0">
              <a:latin typeface="Times New Roman"/>
              <a:cs typeface="Times New Roman"/>
            </a:endParaRPr>
          </a:p>
          <a:p>
            <a:pPr marL="119063" indent="0">
              <a:buNone/>
              <a:tabLst>
                <a:tab pos="1600200" algn="l"/>
                <a:tab pos="4056063" algn="l"/>
                <a:tab pos="8001000" algn="r"/>
              </a:tabLst>
            </a:pPr>
            <a:r>
              <a:rPr lang="en-US" sz="1800" dirty="0" smtClean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1800" dirty="0" smtClean="0">
                <a:latin typeface="Times New Roman"/>
                <a:cs typeface="Times New Roman"/>
              </a:rPr>
              <a:t> Board of Regents	</a:t>
            </a:r>
            <a:r>
              <a:rPr lang="en-US" sz="1800" dirty="0" smtClean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1800" dirty="0" smtClean="0">
                <a:latin typeface="Times New Roman"/>
                <a:cs typeface="Times New Roman"/>
              </a:rPr>
              <a:t> Georgia Department of Community Affairs</a:t>
            </a:r>
          </a:p>
          <a:p>
            <a:pPr marL="119063" indent="0">
              <a:buNone/>
              <a:tabLst>
                <a:tab pos="1600200" algn="l"/>
                <a:tab pos="4056063" algn="l"/>
                <a:tab pos="8001000" algn="r"/>
              </a:tabLst>
            </a:pPr>
            <a:r>
              <a:rPr lang="en-US" sz="1800" dirty="0" smtClean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1800" dirty="0" smtClean="0">
                <a:latin typeface="Times New Roman"/>
                <a:cs typeface="Times New Roman"/>
              </a:rPr>
              <a:t> Georgia Technology Authority	</a:t>
            </a:r>
            <a:r>
              <a:rPr lang="en-US" sz="1800" dirty="0">
                <a:latin typeface="Times New Roman"/>
                <a:ea typeface="Wingdings"/>
                <a:cs typeface="Times New Roman"/>
                <a:sym typeface="Wingdings"/>
              </a:rPr>
              <a:t>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Governor’s Office of Planning and 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4</a:t>
            </a:fld>
            <a:endParaRPr lang="en-US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98600" y="4038616"/>
            <a:ext cx="6146800" cy="8466"/>
          </a:xfrm>
          <a:prstGeom prst="line">
            <a:avLst/>
          </a:prstGeom>
          <a:ln w="3175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rgbClr val="083479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365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8229600" cy="872586"/>
          </a:xfrm>
        </p:spPr>
        <p:txBody>
          <a:bodyPr anchor="b"/>
          <a:lstStyle/>
          <a:p>
            <a:r>
              <a:rPr lang="en-US" sz="4000" dirty="0" smtClean="0">
                <a:latin typeface="Arial"/>
                <a:cs typeface="Arial"/>
              </a:rPr>
              <a:t>Education Technology Funding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267" y="1641025"/>
            <a:ext cx="1691640" cy="4253455"/>
          </a:xfrm>
          <a:prstGeom prst="rect">
            <a:avLst/>
          </a:prstGeom>
          <a:solidFill>
            <a:srgbClr val="08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41907" y="2171700"/>
            <a:ext cx="1691640" cy="4305603"/>
          </a:xfrm>
          <a:prstGeom prst="rect">
            <a:avLst/>
          </a:prstGeom>
          <a:solidFill>
            <a:srgbClr val="588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27373" y="1641025"/>
            <a:ext cx="1691640" cy="4708290"/>
          </a:xfrm>
          <a:prstGeom prst="rect">
            <a:avLst/>
          </a:prstGeom>
          <a:solidFill>
            <a:srgbClr val="F4B7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35734" y="1438814"/>
            <a:ext cx="1691640" cy="4455666"/>
          </a:xfrm>
          <a:prstGeom prst="rect">
            <a:avLst/>
          </a:prstGeom>
          <a:solidFill>
            <a:srgbClr val="87B0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20002" y="1320800"/>
            <a:ext cx="1691640" cy="4865780"/>
          </a:xfrm>
          <a:prstGeom prst="rect">
            <a:avLst/>
          </a:prstGeom>
          <a:solidFill>
            <a:srgbClr val="CBE2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41907" y="4865778"/>
            <a:ext cx="1691640" cy="1282537"/>
            <a:chOff x="1941907" y="4967378"/>
            <a:chExt cx="1691640" cy="1282537"/>
          </a:xfrm>
        </p:grpSpPr>
        <p:sp>
          <p:nvSpPr>
            <p:cNvPr id="22" name="Rectangle 21"/>
            <p:cNvSpPr/>
            <p:nvPr/>
          </p:nvSpPr>
          <p:spPr>
            <a:xfrm>
              <a:off x="1941907" y="4967378"/>
              <a:ext cx="1691640" cy="128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ogo_do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4990112"/>
              <a:ext cx="1261294" cy="124710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326386" y="4865778"/>
            <a:ext cx="1691640" cy="1282537"/>
            <a:chOff x="1941907" y="4967378"/>
            <a:chExt cx="1691640" cy="1282537"/>
          </a:xfrm>
        </p:grpSpPr>
        <p:sp>
          <p:nvSpPr>
            <p:cNvPr id="28" name="Rectangle 27"/>
            <p:cNvSpPr/>
            <p:nvPr/>
          </p:nvSpPr>
          <p:spPr>
            <a:xfrm>
              <a:off x="1941907" y="4967378"/>
              <a:ext cx="1691640" cy="128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logo_do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700" y="4990112"/>
              <a:ext cx="1261294" cy="1247104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50267" y="3277332"/>
            <a:ext cx="8461376" cy="1486846"/>
            <a:chOff x="250266" y="3277332"/>
            <a:chExt cx="8498510" cy="1486846"/>
          </a:xfrm>
        </p:grpSpPr>
        <p:sp>
          <p:nvSpPr>
            <p:cNvPr id="16" name="Rectangle 15"/>
            <p:cNvSpPr/>
            <p:nvPr/>
          </p:nvSpPr>
          <p:spPr>
            <a:xfrm>
              <a:off x="250266" y="3279346"/>
              <a:ext cx="8498509" cy="1484832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0267" y="3277332"/>
              <a:ext cx="169164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2014</a:t>
              </a:r>
            </a:p>
            <a:p>
              <a:pPr algn="ctr"/>
              <a:r>
                <a:rPr lang="en-US" sz="2000" dirty="0" smtClean="0">
                  <a:solidFill>
                    <a:srgbClr val="093575"/>
                  </a:solidFill>
                  <a:latin typeface="Times New Roman"/>
                  <a:cs typeface="Times New Roman"/>
                </a:rPr>
                <a:t>$1,400,000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PeachNet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Expansion</a:t>
              </a:r>
              <a:endParaRPr lang="en-US" sz="1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46425" y="3277332"/>
              <a:ext cx="16938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2015</a:t>
              </a:r>
            </a:p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/>
                  <a:cs typeface="Times New Roman"/>
                </a:rPr>
                <a:t>$14,000,000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Broadband and </a:t>
              </a:r>
              <a:b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Connectivity Systems</a:t>
              </a:r>
              <a:endParaRPr lang="en-US" sz="1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54076" y="3277332"/>
              <a:ext cx="167947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2014</a:t>
              </a:r>
            </a:p>
            <a:p>
              <a:pPr algn="ctr"/>
              <a:r>
                <a:rPr lang="en-US" sz="2000" dirty="0" smtClean="0">
                  <a:solidFill>
                    <a:srgbClr val="588D3C"/>
                  </a:solidFill>
                  <a:latin typeface="Times New Roman"/>
                  <a:cs typeface="Times New Roman"/>
                </a:rPr>
                <a:t>$7,000,000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Broadband Connections</a:t>
              </a:r>
              <a:endParaRPr lang="en-US" sz="1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42084" y="3277332"/>
              <a:ext cx="16938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2014</a:t>
              </a:r>
            </a:p>
            <a:p>
              <a:pPr algn="ctr"/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$25,000,000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Broadband and </a:t>
              </a:r>
              <a:b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Connectivity Systems</a:t>
              </a:r>
              <a:endParaRPr lang="en-US" sz="1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57136" y="3277332"/>
              <a:ext cx="16916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2015</a:t>
              </a:r>
            </a:p>
            <a:p>
              <a:pPr algn="ctr"/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Times New Roman"/>
                  <a:cs typeface="Times New Roman"/>
                </a:rPr>
                <a:t>$2,915,000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PeachNet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 Expansion and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E-Rate Support</a:t>
              </a:r>
              <a:endParaRPr lang="en-US" sz="1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19013" y="1468093"/>
            <a:ext cx="1704340" cy="1283899"/>
            <a:chOff x="7019013" y="1468093"/>
            <a:chExt cx="1704340" cy="1283899"/>
          </a:xfrm>
        </p:grpSpPr>
        <p:sp>
          <p:nvSpPr>
            <p:cNvPr id="33" name="Rectangle 32"/>
            <p:cNvSpPr/>
            <p:nvPr/>
          </p:nvSpPr>
          <p:spPr>
            <a:xfrm>
              <a:off x="7019013" y="1468093"/>
              <a:ext cx="1704340" cy="128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logo_b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363" y="1483264"/>
              <a:ext cx="1691640" cy="126872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634746" y="1704525"/>
            <a:ext cx="1697990" cy="1046105"/>
            <a:chOff x="3637921" y="1653725"/>
            <a:chExt cx="1697990" cy="1046105"/>
          </a:xfrm>
        </p:grpSpPr>
        <p:sp>
          <p:nvSpPr>
            <p:cNvPr id="41" name="Rectangle 40"/>
            <p:cNvSpPr/>
            <p:nvPr/>
          </p:nvSpPr>
          <p:spPr>
            <a:xfrm>
              <a:off x="3637921" y="1653725"/>
              <a:ext cx="1697990" cy="1046105"/>
            </a:xfrm>
            <a:prstGeom prst="rect">
              <a:avLst/>
            </a:prstGeom>
            <a:solidFill>
              <a:srgbClr val="E2E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621" y="1835456"/>
              <a:ext cx="1683103" cy="547987"/>
            </a:xfrm>
            <a:prstGeom prst="rect">
              <a:avLst/>
            </a:prstGeom>
          </p:spPr>
        </p:pic>
      </p:grpSp>
      <p:sp>
        <p:nvSpPr>
          <p:cNvPr id="46" name="5-Point Star 45"/>
          <p:cNvSpPr/>
          <p:nvPr/>
        </p:nvSpPr>
        <p:spPr>
          <a:xfrm>
            <a:off x="4102100" y="4992778"/>
            <a:ext cx="787400" cy="72052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42269" y="1919830"/>
            <a:ext cx="1700784" cy="1286780"/>
            <a:chOff x="242269" y="1919830"/>
            <a:chExt cx="1700784" cy="1286780"/>
          </a:xfrm>
        </p:grpSpPr>
        <p:sp>
          <p:nvSpPr>
            <p:cNvPr id="23" name="Rectangle 22"/>
            <p:cNvSpPr/>
            <p:nvPr/>
          </p:nvSpPr>
          <p:spPr>
            <a:xfrm>
              <a:off x="242269" y="1924073"/>
              <a:ext cx="1700784" cy="128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0267" y="1919830"/>
              <a:ext cx="1691640" cy="1282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logo_b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67" y="1937872"/>
              <a:ext cx="1691640" cy="1268728"/>
            </a:xfrm>
            <a:prstGeom prst="rect">
              <a:avLst/>
            </a:prstGeom>
          </p:spPr>
        </p:pic>
      </p:grpSp>
      <p:sp>
        <p:nvSpPr>
          <p:cNvPr id="50" name="5-Point Star 49"/>
          <p:cNvSpPr/>
          <p:nvPr/>
        </p:nvSpPr>
        <p:spPr>
          <a:xfrm>
            <a:off x="5778500" y="2050520"/>
            <a:ext cx="787400" cy="720522"/>
          </a:xfrm>
          <a:prstGeom prst="star5">
            <a:avLst/>
          </a:prstGeom>
          <a:gradFill>
            <a:gsLst>
              <a:gs pos="0">
                <a:srgbClr val="F4B73C"/>
              </a:gs>
              <a:gs pos="100000">
                <a:srgbClr val="FACE90"/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23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8229600" cy="872586"/>
          </a:xfrm>
        </p:spPr>
        <p:txBody>
          <a:bodyPr anchor="b"/>
          <a:lstStyle/>
          <a:p>
            <a:r>
              <a:rPr lang="en-US" sz="4000" dirty="0" smtClean="0">
                <a:latin typeface="Arial"/>
                <a:cs typeface="Arial"/>
              </a:rPr>
              <a:t>Education Technology Funding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2764" y="1438814"/>
            <a:ext cx="3391749" cy="4910501"/>
            <a:chOff x="3627264" y="1438814"/>
            <a:chExt cx="3391749" cy="4910501"/>
          </a:xfrm>
        </p:grpSpPr>
        <p:sp>
          <p:nvSpPr>
            <p:cNvPr id="13" name="Rectangle 12"/>
            <p:cNvSpPr/>
            <p:nvPr/>
          </p:nvSpPr>
          <p:spPr>
            <a:xfrm>
              <a:off x="5327373" y="1641025"/>
              <a:ext cx="1691640" cy="4708290"/>
            </a:xfrm>
            <a:prstGeom prst="rect">
              <a:avLst/>
            </a:prstGeom>
            <a:solidFill>
              <a:srgbClr val="F4B7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734" y="1438814"/>
              <a:ext cx="1691640" cy="4455666"/>
            </a:xfrm>
            <a:prstGeom prst="rect">
              <a:avLst/>
            </a:prstGeom>
            <a:solidFill>
              <a:srgbClr val="87B0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26386" y="4865778"/>
              <a:ext cx="1691640" cy="1282537"/>
              <a:chOff x="1941907" y="4967378"/>
              <a:chExt cx="1691640" cy="128253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941907" y="4967378"/>
                <a:ext cx="1691640" cy="1282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logo_doe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1700" y="4990112"/>
                <a:ext cx="1261294" cy="1247104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3627264" y="3279346"/>
              <a:ext cx="3391749" cy="1484832"/>
            </a:xfrm>
            <a:prstGeom prst="rect">
              <a:avLst/>
            </a:pr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4158" y="3277332"/>
              <a:ext cx="16864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2015</a:t>
              </a:r>
            </a:p>
            <a:p>
              <a:pPr algn="ctr"/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$14,000,000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Broadband and 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Connectivity Systems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27265" y="3277332"/>
              <a:ext cx="16864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2014</a:t>
              </a:r>
            </a:p>
            <a:p>
              <a:pPr algn="ctr"/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$25,000,000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Broadband and 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Connectivity Systems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634746" y="1704525"/>
              <a:ext cx="1697990" cy="1046105"/>
              <a:chOff x="3637921" y="1653725"/>
              <a:chExt cx="1697990" cy="104610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637921" y="1653725"/>
                <a:ext cx="1697990" cy="1046105"/>
              </a:xfrm>
              <a:prstGeom prst="rect">
                <a:avLst/>
              </a:prstGeom>
              <a:solidFill>
                <a:srgbClr val="E2EAF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0621" y="1835456"/>
                <a:ext cx="1683103" cy="547987"/>
              </a:xfrm>
              <a:prstGeom prst="rect">
                <a:avLst/>
              </a:prstGeom>
            </p:spPr>
          </p:pic>
        </p:grpSp>
        <p:sp>
          <p:nvSpPr>
            <p:cNvPr id="46" name="5-Point Star 45"/>
            <p:cNvSpPr/>
            <p:nvPr/>
          </p:nvSpPr>
          <p:spPr>
            <a:xfrm>
              <a:off x="4102100" y="4992778"/>
              <a:ext cx="787400" cy="720522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5778500" y="2050520"/>
              <a:ext cx="787400" cy="720522"/>
            </a:xfrm>
            <a:prstGeom prst="star5">
              <a:avLst/>
            </a:prstGeom>
            <a:gradFill>
              <a:gsLst>
                <a:gs pos="0">
                  <a:srgbClr val="F4B73C"/>
                </a:gs>
                <a:gs pos="100000">
                  <a:srgbClr val="FACE90"/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931368" y="1600201"/>
            <a:ext cx="4152114" cy="1943100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4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funding sources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orking together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to create end-to-end systems that support Digital Learning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931369" y="3585499"/>
            <a:ext cx="4152114" cy="1943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buFont typeface="Zapf Dingbats" charset="0"/>
              <a:buChar char="★"/>
            </a:pPr>
            <a:r>
              <a:rPr lang="en-US" sz="2800" dirty="0" smtClean="0">
                <a:solidFill>
                  <a:srgbClr val="093575"/>
                </a:solidFill>
                <a:latin typeface="Times New Roman"/>
                <a:cs typeface="Times New Roman"/>
                <a:sym typeface="Zapf Dingbats"/>
              </a:rPr>
              <a:t>Greatest Student Impact</a:t>
            </a:r>
          </a:p>
          <a:p>
            <a:pPr>
              <a:spcBef>
                <a:spcPts val="0"/>
              </a:spcBef>
              <a:buFont typeface="Zapf Dingbats" charset="0"/>
              <a:buChar char="★"/>
            </a:pPr>
            <a:r>
              <a:rPr lang="en-US" sz="2800" dirty="0" smtClean="0">
                <a:solidFill>
                  <a:srgbClr val="093575"/>
                </a:solidFill>
                <a:latin typeface="Times New Roman"/>
                <a:cs typeface="Times New Roman"/>
                <a:sym typeface="Zapf Dingbats"/>
              </a:rPr>
              <a:t>Statewide Availability of </a:t>
            </a:r>
            <a:br>
              <a:rPr lang="en-US" sz="2800" dirty="0" smtClean="0">
                <a:solidFill>
                  <a:srgbClr val="093575"/>
                </a:solidFill>
                <a:latin typeface="Times New Roman"/>
                <a:cs typeface="Times New Roman"/>
                <a:sym typeface="Zapf Dingbats"/>
              </a:rPr>
            </a:br>
            <a:r>
              <a:rPr lang="en-US" sz="2800" dirty="0" smtClean="0">
                <a:solidFill>
                  <a:srgbClr val="093575"/>
                </a:solidFill>
                <a:latin typeface="Times New Roman"/>
                <a:cs typeface="Times New Roman"/>
                <a:sym typeface="Zapf Dingbats"/>
              </a:rPr>
              <a:t>Advanced Education Technology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4453E-8 L -0.38333 0.0018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8229600" cy="872586"/>
          </a:xfrm>
        </p:spPr>
        <p:txBody>
          <a:bodyPr anchor="b"/>
          <a:lstStyle/>
          <a:p>
            <a:r>
              <a:rPr lang="en-US" sz="4000" dirty="0" smtClean="0">
                <a:latin typeface="Arial"/>
                <a:cs typeface="Arial"/>
              </a:rPr>
              <a:t>Education Technology Funding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65518"/>
            <a:ext cx="4275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Creating end-to-end systems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6022" y="1763424"/>
            <a:ext cx="419619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2422" y="1788738"/>
            <a:ext cx="6870780" cy="4468702"/>
            <a:chOff x="1054100" y="2015238"/>
            <a:chExt cx="6870780" cy="4468702"/>
          </a:xfrm>
        </p:grpSpPr>
        <p:pic>
          <p:nvPicPr>
            <p:cNvPr id="8" name="Picture 7" descr="digital_learning_ecosystem_s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00" y="2015238"/>
              <a:ext cx="6870780" cy="44110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55701" y="3421563"/>
              <a:ext cx="1778351" cy="306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Ex: Firewalls, Routers, CIPA filters, etc.</a:t>
              </a:r>
            </a:p>
            <a:p>
              <a:pPr>
                <a:spcBef>
                  <a:spcPts val="4800"/>
                </a:spcBef>
              </a:pPr>
              <a:r>
                <a:rPr 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Ex: Firewalls, Routers, Cabling, etc.</a:t>
              </a:r>
              <a:endParaRPr lang="en-US" sz="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>
                <a:spcBef>
                  <a:spcPts val="4800"/>
                </a:spcBef>
              </a:pPr>
              <a:r>
                <a:rPr 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Ex: WiFi Routers, Repeaters, etc.</a:t>
              </a:r>
            </a:p>
            <a:p>
              <a:pPr>
                <a:spcBef>
                  <a:spcPts val="8000"/>
                </a:spcBef>
              </a:pPr>
              <a:r>
                <a:rPr 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Student devices not </a:t>
              </a:r>
            </a:p>
            <a:p>
              <a:r>
                <a:rPr 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generally available with</a:t>
              </a:r>
            </a:p>
            <a:p>
              <a:r>
                <a:rPr lang="en-US" sz="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</a:t>
              </a:r>
              <a:r>
                <a:rPr 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his funding </a:t>
              </a:r>
            </a:p>
          </p:txBody>
        </p:sp>
      </p:grp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6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101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093575"/>
                </a:solidFill>
                <a:latin typeface="Times New Roman"/>
                <a:cs typeface="Times New Roman"/>
              </a:rPr>
              <a:t>Why?</a:t>
            </a:r>
          </a:p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8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7300"/>
            <a:ext cx="9144000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935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Goal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4" y="2065867"/>
            <a:ext cx="8441266" cy="40602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dirty="0">
                <a:latin typeface="Times New Roman"/>
                <a:cs typeface="Times New Roman"/>
              </a:rPr>
              <a:t>empower students, teachers and schools in the pursuit of an exceptional, leading-edge digital learning environment in Georgia.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Arial"/>
                <a:cs typeface="Arial"/>
              </a:rPr>
              <a:t> Page </a:t>
            </a:r>
            <a:fld id="{E7D417AF-8988-A147-829B-3824E749BDB2}" type="slidenum">
              <a:rPr lang="en-US" smtClean="0">
                <a:latin typeface="Arial"/>
                <a:cs typeface="Arial"/>
              </a:rPr>
              <a:pPr/>
              <a:t>9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750"/>
            <a:ext cx="2895600" cy="36512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Connections for Classrooms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7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April 24, 2014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134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031163D21914F9F708BA922E248DD" ma:contentTypeVersion="5" ma:contentTypeDescription="Create a new document." ma:contentTypeScope="" ma:versionID="84f37eb4b866bc515818dc8b90cd9b24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856df81e-f568-4d90-9538-e5760b022139" targetNamespace="http://schemas.microsoft.com/office/2006/metadata/properties" ma:root="true" ma:fieldsID="b6b91307966b7a2201aadea20b46bc31" ns1:_="" ns2:_="" ns3:_="">
    <xsd:import namespace="http://schemas.microsoft.com/sharepoint/v3"/>
    <xsd:import namespace="1d496aed-39d0-4758-b3cf-4e4773287716"/>
    <xsd:import namespace="856df81e-f568-4d90-9538-e5760b02213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df81e-f568-4d90-9538-e5760b022139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74AC8304-FD40-47EE-AD4E-4AFA787BF76B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 xmlns="856df81e-f568-4d90-9538-e5760b022139" xsi:nil="true"/>
    <TaxCatchAll xmlns="1d496aed-39d0-4758-b3cf-4e4773287716"/>
    <PublishingExpirationDate xmlns="http://schemas.microsoft.com/sharepoint/v3" xsi:nil="true"/>
    <Page_x0020_SubHeader xmlns="856df81e-f568-4d90-9538-e5760b022139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C39646-483B-490D-82A0-7C7080F6D67B}"/>
</file>

<file path=customXml/itemProps2.xml><?xml version="1.0" encoding="utf-8"?>
<ds:datastoreItem xmlns:ds="http://schemas.openxmlformats.org/officeDocument/2006/customXml" ds:itemID="{16D4F962-F662-4E73-B0E5-0C716B6F6303}"/>
</file>

<file path=customXml/itemProps3.xml><?xml version="1.0" encoding="utf-8"?>
<ds:datastoreItem xmlns:ds="http://schemas.openxmlformats.org/officeDocument/2006/customXml" ds:itemID="{FC8F59E0-A130-413E-8403-F08A4AC7EB42}"/>
</file>

<file path=docProps/app.xml><?xml version="1.0" encoding="utf-8"?>
<Properties xmlns="http://schemas.openxmlformats.org/officeDocument/2006/extended-properties" xmlns:vt="http://schemas.openxmlformats.org/officeDocument/2006/docPropsVTypes">
  <TotalTime>17945</TotalTime>
  <Words>623</Words>
  <Application>Microsoft Office PowerPoint</Application>
  <PresentationFormat>On-screen Show (4:3)</PresentationFormat>
  <Paragraphs>185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Connections for Classrooms  Georgia 2014-2015 Technology Grants &amp; Related Funding </vt:lpstr>
      <vt:lpstr>PowerPoint Presentation</vt:lpstr>
      <vt:lpstr>Energize Digital Learning</vt:lpstr>
      <vt:lpstr>Streamline Investments</vt:lpstr>
      <vt:lpstr>Education Technology Funding</vt:lpstr>
      <vt:lpstr>Education Technology Funding</vt:lpstr>
      <vt:lpstr>Education Technology Funding</vt:lpstr>
      <vt:lpstr>PowerPoint Presentation</vt:lpstr>
      <vt:lpstr>Goal</vt:lpstr>
      <vt:lpstr>PowerPoint Presentation</vt:lpstr>
      <vt:lpstr>Tentative Timeline</vt:lpstr>
      <vt:lpstr>PowerPoint Presentation</vt:lpstr>
      <vt:lpstr>Process Goals</vt:lpstr>
      <vt:lpstr>Grant Process</vt:lpstr>
      <vt:lpstr>Award Considerations</vt:lpstr>
      <vt:lpstr>Proposed Application Materials</vt:lpstr>
      <vt:lpstr>Proposed Application Materials</vt:lpstr>
      <vt:lpstr>PowerPoint Presentation</vt:lpstr>
      <vt:lpstr>PowerPoint Presentation</vt:lpstr>
    </vt:vector>
  </TitlesOfParts>
  <Company>Design Science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2014-2015 Technology Grants &amp; Related Funding</dc:title>
  <dc:creator>Leigh Stokes</dc:creator>
  <cp:lastModifiedBy>Carol Moore-McLeod</cp:lastModifiedBy>
  <cp:revision>249</cp:revision>
  <cp:lastPrinted>2014-03-26T00:09:36Z</cp:lastPrinted>
  <dcterms:created xsi:type="dcterms:W3CDTF">2014-03-14T20:00:20Z</dcterms:created>
  <dcterms:modified xsi:type="dcterms:W3CDTF">2014-04-25T15:21:14Z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0x010100FC6031163D21914F9F708BA922E248DD</vt:lpwstr>
  </property>
  <property fmtid="{D5CDD505-2E9C-101B-9397-08002B2CF9AE}" pid="3" name="TaxKeyword">
    <vt:lpwstr/>
  </property>
  <property fmtid="{D5CDD505-2E9C-101B-9397-08002B2CF9AE}" pid="4" name="TaxKeywordTaxHTField">
    <vt:lpwstr/>
  </property>
</Properties>
</file>