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video/unknown"/>
  <Default Extension="jpg" ContentType="image/jpeg"/>
  <Override PartName="/ppt/slides/slide43.xml" ContentType="application/vnd.openxmlformats-officedocument.presentationml.slide+xml"/>
  <Override PartName="/ppt/slides/slide44.xml" ContentType="application/vnd.openxmlformats-officedocument.presentationml.slide+xml"/>
  <Override PartName="/ppt/presentation.xml" ContentType="application/vnd.openxmlformats-officedocument.presentationml.presentation.main+xml"/>
  <Override PartName="/ppt/slides/slide42.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17.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6.xml" ContentType="application/vnd.openxmlformats-officedocument.presentationml.slide+xml"/>
  <Override PartName="/ppt/slides/slide1.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commentAuthors.xml" ContentType="application/vnd.openxmlformats-officedocument.presentationml.commentAuthors+xml"/>
  <Override PartName="/ppt/theme/theme3.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9"/>
  </p:notesMasterIdLst>
  <p:handoutMasterIdLst>
    <p:handoutMasterId r:id="rId50"/>
  </p:handoutMasterIdLst>
  <p:sldIdLst>
    <p:sldId id="1476" r:id="rId5"/>
    <p:sldId id="1484" r:id="rId6"/>
    <p:sldId id="1478" r:id="rId7"/>
    <p:sldId id="1477" r:id="rId8"/>
    <p:sldId id="1482" r:id="rId9"/>
    <p:sldId id="1479" r:id="rId10"/>
    <p:sldId id="1480" r:id="rId11"/>
    <p:sldId id="1415" r:id="rId12"/>
    <p:sldId id="1409" r:id="rId13"/>
    <p:sldId id="1411" r:id="rId14"/>
    <p:sldId id="1413" r:id="rId15"/>
    <p:sldId id="1416" r:id="rId16"/>
    <p:sldId id="1427" r:id="rId17"/>
    <p:sldId id="1417" r:id="rId18"/>
    <p:sldId id="1433" r:id="rId19"/>
    <p:sldId id="1438" r:id="rId20"/>
    <p:sldId id="1434" r:id="rId21"/>
    <p:sldId id="1432" r:id="rId22"/>
    <p:sldId id="1453" r:id="rId23"/>
    <p:sldId id="1442" r:id="rId24"/>
    <p:sldId id="1437" r:id="rId25"/>
    <p:sldId id="1412" r:id="rId26"/>
    <p:sldId id="1428" r:id="rId27"/>
    <p:sldId id="1454" r:id="rId28"/>
    <p:sldId id="1429" r:id="rId29"/>
    <p:sldId id="1431" r:id="rId30"/>
    <p:sldId id="1444" r:id="rId31"/>
    <p:sldId id="1449" r:id="rId32"/>
    <p:sldId id="1450" r:id="rId33"/>
    <p:sldId id="1451" r:id="rId34"/>
    <p:sldId id="1452" r:id="rId35"/>
    <p:sldId id="1462" r:id="rId36"/>
    <p:sldId id="1455" r:id="rId37"/>
    <p:sldId id="1458" r:id="rId38"/>
    <p:sldId id="1459" r:id="rId39"/>
    <p:sldId id="1460" r:id="rId40"/>
    <p:sldId id="1461" r:id="rId41"/>
    <p:sldId id="1470" r:id="rId42"/>
    <p:sldId id="1471" r:id="rId43"/>
    <p:sldId id="1472" r:id="rId44"/>
    <p:sldId id="1473" r:id="rId45"/>
    <p:sldId id="1474" r:id="rId46"/>
    <p:sldId id="1481" r:id="rId47"/>
    <p:sldId id="1483" r:id="rId4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Michael" initials="BM" lastIdx="15" clrIdx="0"/>
  <p:cmAuthor id="2" name="Nydam, Nancy" initials="NN" lastIdx="1" clrIdx="1">
    <p:extLst>
      <p:ext uri="{19B8F6BF-5375-455C-9EA6-DF929625EA0E}">
        <p15:presenceInfo xmlns:p15="http://schemas.microsoft.com/office/powerpoint/2012/main" userId="Nydam, Nan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6E9"/>
    <a:srgbClr val="F8CEB2"/>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3792" autoAdjust="0"/>
  </p:normalViewPr>
  <p:slideViewPr>
    <p:cSldViewPr snapToGrid="0">
      <p:cViewPr varScale="1">
        <p:scale>
          <a:sx n="115" d="100"/>
          <a:sy n="115" d="100"/>
        </p:scale>
        <p:origin x="1272" y="-2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74" d="100"/>
          <a:sy n="74" d="100"/>
        </p:scale>
        <p:origin x="-3120"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6725"/>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sz="quarter" idx="1"/>
          </p:nvPr>
        </p:nvSpPr>
        <p:spPr>
          <a:xfrm>
            <a:off x="3978276" y="0"/>
            <a:ext cx="3043238" cy="466725"/>
          </a:xfrm>
          <a:prstGeom prst="rect">
            <a:avLst/>
          </a:prstGeom>
        </p:spPr>
        <p:txBody>
          <a:bodyPr vert="horz" lIns="91433" tIns="45717" rIns="91433" bIns="45717" rtlCol="0"/>
          <a:lstStyle>
            <a:lvl1pPr algn="r">
              <a:defRPr sz="1200"/>
            </a:lvl1pPr>
          </a:lstStyle>
          <a:p>
            <a:fld id="{05A62828-33D5-474E-A288-49D18BB1B808}" type="datetimeFigureOut">
              <a:rPr lang="en-US" smtClean="0"/>
              <a:t>3/11/2020</a:t>
            </a:fld>
            <a:endParaRPr lang="en-US" dirty="0"/>
          </a:p>
        </p:txBody>
      </p:sp>
      <p:sp>
        <p:nvSpPr>
          <p:cNvPr id="4" name="Footer Placeholder 3"/>
          <p:cNvSpPr>
            <a:spLocks noGrp="1"/>
          </p:cNvSpPr>
          <p:nvPr>
            <p:ph type="ftr" sz="quarter" idx="2"/>
          </p:nvPr>
        </p:nvSpPr>
        <p:spPr>
          <a:xfrm>
            <a:off x="1" y="8842376"/>
            <a:ext cx="3043238" cy="466725"/>
          </a:xfrm>
          <a:prstGeom prst="rect">
            <a:avLst/>
          </a:prstGeom>
        </p:spPr>
        <p:txBody>
          <a:bodyPr vert="horz" lIns="91433" tIns="45717" rIns="91433"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6" y="8842376"/>
            <a:ext cx="3043238" cy="466725"/>
          </a:xfrm>
          <a:prstGeom prst="rect">
            <a:avLst/>
          </a:prstGeom>
        </p:spPr>
        <p:txBody>
          <a:bodyPr vert="horz" lIns="91433" tIns="45717" rIns="91433" bIns="45717" rtlCol="0" anchor="b"/>
          <a:lstStyle>
            <a:lvl1pPr algn="r">
              <a:defRPr sz="1200"/>
            </a:lvl1pPr>
          </a:lstStyle>
          <a:p>
            <a:fld id="{CE95A6D0-3DE9-4258-BC0A-86801F164182}" type="slidenum">
              <a:rPr lang="en-US" smtClean="0"/>
              <a:t>‹#›</a:t>
            </a:fld>
            <a:endParaRPr lang="en-US" dirty="0"/>
          </a:p>
        </p:txBody>
      </p:sp>
    </p:spTree>
    <p:extLst>
      <p:ext uri="{BB962C8B-B14F-4D97-AF65-F5344CB8AC3E}">
        <p14:creationId xmlns:p14="http://schemas.microsoft.com/office/powerpoint/2010/main" val="2658035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70" tIns="45785" rIns="91570" bIns="45785" rtlCol="0"/>
          <a:lstStyle>
            <a:lvl1pPr algn="l">
              <a:defRPr sz="1200"/>
            </a:lvl1pPr>
          </a:lstStyle>
          <a:p>
            <a:endParaRPr lang="en-US" dirty="0"/>
          </a:p>
        </p:txBody>
      </p:sp>
      <p:sp>
        <p:nvSpPr>
          <p:cNvPr id="3" name="Date Placeholder 2"/>
          <p:cNvSpPr>
            <a:spLocks noGrp="1"/>
          </p:cNvSpPr>
          <p:nvPr>
            <p:ph type="dt" idx="1"/>
          </p:nvPr>
        </p:nvSpPr>
        <p:spPr>
          <a:xfrm>
            <a:off x="3977532" y="1"/>
            <a:ext cx="3043979" cy="467363"/>
          </a:xfrm>
          <a:prstGeom prst="rect">
            <a:avLst/>
          </a:prstGeom>
        </p:spPr>
        <p:txBody>
          <a:bodyPr vert="horz" lIns="91570" tIns="45785" rIns="91570" bIns="45785" rtlCol="0"/>
          <a:lstStyle>
            <a:lvl1pPr algn="r">
              <a:defRPr sz="1200"/>
            </a:lvl1pPr>
          </a:lstStyle>
          <a:p>
            <a:fld id="{777E6D10-366C-48DD-A42B-43EA673CF854}" type="datetimeFigureOut">
              <a:rPr lang="en-US" smtClean="0"/>
              <a:t>3/11/2020</a:t>
            </a:fld>
            <a:endParaRPr lang="en-US" dirty="0"/>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1570" tIns="45785" rIns="91570" bIns="45785" rtlCol="0" anchor="ctr"/>
          <a:lstStyle/>
          <a:p>
            <a:endParaRPr lang="en-US" dirty="0"/>
          </a:p>
        </p:txBody>
      </p:sp>
      <p:sp>
        <p:nvSpPr>
          <p:cNvPr id="5" name="Notes Placeholder 4"/>
          <p:cNvSpPr>
            <a:spLocks noGrp="1"/>
          </p:cNvSpPr>
          <p:nvPr>
            <p:ph type="body" sz="quarter" idx="3"/>
          </p:nvPr>
        </p:nvSpPr>
        <p:spPr>
          <a:xfrm>
            <a:off x="702947" y="4479687"/>
            <a:ext cx="5617208" cy="3665776"/>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39"/>
            <a:ext cx="3043979" cy="467363"/>
          </a:xfrm>
          <a:prstGeom prst="rect">
            <a:avLst/>
          </a:prstGeom>
        </p:spPr>
        <p:txBody>
          <a:bodyPr vert="horz" lIns="91570" tIns="45785" rIns="91570" bIns="457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2" y="8841739"/>
            <a:ext cx="3043979" cy="467363"/>
          </a:xfrm>
          <a:prstGeom prst="rect">
            <a:avLst/>
          </a:prstGeom>
        </p:spPr>
        <p:txBody>
          <a:bodyPr vert="horz" lIns="91570" tIns="45785" rIns="91570" bIns="45785" rtlCol="0" anchor="b"/>
          <a:lstStyle>
            <a:lvl1pPr algn="r">
              <a:defRPr sz="1200"/>
            </a:lvl1pPr>
          </a:lstStyle>
          <a:p>
            <a:fld id="{30D676B1-B890-4C60-A967-00BE9B00AAC9}" type="slidenum">
              <a:rPr lang="en-US" smtClean="0"/>
              <a:t>‹#›</a:t>
            </a:fld>
            <a:endParaRPr lang="en-US" dirty="0"/>
          </a:p>
        </p:txBody>
      </p:sp>
    </p:spTree>
    <p:extLst>
      <p:ext uri="{BB962C8B-B14F-4D97-AF65-F5344CB8AC3E}">
        <p14:creationId xmlns:p14="http://schemas.microsoft.com/office/powerpoint/2010/main" val="179162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676B1-B890-4C60-A967-00BE9B00AAC9}" type="slidenum">
              <a:rPr lang="en-US" smtClean="0"/>
              <a:t>7</a:t>
            </a:fld>
            <a:endParaRPr lang="en-US" dirty="0"/>
          </a:p>
        </p:txBody>
      </p:sp>
    </p:spTree>
    <p:extLst>
      <p:ext uri="{BB962C8B-B14F-4D97-AF65-F5344CB8AC3E}">
        <p14:creationId xmlns:p14="http://schemas.microsoft.com/office/powerpoint/2010/main" val="3238285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There is no vaccine to prevent COVID-19.</a:t>
            </a:r>
          </a:p>
          <a:p>
            <a:r>
              <a:rPr lang="en-US" dirty="0"/>
              <a:t>The best way to prevent infection is to avoid being exposed to the virus that causes COVID-19.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measures urged to prevent the spread of any respiratory virus are increasingly important for all Georgians.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flu shot will not protect against COVID-19, but it will help keep people with flu complications out of the hospital so the health care system does not become overburdened in the event of a COVID-19 outbreak.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12</a:t>
            </a:fld>
            <a:endParaRPr lang="en-US" dirty="0"/>
          </a:p>
        </p:txBody>
      </p:sp>
    </p:spTree>
    <p:extLst>
      <p:ext uri="{BB962C8B-B14F-4D97-AF65-F5344CB8AC3E}">
        <p14:creationId xmlns:p14="http://schemas.microsoft.com/office/powerpoint/2010/main" val="123538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ATM  </a:t>
            </a:r>
          </a:p>
          <a:p>
            <a:r>
              <a:rPr lang="en-US" dirty="0"/>
              <a:t>Gym Equipment</a:t>
            </a:r>
          </a:p>
          <a:p>
            <a:r>
              <a:rPr lang="en-US" dirty="0"/>
              <a:t>Menus</a:t>
            </a:r>
          </a:p>
          <a:p>
            <a:r>
              <a:rPr lang="en-US" dirty="0"/>
              <a:t>Hand railings</a:t>
            </a:r>
          </a:p>
          <a:p>
            <a:r>
              <a:rPr lang="en-US" dirty="0"/>
              <a:t>Touch screens  </a:t>
            </a:r>
          </a:p>
          <a:p>
            <a:r>
              <a:rPr lang="en-US" dirty="0"/>
              <a:t>Public transportation </a:t>
            </a:r>
          </a:p>
          <a:p>
            <a:r>
              <a:rPr lang="en-US" dirty="0"/>
              <a:t>Gas pumps</a:t>
            </a:r>
          </a:p>
          <a:p>
            <a:r>
              <a:rPr lang="en-US" dirty="0"/>
              <a:t>Shopping carts</a:t>
            </a:r>
          </a:p>
          <a:p>
            <a:r>
              <a:rPr lang="en-US" dirty="0"/>
              <a:t>Elevator buttons</a:t>
            </a:r>
          </a:p>
          <a:p>
            <a:r>
              <a:rPr lang="en-US" dirty="0"/>
              <a:t>Meeting room desks and chairs</a:t>
            </a:r>
          </a:p>
          <a:p>
            <a:r>
              <a:rPr lang="en-US" dirty="0"/>
              <a:t>Money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13</a:t>
            </a:fld>
            <a:endParaRPr lang="en-US" dirty="0"/>
          </a:p>
        </p:txBody>
      </p:sp>
    </p:spTree>
    <p:extLst>
      <p:ext uri="{BB962C8B-B14F-4D97-AF65-F5344CB8AC3E}">
        <p14:creationId xmlns:p14="http://schemas.microsoft.com/office/powerpoint/2010/main" val="278206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in the U.S. may be worried or anxious about friends and relatives who are living in or visiting areas where COVID-19 is spreading. Some people are worried about the disease. Fear and anxiety can lead to social stigma, for example, towards Chinese or other Asian Americans or people who were in quarantine.</a:t>
            </a:r>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22</a:t>
            </a:fld>
            <a:endParaRPr lang="en-US" dirty="0"/>
          </a:p>
        </p:txBody>
      </p:sp>
    </p:spTree>
    <p:extLst>
      <p:ext uri="{BB962C8B-B14F-4D97-AF65-F5344CB8AC3E}">
        <p14:creationId xmlns:p14="http://schemas.microsoft.com/office/powerpoint/2010/main" val="23164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Header w/1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85193"/>
            <a:ext cx="7886700" cy="608893"/>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628650" y="1394086"/>
            <a:ext cx="78867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628650" y="1784351"/>
            <a:ext cx="78867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Tree>
    <p:extLst>
      <p:ext uri="{BB962C8B-B14F-4D97-AF65-F5344CB8AC3E}">
        <p14:creationId xmlns:p14="http://schemas.microsoft.com/office/powerpoint/2010/main" val="1875140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w/1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85191"/>
            <a:ext cx="78867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628650" y="1394086"/>
            <a:ext cx="78867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628650" y="1784351"/>
            <a:ext cx="78867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628650" y="6332276"/>
            <a:ext cx="241935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latin typeface="Segoe UI" panose="020B0502040204020203" pitchFamily="34" charset="0"/>
                <a:cs typeface="Segoe UI" panose="020B0502040204020203" pitchFamily="34" charset="0"/>
              </a:rPr>
              <a:t>Source: Segoe UI 10 or 12</a:t>
            </a:r>
          </a:p>
          <a:p>
            <a:pPr lvl="0"/>
            <a:endParaRPr lang="en-US" dirty="0"/>
          </a:p>
        </p:txBody>
      </p:sp>
    </p:spTree>
    <p:extLst>
      <p:ext uri="{BB962C8B-B14F-4D97-AF65-F5344CB8AC3E}">
        <p14:creationId xmlns:p14="http://schemas.microsoft.com/office/powerpoint/2010/main" val="2173614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785191"/>
            <a:ext cx="78867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sp>
        <p:nvSpPr>
          <p:cNvPr id="4" name="Content Placeholder 3"/>
          <p:cNvSpPr>
            <a:spLocks noGrp="1"/>
          </p:cNvSpPr>
          <p:nvPr>
            <p:ph sz="half" idx="2" hasCustomPrompt="1"/>
          </p:nvPr>
        </p:nvSpPr>
        <p:spPr>
          <a:xfrm>
            <a:off x="4969239" y="1648919"/>
            <a:ext cx="3546111"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cxnSp>
        <p:nvCxnSpPr>
          <p:cNvPr id="11" name="Straight Connector 10"/>
          <p:cNvCxnSpPr/>
          <p:nvPr/>
        </p:nvCxnSpPr>
        <p:spPr>
          <a:xfrm>
            <a:off x="628650" y="1394086"/>
            <a:ext cx="78867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64506" y="1648919"/>
            <a:ext cx="29980"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628650" y="1648919"/>
            <a:ext cx="3546111"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spTree>
    <p:extLst>
      <p:ext uri="{BB962C8B-B14F-4D97-AF65-F5344CB8AC3E}">
        <p14:creationId xmlns:p14="http://schemas.microsoft.com/office/powerpoint/2010/main" val="220812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29842" y="2505075"/>
            <a:ext cx="3868340"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to be smaller than 18 point.  </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29150" y="2505075"/>
            <a:ext cx="3887391"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Light. Font size should not to be smaller than 18 point.  </a:t>
            </a:r>
          </a:p>
        </p:txBody>
      </p:sp>
      <p:sp>
        <p:nvSpPr>
          <p:cNvPr id="10" name="Title 1"/>
          <p:cNvSpPr>
            <a:spLocks noGrp="1"/>
          </p:cNvSpPr>
          <p:nvPr>
            <p:ph type="title" hasCustomPrompt="1"/>
          </p:nvPr>
        </p:nvSpPr>
        <p:spPr>
          <a:xfrm>
            <a:off x="628650" y="745435"/>
            <a:ext cx="78867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628650" y="1394086"/>
            <a:ext cx="78867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8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4212" y="4582697"/>
            <a:ext cx="7644985" cy="349068"/>
          </a:xfrm>
          <a:prstGeom prst="rect">
            <a:avLst/>
          </a:prstGeom>
        </p:spPr>
        <p:txBody>
          <a:bodyPr anchor="b">
            <a:noAutofit/>
          </a:bodyPr>
          <a:lstStyle>
            <a:lvl1pPr algn="l">
              <a:defRPr sz="2000" baseline="0">
                <a:latin typeface="Segoe UI Semibold" panose="020B0702040204020203" pitchFamily="34" charset="0"/>
              </a:defRPr>
            </a:lvl1pPr>
          </a:lstStyle>
          <a:p>
            <a:pPr lvl="0"/>
            <a:r>
              <a:rPr lang="en-US" dirty="0"/>
              <a:t/>
            </a:r>
            <a:br>
              <a:rPr lang="en-US" dirty="0"/>
            </a:br>
            <a:r>
              <a:rPr lang="en-US" dirty="0"/>
              <a:t>Font for caption should be Segoe UI </a:t>
            </a:r>
            <a:r>
              <a:rPr lang="en-US" dirty="0" err="1"/>
              <a:t>Semibold</a:t>
            </a:r>
            <a:r>
              <a:rPr lang="en-US" dirty="0"/>
              <a:t>.</a:t>
            </a:r>
          </a:p>
        </p:txBody>
      </p:sp>
      <p:sp>
        <p:nvSpPr>
          <p:cNvPr id="3" name="Picture Placeholder 2"/>
          <p:cNvSpPr>
            <a:spLocks noGrp="1"/>
          </p:cNvSpPr>
          <p:nvPr>
            <p:ph type="pic" idx="1"/>
          </p:nvPr>
        </p:nvSpPr>
        <p:spPr>
          <a:xfrm>
            <a:off x="724213" y="342424"/>
            <a:ext cx="7644984" cy="4113290"/>
          </a:xfrm>
          <a:prstGeom prst="rect">
            <a:avLst/>
          </a:prstGeom>
        </p:spPr>
        <p:txBody>
          <a:bodyPr/>
          <a:lstStyle>
            <a:lvl1pPr marL="0" indent="0">
              <a:buNone/>
              <a:defRPr sz="3200">
                <a:solidFill>
                  <a:schemeClr val="tx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708285" y="5058749"/>
            <a:ext cx="6925456" cy="1357042"/>
          </a:xfrm>
          <a:prstGeom prst="rect">
            <a:avLst/>
          </a:prstGeom>
        </p:spPr>
        <p:txBody>
          <a:bodyPr>
            <a:normAutofit/>
          </a:bodyPr>
          <a:lstStyle>
            <a:lvl1pPr marL="0" indent="0">
              <a:buNone/>
              <a:defRPr sz="18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should be written in Segoe UI. Font size should be at least 18 point.</a:t>
            </a:r>
          </a:p>
        </p:txBody>
      </p:sp>
    </p:spTree>
    <p:extLst>
      <p:ext uri="{BB962C8B-B14F-4D97-AF65-F5344CB8AC3E}">
        <p14:creationId xmlns:p14="http://schemas.microsoft.com/office/powerpoint/2010/main" val="203017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667638"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901467" y="1122363"/>
            <a:ext cx="7913874" cy="2387600"/>
          </a:xfrm>
          <a:prstGeom prst="rect">
            <a:avLst/>
          </a:prstGeo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901467" y="3602039"/>
            <a:ext cx="7913874" cy="1826077"/>
          </a:xfrm>
          <a:prstGeom prst="rect">
            <a:avLst/>
          </a:prstGeo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7511585" y="5919345"/>
            <a:ext cx="1303757"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667638" y="6306083"/>
            <a:ext cx="6691278"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667639" y="6399858"/>
            <a:ext cx="86101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104646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818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457200" y="1600202"/>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91400" y="304802"/>
            <a:ext cx="1483774" cy="1027981"/>
          </a:xfrm>
          <a:prstGeom prst="rect">
            <a:avLst/>
          </a:prstGeom>
        </p:spPr>
      </p:pic>
    </p:spTree>
    <p:extLst>
      <p:ext uri="{BB962C8B-B14F-4D97-AF65-F5344CB8AC3E}">
        <p14:creationId xmlns:p14="http://schemas.microsoft.com/office/powerpoint/2010/main" val="329542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102"/>
            <a:ext cx="7400925" cy="753883"/>
          </a:xfrm>
          <a:prstGeom prst="rect">
            <a:avLst/>
          </a:prstGeom>
        </p:spPr>
      </p:pic>
      <p:sp>
        <p:nvSpPr>
          <p:cNvPr id="2" name="Title 1"/>
          <p:cNvSpPr>
            <a:spLocks noGrp="1"/>
          </p:cNvSpPr>
          <p:nvPr>
            <p:ph type="ctrTitle" hasCustomPrompt="1"/>
          </p:nvPr>
        </p:nvSpPr>
        <p:spPr>
          <a:xfrm>
            <a:off x="400050" y="1669122"/>
            <a:ext cx="52959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dirty="0"/>
              <a:t>Title Heading 1(as needed)</a:t>
            </a:r>
          </a:p>
        </p:txBody>
      </p:sp>
      <p:sp>
        <p:nvSpPr>
          <p:cNvPr id="16" name="Text Placeholder 15"/>
          <p:cNvSpPr>
            <a:spLocks noGrp="1"/>
          </p:cNvSpPr>
          <p:nvPr>
            <p:ph type="body" sz="quarter" idx="10" hasCustomPrompt="1"/>
          </p:nvPr>
        </p:nvSpPr>
        <p:spPr>
          <a:xfrm>
            <a:off x="400050" y="2547303"/>
            <a:ext cx="2872113"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dirty="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400050" y="5396580"/>
            <a:ext cx="7225189"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dirty="0"/>
              <a:t>Audience   /   Presenter’s name   /   Date</a:t>
            </a:r>
          </a:p>
        </p:txBody>
      </p:sp>
      <p:sp>
        <p:nvSpPr>
          <p:cNvPr id="5" name="Text Placeholder 4"/>
          <p:cNvSpPr>
            <a:spLocks noGrp="1"/>
          </p:cNvSpPr>
          <p:nvPr>
            <p:ph type="body" sz="quarter" idx="13" hasCustomPrompt="1"/>
          </p:nvPr>
        </p:nvSpPr>
        <p:spPr>
          <a:xfrm>
            <a:off x="4705350" y="3390900"/>
            <a:ext cx="2219325"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dirty="0"/>
          </a:p>
        </p:txBody>
      </p:sp>
    </p:spTree>
    <p:extLst>
      <p:ext uri="{BB962C8B-B14F-4D97-AF65-F5344CB8AC3E}">
        <p14:creationId xmlns:p14="http://schemas.microsoft.com/office/powerpoint/2010/main" val="667182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8279" y="6662657"/>
            <a:ext cx="4885721" cy="202838"/>
          </a:xfrm>
          <a:prstGeom prst="rect">
            <a:avLst/>
          </a:prstGeom>
        </p:spPr>
      </p:pic>
      <p:sp>
        <p:nvSpPr>
          <p:cNvPr id="8" name="TextBox 7"/>
          <p:cNvSpPr txBox="1"/>
          <p:nvPr/>
        </p:nvSpPr>
        <p:spPr>
          <a:xfrm>
            <a:off x="5316054" y="6639702"/>
            <a:ext cx="2601912" cy="400110"/>
          </a:xfrm>
          <a:prstGeom prst="rect">
            <a:avLst/>
          </a:prstGeom>
          <a:noFill/>
        </p:spPr>
        <p:txBody>
          <a:bodyPr wrap="square" rtlCol="0">
            <a:spAutoFit/>
          </a:bodyPr>
          <a:lstStyle/>
          <a:p>
            <a:pPr algn="r"/>
            <a:r>
              <a:rPr lang="en-US" sz="1000" spc="1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GEORGIA DEPARTMENT OF PUBLIC HEALTH</a:t>
            </a:r>
          </a:p>
        </p:txBody>
      </p:sp>
    </p:spTree>
    <p:extLst>
      <p:ext uri="{BB962C8B-B14F-4D97-AF65-F5344CB8AC3E}">
        <p14:creationId xmlns:p14="http://schemas.microsoft.com/office/powerpoint/2010/main" val="1175027630"/>
      </p:ext>
    </p:extLst>
  </p:cSld>
  <p:clrMap bg1="lt1" tx1="dk1" bg2="lt2" tx2="dk2" accent1="accent1" accent2="accent2" accent3="accent3" accent4="accent4" accent5="accent5" accent6="accent6" hlink="hlink" folHlink="folHlink"/>
  <p:sldLayoutIdLst>
    <p:sldLayoutId id="2147483686" r:id="rId1"/>
    <p:sldLayoutId id="2147483708" r:id="rId2"/>
    <p:sldLayoutId id="2147483665" r:id="rId3"/>
    <p:sldLayoutId id="2147483678" r:id="rId4"/>
    <p:sldLayoutId id="2147483670" r:id="rId5"/>
    <p:sldLayoutId id="2147483712" r:id="rId6"/>
    <p:sldLayoutId id="2147483713" r:id="rId7"/>
    <p:sldLayoutId id="2147483714"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Ligh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hyperlink" Target="https://www.cdc.gov/coronavirus/2019-ncov/community/schools-childcare/guidance-for-schools.html?CDC_AA_refVal=https://www.cdc.gov/coronavirus/2019-ncov/specific-groups/guidance-for-schools.htm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hyperlink" Target="https://www.gadoe.org/External-Affairs-and-Policy/communications/Pages/coronavirus.aspx" TargetMode="Externa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hyperlink" Target="https://www.cdc.gov/" TargetMode="External"/><Relationship Id="rId5" Type="http://schemas.openxmlformats.org/officeDocument/2006/relationships/hyperlink" Target="https://dph.georgia.gov/" TargetMode="Externa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hyperlink" Target="mailto:schoolsafety@doe.k12.ga.us" TargetMode="Externa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hyperlink" Target="https://www.gadoe.org/External-Affairs-and-Policy/communications/Pages/coronavirus.aspx" TargetMode="Externa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hyperlink" Target="https://www.gadoe.org/External-Affairs-and-Policy/communications/Pages/coronavirus.aspx" TargetMode="External"/><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hyperlink" Target="mailto:gmcgiboney@doe.k12.ga.us" TargetMode="External"/><Relationship Id="rId5" Type="http://schemas.openxmlformats.org/officeDocument/2006/relationships/hyperlink" Target="mailto:ian.caraway@georgia.gov" TargetMode="External"/><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schoolsafety@doe.k12.ga.us"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mailto:schoolsafety@doe.k12.ga.us"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792414" y="489718"/>
            <a:ext cx="7913874" cy="2387600"/>
          </a:xfrm>
        </p:spPr>
        <p:txBody>
          <a:bodyPr>
            <a:normAutofit/>
          </a:bodyPr>
          <a:lstStyle/>
          <a:p>
            <a:r>
              <a:rPr lang="en-US" sz="4400" dirty="0">
                <a:latin typeface="Arial Black" panose="020B0A04020102020204" pitchFamily="34" charset="0"/>
                <a:cs typeface="Times New Roman" panose="02020603050405020304" pitchFamily="18" charset="0"/>
              </a:rPr>
              <a:t>COVID 19 (Coronavirus)</a:t>
            </a:r>
            <a:br>
              <a:rPr lang="en-US" sz="4400" dirty="0">
                <a:latin typeface="Arial Black" panose="020B0A04020102020204" pitchFamily="34" charset="0"/>
                <a:cs typeface="Times New Roman" panose="02020603050405020304" pitchFamily="18" charset="0"/>
              </a:rPr>
            </a:br>
            <a:r>
              <a:rPr lang="en-US" sz="4400" dirty="0">
                <a:latin typeface="Arial Black" panose="020B0A04020102020204" pitchFamily="34" charset="0"/>
                <a:cs typeface="Times New Roman" panose="02020603050405020304" pitchFamily="18" charset="0"/>
              </a:rPr>
              <a:t>Update</a:t>
            </a:r>
          </a:p>
        </p:txBody>
      </p:sp>
      <p:sp>
        <p:nvSpPr>
          <p:cNvPr id="7" name="Subtitle 6">
            <a:extLst>
              <a:ext uri="{FF2B5EF4-FFF2-40B4-BE49-F238E27FC236}">
                <a16:creationId xmlns:a16="http://schemas.microsoft.com/office/drawing/2014/main" id="{0C59CF97-0D59-634D-87EA-64E41E65128A}"/>
              </a:ext>
            </a:extLst>
          </p:cNvPr>
          <p:cNvSpPr>
            <a:spLocks noGrp="1"/>
          </p:cNvSpPr>
          <p:nvPr>
            <p:ph type="subTitle" idx="1"/>
          </p:nvPr>
        </p:nvSpPr>
        <p:spPr>
          <a:xfrm>
            <a:off x="946734" y="3293981"/>
            <a:ext cx="7913874" cy="2316244"/>
          </a:xfrm>
        </p:spPr>
        <p:txBody>
          <a:bodyPr>
            <a:normAutofit/>
          </a:bodyPr>
          <a:lstStyle/>
          <a:p>
            <a:r>
              <a:rPr lang="en-US" sz="2400" dirty="0">
                <a:solidFill>
                  <a:schemeClr val="tx1"/>
                </a:solidFill>
                <a:latin typeface="+mn-lt"/>
                <a:cs typeface="Times New Roman" panose="02020603050405020304" pitchFamily="18" charset="0"/>
              </a:rPr>
              <a:t>Governor’s Office</a:t>
            </a:r>
          </a:p>
          <a:p>
            <a:r>
              <a:rPr lang="en-US" sz="2400" dirty="0">
                <a:solidFill>
                  <a:schemeClr val="tx1"/>
                </a:solidFill>
                <a:latin typeface="+mn-lt"/>
                <a:cs typeface="Times New Roman" panose="02020603050405020304" pitchFamily="18" charset="0"/>
              </a:rPr>
              <a:t>Georgia Department of Public Health</a:t>
            </a:r>
          </a:p>
          <a:p>
            <a:r>
              <a:rPr lang="en-US" sz="2400" dirty="0">
                <a:solidFill>
                  <a:schemeClr val="tx1"/>
                </a:solidFill>
                <a:latin typeface="+mn-lt"/>
                <a:cs typeface="Times New Roman" panose="02020603050405020304" pitchFamily="18" charset="0"/>
              </a:rPr>
              <a:t>Georgia Department of Education</a:t>
            </a:r>
          </a:p>
          <a:p>
            <a:endParaRPr lang="en-US" sz="2400" dirty="0">
              <a:solidFill>
                <a:schemeClr val="accent6">
                  <a:lumMod val="75000"/>
                </a:schemeClr>
              </a:solidFill>
              <a:latin typeface="+mn-lt"/>
              <a:cs typeface="Times New Roman" panose="02020603050405020304" pitchFamily="18" charset="0"/>
            </a:endParaRPr>
          </a:p>
          <a:p>
            <a:r>
              <a:rPr lang="en-US" sz="2400" dirty="0">
                <a:solidFill>
                  <a:schemeClr val="accent6">
                    <a:lumMod val="75000"/>
                  </a:schemeClr>
                </a:solidFill>
                <a:latin typeface="+mn-lt"/>
                <a:cs typeface="Times New Roman" panose="02020603050405020304" pitchFamily="18" charset="0"/>
              </a:rPr>
              <a:t>March 11, 2020</a:t>
            </a:r>
          </a:p>
        </p:txBody>
      </p:sp>
      <p:sp>
        <p:nvSpPr>
          <p:cNvPr id="4" name="TextBox 3"/>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90023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A8EC-AA3C-46D4-B3C4-BF59E2E6EBD1}"/>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How Does COVID-19 Spread?</a:t>
            </a:r>
            <a:br>
              <a:rPr lang="en-US" b="1" dirty="0">
                <a:latin typeface="Times New Roman" panose="02020603050405020304" pitchFamily="18" charset="0"/>
                <a:cs typeface="Times New Roman" panose="02020603050405020304" pitchFamily="18" charset="0"/>
              </a:rPr>
            </a:b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940E490-F51D-49C6-ACD5-280A85CE0F23}"/>
              </a:ext>
            </a:extLst>
          </p:cNvPr>
          <p:cNvSpPr>
            <a:spLocks noGrp="1"/>
          </p:cNvSpPr>
          <p:nvPr>
            <p:ph sz="quarter" idx="10"/>
          </p:nvPr>
        </p:nvSpPr>
        <p:spPr>
          <a:xfrm>
            <a:off x="0" y="1627749"/>
            <a:ext cx="5622985" cy="4437063"/>
          </a:xfrm>
        </p:spPr>
        <p:txBody>
          <a:bodyPr/>
          <a:lstStyle/>
          <a:p>
            <a:pPr>
              <a:lnSpc>
                <a:spcPct val="100000"/>
              </a:lnSpc>
              <a:spcBef>
                <a:spcPts val="0"/>
              </a:spcBef>
            </a:pPr>
            <a:r>
              <a:rPr lang="en-US" dirty="0">
                <a:latin typeface="Times New Roman" panose="02020603050405020304" pitchFamily="18" charset="0"/>
                <a:cs typeface="Times New Roman" panose="02020603050405020304" pitchFamily="18" charset="0"/>
              </a:rPr>
              <a:t>COVID-19 spreads the same way the flu and other respiratory diseases spread:</a:t>
            </a:r>
          </a:p>
          <a:p>
            <a:pPr>
              <a:lnSpc>
                <a:spcPct val="100000"/>
              </a:lnSpc>
              <a:spcBef>
                <a:spcPts val="0"/>
              </a:spcBef>
            </a:pPr>
            <a:endParaRPr lang="en-US" dirty="0">
              <a:latin typeface="Times New Roman" panose="02020603050405020304" pitchFamily="18" charset="0"/>
              <a:cs typeface="Times New Roman" panose="02020603050405020304" pitchFamily="18" charset="0"/>
            </a:endParaRP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Through respiratory droplets produced when an infected person coughs or sneezes.</a:t>
            </a: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These droplets can land in the mouths or noses of people who are nearby or possibly be inhaled into the lungs.</a:t>
            </a: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Between people who are in close contact with one another (within about 6 feet).</a:t>
            </a:r>
          </a:p>
          <a:p>
            <a:pPr>
              <a:lnSpc>
                <a:spcPct val="100000"/>
              </a:lnSpc>
              <a:spcBef>
                <a:spcPts val="0"/>
              </a:spcBef>
            </a:pPr>
            <a:endParaRPr lang="en-US" dirty="0"/>
          </a:p>
          <a:p>
            <a:pPr>
              <a:lnSpc>
                <a:spcPct val="108000"/>
              </a:lnSpc>
              <a:spcBef>
                <a:spcPts val="0"/>
              </a:spcBef>
            </a:pPr>
            <a:endParaRPr lang="en-US" dirty="0"/>
          </a:p>
          <a:p>
            <a:endParaRPr lang="en-US" dirty="0"/>
          </a:p>
        </p:txBody>
      </p:sp>
      <p:pic>
        <p:nvPicPr>
          <p:cNvPr id="6" name="Picture 5">
            <a:extLst>
              <a:ext uri="{FF2B5EF4-FFF2-40B4-BE49-F238E27FC236}">
                <a16:creationId xmlns:a16="http://schemas.microsoft.com/office/drawing/2014/main" id="{A122F8D5-253D-496B-B3FA-0BB46EEB538B}"/>
              </a:ext>
            </a:extLst>
          </p:cNvPr>
          <p:cNvPicPr>
            <a:picLocks noChangeAspect="1"/>
          </p:cNvPicPr>
          <p:nvPr/>
        </p:nvPicPr>
        <p:blipFill>
          <a:blip r:embed="rId2"/>
          <a:stretch>
            <a:fillRect/>
          </a:stretch>
        </p:blipFill>
        <p:spPr>
          <a:xfrm>
            <a:off x="6604241" y="1798990"/>
            <a:ext cx="2041045" cy="1780408"/>
          </a:xfrm>
          <a:prstGeom prst="rect">
            <a:avLst/>
          </a:prstGeom>
        </p:spPr>
      </p:pic>
      <p:grpSp>
        <p:nvGrpSpPr>
          <p:cNvPr id="7" name="Group 6">
            <a:extLst>
              <a:ext uri="{FF2B5EF4-FFF2-40B4-BE49-F238E27FC236}">
                <a16:creationId xmlns:a16="http://schemas.microsoft.com/office/drawing/2014/main" id="{3D85C41A-0770-4C86-B374-F6731A25C357}"/>
              </a:ext>
            </a:extLst>
          </p:cNvPr>
          <p:cNvGrpSpPr/>
          <p:nvPr/>
        </p:nvGrpSpPr>
        <p:grpSpPr>
          <a:xfrm>
            <a:off x="6352816" y="3846281"/>
            <a:ext cx="2472529" cy="1800225"/>
            <a:chOff x="8247752" y="4053315"/>
            <a:chExt cx="3039462" cy="1800225"/>
          </a:xfrm>
        </p:grpSpPr>
        <p:pic>
          <p:nvPicPr>
            <p:cNvPr id="4" name="Picture 3">
              <a:extLst>
                <a:ext uri="{FF2B5EF4-FFF2-40B4-BE49-F238E27FC236}">
                  <a16:creationId xmlns:a16="http://schemas.microsoft.com/office/drawing/2014/main" id="{C2B780C4-CB02-4C12-A54A-58F48BD472F2}"/>
                </a:ext>
              </a:extLst>
            </p:cNvPr>
            <p:cNvPicPr>
              <a:picLocks noChangeAspect="1"/>
            </p:cNvPicPr>
            <p:nvPr/>
          </p:nvPicPr>
          <p:blipFill>
            <a:blip r:embed="rId3"/>
            <a:stretch>
              <a:fillRect/>
            </a:stretch>
          </p:blipFill>
          <p:spPr>
            <a:xfrm>
              <a:off x="8247752" y="4301662"/>
              <a:ext cx="2526641" cy="1477847"/>
            </a:xfrm>
            <a:prstGeom prst="rect">
              <a:avLst/>
            </a:prstGeom>
          </p:spPr>
        </p:pic>
        <p:pic>
          <p:nvPicPr>
            <p:cNvPr id="5" name="Picture 4">
              <a:extLst>
                <a:ext uri="{FF2B5EF4-FFF2-40B4-BE49-F238E27FC236}">
                  <a16:creationId xmlns:a16="http://schemas.microsoft.com/office/drawing/2014/main" id="{4FE83CC7-444A-4870-8A84-7444B53FD3D7}"/>
                </a:ext>
              </a:extLst>
            </p:cNvPr>
            <p:cNvPicPr>
              <a:picLocks noChangeAspect="1"/>
            </p:cNvPicPr>
            <p:nvPr/>
          </p:nvPicPr>
          <p:blipFill>
            <a:blip r:embed="rId4"/>
            <a:stretch>
              <a:fillRect/>
            </a:stretch>
          </p:blipFill>
          <p:spPr>
            <a:xfrm>
              <a:off x="10687139" y="4053315"/>
              <a:ext cx="600075" cy="1800225"/>
            </a:xfrm>
            <a:prstGeom prst="rect">
              <a:avLst/>
            </a:prstGeom>
          </p:spPr>
        </p:pic>
      </p:grpSp>
      <p:sp>
        <p:nvSpPr>
          <p:cNvPr id="9" name="TextBox 8"/>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88487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3E32-3310-4BC5-ADBC-911DD12FAD44}"/>
              </a:ext>
            </a:extLst>
          </p:cNvPr>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What are the Symptoms of COVID-19</a:t>
            </a:r>
            <a:r>
              <a:rPr lang="en-US" dirty="0"/>
              <a:t>?</a:t>
            </a:r>
          </a:p>
        </p:txBody>
      </p:sp>
      <p:sp>
        <p:nvSpPr>
          <p:cNvPr id="3" name="Content Placeholder 2">
            <a:extLst>
              <a:ext uri="{FF2B5EF4-FFF2-40B4-BE49-F238E27FC236}">
                <a16:creationId xmlns:a16="http://schemas.microsoft.com/office/drawing/2014/main" id="{01CD9A59-5B51-453D-9F33-1057B6137740}"/>
              </a:ext>
            </a:extLst>
          </p:cNvPr>
          <p:cNvSpPr>
            <a:spLocks noGrp="1"/>
          </p:cNvSpPr>
          <p:nvPr>
            <p:ph sz="quarter" idx="10"/>
          </p:nvPr>
        </p:nvSpPr>
        <p:spPr>
          <a:xfrm>
            <a:off x="180108" y="1635746"/>
            <a:ext cx="8595831" cy="4437063"/>
          </a:xfrm>
        </p:spPr>
        <p:txBody>
          <a:bodyPr/>
          <a:lstStyle/>
          <a:p>
            <a:r>
              <a:rPr lang="en-US" dirty="0">
                <a:latin typeface="Times New Roman" panose="02020603050405020304" pitchFamily="18" charset="0"/>
                <a:cs typeface="Times New Roman" panose="02020603050405020304" pitchFamily="18" charset="0"/>
              </a:rPr>
              <a:t>Symptoms of COVID-19 are:</a:t>
            </a: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Fever</a:t>
            </a: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Cough </a:t>
            </a:r>
          </a:p>
          <a:p>
            <a:pPr marL="457200" indent="-342900">
              <a:lnSpc>
                <a:spcPct val="100000"/>
              </a:lnSpc>
              <a:spcBef>
                <a:spcPts val="0"/>
              </a:spcBef>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Shortness of breath</a:t>
            </a:r>
          </a:p>
          <a:p>
            <a:r>
              <a:rPr lang="en-US" dirty="0">
                <a:latin typeface="Times New Roman" panose="02020603050405020304" pitchFamily="18" charset="0"/>
                <a:cs typeface="Times New Roman" panose="02020603050405020304" pitchFamily="18" charset="0"/>
              </a:rPr>
              <a:t>Symptoms appear </a:t>
            </a:r>
            <a:r>
              <a:rPr lang="en-US" b="1" dirty="0">
                <a:latin typeface="Times New Roman" panose="02020603050405020304" pitchFamily="18" charset="0"/>
                <a:cs typeface="Times New Roman" panose="02020603050405020304" pitchFamily="18" charset="0"/>
              </a:rPr>
              <a:t>2 to 14 days </a:t>
            </a:r>
            <a:r>
              <a:rPr lang="en-US" dirty="0">
                <a:latin typeface="Times New Roman" panose="02020603050405020304" pitchFamily="18" charset="0"/>
                <a:cs typeface="Times New Roman" panose="02020603050405020304" pitchFamily="18" charset="0"/>
              </a:rPr>
              <a:t>after exposure. The average incubation period of COVID-19 is reported to be about </a:t>
            </a:r>
            <a:r>
              <a:rPr lang="en-US" b="1" dirty="0">
                <a:latin typeface="Times New Roman" panose="02020603050405020304" pitchFamily="18" charset="0"/>
                <a:cs typeface="Times New Roman" panose="02020603050405020304" pitchFamily="18" charset="0"/>
              </a:rPr>
              <a:t>5 days</a:t>
            </a:r>
            <a:r>
              <a:rPr lang="en-US" dirty="0">
                <a:latin typeface="Times New Roman" panose="02020603050405020304" pitchFamily="18" charset="0"/>
                <a:cs typeface="Times New Roman" panose="02020603050405020304" pitchFamily="18" charset="0"/>
              </a:rPr>
              <a:t>.  </a:t>
            </a:r>
          </a:p>
          <a:p>
            <a:r>
              <a:rPr lang="en-US" b="1" dirty="0">
                <a:solidFill>
                  <a:srgbClr val="FF0000"/>
                </a:solidFill>
                <a:latin typeface="Times New Roman" panose="02020603050405020304" pitchFamily="18" charset="0"/>
                <a:cs typeface="Times New Roman" panose="02020603050405020304" pitchFamily="18" charset="0"/>
              </a:rPr>
              <a:t>Eighty percent of patients with confirmed COVID-19 have mild symptoms.</a:t>
            </a:r>
            <a:r>
              <a:rPr lang="en-US" dirty="0">
                <a:solidFill>
                  <a:srgbClr val="FF0000"/>
                </a:solidFill>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In very severe cases, patients with COVID-19 have developed pneumonia in both lungs. In some cases, COVID-19 can be fatal</a:t>
            </a:r>
            <a:r>
              <a:rPr lang="en-US" dirty="0"/>
              <a:t>.</a:t>
            </a:r>
          </a:p>
          <a:p>
            <a:endParaRPr lang="en-US" dirty="0"/>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07392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CC12-3E38-44F0-80C2-81310E4A6452}"/>
              </a:ext>
            </a:extLst>
          </p:cNvPr>
          <p:cNvSpPr>
            <a:spLocks noGrp="1"/>
          </p:cNvSpPr>
          <p:nvPr>
            <p:ph type="title"/>
          </p:nvPr>
        </p:nvSpPr>
        <p:spPr>
          <a:xfrm>
            <a:off x="0" y="786591"/>
            <a:ext cx="9144000" cy="608893"/>
          </a:xfrm>
        </p:spPr>
        <p:txBody>
          <a:bodyPr>
            <a:normAutofit fontScale="90000"/>
          </a:bodyPr>
          <a:lstStyle/>
          <a:p>
            <a:r>
              <a:rPr lang="en-US" b="1" dirty="0">
                <a:latin typeface="Times New Roman" panose="02020603050405020304" pitchFamily="18" charset="0"/>
                <a:cs typeface="Times New Roman" panose="02020603050405020304" pitchFamily="18" charset="0"/>
              </a:rPr>
              <a:t>How Can COVID-19 Infection be Prevented?</a:t>
            </a:r>
          </a:p>
        </p:txBody>
      </p:sp>
      <p:sp>
        <p:nvSpPr>
          <p:cNvPr id="3" name="Content Placeholder 2">
            <a:extLst>
              <a:ext uri="{FF2B5EF4-FFF2-40B4-BE49-F238E27FC236}">
                <a16:creationId xmlns:a16="http://schemas.microsoft.com/office/drawing/2014/main" id="{B2A65439-D2F9-4D30-A582-426C22DAD1D1}"/>
              </a:ext>
            </a:extLst>
          </p:cNvPr>
          <p:cNvSpPr>
            <a:spLocks noGrp="1"/>
          </p:cNvSpPr>
          <p:nvPr>
            <p:ph sz="quarter" idx="10"/>
          </p:nvPr>
        </p:nvSpPr>
        <p:spPr>
          <a:xfrm>
            <a:off x="178030" y="1629076"/>
            <a:ext cx="6128657" cy="3952216"/>
          </a:xfrm>
        </p:spPr>
        <p:txBody>
          <a:bodyPr/>
          <a:lstStyle/>
          <a:p>
            <a:pPr lvl="0"/>
            <a:r>
              <a:rPr lang="en-US" dirty="0">
                <a:latin typeface="Times New Roman" panose="02020603050405020304" pitchFamily="18" charset="0"/>
                <a:cs typeface="Times New Roman" panose="02020603050405020304" pitchFamily="18" charset="0"/>
              </a:rPr>
              <a:t>Wash your hands often with soap and warm water for at least 20 seconds - use an alcohol-based hand sanitizer if soap and water are not available.</a:t>
            </a:r>
          </a:p>
          <a:p>
            <a:pPr lvl="0"/>
            <a:r>
              <a:rPr lang="en-US" dirty="0">
                <a:latin typeface="Times New Roman" panose="02020603050405020304" pitchFamily="18" charset="0"/>
                <a:cs typeface="Times New Roman" panose="02020603050405020304" pitchFamily="18" charset="0"/>
              </a:rPr>
              <a:t>Avoid touching your eyes, nose and mouth with unwashed hands.</a:t>
            </a:r>
          </a:p>
          <a:p>
            <a:pPr lvl="0"/>
            <a:r>
              <a:rPr lang="en-US" dirty="0">
                <a:latin typeface="Times New Roman" panose="02020603050405020304" pitchFamily="18" charset="0"/>
                <a:cs typeface="Times New Roman" panose="02020603050405020304" pitchFamily="18" charset="0"/>
              </a:rPr>
              <a:t>Cover your cough or sneeze with a tissue, then throw the tissue in the trash.</a:t>
            </a:r>
          </a:p>
          <a:p>
            <a:pPr lvl="0"/>
            <a:r>
              <a:rPr lang="en-US" dirty="0">
                <a:latin typeface="Times New Roman" panose="02020603050405020304" pitchFamily="18" charset="0"/>
                <a:cs typeface="Times New Roman" panose="02020603050405020304" pitchFamily="18" charset="0"/>
              </a:rPr>
              <a:t>Stay home if you’re sick.</a:t>
            </a:r>
          </a:p>
          <a:p>
            <a:pPr lvl="0"/>
            <a:r>
              <a:rPr lang="en-US" dirty="0">
                <a:latin typeface="Times New Roman" panose="02020603050405020304" pitchFamily="18" charset="0"/>
                <a:cs typeface="Times New Roman" panose="02020603050405020304" pitchFamily="18" charset="0"/>
              </a:rPr>
              <a:t>Avoid close contact with people who are sick.</a:t>
            </a:r>
          </a:p>
          <a:p>
            <a:r>
              <a:rPr lang="en-US" b="1" dirty="0">
                <a:solidFill>
                  <a:srgbClr val="FF0000"/>
                </a:solidFill>
                <a:latin typeface="Times New Roman" panose="02020603050405020304" pitchFamily="18" charset="0"/>
                <a:cs typeface="Times New Roman" panose="02020603050405020304" pitchFamily="18" charset="0"/>
              </a:rPr>
              <a:t>Get a flu shot!  </a:t>
            </a:r>
            <a:r>
              <a:rPr lang="en-US" dirty="0">
                <a:latin typeface="Times New Roman" panose="02020603050405020304" pitchFamily="18" charset="0"/>
                <a:cs typeface="Times New Roman" panose="02020603050405020304" pitchFamily="18" charset="0"/>
              </a:rPr>
              <a:t>A flu shot won’t protect against COVID-19, but if you do get the flu, your symptoms will be less severe, easing the burden on health care facilities.</a:t>
            </a:r>
          </a:p>
          <a:p>
            <a:pPr lvl="0"/>
            <a:endParaRPr lang="en-US" sz="2200" dirty="0"/>
          </a:p>
          <a:p>
            <a:endParaRPr lang="en-US" dirty="0"/>
          </a:p>
        </p:txBody>
      </p:sp>
      <p:grpSp>
        <p:nvGrpSpPr>
          <p:cNvPr id="6" name="Group 5">
            <a:extLst>
              <a:ext uri="{FF2B5EF4-FFF2-40B4-BE49-F238E27FC236}">
                <a16:creationId xmlns:a16="http://schemas.microsoft.com/office/drawing/2014/main" id="{473691B1-EFDA-4B49-9C8C-9AD8B784A6F3}"/>
              </a:ext>
            </a:extLst>
          </p:cNvPr>
          <p:cNvGrpSpPr/>
          <p:nvPr/>
        </p:nvGrpSpPr>
        <p:grpSpPr>
          <a:xfrm>
            <a:off x="6732916" y="1629076"/>
            <a:ext cx="2260121" cy="1483743"/>
            <a:chOff x="7998123" y="1595195"/>
            <a:chExt cx="2260121" cy="1483743"/>
          </a:xfrm>
        </p:grpSpPr>
        <p:sp>
          <p:nvSpPr>
            <p:cNvPr id="4" name="Speech Bubble: Rectangle with Corners Rounded 3">
              <a:extLst>
                <a:ext uri="{FF2B5EF4-FFF2-40B4-BE49-F238E27FC236}">
                  <a16:creationId xmlns:a16="http://schemas.microsoft.com/office/drawing/2014/main" id="{1D0D432A-A0B8-46B5-ADA6-DF96B51EBC2E}"/>
                </a:ext>
              </a:extLst>
            </p:cNvPr>
            <p:cNvSpPr/>
            <p:nvPr/>
          </p:nvSpPr>
          <p:spPr>
            <a:xfrm rot="5400000">
              <a:off x="8386312" y="1207006"/>
              <a:ext cx="1483743" cy="2260121"/>
            </a:xfrm>
            <a:prstGeom prst="wedgeRoundRectCallou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a:extLst>
                <a:ext uri="{FF2B5EF4-FFF2-40B4-BE49-F238E27FC236}">
                  <a16:creationId xmlns:a16="http://schemas.microsoft.com/office/drawing/2014/main" id="{110268E9-36D3-492F-9C6C-1DBCDAF46322}"/>
                </a:ext>
              </a:extLst>
            </p:cNvPr>
            <p:cNvSpPr txBox="1"/>
            <p:nvPr/>
          </p:nvSpPr>
          <p:spPr>
            <a:xfrm>
              <a:off x="8298611" y="1736903"/>
              <a:ext cx="1959633" cy="1200329"/>
            </a:xfrm>
            <a:prstGeom prst="rect">
              <a:avLst/>
            </a:prstGeom>
            <a:noFill/>
          </p:spPr>
          <p:txBody>
            <a:bodyPr wrap="square" rtlCol="0">
              <a:spAutoFit/>
            </a:bodyPr>
            <a:lstStyle/>
            <a:p>
              <a:r>
                <a:rPr lang="en-US" dirty="0">
                  <a:solidFill>
                    <a:srgbClr val="FF0000"/>
                  </a:solidFill>
                  <a:latin typeface="Segoe UI" panose="020B0502040204020203" pitchFamily="34" charset="0"/>
                  <a:cs typeface="Segoe UI" panose="020B0502040204020203" pitchFamily="34" charset="0"/>
                </a:rPr>
                <a:t>Sing “Happy Birthday” two times through as you’re washing.</a:t>
              </a:r>
            </a:p>
          </p:txBody>
        </p:sp>
      </p:grpSp>
      <p:pic>
        <p:nvPicPr>
          <p:cNvPr id="7" name="Picture 6">
            <a:extLst>
              <a:ext uri="{FF2B5EF4-FFF2-40B4-BE49-F238E27FC236}">
                <a16:creationId xmlns:a16="http://schemas.microsoft.com/office/drawing/2014/main" id="{04941450-F264-4090-A696-5E846C070165}"/>
              </a:ext>
            </a:extLst>
          </p:cNvPr>
          <p:cNvPicPr>
            <a:picLocks noChangeAspect="1"/>
          </p:cNvPicPr>
          <p:nvPr/>
        </p:nvPicPr>
        <p:blipFill>
          <a:blip r:embed="rId3"/>
          <a:stretch>
            <a:fillRect/>
          </a:stretch>
        </p:blipFill>
        <p:spPr>
          <a:xfrm>
            <a:off x="6685521" y="3429000"/>
            <a:ext cx="2159564" cy="2550260"/>
          </a:xfrm>
          <a:prstGeom prst="rect">
            <a:avLst/>
          </a:prstGeom>
        </p:spPr>
      </p:pic>
      <p:sp>
        <p:nvSpPr>
          <p:cNvPr id="9" name="TextBox 8"/>
          <p:cNvSpPr txBox="1"/>
          <p:nvPr/>
        </p:nvSpPr>
        <p:spPr>
          <a:xfrm>
            <a:off x="4045527" y="6550223"/>
            <a:ext cx="5098473" cy="307777"/>
          </a:xfrm>
          <a:prstGeom prst="rect">
            <a:avLst/>
          </a:prstGeom>
          <a:solidFill>
            <a:srgbClr val="FF0000"/>
          </a:solidFill>
        </p:spPr>
        <p:txBody>
          <a:bodyPr wrap="square" rtlCol="0">
            <a:spAutoFit/>
          </a:bodyPr>
          <a:lstStyle/>
          <a:p>
            <a:pPr algn="ctr"/>
            <a:r>
              <a:rPr lang="en-US" sz="14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412792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4D3A-549C-47E9-A34D-D0C6B7D17DB8}"/>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Where Have</a:t>
            </a:r>
            <a:r>
              <a:rPr lang="en-US" sz="4400" b="1" dirty="0">
                <a:solidFill>
                  <a:srgbClr val="FF0000"/>
                </a:solidFill>
                <a:latin typeface="Times New Roman" panose="02020603050405020304" pitchFamily="18" charset="0"/>
                <a:cs typeface="Times New Roman" panose="02020603050405020304" pitchFamily="18" charset="0"/>
              </a:rPr>
              <a:t> Your </a:t>
            </a:r>
            <a:r>
              <a:rPr lang="en-US" b="1" dirty="0">
                <a:latin typeface="Times New Roman" panose="02020603050405020304" pitchFamily="18" charset="0"/>
                <a:cs typeface="Times New Roman" panose="02020603050405020304" pitchFamily="18" charset="0"/>
              </a:rPr>
              <a:t>Hands Been?</a:t>
            </a:r>
          </a:p>
        </p:txBody>
      </p:sp>
      <p:pic>
        <p:nvPicPr>
          <p:cNvPr id="4" name="Content Placeholder 3">
            <a:extLst>
              <a:ext uri="{FF2B5EF4-FFF2-40B4-BE49-F238E27FC236}">
                <a16:creationId xmlns:a16="http://schemas.microsoft.com/office/drawing/2014/main" id="{C3F07AD2-9850-4618-A35B-FCDDA657FA08}"/>
              </a:ext>
            </a:extLst>
          </p:cNvPr>
          <p:cNvPicPr>
            <a:picLocks noGrp="1" noChangeAspect="1"/>
          </p:cNvPicPr>
          <p:nvPr>
            <p:ph sz="quarter" idx="10"/>
          </p:nvPr>
        </p:nvPicPr>
        <p:blipFill>
          <a:blip r:embed="rId3"/>
          <a:stretch>
            <a:fillRect/>
          </a:stretch>
        </p:blipFill>
        <p:spPr>
          <a:xfrm>
            <a:off x="4572001" y="1831195"/>
            <a:ext cx="1975057" cy="1152456"/>
          </a:xfrm>
          <a:prstGeom prst="rect">
            <a:avLst/>
          </a:prstGeom>
        </p:spPr>
      </p:pic>
      <p:pic>
        <p:nvPicPr>
          <p:cNvPr id="8" name="Picture 7">
            <a:extLst>
              <a:ext uri="{FF2B5EF4-FFF2-40B4-BE49-F238E27FC236}">
                <a16:creationId xmlns:a16="http://schemas.microsoft.com/office/drawing/2014/main" id="{7FB1672D-B088-49D1-BEA2-138D383DEE02}"/>
              </a:ext>
            </a:extLst>
          </p:cNvPr>
          <p:cNvPicPr>
            <a:picLocks noChangeAspect="1"/>
          </p:cNvPicPr>
          <p:nvPr/>
        </p:nvPicPr>
        <p:blipFill>
          <a:blip r:embed="rId4"/>
          <a:stretch>
            <a:fillRect/>
          </a:stretch>
        </p:blipFill>
        <p:spPr>
          <a:xfrm>
            <a:off x="7401988" y="3556522"/>
            <a:ext cx="1742012" cy="1115248"/>
          </a:xfrm>
          <a:prstGeom prst="rect">
            <a:avLst/>
          </a:prstGeom>
        </p:spPr>
      </p:pic>
      <p:pic>
        <p:nvPicPr>
          <p:cNvPr id="10" name="Picture 9">
            <a:extLst>
              <a:ext uri="{FF2B5EF4-FFF2-40B4-BE49-F238E27FC236}">
                <a16:creationId xmlns:a16="http://schemas.microsoft.com/office/drawing/2014/main" id="{5E6CBCAB-D334-4FFA-AF6E-121094610856}"/>
              </a:ext>
            </a:extLst>
          </p:cNvPr>
          <p:cNvPicPr>
            <a:picLocks noChangeAspect="1"/>
          </p:cNvPicPr>
          <p:nvPr/>
        </p:nvPicPr>
        <p:blipFill>
          <a:blip r:embed="rId5"/>
          <a:stretch>
            <a:fillRect/>
          </a:stretch>
        </p:blipFill>
        <p:spPr>
          <a:xfrm>
            <a:off x="6091" y="1581704"/>
            <a:ext cx="2229299" cy="1568684"/>
          </a:xfrm>
          <a:prstGeom prst="rect">
            <a:avLst/>
          </a:prstGeom>
        </p:spPr>
      </p:pic>
      <p:pic>
        <p:nvPicPr>
          <p:cNvPr id="11" name="Picture 10">
            <a:extLst>
              <a:ext uri="{FF2B5EF4-FFF2-40B4-BE49-F238E27FC236}">
                <a16:creationId xmlns:a16="http://schemas.microsoft.com/office/drawing/2014/main" id="{D2C227F8-1854-4F11-B64B-B6788A765CB1}"/>
              </a:ext>
            </a:extLst>
          </p:cNvPr>
          <p:cNvPicPr>
            <a:picLocks noChangeAspect="1"/>
          </p:cNvPicPr>
          <p:nvPr/>
        </p:nvPicPr>
        <p:blipFill>
          <a:blip r:embed="rId6"/>
          <a:stretch>
            <a:fillRect/>
          </a:stretch>
        </p:blipFill>
        <p:spPr>
          <a:xfrm>
            <a:off x="2085211" y="1723308"/>
            <a:ext cx="2229299" cy="1617027"/>
          </a:xfrm>
          <a:prstGeom prst="rect">
            <a:avLst/>
          </a:prstGeom>
        </p:spPr>
      </p:pic>
      <p:pic>
        <p:nvPicPr>
          <p:cNvPr id="12" name="Picture 11">
            <a:extLst>
              <a:ext uri="{FF2B5EF4-FFF2-40B4-BE49-F238E27FC236}">
                <a16:creationId xmlns:a16="http://schemas.microsoft.com/office/drawing/2014/main" id="{FDCB9D14-98B0-4E69-9B85-CEF5EA332D45}"/>
              </a:ext>
            </a:extLst>
          </p:cNvPr>
          <p:cNvPicPr>
            <a:picLocks noChangeAspect="1"/>
          </p:cNvPicPr>
          <p:nvPr/>
        </p:nvPicPr>
        <p:blipFill>
          <a:blip r:embed="rId7"/>
          <a:stretch>
            <a:fillRect/>
          </a:stretch>
        </p:blipFill>
        <p:spPr>
          <a:xfrm>
            <a:off x="68420" y="3338006"/>
            <a:ext cx="1967054" cy="1466791"/>
          </a:xfrm>
          <a:prstGeom prst="rect">
            <a:avLst/>
          </a:prstGeom>
        </p:spPr>
      </p:pic>
      <p:pic>
        <p:nvPicPr>
          <p:cNvPr id="13" name="Picture 12">
            <a:extLst>
              <a:ext uri="{FF2B5EF4-FFF2-40B4-BE49-F238E27FC236}">
                <a16:creationId xmlns:a16="http://schemas.microsoft.com/office/drawing/2014/main" id="{B6ED35F6-64E0-4AD4-BEC9-72002EA6B8ED}"/>
              </a:ext>
            </a:extLst>
          </p:cNvPr>
          <p:cNvPicPr>
            <a:picLocks noChangeAspect="1"/>
          </p:cNvPicPr>
          <p:nvPr/>
        </p:nvPicPr>
        <p:blipFill>
          <a:blip r:embed="rId8"/>
          <a:stretch>
            <a:fillRect/>
          </a:stretch>
        </p:blipFill>
        <p:spPr>
          <a:xfrm>
            <a:off x="4917928" y="3444337"/>
            <a:ext cx="1975056" cy="2981698"/>
          </a:xfrm>
          <a:prstGeom prst="rect">
            <a:avLst/>
          </a:prstGeom>
        </p:spPr>
      </p:pic>
      <p:pic>
        <p:nvPicPr>
          <p:cNvPr id="14" name="Picture 13">
            <a:extLst>
              <a:ext uri="{FF2B5EF4-FFF2-40B4-BE49-F238E27FC236}">
                <a16:creationId xmlns:a16="http://schemas.microsoft.com/office/drawing/2014/main" id="{5BEAF787-6C8E-41D0-8D2D-6E66C0A7485E}"/>
              </a:ext>
            </a:extLst>
          </p:cNvPr>
          <p:cNvPicPr>
            <a:picLocks noChangeAspect="1"/>
          </p:cNvPicPr>
          <p:nvPr/>
        </p:nvPicPr>
        <p:blipFill>
          <a:blip r:embed="rId9"/>
          <a:stretch>
            <a:fillRect/>
          </a:stretch>
        </p:blipFill>
        <p:spPr>
          <a:xfrm>
            <a:off x="6804550" y="1649976"/>
            <a:ext cx="2258284" cy="1763688"/>
          </a:xfrm>
          <a:prstGeom prst="rect">
            <a:avLst/>
          </a:prstGeom>
        </p:spPr>
      </p:pic>
      <p:pic>
        <p:nvPicPr>
          <p:cNvPr id="15" name="Picture 14">
            <a:extLst>
              <a:ext uri="{FF2B5EF4-FFF2-40B4-BE49-F238E27FC236}">
                <a16:creationId xmlns:a16="http://schemas.microsoft.com/office/drawing/2014/main" id="{BCA8282E-2C52-4A1F-B17B-836723AA1690}"/>
              </a:ext>
            </a:extLst>
          </p:cNvPr>
          <p:cNvPicPr>
            <a:picLocks noChangeAspect="1"/>
          </p:cNvPicPr>
          <p:nvPr/>
        </p:nvPicPr>
        <p:blipFill>
          <a:blip r:embed="rId10"/>
          <a:stretch>
            <a:fillRect/>
          </a:stretch>
        </p:blipFill>
        <p:spPr>
          <a:xfrm>
            <a:off x="3063884" y="5587136"/>
            <a:ext cx="1538239" cy="1165860"/>
          </a:xfrm>
          <a:prstGeom prst="rect">
            <a:avLst/>
          </a:prstGeom>
        </p:spPr>
      </p:pic>
      <p:pic>
        <p:nvPicPr>
          <p:cNvPr id="16" name="Picture 15">
            <a:extLst>
              <a:ext uri="{FF2B5EF4-FFF2-40B4-BE49-F238E27FC236}">
                <a16:creationId xmlns:a16="http://schemas.microsoft.com/office/drawing/2014/main" id="{A09F2C98-FCD8-413B-95C3-5E08251F637B}"/>
              </a:ext>
            </a:extLst>
          </p:cNvPr>
          <p:cNvPicPr>
            <a:picLocks noChangeAspect="1"/>
          </p:cNvPicPr>
          <p:nvPr/>
        </p:nvPicPr>
        <p:blipFill>
          <a:blip r:embed="rId11"/>
          <a:stretch>
            <a:fillRect/>
          </a:stretch>
        </p:blipFill>
        <p:spPr>
          <a:xfrm>
            <a:off x="781025" y="4805146"/>
            <a:ext cx="1967054" cy="1969277"/>
          </a:xfrm>
          <a:prstGeom prst="rect">
            <a:avLst/>
          </a:prstGeom>
        </p:spPr>
      </p:pic>
      <p:pic>
        <p:nvPicPr>
          <p:cNvPr id="17" name="Picture 16">
            <a:extLst>
              <a:ext uri="{FF2B5EF4-FFF2-40B4-BE49-F238E27FC236}">
                <a16:creationId xmlns:a16="http://schemas.microsoft.com/office/drawing/2014/main" id="{E8484B8E-1401-42FD-B06C-24DA9E845BEC}"/>
              </a:ext>
            </a:extLst>
          </p:cNvPr>
          <p:cNvPicPr>
            <a:picLocks noChangeAspect="1"/>
          </p:cNvPicPr>
          <p:nvPr/>
        </p:nvPicPr>
        <p:blipFill>
          <a:blip r:embed="rId12"/>
          <a:stretch>
            <a:fillRect/>
          </a:stretch>
        </p:blipFill>
        <p:spPr>
          <a:xfrm>
            <a:off x="7165689" y="4775387"/>
            <a:ext cx="1897144" cy="1702033"/>
          </a:xfrm>
          <a:prstGeom prst="rect">
            <a:avLst/>
          </a:prstGeom>
        </p:spPr>
      </p:pic>
      <p:pic>
        <p:nvPicPr>
          <p:cNvPr id="18" name="Picture 17">
            <a:extLst>
              <a:ext uri="{FF2B5EF4-FFF2-40B4-BE49-F238E27FC236}">
                <a16:creationId xmlns:a16="http://schemas.microsoft.com/office/drawing/2014/main" id="{C07415D4-F339-485C-896D-92BDE6E90364}"/>
              </a:ext>
            </a:extLst>
          </p:cNvPr>
          <p:cNvPicPr>
            <a:picLocks noChangeAspect="1"/>
          </p:cNvPicPr>
          <p:nvPr/>
        </p:nvPicPr>
        <p:blipFill>
          <a:blip r:embed="rId13"/>
          <a:stretch>
            <a:fillRect/>
          </a:stretch>
        </p:blipFill>
        <p:spPr>
          <a:xfrm>
            <a:off x="1912673" y="3479610"/>
            <a:ext cx="2905780" cy="1829836"/>
          </a:xfrm>
          <a:prstGeom prst="rect">
            <a:avLst/>
          </a:prstGeom>
        </p:spPr>
      </p:pic>
      <p:sp>
        <p:nvSpPr>
          <p:cNvPr id="19" name="TextBox 18"/>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92938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87E5-7DA8-4B82-9E49-8937AE627D22}"/>
              </a:ext>
            </a:extLst>
          </p:cNvPr>
          <p:cNvSpPr>
            <a:spLocks noGrp="1"/>
          </p:cNvSpPr>
          <p:nvPr>
            <p:ph type="title"/>
          </p:nvPr>
        </p:nvSpPr>
        <p:spPr>
          <a:xfrm>
            <a:off x="0" y="660500"/>
            <a:ext cx="9718964" cy="608895"/>
          </a:xfrm>
          <a:prstGeom prst="rect">
            <a:avLst/>
          </a:prstGeom>
        </p:spPr>
        <p:txBody>
          <a:bodyPr>
            <a:normAutofit/>
          </a:bodyPr>
          <a:lstStyle/>
          <a:p>
            <a:r>
              <a:rPr lang="en-US" sz="3200" b="1" dirty="0">
                <a:latin typeface="Times New Roman" panose="02020603050405020304" pitchFamily="18" charset="0"/>
                <a:cs typeface="Times New Roman" panose="02020603050405020304" pitchFamily="18" charset="0"/>
              </a:rPr>
              <a:t>How Can COVID-19 Infection be Prevented?</a:t>
            </a:r>
          </a:p>
        </p:txBody>
      </p:sp>
      <p:pic>
        <p:nvPicPr>
          <p:cNvPr id="3" name="Picture 2">
            <a:extLst>
              <a:ext uri="{FF2B5EF4-FFF2-40B4-BE49-F238E27FC236}">
                <a16:creationId xmlns:a16="http://schemas.microsoft.com/office/drawing/2014/main" id="{AB1DAF5A-D7D5-442F-9727-507D96060280}"/>
              </a:ext>
            </a:extLst>
          </p:cNvPr>
          <p:cNvPicPr>
            <a:picLocks noChangeAspect="1"/>
          </p:cNvPicPr>
          <p:nvPr/>
        </p:nvPicPr>
        <p:blipFill rotWithShape="1">
          <a:blip r:embed="rId2"/>
          <a:srcRect l="23471" r="7108" b="3"/>
          <a:stretch/>
        </p:blipFill>
        <p:spPr>
          <a:xfrm>
            <a:off x="5243146" y="1814944"/>
            <a:ext cx="3900854" cy="3722557"/>
          </a:xfrm>
          <a:prstGeom prst="rect">
            <a:avLst/>
          </a:prstGeom>
          <a:noFill/>
        </p:spPr>
      </p:pic>
      <p:sp>
        <p:nvSpPr>
          <p:cNvPr id="4" name="Rectangle 3">
            <a:extLst>
              <a:ext uri="{FF2B5EF4-FFF2-40B4-BE49-F238E27FC236}">
                <a16:creationId xmlns:a16="http://schemas.microsoft.com/office/drawing/2014/main" id="{95682553-1D76-45AB-BC2B-2A106580D566}"/>
              </a:ext>
            </a:extLst>
          </p:cNvPr>
          <p:cNvSpPr/>
          <p:nvPr/>
        </p:nvSpPr>
        <p:spPr>
          <a:xfrm>
            <a:off x="0" y="1648919"/>
            <a:ext cx="4728148" cy="4512038"/>
          </a:xfrm>
          <a:prstGeom prst="rect">
            <a:avLst/>
          </a:prstGeom>
        </p:spPr>
        <p:txBody>
          <a:bodyPr>
            <a:noAutofit/>
          </a:bodyPr>
          <a:lstStyle/>
          <a:p>
            <a:pPr>
              <a:lnSpc>
                <a:spcPct val="90000"/>
              </a:lnSpc>
              <a:spcBef>
                <a:spcPts val="1000"/>
              </a:spcBef>
            </a:pPr>
            <a:r>
              <a:rPr lang="en-US" sz="2400" dirty="0">
                <a:latin typeface="Times New Roman" panose="02020603050405020304" pitchFamily="18" charset="0"/>
                <a:cs typeface="Times New Roman" panose="02020603050405020304" pitchFamily="18" charset="0"/>
              </a:rPr>
              <a:t>Clean frequently touched surfaces and objects daily (e.g., tables, countertops, light switches, doorknobs, cabinet handles) using regular household cleaning products and water.</a:t>
            </a:r>
          </a:p>
          <a:p>
            <a:pPr>
              <a:lnSpc>
                <a:spcPct val="90000"/>
              </a:lnSpc>
              <a:spcBef>
                <a:spcPts val="1000"/>
              </a:spcBef>
            </a:pPr>
            <a:r>
              <a:rPr lang="en-US" sz="2400" dirty="0">
                <a:latin typeface="Times New Roman" panose="02020603050405020304" pitchFamily="18" charset="0"/>
                <a:cs typeface="Times New Roman" panose="02020603050405020304" pitchFamily="18" charset="0"/>
              </a:rPr>
              <a:t>Clean your electronic devices (phones, tablets, laptops, keyboards) with approved wipes or cleaning products.</a:t>
            </a:r>
          </a:p>
          <a:p>
            <a:pPr>
              <a:lnSpc>
                <a:spcPct val="90000"/>
              </a:lnSpc>
              <a:spcBef>
                <a:spcPts val="1000"/>
              </a:spcBef>
            </a:pPr>
            <a:r>
              <a:rPr lang="en-US" sz="2400" dirty="0">
                <a:latin typeface="Times New Roman" panose="02020603050405020304" pitchFamily="18" charset="0"/>
                <a:cs typeface="Times New Roman" panose="02020603050405020304" pitchFamily="18" charset="0"/>
              </a:rPr>
              <a:t>Always follow the manufacturer’s instructions for all cleaning and disinfection products.</a:t>
            </a:r>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41761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6EC-239A-4CC7-A455-4744E8FDDF42}"/>
              </a:ext>
            </a:extLst>
          </p:cNvPr>
          <p:cNvSpPr>
            <a:spLocks noGrp="1"/>
          </p:cNvSpPr>
          <p:nvPr>
            <p:ph type="title"/>
          </p:nvPr>
        </p:nvSpPr>
        <p:spPr>
          <a:xfrm>
            <a:off x="256309" y="632791"/>
            <a:ext cx="8194964" cy="608895"/>
          </a:xfrm>
          <a:prstGeom prst="rect">
            <a:avLst/>
          </a:prstGeom>
        </p:spPr>
        <p:txBody>
          <a:bodyPr>
            <a:normAutofit/>
          </a:bodyPr>
          <a:lstStyle/>
          <a:p>
            <a:r>
              <a:rPr lang="en-US" sz="3700" b="1" dirty="0">
                <a:latin typeface="Times New Roman" panose="02020603050405020304" pitchFamily="18" charset="0"/>
                <a:cs typeface="Times New Roman" panose="02020603050405020304" pitchFamily="18" charset="0"/>
              </a:rPr>
              <a:t>Should I Be Tested for COVID-19?</a:t>
            </a:r>
          </a:p>
        </p:txBody>
      </p:sp>
      <p:sp>
        <p:nvSpPr>
          <p:cNvPr id="3" name="Content Placeholder 2">
            <a:extLst>
              <a:ext uri="{FF2B5EF4-FFF2-40B4-BE49-F238E27FC236}">
                <a16:creationId xmlns:a16="http://schemas.microsoft.com/office/drawing/2014/main" id="{4E878B3B-FFF2-427E-8AF9-F5BBF55D9806}"/>
              </a:ext>
            </a:extLst>
          </p:cNvPr>
          <p:cNvSpPr>
            <a:spLocks noGrp="1"/>
          </p:cNvSpPr>
          <p:nvPr>
            <p:ph sz="half" idx="2"/>
          </p:nvPr>
        </p:nvSpPr>
        <p:spPr>
          <a:xfrm>
            <a:off x="4658306" y="1490269"/>
            <a:ext cx="4277876" cy="4512038"/>
          </a:xfrm>
          <a:prstGeom prst="rect">
            <a:avLst/>
          </a:prstGeom>
        </p:spPr>
        <p:txBody>
          <a:bodyPr>
            <a:noAutofit/>
          </a:bodyPr>
          <a:lstStyle/>
          <a:p>
            <a:r>
              <a:rPr lang="en-US" sz="2400" dirty="0">
                <a:latin typeface="Times New Roman" panose="02020603050405020304" pitchFamily="18" charset="0"/>
                <a:cs typeface="Times New Roman" panose="02020603050405020304" pitchFamily="18" charset="0"/>
              </a:rPr>
              <a:t>Your healthcare provider will work with Public Health to determine if you need to be tested for COVID-19.</a:t>
            </a:r>
          </a:p>
          <a:p>
            <a:r>
              <a:rPr lang="en-US" sz="2400" dirty="0">
                <a:latin typeface="Times New Roman" panose="02020603050405020304" pitchFamily="18" charset="0"/>
                <a:cs typeface="Times New Roman" panose="02020603050405020304" pitchFamily="18" charset="0"/>
              </a:rPr>
              <a:t>People who think they may have been exposed to COVID-19 </a:t>
            </a:r>
            <a:r>
              <a:rPr lang="en-US" sz="2400" dirty="0">
                <a:solidFill>
                  <a:srgbClr val="FF0000"/>
                </a:solidFill>
                <a:latin typeface="Times New Roman" panose="02020603050405020304" pitchFamily="18" charset="0"/>
                <a:cs typeface="Times New Roman" panose="02020603050405020304" pitchFamily="18" charset="0"/>
              </a:rPr>
              <a:t>must call their healthcare provider before going to a provider’s office, emergency department or urgent care. </a:t>
            </a:r>
          </a:p>
        </p:txBody>
      </p:sp>
      <p:sp>
        <p:nvSpPr>
          <p:cNvPr id="5" name="Content Placeholder 2">
            <a:extLst>
              <a:ext uri="{FF2B5EF4-FFF2-40B4-BE49-F238E27FC236}">
                <a16:creationId xmlns:a16="http://schemas.microsoft.com/office/drawing/2014/main" id="{4E878B3B-FFF2-427E-8AF9-F5BBF55D9806}"/>
              </a:ext>
            </a:extLst>
          </p:cNvPr>
          <p:cNvSpPr>
            <a:spLocks noGrp="1"/>
          </p:cNvSpPr>
          <p:nvPr>
            <p:ph sz="half" idx="2"/>
          </p:nvPr>
        </p:nvSpPr>
        <p:spPr>
          <a:xfrm>
            <a:off x="256309" y="1490269"/>
            <a:ext cx="4277876" cy="4512038"/>
          </a:xfrm>
          <a:prstGeom prst="rect">
            <a:avLst/>
          </a:prstGeom>
        </p:spPr>
        <p:txBody>
          <a:bodyPr>
            <a:noAutofit/>
          </a:bodyPr>
          <a:lstStyle/>
          <a:p>
            <a:r>
              <a:rPr lang="en-US" sz="2400" b="1" dirty="0">
                <a:latin typeface="Times New Roman" panose="02020603050405020304" pitchFamily="18" charset="0"/>
                <a:cs typeface="Times New Roman" panose="02020603050405020304" pitchFamily="18" charset="0"/>
              </a:rPr>
              <a:t>Call your healthcare provider if:</a:t>
            </a:r>
          </a:p>
          <a:p>
            <a:pPr marL="4572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 feel sick with fever, cough or difficulty breathing.</a:t>
            </a:r>
          </a:p>
          <a:p>
            <a:pPr marL="4572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 have been in close contact with a person known to have COVID-19.</a:t>
            </a:r>
          </a:p>
          <a:p>
            <a:pPr marL="4572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You recently traveled from an area with ongoing spread of COVID-19.</a:t>
            </a:r>
          </a:p>
        </p:txBody>
      </p:sp>
      <p:sp>
        <p:nvSpPr>
          <p:cNvPr id="6" name="TextBox 5"/>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557957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5235-2856-4711-BF67-F2931060FA51}"/>
              </a:ext>
            </a:extLst>
          </p:cNvPr>
          <p:cNvSpPr>
            <a:spLocks noGrp="1"/>
          </p:cNvSpPr>
          <p:nvPr>
            <p:ph type="title"/>
          </p:nvPr>
        </p:nvSpPr>
        <p:spPr>
          <a:xfrm>
            <a:off x="725632" y="577372"/>
            <a:ext cx="7886700" cy="608895"/>
          </a:xfrm>
        </p:spPr>
        <p:txBody>
          <a:bodyPr>
            <a:normAutofit fontScale="90000"/>
          </a:bodyPr>
          <a:lstStyle/>
          <a:p>
            <a:r>
              <a:rPr lang="en-US" b="1" dirty="0">
                <a:latin typeface="Times New Roman" panose="02020603050405020304" pitchFamily="18" charset="0"/>
                <a:cs typeface="Times New Roman" panose="02020603050405020304" pitchFamily="18" charset="0"/>
              </a:rPr>
              <a:t>What Do All These Things Mean?</a:t>
            </a:r>
          </a:p>
        </p:txBody>
      </p:sp>
      <p:sp>
        <p:nvSpPr>
          <p:cNvPr id="3" name="Content Placeholder 2">
            <a:extLst>
              <a:ext uri="{FF2B5EF4-FFF2-40B4-BE49-F238E27FC236}">
                <a16:creationId xmlns:a16="http://schemas.microsoft.com/office/drawing/2014/main" id="{A4D97682-A70E-4455-86C7-1BC3E587ACAD}"/>
              </a:ext>
            </a:extLst>
          </p:cNvPr>
          <p:cNvSpPr>
            <a:spLocks noGrp="1"/>
          </p:cNvSpPr>
          <p:nvPr>
            <p:ph sz="half" idx="2"/>
          </p:nvPr>
        </p:nvSpPr>
        <p:spPr>
          <a:xfrm>
            <a:off x="4668982" y="1410492"/>
            <a:ext cx="4475018" cy="4512038"/>
          </a:xfrm>
        </p:spPr>
        <p:txBody>
          <a:bodyPr/>
          <a:lstStyle/>
          <a:p>
            <a:r>
              <a:rPr lang="en-US" sz="2000" b="1" dirty="0">
                <a:latin typeface="Times New Roman" panose="02020603050405020304" pitchFamily="18" charset="0"/>
                <a:cs typeface="Times New Roman" panose="02020603050405020304" pitchFamily="18" charset="0"/>
              </a:rPr>
              <a:t>Isolation </a:t>
            </a:r>
            <a:r>
              <a:rPr lang="en-US" sz="2000" dirty="0">
                <a:latin typeface="Times New Roman" panose="02020603050405020304" pitchFamily="18" charset="0"/>
                <a:cs typeface="Times New Roman" panose="02020603050405020304" pitchFamily="18" charset="0"/>
              </a:rPr>
              <a:t>separates those with who </a:t>
            </a:r>
            <a:r>
              <a:rPr lang="en-US" sz="2000" b="1" dirty="0">
                <a:latin typeface="Times New Roman" panose="02020603050405020304" pitchFamily="18" charset="0"/>
                <a:cs typeface="Times New Roman" panose="02020603050405020304" pitchFamily="18" charset="0"/>
              </a:rPr>
              <a:t>are sick </a:t>
            </a:r>
            <a:r>
              <a:rPr lang="en-US" sz="2000" dirty="0">
                <a:latin typeface="Times New Roman" panose="02020603050405020304" pitchFamily="18" charset="0"/>
                <a:cs typeface="Times New Roman" panose="02020603050405020304" pitchFamily="18" charset="0"/>
              </a:rPr>
              <a:t>with a contagious disease from those who are not to avoid transmission.</a:t>
            </a:r>
            <a:r>
              <a:rPr lang="en-US" sz="2000" b="1" dirty="0">
                <a:latin typeface="Times New Roman" panose="02020603050405020304" pitchFamily="18" charset="0"/>
                <a:cs typeface="Times New Roman" panose="02020603050405020304" pitchFamily="18" charset="0"/>
              </a:rPr>
              <a:t> </a:t>
            </a:r>
          </a:p>
          <a:p>
            <a:r>
              <a:rPr lang="en-US" sz="2000" b="1" dirty="0">
                <a:latin typeface="Times New Roman" panose="02020603050405020304" pitchFamily="18" charset="0"/>
                <a:cs typeface="Times New Roman" panose="02020603050405020304" pitchFamily="18" charset="0"/>
              </a:rPr>
              <a:t>Quarantine</a:t>
            </a:r>
            <a:r>
              <a:rPr lang="en-US" sz="2000" dirty="0">
                <a:latin typeface="Times New Roman" panose="02020603050405020304" pitchFamily="18" charset="0"/>
                <a:cs typeface="Times New Roman" panose="02020603050405020304" pitchFamily="18" charset="0"/>
              </a:rPr>
              <a:t> separates and restricts movement of people who </a:t>
            </a:r>
            <a:r>
              <a:rPr lang="en-US" sz="2000" b="1" dirty="0">
                <a:latin typeface="Times New Roman" panose="02020603050405020304" pitchFamily="18" charset="0"/>
                <a:cs typeface="Times New Roman" panose="02020603050405020304" pitchFamily="18" charset="0"/>
              </a:rPr>
              <a:t>may have been exposed</a:t>
            </a:r>
            <a:r>
              <a:rPr lang="en-US" sz="2000" dirty="0">
                <a:latin typeface="Times New Roman" panose="02020603050405020304" pitchFamily="18" charset="0"/>
                <a:cs typeface="Times New Roman" panose="02020603050405020304" pitchFamily="18" charset="0"/>
              </a:rPr>
              <a:t> to a contagious disease, but </a:t>
            </a:r>
            <a:r>
              <a:rPr lang="en-US" sz="2000" b="1" dirty="0">
                <a:latin typeface="Times New Roman" panose="02020603050405020304" pitchFamily="18" charset="0"/>
                <a:cs typeface="Times New Roman" panose="02020603050405020304" pitchFamily="18" charset="0"/>
              </a:rPr>
              <a:t>do not show symptoms. </a:t>
            </a:r>
          </a:p>
          <a:p>
            <a:r>
              <a:rPr lang="en-US" sz="2000" b="1" dirty="0">
                <a:latin typeface="Times New Roman" panose="02020603050405020304" pitchFamily="18" charset="0"/>
                <a:cs typeface="Times New Roman" panose="02020603050405020304" pitchFamily="18" charset="0"/>
              </a:rPr>
              <a:t>Epidemic </a:t>
            </a:r>
            <a:r>
              <a:rPr lang="en-US" sz="2000" dirty="0">
                <a:latin typeface="Times New Roman" panose="02020603050405020304" pitchFamily="18" charset="0"/>
                <a:cs typeface="Times New Roman" panose="02020603050405020304" pitchFamily="18" charset="0"/>
              </a:rPr>
              <a:t>is a rapid increase in the number of cases of a disease above what is normally expected in a specific population.</a:t>
            </a:r>
          </a:p>
          <a:p>
            <a:r>
              <a:rPr lang="en-US" sz="2000" b="1" dirty="0">
                <a:latin typeface="Times New Roman" panose="02020603050405020304" pitchFamily="18" charset="0"/>
                <a:cs typeface="Times New Roman" panose="02020603050405020304" pitchFamily="18" charset="0"/>
              </a:rPr>
              <a:t>Pandemic </a:t>
            </a:r>
            <a:r>
              <a:rPr lang="en-US" sz="2000" dirty="0">
                <a:latin typeface="Times New Roman" panose="02020603050405020304" pitchFamily="18" charset="0"/>
                <a:cs typeface="Times New Roman" panose="02020603050405020304" pitchFamily="18" charset="0"/>
              </a:rPr>
              <a:t>refers to a global epidemic or one that has spread over several countries or continents, affecting many people.</a:t>
            </a:r>
          </a:p>
          <a:p>
            <a:r>
              <a:rPr lang="en-US" sz="2000" b="1" dirty="0">
                <a:latin typeface="Times New Roman" panose="02020603050405020304" pitchFamily="18" charset="0"/>
                <a:cs typeface="Times New Roman" panose="02020603050405020304" pitchFamily="18" charset="0"/>
              </a:rPr>
              <a:t>Outbreak </a:t>
            </a:r>
            <a:r>
              <a:rPr lang="en-US" sz="2000" dirty="0">
                <a:latin typeface="Times New Roman" panose="02020603050405020304" pitchFamily="18" charset="0"/>
                <a:cs typeface="Times New Roman" panose="02020603050405020304" pitchFamily="18" charset="0"/>
              </a:rPr>
              <a:t>carries the same definition as epidemic, but it is used for a more limited geographic area. </a:t>
            </a:r>
          </a:p>
        </p:txBody>
      </p:sp>
      <p:sp>
        <p:nvSpPr>
          <p:cNvPr id="4" name="Content Placeholder 3">
            <a:extLst>
              <a:ext uri="{FF2B5EF4-FFF2-40B4-BE49-F238E27FC236}">
                <a16:creationId xmlns:a16="http://schemas.microsoft.com/office/drawing/2014/main" id="{4DC8A446-A4C1-49DE-A664-CDA2B7DEB323}"/>
              </a:ext>
            </a:extLst>
          </p:cNvPr>
          <p:cNvSpPr>
            <a:spLocks noGrp="1"/>
          </p:cNvSpPr>
          <p:nvPr>
            <p:ph sz="half" idx="10"/>
          </p:nvPr>
        </p:nvSpPr>
        <p:spPr>
          <a:xfrm>
            <a:off x="166255" y="1410492"/>
            <a:ext cx="4273904" cy="4512038"/>
          </a:xfrm>
        </p:spPr>
        <p:txBody>
          <a:bodyPr/>
          <a:lstStyle/>
          <a:p>
            <a:r>
              <a:rPr lang="en-US" sz="2000" b="1" dirty="0">
                <a:latin typeface="Times New Roman" panose="02020603050405020304" pitchFamily="18" charset="0"/>
                <a:cs typeface="Times New Roman" panose="02020603050405020304" pitchFamily="18" charset="0"/>
              </a:rPr>
              <a:t>Community spread </a:t>
            </a:r>
            <a:r>
              <a:rPr lang="en-US" sz="2000" dirty="0">
                <a:latin typeface="Times New Roman" panose="02020603050405020304" pitchFamily="18" charset="0"/>
                <a:cs typeface="Times New Roman" panose="02020603050405020304" pitchFamily="18" charset="0"/>
              </a:rPr>
              <a:t>means people have been infected with the virus in an area, including some who are not sure how or where they became infected.</a:t>
            </a:r>
          </a:p>
          <a:p>
            <a:r>
              <a:rPr lang="en-US" sz="2000" b="1" dirty="0">
                <a:latin typeface="Times New Roman" panose="02020603050405020304" pitchFamily="18" charset="0"/>
                <a:cs typeface="Times New Roman" panose="02020603050405020304" pitchFamily="18" charset="0"/>
              </a:rPr>
              <a:t>Social distancing</a:t>
            </a:r>
            <a:r>
              <a:rPr lang="en-US" sz="2000" dirty="0">
                <a:latin typeface="Times New Roman" panose="02020603050405020304" pitchFamily="18" charset="0"/>
                <a:cs typeface="Times New Roman" panose="02020603050405020304" pitchFamily="18" charset="0"/>
              </a:rPr>
              <a:t> means remaining out of congregate settings, avoiding local public transportation (e.g., bus, trains, ride share), and maintaining distance (approximately 6 feet) from others. </a:t>
            </a:r>
          </a:p>
          <a:p>
            <a:r>
              <a:rPr lang="en-US" sz="2000" b="1" dirty="0">
                <a:latin typeface="Times New Roman" panose="02020603050405020304" pitchFamily="18" charset="0"/>
                <a:cs typeface="Times New Roman" panose="02020603050405020304" pitchFamily="18" charset="0"/>
              </a:rPr>
              <a:t>Congregate settings</a:t>
            </a:r>
            <a:r>
              <a:rPr lang="en-US" sz="2000" dirty="0">
                <a:latin typeface="Times New Roman" panose="02020603050405020304" pitchFamily="18" charset="0"/>
                <a:cs typeface="Times New Roman" panose="02020603050405020304" pitchFamily="18" charset="0"/>
              </a:rPr>
              <a:t> are public places where close contact with others may occur, such as  shopping centers, theaters, stadiums, workplaces and schools.</a:t>
            </a:r>
          </a:p>
          <a:p>
            <a:r>
              <a:rPr lang="en-US" sz="2000" b="1" dirty="0">
                <a:latin typeface="Times New Roman" panose="02020603050405020304" pitchFamily="18" charset="0"/>
                <a:cs typeface="Times New Roman" panose="02020603050405020304" pitchFamily="18" charset="0"/>
              </a:rPr>
              <a:t>Incubation period </a:t>
            </a:r>
            <a:r>
              <a:rPr lang="en-US" sz="2000" dirty="0">
                <a:latin typeface="Times New Roman" panose="02020603050405020304" pitchFamily="18" charset="0"/>
                <a:cs typeface="Times New Roman" panose="02020603050405020304" pitchFamily="18" charset="0"/>
              </a:rPr>
              <a:t>refers to the time from exposure to an infection to the onset of symptoms. Different diseases have different incubation periods. </a:t>
            </a:r>
          </a:p>
          <a:p>
            <a:endParaRPr lang="en-US" dirty="0"/>
          </a:p>
        </p:txBody>
      </p:sp>
      <p:sp>
        <p:nvSpPr>
          <p:cNvPr id="5" name="TextBox 4"/>
          <p:cNvSpPr txBox="1"/>
          <p:nvPr/>
        </p:nvSpPr>
        <p:spPr>
          <a:xfrm>
            <a:off x="4045527" y="6596390"/>
            <a:ext cx="5098473" cy="261610"/>
          </a:xfrm>
          <a:prstGeom prst="rect">
            <a:avLst/>
          </a:prstGeom>
          <a:solidFill>
            <a:srgbClr val="FF0000"/>
          </a:solidFill>
        </p:spPr>
        <p:txBody>
          <a:bodyPr wrap="square" rtlCol="0">
            <a:spAutoFit/>
          </a:bodyPr>
          <a:lstStyle/>
          <a:p>
            <a:pPr algn="ctr"/>
            <a:r>
              <a:rPr lang="en-US" sz="11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78008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EEA2-C396-46DC-9372-4AFFE2EFCC6D}"/>
              </a:ext>
            </a:extLst>
          </p:cNvPr>
          <p:cNvSpPr>
            <a:spLocks noGrp="1"/>
          </p:cNvSpPr>
          <p:nvPr>
            <p:ph type="title"/>
          </p:nvPr>
        </p:nvSpPr>
        <p:spPr>
          <a:xfrm>
            <a:off x="96982" y="231009"/>
            <a:ext cx="9144000" cy="608895"/>
          </a:xfrm>
        </p:spPr>
        <p:txBody>
          <a:bodyPr>
            <a:normAutofit fontScale="90000"/>
          </a:bodyPr>
          <a:lstStyle/>
          <a:p>
            <a:pPr algn="ctr"/>
            <a:r>
              <a:rPr lang="en-US" b="1" spc="-100" dirty="0">
                <a:latin typeface="Times New Roman" panose="02020603050405020304" pitchFamily="18" charset="0"/>
                <a:cs typeface="Times New Roman" panose="02020603050405020304" pitchFamily="18" charset="0"/>
              </a:rPr>
              <a:t>Preparing Your Household for a COVID-19 Outbreak</a:t>
            </a:r>
          </a:p>
        </p:txBody>
      </p:sp>
      <p:sp>
        <p:nvSpPr>
          <p:cNvPr id="3" name="Content Placeholder 2">
            <a:extLst>
              <a:ext uri="{FF2B5EF4-FFF2-40B4-BE49-F238E27FC236}">
                <a16:creationId xmlns:a16="http://schemas.microsoft.com/office/drawing/2014/main" id="{BACB3498-0F13-4C8C-9763-5C675F6FC724}"/>
              </a:ext>
            </a:extLst>
          </p:cNvPr>
          <p:cNvSpPr>
            <a:spLocks noGrp="1"/>
          </p:cNvSpPr>
          <p:nvPr>
            <p:ph sz="half" idx="2"/>
          </p:nvPr>
        </p:nvSpPr>
        <p:spPr>
          <a:xfrm>
            <a:off x="4668982" y="1493283"/>
            <a:ext cx="4210128" cy="4512038"/>
          </a:xfrm>
        </p:spPr>
        <p:txBody>
          <a:bodyPr/>
          <a:lstStyle/>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Create an emergency contact list of family members, friends, neighbors, health care providers, teachers, employers and others.</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Keep a working thermometer and medications, like decongestants, expectorants and ibuprofen or acetaminophen on hand.</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Know the preparedness plans of your children’s childcare, schools and/or colleges.</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Plan for childcare should schools temporarily close.</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Ask about your employers’ preparedness plans, including sick-leave policies and telework options.</a:t>
            </a:r>
          </a:p>
          <a:p>
            <a:endParaRPr lang="en-US" dirty="0"/>
          </a:p>
        </p:txBody>
      </p:sp>
      <p:sp>
        <p:nvSpPr>
          <p:cNvPr id="4" name="Content Placeholder 3">
            <a:extLst>
              <a:ext uri="{FF2B5EF4-FFF2-40B4-BE49-F238E27FC236}">
                <a16:creationId xmlns:a16="http://schemas.microsoft.com/office/drawing/2014/main" id="{A24ED799-1D4B-413F-A3E7-D8ECD40038C0}"/>
              </a:ext>
            </a:extLst>
          </p:cNvPr>
          <p:cNvSpPr>
            <a:spLocks noGrp="1"/>
          </p:cNvSpPr>
          <p:nvPr>
            <p:ph sz="half" idx="10"/>
          </p:nvPr>
        </p:nvSpPr>
        <p:spPr>
          <a:xfrm>
            <a:off x="0" y="1493283"/>
            <a:ext cx="4527258" cy="4512038"/>
          </a:xfrm>
        </p:spPr>
        <p:txBody>
          <a:bodyPr/>
          <a:lstStyle/>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Keep an adequate supply of water, food and pet food in your home. If you take prescription drugs, contact your health care provider about keeping an emergency supply at home.</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Meet with family, relatives, and friends to discuss possible needs in the event of an infectious disease outbreak.</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Join neighborhood information webpages or emails.</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Plan ways to care for people at higher risk - the very young, older people, people with chronic diseases or compromised immune systems.</a:t>
            </a:r>
          </a:p>
          <a:p>
            <a:pPr marL="285750" indent="-285750">
              <a:buClr>
                <a:srgbClr val="FF0000"/>
              </a:buClr>
              <a:buFont typeface="Wingdings" panose="05000000000000000000" pitchFamily="2" charset="2"/>
              <a:buChar char="ü"/>
            </a:pPr>
            <a:r>
              <a:rPr lang="en-US" sz="2000" dirty="0">
                <a:latin typeface="Times New Roman" panose="02020603050405020304" pitchFamily="18" charset="0"/>
                <a:cs typeface="Times New Roman" panose="02020603050405020304" pitchFamily="18" charset="0"/>
              </a:rPr>
              <a:t>Choose a room in your home that could be used to separate family members who become sick.</a:t>
            </a:r>
          </a:p>
          <a:p>
            <a:pPr marL="285750" indent="-285750">
              <a:buClr>
                <a:srgbClr val="FF0000"/>
              </a:buClr>
              <a:buFont typeface="Wingdings" panose="05000000000000000000" pitchFamily="2" charset="2"/>
              <a:buChar char="ü"/>
            </a:pPr>
            <a:endParaRPr lang="en-US" sz="2000" dirty="0">
              <a:latin typeface="Times New Roman" panose="02020603050405020304" pitchFamily="18" charset="0"/>
              <a:cs typeface="Times New Roman" panose="02020603050405020304" pitchFamily="18" charset="0"/>
            </a:endParaRPr>
          </a:p>
          <a:p>
            <a:endParaRPr lang="en-US" sz="1000" dirty="0">
              <a:hlinkClick r:id="rId2"/>
            </a:endParaRPr>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31785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6ADBE6-07E0-4AA9-A0AE-8DD7E9989C5D}"/>
              </a:ext>
            </a:extLst>
          </p:cNvPr>
          <p:cNvPicPr>
            <a:picLocks noChangeAspect="1"/>
          </p:cNvPicPr>
          <p:nvPr/>
        </p:nvPicPr>
        <p:blipFill>
          <a:blip r:embed="rId2"/>
          <a:stretch>
            <a:fillRect/>
          </a:stretch>
        </p:blipFill>
        <p:spPr>
          <a:xfrm>
            <a:off x="-110838" y="-381866"/>
            <a:ext cx="9144001" cy="7239866"/>
          </a:xfrm>
          <a:prstGeom prst="rect">
            <a:avLst/>
          </a:prstGeom>
        </p:spPr>
      </p:pic>
    </p:spTree>
    <p:extLst>
      <p:ext uri="{BB962C8B-B14F-4D97-AF65-F5344CB8AC3E}">
        <p14:creationId xmlns:p14="http://schemas.microsoft.com/office/powerpoint/2010/main" val="298843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6A49-DB5D-4DBA-9C66-50DF94FF66FB}"/>
              </a:ext>
            </a:extLst>
          </p:cNvPr>
          <p:cNvSpPr>
            <a:spLocks noGrp="1"/>
          </p:cNvSpPr>
          <p:nvPr>
            <p:ph type="title"/>
          </p:nvPr>
        </p:nvSpPr>
        <p:spPr>
          <a:xfrm>
            <a:off x="614796" y="286429"/>
            <a:ext cx="7886700" cy="608893"/>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Preparing Schools for Outbreaks of COVID-19</a:t>
            </a:r>
          </a:p>
        </p:txBody>
      </p:sp>
      <p:sp>
        <p:nvSpPr>
          <p:cNvPr id="3" name="Content Placeholder 2">
            <a:extLst>
              <a:ext uri="{FF2B5EF4-FFF2-40B4-BE49-F238E27FC236}">
                <a16:creationId xmlns:a16="http://schemas.microsoft.com/office/drawing/2014/main" id="{4EB4D8EA-5CF1-4EC7-8D6B-1EEA95C82222}"/>
              </a:ext>
            </a:extLst>
          </p:cNvPr>
          <p:cNvSpPr>
            <a:spLocks noGrp="1"/>
          </p:cNvSpPr>
          <p:nvPr>
            <p:ph sz="quarter" idx="10"/>
          </p:nvPr>
        </p:nvSpPr>
        <p:spPr>
          <a:xfrm>
            <a:off x="614796" y="1539218"/>
            <a:ext cx="8196695" cy="4437063"/>
          </a:xfrm>
        </p:spPr>
        <p:txBody>
          <a:bodyPr/>
          <a:lstStyle/>
          <a:p>
            <a:pPr lvl="0"/>
            <a:r>
              <a:rPr lang="en-US" dirty="0">
                <a:latin typeface="Times New Roman" panose="02020603050405020304" pitchFamily="18" charset="0"/>
                <a:cs typeface="Times New Roman" panose="02020603050405020304" pitchFamily="18" charset="0"/>
              </a:rPr>
              <a:t>Review, update and implement emergency operations plans. </a:t>
            </a:r>
          </a:p>
          <a:p>
            <a:pPr lvl="0"/>
            <a:r>
              <a:rPr lang="en-US" dirty="0">
                <a:latin typeface="Times New Roman" panose="02020603050405020304" pitchFamily="18" charset="0"/>
                <a:cs typeface="Times New Roman" panose="02020603050405020304" pitchFamily="18" charset="0"/>
              </a:rPr>
              <a:t>Communicate with school staff and parents about measures to prevent illness – flu shots, handwashing, covering coughs and sneezes with a tissue, stay home if you’re sick.</a:t>
            </a:r>
          </a:p>
          <a:p>
            <a:pPr lvl="0"/>
            <a:r>
              <a:rPr lang="en-US" dirty="0">
                <a:latin typeface="Times New Roman" panose="02020603050405020304" pitchFamily="18" charset="0"/>
                <a:cs typeface="Times New Roman" panose="02020603050405020304" pitchFamily="18" charset="0"/>
              </a:rPr>
              <a:t>Monitor and plan for absenteeism – students, faculty and staff. What level of absenteeism will disrupt teaching and learning, as well as ensuring a safe environment for students and staff?</a:t>
            </a:r>
          </a:p>
          <a:p>
            <a:pPr lvl="0"/>
            <a:r>
              <a:rPr lang="en-US" dirty="0">
                <a:latin typeface="Times New Roman" panose="02020603050405020304" pitchFamily="18" charset="0"/>
                <a:cs typeface="Times New Roman" panose="02020603050405020304" pitchFamily="18" charset="0"/>
              </a:rPr>
              <a:t>Establish procedures for students and staff who become sick at school or arrive to school sick. </a:t>
            </a:r>
          </a:p>
          <a:p>
            <a:pPr lvl="0"/>
            <a:r>
              <a:rPr lang="en-US" dirty="0">
                <a:latin typeface="Times New Roman" panose="02020603050405020304" pitchFamily="18" charset="0"/>
                <a:cs typeface="Times New Roman" panose="02020603050405020304" pitchFamily="18" charset="0"/>
              </a:rPr>
              <a:t>Continue to perform routine environmental cleaning, including frequently touched surfaces, desks, keyboards and tablets. </a:t>
            </a:r>
          </a:p>
          <a:p>
            <a:endParaRPr lang="en-US" dirty="0"/>
          </a:p>
        </p:txBody>
      </p:sp>
      <p:sp>
        <p:nvSpPr>
          <p:cNvPr id="4" name="TextBox 3"/>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60366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671B-47E0-4580-AC8A-B27CDBB26D41}"/>
              </a:ext>
            </a:extLst>
          </p:cNvPr>
          <p:cNvSpPr>
            <a:spLocks noGrp="1"/>
          </p:cNvSpPr>
          <p:nvPr>
            <p:ph type="ctrTitle"/>
          </p:nvPr>
        </p:nvSpPr>
        <p:spPr>
          <a:xfrm>
            <a:off x="901467" y="1731963"/>
            <a:ext cx="7913874" cy="2387600"/>
          </a:xfrm>
        </p:spPr>
        <p:txBody>
          <a:bodyPr/>
          <a:lstStyle/>
          <a:p>
            <a:r>
              <a:rPr lang="en-US" dirty="0" smtClean="0">
                <a:latin typeface="Arial Black" panose="020B0A04020102020204" pitchFamily="34" charset="0"/>
              </a:rPr>
              <a:t>Governor Brian Kemp</a:t>
            </a:r>
            <a:endParaRPr lang="en-US" dirty="0">
              <a:latin typeface="Arial Black" panose="020B0A04020102020204" pitchFamily="34" charset="0"/>
            </a:endParaRPr>
          </a:p>
        </p:txBody>
      </p:sp>
      <p:sp>
        <p:nvSpPr>
          <p:cNvPr id="5" name="TextBox 4"/>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pic>
        <p:nvPicPr>
          <p:cNvPr id="6" name="Picture 2" descr="Image result for georgia state 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1869" y="1098110"/>
            <a:ext cx="2086794" cy="208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3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7AA-F7E6-4C47-8C25-AF543AD22EEB}"/>
              </a:ext>
            </a:extLst>
          </p:cNvPr>
          <p:cNvSpPr>
            <a:spLocks noGrp="1"/>
          </p:cNvSpPr>
          <p:nvPr>
            <p:ph type="title"/>
          </p:nvPr>
        </p:nvSpPr>
        <p:spPr>
          <a:xfrm>
            <a:off x="517814" y="217156"/>
            <a:ext cx="7886700" cy="608893"/>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Preparing Businesses for Outbreaks of Covid-19</a:t>
            </a:r>
          </a:p>
        </p:txBody>
      </p:sp>
      <p:sp>
        <p:nvSpPr>
          <p:cNvPr id="3" name="Content Placeholder 2">
            <a:extLst>
              <a:ext uri="{FF2B5EF4-FFF2-40B4-BE49-F238E27FC236}">
                <a16:creationId xmlns:a16="http://schemas.microsoft.com/office/drawing/2014/main" id="{C8733D2A-0F5F-4792-B123-8C116082C623}"/>
              </a:ext>
            </a:extLst>
          </p:cNvPr>
          <p:cNvSpPr>
            <a:spLocks noGrp="1"/>
          </p:cNvSpPr>
          <p:nvPr>
            <p:ph sz="quarter" idx="10"/>
          </p:nvPr>
        </p:nvSpPr>
        <p:spPr>
          <a:xfrm>
            <a:off x="-1" y="1544206"/>
            <a:ext cx="6526365" cy="4437063"/>
          </a:xfrm>
        </p:spPr>
        <p:txBody>
          <a:bodyPr/>
          <a:lstStyle/>
          <a:p>
            <a:r>
              <a:rPr lang="en-US" sz="2000" b="1" dirty="0">
                <a:latin typeface="Times New Roman" panose="02020603050405020304" pitchFamily="18" charset="0"/>
                <a:cs typeface="Times New Roman" panose="02020603050405020304" pitchFamily="18" charset="0"/>
              </a:rPr>
              <a:t>Have a plan </a:t>
            </a:r>
            <a:r>
              <a:rPr lang="en-US" sz="2000" dirty="0">
                <a:latin typeface="Times New Roman" panose="02020603050405020304" pitchFamily="18" charset="0"/>
                <a:cs typeface="Times New Roman" panose="02020603050405020304" pitchFamily="18" charset="0"/>
              </a:rPr>
              <a:t>to continue your essential business functions.</a:t>
            </a:r>
          </a:p>
          <a:p>
            <a:r>
              <a:rPr lang="en-US" sz="2000" b="1" dirty="0">
                <a:latin typeface="Times New Roman" panose="02020603050405020304" pitchFamily="18" charset="0"/>
                <a:cs typeface="Times New Roman" panose="02020603050405020304" pitchFamily="18" charset="0"/>
              </a:rPr>
              <a:t>Cross-train personnel </a:t>
            </a:r>
            <a:r>
              <a:rPr lang="en-US" sz="2000" dirty="0">
                <a:latin typeface="Times New Roman" panose="02020603050405020304" pitchFamily="18" charset="0"/>
                <a:cs typeface="Times New Roman" panose="02020603050405020304" pitchFamily="18" charset="0"/>
              </a:rPr>
              <a:t>to perform essential functions so that the work can continue if key staff members are absent.</a:t>
            </a:r>
          </a:p>
          <a:p>
            <a:r>
              <a:rPr lang="en-US" sz="2000" b="1" dirty="0">
                <a:latin typeface="Times New Roman" panose="02020603050405020304" pitchFamily="18" charset="0"/>
                <a:cs typeface="Times New Roman" panose="02020603050405020304" pitchFamily="18" charset="0"/>
              </a:rPr>
              <a:t>Develop guidelines </a:t>
            </a:r>
            <a:r>
              <a:rPr lang="en-US" sz="2000" dirty="0">
                <a:latin typeface="Times New Roman" panose="02020603050405020304" pitchFamily="18" charset="0"/>
                <a:cs typeface="Times New Roman" panose="02020603050405020304" pitchFamily="18" charset="0"/>
              </a:rPr>
              <a:t>for employees to telework.</a:t>
            </a:r>
          </a:p>
          <a:p>
            <a:r>
              <a:rPr lang="en-US" sz="2000" b="1" dirty="0">
                <a:latin typeface="Times New Roman" panose="02020603050405020304" pitchFamily="18" charset="0"/>
                <a:cs typeface="Times New Roman" panose="02020603050405020304" pitchFamily="18" charset="0"/>
              </a:rPr>
              <a:t>Assess your essential functions </a:t>
            </a:r>
            <a:r>
              <a:rPr lang="en-US" sz="2000" dirty="0">
                <a:latin typeface="Times New Roman" panose="02020603050405020304" pitchFamily="18" charset="0"/>
                <a:cs typeface="Times New Roman" panose="02020603050405020304" pitchFamily="18" charset="0"/>
              </a:rPr>
              <a:t>and the reliance that the community has on your services or products. </a:t>
            </a:r>
          </a:p>
          <a:p>
            <a:r>
              <a:rPr lang="en-US" sz="2000" b="1" dirty="0">
                <a:solidFill>
                  <a:srgbClr val="222222"/>
                </a:solidFill>
                <a:latin typeface="Times New Roman" panose="02020603050405020304" pitchFamily="18" charset="0"/>
                <a:cs typeface="Times New Roman" panose="02020603050405020304" pitchFamily="18" charset="0"/>
              </a:rPr>
              <a:t>Encourage sick employees to stay home</a:t>
            </a:r>
            <a:r>
              <a:rPr lang="en-US" sz="2000" dirty="0">
                <a:solidFill>
                  <a:srgbClr val="222222"/>
                </a:solidFill>
                <a:latin typeface="Times New Roman" panose="02020603050405020304" pitchFamily="18" charset="0"/>
                <a:cs typeface="Times New Roman" panose="02020603050405020304" pitchFamily="18" charset="0"/>
              </a:rPr>
              <a:t>. </a:t>
            </a:r>
          </a:p>
          <a:p>
            <a:r>
              <a:rPr lang="en-US" sz="2000" b="1" dirty="0">
                <a:solidFill>
                  <a:srgbClr val="222222"/>
                </a:solidFill>
                <a:latin typeface="Times New Roman" panose="02020603050405020304" pitchFamily="18" charset="0"/>
                <a:cs typeface="Times New Roman" panose="02020603050405020304" pitchFamily="18" charset="0"/>
              </a:rPr>
              <a:t>Reinforce healthy behaviors </a:t>
            </a:r>
            <a:r>
              <a:rPr lang="en-US" sz="2000" dirty="0">
                <a:solidFill>
                  <a:srgbClr val="222222"/>
                </a:solidFill>
                <a:latin typeface="Times New Roman" panose="02020603050405020304" pitchFamily="18" charset="0"/>
                <a:cs typeface="Times New Roman" panose="02020603050405020304" pitchFamily="18" charset="0"/>
              </a:rPr>
              <a:t>such as handwashing with soap and water, covering a cough or sneeze with a tissue, get a flu shot.</a:t>
            </a:r>
          </a:p>
          <a:p>
            <a:r>
              <a:rPr lang="en-US" sz="2000" b="1" dirty="0">
                <a:latin typeface="Times New Roman" panose="02020603050405020304" pitchFamily="18" charset="0"/>
                <a:cs typeface="Times New Roman" panose="02020603050405020304" pitchFamily="18" charset="0"/>
              </a:rPr>
              <a:t>Provide soap and water</a:t>
            </a:r>
            <a:r>
              <a:rPr lang="en-US" sz="2000" dirty="0">
                <a:latin typeface="Times New Roman" panose="02020603050405020304" pitchFamily="18" charset="0"/>
                <a:cs typeface="Times New Roman" panose="02020603050405020304" pitchFamily="18" charset="0"/>
              </a:rPr>
              <a:t> and alcohol-based hand rubs in the workplace.</a:t>
            </a:r>
          </a:p>
          <a:p>
            <a:r>
              <a:rPr lang="en-US" sz="2000" b="1" dirty="0">
                <a:solidFill>
                  <a:srgbClr val="222222"/>
                </a:solidFill>
                <a:latin typeface="Times New Roman" panose="02020603050405020304" pitchFamily="18" charset="0"/>
                <a:cs typeface="Times New Roman" panose="02020603050405020304" pitchFamily="18" charset="0"/>
              </a:rPr>
              <a:t>Monitor for and discourage </a:t>
            </a:r>
            <a:r>
              <a:rPr lang="en-US" sz="2000" dirty="0">
                <a:solidFill>
                  <a:srgbClr val="222222"/>
                </a:solidFill>
                <a:latin typeface="Times New Roman" panose="02020603050405020304" pitchFamily="18" charset="0"/>
                <a:cs typeface="Times New Roman" panose="02020603050405020304" pitchFamily="18" charset="0"/>
              </a:rPr>
              <a:t>stigma and discrimination in the workplace.</a:t>
            </a:r>
          </a:p>
          <a:p>
            <a:endParaRPr lang="en-US" sz="1800" dirty="0">
              <a:solidFill>
                <a:srgbClr val="222222"/>
              </a:solidFill>
              <a:latin typeface="Helvetica Neue"/>
            </a:endParaRPr>
          </a:p>
        </p:txBody>
      </p:sp>
      <p:pic>
        <p:nvPicPr>
          <p:cNvPr id="4" name="Content Placeholder 3">
            <a:extLst>
              <a:ext uri="{FF2B5EF4-FFF2-40B4-BE49-F238E27FC236}">
                <a16:creationId xmlns:a16="http://schemas.microsoft.com/office/drawing/2014/main" id="{86FE8106-1EAE-402C-B838-2C3A9441B5C0}"/>
              </a:ext>
            </a:extLst>
          </p:cNvPr>
          <p:cNvPicPr>
            <a:picLocks noChangeAspect="1"/>
          </p:cNvPicPr>
          <p:nvPr/>
        </p:nvPicPr>
        <p:blipFill>
          <a:blip r:embed="rId2"/>
          <a:stretch>
            <a:fillRect/>
          </a:stretch>
        </p:blipFill>
        <p:spPr>
          <a:xfrm>
            <a:off x="6526365" y="2107975"/>
            <a:ext cx="2617635" cy="3378425"/>
          </a:xfrm>
          <a:prstGeom prst="rect">
            <a:avLst/>
          </a:prstGeom>
        </p:spPr>
      </p:pic>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49902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B70-4CF7-4846-9669-BA37A6D18DF6}"/>
              </a:ext>
            </a:extLst>
          </p:cNvPr>
          <p:cNvSpPr>
            <a:spLocks noGrp="1"/>
          </p:cNvSpPr>
          <p:nvPr>
            <p:ph type="title"/>
          </p:nvPr>
        </p:nvSpPr>
        <p:spPr>
          <a:xfrm>
            <a:off x="476250" y="244863"/>
            <a:ext cx="7886700" cy="608895"/>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Preparing for Community Mass Gatherings</a:t>
            </a:r>
          </a:p>
        </p:txBody>
      </p:sp>
      <p:sp>
        <p:nvSpPr>
          <p:cNvPr id="3" name="Content Placeholder 2">
            <a:extLst>
              <a:ext uri="{FF2B5EF4-FFF2-40B4-BE49-F238E27FC236}">
                <a16:creationId xmlns:a16="http://schemas.microsoft.com/office/drawing/2014/main" id="{09EE6582-B8DA-4852-B741-CA09A00C04A2}"/>
              </a:ext>
            </a:extLst>
          </p:cNvPr>
          <p:cNvSpPr>
            <a:spLocks noGrp="1"/>
          </p:cNvSpPr>
          <p:nvPr>
            <p:ph sz="half" idx="2"/>
          </p:nvPr>
        </p:nvSpPr>
        <p:spPr>
          <a:xfrm>
            <a:off x="4617685" y="1778645"/>
            <a:ext cx="4526315" cy="4443687"/>
          </a:xfrm>
        </p:spPr>
        <p:txBody>
          <a:bodyPr/>
          <a:lstStyle/>
          <a:p>
            <a:r>
              <a:rPr lang="en-US" sz="2000" dirty="0">
                <a:latin typeface="Times New Roman" panose="02020603050405020304" pitchFamily="18" charset="0"/>
                <a:cs typeface="Times New Roman" panose="02020603050405020304" pitchFamily="18" charset="0"/>
              </a:rPr>
              <a:t>Meet with the emergency operations coordinators or planning teams at your venues.</a:t>
            </a:r>
          </a:p>
          <a:p>
            <a:r>
              <a:rPr lang="en-US" sz="2000" dirty="0">
                <a:latin typeface="Times New Roman" panose="02020603050405020304" pitchFamily="18" charset="0"/>
                <a:cs typeface="Times New Roman" panose="02020603050405020304" pitchFamily="18" charset="0"/>
              </a:rPr>
              <a:t>Establish relationships with key community partners and stakeholders.</a:t>
            </a:r>
          </a:p>
          <a:p>
            <a:r>
              <a:rPr lang="en-US" sz="2000" dirty="0">
                <a:latin typeface="Times New Roman" panose="02020603050405020304" pitchFamily="18" charset="0"/>
                <a:cs typeface="Times New Roman" panose="02020603050405020304" pitchFamily="18" charset="0"/>
              </a:rPr>
              <a:t>Provide COVID-19 prevention supplies at your events, including sinks with soap, hand sanitizers, and tissues.</a:t>
            </a:r>
          </a:p>
          <a:p>
            <a:r>
              <a:rPr lang="en-US" sz="2000" dirty="0">
                <a:latin typeface="Times New Roman" panose="02020603050405020304" pitchFamily="18" charset="0"/>
                <a:cs typeface="Times New Roman" panose="02020603050405020304" pitchFamily="18" charset="0"/>
              </a:rPr>
              <a:t>Identify actions to take </a:t>
            </a:r>
            <a:r>
              <a:rPr lang="en-US" sz="2000" b="1" dirty="0">
                <a:latin typeface="Times New Roman" panose="02020603050405020304" pitchFamily="18" charset="0"/>
                <a:cs typeface="Times New Roman" panose="02020603050405020304" pitchFamily="18" charset="0"/>
              </a:rPr>
              <a:t>should you need</a:t>
            </a:r>
            <a:r>
              <a:rPr lang="en-US" sz="2000" dirty="0">
                <a:latin typeface="Times New Roman" panose="02020603050405020304" pitchFamily="18" charset="0"/>
                <a:cs typeface="Times New Roman" panose="02020603050405020304" pitchFamily="18" charset="0"/>
              </a:rPr>
              <a:t> to postpone or cancel events.</a:t>
            </a:r>
          </a:p>
          <a:p>
            <a:r>
              <a:rPr lang="en-US" sz="2000" dirty="0">
                <a:latin typeface="Times New Roman" panose="02020603050405020304" pitchFamily="18" charset="0"/>
                <a:cs typeface="Times New Roman" panose="02020603050405020304" pitchFamily="18" charset="0"/>
              </a:rPr>
              <a:t>Update and distribute </a:t>
            </a:r>
            <a:r>
              <a:rPr lang="en-US" sz="2000" dirty="0">
                <a:solidFill>
                  <a:srgbClr val="FF0000"/>
                </a:solidFill>
                <a:latin typeface="Times New Roman" panose="02020603050405020304" pitchFamily="18" charset="0"/>
                <a:cs typeface="Times New Roman" panose="02020603050405020304" pitchFamily="18" charset="0"/>
              </a:rPr>
              <a:t>timely and accurate emergency COVID-19 information.</a:t>
            </a:r>
          </a:p>
          <a:p>
            <a:endParaRPr lang="en-US" sz="2000" dirty="0"/>
          </a:p>
        </p:txBody>
      </p:sp>
      <p:pic>
        <p:nvPicPr>
          <p:cNvPr id="4" name="Picture 3">
            <a:extLst>
              <a:ext uri="{FF2B5EF4-FFF2-40B4-BE49-F238E27FC236}">
                <a16:creationId xmlns:a16="http://schemas.microsoft.com/office/drawing/2014/main" id="{0A617BAC-9A08-4E11-BFA3-3B41702745FD}"/>
              </a:ext>
            </a:extLst>
          </p:cNvPr>
          <p:cNvPicPr>
            <a:picLocks noChangeAspect="1"/>
          </p:cNvPicPr>
          <p:nvPr/>
        </p:nvPicPr>
        <p:blipFill>
          <a:blip r:embed="rId2"/>
          <a:stretch>
            <a:fillRect/>
          </a:stretch>
        </p:blipFill>
        <p:spPr>
          <a:xfrm>
            <a:off x="248889" y="1725178"/>
            <a:ext cx="3585632" cy="2867256"/>
          </a:xfrm>
          <a:prstGeom prst="rect">
            <a:avLst/>
          </a:prstGeom>
        </p:spPr>
      </p:pic>
      <p:sp>
        <p:nvSpPr>
          <p:cNvPr id="5" name="Rectangle 4">
            <a:extLst>
              <a:ext uri="{FF2B5EF4-FFF2-40B4-BE49-F238E27FC236}">
                <a16:creationId xmlns:a16="http://schemas.microsoft.com/office/drawing/2014/main" id="{92882097-B572-4AC8-A8AF-0975E765E3A6}"/>
              </a:ext>
            </a:extLst>
          </p:cNvPr>
          <p:cNvSpPr/>
          <p:nvPr/>
        </p:nvSpPr>
        <p:spPr>
          <a:xfrm>
            <a:off x="0" y="5022003"/>
            <a:ext cx="4184073" cy="1200329"/>
          </a:xfrm>
          <a:prstGeom prst="rect">
            <a:avLst/>
          </a:prstGeom>
        </p:spPr>
        <p:txBody>
          <a:bodyPr wrap="square">
            <a:spAutoFit/>
          </a:bodyPr>
          <a:lstStyle/>
          <a:p>
            <a:pPr algn="ctr"/>
            <a:r>
              <a:rPr lang="en-US" sz="2400" dirty="0">
                <a:latin typeface="Times New Roman" panose="02020603050405020304" pitchFamily="18" charset="0"/>
                <a:cs typeface="Times New Roman" panose="02020603050405020304" pitchFamily="18" charset="0"/>
              </a:rPr>
              <a:t>Promote messages that discourage people who are sick from attending events. </a:t>
            </a:r>
          </a:p>
        </p:txBody>
      </p:sp>
      <p:sp>
        <p:nvSpPr>
          <p:cNvPr id="6" name="TextBox 5"/>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3723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92DF-C7E3-4AB0-BC76-3D67CAE9AD13}"/>
              </a:ext>
            </a:extLst>
          </p:cNvPr>
          <p:cNvSpPr>
            <a:spLocks noGrp="1"/>
          </p:cNvSpPr>
          <p:nvPr>
            <p:ph type="title"/>
          </p:nvPr>
        </p:nvSpPr>
        <p:spPr>
          <a:prstGeom prst="rect">
            <a:avLst/>
          </a:prstGeom>
        </p:spPr>
        <p:txBody>
          <a:bodyPr>
            <a:normAutofit/>
          </a:bodyPr>
          <a:lstStyle/>
          <a:p>
            <a:pPr algn="ctr"/>
            <a:r>
              <a:rPr lang="en-US" sz="3700" b="1" dirty="0">
                <a:latin typeface="Times New Roman" panose="02020603050405020304" pitchFamily="18" charset="0"/>
                <a:cs typeface="Times New Roman" panose="02020603050405020304" pitchFamily="18" charset="0"/>
              </a:rPr>
              <a:t>COVID-19 and Stigma</a:t>
            </a:r>
          </a:p>
        </p:txBody>
      </p:sp>
      <p:sp>
        <p:nvSpPr>
          <p:cNvPr id="3" name="Content Placeholder 2">
            <a:extLst>
              <a:ext uri="{FF2B5EF4-FFF2-40B4-BE49-F238E27FC236}">
                <a16:creationId xmlns:a16="http://schemas.microsoft.com/office/drawing/2014/main" id="{8B5B0540-7981-49CE-B37C-EB14744D6422}"/>
              </a:ext>
            </a:extLst>
          </p:cNvPr>
          <p:cNvSpPr>
            <a:spLocks noGrp="1"/>
          </p:cNvSpPr>
          <p:nvPr>
            <p:ph sz="quarter" idx="10"/>
          </p:nvPr>
        </p:nvSpPr>
        <p:spPr>
          <a:xfrm>
            <a:off x="4307128" y="1563433"/>
            <a:ext cx="4436079" cy="4437063"/>
          </a:xfrm>
          <a:prstGeom prst="rect">
            <a:avLst/>
          </a:prstGeom>
        </p:spPr>
        <p:txBody>
          <a:bodyPr>
            <a:noAutofit/>
          </a:bodyPr>
          <a:lstStyle/>
          <a:p>
            <a:r>
              <a:rPr lang="en-US" sz="2200" dirty="0">
                <a:latin typeface="Times New Roman" panose="02020603050405020304" pitchFamily="18" charset="0"/>
                <a:cs typeface="Times New Roman" panose="02020603050405020304" pitchFamily="18" charset="0"/>
              </a:rPr>
              <a:t>People of Asian descent, including Chinese Americans, are not more likely to get COVID-19 than any other American. </a:t>
            </a:r>
          </a:p>
          <a:p>
            <a:r>
              <a:rPr lang="en-US" sz="2200" dirty="0">
                <a:latin typeface="Times New Roman" panose="02020603050405020304" pitchFamily="18" charset="0"/>
                <a:cs typeface="Times New Roman" panose="02020603050405020304" pitchFamily="18" charset="0"/>
              </a:rPr>
              <a:t>Stopping stigma can help communities withstand or recover quickly from difficult situations, such as disease outbreaks. </a:t>
            </a:r>
            <a:endParaRPr lang="en-US" sz="2200" b="1" dirty="0">
              <a:latin typeface="Times New Roman" panose="02020603050405020304" pitchFamily="18" charset="0"/>
              <a:cs typeface="Times New Roman" panose="02020603050405020304" pitchFamily="18" charset="0"/>
            </a:endParaRPr>
          </a:p>
          <a:p>
            <a:r>
              <a:rPr lang="en-US" sz="2200" dirty="0">
                <a:latin typeface="Times New Roman" panose="02020603050405020304" pitchFamily="18" charset="0"/>
                <a:cs typeface="Times New Roman" panose="02020603050405020304" pitchFamily="18" charset="0"/>
              </a:rPr>
              <a:t>Communicating the facts that viruses do not target specific racial or ethnic groups, and how COVID-19 spreads can </a:t>
            </a:r>
            <a:r>
              <a:rPr lang="en-US" sz="2200" b="1" dirty="0">
                <a:solidFill>
                  <a:srgbClr val="FF0000"/>
                </a:solidFill>
                <a:latin typeface="Times New Roman" panose="02020603050405020304" pitchFamily="18" charset="0"/>
                <a:cs typeface="Times New Roman" panose="02020603050405020304" pitchFamily="18" charset="0"/>
              </a:rPr>
              <a:t>help stop stigma</a:t>
            </a:r>
            <a:r>
              <a:rPr lang="en-US" sz="2200" dirty="0">
                <a:solidFill>
                  <a:srgbClr val="FF0000"/>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9FB15099-0710-47DB-AF1A-DF868FC38402}"/>
              </a:ext>
            </a:extLst>
          </p:cNvPr>
          <p:cNvPicPr>
            <a:picLocks noChangeAspect="1"/>
          </p:cNvPicPr>
          <p:nvPr/>
        </p:nvPicPr>
        <p:blipFill>
          <a:blip r:embed="rId3"/>
          <a:stretch>
            <a:fillRect/>
          </a:stretch>
        </p:blipFill>
        <p:spPr>
          <a:xfrm>
            <a:off x="628650" y="3782290"/>
            <a:ext cx="3533210" cy="2490913"/>
          </a:xfrm>
          <a:prstGeom prst="rect">
            <a:avLst/>
          </a:prstGeom>
          <a:noFill/>
        </p:spPr>
      </p:pic>
      <p:sp>
        <p:nvSpPr>
          <p:cNvPr id="5" name="Rectangle 4">
            <a:extLst>
              <a:ext uri="{FF2B5EF4-FFF2-40B4-BE49-F238E27FC236}">
                <a16:creationId xmlns:a16="http://schemas.microsoft.com/office/drawing/2014/main" id="{37D0EAF8-E4C4-40A3-BC6D-678AE93D4063}"/>
              </a:ext>
            </a:extLst>
          </p:cNvPr>
          <p:cNvSpPr/>
          <p:nvPr/>
        </p:nvSpPr>
        <p:spPr>
          <a:xfrm>
            <a:off x="138545" y="1563433"/>
            <a:ext cx="3823855" cy="1569660"/>
          </a:xfrm>
          <a:prstGeom prst="rect">
            <a:avLst/>
          </a:prstGeom>
        </p:spPr>
        <p:txBody>
          <a:bodyPr wrap="square">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Diseases can make anyone sick regardless</a:t>
            </a:r>
          </a:p>
          <a:p>
            <a:pPr algn="ctr"/>
            <a:r>
              <a:rPr lang="en-US" sz="2400" b="1" dirty="0">
                <a:solidFill>
                  <a:srgbClr val="FF0000"/>
                </a:solidFill>
                <a:latin typeface="Times New Roman" panose="02020603050405020304" pitchFamily="18" charset="0"/>
                <a:cs typeface="Times New Roman" panose="02020603050405020304" pitchFamily="18" charset="0"/>
              </a:rPr>
              <a:t> of their race or ethnicity or where they live!</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77660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A32D-EC93-4C34-8FEB-E38C784E15B6}"/>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COVID-19 FAQ</a:t>
            </a:r>
          </a:p>
        </p:txBody>
      </p:sp>
      <p:sp>
        <p:nvSpPr>
          <p:cNvPr id="4" name="Content Placeholder 3">
            <a:extLst>
              <a:ext uri="{FF2B5EF4-FFF2-40B4-BE49-F238E27FC236}">
                <a16:creationId xmlns:a16="http://schemas.microsoft.com/office/drawing/2014/main" id="{F79744A4-B1EE-40CB-97D2-1D6EE8FF4E18}"/>
              </a:ext>
            </a:extLst>
          </p:cNvPr>
          <p:cNvSpPr>
            <a:spLocks noGrp="1"/>
          </p:cNvSpPr>
          <p:nvPr>
            <p:ph sz="quarter" idx="10"/>
          </p:nvPr>
        </p:nvSpPr>
        <p:spPr>
          <a:xfrm>
            <a:off x="0" y="1394086"/>
            <a:ext cx="9144000" cy="4437063"/>
          </a:xfrm>
        </p:spPr>
        <p:txBody>
          <a:bodyPr/>
          <a:lstStyle/>
          <a:p>
            <a:pPr>
              <a:lnSpc>
                <a:spcPct val="100000"/>
              </a:lnSpc>
              <a:spcBef>
                <a:spcPts val="0"/>
              </a:spcBef>
            </a:pPr>
            <a:r>
              <a:rPr lang="en-US" sz="20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Is there a vaccine, drug or treatment for COVID-19?</a:t>
            </a: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latin typeface="Times New Roman" panose="02020603050405020304" pitchFamily="18" charset="0"/>
                <a:cs typeface="Times New Roman" panose="02020603050405020304" pitchFamily="18" charset="0"/>
              </a:rPr>
              <a:t>To date, there is no vaccine and no specific antiviral medicine to prevent or treat COVID-2019. However, those affected should receive care to relieve symptoms. People with serious illness should be hospitalized. </a:t>
            </a:r>
          </a:p>
          <a:p>
            <a:pPr>
              <a:lnSpc>
                <a:spcPct val="100000"/>
              </a:lnSpc>
              <a:spcBef>
                <a:spcPts val="0"/>
              </a:spcBef>
            </a:pP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Should I wear a mask to protect myself?</a:t>
            </a: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latin typeface="Times New Roman" panose="02020603050405020304" pitchFamily="18" charset="0"/>
                <a:cs typeface="Times New Roman" panose="02020603050405020304" pitchFamily="18" charset="0"/>
              </a:rPr>
              <a:t>Only wear a mask if you are ill with COVID-19 symptoms (especially coughing) or looking after someone who may have COVID-19. </a:t>
            </a:r>
          </a:p>
          <a:p>
            <a:pPr>
              <a:lnSpc>
                <a:spcPct val="100000"/>
              </a:lnSpc>
              <a:spcBef>
                <a:spcPts val="0"/>
              </a:spcBef>
            </a:pP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b="1" u="sng" dirty="0">
                <a:latin typeface="Times New Roman" panose="02020603050405020304" pitchFamily="18" charset="0"/>
                <a:cs typeface="Times New Roman" panose="02020603050405020304" pitchFamily="18" charset="0"/>
              </a:rPr>
              <a:t>What about travel? </a:t>
            </a:r>
          </a:p>
          <a:p>
            <a:pPr>
              <a:lnSpc>
                <a:spcPct val="100000"/>
              </a:lnSpc>
              <a:spcBef>
                <a:spcPts val="0"/>
              </a:spcBef>
            </a:pPr>
            <a:r>
              <a:rPr lang="en-US" sz="2000" dirty="0">
                <a:latin typeface="Times New Roman" panose="02020603050405020304" pitchFamily="18" charset="0"/>
                <a:cs typeface="Times New Roman" panose="02020603050405020304" pitchFamily="18" charset="0"/>
              </a:rPr>
              <a:t>CDC provides recommendations on postponing or canceling travel through travel notices. Travel notices are based on assessment of the potential health risks involved with traveling to a certain area.  No matter where you travel or </a:t>
            </a:r>
            <a:r>
              <a:rPr lang="en-US" sz="2000" i="1" dirty="0">
                <a:latin typeface="Times New Roman" panose="02020603050405020304" pitchFamily="18" charset="0"/>
                <a:cs typeface="Times New Roman" panose="02020603050405020304" pitchFamily="18" charset="0"/>
              </a:rPr>
              <a:t>how </a:t>
            </a:r>
            <a:r>
              <a:rPr lang="en-US" sz="2000" dirty="0">
                <a:latin typeface="Times New Roman" panose="02020603050405020304" pitchFamily="18" charset="0"/>
                <a:cs typeface="Times New Roman" panose="02020603050405020304" pitchFamily="18" charset="0"/>
              </a:rPr>
              <a:t>you travel, be aware of the COVID-19 situation at your destination and practice infection prevention: wash your hands, stay away from people who are sick, cover your cough or sneeze with a tissue, don’t touch your face with unwashed hands. </a:t>
            </a:r>
          </a:p>
          <a:p>
            <a:endParaRPr lang="en-US" dirty="0"/>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85371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A32D-EC93-4C34-8FEB-E38C784E15B6}"/>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COVID-19 FAQ</a:t>
            </a:r>
          </a:p>
        </p:txBody>
      </p:sp>
      <p:sp>
        <p:nvSpPr>
          <p:cNvPr id="4" name="Content Placeholder 3">
            <a:extLst>
              <a:ext uri="{FF2B5EF4-FFF2-40B4-BE49-F238E27FC236}">
                <a16:creationId xmlns:a16="http://schemas.microsoft.com/office/drawing/2014/main" id="{F79744A4-B1EE-40CB-97D2-1D6EE8FF4E18}"/>
              </a:ext>
            </a:extLst>
          </p:cNvPr>
          <p:cNvSpPr>
            <a:spLocks noGrp="1"/>
          </p:cNvSpPr>
          <p:nvPr>
            <p:ph sz="quarter" idx="10"/>
          </p:nvPr>
        </p:nvSpPr>
        <p:spPr>
          <a:xfrm>
            <a:off x="0" y="1394086"/>
            <a:ext cx="9144000" cy="4437063"/>
          </a:xfrm>
        </p:spPr>
        <p:txBody>
          <a:bodyPr/>
          <a:lstStyle/>
          <a:p>
            <a:pPr>
              <a:lnSpc>
                <a:spcPct val="100000"/>
              </a:lnSpc>
              <a:spcBef>
                <a:spcPts val="0"/>
              </a:spcBef>
            </a:pPr>
            <a:r>
              <a:rPr lang="en-US" sz="2000" b="1" u="sng" dirty="0">
                <a:latin typeface="Times New Roman" panose="02020603050405020304" pitchFamily="18" charset="0"/>
                <a:cs typeface="Times New Roman" panose="02020603050405020304" pitchFamily="18" charset="0"/>
              </a:rPr>
              <a:t>Can I get COVID-19 on an airplane?</a:t>
            </a:r>
          </a:p>
          <a:p>
            <a:pPr>
              <a:lnSpc>
                <a:spcPct val="100000"/>
              </a:lnSpc>
              <a:spcBef>
                <a:spcPts val="0"/>
              </a:spcBef>
            </a:pPr>
            <a:r>
              <a:rPr lang="en-US" sz="2000" dirty="0">
                <a:latin typeface="Times New Roman" panose="02020603050405020304" pitchFamily="18" charset="0"/>
                <a:cs typeface="Times New Roman" panose="02020603050405020304" pitchFamily="18" charset="0"/>
              </a:rPr>
              <a:t>Because of how air circulates and is filtered on airplanes, most viruses and other germs do not spread easily on airplanes. Although the risk of infection on an airplane is low, travelers should try to avoid contact with sick passengers and wash their hands often with soap and water or use hand sanitizer containing at least 60% alcohol.</a:t>
            </a:r>
          </a:p>
          <a:p>
            <a:pPr>
              <a:lnSpc>
                <a:spcPct val="100000"/>
              </a:lnSpc>
              <a:spcBef>
                <a:spcPts val="0"/>
              </a:spcBef>
            </a:pP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b="1" u="sng" dirty="0">
                <a:latin typeface="Times New Roman" panose="02020603050405020304" pitchFamily="18" charset="0"/>
                <a:cs typeface="Times New Roman" panose="02020603050405020304" pitchFamily="18" charset="0"/>
              </a:rPr>
              <a:t>Am I at risk for COVID-19 from a package or products shipped from China?</a:t>
            </a:r>
          </a:p>
          <a:p>
            <a:pPr>
              <a:lnSpc>
                <a:spcPct val="100000"/>
              </a:lnSpc>
              <a:spcBef>
                <a:spcPts val="0"/>
              </a:spcBef>
            </a:pPr>
            <a:r>
              <a:rPr lang="en-US" sz="2000" dirty="0">
                <a:latin typeface="Times New Roman" panose="02020603050405020304" pitchFamily="18" charset="0"/>
                <a:cs typeface="Times New Roman" panose="02020603050405020304" pitchFamily="18" charset="0"/>
              </a:rPr>
              <a:t>Currently there is no evidence to support transmission of COVID-19 associated with imported goods and there have not been any cases of COVID-19 in the United States associated with imported goods. </a:t>
            </a:r>
          </a:p>
          <a:p>
            <a:pPr>
              <a:lnSpc>
                <a:spcPct val="100000"/>
              </a:lnSpc>
              <a:spcBef>
                <a:spcPts val="0"/>
              </a:spcBef>
            </a:pP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How long does the virus survive on surfaces?</a:t>
            </a:r>
            <a:endParaRPr lang="en-US" sz="2000" b="1"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latin typeface="Times New Roman" panose="02020603050405020304" pitchFamily="18" charset="0"/>
                <a:cs typeface="Times New Roman" panose="02020603050405020304" pitchFamily="18" charset="0"/>
              </a:rPr>
              <a:t>It is not certain how long the virus that causes COVID-19 survives on surfaces. Studies suggest that coronaviruses (including the COVID-19 virus) may survive on surfaces for a few hours or up to several days. If you think a surface may be infected, clean it with simple disinfectant to kill the virus and protect yourself and others. </a:t>
            </a:r>
          </a:p>
          <a:p>
            <a:pPr>
              <a:lnSpc>
                <a:spcPct val="100000"/>
              </a:lnSpc>
              <a:spcBef>
                <a:spcPts val="0"/>
              </a:spcBef>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410619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E142-C377-4817-9825-47C5F9894FD6}"/>
              </a:ext>
            </a:extLst>
          </p:cNvPr>
          <p:cNvSpPr>
            <a:spLocks noGrp="1"/>
          </p:cNvSpPr>
          <p:nvPr>
            <p:ph type="title"/>
          </p:nvPr>
        </p:nvSpPr>
        <p:spPr/>
        <p:txBody>
          <a:bodyPr>
            <a:normAutofit fontScale="90000"/>
          </a:bodyPr>
          <a:lstStyle/>
          <a:p>
            <a:pPr algn="ctr"/>
            <a:r>
              <a:rPr lang="en-US" b="1" dirty="0">
                <a:latin typeface="Times New Roman" panose="02020603050405020304" pitchFamily="18" charset="0"/>
                <a:cs typeface="Times New Roman" panose="02020603050405020304" pitchFamily="18" charset="0"/>
              </a:rPr>
              <a:t>COVID-19 FAQ</a:t>
            </a:r>
          </a:p>
        </p:txBody>
      </p:sp>
      <p:sp>
        <p:nvSpPr>
          <p:cNvPr id="3" name="Content Placeholder 2">
            <a:extLst>
              <a:ext uri="{FF2B5EF4-FFF2-40B4-BE49-F238E27FC236}">
                <a16:creationId xmlns:a16="http://schemas.microsoft.com/office/drawing/2014/main" id="{B42C6AD5-2AD2-4ADC-9357-6BC6365039E8}"/>
              </a:ext>
            </a:extLst>
          </p:cNvPr>
          <p:cNvSpPr>
            <a:spLocks noGrp="1"/>
          </p:cNvSpPr>
          <p:nvPr>
            <p:ph sz="quarter" idx="10"/>
          </p:nvPr>
        </p:nvSpPr>
        <p:spPr>
          <a:xfrm>
            <a:off x="0" y="1319590"/>
            <a:ext cx="8977745" cy="4437063"/>
          </a:xfrm>
        </p:spPr>
        <p:txBody>
          <a:bodyPr/>
          <a:lstStyle/>
          <a:p>
            <a:pPr>
              <a:lnSpc>
                <a:spcPct val="100000"/>
              </a:lnSpc>
              <a:spcBef>
                <a:spcPts val="0"/>
              </a:spcBef>
            </a:pPr>
            <a:r>
              <a:rPr lang="en-US" sz="2000" b="1"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Can I catch COVID-19 from my pet?</a:t>
            </a:r>
            <a:endParaRPr lang="en-US" sz="2000"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latin typeface="Times New Roman" panose="02020603050405020304" pitchFamily="18" charset="0"/>
                <a:cs typeface="Times New Roman" panose="02020603050405020304" pitchFamily="18" charset="0"/>
              </a:rPr>
              <a:t>No. There is no evidence that companion animals or pets such as cats and dogs have been infected or could spread the virus that causes COVID-19.</a:t>
            </a:r>
          </a:p>
          <a:p>
            <a:pPr>
              <a:lnSpc>
                <a:spcPct val="100000"/>
              </a:lnSpc>
              <a:spcBef>
                <a:spcPts val="0"/>
              </a:spcBef>
            </a:pPr>
            <a:r>
              <a:rPr lang="en-US" sz="2000" b="1"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xmlns="" val="tx"/>
                    </a:ext>
                  </a:extLst>
                </a:hlinkClick>
              </a:rPr>
              <a:t>Who is at risk of developing severe illness?</a:t>
            </a:r>
            <a:endParaRPr lang="en-US" sz="2000" u="sng" dirty="0">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latin typeface="Times New Roman" panose="02020603050405020304" pitchFamily="18" charset="0"/>
                <a:cs typeface="Times New Roman" panose="02020603050405020304" pitchFamily="18" charset="0"/>
              </a:rPr>
              <a:t>While we are still learning about how COVID-2019 affects people, older persons and persons with pre-existing medical conditions (such as high blood pressure, heart disease, lung disease, cancer or diabetes) appear to develop serious illness more often than others. </a:t>
            </a:r>
          </a:p>
          <a:p>
            <a:pPr>
              <a:lnSpc>
                <a:spcPct val="100000"/>
              </a:lnSpc>
              <a:spcBef>
                <a:spcPts val="0"/>
              </a:spcBef>
            </a:pPr>
            <a:r>
              <a:rPr lang="en-US" sz="2000" b="1" u="sng" dirty="0">
                <a:latin typeface="Times New Roman" panose="02020603050405020304" pitchFamily="18" charset="0"/>
                <a:cs typeface="Times New Roman" panose="02020603050405020304" pitchFamily="18" charset="0"/>
              </a:rPr>
              <a:t>Will the flu shot prevent COVID-19?</a:t>
            </a:r>
          </a:p>
          <a:p>
            <a:pPr>
              <a:lnSpc>
                <a:spcPct val="100000"/>
              </a:lnSpc>
              <a:spcBef>
                <a:spcPts val="0"/>
              </a:spcBef>
            </a:pPr>
            <a:r>
              <a:rPr lang="en-US" sz="2000" dirty="0">
                <a:latin typeface="Times New Roman" panose="02020603050405020304" pitchFamily="18" charset="0"/>
                <a:cs typeface="Times New Roman" panose="02020603050405020304" pitchFamily="18" charset="0"/>
              </a:rPr>
              <a:t>No, the flu shot won’t protect against COVID-19, but it can help protect against serious flu complications or lessen symptoms if you get it, lessening the strain on health care facilities.</a:t>
            </a:r>
          </a:p>
          <a:p>
            <a:pPr>
              <a:lnSpc>
                <a:spcPct val="100000"/>
              </a:lnSpc>
              <a:spcBef>
                <a:spcPts val="0"/>
              </a:spcBef>
            </a:pPr>
            <a:r>
              <a:rPr lang="en-US" sz="2000" b="1" u="sng" dirty="0">
                <a:solidFill>
                  <a:srgbClr val="04151A"/>
                </a:solidFill>
                <a:latin typeface="Times New Roman" panose="02020603050405020304" pitchFamily="18" charset="0"/>
                <a:cs typeface="Times New Roman" panose="02020603050405020304" pitchFamily="18" charset="0"/>
              </a:rPr>
              <a:t>Can I get COVID-19 from Corona beer?</a:t>
            </a:r>
            <a:endParaRPr lang="en-US" sz="2000" u="sng" dirty="0">
              <a:solidFill>
                <a:srgbClr val="04151A"/>
              </a:solidFill>
              <a:latin typeface="Times New Roman" panose="02020603050405020304" pitchFamily="18" charset="0"/>
              <a:cs typeface="Times New Roman" panose="02020603050405020304" pitchFamily="18" charset="0"/>
            </a:endParaRPr>
          </a:p>
          <a:p>
            <a:pPr>
              <a:lnSpc>
                <a:spcPct val="100000"/>
              </a:lnSpc>
              <a:spcBef>
                <a:spcPts val="0"/>
              </a:spcBef>
            </a:pPr>
            <a:r>
              <a:rPr lang="en-US" sz="2000" dirty="0">
                <a:solidFill>
                  <a:srgbClr val="04151A"/>
                </a:solidFill>
                <a:latin typeface="Times New Roman" panose="02020603050405020304" pitchFamily="18" charset="0"/>
                <a:cs typeface="Times New Roman" panose="02020603050405020304" pitchFamily="18" charset="0"/>
              </a:rPr>
              <a:t>No, you can’t get COVID-19 from Corona beer. Beer neither causes infection with a virus, and it does not cure it.  </a:t>
            </a:r>
          </a:p>
          <a:p>
            <a:pPr fontAlgn="base">
              <a:lnSpc>
                <a:spcPct val="100000"/>
              </a:lnSpc>
              <a:spcBef>
                <a:spcPts val="0"/>
              </a:spcBef>
            </a:pPr>
            <a:r>
              <a:rPr lang="en-US" sz="2000" b="1" u="sng" dirty="0">
                <a:latin typeface="Times New Roman" panose="02020603050405020304" pitchFamily="18" charset="0"/>
                <a:cs typeface="Times New Roman" panose="02020603050405020304" pitchFamily="18" charset="0"/>
              </a:rPr>
              <a:t>Can you get COVID-19 if you eat at Chinese restaurants in the U.S.?</a:t>
            </a:r>
          </a:p>
          <a:p>
            <a:pPr fontAlgn="base">
              <a:lnSpc>
                <a:spcPct val="100000"/>
              </a:lnSpc>
              <a:spcBef>
                <a:spcPts val="0"/>
              </a:spcBef>
            </a:pPr>
            <a:r>
              <a:rPr lang="en-US" sz="2000" dirty="0">
                <a:latin typeface="Times New Roman" panose="02020603050405020304" pitchFamily="18" charset="0"/>
                <a:cs typeface="Times New Roman" panose="02020603050405020304" pitchFamily="18" charset="0"/>
              </a:rPr>
              <a:t>No, you can’t get COVID-19 eating in a Chinese restaurant. </a:t>
            </a:r>
          </a:p>
        </p:txBody>
      </p:sp>
      <p:sp>
        <p:nvSpPr>
          <p:cNvPr id="4" name="TextBox 3"/>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01831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9B281D-DD9D-4A57-8FCC-86FEFE843817}"/>
              </a:ext>
            </a:extLst>
          </p:cNvPr>
          <p:cNvSpPr>
            <a:spLocks noGrp="1"/>
          </p:cNvSpPr>
          <p:nvPr>
            <p:ph type="title"/>
          </p:nvPr>
        </p:nvSpPr>
        <p:spPr>
          <a:xfrm>
            <a:off x="590702" y="729772"/>
            <a:ext cx="7666607" cy="608895"/>
          </a:xfrm>
        </p:spPr>
        <p:txBody>
          <a:bodyPr>
            <a:normAutofit fontScale="90000"/>
          </a:bodyPr>
          <a:lstStyle/>
          <a:p>
            <a:pPr algn="ctr"/>
            <a:r>
              <a:rPr lang="en-US" b="1" dirty="0">
                <a:latin typeface="Times New Roman" panose="02020603050405020304" pitchFamily="18" charset="0"/>
                <a:cs typeface="Times New Roman" panose="02020603050405020304" pitchFamily="18" charset="0"/>
              </a:rPr>
              <a:t>Last Thoughts</a:t>
            </a:r>
          </a:p>
        </p:txBody>
      </p:sp>
      <p:pic>
        <p:nvPicPr>
          <p:cNvPr id="4" name="keepcalm">
            <a:hlinkClick r:id="" action="ppaction://media"/>
            <a:extLst>
              <a:ext uri="{FF2B5EF4-FFF2-40B4-BE49-F238E27FC236}">
                <a16:creationId xmlns:a16="http://schemas.microsoft.com/office/drawing/2014/main" id="{4158E557-F76D-4574-B8DE-BD56B45DF1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5848502" y="1648919"/>
            <a:ext cx="3008025" cy="4512038"/>
          </a:xfrm>
          <a:prstGeom prst="rect">
            <a:avLst/>
          </a:prstGeom>
          <a:noFill/>
        </p:spPr>
      </p:pic>
      <p:sp>
        <p:nvSpPr>
          <p:cNvPr id="11" name="Content Placeholder 3">
            <a:extLst>
              <a:ext uri="{FF2B5EF4-FFF2-40B4-BE49-F238E27FC236}">
                <a16:creationId xmlns:a16="http://schemas.microsoft.com/office/drawing/2014/main" id="{702B1D01-3066-4D85-8F35-0F33B5E632C5}"/>
              </a:ext>
            </a:extLst>
          </p:cNvPr>
          <p:cNvSpPr>
            <a:spLocks noGrp="1"/>
          </p:cNvSpPr>
          <p:nvPr>
            <p:ph sz="half" idx="10"/>
          </p:nvPr>
        </p:nvSpPr>
        <p:spPr>
          <a:xfrm>
            <a:off x="138545" y="1648919"/>
            <a:ext cx="4544291" cy="4512038"/>
          </a:xfrm>
        </p:spPr>
        <p:txBody>
          <a:bodyPr/>
          <a:lstStyle/>
          <a:p>
            <a:r>
              <a:rPr lang="en-US" sz="2000" dirty="0">
                <a:latin typeface="Times New Roman" panose="02020603050405020304" pitchFamily="18" charset="0"/>
                <a:cs typeface="Times New Roman" panose="02020603050405020304" pitchFamily="18" charset="0"/>
              </a:rPr>
              <a:t>Stay calm and be prepared. </a:t>
            </a:r>
          </a:p>
          <a:p>
            <a:r>
              <a:rPr lang="en-US" sz="2000" dirty="0">
                <a:latin typeface="Times New Roman" panose="02020603050405020304" pitchFamily="18" charset="0"/>
                <a:cs typeface="Times New Roman" panose="02020603050405020304" pitchFamily="18" charset="0"/>
              </a:rPr>
              <a:t>Get your information from reliable and accurate sources rather than to buying into hype and misinformation.</a:t>
            </a:r>
          </a:p>
          <a:p>
            <a:r>
              <a:rPr lang="en-US" sz="2000" dirty="0">
                <a:latin typeface="Times New Roman" panose="02020603050405020304" pitchFamily="18" charset="0"/>
                <a:cs typeface="Times New Roman" panose="02020603050405020304" pitchFamily="18" charset="0"/>
                <a:hlinkClick r:id="rId5"/>
              </a:rPr>
              <a:t>https://dph.georgia.gov/</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6"/>
              </a:rPr>
              <a:t>https://www.cdc.gov/</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hlinkClick r:id="rId7"/>
              </a:rPr>
              <a:t>https://www.gadoe.org/External-Affairs-and-Policy/communications/Pages/coronavirus.aspx</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Be kind, staying mindful of actions that could perpetuate discrimination or stigma associated with COVID-19 or other infectious diseases.</a:t>
            </a:r>
          </a:p>
          <a:p>
            <a:r>
              <a:rPr lang="en-US" sz="2400" b="1" i="1" dirty="0">
                <a:latin typeface="Times New Roman" panose="02020603050405020304" pitchFamily="18" charset="0"/>
                <a:cs typeface="Times New Roman" panose="02020603050405020304" pitchFamily="18" charset="0"/>
              </a:rPr>
              <a:t>Prevention, not panic!</a:t>
            </a:r>
          </a:p>
          <a:p>
            <a:endParaRPr lang="en-US" dirty="0"/>
          </a:p>
          <a:p>
            <a:endParaRPr lang="en-US" dirty="0"/>
          </a:p>
        </p:txBody>
      </p:sp>
      <p:sp>
        <p:nvSpPr>
          <p:cNvPr id="5" name="TextBox 4"/>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64242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FEA8DF18-4B52-468E-89CE-FE2B43F9B6EA}"/>
              </a:ext>
            </a:extLst>
          </p:cNvPr>
          <p:cNvPicPr>
            <a:picLocks noGrp="1" noChangeAspect="1"/>
          </p:cNvPicPr>
          <p:nvPr>
            <p:ph idx="1"/>
          </p:nvPr>
        </p:nvPicPr>
        <p:blipFill>
          <a:blip r:embed="rId2"/>
          <a:stretch>
            <a:fillRect/>
          </a:stretch>
        </p:blipFill>
        <p:spPr>
          <a:xfrm>
            <a:off x="0" y="60996"/>
            <a:ext cx="9143999" cy="6611600"/>
          </a:xfrm>
          <a:prstGeom prst="rect">
            <a:avLst/>
          </a:prstGeom>
        </p:spPr>
      </p:pic>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50511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180" t="16572" r="19527" b="16004"/>
          <a:stretch/>
        </p:blipFill>
        <p:spPr>
          <a:xfrm>
            <a:off x="775853" y="152400"/>
            <a:ext cx="8188038" cy="6535191"/>
          </a:xfrm>
          <a:prstGeom prst="rect">
            <a:avLst/>
          </a:prstGeom>
        </p:spPr>
      </p:pic>
      <p:sp>
        <p:nvSpPr>
          <p:cNvPr id="3" name="TextBox 2">
            <a:extLst>
              <a:ext uri="{FF2B5EF4-FFF2-40B4-BE49-F238E27FC236}">
                <a16:creationId xmlns:a16="http://schemas.microsoft.com/office/drawing/2014/main" id="{5BAB23FB-3F04-4181-9ACA-FABDDD23A293}"/>
              </a:ext>
            </a:extLst>
          </p:cNvPr>
          <p:cNvSpPr txBox="1"/>
          <p:nvPr/>
        </p:nvSpPr>
        <p:spPr>
          <a:xfrm>
            <a:off x="4010684" y="6016958"/>
            <a:ext cx="4535786" cy="369332"/>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B6D24BAD-12C4-4EBB-A47F-B84CE9BAC7A4}"/>
              </a:ext>
            </a:extLst>
          </p:cNvPr>
          <p:cNvSpPr txBox="1"/>
          <p:nvPr/>
        </p:nvSpPr>
        <p:spPr>
          <a:xfrm>
            <a:off x="903836" y="6284244"/>
            <a:ext cx="4535786" cy="369332"/>
          </a:xfrm>
          <a:prstGeom prst="rect">
            <a:avLst/>
          </a:prstGeom>
          <a:solidFill>
            <a:schemeClr val="bg1"/>
          </a:solidFill>
        </p:spPr>
        <p:txBody>
          <a:bodyPr wrap="square" rtlCol="0">
            <a:spAutoFit/>
          </a:bodyPr>
          <a:lstStyle/>
          <a:p>
            <a:endParaRPr lang="en-US" dirty="0"/>
          </a:p>
        </p:txBody>
      </p:sp>
      <p:sp>
        <p:nvSpPr>
          <p:cNvPr id="6" name="TextBox 5"/>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62700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6786" t="18087" r="23521" b="28125"/>
          <a:stretch/>
        </p:blipFill>
        <p:spPr>
          <a:xfrm>
            <a:off x="941332" y="290945"/>
            <a:ext cx="8036488" cy="5638800"/>
          </a:xfrm>
          <a:prstGeom prst="rect">
            <a:avLst/>
          </a:prstGeom>
        </p:spPr>
      </p:pic>
      <p:cxnSp>
        <p:nvCxnSpPr>
          <p:cNvPr id="4" name="Straight Connector 3">
            <a:extLst>
              <a:ext uri="{FF2B5EF4-FFF2-40B4-BE49-F238E27FC236}">
                <a16:creationId xmlns:a16="http://schemas.microsoft.com/office/drawing/2014/main" id="{D863B29E-B13D-4A15-8C6C-A85ECAE091B8}"/>
              </a:ext>
            </a:extLst>
          </p:cNvPr>
          <p:cNvCxnSpPr/>
          <p:nvPr/>
        </p:nvCxnSpPr>
        <p:spPr>
          <a:xfrm>
            <a:off x="1149790" y="3865830"/>
            <a:ext cx="681726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84655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671B-47E0-4580-AC8A-B27CDBB26D41}"/>
              </a:ext>
            </a:extLst>
          </p:cNvPr>
          <p:cNvSpPr>
            <a:spLocks noGrp="1"/>
          </p:cNvSpPr>
          <p:nvPr>
            <p:ph type="ctrTitle"/>
          </p:nvPr>
        </p:nvSpPr>
        <p:spPr>
          <a:xfrm>
            <a:off x="901467" y="1874838"/>
            <a:ext cx="7913874" cy="2387600"/>
          </a:xfrm>
        </p:spPr>
        <p:txBody>
          <a:bodyPr/>
          <a:lstStyle/>
          <a:p>
            <a:r>
              <a:rPr lang="en-US">
                <a:latin typeface="Arial Black" panose="020B0A04020102020204" pitchFamily="34" charset="0"/>
              </a:rPr>
              <a:t>Georgia Department of Education (GaDOE)</a:t>
            </a:r>
            <a:endParaRPr lang="en-US" dirty="0">
              <a:latin typeface="Arial Black" panose="020B0A04020102020204" pitchFamily="34" charset="0"/>
            </a:endParaRPr>
          </a:p>
        </p:txBody>
      </p:sp>
      <p:sp>
        <p:nvSpPr>
          <p:cNvPr id="3" name="Subtitle 2">
            <a:extLst>
              <a:ext uri="{FF2B5EF4-FFF2-40B4-BE49-F238E27FC236}">
                <a16:creationId xmlns:a16="http://schemas.microsoft.com/office/drawing/2014/main" id="{A2007A37-C432-4F34-BEF5-CD0E58A37A91}"/>
              </a:ext>
            </a:extLst>
          </p:cNvPr>
          <p:cNvSpPr>
            <a:spLocks noGrp="1"/>
          </p:cNvSpPr>
          <p:nvPr>
            <p:ph type="subTitle" idx="1"/>
          </p:nvPr>
        </p:nvSpPr>
        <p:spPr>
          <a:xfrm>
            <a:off x="901467" y="4354514"/>
            <a:ext cx="7913874" cy="1826077"/>
          </a:xfrm>
        </p:spPr>
        <p:txBody>
          <a:bodyPr>
            <a:normAutofit/>
          </a:bodyPr>
          <a:lstStyle/>
          <a:p>
            <a:r>
              <a:rPr lang="en-US" sz="2800"/>
              <a:t>Richard Woods, State School Superintendent</a:t>
            </a:r>
            <a:endParaRPr lang="en-US" sz="2800" dirty="0"/>
          </a:p>
        </p:txBody>
      </p:sp>
      <p:pic>
        <p:nvPicPr>
          <p:cNvPr id="2050" name="Picture 2" descr="Image result for georgia doe">
            <a:extLst>
              <a:ext uri="{FF2B5EF4-FFF2-40B4-BE49-F238E27FC236}">
                <a16:creationId xmlns:a16="http://schemas.microsoft.com/office/drawing/2014/main" id="{E5521A1A-C89B-4E4B-BCC1-00637ABA166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0129" y="1214146"/>
            <a:ext cx="2875896" cy="15298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99038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7319" t="19223" r="20930" b="20360"/>
          <a:stretch/>
        </p:blipFill>
        <p:spPr>
          <a:xfrm>
            <a:off x="720435" y="-1"/>
            <a:ext cx="8421915" cy="6636327"/>
          </a:xfrm>
          <a:prstGeom prst="rect">
            <a:avLst/>
          </a:prstGeom>
        </p:spPr>
      </p:pic>
      <p:cxnSp>
        <p:nvCxnSpPr>
          <p:cNvPr id="3" name="Straight Connector 2">
            <a:extLst>
              <a:ext uri="{FF2B5EF4-FFF2-40B4-BE49-F238E27FC236}">
                <a16:creationId xmlns:a16="http://schemas.microsoft.com/office/drawing/2014/main" id="{CFAF9063-47AF-429B-8A1D-7A4A1432390C}"/>
              </a:ext>
            </a:extLst>
          </p:cNvPr>
          <p:cNvCxnSpPr>
            <a:cxnSpLocks/>
          </p:cNvCxnSpPr>
          <p:nvPr/>
        </p:nvCxnSpPr>
        <p:spPr>
          <a:xfrm>
            <a:off x="860079" y="443620"/>
            <a:ext cx="636458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42CAD93-DF2C-4B60-A74A-4343ABF1B84F}"/>
              </a:ext>
            </a:extLst>
          </p:cNvPr>
          <p:cNvCxnSpPr>
            <a:cxnSpLocks/>
          </p:cNvCxnSpPr>
          <p:nvPr/>
        </p:nvCxnSpPr>
        <p:spPr>
          <a:xfrm>
            <a:off x="860079" y="4626321"/>
            <a:ext cx="4952246"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77370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27532" t="17140" r="21783" b="30208"/>
          <a:stretch/>
        </p:blipFill>
        <p:spPr>
          <a:xfrm>
            <a:off x="775855" y="152399"/>
            <a:ext cx="8350204" cy="6483927"/>
          </a:xfrm>
          <a:prstGeom prst="rect">
            <a:avLst/>
          </a:prstGeom>
        </p:spPr>
      </p:pic>
      <p:cxnSp>
        <p:nvCxnSpPr>
          <p:cNvPr id="4" name="Straight Connector 3">
            <a:extLst>
              <a:ext uri="{FF2B5EF4-FFF2-40B4-BE49-F238E27FC236}">
                <a16:creationId xmlns:a16="http://schemas.microsoft.com/office/drawing/2014/main" id="{0D8E8FAD-C4F3-423E-A791-4A7F8ED14C8D}"/>
              </a:ext>
            </a:extLst>
          </p:cNvPr>
          <p:cNvCxnSpPr>
            <a:cxnSpLocks/>
          </p:cNvCxnSpPr>
          <p:nvPr/>
        </p:nvCxnSpPr>
        <p:spPr>
          <a:xfrm>
            <a:off x="869132" y="624690"/>
            <a:ext cx="28971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8A192F5-5C50-4212-838E-8E399CA51EC6}"/>
              </a:ext>
            </a:extLst>
          </p:cNvPr>
          <p:cNvCxnSpPr>
            <a:cxnSpLocks/>
          </p:cNvCxnSpPr>
          <p:nvPr/>
        </p:nvCxnSpPr>
        <p:spPr>
          <a:xfrm>
            <a:off x="869132" y="4255129"/>
            <a:ext cx="785840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44B8794-13EE-4C9D-8986-1511D1D68D25}"/>
              </a:ext>
            </a:extLst>
          </p:cNvPr>
          <p:cNvCxnSpPr>
            <a:cxnSpLocks/>
          </p:cNvCxnSpPr>
          <p:nvPr/>
        </p:nvCxnSpPr>
        <p:spPr>
          <a:xfrm>
            <a:off x="869132" y="4707802"/>
            <a:ext cx="2571185"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045527" y="6585662"/>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59566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FEEAD0-AA6F-4318-9977-D55DD07E808B}"/>
              </a:ext>
            </a:extLst>
          </p:cNvPr>
          <p:cNvSpPr txBox="1">
            <a:spLocks/>
          </p:cNvSpPr>
          <p:nvPr/>
        </p:nvSpPr>
        <p:spPr>
          <a:xfrm>
            <a:off x="886400" y="1897671"/>
            <a:ext cx="7886700" cy="1316309"/>
          </a:xfrm>
          <a:prstGeom prst="rect">
            <a:avLst/>
          </a:prstGeom>
        </p:spPr>
        <p:txBody>
          <a:bodyPr anchor="b">
            <a:normAutofit fontScale="60000" lnSpcReduction="20000"/>
          </a:bodyPr>
          <a:lstStyle>
            <a:lvl1pPr algn="ctr" defTabSz="914400" rtl="0" eaLnBrk="1" latinLnBrk="0" hangingPunct="1">
              <a:lnSpc>
                <a:spcPct val="90000"/>
              </a:lnSpc>
              <a:spcBef>
                <a:spcPct val="0"/>
              </a:spcBef>
              <a:buNone/>
              <a:defRPr sz="4800" kern="1200" baseline="0">
                <a:solidFill>
                  <a:schemeClr val="tx1">
                    <a:lumMod val="75000"/>
                    <a:lumOff val="25000"/>
                  </a:schemeClr>
                </a:solidFill>
                <a:latin typeface="Segoe UI Light" panose="020B0502040204020203" pitchFamily="34" charset="0"/>
                <a:ea typeface="+mj-ea"/>
                <a:cs typeface="+mj-cs"/>
              </a:defRPr>
            </a:lvl1pPr>
          </a:lstStyle>
          <a:p>
            <a:r>
              <a:rPr lang="en-US" b="1" dirty="0">
                <a:latin typeface="Times New Roman" panose="02020603050405020304" pitchFamily="18" charset="0"/>
                <a:cs typeface="Times New Roman" panose="02020603050405020304" pitchFamily="18" charset="0"/>
              </a:rPr>
              <a:t>Preparing Schools for Outbreaks of COVID-19</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What to Consider: Guidance/Suggestions</a:t>
            </a:r>
          </a:p>
        </p:txBody>
      </p:sp>
      <p:sp>
        <p:nvSpPr>
          <p:cNvPr id="5" name="TextBox 4"/>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99783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7196" y="206984"/>
            <a:ext cx="8376804" cy="5632311"/>
          </a:xfrm>
          <a:prstGeom prst="rect">
            <a:avLst/>
          </a:prstGeom>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Provide </a:t>
            </a:r>
            <a:r>
              <a:rPr lang="en-US" sz="2400" b="1" i="1" dirty="0">
                <a:latin typeface="Times New Roman" panose="02020603050405020304" pitchFamily="18" charset="0"/>
                <a:cs typeface="Times New Roman" panose="02020603050405020304" pitchFamily="18" charset="0"/>
              </a:rPr>
              <a:t>ongoing communication </a:t>
            </a:r>
            <a:r>
              <a:rPr lang="en-US" sz="2400" dirty="0">
                <a:latin typeface="Times New Roman" panose="02020603050405020304" pitchFamily="18" charset="0"/>
                <a:cs typeface="Times New Roman" panose="02020603050405020304" pitchFamily="18" charset="0"/>
              </a:rPr>
              <a:t>to key staff members on their roles and responsibilities in case the situation escalates.</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Keep staff and parents current with updates through the school district website, social media, etc.; ask PTA or PTSA to assist with updated messages; make certain that health-related information has been verified for accuracy by the local health department. </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Alert all principals and other school leaders and staff of the current status and remind them that the situation </a:t>
            </a:r>
            <a:r>
              <a:rPr lang="en-US" sz="2400" dirty="0" smtClean="0">
                <a:latin typeface="Times New Roman" panose="02020603050405020304" pitchFamily="18" charset="0"/>
                <a:cs typeface="Times New Roman" panose="02020603050405020304" pitchFamily="18" charset="0"/>
              </a:rPr>
              <a:t>may </a:t>
            </a:r>
            <a:r>
              <a:rPr lang="en-US" sz="2400" dirty="0">
                <a:latin typeface="Times New Roman" panose="02020603050405020304" pitchFamily="18" charset="0"/>
                <a:cs typeface="Times New Roman" panose="02020603050405020304" pitchFamily="18" charset="0"/>
              </a:rPr>
              <a:t>change.</a:t>
            </a:r>
          </a:p>
          <a:p>
            <a:r>
              <a:rPr lang="en-US" sz="2400" dirty="0">
                <a:latin typeface="Times New Roman" panose="02020603050405020304" pitchFamily="18" charset="0"/>
                <a:cs typeface="Times New Roman" panose="02020603050405020304" pitchFamily="18" charset="0"/>
              </a:rPr>
              <a:t> </a:t>
            </a:r>
          </a:p>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Monitor student and staff attendance daily and report to the local health department any school where attendance has significantly decreased.</a:t>
            </a: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2414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8ECDF-AF5C-423F-AC2C-9DA176BB08E6}"/>
              </a:ext>
            </a:extLst>
          </p:cNvPr>
          <p:cNvSpPr/>
          <p:nvPr/>
        </p:nvSpPr>
        <p:spPr>
          <a:xfrm>
            <a:off x="767196" y="520573"/>
            <a:ext cx="8376804" cy="4893647"/>
          </a:xfrm>
          <a:prstGeom prst="rect">
            <a:avLst/>
          </a:prstGeom>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Alert principals and other school leaders and staff to the possibility of </a:t>
            </a:r>
            <a:r>
              <a:rPr lang="en-US" sz="2400" dirty="0" smtClean="0">
                <a:latin typeface="Times New Roman" panose="02020603050405020304" pitchFamily="18" charset="0"/>
                <a:cs typeface="Times New Roman" panose="02020603050405020304" pitchFamily="18" charset="0"/>
              </a:rPr>
              <a:t>cancellation </a:t>
            </a:r>
            <a:r>
              <a:rPr lang="en-US" sz="2400" dirty="0">
                <a:latin typeface="Times New Roman" panose="02020603050405020304" pitchFamily="18" charset="0"/>
                <a:cs typeface="Times New Roman" panose="02020603050405020304" pitchFamily="18" charset="0"/>
              </a:rPr>
              <a:t>or modification of extracurricular activities. </a:t>
            </a:r>
          </a:p>
          <a:p>
            <a:pPr lvl="0"/>
            <a:endParaRPr lang="en-US"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Continue surveillance of staff, students, school visitors, and other personnel to monitor illness symptoms.</a:t>
            </a:r>
          </a:p>
          <a:p>
            <a:pPr marL="342900" lvl="0" indent="-34290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Consider canceling, modifying, rearranging, rescheduling, postponing out-of-state and out-of-country field trips.</a:t>
            </a:r>
          </a:p>
          <a:p>
            <a:pPr lvl="0"/>
            <a:endParaRPr lang="en-US" sz="2400" dirty="0">
              <a:latin typeface="Times New Roman" panose="02020603050405020304" pitchFamily="18" charset="0"/>
              <a:cs typeface="Times New Roman" panose="02020603050405020304" pitchFamily="18" charset="0"/>
            </a:endParaRPr>
          </a:p>
          <a:p>
            <a:pPr marL="342900" lvl="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Screen staff, students, and others returning from high-infection countries for </a:t>
            </a:r>
            <a:r>
              <a:rPr lang="en-US" sz="2400" dirty="0" smtClean="0">
                <a:latin typeface="Times New Roman" panose="02020603050405020304" pitchFamily="18" charset="0"/>
                <a:cs typeface="Times New Roman" panose="02020603050405020304" pitchFamily="18" charset="0"/>
              </a:rPr>
              <a:t>illness </a:t>
            </a:r>
            <a:r>
              <a:rPr lang="en-US" sz="2400" dirty="0">
                <a:latin typeface="Times New Roman" panose="02020603050405020304" pitchFamily="18" charset="0"/>
                <a:cs typeface="Times New Roman" panose="02020603050405020304" pitchFamily="18" charset="0"/>
              </a:rPr>
              <a:t>symptoms. </a:t>
            </a:r>
          </a:p>
          <a:p>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70349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8ECDF-AF5C-423F-AC2C-9DA176BB08E6}"/>
              </a:ext>
            </a:extLst>
          </p:cNvPr>
          <p:cNvSpPr/>
          <p:nvPr/>
        </p:nvSpPr>
        <p:spPr>
          <a:xfrm>
            <a:off x="660063" y="134557"/>
            <a:ext cx="8376804" cy="5262979"/>
          </a:xfrm>
          <a:prstGeom prst="rect">
            <a:avLst/>
          </a:prstGeom>
        </p:spPr>
        <p:txBody>
          <a:bodyPr wrap="square">
            <a:spAutoFit/>
          </a:bodyPr>
          <a:lstStyle/>
          <a:p>
            <a:pPr lvl="0"/>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Sanitize schools and buses daily, as per local health department guidelines; implement sanitizing verification process.</a:t>
            </a:r>
          </a:p>
          <a:p>
            <a:pPr lvl="0"/>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Be alert to any school visitors with </a:t>
            </a:r>
            <a:r>
              <a:rPr lang="en-US" sz="2400" dirty="0" smtClean="0">
                <a:latin typeface="Times New Roman" panose="02020603050405020304" pitchFamily="18" charset="0"/>
                <a:cs typeface="Times New Roman" panose="02020603050405020304" pitchFamily="18" charset="0"/>
              </a:rPr>
              <a:t>illness </a:t>
            </a:r>
            <a:r>
              <a:rPr lang="en-US" sz="2400" dirty="0">
                <a:latin typeface="Times New Roman" panose="02020603050405020304" pitchFamily="18" charset="0"/>
                <a:cs typeface="Times New Roman" panose="02020603050405020304" pitchFamily="18" charset="0"/>
              </a:rPr>
              <a:t>symptoms, and do not let them remain in the school.</a:t>
            </a:r>
          </a:p>
          <a:p>
            <a:pPr lvl="0"/>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Isolate ill students, staff, and others in pre-determined locations in the school until they can be sent home or picked up by authorized persons.</a:t>
            </a:r>
          </a:p>
          <a:p>
            <a:pPr lvl="0"/>
            <a:endParaRPr lang="en-US" sz="2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Ask Human Resources to closely monitor staff attendance.</a:t>
            </a:r>
          </a:p>
          <a:p>
            <a:pPr marL="285750" lvl="0" indent="-28575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lvl="0"/>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628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8ECDF-AF5C-423F-AC2C-9DA176BB08E6}"/>
              </a:ext>
            </a:extLst>
          </p:cNvPr>
          <p:cNvSpPr/>
          <p:nvPr/>
        </p:nvSpPr>
        <p:spPr>
          <a:xfrm>
            <a:off x="767196" y="107396"/>
            <a:ext cx="8376804" cy="5632311"/>
          </a:xfrm>
          <a:prstGeom prst="rect">
            <a:avLst/>
          </a:prstGeom>
        </p:spPr>
        <p:txBody>
          <a:bodyPr wrap="square">
            <a:spAutoFit/>
          </a:bodyPr>
          <a:lstStyle/>
          <a:p>
            <a:pPr lvl="0"/>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Ask Human Resources to contact substitute teachers to determine availability for staffing as necessary.</a:t>
            </a:r>
          </a:p>
          <a:p>
            <a:pPr marL="285750" lvl="0" indent="-28575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Work with school nutrition staff to determine alternative methods of feeding students if necessary.</a:t>
            </a:r>
          </a:p>
          <a:p>
            <a:pPr lvl="0"/>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Pre-stage educational continuity plans (e.g., study packets, online learning classes, access to learning podcasts, etc.)</a:t>
            </a:r>
          </a:p>
          <a:p>
            <a:pPr marL="285750" lvl="0" indent="-28575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Other </a:t>
            </a:r>
            <a:r>
              <a:rPr lang="en-US" sz="2400" b="1" i="1" dirty="0">
                <a:latin typeface="Times New Roman" panose="02020603050405020304" pitchFamily="18" charset="0"/>
                <a:cs typeface="Times New Roman" panose="02020603050405020304" pitchFamily="18" charset="0"/>
              </a:rPr>
              <a:t>pre-stage</a:t>
            </a:r>
            <a:r>
              <a:rPr lang="en-US" sz="2400" dirty="0">
                <a:latin typeface="Times New Roman" panose="02020603050405020304" pitchFamily="18" charset="0"/>
                <a:cs typeface="Times New Roman" panose="02020603050405020304" pitchFamily="18" charset="0"/>
              </a:rPr>
              <a:t> considerations:</a:t>
            </a:r>
          </a:p>
          <a:p>
            <a:pPr marL="800100" lvl="1" indent="-34290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Where possible, limit or cancel gatherings of groups larger than normal class size during the school day (e.g. student assemblies).</a:t>
            </a:r>
          </a:p>
          <a:p>
            <a:pPr lvl="0"/>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37955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28ECDF-AF5C-423F-AC2C-9DA176BB08E6}"/>
              </a:ext>
            </a:extLst>
          </p:cNvPr>
          <p:cNvSpPr/>
          <p:nvPr/>
        </p:nvSpPr>
        <p:spPr>
          <a:xfrm>
            <a:off x="767196" y="434566"/>
            <a:ext cx="8376804" cy="4893647"/>
          </a:xfrm>
          <a:prstGeom prst="rect">
            <a:avLst/>
          </a:prstGeom>
        </p:spPr>
        <p:txBody>
          <a:bodyPr wrap="square">
            <a:spAutoFit/>
          </a:bodyPr>
          <a:lstStyle/>
          <a:p>
            <a:pPr marL="342900" indent="-342900">
              <a:buFont typeface="Wingdings" panose="05000000000000000000" pitchFamily="2" charset="2"/>
              <a:buChar char="ü"/>
            </a:pPr>
            <a:r>
              <a:rPr lang="en-US" sz="2400" dirty="0">
                <a:latin typeface="Times New Roman" panose="02020603050405020304" pitchFamily="18" charset="0"/>
                <a:cs typeface="Times New Roman" panose="02020603050405020304" pitchFamily="18" charset="0"/>
              </a:rPr>
              <a:t>Other </a:t>
            </a:r>
            <a:r>
              <a:rPr lang="en-US" sz="2400" b="1" i="1" dirty="0">
                <a:latin typeface="Times New Roman" panose="02020603050405020304" pitchFamily="18" charset="0"/>
                <a:cs typeface="Times New Roman" panose="02020603050405020304" pitchFamily="18" charset="0"/>
              </a:rPr>
              <a:t>Pre-Stage</a:t>
            </a:r>
            <a:r>
              <a:rPr lang="en-US" sz="2400" dirty="0">
                <a:latin typeface="Times New Roman" panose="02020603050405020304" pitchFamily="18" charset="0"/>
                <a:cs typeface="Times New Roman" panose="02020603050405020304" pitchFamily="18" charset="0"/>
              </a:rPr>
              <a:t> Considerations:</a:t>
            </a:r>
          </a:p>
          <a:p>
            <a:pPr marL="800100" lvl="1" indent="-342900">
              <a:buFont typeface="Courier New" panose="02070309020205020404" pitchFamily="49" charset="0"/>
              <a:buChar char="o"/>
            </a:pPr>
            <a:r>
              <a:rPr lang="en-US" sz="2400" dirty="0">
                <a:latin typeface="Times New Roman" panose="02020603050405020304" pitchFamily="18" charset="0"/>
                <a:cs typeface="Times New Roman" panose="02020603050405020304" pitchFamily="18" charset="0"/>
              </a:rPr>
              <a:t>Implement student social distancing when possible, for example,</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Spacing of student desks</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Discourage prolonged student congregation in hallways and lunchrooms </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Limit group activities and interaction between classes </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Modify gym class, choir or other school activities that place large numbers of individuals in close proximity</a:t>
            </a:r>
          </a:p>
          <a:p>
            <a:pPr marL="1257300" lvl="2"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Work with school nutrition staff to possibly alter lunch periods more widely; feed students in the classrooms, etc.</a:t>
            </a:r>
          </a:p>
          <a:p>
            <a:pPr marL="285750" lvl="0" indent="-285750">
              <a:buFont typeface="Wingdings" panose="05000000000000000000" pitchFamily="2" charset="2"/>
              <a:buChar char="ü"/>
            </a:pP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24338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32EBE-6AB6-4B0E-97CB-6AA519868AF6}"/>
              </a:ext>
            </a:extLst>
          </p:cNvPr>
          <p:cNvSpPr>
            <a:spLocks noGrp="1"/>
          </p:cNvSpPr>
          <p:nvPr>
            <p:ph type="ctrTitle"/>
          </p:nvPr>
        </p:nvSpPr>
        <p:spPr>
          <a:xfrm>
            <a:off x="928628" y="742117"/>
            <a:ext cx="7913874" cy="2387600"/>
          </a:xfrm>
        </p:spPr>
        <p:txBody>
          <a:bodyPr>
            <a:normAutofit/>
          </a:bodyPr>
          <a:lstStyle/>
          <a:p>
            <a:r>
              <a:rPr lang="en-US" sz="4000" dirty="0">
                <a:latin typeface="Times New Roman" panose="02020603050405020304" pitchFamily="18" charset="0"/>
                <a:cs typeface="Times New Roman" panose="02020603050405020304" pitchFamily="18" charset="0"/>
              </a:rPr>
              <a:t>Additional Questions</a:t>
            </a: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31021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2DF064-277C-4F16-95E4-72D25135B2A5}"/>
              </a:ext>
            </a:extLst>
          </p:cNvPr>
          <p:cNvSpPr txBox="1"/>
          <p:nvPr/>
        </p:nvSpPr>
        <p:spPr>
          <a:xfrm>
            <a:off x="697117" y="0"/>
            <a:ext cx="8311081" cy="6001643"/>
          </a:xfrm>
          <a:prstGeom prst="rect">
            <a:avLst/>
          </a:prstGeom>
          <a:noFill/>
        </p:spPr>
        <p:txBody>
          <a:bodyPr wrap="square" rtlCol="0">
            <a:spAutoFit/>
          </a:bodyPr>
          <a:lstStyle/>
          <a:p>
            <a:pPr algn="ct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Will the </a:t>
            </a:r>
            <a:r>
              <a:rPr lang="en-US" sz="2400" b="1" i="1" dirty="0" err="1">
                <a:latin typeface="Times New Roman" panose="02020603050405020304" pitchFamily="18" charset="0"/>
                <a:cs typeface="Times New Roman" panose="02020603050405020304" pitchFamily="18" charset="0"/>
              </a:rPr>
              <a:t>GaDOE</a:t>
            </a:r>
            <a:r>
              <a:rPr lang="en-US" sz="2400" b="1" i="1" dirty="0">
                <a:latin typeface="Times New Roman" panose="02020603050405020304" pitchFamily="18" charset="0"/>
                <a:cs typeface="Times New Roman" panose="02020603050405020304" pitchFamily="18" charset="0"/>
              </a:rPr>
              <a:t> issue guidance on testing and the CCRPI?</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At this time, no changes have been made to the state testing window or to planned CCRPI calculations for 2019-2020.</a:t>
            </a:r>
          </a:p>
          <a:p>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Additional guidance will be provided should adjustments become necessary.</a:t>
            </a:r>
          </a:p>
          <a:p>
            <a:r>
              <a:rPr lang="en-US" sz="24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safety and well-being of all children and adults must be the first priority. As we learn more about the impact of COVID-19 on Georgia school districts, the </a:t>
            </a:r>
            <a:r>
              <a:rPr lang="en-US" sz="2400" dirty="0" err="1">
                <a:latin typeface="Times New Roman" panose="02020603050405020304" pitchFamily="18" charset="0"/>
                <a:cs typeface="Times New Roman" panose="02020603050405020304" pitchFamily="18" charset="0"/>
              </a:rPr>
              <a:t>GaDOE</a:t>
            </a:r>
            <a:r>
              <a:rPr lang="en-US" sz="2400" dirty="0">
                <a:latin typeface="Times New Roman" panose="02020603050405020304" pitchFamily="18" charset="0"/>
                <a:cs typeface="Times New Roman" panose="02020603050405020304" pitchFamily="18" charset="0"/>
              </a:rPr>
              <a:t> Office of Assessment and Accountability will make adjustments to testing and accountability policies if needed.</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a:p>
            <a:pPr lvl="1"/>
            <a:endParaRPr lang="en-US" sz="2400" dirty="0">
              <a:latin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405913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671B-47E0-4580-AC8A-B27CDBB26D41}"/>
              </a:ext>
            </a:extLst>
          </p:cNvPr>
          <p:cNvSpPr>
            <a:spLocks noGrp="1"/>
          </p:cNvSpPr>
          <p:nvPr>
            <p:ph type="ctrTitle"/>
          </p:nvPr>
        </p:nvSpPr>
        <p:spPr>
          <a:xfrm>
            <a:off x="901467" y="1731963"/>
            <a:ext cx="7913874" cy="2387600"/>
          </a:xfrm>
        </p:spPr>
        <p:txBody>
          <a:bodyPr/>
          <a:lstStyle/>
          <a:p>
            <a:r>
              <a:rPr lang="en-US" dirty="0">
                <a:latin typeface="Arial Black" panose="020B0A04020102020204" pitchFamily="34" charset="0"/>
              </a:rPr>
              <a:t>Governor’s Office</a:t>
            </a:r>
          </a:p>
        </p:txBody>
      </p:sp>
      <p:sp>
        <p:nvSpPr>
          <p:cNvPr id="3" name="Subtitle 2">
            <a:extLst>
              <a:ext uri="{FF2B5EF4-FFF2-40B4-BE49-F238E27FC236}">
                <a16:creationId xmlns:a16="http://schemas.microsoft.com/office/drawing/2014/main" id="{A2007A37-C432-4F34-BEF5-CD0E58A37A91}"/>
              </a:ext>
            </a:extLst>
          </p:cNvPr>
          <p:cNvSpPr>
            <a:spLocks noGrp="1"/>
          </p:cNvSpPr>
          <p:nvPr>
            <p:ph type="subTitle" idx="1"/>
          </p:nvPr>
        </p:nvSpPr>
        <p:spPr>
          <a:xfrm>
            <a:off x="901467" y="4211639"/>
            <a:ext cx="7913874" cy="1826077"/>
          </a:xfrm>
        </p:spPr>
        <p:txBody>
          <a:bodyPr>
            <a:normAutofit/>
          </a:bodyPr>
          <a:lstStyle/>
          <a:p>
            <a:r>
              <a:rPr lang="en-US" sz="2800" dirty="0"/>
              <a:t>Lorri Smith, Chief Operating Officer (COO)</a:t>
            </a:r>
          </a:p>
        </p:txBody>
      </p:sp>
      <p:pic>
        <p:nvPicPr>
          <p:cNvPr id="1026" name="Picture 2">
            <a:extLst>
              <a:ext uri="{FF2B5EF4-FFF2-40B4-BE49-F238E27FC236}">
                <a16:creationId xmlns:a16="http://schemas.microsoft.com/office/drawing/2014/main" id="{01F60759-781F-4009-A7EB-98286296B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866" y="1426486"/>
            <a:ext cx="1793076" cy="1826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016031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2DF064-277C-4F16-95E4-72D25135B2A5}"/>
              </a:ext>
            </a:extLst>
          </p:cNvPr>
          <p:cNvSpPr txBox="1"/>
          <p:nvPr/>
        </p:nvSpPr>
        <p:spPr>
          <a:xfrm>
            <a:off x="832918" y="-72427"/>
            <a:ext cx="8193387" cy="6370975"/>
          </a:xfrm>
          <a:prstGeom prst="rect">
            <a:avLst/>
          </a:prstGeom>
          <a:noFill/>
        </p:spPr>
        <p:txBody>
          <a:bodyPr wrap="square" rtlCol="0">
            <a:spAutoFit/>
          </a:bodyPr>
          <a:lstStyle/>
          <a:p>
            <a:pPr algn="ct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Should school districts inform the </a:t>
            </a:r>
            <a:r>
              <a:rPr lang="en-US" sz="2400" b="1" i="1" dirty="0" err="1">
                <a:latin typeface="Times New Roman" panose="02020603050405020304" pitchFamily="18" charset="0"/>
                <a:cs typeface="Times New Roman" panose="02020603050405020304" pitchFamily="18" charset="0"/>
              </a:rPr>
              <a:t>GaDOE</a:t>
            </a:r>
            <a:r>
              <a:rPr lang="en-US" sz="2400" b="1" i="1" dirty="0">
                <a:latin typeface="Times New Roman" panose="02020603050405020304" pitchFamily="18" charset="0"/>
                <a:cs typeface="Times New Roman" panose="02020603050405020304" pitchFamily="18" charset="0"/>
              </a:rPr>
              <a:t> about excessive student and/or staff absences?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Yes. Please send an email to </a:t>
            </a:r>
            <a:r>
              <a:rPr lang="en-US" sz="2400" i="1" dirty="0">
                <a:latin typeface="Times New Roman" panose="02020603050405020304" pitchFamily="18" charset="0"/>
                <a:cs typeface="Times New Roman" panose="02020603050405020304" pitchFamily="18" charset="0"/>
                <a:hlinkClick r:id="rId2"/>
              </a:rPr>
              <a:t>schoolsafety@doe.k12.ga.us</a:t>
            </a:r>
            <a:endParaRPr lang="en-US" sz="2400" i="1" dirty="0">
              <a:latin typeface="Times New Roman" panose="02020603050405020304" pitchFamily="18" charset="0"/>
              <a:cs typeface="Times New Roman" panose="02020603050405020304" pitchFamily="18" charset="0"/>
            </a:endParaRPr>
          </a:p>
          <a:p>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How should a school district decide when or if to cancel extracurricular activities and school field trips?</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It is recommended that local board of health experts be consulted to determine what if any risks may be present.</a:t>
            </a:r>
          </a:p>
          <a:p>
            <a:endParaRPr lang="en-US" sz="2400"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Who should be involved in a discussion to close schools due to COVID-19?</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decision to close schools should be based on circumstances and should be a joint decision of the local school board, local superintendent, local board of health with guidance from the Georgia Department of Public Health, and the State School Superintendent.</a:t>
            </a: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8090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2DF064-277C-4F16-95E4-72D25135B2A5}"/>
              </a:ext>
            </a:extLst>
          </p:cNvPr>
          <p:cNvSpPr txBox="1"/>
          <p:nvPr/>
        </p:nvSpPr>
        <p:spPr>
          <a:xfrm>
            <a:off x="724277" y="0"/>
            <a:ext cx="8229600" cy="5262979"/>
          </a:xfrm>
          <a:prstGeom prst="rect">
            <a:avLst/>
          </a:prstGeom>
          <a:noFill/>
        </p:spPr>
        <p:txBody>
          <a:bodyPr wrap="square" rtlCol="0">
            <a:spAutoFit/>
          </a:bodyPr>
          <a:lstStyle/>
          <a:p>
            <a:pPr algn="ctr"/>
            <a:endParaRPr lang="en-US" sz="2400" b="1" i="1" dirty="0">
              <a:latin typeface="Times New Roman" panose="02020603050405020304" pitchFamily="18" charset="0"/>
              <a:cs typeface="Times New Roman" panose="02020603050405020304" pitchFamily="18" charset="0"/>
            </a:endParaRPr>
          </a:p>
          <a:p>
            <a:r>
              <a:rPr lang="en-US" sz="2400" b="1" i="1" dirty="0">
                <a:latin typeface="Times New Roman" panose="02020603050405020304" pitchFamily="18" charset="0"/>
                <a:cs typeface="Times New Roman" panose="02020603050405020304" pitchFamily="18" charset="0"/>
              </a:rPr>
              <a:t>If schools are closed, do the days missed have to be made up?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School districts have instructional school-day and school-year flexibility with Charter System and SWSS contracts. (</a:t>
            </a:r>
            <a:r>
              <a:rPr lang="en-US" sz="2400" i="1" dirty="0">
                <a:latin typeface="Times New Roman" panose="02020603050405020304" pitchFamily="18" charset="0"/>
                <a:cs typeface="Times New Roman" panose="02020603050405020304" pitchFamily="18" charset="0"/>
              </a:rPr>
              <a:t>Check your contract to see if it includes school-day and school-year flexibility</a:t>
            </a:r>
            <a:r>
              <a:rPr lang="en-US" sz="2400"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School districts without flexibility status should make up days missed based on their revised school calendar. If the Governor declares a State of Emergency (SOE), the days included in the SOE declaration do not have to be made up.</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decision to make up missed days should be based primarily on the time necessary to recover learning and what is in the best interests of students and staff.</a:t>
            </a:r>
          </a:p>
          <a:p>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263757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636EC6-B424-4561-A352-6AC3962B6CC2}"/>
              </a:ext>
            </a:extLst>
          </p:cNvPr>
          <p:cNvSpPr/>
          <p:nvPr/>
        </p:nvSpPr>
        <p:spPr>
          <a:xfrm>
            <a:off x="751438" y="321398"/>
            <a:ext cx="8120957" cy="6001643"/>
          </a:xfrm>
          <a:prstGeom prst="rect">
            <a:avLst/>
          </a:prstGeom>
        </p:spPr>
        <p:txBody>
          <a:bodyPr wrap="square">
            <a:spAutoFit/>
          </a:bodyPr>
          <a:lstStyle/>
          <a:p>
            <a:r>
              <a:rPr lang="en-US" sz="2400" b="1" i="1" dirty="0">
                <a:latin typeface="Times New Roman" panose="02020603050405020304" pitchFamily="18" charset="0"/>
                <a:cs typeface="Times New Roman" panose="02020603050405020304" pitchFamily="18" charset="0"/>
              </a:rPr>
              <a:t>Does the </a:t>
            </a:r>
            <a:r>
              <a:rPr lang="en-US" sz="2400" b="1" i="1" dirty="0" err="1">
                <a:latin typeface="Times New Roman" panose="02020603050405020304" pitchFamily="18" charset="0"/>
                <a:cs typeface="Times New Roman" panose="02020603050405020304" pitchFamily="18" charset="0"/>
              </a:rPr>
              <a:t>GaDOE</a:t>
            </a:r>
            <a:r>
              <a:rPr lang="en-US" sz="2400" b="1" i="1" dirty="0">
                <a:latin typeface="Times New Roman" panose="02020603050405020304" pitchFamily="18" charset="0"/>
                <a:cs typeface="Times New Roman" panose="02020603050405020304" pitchFamily="18" charset="0"/>
              </a:rPr>
              <a:t> have any resources for continuity of instruction if schools </a:t>
            </a:r>
            <a:r>
              <a:rPr lang="en-US" sz="2400" b="1" i="1">
                <a:latin typeface="Times New Roman" panose="02020603050405020304" pitchFamily="18" charset="0"/>
                <a:cs typeface="Times New Roman" panose="02020603050405020304" pitchFamily="18" charset="0"/>
              </a:rPr>
              <a:t>close</a:t>
            </a:r>
            <a:r>
              <a:rPr lang="en-US" sz="2400" b="1" i="1"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Go to the </a:t>
            </a:r>
            <a:r>
              <a:rPr lang="en-US" sz="2400" dirty="0" err="1">
                <a:latin typeface="Times New Roman" panose="02020603050405020304" pitchFamily="18" charset="0"/>
                <a:cs typeface="Times New Roman" panose="02020603050405020304" pitchFamily="18" charset="0"/>
              </a:rPr>
              <a:t>GaDOE</a:t>
            </a:r>
            <a:r>
              <a:rPr lang="en-US" sz="2400" dirty="0">
                <a:latin typeface="Times New Roman" panose="02020603050405020304" pitchFamily="18" charset="0"/>
                <a:cs typeface="Times New Roman" panose="02020603050405020304" pitchFamily="18" charset="0"/>
              </a:rPr>
              <a:t> COVID-19 webpage </a:t>
            </a:r>
            <a:r>
              <a:rPr lang="en-US" dirty="0"/>
              <a:t>at </a:t>
            </a:r>
            <a:r>
              <a:rPr lang="en-US" sz="2400" u="sng" dirty="0">
                <a:latin typeface="Times New Roman" panose="02020603050405020304" pitchFamily="18" charset="0"/>
                <a:cs typeface="Times New Roman" panose="02020603050405020304" pitchFamily="18" charset="0"/>
                <a:hlinkClick r:id="rId2"/>
              </a:rPr>
              <a:t>gadoe.org/coronavirus</a:t>
            </a:r>
            <a:r>
              <a:rPr lang="en-US" sz="2400" u="sng"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for resources.</a:t>
            </a:r>
          </a:p>
          <a:p>
            <a:pPr marL="342900" indent="-342900">
              <a:buFont typeface="Arial" panose="020B0604020202020204" pitchFamily="34" charset="0"/>
              <a:buChar cha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Consider using online educational opportunities as a way to keep students and educators engaged in learning should we experience quarantines and/or school absences.</a:t>
            </a:r>
          </a:p>
          <a:p>
            <a:pPr marL="342900" indent="-342900">
              <a:buFont typeface="Arial" panose="020B0604020202020204" pitchFamily="34" charset="0"/>
              <a:buChar cha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Some leaders may choose to implement online learning; however, they must adhere to IDEA/IEP requirements as well as consider how students will connect to digital tools and access learning. </a:t>
            </a:r>
          </a:p>
          <a:p>
            <a:pPr marL="342900" indent="-342900">
              <a:buFont typeface="Arial" panose="020B0604020202020204" pitchFamily="34" charset="0"/>
              <a:buChar char="•"/>
            </a:pPr>
            <a:r>
              <a:rPr lang="en-US" altLang="en-US" sz="2400" dirty="0">
                <a:latin typeface="Times New Roman" panose="02020603050405020304" pitchFamily="18" charset="0"/>
                <a:ea typeface="Calibri" panose="020F0502020204030204" pitchFamily="34" charset="0"/>
                <a:cs typeface="Times New Roman" panose="02020603050405020304" pitchFamily="18" charset="0"/>
              </a:rPr>
              <a:t>Educational leaders should consider whether and how any distance learning solutions affect students equitably.</a:t>
            </a:r>
          </a:p>
          <a:p>
            <a:pPr marL="342900" indent="-342900">
              <a:buFont typeface="Arial" panose="020B0604020202020204" pitchFamily="34" charset="0"/>
              <a:buChar char="•"/>
            </a:pPr>
            <a:r>
              <a:rPr lang="en-US" altLang="en-US" sz="2400" dirty="0">
                <a:latin typeface="Times New Roman" panose="02020603050405020304" pitchFamily="18" charset="0"/>
                <a:cs typeface="Times New Roman" panose="02020603050405020304" pitchFamily="18" charset="0"/>
              </a:rPr>
              <a:t>The </a:t>
            </a:r>
            <a:r>
              <a:rPr lang="en-US" altLang="en-US" sz="2400" dirty="0" err="1">
                <a:latin typeface="Times New Roman" panose="02020603050405020304" pitchFamily="18" charset="0"/>
                <a:cs typeface="Times New Roman" panose="02020603050405020304" pitchFamily="18" charset="0"/>
              </a:rPr>
              <a:t>GaDOE</a:t>
            </a:r>
            <a:r>
              <a:rPr lang="en-US" altLang="en-US" sz="2400" dirty="0">
                <a:latin typeface="Times New Roman" panose="02020603050405020304" pitchFamily="18" charset="0"/>
                <a:cs typeface="Times New Roman" panose="02020603050405020304" pitchFamily="18" charset="0"/>
              </a:rPr>
              <a:t> is working with Georgia Public Broadcasting to offer other methods to access learning.</a:t>
            </a:r>
          </a:p>
          <a:p>
            <a:pPr marL="342900" indent="-342900">
              <a:buFont typeface="Arial" panose="020B0604020202020204" pitchFamily="34" charset="0"/>
              <a:buChar char="•"/>
            </a:pPr>
            <a:endParaRPr lang="en-US" sz="2400" dirty="0"/>
          </a:p>
        </p:txBody>
      </p:sp>
      <p:sp>
        <p:nvSpPr>
          <p:cNvPr id="3" name="TextBox 2"/>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28358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864747" y="127781"/>
            <a:ext cx="7913874" cy="777094"/>
          </a:xfrm>
        </p:spPr>
        <p:txBody>
          <a:bodyPr>
            <a:normAutofit/>
          </a:bodyPr>
          <a:lstStyle/>
          <a:p>
            <a:r>
              <a:rPr lang="en-US" sz="3200" b="1" dirty="0">
                <a:latin typeface="Arial Black" panose="020B0A04020102020204" pitchFamily="34" charset="0"/>
                <a:cs typeface="Times New Roman" panose="02020603050405020304" pitchFamily="18" charset="0"/>
              </a:rPr>
              <a:t>COVID 19 (Coronavirus) Update</a:t>
            </a:r>
          </a:p>
        </p:txBody>
      </p:sp>
      <p:pic>
        <p:nvPicPr>
          <p:cNvPr id="4" name="Picture 2" descr="Image result for georgia doe">
            <a:extLst>
              <a:ext uri="{FF2B5EF4-FFF2-40B4-BE49-F238E27FC236}">
                <a16:creationId xmlns:a16="http://schemas.microsoft.com/office/drawing/2014/main" id="{891663D8-1651-448E-8DE4-FEE43A49DE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8831" y="4626073"/>
            <a:ext cx="2657094" cy="1413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Georgia Department of Public Health">
            <a:extLst>
              <a:ext uri="{FF2B5EF4-FFF2-40B4-BE49-F238E27FC236}">
                <a16:creationId xmlns:a16="http://schemas.microsoft.com/office/drawing/2014/main" id="{7A2084AC-E697-40D6-A791-E0F2B6624F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29" b="10001"/>
          <a:stretch/>
        </p:blipFill>
        <p:spPr bwMode="auto">
          <a:xfrm>
            <a:off x="1173528" y="3098956"/>
            <a:ext cx="2647296" cy="1196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F059F828-2F16-490C-B1DC-15B4D43310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805" y="953269"/>
            <a:ext cx="1793076" cy="18260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4D875D-AC12-47B4-8E14-12E2D39A66CB}"/>
              </a:ext>
            </a:extLst>
          </p:cNvPr>
          <p:cNvSpPr txBox="1"/>
          <p:nvPr/>
        </p:nvSpPr>
        <p:spPr>
          <a:xfrm>
            <a:off x="4048539" y="1152939"/>
            <a:ext cx="4164495" cy="1200329"/>
          </a:xfrm>
          <a:prstGeom prst="rect">
            <a:avLst/>
          </a:prstGeom>
          <a:noFill/>
        </p:spPr>
        <p:txBody>
          <a:bodyPr wrap="square" rtlCol="0">
            <a:spAutoFit/>
          </a:bodyPr>
          <a:lstStyle/>
          <a:p>
            <a:r>
              <a:rPr lang="en-US" b="1" dirty="0"/>
              <a:t>Office of the Governor</a:t>
            </a:r>
          </a:p>
          <a:p>
            <a:r>
              <a:rPr lang="en-US" b="1" dirty="0"/>
              <a:t>Ian Caraway</a:t>
            </a:r>
          </a:p>
          <a:p>
            <a:r>
              <a:rPr lang="en-US" dirty="0"/>
              <a:t>Local Government Liaison</a:t>
            </a:r>
          </a:p>
          <a:p>
            <a:r>
              <a:rPr lang="en-US" u="sng" dirty="0">
                <a:hlinkClick r:id="rId5"/>
              </a:rPr>
              <a:t>ian.caraway@georgia.gov</a:t>
            </a:r>
            <a:r>
              <a:rPr lang="en-US" dirty="0"/>
              <a:t> | 404-295-8534</a:t>
            </a:r>
          </a:p>
        </p:txBody>
      </p:sp>
      <p:sp>
        <p:nvSpPr>
          <p:cNvPr id="9" name="TextBox 8">
            <a:extLst>
              <a:ext uri="{FF2B5EF4-FFF2-40B4-BE49-F238E27FC236}">
                <a16:creationId xmlns:a16="http://schemas.microsoft.com/office/drawing/2014/main" id="{235A7A46-135A-4A58-8207-D3A05CFCFD66}"/>
              </a:ext>
            </a:extLst>
          </p:cNvPr>
          <p:cNvSpPr txBox="1"/>
          <p:nvPr/>
        </p:nvSpPr>
        <p:spPr>
          <a:xfrm>
            <a:off x="4048540" y="3374189"/>
            <a:ext cx="4164495" cy="646331"/>
          </a:xfrm>
          <a:prstGeom prst="rect">
            <a:avLst/>
          </a:prstGeom>
          <a:noFill/>
        </p:spPr>
        <p:txBody>
          <a:bodyPr wrap="square" rtlCol="0">
            <a:spAutoFit/>
          </a:bodyPr>
          <a:lstStyle/>
          <a:p>
            <a:r>
              <a:rPr lang="en-US" b="1" dirty="0"/>
              <a:t>Georgia Department of Public Health</a:t>
            </a:r>
          </a:p>
          <a:p>
            <a:r>
              <a:rPr lang="en-US" dirty="0"/>
              <a:t>dph.georgia.gov</a:t>
            </a:r>
          </a:p>
        </p:txBody>
      </p:sp>
      <p:sp>
        <p:nvSpPr>
          <p:cNvPr id="10" name="TextBox 9">
            <a:extLst>
              <a:ext uri="{FF2B5EF4-FFF2-40B4-BE49-F238E27FC236}">
                <a16:creationId xmlns:a16="http://schemas.microsoft.com/office/drawing/2014/main" id="{9AFA39A7-E09A-40B3-93A6-49A12AF1C2FF}"/>
              </a:ext>
            </a:extLst>
          </p:cNvPr>
          <p:cNvSpPr txBox="1"/>
          <p:nvPr/>
        </p:nvSpPr>
        <p:spPr>
          <a:xfrm>
            <a:off x="4048540" y="4574307"/>
            <a:ext cx="4598504" cy="2031325"/>
          </a:xfrm>
          <a:prstGeom prst="rect">
            <a:avLst/>
          </a:prstGeom>
          <a:noFill/>
        </p:spPr>
        <p:txBody>
          <a:bodyPr wrap="square" rtlCol="0">
            <a:spAutoFit/>
          </a:bodyPr>
          <a:lstStyle/>
          <a:p>
            <a:r>
              <a:rPr lang="en-US" b="1" dirty="0"/>
              <a:t>Georgia Department of Education</a:t>
            </a:r>
          </a:p>
          <a:p>
            <a:r>
              <a:rPr lang="en-US" b="1" dirty="0"/>
              <a:t>Dr. Garry McGiboney</a:t>
            </a:r>
          </a:p>
          <a:p>
            <a:r>
              <a:rPr lang="en-US" dirty="0"/>
              <a:t>Deputy Superintendent</a:t>
            </a:r>
          </a:p>
          <a:p>
            <a:r>
              <a:rPr lang="en-US" u="sng" dirty="0">
                <a:hlinkClick r:id="rId6"/>
              </a:rPr>
              <a:t>gmcgiboney@doe.k12.ga.us</a:t>
            </a:r>
            <a:r>
              <a:rPr lang="en-US" dirty="0"/>
              <a:t> | 678-637-1261</a:t>
            </a:r>
          </a:p>
          <a:p>
            <a:r>
              <a:rPr lang="en-US" u="sng" dirty="0">
                <a:cs typeface="Times New Roman" panose="02020603050405020304" pitchFamily="18" charset="0"/>
                <a:hlinkClick r:id="rId7"/>
              </a:rPr>
              <a:t>gadoe.org/coronavirus</a:t>
            </a:r>
            <a:endParaRPr lang="en-US" dirty="0"/>
          </a:p>
          <a:p>
            <a:endParaRPr lang="en-US" b="1" dirty="0"/>
          </a:p>
          <a:p>
            <a:endParaRPr lang="en-US" dirty="0"/>
          </a:p>
        </p:txBody>
      </p:sp>
    </p:spTree>
    <p:extLst>
      <p:ext uri="{BB962C8B-B14F-4D97-AF65-F5344CB8AC3E}">
        <p14:creationId xmlns:p14="http://schemas.microsoft.com/office/powerpoint/2010/main" val="3158984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742310" y="1566956"/>
            <a:ext cx="7913874" cy="2387600"/>
          </a:xfrm>
        </p:spPr>
        <p:txBody>
          <a:bodyPr>
            <a:normAutofit fontScale="90000"/>
          </a:bodyPr>
          <a:lstStyle/>
          <a:p>
            <a:r>
              <a:rPr lang="en-US" sz="4400" dirty="0" smtClean="0">
                <a:latin typeface="Arial Black" panose="020B0A04020102020204" pitchFamily="34" charset="0"/>
                <a:cs typeface="Times New Roman" panose="02020603050405020304" pitchFamily="18" charset="0"/>
              </a:rPr>
              <a:t>Submit questions at any time to </a:t>
            </a:r>
            <a:r>
              <a:rPr lang="en-US" sz="4400" b="1" dirty="0">
                <a:solidFill>
                  <a:schemeClr val="tx1"/>
                </a:solidFill>
                <a:latin typeface="+mn-lt"/>
                <a:cs typeface="Times New Roman" panose="02020603050405020304" pitchFamily="18" charset="0"/>
                <a:hlinkClick r:id="rId2"/>
              </a:rPr>
              <a:t>schoolsafety@doe.k12.ga.us</a:t>
            </a:r>
            <a:r>
              <a:rPr lang="en-US" sz="4400" dirty="0">
                <a:solidFill>
                  <a:schemeClr val="tx1"/>
                </a:solidFill>
                <a:cs typeface="Times New Roman" panose="02020603050405020304" pitchFamily="18" charset="0"/>
              </a:rPr>
              <a:t> </a:t>
            </a: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endParaRPr lang="en-US" sz="4400" dirty="0">
              <a:latin typeface="Arial Black" panose="020B0A04020102020204" pitchFamily="34" charset="0"/>
              <a:cs typeface="Times New Roman" panose="02020603050405020304" pitchFamily="18" charset="0"/>
            </a:endParaRPr>
          </a:p>
        </p:txBody>
      </p:sp>
      <p:sp>
        <p:nvSpPr>
          <p:cNvPr id="4" name="TextBox 3"/>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pic>
        <p:nvPicPr>
          <p:cNvPr id="5" name="Content Placeholder 1">
            <a:extLst>
              <a:ext uri="{FF2B5EF4-FFF2-40B4-BE49-F238E27FC236}">
                <a16:creationId xmlns:a16="http://schemas.microsoft.com/office/drawing/2014/main" id="{FEA8DF18-4B52-468E-89CE-FE2B43F9B6EA}"/>
              </a:ext>
            </a:extLst>
          </p:cNvPr>
          <p:cNvPicPr>
            <a:picLocks noChangeAspect="1"/>
          </p:cNvPicPr>
          <p:nvPr/>
        </p:nvPicPr>
        <p:blipFill>
          <a:blip r:embed="rId3"/>
          <a:stretch>
            <a:fillRect/>
          </a:stretch>
        </p:blipFill>
        <p:spPr>
          <a:xfrm>
            <a:off x="1629082" y="2591108"/>
            <a:ext cx="4484318" cy="3027522"/>
          </a:xfrm>
          <a:prstGeom prst="rect">
            <a:avLst/>
          </a:prstGeom>
        </p:spPr>
      </p:pic>
      <p:sp>
        <p:nvSpPr>
          <p:cNvPr id="2" name="TextBox 1"/>
          <p:cNvSpPr txBox="1"/>
          <p:nvPr/>
        </p:nvSpPr>
        <p:spPr>
          <a:xfrm>
            <a:off x="6258342" y="3347267"/>
            <a:ext cx="2668044" cy="1569660"/>
          </a:xfrm>
          <a:prstGeom prst="rect">
            <a:avLst/>
          </a:prstGeom>
          <a:noFill/>
        </p:spPr>
        <p:txBody>
          <a:bodyPr wrap="square" rtlCol="0">
            <a:spAutoFit/>
          </a:bodyPr>
          <a:lstStyle/>
          <a:p>
            <a:r>
              <a:rPr lang="en-US" sz="2400" dirty="0" smtClean="0"/>
              <a:t>Check the webpage for updates to Frequently Asked Questions (FAQ) </a:t>
            </a:r>
            <a:endParaRPr lang="en-US" sz="2400" dirty="0"/>
          </a:p>
        </p:txBody>
      </p:sp>
    </p:spTree>
    <p:extLst>
      <p:ext uri="{BB962C8B-B14F-4D97-AF65-F5344CB8AC3E}">
        <p14:creationId xmlns:p14="http://schemas.microsoft.com/office/powerpoint/2010/main" val="89943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BEF5960-E2FA-614A-9262-A8A11E18FAFD}"/>
              </a:ext>
            </a:extLst>
          </p:cNvPr>
          <p:cNvSpPr>
            <a:spLocks noGrp="1"/>
          </p:cNvSpPr>
          <p:nvPr>
            <p:ph type="ctrTitle"/>
          </p:nvPr>
        </p:nvSpPr>
        <p:spPr>
          <a:xfrm>
            <a:off x="742310" y="1566956"/>
            <a:ext cx="7913874" cy="2387600"/>
          </a:xfrm>
        </p:spPr>
        <p:txBody>
          <a:bodyPr>
            <a:normAutofit fontScale="90000"/>
          </a:bodyPr>
          <a:lstStyle/>
          <a:p>
            <a:r>
              <a:rPr lang="en-US" sz="4400" dirty="0" smtClean="0">
                <a:latin typeface="Arial Black" panose="020B0A04020102020204" pitchFamily="34" charset="0"/>
                <a:cs typeface="Times New Roman" panose="02020603050405020304" pitchFamily="18" charset="0"/>
              </a:rPr>
              <a:t>Submit questions at any time to </a:t>
            </a:r>
            <a:r>
              <a:rPr lang="en-US" sz="4400" b="1" dirty="0">
                <a:solidFill>
                  <a:schemeClr val="tx1"/>
                </a:solidFill>
                <a:latin typeface="+mn-lt"/>
                <a:cs typeface="Times New Roman" panose="02020603050405020304" pitchFamily="18" charset="0"/>
                <a:hlinkClick r:id="rId2"/>
              </a:rPr>
              <a:t>schoolsafety@doe.k12.ga.us</a:t>
            </a:r>
            <a:r>
              <a:rPr lang="en-US" sz="4400" dirty="0">
                <a:solidFill>
                  <a:schemeClr val="tx1"/>
                </a:solidFill>
                <a:cs typeface="Times New Roman" panose="02020603050405020304" pitchFamily="18" charset="0"/>
              </a:rPr>
              <a:t> </a:t>
            </a: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r>
              <a:rPr lang="en-US" sz="4400" dirty="0" smtClean="0">
                <a:solidFill>
                  <a:schemeClr val="tx1"/>
                </a:solidFill>
                <a:cs typeface="Times New Roman" panose="02020603050405020304" pitchFamily="18" charset="0"/>
              </a:rPr>
              <a:t/>
            </a:r>
            <a:br>
              <a:rPr lang="en-US" sz="4400" dirty="0" smtClean="0">
                <a:solidFill>
                  <a:schemeClr val="tx1"/>
                </a:solidFill>
                <a:cs typeface="Times New Roman" panose="02020603050405020304" pitchFamily="18" charset="0"/>
              </a:rPr>
            </a:br>
            <a:endParaRPr lang="en-US" sz="4400" dirty="0">
              <a:latin typeface="Arial Black" panose="020B0A04020102020204" pitchFamily="34" charset="0"/>
              <a:cs typeface="Times New Roman" panose="02020603050405020304" pitchFamily="18" charset="0"/>
            </a:endParaRPr>
          </a:p>
        </p:txBody>
      </p:sp>
      <p:sp>
        <p:nvSpPr>
          <p:cNvPr id="4" name="TextBox 3"/>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pic>
        <p:nvPicPr>
          <p:cNvPr id="5" name="Content Placeholder 1">
            <a:extLst>
              <a:ext uri="{FF2B5EF4-FFF2-40B4-BE49-F238E27FC236}">
                <a16:creationId xmlns:a16="http://schemas.microsoft.com/office/drawing/2014/main" id="{FEA8DF18-4B52-468E-89CE-FE2B43F9B6EA}"/>
              </a:ext>
            </a:extLst>
          </p:cNvPr>
          <p:cNvPicPr>
            <a:picLocks noChangeAspect="1"/>
          </p:cNvPicPr>
          <p:nvPr/>
        </p:nvPicPr>
        <p:blipFill>
          <a:blip r:embed="rId3"/>
          <a:stretch>
            <a:fillRect/>
          </a:stretch>
        </p:blipFill>
        <p:spPr>
          <a:xfrm>
            <a:off x="1629082" y="2591108"/>
            <a:ext cx="4484318" cy="3027522"/>
          </a:xfrm>
          <a:prstGeom prst="rect">
            <a:avLst/>
          </a:prstGeom>
        </p:spPr>
      </p:pic>
      <p:sp>
        <p:nvSpPr>
          <p:cNvPr id="2" name="TextBox 1"/>
          <p:cNvSpPr txBox="1"/>
          <p:nvPr/>
        </p:nvSpPr>
        <p:spPr>
          <a:xfrm>
            <a:off x="6258342" y="3347267"/>
            <a:ext cx="2668044" cy="1569660"/>
          </a:xfrm>
          <a:prstGeom prst="rect">
            <a:avLst/>
          </a:prstGeom>
          <a:noFill/>
        </p:spPr>
        <p:txBody>
          <a:bodyPr wrap="square" rtlCol="0">
            <a:spAutoFit/>
          </a:bodyPr>
          <a:lstStyle/>
          <a:p>
            <a:r>
              <a:rPr lang="en-US" sz="2400" dirty="0" smtClean="0"/>
              <a:t>Check the webpage for updates to Frequently Asked Questions (FAQ) </a:t>
            </a:r>
            <a:endParaRPr lang="en-US" sz="2400" dirty="0"/>
          </a:p>
        </p:txBody>
      </p:sp>
    </p:spTree>
    <p:extLst>
      <p:ext uri="{BB962C8B-B14F-4D97-AF65-F5344CB8AC3E}">
        <p14:creationId xmlns:p14="http://schemas.microsoft.com/office/powerpoint/2010/main" val="388892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671B-47E0-4580-AC8A-B27CDBB26D41}"/>
              </a:ext>
            </a:extLst>
          </p:cNvPr>
          <p:cNvSpPr>
            <a:spLocks noGrp="1"/>
          </p:cNvSpPr>
          <p:nvPr>
            <p:ph type="ctrTitle"/>
          </p:nvPr>
        </p:nvSpPr>
        <p:spPr>
          <a:xfrm>
            <a:off x="901467" y="2235200"/>
            <a:ext cx="7913874" cy="2387600"/>
          </a:xfrm>
        </p:spPr>
        <p:txBody>
          <a:bodyPr/>
          <a:lstStyle/>
          <a:p>
            <a:r>
              <a:rPr lang="en-US" dirty="0">
                <a:latin typeface="Arial Black" panose="020B0A04020102020204" pitchFamily="34" charset="0"/>
              </a:rPr>
              <a:t>Georgia Department of Public Health</a:t>
            </a:r>
          </a:p>
        </p:txBody>
      </p:sp>
      <p:pic>
        <p:nvPicPr>
          <p:cNvPr id="3074" name="Picture 2" descr="Image result for Georgia Department of Public Health">
            <a:extLst>
              <a:ext uri="{FF2B5EF4-FFF2-40B4-BE49-F238E27FC236}">
                <a16:creationId xmlns:a16="http://schemas.microsoft.com/office/drawing/2014/main" id="{CE82A18D-5E13-4EFC-8B52-DA047A88401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29" b="10001"/>
          <a:stretch/>
        </p:blipFill>
        <p:spPr bwMode="auto">
          <a:xfrm>
            <a:off x="3258204" y="1605754"/>
            <a:ext cx="3190221" cy="14422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045527" y="6581001"/>
            <a:ext cx="5098473" cy="276999"/>
          </a:xfrm>
          <a:prstGeom prst="rect">
            <a:avLst/>
          </a:prstGeom>
          <a:solidFill>
            <a:srgbClr val="FF0000"/>
          </a:solidFill>
        </p:spPr>
        <p:txBody>
          <a:bodyPr wrap="square"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055392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0303" y="1440524"/>
            <a:ext cx="9322841" cy="1035170"/>
          </a:xfrm>
        </p:spPr>
        <p:txBody>
          <a:bodyPr>
            <a:normAutofit/>
          </a:bodyPr>
          <a:lstStyle/>
          <a:p>
            <a:r>
              <a:rPr lang="en-US" dirty="0"/>
              <a:t> </a:t>
            </a:r>
          </a:p>
        </p:txBody>
      </p:sp>
      <p:sp>
        <p:nvSpPr>
          <p:cNvPr id="3" name="Text Placeholder 2"/>
          <p:cNvSpPr>
            <a:spLocks noGrp="1"/>
          </p:cNvSpPr>
          <p:nvPr>
            <p:ph type="body" sz="quarter" idx="10"/>
          </p:nvPr>
        </p:nvSpPr>
        <p:spPr>
          <a:xfrm>
            <a:off x="0" y="2475694"/>
            <a:ext cx="7689273" cy="747989"/>
          </a:xfrm>
        </p:spPr>
        <p:txBody>
          <a:bodyPr/>
          <a:lstStyle/>
          <a:p>
            <a:r>
              <a:rPr lang="en-US" sz="2800" b="1" dirty="0">
                <a:latin typeface="Times New Roman" panose="02020603050405020304" pitchFamily="18" charset="0"/>
                <a:cs typeface="Times New Roman" panose="02020603050405020304" pitchFamily="18" charset="0"/>
              </a:rPr>
              <a:t>Coronavirus Disease 2019 (COVID-19</a:t>
            </a:r>
          </a:p>
        </p:txBody>
      </p:sp>
      <p:sp>
        <p:nvSpPr>
          <p:cNvPr id="4" name="TextBox 3">
            <a:extLst>
              <a:ext uri="{FF2B5EF4-FFF2-40B4-BE49-F238E27FC236}">
                <a16:creationId xmlns:a16="http://schemas.microsoft.com/office/drawing/2014/main" id="{14EE67E2-04EF-4F15-AD34-AB3D15C27BFB}"/>
              </a:ext>
            </a:extLst>
          </p:cNvPr>
          <p:cNvSpPr txBox="1"/>
          <p:nvPr/>
        </p:nvSpPr>
        <p:spPr>
          <a:xfrm>
            <a:off x="180109" y="3911176"/>
            <a:ext cx="8839200"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COVID-19 is an emerging, rapidly evolving situation. The information provided in this power point is based on current guidance and is subject to change. </a:t>
            </a:r>
            <a:r>
              <a:rPr lang="en-US" sz="2400" i="1" dirty="0">
                <a:latin typeface="Times New Roman" panose="02020603050405020304" pitchFamily="18" charset="0"/>
                <a:cs typeface="Times New Roman" panose="02020603050405020304" pitchFamily="18" charset="0"/>
              </a:rPr>
              <a:t>(Created 3-6-2020)</a:t>
            </a:r>
          </a:p>
        </p:txBody>
      </p:sp>
      <p:sp>
        <p:nvSpPr>
          <p:cNvPr id="5" name="TextBox 4"/>
          <p:cNvSpPr txBox="1"/>
          <p:nvPr/>
        </p:nvSpPr>
        <p:spPr>
          <a:xfrm>
            <a:off x="4045527" y="6457890"/>
            <a:ext cx="5098473" cy="400110"/>
          </a:xfrm>
          <a:prstGeom prst="rect">
            <a:avLst/>
          </a:prstGeom>
          <a:solidFill>
            <a:srgbClr val="FF0000"/>
          </a:solidFill>
        </p:spPr>
        <p:txBody>
          <a:bodyPr wrap="square" rtlCol="0">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57860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7302-E6F5-4F4C-A5A3-EE13DA54C5B9}"/>
              </a:ext>
            </a:extLst>
          </p:cNvPr>
          <p:cNvSpPr>
            <a:spLocks noGrp="1"/>
          </p:cNvSpPr>
          <p:nvPr>
            <p:ph type="title"/>
          </p:nvPr>
        </p:nvSpPr>
        <p:spPr>
          <a:xfrm>
            <a:off x="135459" y="84793"/>
            <a:ext cx="8869996" cy="608895"/>
          </a:xfrm>
          <a:prstGeom prst="rect">
            <a:avLst/>
          </a:prstGeom>
        </p:spPr>
        <p:txBody>
          <a:bodyPr>
            <a:normAutofit/>
          </a:bodyPr>
          <a:lstStyle/>
          <a:p>
            <a:r>
              <a:rPr lang="en-US" sz="3700" b="1" dirty="0">
                <a:latin typeface="Times New Roman" panose="02020603050405020304" pitchFamily="18" charset="0"/>
                <a:cs typeface="Times New Roman" panose="02020603050405020304" pitchFamily="18" charset="0"/>
              </a:rPr>
              <a:t>What Do We Know About Coronaviruses?</a:t>
            </a:r>
          </a:p>
        </p:txBody>
      </p:sp>
      <p:sp>
        <p:nvSpPr>
          <p:cNvPr id="3" name="Content Placeholder 2">
            <a:extLst>
              <a:ext uri="{FF2B5EF4-FFF2-40B4-BE49-F238E27FC236}">
                <a16:creationId xmlns:a16="http://schemas.microsoft.com/office/drawing/2014/main" id="{2CB3FA94-701D-4F57-A86C-62E28225A45C}"/>
              </a:ext>
            </a:extLst>
          </p:cNvPr>
          <p:cNvSpPr>
            <a:spLocks noGrp="1"/>
          </p:cNvSpPr>
          <p:nvPr>
            <p:ph sz="half" idx="2"/>
          </p:nvPr>
        </p:nvSpPr>
        <p:spPr>
          <a:xfrm>
            <a:off x="4613564" y="1316097"/>
            <a:ext cx="4530436" cy="5557424"/>
          </a:xfrm>
          <a:prstGeom prst="rect">
            <a:avLst/>
          </a:prstGeom>
        </p:spPr>
        <p:txBody>
          <a:bodyPr>
            <a:normAutofit lnSpcReduction="10000"/>
          </a:bodyPr>
          <a:lstStyle/>
          <a:p>
            <a:r>
              <a:rPr lang="en-US" sz="2400" dirty="0">
                <a:latin typeface="Times New Roman" panose="02020603050405020304" pitchFamily="18" charset="0"/>
                <a:cs typeface="Times New Roman" panose="02020603050405020304" pitchFamily="18" charset="0"/>
              </a:rPr>
              <a:t>Coronaviruses are a large family of viruses - some cause illness in people, and others only infect animals. </a:t>
            </a:r>
          </a:p>
          <a:p>
            <a:r>
              <a:rPr lang="en-US" sz="2400" dirty="0">
                <a:latin typeface="Times New Roman" panose="02020603050405020304" pitchFamily="18" charset="0"/>
                <a:cs typeface="Times New Roman" panose="02020603050405020304" pitchFamily="18" charset="0"/>
              </a:rPr>
              <a:t>Some coronaviruses infect animals then spread to people, and then spread person to person such as: </a:t>
            </a:r>
          </a:p>
          <a:p>
            <a:pPr marL="457200" indent="-342900">
              <a:spcBef>
                <a:spcPts val="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Middle East Respiratory Syndrome (MERS)</a:t>
            </a:r>
          </a:p>
          <a:p>
            <a:pPr marL="457200" indent="-342900">
              <a:spcBef>
                <a:spcPts val="0"/>
              </a:spcBef>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Severe Acute Respiratory Syndrome (SARS)</a:t>
            </a:r>
          </a:p>
          <a:p>
            <a:pPr marL="457200" indent="-342900">
              <a:spcBef>
                <a:spcPts val="0"/>
              </a:spcBef>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Coronavirus Disease 2019 (COVID-19)</a:t>
            </a:r>
            <a:endParaRPr lang="en-US" sz="2400" dirty="0">
              <a:latin typeface="Times New Roman" panose="02020603050405020304" pitchFamily="18" charset="0"/>
              <a:cs typeface="Times New Roman" panose="02020603050405020304" pitchFamily="18" charset="0"/>
            </a:endParaRPr>
          </a:p>
          <a:p>
            <a:pPr>
              <a:spcBef>
                <a:spcPts val="0"/>
              </a:spcBef>
            </a:pPr>
            <a:r>
              <a:rPr lang="en-US" sz="2400" dirty="0">
                <a:latin typeface="Times New Roman" panose="02020603050405020304" pitchFamily="18" charset="0"/>
                <a:cs typeface="Times New Roman" panose="02020603050405020304" pitchFamily="18" charset="0"/>
              </a:rPr>
              <a:t>Common coronaviruses include some that cause mild upper-respiratory illnesses, like the common cold. </a:t>
            </a:r>
          </a:p>
          <a:p>
            <a:pPr marL="297180">
              <a:spcBef>
                <a:spcPts val="0"/>
              </a:spcBef>
            </a:pPr>
            <a:endParaRPr lang="en-US" sz="1700" dirty="0"/>
          </a:p>
        </p:txBody>
      </p:sp>
      <p:pic>
        <p:nvPicPr>
          <p:cNvPr id="4" name="Picture 3">
            <a:extLst>
              <a:ext uri="{FF2B5EF4-FFF2-40B4-BE49-F238E27FC236}">
                <a16:creationId xmlns:a16="http://schemas.microsoft.com/office/drawing/2014/main" id="{F3107138-B9C3-4449-ABFF-CA2E5A21DC42}"/>
              </a:ext>
            </a:extLst>
          </p:cNvPr>
          <p:cNvPicPr>
            <a:picLocks noChangeAspect="1"/>
          </p:cNvPicPr>
          <p:nvPr/>
        </p:nvPicPr>
        <p:blipFill>
          <a:blip r:embed="rId2"/>
          <a:stretch>
            <a:fillRect/>
          </a:stretch>
        </p:blipFill>
        <p:spPr>
          <a:xfrm>
            <a:off x="755015" y="1497957"/>
            <a:ext cx="3013422" cy="3098635"/>
          </a:xfrm>
          <a:prstGeom prst="rect">
            <a:avLst/>
          </a:prstGeom>
          <a:noFill/>
        </p:spPr>
      </p:pic>
      <p:sp>
        <p:nvSpPr>
          <p:cNvPr id="6" name="Rectangle 5">
            <a:extLst>
              <a:ext uri="{FF2B5EF4-FFF2-40B4-BE49-F238E27FC236}">
                <a16:creationId xmlns:a16="http://schemas.microsoft.com/office/drawing/2014/main" id="{9C1B865F-36EF-4D4A-ACEE-DE2C87561F9C}"/>
              </a:ext>
            </a:extLst>
          </p:cNvPr>
          <p:cNvSpPr/>
          <p:nvPr/>
        </p:nvSpPr>
        <p:spPr>
          <a:xfrm>
            <a:off x="198883" y="4839348"/>
            <a:ext cx="4125685" cy="1200329"/>
          </a:xfrm>
          <a:prstGeom prst="rect">
            <a:avLst/>
          </a:prstGeom>
        </p:spPr>
        <p:txBody>
          <a:bodyPr wrap="square">
            <a:spAutoFit/>
          </a:bodyPr>
          <a:lstStyle/>
          <a:p>
            <a:pPr algn="ctr">
              <a:spcBef>
                <a:spcPts val="600"/>
              </a:spcBef>
              <a:spcAft>
                <a:spcPts val="1200"/>
              </a:spcAft>
            </a:pPr>
            <a:r>
              <a:rPr lang="en-US" sz="2400" dirty="0">
                <a:latin typeface="Times New Roman" panose="02020603050405020304" pitchFamily="18" charset="0"/>
                <a:cs typeface="Times New Roman" panose="02020603050405020304" pitchFamily="18" charset="0"/>
              </a:rPr>
              <a:t>Coronaviruses have a crown-like appearance under the microscope</a:t>
            </a:r>
          </a:p>
        </p:txBody>
      </p:sp>
      <p:sp>
        <p:nvSpPr>
          <p:cNvPr id="7" name="TextBox 6"/>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371467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7DC7-A2E7-4AC2-B984-83AFDB294746}"/>
              </a:ext>
            </a:extLst>
          </p:cNvPr>
          <p:cNvSpPr>
            <a:spLocks noGrp="1"/>
          </p:cNvSpPr>
          <p:nvPr>
            <p:ph type="title"/>
          </p:nvPr>
        </p:nvSpPr>
        <p:spPr>
          <a:xfrm>
            <a:off x="628650" y="314138"/>
            <a:ext cx="7886700" cy="608893"/>
          </a:xfrm>
        </p:spPr>
        <p:txBody>
          <a:bodyPr>
            <a:normAutofit fontScale="90000"/>
          </a:bodyPr>
          <a:lstStyle/>
          <a:p>
            <a:r>
              <a:rPr lang="en-US" b="1" dirty="0">
                <a:latin typeface="Times New Roman" panose="02020603050405020304" pitchFamily="18" charset="0"/>
                <a:cs typeface="Times New Roman" panose="02020603050405020304" pitchFamily="18" charset="0"/>
              </a:rPr>
              <a:t>What is COVID-19?</a:t>
            </a:r>
          </a:p>
        </p:txBody>
      </p:sp>
      <p:pic>
        <p:nvPicPr>
          <p:cNvPr id="5" name="Picture 4">
            <a:extLst>
              <a:ext uri="{FF2B5EF4-FFF2-40B4-BE49-F238E27FC236}">
                <a16:creationId xmlns:a16="http://schemas.microsoft.com/office/drawing/2014/main" id="{AAE7E700-7E19-4122-962F-8E5DEE3AF447}"/>
              </a:ext>
            </a:extLst>
          </p:cNvPr>
          <p:cNvPicPr>
            <a:picLocks noChangeAspect="1"/>
          </p:cNvPicPr>
          <p:nvPr/>
        </p:nvPicPr>
        <p:blipFill>
          <a:blip r:embed="rId2"/>
          <a:stretch>
            <a:fillRect/>
          </a:stretch>
        </p:blipFill>
        <p:spPr>
          <a:xfrm>
            <a:off x="5471556" y="2468462"/>
            <a:ext cx="3408218" cy="2872596"/>
          </a:xfrm>
          <a:prstGeom prst="rect">
            <a:avLst/>
          </a:prstGeom>
        </p:spPr>
      </p:pic>
      <p:sp>
        <p:nvSpPr>
          <p:cNvPr id="8" name="Rectangle 7">
            <a:extLst>
              <a:ext uri="{FF2B5EF4-FFF2-40B4-BE49-F238E27FC236}">
                <a16:creationId xmlns:a16="http://schemas.microsoft.com/office/drawing/2014/main" id="{75241700-B5BE-42D4-B187-169BC466EC44}"/>
              </a:ext>
            </a:extLst>
          </p:cNvPr>
          <p:cNvSpPr/>
          <p:nvPr/>
        </p:nvSpPr>
        <p:spPr>
          <a:xfrm>
            <a:off x="311727" y="1825140"/>
            <a:ext cx="5159829" cy="5229573"/>
          </a:xfrm>
          <a:prstGeom prst="rect">
            <a:avLst/>
          </a:prstGeom>
        </p:spPr>
        <p:txBody>
          <a:bodyPr wrap="square">
            <a:spAutoFit/>
          </a:bodyPr>
          <a:lstStyle/>
          <a:p>
            <a:pPr>
              <a:lnSpc>
                <a:spcPct val="107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Coronavirus disease 2019 or COVID-19 is a respiratory illness that can spread from person to person. </a:t>
            </a:r>
          </a:p>
          <a:p>
            <a:pPr>
              <a:lnSpc>
                <a:spcPct val="107000"/>
              </a:lnSpc>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400" dirty="0">
                <a:latin typeface="Times New Roman" panose="02020603050405020304" pitchFamily="18" charset="0"/>
                <a:ea typeface="Calibri" panose="020F0502020204030204" pitchFamily="34" charset="0"/>
                <a:cs typeface="Times New Roman" panose="02020603050405020304" pitchFamily="18" charset="0"/>
              </a:rPr>
              <a:t>The virus that causes COVID-19 is a </a:t>
            </a:r>
            <a:r>
              <a:rPr lang="en-US" sz="2400" b="1" dirty="0">
                <a:latin typeface="Times New Roman" panose="02020603050405020304" pitchFamily="18" charset="0"/>
                <a:ea typeface="Calibri" panose="020F0502020204030204" pitchFamily="34" charset="0"/>
                <a:cs typeface="Times New Roman" panose="02020603050405020304" pitchFamily="18" charset="0"/>
              </a:rPr>
              <a:t>new</a:t>
            </a:r>
            <a:r>
              <a:rPr lang="en-US" sz="2400" dirty="0">
                <a:latin typeface="Times New Roman" panose="02020603050405020304" pitchFamily="18" charset="0"/>
                <a:ea typeface="Calibri" panose="020F0502020204030204" pitchFamily="34" charset="0"/>
                <a:cs typeface="Times New Roman" panose="02020603050405020304" pitchFamily="18" charset="0"/>
              </a:rPr>
              <a:t> coronavirus first identified during an investigation into an outbreak in Wuhan, Hubei Province, China.</a:t>
            </a:r>
          </a:p>
          <a:p>
            <a:pPr>
              <a:lnSpc>
                <a:spcPct val="107000"/>
              </a:lnSpc>
            </a:pPr>
            <a:endParaRPr lang="en-US" sz="2400" dirty="0">
              <a:solidFill>
                <a:prstClr val="black"/>
              </a:solidFill>
              <a:latin typeface="Times New Roman" panose="02020603050405020304" pitchFamily="18" charset="0"/>
              <a:cs typeface="Times New Roman" panose="02020603050405020304" pitchFamily="18" charset="0"/>
            </a:endParaRPr>
          </a:p>
          <a:p>
            <a:pPr>
              <a:lnSpc>
                <a:spcPct val="107000"/>
              </a:lnSpc>
            </a:pPr>
            <a:r>
              <a:rPr lang="en-US" sz="2400" dirty="0">
                <a:solidFill>
                  <a:prstClr val="black"/>
                </a:solidFill>
                <a:latin typeface="Times New Roman" panose="02020603050405020304" pitchFamily="18" charset="0"/>
                <a:cs typeface="Times New Roman" panose="02020603050405020304" pitchFamily="18" charset="0"/>
              </a:rPr>
              <a:t>Initial case-patients reported visiting a large seafood and live animal market in Wuhan.</a:t>
            </a:r>
          </a:p>
          <a:p>
            <a:pPr>
              <a:lnSpc>
                <a:spcPct val="107000"/>
              </a:lnSpc>
            </a:pPr>
            <a:endParaRPr lang="en-US" sz="2400" dirty="0">
              <a:latin typeface="Segoe UI" panose="020B0502040204020203" pitchFamily="34" charset="0"/>
              <a:ea typeface="Calibri" panose="020F0502020204030204" pitchFamily="34" charset="0"/>
              <a:cs typeface="Segoe UI" panose="020B0502040204020203" pitchFamily="34" charset="0"/>
            </a:endParaRPr>
          </a:p>
        </p:txBody>
      </p:sp>
      <p:sp>
        <p:nvSpPr>
          <p:cNvPr id="7" name="TextBox 6"/>
          <p:cNvSpPr txBox="1"/>
          <p:nvPr/>
        </p:nvSpPr>
        <p:spPr>
          <a:xfrm>
            <a:off x="4045527" y="6516377"/>
            <a:ext cx="5098473" cy="369332"/>
          </a:xfrm>
          <a:prstGeom prst="rect">
            <a:avLst/>
          </a:prstGeom>
          <a:solidFill>
            <a:srgbClr val="FF0000"/>
          </a:solidFill>
        </p:spPr>
        <p:txBody>
          <a:bodyPr wrap="square" rtlCol="0">
            <a:spAutoFit/>
          </a:bodyPr>
          <a:lstStyle/>
          <a:p>
            <a:pPr algn="ctr"/>
            <a:r>
              <a:rPr lang="en-US" dirty="0">
                <a:solidFill>
                  <a:schemeClr val="bg1"/>
                </a:solidFill>
                <a:latin typeface="Times New Roman" panose="02020603050405020304" pitchFamily="18" charset="0"/>
                <a:cs typeface="Times New Roman" panose="02020603050405020304" pitchFamily="18" charset="0"/>
              </a:rPr>
              <a:t>Georgia Department of Public Health</a:t>
            </a:r>
          </a:p>
        </p:txBody>
      </p:sp>
    </p:spTree>
    <p:extLst>
      <p:ext uri="{BB962C8B-B14F-4D97-AF65-F5344CB8AC3E}">
        <p14:creationId xmlns:p14="http://schemas.microsoft.com/office/powerpoint/2010/main" val="182351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Final DPH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DPH Theme" id="{E1CCD909-0D60-49BD-A0F7-5463BC2A0010}" vid="{91C0C1DB-AF6D-4B8B-8C55-A08C88F13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6FFD8429131A4E96CC84417E693C27" ma:contentTypeVersion="1" ma:contentTypeDescription="Create a new document." ma:contentTypeScope="" ma:versionID="3fc816121a4c3cf1491cbda3583c0570">
  <xsd:schema xmlns:xsd="http://www.w3.org/2001/XMLSchema" xmlns:xs="http://www.w3.org/2001/XMLSchema" xmlns:p="http://schemas.microsoft.com/office/2006/metadata/properties" xmlns:ns1="http://schemas.microsoft.com/sharepoint/v3" xmlns:ns2="1d496aed-39d0-4758-b3cf-4e4773287716" xmlns:ns3="6c247bae-e40d-40c7-91b3-26f1e466c40a" targetNamespace="http://schemas.microsoft.com/office/2006/metadata/properties" ma:root="true" ma:fieldsID="7b4c650046825c147a29901d76b925ac" ns1:_="" ns2:_="" ns3:_="">
    <xsd:import namespace="http://schemas.microsoft.com/sharepoint/v3"/>
    <xsd:import namespace="1d496aed-39d0-4758-b3cf-4e4773287716"/>
    <xsd:import namespace="6c247bae-e40d-40c7-91b3-26f1e466c40a"/>
    <xsd:element name="properties">
      <xsd:complexType>
        <xsd:sequence>
          <xsd:element name="documentManagement">
            <xsd:complexType>
              <xsd:all>
                <xsd:element ref="ns2:TaxCatchAll" minOccurs="0"/>
                <xsd:element ref="ns2:TaxCatchAllLabel" minOccurs="0"/>
                <xsd:element ref="ns1:PublishingStartDate" minOccurs="0"/>
                <xsd:element ref="ns1:PublishingExpirationDate" minOccurs="0"/>
                <xsd:element ref="ns3:Page" minOccurs="0"/>
                <xsd:element ref="ns3:Page_x0020_SubHeader" minOccurs="0"/>
                <xsd:element ref="ns3:Document_x0020_Type" minOccurs="0"/>
                <xsd:element ref="ns3:Year" minOccurs="0"/>
                <xsd:element ref="ns3:Program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internalName="PublishingStartDate">
      <xsd:simpleType>
        <xsd:restriction base="dms:Unknown"/>
      </xsd:simpleType>
    </xsd:element>
    <xsd:element name="PublishingExpirationDate" ma:index="11"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descriptio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description=""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c247bae-e40d-40c7-91b3-26f1e466c40a" elementFormDefault="qualified">
    <xsd:import namespace="http://schemas.microsoft.com/office/2006/documentManagement/types"/>
    <xsd:import namespace="http://schemas.microsoft.com/office/infopath/2007/PartnerControls"/>
    <xsd:element name="Page" ma:index="12" nillable="true" ma:displayName="Page" ma:list="{c0c5bce6-76c0-431d-84b3-50ca3e3d0c94}" ma:internalName="Page2" ma:web="b1898e29-fee5-4c33-85ce-dc384e63ddeb">
      <xsd:simpleType>
        <xsd:restriction base="dms:Lookup"/>
      </xsd:simpleType>
    </xsd:element>
    <xsd:element name="Page_x0020_SubHeader" ma:index="13" nillable="true" ma:displayName="Page SubHeader" ma:internalName="Page_x0020_SubHeader2">
      <xsd:simpleType>
        <xsd:restriction base="dms:Text"/>
      </xsd:simpleType>
    </xsd:element>
    <xsd:element name="Document_x0020_Type" ma:index="14" nillable="true" ma:displayName="Document Type" ma:default="Accountability" ma:format="Dropdown" ma:internalName="Document_x0020_Type">
      <xsd:simpleType>
        <xsd:restriction base="dms:Choice">
          <xsd:enumeration value="Accountability"/>
          <xsd:enumeration value="Assessments"/>
          <xsd:enumeration value="Counseling"/>
          <xsd:enumeration value="Curriculum"/>
          <xsd:enumeration value="Dual Enrollment"/>
          <xsd:enumeration value="Local Plan"/>
          <xsd:enumeration value="Program of Study"/>
        </xsd:restriction>
      </xsd:simpleType>
    </xsd:element>
    <xsd:element name="Year" ma:index="15" nillable="true" ma:displayName="Year" ma:default="2012" ma:format="Dropdown" ma:internalName="Year">
      <xsd:simpleType>
        <xsd:restriction base="dms:Choice">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element name="Program_x0020_Type" ma:index="16" nillable="true" ma:displayName="Program Type" ma:default="Program Concentration" ma:internalName="Program_x0020_Type">
      <xsd:complexType>
        <xsd:complexContent>
          <xsd:extension base="dms:MultiChoice">
            <xsd:sequence>
              <xsd:element name="Value" maxOccurs="unbounded" minOccurs="0" nillable="true">
                <xsd:simpleType>
                  <xsd:restriction base="dms:Choice">
                    <xsd:enumeration value="Program Concentration"/>
                    <xsd:enumeration value="Career Clusters"/>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PublishingExpirationDate xmlns="http://schemas.microsoft.com/sharepoint/v3" xsi:nil="true"/>
    <PublishingStartDate xmlns="http://schemas.microsoft.com/sharepoint/v3" xsi:nil="true"/>
    <Year xmlns="6c247bae-e40d-40c7-91b3-26f1e466c40a">2012</Year>
    <Program_x0020_Type xmlns="6c247bae-e40d-40c7-91b3-26f1e466c40a">
      <Value>Program Concentration</Value>
    </Program_x0020_Type>
    <Document_x0020_Type xmlns="6c247bae-e40d-40c7-91b3-26f1e466c40a">Accountability</Document_x0020_Type>
    <Page_x0020_SubHeader xmlns="6c247bae-e40d-40c7-91b3-26f1e466c40a" xsi:nil="true"/>
    <Page xmlns="6c247bae-e40d-40c7-91b3-26f1e466c40a" xsi:nil="true"/>
  </documentManagement>
</p:properties>
</file>

<file path=customXml/itemProps1.xml><?xml version="1.0" encoding="utf-8"?>
<ds:datastoreItem xmlns:ds="http://schemas.openxmlformats.org/officeDocument/2006/customXml" ds:itemID="{AB18D3D5-F459-4148-A3D0-912CB1B4C7B7}"/>
</file>

<file path=customXml/itemProps2.xml><?xml version="1.0" encoding="utf-8"?>
<ds:datastoreItem xmlns:ds="http://schemas.openxmlformats.org/officeDocument/2006/customXml" ds:itemID="{61B642EF-DBB6-49AF-B727-D4FA05991043}"/>
</file>

<file path=customXml/itemProps3.xml><?xml version="1.0" encoding="utf-8"?>
<ds:datastoreItem xmlns:ds="http://schemas.openxmlformats.org/officeDocument/2006/customXml" ds:itemID="{A6174DA3-DDEF-4265-9A68-40C710D471EA}"/>
</file>

<file path=docProps/app.xml><?xml version="1.0" encoding="utf-8"?>
<Properties xmlns="http://schemas.openxmlformats.org/officeDocument/2006/extended-properties" xmlns:vt="http://schemas.openxmlformats.org/officeDocument/2006/docPropsVTypes">
  <TotalTime>593</TotalTime>
  <Words>3443</Words>
  <Application>Microsoft Office PowerPoint</Application>
  <PresentationFormat>On-screen Show (4:3)</PresentationFormat>
  <Paragraphs>298</Paragraphs>
  <Slides>44</Slides>
  <Notes>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Arial</vt:lpstr>
      <vt:lpstr>Arial Black</vt:lpstr>
      <vt:lpstr>Calibri</vt:lpstr>
      <vt:lpstr>Courier New</vt:lpstr>
      <vt:lpstr>Helvetica Neue</vt:lpstr>
      <vt:lpstr>Segoe UI</vt:lpstr>
      <vt:lpstr>Segoe UI Light</vt:lpstr>
      <vt:lpstr>Segoe UI Semibold</vt:lpstr>
      <vt:lpstr>Times New Roman</vt:lpstr>
      <vt:lpstr>Wingdings</vt:lpstr>
      <vt:lpstr>Final DPH Theme</vt:lpstr>
      <vt:lpstr>COVID 19 (Coronavirus) Update</vt:lpstr>
      <vt:lpstr>Governor Brian Kemp</vt:lpstr>
      <vt:lpstr>Georgia Department of Education (GaDOE)</vt:lpstr>
      <vt:lpstr>Governor’s Office</vt:lpstr>
      <vt:lpstr>Submit questions at any time to schoolsafety@doe.k12.ga.us    </vt:lpstr>
      <vt:lpstr>Georgia Department of Public Health</vt:lpstr>
      <vt:lpstr> </vt:lpstr>
      <vt:lpstr>What Do We Know About Coronaviruses?</vt:lpstr>
      <vt:lpstr>What is COVID-19?</vt:lpstr>
      <vt:lpstr>How Does COVID-19 Spread? </vt:lpstr>
      <vt:lpstr>What are the Symptoms of COVID-19?</vt:lpstr>
      <vt:lpstr>How Can COVID-19 Infection be Prevented?</vt:lpstr>
      <vt:lpstr>Where Have Your Hands Been?</vt:lpstr>
      <vt:lpstr>How Can COVID-19 Infection be Prevented?</vt:lpstr>
      <vt:lpstr>Should I Be Tested for COVID-19?</vt:lpstr>
      <vt:lpstr>What Do All These Things Mean?</vt:lpstr>
      <vt:lpstr>Preparing Your Household for a COVID-19 Outbreak</vt:lpstr>
      <vt:lpstr>PowerPoint Presentation</vt:lpstr>
      <vt:lpstr>Preparing Schools for Outbreaks of COVID-19</vt:lpstr>
      <vt:lpstr>Preparing Businesses for Outbreaks of Covid-19</vt:lpstr>
      <vt:lpstr>Preparing for Community Mass Gatherings</vt:lpstr>
      <vt:lpstr>COVID-19 and Stigma</vt:lpstr>
      <vt:lpstr>COVID-19 FAQ</vt:lpstr>
      <vt:lpstr>COVID-19 FAQ</vt:lpstr>
      <vt:lpstr>COVID-19 FAQ</vt:lpstr>
      <vt:lpstr>Last Thoughts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Additional Questions</vt:lpstr>
      <vt:lpstr>PowerPoint Presentation</vt:lpstr>
      <vt:lpstr>PowerPoint Presentation</vt:lpstr>
      <vt:lpstr>PowerPoint Presentation</vt:lpstr>
      <vt:lpstr>PowerPoint Presentation</vt:lpstr>
      <vt:lpstr>COVID 19 (Coronavirus) Update</vt:lpstr>
      <vt:lpstr>Submit questions at any time to schoolsafety@doe.k12.ga.us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Nydam, Nancy</dc:creator>
  <cp:lastModifiedBy>Cheryl Benefield</cp:lastModifiedBy>
  <cp:revision>47</cp:revision>
  <dcterms:created xsi:type="dcterms:W3CDTF">2020-03-06T02:19:52Z</dcterms:created>
  <dcterms:modified xsi:type="dcterms:W3CDTF">2020-03-11T12:14:20Z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0x010100566FFD8429131A4E96CC84417E693C27</vt:lpwstr>
  </property>
</Properties>
</file>