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4.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1.xml" ContentType="application/vnd.openxmlformats-officedocument.presentationml.notesSlide+xml"/>
  <Override PartName="/ppt/notesSlides/notesSlide3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7.xml" ContentType="application/vnd.openxmlformats-officedocument.presentationml.notesSlide+xml"/>
  <Override PartName="/ppt/notesSlides/notesSlide1.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0.xml" ContentType="application/vnd.openxmlformats-officedocument.presentationml.notesSlide+xml"/>
  <Override PartName="/ppt/notesSlides/notesSlide35.xml" ContentType="application/vnd.openxmlformats-officedocument.presentationml.notesSlide+xml"/>
  <Override PartName="/ppt/notesSlides/notesSlide2.xml" ContentType="application/vnd.openxmlformats-officedocument.presentationml.notesSlide+xml"/>
  <Override PartName="/ppt/notesSlides/notesSlide21.xml" ContentType="application/vnd.openxmlformats-officedocument.presentationml.notesSlide+xml"/>
  <Override PartName="/ppt/notesSlides/notesSlide1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notesSlides/notesSlide34.xml" ContentType="application/vnd.openxmlformats-officedocument.presentationml.notesSlide+xml"/>
  <Override PartName="/ppt/notesSlides/notesSlide25.xml" ContentType="application/vnd.openxmlformats-officedocument.presentationml.notesSlide+xml"/>
  <Override PartName="/ppt/notesSlides/notesSlide8.xml" ContentType="application/vnd.openxmlformats-officedocument.presentationml.notesSlide+xml"/>
  <Override PartName="/ppt/notesSlides/notesSlide29.xml" ContentType="application/vnd.openxmlformats-officedocument.presentationml.notes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notesSlides/notesSlide30.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3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33.xml" ContentType="application/vnd.openxmlformats-officedocument.presentationml.notesSlide+xml"/>
  <Override PartName="/ppt/notesSlides/notesSlide19.xml" ContentType="application/vnd.openxmlformats-officedocument.presentationml.notesSlide+xml"/>
  <Override PartName="/ppt/diagrams/quickStyle4.xml" ContentType="application/vnd.openxmlformats-officedocument.drawingml.diagramStyle+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colors4.xml" ContentType="application/vnd.openxmlformats-officedocument.drawingml.diagramColors+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rawing4.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8" r:id="rId2"/>
    <p:sldId id="264" r:id="rId3"/>
    <p:sldId id="294" r:id="rId4"/>
    <p:sldId id="317" r:id="rId5"/>
    <p:sldId id="295" r:id="rId6"/>
    <p:sldId id="326" r:id="rId7"/>
    <p:sldId id="343" r:id="rId8"/>
    <p:sldId id="297" r:id="rId9"/>
    <p:sldId id="298" r:id="rId10"/>
    <p:sldId id="266" r:id="rId11"/>
    <p:sldId id="332" r:id="rId12"/>
    <p:sldId id="267" r:id="rId13"/>
    <p:sldId id="269" r:id="rId14"/>
    <p:sldId id="278" r:id="rId15"/>
    <p:sldId id="319" r:id="rId16"/>
    <p:sldId id="318" r:id="rId17"/>
    <p:sldId id="320" r:id="rId18"/>
    <p:sldId id="279" r:id="rId19"/>
    <p:sldId id="260" r:id="rId20"/>
    <p:sldId id="262" r:id="rId21"/>
    <p:sldId id="328" r:id="rId22"/>
    <p:sldId id="259" r:id="rId23"/>
    <p:sldId id="333" r:id="rId24"/>
    <p:sldId id="334" r:id="rId25"/>
    <p:sldId id="335" r:id="rId26"/>
    <p:sldId id="336" r:id="rId27"/>
    <p:sldId id="337" r:id="rId28"/>
    <p:sldId id="338" r:id="rId29"/>
    <p:sldId id="339" r:id="rId30"/>
    <p:sldId id="310" r:id="rId31"/>
    <p:sldId id="311" r:id="rId32"/>
    <p:sldId id="340" r:id="rId33"/>
    <p:sldId id="341" r:id="rId34"/>
    <p:sldId id="280" r:id="rId35"/>
    <p:sldId id="270" r:id="rId36"/>
    <p:sldId id="268" r:id="rId37"/>
    <p:sldId id="330" r:id="rId38"/>
    <p:sldId id="300" r:id="rId39"/>
    <p:sldId id="301" r:id="rId40"/>
    <p:sldId id="329" r:id="rId41"/>
    <p:sldId id="331" r:id="rId42"/>
    <p:sldId id="302" r:id="rId43"/>
    <p:sldId id="321" r:id="rId44"/>
    <p:sldId id="342" r:id="rId45"/>
    <p:sldId id="281" r:id="rId46"/>
    <p:sldId id="325" r:id="rId47"/>
    <p:sldId id="324" r:id="rId48"/>
    <p:sldId id="322" r:id="rId49"/>
    <p:sldId id="271" r:id="rId50"/>
    <p:sldId id="323" r:id="rId51"/>
  </p:sldIdLst>
  <p:sldSz cx="12188825" cy="6858000"/>
  <p:notesSz cx="6858000" cy="9144000"/>
  <p:defaultTextStyle>
    <a:defPPr>
      <a:defRPr lang="en-US"/>
    </a:defPPr>
    <a:lvl1pPr marL="0" algn="l" defTabSz="1172078" rtl="0" eaLnBrk="1" latinLnBrk="0" hangingPunct="1">
      <a:defRPr sz="2300" kern="1200">
        <a:solidFill>
          <a:schemeClr val="tx1"/>
        </a:solidFill>
        <a:latin typeface="+mn-lt"/>
        <a:ea typeface="+mn-ea"/>
        <a:cs typeface="+mn-cs"/>
      </a:defRPr>
    </a:lvl1pPr>
    <a:lvl2pPr marL="586039" algn="l" defTabSz="1172078" rtl="0" eaLnBrk="1" latinLnBrk="0" hangingPunct="1">
      <a:defRPr sz="2300" kern="1200">
        <a:solidFill>
          <a:schemeClr val="tx1"/>
        </a:solidFill>
        <a:latin typeface="+mn-lt"/>
        <a:ea typeface="+mn-ea"/>
        <a:cs typeface="+mn-cs"/>
      </a:defRPr>
    </a:lvl2pPr>
    <a:lvl3pPr marL="1172078" algn="l" defTabSz="1172078" rtl="0" eaLnBrk="1" latinLnBrk="0" hangingPunct="1">
      <a:defRPr sz="2300" kern="1200">
        <a:solidFill>
          <a:schemeClr val="tx1"/>
        </a:solidFill>
        <a:latin typeface="+mn-lt"/>
        <a:ea typeface="+mn-ea"/>
        <a:cs typeface="+mn-cs"/>
      </a:defRPr>
    </a:lvl3pPr>
    <a:lvl4pPr marL="1758117" algn="l" defTabSz="1172078" rtl="0" eaLnBrk="1" latinLnBrk="0" hangingPunct="1">
      <a:defRPr sz="2300" kern="1200">
        <a:solidFill>
          <a:schemeClr val="tx1"/>
        </a:solidFill>
        <a:latin typeface="+mn-lt"/>
        <a:ea typeface="+mn-ea"/>
        <a:cs typeface="+mn-cs"/>
      </a:defRPr>
    </a:lvl4pPr>
    <a:lvl5pPr marL="2344156" algn="l" defTabSz="1172078" rtl="0" eaLnBrk="1" latinLnBrk="0" hangingPunct="1">
      <a:defRPr sz="2300" kern="1200">
        <a:solidFill>
          <a:schemeClr val="tx1"/>
        </a:solidFill>
        <a:latin typeface="+mn-lt"/>
        <a:ea typeface="+mn-ea"/>
        <a:cs typeface="+mn-cs"/>
      </a:defRPr>
    </a:lvl5pPr>
    <a:lvl6pPr marL="2930195" algn="l" defTabSz="1172078" rtl="0" eaLnBrk="1" latinLnBrk="0" hangingPunct="1">
      <a:defRPr sz="2300" kern="1200">
        <a:solidFill>
          <a:schemeClr val="tx1"/>
        </a:solidFill>
        <a:latin typeface="+mn-lt"/>
        <a:ea typeface="+mn-ea"/>
        <a:cs typeface="+mn-cs"/>
      </a:defRPr>
    </a:lvl6pPr>
    <a:lvl7pPr marL="3516234" algn="l" defTabSz="1172078" rtl="0" eaLnBrk="1" latinLnBrk="0" hangingPunct="1">
      <a:defRPr sz="2300" kern="1200">
        <a:solidFill>
          <a:schemeClr val="tx1"/>
        </a:solidFill>
        <a:latin typeface="+mn-lt"/>
        <a:ea typeface="+mn-ea"/>
        <a:cs typeface="+mn-cs"/>
      </a:defRPr>
    </a:lvl7pPr>
    <a:lvl8pPr marL="4102273" algn="l" defTabSz="1172078" rtl="0" eaLnBrk="1" latinLnBrk="0" hangingPunct="1">
      <a:defRPr sz="2300" kern="1200">
        <a:solidFill>
          <a:schemeClr val="tx1"/>
        </a:solidFill>
        <a:latin typeface="+mn-lt"/>
        <a:ea typeface="+mn-ea"/>
        <a:cs typeface="+mn-cs"/>
      </a:defRPr>
    </a:lvl8pPr>
    <a:lvl9pPr marL="4688312" algn="l" defTabSz="1172078" rtl="0" eaLnBrk="1" latinLnBrk="0" hangingPunct="1">
      <a:defRPr sz="2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C7"/>
    <a:srgbClr val="5BA300"/>
    <a:srgbClr val="69AD40"/>
    <a:srgbClr val="00677F"/>
    <a:srgbClr val="B1DA75"/>
    <a:srgbClr val="0028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53" autoAdjust="0"/>
    <p:restoredTop sz="70600" autoAdjust="0"/>
  </p:normalViewPr>
  <p:slideViewPr>
    <p:cSldViewPr>
      <p:cViewPr varScale="1">
        <p:scale>
          <a:sx n="47" d="100"/>
          <a:sy n="47" d="100"/>
        </p:scale>
        <p:origin x="963" y="36"/>
      </p:cViewPr>
      <p:guideLst>
        <p:guide orient="horz" pos="2160"/>
        <p:guide pos="3839"/>
      </p:guideLst>
    </p:cSldViewPr>
  </p:slideViewPr>
  <p:outlineViewPr>
    <p:cViewPr>
      <p:scale>
        <a:sx n="33" d="100"/>
        <a:sy n="33" d="100"/>
      </p:scale>
      <p:origin x="0" y="-1072"/>
    </p:cViewPr>
  </p:outlineViewPr>
  <p:notesTextViewPr>
    <p:cViewPr>
      <p:scale>
        <a:sx n="100" d="100"/>
        <a:sy n="100" d="100"/>
      </p:scale>
      <p:origin x="0" y="0"/>
    </p:cViewPr>
  </p:notesTextViewPr>
  <p:sorterViewPr>
    <p:cViewPr>
      <p:scale>
        <a:sx n="200" d="100"/>
        <a:sy n="200" d="100"/>
      </p:scale>
      <p:origin x="0" y="0"/>
    </p:cViewPr>
  </p:sorterViewPr>
  <p:notesViewPr>
    <p:cSldViewPr>
      <p:cViewPr varScale="1">
        <p:scale>
          <a:sx n="53" d="100"/>
          <a:sy n="53" d="100"/>
        </p:scale>
        <p:origin x="2648"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diagrams/_rels/data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ata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D789F6-E6BD-422B-99E4-80E6B7B157C9}"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0909783-69B2-4BA8-A3CA-8F8D8A2437D3}">
      <dgm:prSet custT="1"/>
      <dgm:spPr/>
      <dgm:t>
        <a:bodyPr/>
        <a:lstStyle/>
        <a:p>
          <a:pPr>
            <a:lnSpc>
              <a:spcPct val="100000"/>
            </a:lnSpc>
          </a:pPr>
          <a:r>
            <a:rPr lang="en-US" sz="2000" dirty="0"/>
            <a:t>Confusion or disorientation</a:t>
          </a:r>
        </a:p>
      </dgm:t>
    </dgm:pt>
    <dgm:pt modelId="{8F116D0A-93F3-41D7-822C-E56E6FEB1B5F}" type="parTrans" cxnId="{B0581F58-FE6B-4375-9086-E239D66C2910}">
      <dgm:prSet/>
      <dgm:spPr/>
      <dgm:t>
        <a:bodyPr/>
        <a:lstStyle/>
        <a:p>
          <a:endParaRPr lang="en-US" sz="2000"/>
        </a:p>
      </dgm:t>
    </dgm:pt>
    <dgm:pt modelId="{63D63648-DD9F-4D56-8DF6-43D1240C8063}" type="sibTrans" cxnId="{B0581F58-FE6B-4375-9086-E239D66C2910}">
      <dgm:prSet/>
      <dgm:spPr/>
      <dgm:t>
        <a:bodyPr/>
        <a:lstStyle/>
        <a:p>
          <a:pPr>
            <a:lnSpc>
              <a:spcPct val="100000"/>
            </a:lnSpc>
          </a:pPr>
          <a:endParaRPr lang="en-US" sz="2000"/>
        </a:p>
      </dgm:t>
    </dgm:pt>
    <dgm:pt modelId="{A64D193D-47FE-4C29-BE5B-2E3842BDBBCE}">
      <dgm:prSet custT="1"/>
      <dgm:spPr/>
      <dgm:t>
        <a:bodyPr/>
        <a:lstStyle/>
        <a:p>
          <a:pPr>
            <a:lnSpc>
              <a:spcPct val="100000"/>
            </a:lnSpc>
          </a:pPr>
          <a:r>
            <a:rPr lang="en-US" sz="2000" dirty="0"/>
            <a:t>Difficulty concentrating</a:t>
          </a:r>
        </a:p>
      </dgm:t>
    </dgm:pt>
    <dgm:pt modelId="{E7739E3C-DBAB-4310-858C-008BD7624CDA}" type="parTrans" cxnId="{90465F9D-93BB-4AC3-8643-840B752C6D74}">
      <dgm:prSet/>
      <dgm:spPr/>
      <dgm:t>
        <a:bodyPr/>
        <a:lstStyle/>
        <a:p>
          <a:endParaRPr lang="en-US" sz="2000"/>
        </a:p>
      </dgm:t>
    </dgm:pt>
    <dgm:pt modelId="{ED1141EA-92D0-4F7A-8FE3-BB6AFA8B9E89}" type="sibTrans" cxnId="{90465F9D-93BB-4AC3-8643-840B752C6D74}">
      <dgm:prSet/>
      <dgm:spPr/>
      <dgm:t>
        <a:bodyPr/>
        <a:lstStyle/>
        <a:p>
          <a:pPr>
            <a:lnSpc>
              <a:spcPct val="100000"/>
            </a:lnSpc>
          </a:pPr>
          <a:endParaRPr lang="en-US" sz="2000"/>
        </a:p>
      </dgm:t>
    </dgm:pt>
    <dgm:pt modelId="{D117A1AF-4050-4500-B19B-6A480ED4A251}">
      <dgm:prSet custT="1"/>
      <dgm:spPr/>
      <dgm:t>
        <a:bodyPr/>
        <a:lstStyle/>
        <a:p>
          <a:pPr>
            <a:lnSpc>
              <a:spcPct val="100000"/>
            </a:lnSpc>
          </a:pPr>
          <a:r>
            <a:rPr lang="en-US" sz="2000" dirty="0"/>
            <a:t>Irritability/Physical Complaints</a:t>
          </a:r>
        </a:p>
      </dgm:t>
    </dgm:pt>
    <dgm:pt modelId="{3ED2DCA6-E3D4-45DD-96C1-A9F1A512AE32}" type="parTrans" cxnId="{CDEE17AA-FCCB-42F7-B759-DF316E71ADE1}">
      <dgm:prSet/>
      <dgm:spPr/>
      <dgm:t>
        <a:bodyPr/>
        <a:lstStyle/>
        <a:p>
          <a:endParaRPr lang="en-US" sz="2000"/>
        </a:p>
      </dgm:t>
    </dgm:pt>
    <dgm:pt modelId="{1ABE28CF-224F-483A-8C7D-E48E6AA7096F}" type="sibTrans" cxnId="{CDEE17AA-FCCB-42F7-B759-DF316E71ADE1}">
      <dgm:prSet/>
      <dgm:spPr/>
      <dgm:t>
        <a:bodyPr/>
        <a:lstStyle/>
        <a:p>
          <a:pPr>
            <a:lnSpc>
              <a:spcPct val="100000"/>
            </a:lnSpc>
          </a:pPr>
          <a:endParaRPr lang="en-US" sz="2000"/>
        </a:p>
      </dgm:t>
    </dgm:pt>
    <dgm:pt modelId="{536E30AD-FC84-4EA7-985A-47E3251BBEA0}">
      <dgm:prSet custT="1"/>
      <dgm:spPr/>
      <dgm:t>
        <a:bodyPr/>
        <a:lstStyle/>
        <a:p>
          <a:pPr>
            <a:lnSpc>
              <a:spcPct val="100000"/>
            </a:lnSpc>
          </a:pPr>
          <a:r>
            <a:rPr lang="en-US" sz="2000" dirty="0"/>
            <a:t>Mood swings</a:t>
          </a:r>
        </a:p>
      </dgm:t>
    </dgm:pt>
    <dgm:pt modelId="{937D514B-473A-43F7-BF13-C45FD548FE3A}" type="parTrans" cxnId="{5A9FBD7B-C73D-4D47-935E-82E68EFDD894}">
      <dgm:prSet/>
      <dgm:spPr/>
      <dgm:t>
        <a:bodyPr/>
        <a:lstStyle/>
        <a:p>
          <a:endParaRPr lang="en-US" sz="2000"/>
        </a:p>
      </dgm:t>
    </dgm:pt>
    <dgm:pt modelId="{F50D4D18-6D51-4D7B-9419-B1EC733789F6}" type="sibTrans" cxnId="{5A9FBD7B-C73D-4D47-935E-82E68EFDD894}">
      <dgm:prSet/>
      <dgm:spPr/>
      <dgm:t>
        <a:bodyPr/>
        <a:lstStyle/>
        <a:p>
          <a:pPr>
            <a:lnSpc>
              <a:spcPct val="100000"/>
            </a:lnSpc>
          </a:pPr>
          <a:endParaRPr lang="en-US" sz="2000"/>
        </a:p>
      </dgm:t>
    </dgm:pt>
    <dgm:pt modelId="{5E53BE94-61C9-4013-9217-2A3503CBB918}">
      <dgm:prSet custT="1"/>
      <dgm:spPr/>
      <dgm:t>
        <a:bodyPr/>
        <a:lstStyle/>
        <a:p>
          <a:pPr>
            <a:lnSpc>
              <a:spcPct val="100000"/>
            </a:lnSpc>
          </a:pPr>
          <a:r>
            <a:rPr lang="en-US" sz="2000"/>
            <a:t>Feeling sad or hopeless</a:t>
          </a:r>
        </a:p>
      </dgm:t>
    </dgm:pt>
    <dgm:pt modelId="{967179CE-2A50-42D2-8E69-56E8AC4EED85}" type="parTrans" cxnId="{AD03551B-53E9-4727-BBC1-4CA35810AD20}">
      <dgm:prSet/>
      <dgm:spPr/>
      <dgm:t>
        <a:bodyPr/>
        <a:lstStyle/>
        <a:p>
          <a:endParaRPr lang="en-US" sz="2000"/>
        </a:p>
      </dgm:t>
    </dgm:pt>
    <dgm:pt modelId="{B60B8BC0-A92A-4E6D-B6D4-011E7FD09D59}" type="sibTrans" cxnId="{AD03551B-53E9-4727-BBC1-4CA35810AD20}">
      <dgm:prSet/>
      <dgm:spPr/>
      <dgm:t>
        <a:bodyPr/>
        <a:lstStyle/>
        <a:p>
          <a:pPr>
            <a:lnSpc>
              <a:spcPct val="100000"/>
            </a:lnSpc>
          </a:pPr>
          <a:endParaRPr lang="en-US" sz="2000"/>
        </a:p>
      </dgm:t>
    </dgm:pt>
    <dgm:pt modelId="{C02BC178-865E-4D60-BFF6-935F3839BCE6}">
      <dgm:prSet custT="1"/>
      <dgm:spPr/>
      <dgm:t>
        <a:bodyPr/>
        <a:lstStyle/>
        <a:p>
          <a:pPr>
            <a:lnSpc>
              <a:spcPct val="100000"/>
            </a:lnSpc>
          </a:pPr>
          <a:r>
            <a:rPr lang="en-US" sz="2000" dirty="0"/>
            <a:t>Feeling  disconnected or numb</a:t>
          </a:r>
        </a:p>
      </dgm:t>
    </dgm:pt>
    <dgm:pt modelId="{6113341D-7DCE-43C5-B3DC-75EC25F57702}" type="parTrans" cxnId="{D222C21F-6F33-4417-BE93-7031DFB997B2}">
      <dgm:prSet/>
      <dgm:spPr/>
      <dgm:t>
        <a:bodyPr/>
        <a:lstStyle/>
        <a:p>
          <a:endParaRPr lang="en-US" sz="2000"/>
        </a:p>
      </dgm:t>
    </dgm:pt>
    <dgm:pt modelId="{6423D1BD-D8B0-4E2D-A46E-C8E33FB59432}" type="sibTrans" cxnId="{D222C21F-6F33-4417-BE93-7031DFB997B2}">
      <dgm:prSet/>
      <dgm:spPr/>
      <dgm:t>
        <a:bodyPr/>
        <a:lstStyle/>
        <a:p>
          <a:pPr>
            <a:lnSpc>
              <a:spcPct val="100000"/>
            </a:lnSpc>
          </a:pPr>
          <a:endParaRPr lang="en-US" sz="2000"/>
        </a:p>
      </dgm:t>
    </dgm:pt>
    <dgm:pt modelId="{08EBDF5F-65F3-4165-B154-B8CCAA75E122}">
      <dgm:prSet custT="1"/>
      <dgm:spPr/>
      <dgm:t>
        <a:bodyPr/>
        <a:lstStyle/>
        <a:p>
          <a:pPr>
            <a:lnSpc>
              <a:spcPct val="100000"/>
            </a:lnSpc>
          </a:pPr>
          <a:r>
            <a:rPr lang="en-US" sz="2000"/>
            <a:t>Nightmares</a:t>
          </a:r>
        </a:p>
      </dgm:t>
    </dgm:pt>
    <dgm:pt modelId="{F0380101-E23E-4218-AF23-7BE518F8F14C}" type="parTrans" cxnId="{CE715DBB-1FEC-4A8A-A0ED-B1FE99913852}">
      <dgm:prSet/>
      <dgm:spPr/>
      <dgm:t>
        <a:bodyPr/>
        <a:lstStyle/>
        <a:p>
          <a:endParaRPr lang="en-US" sz="2000"/>
        </a:p>
      </dgm:t>
    </dgm:pt>
    <dgm:pt modelId="{839798FC-4D72-436A-9FBA-3EFCE493C749}" type="sibTrans" cxnId="{CE715DBB-1FEC-4A8A-A0ED-B1FE99913852}">
      <dgm:prSet/>
      <dgm:spPr/>
      <dgm:t>
        <a:bodyPr/>
        <a:lstStyle/>
        <a:p>
          <a:endParaRPr lang="en-US" sz="2000"/>
        </a:p>
      </dgm:t>
    </dgm:pt>
    <dgm:pt modelId="{17841E39-6540-4C95-95A0-A340C070BE55}" type="pres">
      <dgm:prSet presAssocID="{54D789F6-E6BD-422B-99E4-80E6B7B157C9}" presName="root" presStyleCnt="0">
        <dgm:presLayoutVars>
          <dgm:dir/>
          <dgm:resizeHandles val="exact"/>
        </dgm:presLayoutVars>
      </dgm:prSet>
      <dgm:spPr/>
    </dgm:pt>
    <dgm:pt modelId="{2FCD6B3E-3FE3-4D44-AA44-284C013D0123}" type="pres">
      <dgm:prSet presAssocID="{54D789F6-E6BD-422B-99E4-80E6B7B157C9}" presName="container" presStyleCnt="0">
        <dgm:presLayoutVars>
          <dgm:dir/>
          <dgm:resizeHandles val="exact"/>
        </dgm:presLayoutVars>
      </dgm:prSet>
      <dgm:spPr/>
    </dgm:pt>
    <dgm:pt modelId="{C664C815-B7D8-489A-BFDC-A0F6DBD808FA}" type="pres">
      <dgm:prSet presAssocID="{30909783-69B2-4BA8-A3CA-8F8D8A2437D3}" presName="compNode" presStyleCnt="0"/>
      <dgm:spPr/>
    </dgm:pt>
    <dgm:pt modelId="{04E64E70-93B0-4513-B9F5-47A449735E7F}" type="pres">
      <dgm:prSet presAssocID="{30909783-69B2-4BA8-A3CA-8F8D8A2437D3}" presName="iconBgRect" presStyleLbl="bgShp" presStyleIdx="0" presStyleCnt="7"/>
      <dgm:spPr>
        <a:solidFill>
          <a:srgbClr val="00677F"/>
        </a:solidFill>
      </dgm:spPr>
    </dgm:pt>
    <dgm:pt modelId="{D6E78EBD-4DAF-4F90-90B9-A9E06E327FE1}" type="pres">
      <dgm:prSet presAssocID="{30909783-69B2-4BA8-A3CA-8F8D8A2437D3}" presName="iconRect" presStyleLbl="node1" presStyleIdx="0" presStyleCnt="7"/>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fused Person"/>
        </a:ext>
      </dgm:extLst>
    </dgm:pt>
    <dgm:pt modelId="{1910E0D1-2FD2-48BE-9C5A-4C6CBABBA9EB}" type="pres">
      <dgm:prSet presAssocID="{30909783-69B2-4BA8-A3CA-8F8D8A2437D3}" presName="spaceRect" presStyleCnt="0"/>
      <dgm:spPr/>
    </dgm:pt>
    <dgm:pt modelId="{E8282D3D-C38C-4667-8DED-AF9A43A84353}" type="pres">
      <dgm:prSet presAssocID="{30909783-69B2-4BA8-A3CA-8F8D8A2437D3}" presName="textRect" presStyleLbl="revTx" presStyleIdx="0" presStyleCnt="7">
        <dgm:presLayoutVars>
          <dgm:chMax val="1"/>
          <dgm:chPref val="1"/>
        </dgm:presLayoutVars>
      </dgm:prSet>
      <dgm:spPr/>
    </dgm:pt>
    <dgm:pt modelId="{8C207A19-BEA8-46FE-8CE8-2C9F7C3D21E6}" type="pres">
      <dgm:prSet presAssocID="{63D63648-DD9F-4D56-8DF6-43D1240C8063}" presName="sibTrans" presStyleLbl="sibTrans2D1" presStyleIdx="0" presStyleCnt="0"/>
      <dgm:spPr/>
    </dgm:pt>
    <dgm:pt modelId="{B3FEFEA1-E783-48F4-804F-5B31D0901BF2}" type="pres">
      <dgm:prSet presAssocID="{A64D193D-47FE-4C29-BE5B-2E3842BDBBCE}" presName="compNode" presStyleCnt="0"/>
      <dgm:spPr/>
    </dgm:pt>
    <dgm:pt modelId="{4686B7D3-028E-4BB5-9AF9-766627ACC469}" type="pres">
      <dgm:prSet presAssocID="{A64D193D-47FE-4C29-BE5B-2E3842BDBBCE}" presName="iconBgRect" presStyleLbl="bgShp" presStyleIdx="1" presStyleCnt="7"/>
      <dgm:spPr>
        <a:solidFill>
          <a:srgbClr val="69AD40"/>
        </a:solidFill>
      </dgm:spPr>
    </dgm:pt>
    <dgm:pt modelId="{D44CDF5C-26E0-464D-9906-1A97DCE46D1A}" type="pres">
      <dgm:prSet presAssocID="{A64D193D-47FE-4C29-BE5B-2E3842BDBBCE}" presName="iconRect" presStyleLbl="node1" presStyleIdx="1" presStyleCnt="7"/>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DE0E2909-F9A8-499E-91A2-53A49BF96D33}" type="pres">
      <dgm:prSet presAssocID="{A64D193D-47FE-4C29-BE5B-2E3842BDBBCE}" presName="spaceRect" presStyleCnt="0"/>
      <dgm:spPr/>
    </dgm:pt>
    <dgm:pt modelId="{7D07CD53-23F4-4D72-B8C9-35ECF30D6A61}" type="pres">
      <dgm:prSet presAssocID="{A64D193D-47FE-4C29-BE5B-2E3842BDBBCE}" presName="textRect" presStyleLbl="revTx" presStyleIdx="1" presStyleCnt="7">
        <dgm:presLayoutVars>
          <dgm:chMax val="1"/>
          <dgm:chPref val="1"/>
        </dgm:presLayoutVars>
      </dgm:prSet>
      <dgm:spPr/>
    </dgm:pt>
    <dgm:pt modelId="{F994308E-28AE-4E62-AE45-72419527568E}" type="pres">
      <dgm:prSet presAssocID="{ED1141EA-92D0-4F7A-8FE3-BB6AFA8B9E89}" presName="sibTrans" presStyleLbl="sibTrans2D1" presStyleIdx="0" presStyleCnt="0"/>
      <dgm:spPr/>
    </dgm:pt>
    <dgm:pt modelId="{7C848A63-E1D1-4E05-B794-0ECF07048F22}" type="pres">
      <dgm:prSet presAssocID="{D117A1AF-4050-4500-B19B-6A480ED4A251}" presName="compNode" presStyleCnt="0"/>
      <dgm:spPr/>
    </dgm:pt>
    <dgm:pt modelId="{DF6DEFCD-9950-468E-AEDB-12D97D663782}" type="pres">
      <dgm:prSet presAssocID="{D117A1AF-4050-4500-B19B-6A480ED4A251}" presName="iconBgRect" presStyleLbl="bgShp" presStyleIdx="2" presStyleCnt="7"/>
      <dgm:spPr>
        <a:solidFill>
          <a:srgbClr val="B1DA75"/>
        </a:solidFill>
      </dgm:spPr>
    </dgm:pt>
    <dgm:pt modelId="{60DA2D43-4BB3-4E08-BA11-955926654A36}" type="pres">
      <dgm:prSet presAssocID="{D117A1AF-4050-4500-B19B-6A480ED4A251}" presName="iconRect" presStyleLbl="node1" presStyleIdx="2" presStyleCnt="7"/>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ngry Face with Solid Fill"/>
        </a:ext>
      </dgm:extLst>
    </dgm:pt>
    <dgm:pt modelId="{6AC1F822-5F3B-4F88-B6E9-A944FDBA13F9}" type="pres">
      <dgm:prSet presAssocID="{D117A1AF-4050-4500-B19B-6A480ED4A251}" presName="spaceRect" presStyleCnt="0"/>
      <dgm:spPr/>
    </dgm:pt>
    <dgm:pt modelId="{C455CEB2-74D4-47FB-AF15-680A2D89F641}" type="pres">
      <dgm:prSet presAssocID="{D117A1AF-4050-4500-B19B-6A480ED4A251}" presName="textRect" presStyleLbl="revTx" presStyleIdx="2" presStyleCnt="7">
        <dgm:presLayoutVars>
          <dgm:chMax val="1"/>
          <dgm:chPref val="1"/>
        </dgm:presLayoutVars>
      </dgm:prSet>
      <dgm:spPr/>
    </dgm:pt>
    <dgm:pt modelId="{8B06EBD0-2916-49F0-B601-8A8589A835BC}" type="pres">
      <dgm:prSet presAssocID="{1ABE28CF-224F-483A-8C7D-E48E6AA7096F}" presName="sibTrans" presStyleLbl="sibTrans2D1" presStyleIdx="0" presStyleCnt="0"/>
      <dgm:spPr/>
    </dgm:pt>
    <dgm:pt modelId="{5F811BF2-B442-459E-9B4C-3C4C757404AA}" type="pres">
      <dgm:prSet presAssocID="{536E30AD-FC84-4EA7-985A-47E3251BBEA0}" presName="compNode" presStyleCnt="0"/>
      <dgm:spPr/>
    </dgm:pt>
    <dgm:pt modelId="{FD7B6A8D-F878-4110-9502-62A50C2F9734}" type="pres">
      <dgm:prSet presAssocID="{536E30AD-FC84-4EA7-985A-47E3251BBEA0}" presName="iconBgRect" presStyleLbl="bgShp" presStyleIdx="3" presStyleCnt="7"/>
      <dgm:spPr>
        <a:solidFill>
          <a:srgbClr val="00A4C7"/>
        </a:solidFill>
      </dgm:spPr>
    </dgm:pt>
    <dgm:pt modelId="{7A427304-7B7E-4E0F-B3D2-23582E5F7746}" type="pres">
      <dgm:prSet presAssocID="{536E30AD-FC84-4EA7-985A-47E3251BBEA0}" presName="iconRect" presStyleLbl="node1" presStyleIdx="3" presStyleCnt="7"/>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rvous Face with Solid Fill"/>
        </a:ext>
      </dgm:extLst>
    </dgm:pt>
    <dgm:pt modelId="{23E7DB36-B0E7-4844-B61C-90300D176083}" type="pres">
      <dgm:prSet presAssocID="{536E30AD-FC84-4EA7-985A-47E3251BBEA0}" presName="spaceRect" presStyleCnt="0"/>
      <dgm:spPr/>
    </dgm:pt>
    <dgm:pt modelId="{6595236E-91A9-42FF-8742-0F44C910D354}" type="pres">
      <dgm:prSet presAssocID="{536E30AD-FC84-4EA7-985A-47E3251BBEA0}" presName="textRect" presStyleLbl="revTx" presStyleIdx="3" presStyleCnt="7">
        <dgm:presLayoutVars>
          <dgm:chMax val="1"/>
          <dgm:chPref val="1"/>
        </dgm:presLayoutVars>
      </dgm:prSet>
      <dgm:spPr/>
    </dgm:pt>
    <dgm:pt modelId="{E770F21D-D1E3-487E-A92E-AA5F063989CE}" type="pres">
      <dgm:prSet presAssocID="{F50D4D18-6D51-4D7B-9419-B1EC733789F6}" presName="sibTrans" presStyleLbl="sibTrans2D1" presStyleIdx="0" presStyleCnt="0"/>
      <dgm:spPr/>
    </dgm:pt>
    <dgm:pt modelId="{3B7DCD24-7564-4207-9FB8-C2E137B0891F}" type="pres">
      <dgm:prSet presAssocID="{5E53BE94-61C9-4013-9217-2A3503CBB918}" presName="compNode" presStyleCnt="0"/>
      <dgm:spPr/>
    </dgm:pt>
    <dgm:pt modelId="{EFBE751D-1925-40CE-9757-FE05BC671155}" type="pres">
      <dgm:prSet presAssocID="{5E53BE94-61C9-4013-9217-2A3503CBB918}" presName="iconBgRect" presStyleLbl="bgShp" presStyleIdx="4" presStyleCnt="7"/>
      <dgm:spPr>
        <a:solidFill>
          <a:srgbClr val="00A4C7">
            <a:alpha val="50196"/>
          </a:srgbClr>
        </a:solidFill>
      </dgm:spPr>
    </dgm:pt>
    <dgm:pt modelId="{91EFE103-E892-4A84-9952-582543FD7DA9}" type="pres">
      <dgm:prSet presAssocID="{5E53BE94-61C9-4013-9217-2A3503CBB918}" presName="iconRect" presStyleLbl="node1" presStyleIdx="4" presStyleCnt="7"/>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rying Face with No Fill"/>
        </a:ext>
      </dgm:extLst>
    </dgm:pt>
    <dgm:pt modelId="{2BD3387D-1ABD-49A0-B8B3-69D7A63991CF}" type="pres">
      <dgm:prSet presAssocID="{5E53BE94-61C9-4013-9217-2A3503CBB918}" presName="spaceRect" presStyleCnt="0"/>
      <dgm:spPr/>
    </dgm:pt>
    <dgm:pt modelId="{1141B451-845D-4D44-9237-7B446CFFC1E5}" type="pres">
      <dgm:prSet presAssocID="{5E53BE94-61C9-4013-9217-2A3503CBB918}" presName="textRect" presStyleLbl="revTx" presStyleIdx="4" presStyleCnt="7">
        <dgm:presLayoutVars>
          <dgm:chMax val="1"/>
          <dgm:chPref val="1"/>
        </dgm:presLayoutVars>
      </dgm:prSet>
      <dgm:spPr/>
    </dgm:pt>
    <dgm:pt modelId="{EA406F53-4506-4478-ADE5-64AE5840C99D}" type="pres">
      <dgm:prSet presAssocID="{B60B8BC0-A92A-4E6D-B6D4-011E7FD09D59}" presName="sibTrans" presStyleLbl="sibTrans2D1" presStyleIdx="0" presStyleCnt="0"/>
      <dgm:spPr/>
    </dgm:pt>
    <dgm:pt modelId="{BC8D236E-AB30-453C-85DB-F7BA34E3A62C}" type="pres">
      <dgm:prSet presAssocID="{C02BC178-865E-4D60-BFF6-935F3839BCE6}" presName="compNode" presStyleCnt="0"/>
      <dgm:spPr/>
    </dgm:pt>
    <dgm:pt modelId="{BD1F3A34-D10F-478B-B4C3-D1038D4AC31E}" type="pres">
      <dgm:prSet presAssocID="{C02BC178-865E-4D60-BFF6-935F3839BCE6}" presName="iconBgRect" presStyleLbl="bgShp" presStyleIdx="5" presStyleCnt="7"/>
      <dgm:spPr>
        <a:solidFill>
          <a:srgbClr val="00677F"/>
        </a:solidFill>
      </dgm:spPr>
    </dgm:pt>
    <dgm:pt modelId="{DB8D3D89-A901-4CB1-8C2F-FD996521C79B}" type="pres">
      <dgm:prSet presAssocID="{C02BC178-865E-4D60-BFF6-935F3839BCE6}" presName="iconRect" presStyleLbl="node1" presStyleIdx="5" presStyleCnt="7"/>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Worried Face with Solid Fill"/>
        </a:ext>
      </dgm:extLst>
    </dgm:pt>
    <dgm:pt modelId="{88F2082C-BF3E-4895-81F8-C503923FD62E}" type="pres">
      <dgm:prSet presAssocID="{C02BC178-865E-4D60-BFF6-935F3839BCE6}" presName="spaceRect" presStyleCnt="0"/>
      <dgm:spPr/>
    </dgm:pt>
    <dgm:pt modelId="{76596C61-17E4-4DCB-924D-858A278FC448}" type="pres">
      <dgm:prSet presAssocID="{C02BC178-865E-4D60-BFF6-935F3839BCE6}" presName="textRect" presStyleLbl="revTx" presStyleIdx="5" presStyleCnt="7">
        <dgm:presLayoutVars>
          <dgm:chMax val="1"/>
          <dgm:chPref val="1"/>
        </dgm:presLayoutVars>
      </dgm:prSet>
      <dgm:spPr/>
    </dgm:pt>
    <dgm:pt modelId="{7378C03B-2AFB-41F0-90CC-B79D66C18248}" type="pres">
      <dgm:prSet presAssocID="{6423D1BD-D8B0-4E2D-A46E-C8E33FB59432}" presName="sibTrans" presStyleLbl="sibTrans2D1" presStyleIdx="0" presStyleCnt="0"/>
      <dgm:spPr/>
    </dgm:pt>
    <dgm:pt modelId="{53532477-75FE-4877-AB74-4C8B5C45CDA9}" type="pres">
      <dgm:prSet presAssocID="{08EBDF5F-65F3-4165-B154-B8CCAA75E122}" presName="compNode" presStyleCnt="0"/>
      <dgm:spPr/>
    </dgm:pt>
    <dgm:pt modelId="{76F29B8E-D91F-43F4-88C7-AD39269226EC}" type="pres">
      <dgm:prSet presAssocID="{08EBDF5F-65F3-4165-B154-B8CCAA75E122}" presName="iconBgRect" presStyleLbl="bgShp" presStyleIdx="6" presStyleCnt="7"/>
      <dgm:spPr>
        <a:solidFill>
          <a:srgbClr val="69AD40"/>
        </a:solidFill>
      </dgm:spPr>
    </dgm:pt>
    <dgm:pt modelId="{1A0C8495-37BC-4828-B62C-E78B8CDED0F4}" type="pres">
      <dgm:prSet presAssocID="{08EBDF5F-65F3-4165-B154-B8CCAA75E122}" presName="iconRect" presStyleLbl="node1" presStyleIdx="6" presStyleCnt="7"/>
      <dgm:spPr>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Thought bubble"/>
        </a:ext>
      </dgm:extLst>
    </dgm:pt>
    <dgm:pt modelId="{BC6A32C7-8E0F-4998-8CA3-D1116AA5C158}" type="pres">
      <dgm:prSet presAssocID="{08EBDF5F-65F3-4165-B154-B8CCAA75E122}" presName="spaceRect" presStyleCnt="0"/>
      <dgm:spPr/>
    </dgm:pt>
    <dgm:pt modelId="{7CCE9CA0-190C-45F0-8D87-59A343A3F301}" type="pres">
      <dgm:prSet presAssocID="{08EBDF5F-65F3-4165-B154-B8CCAA75E122}" presName="textRect" presStyleLbl="revTx" presStyleIdx="6" presStyleCnt="7">
        <dgm:presLayoutVars>
          <dgm:chMax val="1"/>
          <dgm:chPref val="1"/>
        </dgm:presLayoutVars>
      </dgm:prSet>
      <dgm:spPr/>
    </dgm:pt>
  </dgm:ptLst>
  <dgm:cxnLst>
    <dgm:cxn modelId="{72CA8E05-12C6-423B-AACF-5B7C863FA532}" type="presOf" srcId="{536E30AD-FC84-4EA7-985A-47E3251BBEA0}" destId="{6595236E-91A9-42FF-8742-0F44C910D354}" srcOrd="0" destOrd="0" presId="urn:microsoft.com/office/officeart/2018/2/layout/IconCircleList"/>
    <dgm:cxn modelId="{AD03551B-53E9-4727-BBC1-4CA35810AD20}" srcId="{54D789F6-E6BD-422B-99E4-80E6B7B157C9}" destId="{5E53BE94-61C9-4013-9217-2A3503CBB918}" srcOrd="4" destOrd="0" parTransId="{967179CE-2A50-42D2-8E69-56E8AC4EED85}" sibTransId="{B60B8BC0-A92A-4E6D-B6D4-011E7FD09D59}"/>
    <dgm:cxn modelId="{D222C21F-6F33-4417-BE93-7031DFB997B2}" srcId="{54D789F6-E6BD-422B-99E4-80E6B7B157C9}" destId="{C02BC178-865E-4D60-BFF6-935F3839BCE6}" srcOrd="5" destOrd="0" parTransId="{6113341D-7DCE-43C5-B3DC-75EC25F57702}" sibTransId="{6423D1BD-D8B0-4E2D-A46E-C8E33FB59432}"/>
    <dgm:cxn modelId="{971B2420-9A8E-4AF0-A974-EE36CB8ACB86}" type="presOf" srcId="{C02BC178-865E-4D60-BFF6-935F3839BCE6}" destId="{76596C61-17E4-4DCB-924D-858A278FC448}" srcOrd="0" destOrd="0" presId="urn:microsoft.com/office/officeart/2018/2/layout/IconCircleList"/>
    <dgm:cxn modelId="{624C4222-6669-4A71-8966-0943081B2C69}" type="presOf" srcId="{1ABE28CF-224F-483A-8C7D-E48E6AA7096F}" destId="{8B06EBD0-2916-49F0-B601-8A8589A835BC}" srcOrd="0" destOrd="0" presId="urn:microsoft.com/office/officeart/2018/2/layout/IconCircleList"/>
    <dgm:cxn modelId="{14C0B748-9583-4484-ADDD-E94EF2E7DE5B}" type="presOf" srcId="{08EBDF5F-65F3-4165-B154-B8CCAA75E122}" destId="{7CCE9CA0-190C-45F0-8D87-59A343A3F301}" srcOrd="0" destOrd="0" presId="urn:microsoft.com/office/officeart/2018/2/layout/IconCircleList"/>
    <dgm:cxn modelId="{845F6D6E-CC9B-4993-A5F5-30BB5A30021B}" type="presOf" srcId="{F50D4D18-6D51-4D7B-9419-B1EC733789F6}" destId="{E770F21D-D1E3-487E-A92E-AA5F063989CE}" srcOrd="0" destOrd="0" presId="urn:microsoft.com/office/officeart/2018/2/layout/IconCircleList"/>
    <dgm:cxn modelId="{7CA72E55-5AED-456B-B2AC-E8AFE63742A1}" type="presOf" srcId="{63D63648-DD9F-4D56-8DF6-43D1240C8063}" destId="{8C207A19-BEA8-46FE-8CE8-2C9F7C3D21E6}" srcOrd="0" destOrd="0" presId="urn:microsoft.com/office/officeart/2018/2/layout/IconCircleList"/>
    <dgm:cxn modelId="{B0581F58-FE6B-4375-9086-E239D66C2910}" srcId="{54D789F6-E6BD-422B-99E4-80E6B7B157C9}" destId="{30909783-69B2-4BA8-A3CA-8F8D8A2437D3}" srcOrd="0" destOrd="0" parTransId="{8F116D0A-93F3-41D7-822C-E56E6FEB1B5F}" sibTransId="{63D63648-DD9F-4D56-8DF6-43D1240C8063}"/>
    <dgm:cxn modelId="{5A9FBD7B-C73D-4D47-935E-82E68EFDD894}" srcId="{54D789F6-E6BD-422B-99E4-80E6B7B157C9}" destId="{536E30AD-FC84-4EA7-985A-47E3251BBEA0}" srcOrd="3" destOrd="0" parTransId="{937D514B-473A-43F7-BF13-C45FD548FE3A}" sibTransId="{F50D4D18-6D51-4D7B-9419-B1EC733789F6}"/>
    <dgm:cxn modelId="{23873895-6564-460F-A330-D60D7F668894}" type="presOf" srcId="{5E53BE94-61C9-4013-9217-2A3503CBB918}" destId="{1141B451-845D-4D44-9237-7B446CFFC1E5}" srcOrd="0" destOrd="0" presId="urn:microsoft.com/office/officeart/2018/2/layout/IconCircleList"/>
    <dgm:cxn modelId="{90465F9D-93BB-4AC3-8643-840B752C6D74}" srcId="{54D789F6-E6BD-422B-99E4-80E6B7B157C9}" destId="{A64D193D-47FE-4C29-BE5B-2E3842BDBBCE}" srcOrd="1" destOrd="0" parTransId="{E7739E3C-DBAB-4310-858C-008BD7624CDA}" sibTransId="{ED1141EA-92D0-4F7A-8FE3-BB6AFA8B9E89}"/>
    <dgm:cxn modelId="{36E6C9A4-319A-4299-A32B-5AD8245548F1}" type="presOf" srcId="{A64D193D-47FE-4C29-BE5B-2E3842BDBBCE}" destId="{7D07CD53-23F4-4D72-B8C9-35ECF30D6A61}" srcOrd="0" destOrd="0" presId="urn:microsoft.com/office/officeart/2018/2/layout/IconCircleList"/>
    <dgm:cxn modelId="{CDEE17AA-FCCB-42F7-B759-DF316E71ADE1}" srcId="{54D789F6-E6BD-422B-99E4-80E6B7B157C9}" destId="{D117A1AF-4050-4500-B19B-6A480ED4A251}" srcOrd="2" destOrd="0" parTransId="{3ED2DCA6-E3D4-45DD-96C1-A9F1A512AE32}" sibTransId="{1ABE28CF-224F-483A-8C7D-E48E6AA7096F}"/>
    <dgm:cxn modelId="{CE715DBB-1FEC-4A8A-A0ED-B1FE99913852}" srcId="{54D789F6-E6BD-422B-99E4-80E6B7B157C9}" destId="{08EBDF5F-65F3-4165-B154-B8CCAA75E122}" srcOrd="6" destOrd="0" parTransId="{F0380101-E23E-4218-AF23-7BE518F8F14C}" sibTransId="{839798FC-4D72-436A-9FBA-3EFCE493C749}"/>
    <dgm:cxn modelId="{A0B1E0C2-A466-4620-84B9-C0B42AC870CC}" type="presOf" srcId="{D117A1AF-4050-4500-B19B-6A480ED4A251}" destId="{C455CEB2-74D4-47FB-AF15-680A2D89F641}" srcOrd="0" destOrd="0" presId="urn:microsoft.com/office/officeart/2018/2/layout/IconCircleList"/>
    <dgm:cxn modelId="{CB1C24DD-5216-46D6-9532-8A4455DB39A9}" type="presOf" srcId="{30909783-69B2-4BA8-A3CA-8F8D8A2437D3}" destId="{E8282D3D-C38C-4667-8DED-AF9A43A84353}" srcOrd="0" destOrd="0" presId="urn:microsoft.com/office/officeart/2018/2/layout/IconCircleList"/>
    <dgm:cxn modelId="{35396CDF-E821-47D2-BB74-6348DE40AD49}" type="presOf" srcId="{ED1141EA-92D0-4F7A-8FE3-BB6AFA8B9E89}" destId="{F994308E-28AE-4E62-AE45-72419527568E}" srcOrd="0" destOrd="0" presId="urn:microsoft.com/office/officeart/2018/2/layout/IconCircleList"/>
    <dgm:cxn modelId="{A1F192F7-BE78-4A46-83CD-B278D27C672C}" type="presOf" srcId="{6423D1BD-D8B0-4E2D-A46E-C8E33FB59432}" destId="{7378C03B-2AFB-41F0-90CC-B79D66C18248}" srcOrd="0" destOrd="0" presId="urn:microsoft.com/office/officeart/2018/2/layout/IconCircleList"/>
    <dgm:cxn modelId="{45E21AF8-44F6-4F47-B97A-5622CCE224B0}" type="presOf" srcId="{B60B8BC0-A92A-4E6D-B6D4-011E7FD09D59}" destId="{EA406F53-4506-4478-ADE5-64AE5840C99D}" srcOrd="0" destOrd="0" presId="urn:microsoft.com/office/officeart/2018/2/layout/IconCircleList"/>
    <dgm:cxn modelId="{DAF8AAF8-D8AD-44CA-AC76-7C680F435DFA}" type="presOf" srcId="{54D789F6-E6BD-422B-99E4-80E6B7B157C9}" destId="{17841E39-6540-4C95-95A0-A340C070BE55}" srcOrd="0" destOrd="0" presId="urn:microsoft.com/office/officeart/2018/2/layout/IconCircleList"/>
    <dgm:cxn modelId="{B961E0DE-E5B1-433D-85BF-1CA8B1BD50DF}" type="presParOf" srcId="{17841E39-6540-4C95-95A0-A340C070BE55}" destId="{2FCD6B3E-3FE3-4D44-AA44-284C013D0123}" srcOrd="0" destOrd="0" presId="urn:microsoft.com/office/officeart/2018/2/layout/IconCircleList"/>
    <dgm:cxn modelId="{B761BC7D-F4B6-4AE1-B391-DA486CBA2C6C}" type="presParOf" srcId="{2FCD6B3E-3FE3-4D44-AA44-284C013D0123}" destId="{C664C815-B7D8-489A-BFDC-A0F6DBD808FA}" srcOrd="0" destOrd="0" presId="urn:microsoft.com/office/officeart/2018/2/layout/IconCircleList"/>
    <dgm:cxn modelId="{408CF4FB-2BD3-43D0-AF82-1F86DEA2D93C}" type="presParOf" srcId="{C664C815-B7D8-489A-BFDC-A0F6DBD808FA}" destId="{04E64E70-93B0-4513-B9F5-47A449735E7F}" srcOrd="0" destOrd="0" presId="urn:microsoft.com/office/officeart/2018/2/layout/IconCircleList"/>
    <dgm:cxn modelId="{82D0AE3D-E4C3-44B0-A3D7-DFC377B8D143}" type="presParOf" srcId="{C664C815-B7D8-489A-BFDC-A0F6DBD808FA}" destId="{D6E78EBD-4DAF-4F90-90B9-A9E06E327FE1}" srcOrd="1" destOrd="0" presId="urn:microsoft.com/office/officeart/2018/2/layout/IconCircleList"/>
    <dgm:cxn modelId="{E4B80B54-2CD9-4486-A340-880B2543AF13}" type="presParOf" srcId="{C664C815-B7D8-489A-BFDC-A0F6DBD808FA}" destId="{1910E0D1-2FD2-48BE-9C5A-4C6CBABBA9EB}" srcOrd="2" destOrd="0" presId="urn:microsoft.com/office/officeart/2018/2/layout/IconCircleList"/>
    <dgm:cxn modelId="{8E91A173-D360-44CE-A5D2-760B031097FC}" type="presParOf" srcId="{C664C815-B7D8-489A-BFDC-A0F6DBD808FA}" destId="{E8282D3D-C38C-4667-8DED-AF9A43A84353}" srcOrd="3" destOrd="0" presId="urn:microsoft.com/office/officeart/2018/2/layout/IconCircleList"/>
    <dgm:cxn modelId="{46853BA0-4F41-4250-B971-06BBD5AA7BD4}" type="presParOf" srcId="{2FCD6B3E-3FE3-4D44-AA44-284C013D0123}" destId="{8C207A19-BEA8-46FE-8CE8-2C9F7C3D21E6}" srcOrd="1" destOrd="0" presId="urn:microsoft.com/office/officeart/2018/2/layout/IconCircleList"/>
    <dgm:cxn modelId="{13CF7FB5-CD1B-41C9-BC1F-225501ACC1B3}" type="presParOf" srcId="{2FCD6B3E-3FE3-4D44-AA44-284C013D0123}" destId="{B3FEFEA1-E783-48F4-804F-5B31D0901BF2}" srcOrd="2" destOrd="0" presId="urn:microsoft.com/office/officeart/2018/2/layout/IconCircleList"/>
    <dgm:cxn modelId="{47F57A33-9552-4C8C-B410-F1D718FC82C3}" type="presParOf" srcId="{B3FEFEA1-E783-48F4-804F-5B31D0901BF2}" destId="{4686B7D3-028E-4BB5-9AF9-766627ACC469}" srcOrd="0" destOrd="0" presId="urn:microsoft.com/office/officeart/2018/2/layout/IconCircleList"/>
    <dgm:cxn modelId="{DA341A9A-B1F0-464A-A42C-AAB35FFDC7A9}" type="presParOf" srcId="{B3FEFEA1-E783-48F4-804F-5B31D0901BF2}" destId="{D44CDF5C-26E0-464D-9906-1A97DCE46D1A}" srcOrd="1" destOrd="0" presId="urn:microsoft.com/office/officeart/2018/2/layout/IconCircleList"/>
    <dgm:cxn modelId="{BEDCA370-A1C0-484E-9B1F-8B3BBABD7175}" type="presParOf" srcId="{B3FEFEA1-E783-48F4-804F-5B31D0901BF2}" destId="{DE0E2909-F9A8-499E-91A2-53A49BF96D33}" srcOrd="2" destOrd="0" presId="urn:microsoft.com/office/officeart/2018/2/layout/IconCircleList"/>
    <dgm:cxn modelId="{8BBD5C6D-32BE-44C5-8CF1-2D1AF07C9FE9}" type="presParOf" srcId="{B3FEFEA1-E783-48F4-804F-5B31D0901BF2}" destId="{7D07CD53-23F4-4D72-B8C9-35ECF30D6A61}" srcOrd="3" destOrd="0" presId="urn:microsoft.com/office/officeart/2018/2/layout/IconCircleList"/>
    <dgm:cxn modelId="{60C70CA8-A55D-4668-A912-E8FE29F985DD}" type="presParOf" srcId="{2FCD6B3E-3FE3-4D44-AA44-284C013D0123}" destId="{F994308E-28AE-4E62-AE45-72419527568E}" srcOrd="3" destOrd="0" presId="urn:microsoft.com/office/officeart/2018/2/layout/IconCircleList"/>
    <dgm:cxn modelId="{4E533402-76AD-49AC-BCA8-BA64AB820AF3}" type="presParOf" srcId="{2FCD6B3E-3FE3-4D44-AA44-284C013D0123}" destId="{7C848A63-E1D1-4E05-B794-0ECF07048F22}" srcOrd="4" destOrd="0" presId="urn:microsoft.com/office/officeart/2018/2/layout/IconCircleList"/>
    <dgm:cxn modelId="{9F49A23A-8734-4ABA-AABE-D59C0BEDE9DF}" type="presParOf" srcId="{7C848A63-E1D1-4E05-B794-0ECF07048F22}" destId="{DF6DEFCD-9950-468E-AEDB-12D97D663782}" srcOrd="0" destOrd="0" presId="urn:microsoft.com/office/officeart/2018/2/layout/IconCircleList"/>
    <dgm:cxn modelId="{41A44CD2-7DDC-4EFB-B6C9-AC6F00FC5234}" type="presParOf" srcId="{7C848A63-E1D1-4E05-B794-0ECF07048F22}" destId="{60DA2D43-4BB3-4E08-BA11-955926654A36}" srcOrd="1" destOrd="0" presId="urn:microsoft.com/office/officeart/2018/2/layout/IconCircleList"/>
    <dgm:cxn modelId="{8257CACA-0009-4E81-9413-340374865FFB}" type="presParOf" srcId="{7C848A63-E1D1-4E05-B794-0ECF07048F22}" destId="{6AC1F822-5F3B-4F88-B6E9-A944FDBA13F9}" srcOrd="2" destOrd="0" presId="urn:microsoft.com/office/officeart/2018/2/layout/IconCircleList"/>
    <dgm:cxn modelId="{ABF1363F-8115-44DE-AB3A-CEB3067C84C9}" type="presParOf" srcId="{7C848A63-E1D1-4E05-B794-0ECF07048F22}" destId="{C455CEB2-74D4-47FB-AF15-680A2D89F641}" srcOrd="3" destOrd="0" presId="urn:microsoft.com/office/officeart/2018/2/layout/IconCircleList"/>
    <dgm:cxn modelId="{5E081C46-5290-494A-8E61-563328B78AB3}" type="presParOf" srcId="{2FCD6B3E-3FE3-4D44-AA44-284C013D0123}" destId="{8B06EBD0-2916-49F0-B601-8A8589A835BC}" srcOrd="5" destOrd="0" presId="urn:microsoft.com/office/officeart/2018/2/layout/IconCircleList"/>
    <dgm:cxn modelId="{E95D65D5-8FCA-42D0-A20F-67FD277F1A78}" type="presParOf" srcId="{2FCD6B3E-3FE3-4D44-AA44-284C013D0123}" destId="{5F811BF2-B442-459E-9B4C-3C4C757404AA}" srcOrd="6" destOrd="0" presId="urn:microsoft.com/office/officeart/2018/2/layout/IconCircleList"/>
    <dgm:cxn modelId="{D6523705-98AC-4A9F-AB5F-6509025A1251}" type="presParOf" srcId="{5F811BF2-B442-459E-9B4C-3C4C757404AA}" destId="{FD7B6A8D-F878-4110-9502-62A50C2F9734}" srcOrd="0" destOrd="0" presId="urn:microsoft.com/office/officeart/2018/2/layout/IconCircleList"/>
    <dgm:cxn modelId="{B0A8AB25-779B-413D-B1CB-E525E9FB3FAA}" type="presParOf" srcId="{5F811BF2-B442-459E-9B4C-3C4C757404AA}" destId="{7A427304-7B7E-4E0F-B3D2-23582E5F7746}" srcOrd="1" destOrd="0" presId="urn:microsoft.com/office/officeart/2018/2/layout/IconCircleList"/>
    <dgm:cxn modelId="{22D0C809-4117-4DA9-A19C-A6DA8579852C}" type="presParOf" srcId="{5F811BF2-B442-459E-9B4C-3C4C757404AA}" destId="{23E7DB36-B0E7-4844-B61C-90300D176083}" srcOrd="2" destOrd="0" presId="urn:microsoft.com/office/officeart/2018/2/layout/IconCircleList"/>
    <dgm:cxn modelId="{5941F0A5-4025-45E5-8353-14859EA518F8}" type="presParOf" srcId="{5F811BF2-B442-459E-9B4C-3C4C757404AA}" destId="{6595236E-91A9-42FF-8742-0F44C910D354}" srcOrd="3" destOrd="0" presId="urn:microsoft.com/office/officeart/2018/2/layout/IconCircleList"/>
    <dgm:cxn modelId="{48E1DE1D-9A04-414C-A688-5073F15B7CB5}" type="presParOf" srcId="{2FCD6B3E-3FE3-4D44-AA44-284C013D0123}" destId="{E770F21D-D1E3-487E-A92E-AA5F063989CE}" srcOrd="7" destOrd="0" presId="urn:microsoft.com/office/officeart/2018/2/layout/IconCircleList"/>
    <dgm:cxn modelId="{5ED3E301-CF78-4CA3-B0D8-FEE2306C3C33}" type="presParOf" srcId="{2FCD6B3E-3FE3-4D44-AA44-284C013D0123}" destId="{3B7DCD24-7564-4207-9FB8-C2E137B0891F}" srcOrd="8" destOrd="0" presId="urn:microsoft.com/office/officeart/2018/2/layout/IconCircleList"/>
    <dgm:cxn modelId="{32209F17-0D7C-46F6-A837-B715169B5B5F}" type="presParOf" srcId="{3B7DCD24-7564-4207-9FB8-C2E137B0891F}" destId="{EFBE751D-1925-40CE-9757-FE05BC671155}" srcOrd="0" destOrd="0" presId="urn:microsoft.com/office/officeart/2018/2/layout/IconCircleList"/>
    <dgm:cxn modelId="{79FFF92D-FE65-4DD8-9337-80048524CE49}" type="presParOf" srcId="{3B7DCD24-7564-4207-9FB8-C2E137B0891F}" destId="{91EFE103-E892-4A84-9952-582543FD7DA9}" srcOrd="1" destOrd="0" presId="urn:microsoft.com/office/officeart/2018/2/layout/IconCircleList"/>
    <dgm:cxn modelId="{38930447-D143-464F-996E-DF2D89ED1DC7}" type="presParOf" srcId="{3B7DCD24-7564-4207-9FB8-C2E137B0891F}" destId="{2BD3387D-1ABD-49A0-B8B3-69D7A63991CF}" srcOrd="2" destOrd="0" presId="urn:microsoft.com/office/officeart/2018/2/layout/IconCircleList"/>
    <dgm:cxn modelId="{514E44FC-27DB-4B81-8352-F4741A5B86EE}" type="presParOf" srcId="{3B7DCD24-7564-4207-9FB8-C2E137B0891F}" destId="{1141B451-845D-4D44-9237-7B446CFFC1E5}" srcOrd="3" destOrd="0" presId="urn:microsoft.com/office/officeart/2018/2/layout/IconCircleList"/>
    <dgm:cxn modelId="{174E4957-C2FF-4117-B62C-512238F0CE01}" type="presParOf" srcId="{2FCD6B3E-3FE3-4D44-AA44-284C013D0123}" destId="{EA406F53-4506-4478-ADE5-64AE5840C99D}" srcOrd="9" destOrd="0" presId="urn:microsoft.com/office/officeart/2018/2/layout/IconCircleList"/>
    <dgm:cxn modelId="{78391184-DF7B-4C9D-AE99-21533B4B132A}" type="presParOf" srcId="{2FCD6B3E-3FE3-4D44-AA44-284C013D0123}" destId="{BC8D236E-AB30-453C-85DB-F7BA34E3A62C}" srcOrd="10" destOrd="0" presId="urn:microsoft.com/office/officeart/2018/2/layout/IconCircleList"/>
    <dgm:cxn modelId="{17EE73AC-740A-4430-AD0A-9922C8D018B3}" type="presParOf" srcId="{BC8D236E-AB30-453C-85DB-F7BA34E3A62C}" destId="{BD1F3A34-D10F-478B-B4C3-D1038D4AC31E}" srcOrd="0" destOrd="0" presId="urn:microsoft.com/office/officeart/2018/2/layout/IconCircleList"/>
    <dgm:cxn modelId="{76347AF1-7BE1-4D81-97DD-9AAE242F4395}" type="presParOf" srcId="{BC8D236E-AB30-453C-85DB-F7BA34E3A62C}" destId="{DB8D3D89-A901-4CB1-8C2F-FD996521C79B}" srcOrd="1" destOrd="0" presId="urn:microsoft.com/office/officeart/2018/2/layout/IconCircleList"/>
    <dgm:cxn modelId="{2635EE39-47CA-4506-969F-AF7D912B7D8E}" type="presParOf" srcId="{BC8D236E-AB30-453C-85DB-F7BA34E3A62C}" destId="{88F2082C-BF3E-4895-81F8-C503923FD62E}" srcOrd="2" destOrd="0" presId="urn:microsoft.com/office/officeart/2018/2/layout/IconCircleList"/>
    <dgm:cxn modelId="{17C6A724-672A-47A0-86A2-312C0D61D647}" type="presParOf" srcId="{BC8D236E-AB30-453C-85DB-F7BA34E3A62C}" destId="{76596C61-17E4-4DCB-924D-858A278FC448}" srcOrd="3" destOrd="0" presId="urn:microsoft.com/office/officeart/2018/2/layout/IconCircleList"/>
    <dgm:cxn modelId="{95E919E2-8CF5-4CBE-88F9-E87CA74A387C}" type="presParOf" srcId="{2FCD6B3E-3FE3-4D44-AA44-284C013D0123}" destId="{7378C03B-2AFB-41F0-90CC-B79D66C18248}" srcOrd="11" destOrd="0" presId="urn:microsoft.com/office/officeart/2018/2/layout/IconCircleList"/>
    <dgm:cxn modelId="{38AA7E97-65DF-401E-AD74-6BFA3EC65CCC}" type="presParOf" srcId="{2FCD6B3E-3FE3-4D44-AA44-284C013D0123}" destId="{53532477-75FE-4877-AB74-4C8B5C45CDA9}" srcOrd="12" destOrd="0" presId="urn:microsoft.com/office/officeart/2018/2/layout/IconCircleList"/>
    <dgm:cxn modelId="{CB1DC535-0C71-4590-B375-7ADA745143A5}" type="presParOf" srcId="{53532477-75FE-4877-AB74-4C8B5C45CDA9}" destId="{76F29B8E-D91F-43F4-88C7-AD39269226EC}" srcOrd="0" destOrd="0" presId="urn:microsoft.com/office/officeart/2018/2/layout/IconCircleList"/>
    <dgm:cxn modelId="{E71F55C5-02F9-495A-A1C1-40D000A2F3A7}" type="presParOf" srcId="{53532477-75FE-4877-AB74-4C8B5C45CDA9}" destId="{1A0C8495-37BC-4828-B62C-E78B8CDED0F4}" srcOrd="1" destOrd="0" presId="urn:microsoft.com/office/officeart/2018/2/layout/IconCircleList"/>
    <dgm:cxn modelId="{F4430020-CCBD-4725-ACCA-D09CD6F908CD}" type="presParOf" srcId="{53532477-75FE-4877-AB74-4C8B5C45CDA9}" destId="{BC6A32C7-8E0F-4998-8CA3-D1116AA5C158}" srcOrd="2" destOrd="0" presId="urn:microsoft.com/office/officeart/2018/2/layout/IconCircleList"/>
    <dgm:cxn modelId="{2E808674-2314-4B65-9704-7F7794C8FF90}" type="presParOf" srcId="{53532477-75FE-4877-AB74-4C8B5C45CDA9}" destId="{7CCE9CA0-190C-45F0-8D87-59A343A3F301}"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150821-712E-43F8-BB41-323A6F7931D0}"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4AFEC580-5797-4CD6-BC45-A699688A4B4B}">
      <dgm:prSet/>
      <dgm:spPr/>
      <dgm:t>
        <a:bodyPr/>
        <a:lstStyle/>
        <a:p>
          <a:r>
            <a:rPr lang="en-US" b="1" dirty="0"/>
            <a:t>Know</a:t>
          </a:r>
        </a:p>
      </dgm:t>
    </dgm:pt>
    <dgm:pt modelId="{8C33C81B-9BDE-4871-A3F9-FC73C5F5C1E2}" type="parTrans" cxnId="{C4801234-3B0C-4173-BDAB-D1982B523C3C}">
      <dgm:prSet/>
      <dgm:spPr/>
      <dgm:t>
        <a:bodyPr/>
        <a:lstStyle/>
        <a:p>
          <a:endParaRPr lang="en-US"/>
        </a:p>
      </dgm:t>
    </dgm:pt>
    <dgm:pt modelId="{9511DF7D-4FA3-4EBA-9EB3-6BF5065201E8}" type="sibTrans" cxnId="{C4801234-3B0C-4173-BDAB-D1982B523C3C}">
      <dgm:prSet/>
      <dgm:spPr/>
      <dgm:t>
        <a:bodyPr/>
        <a:lstStyle/>
        <a:p>
          <a:endParaRPr lang="en-US"/>
        </a:p>
      </dgm:t>
    </dgm:pt>
    <dgm:pt modelId="{D823E7AC-B7B3-4539-81D4-93EF795A57D0}">
      <dgm:prSet custT="1"/>
      <dgm:spPr/>
      <dgm:t>
        <a:bodyPr/>
        <a:lstStyle/>
        <a:p>
          <a:r>
            <a:rPr lang="en-US" sz="1800" dirty="0"/>
            <a:t>Know the basic signs of abuse and trauma and their corresponding behavioral indicators</a:t>
          </a:r>
        </a:p>
      </dgm:t>
    </dgm:pt>
    <dgm:pt modelId="{1D2003A6-6119-4356-B9CA-6F8A99B1168E}" type="parTrans" cxnId="{B525C3AE-E56F-4541-A093-B3339E670434}">
      <dgm:prSet/>
      <dgm:spPr/>
      <dgm:t>
        <a:bodyPr/>
        <a:lstStyle/>
        <a:p>
          <a:endParaRPr lang="en-US"/>
        </a:p>
      </dgm:t>
    </dgm:pt>
    <dgm:pt modelId="{50B75AF2-1A53-467C-AB5F-C3524D78B3AB}" type="sibTrans" cxnId="{B525C3AE-E56F-4541-A093-B3339E670434}">
      <dgm:prSet/>
      <dgm:spPr/>
      <dgm:t>
        <a:bodyPr/>
        <a:lstStyle/>
        <a:p>
          <a:endParaRPr lang="en-US"/>
        </a:p>
      </dgm:t>
    </dgm:pt>
    <dgm:pt modelId="{44901926-DF85-42BB-8F56-216338A58A6D}">
      <dgm:prSet/>
      <dgm:spPr/>
      <dgm:t>
        <a:bodyPr/>
        <a:lstStyle/>
        <a:p>
          <a:r>
            <a:rPr lang="en-US" b="1" dirty="0"/>
            <a:t>Equip</a:t>
          </a:r>
        </a:p>
      </dgm:t>
    </dgm:pt>
    <dgm:pt modelId="{C1982F37-18AE-4593-BF5B-F29994C8E036}" type="parTrans" cxnId="{62BBBBAF-D761-4FCE-917B-7F7761110F56}">
      <dgm:prSet/>
      <dgm:spPr/>
      <dgm:t>
        <a:bodyPr/>
        <a:lstStyle/>
        <a:p>
          <a:endParaRPr lang="en-US"/>
        </a:p>
      </dgm:t>
    </dgm:pt>
    <dgm:pt modelId="{C2A8B23B-8FD2-4119-B5AF-855546F3BB3C}" type="sibTrans" cxnId="{62BBBBAF-D761-4FCE-917B-7F7761110F56}">
      <dgm:prSet/>
      <dgm:spPr/>
      <dgm:t>
        <a:bodyPr/>
        <a:lstStyle/>
        <a:p>
          <a:endParaRPr lang="en-US"/>
        </a:p>
      </dgm:t>
    </dgm:pt>
    <dgm:pt modelId="{878B7EED-3734-4398-9F85-B46BE4795C13}">
      <dgm:prSet custT="1"/>
      <dgm:spPr/>
      <dgm:t>
        <a:bodyPr/>
        <a:lstStyle/>
        <a:p>
          <a:r>
            <a:rPr lang="en-US" sz="1800" dirty="0"/>
            <a:t>Equip your team to talk with children about abuse and how to react responsibly to suspicions or a disclosure.</a:t>
          </a:r>
        </a:p>
      </dgm:t>
    </dgm:pt>
    <dgm:pt modelId="{C6BE6109-8DBC-4224-A8F9-5B12413B3772}" type="parTrans" cxnId="{BE62FB32-9127-43F0-AC04-2A3E3B96ED34}">
      <dgm:prSet/>
      <dgm:spPr/>
      <dgm:t>
        <a:bodyPr/>
        <a:lstStyle/>
        <a:p>
          <a:endParaRPr lang="en-US"/>
        </a:p>
      </dgm:t>
    </dgm:pt>
    <dgm:pt modelId="{30ADAE0D-8F2E-4273-8F58-755DE710137D}" type="sibTrans" cxnId="{BE62FB32-9127-43F0-AC04-2A3E3B96ED34}">
      <dgm:prSet/>
      <dgm:spPr/>
      <dgm:t>
        <a:bodyPr/>
        <a:lstStyle/>
        <a:p>
          <a:endParaRPr lang="en-US"/>
        </a:p>
      </dgm:t>
    </dgm:pt>
    <dgm:pt modelId="{C01136C7-55DA-4D22-B905-CA1E576AB0CD}">
      <dgm:prSet/>
      <dgm:spPr/>
      <dgm:t>
        <a:bodyPr/>
        <a:lstStyle/>
        <a:p>
          <a:r>
            <a:rPr lang="en-US" b="1" dirty="0"/>
            <a:t>Review</a:t>
          </a:r>
        </a:p>
      </dgm:t>
    </dgm:pt>
    <dgm:pt modelId="{F77102B2-68B3-410B-BA43-248A4FF5FD1A}" type="parTrans" cxnId="{16CBFF34-7C47-4041-B05F-026BA4BD26EE}">
      <dgm:prSet/>
      <dgm:spPr/>
      <dgm:t>
        <a:bodyPr/>
        <a:lstStyle/>
        <a:p>
          <a:endParaRPr lang="en-US"/>
        </a:p>
      </dgm:t>
    </dgm:pt>
    <dgm:pt modelId="{DF867CBF-3455-4F53-B156-7DA5659C38AE}" type="sibTrans" cxnId="{16CBFF34-7C47-4041-B05F-026BA4BD26EE}">
      <dgm:prSet/>
      <dgm:spPr/>
      <dgm:t>
        <a:bodyPr/>
        <a:lstStyle/>
        <a:p>
          <a:endParaRPr lang="en-US"/>
        </a:p>
      </dgm:t>
    </dgm:pt>
    <dgm:pt modelId="{7763A707-A27F-4227-A77C-4F29D564CAA5}">
      <dgm:prSet custT="1"/>
      <dgm:spPr/>
      <dgm:t>
        <a:bodyPr/>
        <a:lstStyle/>
        <a:p>
          <a:r>
            <a:rPr lang="en-US" sz="1800" dirty="0"/>
            <a:t>Review your mandated reporter protocol and identify your designated reporter, as appropriate.</a:t>
          </a:r>
        </a:p>
      </dgm:t>
    </dgm:pt>
    <dgm:pt modelId="{959DF166-44A2-4896-9551-0DDC5A95A89F}" type="parTrans" cxnId="{5C97B033-4F20-4A77-84DD-B41DBEF49DE4}">
      <dgm:prSet/>
      <dgm:spPr/>
      <dgm:t>
        <a:bodyPr/>
        <a:lstStyle/>
        <a:p>
          <a:endParaRPr lang="en-US"/>
        </a:p>
      </dgm:t>
    </dgm:pt>
    <dgm:pt modelId="{BD6F58EC-B82F-43C9-84C8-EF78E7EB8F58}" type="sibTrans" cxnId="{5C97B033-4F20-4A77-84DD-B41DBEF49DE4}">
      <dgm:prSet/>
      <dgm:spPr/>
      <dgm:t>
        <a:bodyPr/>
        <a:lstStyle/>
        <a:p>
          <a:endParaRPr lang="en-US"/>
        </a:p>
      </dgm:t>
    </dgm:pt>
    <dgm:pt modelId="{D577F3B8-1CA4-4B83-A820-AF975B043DE8}" type="pres">
      <dgm:prSet presAssocID="{78150821-712E-43F8-BB41-323A6F7931D0}" presName="root" presStyleCnt="0">
        <dgm:presLayoutVars>
          <dgm:dir/>
          <dgm:resizeHandles val="exact"/>
        </dgm:presLayoutVars>
      </dgm:prSet>
      <dgm:spPr/>
    </dgm:pt>
    <dgm:pt modelId="{46989774-8BAE-44DD-9335-1EC33B526A51}" type="pres">
      <dgm:prSet presAssocID="{4AFEC580-5797-4CD6-BC45-A699688A4B4B}" presName="compNode" presStyleCnt="0"/>
      <dgm:spPr/>
    </dgm:pt>
    <dgm:pt modelId="{19216B1F-6914-46EE-951B-683B29303117}" type="pres">
      <dgm:prSet presAssocID="{4AFEC580-5797-4CD6-BC45-A699688A4B4B}" presName="bgRect" presStyleLbl="bgShp" presStyleIdx="0" presStyleCnt="3" custLinFactNeighborX="2281" custLinFactNeighborY="-4572"/>
      <dgm:spPr>
        <a:solidFill>
          <a:schemeClr val="bg1">
            <a:lumMod val="95000"/>
          </a:schemeClr>
        </a:solidFill>
      </dgm:spPr>
    </dgm:pt>
    <dgm:pt modelId="{7A263884-7644-4A20-AAA6-DE737041FA4B}" type="pres">
      <dgm:prSet presAssocID="{4AFEC580-5797-4CD6-BC45-A699688A4B4B}"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823521FE-B35A-4C32-BD33-1933E6CD78BC}" type="pres">
      <dgm:prSet presAssocID="{4AFEC580-5797-4CD6-BC45-A699688A4B4B}" presName="spaceRect" presStyleCnt="0"/>
      <dgm:spPr/>
    </dgm:pt>
    <dgm:pt modelId="{5640CD72-2840-443D-858D-CA05D3102A8C}" type="pres">
      <dgm:prSet presAssocID="{4AFEC580-5797-4CD6-BC45-A699688A4B4B}" presName="parTx" presStyleLbl="revTx" presStyleIdx="0" presStyleCnt="6">
        <dgm:presLayoutVars>
          <dgm:chMax val="0"/>
          <dgm:chPref val="0"/>
        </dgm:presLayoutVars>
      </dgm:prSet>
      <dgm:spPr/>
    </dgm:pt>
    <dgm:pt modelId="{73AB64BA-16B3-48EC-A703-43BF515BBCB9}" type="pres">
      <dgm:prSet presAssocID="{4AFEC580-5797-4CD6-BC45-A699688A4B4B}" presName="desTx" presStyleLbl="revTx" presStyleIdx="1" presStyleCnt="6" custScaleX="178886" custLinFactNeighborX="-37014" custLinFactNeighborY="4968">
        <dgm:presLayoutVars/>
      </dgm:prSet>
      <dgm:spPr/>
    </dgm:pt>
    <dgm:pt modelId="{D5599C45-039F-4BD4-9E55-7EAC1317626D}" type="pres">
      <dgm:prSet presAssocID="{9511DF7D-4FA3-4EBA-9EB3-6BF5065201E8}" presName="sibTrans" presStyleCnt="0"/>
      <dgm:spPr/>
    </dgm:pt>
    <dgm:pt modelId="{A350BCFF-BEF2-4014-8EA0-42B38A5091B3}" type="pres">
      <dgm:prSet presAssocID="{44901926-DF85-42BB-8F56-216338A58A6D}" presName="compNode" presStyleCnt="0"/>
      <dgm:spPr/>
    </dgm:pt>
    <dgm:pt modelId="{A2AAAA82-43FA-4D74-96A7-2F2F6782CB77}" type="pres">
      <dgm:prSet presAssocID="{44901926-DF85-42BB-8F56-216338A58A6D}" presName="bgRect" presStyleLbl="bgShp" presStyleIdx="1" presStyleCnt="3" custScaleY="100026" custLinFactNeighborX="2153" custLinFactNeighborY="5178"/>
      <dgm:spPr/>
    </dgm:pt>
    <dgm:pt modelId="{D52D9CC5-A6B8-4E19-BB02-21CC8E5FF99A}" type="pres">
      <dgm:prSet presAssocID="{44901926-DF85-42BB-8F56-216338A58A6D}"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323F882A-B4D3-485B-92FB-08F6C166924E}" type="pres">
      <dgm:prSet presAssocID="{44901926-DF85-42BB-8F56-216338A58A6D}" presName="spaceRect" presStyleCnt="0"/>
      <dgm:spPr/>
    </dgm:pt>
    <dgm:pt modelId="{A802A990-6C24-4B2E-92CD-678F6FE50E77}" type="pres">
      <dgm:prSet presAssocID="{44901926-DF85-42BB-8F56-216338A58A6D}" presName="parTx" presStyleLbl="revTx" presStyleIdx="2" presStyleCnt="6">
        <dgm:presLayoutVars>
          <dgm:chMax val="0"/>
          <dgm:chPref val="0"/>
        </dgm:presLayoutVars>
      </dgm:prSet>
      <dgm:spPr/>
    </dgm:pt>
    <dgm:pt modelId="{152DD962-29B4-4C8B-9069-A817CF80842F}" type="pres">
      <dgm:prSet presAssocID="{44901926-DF85-42BB-8F56-216338A58A6D}" presName="desTx" presStyleLbl="revTx" presStyleIdx="3" presStyleCnt="6" custScaleX="194408" custScaleY="79670" custLinFactNeighborX="-26651" custLinFactNeighborY="13474">
        <dgm:presLayoutVars/>
      </dgm:prSet>
      <dgm:spPr/>
    </dgm:pt>
    <dgm:pt modelId="{8ACDCD14-10B2-4B28-B61A-08D4E92888B4}" type="pres">
      <dgm:prSet presAssocID="{C2A8B23B-8FD2-4119-B5AF-855546F3BB3C}" presName="sibTrans" presStyleCnt="0"/>
      <dgm:spPr/>
    </dgm:pt>
    <dgm:pt modelId="{D1FCD12F-2349-4BE8-AD80-F66346C3BB2C}" type="pres">
      <dgm:prSet presAssocID="{C01136C7-55DA-4D22-B905-CA1E576AB0CD}" presName="compNode" presStyleCnt="0"/>
      <dgm:spPr/>
    </dgm:pt>
    <dgm:pt modelId="{5788FEDB-A84B-457A-9A47-CF3C831AFB32}" type="pres">
      <dgm:prSet presAssocID="{C01136C7-55DA-4D22-B905-CA1E576AB0CD}" presName="bgRect" presStyleLbl="bgShp" presStyleIdx="2" presStyleCnt="3" custScaleY="96457" custLinFactNeighborX="2281" custLinFactNeighborY="4805"/>
      <dgm:spPr/>
    </dgm:pt>
    <dgm:pt modelId="{262460EC-136F-4D98-AF67-59DFACC13C6F}" type="pres">
      <dgm:prSet presAssocID="{C01136C7-55DA-4D22-B905-CA1E576AB0CD}"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2D16F389-1C1E-48E1-BFB3-A078120FA5BC}" type="pres">
      <dgm:prSet presAssocID="{C01136C7-55DA-4D22-B905-CA1E576AB0CD}" presName="spaceRect" presStyleCnt="0"/>
      <dgm:spPr/>
    </dgm:pt>
    <dgm:pt modelId="{DB570094-DC7C-4256-A69F-233003D732D0}" type="pres">
      <dgm:prSet presAssocID="{C01136C7-55DA-4D22-B905-CA1E576AB0CD}" presName="parTx" presStyleLbl="revTx" presStyleIdx="4" presStyleCnt="6">
        <dgm:presLayoutVars>
          <dgm:chMax val="0"/>
          <dgm:chPref val="0"/>
        </dgm:presLayoutVars>
      </dgm:prSet>
      <dgm:spPr/>
    </dgm:pt>
    <dgm:pt modelId="{EFA9B822-9F78-403D-90E7-DF75FDEBC19C}" type="pres">
      <dgm:prSet presAssocID="{C01136C7-55DA-4D22-B905-CA1E576AB0CD}" presName="desTx" presStyleLbl="revTx" presStyleIdx="5" presStyleCnt="6" custScaleX="165097" custLinFactNeighborX="-38903" custLinFactNeighborY="5844">
        <dgm:presLayoutVars/>
      </dgm:prSet>
      <dgm:spPr/>
    </dgm:pt>
  </dgm:ptLst>
  <dgm:cxnLst>
    <dgm:cxn modelId="{D6D92F08-C5F1-461F-9716-6446BA6223DA}" type="presOf" srcId="{7763A707-A27F-4227-A77C-4F29D564CAA5}" destId="{EFA9B822-9F78-403D-90E7-DF75FDEBC19C}" srcOrd="0" destOrd="0" presId="urn:microsoft.com/office/officeart/2018/2/layout/IconVerticalSolidList"/>
    <dgm:cxn modelId="{BE62FB32-9127-43F0-AC04-2A3E3B96ED34}" srcId="{44901926-DF85-42BB-8F56-216338A58A6D}" destId="{878B7EED-3734-4398-9F85-B46BE4795C13}" srcOrd="0" destOrd="0" parTransId="{C6BE6109-8DBC-4224-A8F9-5B12413B3772}" sibTransId="{30ADAE0D-8F2E-4273-8F58-755DE710137D}"/>
    <dgm:cxn modelId="{5C97B033-4F20-4A77-84DD-B41DBEF49DE4}" srcId="{C01136C7-55DA-4D22-B905-CA1E576AB0CD}" destId="{7763A707-A27F-4227-A77C-4F29D564CAA5}" srcOrd="0" destOrd="0" parTransId="{959DF166-44A2-4896-9551-0DDC5A95A89F}" sibTransId="{BD6F58EC-B82F-43C9-84C8-EF78E7EB8F58}"/>
    <dgm:cxn modelId="{C4801234-3B0C-4173-BDAB-D1982B523C3C}" srcId="{78150821-712E-43F8-BB41-323A6F7931D0}" destId="{4AFEC580-5797-4CD6-BC45-A699688A4B4B}" srcOrd="0" destOrd="0" parTransId="{8C33C81B-9BDE-4871-A3F9-FC73C5F5C1E2}" sibTransId="{9511DF7D-4FA3-4EBA-9EB3-6BF5065201E8}"/>
    <dgm:cxn modelId="{16CBFF34-7C47-4041-B05F-026BA4BD26EE}" srcId="{78150821-712E-43F8-BB41-323A6F7931D0}" destId="{C01136C7-55DA-4D22-B905-CA1E576AB0CD}" srcOrd="2" destOrd="0" parTransId="{F77102B2-68B3-410B-BA43-248A4FF5FD1A}" sibTransId="{DF867CBF-3455-4F53-B156-7DA5659C38AE}"/>
    <dgm:cxn modelId="{5A3D2435-7064-4D2E-80DA-69BDF65452A6}" type="presOf" srcId="{44901926-DF85-42BB-8F56-216338A58A6D}" destId="{A802A990-6C24-4B2E-92CD-678F6FE50E77}" srcOrd="0" destOrd="0" presId="urn:microsoft.com/office/officeart/2018/2/layout/IconVerticalSolidList"/>
    <dgm:cxn modelId="{70659137-E874-418E-ADCA-05F2656E0F9F}" type="presOf" srcId="{4AFEC580-5797-4CD6-BC45-A699688A4B4B}" destId="{5640CD72-2840-443D-858D-CA05D3102A8C}" srcOrd="0" destOrd="0" presId="urn:microsoft.com/office/officeart/2018/2/layout/IconVerticalSolidList"/>
    <dgm:cxn modelId="{676E4265-290A-4914-ADB6-FA078F09098E}" type="presOf" srcId="{78150821-712E-43F8-BB41-323A6F7931D0}" destId="{D577F3B8-1CA4-4B83-A820-AF975B043DE8}" srcOrd="0" destOrd="0" presId="urn:microsoft.com/office/officeart/2018/2/layout/IconVerticalSolidList"/>
    <dgm:cxn modelId="{4BF9F17E-43AE-4D93-9BFB-CC8E4BF1DD31}" type="presOf" srcId="{878B7EED-3734-4398-9F85-B46BE4795C13}" destId="{152DD962-29B4-4C8B-9069-A817CF80842F}" srcOrd="0" destOrd="0" presId="urn:microsoft.com/office/officeart/2018/2/layout/IconVerticalSolidList"/>
    <dgm:cxn modelId="{A0B6E892-892F-4C94-B5DE-825D63F4F3E0}" type="presOf" srcId="{D823E7AC-B7B3-4539-81D4-93EF795A57D0}" destId="{73AB64BA-16B3-48EC-A703-43BF515BBCB9}" srcOrd="0" destOrd="0" presId="urn:microsoft.com/office/officeart/2018/2/layout/IconVerticalSolidList"/>
    <dgm:cxn modelId="{B525C3AE-E56F-4541-A093-B3339E670434}" srcId="{4AFEC580-5797-4CD6-BC45-A699688A4B4B}" destId="{D823E7AC-B7B3-4539-81D4-93EF795A57D0}" srcOrd="0" destOrd="0" parTransId="{1D2003A6-6119-4356-B9CA-6F8A99B1168E}" sibTransId="{50B75AF2-1A53-467C-AB5F-C3524D78B3AB}"/>
    <dgm:cxn modelId="{62BBBBAF-D761-4FCE-917B-7F7761110F56}" srcId="{78150821-712E-43F8-BB41-323A6F7931D0}" destId="{44901926-DF85-42BB-8F56-216338A58A6D}" srcOrd="1" destOrd="0" parTransId="{C1982F37-18AE-4593-BF5B-F29994C8E036}" sibTransId="{C2A8B23B-8FD2-4119-B5AF-855546F3BB3C}"/>
    <dgm:cxn modelId="{53E4A8E5-CCA2-41B3-94E9-E9458ED140D6}" type="presOf" srcId="{C01136C7-55DA-4D22-B905-CA1E576AB0CD}" destId="{DB570094-DC7C-4256-A69F-233003D732D0}" srcOrd="0" destOrd="0" presId="urn:microsoft.com/office/officeart/2018/2/layout/IconVerticalSolidList"/>
    <dgm:cxn modelId="{F1EBE776-F249-48A3-9AFA-63DAD8720ECB}" type="presParOf" srcId="{D577F3B8-1CA4-4B83-A820-AF975B043DE8}" destId="{46989774-8BAE-44DD-9335-1EC33B526A51}" srcOrd="0" destOrd="0" presId="urn:microsoft.com/office/officeart/2018/2/layout/IconVerticalSolidList"/>
    <dgm:cxn modelId="{3356A422-A7C2-40B1-BDC4-EDDA093E8B29}" type="presParOf" srcId="{46989774-8BAE-44DD-9335-1EC33B526A51}" destId="{19216B1F-6914-46EE-951B-683B29303117}" srcOrd="0" destOrd="0" presId="urn:microsoft.com/office/officeart/2018/2/layout/IconVerticalSolidList"/>
    <dgm:cxn modelId="{91B798F8-7BA5-43EE-BE5F-D5A38C8E3B34}" type="presParOf" srcId="{46989774-8BAE-44DD-9335-1EC33B526A51}" destId="{7A263884-7644-4A20-AAA6-DE737041FA4B}" srcOrd="1" destOrd="0" presId="urn:microsoft.com/office/officeart/2018/2/layout/IconVerticalSolidList"/>
    <dgm:cxn modelId="{6E53ABD1-B380-4A64-891B-F2CD14BF0865}" type="presParOf" srcId="{46989774-8BAE-44DD-9335-1EC33B526A51}" destId="{823521FE-B35A-4C32-BD33-1933E6CD78BC}" srcOrd="2" destOrd="0" presId="urn:microsoft.com/office/officeart/2018/2/layout/IconVerticalSolidList"/>
    <dgm:cxn modelId="{3243B800-90DE-4905-87A4-AD6D98518EB8}" type="presParOf" srcId="{46989774-8BAE-44DD-9335-1EC33B526A51}" destId="{5640CD72-2840-443D-858D-CA05D3102A8C}" srcOrd="3" destOrd="0" presId="urn:microsoft.com/office/officeart/2018/2/layout/IconVerticalSolidList"/>
    <dgm:cxn modelId="{E19F4613-D46F-4AF2-8891-321CD21D38F7}" type="presParOf" srcId="{46989774-8BAE-44DD-9335-1EC33B526A51}" destId="{73AB64BA-16B3-48EC-A703-43BF515BBCB9}" srcOrd="4" destOrd="0" presId="urn:microsoft.com/office/officeart/2018/2/layout/IconVerticalSolidList"/>
    <dgm:cxn modelId="{95CF90A9-2FD0-4C49-9BF3-0C61FB7FA898}" type="presParOf" srcId="{D577F3B8-1CA4-4B83-A820-AF975B043DE8}" destId="{D5599C45-039F-4BD4-9E55-7EAC1317626D}" srcOrd="1" destOrd="0" presId="urn:microsoft.com/office/officeart/2018/2/layout/IconVerticalSolidList"/>
    <dgm:cxn modelId="{96DC0C05-8298-437D-BDDF-6D2A38266390}" type="presParOf" srcId="{D577F3B8-1CA4-4B83-A820-AF975B043DE8}" destId="{A350BCFF-BEF2-4014-8EA0-42B38A5091B3}" srcOrd="2" destOrd="0" presId="urn:microsoft.com/office/officeart/2018/2/layout/IconVerticalSolidList"/>
    <dgm:cxn modelId="{BA1FDA4C-314C-493D-9954-3211F36167DB}" type="presParOf" srcId="{A350BCFF-BEF2-4014-8EA0-42B38A5091B3}" destId="{A2AAAA82-43FA-4D74-96A7-2F2F6782CB77}" srcOrd="0" destOrd="0" presId="urn:microsoft.com/office/officeart/2018/2/layout/IconVerticalSolidList"/>
    <dgm:cxn modelId="{626A9924-9FD3-432F-A9EC-7FB304C4DF24}" type="presParOf" srcId="{A350BCFF-BEF2-4014-8EA0-42B38A5091B3}" destId="{D52D9CC5-A6B8-4E19-BB02-21CC8E5FF99A}" srcOrd="1" destOrd="0" presId="urn:microsoft.com/office/officeart/2018/2/layout/IconVerticalSolidList"/>
    <dgm:cxn modelId="{92E2AA85-EF9E-4099-AA0E-B93F2F11722B}" type="presParOf" srcId="{A350BCFF-BEF2-4014-8EA0-42B38A5091B3}" destId="{323F882A-B4D3-485B-92FB-08F6C166924E}" srcOrd="2" destOrd="0" presId="urn:microsoft.com/office/officeart/2018/2/layout/IconVerticalSolidList"/>
    <dgm:cxn modelId="{85051D0B-5B1D-48DC-A45A-A93246ECF028}" type="presParOf" srcId="{A350BCFF-BEF2-4014-8EA0-42B38A5091B3}" destId="{A802A990-6C24-4B2E-92CD-678F6FE50E77}" srcOrd="3" destOrd="0" presId="urn:microsoft.com/office/officeart/2018/2/layout/IconVerticalSolidList"/>
    <dgm:cxn modelId="{B50FFA04-77C3-4DED-8E6A-DB53ED6217BD}" type="presParOf" srcId="{A350BCFF-BEF2-4014-8EA0-42B38A5091B3}" destId="{152DD962-29B4-4C8B-9069-A817CF80842F}" srcOrd="4" destOrd="0" presId="urn:microsoft.com/office/officeart/2018/2/layout/IconVerticalSolidList"/>
    <dgm:cxn modelId="{13F18427-D285-479C-88C1-C2403B14EA35}" type="presParOf" srcId="{D577F3B8-1CA4-4B83-A820-AF975B043DE8}" destId="{8ACDCD14-10B2-4B28-B61A-08D4E92888B4}" srcOrd="3" destOrd="0" presId="urn:microsoft.com/office/officeart/2018/2/layout/IconVerticalSolidList"/>
    <dgm:cxn modelId="{E475F463-FEDF-41D8-92B9-A0E08A5B9C06}" type="presParOf" srcId="{D577F3B8-1CA4-4B83-A820-AF975B043DE8}" destId="{D1FCD12F-2349-4BE8-AD80-F66346C3BB2C}" srcOrd="4" destOrd="0" presId="urn:microsoft.com/office/officeart/2018/2/layout/IconVerticalSolidList"/>
    <dgm:cxn modelId="{06AF39E0-D12F-4CEA-9D34-24451ACCF961}" type="presParOf" srcId="{D1FCD12F-2349-4BE8-AD80-F66346C3BB2C}" destId="{5788FEDB-A84B-457A-9A47-CF3C831AFB32}" srcOrd="0" destOrd="0" presId="urn:microsoft.com/office/officeart/2018/2/layout/IconVerticalSolidList"/>
    <dgm:cxn modelId="{615E6A9C-AC86-4039-9C55-D4DFD6712999}" type="presParOf" srcId="{D1FCD12F-2349-4BE8-AD80-F66346C3BB2C}" destId="{262460EC-136F-4D98-AF67-59DFACC13C6F}" srcOrd="1" destOrd="0" presId="urn:microsoft.com/office/officeart/2018/2/layout/IconVerticalSolidList"/>
    <dgm:cxn modelId="{428DBFB1-B357-4DFA-BFA7-28CBFC939C97}" type="presParOf" srcId="{D1FCD12F-2349-4BE8-AD80-F66346C3BB2C}" destId="{2D16F389-1C1E-48E1-BFB3-A078120FA5BC}" srcOrd="2" destOrd="0" presId="urn:microsoft.com/office/officeart/2018/2/layout/IconVerticalSolidList"/>
    <dgm:cxn modelId="{F79D7236-07E2-472C-9C6D-010FDD434B4B}" type="presParOf" srcId="{D1FCD12F-2349-4BE8-AD80-F66346C3BB2C}" destId="{DB570094-DC7C-4256-A69F-233003D732D0}" srcOrd="3" destOrd="0" presId="urn:microsoft.com/office/officeart/2018/2/layout/IconVerticalSolidList"/>
    <dgm:cxn modelId="{80ADB60A-37FB-4ADC-A5B9-AEEA6FA73D8E}" type="presParOf" srcId="{D1FCD12F-2349-4BE8-AD80-F66346C3BB2C}" destId="{EFA9B822-9F78-403D-90E7-DF75FDEBC19C}" srcOrd="4"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0982ED-73A0-4B25-9450-82C4A952B63D}" type="doc">
      <dgm:prSet loTypeId="urn:microsoft.com/office/officeart/2016/7/layout/LinearArrowProcessNumbered" loCatId="process" qsTypeId="urn:microsoft.com/office/officeart/2005/8/quickstyle/simple1" qsCatId="simple" csTypeId="urn:microsoft.com/office/officeart/2005/8/colors/colorful5" csCatId="colorful" phldr="1"/>
      <dgm:spPr/>
      <dgm:t>
        <a:bodyPr/>
        <a:lstStyle/>
        <a:p>
          <a:endParaRPr lang="en-US"/>
        </a:p>
      </dgm:t>
    </dgm:pt>
    <dgm:pt modelId="{B60C6F13-E67D-4CE0-A2E7-8B55D6604F2B}">
      <dgm:prSet custT="1"/>
      <dgm:spPr>
        <a:solidFill>
          <a:srgbClr val="00677F">
            <a:alpha val="60000"/>
          </a:srgbClr>
        </a:solidFill>
        <a:ln>
          <a:noFill/>
        </a:ln>
      </dgm:spPr>
      <dgm:t>
        <a:bodyPr/>
        <a:lstStyle/>
        <a:p>
          <a:pPr algn="ctr"/>
          <a:r>
            <a:rPr lang="en-US" sz="2400" dirty="0"/>
            <a:t>Pay attention to language and terms that indicate exposure</a:t>
          </a:r>
        </a:p>
      </dgm:t>
    </dgm:pt>
    <dgm:pt modelId="{DFDA5452-9C89-4920-8FED-DB31BDCC6E9C}" type="parTrans" cxnId="{B936DD00-A623-467A-9F04-92BB4B80EB11}">
      <dgm:prSet/>
      <dgm:spPr/>
      <dgm:t>
        <a:bodyPr/>
        <a:lstStyle/>
        <a:p>
          <a:endParaRPr lang="en-US"/>
        </a:p>
      </dgm:t>
    </dgm:pt>
    <dgm:pt modelId="{5F56A868-5309-44EC-82D6-21E5C2DAE71D}" type="sibTrans" cxnId="{B936DD00-A623-467A-9F04-92BB4B80EB11}">
      <dgm:prSet phldrT="1" phldr="0"/>
      <dgm:spPr>
        <a:solidFill>
          <a:srgbClr val="00677F"/>
        </a:solidFill>
        <a:ln>
          <a:solidFill>
            <a:srgbClr val="00677F"/>
          </a:solidFill>
        </a:ln>
      </dgm:spPr>
      <dgm:t>
        <a:bodyPr/>
        <a:lstStyle/>
        <a:p>
          <a:r>
            <a:rPr lang="en-US"/>
            <a:t>1</a:t>
          </a:r>
        </a:p>
      </dgm:t>
    </dgm:pt>
    <dgm:pt modelId="{55F2BDCB-0CF5-42D6-9CB0-E4D6CC017779}">
      <dgm:prSet/>
      <dgm:spPr>
        <a:solidFill>
          <a:srgbClr val="00A4C7">
            <a:alpha val="60000"/>
          </a:srgbClr>
        </a:solidFill>
        <a:ln>
          <a:noFill/>
        </a:ln>
      </dgm:spPr>
      <dgm:t>
        <a:bodyPr/>
        <a:lstStyle/>
        <a:p>
          <a:pPr algn="ctr"/>
          <a:r>
            <a:rPr lang="en-US" dirty="0"/>
            <a:t>Listen for language that is not age appropriate</a:t>
          </a:r>
        </a:p>
      </dgm:t>
    </dgm:pt>
    <dgm:pt modelId="{30D5D1FC-50CB-4B94-A02E-8B6B2C33FA58}" type="parTrans" cxnId="{3D7BD584-D144-477C-8F33-C9366E548804}">
      <dgm:prSet/>
      <dgm:spPr/>
      <dgm:t>
        <a:bodyPr/>
        <a:lstStyle/>
        <a:p>
          <a:endParaRPr lang="en-US"/>
        </a:p>
      </dgm:t>
    </dgm:pt>
    <dgm:pt modelId="{D19DDD5F-D2EB-4940-9BE5-1BF929D24A01}" type="sibTrans" cxnId="{3D7BD584-D144-477C-8F33-C9366E548804}">
      <dgm:prSet phldrT="2" phldr="0"/>
      <dgm:spPr>
        <a:solidFill>
          <a:srgbClr val="00A4C7"/>
        </a:solidFill>
        <a:ln>
          <a:solidFill>
            <a:srgbClr val="00A4C7"/>
          </a:solidFill>
        </a:ln>
      </dgm:spPr>
      <dgm:t>
        <a:bodyPr/>
        <a:lstStyle/>
        <a:p>
          <a:r>
            <a:rPr lang="en-US"/>
            <a:t>2</a:t>
          </a:r>
        </a:p>
      </dgm:t>
    </dgm:pt>
    <dgm:pt modelId="{EF2702CE-AC28-42A5-A296-1DBF1FD7147D}">
      <dgm:prSet/>
      <dgm:spPr>
        <a:solidFill>
          <a:srgbClr val="69AD40">
            <a:alpha val="60000"/>
          </a:srgbClr>
        </a:solidFill>
        <a:ln>
          <a:noFill/>
        </a:ln>
      </dgm:spPr>
      <dgm:t>
        <a:bodyPr/>
        <a:lstStyle/>
        <a:p>
          <a:pPr algn="ctr"/>
          <a:r>
            <a:rPr lang="en-US" dirty="0"/>
            <a:t>Look for behaviors that mimic what they might have seen</a:t>
          </a:r>
        </a:p>
      </dgm:t>
    </dgm:pt>
    <dgm:pt modelId="{2672C6D5-A950-47F5-9357-658781D920A2}" type="parTrans" cxnId="{1D76D04F-9392-4A52-9827-70DBAB6F3443}">
      <dgm:prSet/>
      <dgm:spPr/>
      <dgm:t>
        <a:bodyPr/>
        <a:lstStyle/>
        <a:p>
          <a:endParaRPr lang="en-US"/>
        </a:p>
      </dgm:t>
    </dgm:pt>
    <dgm:pt modelId="{39BB4E01-65E6-457E-963F-AB4AE65CAF12}" type="sibTrans" cxnId="{1D76D04F-9392-4A52-9827-70DBAB6F3443}">
      <dgm:prSet phldrT="3" phldr="0"/>
      <dgm:spPr>
        <a:solidFill>
          <a:srgbClr val="69AD40"/>
        </a:solidFill>
        <a:ln>
          <a:solidFill>
            <a:srgbClr val="69AD40"/>
          </a:solidFill>
        </a:ln>
      </dgm:spPr>
      <dgm:t>
        <a:bodyPr/>
        <a:lstStyle/>
        <a:p>
          <a:r>
            <a:rPr lang="en-US"/>
            <a:t>3</a:t>
          </a:r>
        </a:p>
      </dgm:t>
    </dgm:pt>
    <dgm:pt modelId="{95EF415C-D9F3-4F7B-B713-798291BED2DC}">
      <dgm:prSet/>
      <dgm:spPr>
        <a:solidFill>
          <a:srgbClr val="B1DA75">
            <a:alpha val="60000"/>
          </a:srgbClr>
        </a:solidFill>
        <a:ln>
          <a:noFill/>
        </a:ln>
      </dgm:spPr>
      <dgm:t>
        <a:bodyPr/>
        <a:lstStyle/>
        <a:p>
          <a:pPr algn="ctr"/>
          <a:r>
            <a:rPr lang="en-US" dirty="0"/>
            <a:t>Listen for clues they have made a new friend online</a:t>
          </a:r>
        </a:p>
      </dgm:t>
    </dgm:pt>
    <dgm:pt modelId="{4DDD4857-7E67-4A80-9AB3-E7F12927D6D5}" type="parTrans" cxnId="{82996A5F-9858-467F-846B-6C37C584C4A0}">
      <dgm:prSet/>
      <dgm:spPr/>
      <dgm:t>
        <a:bodyPr/>
        <a:lstStyle/>
        <a:p>
          <a:endParaRPr lang="en-US"/>
        </a:p>
      </dgm:t>
    </dgm:pt>
    <dgm:pt modelId="{F2984D9D-C4B7-466C-917F-016AB171EC81}" type="sibTrans" cxnId="{82996A5F-9858-467F-846B-6C37C584C4A0}">
      <dgm:prSet phldrT="4" phldr="0"/>
      <dgm:spPr>
        <a:solidFill>
          <a:srgbClr val="B1DA75"/>
        </a:solidFill>
        <a:ln>
          <a:solidFill>
            <a:srgbClr val="B1DA75"/>
          </a:solidFill>
        </a:ln>
      </dgm:spPr>
      <dgm:t>
        <a:bodyPr/>
        <a:lstStyle/>
        <a:p>
          <a:r>
            <a:rPr lang="en-US" dirty="0"/>
            <a:t>4</a:t>
          </a:r>
        </a:p>
      </dgm:t>
    </dgm:pt>
    <dgm:pt modelId="{8520703C-4C9E-064A-B72B-2101A8A70162}" type="pres">
      <dgm:prSet presAssocID="{690982ED-73A0-4B25-9450-82C4A952B63D}" presName="linearFlow" presStyleCnt="0">
        <dgm:presLayoutVars>
          <dgm:dir/>
          <dgm:animLvl val="lvl"/>
          <dgm:resizeHandles val="exact"/>
        </dgm:presLayoutVars>
      </dgm:prSet>
      <dgm:spPr/>
    </dgm:pt>
    <dgm:pt modelId="{E303AE1A-F6BE-D04A-BBCF-AC63D026A75A}" type="pres">
      <dgm:prSet presAssocID="{B60C6F13-E67D-4CE0-A2E7-8B55D6604F2B}" presName="compositeNode" presStyleCnt="0"/>
      <dgm:spPr/>
    </dgm:pt>
    <dgm:pt modelId="{4C24BD33-40FE-C440-8B41-AAE7441BFEC2}" type="pres">
      <dgm:prSet presAssocID="{B60C6F13-E67D-4CE0-A2E7-8B55D6604F2B}" presName="parTx" presStyleLbl="node1" presStyleIdx="0" presStyleCnt="0">
        <dgm:presLayoutVars>
          <dgm:chMax val="0"/>
          <dgm:chPref val="0"/>
          <dgm:bulletEnabled val="1"/>
        </dgm:presLayoutVars>
      </dgm:prSet>
      <dgm:spPr/>
    </dgm:pt>
    <dgm:pt modelId="{13DFEE83-42C8-D146-9730-1729B20976DA}" type="pres">
      <dgm:prSet presAssocID="{B60C6F13-E67D-4CE0-A2E7-8B55D6604F2B}" presName="parSh" presStyleCnt="0"/>
      <dgm:spPr/>
    </dgm:pt>
    <dgm:pt modelId="{B1FA11E6-B6B0-7B46-94DA-38227C56027F}" type="pres">
      <dgm:prSet presAssocID="{B60C6F13-E67D-4CE0-A2E7-8B55D6604F2B}" presName="lineNode" presStyleLbl="alignAccFollowNode1" presStyleIdx="0" presStyleCnt="12"/>
      <dgm:spPr/>
    </dgm:pt>
    <dgm:pt modelId="{FF0B3025-F393-6D43-9A65-2B652515F25F}" type="pres">
      <dgm:prSet presAssocID="{B60C6F13-E67D-4CE0-A2E7-8B55D6604F2B}" presName="lineArrowNode" presStyleLbl="alignAccFollowNode1" presStyleIdx="1" presStyleCnt="12"/>
      <dgm:spPr/>
    </dgm:pt>
    <dgm:pt modelId="{3F7875F3-CA5B-2F46-9B78-485BAF6A272A}" type="pres">
      <dgm:prSet presAssocID="{5F56A868-5309-44EC-82D6-21E5C2DAE71D}" presName="sibTransNodeCircle" presStyleLbl="alignNode1" presStyleIdx="0" presStyleCnt="4">
        <dgm:presLayoutVars>
          <dgm:chMax val="0"/>
          <dgm:bulletEnabled/>
        </dgm:presLayoutVars>
      </dgm:prSet>
      <dgm:spPr/>
    </dgm:pt>
    <dgm:pt modelId="{9986030A-4D64-6540-90D1-E6FD6CEFDEC0}" type="pres">
      <dgm:prSet presAssocID="{5F56A868-5309-44EC-82D6-21E5C2DAE71D}" presName="spacerBetweenCircleAndCallout" presStyleCnt="0">
        <dgm:presLayoutVars/>
      </dgm:prSet>
      <dgm:spPr/>
    </dgm:pt>
    <dgm:pt modelId="{9E0C32DC-6B5E-654F-9143-EA036CD0315A}" type="pres">
      <dgm:prSet presAssocID="{B60C6F13-E67D-4CE0-A2E7-8B55D6604F2B}" presName="nodeText" presStyleLbl="alignAccFollowNode1" presStyleIdx="2" presStyleCnt="12">
        <dgm:presLayoutVars>
          <dgm:bulletEnabled val="1"/>
        </dgm:presLayoutVars>
      </dgm:prSet>
      <dgm:spPr/>
    </dgm:pt>
    <dgm:pt modelId="{3D528958-F01B-A449-839C-6569FA710BC5}" type="pres">
      <dgm:prSet presAssocID="{5F56A868-5309-44EC-82D6-21E5C2DAE71D}" presName="sibTransComposite" presStyleCnt="0"/>
      <dgm:spPr/>
    </dgm:pt>
    <dgm:pt modelId="{7845937B-2550-EF4E-87A6-439443FC947F}" type="pres">
      <dgm:prSet presAssocID="{55F2BDCB-0CF5-42D6-9CB0-E4D6CC017779}" presName="compositeNode" presStyleCnt="0"/>
      <dgm:spPr/>
    </dgm:pt>
    <dgm:pt modelId="{09D6EC22-4C7C-374F-8A25-7C67E9A22D7E}" type="pres">
      <dgm:prSet presAssocID="{55F2BDCB-0CF5-42D6-9CB0-E4D6CC017779}" presName="parTx" presStyleLbl="node1" presStyleIdx="0" presStyleCnt="0">
        <dgm:presLayoutVars>
          <dgm:chMax val="0"/>
          <dgm:chPref val="0"/>
          <dgm:bulletEnabled val="1"/>
        </dgm:presLayoutVars>
      </dgm:prSet>
      <dgm:spPr/>
    </dgm:pt>
    <dgm:pt modelId="{48BC55CB-2784-4044-88F0-DA8FB80E04A3}" type="pres">
      <dgm:prSet presAssocID="{55F2BDCB-0CF5-42D6-9CB0-E4D6CC017779}" presName="parSh" presStyleCnt="0"/>
      <dgm:spPr/>
    </dgm:pt>
    <dgm:pt modelId="{EDC038E4-1509-CA43-81FC-A2A0CCA21E42}" type="pres">
      <dgm:prSet presAssocID="{55F2BDCB-0CF5-42D6-9CB0-E4D6CC017779}" presName="lineNode" presStyleLbl="alignAccFollowNode1" presStyleIdx="3" presStyleCnt="12"/>
      <dgm:spPr/>
    </dgm:pt>
    <dgm:pt modelId="{3ADD674D-8166-6642-AE66-09C8E613E065}" type="pres">
      <dgm:prSet presAssocID="{55F2BDCB-0CF5-42D6-9CB0-E4D6CC017779}" presName="lineArrowNode" presStyleLbl="alignAccFollowNode1" presStyleIdx="4" presStyleCnt="12"/>
      <dgm:spPr/>
    </dgm:pt>
    <dgm:pt modelId="{CBB56D8B-9D27-3544-915D-15D3A8AE3876}" type="pres">
      <dgm:prSet presAssocID="{D19DDD5F-D2EB-4940-9BE5-1BF929D24A01}" presName="sibTransNodeCircle" presStyleLbl="alignNode1" presStyleIdx="1" presStyleCnt="4">
        <dgm:presLayoutVars>
          <dgm:chMax val="0"/>
          <dgm:bulletEnabled/>
        </dgm:presLayoutVars>
      </dgm:prSet>
      <dgm:spPr/>
    </dgm:pt>
    <dgm:pt modelId="{1ECEC70E-1F54-1C45-936A-B871DE49A449}" type="pres">
      <dgm:prSet presAssocID="{D19DDD5F-D2EB-4940-9BE5-1BF929D24A01}" presName="spacerBetweenCircleAndCallout" presStyleCnt="0">
        <dgm:presLayoutVars/>
      </dgm:prSet>
      <dgm:spPr/>
    </dgm:pt>
    <dgm:pt modelId="{61488BFD-CE9D-F84B-B0B9-872E189B65E2}" type="pres">
      <dgm:prSet presAssocID="{55F2BDCB-0CF5-42D6-9CB0-E4D6CC017779}" presName="nodeText" presStyleLbl="alignAccFollowNode1" presStyleIdx="5" presStyleCnt="12">
        <dgm:presLayoutVars>
          <dgm:bulletEnabled val="1"/>
        </dgm:presLayoutVars>
      </dgm:prSet>
      <dgm:spPr/>
    </dgm:pt>
    <dgm:pt modelId="{F2CCCF73-EF8C-8440-8936-4B66B8318B7C}" type="pres">
      <dgm:prSet presAssocID="{D19DDD5F-D2EB-4940-9BE5-1BF929D24A01}" presName="sibTransComposite" presStyleCnt="0"/>
      <dgm:spPr/>
    </dgm:pt>
    <dgm:pt modelId="{8DF6390B-8633-A846-9EA4-D96BA7A82B58}" type="pres">
      <dgm:prSet presAssocID="{EF2702CE-AC28-42A5-A296-1DBF1FD7147D}" presName="compositeNode" presStyleCnt="0"/>
      <dgm:spPr/>
    </dgm:pt>
    <dgm:pt modelId="{B4BF71E0-5AC6-6443-A4EA-47693C382E70}" type="pres">
      <dgm:prSet presAssocID="{EF2702CE-AC28-42A5-A296-1DBF1FD7147D}" presName="parTx" presStyleLbl="node1" presStyleIdx="0" presStyleCnt="0">
        <dgm:presLayoutVars>
          <dgm:chMax val="0"/>
          <dgm:chPref val="0"/>
          <dgm:bulletEnabled val="1"/>
        </dgm:presLayoutVars>
      </dgm:prSet>
      <dgm:spPr/>
    </dgm:pt>
    <dgm:pt modelId="{73126C4F-C80C-FD49-AD11-C4F9A0104076}" type="pres">
      <dgm:prSet presAssocID="{EF2702CE-AC28-42A5-A296-1DBF1FD7147D}" presName="parSh" presStyleCnt="0"/>
      <dgm:spPr/>
    </dgm:pt>
    <dgm:pt modelId="{C88E8C7A-285B-7C4D-987C-B5FB635AA14E}" type="pres">
      <dgm:prSet presAssocID="{EF2702CE-AC28-42A5-A296-1DBF1FD7147D}" presName="lineNode" presStyleLbl="alignAccFollowNode1" presStyleIdx="6" presStyleCnt="12"/>
      <dgm:spPr/>
    </dgm:pt>
    <dgm:pt modelId="{92776FA0-BC85-9542-80C3-4E01B5962595}" type="pres">
      <dgm:prSet presAssocID="{EF2702CE-AC28-42A5-A296-1DBF1FD7147D}" presName="lineArrowNode" presStyleLbl="alignAccFollowNode1" presStyleIdx="7" presStyleCnt="12"/>
      <dgm:spPr/>
    </dgm:pt>
    <dgm:pt modelId="{F343BBF1-AE10-2243-BACB-ECD704B10366}" type="pres">
      <dgm:prSet presAssocID="{39BB4E01-65E6-457E-963F-AB4AE65CAF12}" presName="sibTransNodeCircle" presStyleLbl="alignNode1" presStyleIdx="2" presStyleCnt="4">
        <dgm:presLayoutVars>
          <dgm:chMax val="0"/>
          <dgm:bulletEnabled/>
        </dgm:presLayoutVars>
      </dgm:prSet>
      <dgm:spPr/>
    </dgm:pt>
    <dgm:pt modelId="{B0385810-8428-5745-898F-7D3B61740ABC}" type="pres">
      <dgm:prSet presAssocID="{39BB4E01-65E6-457E-963F-AB4AE65CAF12}" presName="spacerBetweenCircleAndCallout" presStyleCnt="0">
        <dgm:presLayoutVars/>
      </dgm:prSet>
      <dgm:spPr/>
    </dgm:pt>
    <dgm:pt modelId="{B5CE99D7-423A-B949-8A66-AB99C76E1BBA}" type="pres">
      <dgm:prSet presAssocID="{EF2702CE-AC28-42A5-A296-1DBF1FD7147D}" presName="nodeText" presStyleLbl="alignAccFollowNode1" presStyleIdx="8" presStyleCnt="12">
        <dgm:presLayoutVars>
          <dgm:bulletEnabled val="1"/>
        </dgm:presLayoutVars>
      </dgm:prSet>
      <dgm:spPr/>
    </dgm:pt>
    <dgm:pt modelId="{CF2E7BD7-DF84-4245-B19A-02437CB87C15}" type="pres">
      <dgm:prSet presAssocID="{39BB4E01-65E6-457E-963F-AB4AE65CAF12}" presName="sibTransComposite" presStyleCnt="0"/>
      <dgm:spPr/>
    </dgm:pt>
    <dgm:pt modelId="{4A3FAB19-6901-7149-B3BF-A3C45FBB996C}" type="pres">
      <dgm:prSet presAssocID="{95EF415C-D9F3-4F7B-B713-798291BED2DC}" presName="compositeNode" presStyleCnt="0"/>
      <dgm:spPr/>
    </dgm:pt>
    <dgm:pt modelId="{6B612F01-A361-4944-B137-4927DB561AFB}" type="pres">
      <dgm:prSet presAssocID="{95EF415C-D9F3-4F7B-B713-798291BED2DC}" presName="parTx" presStyleLbl="node1" presStyleIdx="0" presStyleCnt="0">
        <dgm:presLayoutVars>
          <dgm:chMax val="0"/>
          <dgm:chPref val="0"/>
          <dgm:bulletEnabled val="1"/>
        </dgm:presLayoutVars>
      </dgm:prSet>
      <dgm:spPr/>
    </dgm:pt>
    <dgm:pt modelId="{D2C29FCE-D8CC-2248-BCD9-9AEA2BAB2660}" type="pres">
      <dgm:prSet presAssocID="{95EF415C-D9F3-4F7B-B713-798291BED2DC}" presName="parSh" presStyleCnt="0"/>
      <dgm:spPr/>
    </dgm:pt>
    <dgm:pt modelId="{82DA5DFC-449C-4C40-BA75-2D570FCFF625}" type="pres">
      <dgm:prSet presAssocID="{95EF415C-D9F3-4F7B-B713-798291BED2DC}" presName="lineNode" presStyleLbl="alignAccFollowNode1" presStyleIdx="9" presStyleCnt="12"/>
      <dgm:spPr/>
    </dgm:pt>
    <dgm:pt modelId="{C31AC147-B1CA-E340-8FAB-CD4BFAAE5B11}" type="pres">
      <dgm:prSet presAssocID="{95EF415C-D9F3-4F7B-B713-798291BED2DC}" presName="lineArrowNode" presStyleLbl="alignAccFollowNode1" presStyleIdx="10" presStyleCnt="12"/>
      <dgm:spPr/>
    </dgm:pt>
    <dgm:pt modelId="{A076C6E9-A409-7742-A25A-D36741B9BD57}" type="pres">
      <dgm:prSet presAssocID="{F2984D9D-C4B7-466C-917F-016AB171EC81}" presName="sibTransNodeCircle" presStyleLbl="alignNode1" presStyleIdx="3" presStyleCnt="4">
        <dgm:presLayoutVars>
          <dgm:chMax val="0"/>
          <dgm:bulletEnabled/>
        </dgm:presLayoutVars>
      </dgm:prSet>
      <dgm:spPr/>
    </dgm:pt>
    <dgm:pt modelId="{4CE577C3-71F2-E645-8838-92EA8A96E4A1}" type="pres">
      <dgm:prSet presAssocID="{F2984D9D-C4B7-466C-917F-016AB171EC81}" presName="spacerBetweenCircleAndCallout" presStyleCnt="0">
        <dgm:presLayoutVars/>
      </dgm:prSet>
      <dgm:spPr/>
    </dgm:pt>
    <dgm:pt modelId="{C102C69B-E2FD-7042-A5D7-736BE1CCC85D}" type="pres">
      <dgm:prSet presAssocID="{95EF415C-D9F3-4F7B-B713-798291BED2DC}" presName="nodeText" presStyleLbl="alignAccFollowNode1" presStyleIdx="11" presStyleCnt="12">
        <dgm:presLayoutVars>
          <dgm:bulletEnabled val="1"/>
        </dgm:presLayoutVars>
      </dgm:prSet>
      <dgm:spPr/>
    </dgm:pt>
  </dgm:ptLst>
  <dgm:cxnLst>
    <dgm:cxn modelId="{B936DD00-A623-467A-9F04-92BB4B80EB11}" srcId="{690982ED-73A0-4B25-9450-82C4A952B63D}" destId="{B60C6F13-E67D-4CE0-A2E7-8B55D6604F2B}" srcOrd="0" destOrd="0" parTransId="{DFDA5452-9C89-4920-8FED-DB31BDCC6E9C}" sibTransId="{5F56A868-5309-44EC-82D6-21E5C2DAE71D}"/>
    <dgm:cxn modelId="{3068F707-D7D6-4644-94E4-2CD6CF14EFD5}" type="presOf" srcId="{5F56A868-5309-44EC-82D6-21E5C2DAE71D}" destId="{3F7875F3-CA5B-2F46-9B78-485BAF6A272A}" srcOrd="0" destOrd="0" presId="urn:microsoft.com/office/officeart/2016/7/layout/LinearArrowProcessNumbered"/>
    <dgm:cxn modelId="{790E381F-8341-49B8-91E1-6FD862CD3AF0}" type="presOf" srcId="{39BB4E01-65E6-457E-963F-AB4AE65CAF12}" destId="{F343BBF1-AE10-2243-BACB-ECD704B10366}" srcOrd="0" destOrd="0" presId="urn:microsoft.com/office/officeart/2016/7/layout/LinearArrowProcessNumbered"/>
    <dgm:cxn modelId="{B149AB2D-09A6-402F-A744-EDB61910D783}" type="presOf" srcId="{F2984D9D-C4B7-466C-917F-016AB171EC81}" destId="{A076C6E9-A409-7742-A25A-D36741B9BD57}" srcOrd="0" destOrd="0" presId="urn:microsoft.com/office/officeart/2016/7/layout/LinearArrowProcessNumbered"/>
    <dgm:cxn modelId="{58DD4D37-FDA1-4301-824C-9E5A68C56ECF}" type="presOf" srcId="{95EF415C-D9F3-4F7B-B713-798291BED2DC}" destId="{C102C69B-E2FD-7042-A5D7-736BE1CCC85D}" srcOrd="0" destOrd="0" presId="urn:microsoft.com/office/officeart/2016/7/layout/LinearArrowProcessNumbered"/>
    <dgm:cxn modelId="{82996A5F-9858-467F-846B-6C37C584C4A0}" srcId="{690982ED-73A0-4B25-9450-82C4A952B63D}" destId="{95EF415C-D9F3-4F7B-B713-798291BED2DC}" srcOrd="3" destOrd="0" parTransId="{4DDD4857-7E67-4A80-9AB3-E7F12927D6D5}" sibTransId="{F2984D9D-C4B7-466C-917F-016AB171EC81}"/>
    <dgm:cxn modelId="{81825145-C93B-477D-B542-14CFC32F24C4}" type="presOf" srcId="{D19DDD5F-D2EB-4940-9BE5-1BF929D24A01}" destId="{CBB56D8B-9D27-3544-915D-15D3A8AE3876}" srcOrd="0" destOrd="0" presId="urn:microsoft.com/office/officeart/2016/7/layout/LinearArrowProcessNumbered"/>
    <dgm:cxn modelId="{1D76D04F-9392-4A52-9827-70DBAB6F3443}" srcId="{690982ED-73A0-4B25-9450-82C4A952B63D}" destId="{EF2702CE-AC28-42A5-A296-1DBF1FD7147D}" srcOrd="2" destOrd="0" parTransId="{2672C6D5-A950-47F5-9357-658781D920A2}" sibTransId="{39BB4E01-65E6-457E-963F-AB4AE65CAF12}"/>
    <dgm:cxn modelId="{3D7BD584-D144-477C-8F33-C9366E548804}" srcId="{690982ED-73A0-4B25-9450-82C4A952B63D}" destId="{55F2BDCB-0CF5-42D6-9CB0-E4D6CC017779}" srcOrd="1" destOrd="0" parTransId="{30D5D1FC-50CB-4B94-A02E-8B6B2C33FA58}" sibTransId="{D19DDD5F-D2EB-4940-9BE5-1BF929D24A01}"/>
    <dgm:cxn modelId="{0184A498-5135-478E-8403-93E5A767DDCB}" type="presOf" srcId="{690982ED-73A0-4B25-9450-82C4A952B63D}" destId="{8520703C-4C9E-064A-B72B-2101A8A70162}" srcOrd="0" destOrd="0" presId="urn:microsoft.com/office/officeart/2016/7/layout/LinearArrowProcessNumbered"/>
    <dgm:cxn modelId="{2DD6B4AC-44E6-445B-BD63-053A8D7714E4}" type="presOf" srcId="{B60C6F13-E67D-4CE0-A2E7-8B55D6604F2B}" destId="{9E0C32DC-6B5E-654F-9143-EA036CD0315A}" srcOrd="0" destOrd="0" presId="urn:microsoft.com/office/officeart/2016/7/layout/LinearArrowProcessNumbered"/>
    <dgm:cxn modelId="{0AA86BD1-C453-44C5-BD5E-185304F608B8}" type="presOf" srcId="{EF2702CE-AC28-42A5-A296-1DBF1FD7147D}" destId="{B5CE99D7-423A-B949-8A66-AB99C76E1BBA}" srcOrd="0" destOrd="0" presId="urn:microsoft.com/office/officeart/2016/7/layout/LinearArrowProcessNumbered"/>
    <dgm:cxn modelId="{601643FA-59AF-4FA9-BD06-535F65864EFE}" type="presOf" srcId="{55F2BDCB-0CF5-42D6-9CB0-E4D6CC017779}" destId="{61488BFD-CE9D-F84B-B0B9-872E189B65E2}" srcOrd="0" destOrd="0" presId="urn:microsoft.com/office/officeart/2016/7/layout/LinearArrowProcessNumbered"/>
    <dgm:cxn modelId="{A938DDBA-8D82-4A15-90B0-2A2D1135C89C}" type="presParOf" srcId="{8520703C-4C9E-064A-B72B-2101A8A70162}" destId="{E303AE1A-F6BE-D04A-BBCF-AC63D026A75A}" srcOrd="0" destOrd="0" presId="urn:microsoft.com/office/officeart/2016/7/layout/LinearArrowProcessNumbered"/>
    <dgm:cxn modelId="{0B1BB81D-6A4D-457A-AF27-2E3489459CFE}" type="presParOf" srcId="{E303AE1A-F6BE-D04A-BBCF-AC63D026A75A}" destId="{4C24BD33-40FE-C440-8B41-AAE7441BFEC2}" srcOrd="0" destOrd="0" presId="urn:microsoft.com/office/officeart/2016/7/layout/LinearArrowProcessNumbered"/>
    <dgm:cxn modelId="{F5C9CEF2-E6F9-4E8E-B938-54B53B6F109A}" type="presParOf" srcId="{E303AE1A-F6BE-D04A-BBCF-AC63D026A75A}" destId="{13DFEE83-42C8-D146-9730-1729B20976DA}" srcOrd="1" destOrd="0" presId="urn:microsoft.com/office/officeart/2016/7/layout/LinearArrowProcessNumbered"/>
    <dgm:cxn modelId="{0E4B22DF-F3AE-490A-B900-E6D8801AF5AD}" type="presParOf" srcId="{13DFEE83-42C8-D146-9730-1729B20976DA}" destId="{B1FA11E6-B6B0-7B46-94DA-38227C56027F}" srcOrd="0" destOrd="0" presId="urn:microsoft.com/office/officeart/2016/7/layout/LinearArrowProcessNumbered"/>
    <dgm:cxn modelId="{4D9D8583-0B2C-4D84-AE62-5470FB7294D7}" type="presParOf" srcId="{13DFEE83-42C8-D146-9730-1729B20976DA}" destId="{FF0B3025-F393-6D43-9A65-2B652515F25F}" srcOrd="1" destOrd="0" presId="urn:microsoft.com/office/officeart/2016/7/layout/LinearArrowProcessNumbered"/>
    <dgm:cxn modelId="{1D36E877-7D9F-4293-8582-37D4B309137E}" type="presParOf" srcId="{13DFEE83-42C8-D146-9730-1729B20976DA}" destId="{3F7875F3-CA5B-2F46-9B78-485BAF6A272A}" srcOrd="2" destOrd="0" presId="urn:microsoft.com/office/officeart/2016/7/layout/LinearArrowProcessNumbered"/>
    <dgm:cxn modelId="{7F9C9252-9068-4064-BEDE-4A8AEF3560F9}" type="presParOf" srcId="{13DFEE83-42C8-D146-9730-1729B20976DA}" destId="{9986030A-4D64-6540-90D1-E6FD6CEFDEC0}" srcOrd="3" destOrd="0" presId="urn:microsoft.com/office/officeart/2016/7/layout/LinearArrowProcessNumbered"/>
    <dgm:cxn modelId="{A0BF20CE-BE3F-496A-B613-3E3354ECB5C7}" type="presParOf" srcId="{E303AE1A-F6BE-D04A-BBCF-AC63D026A75A}" destId="{9E0C32DC-6B5E-654F-9143-EA036CD0315A}" srcOrd="2" destOrd="0" presId="urn:microsoft.com/office/officeart/2016/7/layout/LinearArrowProcessNumbered"/>
    <dgm:cxn modelId="{9210D6CA-17CE-4156-9DC7-F519A79CC9DE}" type="presParOf" srcId="{8520703C-4C9E-064A-B72B-2101A8A70162}" destId="{3D528958-F01B-A449-839C-6569FA710BC5}" srcOrd="1" destOrd="0" presId="urn:microsoft.com/office/officeart/2016/7/layout/LinearArrowProcessNumbered"/>
    <dgm:cxn modelId="{D86CC89D-7EBD-4081-8B81-7F96E7C7647A}" type="presParOf" srcId="{8520703C-4C9E-064A-B72B-2101A8A70162}" destId="{7845937B-2550-EF4E-87A6-439443FC947F}" srcOrd="2" destOrd="0" presId="urn:microsoft.com/office/officeart/2016/7/layout/LinearArrowProcessNumbered"/>
    <dgm:cxn modelId="{D044154E-C396-4BF7-854E-7E9F98630156}" type="presParOf" srcId="{7845937B-2550-EF4E-87A6-439443FC947F}" destId="{09D6EC22-4C7C-374F-8A25-7C67E9A22D7E}" srcOrd="0" destOrd="0" presId="urn:microsoft.com/office/officeart/2016/7/layout/LinearArrowProcessNumbered"/>
    <dgm:cxn modelId="{D512A15C-7D3B-4316-A03E-F55B45DF5A9E}" type="presParOf" srcId="{7845937B-2550-EF4E-87A6-439443FC947F}" destId="{48BC55CB-2784-4044-88F0-DA8FB80E04A3}" srcOrd="1" destOrd="0" presId="urn:microsoft.com/office/officeart/2016/7/layout/LinearArrowProcessNumbered"/>
    <dgm:cxn modelId="{FD5A4785-FD22-4212-BB1B-594DF0E181D2}" type="presParOf" srcId="{48BC55CB-2784-4044-88F0-DA8FB80E04A3}" destId="{EDC038E4-1509-CA43-81FC-A2A0CCA21E42}" srcOrd="0" destOrd="0" presId="urn:microsoft.com/office/officeart/2016/7/layout/LinearArrowProcessNumbered"/>
    <dgm:cxn modelId="{D469676D-A3D7-414A-9D09-1A4A529F67C2}" type="presParOf" srcId="{48BC55CB-2784-4044-88F0-DA8FB80E04A3}" destId="{3ADD674D-8166-6642-AE66-09C8E613E065}" srcOrd="1" destOrd="0" presId="urn:microsoft.com/office/officeart/2016/7/layout/LinearArrowProcessNumbered"/>
    <dgm:cxn modelId="{D9617369-337E-4275-9B36-0C4CED6CC3A8}" type="presParOf" srcId="{48BC55CB-2784-4044-88F0-DA8FB80E04A3}" destId="{CBB56D8B-9D27-3544-915D-15D3A8AE3876}" srcOrd="2" destOrd="0" presId="urn:microsoft.com/office/officeart/2016/7/layout/LinearArrowProcessNumbered"/>
    <dgm:cxn modelId="{890EFD20-3E20-42BF-AF56-415AFCC260AF}" type="presParOf" srcId="{48BC55CB-2784-4044-88F0-DA8FB80E04A3}" destId="{1ECEC70E-1F54-1C45-936A-B871DE49A449}" srcOrd="3" destOrd="0" presId="urn:microsoft.com/office/officeart/2016/7/layout/LinearArrowProcessNumbered"/>
    <dgm:cxn modelId="{DE6E8121-EE7D-429C-BDB4-8E6B0BC065BD}" type="presParOf" srcId="{7845937B-2550-EF4E-87A6-439443FC947F}" destId="{61488BFD-CE9D-F84B-B0B9-872E189B65E2}" srcOrd="2" destOrd="0" presId="urn:microsoft.com/office/officeart/2016/7/layout/LinearArrowProcessNumbered"/>
    <dgm:cxn modelId="{25BA4D99-6D97-4403-8CE0-134E3E64BD1D}" type="presParOf" srcId="{8520703C-4C9E-064A-B72B-2101A8A70162}" destId="{F2CCCF73-EF8C-8440-8936-4B66B8318B7C}" srcOrd="3" destOrd="0" presId="urn:microsoft.com/office/officeart/2016/7/layout/LinearArrowProcessNumbered"/>
    <dgm:cxn modelId="{68A9825D-A161-42BE-9A0E-D5BFD08E3F1C}" type="presParOf" srcId="{8520703C-4C9E-064A-B72B-2101A8A70162}" destId="{8DF6390B-8633-A846-9EA4-D96BA7A82B58}" srcOrd="4" destOrd="0" presId="urn:microsoft.com/office/officeart/2016/7/layout/LinearArrowProcessNumbered"/>
    <dgm:cxn modelId="{8AB1C5AD-8CED-465B-A5CC-88195B730CE5}" type="presParOf" srcId="{8DF6390B-8633-A846-9EA4-D96BA7A82B58}" destId="{B4BF71E0-5AC6-6443-A4EA-47693C382E70}" srcOrd="0" destOrd="0" presId="urn:microsoft.com/office/officeart/2016/7/layout/LinearArrowProcessNumbered"/>
    <dgm:cxn modelId="{56FCCF51-43E9-4658-843E-5D954271DF55}" type="presParOf" srcId="{8DF6390B-8633-A846-9EA4-D96BA7A82B58}" destId="{73126C4F-C80C-FD49-AD11-C4F9A0104076}" srcOrd="1" destOrd="0" presId="urn:microsoft.com/office/officeart/2016/7/layout/LinearArrowProcessNumbered"/>
    <dgm:cxn modelId="{5F110EE4-6F92-4D8D-BA8C-A6ACD3D12490}" type="presParOf" srcId="{73126C4F-C80C-FD49-AD11-C4F9A0104076}" destId="{C88E8C7A-285B-7C4D-987C-B5FB635AA14E}" srcOrd="0" destOrd="0" presId="urn:microsoft.com/office/officeart/2016/7/layout/LinearArrowProcessNumbered"/>
    <dgm:cxn modelId="{B2A8A7DE-C69E-4D81-B736-959D1849E8C6}" type="presParOf" srcId="{73126C4F-C80C-FD49-AD11-C4F9A0104076}" destId="{92776FA0-BC85-9542-80C3-4E01B5962595}" srcOrd="1" destOrd="0" presId="urn:microsoft.com/office/officeart/2016/7/layout/LinearArrowProcessNumbered"/>
    <dgm:cxn modelId="{5A71D198-4657-4758-BF02-E2CAC76B6719}" type="presParOf" srcId="{73126C4F-C80C-FD49-AD11-C4F9A0104076}" destId="{F343BBF1-AE10-2243-BACB-ECD704B10366}" srcOrd="2" destOrd="0" presId="urn:microsoft.com/office/officeart/2016/7/layout/LinearArrowProcessNumbered"/>
    <dgm:cxn modelId="{BAFBBAAC-597B-462A-818C-FA9ECC544966}" type="presParOf" srcId="{73126C4F-C80C-FD49-AD11-C4F9A0104076}" destId="{B0385810-8428-5745-898F-7D3B61740ABC}" srcOrd="3" destOrd="0" presId="urn:microsoft.com/office/officeart/2016/7/layout/LinearArrowProcessNumbered"/>
    <dgm:cxn modelId="{55673BA5-8508-4C10-BB2F-C30B6F337FD7}" type="presParOf" srcId="{8DF6390B-8633-A846-9EA4-D96BA7A82B58}" destId="{B5CE99D7-423A-B949-8A66-AB99C76E1BBA}" srcOrd="2" destOrd="0" presId="urn:microsoft.com/office/officeart/2016/7/layout/LinearArrowProcessNumbered"/>
    <dgm:cxn modelId="{3BD46F3C-801D-4734-AE29-2D82DD409EB0}" type="presParOf" srcId="{8520703C-4C9E-064A-B72B-2101A8A70162}" destId="{CF2E7BD7-DF84-4245-B19A-02437CB87C15}" srcOrd="5" destOrd="0" presId="urn:microsoft.com/office/officeart/2016/7/layout/LinearArrowProcessNumbered"/>
    <dgm:cxn modelId="{8A521B7B-3784-4029-AC8E-F28426FC57B4}" type="presParOf" srcId="{8520703C-4C9E-064A-B72B-2101A8A70162}" destId="{4A3FAB19-6901-7149-B3BF-A3C45FBB996C}" srcOrd="6" destOrd="0" presId="urn:microsoft.com/office/officeart/2016/7/layout/LinearArrowProcessNumbered"/>
    <dgm:cxn modelId="{F0DB784E-F58D-42D1-9046-1BE17C6FFA21}" type="presParOf" srcId="{4A3FAB19-6901-7149-B3BF-A3C45FBB996C}" destId="{6B612F01-A361-4944-B137-4927DB561AFB}" srcOrd="0" destOrd="0" presId="urn:microsoft.com/office/officeart/2016/7/layout/LinearArrowProcessNumbered"/>
    <dgm:cxn modelId="{FC26C3E3-D4EA-4C2B-B2EE-0E5573B85FBD}" type="presParOf" srcId="{4A3FAB19-6901-7149-B3BF-A3C45FBB996C}" destId="{D2C29FCE-D8CC-2248-BCD9-9AEA2BAB2660}" srcOrd="1" destOrd="0" presId="urn:microsoft.com/office/officeart/2016/7/layout/LinearArrowProcessNumbered"/>
    <dgm:cxn modelId="{6675E728-FCB4-4C76-BC7A-3E38F9DA584F}" type="presParOf" srcId="{D2C29FCE-D8CC-2248-BCD9-9AEA2BAB2660}" destId="{82DA5DFC-449C-4C40-BA75-2D570FCFF625}" srcOrd="0" destOrd="0" presId="urn:microsoft.com/office/officeart/2016/7/layout/LinearArrowProcessNumbered"/>
    <dgm:cxn modelId="{C4500223-70ED-4190-B7DB-087610FBE6B6}" type="presParOf" srcId="{D2C29FCE-D8CC-2248-BCD9-9AEA2BAB2660}" destId="{C31AC147-B1CA-E340-8FAB-CD4BFAAE5B11}" srcOrd="1" destOrd="0" presId="urn:microsoft.com/office/officeart/2016/7/layout/LinearArrowProcessNumbered"/>
    <dgm:cxn modelId="{8F81F09E-4778-45B7-AD9E-ED9D73EAC852}" type="presParOf" srcId="{D2C29FCE-D8CC-2248-BCD9-9AEA2BAB2660}" destId="{A076C6E9-A409-7742-A25A-D36741B9BD57}" srcOrd="2" destOrd="0" presId="urn:microsoft.com/office/officeart/2016/7/layout/LinearArrowProcessNumbered"/>
    <dgm:cxn modelId="{07E0A174-72F2-48B0-B3DB-99AA842FD378}" type="presParOf" srcId="{D2C29FCE-D8CC-2248-BCD9-9AEA2BAB2660}" destId="{4CE577C3-71F2-E645-8838-92EA8A96E4A1}" srcOrd="3" destOrd="0" presId="urn:microsoft.com/office/officeart/2016/7/layout/LinearArrowProcessNumbered"/>
    <dgm:cxn modelId="{BA8C447F-076C-4FC2-AD20-E93DA9D31735}" type="presParOf" srcId="{4A3FAB19-6901-7149-B3BF-A3C45FBB996C}" destId="{C102C69B-E2FD-7042-A5D7-736BE1CCC85D}" srcOrd="2" destOrd="0" presId="urn:microsoft.com/office/officeart/2016/7/layout/LinearArrow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0225B9-6A9D-4AE3-80C4-EF1770C153B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046DB26-5A05-4730-9B9C-04C0453CE601}">
      <dgm:prSet custT="1"/>
      <dgm:spPr>
        <a:solidFill>
          <a:srgbClr val="00677F"/>
        </a:solidFill>
      </dgm:spPr>
      <dgm:t>
        <a:bodyPr/>
        <a:lstStyle/>
        <a:p>
          <a:r>
            <a:rPr lang="en-US" sz="2400" b="1" dirty="0"/>
            <a:t>Child (&lt;18) witnesses DV/Family Violence Battery</a:t>
          </a:r>
        </a:p>
      </dgm:t>
    </dgm:pt>
    <dgm:pt modelId="{4EC74F52-F0EC-4825-960E-56EBA06F3F30}" type="parTrans" cxnId="{7D661B2E-DB92-4BEB-A766-6344487D94F7}">
      <dgm:prSet/>
      <dgm:spPr/>
      <dgm:t>
        <a:bodyPr/>
        <a:lstStyle/>
        <a:p>
          <a:endParaRPr lang="en-US"/>
        </a:p>
      </dgm:t>
    </dgm:pt>
    <dgm:pt modelId="{613EC50D-7AEA-4662-937A-F219815A5495}" type="sibTrans" cxnId="{7D661B2E-DB92-4BEB-A766-6344487D94F7}">
      <dgm:prSet/>
      <dgm:spPr/>
      <dgm:t>
        <a:bodyPr/>
        <a:lstStyle/>
        <a:p>
          <a:endParaRPr lang="en-US"/>
        </a:p>
      </dgm:t>
    </dgm:pt>
    <dgm:pt modelId="{9F2CFA1B-2D2E-4DCA-9E80-59208EA17F07}">
      <dgm:prSet custT="1"/>
      <dgm:spPr>
        <a:solidFill>
          <a:srgbClr val="00A4C7"/>
        </a:solidFill>
      </dgm:spPr>
      <dgm:t>
        <a:bodyPr/>
        <a:lstStyle/>
        <a:p>
          <a:r>
            <a:rPr lang="en-US" sz="2400" b="1" dirty="0"/>
            <a:t>Driving under the influence with a child &lt;14 in the vehicle</a:t>
          </a:r>
        </a:p>
      </dgm:t>
    </dgm:pt>
    <dgm:pt modelId="{B245CF0E-153D-41D7-A2BB-ECABADB5EE9E}" type="parTrans" cxnId="{35850256-40EA-4C49-8AB0-F4B5A3D968BD}">
      <dgm:prSet/>
      <dgm:spPr/>
      <dgm:t>
        <a:bodyPr/>
        <a:lstStyle/>
        <a:p>
          <a:endParaRPr lang="en-US"/>
        </a:p>
      </dgm:t>
    </dgm:pt>
    <dgm:pt modelId="{BBDB5F05-B0F4-41E7-ADBB-DD078E8C06C8}" type="sibTrans" cxnId="{35850256-40EA-4C49-8AB0-F4B5A3D968BD}">
      <dgm:prSet/>
      <dgm:spPr/>
      <dgm:t>
        <a:bodyPr/>
        <a:lstStyle/>
        <a:p>
          <a:endParaRPr lang="en-US"/>
        </a:p>
      </dgm:t>
    </dgm:pt>
    <dgm:pt modelId="{632B0F9A-029F-45FB-B90D-2E0EDD6AF8FD}">
      <dgm:prSet custT="1"/>
      <dgm:spPr>
        <a:solidFill>
          <a:srgbClr val="69AD40"/>
        </a:solidFill>
      </dgm:spPr>
      <dgm:t>
        <a:bodyPr/>
        <a:lstStyle/>
        <a:p>
          <a:r>
            <a:rPr lang="en-US" sz="2400" b="1" dirty="0"/>
            <a:t>Child is present where methamphetamine is manufactured</a:t>
          </a:r>
        </a:p>
      </dgm:t>
    </dgm:pt>
    <dgm:pt modelId="{1358E3B7-F430-4AAD-A81A-3A8F17499B63}" type="parTrans" cxnId="{721D7C65-22F0-4267-9F6A-A8DC3C9D5039}">
      <dgm:prSet/>
      <dgm:spPr/>
      <dgm:t>
        <a:bodyPr/>
        <a:lstStyle/>
        <a:p>
          <a:endParaRPr lang="en-US"/>
        </a:p>
      </dgm:t>
    </dgm:pt>
    <dgm:pt modelId="{EE409372-EC60-4F09-BDB4-57B4DF234F46}" type="sibTrans" cxnId="{721D7C65-22F0-4267-9F6A-A8DC3C9D5039}">
      <dgm:prSet/>
      <dgm:spPr/>
      <dgm:t>
        <a:bodyPr/>
        <a:lstStyle/>
        <a:p>
          <a:endParaRPr lang="en-US"/>
        </a:p>
      </dgm:t>
    </dgm:pt>
    <dgm:pt modelId="{B160F647-37A2-4016-B7DE-C6ED844FF41C}">
      <dgm:prSet custT="1"/>
      <dgm:spPr>
        <a:solidFill>
          <a:srgbClr val="B1DA75"/>
        </a:solidFill>
      </dgm:spPr>
      <dgm:t>
        <a:bodyPr/>
        <a:lstStyle/>
        <a:p>
          <a:r>
            <a:rPr lang="en-US" sz="2400" b="1" dirty="0"/>
            <a:t>Prenatal substance use resulting in infant withdrawals, substance in meconium, or other medical diagnosis</a:t>
          </a:r>
        </a:p>
      </dgm:t>
    </dgm:pt>
    <dgm:pt modelId="{8E424E92-7C42-4784-8735-D1498B00DD54}" type="parTrans" cxnId="{C5F4FA2E-D255-4FEA-A91C-667A95F42657}">
      <dgm:prSet/>
      <dgm:spPr/>
      <dgm:t>
        <a:bodyPr/>
        <a:lstStyle/>
        <a:p>
          <a:endParaRPr lang="en-US"/>
        </a:p>
      </dgm:t>
    </dgm:pt>
    <dgm:pt modelId="{195DC0FA-5C88-41EC-921E-4F6842EE5FDD}" type="sibTrans" cxnId="{C5F4FA2E-D255-4FEA-A91C-667A95F42657}">
      <dgm:prSet/>
      <dgm:spPr/>
      <dgm:t>
        <a:bodyPr/>
        <a:lstStyle/>
        <a:p>
          <a:endParaRPr lang="en-US"/>
        </a:p>
      </dgm:t>
    </dgm:pt>
    <dgm:pt modelId="{B593F005-2D02-4B43-B014-8E64D8EB2632}" type="pres">
      <dgm:prSet presAssocID="{A10225B9-6A9D-4AE3-80C4-EF1770C153BA}" presName="linear" presStyleCnt="0">
        <dgm:presLayoutVars>
          <dgm:animLvl val="lvl"/>
          <dgm:resizeHandles val="exact"/>
        </dgm:presLayoutVars>
      </dgm:prSet>
      <dgm:spPr/>
    </dgm:pt>
    <dgm:pt modelId="{2A16B490-C98E-064D-8C79-DC1B26FC20CA}" type="pres">
      <dgm:prSet presAssocID="{C046DB26-5A05-4730-9B9C-04C0453CE601}" presName="parentText" presStyleLbl="node1" presStyleIdx="0" presStyleCnt="4" custScaleY="72782" custLinFactY="-496" custLinFactNeighborY="-100000">
        <dgm:presLayoutVars>
          <dgm:chMax val="0"/>
          <dgm:bulletEnabled val="1"/>
        </dgm:presLayoutVars>
      </dgm:prSet>
      <dgm:spPr/>
    </dgm:pt>
    <dgm:pt modelId="{C47B139A-63F6-46B0-A691-A37C9E4B534A}" type="pres">
      <dgm:prSet presAssocID="{613EC50D-7AEA-4662-937A-F219815A5495}" presName="spacer" presStyleCnt="0"/>
      <dgm:spPr/>
    </dgm:pt>
    <dgm:pt modelId="{14E81FCD-4CAF-DA44-9786-86DDE49B61FE}" type="pres">
      <dgm:prSet presAssocID="{9F2CFA1B-2D2E-4DCA-9E80-59208EA17F07}" presName="parentText" presStyleLbl="node1" presStyleIdx="1" presStyleCnt="4" custScaleY="81068" custLinFactNeighborY="-61349">
        <dgm:presLayoutVars>
          <dgm:chMax val="0"/>
          <dgm:bulletEnabled val="1"/>
        </dgm:presLayoutVars>
      </dgm:prSet>
      <dgm:spPr/>
    </dgm:pt>
    <dgm:pt modelId="{2B01FE02-844E-4C41-86FD-F27D579E2152}" type="pres">
      <dgm:prSet presAssocID="{BBDB5F05-B0F4-41E7-ADBB-DD078E8C06C8}" presName="spacer" presStyleCnt="0"/>
      <dgm:spPr/>
    </dgm:pt>
    <dgm:pt modelId="{737006C2-9E9A-2544-9831-645C354E2AD9}" type="pres">
      <dgm:prSet presAssocID="{632B0F9A-029F-45FB-B90D-2E0EDD6AF8FD}" presName="parentText" presStyleLbl="node1" presStyleIdx="2" presStyleCnt="4" custScaleY="88446" custLinFactNeighborY="-29466">
        <dgm:presLayoutVars>
          <dgm:chMax val="0"/>
          <dgm:bulletEnabled val="1"/>
        </dgm:presLayoutVars>
      </dgm:prSet>
      <dgm:spPr/>
    </dgm:pt>
    <dgm:pt modelId="{EFCD4D28-BCA0-44B2-B121-7A8104104598}" type="pres">
      <dgm:prSet presAssocID="{EE409372-EC60-4F09-BDB4-57B4DF234F46}" presName="spacer" presStyleCnt="0"/>
      <dgm:spPr/>
    </dgm:pt>
    <dgm:pt modelId="{62F20360-0678-8E4B-AAE4-05B63432DA0C}" type="pres">
      <dgm:prSet presAssocID="{B160F647-37A2-4016-B7DE-C6ED844FF41C}" presName="parentText" presStyleLbl="node1" presStyleIdx="3" presStyleCnt="4" custLinFactNeighborY="47356">
        <dgm:presLayoutVars>
          <dgm:chMax val="0"/>
          <dgm:bulletEnabled val="1"/>
        </dgm:presLayoutVars>
      </dgm:prSet>
      <dgm:spPr/>
    </dgm:pt>
  </dgm:ptLst>
  <dgm:cxnLst>
    <dgm:cxn modelId="{7D661B2E-DB92-4BEB-A766-6344487D94F7}" srcId="{A10225B9-6A9D-4AE3-80C4-EF1770C153BA}" destId="{C046DB26-5A05-4730-9B9C-04C0453CE601}" srcOrd="0" destOrd="0" parTransId="{4EC74F52-F0EC-4825-960E-56EBA06F3F30}" sibTransId="{613EC50D-7AEA-4662-937A-F219815A5495}"/>
    <dgm:cxn modelId="{C5F4FA2E-D255-4FEA-A91C-667A95F42657}" srcId="{A10225B9-6A9D-4AE3-80C4-EF1770C153BA}" destId="{B160F647-37A2-4016-B7DE-C6ED844FF41C}" srcOrd="3" destOrd="0" parTransId="{8E424E92-7C42-4784-8735-D1498B00DD54}" sibTransId="{195DC0FA-5C88-41EC-921E-4F6842EE5FDD}"/>
    <dgm:cxn modelId="{721D7C65-22F0-4267-9F6A-A8DC3C9D5039}" srcId="{A10225B9-6A9D-4AE3-80C4-EF1770C153BA}" destId="{632B0F9A-029F-45FB-B90D-2E0EDD6AF8FD}" srcOrd="2" destOrd="0" parTransId="{1358E3B7-F430-4AAD-A81A-3A8F17499B63}" sibTransId="{EE409372-EC60-4F09-BDB4-57B4DF234F46}"/>
    <dgm:cxn modelId="{35850256-40EA-4C49-8AB0-F4B5A3D968BD}" srcId="{A10225B9-6A9D-4AE3-80C4-EF1770C153BA}" destId="{9F2CFA1B-2D2E-4DCA-9E80-59208EA17F07}" srcOrd="1" destOrd="0" parTransId="{B245CF0E-153D-41D7-A2BB-ECABADB5EE9E}" sibTransId="{BBDB5F05-B0F4-41E7-ADBB-DD078E8C06C8}"/>
    <dgm:cxn modelId="{413B9C57-C5B1-46C6-8EB8-03444FCAD21A}" type="presOf" srcId="{A10225B9-6A9D-4AE3-80C4-EF1770C153BA}" destId="{B593F005-2D02-4B43-B014-8E64D8EB2632}" srcOrd="0" destOrd="0" presId="urn:microsoft.com/office/officeart/2005/8/layout/vList2"/>
    <dgm:cxn modelId="{79DBB79B-B8CF-4E17-A445-D686BC65DD9A}" type="presOf" srcId="{9F2CFA1B-2D2E-4DCA-9E80-59208EA17F07}" destId="{14E81FCD-4CAF-DA44-9786-86DDE49B61FE}" srcOrd="0" destOrd="0" presId="urn:microsoft.com/office/officeart/2005/8/layout/vList2"/>
    <dgm:cxn modelId="{7C98C5C6-B010-4352-8299-9B1931E7B4AD}" type="presOf" srcId="{B160F647-37A2-4016-B7DE-C6ED844FF41C}" destId="{62F20360-0678-8E4B-AAE4-05B63432DA0C}" srcOrd="0" destOrd="0" presId="urn:microsoft.com/office/officeart/2005/8/layout/vList2"/>
    <dgm:cxn modelId="{9DFD63D7-6D9D-4302-BEA6-E7532B6E9473}" type="presOf" srcId="{632B0F9A-029F-45FB-B90D-2E0EDD6AF8FD}" destId="{737006C2-9E9A-2544-9831-645C354E2AD9}" srcOrd="0" destOrd="0" presId="urn:microsoft.com/office/officeart/2005/8/layout/vList2"/>
    <dgm:cxn modelId="{B2A9B9F9-B50F-484A-B86F-B7C2A1219E3F}" type="presOf" srcId="{C046DB26-5A05-4730-9B9C-04C0453CE601}" destId="{2A16B490-C98E-064D-8C79-DC1B26FC20CA}" srcOrd="0" destOrd="0" presId="urn:microsoft.com/office/officeart/2005/8/layout/vList2"/>
    <dgm:cxn modelId="{87FA9A85-0F2D-48C4-8296-4A3078B50D75}" type="presParOf" srcId="{B593F005-2D02-4B43-B014-8E64D8EB2632}" destId="{2A16B490-C98E-064D-8C79-DC1B26FC20CA}" srcOrd="0" destOrd="0" presId="urn:microsoft.com/office/officeart/2005/8/layout/vList2"/>
    <dgm:cxn modelId="{7086C518-CFF1-46AB-90A8-0580B610420A}" type="presParOf" srcId="{B593F005-2D02-4B43-B014-8E64D8EB2632}" destId="{C47B139A-63F6-46B0-A691-A37C9E4B534A}" srcOrd="1" destOrd="0" presId="urn:microsoft.com/office/officeart/2005/8/layout/vList2"/>
    <dgm:cxn modelId="{28C2A282-4034-41D1-87D3-1C433C0CA792}" type="presParOf" srcId="{B593F005-2D02-4B43-B014-8E64D8EB2632}" destId="{14E81FCD-4CAF-DA44-9786-86DDE49B61FE}" srcOrd="2" destOrd="0" presId="urn:microsoft.com/office/officeart/2005/8/layout/vList2"/>
    <dgm:cxn modelId="{F4024290-FF79-4344-A84C-FCB9BE72D58F}" type="presParOf" srcId="{B593F005-2D02-4B43-B014-8E64D8EB2632}" destId="{2B01FE02-844E-4C41-86FD-F27D579E2152}" srcOrd="3" destOrd="0" presId="urn:microsoft.com/office/officeart/2005/8/layout/vList2"/>
    <dgm:cxn modelId="{5F409046-52F5-41DA-B339-31F3E3F61A77}" type="presParOf" srcId="{B593F005-2D02-4B43-B014-8E64D8EB2632}" destId="{737006C2-9E9A-2544-9831-645C354E2AD9}" srcOrd="4" destOrd="0" presId="urn:microsoft.com/office/officeart/2005/8/layout/vList2"/>
    <dgm:cxn modelId="{2B47794E-99DB-486E-B757-7DF8B4C4560E}" type="presParOf" srcId="{B593F005-2D02-4B43-B014-8E64D8EB2632}" destId="{EFCD4D28-BCA0-44B2-B121-7A8104104598}" srcOrd="5" destOrd="0" presId="urn:microsoft.com/office/officeart/2005/8/layout/vList2"/>
    <dgm:cxn modelId="{808E942B-0DDD-4791-BA7F-FB0AA77149E2}" type="presParOf" srcId="{B593F005-2D02-4B43-B014-8E64D8EB2632}" destId="{62F20360-0678-8E4B-AAE4-05B63432DA0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86C940C-1305-4ABF-A9BE-80ABE09837BC}" type="doc">
      <dgm:prSet loTypeId="urn:microsoft.com/office/officeart/2018/2/layout/IconVerticalSolidList" loCatId="icon" qsTypeId="urn:microsoft.com/office/officeart/2005/8/quickstyle/simple4" qsCatId="simple" csTypeId="urn:microsoft.com/office/officeart/2005/8/colors/colorful5" csCatId="colorful" phldr="1"/>
      <dgm:spPr/>
      <dgm:t>
        <a:bodyPr/>
        <a:lstStyle/>
        <a:p>
          <a:endParaRPr lang="en-US"/>
        </a:p>
      </dgm:t>
    </dgm:pt>
    <dgm:pt modelId="{358721BE-32AB-44C0-9E27-AA865BB36454}">
      <dgm:prSet custT="1"/>
      <dgm:spPr/>
      <dgm:t>
        <a:bodyPr/>
        <a:lstStyle/>
        <a:p>
          <a:r>
            <a:rPr lang="en-US" sz="2400" b="1" dirty="0"/>
            <a:t>Indirect Hints</a:t>
          </a:r>
          <a:r>
            <a:rPr lang="en-US" sz="2400" b="1"/>
            <a:t>: </a:t>
          </a:r>
          <a:r>
            <a:rPr lang="en-US" sz="2400" i="1"/>
            <a:t>“My uncle wears funny underwear.”</a:t>
          </a:r>
          <a:endParaRPr lang="en-US" sz="2400" i="1" dirty="0"/>
        </a:p>
      </dgm:t>
    </dgm:pt>
    <dgm:pt modelId="{5145BD62-04F7-4022-9252-2046F908D0B8}" type="parTrans" cxnId="{A1C01F13-6277-407D-B313-356DCFC4796F}">
      <dgm:prSet/>
      <dgm:spPr/>
      <dgm:t>
        <a:bodyPr/>
        <a:lstStyle/>
        <a:p>
          <a:endParaRPr lang="en-US"/>
        </a:p>
      </dgm:t>
    </dgm:pt>
    <dgm:pt modelId="{C6FF8EF5-94CE-4581-A2B6-92E704612F79}" type="sibTrans" cxnId="{A1C01F13-6277-407D-B313-356DCFC4796F}">
      <dgm:prSet/>
      <dgm:spPr/>
      <dgm:t>
        <a:bodyPr/>
        <a:lstStyle/>
        <a:p>
          <a:endParaRPr lang="en-US"/>
        </a:p>
      </dgm:t>
    </dgm:pt>
    <dgm:pt modelId="{E74984A5-F716-4171-A456-83272AA4B938}">
      <dgm:prSet/>
      <dgm:spPr/>
      <dgm:t>
        <a:bodyPr/>
        <a:lstStyle/>
        <a:p>
          <a:r>
            <a:rPr lang="en-US" b="1" dirty="0"/>
            <a:t>Disguised disclosure: </a:t>
          </a:r>
          <a:r>
            <a:rPr lang="en-US" i="1" dirty="0"/>
            <a:t>“I know someone who is being hurt.”</a:t>
          </a:r>
        </a:p>
      </dgm:t>
    </dgm:pt>
    <dgm:pt modelId="{E28AD35F-0B6D-466F-BADA-11AE7A8081F8}" type="parTrans" cxnId="{EBAE4B6E-6CF3-4F59-BBBE-E733A1EB0176}">
      <dgm:prSet/>
      <dgm:spPr/>
      <dgm:t>
        <a:bodyPr/>
        <a:lstStyle/>
        <a:p>
          <a:endParaRPr lang="en-US"/>
        </a:p>
      </dgm:t>
    </dgm:pt>
    <dgm:pt modelId="{123100A9-6E75-460D-8A19-F6960954A0E9}" type="sibTrans" cxnId="{EBAE4B6E-6CF3-4F59-BBBE-E733A1EB0176}">
      <dgm:prSet/>
      <dgm:spPr/>
      <dgm:t>
        <a:bodyPr/>
        <a:lstStyle/>
        <a:p>
          <a:endParaRPr lang="en-US"/>
        </a:p>
      </dgm:t>
    </dgm:pt>
    <dgm:pt modelId="{52BA5A2A-6601-4060-9B8A-32A0DF456F84}">
      <dgm:prSet/>
      <dgm:spPr/>
      <dgm:t>
        <a:bodyPr/>
        <a:lstStyle/>
        <a:p>
          <a:r>
            <a:rPr lang="en-US" b="1" dirty="0"/>
            <a:t>Disclosure with strings attached: </a:t>
          </a:r>
          <a:r>
            <a:rPr lang="en-US" i="1" dirty="0"/>
            <a:t>“I’ll tell if you promise not to say anything.”</a:t>
          </a:r>
        </a:p>
      </dgm:t>
    </dgm:pt>
    <dgm:pt modelId="{410ABBE2-D677-46D5-BAD1-E66CB916A609}" type="parTrans" cxnId="{C46553E0-312F-49AE-94B8-45F876B757AE}">
      <dgm:prSet/>
      <dgm:spPr/>
      <dgm:t>
        <a:bodyPr/>
        <a:lstStyle/>
        <a:p>
          <a:endParaRPr lang="en-US"/>
        </a:p>
      </dgm:t>
    </dgm:pt>
    <dgm:pt modelId="{D8E11278-942B-4C73-9755-B58ED5948D17}" type="sibTrans" cxnId="{C46553E0-312F-49AE-94B8-45F876B757AE}">
      <dgm:prSet/>
      <dgm:spPr/>
      <dgm:t>
        <a:bodyPr/>
        <a:lstStyle/>
        <a:p>
          <a:endParaRPr lang="en-US"/>
        </a:p>
      </dgm:t>
    </dgm:pt>
    <dgm:pt modelId="{BDAB7EBC-7C14-41AB-B06F-B55B8846B176}" type="pres">
      <dgm:prSet presAssocID="{486C940C-1305-4ABF-A9BE-80ABE09837BC}" presName="root" presStyleCnt="0">
        <dgm:presLayoutVars>
          <dgm:dir/>
          <dgm:resizeHandles val="exact"/>
        </dgm:presLayoutVars>
      </dgm:prSet>
      <dgm:spPr/>
    </dgm:pt>
    <dgm:pt modelId="{DA41A9EB-F79D-40F0-9EF5-C8127F4C3CF9}" type="pres">
      <dgm:prSet presAssocID="{358721BE-32AB-44C0-9E27-AA865BB36454}" presName="compNode" presStyleCnt="0"/>
      <dgm:spPr/>
    </dgm:pt>
    <dgm:pt modelId="{BA4CD3BD-BE25-4962-8D35-6BF098C09446}" type="pres">
      <dgm:prSet presAssocID="{358721BE-32AB-44C0-9E27-AA865BB36454}" presName="bgRect" presStyleLbl="bgShp" presStyleIdx="0" presStyleCnt="3"/>
      <dgm:spPr>
        <a:solidFill>
          <a:schemeClr val="bg1">
            <a:lumMod val="95000"/>
          </a:schemeClr>
        </a:solidFill>
      </dgm:spPr>
    </dgm:pt>
    <dgm:pt modelId="{DFF9A6A4-1FDE-4BC2-83DB-5BBC5E374ACF}" type="pres">
      <dgm:prSet presAssocID="{358721BE-32AB-44C0-9E27-AA865BB36454}" presName="iconRect" presStyleLbl="node1" presStyleIdx="0" presStyleCnt="3"/>
      <dgm:spPr>
        <a:blipFill rotWithShape="1">
          <a:blip xmlns:r="http://schemas.openxmlformats.org/officeDocument/2006/relationships" r:embed="rId1"/>
          <a:stretch>
            <a:fillRect/>
          </a:stretch>
        </a:blipFill>
      </dgm:spPr>
      <dgm:extLst>
        <a:ext uri="{E40237B7-FDA0-4F09-8148-C483321AD2D9}">
          <dgm14:cNvPr xmlns:dgm14="http://schemas.microsoft.com/office/drawing/2010/diagram" id="0" name="" descr="Moustache Face with Solid Fill"/>
        </a:ext>
      </dgm:extLst>
    </dgm:pt>
    <dgm:pt modelId="{2C247471-69EB-4A79-A740-0B468E0D2681}" type="pres">
      <dgm:prSet presAssocID="{358721BE-32AB-44C0-9E27-AA865BB36454}" presName="spaceRect" presStyleCnt="0"/>
      <dgm:spPr/>
    </dgm:pt>
    <dgm:pt modelId="{8181F9C9-D24B-415D-AF22-E66C7D30B8F7}" type="pres">
      <dgm:prSet presAssocID="{358721BE-32AB-44C0-9E27-AA865BB36454}" presName="parTx" presStyleLbl="revTx" presStyleIdx="0" presStyleCnt="3">
        <dgm:presLayoutVars>
          <dgm:chMax val="0"/>
          <dgm:chPref val="0"/>
        </dgm:presLayoutVars>
      </dgm:prSet>
      <dgm:spPr/>
    </dgm:pt>
    <dgm:pt modelId="{8FE436EC-AB31-4691-B6CD-885D81172500}" type="pres">
      <dgm:prSet presAssocID="{C6FF8EF5-94CE-4581-A2B6-92E704612F79}" presName="sibTrans" presStyleCnt="0"/>
      <dgm:spPr/>
    </dgm:pt>
    <dgm:pt modelId="{CE97800F-0000-4805-B3A2-A57D422A06C8}" type="pres">
      <dgm:prSet presAssocID="{E74984A5-F716-4171-A456-83272AA4B938}" presName="compNode" presStyleCnt="0"/>
      <dgm:spPr/>
    </dgm:pt>
    <dgm:pt modelId="{48FA793D-E240-4B15-B381-1D138C4EA4FD}" type="pres">
      <dgm:prSet presAssocID="{E74984A5-F716-4171-A456-83272AA4B938}" presName="bgRect" presStyleLbl="bgShp" presStyleIdx="1" presStyleCnt="3"/>
      <dgm:spPr>
        <a:solidFill>
          <a:schemeClr val="bg1">
            <a:lumMod val="95000"/>
          </a:schemeClr>
        </a:solidFill>
      </dgm:spPr>
    </dgm:pt>
    <dgm:pt modelId="{06B95B3A-B0FF-4B16-AB93-22BD6426F1F1}" type="pres">
      <dgm:prSet presAssocID="{E74984A5-F716-4171-A456-83272AA4B938}" presName="iconRect" presStyleLbl="node1" presStyleIdx="1" presStyleCnt="3"/>
      <dgm:spPr>
        <a:blipFill rotWithShape="1">
          <a:blip xmlns:r="http://schemas.openxmlformats.org/officeDocument/2006/relationships" r:embed="rId2"/>
          <a:stretch>
            <a:fillRect/>
          </a:stretch>
        </a:blipFill>
        <a:ln>
          <a:noFill/>
        </a:ln>
      </dgm:spPr>
      <dgm:extLst>
        <a:ext uri="{E40237B7-FDA0-4F09-8148-C483321AD2D9}">
          <dgm14:cNvPr xmlns:dgm14="http://schemas.microsoft.com/office/drawing/2010/diagram" id="0" name="" descr="Skeleton"/>
        </a:ext>
      </dgm:extLst>
    </dgm:pt>
    <dgm:pt modelId="{7B90D3C4-06BC-4575-B806-204EEA61AB8D}" type="pres">
      <dgm:prSet presAssocID="{E74984A5-F716-4171-A456-83272AA4B938}" presName="spaceRect" presStyleCnt="0"/>
      <dgm:spPr/>
    </dgm:pt>
    <dgm:pt modelId="{17E9B69E-3EEE-4916-AF11-A801D6B7EB2C}" type="pres">
      <dgm:prSet presAssocID="{E74984A5-F716-4171-A456-83272AA4B938}" presName="parTx" presStyleLbl="revTx" presStyleIdx="1" presStyleCnt="3">
        <dgm:presLayoutVars>
          <dgm:chMax val="0"/>
          <dgm:chPref val="0"/>
        </dgm:presLayoutVars>
      </dgm:prSet>
      <dgm:spPr/>
    </dgm:pt>
    <dgm:pt modelId="{5057A474-1E6F-447E-972B-B34126FF8D0C}" type="pres">
      <dgm:prSet presAssocID="{123100A9-6E75-460D-8A19-F6960954A0E9}" presName="sibTrans" presStyleCnt="0"/>
      <dgm:spPr/>
    </dgm:pt>
    <dgm:pt modelId="{FDDDC308-9941-4318-B130-DD275A749CC3}" type="pres">
      <dgm:prSet presAssocID="{52BA5A2A-6601-4060-9B8A-32A0DF456F84}" presName="compNode" presStyleCnt="0"/>
      <dgm:spPr/>
    </dgm:pt>
    <dgm:pt modelId="{FB299D28-20A7-47E2-A1F3-9AA5AF71EF95}" type="pres">
      <dgm:prSet presAssocID="{52BA5A2A-6601-4060-9B8A-32A0DF456F84}" presName="bgRect" presStyleLbl="bgShp" presStyleIdx="2" presStyleCnt="3"/>
      <dgm:spPr>
        <a:solidFill>
          <a:schemeClr val="bg1">
            <a:lumMod val="95000"/>
          </a:schemeClr>
        </a:solidFill>
      </dgm:spPr>
    </dgm:pt>
    <dgm:pt modelId="{490DAC11-4050-46FE-9F62-F7990EDD257C}" type="pres">
      <dgm:prSet presAssocID="{52BA5A2A-6601-4060-9B8A-32A0DF456F84}" presName="iconRect" presStyleLbl="node1" presStyleIdx="2" presStyleCnt="3"/>
      <dgm:spPr>
        <a:blipFill rotWithShape="1">
          <a:blip xmlns:r="http://schemas.openxmlformats.org/officeDocument/2006/relationships" r:embed="rId3"/>
          <a:stretch>
            <a:fillRect/>
          </a:stretch>
        </a:blipFill>
      </dgm:spPr>
      <dgm:extLst>
        <a:ext uri="{E40237B7-FDA0-4F09-8148-C483321AD2D9}">
          <dgm14:cNvPr xmlns:dgm14="http://schemas.microsoft.com/office/drawing/2010/diagram" id="0" name="" descr="Wind Chime"/>
        </a:ext>
      </dgm:extLst>
    </dgm:pt>
    <dgm:pt modelId="{E48BFF03-DCA6-47BB-B90A-DD088830D2B7}" type="pres">
      <dgm:prSet presAssocID="{52BA5A2A-6601-4060-9B8A-32A0DF456F84}" presName="spaceRect" presStyleCnt="0"/>
      <dgm:spPr/>
    </dgm:pt>
    <dgm:pt modelId="{2A208047-2871-40FE-A6E0-CB8C1065431B}" type="pres">
      <dgm:prSet presAssocID="{52BA5A2A-6601-4060-9B8A-32A0DF456F84}" presName="parTx" presStyleLbl="revTx" presStyleIdx="2" presStyleCnt="3">
        <dgm:presLayoutVars>
          <dgm:chMax val="0"/>
          <dgm:chPref val="0"/>
        </dgm:presLayoutVars>
      </dgm:prSet>
      <dgm:spPr/>
    </dgm:pt>
  </dgm:ptLst>
  <dgm:cxnLst>
    <dgm:cxn modelId="{A1C01F13-6277-407D-B313-356DCFC4796F}" srcId="{486C940C-1305-4ABF-A9BE-80ABE09837BC}" destId="{358721BE-32AB-44C0-9E27-AA865BB36454}" srcOrd="0" destOrd="0" parTransId="{5145BD62-04F7-4022-9252-2046F908D0B8}" sibTransId="{C6FF8EF5-94CE-4581-A2B6-92E704612F79}"/>
    <dgm:cxn modelId="{5499481C-AECC-486A-B74F-4DEB8E73E7A8}" type="presOf" srcId="{358721BE-32AB-44C0-9E27-AA865BB36454}" destId="{8181F9C9-D24B-415D-AF22-E66C7D30B8F7}" srcOrd="0" destOrd="0" presId="urn:microsoft.com/office/officeart/2018/2/layout/IconVerticalSolidList"/>
    <dgm:cxn modelId="{E13EA442-F41B-41D6-A032-5FCD8B418A60}" type="presOf" srcId="{E74984A5-F716-4171-A456-83272AA4B938}" destId="{17E9B69E-3EEE-4916-AF11-A801D6B7EB2C}" srcOrd="0" destOrd="0" presId="urn:microsoft.com/office/officeart/2018/2/layout/IconVerticalSolidList"/>
    <dgm:cxn modelId="{EBAE4B6E-6CF3-4F59-BBBE-E733A1EB0176}" srcId="{486C940C-1305-4ABF-A9BE-80ABE09837BC}" destId="{E74984A5-F716-4171-A456-83272AA4B938}" srcOrd="1" destOrd="0" parTransId="{E28AD35F-0B6D-466F-BADA-11AE7A8081F8}" sibTransId="{123100A9-6E75-460D-8A19-F6960954A0E9}"/>
    <dgm:cxn modelId="{0ACB9554-7CFF-4FA4-B132-45280581CFB1}" type="presOf" srcId="{52BA5A2A-6601-4060-9B8A-32A0DF456F84}" destId="{2A208047-2871-40FE-A6E0-CB8C1065431B}" srcOrd="0" destOrd="0" presId="urn:microsoft.com/office/officeart/2018/2/layout/IconVerticalSolidList"/>
    <dgm:cxn modelId="{FA5DE57C-29EF-48A7-A4D8-CDF70D2DD358}" type="presOf" srcId="{486C940C-1305-4ABF-A9BE-80ABE09837BC}" destId="{BDAB7EBC-7C14-41AB-B06F-B55B8846B176}" srcOrd="0" destOrd="0" presId="urn:microsoft.com/office/officeart/2018/2/layout/IconVerticalSolidList"/>
    <dgm:cxn modelId="{C46553E0-312F-49AE-94B8-45F876B757AE}" srcId="{486C940C-1305-4ABF-A9BE-80ABE09837BC}" destId="{52BA5A2A-6601-4060-9B8A-32A0DF456F84}" srcOrd="2" destOrd="0" parTransId="{410ABBE2-D677-46D5-BAD1-E66CB916A609}" sibTransId="{D8E11278-942B-4C73-9755-B58ED5948D17}"/>
    <dgm:cxn modelId="{1F3521F4-C99D-4A15-90A0-0FA64BE5EB9D}" type="presParOf" srcId="{BDAB7EBC-7C14-41AB-B06F-B55B8846B176}" destId="{DA41A9EB-F79D-40F0-9EF5-C8127F4C3CF9}" srcOrd="0" destOrd="0" presId="urn:microsoft.com/office/officeart/2018/2/layout/IconVerticalSolidList"/>
    <dgm:cxn modelId="{7B6E7916-2404-40FC-85FE-002C9CE1314A}" type="presParOf" srcId="{DA41A9EB-F79D-40F0-9EF5-C8127F4C3CF9}" destId="{BA4CD3BD-BE25-4962-8D35-6BF098C09446}" srcOrd="0" destOrd="0" presId="urn:microsoft.com/office/officeart/2018/2/layout/IconVerticalSolidList"/>
    <dgm:cxn modelId="{8BE924E2-A975-4E0E-8E5E-3026804FAF22}" type="presParOf" srcId="{DA41A9EB-F79D-40F0-9EF5-C8127F4C3CF9}" destId="{DFF9A6A4-1FDE-4BC2-83DB-5BBC5E374ACF}" srcOrd="1" destOrd="0" presId="urn:microsoft.com/office/officeart/2018/2/layout/IconVerticalSolidList"/>
    <dgm:cxn modelId="{03C44BD8-DA58-4118-9171-657D7837EC2E}" type="presParOf" srcId="{DA41A9EB-F79D-40F0-9EF5-C8127F4C3CF9}" destId="{2C247471-69EB-4A79-A740-0B468E0D2681}" srcOrd="2" destOrd="0" presId="urn:microsoft.com/office/officeart/2018/2/layout/IconVerticalSolidList"/>
    <dgm:cxn modelId="{D75740F7-5A29-42C4-B5C7-C0FA097F1A93}" type="presParOf" srcId="{DA41A9EB-F79D-40F0-9EF5-C8127F4C3CF9}" destId="{8181F9C9-D24B-415D-AF22-E66C7D30B8F7}" srcOrd="3" destOrd="0" presId="urn:microsoft.com/office/officeart/2018/2/layout/IconVerticalSolidList"/>
    <dgm:cxn modelId="{1596D055-0A23-4100-A1AE-EDC42C1BE3C4}" type="presParOf" srcId="{BDAB7EBC-7C14-41AB-B06F-B55B8846B176}" destId="{8FE436EC-AB31-4691-B6CD-885D81172500}" srcOrd="1" destOrd="0" presId="urn:microsoft.com/office/officeart/2018/2/layout/IconVerticalSolidList"/>
    <dgm:cxn modelId="{C7CA7396-BB02-4179-A94B-0711608F3F17}" type="presParOf" srcId="{BDAB7EBC-7C14-41AB-B06F-B55B8846B176}" destId="{CE97800F-0000-4805-B3A2-A57D422A06C8}" srcOrd="2" destOrd="0" presId="urn:microsoft.com/office/officeart/2018/2/layout/IconVerticalSolidList"/>
    <dgm:cxn modelId="{2E20AAEF-B267-4907-B848-4CBF023BCFAE}" type="presParOf" srcId="{CE97800F-0000-4805-B3A2-A57D422A06C8}" destId="{48FA793D-E240-4B15-B381-1D138C4EA4FD}" srcOrd="0" destOrd="0" presId="urn:microsoft.com/office/officeart/2018/2/layout/IconVerticalSolidList"/>
    <dgm:cxn modelId="{55D83CA9-8B78-4F58-8BF5-362A35AD320A}" type="presParOf" srcId="{CE97800F-0000-4805-B3A2-A57D422A06C8}" destId="{06B95B3A-B0FF-4B16-AB93-22BD6426F1F1}" srcOrd="1" destOrd="0" presId="urn:microsoft.com/office/officeart/2018/2/layout/IconVerticalSolidList"/>
    <dgm:cxn modelId="{619D519B-7165-4FCC-AF5F-88714550BDE4}" type="presParOf" srcId="{CE97800F-0000-4805-B3A2-A57D422A06C8}" destId="{7B90D3C4-06BC-4575-B806-204EEA61AB8D}" srcOrd="2" destOrd="0" presId="urn:microsoft.com/office/officeart/2018/2/layout/IconVerticalSolidList"/>
    <dgm:cxn modelId="{89C13E92-E54B-4822-8B1E-7985A5AA444D}" type="presParOf" srcId="{CE97800F-0000-4805-B3A2-A57D422A06C8}" destId="{17E9B69E-3EEE-4916-AF11-A801D6B7EB2C}" srcOrd="3" destOrd="0" presId="urn:microsoft.com/office/officeart/2018/2/layout/IconVerticalSolidList"/>
    <dgm:cxn modelId="{FCD2C183-0F5D-4290-A60E-C792A770D1B7}" type="presParOf" srcId="{BDAB7EBC-7C14-41AB-B06F-B55B8846B176}" destId="{5057A474-1E6F-447E-972B-B34126FF8D0C}" srcOrd="3" destOrd="0" presId="urn:microsoft.com/office/officeart/2018/2/layout/IconVerticalSolidList"/>
    <dgm:cxn modelId="{151605EE-94D7-4DDB-AC82-D8A159D7A3F1}" type="presParOf" srcId="{BDAB7EBC-7C14-41AB-B06F-B55B8846B176}" destId="{FDDDC308-9941-4318-B130-DD275A749CC3}" srcOrd="4" destOrd="0" presId="urn:microsoft.com/office/officeart/2018/2/layout/IconVerticalSolidList"/>
    <dgm:cxn modelId="{90F36426-24B5-4396-BD8B-0DB2DAD83C08}" type="presParOf" srcId="{FDDDC308-9941-4318-B130-DD275A749CC3}" destId="{FB299D28-20A7-47E2-A1F3-9AA5AF71EF95}" srcOrd="0" destOrd="0" presId="urn:microsoft.com/office/officeart/2018/2/layout/IconVerticalSolidList"/>
    <dgm:cxn modelId="{07200464-933B-4147-A5B6-B683EF84A741}" type="presParOf" srcId="{FDDDC308-9941-4318-B130-DD275A749CC3}" destId="{490DAC11-4050-46FE-9F62-F7990EDD257C}" srcOrd="1" destOrd="0" presId="urn:microsoft.com/office/officeart/2018/2/layout/IconVerticalSolidList"/>
    <dgm:cxn modelId="{4F33082E-498E-416D-B51A-1CD51348C0B4}" type="presParOf" srcId="{FDDDC308-9941-4318-B130-DD275A749CC3}" destId="{E48BFF03-DCA6-47BB-B90A-DD088830D2B7}" srcOrd="2" destOrd="0" presId="urn:microsoft.com/office/officeart/2018/2/layout/IconVerticalSolidList"/>
    <dgm:cxn modelId="{63795B61-D534-4434-BF15-38C9685832BA}" type="presParOf" srcId="{FDDDC308-9941-4318-B130-DD275A749CC3}" destId="{2A208047-2871-40FE-A6E0-CB8C1065431B}"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0225B9-6A9D-4AE3-80C4-EF1770C153B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046DB26-5A05-4730-9B9C-04C0453CE601}">
      <dgm:prSet custT="1"/>
      <dgm:spPr>
        <a:solidFill>
          <a:srgbClr val="00677F"/>
        </a:solidFill>
      </dgm:spPr>
      <dgm:t>
        <a:bodyPr/>
        <a:lstStyle/>
        <a:p>
          <a:r>
            <a:rPr lang="en-US" sz="2000" b="1" dirty="0"/>
            <a:t>Find a quiet place to talk</a:t>
          </a:r>
        </a:p>
      </dgm:t>
    </dgm:pt>
    <dgm:pt modelId="{4EC74F52-F0EC-4825-960E-56EBA06F3F30}" type="parTrans" cxnId="{7D661B2E-DB92-4BEB-A766-6344487D94F7}">
      <dgm:prSet/>
      <dgm:spPr/>
      <dgm:t>
        <a:bodyPr/>
        <a:lstStyle/>
        <a:p>
          <a:endParaRPr lang="en-US"/>
        </a:p>
      </dgm:t>
    </dgm:pt>
    <dgm:pt modelId="{613EC50D-7AEA-4662-937A-F219815A5495}" type="sibTrans" cxnId="{7D661B2E-DB92-4BEB-A766-6344487D94F7}">
      <dgm:prSet/>
      <dgm:spPr/>
      <dgm:t>
        <a:bodyPr/>
        <a:lstStyle/>
        <a:p>
          <a:endParaRPr lang="en-US"/>
        </a:p>
      </dgm:t>
    </dgm:pt>
    <dgm:pt modelId="{F8481D00-A24A-41C3-87F8-DC1F716AF2B5}">
      <dgm:prSet/>
      <dgm:spPr/>
      <dgm:t>
        <a:bodyPr/>
        <a:lstStyle/>
        <a:p>
          <a:endParaRPr lang="en-US" dirty="0"/>
        </a:p>
      </dgm:t>
    </dgm:pt>
    <dgm:pt modelId="{FF572955-0990-421A-A214-EAE4BCCB36FC}" type="parTrans" cxnId="{0E23D4CB-0D83-4ED7-9908-F4AC28EBB002}">
      <dgm:prSet/>
      <dgm:spPr/>
      <dgm:t>
        <a:bodyPr/>
        <a:lstStyle/>
        <a:p>
          <a:endParaRPr lang="en-US"/>
        </a:p>
      </dgm:t>
    </dgm:pt>
    <dgm:pt modelId="{23564694-0583-43EB-87C9-1334C4DCF430}" type="sibTrans" cxnId="{0E23D4CB-0D83-4ED7-9908-F4AC28EBB002}">
      <dgm:prSet/>
      <dgm:spPr/>
      <dgm:t>
        <a:bodyPr/>
        <a:lstStyle/>
        <a:p>
          <a:endParaRPr lang="en-US"/>
        </a:p>
      </dgm:t>
    </dgm:pt>
    <dgm:pt modelId="{9F2CFA1B-2D2E-4DCA-9E80-59208EA17F07}">
      <dgm:prSet custT="1"/>
      <dgm:spPr>
        <a:solidFill>
          <a:srgbClr val="00A4C7"/>
        </a:solidFill>
      </dgm:spPr>
      <dgm:t>
        <a:bodyPr/>
        <a:lstStyle/>
        <a:p>
          <a:r>
            <a:rPr lang="en-US" sz="2000" b="1" dirty="0"/>
            <a:t>Reassure the child</a:t>
          </a:r>
        </a:p>
      </dgm:t>
    </dgm:pt>
    <dgm:pt modelId="{B245CF0E-153D-41D7-A2BB-ECABADB5EE9E}" type="parTrans" cxnId="{35850256-40EA-4C49-8AB0-F4B5A3D968BD}">
      <dgm:prSet/>
      <dgm:spPr/>
      <dgm:t>
        <a:bodyPr/>
        <a:lstStyle/>
        <a:p>
          <a:endParaRPr lang="en-US"/>
        </a:p>
      </dgm:t>
    </dgm:pt>
    <dgm:pt modelId="{BBDB5F05-B0F4-41E7-ADBB-DD078E8C06C8}" type="sibTrans" cxnId="{35850256-40EA-4C49-8AB0-F4B5A3D968BD}">
      <dgm:prSet/>
      <dgm:spPr/>
      <dgm:t>
        <a:bodyPr/>
        <a:lstStyle/>
        <a:p>
          <a:endParaRPr lang="en-US"/>
        </a:p>
      </dgm:t>
    </dgm:pt>
    <dgm:pt modelId="{EF6EAA75-4583-439F-91D9-36F9F57B0CCB}">
      <dgm:prSet custT="1"/>
      <dgm:spPr/>
      <dgm:t>
        <a:bodyPr/>
        <a:lstStyle/>
        <a:p>
          <a:r>
            <a:rPr lang="en-US" sz="1800" dirty="0"/>
            <a:t>”I believe you”</a:t>
          </a:r>
        </a:p>
      </dgm:t>
    </dgm:pt>
    <dgm:pt modelId="{9C97ED1C-2528-4AAE-8F1A-29FE1F0FECE4}" type="parTrans" cxnId="{4CED654C-4760-4F10-90E3-5E13F157A926}">
      <dgm:prSet/>
      <dgm:spPr/>
      <dgm:t>
        <a:bodyPr/>
        <a:lstStyle/>
        <a:p>
          <a:endParaRPr lang="en-US"/>
        </a:p>
      </dgm:t>
    </dgm:pt>
    <dgm:pt modelId="{21220BAD-4A3C-4D58-8E66-E5DD5D58AC2C}" type="sibTrans" cxnId="{4CED654C-4760-4F10-90E3-5E13F157A926}">
      <dgm:prSet/>
      <dgm:spPr/>
      <dgm:t>
        <a:bodyPr/>
        <a:lstStyle/>
        <a:p>
          <a:endParaRPr lang="en-US"/>
        </a:p>
      </dgm:t>
    </dgm:pt>
    <dgm:pt modelId="{1B0A759F-4080-4F8F-B43A-A876994BA6FB}">
      <dgm:prSet custT="1"/>
      <dgm:spPr/>
      <dgm:t>
        <a:bodyPr/>
        <a:lstStyle/>
        <a:p>
          <a:r>
            <a:rPr lang="en-US" sz="1800" dirty="0"/>
            <a:t>“I’m proud of you for telling me”</a:t>
          </a:r>
        </a:p>
      </dgm:t>
    </dgm:pt>
    <dgm:pt modelId="{B6D2CC68-0732-4F64-8A6F-3FDAC8D72501}" type="parTrans" cxnId="{698895F6-F0D5-4957-BFAC-E36F40A51626}">
      <dgm:prSet/>
      <dgm:spPr/>
      <dgm:t>
        <a:bodyPr/>
        <a:lstStyle/>
        <a:p>
          <a:endParaRPr lang="en-US"/>
        </a:p>
      </dgm:t>
    </dgm:pt>
    <dgm:pt modelId="{096EA058-3351-4A30-8449-093B6F8309E5}" type="sibTrans" cxnId="{698895F6-F0D5-4957-BFAC-E36F40A51626}">
      <dgm:prSet/>
      <dgm:spPr/>
      <dgm:t>
        <a:bodyPr/>
        <a:lstStyle/>
        <a:p>
          <a:endParaRPr lang="en-US"/>
        </a:p>
      </dgm:t>
    </dgm:pt>
    <dgm:pt modelId="{8C0D3A87-500A-47DC-8C15-F03D17AA7A4C}">
      <dgm:prSet custT="1"/>
      <dgm:spPr/>
      <dgm:t>
        <a:bodyPr/>
        <a:lstStyle/>
        <a:p>
          <a:r>
            <a:rPr lang="en-US" sz="1800" dirty="0"/>
            <a:t>“What happened to you is not your fault”</a:t>
          </a:r>
        </a:p>
      </dgm:t>
    </dgm:pt>
    <dgm:pt modelId="{5AEC544E-A700-460A-A17A-4ED89003AD2A}" type="parTrans" cxnId="{AC902854-A1ED-4214-9040-B3E6FA6CE301}">
      <dgm:prSet/>
      <dgm:spPr/>
      <dgm:t>
        <a:bodyPr/>
        <a:lstStyle/>
        <a:p>
          <a:endParaRPr lang="en-US"/>
        </a:p>
      </dgm:t>
    </dgm:pt>
    <dgm:pt modelId="{C6AF1B36-0440-4767-B1E0-D6C85887B138}" type="sibTrans" cxnId="{AC902854-A1ED-4214-9040-B3E6FA6CE301}">
      <dgm:prSet/>
      <dgm:spPr/>
      <dgm:t>
        <a:bodyPr/>
        <a:lstStyle/>
        <a:p>
          <a:endParaRPr lang="en-US"/>
        </a:p>
      </dgm:t>
    </dgm:pt>
    <dgm:pt modelId="{BBF52459-F836-4E55-A475-36E2789E34AC}">
      <dgm:prSet custT="1"/>
      <dgm:spPr/>
      <dgm:t>
        <a:bodyPr/>
        <a:lstStyle/>
        <a:p>
          <a:r>
            <a:rPr lang="en-US" sz="1800"/>
            <a:t>“Abuse is wrong. I am sorry this happened to you”</a:t>
          </a:r>
        </a:p>
      </dgm:t>
    </dgm:pt>
    <dgm:pt modelId="{2FCD27DB-CF00-4E61-BEB5-A891065BEF24}" type="parTrans" cxnId="{705C9083-09C3-4553-B148-A98A6C7E328C}">
      <dgm:prSet/>
      <dgm:spPr/>
      <dgm:t>
        <a:bodyPr/>
        <a:lstStyle/>
        <a:p>
          <a:endParaRPr lang="en-US"/>
        </a:p>
      </dgm:t>
    </dgm:pt>
    <dgm:pt modelId="{BD33D7B5-4B67-4A41-BB2B-F085A9294D1E}" type="sibTrans" cxnId="{705C9083-09C3-4553-B148-A98A6C7E328C}">
      <dgm:prSet/>
      <dgm:spPr/>
      <dgm:t>
        <a:bodyPr/>
        <a:lstStyle/>
        <a:p>
          <a:endParaRPr lang="en-US"/>
        </a:p>
      </dgm:t>
    </dgm:pt>
    <dgm:pt modelId="{E13BDDC8-9FB4-43EC-8A93-89CE96D6D3C1}">
      <dgm:prSet custT="1"/>
      <dgm:spPr>
        <a:solidFill>
          <a:srgbClr val="00A4C7">
            <a:alpha val="50196"/>
          </a:srgbClr>
        </a:solidFill>
      </dgm:spPr>
      <dgm:t>
        <a:bodyPr/>
        <a:lstStyle/>
        <a:p>
          <a:r>
            <a:rPr lang="en-US" sz="2000" b="1" dirty="0"/>
            <a:t>Listen calmly and don't overreact</a:t>
          </a:r>
        </a:p>
      </dgm:t>
    </dgm:pt>
    <dgm:pt modelId="{6883ADD1-6402-4F33-999B-1815B95EC57D}" type="parTrans" cxnId="{9FC76FB1-DE27-4120-B2F1-5517E6485692}">
      <dgm:prSet/>
      <dgm:spPr/>
      <dgm:t>
        <a:bodyPr/>
        <a:lstStyle/>
        <a:p>
          <a:endParaRPr lang="en-US"/>
        </a:p>
      </dgm:t>
    </dgm:pt>
    <dgm:pt modelId="{14D50968-ED93-41B3-90D0-820E33D976F6}" type="sibTrans" cxnId="{9FC76FB1-DE27-4120-B2F1-5517E6485692}">
      <dgm:prSet/>
      <dgm:spPr/>
      <dgm:t>
        <a:bodyPr/>
        <a:lstStyle/>
        <a:p>
          <a:endParaRPr lang="en-US"/>
        </a:p>
      </dgm:t>
    </dgm:pt>
    <dgm:pt modelId="{F1784235-030C-4013-85D6-0951712A5BFB}">
      <dgm:prSet/>
      <dgm:spPr/>
      <dgm:t>
        <a:bodyPr/>
        <a:lstStyle/>
        <a:p>
          <a:endParaRPr lang="en-US" dirty="0"/>
        </a:p>
      </dgm:t>
    </dgm:pt>
    <dgm:pt modelId="{6B614AE1-DE60-4265-A645-0D2CA31952AE}" type="parTrans" cxnId="{D07DA8A2-6A44-44B9-B7F4-EB42D7D7C0B3}">
      <dgm:prSet/>
      <dgm:spPr/>
      <dgm:t>
        <a:bodyPr/>
        <a:lstStyle/>
        <a:p>
          <a:endParaRPr lang="en-US"/>
        </a:p>
      </dgm:t>
    </dgm:pt>
    <dgm:pt modelId="{16B97819-6A3F-494B-A17F-F7092733E7E3}" type="sibTrans" cxnId="{D07DA8A2-6A44-44B9-B7F4-EB42D7D7C0B3}">
      <dgm:prSet/>
      <dgm:spPr/>
      <dgm:t>
        <a:bodyPr/>
        <a:lstStyle/>
        <a:p>
          <a:endParaRPr lang="en-US"/>
        </a:p>
      </dgm:t>
    </dgm:pt>
    <dgm:pt modelId="{632B0F9A-029F-45FB-B90D-2E0EDD6AF8FD}">
      <dgm:prSet custT="1"/>
      <dgm:spPr>
        <a:solidFill>
          <a:srgbClr val="69AD40"/>
        </a:solidFill>
      </dgm:spPr>
      <dgm:t>
        <a:bodyPr/>
        <a:lstStyle/>
        <a:p>
          <a:r>
            <a:rPr lang="en-US" sz="2000" b="1" dirty="0"/>
            <a:t>Don’t ask leading questions, only open ended</a:t>
          </a:r>
        </a:p>
      </dgm:t>
    </dgm:pt>
    <dgm:pt modelId="{1358E3B7-F430-4AAD-A81A-3A8F17499B63}" type="parTrans" cxnId="{721D7C65-22F0-4267-9F6A-A8DC3C9D5039}">
      <dgm:prSet/>
      <dgm:spPr/>
      <dgm:t>
        <a:bodyPr/>
        <a:lstStyle/>
        <a:p>
          <a:endParaRPr lang="en-US"/>
        </a:p>
      </dgm:t>
    </dgm:pt>
    <dgm:pt modelId="{EE409372-EC60-4F09-BDB4-57B4DF234F46}" type="sibTrans" cxnId="{721D7C65-22F0-4267-9F6A-A8DC3C9D5039}">
      <dgm:prSet/>
      <dgm:spPr/>
      <dgm:t>
        <a:bodyPr/>
        <a:lstStyle/>
        <a:p>
          <a:endParaRPr lang="en-US"/>
        </a:p>
      </dgm:t>
    </dgm:pt>
    <dgm:pt modelId="{F76874F2-941E-4DC8-BD5B-D4C359451A3B}">
      <dgm:prSet custT="1"/>
      <dgm:spPr/>
      <dgm:t>
        <a:bodyPr/>
        <a:lstStyle/>
        <a:p>
          <a:r>
            <a:rPr lang="en-US" sz="1800" dirty="0"/>
            <a:t>”What happened next?”</a:t>
          </a:r>
        </a:p>
      </dgm:t>
    </dgm:pt>
    <dgm:pt modelId="{9E00023C-234C-4D1B-8D7A-0E8C1937271A}" type="parTrans" cxnId="{465132C9-0B4F-4850-89F8-B6DE625BAF14}">
      <dgm:prSet/>
      <dgm:spPr/>
      <dgm:t>
        <a:bodyPr/>
        <a:lstStyle/>
        <a:p>
          <a:endParaRPr lang="en-US"/>
        </a:p>
      </dgm:t>
    </dgm:pt>
    <dgm:pt modelId="{A8FACB5E-A26C-460F-AA82-9056C26BDB56}" type="sibTrans" cxnId="{465132C9-0B4F-4850-89F8-B6DE625BAF14}">
      <dgm:prSet/>
      <dgm:spPr/>
      <dgm:t>
        <a:bodyPr/>
        <a:lstStyle/>
        <a:p>
          <a:endParaRPr lang="en-US"/>
        </a:p>
      </dgm:t>
    </dgm:pt>
    <dgm:pt modelId="{0051EE94-DC83-403A-B4FA-6C274F77DD98}">
      <dgm:prSet custT="1"/>
      <dgm:spPr/>
      <dgm:t>
        <a:bodyPr/>
        <a:lstStyle/>
        <a:p>
          <a:r>
            <a:rPr lang="en-US" sz="1800"/>
            <a:t>“Tell me more.”</a:t>
          </a:r>
        </a:p>
      </dgm:t>
    </dgm:pt>
    <dgm:pt modelId="{0C4FFEC7-43DA-414A-A780-5832403A976C}" type="parTrans" cxnId="{C19EB1AD-1CCB-4ED6-9953-37FD9A22F6C2}">
      <dgm:prSet/>
      <dgm:spPr/>
      <dgm:t>
        <a:bodyPr/>
        <a:lstStyle/>
        <a:p>
          <a:endParaRPr lang="en-US"/>
        </a:p>
      </dgm:t>
    </dgm:pt>
    <dgm:pt modelId="{E5EF813C-0651-454C-B23D-86AD418E242C}" type="sibTrans" cxnId="{C19EB1AD-1CCB-4ED6-9953-37FD9A22F6C2}">
      <dgm:prSet/>
      <dgm:spPr/>
      <dgm:t>
        <a:bodyPr/>
        <a:lstStyle/>
        <a:p>
          <a:endParaRPr lang="en-US"/>
        </a:p>
      </dgm:t>
    </dgm:pt>
    <dgm:pt modelId="{B160F647-37A2-4016-B7DE-C6ED844FF41C}">
      <dgm:prSet custT="1"/>
      <dgm:spPr>
        <a:solidFill>
          <a:srgbClr val="B1DA75"/>
        </a:solidFill>
      </dgm:spPr>
      <dgm:t>
        <a:bodyPr/>
        <a:lstStyle/>
        <a:p>
          <a:r>
            <a:rPr lang="en-US" sz="2000" b="1" dirty="0"/>
            <a:t>Once the disclosure is made, stop asking questions</a:t>
          </a:r>
        </a:p>
      </dgm:t>
    </dgm:pt>
    <dgm:pt modelId="{8E424E92-7C42-4784-8735-D1498B00DD54}" type="parTrans" cxnId="{C5F4FA2E-D255-4FEA-A91C-667A95F42657}">
      <dgm:prSet/>
      <dgm:spPr/>
      <dgm:t>
        <a:bodyPr/>
        <a:lstStyle/>
        <a:p>
          <a:endParaRPr lang="en-US"/>
        </a:p>
      </dgm:t>
    </dgm:pt>
    <dgm:pt modelId="{195DC0FA-5C88-41EC-921E-4F6842EE5FDD}" type="sibTrans" cxnId="{C5F4FA2E-D255-4FEA-A91C-667A95F42657}">
      <dgm:prSet/>
      <dgm:spPr/>
      <dgm:t>
        <a:bodyPr/>
        <a:lstStyle/>
        <a:p>
          <a:endParaRPr lang="en-US"/>
        </a:p>
      </dgm:t>
    </dgm:pt>
    <dgm:pt modelId="{B593F005-2D02-4B43-B014-8E64D8EB2632}" type="pres">
      <dgm:prSet presAssocID="{A10225B9-6A9D-4AE3-80C4-EF1770C153BA}" presName="linear" presStyleCnt="0">
        <dgm:presLayoutVars>
          <dgm:animLvl val="lvl"/>
          <dgm:resizeHandles val="exact"/>
        </dgm:presLayoutVars>
      </dgm:prSet>
      <dgm:spPr/>
    </dgm:pt>
    <dgm:pt modelId="{2A16B490-C98E-064D-8C79-DC1B26FC20CA}" type="pres">
      <dgm:prSet presAssocID="{C046DB26-5A05-4730-9B9C-04C0453CE601}" presName="parentText" presStyleLbl="node1" presStyleIdx="0" presStyleCnt="5" custLinFactNeighborX="-917">
        <dgm:presLayoutVars>
          <dgm:chMax val="0"/>
          <dgm:bulletEnabled val="1"/>
        </dgm:presLayoutVars>
      </dgm:prSet>
      <dgm:spPr/>
    </dgm:pt>
    <dgm:pt modelId="{D1893A2A-5970-8844-A9AF-196172A0E9A4}" type="pres">
      <dgm:prSet presAssocID="{C046DB26-5A05-4730-9B9C-04C0453CE601}" presName="childText" presStyleLbl="revTx" presStyleIdx="0" presStyleCnt="4">
        <dgm:presLayoutVars>
          <dgm:bulletEnabled val="1"/>
        </dgm:presLayoutVars>
      </dgm:prSet>
      <dgm:spPr/>
    </dgm:pt>
    <dgm:pt modelId="{14E81FCD-4CAF-DA44-9786-86DDE49B61FE}" type="pres">
      <dgm:prSet presAssocID="{9F2CFA1B-2D2E-4DCA-9E80-59208EA17F07}" presName="parentText" presStyleLbl="node1" presStyleIdx="1" presStyleCnt="5" custLinFactNeighborY="-21304">
        <dgm:presLayoutVars>
          <dgm:chMax val="0"/>
          <dgm:bulletEnabled val="1"/>
        </dgm:presLayoutVars>
      </dgm:prSet>
      <dgm:spPr/>
    </dgm:pt>
    <dgm:pt modelId="{4E6FE933-DDA4-4C47-9B11-1FDC411D60FD}" type="pres">
      <dgm:prSet presAssocID="{9F2CFA1B-2D2E-4DCA-9E80-59208EA17F07}" presName="childText" presStyleLbl="revTx" presStyleIdx="1" presStyleCnt="4" custLinFactNeighborY="-48726">
        <dgm:presLayoutVars>
          <dgm:bulletEnabled val="1"/>
        </dgm:presLayoutVars>
      </dgm:prSet>
      <dgm:spPr/>
    </dgm:pt>
    <dgm:pt modelId="{FBBDCDF2-52FC-6747-97C3-6D6900FC652E}" type="pres">
      <dgm:prSet presAssocID="{E13BDDC8-9FB4-43EC-8A93-89CE96D6D3C1}" presName="parentText" presStyleLbl="node1" presStyleIdx="2" presStyleCnt="5" custLinFactNeighborY="-70572">
        <dgm:presLayoutVars>
          <dgm:chMax val="0"/>
          <dgm:bulletEnabled val="1"/>
        </dgm:presLayoutVars>
      </dgm:prSet>
      <dgm:spPr/>
    </dgm:pt>
    <dgm:pt modelId="{46927D22-9143-A042-956B-E33428F592A4}" type="pres">
      <dgm:prSet presAssocID="{E13BDDC8-9FB4-43EC-8A93-89CE96D6D3C1}" presName="childText" presStyleLbl="revTx" presStyleIdx="2" presStyleCnt="4">
        <dgm:presLayoutVars>
          <dgm:bulletEnabled val="1"/>
        </dgm:presLayoutVars>
      </dgm:prSet>
      <dgm:spPr/>
    </dgm:pt>
    <dgm:pt modelId="{737006C2-9E9A-2544-9831-645C354E2AD9}" type="pres">
      <dgm:prSet presAssocID="{632B0F9A-029F-45FB-B90D-2E0EDD6AF8FD}" presName="parentText" presStyleLbl="node1" presStyleIdx="3" presStyleCnt="5" custLinFactNeighborY="-58251">
        <dgm:presLayoutVars>
          <dgm:chMax val="0"/>
          <dgm:bulletEnabled val="1"/>
        </dgm:presLayoutVars>
      </dgm:prSet>
      <dgm:spPr/>
    </dgm:pt>
    <dgm:pt modelId="{0ABBAF31-6B97-0942-9B31-6DC9E70B938D}" type="pres">
      <dgm:prSet presAssocID="{632B0F9A-029F-45FB-B90D-2E0EDD6AF8FD}" presName="childText" presStyleLbl="revTx" presStyleIdx="3" presStyleCnt="4" custLinFactNeighborY="-56435">
        <dgm:presLayoutVars>
          <dgm:bulletEnabled val="1"/>
        </dgm:presLayoutVars>
      </dgm:prSet>
      <dgm:spPr/>
    </dgm:pt>
    <dgm:pt modelId="{62F20360-0678-8E4B-AAE4-05B63432DA0C}" type="pres">
      <dgm:prSet presAssocID="{B160F647-37A2-4016-B7DE-C6ED844FF41C}" presName="parentText" presStyleLbl="node1" presStyleIdx="4" presStyleCnt="5" custLinFactNeighborY="-36598">
        <dgm:presLayoutVars>
          <dgm:chMax val="0"/>
          <dgm:bulletEnabled val="1"/>
        </dgm:presLayoutVars>
      </dgm:prSet>
      <dgm:spPr/>
    </dgm:pt>
  </dgm:ptLst>
  <dgm:cxnLst>
    <dgm:cxn modelId="{1E6CFB0B-6689-4237-A2A4-A96B8E39E144}" type="presOf" srcId="{632B0F9A-029F-45FB-B90D-2E0EDD6AF8FD}" destId="{737006C2-9E9A-2544-9831-645C354E2AD9}" srcOrd="0" destOrd="0" presId="urn:microsoft.com/office/officeart/2005/8/layout/vList2"/>
    <dgm:cxn modelId="{E4680517-B72A-40C3-9A1C-EA7D185DCB41}" type="presOf" srcId="{E13BDDC8-9FB4-43EC-8A93-89CE96D6D3C1}" destId="{FBBDCDF2-52FC-6747-97C3-6D6900FC652E}" srcOrd="0" destOrd="0" presId="urn:microsoft.com/office/officeart/2005/8/layout/vList2"/>
    <dgm:cxn modelId="{E2878925-EE5D-47D0-A39E-E70B938E74AD}" type="presOf" srcId="{B160F647-37A2-4016-B7DE-C6ED844FF41C}" destId="{62F20360-0678-8E4B-AAE4-05B63432DA0C}" srcOrd="0" destOrd="0" presId="urn:microsoft.com/office/officeart/2005/8/layout/vList2"/>
    <dgm:cxn modelId="{91C53A2B-DAC9-4FAF-A68D-050D59F2E5E8}" type="presOf" srcId="{8C0D3A87-500A-47DC-8C15-F03D17AA7A4C}" destId="{4E6FE933-DDA4-4C47-9B11-1FDC411D60FD}" srcOrd="0" destOrd="2" presId="urn:microsoft.com/office/officeart/2005/8/layout/vList2"/>
    <dgm:cxn modelId="{7D661B2E-DB92-4BEB-A766-6344487D94F7}" srcId="{A10225B9-6A9D-4AE3-80C4-EF1770C153BA}" destId="{C046DB26-5A05-4730-9B9C-04C0453CE601}" srcOrd="0" destOrd="0" parTransId="{4EC74F52-F0EC-4825-960E-56EBA06F3F30}" sibTransId="{613EC50D-7AEA-4662-937A-F219815A5495}"/>
    <dgm:cxn modelId="{C5F4FA2E-D255-4FEA-A91C-667A95F42657}" srcId="{A10225B9-6A9D-4AE3-80C4-EF1770C153BA}" destId="{B160F647-37A2-4016-B7DE-C6ED844FF41C}" srcOrd="4" destOrd="0" parTransId="{8E424E92-7C42-4784-8735-D1498B00DD54}" sibTransId="{195DC0FA-5C88-41EC-921E-4F6842EE5FDD}"/>
    <dgm:cxn modelId="{721D7C65-22F0-4267-9F6A-A8DC3C9D5039}" srcId="{A10225B9-6A9D-4AE3-80C4-EF1770C153BA}" destId="{632B0F9A-029F-45FB-B90D-2E0EDD6AF8FD}" srcOrd="3" destOrd="0" parTransId="{1358E3B7-F430-4AAD-A81A-3A8F17499B63}" sibTransId="{EE409372-EC60-4F09-BDB4-57B4DF234F46}"/>
    <dgm:cxn modelId="{4CED654C-4760-4F10-90E3-5E13F157A926}" srcId="{9F2CFA1B-2D2E-4DCA-9E80-59208EA17F07}" destId="{EF6EAA75-4583-439F-91D9-36F9F57B0CCB}" srcOrd="0" destOrd="0" parTransId="{9C97ED1C-2528-4AAE-8F1A-29FE1F0FECE4}" sibTransId="{21220BAD-4A3C-4D58-8E66-E5DD5D58AC2C}"/>
    <dgm:cxn modelId="{AC902854-A1ED-4214-9040-B3E6FA6CE301}" srcId="{9F2CFA1B-2D2E-4DCA-9E80-59208EA17F07}" destId="{8C0D3A87-500A-47DC-8C15-F03D17AA7A4C}" srcOrd="2" destOrd="0" parTransId="{5AEC544E-A700-460A-A17A-4ED89003AD2A}" sibTransId="{C6AF1B36-0440-4767-B1E0-D6C85887B138}"/>
    <dgm:cxn modelId="{701E8654-851A-4B5D-8CDB-B22A26C35076}" type="presOf" srcId="{9F2CFA1B-2D2E-4DCA-9E80-59208EA17F07}" destId="{14E81FCD-4CAF-DA44-9786-86DDE49B61FE}" srcOrd="0" destOrd="0" presId="urn:microsoft.com/office/officeart/2005/8/layout/vList2"/>
    <dgm:cxn modelId="{35850256-40EA-4C49-8AB0-F4B5A3D968BD}" srcId="{A10225B9-6A9D-4AE3-80C4-EF1770C153BA}" destId="{9F2CFA1B-2D2E-4DCA-9E80-59208EA17F07}" srcOrd="1" destOrd="0" parTransId="{B245CF0E-153D-41D7-A2BB-ECABADB5EE9E}" sibTransId="{BBDB5F05-B0F4-41E7-ADBB-DD078E8C06C8}"/>
    <dgm:cxn modelId="{F6B0F259-534A-46F8-8075-A11B3D212E55}" type="presOf" srcId="{A10225B9-6A9D-4AE3-80C4-EF1770C153BA}" destId="{B593F005-2D02-4B43-B014-8E64D8EB2632}" srcOrd="0" destOrd="0" presId="urn:microsoft.com/office/officeart/2005/8/layout/vList2"/>
    <dgm:cxn modelId="{705C9083-09C3-4553-B148-A98A6C7E328C}" srcId="{9F2CFA1B-2D2E-4DCA-9E80-59208EA17F07}" destId="{BBF52459-F836-4E55-A475-36E2789E34AC}" srcOrd="3" destOrd="0" parTransId="{2FCD27DB-CF00-4E61-BEB5-A891065BEF24}" sibTransId="{BD33D7B5-4B67-4A41-BB2B-F085A9294D1E}"/>
    <dgm:cxn modelId="{D07DA8A2-6A44-44B9-B7F4-EB42D7D7C0B3}" srcId="{E13BDDC8-9FB4-43EC-8A93-89CE96D6D3C1}" destId="{F1784235-030C-4013-85D6-0951712A5BFB}" srcOrd="0" destOrd="0" parTransId="{6B614AE1-DE60-4265-A645-0D2CA31952AE}" sibTransId="{16B97819-6A3F-494B-A17F-F7092733E7E3}"/>
    <dgm:cxn modelId="{A4BD40AB-2AE6-4823-9C53-1E13D038A61E}" type="presOf" srcId="{C046DB26-5A05-4730-9B9C-04C0453CE601}" destId="{2A16B490-C98E-064D-8C79-DC1B26FC20CA}" srcOrd="0" destOrd="0" presId="urn:microsoft.com/office/officeart/2005/8/layout/vList2"/>
    <dgm:cxn modelId="{7E2D99AD-247F-409C-9859-7D9A65E160DE}" type="presOf" srcId="{F76874F2-941E-4DC8-BD5B-D4C359451A3B}" destId="{0ABBAF31-6B97-0942-9B31-6DC9E70B938D}" srcOrd="0" destOrd="0" presId="urn:microsoft.com/office/officeart/2005/8/layout/vList2"/>
    <dgm:cxn modelId="{C19EB1AD-1CCB-4ED6-9953-37FD9A22F6C2}" srcId="{632B0F9A-029F-45FB-B90D-2E0EDD6AF8FD}" destId="{0051EE94-DC83-403A-B4FA-6C274F77DD98}" srcOrd="1" destOrd="0" parTransId="{0C4FFEC7-43DA-414A-A780-5832403A976C}" sibTransId="{E5EF813C-0651-454C-B23D-86AD418E242C}"/>
    <dgm:cxn modelId="{46F231AE-41BE-4023-A929-A027120A2844}" type="presOf" srcId="{F1784235-030C-4013-85D6-0951712A5BFB}" destId="{46927D22-9143-A042-956B-E33428F592A4}" srcOrd="0" destOrd="0" presId="urn:microsoft.com/office/officeart/2005/8/layout/vList2"/>
    <dgm:cxn modelId="{9FC76FB1-DE27-4120-B2F1-5517E6485692}" srcId="{A10225B9-6A9D-4AE3-80C4-EF1770C153BA}" destId="{E13BDDC8-9FB4-43EC-8A93-89CE96D6D3C1}" srcOrd="2" destOrd="0" parTransId="{6883ADD1-6402-4F33-999B-1815B95EC57D}" sibTransId="{14D50968-ED93-41B3-90D0-820E33D976F6}"/>
    <dgm:cxn modelId="{465132C9-0B4F-4850-89F8-B6DE625BAF14}" srcId="{632B0F9A-029F-45FB-B90D-2E0EDD6AF8FD}" destId="{F76874F2-941E-4DC8-BD5B-D4C359451A3B}" srcOrd="0" destOrd="0" parTransId="{9E00023C-234C-4D1B-8D7A-0E8C1937271A}" sibTransId="{A8FACB5E-A26C-460F-AA82-9056C26BDB56}"/>
    <dgm:cxn modelId="{1522CEC9-50BB-4FAE-9E7F-20A61698C78C}" type="presOf" srcId="{1B0A759F-4080-4F8F-B43A-A876994BA6FB}" destId="{4E6FE933-DDA4-4C47-9B11-1FDC411D60FD}" srcOrd="0" destOrd="1" presId="urn:microsoft.com/office/officeart/2005/8/layout/vList2"/>
    <dgm:cxn modelId="{0E23D4CB-0D83-4ED7-9908-F4AC28EBB002}" srcId="{C046DB26-5A05-4730-9B9C-04C0453CE601}" destId="{F8481D00-A24A-41C3-87F8-DC1F716AF2B5}" srcOrd="0" destOrd="0" parTransId="{FF572955-0990-421A-A214-EAE4BCCB36FC}" sibTransId="{23564694-0583-43EB-87C9-1334C4DCF430}"/>
    <dgm:cxn modelId="{946D49D0-365A-41DF-941E-A902AE4CF2EE}" type="presOf" srcId="{EF6EAA75-4583-439F-91D9-36F9F57B0CCB}" destId="{4E6FE933-DDA4-4C47-9B11-1FDC411D60FD}" srcOrd="0" destOrd="0" presId="urn:microsoft.com/office/officeart/2005/8/layout/vList2"/>
    <dgm:cxn modelId="{66F6BBD1-B68D-4960-A0E0-9F263542C6C2}" type="presOf" srcId="{F8481D00-A24A-41C3-87F8-DC1F716AF2B5}" destId="{D1893A2A-5970-8844-A9AF-196172A0E9A4}" srcOrd="0" destOrd="0" presId="urn:microsoft.com/office/officeart/2005/8/layout/vList2"/>
    <dgm:cxn modelId="{804F4DD5-4085-4D89-BDE6-87FCD47F5D0C}" type="presOf" srcId="{0051EE94-DC83-403A-B4FA-6C274F77DD98}" destId="{0ABBAF31-6B97-0942-9B31-6DC9E70B938D}" srcOrd="0" destOrd="1" presId="urn:microsoft.com/office/officeart/2005/8/layout/vList2"/>
    <dgm:cxn modelId="{05511BE7-D861-429B-A4D3-66DF68D90D61}" type="presOf" srcId="{BBF52459-F836-4E55-A475-36E2789E34AC}" destId="{4E6FE933-DDA4-4C47-9B11-1FDC411D60FD}" srcOrd="0" destOrd="3" presId="urn:microsoft.com/office/officeart/2005/8/layout/vList2"/>
    <dgm:cxn modelId="{698895F6-F0D5-4957-BFAC-E36F40A51626}" srcId="{9F2CFA1B-2D2E-4DCA-9E80-59208EA17F07}" destId="{1B0A759F-4080-4F8F-B43A-A876994BA6FB}" srcOrd="1" destOrd="0" parTransId="{B6D2CC68-0732-4F64-8A6F-3FDAC8D72501}" sibTransId="{096EA058-3351-4A30-8449-093B6F8309E5}"/>
    <dgm:cxn modelId="{CFAC4A88-5E82-4906-B64B-16B5A52454C1}" type="presParOf" srcId="{B593F005-2D02-4B43-B014-8E64D8EB2632}" destId="{2A16B490-C98E-064D-8C79-DC1B26FC20CA}" srcOrd="0" destOrd="0" presId="urn:microsoft.com/office/officeart/2005/8/layout/vList2"/>
    <dgm:cxn modelId="{59BF575D-E785-4C68-B5A5-4439E862D435}" type="presParOf" srcId="{B593F005-2D02-4B43-B014-8E64D8EB2632}" destId="{D1893A2A-5970-8844-A9AF-196172A0E9A4}" srcOrd="1" destOrd="0" presId="urn:microsoft.com/office/officeart/2005/8/layout/vList2"/>
    <dgm:cxn modelId="{9C069F2F-B826-4C51-A68C-510E135BBC36}" type="presParOf" srcId="{B593F005-2D02-4B43-B014-8E64D8EB2632}" destId="{14E81FCD-4CAF-DA44-9786-86DDE49B61FE}" srcOrd="2" destOrd="0" presId="urn:microsoft.com/office/officeart/2005/8/layout/vList2"/>
    <dgm:cxn modelId="{5CC20F5D-6F55-45E1-92C5-1C4166C18500}" type="presParOf" srcId="{B593F005-2D02-4B43-B014-8E64D8EB2632}" destId="{4E6FE933-DDA4-4C47-9B11-1FDC411D60FD}" srcOrd="3" destOrd="0" presId="urn:microsoft.com/office/officeart/2005/8/layout/vList2"/>
    <dgm:cxn modelId="{35CC420F-BB7C-488D-86E6-F2C63EC1E3DF}" type="presParOf" srcId="{B593F005-2D02-4B43-B014-8E64D8EB2632}" destId="{FBBDCDF2-52FC-6747-97C3-6D6900FC652E}" srcOrd="4" destOrd="0" presId="urn:microsoft.com/office/officeart/2005/8/layout/vList2"/>
    <dgm:cxn modelId="{1ABAD5D7-B505-4F5C-A276-736590F933C0}" type="presParOf" srcId="{B593F005-2D02-4B43-B014-8E64D8EB2632}" destId="{46927D22-9143-A042-956B-E33428F592A4}" srcOrd="5" destOrd="0" presId="urn:microsoft.com/office/officeart/2005/8/layout/vList2"/>
    <dgm:cxn modelId="{CDB4AEC8-6031-4AF4-A188-835F2797C255}" type="presParOf" srcId="{B593F005-2D02-4B43-B014-8E64D8EB2632}" destId="{737006C2-9E9A-2544-9831-645C354E2AD9}" srcOrd="6" destOrd="0" presId="urn:microsoft.com/office/officeart/2005/8/layout/vList2"/>
    <dgm:cxn modelId="{41E30D2C-8C2C-4F6A-964E-7207584593F5}" type="presParOf" srcId="{B593F005-2D02-4B43-B014-8E64D8EB2632}" destId="{0ABBAF31-6B97-0942-9B31-6DC9E70B938D}" srcOrd="7" destOrd="0" presId="urn:microsoft.com/office/officeart/2005/8/layout/vList2"/>
    <dgm:cxn modelId="{53D176F0-C28B-4E56-B074-6BB4E53DBE28}" type="presParOf" srcId="{B593F005-2D02-4B43-B014-8E64D8EB2632}" destId="{62F20360-0678-8E4B-AAE4-05B63432DA0C}"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10225B9-6A9D-4AE3-80C4-EF1770C153B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046DB26-5A05-4730-9B9C-04C0453CE601}">
      <dgm:prSet custT="1"/>
      <dgm:spPr>
        <a:solidFill>
          <a:srgbClr val="00677F"/>
        </a:solidFill>
      </dgm:spPr>
      <dgm:t>
        <a:bodyPr/>
        <a:lstStyle/>
        <a:p>
          <a:r>
            <a:rPr lang="en-US" sz="2400" dirty="0"/>
            <a:t>“Why didn’t you stop him/her?”</a:t>
          </a:r>
        </a:p>
      </dgm:t>
    </dgm:pt>
    <dgm:pt modelId="{4EC74F52-F0EC-4825-960E-56EBA06F3F30}" type="parTrans" cxnId="{7D661B2E-DB92-4BEB-A766-6344487D94F7}">
      <dgm:prSet/>
      <dgm:spPr/>
      <dgm:t>
        <a:bodyPr/>
        <a:lstStyle/>
        <a:p>
          <a:endParaRPr lang="en-US"/>
        </a:p>
      </dgm:t>
    </dgm:pt>
    <dgm:pt modelId="{613EC50D-7AEA-4662-937A-F219815A5495}" type="sibTrans" cxnId="{7D661B2E-DB92-4BEB-A766-6344487D94F7}">
      <dgm:prSet/>
      <dgm:spPr/>
      <dgm:t>
        <a:bodyPr/>
        <a:lstStyle/>
        <a:p>
          <a:endParaRPr lang="en-US"/>
        </a:p>
      </dgm:t>
    </dgm:pt>
    <dgm:pt modelId="{F8481D00-A24A-41C3-87F8-DC1F716AF2B5}">
      <dgm:prSet/>
      <dgm:spPr/>
      <dgm:t>
        <a:bodyPr/>
        <a:lstStyle/>
        <a:p>
          <a:endParaRPr lang="en-US" dirty="0"/>
        </a:p>
      </dgm:t>
    </dgm:pt>
    <dgm:pt modelId="{FF572955-0990-421A-A214-EAE4BCCB36FC}" type="parTrans" cxnId="{0E23D4CB-0D83-4ED7-9908-F4AC28EBB002}">
      <dgm:prSet/>
      <dgm:spPr/>
      <dgm:t>
        <a:bodyPr/>
        <a:lstStyle/>
        <a:p>
          <a:endParaRPr lang="en-US"/>
        </a:p>
      </dgm:t>
    </dgm:pt>
    <dgm:pt modelId="{23564694-0583-43EB-87C9-1334C4DCF430}" type="sibTrans" cxnId="{0E23D4CB-0D83-4ED7-9908-F4AC28EBB002}">
      <dgm:prSet/>
      <dgm:spPr/>
      <dgm:t>
        <a:bodyPr/>
        <a:lstStyle/>
        <a:p>
          <a:endParaRPr lang="en-US"/>
        </a:p>
      </dgm:t>
    </dgm:pt>
    <dgm:pt modelId="{9F2CFA1B-2D2E-4DCA-9E80-59208EA17F07}">
      <dgm:prSet custT="1"/>
      <dgm:spPr>
        <a:solidFill>
          <a:srgbClr val="00A4C7"/>
        </a:solidFill>
      </dgm:spPr>
      <dgm:t>
        <a:bodyPr/>
        <a:lstStyle/>
        <a:p>
          <a:r>
            <a:rPr lang="en-US" sz="2400" dirty="0"/>
            <a:t>“Why are you telling me this?”</a:t>
          </a:r>
        </a:p>
      </dgm:t>
    </dgm:pt>
    <dgm:pt modelId="{B245CF0E-153D-41D7-A2BB-ECABADB5EE9E}" type="parTrans" cxnId="{35850256-40EA-4C49-8AB0-F4B5A3D968BD}">
      <dgm:prSet/>
      <dgm:spPr/>
      <dgm:t>
        <a:bodyPr/>
        <a:lstStyle/>
        <a:p>
          <a:endParaRPr lang="en-US"/>
        </a:p>
      </dgm:t>
    </dgm:pt>
    <dgm:pt modelId="{BBDB5F05-B0F4-41E7-ADBB-DD078E8C06C8}" type="sibTrans" cxnId="{35850256-40EA-4C49-8AB0-F4B5A3D968BD}">
      <dgm:prSet/>
      <dgm:spPr/>
      <dgm:t>
        <a:bodyPr/>
        <a:lstStyle/>
        <a:p>
          <a:endParaRPr lang="en-US"/>
        </a:p>
      </dgm:t>
    </dgm:pt>
    <dgm:pt modelId="{E13BDDC8-9FB4-43EC-8A93-89CE96D6D3C1}">
      <dgm:prSet custT="1"/>
      <dgm:spPr>
        <a:solidFill>
          <a:srgbClr val="00A4C7">
            <a:alpha val="50196"/>
          </a:srgbClr>
        </a:solidFill>
      </dgm:spPr>
      <dgm:t>
        <a:bodyPr/>
        <a:lstStyle/>
        <a:p>
          <a:r>
            <a:rPr lang="en-US" sz="2400" dirty="0"/>
            <a:t>“Are you sure this happened?”</a:t>
          </a:r>
        </a:p>
      </dgm:t>
    </dgm:pt>
    <dgm:pt modelId="{6883ADD1-6402-4F33-999B-1815B95EC57D}" type="parTrans" cxnId="{9FC76FB1-DE27-4120-B2F1-5517E6485692}">
      <dgm:prSet/>
      <dgm:spPr/>
      <dgm:t>
        <a:bodyPr/>
        <a:lstStyle/>
        <a:p>
          <a:endParaRPr lang="en-US"/>
        </a:p>
      </dgm:t>
    </dgm:pt>
    <dgm:pt modelId="{14D50968-ED93-41B3-90D0-820E33D976F6}" type="sibTrans" cxnId="{9FC76FB1-DE27-4120-B2F1-5517E6485692}">
      <dgm:prSet/>
      <dgm:spPr/>
      <dgm:t>
        <a:bodyPr/>
        <a:lstStyle/>
        <a:p>
          <a:endParaRPr lang="en-US"/>
        </a:p>
      </dgm:t>
    </dgm:pt>
    <dgm:pt modelId="{F1784235-030C-4013-85D6-0951712A5BFB}">
      <dgm:prSet/>
      <dgm:spPr/>
      <dgm:t>
        <a:bodyPr/>
        <a:lstStyle/>
        <a:p>
          <a:endParaRPr lang="en-US" dirty="0"/>
        </a:p>
      </dgm:t>
    </dgm:pt>
    <dgm:pt modelId="{6B614AE1-DE60-4265-A645-0D2CA31952AE}" type="parTrans" cxnId="{D07DA8A2-6A44-44B9-B7F4-EB42D7D7C0B3}">
      <dgm:prSet/>
      <dgm:spPr/>
      <dgm:t>
        <a:bodyPr/>
        <a:lstStyle/>
        <a:p>
          <a:endParaRPr lang="en-US"/>
        </a:p>
      </dgm:t>
    </dgm:pt>
    <dgm:pt modelId="{16B97819-6A3F-494B-A17F-F7092733E7E3}" type="sibTrans" cxnId="{D07DA8A2-6A44-44B9-B7F4-EB42D7D7C0B3}">
      <dgm:prSet/>
      <dgm:spPr/>
      <dgm:t>
        <a:bodyPr/>
        <a:lstStyle/>
        <a:p>
          <a:endParaRPr lang="en-US"/>
        </a:p>
      </dgm:t>
    </dgm:pt>
    <dgm:pt modelId="{632B0F9A-029F-45FB-B90D-2E0EDD6AF8FD}">
      <dgm:prSet custT="1"/>
      <dgm:spPr>
        <a:solidFill>
          <a:srgbClr val="69AD40"/>
        </a:solidFill>
      </dgm:spPr>
      <dgm:t>
        <a:bodyPr/>
        <a:lstStyle/>
        <a:p>
          <a:r>
            <a:rPr lang="en-US" sz="2400" dirty="0"/>
            <a:t>“Are you telling me the truth?”</a:t>
          </a:r>
        </a:p>
      </dgm:t>
    </dgm:pt>
    <dgm:pt modelId="{1358E3B7-F430-4AAD-A81A-3A8F17499B63}" type="parTrans" cxnId="{721D7C65-22F0-4267-9F6A-A8DC3C9D5039}">
      <dgm:prSet/>
      <dgm:spPr/>
      <dgm:t>
        <a:bodyPr/>
        <a:lstStyle/>
        <a:p>
          <a:endParaRPr lang="en-US"/>
        </a:p>
      </dgm:t>
    </dgm:pt>
    <dgm:pt modelId="{EE409372-EC60-4F09-BDB4-57B4DF234F46}" type="sibTrans" cxnId="{721D7C65-22F0-4267-9F6A-A8DC3C9D5039}">
      <dgm:prSet/>
      <dgm:spPr/>
      <dgm:t>
        <a:bodyPr/>
        <a:lstStyle/>
        <a:p>
          <a:endParaRPr lang="en-US"/>
        </a:p>
      </dgm:t>
    </dgm:pt>
    <dgm:pt modelId="{B160F647-37A2-4016-B7DE-C6ED844FF41C}">
      <dgm:prSet custT="1"/>
      <dgm:spPr>
        <a:solidFill>
          <a:srgbClr val="B1DA75"/>
        </a:solidFill>
      </dgm:spPr>
      <dgm:t>
        <a:bodyPr/>
        <a:lstStyle/>
        <a:p>
          <a:r>
            <a:rPr lang="en-US" sz="2400" dirty="0"/>
            <a:t>“Let me know if this happens again.”</a:t>
          </a:r>
        </a:p>
      </dgm:t>
    </dgm:pt>
    <dgm:pt modelId="{8E424E92-7C42-4784-8735-D1498B00DD54}" type="parTrans" cxnId="{C5F4FA2E-D255-4FEA-A91C-667A95F42657}">
      <dgm:prSet/>
      <dgm:spPr/>
      <dgm:t>
        <a:bodyPr/>
        <a:lstStyle/>
        <a:p>
          <a:endParaRPr lang="en-US"/>
        </a:p>
      </dgm:t>
    </dgm:pt>
    <dgm:pt modelId="{195DC0FA-5C88-41EC-921E-4F6842EE5FDD}" type="sibTrans" cxnId="{C5F4FA2E-D255-4FEA-A91C-667A95F42657}">
      <dgm:prSet/>
      <dgm:spPr/>
      <dgm:t>
        <a:bodyPr/>
        <a:lstStyle/>
        <a:p>
          <a:endParaRPr lang="en-US"/>
        </a:p>
      </dgm:t>
    </dgm:pt>
    <dgm:pt modelId="{A4E4EA24-B160-4F13-B077-4F68958458E2}">
      <dgm:prSet custT="1"/>
      <dgm:spPr>
        <a:solidFill>
          <a:srgbClr val="00677F"/>
        </a:solidFill>
      </dgm:spPr>
      <dgm:t>
        <a:bodyPr/>
        <a:lstStyle/>
        <a:p>
          <a:r>
            <a:rPr lang="en-US" sz="2400" dirty="0"/>
            <a:t>“What did you do to make this happen?”</a:t>
          </a:r>
        </a:p>
      </dgm:t>
    </dgm:pt>
    <dgm:pt modelId="{9B282D1B-903E-4F71-B454-94D810A1C5AF}" type="parTrans" cxnId="{DD1C67FF-E73C-4315-9549-A5FC4AADC518}">
      <dgm:prSet/>
      <dgm:spPr/>
      <dgm:t>
        <a:bodyPr/>
        <a:lstStyle/>
        <a:p>
          <a:endParaRPr lang="en-US"/>
        </a:p>
      </dgm:t>
    </dgm:pt>
    <dgm:pt modelId="{9DB6F45E-2529-485E-82D1-BF57642A9745}" type="sibTrans" cxnId="{DD1C67FF-E73C-4315-9549-A5FC4AADC518}">
      <dgm:prSet/>
      <dgm:spPr/>
      <dgm:t>
        <a:bodyPr/>
        <a:lstStyle/>
        <a:p>
          <a:endParaRPr lang="en-US"/>
        </a:p>
      </dgm:t>
    </dgm:pt>
    <dgm:pt modelId="{B593F005-2D02-4B43-B014-8E64D8EB2632}" type="pres">
      <dgm:prSet presAssocID="{A10225B9-6A9D-4AE3-80C4-EF1770C153BA}" presName="linear" presStyleCnt="0">
        <dgm:presLayoutVars>
          <dgm:animLvl val="lvl"/>
          <dgm:resizeHandles val="exact"/>
        </dgm:presLayoutVars>
      </dgm:prSet>
      <dgm:spPr/>
    </dgm:pt>
    <dgm:pt modelId="{2A16B490-C98E-064D-8C79-DC1B26FC20CA}" type="pres">
      <dgm:prSet presAssocID="{C046DB26-5A05-4730-9B9C-04C0453CE601}" presName="parentText" presStyleLbl="node1" presStyleIdx="0" presStyleCnt="6">
        <dgm:presLayoutVars>
          <dgm:chMax val="0"/>
          <dgm:bulletEnabled val="1"/>
        </dgm:presLayoutVars>
      </dgm:prSet>
      <dgm:spPr/>
    </dgm:pt>
    <dgm:pt modelId="{D1893A2A-5970-8844-A9AF-196172A0E9A4}" type="pres">
      <dgm:prSet presAssocID="{C046DB26-5A05-4730-9B9C-04C0453CE601}" presName="childText" presStyleLbl="revTx" presStyleIdx="0" presStyleCnt="2">
        <dgm:presLayoutVars>
          <dgm:bulletEnabled val="1"/>
        </dgm:presLayoutVars>
      </dgm:prSet>
      <dgm:spPr/>
    </dgm:pt>
    <dgm:pt modelId="{14E81FCD-4CAF-DA44-9786-86DDE49B61FE}" type="pres">
      <dgm:prSet presAssocID="{9F2CFA1B-2D2E-4DCA-9E80-59208EA17F07}" presName="parentText" presStyleLbl="node1" presStyleIdx="1" presStyleCnt="6" custLinFactY="-54941" custLinFactNeighborY="-100000">
        <dgm:presLayoutVars>
          <dgm:chMax val="0"/>
          <dgm:bulletEnabled val="1"/>
        </dgm:presLayoutVars>
      </dgm:prSet>
      <dgm:spPr/>
    </dgm:pt>
    <dgm:pt modelId="{2B01FE02-844E-4C41-86FD-F27D579E2152}" type="pres">
      <dgm:prSet presAssocID="{BBDB5F05-B0F4-41E7-ADBB-DD078E8C06C8}" presName="spacer" presStyleCnt="0"/>
      <dgm:spPr/>
    </dgm:pt>
    <dgm:pt modelId="{FBBDCDF2-52FC-6747-97C3-6D6900FC652E}" type="pres">
      <dgm:prSet presAssocID="{E13BDDC8-9FB4-43EC-8A93-89CE96D6D3C1}" presName="parentText" presStyleLbl="node1" presStyleIdx="2" presStyleCnt="6" custLinFactNeighborY="-73134">
        <dgm:presLayoutVars>
          <dgm:chMax val="0"/>
          <dgm:bulletEnabled val="1"/>
        </dgm:presLayoutVars>
      </dgm:prSet>
      <dgm:spPr/>
    </dgm:pt>
    <dgm:pt modelId="{46927D22-9143-A042-956B-E33428F592A4}" type="pres">
      <dgm:prSet presAssocID="{E13BDDC8-9FB4-43EC-8A93-89CE96D6D3C1}" presName="childText" presStyleLbl="revTx" presStyleIdx="1" presStyleCnt="2">
        <dgm:presLayoutVars>
          <dgm:bulletEnabled val="1"/>
        </dgm:presLayoutVars>
      </dgm:prSet>
      <dgm:spPr/>
    </dgm:pt>
    <dgm:pt modelId="{737006C2-9E9A-2544-9831-645C354E2AD9}" type="pres">
      <dgm:prSet presAssocID="{632B0F9A-029F-45FB-B90D-2E0EDD6AF8FD}" presName="parentText" presStyleLbl="node1" presStyleIdx="3" presStyleCnt="6" custLinFactY="-101372" custLinFactNeighborY="-200000">
        <dgm:presLayoutVars>
          <dgm:chMax val="0"/>
          <dgm:bulletEnabled val="1"/>
        </dgm:presLayoutVars>
      </dgm:prSet>
      <dgm:spPr/>
    </dgm:pt>
    <dgm:pt modelId="{EFCD4D28-BCA0-44B2-B121-7A8104104598}" type="pres">
      <dgm:prSet presAssocID="{EE409372-EC60-4F09-BDB4-57B4DF234F46}" presName="spacer" presStyleCnt="0"/>
      <dgm:spPr/>
    </dgm:pt>
    <dgm:pt modelId="{62F20360-0678-8E4B-AAE4-05B63432DA0C}" type="pres">
      <dgm:prSet presAssocID="{B160F647-37A2-4016-B7DE-C6ED844FF41C}" presName="parentText" presStyleLbl="node1" presStyleIdx="4" presStyleCnt="6" custLinFactY="-100000" custLinFactNeighborY="-178739">
        <dgm:presLayoutVars>
          <dgm:chMax val="0"/>
          <dgm:bulletEnabled val="1"/>
        </dgm:presLayoutVars>
      </dgm:prSet>
      <dgm:spPr/>
    </dgm:pt>
    <dgm:pt modelId="{828C7F93-B48E-4E8C-81F9-F844A65B1BD1}" type="pres">
      <dgm:prSet presAssocID="{195DC0FA-5C88-41EC-921E-4F6842EE5FDD}" presName="spacer" presStyleCnt="0"/>
      <dgm:spPr/>
    </dgm:pt>
    <dgm:pt modelId="{C8E5ED12-9B6E-4336-A82E-9FB0E7827872}" type="pres">
      <dgm:prSet presAssocID="{A4E4EA24-B160-4F13-B077-4F68958458E2}" presName="parentText" presStyleLbl="node1" presStyleIdx="5" presStyleCnt="6" custLinFactY="-100000" custLinFactNeighborY="-178739">
        <dgm:presLayoutVars>
          <dgm:chMax val="0"/>
          <dgm:bulletEnabled val="1"/>
        </dgm:presLayoutVars>
      </dgm:prSet>
      <dgm:spPr/>
    </dgm:pt>
  </dgm:ptLst>
  <dgm:cxnLst>
    <dgm:cxn modelId="{4F8EF217-B89A-45E6-A795-4DC248828DDD}" type="presOf" srcId="{A4E4EA24-B160-4F13-B077-4F68958458E2}" destId="{C8E5ED12-9B6E-4336-A82E-9FB0E7827872}" srcOrd="0" destOrd="0" presId="urn:microsoft.com/office/officeart/2005/8/layout/vList2"/>
    <dgm:cxn modelId="{7D661B2E-DB92-4BEB-A766-6344487D94F7}" srcId="{A10225B9-6A9D-4AE3-80C4-EF1770C153BA}" destId="{C046DB26-5A05-4730-9B9C-04C0453CE601}" srcOrd="0" destOrd="0" parTransId="{4EC74F52-F0EC-4825-960E-56EBA06F3F30}" sibTransId="{613EC50D-7AEA-4662-937A-F219815A5495}"/>
    <dgm:cxn modelId="{C5F4FA2E-D255-4FEA-A91C-667A95F42657}" srcId="{A10225B9-6A9D-4AE3-80C4-EF1770C153BA}" destId="{B160F647-37A2-4016-B7DE-C6ED844FF41C}" srcOrd="4" destOrd="0" parTransId="{8E424E92-7C42-4784-8735-D1498B00DD54}" sibTransId="{195DC0FA-5C88-41EC-921E-4F6842EE5FDD}"/>
    <dgm:cxn modelId="{721D7C65-22F0-4267-9F6A-A8DC3C9D5039}" srcId="{A10225B9-6A9D-4AE3-80C4-EF1770C153BA}" destId="{632B0F9A-029F-45FB-B90D-2E0EDD6AF8FD}" srcOrd="3" destOrd="0" parTransId="{1358E3B7-F430-4AAD-A81A-3A8F17499B63}" sibTransId="{EE409372-EC60-4F09-BDB4-57B4DF234F46}"/>
    <dgm:cxn modelId="{35850256-40EA-4C49-8AB0-F4B5A3D968BD}" srcId="{A10225B9-6A9D-4AE3-80C4-EF1770C153BA}" destId="{9F2CFA1B-2D2E-4DCA-9E80-59208EA17F07}" srcOrd="1" destOrd="0" parTransId="{B245CF0E-153D-41D7-A2BB-ECABADB5EE9E}" sibTransId="{BBDB5F05-B0F4-41E7-ADBB-DD078E8C06C8}"/>
    <dgm:cxn modelId="{413B9C57-C5B1-46C6-8EB8-03444FCAD21A}" type="presOf" srcId="{A10225B9-6A9D-4AE3-80C4-EF1770C153BA}" destId="{B593F005-2D02-4B43-B014-8E64D8EB2632}" srcOrd="0" destOrd="0" presId="urn:microsoft.com/office/officeart/2005/8/layout/vList2"/>
    <dgm:cxn modelId="{117EC589-DD6D-4373-B8BB-6B08FE128E8C}" type="presOf" srcId="{F8481D00-A24A-41C3-87F8-DC1F716AF2B5}" destId="{D1893A2A-5970-8844-A9AF-196172A0E9A4}" srcOrd="0" destOrd="0" presId="urn:microsoft.com/office/officeart/2005/8/layout/vList2"/>
    <dgm:cxn modelId="{79DBB79B-B8CF-4E17-A445-D686BC65DD9A}" type="presOf" srcId="{9F2CFA1B-2D2E-4DCA-9E80-59208EA17F07}" destId="{14E81FCD-4CAF-DA44-9786-86DDE49B61FE}" srcOrd="0" destOrd="0" presId="urn:microsoft.com/office/officeart/2005/8/layout/vList2"/>
    <dgm:cxn modelId="{D07DA8A2-6A44-44B9-B7F4-EB42D7D7C0B3}" srcId="{E13BDDC8-9FB4-43EC-8A93-89CE96D6D3C1}" destId="{F1784235-030C-4013-85D6-0951712A5BFB}" srcOrd="0" destOrd="0" parTransId="{6B614AE1-DE60-4265-A645-0D2CA31952AE}" sibTransId="{16B97819-6A3F-494B-A17F-F7092733E7E3}"/>
    <dgm:cxn modelId="{9FC76FB1-DE27-4120-B2F1-5517E6485692}" srcId="{A10225B9-6A9D-4AE3-80C4-EF1770C153BA}" destId="{E13BDDC8-9FB4-43EC-8A93-89CE96D6D3C1}" srcOrd="2" destOrd="0" parTransId="{6883ADD1-6402-4F33-999B-1815B95EC57D}" sibTransId="{14D50968-ED93-41B3-90D0-820E33D976F6}"/>
    <dgm:cxn modelId="{7C98C5C6-B010-4352-8299-9B1931E7B4AD}" type="presOf" srcId="{B160F647-37A2-4016-B7DE-C6ED844FF41C}" destId="{62F20360-0678-8E4B-AAE4-05B63432DA0C}" srcOrd="0" destOrd="0" presId="urn:microsoft.com/office/officeart/2005/8/layout/vList2"/>
    <dgm:cxn modelId="{0E23D4CB-0D83-4ED7-9908-F4AC28EBB002}" srcId="{C046DB26-5A05-4730-9B9C-04C0453CE601}" destId="{F8481D00-A24A-41C3-87F8-DC1F716AF2B5}" srcOrd="0" destOrd="0" parTransId="{FF572955-0990-421A-A214-EAE4BCCB36FC}" sibTransId="{23564694-0583-43EB-87C9-1334C4DCF430}"/>
    <dgm:cxn modelId="{6403EED3-65A0-4958-B1D4-19AC6AE27430}" type="presOf" srcId="{F1784235-030C-4013-85D6-0951712A5BFB}" destId="{46927D22-9143-A042-956B-E33428F592A4}" srcOrd="0" destOrd="0" presId="urn:microsoft.com/office/officeart/2005/8/layout/vList2"/>
    <dgm:cxn modelId="{9DFD63D7-6D9D-4302-BEA6-E7532B6E9473}" type="presOf" srcId="{632B0F9A-029F-45FB-B90D-2E0EDD6AF8FD}" destId="{737006C2-9E9A-2544-9831-645C354E2AD9}" srcOrd="0" destOrd="0" presId="urn:microsoft.com/office/officeart/2005/8/layout/vList2"/>
    <dgm:cxn modelId="{9FD58BF8-280A-45D2-9C2A-D583FE7114E7}" type="presOf" srcId="{E13BDDC8-9FB4-43EC-8A93-89CE96D6D3C1}" destId="{FBBDCDF2-52FC-6747-97C3-6D6900FC652E}" srcOrd="0" destOrd="0" presId="urn:microsoft.com/office/officeart/2005/8/layout/vList2"/>
    <dgm:cxn modelId="{B2A9B9F9-B50F-484A-B86F-B7C2A1219E3F}" type="presOf" srcId="{C046DB26-5A05-4730-9B9C-04C0453CE601}" destId="{2A16B490-C98E-064D-8C79-DC1B26FC20CA}" srcOrd="0" destOrd="0" presId="urn:microsoft.com/office/officeart/2005/8/layout/vList2"/>
    <dgm:cxn modelId="{DD1C67FF-E73C-4315-9549-A5FC4AADC518}" srcId="{A10225B9-6A9D-4AE3-80C4-EF1770C153BA}" destId="{A4E4EA24-B160-4F13-B077-4F68958458E2}" srcOrd="5" destOrd="0" parTransId="{9B282D1B-903E-4F71-B454-94D810A1C5AF}" sibTransId="{9DB6F45E-2529-485E-82D1-BF57642A9745}"/>
    <dgm:cxn modelId="{87FA9A85-0F2D-48C4-8296-4A3078B50D75}" type="presParOf" srcId="{B593F005-2D02-4B43-B014-8E64D8EB2632}" destId="{2A16B490-C98E-064D-8C79-DC1B26FC20CA}" srcOrd="0" destOrd="0" presId="urn:microsoft.com/office/officeart/2005/8/layout/vList2"/>
    <dgm:cxn modelId="{8F18817D-1911-4693-A80A-77C526470ACD}" type="presParOf" srcId="{B593F005-2D02-4B43-B014-8E64D8EB2632}" destId="{D1893A2A-5970-8844-A9AF-196172A0E9A4}" srcOrd="1" destOrd="0" presId="urn:microsoft.com/office/officeart/2005/8/layout/vList2"/>
    <dgm:cxn modelId="{28C2A282-4034-41D1-87D3-1C433C0CA792}" type="presParOf" srcId="{B593F005-2D02-4B43-B014-8E64D8EB2632}" destId="{14E81FCD-4CAF-DA44-9786-86DDE49B61FE}" srcOrd="2" destOrd="0" presId="urn:microsoft.com/office/officeart/2005/8/layout/vList2"/>
    <dgm:cxn modelId="{F4024290-FF79-4344-A84C-FCB9BE72D58F}" type="presParOf" srcId="{B593F005-2D02-4B43-B014-8E64D8EB2632}" destId="{2B01FE02-844E-4C41-86FD-F27D579E2152}" srcOrd="3" destOrd="0" presId="urn:microsoft.com/office/officeart/2005/8/layout/vList2"/>
    <dgm:cxn modelId="{62A5B3E1-AD5B-49B3-8ADE-CE3A40F67242}" type="presParOf" srcId="{B593F005-2D02-4B43-B014-8E64D8EB2632}" destId="{FBBDCDF2-52FC-6747-97C3-6D6900FC652E}" srcOrd="4" destOrd="0" presId="urn:microsoft.com/office/officeart/2005/8/layout/vList2"/>
    <dgm:cxn modelId="{B3E4925E-2DA0-40BF-A636-F858DF8E6547}" type="presParOf" srcId="{B593F005-2D02-4B43-B014-8E64D8EB2632}" destId="{46927D22-9143-A042-956B-E33428F592A4}" srcOrd="5" destOrd="0" presId="urn:microsoft.com/office/officeart/2005/8/layout/vList2"/>
    <dgm:cxn modelId="{5F409046-52F5-41DA-B339-31F3E3F61A77}" type="presParOf" srcId="{B593F005-2D02-4B43-B014-8E64D8EB2632}" destId="{737006C2-9E9A-2544-9831-645C354E2AD9}" srcOrd="6" destOrd="0" presId="urn:microsoft.com/office/officeart/2005/8/layout/vList2"/>
    <dgm:cxn modelId="{2B47794E-99DB-486E-B757-7DF8B4C4560E}" type="presParOf" srcId="{B593F005-2D02-4B43-B014-8E64D8EB2632}" destId="{EFCD4D28-BCA0-44B2-B121-7A8104104598}" srcOrd="7" destOrd="0" presId="urn:microsoft.com/office/officeart/2005/8/layout/vList2"/>
    <dgm:cxn modelId="{808E942B-0DDD-4791-BA7F-FB0AA77149E2}" type="presParOf" srcId="{B593F005-2D02-4B43-B014-8E64D8EB2632}" destId="{62F20360-0678-8E4B-AAE4-05B63432DA0C}" srcOrd="8" destOrd="0" presId="urn:microsoft.com/office/officeart/2005/8/layout/vList2"/>
    <dgm:cxn modelId="{15FF6E5A-3639-486D-A57C-117D3C2330ED}" type="presParOf" srcId="{B593F005-2D02-4B43-B014-8E64D8EB2632}" destId="{828C7F93-B48E-4E8C-81F9-F844A65B1BD1}" srcOrd="9" destOrd="0" presId="urn:microsoft.com/office/officeart/2005/8/layout/vList2"/>
    <dgm:cxn modelId="{B6A13CE8-7F89-4772-A217-DDEE6FFDAA19}" type="presParOf" srcId="{B593F005-2D02-4B43-B014-8E64D8EB2632}" destId="{C8E5ED12-9B6E-4336-A82E-9FB0E782787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E64E70-93B0-4513-B9F5-47A449735E7F}">
      <dsp:nvSpPr>
        <dsp:cNvPr id="0" name=""/>
        <dsp:cNvSpPr/>
      </dsp:nvSpPr>
      <dsp:spPr>
        <a:xfrm>
          <a:off x="34954" y="120093"/>
          <a:ext cx="891650" cy="891650"/>
        </a:xfrm>
        <a:prstGeom prst="ellipse">
          <a:avLst/>
        </a:prstGeom>
        <a:solidFill>
          <a:srgbClr val="00677F"/>
        </a:solidFill>
        <a:ln>
          <a:noFill/>
        </a:ln>
        <a:effectLst/>
      </dsp:spPr>
      <dsp:style>
        <a:lnRef idx="0">
          <a:scrgbClr r="0" g="0" b="0"/>
        </a:lnRef>
        <a:fillRef idx="1">
          <a:scrgbClr r="0" g="0" b="0"/>
        </a:fillRef>
        <a:effectRef idx="0">
          <a:scrgbClr r="0" g="0" b="0"/>
        </a:effectRef>
        <a:fontRef idx="minor"/>
      </dsp:style>
    </dsp:sp>
    <dsp:sp modelId="{D6E78EBD-4DAF-4F90-90B9-A9E06E327FE1}">
      <dsp:nvSpPr>
        <dsp:cNvPr id="0" name=""/>
        <dsp:cNvSpPr/>
      </dsp:nvSpPr>
      <dsp:spPr>
        <a:xfrm>
          <a:off x="222200" y="307339"/>
          <a:ext cx="517157" cy="51715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282D3D-C38C-4667-8DED-AF9A43A84353}">
      <dsp:nvSpPr>
        <dsp:cNvPr id="0" name=""/>
        <dsp:cNvSpPr/>
      </dsp:nvSpPr>
      <dsp:spPr>
        <a:xfrm>
          <a:off x="1117672" y="120093"/>
          <a:ext cx="2101748" cy="891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Confusion or disorientation</a:t>
          </a:r>
        </a:p>
      </dsp:txBody>
      <dsp:txXfrm>
        <a:off x="1117672" y="120093"/>
        <a:ext cx="2101748" cy="891650"/>
      </dsp:txXfrm>
    </dsp:sp>
    <dsp:sp modelId="{4686B7D3-028E-4BB5-9AF9-766627ACC469}">
      <dsp:nvSpPr>
        <dsp:cNvPr id="0" name=""/>
        <dsp:cNvSpPr/>
      </dsp:nvSpPr>
      <dsp:spPr>
        <a:xfrm>
          <a:off x="3585634" y="120093"/>
          <a:ext cx="891650" cy="891650"/>
        </a:xfrm>
        <a:prstGeom prst="ellipse">
          <a:avLst/>
        </a:prstGeom>
        <a:solidFill>
          <a:srgbClr val="69AD40"/>
        </a:solidFill>
        <a:ln>
          <a:noFill/>
        </a:ln>
        <a:effectLst/>
      </dsp:spPr>
      <dsp:style>
        <a:lnRef idx="0">
          <a:scrgbClr r="0" g="0" b="0"/>
        </a:lnRef>
        <a:fillRef idx="1">
          <a:scrgbClr r="0" g="0" b="0"/>
        </a:fillRef>
        <a:effectRef idx="0">
          <a:scrgbClr r="0" g="0" b="0"/>
        </a:effectRef>
        <a:fontRef idx="minor"/>
      </dsp:style>
    </dsp:sp>
    <dsp:sp modelId="{D44CDF5C-26E0-464D-9906-1A97DCE46D1A}">
      <dsp:nvSpPr>
        <dsp:cNvPr id="0" name=""/>
        <dsp:cNvSpPr/>
      </dsp:nvSpPr>
      <dsp:spPr>
        <a:xfrm>
          <a:off x="3772881" y="307339"/>
          <a:ext cx="517157" cy="51715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D07CD53-23F4-4D72-B8C9-35ECF30D6A61}">
      <dsp:nvSpPr>
        <dsp:cNvPr id="0" name=""/>
        <dsp:cNvSpPr/>
      </dsp:nvSpPr>
      <dsp:spPr>
        <a:xfrm>
          <a:off x="4668353" y="120093"/>
          <a:ext cx="2101748" cy="891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Difficulty concentrating</a:t>
          </a:r>
        </a:p>
      </dsp:txBody>
      <dsp:txXfrm>
        <a:off x="4668353" y="120093"/>
        <a:ext cx="2101748" cy="891650"/>
      </dsp:txXfrm>
    </dsp:sp>
    <dsp:sp modelId="{DF6DEFCD-9950-468E-AEDB-12D97D663782}">
      <dsp:nvSpPr>
        <dsp:cNvPr id="0" name=""/>
        <dsp:cNvSpPr/>
      </dsp:nvSpPr>
      <dsp:spPr>
        <a:xfrm>
          <a:off x="7136315" y="120093"/>
          <a:ext cx="891650" cy="891650"/>
        </a:xfrm>
        <a:prstGeom prst="ellipse">
          <a:avLst/>
        </a:prstGeom>
        <a:solidFill>
          <a:srgbClr val="B1DA75"/>
        </a:solidFill>
        <a:ln>
          <a:noFill/>
        </a:ln>
        <a:effectLst/>
      </dsp:spPr>
      <dsp:style>
        <a:lnRef idx="0">
          <a:scrgbClr r="0" g="0" b="0"/>
        </a:lnRef>
        <a:fillRef idx="1">
          <a:scrgbClr r="0" g="0" b="0"/>
        </a:fillRef>
        <a:effectRef idx="0">
          <a:scrgbClr r="0" g="0" b="0"/>
        </a:effectRef>
        <a:fontRef idx="minor"/>
      </dsp:style>
    </dsp:sp>
    <dsp:sp modelId="{60DA2D43-4BB3-4E08-BA11-955926654A36}">
      <dsp:nvSpPr>
        <dsp:cNvPr id="0" name=""/>
        <dsp:cNvSpPr/>
      </dsp:nvSpPr>
      <dsp:spPr>
        <a:xfrm>
          <a:off x="7323562" y="307339"/>
          <a:ext cx="517157" cy="51715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55CEB2-74D4-47FB-AF15-680A2D89F641}">
      <dsp:nvSpPr>
        <dsp:cNvPr id="0" name=""/>
        <dsp:cNvSpPr/>
      </dsp:nvSpPr>
      <dsp:spPr>
        <a:xfrm>
          <a:off x="8219034" y="120093"/>
          <a:ext cx="2101748" cy="891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Irritability/Physical Complaints</a:t>
          </a:r>
        </a:p>
      </dsp:txBody>
      <dsp:txXfrm>
        <a:off x="8219034" y="120093"/>
        <a:ext cx="2101748" cy="891650"/>
      </dsp:txXfrm>
    </dsp:sp>
    <dsp:sp modelId="{FD7B6A8D-F878-4110-9502-62A50C2F9734}">
      <dsp:nvSpPr>
        <dsp:cNvPr id="0" name=""/>
        <dsp:cNvSpPr/>
      </dsp:nvSpPr>
      <dsp:spPr>
        <a:xfrm>
          <a:off x="34954" y="1762613"/>
          <a:ext cx="891650" cy="891650"/>
        </a:xfrm>
        <a:prstGeom prst="ellipse">
          <a:avLst/>
        </a:prstGeom>
        <a:solidFill>
          <a:srgbClr val="00A4C7"/>
        </a:solidFill>
        <a:ln>
          <a:noFill/>
        </a:ln>
        <a:effectLst/>
      </dsp:spPr>
      <dsp:style>
        <a:lnRef idx="0">
          <a:scrgbClr r="0" g="0" b="0"/>
        </a:lnRef>
        <a:fillRef idx="1">
          <a:scrgbClr r="0" g="0" b="0"/>
        </a:fillRef>
        <a:effectRef idx="0">
          <a:scrgbClr r="0" g="0" b="0"/>
        </a:effectRef>
        <a:fontRef idx="minor"/>
      </dsp:style>
    </dsp:sp>
    <dsp:sp modelId="{7A427304-7B7E-4E0F-B3D2-23582E5F7746}">
      <dsp:nvSpPr>
        <dsp:cNvPr id="0" name=""/>
        <dsp:cNvSpPr/>
      </dsp:nvSpPr>
      <dsp:spPr>
        <a:xfrm>
          <a:off x="222200" y="1949859"/>
          <a:ext cx="517157" cy="517157"/>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595236E-91A9-42FF-8742-0F44C910D354}">
      <dsp:nvSpPr>
        <dsp:cNvPr id="0" name=""/>
        <dsp:cNvSpPr/>
      </dsp:nvSpPr>
      <dsp:spPr>
        <a:xfrm>
          <a:off x="1117672" y="1762613"/>
          <a:ext cx="2101748" cy="891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Mood swings</a:t>
          </a:r>
        </a:p>
      </dsp:txBody>
      <dsp:txXfrm>
        <a:off x="1117672" y="1762613"/>
        <a:ext cx="2101748" cy="891650"/>
      </dsp:txXfrm>
    </dsp:sp>
    <dsp:sp modelId="{EFBE751D-1925-40CE-9757-FE05BC671155}">
      <dsp:nvSpPr>
        <dsp:cNvPr id="0" name=""/>
        <dsp:cNvSpPr/>
      </dsp:nvSpPr>
      <dsp:spPr>
        <a:xfrm>
          <a:off x="3585634" y="1762613"/>
          <a:ext cx="891650" cy="891650"/>
        </a:xfrm>
        <a:prstGeom prst="ellipse">
          <a:avLst/>
        </a:prstGeom>
        <a:solidFill>
          <a:srgbClr val="00A4C7">
            <a:alpha val="50196"/>
          </a:srgbClr>
        </a:solidFill>
        <a:ln>
          <a:noFill/>
        </a:ln>
        <a:effectLst/>
      </dsp:spPr>
      <dsp:style>
        <a:lnRef idx="0">
          <a:scrgbClr r="0" g="0" b="0"/>
        </a:lnRef>
        <a:fillRef idx="1">
          <a:scrgbClr r="0" g="0" b="0"/>
        </a:fillRef>
        <a:effectRef idx="0">
          <a:scrgbClr r="0" g="0" b="0"/>
        </a:effectRef>
        <a:fontRef idx="minor"/>
      </dsp:style>
    </dsp:sp>
    <dsp:sp modelId="{91EFE103-E892-4A84-9952-582543FD7DA9}">
      <dsp:nvSpPr>
        <dsp:cNvPr id="0" name=""/>
        <dsp:cNvSpPr/>
      </dsp:nvSpPr>
      <dsp:spPr>
        <a:xfrm>
          <a:off x="3772881" y="1949859"/>
          <a:ext cx="517157" cy="517157"/>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41B451-845D-4D44-9237-7B446CFFC1E5}">
      <dsp:nvSpPr>
        <dsp:cNvPr id="0" name=""/>
        <dsp:cNvSpPr/>
      </dsp:nvSpPr>
      <dsp:spPr>
        <a:xfrm>
          <a:off x="4668353" y="1762613"/>
          <a:ext cx="2101748" cy="891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Feeling sad or hopeless</a:t>
          </a:r>
        </a:p>
      </dsp:txBody>
      <dsp:txXfrm>
        <a:off x="4668353" y="1762613"/>
        <a:ext cx="2101748" cy="891650"/>
      </dsp:txXfrm>
    </dsp:sp>
    <dsp:sp modelId="{BD1F3A34-D10F-478B-B4C3-D1038D4AC31E}">
      <dsp:nvSpPr>
        <dsp:cNvPr id="0" name=""/>
        <dsp:cNvSpPr/>
      </dsp:nvSpPr>
      <dsp:spPr>
        <a:xfrm>
          <a:off x="7136315" y="1762613"/>
          <a:ext cx="891650" cy="891650"/>
        </a:xfrm>
        <a:prstGeom prst="ellipse">
          <a:avLst/>
        </a:prstGeom>
        <a:solidFill>
          <a:srgbClr val="00677F"/>
        </a:solidFill>
        <a:ln>
          <a:noFill/>
        </a:ln>
        <a:effectLst/>
      </dsp:spPr>
      <dsp:style>
        <a:lnRef idx="0">
          <a:scrgbClr r="0" g="0" b="0"/>
        </a:lnRef>
        <a:fillRef idx="1">
          <a:scrgbClr r="0" g="0" b="0"/>
        </a:fillRef>
        <a:effectRef idx="0">
          <a:scrgbClr r="0" g="0" b="0"/>
        </a:effectRef>
        <a:fontRef idx="minor"/>
      </dsp:style>
    </dsp:sp>
    <dsp:sp modelId="{DB8D3D89-A901-4CB1-8C2F-FD996521C79B}">
      <dsp:nvSpPr>
        <dsp:cNvPr id="0" name=""/>
        <dsp:cNvSpPr/>
      </dsp:nvSpPr>
      <dsp:spPr>
        <a:xfrm>
          <a:off x="7323562" y="1949859"/>
          <a:ext cx="517157" cy="517157"/>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596C61-17E4-4DCB-924D-858A278FC448}">
      <dsp:nvSpPr>
        <dsp:cNvPr id="0" name=""/>
        <dsp:cNvSpPr/>
      </dsp:nvSpPr>
      <dsp:spPr>
        <a:xfrm>
          <a:off x="8219034" y="1762613"/>
          <a:ext cx="2101748" cy="891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Feeling  disconnected or numb</a:t>
          </a:r>
        </a:p>
      </dsp:txBody>
      <dsp:txXfrm>
        <a:off x="8219034" y="1762613"/>
        <a:ext cx="2101748" cy="891650"/>
      </dsp:txXfrm>
    </dsp:sp>
    <dsp:sp modelId="{76F29B8E-D91F-43F4-88C7-AD39269226EC}">
      <dsp:nvSpPr>
        <dsp:cNvPr id="0" name=""/>
        <dsp:cNvSpPr/>
      </dsp:nvSpPr>
      <dsp:spPr>
        <a:xfrm>
          <a:off x="34954" y="3405132"/>
          <a:ext cx="891650" cy="891650"/>
        </a:xfrm>
        <a:prstGeom prst="ellipse">
          <a:avLst/>
        </a:prstGeom>
        <a:solidFill>
          <a:srgbClr val="69AD40"/>
        </a:solidFill>
        <a:ln>
          <a:noFill/>
        </a:ln>
        <a:effectLst/>
      </dsp:spPr>
      <dsp:style>
        <a:lnRef idx="0">
          <a:scrgbClr r="0" g="0" b="0"/>
        </a:lnRef>
        <a:fillRef idx="1">
          <a:scrgbClr r="0" g="0" b="0"/>
        </a:fillRef>
        <a:effectRef idx="0">
          <a:scrgbClr r="0" g="0" b="0"/>
        </a:effectRef>
        <a:fontRef idx="minor"/>
      </dsp:style>
    </dsp:sp>
    <dsp:sp modelId="{1A0C8495-37BC-4828-B62C-E78B8CDED0F4}">
      <dsp:nvSpPr>
        <dsp:cNvPr id="0" name=""/>
        <dsp:cNvSpPr/>
      </dsp:nvSpPr>
      <dsp:spPr>
        <a:xfrm>
          <a:off x="222200" y="3592379"/>
          <a:ext cx="517157" cy="517157"/>
        </a:xfrm>
        <a:prstGeom prst="rect">
          <a:avLst/>
        </a:prstGeom>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CE9CA0-190C-45F0-8D87-59A343A3F301}">
      <dsp:nvSpPr>
        <dsp:cNvPr id="0" name=""/>
        <dsp:cNvSpPr/>
      </dsp:nvSpPr>
      <dsp:spPr>
        <a:xfrm>
          <a:off x="1117672" y="3405132"/>
          <a:ext cx="2101748" cy="891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Nightmares</a:t>
          </a:r>
        </a:p>
      </dsp:txBody>
      <dsp:txXfrm>
        <a:off x="1117672" y="3405132"/>
        <a:ext cx="2101748" cy="8916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16B1F-6914-46EE-951B-683B29303117}">
      <dsp:nvSpPr>
        <dsp:cNvPr id="0" name=""/>
        <dsp:cNvSpPr/>
      </dsp:nvSpPr>
      <dsp:spPr>
        <a:xfrm>
          <a:off x="-275765" y="0"/>
          <a:ext cx="6262009" cy="1437567"/>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7A263884-7644-4A20-AAA6-DE737041FA4B}">
      <dsp:nvSpPr>
        <dsp:cNvPr id="0" name=""/>
        <dsp:cNvSpPr/>
      </dsp:nvSpPr>
      <dsp:spPr>
        <a:xfrm>
          <a:off x="16262" y="331266"/>
          <a:ext cx="790662" cy="79066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40CD72-2840-443D-858D-CA05D3102A8C}">
      <dsp:nvSpPr>
        <dsp:cNvPr id="0" name=""/>
        <dsp:cNvSpPr/>
      </dsp:nvSpPr>
      <dsp:spPr>
        <a:xfrm>
          <a:off x="1241788" y="7814"/>
          <a:ext cx="2817904" cy="1437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43" tIns="152143" rIns="152143" bIns="152143" numCol="1" spcCol="1270" anchor="ctr" anchorCtr="0">
          <a:noAutofit/>
        </a:bodyPr>
        <a:lstStyle/>
        <a:p>
          <a:pPr marL="0" lvl="0" indent="0" algn="l" defTabSz="1111250">
            <a:lnSpc>
              <a:spcPct val="90000"/>
            </a:lnSpc>
            <a:spcBef>
              <a:spcPct val="0"/>
            </a:spcBef>
            <a:spcAft>
              <a:spcPct val="35000"/>
            </a:spcAft>
            <a:buNone/>
          </a:pPr>
          <a:r>
            <a:rPr lang="en-US" sz="2500" b="1" kern="1200" dirty="0"/>
            <a:t>Know</a:t>
          </a:r>
        </a:p>
      </dsp:txBody>
      <dsp:txXfrm>
        <a:off x="1241788" y="7814"/>
        <a:ext cx="2817904" cy="1437567"/>
      </dsp:txXfrm>
    </dsp:sp>
    <dsp:sp modelId="{73AB64BA-16B3-48EC-A703-43BF515BBCB9}">
      <dsp:nvSpPr>
        <dsp:cNvPr id="0" name=""/>
        <dsp:cNvSpPr/>
      </dsp:nvSpPr>
      <dsp:spPr>
        <a:xfrm>
          <a:off x="2698401" y="79232"/>
          <a:ext cx="3185005" cy="1437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43" tIns="152143" rIns="152143" bIns="152143" numCol="1" spcCol="1270" anchor="ctr" anchorCtr="0">
          <a:noAutofit/>
        </a:bodyPr>
        <a:lstStyle/>
        <a:p>
          <a:pPr marL="0" lvl="0" indent="0" algn="l" defTabSz="800100">
            <a:lnSpc>
              <a:spcPct val="90000"/>
            </a:lnSpc>
            <a:spcBef>
              <a:spcPct val="0"/>
            </a:spcBef>
            <a:spcAft>
              <a:spcPct val="35000"/>
            </a:spcAft>
            <a:buNone/>
          </a:pPr>
          <a:r>
            <a:rPr lang="en-US" sz="1800" kern="1200" dirty="0"/>
            <a:t>Know the basic signs of abuse and trauma and their corresponding behavioral indicators</a:t>
          </a:r>
        </a:p>
      </dsp:txBody>
      <dsp:txXfrm>
        <a:off x="2698401" y="79232"/>
        <a:ext cx="3185005" cy="1437567"/>
      </dsp:txXfrm>
    </dsp:sp>
    <dsp:sp modelId="{A2AAAA82-43FA-4D74-96A7-2F2F6782CB77}">
      <dsp:nvSpPr>
        <dsp:cNvPr id="0" name=""/>
        <dsp:cNvSpPr/>
      </dsp:nvSpPr>
      <dsp:spPr>
        <a:xfrm>
          <a:off x="-283780" y="1879210"/>
          <a:ext cx="6262009" cy="14379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2D9CC5-A6B8-4E19-BB02-21CC8E5FF99A}">
      <dsp:nvSpPr>
        <dsp:cNvPr id="0" name=""/>
        <dsp:cNvSpPr/>
      </dsp:nvSpPr>
      <dsp:spPr>
        <a:xfrm>
          <a:off x="16262" y="2128412"/>
          <a:ext cx="790662" cy="79066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02A990-6C24-4B2E-92CD-678F6FE50E77}">
      <dsp:nvSpPr>
        <dsp:cNvPr id="0" name=""/>
        <dsp:cNvSpPr/>
      </dsp:nvSpPr>
      <dsp:spPr>
        <a:xfrm>
          <a:off x="1241788" y="1804960"/>
          <a:ext cx="2817904" cy="1437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43" tIns="152143" rIns="152143" bIns="152143" numCol="1" spcCol="1270" anchor="ctr" anchorCtr="0">
          <a:noAutofit/>
        </a:bodyPr>
        <a:lstStyle/>
        <a:p>
          <a:pPr marL="0" lvl="0" indent="0" algn="l" defTabSz="1111250">
            <a:lnSpc>
              <a:spcPct val="90000"/>
            </a:lnSpc>
            <a:spcBef>
              <a:spcPct val="0"/>
            </a:spcBef>
            <a:spcAft>
              <a:spcPct val="35000"/>
            </a:spcAft>
            <a:buNone/>
          </a:pPr>
          <a:r>
            <a:rPr lang="en-US" sz="2500" b="1" kern="1200" dirty="0"/>
            <a:t>Equip</a:t>
          </a:r>
        </a:p>
      </dsp:txBody>
      <dsp:txXfrm>
        <a:off x="1241788" y="1804960"/>
        <a:ext cx="2817904" cy="1437567"/>
      </dsp:txXfrm>
    </dsp:sp>
    <dsp:sp modelId="{152DD962-29B4-4C8B-9069-A817CF80842F}">
      <dsp:nvSpPr>
        <dsp:cNvPr id="0" name=""/>
        <dsp:cNvSpPr/>
      </dsp:nvSpPr>
      <dsp:spPr>
        <a:xfrm>
          <a:off x="2744728" y="2076229"/>
          <a:ext cx="3461369" cy="91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449" tIns="121449" rIns="121449" bIns="121449" numCol="1" spcCol="1270" anchor="ctr" anchorCtr="0">
          <a:noAutofit/>
        </a:bodyPr>
        <a:lstStyle/>
        <a:p>
          <a:pPr marL="0" lvl="0" indent="0" algn="l" defTabSz="800100">
            <a:lnSpc>
              <a:spcPct val="90000"/>
            </a:lnSpc>
            <a:spcBef>
              <a:spcPct val="0"/>
            </a:spcBef>
            <a:spcAft>
              <a:spcPct val="35000"/>
            </a:spcAft>
            <a:buNone/>
          </a:pPr>
          <a:r>
            <a:rPr lang="en-US" sz="1800" kern="1200" dirty="0"/>
            <a:t>Equip your team to talk with children about abuse and how to react responsibly to suspicions or a disclosure.</a:t>
          </a:r>
        </a:p>
      </dsp:txBody>
      <dsp:txXfrm>
        <a:off x="2744728" y="2076229"/>
        <a:ext cx="3461369" cy="914253"/>
      </dsp:txXfrm>
    </dsp:sp>
    <dsp:sp modelId="{5788FEDB-A84B-457A-9A47-CF3C831AFB32}">
      <dsp:nvSpPr>
        <dsp:cNvPr id="0" name=""/>
        <dsp:cNvSpPr/>
      </dsp:nvSpPr>
      <dsp:spPr>
        <a:xfrm>
          <a:off x="-275765" y="3693476"/>
          <a:ext cx="6262009" cy="13401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2460EC-136F-4D98-AF67-59DFACC13C6F}">
      <dsp:nvSpPr>
        <dsp:cNvPr id="0" name=""/>
        <dsp:cNvSpPr/>
      </dsp:nvSpPr>
      <dsp:spPr>
        <a:xfrm>
          <a:off x="16262" y="3901448"/>
          <a:ext cx="790662" cy="79066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570094-DC7C-4256-A69F-233003D732D0}">
      <dsp:nvSpPr>
        <dsp:cNvPr id="0" name=""/>
        <dsp:cNvSpPr/>
      </dsp:nvSpPr>
      <dsp:spPr>
        <a:xfrm>
          <a:off x="1241788" y="3602106"/>
          <a:ext cx="2817904" cy="1437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43" tIns="152143" rIns="152143" bIns="152143" numCol="1" spcCol="1270" anchor="ctr" anchorCtr="0">
          <a:noAutofit/>
        </a:bodyPr>
        <a:lstStyle/>
        <a:p>
          <a:pPr marL="0" lvl="0" indent="0" algn="l" defTabSz="1111250">
            <a:lnSpc>
              <a:spcPct val="90000"/>
            </a:lnSpc>
            <a:spcBef>
              <a:spcPct val="0"/>
            </a:spcBef>
            <a:spcAft>
              <a:spcPct val="35000"/>
            </a:spcAft>
            <a:buNone/>
          </a:pPr>
          <a:r>
            <a:rPr lang="en-US" sz="2500" b="1" kern="1200" dirty="0"/>
            <a:t>Review</a:t>
          </a:r>
        </a:p>
      </dsp:txBody>
      <dsp:txXfrm>
        <a:off x="1241788" y="3602106"/>
        <a:ext cx="2817904" cy="1437567"/>
      </dsp:txXfrm>
    </dsp:sp>
    <dsp:sp modelId="{EFA9B822-9F78-403D-90E7-DF75FDEBC19C}">
      <dsp:nvSpPr>
        <dsp:cNvPr id="0" name=""/>
        <dsp:cNvSpPr/>
      </dsp:nvSpPr>
      <dsp:spPr>
        <a:xfrm>
          <a:off x="2787522" y="3609920"/>
          <a:ext cx="2939497" cy="1437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143" tIns="152143" rIns="152143" bIns="152143" numCol="1" spcCol="1270" anchor="ctr" anchorCtr="0">
          <a:noAutofit/>
        </a:bodyPr>
        <a:lstStyle/>
        <a:p>
          <a:pPr marL="0" lvl="0" indent="0" algn="l" defTabSz="800100">
            <a:lnSpc>
              <a:spcPct val="90000"/>
            </a:lnSpc>
            <a:spcBef>
              <a:spcPct val="0"/>
            </a:spcBef>
            <a:spcAft>
              <a:spcPct val="35000"/>
            </a:spcAft>
            <a:buNone/>
          </a:pPr>
          <a:r>
            <a:rPr lang="en-US" sz="1800" kern="1200" dirty="0"/>
            <a:t>Review your mandated reporter protocol and identify your designated reporter, as appropriate.</a:t>
          </a:r>
        </a:p>
      </dsp:txBody>
      <dsp:txXfrm>
        <a:off x="2787522" y="3609920"/>
        <a:ext cx="2939497" cy="14375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A11E6-B6B0-7B46-94DA-38227C56027F}">
      <dsp:nvSpPr>
        <dsp:cNvPr id="0" name=""/>
        <dsp:cNvSpPr/>
      </dsp:nvSpPr>
      <dsp:spPr>
        <a:xfrm>
          <a:off x="1260945" y="522417"/>
          <a:ext cx="1008756" cy="71"/>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0B3025-F393-6D43-9A65-2B652515F25F}">
      <dsp:nvSpPr>
        <dsp:cNvPr id="0" name=""/>
        <dsp:cNvSpPr/>
      </dsp:nvSpPr>
      <dsp:spPr>
        <a:xfrm>
          <a:off x="2330226" y="437718"/>
          <a:ext cx="116006" cy="217891"/>
        </a:xfrm>
        <a:prstGeom prst="chevron">
          <a:avLst>
            <a:gd name="adj" fmla="val 90000"/>
          </a:avLst>
        </a:prstGeom>
        <a:solidFill>
          <a:schemeClr val="accent5">
            <a:tint val="40000"/>
            <a:alpha val="90000"/>
            <a:hueOff val="-976407"/>
            <a:satOff val="4387"/>
            <a:lumOff val="302"/>
            <a:alphaOff val="0"/>
          </a:schemeClr>
        </a:solidFill>
        <a:ln w="25400" cap="flat" cmpd="sng" algn="ctr">
          <a:solidFill>
            <a:schemeClr val="accent5">
              <a:tint val="40000"/>
              <a:alpha val="90000"/>
              <a:hueOff val="-976407"/>
              <a:satOff val="4387"/>
              <a:lumOff val="302"/>
              <a:alphaOff val="0"/>
            </a:schemeClr>
          </a:solidFill>
          <a:prstDash val="solid"/>
        </a:ln>
        <a:effectLst/>
      </dsp:spPr>
      <dsp:style>
        <a:lnRef idx="2">
          <a:scrgbClr r="0" g="0" b="0"/>
        </a:lnRef>
        <a:fillRef idx="1">
          <a:scrgbClr r="0" g="0" b="0"/>
        </a:fillRef>
        <a:effectRef idx="0">
          <a:scrgbClr r="0" g="0" b="0"/>
        </a:effectRef>
        <a:fontRef idx="minor"/>
      </dsp:style>
    </dsp:sp>
    <dsp:sp modelId="{3F7875F3-CA5B-2F46-9B78-485BAF6A272A}">
      <dsp:nvSpPr>
        <dsp:cNvPr id="0" name=""/>
        <dsp:cNvSpPr/>
      </dsp:nvSpPr>
      <dsp:spPr>
        <a:xfrm>
          <a:off x="612397" y="0"/>
          <a:ext cx="1044907" cy="1044907"/>
        </a:xfrm>
        <a:prstGeom prst="ellipse">
          <a:avLst/>
        </a:prstGeom>
        <a:solidFill>
          <a:srgbClr val="00677F"/>
        </a:solidFill>
        <a:ln w="25400" cap="flat" cmpd="sng" algn="ctr">
          <a:solidFill>
            <a:srgbClr val="0067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48" tIns="40548" rIns="40548" bIns="40548" numCol="1" spcCol="1270" anchor="ctr" anchorCtr="0">
          <a:noAutofit/>
        </a:bodyPr>
        <a:lstStyle/>
        <a:p>
          <a:pPr marL="0" lvl="0" indent="0" algn="ctr" defTabSz="2044700">
            <a:lnSpc>
              <a:spcPct val="90000"/>
            </a:lnSpc>
            <a:spcBef>
              <a:spcPct val="0"/>
            </a:spcBef>
            <a:spcAft>
              <a:spcPct val="35000"/>
            </a:spcAft>
            <a:buNone/>
          </a:pPr>
          <a:r>
            <a:rPr lang="en-US" sz="4600" kern="1200"/>
            <a:t>1</a:t>
          </a:r>
        </a:p>
      </dsp:txBody>
      <dsp:txXfrm>
        <a:off x="765420" y="153023"/>
        <a:ext cx="738861" cy="738861"/>
      </dsp:txXfrm>
    </dsp:sp>
    <dsp:sp modelId="{9E0C32DC-6B5E-654F-9143-EA036CD0315A}">
      <dsp:nvSpPr>
        <dsp:cNvPr id="0" name=""/>
        <dsp:cNvSpPr/>
      </dsp:nvSpPr>
      <dsp:spPr>
        <a:xfrm>
          <a:off x="0" y="1210507"/>
          <a:ext cx="2269701" cy="2370892"/>
        </a:xfrm>
        <a:prstGeom prst="upArrowCallout">
          <a:avLst>
            <a:gd name="adj1" fmla="val 50000"/>
            <a:gd name="adj2" fmla="val 20000"/>
            <a:gd name="adj3" fmla="val 20000"/>
            <a:gd name="adj4" fmla="val 100000"/>
          </a:avLst>
        </a:prstGeom>
        <a:solidFill>
          <a:srgbClr val="00677F">
            <a:alpha val="6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9037" tIns="165100" rIns="179037" bIns="165100" numCol="1" spcCol="1270" anchor="t" anchorCtr="0">
          <a:noAutofit/>
        </a:bodyPr>
        <a:lstStyle/>
        <a:p>
          <a:pPr marL="0" lvl="0" indent="0" algn="ctr" defTabSz="1066800">
            <a:lnSpc>
              <a:spcPct val="90000"/>
            </a:lnSpc>
            <a:spcBef>
              <a:spcPct val="0"/>
            </a:spcBef>
            <a:spcAft>
              <a:spcPct val="35000"/>
            </a:spcAft>
            <a:buNone/>
          </a:pPr>
          <a:r>
            <a:rPr lang="en-US" sz="2400" kern="1200" dirty="0"/>
            <a:t>Pay attention to language and terms that indicate exposure</a:t>
          </a:r>
        </a:p>
      </dsp:txBody>
      <dsp:txXfrm>
        <a:off x="0" y="1664447"/>
        <a:ext cx="2269701" cy="1916952"/>
      </dsp:txXfrm>
    </dsp:sp>
    <dsp:sp modelId="{EDC038E4-1509-CA43-81FC-A2A0CCA21E42}">
      <dsp:nvSpPr>
        <dsp:cNvPr id="0" name=""/>
        <dsp:cNvSpPr/>
      </dsp:nvSpPr>
      <dsp:spPr>
        <a:xfrm>
          <a:off x="2521890" y="522417"/>
          <a:ext cx="2269701" cy="71"/>
        </a:xfrm>
        <a:prstGeom prst="rect">
          <a:avLst/>
        </a:prstGeom>
        <a:solidFill>
          <a:schemeClr val="accent5">
            <a:tint val="40000"/>
            <a:alpha val="90000"/>
            <a:hueOff val="-2929222"/>
            <a:satOff val="13160"/>
            <a:lumOff val="905"/>
            <a:alphaOff val="0"/>
          </a:schemeClr>
        </a:solidFill>
        <a:ln w="25400" cap="flat" cmpd="sng" algn="ctr">
          <a:solidFill>
            <a:schemeClr val="accent5">
              <a:tint val="40000"/>
              <a:alpha val="90000"/>
              <a:hueOff val="-2929222"/>
              <a:satOff val="13160"/>
              <a:lumOff val="905"/>
              <a:alphaOff val="0"/>
            </a:schemeClr>
          </a:solidFill>
          <a:prstDash val="solid"/>
        </a:ln>
        <a:effectLst/>
      </dsp:spPr>
      <dsp:style>
        <a:lnRef idx="2">
          <a:scrgbClr r="0" g="0" b="0"/>
        </a:lnRef>
        <a:fillRef idx="1">
          <a:scrgbClr r="0" g="0" b="0"/>
        </a:fillRef>
        <a:effectRef idx="0">
          <a:scrgbClr r="0" g="0" b="0"/>
        </a:effectRef>
        <a:fontRef idx="minor"/>
      </dsp:style>
    </dsp:sp>
    <dsp:sp modelId="{3ADD674D-8166-6642-AE66-09C8E613E065}">
      <dsp:nvSpPr>
        <dsp:cNvPr id="0" name=""/>
        <dsp:cNvSpPr/>
      </dsp:nvSpPr>
      <dsp:spPr>
        <a:xfrm>
          <a:off x="4852117" y="437718"/>
          <a:ext cx="116006" cy="217891"/>
        </a:xfrm>
        <a:prstGeom prst="chevron">
          <a:avLst>
            <a:gd name="adj" fmla="val 90000"/>
          </a:avLst>
        </a:prstGeom>
        <a:solidFill>
          <a:schemeClr val="accent5">
            <a:tint val="40000"/>
            <a:alpha val="90000"/>
            <a:hueOff val="-3905630"/>
            <a:satOff val="17547"/>
            <a:lumOff val="1206"/>
            <a:alphaOff val="0"/>
          </a:schemeClr>
        </a:solidFill>
        <a:ln w="25400" cap="flat" cmpd="sng" algn="ctr">
          <a:solidFill>
            <a:schemeClr val="accent5">
              <a:tint val="40000"/>
              <a:alpha val="90000"/>
              <a:hueOff val="-3905630"/>
              <a:satOff val="17547"/>
              <a:lumOff val="1206"/>
              <a:alphaOff val="0"/>
            </a:schemeClr>
          </a:solidFill>
          <a:prstDash val="solid"/>
        </a:ln>
        <a:effectLst/>
      </dsp:spPr>
      <dsp:style>
        <a:lnRef idx="2">
          <a:scrgbClr r="0" g="0" b="0"/>
        </a:lnRef>
        <a:fillRef idx="1">
          <a:scrgbClr r="0" g="0" b="0"/>
        </a:fillRef>
        <a:effectRef idx="0">
          <a:scrgbClr r="0" g="0" b="0"/>
        </a:effectRef>
        <a:fontRef idx="minor"/>
      </dsp:style>
    </dsp:sp>
    <dsp:sp modelId="{CBB56D8B-9D27-3544-915D-15D3A8AE3876}">
      <dsp:nvSpPr>
        <dsp:cNvPr id="0" name=""/>
        <dsp:cNvSpPr/>
      </dsp:nvSpPr>
      <dsp:spPr>
        <a:xfrm>
          <a:off x="3134287" y="0"/>
          <a:ext cx="1044907" cy="1044907"/>
        </a:xfrm>
        <a:prstGeom prst="ellipse">
          <a:avLst/>
        </a:prstGeom>
        <a:solidFill>
          <a:srgbClr val="00A4C7"/>
        </a:solidFill>
        <a:ln w="25400" cap="flat" cmpd="sng" algn="ctr">
          <a:solidFill>
            <a:srgbClr val="00A4C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48" tIns="40548" rIns="40548" bIns="40548" numCol="1" spcCol="1270" anchor="ctr" anchorCtr="0">
          <a:noAutofit/>
        </a:bodyPr>
        <a:lstStyle/>
        <a:p>
          <a:pPr marL="0" lvl="0" indent="0" algn="ctr" defTabSz="2044700">
            <a:lnSpc>
              <a:spcPct val="90000"/>
            </a:lnSpc>
            <a:spcBef>
              <a:spcPct val="0"/>
            </a:spcBef>
            <a:spcAft>
              <a:spcPct val="35000"/>
            </a:spcAft>
            <a:buNone/>
          </a:pPr>
          <a:r>
            <a:rPr lang="en-US" sz="4600" kern="1200"/>
            <a:t>2</a:t>
          </a:r>
        </a:p>
      </dsp:txBody>
      <dsp:txXfrm>
        <a:off x="3287310" y="153023"/>
        <a:ext cx="738861" cy="738861"/>
      </dsp:txXfrm>
    </dsp:sp>
    <dsp:sp modelId="{61488BFD-CE9D-F84B-B0B9-872E189B65E2}">
      <dsp:nvSpPr>
        <dsp:cNvPr id="0" name=""/>
        <dsp:cNvSpPr/>
      </dsp:nvSpPr>
      <dsp:spPr>
        <a:xfrm>
          <a:off x="2521890" y="1210507"/>
          <a:ext cx="2269701" cy="2370892"/>
        </a:xfrm>
        <a:prstGeom prst="upArrowCallout">
          <a:avLst>
            <a:gd name="adj1" fmla="val 50000"/>
            <a:gd name="adj2" fmla="val 20000"/>
            <a:gd name="adj3" fmla="val 20000"/>
            <a:gd name="adj4" fmla="val 100000"/>
          </a:avLst>
        </a:prstGeom>
        <a:solidFill>
          <a:srgbClr val="00A4C7">
            <a:alpha val="6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9037" tIns="165100" rIns="179037" bIns="165100" numCol="1" spcCol="1270" anchor="t" anchorCtr="0">
          <a:noAutofit/>
        </a:bodyPr>
        <a:lstStyle/>
        <a:p>
          <a:pPr marL="0" lvl="0" indent="0" algn="ctr" defTabSz="1066800">
            <a:lnSpc>
              <a:spcPct val="90000"/>
            </a:lnSpc>
            <a:spcBef>
              <a:spcPct val="0"/>
            </a:spcBef>
            <a:spcAft>
              <a:spcPct val="35000"/>
            </a:spcAft>
            <a:buNone/>
          </a:pPr>
          <a:r>
            <a:rPr lang="en-US" sz="2400" kern="1200" dirty="0"/>
            <a:t>Listen for language that is not age appropriate</a:t>
          </a:r>
        </a:p>
      </dsp:txBody>
      <dsp:txXfrm>
        <a:off x="2521890" y="1664447"/>
        <a:ext cx="2269701" cy="1916952"/>
      </dsp:txXfrm>
    </dsp:sp>
    <dsp:sp modelId="{C88E8C7A-285B-7C4D-987C-B5FB635AA14E}">
      <dsp:nvSpPr>
        <dsp:cNvPr id="0" name=""/>
        <dsp:cNvSpPr/>
      </dsp:nvSpPr>
      <dsp:spPr>
        <a:xfrm>
          <a:off x="5043780" y="522417"/>
          <a:ext cx="2269701" cy="71"/>
        </a:xfrm>
        <a:prstGeom prst="rect">
          <a:avLst/>
        </a:prstGeom>
        <a:solidFill>
          <a:schemeClr val="accent5">
            <a:tint val="40000"/>
            <a:alpha val="90000"/>
            <a:hueOff val="-5858445"/>
            <a:satOff val="26320"/>
            <a:lumOff val="1809"/>
            <a:alphaOff val="0"/>
          </a:schemeClr>
        </a:solidFill>
        <a:ln w="25400" cap="flat" cmpd="sng" algn="ctr">
          <a:solidFill>
            <a:schemeClr val="accent5">
              <a:tint val="40000"/>
              <a:alpha val="90000"/>
              <a:hueOff val="-5858445"/>
              <a:satOff val="26320"/>
              <a:lumOff val="1809"/>
              <a:alphaOff val="0"/>
            </a:schemeClr>
          </a:solidFill>
          <a:prstDash val="solid"/>
        </a:ln>
        <a:effectLst/>
      </dsp:spPr>
      <dsp:style>
        <a:lnRef idx="2">
          <a:scrgbClr r="0" g="0" b="0"/>
        </a:lnRef>
        <a:fillRef idx="1">
          <a:scrgbClr r="0" g="0" b="0"/>
        </a:fillRef>
        <a:effectRef idx="0">
          <a:scrgbClr r="0" g="0" b="0"/>
        </a:effectRef>
        <a:fontRef idx="minor"/>
      </dsp:style>
    </dsp:sp>
    <dsp:sp modelId="{92776FA0-BC85-9542-80C3-4E01B5962595}">
      <dsp:nvSpPr>
        <dsp:cNvPr id="0" name=""/>
        <dsp:cNvSpPr/>
      </dsp:nvSpPr>
      <dsp:spPr>
        <a:xfrm>
          <a:off x="7374007" y="437718"/>
          <a:ext cx="116006" cy="217891"/>
        </a:xfrm>
        <a:prstGeom prst="chevron">
          <a:avLst>
            <a:gd name="adj" fmla="val 90000"/>
          </a:avLst>
        </a:prstGeom>
        <a:solidFill>
          <a:schemeClr val="accent5">
            <a:tint val="40000"/>
            <a:alpha val="90000"/>
            <a:hueOff val="-6834852"/>
            <a:satOff val="30706"/>
            <a:lumOff val="2111"/>
            <a:alphaOff val="0"/>
          </a:schemeClr>
        </a:solidFill>
        <a:ln w="25400" cap="flat" cmpd="sng" algn="ctr">
          <a:solidFill>
            <a:schemeClr val="accent5">
              <a:tint val="40000"/>
              <a:alpha val="90000"/>
              <a:hueOff val="-6834852"/>
              <a:satOff val="30706"/>
              <a:lumOff val="2111"/>
              <a:alphaOff val="0"/>
            </a:schemeClr>
          </a:solidFill>
          <a:prstDash val="solid"/>
        </a:ln>
        <a:effectLst/>
      </dsp:spPr>
      <dsp:style>
        <a:lnRef idx="2">
          <a:scrgbClr r="0" g="0" b="0"/>
        </a:lnRef>
        <a:fillRef idx="1">
          <a:scrgbClr r="0" g="0" b="0"/>
        </a:fillRef>
        <a:effectRef idx="0">
          <a:scrgbClr r="0" g="0" b="0"/>
        </a:effectRef>
        <a:fontRef idx="minor"/>
      </dsp:style>
    </dsp:sp>
    <dsp:sp modelId="{F343BBF1-AE10-2243-BACB-ECD704B10366}">
      <dsp:nvSpPr>
        <dsp:cNvPr id="0" name=""/>
        <dsp:cNvSpPr/>
      </dsp:nvSpPr>
      <dsp:spPr>
        <a:xfrm>
          <a:off x="5656178" y="0"/>
          <a:ext cx="1044907" cy="1044907"/>
        </a:xfrm>
        <a:prstGeom prst="ellipse">
          <a:avLst/>
        </a:prstGeom>
        <a:solidFill>
          <a:srgbClr val="69AD40"/>
        </a:solidFill>
        <a:ln w="25400" cap="flat" cmpd="sng" algn="ctr">
          <a:solidFill>
            <a:srgbClr val="69AD4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48" tIns="40548" rIns="40548" bIns="40548" numCol="1" spcCol="1270" anchor="ctr" anchorCtr="0">
          <a:noAutofit/>
        </a:bodyPr>
        <a:lstStyle/>
        <a:p>
          <a:pPr marL="0" lvl="0" indent="0" algn="ctr" defTabSz="2044700">
            <a:lnSpc>
              <a:spcPct val="90000"/>
            </a:lnSpc>
            <a:spcBef>
              <a:spcPct val="0"/>
            </a:spcBef>
            <a:spcAft>
              <a:spcPct val="35000"/>
            </a:spcAft>
            <a:buNone/>
          </a:pPr>
          <a:r>
            <a:rPr lang="en-US" sz="4600" kern="1200"/>
            <a:t>3</a:t>
          </a:r>
        </a:p>
      </dsp:txBody>
      <dsp:txXfrm>
        <a:off x="5809201" y="153023"/>
        <a:ext cx="738861" cy="738861"/>
      </dsp:txXfrm>
    </dsp:sp>
    <dsp:sp modelId="{B5CE99D7-423A-B949-8A66-AB99C76E1BBA}">
      <dsp:nvSpPr>
        <dsp:cNvPr id="0" name=""/>
        <dsp:cNvSpPr/>
      </dsp:nvSpPr>
      <dsp:spPr>
        <a:xfrm>
          <a:off x="5043780" y="1210507"/>
          <a:ext cx="2269701" cy="2370892"/>
        </a:xfrm>
        <a:prstGeom prst="upArrowCallout">
          <a:avLst>
            <a:gd name="adj1" fmla="val 50000"/>
            <a:gd name="adj2" fmla="val 20000"/>
            <a:gd name="adj3" fmla="val 20000"/>
            <a:gd name="adj4" fmla="val 100000"/>
          </a:avLst>
        </a:prstGeom>
        <a:solidFill>
          <a:srgbClr val="69AD40">
            <a:alpha val="6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9037" tIns="165100" rIns="179037" bIns="165100" numCol="1" spcCol="1270" anchor="t" anchorCtr="0">
          <a:noAutofit/>
        </a:bodyPr>
        <a:lstStyle/>
        <a:p>
          <a:pPr marL="0" lvl="0" indent="0" algn="ctr" defTabSz="1066800">
            <a:lnSpc>
              <a:spcPct val="90000"/>
            </a:lnSpc>
            <a:spcBef>
              <a:spcPct val="0"/>
            </a:spcBef>
            <a:spcAft>
              <a:spcPct val="35000"/>
            </a:spcAft>
            <a:buNone/>
          </a:pPr>
          <a:r>
            <a:rPr lang="en-US" sz="2400" kern="1200" dirty="0"/>
            <a:t>Look for behaviors that mimic what they might have seen</a:t>
          </a:r>
        </a:p>
      </dsp:txBody>
      <dsp:txXfrm>
        <a:off x="5043780" y="1664447"/>
        <a:ext cx="2269701" cy="1916952"/>
      </dsp:txXfrm>
    </dsp:sp>
    <dsp:sp modelId="{82DA5DFC-449C-4C40-BA75-2D570FCFF625}">
      <dsp:nvSpPr>
        <dsp:cNvPr id="0" name=""/>
        <dsp:cNvSpPr/>
      </dsp:nvSpPr>
      <dsp:spPr>
        <a:xfrm>
          <a:off x="7565671" y="522417"/>
          <a:ext cx="1134850" cy="71"/>
        </a:xfrm>
        <a:prstGeom prst="rect">
          <a:avLst/>
        </a:prstGeom>
        <a:solidFill>
          <a:schemeClr val="accent5">
            <a:tint val="40000"/>
            <a:alpha val="90000"/>
            <a:hueOff val="-8787666"/>
            <a:satOff val="39480"/>
            <a:lumOff val="2714"/>
            <a:alphaOff val="0"/>
          </a:schemeClr>
        </a:solidFill>
        <a:ln w="25400" cap="flat" cmpd="sng" algn="ctr">
          <a:solidFill>
            <a:schemeClr val="accent5">
              <a:tint val="40000"/>
              <a:alpha val="90000"/>
              <a:hueOff val="-8787666"/>
              <a:satOff val="39480"/>
              <a:lumOff val="2714"/>
              <a:alphaOff val="0"/>
            </a:schemeClr>
          </a:solidFill>
          <a:prstDash val="solid"/>
        </a:ln>
        <a:effectLst/>
      </dsp:spPr>
      <dsp:style>
        <a:lnRef idx="2">
          <a:scrgbClr r="0" g="0" b="0"/>
        </a:lnRef>
        <a:fillRef idx="1">
          <a:scrgbClr r="0" g="0" b="0"/>
        </a:fillRef>
        <a:effectRef idx="0">
          <a:scrgbClr r="0" g="0" b="0"/>
        </a:effectRef>
        <a:fontRef idx="minor"/>
      </dsp:style>
    </dsp:sp>
    <dsp:sp modelId="{A076C6E9-A409-7742-A25A-D36741B9BD57}">
      <dsp:nvSpPr>
        <dsp:cNvPr id="0" name=""/>
        <dsp:cNvSpPr/>
      </dsp:nvSpPr>
      <dsp:spPr>
        <a:xfrm>
          <a:off x="8178068" y="0"/>
          <a:ext cx="1044907" cy="1044907"/>
        </a:xfrm>
        <a:prstGeom prst="ellipse">
          <a:avLst/>
        </a:prstGeom>
        <a:solidFill>
          <a:srgbClr val="B1DA75"/>
        </a:solidFill>
        <a:ln w="25400" cap="flat" cmpd="sng" algn="ctr">
          <a:solidFill>
            <a:srgbClr val="B1DA7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548" tIns="40548" rIns="40548" bIns="40548" numCol="1" spcCol="1270" anchor="ctr" anchorCtr="0">
          <a:noAutofit/>
        </a:bodyPr>
        <a:lstStyle/>
        <a:p>
          <a:pPr marL="0" lvl="0" indent="0" algn="ctr" defTabSz="2044700">
            <a:lnSpc>
              <a:spcPct val="90000"/>
            </a:lnSpc>
            <a:spcBef>
              <a:spcPct val="0"/>
            </a:spcBef>
            <a:spcAft>
              <a:spcPct val="35000"/>
            </a:spcAft>
            <a:buNone/>
          </a:pPr>
          <a:r>
            <a:rPr lang="en-US" sz="4600" kern="1200" dirty="0"/>
            <a:t>4</a:t>
          </a:r>
        </a:p>
      </dsp:txBody>
      <dsp:txXfrm>
        <a:off x="8331091" y="153023"/>
        <a:ext cx="738861" cy="738861"/>
      </dsp:txXfrm>
    </dsp:sp>
    <dsp:sp modelId="{C102C69B-E2FD-7042-A5D7-736BE1CCC85D}">
      <dsp:nvSpPr>
        <dsp:cNvPr id="0" name=""/>
        <dsp:cNvSpPr/>
      </dsp:nvSpPr>
      <dsp:spPr>
        <a:xfrm>
          <a:off x="7565671" y="1210507"/>
          <a:ext cx="2269701" cy="2370892"/>
        </a:xfrm>
        <a:prstGeom prst="upArrowCallout">
          <a:avLst>
            <a:gd name="adj1" fmla="val 50000"/>
            <a:gd name="adj2" fmla="val 20000"/>
            <a:gd name="adj3" fmla="val 20000"/>
            <a:gd name="adj4" fmla="val 100000"/>
          </a:avLst>
        </a:prstGeom>
        <a:solidFill>
          <a:srgbClr val="B1DA75">
            <a:alpha val="6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9037" tIns="165100" rIns="179037" bIns="165100" numCol="1" spcCol="1270" anchor="t" anchorCtr="0">
          <a:noAutofit/>
        </a:bodyPr>
        <a:lstStyle/>
        <a:p>
          <a:pPr marL="0" lvl="0" indent="0" algn="ctr" defTabSz="1066800">
            <a:lnSpc>
              <a:spcPct val="90000"/>
            </a:lnSpc>
            <a:spcBef>
              <a:spcPct val="0"/>
            </a:spcBef>
            <a:spcAft>
              <a:spcPct val="35000"/>
            </a:spcAft>
            <a:buNone/>
          </a:pPr>
          <a:r>
            <a:rPr lang="en-US" sz="2400" kern="1200" dirty="0"/>
            <a:t>Listen for clues they have made a new friend online</a:t>
          </a:r>
        </a:p>
      </dsp:txBody>
      <dsp:txXfrm>
        <a:off x="7565671" y="1664447"/>
        <a:ext cx="2269701" cy="19169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6B490-C98E-064D-8C79-DC1B26FC20CA}">
      <dsp:nvSpPr>
        <dsp:cNvPr id="0" name=""/>
        <dsp:cNvSpPr/>
      </dsp:nvSpPr>
      <dsp:spPr>
        <a:xfrm>
          <a:off x="0" y="214310"/>
          <a:ext cx="6629400" cy="704993"/>
        </a:xfrm>
        <a:prstGeom prst="roundRect">
          <a:avLst/>
        </a:prstGeom>
        <a:solidFill>
          <a:srgbClr val="00677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Child (&lt;18) witnesses DV/Family Violence Battery</a:t>
          </a:r>
        </a:p>
      </dsp:txBody>
      <dsp:txXfrm>
        <a:off x="34415" y="248725"/>
        <a:ext cx="6560570" cy="636163"/>
      </dsp:txXfrm>
    </dsp:sp>
    <dsp:sp modelId="{14E81FCD-4CAF-DA44-9786-86DDE49B61FE}">
      <dsp:nvSpPr>
        <dsp:cNvPr id="0" name=""/>
        <dsp:cNvSpPr/>
      </dsp:nvSpPr>
      <dsp:spPr>
        <a:xfrm>
          <a:off x="0" y="1179670"/>
          <a:ext cx="6629400" cy="874653"/>
        </a:xfrm>
        <a:prstGeom prst="roundRect">
          <a:avLst/>
        </a:prstGeom>
        <a:solidFill>
          <a:srgbClr val="00A4C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Driving under the influence with a child &lt;14 in the vehicle</a:t>
          </a:r>
        </a:p>
      </dsp:txBody>
      <dsp:txXfrm>
        <a:off x="42697" y="1222367"/>
        <a:ext cx="6544006" cy="789259"/>
      </dsp:txXfrm>
    </dsp:sp>
    <dsp:sp modelId="{737006C2-9E9A-2544-9831-645C354E2AD9}">
      <dsp:nvSpPr>
        <dsp:cNvPr id="0" name=""/>
        <dsp:cNvSpPr/>
      </dsp:nvSpPr>
      <dsp:spPr>
        <a:xfrm>
          <a:off x="0" y="2297411"/>
          <a:ext cx="6629400" cy="1041102"/>
        </a:xfrm>
        <a:prstGeom prst="roundRect">
          <a:avLst/>
        </a:prstGeom>
        <a:solidFill>
          <a:srgbClr val="69AD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Child is present where methamphetamine is manufactured</a:t>
          </a:r>
        </a:p>
      </dsp:txBody>
      <dsp:txXfrm>
        <a:off x="50822" y="2348233"/>
        <a:ext cx="6527756" cy="939458"/>
      </dsp:txXfrm>
    </dsp:sp>
    <dsp:sp modelId="{62F20360-0678-8E4B-AAE4-05B63432DA0C}">
      <dsp:nvSpPr>
        <dsp:cNvPr id="0" name=""/>
        <dsp:cNvSpPr/>
      </dsp:nvSpPr>
      <dsp:spPr>
        <a:xfrm>
          <a:off x="0" y="3664432"/>
          <a:ext cx="6629400" cy="1198080"/>
        </a:xfrm>
        <a:prstGeom prst="roundRect">
          <a:avLst/>
        </a:prstGeom>
        <a:solidFill>
          <a:srgbClr val="B1DA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Prenatal substance use resulting in infant withdrawals, substance in meconium, or other medical diagnosis</a:t>
          </a:r>
        </a:p>
      </dsp:txBody>
      <dsp:txXfrm>
        <a:off x="58485" y="3722917"/>
        <a:ext cx="6512430" cy="10811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CD3BD-BE25-4962-8D35-6BF098C09446}">
      <dsp:nvSpPr>
        <dsp:cNvPr id="0" name=""/>
        <dsp:cNvSpPr/>
      </dsp:nvSpPr>
      <dsp:spPr>
        <a:xfrm>
          <a:off x="0" y="634"/>
          <a:ext cx="6882345" cy="1485319"/>
        </a:xfrm>
        <a:prstGeom prst="roundRect">
          <a:avLst>
            <a:gd name="adj" fmla="val 10000"/>
          </a:avLst>
        </a:prstGeom>
        <a:solidFill>
          <a:schemeClr val="bg1">
            <a:lumMod val="9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FF9A6A4-1FDE-4BC2-83DB-5BBC5E374ACF}">
      <dsp:nvSpPr>
        <dsp:cNvPr id="0" name=""/>
        <dsp:cNvSpPr/>
      </dsp:nvSpPr>
      <dsp:spPr>
        <a:xfrm>
          <a:off x="449309" y="334831"/>
          <a:ext cx="816925" cy="816925"/>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181F9C9-D24B-415D-AF22-E66C7D30B8F7}">
      <dsp:nvSpPr>
        <dsp:cNvPr id="0" name=""/>
        <dsp:cNvSpPr/>
      </dsp:nvSpPr>
      <dsp:spPr>
        <a:xfrm>
          <a:off x="1715544" y="634"/>
          <a:ext cx="5166800" cy="1485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196" tIns="157196" rIns="157196" bIns="157196" numCol="1" spcCol="1270" anchor="ctr" anchorCtr="0">
          <a:noAutofit/>
        </a:bodyPr>
        <a:lstStyle/>
        <a:p>
          <a:pPr marL="0" lvl="0" indent="0" algn="l" defTabSz="1066800">
            <a:lnSpc>
              <a:spcPct val="90000"/>
            </a:lnSpc>
            <a:spcBef>
              <a:spcPct val="0"/>
            </a:spcBef>
            <a:spcAft>
              <a:spcPct val="35000"/>
            </a:spcAft>
            <a:buNone/>
          </a:pPr>
          <a:r>
            <a:rPr lang="en-US" sz="2400" b="1" kern="1200" dirty="0"/>
            <a:t>Indirect Hints</a:t>
          </a:r>
          <a:r>
            <a:rPr lang="en-US" sz="2400" b="1" kern="1200"/>
            <a:t>: </a:t>
          </a:r>
          <a:r>
            <a:rPr lang="en-US" sz="2400" i="1" kern="1200"/>
            <a:t>“My uncle wears funny underwear.”</a:t>
          </a:r>
          <a:endParaRPr lang="en-US" sz="2400" i="1" kern="1200" dirty="0"/>
        </a:p>
      </dsp:txBody>
      <dsp:txXfrm>
        <a:off x="1715544" y="634"/>
        <a:ext cx="5166800" cy="1485319"/>
      </dsp:txXfrm>
    </dsp:sp>
    <dsp:sp modelId="{48FA793D-E240-4B15-B381-1D138C4EA4FD}">
      <dsp:nvSpPr>
        <dsp:cNvPr id="0" name=""/>
        <dsp:cNvSpPr/>
      </dsp:nvSpPr>
      <dsp:spPr>
        <a:xfrm>
          <a:off x="0" y="1857284"/>
          <a:ext cx="6882345" cy="1485319"/>
        </a:xfrm>
        <a:prstGeom prst="roundRect">
          <a:avLst>
            <a:gd name="adj" fmla="val 10000"/>
          </a:avLst>
        </a:prstGeom>
        <a:solidFill>
          <a:schemeClr val="bg1">
            <a:lumMod val="9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6B95B3A-B0FF-4B16-AB93-22BD6426F1F1}">
      <dsp:nvSpPr>
        <dsp:cNvPr id="0" name=""/>
        <dsp:cNvSpPr/>
      </dsp:nvSpPr>
      <dsp:spPr>
        <a:xfrm>
          <a:off x="449309" y="2191481"/>
          <a:ext cx="816925" cy="816925"/>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7E9B69E-3EEE-4916-AF11-A801D6B7EB2C}">
      <dsp:nvSpPr>
        <dsp:cNvPr id="0" name=""/>
        <dsp:cNvSpPr/>
      </dsp:nvSpPr>
      <dsp:spPr>
        <a:xfrm>
          <a:off x="1715544" y="1857284"/>
          <a:ext cx="5166800" cy="1485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196" tIns="157196" rIns="157196" bIns="157196" numCol="1" spcCol="1270" anchor="ctr" anchorCtr="0">
          <a:noAutofit/>
        </a:bodyPr>
        <a:lstStyle/>
        <a:p>
          <a:pPr marL="0" lvl="0" indent="0" algn="l" defTabSz="1111250">
            <a:lnSpc>
              <a:spcPct val="90000"/>
            </a:lnSpc>
            <a:spcBef>
              <a:spcPct val="0"/>
            </a:spcBef>
            <a:spcAft>
              <a:spcPct val="35000"/>
            </a:spcAft>
            <a:buNone/>
          </a:pPr>
          <a:r>
            <a:rPr lang="en-US" sz="2500" b="1" kern="1200" dirty="0"/>
            <a:t>Disguised disclosure: </a:t>
          </a:r>
          <a:r>
            <a:rPr lang="en-US" sz="2500" i="1" kern="1200" dirty="0"/>
            <a:t>“I know someone who is being hurt.”</a:t>
          </a:r>
        </a:p>
      </dsp:txBody>
      <dsp:txXfrm>
        <a:off x="1715544" y="1857284"/>
        <a:ext cx="5166800" cy="1485319"/>
      </dsp:txXfrm>
    </dsp:sp>
    <dsp:sp modelId="{FB299D28-20A7-47E2-A1F3-9AA5AF71EF95}">
      <dsp:nvSpPr>
        <dsp:cNvPr id="0" name=""/>
        <dsp:cNvSpPr/>
      </dsp:nvSpPr>
      <dsp:spPr>
        <a:xfrm>
          <a:off x="0" y="3713933"/>
          <a:ext cx="6882345" cy="1485319"/>
        </a:xfrm>
        <a:prstGeom prst="roundRect">
          <a:avLst>
            <a:gd name="adj" fmla="val 10000"/>
          </a:avLst>
        </a:prstGeom>
        <a:solidFill>
          <a:schemeClr val="bg1">
            <a:lumMod val="9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90DAC11-4050-46FE-9F62-F7990EDD257C}">
      <dsp:nvSpPr>
        <dsp:cNvPr id="0" name=""/>
        <dsp:cNvSpPr/>
      </dsp:nvSpPr>
      <dsp:spPr>
        <a:xfrm>
          <a:off x="449309" y="4048130"/>
          <a:ext cx="816925" cy="816925"/>
        </a:xfrm>
        <a:prstGeom prst="rect">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A208047-2871-40FE-A6E0-CB8C1065431B}">
      <dsp:nvSpPr>
        <dsp:cNvPr id="0" name=""/>
        <dsp:cNvSpPr/>
      </dsp:nvSpPr>
      <dsp:spPr>
        <a:xfrm>
          <a:off x="1715544" y="3713933"/>
          <a:ext cx="5166800" cy="1485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196" tIns="157196" rIns="157196" bIns="157196" numCol="1" spcCol="1270" anchor="ctr" anchorCtr="0">
          <a:noAutofit/>
        </a:bodyPr>
        <a:lstStyle/>
        <a:p>
          <a:pPr marL="0" lvl="0" indent="0" algn="l" defTabSz="1111250">
            <a:lnSpc>
              <a:spcPct val="90000"/>
            </a:lnSpc>
            <a:spcBef>
              <a:spcPct val="0"/>
            </a:spcBef>
            <a:spcAft>
              <a:spcPct val="35000"/>
            </a:spcAft>
            <a:buNone/>
          </a:pPr>
          <a:r>
            <a:rPr lang="en-US" sz="2500" b="1" kern="1200" dirty="0"/>
            <a:t>Disclosure with strings attached: </a:t>
          </a:r>
          <a:r>
            <a:rPr lang="en-US" sz="2500" i="1" kern="1200" dirty="0"/>
            <a:t>“I’ll tell if you promise not to say anything.”</a:t>
          </a:r>
        </a:p>
      </dsp:txBody>
      <dsp:txXfrm>
        <a:off x="1715544" y="3713933"/>
        <a:ext cx="5166800" cy="14853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6B490-C98E-064D-8C79-DC1B26FC20CA}">
      <dsp:nvSpPr>
        <dsp:cNvPr id="0" name=""/>
        <dsp:cNvSpPr/>
      </dsp:nvSpPr>
      <dsp:spPr>
        <a:xfrm>
          <a:off x="0" y="7007"/>
          <a:ext cx="8683395" cy="482625"/>
        </a:xfrm>
        <a:prstGeom prst="roundRect">
          <a:avLst/>
        </a:prstGeom>
        <a:solidFill>
          <a:srgbClr val="00677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Find a quiet place to talk</a:t>
          </a:r>
        </a:p>
      </dsp:txBody>
      <dsp:txXfrm>
        <a:off x="23560" y="30567"/>
        <a:ext cx="8636275" cy="435505"/>
      </dsp:txXfrm>
    </dsp:sp>
    <dsp:sp modelId="{D1893A2A-5970-8844-A9AF-196172A0E9A4}">
      <dsp:nvSpPr>
        <dsp:cNvPr id="0" name=""/>
        <dsp:cNvSpPr/>
      </dsp:nvSpPr>
      <dsp:spPr>
        <a:xfrm>
          <a:off x="0" y="489632"/>
          <a:ext cx="8683395" cy="24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698" tIns="19050" rIns="106680" bIns="19050" numCol="1" spcCol="1270" anchor="t" anchorCtr="0">
          <a:noAutofit/>
        </a:bodyPr>
        <a:lstStyle/>
        <a:p>
          <a:pPr marL="114300" lvl="1" indent="-114300" algn="l" defTabSz="533400">
            <a:lnSpc>
              <a:spcPct val="90000"/>
            </a:lnSpc>
            <a:spcBef>
              <a:spcPct val="0"/>
            </a:spcBef>
            <a:spcAft>
              <a:spcPct val="20000"/>
            </a:spcAft>
            <a:buChar char="•"/>
          </a:pPr>
          <a:endParaRPr lang="en-US" sz="1200" kern="1200" dirty="0"/>
        </a:p>
      </dsp:txBody>
      <dsp:txXfrm>
        <a:off x="0" y="489632"/>
        <a:ext cx="8683395" cy="248400"/>
      </dsp:txXfrm>
    </dsp:sp>
    <dsp:sp modelId="{14E81FCD-4CAF-DA44-9786-86DDE49B61FE}">
      <dsp:nvSpPr>
        <dsp:cNvPr id="0" name=""/>
        <dsp:cNvSpPr/>
      </dsp:nvSpPr>
      <dsp:spPr>
        <a:xfrm>
          <a:off x="0" y="473436"/>
          <a:ext cx="8683395" cy="482625"/>
        </a:xfrm>
        <a:prstGeom prst="roundRect">
          <a:avLst/>
        </a:prstGeom>
        <a:solidFill>
          <a:srgbClr val="00A4C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Reassure the child</a:t>
          </a:r>
        </a:p>
      </dsp:txBody>
      <dsp:txXfrm>
        <a:off x="23560" y="496996"/>
        <a:ext cx="8636275" cy="435505"/>
      </dsp:txXfrm>
    </dsp:sp>
    <dsp:sp modelId="{4E6FE933-DDA4-4C47-9B11-1FDC411D60FD}">
      <dsp:nvSpPr>
        <dsp:cNvPr id="0" name=""/>
        <dsp:cNvSpPr/>
      </dsp:nvSpPr>
      <dsp:spPr>
        <a:xfrm>
          <a:off x="0" y="985493"/>
          <a:ext cx="8683395" cy="124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69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”I believe you”</a:t>
          </a:r>
        </a:p>
        <a:p>
          <a:pPr marL="171450" lvl="1" indent="-171450" algn="l" defTabSz="800100">
            <a:lnSpc>
              <a:spcPct val="90000"/>
            </a:lnSpc>
            <a:spcBef>
              <a:spcPct val="0"/>
            </a:spcBef>
            <a:spcAft>
              <a:spcPct val="20000"/>
            </a:spcAft>
            <a:buChar char="•"/>
          </a:pPr>
          <a:r>
            <a:rPr lang="en-US" sz="1800" kern="1200" dirty="0"/>
            <a:t>“I’m proud of you for telling me”</a:t>
          </a:r>
        </a:p>
        <a:p>
          <a:pPr marL="171450" lvl="1" indent="-171450" algn="l" defTabSz="800100">
            <a:lnSpc>
              <a:spcPct val="90000"/>
            </a:lnSpc>
            <a:spcBef>
              <a:spcPct val="0"/>
            </a:spcBef>
            <a:spcAft>
              <a:spcPct val="20000"/>
            </a:spcAft>
            <a:buChar char="•"/>
          </a:pPr>
          <a:r>
            <a:rPr lang="en-US" sz="1800" kern="1200" dirty="0"/>
            <a:t>“What happened to you is not your fault”</a:t>
          </a:r>
        </a:p>
        <a:p>
          <a:pPr marL="171450" lvl="1" indent="-171450" algn="l" defTabSz="800100">
            <a:lnSpc>
              <a:spcPct val="90000"/>
            </a:lnSpc>
            <a:spcBef>
              <a:spcPct val="0"/>
            </a:spcBef>
            <a:spcAft>
              <a:spcPct val="20000"/>
            </a:spcAft>
            <a:buChar char="•"/>
          </a:pPr>
          <a:r>
            <a:rPr lang="en-US" sz="1800" kern="1200"/>
            <a:t>“Abuse is wrong. I am sorry this happened to you”</a:t>
          </a:r>
        </a:p>
      </dsp:txBody>
      <dsp:txXfrm>
        <a:off x="0" y="985493"/>
        <a:ext cx="8683395" cy="1242000"/>
      </dsp:txXfrm>
    </dsp:sp>
    <dsp:sp modelId="{FBBDCDF2-52FC-6747-97C3-6D6900FC652E}">
      <dsp:nvSpPr>
        <dsp:cNvPr id="0" name=""/>
        <dsp:cNvSpPr/>
      </dsp:nvSpPr>
      <dsp:spPr>
        <a:xfrm>
          <a:off x="0" y="2287356"/>
          <a:ext cx="8683395" cy="482625"/>
        </a:xfrm>
        <a:prstGeom prst="roundRect">
          <a:avLst/>
        </a:prstGeom>
        <a:solidFill>
          <a:srgbClr val="00A4C7">
            <a:alpha val="50196"/>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Listen calmly and don't overreact</a:t>
          </a:r>
        </a:p>
      </dsp:txBody>
      <dsp:txXfrm>
        <a:off x="23560" y="2310916"/>
        <a:ext cx="8636275" cy="435505"/>
      </dsp:txXfrm>
    </dsp:sp>
    <dsp:sp modelId="{46927D22-9143-A042-956B-E33428F592A4}">
      <dsp:nvSpPr>
        <dsp:cNvPr id="0" name=""/>
        <dsp:cNvSpPr/>
      </dsp:nvSpPr>
      <dsp:spPr>
        <a:xfrm>
          <a:off x="0" y="2945282"/>
          <a:ext cx="8683395" cy="24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698" tIns="19050" rIns="106680" bIns="19050" numCol="1" spcCol="1270" anchor="t" anchorCtr="0">
          <a:noAutofit/>
        </a:bodyPr>
        <a:lstStyle/>
        <a:p>
          <a:pPr marL="114300" lvl="1" indent="-114300" algn="l" defTabSz="533400">
            <a:lnSpc>
              <a:spcPct val="90000"/>
            </a:lnSpc>
            <a:spcBef>
              <a:spcPct val="0"/>
            </a:spcBef>
            <a:spcAft>
              <a:spcPct val="20000"/>
            </a:spcAft>
            <a:buChar char="•"/>
          </a:pPr>
          <a:endParaRPr lang="en-US" sz="1200" kern="1200" dirty="0"/>
        </a:p>
      </dsp:txBody>
      <dsp:txXfrm>
        <a:off x="0" y="2945282"/>
        <a:ext cx="8683395" cy="248400"/>
      </dsp:txXfrm>
    </dsp:sp>
    <dsp:sp modelId="{737006C2-9E9A-2544-9831-645C354E2AD9}">
      <dsp:nvSpPr>
        <dsp:cNvPr id="0" name=""/>
        <dsp:cNvSpPr/>
      </dsp:nvSpPr>
      <dsp:spPr>
        <a:xfrm>
          <a:off x="0" y="2840987"/>
          <a:ext cx="8683395" cy="482625"/>
        </a:xfrm>
        <a:prstGeom prst="roundRect">
          <a:avLst/>
        </a:prstGeom>
        <a:solidFill>
          <a:srgbClr val="69AD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Don’t ask leading questions, only open ended</a:t>
          </a:r>
        </a:p>
      </dsp:txBody>
      <dsp:txXfrm>
        <a:off x="23560" y="2864547"/>
        <a:ext cx="8636275" cy="435505"/>
      </dsp:txXfrm>
    </dsp:sp>
    <dsp:sp modelId="{0ABBAF31-6B97-0942-9B31-6DC9E70B938D}">
      <dsp:nvSpPr>
        <dsp:cNvPr id="0" name=""/>
        <dsp:cNvSpPr/>
      </dsp:nvSpPr>
      <dsp:spPr>
        <a:xfrm>
          <a:off x="0" y="3403938"/>
          <a:ext cx="8683395" cy="605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69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”What happened next?”</a:t>
          </a:r>
        </a:p>
        <a:p>
          <a:pPr marL="171450" lvl="1" indent="-171450" algn="l" defTabSz="800100">
            <a:lnSpc>
              <a:spcPct val="90000"/>
            </a:lnSpc>
            <a:spcBef>
              <a:spcPct val="0"/>
            </a:spcBef>
            <a:spcAft>
              <a:spcPct val="20000"/>
            </a:spcAft>
            <a:buChar char="•"/>
          </a:pPr>
          <a:r>
            <a:rPr lang="en-US" sz="1800" kern="1200"/>
            <a:t>“Tell me more.”</a:t>
          </a:r>
        </a:p>
      </dsp:txBody>
      <dsp:txXfrm>
        <a:off x="0" y="3403938"/>
        <a:ext cx="8683395" cy="605475"/>
      </dsp:txXfrm>
    </dsp:sp>
    <dsp:sp modelId="{62F20360-0678-8E4B-AAE4-05B63432DA0C}">
      <dsp:nvSpPr>
        <dsp:cNvPr id="0" name=""/>
        <dsp:cNvSpPr/>
      </dsp:nvSpPr>
      <dsp:spPr>
        <a:xfrm>
          <a:off x="0" y="4060190"/>
          <a:ext cx="8683395" cy="482625"/>
        </a:xfrm>
        <a:prstGeom prst="roundRect">
          <a:avLst/>
        </a:prstGeom>
        <a:solidFill>
          <a:srgbClr val="B1DA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Once the disclosure is made, stop asking questions</a:t>
          </a:r>
        </a:p>
      </dsp:txBody>
      <dsp:txXfrm>
        <a:off x="23560" y="4083750"/>
        <a:ext cx="8636275" cy="4355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6B490-C98E-064D-8C79-DC1B26FC20CA}">
      <dsp:nvSpPr>
        <dsp:cNvPr id="0" name=""/>
        <dsp:cNvSpPr/>
      </dsp:nvSpPr>
      <dsp:spPr>
        <a:xfrm>
          <a:off x="0" y="16894"/>
          <a:ext cx="6096000" cy="599040"/>
        </a:xfrm>
        <a:prstGeom prst="roundRect">
          <a:avLst/>
        </a:prstGeom>
        <a:solidFill>
          <a:srgbClr val="00677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“Why didn’t you stop him/her?”</a:t>
          </a:r>
        </a:p>
      </dsp:txBody>
      <dsp:txXfrm>
        <a:off x="29243" y="46137"/>
        <a:ext cx="6037514" cy="540554"/>
      </dsp:txXfrm>
    </dsp:sp>
    <dsp:sp modelId="{D1893A2A-5970-8844-A9AF-196172A0E9A4}">
      <dsp:nvSpPr>
        <dsp:cNvPr id="0" name=""/>
        <dsp:cNvSpPr/>
      </dsp:nvSpPr>
      <dsp:spPr>
        <a:xfrm>
          <a:off x="0" y="615934"/>
          <a:ext cx="6096000"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40640" rIns="227584" bIns="40640" numCol="1" spcCol="1270" anchor="t" anchorCtr="0">
          <a:noAutofit/>
        </a:bodyPr>
        <a:lstStyle/>
        <a:p>
          <a:pPr marL="228600" lvl="1" indent="-228600" algn="l" defTabSz="1111250">
            <a:lnSpc>
              <a:spcPct val="90000"/>
            </a:lnSpc>
            <a:spcBef>
              <a:spcPct val="0"/>
            </a:spcBef>
            <a:spcAft>
              <a:spcPct val="20000"/>
            </a:spcAft>
            <a:buChar char="•"/>
          </a:pPr>
          <a:endParaRPr lang="en-US" sz="2500" kern="1200" dirty="0"/>
        </a:p>
      </dsp:txBody>
      <dsp:txXfrm>
        <a:off x="0" y="615934"/>
        <a:ext cx="6096000" cy="529920"/>
      </dsp:txXfrm>
    </dsp:sp>
    <dsp:sp modelId="{14E81FCD-4CAF-DA44-9786-86DDE49B61FE}">
      <dsp:nvSpPr>
        <dsp:cNvPr id="0" name=""/>
        <dsp:cNvSpPr/>
      </dsp:nvSpPr>
      <dsp:spPr>
        <a:xfrm>
          <a:off x="0" y="724575"/>
          <a:ext cx="6096000" cy="599040"/>
        </a:xfrm>
        <a:prstGeom prst="roundRect">
          <a:avLst/>
        </a:prstGeom>
        <a:solidFill>
          <a:srgbClr val="00A4C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“Why are you telling me this?”</a:t>
          </a:r>
        </a:p>
      </dsp:txBody>
      <dsp:txXfrm>
        <a:off x="29243" y="753818"/>
        <a:ext cx="6037514" cy="540554"/>
      </dsp:txXfrm>
    </dsp:sp>
    <dsp:sp modelId="{FBBDCDF2-52FC-6747-97C3-6D6900FC652E}">
      <dsp:nvSpPr>
        <dsp:cNvPr id="0" name=""/>
        <dsp:cNvSpPr/>
      </dsp:nvSpPr>
      <dsp:spPr>
        <a:xfrm>
          <a:off x="0" y="1449502"/>
          <a:ext cx="6096000" cy="599040"/>
        </a:xfrm>
        <a:prstGeom prst="roundRect">
          <a:avLst/>
        </a:prstGeom>
        <a:solidFill>
          <a:srgbClr val="00A4C7">
            <a:alpha val="50196"/>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“Are you sure this happened?”</a:t>
          </a:r>
        </a:p>
      </dsp:txBody>
      <dsp:txXfrm>
        <a:off x="29243" y="1478745"/>
        <a:ext cx="6037514" cy="540554"/>
      </dsp:txXfrm>
    </dsp:sp>
    <dsp:sp modelId="{46927D22-9143-A042-956B-E33428F592A4}">
      <dsp:nvSpPr>
        <dsp:cNvPr id="0" name=""/>
        <dsp:cNvSpPr/>
      </dsp:nvSpPr>
      <dsp:spPr>
        <a:xfrm>
          <a:off x="0" y="2436094"/>
          <a:ext cx="6096000"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40640" rIns="227584" bIns="40640" numCol="1" spcCol="1270" anchor="t" anchorCtr="0">
          <a:noAutofit/>
        </a:bodyPr>
        <a:lstStyle/>
        <a:p>
          <a:pPr marL="228600" lvl="1" indent="-228600" algn="l" defTabSz="1111250">
            <a:lnSpc>
              <a:spcPct val="90000"/>
            </a:lnSpc>
            <a:spcBef>
              <a:spcPct val="0"/>
            </a:spcBef>
            <a:spcAft>
              <a:spcPct val="20000"/>
            </a:spcAft>
            <a:buChar char="•"/>
          </a:pPr>
          <a:endParaRPr lang="en-US" sz="2500" kern="1200" dirty="0"/>
        </a:p>
      </dsp:txBody>
      <dsp:txXfrm>
        <a:off x="0" y="2436094"/>
        <a:ext cx="6096000" cy="529920"/>
      </dsp:txXfrm>
    </dsp:sp>
    <dsp:sp modelId="{737006C2-9E9A-2544-9831-645C354E2AD9}">
      <dsp:nvSpPr>
        <dsp:cNvPr id="0" name=""/>
        <dsp:cNvSpPr/>
      </dsp:nvSpPr>
      <dsp:spPr>
        <a:xfrm>
          <a:off x="0" y="2174435"/>
          <a:ext cx="6096000" cy="599040"/>
        </a:xfrm>
        <a:prstGeom prst="roundRect">
          <a:avLst/>
        </a:prstGeom>
        <a:solidFill>
          <a:srgbClr val="69AD4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“Are you telling me the truth?”</a:t>
          </a:r>
        </a:p>
      </dsp:txBody>
      <dsp:txXfrm>
        <a:off x="29243" y="2203678"/>
        <a:ext cx="6037514" cy="540554"/>
      </dsp:txXfrm>
    </dsp:sp>
    <dsp:sp modelId="{62F20360-0678-8E4B-AAE4-05B63432DA0C}">
      <dsp:nvSpPr>
        <dsp:cNvPr id="0" name=""/>
        <dsp:cNvSpPr/>
      </dsp:nvSpPr>
      <dsp:spPr>
        <a:xfrm>
          <a:off x="0" y="2893448"/>
          <a:ext cx="6096000" cy="599040"/>
        </a:xfrm>
        <a:prstGeom prst="roundRect">
          <a:avLst/>
        </a:prstGeom>
        <a:solidFill>
          <a:srgbClr val="B1DA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“Let me know if this happens again.”</a:t>
          </a:r>
        </a:p>
      </dsp:txBody>
      <dsp:txXfrm>
        <a:off x="29243" y="2922691"/>
        <a:ext cx="6037514" cy="540554"/>
      </dsp:txXfrm>
    </dsp:sp>
    <dsp:sp modelId="{C8E5ED12-9B6E-4336-A82E-9FB0E7827872}">
      <dsp:nvSpPr>
        <dsp:cNvPr id="0" name=""/>
        <dsp:cNvSpPr/>
      </dsp:nvSpPr>
      <dsp:spPr>
        <a:xfrm>
          <a:off x="0" y="3584648"/>
          <a:ext cx="6096000" cy="599040"/>
        </a:xfrm>
        <a:prstGeom prst="roundRect">
          <a:avLst/>
        </a:prstGeom>
        <a:solidFill>
          <a:srgbClr val="00677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“What did you do to make this happen?”</a:t>
          </a:r>
        </a:p>
      </dsp:txBody>
      <dsp:txXfrm>
        <a:off x="29243" y="3613891"/>
        <a:ext cx="6037514" cy="540554"/>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1F2C2-77AD-4854-ACF4-165237FFB666}" type="datetimeFigureOut">
              <a:rPr lang="en-US" smtClean="0"/>
              <a:t>7/30/2020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372299-3169-483B-8178-A4224F216EC2}" type="slidenum">
              <a:rPr lang="en-US" smtClean="0"/>
              <a:t>‹#›</a:t>
            </a:fld>
            <a:endParaRPr lang="en-US"/>
          </a:p>
        </p:txBody>
      </p:sp>
    </p:spTree>
    <p:extLst>
      <p:ext uri="{BB962C8B-B14F-4D97-AF65-F5344CB8AC3E}">
        <p14:creationId xmlns:p14="http://schemas.microsoft.com/office/powerpoint/2010/main" val="1179546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TS</a:t>
            </a:r>
          </a:p>
          <a:p>
            <a:r>
              <a:rPr lang="en-US" dirty="0"/>
              <a:t>As children will be allowed to return to group and organizational activities, it is now our time to step up to the challenge of taking care of the vulnerable. </a:t>
            </a:r>
          </a:p>
          <a:p>
            <a:r>
              <a:rPr lang="en-US" dirty="0"/>
              <a:t>So many people have helped us weather this storm. But as the national conversation turns to ending “shelter-in-place”, who will be called on next to lookout for the wellbeing of children? It will be those YSO, faith communities, daycares who receive these kids out of isolation. This is a different kind of transition that requires a unique preparation. </a:t>
            </a:r>
          </a:p>
          <a:p>
            <a:endParaRPr lang="en-US" dirty="0"/>
          </a:p>
          <a:p>
            <a:r>
              <a:rPr lang="en-US" dirty="0">
                <a:solidFill>
                  <a:srgbClr val="FF0000"/>
                </a:solidFill>
              </a:rPr>
              <a:t>Cheryl doing intro/housekeeping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Tiffany doing trauma signs/symptoms/how to address</a:t>
            </a:r>
          </a:p>
          <a:p>
            <a:r>
              <a:rPr lang="en-US" dirty="0">
                <a:solidFill>
                  <a:srgbClr val="FF0000"/>
                </a:solidFill>
              </a:rPr>
              <a:t>Angie doing signs/symptoms of abuse types</a:t>
            </a:r>
          </a:p>
          <a:p>
            <a:r>
              <a:rPr lang="en-US" dirty="0">
                <a:solidFill>
                  <a:srgbClr val="FF0000"/>
                </a:solidFill>
              </a:rPr>
              <a:t>Julia doing disclosures and resources</a:t>
            </a:r>
          </a:p>
        </p:txBody>
      </p:sp>
      <p:sp>
        <p:nvSpPr>
          <p:cNvPr id="4" name="Slide Number Placeholder 3"/>
          <p:cNvSpPr>
            <a:spLocks noGrp="1"/>
          </p:cNvSpPr>
          <p:nvPr>
            <p:ph type="sldNum" sz="quarter" idx="10"/>
          </p:nvPr>
        </p:nvSpPr>
        <p:spPr/>
        <p:txBody>
          <a:bodyPr/>
          <a:lstStyle/>
          <a:p>
            <a:fld id="{2E372299-3169-483B-8178-A4224F216EC2}" type="slidenum">
              <a:rPr lang="en-US" smtClean="0"/>
              <a:t>1</a:t>
            </a:fld>
            <a:endParaRPr lang="en-US"/>
          </a:p>
        </p:txBody>
      </p:sp>
    </p:spTree>
    <p:extLst>
      <p:ext uri="{BB962C8B-B14F-4D97-AF65-F5344CB8AC3E}">
        <p14:creationId xmlns:p14="http://schemas.microsoft.com/office/powerpoint/2010/main" val="487189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Safety is such a basic need for children. When it is threatened, our children can be harmed and often pay a heavy price. Our preparation for their return and our diligence in checking on their well-being after they return will, for some, be critical in restoring a sense of safety and protection. </a:t>
            </a:r>
          </a:p>
          <a:p>
            <a:endParaRPr lang="en-US" dirty="0"/>
          </a:p>
        </p:txBody>
      </p:sp>
      <p:sp>
        <p:nvSpPr>
          <p:cNvPr id="4" name="Slide Number Placeholder 3"/>
          <p:cNvSpPr>
            <a:spLocks noGrp="1"/>
          </p:cNvSpPr>
          <p:nvPr>
            <p:ph type="sldNum" sz="quarter" idx="10"/>
          </p:nvPr>
        </p:nvSpPr>
        <p:spPr/>
        <p:txBody>
          <a:bodyPr/>
          <a:lstStyle/>
          <a:p>
            <a:fld id="{A4D4F7D3-8934-E648-8B10-0D40F5C7F22B}" type="slidenum">
              <a:rPr lang="en-US" smtClean="0"/>
              <a:t>10</a:t>
            </a:fld>
            <a:endParaRPr lang="en-US"/>
          </a:p>
        </p:txBody>
      </p:sp>
    </p:spTree>
    <p:extLst>
      <p:ext uri="{BB962C8B-B14F-4D97-AF65-F5344CB8AC3E}">
        <p14:creationId xmlns:p14="http://schemas.microsoft.com/office/powerpoint/2010/main" val="337959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Safety is such a basic need for children. When it is threatened, our children can be harmed and often pay a heavy price. Our preparation for their return and our diligence in checking on their well-being after they return will, for some, be critical in restoring a sense of safety and protection. </a:t>
            </a:r>
          </a:p>
          <a:p>
            <a:endParaRPr lang="en-US" dirty="0"/>
          </a:p>
        </p:txBody>
      </p:sp>
      <p:sp>
        <p:nvSpPr>
          <p:cNvPr id="4" name="Slide Number Placeholder 3"/>
          <p:cNvSpPr>
            <a:spLocks noGrp="1"/>
          </p:cNvSpPr>
          <p:nvPr>
            <p:ph type="sldNum" sz="quarter" idx="10"/>
          </p:nvPr>
        </p:nvSpPr>
        <p:spPr/>
        <p:txBody>
          <a:bodyPr/>
          <a:lstStyle/>
          <a:p>
            <a:fld id="{A4D4F7D3-8934-E648-8B10-0D40F5C7F22B}" type="slidenum">
              <a:rPr lang="en-US" smtClean="0"/>
              <a:t>11</a:t>
            </a:fld>
            <a:endParaRPr lang="en-US"/>
          </a:p>
        </p:txBody>
      </p:sp>
    </p:spTree>
    <p:extLst>
      <p:ext uri="{BB962C8B-B14F-4D97-AF65-F5344CB8AC3E}">
        <p14:creationId xmlns:p14="http://schemas.microsoft.com/office/powerpoint/2010/main" val="1620785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TS</a:t>
            </a: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12</a:t>
            </a:fld>
            <a:endParaRPr lang="en-US"/>
          </a:p>
        </p:txBody>
      </p:sp>
    </p:spTree>
    <p:extLst>
      <p:ext uri="{BB962C8B-B14F-4D97-AF65-F5344CB8AC3E}">
        <p14:creationId xmlns:p14="http://schemas.microsoft.com/office/powerpoint/2010/main" val="1264764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TS</a:t>
            </a:r>
          </a:p>
          <a:p>
            <a:r>
              <a:rPr lang="en-US" dirty="0"/>
              <a:t>Kids returning to your organization after COVID 19 is not like returning in the fall after summer break. This is different because the isolation we are experiencing is elevating the risk to your children in ways we have never before had to face. The combination of a total lockdown across the spectrums and the length of time this isolation will occupy means exponential increase in risk factors for kids and more opportunity for maltreatment to occur. Bottom </a:t>
            </a:r>
            <a:r>
              <a:rPr lang="en-US" strike="noStrike" dirty="0"/>
              <a:t>line… </a:t>
            </a:r>
            <a:r>
              <a:rPr lang="en-US" sz="1400" strike="noStrike" dirty="0">
                <a:solidFill>
                  <a:srgbClr val="69AD40"/>
                </a:solidFill>
                <a:latin typeface="Arial" pitchFamily="34" charset="0"/>
                <a:cs typeface="Arial" pitchFamily="34" charset="0"/>
              </a:rPr>
              <a:t>Follow your gut!  </a:t>
            </a:r>
            <a:r>
              <a:rPr lang="en-US" sz="1200" strike="noStrike" dirty="0"/>
              <a:t>If a child seems ”off”, look deeper.  Children do not always show obvious signs of maltreatment. You have  to look for clues and red flags.  Engage with courage and diligence.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13</a:t>
            </a:fld>
            <a:endParaRPr lang="en-US"/>
          </a:p>
        </p:txBody>
      </p:sp>
    </p:spTree>
    <p:extLst>
      <p:ext uri="{BB962C8B-B14F-4D97-AF65-F5344CB8AC3E}">
        <p14:creationId xmlns:p14="http://schemas.microsoft.com/office/powerpoint/2010/main" val="704559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TS</a:t>
            </a:r>
          </a:p>
          <a:p>
            <a:r>
              <a:rPr lang="en-US" dirty="0"/>
              <a:t>You may want to assign adults to specific children to make sure no child is missed. </a:t>
            </a:r>
          </a:p>
          <a:p>
            <a:r>
              <a:rPr lang="en-US" dirty="0"/>
              <a:t>Don’t just check in first day. Check in several times a day for as long as it takes to have a sense the child is doing well.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rPr>
              <a:t>Morning meetings: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rPr>
              <a:t>Not talking about essay</a:t>
            </a:r>
            <a:r>
              <a:rPr lang="en-US" b="0" baseline="0" dirty="0">
                <a:solidFill>
                  <a:srgbClr val="FF0000"/>
                </a:solidFill>
              </a:rPr>
              <a:t> assignments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solidFill>
                  <a:srgbClr val="FF0000"/>
                </a:solidFill>
              </a:rPr>
              <a:t>Did anyone do anything new around your house? Find a new hobby? Find a new trail?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solidFill>
                  <a:srgbClr val="FF0000"/>
                </a:solidFill>
              </a:rPr>
              <a:t>Compare and contrast type of question – What did you most enjoy about school at home? What frustrated you the most about school at home?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solidFill>
                  <a:srgbClr val="FF0000"/>
                </a:solidFill>
              </a:rPr>
              <a:t>Older youth - How has this experience (school at home/pandemic) changed how you view the future?</a:t>
            </a:r>
            <a:endParaRPr lang="en-US" b="0" dirty="0">
              <a:solidFill>
                <a:srgbClr val="FF0000"/>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69AD40"/>
                </a:solidFill>
                <a:latin typeface="Arial" panose="020B0604020202020204" pitchFamily="34" charset="0"/>
                <a:cs typeface="Arial" panose="020B0604020202020204" pitchFamily="34" charset="0"/>
              </a:rPr>
              <a:t>Include writing or drawing activities that would provide children a way to communicate when they are having trouble finding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69AD40"/>
                </a:solidFill>
                <a:latin typeface="Arial" panose="020B0604020202020204" pitchFamily="34" charset="0"/>
                <a:cs typeface="Arial" panose="020B0604020202020204" pitchFamily="34" charset="0"/>
              </a:rPr>
              <a:t>Listen for clues on how they are doing?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69AD4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14</a:t>
            </a:fld>
            <a:endParaRPr lang="en-US"/>
          </a:p>
        </p:txBody>
      </p:sp>
    </p:spTree>
    <p:extLst>
      <p:ext uri="{BB962C8B-B14F-4D97-AF65-F5344CB8AC3E}">
        <p14:creationId xmlns:p14="http://schemas.microsoft.com/office/powerpoint/2010/main" val="21723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1200" b="1" kern="1200" dirty="0">
                <a:solidFill>
                  <a:schemeClr val="tx1"/>
                </a:solidFill>
                <a:effectLst/>
                <a:latin typeface="+mn-lt"/>
                <a:ea typeface="+mn-ea"/>
                <a:cs typeface="+mn-cs"/>
              </a:rPr>
              <a:t>TS</a:t>
            </a:r>
          </a:p>
          <a:p>
            <a:r>
              <a:rPr lang="en-US" sz="1200" b="1" kern="1200" dirty="0">
                <a:solidFill>
                  <a:schemeClr val="tx1"/>
                </a:solidFill>
                <a:effectLst/>
                <a:latin typeface="+mn-lt"/>
                <a:ea typeface="+mn-ea"/>
                <a:cs typeface="+mn-cs"/>
              </a:rPr>
              <a:t>You are going to have some kids with worries and fears.  If there is anxiety or something beyond what</a:t>
            </a:r>
            <a:r>
              <a:rPr lang="en-US" sz="1200" b="1" kern="1200" baseline="0" dirty="0">
                <a:solidFill>
                  <a:schemeClr val="tx1"/>
                </a:solidFill>
                <a:effectLst/>
                <a:latin typeface="+mn-lt"/>
                <a:ea typeface="+mn-ea"/>
                <a:cs typeface="+mn-cs"/>
              </a:rPr>
              <a:t> you are comfortable with, work with the counselor/administration.</a:t>
            </a:r>
          </a:p>
          <a:p>
            <a:r>
              <a:rPr lang="en-US" sz="1200" b="1" kern="1200" baseline="0" dirty="0">
                <a:solidFill>
                  <a:schemeClr val="tx1"/>
                </a:solidFill>
                <a:effectLst/>
                <a:latin typeface="+mn-lt"/>
                <a:ea typeface="+mn-ea"/>
                <a:cs typeface="+mn-cs"/>
              </a:rPr>
              <a:t>Giving reminders of safety might help children deal with their worries.  </a:t>
            </a:r>
            <a:endParaRPr lang="en-US" dirty="0"/>
          </a:p>
        </p:txBody>
      </p:sp>
      <p:sp>
        <p:nvSpPr>
          <p:cNvPr id="4" name="Slide Number Placeholder 3"/>
          <p:cNvSpPr>
            <a:spLocks noGrp="1"/>
          </p:cNvSpPr>
          <p:nvPr>
            <p:ph type="sldNum" sz="quarter" idx="10"/>
          </p:nvPr>
        </p:nvSpPr>
        <p:spPr/>
        <p:txBody>
          <a:bodyPr/>
          <a:lstStyle/>
          <a:p>
            <a:fld id="{A4D4F7D3-8934-E648-8B10-0D40F5C7F22B}" type="slidenum">
              <a:rPr lang="en-US" smtClean="0"/>
              <a:t>15</a:t>
            </a:fld>
            <a:endParaRPr lang="en-US"/>
          </a:p>
        </p:txBody>
      </p:sp>
    </p:spTree>
    <p:extLst>
      <p:ext uri="{BB962C8B-B14F-4D97-AF65-F5344CB8AC3E}">
        <p14:creationId xmlns:p14="http://schemas.microsoft.com/office/powerpoint/2010/main" val="868607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TS</a:t>
            </a:r>
          </a:p>
          <a:p>
            <a:r>
              <a:rPr lang="en-US" sz="1200" b="1" kern="1200" dirty="0">
                <a:solidFill>
                  <a:schemeClr val="tx1"/>
                </a:solidFill>
                <a:effectLst/>
                <a:latin typeface="+mn-lt"/>
                <a:ea typeface="+mn-ea"/>
                <a:cs typeface="+mn-cs"/>
              </a:rPr>
              <a:t>4 C’s suggestions</a:t>
            </a:r>
          </a:p>
          <a:p>
            <a:r>
              <a:rPr lang="en-US" sz="1200" b="1" kern="1200" dirty="0">
                <a:solidFill>
                  <a:schemeClr val="tx1"/>
                </a:solidFill>
                <a:effectLst/>
                <a:latin typeface="+mn-lt"/>
                <a:ea typeface="+mn-ea"/>
                <a:cs typeface="+mn-cs"/>
              </a:rPr>
              <a:t>Mindyeti.com</a:t>
            </a:r>
          </a:p>
          <a:p>
            <a:r>
              <a:rPr lang="en-US" sz="1200" b="1" kern="1200" dirty="0">
                <a:solidFill>
                  <a:schemeClr val="tx1"/>
                </a:solidFill>
                <a:effectLst/>
                <a:latin typeface="+mn-lt"/>
                <a:ea typeface="+mn-ea"/>
                <a:cs typeface="+mn-cs"/>
              </a:rPr>
              <a:t>The Imagine Project – journaling</a:t>
            </a:r>
          </a:p>
          <a:p>
            <a:r>
              <a:rPr lang="en-US" sz="1200" b="1" kern="1200" dirty="0">
                <a:solidFill>
                  <a:schemeClr val="tx1"/>
                </a:solidFill>
                <a:effectLst/>
                <a:latin typeface="+mn-lt"/>
                <a:ea typeface="+mn-ea"/>
                <a:cs typeface="+mn-cs"/>
              </a:rPr>
              <a:t>Calm Corner/Rest and Return Spaces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Positive</a:t>
            </a:r>
            <a:r>
              <a:rPr lang="en-US" sz="1200" b="1" kern="1200" baseline="0" dirty="0">
                <a:solidFill>
                  <a:schemeClr val="tx1"/>
                </a:solidFill>
                <a:effectLst/>
                <a:latin typeface="+mn-lt"/>
                <a:ea typeface="+mn-ea"/>
                <a:cs typeface="+mn-cs"/>
              </a:rPr>
              <a:t> communication with parents – let parents know when kids are doing well socially and emotionally in addition to academically – especially important now.</a:t>
            </a:r>
            <a:r>
              <a:rPr lang="en-US" sz="1200" b="0" kern="1200" baseline="0" dirty="0">
                <a:solidFill>
                  <a:schemeClr val="tx1"/>
                </a:solidFill>
                <a:effectLst/>
                <a:latin typeface="+mn-lt"/>
                <a:ea typeface="+mn-ea"/>
                <a:cs typeface="+mn-cs"/>
              </a:rPr>
              <a:t>  Class Dojo, Email, Text</a:t>
            </a:r>
            <a:endParaRPr lang="en-US"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372299-3169-483B-8178-A4224F216EC2}" type="slidenum">
              <a:rPr lang="en-US" smtClean="0"/>
              <a:t>16</a:t>
            </a:fld>
            <a:endParaRPr lang="en-US"/>
          </a:p>
        </p:txBody>
      </p:sp>
    </p:spTree>
    <p:extLst>
      <p:ext uri="{BB962C8B-B14F-4D97-AF65-F5344CB8AC3E}">
        <p14:creationId xmlns:p14="http://schemas.microsoft.com/office/powerpoint/2010/main" val="489546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TS</a:t>
            </a: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17</a:t>
            </a:fld>
            <a:endParaRPr lang="en-US"/>
          </a:p>
        </p:txBody>
      </p:sp>
    </p:spTree>
    <p:extLst>
      <p:ext uri="{BB962C8B-B14F-4D97-AF65-F5344CB8AC3E}">
        <p14:creationId xmlns:p14="http://schemas.microsoft.com/office/powerpoint/2010/main" val="1660513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a:t>
            </a:r>
          </a:p>
        </p:txBody>
      </p:sp>
      <p:sp>
        <p:nvSpPr>
          <p:cNvPr id="4" name="Slide Number Placeholder 3"/>
          <p:cNvSpPr>
            <a:spLocks noGrp="1"/>
          </p:cNvSpPr>
          <p:nvPr>
            <p:ph type="sldNum" sz="quarter" idx="5"/>
          </p:nvPr>
        </p:nvSpPr>
        <p:spPr/>
        <p:txBody>
          <a:bodyPr/>
          <a:lstStyle/>
          <a:p>
            <a:fld id="{2E372299-3169-483B-8178-A4224F216EC2}" type="slidenum">
              <a:rPr lang="en-US" smtClean="0"/>
              <a:t>18</a:t>
            </a:fld>
            <a:endParaRPr lang="en-US"/>
          </a:p>
        </p:txBody>
      </p:sp>
    </p:spTree>
    <p:extLst>
      <p:ext uri="{BB962C8B-B14F-4D97-AF65-F5344CB8AC3E}">
        <p14:creationId xmlns:p14="http://schemas.microsoft.com/office/powerpoint/2010/main" val="4090897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Many schools have one person who is considered</a:t>
            </a:r>
            <a:r>
              <a:rPr lang="en-US" sz="1200" b="1" kern="1200" baseline="0" dirty="0">
                <a:solidFill>
                  <a:schemeClr val="tx1"/>
                </a:solidFill>
                <a:effectLst/>
                <a:latin typeface="+mn-lt"/>
                <a:ea typeface="+mn-ea"/>
                <a:cs typeface="+mn-cs"/>
              </a:rPr>
              <a:t> the mandated reporter.  </a:t>
            </a: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19</a:t>
            </a:fld>
            <a:endParaRPr lang="en-US"/>
          </a:p>
        </p:txBody>
      </p:sp>
    </p:spTree>
    <p:extLst>
      <p:ext uri="{BB962C8B-B14F-4D97-AF65-F5344CB8AC3E}">
        <p14:creationId xmlns:p14="http://schemas.microsoft.com/office/powerpoint/2010/main" val="3090496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baseball, the batter that is next up stands in the “on-deck” circle. He/she steps out of the dugout and into the circle and prepares to be the next one to bat. You and your organization are “on-deck”. You may be among the first to have the opportunity to receive these kids out of isolation. The return of kids to your program after this unprecedented lockdown is different than restarting your programs in the fall or when your program year begins. Kids aren’t returning after a summer break. They are coming out of isolation. Prepare now to be the next ones to step up and answer the call. </a:t>
            </a:r>
          </a:p>
          <a:p>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2</a:t>
            </a:fld>
            <a:endParaRPr lang="en-US"/>
          </a:p>
        </p:txBody>
      </p:sp>
    </p:spTree>
    <p:extLst>
      <p:ext uri="{BB962C8B-B14F-4D97-AF65-F5344CB8AC3E}">
        <p14:creationId xmlns:p14="http://schemas.microsoft.com/office/powerpoint/2010/main" val="1920798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signs that may be more easily recognized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Lack of interest in activities previously enjoyed</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Easily</a:t>
            </a:r>
            <a:r>
              <a:rPr lang="en-US" sz="1200" baseline="0" dirty="0">
                <a:solidFill>
                  <a:srgbClr val="69AD40"/>
                </a:solidFill>
                <a:latin typeface="Arial" pitchFamily="34" charset="0"/>
                <a:cs typeface="Arial" pitchFamily="34" charset="0"/>
              </a:rPr>
              <a:t> startled</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Fatigue/Exhaustion </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Insomnia</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Vague complaints of aches and pains throughout body</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Panic Attacks</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Fear</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Anger</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Withdrawal/Lack of eye contact</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Less interaction with others</a:t>
            </a:r>
          </a:p>
          <a:p>
            <a:pPr marL="457200" indent="-457200">
              <a:buFont typeface="Arial" panose="020B0604020202020204" pitchFamily="34" charset="0"/>
              <a:buChar char="•"/>
            </a:pPr>
            <a:endParaRPr lang="en-US" sz="1200" dirty="0">
              <a:solidFill>
                <a:srgbClr val="69AD40"/>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20</a:t>
            </a:fld>
            <a:endParaRPr lang="en-US"/>
          </a:p>
        </p:txBody>
      </p:sp>
    </p:spTree>
    <p:extLst>
      <p:ext uri="{BB962C8B-B14F-4D97-AF65-F5344CB8AC3E}">
        <p14:creationId xmlns:p14="http://schemas.microsoft.com/office/powerpoint/2010/main" val="1911829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signs that may be more easily recognized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Lack of interest in activities previously enjoyed</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Easily</a:t>
            </a:r>
            <a:r>
              <a:rPr lang="en-US" sz="1200" baseline="0" dirty="0">
                <a:solidFill>
                  <a:srgbClr val="69AD40"/>
                </a:solidFill>
                <a:latin typeface="Arial" pitchFamily="34" charset="0"/>
                <a:cs typeface="Arial" pitchFamily="34" charset="0"/>
              </a:rPr>
              <a:t> startled</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Fatigue/Exhaustion </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Insomnia</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Vague complaints of aches and pains throughout body</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Panic Attacks</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Fear</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Anger</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Withdrawal/Lack of eye contact</a:t>
            </a:r>
          </a:p>
          <a:p>
            <a:pPr marL="457200" indent="-457200">
              <a:buFont typeface="Arial" panose="020B0604020202020204" pitchFamily="34" charset="0"/>
              <a:buChar char="•"/>
            </a:pPr>
            <a:r>
              <a:rPr lang="en-US" sz="1200" dirty="0">
                <a:solidFill>
                  <a:srgbClr val="69AD40"/>
                </a:solidFill>
                <a:latin typeface="Arial" pitchFamily="34" charset="0"/>
                <a:cs typeface="Arial" pitchFamily="34" charset="0"/>
              </a:rPr>
              <a:t>Less interaction with others</a:t>
            </a:r>
          </a:p>
          <a:p>
            <a:pPr marL="457200" indent="-457200">
              <a:buFont typeface="Arial" panose="020B0604020202020204" pitchFamily="34" charset="0"/>
              <a:buChar char="•"/>
            </a:pPr>
            <a:endParaRPr lang="en-US" sz="1200" dirty="0">
              <a:solidFill>
                <a:srgbClr val="69AD40"/>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21</a:t>
            </a:fld>
            <a:endParaRPr lang="en-US"/>
          </a:p>
        </p:txBody>
      </p:sp>
    </p:spTree>
    <p:extLst>
      <p:ext uri="{BB962C8B-B14F-4D97-AF65-F5344CB8AC3E}">
        <p14:creationId xmlns:p14="http://schemas.microsoft.com/office/powerpoint/2010/main" val="2645219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a:t>
            </a:r>
          </a:p>
          <a:p>
            <a:r>
              <a:rPr lang="en-US" dirty="0"/>
              <a:t>Children are</a:t>
            </a:r>
            <a:r>
              <a:rPr lang="en-US" baseline="0" dirty="0"/>
              <a:t> always at risk when they are online; however during this time of isolation they have an increased risk of exposure to pornography and accessibility to online predators.  </a:t>
            </a:r>
          </a:p>
          <a:p>
            <a:endParaRPr lang="en-US" baseline="0" dirty="0"/>
          </a:p>
          <a:p>
            <a:r>
              <a:rPr lang="en-US" baseline="0" dirty="0"/>
              <a:t>Elaborate on virtual learning/online access</a:t>
            </a: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22</a:t>
            </a:fld>
            <a:endParaRPr lang="en-US"/>
          </a:p>
        </p:txBody>
      </p:sp>
    </p:spTree>
    <p:extLst>
      <p:ext uri="{BB962C8B-B14F-4D97-AF65-F5344CB8AC3E}">
        <p14:creationId xmlns:p14="http://schemas.microsoft.com/office/powerpoint/2010/main" val="3757863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AB</a:t>
            </a:r>
          </a:p>
        </p:txBody>
      </p:sp>
      <p:sp>
        <p:nvSpPr>
          <p:cNvPr id="4" name="Slide Number Placeholder 3"/>
          <p:cNvSpPr>
            <a:spLocks noGrp="1"/>
          </p:cNvSpPr>
          <p:nvPr>
            <p:ph type="sldNum" sz="quarter" idx="5"/>
          </p:nvPr>
        </p:nvSpPr>
        <p:spPr/>
        <p:txBody>
          <a:bodyPr/>
          <a:lstStyle/>
          <a:p>
            <a:fld id="{2E372299-3169-483B-8178-A4224F216EC2}" type="slidenum">
              <a:rPr lang="en-US" smtClean="0"/>
              <a:t>23</a:t>
            </a:fld>
            <a:endParaRPr lang="en-US"/>
          </a:p>
        </p:txBody>
      </p:sp>
    </p:spTree>
    <p:extLst>
      <p:ext uri="{BB962C8B-B14F-4D97-AF65-F5344CB8AC3E}">
        <p14:creationId xmlns:p14="http://schemas.microsoft.com/office/powerpoint/2010/main" val="929551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AB</a:t>
            </a:r>
          </a:p>
        </p:txBody>
      </p:sp>
      <p:sp>
        <p:nvSpPr>
          <p:cNvPr id="4" name="Slide Number Placeholder 3"/>
          <p:cNvSpPr>
            <a:spLocks noGrp="1"/>
          </p:cNvSpPr>
          <p:nvPr>
            <p:ph type="sldNum" sz="quarter" idx="5"/>
          </p:nvPr>
        </p:nvSpPr>
        <p:spPr/>
        <p:txBody>
          <a:bodyPr/>
          <a:lstStyle/>
          <a:p>
            <a:fld id="{2E372299-3169-483B-8178-A4224F216EC2}" type="slidenum">
              <a:rPr lang="en-US" smtClean="0"/>
              <a:t>24</a:t>
            </a:fld>
            <a:endParaRPr lang="en-US"/>
          </a:p>
        </p:txBody>
      </p:sp>
    </p:spTree>
    <p:extLst>
      <p:ext uri="{BB962C8B-B14F-4D97-AF65-F5344CB8AC3E}">
        <p14:creationId xmlns:p14="http://schemas.microsoft.com/office/powerpoint/2010/main" val="3256439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AB</a:t>
            </a:r>
          </a:p>
        </p:txBody>
      </p:sp>
      <p:sp>
        <p:nvSpPr>
          <p:cNvPr id="4" name="Slide Number Placeholder 3"/>
          <p:cNvSpPr>
            <a:spLocks noGrp="1"/>
          </p:cNvSpPr>
          <p:nvPr>
            <p:ph type="sldNum" sz="quarter" idx="5"/>
          </p:nvPr>
        </p:nvSpPr>
        <p:spPr/>
        <p:txBody>
          <a:bodyPr/>
          <a:lstStyle/>
          <a:p>
            <a:fld id="{2E372299-3169-483B-8178-A4224F216EC2}" type="slidenum">
              <a:rPr lang="en-US" smtClean="0"/>
              <a:t>25</a:t>
            </a:fld>
            <a:endParaRPr lang="en-US"/>
          </a:p>
        </p:txBody>
      </p:sp>
    </p:spTree>
    <p:extLst>
      <p:ext uri="{BB962C8B-B14F-4D97-AF65-F5344CB8AC3E}">
        <p14:creationId xmlns:p14="http://schemas.microsoft.com/office/powerpoint/2010/main" val="3147468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AB</a:t>
            </a:r>
          </a:p>
        </p:txBody>
      </p:sp>
      <p:sp>
        <p:nvSpPr>
          <p:cNvPr id="4" name="Slide Number Placeholder 3"/>
          <p:cNvSpPr>
            <a:spLocks noGrp="1"/>
          </p:cNvSpPr>
          <p:nvPr>
            <p:ph type="sldNum" sz="quarter" idx="5"/>
          </p:nvPr>
        </p:nvSpPr>
        <p:spPr/>
        <p:txBody>
          <a:bodyPr/>
          <a:lstStyle/>
          <a:p>
            <a:fld id="{2E372299-3169-483B-8178-A4224F216EC2}" type="slidenum">
              <a:rPr lang="en-US" smtClean="0"/>
              <a:t>26</a:t>
            </a:fld>
            <a:endParaRPr lang="en-US"/>
          </a:p>
        </p:txBody>
      </p:sp>
    </p:spTree>
    <p:extLst>
      <p:ext uri="{BB962C8B-B14F-4D97-AF65-F5344CB8AC3E}">
        <p14:creationId xmlns:p14="http://schemas.microsoft.com/office/powerpoint/2010/main" val="992763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AB</a:t>
            </a:r>
          </a:p>
        </p:txBody>
      </p:sp>
      <p:sp>
        <p:nvSpPr>
          <p:cNvPr id="4" name="Slide Number Placeholder 3"/>
          <p:cNvSpPr>
            <a:spLocks noGrp="1"/>
          </p:cNvSpPr>
          <p:nvPr>
            <p:ph type="sldNum" sz="quarter" idx="5"/>
          </p:nvPr>
        </p:nvSpPr>
        <p:spPr/>
        <p:txBody>
          <a:bodyPr/>
          <a:lstStyle/>
          <a:p>
            <a:fld id="{2E372299-3169-483B-8178-A4224F216EC2}" type="slidenum">
              <a:rPr lang="en-US" smtClean="0"/>
              <a:t>27</a:t>
            </a:fld>
            <a:endParaRPr lang="en-US"/>
          </a:p>
        </p:txBody>
      </p:sp>
    </p:spTree>
    <p:extLst>
      <p:ext uri="{BB962C8B-B14F-4D97-AF65-F5344CB8AC3E}">
        <p14:creationId xmlns:p14="http://schemas.microsoft.com/office/powerpoint/2010/main" val="2038504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AB</a:t>
            </a:r>
          </a:p>
        </p:txBody>
      </p:sp>
      <p:sp>
        <p:nvSpPr>
          <p:cNvPr id="4" name="Slide Number Placeholder 3"/>
          <p:cNvSpPr>
            <a:spLocks noGrp="1"/>
          </p:cNvSpPr>
          <p:nvPr>
            <p:ph type="sldNum" sz="quarter" idx="5"/>
          </p:nvPr>
        </p:nvSpPr>
        <p:spPr/>
        <p:txBody>
          <a:bodyPr/>
          <a:lstStyle/>
          <a:p>
            <a:fld id="{2E372299-3169-483B-8178-A4224F216EC2}" type="slidenum">
              <a:rPr lang="en-US" smtClean="0"/>
              <a:t>28</a:t>
            </a:fld>
            <a:endParaRPr lang="en-US"/>
          </a:p>
        </p:txBody>
      </p:sp>
    </p:spTree>
    <p:extLst>
      <p:ext uri="{BB962C8B-B14F-4D97-AF65-F5344CB8AC3E}">
        <p14:creationId xmlns:p14="http://schemas.microsoft.com/office/powerpoint/2010/main" val="120846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AB</a:t>
            </a:r>
          </a:p>
        </p:txBody>
      </p:sp>
      <p:sp>
        <p:nvSpPr>
          <p:cNvPr id="4" name="Slide Number Placeholder 3"/>
          <p:cNvSpPr>
            <a:spLocks noGrp="1"/>
          </p:cNvSpPr>
          <p:nvPr>
            <p:ph type="sldNum" sz="quarter" idx="5"/>
          </p:nvPr>
        </p:nvSpPr>
        <p:spPr/>
        <p:txBody>
          <a:bodyPr/>
          <a:lstStyle/>
          <a:p>
            <a:fld id="{2E372299-3169-483B-8178-A4224F216EC2}" type="slidenum">
              <a:rPr lang="en-US" smtClean="0"/>
              <a:t>29</a:t>
            </a:fld>
            <a:endParaRPr lang="en-US"/>
          </a:p>
        </p:txBody>
      </p:sp>
    </p:spTree>
    <p:extLst>
      <p:ext uri="{BB962C8B-B14F-4D97-AF65-F5344CB8AC3E}">
        <p14:creationId xmlns:p14="http://schemas.microsoft.com/office/powerpoint/2010/main" val="1660400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en-US" sz="1100" b="1" kern="1200" dirty="0">
                <a:solidFill>
                  <a:schemeClr val="tx1"/>
                </a:solidFill>
                <a:effectLst/>
                <a:latin typeface="+mn-lt"/>
                <a:ea typeface="+mn-ea"/>
                <a:cs typeface="+mn-cs"/>
              </a:rPr>
              <a:t>TS</a:t>
            </a:r>
          </a:p>
          <a:p>
            <a:r>
              <a:rPr lang="en-US" sz="1100" dirty="0"/>
              <a:t>The impact of the lockdown will be different for every child. It is impossible to even try to predict how the children we serve will respond when they are allowed to return to group activities. Each child’s environment and individual resilience skills are different. The impact on the child will be based in large part on the resilience of the parents/caregivers and their access to resources that help them cope. The impact will be as varied as the number of children you serve. What these children share in common is having had to make a major adjustment in their daily routine when the lockdown started and now a second major adjustment as things begin to open back up. </a:t>
            </a:r>
          </a:p>
          <a:p>
            <a:endParaRPr lang="en-US" sz="1100" dirty="0"/>
          </a:p>
          <a:p>
            <a:r>
              <a:rPr lang="en-US" sz="1100" dirty="0"/>
              <a:t>Home and Outside: We all have felt the impact of being homebound. The loss of mobility over time is hard. For kids, it probably isn’t as difficult. In fact for some it has been great. At home with mom and dad all day long. No school, etc. At least for a while it seemed good.</a:t>
            </a:r>
          </a:p>
          <a:p>
            <a:endParaRPr lang="en-US" sz="1100" dirty="0"/>
          </a:p>
          <a:p>
            <a:r>
              <a:rPr lang="en-US" sz="1100" dirty="0"/>
              <a:t>Interaction with other adults in charge: How difficult will it be for a child who has been under a parents authority for 24 </a:t>
            </a:r>
            <a:r>
              <a:rPr lang="en-US" sz="1100" dirty="0">
                <a:solidFill>
                  <a:srgbClr val="FF0000"/>
                </a:solidFill>
              </a:rPr>
              <a:t>hours</a:t>
            </a:r>
            <a:r>
              <a:rPr lang="en-US" sz="1100" dirty="0"/>
              <a:t> a day for 90 days when a different adult is in charge?</a:t>
            </a:r>
          </a:p>
          <a:p>
            <a:endParaRPr lang="en-US" sz="1100" dirty="0"/>
          </a:p>
          <a:p>
            <a:r>
              <a:rPr lang="en-US" sz="1100" dirty="0"/>
              <a:t>Interaction with peers: Children may have to learn how to be in groups again </a:t>
            </a:r>
            <a:r>
              <a:rPr lang="en-US" sz="1100" dirty="0">
                <a:solidFill>
                  <a:srgbClr val="FF0000"/>
                </a:solidFill>
              </a:rPr>
              <a:t>(re-learn how to share, how to resolve conflict, etc.). </a:t>
            </a:r>
          </a:p>
          <a:p>
            <a:endParaRPr lang="en-US" sz="1100" dirty="0"/>
          </a:p>
          <a:p>
            <a:r>
              <a:rPr lang="en-US" sz="1100" dirty="0">
                <a:solidFill>
                  <a:srgbClr val="FF0000"/>
                </a:solidFill>
              </a:rPr>
              <a:t>This is the first major transition these kids have had to make. (This sentence seems weirdly placed. Should we move it or adjust the wording?)</a:t>
            </a:r>
            <a:r>
              <a:rPr lang="en-US" sz="1100" dirty="0"/>
              <a:t> For this transition the adults who were helping them navigate to the new normal was a parent or caregiver. With this second transition back to a more mobile daily existence they will be dependent </a:t>
            </a:r>
            <a:r>
              <a:rPr lang="en-US" sz="1100" dirty="0">
                <a:solidFill>
                  <a:srgbClr val="FF0000"/>
                </a:solidFill>
              </a:rPr>
              <a:t>on</a:t>
            </a:r>
            <a:r>
              <a:rPr lang="en-US" sz="1100" dirty="0"/>
              <a:t> different adults to help them make that transition. </a:t>
            </a:r>
          </a:p>
          <a:p>
            <a:endParaRPr lang="en-US" sz="1100" dirty="0"/>
          </a:p>
          <a:p>
            <a:r>
              <a:rPr lang="en-US" sz="1100" dirty="0"/>
              <a:t>Patterns</a:t>
            </a:r>
            <a:r>
              <a:rPr lang="en-US" sz="1100" baseline="0" dirty="0"/>
              <a:t> of mobility and connectedness continue to be influx and this is very confusing to children.  Some have been in camp interacting with others but can’t go back to school.  Teens may rebel, potential for discord in the home.  </a:t>
            </a:r>
            <a:endParaRPr lang="en-US" sz="1100" dirty="0"/>
          </a:p>
        </p:txBody>
      </p:sp>
      <p:sp>
        <p:nvSpPr>
          <p:cNvPr id="4" name="Slide Number Placeholder 3"/>
          <p:cNvSpPr>
            <a:spLocks noGrp="1"/>
          </p:cNvSpPr>
          <p:nvPr>
            <p:ph type="sldNum" sz="quarter" idx="10"/>
          </p:nvPr>
        </p:nvSpPr>
        <p:spPr/>
        <p:txBody>
          <a:bodyPr/>
          <a:lstStyle/>
          <a:p>
            <a:fld id="{2E372299-3169-483B-8178-A4224F216EC2}" type="slidenum">
              <a:rPr lang="en-US" smtClean="0"/>
              <a:t>3</a:t>
            </a:fld>
            <a:endParaRPr lang="en-US"/>
          </a:p>
        </p:txBody>
      </p:sp>
    </p:spTree>
    <p:extLst>
      <p:ext uri="{BB962C8B-B14F-4D97-AF65-F5344CB8AC3E}">
        <p14:creationId xmlns:p14="http://schemas.microsoft.com/office/powerpoint/2010/main" val="2693869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a:t>
            </a:r>
          </a:p>
          <a:p>
            <a:r>
              <a:rPr lang="en-US" dirty="0"/>
              <a:t>”No child who in good faith is being treated solely by spiritual means through prayer in accordance with the tenets and practices of a recognized church or religious denomination by a duly accredited practitioner thereof, shall, for that reason alone, be considered to be an abused child.”</a:t>
            </a:r>
          </a:p>
        </p:txBody>
      </p:sp>
      <p:sp>
        <p:nvSpPr>
          <p:cNvPr id="4" name="Slide Number Placeholder 3"/>
          <p:cNvSpPr>
            <a:spLocks noGrp="1"/>
          </p:cNvSpPr>
          <p:nvPr>
            <p:ph type="sldNum" sz="quarter" idx="5"/>
          </p:nvPr>
        </p:nvSpPr>
        <p:spPr/>
        <p:txBody>
          <a:bodyPr/>
          <a:lstStyle/>
          <a:p>
            <a:fld id="{E480B667-FA42-C640-BC66-150CE309C25E}" type="slidenum">
              <a:rPr lang="en-US" smtClean="0"/>
              <a:t>30</a:t>
            </a:fld>
            <a:endParaRPr lang="en-US"/>
          </a:p>
        </p:txBody>
      </p:sp>
    </p:spTree>
    <p:extLst>
      <p:ext uri="{BB962C8B-B14F-4D97-AF65-F5344CB8AC3E}">
        <p14:creationId xmlns:p14="http://schemas.microsoft.com/office/powerpoint/2010/main" val="4237433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a:t>
            </a: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31</a:t>
            </a:fld>
            <a:endParaRPr lang="en-US"/>
          </a:p>
        </p:txBody>
      </p:sp>
    </p:spTree>
    <p:extLst>
      <p:ext uri="{BB962C8B-B14F-4D97-AF65-F5344CB8AC3E}">
        <p14:creationId xmlns:p14="http://schemas.microsoft.com/office/powerpoint/2010/main" val="1219582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a:t>
            </a:r>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32</a:t>
            </a:fld>
            <a:endParaRPr lang="en-US"/>
          </a:p>
        </p:txBody>
      </p:sp>
    </p:spTree>
    <p:extLst>
      <p:ext uri="{BB962C8B-B14F-4D97-AF65-F5344CB8AC3E}">
        <p14:creationId xmlns:p14="http://schemas.microsoft.com/office/powerpoint/2010/main" val="1536839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AB</a:t>
            </a:r>
          </a:p>
          <a:p>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33</a:t>
            </a:fld>
            <a:endParaRPr lang="en-US"/>
          </a:p>
        </p:txBody>
      </p:sp>
    </p:spTree>
    <p:extLst>
      <p:ext uri="{BB962C8B-B14F-4D97-AF65-F5344CB8AC3E}">
        <p14:creationId xmlns:p14="http://schemas.microsoft.com/office/powerpoint/2010/main" val="594269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JN</a:t>
            </a:r>
          </a:p>
        </p:txBody>
      </p:sp>
      <p:sp>
        <p:nvSpPr>
          <p:cNvPr id="4" name="Slide Number Placeholder 3"/>
          <p:cNvSpPr>
            <a:spLocks noGrp="1"/>
          </p:cNvSpPr>
          <p:nvPr>
            <p:ph type="sldNum" sz="quarter" idx="5"/>
          </p:nvPr>
        </p:nvSpPr>
        <p:spPr/>
        <p:txBody>
          <a:bodyPr/>
          <a:lstStyle/>
          <a:p>
            <a:fld id="{2E372299-3169-483B-8178-A4224F216EC2}" type="slidenum">
              <a:rPr lang="en-US" smtClean="0"/>
              <a:t>34</a:t>
            </a:fld>
            <a:endParaRPr lang="en-US"/>
          </a:p>
        </p:txBody>
      </p:sp>
    </p:spTree>
    <p:extLst>
      <p:ext uri="{BB962C8B-B14F-4D97-AF65-F5344CB8AC3E}">
        <p14:creationId xmlns:p14="http://schemas.microsoft.com/office/powerpoint/2010/main" val="6676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p>
        </p:txBody>
      </p:sp>
      <p:sp>
        <p:nvSpPr>
          <p:cNvPr id="4" name="Slide Number Placeholder 3"/>
          <p:cNvSpPr>
            <a:spLocks noGrp="1"/>
          </p:cNvSpPr>
          <p:nvPr>
            <p:ph type="sldNum" sz="quarter" idx="5"/>
          </p:nvPr>
        </p:nvSpPr>
        <p:spPr/>
        <p:txBody>
          <a:bodyPr/>
          <a:lstStyle/>
          <a:p>
            <a:fld id="{2E372299-3169-483B-8178-A4224F216EC2}" type="slidenum">
              <a:rPr lang="en-US" smtClean="0"/>
              <a:t>35</a:t>
            </a:fld>
            <a:endParaRPr lang="en-US"/>
          </a:p>
        </p:txBody>
      </p:sp>
    </p:spTree>
    <p:extLst>
      <p:ext uri="{BB962C8B-B14F-4D97-AF65-F5344CB8AC3E}">
        <p14:creationId xmlns:p14="http://schemas.microsoft.com/office/powerpoint/2010/main" val="3284621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36</a:t>
            </a:fld>
            <a:endParaRPr lang="en-US"/>
          </a:p>
        </p:txBody>
      </p:sp>
    </p:spTree>
    <p:extLst>
      <p:ext uri="{BB962C8B-B14F-4D97-AF65-F5344CB8AC3E}">
        <p14:creationId xmlns:p14="http://schemas.microsoft.com/office/powerpoint/2010/main" val="1773600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JN</a:t>
            </a:r>
          </a:p>
          <a:p>
            <a:r>
              <a:rPr lang="en-US" sz="1200" b="1" kern="1200" dirty="0">
                <a:solidFill>
                  <a:schemeClr val="tx1"/>
                </a:solidFill>
                <a:effectLst/>
                <a:latin typeface="+mn-lt"/>
                <a:ea typeface="+mn-ea"/>
                <a:cs typeface="+mn-cs"/>
              </a:rPr>
              <a:t>Discussion Points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The child’s fearfulness of the father should be a red flag. The child also discloses that he is going to get “beat up” when he brings the note home. This is enough information to suspect child maltreatment and to make a mandated report. If the school has information on the mother they should include that and who is the legal guardian. </a:t>
            </a:r>
          </a:p>
          <a:p>
            <a:r>
              <a:rPr lang="en-US" sz="1200" kern="1200" dirty="0">
                <a:solidFill>
                  <a:schemeClr val="tx1"/>
                </a:solidFill>
                <a:effectLst/>
                <a:latin typeface="+mn-lt"/>
                <a:ea typeface="+mn-ea"/>
                <a:cs typeface="+mn-cs"/>
              </a:rPr>
              <a:t>2. The child is especially vulnerable (possible abuse due to father’s behavior and child’s age and limited ability to defend himself).  </a:t>
            </a:r>
          </a:p>
          <a:p>
            <a:r>
              <a:rPr lang="en-US" sz="1200" kern="1200" dirty="0">
                <a:solidFill>
                  <a:schemeClr val="tx1"/>
                </a:solidFill>
                <a:effectLst/>
                <a:latin typeface="+mn-lt"/>
                <a:ea typeface="+mn-ea"/>
                <a:cs typeface="+mn-cs"/>
              </a:rPr>
              <a:t>3. The school should make the report to DFCS because the child discloses he is fearful of his parent. They should not call the father in and try to investigate the situation, that is DFCS’ job.</a:t>
            </a:r>
          </a:p>
          <a:p>
            <a:r>
              <a:rPr lang="en-US" sz="1200" kern="1200" dirty="0">
                <a:solidFill>
                  <a:schemeClr val="tx1"/>
                </a:solidFill>
                <a:effectLst/>
                <a:latin typeface="+mn-lt"/>
                <a:ea typeface="+mn-ea"/>
                <a:cs typeface="+mn-cs"/>
              </a:rPr>
              <a:t>4. Does the school have information about the child’s mother?  May need to get some family history from her if she is available and a legal parent.</a:t>
            </a:r>
          </a:p>
          <a:p>
            <a:r>
              <a:rPr lang="en-US" sz="1200" kern="1200" dirty="0">
                <a:solidFill>
                  <a:schemeClr val="tx1"/>
                </a:solidFill>
                <a:effectLst/>
                <a:latin typeface="+mn-lt"/>
                <a:ea typeface="+mn-ea"/>
                <a:cs typeface="+mn-cs"/>
              </a:rPr>
              <a:t>5. If school officials haves any knowledge about domestic violence in the home, this should also be reported to DFCS.</a:t>
            </a:r>
          </a:p>
          <a:p>
            <a:r>
              <a:rPr lang="en-US" sz="1200" kern="1200" dirty="0">
                <a:solidFill>
                  <a:schemeClr val="tx1"/>
                </a:solidFill>
                <a:effectLst/>
                <a:latin typeface="+mn-lt"/>
                <a:ea typeface="+mn-ea"/>
                <a:cs typeface="+mn-cs"/>
              </a:rPr>
              <a:t>6.  After witnessing the further negative reactions from the child when the father is at school and the physical manner in which the father interacts with his son, school officials would make another mandated report and possibly a call law enforcement to immediately intervene.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4D4F7D3-8934-E648-8B10-0D40F5C7F22B}" type="slidenum">
              <a:rPr lang="en-US" smtClean="0"/>
              <a:t>37</a:t>
            </a:fld>
            <a:endParaRPr lang="en-US"/>
          </a:p>
        </p:txBody>
      </p:sp>
    </p:spTree>
    <p:extLst>
      <p:ext uri="{BB962C8B-B14F-4D97-AF65-F5344CB8AC3E}">
        <p14:creationId xmlns:p14="http://schemas.microsoft.com/office/powerpoint/2010/main" val="34333051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r>
              <a:rPr lang="en-US" dirty="0"/>
              <a:t>Many of the programs within the Technical Assistance Resource Guide have adapted their programs to a virtual platform.  This would be a great way to remind students of safety strategies</a:t>
            </a:r>
            <a:r>
              <a:rPr lang="en-US" baseline="0" dirty="0"/>
              <a:t> and to dig a little deeper for those students you may be concerned about.  Post the child abuse hotline number on your Google Classroom.</a:t>
            </a:r>
            <a:endParaRPr lang="en-US" dirty="0"/>
          </a:p>
        </p:txBody>
      </p:sp>
      <p:sp>
        <p:nvSpPr>
          <p:cNvPr id="4" name="Slide Number Placeholder 3"/>
          <p:cNvSpPr>
            <a:spLocks noGrp="1"/>
          </p:cNvSpPr>
          <p:nvPr>
            <p:ph type="sldNum" sz="quarter" idx="5"/>
          </p:nvPr>
        </p:nvSpPr>
        <p:spPr/>
        <p:txBody>
          <a:bodyPr/>
          <a:lstStyle/>
          <a:p>
            <a:fld id="{2E372299-3169-483B-8178-A4224F216EC2}" type="slidenum">
              <a:rPr lang="en-US" smtClean="0"/>
              <a:t>38</a:t>
            </a:fld>
            <a:endParaRPr lang="en-US"/>
          </a:p>
        </p:txBody>
      </p:sp>
    </p:spTree>
    <p:extLst>
      <p:ext uri="{BB962C8B-B14F-4D97-AF65-F5344CB8AC3E}">
        <p14:creationId xmlns:p14="http://schemas.microsoft.com/office/powerpoint/2010/main" val="3468605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p>
        </p:txBody>
      </p:sp>
      <p:sp>
        <p:nvSpPr>
          <p:cNvPr id="4" name="Slide Number Placeholder 3"/>
          <p:cNvSpPr>
            <a:spLocks noGrp="1"/>
          </p:cNvSpPr>
          <p:nvPr>
            <p:ph type="sldNum" sz="quarter" idx="5"/>
          </p:nvPr>
        </p:nvSpPr>
        <p:spPr/>
        <p:txBody>
          <a:bodyPr/>
          <a:lstStyle/>
          <a:p>
            <a:fld id="{2E372299-3169-483B-8178-A4224F216EC2}" type="slidenum">
              <a:rPr lang="en-US" smtClean="0"/>
              <a:t>39</a:t>
            </a:fld>
            <a:endParaRPr lang="en-US"/>
          </a:p>
        </p:txBody>
      </p:sp>
    </p:spTree>
    <p:extLst>
      <p:ext uri="{BB962C8B-B14F-4D97-AF65-F5344CB8AC3E}">
        <p14:creationId xmlns:p14="http://schemas.microsoft.com/office/powerpoint/2010/main" val="3786625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in mind that </a:t>
            </a:r>
            <a:r>
              <a:rPr lang="en-US" b="1" dirty="0"/>
              <a:t>younger kids </a:t>
            </a:r>
            <a:r>
              <a:rPr lang="en-US" dirty="0"/>
              <a:t>may have more </a:t>
            </a:r>
            <a:r>
              <a:rPr lang="en-US" b="1" dirty="0"/>
              <a:t>fear type reactions </a:t>
            </a:r>
            <a:r>
              <a:rPr lang="en-US" dirty="0"/>
              <a:t>to the virus, especially if the parents kept the news on all day or if they overheard adults talking and processing their own stressors.</a:t>
            </a:r>
          </a:p>
          <a:p>
            <a:endParaRPr lang="en-US" dirty="0"/>
          </a:p>
          <a:p>
            <a:r>
              <a:rPr lang="en-US" b="1" dirty="0"/>
              <a:t>Older kids worry more </a:t>
            </a:r>
            <a:r>
              <a:rPr lang="en-US" dirty="0"/>
              <a:t>about family stability-will the family have enough income, will a parent lose a job or find one if laid off.</a:t>
            </a:r>
          </a:p>
          <a:p>
            <a:endParaRPr lang="en-US" dirty="0"/>
          </a:p>
          <a:p>
            <a:r>
              <a:rPr lang="en-US" dirty="0"/>
              <a:t>Am I in school now or is this play time? Is mom the boss of me? Is dad? Is my big sister? What will tomorrow look like and what is expected of me?  There is a documented rise in anxiety in kids, even</a:t>
            </a:r>
            <a:r>
              <a:rPr lang="en-US" baseline="0" dirty="0"/>
              <a:t> the most resilient kids.  It is helpful for parents to reach out and we will provide some resources at the end for educators to share with parents.  </a:t>
            </a:r>
            <a:endParaRPr lang="en-US" dirty="0"/>
          </a:p>
          <a:p>
            <a:endParaRPr lang="en-US" dirty="0"/>
          </a:p>
          <a:p>
            <a:r>
              <a:rPr lang="en-US" dirty="0"/>
              <a:t>Loss: those final days of school, family vacation, seeing grandma, maybe there was a death in the family, no birthday party, etc.</a:t>
            </a:r>
          </a:p>
          <a:p>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4</a:t>
            </a:fld>
            <a:endParaRPr lang="en-US"/>
          </a:p>
        </p:txBody>
      </p:sp>
    </p:spTree>
    <p:extLst>
      <p:ext uri="{BB962C8B-B14F-4D97-AF65-F5344CB8AC3E}">
        <p14:creationId xmlns:p14="http://schemas.microsoft.com/office/powerpoint/2010/main" val="32252426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p>
        </p:txBody>
      </p:sp>
      <p:sp>
        <p:nvSpPr>
          <p:cNvPr id="4" name="Slide Number Placeholder 3"/>
          <p:cNvSpPr>
            <a:spLocks noGrp="1"/>
          </p:cNvSpPr>
          <p:nvPr>
            <p:ph type="sldNum" sz="quarter" idx="5"/>
          </p:nvPr>
        </p:nvSpPr>
        <p:spPr/>
        <p:txBody>
          <a:bodyPr/>
          <a:lstStyle/>
          <a:p>
            <a:fld id="{2E372299-3169-483B-8178-A4224F216EC2}" type="slidenum">
              <a:rPr lang="en-US" smtClean="0"/>
              <a:t>40</a:t>
            </a:fld>
            <a:endParaRPr lang="en-US"/>
          </a:p>
        </p:txBody>
      </p:sp>
    </p:spTree>
    <p:extLst>
      <p:ext uri="{BB962C8B-B14F-4D97-AF65-F5344CB8AC3E}">
        <p14:creationId xmlns:p14="http://schemas.microsoft.com/office/powerpoint/2010/main" val="35162698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p>
        </p:txBody>
      </p:sp>
      <p:sp>
        <p:nvSpPr>
          <p:cNvPr id="4" name="Slide Number Placeholder 3"/>
          <p:cNvSpPr>
            <a:spLocks noGrp="1"/>
          </p:cNvSpPr>
          <p:nvPr>
            <p:ph type="sldNum" sz="quarter" idx="5"/>
          </p:nvPr>
        </p:nvSpPr>
        <p:spPr/>
        <p:txBody>
          <a:bodyPr/>
          <a:lstStyle/>
          <a:p>
            <a:fld id="{2E372299-3169-483B-8178-A4224F216EC2}" type="slidenum">
              <a:rPr lang="en-US" smtClean="0"/>
              <a:t>41</a:t>
            </a:fld>
            <a:endParaRPr lang="en-US"/>
          </a:p>
        </p:txBody>
      </p:sp>
    </p:spTree>
    <p:extLst>
      <p:ext uri="{BB962C8B-B14F-4D97-AF65-F5344CB8AC3E}">
        <p14:creationId xmlns:p14="http://schemas.microsoft.com/office/powerpoint/2010/main" val="3046062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JN</a:t>
            </a:r>
          </a:p>
          <a:p>
            <a:r>
              <a:rPr lang="en-US" sz="1200" kern="1200" dirty="0">
                <a:solidFill>
                  <a:schemeClr val="tx1"/>
                </a:solidFill>
                <a:effectLst/>
                <a:latin typeface="+mn-lt"/>
                <a:ea typeface="+mn-ea"/>
                <a:cs typeface="+mn-cs"/>
              </a:rPr>
              <a:t>The 1-800-CHILDREN number is a great option when there is not a concern for abuse or neglect but simply a need for resource linkage. Children need stable and nurturing relationships and environments as they develop from infancy into adulthood.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takes parents, caregivers and RESOURCES to make that happen. The 1-800-CHILDREN Helpline is a free statewide helpline that will give parents and caregivers information they can use wherever they live in Georgia. The Helpline is open Monday through Friday from 8:00 a.m. until 6:00 p.m. and it is staffed by trained professionals. The helpline provides information to parents, grandparents, or others helping to raise children. It is a safe place for those concerned about the wellbeing of children to discuss options.</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Take Note:</a:t>
            </a:r>
            <a:endParaRPr lang="en-US" sz="1200" b="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See </a:t>
            </a:r>
            <a:r>
              <a:rPr lang="en-US" sz="1200" b="1" i="1" kern="1200" dirty="0">
                <a:solidFill>
                  <a:schemeClr val="tx1"/>
                </a:solidFill>
                <a:effectLst/>
                <a:latin typeface="+mn-lt"/>
                <a:ea typeface="+mn-ea"/>
                <a:cs typeface="+mn-cs"/>
              </a:rPr>
              <a:t>Appendix M </a:t>
            </a:r>
            <a:r>
              <a:rPr lang="en-US" sz="1200" i="1" kern="1200" dirty="0">
                <a:solidFill>
                  <a:schemeClr val="tx1"/>
                </a:solidFill>
                <a:effectLst/>
                <a:latin typeface="+mn-lt"/>
                <a:ea typeface="+mn-ea"/>
                <a:cs typeface="+mn-cs"/>
              </a:rPr>
              <a:t>for half sheet fliers for the 1-800-CHILDREN Helpline.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6071628-EEC2-4406-B448-BBDF0EB7B158}" type="slidenum">
              <a:rPr lang="en-US" smtClean="0"/>
              <a:t>42</a:t>
            </a:fld>
            <a:endParaRPr lang="en-US" dirty="0"/>
          </a:p>
        </p:txBody>
      </p:sp>
    </p:spTree>
    <p:extLst>
      <p:ext uri="{BB962C8B-B14F-4D97-AF65-F5344CB8AC3E}">
        <p14:creationId xmlns:p14="http://schemas.microsoft.com/office/powerpoint/2010/main" val="11106823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AB</a:t>
            </a:r>
          </a:p>
          <a:p>
            <a:endParaRPr lang="en-US" dirty="0"/>
          </a:p>
        </p:txBody>
      </p:sp>
      <p:sp>
        <p:nvSpPr>
          <p:cNvPr id="4" name="Slide Number Placeholder 3"/>
          <p:cNvSpPr>
            <a:spLocks noGrp="1"/>
          </p:cNvSpPr>
          <p:nvPr>
            <p:ph type="sldNum" sz="quarter" idx="5"/>
          </p:nvPr>
        </p:nvSpPr>
        <p:spPr/>
        <p:txBody>
          <a:bodyPr/>
          <a:lstStyle/>
          <a:p>
            <a:fld id="{2E372299-3169-483B-8178-A4224F216EC2}" type="slidenum">
              <a:rPr lang="en-US" smtClean="0"/>
              <a:t>43</a:t>
            </a:fld>
            <a:endParaRPr lang="en-US"/>
          </a:p>
        </p:txBody>
      </p:sp>
    </p:spTree>
    <p:extLst>
      <p:ext uri="{BB962C8B-B14F-4D97-AF65-F5344CB8AC3E}">
        <p14:creationId xmlns:p14="http://schemas.microsoft.com/office/powerpoint/2010/main" val="31325394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p>
        </p:txBody>
      </p:sp>
      <p:sp>
        <p:nvSpPr>
          <p:cNvPr id="4" name="Slide Number Placeholder 3"/>
          <p:cNvSpPr>
            <a:spLocks noGrp="1"/>
          </p:cNvSpPr>
          <p:nvPr>
            <p:ph type="sldNum" sz="quarter" idx="5"/>
          </p:nvPr>
        </p:nvSpPr>
        <p:spPr/>
        <p:txBody>
          <a:bodyPr/>
          <a:lstStyle/>
          <a:p>
            <a:fld id="{2E372299-3169-483B-8178-A4224F216EC2}" type="slidenum">
              <a:rPr lang="en-US" smtClean="0"/>
              <a:t>44</a:t>
            </a:fld>
            <a:endParaRPr lang="en-US"/>
          </a:p>
        </p:txBody>
      </p:sp>
    </p:spTree>
    <p:extLst>
      <p:ext uri="{BB962C8B-B14F-4D97-AF65-F5344CB8AC3E}">
        <p14:creationId xmlns:p14="http://schemas.microsoft.com/office/powerpoint/2010/main" val="832152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2E372299-3169-483B-8178-A4224F216EC2}" type="slidenum">
              <a:rPr lang="en-US" smtClean="0"/>
              <a:t>45</a:t>
            </a:fld>
            <a:endParaRPr lang="en-US"/>
          </a:p>
        </p:txBody>
      </p:sp>
    </p:spTree>
    <p:extLst>
      <p:ext uri="{BB962C8B-B14F-4D97-AF65-F5344CB8AC3E}">
        <p14:creationId xmlns:p14="http://schemas.microsoft.com/office/powerpoint/2010/main" val="38141385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2E372299-3169-483B-8178-A4224F216EC2}" type="slidenum">
              <a:rPr lang="en-US" smtClean="0"/>
              <a:t>46</a:t>
            </a:fld>
            <a:endParaRPr lang="en-US"/>
          </a:p>
        </p:txBody>
      </p:sp>
    </p:spTree>
    <p:extLst>
      <p:ext uri="{BB962C8B-B14F-4D97-AF65-F5344CB8AC3E}">
        <p14:creationId xmlns:p14="http://schemas.microsoft.com/office/powerpoint/2010/main" val="4287001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47</a:t>
            </a:fld>
            <a:endParaRPr lang="en-US"/>
          </a:p>
        </p:txBody>
      </p:sp>
    </p:spTree>
    <p:extLst>
      <p:ext uri="{BB962C8B-B14F-4D97-AF65-F5344CB8AC3E}">
        <p14:creationId xmlns:p14="http://schemas.microsoft.com/office/powerpoint/2010/main" val="35081858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48</a:t>
            </a:fld>
            <a:endParaRPr lang="en-US"/>
          </a:p>
        </p:txBody>
      </p:sp>
    </p:spTree>
    <p:extLst>
      <p:ext uri="{BB962C8B-B14F-4D97-AF65-F5344CB8AC3E}">
        <p14:creationId xmlns:p14="http://schemas.microsoft.com/office/powerpoint/2010/main" val="25356651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49</a:t>
            </a:fld>
            <a:endParaRPr lang="en-US"/>
          </a:p>
        </p:txBody>
      </p:sp>
    </p:spTree>
    <p:extLst>
      <p:ext uri="{BB962C8B-B14F-4D97-AF65-F5344CB8AC3E}">
        <p14:creationId xmlns:p14="http://schemas.microsoft.com/office/powerpoint/2010/main" val="103847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TS</a:t>
            </a:r>
          </a:p>
          <a:p>
            <a:r>
              <a:rPr lang="en-US" dirty="0"/>
              <a:t>So think about those parents/caregivers these kids have been dependent on. Mom’s have added to their job description: educator, counselor, playmate while having to deal with their own challenges of coping during the lockdown. </a:t>
            </a:r>
          </a:p>
          <a:p>
            <a:endParaRPr lang="en-US" dirty="0"/>
          </a:p>
          <a:p>
            <a:r>
              <a:rPr lang="en-US" dirty="0"/>
              <a:t>Re-opening your organization after COVID-19 it not like restarting your program in the fall after a summer break. They aren’t moving from a summer of fun activities and vacation trips. They are coming out of isolation. The transition for them will be different and some will need help navigating the transition. They will need help recalibrating to a second major change in 6 months.</a:t>
            </a:r>
          </a:p>
        </p:txBody>
      </p:sp>
      <p:sp>
        <p:nvSpPr>
          <p:cNvPr id="4" name="Slide Number Placeholder 3"/>
          <p:cNvSpPr>
            <a:spLocks noGrp="1"/>
          </p:cNvSpPr>
          <p:nvPr>
            <p:ph type="sldNum" sz="quarter" idx="10"/>
          </p:nvPr>
        </p:nvSpPr>
        <p:spPr/>
        <p:txBody>
          <a:bodyPr/>
          <a:lstStyle/>
          <a:p>
            <a:fld id="{A4D4F7D3-8934-E648-8B10-0D40F5C7F22B}" type="slidenum">
              <a:rPr lang="en-US" smtClean="0"/>
              <a:t>5</a:t>
            </a:fld>
            <a:endParaRPr lang="en-US"/>
          </a:p>
        </p:txBody>
      </p:sp>
    </p:spTree>
    <p:extLst>
      <p:ext uri="{BB962C8B-B14F-4D97-AF65-F5344CB8AC3E}">
        <p14:creationId xmlns:p14="http://schemas.microsoft.com/office/powerpoint/2010/main" val="23760681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JN</a:t>
            </a:r>
          </a:p>
          <a:p>
            <a:endParaRPr lang="en-US" dirty="0"/>
          </a:p>
        </p:txBody>
      </p:sp>
      <p:sp>
        <p:nvSpPr>
          <p:cNvPr id="4" name="Slide Number Placeholder 3"/>
          <p:cNvSpPr>
            <a:spLocks noGrp="1"/>
          </p:cNvSpPr>
          <p:nvPr>
            <p:ph type="sldNum" sz="quarter" idx="10"/>
          </p:nvPr>
        </p:nvSpPr>
        <p:spPr/>
        <p:txBody>
          <a:bodyPr/>
          <a:lstStyle/>
          <a:p>
            <a:fld id="{2E372299-3169-483B-8178-A4224F216EC2}" type="slidenum">
              <a:rPr lang="en-US" smtClean="0"/>
              <a:t>50</a:t>
            </a:fld>
            <a:endParaRPr lang="en-US"/>
          </a:p>
        </p:txBody>
      </p:sp>
    </p:spTree>
    <p:extLst>
      <p:ext uri="{BB962C8B-B14F-4D97-AF65-F5344CB8AC3E}">
        <p14:creationId xmlns:p14="http://schemas.microsoft.com/office/powerpoint/2010/main" val="3168079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TS</a:t>
            </a:r>
          </a:p>
          <a:p>
            <a:r>
              <a:rPr lang="en-US" sz="1200" b="1" kern="1200" dirty="0">
                <a:solidFill>
                  <a:schemeClr val="tx1"/>
                </a:solidFill>
                <a:effectLst/>
                <a:latin typeface="+mn-lt"/>
                <a:ea typeface="+mn-ea"/>
                <a:cs typeface="+mn-cs"/>
              </a:rPr>
              <a:t>Ask</a:t>
            </a:r>
            <a:r>
              <a:rPr lang="en-US" sz="1200" b="1" kern="1200" baseline="0" dirty="0">
                <a:solidFill>
                  <a:schemeClr val="tx1"/>
                </a:solidFill>
                <a:effectLst/>
                <a:latin typeface="+mn-lt"/>
                <a:ea typeface="+mn-ea"/>
                <a:cs typeface="+mn-cs"/>
              </a:rPr>
              <a:t> parents in an email or via index card or a packet asking parents what they should be aware of regarding their kids.  Sample handout/checklist Here are some questions that will help us be ready for your child. - Inventory</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D4F7D3-8934-E648-8B10-0D40F5C7F22B}" type="slidenum">
              <a:rPr lang="en-US" smtClean="0"/>
              <a:t>6</a:t>
            </a:fld>
            <a:endParaRPr lang="en-US"/>
          </a:p>
        </p:txBody>
      </p:sp>
    </p:spTree>
    <p:extLst>
      <p:ext uri="{BB962C8B-B14F-4D97-AF65-F5344CB8AC3E}">
        <p14:creationId xmlns:p14="http://schemas.microsoft.com/office/powerpoint/2010/main" val="2455421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TS</a:t>
            </a:r>
          </a:p>
          <a:p>
            <a:endParaRPr lang="en-US" dirty="0"/>
          </a:p>
        </p:txBody>
      </p:sp>
      <p:sp>
        <p:nvSpPr>
          <p:cNvPr id="4" name="Slide Number Placeholder 3"/>
          <p:cNvSpPr>
            <a:spLocks noGrp="1"/>
          </p:cNvSpPr>
          <p:nvPr>
            <p:ph type="sldNum" sz="quarter" idx="5"/>
          </p:nvPr>
        </p:nvSpPr>
        <p:spPr/>
        <p:txBody>
          <a:bodyPr/>
          <a:lstStyle/>
          <a:p>
            <a:fld id="{2E372299-3169-483B-8178-A4224F216EC2}" type="slidenum">
              <a:rPr lang="en-US" smtClean="0"/>
              <a:t>7</a:t>
            </a:fld>
            <a:endParaRPr lang="en-US"/>
          </a:p>
        </p:txBody>
      </p:sp>
    </p:spTree>
    <p:extLst>
      <p:ext uri="{BB962C8B-B14F-4D97-AF65-F5344CB8AC3E}">
        <p14:creationId xmlns:p14="http://schemas.microsoft.com/office/powerpoint/2010/main" val="1679511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TS</a:t>
            </a:r>
            <a:endParaRPr lang="en-US" dirty="0"/>
          </a:p>
        </p:txBody>
      </p:sp>
      <p:sp>
        <p:nvSpPr>
          <p:cNvPr id="4" name="Slide Number Placeholder 3"/>
          <p:cNvSpPr>
            <a:spLocks noGrp="1"/>
          </p:cNvSpPr>
          <p:nvPr>
            <p:ph type="sldNum" sz="quarter" idx="10"/>
          </p:nvPr>
        </p:nvSpPr>
        <p:spPr/>
        <p:txBody>
          <a:bodyPr/>
          <a:lstStyle/>
          <a:p>
            <a:fld id="{A4D4F7D3-8934-E648-8B10-0D40F5C7F22B}" type="slidenum">
              <a:rPr lang="en-US" smtClean="0"/>
              <a:t>8</a:t>
            </a:fld>
            <a:endParaRPr lang="en-US"/>
          </a:p>
        </p:txBody>
      </p:sp>
    </p:spTree>
    <p:extLst>
      <p:ext uri="{BB962C8B-B14F-4D97-AF65-F5344CB8AC3E}">
        <p14:creationId xmlns:p14="http://schemas.microsoft.com/office/powerpoint/2010/main" val="1943968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TS</a:t>
            </a:r>
            <a:endParaRPr lang="en-US" dirty="0">
              <a:solidFill>
                <a:srgbClr val="FF0000"/>
              </a:solidFill>
            </a:endParaRPr>
          </a:p>
        </p:txBody>
      </p:sp>
      <p:sp>
        <p:nvSpPr>
          <p:cNvPr id="4" name="Slide Number Placeholder 3"/>
          <p:cNvSpPr>
            <a:spLocks noGrp="1"/>
          </p:cNvSpPr>
          <p:nvPr>
            <p:ph type="sldNum" sz="quarter" idx="5"/>
          </p:nvPr>
        </p:nvSpPr>
        <p:spPr/>
        <p:txBody>
          <a:bodyPr/>
          <a:lstStyle/>
          <a:p>
            <a:fld id="{2E372299-3169-483B-8178-A4224F216EC2}" type="slidenum">
              <a:rPr lang="en-US" smtClean="0"/>
              <a:t>9</a:t>
            </a:fld>
            <a:endParaRPr lang="en-US"/>
          </a:p>
        </p:txBody>
      </p:sp>
    </p:spTree>
    <p:extLst>
      <p:ext uri="{BB962C8B-B14F-4D97-AF65-F5344CB8AC3E}">
        <p14:creationId xmlns:p14="http://schemas.microsoft.com/office/powerpoint/2010/main" val="1873804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7"/>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586039" indent="0" algn="ctr">
              <a:buNone/>
              <a:defRPr>
                <a:solidFill>
                  <a:schemeClr val="tx1">
                    <a:tint val="75000"/>
                  </a:schemeClr>
                </a:solidFill>
              </a:defRPr>
            </a:lvl2pPr>
            <a:lvl3pPr marL="1172078" indent="0" algn="ctr">
              <a:buNone/>
              <a:defRPr>
                <a:solidFill>
                  <a:schemeClr val="tx1">
                    <a:tint val="75000"/>
                  </a:schemeClr>
                </a:solidFill>
              </a:defRPr>
            </a:lvl3pPr>
            <a:lvl4pPr marL="1758117" indent="0" algn="ctr">
              <a:buNone/>
              <a:defRPr>
                <a:solidFill>
                  <a:schemeClr val="tx1">
                    <a:tint val="75000"/>
                  </a:schemeClr>
                </a:solidFill>
              </a:defRPr>
            </a:lvl4pPr>
            <a:lvl5pPr marL="2344156" indent="0" algn="ctr">
              <a:buNone/>
              <a:defRPr>
                <a:solidFill>
                  <a:schemeClr val="tx1">
                    <a:tint val="75000"/>
                  </a:schemeClr>
                </a:solidFill>
              </a:defRPr>
            </a:lvl5pPr>
            <a:lvl6pPr marL="2930195" indent="0" algn="ctr">
              <a:buNone/>
              <a:defRPr>
                <a:solidFill>
                  <a:schemeClr val="tx1">
                    <a:tint val="75000"/>
                  </a:schemeClr>
                </a:solidFill>
              </a:defRPr>
            </a:lvl6pPr>
            <a:lvl7pPr marL="3516234" indent="0" algn="ctr">
              <a:buNone/>
              <a:defRPr>
                <a:solidFill>
                  <a:schemeClr val="tx1">
                    <a:tint val="75000"/>
                  </a:schemeClr>
                </a:solidFill>
              </a:defRPr>
            </a:lvl7pPr>
            <a:lvl8pPr marL="4102273" indent="0" algn="ctr">
              <a:buNone/>
              <a:defRPr>
                <a:solidFill>
                  <a:schemeClr val="tx1">
                    <a:tint val="75000"/>
                  </a:schemeClr>
                </a:solidFill>
              </a:defRPr>
            </a:lvl8pPr>
            <a:lvl9pPr marL="46883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72F55A-4DB7-45EB-8B76-247554876F40}" type="datetimeFigureOut">
              <a:rPr lang="en-US" smtClean="0"/>
              <a:pPr/>
              <a:t>7/30/2020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E38B43-A20A-433B-9C8D-229DF1F1EDE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72F55A-4DB7-45EB-8B76-247554876F40}" type="datetimeFigureOut">
              <a:rPr lang="en-US" smtClean="0"/>
              <a:pPr/>
              <a:t>7/30/2020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E38B43-A20A-433B-9C8D-229DF1F1EDE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28600"/>
            <a:ext cx="2742486"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28600"/>
            <a:ext cx="802431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72F55A-4DB7-45EB-8B76-247554876F40}" type="datetimeFigureOut">
              <a:rPr lang="en-US" smtClean="0"/>
              <a:pPr/>
              <a:t>7/30/2020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E38B43-A20A-433B-9C8D-229DF1F1EDE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72F55A-4DB7-45EB-8B76-247554876F40}" type="datetimeFigureOut">
              <a:rPr lang="en-US" smtClean="0"/>
              <a:pPr/>
              <a:t>7/30/2020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E38B43-A20A-433B-9C8D-229DF1F1EDE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600">
                <a:solidFill>
                  <a:schemeClr val="tx1">
                    <a:tint val="75000"/>
                  </a:schemeClr>
                </a:solidFill>
              </a:defRPr>
            </a:lvl1pPr>
            <a:lvl2pPr marL="586039" indent="0">
              <a:buNone/>
              <a:defRPr sz="2300">
                <a:solidFill>
                  <a:schemeClr val="tx1">
                    <a:tint val="75000"/>
                  </a:schemeClr>
                </a:solidFill>
              </a:defRPr>
            </a:lvl2pPr>
            <a:lvl3pPr marL="1172078" indent="0">
              <a:buNone/>
              <a:defRPr sz="2100">
                <a:solidFill>
                  <a:schemeClr val="tx1">
                    <a:tint val="75000"/>
                  </a:schemeClr>
                </a:solidFill>
              </a:defRPr>
            </a:lvl3pPr>
            <a:lvl4pPr marL="1758117" indent="0">
              <a:buNone/>
              <a:defRPr sz="1800">
                <a:solidFill>
                  <a:schemeClr val="tx1">
                    <a:tint val="75000"/>
                  </a:schemeClr>
                </a:solidFill>
              </a:defRPr>
            </a:lvl4pPr>
            <a:lvl5pPr marL="2344156" indent="0">
              <a:buNone/>
              <a:defRPr sz="1800">
                <a:solidFill>
                  <a:schemeClr val="tx1">
                    <a:tint val="75000"/>
                  </a:schemeClr>
                </a:solidFill>
              </a:defRPr>
            </a:lvl5pPr>
            <a:lvl6pPr marL="2930195" indent="0">
              <a:buNone/>
              <a:defRPr sz="1800">
                <a:solidFill>
                  <a:schemeClr val="tx1">
                    <a:tint val="75000"/>
                  </a:schemeClr>
                </a:solidFill>
              </a:defRPr>
            </a:lvl6pPr>
            <a:lvl7pPr marL="3516234" indent="0">
              <a:buNone/>
              <a:defRPr sz="1800">
                <a:solidFill>
                  <a:schemeClr val="tx1">
                    <a:tint val="75000"/>
                  </a:schemeClr>
                </a:solidFill>
              </a:defRPr>
            </a:lvl7pPr>
            <a:lvl8pPr marL="4102273" indent="0">
              <a:buNone/>
              <a:defRPr sz="1800">
                <a:solidFill>
                  <a:schemeClr val="tx1">
                    <a:tint val="75000"/>
                  </a:schemeClr>
                </a:solidFill>
              </a:defRPr>
            </a:lvl8pPr>
            <a:lvl9pPr marL="4688312"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72F55A-4DB7-45EB-8B76-247554876F40}" type="datetimeFigureOut">
              <a:rPr lang="en-US" smtClean="0"/>
              <a:pPr/>
              <a:t>7/30/2020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E38B43-A20A-433B-9C8D-229DF1F1EDE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333500"/>
            <a:ext cx="5383398" cy="3771900"/>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333500"/>
            <a:ext cx="5383398" cy="3771900"/>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72F55A-4DB7-45EB-8B76-247554876F40}" type="datetimeFigureOut">
              <a:rPr lang="en-US" smtClean="0"/>
              <a:pPr/>
              <a:t>7/30/2020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E38B43-A20A-433B-9C8D-229DF1F1EDE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4"/>
            <a:ext cx="5385514" cy="639762"/>
          </a:xfrm>
        </p:spPr>
        <p:txBody>
          <a:bodyPr anchor="b"/>
          <a:lstStyle>
            <a:lvl1pPr marL="0" indent="0">
              <a:buNone/>
              <a:defRPr sz="3100" b="1"/>
            </a:lvl1pPr>
            <a:lvl2pPr marL="586039" indent="0">
              <a:buNone/>
              <a:defRPr sz="2600" b="1"/>
            </a:lvl2pPr>
            <a:lvl3pPr marL="1172078" indent="0">
              <a:buNone/>
              <a:defRPr sz="2300" b="1"/>
            </a:lvl3pPr>
            <a:lvl4pPr marL="1758117" indent="0">
              <a:buNone/>
              <a:defRPr sz="2100" b="1"/>
            </a:lvl4pPr>
            <a:lvl5pPr marL="2344156" indent="0">
              <a:buNone/>
              <a:defRPr sz="2100" b="1"/>
            </a:lvl5pPr>
            <a:lvl6pPr marL="2930195" indent="0">
              <a:buNone/>
              <a:defRPr sz="2100" b="1"/>
            </a:lvl6pPr>
            <a:lvl7pPr marL="3516234" indent="0">
              <a:buNone/>
              <a:defRPr sz="2100" b="1"/>
            </a:lvl7pPr>
            <a:lvl8pPr marL="4102273" indent="0">
              <a:buNone/>
              <a:defRPr sz="2100" b="1"/>
            </a:lvl8pPr>
            <a:lvl9pPr marL="4688312"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4"/>
            <a:ext cx="5387630" cy="639762"/>
          </a:xfrm>
        </p:spPr>
        <p:txBody>
          <a:bodyPr anchor="b"/>
          <a:lstStyle>
            <a:lvl1pPr marL="0" indent="0">
              <a:buNone/>
              <a:defRPr sz="3100" b="1"/>
            </a:lvl1pPr>
            <a:lvl2pPr marL="586039" indent="0">
              <a:buNone/>
              <a:defRPr sz="2600" b="1"/>
            </a:lvl2pPr>
            <a:lvl3pPr marL="1172078" indent="0">
              <a:buNone/>
              <a:defRPr sz="2300" b="1"/>
            </a:lvl3pPr>
            <a:lvl4pPr marL="1758117" indent="0">
              <a:buNone/>
              <a:defRPr sz="2100" b="1"/>
            </a:lvl4pPr>
            <a:lvl5pPr marL="2344156" indent="0">
              <a:buNone/>
              <a:defRPr sz="2100" b="1"/>
            </a:lvl5pPr>
            <a:lvl6pPr marL="2930195" indent="0">
              <a:buNone/>
              <a:defRPr sz="2100" b="1"/>
            </a:lvl6pPr>
            <a:lvl7pPr marL="3516234" indent="0">
              <a:buNone/>
              <a:defRPr sz="2100" b="1"/>
            </a:lvl7pPr>
            <a:lvl8pPr marL="4102273" indent="0">
              <a:buNone/>
              <a:defRPr sz="2100" b="1"/>
            </a:lvl8pPr>
            <a:lvl9pPr marL="4688312"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72F55A-4DB7-45EB-8B76-247554876F40}" type="datetimeFigureOut">
              <a:rPr lang="en-US" smtClean="0"/>
              <a:pPr/>
              <a:t>7/30/2020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E38B43-A20A-433B-9C8D-229DF1F1EDE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72F55A-4DB7-45EB-8B76-247554876F40}" type="datetimeFigureOut">
              <a:rPr lang="en-US" smtClean="0"/>
              <a:pPr/>
              <a:t>7/30/2020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E38B43-A20A-433B-9C8D-229DF1F1EDE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2F55A-4DB7-45EB-8B76-247554876F40}" type="datetimeFigureOut">
              <a:rPr lang="en-US" smtClean="0"/>
              <a:pPr/>
              <a:t>7/30/2020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E38B43-A20A-433B-9C8D-229DF1F1EDE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51"/>
            <a:ext cx="4010039" cy="1162050"/>
          </a:xfrm>
        </p:spPr>
        <p:txBody>
          <a:bodyPr anchor="b"/>
          <a:lstStyle>
            <a:lvl1pPr algn="l">
              <a:defRPr sz="2600" b="1"/>
            </a:lvl1pPr>
          </a:lstStyle>
          <a:p>
            <a:r>
              <a:rPr lang="en-US"/>
              <a:t>Click to edit Master title style</a:t>
            </a:r>
          </a:p>
        </p:txBody>
      </p:sp>
      <p:sp>
        <p:nvSpPr>
          <p:cNvPr id="3" name="Content Placeholder 2"/>
          <p:cNvSpPr>
            <a:spLocks noGrp="1"/>
          </p:cNvSpPr>
          <p:nvPr>
            <p:ph idx="1"/>
          </p:nvPr>
        </p:nvSpPr>
        <p:spPr>
          <a:xfrm>
            <a:off x="4765492" y="273050"/>
            <a:ext cx="6813892" cy="5853113"/>
          </a:xfrm>
        </p:spPr>
        <p:txBody>
          <a:bodyPr/>
          <a:lstStyle>
            <a:lvl1pPr>
              <a:defRPr sz="4100"/>
            </a:lvl1pPr>
            <a:lvl2pPr>
              <a:defRPr sz="3600"/>
            </a:lvl2pPr>
            <a:lvl3pPr>
              <a:defRPr sz="31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1"/>
            <a:ext cx="4010039" cy="4691063"/>
          </a:xfrm>
        </p:spPr>
        <p:txBody>
          <a:bodyPr/>
          <a:lstStyle>
            <a:lvl1pPr marL="0" indent="0">
              <a:buNone/>
              <a:defRPr sz="1800"/>
            </a:lvl1pPr>
            <a:lvl2pPr marL="586039" indent="0">
              <a:buNone/>
              <a:defRPr sz="1500"/>
            </a:lvl2pPr>
            <a:lvl3pPr marL="1172078" indent="0">
              <a:buNone/>
              <a:defRPr sz="1300"/>
            </a:lvl3pPr>
            <a:lvl4pPr marL="1758117" indent="0">
              <a:buNone/>
              <a:defRPr sz="1200"/>
            </a:lvl4pPr>
            <a:lvl5pPr marL="2344156" indent="0">
              <a:buNone/>
              <a:defRPr sz="1200"/>
            </a:lvl5pPr>
            <a:lvl6pPr marL="2930195" indent="0">
              <a:buNone/>
              <a:defRPr sz="1200"/>
            </a:lvl6pPr>
            <a:lvl7pPr marL="3516234" indent="0">
              <a:buNone/>
              <a:defRPr sz="1200"/>
            </a:lvl7pPr>
            <a:lvl8pPr marL="4102273" indent="0">
              <a:buNone/>
              <a:defRPr sz="1200"/>
            </a:lvl8pPr>
            <a:lvl9pPr marL="468831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072F55A-4DB7-45EB-8B76-247554876F40}" type="datetimeFigureOut">
              <a:rPr lang="en-US" smtClean="0"/>
              <a:pPr/>
              <a:t>7/30/2020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E38B43-A20A-433B-9C8D-229DF1F1EDE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6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100"/>
            </a:lvl1pPr>
            <a:lvl2pPr marL="586039" indent="0">
              <a:buNone/>
              <a:defRPr sz="3600"/>
            </a:lvl2pPr>
            <a:lvl3pPr marL="1172078" indent="0">
              <a:buNone/>
              <a:defRPr sz="3100"/>
            </a:lvl3pPr>
            <a:lvl4pPr marL="1758117" indent="0">
              <a:buNone/>
              <a:defRPr sz="2600"/>
            </a:lvl4pPr>
            <a:lvl5pPr marL="2344156" indent="0">
              <a:buNone/>
              <a:defRPr sz="2600"/>
            </a:lvl5pPr>
            <a:lvl6pPr marL="2930195" indent="0">
              <a:buNone/>
              <a:defRPr sz="2600"/>
            </a:lvl6pPr>
            <a:lvl7pPr marL="3516234" indent="0">
              <a:buNone/>
              <a:defRPr sz="2600"/>
            </a:lvl7pPr>
            <a:lvl8pPr marL="4102273" indent="0">
              <a:buNone/>
              <a:defRPr sz="2600"/>
            </a:lvl8pPr>
            <a:lvl9pPr marL="4688312" indent="0">
              <a:buNone/>
              <a:defRPr sz="26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800"/>
            </a:lvl1pPr>
            <a:lvl2pPr marL="586039" indent="0">
              <a:buNone/>
              <a:defRPr sz="1500"/>
            </a:lvl2pPr>
            <a:lvl3pPr marL="1172078" indent="0">
              <a:buNone/>
              <a:defRPr sz="1300"/>
            </a:lvl3pPr>
            <a:lvl4pPr marL="1758117" indent="0">
              <a:buNone/>
              <a:defRPr sz="1200"/>
            </a:lvl4pPr>
            <a:lvl5pPr marL="2344156" indent="0">
              <a:buNone/>
              <a:defRPr sz="1200"/>
            </a:lvl5pPr>
            <a:lvl6pPr marL="2930195" indent="0">
              <a:buNone/>
              <a:defRPr sz="1200"/>
            </a:lvl6pPr>
            <a:lvl7pPr marL="3516234" indent="0">
              <a:buNone/>
              <a:defRPr sz="1200"/>
            </a:lvl7pPr>
            <a:lvl8pPr marL="4102273" indent="0">
              <a:buNone/>
              <a:defRPr sz="1200"/>
            </a:lvl8pPr>
            <a:lvl9pPr marL="468831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072F55A-4DB7-45EB-8B76-247554876F40}" type="datetimeFigureOut">
              <a:rPr lang="en-US" smtClean="0"/>
              <a:pPr/>
              <a:t>7/30/2020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E38B43-A20A-433B-9C8D-229DF1F1EDE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117208" tIns="58604" rIns="117208" bIns="58604" rtlCol="0" anchor="ctr">
            <a:normAutofit/>
          </a:bodyPr>
          <a:lstStyle/>
          <a:p>
            <a:r>
              <a:rPr lang="en-US"/>
              <a:t>Click to edit Master title style</a:t>
            </a:r>
          </a:p>
        </p:txBody>
      </p:sp>
      <p:sp>
        <p:nvSpPr>
          <p:cNvPr id="3" name="Text Placeholder 2"/>
          <p:cNvSpPr>
            <a:spLocks noGrp="1"/>
          </p:cNvSpPr>
          <p:nvPr>
            <p:ph type="body" idx="1"/>
          </p:nvPr>
        </p:nvSpPr>
        <p:spPr>
          <a:xfrm>
            <a:off x="609441" y="1600200"/>
            <a:ext cx="10969943" cy="4525963"/>
          </a:xfrm>
          <a:prstGeom prst="rect">
            <a:avLst/>
          </a:prstGeom>
        </p:spPr>
        <p:txBody>
          <a:bodyPr vert="horz" lIns="117208" tIns="58604" rIns="117208" bIns="586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2"/>
            <a:ext cx="2844059" cy="365125"/>
          </a:xfrm>
          <a:prstGeom prst="rect">
            <a:avLst/>
          </a:prstGeom>
        </p:spPr>
        <p:txBody>
          <a:bodyPr vert="horz" lIns="117208" tIns="58604" rIns="117208" bIns="58604" rtlCol="0" anchor="ctr"/>
          <a:lstStyle>
            <a:lvl1pPr algn="l">
              <a:defRPr sz="1500">
                <a:solidFill>
                  <a:schemeClr val="tx1">
                    <a:tint val="75000"/>
                  </a:schemeClr>
                </a:solidFill>
              </a:defRPr>
            </a:lvl1pPr>
          </a:lstStyle>
          <a:p>
            <a:fld id="{7072F55A-4DB7-45EB-8B76-247554876F40}" type="datetimeFigureOut">
              <a:rPr lang="en-US" smtClean="0"/>
              <a:pPr/>
              <a:t>7/30/2020</a:t>
            </a:fld>
            <a:endParaRPr lang="en-US"/>
          </a:p>
        </p:txBody>
      </p:sp>
      <p:sp>
        <p:nvSpPr>
          <p:cNvPr id="5" name="Footer Placeholder 4"/>
          <p:cNvSpPr>
            <a:spLocks noGrp="1"/>
          </p:cNvSpPr>
          <p:nvPr>
            <p:ph type="ftr" sz="quarter" idx="3"/>
          </p:nvPr>
        </p:nvSpPr>
        <p:spPr>
          <a:xfrm>
            <a:off x="4164515" y="6356352"/>
            <a:ext cx="3859795" cy="365125"/>
          </a:xfrm>
          <a:prstGeom prst="rect">
            <a:avLst/>
          </a:prstGeom>
        </p:spPr>
        <p:txBody>
          <a:bodyPr vert="horz" lIns="117208" tIns="58604" rIns="117208" bIns="58604"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2"/>
            <a:ext cx="2844059" cy="365125"/>
          </a:xfrm>
          <a:prstGeom prst="rect">
            <a:avLst/>
          </a:prstGeom>
        </p:spPr>
        <p:txBody>
          <a:bodyPr vert="horz" lIns="117208" tIns="58604" rIns="117208" bIns="58604" rtlCol="0" anchor="ctr"/>
          <a:lstStyle>
            <a:lvl1pPr algn="r">
              <a:defRPr sz="1500">
                <a:solidFill>
                  <a:schemeClr val="tx1">
                    <a:tint val="75000"/>
                  </a:schemeClr>
                </a:solidFill>
              </a:defRPr>
            </a:lvl1pPr>
          </a:lstStyle>
          <a:p>
            <a:fld id="{FDE38B43-A20A-433B-9C8D-229DF1F1EDE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72078" rtl="0" eaLnBrk="1" latinLnBrk="0" hangingPunct="1">
        <a:spcBef>
          <a:spcPct val="0"/>
        </a:spcBef>
        <a:buNone/>
        <a:defRPr sz="5600" kern="1200">
          <a:solidFill>
            <a:schemeClr val="tx1"/>
          </a:solidFill>
          <a:latin typeface="+mj-lt"/>
          <a:ea typeface="+mj-ea"/>
          <a:cs typeface="+mj-cs"/>
        </a:defRPr>
      </a:lvl1pPr>
    </p:titleStyle>
    <p:bodyStyle>
      <a:lvl1pPr marL="439529" indent="-439529" algn="l" defTabSz="1172078"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52313" indent="-366274" algn="l" defTabSz="1172078" rtl="0" eaLnBrk="1" latinLnBrk="0" hangingPunct="1">
        <a:spcBef>
          <a:spcPct val="20000"/>
        </a:spcBef>
        <a:buFont typeface="Arial" pitchFamily="34" charset="0"/>
        <a:buChar char="–"/>
        <a:defRPr sz="3600" kern="1200">
          <a:solidFill>
            <a:schemeClr val="tx1"/>
          </a:solidFill>
          <a:latin typeface="+mn-lt"/>
          <a:ea typeface="+mn-ea"/>
          <a:cs typeface="+mn-cs"/>
        </a:defRPr>
      </a:lvl2pPr>
      <a:lvl3pPr marL="1465097" indent="-293019" algn="l" defTabSz="1172078"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51136"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37175"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23214"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809253"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95292"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81331"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en-US"/>
      </a:defPPr>
      <a:lvl1pPr marL="0" algn="l" defTabSz="1172078" rtl="0" eaLnBrk="1" latinLnBrk="0" hangingPunct="1">
        <a:defRPr sz="2300" kern="1200">
          <a:solidFill>
            <a:schemeClr val="tx1"/>
          </a:solidFill>
          <a:latin typeface="+mn-lt"/>
          <a:ea typeface="+mn-ea"/>
          <a:cs typeface="+mn-cs"/>
        </a:defRPr>
      </a:lvl1pPr>
      <a:lvl2pPr marL="586039" algn="l" defTabSz="1172078" rtl="0" eaLnBrk="1" latinLnBrk="0" hangingPunct="1">
        <a:defRPr sz="2300" kern="1200">
          <a:solidFill>
            <a:schemeClr val="tx1"/>
          </a:solidFill>
          <a:latin typeface="+mn-lt"/>
          <a:ea typeface="+mn-ea"/>
          <a:cs typeface="+mn-cs"/>
        </a:defRPr>
      </a:lvl2pPr>
      <a:lvl3pPr marL="1172078" algn="l" defTabSz="1172078" rtl="0" eaLnBrk="1" latinLnBrk="0" hangingPunct="1">
        <a:defRPr sz="2300" kern="1200">
          <a:solidFill>
            <a:schemeClr val="tx1"/>
          </a:solidFill>
          <a:latin typeface="+mn-lt"/>
          <a:ea typeface="+mn-ea"/>
          <a:cs typeface="+mn-cs"/>
        </a:defRPr>
      </a:lvl3pPr>
      <a:lvl4pPr marL="1758117" algn="l" defTabSz="1172078" rtl="0" eaLnBrk="1" latinLnBrk="0" hangingPunct="1">
        <a:defRPr sz="2300" kern="1200">
          <a:solidFill>
            <a:schemeClr val="tx1"/>
          </a:solidFill>
          <a:latin typeface="+mn-lt"/>
          <a:ea typeface="+mn-ea"/>
          <a:cs typeface="+mn-cs"/>
        </a:defRPr>
      </a:lvl4pPr>
      <a:lvl5pPr marL="2344156" algn="l" defTabSz="1172078" rtl="0" eaLnBrk="1" latinLnBrk="0" hangingPunct="1">
        <a:defRPr sz="2300" kern="1200">
          <a:solidFill>
            <a:schemeClr val="tx1"/>
          </a:solidFill>
          <a:latin typeface="+mn-lt"/>
          <a:ea typeface="+mn-ea"/>
          <a:cs typeface="+mn-cs"/>
        </a:defRPr>
      </a:lvl5pPr>
      <a:lvl6pPr marL="2930195" algn="l" defTabSz="1172078" rtl="0" eaLnBrk="1" latinLnBrk="0" hangingPunct="1">
        <a:defRPr sz="2300" kern="1200">
          <a:solidFill>
            <a:schemeClr val="tx1"/>
          </a:solidFill>
          <a:latin typeface="+mn-lt"/>
          <a:ea typeface="+mn-ea"/>
          <a:cs typeface="+mn-cs"/>
        </a:defRPr>
      </a:lvl6pPr>
      <a:lvl7pPr marL="3516234" algn="l" defTabSz="1172078" rtl="0" eaLnBrk="1" latinLnBrk="0" hangingPunct="1">
        <a:defRPr sz="2300" kern="1200">
          <a:solidFill>
            <a:schemeClr val="tx1"/>
          </a:solidFill>
          <a:latin typeface="+mn-lt"/>
          <a:ea typeface="+mn-ea"/>
          <a:cs typeface="+mn-cs"/>
        </a:defRPr>
      </a:lvl7pPr>
      <a:lvl8pPr marL="4102273" algn="l" defTabSz="1172078" rtl="0" eaLnBrk="1" latinLnBrk="0" hangingPunct="1">
        <a:defRPr sz="2300" kern="1200">
          <a:solidFill>
            <a:schemeClr val="tx1"/>
          </a:solidFill>
          <a:latin typeface="+mn-lt"/>
          <a:ea typeface="+mn-ea"/>
          <a:cs typeface="+mn-cs"/>
        </a:defRPr>
      </a:lvl8pPr>
      <a:lvl9pPr marL="4688312" algn="l" defTabSz="1172078"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jpeg"/><Relationship Id="rId7" Type="http://schemas.openxmlformats.org/officeDocument/2006/relationships/diagramQuickStyle" Target="../diagrams/quickStyle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6.jpe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8.jpe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6.jpeg"/><Relationship Id="rId7" Type="http://schemas.openxmlformats.org/officeDocument/2006/relationships/diagramQuickStyle" Target="../diagrams/quickStyle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8.jpeg"/><Relationship Id="rId9" Type="http://schemas.microsoft.com/office/2007/relationships/diagramDrawing" Target="../diagrams/drawing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jpeg"/><Relationship Id="rId7" Type="http://schemas.openxmlformats.org/officeDocument/2006/relationships/diagramColors" Target="../diagrams/colors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0.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1.jpeg"/><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1.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6.jpeg"/><Relationship Id="rId7" Type="http://schemas.openxmlformats.org/officeDocument/2006/relationships/diagramQuickStyle" Target="../diagrams/quickStyle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8.jpeg"/><Relationship Id="rId9" Type="http://schemas.microsoft.com/office/2007/relationships/diagramDrawing" Target="../diagrams/drawing5.xml"/></Relationships>
</file>

<file path=ppt/slides/_rels/slide3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png"/><Relationship Id="rId7" Type="http://schemas.openxmlformats.org/officeDocument/2006/relationships/diagramColors" Target="../diagrams/colors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https://www.d2l.org/safe-digital-learning-plan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www.fliptheswitchcampaign.org/" TargetMode="External"/><Relationship Id="rId5" Type="http://schemas.openxmlformats.org/officeDocument/2006/relationships/hyperlink" Target="https://www.gadoe.org/wholechild/Pages/Child-Abuse-and-Child-Protection.aspx" TargetMode="External"/><Relationship Id="rId4" Type="http://schemas.openxmlformats.org/officeDocument/2006/relationships/image" Target="../media/image8.jpeg"/></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https://hmhbga.org/"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www.stopitnow.org/sites/default/files/documents/files/create_family_safety_plan.pdf" TargetMode="External"/><Relationship Id="rId5" Type="http://schemas.openxmlformats.org/officeDocument/2006/relationships/hyperlink" Target="http://www.d2l.org/education/additional-training/talking-with-children/" TargetMode="Externa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https://www.missingkids.org/blog/2020/child-online-safety"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www.d2l.org/" TargetMode="External"/><Relationship Id="rId5" Type="http://schemas.openxmlformats.org/officeDocument/2006/relationships/hyperlink" Target="https://www.cfchildren.org/resources/child-abuse-prevention/" TargetMode="External"/><Relationship Id="rId4" Type="http://schemas.openxmlformats.org/officeDocument/2006/relationships/image" Target="../media/image8.jpeg"/></Relationships>
</file>

<file path=ppt/slides/_rels/slide41.xml.rels><?xml version="1.0" encoding="UTF-8" standalone="yes"?>
<Relationships xmlns="http://schemas.openxmlformats.org/package/2006/relationships"><Relationship Id="rId3" Type="http://schemas.openxmlformats.org/officeDocument/2006/relationships/hyperlink" Target="https://www.notokapp.com/" TargetMode="External"/><Relationship Id="rId7"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www.childhelp.org/childhelp-hotline/" TargetMode="Externa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hyperlink" Target="http://www.pcageorgiahelpline.or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8.jpeg"/></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8.jpe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a:off x="0" y="5561215"/>
            <a:ext cx="12188825" cy="1296786"/>
          </a:xfrm>
          <a:prstGeom prst="rect">
            <a:avLst/>
          </a:prstGeom>
        </p:spPr>
      </p:pic>
      <p:sp>
        <p:nvSpPr>
          <p:cNvPr id="7" name="Subtitle 2">
            <a:extLst>
              <a:ext uri="{FF2B5EF4-FFF2-40B4-BE49-F238E27FC236}">
                <a16:creationId xmlns:a16="http://schemas.microsoft.com/office/drawing/2014/main" id="{E7C0DBCA-610B-6242-81CA-664B4F56D301}"/>
              </a:ext>
            </a:extLst>
          </p:cNvPr>
          <p:cNvSpPr>
            <a:spLocks noGrp="1"/>
          </p:cNvSpPr>
          <p:nvPr>
            <p:ph type="subTitle" idx="1"/>
          </p:nvPr>
        </p:nvSpPr>
        <p:spPr>
          <a:xfrm>
            <a:off x="36994" y="1143000"/>
            <a:ext cx="12188825" cy="509452"/>
          </a:xfrm>
          <a:prstGeom prst="rect">
            <a:avLst/>
          </a:prstGeom>
        </p:spPr>
        <p:txBody>
          <a:bodyPr>
            <a:noAutofit/>
          </a:bodyPr>
          <a:lstStyle>
            <a:lvl1pPr marL="0" indent="0" algn="ctr">
              <a:buNone/>
              <a:defRPr sz="3100">
                <a:solidFill>
                  <a:srgbClr val="968C7F"/>
                </a:solidFill>
              </a:defRPr>
            </a:lvl1pPr>
            <a:lvl2pPr marL="586039" indent="0" algn="ctr">
              <a:buNone/>
              <a:defRPr sz="2600"/>
            </a:lvl2pPr>
            <a:lvl3pPr marL="1172078" indent="0" algn="ctr">
              <a:buNone/>
              <a:defRPr sz="2300"/>
            </a:lvl3pPr>
            <a:lvl4pPr marL="1758117" indent="0" algn="ctr">
              <a:buNone/>
              <a:defRPr sz="2100"/>
            </a:lvl4pPr>
            <a:lvl5pPr marL="2344156" indent="0" algn="ctr">
              <a:buNone/>
              <a:defRPr sz="2100"/>
            </a:lvl5pPr>
            <a:lvl6pPr marL="2930195" indent="0" algn="ctr">
              <a:buNone/>
              <a:defRPr sz="2100"/>
            </a:lvl6pPr>
            <a:lvl7pPr marL="3516234" indent="0" algn="ctr">
              <a:buNone/>
              <a:defRPr sz="2100"/>
            </a:lvl7pPr>
            <a:lvl8pPr marL="4102273" indent="0" algn="ctr">
              <a:buNone/>
              <a:defRPr sz="2100"/>
            </a:lvl8pPr>
            <a:lvl9pPr marL="4688312" indent="0" algn="ctr">
              <a:buNone/>
              <a:defRPr sz="2100"/>
            </a:lvl9pPr>
          </a:lstStyle>
          <a:p>
            <a:r>
              <a:rPr lang="en-US" sz="4000" b="1" dirty="0"/>
              <a:t>Schools On Deck: Preparing for the Return of Students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5734" y="4618298"/>
            <a:ext cx="4657355" cy="1214064"/>
          </a:xfrm>
          <a:prstGeom prst="rect">
            <a:avLst/>
          </a:prstGeom>
        </p:spPr>
      </p:pic>
      <p:pic>
        <p:nvPicPr>
          <p:cNvPr id="9" name="Picture 8">
            <a:extLst>
              <a:ext uri="{FF2B5EF4-FFF2-40B4-BE49-F238E27FC236}">
                <a16:creationId xmlns:a16="http://schemas.microsoft.com/office/drawing/2014/main" id="{8D01BC03-C590-8C40-95D0-13311261440E}"/>
              </a:ext>
            </a:extLst>
          </p:cNvPr>
          <p:cNvPicPr>
            <a:picLocks noChangeAspect="1"/>
          </p:cNvPicPr>
          <p:nvPr/>
        </p:nvPicPr>
        <p:blipFill>
          <a:blip r:embed="rId5" cstate="print"/>
          <a:stretch>
            <a:fillRect/>
          </a:stretch>
        </p:blipFill>
        <p:spPr>
          <a:xfrm>
            <a:off x="1065212" y="2362200"/>
            <a:ext cx="2975375" cy="2209800"/>
          </a:xfrm>
          <a:prstGeom prst="rect">
            <a:avLst/>
          </a:prstGeom>
        </p:spPr>
      </p:pic>
      <p:pic>
        <p:nvPicPr>
          <p:cNvPr id="10" name="Picture 9"/>
          <p:cNvPicPr>
            <a:picLocks noChangeAspect="1"/>
          </p:cNvPicPr>
          <p:nvPr/>
        </p:nvPicPr>
        <p:blipFill>
          <a:blip r:embed="rId6"/>
          <a:stretch>
            <a:fillRect/>
          </a:stretch>
        </p:blipFill>
        <p:spPr>
          <a:xfrm>
            <a:off x="8075612" y="1828800"/>
            <a:ext cx="3048000" cy="3048000"/>
          </a:xfrm>
          <a:prstGeom prst="rect">
            <a:avLst/>
          </a:prstGeom>
        </p:spPr>
      </p:pic>
      <p:pic>
        <p:nvPicPr>
          <p:cNvPr id="11" name="Picture 10"/>
          <p:cNvPicPr>
            <a:picLocks noChangeAspect="1"/>
          </p:cNvPicPr>
          <p:nvPr/>
        </p:nvPicPr>
        <p:blipFill>
          <a:blip r:embed="rId7"/>
          <a:stretch>
            <a:fillRect/>
          </a:stretch>
        </p:blipFill>
        <p:spPr>
          <a:xfrm>
            <a:off x="4040587" y="2881312"/>
            <a:ext cx="3667125" cy="9429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sp>
        <p:nvSpPr>
          <p:cNvPr id="4" name="Rectangle 3">
            <a:extLst>
              <a:ext uri="{FF2B5EF4-FFF2-40B4-BE49-F238E27FC236}">
                <a16:creationId xmlns:a16="http://schemas.microsoft.com/office/drawing/2014/main" id="{4F7402D3-6FB2-854E-B9ED-99B34E1745B5}"/>
              </a:ext>
            </a:extLst>
          </p:cNvPr>
          <p:cNvSpPr/>
          <p:nvPr/>
        </p:nvSpPr>
        <p:spPr>
          <a:xfrm>
            <a:off x="1560512" y="1721108"/>
            <a:ext cx="9067800" cy="5139869"/>
          </a:xfrm>
          <a:prstGeom prst="rect">
            <a:avLst/>
          </a:prstGeom>
        </p:spPr>
        <p:txBody>
          <a:bodyPr wrap="square">
            <a:spAutoFit/>
          </a:bodyPr>
          <a:lstStyle/>
          <a:p>
            <a:pPr marL="342900" indent="-342900">
              <a:spcBef>
                <a:spcPts val="600"/>
              </a:spcBef>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Children are most often abused by family, caregivers and people in authority</a:t>
            </a:r>
          </a:p>
          <a:p>
            <a:pPr marL="342900" indent="-342900">
              <a:spcBef>
                <a:spcPts val="600"/>
              </a:spcBef>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Isolation increases stress. Some adults take it out on the most vulnerable</a:t>
            </a:r>
          </a:p>
          <a:p>
            <a:pPr marL="342900" indent="-342900">
              <a:spcBef>
                <a:spcPts val="600"/>
              </a:spcBef>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Children are online more, which increases risk of exposure to pornography and online predators</a:t>
            </a:r>
          </a:p>
          <a:p>
            <a:pPr marL="342900" indent="-342900">
              <a:spcBef>
                <a:spcPts val="600"/>
              </a:spcBef>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The duration of COVID-19 has compounded already toxic environments for some children</a:t>
            </a:r>
          </a:p>
          <a:p>
            <a:pPr marL="342900" indent="-342900">
              <a:spcBef>
                <a:spcPts val="600"/>
              </a:spcBef>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All this leads to an exponential increase in risk of abuse and trauma</a:t>
            </a:r>
          </a:p>
          <a:p>
            <a:pPr marL="342900" indent="-342900">
              <a:buFont typeface="Arial" panose="020B0604020202020204" pitchFamily="34" charset="0"/>
              <a:buChar char="•"/>
            </a:pPr>
            <a:endParaRPr lang="en-US" sz="2800" dirty="0"/>
          </a:p>
        </p:txBody>
      </p:sp>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560512" y="365125"/>
            <a:ext cx="9258300" cy="1325563"/>
          </a:xfrm>
        </p:spPr>
        <p:txBody>
          <a:bodyPr>
            <a:noAutofit/>
          </a:bodyPr>
          <a:lstStyle/>
          <a:p>
            <a:pPr algn="l"/>
            <a:r>
              <a:rPr lang="en-US" sz="4400" dirty="0">
                <a:solidFill>
                  <a:srgbClr val="00A4C7"/>
                </a:solidFill>
                <a:latin typeface="Arial Bold" pitchFamily="34" charset="0"/>
                <a:cs typeface="Arial Bold" pitchFamily="34" charset="0"/>
              </a:rPr>
              <a:t>Children Are at an Increased Risk</a:t>
            </a:r>
          </a:p>
        </p:txBody>
      </p:sp>
    </p:spTree>
    <p:extLst>
      <p:ext uri="{BB962C8B-B14F-4D97-AF65-F5344CB8AC3E}">
        <p14:creationId xmlns:p14="http://schemas.microsoft.com/office/powerpoint/2010/main" val="392313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sp>
        <p:nvSpPr>
          <p:cNvPr id="4" name="Rectangle 3">
            <a:extLst>
              <a:ext uri="{FF2B5EF4-FFF2-40B4-BE49-F238E27FC236}">
                <a16:creationId xmlns:a16="http://schemas.microsoft.com/office/drawing/2014/main" id="{4F7402D3-6FB2-854E-B9ED-99B34E1745B5}"/>
              </a:ext>
            </a:extLst>
          </p:cNvPr>
          <p:cNvSpPr/>
          <p:nvPr/>
        </p:nvSpPr>
        <p:spPr>
          <a:xfrm>
            <a:off x="1293812" y="1447800"/>
            <a:ext cx="10058400" cy="4985980"/>
          </a:xfrm>
          <a:prstGeom prst="rect">
            <a:avLst/>
          </a:prstGeom>
        </p:spPr>
        <p:txBody>
          <a:bodyPr wrap="square">
            <a:spAutoFit/>
          </a:bodyPr>
          <a:lstStyle/>
          <a:p>
            <a:pPr marL="342900" indent="-342900">
              <a:spcBef>
                <a:spcPts val="1200"/>
              </a:spcBef>
              <a:buFont typeface="Arial" panose="020B0604020202020204" pitchFamily="34" charset="0"/>
              <a:buChar char="•"/>
            </a:pPr>
            <a:r>
              <a:rPr lang="en-US" sz="2400" dirty="0">
                <a:solidFill>
                  <a:srgbClr val="69AD40"/>
                </a:solidFill>
                <a:latin typeface="Arial" panose="020B0604020202020204" pitchFamily="34" charset="0"/>
                <a:cs typeface="Arial" panose="020B0604020202020204" pitchFamily="34" charset="0"/>
              </a:rPr>
              <a:t>A majority of parents (52%) said financial concerns and social isolation (50%) are getting in the way of their parenting.</a:t>
            </a:r>
          </a:p>
          <a:p>
            <a:pPr marL="342900" indent="-342900">
              <a:spcBef>
                <a:spcPts val="1200"/>
              </a:spcBef>
              <a:buFont typeface="Arial" panose="020B0604020202020204" pitchFamily="34" charset="0"/>
              <a:buChar char="•"/>
            </a:pPr>
            <a:r>
              <a:rPr lang="en-US" sz="2400" dirty="0">
                <a:solidFill>
                  <a:srgbClr val="69AD40"/>
                </a:solidFill>
                <a:latin typeface="Arial" panose="020B0604020202020204" pitchFamily="34" charset="0"/>
                <a:cs typeface="Arial" panose="020B0604020202020204" pitchFamily="34" charset="0"/>
              </a:rPr>
              <a:t>About </a:t>
            </a:r>
            <a:r>
              <a:rPr lang="en-US" sz="2400" b="1" dirty="0">
                <a:solidFill>
                  <a:srgbClr val="69AD40"/>
                </a:solidFill>
                <a:latin typeface="Arial" panose="020B0604020202020204" pitchFamily="34" charset="0"/>
                <a:cs typeface="Arial" panose="020B0604020202020204" pitchFamily="34" charset="0"/>
              </a:rPr>
              <a:t>1 in 5 parents (20%) </a:t>
            </a:r>
            <a:r>
              <a:rPr lang="en-US" sz="2400" dirty="0">
                <a:solidFill>
                  <a:srgbClr val="69AD40"/>
                </a:solidFill>
                <a:latin typeface="Arial" panose="020B0604020202020204" pitchFamily="34" charset="0"/>
                <a:cs typeface="Arial" panose="020B0604020202020204" pitchFamily="34" charset="0"/>
              </a:rPr>
              <a:t>said they had </a:t>
            </a:r>
            <a:r>
              <a:rPr lang="en-US" sz="2400" b="1" dirty="0">
                <a:solidFill>
                  <a:srgbClr val="69AD40"/>
                </a:solidFill>
                <a:latin typeface="Arial" panose="020B0604020202020204" pitchFamily="34" charset="0"/>
                <a:cs typeface="Arial" panose="020B0604020202020204" pitchFamily="34" charset="0"/>
              </a:rPr>
              <a:t>spanked</a:t>
            </a:r>
            <a:r>
              <a:rPr lang="en-US" sz="2400" dirty="0">
                <a:solidFill>
                  <a:srgbClr val="69AD40"/>
                </a:solidFill>
                <a:latin typeface="Arial" panose="020B0604020202020204" pitchFamily="34" charset="0"/>
                <a:cs typeface="Arial" panose="020B0604020202020204" pitchFamily="34" charset="0"/>
              </a:rPr>
              <a:t> or </a:t>
            </a:r>
            <a:r>
              <a:rPr lang="en-US" sz="2400" b="1" dirty="0">
                <a:solidFill>
                  <a:srgbClr val="69AD40"/>
                </a:solidFill>
                <a:latin typeface="Arial" panose="020B0604020202020204" pitchFamily="34" charset="0"/>
                <a:cs typeface="Arial" panose="020B0604020202020204" pitchFamily="34" charset="0"/>
              </a:rPr>
              <a:t>slapped</a:t>
            </a:r>
            <a:r>
              <a:rPr lang="en-US" sz="2400" dirty="0">
                <a:solidFill>
                  <a:srgbClr val="69AD40"/>
                </a:solidFill>
                <a:latin typeface="Arial" panose="020B0604020202020204" pitchFamily="34" charset="0"/>
                <a:cs typeface="Arial" panose="020B0604020202020204" pitchFamily="34" charset="0"/>
              </a:rPr>
              <a:t> their child or children </a:t>
            </a:r>
            <a:r>
              <a:rPr lang="en-US" sz="2400" b="1" dirty="0">
                <a:solidFill>
                  <a:srgbClr val="69AD40"/>
                </a:solidFill>
                <a:latin typeface="Arial" panose="020B0604020202020204" pitchFamily="34" charset="0"/>
                <a:cs typeface="Arial" panose="020B0604020202020204" pitchFamily="34" charset="0"/>
              </a:rPr>
              <a:t>at least once in the past two weeks</a:t>
            </a:r>
            <a:r>
              <a:rPr lang="en-US" sz="2400" dirty="0">
                <a:solidFill>
                  <a:srgbClr val="69AD40"/>
                </a:solidFill>
                <a:latin typeface="Arial" panose="020B0604020202020204" pitchFamily="34" charset="0"/>
                <a:cs typeface="Arial" panose="020B0604020202020204" pitchFamily="34" charset="0"/>
              </a:rPr>
              <a:t>, and </a:t>
            </a:r>
            <a:r>
              <a:rPr lang="en-US" sz="2400" b="1" dirty="0">
                <a:solidFill>
                  <a:srgbClr val="69AD40"/>
                </a:solidFill>
                <a:latin typeface="Arial" panose="020B0604020202020204" pitchFamily="34" charset="0"/>
                <a:cs typeface="Arial" panose="020B0604020202020204" pitchFamily="34" charset="0"/>
              </a:rPr>
              <a:t>12% </a:t>
            </a:r>
            <a:r>
              <a:rPr lang="en-US" sz="2400" dirty="0">
                <a:solidFill>
                  <a:srgbClr val="69AD40"/>
                </a:solidFill>
                <a:latin typeface="Arial" panose="020B0604020202020204" pitchFamily="34" charset="0"/>
                <a:cs typeface="Arial" panose="020B0604020202020204" pitchFamily="34" charset="0"/>
              </a:rPr>
              <a:t>had a few times or more.</a:t>
            </a:r>
          </a:p>
          <a:p>
            <a:pPr marL="342900" indent="-342900">
              <a:spcBef>
                <a:spcPts val="1200"/>
              </a:spcBef>
              <a:buFont typeface="Arial" panose="020B0604020202020204" pitchFamily="34" charset="0"/>
              <a:buChar char="•"/>
            </a:pPr>
            <a:r>
              <a:rPr lang="en-US" sz="2400" dirty="0">
                <a:solidFill>
                  <a:srgbClr val="69AD40"/>
                </a:solidFill>
                <a:latin typeface="Arial" panose="020B0604020202020204" pitchFamily="34" charset="0"/>
                <a:cs typeface="Arial" panose="020B0604020202020204" pitchFamily="34" charset="0"/>
              </a:rPr>
              <a:t>The rates of shouting, yelling and screaming at children are high, with 4 out of 10 parents saying they had done this a few times or more in the past two weeks.</a:t>
            </a:r>
          </a:p>
          <a:p>
            <a:pPr marL="342900" indent="-342900">
              <a:spcBef>
                <a:spcPts val="1200"/>
              </a:spcBef>
              <a:buFont typeface="Arial" panose="020B0604020202020204" pitchFamily="34" charset="0"/>
              <a:buChar char="•"/>
            </a:pPr>
            <a:r>
              <a:rPr lang="en-US" sz="2400" dirty="0">
                <a:solidFill>
                  <a:srgbClr val="69AD40"/>
                </a:solidFill>
                <a:latin typeface="Arial" panose="020B0604020202020204" pitchFamily="34" charset="0"/>
                <a:cs typeface="Arial" panose="020B0604020202020204" pitchFamily="34" charset="0"/>
              </a:rPr>
              <a:t>When asked whether or not these behaviors are an increase over their usual behaviors, </a:t>
            </a:r>
            <a:r>
              <a:rPr lang="en-US" sz="2400" b="1" dirty="0">
                <a:solidFill>
                  <a:srgbClr val="69AD40"/>
                </a:solidFill>
                <a:latin typeface="Arial" panose="020B0604020202020204" pitchFamily="34" charset="0"/>
                <a:cs typeface="Arial" panose="020B0604020202020204" pitchFamily="34" charset="0"/>
              </a:rPr>
              <a:t>19% said they are yelling or screaming more </a:t>
            </a:r>
            <a:r>
              <a:rPr lang="en-US" sz="2400" dirty="0">
                <a:solidFill>
                  <a:srgbClr val="69AD40"/>
                </a:solidFill>
                <a:latin typeface="Arial" panose="020B0604020202020204" pitchFamily="34" charset="0"/>
                <a:cs typeface="Arial" panose="020B0604020202020204" pitchFamily="34" charset="0"/>
              </a:rPr>
              <a:t>and </a:t>
            </a:r>
            <a:r>
              <a:rPr lang="en-US" sz="2400" b="1" dirty="0">
                <a:solidFill>
                  <a:srgbClr val="69AD40"/>
                </a:solidFill>
                <a:latin typeface="Arial" panose="020B0604020202020204" pitchFamily="34" charset="0"/>
                <a:cs typeface="Arial" panose="020B0604020202020204" pitchFamily="34" charset="0"/>
              </a:rPr>
              <a:t>15% said they increased their use of discipline </a:t>
            </a:r>
            <a:r>
              <a:rPr lang="en-US" sz="2400" dirty="0">
                <a:solidFill>
                  <a:srgbClr val="69AD40"/>
                </a:solidFill>
                <a:latin typeface="Arial" panose="020B0604020202020204" pitchFamily="34" charset="0"/>
                <a:cs typeface="Arial" panose="020B0604020202020204" pitchFamily="34" charset="0"/>
              </a:rPr>
              <a:t>since the pandemic.</a:t>
            </a:r>
          </a:p>
        </p:txBody>
      </p:sp>
      <p:sp>
        <p:nvSpPr>
          <p:cNvPr id="7" name="Title Placeholder 1">
            <a:extLst>
              <a:ext uri="{FF2B5EF4-FFF2-40B4-BE49-F238E27FC236}">
                <a16:creationId xmlns:a16="http://schemas.microsoft.com/office/drawing/2014/main" id="{2B723FCD-0135-754C-BED4-B33E81E1B2F8}"/>
              </a:ext>
            </a:extLst>
          </p:cNvPr>
          <p:cNvSpPr>
            <a:spLocks noGrp="1"/>
          </p:cNvSpPr>
          <p:nvPr>
            <p:ph type="title"/>
          </p:nvPr>
        </p:nvSpPr>
        <p:spPr>
          <a:xfrm>
            <a:off x="1293812" y="152400"/>
            <a:ext cx="10591800" cy="1325563"/>
          </a:xfrm>
          <a:prstGeom prst="rect">
            <a:avLst/>
          </a:prstGeom>
        </p:spPr>
        <p:txBody>
          <a:bodyPr vert="horz" lIns="91440" tIns="45720" rIns="91440" bIns="45720" rtlCol="0" anchor="ctr">
            <a:noAutofit/>
          </a:bodyPr>
          <a:lstStyle/>
          <a:p>
            <a:r>
              <a:rPr lang="en-US" sz="4400" dirty="0">
                <a:solidFill>
                  <a:srgbClr val="00A4C7"/>
                </a:solidFill>
                <a:latin typeface="Arial Bold" pitchFamily="34" charset="0"/>
                <a:cs typeface="Arial Bold" pitchFamily="34" charset="0"/>
              </a:rPr>
              <a:t>Stress and Parenting during COVID-19</a:t>
            </a:r>
          </a:p>
        </p:txBody>
      </p:sp>
      <p:sp>
        <p:nvSpPr>
          <p:cNvPr id="3" name="TextBox 2"/>
          <p:cNvSpPr txBox="1"/>
          <p:nvPr/>
        </p:nvSpPr>
        <p:spPr>
          <a:xfrm>
            <a:off x="1446212" y="6400800"/>
            <a:ext cx="9906000" cy="661720"/>
          </a:xfrm>
          <a:prstGeom prst="rect">
            <a:avLst/>
          </a:prstGeom>
          <a:noFill/>
        </p:spPr>
        <p:txBody>
          <a:bodyPr wrap="square" rtlCol="0">
            <a:spAutoFit/>
          </a:bodyPr>
          <a:lstStyle/>
          <a:p>
            <a:r>
              <a:rPr lang="en-US" sz="1400" dirty="0">
                <a:solidFill>
                  <a:schemeClr val="tx1">
                    <a:lumMod val="75000"/>
                    <a:lumOff val="25000"/>
                  </a:schemeClr>
                </a:solidFill>
                <a:latin typeface="Tw Cen MT" panose="020B0602020104020603" pitchFamily="34" charset="0"/>
                <a:ea typeface="Tahoma" panose="020B0604030504040204" pitchFamily="34" charset="0"/>
                <a:cs typeface="Arial" panose="020B0604020202020204" pitchFamily="34" charset="0"/>
              </a:rPr>
              <a:t>Shawna Lee &amp; Kaitlin Ward, March 2020 https://news.umich.edu/coronavirus-causing-conflict-between-parents-children/</a:t>
            </a:r>
          </a:p>
          <a:p>
            <a:endParaRPr lang="en-US" dirty="0"/>
          </a:p>
        </p:txBody>
      </p:sp>
    </p:spTree>
    <p:extLst>
      <p:ext uri="{BB962C8B-B14F-4D97-AF65-F5344CB8AC3E}">
        <p14:creationId xmlns:p14="http://schemas.microsoft.com/office/powerpoint/2010/main" val="101459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pic>
        <p:nvPicPr>
          <p:cNvPr id="2051" name="Picture 3" descr="C:\Users\Zobidad\Desktop\Picture3.jpg"/>
          <p:cNvPicPr>
            <a:picLocks noChangeAspect="1" noChangeArrowheads="1"/>
          </p:cNvPicPr>
          <p:nvPr/>
        </p:nvPicPr>
        <p:blipFill>
          <a:blip r:embed="rId4" cstate="print"/>
          <a:srcRect/>
          <a:stretch>
            <a:fillRect/>
          </a:stretch>
        </p:blipFill>
        <p:spPr bwMode="auto">
          <a:xfrm>
            <a:off x="0" y="0"/>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065212" y="365125"/>
            <a:ext cx="10515600" cy="1325563"/>
          </a:xfrm>
        </p:spPr>
        <p:txBody>
          <a:bodyPr>
            <a:noAutofit/>
          </a:bodyPr>
          <a:lstStyle/>
          <a:p>
            <a:r>
              <a:rPr lang="en-US" sz="4400" dirty="0">
                <a:solidFill>
                  <a:srgbClr val="00A4C7"/>
                </a:solidFill>
                <a:latin typeface="Arial Bold" pitchFamily="34" charset="0"/>
                <a:cs typeface="Arial Bold" pitchFamily="34" charset="0"/>
              </a:rPr>
              <a:t>Common Responses to Stress and Trauma</a:t>
            </a:r>
          </a:p>
        </p:txBody>
      </p:sp>
      <p:graphicFrame>
        <p:nvGraphicFramePr>
          <p:cNvPr id="8" name="TextBox 3">
            <a:extLst>
              <a:ext uri="{FF2B5EF4-FFF2-40B4-BE49-F238E27FC236}">
                <a16:creationId xmlns:a16="http://schemas.microsoft.com/office/drawing/2014/main" id="{78C720B6-B28B-44C2-B17D-4AA70706606C}"/>
              </a:ext>
            </a:extLst>
          </p:cNvPr>
          <p:cNvGraphicFramePr/>
          <p:nvPr>
            <p:extLst>
              <p:ext uri="{D42A27DB-BD31-4B8C-83A1-F6EECF244321}">
                <p14:modId xmlns:p14="http://schemas.microsoft.com/office/powerpoint/2010/main" val="787444664"/>
              </p:ext>
            </p:extLst>
          </p:nvPr>
        </p:nvGraphicFramePr>
        <p:xfrm>
          <a:off x="1225075" y="1690688"/>
          <a:ext cx="10355737" cy="44168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21559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B723FCD-0135-754C-BED4-B33E81E1B2F8}"/>
              </a:ext>
            </a:extLst>
          </p:cNvPr>
          <p:cNvSpPr>
            <a:spLocks noGrp="1"/>
          </p:cNvSpPr>
          <p:nvPr>
            <p:ph type="title"/>
          </p:nvPr>
        </p:nvSpPr>
        <p:spPr>
          <a:xfrm>
            <a:off x="684212" y="365125"/>
            <a:ext cx="10896600" cy="1325563"/>
          </a:xfrm>
          <a:prstGeom prst="rect">
            <a:avLst/>
          </a:prstGeom>
        </p:spPr>
        <p:txBody>
          <a:bodyPr vert="horz" lIns="91440" tIns="45720" rIns="91440" bIns="45720" rtlCol="0" anchor="ctr">
            <a:noAutofit/>
          </a:bodyPr>
          <a:lstStyle/>
          <a:p>
            <a:r>
              <a:rPr lang="en-US" sz="4400" dirty="0">
                <a:solidFill>
                  <a:srgbClr val="00A4C7"/>
                </a:solidFill>
                <a:latin typeface="Arial Bold" pitchFamily="34" charset="0"/>
                <a:cs typeface="Arial Bold" pitchFamily="34" charset="0"/>
              </a:rPr>
              <a:t>As Children Return to School          Keep This in Mind…</a:t>
            </a:r>
          </a:p>
        </p:txBody>
      </p:sp>
      <p:sp>
        <p:nvSpPr>
          <p:cNvPr id="5" name="Text Placeholder 5">
            <a:extLst>
              <a:ext uri="{FF2B5EF4-FFF2-40B4-BE49-F238E27FC236}">
                <a16:creationId xmlns:a16="http://schemas.microsoft.com/office/drawing/2014/main" id="{0A85A5CD-7A91-CB42-9062-C565F5340A87}"/>
              </a:ext>
            </a:extLst>
          </p:cNvPr>
          <p:cNvSpPr txBox="1">
            <a:spLocks/>
          </p:cNvSpPr>
          <p:nvPr/>
        </p:nvSpPr>
        <p:spPr>
          <a:xfrm>
            <a:off x="4265612" y="1752600"/>
            <a:ext cx="7621588"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pPr marL="457200" lvl="0" indent="-457200">
              <a:buFont typeface="Arial" panose="020B0604020202020204" pitchFamily="34" charset="0"/>
              <a:buChar char="•"/>
              <a:defRPr/>
            </a:pPr>
            <a:r>
              <a:rPr lang="en-US" sz="2800" dirty="0">
                <a:solidFill>
                  <a:srgbClr val="69AD40"/>
                </a:solidFill>
                <a:latin typeface="Arial" panose="020B0604020202020204" pitchFamily="34" charset="0"/>
                <a:cs typeface="Arial" panose="020B0604020202020204" pitchFamily="34" charset="0"/>
              </a:rPr>
              <a:t>Children will need time to acclimate returning to a group setting. </a:t>
            </a:r>
            <a:endParaRPr lang="en-US" sz="2000" dirty="0">
              <a:solidFill>
                <a:srgbClr val="69AD40"/>
              </a:solidFill>
              <a:latin typeface="Arial" pitchFamily="34" charset="0"/>
              <a:cs typeface="Arial" pitchFamily="34" charset="0"/>
            </a:endParaRPr>
          </a:p>
        </p:txBody>
      </p:sp>
      <p:sp>
        <p:nvSpPr>
          <p:cNvPr id="8" name="Text Placeholder 5">
            <a:extLst>
              <a:ext uri="{FF2B5EF4-FFF2-40B4-BE49-F238E27FC236}">
                <a16:creationId xmlns:a16="http://schemas.microsoft.com/office/drawing/2014/main" id="{0A85A5CD-7A91-CB42-9062-C565F5340A87}"/>
              </a:ext>
            </a:extLst>
          </p:cNvPr>
          <p:cNvSpPr txBox="1">
            <a:spLocks/>
          </p:cNvSpPr>
          <p:nvPr/>
        </p:nvSpPr>
        <p:spPr>
          <a:xfrm>
            <a:off x="6094411" y="4419600"/>
            <a:ext cx="5638801"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Pay attention to those who take longer to adjust. </a:t>
            </a:r>
            <a:endParaRPr lang="en-US" sz="2800" dirty="0">
              <a:solidFill>
                <a:schemeClr val="tx1">
                  <a:lumMod val="50000"/>
                  <a:lumOff val="50000"/>
                </a:schemeClr>
              </a:solidFill>
              <a:latin typeface="Arial" pitchFamily="34" charset="0"/>
              <a:cs typeface="Arial" pitchFamily="34" charset="0"/>
            </a:endParaRPr>
          </a:p>
          <a:p>
            <a:pPr marL="2344156" marR="0" lvl="4" indent="0" algn="l" defTabSz="1172078" rtl="0" eaLnBrk="1" fontAlgn="auto" latinLnBrk="0" hangingPunct="1">
              <a:lnSpc>
                <a:spcPct val="100000"/>
              </a:lnSpc>
              <a:spcBef>
                <a:spcPts val="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10" name="Text Placeholder 5">
            <a:extLst>
              <a:ext uri="{FF2B5EF4-FFF2-40B4-BE49-F238E27FC236}">
                <a16:creationId xmlns:a16="http://schemas.microsoft.com/office/drawing/2014/main" id="{0A85A5CD-7A91-CB42-9062-C565F5340A87}"/>
              </a:ext>
            </a:extLst>
          </p:cNvPr>
          <p:cNvSpPr txBox="1">
            <a:spLocks/>
          </p:cNvSpPr>
          <p:nvPr/>
        </p:nvSpPr>
        <p:spPr>
          <a:xfrm>
            <a:off x="5254624" y="2993304"/>
            <a:ext cx="6934201"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pPr marL="457200" indent="-4572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This may take several days for some or a bit longer for others.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5064" r="7412"/>
          <a:stretch/>
        </p:blipFill>
        <p:spPr>
          <a:xfrm>
            <a:off x="-503964" y="1752600"/>
            <a:ext cx="4617176" cy="6477000"/>
          </a:xfrm>
          <a:prstGeom prst="rect">
            <a:avLst/>
          </a:prstGeom>
        </p:spPr>
      </p:pic>
    </p:spTree>
    <p:extLst>
      <p:ext uri="{BB962C8B-B14F-4D97-AF65-F5344CB8AC3E}">
        <p14:creationId xmlns:p14="http://schemas.microsoft.com/office/powerpoint/2010/main" val="3793165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B723FCD-0135-754C-BED4-B33E81E1B2F8}"/>
              </a:ext>
            </a:extLst>
          </p:cNvPr>
          <p:cNvSpPr>
            <a:spLocks noGrp="1"/>
          </p:cNvSpPr>
          <p:nvPr>
            <p:ph type="title"/>
          </p:nvPr>
        </p:nvSpPr>
        <p:spPr>
          <a:xfrm>
            <a:off x="760412" y="365125"/>
            <a:ext cx="10668000" cy="1325563"/>
          </a:xfrm>
          <a:prstGeom prst="rect">
            <a:avLst/>
          </a:prstGeom>
        </p:spPr>
        <p:txBody>
          <a:bodyPr vert="horz" lIns="91440" tIns="45720" rIns="91440" bIns="45720" rtlCol="0" anchor="ctr">
            <a:noAutofit/>
          </a:bodyPr>
          <a:lstStyle/>
          <a:p>
            <a:r>
              <a:rPr lang="en-US" sz="4400" dirty="0">
                <a:solidFill>
                  <a:srgbClr val="00A4C7"/>
                </a:solidFill>
                <a:latin typeface="Arial Bold" pitchFamily="34" charset="0"/>
                <a:cs typeface="Arial Bold" pitchFamily="34" charset="0"/>
              </a:rPr>
              <a:t>Engage Through Intentional Conversation</a:t>
            </a:r>
          </a:p>
        </p:txBody>
      </p:sp>
      <p:sp>
        <p:nvSpPr>
          <p:cNvPr id="8" name="Text Placeholder 5">
            <a:extLst>
              <a:ext uri="{FF2B5EF4-FFF2-40B4-BE49-F238E27FC236}">
                <a16:creationId xmlns:a16="http://schemas.microsoft.com/office/drawing/2014/main" id="{0A85A5CD-7A91-CB42-9062-C565F5340A87}"/>
              </a:ext>
            </a:extLst>
          </p:cNvPr>
          <p:cNvSpPr txBox="1">
            <a:spLocks/>
          </p:cNvSpPr>
          <p:nvPr/>
        </p:nvSpPr>
        <p:spPr>
          <a:xfrm>
            <a:off x="5256212" y="3124200"/>
            <a:ext cx="5638801"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pPr marL="342900" indent="-342900">
              <a:spcBef>
                <a:spcPts val="600"/>
              </a:spcBef>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Start with general “check-in” questions</a:t>
            </a:r>
          </a:p>
          <a:p>
            <a:pPr marL="342900" indent="-342900">
              <a:spcBef>
                <a:spcPts val="600"/>
              </a:spcBef>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Not just one conversation</a:t>
            </a:r>
          </a:p>
          <a:p>
            <a:pPr marL="342900" indent="-342900">
              <a:spcBef>
                <a:spcPts val="600"/>
              </a:spcBef>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If there are red flags, circle back to that child and follow up</a:t>
            </a:r>
          </a:p>
          <a:p>
            <a:pPr marL="342900" indent="-342900">
              <a:spcBef>
                <a:spcPts val="600"/>
              </a:spcBef>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Frequent check-ins through the day</a:t>
            </a:r>
          </a:p>
          <a:p>
            <a:pPr marL="342900" indent="-342900">
              <a:spcBef>
                <a:spcPts val="600"/>
              </a:spcBef>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Include writing or drawing activities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412" y="2438400"/>
            <a:ext cx="4268931" cy="2845954"/>
          </a:xfrm>
          <a:prstGeom prst="rect">
            <a:avLst/>
          </a:prstGeom>
        </p:spPr>
      </p:pic>
    </p:spTree>
    <p:extLst>
      <p:ext uri="{BB962C8B-B14F-4D97-AF65-F5344CB8AC3E}">
        <p14:creationId xmlns:p14="http://schemas.microsoft.com/office/powerpoint/2010/main" val="3237517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sp>
        <p:nvSpPr>
          <p:cNvPr id="4" name="Rectangle 3">
            <a:extLst>
              <a:ext uri="{FF2B5EF4-FFF2-40B4-BE49-F238E27FC236}">
                <a16:creationId xmlns:a16="http://schemas.microsoft.com/office/drawing/2014/main" id="{4F7402D3-6FB2-854E-B9ED-99B34E1745B5}"/>
              </a:ext>
            </a:extLst>
          </p:cNvPr>
          <p:cNvSpPr/>
          <p:nvPr/>
        </p:nvSpPr>
        <p:spPr>
          <a:xfrm>
            <a:off x="1560512" y="1721108"/>
            <a:ext cx="9067800" cy="2246769"/>
          </a:xfrm>
          <a:prstGeom prst="rect">
            <a:avLst/>
          </a:prstGeom>
        </p:spPr>
        <p:txBody>
          <a:bodyPr wrap="square">
            <a:spAutoFit/>
          </a:bodyPr>
          <a:lstStyle/>
          <a:p>
            <a:pPr marL="457200" indent="-4572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Be honest and direct</a:t>
            </a:r>
          </a:p>
          <a:p>
            <a:pPr marL="457200" indent="-4572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Keep it developmentally appropriate</a:t>
            </a:r>
          </a:p>
          <a:p>
            <a:pPr marL="457200" indent="-4572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Give frequent reminders about safety</a:t>
            </a:r>
          </a:p>
          <a:p>
            <a:endParaRPr lang="en-US" sz="2800" dirty="0">
              <a:solidFill>
                <a:srgbClr val="69AD40"/>
              </a:solidFill>
              <a:latin typeface="Arial" panose="020B0604020202020204" pitchFamily="34" charset="0"/>
              <a:cs typeface="Arial" panose="020B0604020202020204" pitchFamily="34" charset="0"/>
            </a:endParaRPr>
          </a:p>
          <a:p>
            <a:endParaRPr lang="en-US" sz="2800" dirty="0"/>
          </a:p>
        </p:txBody>
      </p:sp>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446212" y="365125"/>
            <a:ext cx="10439400" cy="1325563"/>
          </a:xfrm>
        </p:spPr>
        <p:txBody>
          <a:bodyPr>
            <a:normAutofit/>
          </a:bodyPr>
          <a:lstStyle/>
          <a:p>
            <a:r>
              <a:rPr lang="en-US" sz="4400" dirty="0">
                <a:solidFill>
                  <a:srgbClr val="00A4C7"/>
                </a:solidFill>
                <a:latin typeface="Arial Bold" pitchFamily="34" charset="0"/>
                <a:cs typeface="Arial Bold" pitchFamily="34" charset="0"/>
              </a:rPr>
              <a:t>Worries and Fears</a:t>
            </a:r>
          </a:p>
        </p:txBody>
      </p:sp>
      <p:pic>
        <p:nvPicPr>
          <p:cNvPr id="5" name="Picture 4">
            <a:extLst>
              <a:ext uri="{FF2B5EF4-FFF2-40B4-BE49-F238E27FC236}">
                <a16:creationId xmlns:a16="http://schemas.microsoft.com/office/drawing/2014/main" id="{35977EE6-9CD7-4CB0-9301-D1CB7AC0FEFB}"/>
              </a:ext>
            </a:extLst>
          </p:cNvPr>
          <p:cNvPicPr>
            <a:picLocks noChangeAspect="1"/>
          </p:cNvPicPr>
          <p:nvPr/>
        </p:nvPicPr>
        <p:blipFill>
          <a:blip r:embed="rId4"/>
          <a:stretch>
            <a:fillRect/>
          </a:stretch>
        </p:blipFill>
        <p:spPr>
          <a:xfrm>
            <a:off x="4140557" y="3382962"/>
            <a:ext cx="4011255" cy="2713038"/>
          </a:xfrm>
          <a:prstGeom prst="roundRect">
            <a:avLst>
              <a:gd name="adj" fmla="val 3653"/>
            </a:avLst>
          </a:prstGeom>
        </p:spPr>
      </p:pic>
      <p:sp>
        <p:nvSpPr>
          <p:cNvPr id="7" name="TextBox 6"/>
          <p:cNvSpPr txBox="1"/>
          <p:nvPr/>
        </p:nvSpPr>
        <p:spPr>
          <a:xfrm>
            <a:off x="5622878" y="6324600"/>
            <a:ext cx="6567534" cy="369332"/>
          </a:xfrm>
          <a:prstGeom prst="rect">
            <a:avLst/>
          </a:prstGeom>
          <a:noFill/>
        </p:spPr>
        <p:txBody>
          <a:bodyPr wrap="square" rtlCol="0">
            <a:spAutoFit/>
          </a:bodyPr>
          <a:lstStyle/>
          <a:p>
            <a:r>
              <a:rPr lang="en-US" sz="1800" dirty="0"/>
              <a:t>Strong4Life Team at Children’s Healthcare of Atlanta</a:t>
            </a:r>
          </a:p>
        </p:txBody>
      </p:sp>
    </p:spTree>
    <p:extLst>
      <p:ext uri="{BB962C8B-B14F-4D97-AF65-F5344CB8AC3E}">
        <p14:creationId xmlns:p14="http://schemas.microsoft.com/office/powerpoint/2010/main" val="1928674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pic>
        <p:nvPicPr>
          <p:cNvPr id="2051" name="Picture 3" descr="C:\Users\Zobidad\Desktop\Picture3.jpg"/>
          <p:cNvPicPr>
            <a:picLocks noChangeAspect="1" noChangeArrowheads="1"/>
          </p:cNvPicPr>
          <p:nvPr/>
        </p:nvPicPr>
        <p:blipFill>
          <a:blip r:embed="rId4" cstate="print"/>
          <a:srcRect/>
          <a:stretch>
            <a:fillRect/>
          </a:stretch>
        </p:blipFill>
        <p:spPr bwMode="auto">
          <a:xfrm>
            <a:off x="0" y="0"/>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903412" y="365125"/>
            <a:ext cx="8391657" cy="1325563"/>
          </a:xfrm>
        </p:spPr>
        <p:txBody>
          <a:bodyPr>
            <a:normAutofit/>
          </a:bodyPr>
          <a:lstStyle/>
          <a:p>
            <a:r>
              <a:rPr lang="en-US" sz="4400" dirty="0">
                <a:solidFill>
                  <a:srgbClr val="00A4C7"/>
                </a:solidFill>
                <a:latin typeface="Arial Bold" pitchFamily="34" charset="0"/>
                <a:cs typeface="Arial Bold" pitchFamily="34" charset="0"/>
              </a:rPr>
              <a:t>Building Resilient Kids</a:t>
            </a:r>
          </a:p>
        </p:txBody>
      </p:sp>
      <p:sp>
        <p:nvSpPr>
          <p:cNvPr id="8" name="Rectangle 7">
            <a:extLst>
              <a:ext uri="{FF2B5EF4-FFF2-40B4-BE49-F238E27FC236}">
                <a16:creationId xmlns:a16="http://schemas.microsoft.com/office/drawing/2014/main" id="{0F94FA42-B311-42A2-BB54-560C5740DD21}"/>
              </a:ext>
            </a:extLst>
          </p:cNvPr>
          <p:cNvSpPr/>
          <p:nvPr/>
        </p:nvSpPr>
        <p:spPr>
          <a:xfrm>
            <a:off x="2970212" y="1509579"/>
            <a:ext cx="6248400" cy="830997"/>
          </a:xfrm>
          <a:prstGeom prst="rect">
            <a:avLst/>
          </a:prstGeom>
        </p:spPr>
        <p:txBody>
          <a:bodyPr wrap="square">
            <a:spAutoFit/>
          </a:bodyPr>
          <a:lstStyle/>
          <a:p>
            <a:pPr algn="ctr"/>
            <a:r>
              <a:rPr lang="en-US" sz="2400" dirty="0">
                <a:latin typeface="Arial Rounded MT Bold" panose="020F0704030504030204" pitchFamily="34" charset="0"/>
              </a:rPr>
              <a:t>Resilience is the ability to handle life’s ups and downs.</a:t>
            </a:r>
            <a:endParaRPr lang="en-US" sz="2400" dirty="0"/>
          </a:p>
        </p:txBody>
      </p:sp>
      <p:sp>
        <p:nvSpPr>
          <p:cNvPr id="9" name="TextBox 8">
            <a:extLst>
              <a:ext uri="{FF2B5EF4-FFF2-40B4-BE49-F238E27FC236}">
                <a16:creationId xmlns:a16="http://schemas.microsoft.com/office/drawing/2014/main" id="{5E59F9D4-EDB5-4E4C-BFAC-E7BA7AF938B7}"/>
              </a:ext>
            </a:extLst>
          </p:cNvPr>
          <p:cNvSpPr txBox="1"/>
          <p:nvPr/>
        </p:nvSpPr>
        <p:spPr>
          <a:xfrm>
            <a:off x="1598612" y="2720876"/>
            <a:ext cx="8077200" cy="255454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Having the ability to adapt well to adversity, trauma, tragedy, threats, or even everyday sources of stress, can help children manage feelings of anxiety and uncertainty. </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Children who are resilient, are better able to:</a:t>
            </a:r>
          </a:p>
          <a:p>
            <a:pPr marL="285750" indent="-285750">
              <a:buClr>
                <a:srgbClr val="00A94F"/>
              </a:buClr>
              <a:buFont typeface="Arial" panose="020B0604020202020204" pitchFamily="34" charset="0"/>
              <a:buChar char="•"/>
            </a:pPr>
            <a:r>
              <a:rPr lang="en-US" sz="2000" dirty="0">
                <a:latin typeface="Arial" panose="020B0604020202020204" pitchFamily="34" charset="0"/>
                <a:cs typeface="Arial" panose="020B0604020202020204" pitchFamily="34" charset="0"/>
              </a:rPr>
              <a:t>Cope with challenges</a:t>
            </a:r>
          </a:p>
          <a:p>
            <a:pPr marL="285750" indent="-285750">
              <a:buClr>
                <a:srgbClr val="00A94F"/>
              </a:buClr>
              <a:buFont typeface="Arial" panose="020B0604020202020204" pitchFamily="34" charset="0"/>
              <a:buChar char="•"/>
            </a:pPr>
            <a:r>
              <a:rPr lang="en-US" sz="2000" dirty="0">
                <a:latin typeface="Arial" panose="020B0604020202020204" pitchFamily="34" charset="0"/>
                <a:cs typeface="Arial" panose="020B0604020202020204" pitchFamily="34" charset="0"/>
              </a:rPr>
              <a:t>Manage stress</a:t>
            </a:r>
          </a:p>
          <a:p>
            <a:pPr marL="285750" indent="-285750">
              <a:buClr>
                <a:srgbClr val="00A94F"/>
              </a:buClr>
              <a:buFont typeface="Arial" panose="020B0604020202020204" pitchFamily="34" charset="0"/>
              <a:buChar char="•"/>
            </a:pPr>
            <a:r>
              <a:rPr lang="en-US" sz="2000" dirty="0">
                <a:latin typeface="Arial" panose="020B0604020202020204" pitchFamily="34" charset="0"/>
                <a:cs typeface="Arial" panose="020B0604020202020204" pitchFamily="34" charset="0"/>
              </a:rPr>
              <a:t>Make healthy choices</a:t>
            </a:r>
          </a:p>
        </p:txBody>
      </p:sp>
      <p:pic>
        <p:nvPicPr>
          <p:cNvPr id="10" name="Picture 9">
            <a:extLst>
              <a:ext uri="{FF2B5EF4-FFF2-40B4-BE49-F238E27FC236}">
                <a16:creationId xmlns:a16="http://schemas.microsoft.com/office/drawing/2014/main" id="{DD767151-B733-4DE3-BE78-B1ED0B8CC64F}"/>
              </a:ext>
            </a:extLst>
          </p:cNvPr>
          <p:cNvPicPr>
            <a:picLocks noChangeAspect="1"/>
          </p:cNvPicPr>
          <p:nvPr/>
        </p:nvPicPr>
        <p:blipFill rotWithShape="1">
          <a:blip r:embed="rId5"/>
          <a:srcRect l="12355" r="15058"/>
          <a:stretch/>
        </p:blipFill>
        <p:spPr>
          <a:xfrm>
            <a:off x="7542212" y="3815674"/>
            <a:ext cx="2590800" cy="2356526"/>
          </a:xfrm>
          <a:prstGeom prst="roundRect">
            <a:avLst>
              <a:gd name="adj" fmla="val 4568"/>
            </a:avLst>
          </a:prstGeom>
        </p:spPr>
      </p:pic>
      <p:sp>
        <p:nvSpPr>
          <p:cNvPr id="11" name="TextBox 10"/>
          <p:cNvSpPr txBox="1"/>
          <p:nvPr/>
        </p:nvSpPr>
        <p:spPr>
          <a:xfrm>
            <a:off x="5622878" y="6324600"/>
            <a:ext cx="6567534" cy="369332"/>
          </a:xfrm>
          <a:prstGeom prst="rect">
            <a:avLst/>
          </a:prstGeom>
          <a:noFill/>
        </p:spPr>
        <p:txBody>
          <a:bodyPr wrap="square" rtlCol="0">
            <a:spAutoFit/>
          </a:bodyPr>
          <a:lstStyle/>
          <a:p>
            <a:r>
              <a:rPr lang="en-US" sz="1800" dirty="0"/>
              <a:t>Strong4Life Team at Children’s Healthcare of Atlanta</a:t>
            </a:r>
          </a:p>
        </p:txBody>
      </p:sp>
    </p:spTree>
    <p:extLst>
      <p:ext uri="{BB962C8B-B14F-4D97-AF65-F5344CB8AC3E}">
        <p14:creationId xmlns:p14="http://schemas.microsoft.com/office/powerpoint/2010/main" val="2509157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pic>
        <p:nvPicPr>
          <p:cNvPr id="2051" name="Picture 3" descr="C:\Users\Zobidad\Desktop\Picture3.jpg"/>
          <p:cNvPicPr>
            <a:picLocks noChangeAspect="1" noChangeArrowheads="1"/>
          </p:cNvPicPr>
          <p:nvPr/>
        </p:nvPicPr>
        <p:blipFill>
          <a:blip r:embed="rId4" cstate="print"/>
          <a:srcRect/>
          <a:stretch>
            <a:fillRect/>
          </a:stretch>
        </p:blipFill>
        <p:spPr bwMode="auto">
          <a:xfrm>
            <a:off x="0" y="0"/>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598612" y="274637"/>
            <a:ext cx="8863545" cy="1325563"/>
          </a:xfrm>
        </p:spPr>
        <p:txBody>
          <a:bodyPr>
            <a:normAutofit/>
          </a:bodyPr>
          <a:lstStyle/>
          <a:p>
            <a:r>
              <a:rPr lang="en-US" sz="4400" dirty="0">
                <a:solidFill>
                  <a:srgbClr val="00A4C7"/>
                </a:solidFill>
                <a:latin typeface="Arial Bold" pitchFamily="34" charset="0"/>
                <a:cs typeface="Arial Bold" pitchFamily="34" charset="0"/>
              </a:rPr>
              <a:t>Be Mindful</a:t>
            </a:r>
          </a:p>
        </p:txBody>
      </p:sp>
      <p:grpSp>
        <p:nvGrpSpPr>
          <p:cNvPr id="7" name="Group 6">
            <a:extLst>
              <a:ext uri="{FF2B5EF4-FFF2-40B4-BE49-F238E27FC236}">
                <a16:creationId xmlns:a16="http://schemas.microsoft.com/office/drawing/2014/main" id="{A6FC5432-7A89-4BEE-B19B-359BE69A29BF}"/>
              </a:ext>
            </a:extLst>
          </p:cNvPr>
          <p:cNvGrpSpPr/>
          <p:nvPr/>
        </p:nvGrpSpPr>
        <p:grpSpPr>
          <a:xfrm>
            <a:off x="2733624" y="2057400"/>
            <a:ext cx="1475437" cy="1475437"/>
            <a:chOff x="992250" y="2438400"/>
            <a:chExt cx="1475437" cy="1475437"/>
          </a:xfrm>
        </p:grpSpPr>
        <p:sp>
          <p:nvSpPr>
            <p:cNvPr id="9" name="Oval 8">
              <a:extLst>
                <a:ext uri="{FF2B5EF4-FFF2-40B4-BE49-F238E27FC236}">
                  <a16:creationId xmlns:a16="http://schemas.microsoft.com/office/drawing/2014/main" id="{94061A5B-ECE8-4B24-9D72-41D68D9B4A5C}"/>
                </a:ext>
              </a:extLst>
            </p:cNvPr>
            <p:cNvSpPr/>
            <p:nvPr/>
          </p:nvSpPr>
          <p:spPr>
            <a:xfrm>
              <a:off x="992250" y="2438400"/>
              <a:ext cx="1475437" cy="1475437"/>
            </a:xfrm>
            <a:prstGeom prst="ellipse">
              <a:avLst/>
            </a:prstGeom>
            <a:solidFill>
              <a:srgbClr val="00A4C7"/>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0" name="Rectangle 9" descr="Heart with pulse">
              <a:extLst>
                <a:ext uri="{FF2B5EF4-FFF2-40B4-BE49-F238E27FC236}">
                  <a16:creationId xmlns:a16="http://schemas.microsoft.com/office/drawing/2014/main" id="{70342EB5-C5DA-434B-93AE-0825E136C2E4}"/>
                </a:ext>
              </a:extLst>
            </p:cNvPr>
            <p:cNvSpPr/>
            <p:nvPr/>
          </p:nvSpPr>
          <p:spPr>
            <a:xfrm>
              <a:off x="1306687" y="2811038"/>
              <a:ext cx="846562" cy="846562"/>
            </a:xfrm>
            <a:prstGeom prst="rect">
              <a:avLst/>
            </a:pr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grpSp>
        <p:nvGrpSpPr>
          <p:cNvPr id="11" name="Group 10">
            <a:extLst>
              <a:ext uri="{FF2B5EF4-FFF2-40B4-BE49-F238E27FC236}">
                <a16:creationId xmlns:a16="http://schemas.microsoft.com/office/drawing/2014/main" id="{2F3631A9-DB32-4821-BBEA-0CEB1C73BF8F}"/>
              </a:ext>
            </a:extLst>
          </p:cNvPr>
          <p:cNvGrpSpPr/>
          <p:nvPr/>
        </p:nvGrpSpPr>
        <p:grpSpPr>
          <a:xfrm>
            <a:off x="5292665" y="2057400"/>
            <a:ext cx="1475437" cy="1475437"/>
            <a:chOff x="3834282" y="2438400"/>
            <a:chExt cx="1475437" cy="1475437"/>
          </a:xfrm>
        </p:grpSpPr>
        <p:sp>
          <p:nvSpPr>
            <p:cNvPr id="12" name="Oval 11">
              <a:extLst>
                <a:ext uri="{FF2B5EF4-FFF2-40B4-BE49-F238E27FC236}">
                  <a16:creationId xmlns:a16="http://schemas.microsoft.com/office/drawing/2014/main" id="{C036FECD-065E-4AFC-953D-7FA64FB5D1B0}"/>
                </a:ext>
              </a:extLst>
            </p:cNvPr>
            <p:cNvSpPr/>
            <p:nvPr/>
          </p:nvSpPr>
          <p:spPr>
            <a:xfrm>
              <a:off x="3834282" y="2438400"/>
              <a:ext cx="1475437" cy="1475437"/>
            </a:xfrm>
            <a:prstGeom prst="ellipse">
              <a:avLst/>
            </a:prstGeom>
            <a:solidFill>
              <a:srgbClr val="00A4C7"/>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3" name="Rectangle 12" descr="Team">
              <a:extLst>
                <a:ext uri="{FF2B5EF4-FFF2-40B4-BE49-F238E27FC236}">
                  <a16:creationId xmlns:a16="http://schemas.microsoft.com/office/drawing/2014/main" id="{4E057A5D-E8AA-4124-A1D3-F4071C9A2074}"/>
                </a:ext>
              </a:extLst>
            </p:cNvPr>
            <p:cNvSpPr/>
            <p:nvPr/>
          </p:nvSpPr>
          <p:spPr>
            <a:xfrm>
              <a:off x="4148719" y="2752837"/>
              <a:ext cx="846562" cy="846562"/>
            </a:xfrm>
            <a:prstGeom prst="rect">
              <a:avLst/>
            </a:prstGeom>
            <a: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grpSp>
        <p:nvGrpSpPr>
          <p:cNvPr id="14" name="Group 13">
            <a:extLst>
              <a:ext uri="{FF2B5EF4-FFF2-40B4-BE49-F238E27FC236}">
                <a16:creationId xmlns:a16="http://schemas.microsoft.com/office/drawing/2014/main" id="{E552CB46-5754-49C6-8C10-8167186C3F1C}"/>
              </a:ext>
            </a:extLst>
          </p:cNvPr>
          <p:cNvGrpSpPr/>
          <p:nvPr/>
        </p:nvGrpSpPr>
        <p:grpSpPr>
          <a:xfrm>
            <a:off x="7895575" y="2057400"/>
            <a:ext cx="1475437" cy="1475437"/>
            <a:chOff x="6415258" y="2438400"/>
            <a:chExt cx="1475437" cy="1475437"/>
          </a:xfrm>
        </p:grpSpPr>
        <p:sp>
          <p:nvSpPr>
            <p:cNvPr id="15" name="Oval 14">
              <a:extLst>
                <a:ext uri="{FF2B5EF4-FFF2-40B4-BE49-F238E27FC236}">
                  <a16:creationId xmlns:a16="http://schemas.microsoft.com/office/drawing/2014/main" id="{9E7FA6A5-1C66-4D2F-A21D-E4FD85138417}"/>
                </a:ext>
              </a:extLst>
            </p:cNvPr>
            <p:cNvSpPr/>
            <p:nvPr/>
          </p:nvSpPr>
          <p:spPr>
            <a:xfrm>
              <a:off x="6415258" y="2438400"/>
              <a:ext cx="1475437" cy="1475437"/>
            </a:xfrm>
            <a:prstGeom prst="ellipse">
              <a:avLst/>
            </a:prstGeom>
            <a:solidFill>
              <a:srgbClr val="00A4C7"/>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6" name="Rectangle 15" descr="Pause">
              <a:extLst>
                <a:ext uri="{FF2B5EF4-FFF2-40B4-BE49-F238E27FC236}">
                  <a16:creationId xmlns:a16="http://schemas.microsoft.com/office/drawing/2014/main" id="{596262B5-6559-40C8-88A3-E9240080626B}"/>
                </a:ext>
              </a:extLst>
            </p:cNvPr>
            <p:cNvSpPr/>
            <p:nvPr/>
          </p:nvSpPr>
          <p:spPr>
            <a:xfrm>
              <a:off x="6705600" y="2752837"/>
              <a:ext cx="846562" cy="846562"/>
            </a:xfrm>
            <a:prstGeom prst="rect">
              <a:avLst/>
            </a:prstGeom>
            <a: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17" name="TextBox 16">
            <a:extLst>
              <a:ext uri="{FF2B5EF4-FFF2-40B4-BE49-F238E27FC236}">
                <a16:creationId xmlns:a16="http://schemas.microsoft.com/office/drawing/2014/main" id="{2F2C18B8-557A-41BF-B76D-027D6029A3EB}"/>
              </a:ext>
            </a:extLst>
          </p:cNvPr>
          <p:cNvSpPr txBox="1"/>
          <p:nvPr/>
        </p:nvSpPr>
        <p:spPr>
          <a:xfrm>
            <a:off x="2171312" y="3657600"/>
            <a:ext cx="2342549" cy="1107996"/>
          </a:xfrm>
          <a:prstGeom prst="rect">
            <a:avLst/>
          </a:prstGeom>
          <a:noFill/>
        </p:spPr>
        <p:txBody>
          <a:bodyPr wrap="square" rtlCol="0">
            <a:spAutoFit/>
          </a:bodyPr>
          <a:lstStyle/>
          <a:p>
            <a:pPr algn="ctr"/>
            <a:r>
              <a:rPr lang="en-US" sz="2200" dirty="0">
                <a:solidFill>
                  <a:srgbClr val="69AD40"/>
                </a:solidFill>
                <a:latin typeface="Arial Rounded MT Bold" panose="020F0704030504030204" pitchFamily="34" charset="0"/>
              </a:rPr>
              <a:t>Be aware of your own feelings</a:t>
            </a:r>
          </a:p>
        </p:txBody>
      </p:sp>
      <p:sp>
        <p:nvSpPr>
          <p:cNvPr id="18" name="TextBox 17">
            <a:extLst>
              <a:ext uri="{FF2B5EF4-FFF2-40B4-BE49-F238E27FC236}">
                <a16:creationId xmlns:a16="http://schemas.microsoft.com/office/drawing/2014/main" id="{A4E22930-8EFA-4F45-895A-EFF34552C9CC}"/>
              </a:ext>
            </a:extLst>
          </p:cNvPr>
          <p:cNvSpPr txBox="1"/>
          <p:nvPr/>
        </p:nvSpPr>
        <p:spPr>
          <a:xfrm>
            <a:off x="4894863" y="3657600"/>
            <a:ext cx="2571149" cy="1523494"/>
          </a:xfrm>
          <a:prstGeom prst="rect">
            <a:avLst/>
          </a:prstGeom>
          <a:noFill/>
        </p:spPr>
        <p:txBody>
          <a:bodyPr wrap="square" rtlCol="0">
            <a:spAutoFit/>
          </a:bodyPr>
          <a:lstStyle/>
          <a:p>
            <a:pPr>
              <a:spcAft>
                <a:spcPts val="600"/>
              </a:spcAft>
            </a:pPr>
            <a:r>
              <a:rPr lang="en-US" sz="2200" dirty="0">
                <a:solidFill>
                  <a:srgbClr val="69AD40"/>
                </a:solidFill>
                <a:latin typeface="Arial Rounded MT Bold" panose="020F0704030504030204" pitchFamily="34" charset="0"/>
              </a:rPr>
              <a:t>Be patient with:</a:t>
            </a:r>
          </a:p>
          <a:p>
            <a:pPr marL="285750" indent="-285750">
              <a:buFont typeface="Arial" panose="020B0604020202020204" pitchFamily="34" charset="0"/>
              <a:buChar char="•"/>
            </a:pPr>
            <a:r>
              <a:rPr lang="en-US" sz="2200" dirty="0">
                <a:solidFill>
                  <a:srgbClr val="69AD40"/>
                </a:solidFill>
                <a:latin typeface="Arial Rounded MT Bold" panose="020F0704030504030204" pitchFamily="34" charset="0"/>
              </a:rPr>
              <a:t>Yourself</a:t>
            </a:r>
          </a:p>
          <a:p>
            <a:pPr marL="285750" indent="-285750">
              <a:buFont typeface="Arial" panose="020B0604020202020204" pitchFamily="34" charset="0"/>
              <a:buChar char="•"/>
            </a:pPr>
            <a:r>
              <a:rPr lang="en-US" sz="2200" dirty="0">
                <a:solidFill>
                  <a:srgbClr val="69AD40"/>
                </a:solidFill>
                <a:latin typeface="Arial Rounded MT Bold" panose="020F0704030504030204" pitchFamily="34" charset="0"/>
              </a:rPr>
              <a:t>Coworkers </a:t>
            </a:r>
          </a:p>
          <a:p>
            <a:pPr marL="285750" indent="-285750">
              <a:buFont typeface="Arial" panose="020B0604020202020204" pitchFamily="34" charset="0"/>
              <a:buChar char="•"/>
            </a:pPr>
            <a:r>
              <a:rPr lang="en-US" sz="2200" dirty="0">
                <a:solidFill>
                  <a:srgbClr val="69AD40"/>
                </a:solidFill>
                <a:latin typeface="Arial Rounded MT Bold" panose="020F0704030504030204" pitchFamily="34" charset="0"/>
              </a:rPr>
              <a:t>Your Students</a:t>
            </a:r>
          </a:p>
        </p:txBody>
      </p:sp>
      <p:sp>
        <p:nvSpPr>
          <p:cNvPr id="19" name="TextBox 18">
            <a:extLst>
              <a:ext uri="{FF2B5EF4-FFF2-40B4-BE49-F238E27FC236}">
                <a16:creationId xmlns:a16="http://schemas.microsoft.com/office/drawing/2014/main" id="{1AA070D9-5C5B-494F-809E-E4BBB62B5AAF}"/>
              </a:ext>
            </a:extLst>
          </p:cNvPr>
          <p:cNvSpPr txBox="1"/>
          <p:nvPr/>
        </p:nvSpPr>
        <p:spPr>
          <a:xfrm>
            <a:off x="7866663" y="3657600"/>
            <a:ext cx="2342549" cy="1523494"/>
          </a:xfrm>
          <a:prstGeom prst="rect">
            <a:avLst/>
          </a:prstGeom>
          <a:noFill/>
        </p:spPr>
        <p:txBody>
          <a:bodyPr wrap="square" rtlCol="0">
            <a:spAutoFit/>
          </a:bodyPr>
          <a:lstStyle/>
          <a:p>
            <a:pPr>
              <a:spcAft>
                <a:spcPts val="600"/>
              </a:spcAft>
            </a:pPr>
            <a:r>
              <a:rPr lang="en-US" sz="2200" dirty="0">
                <a:solidFill>
                  <a:srgbClr val="69AD40"/>
                </a:solidFill>
                <a:latin typeface="Arial Rounded MT Bold" panose="020F0704030504030204" pitchFamily="34" charset="0"/>
              </a:rPr>
              <a:t>Practice:</a:t>
            </a:r>
          </a:p>
          <a:p>
            <a:pPr marL="342900" indent="-342900">
              <a:buFont typeface="+mj-lt"/>
              <a:buAutoNum type="arabicPeriod"/>
            </a:pPr>
            <a:r>
              <a:rPr lang="en-US" sz="2200" dirty="0">
                <a:solidFill>
                  <a:srgbClr val="69AD40"/>
                </a:solidFill>
                <a:latin typeface="Arial Rounded MT Bold" panose="020F0704030504030204" pitchFamily="34" charset="0"/>
              </a:rPr>
              <a:t>Pause </a:t>
            </a:r>
          </a:p>
          <a:p>
            <a:pPr marL="342900" indent="-342900">
              <a:buFont typeface="+mj-lt"/>
              <a:buAutoNum type="arabicPeriod"/>
            </a:pPr>
            <a:r>
              <a:rPr lang="en-US" sz="2200" dirty="0">
                <a:solidFill>
                  <a:srgbClr val="69AD40"/>
                </a:solidFill>
                <a:latin typeface="Arial Rounded MT Bold" panose="020F0704030504030204" pitchFamily="34" charset="0"/>
              </a:rPr>
              <a:t>Breathe </a:t>
            </a:r>
          </a:p>
          <a:p>
            <a:pPr marL="342900" indent="-342900">
              <a:buFont typeface="+mj-lt"/>
              <a:buAutoNum type="arabicPeriod"/>
            </a:pPr>
            <a:r>
              <a:rPr lang="en-US" sz="2200" dirty="0">
                <a:solidFill>
                  <a:srgbClr val="69AD40"/>
                </a:solidFill>
                <a:latin typeface="Arial Rounded MT Bold" panose="020F0704030504030204" pitchFamily="34" charset="0"/>
              </a:rPr>
              <a:t>Respond</a:t>
            </a:r>
          </a:p>
        </p:txBody>
      </p:sp>
      <p:sp>
        <p:nvSpPr>
          <p:cNvPr id="3" name="TextBox 2"/>
          <p:cNvSpPr txBox="1"/>
          <p:nvPr/>
        </p:nvSpPr>
        <p:spPr>
          <a:xfrm>
            <a:off x="5622878" y="6324600"/>
            <a:ext cx="6567534" cy="369332"/>
          </a:xfrm>
          <a:prstGeom prst="rect">
            <a:avLst/>
          </a:prstGeom>
          <a:noFill/>
        </p:spPr>
        <p:txBody>
          <a:bodyPr wrap="square" rtlCol="0">
            <a:spAutoFit/>
          </a:bodyPr>
          <a:lstStyle/>
          <a:p>
            <a:r>
              <a:rPr lang="en-US" sz="1800" dirty="0"/>
              <a:t>Strong4Life Team at Children’s Healthcare of Atlanta</a:t>
            </a:r>
          </a:p>
        </p:txBody>
      </p:sp>
    </p:spTree>
    <p:extLst>
      <p:ext uri="{BB962C8B-B14F-4D97-AF65-F5344CB8AC3E}">
        <p14:creationId xmlns:p14="http://schemas.microsoft.com/office/powerpoint/2010/main" val="856868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EA6BD42-F094-8C47-B58B-A34CEE5B6E6C}"/>
              </a:ext>
            </a:extLst>
          </p:cNvPr>
          <p:cNvSpPr>
            <a:spLocks noGrp="1"/>
          </p:cNvSpPr>
          <p:nvPr>
            <p:ph type="title"/>
          </p:nvPr>
        </p:nvSpPr>
        <p:spPr>
          <a:xfrm>
            <a:off x="618950" y="1143000"/>
            <a:ext cx="10626436" cy="1325563"/>
          </a:xfrm>
          <a:prstGeom prst="rect">
            <a:avLst/>
          </a:prstGeom>
        </p:spPr>
        <p:txBody>
          <a:bodyPr vert="horz" lIns="91440" tIns="45720" rIns="91440" bIns="45720" rtlCol="0" anchor="ctr">
            <a:normAutofit/>
          </a:bodyPr>
          <a:lstStyle>
            <a:lvl1pPr algn="ctr">
              <a:defRPr/>
            </a:lvl1pPr>
          </a:lstStyle>
          <a:p>
            <a:r>
              <a:rPr lang="en-US" sz="4400" dirty="0">
                <a:solidFill>
                  <a:srgbClr val="00A4C7"/>
                </a:solidFill>
                <a:latin typeface="Arial Bold" pitchFamily="34" charset="0"/>
                <a:cs typeface="Arial Bold" pitchFamily="34" charset="0"/>
              </a:rPr>
              <a:t>Primary Objectives</a:t>
            </a:r>
          </a:p>
        </p:txBody>
      </p:sp>
      <p:pic>
        <p:nvPicPr>
          <p:cNvPr id="6" name="Picture 5">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8" name="Text Placeholder 5">
            <a:extLst>
              <a:ext uri="{FF2B5EF4-FFF2-40B4-BE49-F238E27FC236}">
                <a16:creationId xmlns:a16="http://schemas.microsoft.com/office/drawing/2014/main" id="{0A85A5CD-7A91-CB42-9062-C565F5340A87}"/>
              </a:ext>
            </a:extLst>
          </p:cNvPr>
          <p:cNvSpPr txBox="1">
            <a:spLocks/>
          </p:cNvSpPr>
          <p:nvPr/>
        </p:nvSpPr>
        <p:spPr>
          <a:xfrm>
            <a:off x="455612" y="3048000"/>
            <a:ext cx="6934200"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pPr marL="2344156" marR="0" lvl="4" indent="0" algn="l" defTabSz="1172078" rtl="0" eaLnBrk="1" fontAlgn="auto" latinLnBrk="0" hangingPunct="1">
              <a:lnSpc>
                <a:spcPct val="100000"/>
              </a:lnSpc>
              <a:spcBef>
                <a:spcPts val="0"/>
              </a:spcBef>
              <a:spcAft>
                <a:spcPts val="0"/>
              </a:spcAft>
              <a:buClrTx/>
              <a:buSzTx/>
              <a:tabLst/>
              <a:defRPr/>
            </a:pPr>
            <a:endParaRPr lang="en-US" sz="1600" dirty="0">
              <a:solidFill>
                <a:schemeClr val="tx1">
                  <a:lumMod val="50000"/>
                  <a:lumOff val="50000"/>
                </a:schemeClr>
              </a:solidFill>
            </a:endParaRPr>
          </a:p>
          <a:p>
            <a:endParaRPr lang="en-US" sz="2800" dirty="0">
              <a:solidFill>
                <a:srgbClr val="69AD40"/>
              </a:solidFill>
              <a:latin typeface="Arial" pitchFamily="34" charset="0"/>
              <a:cs typeface="Arial" pitchFamily="34" charset="0"/>
            </a:endParaRPr>
          </a:p>
          <a:p>
            <a:pPr marL="285750" indent="-228600">
              <a:lnSpc>
                <a:spcPct val="110000"/>
              </a:lnSpc>
              <a:spcAft>
                <a:spcPts val="600"/>
              </a:spcAft>
              <a:buFont typeface="Arial" panose="020B0604020202020204" pitchFamily="34" charset="0"/>
              <a:buChar char="•"/>
            </a:pPr>
            <a:endParaRPr lang="en-US" sz="2800" dirty="0">
              <a:solidFill>
                <a:srgbClr val="69AD40"/>
              </a:solidFill>
              <a:latin typeface="Arial" pitchFamily="34" charset="0"/>
              <a:cs typeface="Arial" pitchFamily="34" charset="0"/>
            </a:endParaRP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You are gathering information and impressions of a student’s wellbeing.</a:t>
            </a: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You may discover that a child needs help and support.</a:t>
            </a: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When you have a reasonable suspicion that abuse has occurred, follow your protocol and make a report. </a:t>
            </a:r>
          </a:p>
          <a:p>
            <a:pPr marL="57150">
              <a:lnSpc>
                <a:spcPct val="110000"/>
              </a:lnSpc>
              <a:spcAft>
                <a:spcPts val="600"/>
              </a:spcAft>
            </a:pPr>
            <a:endParaRPr lang="en-US" sz="2400" dirty="0"/>
          </a:p>
          <a:p>
            <a:pPr marL="2344156" marR="0" lvl="4" indent="0" algn="l" defTabSz="1172078" rtl="0" eaLnBrk="1" fontAlgn="auto" latinLnBrk="0" hangingPunct="1">
              <a:lnSpc>
                <a:spcPct val="100000"/>
              </a:lnSpc>
              <a:spcBef>
                <a:spcPts val="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pic>
        <p:nvPicPr>
          <p:cNvPr id="9" name="Picture 8" descr="A picture containing person, indoor, young, holding&#10;&#10;Description automatically generated">
            <a:extLst>
              <a:ext uri="{FF2B5EF4-FFF2-40B4-BE49-F238E27FC236}">
                <a16:creationId xmlns:a16="http://schemas.microsoft.com/office/drawing/2014/main" id="{87E7D075-2821-9D4E-9C7F-3085E2034F14}"/>
              </a:ext>
            </a:extLst>
          </p:cNvPr>
          <p:cNvPicPr>
            <a:picLocks noChangeAspect="1"/>
          </p:cNvPicPr>
          <p:nvPr/>
        </p:nvPicPr>
        <p:blipFill rotWithShape="1">
          <a:blip r:embed="rId4"/>
          <a:srcRect t="7695" r="23010" b="1394"/>
          <a:stretch/>
        </p:blipFill>
        <p:spPr>
          <a:xfrm>
            <a:off x="7389812" y="2788190"/>
            <a:ext cx="3405637" cy="2694329"/>
          </a:xfrm>
          <a:prstGeom prst="rect">
            <a:avLst/>
          </a:prstGeom>
        </p:spPr>
      </p:pic>
    </p:spTree>
    <p:extLst>
      <p:ext uri="{BB962C8B-B14F-4D97-AF65-F5344CB8AC3E}">
        <p14:creationId xmlns:p14="http://schemas.microsoft.com/office/powerpoint/2010/main" val="239052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pic>
        <p:nvPicPr>
          <p:cNvPr id="2051" name="Picture 3" descr="C:\Users\Zobidad\Desktop\Picture3.jpg"/>
          <p:cNvPicPr>
            <a:picLocks noChangeAspect="1" noChangeArrowheads="1"/>
          </p:cNvPicPr>
          <p:nvPr/>
        </p:nvPicPr>
        <p:blipFill>
          <a:blip r:embed="rId4" cstate="print"/>
          <a:srcRect/>
          <a:stretch>
            <a:fillRect/>
          </a:stretch>
        </p:blipFill>
        <p:spPr bwMode="auto">
          <a:xfrm>
            <a:off x="0" y="-19251"/>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802867" y="-152400"/>
            <a:ext cx="9701745" cy="1325563"/>
          </a:xfrm>
        </p:spPr>
        <p:txBody>
          <a:bodyPr>
            <a:noAutofit/>
          </a:bodyPr>
          <a:lstStyle/>
          <a:p>
            <a:pPr algn="l"/>
            <a:r>
              <a:rPr lang="en-US" sz="4400" dirty="0">
                <a:solidFill>
                  <a:srgbClr val="00A4C7"/>
                </a:solidFill>
                <a:latin typeface="Arial Bold" pitchFamily="34" charset="0"/>
                <a:cs typeface="Arial Bold" pitchFamily="34" charset="0"/>
              </a:rPr>
              <a:t>Prepare Now for Your Specific Role</a:t>
            </a:r>
          </a:p>
        </p:txBody>
      </p:sp>
      <p:graphicFrame>
        <p:nvGraphicFramePr>
          <p:cNvPr id="8" name="Text Placeholder 3">
            <a:extLst>
              <a:ext uri="{FF2B5EF4-FFF2-40B4-BE49-F238E27FC236}">
                <a16:creationId xmlns:a16="http://schemas.microsoft.com/office/drawing/2014/main" id="{BEE3C688-4D5C-442B-9CAE-0F187FD10286}"/>
              </a:ext>
            </a:extLst>
          </p:cNvPr>
          <p:cNvGraphicFramePr/>
          <p:nvPr>
            <p:extLst>
              <p:ext uri="{D42A27DB-BD31-4B8C-83A1-F6EECF244321}">
                <p14:modId xmlns:p14="http://schemas.microsoft.com/office/powerpoint/2010/main" val="2494768256"/>
              </p:ext>
            </p:extLst>
          </p:nvPr>
        </p:nvGraphicFramePr>
        <p:xfrm>
          <a:off x="3122612" y="1277112"/>
          <a:ext cx="6262009" cy="50474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sp>
        <p:nvSpPr>
          <p:cNvPr id="7" name="Title 1">
            <a:extLst>
              <a:ext uri="{FF2B5EF4-FFF2-40B4-BE49-F238E27FC236}">
                <a16:creationId xmlns:a16="http://schemas.microsoft.com/office/drawing/2014/main" id="{BFF5B8CE-75FD-7C4B-A692-6EC7121BF93D}"/>
              </a:ext>
            </a:extLst>
          </p:cNvPr>
          <p:cNvSpPr>
            <a:spLocks noGrp="1"/>
          </p:cNvSpPr>
          <p:nvPr>
            <p:ph type="title"/>
          </p:nvPr>
        </p:nvSpPr>
        <p:spPr>
          <a:xfrm>
            <a:off x="1903412" y="365125"/>
            <a:ext cx="8391657" cy="1325563"/>
          </a:xfrm>
        </p:spPr>
        <p:txBody>
          <a:bodyPr>
            <a:normAutofit/>
          </a:bodyPr>
          <a:lstStyle/>
          <a:p>
            <a:r>
              <a:rPr lang="en-US" sz="4400" dirty="0">
                <a:solidFill>
                  <a:srgbClr val="00A4C7"/>
                </a:solidFill>
                <a:latin typeface="Arial Bold" pitchFamily="34" charset="0"/>
                <a:cs typeface="Arial Bold" pitchFamily="34" charset="0"/>
              </a:rPr>
              <a:t>You’re On Deck</a:t>
            </a:r>
          </a:p>
        </p:txBody>
      </p:sp>
      <p:sp>
        <p:nvSpPr>
          <p:cNvPr id="8" name="Text Placeholder 2">
            <a:extLst>
              <a:ext uri="{FF2B5EF4-FFF2-40B4-BE49-F238E27FC236}">
                <a16:creationId xmlns:a16="http://schemas.microsoft.com/office/drawing/2014/main" id="{C4BD6552-6CA7-A447-958D-E4C5B1CE79D4}"/>
              </a:ext>
            </a:extLst>
          </p:cNvPr>
          <p:cNvSpPr txBox="1">
            <a:spLocks/>
          </p:cNvSpPr>
          <p:nvPr/>
        </p:nvSpPr>
        <p:spPr>
          <a:xfrm>
            <a:off x="4743118" y="2606750"/>
            <a:ext cx="6477000" cy="3565450"/>
          </a:xfrm>
          <a:prstGeom prst="rect">
            <a:avLst/>
          </a:prstGeom>
        </p:spPr>
        <p:txBody>
          <a:bodyPr vert="horz" wrap="square" lIns="117208" tIns="58604" rIns="117208" bIns="58604" rtlCol="0" anchor="t">
            <a:spAutoFit/>
          </a:bodyPr>
          <a:lstStyle/>
          <a:p>
            <a:pPr algn="ctr"/>
            <a:r>
              <a:rPr lang="en-US" sz="2800" dirty="0">
                <a:solidFill>
                  <a:srgbClr val="69AD40"/>
                </a:solidFill>
                <a:latin typeface="Arial" pitchFamily="34" charset="0"/>
                <a:cs typeface="Arial" pitchFamily="34" charset="0"/>
              </a:rPr>
              <a:t>You may be among the first to have the opportunity to interact with students out of isolation. </a:t>
            </a:r>
          </a:p>
          <a:p>
            <a:pPr algn="ctr"/>
            <a:endParaRPr lang="en-US" sz="2800" dirty="0">
              <a:solidFill>
                <a:srgbClr val="69AD40"/>
              </a:solidFill>
              <a:latin typeface="Arial" pitchFamily="34" charset="0"/>
              <a:cs typeface="Arial" pitchFamily="34" charset="0"/>
            </a:endParaRPr>
          </a:p>
          <a:p>
            <a:pPr algn="ctr"/>
            <a:r>
              <a:rPr lang="en-US" sz="2800" dirty="0">
                <a:solidFill>
                  <a:srgbClr val="69AD40"/>
                </a:solidFill>
                <a:latin typeface="Arial" pitchFamily="34" charset="0"/>
                <a:cs typeface="Arial" pitchFamily="34" charset="0"/>
              </a:rPr>
              <a:t>You may also have students who have been interacting with others for a while.</a:t>
            </a:r>
          </a:p>
          <a:p>
            <a:pPr algn="ctr"/>
            <a:endParaRPr lang="en-US" sz="2800" dirty="0">
              <a:solidFill>
                <a:srgbClr val="69AD40"/>
              </a:solidFill>
              <a:latin typeface="Arial" pitchFamily="34" charset="0"/>
              <a:cs typeface="Arial" pitchFamily="34" charset="0"/>
            </a:endParaRPr>
          </a:p>
          <a:p>
            <a:pPr algn="ctr"/>
            <a:endParaRPr lang="en-US" sz="2800" dirty="0">
              <a:solidFill>
                <a:srgbClr val="69AD40"/>
              </a:solidFill>
              <a:latin typeface="Arial" pitchFamily="34" charset="0"/>
              <a:cs typeface="Arial" pitchFamily="34" charset="0"/>
            </a:endParaRPr>
          </a:p>
        </p:txBody>
      </p:sp>
      <p:pic>
        <p:nvPicPr>
          <p:cNvPr id="9" name="Picture 8" descr="A baseball player holding a bat on a field&#10;&#10;Description automatically generated">
            <a:extLst>
              <a:ext uri="{FF2B5EF4-FFF2-40B4-BE49-F238E27FC236}">
                <a16:creationId xmlns:a16="http://schemas.microsoft.com/office/drawing/2014/main" id="{D427C5CD-E563-964A-A045-0E0E2DAFAA5A}"/>
              </a:ext>
            </a:extLst>
          </p:cNvPr>
          <p:cNvPicPr>
            <a:picLocks noChangeAspect="1"/>
          </p:cNvPicPr>
          <p:nvPr/>
        </p:nvPicPr>
        <p:blipFill rotWithShape="1">
          <a:blip r:embed="rId4"/>
          <a:srcRect l="8291" r="19909" b="2"/>
          <a:stretch/>
        </p:blipFill>
        <p:spPr>
          <a:xfrm>
            <a:off x="1217612" y="2413444"/>
            <a:ext cx="3525506" cy="3682556"/>
          </a:xfrm>
          <a:prstGeom prst="rect">
            <a:avLst/>
          </a:prstGeom>
        </p:spPr>
      </p:pic>
    </p:spTree>
    <p:extLst>
      <p:ext uri="{BB962C8B-B14F-4D97-AF65-F5344CB8AC3E}">
        <p14:creationId xmlns:p14="http://schemas.microsoft.com/office/powerpoint/2010/main" val="285926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J:\GCCA Pictures\Stock Pics\iStock_000008692225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 y="1690688"/>
            <a:ext cx="5468343" cy="502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Placeholder 1">
            <a:extLst>
              <a:ext uri="{FF2B5EF4-FFF2-40B4-BE49-F238E27FC236}">
                <a16:creationId xmlns:a16="http://schemas.microsoft.com/office/drawing/2014/main" id="{2B723FCD-0135-754C-BED4-B33E81E1B2F8}"/>
              </a:ext>
            </a:extLst>
          </p:cNvPr>
          <p:cNvSpPr>
            <a:spLocks noGrp="1"/>
          </p:cNvSpPr>
          <p:nvPr>
            <p:ph type="title"/>
          </p:nvPr>
        </p:nvSpPr>
        <p:spPr>
          <a:xfrm>
            <a:off x="2055812" y="365125"/>
            <a:ext cx="8539739" cy="1325563"/>
          </a:xfrm>
          <a:prstGeom prst="rect">
            <a:avLst/>
          </a:prstGeom>
        </p:spPr>
        <p:txBody>
          <a:bodyPr vert="horz" lIns="91440" tIns="45720" rIns="91440" bIns="45720" rtlCol="0" anchor="ctr">
            <a:noAutofit/>
          </a:bodyPr>
          <a:lstStyle/>
          <a:p>
            <a:r>
              <a:rPr lang="en-US" sz="4400" dirty="0">
                <a:solidFill>
                  <a:srgbClr val="00A4C7"/>
                </a:solidFill>
                <a:latin typeface="Arial Bold" pitchFamily="34" charset="0"/>
                <a:cs typeface="Arial Bold" pitchFamily="34" charset="0"/>
              </a:rPr>
              <a:t>General Signs of Maltreatment</a:t>
            </a:r>
          </a:p>
        </p:txBody>
      </p:sp>
      <p:sp>
        <p:nvSpPr>
          <p:cNvPr id="10" name="Text Placeholder 5">
            <a:extLst>
              <a:ext uri="{FF2B5EF4-FFF2-40B4-BE49-F238E27FC236}">
                <a16:creationId xmlns:a16="http://schemas.microsoft.com/office/drawing/2014/main" id="{0A85A5CD-7A91-CB42-9062-C565F5340A87}"/>
              </a:ext>
            </a:extLst>
          </p:cNvPr>
          <p:cNvSpPr txBox="1">
            <a:spLocks/>
          </p:cNvSpPr>
          <p:nvPr/>
        </p:nvSpPr>
        <p:spPr>
          <a:xfrm>
            <a:off x="5713412" y="3097393"/>
            <a:ext cx="5638801" cy="2209800"/>
          </a:xfrm>
          <a:prstGeom prst="rect">
            <a:avLst/>
          </a:prstGeom>
          <a:solidFill>
            <a:schemeClr val="bg1"/>
          </a:solidFill>
        </p:spPr>
        <p:txBody>
          <a:bodyPr vert="horz" lIns="117208" tIns="58604" rIns="117208" bIns="58604" rtlCol="0" anchor="ctr"/>
          <a:lstStyle>
            <a:lvl2pPr>
              <a:defRPr sz="2000"/>
            </a:lvl2pPr>
            <a:lvl3pPr>
              <a:defRPr sz="1600"/>
            </a:lvl3pPr>
            <a:lvl4pPr>
              <a:defRPr sz="1400"/>
            </a:lvl4pPr>
            <a:lvl5pPr>
              <a:defRPr sz="1400"/>
            </a:lvl5pPr>
          </a:lstStyle>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Panic Attacks</a:t>
            </a: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Fear</a:t>
            </a: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Anger</a:t>
            </a: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Withdrawal/Lack of eye contact</a:t>
            </a: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Less interaction with others</a:t>
            </a:r>
          </a:p>
          <a:p>
            <a:pPr marL="457200" indent="-457200">
              <a:buFont typeface="Arial" panose="020B0604020202020204" pitchFamily="34" charset="0"/>
              <a:buChar char="•"/>
            </a:pPr>
            <a:endParaRPr lang="en-US" sz="2800" dirty="0">
              <a:solidFill>
                <a:srgbClr val="69AD40"/>
              </a:solidFill>
              <a:latin typeface="Arial" pitchFamily="34" charset="0"/>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J:\GCCA Pictures\Stock Pics\iStock_000008692225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 y="1690688"/>
            <a:ext cx="5468343" cy="502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Placeholder 1">
            <a:extLst>
              <a:ext uri="{FF2B5EF4-FFF2-40B4-BE49-F238E27FC236}">
                <a16:creationId xmlns:a16="http://schemas.microsoft.com/office/drawing/2014/main" id="{2B723FCD-0135-754C-BED4-B33E81E1B2F8}"/>
              </a:ext>
            </a:extLst>
          </p:cNvPr>
          <p:cNvSpPr>
            <a:spLocks noGrp="1"/>
          </p:cNvSpPr>
          <p:nvPr>
            <p:ph type="title"/>
          </p:nvPr>
        </p:nvSpPr>
        <p:spPr>
          <a:xfrm>
            <a:off x="2132012" y="365125"/>
            <a:ext cx="8463539" cy="1325563"/>
          </a:xfrm>
          <a:prstGeom prst="rect">
            <a:avLst/>
          </a:prstGeom>
        </p:spPr>
        <p:txBody>
          <a:bodyPr vert="horz" lIns="91440" tIns="45720" rIns="91440" bIns="45720" rtlCol="0" anchor="ctr">
            <a:noAutofit/>
          </a:bodyPr>
          <a:lstStyle/>
          <a:p>
            <a:r>
              <a:rPr lang="en-US" sz="4400" dirty="0">
                <a:solidFill>
                  <a:srgbClr val="00A4C7"/>
                </a:solidFill>
                <a:latin typeface="Arial Bold" pitchFamily="34" charset="0"/>
                <a:cs typeface="Arial Bold" pitchFamily="34" charset="0"/>
              </a:rPr>
              <a:t>General Signs of Maltreatment</a:t>
            </a:r>
          </a:p>
        </p:txBody>
      </p:sp>
      <p:sp>
        <p:nvSpPr>
          <p:cNvPr id="8" name="Text Placeholder 5">
            <a:extLst>
              <a:ext uri="{FF2B5EF4-FFF2-40B4-BE49-F238E27FC236}">
                <a16:creationId xmlns:a16="http://schemas.microsoft.com/office/drawing/2014/main" id="{0A85A5CD-7A91-CB42-9062-C565F5340A87}"/>
              </a:ext>
            </a:extLst>
          </p:cNvPr>
          <p:cNvSpPr txBox="1">
            <a:spLocks/>
          </p:cNvSpPr>
          <p:nvPr/>
        </p:nvSpPr>
        <p:spPr>
          <a:xfrm>
            <a:off x="5942012" y="3276600"/>
            <a:ext cx="5638801"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pPr marL="457200" indent="-457200">
              <a:buFont typeface="Arial" panose="020B0604020202020204" pitchFamily="34" charset="0"/>
              <a:buChar char="•"/>
            </a:pPr>
            <a:endParaRPr lang="en-US" sz="2800" dirty="0">
              <a:solidFill>
                <a:srgbClr val="69AD40"/>
              </a:solidFill>
              <a:latin typeface="Arial" pitchFamily="34" charset="0"/>
              <a:cs typeface="Arial" pitchFamily="34" charset="0"/>
            </a:endParaRPr>
          </a:p>
        </p:txBody>
      </p:sp>
      <p:sp>
        <p:nvSpPr>
          <p:cNvPr id="2" name="Rectangle 1"/>
          <p:cNvSpPr/>
          <p:nvPr/>
        </p:nvSpPr>
        <p:spPr>
          <a:xfrm>
            <a:off x="5542955" y="2863465"/>
            <a:ext cx="6092825" cy="3108543"/>
          </a:xfrm>
          <a:prstGeom prst="rect">
            <a:avLst/>
          </a:prstGeom>
        </p:spPr>
        <p:txBody>
          <a:bodyPr>
            <a:spAutoFit/>
          </a:bodyPr>
          <a:lstStyle/>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Lack of interest in activities previously enjoyed</a:t>
            </a: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Easily startled</a:t>
            </a: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Fatigue/Exhaustion </a:t>
            </a: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Insomnia</a:t>
            </a:r>
          </a:p>
          <a:p>
            <a:pPr marL="457200" indent="-457200">
              <a:buFont typeface="Arial" panose="020B0604020202020204" pitchFamily="34" charset="0"/>
              <a:buChar char="•"/>
            </a:pPr>
            <a:r>
              <a:rPr lang="en-US" sz="2800" dirty="0">
                <a:solidFill>
                  <a:srgbClr val="69AD40"/>
                </a:solidFill>
                <a:latin typeface="Arial" pitchFamily="34" charset="0"/>
                <a:cs typeface="Arial" pitchFamily="34" charset="0"/>
              </a:rPr>
              <a:t>Vague complaints of aches and pains throughout body</a:t>
            </a:r>
          </a:p>
        </p:txBody>
      </p:sp>
    </p:spTree>
    <p:extLst>
      <p:ext uri="{BB962C8B-B14F-4D97-AF65-F5344CB8AC3E}">
        <p14:creationId xmlns:p14="http://schemas.microsoft.com/office/powerpoint/2010/main" val="1918961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sp>
        <p:nvSpPr>
          <p:cNvPr id="7" name="Title 1">
            <a:extLst>
              <a:ext uri="{FF2B5EF4-FFF2-40B4-BE49-F238E27FC236}">
                <a16:creationId xmlns:a16="http://schemas.microsoft.com/office/drawing/2014/main" id="{BFF5B8CE-75FD-7C4B-A692-6EC7121BF93D}"/>
              </a:ext>
            </a:extLst>
          </p:cNvPr>
          <p:cNvSpPr>
            <a:spLocks noGrp="1"/>
          </p:cNvSpPr>
          <p:nvPr>
            <p:ph type="title"/>
          </p:nvPr>
        </p:nvSpPr>
        <p:spPr>
          <a:xfrm>
            <a:off x="1903412" y="365125"/>
            <a:ext cx="8391657" cy="1325563"/>
          </a:xfrm>
        </p:spPr>
        <p:txBody>
          <a:bodyPr>
            <a:normAutofit/>
          </a:bodyPr>
          <a:lstStyle/>
          <a:p>
            <a:r>
              <a:rPr lang="en-US" sz="4400" dirty="0">
                <a:solidFill>
                  <a:srgbClr val="00A4C7"/>
                </a:solidFill>
                <a:latin typeface="Arial Bold" pitchFamily="34" charset="0"/>
                <a:cs typeface="Arial Bold" pitchFamily="34" charset="0"/>
              </a:rPr>
              <a:t>Signs of Online Abuse</a:t>
            </a:r>
          </a:p>
        </p:txBody>
      </p:sp>
      <p:graphicFrame>
        <p:nvGraphicFramePr>
          <p:cNvPr id="9" name="Content Placeholder 3">
            <a:extLst>
              <a:ext uri="{FF2B5EF4-FFF2-40B4-BE49-F238E27FC236}">
                <a16:creationId xmlns:a16="http://schemas.microsoft.com/office/drawing/2014/main" id="{DA927487-E295-4FBD-992A-45DEA817AB55}"/>
              </a:ext>
            </a:extLst>
          </p:cNvPr>
          <p:cNvGraphicFramePr>
            <a:graphicFrameLocks noGrp="1"/>
          </p:cNvGraphicFramePr>
          <p:nvPr>
            <p:ph sz="half" idx="4294967295"/>
            <p:extLst>
              <p:ext uri="{D42A27DB-BD31-4B8C-83A1-F6EECF244321}">
                <p14:modId xmlns:p14="http://schemas.microsoft.com/office/powerpoint/2010/main" val="3966972578"/>
              </p:ext>
            </p:extLst>
          </p:nvPr>
        </p:nvGraphicFramePr>
        <p:xfrm>
          <a:off x="1036050" y="2286000"/>
          <a:ext cx="10087562" cy="358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FF853AB6-AB32-D34F-9D78-A6617590D0F9}"/>
              </a:ext>
            </a:extLst>
          </p:cNvPr>
          <p:cNvSpPr txBox="1"/>
          <p:nvPr/>
        </p:nvSpPr>
        <p:spPr>
          <a:xfrm>
            <a:off x="519545" y="-1517073"/>
            <a:ext cx="184731" cy="446276"/>
          </a:xfrm>
          <a:prstGeom prst="rect">
            <a:avLst/>
          </a:prstGeom>
          <a:noFill/>
        </p:spPr>
        <p:txBody>
          <a:bodyPr wrap="none" rtlCol="0">
            <a:spAutoFit/>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8" name="Text Placeholder 5">
            <a:extLst>
              <a:ext uri="{FF2B5EF4-FFF2-40B4-BE49-F238E27FC236}">
                <a16:creationId xmlns:a16="http://schemas.microsoft.com/office/drawing/2014/main" id="{0A85A5CD-7A91-CB42-9062-C565F5340A87}"/>
              </a:ext>
            </a:extLst>
          </p:cNvPr>
          <p:cNvSpPr txBox="1">
            <a:spLocks/>
          </p:cNvSpPr>
          <p:nvPr/>
        </p:nvSpPr>
        <p:spPr>
          <a:xfrm>
            <a:off x="301626" y="3252571"/>
            <a:ext cx="5486400"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endParaRPr lang="en-US" sz="2800" dirty="0">
              <a:solidFill>
                <a:srgbClr val="69AD40"/>
              </a:solidFill>
              <a:latin typeface="Arial" pitchFamily="34" charset="0"/>
              <a:cs typeface="Arial" pitchFamily="34" charset="0"/>
            </a:endParaRPr>
          </a:p>
          <a:p>
            <a:pPr marL="2344156" marR="0" lvl="4" indent="0" algn="l" defTabSz="1172078" rtl="0" eaLnBrk="1" fontAlgn="auto" latinLnBrk="0" hangingPunct="1">
              <a:lnSpc>
                <a:spcPct val="100000"/>
              </a:lnSpc>
              <a:spcBef>
                <a:spcPts val="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9" name="Title 1">
            <a:extLst>
              <a:ext uri="{FF2B5EF4-FFF2-40B4-BE49-F238E27FC236}">
                <a16:creationId xmlns:a16="http://schemas.microsoft.com/office/drawing/2014/main" id="{BFF5B8CE-75FD-7C4B-A692-6EC7121BF93D}"/>
              </a:ext>
            </a:extLst>
          </p:cNvPr>
          <p:cNvSpPr txBox="1">
            <a:spLocks/>
          </p:cNvSpPr>
          <p:nvPr/>
        </p:nvSpPr>
        <p:spPr>
          <a:xfrm>
            <a:off x="1903412" y="427037"/>
            <a:ext cx="8391657" cy="1325563"/>
          </a:xfrm>
          <a:prstGeom prst="rect">
            <a:avLst/>
          </a:prstGeom>
        </p:spPr>
        <p:txBody>
          <a:bodyPr vert="horz" lIns="117208" tIns="58604" rIns="117208" bIns="58604" rtlCol="0" anchor="ctr">
            <a:normAutofit/>
          </a:bodyPr>
          <a:lstStyle>
            <a:lvl1pPr algn="ctr" defTabSz="1172078" rtl="0" eaLnBrk="1" latinLnBrk="0" hangingPunct="1">
              <a:spcBef>
                <a:spcPct val="0"/>
              </a:spcBef>
              <a:buNone/>
              <a:defRPr sz="5600" kern="1200">
                <a:solidFill>
                  <a:schemeClr val="tx1"/>
                </a:solidFill>
                <a:latin typeface="+mj-lt"/>
                <a:ea typeface="+mj-ea"/>
                <a:cs typeface="+mj-cs"/>
              </a:defRPr>
            </a:lvl1pPr>
          </a:lstStyle>
          <a:p>
            <a:r>
              <a:rPr lang="en-US" sz="4400" dirty="0">
                <a:solidFill>
                  <a:srgbClr val="00A4C7"/>
                </a:solidFill>
                <a:latin typeface="Arial Bold" pitchFamily="34" charset="0"/>
                <a:cs typeface="Arial Bold" pitchFamily="34" charset="0"/>
              </a:rPr>
              <a:t>Physical Abuse</a:t>
            </a:r>
          </a:p>
        </p:txBody>
      </p:sp>
      <p:sp>
        <p:nvSpPr>
          <p:cNvPr id="10" name="Content Placeholder 1"/>
          <p:cNvSpPr>
            <a:spLocks noGrp="1"/>
          </p:cNvSpPr>
          <p:nvPr>
            <p:ph sz="quarter" idx="4294967295"/>
          </p:nvPr>
        </p:nvSpPr>
        <p:spPr>
          <a:xfrm>
            <a:off x="684212" y="2133600"/>
            <a:ext cx="5486400" cy="3951288"/>
          </a:xfrm>
          <a:prstGeom prst="rect">
            <a:avLst/>
          </a:prstGeom>
        </p:spPr>
        <p:txBody>
          <a:bodyPr/>
          <a:lstStyle/>
          <a:p>
            <a:pPr marL="0" indent="0">
              <a:buNone/>
            </a:pPr>
            <a:r>
              <a:rPr lang="en-US" sz="3200" b="1" dirty="0"/>
              <a:t>Physical Abuse is defined as:</a:t>
            </a:r>
          </a:p>
          <a:p>
            <a:r>
              <a:rPr lang="en-US" sz="2800" dirty="0"/>
              <a:t>Any </a:t>
            </a:r>
            <a:r>
              <a:rPr lang="en-US" sz="2800" b="1" dirty="0"/>
              <a:t>non-accidental physical </a:t>
            </a:r>
            <a:r>
              <a:rPr lang="en-US" sz="2800" dirty="0"/>
              <a:t>injury suffered by a child as the result of the acts or omissions of </a:t>
            </a:r>
            <a:r>
              <a:rPr lang="en-US" sz="2800" b="1" dirty="0"/>
              <a:t>a person  responsible for the care of a child</a:t>
            </a:r>
            <a:endParaRPr lang="en-US" sz="2800" dirty="0"/>
          </a:p>
          <a:p>
            <a:endParaRPr lang="en-US" dirty="0"/>
          </a:p>
        </p:txBody>
      </p:sp>
      <p:sp>
        <p:nvSpPr>
          <p:cNvPr id="12" name="Content Placeholder 7"/>
          <p:cNvSpPr>
            <a:spLocks noGrp="1"/>
          </p:cNvSpPr>
          <p:nvPr>
            <p:ph sz="half" idx="4294967295"/>
          </p:nvPr>
        </p:nvSpPr>
        <p:spPr>
          <a:xfrm>
            <a:off x="6323012" y="2133600"/>
            <a:ext cx="5562600" cy="3951288"/>
          </a:xfrm>
          <a:prstGeom prst="rect">
            <a:avLst/>
          </a:prstGeom>
        </p:spPr>
        <p:txBody>
          <a:bodyPr>
            <a:normAutofit fontScale="62500" lnSpcReduction="20000"/>
          </a:bodyPr>
          <a:lstStyle/>
          <a:p>
            <a:pPr marL="0" indent="0">
              <a:buNone/>
            </a:pPr>
            <a:r>
              <a:rPr lang="en-US" sz="4600" b="1" dirty="0"/>
              <a:t>Important Points to Remember:</a:t>
            </a:r>
          </a:p>
          <a:p>
            <a:r>
              <a:rPr lang="en-US" dirty="0"/>
              <a:t>Injuries are often unexplained or explanation is vague </a:t>
            </a:r>
          </a:p>
          <a:p>
            <a:r>
              <a:rPr lang="en-US" dirty="0"/>
              <a:t>Consistent history is often a determining factor</a:t>
            </a:r>
          </a:p>
          <a:p>
            <a:r>
              <a:rPr lang="en-US" dirty="0"/>
              <a:t>Corporal punishment is legal, physical abuse or injury is not</a:t>
            </a:r>
          </a:p>
          <a:p>
            <a:pPr lvl="1"/>
            <a:r>
              <a:rPr lang="en-US" dirty="0"/>
              <a:t>Lasting marks or injuries are reportable </a:t>
            </a:r>
          </a:p>
          <a:p>
            <a:endParaRPr lang="en-US" dirty="0"/>
          </a:p>
        </p:txBody>
      </p:sp>
    </p:spTree>
    <p:extLst>
      <p:ext uri="{BB962C8B-B14F-4D97-AF65-F5344CB8AC3E}">
        <p14:creationId xmlns:p14="http://schemas.microsoft.com/office/powerpoint/2010/main" val="1085947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8" name="Text Placeholder 5">
            <a:extLst>
              <a:ext uri="{FF2B5EF4-FFF2-40B4-BE49-F238E27FC236}">
                <a16:creationId xmlns:a16="http://schemas.microsoft.com/office/drawing/2014/main" id="{0A85A5CD-7A91-CB42-9062-C565F5340A87}"/>
              </a:ext>
            </a:extLst>
          </p:cNvPr>
          <p:cNvSpPr txBox="1">
            <a:spLocks/>
          </p:cNvSpPr>
          <p:nvPr/>
        </p:nvSpPr>
        <p:spPr>
          <a:xfrm>
            <a:off x="301626" y="3252571"/>
            <a:ext cx="5486400"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endParaRPr lang="en-US" sz="2800" dirty="0">
              <a:solidFill>
                <a:srgbClr val="69AD40"/>
              </a:solidFill>
              <a:latin typeface="Arial" pitchFamily="34" charset="0"/>
              <a:cs typeface="Arial" pitchFamily="34" charset="0"/>
            </a:endParaRPr>
          </a:p>
          <a:p>
            <a:pPr marL="2344156" marR="0" lvl="4" indent="0" algn="l" defTabSz="1172078" rtl="0" eaLnBrk="1" fontAlgn="auto" latinLnBrk="0" hangingPunct="1">
              <a:lnSpc>
                <a:spcPct val="100000"/>
              </a:lnSpc>
              <a:spcBef>
                <a:spcPts val="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9" name="Title 1">
            <a:extLst>
              <a:ext uri="{FF2B5EF4-FFF2-40B4-BE49-F238E27FC236}">
                <a16:creationId xmlns:a16="http://schemas.microsoft.com/office/drawing/2014/main" id="{BFF5B8CE-75FD-7C4B-A692-6EC7121BF93D}"/>
              </a:ext>
            </a:extLst>
          </p:cNvPr>
          <p:cNvSpPr txBox="1">
            <a:spLocks/>
          </p:cNvSpPr>
          <p:nvPr/>
        </p:nvSpPr>
        <p:spPr>
          <a:xfrm>
            <a:off x="1903412" y="427037"/>
            <a:ext cx="8391657" cy="1325563"/>
          </a:xfrm>
          <a:prstGeom prst="rect">
            <a:avLst/>
          </a:prstGeom>
        </p:spPr>
        <p:txBody>
          <a:bodyPr vert="horz" lIns="117208" tIns="58604" rIns="117208" bIns="58604" rtlCol="0" anchor="ctr">
            <a:normAutofit/>
          </a:bodyPr>
          <a:lstStyle>
            <a:lvl1pPr algn="ctr" defTabSz="1172078" rtl="0" eaLnBrk="1" latinLnBrk="0" hangingPunct="1">
              <a:spcBef>
                <a:spcPct val="0"/>
              </a:spcBef>
              <a:buNone/>
              <a:defRPr sz="5600" kern="1200">
                <a:solidFill>
                  <a:schemeClr val="tx1"/>
                </a:solidFill>
                <a:latin typeface="+mj-lt"/>
                <a:ea typeface="+mj-ea"/>
                <a:cs typeface="+mj-cs"/>
              </a:defRPr>
            </a:lvl1pPr>
          </a:lstStyle>
          <a:p>
            <a:r>
              <a:rPr lang="en-US" sz="4400" dirty="0">
                <a:solidFill>
                  <a:srgbClr val="00A4C7"/>
                </a:solidFill>
                <a:latin typeface="Arial Bold" pitchFamily="34" charset="0"/>
                <a:cs typeface="Arial Bold" pitchFamily="34" charset="0"/>
              </a:rPr>
              <a:t>Physical Abuse</a:t>
            </a:r>
          </a:p>
        </p:txBody>
      </p:sp>
      <p:sp>
        <p:nvSpPr>
          <p:cNvPr id="10" name="Content Placeholder 1"/>
          <p:cNvSpPr>
            <a:spLocks noGrp="1"/>
          </p:cNvSpPr>
          <p:nvPr>
            <p:ph sz="quarter" idx="4294967295"/>
          </p:nvPr>
        </p:nvSpPr>
        <p:spPr>
          <a:xfrm>
            <a:off x="684212" y="1565275"/>
            <a:ext cx="5486400" cy="3951288"/>
          </a:xfrm>
          <a:prstGeom prst="rect">
            <a:avLst/>
          </a:prstGeom>
        </p:spPr>
        <p:txBody>
          <a:bodyPr/>
          <a:lstStyle/>
          <a:p>
            <a:pPr marL="0" indent="0">
              <a:buNone/>
            </a:pPr>
            <a:r>
              <a:rPr lang="en-US" sz="3200" b="1" dirty="0"/>
              <a:t>Bruises</a:t>
            </a:r>
          </a:p>
          <a:p>
            <a:r>
              <a:rPr lang="en-US" sz="2800" dirty="0"/>
              <a:t>Unexplained</a:t>
            </a:r>
          </a:p>
          <a:p>
            <a:r>
              <a:rPr lang="en-US" sz="2800" dirty="0"/>
              <a:t>Pattern (shape resembles    object like hand)</a:t>
            </a:r>
          </a:p>
          <a:p>
            <a:r>
              <a:rPr lang="en-US" sz="2800" dirty="0"/>
              <a:t>Location</a:t>
            </a:r>
          </a:p>
          <a:p>
            <a:pPr lvl="1"/>
            <a:r>
              <a:rPr lang="en-US" sz="2300" b="1" dirty="0"/>
              <a:t>Ears</a:t>
            </a:r>
            <a:r>
              <a:rPr lang="en-US" sz="2300" dirty="0"/>
              <a:t>, </a:t>
            </a:r>
            <a:r>
              <a:rPr lang="en-US" sz="2300" b="1" dirty="0"/>
              <a:t>soft part of cheek</a:t>
            </a:r>
            <a:r>
              <a:rPr lang="en-US" sz="2300" dirty="0"/>
              <a:t>, </a:t>
            </a:r>
            <a:r>
              <a:rPr lang="en-US" sz="2300" b="1" dirty="0"/>
              <a:t>neck</a:t>
            </a:r>
            <a:r>
              <a:rPr lang="en-US" sz="2300" dirty="0"/>
              <a:t>, inner thighs/genitals, trunk, buttocks, </a:t>
            </a:r>
            <a:r>
              <a:rPr lang="en-US" sz="2300" b="1" dirty="0"/>
              <a:t>hands</a:t>
            </a:r>
            <a:r>
              <a:rPr lang="en-US" sz="2300" dirty="0"/>
              <a:t>/feet</a:t>
            </a:r>
          </a:p>
          <a:p>
            <a:endParaRPr lang="en-US" dirty="0"/>
          </a:p>
        </p:txBody>
      </p:sp>
      <p:sp>
        <p:nvSpPr>
          <p:cNvPr id="12" name="Content Placeholder 7"/>
          <p:cNvSpPr>
            <a:spLocks noGrp="1"/>
          </p:cNvSpPr>
          <p:nvPr>
            <p:ph sz="half" idx="4294967295"/>
          </p:nvPr>
        </p:nvSpPr>
        <p:spPr>
          <a:xfrm>
            <a:off x="6323012" y="1524000"/>
            <a:ext cx="5486400" cy="3951288"/>
          </a:xfrm>
          <a:prstGeom prst="rect">
            <a:avLst/>
          </a:prstGeom>
        </p:spPr>
        <p:txBody>
          <a:bodyPr>
            <a:normAutofit fontScale="70000" lnSpcReduction="20000"/>
          </a:bodyPr>
          <a:lstStyle/>
          <a:p>
            <a:pPr marL="0" indent="0">
              <a:buNone/>
            </a:pPr>
            <a:r>
              <a:rPr lang="en-US" sz="4600" b="1" dirty="0"/>
              <a:t>Burns</a:t>
            </a:r>
          </a:p>
          <a:p>
            <a:r>
              <a:rPr lang="en-US" dirty="0"/>
              <a:t>Injuries are often unexplained or explanation is vague </a:t>
            </a:r>
          </a:p>
          <a:p>
            <a:r>
              <a:rPr lang="en-US" dirty="0"/>
              <a:t>Consistent history is often a determining factor</a:t>
            </a:r>
          </a:p>
          <a:p>
            <a:r>
              <a:rPr lang="en-US" dirty="0"/>
              <a:t>Corporal punishment is legal, physical abuse or injury is not</a:t>
            </a:r>
          </a:p>
          <a:p>
            <a:pPr lvl="1"/>
            <a:r>
              <a:rPr lang="en-US" dirty="0"/>
              <a:t>Lasting marks or injuries are reportable </a:t>
            </a:r>
          </a:p>
          <a:p>
            <a:endParaRPr lang="en-US" dirty="0"/>
          </a:p>
        </p:txBody>
      </p:sp>
      <p:pic>
        <p:nvPicPr>
          <p:cNvPr id="7" name="Picture 2">
            <a:extLst>
              <a:ext uri="{FF2B5EF4-FFF2-40B4-BE49-F238E27FC236}">
                <a16:creationId xmlns:a16="http://schemas.microsoft.com/office/drawing/2014/main" id="{ABDF0381-7253-4BC5-B04C-A264413A6BBD}"/>
              </a:ext>
            </a:extLst>
          </p:cNvPr>
          <p:cNvPicPr>
            <a:picLocks noChangeAspect="1" noChangeArrowheads="1"/>
          </p:cNvPicPr>
          <p:nvPr/>
        </p:nvPicPr>
        <p:blipFill>
          <a:blip r:embed="rId4" cstate="print"/>
          <a:srcRect/>
          <a:stretch>
            <a:fillRect/>
          </a:stretch>
        </p:blipFill>
        <p:spPr bwMode="auto">
          <a:xfrm>
            <a:off x="684212" y="5268223"/>
            <a:ext cx="1753731" cy="1326540"/>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3503612" y="5136067"/>
            <a:ext cx="2151888" cy="1525524"/>
          </a:xfrm>
          <a:prstGeom prst="rect">
            <a:avLst/>
          </a:prstGeom>
        </p:spPr>
      </p:pic>
      <p:pic>
        <p:nvPicPr>
          <p:cNvPr id="3" name="Picture 2"/>
          <p:cNvPicPr>
            <a:picLocks noChangeAspect="1"/>
          </p:cNvPicPr>
          <p:nvPr/>
        </p:nvPicPr>
        <p:blipFill>
          <a:blip r:embed="rId6"/>
          <a:stretch>
            <a:fillRect/>
          </a:stretch>
        </p:blipFill>
        <p:spPr>
          <a:xfrm>
            <a:off x="6260097" y="4961569"/>
            <a:ext cx="2369820" cy="1874520"/>
          </a:xfrm>
          <a:prstGeom prst="rect">
            <a:avLst/>
          </a:prstGeom>
        </p:spPr>
      </p:pic>
      <p:pic>
        <p:nvPicPr>
          <p:cNvPr id="4" name="Picture 3"/>
          <p:cNvPicPr>
            <a:picLocks noChangeAspect="1"/>
          </p:cNvPicPr>
          <p:nvPr/>
        </p:nvPicPr>
        <p:blipFill>
          <a:blip r:embed="rId7"/>
          <a:stretch>
            <a:fillRect/>
          </a:stretch>
        </p:blipFill>
        <p:spPr>
          <a:xfrm>
            <a:off x="9397910" y="5136067"/>
            <a:ext cx="1711452" cy="1493520"/>
          </a:xfrm>
          <a:prstGeom prst="rect">
            <a:avLst/>
          </a:prstGeom>
        </p:spPr>
      </p:pic>
    </p:spTree>
    <p:extLst>
      <p:ext uri="{BB962C8B-B14F-4D97-AF65-F5344CB8AC3E}">
        <p14:creationId xmlns:p14="http://schemas.microsoft.com/office/powerpoint/2010/main" val="266521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56C91C-0C09-9C47-A18A-A7462AA568BD}"/>
              </a:ext>
            </a:extLst>
          </p:cNvPr>
          <p:cNvPicPr>
            <a:picLocks noChangeAspect="1"/>
          </p:cNvPicPr>
          <p:nvPr/>
        </p:nvPicPr>
        <p:blipFill rotWithShape="1">
          <a:blip r:embed="rId5" cstate="print"/>
          <a:srcRect t="78990"/>
          <a:stretch/>
        </p:blipFill>
        <p:spPr>
          <a:xfrm rot="10800000">
            <a:off x="0" y="-45718"/>
            <a:ext cx="12188825" cy="1296786"/>
          </a:xfrm>
          <a:prstGeom prst="rect">
            <a:avLst/>
          </a:prstGeom>
        </p:spPr>
      </p:pic>
      <p:sp>
        <p:nvSpPr>
          <p:cNvPr id="8" name="Text Placeholder 5">
            <a:extLst>
              <a:ext uri="{FF2B5EF4-FFF2-40B4-BE49-F238E27FC236}">
                <a16:creationId xmlns:a16="http://schemas.microsoft.com/office/drawing/2014/main" id="{0A85A5CD-7A91-CB42-9062-C565F5340A87}"/>
              </a:ext>
            </a:extLst>
          </p:cNvPr>
          <p:cNvSpPr txBox="1">
            <a:spLocks/>
          </p:cNvSpPr>
          <p:nvPr/>
        </p:nvSpPr>
        <p:spPr>
          <a:xfrm>
            <a:off x="301626" y="3252571"/>
            <a:ext cx="5486400"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endParaRPr lang="en-US" sz="2800" dirty="0">
              <a:solidFill>
                <a:srgbClr val="69AD40"/>
              </a:solidFill>
              <a:latin typeface="Arial" pitchFamily="34" charset="0"/>
              <a:cs typeface="Arial" pitchFamily="34" charset="0"/>
            </a:endParaRPr>
          </a:p>
          <a:p>
            <a:pPr marL="2344156" marR="0" lvl="4" indent="0" algn="l" defTabSz="1172078" rtl="0" eaLnBrk="1" fontAlgn="auto" latinLnBrk="0" hangingPunct="1">
              <a:lnSpc>
                <a:spcPct val="100000"/>
              </a:lnSpc>
              <a:spcBef>
                <a:spcPts val="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9" name="Title 1">
            <a:extLst>
              <a:ext uri="{FF2B5EF4-FFF2-40B4-BE49-F238E27FC236}">
                <a16:creationId xmlns:a16="http://schemas.microsoft.com/office/drawing/2014/main" id="{BFF5B8CE-75FD-7C4B-A692-6EC7121BF93D}"/>
              </a:ext>
            </a:extLst>
          </p:cNvPr>
          <p:cNvSpPr txBox="1">
            <a:spLocks/>
          </p:cNvSpPr>
          <p:nvPr/>
        </p:nvSpPr>
        <p:spPr>
          <a:xfrm>
            <a:off x="1903412" y="427037"/>
            <a:ext cx="8391657" cy="1325563"/>
          </a:xfrm>
          <a:prstGeom prst="rect">
            <a:avLst/>
          </a:prstGeom>
        </p:spPr>
        <p:txBody>
          <a:bodyPr vert="horz" lIns="117208" tIns="58604" rIns="117208" bIns="58604" rtlCol="0" anchor="ctr">
            <a:normAutofit/>
          </a:bodyPr>
          <a:lstStyle>
            <a:lvl1pPr algn="ctr" defTabSz="1172078" rtl="0" eaLnBrk="1" latinLnBrk="0" hangingPunct="1">
              <a:spcBef>
                <a:spcPct val="0"/>
              </a:spcBef>
              <a:buNone/>
              <a:defRPr sz="5600" kern="1200">
                <a:solidFill>
                  <a:schemeClr val="tx1"/>
                </a:solidFill>
                <a:latin typeface="+mj-lt"/>
                <a:ea typeface="+mj-ea"/>
                <a:cs typeface="+mj-cs"/>
              </a:defRPr>
            </a:lvl1pPr>
          </a:lstStyle>
          <a:p>
            <a:r>
              <a:rPr lang="en-US" sz="4400" dirty="0">
                <a:solidFill>
                  <a:srgbClr val="00A4C7"/>
                </a:solidFill>
                <a:latin typeface="Arial Bold" pitchFamily="34" charset="0"/>
                <a:cs typeface="Arial Bold" pitchFamily="34" charset="0"/>
              </a:rPr>
              <a:t>Physical Abuse</a:t>
            </a:r>
          </a:p>
        </p:txBody>
      </p:sp>
      <p:sp>
        <p:nvSpPr>
          <p:cNvPr id="10" name="Content Placeholder 1"/>
          <p:cNvSpPr>
            <a:spLocks noGrp="1"/>
          </p:cNvSpPr>
          <p:nvPr>
            <p:ph sz="quarter" idx="4294967295"/>
          </p:nvPr>
        </p:nvSpPr>
        <p:spPr>
          <a:xfrm>
            <a:off x="684212" y="1565275"/>
            <a:ext cx="5486400" cy="3951288"/>
          </a:xfrm>
          <a:prstGeom prst="rect">
            <a:avLst/>
          </a:prstGeom>
        </p:spPr>
        <p:txBody>
          <a:bodyPr/>
          <a:lstStyle/>
          <a:p>
            <a:pPr marL="0" indent="0">
              <a:buNone/>
            </a:pPr>
            <a:r>
              <a:rPr lang="en-US" sz="3200" b="1" dirty="0"/>
              <a:t>Bites</a:t>
            </a:r>
          </a:p>
          <a:p>
            <a:r>
              <a:rPr lang="en-US" sz="2800" dirty="0"/>
              <a:t>Adult vs. Child</a:t>
            </a:r>
          </a:p>
          <a:p>
            <a:r>
              <a:rPr lang="en-US" sz="2800" dirty="0"/>
              <a:t>Human vs. Non-Human</a:t>
            </a:r>
          </a:p>
          <a:p>
            <a:pPr lvl="1"/>
            <a:r>
              <a:rPr lang="en-US" sz="2300" dirty="0"/>
              <a:t>Non-human bite typically leads to tearing of the skin</a:t>
            </a:r>
          </a:p>
          <a:p>
            <a:endParaRPr lang="en-US" dirty="0"/>
          </a:p>
        </p:txBody>
      </p:sp>
      <p:sp>
        <p:nvSpPr>
          <p:cNvPr id="12" name="Content Placeholder 7"/>
          <p:cNvSpPr>
            <a:spLocks noGrp="1"/>
          </p:cNvSpPr>
          <p:nvPr>
            <p:ph sz="half" idx="4294967295"/>
          </p:nvPr>
        </p:nvSpPr>
        <p:spPr>
          <a:xfrm>
            <a:off x="6323012" y="1524000"/>
            <a:ext cx="5486400" cy="3951288"/>
          </a:xfrm>
          <a:prstGeom prst="rect">
            <a:avLst/>
          </a:prstGeom>
        </p:spPr>
        <p:txBody>
          <a:bodyPr>
            <a:normAutofit fontScale="70000" lnSpcReduction="20000"/>
          </a:bodyPr>
          <a:lstStyle/>
          <a:p>
            <a:pPr marL="0" indent="0">
              <a:buNone/>
            </a:pPr>
            <a:r>
              <a:rPr lang="en-US" sz="4600" b="1" dirty="0"/>
              <a:t>Emotional Indicators</a:t>
            </a:r>
          </a:p>
          <a:p>
            <a:r>
              <a:rPr lang="en-US" dirty="0"/>
              <a:t>Feels deserving of punishment</a:t>
            </a:r>
          </a:p>
          <a:p>
            <a:r>
              <a:rPr lang="en-US" dirty="0"/>
              <a:t>Wary of adult/physical contact</a:t>
            </a:r>
          </a:p>
          <a:p>
            <a:r>
              <a:rPr lang="en-US" dirty="0"/>
              <a:t>Frightened of parents/afraid to go home</a:t>
            </a:r>
          </a:p>
          <a:p>
            <a:r>
              <a:rPr lang="en-US" dirty="0"/>
              <a:t>Self-destructive behaviors</a:t>
            </a:r>
          </a:p>
          <a:p>
            <a:r>
              <a:rPr lang="en-US" dirty="0"/>
              <a:t>Wears clothing to cover body – inappropriate for weather</a:t>
            </a:r>
          </a:p>
          <a:p>
            <a:endParaRPr lang="en-US" dirty="0"/>
          </a:p>
        </p:txBody>
      </p:sp>
      <p:pic>
        <p:nvPicPr>
          <p:cNvPr id="13" name="Picture 2" descr="dog bite injury">
            <a:extLst>
              <a:ext uri="{FF2B5EF4-FFF2-40B4-BE49-F238E27FC236}">
                <a16:creationId xmlns:a16="http://schemas.microsoft.com/office/drawing/2014/main" id="{1F21DAAD-4C64-401A-B764-EA30071827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922" y="4907437"/>
            <a:ext cx="1440439" cy="144044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D354C22-4320-4C7D-BA1E-FC42D857070C}"/>
              </a:ext>
            </a:extLst>
          </p:cNvPr>
          <p:cNvGrpSpPr/>
          <p:nvPr/>
        </p:nvGrpSpPr>
        <p:grpSpPr>
          <a:xfrm>
            <a:off x="4189412" y="4926741"/>
            <a:ext cx="1518513" cy="1474059"/>
            <a:chOff x="513806" y="3549614"/>
            <a:chExt cx="3590821" cy="2693116"/>
          </a:xfrm>
        </p:grpSpPr>
        <p:pic>
          <p:nvPicPr>
            <p:cNvPr id="15" name="Picture 14">
              <a:extLst>
                <a:ext uri="{FF2B5EF4-FFF2-40B4-BE49-F238E27FC236}">
                  <a16:creationId xmlns:a16="http://schemas.microsoft.com/office/drawing/2014/main" id="{62893A6D-38B8-4D18-83DE-B69BE3EF818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513806" y="3549614"/>
              <a:ext cx="3590821" cy="2693116"/>
            </a:xfrm>
            <a:prstGeom prst="rect">
              <a:avLst/>
            </a:prstGeom>
          </p:spPr>
        </p:pic>
        <p:sp>
          <p:nvSpPr>
            <p:cNvPr id="16" name="Rectangle 15">
              <a:extLst>
                <a:ext uri="{FF2B5EF4-FFF2-40B4-BE49-F238E27FC236}">
                  <a16:creationId xmlns:a16="http://schemas.microsoft.com/office/drawing/2014/main" id="{CE3A37A7-AA32-405A-A683-9C8BB5AEF5A0}"/>
                </a:ext>
              </a:extLst>
            </p:cNvPr>
            <p:cNvSpPr/>
            <p:nvPr/>
          </p:nvSpPr>
          <p:spPr>
            <a:xfrm>
              <a:off x="889114" y="3594893"/>
              <a:ext cx="2057400" cy="45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9"/>
            </a:p>
          </p:txBody>
        </p:sp>
      </p:grpSp>
      <p:sp>
        <p:nvSpPr>
          <p:cNvPr id="17" name="TextBox 16">
            <a:extLst>
              <a:ext uri="{FF2B5EF4-FFF2-40B4-BE49-F238E27FC236}">
                <a16:creationId xmlns:a16="http://schemas.microsoft.com/office/drawing/2014/main" id="{8F724FF8-C83B-474E-BD32-0B845B68A622}"/>
              </a:ext>
            </a:extLst>
          </p:cNvPr>
          <p:cNvSpPr txBox="1"/>
          <p:nvPr>
            <p:custDataLst>
              <p:tags r:id="rId1"/>
            </p:custDataLst>
          </p:nvPr>
        </p:nvSpPr>
        <p:spPr>
          <a:xfrm>
            <a:off x="4189829" y="6367134"/>
            <a:ext cx="1599783" cy="338466"/>
          </a:xfrm>
          <a:prstGeom prst="rect">
            <a:avLst/>
          </a:prstGeom>
          <a:noFill/>
        </p:spPr>
        <p:txBody>
          <a:bodyPr wrap="square" rtlCol="0">
            <a:spAutoFit/>
          </a:bodyPr>
          <a:lstStyle/>
          <a:p>
            <a:r>
              <a:rPr lang="en-US" sz="1600" b="1" dirty="0"/>
              <a:t>Human bite</a:t>
            </a:r>
          </a:p>
        </p:txBody>
      </p:sp>
      <p:sp>
        <p:nvSpPr>
          <p:cNvPr id="18" name="TextBox 17">
            <a:extLst>
              <a:ext uri="{FF2B5EF4-FFF2-40B4-BE49-F238E27FC236}">
                <a16:creationId xmlns:a16="http://schemas.microsoft.com/office/drawing/2014/main" id="{233D7502-CAA2-43D3-A184-E48796C10718}"/>
              </a:ext>
            </a:extLst>
          </p:cNvPr>
          <p:cNvSpPr txBox="1"/>
          <p:nvPr>
            <p:custDataLst>
              <p:tags r:id="rId2"/>
            </p:custDataLst>
          </p:nvPr>
        </p:nvSpPr>
        <p:spPr>
          <a:xfrm>
            <a:off x="608012" y="6324600"/>
            <a:ext cx="1599783" cy="338466"/>
          </a:xfrm>
          <a:prstGeom prst="rect">
            <a:avLst/>
          </a:prstGeom>
          <a:noFill/>
        </p:spPr>
        <p:txBody>
          <a:bodyPr wrap="square" rtlCol="0">
            <a:spAutoFit/>
          </a:bodyPr>
          <a:lstStyle/>
          <a:p>
            <a:r>
              <a:rPr lang="en-US" sz="1600" b="1" dirty="0"/>
              <a:t>Dog bite</a:t>
            </a:r>
          </a:p>
        </p:txBody>
      </p:sp>
    </p:spTree>
    <p:extLst>
      <p:ext uri="{BB962C8B-B14F-4D97-AF65-F5344CB8AC3E}">
        <p14:creationId xmlns:p14="http://schemas.microsoft.com/office/powerpoint/2010/main" val="2488219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8" name="Text Placeholder 5">
            <a:extLst>
              <a:ext uri="{FF2B5EF4-FFF2-40B4-BE49-F238E27FC236}">
                <a16:creationId xmlns:a16="http://schemas.microsoft.com/office/drawing/2014/main" id="{0A85A5CD-7A91-CB42-9062-C565F5340A87}"/>
              </a:ext>
            </a:extLst>
          </p:cNvPr>
          <p:cNvSpPr txBox="1">
            <a:spLocks/>
          </p:cNvSpPr>
          <p:nvPr/>
        </p:nvSpPr>
        <p:spPr>
          <a:xfrm>
            <a:off x="301626" y="3252571"/>
            <a:ext cx="5486400"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endParaRPr lang="en-US" sz="2800" dirty="0">
              <a:solidFill>
                <a:srgbClr val="69AD40"/>
              </a:solidFill>
              <a:latin typeface="Arial" pitchFamily="34" charset="0"/>
              <a:cs typeface="Arial" pitchFamily="34" charset="0"/>
            </a:endParaRPr>
          </a:p>
          <a:p>
            <a:pPr marL="2344156" marR="0" lvl="4" indent="0" algn="l" defTabSz="1172078" rtl="0" eaLnBrk="1" fontAlgn="auto" latinLnBrk="0" hangingPunct="1">
              <a:lnSpc>
                <a:spcPct val="100000"/>
              </a:lnSpc>
              <a:spcBef>
                <a:spcPts val="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9" name="Title 1">
            <a:extLst>
              <a:ext uri="{FF2B5EF4-FFF2-40B4-BE49-F238E27FC236}">
                <a16:creationId xmlns:a16="http://schemas.microsoft.com/office/drawing/2014/main" id="{BFF5B8CE-75FD-7C4B-A692-6EC7121BF93D}"/>
              </a:ext>
            </a:extLst>
          </p:cNvPr>
          <p:cNvSpPr txBox="1">
            <a:spLocks/>
          </p:cNvSpPr>
          <p:nvPr/>
        </p:nvSpPr>
        <p:spPr>
          <a:xfrm>
            <a:off x="1903412" y="427037"/>
            <a:ext cx="8391657" cy="1325563"/>
          </a:xfrm>
          <a:prstGeom prst="rect">
            <a:avLst/>
          </a:prstGeom>
        </p:spPr>
        <p:txBody>
          <a:bodyPr vert="horz" lIns="117208" tIns="58604" rIns="117208" bIns="58604" rtlCol="0" anchor="ctr">
            <a:normAutofit/>
          </a:bodyPr>
          <a:lstStyle>
            <a:lvl1pPr algn="ctr" defTabSz="1172078" rtl="0" eaLnBrk="1" latinLnBrk="0" hangingPunct="1">
              <a:spcBef>
                <a:spcPct val="0"/>
              </a:spcBef>
              <a:buNone/>
              <a:defRPr sz="5600" kern="1200">
                <a:solidFill>
                  <a:schemeClr val="tx1"/>
                </a:solidFill>
                <a:latin typeface="+mj-lt"/>
                <a:ea typeface="+mj-ea"/>
                <a:cs typeface="+mj-cs"/>
              </a:defRPr>
            </a:lvl1pPr>
          </a:lstStyle>
          <a:p>
            <a:r>
              <a:rPr lang="en-US" sz="4400" dirty="0">
                <a:solidFill>
                  <a:srgbClr val="00A4C7"/>
                </a:solidFill>
                <a:latin typeface="Arial Bold" pitchFamily="34" charset="0"/>
                <a:cs typeface="Arial Bold" pitchFamily="34" charset="0"/>
              </a:rPr>
              <a:t>Sexual Abuse</a:t>
            </a:r>
          </a:p>
        </p:txBody>
      </p:sp>
      <p:sp>
        <p:nvSpPr>
          <p:cNvPr id="10" name="Content Placeholder 1"/>
          <p:cNvSpPr>
            <a:spLocks noGrp="1"/>
          </p:cNvSpPr>
          <p:nvPr>
            <p:ph sz="quarter" idx="4294967295"/>
          </p:nvPr>
        </p:nvSpPr>
        <p:spPr>
          <a:xfrm>
            <a:off x="684212" y="2174875"/>
            <a:ext cx="5486400" cy="3951288"/>
          </a:xfrm>
          <a:prstGeom prst="rect">
            <a:avLst/>
          </a:prstGeom>
        </p:spPr>
        <p:txBody>
          <a:bodyPr>
            <a:normAutofit lnSpcReduction="10000"/>
          </a:bodyPr>
          <a:lstStyle/>
          <a:p>
            <a:pPr marL="0" indent="0">
              <a:buNone/>
            </a:pPr>
            <a:r>
              <a:rPr lang="en-US" sz="3200" b="1" dirty="0"/>
              <a:t>Sexual Abuse is defined as:</a:t>
            </a:r>
          </a:p>
          <a:p>
            <a:r>
              <a:rPr lang="en-US" sz="2800" dirty="0"/>
              <a:t>Exploitation of a child for the sexual gratification of an adult or older/more powerful child</a:t>
            </a:r>
          </a:p>
          <a:p>
            <a:r>
              <a:rPr lang="en-US" sz="2800" dirty="0"/>
              <a:t>Forcing, coercing or persuading a child to engage in any type of sexual act</a:t>
            </a:r>
          </a:p>
          <a:p>
            <a:r>
              <a:rPr lang="en-US" sz="2800" dirty="0"/>
              <a:t>Commercial sexual exploitation of children (sex trafficking)</a:t>
            </a:r>
          </a:p>
          <a:p>
            <a:endParaRPr lang="en-US" dirty="0"/>
          </a:p>
        </p:txBody>
      </p:sp>
      <p:sp>
        <p:nvSpPr>
          <p:cNvPr id="12" name="Content Placeholder 7"/>
          <p:cNvSpPr>
            <a:spLocks noGrp="1"/>
          </p:cNvSpPr>
          <p:nvPr>
            <p:ph sz="half" idx="4294967295"/>
          </p:nvPr>
        </p:nvSpPr>
        <p:spPr>
          <a:xfrm>
            <a:off x="6323012" y="2133600"/>
            <a:ext cx="5486400" cy="3951288"/>
          </a:xfrm>
          <a:prstGeom prst="rect">
            <a:avLst/>
          </a:prstGeom>
        </p:spPr>
        <p:txBody>
          <a:bodyPr>
            <a:normAutofit/>
          </a:bodyPr>
          <a:lstStyle/>
          <a:p>
            <a:pPr marL="0" indent="0">
              <a:buNone/>
            </a:pPr>
            <a:r>
              <a:rPr lang="en-US" sz="3200" b="1" dirty="0"/>
              <a:t>It includes non-contact acts</a:t>
            </a:r>
          </a:p>
          <a:p>
            <a:r>
              <a:rPr lang="en-US" sz="2800" dirty="0"/>
              <a:t>Exhibitionism</a:t>
            </a:r>
          </a:p>
          <a:p>
            <a:r>
              <a:rPr lang="en-US" sz="2800" dirty="0"/>
              <a:t>Exposure to pornography</a:t>
            </a:r>
          </a:p>
          <a:p>
            <a:r>
              <a:rPr lang="en-US" sz="2800" dirty="0"/>
              <a:t>Voyeurism</a:t>
            </a:r>
          </a:p>
          <a:p>
            <a:r>
              <a:rPr lang="en-US" sz="2800" dirty="0"/>
              <a:t>Communicating in a sexual manner by phone or internet</a:t>
            </a:r>
          </a:p>
          <a:p>
            <a:endParaRPr lang="en-US" dirty="0"/>
          </a:p>
        </p:txBody>
      </p:sp>
    </p:spTree>
    <p:extLst>
      <p:ext uri="{BB962C8B-B14F-4D97-AF65-F5344CB8AC3E}">
        <p14:creationId xmlns:p14="http://schemas.microsoft.com/office/powerpoint/2010/main" val="1321260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8" name="Text Placeholder 5">
            <a:extLst>
              <a:ext uri="{FF2B5EF4-FFF2-40B4-BE49-F238E27FC236}">
                <a16:creationId xmlns:a16="http://schemas.microsoft.com/office/drawing/2014/main" id="{0A85A5CD-7A91-CB42-9062-C565F5340A87}"/>
              </a:ext>
            </a:extLst>
          </p:cNvPr>
          <p:cNvSpPr txBox="1">
            <a:spLocks/>
          </p:cNvSpPr>
          <p:nvPr/>
        </p:nvSpPr>
        <p:spPr>
          <a:xfrm>
            <a:off x="301626" y="3252571"/>
            <a:ext cx="5486400"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endParaRPr lang="en-US" sz="2800" dirty="0">
              <a:solidFill>
                <a:srgbClr val="69AD40"/>
              </a:solidFill>
              <a:latin typeface="Arial" pitchFamily="34" charset="0"/>
              <a:cs typeface="Arial" pitchFamily="34" charset="0"/>
            </a:endParaRPr>
          </a:p>
          <a:p>
            <a:pPr marL="2344156" marR="0" lvl="4" indent="0" algn="l" defTabSz="1172078" rtl="0" eaLnBrk="1" fontAlgn="auto" latinLnBrk="0" hangingPunct="1">
              <a:lnSpc>
                <a:spcPct val="100000"/>
              </a:lnSpc>
              <a:spcBef>
                <a:spcPts val="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9" name="Title 1">
            <a:extLst>
              <a:ext uri="{FF2B5EF4-FFF2-40B4-BE49-F238E27FC236}">
                <a16:creationId xmlns:a16="http://schemas.microsoft.com/office/drawing/2014/main" id="{BFF5B8CE-75FD-7C4B-A692-6EC7121BF93D}"/>
              </a:ext>
            </a:extLst>
          </p:cNvPr>
          <p:cNvSpPr txBox="1">
            <a:spLocks/>
          </p:cNvSpPr>
          <p:nvPr/>
        </p:nvSpPr>
        <p:spPr>
          <a:xfrm>
            <a:off x="1903412" y="427037"/>
            <a:ext cx="8391657" cy="1325563"/>
          </a:xfrm>
          <a:prstGeom prst="rect">
            <a:avLst/>
          </a:prstGeom>
        </p:spPr>
        <p:txBody>
          <a:bodyPr vert="horz" lIns="117208" tIns="58604" rIns="117208" bIns="58604" rtlCol="0" anchor="ctr">
            <a:normAutofit/>
          </a:bodyPr>
          <a:lstStyle>
            <a:lvl1pPr algn="ctr" defTabSz="1172078" rtl="0" eaLnBrk="1" latinLnBrk="0" hangingPunct="1">
              <a:spcBef>
                <a:spcPct val="0"/>
              </a:spcBef>
              <a:buNone/>
              <a:defRPr sz="5600" kern="1200">
                <a:solidFill>
                  <a:schemeClr val="tx1"/>
                </a:solidFill>
                <a:latin typeface="+mj-lt"/>
                <a:ea typeface="+mj-ea"/>
                <a:cs typeface="+mj-cs"/>
              </a:defRPr>
            </a:lvl1pPr>
          </a:lstStyle>
          <a:p>
            <a:r>
              <a:rPr lang="en-US" sz="4400" dirty="0">
                <a:solidFill>
                  <a:srgbClr val="00A4C7"/>
                </a:solidFill>
                <a:latin typeface="Arial Bold" pitchFamily="34" charset="0"/>
                <a:cs typeface="Arial Bold" pitchFamily="34" charset="0"/>
              </a:rPr>
              <a:t>Sexual Abuse</a:t>
            </a:r>
          </a:p>
        </p:txBody>
      </p:sp>
      <p:sp>
        <p:nvSpPr>
          <p:cNvPr id="10" name="Content Placeholder 1"/>
          <p:cNvSpPr>
            <a:spLocks noGrp="1"/>
          </p:cNvSpPr>
          <p:nvPr>
            <p:ph sz="quarter" idx="4294967295"/>
          </p:nvPr>
        </p:nvSpPr>
        <p:spPr>
          <a:xfrm>
            <a:off x="684212" y="2174874"/>
            <a:ext cx="5486400" cy="4149725"/>
          </a:xfrm>
          <a:prstGeom prst="rect">
            <a:avLst/>
          </a:prstGeom>
        </p:spPr>
        <p:txBody>
          <a:bodyPr>
            <a:normAutofit fontScale="92500" lnSpcReduction="20000"/>
          </a:bodyPr>
          <a:lstStyle/>
          <a:p>
            <a:pPr marL="0" indent="0">
              <a:buNone/>
            </a:pPr>
            <a:r>
              <a:rPr lang="en-US" sz="3500" b="1" dirty="0"/>
              <a:t>Physical Indicators</a:t>
            </a:r>
          </a:p>
          <a:p>
            <a:r>
              <a:rPr lang="en-US" sz="3000" dirty="0"/>
              <a:t>Difficulty walking or sitting</a:t>
            </a:r>
          </a:p>
          <a:p>
            <a:r>
              <a:rPr lang="en-US" sz="3000" dirty="0"/>
              <a:t>Torn, stained or bloody underclothes</a:t>
            </a:r>
          </a:p>
          <a:p>
            <a:r>
              <a:rPr lang="en-US" sz="3000" dirty="0"/>
              <a:t>Pain, swelling or itching in the genital area</a:t>
            </a:r>
          </a:p>
          <a:p>
            <a:r>
              <a:rPr lang="en-US" sz="3000" dirty="0"/>
              <a:t>Bruises, bleeding or laceration in external genitalia area</a:t>
            </a:r>
          </a:p>
          <a:p>
            <a:r>
              <a:rPr lang="en-US" sz="3000" dirty="0"/>
              <a:t>Presence of STI or other infections</a:t>
            </a:r>
          </a:p>
          <a:p>
            <a:endParaRPr lang="en-US" dirty="0"/>
          </a:p>
        </p:txBody>
      </p:sp>
      <p:sp>
        <p:nvSpPr>
          <p:cNvPr id="12" name="Content Placeholder 7"/>
          <p:cNvSpPr>
            <a:spLocks noGrp="1"/>
          </p:cNvSpPr>
          <p:nvPr>
            <p:ph sz="half" idx="4294967295"/>
          </p:nvPr>
        </p:nvSpPr>
        <p:spPr>
          <a:xfrm>
            <a:off x="6323012" y="2133600"/>
            <a:ext cx="5486400" cy="3951288"/>
          </a:xfrm>
          <a:prstGeom prst="rect">
            <a:avLst/>
          </a:prstGeom>
        </p:spPr>
        <p:txBody>
          <a:bodyPr>
            <a:normAutofit fontScale="92500" lnSpcReduction="20000"/>
          </a:bodyPr>
          <a:lstStyle/>
          <a:p>
            <a:pPr marL="0" indent="0">
              <a:buNone/>
            </a:pPr>
            <a:r>
              <a:rPr lang="en-US" sz="3500" b="1" dirty="0"/>
              <a:t>Behavioral Indicators</a:t>
            </a:r>
          </a:p>
          <a:p>
            <a:r>
              <a:rPr lang="en-US" sz="3000" dirty="0"/>
              <a:t>Inappropriate sex play or advanced sexual knowledge</a:t>
            </a:r>
          </a:p>
          <a:p>
            <a:r>
              <a:rPr lang="en-US" sz="3000" dirty="0"/>
              <a:t>Sudden school difficulties</a:t>
            </a:r>
          </a:p>
          <a:p>
            <a:r>
              <a:rPr lang="en-US" sz="3000" dirty="0"/>
              <a:t>Difficult peer relationships</a:t>
            </a:r>
          </a:p>
          <a:p>
            <a:r>
              <a:rPr lang="en-US" sz="3000" dirty="0"/>
              <a:t>Self-imposed isolation, avoid physical contact</a:t>
            </a:r>
          </a:p>
          <a:p>
            <a:r>
              <a:rPr lang="en-US" sz="3000" dirty="0"/>
              <a:t>Sudden massive weight change (loss or gain)</a:t>
            </a:r>
          </a:p>
          <a:p>
            <a:endParaRPr lang="en-US" dirty="0"/>
          </a:p>
        </p:txBody>
      </p:sp>
    </p:spTree>
    <p:extLst>
      <p:ext uri="{BB962C8B-B14F-4D97-AF65-F5344CB8AC3E}">
        <p14:creationId xmlns:p14="http://schemas.microsoft.com/office/powerpoint/2010/main" val="955696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8" name="Text Placeholder 5">
            <a:extLst>
              <a:ext uri="{FF2B5EF4-FFF2-40B4-BE49-F238E27FC236}">
                <a16:creationId xmlns:a16="http://schemas.microsoft.com/office/drawing/2014/main" id="{0A85A5CD-7A91-CB42-9062-C565F5340A87}"/>
              </a:ext>
            </a:extLst>
          </p:cNvPr>
          <p:cNvSpPr txBox="1">
            <a:spLocks/>
          </p:cNvSpPr>
          <p:nvPr/>
        </p:nvSpPr>
        <p:spPr>
          <a:xfrm>
            <a:off x="301626" y="3252571"/>
            <a:ext cx="5486400"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endParaRPr lang="en-US" sz="2800" dirty="0">
              <a:solidFill>
                <a:srgbClr val="69AD40"/>
              </a:solidFill>
              <a:latin typeface="Arial" pitchFamily="34" charset="0"/>
              <a:cs typeface="Arial" pitchFamily="34" charset="0"/>
            </a:endParaRPr>
          </a:p>
          <a:p>
            <a:pPr marL="2344156" marR="0" lvl="4" indent="0" algn="l" defTabSz="1172078" rtl="0" eaLnBrk="1" fontAlgn="auto" latinLnBrk="0" hangingPunct="1">
              <a:lnSpc>
                <a:spcPct val="100000"/>
              </a:lnSpc>
              <a:spcBef>
                <a:spcPts val="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9" name="Title 1">
            <a:extLst>
              <a:ext uri="{FF2B5EF4-FFF2-40B4-BE49-F238E27FC236}">
                <a16:creationId xmlns:a16="http://schemas.microsoft.com/office/drawing/2014/main" id="{BFF5B8CE-75FD-7C4B-A692-6EC7121BF93D}"/>
              </a:ext>
            </a:extLst>
          </p:cNvPr>
          <p:cNvSpPr txBox="1">
            <a:spLocks/>
          </p:cNvSpPr>
          <p:nvPr/>
        </p:nvSpPr>
        <p:spPr>
          <a:xfrm>
            <a:off x="1903412" y="427037"/>
            <a:ext cx="8391657" cy="1325563"/>
          </a:xfrm>
          <a:prstGeom prst="rect">
            <a:avLst/>
          </a:prstGeom>
        </p:spPr>
        <p:txBody>
          <a:bodyPr vert="horz" lIns="117208" tIns="58604" rIns="117208" bIns="58604" rtlCol="0" anchor="ctr">
            <a:normAutofit/>
          </a:bodyPr>
          <a:lstStyle>
            <a:lvl1pPr algn="ctr" defTabSz="1172078" rtl="0" eaLnBrk="1" latinLnBrk="0" hangingPunct="1">
              <a:spcBef>
                <a:spcPct val="0"/>
              </a:spcBef>
              <a:buNone/>
              <a:defRPr sz="5600" kern="1200">
                <a:solidFill>
                  <a:schemeClr val="tx1"/>
                </a:solidFill>
                <a:latin typeface="+mj-lt"/>
                <a:ea typeface="+mj-ea"/>
                <a:cs typeface="+mj-cs"/>
              </a:defRPr>
            </a:lvl1pPr>
          </a:lstStyle>
          <a:p>
            <a:r>
              <a:rPr lang="en-US" sz="4400" dirty="0">
                <a:solidFill>
                  <a:srgbClr val="00A4C7"/>
                </a:solidFill>
                <a:latin typeface="Arial Bold" pitchFamily="34" charset="0"/>
                <a:cs typeface="Arial Bold" pitchFamily="34" charset="0"/>
              </a:rPr>
              <a:t>Sexual Abuse</a:t>
            </a:r>
          </a:p>
        </p:txBody>
      </p:sp>
      <p:sp>
        <p:nvSpPr>
          <p:cNvPr id="10" name="Content Placeholder 1"/>
          <p:cNvSpPr>
            <a:spLocks noGrp="1"/>
          </p:cNvSpPr>
          <p:nvPr>
            <p:ph sz="quarter" idx="4294967295"/>
          </p:nvPr>
        </p:nvSpPr>
        <p:spPr>
          <a:xfrm>
            <a:off x="684212" y="2174874"/>
            <a:ext cx="5486400" cy="4149725"/>
          </a:xfrm>
          <a:prstGeom prst="rect">
            <a:avLst/>
          </a:prstGeom>
        </p:spPr>
        <p:txBody>
          <a:bodyPr>
            <a:normAutofit lnSpcReduction="10000"/>
          </a:bodyPr>
          <a:lstStyle/>
          <a:p>
            <a:pPr marL="0" indent="0">
              <a:buNone/>
            </a:pPr>
            <a:r>
              <a:rPr lang="en-US" sz="3200" b="1" dirty="0"/>
              <a:t>Emotional Indicators</a:t>
            </a:r>
          </a:p>
          <a:p>
            <a:r>
              <a:rPr lang="en-US" sz="3000" dirty="0"/>
              <a:t>Withdrawal</a:t>
            </a:r>
          </a:p>
          <a:p>
            <a:r>
              <a:rPr lang="en-US" sz="3000" dirty="0"/>
              <a:t>Fear</a:t>
            </a:r>
          </a:p>
          <a:p>
            <a:r>
              <a:rPr lang="en-US" sz="3000" dirty="0"/>
              <a:t>Depression</a:t>
            </a:r>
          </a:p>
          <a:p>
            <a:r>
              <a:rPr lang="en-US" sz="3000" dirty="0"/>
              <a:t>Unexplained anger</a:t>
            </a:r>
          </a:p>
          <a:p>
            <a:r>
              <a:rPr lang="en-US" sz="3000" dirty="0"/>
              <a:t>Nightmares</a:t>
            </a:r>
          </a:p>
          <a:p>
            <a:r>
              <a:rPr lang="en-US" sz="3000" dirty="0"/>
              <a:t>Excessive worrying about siblings</a:t>
            </a:r>
          </a:p>
          <a:p>
            <a:endParaRPr lang="en-US" dirty="0"/>
          </a:p>
        </p:txBody>
      </p:sp>
    </p:spTree>
    <p:extLst>
      <p:ext uri="{BB962C8B-B14F-4D97-AF65-F5344CB8AC3E}">
        <p14:creationId xmlns:p14="http://schemas.microsoft.com/office/powerpoint/2010/main" val="2956797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8" name="Text Placeholder 5">
            <a:extLst>
              <a:ext uri="{FF2B5EF4-FFF2-40B4-BE49-F238E27FC236}">
                <a16:creationId xmlns:a16="http://schemas.microsoft.com/office/drawing/2014/main" id="{0A85A5CD-7A91-CB42-9062-C565F5340A87}"/>
              </a:ext>
            </a:extLst>
          </p:cNvPr>
          <p:cNvSpPr txBox="1">
            <a:spLocks/>
          </p:cNvSpPr>
          <p:nvPr/>
        </p:nvSpPr>
        <p:spPr>
          <a:xfrm>
            <a:off x="301626" y="3252571"/>
            <a:ext cx="5486400"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endParaRPr lang="en-US" sz="2800" dirty="0">
              <a:solidFill>
                <a:srgbClr val="69AD40"/>
              </a:solidFill>
              <a:latin typeface="Arial" pitchFamily="34" charset="0"/>
              <a:cs typeface="Arial" pitchFamily="34" charset="0"/>
            </a:endParaRPr>
          </a:p>
          <a:p>
            <a:pPr marL="2344156" marR="0" lvl="4" indent="0" algn="l" defTabSz="1172078" rtl="0" eaLnBrk="1" fontAlgn="auto" latinLnBrk="0" hangingPunct="1">
              <a:lnSpc>
                <a:spcPct val="100000"/>
              </a:lnSpc>
              <a:spcBef>
                <a:spcPts val="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9" name="Title 1">
            <a:extLst>
              <a:ext uri="{FF2B5EF4-FFF2-40B4-BE49-F238E27FC236}">
                <a16:creationId xmlns:a16="http://schemas.microsoft.com/office/drawing/2014/main" id="{BFF5B8CE-75FD-7C4B-A692-6EC7121BF93D}"/>
              </a:ext>
            </a:extLst>
          </p:cNvPr>
          <p:cNvSpPr txBox="1">
            <a:spLocks/>
          </p:cNvSpPr>
          <p:nvPr/>
        </p:nvSpPr>
        <p:spPr>
          <a:xfrm>
            <a:off x="1903412" y="427037"/>
            <a:ext cx="8391657" cy="1325563"/>
          </a:xfrm>
          <a:prstGeom prst="rect">
            <a:avLst/>
          </a:prstGeom>
        </p:spPr>
        <p:txBody>
          <a:bodyPr vert="horz" lIns="117208" tIns="58604" rIns="117208" bIns="58604" rtlCol="0" anchor="ctr">
            <a:normAutofit/>
          </a:bodyPr>
          <a:lstStyle>
            <a:lvl1pPr algn="ctr" defTabSz="1172078" rtl="0" eaLnBrk="1" latinLnBrk="0" hangingPunct="1">
              <a:spcBef>
                <a:spcPct val="0"/>
              </a:spcBef>
              <a:buNone/>
              <a:defRPr sz="5600" kern="1200">
                <a:solidFill>
                  <a:schemeClr val="tx1"/>
                </a:solidFill>
                <a:latin typeface="+mj-lt"/>
                <a:ea typeface="+mj-ea"/>
                <a:cs typeface="+mj-cs"/>
              </a:defRPr>
            </a:lvl1pPr>
          </a:lstStyle>
          <a:p>
            <a:r>
              <a:rPr lang="en-US" sz="4400" dirty="0">
                <a:solidFill>
                  <a:srgbClr val="00A4C7"/>
                </a:solidFill>
                <a:latin typeface="Arial Bold" pitchFamily="34" charset="0"/>
                <a:cs typeface="Arial Bold" pitchFamily="34" charset="0"/>
              </a:rPr>
              <a:t>Neglect</a:t>
            </a:r>
          </a:p>
        </p:txBody>
      </p:sp>
      <p:sp>
        <p:nvSpPr>
          <p:cNvPr id="10" name="Content Placeholder 1"/>
          <p:cNvSpPr>
            <a:spLocks noGrp="1"/>
          </p:cNvSpPr>
          <p:nvPr>
            <p:ph sz="quarter" idx="4294967295"/>
          </p:nvPr>
        </p:nvSpPr>
        <p:spPr>
          <a:xfrm>
            <a:off x="455612" y="1600200"/>
            <a:ext cx="5486400" cy="4378325"/>
          </a:xfrm>
          <a:prstGeom prst="rect">
            <a:avLst/>
          </a:prstGeom>
        </p:spPr>
        <p:txBody>
          <a:bodyPr>
            <a:normAutofit fontScale="62500" lnSpcReduction="20000"/>
          </a:bodyPr>
          <a:lstStyle/>
          <a:p>
            <a:pPr marL="0" indent="0">
              <a:buNone/>
            </a:pPr>
            <a:r>
              <a:rPr lang="en-US" sz="5100" b="1" dirty="0"/>
              <a:t>Neglect is defined as:</a:t>
            </a:r>
          </a:p>
          <a:p>
            <a:r>
              <a:rPr lang="en-US" sz="4500" dirty="0"/>
              <a:t>The failure to provide parental care or control, subsistence, or other care or control necessary for a child’s physical, mental, or emotional health or morals; the failure to provide </a:t>
            </a:r>
            <a:r>
              <a:rPr lang="en-US" sz="4500" b="1" dirty="0"/>
              <a:t>adequate supervision</a:t>
            </a:r>
            <a:r>
              <a:rPr lang="en-US" sz="4500" dirty="0"/>
              <a:t> necessary for such child’s well-being, or the abandonment of a child by his or her parent, guardian, or legal custodian.</a:t>
            </a:r>
          </a:p>
          <a:p>
            <a:endParaRPr lang="en-US" dirty="0"/>
          </a:p>
        </p:txBody>
      </p:sp>
      <p:sp>
        <p:nvSpPr>
          <p:cNvPr id="12" name="Content Placeholder 7"/>
          <p:cNvSpPr>
            <a:spLocks noGrp="1"/>
          </p:cNvSpPr>
          <p:nvPr>
            <p:ph sz="half" idx="4294967295"/>
          </p:nvPr>
        </p:nvSpPr>
        <p:spPr>
          <a:xfrm>
            <a:off x="6551612" y="1524001"/>
            <a:ext cx="5486400" cy="4419599"/>
          </a:xfrm>
          <a:prstGeom prst="rect">
            <a:avLst/>
          </a:prstGeom>
        </p:spPr>
        <p:txBody>
          <a:bodyPr>
            <a:noAutofit/>
          </a:bodyPr>
          <a:lstStyle/>
          <a:p>
            <a:r>
              <a:rPr lang="en-US" sz="2800" dirty="0"/>
              <a:t>Most common form of child maltreatment</a:t>
            </a:r>
          </a:p>
          <a:p>
            <a:r>
              <a:rPr lang="en-US" sz="2800" dirty="0"/>
              <a:t>Can be difficult to identify</a:t>
            </a:r>
          </a:p>
          <a:p>
            <a:r>
              <a:rPr lang="en-US" sz="2800" dirty="0"/>
              <a:t>Parents who abuse substances (alcohol &amp; drugs) and/or have inadequate parenting skills are responsible for many of the neglect cases</a:t>
            </a:r>
          </a:p>
          <a:p>
            <a:r>
              <a:rPr lang="en-US" sz="2800" dirty="0"/>
              <a:t>Many cases go unreported and is a much larger problem than statistics indicate</a:t>
            </a:r>
          </a:p>
        </p:txBody>
      </p:sp>
    </p:spTree>
    <p:extLst>
      <p:ext uri="{BB962C8B-B14F-4D97-AF65-F5344CB8AC3E}">
        <p14:creationId xmlns:p14="http://schemas.microsoft.com/office/powerpoint/2010/main" val="2567140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sp>
        <p:nvSpPr>
          <p:cNvPr id="7" name="Title 1">
            <a:extLst>
              <a:ext uri="{FF2B5EF4-FFF2-40B4-BE49-F238E27FC236}">
                <a16:creationId xmlns:a16="http://schemas.microsoft.com/office/drawing/2014/main" id="{BFF5B8CE-75FD-7C4B-A692-6EC7121BF93D}"/>
              </a:ext>
            </a:extLst>
          </p:cNvPr>
          <p:cNvSpPr>
            <a:spLocks noGrp="1"/>
          </p:cNvSpPr>
          <p:nvPr>
            <p:ph type="title"/>
          </p:nvPr>
        </p:nvSpPr>
        <p:spPr>
          <a:xfrm>
            <a:off x="1903412" y="365125"/>
            <a:ext cx="8391657" cy="1325563"/>
          </a:xfrm>
        </p:spPr>
        <p:txBody>
          <a:bodyPr>
            <a:noAutofit/>
          </a:bodyPr>
          <a:lstStyle/>
          <a:p>
            <a:r>
              <a:rPr lang="en-US" sz="4400" dirty="0">
                <a:solidFill>
                  <a:srgbClr val="00A4C7"/>
                </a:solidFill>
                <a:latin typeface="Arial Bold" pitchFamily="34" charset="0"/>
                <a:cs typeface="Arial Bold" pitchFamily="34" charset="0"/>
              </a:rPr>
              <a:t>COVID-19 Lockdown</a:t>
            </a:r>
            <a:br>
              <a:rPr lang="en-US" sz="4400" dirty="0">
                <a:solidFill>
                  <a:srgbClr val="00A4C7"/>
                </a:solidFill>
                <a:latin typeface="Arial Bold" pitchFamily="34" charset="0"/>
                <a:cs typeface="Arial Bold" pitchFamily="34" charset="0"/>
              </a:rPr>
            </a:br>
            <a:r>
              <a:rPr lang="en-US" sz="4400" dirty="0">
                <a:solidFill>
                  <a:srgbClr val="00A4C7"/>
                </a:solidFill>
                <a:latin typeface="Arial Bold" pitchFamily="34" charset="0"/>
                <a:cs typeface="Arial Bold" pitchFamily="34" charset="0"/>
              </a:rPr>
              <a:t>The Impact on Kids</a:t>
            </a:r>
          </a:p>
        </p:txBody>
      </p:sp>
      <p:sp>
        <p:nvSpPr>
          <p:cNvPr id="3" name="TextBox 2">
            <a:extLst>
              <a:ext uri="{FF2B5EF4-FFF2-40B4-BE49-F238E27FC236}">
                <a16:creationId xmlns:a16="http://schemas.microsoft.com/office/drawing/2014/main" id="{338484D5-0EA6-EB4F-B14F-022EB4ED354A}"/>
              </a:ext>
            </a:extLst>
          </p:cNvPr>
          <p:cNvSpPr txBox="1"/>
          <p:nvPr/>
        </p:nvSpPr>
        <p:spPr>
          <a:xfrm>
            <a:off x="1897001" y="2052543"/>
            <a:ext cx="8643713" cy="523220"/>
          </a:xfrm>
          <a:prstGeom prst="rect">
            <a:avLst/>
          </a:prstGeom>
          <a:noFill/>
        </p:spPr>
        <p:txBody>
          <a:bodyPr wrap="none" rtlCol="0">
            <a:spAutoFit/>
          </a:bodyPr>
          <a:lstStyle/>
          <a:p>
            <a:r>
              <a:rPr lang="en-US" sz="2800" dirty="0">
                <a:solidFill>
                  <a:srgbClr val="69AD40"/>
                </a:solidFill>
                <a:latin typeface="Arial" panose="020B0604020202020204" pitchFamily="34" charset="0"/>
                <a:cs typeface="Arial" panose="020B0604020202020204" pitchFamily="34" charset="0"/>
              </a:rPr>
              <a:t>Patterns of mobility and connectedness are changing</a:t>
            </a:r>
          </a:p>
        </p:txBody>
      </p:sp>
      <p:sp>
        <p:nvSpPr>
          <p:cNvPr id="4" name="TextBox 3">
            <a:extLst>
              <a:ext uri="{FF2B5EF4-FFF2-40B4-BE49-F238E27FC236}">
                <a16:creationId xmlns:a16="http://schemas.microsoft.com/office/drawing/2014/main" id="{6E3BA7EA-D1EE-5449-89FC-A5D4F493E615}"/>
              </a:ext>
            </a:extLst>
          </p:cNvPr>
          <p:cNvSpPr txBox="1"/>
          <p:nvPr/>
        </p:nvSpPr>
        <p:spPr>
          <a:xfrm>
            <a:off x="912812" y="2937619"/>
            <a:ext cx="4329106" cy="3046988"/>
          </a:xfrm>
          <a:prstGeom prst="rect">
            <a:avLst/>
          </a:prstGeom>
          <a:noFill/>
        </p:spPr>
        <p:txBody>
          <a:bodyPr wrap="square" rtlCol="0">
            <a:spAutoFit/>
          </a:bodyPr>
          <a:lstStyle/>
          <a:p>
            <a:pPr algn="ctr"/>
            <a:r>
              <a:rPr lang="en-US" sz="2400" b="1" dirty="0">
                <a:solidFill>
                  <a:srgbClr val="69AD40"/>
                </a:solidFill>
                <a:latin typeface="Arial" panose="020B0604020202020204" pitchFamily="34" charset="0"/>
                <a:cs typeface="Arial" panose="020B0604020202020204" pitchFamily="34" charset="0"/>
              </a:rPr>
              <a:t>Mobile &amp; Socially Connected</a:t>
            </a:r>
          </a:p>
          <a:p>
            <a:endParaRPr lang="en-US" sz="2400" dirty="0">
              <a:solidFill>
                <a:srgbClr val="69AD4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69AD40"/>
                </a:solidFill>
                <a:latin typeface="Arial" panose="020B0604020202020204" pitchFamily="34" charset="0"/>
                <a:cs typeface="Arial" panose="020B0604020202020204" pitchFamily="34" charset="0"/>
              </a:rPr>
              <a:t>Home at night/out in day</a:t>
            </a:r>
          </a:p>
          <a:p>
            <a:pPr marL="342900" indent="-342900">
              <a:buFont typeface="Arial" panose="020B0604020202020204" pitchFamily="34" charset="0"/>
              <a:buChar char="•"/>
            </a:pPr>
            <a:r>
              <a:rPr lang="en-US" sz="2400" dirty="0">
                <a:solidFill>
                  <a:srgbClr val="69AD40"/>
                </a:solidFill>
                <a:latin typeface="Arial" panose="020B0604020202020204" pitchFamily="34" charset="0"/>
                <a:cs typeface="Arial" panose="020B0604020202020204" pitchFamily="34" charset="0"/>
              </a:rPr>
              <a:t>Interacted with other adults in charge</a:t>
            </a:r>
          </a:p>
          <a:p>
            <a:pPr marL="342900" indent="-342900">
              <a:buFont typeface="Arial" panose="020B0604020202020204" pitchFamily="34" charset="0"/>
              <a:buChar char="•"/>
            </a:pPr>
            <a:r>
              <a:rPr lang="en-US" sz="2400" dirty="0">
                <a:solidFill>
                  <a:srgbClr val="69AD40"/>
                </a:solidFill>
                <a:latin typeface="Arial" panose="020B0604020202020204" pitchFamily="34" charset="0"/>
                <a:cs typeface="Arial" panose="020B0604020202020204" pitchFamily="34" charset="0"/>
              </a:rPr>
              <a:t>Interacted with peers face-to-face</a:t>
            </a:r>
          </a:p>
        </p:txBody>
      </p:sp>
      <p:sp>
        <p:nvSpPr>
          <p:cNvPr id="5" name="TextBox 4">
            <a:extLst>
              <a:ext uri="{FF2B5EF4-FFF2-40B4-BE49-F238E27FC236}">
                <a16:creationId xmlns:a16="http://schemas.microsoft.com/office/drawing/2014/main" id="{DAA28282-ACE8-004B-86E5-F791749B9E31}"/>
              </a:ext>
            </a:extLst>
          </p:cNvPr>
          <p:cNvSpPr txBox="1"/>
          <p:nvPr/>
        </p:nvSpPr>
        <p:spPr>
          <a:xfrm>
            <a:off x="6551612" y="2905477"/>
            <a:ext cx="5105400" cy="3046988"/>
          </a:xfrm>
          <a:prstGeom prst="rect">
            <a:avLst/>
          </a:prstGeom>
          <a:noFill/>
        </p:spPr>
        <p:txBody>
          <a:bodyPr wrap="square" rtlCol="0">
            <a:spAutoFit/>
          </a:bodyPr>
          <a:lstStyle/>
          <a:p>
            <a:pPr algn="ctr"/>
            <a:r>
              <a:rPr lang="en-US" sz="2400" b="1" dirty="0">
                <a:solidFill>
                  <a:srgbClr val="69AD40"/>
                </a:solidFill>
                <a:latin typeface="Arial" panose="020B0604020202020204" pitchFamily="34" charset="0"/>
                <a:cs typeface="Arial" panose="020B0604020202020204" pitchFamily="34" charset="0"/>
              </a:rPr>
              <a:t>Homebound and Socially Separated</a:t>
            </a:r>
          </a:p>
          <a:p>
            <a:endParaRPr lang="en-US" sz="2400" b="1" dirty="0">
              <a:solidFill>
                <a:srgbClr val="69AD4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69AD40"/>
                </a:solidFill>
                <a:latin typeface="Arial" panose="020B0604020202020204" pitchFamily="34" charset="0"/>
                <a:cs typeface="Arial" panose="020B0604020202020204" pitchFamily="34" charset="0"/>
              </a:rPr>
              <a:t>Home night and day</a:t>
            </a:r>
          </a:p>
          <a:p>
            <a:pPr marL="342900" indent="-342900">
              <a:buFont typeface="Arial" panose="020B0604020202020204" pitchFamily="34" charset="0"/>
              <a:buChar char="•"/>
            </a:pPr>
            <a:r>
              <a:rPr lang="en-US" sz="2400" dirty="0">
                <a:solidFill>
                  <a:srgbClr val="69AD40"/>
                </a:solidFill>
                <a:latin typeface="Arial" panose="020B0604020202020204" pitchFamily="34" charset="0"/>
                <a:cs typeface="Arial" panose="020B0604020202020204" pitchFamily="34" charset="0"/>
              </a:rPr>
              <a:t>Exclusive supervision by parents/caregivers</a:t>
            </a:r>
          </a:p>
          <a:p>
            <a:pPr marL="342900" indent="-342900">
              <a:buFont typeface="Arial" panose="020B0604020202020204" pitchFamily="34" charset="0"/>
              <a:buChar char="•"/>
            </a:pPr>
            <a:r>
              <a:rPr lang="en-US" sz="2400" dirty="0">
                <a:solidFill>
                  <a:srgbClr val="69AD40"/>
                </a:solidFill>
                <a:latin typeface="Arial" panose="020B0604020202020204" pitchFamily="34" charset="0"/>
                <a:cs typeface="Arial" panose="020B0604020202020204" pitchFamily="34" charset="0"/>
              </a:rPr>
              <a:t>Interaction with friends limited     and online</a:t>
            </a:r>
          </a:p>
        </p:txBody>
      </p:sp>
      <p:sp>
        <p:nvSpPr>
          <p:cNvPr id="2" name="Left-Right Arrow 1"/>
          <p:cNvSpPr/>
          <p:nvPr/>
        </p:nvSpPr>
        <p:spPr>
          <a:xfrm>
            <a:off x="5181598" y="3886200"/>
            <a:ext cx="1141414" cy="381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348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99E11BA-86A0-CF40-A4EB-210D6F4E0707}"/>
              </a:ext>
            </a:extLst>
          </p:cNvPr>
          <p:cNvSpPr>
            <a:spLocks noGrp="1"/>
          </p:cNvSpPr>
          <p:nvPr>
            <p:ph sz="half" idx="2"/>
          </p:nvPr>
        </p:nvSpPr>
        <p:spPr>
          <a:xfrm>
            <a:off x="610870" y="2286299"/>
            <a:ext cx="6626245" cy="3296994"/>
          </a:xfrm>
        </p:spPr>
        <p:txBody>
          <a:bodyPr>
            <a:noAutofit/>
          </a:bodyPr>
          <a:lstStyle/>
          <a:p>
            <a:pPr marL="0" indent="0">
              <a:spcBef>
                <a:spcPts val="0"/>
              </a:spcBef>
              <a:spcAft>
                <a:spcPts val="600"/>
              </a:spcAft>
              <a:buNone/>
            </a:pPr>
            <a:r>
              <a:rPr lang="en-US" sz="2399" b="1" dirty="0"/>
              <a:t>Failure to provide:</a:t>
            </a:r>
          </a:p>
          <a:p>
            <a:pPr>
              <a:spcBef>
                <a:spcPts val="0"/>
              </a:spcBef>
              <a:spcAft>
                <a:spcPts val="600"/>
              </a:spcAft>
            </a:pPr>
            <a:r>
              <a:rPr lang="en-US" sz="2399" b="1" dirty="0"/>
              <a:t>Physical- </a:t>
            </a:r>
            <a:r>
              <a:rPr lang="en-US" sz="2399" dirty="0"/>
              <a:t>adequate food, shelter, clothing, hygiene and/or supervision </a:t>
            </a:r>
          </a:p>
          <a:p>
            <a:pPr>
              <a:spcBef>
                <a:spcPts val="0"/>
              </a:spcBef>
              <a:spcAft>
                <a:spcPts val="600"/>
              </a:spcAft>
            </a:pPr>
            <a:r>
              <a:rPr lang="en-US" sz="2399" b="1" dirty="0"/>
              <a:t>Medical- </a:t>
            </a:r>
            <a:r>
              <a:rPr lang="en-US" sz="2399" dirty="0"/>
              <a:t>necessary medical or mental health treatment </a:t>
            </a:r>
          </a:p>
          <a:p>
            <a:pPr>
              <a:spcBef>
                <a:spcPts val="0"/>
              </a:spcBef>
              <a:spcAft>
                <a:spcPts val="600"/>
              </a:spcAft>
            </a:pPr>
            <a:r>
              <a:rPr lang="en-US" sz="2399" b="1" dirty="0"/>
              <a:t>Educational- </a:t>
            </a:r>
            <a:r>
              <a:rPr lang="en-US" sz="2399" dirty="0"/>
              <a:t>learning or special educational needs</a:t>
            </a:r>
          </a:p>
          <a:p>
            <a:pPr>
              <a:spcBef>
                <a:spcPts val="0"/>
              </a:spcBef>
              <a:spcAft>
                <a:spcPts val="600"/>
              </a:spcAft>
            </a:pPr>
            <a:r>
              <a:rPr lang="en-US" sz="2399" b="1" dirty="0"/>
              <a:t>Emotional- </a:t>
            </a:r>
            <a:r>
              <a:rPr lang="en-US" sz="2399" dirty="0"/>
              <a:t>love, affection, security, and emotional support that result in serious cognitive, affective, or other behavioral health problems</a:t>
            </a:r>
          </a:p>
          <a:p>
            <a:endParaRPr lang="en-US" sz="1999" dirty="0"/>
          </a:p>
        </p:txBody>
      </p:sp>
      <p:pic>
        <p:nvPicPr>
          <p:cNvPr id="15" name="Picture 14">
            <a:extLst>
              <a:ext uri="{FF2B5EF4-FFF2-40B4-BE49-F238E27FC236}">
                <a16:creationId xmlns:a16="http://schemas.microsoft.com/office/drawing/2014/main" id="{961A6CCC-8DD7-184A-804F-7D3C064EBB7B}"/>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164261" y="1448370"/>
            <a:ext cx="4035551" cy="2971230"/>
          </a:xfrm>
          <a:prstGeom prst="roundRect">
            <a:avLst>
              <a:gd name="adj" fmla="val 50000"/>
            </a:avLst>
          </a:prstGeom>
        </p:spPr>
      </p:pic>
      <p:sp>
        <p:nvSpPr>
          <p:cNvPr id="3" name="TextBox 2">
            <a:extLst>
              <a:ext uri="{FF2B5EF4-FFF2-40B4-BE49-F238E27FC236}">
                <a16:creationId xmlns:a16="http://schemas.microsoft.com/office/drawing/2014/main" id="{4F6BEF04-0264-1D41-81E3-D27C02284BB1}"/>
              </a:ext>
            </a:extLst>
          </p:cNvPr>
          <p:cNvSpPr txBox="1"/>
          <p:nvPr/>
        </p:nvSpPr>
        <p:spPr>
          <a:xfrm>
            <a:off x="7465656" y="4648200"/>
            <a:ext cx="4035552" cy="1860922"/>
          </a:xfrm>
          <a:prstGeom prst="rect">
            <a:avLst/>
          </a:prstGeom>
          <a:noFill/>
          <a:ln>
            <a:solidFill>
              <a:srgbClr val="92D050"/>
            </a:solidFill>
          </a:ln>
        </p:spPr>
        <p:txBody>
          <a:bodyPr wrap="square" rtlCol="0">
            <a:spAutoFit/>
          </a:bodyPr>
          <a:lstStyle/>
          <a:p>
            <a:pPr algn="ctr">
              <a:spcAft>
                <a:spcPts val="1798"/>
              </a:spcAft>
            </a:pPr>
            <a:r>
              <a:rPr lang="en-US" sz="2299" dirty="0"/>
              <a:t>There is no legal requirement for a parent to provide any medical treatment, if that treatment is against the parent’s religious beliefs</a:t>
            </a:r>
            <a:r>
              <a:rPr lang="en-US" sz="2298" dirty="0"/>
              <a:t>.</a:t>
            </a:r>
          </a:p>
        </p:txBody>
      </p:sp>
      <p:sp>
        <p:nvSpPr>
          <p:cNvPr id="5" name="Text Placeholder 4"/>
          <p:cNvSpPr>
            <a:spLocks noGrp="1"/>
          </p:cNvSpPr>
          <p:nvPr>
            <p:ph type="body" idx="1"/>
          </p:nvPr>
        </p:nvSpPr>
        <p:spPr>
          <a:xfrm>
            <a:off x="629899" y="1698643"/>
            <a:ext cx="5156444" cy="511157"/>
          </a:xfrm>
        </p:spPr>
        <p:txBody>
          <a:bodyPr>
            <a:noAutofit/>
          </a:bodyPr>
          <a:lstStyle/>
          <a:p>
            <a:r>
              <a:rPr lang="en-US" sz="3200" dirty="0"/>
              <a:t>Different Types of Neglect</a:t>
            </a:r>
          </a:p>
        </p:txBody>
      </p:sp>
      <p:pic>
        <p:nvPicPr>
          <p:cNvPr id="9" name="Picture 8">
            <a:extLst>
              <a:ext uri="{FF2B5EF4-FFF2-40B4-BE49-F238E27FC236}">
                <a16:creationId xmlns:a16="http://schemas.microsoft.com/office/drawing/2014/main" id="{4B56C91C-0C09-9C47-A18A-A7462AA568BD}"/>
              </a:ext>
            </a:extLst>
          </p:cNvPr>
          <p:cNvPicPr>
            <a:picLocks noChangeAspect="1"/>
          </p:cNvPicPr>
          <p:nvPr/>
        </p:nvPicPr>
        <p:blipFill rotWithShape="1">
          <a:blip r:embed="rId5" cstate="print"/>
          <a:srcRect t="78990"/>
          <a:stretch/>
        </p:blipFill>
        <p:spPr>
          <a:xfrm rot="10800000">
            <a:off x="0" y="-45718"/>
            <a:ext cx="12188825" cy="1296786"/>
          </a:xfrm>
          <a:prstGeom prst="rect">
            <a:avLst/>
          </a:prstGeom>
        </p:spPr>
      </p:pic>
      <p:sp>
        <p:nvSpPr>
          <p:cNvPr id="12" name="Title 1">
            <a:extLst>
              <a:ext uri="{FF2B5EF4-FFF2-40B4-BE49-F238E27FC236}">
                <a16:creationId xmlns:a16="http://schemas.microsoft.com/office/drawing/2014/main" id="{BFF5B8CE-75FD-7C4B-A692-6EC7121BF93D}"/>
              </a:ext>
            </a:extLst>
          </p:cNvPr>
          <p:cNvSpPr txBox="1">
            <a:spLocks/>
          </p:cNvSpPr>
          <p:nvPr/>
        </p:nvSpPr>
        <p:spPr>
          <a:xfrm>
            <a:off x="1903412" y="427037"/>
            <a:ext cx="8391657" cy="1325563"/>
          </a:xfrm>
          <a:prstGeom prst="rect">
            <a:avLst/>
          </a:prstGeom>
        </p:spPr>
        <p:txBody>
          <a:bodyPr vert="horz" lIns="117208" tIns="58604" rIns="117208" bIns="58604" rtlCol="0" anchor="ctr">
            <a:normAutofit/>
          </a:bodyPr>
          <a:lstStyle>
            <a:lvl1pPr algn="ctr" defTabSz="1172078" rtl="0" eaLnBrk="1" latinLnBrk="0" hangingPunct="1">
              <a:spcBef>
                <a:spcPct val="0"/>
              </a:spcBef>
              <a:buNone/>
              <a:defRPr sz="5600" kern="1200">
                <a:solidFill>
                  <a:schemeClr val="tx1"/>
                </a:solidFill>
                <a:latin typeface="+mj-lt"/>
                <a:ea typeface="+mj-ea"/>
                <a:cs typeface="+mj-cs"/>
              </a:defRPr>
            </a:lvl1pPr>
          </a:lstStyle>
          <a:p>
            <a:r>
              <a:rPr lang="en-US" sz="4400" dirty="0">
                <a:solidFill>
                  <a:srgbClr val="00A4C7"/>
                </a:solidFill>
                <a:latin typeface="Arial Bold" pitchFamily="34" charset="0"/>
                <a:cs typeface="Arial Bold" pitchFamily="34" charset="0"/>
              </a:rPr>
              <a:t>Neglect</a:t>
            </a:r>
          </a:p>
        </p:txBody>
      </p:sp>
    </p:spTree>
    <p:extLst>
      <p:ext uri="{BB962C8B-B14F-4D97-AF65-F5344CB8AC3E}">
        <p14:creationId xmlns:p14="http://schemas.microsoft.com/office/powerpoint/2010/main" val="2453029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99E11BA-86A0-CF40-A4EB-210D6F4E0707}"/>
              </a:ext>
            </a:extLst>
          </p:cNvPr>
          <p:cNvSpPr>
            <a:spLocks noGrp="1"/>
          </p:cNvSpPr>
          <p:nvPr>
            <p:ph sz="half" idx="2"/>
          </p:nvPr>
        </p:nvSpPr>
        <p:spPr>
          <a:xfrm>
            <a:off x="677965" y="1828800"/>
            <a:ext cx="5102642" cy="4343399"/>
          </a:xfrm>
        </p:spPr>
        <p:txBody>
          <a:bodyPr>
            <a:normAutofit fontScale="85000" lnSpcReduction="20000"/>
          </a:bodyPr>
          <a:lstStyle/>
          <a:p>
            <a:pPr marL="0" indent="0">
              <a:spcAft>
                <a:spcPts val="600"/>
              </a:spcAft>
              <a:buNone/>
            </a:pPr>
            <a:r>
              <a:rPr lang="en-US" sz="3800" b="1" dirty="0"/>
              <a:t>Physical Indicators</a:t>
            </a:r>
          </a:p>
          <a:p>
            <a:pPr marL="285578" indent="-285578">
              <a:spcAft>
                <a:spcPts val="600"/>
              </a:spcAft>
            </a:pPr>
            <a:r>
              <a:rPr lang="en-US" sz="3300" b="1" dirty="0"/>
              <a:t>Consistent</a:t>
            </a:r>
            <a:r>
              <a:rPr lang="en-US" sz="3300" dirty="0"/>
              <a:t> hunger/ underweight</a:t>
            </a:r>
          </a:p>
          <a:p>
            <a:pPr marL="285578" indent="-285578">
              <a:spcAft>
                <a:spcPts val="600"/>
              </a:spcAft>
            </a:pPr>
            <a:r>
              <a:rPr lang="en-US" sz="3300" b="1" dirty="0"/>
              <a:t>Consistent lack of supervision</a:t>
            </a:r>
          </a:p>
          <a:p>
            <a:pPr marL="285578" indent="-285578">
              <a:spcAft>
                <a:spcPts val="600"/>
              </a:spcAft>
            </a:pPr>
            <a:r>
              <a:rPr lang="en-US" sz="3300" dirty="0"/>
              <a:t>Unattended physical/medical needs</a:t>
            </a:r>
          </a:p>
          <a:p>
            <a:pPr marL="285578" indent="-285578">
              <a:spcAft>
                <a:spcPts val="600"/>
              </a:spcAft>
            </a:pPr>
            <a:r>
              <a:rPr lang="en-US" sz="3300" dirty="0"/>
              <a:t> Failure to thrive/poor growth</a:t>
            </a:r>
          </a:p>
          <a:p>
            <a:pPr marL="285578" indent="-285578">
              <a:spcAft>
                <a:spcPts val="600"/>
              </a:spcAft>
            </a:pPr>
            <a:r>
              <a:rPr lang="en-US" sz="3300" dirty="0"/>
              <a:t> </a:t>
            </a:r>
            <a:r>
              <a:rPr lang="en-US" sz="3300" b="1" dirty="0"/>
              <a:t>Poor hygiene</a:t>
            </a:r>
          </a:p>
          <a:p>
            <a:pPr marL="285578" indent="-285578">
              <a:spcAft>
                <a:spcPts val="600"/>
              </a:spcAft>
            </a:pPr>
            <a:r>
              <a:rPr lang="en-US" sz="3300" dirty="0"/>
              <a:t> Inappropriate dress</a:t>
            </a:r>
          </a:p>
          <a:p>
            <a:endParaRPr lang="en-US" dirty="0"/>
          </a:p>
        </p:txBody>
      </p:sp>
      <p:sp>
        <p:nvSpPr>
          <p:cNvPr id="6" name="Content Placeholder 5">
            <a:extLst>
              <a:ext uri="{FF2B5EF4-FFF2-40B4-BE49-F238E27FC236}">
                <a16:creationId xmlns:a16="http://schemas.microsoft.com/office/drawing/2014/main" id="{81879F0F-BB34-434A-8929-FDDCE764B05C}"/>
              </a:ext>
            </a:extLst>
          </p:cNvPr>
          <p:cNvSpPr>
            <a:spLocks noGrp="1"/>
          </p:cNvSpPr>
          <p:nvPr>
            <p:ph sz="quarter" idx="4"/>
          </p:nvPr>
        </p:nvSpPr>
        <p:spPr>
          <a:xfrm>
            <a:off x="6170592" y="1828801"/>
            <a:ext cx="5407363" cy="4343398"/>
          </a:xfrm>
        </p:spPr>
        <p:txBody>
          <a:bodyPr>
            <a:noAutofit/>
          </a:bodyPr>
          <a:lstStyle/>
          <a:p>
            <a:pPr marL="0" indent="0">
              <a:lnSpc>
                <a:spcPct val="80000"/>
              </a:lnSpc>
              <a:spcAft>
                <a:spcPts val="600"/>
              </a:spcAft>
              <a:buNone/>
            </a:pPr>
            <a:r>
              <a:rPr lang="en-US" sz="3200" b="1" dirty="0"/>
              <a:t>Emotional Indicators</a:t>
            </a:r>
          </a:p>
          <a:p>
            <a:pPr marL="285578" indent="-285578">
              <a:lnSpc>
                <a:spcPct val="80000"/>
              </a:lnSpc>
              <a:spcAft>
                <a:spcPts val="600"/>
              </a:spcAft>
            </a:pPr>
            <a:r>
              <a:rPr lang="en-US" sz="2800" dirty="0"/>
              <a:t>Self-destructive behaviors</a:t>
            </a:r>
          </a:p>
          <a:p>
            <a:pPr marL="285578" indent="-285578">
              <a:lnSpc>
                <a:spcPct val="80000"/>
              </a:lnSpc>
              <a:spcAft>
                <a:spcPts val="600"/>
              </a:spcAft>
            </a:pPr>
            <a:r>
              <a:rPr lang="en-US" sz="2800" dirty="0"/>
              <a:t>Begging, stealing food</a:t>
            </a:r>
          </a:p>
          <a:p>
            <a:pPr marL="285578" indent="-285578">
              <a:lnSpc>
                <a:spcPct val="80000"/>
              </a:lnSpc>
              <a:spcAft>
                <a:spcPts val="600"/>
              </a:spcAft>
            </a:pPr>
            <a:r>
              <a:rPr lang="en-US" sz="2800" dirty="0"/>
              <a:t>Constant fatigue, listlessness</a:t>
            </a:r>
          </a:p>
          <a:p>
            <a:pPr marL="285578" indent="-285578">
              <a:lnSpc>
                <a:spcPct val="80000"/>
              </a:lnSpc>
              <a:spcAft>
                <a:spcPts val="600"/>
              </a:spcAft>
            </a:pPr>
            <a:r>
              <a:rPr lang="en-US" sz="2800" dirty="0"/>
              <a:t>Assuming adult responsibilities</a:t>
            </a:r>
          </a:p>
          <a:p>
            <a:pPr marL="285578" indent="-285578">
              <a:lnSpc>
                <a:spcPct val="80000"/>
              </a:lnSpc>
              <a:spcAft>
                <a:spcPts val="600"/>
              </a:spcAft>
            </a:pPr>
            <a:r>
              <a:rPr lang="en-US" sz="2800" dirty="0"/>
              <a:t>Says no caretaker at home</a:t>
            </a:r>
          </a:p>
          <a:p>
            <a:pPr marL="285578" indent="-285578">
              <a:lnSpc>
                <a:spcPct val="80000"/>
              </a:lnSpc>
              <a:spcAft>
                <a:spcPts val="600"/>
              </a:spcAft>
            </a:pPr>
            <a:r>
              <a:rPr lang="en-US" sz="2800" dirty="0"/>
              <a:t>Frequently absent / tardy</a:t>
            </a:r>
          </a:p>
          <a:p>
            <a:pPr marL="285578" indent="-285578">
              <a:lnSpc>
                <a:spcPct val="80000"/>
              </a:lnSpc>
              <a:spcAft>
                <a:spcPts val="600"/>
              </a:spcAft>
            </a:pPr>
            <a:r>
              <a:rPr lang="en-US" sz="2800" b="1" dirty="0"/>
              <a:t>Not participating in online work/activity</a:t>
            </a:r>
          </a:p>
          <a:p>
            <a:pPr marL="0" indent="0">
              <a:spcAft>
                <a:spcPts val="600"/>
              </a:spcAft>
              <a:buNone/>
            </a:pPr>
            <a:endParaRPr lang="en-US" sz="2399" dirty="0"/>
          </a:p>
        </p:txBody>
      </p:sp>
      <p:pic>
        <p:nvPicPr>
          <p:cNvPr id="9" name="Picture 8">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10" name="Title 1">
            <a:extLst>
              <a:ext uri="{FF2B5EF4-FFF2-40B4-BE49-F238E27FC236}">
                <a16:creationId xmlns:a16="http://schemas.microsoft.com/office/drawing/2014/main" id="{BFF5B8CE-75FD-7C4B-A692-6EC7121BF93D}"/>
              </a:ext>
            </a:extLst>
          </p:cNvPr>
          <p:cNvSpPr txBox="1">
            <a:spLocks/>
          </p:cNvSpPr>
          <p:nvPr/>
        </p:nvSpPr>
        <p:spPr>
          <a:xfrm>
            <a:off x="1903412" y="427037"/>
            <a:ext cx="8391657" cy="1325563"/>
          </a:xfrm>
          <a:prstGeom prst="rect">
            <a:avLst/>
          </a:prstGeom>
        </p:spPr>
        <p:txBody>
          <a:bodyPr vert="horz" lIns="117208" tIns="58604" rIns="117208" bIns="58604" rtlCol="0" anchor="ctr">
            <a:normAutofit/>
          </a:bodyPr>
          <a:lstStyle>
            <a:lvl1pPr algn="ctr" defTabSz="1172078" rtl="0" eaLnBrk="1" latinLnBrk="0" hangingPunct="1">
              <a:spcBef>
                <a:spcPct val="0"/>
              </a:spcBef>
              <a:buNone/>
              <a:defRPr sz="5600" kern="1200">
                <a:solidFill>
                  <a:schemeClr val="tx1"/>
                </a:solidFill>
                <a:latin typeface="+mj-lt"/>
                <a:ea typeface="+mj-ea"/>
                <a:cs typeface="+mj-cs"/>
              </a:defRPr>
            </a:lvl1pPr>
          </a:lstStyle>
          <a:p>
            <a:r>
              <a:rPr lang="en-US" sz="4400" dirty="0">
                <a:solidFill>
                  <a:srgbClr val="00A4C7"/>
                </a:solidFill>
                <a:latin typeface="Arial Bold" pitchFamily="34" charset="0"/>
                <a:cs typeface="Arial Bold" pitchFamily="34" charset="0"/>
              </a:rPr>
              <a:t>Neglect</a:t>
            </a:r>
          </a:p>
        </p:txBody>
      </p:sp>
    </p:spTree>
    <p:extLst>
      <p:ext uri="{BB962C8B-B14F-4D97-AF65-F5344CB8AC3E}">
        <p14:creationId xmlns:p14="http://schemas.microsoft.com/office/powerpoint/2010/main" val="3112099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99E11BA-86A0-CF40-A4EB-210D6F4E0707}"/>
              </a:ext>
            </a:extLst>
          </p:cNvPr>
          <p:cNvSpPr>
            <a:spLocks noGrp="1"/>
          </p:cNvSpPr>
          <p:nvPr>
            <p:ph sz="half" idx="2"/>
          </p:nvPr>
        </p:nvSpPr>
        <p:spPr>
          <a:xfrm>
            <a:off x="677965" y="1828800"/>
            <a:ext cx="5102642" cy="4343399"/>
          </a:xfrm>
        </p:spPr>
        <p:txBody>
          <a:bodyPr>
            <a:normAutofit/>
          </a:bodyPr>
          <a:lstStyle/>
          <a:p>
            <a:pPr marL="0" indent="0">
              <a:spcAft>
                <a:spcPts val="600"/>
              </a:spcAft>
              <a:buNone/>
            </a:pPr>
            <a:r>
              <a:rPr lang="en-US" sz="3200" b="1" dirty="0"/>
              <a:t>Emotional/Psychological Abuse is defined as:</a:t>
            </a:r>
          </a:p>
          <a:p>
            <a:pPr marL="285578" indent="-285578">
              <a:spcAft>
                <a:spcPts val="600"/>
              </a:spcAft>
            </a:pPr>
            <a:r>
              <a:rPr lang="en-US" sz="2800" dirty="0"/>
              <a:t>Failure to provide psychological care and spousal abuse in front of a child</a:t>
            </a:r>
          </a:p>
          <a:p>
            <a:endParaRPr lang="en-US" dirty="0"/>
          </a:p>
        </p:txBody>
      </p:sp>
      <p:sp>
        <p:nvSpPr>
          <p:cNvPr id="6" name="Content Placeholder 5">
            <a:extLst>
              <a:ext uri="{FF2B5EF4-FFF2-40B4-BE49-F238E27FC236}">
                <a16:creationId xmlns:a16="http://schemas.microsoft.com/office/drawing/2014/main" id="{81879F0F-BB34-434A-8929-FDDCE764B05C}"/>
              </a:ext>
            </a:extLst>
          </p:cNvPr>
          <p:cNvSpPr>
            <a:spLocks noGrp="1"/>
          </p:cNvSpPr>
          <p:nvPr>
            <p:ph sz="quarter" idx="4"/>
          </p:nvPr>
        </p:nvSpPr>
        <p:spPr>
          <a:xfrm>
            <a:off x="6018212" y="1828801"/>
            <a:ext cx="5867400" cy="4343398"/>
          </a:xfrm>
        </p:spPr>
        <p:txBody>
          <a:bodyPr>
            <a:noAutofit/>
          </a:bodyPr>
          <a:lstStyle/>
          <a:p>
            <a:pPr marL="285578" indent="-285578">
              <a:lnSpc>
                <a:spcPct val="80000"/>
              </a:lnSpc>
              <a:spcAft>
                <a:spcPts val="600"/>
              </a:spcAft>
            </a:pPr>
            <a:r>
              <a:rPr lang="en-US" sz="2800" dirty="0"/>
              <a:t>Excessive or aggressive parental behavior that places unreasonable demands on a child to perform above his/her capabilities</a:t>
            </a:r>
          </a:p>
          <a:p>
            <a:pPr marL="285578" indent="-285578">
              <a:lnSpc>
                <a:spcPct val="80000"/>
              </a:lnSpc>
              <a:spcAft>
                <a:spcPts val="600"/>
              </a:spcAft>
            </a:pPr>
            <a:r>
              <a:rPr lang="en-US" sz="2800" dirty="0"/>
              <a:t>It frequently occurs as verbal abuse, but also includes</a:t>
            </a:r>
          </a:p>
          <a:p>
            <a:pPr marL="798362" lvl="1" indent="-285578">
              <a:lnSpc>
                <a:spcPct val="80000"/>
              </a:lnSpc>
              <a:spcAft>
                <a:spcPts val="600"/>
              </a:spcAft>
            </a:pPr>
            <a:r>
              <a:rPr lang="en-US" sz="2300" dirty="0"/>
              <a:t>Rejection</a:t>
            </a:r>
          </a:p>
          <a:p>
            <a:pPr marL="798362" lvl="1" indent="-285578">
              <a:lnSpc>
                <a:spcPct val="80000"/>
              </a:lnSpc>
              <a:spcAft>
                <a:spcPts val="600"/>
              </a:spcAft>
            </a:pPr>
            <a:r>
              <a:rPr lang="en-US" sz="2300" dirty="0"/>
              <a:t>Terrorizing</a:t>
            </a:r>
          </a:p>
          <a:p>
            <a:pPr marL="798362" lvl="1" indent="-285578">
              <a:lnSpc>
                <a:spcPct val="80000"/>
              </a:lnSpc>
              <a:spcAft>
                <a:spcPts val="600"/>
              </a:spcAft>
            </a:pPr>
            <a:r>
              <a:rPr lang="en-US" sz="2300" dirty="0"/>
              <a:t>Shameful forms of punishment</a:t>
            </a:r>
          </a:p>
          <a:p>
            <a:pPr marL="798362" lvl="1" indent="-285578">
              <a:lnSpc>
                <a:spcPct val="80000"/>
              </a:lnSpc>
              <a:spcAft>
                <a:spcPts val="600"/>
              </a:spcAft>
            </a:pPr>
            <a:r>
              <a:rPr lang="en-US" sz="2300" dirty="0"/>
              <a:t>Withholding physical/emotional contact</a:t>
            </a:r>
          </a:p>
          <a:p>
            <a:pPr marL="285578" indent="-285578">
              <a:lnSpc>
                <a:spcPct val="80000"/>
              </a:lnSpc>
              <a:spcAft>
                <a:spcPts val="600"/>
              </a:spcAft>
            </a:pPr>
            <a:r>
              <a:rPr lang="en-US" sz="2800" dirty="0"/>
              <a:t>A pattern over time</a:t>
            </a:r>
          </a:p>
          <a:p>
            <a:pPr marL="0" indent="0">
              <a:spcAft>
                <a:spcPts val="600"/>
              </a:spcAft>
              <a:buNone/>
            </a:pPr>
            <a:endParaRPr lang="en-US" sz="2399" dirty="0"/>
          </a:p>
        </p:txBody>
      </p:sp>
      <p:pic>
        <p:nvPicPr>
          <p:cNvPr id="9" name="Picture 8">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10" name="Title 1">
            <a:extLst>
              <a:ext uri="{FF2B5EF4-FFF2-40B4-BE49-F238E27FC236}">
                <a16:creationId xmlns:a16="http://schemas.microsoft.com/office/drawing/2014/main" id="{BFF5B8CE-75FD-7C4B-A692-6EC7121BF93D}"/>
              </a:ext>
            </a:extLst>
          </p:cNvPr>
          <p:cNvSpPr txBox="1">
            <a:spLocks/>
          </p:cNvSpPr>
          <p:nvPr/>
        </p:nvSpPr>
        <p:spPr>
          <a:xfrm>
            <a:off x="1665155" y="503237"/>
            <a:ext cx="8696457" cy="1325563"/>
          </a:xfrm>
          <a:prstGeom prst="rect">
            <a:avLst/>
          </a:prstGeom>
        </p:spPr>
        <p:txBody>
          <a:bodyPr vert="horz" lIns="117208" tIns="58604" rIns="117208" bIns="58604" rtlCol="0" anchor="ctr">
            <a:normAutofit/>
          </a:bodyPr>
          <a:lstStyle>
            <a:lvl1pPr algn="ctr" defTabSz="1172078" rtl="0" eaLnBrk="1" latinLnBrk="0" hangingPunct="1">
              <a:spcBef>
                <a:spcPct val="0"/>
              </a:spcBef>
              <a:buNone/>
              <a:defRPr sz="5600" kern="1200">
                <a:solidFill>
                  <a:schemeClr val="tx1"/>
                </a:solidFill>
                <a:latin typeface="+mj-lt"/>
                <a:ea typeface="+mj-ea"/>
                <a:cs typeface="+mj-cs"/>
              </a:defRPr>
            </a:lvl1pPr>
          </a:lstStyle>
          <a:p>
            <a:r>
              <a:rPr lang="en-US" sz="4400" dirty="0">
                <a:solidFill>
                  <a:srgbClr val="00A4C7"/>
                </a:solidFill>
                <a:latin typeface="Arial Bold" pitchFamily="34" charset="0"/>
                <a:cs typeface="Arial Bold" pitchFamily="34" charset="0"/>
              </a:rPr>
              <a:t>Emotional/Psychological Abuse</a:t>
            </a:r>
          </a:p>
        </p:txBody>
      </p:sp>
    </p:spTree>
    <p:extLst>
      <p:ext uri="{BB962C8B-B14F-4D97-AF65-F5344CB8AC3E}">
        <p14:creationId xmlns:p14="http://schemas.microsoft.com/office/powerpoint/2010/main" val="2432481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FF5B8CE-75FD-7C4B-A692-6EC7121BF93D}"/>
              </a:ext>
            </a:extLst>
          </p:cNvPr>
          <p:cNvSpPr>
            <a:spLocks noGrp="1"/>
          </p:cNvSpPr>
          <p:nvPr>
            <p:ph type="title"/>
          </p:nvPr>
        </p:nvSpPr>
        <p:spPr>
          <a:xfrm>
            <a:off x="1903412" y="365125"/>
            <a:ext cx="8391657" cy="1325563"/>
          </a:xfrm>
        </p:spPr>
        <p:txBody>
          <a:bodyPr>
            <a:normAutofit/>
          </a:bodyPr>
          <a:lstStyle/>
          <a:p>
            <a:r>
              <a:rPr lang="en-US" sz="4400" dirty="0">
                <a:solidFill>
                  <a:srgbClr val="00A4C7"/>
                </a:solidFill>
                <a:latin typeface="Arial Bold" pitchFamily="34" charset="0"/>
                <a:cs typeface="Arial Bold" pitchFamily="34" charset="0"/>
              </a:rPr>
              <a:t>Child Endangerment</a:t>
            </a:r>
          </a:p>
        </p:txBody>
      </p:sp>
      <p:graphicFrame>
        <p:nvGraphicFramePr>
          <p:cNvPr id="9" name="Content Placeholder 2">
            <a:extLst>
              <a:ext uri="{FF2B5EF4-FFF2-40B4-BE49-F238E27FC236}">
                <a16:creationId xmlns:a16="http://schemas.microsoft.com/office/drawing/2014/main" id="{11437E35-5F00-479A-842C-581B1710087B}"/>
              </a:ext>
            </a:extLst>
          </p:cNvPr>
          <p:cNvGraphicFramePr>
            <a:graphicFrameLocks noGrp="1"/>
          </p:cNvGraphicFramePr>
          <p:nvPr>
            <p:ph idx="1"/>
            <p:extLst>
              <p:ext uri="{D42A27DB-BD31-4B8C-83A1-F6EECF244321}">
                <p14:modId xmlns:p14="http://schemas.microsoft.com/office/powerpoint/2010/main" val="1398495206"/>
              </p:ext>
            </p:extLst>
          </p:nvPr>
        </p:nvGraphicFramePr>
        <p:xfrm>
          <a:off x="5103812" y="1690688"/>
          <a:ext cx="6629400" cy="5178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303212" y="2433637"/>
            <a:ext cx="4601495" cy="3281363"/>
          </a:xfrm>
          <a:prstGeom prst="rect">
            <a:avLst/>
          </a:prstGeom>
        </p:spPr>
      </p:pic>
    </p:spTree>
    <p:extLst>
      <p:ext uri="{BB962C8B-B14F-4D97-AF65-F5344CB8AC3E}">
        <p14:creationId xmlns:p14="http://schemas.microsoft.com/office/powerpoint/2010/main" val="3917366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A4C7"/>
        </a:solidFill>
        <a:effectLst/>
      </p:bgPr>
    </p:bg>
    <p:spTree>
      <p:nvGrpSpPr>
        <p:cNvPr id="1" name=""/>
        <p:cNvGrpSpPr/>
        <p:nvPr/>
      </p:nvGrpSpPr>
      <p:grpSpPr>
        <a:xfrm>
          <a:off x="0" y="0"/>
          <a:ext cx="0" cy="0"/>
          <a:chOff x="0" y="0"/>
          <a:chExt cx="0" cy="0"/>
        </a:xfrm>
      </p:grpSpPr>
      <p:pic>
        <p:nvPicPr>
          <p:cNvPr id="2050" name="Picture 2"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pic>
        <p:nvPicPr>
          <p:cNvPr id="2051" name="Picture 3" descr="C:\Users\Zobidad\Desktop\Picture3.jpg"/>
          <p:cNvPicPr>
            <a:picLocks noChangeAspect="1" noChangeArrowheads="1"/>
          </p:cNvPicPr>
          <p:nvPr/>
        </p:nvPicPr>
        <p:blipFill>
          <a:blip r:embed="rId4" cstate="print"/>
          <a:srcRect/>
          <a:stretch>
            <a:fillRect/>
          </a:stretch>
        </p:blipFill>
        <p:spPr bwMode="auto">
          <a:xfrm>
            <a:off x="0" y="0"/>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903412" y="365125"/>
            <a:ext cx="8391657" cy="1325563"/>
          </a:xfrm>
        </p:spPr>
        <p:txBody>
          <a:bodyPr>
            <a:normAutofit/>
          </a:bodyPr>
          <a:lstStyle/>
          <a:p>
            <a:r>
              <a:rPr lang="en-US" sz="4400" dirty="0">
                <a:solidFill>
                  <a:srgbClr val="00A4C7"/>
                </a:solidFill>
                <a:latin typeface="Arial Bold" pitchFamily="34" charset="0"/>
                <a:cs typeface="Arial Bold" pitchFamily="34" charset="0"/>
              </a:rPr>
              <a:t>Types of Disclosures</a:t>
            </a:r>
          </a:p>
        </p:txBody>
      </p:sp>
      <p:graphicFrame>
        <p:nvGraphicFramePr>
          <p:cNvPr id="7" name="Content Placeholder 2">
            <a:extLst>
              <a:ext uri="{FF2B5EF4-FFF2-40B4-BE49-F238E27FC236}">
                <a16:creationId xmlns:a16="http://schemas.microsoft.com/office/drawing/2014/main" id="{8FE5F22A-ABC0-4E47-9E6F-3B68722F82E5}"/>
              </a:ext>
            </a:extLst>
          </p:cNvPr>
          <p:cNvGraphicFramePr>
            <a:graphicFrameLocks noGrp="1"/>
          </p:cNvGraphicFramePr>
          <p:nvPr>
            <p:ph idx="1"/>
            <p:extLst>
              <p:ext uri="{D42A27DB-BD31-4B8C-83A1-F6EECF244321}">
                <p14:modId xmlns:p14="http://schemas.microsoft.com/office/powerpoint/2010/main" val="2157767884"/>
              </p:ext>
            </p:extLst>
          </p:nvPr>
        </p:nvGraphicFramePr>
        <p:xfrm>
          <a:off x="2741612" y="1505712"/>
          <a:ext cx="6882345" cy="51998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24905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EA6BD42-F094-8C47-B58B-A34CEE5B6E6C}"/>
              </a:ext>
            </a:extLst>
          </p:cNvPr>
          <p:cNvSpPr>
            <a:spLocks noGrp="1"/>
          </p:cNvSpPr>
          <p:nvPr>
            <p:ph type="title"/>
          </p:nvPr>
        </p:nvSpPr>
        <p:spPr>
          <a:xfrm>
            <a:off x="748146" y="762000"/>
            <a:ext cx="10626436" cy="1325563"/>
          </a:xfrm>
          <a:prstGeom prst="rect">
            <a:avLst/>
          </a:prstGeom>
        </p:spPr>
        <p:txBody>
          <a:bodyPr vert="horz" lIns="91440" tIns="45720" rIns="91440" bIns="45720" rtlCol="0" anchor="ctr">
            <a:normAutofit/>
          </a:bodyPr>
          <a:lstStyle>
            <a:lvl1pPr algn="ctr">
              <a:defRPr/>
            </a:lvl1pPr>
          </a:lstStyle>
          <a:p>
            <a:r>
              <a:rPr lang="en-US" sz="4400" dirty="0">
                <a:solidFill>
                  <a:srgbClr val="00A4C7"/>
                </a:solidFill>
                <a:latin typeface="Arial Bold" pitchFamily="34" charset="0"/>
                <a:cs typeface="Arial Bold" pitchFamily="34" charset="0"/>
              </a:rPr>
              <a:t>When A Child Discloses Abuse</a:t>
            </a:r>
          </a:p>
        </p:txBody>
      </p:sp>
      <p:pic>
        <p:nvPicPr>
          <p:cNvPr id="6" name="Picture 5">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graphicFrame>
        <p:nvGraphicFramePr>
          <p:cNvPr id="9" name="Content Placeholder 2">
            <a:extLst>
              <a:ext uri="{FF2B5EF4-FFF2-40B4-BE49-F238E27FC236}">
                <a16:creationId xmlns:a16="http://schemas.microsoft.com/office/drawing/2014/main" id="{11437E35-5F00-479A-842C-581B1710087B}"/>
              </a:ext>
            </a:extLst>
          </p:cNvPr>
          <p:cNvGraphicFramePr>
            <a:graphicFrameLocks noGrp="1"/>
          </p:cNvGraphicFramePr>
          <p:nvPr>
            <p:ph idx="1"/>
            <p:extLst>
              <p:ext uri="{D42A27DB-BD31-4B8C-83A1-F6EECF244321}">
                <p14:modId xmlns:p14="http://schemas.microsoft.com/office/powerpoint/2010/main" val="2583223174"/>
              </p:ext>
            </p:extLst>
          </p:nvPr>
        </p:nvGraphicFramePr>
        <p:xfrm>
          <a:off x="1751012" y="2010385"/>
          <a:ext cx="8683395" cy="47714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58902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FF5B8CE-75FD-7C4B-A692-6EC7121BF93D}"/>
              </a:ext>
            </a:extLst>
          </p:cNvPr>
          <p:cNvSpPr>
            <a:spLocks noGrp="1"/>
          </p:cNvSpPr>
          <p:nvPr>
            <p:ph type="title"/>
          </p:nvPr>
        </p:nvSpPr>
        <p:spPr>
          <a:xfrm>
            <a:off x="1903412" y="365125"/>
            <a:ext cx="8391657" cy="1325563"/>
          </a:xfrm>
        </p:spPr>
        <p:txBody>
          <a:bodyPr>
            <a:normAutofit/>
          </a:bodyPr>
          <a:lstStyle/>
          <a:p>
            <a:r>
              <a:rPr lang="en-US" sz="4400" dirty="0">
                <a:solidFill>
                  <a:srgbClr val="00A4C7"/>
                </a:solidFill>
                <a:latin typeface="Arial Bold" pitchFamily="34" charset="0"/>
                <a:cs typeface="Arial Bold" pitchFamily="34" charset="0"/>
              </a:rPr>
              <a:t>What Not to Say</a:t>
            </a:r>
          </a:p>
        </p:txBody>
      </p:sp>
      <p:graphicFrame>
        <p:nvGraphicFramePr>
          <p:cNvPr id="9" name="Content Placeholder 2">
            <a:extLst>
              <a:ext uri="{FF2B5EF4-FFF2-40B4-BE49-F238E27FC236}">
                <a16:creationId xmlns:a16="http://schemas.microsoft.com/office/drawing/2014/main" id="{11437E35-5F00-479A-842C-581B1710087B}"/>
              </a:ext>
            </a:extLst>
          </p:cNvPr>
          <p:cNvGraphicFramePr>
            <a:graphicFrameLocks noGrp="1"/>
          </p:cNvGraphicFramePr>
          <p:nvPr>
            <p:ph idx="1"/>
            <p:extLst>
              <p:ext uri="{D42A27DB-BD31-4B8C-83A1-F6EECF244321}">
                <p14:modId xmlns:p14="http://schemas.microsoft.com/office/powerpoint/2010/main" val="3493563596"/>
              </p:ext>
            </p:extLst>
          </p:nvPr>
        </p:nvGraphicFramePr>
        <p:xfrm>
          <a:off x="5103812" y="1905000"/>
          <a:ext cx="6096000" cy="49643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9412" y="2514600"/>
            <a:ext cx="4575646" cy="3048000"/>
          </a:xfrm>
          <a:prstGeom prst="rect">
            <a:avLst/>
          </a:prstGeom>
        </p:spPr>
      </p:pic>
    </p:spTree>
    <p:extLst>
      <p:ext uri="{BB962C8B-B14F-4D97-AF65-F5344CB8AC3E}">
        <p14:creationId xmlns:p14="http://schemas.microsoft.com/office/powerpoint/2010/main" val="1661762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2127182" y="356793"/>
            <a:ext cx="8391657" cy="1325563"/>
          </a:xfrm>
        </p:spPr>
        <p:txBody>
          <a:bodyPr>
            <a:normAutofit/>
          </a:bodyPr>
          <a:lstStyle/>
          <a:p>
            <a:r>
              <a:rPr lang="en-US" sz="4400" dirty="0">
                <a:solidFill>
                  <a:srgbClr val="00A4C7"/>
                </a:solidFill>
                <a:latin typeface="Arial Bold" pitchFamily="34" charset="0"/>
                <a:cs typeface="Arial Bold" pitchFamily="34" charset="0"/>
              </a:rPr>
              <a:t>Scenario </a:t>
            </a:r>
          </a:p>
        </p:txBody>
      </p:sp>
      <p:sp>
        <p:nvSpPr>
          <p:cNvPr id="5" name="Content Placeholder 2"/>
          <p:cNvSpPr>
            <a:spLocks noGrp="1"/>
          </p:cNvSpPr>
          <p:nvPr>
            <p:ph idx="1"/>
          </p:nvPr>
        </p:nvSpPr>
        <p:spPr>
          <a:xfrm>
            <a:off x="1293811" y="1481240"/>
            <a:ext cx="10058401" cy="4351338"/>
          </a:xfrm>
        </p:spPr>
        <p:txBody>
          <a:bodyPr>
            <a:normAutofit fontScale="62500" lnSpcReduction="20000"/>
          </a:bodyPr>
          <a:lstStyle/>
          <a:p>
            <a:pPr marL="0" indent="0">
              <a:buNone/>
            </a:pPr>
            <a:r>
              <a:rPr lang="en-US" sz="3600" dirty="0"/>
              <a:t>Fabian, an 8 year old boy, began crying in class after the teacher told him that he was going to send a note home about his poor class behavior. Fabian told the teacher that he was afraid of his father and is sure that he is going to get “beat up” after his father gets the note.  Fabian also said that his father punches him with a closed fist and tells him to “get up and fight like a man.” The teacher doesn’t see any visible bruises or marks on Fabian. Fabian also said that his mother hasn’t lived with them for a long time and his father’s girlfriend just moved out.  He thinks she left because his father was mean to her too. The Principal called the father and asked him to come to school to discuss the matter. When the father arrived, Fabian began crying and urinated in his pants. When the father walked into the office, it appeared that he kicked Fabian’s leg as he passed, although it is unclear if it was intentional. The meeting with the father was uneventful as the father sat quietly and mostly listened without reaction. After the meeting was over, the father was observed dragging Fabian by the arm across the parking lot.</a:t>
            </a:r>
          </a:p>
          <a:p>
            <a:pPr marL="0" indent="0">
              <a:buNone/>
            </a:pPr>
            <a:endParaRPr lang="en-US" dirty="0"/>
          </a:p>
        </p:txBody>
      </p:sp>
      <p:sp>
        <p:nvSpPr>
          <p:cNvPr id="7" name="TextBox 6"/>
          <p:cNvSpPr txBox="1"/>
          <p:nvPr/>
        </p:nvSpPr>
        <p:spPr>
          <a:xfrm>
            <a:off x="1827212" y="5832578"/>
            <a:ext cx="81232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4C7"/>
                </a:solidFill>
                <a:effectLst/>
                <a:uLnTx/>
                <a:uFillTx/>
                <a:latin typeface="Calibri"/>
                <a:ea typeface="+mn-ea"/>
                <a:cs typeface="+mn-cs"/>
              </a:rPr>
              <a:t>What type of disclosure is this? How would you handle it? </a:t>
            </a:r>
          </a:p>
        </p:txBody>
      </p:sp>
    </p:spTree>
    <p:extLst>
      <p:ext uri="{BB962C8B-B14F-4D97-AF65-F5344CB8AC3E}">
        <p14:creationId xmlns:p14="http://schemas.microsoft.com/office/powerpoint/2010/main" val="3313695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pic>
        <p:nvPicPr>
          <p:cNvPr id="2051" name="Picture 3" descr="C:\Users\Zobidad\Desktop\Picture3.jpg"/>
          <p:cNvPicPr>
            <a:picLocks noChangeAspect="1" noChangeArrowheads="1"/>
          </p:cNvPicPr>
          <p:nvPr/>
        </p:nvPicPr>
        <p:blipFill>
          <a:blip r:embed="rId4" cstate="print"/>
          <a:srcRect/>
          <a:stretch>
            <a:fillRect/>
          </a:stretch>
        </p:blipFill>
        <p:spPr bwMode="auto">
          <a:xfrm>
            <a:off x="0" y="0"/>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446212" y="304800"/>
            <a:ext cx="9906000" cy="1325563"/>
          </a:xfrm>
        </p:spPr>
        <p:txBody>
          <a:bodyPr>
            <a:normAutofit fontScale="90000"/>
          </a:bodyPr>
          <a:lstStyle/>
          <a:p>
            <a:r>
              <a:rPr lang="en-US" sz="4400" dirty="0">
                <a:solidFill>
                  <a:srgbClr val="00A4C7"/>
                </a:solidFill>
                <a:latin typeface="Arial Bold" pitchFamily="34" charset="0"/>
                <a:cs typeface="Arial Bold" pitchFamily="34" charset="0"/>
              </a:rPr>
              <a:t>Prevention Resources for Professionals</a:t>
            </a:r>
          </a:p>
        </p:txBody>
      </p:sp>
      <p:sp>
        <p:nvSpPr>
          <p:cNvPr id="8" name="Content Placeholder 2"/>
          <p:cNvSpPr txBox="1">
            <a:spLocks/>
          </p:cNvSpPr>
          <p:nvPr/>
        </p:nvSpPr>
        <p:spPr>
          <a:xfrm>
            <a:off x="1141412" y="1431488"/>
            <a:ext cx="10515600" cy="4745475"/>
          </a:xfrm>
          <a:prstGeom prst="rect">
            <a:avLst/>
          </a:prstGeom>
        </p:spPr>
        <p:txBody>
          <a:bodyPr vert="horz" lIns="91440" tIns="45720" rIns="91440" bIns="45720" rtlCol="0" anchor="t">
            <a:normAutofit/>
          </a:bodyPr>
          <a:lstStyle>
            <a:lvl1pPr marL="439529" indent="-439529" algn="l" defTabSz="1172078"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52313" indent="-366274" algn="l" defTabSz="1172078" rtl="0" eaLnBrk="1" latinLnBrk="0" hangingPunct="1">
              <a:spcBef>
                <a:spcPct val="20000"/>
              </a:spcBef>
              <a:buFont typeface="Arial" pitchFamily="34" charset="0"/>
              <a:buChar char="–"/>
              <a:defRPr sz="3600" kern="1200">
                <a:solidFill>
                  <a:schemeClr val="tx1"/>
                </a:solidFill>
                <a:latin typeface="+mn-lt"/>
                <a:ea typeface="+mn-ea"/>
                <a:cs typeface="+mn-cs"/>
              </a:defRPr>
            </a:lvl2pPr>
            <a:lvl3pPr marL="1465097" indent="-293019" algn="l" defTabSz="1172078"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51136"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37175"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23214"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809253"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95292"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81331"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9pPr>
          </a:lstStyle>
          <a:p>
            <a:r>
              <a:rPr lang="en-US" sz="2900" dirty="0">
                <a:solidFill>
                  <a:srgbClr val="69AD40"/>
                </a:solidFill>
                <a:latin typeface="Arial" pitchFamily="34" charset="0"/>
                <a:cs typeface="Arial" pitchFamily="34" charset="0"/>
              </a:rPr>
              <a:t>Implement Sexual Abuse &amp; Assault Prevention training virtually - </a:t>
            </a:r>
            <a:r>
              <a:rPr lang="en-US" sz="2900" dirty="0">
                <a:hlinkClick r:id="rId5"/>
              </a:rPr>
              <a:t>https://www.gadoe.org/schoolsafetyclimate/Pages/Child-Abuse-and-Child-Protection.aspx</a:t>
            </a:r>
            <a:endParaRPr lang="en-US" sz="2900" dirty="0">
              <a:solidFill>
                <a:srgbClr val="69AD40"/>
              </a:solidFill>
              <a:latin typeface="Arial" pitchFamily="34" charset="0"/>
              <a:cs typeface="Arial" pitchFamily="34" charset="0"/>
            </a:endParaRPr>
          </a:p>
          <a:p>
            <a:r>
              <a:rPr lang="en-US" sz="2900" dirty="0">
                <a:solidFill>
                  <a:srgbClr val="69AD40"/>
                </a:solidFill>
                <a:latin typeface="Arial" pitchFamily="34" charset="0"/>
                <a:cs typeface="Arial" pitchFamily="34" charset="0"/>
              </a:rPr>
              <a:t>Participate in online prevention trainings</a:t>
            </a:r>
          </a:p>
          <a:p>
            <a:pPr lvl="1"/>
            <a:r>
              <a:rPr lang="en-US" sz="2900" dirty="0">
                <a:solidFill>
                  <a:srgbClr val="69AD40"/>
                </a:solidFill>
                <a:latin typeface="Arial" pitchFamily="34" charset="0"/>
                <a:cs typeface="Arial" pitchFamily="34" charset="0"/>
              </a:rPr>
              <a:t>Darkness to Light's Stewards of Children training – free at </a:t>
            </a:r>
            <a:r>
              <a:rPr lang="en-US" sz="2900" u="sng" dirty="0">
                <a:solidFill>
                  <a:srgbClr val="00A4C7"/>
                </a:solidFill>
                <a:latin typeface="Arial" pitchFamily="34" charset="0"/>
                <a:cs typeface="Arial" pitchFamily="34" charset="0"/>
                <a:hlinkClick r:id="rId6"/>
              </a:rPr>
              <a:t>www.FlipTheSwitchCampaign.org</a:t>
            </a:r>
            <a:r>
              <a:rPr lang="en-US" sz="2900" dirty="0">
                <a:solidFill>
                  <a:srgbClr val="69AD40"/>
                </a:solidFill>
                <a:latin typeface="Arial" pitchFamily="34" charset="0"/>
                <a:cs typeface="Arial" pitchFamily="34" charset="0"/>
              </a:rPr>
              <a:t>  </a:t>
            </a:r>
          </a:p>
          <a:p>
            <a:r>
              <a:rPr lang="en-US" sz="2900" dirty="0">
                <a:solidFill>
                  <a:srgbClr val="69AD40"/>
                </a:solidFill>
                <a:latin typeface="Arial" pitchFamily="34" charset="0"/>
                <a:cs typeface="Arial" pitchFamily="34" charset="0"/>
              </a:rPr>
              <a:t>Darkness to Light's Safe Online Learning: For Teachers - </a:t>
            </a:r>
            <a:r>
              <a:rPr lang="en-US" sz="2900" u="sng" dirty="0">
                <a:solidFill>
                  <a:srgbClr val="00A4C7"/>
                </a:solidFill>
                <a:latin typeface="Arial" panose="020B0604020202020204" pitchFamily="34" charset="0"/>
                <a:ea typeface="+mn-lt"/>
                <a:cs typeface="Arial" panose="020B0604020202020204" pitchFamily="34" charset="0"/>
                <a:hlinkClick r:id="rId7"/>
              </a:rPr>
              <a:t>www.d2l.org/safe-digital-learning-plans/</a:t>
            </a:r>
            <a:endParaRPr lang="en-US" sz="2900" u="sng" dirty="0">
              <a:solidFill>
                <a:srgbClr val="00A4C7"/>
              </a:solidFill>
              <a:latin typeface="Arial" panose="020B0604020202020204" pitchFamily="34" charset="0"/>
              <a:ea typeface="+mn-lt"/>
              <a:cs typeface="Arial" panose="020B0604020202020204" pitchFamily="34" charset="0"/>
            </a:endParaRPr>
          </a:p>
          <a:p>
            <a:pPr marL="0" indent="0">
              <a:buFont typeface="Arial" pitchFamily="34" charset="0"/>
              <a:buNone/>
            </a:pPr>
            <a:endParaRPr lang="en-US" dirty="0">
              <a:cs typeface="Calibri"/>
            </a:endParaRPr>
          </a:p>
        </p:txBody>
      </p:sp>
    </p:spTree>
    <p:extLst>
      <p:ext uri="{BB962C8B-B14F-4D97-AF65-F5344CB8AC3E}">
        <p14:creationId xmlns:p14="http://schemas.microsoft.com/office/powerpoint/2010/main" val="2453223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pic>
        <p:nvPicPr>
          <p:cNvPr id="2051" name="Picture 3" descr="C:\Users\Zobidad\Desktop\Picture3.jpg"/>
          <p:cNvPicPr>
            <a:picLocks noChangeAspect="1" noChangeArrowheads="1"/>
          </p:cNvPicPr>
          <p:nvPr/>
        </p:nvPicPr>
        <p:blipFill>
          <a:blip r:embed="rId4" cstate="print"/>
          <a:srcRect/>
          <a:stretch>
            <a:fillRect/>
          </a:stretch>
        </p:blipFill>
        <p:spPr bwMode="auto">
          <a:xfrm>
            <a:off x="0" y="0"/>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446212" y="304800"/>
            <a:ext cx="9906000" cy="1325563"/>
          </a:xfrm>
        </p:spPr>
        <p:txBody>
          <a:bodyPr>
            <a:normAutofit/>
          </a:bodyPr>
          <a:lstStyle/>
          <a:p>
            <a:r>
              <a:rPr lang="en-US" sz="4400" dirty="0">
                <a:solidFill>
                  <a:srgbClr val="00A4C7"/>
                </a:solidFill>
                <a:latin typeface="Arial Bold" pitchFamily="34" charset="0"/>
                <a:cs typeface="Arial Bold" pitchFamily="34" charset="0"/>
              </a:rPr>
              <a:t>Prevention Resources for Parents</a:t>
            </a:r>
          </a:p>
        </p:txBody>
      </p:sp>
      <p:sp>
        <p:nvSpPr>
          <p:cNvPr id="9" name="Content Placeholder 2"/>
          <p:cNvSpPr>
            <a:spLocks noGrp="1"/>
          </p:cNvSpPr>
          <p:nvPr>
            <p:ph idx="1"/>
          </p:nvPr>
        </p:nvSpPr>
        <p:spPr>
          <a:xfrm>
            <a:off x="1141412" y="1431488"/>
            <a:ext cx="9753600" cy="4745475"/>
          </a:xfrm>
        </p:spPr>
        <p:txBody>
          <a:bodyPr vert="horz" lIns="91440" tIns="45720" rIns="91440" bIns="45720" rtlCol="0" anchor="t">
            <a:noAutofit/>
          </a:bodyPr>
          <a:lstStyle/>
          <a:p>
            <a:pPr>
              <a:spcBef>
                <a:spcPts val="0"/>
              </a:spcBef>
            </a:pPr>
            <a:r>
              <a:rPr lang="en-US" sz="2500" dirty="0">
                <a:solidFill>
                  <a:srgbClr val="69AD40"/>
                </a:solidFill>
                <a:latin typeface="Arial" pitchFamily="34" charset="0"/>
                <a:cs typeface="Arial" pitchFamily="34" charset="0"/>
              </a:rPr>
              <a:t>Participate in online prevention trainings</a:t>
            </a:r>
          </a:p>
          <a:p>
            <a:pPr lvl="1">
              <a:spcBef>
                <a:spcPts val="0"/>
              </a:spcBef>
            </a:pPr>
            <a:r>
              <a:rPr lang="en-US" sz="2500" dirty="0">
                <a:solidFill>
                  <a:srgbClr val="69AD40"/>
                </a:solidFill>
                <a:latin typeface="Arial" pitchFamily="34" charset="0"/>
                <a:cs typeface="Arial" pitchFamily="34" charset="0"/>
              </a:rPr>
              <a:t>Darkness to Light's Talking to Children about Safety from Sexual Abuse –free using code TALK2020 </a:t>
            </a:r>
          </a:p>
          <a:p>
            <a:pPr marL="586039" lvl="1" indent="0">
              <a:spcBef>
                <a:spcPts val="0"/>
              </a:spcBef>
              <a:buNone/>
            </a:pPr>
            <a:r>
              <a:rPr lang="en-US" sz="2500" dirty="0">
                <a:solidFill>
                  <a:srgbClr val="69AD40"/>
                </a:solidFill>
                <a:latin typeface="Arial" pitchFamily="34" charset="0"/>
                <a:cs typeface="Arial" pitchFamily="34" charset="0"/>
              </a:rPr>
              <a:t>	</a:t>
            </a:r>
            <a:r>
              <a:rPr lang="en-US" sz="2400" dirty="0">
                <a:hlinkClick r:id="rId5"/>
              </a:rPr>
              <a:t> </a:t>
            </a:r>
            <a:r>
              <a:rPr lang="en-US" sz="2000" dirty="0">
                <a:hlinkClick r:id="rId5"/>
              </a:rPr>
              <a:t>www.d2l.org/education/additional-training/talking-with-children/</a:t>
            </a:r>
            <a:r>
              <a:rPr lang="en-US" sz="2000" dirty="0"/>
              <a:t> </a:t>
            </a:r>
            <a:endParaRPr lang="en-US" sz="2000" dirty="0">
              <a:solidFill>
                <a:srgbClr val="69AD40"/>
              </a:solidFill>
              <a:latin typeface="Arial" pitchFamily="34" charset="0"/>
              <a:cs typeface="Arial" pitchFamily="34" charset="0"/>
            </a:endParaRPr>
          </a:p>
          <a:p>
            <a:pPr>
              <a:spcBef>
                <a:spcPts val="0"/>
              </a:spcBef>
            </a:pPr>
            <a:r>
              <a:rPr lang="en-US" sz="2500" dirty="0">
                <a:solidFill>
                  <a:srgbClr val="69AD40"/>
                </a:solidFill>
                <a:latin typeface="Arial" pitchFamily="34" charset="0"/>
                <a:cs typeface="Arial" pitchFamily="34" charset="0"/>
              </a:rPr>
              <a:t>Help parents create a COVID-19 Family Safety Plan</a:t>
            </a:r>
          </a:p>
          <a:p>
            <a:pPr lvl="1">
              <a:spcBef>
                <a:spcPts val="0"/>
              </a:spcBef>
            </a:pPr>
            <a:r>
              <a:rPr lang="en-US" sz="2500" dirty="0">
                <a:solidFill>
                  <a:srgbClr val="69AD40"/>
                </a:solidFill>
                <a:latin typeface="Arial" pitchFamily="34" charset="0"/>
                <a:cs typeface="Arial" pitchFamily="34" charset="0"/>
              </a:rPr>
              <a:t>Example from Stop It Now! </a:t>
            </a:r>
            <a:r>
              <a:rPr lang="en-US" sz="1900" dirty="0">
                <a:hlinkClick r:id="rId6"/>
              </a:rPr>
              <a:t>www.stopitnow.org/sites/default/files/documents/files/create_family_safety_plan.pdf</a:t>
            </a:r>
            <a:r>
              <a:rPr lang="en-US" sz="2500" dirty="0">
                <a:solidFill>
                  <a:srgbClr val="69AD40"/>
                </a:solidFill>
                <a:latin typeface="Arial" pitchFamily="34" charset="0"/>
                <a:cs typeface="Arial" pitchFamily="34" charset="0"/>
              </a:rPr>
              <a:t> </a:t>
            </a:r>
          </a:p>
          <a:p>
            <a:pPr lvl="1">
              <a:spcBef>
                <a:spcPts val="0"/>
              </a:spcBef>
            </a:pPr>
            <a:r>
              <a:rPr lang="en-US" sz="2500" dirty="0">
                <a:solidFill>
                  <a:srgbClr val="69AD40"/>
                </a:solidFill>
                <a:latin typeface="Arial" pitchFamily="34" charset="0"/>
                <a:cs typeface="Arial" pitchFamily="34" charset="0"/>
              </a:rPr>
              <a:t>Talk to children about safe touch, consent and personal boundaries</a:t>
            </a:r>
          </a:p>
          <a:p>
            <a:pPr>
              <a:spcBef>
                <a:spcPts val="0"/>
              </a:spcBef>
            </a:pPr>
            <a:r>
              <a:rPr lang="en-US" sz="2500" dirty="0">
                <a:solidFill>
                  <a:srgbClr val="69AD40"/>
                </a:solidFill>
                <a:latin typeface="Arial" pitchFamily="34" charset="0"/>
                <a:cs typeface="Arial" pitchFamily="34" charset="0"/>
              </a:rPr>
              <a:t>Maternal Health</a:t>
            </a:r>
          </a:p>
          <a:p>
            <a:pPr lvl="1">
              <a:spcBef>
                <a:spcPts val="0"/>
              </a:spcBef>
            </a:pPr>
            <a:r>
              <a:rPr lang="en-US" sz="2400" dirty="0">
                <a:solidFill>
                  <a:srgbClr val="69AD40"/>
                </a:solidFill>
                <a:latin typeface="Arial" pitchFamily="34" charset="0"/>
                <a:cs typeface="Arial" pitchFamily="34" charset="0"/>
              </a:rPr>
              <a:t>Healthy Mothers, Healthy Babies provides perinatal education and pregnancy/post-partum resources throughout Georgia </a:t>
            </a:r>
            <a:r>
              <a:rPr lang="en-US" sz="2000" dirty="0">
                <a:hlinkClick r:id="rId7"/>
              </a:rPr>
              <a:t>https://hmhbga.org/</a:t>
            </a:r>
            <a:endParaRPr lang="en-US" sz="2000" dirty="0">
              <a:solidFill>
                <a:srgbClr val="69AD40"/>
              </a:solidFill>
              <a:latin typeface="Arial" pitchFamily="34" charset="0"/>
              <a:cs typeface="Arial" pitchFamily="34" charset="0"/>
            </a:endParaRPr>
          </a:p>
        </p:txBody>
      </p:sp>
    </p:spTree>
    <p:extLst>
      <p:ext uri="{BB962C8B-B14F-4D97-AF65-F5344CB8AC3E}">
        <p14:creationId xmlns:p14="http://schemas.microsoft.com/office/powerpoint/2010/main" val="25772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pic>
        <p:nvPicPr>
          <p:cNvPr id="2051" name="Picture 3" descr="C:\Users\Zobidad\Desktop\Picture3.jpg"/>
          <p:cNvPicPr>
            <a:picLocks noChangeAspect="1" noChangeArrowheads="1"/>
          </p:cNvPicPr>
          <p:nvPr/>
        </p:nvPicPr>
        <p:blipFill>
          <a:blip r:embed="rId4" cstate="print"/>
          <a:srcRect/>
          <a:stretch>
            <a:fillRect/>
          </a:stretch>
        </p:blipFill>
        <p:spPr bwMode="auto">
          <a:xfrm>
            <a:off x="0" y="0"/>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903412" y="365125"/>
            <a:ext cx="8391657" cy="1325563"/>
          </a:xfrm>
        </p:spPr>
        <p:txBody>
          <a:bodyPr>
            <a:normAutofit/>
          </a:bodyPr>
          <a:lstStyle/>
          <a:p>
            <a:r>
              <a:rPr lang="en-US" sz="4400" dirty="0">
                <a:solidFill>
                  <a:srgbClr val="00A4C7"/>
                </a:solidFill>
                <a:latin typeface="Arial Bold" pitchFamily="34" charset="0"/>
                <a:cs typeface="Arial Bold" pitchFamily="34" charset="0"/>
              </a:rPr>
              <a:t>Current Stressors for Youth</a:t>
            </a:r>
          </a:p>
        </p:txBody>
      </p:sp>
      <p:sp>
        <p:nvSpPr>
          <p:cNvPr id="7" name="Content Placeholder 1">
            <a:extLst>
              <a:ext uri="{FF2B5EF4-FFF2-40B4-BE49-F238E27FC236}">
                <a16:creationId xmlns:a16="http://schemas.microsoft.com/office/drawing/2014/main" id="{6F821DE1-AA93-4DAB-9598-6D74767B3389}"/>
              </a:ext>
            </a:extLst>
          </p:cNvPr>
          <p:cNvSpPr>
            <a:spLocks noGrp="1"/>
          </p:cNvSpPr>
          <p:nvPr>
            <p:ph sz="half" idx="1"/>
          </p:nvPr>
        </p:nvSpPr>
        <p:spPr>
          <a:xfrm>
            <a:off x="1979612" y="1541621"/>
            <a:ext cx="8229600" cy="5240179"/>
          </a:xfrm>
        </p:spPr>
        <p:txBody>
          <a:bodyPr>
            <a:normAutofit/>
          </a:bodyPr>
          <a:lstStyle/>
          <a:p>
            <a:pPr marL="457200" indent="-457200"/>
            <a:r>
              <a:rPr lang="en-US" sz="2800" dirty="0">
                <a:solidFill>
                  <a:srgbClr val="69AD40"/>
                </a:solidFill>
                <a:latin typeface="Arial" pitchFamily="34" charset="0"/>
                <a:cs typeface="Arial" pitchFamily="34" charset="0"/>
              </a:rPr>
              <a:t>Fear and worry about the virus</a:t>
            </a:r>
          </a:p>
          <a:p>
            <a:pPr marL="457200" indent="-457200"/>
            <a:r>
              <a:rPr lang="en-US" sz="2800" dirty="0">
                <a:solidFill>
                  <a:srgbClr val="69AD40"/>
                </a:solidFill>
                <a:latin typeface="Arial" pitchFamily="34" charset="0"/>
                <a:cs typeface="Arial" pitchFamily="34" charset="0"/>
              </a:rPr>
              <a:t>Disrupted sleep schedules</a:t>
            </a:r>
          </a:p>
          <a:p>
            <a:pPr marL="457200" indent="-457200"/>
            <a:r>
              <a:rPr lang="en-US" sz="2800" dirty="0">
                <a:solidFill>
                  <a:srgbClr val="69AD40"/>
                </a:solidFill>
                <a:latin typeface="Arial" pitchFamily="34" charset="0"/>
                <a:cs typeface="Arial" pitchFamily="34" charset="0"/>
              </a:rPr>
              <a:t>Confusion about changing expectations</a:t>
            </a:r>
          </a:p>
          <a:p>
            <a:pPr marL="457200" indent="-457200"/>
            <a:r>
              <a:rPr lang="en-US" sz="2800" dirty="0">
                <a:solidFill>
                  <a:srgbClr val="69AD40"/>
                </a:solidFill>
                <a:latin typeface="Arial" pitchFamily="34" charset="0"/>
                <a:cs typeface="Arial" pitchFamily="34" charset="0"/>
              </a:rPr>
              <a:t>Adjustment to new routines</a:t>
            </a:r>
          </a:p>
          <a:p>
            <a:pPr marL="457200" indent="-457200"/>
            <a:r>
              <a:rPr lang="en-US" sz="2800" dirty="0">
                <a:solidFill>
                  <a:srgbClr val="69AD40"/>
                </a:solidFill>
                <a:latin typeface="Arial" pitchFamily="34" charset="0"/>
                <a:cs typeface="Arial" pitchFamily="34" charset="0"/>
              </a:rPr>
              <a:t>Loss</a:t>
            </a:r>
          </a:p>
          <a:p>
            <a:pPr marL="457200" indent="-457200"/>
            <a:r>
              <a:rPr lang="en-US" sz="2800" dirty="0">
                <a:solidFill>
                  <a:srgbClr val="69AD40"/>
                </a:solidFill>
                <a:latin typeface="Arial" pitchFamily="34" charset="0"/>
                <a:cs typeface="Arial" pitchFamily="34" charset="0"/>
              </a:rPr>
              <a:t>Possible strain at home:</a:t>
            </a:r>
          </a:p>
          <a:p>
            <a:pPr marL="969984" lvl="2" indent="-457200"/>
            <a:r>
              <a:rPr lang="en-US" sz="2300" dirty="0">
                <a:solidFill>
                  <a:srgbClr val="69AD40"/>
                </a:solidFill>
                <a:latin typeface="Arial" pitchFamily="34" charset="0"/>
                <a:cs typeface="Arial" pitchFamily="34" charset="0"/>
              </a:rPr>
              <a:t>Financial impact of caregiver job loss</a:t>
            </a:r>
          </a:p>
          <a:p>
            <a:pPr marL="969984" lvl="2" indent="-457200"/>
            <a:r>
              <a:rPr lang="en-US" sz="2300" dirty="0">
                <a:solidFill>
                  <a:srgbClr val="69AD40"/>
                </a:solidFill>
                <a:latin typeface="Arial" pitchFamily="34" charset="0"/>
                <a:cs typeface="Arial" pitchFamily="34" charset="0"/>
              </a:rPr>
              <a:t>Food insecurity</a:t>
            </a:r>
          </a:p>
          <a:p>
            <a:pPr marL="969984" lvl="2" indent="-457200"/>
            <a:r>
              <a:rPr lang="en-US" sz="2300" dirty="0">
                <a:solidFill>
                  <a:srgbClr val="69AD40"/>
                </a:solidFill>
                <a:latin typeface="Arial" pitchFamily="34" charset="0"/>
                <a:cs typeface="Arial" pitchFamily="34" charset="0"/>
              </a:rPr>
              <a:t>Abuse/neglect</a:t>
            </a:r>
          </a:p>
        </p:txBody>
      </p:sp>
      <p:sp>
        <p:nvSpPr>
          <p:cNvPr id="8" name="TextBox 7"/>
          <p:cNvSpPr txBox="1"/>
          <p:nvPr/>
        </p:nvSpPr>
        <p:spPr>
          <a:xfrm>
            <a:off x="5622878" y="6324600"/>
            <a:ext cx="6567534" cy="369332"/>
          </a:xfrm>
          <a:prstGeom prst="rect">
            <a:avLst/>
          </a:prstGeom>
          <a:noFill/>
        </p:spPr>
        <p:txBody>
          <a:bodyPr wrap="square" rtlCol="0">
            <a:spAutoFit/>
          </a:bodyPr>
          <a:lstStyle/>
          <a:p>
            <a:r>
              <a:rPr lang="en-US" sz="1800" dirty="0"/>
              <a:t>Strong4Life Team at Children’s Healthcare of Atlanta</a:t>
            </a:r>
          </a:p>
        </p:txBody>
      </p:sp>
    </p:spTree>
    <p:extLst>
      <p:ext uri="{BB962C8B-B14F-4D97-AF65-F5344CB8AC3E}">
        <p14:creationId xmlns:p14="http://schemas.microsoft.com/office/powerpoint/2010/main" val="3156215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pic>
        <p:nvPicPr>
          <p:cNvPr id="2051" name="Picture 3" descr="C:\Users\Zobidad\Desktop\Picture3.jpg"/>
          <p:cNvPicPr>
            <a:picLocks noChangeAspect="1" noChangeArrowheads="1"/>
          </p:cNvPicPr>
          <p:nvPr/>
        </p:nvPicPr>
        <p:blipFill>
          <a:blip r:embed="rId4" cstate="print"/>
          <a:srcRect/>
          <a:stretch>
            <a:fillRect/>
          </a:stretch>
        </p:blipFill>
        <p:spPr bwMode="auto">
          <a:xfrm>
            <a:off x="0" y="0"/>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446212" y="304800"/>
            <a:ext cx="9906000" cy="1325563"/>
          </a:xfrm>
        </p:spPr>
        <p:txBody>
          <a:bodyPr>
            <a:normAutofit/>
          </a:bodyPr>
          <a:lstStyle/>
          <a:p>
            <a:r>
              <a:rPr lang="en-US" sz="4400" dirty="0">
                <a:solidFill>
                  <a:srgbClr val="00A4C7"/>
                </a:solidFill>
                <a:latin typeface="Arial Bold" pitchFamily="34" charset="0"/>
                <a:cs typeface="Arial Bold" pitchFamily="34" charset="0"/>
              </a:rPr>
              <a:t>Prevention Resources for Parents</a:t>
            </a:r>
          </a:p>
        </p:txBody>
      </p:sp>
      <p:sp>
        <p:nvSpPr>
          <p:cNvPr id="9" name="Content Placeholder 2"/>
          <p:cNvSpPr>
            <a:spLocks noGrp="1"/>
          </p:cNvSpPr>
          <p:nvPr>
            <p:ph idx="1"/>
          </p:nvPr>
        </p:nvSpPr>
        <p:spPr>
          <a:xfrm>
            <a:off x="1141412" y="1431488"/>
            <a:ext cx="9753600" cy="4745475"/>
          </a:xfrm>
        </p:spPr>
        <p:txBody>
          <a:bodyPr vert="horz" lIns="91440" tIns="45720" rIns="91440" bIns="45720" rtlCol="0" anchor="t">
            <a:noAutofit/>
          </a:bodyPr>
          <a:lstStyle/>
          <a:p>
            <a:pPr>
              <a:spcBef>
                <a:spcPts val="0"/>
              </a:spcBef>
            </a:pPr>
            <a:r>
              <a:rPr lang="en-US" sz="3200" dirty="0">
                <a:solidFill>
                  <a:srgbClr val="69AD40"/>
                </a:solidFill>
                <a:latin typeface="Arial" pitchFamily="34" charset="0"/>
                <a:cs typeface="Arial" pitchFamily="34" charset="0"/>
              </a:rPr>
              <a:t>Talk with children</a:t>
            </a:r>
          </a:p>
          <a:p>
            <a:pPr lvl="1">
              <a:spcBef>
                <a:spcPts val="0"/>
              </a:spcBef>
            </a:pPr>
            <a:r>
              <a:rPr lang="en-US" sz="2500" dirty="0">
                <a:solidFill>
                  <a:srgbClr val="69AD40"/>
                </a:solidFill>
                <a:latin typeface="Arial" pitchFamily="34" charset="0"/>
                <a:cs typeface="Arial" pitchFamily="34" charset="0"/>
              </a:rPr>
              <a:t>Hot Chocolate Talk from Committee for Children – What to Say at Every Age  </a:t>
            </a:r>
            <a:r>
              <a:rPr lang="en-US" sz="2800" dirty="0">
                <a:hlinkClick r:id="rId5"/>
              </a:rPr>
              <a:t>https://www.cfchildren.org/resources/child-abuse-prevention/</a:t>
            </a:r>
            <a:r>
              <a:rPr lang="en-US" sz="2500" dirty="0">
                <a:solidFill>
                  <a:srgbClr val="69AD40"/>
                </a:solidFill>
                <a:latin typeface="Arial" pitchFamily="34" charset="0"/>
                <a:cs typeface="Arial" pitchFamily="34" charset="0"/>
              </a:rPr>
              <a:t> </a:t>
            </a:r>
          </a:p>
          <a:p>
            <a:pPr lvl="1">
              <a:spcBef>
                <a:spcPts val="0"/>
              </a:spcBef>
            </a:pPr>
            <a:r>
              <a:rPr lang="en-US" sz="2500" dirty="0">
                <a:solidFill>
                  <a:srgbClr val="69AD40"/>
                </a:solidFill>
                <a:latin typeface="Arial" pitchFamily="34" charset="0"/>
                <a:cs typeface="Arial" pitchFamily="34" charset="0"/>
              </a:rPr>
              <a:t>Protecting Children During a Crisis –</a:t>
            </a:r>
            <a:r>
              <a:rPr lang="en-US" sz="2500" dirty="0">
                <a:latin typeface="Arial" panose="020B0604020202020204" pitchFamily="34" charset="0"/>
                <a:ea typeface="+mn-lt"/>
                <a:cs typeface="Arial" panose="020B0604020202020204" pitchFamily="34" charset="0"/>
              </a:rPr>
              <a:t> </a:t>
            </a:r>
            <a:r>
              <a:rPr lang="en-US" sz="2500" u="sng" dirty="0">
                <a:solidFill>
                  <a:srgbClr val="00A4C7"/>
                </a:solidFill>
                <a:latin typeface="Arial" panose="020B0604020202020204" pitchFamily="34" charset="0"/>
                <a:ea typeface="+mn-lt"/>
                <a:cs typeface="Arial" panose="020B0604020202020204" pitchFamily="34" charset="0"/>
                <a:hlinkClick r:id="rId6"/>
              </a:rPr>
              <a:t>www.D2L.org</a:t>
            </a:r>
            <a:r>
              <a:rPr lang="en-US" sz="2500" dirty="0">
                <a:latin typeface="Arial" panose="020B0604020202020204" pitchFamily="34" charset="0"/>
                <a:ea typeface="+mn-lt"/>
                <a:cs typeface="Arial" panose="020B0604020202020204" pitchFamily="34" charset="0"/>
              </a:rPr>
              <a:t> </a:t>
            </a:r>
            <a:endParaRPr lang="en-US" sz="2500" dirty="0">
              <a:latin typeface="Arial" panose="020B0604020202020204" pitchFamily="34" charset="0"/>
              <a:cs typeface="Arial" panose="020B0604020202020204" pitchFamily="34" charset="0"/>
            </a:endParaRPr>
          </a:p>
          <a:p>
            <a:pPr lvl="1">
              <a:spcBef>
                <a:spcPts val="0"/>
              </a:spcBef>
            </a:pPr>
            <a:r>
              <a:rPr lang="en-US" sz="2500" dirty="0">
                <a:solidFill>
                  <a:srgbClr val="69AD40"/>
                </a:solidFill>
                <a:latin typeface="Arial" pitchFamily="34" charset="0"/>
                <a:cs typeface="Arial" pitchFamily="34" charset="0"/>
              </a:rPr>
              <a:t>Blog for Parents about Online Safety – </a:t>
            </a:r>
            <a:r>
              <a:rPr lang="en-US" sz="2500" dirty="0" err="1">
                <a:solidFill>
                  <a:srgbClr val="69AD40"/>
                </a:solidFill>
                <a:latin typeface="Arial" pitchFamily="34" charset="0"/>
                <a:cs typeface="Arial" pitchFamily="34" charset="0"/>
              </a:rPr>
              <a:t>NetSmartz</a:t>
            </a:r>
            <a:r>
              <a:rPr lang="en-US" sz="2500" dirty="0">
                <a:solidFill>
                  <a:srgbClr val="69AD40"/>
                </a:solidFill>
                <a:latin typeface="Arial" pitchFamily="34" charset="0"/>
                <a:cs typeface="Arial" pitchFamily="34" charset="0"/>
              </a:rPr>
              <a:t> </a:t>
            </a:r>
            <a:r>
              <a:rPr lang="en-US" sz="2500" dirty="0">
                <a:solidFill>
                  <a:srgbClr val="69AD40"/>
                </a:solidFill>
                <a:latin typeface="Arial" pitchFamily="34" charset="0"/>
                <a:cs typeface="Arial" pitchFamily="34" charset="0"/>
                <a:hlinkClick r:id="rId7"/>
              </a:rPr>
              <a:t>https://www.missingkids.org/blog/2020/child-online-safety</a:t>
            </a:r>
            <a:endParaRPr lang="en-US" sz="2500" dirty="0">
              <a:solidFill>
                <a:srgbClr val="69AD40"/>
              </a:solidFill>
              <a:latin typeface="Arial" pitchFamily="34" charset="0"/>
              <a:cs typeface="Arial" pitchFamily="34" charset="0"/>
            </a:endParaRPr>
          </a:p>
        </p:txBody>
      </p:sp>
    </p:spTree>
    <p:extLst>
      <p:ext uri="{BB962C8B-B14F-4D97-AF65-F5344CB8AC3E}">
        <p14:creationId xmlns:p14="http://schemas.microsoft.com/office/powerpoint/2010/main" val="11877006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55612" y="1157160"/>
            <a:ext cx="3429000" cy="52436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8170723" y="1104986"/>
            <a:ext cx="3429000" cy="52436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259441" y="1104986"/>
            <a:ext cx="3429000" cy="52436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230188" y="372807"/>
            <a:ext cx="8534400" cy="491453"/>
          </a:xfrm>
        </p:spPr>
        <p:txBody>
          <a:bodyPr>
            <a:normAutofit fontScale="90000"/>
          </a:bodyPr>
          <a:lstStyle/>
          <a:p>
            <a:r>
              <a:rPr lang="en-US" sz="4400" dirty="0">
                <a:solidFill>
                  <a:srgbClr val="00A4C7"/>
                </a:solidFill>
                <a:latin typeface="Arial Bold" pitchFamily="34" charset="0"/>
                <a:cs typeface="Arial Bold" pitchFamily="34" charset="0"/>
              </a:rPr>
              <a:t>Prevention Resources for Kids</a:t>
            </a:r>
          </a:p>
        </p:txBody>
      </p:sp>
      <p:sp>
        <p:nvSpPr>
          <p:cNvPr id="9" name="Content Placeholder 2"/>
          <p:cNvSpPr>
            <a:spLocks noGrp="1"/>
          </p:cNvSpPr>
          <p:nvPr>
            <p:ph idx="1"/>
          </p:nvPr>
        </p:nvSpPr>
        <p:spPr>
          <a:xfrm>
            <a:off x="4259440" y="1303809"/>
            <a:ext cx="3429001" cy="4745475"/>
          </a:xfrm>
        </p:spPr>
        <p:txBody>
          <a:bodyPr vert="horz" lIns="91440" tIns="45720" rIns="91440" bIns="45720" rtlCol="0" anchor="t">
            <a:noAutofit/>
          </a:bodyPr>
          <a:lstStyle/>
          <a:p>
            <a:pPr marL="0" indent="0" algn="ctr">
              <a:spcBef>
                <a:spcPts val="0"/>
              </a:spcBef>
              <a:buNone/>
            </a:pPr>
            <a:r>
              <a:rPr lang="en-US" sz="2500" dirty="0" err="1">
                <a:solidFill>
                  <a:srgbClr val="5BA300"/>
                </a:solidFill>
                <a:latin typeface="Arial" pitchFamily="34" charset="0"/>
                <a:cs typeface="Arial" pitchFamily="34" charset="0"/>
              </a:rPr>
              <a:t>notOK</a:t>
            </a:r>
            <a:r>
              <a:rPr lang="en-US" sz="2500" dirty="0">
                <a:solidFill>
                  <a:srgbClr val="5BA300"/>
                </a:solidFill>
                <a:latin typeface="Arial" pitchFamily="34" charset="0"/>
                <a:cs typeface="Arial" pitchFamily="34" charset="0"/>
              </a:rPr>
              <a:t> </a:t>
            </a:r>
          </a:p>
          <a:p>
            <a:pPr marL="0" indent="0" algn="ctr">
              <a:spcBef>
                <a:spcPts val="0"/>
              </a:spcBef>
              <a:buNone/>
            </a:pPr>
            <a:r>
              <a:rPr lang="en-US" sz="2000" dirty="0">
                <a:solidFill>
                  <a:srgbClr val="5BA300"/>
                </a:solidFill>
                <a:latin typeface="Arial" pitchFamily="34" charset="0"/>
                <a:cs typeface="Arial" pitchFamily="34" charset="0"/>
              </a:rPr>
              <a:t>suicide prevention app</a:t>
            </a:r>
          </a:p>
          <a:p>
            <a:pPr marL="0" indent="0" algn="ctr">
              <a:spcBef>
                <a:spcPts val="0"/>
              </a:spcBef>
              <a:buNone/>
            </a:pPr>
            <a:endParaRPr lang="en-US" sz="2500" dirty="0">
              <a:solidFill>
                <a:srgbClr val="5BA300"/>
              </a:solidFill>
              <a:latin typeface="Arial" pitchFamily="34" charset="0"/>
              <a:cs typeface="Arial" pitchFamily="34" charset="0"/>
            </a:endParaRPr>
          </a:p>
          <a:p>
            <a:pPr marL="0" indent="0" algn="ctr">
              <a:spcBef>
                <a:spcPts val="0"/>
              </a:spcBef>
              <a:buNone/>
            </a:pPr>
            <a:endParaRPr lang="en-US" sz="2500" dirty="0">
              <a:solidFill>
                <a:srgbClr val="5BA300"/>
              </a:solidFill>
              <a:latin typeface="Arial" pitchFamily="34" charset="0"/>
              <a:cs typeface="Arial" pitchFamily="34" charset="0"/>
            </a:endParaRPr>
          </a:p>
          <a:p>
            <a:pPr marL="0" indent="0" algn="ctr">
              <a:spcBef>
                <a:spcPts val="0"/>
              </a:spcBef>
              <a:buNone/>
            </a:pPr>
            <a:endParaRPr lang="en-US" sz="2500" dirty="0">
              <a:solidFill>
                <a:srgbClr val="5BA300"/>
              </a:solidFill>
              <a:latin typeface="Arial" pitchFamily="34" charset="0"/>
              <a:cs typeface="Arial" pitchFamily="34" charset="0"/>
            </a:endParaRPr>
          </a:p>
          <a:p>
            <a:pPr marL="0" indent="0" algn="ctr">
              <a:spcBef>
                <a:spcPts val="0"/>
              </a:spcBef>
              <a:buNone/>
            </a:pPr>
            <a:endParaRPr lang="en-US" sz="2500" dirty="0">
              <a:solidFill>
                <a:srgbClr val="5BA300"/>
              </a:solidFill>
              <a:latin typeface="Arial" pitchFamily="34" charset="0"/>
              <a:cs typeface="Arial" pitchFamily="34" charset="0"/>
            </a:endParaRPr>
          </a:p>
          <a:p>
            <a:pPr marL="0" indent="0" algn="ctr">
              <a:spcBef>
                <a:spcPts val="0"/>
              </a:spcBef>
              <a:buNone/>
            </a:pPr>
            <a:endParaRPr lang="en-US" sz="2500" dirty="0">
              <a:solidFill>
                <a:srgbClr val="5BA300"/>
              </a:solidFill>
              <a:latin typeface="Arial" pitchFamily="34" charset="0"/>
              <a:cs typeface="Arial" pitchFamily="34" charset="0"/>
            </a:endParaRPr>
          </a:p>
          <a:p>
            <a:pPr marL="0" indent="0" algn="ctr">
              <a:spcBef>
                <a:spcPts val="0"/>
              </a:spcBef>
              <a:buNone/>
            </a:pPr>
            <a:endParaRPr lang="en-US" sz="2500" dirty="0">
              <a:solidFill>
                <a:srgbClr val="5BA300"/>
              </a:solidFill>
              <a:latin typeface="Arial" pitchFamily="34" charset="0"/>
              <a:cs typeface="Arial" pitchFamily="34" charset="0"/>
            </a:endParaRPr>
          </a:p>
          <a:p>
            <a:pPr marL="0" indent="0" algn="ctr">
              <a:spcBef>
                <a:spcPts val="0"/>
              </a:spcBef>
              <a:buNone/>
            </a:pPr>
            <a:endParaRPr lang="en-US" sz="1500" dirty="0">
              <a:solidFill>
                <a:srgbClr val="5BA300"/>
              </a:solidFill>
              <a:latin typeface="Arial" pitchFamily="34" charset="0"/>
              <a:cs typeface="Arial" pitchFamily="34" charset="0"/>
            </a:endParaRPr>
          </a:p>
          <a:p>
            <a:pPr marL="0" indent="0" algn="ctr">
              <a:spcBef>
                <a:spcPts val="0"/>
              </a:spcBef>
              <a:buNone/>
            </a:pPr>
            <a:r>
              <a:rPr lang="en-US" sz="2000" dirty="0">
                <a:solidFill>
                  <a:srgbClr val="5BA300"/>
                </a:solidFill>
                <a:latin typeface="+mj-lt"/>
                <a:cs typeface="Arial" pitchFamily="34" charset="0"/>
              </a:rPr>
              <a:t>Allows youth to enter contacts and send immediate alerts and location when they are not ok.</a:t>
            </a:r>
          </a:p>
          <a:p>
            <a:pPr marL="0" indent="0" algn="ctr">
              <a:spcBef>
                <a:spcPts val="0"/>
              </a:spcBef>
              <a:buNone/>
            </a:pPr>
            <a:r>
              <a:rPr lang="en-US" sz="2000" dirty="0">
                <a:hlinkClick r:id="rId3"/>
              </a:rPr>
              <a:t>https://www.notokapp.com/</a:t>
            </a:r>
            <a:endParaRPr lang="en-US" sz="2000" dirty="0"/>
          </a:p>
          <a:p>
            <a:pPr marL="0" indent="0" algn="ctr">
              <a:spcBef>
                <a:spcPts val="0"/>
              </a:spcBef>
              <a:buNone/>
            </a:pPr>
            <a:endParaRPr lang="en-US" sz="2000" dirty="0">
              <a:solidFill>
                <a:srgbClr val="5BA300"/>
              </a:solidFill>
              <a:latin typeface="+mj-lt"/>
              <a:cs typeface="Arial" pitchFamily="34" charset="0"/>
            </a:endParaRPr>
          </a:p>
          <a:p>
            <a:pPr>
              <a:spcBef>
                <a:spcPts val="0"/>
              </a:spcBef>
            </a:pPr>
            <a:endParaRPr lang="en-US" sz="2500" dirty="0">
              <a:solidFill>
                <a:srgbClr val="5BA300"/>
              </a:solidFill>
              <a:latin typeface="Arial" pitchFamily="34" charset="0"/>
              <a:cs typeface="Arial" pitchFamily="34" charset="0"/>
            </a:endParaRPr>
          </a:p>
          <a:p>
            <a:pPr>
              <a:spcBef>
                <a:spcPts val="0"/>
              </a:spcBef>
            </a:pPr>
            <a:endParaRPr lang="en-US" sz="2500" dirty="0">
              <a:solidFill>
                <a:srgbClr val="5BA300"/>
              </a:solidFill>
              <a:latin typeface="Arial" pitchFamily="34" charset="0"/>
              <a:cs typeface="Arial" pitchFamily="34" charset="0"/>
            </a:endParaRPr>
          </a:p>
        </p:txBody>
      </p:sp>
      <p:pic>
        <p:nvPicPr>
          <p:cNvPr id="2" name="Picture 1"/>
          <p:cNvPicPr>
            <a:picLocks noChangeAspect="1"/>
          </p:cNvPicPr>
          <p:nvPr/>
        </p:nvPicPr>
        <p:blipFill>
          <a:blip r:embed="rId4"/>
          <a:stretch>
            <a:fillRect/>
          </a:stretch>
        </p:blipFill>
        <p:spPr>
          <a:xfrm>
            <a:off x="4648556" y="2196247"/>
            <a:ext cx="2546429" cy="2181779"/>
          </a:xfrm>
          <a:prstGeom prst="rect">
            <a:avLst/>
          </a:prstGeom>
        </p:spPr>
      </p:pic>
      <p:sp>
        <p:nvSpPr>
          <p:cNvPr id="8" name="Content Placeholder 2"/>
          <p:cNvSpPr txBox="1">
            <a:spLocks/>
          </p:cNvSpPr>
          <p:nvPr/>
        </p:nvSpPr>
        <p:spPr>
          <a:xfrm>
            <a:off x="8170724" y="914400"/>
            <a:ext cx="3429000" cy="4745475"/>
          </a:xfrm>
          <a:prstGeom prst="rect">
            <a:avLst/>
          </a:prstGeom>
        </p:spPr>
        <p:txBody>
          <a:bodyPr vert="horz" lIns="91440" tIns="45720" rIns="91440" bIns="45720" rtlCol="0" anchor="t">
            <a:noAutofit/>
          </a:bodyPr>
          <a:lstStyle>
            <a:lvl1pPr marL="439529" indent="-439529" algn="l" defTabSz="1172078"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52313" indent="-366274" algn="l" defTabSz="1172078" rtl="0" eaLnBrk="1" latinLnBrk="0" hangingPunct="1">
              <a:spcBef>
                <a:spcPct val="20000"/>
              </a:spcBef>
              <a:buFont typeface="Arial" pitchFamily="34" charset="0"/>
              <a:buChar char="–"/>
              <a:defRPr sz="3600" kern="1200">
                <a:solidFill>
                  <a:schemeClr val="tx1"/>
                </a:solidFill>
                <a:latin typeface="+mn-lt"/>
                <a:ea typeface="+mn-ea"/>
                <a:cs typeface="+mn-cs"/>
              </a:defRPr>
            </a:lvl2pPr>
            <a:lvl3pPr marL="1465097" indent="-293019" algn="l" defTabSz="1172078"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51136"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37175"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23214"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809253"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95292"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81331"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9pPr>
          </a:lstStyle>
          <a:p>
            <a:pPr>
              <a:spcBef>
                <a:spcPts val="0"/>
              </a:spcBef>
            </a:pPr>
            <a:endParaRPr lang="en-US" sz="2500" dirty="0">
              <a:solidFill>
                <a:srgbClr val="5BA300"/>
              </a:solidFill>
              <a:latin typeface="Arial" pitchFamily="34" charset="0"/>
              <a:cs typeface="Arial" pitchFamily="34" charset="0"/>
            </a:endParaRPr>
          </a:p>
          <a:p>
            <a:pPr marL="0" indent="0" algn="ctr">
              <a:spcBef>
                <a:spcPts val="0"/>
              </a:spcBef>
              <a:buNone/>
            </a:pPr>
            <a:r>
              <a:rPr lang="en-US" sz="2500" dirty="0">
                <a:solidFill>
                  <a:srgbClr val="5BA300"/>
                </a:solidFill>
                <a:latin typeface="Arial" pitchFamily="34" charset="0"/>
                <a:cs typeface="Arial" pitchFamily="34" charset="0"/>
              </a:rPr>
              <a:t>CHILDHELP</a:t>
            </a:r>
          </a:p>
          <a:p>
            <a:pPr marL="0" indent="0" algn="ctr">
              <a:spcBef>
                <a:spcPts val="0"/>
              </a:spcBef>
              <a:buNone/>
            </a:pPr>
            <a:endParaRPr lang="en-US" sz="2500" dirty="0">
              <a:solidFill>
                <a:srgbClr val="5BA300"/>
              </a:solidFill>
              <a:latin typeface="Arial" pitchFamily="34" charset="0"/>
              <a:cs typeface="Arial" pitchFamily="34" charset="0"/>
            </a:endParaRPr>
          </a:p>
          <a:p>
            <a:pPr marL="0" indent="0" algn="ctr">
              <a:spcBef>
                <a:spcPts val="0"/>
              </a:spcBef>
              <a:buNone/>
            </a:pPr>
            <a:endParaRPr lang="en-US" sz="2500" dirty="0">
              <a:solidFill>
                <a:srgbClr val="5BA300"/>
              </a:solidFill>
              <a:latin typeface="Arial" pitchFamily="34" charset="0"/>
              <a:cs typeface="Arial" pitchFamily="34" charset="0"/>
            </a:endParaRPr>
          </a:p>
          <a:p>
            <a:pPr marL="0" indent="0" algn="ctr">
              <a:spcBef>
                <a:spcPts val="0"/>
              </a:spcBef>
              <a:buNone/>
            </a:pPr>
            <a:endParaRPr lang="en-US" sz="2500" dirty="0">
              <a:solidFill>
                <a:srgbClr val="5BA300"/>
              </a:solidFill>
              <a:latin typeface="Arial" pitchFamily="34" charset="0"/>
              <a:cs typeface="Arial" pitchFamily="34" charset="0"/>
            </a:endParaRPr>
          </a:p>
          <a:p>
            <a:pPr marL="0" indent="0" algn="ctr">
              <a:spcBef>
                <a:spcPts val="0"/>
              </a:spcBef>
              <a:buNone/>
            </a:pPr>
            <a:endParaRPr lang="en-US" sz="2000" dirty="0">
              <a:solidFill>
                <a:srgbClr val="5BA300"/>
              </a:solidFill>
            </a:endParaRPr>
          </a:p>
          <a:p>
            <a:pPr marL="586039" lvl="1" indent="0">
              <a:buNone/>
            </a:pPr>
            <a:endParaRPr lang="en-US" sz="2000" dirty="0">
              <a:solidFill>
                <a:srgbClr val="5BA300"/>
              </a:solidFill>
            </a:endParaRPr>
          </a:p>
          <a:p>
            <a:pPr marL="586039" lvl="1" indent="0">
              <a:buNone/>
            </a:pPr>
            <a:endParaRPr lang="en-US" sz="2000" dirty="0">
              <a:solidFill>
                <a:srgbClr val="5BA300"/>
              </a:solidFill>
            </a:endParaRPr>
          </a:p>
          <a:p>
            <a:pPr marL="586039" lvl="1" indent="0">
              <a:buNone/>
            </a:pPr>
            <a:endParaRPr lang="en-US" sz="2000" dirty="0">
              <a:solidFill>
                <a:srgbClr val="5BA300"/>
              </a:solidFill>
            </a:endParaRPr>
          </a:p>
          <a:p>
            <a:pPr marL="586039" lvl="1" indent="0">
              <a:buNone/>
            </a:pPr>
            <a:endParaRPr lang="en-US" sz="1000" dirty="0">
              <a:solidFill>
                <a:srgbClr val="5BA300"/>
              </a:solidFill>
            </a:endParaRPr>
          </a:p>
          <a:p>
            <a:pPr marL="73255" indent="0" algn="ctr">
              <a:buNone/>
            </a:pPr>
            <a:r>
              <a:rPr lang="en-US" sz="2000" dirty="0">
                <a:solidFill>
                  <a:srgbClr val="5BA300"/>
                </a:solidFill>
              </a:rPr>
              <a:t>For </a:t>
            </a:r>
            <a:r>
              <a:rPr lang="en-US" sz="2000" b="1" dirty="0">
                <a:solidFill>
                  <a:srgbClr val="5BA300"/>
                </a:solidFill>
              </a:rPr>
              <a:t>kids </a:t>
            </a:r>
            <a:r>
              <a:rPr lang="en-US" sz="2000" dirty="0">
                <a:solidFill>
                  <a:srgbClr val="5BA300"/>
                </a:solidFill>
              </a:rPr>
              <a:t>who want to report or disclose via </a:t>
            </a:r>
            <a:r>
              <a:rPr lang="en-US" sz="2000" b="1" dirty="0">
                <a:solidFill>
                  <a:srgbClr val="5BA300"/>
                </a:solidFill>
              </a:rPr>
              <a:t>text</a:t>
            </a:r>
            <a:r>
              <a:rPr lang="en-US" sz="2000" dirty="0">
                <a:solidFill>
                  <a:srgbClr val="5BA300"/>
                </a:solidFill>
              </a:rPr>
              <a:t> or </a:t>
            </a:r>
            <a:r>
              <a:rPr lang="en-US" sz="2000" b="1" dirty="0">
                <a:solidFill>
                  <a:srgbClr val="5BA300"/>
                </a:solidFill>
              </a:rPr>
              <a:t>chat</a:t>
            </a:r>
            <a:r>
              <a:rPr lang="en-US" sz="2000" dirty="0">
                <a:solidFill>
                  <a:srgbClr val="5BA300"/>
                </a:solidFill>
              </a:rPr>
              <a:t>. </a:t>
            </a:r>
          </a:p>
          <a:p>
            <a:pPr marL="73255" indent="0" algn="ctr">
              <a:buNone/>
            </a:pPr>
            <a:r>
              <a:rPr lang="en-US" sz="1800" b="1" dirty="0">
                <a:solidFill>
                  <a:srgbClr val="5BA300"/>
                </a:solidFill>
              </a:rPr>
              <a:t>Live Chat Line</a:t>
            </a:r>
            <a:r>
              <a:rPr lang="en-US" sz="1800" dirty="0">
                <a:solidFill>
                  <a:srgbClr val="5BA300"/>
                </a:solidFill>
              </a:rPr>
              <a:t>: </a:t>
            </a:r>
            <a:r>
              <a:rPr lang="en-US" sz="1500" u="sng" dirty="0">
                <a:solidFill>
                  <a:srgbClr val="5BA300"/>
                </a:solidFill>
                <a:hlinkClick r:id="rId5"/>
              </a:rPr>
              <a:t>www.childhelp.org/childhelp-hotline/</a:t>
            </a:r>
            <a:r>
              <a:rPr lang="en-US" sz="1500" dirty="0">
                <a:solidFill>
                  <a:srgbClr val="5BA300"/>
                </a:solidFill>
              </a:rPr>
              <a:t> </a:t>
            </a:r>
          </a:p>
          <a:p>
            <a:pPr marL="73255" indent="0" algn="ctr">
              <a:buNone/>
            </a:pPr>
            <a:r>
              <a:rPr lang="en-US" sz="1800" b="1" dirty="0">
                <a:solidFill>
                  <a:srgbClr val="5BA300"/>
                </a:solidFill>
              </a:rPr>
              <a:t>Text or Call 1-800-422-4453</a:t>
            </a:r>
          </a:p>
          <a:p>
            <a:pPr>
              <a:spcBef>
                <a:spcPts val="0"/>
              </a:spcBef>
            </a:pPr>
            <a:endParaRPr lang="en-US" sz="2500" dirty="0">
              <a:solidFill>
                <a:srgbClr val="5BA300"/>
              </a:solidFill>
              <a:latin typeface="Arial" pitchFamily="34" charset="0"/>
              <a:cs typeface="Arial" pitchFamily="34" charset="0"/>
            </a:endParaRPr>
          </a:p>
        </p:txBody>
      </p:sp>
      <p:sp>
        <p:nvSpPr>
          <p:cNvPr id="10" name="Content Placeholder 2"/>
          <p:cNvSpPr txBox="1">
            <a:spLocks/>
          </p:cNvSpPr>
          <p:nvPr/>
        </p:nvSpPr>
        <p:spPr>
          <a:xfrm>
            <a:off x="7681" y="1354067"/>
            <a:ext cx="4343400" cy="4745475"/>
          </a:xfrm>
          <a:prstGeom prst="rect">
            <a:avLst/>
          </a:prstGeom>
        </p:spPr>
        <p:txBody>
          <a:bodyPr vert="horz" lIns="91440" tIns="45720" rIns="91440" bIns="45720" rtlCol="0" anchor="t">
            <a:noAutofit/>
          </a:bodyPr>
          <a:lstStyle>
            <a:lvl1pPr marL="439529" indent="-439529" algn="l" defTabSz="1172078"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52313" indent="-366274" algn="l" defTabSz="1172078" rtl="0" eaLnBrk="1" latinLnBrk="0" hangingPunct="1">
              <a:spcBef>
                <a:spcPct val="20000"/>
              </a:spcBef>
              <a:buFont typeface="Arial" pitchFamily="34" charset="0"/>
              <a:buChar char="–"/>
              <a:defRPr sz="3600" kern="1200">
                <a:solidFill>
                  <a:schemeClr val="tx1"/>
                </a:solidFill>
                <a:latin typeface="+mn-lt"/>
                <a:ea typeface="+mn-ea"/>
                <a:cs typeface="+mn-cs"/>
              </a:defRPr>
            </a:lvl2pPr>
            <a:lvl3pPr marL="1465097" indent="-293019" algn="l" defTabSz="1172078"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51136"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37175"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23214"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809253"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95292"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81331" indent="-293019" algn="l" defTabSz="1172078" rtl="0" eaLnBrk="1" latinLnBrk="0" hangingPunct="1">
              <a:spcBef>
                <a:spcPct val="20000"/>
              </a:spcBef>
              <a:buFont typeface="Arial" pitchFamily="34" charset="0"/>
              <a:buChar char="•"/>
              <a:defRPr sz="2600" kern="1200">
                <a:solidFill>
                  <a:schemeClr val="tx1"/>
                </a:solidFill>
                <a:latin typeface="+mn-lt"/>
                <a:ea typeface="+mn-ea"/>
                <a:cs typeface="+mn-cs"/>
              </a:defRPr>
            </a:lvl9pPr>
          </a:lstStyle>
          <a:p>
            <a:pPr marL="0" indent="0" algn="ctr">
              <a:spcBef>
                <a:spcPts val="0"/>
              </a:spcBef>
              <a:buNone/>
            </a:pPr>
            <a:r>
              <a:rPr lang="en-US" sz="2500" dirty="0">
                <a:solidFill>
                  <a:srgbClr val="5BA300"/>
                </a:solidFill>
                <a:latin typeface="Arial" pitchFamily="34" charset="0"/>
                <a:cs typeface="Arial" pitchFamily="34" charset="0"/>
              </a:rPr>
              <a:t>Georgia Crisis &amp; </a:t>
            </a:r>
          </a:p>
          <a:p>
            <a:pPr marL="0" indent="0" algn="ctr">
              <a:spcBef>
                <a:spcPts val="0"/>
              </a:spcBef>
              <a:buNone/>
            </a:pPr>
            <a:r>
              <a:rPr lang="en-US" sz="2500" dirty="0">
                <a:solidFill>
                  <a:srgbClr val="5BA300"/>
                </a:solidFill>
                <a:latin typeface="Arial" pitchFamily="34" charset="0"/>
                <a:cs typeface="Arial" pitchFamily="34" charset="0"/>
              </a:rPr>
              <a:t>Access Line</a:t>
            </a:r>
          </a:p>
          <a:p>
            <a:pPr marL="0" indent="0" algn="ctr">
              <a:spcBef>
                <a:spcPts val="0"/>
              </a:spcBef>
              <a:buNone/>
            </a:pPr>
            <a:endParaRPr lang="en-US" sz="2500" dirty="0">
              <a:solidFill>
                <a:srgbClr val="5BA300"/>
              </a:solidFill>
              <a:latin typeface="Arial" pitchFamily="34" charset="0"/>
              <a:cs typeface="Arial" pitchFamily="34" charset="0"/>
            </a:endParaRPr>
          </a:p>
          <a:p>
            <a:pPr marL="0" indent="0" algn="ctr">
              <a:spcBef>
                <a:spcPts val="0"/>
              </a:spcBef>
              <a:buNone/>
            </a:pPr>
            <a:endParaRPr lang="en-US" sz="2500" dirty="0">
              <a:solidFill>
                <a:srgbClr val="5BA300"/>
              </a:solidFill>
              <a:latin typeface="Arial" pitchFamily="34" charset="0"/>
              <a:cs typeface="Arial" pitchFamily="34" charset="0"/>
            </a:endParaRPr>
          </a:p>
          <a:p>
            <a:pPr marL="0" indent="0" algn="ctr">
              <a:spcBef>
                <a:spcPts val="0"/>
              </a:spcBef>
              <a:buNone/>
            </a:pPr>
            <a:endParaRPr lang="en-US" sz="2500" dirty="0">
              <a:solidFill>
                <a:srgbClr val="5BA300"/>
              </a:solidFill>
              <a:latin typeface="Arial" pitchFamily="34" charset="0"/>
              <a:cs typeface="Arial" pitchFamily="34" charset="0"/>
            </a:endParaRPr>
          </a:p>
          <a:p>
            <a:pPr marL="0" indent="0" algn="ctr">
              <a:spcBef>
                <a:spcPts val="0"/>
              </a:spcBef>
              <a:buNone/>
            </a:pPr>
            <a:endParaRPr lang="en-US" sz="2500" dirty="0">
              <a:solidFill>
                <a:srgbClr val="5BA300"/>
              </a:solidFill>
              <a:latin typeface="Arial" pitchFamily="34" charset="0"/>
              <a:cs typeface="Arial" pitchFamily="34" charset="0"/>
            </a:endParaRPr>
          </a:p>
          <a:p>
            <a:pPr marL="0" indent="0" algn="ctr">
              <a:spcBef>
                <a:spcPts val="0"/>
              </a:spcBef>
              <a:buNone/>
            </a:pPr>
            <a:endParaRPr lang="en-US" sz="2500" dirty="0">
              <a:solidFill>
                <a:srgbClr val="5BA300"/>
              </a:solidFill>
              <a:latin typeface="Arial" pitchFamily="34" charset="0"/>
              <a:cs typeface="Arial" pitchFamily="34" charset="0"/>
            </a:endParaRPr>
          </a:p>
          <a:p>
            <a:pPr marL="0" indent="0" algn="ctr">
              <a:spcBef>
                <a:spcPts val="0"/>
              </a:spcBef>
              <a:buNone/>
            </a:pPr>
            <a:endParaRPr lang="en-US" sz="1500" dirty="0">
              <a:solidFill>
                <a:srgbClr val="5BA300"/>
              </a:solidFill>
              <a:latin typeface="Arial" pitchFamily="34" charset="0"/>
              <a:cs typeface="Arial" pitchFamily="34" charset="0"/>
            </a:endParaRPr>
          </a:p>
          <a:p>
            <a:pPr marL="0" indent="0" algn="ctr">
              <a:spcBef>
                <a:spcPts val="0"/>
              </a:spcBef>
              <a:buNone/>
            </a:pPr>
            <a:r>
              <a:rPr lang="en-US" sz="1800" dirty="0">
                <a:solidFill>
                  <a:srgbClr val="5BA300"/>
                </a:solidFill>
                <a:latin typeface="Arial" pitchFamily="34" charset="0"/>
                <a:cs typeface="Arial" pitchFamily="34" charset="0"/>
              </a:rPr>
              <a:t>27/4 Crisis Line</a:t>
            </a:r>
          </a:p>
          <a:p>
            <a:pPr marL="0" indent="0" algn="ctr">
              <a:spcBef>
                <a:spcPts val="0"/>
              </a:spcBef>
              <a:spcAft>
                <a:spcPts val="600"/>
              </a:spcAft>
              <a:buNone/>
            </a:pPr>
            <a:r>
              <a:rPr lang="en-US" sz="1800" dirty="0">
                <a:solidFill>
                  <a:srgbClr val="5BA300"/>
                </a:solidFill>
                <a:latin typeface="Arial" pitchFamily="34" charset="0"/>
                <a:cs typeface="Arial" pitchFamily="34" charset="0"/>
              </a:rPr>
              <a:t>1-800-715-4225</a:t>
            </a:r>
          </a:p>
          <a:p>
            <a:pPr marL="91440" indent="-91440" algn="ctr">
              <a:spcBef>
                <a:spcPts val="0"/>
              </a:spcBef>
              <a:buFontTx/>
              <a:buChar char="-"/>
            </a:pPr>
            <a:r>
              <a:rPr lang="en-US" sz="1700" dirty="0">
                <a:solidFill>
                  <a:srgbClr val="5BA300"/>
                </a:solidFill>
                <a:latin typeface="Arial" pitchFamily="34" charset="0"/>
                <a:cs typeface="Arial" pitchFamily="34" charset="0"/>
              </a:rPr>
              <a:t>Telephonic </a:t>
            </a:r>
            <a:r>
              <a:rPr lang="en-US" sz="1700" spc="-50" dirty="0">
                <a:solidFill>
                  <a:srgbClr val="5BA300"/>
                </a:solidFill>
                <a:latin typeface="Arial" pitchFamily="34" charset="0"/>
                <a:cs typeface="Arial" pitchFamily="34" charset="0"/>
              </a:rPr>
              <a:t>crisis intervention</a:t>
            </a:r>
          </a:p>
          <a:p>
            <a:pPr marL="91440" indent="-91440" algn="ctr">
              <a:spcBef>
                <a:spcPts val="0"/>
              </a:spcBef>
              <a:buFontTx/>
              <a:buChar char="-"/>
            </a:pPr>
            <a:r>
              <a:rPr lang="en-US" sz="1700" dirty="0">
                <a:solidFill>
                  <a:srgbClr val="5BA300"/>
                </a:solidFill>
                <a:latin typeface="Arial" pitchFamily="34" charset="0"/>
                <a:cs typeface="Arial" pitchFamily="34" charset="0"/>
              </a:rPr>
              <a:t>Dispatch mobile crisis team</a:t>
            </a:r>
          </a:p>
          <a:p>
            <a:pPr marL="91440" indent="-91440" algn="ctr">
              <a:spcBef>
                <a:spcPts val="0"/>
              </a:spcBef>
              <a:buFontTx/>
              <a:buChar char="-"/>
            </a:pPr>
            <a:r>
              <a:rPr lang="en-US" sz="1700" dirty="0">
                <a:solidFill>
                  <a:srgbClr val="5BA300"/>
                </a:solidFill>
                <a:latin typeface="Arial" pitchFamily="34" charset="0"/>
                <a:cs typeface="Arial" pitchFamily="34" charset="0"/>
              </a:rPr>
              <a:t>link to urgent services</a:t>
            </a:r>
          </a:p>
          <a:p>
            <a:pPr algn="ctr">
              <a:spcBef>
                <a:spcPts val="0"/>
              </a:spcBef>
            </a:pPr>
            <a:endParaRPr lang="en-US" sz="2500" dirty="0">
              <a:solidFill>
                <a:srgbClr val="5BA300"/>
              </a:solidFill>
              <a:latin typeface="Arial" pitchFamily="34" charset="0"/>
              <a:cs typeface="Arial" pitchFamily="34" charset="0"/>
            </a:endParaRPr>
          </a:p>
          <a:p>
            <a:pPr algn="ctr">
              <a:spcBef>
                <a:spcPts val="0"/>
              </a:spcBef>
            </a:pPr>
            <a:endParaRPr lang="en-US" sz="2500" dirty="0">
              <a:solidFill>
                <a:srgbClr val="5BA300"/>
              </a:solidFill>
              <a:latin typeface="Arial" pitchFamily="34" charset="0"/>
              <a:cs typeface="Arial" pitchFamily="34" charset="0"/>
            </a:endParaRP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b="17357"/>
          <a:stretch/>
        </p:blipFill>
        <p:spPr>
          <a:xfrm>
            <a:off x="8765674" y="1828800"/>
            <a:ext cx="2239097" cy="2590800"/>
          </a:xfrm>
          <a:prstGeom prst="rect">
            <a:avLst/>
          </a:prstGeom>
        </p:spPr>
      </p:pic>
      <p:pic>
        <p:nvPicPr>
          <p:cNvPr id="4" name="Picture 3"/>
          <p:cNvPicPr>
            <a:picLocks noChangeAspect="1"/>
          </p:cNvPicPr>
          <p:nvPr/>
        </p:nvPicPr>
        <p:blipFill>
          <a:blip r:embed="rId7"/>
          <a:stretch>
            <a:fillRect/>
          </a:stretch>
        </p:blipFill>
        <p:spPr>
          <a:xfrm>
            <a:off x="744307" y="2362200"/>
            <a:ext cx="2920181" cy="1676400"/>
          </a:xfrm>
          <a:prstGeom prst="rect">
            <a:avLst/>
          </a:prstGeom>
        </p:spPr>
      </p:pic>
    </p:spTree>
    <p:extLst>
      <p:ext uri="{BB962C8B-B14F-4D97-AF65-F5344CB8AC3E}">
        <p14:creationId xmlns:p14="http://schemas.microsoft.com/office/powerpoint/2010/main" val="3418240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95170" y="5809630"/>
            <a:ext cx="3237657" cy="70832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9" dirty="0"/>
          </a:p>
        </p:txBody>
      </p:sp>
      <p:sp>
        <p:nvSpPr>
          <p:cNvPr id="7" name="Rectangle 6"/>
          <p:cNvSpPr/>
          <p:nvPr/>
        </p:nvSpPr>
        <p:spPr>
          <a:xfrm>
            <a:off x="627344" y="2334048"/>
            <a:ext cx="11096519" cy="2684652"/>
          </a:xfrm>
          <a:prstGeom prst="rect">
            <a:avLst/>
          </a:prstGeom>
        </p:spPr>
        <p:txBody>
          <a:bodyPr wrap="square" numCol="1">
            <a:spAutoFit/>
          </a:bodyPr>
          <a:lstStyle/>
          <a:p>
            <a:pPr>
              <a:spcAft>
                <a:spcPts val="300"/>
              </a:spcAft>
            </a:pPr>
            <a:r>
              <a:rPr lang="en-US" sz="2199" b="1" dirty="0">
                <a:cs typeface="Helvetica" panose="020B0604020202020204" pitchFamily="34" charset="0"/>
              </a:rPr>
              <a:t>Why People Call</a:t>
            </a:r>
          </a:p>
          <a:p>
            <a:pPr marL="285664" indent="-285664">
              <a:buFont typeface="Arial" panose="020B0604020202020204" pitchFamily="34" charset="0"/>
              <a:buChar char="•"/>
            </a:pPr>
            <a:r>
              <a:rPr lang="en-US" sz="1999" dirty="0"/>
              <a:t>Caregiver Support, Counseling</a:t>
            </a:r>
          </a:p>
          <a:p>
            <a:pPr marL="285664" indent="-285664">
              <a:buFont typeface="Arial" panose="020B0604020202020204" pitchFamily="34" charset="0"/>
              <a:buChar char="•"/>
            </a:pPr>
            <a:r>
              <a:rPr lang="en-US" sz="1999" dirty="0"/>
              <a:t>Community Programs</a:t>
            </a:r>
          </a:p>
          <a:p>
            <a:pPr marL="285664" indent="-285664">
              <a:buFont typeface="Arial" panose="020B0604020202020204" pitchFamily="34" charset="0"/>
              <a:buChar char="•"/>
            </a:pPr>
            <a:r>
              <a:rPr lang="en-US" sz="1999" dirty="0"/>
              <a:t>Domestic Violence </a:t>
            </a:r>
          </a:p>
          <a:p>
            <a:pPr marL="285664" indent="-285664">
              <a:buFont typeface="Arial" panose="020B0604020202020204" pitchFamily="34" charset="0"/>
              <a:buChar char="•"/>
            </a:pPr>
            <a:r>
              <a:rPr lang="en-US" sz="1999" dirty="0"/>
              <a:t>Housing and Basic Needs</a:t>
            </a:r>
          </a:p>
          <a:p>
            <a:pPr marL="285664" indent="-285664">
              <a:buFont typeface="Arial" panose="020B0604020202020204" pitchFamily="34" charset="0"/>
              <a:buChar char="•"/>
            </a:pPr>
            <a:r>
              <a:rPr lang="en-US" sz="1999" dirty="0"/>
              <a:t>Afterschool and Child Programs </a:t>
            </a:r>
          </a:p>
          <a:p>
            <a:pPr>
              <a:buFont typeface="Arial" panose="020B0604020202020204" pitchFamily="34" charset="0"/>
              <a:buChar char="•"/>
            </a:pPr>
            <a:endParaRPr lang="en-US" sz="2199" dirty="0">
              <a:solidFill>
                <a:schemeClr val="bg2">
                  <a:lumMod val="25000"/>
                </a:schemeClr>
              </a:solidFill>
              <a:latin typeface="Helvetica" panose="020B0604020202020204" pitchFamily="34" charset="0"/>
            </a:endParaRPr>
          </a:p>
          <a:p>
            <a:endParaRPr lang="en-US" sz="2199" dirty="0">
              <a:solidFill>
                <a:schemeClr val="bg2">
                  <a:lumMod val="25000"/>
                </a:schemeClr>
              </a:solidFill>
              <a:latin typeface="Helvetica" panose="020B0604020202020204" pitchFamily="34" charset="0"/>
            </a:endParaRPr>
          </a:p>
        </p:txBody>
      </p:sp>
      <p:sp>
        <p:nvSpPr>
          <p:cNvPr id="9" name="Rectangle 8"/>
          <p:cNvSpPr/>
          <p:nvPr/>
        </p:nvSpPr>
        <p:spPr>
          <a:xfrm>
            <a:off x="-3019958" y="7728687"/>
            <a:ext cx="9608076" cy="430775"/>
          </a:xfrm>
          <a:prstGeom prst="rect">
            <a:avLst/>
          </a:prstGeom>
        </p:spPr>
        <p:txBody>
          <a:bodyPr wrap="square">
            <a:spAutoFit/>
          </a:bodyPr>
          <a:lstStyle/>
          <a:p>
            <a:r>
              <a:rPr lang="en-US" sz="2199" dirty="0"/>
              <a:t>Connects Families to Supportive Programs and Resources in your Community </a:t>
            </a:r>
          </a:p>
        </p:txBody>
      </p:sp>
      <p:sp>
        <p:nvSpPr>
          <p:cNvPr id="13" name="Rectangle 12"/>
          <p:cNvSpPr/>
          <p:nvPr/>
        </p:nvSpPr>
        <p:spPr>
          <a:xfrm>
            <a:off x="6793072" y="2397457"/>
            <a:ext cx="5745156" cy="553854"/>
          </a:xfrm>
          <a:prstGeom prst="rect">
            <a:avLst/>
          </a:prstGeom>
        </p:spPr>
        <p:txBody>
          <a:bodyPr wrap="square">
            <a:spAutoFit/>
          </a:bodyPr>
          <a:lstStyle/>
          <a:p>
            <a:pPr>
              <a:spcAft>
                <a:spcPts val="600"/>
              </a:spcAft>
            </a:pPr>
            <a:r>
              <a:rPr lang="en-US" sz="2999" b="1" dirty="0">
                <a:hlinkClick r:id="rId3"/>
              </a:rPr>
              <a:t>www.PCAGeorgiaHelpline.org</a:t>
            </a:r>
            <a:r>
              <a:rPr lang="en-US" sz="2999" b="1" dirty="0"/>
              <a:t>   </a:t>
            </a:r>
          </a:p>
        </p:txBody>
      </p:sp>
      <p:sp>
        <p:nvSpPr>
          <p:cNvPr id="3" name="Title 2"/>
          <p:cNvSpPr>
            <a:spLocks noGrp="1"/>
          </p:cNvSpPr>
          <p:nvPr>
            <p:ph type="title"/>
          </p:nvPr>
        </p:nvSpPr>
        <p:spPr>
          <a:xfrm>
            <a:off x="919174" y="97122"/>
            <a:ext cx="6539305" cy="2417717"/>
          </a:xfrm>
        </p:spPr>
        <p:txBody>
          <a:bodyPr>
            <a:noAutofit/>
          </a:bodyPr>
          <a:lstStyle/>
          <a:p>
            <a:r>
              <a:rPr lang="en-US" sz="4999" b="1" dirty="0"/>
              <a:t>1-800-CHILDREN </a:t>
            </a:r>
            <a:br>
              <a:rPr lang="en-US" sz="3999" b="1" dirty="0"/>
            </a:br>
            <a:r>
              <a:rPr lang="en-US" sz="3199" b="1" dirty="0"/>
              <a:t>(1-800-244-5373)  Se </a:t>
            </a:r>
            <a:r>
              <a:rPr lang="en-US" sz="3199" b="1" dirty="0" err="1"/>
              <a:t>Habla</a:t>
            </a:r>
            <a:r>
              <a:rPr lang="en-US" sz="3199" b="1" dirty="0"/>
              <a:t> </a:t>
            </a:r>
            <a:r>
              <a:rPr lang="en-US" sz="3199" b="1" dirty="0" err="1"/>
              <a:t>Español</a:t>
            </a:r>
            <a:endParaRPr lang="en-US" sz="3199" b="1" dirty="0"/>
          </a:p>
        </p:txBody>
      </p:sp>
      <p:sp>
        <p:nvSpPr>
          <p:cNvPr id="14" name="Rectangle 13"/>
          <p:cNvSpPr/>
          <p:nvPr/>
        </p:nvSpPr>
        <p:spPr>
          <a:xfrm>
            <a:off x="627344" y="3763872"/>
            <a:ext cx="11096519" cy="2838500"/>
          </a:xfrm>
          <a:prstGeom prst="rect">
            <a:avLst/>
          </a:prstGeom>
        </p:spPr>
        <p:txBody>
          <a:bodyPr wrap="square" numCol="1">
            <a:spAutoFit/>
          </a:bodyPr>
          <a:lstStyle/>
          <a:p>
            <a:pPr>
              <a:buFont typeface="Arial" panose="020B0604020202020204" pitchFamily="34" charset="0"/>
              <a:buChar char="•"/>
            </a:pPr>
            <a:endParaRPr lang="en-US" sz="2199" dirty="0">
              <a:solidFill>
                <a:schemeClr val="bg2">
                  <a:lumMod val="25000"/>
                </a:schemeClr>
              </a:solidFill>
              <a:latin typeface="Helvetica" panose="020B0604020202020204" pitchFamily="34" charset="0"/>
            </a:endParaRPr>
          </a:p>
          <a:p>
            <a:endParaRPr lang="en-US" sz="2199" dirty="0">
              <a:solidFill>
                <a:schemeClr val="bg2">
                  <a:lumMod val="25000"/>
                </a:schemeClr>
              </a:solidFill>
              <a:latin typeface="Helvetica" panose="020B0604020202020204" pitchFamily="34" charset="0"/>
            </a:endParaRPr>
          </a:p>
          <a:p>
            <a:pPr>
              <a:spcAft>
                <a:spcPts val="300"/>
              </a:spcAft>
            </a:pPr>
            <a:r>
              <a:rPr lang="en-US" sz="2199" b="1" dirty="0">
                <a:cs typeface="Helvetica" panose="020B0604020202020204" pitchFamily="34" charset="0"/>
              </a:rPr>
              <a:t>The Helpline Serves</a:t>
            </a:r>
          </a:p>
          <a:p>
            <a:pPr marL="285664" indent="-285664">
              <a:spcAft>
                <a:spcPts val="100"/>
              </a:spcAft>
              <a:buFont typeface="Arial" panose="020B0604020202020204" pitchFamily="34" charset="0"/>
              <a:buChar char="•"/>
            </a:pPr>
            <a:r>
              <a:rPr lang="en-US" sz="1999" dirty="0">
                <a:cs typeface="Helvetica" panose="020B0604020202020204" pitchFamily="34" charset="0"/>
              </a:rPr>
              <a:t>Professionals that work with families</a:t>
            </a:r>
          </a:p>
          <a:p>
            <a:pPr marL="285664" indent="-285664">
              <a:spcAft>
                <a:spcPts val="100"/>
              </a:spcAft>
              <a:buFont typeface="Arial" panose="020B0604020202020204" pitchFamily="34" charset="0"/>
              <a:buChar char="•"/>
            </a:pPr>
            <a:r>
              <a:rPr lang="en-US" sz="1999" dirty="0">
                <a:cs typeface="Helvetica" panose="020B0604020202020204" pitchFamily="34" charset="0"/>
              </a:rPr>
              <a:t>Parents and Grandparents</a:t>
            </a:r>
          </a:p>
          <a:p>
            <a:pPr marL="285664" indent="-285664">
              <a:spcAft>
                <a:spcPts val="100"/>
              </a:spcAft>
              <a:buFont typeface="Arial" panose="020B0604020202020204" pitchFamily="34" charset="0"/>
              <a:buChar char="•"/>
            </a:pPr>
            <a:r>
              <a:rPr lang="en-US" sz="1999" dirty="0">
                <a:cs typeface="Helvetica" panose="020B0604020202020204" pitchFamily="34" charset="0"/>
              </a:rPr>
              <a:t>Relatives or Other Caregivers</a:t>
            </a:r>
          </a:p>
          <a:p>
            <a:pPr marL="285664" indent="-285664">
              <a:spcAft>
                <a:spcPts val="100"/>
              </a:spcAft>
              <a:buFont typeface="Arial" panose="020B0604020202020204" pitchFamily="34" charset="0"/>
              <a:buChar char="•"/>
            </a:pPr>
            <a:r>
              <a:rPr lang="en-US" sz="1999" dirty="0">
                <a:cs typeface="Helvetica" panose="020B0604020202020204" pitchFamily="34" charset="0"/>
              </a:rPr>
              <a:t>Crime Victims or Survivors of Abuse </a:t>
            </a:r>
          </a:p>
          <a:p>
            <a:pPr marL="285664" indent="-285664">
              <a:spcAft>
                <a:spcPts val="100"/>
              </a:spcAft>
              <a:buFont typeface="Arial" panose="020B0604020202020204" pitchFamily="34" charset="0"/>
              <a:buChar char="•"/>
            </a:pPr>
            <a:r>
              <a:rPr lang="en-US" sz="1999" dirty="0">
                <a:cs typeface="Helvetica" panose="020B0604020202020204" pitchFamily="34" charset="0"/>
              </a:rPr>
              <a:t>Faith Communities</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6515" y="374621"/>
            <a:ext cx="2859935" cy="183975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t="54062" r="92464"/>
          <a:stretch/>
        </p:blipFill>
        <p:spPr>
          <a:xfrm rot="1020406">
            <a:off x="10402278" y="659373"/>
            <a:ext cx="932989" cy="1975135"/>
          </a:xfrm>
          <a:prstGeom prst="rect">
            <a:avLst/>
          </a:prstGeom>
        </p:spPr>
      </p:pic>
      <p:grpSp>
        <p:nvGrpSpPr>
          <p:cNvPr id="6" name="Group 5"/>
          <p:cNvGrpSpPr/>
          <p:nvPr/>
        </p:nvGrpSpPr>
        <p:grpSpPr>
          <a:xfrm>
            <a:off x="5245243" y="3127845"/>
            <a:ext cx="6187260" cy="3644840"/>
            <a:chOff x="5246610" y="3127766"/>
            <a:chExt cx="6188872" cy="3645789"/>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6610" y="3127766"/>
              <a:ext cx="6179798" cy="3638309"/>
            </a:xfrm>
            <a:prstGeom prst="rect">
              <a:avLst/>
            </a:prstGeom>
          </p:spPr>
        </p:pic>
        <p:sp>
          <p:nvSpPr>
            <p:cNvPr id="2" name="Oval 1"/>
            <p:cNvSpPr/>
            <p:nvPr/>
          </p:nvSpPr>
          <p:spPr>
            <a:xfrm>
              <a:off x="7818552" y="3156625"/>
              <a:ext cx="3616930" cy="3616930"/>
            </a:xfrm>
            <a:prstGeom prst="ellipse">
              <a:avLst/>
            </a:prstGeom>
            <a:solidFill>
              <a:srgbClr val="EBD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99"/>
            </a:p>
          </p:txBody>
        </p:sp>
        <p:sp>
          <p:nvSpPr>
            <p:cNvPr id="4" name="TextBox 3"/>
            <p:cNvSpPr txBox="1"/>
            <p:nvPr/>
          </p:nvSpPr>
          <p:spPr>
            <a:xfrm>
              <a:off x="8245605" y="3641518"/>
              <a:ext cx="2845127" cy="2554545"/>
            </a:xfrm>
            <a:prstGeom prst="rect">
              <a:avLst/>
            </a:prstGeom>
            <a:noFill/>
          </p:spPr>
          <p:txBody>
            <a:bodyPr wrap="square" rtlCol="0">
              <a:spAutoFit/>
            </a:bodyPr>
            <a:lstStyle/>
            <a:p>
              <a:pPr algn="ctr"/>
              <a:r>
                <a:rPr lang="en-US" sz="3999" dirty="0">
                  <a:solidFill>
                    <a:srgbClr val="333F50"/>
                  </a:solidFill>
                </a:rPr>
                <a:t>Sometimes a family may just need RESOURCES!</a:t>
              </a:r>
            </a:p>
          </p:txBody>
        </p:sp>
      </p:grpSp>
    </p:spTree>
    <p:extLst>
      <p:ext uri="{BB962C8B-B14F-4D97-AF65-F5344CB8AC3E}">
        <p14:creationId xmlns:p14="http://schemas.microsoft.com/office/powerpoint/2010/main" val="205405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pic>
        <p:nvPicPr>
          <p:cNvPr id="2051" name="Picture 3" descr="C:\Users\Zobidad\Desktop\Picture3.jpg"/>
          <p:cNvPicPr>
            <a:picLocks noChangeAspect="1" noChangeArrowheads="1"/>
          </p:cNvPicPr>
          <p:nvPr/>
        </p:nvPicPr>
        <p:blipFill>
          <a:blip r:embed="rId4" cstate="print"/>
          <a:srcRect/>
          <a:stretch>
            <a:fillRect/>
          </a:stretch>
        </p:blipFill>
        <p:spPr bwMode="auto">
          <a:xfrm>
            <a:off x="0" y="0"/>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446212" y="304800"/>
            <a:ext cx="9906000" cy="1325563"/>
          </a:xfrm>
        </p:spPr>
        <p:txBody>
          <a:bodyPr>
            <a:normAutofit fontScale="90000"/>
          </a:bodyPr>
          <a:lstStyle/>
          <a:p>
            <a:r>
              <a:rPr lang="en-US" sz="4400" dirty="0">
                <a:solidFill>
                  <a:srgbClr val="00A4C7"/>
                </a:solidFill>
                <a:latin typeface="Arial Bold" pitchFamily="34" charset="0"/>
                <a:cs typeface="Arial Bold" pitchFamily="34" charset="0"/>
              </a:rPr>
              <a:t>Strong4Life.com/COVID19</a:t>
            </a:r>
            <a:br>
              <a:rPr lang="en-US" sz="4400" dirty="0">
                <a:solidFill>
                  <a:srgbClr val="00A4C7"/>
                </a:solidFill>
                <a:latin typeface="Arial Bold" pitchFamily="34" charset="0"/>
                <a:cs typeface="Arial Bold" pitchFamily="34" charset="0"/>
              </a:rPr>
            </a:br>
            <a:r>
              <a:rPr lang="en-US" sz="4400" dirty="0">
                <a:solidFill>
                  <a:srgbClr val="00A4C7"/>
                </a:solidFill>
                <a:latin typeface="Arial Bold" pitchFamily="34" charset="0"/>
                <a:cs typeface="Arial Bold" pitchFamily="34" charset="0"/>
              </a:rPr>
              <a:t>Strong4Life.com/Reopening</a:t>
            </a:r>
          </a:p>
        </p:txBody>
      </p:sp>
      <p:pic>
        <p:nvPicPr>
          <p:cNvPr id="7" name="Content Placeholder 8" descr="A screenshot of a social media post&#10;&#10;Description automatically generated">
            <a:extLst>
              <a:ext uri="{FF2B5EF4-FFF2-40B4-BE49-F238E27FC236}">
                <a16:creationId xmlns:a16="http://schemas.microsoft.com/office/drawing/2014/main" id="{3D83E579-C5EA-4BAB-9B9D-78E0601BF19C}"/>
              </a:ext>
            </a:extLst>
          </p:cNvPr>
          <p:cNvPicPr>
            <a:picLocks noGrp="1" noChangeAspect="1"/>
          </p:cNvPicPr>
          <p:nvPr>
            <p:ph idx="4294967295"/>
          </p:nvPr>
        </p:nvPicPr>
        <p:blipFill rotWithShape="1">
          <a:blip r:embed="rId5" cstate="print">
            <a:extLst>
              <a:ext uri="{28A0092B-C50C-407E-A947-70E740481C1C}">
                <a14:useLocalDpi xmlns:a14="http://schemas.microsoft.com/office/drawing/2010/main" val="0"/>
              </a:ext>
            </a:extLst>
          </a:blip>
          <a:srcRect b="20504"/>
          <a:stretch/>
        </p:blipFill>
        <p:spPr>
          <a:xfrm>
            <a:off x="3937268" y="1630363"/>
            <a:ext cx="4900344" cy="5136356"/>
          </a:xfrm>
          <a:effectLst>
            <a:outerShdw blurRad="63500" algn="ctr" rotWithShape="0">
              <a:prstClr val="black">
                <a:alpha val="40000"/>
              </a:prstClr>
            </a:outerShdw>
          </a:effectLst>
        </p:spPr>
      </p:pic>
    </p:spTree>
    <p:extLst>
      <p:ext uri="{BB962C8B-B14F-4D97-AF65-F5344CB8AC3E}">
        <p14:creationId xmlns:p14="http://schemas.microsoft.com/office/powerpoint/2010/main" val="36776615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pic>
        <p:nvPicPr>
          <p:cNvPr id="2051" name="Picture 3" descr="C:\Users\Zobidad\Desktop\Picture3.jpg"/>
          <p:cNvPicPr>
            <a:picLocks noChangeAspect="1" noChangeArrowheads="1"/>
          </p:cNvPicPr>
          <p:nvPr/>
        </p:nvPicPr>
        <p:blipFill>
          <a:blip r:embed="rId4" cstate="print"/>
          <a:srcRect/>
          <a:stretch>
            <a:fillRect/>
          </a:stretch>
        </p:blipFill>
        <p:spPr bwMode="auto">
          <a:xfrm>
            <a:off x="0" y="0"/>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912812" y="304800"/>
            <a:ext cx="11201400" cy="1325563"/>
          </a:xfrm>
        </p:spPr>
        <p:txBody>
          <a:bodyPr>
            <a:noAutofit/>
          </a:bodyPr>
          <a:lstStyle/>
          <a:p>
            <a:r>
              <a:rPr lang="en-US" sz="3600" dirty="0">
                <a:solidFill>
                  <a:srgbClr val="00A4C7"/>
                </a:solidFill>
                <a:latin typeface="Arial Bold" pitchFamily="34" charset="0"/>
                <a:cs typeface="Arial Bold" pitchFamily="34" charset="0"/>
              </a:rPr>
              <a:t>Spotstopandsupport.constantcontactsites.com</a:t>
            </a:r>
          </a:p>
        </p:txBody>
      </p:sp>
      <p:pic>
        <p:nvPicPr>
          <p:cNvPr id="3" name="Picture 2"/>
          <p:cNvPicPr>
            <a:picLocks noChangeAspect="1"/>
          </p:cNvPicPr>
          <p:nvPr/>
        </p:nvPicPr>
        <p:blipFill rotWithShape="1">
          <a:blip r:embed="rId5"/>
          <a:srcRect t="8889" r="1901" b="25554"/>
          <a:stretch/>
        </p:blipFill>
        <p:spPr>
          <a:xfrm>
            <a:off x="1598612" y="1655763"/>
            <a:ext cx="8991601" cy="3379924"/>
          </a:xfrm>
          <a:prstGeom prst="rect">
            <a:avLst/>
          </a:prstGeom>
        </p:spPr>
      </p:pic>
    </p:spTree>
    <p:extLst>
      <p:ext uri="{BB962C8B-B14F-4D97-AF65-F5344CB8AC3E}">
        <p14:creationId xmlns:p14="http://schemas.microsoft.com/office/powerpoint/2010/main" val="3338610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EA6BD42-F094-8C47-B58B-A34CEE5B6E6C}"/>
              </a:ext>
            </a:extLst>
          </p:cNvPr>
          <p:cNvSpPr>
            <a:spLocks noGrp="1"/>
          </p:cNvSpPr>
          <p:nvPr>
            <p:ph type="title"/>
          </p:nvPr>
        </p:nvSpPr>
        <p:spPr>
          <a:xfrm>
            <a:off x="618950" y="1143000"/>
            <a:ext cx="10626436" cy="1325563"/>
          </a:xfrm>
          <a:prstGeom prst="rect">
            <a:avLst/>
          </a:prstGeom>
        </p:spPr>
        <p:txBody>
          <a:bodyPr vert="horz" lIns="91440" tIns="45720" rIns="91440" bIns="45720" rtlCol="0" anchor="ctr">
            <a:normAutofit/>
          </a:bodyPr>
          <a:lstStyle>
            <a:lvl1pPr algn="ctr">
              <a:defRPr/>
            </a:lvl1pPr>
          </a:lstStyle>
          <a:p>
            <a:r>
              <a:rPr lang="en-US" sz="4400" dirty="0">
                <a:solidFill>
                  <a:srgbClr val="00A4C7"/>
                </a:solidFill>
                <a:latin typeface="Arial Bold" pitchFamily="34" charset="0"/>
                <a:cs typeface="Arial Bold" pitchFamily="34" charset="0"/>
              </a:rPr>
              <a:t>Remember This…</a:t>
            </a:r>
          </a:p>
        </p:txBody>
      </p:sp>
      <p:pic>
        <p:nvPicPr>
          <p:cNvPr id="6" name="Picture 5">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8" name="Text Placeholder 5">
            <a:extLst>
              <a:ext uri="{FF2B5EF4-FFF2-40B4-BE49-F238E27FC236}">
                <a16:creationId xmlns:a16="http://schemas.microsoft.com/office/drawing/2014/main" id="{0A85A5CD-7A91-CB42-9062-C565F5340A87}"/>
              </a:ext>
            </a:extLst>
          </p:cNvPr>
          <p:cNvSpPr txBox="1">
            <a:spLocks/>
          </p:cNvSpPr>
          <p:nvPr/>
        </p:nvSpPr>
        <p:spPr>
          <a:xfrm>
            <a:off x="569913" y="2788436"/>
            <a:ext cx="6934200"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pPr marL="2344156" marR="0" lvl="4" indent="0" algn="l" defTabSz="1172078" rtl="0" eaLnBrk="1" fontAlgn="auto" latinLnBrk="0" hangingPunct="1">
              <a:lnSpc>
                <a:spcPct val="100000"/>
              </a:lnSpc>
              <a:spcBef>
                <a:spcPts val="0"/>
              </a:spcBef>
              <a:spcAft>
                <a:spcPts val="0"/>
              </a:spcAft>
              <a:buClrTx/>
              <a:buSzTx/>
              <a:tabLst/>
              <a:defRPr/>
            </a:pPr>
            <a:endParaRPr lang="en-US" sz="1600" dirty="0">
              <a:solidFill>
                <a:schemeClr val="tx1">
                  <a:lumMod val="50000"/>
                  <a:lumOff val="50000"/>
                </a:schemeClr>
              </a:solidFill>
            </a:endParaRPr>
          </a:p>
          <a:p>
            <a:endParaRPr lang="en-US" sz="2800" dirty="0">
              <a:solidFill>
                <a:srgbClr val="69AD40"/>
              </a:solidFill>
              <a:latin typeface="Arial" pitchFamily="34" charset="0"/>
              <a:cs typeface="Arial" pitchFamily="34" charset="0"/>
            </a:endParaRPr>
          </a:p>
          <a:p>
            <a:pPr marL="285750" indent="-228600">
              <a:lnSpc>
                <a:spcPct val="110000"/>
              </a:lnSpc>
              <a:spcAft>
                <a:spcPts val="600"/>
              </a:spcAft>
              <a:buFont typeface="Arial" panose="020B0604020202020204" pitchFamily="34" charset="0"/>
              <a:buChar char="•"/>
            </a:pPr>
            <a:endParaRPr lang="en-US" sz="2800" dirty="0">
              <a:solidFill>
                <a:srgbClr val="69AD40"/>
              </a:solidFill>
              <a:latin typeface="Arial" pitchFamily="34" charset="0"/>
              <a:cs typeface="Arial" pitchFamily="34" charset="0"/>
            </a:endParaRPr>
          </a:p>
          <a:p>
            <a:pPr marL="57150" algn="ctr">
              <a:lnSpc>
                <a:spcPct val="110000"/>
              </a:lnSpc>
              <a:spcAft>
                <a:spcPts val="600"/>
              </a:spcAft>
            </a:pPr>
            <a:r>
              <a:rPr lang="en-US" sz="4000" b="1" dirty="0">
                <a:solidFill>
                  <a:srgbClr val="69AD40"/>
                </a:solidFill>
              </a:rPr>
              <a:t>Connections Matter!</a:t>
            </a:r>
          </a:p>
          <a:p>
            <a:pPr marL="57150" algn="ctr">
              <a:lnSpc>
                <a:spcPct val="110000"/>
              </a:lnSpc>
              <a:spcAft>
                <a:spcPts val="600"/>
              </a:spcAft>
            </a:pPr>
            <a:r>
              <a:rPr lang="en-US" sz="4000" dirty="0"/>
              <a:t>The most important factor in helping a child overcome adversity is the presence of just one caring adult.</a:t>
            </a:r>
            <a:endParaRPr lang="en-US" sz="4000" b="1" dirty="0">
              <a:solidFill>
                <a:srgbClr val="69AD40"/>
              </a:solidFill>
            </a:endParaRPr>
          </a:p>
          <a:p>
            <a:pPr marL="2344156" marR="0" lvl="4" indent="0" algn="l" defTabSz="1172078" rtl="0" eaLnBrk="1" fontAlgn="auto" latinLnBrk="0" hangingPunct="1">
              <a:lnSpc>
                <a:spcPct val="100000"/>
              </a:lnSpc>
              <a:spcBef>
                <a:spcPts val="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8762" r="24986"/>
          <a:stretch/>
        </p:blipFill>
        <p:spPr>
          <a:xfrm>
            <a:off x="7889889" y="2147888"/>
            <a:ext cx="3652823" cy="4329112"/>
          </a:xfrm>
          <a:prstGeom prst="rect">
            <a:avLst/>
          </a:prstGeom>
        </p:spPr>
      </p:pic>
    </p:spTree>
    <p:extLst>
      <p:ext uri="{BB962C8B-B14F-4D97-AF65-F5344CB8AC3E}">
        <p14:creationId xmlns:p14="http://schemas.microsoft.com/office/powerpoint/2010/main" val="1647766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EA6BD42-F094-8C47-B58B-A34CEE5B6E6C}"/>
              </a:ext>
            </a:extLst>
          </p:cNvPr>
          <p:cNvSpPr>
            <a:spLocks noGrp="1"/>
          </p:cNvSpPr>
          <p:nvPr>
            <p:ph type="title"/>
          </p:nvPr>
        </p:nvSpPr>
        <p:spPr>
          <a:xfrm>
            <a:off x="618950" y="1143000"/>
            <a:ext cx="10626436" cy="1325563"/>
          </a:xfrm>
          <a:prstGeom prst="rect">
            <a:avLst/>
          </a:prstGeom>
        </p:spPr>
        <p:txBody>
          <a:bodyPr vert="horz" lIns="91440" tIns="45720" rIns="91440" bIns="45720" rtlCol="0" anchor="ctr">
            <a:normAutofit/>
          </a:bodyPr>
          <a:lstStyle>
            <a:lvl1pPr algn="ctr">
              <a:defRPr/>
            </a:lvl1pPr>
          </a:lstStyle>
          <a:p>
            <a:r>
              <a:rPr lang="en-US" sz="4400" dirty="0">
                <a:solidFill>
                  <a:srgbClr val="00A4C7"/>
                </a:solidFill>
                <a:latin typeface="Arial Bold" pitchFamily="34" charset="0"/>
                <a:cs typeface="Arial Bold" pitchFamily="34" charset="0"/>
              </a:rPr>
              <a:t>Evaluation Survey</a:t>
            </a:r>
          </a:p>
        </p:txBody>
      </p:sp>
      <p:pic>
        <p:nvPicPr>
          <p:cNvPr id="6" name="Picture 5">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8" name="Text Placeholder 5">
            <a:extLst>
              <a:ext uri="{FF2B5EF4-FFF2-40B4-BE49-F238E27FC236}">
                <a16:creationId xmlns:a16="http://schemas.microsoft.com/office/drawing/2014/main" id="{0A85A5CD-7A91-CB42-9062-C565F5340A87}"/>
              </a:ext>
            </a:extLst>
          </p:cNvPr>
          <p:cNvSpPr txBox="1">
            <a:spLocks/>
          </p:cNvSpPr>
          <p:nvPr/>
        </p:nvSpPr>
        <p:spPr>
          <a:xfrm>
            <a:off x="531812" y="2715534"/>
            <a:ext cx="11125200"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pPr marL="2344156" marR="0" lvl="4" indent="0" algn="l" defTabSz="1172078" rtl="0" eaLnBrk="1" fontAlgn="auto" latinLnBrk="0" hangingPunct="1">
              <a:lnSpc>
                <a:spcPct val="100000"/>
              </a:lnSpc>
              <a:spcBef>
                <a:spcPts val="0"/>
              </a:spcBef>
              <a:spcAft>
                <a:spcPts val="0"/>
              </a:spcAft>
              <a:buClrTx/>
              <a:buSzTx/>
              <a:tabLst/>
              <a:defRPr/>
            </a:pPr>
            <a:endParaRPr lang="en-US" sz="1600" dirty="0">
              <a:solidFill>
                <a:schemeClr val="tx1">
                  <a:lumMod val="50000"/>
                  <a:lumOff val="50000"/>
                </a:schemeClr>
              </a:solidFill>
            </a:endParaRPr>
          </a:p>
          <a:p>
            <a:pPr algn="ctr"/>
            <a:r>
              <a:rPr lang="en-US" sz="2800" dirty="0">
                <a:solidFill>
                  <a:srgbClr val="69AD40"/>
                </a:solidFill>
                <a:latin typeface="Arial" pitchFamily="34" charset="0"/>
                <a:cs typeface="Arial" pitchFamily="34" charset="0"/>
              </a:rPr>
              <a:t>Complete the evaluation link below, also sent via email, to receive a certificate of attendance.</a:t>
            </a:r>
          </a:p>
          <a:p>
            <a:pPr marL="285750" indent="-228600">
              <a:lnSpc>
                <a:spcPct val="110000"/>
              </a:lnSpc>
              <a:spcAft>
                <a:spcPts val="600"/>
              </a:spcAft>
              <a:buFont typeface="Arial" panose="020B0604020202020204" pitchFamily="34" charset="0"/>
              <a:buChar char="•"/>
            </a:pPr>
            <a:endParaRPr lang="en-US" sz="2800" dirty="0">
              <a:solidFill>
                <a:srgbClr val="69AD40"/>
              </a:solidFill>
              <a:latin typeface="Arial" pitchFamily="34" charset="0"/>
              <a:cs typeface="Arial" pitchFamily="34" charset="0"/>
            </a:endParaRPr>
          </a:p>
          <a:p>
            <a:pPr marL="57150" algn="ctr">
              <a:lnSpc>
                <a:spcPct val="110000"/>
              </a:lnSpc>
              <a:spcAft>
                <a:spcPts val="600"/>
              </a:spcAft>
            </a:pPr>
            <a:r>
              <a:rPr lang="en-US" sz="4000" b="1" u="sng" dirty="0">
                <a:solidFill>
                  <a:srgbClr val="69AD40"/>
                </a:solidFill>
              </a:rPr>
              <a:t>https://www.surveymonkey.com/r/SchoolsonDeck</a:t>
            </a:r>
          </a:p>
          <a:p>
            <a:pPr marL="2344156" marR="0" lvl="4" indent="0" algn="l" defTabSz="1172078" rtl="0" eaLnBrk="1" fontAlgn="auto" latinLnBrk="0" hangingPunct="1">
              <a:lnSpc>
                <a:spcPct val="100000"/>
              </a:lnSpc>
              <a:spcBef>
                <a:spcPts val="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Tree>
    <p:extLst>
      <p:ext uri="{BB962C8B-B14F-4D97-AF65-F5344CB8AC3E}">
        <p14:creationId xmlns:p14="http://schemas.microsoft.com/office/powerpoint/2010/main" val="1477177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a:off x="0" y="5561215"/>
            <a:ext cx="12188825" cy="1296786"/>
          </a:xfrm>
          <a:prstGeom prst="rect">
            <a:avLst/>
          </a:prstGeom>
        </p:spPr>
      </p:pic>
      <p:pic>
        <p:nvPicPr>
          <p:cNvPr id="5" name="Picture 4">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6" name="Title 1">
            <a:extLst>
              <a:ext uri="{FF2B5EF4-FFF2-40B4-BE49-F238E27FC236}">
                <a16:creationId xmlns:a16="http://schemas.microsoft.com/office/drawing/2014/main" id="{A535E095-1D2E-F74C-BFC2-3E51DFB51A13}"/>
              </a:ext>
            </a:extLst>
          </p:cNvPr>
          <p:cNvSpPr txBox="1">
            <a:spLocks/>
          </p:cNvSpPr>
          <p:nvPr/>
        </p:nvSpPr>
        <p:spPr>
          <a:xfrm>
            <a:off x="0" y="1447800"/>
            <a:ext cx="12188825" cy="709007"/>
          </a:xfrm>
          <a:prstGeom prst="rect">
            <a:avLst/>
          </a:prstGeom>
        </p:spPr>
        <p:txBody>
          <a:bodyPr vert="horz" lIns="117208" tIns="58604" rIns="117208" bIns="58604" rtlCol="0" anchor="ctr">
            <a:noAutofit/>
          </a:bodyPr>
          <a:lstStyle>
            <a:lvl1pPr algn="ctr">
              <a:defRPr/>
            </a:lvl1pPr>
          </a:lstStyle>
          <a:p>
            <a:pPr>
              <a:spcBef>
                <a:spcPct val="0"/>
              </a:spcBef>
            </a:pPr>
            <a:r>
              <a:rPr lang="en-US" sz="6600" dirty="0">
                <a:solidFill>
                  <a:srgbClr val="00A4C7"/>
                </a:solidFill>
                <a:latin typeface="Arial Bold" pitchFamily="34" charset="0"/>
                <a:ea typeface="+mj-ea"/>
                <a:cs typeface="Arial Bold" pitchFamily="34" charset="0"/>
              </a:rPr>
              <a:t>Thank You</a:t>
            </a:r>
          </a:p>
        </p:txBody>
      </p:sp>
      <p:pic>
        <p:nvPicPr>
          <p:cNvPr id="10" name="Picture 9"/>
          <p:cNvPicPr>
            <a:picLocks noChangeAspect="1"/>
          </p:cNvPicPr>
          <p:nvPr/>
        </p:nvPicPr>
        <p:blipFill>
          <a:blip r:embed="rId4"/>
          <a:stretch>
            <a:fillRect/>
          </a:stretch>
        </p:blipFill>
        <p:spPr>
          <a:xfrm>
            <a:off x="989012" y="2057400"/>
            <a:ext cx="2895600" cy="2895600"/>
          </a:xfrm>
          <a:prstGeom prst="rect">
            <a:avLst/>
          </a:prstGeom>
        </p:spPr>
      </p:pic>
      <p:sp>
        <p:nvSpPr>
          <p:cNvPr id="2" name="Rectangle 1"/>
          <p:cNvSpPr/>
          <p:nvPr/>
        </p:nvSpPr>
        <p:spPr>
          <a:xfrm>
            <a:off x="4037012" y="2585407"/>
            <a:ext cx="7391400" cy="2246769"/>
          </a:xfrm>
          <a:prstGeom prst="rect">
            <a:avLst/>
          </a:prstGeom>
        </p:spPr>
        <p:txBody>
          <a:bodyPr wrap="square">
            <a:spAutoFit/>
          </a:bodyPr>
          <a:lstStyle/>
          <a:p>
            <a:r>
              <a:rPr lang="en-US" sz="2800" b="1" dirty="0">
                <a:solidFill>
                  <a:srgbClr val="201F1E"/>
                </a:solidFill>
                <a:latin typeface="Arial" panose="020B0604020202020204" pitchFamily="34" charset="0"/>
                <a:cs typeface="Arial" panose="020B0604020202020204" pitchFamily="34" charset="0"/>
              </a:rPr>
              <a:t>Cheryl Galloway-Benefield</a:t>
            </a:r>
            <a:endParaRPr lang="en-US" sz="2800" dirty="0">
              <a:solidFill>
                <a:srgbClr val="201F1E"/>
              </a:solidFill>
              <a:latin typeface="Arial" panose="020B0604020202020204" pitchFamily="34" charset="0"/>
              <a:cs typeface="Arial" panose="020B0604020202020204" pitchFamily="34" charset="0"/>
            </a:endParaRPr>
          </a:p>
          <a:p>
            <a:r>
              <a:rPr lang="en-US" sz="2800" dirty="0">
                <a:solidFill>
                  <a:srgbClr val="201F1E"/>
                </a:solidFill>
                <a:latin typeface="Arial" panose="020B0604020202020204" pitchFamily="34" charset="0"/>
                <a:cs typeface="Arial" panose="020B0604020202020204" pitchFamily="34" charset="0"/>
              </a:rPr>
              <a:t>Program Manager - Safe and Supportive Schools</a:t>
            </a:r>
          </a:p>
          <a:p>
            <a:r>
              <a:rPr lang="en-US" sz="2800" dirty="0">
                <a:solidFill>
                  <a:srgbClr val="201F1E"/>
                </a:solidFill>
                <a:latin typeface="Arial" panose="020B0604020202020204" pitchFamily="34" charset="0"/>
                <a:cs typeface="Arial" panose="020B0604020202020204" pitchFamily="34" charset="0"/>
              </a:rPr>
              <a:t>Georgia Department of Education</a:t>
            </a:r>
          </a:p>
          <a:p>
            <a:r>
              <a:rPr lang="en-US" sz="2800" u="sng" dirty="0">
                <a:solidFill>
                  <a:srgbClr val="201F1E"/>
                </a:solidFill>
                <a:latin typeface="Arial" panose="020B0604020202020204" pitchFamily="34" charset="0"/>
                <a:cs typeface="Arial" panose="020B0604020202020204" pitchFamily="34" charset="0"/>
              </a:rPr>
              <a:t>c</a:t>
            </a:r>
            <a:r>
              <a:rPr lang="en-US" sz="2800" b="0" i="0" u="sng" dirty="0">
                <a:solidFill>
                  <a:srgbClr val="201F1E"/>
                </a:solidFill>
                <a:effectLst/>
                <a:latin typeface="Arial" panose="020B0604020202020204" pitchFamily="34" charset="0"/>
                <a:cs typeface="Arial" panose="020B0604020202020204" pitchFamily="34" charset="0"/>
              </a:rPr>
              <a:t>benefield@doe.k12.ga.us</a:t>
            </a:r>
            <a:r>
              <a:rPr lang="en-US" sz="2800" b="0" i="0" dirty="0">
                <a:solidFill>
                  <a:srgbClr val="201F1E"/>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1936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a:off x="0" y="5561215"/>
            <a:ext cx="12188825" cy="1296786"/>
          </a:xfrm>
          <a:prstGeom prst="rect">
            <a:avLst/>
          </a:prstGeom>
        </p:spPr>
      </p:pic>
      <p:pic>
        <p:nvPicPr>
          <p:cNvPr id="5" name="Picture 4">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6" name="Title 1">
            <a:extLst>
              <a:ext uri="{FF2B5EF4-FFF2-40B4-BE49-F238E27FC236}">
                <a16:creationId xmlns:a16="http://schemas.microsoft.com/office/drawing/2014/main" id="{A535E095-1D2E-F74C-BFC2-3E51DFB51A13}"/>
              </a:ext>
            </a:extLst>
          </p:cNvPr>
          <p:cNvSpPr txBox="1">
            <a:spLocks/>
          </p:cNvSpPr>
          <p:nvPr/>
        </p:nvSpPr>
        <p:spPr>
          <a:xfrm>
            <a:off x="0" y="1447800"/>
            <a:ext cx="12188825" cy="709007"/>
          </a:xfrm>
          <a:prstGeom prst="rect">
            <a:avLst/>
          </a:prstGeom>
        </p:spPr>
        <p:txBody>
          <a:bodyPr vert="horz" lIns="117208" tIns="58604" rIns="117208" bIns="58604" rtlCol="0" anchor="ctr">
            <a:noAutofit/>
          </a:bodyPr>
          <a:lstStyle>
            <a:lvl1pPr algn="ctr">
              <a:defRPr/>
            </a:lvl1pPr>
          </a:lstStyle>
          <a:p>
            <a:pPr>
              <a:spcBef>
                <a:spcPct val="0"/>
              </a:spcBef>
            </a:pPr>
            <a:r>
              <a:rPr lang="en-US" sz="6600" dirty="0">
                <a:solidFill>
                  <a:srgbClr val="00A4C7"/>
                </a:solidFill>
                <a:latin typeface="Arial Bold" pitchFamily="34" charset="0"/>
                <a:ea typeface="+mj-ea"/>
                <a:cs typeface="Arial Bold" pitchFamily="34" charset="0"/>
              </a:rPr>
              <a:t>Thank You</a:t>
            </a:r>
          </a:p>
        </p:txBody>
      </p:sp>
      <p:pic>
        <p:nvPicPr>
          <p:cNvPr id="9" name="Picture 8">
            <a:extLst>
              <a:ext uri="{FF2B5EF4-FFF2-40B4-BE49-F238E27FC236}">
                <a16:creationId xmlns:a16="http://schemas.microsoft.com/office/drawing/2014/main" id="{8D01BC03-C590-8C40-95D0-13311261440E}"/>
              </a:ext>
            </a:extLst>
          </p:cNvPr>
          <p:cNvPicPr>
            <a:picLocks noChangeAspect="1"/>
          </p:cNvPicPr>
          <p:nvPr/>
        </p:nvPicPr>
        <p:blipFill>
          <a:blip r:embed="rId4" cstate="print"/>
          <a:stretch>
            <a:fillRect/>
          </a:stretch>
        </p:blipFill>
        <p:spPr>
          <a:xfrm>
            <a:off x="1293812" y="2327495"/>
            <a:ext cx="2975375" cy="2209800"/>
          </a:xfrm>
          <a:prstGeom prst="rect">
            <a:avLst/>
          </a:prstGeom>
        </p:spPr>
      </p:pic>
      <p:sp>
        <p:nvSpPr>
          <p:cNvPr id="2" name="TextBox 1"/>
          <p:cNvSpPr txBox="1"/>
          <p:nvPr/>
        </p:nvSpPr>
        <p:spPr>
          <a:xfrm>
            <a:off x="4722812" y="2603718"/>
            <a:ext cx="7010400" cy="1815882"/>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Tiffany Sawyer</a:t>
            </a:r>
          </a:p>
          <a:p>
            <a:r>
              <a:rPr lang="en-US" sz="2800" dirty="0">
                <a:latin typeface="Arial" panose="020B0604020202020204" pitchFamily="34" charset="0"/>
                <a:cs typeface="Arial" panose="020B0604020202020204" pitchFamily="34" charset="0"/>
              </a:rPr>
              <a:t>Director of Prevention Services</a:t>
            </a:r>
          </a:p>
          <a:p>
            <a:r>
              <a:rPr lang="en-US" sz="2800" dirty="0">
                <a:latin typeface="Arial" panose="020B0604020202020204" pitchFamily="34" charset="0"/>
                <a:cs typeface="Arial" panose="020B0604020202020204" pitchFamily="34" charset="0"/>
              </a:rPr>
              <a:t>Georgia Center for Child Advocacy</a:t>
            </a:r>
          </a:p>
          <a:p>
            <a:r>
              <a:rPr lang="en-US" sz="2800" u="sng" dirty="0">
                <a:latin typeface="Arial" panose="020B0604020202020204" pitchFamily="34" charset="0"/>
                <a:cs typeface="Arial" panose="020B0604020202020204" pitchFamily="34" charset="0"/>
              </a:rPr>
              <a:t>tiffanys@gacfca.org</a:t>
            </a:r>
          </a:p>
        </p:txBody>
      </p:sp>
    </p:spTree>
    <p:extLst>
      <p:ext uri="{BB962C8B-B14F-4D97-AF65-F5344CB8AC3E}">
        <p14:creationId xmlns:p14="http://schemas.microsoft.com/office/powerpoint/2010/main" val="10611475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a:off x="0" y="5561215"/>
            <a:ext cx="12188825" cy="1296786"/>
          </a:xfrm>
          <a:prstGeom prst="rect">
            <a:avLst/>
          </a:prstGeom>
        </p:spPr>
      </p:pic>
      <p:pic>
        <p:nvPicPr>
          <p:cNvPr id="5" name="Picture 4">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6" name="Title 1">
            <a:extLst>
              <a:ext uri="{FF2B5EF4-FFF2-40B4-BE49-F238E27FC236}">
                <a16:creationId xmlns:a16="http://schemas.microsoft.com/office/drawing/2014/main" id="{A535E095-1D2E-F74C-BFC2-3E51DFB51A13}"/>
              </a:ext>
            </a:extLst>
          </p:cNvPr>
          <p:cNvSpPr txBox="1">
            <a:spLocks/>
          </p:cNvSpPr>
          <p:nvPr/>
        </p:nvSpPr>
        <p:spPr>
          <a:xfrm>
            <a:off x="0" y="1447800"/>
            <a:ext cx="12188825" cy="709007"/>
          </a:xfrm>
          <a:prstGeom prst="rect">
            <a:avLst/>
          </a:prstGeom>
        </p:spPr>
        <p:txBody>
          <a:bodyPr vert="horz" lIns="117208" tIns="58604" rIns="117208" bIns="58604" rtlCol="0" anchor="ctr">
            <a:noAutofit/>
          </a:bodyPr>
          <a:lstStyle>
            <a:lvl1pPr algn="ctr">
              <a:defRPr/>
            </a:lvl1pPr>
          </a:lstStyle>
          <a:p>
            <a:pPr>
              <a:spcBef>
                <a:spcPct val="0"/>
              </a:spcBef>
            </a:pPr>
            <a:r>
              <a:rPr lang="en-US" sz="6600" dirty="0">
                <a:solidFill>
                  <a:srgbClr val="00A4C7"/>
                </a:solidFill>
                <a:latin typeface="Arial Bold" pitchFamily="34" charset="0"/>
                <a:ea typeface="+mj-ea"/>
                <a:cs typeface="Arial Bold" pitchFamily="34" charset="0"/>
              </a:rPr>
              <a:t>Thank You</a:t>
            </a:r>
          </a:p>
        </p:txBody>
      </p:sp>
      <p:pic>
        <p:nvPicPr>
          <p:cNvPr id="11" name="Picture 10"/>
          <p:cNvPicPr>
            <a:picLocks noChangeAspect="1"/>
          </p:cNvPicPr>
          <p:nvPr/>
        </p:nvPicPr>
        <p:blipFill>
          <a:blip r:embed="rId4"/>
          <a:stretch>
            <a:fillRect/>
          </a:stretch>
        </p:blipFill>
        <p:spPr>
          <a:xfrm>
            <a:off x="684212" y="2957512"/>
            <a:ext cx="3667125" cy="942975"/>
          </a:xfrm>
          <a:prstGeom prst="rect">
            <a:avLst/>
          </a:prstGeom>
        </p:spPr>
      </p:pic>
      <p:sp>
        <p:nvSpPr>
          <p:cNvPr id="12" name="TextBox 11"/>
          <p:cNvSpPr txBox="1"/>
          <p:nvPr/>
        </p:nvSpPr>
        <p:spPr>
          <a:xfrm>
            <a:off x="4570412" y="2484082"/>
            <a:ext cx="7010400" cy="2246769"/>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Angie Boy, </a:t>
            </a:r>
            <a:r>
              <a:rPr lang="en-US" sz="2800" b="1" dirty="0" err="1">
                <a:latin typeface="Arial" panose="020B0604020202020204" pitchFamily="34" charset="0"/>
                <a:cs typeface="Arial" panose="020B0604020202020204" pitchFamily="34" charset="0"/>
              </a:rPr>
              <a:t>DrPH</a:t>
            </a:r>
            <a:endParaRPr lang="en-US" sz="2800" b="1"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Program Manager, Prevention and Training</a:t>
            </a:r>
          </a:p>
          <a:p>
            <a:r>
              <a:rPr lang="en-US" sz="2800" dirty="0">
                <a:latin typeface="Arial" panose="020B0604020202020204" pitchFamily="34" charset="0"/>
                <a:cs typeface="Arial" panose="020B0604020202020204" pitchFamily="34" charset="0"/>
              </a:rPr>
              <a:t>Stephanie V. Blank Center for Safe and Healthy Children</a:t>
            </a:r>
          </a:p>
          <a:p>
            <a:r>
              <a:rPr lang="en-US" sz="2800" u="sng" dirty="0">
                <a:latin typeface="Arial" panose="020B0604020202020204" pitchFamily="34" charset="0"/>
                <a:cs typeface="Arial" panose="020B0604020202020204" pitchFamily="34" charset="0"/>
              </a:rPr>
              <a:t>angela.boy@choa.org</a:t>
            </a:r>
          </a:p>
        </p:txBody>
      </p:sp>
    </p:spTree>
    <p:extLst>
      <p:ext uri="{BB962C8B-B14F-4D97-AF65-F5344CB8AC3E}">
        <p14:creationId xmlns:p14="http://schemas.microsoft.com/office/powerpoint/2010/main" val="690741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sp>
        <p:nvSpPr>
          <p:cNvPr id="4" name="Rectangle 3">
            <a:extLst>
              <a:ext uri="{FF2B5EF4-FFF2-40B4-BE49-F238E27FC236}">
                <a16:creationId xmlns:a16="http://schemas.microsoft.com/office/drawing/2014/main" id="{4F7402D3-6FB2-854E-B9ED-99B34E1745B5}"/>
              </a:ext>
            </a:extLst>
          </p:cNvPr>
          <p:cNvSpPr/>
          <p:nvPr/>
        </p:nvSpPr>
        <p:spPr>
          <a:xfrm>
            <a:off x="1560512" y="1920657"/>
            <a:ext cx="9067800" cy="3108543"/>
          </a:xfrm>
          <a:prstGeom prst="rect">
            <a:avLst/>
          </a:prstGeom>
        </p:spPr>
        <p:txBody>
          <a:bodyPr wrap="square">
            <a:spAutoFit/>
          </a:bodyPr>
          <a:lstStyle/>
          <a:p>
            <a:pPr marL="342900" indent="-3429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The ability of a child to cope and adjust is directly related to the presence of a trusted adult</a:t>
            </a:r>
          </a:p>
          <a:p>
            <a:pPr marL="342900" indent="-342900">
              <a:buFont typeface="Arial" panose="020B0604020202020204" pitchFamily="34" charset="0"/>
              <a:buChar char="•"/>
            </a:pPr>
            <a:endParaRPr lang="en-US" sz="2800" dirty="0">
              <a:solidFill>
                <a:srgbClr val="69AD4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solidFill>
                  <a:srgbClr val="69AD40"/>
                </a:solidFill>
                <a:latin typeface="Arial" panose="020B0604020202020204" pitchFamily="34" charset="0"/>
                <a:cs typeface="Arial" panose="020B0604020202020204" pitchFamily="34" charset="0"/>
              </a:rPr>
              <a:t>Educators/School Staff need to become the trusted adults outside of the home to help kids adjust</a:t>
            </a:r>
          </a:p>
          <a:p>
            <a:pPr marL="342900" indent="-342900">
              <a:buFont typeface="Arial" panose="020B0604020202020204" pitchFamily="34" charset="0"/>
              <a:buChar char="•"/>
            </a:pPr>
            <a:endParaRPr lang="en-US" sz="2800" dirty="0">
              <a:solidFill>
                <a:srgbClr val="69AD40"/>
              </a:solidFill>
              <a:latin typeface="Arial" panose="020B0604020202020204" pitchFamily="34" charset="0"/>
              <a:cs typeface="Arial" panose="020B0604020202020204" pitchFamily="34" charset="0"/>
            </a:endParaRPr>
          </a:p>
          <a:p>
            <a:endParaRPr lang="en-US" sz="2800" dirty="0"/>
          </a:p>
        </p:txBody>
      </p:sp>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903412" y="365125"/>
            <a:ext cx="8391657" cy="1325563"/>
          </a:xfrm>
        </p:spPr>
        <p:txBody>
          <a:bodyPr>
            <a:normAutofit/>
          </a:bodyPr>
          <a:lstStyle/>
          <a:p>
            <a:r>
              <a:rPr lang="en-US" sz="4400" dirty="0">
                <a:solidFill>
                  <a:srgbClr val="00A4C7"/>
                </a:solidFill>
                <a:latin typeface="Arial Bold" pitchFamily="34" charset="0"/>
                <a:cs typeface="Arial Bold" pitchFamily="34" charset="0"/>
              </a:rPr>
              <a:t>As You Prepare Keep In Mind</a:t>
            </a:r>
          </a:p>
        </p:txBody>
      </p:sp>
    </p:spTree>
    <p:extLst>
      <p:ext uri="{BB962C8B-B14F-4D97-AF65-F5344CB8AC3E}">
        <p14:creationId xmlns:p14="http://schemas.microsoft.com/office/powerpoint/2010/main" val="40676591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a:off x="0" y="5561215"/>
            <a:ext cx="12188825" cy="1296786"/>
          </a:xfrm>
          <a:prstGeom prst="rect">
            <a:avLst/>
          </a:prstGeom>
        </p:spPr>
      </p:pic>
      <p:pic>
        <p:nvPicPr>
          <p:cNvPr id="5" name="Picture 4">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6" name="Title 1">
            <a:extLst>
              <a:ext uri="{FF2B5EF4-FFF2-40B4-BE49-F238E27FC236}">
                <a16:creationId xmlns:a16="http://schemas.microsoft.com/office/drawing/2014/main" id="{A535E095-1D2E-F74C-BFC2-3E51DFB51A13}"/>
              </a:ext>
            </a:extLst>
          </p:cNvPr>
          <p:cNvSpPr txBox="1">
            <a:spLocks/>
          </p:cNvSpPr>
          <p:nvPr/>
        </p:nvSpPr>
        <p:spPr>
          <a:xfrm>
            <a:off x="0" y="1447800"/>
            <a:ext cx="12188825" cy="709007"/>
          </a:xfrm>
          <a:prstGeom prst="rect">
            <a:avLst/>
          </a:prstGeom>
        </p:spPr>
        <p:txBody>
          <a:bodyPr vert="horz" lIns="117208" tIns="58604" rIns="117208" bIns="58604" rtlCol="0" anchor="ctr">
            <a:noAutofit/>
          </a:bodyPr>
          <a:lstStyle>
            <a:lvl1pPr algn="ctr">
              <a:defRPr/>
            </a:lvl1pPr>
          </a:lstStyle>
          <a:p>
            <a:pPr>
              <a:spcBef>
                <a:spcPct val="0"/>
              </a:spcBef>
            </a:pPr>
            <a:r>
              <a:rPr lang="en-US" sz="6600" dirty="0">
                <a:solidFill>
                  <a:srgbClr val="00A4C7"/>
                </a:solidFill>
                <a:latin typeface="Arial Bold" pitchFamily="34" charset="0"/>
                <a:ea typeface="+mj-ea"/>
                <a:cs typeface="Arial Bold" pitchFamily="34" charset="0"/>
              </a:rPr>
              <a:t>Thank You</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612" y="2821968"/>
            <a:ext cx="4657355" cy="1214064"/>
          </a:xfrm>
          <a:prstGeom prst="rect">
            <a:avLst/>
          </a:prstGeom>
        </p:spPr>
      </p:pic>
      <p:sp>
        <p:nvSpPr>
          <p:cNvPr id="12" name="TextBox 11"/>
          <p:cNvSpPr txBox="1"/>
          <p:nvPr/>
        </p:nvSpPr>
        <p:spPr>
          <a:xfrm>
            <a:off x="5332412" y="2521059"/>
            <a:ext cx="7010400" cy="1815882"/>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Julia Neighbors, JD</a:t>
            </a:r>
          </a:p>
          <a:p>
            <a:r>
              <a:rPr lang="en-US" sz="2800" dirty="0">
                <a:latin typeface="Arial" panose="020B0604020202020204" pitchFamily="34" charset="0"/>
                <a:cs typeface="Arial" panose="020B0604020202020204" pitchFamily="34" charset="0"/>
              </a:rPr>
              <a:t>Executive Director</a:t>
            </a:r>
          </a:p>
          <a:p>
            <a:r>
              <a:rPr lang="en-US" sz="2800" dirty="0">
                <a:latin typeface="Arial" panose="020B0604020202020204" pitchFamily="34" charset="0"/>
                <a:cs typeface="Arial" panose="020B0604020202020204" pitchFamily="34" charset="0"/>
              </a:rPr>
              <a:t>Prevent Child Abuse Georgia</a:t>
            </a:r>
          </a:p>
          <a:p>
            <a:r>
              <a:rPr lang="en-US" sz="2800" u="sng" dirty="0">
                <a:latin typeface="Arial" panose="020B0604020202020204" pitchFamily="34" charset="0"/>
                <a:cs typeface="Arial" panose="020B0604020202020204" pitchFamily="34" charset="0"/>
              </a:rPr>
              <a:t>jneighbors@gsu.edu</a:t>
            </a:r>
          </a:p>
        </p:txBody>
      </p:sp>
    </p:spTree>
    <p:extLst>
      <p:ext uri="{BB962C8B-B14F-4D97-AF65-F5344CB8AC3E}">
        <p14:creationId xmlns:p14="http://schemas.microsoft.com/office/powerpoint/2010/main" val="1817529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sp>
        <p:nvSpPr>
          <p:cNvPr id="5" name="TextBox 4">
            <a:extLst>
              <a:ext uri="{FF2B5EF4-FFF2-40B4-BE49-F238E27FC236}">
                <a16:creationId xmlns:a16="http://schemas.microsoft.com/office/drawing/2014/main" id="{28148423-48E7-5B46-9F43-EF5BBE8ED121}"/>
              </a:ext>
            </a:extLst>
          </p:cNvPr>
          <p:cNvSpPr txBox="1"/>
          <p:nvPr/>
        </p:nvSpPr>
        <p:spPr>
          <a:xfrm>
            <a:off x="1908751" y="1295400"/>
            <a:ext cx="7619999" cy="3539430"/>
          </a:xfrm>
          <a:prstGeom prst="rect">
            <a:avLst/>
          </a:prstGeom>
          <a:noFill/>
        </p:spPr>
        <p:txBody>
          <a:bodyPr wrap="square" rtlCol="0">
            <a:spAutoFit/>
          </a:bodyPr>
          <a:lstStyle/>
          <a:p>
            <a:endParaRPr lang="en-US" sz="3200" dirty="0">
              <a:solidFill>
                <a:srgbClr val="5BA300"/>
              </a:solidFill>
            </a:endParaRPr>
          </a:p>
          <a:p>
            <a:pPr marL="457200" indent="-457200">
              <a:buFont typeface="Arial" panose="020B0604020202020204" pitchFamily="34" charset="0"/>
              <a:buChar char="•"/>
            </a:pPr>
            <a:r>
              <a:rPr lang="en-US" sz="3200" dirty="0">
                <a:solidFill>
                  <a:srgbClr val="5BA300"/>
                </a:solidFill>
              </a:rPr>
              <a:t>Look for:</a:t>
            </a:r>
          </a:p>
          <a:p>
            <a:pPr marL="1043239" lvl="1" indent="-457200">
              <a:buFont typeface="Arial" panose="020B0604020202020204" pitchFamily="34" charset="0"/>
              <a:buChar char="•"/>
            </a:pPr>
            <a:r>
              <a:rPr lang="en-US" sz="3200" dirty="0">
                <a:solidFill>
                  <a:srgbClr val="5BA300"/>
                </a:solidFill>
              </a:rPr>
              <a:t>Proximity to trauma</a:t>
            </a:r>
          </a:p>
          <a:p>
            <a:pPr marL="1043239" lvl="1" indent="-457200">
              <a:buFont typeface="Arial" panose="020B0604020202020204" pitchFamily="34" charset="0"/>
              <a:buChar char="•"/>
            </a:pPr>
            <a:r>
              <a:rPr lang="en-US" sz="3200" dirty="0">
                <a:solidFill>
                  <a:srgbClr val="5BA300"/>
                </a:solidFill>
              </a:rPr>
              <a:t>Pre-existing problems</a:t>
            </a:r>
          </a:p>
          <a:p>
            <a:pPr marL="1043239" lvl="1" indent="-457200">
              <a:buFont typeface="Arial" panose="020B0604020202020204" pitchFamily="34" charset="0"/>
              <a:buChar char="•"/>
            </a:pPr>
            <a:r>
              <a:rPr lang="en-US" sz="3200" dirty="0">
                <a:solidFill>
                  <a:srgbClr val="5BA300"/>
                </a:solidFill>
              </a:rPr>
              <a:t>Protective factors present	</a:t>
            </a:r>
          </a:p>
          <a:p>
            <a:pPr marL="457200" indent="-457200">
              <a:buFont typeface="Arial" panose="020B0604020202020204" pitchFamily="34" charset="0"/>
              <a:buChar char="•"/>
            </a:pPr>
            <a:r>
              <a:rPr lang="en-US" sz="3200" dirty="0">
                <a:solidFill>
                  <a:srgbClr val="5BA300"/>
                </a:solidFill>
              </a:rPr>
              <a:t>Ask parents to provide info: “What’s one thing you want us to be aware of?”</a:t>
            </a:r>
          </a:p>
        </p:txBody>
      </p:sp>
      <p:sp>
        <p:nvSpPr>
          <p:cNvPr id="7" name="Title 1">
            <a:extLst>
              <a:ext uri="{FF2B5EF4-FFF2-40B4-BE49-F238E27FC236}">
                <a16:creationId xmlns:a16="http://schemas.microsoft.com/office/drawing/2014/main" id="{BFF5B8CE-75FD-7C4B-A692-6EC7121BF93D}"/>
              </a:ext>
            </a:extLst>
          </p:cNvPr>
          <p:cNvSpPr txBox="1">
            <a:spLocks/>
          </p:cNvSpPr>
          <p:nvPr/>
        </p:nvSpPr>
        <p:spPr>
          <a:xfrm>
            <a:off x="1903412" y="365125"/>
            <a:ext cx="8391657" cy="1325563"/>
          </a:xfrm>
          <a:prstGeom prst="rect">
            <a:avLst/>
          </a:prstGeom>
        </p:spPr>
        <p:txBody>
          <a:bodyPr vert="horz" lIns="117208" tIns="58604" rIns="117208" bIns="58604" rtlCol="0" anchor="ctr">
            <a:normAutofit/>
          </a:bodyPr>
          <a:lstStyle>
            <a:lvl1pPr algn="ctr" defTabSz="1172078" rtl="0" eaLnBrk="1" latinLnBrk="0" hangingPunct="1">
              <a:spcBef>
                <a:spcPct val="0"/>
              </a:spcBef>
              <a:buNone/>
              <a:defRPr sz="5600" kern="1200">
                <a:solidFill>
                  <a:schemeClr val="tx1"/>
                </a:solidFill>
                <a:latin typeface="+mj-lt"/>
                <a:ea typeface="+mj-ea"/>
                <a:cs typeface="+mj-cs"/>
              </a:defRPr>
            </a:lvl1pPr>
          </a:lstStyle>
          <a:p>
            <a:r>
              <a:rPr lang="en-US" sz="4400" dirty="0">
                <a:solidFill>
                  <a:srgbClr val="00A4C7"/>
                </a:solidFill>
                <a:latin typeface="Arial Bold" pitchFamily="34" charset="0"/>
                <a:cs typeface="Arial Bold" pitchFamily="34" charset="0"/>
              </a:rPr>
              <a:t>As You Prepare Keep In Mind</a:t>
            </a:r>
          </a:p>
        </p:txBody>
      </p:sp>
    </p:spTree>
    <p:extLst>
      <p:ext uri="{BB962C8B-B14F-4D97-AF65-F5344CB8AC3E}">
        <p14:creationId xmlns:p14="http://schemas.microsoft.com/office/powerpoint/2010/main" val="3153520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obidad\Desktop\Picture2.jpg"/>
          <p:cNvPicPr>
            <a:picLocks noChangeAspect="1" noChangeArrowheads="1"/>
          </p:cNvPicPr>
          <p:nvPr/>
        </p:nvPicPr>
        <p:blipFill>
          <a:blip r:embed="rId3" cstate="print"/>
          <a:srcRect/>
          <a:stretch>
            <a:fillRect/>
          </a:stretch>
        </p:blipFill>
        <p:spPr bwMode="auto">
          <a:xfrm>
            <a:off x="0" y="0"/>
            <a:ext cx="12188825" cy="6858000"/>
          </a:xfrm>
          <a:prstGeom prst="rect">
            <a:avLst/>
          </a:prstGeom>
          <a:noFill/>
        </p:spPr>
      </p:pic>
      <p:pic>
        <p:nvPicPr>
          <p:cNvPr id="2051" name="Picture 3" descr="C:\Users\Zobidad\Desktop\Picture3.jpg"/>
          <p:cNvPicPr>
            <a:picLocks noChangeAspect="1" noChangeArrowheads="1"/>
          </p:cNvPicPr>
          <p:nvPr/>
        </p:nvPicPr>
        <p:blipFill>
          <a:blip r:embed="rId4" cstate="print"/>
          <a:srcRect/>
          <a:stretch>
            <a:fillRect/>
          </a:stretch>
        </p:blipFill>
        <p:spPr bwMode="auto">
          <a:xfrm>
            <a:off x="0" y="0"/>
            <a:ext cx="12188825" cy="6858000"/>
          </a:xfrm>
          <a:prstGeom prst="rect">
            <a:avLst/>
          </a:prstGeom>
          <a:noFill/>
        </p:spPr>
      </p:pic>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446212" y="304800"/>
            <a:ext cx="9906000" cy="1325563"/>
          </a:xfrm>
        </p:spPr>
        <p:txBody>
          <a:bodyPr>
            <a:normAutofit/>
          </a:bodyPr>
          <a:lstStyle/>
          <a:p>
            <a:r>
              <a:rPr lang="en-US" sz="4400" dirty="0">
                <a:solidFill>
                  <a:srgbClr val="00A4C7"/>
                </a:solidFill>
                <a:latin typeface="Arial Bold" pitchFamily="34" charset="0"/>
                <a:cs typeface="Arial Bold" pitchFamily="34" charset="0"/>
              </a:rPr>
              <a:t>Family Check-In</a:t>
            </a:r>
          </a:p>
        </p:txBody>
      </p:sp>
      <p:pic>
        <p:nvPicPr>
          <p:cNvPr id="2" name="Picture 1"/>
          <p:cNvPicPr>
            <a:picLocks noChangeAspect="1"/>
          </p:cNvPicPr>
          <p:nvPr/>
        </p:nvPicPr>
        <p:blipFill rotWithShape="1">
          <a:blip r:embed="rId5"/>
          <a:srcRect l="8114" t="14435" r="58752" b="5543"/>
          <a:stretch/>
        </p:blipFill>
        <p:spPr>
          <a:xfrm>
            <a:off x="1141411" y="1935162"/>
            <a:ext cx="4779477" cy="3246437"/>
          </a:xfrm>
          <a:prstGeom prst="rect">
            <a:avLst/>
          </a:prstGeom>
        </p:spPr>
      </p:pic>
      <p:pic>
        <p:nvPicPr>
          <p:cNvPr id="3" name="Picture 2"/>
          <p:cNvPicPr>
            <a:picLocks noChangeAspect="1"/>
          </p:cNvPicPr>
          <p:nvPr/>
        </p:nvPicPr>
        <p:blipFill rotWithShape="1">
          <a:blip r:embed="rId6"/>
          <a:srcRect l="11240" t="16658" r="61878" b="9989"/>
          <a:stretch/>
        </p:blipFill>
        <p:spPr>
          <a:xfrm>
            <a:off x="7694612" y="1928631"/>
            <a:ext cx="3276600" cy="2514601"/>
          </a:xfrm>
          <a:prstGeom prst="rect">
            <a:avLst/>
          </a:prstGeom>
        </p:spPr>
      </p:pic>
      <p:pic>
        <p:nvPicPr>
          <p:cNvPr id="4" name="Picture 3"/>
          <p:cNvPicPr>
            <a:picLocks noChangeAspect="1"/>
          </p:cNvPicPr>
          <p:nvPr/>
        </p:nvPicPr>
        <p:blipFill rotWithShape="1">
          <a:blip r:embed="rId7"/>
          <a:srcRect l="11240" t="21104" r="61878" b="5544"/>
          <a:stretch/>
        </p:blipFill>
        <p:spPr>
          <a:xfrm>
            <a:off x="5332412" y="4114800"/>
            <a:ext cx="3276600" cy="2514601"/>
          </a:xfrm>
          <a:prstGeom prst="rect">
            <a:avLst/>
          </a:prstGeom>
        </p:spPr>
      </p:pic>
    </p:spTree>
    <p:extLst>
      <p:ext uri="{BB962C8B-B14F-4D97-AF65-F5344CB8AC3E}">
        <p14:creationId xmlns:p14="http://schemas.microsoft.com/office/powerpoint/2010/main" val="4233248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obidad\Desktop\Picture2.jpg"/>
          <p:cNvPicPr>
            <a:picLocks noChangeAspect="1" noChangeArrowheads="1"/>
          </p:cNvPicPr>
          <p:nvPr/>
        </p:nvPicPr>
        <p:blipFill>
          <a:blip r:embed="rId3" cstate="print"/>
          <a:srcRect/>
          <a:stretch>
            <a:fillRect/>
          </a:stretch>
        </p:blipFill>
        <p:spPr bwMode="auto">
          <a:xfrm>
            <a:off x="0" y="-12700"/>
            <a:ext cx="12188825" cy="6858000"/>
          </a:xfrm>
          <a:prstGeom prst="rect">
            <a:avLst/>
          </a:prstGeom>
          <a:noFill/>
        </p:spPr>
      </p:pic>
      <p:sp>
        <p:nvSpPr>
          <p:cNvPr id="4" name="Rectangle 3">
            <a:extLst>
              <a:ext uri="{FF2B5EF4-FFF2-40B4-BE49-F238E27FC236}">
                <a16:creationId xmlns:a16="http://schemas.microsoft.com/office/drawing/2014/main" id="{4F7402D3-6FB2-854E-B9ED-99B34E1745B5}"/>
              </a:ext>
            </a:extLst>
          </p:cNvPr>
          <p:cNvSpPr/>
          <p:nvPr/>
        </p:nvSpPr>
        <p:spPr>
          <a:xfrm>
            <a:off x="6856412" y="1990768"/>
            <a:ext cx="3732489" cy="4453527"/>
          </a:xfrm>
          <a:prstGeom prst="rect">
            <a:avLst/>
          </a:prstGeom>
        </p:spPr>
        <p:txBody>
          <a:bodyPr wrap="square">
            <a:spAutoFit/>
          </a:bodyPr>
          <a:lstStyle/>
          <a:p>
            <a:pPr defTabSz="914400">
              <a:lnSpc>
                <a:spcPct val="90000"/>
              </a:lnSpc>
              <a:spcBef>
                <a:spcPct val="0"/>
              </a:spcBef>
              <a:spcAft>
                <a:spcPts val="600"/>
              </a:spcAft>
            </a:pPr>
            <a:r>
              <a:rPr lang="en-US" sz="3600" dirty="0">
                <a:solidFill>
                  <a:srgbClr val="69AD40"/>
                </a:solidFill>
              </a:rPr>
              <a:t>An increase in isolation can increase a child’s risk for stress, trauma, and even abuse.</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p>
        </p:txBody>
      </p:sp>
      <p:sp>
        <p:nvSpPr>
          <p:cNvPr id="6" name="Title 1">
            <a:extLst>
              <a:ext uri="{FF2B5EF4-FFF2-40B4-BE49-F238E27FC236}">
                <a16:creationId xmlns:a16="http://schemas.microsoft.com/office/drawing/2014/main" id="{BFF5B8CE-75FD-7C4B-A692-6EC7121BF93D}"/>
              </a:ext>
            </a:extLst>
          </p:cNvPr>
          <p:cNvSpPr>
            <a:spLocks noGrp="1"/>
          </p:cNvSpPr>
          <p:nvPr>
            <p:ph type="title"/>
          </p:nvPr>
        </p:nvSpPr>
        <p:spPr>
          <a:xfrm>
            <a:off x="1903412" y="365125"/>
            <a:ext cx="8391657" cy="1325563"/>
          </a:xfrm>
        </p:spPr>
        <p:txBody>
          <a:bodyPr>
            <a:normAutofit/>
          </a:bodyPr>
          <a:lstStyle/>
          <a:p>
            <a:r>
              <a:rPr lang="en-US" sz="4400" dirty="0">
                <a:solidFill>
                  <a:srgbClr val="00A4C7"/>
                </a:solidFill>
                <a:latin typeface="Arial Bold" pitchFamily="34" charset="0"/>
                <a:cs typeface="Arial Bold" pitchFamily="34" charset="0"/>
              </a:rPr>
              <a:t>What We Do Know</a:t>
            </a:r>
          </a:p>
        </p:txBody>
      </p:sp>
      <p:pic>
        <p:nvPicPr>
          <p:cNvPr id="7" name="Picture 6">
            <a:extLst>
              <a:ext uri="{FF2B5EF4-FFF2-40B4-BE49-F238E27FC236}">
                <a16:creationId xmlns:a16="http://schemas.microsoft.com/office/drawing/2014/main" id="{41F914FF-0E51-AE47-8E0D-56952523F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9924" y="2081213"/>
            <a:ext cx="4830065" cy="3220043"/>
          </a:xfrm>
          <a:prstGeom prst="rect">
            <a:avLst/>
          </a:prstGeom>
        </p:spPr>
      </p:pic>
    </p:spTree>
    <p:extLst>
      <p:ext uri="{BB962C8B-B14F-4D97-AF65-F5344CB8AC3E}">
        <p14:creationId xmlns:p14="http://schemas.microsoft.com/office/powerpoint/2010/main" val="117385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EA6BD42-F094-8C47-B58B-A34CEE5B6E6C}"/>
              </a:ext>
            </a:extLst>
          </p:cNvPr>
          <p:cNvSpPr>
            <a:spLocks noGrp="1"/>
          </p:cNvSpPr>
          <p:nvPr>
            <p:ph type="title"/>
          </p:nvPr>
        </p:nvSpPr>
        <p:spPr>
          <a:xfrm>
            <a:off x="618950" y="762000"/>
            <a:ext cx="10626436" cy="1325563"/>
          </a:xfrm>
          <a:prstGeom prst="rect">
            <a:avLst/>
          </a:prstGeom>
        </p:spPr>
        <p:txBody>
          <a:bodyPr vert="horz" lIns="91440" tIns="45720" rIns="91440" bIns="45720" rtlCol="0" anchor="ctr">
            <a:normAutofit/>
          </a:bodyPr>
          <a:lstStyle>
            <a:lvl1pPr algn="ctr">
              <a:defRPr/>
            </a:lvl1pPr>
          </a:lstStyle>
          <a:p>
            <a:r>
              <a:rPr lang="en-US" sz="4400" dirty="0">
                <a:solidFill>
                  <a:srgbClr val="00A4C7"/>
                </a:solidFill>
                <a:latin typeface="Arial Bold" pitchFamily="34" charset="0"/>
                <a:cs typeface="Arial Bold" pitchFamily="34" charset="0"/>
              </a:rPr>
              <a:t>Child Abuse and Stressful Times</a:t>
            </a:r>
          </a:p>
        </p:txBody>
      </p:sp>
      <p:pic>
        <p:nvPicPr>
          <p:cNvPr id="6" name="Picture 5">
            <a:extLst>
              <a:ext uri="{FF2B5EF4-FFF2-40B4-BE49-F238E27FC236}">
                <a16:creationId xmlns:a16="http://schemas.microsoft.com/office/drawing/2014/main" id="{4B56C91C-0C09-9C47-A18A-A7462AA568BD}"/>
              </a:ext>
            </a:extLst>
          </p:cNvPr>
          <p:cNvPicPr>
            <a:picLocks noChangeAspect="1"/>
          </p:cNvPicPr>
          <p:nvPr/>
        </p:nvPicPr>
        <p:blipFill rotWithShape="1">
          <a:blip r:embed="rId3" cstate="print"/>
          <a:srcRect t="78990"/>
          <a:stretch/>
        </p:blipFill>
        <p:spPr>
          <a:xfrm rot="10800000">
            <a:off x="0" y="-45718"/>
            <a:ext cx="12188825" cy="1296786"/>
          </a:xfrm>
          <a:prstGeom prst="rect">
            <a:avLst/>
          </a:prstGeom>
        </p:spPr>
      </p:pic>
      <p:sp>
        <p:nvSpPr>
          <p:cNvPr id="8" name="Text Placeholder 5">
            <a:extLst>
              <a:ext uri="{FF2B5EF4-FFF2-40B4-BE49-F238E27FC236}">
                <a16:creationId xmlns:a16="http://schemas.microsoft.com/office/drawing/2014/main" id="{0A85A5CD-7A91-CB42-9062-C565F5340A87}"/>
              </a:ext>
            </a:extLst>
          </p:cNvPr>
          <p:cNvSpPr txBox="1">
            <a:spLocks/>
          </p:cNvSpPr>
          <p:nvPr/>
        </p:nvSpPr>
        <p:spPr>
          <a:xfrm>
            <a:off x="569913" y="2788436"/>
            <a:ext cx="6934200" cy="1883496"/>
          </a:xfrm>
          <a:prstGeom prst="rect">
            <a:avLst/>
          </a:prstGeom>
        </p:spPr>
        <p:txBody>
          <a:bodyPr vert="horz" lIns="117208" tIns="58604" rIns="117208" bIns="58604" rtlCol="0" anchor="ctr"/>
          <a:lstStyle>
            <a:lvl2pPr>
              <a:defRPr sz="2000"/>
            </a:lvl2pPr>
            <a:lvl3pPr>
              <a:defRPr sz="1600"/>
            </a:lvl3pPr>
            <a:lvl4pPr>
              <a:defRPr sz="1400"/>
            </a:lvl4pPr>
            <a:lvl5pPr>
              <a:defRPr sz="1400"/>
            </a:lvl5pPr>
          </a:lstStyle>
          <a:p>
            <a:pPr marL="2344156" marR="0" lvl="4" indent="0" algn="l" defTabSz="1172078" rtl="0" eaLnBrk="1" fontAlgn="auto" latinLnBrk="0" hangingPunct="1">
              <a:lnSpc>
                <a:spcPct val="100000"/>
              </a:lnSpc>
              <a:spcBef>
                <a:spcPts val="0"/>
              </a:spcBef>
              <a:spcAft>
                <a:spcPts val="0"/>
              </a:spcAft>
              <a:buClrTx/>
              <a:buSzTx/>
              <a:tabLst/>
              <a:defRPr/>
            </a:pPr>
            <a:endParaRPr lang="en-US" sz="1600" dirty="0">
              <a:solidFill>
                <a:schemeClr val="tx1">
                  <a:lumMod val="50000"/>
                  <a:lumOff val="50000"/>
                </a:schemeClr>
              </a:solidFill>
            </a:endParaRPr>
          </a:p>
          <a:p>
            <a:endParaRPr lang="en-US" sz="2800" dirty="0">
              <a:solidFill>
                <a:srgbClr val="69AD40"/>
              </a:solidFill>
              <a:latin typeface="Arial" pitchFamily="34" charset="0"/>
              <a:cs typeface="Arial" pitchFamily="34" charset="0"/>
            </a:endParaRPr>
          </a:p>
          <a:p>
            <a:pPr marL="285750" indent="-228600">
              <a:lnSpc>
                <a:spcPct val="110000"/>
              </a:lnSpc>
              <a:spcAft>
                <a:spcPts val="600"/>
              </a:spcAft>
              <a:buFont typeface="Arial" panose="020B0604020202020204" pitchFamily="34" charset="0"/>
              <a:buChar char="•"/>
            </a:pPr>
            <a:endParaRPr lang="en-US" sz="2800" dirty="0">
              <a:solidFill>
                <a:srgbClr val="69AD40"/>
              </a:solidFill>
              <a:latin typeface="Arial" pitchFamily="34" charset="0"/>
              <a:cs typeface="Arial" pitchFamily="34" charset="0"/>
            </a:endParaRPr>
          </a:p>
          <a:p>
            <a:pPr marL="2344156" marR="0" lvl="4" indent="0" algn="l" defTabSz="1172078" rtl="0" eaLnBrk="1" fontAlgn="auto" latinLnBrk="0" hangingPunct="1">
              <a:lnSpc>
                <a:spcPct val="100000"/>
              </a:lnSpc>
              <a:spcBef>
                <a:spcPts val="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9" name="TextBox 8">
            <a:extLst>
              <a:ext uri="{FF2B5EF4-FFF2-40B4-BE49-F238E27FC236}">
                <a16:creationId xmlns:a16="http://schemas.microsoft.com/office/drawing/2014/main" id="{2A95D77F-4B88-4969-AC4A-5F3665B2E4FE}"/>
              </a:ext>
            </a:extLst>
          </p:cNvPr>
          <p:cNvSpPr txBox="1"/>
          <p:nvPr/>
        </p:nvSpPr>
        <p:spPr>
          <a:xfrm>
            <a:off x="406219" y="1905000"/>
            <a:ext cx="5702700" cy="3339376"/>
          </a:xfrm>
          <a:prstGeom prst="rect">
            <a:avLst/>
          </a:prstGeom>
          <a:noFill/>
        </p:spPr>
        <p:txBody>
          <a:bodyPr wrap="square" rtlCol="0">
            <a:spAutoFit/>
          </a:bodyPr>
          <a:lstStyle/>
          <a:p>
            <a:pPr>
              <a:spcAft>
                <a:spcPts val="1200"/>
              </a:spcAft>
            </a:pPr>
            <a:r>
              <a:rPr lang="en-US" sz="2400" dirty="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rPr>
              <a:t>During the last recession, rates of abusive head trauma in children </a:t>
            </a:r>
          </a:p>
          <a:p>
            <a:pPr marL="342900" indent="-342900">
              <a:spcAft>
                <a:spcPts val="1200"/>
              </a:spcAft>
              <a:buFont typeface="Arial" panose="020B0604020202020204" pitchFamily="34" charset="0"/>
              <a:buChar char="•"/>
            </a:pPr>
            <a:r>
              <a:rPr lang="en-US" sz="2400" dirty="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rPr>
              <a:t>Increased from 9 to 15 per 100,000 children </a:t>
            </a:r>
            <a:r>
              <a:rPr lang="en-US" sz="1500" dirty="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rPr>
              <a:t>(between 2004 and 2009)</a:t>
            </a:r>
          </a:p>
          <a:p>
            <a:pPr marL="342900" indent="-342900">
              <a:spcAft>
                <a:spcPts val="1200"/>
              </a:spcAft>
              <a:buFont typeface="Arial" panose="020B0604020202020204" pitchFamily="34" charset="0"/>
              <a:buChar char="•"/>
            </a:pPr>
            <a:r>
              <a:rPr lang="en-US" sz="2400" dirty="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rPr>
              <a:t>Doubled in children 2-years-old and younger</a:t>
            </a:r>
          </a:p>
          <a:p>
            <a:pPr>
              <a:spcAft>
                <a:spcPts val="1200"/>
              </a:spcAft>
            </a:pPr>
            <a:r>
              <a:rPr lang="en-US" sz="1200" dirty="0">
                <a:solidFill>
                  <a:schemeClr val="tx1">
                    <a:lumMod val="75000"/>
                    <a:lumOff val="25000"/>
                  </a:schemeClr>
                </a:solidFill>
                <a:latin typeface="Tw Cen MT" panose="020B0602020104020603" pitchFamily="34" charset="0"/>
                <a:ea typeface="Tahoma" panose="020B0604030504040204" pitchFamily="34" charset="0"/>
                <a:cs typeface="Arial" panose="020B0604020202020204" pitchFamily="34" charset="0"/>
              </a:rPr>
              <a:t>-Pediatrics, Official Journal of the American Academy of Pediatrics, October &amp; April 2011</a:t>
            </a:r>
          </a:p>
          <a:p>
            <a:pPr marL="342900" indent="-342900">
              <a:buFont typeface="Arial" panose="020B0604020202020204" pitchFamily="34" charset="0"/>
              <a:buChar char="•"/>
            </a:pPr>
            <a:endParaRPr lang="en-US" sz="1500" dirty="0">
              <a:solidFill>
                <a:schemeClr val="tx1">
                  <a:lumMod val="75000"/>
                  <a:lumOff val="25000"/>
                </a:schemeClr>
              </a:solidFill>
              <a:latin typeface="Tw Cen MT" panose="020B0602020104020603" pitchFamily="34" charset="0"/>
              <a:ea typeface="Tahoma" panose="020B060403050404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48F9AF3-1033-4788-948F-6E90C8C2BBE5}"/>
              </a:ext>
            </a:extLst>
          </p:cNvPr>
          <p:cNvSpPr txBox="1"/>
          <p:nvPr/>
        </p:nvSpPr>
        <p:spPr>
          <a:xfrm>
            <a:off x="6108919" y="1905000"/>
            <a:ext cx="5361940" cy="4293483"/>
          </a:xfrm>
          <a:prstGeom prst="rect">
            <a:avLst/>
          </a:prstGeom>
          <a:noFill/>
        </p:spPr>
        <p:txBody>
          <a:bodyPr wrap="square" rtlCol="0">
            <a:spAutoFit/>
          </a:bodyPr>
          <a:lstStyle/>
          <a:p>
            <a:pPr>
              <a:spcAft>
                <a:spcPts val="1200"/>
              </a:spcAft>
            </a:pPr>
            <a:r>
              <a:rPr lang="en-US" sz="2400" dirty="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rPr>
              <a:t>For every 1% increase in the                                     90-day mortgage-delinquency                                   rate there was a</a:t>
            </a:r>
          </a:p>
          <a:p>
            <a:pPr marL="342900" indent="-342900">
              <a:spcAft>
                <a:spcPts val="1200"/>
              </a:spcAft>
              <a:buFont typeface="Arial" panose="020B0604020202020204" pitchFamily="34" charset="0"/>
              <a:buChar char="•"/>
            </a:pPr>
            <a:r>
              <a:rPr lang="en-US" sz="2400" dirty="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rPr>
              <a:t>3% annual increase in the rate of child abuse requiring hospital admission </a:t>
            </a:r>
            <a:r>
              <a:rPr lang="en-US" sz="1500" dirty="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rPr>
              <a:t>(between 2000 and 2009)</a:t>
            </a:r>
            <a:endParaRPr lang="en-US" sz="2400" dirty="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endParaRPr>
          </a:p>
          <a:p>
            <a:pPr marL="342900" indent="-342900">
              <a:spcAft>
                <a:spcPts val="1200"/>
              </a:spcAft>
              <a:buFont typeface="Arial" panose="020B0604020202020204" pitchFamily="34" charset="0"/>
              <a:buChar char="•"/>
            </a:pPr>
            <a:r>
              <a:rPr lang="en-US" sz="2400" dirty="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rPr>
              <a:t>5% annual increase in the rate of traumatic brain injury suspected to be caused by child abuse </a:t>
            </a:r>
            <a:r>
              <a:rPr lang="en-US" sz="1500" dirty="0">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rPr>
              <a:t>(between 2000 and 2009)</a:t>
            </a:r>
          </a:p>
          <a:p>
            <a:pPr>
              <a:spcAft>
                <a:spcPts val="1200"/>
              </a:spcAft>
            </a:pPr>
            <a:r>
              <a:rPr lang="en-US" sz="1200" dirty="0">
                <a:solidFill>
                  <a:schemeClr val="tx1">
                    <a:lumMod val="75000"/>
                    <a:lumOff val="25000"/>
                  </a:schemeClr>
                </a:solidFill>
                <a:latin typeface="Tw Cen MT" panose="020B0602020104020603" pitchFamily="34" charset="0"/>
                <a:ea typeface="Tahoma" panose="020B0604030504040204" pitchFamily="34" charset="0"/>
                <a:cs typeface="Arial" panose="020B0604020202020204" pitchFamily="34" charset="0"/>
              </a:rPr>
              <a:t>-American Association of Neurological Surgeons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4474" y="1805454"/>
            <a:ext cx="2034938" cy="1318746"/>
          </a:xfrm>
          <a:prstGeom prst="rect">
            <a:avLst/>
          </a:prstGeom>
        </p:spPr>
      </p:pic>
      <p:pic>
        <p:nvPicPr>
          <p:cNvPr id="12" name="Picture 11"/>
          <p:cNvPicPr>
            <a:picLocks noChangeAspect="1"/>
          </p:cNvPicPr>
          <p:nvPr/>
        </p:nvPicPr>
        <p:blipFill rotWithShape="1">
          <a:blip r:embed="rId5"/>
          <a:srcRect t="4423" r="1528" b="3949"/>
          <a:stretch/>
        </p:blipFill>
        <p:spPr>
          <a:xfrm>
            <a:off x="254433" y="5261903"/>
            <a:ext cx="5611379" cy="1243617"/>
          </a:xfrm>
          <a:prstGeom prst="roundRect">
            <a:avLst>
              <a:gd name="adj" fmla="val 21028"/>
            </a:avLst>
          </a:prstGeom>
          <a:ln w="57150">
            <a:solidFill>
              <a:srgbClr val="C6EAFA"/>
            </a:solidFill>
          </a:ln>
        </p:spPr>
      </p:pic>
    </p:spTree>
    <p:extLst>
      <p:ext uri="{BB962C8B-B14F-4D97-AF65-F5344CB8AC3E}">
        <p14:creationId xmlns:p14="http://schemas.microsoft.com/office/powerpoint/2010/main" val="6039221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6FFD8429131A4E96CC84417E693C27" ma:contentTypeVersion="1" ma:contentTypeDescription="Create a new document." ma:contentTypeScope="" ma:versionID="3fc816121a4c3cf1491cbda3583c0570">
  <xsd:schema xmlns:xsd="http://www.w3.org/2001/XMLSchema" xmlns:xs="http://www.w3.org/2001/XMLSchema" xmlns:p="http://schemas.microsoft.com/office/2006/metadata/properties" xmlns:ns1="http://schemas.microsoft.com/sharepoint/v3" xmlns:ns2="1d496aed-39d0-4758-b3cf-4e4773287716" xmlns:ns3="6c247bae-e40d-40c7-91b3-26f1e466c40a" targetNamespace="http://schemas.microsoft.com/office/2006/metadata/properties" ma:root="true" ma:fieldsID="7b4c650046825c147a29901d76b925ac" ns1:_="" ns2:_="" ns3:_="">
    <xsd:import namespace="http://schemas.microsoft.com/sharepoint/v3"/>
    <xsd:import namespace="1d496aed-39d0-4758-b3cf-4e4773287716"/>
    <xsd:import namespace="6c247bae-e40d-40c7-91b3-26f1e466c40a"/>
    <xsd:element name="properties">
      <xsd:complexType>
        <xsd:sequence>
          <xsd:element name="documentManagement">
            <xsd:complexType>
              <xsd:all>
                <xsd:element ref="ns2:TaxCatchAll" minOccurs="0"/>
                <xsd:element ref="ns2:TaxCatchAllLabel" minOccurs="0"/>
                <xsd:element ref="ns1:PublishingStartDate" minOccurs="0"/>
                <xsd:element ref="ns1:PublishingExpirationDate" minOccurs="0"/>
                <xsd:element ref="ns3:Page" minOccurs="0"/>
                <xsd:element ref="ns3:Page_x0020_SubHeader" minOccurs="0"/>
                <xsd:element ref="ns3:Document_x0020_Type" minOccurs="0"/>
                <xsd:element ref="ns3:Year" minOccurs="0"/>
                <xsd:element ref="ns3:Program_x0020_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internalName="PublishingStartDate">
      <xsd:simpleType>
        <xsd:restriction base="dms:Unknown"/>
      </xsd:simpleType>
    </xsd:element>
    <xsd:element name="PublishingExpirationDate" ma:index="11"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496aed-39d0-4758-b3cf-4e4773287716"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c9dd594f-b3c3-485c-979e-10fa5fdd8c85}" ma:internalName="TaxCatchAll" ma:showField="CatchAllData" ma:web="f9e61c99-8b37-4962-a864-d7fde1b0d03b">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c9dd594f-b3c3-485c-979e-10fa5fdd8c85}" ma:internalName="TaxCatchAllLabel" ma:readOnly="true" ma:showField="CatchAllDataLabel" ma:web="f9e61c99-8b37-4962-a864-d7fde1b0d03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c247bae-e40d-40c7-91b3-26f1e466c40a" elementFormDefault="qualified">
    <xsd:import namespace="http://schemas.microsoft.com/office/2006/documentManagement/types"/>
    <xsd:import namespace="http://schemas.microsoft.com/office/infopath/2007/PartnerControls"/>
    <xsd:element name="Page" ma:index="12" nillable="true" ma:displayName="Page" ma:list="{c0c5bce6-76c0-431d-84b3-50ca3e3d0c94}" ma:internalName="Page2" ma:web="b1898e29-fee5-4c33-85ce-dc384e63ddeb">
      <xsd:simpleType>
        <xsd:restriction base="dms:Lookup"/>
      </xsd:simpleType>
    </xsd:element>
    <xsd:element name="Page_x0020_SubHeader" ma:index="13" nillable="true" ma:displayName="Page SubHeader" ma:internalName="Page_x0020_SubHeader2">
      <xsd:simpleType>
        <xsd:restriction base="dms:Text"/>
      </xsd:simpleType>
    </xsd:element>
    <xsd:element name="Document_x0020_Type" ma:index="14" nillable="true" ma:displayName="Document Type" ma:default="Accountability" ma:format="Dropdown" ma:internalName="Document_x0020_Type">
      <xsd:simpleType>
        <xsd:restriction base="dms:Choice">
          <xsd:enumeration value="Accountability"/>
          <xsd:enumeration value="Assessments"/>
          <xsd:enumeration value="Counseling"/>
          <xsd:enumeration value="Curriculum"/>
          <xsd:enumeration value="Dual Enrollment"/>
          <xsd:enumeration value="Local Plan"/>
          <xsd:enumeration value="Program of Study"/>
        </xsd:restriction>
      </xsd:simpleType>
    </xsd:element>
    <xsd:element name="Year" ma:index="15" nillable="true" ma:displayName="Year" ma:default="2012" ma:format="Dropdown" ma:internalName="Year">
      <xsd:simpleType>
        <xsd:restriction base="dms:Choice">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restriction>
      </xsd:simpleType>
    </xsd:element>
    <xsd:element name="Program_x0020_Type" ma:index="16" nillable="true" ma:displayName="Program Type" ma:default="Program Concentration" ma:internalName="Program_x0020_Type">
      <xsd:complexType>
        <xsd:complexContent>
          <xsd:extension base="dms:MultiChoice">
            <xsd:sequence>
              <xsd:element name="Value" maxOccurs="unbounded" minOccurs="0" nillable="true">
                <xsd:simpleType>
                  <xsd:restriction base="dms:Choice">
                    <xsd:enumeration value="Program Concentration"/>
                    <xsd:enumeration value="Career Clusters"/>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d496aed-39d0-4758-b3cf-4e4773287716"/>
    <PublishingExpirationDate xmlns="http://schemas.microsoft.com/sharepoint/v3" xsi:nil="true"/>
    <PublishingStartDate xmlns="http://schemas.microsoft.com/sharepoint/v3" xsi:nil="true"/>
    <Year xmlns="6c247bae-e40d-40c7-91b3-26f1e466c40a">2012</Year>
    <Program_x0020_Type xmlns="6c247bae-e40d-40c7-91b3-26f1e466c40a">
      <Value>Program Concentration</Value>
    </Program_x0020_Type>
    <Document_x0020_Type xmlns="6c247bae-e40d-40c7-91b3-26f1e466c40a">Accountability</Document_x0020_Type>
    <Page_x0020_SubHeader xmlns="6c247bae-e40d-40c7-91b3-26f1e466c40a" xsi:nil="true"/>
    <Page xmlns="6c247bae-e40d-40c7-91b3-26f1e466c40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3C4F0D-C118-4080-9D8E-CA580A3A25A1}"/>
</file>

<file path=customXml/itemProps2.xml><?xml version="1.0" encoding="utf-8"?>
<ds:datastoreItem xmlns:ds="http://schemas.openxmlformats.org/officeDocument/2006/customXml" ds:itemID="{56219698-1D86-4773-A4E2-FAF6B32AB168}"/>
</file>

<file path=customXml/itemProps3.xml><?xml version="1.0" encoding="utf-8"?>
<ds:datastoreItem xmlns:ds="http://schemas.openxmlformats.org/officeDocument/2006/customXml" ds:itemID="{384E8B91-1C9B-4169-A2D5-D2ED878DBC47}"/>
</file>

<file path=docProps/app.xml><?xml version="1.0" encoding="utf-8"?>
<Properties xmlns="http://schemas.openxmlformats.org/officeDocument/2006/extended-properties" xmlns:vt="http://schemas.openxmlformats.org/officeDocument/2006/docPropsVTypes">
  <TotalTime>37787</TotalTime>
  <Words>4878</Words>
  <Application>Microsoft Office PowerPoint</Application>
  <PresentationFormat>Custom</PresentationFormat>
  <Paragraphs>586</Paragraphs>
  <Slides>50</Slides>
  <Notes>50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Arial Bold</vt:lpstr>
      <vt:lpstr>Arial Rounded MT Bold</vt:lpstr>
      <vt:lpstr>Calibri</vt:lpstr>
      <vt:lpstr>Helvetica</vt:lpstr>
      <vt:lpstr>Tw Cen MT</vt:lpstr>
      <vt:lpstr>Office Theme</vt:lpstr>
      <vt:lpstr>PowerPoint Presentation</vt:lpstr>
      <vt:lpstr>You’re On Deck</vt:lpstr>
      <vt:lpstr>COVID-19 Lockdown The Impact on Kids</vt:lpstr>
      <vt:lpstr>Current Stressors for Youth</vt:lpstr>
      <vt:lpstr>As You Prepare Keep In Mind</vt:lpstr>
      <vt:lpstr>PowerPoint Presentation</vt:lpstr>
      <vt:lpstr>Family Check-In</vt:lpstr>
      <vt:lpstr>What We Do Know</vt:lpstr>
      <vt:lpstr>Child Abuse and Stressful Times</vt:lpstr>
      <vt:lpstr>Children Are at an Increased Risk</vt:lpstr>
      <vt:lpstr>Stress and Parenting during COVID-19</vt:lpstr>
      <vt:lpstr>Common Responses to Stress and Trauma</vt:lpstr>
      <vt:lpstr>As Children Return to School          Keep This in Mind…</vt:lpstr>
      <vt:lpstr>Engage Through Intentional Conversation</vt:lpstr>
      <vt:lpstr>Worries and Fears</vt:lpstr>
      <vt:lpstr>Building Resilient Kids</vt:lpstr>
      <vt:lpstr>Be Mindful</vt:lpstr>
      <vt:lpstr>Primary Objectives</vt:lpstr>
      <vt:lpstr>Prepare Now for Your Specific Role</vt:lpstr>
      <vt:lpstr>General Signs of Maltreatment</vt:lpstr>
      <vt:lpstr>General Signs of Maltreatment</vt:lpstr>
      <vt:lpstr>Signs of Online Abuse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Child Endangerment</vt:lpstr>
      <vt:lpstr>Types of Disclosures</vt:lpstr>
      <vt:lpstr>When A Child Discloses Abuse</vt:lpstr>
      <vt:lpstr>What Not to Say</vt:lpstr>
      <vt:lpstr>Scenario </vt:lpstr>
      <vt:lpstr>Prevention Resources for Professionals</vt:lpstr>
      <vt:lpstr>Prevention Resources for Parents</vt:lpstr>
      <vt:lpstr>Prevention Resources for Parents</vt:lpstr>
      <vt:lpstr>Prevention Resources for Kids</vt:lpstr>
      <vt:lpstr>1-800-CHILDREN  (1-800-244-5373)  Se Habla Español</vt:lpstr>
      <vt:lpstr>Strong4Life.com/COVID19 Strong4Life.com/Reopening</vt:lpstr>
      <vt:lpstr>Spotstopandsupport.constantcontactsites.com</vt:lpstr>
      <vt:lpstr>Remember This…</vt:lpstr>
      <vt:lpstr>Evaluation Survey</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Zobidad</dc:creator>
  <cp:lastModifiedBy>Jeffrey Hodges</cp:lastModifiedBy>
  <cp:revision>125</cp:revision>
  <cp:lastPrinted>2020-05-20T13:21:07Z</cp:lastPrinted>
  <dcterms:created xsi:type="dcterms:W3CDTF">2019-05-08T15:30:39Z</dcterms:created>
  <dcterms:modified xsi:type="dcterms:W3CDTF">2020-07-30T16:41:20Z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0x010100566FFD8429131A4E96CC84417E693C27</vt:lpwstr>
  </property>
</Properties>
</file>