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810" r:id="rId3"/>
    <p:sldId id="798" r:id="rId4"/>
    <p:sldId id="806" r:id="rId5"/>
    <p:sldId id="815" r:id="rId6"/>
    <p:sldId id="816" r:id="rId7"/>
    <p:sldId id="819" r:id="rId8"/>
    <p:sldId id="811" r:id="rId9"/>
    <p:sldId id="812" r:id="rId10"/>
    <p:sldId id="820" r:id="rId11"/>
    <p:sldId id="818" r:id="rId12"/>
    <p:sldId id="817" r:id="rId13"/>
    <p:sldId id="821" r:id="rId14"/>
    <p:sldId id="71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1"/>
    <p:restoredTop sz="65409" autoAdjust="0"/>
  </p:normalViewPr>
  <p:slideViewPr>
    <p:cSldViewPr snapToGrid="0" snapToObjects="1">
      <p:cViewPr varScale="1">
        <p:scale>
          <a:sx n="44" d="100"/>
          <a:sy n="44" d="100"/>
        </p:scale>
        <p:origin x="1995" y="24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3E1EEF-FDFF-7444-B3C6-372644C1675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059973-4CB1-F846-8BE1-FDF58E6F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370B09-0D37-F74C-B5AA-6289C969E46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C42E63-CFD2-EF42-A373-BECDD78E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1A0F5F5-7A22-0E4F-86CB-AA5C2C42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14147"/>
            <a:ext cx="7820025" cy="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8063D9-160F-CB41-AF3A-CA109B3FC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4823" y="214147"/>
            <a:ext cx="752475" cy="297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4D963D-0CD0-3142-A159-685AC8DCEE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00" y="1028700"/>
            <a:ext cx="8686800" cy="484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84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406900"/>
            <a:ext cx="86487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2906713"/>
            <a:ext cx="86487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8" y="1028700"/>
            <a:ext cx="4190997" cy="467677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28700"/>
            <a:ext cx="4190997" cy="4676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048E-765A-4B40-B3AF-2440F93F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09F19E-CF5A-4EE8-BAA5-064CBFBB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90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1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85" y="4205104"/>
            <a:ext cx="7450394" cy="1143000"/>
          </a:xfrm>
        </p:spPr>
        <p:txBody>
          <a:bodyPr/>
          <a:lstStyle>
            <a:lvl1pPr algn="ctr">
              <a:defRPr>
                <a:solidFill>
                  <a:srgbClr val="005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3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" y="214147"/>
            <a:ext cx="7820025" cy="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" y="1028700"/>
            <a:ext cx="8686799" cy="477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4823" y="214147"/>
            <a:ext cx="752475" cy="297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index.html" TargetMode="External"/><Relationship Id="rId2" Type="http://schemas.openxmlformats.org/officeDocument/2006/relationships/hyperlink" Target="http://bit.ly/2PNTuw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96" y="4647265"/>
            <a:ext cx="877643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000" cap="none" dirty="0">
                <a:solidFill>
                  <a:schemeClr val="tx2"/>
                </a:solidFill>
                <a:latin typeface="+mn-lt"/>
              </a:rPr>
              <a:t>David J Schonfeld, MD, FAAP</a:t>
            </a:r>
            <a:br>
              <a:rPr lang="en-US" sz="2000" cap="none" dirty="0">
                <a:solidFill>
                  <a:schemeClr val="tx2"/>
                </a:solidFill>
                <a:latin typeface="+mn-lt"/>
              </a:rPr>
            </a:br>
            <a:r>
              <a:rPr lang="en-US" sz="2000" cap="none" dirty="0">
                <a:solidFill>
                  <a:schemeClr val="tx2"/>
                </a:solidFill>
                <a:latin typeface="+mn-lt"/>
              </a:rPr>
              <a:t>Director, National Center For School Crisis And Bereavement</a:t>
            </a:r>
            <a:br>
              <a:rPr lang="en-US" sz="2000" cap="none" dirty="0">
                <a:solidFill>
                  <a:schemeClr val="tx2"/>
                </a:solidFill>
                <a:latin typeface="+mn-lt"/>
              </a:rPr>
            </a:br>
            <a:r>
              <a:rPr lang="en-US" sz="2000" cap="none" dirty="0">
                <a:solidFill>
                  <a:schemeClr val="tx2"/>
                </a:solidFill>
                <a:latin typeface="+mn-lt"/>
              </a:rPr>
              <a:t>Children’s Hospital Los Angeles</a:t>
            </a:r>
            <a:endParaRPr lang="en-US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2313" y="3398404"/>
            <a:ext cx="7772400" cy="1079446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5A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7A1C5-A954-4321-BD02-ACA0068E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40" y="2583932"/>
            <a:ext cx="6408745" cy="1970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7C64B-C421-49CD-8C95-D8B877BDC23D}"/>
              </a:ext>
            </a:extLst>
          </p:cNvPr>
          <p:cNvSpPr txBox="1"/>
          <p:nvPr/>
        </p:nvSpPr>
        <p:spPr>
          <a:xfrm>
            <a:off x="52194" y="1505139"/>
            <a:ext cx="9039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Talking to and supporting our children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during the pandemic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A83F-6C83-4578-B3D2-8AFC39D2E1D2}"/>
              </a:ext>
            </a:extLst>
          </p:cNvPr>
          <p:cNvSpPr txBox="1"/>
          <p:nvPr/>
        </p:nvSpPr>
        <p:spPr>
          <a:xfrm>
            <a:off x="765315" y="5804084"/>
            <a:ext cx="768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schonfel@usc.edu</a:t>
            </a:r>
          </a:p>
          <a:p>
            <a:pPr algn="ctr"/>
            <a:r>
              <a:rPr lang="en-US" dirty="0"/>
              <a:t>SchoolCrisisCenter.org | GrievingStudents.org</a:t>
            </a:r>
          </a:p>
          <a:p>
            <a:pPr algn="ctr"/>
            <a:r>
              <a:rPr lang="en-US" dirty="0"/>
              <a:t>1-877-536-NCSCB (1-877-536-2722)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E7C40-0071-48BE-B245-24C9E074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40" y="236815"/>
            <a:ext cx="6293554" cy="11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6"/>
    </mc:Choice>
    <mc:Fallback xmlns="">
      <p:transition spd="slow" advTm="341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C740-1DAA-4043-A067-9ABBF45C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Watch your media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204D6-4712-41C5-B5C2-30F81A83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360EC-CC13-4735-8596-E553FF75AF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946864"/>
            <a:ext cx="9144000" cy="511279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sure it is a healthy diet; don’t consume too much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informed through focused/periodic attention to trusted sources of information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Pediatrics: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http://bit.ly/2PNTuwX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https://www.cdc.gov/coronavirus/2019-nCoV/index.html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aren’t getting reassured or learning practical actions to take, then disconnect from media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 amount of media exposure – this is a good time to unplug and connect instead with children and family</a:t>
            </a:r>
          </a:p>
        </p:txBody>
      </p:sp>
    </p:spTree>
    <p:extLst>
      <p:ext uri="{BB962C8B-B14F-4D97-AF65-F5344CB8AC3E}">
        <p14:creationId xmlns:p14="http://schemas.microsoft.com/office/powerpoint/2010/main" val="28323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9"/>
    </mc:Choice>
    <mc:Fallback xmlns="">
      <p:transition spd="slow" advTm="807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4F6C-5680-43C6-B302-AB4CB62E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Remember to take care of yourself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1396D-C1DB-4ECB-BF71-5AF31A8A0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1D983-1DFC-478B-A742-97BC40704D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adults likely will have concerns about their own health and those of family/friends – don’t just focus on needs of your children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need to focus first on their own needs, before able to think of needs of others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While crisis can bring out the best in people, it also brings out their stress – we likely won’t be at our best all the time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patient with your children, other adults, and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97"/>
    </mc:Choice>
    <mc:Fallback xmlns="">
      <p:transition spd="slow" advTm="9849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7C65-0CE2-4640-910A-977EB738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158748"/>
            <a:ext cx="7820025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you are doing is of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625AF-7EE1-4994-81A3-6EB2F58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8D222-5148-429B-93BB-ED8255C3EF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498" y="877053"/>
            <a:ext cx="8686800" cy="48482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Just because we don’t know everything, doesn’t mean we know nothing of value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know strategies that have helped in the past to decrease your children’s distress – try them now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Contact your pediatric healthcare provider; reach out to resources in school/community when needed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Celebrate positive contributions you make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reasonable expectations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curriculum has changed – teaching children how to cope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helping them learn life skills that will make them more resilient</a:t>
            </a:r>
          </a:p>
        </p:txBody>
      </p:sp>
    </p:spTree>
    <p:extLst>
      <p:ext uri="{BB962C8B-B14F-4D97-AF65-F5344CB8AC3E}">
        <p14:creationId xmlns:p14="http://schemas.microsoft.com/office/powerpoint/2010/main" val="22159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32"/>
    </mc:Choice>
    <mc:Fallback xmlns="">
      <p:transition spd="slow" advTm="1340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4E49B-170A-47A0-ABEE-948050174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1FA39-1652-4B3D-AF17-AD1CA00CDA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63613" y="1369533"/>
            <a:ext cx="8313685" cy="467546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F7C63-CCD0-4DC8-AFF6-325BEF96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72" y="28304"/>
            <a:ext cx="5500048" cy="1018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E17E78-5E86-450E-B8FA-954167A771A2}"/>
              </a:ext>
            </a:extLst>
          </p:cNvPr>
          <p:cNvSpPr txBox="1"/>
          <p:nvPr/>
        </p:nvSpPr>
        <p:spPr>
          <a:xfrm>
            <a:off x="1699589" y="1012415"/>
            <a:ext cx="550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www.schoolcrisiscenter.org</a:t>
            </a:r>
          </a:p>
        </p:txBody>
      </p:sp>
    </p:spTree>
    <p:extLst>
      <p:ext uri="{BB962C8B-B14F-4D97-AF65-F5344CB8AC3E}">
        <p14:creationId xmlns:p14="http://schemas.microsoft.com/office/powerpoint/2010/main" val="39933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0"/>
    </mc:Choice>
    <mc:Fallback xmlns="">
      <p:transition spd="slow" advTm="1153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276" y="1646849"/>
            <a:ext cx="3927447" cy="434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2F1DE0-72D6-4D20-84E9-69684418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6" y="496952"/>
            <a:ext cx="7820025" cy="7062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www.grievingstudents.org</a:t>
            </a:r>
            <a:br>
              <a:rPr lang="en-US" sz="3200" b="1" dirty="0">
                <a:latin typeface="+mn-lt"/>
                <a:cs typeface="Arial" panose="020B0604020202020204" pitchFamily="34" charset="0"/>
              </a:rPr>
            </a:b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76C031-9B16-4D28-9589-61953D57345B}"/>
              </a:ext>
            </a:extLst>
          </p:cNvPr>
          <p:cNvSpPr txBox="1">
            <a:spLocks/>
          </p:cNvSpPr>
          <p:nvPr/>
        </p:nvSpPr>
        <p:spPr>
          <a:xfrm>
            <a:off x="457200" y="959427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Arial" panose="020B0604020202020204" pitchFamily="34" charset="0"/>
              </a:rPr>
              <a:t>Order Free Materials (download)</a:t>
            </a:r>
          </a:p>
        </p:txBody>
      </p:sp>
    </p:spTree>
    <p:extLst>
      <p:ext uri="{BB962C8B-B14F-4D97-AF65-F5344CB8AC3E}">
        <p14:creationId xmlns:p14="http://schemas.microsoft.com/office/powerpoint/2010/main" val="3986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4"/>
    </mc:Choice>
    <mc:Fallback xmlns="">
      <p:transition spd="slow" advTm="229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Starting the conversation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 the conversation with children – start by asking them what they have heard, how they are feeling, and what questions or concerns they have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basic information, without a lot of detail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 their questions or concerns guide what and how much you share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try to cover everything in one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543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69"/>
    </mc:Choice>
    <mc:Fallback xmlns="">
      <p:transition spd="slow" advTm="382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214147"/>
            <a:ext cx="9717776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Children/adults may have limited understanding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Limited information –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they weren’t told about it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Misinformation –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they were told incorrect information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Misinterpretations or misconceptions –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they were told correct information, but misunderstood 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(either because they got the facts wrong or they didn’t understand what it meant)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children to explain what they heard and ask them to explain what it means as well</a:t>
            </a:r>
          </a:p>
        </p:txBody>
      </p:sp>
    </p:spTree>
    <p:extLst>
      <p:ext uri="{BB962C8B-B14F-4D97-AF65-F5344CB8AC3E}">
        <p14:creationId xmlns:p14="http://schemas.microsoft.com/office/powerpoint/2010/main" val="27101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53"/>
    </mc:Choice>
    <mc:Fallback xmlns="">
      <p:transition spd="slow" advTm="511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Avoid using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0126" y="1028700"/>
            <a:ext cx="8993874" cy="484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Trying to “reassure” people by telling them it could be worse is likely to make them think it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get worse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out your children’s own fears, concerns, skepticism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can’t reassure your children if you don’t know what they are afraid of or concerned about</a:t>
            </a:r>
          </a:p>
        </p:txBody>
      </p:sp>
    </p:spTree>
    <p:extLst>
      <p:ext uri="{BB962C8B-B14F-4D97-AF65-F5344CB8AC3E}">
        <p14:creationId xmlns:p14="http://schemas.microsoft.com/office/powerpoint/2010/main" val="2159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70"/>
    </mc:Choice>
    <mc:Fallback xmlns="">
      <p:transition spd="slow" advTm="536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214147"/>
            <a:ext cx="8803376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honest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228600" y="1042987"/>
            <a:ext cx="8686800" cy="484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pretend everything is OK – children pick up when adults are not genuine and honest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pick up on concerns primarily of adults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appropriate reassurance, but don’t give false reassurance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tell children that they shouldn’t be worried; help them learn to deal with uncertainty and fear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 positive information; present a hopeful perspective</a:t>
            </a:r>
          </a:p>
        </p:txBody>
      </p:sp>
    </p:spTree>
    <p:extLst>
      <p:ext uri="{BB962C8B-B14F-4D97-AF65-F5344CB8AC3E}">
        <p14:creationId xmlns:p14="http://schemas.microsoft.com/office/powerpoint/2010/main" val="13370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39"/>
    </mc:Choice>
    <mc:Fallback xmlns="">
      <p:transition spd="slow" advTm="1857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214147"/>
            <a:ext cx="8803376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Establish a predictable routine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248787" y="1042987"/>
            <a:ext cx="8686800" cy="484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is to restore a sense of predictability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likely won’t know what is going to happen next during this pandemic until it happens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be particularly sensitive to changes in routine; communicate with them when changes do become necessary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children with autism spectrum disorder, predictability and routine is particularly important</a:t>
            </a:r>
          </a:p>
        </p:txBody>
      </p:sp>
    </p:spTree>
    <p:extLst>
      <p:ext uri="{BB962C8B-B14F-4D97-AF65-F5344CB8AC3E}">
        <p14:creationId xmlns:p14="http://schemas.microsoft.com/office/powerpoint/2010/main" val="914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FB00-F1E8-4198-B373-CD75E4D3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children may need more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F1E87-E151-41E6-869D-F8DB78E38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8C3E9-F842-4B34-ACE1-814B7E161B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pandemic and discussion about the impact on families may remind children of other difficulties – events in the past, ongoing challenges, or concerns about future losses or crises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who were anxious or depressed before the pandemic will likely need more support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 out to your mental health and pediatric healthcare provides to get advice and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6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6"/>
    </mc:Choice>
    <mc:Fallback xmlns="">
      <p:transition spd="slow" advTm="338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4083-7142-4D26-A891-51B896D4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Strategies for dealing with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FBC5-4042-4006-88A4-B5A746C4D7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Reading or hobbies that promote healthy distraction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Journaling, blogging, art, music to help express feelings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Exercise, yoga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Appropriate use of respectful humor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Relaxation techniques, mindfulness, self-hypnosis and guided imagery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Cognitive behavioral therapy</a:t>
            </a:r>
          </a:p>
        </p:txBody>
      </p:sp>
    </p:spTree>
    <p:extLst>
      <p:ext uri="{BB962C8B-B14F-4D97-AF65-F5344CB8AC3E}">
        <p14:creationId xmlns:p14="http://schemas.microsoft.com/office/powerpoint/2010/main" val="18574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15"/>
    </mc:Choice>
    <mc:Fallback xmlns="">
      <p:transition spd="slow" advTm="633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4083-7142-4D26-A891-51B896D4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Allow input by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FBC5-4042-4006-88A4-B5A746C4D7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00" y="1288007"/>
            <a:ext cx="8686800" cy="484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children identify steps they can take personally to protect their own health and to help others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them what they would like to do at home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they can contribute to the response, they are less likely to feel helpless</a:t>
            </a:r>
          </a:p>
        </p:txBody>
      </p:sp>
    </p:spTree>
    <p:extLst>
      <p:ext uri="{BB962C8B-B14F-4D97-AF65-F5344CB8AC3E}">
        <p14:creationId xmlns:p14="http://schemas.microsoft.com/office/powerpoint/2010/main" val="24732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48"/>
    </mc:Choice>
    <mc:Fallback xmlns="">
      <p:transition spd="slow" advTm="3914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FFD8429131A4E96CC84417E693C27" ma:contentTypeVersion="1" ma:contentTypeDescription="Create a new document." ma:contentTypeScope="" ma:versionID="4ac77749d4835291d0823331e78ea35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5cbf8f37-74aa-4966-a3b9-9f55561acf5d" targetNamespace="http://schemas.microsoft.com/office/2006/metadata/properties" ma:root="true" ma:fieldsID="db1668d93fead4812d065eee4ac9947f" ns1:_="" ns2:_="" ns3:_="">
    <xsd:import namespace="http://schemas.microsoft.com/sharepoint/v3"/>
    <xsd:import namespace="1d496aed-39d0-4758-b3cf-4e4773287716"/>
    <xsd:import namespace="5cbf8f37-74aa-4966-a3b9-9f55561acf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f8f37-74aa-4966-a3b9-9f55561acf5d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7d14946-bfab-498a-b7fc-f00a9f3e8763}" ma:internalName="Page1" ma:web="48293806-c377-4e8e-8d6f-5fd625405943">
      <xsd:simpleType>
        <xsd:restriction base="dms:Lookup"/>
      </xsd:simpleType>
    </xsd:element>
    <xsd:element name="Page_x0020_SubHeader" ma:index="13" nillable="true" ma:displayName="Page SubHeader" ma:internalName="Page_x0020_SubHeade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_x0020_SubHeader xmlns="5cbf8f37-74aa-4966-a3b9-9f55561acf5d" xsi:nil="true"/>
    <TaxCatchAll xmlns="1d496aed-39d0-4758-b3cf-4e4773287716"/>
    <PublishingExpirationDate xmlns="http://schemas.microsoft.com/sharepoint/v3" xsi:nil="true"/>
    <PublishingStartDate xmlns="http://schemas.microsoft.com/sharepoint/v3" xsi:nil="true"/>
    <Page xmlns="5cbf8f37-74aa-4966-a3b9-9f55561acf5d" xsi:nil="true"/>
  </documentManagement>
</p:properties>
</file>

<file path=customXml/itemProps1.xml><?xml version="1.0" encoding="utf-8"?>
<ds:datastoreItem xmlns:ds="http://schemas.openxmlformats.org/officeDocument/2006/customXml" ds:itemID="{743D494F-E96E-4F81-83D1-39581C26F5DA}"/>
</file>

<file path=customXml/itemProps2.xml><?xml version="1.0" encoding="utf-8"?>
<ds:datastoreItem xmlns:ds="http://schemas.openxmlformats.org/officeDocument/2006/customXml" ds:itemID="{F6C04E4E-D8D0-492E-9BB8-2419C9030A6A}"/>
</file>

<file path=customXml/itemProps3.xml><?xml version="1.0" encoding="utf-8"?>
<ds:datastoreItem xmlns:ds="http://schemas.openxmlformats.org/officeDocument/2006/customXml" ds:itemID="{AA98DCFB-58E1-4E7A-AF7F-50AEB05F094D}"/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798</Words>
  <Application>Microsoft Office PowerPoint</Application>
  <PresentationFormat>On-screen Show (4:3)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David J Schonfeld, MD, FAAP Director, National Center For School Crisis And Bereavement Children’s Hospital Los Angeles</vt:lpstr>
      <vt:lpstr>Starting the conversation</vt:lpstr>
      <vt:lpstr>Children/adults may have limited understanding</vt:lpstr>
      <vt:lpstr>Avoid using fear</vt:lpstr>
      <vt:lpstr>Be honest</vt:lpstr>
      <vt:lpstr>Establish a predictable routine</vt:lpstr>
      <vt:lpstr>Some children may need more assistance</vt:lpstr>
      <vt:lpstr>Strategies for dealing with distress</vt:lpstr>
      <vt:lpstr>Allow input by children</vt:lpstr>
      <vt:lpstr>Watch your media consumption</vt:lpstr>
      <vt:lpstr>Remember to take care of yourself</vt:lpstr>
      <vt:lpstr>What you are doing is of value</vt:lpstr>
      <vt:lpstr>PowerPoint Presentation</vt:lpstr>
      <vt:lpstr>www.grievingstudents.org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Schonfeld</dc:creator>
  <cp:lastModifiedBy>Jeffrey Hodges</cp:lastModifiedBy>
  <cp:revision>57</cp:revision>
  <cp:lastPrinted>2020-02-18T07:52:20Z</cp:lastPrinted>
  <dcterms:created xsi:type="dcterms:W3CDTF">2020-01-24T04:03:27Z</dcterms:created>
  <dcterms:modified xsi:type="dcterms:W3CDTF">2020-04-06T13:34:24Z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0x010100566FFD8429131A4E96CC84417E693C27</vt:lpwstr>
  </property>
</Properties>
</file>