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4"/>
  </p:notesMasterIdLst>
  <p:sldIdLst>
    <p:sldId id="357" r:id="rId5"/>
    <p:sldId id="258" r:id="rId6"/>
    <p:sldId id="259" r:id="rId7"/>
    <p:sldId id="356" r:id="rId8"/>
    <p:sldId id="265" r:id="rId9"/>
    <p:sldId id="266" r:id="rId10"/>
    <p:sldId id="443" r:id="rId11"/>
    <p:sldId id="275" r:id="rId12"/>
    <p:sldId id="274" r:id="rId13"/>
    <p:sldId id="444" r:id="rId14"/>
    <p:sldId id="279" r:id="rId15"/>
    <p:sldId id="282" r:id="rId16"/>
    <p:sldId id="284" r:id="rId17"/>
    <p:sldId id="285" r:id="rId18"/>
    <p:sldId id="445" r:id="rId19"/>
    <p:sldId id="287" r:id="rId20"/>
    <p:sldId id="288" r:id="rId21"/>
    <p:sldId id="365" r:id="rId22"/>
    <p:sldId id="366" r:id="rId23"/>
    <p:sldId id="367" r:id="rId24"/>
    <p:sldId id="368" r:id="rId25"/>
    <p:sldId id="447" r:id="rId26"/>
    <p:sldId id="299" r:id="rId27"/>
    <p:sldId id="300" r:id="rId28"/>
    <p:sldId id="449" r:id="rId29"/>
    <p:sldId id="302" r:id="rId30"/>
    <p:sldId id="306" r:id="rId31"/>
    <p:sldId id="304" r:id="rId32"/>
    <p:sldId id="307" r:id="rId33"/>
    <p:sldId id="308" r:id="rId34"/>
    <p:sldId id="309" r:id="rId35"/>
    <p:sldId id="310" r:id="rId36"/>
    <p:sldId id="315" r:id="rId37"/>
    <p:sldId id="314" r:id="rId38"/>
    <p:sldId id="440" r:id="rId39"/>
    <p:sldId id="408" r:id="rId40"/>
    <p:sldId id="409" r:id="rId41"/>
    <p:sldId id="410" r:id="rId42"/>
    <p:sldId id="316" r:id="rId43"/>
    <p:sldId id="318" r:id="rId44"/>
    <p:sldId id="391" r:id="rId45"/>
    <p:sldId id="392" r:id="rId46"/>
    <p:sldId id="454" r:id="rId47"/>
    <p:sldId id="455" r:id="rId48"/>
    <p:sldId id="393" r:id="rId49"/>
    <p:sldId id="394" r:id="rId50"/>
    <p:sldId id="395" r:id="rId51"/>
    <p:sldId id="320" r:id="rId52"/>
    <p:sldId id="446" r:id="rId53"/>
    <p:sldId id="322" r:id="rId54"/>
    <p:sldId id="323" r:id="rId55"/>
    <p:sldId id="324" r:id="rId56"/>
    <p:sldId id="325" r:id="rId57"/>
    <p:sldId id="326" r:id="rId58"/>
    <p:sldId id="327" r:id="rId59"/>
    <p:sldId id="328" r:id="rId60"/>
    <p:sldId id="329" r:id="rId61"/>
    <p:sldId id="456" r:id="rId62"/>
    <p:sldId id="457" r:id="rId63"/>
    <p:sldId id="330" r:id="rId64"/>
    <p:sldId id="331" r:id="rId65"/>
    <p:sldId id="332" r:id="rId66"/>
    <p:sldId id="333" r:id="rId67"/>
    <p:sldId id="334" r:id="rId68"/>
    <p:sldId id="335" r:id="rId69"/>
    <p:sldId id="336" r:id="rId70"/>
    <p:sldId id="384" r:id="rId71"/>
    <p:sldId id="383" r:id="rId72"/>
    <p:sldId id="385" r:id="rId73"/>
    <p:sldId id="376" r:id="rId74"/>
    <p:sldId id="429" r:id="rId75"/>
    <p:sldId id="434" r:id="rId76"/>
    <p:sldId id="436" r:id="rId77"/>
    <p:sldId id="437" r:id="rId78"/>
    <p:sldId id="381" r:id="rId79"/>
    <p:sldId id="399" r:id="rId80"/>
    <p:sldId id="438" r:id="rId81"/>
    <p:sldId id="459" r:id="rId82"/>
    <p:sldId id="424" r:id="rId83"/>
    <p:sldId id="425" r:id="rId84"/>
    <p:sldId id="426" r:id="rId85"/>
    <p:sldId id="339" r:id="rId86"/>
    <p:sldId id="460" r:id="rId87"/>
    <p:sldId id="427" r:id="rId88"/>
    <p:sldId id="341" r:id="rId89"/>
    <p:sldId id="422" r:id="rId90"/>
    <p:sldId id="352" r:id="rId91"/>
    <p:sldId id="403" r:id="rId92"/>
    <p:sldId id="354"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018" autoAdjust="0"/>
  </p:normalViewPr>
  <p:slideViewPr>
    <p:cSldViewPr snapToGrid="0">
      <p:cViewPr varScale="1">
        <p:scale>
          <a:sx n="64" d="100"/>
          <a:sy n="64" d="100"/>
        </p:scale>
        <p:origin x="-1278" y="-102"/>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notesViewPr>
    <p:cSldViewPr snapToGrid="0">
      <p:cViewPr varScale="1">
        <p:scale>
          <a:sx n="49" d="100"/>
          <a:sy n="49" d="100"/>
        </p:scale>
        <p:origin x="-227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2F6C1-75A4-40B2-8260-CB528243A8A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E207BF8-66B4-4C4F-8B82-5C80D922A01F}">
      <dgm:prSet phldrT="[Text]"/>
      <dgm:spPr/>
      <dgm:t>
        <a:bodyPr/>
        <a:lstStyle/>
        <a:p>
          <a:r>
            <a:rPr lang="en-US" dirty="0" smtClean="0"/>
            <a:t>Enrolled in EOC Course(s)</a:t>
          </a:r>
          <a:endParaRPr lang="en-US" dirty="0"/>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dgm:spPr/>
      <dgm:t>
        <a:bodyPr/>
        <a:lstStyle/>
        <a:p>
          <a:r>
            <a:rPr lang="en-US" dirty="0" smtClean="0"/>
            <a:t> Enrolled in specified courses/programs </a:t>
          </a:r>
          <a:endParaRPr lang="en-US" dirty="0"/>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dgm:spPr/>
      <dgm:t>
        <a:bodyPr/>
        <a:lstStyle/>
        <a:p>
          <a:r>
            <a:rPr lang="en-US" dirty="0" smtClean="0"/>
            <a:t>Validation of Coursework</a:t>
          </a:r>
          <a:endParaRPr lang="en-US" dirty="0"/>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dgm:spPr/>
      <dgm:t>
        <a:bodyPr/>
        <a:lstStyle/>
        <a:p>
          <a:r>
            <a:rPr lang="en-US" dirty="0" smtClean="0"/>
            <a:t>High School students</a:t>
          </a:r>
          <a:endParaRPr lang="en-US" dirty="0"/>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dgm:spPr/>
      <dgm:t>
        <a:bodyPr/>
        <a:lstStyle/>
        <a:p>
          <a:r>
            <a:rPr lang="en-US" dirty="0" smtClean="0"/>
            <a:t>AP/IB Course enrollees in EOC associated courses</a:t>
          </a:r>
          <a:endParaRPr lang="en-US" dirty="0"/>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212A32BE-4098-41B9-93BC-A8B3BAD5E278}">
      <dgm:prSet/>
      <dgm:spPr/>
      <dgm:t>
        <a:bodyPr/>
        <a:lstStyle/>
        <a:p>
          <a:r>
            <a:rPr lang="en-US" dirty="0" smtClean="0"/>
            <a:t>GAVS </a:t>
          </a:r>
          <a:endParaRPr lang="en-US" dirty="0"/>
        </a:p>
      </dgm:t>
    </dgm:pt>
    <dgm:pt modelId="{753107DF-3B6B-4E52-B71B-4EEF8F00920B}" type="parTrans" cxnId="{4D359531-4250-4CC7-88D8-57AC01E733AA}">
      <dgm:prSet/>
      <dgm:spPr/>
      <dgm:t>
        <a:bodyPr/>
        <a:lstStyle/>
        <a:p>
          <a:endParaRPr lang="en-US"/>
        </a:p>
      </dgm:t>
    </dgm:pt>
    <dgm:pt modelId="{E37C4B66-8CE7-47DA-AEB9-D15B0A975A61}" type="sibTrans" cxnId="{4D359531-4250-4CC7-88D8-57AC01E733AA}">
      <dgm:prSet/>
      <dgm:spPr/>
      <dgm:t>
        <a:bodyPr/>
        <a:lstStyle/>
        <a:p>
          <a:endParaRPr lang="en-US"/>
        </a:p>
      </dgm:t>
    </dgm:pt>
    <dgm:pt modelId="{C01809C6-922E-4111-98D4-BF6B38A74BA0}">
      <dgm:prSet/>
      <dgm:spPr/>
      <dgm:t>
        <a:bodyPr/>
        <a:lstStyle/>
        <a:p>
          <a:r>
            <a:rPr lang="en-US" dirty="0" smtClean="0"/>
            <a:t>Credit Recovery</a:t>
          </a:r>
          <a:endParaRPr lang="en-US" dirty="0"/>
        </a:p>
      </dgm:t>
    </dgm:pt>
    <dgm:pt modelId="{8235B8E1-CCF2-4DAF-9CE0-30BCFB69599B}" type="parTrans" cxnId="{C5D41665-02BD-4DC7-A179-0CF3B62D0F42}">
      <dgm:prSet/>
      <dgm:spPr/>
      <dgm:t>
        <a:bodyPr/>
        <a:lstStyle/>
        <a:p>
          <a:endParaRPr lang="en-US"/>
        </a:p>
      </dgm:t>
    </dgm:pt>
    <dgm:pt modelId="{6210BA25-1E5C-4AB5-984D-1351F7A0149D}" type="sibTrans" cxnId="{C5D41665-02BD-4DC7-A179-0CF3B62D0F42}">
      <dgm:prSet/>
      <dgm:spPr/>
      <dgm:t>
        <a:bodyPr/>
        <a:lstStyle/>
        <a:p>
          <a:endParaRPr lang="en-US"/>
        </a:p>
      </dgm:t>
    </dgm:pt>
    <dgm:pt modelId="{C90CB95C-BC40-40EF-94E1-A7503696F27F}">
      <dgm:prSet/>
      <dgm:spPr/>
      <dgm:t>
        <a:bodyPr/>
        <a:lstStyle/>
        <a:p>
          <a:r>
            <a:rPr lang="en-US" dirty="0" smtClean="0"/>
            <a:t>Transfer students from home school, non-accredited entities</a:t>
          </a:r>
          <a:endParaRPr lang="en-US" dirty="0"/>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4510E11-61B1-4FEB-A7F7-0EDB90B9ABF0}">
      <dgm:prSet/>
      <dgm:spPr/>
      <dgm:t>
        <a:bodyPr/>
        <a:lstStyle/>
        <a:p>
          <a:r>
            <a:rPr lang="en-US" dirty="0" smtClean="0"/>
            <a:t>Middle School students (enrolled in an EOC course regardless of whether credit is being earned)</a:t>
          </a:r>
          <a:endParaRPr lang="en-US" dirty="0"/>
        </a:p>
      </dgm:t>
    </dgm:pt>
    <dgm:pt modelId="{C50D51D7-2447-4C1B-85D9-E7E1ADBC3ACE}" type="parTrans" cxnId="{71FEA0C4-5E56-4198-B0AC-B4AACDE0F1A3}">
      <dgm:prSet/>
      <dgm:spPr/>
      <dgm:t>
        <a:bodyPr/>
        <a:lstStyle/>
        <a:p>
          <a:endParaRPr lang="en-US"/>
        </a:p>
      </dgm:t>
    </dgm:pt>
    <dgm:pt modelId="{308BAF2F-4B62-4778-8B3C-5E8975335015}" type="sibTrans" cxnId="{71FEA0C4-5E56-4198-B0AC-B4AACDE0F1A3}">
      <dgm:prSet/>
      <dgm:spPr/>
      <dgm:t>
        <a:bodyPr/>
        <a:lstStyle/>
        <a:p>
          <a:endParaRPr lang="en-US"/>
        </a:p>
      </dgm:t>
    </dgm:pt>
    <dgm:pt modelId="{55D56600-9258-499B-9B1C-EFA3E52AAD7F}">
      <dgm:prSet/>
      <dgm:spPr/>
      <dgm:t>
        <a:bodyPr/>
        <a:lstStyle/>
        <a:p>
          <a:r>
            <a:rPr lang="en-US" dirty="0" smtClean="0"/>
            <a:t>Includes: Students with Disabilities  (SWD) and English Learners (EL)</a:t>
          </a:r>
          <a:endParaRPr lang="en-US" dirty="0"/>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DBCBB84D-5CD8-42FB-BE5B-76A057FF919B}">
      <dgm:prSet/>
      <dgm:spPr/>
      <dgm:t>
        <a:bodyPr/>
        <a:lstStyle/>
        <a:p>
          <a:r>
            <a:rPr lang="en-US" dirty="0" smtClean="0"/>
            <a:t>No First Year in US School deferrals for EL students on EOCs</a:t>
          </a:r>
          <a:endParaRPr lang="en-US" dirty="0"/>
        </a:p>
      </dgm:t>
    </dgm:pt>
    <dgm:pt modelId="{1F45DDAF-9964-4FAC-8019-7242A3777C89}" type="parTrans" cxnId="{0292AABD-E768-4E0E-A0E9-054561862238}">
      <dgm:prSet/>
      <dgm:spPr/>
      <dgm:t>
        <a:bodyPr/>
        <a:lstStyle/>
        <a:p>
          <a:endParaRPr lang="en-US"/>
        </a:p>
      </dgm:t>
    </dgm:pt>
    <dgm:pt modelId="{9132CDD5-67DA-4874-B796-4D9BDD5BAB3A}" type="sibTrans" cxnId="{0292AABD-E768-4E0E-A0E9-054561862238}">
      <dgm:prSet/>
      <dgm:spPr/>
      <dgm:t>
        <a:bodyPr/>
        <a:lstStyle/>
        <a:p>
          <a:endParaRPr lang="en-US"/>
        </a:p>
      </dgm:t>
    </dgm:pt>
    <dgm:pt modelId="{528CE2E0-7F7C-410E-9B2D-E180341FEF7C}">
      <dgm:prSet/>
      <dgm:spPr/>
      <dgm:t>
        <a:bodyPr/>
        <a:lstStyle/>
        <a:p>
          <a:r>
            <a:rPr lang="en-US" dirty="0" smtClean="0"/>
            <a:t>Students simultaneously enrolled in a GA public school and  a private school or non-traditional entity</a:t>
          </a:r>
          <a:endParaRPr lang="en-US" dirty="0"/>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25C02BA1-FFEF-416B-9022-0CF1BB758BD8}">
      <dgm:prSet/>
      <dgm:spPr/>
      <dgm:t>
        <a:bodyPr/>
        <a:lstStyle/>
        <a:p>
          <a:r>
            <a:rPr lang="en-US" dirty="0" smtClean="0"/>
            <a:t>Dual Enrollment students</a:t>
          </a:r>
          <a:endParaRPr lang="en-US" dirty="0"/>
        </a:p>
      </dgm:t>
    </dgm:pt>
    <dgm:pt modelId="{9A8965DD-1063-44EE-BFCB-1B6D595B95F4}" type="parTrans" cxnId="{13C54CB6-880C-40E9-B90F-3EB0C2C9B3F6}">
      <dgm:prSet/>
      <dgm:spPr/>
      <dgm:t>
        <a:bodyPr/>
        <a:lstStyle/>
        <a:p>
          <a:endParaRPr lang="en-US"/>
        </a:p>
      </dgm:t>
    </dgm:pt>
    <dgm:pt modelId="{AF0D4AEE-7D35-48E1-86D6-48E960329DDD}" type="sibTrans" cxnId="{13C54CB6-880C-40E9-B90F-3EB0C2C9B3F6}">
      <dgm:prSet/>
      <dgm:spPr/>
      <dgm:t>
        <a:bodyPr/>
        <a:lstStyle/>
        <a:p>
          <a:endParaRPr lang="en-US"/>
        </a:p>
      </dgm:t>
    </dgm:pt>
    <dgm:pt modelId="{9534EDDF-B883-4434-81E1-32C8B0139700}" type="pres">
      <dgm:prSet presAssocID="{6D52F6C1-75A4-40B2-8260-CB528243A8A2}" presName="linear" presStyleCnt="0">
        <dgm:presLayoutVars>
          <dgm:dir/>
          <dgm:animLvl val="lvl"/>
          <dgm:resizeHandles val="exact"/>
        </dgm:presLayoutVars>
      </dgm:prSet>
      <dgm:spPr/>
      <dgm:t>
        <a:bodyPr/>
        <a:lstStyle/>
        <a:p>
          <a:endParaRPr lang="en-US"/>
        </a:p>
      </dgm:t>
    </dgm:pt>
    <dgm:pt modelId="{46E61B38-EF22-4C7F-B2B3-A733CD78F9EF}" type="pres">
      <dgm:prSet presAssocID="{7E207BF8-66B4-4C4F-8B82-5C80D922A01F}" presName="parentLin" presStyleCnt="0"/>
      <dgm:spPr/>
    </dgm:pt>
    <dgm:pt modelId="{C0F5BB95-8A96-47E6-92B3-B0414040A323}" type="pres">
      <dgm:prSet presAssocID="{7E207BF8-66B4-4C4F-8B82-5C80D922A01F}" presName="parentLeftMargin" presStyleLbl="node1" presStyleIdx="0" presStyleCnt="3"/>
      <dgm:spPr/>
      <dgm:t>
        <a:bodyPr/>
        <a:lstStyle/>
        <a:p>
          <a:endParaRPr lang="en-US"/>
        </a:p>
      </dgm:t>
    </dgm:pt>
    <dgm:pt modelId="{170D00D1-F498-4DD8-842C-62A8B46A5623}" type="pres">
      <dgm:prSet presAssocID="{7E207BF8-66B4-4C4F-8B82-5C80D922A01F}" presName="parentText" presStyleLbl="node1" presStyleIdx="0" presStyleCnt="3">
        <dgm:presLayoutVars>
          <dgm:chMax val="0"/>
          <dgm:bulletEnabled val="1"/>
        </dgm:presLayoutVars>
      </dgm:prSet>
      <dgm:spPr/>
      <dgm:t>
        <a:bodyPr/>
        <a:lstStyle/>
        <a:p>
          <a:endParaRPr lang="en-US"/>
        </a:p>
      </dgm:t>
    </dgm:pt>
    <dgm:pt modelId="{BBAF05F8-D723-4321-B854-949928FAF740}" type="pres">
      <dgm:prSet presAssocID="{7E207BF8-66B4-4C4F-8B82-5C80D922A01F}" presName="negativeSpace" presStyleCnt="0"/>
      <dgm:spPr/>
    </dgm:pt>
    <dgm:pt modelId="{FE2AEBB5-DA9F-4D7F-B3C4-38338AE95776}" type="pres">
      <dgm:prSet presAssocID="{7E207BF8-66B4-4C4F-8B82-5C80D922A01F}" presName="childText" presStyleLbl="conFgAcc1" presStyleIdx="0" presStyleCnt="3">
        <dgm:presLayoutVars>
          <dgm:bulletEnabled val="1"/>
        </dgm:presLayoutVars>
      </dgm:prSet>
      <dgm:spPr/>
      <dgm:t>
        <a:bodyPr/>
        <a:lstStyle/>
        <a:p>
          <a:endParaRPr lang="en-US"/>
        </a:p>
      </dgm:t>
    </dgm:pt>
    <dgm:pt modelId="{20CF985A-BD39-4F69-8637-465439FEDA47}" type="pres">
      <dgm:prSet presAssocID="{96D4E010-795E-414E-BEA8-8DAE5F74F9A3}" presName="spaceBetweenRectangles" presStyleCnt="0"/>
      <dgm:spPr/>
    </dgm:pt>
    <dgm:pt modelId="{FC97755E-7C6D-49D3-A44F-902455BFB3F5}" type="pres">
      <dgm:prSet presAssocID="{9C5311A3-9EE0-4D15-83B2-E742C54A9AF1}" presName="parentLin" presStyleCnt="0"/>
      <dgm:spPr/>
    </dgm:pt>
    <dgm:pt modelId="{F4028585-3947-42D2-BEF2-5BA1368C789D}" type="pres">
      <dgm:prSet presAssocID="{9C5311A3-9EE0-4D15-83B2-E742C54A9AF1}" presName="parentLeftMargin" presStyleLbl="node1" presStyleIdx="0" presStyleCnt="3"/>
      <dgm:spPr/>
      <dgm:t>
        <a:bodyPr/>
        <a:lstStyle/>
        <a:p>
          <a:endParaRPr lang="en-US"/>
        </a:p>
      </dgm:t>
    </dgm:pt>
    <dgm:pt modelId="{D9F02E1E-0ACB-426E-B244-EA8311BC6987}" type="pres">
      <dgm:prSet presAssocID="{9C5311A3-9EE0-4D15-83B2-E742C54A9AF1}" presName="parentText" presStyleLbl="node1" presStyleIdx="1" presStyleCnt="3">
        <dgm:presLayoutVars>
          <dgm:chMax val="0"/>
          <dgm:bulletEnabled val="1"/>
        </dgm:presLayoutVars>
      </dgm:prSet>
      <dgm:spPr/>
      <dgm:t>
        <a:bodyPr/>
        <a:lstStyle/>
        <a:p>
          <a:endParaRPr lang="en-US"/>
        </a:p>
      </dgm:t>
    </dgm:pt>
    <dgm:pt modelId="{0A9D22F5-7103-491A-98A9-73F5D1195552}" type="pres">
      <dgm:prSet presAssocID="{9C5311A3-9EE0-4D15-83B2-E742C54A9AF1}" presName="negativeSpace" presStyleCnt="0"/>
      <dgm:spPr/>
    </dgm:pt>
    <dgm:pt modelId="{F0787717-AE05-4D77-A11B-9DAF2576428B}" type="pres">
      <dgm:prSet presAssocID="{9C5311A3-9EE0-4D15-83B2-E742C54A9AF1}" presName="childText" presStyleLbl="conFgAcc1" presStyleIdx="1" presStyleCnt="3">
        <dgm:presLayoutVars>
          <dgm:bulletEnabled val="1"/>
        </dgm:presLayoutVars>
      </dgm:prSet>
      <dgm:spPr/>
      <dgm:t>
        <a:bodyPr/>
        <a:lstStyle/>
        <a:p>
          <a:endParaRPr lang="en-US"/>
        </a:p>
      </dgm:t>
    </dgm:pt>
    <dgm:pt modelId="{2CE8EF97-F0BA-4CD4-81D8-53A46ABD4BDD}" type="pres">
      <dgm:prSet presAssocID="{6144512F-62AC-4014-A0C7-CCA05DE97BD4}" presName="spaceBetweenRectangles" presStyleCnt="0"/>
      <dgm:spPr/>
    </dgm:pt>
    <dgm:pt modelId="{8225826E-1C49-43D7-A8F6-498E282923B6}" type="pres">
      <dgm:prSet presAssocID="{60D138FA-5365-419E-8A91-888B0BC16103}" presName="parentLin" presStyleCnt="0"/>
      <dgm:spPr/>
    </dgm:pt>
    <dgm:pt modelId="{5E085767-2A6F-4D83-BBC5-8BA20C3E9481}" type="pres">
      <dgm:prSet presAssocID="{60D138FA-5365-419E-8A91-888B0BC16103}" presName="parentLeftMargin" presStyleLbl="node1" presStyleIdx="1" presStyleCnt="3"/>
      <dgm:spPr/>
      <dgm:t>
        <a:bodyPr/>
        <a:lstStyle/>
        <a:p>
          <a:endParaRPr lang="en-US"/>
        </a:p>
      </dgm:t>
    </dgm:pt>
    <dgm:pt modelId="{1DE8AF2B-19FB-4FAC-BFDC-50743FF1F894}" type="pres">
      <dgm:prSet presAssocID="{60D138FA-5365-419E-8A91-888B0BC16103}" presName="parentText" presStyleLbl="node1" presStyleIdx="2" presStyleCnt="3">
        <dgm:presLayoutVars>
          <dgm:chMax val="0"/>
          <dgm:bulletEnabled val="1"/>
        </dgm:presLayoutVars>
      </dgm:prSet>
      <dgm:spPr/>
      <dgm:t>
        <a:bodyPr/>
        <a:lstStyle/>
        <a:p>
          <a:endParaRPr lang="en-US"/>
        </a:p>
      </dgm:t>
    </dgm:pt>
    <dgm:pt modelId="{8D66773D-557F-42D6-B44E-22D1BB15B21D}" type="pres">
      <dgm:prSet presAssocID="{60D138FA-5365-419E-8A91-888B0BC16103}" presName="negativeSpace" presStyleCnt="0"/>
      <dgm:spPr/>
    </dgm:pt>
    <dgm:pt modelId="{E6AE2E5F-3466-45AF-A04D-00077F4AEA1E}" type="pres">
      <dgm:prSet presAssocID="{60D138FA-5365-419E-8A91-888B0BC16103}" presName="childText" presStyleLbl="conFgAcc1" presStyleIdx="2" presStyleCnt="3" custLinFactNeighborX="-672">
        <dgm:presLayoutVars>
          <dgm:bulletEnabled val="1"/>
        </dgm:presLayoutVars>
      </dgm:prSet>
      <dgm:spPr/>
      <dgm:t>
        <a:bodyPr/>
        <a:lstStyle/>
        <a:p>
          <a:endParaRPr lang="en-US"/>
        </a:p>
      </dgm:t>
    </dgm:pt>
  </dgm:ptLst>
  <dgm:cxnLst>
    <dgm:cxn modelId="{78020A3C-0A64-4236-9297-B2AAEFB74755}" type="presOf" srcId="{9C5311A3-9EE0-4D15-83B2-E742C54A9AF1}" destId="{D9F02E1E-0ACB-426E-B244-EA8311BC6987}" srcOrd="1" destOrd="0" presId="urn:microsoft.com/office/officeart/2005/8/layout/list1"/>
    <dgm:cxn modelId="{4D359531-4250-4CC7-88D8-57AC01E733AA}" srcId="{9C5311A3-9EE0-4D15-83B2-E742C54A9AF1}" destId="{212A32BE-4098-41B9-93BC-A8B3BAD5E278}" srcOrd="1" destOrd="0" parTransId="{753107DF-3B6B-4E52-B71B-4EEF8F00920B}" sibTransId="{E37C4B66-8CE7-47DA-AEB9-D15B0A975A61}"/>
    <dgm:cxn modelId="{63D2838F-AE97-428F-BE35-CD1C4BA11D75}" srcId="{6D52F6C1-75A4-40B2-8260-CB528243A8A2}" destId="{9C5311A3-9EE0-4D15-83B2-E742C54A9AF1}" srcOrd="1" destOrd="0" parTransId="{9D8D8AD4-31BE-40DF-99C2-9BFFB4550D5E}" sibTransId="{6144512F-62AC-4014-A0C7-CCA05DE97BD4}"/>
    <dgm:cxn modelId="{DF3B6296-FB83-4527-9611-F750AFAD30CD}" srcId="{9C5311A3-9EE0-4D15-83B2-E742C54A9AF1}" destId="{2A1227CD-6D12-4F11-A07F-700C9563013F}" srcOrd="0" destOrd="0" parTransId="{A7248B33-5350-42A6-A05A-D7504F8147C1}" sibTransId="{D8E70ABF-7723-483F-83AA-C6461BAAA98C}"/>
    <dgm:cxn modelId="{B4A81ECB-3E9C-432D-A6D1-F61810A3FC37}" srcId="{6D52F6C1-75A4-40B2-8260-CB528243A8A2}" destId="{60D138FA-5365-419E-8A91-888B0BC16103}" srcOrd="2" destOrd="0" parTransId="{BBFB1C2B-4881-4F00-A59F-EB07F81F7236}" sibTransId="{DB7FBA58-FCD9-4D67-9F71-328F395EE67D}"/>
    <dgm:cxn modelId="{6B0DF890-8629-46DF-932B-1AA2E394499B}" type="presOf" srcId="{55D56600-9258-499B-9B1C-EFA3E52AAD7F}" destId="{FE2AEBB5-DA9F-4D7F-B3C4-38338AE95776}" srcOrd="0" destOrd="2" presId="urn:microsoft.com/office/officeart/2005/8/layout/list1"/>
    <dgm:cxn modelId="{26FA469B-1694-4B7B-AE5C-AFA13BD49AD7}" type="presOf" srcId="{DBCBB84D-5CD8-42FB-BE5B-76A057FF919B}" destId="{FE2AEBB5-DA9F-4D7F-B3C4-38338AE95776}" srcOrd="0" destOrd="3" presId="urn:microsoft.com/office/officeart/2005/8/layout/list1"/>
    <dgm:cxn modelId="{2A40C5CC-14E6-45FA-A59C-543FB5DD4EC4}" type="presOf" srcId="{2A1227CD-6D12-4F11-A07F-700C9563013F}" destId="{F0787717-AE05-4D77-A11B-9DAF2576428B}" srcOrd="0" destOrd="0" presId="urn:microsoft.com/office/officeart/2005/8/layout/list1"/>
    <dgm:cxn modelId="{8D345519-5F1A-4461-B307-74E0DB09C235}" type="presOf" srcId="{54510E11-61B1-4FEB-A7F7-0EDB90B9ABF0}" destId="{FE2AEBB5-DA9F-4D7F-B3C4-38338AE95776}" srcOrd="0" destOrd="1" presId="urn:microsoft.com/office/officeart/2005/8/layout/list1"/>
    <dgm:cxn modelId="{29F6A7E5-41AD-4AE1-9D1F-86E3F67371C9}" srcId="{7E207BF8-66B4-4C4F-8B82-5C80D922A01F}" destId="{55D56600-9258-499B-9B1C-EFA3E52AAD7F}" srcOrd="2" destOrd="0" parTransId="{EF25195A-C5DC-41C9-A483-ECA13670B4B4}" sibTransId="{651DFC1C-BA2E-453A-B469-8EDE3A36CEE1}"/>
    <dgm:cxn modelId="{69C5F113-F57F-47FE-B7A3-BAD32EEDCA8E}" type="presOf" srcId="{C01809C6-922E-4111-98D4-BF6B38A74BA0}" destId="{F0787717-AE05-4D77-A11B-9DAF2576428B}" srcOrd="0" destOrd="2" presId="urn:microsoft.com/office/officeart/2005/8/layout/list1"/>
    <dgm:cxn modelId="{52586CE9-B560-4F6D-A695-69997C86197E}" type="presOf" srcId="{60D138FA-5365-419E-8A91-888B0BC16103}" destId="{5E085767-2A6F-4D83-BBC5-8BA20C3E9481}" srcOrd="0" destOrd="0" presId="urn:microsoft.com/office/officeart/2005/8/layout/list1"/>
    <dgm:cxn modelId="{E1111BFC-D9F3-4ADF-9759-D1418E6A71BD}" srcId="{6D52F6C1-75A4-40B2-8260-CB528243A8A2}" destId="{7E207BF8-66B4-4C4F-8B82-5C80D922A01F}" srcOrd="0" destOrd="0" parTransId="{847399FE-EB2C-446A-8BBA-A5A9A4EE7F12}" sibTransId="{96D4E010-795E-414E-BEA8-8DAE5F74F9A3}"/>
    <dgm:cxn modelId="{0292AABD-E768-4E0E-A0E9-054561862238}" srcId="{55D56600-9258-499B-9B1C-EFA3E52AAD7F}" destId="{DBCBB84D-5CD8-42FB-BE5B-76A057FF919B}" srcOrd="0" destOrd="0" parTransId="{1F45DDAF-9964-4FAC-8019-7242A3777C89}" sibTransId="{9132CDD5-67DA-4874-B796-4D9BDD5BAB3A}"/>
    <dgm:cxn modelId="{DB854BB1-5B2E-4B7D-A139-C16EE048DFBF}" type="presOf" srcId="{528CE2E0-7F7C-410E-9B2D-E180341FEF7C}" destId="{E6AE2E5F-3466-45AF-A04D-00077F4AEA1E}" srcOrd="0" destOrd="1" presId="urn:microsoft.com/office/officeart/2005/8/layout/list1"/>
    <dgm:cxn modelId="{13C54CB6-880C-40E9-B90F-3EB0C2C9B3F6}" srcId="{9C5311A3-9EE0-4D15-83B2-E742C54A9AF1}" destId="{25C02BA1-FFEF-416B-9022-0CF1BB758BD8}" srcOrd="3" destOrd="0" parTransId="{9A8965DD-1063-44EE-BFCB-1B6D595B95F4}" sibTransId="{AF0D4AEE-7D35-48E1-86D6-48E960329DDD}"/>
    <dgm:cxn modelId="{5E0DA5E3-0A9B-45C9-AFCC-5EE3135FB93B}" type="presOf" srcId="{01EB1F1A-81B2-42DB-9F8E-4A36C757B5E2}" destId="{FE2AEBB5-DA9F-4D7F-B3C4-38338AE95776}" srcOrd="0" destOrd="0" presId="urn:microsoft.com/office/officeart/2005/8/layout/list1"/>
    <dgm:cxn modelId="{729089EA-BA79-4AAC-B094-F4EE7A3F16EF}" type="presOf" srcId="{212A32BE-4098-41B9-93BC-A8B3BAD5E278}" destId="{F0787717-AE05-4D77-A11B-9DAF2576428B}" srcOrd="0" destOrd="1" presId="urn:microsoft.com/office/officeart/2005/8/layout/list1"/>
    <dgm:cxn modelId="{956CD201-69EC-4438-B4ED-7378EB467AB4}" type="presOf" srcId="{6D52F6C1-75A4-40B2-8260-CB528243A8A2}" destId="{9534EDDF-B883-4434-81E1-32C8B0139700}" srcOrd="0" destOrd="0" presId="urn:microsoft.com/office/officeart/2005/8/layout/list1"/>
    <dgm:cxn modelId="{F4CA38C4-5F70-49AD-9383-61D17DE41050}" type="presOf" srcId="{60D138FA-5365-419E-8A91-888B0BC16103}" destId="{1DE8AF2B-19FB-4FAC-BFDC-50743FF1F894}" srcOrd="1" destOrd="0" presId="urn:microsoft.com/office/officeart/2005/8/layout/list1"/>
    <dgm:cxn modelId="{C5D41665-02BD-4DC7-A179-0CF3B62D0F42}" srcId="{9C5311A3-9EE0-4D15-83B2-E742C54A9AF1}" destId="{C01809C6-922E-4111-98D4-BF6B38A74BA0}" srcOrd="2" destOrd="0" parTransId="{8235B8E1-CCF2-4DAF-9CE0-30BCFB69599B}" sibTransId="{6210BA25-1E5C-4AB5-984D-1351F7A0149D}"/>
    <dgm:cxn modelId="{ED235D58-5B59-4000-8842-F83C868AA925}" srcId="{60D138FA-5365-419E-8A91-888B0BC16103}" destId="{C90CB95C-BC40-40EF-94E1-A7503696F27F}" srcOrd="0" destOrd="0" parTransId="{9AEA6538-4CDB-4F7F-BEEF-FDDA5B101B43}" sibTransId="{D4B09B33-EE00-450B-89B2-83C91506E49F}"/>
    <dgm:cxn modelId="{A9845CA4-7BCA-49D3-A80D-F7894AF4CEA4}" srcId="{60D138FA-5365-419E-8A91-888B0BC16103}" destId="{528CE2E0-7F7C-410E-9B2D-E180341FEF7C}" srcOrd="1" destOrd="0" parTransId="{E582DB27-1EFC-4927-AEA8-808037C75E38}" sibTransId="{2036128C-F372-440B-9536-7F3908A30A8A}"/>
    <dgm:cxn modelId="{8B72444F-3A47-4837-9984-BFC012C8B3AC}" type="presOf" srcId="{C90CB95C-BC40-40EF-94E1-A7503696F27F}" destId="{E6AE2E5F-3466-45AF-A04D-00077F4AEA1E}" srcOrd="0" destOrd="0" presId="urn:microsoft.com/office/officeart/2005/8/layout/list1"/>
    <dgm:cxn modelId="{B0673683-02B7-4239-AB7B-C111477057BF}" type="presOf" srcId="{25C02BA1-FFEF-416B-9022-0CF1BB758BD8}" destId="{F0787717-AE05-4D77-A11B-9DAF2576428B}" srcOrd="0" destOrd="3" presId="urn:microsoft.com/office/officeart/2005/8/layout/list1"/>
    <dgm:cxn modelId="{71FEA0C4-5E56-4198-B0AC-B4AACDE0F1A3}" srcId="{7E207BF8-66B4-4C4F-8B82-5C80D922A01F}" destId="{54510E11-61B1-4FEB-A7F7-0EDB90B9ABF0}" srcOrd="1" destOrd="0" parTransId="{C50D51D7-2447-4C1B-85D9-E7E1ADBC3ACE}" sibTransId="{308BAF2F-4B62-4778-8B3C-5E8975335015}"/>
    <dgm:cxn modelId="{C318B308-19B6-48B4-B97A-A599DE180E2D}" type="presOf" srcId="{9C5311A3-9EE0-4D15-83B2-E742C54A9AF1}" destId="{F4028585-3947-42D2-BEF2-5BA1368C789D}" srcOrd="0" destOrd="0" presId="urn:microsoft.com/office/officeart/2005/8/layout/list1"/>
    <dgm:cxn modelId="{9AD802BF-43B2-44B0-86E1-29CBA41E19BD}" type="presOf" srcId="{7E207BF8-66B4-4C4F-8B82-5C80D922A01F}" destId="{170D00D1-F498-4DD8-842C-62A8B46A5623}" srcOrd="1" destOrd="0" presId="urn:microsoft.com/office/officeart/2005/8/layout/list1"/>
    <dgm:cxn modelId="{1B85DD18-B4FE-4D17-9A9A-1086D45DD375}" type="presOf" srcId="{7E207BF8-66B4-4C4F-8B82-5C80D922A01F}" destId="{C0F5BB95-8A96-47E6-92B3-B0414040A323}" srcOrd="0" destOrd="0" presId="urn:microsoft.com/office/officeart/2005/8/layout/list1"/>
    <dgm:cxn modelId="{C6B3C793-8147-444F-9F6B-2E0800D1123C}" srcId="{7E207BF8-66B4-4C4F-8B82-5C80D922A01F}" destId="{01EB1F1A-81B2-42DB-9F8E-4A36C757B5E2}" srcOrd="0" destOrd="0" parTransId="{724AFA07-E2F5-4291-90C0-2F367A52106D}" sibTransId="{992A388F-FB36-4A1D-97C0-4C096686AB87}"/>
    <dgm:cxn modelId="{1FFBA30D-A3FC-4C5A-8E7D-F8EF2ABD10DE}" type="presParOf" srcId="{9534EDDF-B883-4434-81E1-32C8B0139700}" destId="{46E61B38-EF22-4C7F-B2B3-A733CD78F9EF}" srcOrd="0" destOrd="0" presId="urn:microsoft.com/office/officeart/2005/8/layout/list1"/>
    <dgm:cxn modelId="{DCF99E52-D5D6-4F13-AB37-6B168DB06756}" type="presParOf" srcId="{46E61B38-EF22-4C7F-B2B3-A733CD78F9EF}" destId="{C0F5BB95-8A96-47E6-92B3-B0414040A323}" srcOrd="0" destOrd="0" presId="urn:microsoft.com/office/officeart/2005/8/layout/list1"/>
    <dgm:cxn modelId="{DC64B747-EAC4-4013-A1BE-2021D36704CA}" type="presParOf" srcId="{46E61B38-EF22-4C7F-B2B3-A733CD78F9EF}" destId="{170D00D1-F498-4DD8-842C-62A8B46A5623}" srcOrd="1" destOrd="0" presId="urn:microsoft.com/office/officeart/2005/8/layout/list1"/>
    <dgm:cxn modelId="{9EA64DD7-23E7-4C22-99B9-D3BC35E239E8}" type="presParOf" srcId="{9534EDDF-B883-4434-81E1-32C8B0139700}" destId="{BBAF05F8-D723-4321-B854-949928FAF740}" srcOrd="1" destOrd="0" presId="urn:microsoft.com/office/officeart/2005/8/layout/list1"/>
    <dgm:cxn modelId="{9338EFF8-2B50-4ABE-8EE2-FF8C7E9A66F9}" type="presParOf" srcId="{9534EDDF-B883-4434-81E1-32C8B0139700}" destId="{FE2AEBB5-DA9F-4D7F-B3C4-38338AE95776}" srcOrd="2" destOrd="0" presId="urn:microsoft.com/office/officeart/2005/8/layout/list1"/>
    <dgm:cxn modelId="{AEC4C170-43FB-4756-B824-A567DCCD0A52}" type="presParOf" srcId="{9534EDDF-B883-4434-81E1-32C8B0139700}" destId="{20CF985A-BD39-4F69-8637-465439FEDA47}" srcOrd="3" destOrd="0" presId="urn:microsoft.com/office/officeart/2005/8/layout/list1"/>
    <dgm:cxn modelId="{2E75A85B-FDD2-441E-A1EF-F827C11EBCA0}" type="presParOf" srcId="{9534EDDF-B883-4434-81E1-32C8B0139700}" destId="{FC97755E-7C6D-49D3-A44F-902455BFB3F5}" srcOrd="4" destOrd="0" presId="urn:microsoft.com/office/officeart/2005/8/layout/list1"/>
    <dgm:cxn modelId="{2F9B7B43-D03D-4691-9F74-3B2F1989D5D0}" type="presParOf" srcId="{FC97755E-7C6D-49D3-A44F-902455BFB3F5}" destId="{F4028585-3947-42D2-BEF2-5BA1368C789D}" srcOrd="0" destOrd="0" presId="urn:microsoft.com/office/officeart/2005/8/layout/list1"/>
    <dgm:cxn modelId="{1AA48A49-266B-49EA-AC5E-1A66C1226ABC}" type="presParOf" srcId="{FC97755E-7C6D-49D3-A44F-902455BFB3F5}" destId="{D9F02E1E-0ACB-426E-B244-EA8311BC6987}" srcOrd="1" destOrd="0" presId="urn:microsoft.com/office/officeart/2005/8/layout/list1"/>
    <dgm:cxn modelId="{31BDA3AE-C26A-45AB-B867-2C9CBB716D59}" type="presParOf" srcId="{9534EDDF-B883-4434-81E1-32C8B0139700}" destId="{0A9D22F5-7103-491A-98A9-73F5D1195552}" srcOrd="5" destOrd="0" presId="urn:microsoft.com/office/officeart/2005/8/layout/list1"/>
    <dgm:cxn modelId="{39B47D2E-AFFE-44D2-B160-A087BE4DA8B8}" type="presParOf" srcId="{9534EDDF-B883-4434-81E1-32C8B0139700}" destId="{F0787717-AE05-4D77-A11B-9DAF2576428B}" srcOrd="6" destOrd="0" presId="urn:microsoft.com/office/officeart/2005/8/layout/list1"/>
    <dgm:cxn modelId="{1260665B-2708-419F-91F4-3803B069AE48}" type="presParOf" srcId="{9534EDDF-B883-4434-81E1-32C8B0139700}" destId="{2CE8EF97-F0BA-4CD4-81D8-53A46ABD4BDD}" srcOrd="7" destOrd="0" presId="urn:microsoft.com/office/officeart/2005/8/layout/list1"/>
    <dgm:cxn modelId="{9718CD6B-2179-42FE-A1EB-4001B67B1266}" type="presParOf" srcId="{9534EDDF-B883-4434-81E1-32C8B0139700}" destId="{8225826E-1C49-43D7-A8F6-498E282923B6}" srcOrd="8" destOrd="0" presId="urn:microsoft.com/office/officeart/2005/8/layout/list1"/>
    <dgm:cxn modelId="{FA9609DC-3A79-4043-B2A2-1AF20C0417CC}" type="presParOf" srcId="{8225826E-1C49-43D7-A8F6-498E282923B6}" destId="{5E085767-2A6F-4D83-BBC5-8BA20C3E9481}" srcOrd="0" destOrd="0" presId="urn:microsoft.com/office/officeart/2005/8/layout/list1"/>
    <dgm:cxn modelId="{DC87AE18-CA8C-4B2A-A05D-6AC9A75D03EC}" type="presParOf" srcId="{8225826E-1C49-43D7-A8F6-498E282923B6}" destId="{1DE8AF2B-19FB-4FAC-BFDC-50743FF1F894}" srcOrd="1" destOrd="0" presId="urn:microsoft.com/office/officeart/2005/8/layout/list1"/>
    <dgm:cxn modelId="{91057D4D-7A75-4038-888C-F9ADFE4346AC}" type="presParOf" srcId="{9534EDDF-B883-4434-81E1-32C8B0139700}" destId="{8D66773D-557F-42D6-B44E-22D1BB15B21D}" srcOrd="9" destOrd="0" presId="urn:microsoft.com/office/officeart/2005/8/layout/list1"/>
    <dgm:cxn modelId="{F1734059-58C5-490A-BA25-A6BA9456D45E}" type="presParOf" srcId="{9534EDDF-B883-4434-81E1-32C8B0139700}" destId="{E6AE2E5F-3466-45AF-A04D-00077F4AEA1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AEBB5-DA9F-4D7F-B3C4-38338AE95776}">
      <dsp:nvSpPr>
        <dsp:cNvPr id="0" name=""/>
        <dsp:cNvSpPr/>
      </dsp:nvSpPr>
      <dsp:spPr>
        <a:xfrm>
          <a:off x="0" y="272381"/>
          <a:ext cx="6917357" cy="1392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High School students</a:t>
          </a:r>
          <a:endParaRPr lang="en-US" sz="1300" kern="1200" dirty="0"/>
        </a:p>
        <a:p>
          <a:pPr marL="114300" lvl="1" indent="-114300" algn="l" defTabSz="577850">
            <a:lnSpc>
              <a:spcPct val="90000"/>
            </a:lnSpc>
            <a:spcBef>
              <a:spcPct val="0"/>
            </a:spcBef>
            <a:spcAft>
              <a:spcPct val="15000"/>
            </a:spcAft>
            <a:buChar char="••"/>
          </a:pPr>
          <a:r>
            <a:rPr lang="en-US" sz="1300" kern="1200" dirty="0" smtClean="0"/>
            <a:t>Middle School students (enrolled in an EOC course regardless of whether credit is being earned)</a:t>
          </a:r>
          <a:endParaRPr lang="en-US" sz="1300" kern="1200" dirty="0"/>
        </a:p>
        <a:p>
          <a:pPr marL="114300" lvl="1" indent="-114300" algn="l" defTabSz="577850">
            <a:lnSpc>
              <a:spcPct val="90000"/>
            </a:lnSpc>
            <a:spcBef>
              <a:spcPct val="0"/>
            </a:spcBef>
            <a:spcAft>
              <a:spcPct val="15000"/>
            </a:spcAft>
            <a:buChar char="••"/>
          </a:pPr>
          <a:r>
            <a:rPr lang="en-US" sz="1300" kern="1200" dirty="0" smtClean="0"/>
            <a:t>Includes: Students with Disabilities  (SWD) and English Learners (EL)</a:t>
          </a:r>
          <a:endParaRPr lang="en-US" sz="1300" kern="1200" dirty="0"/>
        </a:p>
        <a:p>
          <a:pPr marL="228600" lvl="2" indent="-114300" algn="l" defTabSz="577850">
            <a:lnSpc>
              <a:spcPct val="90000"/>
            </a:lnSpc>
            <a:spcBef>
              <a:spcPct val="0"/>
            </a:spcBef>
            <a:spcAft>
              <a:spcPct val="15000"/>
            </a:spcAft>
            <a:buChar char="••"/>
          </a:pPr>
          <a:r>
            <a:rPr lang="en-US" sz="1300" kern="1200" dirty="0" smtClean="0"/>
            <a:t>No First Year in US School deferrals for EL students on EOCs</a:t>
          </a:r>
          <a:endParaRPr lang="en-US" sz="1300" kern="1200" dirty="0"/>
        </a:p>
      </dsp:txBody>
      <dsp:txXfrm>
        <a:off x="0" y="272381"/>
        <a:ext cx="6917357" cy="1392300"/>
      </dsp:txXfrm>
    </dsp:sp>
    <dsp:sp modelId="{170D00D1-F498-4DD8-842C-62A8B46A5623}">
      <dsp:nvSpPr>
        <dsp:cNvPr id="0" name=""/>
        <dsp:cNvSpPr/>
      </dsp:nvSpPr>
      <dsp:spPr>
        <a:xfrm>
          <a:off x="345867" y="80501"/>
          <a:ext cx="484214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lvl="0" algn="l" defTabSz="577850">
            <a:lnSpc>
              <a:spcPct val="90000"/>
            </a:lnSpc>
            <a:spcBef>
              <a:spcPct val="0"/>
            </a:spcBef>
            <a:spcAft>
              <a:spcPct val="35000"/>
            </a:spcAft>
          </a:pPr>
          <a:r>
            <a:rPr lang="en-US" sz="1300" kern="1200" dirty="0" smtClean="0"/>
            <a:t>Enrolled in EOC Course(s)</a:t>
          </a:r>
          <a:endParaRPr lang="en-US" sz="1300" kern="1200" dirty="0"/>
        </a:p>
      </dsp:txBody>
      <dsp:txXfrm>
        <a:off x="364601" y="99235"/>
        <a:ext cx="4804681" cy="346292"/>
      </dsp:txXfrm>
    </dsp:sp>
    <dsp:sp modelId="{F0787717-AE05-4D77-A11B-9DAF2576428B}">
      <dsp:nvSpPr>
        <dsp:cNvPr id="0" name=""/>
        <dsp:cNvSpPr/>
      </dsp:nvSpPr>
      <dsp:spPr>
        <a:xfrm>
          <a:off x="0" y="1926761"/>
          <a:ext cx="6917357" cy="1187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AP/IB Course enrollees in EOC associated courses</a:t>
          </a:r>
          <a:endParaRPr lang="en-US" sz="1300" kern="1200" dirty="0"/>
        </a:p>
        <a:p>
          <a:pPr marL="114300" lvl="1" indent="-114300" algn="l" defTabSz="577850">
            <a:lnSpc>
              <a:spcPct val="90000"/>
            </a:lnSpc>
            <a:spcBef>
              <a:spcPct val="0"/>
            </a:spcBef>
            <a:spcAft>
              <a:spcPct val="15000"/>
            </a:spcAft>
            <a:buChar char="••"/>
          </a:pPr>
          <a:r>
            <a:rPr lang="en-US" sz="1300" kern="1200" dirty="0" smtClean="0"/>
            <a:t>GAVS </a:t>
          </a:r>
          <a:endParaRPr lang="en-US" sz="1300" kern="1200" dirty="0"/>
        </a:p>
        <a:p>
          <a:pPr marL="114300" lvl="1" indent="-114300" algn="l" defTabSz="577850">
            <a:lnSpc>
              <a:spcPct val="90000"/>
            </a:lnSpc>
            <a:spcBef>
              <a:spcPct val="0"/>
            </a:spcBef>
            <a:spcAft>
              <a:spcPct val="15000"/>
            </a:spcAft>
            <a:buChar char="••"/>
          </a:pPr>
          <a:r>
            <a:rPr lang="en-US" sz="1300" kern="1200" dirty="0" smtClean="0"/>
            <a:t>Credit Recovery</a:t>
          </a:r>
          <a:endParaRPr lang="en-US" sz="1300" kern="1200" dirty="0"/>
        </a:p>
        <a:p>
          <a:pPr marL="114300" lvl="1" indent="-114300" algn="l" defTabSz="577850">
            <a:lnSpc>
              <a:spcPct val="90000"/>
            </a:lnSpc>
            <a:spcBef>
              <a:spcPct val="0"/>
            </a:spcBef>
            <a:spcAft>
              <a:spcPct val="15000"/>
            </a:spcAft>
            <a:buChar char="••"/>
          </a:pPr>
          <a:r>
            <a:rPr lang="en-US" sz="1300" kern="1200" dirty="0" smtClean="0"/>
            <a:t>Dual Enrollment students</a:t>
          </a:r>
          <a:endParaRPr lang="en-US" sz="1300" kern="1200" dirty="0"/>
        </a:p>
      </dsp:txBody>
      <dsp:txXfrm>
        <a:off x="0" y="1926761"/>
        <a:ext cx="6917357" cy="1187550"/>
      </dsp:txXfrm>
    </dsp:sp>
    <dsp:sp modelId="{D9F02E1E-0ACB-426E-B244-EA8311BC6987}">
      <dsp:nvSpPr>
        <dsp:cNvPr id="0" name=""/>
        <dsp:cNvSpPr/>
      </dsp:nvSpPr>
      <dsp:spPr>
        <a:xfrm>
          <a:off x="345867" y="1734881"/>
          <a:ext cx="484214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lvl="0" algn="l" defTabSz="577850">
            <a:lnSpc>
              <a:spcPct val="90000"/>
            </a:lnSpc>
            <a:spcBef>
              <a:spcPct val="0"/>
            </a:spcBef>
            <a:spcAft>
              <a:spcPct val="35000"/>
            </a:spcAft>
          </a:pPr>
          <a:r>
            <a:rPr lang="en-US" sz="1300" kern="1200" dirty="0" smtClean="0"/>
            <a:t> Enrolled in specified courses/programs </a:t>
          </a:r>
          <a:endParaRPr lang="en-US" sz="1300" kern="1200" dirty="0"/>
        </a:p>
      </dsp:txBody>
      <dsp:txXfrm>
        <a:off x="364601" y="1753615"/>
        <a:ext cx="4804681" cy="346292"/>
      </dsp:txXfrm>
    </dsp:sp>
    <dsp:sp modelId="{E6AE2E5F-3466-45AF-A04D-00077F4AEA1E}">
      <dsp:nvSpPr>
        <dsp:cNvPr id="0" name=""/>
        <dsp:cNvSpPr/>
      </dsp:nvSpPr>
      <dsp:spPr>
        <a:xfrm>
          <a:off x="0" y="3376391"/>
          <a:ext cx="6917357" cy="94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70764" rIns="53686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Transfer students from home school, non-accredited entities</a:t>
          </a:r>
          <a:endParaRPr lang="en-US" sz="1300" kern="1200" dirty="0"/>
        </a:p>
        <a:p>
          <a:pPr marL="114300" lvl="1" indent="-114300" algn="l" defTabSz="577850">
            <a:lnSpc>
              <a:spcPct val="90000"/>
            </a:lnSpc>
            <a:spcBef>
              <a:spcPct val="0"/>
            </a:spcBef>
            <a:spcAft>
              <a:spcPct val="15000"/>
            </a:spcAft>
            <a:buChar char="••"/>
          </a:pPr>
          <a:r>
            <a:rPr lang="en-US" sz="1300" kern="1200" dirty="0" smtClean="0"/>
            <a:t>Students simultaneously enrolled in a GA public school and  a private school or non-traditional entity</a:t>
          </a:r>
          <a:endParaRPr lang="en-US" sz="1300" kern="1200" dirty="0"/>
        </a:p>
      </dsp:txBody>
      <dsp:txXfrm>
        <a:off x="0" y="3376391"/>
        <a:ext cx="6917357" cy="941850"/>
      </dsp:txXfrm>
    </dsp:sp>
    <dsp:sp modelId="{1DE8AF2B-19FB-4FAC-BFDC-50743FF1F894}">
      <dsp:nvSpPr>
        <dsp:cNvPr id="0" name=""/>
        <dsp:cNvSpPr/>
      </dsp:nvSpPr>
      <dsp:spPr>
        <a:xfrm>
          <a:off x="345867" y="3184511"/>
          <a:ext cx="484214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lvl="0" algn="l" defTabSz="577850">
            <a:lnSpc>
              <a:spcPct val="90000"/>
            </a:lnSpc>
            <a:spcBef>
              <a:spcPct val="0"/>
            </a:spcBef>
            <a:spcAft>
              <a:spcPct val="35000"/>
            </a:spcAft>
          </a:pPr>
          <a:r>
            <a:rPr lang="en-US" sz="1300" kern="1200" dirty="0" smtClean="0"/>
            <a:t>Validation of Coursework</a:t>
          </a:r>
          <a:endParaRPr lang="en-US" sz="1300" kern="1200" dirty="0"/>
        </a:p>
      </dsp:txBody>
      <dsp:txXfrm>
        <a:off x="364601" y="3203245"/>
        <a:ext cx="480468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3/19/2015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1</a:t>
            </a:fld>
            <a:endParaRPr lang="en-US" dirty="0"/>
          </a:p>
        </p:txBody>
      </p:sp>
    </p:spTree>
    <p:extLst>
      <p:ext uri="{BB962C8B-B14F-4D97-AF65-F5344CB8AC3E}">
        <p14:creationId xmlns:p14="http://schemas.microsoft.com/office/powerpoint/2010/main" val="242740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BD82796A-BA2B-4D98-95FE-4ADE846C5FA2}" type="slidenum">
              <a:rPr lang="en-US" altLang="en-US" smtClean="0">
                <a:latin typeface="Calibri" pitchFamily="34" charset="0"/>
              </a:rPr>
              <a:pPr eaLnBrk="1" hangingPunct="1"/>
              <a:t>10</a:t>
            </a:fld>
            <a:endParaRPr lang="en-US" alt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11EED8E6-9A5D-42F0-A5F5-AD07A2937122}" type="slidenum">
              <a:rPr lang="en-US" altLang="en-US" smtClean="0">
                <a:latin typeface="Calibri" pitchFamily="34" charset="0"/>
              </a:rPr>
              <a:pPr eaLnBrk="1" hangingPunct="1"/>
              <a:t>11</a:t>
            </a:fld>
            <a:endParaRPr lang="en-US" altLang="en-US"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860CA7F0-CB3B-429A-9B05-E7B90599EC63}" type="slidenum">
              <a:rPr lang="en-US" altLang="en-US" smtClean="0">
                <a:solidFill>
                  <a:srgbClr val="000000"/>
                </a:solidFill>
                <a:latin typeface="Calibri" pitchFamily="34" charset="0"/>
              </a:rPr>
              <a:pPr eaLnBrk="1" hangingPunct="1"/>
              <a:t>12</a:t>
            </a:fld>
            <a:endParaRPr lang="en-US" altLang="en-US" dirty="0"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67CAE238-D6D3-4233-888F-6D39288D48B1}" type="slidenum">
              <a:rPr lang="en-US" altLang="en-US" smtClean="0">
                <a:solidFill>
                  <a:srgbClr val="000000"/>
                </a:solidFill>
                <a:latin typeface="Calibri" pitchFamily="34" charset="0"/>
              </a:rPr>
              <a:pPr eaLnBrk="1" hangingPunct="1"/>
              <a:t>13</a:t>
            </a:fld>
            <a:endParaRPr lang="en-US" altLang="en-US" dirty="0" smtClean="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C775A670-54AA-4470-B5B1-FD44E5140143}" type="slidenum">
              <a:rPr lang="en-US" smtClean="0">
                <a:latin typeface="Calibri" pitchFamily="34" charset="0"/>
              </a:rPr>
              <a:pPr eaLnBrk="1" hangingPunct="1"/>
              <a:t>14</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6005B8B-098D-4752-BE5C-2435170CFE87}" type="slidenum">
              <a:rPr lang="en-US" altLang="en-US" smtClean="0">
                <a:solidFill>
                  <a:srgbClr val="000000"/>
                </a:solidFill>
                <a:latin typeface="Calibri" pitchFamily="34" charset="0"/>
              </a:rPr>
              <a:pPr eaLnBrk="1" hangingPunct="1"/>
              <a:t>15</a:t>
            </a:fld>
            <a:endParaRPr lang="en-US" altLang="en-US" dirty="0"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E2627476-D45C-4CF2-AD67-704906E3AF4B}" type="slidenum">
              <a:rPr lang="en-US" smtClean="0">
                <a:latin typeface="Calibri" pitchFamily="34" charset="0"/>
              </a:rPr>
              <a:pPr eaLnBrk="1" hangingPunct="1"/>
              <a:t>16</a:t>
            </a:fld>
            <a:endParaRPr lang="en-US" dirty="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32C1CA6B-7320-4A87-9032-15238E44E772}" type="slidenum">
              <a:rPr lang="en-US" altLang="en-US" smtClean="0">
                <a:latin typeface="Calibri" pitchFamily="34" charset="0"/>
              </a:rPr>
              <a:pPr eaLnBrk="1" hangingPunct="1"/>
              <a:t>17</a:t>
            </a:fld>
            <a:endParaRPr lang="en-US" altLang="en-US" dirty="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dirty="0"/>
          </a:p>
        </p:txBody>
      </p:sp>
    </p:spTree>
    <p:extLst>
      <p:ext uri="{BB962C8B-B14F-4D97-AF65-F5344CB8AC3E}">
        <p14:creationId xmlns:p14="http://schemas.microsoft.com/office/powerpoint/2010/main" val="316569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dirty="0"/>
          </a:p>
        </p:txBody>
      </p:sp>
    </p:spTree>
    <p:extLst>
      <p:ext uri="{BB962C8B-B14F-4D97-AF65-F5344CB8AC3E}">
        <p14:creationId xmlns:p14="http://schemas.microsoft.com/office/powerpoint/2010/main" val="215476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CAD2B4E-EBAC-42BD-974C-73F33960B239}" type="slidenum">
              <a:rPr lang="en-US" altLang="en-US" smtClean="0">
                <a:latin typeface="Calibri" pitchFamily="34" charset="0"/>
              </a:rPr>
              <a:pPr eaLnBrk="1" hangingPunct="1"/>
              <a:t>2</a:t>
            </a:fld>
            <a:endParaRPr lang="en-US" altLang="en-US"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03487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76010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22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4335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8374C4F1-D281-460D-B5CC-359EB7C0CE47}" type="slidenum">
              <a:rPr lang="en-US" smtClean="0">
                <a:latin typeface="Calibri" pitchFamily="34" charset="0"/>
              </a:rPr>
              <a:pPr eaLnBrk="1" hangingPunct="1"/>
              <a:t>23</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591B1AB-7225-43F4-98DF-E4FAD35890F4}" type="slidenum">
              <a:rPr lang="en-US" smtClean="0">
                <a:latin typeface="Calibri" pitchFamily="34" charset="0"/>
              </a:rPr>
              <a:pPr eaLnBrk="1" hangingPunct="1"/>
              <a:t>24</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25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57016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33BBB822-7155-48AB-94EE-63B2C9A2E287}" type="slidenum">
              <a:rPr lang="en-US" smtClean="0">
                <a:latin typeface="Calibri" pitchFamily="34" charset="0"/>
              </a:rPr>
              <a:pPr eaLnBrk="1" hangingPunct="1"/>
              <a:t>26</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1DA4869E-E26B-4D19-93D4-0F7243CB1230}" type="slidenum">
              <a:rPr lang="en-US" altLang="en-US" smtClean="0">
                <a:solidFill>
                  <a:srgbClr val="000000"/>
                </a:solidFill>
                <a:latin typeface="Calibri" pitchFamily="34" charset="0"/>
              </a:rPr>
              <a:pPr eaLnBrk="1" hangingPunct="1"/>
              <a:t>27</a:t>
            </a:fld>
            <a:endParaRPr lang="en-US" altLang="en-US" dirty="0" smtClean="0">
              <a:solidFill>
                <a:srgbClr val="000000"/>
              </a:solidFill>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BD068DBE-F239-459D-AEE2-6352F298AFC7}" type="slidenum">
              <a:rPr lang="en-US" smtClean="0">
                <a:latin typeface="Calibri" pitchFamily="34" charset="0"/>
              </a:rPr>
              <a:pPr eaLnBrk="1" hangingPunct="1"/>
              <a:t>28</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71E913D-7ED4-4328-88EA-F11016053923}" type="slidenum">
              <a:rPr lang="en-US" altLang="en-US" smtClean="0">
                <a:latin typeface="Calibri" pitchFamily="34" charset="0"/>
              </a:rPr>
              <a:pPr eaLnBrk="1" hangingPunct="1"/>
              <a:t>29</a:t>
            </a:fld>
            <a:endParaRPr lang="en-US" alt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00E90128-DBB8-4AC7-99DB-6FF2987B5045}" type="slidenum">
              <a:rPr lang="en-US" altLang="en-US" smtClean="0">
                <a:latin typeface="Calibri" pitchFamily="34" charset="0"/>
              </a:rPr>
              <a:pPr eaLnBrk="1" hangingPunct="1"/>
              <a:t>3</a:t>
            </a:fld>
            <a:endParaRPr lang="en-US" altLang="en-US" dirty="0"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E29FF0FB-14A6-4A38-91AF-D279D08B4584}" type="slidenum">
              <a:rPr lang="en-US" altLang="en-US" smtClean="0">
                <a:solidFill>
                  <a:srgbClr val="000000"/>
                </a:solidFill>
                <a:latin typeface="Calibri" pitchFamily="34" charset="0"/>
              </a:rPr>
              <a:pPr eaLnBrk="1" hangingPunct="1"/>
              <a:t>30</a:t>
            </a:fld>
            <a:endParaRPr lang="en-US" altLang="en-US" dirty="0" smtClean="0">
              <a:solidFill>
                <a:srgbClr val="000000"/>
              </a:solidFill>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F3439A18-2024-4212-9CDD-3963D1870185}" type="slidenum">
              <a:rPr lang="en-US" smtClean="0">
                <a:latin typeface="Calibri" pitchFamily="34" charset="0"/>
              </a:rPr>
              <a:pPr eaLnBrk="1" hangingPunct="1"/>
              <a:t>31</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9FC4117-912B-41AE-A737-936AFF2B1B24}" type="slidenum">
              <a:rPr lang="en-US" smtClean="0">
                <a:latin typeface="Calibri" pitchFamily="34" charset="0"/>
              </a:rPr>
              <a:pPr eaLnBrk="1" hangingPunct="1"/>
              <a:t>32</a:t>
            </a:fld>
            <a:endParaRPr lang="en-US" dirty="0"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8A344BFE-3D6F-45E3-B683-01A90E153C01}" type="slidenum">
              <a:rPr lang="en-US" smtClean="0">
                <a:latin typeface="Calibri" pitchFamily="34" charset="0"/>
              </a:rPr>
              <a:pPr eaLnBrk="1" hangingPunct="1"/>
              <a:t>33</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6C97B61F-BD41-4D4A-AA94-EE7205EC7B2C}" type="slidenum">
              <a:rPr lang="en-US" smtClean="0">
                <a:latin typeface="Calibri" pitchFamily="34" charset="0"/>
              </a:rPr>
              <a:pPr eaLnBrk="1" hangingPunct="1"/>
              <a:t>34</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77181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55581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43147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38</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97517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B39C904-8426-4A26-A714-32C17E8C2F61}" type="slidenum">
              <a:rPr lang="en-US" smtClean="0">
                <a:latin typeface="Calibri" pitchFamily="34" charset="0"/>
              </a:rPr>
              <a:pPr eaLnBrk="1" hangingPunct="1"/>
              <a:t>39</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dirty="0"/>
          </a:p>
        </p:txBody>
      </p:sp>
    </p:spTree>
    <p:extLst>
      <p:ext uri="{BB962C8B-B14F-4D97-AF65-F5344CB8AC3E}">
        <p14:creationId xmlns:p14="http://schemas.microsoft.com/office/powerpoint/2010/main" val="1722787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E62DB4B9-64BA-45BF-9A3E-C858306EA34C}" type="slidenum">
              <a:rPr lang="en-US" smtClean="0">
                <a:latin typeface="Calibri" pitchFamily="34" charset="0"/>
              </a:rPr>
              <a:pPr eaLnBrk="1" hangingPunct="1"/>
              <a:t>40</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41</a:t>
            </a:fld>
            <a:endParaRPr lang="en-US" dirty="0"/>
          </a:p>
        </p:txBody>
      </p:sp>
    </p:spTree>
    <p:extLst>
      <p:ext uri="{BB962C8B-B14F-4D97-AF65-F5344CB8AC3E}">
        <p14:creationId xmlns:p14="http://schemas.microsoft.com/office/powerpoint/2010/main" val="1651184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42</a:t>
            </a:fld>
            <a:endParaRPr lang="en-US" dirty="0"/>
          </a:p>
        </p:txBody>
      </p:sp>
    </p:spTree>
    <p:extLst>
      <p:ext uri="{BB962C8B-B14F-4D97-AF65-F5344CB8AC3E}">
        <p14:creationId xmlns:p14="http://schemas.microsoft.com/office/powerpoint/2010/main" val="2073497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43</a:t>
            </a:fld>
            <a:endParaRPr lang="en-US" dirty="0"/>
          </a:p>
        </p:txBody>
      </p:sp>
    </p:spTree>
    <p:extLst>
      <p:ext uri="{BB962C8B-B14F-4D97-AF65-F5344CB8AC3E}">
        <p14:creationId xmlns:p14="http://schemas.microsoft.com/office/powerpoint/2010/main" val="2200468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44</a:t>
            </a:fld>
            <a:endParaRPr lang="en-US" dirty="0"/>
          </a:p>
        </p:txBody>
      </p:sp>
    </p:spTree>
    <p:extLst>
      <p:ext uri="{BB962C8B-B14F-4D97-AF65-F5344CB8AC3E}">
        <p14:creationId xmlns:p14="http://schemas.microsoft.com/office/powerpoint/2010/main" val="3727926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45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99432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46</a:t>
            </a:fld>
            <a:endParaRPr lang="en-US" dirty="0"/>
          </a:p>
        </p:txBody>
      </p:sp>
    </p:spTree>
    <p:extLst>
      <p:ext uri="{BB962C8B-B14F-4D97-AF65-F5344CB8AC3E}">
        <p14:creationId xmlns:p14="http://schemas.microsoft.com/office/powerpoint/2010/main" val="2295977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47</a:t>
            </a:fld>
            <a:endParaRPr lang="en-US" dirty="0"/>
          </a:p>
        </p:txBody>
      </p:sp>
    </p:spTree>
    <p:extLst>
      <p:ext uri="{BB962C8B-B14F-4D97-AF65-F5344CB8AC3E}">
        <p14:creationId xmlns:p14="http://schemas.microsoft.com/office/powerpoint/2010/main" val="3680025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FBE3D912-246D-4CA2-BF8B-88E879FB3D4C}" type="slidenum">
              <a:rPr lang="en-US" altLang="en-US" smtClean="0">
                <a:latin typeface="Calibri" pitchFamily="34" charset="0"/>
              </a:rPr>
              <a:pPr eaLnBrk="1" hangingPunct="1"/>
              <a:t>48</a:t>
            </a:fld>
            <a:endParaRPr lang="en-US" altLang="en-US" dirty="0"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4F91AF37-ABC9-484C-A7B2-517F34CE4842}" type="slidenum">
              <a:rPr lang="en-US" smtClean="0">
                <a:latin typeface="Calibri" pitchFamily="34" charset="0"/>
              </a:rPr>
              <a:pPr eaLnBrk="1" hangingPunct="1"/>
              <a:t>49</a:t>
            </a:fld>
            <a:endParaRPr lang="en-US"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2CAFB065-9022-4E43-99DF-673E062207A3}" type="slidenum">
              <a:rPr lang="en-US" altLang="en-US" smtClean="0">
                <a:latin typeface="Calibri" pitchFamily="34" charset="0"/>
              </a:rPr>
              <a:pPr eaLnBrk="1" hangingPunct="1"/>
              <a:t>5</a:t>
            </a:fld>
            <a:endParaRPr lang="en-US" altLang="en-US" dirty="0"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65519DFF-968E-46FD-B7A5-61924DF7BE79}" type="slidenum">
              <a:rPr lang="en-US" smtClean="0">
                <a:latin typeface="Calibri" pitchFamily="34" charset="0"/>
              </a:rPr>
              <a:pPr eaLnBrk="1" hangingPunct="1"/>
              <a:t>50</a:t>
            </a:fld>
            <a:endParaRPr lang="en-US" dirty="0" smtClean="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2980EE65-11DA-48A6-A255-FB719CE5DB9A}" type="slidenum">
              <a:rPr lang="en-US" smtClean="0">
                <a:latin typeface="Calibri" pitchFamily="34" charset="0"/>
              </a:rPr>
              <a:pPr eaLnBrk="1" hangingPunct="1"/>
              <a:t>51</a:t>
            </a:fld>
            <a:endParaRPr lang="en-US" dirty="0" smtClean="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7A4A4BAE-1460-488F-A682-3AA3226C0E61}" type="slidenum">
              <a:rPr lang="en-US" altLang="en-US" smtClean="0">
                <a:solidFill>
                  <a:srgbClr val="000000"/>
                </a:solidFill>
                <a:latin typeface="Calibri" pitchFamily="34" charset="0"/>
              </a:rPr>
              <a:pPr eaLnBrk="1" hangingPunct="1"/>
              <a:t>52</a:t>
            </a:fld>
            <a:endParaRPr lang="en-US" altLang="en-US" dirty="0" smtClean="0">
              <a:solidFill>
                <a:srgbClr val="000000"/>
              </a:solidFill>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C2905082-D5E7-49C0-9456-5B7E532048C3}" type="slidenum">
              <a:rPr lang="en-US" smtClean="0">
                <a:latin typeface="Calibri" pitchFamily="34" charset="0"/>
              </a:rPr>
              <a:pPr eaLnBrk="1" hangingPunct="1"/>
              <a:t>53</a:t>
            </a:fld>
            <a:endParaRPr lang="en-US" dirty="0" smtClean="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1B14FBCD-2BD5-4E25-A229-A49ED64FE1BD}" type="slidenum">
              <a:rPr lang="en-US" altLang="en-US" smtClean="0">
                <a:latin typeface="Calibri" pitchFamily="34" charset="0"/>
              </a:rPr>
              <a:pPr eaLnBrk="1" hangingPunct="1"/>
              <a:t>54</a:t>
            </a:fld>
            <a:endParaRPr lang="en-US" altLang="en-US" dirty="0" smtClean="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a:solidFill>
                  <a:schemeClr val="tx1"/>
                </a:solidFill>
                <a:latin typeface="Arial" charset="0"/>
              </a:defRPr>
            </a:lvl1pPr>
            <a:lvl2pPr marL="729057" indent="-280406" defTabSz="895743" eaLnBrk="0" hangingPunct="0">
              <a:defRPr>
                <a:solidFill>
                  <a:schemeClr val="tx1"/>
                </a:solidFill>
                <a:latin typeface="Arial" charset="0"/>
              </a:defRPr>
            </a:lvl2pPr>
            <a:lvl3pPr marL="1121626" indent="-224325" defTabSz="895743" eaLnBrk="0" hangingPunct="0">
              <a:defRPr>
                <a:solidFill>
                  <a:schemeClr val="tx1"/>
                </a:solidFill>
                <a:latin typeface="Arial" charset="0"/>
              </a:defRPr>
            </a:lvl3pPr>
            <a:lvl4pPr marL="1570276" indent="-224325" defTabSz="895743" eaLnBrk="0" hangingPunct="0">
              <a:defRPr>
                <a:solidFill>
                  <a:schemeClr val="tx1"/>
                </a:solidFill>
                <a:latin typeface="Arial" charset="0"/>
              </a:defRPr>
            </a:lvl4pPr>
            <a:lvl5pPr marL="2018927" indent="-224325" defTabSz="895743" eaLnBrk="0" hangingPunct="0">
              <a:defRPr>
                <a:solidFill>
                  <a:schemeClr val="tx1"/>
                </a:solidFill>
                <a:latin typeface="Arial" charset="0"/>
              </a:defRPr>
            </a:lvl5pPr>
            <a:lvl6pPr marL="2467577" indent="-224325" defTabSz="895743" eaLnBrk="0" fontAlgn="base" hangingPunct="0">
              <a:spcBef>
                <a:spcPct val="0"/>
              </a:spcBef>
              <a:spcAft>
                <a:spcPct val="0"/>
              </a:spcAft>
              <a:defRPr>
                <a:solidFill>
                  <a:schemeClr val="tx1"/>
                </a:solidFill>
                <a:latin typeface="Arial" charset="0"/>
              </a:defRPr>
            </a:lvl6pPr>
            <a:lvl7pPr marL="2916227" indent="-224325" defTabSz="895743" eaLnBrk="0" fontAlgn="base" hangingPunct="0">
              <a:spcBef>
                <a:spcPct val="0"/>
              </a:spcBef>
              <a:spcAft>
                <a:spcPct val="0"/>
              </a:spcAft>
              <a:defRPr>
                <a:solidFill>
                  <a:schemeClr val="tx1"/>
                </a:solidFill>
                <a:latin typeface="Arial" charset="0"/>
              </a:defRPr>
            </a:lvl7pPr>
            <a:lvl8pPr marL="3364878" indent="-224325" defTabSz="895743" eaLnBrk="0" fontAlgn="base" hangingPunct="0">
              <a:spcBef>
                <a:spcPct val="0"/>
              </a:spcBef>
              <a:spcAft>
                <a:spcPct val="0"/>
              </a:spcAft>
              <a:defRPr>
                <a:solidFill>
                  <a:schemeClr val="tx1"/>
                </a:solidFill>
                <a:latin typeface="Arial" charset="0"/>
              </a:defRPr>
            </a:lvl8pPr>
            <a:lvl9pPr marL="3813528" indent="-224325" defTabSz="895743" eaLnBrk="0" fontAlgn="base" hangingPunct="0">
              <a:spcBef>
                <a:spcPct val="0"/>
              </a:spcBef>
              <a:spcAft>
                <a:spcPct val="0"/>
              </a:spcAft>
              <a:defRPr>
                <a:solidFill>
                  <a:schemeClr val="tx1"/>
                </a:solidFill>
                <a:latin typeface="Arial" charset="0"/>
              </a:defRPr>
            </a:lvl9pPr>
          </a:lstStyle>
          <a:p>
            <a:pPr eaLnBrk="1" hangingPunct="1"/>
            <a:fld id="{034229AC-4449-4E0E-A2C4-1450A9000D73}" type="slidenum">
              <a:rPr lang="en-US" altLang="en-US" smtClean="0">
                <a:latin typeface="Calibri" pitchFamily="34" charset="0"/>
              </a:rPr>
              <a:pPr eaLnBrk="1" hangingPunct="1"/>
              <a:t>55</a:t>
            </a:fld>
            <a:endParaRPr lang="en-US" altLang="en-US" dirty="0" smtClean="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a:solidFill>
                  <a:schemeClr val="tx1"/>
                </a:solidFill>
                <a:latin typeface="Arial" charset="0"/>
              </a:defRPr>
            </a:lvl1pPr>
            <a:lvl2pPr marL="729057" indent="-280406" defTabSz="895743" eaLnBrk="0" hangingPunct="0">
              <a:defRPr>
                <a:solidFill>
                  <a:schemeClr val="tx1"/>
                </a:solidFill>
                <a:latin typeface="Arial" charset="0"/>
              </a:defRPr>
            </a:lvl2pPr>
            <a:lvl3pPr marL="1121626" indent="-224325" defTabSz="895743" eaLnBrk="0" hangingPunct="0">
              <a:defRPr>
                <a:solidFill>
                  <a:schemeClr val="tx1"/>
                </a:solidFill>
                <a:latin typeface="Arial" charset="0"/>
              </a:defRPr>
            </a:lvl3pPr>
            <a:lvl4pPr marL="1570276" indent="-224325" defTabSz="895743" eaLnBrk="0" hangingPunct="0">
              <a:defRPr>
                <a:solidFill>
                  <a:schemeClr val="tx1"/>
                </a:solidFill>
                <a:latin typeface="Arial" charset="0"/>
              </a:defRPr>
            </a:lvl4pPr>
            <a:lvl5pPr marL="2018927" indent="-224325" defTabSz="895743" eaLnBrk="0" hangingPunct="0">
              <a:defRPr>
                <a:solidFill>
                  <a:schemeClr val="tx1"/>
                </a:solidFill>
                <a:latin typeface="Arial" charset="0"/>
              </a:defRPr>
            </a:lvl5pPr>
            <a:lvl6pPr marL="2467577" indent="-224325" defTabSz="895743" eaLnBrk="0" fontAlgn="base" hangingPunct="0">
              <a:spcBef>
                <a:spcPct val="0"/>
              </a:spcBef>
              <a:spcAft>
                <a:spcPct val="0"/>
              </a:spcAft>
              <a:defRPr>
                <a:solidFill>
                  <a:schemeClr val="tx1"/>
                </a:solidFill>
                <a:latin typeface="Arial" charset="0"/>
              </a:defRPr>
            </a:lvl6pPr>
            <a:lvl7pPr marL="2916227" indent="-224325" defTabSz="895743" eaLnBrk="0" fontAlgn="base" hangingPunct="0">
              <a:spcBef>
                <a:spcPct val="0"/>
              </a:spcBef>
              <a:spcAft>
                <a:spcPct val="0"/>
              </a:spcAft>
              <a:defRPr>
                <a:solidFill>
                  <a:schemeClr val="tx1"/>
                </a:solidFill>
                <a:latin typeface="Arial" charset="0"/>
              </a:defRPr>
            </a:lvl7pPr>
            <a:lvl8pPr marL="3364878" indent="-224325" defTabSz="895743" eaLnBrk="0" fontAlgn="base" hangingPunct="0">
              <a:spcBef>
                <a:spcPct val="0"/>
              </a:spcBef>
              <a:spcAft>
                <a:spcPct val="0"/>
              </a:spcAft>
              <a:defRPr>
                <a:solidFill>
                  <a:schemeClr val="tx1"/>
                </a:solidFill>
                <a:latin typeface="Arial" charset="0"/>
              </a:defRPr>
            </a:lvl8pPr>
            <a:lvl9pPr marL="3813528" indent="-224325" defTabSz="895743" eaLnBrk="0" fontAlgn="base" hangingPunct="0">
              <a:spcBef>
                <a:spcPct val="0"/>
              </a:spcBef>
              <a:spcAft>
                <a:spcPct val="0"/>
              </a:spcAft>
              <a:defRPr>
                <a:solidFill>
                  <a:schemeClr val="tx1"/>
                </a:solidFill>
                <a:latin typeface="Arial" charset="0"/>
              </a:defRPr>
            </a:lvl9pPr>
          </a:lstStyle>
          <a:p>
            <a:pPr eaLnBrk="1" hangingPunct="1"/>
            <a:fld id="{427B78D6-2750-4C1F-B857-61A09C5BE5B0}" type="slidenum">
              <a:rPr lang="en-US" altLang="en-US" smtClean="0">
                <a:latin typeface="Calibri" pitchFamily="34" charset="0"/>
              </a:rPr>
              <a:pPr eaLnBrk="1" hangingPunct="1"/>
              <a:t>56</a:t>
            </a:fld>
            <a:endParaRPr lang="en-US" altLang="en-US" dirty="0" smtClean="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a:solidFill>
                  <a:schemeClr val="tx1"/>
                </a:solidFill>
                <a:latin typeface="Arial" charset="0"/>
              </a:defRPr>
            </a:lvl1pPr>
            <a:lvl2pPr marL="729057" indent="-280406" defTabSz="895743" eaLnBrk="0" hangingPunct="0">
              <a:defRPr>
                <a:solidFill>
                  <a:schemeClr val="tx1"/>
                </a:solidFill>
                <a:latin typeface="Arial" charset="0"/>
              </a:defRPr>
            </a:lvl2pPr>
            <a:lvl3pPr marL="1121626" indent="-224325" defTabSz="895743" eaLnBrk="0" hangingPunct="0">
              <a:defRPr>
                <a:solidFill>
                  <a:schemeClr val="tx1"/>
                </a:solidFill>
                <a:latin typeface="Arial" charset="0"/>
              </a:defRPr>
            </a:lvl3pPr>
            <a:lvl4pPr marL="1570276" indent="-224325" defTabSz="895743" eaLnBrk="0" hangingPunct="0">
              <a:defRPr>
                <a:solidFill>
                  <a:schemeClr val="tx1"/>
                </a:solidFill>
                <a:latin typeface="Arial" charset="0"/>
              </a:defRPr>
            </a:lvl4pPr>
            <a:lvl5pPr marL="2018927" indent="-224325" defTabSz="895743" eaLnBrk="0" hangingPunct="0">
              <a:defRPr>
                <a:solidFill>
                  <a:schemeClr val="tx1"/>
                </a:solidFill>
                <a:latin typeface="Arial" charset="0"/>
              </a:defRPr>
            </a:lvl5pPr>
            <a:lvl6pPr marL="2467577" indent="-224325" defTabSz="895743" eaLnBrk="0" fontAlgn="base" hangingPunct="0">
              <a:spcBef>
                <a:spcPct val="0"/>
              </a:spcBef>
              <a:spcAft>
                <a:spcPct val="0"/>
              </a:spcAft>
              <a:defRPr>
                <a:solidFill>
                  <a:schemeClr val="tx1"/>
                </a:solidFill>
                <a:latin typeface="Arial" charset="0"/>
              </a:defRPr>
            </a:lvl6pPr>
            <a:lvl7pPr marL="2916227" indent="-224325" defTabSz="895743" eaLnBrk="0" fontAlgn="base" hangingPunct="0">
              <a:spcBef>
                <a:spcPct val="0"/>
              </a:spcBef>
              <a:spcAft>
                <a:spcPct val="0"/>
              </a:spcAft>
              <a:defRPr>
                <a:solidFill>
                  <a:schemeClr val="tx1"/>
                </a:solidFill>
                <a:latin typeface="Arial" charset="0"/>
              </a:defRPr>
            </a:lvl7pPr>
            <a:lvl8pPr marL="3364878" indent="-224325" defTabSz="895743" eaLnBrk="0" fontAlgn="base" hangingPunct="0">
              <a:spcBef>
                <a:spcPct val="0"/>
              </a:spcBef>
              <a:spcAft>
                <a:spcPct val="0"/>
              </a:spcAft>
              <a:defRPr>
                <a:solidFill>
                  <a:schemeClr val="tx1"/>
                </a:solidFill>
                <a:latin typeface="Arial" charset="0"/>
              </a:defRPr>
            </a:lvl8pPr>
            <a:lvl9pPr marL="3813528" indent="-224325" defTabSz="895743" eaLnBrk="0" fontAlgn="base" hangingPunct="0">
              <a:spcBef>
                <a:spcPct val="0"/>
              </a:spcBef>
              <a:spcAft>
                <a:spcPct val="0"/>
              </a:spcAft>
              <a:defRPr>
                <a:solidFill>
                  <a:schemeClr val="tx1"/>
                </a:solidFill>
                <a:latin typeface="Arial" charset="0"/>
              </a:defRPr>
            </a:lvl9pPr>
          </a:lstStyle>
          <a:p>
            <a:pPr eaLnBrk="1" hangingPunct="1"/>
            <a:fld id="{2DE6A0C8-358C-47CE-8362-CA559FEF91DB}" type="slidenum">
              <a:rPr lang="en-US" altLang="en-US" smtClean="0">
                <a:latin typeface="Calibri" pitchFamily="34" charset="0"/>
              </a:rPr>
              <a:pPr eaLnBrk="1" hangingPunct="1"/>
              <a:t>57</a:t>
            </a:fld>
            <a:endParaRPr lang="en-US" altLang="en-US" dirty="0" smtClean="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46762676-60A1-485D-8064-3613BFF3C018}" type="slidenum">
              <a:rPr lang="en-US" smtClean="0">
                <a:latin typeface="Calibri" pitchFamily="34" charset="0"/>
              </a:rPr>
              <a:pPr eaLnBrk="1" hangingPunct="1"/>
              <a:t>58</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Slide Number Placeholder 3"/>
          <p:cNvSpPr>
            <a:spLocks noGrp="1"/>
          </p:cNvSpPr>
          <p:nvPr>
            <p:ph type="sldNum" sz="quarter" idx="5"/>
          </p:nvPr>
        </p:nvSpPr>
        <p:spPr/>
        <p:txBody>
          <a:bodyPr/>
          <a:lstStyle/>
          <a:p>
            <a:pPr defTabSz="904983">
              <a:defRPr/>
            </a:pPr>
            <a:fld id="{67410ADD-EBEE-4D14-8AC4-FE078F5E65D2}" type="slidenum">
              <a:rPr lang="en-US" smtClean="0"/>
              <a:pPr defTabSz="904983">
                <a:defRPr/>
              </a:pPr>
              <a:t>59</a:t>
            </a:fld>
            <a:endParaRPr lang="en-US" dirty="0" smtClean="0"/>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26193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47640B87-F27C-4653-86AE-FC45268F0659}" type="slidenum">
              <a:rPr lang="en-US" smtClean="0">
                <a:latin typeface="Calibri" pitchFamily="34" charset="0"/>
              </a:rPr>
              <a:pPr eaLnBrk="1" hangingPunct="1"/>
              <a:t>6</a:t>
            </a:fld>
            <a:endParaRPr lang="en-US" dirty="0" smtClean="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F1E55D97-557B-4972-89F0-3C46E29A5C39}" type="slidenum">
              <a:rPr lang="en-US" smtClean="0">
                <a:latin typeface="Calibri" pitchFamily="34" charset="0"/>
              </a:rPr>
              <a:pPr eaLnBrk="1" hangingPunct="1"/>
              <a:t>60</a:t>
            </a:fld>
            <a:endParaRPr lang="en-US" dirty="0" smtClean="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CCC7B204-3C7B-4A02-A406-63F075838D86}" type="slidenum">
              <a:rPr lang="en-US" smtClean="0">
                <a:latin typeface="Calibri" pitchFamily="34" charset="0"/>
              </a:rPr>
              <a:pPr eaLnBrk="1" hangingPunct="1"/>
              <a:t>61</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0408D5B2-C3EC-402C-A2D0-8D707E766BAB}" type="slidenum">
              <a:rPr lang="en-US" smtClean="0">
                <a:latin typeface="Calibri" pitchFamily="34" charset="0"/>
              </a:rPr>
              <a:pPr eaLnBrk="1" hangingPunct="1"/>
              <a:t>62</a:t>
            </a:fld>
            <a:endParaRPr lang="en-US" dirty="0" smtClean="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C20BF2C3-7020-4986-89A0-8E9B642D72D3}" type="slidenum">
              <a:rPr lang="en-US" smtClean="0">
                <a:latin typeface="Calibri" pitchFamily="34" charset="0"/>
              </a:rPr>
              <a:pPr eaLnBrk="1" hangingPunct="1"/>
              <a:t>63</a:t>
            </a:fld>
            <a:endParaRPr lang="en-US" dirty="0" smtClean="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46C82D0-80E1-49E4-918F-01FEB89DCD6C}" type="slidenum">
              <a:rPr lang="en-US" smtClean="0">
                <a:latin typeface="Calibri" pitchFamily="34" charset="0"/>
              </a:rPr>
              <a:pPr eaLnBrk="1" hangingPunct="1"/>
              <a:t>64</a:t>
            </a:fld>
            <a:endParaRPr lang="en-US" dirty="0" smtClean="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E862C66D-5B0B-4E12-9C76-5AC8C173E735}" type="slidenum">
              <a:rPr lang="en-US" smtClean="0">
                <a:latin typeface="Calibri" pitchFamily="34" charset="0"/>
              </a:rPr>
              <a:pPr eaLnBrk="1" hangingPunct="1"/>
              <a:t>65</a:t>
            </a:fld>
            <a:endParaRPr lang="en-US" dirty="0" smtClean="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1594D8C3-E5A3-4015-8219-A09F91616105}" type="slidenum">
              <a:rPr lang="en-US" smtClean="0">
                <a:latin typeface="Calibri" pitchFamily="34" charset="0"/>
              </a:rPr>
              <a:pPr eaLnBrk="1" hangingPunct="1"/>
              <a:t>66</a:t>
            </a:fld>
            <a:endParaRPr lang="en-US" dirty="0" smtClean="0">
              <a:latin typeface="Calibri" pitchFamily="34" charset="0"/>
            </a:endParaRPr>
          </a:p>
        </p:txBody>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67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201280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68</a:t>
            </a:fld>
            <a:endParaRPr lang="en-US" dirty="0"/>
          </a:p>
        </p:txBody>
      </p:sp>
    </p:spTree>
    <p:extLst>
      <p:ext uri="{BB962C8B-B14F-4D97-AF65-F5344CB8AC3E}">
        <p14:creationId xmlns:p14="http://schemas.microsoft.com/office/powerpoint/2010/main" val="4473809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69</a:t>
            </a:fld>
            <a:endParaRPr lang="en-US" dirty="0"/>
          </a:p>
        </p:txBody>
      </p:sp>
    </p:spTree>
    <p:extLst>
      <p:ext uri="{BB962C8B-B14F-4D97-AF65-F5344CB8AC3E}">
        <p14:creationId xmlns:p14="http://schemas.microsoft.com/office/powerpoint/2010/main" val="134742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dirty="0"/>
          </a:p>
        </p:txBody>
      </p:sp>
    </p:spTree>
    <p:extLst>
      <p:ext uri="{BB962C8B-B14F-4D97-AF65-F5344CB8AC3E}">
        <p14:creationId xmlns:p14="http://schemas.microsoft.com/office/powerpoint/2010/main" val="4072692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70542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6260"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998F1E96-F0E6-44CD-B964-88C58DE31B16}" type="slidenum">
              <a:rPr lang="en-US" sz="1100"/>
              <a:pPr algn="r" eaLnBrk="1" hangingPunct="1"/>
              <a:t>71</a:t>
            </a:fld>
            <a:endParaRPr lang="en-US" sz="1100" dirty="0"/>
          </a:p>
        </p:txBody>
      </p:sp>
    </p:spTree>
    <p:extLst>
      <p:ext uri="{BB962C8B-B14F-4D97-AF65-F5344CB8AC3E}">
        <p14:creationId xmlns:p14="http://schemas.microsoft.com/office/powerpoint/2010/main" val="1331039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72</a:t>
            </a:fld>
            <a:endParaRPr lang="en-US" dirty="0"/>
          </a:p>
        </p:txBody>
      </p:sp>
    </p:spTree>
    <p:extLst>
      <p:ext uri="{BB962C8B-B14F-4D97-AF65-F5344CB8AC3E}">
        <p14:creationId xmlns:p14="http://schemas.microsoft.com/office/powerpoint/2010/main" val="3667749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73</a:t>
            </a:fld>
            <a:endParaRPr lang="en-US" dirty="0"/>
          </a:p>
        </p:txBody>
      </p:sp>
    </p:spTree>
    <p:extLst>
      <p:ext uri="{BB962C8B-B14F-4D97-AF65-F5344CB8AC3E}">
        <p14:creationId xmlns:p14="http://schemas.microsoft.com/office/powerpoint/2010/main" val="4499221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72CA38-3B7A-4D41-908B-227BC1400EF0}" type="slidenum">
              <a:rPr lang="en-US" smtClean="0"/>
              <a:pPr>
                <a:defRPr/>
              </a:pPr>
              <a:t>74</a:t>
            </a:fld>
            <a:endParaRPr lang="en-US" dirty="0"/>
          </a:p>
        </p:txBody>
      </p:sp>
    </p:spTree>
    <p:extLst>
      <p:ext uri="{BB962C8B-B14F-4D97-AF65-F5344CB8AC3E}">
        <p14:creationId xmlns:p14="http://schemas.microsoft.com/office/powerpoint/2010/main" val="9570929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q"/>
            </a:pPr>
            <a:endParaRPr lang="en-US" dirty="0" smtClean="0"/>
          </a:p>
        </p:txBody>
      </p:sp>
      <p:sp>
        <p:nvSpPr>
          <p:cNvPr id="94212" name="Slide Number Placeholder 3"/>
          <p:cNvSpPr txBox="1">
            <a:spLocks noGrp="1"/>
          </p:cNvSpPr>
          <p:nvPr/>
        </p:nvSpPr>
        <p:spPr bwMode="auto">
          <a:xfrm>
            <a:off x="3884027" y="8684927"/>
            <a:ext cx="2972422"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9" rIns="90558" bIns="45279" anchor="b"/>
          <a:lstStyle>
            <a:lvl1pPr defTabSz="920750" eaLnBrk="0" hangingPunct="0">
              <a:defRPr>
                <a:solidFill>
                  <a:schemeClr val="tx1"/>
                </a:solidFill>
                <a:latin typeface="Arial" charset="0"/>
              </a:defRPr>
            </a:lvl1pPr>
            <a:lvl2pPr marL="742950" indent="-285750" defTabSz="920750" eaLnBrk="0" hangingPunct="0">
              <a:defRPr>
                <a:solidFill>
                  <a:schemeClr val="tx1"/>
                </a:solidFill>
                <a:latin typeface="Arial" charset="0"/>
              </a:defRPr>
            </a:lvl2pPr>
            <a:lvl3pPr marL="1143000" indent="-228600" defTabSz="920750" eaLnBrk="0" hangingPunct="0">
              <a:defRPr>
                <a:solidFill>
                  <a:schemeClr val="tx1"/>
                </a:solidFill>
                <a:latin typeface="Arial" charset="0"/>
              </a:defRPr>
            </a:lvl3pPr>
            <a:lvl4pPr marL="1600200" indent="-228600" defTabSz="920750" eaLnBrk="0" hangingPunct="0">
              <a:defRPr>
                <a:solidFill>
                  <a:schemeClr val="tx1"/>
                </a:solidFill>
                <a:latin typeface="Arial" charset="0"/>
              </a:defRPr>
            </a:lvl4pPr>
            <a:lvl5pPr marL="2057400" indent="-228600" defTabSz="920750" eaLnBrk="0" hangingPunct="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pPr algn="r" eaLnBrk="1" hangingPunct="1"/>
            <a:fld id="{4843F668-2F19-42E6-8E37-80AA561BD77C}" type="slidenum">
              <a:rPr lang="en-US" sz="1100"/>
              <a:pPr algn="r" eaLnBrk="1" hangingPunct="1"/>
              <a:t>75</a:t>
            </a:fld>
            <a:endParaRPr lang="en-US" sz="1100" dirty="0"/>
          </a:p>
        </p:txBody>
      </p:sp>
    </p:spTree>
    <p:extLst>
      <p:ext uri="{BB962C8B-B14F-4D97-AF65-F5344CB8AC3E}">
        <p14:creationId xmlns:p14="http://schemas.microsoft.com/office/powerpoint/2010/main" val="28902061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76</a:t>
            </a:fld>
            <a:endParaRPr lang="en-US" dirty="0"/>
          </a:p>
        </p:txBody>
      </p:sp>
    </p:spTree>
    <p:extLst>
      <p:ext uri="{BB962C8B-B14F-4D97-AF65-F5344CB8AC3E}">
        <p14:creationId xmlns:p14="http://schemas.microsoft.com/office/powerpoint/2010/main" val="29520670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77</a:t>
            </a:fld>
            <a:endParaRPr lang="en-US" dirty="0"/>
          </a:p>
        </p:txBody>
      </p:sp>
    </p:spTree>
    <p:extLst>
      <p:ext uri="{BB962C8B-B14F-4D97-AF65-F5344CB8AC3E}">
        <p14:creationId xmlns:p14="http://schemas.microsoft.com/office/powerpoint/2010/main" val="24328564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78</a:t>
            </a:fld>
            <a:endParaRPr lang="en-US" dirty="0"/>
          </a:p>
        </p:txBody>
      </p:sp>
    </p:spTree>
    <p:extLst>
      <p:ext uri="{BB962C8B-B14F-4D97-AF65-F5344CB8AC3E}">
        <p14:creationId xmlns:p14="http://schemas.microsoft.com/office/powerpoint/2010/main" val="30633365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79</a:t>
            </a:fld>
            <a:endParaRPr lang="en-US" dirty="0"/>
          </a:p>
        </p:txBody>
      </p:sp>
    </p:spTree>
    <p:extLst>
      <p:ext uri="{BB962C8B-B14F-4D97-AF65-F5344CB8AC3E}">
        <p14:creationId xmlns:p14="http://schemas.microsoft.com/office/powerpoint/2010/main" val="91490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02B78504-F95D-4D5D-AAA8-BABABB1B4DC5}" type="slidenum">
              <a:rPr lang="en-US" altLang="en-US" smtClean="0">
                <a:solidFill>
                  <a:srgbClr val="000000"/>
                </a:solidFill>
                <a:latin typeface="Calibri" pitchFamily="34" charset="0"/>
              </a:rPr>
              <a:pPr eaLnBrk="1" hangingPunct="1"/>
              <a:t>8</a:t>
            </a:fld>
            <a:endParaRPr lang="en-US" altLang="en-US" dirty="0" smtClean="0">
              <a:solidFill>
                <a:srgbClr val="000000"/>
              </a:solidFill>
              <a:latin typeface="Calibri"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80</a:t>
            </a:fld>
            <a:endParaRPr lang="en-US" dirty="0"/>
          </a:p>
        </p:txBody>
      </p:sp>
    </p:spTree>
    <p:extLst>
      <p:ext uri="{BB962C8B-B14F-4D97-AF65-F5344CB8AC3E}">
        <p14:creationId xmlns:p14="http://schemas.microsoft.com/office/powerpoint/2010/main" val="2684104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81</a:t>
            </a:fld>
            <a:endParaRPr lang="en-US" dirty="0"/>
          </a:p>
        </p:txBody>
      </p:sp>
    </p:spTree>
    <p:extLst>
      <p:ext uri="{BB962C8B-B14F-4D97-AF65-F5344CB8AC3E}">
        <p14:creationId xmlns:p14="http://schemas.microsoft.com/office/powerpoint/2010/main" val="24603055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a:solidFill>
                  <a:schemeClr val="tx1"/>
                </a:solidFill>
                <a:latin typeface="Arial" charset="0"/>
              </a:defRPr>
            </a:lvl1pPr>
            <a:lvl2pPr marL="729057" indent="-280406" defTabSz="895743" eaLnBrk="0" hangingPunct="0">
              <a:defRPr>
                <a:solidFill>
                  <a:schemeClr val="tx1"/>
                </a:solidFill>
                <a:latin typeface="Arial" charset="0"/>
              </a:defRPr>
            </a:lvl2pPr>
            <a:lvl3pPr marL="1121626" indent="-224325" defTabSz="895743" eaLnBrk="0" hangingPunct="0">
              <a:defRPr>
                <a:solidFill>
                  <a:schemeClr val="tx1"/>
                </a:solidFill>
                <a:latin typeface="Arial" charset="0"/>
              </a:defRPr>
            </a:lvl3pPr>
            <a:lvl4pPr marL="1570276" indent="-224325" defTabSz="895743" eaLnBrk="0" hangingPunct="0">
              <a:defRPr>
                <a:solidFill>
                  <a:schemeClr val="tx1"/>
                </a:solidFill>
                <a:latin typeface="Arial" charset="0"/>
              </a:defRPr>
            </a:lvl4pPr>
            <a:lvl5pPr marL="2018927" indent="-224325" defTabSz="895743" eaLnBrk="0" hangingPunct="0">
              <a:defRPr>
                <a:solidFill>
                  <a:schemeClr val="tx1"/>
                </a:solidFill>
                <a:latin typeface="Arial" charset="0"/>
              </a:defRPr>
            </a:lvl5pPr>
            <a:lvl6pPr marL="2467577" indent="-224325" defTabSz="895743" eaLnBrk="0" fontAlgn="base" hangingPunct="0">
              <a:spcBef>
                <a:spcPct val="0"/>
              </a:spcBef>
              <a:spcAft>
                <a:spcPct val="0"/>
              </a:spcAft>
              <a:defRPr>
                <a:solidFill>
                  <a:schemeClr val="tx1"/>
                </a:solidFill>
                <a:latin typeface="Arial" charset="0"/>
              </a:defRPr>
            </a:lvl6pPr>
            <a:lvl7pPr marL="2916227" indent="-224325" defTabSz="895743" eaLnBrk="0" fontAlgn="base" hangingPunct="0">
              <a:spcBef>
                <a:spcPct val="0"/>
              </a:spcBef>
              <a:spcAft>
                <a:spcPct val="0"/>
              </a:spcAft>
              <a:defRPr>
                <a:solidFill>
                  <a:schemeClr val="tx1"/>
                </a:solidFill>
                <a:latin typeface="Arial" charset="0"/>
              </a:defRPr>
            </a:lvl7pPr>
            <a:lvl8pPr marL="3364878" indent="-224325" defTabSz="895743" eaLnBrk="0" fontAlgn="base" hangingPunct="0">
              <a:spcBef>
                <a:spcPct val="0"/>
              </a:spcBef>
              <a:spcAft>
                <a:spcPct val="0"/>
              </a:spcAft>
              <a:defRPr>
                <a:solidFill>
                  <a:schemeClr val="tx1"/>
                </a:solidFill>
                <a:latin typeface="Arial" charset="0"/>
              </a:defRPr>
            </a:lvl8pPr>
            <a:lvl9pPr marL="3813528" indent="-224325" defTabSz="895743" eaLnBrk="0" fontAlgn="base" hangingPunct="0">
              <a:spcBef>
                <a:spcPct val="0"/>
              </a:spcBef>
              <a:spcAft>
                <a:spcPct val="0"/>
              </a:spcAft>
              <a:defRPr>
                <a:solidFill>
                  <a:schemeClr val="tx1"/>
                </a:solidFill>
                <a:latin typeface="Arial" charset="0"/>
              </a:defRPr>
            </a:lvl9pPr>
          </a:lstStyle>
          <a:p>
            <a:pPr eaLnBrk="1" hangingPunct="1"/>
            <a:fld id="{94D239D7-6D96-4680-85A9-44D6AFAC9461}" type="slidenum">
              <a:rPr lang="en-US" altLang="en-US" smtClean="0">
                <a:latin typeface="Calibri" pitchFamily="34" charset="0"/>
              </a:rPr>
              <a:pPr eaLnBrk="1" hangingPunct="1"/>
              <a:t>82</a:t>
            </a:fld>
            <a:endParaRPr lang="en-US" altLang="en-US" dirty="0" smtClean="0">
              <a:latin typeface="Calibri"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67A47CC9-5529-4D3D-BB78-8FE1F0E8EB44}" type="slidenum">
              <a:rPr lang="en-US" smtClean="0">
                <a:latin typeface="Calibri" pitchFamily="34" charset="0"/>
              </a:rPr>
              <a:pPr eaLnBrk="1" hangingPunct="1"/>
              <a:t>83</a:t>
            </a:fld>
            <a:endParaRPr lang="en-US" dirty="0" smtClean="0">
              <a:latin typeface="Calibri"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84</a:t>
            </a:fld>
            <a:endParaRPr lang="en-US" dirty="0"/>
          </a:p>
        </p:txBody>
      </p:sp>
    </p:spTree>
    <p:extLst>
      <p:ext uri="{BB962C8B-B14F-4D97-AF65-F5344CB8AC3E}">
        <p14:creationId xmlns:p14="http://schemas.microsoft.com/office/powerpoint/2010/main" val="38954843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910DC12B-A14E-425E-AE2B-E263EA46E1E6}" type="slidenum">
              <a:rPr lang="en-US" smtClean="0">
                <a:latin typeface="Calibri" pitchFamily="34" charset="0"/>
              </a:rPr>
              <a:pPr eaLnBrk="1" hangingPunct="1"/>
              <a:t>85</a:t>
            </a:fld>
            <a:endParaRPr lang="en-US" dirty="0" smtClean="0">
              <a:latin typeface="Calibri"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4452" name="Slide Number Placeholder 3"/>
          <p:cNvSpPr>
            <a:spLocks noGrp="1"/>
          </p:cNvSpPr>
          <p:nvPr>
            <p:ph type="sldNum" sz="quarter" idx="5"/>
          </p:nvPr>
        </p:nvSpPr>
        <p:spPr/>
        <p:txBody>
          <a:bodyPr/>
          <a:lstStyle/>
          <a:p>
            <a:pPr defTabSz="904983">
              <a:defRPr/>
            </a:pPr>
            <a:fld id="{A290D940-EBBE-402E-A89A-9464AC5C892A}" type="slidenum">
              <a:rPr lang="en-US" smtClean="0"/>
              <a:pPr defTabSz="904983">
                <a:defRPr/>
              </a:pPr>
              <a:t>86</a:t>
            </a:fld>
            <a:endParaRPr lang="en-US" dirty="0" smtClean="0"/>
          </a:p>
        </p:txBody>
      </p:sp>
    </p:spTree>
    <p:extLst>
      <p:ext uri="{BB962C8B-B14F-4D97-AF65-F5344CB8AC3E}">
        <p14:creationId xmlns:p14="http://schemas.microsoft.com/office/powerpoint/2010/main" val="22233412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93B322B-4DF8-45C9-885A-BFD3C364ECF2}" type="slidenum">
              <a:rPr lang="en-US" altLang="en-US" smtClean="0">
                <a:latin typeface="Calibri" pitchFamily="34" charset="0"/>
              </a:rPr>
              <a:pPr eaLnBrk="1" hangingPunct="1"/>
              <a:t>87</a:t>
            </a:fld>
            <a:endParaRPr lang="en-US" altLang="en-US" dirty="0" smtClean="0">
              <a:latin typeface="Calibri"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88</a:t>
            </a:fld>
            <a:endParaRPr lang="en-US" dirty="0"/>
          </a:p>
        </p:txBody>
      </p:sp>
    </p:spTree>
    <p:extLst>
      <p:ext uri="{BB962C8B-B14F-4D97-AF65-F5344CB8AC3E}">
        <p14:creationId xmlns:p14="http://schemas.microsoft.com/office/powerpoint/2010/main" val="19966660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9501E21E-B2A7-4499-87D2-9EB9B4F905B3}" type="slidenum">
              <a:rPr lang="en-US" smtClean="0">
                <a:latin typeface="Calibri" pitchFamily="34" charset="0"/>
              </a:rPr>
              <a:pPr eaLnBrk="1" hangingPunct="1"/>
              <a:t>89</a:t>
            </a:fld>
            <a:endParaRPr 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B40A275D-023E-48FE-8DB7-C0C1FCCEAF5D}" type="slidenum">
              <a:rPr lang="en-US" altLang="en-US" smtClean="0">
                <a:solidFill>
                  <a:srgbClr val="000000"/>
                </a:solidFill>
                <a:latin typeface="Calibri" pitchFamily="34" charset="0"/>
              </a:rPr>
              <a:pPr eaLnBrk="1" hangingPunct="1"/>
              <a:t>9</a:t>
            </a:fld>
            <a:endParaRPr lang="en-US" altLang="en-US" dirty="0"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83EAB0EF-C88C-4064-BA08-48B09F21779D}" type="datetime1">
              <a:rPr lang="en-US" smtClean="0"/>
              <a:t>3/19/2015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864B8E7E-EB4A-46EF-8208-370906C47A1E}" type="datetime1">
              <a:rPr lang="en-US" smtClean="0"/>
              <a:t>3/19/2015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78F1281-21AE-4DC8-B3A4-CCAF4D3AE603}" type="datetime1">
              <a:rPr lang="en-US" smtClean="0"/>
              <a:t>3/19/2015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5F840152-3A27-483A-8C30-5B51238177DD}" type="datetime1">
              <a:rPr lang="en-US" smtClean="0"/>
              <a:t>3/19/2015</a:t>
            </a:fld>
            <a:endParaRPr lang="en-US" dirty="0"/>
          </a:p>
        </p:txBody>
      </p:sp>
      <p:sp>
        <p:nvSpPr>
          <p:cNvPr id="5" name="Footer Placeholder 4"/>
          <p:cNvSpPr>
            <a:spLocks noGrp="1"/>
          </p:cNvSpPr>
          <p:nvPr>
            <p:ph type="ftr" sz="quarter" idx="11"/>
          </p:nvPr>
        </p:nvSpPr>
        <p:spPr>
          <a:xfrm>
            <a:off x="2489200" y="6356350"/>
            <a:ext cx="41402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E42DA9-8A01-4275-8D88-B9A342A177F2}" type="slidenum">
              <a:rPr lang="en-US"/>
              <a:pPr>
                <a:defRPr/>
              </a:pPr>
              <a:t>‹#›</a:t>
            </a:fld>
            <a:endParaRPr lang="en-US" dirty="0"/>
          </a:p>
        </p:txBody>
      </p:sp>
    </p:spTree>
    <p:extLst>
      <p:ext uri="{BB962C8B-B14F-4D97-AF65-F5344CB8AC3E}">
        <p14:creationId xmlns:p14="http://schemas.microsoft.com/office/powerpoint/2010/main" val="141891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0A264E2-A09D-4A85-B291-2B6329888C54}" type="datetime1">
              <a:rPr lang="en-US" smtClean="0"/>
              <a:t>3/19/2015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E8972D9-F452-43B4-8F28-283264AB01EB}" type="datetime1">
              <a:rPr lang="en-US" smtClean="0"/>
              <a:t>3/19/2015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03B62B8-8093-4986-B21E-9EC13345054E}" type="datetime1">
              <a:rPr lang="en-US" smtClean="0"/>
              <a:t>3/19/2015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5C53477-3FF0-4361-9BC3-DC0CFF794B85}" type="datetime1">
              <a:rPr lang="en-US" smtClean="0"/>
              <a:t>3/19/2015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51CC8B2-1E80-42ED-B9F5-522A0379976D}" type="datetime1">
              <a:rPr lang="en-US" smtClean="0"/>
              <a:t>3/19/2015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4A9A5B8-1E3D-4A69-97E9-B431C17AC578}" type="datetime1">
              <a:rPr lang="en-US" smtClean="0"/>
              <a:t>3/19/2015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213B1EC-B95C-40D2-BD9F-5E21762B8ADC}" type="datetime1">
              <a:rPr lang="en-US" smtClean="0"/>
              <a:t>3/19/2015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AFB5020F-61C9-41E4-A59E-D85DAAC18278}" type="datetime1">
              <a:rPr lang="en-US" smtClean="0"/>
              <a:t>3/19/2015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A70054B-1F68-47DC-A260-C831E9A5212F}" type="datetime1">
              <a:rPr lang="en-US" smtClean="0"/>
              <a:t>3/19/2015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gadoe.org/Curriculum-Instruction-and-Assessment/Assessment/Pages/Georgia-Milestones-Assessment-System.asp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Assessment-System.aspx"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ctb.com/ga"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hyperlink" Target="http://www.ctb.com/ga"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hyperlink" Target="mailto:GeorgiaHelpDesk@ctb.com"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mailto:robert.mcleod@doe.k12.ga.us" TargetMode="External"/><Relationship Id="rId5" Type="http://schemas.openxmlformats.org/officeDocument/2006/relationships/hyperlink" Target="mailto:mhuneke@doe.k12.ga.us" TargetMode="External"/><Relationship Id="rId4" Type="http://schemas.openxmlformats.org/officeDocument/2006/relationships/hyperlink" Target="mailto:mmcbride@doe.k12.ga.u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idx="4294967295"/>
          </p:nvPr>
        </p:nvSpPr>
        <p:spPr>
          <a:xfrm>
            <a:off x="133973" y="2809789"/>
            <a:ext cx="8686800" cy="2256481"/>
          </a:xfrm>
        </p:spPr>
        <p:txBody>
          <a:bodyPr>
            <a:normAutofit/>
          </a:bodyPr>
          <a:lstStyle/>
          <a:p>
            <a:pPr>
              <a:defRPr/>
            </a:pPr>
            <a:r>
              <a:rPr lang="en-US" sz="3200" dirty="0" smtClean="0">
                <a:solidFill>
                  <a:srgbClr val="0000CC"/>
                </a:solidFill>
              </a:rPr>
              <a:t>End of Course Assessment (EOC)</a:t>
            </a:r>
            <a:br>
              <a:rPr lang="en-US" sz="3200" dirty="0" smtClean="0">
                <a:solidFill>
                  <a:srgbClr val="0000CC"/>
                </a:solidFill>
              </a:rPr>
            </a:br>
            <a:r>
              <a:rPr lang="en-US" sz="3200" dirty="0">
                <a:solidFill>
                  <a:srgbClr val="0000CC"/>
                </a:solidFill>
              </a:rPr>
              <a:t>Spring 2015</a:t>
            </a:r>
            <a:br>
              <a:rPr lang="en-US" sz="3200" dirty="0">
                <a:solidFill>
                  <a:srgbClr val="0000CC"/>
                </a:solidFill>
              </a:rPr>
            </a:br>
            <a:r>
              <a:rPr lang="en-US" sz="3200" dirty="0" smtClean="0">
                <a:solidFill>
                  <a:srgbClr val="0000CC"/>
                </a:solidFill>
              </a:rPr>
              <a:t>Pre-Administration Workshop</a:t>
            </a:r>
            <a:br>
              <a:rPr lang="en-US" sz="3200" dirty="0" smtClean="0">
                <a:solidFill>
                  <a:srgbClr val="0000CC"/>
                </a:solidFill>
              </a:rPr>
            </a:br>
            <a:r>
              <a:rPr lang="en-US" sz="3200" dirty="0" smtClean="0">
                <a:solidFill>
                  <a:srgbClr val="0000CC"/>
                </a:solidFill>
              </a:rPr>
              <a:t>March 17- 19, 2015</a:t>
            </a:r>
          </a:p>
        </p:txBody>
      </p:sp>
      <p:sp>
        <p:nvSpPr>
          <p:cNvPr id="6" name="Slide Number Placeholder 5"/>
          <p:cNvSpPr>
            <a:spLocks noGrp="1"/>
          </p:cNvSpPr>
          <p:nvPr>
            <p:ph type="sldNum" sz="quarter" idx="4294967295"/>
          </p:nvPr>
        </p:nvSpPr>
        <p:spPr>
          <a:xfrm>
            <a:off x="8077200" y="6356350"/>
            <a:ext cx="609600" cy="365125"/>
          </a:xfrm>
          <a:prstGeom prst="rect">
            <a:avLst/>
          </a:prstGeom>
        </p:spPr>
        <p:txBody>
          <a:bodyPr/>
          <a:lstStyle/>
          <a:p>
            <a:pPr>
              <a:defRPr/>
            </a:pPr>
            <a:fld id="{D8207955-AD14-4B9D-84CB-C4C2D6297E17}" type="slidenum">
              <a:rPr lang="en-US" smtClean="0"/>
              <a:pPr>
                <a:defRPr/>
              </a:pPr>
              <a:t>1</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7070"/>
            <a:ext cx="3325577" cy="173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0867" y="4967416"/>
            <a:ext cx="8221133" cy="923330"/>
          </a:xfrm>
          <a:prstGeom prst="rect">
            <a:avLst/>
          </a:prstGeom>
          <a:solidFill>
            <a:schemeClr val="bg1"/>
          </a:solidFill>
        </p:spPr>
        <p:txBody>
          <a:bodyPr wrap="square" rtlCol="0">
            <a:spAutoFit/>
          </a:bodyPr>
          <a:lstStyle/>
          <a:p>
            <a:r>
              <a:rPr lang="en-US" dirty="0"/>
              <a:t>This PowerPoint </a:t>
            </a:r>
            <a:r>
              <a:rPr lang="en-US" dirty="0" smtClean="0"/>
              <a:t>is available at:</a:t>
            </a:r>
            <a:endParaRPr lang="en-US" b="1" dirty="0" smtClean="0"/>
          </a:p>
          <a:p>
            <a:r>
              <a:rPr lang="en-US" b="1" dirty="0">
                <a:hlinkClick r:id="rId4"/>
              </a:rPr>
              <a:t>http://</a:t>
            </a:r>
            <a:r>
              <a:rPr lang="en-US" b="1" dirty="0" smtClean="0">
                <a:hlinkClick r:id="rId4"/>
              </a:rPr>
              <a:t>www.gadoe.org/Curriculum-Instruction-and-Assessment/Assessment/Pages/Georgia-Milestones-Assessment-System.aspx</a:t>
            </a:r>
            <a:r>
              <a:rPr lang="en-US" b="1" dirty="0" smtClean="0"/>
              <a:t> </a:t>
            </a:r>
            <a:endParaRPr lang="en-US" b="1" dirty="0"/>
          </a:p>
        </p:txBody>
      </p:sp>
    </p:spTree>
    <p:extLst>
      <p:ext uri="{BB962C8B-B14F-4D97-AF65-F5344CB8AC3E}">
        <p14:creationId xmlns:p14="http://schemas.microsoft.com/office/powerpoint/2010/main" val="1613147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0433" y="59267"/>
            <a:ext cx="8229600" cy="1219200"/>
          </a:xfrm>
        </p:spPr>
        <p:txBody>
          <a:bodyPr/>
          <a:lstStyle/>
          <a:p>
            <a:r>
              <a:rPr lang="en-US" altLang="en-US" sz="4000" dirty="0" smtClean="0">
                <a:solidFill>
                  <a:srgbClr val="0000CC"/>
                </a:solidFill>
              </a:rPr>
              <a:t>Administration Windows</a:t>
            </a:r>
          </a:p>
        </p:txBody>
      </p:sp>
      <p:sp>
        <p:nvSpPr>
          <p:cNvPr id="32771" name="Content Placeholder 2"/>
          <p:cNvSpPr>
            <a:spLocks noGrp="1"/>
          </p:cNvSpPr>
          <p:nvPr>
            <p:ph idx="1"/>
          </p:nvPr>
        </p:nvSpPr>
        <p:spPr>
          <a:xfrm>
            <a:off x="419100" y="1379538"/>
            <a:ext cx="8534400" cy="4191000"/>
          </a:xfrm>
        </p:spPr>
        <p:txBody>
          <a:bodyPr/>
          <a:lstStyle/>
          <a:p>
            <a:pPr marL="457200" lvl="1" indent="0">
              <a:buFont typeface="Arial" charset="0"/>
              <a:buNone/>
            </a:pPr>
            <a:r>
              <a:rPr lang="en-US" altLang="en-US" sz="2400" dirty="0" smtClean="0"/>
              <a:t> </a:t>
            </a:r>
          </a:p>
          <a:p>
            <a:pPr marL="457200" lvl="1" indent="0">
              <a:buFont typeface="Arial" charset="0"/>
              <a:buNone/>
            </a:pPr>
            <a:r>
              <a:rPr lang="en-US" altLang="en-US" sz="2400" dirty="0" smtClean="0"/>
              <a:t> </a:t>
            </a:r>
          </a:p>
          <a:p>
            <a:endParaRPr lang="en-US" altLang="en-US" sz="2400" i="1" dirty="0" smtClean="0"/>
          </a:p>
          <a:p>
            <a:endParaRPr lang="en-US" altLang="en-US" sz="2400" b="1" dirty="0" smtClean="0"/>
          </a:p>
          <a:p>
            <a:endParaRPr lang="en-US" alt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3209510252"/>
              </p:ext>
            </p:extLst>
          </p:nvPr>
        </p:nvGraphicFramePr>
        <p:xfrm>
          <a:off x="448735" y="1748893"/>
          <a:ext cx="7890932" cy="3574862"/>
        </p:xfrm>
        <a:graphic>
          <a:graphicData uri="http://schemas.openxmlformats.org/drawingml/2006/table">
            <a:tbl>
              <a:tblPr firstRow="1" bandRow="1">
                <a:tableStyleId>{5C22544A-7EE6-4342-B048-85BDC9FD1C3A}</a:tableStyleId>
              </a:tblPr>
              <a:tblGrid>
                <a:gridCol w="3945466"/>
                <a:gridCol w="3945466"/>
              </a:tblGrid>
              <a:tr h="614098">
                <a:tc>
                  <a:txBody>
                    <a:bodyPr/>
                    <a:lstStyle/>
                    <a:p>
                      <a:r>
                        <a:rPr lang="en-US" sz="1800" dirty="0" smtClean="0"/>
                        <a:t>Test Administration</a:t>
                      </a:r>
                      <a:r>
                        <a:rPr lang="en-US" sz="1800" baseline="0" dirty="0" smtClean="0"/>
                        <a:t> </a:t>
                      </a:r>
                      <a:endParaRPr lang="en-US" sz="1800" dirty="0"/>
                    </a:p>
                  </a:txBody>
                  <a:tcPr marT="45725" marB="45725"/>
                </a:tc>
                <a:tc>
                  <a:txBody>
                    <a:bodyPr/>
                    <a:lstStyle/>
                    <a:p>
                      <a:r>
                        <a:rPr lang="en-US" sz="1800" dirty="0" smtClean="0"/>
                        <a:t>Administration</a:t>
                      </a:r>
                      <a:r>
                        <a:rPr lang="en-US" sz="1800" baseline="0" dirty="0" smtClean="0"/>
                        <a:t> Windows</a:t>
                      </a:r>
                      <a:endParaRPr lang="en-US" sz="1800" dirty="0"/>
                    </a:p>
                  </a:txBody>
                  <a:tcPr marT="45725" marB="45725"/>
                </a:tc>
              </a:tr>
              <a:tr h="543838">
                <a:tc>
                  <a:txBody>
                    <a:bodyPr/>
                    <a:lstStyle/>
                    <a:p>
                      <a:r>
                        <a:rPr lang="en-US" sz="1800" dirty="0" smtClean="0"/>
                        <a:t>Spring Main</a:t>
                      </a:r>
                      <a:endParaRPr lang="en-US" sz="1800" dirty="0"/>
                    </a:p>
                  </a:txBody>
                  <a:tcPr marT="45725" marB="45725"/>
                </a:tc>
                <a:tc>
                  <a:txBody>
                    <a:bodyPr/>
                    <a:lstStyle/>
                    <a:p>
                      <a:r>
                        <a:rPr lang="en-US" sz="1800" dirty="0" smtClean="0"/>
                        <a:t>April 27 – June 5, 2015</a:t>
                      </a:r>
                      <a:endParaRPr lang="en-US" sz="1800" dirty="0"/>
                    </a:p>
                  </a:txBody>
                  <a:tcPr marT="45725" marB="45725"/>
                </a:tc>
              </a:tr>
              <a:tr h="614098">
                <a:tc>
                  <a:txBody>
                    <a:bodyPr/>
                    <a:lstStyle/>
                    <a:p>
                      <a:r>
                        <a:rPr lang="en-US" sz="1800" dirty="0" smtClean="0"/>
                        <a:t>Summer Main</a:t>
                      </a:r>
                      <a:endParaRPr lang="en-US" sz="1800" dirty="0">
                        <a:solidFill>
                          <a:srgbClr val="FF3300"/>
                        </a:solidFill>
                      </a:endParaRPr>
                    </a:p>
                  </a:txBody>
                  <a:tcPr marT="45725" marB="45725"/>
                </a:tc>
                <a:tc>
                  <a:txBody>
                    <a:bodyPr/>
                    <a:lstStyle/>
                    <a:p>
                      <a:r>
                        <a:rPr lang="en-US" sz="1800" dirty="0" smtClean="0"/>
                        <a:t>June 15 – July  17, 2015</a:t>
                      </a:r>
                      <a:r>
                        <a:rPr lang="en-US" sz="1800" dirty="0" smtClean="0">
                          <a:solidFill>
                            <a:srgbClr val="FF0000"/>
                          </a:solidFill>
                        </a:rPr>
                        <a:t>*</a:t>
                      </a:r>
                      <a:endParaRPr lang="en-US" sz="1800" dirty="0">
                        <a:solidFill>
                          <a:srgbClr val="FF0000"/>
                        </a:solidFill>
                      </a:endParaRPr>
                    </a:p>
                  </a:txBody>
                  <a:tcPr marT="45725" marB="45725"/>
                </a:tc>
              </a:tr>
              <a:tr h="614098">
                <a:tc>
                  <a:txBody>
                    <a:bodyPr/>
                    <a:lstStyle/>
                    <a:p>
                      <a:r>
                        <a:rPr lang="en-US" dirty="0" smtClean="0"/>
                        <a:t>Fall Mid-Month</a:t>
                      </a:r>
                      <a:endParaRPr lang="en-US" dirty="0"/>
                    </a:p>
                  </a:txBody>
                  <a:tcPr marT="45725" marB="45725"/>
                </a:tc>
                <a:tc>
                  <a:txBody>
                    <a:bodyPr/>
                    <a:lstStyle/>
                    <a:p>
                      <a:r>
                        <a:rPr lang="en-US" dirty="0" smtClean="0"/>
                        <a:t>August 3 – 21, 2015</a:t>
                      </a:r>
                      <a:r>
                        <a:rPr lang="en-US" dirty="0" smtClean="0">
                          <a:solidFill>
                            <a:srgbClr val="FF0000"/>
                          </a:solidFill>
                        </a:rPr>
                        <a:t>*</a:t>
                      </a:r>
                      <a:endParaRPr lang="en-US" dirty="0" smtClean="0">
                        <a:solidFill>
                          <a:schemeClr val="dk1"/>
                        </a:solidFill>
                      </a:endParaRPr>
                    </a:p>
                    <a:p>
                      <a:r>
                        <a:rPr lang="en-US" dirty="0" smtClean="0"/>
                        <a:t>September</a:t>
                      </a:r>
                      <a:r>
                        <a:rPr lang="en-US" baseline="0" dirty="0" smtClean="0"/>
                        <a:t> 14 – 25, 2015</a:t>
                      </a:r>
                      <a:r>
                        <a:rPr lang="en-US" baseline="0" dirty="0" smtClean="0">
                          <a:solidFill>
                            <a:srgbClr val="FF0000"/>
                          </a:solidFill>
                        </a:rPr>
                        <a:t>*</a:t>
                      </a:r>
                    </a:p>
                    <a:p>
                      <a:r>
                        <a:rPr lang="en-US" baseline="0" dirty="0" smtClean="0"/>
                        <a:t>October 12 – 23, 2015</a:t>
                      </a:r>
                    </a:p>
                    <a:p>
                      <a:r>
                        <a:rPr lang="en-US" baseline="0" dirty="0" smtClean="0"/>
                        <a:t>November 9 – 20, 2015</a:t>
                      </a:r>
                      <a:endParaRPr lang="en-US" dirty="0"/>
                    </a:p>
                  </a:txBody>
                  <a:tcPr marT="45725" marB="45725"/>
                </a:tc>
              </a:tr>
              <a:tr h="614098">
                <a:tc>
                  <a:txBody>
                    <a:bodyPr/>
                    <a:lstStyle/>
                    <a:p>
                      <a:r>
                        <a:rPr lang="en-US" dirty="0" smtClean="0"/>
                        <a:t>Winter Main</a:t>
                      </a:r>
                      <a:endParaRPr lang="en-US" dirty="0"/>
                    </a:p>
                  </a:txBody>
                  <a:tcPr marT="45725" marB="45725"/>
                </a:tc>
                <a:tc>
                  <a:txBody>
                    <a:bodyPr/>
                    <a:lstStyle/>
                    <a:p>
                      <a:r>
                        <a:rPr lang="en-US" dirty="0" smtClean="0"/>
                        <a:t>November 30, 2015 – January </a:t>
                      </a:r>
                      <a:r>
                        <a:rPr lang="en-US" baseline="0" dirty="0" smtClean="0"/>
                        <a:t>8, 2016</a:t>
                      </a:r>
                      <a:endParaRPr lang="en-US" dirty="0"/>
                    </a:p>
                  </a:txBody>
                  <a:tcPr marT="45725" marB="45725"/>
                </a:tc>
              </a:tr>
            </a:tbl>
          </a:graphicData>
        </a:graphic>
      </p:graphicFrame>
      <p:sp>
        <p:nvSpPr>
          <p:cNvPr id="22552" name="TextBox 2"/>
          <p:cNvSpPr txBox="1">
            <a:spLocks noChangeArrowheads="1"/>
          </p:cNvSpPr>
          <p:nvPr/>
        </p:nvSpPr>
        <p:spPr bwMode="auto">
          <a:xfrm>
            <a:off x="533400" y="5689198"/>
            <a:ext cx="754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dirty="0" smtClean="0">
                <a:solidFill>
                  <a:srgbClr val="FF0000"/>
                </a:solidFill>
              </a:rPr>
              <a:t>*</a:t>
            </a:r>
            <a:r>
              <a:rPr lang="en-US" sz="1600" dirty="0" smtClean="0"/>
              <a:t>Test-out administrations are available.</a:t>
            </a:r>
          </a:p>
          <a:p>
            <a:pPr eaLnBrk="1" hangingPunct="1">
              <a:defRPr/>
            </a:pPr>
            <a:endParaRPr lang="en-US" sz="1600" strike="sngStrike" dirty="0" smtClean="0"/>
          </a:p>
        </p:txBody>
      </p:sp>
      <p:sp>
        <p:nvSpPr>
          <p:cNvPr id="3" name="Slide Number Placeholder 2"/>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1660367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74559"/>
            <a:ext cx="6316630" cy="1325563"/>
          </a:xfrm>
        </p:spPr>
        <p:txBody>
          <a:bodyPr/>
          <a:lstStyle/>
          <a:p>
            <a:r>
              <a:rPr lang="en-US" altLang="en-US" dirty="0" smtClean="0">
                <a:solidFill>
                  <a:srgbClr val="0000CC"/>
                </a:solidFill>
              </a:rPr>
              <a:t>Administration Times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6928927"/>
              </p:ext>
            </p:extLst>
          </p:nvPr>
        </p:nvGraphicFramePr>
        <p:xfrm>
          <a:off x="255494" y="1491915"/>
          <a:ext cx="7234518" cy="3693037"/>
        </p:xfrm>
        <a:graphic>
          <a:graphicData uri="http://schemas.openxmlformats.org/drawingml/2006/table">
            <a:tbl>
              <a:tblPr firstRow="1" bandRow="1">
                <a:tableStyleId>{5C22544A-7EE6-4342-B048-85BDC9FD1C3A}</a:tableStyleId>
              </a:tblPr>
              <a:tblGrid>
                <a:gridCol w="2210547"/>
                <a:gridCol w="1607671"/>
                <a:gridCol w="1674657"/>
                <a:gridCol w="1741643"/>
              </a:tblGrid>
              <a:tr h="983491">
                <a:tc>
                  <a:txBody>
                    <a:bodyPr/>
                    <a:lstStyle/>
                    <a:p>
                      <a:pPr algn="ctr"/>
                      <a:r>
                        <a:rPr lang="en-US" sz="2000" dirty="0" smtClean="0"/>
                        <a:t>Content Area/Course</a:t>
                      </a:r>
                      <a:endParaRPr lang="en-US" sz="2000" dirty="0"/>
                    </a:p>
                  </a:txBody>
                  <a:tcPr marT="45731" marB="45731" anchor="ctr"/>
                </a:tc>
                <a:tc>
                  <a:txBody>
                    <a:bodyPr/>
                    <a:lstStyle/>
                    <a:p>
                      <a:pPr algn="ctr"/>
                      <a:r>
                        <a:rPr lang="en-US" sz="2000" dirty="0" smtClean="0"/>
                        <a:t>Test</a:t>
                      </a:r>
                      <a:r>
                        <a:rPr lang="en-US" sz="2000" baseline="0" dirty="0" smtClean="0"/>
                        <a:t> Section(s)</a:t>
                      </a:r>
                      <a:endParaRPr lang="en-US" sz="2000" dirty="0"/>
                    </a:p>
                  </a:txBody>
                  <a:tcPr marT="45731" marB="45731" anchor="ctr"/>
                </a:tc>
                <a:tc>
                  <a:txBody>
                    <a:bodyPr/>
                    <a:lstStyle/>
                    <a:p>
                      <a:pPr algn="ctr"/>
                      <a:r>
                        <a:rPr lang="en-US" sz="2000" dirty="0" smtClean="0"/>
                        <a:t>Minimum Time Per Section(s)</a:t>
                      </a:r>
                      <a:endParaRPr lang="en-US" sz="2000" dirty="0"/>
                    </a:p>
                  </a:txBody>
                  <a:tcPr marT="45731" marB="45731" anchor="ctr"/>
                </a:tc>
                <a:tc>
                  <a:txBody>
                    <a:bodyPr/>
                    <a:lstStyle/>
                    <a:p>
                      <a:pPr algn="ctr"/>
                      <a:r>
                        <a:rPr lang="en-US" sz="2000" dirty="0" smtClean="0"/>
                        <a:t>Maximum</a:t>
                      </a:r>
                      <a:r>
                        <a:rPr lang="en-US" sz="2000" baseline="0" dirty="0" smtClean="0"/>
                        <a:t> Time Per Section(s)</a:t>
                      </a:r>
                      <a:endParaRPr lang="en-US" sz="2000" dirty="0"/>
                    </a:p>
                  </a:txBody>
                  <a:tcPr marT="45731" marB="45731" anchor="ctr"/>
                </a:tc>
              </a:tr>
              <a:tr h="685470">
                <a:tc>
                  <a:txBody>
                    <a:bodyPr/>
                    <a:lstStyle/>
                    <a:p>
                      <a:r>
                        <a:rPr lang="en-US" sz="2000" dirty="0" smtClean="0"/>
                        <a:t>English Language</a:t>
                      </a:r>
                      <a:r>
                        <a:rPr lang="en-US" sz="2000" baseline="0" dirty="0" smtClean="0"/>
                        <a:t> Arts</a:t>
                      </a:r>
                      <a:endParaRPr lang="en-US" sz="2000" dirty="0"/>
                    </a:p>
                  </a:txBody>
                  <a:tcPr marT="45731" marB="45731"/>
                </a:tc>
                <a:tc>
                  <a:txBody>
                    <a:bodyPr/>
                    <a:lstStyle/>
                    <a:p>
                      <a:pPr algn="ctr"/>
                      <a:r>
                        <a:rPr lang="en-US" sz="2000" dirty="0" smtClean="0"/>
                        <a:t>1 and 2</a:t>
                      </a:r>
                      <a:endParaRPr lang="en-US" sz="2000" dirty="0"/>
                    </a:p>
                  </a:txBody>
                  <a:tcPr marT="45731" marB="45731"/>
                </a:tc>
                <a:tc>
                  <a:txBody>
                    <a:bodyPr/>
                    <a:lstStyle/>
                    <a:p>
                      <a:pPr algn="ctr"/>
                      <a:r>
                        <a:rPr lang="en-US" sz="2000" dirty="0" smtClean="0"/>
                        <a:t>60</a:t>
                      </a:r>
                      <a:endParaRPr lang="en-US" sz="2000" dirty="0"/>
                    </a:p>
                  </a:txBody>
                  <a:tcPr marT="45731" marB="45731"/>
                </a:tc>
                <a:tc>
                  <a:txBody>
                    <a:bodyPr/>
                    <a:lstStyle/>
                    <a:p>
                      <a:pPr algn="ctr"/>
                      <a:r>
                        <a:rPr lang="en-US" sz="2000" dirty="0" smtClean="0"/>
                        <a:t>70</a:t>
                      </a:r>
                      <a:endParaRPr lang="en-US" sz="2000" dirty="0"/>
                    </a:p>
                  </a:txBody>
                  <a:tcPr marT="45731" marB="45731"/>
                </a:tc>
              </a:tr>
              <a:tr h="685470">
                <a:tc>
                  <a:txBody>
                    <a:bodyPr/>
                    <a:lstStyle/>
                    <a:p>
                      <a:r>
                        <a:rPr lang="en-US" sz="2000" dirty="0" smtClean="0"/>
                        <a:t>English Language</a:t>
                      </a:r>
                      <a:r>
                        <a:rPr lang="en-US" sz="2000" baseline="0" dirty="0" smtClean="0"/>
                        <a:t> Arts</a:t>
                      </a:r>
                      <a:endParaRPr lang="en-US" sz="2000" dirty="0"/>
                    </a:p>
                  </a:txBody>
                  <a:tcPr marT="45731" marB="45731"/>
                </a:tc>
                <a:tc>
                  <a:txBody>
                    <a:bodyPr/>
                    <a:lstStyle/>
                    <a:p>
                      <a:pPr algn="ctr"/>
                      <a:r>
                        <a:rPr lang="en-US" sz="2000" dirty="0" smtClean="0"/>
                        <a:t>3</a:t>
                      </a:r>
                      <a:endParaRPr lang="en-US" sz="2000" dirty="0"/>
                    </a:p>
                  </a:txBody>
                  <a:tcPr marT="45731" marB="45731"/>
                </a:tc>
                <a:tc>
                  <a:txBody>
                    <a:bodyPr/>
                    <a:lstStyle/>
                    <a:p>
                      <a:pPr algn="ctr"/>
                      <a:r>
                        <a:rPr lang="en-US" sz="2000" dirty="0" smtClean="0"/>
                        <a:t>70</a:t>
                      </a:r>
                      <a:endParaRPr lang="en-US" sz="2000" dirty="0"/>
                    </a:p>
                  </a:txBody>
                  <a:tcPr marT="45731" marB="45731"/>
                </a:tc>
                <a:tc>
                  <a:txBody>
                    <a:bodyPr/>
                    <a:lstStyle/>
                    <a:p>
                      <a:pPr algn="ctr"/>
                      <a:r>
                        <a:rPr lang="en-US" sz="2000" dirty="0" smtClean="0"/>
                        <a:t>90</a:t>
                      </a:r>
                      <a:endParaRPr lang="en-US" sz="2000" dirty="0"/>
                    </a:p>
                  </a:txBody>
                  <a:tcPr marT="45731" marB="45731"/>
                </a:tc>
              </a:tr>
              <a:tr h="387449">
                <a:tc>
                  <a:txBody>
                    <a:bodyPr/>
                    <a:lstStyle/>
                    <a:p>
                      <a:r>
                        <a:rPr lang="en-US" sz="2000" dirty="0" smtClean="0"/>
                        <a:t>Mathematics</a:t>
                      </a:r>
                      <a:endParaRPr lang="en-US" sz="2000" dirty="0"/>
                    </a:p>
                  </a:txBody>
                  <a:tcPr marT="45731" marB="45731"/>
                </a:tc>
                <a:tc>
                  <a:txBody>
                    <a:bodyPr/>
                    <a:lstStyle/>
                    <a:p>
                      <a:pPr algn="ctr"/>
                      <a:r>
                        <a:rPr lang="en-US" sz="2000" dirty="0" smtClean="0"/>
                        <a:t>1 and 2</a:t>
                      </a:r>
                      <a:endParaRPr lang="en-US" sz="2000" dirty="0"/>
                    </a:p>
                  </a:txBody>
                  <a:tcPr marT="45731" marB="45731"/>
                </a:tc>
                <a:tc>
                  <a:txBody>
                    <a:bodyPr/>
                    <a:lstStyle/>
                    <a:p>
                      <a:pPr algn="ctr"/>
                      <a:r>
                        <a:rPr lang="en-US" sz="2000" dirty="0" smtClean="0"/>
                        <a:t>60</a:t>
                      </a:r>
                      <a:endParaRPr lang="en-US" sz="2000" dirty="0"/>
                    </a:p>
                  </a:txBody>
                  <a:tcPr marT="45731" marB="45731"/>
                </a:tc>
                <a:tc>
                  <a:txBody>
                    <a:bodyPr/>
                    <a:lstStyle/>
                    <a:p>
                      <a:pPr algn="ctr"/>
                      <a:r>
                        <a:rPr lang="en-US" sz="2000" dirty="0" smtClean="0"/>
                        <a:t>80</a:t>
                      </a:r>
                      <a:endParaRPr lang="en-US" sz="2000" dirty="0"/>
                    </a:p>
                  </a:txBody>
                  <a:tcPr marT="45731" marB="45731"/>
                </a:tc>
              </a:tr>
              <a:tr h="492527">
                <a:tc>
                  <a:txBody>
                    <a:bodyPr/>
                    <a:lstStyle/>
                    <a:p>
                      <a:r>
                        <a:rPr lang="en-US" sz="2000" dirty="0" smtClean="0"/>
                        <a:t>Science</a:t>
                      </a:r>
                    </a:p>
                  </a:txBody>
                  <a:tcPr marT="45731" marB="45731"/>
                </a:tc>
                <a:tc>
                  <a:txBody>
                    <a:bodyPr/>
                    <a:lstStyle/>
                    <a:p>
                      <a:pPr algn="ctr"/>
                      <a:r>
                        <a:rPr lang="en-US" sz="2000" dirty="0" smtClean="0"/>
                        <a:t>1 and 2</a:t>
                      </a:r>
                      <a:endParaRPr lang="en-US" sz="2000" dirty="0"/>
                    </a:p>
                  </a:txBody>
                  <a:tcPr marT="45731" marB="45731"/>
                </a:tc>
                <a:tc>
                  <a:txBody>
                    <a:bodyPr/>
                    <a:lstStyle/>
                    <a:p>
                      <a:pPr algn="ctr"/>
                      <a:r>
                        <a:rPr lang="en-US" sz="2000" dirty="0" smtClean="0"/>
                        <a:t>50</a:t>
                      </a:r>
                      <a:endParaRPr lang="en-US" sz="2000" dirty="0"/>
                    </a:p>
                  </a:txBody>
                  <a:tcPr marT="45731" marB="45731"/>
                </a:tc>
                <a:tc>
                  <a:txBody>
                    <a:bodyPr/>
                    <a:lstStyle/>
                    <a:p>
                      <a:pPr algn="ctr"/>
                      <a:r>
                        <a:rPr lang="en-US" sz="2000" dirty="0" smtClean="0"/>
                        <a:t>70</a:t>
                      </a:r>
                      <a:endParaRPr lang="en-US" sz="2000" dirty="0"/>
                    </a:p>
                  </a:txBody>
                  <a:tcPr marT="45731" marB="45731"/>
                </a:tc>
              </a:tr>
              <a:tr h="387449">
                <a:tc>
                  <a:txBody>
                    <a:bodyPr/>
                    <a:lstStyle/>
                    <a:p>
                      <a:r>
                        <a:rPr lang="en-US" sz="2000" dirty="0" smtClean="0"/>
                        <a:t>Social Studies</a:t>
                      </a:r>
                      <a:endParaRPr lang="en-US" sz="2000" dirty="0"/>
                    </a:p>
                  </a:txBody>
                  <a:tcPr marT="45731" marB="45731"/>
                </a:tc>
                <a:tc>
                  <a:txBody>
                    <a:bodyPr/>
                    <a:lstStyle/>
                    <a:p>
                      <a:pPr algn="ctr"/>
                      <a:r>
                        <a:rPr lang="en-US" sz="2000" dirty="0" smtClean="0"/>
                        <a:t>1 and 2</a:t>
                      </a:r>
                      <a:endParaRPr lang="en-US" sz="2000" dirty="0"/>
                    </a:p>
                  </a:txBody>
                  <a:tcPr marT="45731" marB="45731"/>
                </a:tc>
                <a:tc>
                  <a:txBody>
                    <a:bodyPr/>
                    <a:lstStyle/>
                    <a:p>
                      <a:pPr algn="ctr"/>
                      <a:r>
                        <a:rPr lang="en-US" sz="2000" dirty="0" smtClean="0"/>
                        <a:t>50</a:t>
                      </a:r>
                      <a:endParaRPr lang="en-US" sz="2000" dirty="0"/>
                    </a:p>
                  </a:txBody>
                  <a:tcPr marT="45731" marB="45731"/>
                </a:tc>
                <a:tc>
                  <a:txBody>
                    <a:bodyPr/>
                    <a:lstStyle/>
                    <a:p>
                      <a:pPr algn="ctr"/>
                      <a:r>
                        <a:rPr lang="en-US" sz="2000" dirty="0" smtClean="0"/>
                        <a:t>70</a:t>
                      </a:r>
                      <a:endParaRPr lang="en-US" sz="2000" dirty="0"/>
                    </a:p>
                  </a:txBody>
                  <a:tcPr marT="45731" marB="45731"/>
                </a:tc>
              </a:tr>
            </a:tbl>
          </a:graphicData>
        </a:graphic>
      </p:graphicFrame>
      <p:sp>
        <p:nvSpPr>
          <p:cNvPr id="35880"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23AFC31-9E15-410C-9492-81E1A0EC1EAA}" type="slidenum">
              <a:rPr lang="en-US" altLang="en-US" smtClean="0">
                <a:latin typeface="Calibri" pitchFamily="34" charset="0"/>
                <a:cs typeface="Arial" charset="0"/>
              </a:rPr>
              <a:pPr eaLnBrk="1" fontAlgn="base" hangingPunct="1">
                <a:spcBef>
                  <a:spcPct val="0"/>
                </a:spcBef>
                <a:spcAft>
                  <a:spcPct val="0"/>
                </a:spcAft>
              </a:pPr>
              <a:t>11</a:t>
            </a:fld>
            <a:endParaRPr lang="en-US" altLang="en-US" dirty="0" smtClean="0">
              <a:latin typeface="Calibri" pitchFamily="34" charset="0"/>
              <a:cs typeface="Arial" charset="0"/>
            </a:endParaRPr>
          </a:p>
        </p:txBody>
      </p:sp>
      <p:sp>
        <p:nvSpPr>
          <p:cNvPr id="8" name="TextBox 7"/>
          <p:cNvSpPr txBox="1"/>
          <p:nvPr/>
        </p:nvSpPr>
        <p:spPr>
          <a:xfrm>
            <a:off x="282388" y="5113771"/>
            <a:ext cx="716728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600" dirty="0">
                <a:solidFill>
                  <a:srgbClr val="0000CC"/>
                </a:solidFill>
              </a:rPr>
              <a:t>A section may not be stopped until the minimum allotment of time has expired.  If students are still productively engaged with the test content, the maximum amount of time, per section, may be given in 10 minute </a:t>
            </a:r>
            <a:r>
              <a:rPr lang="en-US" sz="1600" dirty="0" smtClean="0">
                <a:solidFill>
                  <a:srgbClr val="0000CC"/>
                </a:solidFill>
              </a:rPr>
              <a:t>increments.</a:t>
            </a:r>
            <a:endParaRPr lang="en-US" sz="1600" dirty="0">
              <a:solidFill>
                <a:srgbClr val="0000CC"/>
              </a:solidFill>
            </a:endParaRPr>
          </a:p>
        </p:txBody>
      </p:sp>
      <p:sp>
        <p:nvSpPr>
          <p:cNvPr id="9" name="TextBox 8"/>
          <p:cNvSpPr txBox="1"/>
          <p:nvPr/>
        </p:nvSpPr>
        <p:spPr>
          <a:xfrm>
            <a:off x="5338481" y="5636080"/>
            <a:ext cx="3267636"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600" b="1" dirty="0">
                <a:solidFill>
                  <a:srgbClr val="FF0000"/>
                </a:solidFill>
              </a:rPr>
              <a:t>Note:  </a:t>
            </a:r>
            <a:r>
              <a:rPr lang="en-US" sz="1600" dirty="0"/>
              <a:t>These maximum time limits do not apply to those students who have the accommodation of extended time.</a:t>
            </a:r>
          </a:p>
        </p:txBody>
      </p:sp>
    </p:spTree>
    <p:extLst>
      <p:ext uri="{BB962C8B-B14F-4D97-AF65-F5344CB8AC3E}">
        <p14:creationId xmlns:p14="http://schemas.microsoft.com/office/powerpoint/2010/main" val="3482087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43933" y="84666"/>
            <a:ext cx="6832600" cy="1058333"/>
          </a:xfrm>
        </p:spPr>
        <p:txBody>
          <a:bodyPr>
            <a:normAutofit fontScale="90000"/>
          </a:bodyPr>
          <a:lstStyle/>
          <a:p>
            <a:r>
              <a:rPr lang="en-US" altLang="en-US" dirty="0" smtClean="0">
                <a:solidFill>
                  <a:srgbClr val="0000CC"/>
                </a:solidFill>
              </a:rPr>
              <a:t>Scheduling Considerations</a:t>
            </a:r>
            <a:endParaRPr lang="en-US" altLang="en-US" sz="2800" dirty="0" smtClean="0">
              <a:solidFill>
                <a:srgbClr val="0000CC"/>
              </a:solidFill>
            </a:endParaRPr>
          </a:p>
        </p:txBody>
      </p:sp>
      <p:sp>
        <p:nvSpPr>
          <p:cNvPr id="38915" name="Content Placeholder 2"/>
          <p:cNvSpPr>
            <a:spLocks noGrp="1"/>
          </p:cNvSpPr>
          <p:nvPr>
            <p:ph idx="1"/>
          </p:nvPr>
        </p:nvSpPr>
        <p:spPr>
          <a:xfrm>
            <a:off x="194734" y="1549400"/>
            <a:ext cx="8254999" cy="4525963"/>
          </a:xfrm>
        </p:spPr>
        <p:txBody>
          <a:bodyPr>
            <a:normAutofit/>
          </a:bodyPr>
          <a:lstStyle/>
          <a:p>
            <a:pPr eaLnBrk="1" hangingPunct="1"/>
            <a:r>
              <a:rPr lang="en-US" altLang="en-US" sz="2400" dirty="0" smtClean="0"/>
              <a:t>Diligent attention must be given to the development of a schedule that protects the security and integrity of the test administration. </a:t>
            </a:r>
          </a:p>
          <a:p>
            <a:pPr eaLnBrk="1" hangingPunct="1"/>
            <a:r>
              <a:rPr lang="en-US" altLang="en-US" sz="2400" dirty="0" smtClean="0"/>
              <a:t>EOC may be scheduled at any time during the state testing window.</a:t>
            </a:r>
          </a:p>
          <a:p>
            <a:pPr lvl="1" eaLnBrk="1" hangingPunct="1"/>
            <a:r>
              <a:rPr lang="en-US" altLang="en-US" sz="2000" dirty="0" smtClean="0"/>
              <a:t>Systems may elect a one-day administration (with a second-day required for ELA Section 3) or;</a:t>
            </a:r>
          </a:p>
          <a:p>
            <a:pPr lvl="1" eaLnBrk="1" hangingPunct="1"/>
            <a:r>
              <a:rPr lang="en-US" altLang="en-US" sz="2000" dirty="0" smtClean="0"/>
              <a:t>A two-day administration (with a third day for ELA Section 3)  </a:t>
            </a:r>
          </a:p>
          <a:p>
            <a:pPr lvl="1" eaLnBrk="1" hangingPunct="1"/>
            <a:r>
              <a:rPr lang="en-US" altLang="en-US" sz="2000" dirty="0" smtClean="0"/>
              <a:t>All schools in the system must follow the same schedule as closely as possible. </a:t>
            </a:r>
          </a:p>
          <a:p>
            <a:pPr lvl="1" eaLnBrk="1" hangingPunct="1"/>
            <a:r>
              <a:rPr lang="en-US" altLang="en-US" sz="2000" dirty="0" smtClean="0"/>
              <a:t>Each course area (EOC) should be scheduled for completion during the same week as its start date. The exception is ELA Section 3.</a:t>
            </a:r>
          </a:p>
        </p:txBody>
      </p:sp>
      <p:sp>
        <p:nvSpPr>
          <p:cNvPr id="2" name="Slide Number Placeholder 1"/>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1728850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9267" y="186266"/>
            <a:ext cx="6976800" cy="1045767"/>
          </a:xfrm>
        </p:spPr>
        <p:txBody>
          <a:bodyPr>
            <a:normAutofit/>
          </a:bodyPr>
          <a:lstStyle/>
          <a:p>
            <a:pPr eaLnBrk="1" hangingPunct="1"/>
            <a:r>
              <a:rPr lang="en-US" altLang="en-US" sz="4000" dirty="0" smtClean="0">
                <a:solidFill>
                  <a:srgbClr val="0000CC"/>
                </a:solidFill>
              </a:rPr>
              <a:t>Scheduling Considerations</a:t>
            </a:r>
          </a:p>
        </p:txBody>
      </p:sp>
      <p:sp>
        <p:nvSpPr>
          <p:cNvPr id="35843" name="Content Placeholder 2"/>
          <p:cNvSpPr>
            <a:spLocks noGrp="1"/>
          </p:cNvSpPr>
          <p:nvPr>
            <p:ph idx="1"/>
          </p:nvPr>
        </p:nvSpPr>
        <p:spPr>
          <a:xfrm>
            <a:off x="169333" y="1718734"/>
            <a:ext cx="8221134" cy="4910666"/>
          </a:xfrm>
        </p:spPr>
        <p:txBody>
          <a:bodyPr/>
          <a:lstStyle/>
          <a:p>
            <a:pPr marL="0" indent="0">
              <a:buNone/>
              <a:defRPr/>
            </a:pPr>
            <a:r>
              <a:rPr lang="en-US" altLang="en-US" sz="2800" b="1" dirty="0" smtClean="0"/>
              <a:t>Make-up Days</a:t>
            </a:r>
          </a:p>
          <a:p>
            <a:pPr>
              <a:defRPr/>
            </a:pPr>
            <a:r>
              <a:rPr lang="en-US" altLang="en-US" dirty="0"/>
              <a:t>The purpose of the make-up days is to administer the tests to students who were unexpectedly absent during the regularly scheduled administration. </a:t>
            </a:r>
          </a:p>
          <a:p>
            <a:pPr lvl="1" eaLnBrk="1" hangingPunct="1">
              <a:defRPr/>
            </a:pPr>
            <a:r>
              <a:rPr lang="en-US" altLang="en-US" sz="2400" dirty="0" smtClean="0"/>
              <a:t>Includes sick days, verified court dates, etc.</a:t>
            </a:r>
          </a:p>
          <a:p>
            <a:pPr lvl="1" eaLnBrk="1" hangingPunct="1">
              <a:defRPr/>
            </a:pPr>
            <a:r>
              <a:rPr lang="en-US" altLang="en-US" sz="2400" dirty="0" smtClean="0"/>
              <a:t>Does not include personal vacations, school field trips.</a:t>
            </a:r>
          </a:p>
          <a:p>
            <a:pPr lvl="1" eaLnBrk="1" hangingPunct="1">
              <a:defRPr/>
            </a:pPr>
            <a:r>
              <a:rPr lang="en-US" altLang="en-US" sz="2400" dirty="0" smtClean="0"/>
              <a:t>When in doubt, contact GaDOE.</a:t>
            </a:r>
          </a:p>
          <a:p>
            <a:pPr eaLnBrk="1" hangingPunct="1">
              <a:defRPr/>
            </a:pPr>
            <a:r>
              <a:rPr lang="en-US" altLang="en-US" sz="2800" dirty="0" smtClean="0"/>
              <a:t>Make-ups must only be administered </a:t>
            </a:r>
            <a:r>
              <a:rPr lang="en-US" altLang="en-US" sz="2800" b="1" u="sng" dirty="0" smtClean="0"/>
              <a:t>during the district’s window</a:t>
            </a:r>
            <a:r>
              <a:rPr lang="en-US" altLang="en-US" sz="2800" b="1" dirty="0" smtClean="0"/>
              <a:t>.</a:t>
            </a:r>
          </a:p>
          <a:p>
            <a:pPr eaLnBrk="1" hangingPunct="1">
              <a:defRPr/>
            </a:pPr>
            <a:endParaRPr lang="en-US" altLang="en-US" sz="2800" b="1" dirty="0" smtClean="0"/>
          </a:p>
          <a:p>
            <a:pPr marL="0" indent="0" eaLnBrk="1" hangingPunct="1">
              <a:buFont typeface="Arial" charset="0"/>
              <a:buNone/>
              <a:defRPr/>
            </a:pPr>
            <a:endParaRPr lang="en-US" altLang="en-US"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698976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6858001" cy="1143000"/>
          </a:xfrm>
        </p:spPr>
        <p:txBody>
          <a:bodyPr>
            <a:normAutofit fontScale="90000"/>
          </a:bodyPr>
          <a:lstStyle/>
          <a:p>
            <a:r>
              <a:rPr lang="en-US" altLang="en-US" dirty="0" smtClean="0">
                <a:solidFill>
                  <a:srgbClr val="0000CC"/>
                </a:solidFill>
              </a:rPr>
              <a:t>Scheduling Considerations  </a:t>
            </a:r>
            <a:endParaRPr lang="en-US" altLang="en-US" dirty="0" smtClean="0"/>
          </a:p>
        </p:txBody>
      </p:sp>
      <p:sp>
        <p:nvSpPr>
          <p:cNvPr id="2" name="Content Placeholder 1"/>
          <p:cNvSpPr>
            <a:spLocks noGrp="1"/>
          </p:cNvSpPr>
          <p:nvPr>
            <p:ph idx="1"/>
          </p:nvPr>
        </p:nvSpPr>
        <p:spPr>
          <a:xfrm>
            <a:off x="497541" y="1586754"/>
            <a:ext cx="7839635" cy="4590210"/>
          </a:xfrm>
        </p:spPr>
        <p:txBody>
          <a:bodyPr/>
          <a:lstStyle/>
          <a:p>
            <a:pPr>
              <a:defRPr/>
            </a:pPr>
            <a:r>
              <a:rPr lang="en-US" dirty="0"/>
              <a:t>Make-up days/sessions must be designated within the local testing window.</a:t>
            </a:r>
          </a:p>
          <a:p>
            <a:pPr>
              <a:defRPr/>
            </a:pPr>
            <a:r>
              <a:rPr lang="en-US" dirty="0"/>
              <a:t>The last day of the local testing window should be scheduled as a makeup day to capture any remaining students who need to complete testing.</a:t>
            </a:r>
          </a:p>
          <a:p>
            <a:pPr>
              <a:defRPr/>
            </a:pPr>
            <a:r>
              <a:rPr lang="en-US" dirty="0"/>
              <a:t>In addition to designated makeup </a:t>
            </a:r>
            <a:r>
              <a:rPr lang="en-US" dirty="0" smtClean="0"/>
              <a:t>days, </a:t>
            </a:r>
            <a:r>
              <a:rPr lang="en-US" dirty="0"/>
              <a:t>makeup sessions can be </a:t>
            </a:r>
            <a:r>
              <a:rPr lang="en-US" dirty="0" smtClean="0"/>
              <a:t>scheduled in the morning </a:t>
            </a:r>
            <a:r>
              <a:rPr lang="en-US" dirty="0"/>
              <a:t>or afternoon, as time permits on other days during the local window.</a:t>
            </a:r>
          </a:p>
          <a:p>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3283001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87341" y="101600"/>
            <a:ext cx="6866466" cy="1143000"/>
          </a:xfrm>
        </p:spPr>
        <p:txBody>
          <a:bodyPr>
            <a:normAutofit fontScale="90000"/>
          </a:bodyPr>
          <a:lstStyle/>
          <a:p>
            <a:r>
              <a:rPr lang="en-US" altLang="en-US" dirty="0" smtClean="0">
                <a:solidFill>
                  <a:srgbClr val="0000CC"/>
                </a:solidFill>
              </a:rPr>
              <a:t>Scheduling Considerations</a:t>
            </a:r>
          </a:p>
        </p:txBody>
      </p:sp>
      <p:sp>
        <p:nvSpPr>
          <p:cNvPr id="41987" name="Content Placeholder 2"/>
          <p:cNvSpPr>
            <a:spLocks noGrp="1"/>
          </p:cNvSpPr>
          <p:nvPr>
            <p:ph idx="1"/>
          </p:nvPr>
        </p:nvSpPr>
        <p:spPr>
          <a:xfrm>
            <a:off x="194733" y="1532467"/>
            <a:ext cx="8229600" cy="4724400"/>
          </a:xfrm>
        </p:spPr>
        <p:txBody>
          <a:bodyPr/>
          <a:lstStyle/>
          <a:p>
            <a:pPr eaLnBrk="1" hangingPunct="1">
              <a:defRPr/>
            </a:pPr>
            <a:r>
              <a:rPr lang="en-US" altLang="en-US" sz="2800" dirty="0" smtClean="0"/>
              <a:t>Schools must adhere to the testing times prescribed in the Examiner’s Manual.  </a:t>
            </a:r>
          </a:p>
          <a:p>
            <a:pPr lvl="1" eaLnBrk="1" hangingPunct="1">
              <a:defRPr/>
            </a:pPr>
            <a:r>
              <a:rPr lang="en-US" altLang="en-US" sz="2400" dirty="0" smtClean="0"/>
              <a:t>Additional time is required for disseminating materials, completing forms, and other test protocols. </a:t>
            </a:r>
          </a:p>
          <a:p>
            <a:pPr lvl="1" eaLnBrk="1" hangingPunct="1">
              <a:defRPr/>
            </a:pPr>
            <a:r>
              <a:rPr lang="en-US" sz="2400" dirty="0" smtClean="0"/>
              <a:t>A section may not be stopped until the minimum allotment of time has expired.</a:t>
            </a:r>
          </a:p>
          <a:p>
            <a:pPr lvl="1" eaLnBrk="1" hangingPunct="1">
              <a:defRPr/>
            </a:pPr>
            <a:r>
              <a:rPr lang="en-US" sz="2400" dirty="0" smtClean="0">
                <a:solidFill>
                  <a:srgbClr val="FF0000"/>
                </a:solidFill>
              </a:rPr>
              <a:t>If students are still productively engaged with the test content at the end of the section, the maximum amount of time, per section, may be given in 10 minute increments.</a:t>
            </a:r>
            <a:endParaRPr lang="en-US" altLang="en-US" sz="2400" dirty="0" smtClean="0">
              <a:solidFill>
                <a:srgbClr val="FF0000"/>
              </a:solidFill>
            </a:endParaRPr>
          </a:p>
          <a:p>
            <a:pPr lvl="1" eaLnBrk="1" hangingPunct="1">
              <a:defRPr/>
            </a:pPr>
            <a:r>
              <a:rPr lang="en-US" altLang="en-US" sz="2400" dirty="0" smtClean="0"/>
              <a:t>Allowing too much or too little time may result in an invalidation.</a:t>
            </a:r>
          </a:p>
          <a:p>
            <a:pPr marL="0" indent="0" eaLnBrk="1" hangingPunct="1">
              <a:buFont typeface="Arial" charset="0"/>
              <a:buNone/>
              <a:defRPr/>
            </a:pPr>
            <a:endParaRPr lang="en-US" altLang="en-US" sz="2400" b="1"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3797269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88483"/>
            <a:ext cx="7027333" cy="1325563"/>
          </a:xfrm>
        </p:spPr>
        <p:txBody>
          <a:bodyPr>
            <a:normAutofit/>
          </a:bodyPr>
          <a:lstStyle/>
          <a:p>
            <a:r>
              <a:rPr lang="en-US" altLang="en-US" sz="4000" dirty="0" smtClean="0">
                <a:solidFill>
                  <a:srgbClr val="0000CC"/>
                </a:solidFill>
              </a:rPr>
              <a:t>Scheduling Considerations</a:t>
            </a:r>
          </a:p>
        </p:txBody>
      </p:sp>
      <p:sp>
        <p:nvSpPr>
          <p:cNvPr id="44035" name="Content Placeholder 2"/>
          <p:cNvSpPr>
            <a:spLocks noGrp="1"/>
          </p:cNvSpPr>
          <p:nvPr>
            <p:ph idx="1"/>
          </p:nvPr>
        </p:nvSpPr>
        <p:spPr>
          <a:xfrm>
            <a:off x="366183" y="1549401"/>
            <a:ext cx="7886700" cy="4123266"/>
          </a:xfrm>
        </p:spPr>
        <p:txBody>
          <a:bodyPr/>
          <a:lstStyle/>
          <a:p>
            <a:pPr eaLnBrk="1" hangingPunct="1"/>
            <a:r>
              <a:rPr lang="en-US" altLang="en-US" dirty="0" smtClean="0"/>
              <a:t>When scheduling tests, consider the optimum time to administer the tests. </a:t>
            </a:r>
          </a:p>
          <a:p>
            <a:pPr lvl="1" eaLnBrk="1" hangingPunct="1"/>
            <a:r>
              <a:rPr lang="en-US" altLang="en-US" sz="2400" dirty="0" smtClean="0"/>
              <a:t>Consider logistics, including time and staffing. </a:t>
            </a:r>
          </a:p>
          <a:p>
            <a:pPr lvl="1" eaLnBrk="1" hangingPunct="1"/>
            <a:r>
              <a:rPr lang="en-US" altLang="en-US" sz="2400" b="1" i="1" dirty="0" smtClean="0"/>
              <a:t>During one-day test administrations, lunch should not serve as the break between sections I and II.  To do so would allow for potential breaches of test security.</a:t>
            </a:r>
          </a:p>
        </p:txBody>
      </p:sp>
      <p:sp>
        <p:nvSpPr>
          <p:cNvPr id="2" name="Slide Number Placeholder 1"/>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31562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5023" y="118533"/>
            <a:ext cx="6798733" cy="1143000"/>
          </a:xfrm>
        </p:spPr>
        <p:txBody>
          <a:bodyPr/>
          <a:lstStyle/>
          <a:p>
            <a:pPr eaLnBrk="1" hangingPunct="1"/>
            <a:r>
              <a:rPr lang="en-US" altLang="en-US" dirty="0" smtClean="0">
                <a:solidFill>
                  <a:srgbClr val="0000CC"/>
                </a:solidFill>
              </a:rPr>
              <a:t>Testing Modes</a:t>
            </a:r>
          </a:p>
        </p:txBody>
      </p:sp>
      <p:sp>
        <p:nvSpPr>
          <p:cNvPr id="45059" name="Content Placeholder 2"/>
          <p:cNvSpPr>
            <a:spLocks noGrp="1"/>
          </p:cNvSpPr>
          <p:nvPr>
            <p:ph idx="1"/>
          </p:nvPr>
        </p:nvSpPr>
        <p:spPr>
          <a:xfrm>
            <a:off x="237067" y="1625600"/>
            <a:ext cx="8229600" cy="4525963"/>
          </a:xfrm>
        </p:spPr>
        <p:txBody>
          <a:bodyPr/>
          <a:lstStyle/>
          <a:p>
            <a:pPr eaLnBrk="1" hangingPunct="1"/>
            <a:r>
              <a:rPr lang="en-US" altLang="en-US" dirty="0" smtClean="0"/>
              <a:t>End of Course measures may be administered via paper-and-pencil or online. </a:t>
            </a:r>
          </a:p>
          <a:p>
            <a:pPr lvl="1" eaLnBrk="1" hangingPunct="1"/>
            <a:r>
              <a:rPr lang="en-US" altLang="en-US" dirty="0" smtClean="0"/>
              <a:t>Paper-and-pencil assessments will be available during  all main administrations.</a:t>
            </a:r>
          </a:p>
          <a:p>
            <a:pPr lvl="1" eaLnBrk="1" hangingPunct="1"/>
            <a:r>
              <a:rPr lang="en-US" altLang="en-US" dirty="0" smtClean="0"/>
              <a:t>Online assessments are available for all administrations (required for mid-month administrations).</a:t>
            </a:r>
          </a:p>
          <a:p>
            <a:pPr eaLnBrk="1" hangingPunct="1"/>
            <a:r>
              <a:rPr lang="en-US" altLang="en-US" dirty="0" smtClean="0"/>
              <a:t>Examiners will have to keep track of administration time for both testing modes.</a:t>
            </a:r>
          </a:p>
          <a:p>
            <a:pPr lvl="1" eaLnBrk="1" hangingPunct="1">
              <a:buFont typeface="Arial" charset="0"/>
              <a:buNone/>
            </a:pPr>
            <a:endParaRPr lang="en-US" altLang="en-US"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2448759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4" y="126216"/>
            <a:ext cx="6682869" cy="1013791"/>
          </a:xfrm>
        </p:spPr>
        <p:txBody>
          <a:bodyPr>
            <a:noAutofit/>
          </a:bodyPr>
          <a:lstStyle/>
          <a:p>
            <a:r>
              <a:rPr lang="en-US" sz="4000" dirty="0" smtClean="0">
                <a:solidFill>
                  <a:srgbClr val="0000CC"/>
                </a:solidFill>
              </a:rPr>
              <a:t>Paper-and-Pencil</a:t>
            </a:r>
            <a:endParaRPr lang="en-US" sz="3600"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
        <p:nvSpPr>
          <p:cNvPr id="7" name="Content Placeholder 2"/>
          <p:cNvSpPr>
            <a:spLocks noGrp="1"/>
          </p:cNvSpPr>
          <p:nvPr>
            <p:ph idx="1"/>
          </p:nvPr>
        </p:nvSpPr>
        <p:spPr>
          <a:xfrm>
            <a:off x="237745" y="1812951"/>
            <a:ext cx="4442744" cy="4277798"/>
          </a:xfrm>
        </p:spPr>
        <p:txBody>
          <a:bodyPr>
            <a:normAutofit lnSpcReduction="10000"/>
          </a:bodyPr>
          <a:lstStyle/>
          <a:p>
            <a:r>
              <a:rPr lang="en-US" dirty="0"/>
              <a:t>Test booklets and answer documents will have a new color pallet scheme.</a:t>
            </a:r>
          </a:p>
          <a:p>
            <a:pPr lvl="1">
              <a:buFont typeface="Calibri" panose="020F0502020204030204" pitchFamily="34" charset="0"/>
              <a:buChar char="–"/>
            </a:pPr>
            <a:r>
              <a:rPr lang="en-US" dirty="0"/>
              <a:t>Will be </a:t>
            </a:r>
            <a:r>
              <a:rPr lang="en-US" dirty="0" smtClean="0"/>
              <a:t>in both light </a:t>
            </a:r>
            <a:r>
              <a:rPr lang="en-US" dirty="0"/>
              <a:t>and dark variation (50% and 100%) to denote different core forms.</a:t>
            </a:r>
          </a:p>
          <a:p>
            <a:pPr lvl="1">
              <a:buFont typeface="Calibri" panose="020F0502020204030204" pitchFamily="34" charset="0"/>
              <a:buChar char="–"/>
            </a:pPr>
            <a:r>
              <a:rPr lang="en-US" b="1" dirty="0"/>
              <a:t>NOTE:</a:t>
            </a:r>
            <a:r>
              <a:rPr lang="en-US" dirty="0"/>
              <a:t> This color variation is to assist in matching up the correct answer document with the appropriate test booklet.</a:t>
            </a:r>
          </a:p>
          <a:p>
            <a:endParaRPr lang="en-US" dirty="0"/>
          </a:p>
        </p:txBody>
      </p:sp>
      <p:sp>
        <p:nvSpPr>
          <p:cNvPr id="3" name="TextBox 2"/>
          <p:cNvSpPr txBox="1"/>
          <p:nvPr/>
        </p:nvSpPr>
        <p:spPr>
          <a:xfrm>
            <a:off x="-222739" y="1140007"/>
            <a:ext cx="6541089" cy="400110"/>
          </a:xfrm>
          <a:prstGeom prst="rect">
            <a:avLst/>
          </a:prstGeom>
          <a:noFill/>
        </p:spPr>
        <p:txBody>
          <a:bodyPr wrap="square" rtlCol="0">
            <a:spAutoFit/>
          </a:bodyPr>
          <a:lstStyle/>
          <a:p>
            <a:pPr algn="ctr"/>
            <a:r>
              <a:rPr lang="en-US" sz="2000" b="1" dirty="0"/>
              <a:t>Color Families for Test Booklets and Answer Documents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078" y="1473410"/>
            <a:ext cx="224155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825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lstStyle/>
          <a:p>
            <a:r>
              <a:rPr lang="en-US" dirty="0" smtClean="0">
                <a:solidFill>
                  <a:srgbClr val="0000CC"/>
                </a:solidFill>
              </a:rPr>
              <a:t>English Language Arts</a:t>
            </a:r>
            <a:endParaRPr lang="en-US"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262" y="2317884"/>
            <a:ext cx="2462554" cy="3201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543" y="2317884"/>
            <a:ext cx="2436826" cy="3201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685" y="2672863"/>
            <a:ext cx="2625018" cy="3376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9995" y="2672863"/>
            <a:ext cx="2649248" cy="3376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57908" y="1230922"/>
            <a:ext cx="6811108" cy="923330"/>
          </a:xfrm>
          <a:prstGeom prst="rect">
            <a:avLst/>
          </a:prstGeom>
          <a:noFill/>
        </p:spPr>
        <p:txBody>
          <a:bodyPr wrap="square" rtlCol="0">
            <a:spAutoFit/>
          </a:bodyPr>
          <a:lstStyle/>
          <a:p>
            <a:pPr marL="285750" indent="-285750">
              <a:buFont typeface="Arial" pitchFamily="34" charset="0"/>
              <a:buChar char="•"/>
            </a:pPr>
            <a:r>
              <a:rPr lang="en-US" altLang="en-US" dirty="0"/>
              <a:t>Form numbers for English Language Arts </a:t>
            </a:r>
            <a:r>
              <a:rPr lang="en-US" altLang="en-US" dirty="0" smtClean="0"/>
              <a:t>booklets </a:t>
            </a:r>
            <a:r>
              <a:rPr lang="en-US" altLang="en-US" b="1" dirty="0">
                <a:solidFill>
                  <a:srgbClr val="FF0000"/>
                </a:solidFill>
              </a:rPr>
              <a:t>MUST</a:t>
            </a:r>
            <a:r>
              <a:rPr lang="en-US" altLang="en-US" b="1" dirty="0"/>
              <a:t> </a:t>
            </a:r>
            <a:r>
              <a:rPr lang="en-US" altLang="en-US" dirty="0"/>
              <a:t>be matched to answer document that have the same </a:t>
            </a:r>
            <a:r>
              <a:rPr lang="en-US" altLang="en-US" dirty="0" smtClean="0">
                <a:solidFill>
                  <a:schemeClr val="tx1">
                    <a:lumMod val="85000"/>
                    <a:lumOff val="15000"/>
                  </a:schemeClr>
                </a:solidFill>
              </a:rPr>
              <a:t>form</a:t>
            </a:r>
            <a:r>
              <a:rPr lang="en-US" altLang="en-US" dirty="0" smtClean="0"/>
              <a:t>.</a:t>
            </a:r>
            <a:endParaRPr lang="en-US" altLang="en-US" dirty="0"/>
          </a:p>
          <a:p>
            <a:endParaRPr lang="en-US" dirty="0"/>
          </a:p>
        </p:txBody>
      </p:sp>
    </p:spTree>
    <p:extLst>
      <p:ext uri="{BB962C8B-B14F-4D97-AF65-F5344CB8AC3E}">
        <p14:creationId xmlns:p14="http://schemas.microsoft.com/office/powerpoint/2010/main" val="4121559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5983" y="71550"/>
            <a:ext cx="6316630" cy="1325563"/>
          </a:xfrm>
        </p:spPr>
        <p:txBody>
          <a:bodyPr/>
          <a:lstStyle/>
          <a:p>
            <a:pPr eaLnBrk="1" hangingPunct="1"/>
            <a:r>
              <a:rPr lang="en-US" altLang="en-US" dirty="0" smtClean="0">
                <a:solidFill>
                  <a:srgbClr val="0000CC"/>
                </a:solidFill>
              </a:rPr>
              <a:t>AGENDA</a:t>
            </a:r>
          </a:p>
        </p:txBody>
      </p:sp>
      <p:sp>
        <p:nvSpPr>
          <p:cNvPr id="14339" name="Content Placeholder 2"/>
          <p:cNvSpPr>
            <a:spLocks noGrp="1"/>
          </p:cNvSpPr>
          <p:nvPr>
            <p:ph idx="1"/>
          </p:nvPr>
        </p:nvSpPr>
        <p:spPr>
          <a:xfrm>
            <a:off x="304800" y="1398141"/>
            <a:ext cx="8305800" cy="4724400"/>
          </a:xfrm>
        </p:spPr>
        <p:txBody>
          <a:bodyPr>
            <a:normAutofit/>
          </a:bodyPr>
          <a:lstStyle/>
          <a:p>
            <a:pPr eaLnBrk="1" hangingPunct="1"/>
            <a:r>
              <a:rPr lang="en-US" altLang="en-US" sz="2200" dirty="0" smtClean="0"/>
              <a:t>Program Overview</a:t>
            </a:r>
          </a:p>
          <a:p>
            <a:pPr eaLnBrk="1" hangingPunct="1"/>
            <a:r>
              <a:rPr lang="en-US" altLang="en-US" sz="2200" dirty="0" smtClean="0"/>
              <a:t>Participants</a:t>
            </a:r>
          </a:p>
          <a:p>
            <a:pPr eaLnBrk="1" hangingPunct="1"/>
            <a:r>
              <a:rPr lang="en-US" altLang="en-US" sz="2200" dirty="0" smtClean="0"/>
              <a:t>Score Reports and Grading</a:t>
            </a:r>
          </a:p>
          <a:p>
            <a:pPr eaLnBrk="1" hangingPunct="1"/>
            <a:r>
              <a:rPr lang="en-US" altLang="en-US" sz="2200" dirty="0" smtClean="0"/>
              <a:t>Administration Windows</a:t>
            </a:r>
          </a:p>
          <a:p>
            <a:pPr eaLnBrk="1" hangingPunct="1"/>
            <a:r>
              <a:rPr lang="en-US" altLang="en-US" sz="2200" dirty="0" smtClean="0"/>
              <a:t>Scheduling</a:t>
            </a:r>
          </a:p>
          <a:p>
            <a:pPr eaLnBrk="1" hangingPunct="1"/>
            <a:r>
              <a:rPr lang="en-US" altLang="en-US" sz="2200" dirty="0" smtClean="0"/>
              <a:t>Testing Modes</a:t>
            </a:r>
          </a:p>
          <a:p>
            <a:pPr eaLnBrk="1" hangingPunct="1"/>
            <a:r>
              <a:rPr lang="en-US" altLang="en-US" sz="2200" dirty="0" smtClean="0"/>
              <a:t>Testing Accommodations</a:t>
            </a:r>
          </a:p>
          <a:p>
            <a:pPr eaLnBrk="1" hangingPunct="1"/>
            <a:r>
              <a:rPr lang="en-US" altLang="en-US" sz="2200" dirty="0" smtClean="0"/>
              <a:t>Test Security and Irregularities</a:t>
            </a:r>
          </a:p>
          <a:p>
            <a:pPr eaLnBrk="1" hangingPunct="1"/>
            <a:r>
              <a:rPr lang="en-US" altLang="en-US" sz="2200" dirty="0" smtClean="0"/>
              <a:t>Before, During, and After Testing</a:t>
            </a:r>
          </a:p>
          <a:p>
            <a:pPr eaLnBrk="1" hangingPunct="1"/>
            <a:r>
              <a:rPr lang="en-US" altLang="en-US" sz="2200" dirty="0" smtClean="0"/>
              <a:t>EOC Important Dates and Resources</a:t>
            </a:r>
          </a:p>
          <a:p>
            <a:pPr marL="0" indent="0" eaLnBrk="1" hangingPunct="1">
              <a:buNone/>
            </a:pPr>
            <a:endParaRPr lang="en-US" altLang="en-US" sz="22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66609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0" y="0"/>
            <a:ext cx="6316630" cy="1325563"/>
          </a:xfrm>
        </p:spPr>
        <p:txBody>
          <a:bodyPr/>
          <a:lstStyle/>
          <a:p>
            <a:r>
              <a:rPr lang="en-US" dirty="0" smtClean="0">
                <a:solidFill>
                  <a:srgbClr val="0000CC"/>
                </a:solidFill>
              </a:rPr>
              <a:t>Mathematics</a:t>
            </a:r>
            <a:endParaRPr lang="en-US"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961" y="2435192"/>
            <a:ext cx="2349453" cy="3061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624" y="2403407"/>
            <a:ext cx="2375643" cy="3092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401" y="2719754"/>
            <a:ext cx="2616937" cy="33577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8308" y="3003081"/>
            <a:ext cx="2477877" cy="3159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245858" y="1351959"/>
            <a:ext cx="6711410" cy="707886"/>
          </a:xfrm>
          <a:prstGeom prst="rect">
            <a:avLst/>
          </a:prstGeom>
        </p:spPr>
        <p:txBody>
          <a:bodyPr wrap="square">
            <a:spAutoFit/>
          </a:bodyPr>
          <a:lstStyle/>
          <a:p>
            <a:pPr marL="285750" indent="-285750">
              <a:buFont typeface="Arial" pitchFamily="34" charset="0"/>
              <a:buChar char="•"/>
            </a:pPr>
            <a:r>
              <a:rPr lang="en-US" altLang="en-US" sz="2000" dirty="0"/>
              <a:t>Form numbers for </a:t>
            </a:r>
            <a:r>
              <a:rPr lang="en-US" altLang="en-US" sz="2000" dirty="0" smtClean="0"/>
              <a:t>Mathematics </a:t>
            </a:r>
            <a:r>
              <a:rPr lang="en-US" altLang="en-US" sz="2000" dirty="0"/>
              <a:t>booklets </a:t>
            </a:r>
            <a:r>
              <a:rPr lang="en-US" altLang="en-US" sz="2000" b="1" dirty="0">
                <a:solidFill>
                  <a:srgbClr val="FF0000"/>
                </a:solidFill>
              </a:rPr>
              <a:t>MUST</a:t>
            </a:r>
            <a:r>
              <a:rPr lang="en-US" altLang="en-US" sz="2000" b="1" dirty="0"/>
              <a:t> </a:t>
            </a:r>
            <a:r>
              <a:rPr lang="en-US" altLang="en-US" sz="2000" b="1" dirty="0" smtClean="0"/>
              <a:t> </a:t>
            </a:r>
            <a:r>
              <a:rPr lang="en-US" altLang="en-US" sz="2000" dirty="0" smtClean="0"/>
              <a:t>be </a:t>
            </a:r>
            <a:r>
              <a:rPr lang="en-US" altLang="en-US" sz="2000" dirty="0"/>
              <a:t>matched to answer document that have the same </a:t>
            </a:r>
            <a:r>
              <a:rPr lang="en-US" altLang="en-US" sz="2000" dirty="0" smtClean="0"/>
              <a:t>form.</a:t>
            </a:r>
            <a:endParaRPr lang="en-US" altLang="en-US" sz="2000" dirty="0"/>
          </a:p>
        </p:txBody>
      </p:sp>
    </p:spTree>
    <p:extLst>
      <p:ext uri="{BB962C8B-B14F-4D97-AF65-F5344CB8AC3E}">
        <p14:creationId xmlns:p14="http://schemas.microsoft.com/office/powerpoint/2010/main" val="153284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878"/>
            <a:ext cx="6978316" cy="1565794"/>
          </a:xfrm>
        </p:spPr>
        <p:txBody>
          <a:bodyPr/>
          <a:lstStyle/>
          <a:p>
            <a:r>
              <a:rPr lang="en-US" sz="4000" dirty="0" smtClean="0">
                <a:solidFill>
                  <a:srgbClr val="0000CC"/>
                </a:solidFill>
              </a:rPr>
              <a:t>Science and Social Studies</a:t>
            </a:r>
            <a:r>
              <a:rPr lang="en-US" dirty="0" smtClean="0"/>
              <a:t>	</a:t>
            </a:r>
            <a:endParaRPr lang="en-US" dirty="0"/>
          </a:p>
        </p:txBody>
      </p:sp>
      <p:sp>
        <p:nvSpPr>
          <p:cNvPr id="3" name="Content Placeholder 2"/>
          <p:cNvSpPr>
            <a:spLocks noGrp="1"/>
          </p:cNvSpPr>
          <p:nvPr>
            <p:ph idx="1"/>
          </p:nvPr>
        </p:nvSpPr>
        <p:spPr>
          <a:xfrm>
            <a:off x="628650" y="1676400"/>
            <a:ext cx="7886700" cy="4500563"/>
          </a:xfrm>
        </p:spPr>
        <p:txBody>
          <a:bodyPr>
            <a:normAutofit/>
          </a:bodyPr>
          <a:lstStyle/>
          <a:p>
            <a:r>
              <a:rPr lang="en-US" sz="2000" dirty="0" smtClean="0"/>
              <a:t>Have one answer document.</a:t>
            </a:r>
            <a:endParaRPr lang="en-US" sz="2000"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23" y="2194514"/>
            <a:ext cx="2489914" cy="3223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632" y="2753169"/>
            <a:ext cx="2527537" cy="3223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275" y="2194514"/>
            <a:ext cx="2697444" cy="35206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597" y="2519254"/>
            <a:ext cx="2747651" cy="35206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2112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5" y="-74279"/>
            <a:ext cx="6316630" cy="1325563"/>
          </a:xfrm>
        </p:spPr>
        <p:txBody>
          <a:bodyPr/>
          <a:lstStyle/>
          <a:p>
            <a:r>
              <a:rPr lang="en-US" dirty="0" smtClean="0">
                <a:solidFill>
                  <a:srgbClr val="0000CC"/>
                </a:solidFill>
              </a:rPr>
              <a:t>Answer Document</a:t>
            </a:r>
            <a:endParaRPr lang="en-US"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pic>
        <p:nvPicPr>
          <p:cNvPr id="1027" name="Picture 3" descr="C:\Users\Mary Nesbit-McBride\AppData\Local\Microsoft\Windows\Temporary Internet Files\Content.IE5\5H5WLF9C\WatermanP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269" y="1976190"/>
            <a:ext cx="2743200" cy="23404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9735" y="1807587"/>
            <a:ext cx="4266394" cy="2677656"/>
          </a:xfrm>
          <a:prstGeom prst="rect">
            <a:avLst/>
          </a:prstGeom>
          <a:noFill/>
        </p:spPr>
        <p:txBody>
          <a:bodyPr wrap="square" rtlCol="0">
            <a:spAutoFit/>
          </a:bodyPr>
          <a:lstStyle/>
          <a:p>
            <a:pPr marL="342900" indent="-342900">
              <a:buFont typeface="Arial" pitchFamily="34" charset="0"/>
              <a:buChar char="•"/>
            </a:pPr>
            <a:r>
              <a:rPr lang="en-US" sz="2400" b="1" dirty="0" smtClean="0"/>
              <a:t>Ink pens are </a:t>
            </a:r>
            <a:r>
              <a:rPr lang="en-US" sz="2400" b="1" u="sng" dirty="0" smtClean="0"/>
              <a:t>NOT</a:t>
            </a:r>
            <a:r>
              <a:rPr lang="en-US" sz="2400" b="1" dirty="0" smtClean="0"/>
              <a:t> allowed on the EOC and EOG.</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This includes ELA Section 3.</a:t>
            </a:r>
          </a:p>
          <a:p>
            <a:endParaRPr lang="en-US" sz="2400" b="1" dirty="0" smtClean="0"/>
          </a:p>
          <a:p>
            <a:pPr marL="342900" indent="-342900">
              <a:buFont typeface="Arial" pitchFamily="34" charset="0"/>
              <a:buChar char="•"/>
            </a:pPr>
            <a:r>
              <a:rPr lang="en-US" sz="2400" b="1" dirty="0" smtClean="0"/>
              <a:t>Responses written in ink cannot be scored.</a:t>
            </a:r>
            <a:endParaRPr lang="en-US" sz="2400" b="1" dirty="0"/>
          </a:p>
        </p:txBody>
      </p:sp>
      <p:grpSp>
        <p:nvGrpSpPr>
          <p:cNvPr id="9" name="Group 8"/>
          <p:cNvGrpSpPr/>
          <p:nvPr/>
        </p:nvGrpSpPr>
        <p:grpSpPr>
          <a:xfrm>
            <a:off x="4890499" y="1715784"/>
            <a:ext cx="3661336" cy="3195263"/>
            <a:chOff x="4004109" y="2184935"/>
            <a:chExt cx="3580598" cy="3445844"/>
          </a:xfrm>
        </p:grpSpPr>
        <p:sp>
          <p:nvSpPr>
            <p:cNvPr id="3" name="Oval 2"/>
            <p:cNvSpPr/>
            <p:nvPr/>
          </p:nvSpPr>
          <p:spPr>
            <a:xfrm>
              <a:off x="4004109" y="2184935"/>
              <a:ext cx="3580598" cy="344584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stCxn id="3" idx="1"/>
              <a:endCxn id="3" idx="5"/>
            </p:cNvCxnSpPr>
            <p:nvPr/>
          </p:nvCxnSpPr>
          <p:spPr>
            <a:xfrm>
              <a:off x="4528475" y="2689567"/>
              <a:ext cx="2531866" cy="2436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5988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2392" y="0"/>
            <a:ext cx="6869723" cy="1143000"/>
          </a:xfrm>
        </p:spPr>
        <p:txBody>
          <a:bodyPr/>
          <a:lstStyle/>
          <a:p>
            <a:r>
              <a:rPr lang="en-US" altLang="en-US" dirty="0" smtClean="0">
                <a:solidFill>
                  <a:srgbClr val="0000CC"/>
                </a:solidFill>
              </a:rPr>
              <a:t>Answer Document </a:t>
            </a:r>
          </a:p>
        </p:txBody>
      </p:sp>
      <p:sp>
        <p:nvSpPr>
          <p:cNvPr id="56330" name="TextBox 28"/>
          <p:cNvSpPr txBox="1">
            <a:spLocks noChangeArrowheads="1"/>
          </p:cNvSpPr>
          <p:nvPr/>
        </p:nvSpPr>
        <p:spPr bwMode="auto">
          <a:xfrm>
            <a:off x="4993105" y="4816642"/>
            <a:ext cx="32364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Affix Student Label</a:t>
            </a:r>
          </a:p>
        </p:txBody>
      </p:sp>
      <p:sp>
        <p:nvSpPr>
          <p:cNvPr id="56331" name="TextBox 29"/>
          <p:cNvSpPr txBox="1">
            <a:spLocks noChangeArrowheads="1"/>
          </p:cNvSpPr>
          <p:nvPr/>
        </p:nvSpPr>
        <p:spPr bwMode="auto">
          <a:xfrm>
            <a:off x="5149515" y="2241884"/>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Enter Date of Birth</a:t>
            </a:r>
          </a:p>
        </p:txBody>
      </p:sp>
      <p:sp>
        <p:nvSpPr>
          <p:cNvPr id="56332" name="TextBox 30"/>
          <p:cNvSpPr txBox="1">
            <a:spLocks noChangeArrowheads="1"/>
          </p:cNvSpPr>
          <p:nvPr/>
        </p:nvSpPr>
        <p:spPr bwMode="auto">
          <a:xfrm>
            <a:off x="5149515" y="16764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Print Name, School and System</a:t>
            </a:r>
          </a:p>
        </p:txBody>
      </p:sp>
      <p:sp>
        <p:nvSpPr>
          <p:cNvPr id="56333" name="TextBox 1"/>
          <p:cNvSpPr txBox="1">
            <a:spLocks noChangeArrowheads="1"/>
          </p:cNvSpPr>
          <p:nvPr/>
        </p:nvSpPr>
        <p:spPr bwMode="auto">
          <a:xfrm>
            <a:off x="5181600" y="2552700"/>
            <a:ext cx="3200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600" dirty="0" smtClean="0"/>
          </a:p>
          <a:p>
            <a:pPr eaLnBrk="1" hangingPunct="1"/>
            <a:r>
              <a:rPr lang="en-US" altLang="en-US" sz="1600" dirty="0" smtClean="0"/>
              <a:t>Do </a:t>
            </a:r>
            <a:r>
              <a:rPr lang="en-US" altLang="en-US" sz="1600" dirty="0"/>
              <a:t>not submit documents with student labels misplaced.</a:t>
            </a:r>
          </a:p>
          <a:p>
            <a:pPr eaLnBrk="1" hangingPunct="1"/>
            <a:endParaRPr lang="en-US" altLang="en-US" sz="1600" dirty="0"/>
          </a:p>
          <a:p>
            <a:pPr eaLnBrk="1" hangingPunct="1"/>
            <a:r>
              <a:rPr lang="en-US" altLang="en-US" sz="1600" dirty="0"/>
              <a:t>All demographic information must be bubbled for students who do not have labels.</a:t>
            </a:r>
          </a:p>
          <a:p>
            <a:pPr eaLnBrk="1" hangingPunct="1"/>
            <a:endParaRPr lang="en-US" dirty="0"/>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55" y="1447800"/>
            <a:ext cx="3549439" cy="46096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Left Arrow 19"/>
          <p:cNvSpPr/>
          <p:nvPr/>
        </p:nvSpPr>
        <p:spPr>
          <a:xfrm>
            <a:off x="1409700" y="4816642"/>
            <a:ext cx="3200400" cy="228600"/>
          </a:xfrm>
          <a:prstGeom prst="leftArrow">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Left Arrow 24"/>
          <p:cNvSpPr/>
          <p:nvPr/>
        </p:nvSpPr>
        <p:spPr>
          <a:xfrm>
            <a:off x="3033963" y="2247900"/>
            <a:ext cx="1828800" cy="228600"/>
          </a:xfrm>
          <a:prstGeom prst="leftArrow">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Left Arrow 21"/>
          <p:cNvSpPr/>
          <p:nvPr/>
        </p:nvSpPr>
        <p:spPr>
          <a:xfrm>
            <a:off x="3703721" y="1716965"/>
            <a:ext cx="1143000" cy="228600"/>
          </a:xfrm>
          <a:prstGeom prst="leftArrow">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729871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228600" y="1295400"/>
            <a:ext cx="8686800" cy="5562600"/>
          </a:xfrm>
        </p:spPr>
        <p:txBody>
          <a:bodyPr/>
          <a:lstStyle/>
          <a:p>
            <a:pPr eaLnBrk="1" hangingPunct="1">
              <a:buFontTx/>
              <a:buNone/>
            </a:pPr>
            <a:endParaRPr lang="en-US" altLang="en-US" sz="2800" u="sng" dirty="0" smtClean="0"/>
          </a:p>
          <a:p>
            <a:pPr eaLnBrk="1" hangingPunct="1">
              <a:buFontTx/>
              <a:buNone/>
            </a:pPr>
            <a:r>
              <a:rPr lang="en-US" altLang="en-US" sz="2400" u="sng" dirty="0" smtClean="0"/>
              <a:t>Complete Following Sections Only if Applicable</a:t>
            </a:r>
          </a:p>
          <a:p>
            <a:pPr eaLnBrk="1" hangingPunct="1"/>
            <a:r>
              <a:rPr lang="en-US" altLang="en-US" sz="2400" dirty="0" smtClean="0"/>
              <a:t>SRC must be coded for students with IEP, EL/TPC, or 504 IAP, with or without accommodations </a:t>
            </a:r>
          </a:p>
          <a:p>
            <a:pPr eaLnBrk="1" hangingPunct="1"/>
            <a:r>
              <a:rPr lang="en-US" altLang="en-US" sz="2400" dirty="0" smtClean="0"/>
              <a:t>Types of accommodations:</a:t>
            </a:r>
          </a:p>
          <a:p>
            <a:pPr lvl="1" eaLnBrk="1" hangingPunct="1"/>
            <a:r>
              <a:rPr lang="en-US" altLang="en-US" sz="1600" dirty="0" smtClean="0"/>
              <a:t>S – Setting</a:t>
            </a:r>
          </a:p>
          <a:p>
            <a:pPr lvl="1" eaLnBrk="1" hangingPunct="1"/>
            <a:r>
              <a:rPr lang="en-US" altLang="en-US" sz="1600" dirty="0" smtClean="0"/>
              <a:t>P – Presentation</a:t>
            </a:r>
          </a:p>
          <a:p>
            <a:pPr lvl="1" eaLnBrk="1" hangingPunct="1"/>
            <a:r>
              <a:rPr lang="en-US" altLang="en-US" sz="1600" dirty="0" smtClean="0"/>
              <a:t>R – Response</a:t>
            </a:r>
          </a:p>
          <a:p>
            <a:pPr lvl="1" eaLnBrk="1" hangingPunct="1"/>
            <a:r>
              <a:rPr lang="en-US" altLang="en-US" sz="1600" dirty="0" smtClean="0"/>
              <a:t>SC – Scheduling</a:t>
            </a:r>
          </a:p>
          <a:p>
            <a:pPr eaLnBrk="1" hangingPunct="1"/>
            <a:r>
              <a:rPr lang="en-US" altLang="en-US" sz="2400" dirty="0" smtClean="0"/>
              <a:t>Identify basis of accommodations:</a:t>
            </a:r>
          </a:p>
          <a:p>
            <a:pPr lvl="1" eaLnBrk="1" hangingPunct="1"/>
            <a:r>
              <a:rPr lang="en-US" altLang="en-US" sz="2000" dirty="0" smtClean="0"/>
              <a:t> IEP, EL/TPC, or 504 IAP</a:t>
            </a:r>
          </a:p>
        </p:txBody>
      </p:sp>
      <p:sp>
        <p:nvSpPr>
          <p:cNvPr id="90115" name="Title 1"/>
          <p:cNvSpPr>
            <a:spLocks/>
          </p:cNvSpPr>
          <p:nvPr/>
        </p:nvSpPr>
        <p:spPr bwMode="auto">
          <a:xfrm>
            <a:off x="105878" y="102670"/>
            <a:ext cx="69961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defRPr/>
            </a:pPr>
            <a:r>
              <a:rPr lang="en-US" altLang="en-US" sz="4000" b="1" dirty="0">
                <a:solidFill>
                  <a:srgbClr val="0000CC"/>
                </a:solidFill>
                <a:latin typeface="Arial Rounded MT Bold" pitchFamily="34" charset="0"/>
              </a:rPr>
              <a:t>Answer Documents</a:t>
            </a:r>
          </a:p>
          <a:p>
            <a:pPr eaLnBrk="0" hangingPunct="0">
              <a:defRPr/>
            </a:pPr>
            <a:r>
              <a:rPr lang="en-US" altLang="en-US" sz="2400" b="1" dirty="0">
                <a:solidFill>
                  <a:srgbClr val="0000CC"/>
                </a:solidFill>
                <a:latin typeface="Arial Rounded MT Bold" pitchFamily="34" charset="0"/>
              </a:rPr>
              <a:t>FOR TEACHER USE ONLY</a:t>
            </a:r>
          </a:p>
        </p:txBody>
      </p:sp>
      <p:pic>
        <p:nvPicPr>
          <p:cNvPr id="57348" name="Picture 4" descr="Screen Shot 2014-10-20 at 10.35.2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64224"/>
            <a:ext cx="3933825" cy="265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1899326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9" y="107985"/>
            <a:ext cx="6316630" cy="1325563"/>
          </a:xfrm>
        </p:spPr>
        <p:txBody>
          <a:bodyPr>
            <a:normAutofit fontScale="90000"/>
          </a:bodyPr>
          <a:lstStyle/>
          <a:p>
            <a:pPr eaLnBrk="0" hangingPunct="0">
              <a:defRPr/>
            </a:pPr>
            <a:r>
              <a:rPr lang="en-US" altLang="en-US" dirty="0">
                <a:solidFill>
                  <a:srgbClr val="0000CC"/>
                </a:solidFill>
              </a:rPr>
              <a:t>Answer Documents</a:t>
            </a:r>
            <a:r>
              <a:rPr lang="en-US" altLang="en-US" sz="6600" dirty="0">
                <a:solidFill>
                  <a:srgbClr val="0000CC"/>
                </a:solidFill>
              </a:rPr>
              <a:t/>
            </a:r>
            <a:br>
              <a:rPr lang="en-US" altLang="en-US" sz="6600" dirty="0">
                <a:solidFill>
                  <a:srgbClr val="0000CC"/>
                </a:solidFill>
              </a:rPr>
            </a:br>
            <a:r>
              <a:rPr lang="en-US" altLang="en-US" sz="2700" dirty="0">
                <a:solidFill>
                  <a:srgbClr val="0000CC"/>
                </a:solidFill>
              </a:rPr>
              <a:t>FOR TEACHER USE ONLY</a:t>
            </a:r>
            <a:r>
              <a:rPr lang="en-US" altLang="en-US" dirty="0">
                <a:solidFill>
                  <a:srgbClr val="0000CC"/>
                </a:solidFill>
              </a:rPr>
              <a:t/>
            </a:r>
            <a:br>
              <a:rPr lang="en-US" altLang="en-US" dirty="0">
                <a:solidFill>
                  <a:srgbClr val="0000CC"/>
                </a:solidFill>
              </a:rPr>
            </a:br>
            <a:endParaRPr lang="en-US" dirty="0"/>
          </a:p>
        </p:txBody>
      </p:sp>
      <p:sp>
        <p:nvSpPr>
          <p:cNvPr id="3" name="Content Placeholder 2"/>
          <p:cNvSpPr>
            <a:spLocks noGrp="1"/>
          </p:cNvSpPr>
          <p:nvPr>
            <p:ph sz="half" idx="1"/>
          </p:nvPr>
        </p:nvSpPr>
        <p:spPr>
          <a:xfrm>
            <a:off x="443715" y="1805077"/>
            <a:ext cx="3886200" cy="4351338"/>
          </a:xfrm>
        </p:spPr>
        <p:txBody>
          <a:bodyPr>
            <a:normAutofit/>
          </a:bodyPr>
          <a:lstStyle/>
          <a:p>
            <a:r>
              <a:rPr lang="en-US" altLang="en-US" sz="2400" dirty="0"/>
              <a:t>If applicable, code Braille or Large Print.</a:t>
            </a:r>
          </a:p>
          <a:p>
            <a:r>
              <a:rPr lang="en-US" altLang="en-US" sz="2400" dirty="0"/>
              <a:t>The PTNA option should only be bubbled by the Examiner if a student is present and can not or will not take a test.  </a:t>
            </a:r>
            <a:r>
              <a:rPr lang="en-US" altLang="en-US" sz="2400" b="1" dirty="0"/>
              <a:t>If a student answers one question on any section of the test, PTNA should </a:t>
            </a:r>
            <a:r>
              <a:rPr lang="en-US" altLang="en-US" sz="2400" b="1" u="sng" dirty="0">
                <a:solidFill>
                  <a:srgbClr val="FF0000"/>
                </a:solidFill>
              </a:rPr>
              <a:t>NOT</a:t>
            </a:r>
            <a:r>
              <a:rPr lang="en-US" altLang="en-US" sz="2400" b="1" dirty="0"/>
              <a:t> be bubbled.</a:t>
            </a:r>
          </a:p>
          <a:p>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25</a:t>
            </a:fld>
            <a:endParaRPr lang="en-US" dirty="0"/>
          </a:p>
        </p:txBody>
      </p:sp>
      <p:pic>
        <p:nvPicPr>
          <p:cNvPr id="7" name="Picture 4" descr="Screen Shot 2014-10-20 at 10.35.26 AM.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9150" y="2817620"/>
            <a:ext cx="3886200" cy="236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5763802" y="4767209"/>
            <a:ext cx="2722652" cy="6575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2900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228600" y="2046288"/>
            <a:ext cx="6552344" cy="3810000"/>
          </a:xfrm>
        </p:spPr>
        <p:txBody>
          <a:bodyPr/>
          <a:lstStyle/>
          <a:p>
            <a:pPr eaLnBrk="1" hangingPunct="1">
              <a:buFontTx/>
              <a:buNone/>
            </a:pPr>
            <a:r>
              <a:rPr lang="en-US" altLang="en-US" sz="2400" b="1" u="sng" dirty="0" smtClean="0"/>
              <a:t>Complete the following </a:t>
            </a:r>
            <a:r>
              <a:rPr lang="en-US" altLang="en-US" sz="2400" b="1" u="sng" dirty="0"/>
              <a:t>s</a:t>
            </a:r>
            <a:r>
              <a:rPr lang="en-US" altLang="en-US" sz="2400" b="1" u="sng" dirty="0" smtClean="0"/>
              <a:t>ections </a:t>
            </a:r>
            <a:r>
              <a:rPr lang="en-US" altLang="en-US" sz="2400" b="1" u="sng" dirty="0"/>
              <a:t>o</a:t>
            </a:r>
            <a:r>
              <a:rPr lang="en-US" altLang="en-US" sz="2400" b="1" u="sng" dirty="0" smtClean="0"/>
              <a:t>nly if applicable</a:t>
            </a:r>
          </a:p>
          <a:p>
            <a:pPr eaLnBrk="1" hangingPunct="1">
              <a:buFontTx/>
              <a:buNone/>
            </a:pPr>
            <a:r>
              <a:rPr lang="en-US" altLang="en-US" sz="2400" dirty="0" smtClean="0"/>
              <a:t>State Directed Use (SDU A)</a:t>
            </a:r>
          </a:p>
          <a:p>
            <a:pPr eaLnBrk="1" hangingPunct="1"/>
            <a:r>
              <a:rPr lang="en-US" altLang="en-US" sz="2400" dirty="0" smtClean="0"/>
              <a:t>SDU A – Code for Georgia Network for Educational and Therapeutic Support (GNETS) and Georgia Virtual School (GAVS)</a:t>
            </a:r>
          </a:p>
          <a:p>
            <a:pPr marL="457200" lvl="1" indent="0" eaLnBrk="1" hangingPunct="1">
              <a:buFont typeface="Arial" charset="0"/>
              <a:buNone/>
            </a:pPr>
            <a:endParaRPr lang="en-US" altLang="en-US" sz="2400" dirty="0" smtClean="0">
              <a:solidFill>
                <a:schemeClr val="folHlink"/>
              </a:solidFill>
            </a:endParaRPr>
          </a:p>
          <a:p>
            <a:pPr eaLnBrk="1" hangingPunct="1">
              <a:buFontTx/>
              <a:buNone/>
            </a:pPr>
            <a:endParaRPr lang="en-US" altLang="en-US" sz="2000" dirty="0" smtClean="0"/>
          </a:p>
        </p:txBody>
      </p:sp>
      <p:sp>
        <p:nvSpPr>
          <p:cNvPr id="92163" name="Title 1"/>
          <p:cNvSpPr>
            <a:spLocks/>
          </p:cNvSpPr>
          <p:nvPr/>
        </p:nvSpPr>
        <p:spPr bwMode="auto">
          <a:xfrm>
            <a:off x="77002" y="96253"/>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defRPr/>
            </a:pPr>
            <a:r>
              <a:rPr lang="en-US" altLang="en-US" sz="4400" b="1" dirty="0">
                <a:solidFill>
                  <a:srgbClr val="0000CC"/>
                </a:solidFill>
                <a:latin typeface="Arial Rounded MT Bold" pitchFamily="34" charset="0"/>
              </a:rPr>
              <a:t>Answer Documents</a:t>
            </a:r>
          </a:p>
        </p:txBody>
      </p:sp>
      <p:pic>
        <p:nvPicPr>
          <p:cNvPr id="59396" name="Picture 4" descr="Screen Shot 2014-10-20 at 10.33.2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676400"/>
            <a:ext cx="8382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26</a:t>
            </a:fld>
            <a:endParaRPr lang="en-US" dirty="0"/>
          </a:p>
        </p:txBody>
      </p:sp>
    </p:spTree>
    <p:extLst>
      <p:ext uri="{BB962C8B-B14F-4D97-AF65-F5344CB8AC3E}">
        <p14:creationId xmlns:p14="http://schemas.microsoft.com/office/powerpoint/2010/main" val="3504264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2400" y="152400"/>
            <a:ext cx="6553200" cy="1143000"/>
          </a:xfrm>
        </p:spPr>
        <p:txBody>
          <a:bodyPr>
            <a:normAutofit/>
          </a:bodyPr>
          <a:lstStyle/>
          <a:p>
            <a:r>
              <a:rPr lang="en-US" altLang="en-US" dirty="0" smtClean="0">
                <a:solidFill>
                  <a:srgbClr val="0000CC"/>
                </a:solidFill>
                <a:cs typeface="Calibri" pitchFamily="34" charset="0"/>
              </a:rPr>
              <a:t>Pre-Code Window </a:t>
            </a:r>
            <a:br>
              <a:rPr lang="en-US" altLang="en-US" dirty="0" smtClean="0">
                <a:solidFill>
                  <a:srgbClr val="0000CC"/>
                </a:solidFill>
                <a:cs typeface="Calibri" pitchFamily="34" charset="0"/>
              </a:rPr>
            </a:br>
            <a:r>
              <a:rPr lang="en-US" altLang="en-US" sz="2700" dirty="0" smtClean="0">
                <a:solidFill>
                  <a:srgbClr val="0000CC"/>
                </a:solidFill>
                <a:cs typeface="Calibri" pitchFamily="34" charset="0"/>
              </a:rPr>
              <a:t>For Online Testing </a:t>
            </a:r>
          </a:p>
        </p:txBody>
      </p:sp>
      <p:sp>
        <p:nvSpPr>
          <p:cNvPr id="63491" name="Content Placeholder 2"/>
          <p:cNvSpPr>
            <a:spLocks noGrp="1"/>
          </p:cNvSpPr>
          <p:nvPr>
            <p:ph idx="1"/>
          </p:nvPr>
        </p:nvSpPr>
        <p:spPr>
          <a:xfrm>
            <a:off x="210645" y="1559292"/>
            <a:ext cx="8229600" cy="4707125"/>
          </a:xfrm>
        </p:spPr>
        <p:txBody>
          <a:bodyPr/>
          <a:lstStyle/>
          <a:p>
            <a:r>
              <a:rPr lang="en-US" altLang="en-US" sz="2400" dirty="0" smtClean="0"/>
              <a:t>The Test Administration System (TAS) will contain data from the State Pre-ID File </a:t>
            </a:r>
            <a:r>
              <a:rPr lang="en-US" altLang="en-US" sz="2400" u="sng" dirty="0" smtClean="0"/>
              <a:t>ONLY</a:t>
            </a:r>
            <a:r>
              <a:rPr lang="en-US" altLang="en-US" sz="2400" dirty="0" smtClean="0"/>
              <a:t> if the system marked students as “Yes” in the State Pre-ID File’s (February 2015) Online Indicator field.</a:t>
            </a:r>
          </a:p>
          <a:p>
            <a:r>
              <a:rPr lang="en-US" altLang="en-US" sz="2400" dirty="0" smtClean="0"/>
              <a:t>The Pre-Code window will be open from March 2 – 27.</a:t>
            </a:r>
          </a:p>
          <a:p>
            <a:pPr lvl="1"/>
            <a:r>
              <a:rPr lang="en-US" altLang="en-US" sz="2000" dirty="0" smtClean="0"/>
              <a:t>Systems will have the opportunity to add/edit student information.</a:t>
            </a:r>
          </a:p>
          <a:p>
            <a:pPr lvl="1"/>
            <a:r>
              <a:rPr lang="en-US" altLang="en-US" sz="2000" b="1" dirty="0" smtClean="0"/>
              <a:t>The window closes at 8:00 p.m. ET on March 27.</a:t>
            </a:r>
          </a:p>
          <a:p>
            <a:pPr lvl="1"/>
            <a:r>
              <a:rPr lang="en-US" altLang="en-US" sz="2000" dirty="0" smtClean="0"/>
              <a:t>Pre-Code files will be loaded immediately after this window closes</a:t>
            </a:r>
          </a:p>
          <a:p>
            <a:r>
              <a:rPr lang="en-US" altLang="en-US" sz="2400" dirty="0" smtClean="0"/>
              <a:t>Details will be provided in upcoming technical training session.</a:t>
            </a:r>
          </a:p>
          <a:p>
            <a:endParaRPr lang="en-US" altLang="en-US"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2644744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28600" y="93784"/>
            <a:ext cx="8229600" cy="1143000"/>
          </a:xfrm>
        </p:spPr>
        <p:txBody>
          <a:bodyPr>
            <a:normAutofit/>
          </a:bodyPr>
          <a:lstStyle/>
          <a:p>
            <a:r>
              <a:rPr lang="en-US" altLang="en-US" dirty="0" smtClean="0">
                <a:solidFill>
                  <a:srgbClr val="0000CC"/>
                </a:solidFill>
                <a:cs typeface="Calibri" pitchFamily="34" charset="0"/>
              </a:rPr>
              <a:t>Test Tickets </a:t>
            </a:r>
          </a:p>
        </p:txBody>
      </p:sp>
      <p:sp>
        <p:nvSpPr>
          <p:cNvPr id="6" name="Text Box 4"/>
          <p:cNvSpPr txBox="1">
            <a:spLocks noChangeArrowheads="1"/>
          </p:cNvSpPr>
          <p:nvPr/>
        </p:nvSpPr>
        <p:spPr bwMode="auto">
          <a:xfrm>
            <a:off x="387626" y="4569523"/>
            <a:ext cx="7678345" cy="1862048"/>
          </a:xfrm>
          <a:prstGeom prst="rect">
            <a:avLst/>
          </a:prstGeom>
          <a:noFill/>
          <a:ln w="9525">
            <a:noFill/>
            <a:miter lim="800000"/>
            <a:headEnd/>
            <a:tailEnd/>
          </a:ln>
        </p:spPr>
        <p:txBody>
          <a:bodyPr wrap="square">
            <a:spAutoFit/>
          </a:bodyPr>
          <a:lstStyle/>
          <a:p>
            <a:pPr>
              <a:spcBef>
                <a:spcPts val="600"/>
              </a:spcBef>
              <a:defRPr/>
            </a:pPr>
            <a:r>
              <a:rPr lang="en-US" sz="2000" b="1" dirty="0"/>
              <a:t>To avoid a student testing under another student’s GTID, you </a:t>
            </a:r>
            <a:r>
              <a:rPr lang="en-US" sz="2000" b="1" u="sng" dirty="0"/>
              <a:t>must</a:t>
            </a:r>
            <a:r>
              <a:rPr lang="en-US" sz="2000" b="1" dirty="0"/>
              <a:t> :</a:t>
            </a:r>
          </a:p>
          <a:p>
            <a:pPr marL="342900" indent="-342900">
              <a:spcBef>
                <a:spcPts val="600"/>
              </a:spcBef>
              <a:buFont typeface="+mj-lt"/>
              <a:buAutoNum type="arabicPeriod"/>
              <a:defRPr/>
            </a:pPr>
            <a:r>
              <a:rPr lang="en-US" sz="2000" b="1" dirty="0"/>
              <a:t>Print </a:t>
            </a:r>
            <a:r>
              <a:rPr lang="en-US" sz="2000" b="1" u="sng" dirty="0">
                <a:solidFill>
                  <a:srgbClr val="FF0000"/>
                </a:solidFill>
              </a:rPr>
              <a:t>ALL</a:t>
            </a:r>
            <a:r>
              <a:rPr lang="en-US" sz="2000" b="1" dirty="0"/>
              <a:t> Student Tickets. </a:t>
            </a:r>
          </a:p>
          <a:p>
            <a:pPr marL="342900" indent="-342900">
              <a:spcBef>
                <a:spcPts val="600"/>
              </a:spcBef>
              <a:buFont typeface="+mj-lt"/>
              <a:buAutoNum type="arabicPeriod"/>
              <a:defRPr/>
            </a:pPr>
            <a:r>
              <a:rPr lang="en-US" sz="2000" b="1" dirty="0"/>
              <a:t>Have students verify their name and test name are correct and sign the ticket next to their </a:t>
            </a:r>
            <a:r>
              <a:rPr lang="en-US" sz="2000" b="1" dirty="0" smtClean="0"/>
              <a:t>name.</a:t>
            </a:r>
          </a:p>
          <a:p>
            <a:pPr marL="342900" indent="-342900">
              <a:spcBef>
                <a:spcPts val="600"/>
              </a:spcBef>
              <a:buFont typeface="+mj-lt"/>
              <a:buAutoNum type="arabicPeriod"/>
              <a:defRPr/>
            </a:pPr>
            <a:endParaRPr 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157" y="1464760"/>
            <a:ext cx="6411074" cy="3028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28</a:t>
            </a:fld>
            <a:endParaRPr lang="en-US" dirty="0"/>
          </a:p>
        </p:txBody>
      </p:sp>
    </p:spTree>
    <p:extLst>
      <p:ext uri="{BB962C8B-B14F-4D97-AF65-F5344CB8AC3E}">
        <p14:creationId xmlns:p14="http://schemas.microsoft.com/office/powerpoint/2010/main" val="1273732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00" y="134470"/>
            <a:ext cx="6786282" cy="1201615"/>
          </a:xfrm>
        </p:spPr>
        <p:txBody>
          <a:bodyPr>
            <a:normAutofit/>
          </a:bodyPr>
          <a:lstStyle/>
          <a:p>
            <a:r>
              <a:rPr lang="en-US" altLang="en-US" sz="4000" dirty="0" smtClean="0">
                <a:solidFill>
                  <a:srgbClr val="0000FF"/>
                </a:solidFill>
              </a:rPr>
              <a:t>Online Tools for </a:t>
            </a:r>
            <a:r>
              <a:rPr lang="en-US" altLang="en-US" sz="4000" u="sng" dirty="0" smtClean="0">
                <a:solidFill>
                  <a:srgbClr val="0000FF"/>
                </a:solidFill>
              </a:rPr>
              <a:t>All</a:t>
            </a:r>
            <a:r>
              <a:rPr lang="en-US" altLang="en-US" sz="4000" dirty="0" smtClean="0">
                <a:solidFill>
                  <a:srgbClr val="0000FF"/>
                </a:solidFill>
              </a:rPr>
              <a:t> Students</a:t>
            </a:r>
            <a:endParaRPr lang="en-US" altLang="en-US" sz="4000" dirty="0" smtClean="0"/>
          </a:p>
        </p:txBody>
      </p:sp>
      <p:sp>
        <p:nvSpPr>
          <p:cNvPr id="64515" name="TextBox 1"/>
          <p:cNvSpPr txBox="1">
            <a:spLocks noChangeArrowheads="1"/>
          </p:cNvSpPr>
          <p:nvPr/>
        </p:nvSpPr>
        <p:spPr bwMode="auto">
          <a:xfrm>
            <a:off x="316523" y="1658815"/>
            <a:ext cx="7315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t" hangingPunct="1">
              <a:buFont typeface="Arial" charset="0"/>
              <a:buChar char="•"/>
            </a:pPr>
            <a:r>
              <a:rPr lang="en-US" altLang="en-US" sz="3200" dirty="0">
                <a:latin typeface="Calibri" pitchFamily="34" charset="0"/>
              </a:rPr>
              <a:t>Blocking Tool</a:t>
            </a:r>
          </a:p>
          <a:p>
            <a:pPr eaLnBrk="1" fontAlgn="t" hangingPunct="1">
              <a:buFont typeface="Arial" charset="0"/>
              <a:buChar char="•"/>
            </a:pPr>
            <a:r>
              <a:rPr lang="en-US" altLang="en-US" sz="3200" dirty="0">
                <a:solidFill>
                  <a:srgbClr val="000000"/>
                </a:solidFill>
                <a:latin typeface="Calibri" pitchFamily="34" charset="0"/>
              </a:rPr>
              <a:t>Highlighter</a:t>
            </a:r>
          </a:p>
          <a:p>
            <a:pPr eaLnBrk="1" fontAlgn="t" hangingPunct="1">
              <a:buFont typeface="Arial" charset="0"/>
              <a:buChar char="•"/>
            </a:pPr>
            <a:r>
              <a:rPr lang="en-US" altLang="en-US" sz="3200" dirty="0">
                <a:solidFill>
                  <a:srgbClr val="000000"/>
                </a:solidFill>
                <a:latin typeface="Calibri" pitchFamily="34" charset="0"/>
              </a:rPr>
              <a:t>Eraser</a:t>
            </a:r>
          </a:p>
          <a:p>
            <a:pPr eaLnBrk="1" fontAlgn="t" hangingPunct="1">
              <a:buFont typeface="Arial" charset="0"/>
              <a:buChar char="•"/>
            </a:pPr>
            <a:r>
              <a:rPr lang="en-US" altLang="en-US" sz="3200" dirty="0" smtClean="0">
                <a:solidFill>
                  <a:srgbClr val="000000"/>
                </a:solidFill>
                <a:latin typeface="Calibri" pitchFamily="34" charset="0"/>
              </a:rPr>
              <a:t>Mark </a:t>
            </a:r>
            <a:r>
              <a:rPr lang="en-US" altLang="en-US" sz="3200" dirty="0">
                <a:solidFill>
                  <a:srgbClr val="000000"/>
                </a:solidFill>
                <a:latin typeface="Calibri" pitchFamily="34" charset="0"/>
              </a:rPr>
              <a:t>for Review</a:t>
            </a:r>
          </a:p>
          <a:p>
            <a:pPr eaLnBrk="1" fontAlgn="t" hangingPunct="1">
              <a:buFont typeface="Arial" charset="0"/>
              <a:buChar char="•"/>
            </a:pPr>
            <a:r>
              <a:rPr lang="en-US" altLang="en-US" sz="3200" dirty="0">
                <a:solidFill>
                  <a:srgbClr val="000000"/>
                </a:solidFill>
                <a:latin typeface="Calibri" pitchFamily="34" charset="0"/>
              </a:rPr>
              <a:t>Online Calculator – if allowable</a:t>
            </a:r>
          </a:p>
          <a:p>
            <a:pPr eaLnBrk="1" fontAlgn="t" hangingPunct="1">
              <a:buFont typeface="Arial" charset="0"/>
              <a:buChar char="•"/>
            </a:pPr>
            <a:r>
              <a:rPr lang="en-US" altLang="en-US" sz="3200" dirty="0">
                <a:latin typeface="Calibri" pitchFamily="34" charset="0"/>
              </a:rPr>
              <a:t>Option </a:t>
            </a:r>
            <a:r>
              <a:rPr lang="en-US" altLang="en-US" sz="3200" dirty="0" smtClean="0">
                <a:latin typeface="Calibri" pitchFamily="34" charset="0"/>
              </a:rPr>
              <a:t>Eliminator</a:t>
            </a:r>
            <a:endParaRPr lang="en-US" altLang="en-US" sz="3200" dirty="0">
              <a:latin typeface="Calibri" pitchFamily="34" charset="0"/>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139096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35467" y="1540042"/>
            <a:ext cx="8344389" cy="4462826"/>
          </a:xfrm>
        </p:spPr>
        <p:txBody>
          <a:bodyPr>
            <a:normAutofit fontScale="92500" lnSpcReduction="20000"/>
          </a:bodyPr>
          <a:lstStyle/>
          <a:p>
            <a:pPr>
              <a:defRPr/>
            </a:pPr>
            <a:endParaRPr lang="en-US" sz="2400" dirty="0" smtClean="0"/>
          </a:p>
          <a:p>
            <a:pPr marL="0" indent="0">
              <a:buFont typeface="Arial" charset="0"/>
              <a:buNone/>
              <a:defRPr/>
            </a:pPr>
            <a:r>
              <a:rPr lang="en-US" sz="2600" dirty="0"/>
              <a:t>Results of the </a:t>
            </a:r>
            <a:r>
              <a:rPr lang="en-US" sz="2600" dirty="0" smtClean="0"/>
              <a:t>EOC measures, </a:t>
            </a:r>
            <a:r>
              <a:rPr lang="en-US" sz="2600" dirty="0"/>
              <a:t>according the legislated and identified purposes, must:</a:t>
            </a:r>
          </a:p>
          <a:p>
            <a:pPr>
              <a:defRPr/>
            </a:pPr>
            <a:r>
              <a:rPr lang="en-US" sz="2200" dirty="0" smtClean="0"/>
              <a:t>provide </a:t>
            </a:r>
            <a:r>
              <a:rPr lang="en-US" sz="2200" dirty="0"/>
              <a:t>a valid measure of student achievement of the state content standards across the full achievement continuum; </a:t>
            </a:r>
          </a:p>
          <a:p>
            <a:pPr>
              <a:defRPr/>
            </a:pPr>
            <a:r>
              <a:rPr lang="en-US" sz="2200" dirty="0"/>
              <a:t>serve as the final exam for the course, contributing 20% to the student’s final course grade (Not applicable in 2014-2015);</a:t>
            </a:r>
          </a:p>
          <a:p>
            <a:pPr>
              <a:defRPr/>
            </a:pPr>
            <a:r>
              <a:rPr lang="en-US" sz="2200" dirty="0"/>
              <a:t>provide a clear signal of the student’s preparedness for the next course and ultimately a</a:t>
            </a:r>
            <a:r>
              <a:rPr lang="en-US" sz="2200" dirty="0" smtClean="0"/>
              <a:t>fter secondary </a:t>
            </a:r>
            <a:r>
              <a:rPr lang="en-US" sz="2200" dirty="0"/>
              <a:t>endeavors (college and career); </a:t>
            </a:r>
          </a:p>
          <a:p>
            <a:pPr>
              <a:defRPr/>
            </a:pPr>
            <a:r>
              <a:rPr lang="en-US" sz="2200" dirty="0"/>
              <a:t>allow for the detection of the progress made by each student from one assessed course to the next; </a:t>
            </a:r>
          </a:p>
          <a:p>
            <a:pPr>
              <a:defRPr/>
            </a:pPr>
            <a:r>
              <a:rPr lang="en-US" sz="2200" dirty="0"/>
              <a:t>support and inform educator effectiveness measures; and</a:t>
            </a:r>
          </a:p>
          <a:p>
            <a:pPr>
              <a:defRPr/>
            </a:pPr>
            <a:r>
              <a:rPr lang="en-US" sz="2200" dirty="0"/>
              <a:t>inform state and federal accountability measures at the school, district, and state levels.</a:t>
            </a:r>
          </a:p>
          <a:p>
            <a:pPr algn="just" eaLnBrk="1" hangingPunct="1">
              <a:defRPr/>
            </a:pPr>
            <a:endParaRPr lang="en-US" altLang="en-US" sz="3600" dirty="0" smtClean="0"/>
          </a:p>
        </p:txBody>
      </p:sp>
      <p:sp>
        <p:nvSpPr>
          <p:cNvPr id="15363" name="Rectangle 2"/>
          <p:cNvSpPr>
            <a:spLocks noChangeArrowheads="1"/>
          </p:cNvSpPr>
          <p:nvPr/>
        </p:nvSpPr>
        <p:spPr bwMode="auto">
          <a:xfrm>
            <a:off x="134471" y="84666"/>
            <a:ext cx="6274796" cy="90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sz="4400" b="1" dirty="0" smtClean="0">
                <a:solidFill>
                  <a:srgbClr val="0000CC"/>
                </a:solidFill>
                <a:latin typeface="Arial Rounded MT Bold" pitchFamily="34" charset="0"/>
              </a:rPr>
              <a:t>Program Overview</a:t>
            </a:r>
            <a:endParaRPr lang="en-US" altLang="en-US" sz="4400" b="1" dirty="0">
              <a:solidFill>
                <a:srgbClr val="0000CC"/>
              </a:solidFill>
              <a:latin typeface="Arial Rounded MT Bold" pitchFamily="34" charset="0"/>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2317177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18285" y="163629"/>
            <a:ext cx="6316630" cy="1161934"/>
          </a:xfrm>
        </p:spPr>
        <p:txBody>
          <a:bodyPr/>
          <a:lstStyle/>
          <a:p>
            <a:r>
              <a:rPr lang="en-US" altLang="en-US" dirty="0" smtClean="0">
                <a:solidFill>
                  <a:srgbClr val="0000CC"/>
                </a:solidFill>
              </a:rPr>
              <a:t>Scratch Paper</a:t>
            </a:r>
          </a:p>
        </p:txBody>
      </p:sp>
      <p:sp>
        <p:nvSpPr>
          <p:cNvPr id="2" name="Content Placeholder 1"/>
          <p:cNvSpPr>
            <a:spLocks noGrp="1"/>
          </p:cNvSpPr>
          <p:nvPr>
            <p:ph sz="half" idx="2"/>
          </p:nvPr>
        </p:nvSpPr>
        <p:spPr>
          <a:xfrm>
            <a:off x="533400" y="1547446"/>
            <a:ext cx="7965831" cy="4283442"/>
          </a:xfrm>
          <a:ln>
            <a:noFill/>
          </a:ln>
        </p:spPr>
        <p:txBody>
          <a:bodyPr/>
          <a:lstStyle/>
          <a:p>
            <a:pPr marL="0" indent="0">
              <a:buFont typeface="Arial" charset="0"/>
              <a:buNone/>
              <a:defRPr/>
            </a:pPr>
            <a:r>
              <a:rPr lang="en-US" altLang="en-US" sz="2400" dirty="0" smtClean="0"/>
              <a:t>Blank </a:t>
            </a:r>
            <a:r>
              <a:rPr lang="en-US" altLang="en-US" sz="2400" dirty="0"/>
              <a:t>scratch paper (including notebook paper) should be provided to students taking the following EOCs </a:t>
            </a:r>
            <a:r>
              <a:rPr lang="en-US" altLang="en-US" sz="2400" i="1" dirty="0">
                <a:solidFill>
                  <a:srgbClr val="0000CC"/>
                </a:solidFill>
              </a:rPr>
              <a:t>regardless of administration mode</a:t>
            </a:r>
            <a:r>
              <a:rPr lang="en-US" altLang="en-US" sz="2400" dirty="0"/>
              <a:t>:</a:t>
            </a:r>
          </a:p>
          <a:p>
            <a:pPr>
              <a:defRPr/>
            </a:pPr>
            <a:r>
              <a:rPr lang="en-US" altLang="en-US" sz="2400" dirty="0"/>
              <a:t>Ninth Grade Literature:  </a:t>
            </a:r>
            <a:r>
              <a:rPr lang="en-US" altLang="en-US" sz="2400" dirty="0">
                <a:solidFill>
                  <a:srgbClr val="FF0000"/>
                </a:solidFill>
              </a:rPr>
              <a:t>Section 3 only </a:t>
            </a:r>
          </a:p>
          <a:p>
            <a:pPr>
              <a:defRPr/>
            </a:pPr>
            <a:r>
              <a:rPr lang="en-US" altLang="en-US" sz="2400" dirty="0"/>
              <a:t>American Literature:  </a:t>
            </a:r>
            <a:r>
              <a:rPr lang="en-US" altLang="en-US" sz="2400" dirty="0">
                <a:solidFill>
                  <a:srgbClr val="FF0000"/>
                </a:solidFill>
              </a:rPr>
              <a:t>Section 3 only</a:t>
            </a:r>
          </a:p>
          <a:p>
            <a:pPr>
              <a:defRPr/>
            </a:pPr>
            <a:r>
              <a:rPr lang="en-US" altLang="en-US" sz="2400" dirty="0"/>
              <a:t>Coordinate </a:t>
            </a:r>
            <a:r>
              <a:rPr lang="en-US" altLang="en-US" sz="2400" dirty="0" smtClean="0"/>
              <a:t>Algebra</a:t>
            </a:r>
            <a:r>
              <a:rPr lang="en-US" altLang="en-US" sz="2400" dirty="0" smtClean="0">
                <a:solidFill>
                  <a:srgbClr val="FF0000"/>
                </a:solidFill>
              </a:rPr>
              <a:t>*</a:t>
            </a:r>
            <a:endParaRPr lang="en-US" altLang="en-US" sz="2400" dirty="0">
              <a:solidFill>
                <a:srgbClr val="FF0000"/>
              </a:solidFill>
            </a:endParaRPr>
          </a:p>
          <a:p>
            <a:pPr>
              <a:defRPr/>
            </a:pPr>
            <a:r>
              <a:rPr lang="en-US" altLang="en-US" sz="2400" dirty="0"/>
              <a:t>Analytic </a:t>
            </a:r>
            <a:r>
              <a:rPr lang="en-US" altLang="en-US" sz="2400" dirty="0" smtClean="0"/>
              <a:t>Geometry</a:t>
            </a:r>
            <a:r>
              <a:rPr lang="en-US" altLang="en-US" sz="2400" dirty="0" smtClean="0">
                <a:solidFill>
                  <a:srgbClr val="FF0000"/>
                </a:solidFill>
              </a:rPr>
              <a:t>*</a:t>
            </a:r>
            <a:endParaRPr lang="en-US" altLang="en-US" sz="2400" dirty="0">
              <a:solidFill>
                <a:srgbClr val="FF0000"/>
              </a:solidFill>
            </a:endParaRPr>
          </a:p>
          <a:p>
            <a:pPr>
              <a:defRPr/>
            </a:pPr>
            <a:r>
              <a:rPr lang="en-US" altLang="en-US" sz="2400" dirty="0"/>
              <a:t>Physical Science</a:t>
            </a:r>
          </a:p>
          <a:p>
            <a:pPr>
              <a:defRPr/>
            </a:pPr>
            <a:r>
              <a:rPr lang="en-US" altLang="en-US" sz="2400" dirty="0"/>
              <a:t>Economics</a:t>
            </a:r>
          </a:p>
          <a:p>
            <a:pPr>
              <a:defRPr/>
            </a:pPr>
            <a:endParaRPr lang="en-US" dirty="0"/>
          </a:p>
        </p:txBody>
      </p:sp>
      <p:sp>
        <p:nvSpPr>
          <p:cNvPr id="65540"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3663D0F-1262-4C92-B67F-F204CF288925}" type="slidenum">
              <a:rPr lang="en-US" altLang="en-US" smtClean="0">
                <a:solidFill>
                  <a:srgbClr val="000000"/>
                </a:solidFill>
                <a:latin typeface="Calibri" pitchFamily="34" charset="0"/>
              </a:rPr>
              <a:pPr eaLnBrk="1" fontAlgn="base" hangingPunct="1">
                <a:spcBef>
                  <a:spcPct val="0"/>
                </a:spcBef>
                <a:spcAft>
                  <a:spcPct val="0"/>
                </a:spcAft>
              </a:pPr>
              <a:t>30</a:t>
            </a:fld>
            <a:endParaRPr lang="en-US" altLang="en-US" dirty="0" smtClean="0">
              <a:solidFill>
                <a:srgbClr val="000000"/>
              </a:solidFill>
              <a:latin typeface="Calibri" pitchFamily="34" charset="0"/>
            </a:endParaRPr>
          </a:p>
        </p:txBody>
      </p:sp>
      <p:sp>
        <p:nvSpPr>
          <p:cNvPr id="3" name="TextBox 2"/>
          <p:cNvSpPr txBox="1"/>
          <p:nvPr/>
        </p:nvSpPr>
        <p:spPr>
          <a:xfrm>
            <a:off x="3276600" y="5513388"/>
            <a:ext cx="5648325" cy="10779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600" dirty="0">
                <a:solidFill>
                  <a:srgbClr val="FF0000"/>
                </a:solidFill>
              </a:rPr>
              <a:t>*</a:t>
            </a:r>
            <a:r>
              <a:rPr lang="en-US" sz="1600" dirty="0">
                <a:solidFill>
                  <a:prstClr val="black"/>
                </a:solidFill>
              </a:rPr>
              <a:t> ¼” graphing paper may be provided only in the indicated courses. </a:t>
            </a:r>
            <a:r>
              <a:rPr lang="en-US" sz="1600" dirty="0">
                <a:solidFill>
                  <a:prstClr val="black"/>
                </a:solidFill>
                <a:hlinkClick r:id="rId3"/>
              </a:rPr>
              <a:t>http://www.gadoe.org/Curriculum-Instruction-and-Assessment/Assessment/Pages/Georgia-Milestones-Assessment-System.aspx</a:t>
            </a:r>
            <a:r>
              <a:rPr lang="en-US" sz="1600" dirty="0">
                <a:solidFill>
                  <a:prstClr val="black"/>
                </a:solidFill>
              </a:rPr>
              <a:t> </a:t>
            </a:r>
            <a:endParaRPr lang="en-US" sz="1600" dirty="0">
              <a:solidFill>
                <a:srgbClr val="FF0000"/>
              </a:solidFill>
            </a:endParaRPr>
          </a:p>
        </p:txBody>
      </p:sp>
    </p:spTree>
    <p:extLst>
      <p:ext uri="{BB962C8B-B14F-4D97-AF65-F5344CB8AC3E}">
        <p14:creationId xmlns:p14="http://schemas.microsoft.com/office/powerpoint/2010/main" val="2070509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327" y="0"/>
            <a:ext cx="8229600" cy="1143000"/>
          </a:xfrm>
        </p:spPr>
        <p:txBody>
          <a:bodyPr/>
          <a:lstStyle/>
          <a:p>
            <a:r>
              <a:rPr lang="en-US" altLang="en-US" dirty="0" smtClean="0">
                <a:solidFill>
                  <a:srgbClr val="0000CC"/>
                </a:solidFill>
              </a:rPr>
              <a:t>Calculator Policy</a:t>
            </a:r>
            <a:r>
              <a:rPr lang="en-US" altLang="en-US" dirty="0" smtClean="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8005944"/>
              </p:ext>
            </p:extLst>
          </p:nvPr>
        </p:nvGraphicFramePr>
        <p:xfrm>
          <a:off x="304604" y="1551396"/>
          <a:ext cx="7883917" cy="2992350"/>
        </p:xfrm>
        <a:graphic>
          <a:graphicData uri="http://schemas.openxmlformats.org/drawingml/2006/table">
            <a:tbl>
              <a:tblPr firstRow="1" bandRow="1">
                <a:tableStyleId>{5C22544A-7EE6-4342-B048-85BDC9FD1C3A}</a:tableStyleId>
              </a:tblPr>
              <a:tblGrid>
                <a:gridCol w="1970980"/>
                <a:gridCol w="2985222"/>
                <a:gridCol w="2927715"/>
              </a:tblGrid>
              <a:tr h="598470">
                <a:tc>
                  <a:txBody>
                    <a:bodyPr/>
                    <a:lstStyle/>
                    <a:p>
                      <a:r>
                        <a:rPr lang="en-US" sz="2000" dirty="0" smtClean="0"/>
                        <a:t>Content Area</a:t>
                      </a:r>
                      <a:endParaRPr lang="en-US" sz="2000" dirty="0"/>
                    </a:p>
                  </a:txBody>
                  <a:tcPr marT="45725" marB="45725"/>
                </a:tc>
                <a:tc>
                  <a:txBody>
                    <a:bodyPr/>
                    <a:lstStyle/>
                    <a:p>
                      <a:r>
                        <a:rPr lang="en-US" sz="2000" dirty="0" smtClean="0"/>
                        <a:t>Grade Level/Course</a:t>
                      </a:r>
                      <a:endParaRPr lang="en-US" sz="2000" dirty="0"/>
                    </a:p>
                  </a:txBody>
                  <a:tcPr marT="45725" marB="45725"/>
                </a:tc>
                <a:tc>
                  <a:txBody>
                    <a:bodyPr/>
                    <a:lstStyle/>
                    <a:p>
                      <a:r>
                        <a:rPr lang="en-US" sz="2000" dirty="0" smtClean="0"/>
                        <a:t>Type of Calculator</a:t>
                      </a:r>
                      <a:endParaRPr lang="en-US" sz="2000" dirty="0"/>
                    </a:p>
                  </a:txBody>
                  <a:tcPr marT="45725" marB="45725"/>
                </a:tc>
              </a:tr>
              <a:tr h="598470">
                <a:tc rowSpan="2">
                  <a:txBody>
                    <a:bodyPr/>
                    <a:lstStyle/>
                    <a:p>
                      <a:pPr algn="ctr"/>
                      <a:r>
                        <a:rPr lang="en-US" sz="2000" dirty="0" smtClean="0"/>
                        <a:t>Mathematics</a:t>
                      </a:r>
                      <a:endParaRPr lang="en-US" sz="2000" dirty="0"/>
                    </a:p>
                  </a:txBody>
                  <a:tcPr marT="45725" marB="45725" anchor="ctr"/>
                </a:tc>
                <a:tc>
                  <a:txBody>
                    <a:bodyPr/>
                    <a:lstStyle/>
                    <a:p>
                      <a:r>
                        <a:rPr lang="en-US" sz="2000" dirty="0" smtClean="0"/>
                        <a:t>Coordinate Algebra EOC</a:t>
                      </a:r>
                      <a:endParaRPr lang="en-US" sz="2000" dirty="0"/>
                    </a:p>
                  </a:txBody>
                  <a:tcPr marT="45725" marB="45725"/>
                </a:tc>
                <a:tc>
                  <a:txBody>
                    <a:bodyPr/>
                    <a:lstStyle/>
                    <a:p>
                      <a:r>
                        <a:rPr lang="en-US" sz="2000" dirty="0" smtClean="0"/>
                        <a:t>Graphing</a:t>
                      </a:r>
                      <a:r>
                        <a:rPr lang="en-US" sz="2000" b="1" baseline="30000" dirty="0" smtClean="0">
                          <a:solidFill>
                            <a:srgbClr val="FF0000"/>
                          </a:solidFill>
                        </a:rPr>
                        <a:t>2</a:t>
                      </a:r>
                      <a:r>
                        <a:rPr lang="en-US" sz="2000" baseline="0" dirty="0" smtClean="0"/>
                        <a:t> or Scientific</a:t>
                      </a:r>
                      <a:endParaRPr lang="en-US" sz="2000" dirty="0"/>
                    </a:p>
                  </a:txBody>
                  <a:tcPr marT="45725" marB="45725"/>
                </a:tc>
              </a:tr>
              <a:tr h="598470">
                <a:tc vMerge="1">
                  <a:txBody>
                    <a:bodyPr/>
                    <a:lstStyle/>
                    <a:p>
                      <a:endParaRPr lang="en-US" dirty="0"/>
                    </a:p>
                  </a:txBody>
                  <a:tcPr/>
                </a:tc>
                <a:tc>
                  <a:txBody>
                    <a:bodyPr/>
                    <a:lstStyle/>
                    <a:p>
                      <a:r>
                        <a:rPr lang="en-US" sz="2000" dirty="0" smtClean="0"/>
                        <a:t>Analytic Geometry EOC</a:t>
                      </a:r>
                      <a:endParaRPr lang="en-US" sz="2000" dirty="0"/>
                    </a:p>
                  </a:txBody>
                  <a:tcPr marT="45725" marB="45725"/>
                </a:tc>
                <a:tc>
                  <a:txBody>
                    <a:bodyPr/>
                    <a:lstStyle/>
                    <a:p>
                      <a:r>
                        <a:rPr lang="en-US" sz="2000" dirty="0" smtClean="0"/>
                        <a:t>Graphing</a:t>
                      </a:r>
                      <a:r>
                        <a:rPr lang="en-US" sz="2000" b="1" baseline="30000" dirty="0" smtClean="0">
                          <a:solidFill>
                            <a:srgbClr val="FF0000"/>
                          </a:solidFill>
                        </a:rPr>
                        <a:t>2</a:t>
                      </a:r>
                      <a:r>
                        <a:rPr lang="en-US" sz="2000" baseline="0" dirty="0" smtClean="0"/>
                        <a:t> or Scientific</a:t>
                      </a:r>
                      <a:endParaRPr lang="en-US" sz="2000" dirty="0"/>
                    </a:p>
                  </a:txBody>
                  <a:tcPr marT="45725" marB="45725"/>
                </a:tc>
              </a:tr>
              <a:tr h="598470">
                <a:tc>
                  <a:txBody>
                    <a:bodyPr/>
                    <a:lstStyle/>
                    <a:p>
                      <a:pPr algn="ctr"/>
                      <a:r>
                        <a:rPr lang="en-US" sz="2000" dirty="0" smtClean="0"/>
                        <a:t>Science</a:t>
                      </a:r>
                      <a:endParaRPr lang="en-US" sz="2000" dirty="0"/>
                    </a:p>
                  </a:txBody>
                  <a:tcPr marT="45725" marB="45725" anchor="ctr"/>
                </a:tc>
                <a:tc>
                  <a:txBody>
                    <a:bodyPr/>
                    <a:lstStyle/>
                    <a:p>
                      <a:r>
                        <a:rPr lang="en-US" sz="2000" dirty="0" smtClean="0"/>
                        <a:t>Physical</a:t>
                      </a:r>
                      <a:r>
                        <a:rPr lang="en-US" sz="2000" baseline="0" dirty="0" smtClean="0"/>
                        <a:t> Science EOC</a:t>
                      </a:r>
                      <a:endParaRPr lang="en-US" sz="2000" dirty="0"/>
                    </a:p>
                  </a:txBody>
                  <a:tcPr marT="45725" marB="45725"/>
                </a:tc>
                <a:tc>
                  <a:txBody>
                    <a:bodyPr/>
                    <a:lstStyle/>
                    <a:p>
                      <a:r>
                        <a:rPr lang="en-US" sz="2000" dirty="0" smtClean="0"/>
                        <a:t>Scientific or Basic</a:t>
                      </a:r>
                      <a:r>
                        <a:rPr lang="en-US" sz="2000" b="1" baseline="30000" dirty="0" smtClean="0">
                          <a:solidFill>
                            <a:srgbClr val="FF0000"/>
                          </a:solidFill>
                        </a:rPr>
                        <a:t>1</a:t>
                      </a:r>
                      <a:endParaRPr lang="en-US" sz="2000" b="1" baseline="30000" dirty="0">
                        <a:solidFill>
                          <a:srgbClr val="FF0000"/>
                        </a:solidFill>
                      </a:endParaRPr>
                    </a:p>
                  </a:txBody>
                  <a:tcPr marT="45725" marB="45725"/>
                </a:tc>
              </a:tr>
              <a:tr h="598470">
                <a:tc>
                  <a:txBody>
                    <a:bodyPr/>
                    <a:lstStyle/>
                    <a:p>
                      <a:pPr algn="ctr"/>
                      <a:r>
                        <a:rPr lang="en-US" sz="2000" dirty="0" smtClean="0"/>
                        <a:t>Social Studies</a:t>
                      </a:r>
                      <a:endParaRPr lang="en-US" sz="2000" dirty="0"/>
                    </a:p>
                  </a:txBody>
                  <a:tcPr marT="45725" marB="45725"/>
                </a:tc>
                <a:tc>
                  <a:txBody>
                    <a:bodyPr/>
                    <a:lstStyle/>
                    <a:p>
                      <a:r>
                        <a:rPr lang="en-US" sz="2000" dirty="0" smtClean="0"/>
                        <a:t>Economics EOC</a:t>
                      </a:r>
                      <a:endParaRPr lang="en-US" sz="2000" dirty="0"/>
                    </a:p>
                  </a:txBody>
                  <a:tcPr marT="45725" marB="45725"/>
                </a:tc>
                <a:tc>
                  <a:txBody>
                    <a:bodyPr/>
                    <a:lstStyle/>
                    <a:p>
                      <a:r>
                        <a:rPr lang="en-US" sz="2000" dirty="0" smtClean="0"/>
                        <a:t>Scientific or Basic</a:t>
                      </a:r>
                      <a:r>
                        <a:rPr lang="en-US" sz="2000" b="1" baseline="30000" dirty="0" smtClean="0">
                          <a:solidFill>
                            <a:srgbClr val="FF0000"/>
                          </a:solidFill>
                        </a:rPr>
                        <a:t>1</a:t>
                      </a:r>
                      <a:endParaRPr lang="en-US" sz="2000" b="1" baseline="30000" dirty="0">
                        <a:solidFill>
                          <a:srgbClr val="FF0000"/>
                        </a:solidFill>
                      </a:endParaRPr>
                    </a:p>
                  </a:txBody>
                  <a:tcPr marT="45725" marB="45725"/>
                </a:tc>
              </a:tr>
            </a:tbl>
          </a:graphicData>
        </a:graphic>
      </p:graphicFrame>
      <p:sp>
        <p:nvSpPr>
          <p:cNvPr id="4" name="Slide Number Placeholder 3"/>
          <p:cNvSpPr>
            <a:spLocks noGrp="1"/>
          </p:cNvSpPr>
          <p:nvPr>
            <p:ph type="sldNum" sz="quarter" idx="4294967295"/>
          </p:nvPr>
        </p:nvSpPr>
        <p:spPr/>
        <p:txBody>
          <a:bodyPr/>
          <a:lstStyle/>
          <a:p>
            <a:pPr>
              <a:defRPr/>
            </a:pPr>
            <a:fld id="{9D56D1A2-0378-4F10-A9E2-041F0F842030}" type="slidenum">
              <a:rPr lang="en-US" smtClean="0">
                <a:solidFill>
                  <a:prstClr val="black"/>
                </a:solidFill>
              </a:rPr>
              <a:pPr>
                <a:defRPr/>
              </a:pPr>
              <a:t>31</a:t>
            </a:fld>
            <a:endParaRPr lang="en-US" dirty="0">
              <a:solidFill>
                <a:prstClr val="black"/>
              </a:solidFill>
            </a:endParaRPr>
          </a:p>
        </p:txBody>
      </p:sp>
      <p:sp>
        <p:nvSpPr>
          <p:cNvPr id="6" name="TextBox 5"/>
          <p:cNvSpPr txBox="1"/>
          <p:nvPr/>
        </p:nvSpPr>
        <p:spPr>
          <a:xfrm>
            <a:off x="306923" y="4667035"/>
            <a:ext cx="8229600" cy="64611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en-US" b="1" baseline="30000" dirty="0">
                <a:solidFill>
                  <a:srgbClr val="FF0000"/>
                </a:solidFill>
              </a:rPr>
              <a:t>1</a:t>
            </a:r>
            <a:r>
              <a:rPr lang="en-US" dirty="0">
                <a:solidFill>
                  <a:prstClr val="black"/>
                </a:solidFill>
              </a:rPr>
              <a:t>Basic four-function calculator with square root and percentage functions.</a:t>
            </a:r>
          </a:p>
          <a:p>
            <a:pPr algn="r">
              <a:defRPr/>
            </a:pPr>
            <a:r>
              <a:rPr lang="en-US" b="1" baseline="30000" dirty="0">
                <a:solidFill>
                  <a:srgbClr val="FF0000"/>
                </a:solidFill>
              </a:rPr>
              <a:t>2</a:t>
            </a:r>
            <a:r>
              <a:rPr lang="en-US" dirty="0">
                <a:solidFill>
                  <a:prstClr val="black"/>
                </a:solidFill>
              </a:rPr>
              <a:t>Graphing calculator with functionalities consistent with TI-84 or similar models.</a:t>
            </a:r>
          </a:p>
        </p:txBody>
      </p:sp>
      <p:sp>
        <p:nvSpPr>
          <p:cNvPr id="7" name="TextBox 6"/>
          <p:cNvSpPr txBox="1"/>
          <p:nvPr/>
        </p:nvSpPr>
        <p:spPr>
          <a:xfrm>
            <a:off x="4421723" y="5415889"/>
            <a:ext cx="44962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dirty="0">
                <a:solidFill>
                  <a:prstClr val="black"/>
                </a:solidFill>
              </a:rPr>
              <a:t>Calculators are </a:t>
            </a:r>
            <a:r>
              <a:rPr lang="en-US" u="sng" dirty="0">
                <a:solidFill>
                  <a:prstClr val="black"/>
                </a:solidFill>
              </a:rPr>
              <a:t>not</a:t>
            </a:r>
            <a:r>
              <a:rPr lang="en-US" dirty="0">
                <a:solidFill>
                  <a:prstClr val="black"/>
                </a:solidFill>
              </a:rPr>
              <a:t> permitted on certain designated sections of each mathematics test.</a:t>
            </a:r>
          </a:p>
        </p:txBody>
      </p:sp>
    </p:spTree>
    <p:extLst>
      <p:ext uri="{BB962C8B-B14F-4D97-AF65-F5344CB8AC3E}">
        <p14:creationId xmlns:p14="http://schemas.microsoft.com/office/powerpoint/2010/main" val="2829515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52400"/>
            <a:ext cx="8229600" cy="990600"/>
          </a:xfrm>
        </p:spPr>
        <p:txBody>
          <a:bodyPr/>
          <a:lstStyle/>
          <a:p>
            <a:r>
              <a:rPr lang="en-US" altLang="en-US" sz="4000" dirty="0" smtClean="0">
                <a:solidFill>
                  <a:srgbClr val="0000CC"/>
                </a:solidFill>
              </a:rPr>
              <a:t>Calculator Policy</a:t>
            </a:r>
          </a:p>
        </p:txBody>
      </p:sp>
      <p:sp>
        <p:nvSpPr>
          <p:cNvPr id="3" name="Content Placeholder 2"/>
          <p:cNvSpPr>
            <a:spLocks noGrp="1"/>
          </p:cNvSpPr>
          <p:nvPr>
            <p:ph idx="1"/>
          </p:nvPr>
        </p:nvSpPr>
        <p:spPr>
          <a:xfrm>
            <a:off x="644768" y="1512277"/>
            <a:ext cx="7690339" cy="4671645"/>
          </a:xfrm>
        </p:spPr>
        <p:txBody>
          <a:bodyPr>
            <a:normAutofit lnSpcReduction="10000"/>
          </a:bodyPr>
          <a:lstStyle/>
          <a:p>
            <a:pPr>
              <a:defRPr/>
            </a:pPr>
            <a:r>
              <a:rPr lang="en-US" altLang="en-US" sz="2400" dirty="0" smtClean="0"/>
              <a:t>System </a:t>
            </a:r>
            <a:r>
              <a:rPr lang="en-US" altLang="en-US" sz="2400" dirty="0"/>
              <a:t>Test Coordinators, School Test Coordinators, and Test Examiners must ensure all calculator policies are implemented and followed. </a:t>
            </a:r>
            <a:endParaRPr lang="en-US" altLang="en-US" sz="2400" dirty="0" smtClean="0"/>
          </a:p>
          <a:p>
            <a:pPr>
              <a:defRPr/>
            </a:pPr>
            <a:r>
              <a:rPr lang="en-US" altLang="en-US" sz="2400" dirty="0" smtClean="0"/>
              <a:t>Given that many models of graphing calculators possess the ability to store text, and may prevent that feature from being disabled, it is </a:t>
            </a:r>
            <a:r>
              <a:rPr lang="en-US" altLang="en-US" sz="2400" b="1" u="sng" dirty="0" smtClean="0"/>
              <a:t>required</a:t>
            </a:r>
            <a:r>
              <a:rPr lang="en-US" altLang="en-US" sz="2400" dirty="0" smtClean="0"/>
              <a:t> that System and School Test Coordinators, and Test Examiners, confirm </a:t>
            </a:r>
            <a:r>
              <a:rPr lang="en-US" altLang="en-US" sz="2400" b="1" i="1" dirty="0" smtClean="0"/>
              <a:t>prior</a:t>
            </a:r>
            <a:r>
              <a:rPr lang="en-US" altLang="en-US" sz="2400" dirty="0" smtClean="0"/>
              <a:t> to testing and immediately </a:t>
            </a:r>
            <a:r>
              <a:rPr lang="en-US" altLang="en-US" sz="2400" b="1" i="1" dirty="0" smtClean="0"/>
              <a:t>after</a:t>
            </a:r>
            <a:r>
              <a:rPr lang="en-US" altLang="en-US" sz="2400" dirty="0" smtClean="0"/>
              <a:t> testing (</a:t>
            </a:r>
            <a:r>
              <a:rPr lang="en-US" altLang="en-US" sz="2400" i="1" dirty="0" smtClean="0"/>
              <a:t>before dismissing students</a:t>
            </a:r>
            <a:r>
              <a:rPr lang="en-US" altLang="en-US" sz="2400" dirty="0" smtClean="0"/>
              <a:t>) that all graphing calculators are cleared of any stored text.</a:t>
            </a:r>
          </a:p>
          <a:p>
            <a:pPr lvl="1">
              <a:defRPr/>
            </a:pPr>
            <a:r>
              <a:rPr lang="en-US" altLang="en-US" sz="2000" dirty="0" smtClean="0"/>
              <a:t>A failure to confirm that text is cleared may raise school-wide (and possibly system-wide) security concerns.</a:t>
            </a:r>
          </a:p>
          <a:p>
            <a:pPr lvl="1">
              <a:defRPr/>
            </a:pPr>
            <a:r>
              <a:rPr lang="en-US" altLang="en-US" sz="2000" dirty="0" smtClean="0"/>
              <a:t>A failure to take these steps constitutes an irregularity that must be reported to GaDOE. </a:t>
            </a:r>
          </a:p>
          <a:p>
            <a:pPr lvl="1">
              <a:defRPr/>
            </a:pPr>
            <a:r>
              <a:rPr lang="en-US" altLang="en-US" sz="2000" dirty="0"/>
              <a:t>Failure to clear memory both BEFORE and AFTER will result in an automatic invalidation.</a:t>
            </a:r>
          </a:p>
          <a:p>
            <a:pPr lvl="1">
              <a:defRPr/>
            </a:pPr>
            <a:endParaRPr lang="en-US" altLang="en-US" sz="2000" dirty="0" smtClean="0"/>
          </a:p>
          <a:p>
            <a:pPr marL="0" indent="0">
              <a:buFont typeface="Arial" charset="0"/>
              <a:buNone/>
              <a:defRPr/>
            </a:pPr>
            <a:endParaRPr lang="en-US" sz="2000" dirty="0"/>
          </a:p>
        </p:txBody>
      </p:sp>
      <p:sp>
        <p:nvSpPr>
          <p:cNvPr id="4" name="Slide Number Placeholder 3"/>
          <p:cNvSpPr>
            <a:spLocks noGrp="1"/>
          </p:cNvSpPr>
          <p:nvPr>
            <p:ph type="sldNum" sz="quarter" idx="4294967295"/>
          </p:nvPr>
        </p:nvSpPr>
        <p:spPr/>
        <p:txBody>
          <a:bodyPr/>
          <a:lstStyle/>
          <a:p>
            <a:pPr>
              <a:defRPr/>
            </a:pPr>
            <a:fld id="{01DD5CE0-1D19-40AD-9151-B96FCF4AD357}"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886329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28598" y="180012"/>
            <a:ext cx="6778594" cy="1325563"/>
          </a:xfrm>
        </p:spPr>
        <p:txBody>
          <a:bodyPr>
            <a:normAutofit fontScale="90000"/>
          </a:bodyPr>
          <a:lstStyle/>
          <a:p>
            <a:r>
              <a:rPr lang="en-US" altLang="en-US" dirty="0" smtClean="0">
                <a:solidFill>
                  <a:srgbClr val="0000CC"/>
                </a:solidFill>
              </a:rPr>
              <a:t>Mathematics</a:t>
            </a:r>
            <a:br>
              <a:rPr lang="en-US" altLang="en-US" dirty="0" smtClean="0">
                <a:solidFill>
                  <a:srgbClr val="0000CC"/>
                </a:solidFill>
              </a:rPr>
            </a:br>
            <a:r>
              <a:rPr lang="en-US" altLang="en-US" sz="2700" dirty="0" smtClean="0">
                <a:solidFill>
                  <a:srgbClr val="0000CC"/>
                </a:solidFill>
              </a:rPr>
              <a:t>Transition to Non-Calculator Sub-Section </a:t>
            </a:r>
          </a:p>
        </p:txBody>
      </p:sp>
      <p:pic>
        <p:nvPicPr>
          <p:cNvPr id="727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690" t="16331" r="4068" b="55217"/>
          <a:stretch>
            <a:fillRect/>
          </a:stretch>
        </p:blipFill>
        <p:spPr>
          <a:xfrm>
            <a:off x="838200" y="1828800"/>
            <a:ext cx="7421563" cy="12874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66800" y="3755274"/>
            <a:ext cx="6248400" cy="2554545"/>
          </a:xfrm>
          <a:prstGeom prst="rect">
            <a:avLst/>
          </a:prstGeom>
          <a:noFill/>
        </p:spPr>
        <p:txBody>
          <a:bodyPr>
            <a:spAutoFit/>
          </a:bodyPr>
          <a:lstStyle/>
          <a:p>
            <a:pPr marL="342900" indent="-342900">
              <a:buFont typeface="Arial" pitchFamily="34" charset="0"/>
              <a:buChar char="•"/>
              <a:defRPr/>
            </a:pPr>
            <a:r>
              <a:rPr lang="en-US" sz="2000" dirty="0">
                <a:solidFill>
                  <a:prstClr val="black"/>
                </a:solidFill>
              </a:rPr>
              <a:t>All Non-Calculator pages have this unique heading.</a:t>
            </a:r>
          </a:p>
          <a:p>
            <a:pPr>
              <a:defRPr/>
            </a:pPr>
            <a:endParaRPr lang="en-US" sz="2000" dirty="0">
              <a:solidFill>
                <a:prstClr val="black"/>
              </a:solidFill>
            </a:endParaRPr>
          </a:p>
          <a:p>
            <a:pPr marL="342900" indent="-342900">
              <a:buFont typeface="Arial" pitchFamily="34" charset="0"/>
              <a:buChar char="•"/>
              <a:defRPr/>
            </a:pPr>
            <a:r>
              <a:rPr lang="en-US" sz="2000" dirty="0">
                <a:solidFill>
                  <a:prstClr val="black"/>
                </a:solidFill>
              </a:rPr>
              <a:t>This heading should be readily visible from a distance.</a:t>
            </a:r>
            <a:r>
              <a:rPr lang="en-US" sz="2000" dirty="0">
                <a:solidFill>
                  <a:srgbClr val="000000"/>
                </a:solidFill>
              </a:rPr>
              <a:t> </a:t>
            </a:r>
          </a:p>
          <a:p>
            <a:pPr>
              <a:defRPr/>
            </a:pPr>
            <a:endParaRPr lang="en-US" sz="2000" dirty="0">
              <a:solidFill>
                <a:srgbClr val="000000"/>
              </a:solidFill>
            </a:endParaRPr>
          </a:p>
          <a:p>
            <a:pPr marL="342900" indent="-342900">
              <a:buFont typeface="Arial" pitchFamily="34" charset="0"/>
              <a:buChar char="•"/>
              <a:defRPr/>
            </a:pPr>
            <a:r>
              <a:rPr lang="en-US" sz="2000" dirty="0">
                <a:solidFill>
                  <a:srgbClr val="000000"/>
                </a:solidFill>
              </a:rPr>
              <a:t>The Examiner’s Manual will also inform the examiner as to the item numbers that comprise the non-calculator section.</a:t>
            </a:r>
          </a:p>
          <a:p>
            <a:pPr marL="342900" indent="-342900">
              <a:buFont typeface="Arial" pitchFamily="34" charset="0"/>
              <a:buChar char="•"/>
              <a:defRPr/>
            </a:pPr>
            <a:endParaRPr lang="en-US" sz="2000" dirty="0">
              <a:solidFill>
                <a:prstClr val="black"/>
              </a:solidFill>
            </a:endParaRPr>
          </a:p>
        </p:txBody>
      </p:sp>
      <p:cxnSp>
        <p:nvCxnSpPr>
          <p:cNvPr id="3" name="Straight Arrow Connector 2"/>
          <p:cNvCxnSpPr>
            <a:stCxn id="72710" idx="0"/>
          </p:cNvCxnSpPr>
          <p:nvPr/>
        </p:nvCxnSpPr>
        <p:spPr>
          <a:xfrm flipH="1" flipV="1">
            <a:off x="7820025" y="2514600"/>
            <a:ext cx="333375"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710" name="TextBox 4"/>
          <p:cNvSpPr txBox="1">
            <a:spLocks noChangeArrowheads="1"/>
          </p:cNvSpPr>
          <p:nvPr/>
        </p:nvSpPr>
        <p:spPr bwMode="auto">
          <a:xfrm>
            <a:off x="7315200" y="3886200"/>
            <a:ext cx="1676400" cy="12001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00"/>
                </a:solidFill>
              </a:rPr>
              <a:t>This ICON will appear in the online test as well.</a:t>
            </a:r>
          </a:p>
        </p:txBody>
      </p:sp>
      <p:sp>
        <p:nvSpPr>
          <p:cNvPr id="2" name="Slide Number Placeholder 1"/>
          <p:cNvSpPr>
            <a:spLocks noGrp="1"/>
          </p:cNvSpPr>
          <p:nvPr>
            <p:ph type="sldNum" sz="quarter" idx="4"/>
          </p:nvPr>
        </p:nvSpPr>
        <p:spPr/>
        <p:txBody>
          <a:bodyPr/>
          <a:lstStyle/>
          <a:p>
            <a:fld id="{B63E4CEF-BB1E-48C7-AE93-F39F6AA99AD7}" type="slidenum">
              <a:rPr lang="en-US" smtClean="0"/>
              <a:pPr/>
              <a:t>33</a:t>
            </a:fld>
            <a:endParaRPr lang="en-US" dirty="0"/>
          </a:p>
        </p:txBody>
      </p:sp>
    </p:spTree>
    <p:extLst>
      <p:ext uri="{BB962C8B-B14F-4D97-AF65-F5344CB8AC3E}">
        <p14:creationId xmlns:p14="http://schemas.microsoft.com/office/powerpoint/2010/main" val="3397594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693" y="1858352"/>
            <a:ext cx="4229100" cy="4014910"/>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flipV="1">
            <a:off x="5876193" y="4530969"/>
            <a:ext cx="708025"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685" name="TextBox 3"/>
          <p:cNvSpPr txBox="1">
            <a:spLocks noChangeArrowheads="1"/>
          </p:cNvSpPr>
          <p:nvPr/>
        </p:nvSpPr>
        <p:spPr bwMode="auto">
          <a:xfrm>
            <a:off x="6651625" y="4962525"/>
            <a:ext cx="2400300" cy="9239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00"/>
                </a:solidFill>
              </a:rPr>
              <a:t>This language will appear in the online test as well.</a:t>
            </a:r>
          </a:p>
        </p:txBody>
      </p:sp>
      <p:sp>
        <p:nvSpPr>
          <p:cNvPr id="71686" name="Title 1"/>
          <p:cNvSpPr txBox="1">
            <a:spLocks/>
          </p:cNvSpPr>
          <p:nvPr/>
        </p:nvSpPr>
        <p:spPr bwMode="auto">
          <a:xfrm>
            <a:off x="938213" y="1279525"/>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3600" b="1" dirty="0">
              <a:solidFill>
                <a:srgbClr val="0000CC"/>
              </a:solidFill>
              <a:latin typeface="Calibri" pitchFamily="34" charset="0"/>
            </a:endParaRPr>
          </a:p>
        </p:txBody>
      </p:sp>
      <p:sp>
        <p:nvSpPr>
          <p:cNvPr id="71687" name="Title 1"/>
          <p:cNvSpPr>
            <a:spLocks noGrp="1"/>
          </p:cNvSpPr>
          <p:nvPr>
            <p:ph type="title"/>
          </p:nvPr>
        </p:nvSpPr>
        <p:spPr>
          <a:xfrm>
            <a:off x="121025" y="336176"/>
            <a:ext cx="6842484" cy="812685"/>
          </a:xfrm>
        </p:spPr>
        <p:txBody>
          <a:bodyPr>
            <a:normAutofit fontScale="90000"/>
          </a:bodyPr>
          <a:lstStyle/>
          <a:p>
            <a:r>
              <a:rPr lang="en-US" altLang="en-US" dirty="0" smtClean="0">
                <a:solidFill>
                  <a:srgbClr val="0000CC"/>
                </a:solidFill>
              </a:rPr>
              <a:t>Mathematics</a:t>
            </a:r>
            <a:br>
              <a:rPr lang="en-US" altLang="en-US" dirty="0" smtClean="0">
                <a:solidFill>
                  <a:srgbClr val="0000CC"/>
                </a:solidFill>
              </a:rPr>
            </a:br>
            <a:r>
              <a:rPr lang="en-US" altLang="en-US" sz="2700" dirty="0" smtClean="0">
                <a:solidFill>
                  <a:srgbClr val="0000CC"/>
                </a:solidFill>
              </a:rPr>
              <a:t>Transition to Non-Calculator Sub-Section </a:t>
            </a:r>
          </a:p>
        </p:txBody>
      </p:sp>
      <p:sp>
        <p:nvSpPr>
          <p:cNvPr id="2" name="Slide Number Placeholder 1"/>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26911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03750" cy="1325563"/>
          </a:xfrm>
        </p:spPr>
        <p:txBody>
          <a:bodyPr>
            <a:normAutofit fontScale="90000"/>
          </a:bodyPr>
          <a:lstStyle/>
          <a:p>
            <a:r>
              <a:rPr lang="en-US" altLang="en-US" dirty="0">
                <a:solidFill>
                  <a:srgbClr val="0000CC"/>
                </a:solidFill>
              </a:rPr>
              <a:t>Mathematics</a:t>
            </a:r>
            <a:br>
              <a:rPr lang="en-US" altLang="en-US" dirty="0">
                <a:solidFill>
                  <a:srgbClr val="0000CC"/>
                </a:solidFill>
              </a:rPr>
            </a:br>
            <a:r>
              <a:rPr lang="en-US" altLang="en-US" sz="2700" dirty="0">
                <a:solidFill>
                  <a:srgbClr val="0000CC"/>
                </a:solidFill>
              </a:rPr>
              <a:t>Transition to Non-Calculator Sub-Section </a:t>
            </a:r>
            <a:endParaRPr lang="en-US" sz="2700"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35</a:t>
            </a:fld>
            <a:endParaRPr lang="en-US" dirty="0"/>
          </a:p>
        </p:txBody>
      </p:sp>
      <p:pic>
        <p:nvPicPr>
          <p:cNvPr id="6" name="Picture 5"/>
          <p:cNvPicPr>
            <a:picLocks noChangeAspect="1"/>
          </p:cNvPicPr>
          <p:nvPr/>
        </p:nvPicPr>
        <p:blipFill>
          <a:blip r:embed="rId3"/>
          <a:stretch>
            <a:fillRect/>
          </a:stretch>
        </p:blipFill>
        <p:spPr>
          <a:xfrm>
            <a:off x="1781776" y="2401559"/>
            <a:ext cx="5071411" cy="1429296"/>
          </a:xfrm>
          <a:prstGeom prst="rect">
            <a:avLst/>
          </a:prstGeom>
        </p:spPr>
      </p:pic>
      <p:sp>
        <p:nvSpPr>
          <p:cNvPr id="7" name="TextBox 6"/>
          <p:cNvSpPr txBox="1"/>
          <p:nvPr/>
        </p:nvSpPr>
        <p:spPr>
          <a:xfrm>
            <a:off x="1140431" y="4096209"/>
            <a:ext cx="6503542" cy="707886"/>
          </a:xfrm>
          <a:prstGeom prst="rect">
            <a:avLst/>
          </a:prstGeom>
          <a:noFill/>
        </p:spPr>
        <p:txBody>
          <a:bodyPr wrap="square" rtlCol="0">
            <a:spAutoFit/>
          </a:bodyPr>
          <a:lstStyle/>
          <a:p>
            <a:pPr algn="ctr"/>
            <a:r>
              <a:rPr lang="en-US" sz="2000" b="1" dirty="0" smtClean="0">
                <a:solidFill>
                  <a:prstClr val="black"/>
                </a:solidFill>
              </a:rPr>
              <a:t>Stop sign and guidance to turn in calculator at then end of Section 1, Part 1 from paper-and- </a:t>
            </a:r>
            <a:r>
              <a:rPr lang="en-US" sz="2000" b="1" dirty="0">
                <a:solidFill>
                  <a:prstClr val="black"/>
                </a:solidFill>
              </a:rPr>
              <a:t>p</a:t>
            </a:r>
            <a:r>
              <a:rPr lang="en-US" sz="2000" b="1" dirty="0" smtClean="0">
                <a:solidFill>
                  <a:prstClr val="black"/>
                </a:solidFill>
              </a:rPr>
              <a:t>encil answer document</a:t>
            </a:r>
          </a:p>
        </p:txBody>
      </p:sp>
    </p:spTree>
    <p:extLst>
      <p:ext uri="{BB962C8B-B14F-4D97-AF65-F5344CB8AC3E}">
        <p14:creationId xmlns:p14="http://schemas.microsoft.com/office/powerpoint/2010/main" val="2126784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1258054"/>
            <a:ext cx="6794004" cy="658682"/>
          </a:xfrm>
        </p:spPr>
        <p:txBody>
          <a:bodyPr>
            <a:normAutofit/>
          </a:bodyPr>
          <a:lstStyle/>
          <a:p>
            <a:r>
              <a:rPr lang="en-US" sz="2000" dirty="0" smtClean="0">
                <a:latin typeface="+mn-lt"/>
              </a:rPr>
              <a:t>ELA Section 3 Online Items 56, 57, 58 Multiple Choice</a:t>
            </a:r>
            <a:endParaRPr lang="en-US" sz="2000" dirty="0">
              <a:latin typeface="+mn-lt"/>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36</a:t>
            </a:fld>
            <a:endParaRPr lang="en-US" dirty="0">
              <a:solidFill>
                <a:prstClr val="white"/>
              </a:solidFill>
            </a:endParaRPr>
          </a:p>
        </p:txBody>
      </p:sp>
      <p:pic>
        <p:nvPicPr>
          <p:cNvPr id="6" name="Picture 5"/>
          <p:cNvPicPr>
            <a:picLocks noChangeAspect="1"/>
          </p:cNvPicPr>
          <p:nvPr/>
        </p:nvPicPr>
        <p:blipFill>
          <a:blip r:embed="rId3"/>
          <a:stretch>
            <a:fillRect/>
          </a:stretch>
        </p:blipFill>
        <p:spPr>
          <a:xfrm>
            <a:off x="2926080" y="1965969"/>
            <a:ext cx="6056770" cy="3767165"/>
          </a:xfrm>
          <a:prstGeom prst="rect">
            <a:avLst/>
          </a:prstGeom>
        </p:spPr>
      </p:pic>
      <p:sp>
        <p:nvSpPr>
          <p:cNvPr id="7" name="TextBox 6"/>
          <p:cNvSpPr txBox="1"/>
          <p:nvPr/>
        </p:nvSpPr>
        <p:spPr>
          <a:xfrm>
            <a:off x="126609" y="1916736"/>
            <a:ext cx="2799471"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Introduces the topic</a:t>
            </a:r>
          </a:p>
          <a:p>
            <a:pPr marL="285750" indent="-285750">
              <a:buFont typeface="Arial" panose="020B0604020202020204" pitchFamily="34" charset="0"/>
              <a:buChar char="•"/>
            </a:pPr>
            <a:r>
              <a:rPr lang="en-US" dirty="0" smtClean="0">
                <a:solidFill>
                  <a:prstClr val="black"/>
                </a:solidFill>
              </a:rPr>
              <a:t>Passages are accessed by clicking the corresponding passage tab</a:t>
            </a:r>
          </a:p>
          <a:p>
            <a:pPr marL="285750" indent="-285750">
              <a:buFont typeface="Arial" panose="020B0604020202020204" pitchFamily="34" charset="0"/>
              <a:buChar char="•"/>
            </a:pPr>
            <a:r>
              <a:rPr lang="en-US" dirty="0" smtClean="0">
                <a:solidFill>
                  <a:prstClr val="black"/>
                </a:solidFill>
              </a:rPr>
              <a:t>Question is always displayed while viewing WRITING TASK, Passage 1, or Passage 2 tabs</a:t>
            </a:r>
          </a:p>
          <a:p>
            <a:pPr marL="285750" indent="-285750">
              <a:buFont typeface="Arial" panose="020B0604020202020204" pitchFamily="34" charset="0"/>
              <a:buChar char="•"/>
            </a:pPr>
            <a:r>
              <a:rPr lang="en-US" dirty="0" smtClean="0">
                <a:solidFill>
                  <a:prstClr val="black"/>
                </a:solidFill>
              </a:rPr>
              <a:t>WRITING TASK tab is same for questions 56-59</a:t>
            </a:r>
          </a:p>
          <a:p>
            <a:pPr marL="285750" indent="-285750">
              <a:buFont typeface="Arial" panose="020B0604020202020204" pitchFamily="34" charset="0"/>
              <a:buChar char="•"/>
            </a:pPr>
            <a:r>
              <a:rPr lang="en-US" dirty="0" smtClean="0">
                <a:solidFill>
                  <a:prstClr val="black"/>
                </a:solidFill>
              </a:rPr>
              <a:t>Item 59 is a constructed response item</a:t>
            </a:r>
          </a:p>
        </p:txBody>
      </p:sp>
      <p:sp>
        <p:nvSpPr>
          <p:cNvPr id="5" name="TextBox 4"/>
          <p:cNvSpPr txBox="1"/>
          <p:nvPr/>
        </p:nvSpPr>
        <p:spPr>
          <a:xfrm>
            <a:off x="4125665" y="5465377"/>
            <a:ext cx="3657600" cy="646331"/>
          </a:xfrm>
          <a:prstGeom prst="rect">
            <a:avLst/>
          </a:prstGeom>
          <a:solidFill>
            <a:srgbClr val="FFFF00"/>
          </a:solidFill>
          <a:ln>
            <a:noFill/>
          </a:ln>
        </p:spPr>
        <p:txBody>
          <a:bodyPr wrap="square" rtlCol="0">
            <a:spAutoFit/>
          </a:bodyPr>
          <a:lstStyle/>
          <a:p>
            <a:r>
              <a:rPr lang="en-US" b="1" dirty="0" smtClean="0">
                <a:solidFill>
                  <a:prstClr val="black"/>
                </a:solidFill>
              </a:rPr>
              <a:t>Screenshots are from Experience Online Testing Georgia</a:t>
            </a:r>
            <a:endParaRPr lang="en-US" b="1" dirty="0">
              <a:solidFill>
                <a:prstClr val="black"/>
              </a:solidFill>
            </a:endParaRPr>
          </a:p>
        </p:txBody>
      </p:sp>
      <p:sp>
        <p:nvSpPr>
          <p:cNvPr id="8" name="Title 1"/>
          <p:cNvSpPr txBox="1">
            <a:spLocks/>
          </p:cNvSpPr>
          <p:nvPr/>
        </p:nvSpPr>
        <p:spPr>
          <a:xfrm>
            <a:off x="1481"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dirty="0" smtClean="0">
                <a:solidFill>
                  <a:srgbClr val="0000CC"/>
                </a:solidFill>
              </a:rPr>
              <a:t>ELA Section 3</a:t>
            </a:r>
            <a:endParaRPr lang="en-US" sz="4000" dirty="0">
              <a:solidFill>
                <a:srgbClr val="0000CC"/>
              </a:solidFill>
            </a:endParaRPr>
          </a:p>
        </p:txBody>
      </p:sp>
    </p:spTree>
    <p:extLst>
      <p:ext uri="{BB962C8B-B14F-4D97-AF65-F5344CB8AC3E}">
        <p14:creationId xmlns:p14="http://schemas.microsoft.com/office/powerpoint/2010/main" val="442075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37</a:t>
            </a:fld>
            <a:endParaRPr lang="en-US" dirty="0">
              <a:solidFill>
                <a:prstClr val="white"/>
              </a:solidFill>
            </a:endParaRPr>
          </a:p>
        </p:txBody>
      </p:sp>
      <p:pic>
        <p:nvPicPr>
          <p:cNvPr id="5" name="Picture 4"/>
          <p:cNvPicPr>
            <a:picLocks noChangeAspect="1"/>
          </p:cNvPicPr>
          <p:nvPr/>
        </p:nvPicPr>
        <p:blipFill>
          <a:blip r:embed="rId3"/>
          <a:stretch>
            <a:fillRect/>
          </a:stretch>
        </p:blipFill>
        <p:spPr>
          <a:xfrm>
            <a:off x="2169513" y="1905025"/>
            <a:ext cx="6744380" cy="4205880"/>
          </a:xfrm>
          <a:prstGeom prst="rect">
            <a:avLst/>
          </a:prstGeom>
        </p:spPr>
      </p:pic>
      <p:sp>
        <p:nvSpPr>
          <p:cNvPr id="8" name="Title 1"/>
          <p:cNvSpPr>
            <a:spLocks noGrp="1"/>
          </p:cNvSpPr>
          <p:nvPr>
            <p:ph type="title"/>
          </p:nvPr>
        </p:nvSpPr>
        <p:spPr>
          <a:xfrm>
            <a:off x="126609" y="1392464"/>
            <a:ext cx="6794004" cy="267115"/>
          </a:xfrm>
        </p:spPr>
        <p:txBody>
          <a:bodyPr>
            <a:normAutofit fontScale="90000"/>
          </a:bodyPr>
          <a:lstStyle/>
          <a:p>
            <a:r>
              <a:rPr lang="en-US" sz="2000" dirty="0" smtClean="0">
                <a:latin typeface="+mn-lt"/>
              </a:rPr>
              <a:t>ELA Section 3 Online Item 59 Constructed Response</a:t>
            </a:r>
            <a:endParaRPr lang="en-US" sz="2000" dirty="0">
              <a:latin typeface="+mn-lt"/>
            </a:endParaRPr>
          </a:p>
        </p:txBody>
      </p:sp>
      <p:sp>
        <p:nvSpPr>
          <p:cNvPr id="9" name="TextBox 8"/>
          <p:cNvSpPr txBox="1"/>
          <p:nvPr/>
        </p:nvSpPr>
        <p:spPr>
          <a:xfrm>
            <a:off x="126609" y="1905025"/>
            <a:ext cx="2042904"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Note that WRITING TASK, Passage 1, and Passage 2 have not changed, but this is a Constructed Response Item</a:t>
            </a:r>
          </a:p>
          <a:p>
            <a:pPr marL="285750" indent="-285750">
              <a:buFont typeface="Arial" panose="020B0604020202020204" pitchFamily="34" charset="0"/>
              <a:buChar char="•"/>
            </a:pPr>
            <a:r>
              <a:rPr lang="en-US" dirty="0" smtClean="0">
                <a:solidFill>
                  <a:prstClr val="black"/>
                </a:solidFill>
              </a:rPr>
              <a:t>The student can refer to any of the 3 tabs while typing a response</a:t>
            </a:r>
            <a:endParaRPr lang="en-US" dirty="0">
              <a:solidFill>
                <a:prstClr val="black"/>
              </a:solidFill>
            </a:endParaRPr>
          </a:p>
        </p:txBody>
      </p:sp>
      <p:sp>
        <p:nvSpPr>
          <p:cNvPr id="7" name="Title 1"/>
          <p:cNvSpPr txBox="1">
            <a:spLocks/>
          </p:cNvSpPr>
          <p:nvPr/>
        </p:nvSpPr>
        <p:spPr>
          <a:xfrm>
            <a:off x="0"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dirty="0" smtClean="0">
                <a:solidFill>
                  <a:srgbClr val="0000CC"/>
                </a:solidFill>
              </a:rPr>
              <a:t>ELA Section 3</a:t>
            </a:r>
            <a:endParaRPr lang="en-US" sz="4000" dirty="0">
              <a:solidFill>
                <a:srgbClr val="0000CC"/>
              </a:solidFill>
            </a:endParaRPr>
          </a:p>
        </p:txBody>
      </p:sp>
    </p:spTree>
    <p:extLst>
      <p:ext uri="{BB962C8B-B14F-4D97-AF65-F5344CB8AC3E}">
        <p14:creationId xmlns:p14="http://schemas.microsoft.com/office/powerpoint/2010/main" val="2596833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38</a:t>
            </a:fld>
            <a:endParaRPr lang="en-US" dirty="0">
              <a:solidFill>
                <a:prstClr val="white"/>
              </a:solidFill>
            </a:endParaRPr>
          </a:p>
        </p:txBody>
      </p:sp>
      <p:pic>
        <p:nvPicPr>
          <p:cNvPr id="5" name="Picture 4"/>
          <p:cNvPicPr>
            <a:picLocks noChangeAspect="1"/>
          </p:cNvPicPr>
          <p:nvPr/>
        </p:nvPicPr>
        <p:blipFill>
          <a:blip r:embed="rId3"/>
          <a:stretch>
            <a:fillRect/>
          </a:stretch>
        </p:blipFill>
        <p:spPr>
          <a:xfrm>
            <a:off x="3207433" y="2492831"/>
            <a:ext cx="5752211" cy="3585719"/>
          </a:xfrm>
          <a:prstGeom prst="rect">
            <a:avLst/>
          </a:prstGeom>
        </p:spPr>
      </p:pic>
      <p:pic>
        <p:nvPicPr>
          <p:cNvPr id="6" name="Picture 5"/>
          <p:cNvPicPr>
            <a:picLocks noChangeAspect="1"/>
          </p:cNvPicPr>
          <p:nvPr/>
        </p:nvPicPr>
        <p:blipFill>
          <a:blip r:embed="rId4"/>
          <a:stretch>
            <a:fillRect/>
          </a:stretch>
        </p:blipFill>
        <p:spPr>
          <a:xfrm>
            <a:off x="73661" y="3606008"/>
            <a:ext cx="2772979" cy="2597844"/>
          </a:xfrm>
          <a:prstGeom prst="rect">
            <a:avLst/>
          </a:prstGeom>
        </p:spPr>
      </p:pic>
      <p:sp>
        <p:nvSpPr>
          <p:cNvPr id="7" name="Title 1"/>
          <p:cNvSpPr>
            <a:spLocks noGrp="1"/>
          </p:cNvSpPr>
          <p:nvPr>
            <p:ph type="title"/>
          </p:nvPr>
        </p:nvSpPr>
        <p:spPr>
          <a:xfrm>
            <a:off x="220532" y="1722795"/>
            <a:ext cx="6794004" cy="407554"/>
          </a:xfrm>
        </p:spPr>
        <p:txBody>
          <a:bodyPr>
            <a:normAutofit/>
          </a:bodyPr>
          <a:lstStyle/>
          <a:p>
            <a:r>
              <a:rPr lang="en-US" sz="2000" dirty="0" smtClean="0">
                <a:latin typeface="+mn-lt"/>
              </a:rPr>
              <a:t>ELA Section 3 Online Item 60  Extended Writing Task</a:t>
            </a:r>
            <a:endParaRPr lang="en-US" sz="2000" dirty="0">
              <a:latin typeface="+mn-lt"/>
            </a:endParaRPr>
          </a:p>
        </p:txBody>
      </p:sp>
      <p:sp>
        <p:nvSpPr>
          <p:cNvPr id="8" name="TextBox 7"/>
          <p:cNvSpPr txBox="1"/>
          <p:nvPr/>
        </p:nvSpPr>
        <p:spPr>
          <a:xfrm>
            <a:off x="34465" y="2141861"/>
            <a:ext cx="285136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rPr>
              <a:t>The WRITING TASK tab has now changed to guidance for the Extended Writing Task; Passage 1 and 2 are still the same</a:t>
            </a:r>
            <a:endParaRPr lang="en-US" sz="1600" dirty="0">
              <a:solidFill>
                <a:prstClr val="black"/>
              </a:solidFill>
            </a:endParaRPr>
          </a:p>
        </p:txBody>
      </p:sp>
      <p:sp>
        <p:nvSpPr>
          <p:cNvPr id="9" name="TextBox 8"/>
          <p:cNvSpPr txBox="1"/>
          <p:nvPr/>
        </p:nvSpPr>
        <p:spPr>
          <a:xfrm>
            <a:off x="220532" y="4262668"/>
            <a:ext cx="2465518" cy="1754326"/>
          </a:xfrm>
          <a:prstGeom prst="rect">
            <a:avLst/>
          </a:prstGeom>
          <a:noFill/>
        </p:spPr>
        <p:txBody>
          <a:bodyPr wrap="square" rtlCol="0">
            <a:spAutoFit/>
          </a:bodyPr>
          <a:lstStyle/>
          <a:p>
            <a:pPr marL="117475" indent="-117475">
              <a:buFont typeface="Arial" panose="020B0604020202020204" pitchFamily="34" charset="0"/>
              <a:buChar char="•"/>
            </a:pPr>
            <a:r>
              <a:rPr lang="en-US" sz="1350" dirty="0" smtClean="0">
                <a:solidFill>
                  <a:prstClr val="black"/>
                </a:solidFill>
              </a:rPr>
              <a:t>This is the DRAFT area referenced here</a:t>
            </a:r>
          </a:p>
          <a:p>
            <a:pPr marL="117475" indent="-117475">
              <a:buFont typeface="Arial" panose="020B0604020202020204" pitchFamily="34" charset="0"/>
              <a:buChar char="•"/>
            </a:pPr>
            <a:r>
              <a:rPr lang="en-US" sz="1350" dirty="0" smtClean="0">
                <a:solidFill>
                  <a:prstClr val="black"/>
                </a:solidFill>
              </a:rPr>
              <a:t>It is accessed by scrolling here</a:t>
            </a:r>
          </a:p>
          <a:p>
            <a:pPr marL="117475" indent="-117475">
              <a:buFont typeface="Arial" panose="020B0604020202020204" pitchFamily="34" charset="0"/>
              <a:buChar char="•"/>
            </a:pPr>
            <a:r>
              <a:rPr lang="en-US" sz="1350" dirty="0" smtClean="0">
                <a:solidFill>
                  <a:prstClr val="black"/>
                </a:solidFill>
              </a:rPr>
              <a:t>The student can draft here and copy and past into final answer space</a:t>
            </a:r>
          </a:p>
          <a:p>
            <a:pPr marL="117475" indent="-117475">
              <a:buFont typeface="Arial" panose="020B0604020202020204" pitchFamily="34" charset="0"/>
              <a:buChar char="•"/>
            </a:pPr>
            <a:r>
              <a:rPr lang="en-US" sz="1350" dirty="0" smtClean="0">
                <a:solidFill>
                  <a:prstClr val="black"/>
                </a:solidFill>
              </a:rPr>
              <a:t>DRAFT area and passages are not visible simultaneously</a:t>
            </a:r>
          </a:p>
        </p:txBody>
      </p:sp>
      <p:cxnSp>
        <p:nvCxnSpPr>
          <p:cNvPr id="11" name="Straight Arrow Connector 10"/>
          <p:cNvCxnSpPr/>
          <p:nvPr/>
        </p:nvCxnSpPr>
        <p:spPr>
          <a:xfrm flipV="1">
            <a:off x="2395024" y="4285693"/>
            <a:ext cx="1009358" cy="12614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46252" y="3700735"/>
            <a:ext cx="3523957" cy="10822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86050" y="5008098"/>
            <a:ext cx="3771900" cy="20646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0"/>
            <a:ext cx="6920613" cy="1065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4000" dirty="0" smtClean="0">
                <a:solidFill>
                  <a:srgbClr val="0000CC"/>
                </a:solidFill>
              </a:rPr>
              <a:t>ELA Section 3</a:t>
            </a:r>
            <a:endParaRPr lang="en-US" sz="4000" dirty="0">
              <a:solidFill>
                <a:srgbClr val="0000CC"/>
              </a:solidFill>
            </a:endParaRPr>
          </a:p>
        </p:txBody>
      </p:sp>
    </p:spTree>
    <p:extLst>
      <p:ext uri="{BB962C8B-B14F-4D97-AF65-F5344CB8AC3E}">
        <p14:creationId xmlns:p14="http://schemas.microsoft.com/office/powerpoint/2010/main" val="3885157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8229600" cy="1143000"/>
          </a:xfrm>
        </p:spPr>
        <p:txBody>
          <a:bodyPr/>
          <a:lstStyle/>
          <a:p>
            <a:r>
              <a:rPr lang="en-US" altLang="en-US" dirty="0" smtClean="0">
                <a:solidFill>
                  <a:srgbClr val="0000CC"/>
                </a:solidFill>
              </a:rPr>
              <a:t>Accommodations</a:t>
            </a:r>
          </a:p>
        </p:txBody>
      </p:sp>
      <p:sp>
        <p:nvSpPr>
          <p:cNvPr id="73731" name="Content Placeholder 2"/>
          <p:cNvSpPr>
            <a:spLocks noGrp="1"/>
          </p:cNvSpPr>
          <p:nvPr>
            <p:ph idx="1"/>
          </p:nvPr>
        </p:nvSpPr>
        <p:spPr>
          <a:xfrm>
            <a:off x="215153" y="1506071"/>
            <a:ext cx="8108577" cy="4787153"/>
          </a:xfrm>
        </p:spPr>
        <p:txBody>
          <a:bodyPr>
            <a:normAutofit lnSpcReduction="10000"/>
          </a:bodyPr>
          <a:lstStyle/>
          <a:p>
            <a:pPr marL="342900" lvl="1" indent="-342900">
              <a:buFont typeface="Arial" charset="0"/>
              <a:buChar char="•"/>
            </a:pPr>
            <a:r>
              <a:rPr lang="en-US" altLang="en-US" dirty="0" smtClean="0"/>
              <a:t>Students who receive accommodations for instructional and classroom assessment purposes may also be eligible for accommodations during testing.</a:t>
            </a:r>
          </a:p>
          <a:p>
            <a:pPr marL="1200150" lvl="3" indent="-342900"/>
            <a:r>
              <a:rPr lang="en-US" altLang="en-US" sz="2400" dirty="0" smtClean="0"/>
              <a:t>Accommodations provided for statewide assessment must be listed on IEP, IAP, or EL TPC and should be consistent with the student’s instructional program. </a:t>
            </a:r>
          </a:p>
          <a:p>
            <a:r>
              <a:rPr lang="en-US" altLang="en-US" sz="2400" dirty="0" smtClean="0"/>
              <a:t>Oral reading/signing </a:t>
            </a:r>
            <a:r>
              <a:rPr lang="en-US" altLang="en-US" sz="2400" dirty="0"/>
              <a:t>of </a:t>
            </a:r>
            <a:r>
              <a:rPr lang="en-US" altLang="en-US" sz="2400" dirty="0" smtClean="0"/>
              <a:t>reading Passages </a:t>
            </a:r>
            <a:r>
              <a:rPr lang="en-US" altLang="en-US" sz="2400" dirty="0"/>
              <a:t>is now a </a:t>
            </a:r>
            <a:r>
              <a:rPr lang="en-US" altLang="en-US" sz="2400" dirty="0" smtClean="0"/>
              <a:t>conditional </a:t>
            </a:r>
            <a:r>
              <a:rPr lang="en-US" altLang="en-US" sz="2400" dirty="0"/>
              <a:t>a</a:t>
            </a:r>
            <a:r>
              <a:rPr lang="en-US" altLang="en-US" sz="2400" dirty="0" smtClean="0"/>
              <a:t>ccommodation </a:t>
            </a:r>
            <a:r>
              <a:rPr lang="en-US" altLang="en-US" sz="2400" dirty="0"/>
              <a:t>for 9</a:t>
            </a:r>
            <a:r>
              <a:rPr lang="en-US" altLang="en-US" sz="2400" baseline="30000" dirty="0"/>
              <a:t>th</a:t>
            </a:r>
            <a:r>
              <a:rPr lang="en-US" altLang="en-US" sz="2400" dirty="0"/>
              <a:t> Grade Literature and American Literature EOCs.</a:t>
            </a:r>
          </a:p>
          <a:p>
            <a:r>
              <a:rPr lang="en-US" altLang="en-US" sz="2400" dirty="0"/>
              <a:t>Georgia Milestones </a:t>
            </a:r>
            <a:r>
              <a:rPr lang="en-US" altLang="en-US" sz="2400" dirty="0" smtClean="0"/>
              <a:t>scribing </a:t>
            </a:r>
            <a:r>
              <a:rPr lang="en-US" altLang="en-US" sz="2400" dirty="0"/>
              <a:t>procedures and requirements are posted in the Student Assessment Handbook on Pages 138-139. </a:t>
            </a:r>
          </a:p>
          <a:p>
            <a:pPr marL="342900" lvl="1" indent="-342900"/>
            <a:r>
              <a:rPr lang="en-US" altLang="en-US" b="1" dirty="0" smtClean="0"/>
              <a:t>Care must be taken to ensure that all student in read-aloud groups receive a common test form.</a:t>
            </a:r>
          </a:p>
        </p:txBody>
      </p:sp>
      <p:sp>
        <p:nvSpPr>
          <p:cNvPr id="2" name="Slide Number Placeholder 1"/>
          <p:cNvSpPr>
            <a:spLocks noGrp="1"/>
          </p:cNvSpPr>
          <p:nvPr>
            <p:ph type="sldNum" sz="quarter" idx="4"/>
          </p:nvPr>
        </p:nvSpPr>
        <p:spPr/>
        <p:txBody>
          <a:bodyPr/>
          <a:lstStyle/>
          <a:p>
            <a:fld id="{B63E4CEF-BB1E-48C7-AE93-F39F6AA99AD7}" type="slidenum">
              <a:rPr lang="en-US" smtClean="0"/>
              <a:pPr/>
              <a:t>39</a:t>
            </a:fld>
            <a:endParaRPr lang="en-US" dirty="0"/>
          </a:p>
        </p:txBody>
      </p:sp>
    </p:spTree>
    <p:extLst>
      <p:ext uri="{BB962C8B-B14F-4D97-AF65-F5344CB8AC3E}">
        <p14:creationId xmlns:p14="http://schemas.microsoft.com/office/powerpoint/2010/main" val="47448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9" y="0"/>
            <a:ext cx="6316630" cy="1325563"/>
          </a:xfrm>
        </p:spPr>
        <p:txBody>
          <a:bodyPr/>
          <a:lstStyle/>
          <a:p>
            <a:r>
              <a:rPr lang="en-US" dirty="0" smtClean="0">
                <a:solidFill>
                  <a:srgbClr val="0000CC"/>
                </a:solidFill>
              </a:rPr>
              <a:t>Program Overview</a:t>
            </a:r>
            <a:endParaRPr lang="en-US" dirty="0">
              <a:solidFill>
                <a:srgbClr val="0000CC"/>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4</a:t>
            </a:fld>
            <a:endParaRPr lang="en-US" dirty="0"/>
          </a:p>
        </p:txBody>
      </p:sp>
      <p:sp>
        <p:nvSpPr>
          <p:cNvPr id="5" name="Rectangle 3"/>
          <p:cNvSpPr txBox="1">
            <a:spLocks noChangeArrowheads="1"/>
          </p:cNvSpPr>
          <p:nvPr/>
        </p:nvSpPr>
        <p:spPr>
          <a:xfrm>
            <a:off x="187694" y="1575765"/>
            <a:ext cx="8229600" cy="46482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Test Construction</a:t>
            </a:r>
          </a:p>
          <a:p>
            <a:pPr lvl="1"/>
            <a:r>
              <a:rPr lang="en-US" dirty="0" smtClean="0"/>
              <a:t>Test items that contribute to achievement scores are aligned to the state-adopted content standards</a:t>
            </a:r>
          </a:p>
          <a:p>
            <a:pPr lvl="1"/>
            <a:r>
              <a:rPr lang="en-US" dirty="0" smtClean="0"/>
              <a:t>Continued field testing of content for future administrations</a:t>
            </a:r>
          </a:p>
          <a:p>
            <a:pPr lvl="1"/>
            <a:r>
              <a:rPr lang="en-US" dirty="0" smtClean="0"/>
              <a:t>Norm-referenced (NRT) items included to allow for national comparison; some NRT items are aligned to state-adopted content standards and will contribute to the criterion-referenced (CRT) proficiency score. Those that are not aligned will not contribute to the CRT score or accountability/teacher effectiveness measures</a:t>
            </a:r>
          </a:p>
          <a:p>
            <a:pPr lvl="1"/>
            <a:r>
              <a:rPr lang="en-US" i="1" dirty="0" smtClean="0"/>
              <a:t>EOC Assessment Guides </a:t>
            </a:r>
            <a:r>
              <a:rPr lang="en-US" dirty="0" smtClean="0"/>
              <a:t>are available in the Georgia Milestones section of the Testing/Assessment Website</a:t>
            </a:r>
            <a:endParaRPr lang="en-US" i="1" dirty="0" smtClean="0"/>
          </a:p>
        </p:txBody>
      </p:sp>
    </p:spTree>
    <p:extLst>
      <p:ext uri="{BB962C8B-B14F-4D97-AF65-F5344CB8AC3E}">
        <p14:creationId xmlns:p14="http://schemas.microsoft.com/office/powerpoint/2010/main" val="2040336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19889" y="0"/>
            <a:ext cx="6316630" cy="1325563"/>
          </a:xfrm>
        </p:spPr>
        <p:txBody>
          <a:bodyPr/>
          <a:lstStyle/>
          <a:p>
            <a:r>
              <a:rPr lang="en-US" altLang="en-US" dirty="0" smtClean="0">
                <a:solidFill>
                  <a:srgbClr val="0000CC"/>
                </a:solidFill>
              </a:rPr>
              <a:t>Accommodations</a:t>
            </a:r>
          </a:p>
        </p:txBody>
      </p:sp>
      <p:sp>
        <p:nvSpPr>
          <p:cNvPr id="3" name="Content Placeholder 2"/>
          <p:cNvSpPr>
            <a:spLocks noGrp="1"/>
          </p:cNvSpPr>
          <p:nvPr>
            <p:ph idx="1"/>
          </p:nvPr>
        </p:nvSpPr>
        <p:spPr>
          <a:xfrm>
            <a:off x="268941" y="1532965"/>
            <a:ext cx="8246409" cy="4643998"/>
          </a:xfrm>
        </p:spPr>
        <p:txBody>
          <a:bodyPr>
            <a:normAutofit/>
          </a:bodyPr>
          <a:lstStyle/>
          <a:p>
            <a:pPr>
              <a:defRPr/>
            </a:pPr>
            <a:r>
              <a:rPr lang="en-US" altLang="en-US" sz="2800" dirty="0" smtClean="0"/>
              <a:t>Mode of administration (online/paper-and-pencil) should be considered – some accommodations are not applicable for a particular mode</a:t>
            </a:r>
          </a:p>
          <a:p>
            <a:pPr lvl="1">
              <a:defRPr/>
            </a:pPr>
            <a:r>
              <a:rPr lang="en-US" dirty="0"/>
              <a:t>For example, Braille students should test via </a:t>
            </a:r>
            <a:r>
              <a:rPr lang="en-US" dirty="0" smtClean="0"/>
              <a:t>paper-and-pencil </a:t>
            </a:r>
            <a:r>
              <a:rPr lang="en-US" dirty="0"/>
              <a:t>instead </a:t>
            </a:r>
            <a:r>
              <a:rPr lang="en-US" dirty="0" smtClean="0"/>
              <a:t>of through an </a:t>
            </a:r>
            <a:r>
              <a:rPr lang="en-US" dirty="0"/>
              <a:t>online administration</a:t>
            </a:r>
            <a:r>
              <a:rPr lang="en-US" dirty="0" smtClean="0"/>
              <a:t>.</a:t>
            </a:r>
          </a:p>
          <a:p>
            <a:pPr>
              <a:defRPr/>
            </a:pPr>
            <a:r>
              <a:rPr lang="en-US" altLang="en-US" b="1" dirty="0"/>
              <a:t>To avoid an irregularity, please ensure that students who should receive accommodations are properly identified </a:t>
            </a:r>
            <a:r>
              <a:rPr lang="en-US" altLang="en-US" b="1" u="sng" dirty="0"/>
              <a:t>prior</a:t>
            </a:r>
            <a:r>
              <a:rPr lang="en-US" altLang="en-US" b="1" dirty="0"/>
              <a:t> to testing. </a:t>
            </a:r>
          </a:p>
          <a:p>
            <a:pPr>
              <a:defRPr/>
            </a:pPr>
            <a:r>
              <a:rPr lang="en-US" altLang="en-US" sz="2800" dirty="0" smtClean="0"/>
              <a:t>If a student is provided a Conditional Accommodation for which they are not eligible, this will result in a Participation Invalidation (PIV).</a:t>
            </a:r>
          </a:p>
          <a:p>
            <a:pPr marL="0" indent="0">
              <a:buFont typeface="Arial" charset="0"/>
              <a:buNone/>
              <a:defRPr/>
            </a:pPr>
            <a:endParaRPr lang="en-US" altLang="en-US" sz="2800" dirty="0" smtClean="0"/>
          </a:p>
          <a:p>
            <a:pPr>
              <a:defRPr/>
            </a:pPr>
            <a:endParaRPr 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val="1686952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5518"/>
            <a:ext cx="5725551" cy="1025990"/>
          </a:xfrm>
        </p:spPr>
        <p:txBody>
          <a:bodyPr/>
          <a:lstStyle/>
          <a:p>
            <a:r>
              <a:rPr lang="en-US" dirty="0" smtClean="0">
                <a:solidFill>
                  <a:srgbClr val="0000CC"/>
                </a:solidFill>
              </a:rPr>
              <a:t>Accommodations</a:t>
            </a:r>
            <a:endParaRPr lang="en-US"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41</a:t>
            </a:fld>
            <a:endParaRPr lang="en-US" dirty="0"/>
          </a:p>
        </p:txBody>
      </p:sp>
      <p:pic>
        <p:nvPicPr>
          <p:cNvPr id="7" name="Picture 6"/>
          <p:cNvPicPr>
            <a:picLocks noChangeAspect="1"/>
          </p:cNvPicPr>
          <p:nvPr/>
        </p:nvPicPr>
        <p:blipFill>
          <a:blip r:embed="rId3"/>
          <a:stretch>
            <a:fillRect/>
          </a:stretch>
        </p:blipFill>
        <p:spPr>
          <a:xfrm>
            <a:off x="373884" y="1640529"/>
            <a:ext cx="7739394" cy="4302309"/>
          </a:xfrm>
          <a:prstGeom prst="rect">
            <a:avLst/>
          </a:prstGeom>
          <a:ln>
            <a:solidFill>
              <a:schemeClr val="tx1"/>
            </a:solidFill>
          </a:ln>
        </p:spPr>
      </p:pic>
      <p:cxnSp>
        <p:nvCxnSpPr>
          <p:cNvPr id="9" name="Straight Arrow Connector 8"/>
          <p:cNvCxnSpPr/>
          <p:nvPr/>
        </p:nvCxnSpPr>
        <p:spPr>
          <a:xfrm flipH="1">
            <a:off x="768576" y="5214609"/>
            <a:ext cx="888774" cy="55549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57350" y="4183487"/>
            <a:ext cx="4632960" cy="1200329"/>
          </a:xfrm>
          <a:prstGeom prst="rect">
            <a:avLst/>
          </a:prstGeom>
          <a:solidFill>
            <a:schemeClr val="accent4">
              <a:lumMod val="40000"/>
              <a:lumOff val="60000"/>
            </a:schemeClr>
          </a:solidFill>
          <a:ln>
            <a:solidFill>
              <a:schemeClr val="tx1"/>
            </a:solidFill>
          </a:ln>
        </p:spPr>
        <p:txBody>
          <a:bodyPr wrap="square" rtlCol="0">
            <a:spAutoFit/>
          </a:bodyPr>
          <a:lstStyle/>
          <a:p>
            <a:r>
              <a:rPr lang="en-US" b="1" dirty="0" smtClean="0"/>
              <a:t>Specific Accommodations/Student Tools options to assign and activate accommodations students access while testing online</a:t>
            </a:r>
            <a:endParaRPr lang="en-US" b="1" dirty="0"/>
          </a:p>
        </p:txBody>
      </p:sp>
      <p:sp>
        <p:nvSpPr>
          <p:cNvPr id="17" name="TextBox 16"/>
          <p:cNvSpPr txBox="1"/>
          <p:nvPr/>
        </p:nvSpPr>
        <p:spPr>
          <a:xfrm>
            <a:off x="4831830" y="1767371"/>
            <a:ext cx="2469783" cy="2308324"/>
          </a:xfrm>
          <a:prstGeom prst="rect">
            <a:avLst/>
          </a:prstGeom>
          <a:solidFill>
            <a:schemeClr val="accent5">
              <a:lumMod val="60000"/>
              <a:lumOff val="40000"/>
            </a:schemeClr>
          </a:solidFill>
          <a:ln>
            <a:solidFill>
              <a:schemeClr val="tx1"/>
            </a:solidFill>
          </a:ln>
        </p:spPr>
        <p:txBody>
          <a:bodyPr wrap="square" rtlCol="0">
            <a:spAutoFit/>
          </a:bodyPr>
          <a:lstStyle/>
          <a:p>
            <a:r>
              <a:rPr lang="en-US" b="1" dirty="0" smtClean="0"/>
              <a:t>This screen in TAS is accessed from the Groups/Manage Students tab, Student List option, and then double clicking on the row with the selected students name.</a:t>
            </a:r>
            <a:endParaRPr lang="en-US" b="1" dirty="0"/>
          </a:p>
        </p:txBody>
      </p:sp>
      <p:sp>
        <p:nvSpPr>
          <p:cNvPr id="2" name="TextBox 1"/>
          <p:cNvSpPr txBox="1"/>
          <p:nvPr/>
        </p:nvSpPr>
        <p:spPr>
          <a:xfrm>
            <a:off x="1657350" y="1254238"/>
            <a:ext cx="4632960" cy="369332"/>
          </a:xfrm>
          <a:prstGeom prst="rect">
            <a:avLst/>
          </a:prstGeom>
          <a:noFill/>
        </p:spPr>
        <p:txBody>
          <a:bodyPr wrap="square" rtlCol="0">
            <a:spAutoFit/>
          </a:bodyPr>
          <a:lstStyle/>
          <a:p>
            <a:pPr algn="ctr"/>
            <a:r>
              <a:rPr lang="en-US" b="1" dirty="0" smtClean="0"/>
              <a:t>Assigning Accommodations in TAS</a:t>
            </a:r>
            <a:endParaRPr lang="en-US" b="1" dirty="0"/>
          </a:p>
        </p:txBody>
      </p:sp>
    </p:spTree>
    <p:extLst>
      <p:ext uri="{BB962C8B-B14F-4D97-AF65-F5344CB8AC3E}">
        <p14:creationId xmlns:p14="http://schemas.microsoft.com/office/powerpoint/2010/main" val="3070904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tretch>
            <a:fillRect/>
          </a:stretch>
        </p:blipFill>
        <p:spPr>
          <a:xfrm>
            <a:off x="402336" y="1892934"/>
            <a:ext cx="8321040" cy="4087242"/>
          </a:xfrm>
          <a:prstGeom prst="rect">
            <a:avLst/>
          </a:prstGeom>
        </p:spPr>
      </p:pic>
      <p:sp>
        <p:nvSpPr>
          <p:cNvPr id="6" name="Title 5"/>
          <p:cNvSpPr>
            <a:spLocks noGrp="1"/>
          </p:cNvSpPr>
          <p:nvPr>
            <p:ph type="title"/>
          </p:nvPr>
        </p:nvSpPr>
        <p:spPr>
          <a:xfrm>
            <a:off x="99117" y="0"/>
            <a:ext cx="6500683" cy="1164928"/>
          </a:xfrm>
        </p:spPr>
        <p:txBody>
          <a:bodyPr>
            <a:noAutofit/>
          </a:bodyPr>
          <a:lstStyle/>
          <a:p>
            <a:r>
              <a:rPr lang="en-US" sz="4000" dirty="0" smtClean="0">
                <a:solidFill>
                  <a:srgbClr val="0000CC"/>
                </a:solidFill>
              </a:rPr>
              <a:t>Accommodations - Online</a:t>
            </a:r>
            <a:endParaRPr lang="en-US" sz="4000"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42</a:t>
            </a:fld>
            <a:endParaRPr lang="en-US" dirty="0"/>
          </a:p>
        </p:txBody>
      </p:sp>
      <p:cxnSp>
        <p:nvCxnSpPr>
          <p:cNvPr id="9" name="Straight Arrow Connector 8"/>
          <p:cNvCxnSpPr/>
          <p:nvPr/>
        </p:nvCxnSpPr>
        <p:spPr>
          <a:xfrm flipH="1" flipV="1">
            <a:off x="932688" y="2267712"/>
            <a:ext cx="724663" cy="493776"/>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42917" y="2414016"/>
            <a:ext cx="575387" cy="1231392"/>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70432" y="2797211"/>
            <a:ext cx="2972485" cy="3139321"/>
          </a:xfrm>
          <a:prstGeom prst="rect">
            <a:avLst/>
          </a:prstGeom>
          <a:solidFill>
            <a:srgbClr val="92D050"/>
          </a:solidFill>
          <a:ln>
            <a:solidFill>
              <a:schemeClr val="tx1"/>
            </a:solidFill>
          </a:ln>
        </p:spPr>
        <p:txBody>
          <a:bodyPr wrap="square" rtlCol="0">
            <a:spAutoFit/>
          </a:bodyPr>
          <a:lstStyle/>
          <a:p>
            <a:r>
              <a:rPr lang="en-US" dirty="0" smtClean="0"/>
              <a:t>These are the only two accommodations options that will need to be assigned in TAS. All other permissible tools/accommodations will preset as default tools for all students. </a:t>
            </a:r>
          </a:p>
          <a:p>
            <a:r>
              <a:rPr lang="en-US" b="1" dirty="0" smtClean="0"/>
              <a:t>Note:</a:t>
            </a:r>
            <a:r>
              <a:rPr lang="en-US" dirty="0" smtClean="0"/>
              <a:t> The Color and Font option has to be selected to activate </a:t>
            </a:r>
            <a:r>
              <a:rPr lang="en-US" b="1" dirty="0" smtClean="0"/>
              <a:t>settings </a:t>
            </a:r>
            <a:r>
              <a:rPr lang="en-US" dirty="0" smtClean="0"/>
              <a:t>options or to select Large Font Size</a:t>
            </a:r>
            <a:endParaRPr lang="en-US" b="1" dirty="0"/>
          </a:p>
        </p:txBody>
      </p:sp>
      <p:sp>
        <p:nvSpPr>
          <p:cNvPr id="11" name="TextBox 10"/>
          <p:cNvSpPr txBox="1"/>
          <p:nvPr/>
        </p:nvSpPr>
        <p:spPr>
          <a:xfrm>
            <a:off x="1966840" y="1435685"/>
            <a:ext cx="4632960" cy="369332"/>
          </a:xfrm>
          <a:prstGeom prst="rect">
            <a:avLst/>
          </a:prstGeom>
          <a:noFill/>
        </p:spPr>
        <p:txBody>
          <a:bodyPr wrap="square" rtlCol="0">
            <a:spAutoFit/>
          </a:bodyPr>
          <a:lstStyle/>
          <a:p>
            <a:pPr algn="ctr"/>
            <a:r>
              <a:rPr lang="en-US" b="1" dirty="0" smtClean="0"/>
              <a:t>Assigning Accommodations in TAS</a:t>
            </a:r>
            <a:endParaRPr lang="en-US" b="1" dirty="0"/>
          </a:p>
        </p:txBody>
      </p:sp>
    </p:spTree>
    <p:extLst>
      <p:ext uri="{BB962C8B-B14F-4D97-AF65-F5344CB8AC3E}">
        <p14:creationId xmlns:p14="http://schemas.microsoft.com/office/powerpoint/2010/main" val="1456313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6077243" cy="1110939"/>
          </a:xfrm>
        </p:spPr>
        <p:txBody>
          <a:bodyPr>
            <a:normAutofit fontScale="90000"/>
          </a:bodyPr>
          <a:lstStyle/>
          <a:p>
            <a:r>
              <a:rPr lang="en-US" sz="4000" dirty="0" smtClean="0">
                <a:solidFill>
                  <a:srgbClr val="0000CC"/>
                </a:solidFill>
              </a:rPr>
              <a:t>Accommodations - Online</a:t>
            </a:r>
            <a:endParaRPr lang="en-US" sz="4000"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43</a:t>
            </a:fld>
            <a:endParaRPr lang="en-US" dirty="0"/>
          </a:p>
        </p:txBody>
      </p:sp>
      <p:pic>
        <p:nvPicPr>
          <p:cNvPr id="7" name="Picture 6"/>
          <p:cNvPicPr>
            <a:picLocks noChangeAspect="1"/>
          </p:cNvPicPr>
          <p:nvPr/>
        </p:nvPicPr>
        <p:blipFill>
          <a:blip r:embed="rId3"/>
          <a:stretch>
            <a:fillRect/>
          </a:stretch>
        </p:blipFill>
        <p:spPr>
          <a:xfrm>
            <a:off x="373884" y="1640529"/>
            <a:ext cx="7739394" cy="4302309"/>
          </a:xfrm>
          <a:prstGeom prst="rect">
            <a:avLst/>
          </a:prstGeom>
          <a:ln>
            <a:solidFill>
              <a:schemeClr val="tx1"/>
            </a:solidFill>
          </a:ln>
        </p:spPr>
      </p:pic>
      <p:cxnSp>
        <p:nvCxnSpPr>
          <p:cNvPr id="9" name="Straight Arrow Connector 8"/>
          <p:cNvCxnSpPr/>
          <p:nvPr/>
        </p:nvCxnSpPr>
        <p:spPr>
          <a:xfrm flipH="1">
            <a:off x="603984" y="4857750"/>
            <a:ext cx="1053366" cy="55549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24990" y="4547601"/>
            <a:ext cx="4632960" cy="923330"/>
          </a:xfrm>
          <a:prstGeom prst="rect">
            <a:avLst/>
          </a:prstGeom>
          <a:solidFill>
            <a:schemeClr val="accent2">
              <a:lumMod val="40000"/>
              <a:lumOff val="60000"/>
            </a:schemeClr>
          </a:solidFill>
          <a:ln>
            <a:solidFill>
              <a:schemeClr val="tx1"/>
            </a:solidFill>
          </a:ln>
        </p:spPr>
        <p:txBody>
          <a:bodyPr wrap="square" rtlCol="0">
            <a:spAutoFit/>
          </a:bodyPr>
          <a:lstStyle/>
          <a:p>
            <a:r>
              <a:rPr lang="en-US" b="1" dirty="0" smtClean="0"/>
              <a:t>Select Additional Student Information to  code the accommodations the student received for the inclusion in Data File</a:t>
            </a:r>
            <a:endParaRPr lang="en-US" b="1" dirty="0"/>
          </a:p>
        </p:txBody>
      </p:sp>
      <p:sp>
        <p:nvSpPr>
          <p:cNvPr id="17" name="TextBox 16"/>
          <p:cNvSpPr txBox="1"/>
          <p:nvPr/>
        </p:nvSpPr>
        <p:spPr>
          <a:xfrm>
            <a:off x="4831830" y="1767371"/>
            <a:ext cx="2469783" cy="2308324"/>
          </a:xfrm>
          <a:prstGeom prst="rect">
            <a:avLst/>
          </a:prstGeom>
          <a:solidFill>
            <a:schemeClr val="accent1">
              <a:lumMod val="60000"/>
              <a:lumOff val="40000"/>
            </a:schemeClr>
          </a:solidFill>
          <a:ln>
            <a:solidFill>
              <a:schemeClr val="tx1"/>
            </a:solidFill>
          </a:ln>
        </p:spPr>
        <p:txBody>
          <a:bodyPr wrap="square" rtlCol="0">
            <a:spAutoFit/>
          </a:bodyPr>
          <a:lstStyle/>
          <a:p>
            <a:r>
              <a:rPr lang="en-US" b="1" dirty="0" smtClean="0"/>
              <a:t>This screen in TAS is accessed from the Groups/Manage Students tab, Student List option, and then double clicking on the row with the selected students name.</a:t>
            </a:r>
            <a:endParaRPr lang="en-US" b="1" dirty="0"/>
          </a:p>
        </p:txBody>
      </p:sp>
      <p:sp>
        <p:nvSpPr>
          <p:cNvPr id="2" name="TextBox 1"/>
          <p:cNvSpPr txBox="1"/>
          <p:nvPr/>
        </p:nvSpPr>
        <p:spPr>
          <a:xfrm>
            <a:off x="1824990" y="1191068"/>
            <a:ext cx="4364795" cy="369332"/>
          </a:xfrm>
          <a:prstGeom prst="rect">
            <a:avLst/>
          </a:prstGeom>
          <a:noFill/>
        </p:spPr>
        <p:txBody>
          <a:bodyPr wrap="square" rtlCol="0">
            <a:spAutoFit/>
          </a:bodyPr>
          <a:lstStyle/>
          <a:p>
            <a:r>
              <a:rPr lang="en-US" b="1" dirty="0" smtClean="0"/>
              <a:t>Coding Accommodations in TAS for Data File</a:t>
            </a:r>
            <a:endParaRPr lang="en-US" b="1" dirty="0"/>
          </a:p>
        </p:txBody>
      </p:sp>
    </p:spTree>
    <p:extLst>
      <p:ext uri="{BB962C8B-B14F-4D97-AF65-F5344CB8AC3E}">
        <p14:creationId xmlns:p14="http://schemas.microsoft.com/office/powerpoint/2010/main" val="7716613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628D85E6-39A1-4704-846C-FD1797394CB9}" type="slidenum">
              <a:rPr lang="en-US" smtClean="0"/>
              <a:pPr>
                <a:defRPr/>
              </a:pPr>
              <a:t>44</a:t>
            </a:fld>
            <a:endParaRPr lang="en-US" dirty="0"/>
          </a:p>
        </p:txBody>
      </p:sp>
      <p:sp>
        <p:nvSpPr>
          <p:cNvPr id="11" name="Title 1"/>
          <p:cNvSpPr>
            <a:spLocks noGrp="1"/>
          </p:cNvSpPr>
          <p:nvPr>
            <p:ph type="title"/>
          </p:nvPr>
        </p:nvSpPr>
        <p:spPr>
          <a:xfrm>
            <a:off x="-1" y="17338"/>
            <a:ext cx="6817659" cy="868362"/>
          </a:xfrm>
        </p:spPr>
        <p:txBody>
          <a:bodyPr>
            <a:noAutofit/>
          </a:bodyPr>
          <a:lstStyle/>
          <a:p>
            <a:pPr eaLnBrk="1" hangingPunct="1">
              <a:defRPr/>
            </a:pPr>
            <a:r>
              <a:rPr lang="en-US" sz="4000" dirty="0" smtClean="0">
                <a:solidFill>
                  <a:srgbClr val="0000CC"/>
                </a:solidFill>
              </a:rPr>
              <a:t>Accommodations - Online</a:t>
            </a:r>
          </a:p>
        </p:txBody>
      </p:sp>
      <p:pic>
        <p:nvPicPr>
          <p:cNvPr id="14" name="Picture 13"/>
          <p:cNvPicPr/>
          <p:nvPr/>
        </p:nvPicPr>
        <p:blipFill>
          <a:blip r:embed="rId3"/>
          <a:stretch>
            <a:fillRect/>
          </a:stretch>
        </p:blipFill>
        <p:spPr>
          <a:xfrm>
            <a:off x="438912" y="1444753"/>
            <a:ext cx="7638288" cy="4352544"/>
          </a:xfrm>
          <a:prstGeom prst="rect">
            <a:avLst/>
          </a:prstGeom>
        </p:spPr>
      </p:pic>
      <p:sp>
        <p:nvSpPr>
          <p:cNvPr id="5" name="TextBox 4"/>
          <p:cNvSpPr txBox="1"/>
          <p:nvPr/>
        </p:nvSpPr>
        <p:spPr>
          <a:xfrm>
            <a:off x="219456" y="5197132"/>
            <a:ext cx="3383280" cy="1200329"/>
          </a:xfrm>
          <a:prstGeom prst="rect">
            <a:avLst/>
          </a:prstGeom>
          <a:solidFill>
            <a:schemeClr val="accent6">
              <a:lumMod val="40000"/>
              <a:lumOff val="60000"/>
            </a:schemeClr>
          </a:solidFill>
          <a:ln>
            <a:solidFill>
              <a:schemeClr val="tx1"/>
            </a:solidFill>
          </a:ln>
        </p:spPr>
        <p:txBody>
          <a:bodyPr wrap="square" rtlCol="0">
            <a:spAutoFit/>
          </a:bodyPr>
          <a:lstStyle/>
          <a:p>
            <a:r>
              <a:rPr lang="en-US" b="1" dirty="0" smtClean="0"/>
              <a:t>This screen parallels the </a:t>
            </a:r>
            <a:r>
              <a:rPr lang="en-US" b="1" dirty="0" smtClean="0">
                <a:solidFill>
                  <a:srgbClr val="FF0000"/>
                </a:solidFill>
              </a:rPr>
              <a:t>For Teacher Use Only</a:t>
            </a:r>
            <a:r>
              <a:rPr lang="en-US" b="1" dirty="0" smtClean="0"/>
              <a:t> section of a paper-and-pencil </a:t>
            </a:r>
            <a:r>
              <a:rPr lang="en-US" b="1" i="1" dirty="0"/>
              <a:t>s</a:t>
            </a:r>
            <a:r>
              <a:rPr lang="en-US" b="1" i="1" dirty="0" smtClean="0"/>
              <a:t>tudent </a:t>
            </a:r>
            <a:r>
              <a:rPr lang="en-US" b="1" i="1" dirty="0"/>
              <a:t>a</a:t>
            </a:r>
            <a:r>
              <a:rPr lang="en-US" b="1" i="1" dirty="0" smtClean="0"/>
              <a:t>nswer </a:t>
            </a:r>
            <a:r>
              <a:rPr lang="en-US" b="1" i="1" dirty="0"/>
              <a:t>d</a:t>
            </a:r>
            <a:r>
              <a:rPr lang="en-US" b="1" i="1" dirty="0" smtClean="0"/>
              <a:t>ocument</a:t>
            </a:r>
            <a:endParaRPr lang="en-US" b="1" dirty="0"/>
          </a:p>
        </p:txBody>
      </p:sp>
      <p:sp>
        <p:nvSpPr>
          <p:cNvPr id="8" name="TextBox 7"/>
          <p:cNvSpPr txBox="1"/>
          <p:nvPr/>
        </p:nvSpPr>
        <p:spPr>
          <a:xfrm>
            <a:off x="219456" y="1819274"/>
            <a:ext cx="3749040" cy="1754326"/>
          </a:xfrm>
          <a:prstGeom prst="rect">
            <a:avLst/>
          </a:prstGeom>
          <a:solidFill>
            <a:schemeClr val="accent4">
              <a:lumMod val="40000"/>
              <a:lumOff val="60000"/>
            </a:schemeClr>
          </a:solidFill>
          <a:ln>
            <a:solidFill>
              <a:schemeClr val="tx1"/>
            </a:solidFill>
          </a:ln>
        </p:spPr>
        <p:txBody>
          <a:bodyPr wrap="square" rtlCol="0">
            <a:spAutoFit/>
          </a:bodyPr>
          <a:lstStyle/>
          <a:p>
            <a:r>
              <a:rPr lang="en-US" b="1" dirty="0" smtClean="0"/>
              <a:t>This entry is coded as a student with a Specific Learning Disability who tested with a Presentation Accommodation that is based on an IEP. This information will be included in the Data File</a:t>
            </a:r>
            <a:endParaRPr lang="en-US" b="1" dirty="0"/>
          </a:p>
        </p:txBody>
      </p:sp>
      <p:cxnSp>
        <p:nvCxnSpPr>
          <p:cNvPr id="16" name="Straight Arrow Connector 15"/>
          <p:cNvCxnSpPr/>
          <p:nvPr/>
        </p:nvCxnSpPr>
        <p:spPr>
          <a:xfrm flipH="1">
            <a:off x="2139696" y="3452085"/>
            <a:ext cx="128016" cy="384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03904" y="2430218"/>
            <a:ext cx="694944" cy="3495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02736" y="3452085"/>
            <a:ext cx="685800" cy="872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86098" y="1076741"/>
            <a:ext cx="4364795" cy="369332"/>
          </a:xfrm>
          <a:prstGeom prst="rect">
            <a:avLst/>
          </a:prstGeom>
          <a:noFill/>
        </p:spPr>
        <p:txBody>
          <a:bodyPr wrap="square" rtlCol="0">
            <a:spAutoFit/>
          </a:bodyPr>
          <a:lstStyle/>
          <a:p>
            <a:r>
              <a:rPr lang="en-US" b="1" dirty="0" smtClean="0"/>
              <a:t>Coding Accommodations in TAS for Data File</a:t>
            </a:r>
            <a:endParaRPr lang="en-US" b="1" dirty="0"/>
          </a:p>
        </p:txBody>
      </p:sp>
    </p:spTree>
    <p:extLst>
      <p:ext uri="{BB962C8B-B14F-4D97-AF65-F5344CB8AC3E}">
        <p14:creationId xmlns:p14="http://schemas.microsoft.com/office/powerpoint/2010/main" val="952476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094" y="0"/>
            <a:ext cx="6585890" cy="1325563"/>
          </a:xfrm>
        </p:spPr>
        <p:txBody>
          <a:bodyPr>
            <a:noAutofit/>
          </a:bodyPr>
          <a:lstStyle/>
          <a:p>
            <a:r>
              <a:rPr lang="en-US" sz="4000" dirty="0" smtClean="0">
                <a:solidFill>
                  <a:srgbClr val="0000CC"/>
                </a:solidFill>
              </a:rPr>
              <a:t>Accommodations - Online</a:t>
            </a:r>
            <a:endParaRPr lang="en-US" sz="4000"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45</a:t>
            </a:fld>
            <a:endParaRPr lang="en-US" dirty="0"/>
          </a:p>
        </p:txBody>
      </p:sp>
      <p:pic>
        <p:nvPicPr>
          <p:cNvPr id="11" name="Picture 10"/>
          <p:cNvPicPr/>
          <p:nvPr/>
        </p:nvPicPr>
        <p:blipFill>
          <a:blip r:embed="rId3"/>
          <a:stretch>
            <a:fillRect/>
          </a:stretch>
        </p:blipFill>
        <p:spPr>
          <a:xfrm>
            <a:off x="366239" y="1502268"/>
            <a:ext cx="5943600" cy="2174240"/>
          </a:xfrm>
          <a:prstGeom prst="rect">
            <a:avLst/>
          </a:prstGeom>
          <a:ln w="28575">
            <a:solidFill>
              <a:srgbClr val="FF0000"/>
            </a:solidFill>
          </a:ln>
        </p:spPr>
      </p:pic>
      <p:pic>
        <p:nvPicPr>
          <p:cNvPr id="12" name="Picture 11"/>
          <p:cNvPicPr/>
          <p:nvPr/>
        </p:nvPicPr>
        <p:blipFill>
          <a:blip r:embed="rId4"/>
          <a:stretch>
            <a:fillRect/>
          </a:stretch>
        </p:blipFill>
        <p:spPr>
          <a:xfrm>
            <a:off x="366239" y="3671888"/>
            <a:ext cx="5943600" cy="2501900"/>
          </a:xfrm>
          <a:prstGeom prst="rect">
            <a:avLst/>
          </a:prstGeom>
          <a:ln w="31750">
            <a:solidFill>
              <a:srgbClr val="FF0000"/>
            </a:solidFill>
          </a:ln>
        </p:spPr>
      </p:pic>
      <p:sp>
        <p:nvSpPr>
          <p:cNvPr id="2" name="TextBox 1"/>
          <p:cNvSpPr txBox="1"/>
          <p:nvPr/>
        </p:nvSpPr>
        <p:spPr>
          <a:xfrm>
            <a:off x="6457950" y="1993392"/>
            <a:ext cx="2539746" cy="3046988"/>
          </a:xfrm>
          <a:prstGeom prst="rect">
            <a:avLst/>
          </a:prstGeom>
          <a:noFill/>
        </p:spPr>
        <p:txBody>
          <a:bodyPr wrap="square" rtlCol="0">
            <a:spAutoFit/>
          </a:bodyPr>
          <a:lstStyle/>
          <a:p>
            <a:r>
              <a:rPr lang="en-US" sz="2400" b="1" dirty="0" smtClean="0"/>
              <a:t>Comparisons for Color and Font Options:</a:t>
            </a:r>
          </a:p>
          <a:p>
            <a:pPr marL="285750" indent="-285750">
              <a:buFont typeface="Arial" panose="020B0604020202020204" pitchFamily="34" charset="0"/>
              <a:buChar char="•"/>
            </a:pPr>
            <a:r>
              <a:rPr lang="en-US" sz="2000" dirty="0" smtClean="0"/>
              <a:t>Regular </a:t>
            </a:r>
            <a:r>
              <a:rPr lang="en-US" sz="2000" dirty="0"/>
              <a:t>F</a:t>
            </a:r>
            <a:r>
              <a:rPr lang="en-US" sz="2000" dirty="0" smtClean="0"/>
              <a:t>ont versus Large Font</a:t>
            </a:r>
          </a:p>
          <a:p>
            <a:pPr marL="285750" indent="-285750">
              <a:buFont typeface="Arial" panose="020B0604020202020204" pitchFamily="34" charset="0"/>
              <a:buChar char="•"/>
            </a:pPr>
            <a:r>
              <a:rPr lang="en-US" sz="2000" dirty="0" smtClean="0"/>
              <a:t>Black text with white background</a:t>
            </a:r>
          </a:p>
          <a:p>
            <a:pPr marL="285750" indent="-285750">
              <a:buFont typeface="Arial" panose="020B0604020202020204" pitchFamily="34" charset="0"/>
              <a:buChar char="•"/>
            </a:pPr>
            <a:r>
              <a:rPr lang="en-US" sz="2000" dirty="0" smtClean="0"/>
              <a:t>White text with black background</a:t>
            </a:r>
            <a:endParaRPr lang="en-US" sz="2000" dirty="0"/>
          </a:p>
        </p:txBody>
      </p:sp>
    </p:spTree>
    <p:extLst>
      <p:ext uri="{BB962C8B-B14F-4D97-AF65-F5344CB8AC3E}">
        <p14:creationId xmlns:p14="http://schemas.microsoft.com/office/powerpoint/2010/main" val="24949578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90"/>
            <a:ext cx="6611192" cy="1325563"/>
          </a:xfrm>
        </p:spPr>
        <p:txBody>
          <a:bodyPr>
            <a:normAutofit/>
          </a:bodyPr>
          <a:lstStyle/>
          <a:p>
            <a:r>
              <a:rPr lang="en-US" sz="4000" dirty="0">
                <a:solidFill>
                  <a:srgbClr val="0000CC"/>
                </a:solidFill>
              </a:rPr>
              <a:t>Accommodations - Online</a:t>
            </a:r>
            <a:endParaRPr lang="en-US" sz="4000" dirty="0"/>
          </a:p>
        </p:txBody>
      </p:sp>
      <p:sp>
        <p:nvSpPr>
          <p:cNvPr id="3" name="Content Placeholder 2"/>
          <p:cNvSpPr>
            <a:spLocks noGrp="1"/>
          </p:cNvSpPr>
          <p:nvPr>
            <p:ph idx="1"/>
          </p:nvPr>
        </p:nvSpPr>
        <p:spPr>
          <a:xfrm>
            <a:off x="524718" y="4852047"/>
            <a:ext cx="8062197" cy="877115"/>
          </a:xfrm>
        </p:spPr>
        <p:txBody>
          <a:bodyPr/>
          <a:lstStyle/>
          <a:p>
            <a:pPr marL="0" indent="0">
              <a:buNone/>
            </a:pPr>
            <a:r>
              <a:rPr lang="en-US" dirty="0"/>
              <a:t>When Large Font is enabled images will “Zoom” when hovered over</a:t>
            </a:r>
          </a:p>
        </p:txBody>
      </p:sp>
      <p:sp>
        <p:nvSpPr>
          <p:cNvPr id="5" name="Slide Number Placeholder 4"/>
          <p:cNvSpPr>
            <a:spLocks noGrp="1"/>
          </p:cNvSpPr>
          <p:nvPr>
            <p:ph type="sldNum" sz="quarter" idx="4"/>
          </p:nvPr>
        </p:nvSpPr>
        <p:spPr/>
        <p:txBody>
          <a:bodyPr/>
          <a:lstStyle/>
          <a:p>
            <a:fld id="{B63E4CEF-BB1E-48C7-AE93-F39F6AA99AD7}" type="slidenum">
              <a:rPr lang="en-US" smtClean="0"/>
              <a:pPr/>
              <a:t>46</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972" y="1971942"/>
            <a:ext cx="3598156" cy="225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5817" y="2516623"/>
            <a:ext cx="3598156" cy="224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313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974547" cy="1325563"/>
          </a:xfrm>
        </p:spPr>
        <p:txBody>
          <a:bodyPr>
            <a:normAutofit/>
          </a:bodyPr>
          <a:lstStyle/>
          <a:p>
            <a:r>
              <a:rPr lang="en-US" sz="4000" dirty="0" smtClean="0">
                <a:solidFill>
                  <a:srgbClr val="0000CC"/>
                </a:solidFill>
              </a:rPr>
              <a:t>Accommodations - Online</a:t>
            </a:r>
            <a:endParaRPr lang="en-US" sz="4000" dirty="0">
              <a:solidFill>
                <a:srgbClr val="0000CC"/>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47</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9" y="3561788"/>
            <a:ext cx="4801356" cy="259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747" y="3561788"/>
            <a:ext cx="3276600" cy="259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5311747" y="3159498"/>
            <a:ext cx="3276600" cy="402289"/>
          </a:xfrm>
        </p:spPr>
        <p:txBody>
          <a:bodyPr>
            <a:noAutofit/>
          </a:bodyPr>
          <a:lstStyle/>
          <a:p>
            <a:pPr marL="0" indent="0" algn="ctr">
              <a:buNone/>
            </a:pPr>
            <a:r>
              <a:rPr lang="en-US" b="1" dirty="0" smtClean="0"/>
              <a:t>With Screen Reader</a:t>
            </a:r>
            <a:endParaRPr lang="en-US" b="1" dirty="0"/>
          </a:p>
        </p:txBody>
      </p:sp>
      <p:sp>
        <p:nvSpPr>
          <p:cNvPr id="9" name="Content Placeholder 2"/>
          <p:cNvSpPr txBox="1">
            <a:spLocks/>
          </p:cNvSpPr>
          <p:nvPr/>
        </p:nvSpPr>
        <p:spPr>
          <a:xfrm>
            <a:off x="287325" y="3159499"/>
            <a:ext cx="4059504" cy="4022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Without Screen Reader</a:t>
            </a:r>
            <a:endParaRPr lang="en-US" b="1" dirty="0"/>
          </a:p>
        </p:txBody>
      </p:sp>
      <p:sp>
        <p:nvSpPr>
          <p:cNvPr id="3" name="TextBox 2"/>
          <p:cNvSpPr txBox="1"/>
          <p:nvPr/>
        </p:nvSpPr>
        <p:spPr>
          <a:xfrm>
            <a:off x="628650" y="1492136"/>
            <a:ext cx="74363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Large Font accommodation also applies to student response spaces</a:t>
            </a:r>
          </a:p>
          <a:p>
            <a:pPr marL="342900" indent="-342900">
              <a:buFont typeface="Arial" panose="020B0604020202020204" pitchFamily="34" charset="0"/>
              <a:buChar char="•"/>
            </a:pPr>
            <a:r>
              <a:rPr lang="en-US" sz="2400" dirty="0" smtClean="0"/>
              <a:t>With the </a:t>
            </a:r>
            <a:r>
              <a:rPr lang="en-US" sz="2400" b="1" dirty="0" smtClean="0"/>
              <a:t>Screen Reader</a:t>
            </a:r>
            <a:r>
              <a:rPr lang="en-US" sz="2400" dirty="0" smtClean="0"/>
              <a:t> activated, clicking the Audio Icon will read aloud what the student has typed.</a:t>
            </a:r>
            <a:endParaRPr lang="en-US" sz="2400" dirty="0"/>
          </a:p>
        </p:txBody>
      </p:sp>
      <p:sp>
        <p:nvSpPr>
          <p:cNvPr id="10" name="TextBox 9"/>
          <p:cNvSpPr txBox="1"/>
          <p:nvPr/>
        </p:nvSpPr>
        <p:spPr>
          <a:xfrm>
            <a:off x="674851" y="4225243"/>
            <a:ext cx="1642226" cy="369332"/>
          </a:xfrm>
          <a:prstGeom prst="rect">
            <a:avLst/>
          </a:prstGeom>
          <a:noFill/>
        </p:spPr>
        <p:txBody>
          <a:bodyPr wrap="square" rtlCol="0">
            <a:spAutoFit/>
          </a:bodyPr>
          <a:lstStyle/>
          <a:p>
            <a:r>
              <a:rPr lang="en-US" dirty="0" smtClean="0"/>
              <a:t>Regular Font</a:t>
            </a:r>
            <a:endParaRPr lang="en-US" dirty="0"/>
          </a:p>
        </p:txBody>
      </p:sp>
      <p:sp>
        <p:nvSpPr>
          <p:cNvPr id="12" name="TextBox 11"/>
          <p:cNvSpPr txBox="1"/>
          <p:nvPr/>
        </p:nvSpPr>
        <p:spPr>
          <a:xfrm>
            <a:off x="5332321" y="4126418"/>
            <a:ext cx="1642226" cy="507831"/>
          </a:xfrm>
          <a:prstGeom prst="rect">
            <a:avLst/>
          </a:prstGeom>
          <a:noFill/>
        </p:spPr>
        <p:txBody>
          <a:bodyPr wrap="square" rtlCol="0">
            <a:spAutoFit/>
          </a:bodyPr>
          <a:lstStyle/>
          <a:p>
            <a:r>
              <a:rPr lang="en-US" sz="2700" dirty="0" smtClean="0"/>
              <a:t>Large Font</a:t>
            </a:r>
            <a:endParaRPr lang="en-US" sz="2700" dirty="0"/>
          </a:p>
        </p:txBody>
      </p:sp>
      <p:sp>
        <p:nvSpPr>
          <p:cNvPr id="13" name="Oval 12"/>
          <p:cNvSpPr/>
          <p:nvPr/>
        </p:nvSpPr>
        <p:spPr>
          <a:xfrm>
            <a:off x="8065008" y="3561787"/>
            <a:ext cx="543913" cy="406709"/>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717536" y="4409909"/>
            <a:ext cx="1207008" cy="369332"/>
          </a:xfrm>
          <a:prstGeom prst="rect">
            <a:avLst/>
          </a:prstGeom>
          <a:solidFill>
            <a:schemeClr val="bg1"/>
          </a:solidFill>
          <a:ln>
            <a:solidFill>
              <a:schemeClr val="tx1"/>
            </a:solidFill>
          </a:ln>
        </p:spPr>
        <p:txBody>
          <a:bodyPr wrap="square" rtlCol="0">
            <a:spAutoFit/>
          </a:bodyPr>
          <a:lstStyle/>
          <a:p>
            <a:r>
              <a:rPr lang="en-US" dirty="0" smtClean="0"/>
              <a:t>Audio Icon</a:t>
            </a:r>
            <a:endParaRPr lang="en-US" dirty="0"/>
          </a:p>
        </p:txBody>
      </p:sp>
      <p:cxnSp>
        <p:nvCxnSpPr>
          <p:cNvPr id="16" name="Straight Arrow Connector 15"/>
          <p:cNvCxnSpPr/>
          <p:nvPr/>
        </p:nvCxnSpPr>
        <p:spPr>
          <a:xfrm flipV="1">
            <a:off x="7918704" y="3968497"/>
            <a:ext cx="146304" cy="44141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74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625" y="67377"/>
            <a:ext cx="6872438" cy="792163"/>
          </a:xfrm>
        </p:spPr>
        <p:txBody>
          <a:bodyPr/>
          <a:lstStyle/>
          <a:p>
            <a:pPr eaLnBrk="1" hangingPunct="1"/>
            <a:r>
              <a:rPr lang="en-US" altLang="en-US" dirty="0" smtClean="0">
                <a:solidFill>
                  <a:srgbClr val="0000CC"/>
                </a:solidFill>
              </a:rPr>
              <a:t>Security</a:t>
            </a:r>
          </a:p>
        </p:txBody>
      </p:sp>
      <p:sp>
        <p:nvSpPr>
          <p:cNvPr id="77827" name="Content Placeholder 2"/>
          <p:cNvSpPr>
            <a:spLocks noGrp="1"/>
          </p:cNvSpPr>
          <p:nvPr>
            <p:ph idx="1"/>
          </p:nvPr>
        </p:nvSpPr>
        <p:spPr>
          <a:xfrm>
            <a:off x="236468" y="1408117"/>
            <a:ext cx="8229600" cy="5029200"/>
          </a:xfrm>
        </p:spPr>
        <p:txBody>
          <a:bodyPr>
            <a:normAutofit fontScale="92500" lnSpcReduction="10000"/>
          </a:bodyPr>
          <a:lstStyle/>
          <a:p>
            <a:pPr eaLnBrk="1" hangingPunct="1"/>
            <a:r>
              <a:rPr lang="en-US" altLang="en-US" sz="2600" dirty="0" smtClean="0"/>
              <a:t>Maintaining test security and test integrity is critical.</a:t>
            </a:r>
          </a:p>
          <a:p>
            <a:pPr eaLnBrk="1" hangingPunct="1"/>
            <a:r>
              <a:rPr lang="en-US" altLang="en-US" sz="2600" b="1" dirty="0" smtClean="0">
                <a:solidFill>
                  <a:srgbClr val="FF3300"/>
                </a:solidFill>
              </a:rPr>
              <a:t>All  Examiners who administer a state assessment must hold a valid Georgia PSC-issued certificate.</a:t>
            </a:r>
          </a:p>
          <a:p>
            <a:r>
              <a:rPr lang="en-US" altLang="en-US" sz="2400" dirty="0" smtClean="0"/>
              <a:t>Everyone involved in the testing process must be properly trained </a:t>
            </a:r>
            <a:r>
              <a:rPr lang="en-US" altLang="en-US" sz="2200" dirty="0" smtClean="0"/>
              <a:t>and informed of their roles and responsibilities for test security.</a:t>
            </a:r>
          </a:p>
          <a:p>
            <a:pPr lvl="1"/>
            <a:r>
              <a:rPr lang="en-US" altLang="en-US" sz="2200" b="1" dirty="0" smtClean="0"/>
              <a:t>Attendance at training must be mandatory and well-documented.</a:t>
            </a:r>
          </a:p>
          <a:p>
            <a:pPr lvl="1"/>
            <a:r>
              <a:rPr lang="en-US" altLang="en-US" sz="2200" b="1" dirty="0" smtClean="0"/>
              <a:t>Untrained examiners must not be allowed to test. </a:t>
            </a:r>
            <a:endParaRPr lang="en-US" altLang="en-US" sz="2200" dirty="0" smtClean="0"/>
          </a:p>
          <a:p>
            <a:pPr eaLnBrk="1" hangingPunct="1"/>
            <a:r>
              <a:rPr lang="en-US" altLang="en-US" sz="2400" dirty="0" smtClean="0"/>
              <a:t>Students and teachers need to understand test protocols and the ramifications of not following testing procedures.  </a:t>
            </a:r>
          </a:p>
          <a:p>
            <a:pPr eaLnBrk="1" hangingPunct="1"/>
            <a:r>
              <a:rPr lang="en-US" altLang="en-US" sz="2400" dirty="0" smtClean="0"/>
              <a:t>The school principal must be made aware of any issues involving testing or test security.</a:t>
            </a:r>
          </a:p>
          <a:p>
            <a:pPr eaLnBrk="1" hangingPunct="1"/>
            <a:r>
              <a:rPr lang="en-US" altLang="en-US" sz="2400" dirty="0" smtClean="0"/>
              <a:t>Violations may result in invalidation of students’ tests and/or referral to the Georgia Professional Standards Commission for disciplinary action.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48</a:t>
            </a:fld>
            <a:endParaRPr lang="en-US" dirty="0"/>
          </a:p>
        </p:txBody>
      </p:sp>
    </p:spTree>
    <p:extLst>
      <p:ext uri="{BB962C8B-B14F-4D97-AF65-F5344CB8AC3E}">
        <p14:creationId xmlns:p14="http://schemas.microsoft.com/office/powerpoint/2010/main" val="13555863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91441" y="75398"/>
            <a:ext cx="8229600" cy="762000"/>
          </a:xfrm>
        </p:spPr>
        <p:txBody>
          <a:bodyPr/>
          <a:lstStyle/>
          <a:p>
            <a:pPr eaLnBrk="1" hangingPunct="1"/>
            <a:r>
              <a:rPr lang="en-US" altLang="en-US" dirty="0" smtClean="0">
                <a:solidFill>
                  <a:srgbClr val="0000CC"/>
                </a:solidFill>
              </a:rPr>
              <a:t>Security</a:t>
            </a:r>
          </a:p>
        </p:txBody>
      </p:sp>
      <p:sp>
        <p:nvSpPr>
          <p:cNvPr id="78851" name="Content Placeholder 2"/>
          <p:cNvSpPr>
            <a:spLocks noGrp="1"/>
          </p:cNvSpPr>
          <p:nvPr>
            <p:ph idx="1"/>
          </p:nvPr>
        </p:nvSpPr>
        <p:spPr>
          <a:xfrm>
            <a:off x="255494" y="1573305"/>
            <a:ext cx="8305800" cy="4419600"/>
          </a:xfrm>
        </p:spPr>
        <p:txBody>
          <a:bodyPr>
            <a:normAutofit fontScale="85000" lnSpcReduction="20000"/>
          </a:bodyPr>
          <a:lstStyle/>
          <a:p>
            <a:pPr eaLnBrk="1" hangingPunct="1"/>
            <a:r>
              <a:rPr lang="en-US" altLang="en-US" sz="2200" b="1" dirty="0" smtClean="0"/>
              <a:t>Student test booklets </a:t>
            </a:r>
            <a:r>
              <a:rPr lang="en-US" altLang="en-US" sz="2200" dirty="0" smtClean="0"/>
              <a:t>and </a:t>
            </a:r>
            <a:r>
              <a:rPr lang="en-US" altLang="en-US" sz="2200" b="1" dirty="0" smtClean="0"/>
              <a:t>online test tickets </a:t>
            </a:r>
            <a:r>
              <a:rPr lang="en-US" altLang="en-US" sz="2200" dirty="0" smtClean="0"/>
              <a:t>must be kept stored in a secure place accessible only by the principal and the test coordinator except when actually in use for test administration.</a:t>
            </a:r>
          </a:p>
          <a:p>
            <a:r>
              <a:rPr lang="en-US" altLang="en-US" sz="2200" dirty="0" smtClean="0"/>
              <a:t>Test materials must not be removed from their secure storage location for reasons other than the preparation of materials for testing, actual test administration, and the completion of tasks as prescribed by test manuals</a:t>
            </a:r>
            <a:r>
              <a:rPr lang="en-US" altLang="en-US" sz="2200" i="1" dirty="0" smtClean="0"/>
              <a:t>. </a:t>
            </a:r>
            <a:endParaRPr lang="en-US" altLang="en-US" sz="2200" dirty="0" smtClean="0"/>
          </a:p>
          <a:p>
            <a:pPr eaLnBrk="1" hangingPunct="1"/>
            <a:r>
              <a:rPr lang="en-US" altLang="en-US" sz="2200" dirty="0" smtClean="0"/>
              <a:t>Student test booklets must remain in their shrink-wrapped packages as late as possible to avoid security concerns prior to the first day of testing.  The only exception is where a pack must be broken to count out for a class when an intact package is not sufficient, create read-aloud groups of the same form, and to ensure the correct placement of Pre-ID labels due to form color families (see slides 19-21).  In those cases, this must occur as late as possible to avoid security concerns.</a:t>
            </a:r>
          </a:p>
          <a:p>
            <a:r>
              <a:rPr lang="en-US" altLang="en-US" sz="2200" dirty="0" smtClean="0"/>
              <a:t>Distribute testing materials as close to the actual testing time as possible. </a:t>
            </a:r>
          </a:p>
          <a:p>
            <a:r>
              <a:rPr lang="en-US" altLang="en-US" sz="2200" dirty="0" smtClean="0"/>
              <a:t>Testing materials should only be issued to persons who have </a:t>
            </a:r>
            <a:r>
              <a:rPr lang="en-US" altLang="en-US" sz="2100" dirty="0" smtClean="0"/>
              <a:t>been carefully advised of their responsibilities for test security. </a:t>
            </a:r>
          </a:p>
          <a:p>
            <a:pPr lvl="1"/>
            <a:r>
              <a:rPr lang="en-US" altLang="en-US" sz="2000" b="1" dirty="0" smtClean="0"/>
              <a:t>Only staff members who have been trained on the proper management of secure test materials should handle such materials. </a:t>
            </a:r>
          </a:p>
        </p:txBody>
      </p:sp>
      <p:sp>
        <p:nvSpPr>
          <p:cNvPr id="2" name="Slide Number Placeholder 1"/>
          <p:cNvSpPr>
            <a:spLocks noGrp="1"/>
          </p:cNvSpPr>
          <p:nvPr>
            <p:ph type="sldNum" sz="quarter" idx="4"/>
          </p:nvPr>
        </p:nvSpPr>
        <p:spPr/>
        <p:txBody>
          <a:bodyPr/>
          <a:lstStyle/>
          <a:p>
            <a:fld id="{B63E4CEF-BB1E-48C7-AE93-F39F6AA99AD7}" type="slidenum">
              <a:rPr lang="en-US" smtClean="0"/>
              <a:pPr/>
              <a:t>49</a:t>
            </a:fld>
            <a:endParaRPr lang="en-US" dirty="0"/>
          </a:p>
        </p:txBody>
      </p:sp>
    </p:spTree>
    <p:extLst>
      <p:ext uri="{BB962C8B-B14F-4D97-AF65-F5344CB8AC3E}">
        <p14:creationId xmlns:p14="http://schemas.microsoft.com/office/powerpoint/2010/main" val="2018355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9514" y="114701"/>
            <a:ext cx="8229600" cy="1143000"/>
          </a:xfrm>
        </p:spPr>
        <p:txBody>
          <a:bodyPr/>
          <a:lstStyle/>
          <a:p>
            <a:r>
              <a:rPr lang="en-US" altLang="en-US" dirty="0" smtClean="0">
                <a:solidFill>
                  <a:srgbClr val="0000CC"/>
                </a:solidFill>
              </a:rPr>
              <a:t>Program Overview</a:t>
            </a:r>
          </a:p>
        </p:txBody>
      </p:sp>
      <p:sp>
        <p:nvSpPr>
          <p:cNvPr id="21507" name="Content Placeholder 2"/>
          <p:cNvSpPr>
            <a:spLocks noGrp="1"/>
          </p:cNvSpPr>
          <p:nvPr>
            <p:ph idx="1"/>
          </p:nvPr>
        </p:nvSpPr>
        <p:spPr>
          <a:xfrm>
            <a:off x="360947" y="1482291"/>
            <a:ext cx="7984156" cy="4558849"/>
          </a:xfrm>
        </p:spPr>
        <p:txBody>
          <a:bodyPr/>
          <a:lstStyle/>
          <a:p>
            <a:pPr lvl="1">
              <a:buFont typeface="Arial" charset="0"/>
              <a:buChar char="•"/>
            </a:pPr>
            <a:r>
              <a:rPr lang="en-US" altLang="en-US" sz="3200" dirty="0" smtClean="0"/>
              <a:t>9</a:t>
            </a:r>
            <a:r>
              <a:rPr lang="en-US" altLang="en-US" sz="3200" baseline="30000" dirty="0" smtClean="0"/>
              <a:t>th</a:t>
            </a:r>
            <a:r>
              <a:rPr lang="en-US" altLang="en-US" sz="3200" dirty="0" smtClean="0"/>
              <a:t> Grade Literature &amp; Composition</a:t>
            </a:r>
          </a:p>
          <a:p>
            <a:pPr lvl="1">
              <a:buFont typeface="Arial" charset="0"/>
              <a:buChar char="•"/>
            </a:pPr>
            <a:r>
              <a:rPr lang="en-US" altLang="en-US" sz="3200" dirty="0" smtClean="0"/>
              <a:t>American Literature &amp; Composition </a:t>
            </a:r>
          </a:p>
          <a:p>
            <a:pPr lvl="1">
              <a:buFont typeface="Arial" charset="0"/>
              <a:buChar char="•"/>
            </a:pPr>
            <a:r>
              <a:rPr lang="en-US" altLang="en-US" sz="3200" dirty="0" smtClean="0"/>
              <a:t>Coordinate Algebra</a:t>
            </a:r>
          </a:p>
          <a:p>
            <a:pPr lvl="1">
              <a:buFont typeface="Arial" charset="0"/>
              <a:buChar char="•"/>
            </a:pPr>
            <a:r>
              <a:rPr lang="en-US" altLang="en-US" sz="3200" dirty="0" smtClean="0"/>
              <a:t>Analytic Geometry </a:t>
            </a:r>
          </a:p>
          <a:p>
            <a:pPr lvl="1">
              <a:buFont typeface="Arial" charset="0"/>
              <a:buChar char="•"/>
            </a:pPr>
            <a:r>
              <a:rPr lang="en-US" altLang="en-US" sz="3200" dirty="0" smtClean="0"/>
              <a:t>Physical Science</a:t>
            </a:r>
          </a:p>
          <a:p>
            <a:pPr lvl="1">
              <a:buFont typeface="Arial" charset="0"/>
              <a:buChar char="•"/>
            </a:pPr>
            <a:r>
              <a:rPr lang="en-US" altLang="en-US" sz="3200" dirty="0" smtClean="0"/>
              <a:t>Biology </a:t>
            </a:r>
          </a:p>
          <a:p>
            <a:pPr lvl="1">
              <a:buFont typeface="Arial" charset="0"/>
              <a:buChar char="•"/>
            </a:pPr>
            <a:r>
              <a:rPr lang="en-US" altLang="en-US" sz="3200" dirty="0" smtClean="0"/>
              <a:t>US History</a:t>
            </a:r>
          </a:p>
          <a:p>
            <a:pPr lvl="1">
              <a:buFont typeface="Arial" charset="0"/>
              <a:buChar char="•"/>
            </a:pPr>
            <a:r>
              <a:rPr lang="en-US" altLang="en-US" sz="3200" dirty="0" smtClean="0"/>
              <a:t>Economics/Business/Free Enterprise</a:t>
            </a:r>
          </a:p>
        </p:txBody>
      </p:sp>
      <p:sp>
        <p:nvSpPr>
          <p:cNvPr id="2" name="Slide Number Placeholder 1"/>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1818133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11492" y="132347"/>
            <a:ext cx="6895700" cy="762000"/>
          </a:xfrm>
        </p:spPr>
        <p:txBody>
          <a:bodyPr/>
          <a:lstStyle/>
          <a:p>
            <a:pPr eaLnBrk="1" hangingPunct="1"/>
            <a:r>
              <a:rPr lang="en-US" altLang="en-US" dirty="0" smtClean="0">
                <a:solidFill>
                  <a:srgbClr val="0000CC"/>
                </a:solidFill>
              </a:rPr>
              <a:t>Security</a:t>
            </a:r>
          </a:p>
        </p:txBody>
      </p:sp>
      <p:sp>
        <p:nvSpPr>
          <p:cNvPr id="46083" name="Content Placeholder 2"/>
          <p:cNvSpPr>
            <a:spLocks noGrp="1"/>
          </p:cNvSpPr>
          <p:nvPr>
            <p:ph idx="1"/>
          </p:nvPr>
        </p:nvSpPr>
        <p:spPr>
          <a:xfrm>
            <a:off x="300317" y="1613647"/>
            <a:ext cx="8077201" cy="4625788"/>
          </a:xfrm>
        </p:spPr>
        <p:txBody>
          <a:bodyPr>
            <a:normAutofit lnSpcReduction="10000"/>
          </a:bodyPr>
          <a:lstStyle/>
          <a:p>
            <a:pPr>
              <a:defRPr/>
            </a:pPr>
            <a:r>
              <a:rPr lang="en-US" altLang="en-US" sz="2200" dirty="0" smtClean="0"/>
              <a:t>All persons receiving testing materials must sign a checkout sheet when they receive the materials. This sheet should show date and time. </a:t>
            </a:r>
          </a:p>
          <a:p>
            <a:pPr>
              <a:defRPr/>
            </a:pPr>
            <a:r>
              <a:rPr lang="en-US" altLang="en-US" sz="2200" dirty="0" smtClean="0"/>
              <a:t>All testing materials issued to persons administering tests must be counted carefully when given out and when returned. </a:t>
            </a:r>
          </a:p>
          <a:p>
            <a:pPr lvl="1">
              <a:defRPr/>
            </a:pPr>
            <a:r>
              <a:rPr lang="en-US" altLang="en-US" sz="2000" b="1" dirty="0" smtClean="0"/>
              <a:t>If a problem occurs, School Test Coordinator should be notified immediately. </a:t>
            </a:r>
            <a:endParaRPr lang="en-US" altLang="en-US" sz="2000" dirty="0" smtClean="0"/>
          </a:p>
          <a:p>
            <a:pPr eaLnBrk="1" hangingPunct="1">
              <a:buFontTx/>
              <a:buChar char="•"/>
              <a:defRPr/>
            </a:pPr>
            <a:r>
              <a:rPr lang="en-US" altLang="en-US" sz="2200" dirty="0" smtClean="0"/>
              <a:t>Test Coordinators and/or Examiners should keep a record of all students tested for each EOC administration. </a:t>
            </a:r>
          </a:p>
          <a:p>
            <a:pPr lvl="1" eaLnBrk="1" hangingPunct="1">
              <a:buFontTx/>
              <a:buChar char="•"/>
              <a:defRPr/>
            </a:pPr>
            <a:r>
              <a:rPr lang="en-US" altLang="en-US" sz="2000" b="1" dirty="0" smtClean="0"/>
              <a:t>In addition to student’s name and EOC administered, please remember to include </a:t>
            </a:r>
            <a:r>
              <a:rPr lang="en-US" altLang="en-US" sz="2000" b="1" u="sng" dirty="0" smtClean="0"/>
              <a:t>form numbers</a:t>
            </a:r>
            <a:r>
              <a:rPr lang="en-US" altLang="en-US" sz="2000" b="1" dirty="0" smtClean="0"/>
              <a:t> for each student in your documentation. Please be sure to keep copies of these records</a:t>
            </a:r>
            <a:r>
              <a:rPr lang="en-US" altLang="en-US" sz="2000" dirty="0" smtClean="0"/>
              <a:t>.</a:t>
            </a:r>
          </a:p>
          <a:p>
            <a:pPr eaLnBrk="1" hangingPunct="1">
              <a:buFontTx/>
              <a:buChar char="•"/>
              <a:defRPr/>
            </a:pPr>
            <a:r>
              <a:rPr lang="en-US" altLang="en-US" sz="2400" dirty="0" smtClean="0"/>
              <a:t>Students must write their names on the cover of their test booklet and any scratch paper.</a:t>
            </a:r>
          </a:p>
          <a:p>
            <a:pPr marL="457200" lvl="1" indent="0" eaLnBrk="1" hangingPunct="1">
              <a:buFont typeface="Arial" charset="0"/>
              <a:buNone/>
              <a:defRPr/>
            </a:pPr>
            <a:endParaRPr lang="en-US" altLang="en-US" sz="2000" dirty="0" smtClean="0"/>
          </a:p>
          <a:p>
            <a:pPr>
              <a:defRPr/>
            </a:pPr>
            <a:endParaRPr lang="en-US" altLang="en-US" sz="20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50</a:t>
            </a:fld>
            <a:endParaRPr lang="en-US" dirty="0"/>
          </a:p>
        </p:txBody>
      </p:sp>
    </p:spTree>
    <p:extLst>
      <p:ext uri="{BB962C8B-B14F-4D97-AF65-F5344CB8AC3E}">
        <p14:creationId xmlns:p14="http://schemas.microsoft.com/office/powerpoint/2010/main" val="1742133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28600" y="152400"/>
            <a:ext cx="8229600" cy="838200"/>
          </a:xfrm>
        </p:spPr>
        <p:txBody>
          <a:bodyPr/>
          <a:lstStyle/>
          <a:p>
            <a:pPr eaLnBrk="1" hangingPunct="1"/>
            <a:r>
              <a:rPr lang="en-US" altLang="en-US" dirty="0" smtClean="0">
                <a:solidFill>
                  <a:srgbClr val="0000CC"/>
                </a:solidFill>
              </a:rPr>
              <a:t>Security</a:t>
            </a:r>
            <a:r>
              <a:rPr lang="en-US" altLang="en-US" dirty="0" smtClean="0"/>
              <a:t> 	</a:t>
            </a:r>
          </a:p>
        </p:txBody>
      </p:sp>
      <p:sp>
        <p:nvSpPr>
          <p:cNvPr id="47107" name="Content Placeholder 2"/>
          <p:cNvSpPr>
            <a:spLocks noGrp="1"/>
          </p:cNvSpPr>
          <p:nvPr>
            <p:ph idx="1"/>
          </p:nvPr>
        </p:nvSpPr>
        <p:spPr>
          <a:xfrm>
            <a:off x="336176" y="1479176"/>
            <a:ext cx="7853083" cy="4719918"/>
          </a:xfrm>
        </p:spPr>
        <p:txBody>
          <a:bodyPr>
            <a:normAutofit fontScale="92500" lnSpcReduction="10000"/>
          </a:bodyPr>
          <a:lstStyle/>
          <a:p>
            <a:pPr>
              <a:defRPr/>
            </a:pPr>
            <a:r>
              <a:rPr lang="en-US" altLang="en-US" sz="2400" dirty="0" smtClean="0"/>
              <a:t>Please follow all instructions in the test manuals exactly.</a:t>
            </a:r>
          </a:p>
          <a:p>
            <a:pPr lvl="1">
              <a:defRPr/>
            </a:pPr>
            <a:r>
              <a:rPr lang="en-US" altLang="en-US" sz="2100" b="1" dirty="0" smtClean="0"/>
              <a:t>Do not add anything to, or delete anything from, the directions in the test manual. This violates standardized test conditions and may invalidate scores. </a:t>
            </a:r>
          </a:p>
          <a:p>
            <a:pPr>
              <a:defRPr/>
            </a:pPr>
            <a:r>
              <a:rPr lang="en-US" altLang="en-US" sz="2400" dirty="0" smtClean="0"/>
              <a:t>All testing materials must be collected and returned immediately after the testing session. </a:t>
            </a:r>
          </a:p>
          <a:p>
            <a:pPr lvl="1">
              <a:defRPr/>
            </a:pPr>
            <a:r>
              <a:rPr lang="en-US" altLang="en-US" sz="2000" b="1" dirty="0" smtClean="0"/>
              <a:t>Please be reminded that </a:t>
            </a:r>
            <a:r>
              <a:rPr lang="en-US" altLang="en-US" sz="2000" b="1" dirty="0"/>
              <a:t>t</a:t>
            </a:r>
            <a:r>
              <a:rPr lang="en-US" altLang="en-US" sz="2000" b="1" dirty="0" smtClean="0"/>
              <a:t>est </a:t>
            </a:r>
            <a:r>
              <a:rPr lang="en-US" altLang="en-US" sz="2000" b="1" dirty="0"/>
              <a:t>t</a:t>
            </a:r>
            <a:r>
              <a:rPr lang="en-US" altLang="en-US" sz="2000" b="1" dirty="0" smtClean="0"/>
              <a:t>ickets and used scratch paper are considered secure materials and must be handled as such.</a:t>
            </a:r>
          </a:p>
          <a:p>
            <a:pPr lvl="1">
              <a:defRPr/>
            </a:pPr>
            <a:r>
              <a:rPr lang="en-US" altLang="en-US" sz="2000" b="1" dirty="0" smtClean="0"/>
              <a:t>Examiners are responsible for turning test tickets used scratch paper in and coordinators are responsible for verifying that they do. </a:t>
            </a:r>
          </a:p>
          <a:p>
            <a:pPr lvl="2">
              <a:defRPr/>
            </a:pPr>
            <a:r>
              <a:rPr lang="en-US" sz="1700" dirty="0"/>
              <a:t>For example, if </a:t>
            </a:r>
            <a:r>
              <a:rPr lang="en-US" sz="1700" dirty="0" smtClean="0"/>
              <a:t>an examiner </a:t>
            </a:r>
            <a:r>
              <a:rPr lang="en-US" sz="1700" dirty="0"/>
              <a:t>is administering the </a:t>
            </a:r>
            <a:r>
              <a:rPr lang="en-US" sz="1700" dirty="0" smtClean="0"/>
              <a:t>EOC multiple times during a day, the collection/checking-in </a:t>
            </a:r>
            <a:r>
              <a:rPr lang="en-US" sz="1700" dirty="0"/>
              <a:t>of secure </a:t>
            </a:r>
            <a:r>
              <a:rPr lang="en-US" sz="1700" dirty="0" smtClean="0"/>
              <a:t>materials should </a:t>
            </a:r>
            <a:r>
              <a:rPr lang="en-US" sz="1700" dirty="0"/>
              <a:t>occur </a:t>
            </a:r>
            <a:r>
              <a:rPr lang="en-US" sz="1700" dirty="0" smtClean="0"/>
              <a:t>multiple times during that day.</a:t>
            </a:r>
            <a:r>
              <a:rPr lang="en-US" sz="1700" dirty="0"/>
              <a:t>  In other words and by way of this example, examiners should not be in possession of their morning session materials until the end of the school day.</a:t>
            </a:r>
          </a:p>
          <a:p>
            <a:pPr>
              <a:defRPr/>
            </a:pPr>
            <a:r>
              <a:rPr lang="en-US" altLang="en-US" sz="2400" dirty="0" smtClean="0"/>
              <a:t>Please see Pages 26-40 of the Student Assessment Handbook for additional information</a:t>
            </a:r>
            <a:r>
              <a:rPr lang="en-US" altLang="en-US" sz="2400" b="1" dirty="0" smtClean="0"/>
              <a:t>.</a:t>
            </a:r>
          </a:p>
          <a:p>
            <a:pPr marL="0" indent="0" eaLnBrk="1" hangingPunct="1">
              <a:buFont typeface="Arial" charset="0"/>
              <a:buNone/>
              <a:defRPr/>
            </a:pPr>
            <a:endParaRPr lang="en-US" altLang="en-US" sz="30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51</a:t>
            </a:fld>
            <a:endParaRPr lang="en-US" dirty="0"/>
          </a:p>
        </p:txBody>
      </p:sp>
    </p:spTree>
    <p:extLst>
      <p:ext uri="{BB962C8B-B14F-4D97-AF65-F5344CB8AC3E}">
        <p14:creationId xmlns:p14="http://schemas.microsoft.com/office/powerpoint/2010/main" val="478042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105878"/>
            <a:ext cx="7036067" cy="784412"/>
          </a:xfrm>
        </p:spPr>
        <p:txBody>
          <a:bodyPr>
            <a:normAutofit fontScale="90000"/>
          </a:bodyPr>
          <a:lstStyle/>
          <a:p>
            <a:r>
              <a:rPr lang="en-US" altLang="en-US" sz="3600" dirty="0" smtClean="0">
                <a:solidFill>
                  <a:srgbClr val="0000CC"/>
                </a:solidFill>
              </a:rPr>
              <a:t>Cell Phones &amp; Electronic Devices</a:t>
            </a:r>
          </a:p>
        </p:txBody>
      </p:sp>
      <p:sp>
        <p:nvSpPr>
          <p:cNvPr id="81923" name="Content Placeholder 2"/>
          <p:cNvSpPr>
            <a:spLocks noGrp="1"/>
          </p:cNvSpPr>
          <p:nvPr>
            <p:ph idx="1"/>
          </p:nvPr>
        </p:nvSpPr>
        <p:spPr>
          <a:xfrm>
            <a:off x="403412" y="1680881"/>
            <a:ext cx="8041341" cy="4424083"/>
          </a:xfrm>
        </p:spPr>
        <p:txBody>
          <a:bodyPr>
            <a:normAutofit lnSpcReduction="10000"/>
          </a:bodyPr>
          <a:lstStyle/>
          <a:p>
            <a:r>
              <a:rPr lang="en-US" altLang="en-US" sz="2400" dirty="0" smtClean="0"/>
              <a:t>Students are not permitted to use, or bring into the testing environment, any electronic device that could allow them to access, retain, or transmit information (e.g., cell phone, smartphone, PDA, electronic recording device, camera, playback device, etc.). </a:t>
            </a:r>
            <a:r>
              <a:rPr lang="en-US" altLang="en-US" sz="2400" u="sng" dirty="0" smtClean="0"/>
              <a:t>Announcements </a:t>
            </a:r>
            <a:r>
              <a:rPr lang="en-US" altLang="en-US" sz="2400" b="1" u="sng" dirty="0" smtClean="0"/>
              <a:t>must </a:t>
            </a:r>
            <a:r>
              <a:rPr lang="en-US" altLang="en-US" sz="2400" u="sng" dirty="0" smtClean="0"/>
              <a:t>be made prior to testing that such devices are not allowed in the testing environment and that possession or improper use of such devices during testing may result in disciplinary action in accordance with the system's student code of conduct and/or test invalidation. </a:t>
            </a:r>
          </a:p>
          <a:p>
            <a:r>
              <a:rPr lang="en-US" altLang="en-US" sz="2400" b="1" dirty="0" smtClean="0"/>
              <a:t>Script has been added to the Examiner’s Manual regarding this topic.  This script, as with all script, MUST be read to students.</a:t>
            </a:r>
          </a:p>
          <a:p>
            <a:endParaRPr lang="en-US" altLang="en-US" sz="24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val="2537800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71919" y="113016"/>
            <a:ext cx="6865384" cy="1033235"/>
          </a:xfrm>
        </p:spPr>
        <p:txBody>
          <a:bodyPr>
            <a:normAutofit/>
          </a:bodyPr>
          <a:lstStyle/>
          <a:p>
            <a:r>
              <a:rPr lang="en-US" altLang="en-US" sz="3100" dirty="0" smtClean="0">
                <a:solidFill>
                  <a:srgbClr val="0000CC"/>
                </a:solidFill>
              </a:rPr>
              <a:t>Cell Phones </a:t>
            </a:r>
            <a:r>
              <a:rPr lang="en-US" altLang="en-US" sz="3100" dirty="0">
                <a:solidFill>
                  <a:srgbClr val="0000CC"/>
                </a:solidFill>
              </a:rPr>
              <a:t>&amp;</a:t>
            </a:r>
            <a:r>
              <a:rPr lang="en-US" altLang="en-US" sz="3100" dirty="0" smtClean="0">
                <a:solidFill>
                  <a:srgbClr val="0000CC"/>
                </a:solidFill>
              </a:rPr>
              <a:t> Electronic Devices</a:t>
            </a:r>
            <a:r>
              <a:rPr lang="en-US" altLang="en-US" dirty="0" smtClean="0"/>
              <a:t/>
            </a:r>
            <a:br>
              <a:rPr lang="en-US" altLang="en-US" dirty="0" smtClean="0"/>
            </a:br>
            <a:endParaRPr lang="en-US" altLang="en-US" sz="2400" dirty="0" smtClean="0"/>
          </a:p>
        </p:txBody>
      </p:sp>
      <p:sp>
        <p:nvSpPr>
          <p:cNvPr id="82947" name="Content Placeholder 2"/>
          <p:cNvSpPr>
            <a:spLocks noGrp="1"/>
          </p:cNvSpPr>
          <p:nvPr>
            <p:ph idx="1"/>
          </p:nvPr>
        </p:nvSpPr>
        <p:spPr>
          <a:xfrm>
            <a:off x="457200" y="1143000"/>
            <a:ext cx="8229600" cy="4983163"/>
          </a:xfrm>
        </p:spPr>
        <p:txBody>
          <a:bodyPr/>
          <a:lstStyle/>
          <a:p>
            <a:endParaRPr lang="en-US" altLang="en-US" sz="1800" dirty="0" smtClean="0"/>
          </a:p>
          <a:p>
            <a:r>
              <a:rPr lang="en-US" altLang="en-US" sz="1800" dirty="0" smtClean="0"/>
              <a:t>In the event an examiner </a:t>
            </a:r>
            <a:r>
              <a:rPr lang="en-US" altLang="en-US" sz="1800" b="1" dirty="0" smtClean="0"/>
              <a:t>confirms </a:t>
            </a:r>
            <a:r>
              <a:rPr lang="en-US" altLang="en-US" sz="1800" dirty="0" smtClean="0"/>
              <a:t>during testing that a student is using a device to </a:t>
            </a:r>
            <a:r>
              <a:rPr lang="en-US" altLang="en-US" sz="1800" b="1" dirty="0" smtClean="0"/>
              <a:t>access</a:t>
            </a:r>
            <a:r>
              <a:rPr lang="en-US" altLang="en-US" sz="1800" dirty="0" smtClean="0"/>
              <a:t>, </a:t>
            </a:r>
            <a:r>
              <a:rPr lang="en-US" altLang="en-US" sz="1800" b="1" dirty="0" smtClean="0"/>
              <a:t>retain</a:t>
            </a:r>
            <a:r>
              <a:rPr lang="en-US" altLang="en-US" sz="1800" dirty="0" smtClean="0"/>
              <a:t>, or </a:t>
            </a:r>
            <a:r>
              <a:rPr lang="en-US" altLang="en-US" sz="1800" b="1" dirty="0" smtClean="0"/>
              <a:t>share </a:t>
            </a:r>
            <a:r>
              <a:rPr lang="en-US" altLang="en-US" sz="1800" dirty="0" smtClean="0"/>
              <a:t>information, the examiner, must with minimal disruption: </a:t>
            </a:r>
          </a:p>
          <a:p>
            <a:pPr lvl="1"/>
            <a:r>
              <a:rPr lang="en-US" altLang="en-US" sz="1600" dirty="0" smtClean="0"/>
              <a:t>collect the device, </a:t>
            </a:r>
          </a:p>
          <a:p>
            <a:pPr lvl="1"/>
            <a:r>
              <a:rPr lang="en-US" altLang="en-US" sz="1600" b="1" dirty="0" smtClean="0"/>
              <a:t>stop testing that student</a:t>
            </a:r>
            <a:r>
              <a:rPr lang="en-US" altLang="en-US" sz="1600" dirty="0" smtClean="0"/>
              <a:t>, </a:t>
            </a:r>
          </a:p>
          <a:p>
            <a:pPr lvl="1"/>
            <a:r>
              <a:rPr lang="en-US" altLang="en-US" sz="1600" dirty="0" smtClean="0"/>
              <a:t>remove the student from the testing session, and </a:t>
            </a:r>
          </a:p>
          <a:p>
            <a:pPr lvl="1"/>
            <a:r>
              <a:rPr lang="en-US" altLang="en-US" sz="1600" dirty="0" smtClean="0"/>
              <a:t>notify the School Test Coordinator immediately. </a:t>
            </a:r>
          </a:p>
          <a:p>
            <a:r>
              <a:rPr lang="en-US" altLang="en-US" sz="1800" dirty="0" smtClean="0"/>
              <a:t>In the event such actions are </a:t>
            </a:r>
            <a:r>
              <a:rPr lang="en-US" altLang="en-US" sz="1800" b="1" dirty="0" smtClean="0"/>
              <a:t>suspected</a:t>
            </a:r>
            <a:r>
              <a:rPr lang="en-US" altLang="en-US" sz="1800" dirty="0" smtClean="0"/>
              <a:t>, but not yet confirmed, the examiner must with minimal disruption</a:t>
            </a:r>
            <a:r>
              <a:rPr lang="en-US" altLang="en-US" sz="1600" dirty="0" smtClean="0"/>
              <a:t>: </a:t>
            </a:r>
          </a:p>
          <a:p>
            <a:pPr lvl="1"/>
            <a:r>
              <a:rPr lang="en-US" altLang="en-US" sz="1600" dirty="0" smtClean="0"/>
              <a:t>collect the device, </a:t>
            </a:r>
          </a:p>
          <a:p>
            <a:pPr lvl="1"/>
            <a:r>
              <a:rPr lang="en-US" altLang="en-US" sz="1600" b="1" dirty="0" smtClean="0"/>
              <a:t>allow the student to complete testing</a:t>
            </a:r>
            <a:r>
              <a:rPr lang="en-US" altLang="en-US" sz="1600" dirty="0" smtClean="0"/>
              <a:t>, </a:t>
            </a:r>
          </a:p>
          <a:p>
            <a:pPr lvl="1"/>
            <a:r>
              <a:rPr lang="en-US" altLang="en-US" sz="1600" dirty="0" smtClean="0"/>
              <a:t>notify the School Test Coordinator immediately, and </a:t>
            </a:r>
          </a:p>
          <a:p>
            <a:pPr lvl="1"/>
            <a:r>
              <a:rPr lang="en-US" altLang="en-US" sz="1600" dirty="0" smtClean="0"/>
              <a:t>as soon as it is appropriate attempt to confirm whether or not the device has been used  in violation of the guidelines above. </a:t>
            </a:r>
          </a:p>
          <a:p>
            <a:r>
              <a:rPr lang="en-US" altLang="en-US" sz="1800" dirty="0" smtClean="0"/>
              <a:t>Simple possession of a device (including the ringing of a phone during test administration) may be addressed in keeping with the system’s code of conduct and does not require an irregularity report to the GaDOE</a:t>
            </a:r>
            <a:r>
              <a:rPr lang="en-US" altLang="en-US" sz="1600" dirty="0" smtClean="0"/>
              <a:t>. </a:t>
            </a:r>
          </a:p>
          <a:p>
            <a:endParaRPr lang="en-US" altLang="en-US" sz="1600" dirty="0" smtClean="0"/>
          </a:p>
          <a:p>
            <a:endParaRPr lang="en-US" altLang="en-US"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53</a:t>
            </a:fld>
            <a:endParaRPr lang="en-US" dirty="0"/>
          </a:p>
        </p:txBody>
      </p:sp>
    </p:spTree>
    <p:extLst>
      <p:ext uri="{BB962C8B-B14F-4D97-AF65-F5344CB8AC3E}">
        <p14:creationId xmlns:p14="http://schemas.microsoft.com/office/powerpoint/2010/main" val="2099893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56883" y="174812"/>
            <a:ext cx="8229600" cy="1066800"/>
          </a:xfrm>
        </p:spPr>
        <p:txBody>
          <a:bodyPr/>
          <a:lstStyle/>
          <a:p>
            <a:pPr eaLnBrk="1" hangingPunct="1"/>
            <a:r>
              <a:rPr lang="en-US" altLang="en-US" dirty="0" smtClean="0">
                <a:solidFill>
                  <a:srgbClr val="0000CC"/>
                </a:solidFill>
              </a:rPr>
              <a:t>Testing</a:t>
            </a:r>
            <a:r>
              <a:rPr lang="en-US" altLang="en-US" sz="4200" dirty="0" smtClean="0">
                <a:solidFill>
                  <a:srgbClr val="0000CC"/>
                </a:solidFill>
              </a:rPr>
              <a:t> Irregularities</a:t>
            </a:r>
            <a:r>
              <a:rPr lang="en-US" altLang="en-US" sz="4200" dirty="0" smtClean="0"/>
              <a:t/>
            </a:r>
            <a:br>
              <a:rPr lang="en-US" altLang="en-US" sz="4200" dirty="0" smtClean="0"/>
            </a:br>
            <a:endParaRPr lang="en-US" altLang="en-US" sz="2000" dirty="0" smtClean="0">
              <a:solidFill>
                <a:srgbClr val="00FF00"/>
              </a:solidFill>
            </a:endParaRPr>
          </a:p>
        </p:txBody>
      </p:sp>
      <p:sp>
        <p:nvSpPr>
          <p:cNvPr id="83971" name="Content Placeholder 2"/>
          <p:cNvSpPr>
            <a:spLocks noGrp="1"/>
          </p:cNvSpPr>
          <p:nvPr>
            <p:ph idx="1"/>
          </p:nvPr>
        </p:nvSpPr>
        <p:spPr>
          <a:xfrm>
            <a:off x="381000" y="1510301"/>
            <a:ext cx="8084906" cy="4685016"/>
          </a:xfrm>
        </p:spPr>
        <p:txBody>
          <a:bodyPr>
            <a:normAutofit lnSpcReduction="10000"/>
          </a:bodyPr>
          <a:lstStyle/>
          <a:p>
            <a:pPr eaLnBrk="1" hangingPunct="1"/>
            <a:r>
              <a:rPr lang="en-US" altLang="en-US" sz="2400" dirty="0" smtClean="0"/>
              <a:t>All personnel in the local system must follow protocol as they become aware of testing irregularities. </a:t>
            </a:r>
          </a:p>
          <a:p>
            <a:pPr eaLnBrk="1" hangingPunct="1"/>
            <a:r>
              <a:rPr lang="en-US" altLang="en-US" sz="2400" dirty="0" smtClean="0"/>
              <a:t>Signs of any testing irregularity must be dealt with immediately. </a:t>
            </a:r>
          </a:p>
          <a:p>
            <a:pPr lvl="1" eaLnBrk="1" hangingPunct="1"/>
            <a:r>
              <a:rPr lang="en-US" altLang="en-US" sz="2000" b="1" dirty="0" smtClean="0"/>
              <a:t>Test Examiner &gt; School Test Coordinator &gt; System Test Coordinator &gt; GaDOE Assessment Specialist</a:t>
            </a:r>
          </a:p>
          <a:p>
            <a:pPr eaLnBrk="1" hangingPunct="1"/>
            <a:r>
              <a:rPr lang="en-US" altLang="en-US" sz="2400" dirty="0" smtClean="0"/>
              <a:t>The school principal must also be made aware of any instances of testing irregularities.</a:t>
            </a:r>
          </a:p>
          <a:p>
            <a:pPr eaLnBrk="1" hangingPunct="1"/>
            <a:r>
              <a:rPr lang="en-US" altLang="en-US" sz="2400" dirty="0" smtClean="0"/>
              <a:t>Reports to GaDOE of testing irregularities from persons other than the STC (or designee), will be referred to the STC to ensure proper reporting protocols are followed.</a:t>
            </a:r>
          </a:p>
          <a:p>
            <a:pPr eaLnBrk="1" hangingPunct="1"/>
            <a:r>
              <a:rPr lang="en-US" altLang="en-US" sz="2400" b="1" u="sng" dirty="0" smtClean="0">
                <a:solidFill>
                  <a:srgbClr val="FF0000"/>
                </a:solidFill>
              </a:rPr>
              <a:t>Do not </a:t>
            </a:r>
            <a:r>
              <a:rPr lang="en-US" altLang="en-US" sz="2400" b="1" dirty="0" smtClean="0">
                <a:solidFill>
                  <a:srgbClr val="FF0000"/>
                </a:solidFill>
              </a:rPr>
              <a:t>include identifiable student information such as, social security numbers, GTID, or FTE numbers in emails sent to GaDOE.</a:t>
            </a:r>
          </a:p>
          <a:p>
            <a:pPr eaLnBrk="1" hangingPunct="1"/>
            <a:endParaRPr lang="en-US" altLang="en-US" sz="2400" dirty="0" smtClean="0"/>
          </a:p>
          <a:p>
            <a:pPr lvl="1" eaLnBrk="1" hangingPunct="1">
              <a:buFont typeface="Arial" charset="0"/>
              <a:buNone/>
            </a:pPr>
            <a:endParaRPr lang="en-US" altLang="en-US" sz="20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54</a:t>
            </a:fld>
            <a:endParaRPr lang="en-US" dirty="0"/>
          </a:p>
        </p:txBody>
      </p:sp>
    </p:spTree>
    <p:extLst>
      <p:ext uri="{BB962C8B-B14F-4D97-AF65-F5344CB8AC3E}">
        <p14:creationId xmlns:p14="http://schemas.microsoft.com/office/powerpoint/2010/main" val="1217190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19889" y="0"/>
            <a:ext cx="6316630" cy="1325563"/>
          </a:xfrm>
        </p:spPr>
        <p:txBody>
          <a:bodyPr/>
          <a:lstStyle/>
          <a:p>
            <a:pPr eaLnBrk="1" hangingPunct="1"/>
            <a:r>
              <a:rPr lang="en-US" altLang="en-US" dirty="0" smtClean="0">
                <a:solidFill>
                  <a:srgbClr val="0000CC"/>
                </a:solidFill>
              </a:rPr>
              <a:t>Testing Irregularities</a:t>
            </a:r>
          </a:p>
        </p:txBody>
      </p:sp>
      <p:sp>
        <p:nvSpPr>
          <p:cNvPr id="65539" name="Content Placeholder 2"/>
          <p:cNvSpPr>
            <a:spLocks noGrp="1"/>
          </p:cNvSpPr>
          <p:nvPr>
            <p:ph idx="1"/>
          </p:nvPr>
        </p:nvSpPr>
        <p:spPr>
          <a:xfrm>
            <a:off x="381000" y="1586752"/>
            <a:ext cx="8130988" cy="4433047"/>
          </a:xfrm>
        </p:spPr>
        <p:txBody>
          <a:bodyPr/>
          <a:lstStyle/>
          <a:p>
            <a:pPr eaLnBrk="1" hangingPunct="1">
              <a:defRPr/>
            </a:pPr>
            <a:r>
              <a:rPr lang="en-US" altLang="en-US" sz="2800" dirty="0" smtClean="0"/>
              <a:t>All irregularities must be coded, documentation completed and submitted on the Testing Irregularity Form in the </a:t>
            </a:r>
            <a:r>
              <a:rPr lang="en-US" altLang="en-US" sz="2800" b="1" dirty="0" smtClean="0"/>
              <a:t>MyGaDOE Portal</a:t>
            </a:r>
            <a:r>
              <a:rPr lang="en-US" altLang="en-US" sz="2800" dirty="0" smtClean="0"/>
              <a:t>. </a:t>
            </a:r>
          </a:p>
          <a:p>
            <a:pPr eaLnBrk="1" hangingPunct="1">
              <a:defRPr/>
            </a:pPr>
            <a:r>
              <a:rPr lang="en-US" altLang="en-US" sz="2800" dirty="0" smtClean="0"/>
              <a:t>When entering the documentation into the Portal, please:</a:t>
            </a:r>
          </a:p>
          <a:p>
            <a:pPr lvl="1" eaLnBrk="1" hangingPunct="1">
              <a:defRPr/>
            </a:pPr>
            <a:r>
              <a:rPr lang="en-US" altLang="en-US" sz="2000" dirty="0" smtClean="0"/>
              <a:t>Select the appropriate “Administration Cycle” – </a:t>
            </a:r>
            <a:r>
              <a:rPr lang="en-US" altLang="en-US" sz="2000" b="1" dirty="0" smtClean="0">
                <a:solidFill>
                  <a:srgbClr val="FF3300"/>
                </a:solidFill>
              </a:rPr>
              <a:t>For example,  </a:t>
            </a:r>
            <a:r>
              <a:rPr lang="en-US" altLang="en-US" sz="2000" b="1" dirty="0" smtClean="0">
                <a:solidFill>
                  <a:srgbClr val="FF0000"/>
                </a:solidFill>
              </a:rPr>
              <a:t>Winter 2015.</a:t>
            </a:r>
          </a:p>
          <a:p>
            <a:pPr lvl="1" eaLnBrk="1" hangingPunct="1">
              <a:defRPr/>
            </a:pPr>
            <a:r>
              <a:rPr lang="en-US" altLang="en-US" sz="2000" dirty="0" smtClean="0"/>
              <a:t>Select the appropriate “Administration” -  </a:t>
            </a:r>
            <a:r>
              <a:rPr lang="en-US" altLang="en-US" sz="2000" b="1" dirty="0" smtClean="0">
                <a:solidFill>
                  <a:srgbClr val="FF3300"/>
                </a:solidFill>
              </a:rPr>
              <a:t>For example </a:t>
            </a:r>
            <a:r>
              <a:rPr lang="en-US" altLang="en-US" sz="2000" b="1" dirty="0" smtClean="0">
                <a:solidFill>
                  <a:srgbClr val="FF0000"/>
                </a:solidFill>
              </a:rPr>
              <a:t>EOC Main.</a:t>
            </a:r>
          </a:p>
          <a:p>
            <a:pPr lvl="1" eaLnBrk="1" hangingPunct="1">
              <a:defRPr/>
            </a:pPr>
            <a:r>
              <a:rPr lang="en-US" altLang="en-US" sz="2000" dirty="0" smtClean="0"/>
              <a:t>Include the form number of the test that needs to be coded as an Irregularity or Invalidation.</a:t>
            </a:r>
          </a:p>
          <a:p>
            <a:pPr marL="457200" lvl="1" indent="0" eaLnBrk="1" hangingPunct="1">
              <a:buFont typeface="Arial" charset="0"/>
              <a:buNone/>
              <a:defRPr/>
            </a:pPr>
            <a:endParaRPr lang="en-US" altLang="en-US" sz="2000" dirty="0" smtClean="0"/>
          </a:p>
          <a:p>
            <a:pPr eaLnBrk="1" hangingPunct="1">
              <a:defRPr/>
            </a:pPr>
            <a:endParaRPr lang="en-US" altLang="en-US" sz="2400" dirty="0" smtClean="0"/>
          </a:p>
          <a:p>
            <a:pPr eaLnBrk="1" hangingPunct="1">
              <a:defRPr/>
            </a:pPr>
            <a:endParaRPr lang="en-US" altLang="en-US"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55</a:t>
            </a:fld>
            <a:endParaRPr lang="en-US" dirty="0"/>
          </a:p>
        </p:txBody>
      </p:sp>
    </p:spTree>
    <p:extLst>
      <p:ext uri="{BB962C8B-B14F-4D97-AF65-F5344CB8AC3E}">
        <p14:creationId xmlns:p14="http://schemas.microsoft.com/office/powerpoint/2010/main" val="3022086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07577" y="101278"/>
            <a:ext cx="6316630" cy="1325563"/>
          </a:xfrm>
        </p:spPr>
        <p:txBody>
          <a:bodyPr/>
          <a:lstStyle/>
          <a:p>
            <a:pPr eaLnBrk="1" hangingPunct="1"/>
            <a:r>
              <a:rPr lang="en-US" altLang="en-US" dirty="0" smtClean="0">
                <a:solidFill>
                  <a:srgbClr val="0000CC"/>
                </a:solidFill>
              </a:rPr>
              <a:t>Testing Irregularities</a:t>
            </a:r>
          </a:p>
        </p:txBody>
      </p:sp>
      <p:sp>
        <p:nvSpPr>
          <p:cNvPr id="86019" name="Content Placeholder 2"/>
          <p:cNvSpPr>
            <a:spLocks noGrp="1"/>
          </p:cNvSpPr>
          <p:nvPr>
            <p:ph idx="1"/>
          </p:nvPr>
        </p:nvSpPr>
        <p:spPr>
          <a:xfrm>
            <a:off x="254944" y="1582747"/>
            <a:ext cx="8229600" cy="4525963"/>
          </a:xfrm>
        </p:spPr>
        <p:txBody>
          <a:bodyPr/>
          <a:lstStyle/>
          <a:p>
            <a:pPr eaLnBrk="1" hangingPunct="1"/>
            <a:r>
              <a:rPr lang="en-US" altLang="en-US" dirty="0" smtClean="0"/>
              <a:t>When entering the documentation into the Portal, please:</a:t>
            </a:r>
          </a:p>
          <a:p>
            <a:pPr lvl="1" eaLnBrk="1" hangingPunct="1"/>
            <a:r>
              <a:rPr lang="en-US" altLang="en-US" sz="2400" dirty="0" smtClean="0"/>
              <a:t>Clearly indicate if a score should be </a:t>
            </a:r>
            <a:r>
              <a:rPr lang="en-US" altLang="en-US" sz="2400" i="1" dirty="0" smtClean="0"/>
              <a:t>invalidated </a:t>
            </a:r>
            <a:r>
              <a:rPr lang="en-US" altLang="en-US" sz="2400" dirty="0" smtClean="0"/>
              <a:t>if that is known at the time of the entry, or </a:t>
            </a:r>
            <a:r>
              <a:rPr lang="en-US" altLang="en-US" sz="2400" i="1" dirty="0" smtClean="0"/>
              <a:t>counted as an irregularity</a:t>
            </a:r>
            <a:r>
              <a:rPr lang="en-US" altLang="en-US" sz="2400" dirty="0" smtClean="0"/>
              <a:t>.</a:t>
            </a:r>
          </a:p>
          <a:p>
            <a:pPr lvl="2" eaLnBrk="1" hangingPunct="1"/>
            <a:r>
              <a:rPr lang="en-US" altLang="en-US" dirty="0" smtClean="0"/>
              <a:t>If tests needs to be invalidated, please select from drop down menu the reason for invalidation.</a:t>
            </a:r>
          </a:p>
          <a:p>
            <a:pPr lvl="1" eaLnBrk="1" hangingPunct="1"/>
            <a:r>
              <a:rPr lang="en-US" altLang="en-US" sz="2400" dirty="0" smtClean="0"/>
              <a:t>Describe in detail the circumstances surrounding the reason for invalidating the test.</a:t>
            </a:r>
          </a:p>
          <a:p>
            <a:pPr lvl="1" eaLnBrk="1" hangingPunct="1"/>
            <a:endParaRPr lang="en-US" altLang="en-US" sz="2000" dirty="0" smtClean="0"/>
          </a:p>
          <a:p>
            <a:pPr eaLnBrk="1" hangingPunct="1"/>
            <a:endParaRPr lang="en-US" altLang="en-US" sz="2400" dirty="0" smtClean="0"/>
          </a:p>
          <a:p>
            <a:pPr eaLnBrk="1" hangingPunct="1"/>
            <a:endParaRPr lang="en-US" altLang="en-US"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56</a:t>
            </a:fld>
            <a:endParaRPr lang="en-US" dirty="0"/>
          </a:p>
        </p:txBody>
      </p:sp>
    </p:spTree>
    <p:extLst>
      <p:ext uri="{BB962C8B-B14F-4D97-AF65-F5344CB8AC3E}">
        <p14:creationId xmlns:p14="http://schemas.microsoft.com/office/powerpoint/2010/main" val="3479196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6316630" cy="1325563"/>
          </a:xfrm>
        </p:spPr>
        <p:txBody>
          <a:bodyPr/>
          <a:lstStyle/>
          <a:p>
            <a:pPr eaLnBrk="1" hangingPunct="1"/>
            <a:r>
              <a:rPr lang="en-US" altLang="en-US" dirty="0" smtClean="0">
                <a:solidFill>
                  <a:srgbClr val="0000CC"/>
                </a:solidFill>
              </a:rPr>
              <a:t>Testing Irregularities</a:t>
            </a:r>
          </a:p>
        </p:txBody>
      </p:sp>
      <p:sp>
        <p:nvSpPr>
          <p:cNvPr id="87043" name="Content Placeholder 2"/>
          <p:cNvSpPr>
            <a:spLocks noGrp="1"/>
          </p:cNvSpPr>
          <p:nvPr>
            <p:ph idx="1"/>
          </p:nvPr>
        </p:nvSpPr>
        <p:spPr>
          <a:xfrm>
            <a:off x="267984" y="1696092"/>
            <a:ext cx="8229600" cy="4525963"/>
          </a:xfrm>
        </p:spPr>
        <p:txBody>
          <a:bodyPr/>
          <a:lstStyle/>
          <a:p>
            <a:pPr eaLnBrk="1" hangingPunct="1"/>
            <a:r>
              <a:rPr lang="en-US" altLang="en-US" sz="2400" dirty="0" smtClean="0"/>
              <a:t>In addition to entering irregularities into the Portal once </a:t>
            </a:r>
            <a:r>
              <a:rPr lang="en-US" altLang="en-US" sz="2400" b="1" dirty="0" smtClean="0"/>
              <a:t>Irregularity</a:t>
            </a:r>
            <a:r>
              <a:rPr lang="en-US" altLang="en-US" sz="2400" dirty="0" smtClean="0"/>
              <a:t>, </a:t>
            </a:r>
            <a:r>
              <a:rPr lang="en-US" altLang="en-US" sz="2400" b="1" dirty="0" smtClean="0"/>
              <a:t>Invalidation, or Participation Invalidation</a:t>
            </a:r>
            <a:r>
              <a:rPr lang="en-US" altLang="en-US" sz="2400" dirty="0" smtClean="0"/>
              <a:t> codes are received, you </a:t>
            </a:r>
            <a:r>
              <a:rPr lang="en-US" altLang="en-US" sz="2400" b="1" u="sng" dirty="0" smtClean="0"/>
              <a:t>MUST</a:t>
            </a:r>
            <a:r>
              <a:rPr lang="en-US" altLang="en-US" sz="2400" dirty="0" smtClean="0"/>
              <a:t>:</a:t>
            </a:r>
          </a:p>
          <a:p>
            <a:pPr marL="914400" lvl="1" indent="-457200" eaLnBrk="1" hangingPunct="1">
              <a:buFont typeface="Arial" charset="0"/>
              <a:buChar char="•"/>
            </a:pPr>
            <a:r>
              <a:rPr lang="en-US" altLang="en-US" sz="2400" dirty="0" smtClean="0"/>
              <a:t>Grid and bubble student answer documents (if the test was administered via paper-and-pencil)  </a:t>
            </a:r>
            <a:r>
              <a:rPr lang="en-US" altLang="en-US" sz="2400" b="1" u="sng" dirty="0" smtClean="0"/>
              <a:t>OR</a:t>
            </a:r>
          </a:p>
          <a:p>
            <a:pPr marL="914400" lvl="1" indent="-457200" eaLnBrk="1" hangingPunct="1">
              <a:buFont typeface="Arial" charset="0"/>
              <a:buChar char="•"/>
            </a:pPr>
            <a:r>
              <a:rPr lang="en-US" altLang="en-US" sz="2400" dirty="0" smtClean="0"/>
              <a:t>Enter code into TAS (if the test was administered online)</a:t>
            </a:r>
          </a:p>
          <a:p>
            <a:pPr eaLnBrk="1" hangingPunct="1"/>
            <a:r>
              <a:rPr lang="en-US" altLang="en-US" sz="2400" dirty="0" smtClean="0"/>
              <a:t>Once received, codes can be used on all future irregularities but documentation must be entered into the Portal.</a:t>
            </a:r>
          </a:p>
          <a:p>
            <a:pPr eaLnBrk="1" hangingPunct="1"/>
            <a:r>
              <a:rPr lang="en-US" altLang="en-US" sz="2400" b="1" i="1" dirty="0" smtClean="0">
                <a:solidFill>
                  <a:srgbClr val="FF0000"/>
                </a:solidFill>
              </a:rPr>
              <a:t>Only the GaDOE may invalidate assessments.</a:t>
            </a:r>
            <a:r>
              <a:rPr lang="en-US" altLang="en-US" sz="2400" i="1" dirty="0" smtClean="0">
                <a:solidFill>
                  <a:srgbClr val="FF0000"/>
                </a:solidFill>
              </a:rPr>
              <a:t> </a:t>
            </a:r>
          </a:p>
          <a:p>
            <a:pPr eaLnBrk="1" hangingPunct="1"/>
            <a:endParaRPr lang="en-US" altLang="en-US"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57</a:t>
            </a:fld>
            <a:endParaRPr lang="en-US" dirty="0"/>
          </a:p>
        </p:txBody>
      </p:sp>
    </p:spTree>
    <p:extLst>
      <p:ext uri="{BB962C8B-B14F-4D97-AF65-F5344CB8AC3E}">
        <p14:creationId xmlns:p14="http://schemas.microsoft.com/office/powerpoint/2010/main" val="34579997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0510" y="104898"/>
            <a:ext cx="7924800" cy="1162050"/>
          </a:xfrm>
        </p:spPr>
        <p:txBody>
          <a:bodyPr/>
          <a:lstStyle/>
          <a:p>
            <a:r>
              <a:rPr lang="en-US" altLang="en-US" sz="4400" dirty="0" smtClean="0">
                <a:solidFill>
                  <a:srgbClr val="0000CC"/>
                </a:solidFill>
              </a:rPr>
              <a:t>Testing Irregularities</a:t>
            </a:r>
          </a:p>
        </p:txBody>
      </p:sp>
      <p:sp>
        <p:nvSpPr>
          <p:cNvPr id="4" name="Text Placeholder 3"/>
          <p:cNvSpPr>
            <a:spLocks noGrp="1"/>
          </p:cNvSpPr>
          <p:nvPr>
            <p:ph type="body" sz="half" idx="2"/>
          </p:nvPr>
        </p:nvSpPr>
        <p:spPr>
          <a:xfrm>
            <a:off x="552650" y="1706078"/>
            <a:ext cx="5562600" cy="4356100"/>
          </a:xfrm>
        </p:spPr>
        <p:txBody>
          <a:bodyPr/>
          <a:lstStyle/>
          <a:p>
            <a:pPr eaLnBrk="1" hangingPunct="1">
              <a:defRPr/>
            </a:pPr>
            <a:r>
              <a:rPr lang="en-US" altLang="en-US" sz="3200" b="1" dirty="0" smtClean="0"/>
              <a:t>If an irregularity occurs:</a:t>
            </a:r>
            <a:endParaRPr lang="en-US" altLang="en-US" sz="2400" dirty="0"/>
          </a:p>
          <a:p>
            <a:pPr marL="457200" indent="-457200" eaLnBrk="1" hangingPunct="1">
              <a:buFont typeface="Arial" pitchFamily="34" charset="0"/>
              <a:buChar char="•"/>
              <a:defRPr/>
            </a:pPr>
            <a:r>
              <a:rPr lang="en-US" altLang="en-US" sz="2400" dirty="0" smtClean="0"/>
              <a:t>Fill-in </a:t>
            </a:r>
            <a:r>
              <a:rPr lang="en-US" altLang="en-US" sz="2400" dirty="0"/>
              <a:t>the appropriate irregularity or </a:t>
            </a:r>
            <a:r>
              <a:rPr lang="en-US" altLang="en-US" sz="2400" dirty="0" smtClean="0"/>
              <a:t>invalidation field.</a:t>
            </a:r>
          </a:p>
          <a:p>
            <a:pPr marL="457200" indent="-457200" eaLnBrk="1" hangingPunct="1">
              <a:buFont typeface="Arial" pitchFamily="34" charset="0"/>
              <a:buChar char="•"/>
              <a:defRPr/>
            </a:pPr>
            <a:r>
              <a:rPr lang="en-US" altLang="en-US" sz="2400" dirty="0" smtClean="0"/>
              <a:t>Grid </a:t>
            </a:r>
            <a:r>
              <a:rPr lang="en-US" altLang="en-US" sz="2400" dirty="0"/>
              <a:t>the 5-digit </a:t>
            </a:r>
            <a:r>
              <a:rPr lang="en-US" altLang="en-US" sz="2400" dirty="0" smtClean="0"/>
              <a:t>irregularity </a:t>
            </a:r>
            <a:r>
              <a:rPr lang="en-US" altLang="en-US" sz="2400" dirty="0"/>
              <a:t>code.</a:t>
            </a:r>
          </a:p>
          <a:p>
            <a:pPr marL="457200" indent="-457200" eaLnBrk="1" hangingPunct="1">
              <a:buFont typeface="Arial" pitchFamily="34" charset="0"/>
              <a:buChar char="•"/>
              <a:defRPr/>
            </a:pPr>
            <a:endParaRPr lang="en-US" dirty="0"/>
          </a:p>
        </p:txBody>
      </p:sp>
      <p:pic>
        <p:nvPicPr>
          <p:cNvPr id="60420" name="Content Placeholder 4" descr="Screen Shot 2014-10-20 at 10.32.57 AM.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368715" y="1715704"/>
            <a:ext cx="1828800" cy="4038600"/>
          </a:xfrm>
        </p:spPr>
      </p:pic>
      <p:sp>
        <p:nvSpPr>
          <p:cNvPr id="2" name="Slide Number Placeholder 1"/>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36817340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9076" y="9625"/>
            <a:ext cx="6838122" cy="1057325"/>
          </a:xfrm>
        </p:spPr>
        <p:txBody>
          <a:bodyPr>
            <a:normAutofit/>
          </a:bodyPr>
          <a:lstStyle/>
          <a:p>
            <a:pPr eaLnBrk="1" hangingPunct="1">
              <a:defRPr/>
            </a:pPr>
            <a:r>
              <a:rPr lang="en-US" dirty="0" smtClean="0">
                <a:solidFill>
                  <a:srgbClr val="0000CC"/>
                </a:solidFill>
              </a:rPr>
              <a:t>Testing</a:t>
            </a:r>
            <a:r>
              <a:rPr lang="en-US" sz="4900" dirty="0" smtClean="0">
                <a:solidFill>
                  <a:srgbClr val="0000CC"/>
                </a:solidFill>
              </a:rPr>
              <a:t> Irregularities</a:t>
            </a:r>
          </a:p>
        </p:txBody>
      </p:sp>
      <p:sp>
        <p:nvSpPr>
          <p:cNvPr id="45059" name="Content Placeholder 3"/>
          <p:cNvSpPr>
            <a:spLocks noGrp="1"/>
          </p:cNvSpPr>
          <p:nvPr>
            <p:ph idx="1"/>
          </p:nvPr>
        </p:nvSpPr>
        <p:spPr>
          <a:xfrm>
            <a:off x="685800" y="5671784"/>
            <a:ext cx="8229600" cy="457200"/>
          </a:xfrm>
        </p:spPr>
        <p:txBody>
          <a:bodyPr/>
          <a:lstStyle/>
          <a:p>
            <a:pPr algn="ctr">
              <a:buFontTx/>
              <a:buNone/>
            </a:pPr>
            <a:r>
              <a:rPr lang="en-US" sz="2400" b="1" u="sng" dirty="0" smtClean="0">
                <a:solidFill>
                  <a:srgbClr val="FF0000"/>
                </a:solidFill>
              </a:rPr>
              <a:t>Incorrect coding may result in no reports being sent.</a:t>
            </a: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FA50A6F7-6F8F-464C-A4AB-A109C9092625}" type="slidenum">
              <a:rPr lang="en-US" smtClean="0"/>
              <a:pPr>
                <a:defRPr/>
              </a:pPr>
              <a:t>59</a:t>
            </a:fld>
            <a:endParaRPr lang="en-US" dirty="0"/>
          </a:p>
        </p:txBody>
      </p:sp>
      <p:sp>
        <p:nvSpPr>
          <p:cNvPr id="3" name="TextBox 2"/>
          <p:cNvSpPr txBox="1"/>
          <p:nvPr/>
        </p:nvSpPr>
        <p:spPr>
          <a:xfrm>
            <a:off x="241904" y="1240896"/>
            <a:ext cx="2544417" cy="4524315"/>
          </a:xfrm>
          <a:prstGeom prst="rect">
            <a:avLst/>
          </a:prstGeom>
          <a:noFill/>
        </p:spPr>
        <p:txBody>
          <a:bodyPr wrap="square" rtlCol="0">
            <a:spAutoFit/>
          </a:bodyPr>
          <a:lstStyle/>
          <a:p>
            <a:r>
              <a:rPr lang="en-US" b="1" dirty="0" smtClean="0"/>
              <a:t>For the affected course:</a:t>
            </a:r>
            <a:endParaRPr lang="en-US" dirty="0" smtClean="0"/>
          </a:p>
          <a:p>
            <a:pPr marL="285750" indent="-285750">
              <a:buFont typeface="Arial" panose="020B0604020202020204" pitchFamily="34" charset="0"/>
              <a:buChar char="•"/>
            </a:pPr>
            <a:r>
              <a:rPr lang="en-US" dirty="0" smtClean="0"/>
              <a:t>From the Student List in TAS, select the student to be coded</a:t>
            </a:r>
          </a:p>
          <a:p>
            <a:pPr marL="285750" indent="-285750">
              <a:buFont typeface="Arial" panose="020B0604020202020204" pitchFamily="34" charset="0"/>
              <a:buChar char="•"/>
            </a:pPr>
            <a:r>
              <a:rPr lang="en-US" dirty="0" smtClean="0"/>
              <a:t>Access the Additional Student Information screen</a:t>
            </a:r>
          </a:p>
          <a:p>
            <a:pPr marL="285750" indent="-285750">
              <a:buFont typeface="Arial" panose="020B0604020202020204" pitchFamily="34" charset="0"/>
              <a:buChar char="•"/>
            </a:pPr>
            <a:r>
              <a:rPr lang="en-US" dirty="0" smtClean="0"/>
              <a:t>Select the Irregularity Status</a:t>
            </a:r>
          </a:p>
          <a:p>
            <a:pPr marL="285750" indent="-285750">
              <a:buFont typeface="Arial" panose="020B0604020202020204" pitchFamily="34" charset="0"/>
              <a:buChar char="•"/>
            </a:pPr>
            <a:r>
              <a:rPr lang="en-US" dirty="0" smtClean="0"/>
              <a:t>Select the Irregularity Code provided by GaDOE from the dropdown option</a:t>
            </a:r>
          </a:p>
          <a:p>
            <a:pPr marL="285750" indent="-285750">
              <a:buFont typeface="Arial" panose="020B0604020202020204" pitchFamily="34" charset="0"/>
              <a:buChar char="•"/>
            </a:pPr>
            <a:r>
              <a:rPr lang="en-US" dirty="0" smtClean="0"/>
              <a:t>If a Conditional Administration, click the Yes box.</a:t>
            </a:r>
          </a:p>
        </p:txBody>
      </p:sp>
      <p:pic>
        <p:nvPicPr>
          <p:cNvPr id="4" name="Picture 3"/>
          <p:cNvPicPr>
            <a:picLocks noChangeAspect="1"/>
          </p:cNvPicPr>
          <p:nvPr/>
        </p:nvPicPr>
        <p:blipFill>
          <a:blip r:embed="rId3"/>
          <a:stretch>
            <a:fillRect/>
          </a:stretch>
        </p:blipFill>
        <p:spPr>
          <a:xfrm>
            <a:off x="3764467" y="1772530"/>
            <a:ext cx="4208296" cy="2982350"/>
          </a:xfrm>
          <a:prstGeom prst="rect">
            <a:avLst/>
          </a:prstGeom>
        </p:spPr>
      </p:pic>
    </p:spTree>
    <p:extLst>
      <p:ext uri="{BB962C8B-B14F-4D97-AF65-F5344CB8AC3E}">
        <p14:creationId xmlns:p14="http://schemas.microsoft.com/office/powerpoint/2010/main" val="2244881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86805504"/>
              </p:ext>
            </p:extLst>
          </p:nvPr>
        </p:nvGraphicFramePr>
        <p:xfrm>
          <a:off x="121024" y="107575"/>
          <a:ext cx="9022976" cy="6131862"/>
        </p:xfrm>
        <a:graphic>
          <a:graphicData uri="http://schemas.openxmlformats.org/drawingml/2006/table">
            <a:tbl>
              <a:tblPr firstRow="1" bandRow="1">
                <a:tableStyleId>{5C22544A-7EE6-4342-B048-85BDC9FD1C3A}</a:tableStyleId>
              </a:tblPr>
              <a:tblGrid>
                <a:gridCol w="1003233"/>
                <a:gridCol w="5297622"/>
                <a:gridCol w="2722121"/>
              </a:tblGrid>
              <a:tr h="522296">
                <a:tc>
                  <a:txBody>
                    <a:bodyPr/>
                    <a:lstStyle/>
                    <a:p>
                      <a:pPr algn="ctr" fontAlgn="b"/>
                      <a:r>
                        <a:rPr lang="en-US" sz="1600" u="none" strike="noStrike" dirty="0"/>
                        <a:t>Course ID</a:t>
                      </a:r>
                      <a:endParaRPr lang="en-US" sz="1600" b="1" i="0" u="none" strike="noStrike" dirty="0">
                        <a:latin typeface="Calibri"/>
                      </a:endParaRPr>
                    </a:p>
                  </a:txBody>
                  <a:tcPr marL="9525" marR="9525" marT="9524" marB="0" anchor="b"/>
                </a:tc>
                <a:tc>
                  <a:txBody>
                    <a:bodyPr/>
                    <a:lstStyle/>
                    <a:p>
                      <a:pPr algn="ctr" fontAlgn="b"/>
                      <a:r>
                        <a:rPr lang="en-US" sz="1600" u="none" strike="noStrike" dirty="0" smtClean="0"/>
                        <a:t>2014-2015 </a:t>
                      </a:r>
                    </a:p>
                    <a:p>
                      <a:pPr algn="ctr" fontAlgn="b"/>
                      <a:r>
                        <a:rPr lang="en-US" sz="1600" u="none" strike="noStrike" dirty="0" smtClean="0"/>
                        <a:t>Course Name</a:t>
                      </a:r>
                      <a:endParaRPr lang="en-US" sz="1600" b="1" i="0" u="none" strike="noStrike" dirty="0">
                        <a:latin typeface="Calibri"/>
                      </a:endParaRPr>
                    </a:p>
                  </a:txBody>
                  <a:tcPr marL="9525" marR="9525" marT="9524" marB="0" anchor="b"/>
                </a:tc>
                <a:tc>
                  <a:txBody>
                    <a:bodyPr/>
                    <a:lstStyle/>
                    <a:p>
                      <a:pPr algn="ctr" fontAlgn="b"/>
                      <a:r>
                        <a:rPr lang="en-US" sz="1600" u="none" strike="noStrike" dirty="0" smtClean="0"/>
                        <a:t>Corresponding</a:t>
                      </a:r>
                      <a:r>
                        <a:rPr lang="en-US" sz="1600" u="none" strike="noStrike" baseline="0" dirty="0" smtClean="0"/>
                        <a:t> </a:t>
                      </a:r>
                      <a:r>
                        <a:rPr lang="en-US" sz="1600" u="none" strike="noStrike" dirty="0" smtClean="0"/>
                        <a:t>EOC </a:t>
                      </a:r>
                      <a:endParaRPr lang="en-US" sz="1600" b="1" i="0" u="none" strike="noStrike" dirty="0">
                        <a:latin typeface="Calibri"/>
                      </a:endParaRPr>
                    </a:p>
                  </a:txBody>
                  <a:tcPr marL="9525" marR="9525" marT="9524" marB="0" anchor="b"/>
                </a:tc>
              </a:tr>
              <a:tr h="196612">
                <a:tc>
                  <a:txBody>
                    <a:bodyPr/>
                    <a:lstStyle/>
                    <a:p>
                      <a:pPr marL="0" marR="0" algn="ctr">
                        <a:lnSpc>
                          <a:spcPct val="100000"/>
                        </a:lnSpc>
                        <a:spcBef>
                          <a:spcPts val="0"/>
                        </a:spcBef>
                        <a:spcAft>
                          <a:spcPts val="0"/>
                        </a:spcAft>
                      </a:pPr>
                      <a:r>
                        <a:rPr lang="en-US" sz="1100" dirty="0" smtClean="0">
                          <a:effectLst/>
                        </a:rPr>
                        <a:t>23.06100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9th Literature and Comp</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9</a:t>
                      </a:r>
                      <a:r>
                        <a:rPr lang="en-US" sz="1100" baseline="30000" dirty="0" smtClean="0">
                          <a:effectLst/>
                        </a:rPr>
                        <a:t>th</a:t>
                      </a:r>
                      <a:r>
                        <a:rPr lang="en-US" sz="1100" dirty="0" smtClean="0">
                          <a:effectLst/>
                        </a:rPr>
                        <a:t> Grade Literature</a:t>
                      </a:r>
                      <a:endParaRPr lang="en-US" sz="1100" dirty="0">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23.05100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Am Literature and Comp</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American Literature</a:t>
                      </a:r>
                      <a:endParaRPr lang="en-US" sz="1100" dirty="0">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23.05300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AP Language Comp (American Lit Comp)</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American Literature</a:t>
                      </a:r>
                      <a:endParaRPr lang="en-US" sz="1100" dirty="0">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23.06120</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IB English B,</a:t>
                      </a:r>
                      <a:r>
                        <a:rPr lang="en-US" sz="1100" baseline="0" dirty="0" smtClean="0">
                          <a:effectLst/>
                        </a:rPr>
                        <a:t> Year One</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American Literature</a:t>
                      </a:r>
                      <a:endParaRPr lang="en-US" sz="1100" dirty="0">
                        <a:solidFill>
                          <a:srgbClr val="7030A0"/>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23.06130</a:t>
                      </a:r>
                      <a:endParaRPr lang="en-US" sz="1100" dirty="0">
                        <a:effectLst/>
                        <a:latin typeface="+mn-lt"/>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IB English B,</a:t>
                      </a:r>
                      <a:r>
                        <a:rPr lang="en-US" sz="1100" baseline="0" dirty="0" smtClean="0">
                          <a:effectLst/>
                        </a:rPr>
                        <a:t> Year Two </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American Literature</a:t>
                      </a:r>
                      <a:endParaRPr lang="en-US" sz="1100" dirty="0">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23.06800</a:t>
                      </a:r>
                      <a:endParaRPr lang="en-US" sz="1100" dirty="0">
                        <a:effectLst/>
                        <a:latin typeface="+mn-lt"/>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IB English </a:t>
                      </a:r>
                      <a:r>
                        <a:rPr lang="en-US" sz="1100" dirty="0" smtClean="0">
                          <a:effectLst/>
                        </a:rPr>
                        <a:t>A Literature, Year One</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American Literature</a:t>
                      </a:r>
                      <a:endParaRPr lang="en-US" sz="1100" dirty="0">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23.06900</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IB English A Literature, Year Two</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American Literature</a:t>
                      </a:r>
                      <a:endParaRPr lang="en-US" sz="1100" dirty="0">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23.07300</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IB English</a:t>
                      </a:r>
                      <a:r>
                        <a:rPr lang="en-US" sz="1100" baseline="0" dirty="0" smtClean="0">
                          <a:effectLst/>
                        </a:rPr>
                        <a:t> A Language &amp; Literature, Year One</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American Literature</a:t>
                      </a:r>
                      <a:endParaRPr lang="en-US" sz="1100" dirty="0">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baseline="0" dirty="0" smtClean="0">
                          <a:effectLst/>
                        </a:rPr>
                        <a:t>23.07310</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IB English</a:t>
                      </a:r>
                      <a:r>
                        <a:rPr lang="en-US" sz="1100" baseline="0" dirty="0" smtClean="0">
                          <a:effectLst/>
                        </a:rPr>
                        <a:t> A Language &amp; Literature, Year Two</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American Literature</a:t>
                      </a:r>
                      <a:endParaRPr lang="en-US" sz="1100" dirty="0">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26.01200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Biology I</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Biology</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26.01400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AP Biology</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Biology</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26.01800</a:t>
                      </a:r>
                      <a:endParaRPr lang="en-US" sz="1100" dirty="0">
                        <a:effectLst/>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IB Biology, Year One</a:t>
                      </a:r>
                      <a:endParaRPr lang="en-US" sz="1100" b="1" dirty="0">
                        <a:solidFill>
                          <a:srgbClr val="7030A0"/>
                        </a:solidFill>
                        <a:effectLst/>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1100" dirty="0" smtClean="0">
                          <a:effectLst/>
                        </a:rPr>
                        <a:t>Biology</a:t>
                      </a:r>
                      <a:endParaRPr lang="en-US" sz="1100" dirty="0">
                        <a:solidFill>
                          <a:schemeClr val="tx1"/>
                        </a:solidFill>
                        <a:effectLst/>
                        <a:latin typeface="+mn-lt"/>
                        <a:ea typeface="Times New Roman"/>
                        <a:cs typeface="Times New Roman"/>
                      </a:endParaRPr>
                    </a:p>
                  </a:txBody>
                  <a:tcPr marL="68580" marR="68580" marT="0" marB="0"/>
                </a:tc>
              </a:tr>
              <a:tr h="196612">
                <a:tc>
                  <a:txBody>
                    <a:bodyPr/>
                    <a:lstStyle/>
                    <a:p>
                      <a:pPr marL="0" marR="0" algn="ctr">
                        <a:lnSpc>
                          <a:spcPct val="100000"/>
                        </a:lnSpc>
                        <a:spcBef>
                          <a:spcPts val="0"/>
                        </a:spcBef>
                        <a:spcAft>
                          <a:spcPts val="0"/>
                        </a:spcAft>
                      </a:pPr>
                      <a:r>
                        <a:rPr lang="en-US" sz="1100" dirty="0" smtClean="0">
                          <a:effectLst/>
                        </a:rPr>
                        <a:t>26.01900</a:t>
                      </a:r>
                      <a:endParaRPr lang="en-US" sz="1100" dirty="0">
                        <a:effectLst/>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IB </a:t>
                      </a:r>
                      <a:r>
                        <a:rPr lang="en-US" sz="1100" dirty="0" smtClean="0">
                          <a:effectLst/>
                        </a:rPr>
                        <a:t>Biology, Year Two</a:t>
                      </a:r>
                      <a:endParaRPr lang="en-US" sz="1100" b="1" dirty="0">
                        <a:solidFill>
                          <a:srgbClr val="7030A0"/>
                        </a:solidFill>
                        <a:effectLst/>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1100" dirty="0" smtClean="0">
                          <a:effectLst/>
                        </a:rPr>
                        <a:t>Biology</a:t>
                      </a:r>
                      <a:endParaRPr lang="en-US" sz="1100" dirty="0">
                        <a:solidFill>
                          <a:schemeClr val="tx1"/>
                        </a:solidFill>
                        <a:effectLst/>
                        <a:latin typeface="+mn-lt"/>
                        <a:ea typeface="Times New Roman"/>
                        <a:cs typeface="Times New Roman"/>
                      </a:endParaRPr>
                    </a:p>
                  </a:txBody>
                  <a:tcPr marL="68580" marR="68580" marT="0" marB="0"/>
                </a:tc>
              </a:tr>
              <a:tr h="196612">
                <a:tc>
                  <a:txBody>
                    <a:bodyPr/>
                    <a:lstStyle/>
                    <a:p>
                      <a:pPr marL="0" marR="0" algn="ctr">
                        <a:lnSpc>
                          <a:spcPct val="100000"/>
                        </a:lnSpc>
                        <a:spcBef>
                          <a:spcPts val="0"/>
                        </a:spcBef>
                        <a:spcAft>
                          <a:spcPts val="0"/>
                        </a:spcAft>
                      </a:pPr>
                      <a:r>
                        <a:rPr lang="en-US" sz="1100" dirty="0" smtClean="0">
                          <a:effectLst/>
                        </a:rPr>
                        <a:t>40.01100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Physical Science</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Physical Science</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45.08100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General US History</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US History</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45.08200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AP US History</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US History</a:t>
                      </a:r>
                      <a:endParaRPr lang="en-US" sz="1100" dirty="0">
                        <a:solidFill>
                          <a:schemeClr val="tx1"/>
                        </a:solidFill>
                        <a:effectLst/>
                        <a:latin typeface="+mn-lt"/>
                        <a:ea typeface="Times New Roman"/>
                        <a:cs typeface="Times New Roman"/>
                      </a:endParaRPr>
                    </a:p>
                  </a:txBody>
                  <a:tcPr marL="68580" marR="68580" marT="0" marB="0" anchor="b"/>
                </a:tc>
              </a:tr>
              <a:tr h="216275">
                <a:tc>
                  <a:txBody>
                    <a:bodyPr/>
                    <a:lstStyle/>
                    <a:p>
                      <a:pPr marL="0" marR="0" algn="ctr">
                        <a:lnSpc>
                          <a:spcPct val="100000"/>
                        </a:lnSpc>
                        <a:spcBef>
                          <a:spcPts val="0"/>
                        </a:spcBef>
                        <a:spcAft>
                          <a:spcPts val="0"/>
                        </a:spcAft>
                      </a:pPr>
                      <a:r>
                        <a:rPr lang="en-US" sz="1100" dirty="0" smtClean="0">
                          <a:effectLst/>
                        </a:rPr>
                        <a:t>45.08700</a:t>
                      </a:r>
                      <a:endParaRPr lang="en-US" sz="1100" dirty="0">
                        <a:effectLst/>
                        <a:latin typeface="+mn-lt"/>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IB History of </a:t>
                      </a:r>
                      <a:r>
                        <a:rPr lang="en-US" sz="1100" dirty="0" smtClean="0">
                          <a:effectLst/>
                        </a:rPr>
                        <a:t>Americas, Year One</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US History</a:t>
                      </a:r>
                      <a:endParaRPr lang="en-US" sz="1100" dirty="0">
                        <a:solidFill>
                          <a:schemeClr val="tx1"/>
                        </a:solidFill>
                        <a:effectLst/>
                        <a:latin typeface="+mn-lt"/>
                        <a:ea typeface="Times New Roman"/>
                        <a:cs typeface="Times New Roman"/>
                      </a:endParaRPr>
                    </a:p>
                  </a:txBody>
                  <a:tcPr marL="68580" marR="68580" marT="0" marB="0" anchor="b"/>
                </a:tc>
              </a:tr>
              <a:tr h="216275">
                <a:tc>
                  <a:txBody>
                    <a:bodyPr/>
                    <a:lstStyle/>
                    <a:p>
                      <a:pPr marL="0" marR="0" algn="ctr">
                        <a:lnSpc>
                          <a:spcPct val="100000"/>
                        </a:lnSpc>
                        <a:spcBef>
                          <a:spcPts val="0"/>
                        </a:spcBef>
                        <a:spcAft>
                          <a:spcPts val="0"/>
                        </a:spcAft>
                      </a:pPr>
                      <a:r>
                        <a:rPr lang="en-US" sz="1100" dirty="0" smtClean="0">
                          <a:effectLst/>
                        </a:rPr>
                        <a:t>45.08930</a:t>
                      </a:r>
                      <a:endParaRPr lang="en-US" sz="1100" dirty="0">
                        <a:effectLst/>
                        <a:latin typeface="+mn-lt"/>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IB History of Americas, Year Two</a:t>
                      </a:r>
                      <a:endParaRPr lang="en-US" sz="1100" b="1" dirty="0" smtClean="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US History</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45.06100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kern="1200" dirty="0" smtClean="0">
                          <a:effectLst/>
                        </a:rPr>
                        <a:t>Economics/Business/Free Enterprise </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Economics</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45.06200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AP </a:t>
                      </a:r>
                      <a:r>
                        <a:rPr lang="en-US" sz="1100" dirty="0" smtClean="0">
                          <a:effectLst/>
                        </a:rPr>
                        <a:t>Macroeconomics</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Economics</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45.06300</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a:effectLst/>
                        </a:rPr>
                        <a:t>AP </a:t>
                      </a:r>
                      <a:r>
                        <a:rPr lang="en-US" sz="1100" dirty="0" smtClean="0">
                          <a:effectLst/>
                        </a:rPr>
                        <a:t>Microeconomics</a:t>
                      </a:r>
                      <a:endParaRPr lang="en-US" sz="1100" dirty="0">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Economics</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45.06500</a:t>
                      </a:r>
                      <a:endParaRPr lang="en-US" sz="1100" dirty="0">
                        <a:effectLst/>
                        <a:latin typeface="+mn-lt"/>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IB Economics, Year</a:t>
                      </a:r>
                      <a:r>
                        <a:rPr lang="en-US" sz="1100" baseline="0" dirty="0" smtClean="0">
                          <a:effectLst/>
                        </a:rPr>
                        <a:t> One</a:t>
                      </a:r>
                      <a:endParaRPr lang="en-US" sz="1100" b="1" dirty="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Economics</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smtClean="0">
                          <a:effectLst/>
                        </a:rPr>
                        <a:t>45.06600</a:t>
                      </a:r>
                      <a:endParaRPr lang="en-US" sz="1100" dirty="0">
                        <a:effectLst/>
                        <a:latin typeface="+mn-lt"/>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IB Economics, Year Two </a:t>
                      </a:r>
                      <a:endParaRPr lang="en-US" sz="1100" b="1" dirty="0" smtClean="0">
                        <a:solidFill>
                          <a:srgbClr val="7030A0"/>
                        </a:solidFill>
                        <a:effectLst/>
                        <a:latin typeface="+mn-lt"/>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1100" dirty="0" smtClean="0">
                          <a:effectLst/>
                        </a:rPr>
                        <a:t>Economics</a:t>
                      </a:r>
                      <a:endParaRPr lang="en-US" sz="1100" dirty="0">
                        <a:solidFill>
                          <a:schemeClr val="tx1"/>
                        </a:solidFill>
                        <a:effectLst/>
                        <a:latin typeface="+mn-lt"/>
                        <a:ea typeface="Times New Roman"/>
                        <a:cs typeface="Times New Roman"/>
                      </a:endParaRPr>
                    </a:p>
                  </a:txBody>
                  <a:tcPr marL="68580" marR="68580" marT="0" marB="0" anchor="b"/>
                </a:tc>
              </a:tr>
              <a:tr h="196612">
                <a:tc>
                  <a:txBody>
                    <a:bodyPr/>
                    <a:lstStyle/>
                    <a:p>
                      <a:pPr marL="0" marR="0" algn="ctr">
                        <a:lnSpc>
                          <a:spcPct val="100000"/>
                        </a:lnSpc>
                        <a:spcBef>
                          <a:spcPts val="0"/>
                        </a:spcBef>
                        <a:spcAft>
                          <a:spcPts val="0"/>
                        </a:spcAft>
                      </a:pPr>
                      <a:r>
                        <a:rPr lang="en-US" sz="1100" dirty="0">
                          <a:effectLst/>
                        </a:rPr>
                        <a:t>27.09710</a:t>
                      </a:r>
                      <a:endParaRPr lang="en-US" sz="1100" dirty="0">
                        <a:effectLst/>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1100" dirty="0" smtClean="0">
                          <a:effectLst/>
                        </a:rPr>
                        <a:t>Coordinate </a:t>
                      </a:r>
                      <a:r>
                        <a:rPr lang="en-US" sz="1100" dirty="0">
                          <a:effectLst/>
                        </a:rPr>
                        <a:t>Algebra</a:t>
                      </a:r>
                      <a:endParaRPr lang="en-US" sz="1100" dirty="0">
                        <a:effectLst/>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1100" dirty="0" smtClean="0">
                          <a:effectLst/>
                        </a:rPr>
                        <a:t>Coordinate Algebra</a:t>
                      </a:r>
                      <a:endParaRPr lang="en-US" sz="1100" dirty="0">
                        <a:solidFill>
                          <a:schemeClr val="tx1"/>
                        </a:solidFill>
                        <a:effectLst/>
                        <a:latin typeface="+mn-lt"/>
                        <a:ea typeface="Times New Roman"/>
                        <a:cs typeface="Times New Roman"/>
                      </a:endParaRPr>
                    </a:p>
                  </a:txBody>
                  <a:tcPr marL="68580" marR="68580" marT="0" marB="0"/>
                </a:tc>
              </a:tr>
              <a:tr h="196612">
                <a:tc>
                  <a:txBody>
                    <a:bodyPr/>
                    <a:lstStyle/>
                    <a:p>
                      <a:pPr marL="0" marR="0" algn="ctr">
                        <a:lnSpc>
                          <a:spcPct val="100000"/>
                        </a:lnSpc>
                        <a:spcBef>
                          <a:spcPts val="0"/>
                        </a:spcBef>
                        <a:spcAft>
                          <a:spcPts val="0"/>
                        </a:spcAft>
                      </a:pPr>
                      <a:r>
                        <a:rPr lang="en-US" sz="1100" dirty="0">
                          <a:effectLst/>
                        </a:rPr>
                        <a:t>27.09750</a:t>
                      </a:r>
                      <a:endParaRPr lang="en-US" sz="1100" dirty="0">
                        <a:effectLst/>
                        <a:latin typeface="+mn-lt"/>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1100" dirty="0">
                          <a:effectLst/>
                        </a:rPr>
                        <a:t>Accelerated </a:t>
                      </a:r>
                      <a:r>
                        <a:rPr lang="en-US" sz="1100" dirty="0" smtClean="0">
                          <a:effectLst/>
                        </a:rPr>
                        <a:t>Coordinate </a:t>
                      </a:r>
                      <a:r>
                        <a:rPr lang="en-US" sz="1100" dirty="0">
                          <a:effectLst/>
                        </a:rPr>
                        <a:t>Algebra/Analytic Geometry A</a:t>
                      </a:r>
                      <a:endParaRPr lang="en-US" sz="1100" dirty="0">
                        <a:effectLst/>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Coordinate Algebra</a:t>
                      </a:r>
                      <a:endParaRPr lang="en-US" sz="1100" dirty="0">
                        <a:solidFill>
                          <a:schemeClr val="tx1"/>
                        </a:solidFill>
                        <a:effectLst/>
                        <a:latin typeface="+mn-lt"/>
                        <a:ea typeface="Times New Roman"/>
                        <a:cs typeface="Times New Roman"/>
                      </a:endParaRPr>
                    </a:p>
                  </a:txBody>
                  <a:tcPr marL="68580" marR="68580" marT="0" marB="0"/>
                </a:tc>
              </a:tr>
              <a:tr h="218214">
                <a:tc>
                  <a:txBody>
                    <a:bodyPr/>
                    <a:lstStyle/>
                    <a:p>
                      <a:pPr marL="0" marR="0" algn="ctr">
                        <a:lnSpc>
                          <a:spcPct val="100000"/>
                        </a:lnSpc>
                        <a:spcBef>
                          <a:spcPts val="0"/>
                        </a:spcBef>
                        <a:spcAft>
                          <a:spcPts val="0"/>
                        </a:spcAft>
                      </a:pPr>
                      <a:r>
                        <a:rPr lang="en-US" sz="1100" dirty="0">
                          <a:effectLst/>
                        </a:rPr>
                        <a:t>27.09720</a:t>
                      </a:r>
                      <a:endParaRPr lang="en-US" sz="1000" dirty="0">
                        <a:effectLst/>
                        <a:latin typeface="Times New Roman"/>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1100" dirty="0" smtClean="0">
                          <a:effectLst/>
                        </a:rPr>
                        <a:t>Analytic </a:t>
                      </a:r>
                      <a:r>
                        <a:rPr lang="en-US" sz="1100" dirty="0">
                          <a:effectLst/>
                        </a:rPr>
                        <a:t>Geometry</a:t>
                      </a:r>
                      <a:endParaRPr lang="en-US" sz="1000" dirty="0">
                        <a:effectLst/>
                        <a:latin typeface="Times New Roman"/>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1100" dirty="0" smtClean="0">
                          <a:effectLst/>
                        </a:rPr>
                        <a:t>Analytic</a:t>
                      </a:r>
                      <a:r>
                        <a:rPr lang="en-US" sz="1100" baseline="0" dirty="0" smtClean="0">
                          <a:effectLst/>
                        </a:rPr>
                        <a:t> Geometry</a:t>
                      </a:r>
                      <a:endParaRPr lang="en-US" sz="1000" dirty="0">
                        <a:solidFill>
                          <a:schemeClr val="tx1"/>
                        </a:solidFill>
                        <a:effectLst/>
                        <a:latin typeface="Times New Roman"/>
                        <a:ea typeface="Times New Roman"/>
                        <a:cs typeface="Times New Roman"/>
                      </a:endParaRPr>
                    </a:p>
                  </a:txBody>
                  <a:tcPr marL="68580" marR="68580" marT="0" marB="0"/>
                </a:tc>
              </a:tr>
              <a:tr h="436726">
                <a:tc>
                  <a:txBody>
                    <a:bodyPr/>
                    <a:lstStyle/>
                    <a:p>
                      <a:pPr marL="0" marR="0" algn="ctr">
                        <a:lnSpc>
                          <a:spcPct val="100000"/>
                        </a:lnSpc>
                        <a:spcBef>
                          <a:spcPts val="0"/>
                        </a:spcBef>
                        <a:spcAft>
                          <a:spcPts val="0"/>
                        </a:spcAft>
                      </a:pPr>
                      <a:r>
                        <a:rPr lang="en-US" sz="1100" dirty="0">
                          <a:effectLst/>
                        </a:rPr>
                        <a:t>27.09760</a:t>
                      </a:r>
                      <a:endParaRPr lang="en-US" sz="1000" dirty="0">
                        <a:effectLst/>
                        <a:latin typeface="Times New Roman"/>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1100" dirty="0">
                          <a:effectLst/>
                        </a:rPr>
                        <a:t>Accelerated </a:t>
                      </a:r>
                      <a:r>
                        <a:rPr lang="en-US" sz="1100" dirty="0" smtClean="0">
                          <a:effectLst/>
                        </a:rPr>
                        <a:t>Analytic </a:t>
                      </a:r>
                      <a:r>
                        <a:rPr lang="en-US" sz="1100" dirty="0">
                          <a:effectLst/>
                        </a:rPr>
                        <a:t>Geometry B/Advanced Algebra</a:t>
                      </a:r>
                      <a:endParaRPr lang="en-US" sz="1000" dirty="0">
                        <a:effectLst/>
                        <a:latin typeface="Times New Roman"/>
                        <a:ea typeface="Times New Roman"/>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rPr>
                        <a:t>Analytic</a:t>
                      </a:r>
                      <a:r>
                        <a:rPr lang="en-US" sz="1100" baseline="0" dirty="0" smtClean="0">
                          <a:effectLst/>
                        </a:rPr>
                        <a:t> Geometry</a:t>
                      </a:r>
                      <a:endParaRPr lang="en-US" sz="1000" dirty="0">
                        <a:solidFill>
                          <a:schemeClr val="tx1"/>
                        </a:solidFill>
                        <a:effectLst/>
                        <a:latin typeface="Times New Roman"/>
                        <a:ea typeface="Times New Roman"/>
                        <a:cs typeface="Times New Roman"/>
                      </a:endParaRPr>
                    </a:p>
                  </a:txBody>
                  <a:tcPr marL="68580" marR="68580" marT="0" marB="0"/>
                </a:tc>
              </a:tr>
            </a:tbl>
          </a:graphicData>
        </a:graphic>
      </p:graphicFrame>
      <p:sp>
        <p:nvSpPr>
          <p:cNvPr id="2" name="Slide Number Placeholder 1"/>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37475084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6316630" cy="1325563"/>
          </a:xfrm>
        </p:spPr>
        <p:txBody>
          <a:bodyPr/>
          <a:lstStyle/>
          <a:p>
            <a:r>
              <a:rPr lang="en-US" altLang="en-US" dirty="0" smtClean="0">
                <a:solidFill>
                  <a:srgbClr val="0000CC"/>
                </a:solidFill>
              </a:rPr>
              <a:t>Testing Irregularities </a:t>
            </a:r>
          </a:p>
        </p:txBody>
      </p:sp>
      <p:sp>
        <p:nvSpPr>
          <p:cNvPr id="88067" name="Content Placeholder 2"/>
          <p:cNvSpPr>
            <a:spLocks noGrp="1"/>
          </p:cNvSpPr>
          <p:nvPr>
            <p:ph idx="1"/>
          </p:nvPr>
        </p:nvSpPr>
        <p:spPr>
          <a:xfrm>
            <a:off x="310661" y="1518138"/>
            <a:ext cx="8229600" cy="4800600"/>
          </a:xfrm>
        </p:spPr>
        <p:txBody>
          <a:bodyPr/>
          <a:lstStyle/>
          <a:p>
            <a:pPr>
              <a:buFont typeface="Arial" charset="0"/>
              <a:buNone/>
            </a:pPr>
            <a:r>
              <a:rPr lang="en-US" altLang="en-US" sz="2400" b="1" dirty="0" smtClean="0"/>
              <a:t>Some examples</a:t>
            </a:r>
            <a:r>
              <a:rPr lang="en-US" altLang="en-US" sz="2400" b="1" dirty="0" smtClean="0">
                <a:solidFill>
                  <a:srgbClr val="7030A0"/>
                </a:solidFill>
              </a:rPr>
              <a:t> </a:t>
            </a:r>
            <a:r>
              <a:rPr lang="en-US" altLang="en-US" sz="2400" b="1" dirty="0" smtClean="0"/>
              <a:t>of irregularities</a:t>
            </a:r>
            <a:r>
              <a:rPr lang="en-US" altLang="en-US" sz="2400" dirty="0" smtClean="0"/>
              <a:t>:</a:t>
            </a:r>
          </a:p>
          <a:p>
            <a:r>
              <a:rPr lang="en-US" altLang="en-US" sz="2400" b="1" dirty="0" smtClean="0"/>
              <a:t>Cheating</a:t>
            </a:r>
          </a:p>
          <a:p>
            <a:pPr lvl="1"/>
            <a:r>
              <a:rPr lang="en-US" altLang="en-US" sz="2000" dirty="0" smtClean="0"/>
              <a:t>Following an investigation and confirmation, student test scores will be </a:t>
            </a:r>
            <a:r>
              <a:rPr lang="en-US" altLang="en-US" sz="2000" b="1" dirty="0" smtClean="0"/>
              <a:t>invalidated</a:t>
            </a:r>
            <a:r>
              <a:rPr lang="en-US" altLang="en-US" sz="2000" dirty="0" smtClean="0"/>
              <a:t> by GaDOE.</a:t>
            </a:r>
          </a:p>
          <a:p>
            <a:pPr lvl="1"/>
            <a:r>
              <a:rPr lang="en-US" altLang="en-US" sz="2000" dirty="0" smtClean="0"/>
              <a:t>If the incident involves improper conduct on the part of staff, a referral to the Georgia Professional Standards Commission for disciplinary action may result.</a:t>
            </a:r>
          </a:p>
          <a:p>
            <a:r>
              <a:rPr lang="en-US" altLang="en-US" sz="2400" b="1" dirty="0" smtClean="0"/>
              <a:t>Using a prohibited device will result in an invalidation</a:t>
            </a:r>
            <a:r>
              <a:rPr lang="en-US" altLang="en-US" sz="2400" dirty="0" smtClean="0"/>
              <a:t> by GaDOE.</a:t>
            </a:r>
          </a:p>
          <a:p>
            <a:pPr lvl="1"/>
            <a:endParaRPr lang="en-US" altLang="en-US" sz="2400" dirty="0" smtClean="0"/>
          </a:p>
          <a:p>
            <a:pPr lvl="1">
              <a:buFont typeface="Arial" charset="0"/>
              <a:buNone/>
            </a:pPr>
            <a:endParaRPr lang="en-US" altLang="en-US" sz="24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60</a:t>
            </a:fld>
            <a:endParaRPr lang="en-US" dirty="0"/>
          </a:p>
        </p:txBody>
      </p:sp>
    </p:spTree>
    <p:extLst>
      <p:ext uri="{BB962C8B-B14F-4D97-AF65-F5344CB8AC3E}">
        <p14:creationId xmlns:p14="http://schemas.microsoft.com/office/powerpoint/2010/main" val="21611666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0"/>
            <a:ext cx="8229600" cy="1143000"/>
          </a:xfrm>
        </p:spPr>
        <p:txBody>
          <a:bodyPr/>
          <a:lstStyle/>
          <a:p>
            <a:r>
              <a:rPr lang="en-US" altLang="en-US" dirty="0" smtClean="0">
                <a:solidFill>
                  <a:srgbClr val="0000CC"/>
                </a:solidFill>
              </a:rPr>
              <a:t>Testing Irregularities </a:t>
            </a:r>
          </a:p>
        </p:txBody>
      </p:sp>
      <p:sp>
        <p:nvSpPr>
          <p:cNvPr id="89091" name="Content Placeholder 2"/>
          <p:cNvSpPr>
            <a:spLocks noGrp="1"/>
          </p:cNvSpPr>
          <p:nvPr>
            <p:ph idx="1"/>
          </p:nvPr>
        </p:nvSpPr>
        <p:spPr>
          <a:xfrm>
            <a:off x="298938" y="1453662"/>
            <a:ext cx="8229600" cy="4525963"/>
          </a:xfrm>
        </p:spPr>
        <p:txBody>
          <a:bodyPr/>
          <a:lstStyle/>
          <a:p>
            <a:pPr>
              <a:buFont typeface="Arial" charset="0"/>
              <a:buNone/>
            </a:pPr>
            <a:r>
              <a:rPr lang="en-US" altLang="en-US" sz="2800" b="1" dirty="0" smtClean="0"/>
              <a:t>Some examples</a:t>
            </a:r>
            <a:r>
              <a:rPr lang="en-US" altLang="en-US" sz="2800" b="1" dirty="0" smtClean="0">
                <a:solidFill>
                  <a:srgbClr val="7030A0"/>
                </a:solidFill>
              </a:rPr>
              <a:t> </a:t>
            </a:r>
            <a:r>
              <a:rPr lang="en-US" altLang="en-US" sz="2800" b="1" dirty="0" smtClean="0"/>
              <a:t>of irregularities:</a:t>
            </a:r>
          </a:p>
          <a:p>
            <a:r>
              <a:rPr lang="en-US" altLang="en-US" sz="2400" b="1" dirty="0" smtClean="0"/>
              <a:t>Sickness during testing administration</a:t>
            </a:r>
          </a:p>
          <a:p>
            <a:pPr lvl="1"/>
            <a:r>
              <a:rPr lang="en-US" altLang="en-US" sz="2400" dirty="0" smtClean="0"/>
              <a:t>Student gets sick </a:t>
            </a:r>
            <a:r>
              <a:rPr lang="en-US" altLang="en-US" sz="2400" b="1" u="sng" dirty="0" smtClean="0"/>
              <a:t>prior</a:t>
            </a:r>
            <a:r>
              <a:rPr lang="en-US" altLang="en-US" sz="2400" dirty="0" smtClean="0"/>
              <a:t> to starting the test</a:t>
            </a:r>
          </a:p>
          <a:p>
            <a:pPr lvl="2"/>
            <a:r>
              <a:rPr lang="en-US" altLang="en-US" sz="1800" dirty="0" smtClean="0"/>
              <a:t>Upon return to school student will complete the test in its entirety and test is </a:t>
            </a:r>
            <a:r>
              <a:rPr lang="en-US" altLang="en-US" sz="1800" b="1" dirty="0" smtClean="0"/>
              <a:t>scored as is</a:t>
            </a:r>
            <a:r>
              <a:rPr lang="en-US" altLang="en-US" sz="1800" dirty="0" smtClean="0"/>
              <a:t>; </a:t>
            </a:r>
            <a:r>
              <a:rPr lang="en-US" altLang="en-US" sz="1800" b="1" dirty="0" smtClean="0"/>
              <a:t>does not require Portal entry</a:t>
            </a:r>
          </a:p>
          <a:p>
            <a:pPr lvl="1"/>
            <a:r>
              <a:rPr lang="en-US" altLang="en-US" sz="2400" dirty="0" smtClean="0"/>
              <a:t>Student gets sick </a:t>
            </a:r>
            <a:r>
              <a:rPr lang="en-US" altLang="en-US" sz="2400" b="1" u="sng" dirty="0" smtClean="0"/>
              <a:t>after</a:t>
            </a:r>
            <a:r>
              <a:rPr lang="en-US" altLang="en-US" sz="2400" dirty="0" smtClean="0"/>
              <a:t> having completed Section I but before starting Section II</a:t>
            </a:r>
          </a:p>
          <a:p>
            <a:pPr lvl="2"/>
            <a:r>
              <a:rPr lang="en-US" altLang="en-US" sz="1800" dirty="0" smtClean="0"/>
              <a:t>Upon return to school, student will complete Section II of the test and test is </a:t>
            </a:r>
            <a:r>
              <a:rPr lang="en-US" altLang="en-US" sz="1800" b="1" dirty="0" smtClean="0"/>
              <a:t>coded as an irregularity</a:t>
            </a:r>
            <a:r>
              <a:rPr lang="en-US" altLang="en-US" sz="1800" dirty="0" smtClean="0"/>
              <a:t>; </a:t>
            </a:r>
            <a:r>
              <a:rPr lang="en-US" altLang="en-US" sz="1800" b="1" dirty="0" smtClean="0"/>
              <a:t>requires Portal entry</a:t>
            </a:r>
          </a:p>
          <a:p>
            <a:pPr lvl="1"/>
            <a:r>
              <a:rPr lang="en-US" altLang="en-US" sz="2400" dirty="0" smtClean="0"/>
              <a:t>Student gets sick </a:t>
            </a:r>
            <a:r>
              <a:rPr lang="en-US" altLang="en-US" sz="2400" b="1" u="sng" dirty="0" smtClean="0"/>
              <a:t>while</a:t>
            </a:r>
            <a:r>
              <a:rPr lang="en-US" altLang="en-US" sz="2400" dirty="0" smtClean="0"/>
              <a:t> testing in either Section I or II</a:t>
            </a:r>
          </a:p>
          <a:p>
            <a:pPr lvl="2"/>
            <a:r>
              <a:rPr lang="en-US" altLang="en-US" sz="1800" dirty="0" smtClean="0"/>
              <a:t>Test scores maybe  </a:t>
            </a:r>
            <a:r>
              <a:rPr lang="en-US" altLang="en-US" sz="1800" b="1" dirty="0" smtClean="0"/>
              <a:t>invalidated</a:t>
            </a:r>
            <a:r>
              <a:rPr lang="en-US" altLang="en-US" sz="1800" dirty="0" smtClean="0"/>
              <a:t> by GaDOE;</a:t>
            </a:r>
            <a:r>
              <a:rPr lang="en-US" altLang="en-US" sz="1800" dirty="0" smtClean="0">
                <a:solidFill>
                  <a:srgbClr val="7030A0"/>
                </a:solidFill>
              </a:rPr>
              <a:t> </a:t>
            </a:r>
            <a:r>
              <a:rPr lang="en-US" altLang="en-US" sz="1800" b="1" dirty="0" smtClean="0"/>
              <a:t>requires Portal entry</a:t>
            </a:r>
            <a:endParaRPr lang="en-US" altLang="en-US" dirty="0" smtClean="0"/>
          </a:p>
          <a:p>
            <a:endParaRPr lang="en-US" altLang="en-US" sz="2000" dirty="0" smtClean="0"/>
          </a:p>
          <a:p>
            <a:pPr lvl="1">
              <a:buFont typeface="Arial" charset="0"/>
              <a:buNone/>
            </a:pPr>
            <a:endParaRPr lang="en-US" altLang="en-US" sz="24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61</a:t>
            </a:fld>
            <a:endParaRPr lang="en-US" dirty="0"/>
          </a:p>
        </p:txBody>
      </p:sp>
    </p:spTree>
    <p:extLst>
      <p:ext uri="{BB962C8B-B14F-4D97-AF65-F5344CB8AC3E}">
        <p14:creationId xmlns:p14="http://schemas.microsoft.com/office/powerpoint/2010/main" val="34122625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192505"/>
            <a:ext cx="8229600" cy="1010653"/>
          </a:xfrm>
        </p:spPr>
        <p:txBody>
          <a:bodyPr>
            <a:normAutofit fontScale="90000"/>
          </a:bodyPr>
          <a:lstStyle/>
          <a:p>
            <a:r>
              <a:rPr lang="en-US" altLang="en-US" dirty="0" smtClean="0">
                <a:solidFill>
                  <a:srgbClr val="0000CC"/>
                </a:solidFill>
              </a:rPr>
              <a:t>Testing Irregularities </a:t>
            </a:r>
            <a:r>
              <a:rPr lang="en-US" altLang="en-US" dirty="0" smtClean="0"/>
              <a:t/>
            </a:r>
            <a:br>
              <a:rPr lang="en-US" altLang="en-US" dirty="0" smtClean="0"/>
            </a:br>
            <a:endParaRPr lang="en-US" altLang="en-US" dirty="0" smtClean="0">
              <a:solidFill>
                <a:srgbClr val="7030A0"/>
              </a:solidFill>
            </a:endParaRPr>
          </a:p>
        </p:txBody>
      </p:sp>
      <p:sp>
        <p:nvSpPr>
          <p:cNvPr id="90115" name="Content Placeholder 2"/>
          <p:cNvSpPr>
            <a:spLocks noGrp="1"/>
          </p:cNvSpPr>
          <p:nvPr>
            <p:ph idx="1"/>
          </p:nvPr>
        </p:nvSpPr>
        <p:spPr>
          <a:xfrm>
            <a:off x="386862" y="1561672"/>
            <a:ext cx="7811916" cy="4633974"/>
          </a:xfrm>
        </p:spPr>
        <p:txBody>
          <a:bodyPr>
            <a:normAutofit lnSpcReduction="10000"/>
          </a:bodyPr>
          <a:lstStyle/>
          <a:p>
            <a:pPr>
              <a:buFont typeface="Arial" charset="0"/>
              <a:buNone/>
            </a:pPr>
            <a:r>
              <a:rPr lang="en-US" altLang="en-US" sz="2400" b="1" dirty="0" smtClean="0"/>
              <a:t>Some examples</a:t>
            </a:r>
            <a:r>
              <a:rPr lang="en-US" altLang="en-US" sz="2400" b="1" dirty="0" smtClean="0">
                <a:solidFill>
                  <a:srgbClr val="7030A0"/>
                </a:solidFill>
              </a:rPr>
              <a:t> </a:t>
            </a:r>
            <a:r>
              <a:rPr lang="en-US" altLang="en-US" sz="2400" b="1" dirty="0" smtClean="0"/>
              <a:t>of irregularities:</a:t>
            </a:r>
          </a:p>
          <a:p>
            <a:r>
              <a:rPr lang="en-US" altLang="en-US" sz="1900" b="1" dirty="0" smtClean="0"/>
              <a:t>Accommodations</a:t>
            </a:r>
            <a:endParaRPr lang="en-US" altLang="en-US" sz="1900" dirty="0" smtClean="0"/>
          </a:p>
          <a:p>
            <a:pPr lvl="1"/>
            <a:r>
              <a:rPr lang="en-US" altLang="en-US" sz="1900" dirty="0" smtClean="0"/>
              <a:t>Students given the wrong accommodation or not given their accommodation</a:t>
            </a:r>
          </a:p>
          <a:p>
            <a:pPr lvl="2"/>
            <a:r>
              <a:rPr lang="en-US" altLang="en-US" sz="1900" dirty="0" smtClean="0"/>
              <a:t>Test scores may be invalidated by GaDOE</a:t>
            </a:r>
          </a:p>
          <a:p>
            <a:pPr lvl="2"/>
            <a:r>
              <a:rPr lang="en-US" altLang="en-US" sz="1900" dirty="0" smtClean="0"/>
              <a:t>School or system notifies parent (as soon as possible)</a:t>
            </a:r>
          </a:p>
          <a:p>
            <a:pPr lvl="2"/>
            <a:r>
              <a:rPr lang="en-US" altLang="en-US" sz="1900" b="1" dirty="0" smtClean="0"/>
              <a:t>Requires Portal entry</a:t>
            </a:r>
          </a:p>
          <a:p>
            <a:pPr lvl="1"/>
            <a:r>
              <a:rPr lang="en-US" altLang="en-US" sz="1900" dirty="0" smtClean="0"/>
              <a:t>Students refuse their accommodations</a:t>
            </a:r>
          </a:p>
          <a:p>
            <a:pPr lvl="2"/>
            <a:r>
              <a:rPr lang="en-US" altLang="en-US" sz="1900" dirty="0" smtClean="0"/>
              <a:t>School or system notifies parent (prior to the beginning of testing, if at all possible)</a:t>
            </a:r>
          </a:p>
          <a:p>
            <a:pPr lvl="2"/>
            <a:r>
              <a:rPr lang="en-US" altLang="en-US" sz="1900" dirty="0" smtClean="0"/>
              <a:t>Test scores are coded as </a:t>
            </a:r>
            <a:r>
              <a:rPr lang="en-US" altLang="en-US" sz="1900" b="1" dirty="0" smtClean="0"/>
              <a:t>an irregularity; requires Portal entry</a:t>
            </a:r>
          </a:p>
          <a:p>
            <a:pPr lvl="2"/>
            <a:r>
              <a:rPr lang="en-US" altLang="en-US" sz="1900" dirty="0" smtClean="0"/>
              <a:t>Please fill in the Accommodations code on student answer document or in the Test Administration System since the school attempted to provide the accommodation </a:t>
            </a:r>
          </a:p>
          <a:p>
            <a:pPr lvl="2"/>
            <a:r>
              <a:rPr lang="en-US" altLang="en-US" sz="1900" dirty="0" smtClean="0"/>
              <a:t>These irregularities might be prevented by involving students in the discussion of their accommodations.</a:t>
            </a:r>
          </a:p>
          <a:p>
            <a:pPr lvl="1">
              <a:buFont typeface="Arial" charset="0"/>
              <a:buNone/>
            </a:pPr>
            <a:endParaRPr lang="en-US" altLang="en-US" sz="19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62</a:t>
            </a:fld>
            <a:endParaRPr lang="en-US" dirty="0"/>
          </a:p>
        </p:txBody>
      </p:sp>
    </p:spTree>
    <p:extLst>
      <p:ext uri="{BB962C8B-B14F-4D97-AF65-F5344CB8AC3E}">
        <p14:creationId xmlns:p14="http://schemas.microsoft.com/office/powerpoint/2010/main" val="26822260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0" y="0"/>
            <a:ext cx="6316630" cy="1325563"/>
          </a:xfrm>
        </p:spPr>
        <p:txBody>
          <a:bodyPr/>
          <a:lstStyle/>
          <a:p>
            <a:r>
              <a:rPr lang="en-US" altLang="en-US" dirty="0" smtClean="0">
                <a:solidFill>
                  <a:srgbClr val="0000CC"/>
                </a:solidFill>
              </a:rPr>
              <a:t>Testing Irregularities </a:t>
            </a:r>
          </a:p>
        </p:txBody>
      </p:sp>
      <p:sp>
        <p:nvSpPr>
          <p:cNvPr id="91139" name="Content Placeholder 2"/>
          <p:cNvSpPr>
            <a:spLocks noGrp="1"/>
          </p:cNvSpPr>
          <p:nvPr>
            <p:ph idx="1"/>
          </p:nvPr>
        </p:nvSpPr>
        <p:spPr>
          <a:xfrm>
            <a:off x="381000" y="1541124"/>
            <a:ext cx="8156825" cy="4356439"/>
          </a:xfrm>
        </p:spPr>
        <p:txBody>
          <a:bodyPr/>
          <a:lstStyle/>
          <a:p>
            <a:pPr>
              <a:buFont typeface="Arial" charset="0"/>
              <a:buNone/>
            </a:pPr>
            <a:r>
              <a:rPr lang="en-US" altLang="en-US" sz="2800" b="1" dirty="0" smtClean="0"/>
              <a:t>Some examples</a:t>
            </a:r>
            <a:r>
              <a:rPr lang="en-US" altLang="en-US" sz="2800" b="1" dirty="0" smtClean="0">
                <a:solidFill>
                  <a:srgbClr val="7030A0"/>
                </a:solidFill>
              </a:rPr>
              <a:t> </a:t>
            </a:r>
            <a:r>
              <a:rPr lang="en-US" altLang="en-US" sz="2800" b="1" dirty="0" smtClean="0"/>
              <a:t>of irregularities</a:t>
            </a:r>
            <a:r>
              <a:rPr lang="en-US" altLang="en-US" sz="2800" dirty="0" smtClean="0"/>
              <a:t>:</a:t>
            </a:r>
          </a:p>
          <a:p>
            <a:r>
              <a:rPr lang="en-US" altLang="en-US" sz="2800" b="1" dirty="0" smtClean="0"/>
              <a:t>Testing the wrong student or subject area</a:t>
            </a:r>
            <a:endParaRPr lang="en-US" altLang="en-US" sz="2800" dirty="0" smtClean="0"/>
          </a:p>
          <a:p>
            <a:pPr lvl="1"/>
            <a:r>
              <a:rPr lang="en-US" altLang="en-US" sz="2400" dirty="0" smtClean="0"/>
              <a:t>Students given the wrong EOC</a:t>
            </a:r>
          </a:p>
          <a:p>
            <a:pPr lvl="2"/>
            <a:r>
              <a:rPr lang="en-US" altLang="en-US" sz="2300" dirty="0" smtClean="0"/>
              <a:t>Test scores are </a:t>
            </a:r>
            <a:r>
              <a:rPr lang="en-US" altLang="en-US" sz="2300" b="1" dirty="0" smtClean="0"/>
              <a:t>invalidated</a:t>
            </a:r>
            <a:r>
              <a:rPr lang="en-US" altLang="en-US" sz="2300" dirty="0" smtClean="0"/>
              <a:t> by GaDOE; </a:t>
            </a:r>
            <a:r>
              <a:rPr lang="en-US" altLang="en-US" sz="2300" b="1" dirty="0" smtClean="0"/>
              <a:t>requires Portal entry</a:t>
            </a:r>
            <a:endParaRPr lang="en-US" altLang="en-US" sz="2300" dirty="0" smtClean="0"/>
          </a:p>
          <a:p>
            <a:pPr lvl="1"/>
            <a:r>
              <a:rPr lang="en-US" altLang="en-US" sz="2400" dirty="0" smtClean="0"/>
              <a:t>Student testing under wrong GTID </a:t>
            </a:r>
          </a:p>
          <a:p>
            <a:pPr lvl="2"/>
            <a:r>
              <a:rPr lang="en-US" altLang="en-US" dirty="0" smtClean="0"/>
              <a:t>Contact GaDOE as soon as possible</a:t>
            </a:r>
          </a:p>
          <a:p>
            <a:pPr lvl="3"/>
            <a:r>
              <a:rPr lang="en-US" altLang="en-US" sz="2300" dirty="0" smtClean="0"/>
              <a:t>Much easier to fix during the administration or within the first 48</a:t>
            </a:r>
            <a:r>
              <a:rPr lang="en-US" altLang="en-US" sz="2300" dirty="0" smtClean="0">
                <a:solidFill>
                  <a:srgbClr val="7030A0"/>
                </a:solidFill>
              </a:rPr>
              <a:t> </a:t>
            </a:r>
            <a:r>
              <a:rPr lang="en-US" altLang="en-US" sz="2300" dirty="0" smtClean="0"/>
              <a:t>hours</a:t>
            </a:r>
            <a:r>
              <a:rPr lang="en-US" altLang="en-US" sz="2300" dirty="0" smtClean="0">
                <a:solidFill>
                  <a:srgbClr val="7030A0"/>
                </a:solidFill>
              </a:rPr>
              <a:t> </a:t>
            </a:r>
            <a:r>
              <a:rPr lang="en-US" altLang="en-US" sz="2300" dirty="0" smtClean="0"/>
              <a:t>after the close of the administration</a:t>
            </a:r>
          </a:p>
          <a:p>
            <a:pPr lvl="2">
              <a:buFont typeface="Arial" charset="0"/>
              <a:buNone/>
            </a:pPr>
            <a:endParaRPr lang="en-US" altLang="en-US" sz="1800" dirty="0" smtClean="0"/>
          </a:p>
          <a:p>
            <a:pPr lvl="1">
              <a:buFont typeface="Arial" charset="0"/>
              <a:buNone/>
            </a:pPr>
            <a:endParaRPr lang="en-US" altLang="en-US" sz="24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63</a:t>
            </a:fld>
            <a:endParaRPr lang="en-US" dirty="0"/>
          </a:p>
        </p:txBody>
      </p:sp>
    </p:spTree>
    <p:extLst>
      <p:ext uri="{BB962C8B-B14F-4D97-AF65-F5344CB8AC3E}">
        <p14:creationId xmlns:p14="http://schemas.microsoft.com/office/powerpoint/2010/main" val="31434744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94130" y="0"/>
            <a:ext cx="6898341" cy="1143000"/>
          </a:xfrm>
        </p:spPr>
        <p:txBody>
          <a:bodyPr>
            <a:normAutofit/>
          </a:bodyPr>
          <a:lstStyle/>
          <a:p>
            <a:r>
              <a:rPr lang="en-US" altLang="en-US" sz="3600" dirty="0" smtClean="0">
                <a:solidFill>
                  <a:srgbClr val="0000CC"/>
                </a:solidFill>
              </a:rPr>
              <a:t>Avoiding Testing Irregularities </a:t>
            </a:r>
          </a:p>
        </p:txBody>
      </p:sp>
      <p:sp>
        <p:nvSpPr>
          <p:cNvPr id="92163" name="Content Placeholder 2"/>
          <p:cNvSpPr>
            <a:spLocks noGrp="1"/>
          </p:cNvSpPr>
          <p:nvPr>
            <p:ph idx="1"/>
          </p:nvPr>
        </p:nvSpPr>
        <p:spPr>
          <a:xfrm>
            <a:off x="381000" y="1510300"/>
            <a:ext cx="8074631" cy="4509499"/>
          </a:xfrm>
        </p:spPr>
        <p:txBody>
          <a:bodyPr/>
          <a:lstStyle/>
          <a:p>
            <a:r>
              <a:rPr lang="en-US" altLang="en-US" sz="2000" dirty="0" smtClean="0"/>
              <a:t>Adhere to test security policies, protocols and procedures.</a:t>
            </a:r>
          </a:p>
          <a:p>
            <a:r>
              <a:rPr lang="en-US" altLang="en-US" sz="2000" dirty="0" smtClean="0"/>
              <a:t>Reinforce the use of active monitoring in testing environments.</a:t>
            </a:r>
          </a:p>
          <a:p>
            <a:r>
              <a:rPr lang="en-US" altLang="en-US" sz="2000" dirty="0" smtClean="0"/>
              <a:t>Immediately report any possible testing irregularities.</a:t>
            </a:r>
          </a:p>
          <a:p>
            <a:r>
              <a:rPr lang="en-US" altLang="en-US" sz="2000" dirty="0" smtClean="0"/>
              <a:t>Properly identify all students who should receive accommodations </a:t>
            </a:r>
            <a:r>
              <a:rPr lang="en-US" altLang="en-US" sz="2000" b="1" u="sng" dirty="0" smtClean="0"/>
              <a:t>prior</a:t>
            </a:r>
            <a:r>
              <a:rPr lang="en-US" altLang="en-US" sz="2000" dirty="0" smtClean="0"/>
              <a:t> to testing. </a:t>
            </a:r>
          </a:p>
          <a:p>
            <a:r>
              <a:rPr lang="en-US" altLang="en-US" sz="2000" dirty="0" smtClean="0"/>
              <a:t>Students’ IEP/IAP/TPC plans should be regularly reviewed to determine if accommodations are still appropriate or needed.</a:t>
            </a:r>
          </a:p>
          <a:p>
            <a:r>
              <a:rPr lang="en-US" altLang="en-US" sz="2000" dirty="0" smtClean="0"/>
              <a:t>If a student is suspected of cheating, but there is no proof of his or her action, allow the student to complete the section and/or entire test.  </a:t>
            </a:r>
          </a:p>
          <a:p>
            <a:pPr lvl="1"/>
            <a:r>
              <a:rPr lang="en-US" altLang="en-US" sz="2000" dirty="0" smtClean="0"/>
              <a:t>An invalidation can always occur after all of the facts are collected.</a:t>
            </a:r>
          </a:p>
          <a:p>
            <a:r>
              <a:rPr lang="en-US" altLang="en-US" sz="2000" dirty="0" smtClean="0"/>
              <a:t>In the event of an evacuation or other unexpected event, have a plan in place to quickly secure testing environments and/or materials.</a:t>
            </a:r>
          </a:p>
          <a:p>
            <a:endParaRPr lang="en-US" altLang="en-US" sz="2000" dirty="0" smtClean="0"/>
          </a:p>
          <a:p>
            <a:endParaRPr lang="en-US" altLang="en-US" sz="2000" dirty="0" smtClean="0"/>
          </a:p>
          <a:p>
            <a:endParaRPr lang="en-US" altLang="en-US" sz="2800" dirty="0" smtClean="0"/>
          </a:p>
          <a:p>
            <a:pPr lvl="2">
              <a:buFont typeface="Arial" charset="0"/>
              <a:buNone/>
            </a:pPr>
            <a:endParaRPr lang="en-US" altLang="en-US" sz="1800" dirty="0" smtClean="0"/>
          </a:p>
          <a:p>
            <a:pPr lvl="1">
              <a:buFont typeface="Arial" charset="0"/>
              <a:buNone/>
            </a:pPr>
            <a:endParaRPr lang="en-US" altLang="en-US" sz="24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64</a:t>
            </a:fld>
            <a:endParaRPr lang="en-US" dirty="0"/>
          </a:p>
        </p:txBody>
      </p:sp>
    </p:spTree>
    <p:extLst>
      <p:ext uri="{BB962C8B-B14F-4D97-AF65-F5344CB8AC3E}">
        <p14:creationId xmlns:p14="http://schemas.microsoft.com/office/powerpoint/2010/main" val="10700522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0" y="94130"/>
            <a:ext cx="6952129" cy="1417876"/>
          </a:xfrm>
        </p:spPr>
        <p:txBody>
          <a:bodyPr>
            <a:normAutofit/>
          </a:bodyPr>
          <a:lstStyle/>
          <a:p>
            <a:r>
              <a:rPr lang="en-US" altLang="en-US" sz="3600" dirty="0" smtClean="0">
                <a:solidFill>
                  <a:srgbClr val="0000CC"/>
                </a:solidFill>
              </a:rPr>
              <a:t>Avoiding Testing Irregularities </a:t>
            </a:r>
          </a:p>
        </p:txBody>
      </p:sp>
      <p:sp>
        <p:nvSpPr>
          <p:cNvPr id="99331" name="Content Placeholder 2"/>
          <p:cNvSpPr>
            <a:spLocks noGrp="1"/>
          </p:cNvSpPr>
          <p:nvPr>
            <p:ph idx="1"/>
          </p:nvPr>
        </p:nvSpPr>
        <p:spPr>
          <a:xfrm>
            <a:off x="310661" y="1501541"/>
            <a:ext cx="8229600" cy="4642207"/>
          </a:xfrm>
        </p:spPr>
        <p:txBody>
          <a:bodyPr/>
          <a:lstStyle/>
          <a:p>
            <a:pPr>
              <a:buFont typeface="Arial" charset="0"/>
              <a:buNone/>
              <a:defRPr/>
            </a:pPr>
            <a:r>
              <a:rPr lang="en-US" altLang="en-US" sz="2400" dirty="0" smtClean="0"/>
              <a:t>For Online Testing</a:t>
            </a:r>
          </a:p>
          <a:p>
            <a:pPr>
              <a:defRPr/>
            </a:pPr>
            <a:r>
              <a:rPr lang="en-US" sz="2400" dirty="0" smtClean="0"/>
              <a:t>Systems must complete all suggested readiness checks prior to and, where applicable, during testing. </a:t>
            </a:r>
          </a:p>
          <a:p>
            <a:pPr>
              <a:defRPr/>
            </a:pPr>
            <a:r>
              <a:rPr lang="en-US" sz="2400" dirty="0" smtClean="0"/>
              <a:t>If you encounter connectivity issues </a:t>
            </a:r>
          </a:p>
          <a:p>
            <a:pPr lvl="1">
              <a:defRPr/>
            </a:pPr>
            <a:r>
              <a:rPr lang="en-US" sz="2000" b="1" dirty="0" smtClean="0"/>
              <a:t>prior</a:t>
            </a:r>
            <a:r>
              <a:rPr lang="en-US" sz="2000" dirty="0" smtClean="0"/>
              <a:t> to the start of testing, </a:t>
            </a:r>
            <a:r>
              <a:rPr lang="en-US" sz="2000" b="1" dirty="0" smtClean="0"/>
              <a:t>use the appropriate troubleshooting tools available to correct the issues. If problems persist, </a:t>
            </a:r>
            <a:r>
              <a:rPr lang="en-US" sz="2000" dirty="0" smtClean="0"/>
              <a:t>use your best judgment as to whether or not to allow students to begin testing</a:t>
            </a:r>
          </a:p>
          <a:p>
            <a:pPr lvl="1">
              <a:defRPr/>
            </a:pPr>
            <a:r>
              <a:rPr lang="en-US" sz="2000" b="1" dirty="0" smtClean="0"/>
              <a:t>during </a:t>
            </a:r>
            <a:r>
              <a:rPr lang="en-US" sz="2000" dirty="0" smtClean="0"/>
              <a:t>testing, </a:t>
            </a:r>
            <a:r>
              <a:rPr lang="en-US" sz="2000" b="1" dirty="0" smtClean="0"/>
              <a:t>use the appropriate troubleshooting tools available to correct the issues. </a:t>
            </a:r>
            <a:r>
              <a:rPr lang="en-US" sz="2000" dirty="0" smtClean="0"/>
              <a:t> </a:t>
            </a:r>
            <a:r>
              <a:rPr lang="en-US" sz="2000" b="1" dirty="0" smtClean="0"/>
              <a:t>If problems persist</a:t>
            </a:r>
            <a:r>
              <a:rPr lang="en-US" sz="2000" dirty="0" smtClean="0"/>
              <a:t> use your best judgment as to whether or not to allow students to continue </a:t>
            </a:r>
            <a:r>
              <a:rPr lang="en-US" sz="2000" b="1" dirty="0" smtClean="0"/>
              <a:t>testing.</a:t>
            </a:r>
            <a:r>
              <a:rPr lang="en-US" sz="2000" dirty="0" smtClean="0"/>
              <a:t> </a:t>
            </a:r>
          </a:p>
          <a:p>
            <a:pPr lvl="1">
              <a:defRPr/>
            </a:pPr>
            <a:r>
              <a:rPr lang="en-US" sz="2000" b="1" dirty="0" smtClean="0">
                <a:solidFill>
                  <a:srgbClr val="FF0000"/>
                </a:solidFill>
              </a:rPr>
              <a:t>Student Test Tickets </a:t>
            </a:r>
            <a:r>
              <a:rPr lang="en-US" sz="2000" dirty="0" smtClean="0">
                <a:solidFill>
                  <a:srgbClr val="FF0000"/>
                </a:solidFill>
              </a:rPr>
              <a:t>must be used to verify student name and GTID prior to testing.</a:t>
            </a:r>
          </a:p>
          <a:p>
            <a:pPr lvl="1">
              <a:defRPr/>
            </a:pPr>
            <a:r>
              <a:rPr lang="en-US" dirty="0" smtClean="0"/>
              <a:t>CTB Call Center-866-282-2249</a:t>
            </a:r>
          </a:p>
          <a:p>
            <a:pPr marL="457200" lvl="1" indent="0">
              <a:buFont typeface="Arial" charset="0"/>
              <a:buNone/>
              <a:defRPr/>
            </a:pPr>
            <a:endParaRPr lang="en-US" sz="1800" dirty="0" smtClean="0"/>
          </a:p>
          <a:p>
            <a:pPr>
              <a:defRPr/>
            </a:pPr>
            <a:endParaRPr lang="en-US" altLang="en-US" sz="2400" dirty="0" smtClean="0"/>
          </a:p>
          <a:p>
            <a:pPr>
              <a:defRPr/>
            </a:pPr>
            <a:endParaRPr lang="en-US" altLang="en-US" sz="2400" dirty="0" smtClean="0"/>
          </a:p>
          <a:p>
            <a:pPr>
              <a:defRPr/>
            </a:pPr>
            <a:endParaRPr lang="en-US" altLang="en-US" sz="2000" dirty="0" smtClean="0"/>
          </a:p>
          <a:p>
            <a:pPr>
              <a:defRPr/>
            </a:pPr>
            <a:endParaRPr lang="en-US" altLang="en-US" sz="2000" dirty="0" smtClean="0"/>
          </a:p>
          <a:p>
            <a:pPr>
              <a:defRPr/>
            </a:pPr>
            <a:endParaRPr lang="en-US" altLang="en-US" sz="2800" dirty="0" smtClean="0"/>
          </a:p>
          <a:p>
            <a:pPr lvl="2">
              <a:buFont typeface="Arial" charset="0"/>
              <a:buNone/>
              <a:defRPr/>
            </a:pPr>
            <a:endParaRPr lang="en-US" altLang="en-US" sz="1800" dirty="0" smtClean="0"/>
          </a:p>
          <a:p>
            <a:pPr lvl="1">
              <a:buFont typeface="Arial" charset="0"/>
              <a:buNone/>
              <a:defRPr/>
            </a:pPr>
            <a:endParaRPr lang="en-US" altLang="en-US" sz="24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65</a:t>
            </a:fld>
            <a:endParaRPr lang="en-US" dirty="0"/>
          </a:p>
        </p:txBody>
      </p:sp>
    </p:spTree>
    <p:extLst>
      <p:ext uri="{BB962C8B-B14F-4D97-AF65-F5344CB8AC3E}">
        <p14:creationId xmlns:p14="http://schemas.microsoft.com/office/powerpoint/2010/main" val="1753854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103094"/>
            <a:ext cx="8229600" cy="1143000"/>
          </a:xfrm>
        </p:spPr>
        <p:txBody>
          <a:bodyPr>
            <a:normAutofit/>
          </a:bodyPr>
          <a:lstStyle/>
          <a:p>
            <a:pPr eaLnBrk="1" hangingPunct="1"/>
            <a:r>
              <a:rPr lang="en-US" altLang="en-US" dirty="0" smtClean="0">
                <a:solidFill>
                  <a:srgbClr val="0000CC"/>
                </a:solidFill>
              </a:rPr>
              <a:t>Before Testing</a:t>
            </a:r>
            <a:br>
              <a:rPr lang="en-US" altLang="en-US" dirty="0" smtClean="0">
                <a:solidFill>
                  <a:srgbClr val="0000CC"/>
                </a:solidFill>
              </a:rPr>
            </a:br>
            <a:r>
              <a:rPr lang="en-US" altLang="en-US" sz="2800" dirty="0" smtClean="0">
                <a:solidFill>
                  <a:srgbClr val="0000CC"/>
                </a:solidFill>
              </a:rPr>
              <a:t>System Test Coordinators</a:t>
            </a:r>
          </a:p>
        </p:txBody>
      </p:sp>
      <p:sp>
        <p:nvSpPr>
          <p:cNvPr id="97283" name="Content Placeholder 2"/>
          <p:cNvSpPr>
            <a:spLocks noGrp="1"/>
          </p:cNvSpPr>
          <p:nvPr>
            <p:ph idx="1"/>
          </p:nvPr>
        </p:nvSpPr>
        <p:spPr>
          <a:xfrm>
            <a:off x="201705" y="1492624"/>
            <a:ext cx="8253925" cy="4831976"/>
          </a:xfrm>
        </p:spPr>
        <p:txBody>
          <a:bodyPr>
            <a:normAutofit lnSpcReduction="10000"/>
          </a:bodyPr>
          <a:lstStyle/>
          <a:p>
            <a:pPr marL="0" indent="0" algn="ctr" eaLnBrk="1" hangingPunct="1">
              <a:buFont typeface="Arial" charset="0"/>
              <a:buNone/>
              <a:defRPr/>
            </a:pPr>
            <a:r>
              <a:rPr lang="en-US" altLang="en-US" b="1" dirty="0" smtClean="0"/>
              <a:t>Receipt of Materials</a:t>
            </a:r>
          </a:p>
          <a:p>
            <a:pPr eaLnBrk="1" hangingPunct="1">
              <a:defRPr/>
            </a:pPr>
            <a:r>
              <a:rPr lang="en-US" altLang="en-US" sz="2200" dirty="0" smtClean="0"/>
              <a:t>Materials will be delivered approximately 2 weeks before test administration dates.</a:t>
            </a:r>
          </a:p>
          <a:p>
            <a:pPr eaLnBrk="1" hangingPunct="1">
              <a:defRPr/>
            </a:pPr>
            <a:r>
              <a:rPr lang="en-US" altLang="en-US" sz="2200" dirty="0" smtClean="0"/>
              <a:t>Use the “Customer Sign-Off” area of the packing list(s) to inventory materials, and sign System Shipment Verification Form.</a:t>
            </a:r>
          </a:p>
          <a:p>
            <a:pPr lvl="1" eaLnBrk="1" hangingPunct="1">
              <a:defRPr/>
            </a:pPr>
            <a:r>
              <a:rPr lang="en-US" altLang="en-US" sz="2000" dirty="0" smtClean="0"/>
              <a:t>Braille and Large-Print test booklets will ship separately.</a:t>
            </a:r>
          </a:p>
          <a:p>
            <a:pPr lvl="1" eaLnBrk="1" hangingPunct="1">
              <a:defRPr/>
            </a:pPr>
            <a:r>
              <a:rPr lang="en-US" altLang="en-US" sz="2000" dirty="0" smtClean="0"/>
              <a:t>For any discrepancies, contact CTB at </a:t>
            </a:r>
            <a:r>
              <a:rPr lang="en-US" altLang="en-US" sz="2000" dirty="0" smtClean="0">
                <a:solidFill>
                  <a:srgbClr val="FF0000"/>
                </a:solidFill>
                <a:hlinkClick r:id="rId3"/>
              </a:rPr>
              <a:t>www.ctb.com/ga</a:t>
            </a:r>
            <a:r>
              <a:rPr lang="en-US" altLang="en-US" sz="2000" dirty="0" smtClean="0"/>
              <a:t>.</a:t>
            </a:r>
          </a:p>
          <a:p>
            <a:pPr eaLnBrk="1" hangingPunct="1">
              <a:defRPr/>
            </a:pPr>
            <a:r>
              <a:rPr lang="en-US" altLang="en-US" sz="2200" dirty="0" smtClean="0"/>
              <a:t>Store all test materials in a secure/locked area.</a:t>
            </a:r>
          </a:p>
          <a:p>
            <a:pPr eaLnBrk="1" hangingPunct="1">
              <a:defRPr/>
            </a:pPr>
            <a:r>
              <a:rPr lang="en-US" altLang="en-US" sz="2200" dirty="0" smtClean="0"/>
              <a:t>Sufficient overage will be packed in each school’s boxes.</a:t>
            </a:r>
          </a:p>
          <a:p>
            <a:pPr eaLnBrk="1" hangingPunct="1">
              <a:defRPr/>
            </a:pPr>
            <a:r>
              <a:rPr lang="en-US" altLang="en-US" sz="2200" dirty="0" smtClean="0"/>
              <a:t>The shipping labels and the original boxes are to be used when returning test materials to CTB Scoring Center.</a:t>
            </a:r>
          </a:p>
          <a:p>
            <a:pPr eaLnBrk="1" hangingPunct="1">
              <a:defRPr/>
            </a:pPr>
            <a:r>
              <a:rPr lang="en-US" altLang="en-US" sz="2200" dirty="0" smtClean="0">
                <a:solidFill>
                  <a:schemeClr val="tx1">
                    <a:lumMod val="95000"/>
                    <a:lumOff val="5000"/>
                  </a:schemeClr>
                </a:solidFill>
              </a:rPr>
              <a:t>Additional orders will not be approved and shipped until the system has received their initial shipment.</a:t>
            </a:r>
          </a:p>
          <a:p>
            <a:pPr eaLnBrk="1" hangingPunct="1">
              <a:defRPr/>
            </a:pPr>
            <a:endParaRPr lang="en-US" altLang="en-US" sz="2400" b="1" dirty="0" smtClean="0"/>
          </a:p>
          <a:p>
            <a:pPr eaLnBrk="1" hangingPunct="1">
              <a:defRPr/>
            </a:pPr>
            <a:endParaRPr lang="en-US" altLang="en-US" sz="2400" dirty="0" smtClean="0"/>
          </a:p>
          <a:p>
            <a:pPr marL="0" indent="0" eaLnBrk="1" hangingPunct="1">
              <a:buFont typeface="Arial" charset="0"/>
              <a:buNone/>
              <a:defRPr/>
            </a:pPr>
            <a:endParaRPr lang="en-US" altLang="en-US" sz="24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66</a:t>
            </a:fld>
            <a:endParaRPr lang="en-US" dirty="0"/>
          </a:p>
        </p:txBody>
      </p:sp>
    </p:spTree>
    <p:extLst>
      <p:ext uri="{BB962C8B-B14F-4D97-AF65-F5344CB8AC3E}">
        <p14:creationId xmlns:p14="http://schemas.microsoft.com/office/powerpoint/2010/main" val="2252841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3" y="165834"/>
            <a:ext cx="6290772" cy="1325563"/>
          </a:xfrm>
        </p:spPr>
        <p:txBody>
          <a:bodyPr>
            <a:normAutofit/>
          </a:bodyPr>
          <a:lstStyle/>
          <a:p>
            <a:r>
              <a:rPr lang="en-US" b="0" dirty="0" smtClean="0">
                <a:solidFill>
                  <a:srgbClr val="0000CC"/>
                </a:solidFill>
              </a:rPr>
              <a:t>Before Testing</a:t>
            </a:r>
            <a:r>
              <a:rPr lang="en-US" sz="3600" b="0" dirty="0" smtClean="0">
                <a:solidFill>
                  <a:srgbClr val="0000CC"/>
                </a:solidFill>
              </a:rPr>
              <a:t/>
            </a:r>
            <a:br>
              <a:rPr lang="en-US" sz="3600" b="0" dirty="0" smtClean="0">
                <a:solidFill>
                  <a:srgbClr val="0000CC"/>
                </a:solidFill>
              </a:rPr>
            </a:br>
            <a:endParaRPr lang="en-US" sz="3600" b="0" dirty="0">
              <a:solidFill>
                <a:srgbClr val="0000CC"/>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09509006"/>
              </p:ext>
            </p:extLst>
          </p:nvPr>
        </p:nvGraphicFramePr>
        <p:xfrm>
          <a:off x="105878" y="1672409"/>
          <a:ext cx="8458200" cy="4284046"/>
        </p:xfrm>
        <a:graphic>
          <a:graphicData uri="http://schemas.openxmlformats.org/drawingml/2006/table">
            <a:tbl>
              <a:tblPr firstRow="1" bandRow="1">
                <a:tableStyleId>{5C22544A-7EE6-4342-B048-85BDC9FD1C3A}</a:tableStyleId>
              </a:tblPr>
              <a:tblGrid>
                <a:gridCol w="6552736"/>
                <a:gridCol w="964170"/>
                <a:gridCol w="941294"/>
              </a:tblGrid>
              <a:tr h="656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bg1"/>
                          </a:solidFill>
                        </a:rPr>
                        <a:t>System Test Coordinators’ Responsibilities</a:t>
                      </a:r>
                      <a:endParaRPr lang="en-US" sz="2400" b="0" dirty="0">
                        <a:solidFill>
                          <a:schemeClr val="bg1"/>
                        </a:solidFill>
                      </a:endParaRPr>
                    </a:p>
                  </a:txBody>
                  <a:tcPr/>
                </a:tc>
                <a:tc>
                  <a:txBody>
                    <a:bodyPr/>
                    <a:lstStyle/>
                    <a:p>
                      <a:r>
                        <a:rPr lang="en-US" dirty="0" smtClean="0"/>
                        <a:t>Paper</a:t>
                      </a:r>
                      <a:endParaRPr lang="en-US" dirty="0"/>
                    </a:p>
                  </a:txBody>
                  <a:tcPr/>
                </a:tc>
                <a:tc>
                  <a:txBody>
                    <a:bodyPr/>
                    <a:lstStyle/>
                    <a:p>
                      <a:r>
                        <a:rPr lang="en-US" dirty="0" smtClean="0"/>
                        <a:t>Online</a:t>
                      </a:r>
                      <a:endParaRPr lang="en-US" dirty="0"/>
                    </a:p>
                  </a:txBody>
                  <a:tcPr/>
                </a:tc>
              </a:tr>
              <a:tr h="617758">
                <a:tc>
                  <a:txBody>
                    <a:bodyPr/>
                    <a:lstStyle/>
                    <a:p>
                      <a:pPr marL="285750" indent="-285750">
                        <a:buFont typeface="Arial" pitchFamily="34" charset="0"/>
                        <a:buChar char="•"/>
                      </a:pPr>
                      <a:r>
                        <a:rPr lang="en-US" sz="1600" dirty="0" smtClean="0"/>
                        <a:t>Review </a:t>
                      </a:r>
                      <a:r>
                        <a:rPr lang="en-US" sz="1600" i="1" dirty="0" smtClean="0"/>
                        <a:t>Test Coordinator’s Manual (TCM</a:t>
                      </a:r>
                      <a:r>
                        <a:rPr lang="en-US" sz="1600" dirty="0" smtClean="0"/>
                        <a:t>) </a:t>
                      </a:r>
                      <a:r>
                        <a:rPr lang="en-US" sz="1600" i="1" dirty="0" smtClean="0"/>
                        <a:t>Test Examiner’s Manuals, both Paper-and-Pencil (P/P TEM) and Online (OL TEM)</a:t>
                      </a:r>
                      <a:endParaRPr lang="en-US" sz="1600" dirty="0"/>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400" b="1" dirty="0" smtClean="0">
                          <a:solidFill>
                            <a:srgbClr val="00B050"/>
                          </a:solidFill>
                          <a:sym typeface="Wingdings 2"/>
                        </a:rPr>
                        <a:t></a:t>
                      </a:r>
                      <a:endParaRPr lang="en-US" sz="2400" b="1" dirty="0" smtClean="0">
                        <a:solidFill>
                          <a:srgbClr val="00B050"/>
                        </a:solidFill>
                      </a:endParaRPr>
                    </a:p>
                    <a:p>
                      <a:pPr marL="0" indent="0">
                        <a:buFont typeface="Wingdings" pitchFamily="2" charset="2"/>
                        <a:buNone/>
                      </a:pPr>
                      <a:endParaRPr lang="en-US" dirty="0"/>
                    </a:p>
                  </a:txBody>
                  <a:tcPr/>
                </a:tc>
              </a:tr>
              <a:tr h="558924">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Review the </a:t>
                      </a:r>
                      <a:r>
                        <a:rPr lang="en-US" sz="1600" i="1" dirty="0" smtClean="0"/>
                        <a:t>Online Practice Test Directions</a:t>
                      </a:r>
                      <a:r>
                        <a:rPr lang="en-US" sz="1600" dirty="0" smtClean="0"/>
                        <a:t> document</a:t>
                      </a:r>
                    </a:p>
                    <a:p>
                      <a:endParaRPr lang="en-US" sz="1600" dirty="0"/>
                    </a:p>
                  </a:txBody>
                  <a:tcPr/>
                </a:tc>
                <a:tc>
                  <a:txBody>
                    <a:bodyPr/>
                    <a:lstStyle/>
                    <a:p>
                      <a:pPr marL="0" indent="0" algn="ctr">
                        <a:buFont typeface="Wingdings" pitchFamily="2" charset="2"/>
                        <a:buNone/>
                      </a:pPr>
                      <a:endParaRPr lang="en-US" sz="2400" b="1" dirty="0">
                        <a:solidFill>
                          <a:srgbClr val="00B050"/>
                        </a:solidFill>
                      </a:endParaRPr>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r>
              <a:tr h="558924">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Organize training sessions for School Test Coordinators </a:t>
                      </a:r>
                      <a:endParaRPr lang="en-US" sz="1600" dirty="0" smtClean="0">
                        <a:solidFill>
                          <a:srgbClr val="FF0000"/>
                        </a:solidFill>
                      </a:endParaRPr>
                    </a:p>
                    <a:p>
                      <a:endParaRPr lang="en-US" sz="1600" dirty="0"/>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r>
              <a:tr h="558924">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Organize system security plan</a:t>
                      </a:r>
                    </a:p>
                    <a:p>
                      <a:endParaRPr lang="en-US" sz="1600" dirty="0"/>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r>
              <a:tr h="1158261">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Receive EOC Paper-and-Pencil  (P/P) administration materials and verify that all boxes have been received and develop a process to verify that all numbers from System and School Packing Lists are correct</a:t>
                      </a:r>
                    </a:p>
                    <a:p>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sym typeface="Wingdings 2"/>
                        </a:rPr>
                        <a:t></a:t>
                      </a:r>
                      <a:endParaRPr lang="en-US" sz="1800" b="1" dirty="0" smtClean="0">
                        <a:solidFill>
                          <a:srgbClr val="00B050"/>
                        </a:solidFill>
                      </a:endParaRPr>
                    </a:p>
                    <a:p>
                      <a:endParaRPr lang="en-US" dirty="0"/>
                    </a:p>
                  </a:txBody>
                  <a:tcPr/>
                </a:tc>
                <a:tc>
                  <a:txBody>
                    <a:bodyPr/>
                    <a:lstStyle/>
                    <a:p>
                      <a:endParaRPr lang="en-US" dirty="0"/>
                    </a:p>
                  </a:txBody>
                  <a:tcPr/>
                </a:tc>
              </a:tr>
            </a:tbl>
          </a:graphicData>
        </a:graphic>
      </p:graphicFrame>
      <p:sp>
        <p:nvSpPr>
          <p:cNvPr id="8" name="Slide Number Placeholder 7"/>
          <p:cNvSpPr>
            <a:spLocks noGrp="1"/>
          </p:cNvSpPr>
          <p:nvPr>
            <p:ph type="sldNum" sz="quarter" idx="12"/>
          </p:nvPr>
        </p:nvSpPr>
        <p:spPr/>
        <p:txBody>
          <a:bodyPr/>
          <a:lstStyle/>
          <a:p>
            <a:fld id="{B63E4CEF-BB1E-48C7-AE93-F39F6AA99AD7}" type="slidenum">
              <a:rPr lang="en-US" smtClean="0"/>
              <a:pPr/>
              <a:t>67</a:t>
            </a:fld>
            <a:endParaRPr lang="en-US" dirty="0"/>
          </a:p>
        </p:txBody>
      </p:sp>
    </p:spTree>
    <p:extLst>
      <p:ext uri="{BB962C8B-B14F-4D97-AF65-F5344CB8AC3E}">
        <p14:creationId xmlns:p14="http://schemas.microsoft.com/office/powerpoint/2010/main" val="41217342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normAutofit/>
          </a:bodyPr>
          <a:lstStyle/>
          <a:p>
            <a:r>
              <a:rPr lang="en-US" sz="3600" dirty="0" smtClean="0">
                <a:solidFill>
                  <a:srgbClr val="0000CC"/>
                </a:solidFill>
              </a:rPr>
              <a:t>Before Testing</a:t>
            </a:r>
            <a:endParaRPr lang="en-US" sz="3600" dirty="0">
              <a:solidFill>
                <a:srgbClr val="0000CC"/>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68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23489716"/>
              </p:ext>
            </p:extLst>
          </p:nvPr>
        </p:nvGraphicFramePr>
        <p:xfrm>
          <a:off x="75338" y="1501542"/>
          <a:ext cx="8259858" cy="4254086"/>
        </p:xfrm>
        <a:graphic>
          <a:graphicData uri="http://schemas.openxmlformats.org/drawingml/2006/table">
            <a:tbl>
              <a:tblPr firstRow="1" bandRow="1">
                <a:tableStyleId>{5C22544A-7EE6-4342-B048-85BDC9FD1C3A}</a:tableStyleId>
              </a:tblPr>
              <a:tblGrid>
                <a:gridCol w="6399076"/>
                <a:gridCol w="941561"/>
                <a:gridCol w="919221"/>
              </a:tblGrid>
              <a:tr h="824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bg1"/>
                          </a:solidFill>
                        </a:rPr>
                        <a:t>System Test Coordinators’ Responsibilities</a:t>
                      </a:r>
                      <a:endParaRPr lang="en-US" sz="2400" b="0" dirty="0">
                        <a:solidFill>
                          <a:schemeClr val="bg1"/>
                        </a:solidFill>
                      </a:endParaRPr>
                    </a:p>
                  </a:txBody>
                  <a:tcPr/>
                </a:tc>
                <a:tc>
                  <a:txBody>
                    <a:bodyPr/>
                    <a:lstStyle/>
                    <a:p>
                      <a:r>
                        <a:rPr lang="en-US" dirty="0" smtClean="0"/>
                        <a:t>Paper</a:t>
                      </a:r>
                      <a:endParaRPr lang="en-US" dirty="0"/>
                    </a:p>
                  </a:txBody>
                  <a:tcPr/>
                </a:tc>
                <a:tc>
                  <a:txBody>
                    <a:bodyPr/>
                    <a:lstStyle/>
                    <a:p>
                      <a:r>
                        <a:rPr lang="en-US" dirty="0" smtClean="0"/>
                        <a:t>Online</a:t>
                      </a:r>
                      <a:endParaRPr lang="en-US" dirty="0"/>
                    </a:p>
                  </a:txBody>
                  <a:tcPr/>
                </a:tc>
              </a:tr>
              <a:tr h="1829329">
                <a:tc>
                  <a:txBody>
                    <a:bodyPr/>
                    <a:lstStyle/>
                    <a:p>
                      <a:pPr marL="342900" indent="-342900">
                        <a:spcBef>
                          <a:spcPct val="20000"/>
                        </a:spcBef>
                        <a:buFont typeface="Arial" panose="020B0604020202020204" pitchFamily="34" charset="0"/>
                        <a:buChar char="•"/>
                        <a:defRPr/>
                      </a:pPr>
                      <a:r>
                        <a:rPr lang="en-US" sz="1600" dirty="0" smtClean="0"/>
                        <a:t>Training sessions should include</a:t>
                      </a:r>
                    </a:p>
                    <a:p>
                      <a:pPr marL="800100" lvl="1" indent="-342900">
                        <a:buFont typeface="Calibri" panose="020F0502020204030204" pitchFamily="34" charset="0"/>
                        <a:buChar char="–"/>
                        <a:defRPr/>
                      </a:pPr>
                      <a:r>
                        <a:rPr lang="en-US" sz="1600" dirty="0" smtClean="0"/>
                        <a:t>Adding/Editing Students and Test Sessions (TAS)</a:t>
                      </a:r>
                    </a:p>
                    <a:p>
                      <a:pPr marL="800100" lvl="1" indent="-342900">
                        <a:buFont typeface="Calibri" panose="020F0502020204030204" pitchFamily="34" charset="0"/>
                        <a:buChar char="–"/>
                        <a:defRPr/>
                      </a:pPr>
                      <a:r>
                        <a:rPr lang="en-US" sz="1600" dirty="0" smtClean="0"/>
                        <a:t>Printing, sorting, and distributing Test Tickets (TAS)</a:t>
                      </a:r>
                    </a:p>
                    <a:p>
                      <a:pPr marL="800100" lvl="1" indent="-342900">
                        <a:buFont typeface="Calibri" panose="020F0502020204030204" pitchFamily="34" charset="0"/>
                        <a:buChar char="–"/>
                        <a:defRPr/>
                      </a:pPr>
                      <a:r>
                        <a:rPr lang="en-US" sz="1600" dirty="0" smtClean="0"/>
                        <a:t>Review of the </a:t>
                      </a:r>
                      <a:r>
                        <a:rPr lang="en-US" sz="1600" i="1" dirty="0" smtClean="0"/>
                        <a:t>Online Examiner's Manuel</a:t>
                      </a:r>
                    </a:p>
                    <a:p>
                      <a:pPr marL="800100" lvl="1" indent="-342900">
                        <a:buFont typeface="Calibri" panose="020F0502020204030204" pitchFamily="34" charset="0"/>
                        <a:buChar char="–"/>
                        <a:defRPr/>
                      </a:pPr>
                      <a:r>
                        <a:rPr lang="en-US" sz="1600" dirty="0" smtClean="0"/>
                        <a:t>Managing and coding accommodations (TAS)</a:t>
                      </a:r>
                    </a:p>
                    <a:p>
                      <a:endParaRPr lang="en-US" sz="1600" dirty="0"/>
                    </a:p>
                  </a:txBody>
                  <a:tcPr/>
                </a:tc>
                <a:tc>
                  <a:txBody>
                    <a:bodyPr/>
                    <a:lstStyle/>
                    <a:p>
                      <a:pPr marL="0" indent="0" algn="ctr">
                        <a:buFont typeface="Wingdings" pitchFamily="2" charset="2"/>
                        <a:buNone/>
                      </a:pPr>
                      <a:endParaRPr lang="en-US" sz="2400" b="1"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400" b="1" dirty="0" smtClean="0">
                          <a:solidFill>
                            <a:srgbClr val="00B050"/>
                          </a:solidFill>
                          <a:sym typeface="Wingdings 2"/>
                        </a:rPr>
                        <a:t></a:t>
                      </a:r>
                      <a:endParaRPr lang="en-US" sz="2400" b="1" dirty="0" smtClean="0">
                        <a:solidFill>
                          <a:srgbClr val="00B050"/>
                        </a:solidFill>
                      </a:endParaRPr>
                    </a:p>
                    <a:p>
                      <a:pPr marL="0" indent="0">
                        <a:buFont typeface="Wingdings" pitchFamily="2" charset="2"/>
                        <a:buNone/>
                      </a:pPr>
                      <a:endParaRPr lang="en-US" dirty="0"/>
                    </a:p>
                  </a:txBody>
                  <a:tcPr/>
                </a:tc>
              </a:tr>
              <a:tr h="1599766">
                <a:tc>
                  <a:txBody>
                    <a:bodyPr/>
                    <a:lstStyle/>
                    <a:p>
                      <a:pPr marL="285750" indent="-285750">
                        <a:spcBef>
                          <a:spcPct val="20000"/>
                        </a:spcBef>
                        <a:buFont typeface="Arial" pitchFamily="34" charset="0"/>
                        <a:buChar char="•"/>
                        <a:defRPr/>
                      </a:pPr>
                      <a:r>
                        <a:rPr lang="en-US" sz="1600" dirty="0" smtClean="0"/>
                        <a:t>Distribute EOC P/P materials and Pre-ID labels to School Test Coordinators</a:t>
                      </a:r>
                    </a:p>
                    <a:p>
                      <a:pPr marL="285750" lvl="0" indent="-285750">
                        <a:spcBef>
                          <a:spcPct val="20000"/>
                        </a:spcBef>
                        <a:buFont typeface="Arial" panose="020B0604020202020204" pitchFamily="34" charset="0"/>
                        <a:buChar char="•"/>
                        <a:defRPr/>
                      </a:pPr>
                      <a:r>
                        <a:rPr lang="en-US" sz="1600" dirty="0" smtClean="0"/>
                        <a:t>Training</a:t>
                      </a:r>
                      <a:r>
                        <a:rPr lang="en-US" sz="1600" baseline="0" dirty="0" smtClean="0"/>
                        <a:t> sessions for P/P administrations should include a review of the administration procedures from the P/P TEM</a:t>
                      </a:r>
                      <a:endParaRPr lang="en-US" sz="1600" dirty="0" smtClean="0"/>
                    </a:p>
                    <a:p>
                      <a:endParaRPr lang="en-US" sz="1600" dirty="0"/>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c>
                  <a:txBody>
                    <a:bodyPr/>
                    <a:lstStyle/>
                    <a:p>
                      <a:pPr marL="0" indent="0" algn="ctr">
                        <a:buFont typeface="Wingdings" pitchFamily="2" charset="2"/>
                        <a:buNone/>
                      </a:pPr>
                      <a:endParaRPr lang="en-US" sz="2400" b="1" dirty="0">
                        <a:solidFill>
                          <a:srgbClr val="00B050"/>
                        </a:solidFill>
                      </a:endParaRPr>
                    </a:p>
                  </a:txBody>
                  <a:tcPr/>
                </a:tc>
              </a:tr>
            </a:tbl>
          </a:graphicData>
        </a:graphic>
      </p:graphicFrame>
    </p:spTree>
    <p:extLst>
      <p:ext uri="{BB962C8B-B14F-4D97-AF65-F5344CB8AC3E}">
        <p14:creationId xmlns:p14="http://schemas.microsoft.com/office/powerpoint/2010/main" val="36241476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normAutofit/>
          </a:bodyPr>
          <a:lstStyle/>
          <a:p>
            <a:r>
              <a:rPr lang="en-US" b="0" dirty="0" smtClean="0">
                <a:solidFill>
                  <a:srgbClr val="0000CC"/>
                </a:solidFill>
              </a:rPr>
              <a:t>Before Testing</a:t>
            </a:r>
            <a:endParaRPr lang="en-US" b="0" dirty="0">
              <a:solidFill>
                <a:srgbClr val="0000CC"/>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69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51369456"/>
              </p:ext>
            </p:extLst>
          </p:nvPr>
        </p:nvGraphicFramePr>
        <p:xfrm>
          <a:off x="138295" y="1496305"/>
          <a:ext cx="8081680" cy="4598893"/>
        </p:xfrm>
        <a:graphic>
          <a:graphicData uri="http://schemas.openxmlformats.org/drawingml/2006/table">
            <a:tbl>
              <a:tblPr firstRow="1" bandRow="1">
                <a:tableStyleId>{5C22544A-7EE6-4342-B048-85BDC9FD1C3A}</a:tableStyleId>
              </a:tblPr>
              <a:tblGrid>
                <a:gridCol w="6241195"/>
                <a:gridCol w="1029657"/>
                <a:gridCol w="810828"/>
              </a:tblGrid>
              <a:tr h="663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bg1"/>
                          </a:solidFill>
                        </a:rPr>
                        <a:t>System Test Coordinators’ Responsibilities</a:t>
                      </a:r>
                      <a:endParaRPr lang="en-US" sz="2400" b="0" dirty="0">
                        <a:solidFill>
                          <a:schemeClr val="bg1"/>
                        </a:solidFill>
                      </a:endParaRPr>
                    </a:p>
                  </a:txBody>
                  <a:tcPr/>
                </a:tc>
                <a:tc>
                  <a:txBody>
                    <a:bodyPr/>
                    <a:lstStyle/>
                    <a:p>
                      <a:r>
                        <a:rPr lang="en-US" dirty="0" smtClean="0"/>
                        <a:t>Paper</a:t>
                      </a:r>
                      <a:endParaRPr lang="en-US" dirty="0"/>
                    </a:p>
                  </a:txBody>
                  <a:tcPr/>
                </a:tc>
                <a:tc>
                  <a:txBody>
                    <a:bodyPr/>
                    <a:lstStyle/>
                    <a:p>
                      <a:r>
                        <a:rPr lang="en-US" dirty="0" smtClean="0"/>
                        <a:t>Online</a:t>
                      </a:r>
                      <a:endParaRPr lang="en-US" dirty="0"/>
                    </a:p>
                  </a:txBody>
                  <a:tcPr/>
                </a:tc>
              </a:tr>
              <a:tr h="1994444">
                <a:tc>
                  <a:txBody>
                    <a:bodyPr/>
                    <a:lstStyle/>
                    <a:p>
                      <a:pPr marL="342900" indent="-342900">
                        <a:spcBef>
                          <a:spcPct val="20000"/>
                        </a:spcBef>
                        <a:buFontTx/>
                        <a:buChar char="•"/>
                        <a:defRPr/>
                      </a:pPr>
                      <a:r>
                        <a:rPr lang="en-US" sz="1600" dirty="0" smtClean="0"/>
                        <a:t>Distribute EOC P/P materials and Pre-ID labels to School Test Coordinators</a:t>
                      </a:r>
                    </a:p>
                    <a:p>
                      <a:pPr marL="800100" lvl="1" indent="-342900">
                        <a:spcBef>
                          <a:spcPct val="20000"/>
                        </a:spcBef>
                        <a:buFont typeface="Calibri" panose="020F0502020204030204" pitchFamily="34" charset="0"/>
                        <a:buChar char="–"/>
                        <a:defRPr/>
                      </a:pPr>
                      <a:r>
                        <a:rPr lang="en-US" sz="1600" dirty="0" smtClean="0"/>
                        <a:t>If needed, please order additional materials as soon as possible once you have received your initial shipment.  Test Materials Adjustment (TMA) window opens on  April 7, 2015</a:t>
                      </a:r>
                    </a:p>
                    <a:p>
                      <a:endParaRPr lang="en-US" sz="1600" dirty="0"/>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c>
                  <a:txBody>
                    <a:bodyPr/>
                    <a:lstStyle/>
                    <a:p>
                      <a:pPr marL="0" indent="0">
                        <a:buFont typeface="Wingdings" pitchFamily="2" charset="2"/>
                        <a:buNone/>
                      </a:pPr>
                      <a:endParaRPr lang="en-US" dirty="0"/>
                    </a:p>
                  </a:txBody>
                  <a:tcPr/>
                </a:tc>
              </a:tr>
              <a:tr h="1940701">
                <a:tc>
                  <a:txBody>
                    <a:bodyPr/>
                    <a:lstStyle/>
                    <a:p>
                      <a:pPr marL="342900" indent="-342900">
                        <a:buFont typeface="Arial" panose="020B0604020202020204" pitchFamily="34" charset="0"/>
                        <a:buChar char="•"/>
                        <a:defRPr/>
                      </a:pPr>
                      <a:r>
                        <a:rPr lang="en-US" sz="1600" dirty="0" smtClean="0"/>
                        <a:t>Verify School Test Coordinators have scheduled Secure Practice Tests</a:t>
                      </a:r>
                    </a:p>
                    <a:p>
                      <a:pPr marL="800100" lvl="1" indent="-342900">
                        <a:buFont typeface="Calibri" panose="020F0502020204030204" pitchFamily="34" charset="0"/>
                        <a:buChar char="–"/>
                        <a:defRPr/>
                      </a:pPr>
                      <a:r>
                        <a:rPr lang="en-US" sz="1600" i="1" dirty="0" smtClean="0"/>
                        <a:t>Online Practice Test Directions</a:t>
                      </a:r>
                      <a:r>
                        <a:rPr lang="en-US" sz="1600" dirty="0" smtClean="0"/>
                        <a:t> from Georgia Milestones Website and ctb.com</a:t>
                      </a:r>
                    </a:p>
                    <a:p>
                      <a:pPr marL="1257300" lvl="2" indent="-342900">
                        <a:buFont typeface="Calibri" panose="020F0502020204030204" pitchFamily="34" charset="0"/>
                        <a:buChar char="–"/>
                        <a:defRPr/>
                      </a:pPr>
                      <a:r>
                        <a:rPr lang="en-US" sz="1600" b="0" dirty="0" smtClean="0"/>
                        <a:t>Examiners  will find </a:t>
                      </a:r>
                      <a:r>
                        <a:rPr lang="en-US" sz="1600" dirty="0" smtClean="0"/>
                        <a:t>directions to help familiarize students with</a:t>
                      </a:r>
                      <a:r>
                        <a:rPr lang="en-US" sz="1600" baseline="0" dirty="0" smtClean="0"/>
                        <a:t> the</a:t>
                      </a:r>
                      <a:r>
                        <a:rPr lang="en-US" sz="1600" i="1" baseline="0" dirty="0" smtClean="0"/>
                        <a:t> Screen Reader in the Appendix.</a:t>
                      </a:r>
                      <a:endParaRPr lang="en-US" sz="1600" dirty="0" smtClean="0"/>
                    </a:p>
                    <a:p>
                      <a:endParaRPr lang="en-US" sz="1600" dirty="0"/>
                    </a:p>
                  </a:txBody>
                  <a:tcPr/>
                </a:tc>
                <a:tc>
                  <a:txBody>
                    <a:bodyPr/>
                    <a:lstStyle/>
                    <a:p>
                      <a:pPr marL="0" indent="0" algn="ctr">
                        <a:buFont typeface="Wingdings" pitchFamily="2" charset="2"/>
                        <a:buNone/>
                      </a:pPr>
                      <a:endParaRPr lang="en-US" sz="2400" b="1" dirty="0">
                        <a:solidFill>
                          <a:srgbClr val="00B050"/>
                        </a:solidFill>
                      </a:endParaRPr>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r>
            </a:tbl>
          </a:graphicData>
        </a:graphic>
      </p:graphicFrame>
    </p:spTree>
    <p:extLst>
      <p:ext uri="{BB962C8B-B14F-4D97-AF65-F5344CB8AC3E}">
        <p14:creationId xmlns:p14="http://schemas.microsoft.com/office/powerpoint/2010/main" val="2979888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0"/>
            <a:ext cx="6316630" cy="1325563"/>
          </a:xfrm>
        </p:spPr>
        <p:txBody>
          <a:bodyPr/>
          <a:lstStyle/>
          <a:p>
            <a:r>
              <a:rPr lang="en-US" dirty="0" smtClean="0">
                <a:solidFill>
                  <a:srgbClr val="0000CC"/>
                </a:solidFill>
              </a:rPr>
              <a:t>Participants</a:t>
            </a:r>
            <a:r>
              <a:rPr lang="en-US" sz="3600" dirty="0" smtClean="0">
                <a:solidFill>
                  <a:srgbClr val="FF0000"/>
                </a:solidFill>
              </a:rPr>
              <a:t>*</a:t>
            </a:r>
            <a:endParaRPr lang="en-US" sz="3600" dirty="0">
              <a:solidFill>
                <a:srgbClr val="FF0000"/>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dirty="0"/>
          </a:p>
        </p:txBody>
      </p:sp>
      <p:graphicFrame>
        <p:nvGraphicFramePr>
          <p:cNvPr id="10" name="Diagram 9"/>
          <p:cNvGraphicFramePr/>
          <p:nvPr>
            <p:extLst>
              <p:ext uri="{D42A27DB-BD31-4B8C-83A1-F6EECF244321}">
                <p14:modId xmlns:p14="http://schemas.microsoft.com/office/powerpoint/2010/main" val="4183068377"/>
              </p:ext>
            </p:extLst>
          </p:nvPr>
        </p:nvGraphicFramePr>
        <p:xfrm>
          <a:off x="311215" y="1328288"/>
          <a:ext cx="6917357" cy="4398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35021" y="5911519"/>
            <a:ext cx="3802225" cy="369332"/>
          </a:xfrm>
          <a:prstGeom prst="rect">
            <a:avLst/>
          </a:prstGeom>
          <a:noFill/>
        </p:spPr>
        <p:txBody>
          <a:bodyPr wrap="square" rtlCol="0">
            <a:spAutoFit/>
          </a:bodyPr>
          <a:lstStyle/>
          <a:p>
            <a:r>
              <a:rPr lang="en-US" dirty="0" smtClean="0">
                <a:solidFill>
                  <a:srgbClr val="FF0000"/>
                </a:solidFill>
              </a:rPr>
              <a:t>*</a:t>
            </a:r>
            <a:r>
              <a:rPr lang="en-US" sz="1200" dirty="0" smtClean="0"/>
              <a:t>See Student Assessment Handbook pages 75-76.</a:t>
            </a:r>
            <a:endParaRPr lang="en-US" sz="1200" dirty="0"/>
          </a:p>
        </p:txBody>
      </p:sp>
    </p:spTree>
    <p:extLst>
      <p:ext uri="{BB962C8B-B14F-4D97-AF65-F5344CB8AC3E}">
        <p14:creationId xmlns:p14="http://schemas.microsoft.com/office/powerpoint/2010/main" val="15181933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pPr>
              <a:defRPr/>
            </a:pPr>
            <a:fld id="{3872E541-65DD-42DF-988C-72EF44765B6C}" type="slidenum">
              <a:rPr lang="en-US" smtClean="0"/>
              <a:pPr>
                <a:defRPr/>
              </a:pPr>
              <a:t>70</a:t>
            </a:fld>
            <a:endParaRPr lang="en-US" dirty="0"/>
          </a:p>
        </p:txBody>
      </p:sp>
      <p:sp>
        <p:nvSpPr>
          <p:cNvPr id="24579"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pSp>
        <p:nvGrpSpPr>
          <p:cNvPr id="24580" name="Group 6"/>
          <p:cNvGrpSpPr>
            <a:grpSpLocks noChangeAspect="1"/>
          </p:cNvGrpSpPr>
          <p:nvPr/>
        </p:nvGrpSpPr>
        <p:grpSpPr bwMode="auto">
          <a:xfrm>
            <a:off x="1779588" y="-1"/>
            <a:ext cx="7241641" cy="6588545"/>
            <a:chOff x="3553" y="14453"/>
            <a:chExt cx="7153" cy="6553"/>
          </a:xfrm>
        </p:grpSpPr>
        <p:sp>
          <p:nvSpPr>
            <p:cNvPr id="24583" name="AutoShape 14"/>
            <p:cNvSpPr>
              <a:spLocks noChangeAspect="1" noChangeArrowheads="1" noTextEdit="1"/>
            </p:cNvSpPr>
            <p:nvPr/>
          </p:nvSpPr>
          <p:spPr bwMode="auto">
            <a:xfrm>
              <a:off x="3553" y="14453"/>
              <a:ext cx="7153" cy="65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24584" name="Picture 13" descr="AdjOrder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 y="15596"/>
              <a:ext cx="3897" cy="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AutoShape 12"/>
            <p:cNvSpPr>
              <a:spLocks/>
            </p:cNvSpPr>
            <p:nvPr/>
          </p:nvSpPr>
          <p:spPr bwMode="auto">
            <a:xfrm>
              <a:off x="8629" y="16126"/>
              <a:ext cx="1959" cy="474"/>
            </a:xfrm>
            <a:prstGeom prst="accentCallout2">
              <a:avLst>
                <a:gd name="adj1" fmla="val 50000"/>
                <a:gd name="adj2" fmla="val -4259"/>
                <a:gd name="adj3" fmla="val 50000"/>
                <a:gd name="adj4" fmla="val -51667"/>
                <a:gd name="adj5" fmla="val 96367"/>
                <a:gd name="adj6" fmla="val -142822"/>
              </a:avLst>
            </a:prstGeom>
            <a:solidFill>
              <a:srgbClr val="FFFFFF"/>
            </a:solidFill>
            <a:ln w="9525">
              <a:solidFill>
                <a:srgbClr val="000000"/>
              </a:solidFill>
              <a:miter lim="800000"/>
              <a:headEnd/>
              <a:tailEnd/>
            </a:ln>
          </p:spPr>
          <p:txBody>
            <a:bodyPr/>
            <a:lstStyle/>
            <a:p>
              <a:r>
                <a:rPr lang="en-US" sz="1100" dirty="0">
                  <a:latin typeface="Franklin Gothic Book" pitchFamily="34" charset="0"/>
                  <a:ea typeface="Arial" charset="0"/>
                  <a:cs typeface="Times New Roman" pitchFamily="18" charset="0"/>
                </a:rPr>
                <a:t>Choose the shipping address</a:t>
              </a:r>
              <a:endParaRPr lang="en-US" dirty="0">
                <a:ea typeface="Arial" charset="0"/>
                <a:cs typeface="Times New Roman" pitchFamily="18" charset="0"/>
              </a:endParaRPr>
            </a:p>
          </p:txBody>
        </p:sp>
        <p:sp>
          <p:nvSpPr>
            <p:cNvPr id="24586" name="AutoShape 11"/>
            <p:cNvSpPr>
              <a:spLocks/>
            </p:cNvSpPr>
            <p:nvPr/>
          </p:nvSpPr>
          <p:spPr bwMode="auto">
            <a:xfrm>
              <a:off x="8642" y="16739"/>
              <a:ext cx="1946" cy="697"/>
            </a:xfrm>
            <a:prstGeom prst="accentCallout2">
              <a:avLst>
                <a:gd name="adj1" fmla="val 50000"/>
                <a:gd name="adj2" fmla="val -4259"/>
                <a:gd name="adj3" fmla="val 44244"/>
                <a:gd name="adj4" fmla="val -78032"/>
                <a:gd name="adj5" fmla="val 98793"/>
                <a:gd name="adj6" fmla="val -202050"/>
              </a:avLst>
            </a:prstGeom>
            <a:solidFill>
              <a:srgbClr val="FFFFFF"/>
            </a:solidFill>
            <a:ln w="9525">
              <a:solidFill>
                <a:srgbClr val="000000"/>
              </a:solidFill>
              <a:miter lim="800000"/>
              <a:headEnd/>
              <a:tailEnd/>
            </a:ln>
          </p:spPr>
          <p:txBody>
            <a:bodyPr/>
            <a:lstStyle/>
            <a:p>
              <a:r>
                <a:rPr lang="en-US" sz="1100" dirty="0">
                  <a:latin typeface="Franklin Gothic Book" pitchFamily="34" charset="0"/>
                  <a:ea typeface="Arial" charset="0"/>
                  <a:cs typeface="Times New Roman" pitchFamily="18" charset="0"/>
                </a:rPr>
                <a:t>Click to fill </a:t>
              </a:r>
              <a:r>
                <a:rPr lang="en-US" sz="1100" b="1" dirty="0">
                  <a:latin typeface="Franklin Gothic Book" pitchFamily="34" charset="0"/>
                  <a:ea typeface="Arial" charset="0"/>
                  <a:cs typeface="Times New Roman" pitchFamily="18" charset="0"/>
                </a:rPr>
                <a:t>Total Received </a:t>
              </a:r>
              <a:r>
                <a:rPr lang="en-US" sz="1100" dirty="0">
                  <a:latin typeface="Franklin Gothic Book" pitchFamily="34" charset="0"/>
                  <a:ea typeface="Arial" charset="0"/>
                  <a:cs typeface="Times New Roman" pitchFamily="18" charset="0"/>
                </a:rPr>
                <a:t>column</a:t>
              </a:r>
              <a:endParaRPr lang="en-US" dirty="0">
                <a:ea typeface="Arial" charset="0"/>
                <a:cs typeface="Times New Roman" pitchFamily="18" charset="0"/>
              </a:endParaRPr>
            </a:p>
          </p:txBody>
        </p:sp>
        <p:sp>
          <p:nvSpPr>
            <p:cNvPr id="24587" name="AutoShape 10"/>
            <p:cNvSpPr>
              <a:spLocks/>
            </p:cNvSpPr>
            <p:nvPr/>
          </p:nvSpPr>
          <p:spPr bwMode="auto">
            <a:xfrm>
              <a:off x="8642" y="17640"/>
              <a:ext cx="1946" cy="358"/>
            </a:xfrm>
            <a:prstGeom prst="accentCallout2">
              <a:avLst>
                <a:gd name="adj1" fmla="val 50000"/>
                <a:gd name="adj2" fmla="val -4259"/>
                <a:gd name="adj3" fmla="val 68680"/>
                <a:gd name="adj4" fmla="val -44696"/>
                <a:gd name="adj5" fmla="val 111014"/>
                <a:gd name="adj6" fmla="val -98308"/>
              </a:avLst>
            </a:prstGeom>
            <a:solidFill>
              <a:srgbClr val="FFFFFF"/>
            </a:solidFill>
            <a:ln w="9525">
              <a:solidFill>
                <a:srgbClr val="000000"/>
              </a:solidFill>
              <a:miter lim="800000"/>
              <a:headEnd/>
              <a:tailEnd/>
            </a:ln>
          </p:spPr>
          <p:txBody>
            <a:bodyPr/>
            <a:lstStyle/>
            <a:p>
              <a:r>
                <a:rPr lang="en-US" sz="1100" dirty="0">
                  <a:latin typeface="Franklin Gothic Book" pitchFamily="34" charset="0"/>
                  <a:ea typeface="Arial" charset="0"/>
                  <a:cs typeface="Times New Roman" pitchFamily="18" charset="0"/>
                </a:rPr>
                <a:t>Modify if your shipment was short</a:t>
              </a:r>
              <a:endParaRPr lang="en-US" dirty="0">
                <a:ea typeface="Arial" charset="0"/>
                <a:cs typeface="Times New Roman" pitchFamily="18" charset="0"/>
              </a:endParaRPr>
            </a:p>
          </p:txBody>
        </p:sp>
        <p:sp>
          <p:nvSpPr>
            <p:cNvPr id="24588" name="AutoShape 9"/>
            <p:cNvSpPr>
              <a:spLocks/>
            </p:cNvSpPr>
            <p:nvPr/>
          </p:nvSpPr>
          <p:spPr bwMode="auto">
            <a:xfrm>
              <a:off x="8642" y="18227"/>
              <a:ext cx="1946" cy="875"/>
            </a:xfrm>
            <a:prstGeom prst="accentCallout2">
              <a:avLst>
                <a:gd name="adj1" fmla="val 50000"/>
                <a:gd name="adj2" fmla="val -5329"/>
                <a:gd name="adj3" fmla="val 50000"/>
                <a:gd name="adj4" fmla="val -23407"/>
                <a:gd name="adj5" fmla="val 56944"/>
                <a:gd name="adj6" fmla="val -71701"/>
              </a:avLst>
            </a:prstGeom>
            <a:solidFill>
              <a:srgbClr val="FFFFFF"/>
            </a:solidFill>
            <a:ln w="9525">
              <a:solidFill>
                <a:srgbClr val="000000"/>
              </a:solidFill>
              <a:miter lim="800000"/>
              <a:headEnd/>
              <a:tailEnd/>
            </a:ln>
          </p:spPr>
          <p:txBody>
            <a:bodyPr/>
            <a:lstStyle/>
            <a:p>
              <a:r>
                <a:rPr lang="en-US" sz="1100" b="1" dirty="0">
                  <a:solidFill>
                    <a:srgbClr val="FF0000"/>
                  </a:solidFill>
                  <a:latin typeface="Franklin Gothic Book" pitchFamily="34" charset="0"/>
                  <a:ea typeface="Arial" charset="0"/>
                  <a:cs typeface="Times New Roman" pitchFamily="18" charset="0"/>
                </a:rPr>
                <a:t>Enter the quantity you want in addition to what you have received</a:t>
              </a:r>
              <a:endParaRPr lang="en-US" dirty="0">
                <a:ea typeface="Arial" charset="0"/>
                <a:cs typeface="Times New Roman" pitchFamily="18" charset="0"/>
              </a:endParaRPr>
            </a:p>
          </p:txBody>
        </p:sp>
        <p:sp>
          <p:nvSpPr>
            <p:cNvPr id="24589" name="AutoShape 8"/>
            <p:cNvSpPr>
              <a:spLocks/>
            </p:cNvSpPr>
            <p:nvPr/>
          </p:nvSpPr>
          <p:spPr bwMode="auto">
            <a:xfrm>
              <a:off x="8675" y="19580"/>
              <a:ext cx="1913" cy="676"/>
            </a:xfrm>
            <a:prstGeom prst="accentCallout2">
              <a:avLst>
                <a:gd name="adj1" fmla="val 49912"/>
                <a:gd name="adj2" fmla="val -4259"/>
                <a:gd name="adj3" fmla="val 49912"/>
                <a:gd name="adj4" fmla="val -34074"/>
                <a:gd name="adj5" fmla="val 84936"/>
                <a:gd name="adj6" fmla="val -112333"/>
              </a:avLst>
            </a:prstGeom>
            <a:solidFill>
              <a:srgbClr val="FFFFFF"/>
            </a:solidFill>
            <a:ln w="9525">
              <a:solidFill>
                <a:srgbClr val="000000"/>
              </a:solidFill>
              <a:miter lim="800000"/>
              <a:headEnd/>
              <a:tailEnd/>
            </a:ln>
          </p:spPr>
          <p:txBody>
            <a:bodyPr/>
            <a:lstStyle/>
            <a:p>
              <a:r>
                <a:rPr lang="en-US" sz="1100" dirty="0">
                  <a:latin typeface="Franklin Gothic Book" pitchFamily="34" charset="0"/>
                  <a:ea typeface="Arial" charset="0"/>
                  <a:cs typeface="Times New Roman" pitchFamily="18" charset="0"/>
                </a:rPr>
                <a:t>Enter any special requests for shipping and delivery</a:t>
              </a:r>
              <a:endParaRPr lang="en-US" dirty="0">
                <a:ea typeface="Arial" charset="0"/>
                <a:cs typeface="Times New Roman" pitchFamily="18" charset="0"/>
              </a:endParaRPr>
            </a:p>
          </p:txBody>
        </p:sp>
      </p:grpSp>
      <p:sp>
        <p:nvSpPr>
          <p:cNvPr id="18" name="TextBox 17"/>
          <p:cNvSpPr txBox="1"/>
          <p:nvPr/>
        </p:nvSpPr>
        <p:spPr>
          <a:xfrm>
            <a:off x="238540" y="170983"/>
            <a:ext cx="6376270" cy="707886"/>
          </a:xfrm>
          <a:prstGeom prst="rect">
            <a:avLst/>
          </a:prstGeom>
          <a:noFill/>
        </p:spPr>
        <p:txBody>
          <a:bodyPr wrap="square">
            <a:spAutoFit/>
          </a:bodyPr>
          <a:lstStyle/>
          <a:p>
            <a:pPr>
              <a:defRPr/>
            </a:pPr>
            <a:r>
              <a:rPr lang="en-US" sz="4000" dirty="0" smtClean="0">
                <a:solidFill>
                  <a:srgbClr val="0000CC"/>
                </a:solidFill>
                <a:latin typeface="Arial Rounded MT Bold" panose="020F0704030504030204" pitchFamily="34" charset="0"/>
              </a:rPr>
              <a:t>Before Testing:</a:t>
            </a:r>
            <a:r>
              <a:rPr lang="en-US" sz="4000" dirty="0" smtClean="0">
                <a:solidFill>
                  <a:schemeClr val="accent6">
                    <a:lumMod val="50000"/>
                  </a:schemeClr>
                </a:solidFill>
                <a:latin typeface="Arial Rounded MT Bold" panose="020F0704030504030204" pitchFamily="34" charset="0"/>
              </a:rPr>
              <a:t> </a:t>
            </a:r>
            <a:r>
              <a:rPr lang="en-US" sz="4000" dirty="0" smtClean="0">
                <a:solidFill>
                  <a:srgbClr val="0000CC"/>
                </a:solidFill>
                <a:latin typeface="Arial Rounded MT Bold" panose="020F0704030504030204" pitchFamily="34" charset="0"/>
              </a:rPr>
              <a:t>TMA</a:t>
            </a:r>
            <a:endParaRPr lang="en-US" sz="4000" dirty="0">
              <a:solidFill>
                <a:srgbClr val="0000CC"/>
              </a:solidFill>
              <a:latin typeface="Arial Rounded MT Bold" panose="020F0704030504030204" pitchFamily="34" charset="0"/>
            </a:endParaRPr>
          </a:p>
        </p:txBody>
      </p:sp>
      <p:sp>
        <p:nvSpPr>
          <p:cNvPr id="15" name="Rectangle 14"/>
          <p:cNvSpPr/>
          <p:nvPr/>
        </p:nvSpPr>
        <p:spPr>
          <a:xfrm>
            <a:off x="4800396" y="3684377"/>
            <a:ext cx="726346" cy="1469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76200">
                <a:solidFill>
                  <a:schemeClr val="tx1"/>
                </a:solidFill>
              </a:ln>
            </a:endParaRPr>
          </a:p>
        </p:txBody>
      </p:sp>
      <p:sp>
        <p:nvSpPr>
          <p:cNvPr id="2" name="TextBox 1"/>
          <p:cNvSpPr txBox="1"/>
          <p:nvPr/>
        </p:nvSpPr>
        <p:spPr>
          <a:xfrm>
            <a:off x="620889" y="872199"/>
            <a:ext cx="6186311" cy="276999"/>
          </a:xfrm>
          <a:prstGeom prst="rect">
            <a:avLst/>
          </a:prstGeom>
          <a:noFill/>
        </p:spPr>
        <p:txBody>
          <a:bodyPr wrap="square" rtlCol="0">
            <a:spAutoFit/>
          </a:bodyPr>
          <a:lstStyle/>
          <a:p>
            <a:r>
              <a:rPr lang="en-US" sz="1200" dirty="0" smtClean="0"/>
              <a:t>TMA Link: </a:t>
            </a:r>
            <a:r>
              <a:rPr lang="en-US" sz="1200" dirty="0" smtClean="0">
                <a:hlinkClick r:id="rId4"/>
              </a:rPr>
              <a:t>www.ctb.com/ga</a:t>
            </a:r>
            <a:r>
              <a:rPr lang="en-US" sz="1200" dirty="0" smtClean="0"/>
              <a:t> and then click on the Test Coordinator Assessment Management Tab </a:t>
            </a:r>
            <a:endParaRPr lang="en-US" sz="1200" dirty="0"/>
          </a:p>
        </p:txBody>
      </p:sp>
    </p:spTree>
    <p:extLst>
      <p:ext uri="{BB962C8B-B14F-4D97-AF65-F5344CB8AC3E}">
        <p14:creationId xmlns:p14="http://schemas.microsoft.com/office/powerpoint/2010/main" val="2188882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1" y="105878"/>
            <a:ext cx="6583680" cy="1325563"/>
          </a:xfrm>
        </p:spPr>
        <p:txBody>
          <a:bodyPr>
            <a:normAutofit/>
          </a:bodyPr>
          <a:lstStyle/>
          <a:p>
            <a:r>
              <a:rPr lang="en-US" dirty="0" smtClean="0">
                <a:solidFill>
                  <a:srgbClr val="0000CC"/>
                </a:solidFill>
              </a:rPr>
              <a:t>Before Testing</a:t>
            </a:r>
            <a:br>
              <a:rPr lang="en-US" dirty="0" smtClean="0">
                <a:solidFill>
                  <a:srgbClr val="0000CC"/>
                </a:solidFill>
              </a:rPr>
            </a:br>
            <a:r>
              <a:rPr lang="en-US" sz="2400" dirty="0" smtClean="0">
                <a:solidFill>
                  <a:srgbClr val="0000CC"/>
                </a:solidFill>
              </a:rPr>
              <a:t>Pre-ID Labels</a:t>
            </a:r>
            <a:endParaRPr lang="en-US" sz="2400" dirty="0">
              <a:solidFill>
                <a:srgbClr val="0000CC"/>
              </a:solidFill>
            </a:endParaRPr>
          </a:p>
        </p:txBody>
      </p:sp>
      <p:sp>
        <p:nvSpPr>
          <p:cNvPr id="8" name="Slide Number Placeholder 7"/>
          <p:cNvSpPr>
            <a:spLocks noGrp="1"/>
          </p:cNvSpPr>
          <p:nvPr>
            <p:ph type="sldNum" sz="quarter" idx="4"/>
          </p:nvPr>
        </p:nvSpPr>
        <p:spPr>
          <a:prstGeom prst="rect">
            <a:avLst/>
          </a:prstGeom>
        </p:spPr>
        <p:txBody>
          <a:bodyPr/>
          <a:lstStyle/>
          <a:p>
            <a:pPr>
              <a:defRPr/>
            </a:pPr>
            <a:fld id="{8DB6A1C5-7A87-479B-9B55-FC644E232AF1}" type="slidenum">
              <a:rPr lang="en-US" smtClean="0"/>
              <a:pPr>
                <a:defRPr/>
              </a:pPr>
              <a:t>71</a:t>
            </a:fld>
            <a:endParaRPr lang="en-US" dirty="0"/>
          </a:p>
        </p:txBody>
      </p:sp>
      <p:sp>
        <p:nvSpPr>
          <p:cNvPr id="27650"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7654" name="Rectangle 3"/>
          <p:cNvSpPr>
            <a:spLocks noChangeArrowheads="1"/>
          </p:cNvSpPr>
          <p:nvPr/>
        </p:nvSpPr>
        <p:spPr bwMode="auto">
          <a:xfrm>
            <a:off x="112495" y="1643196"/>
            <a:ext cx="8343900" cy="419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defRPr/>
            </a:pPr>
            <a:r>
              <a:rPr lang="en-US" sz="2350" dirty="0" smtClean="0"/>
              <a:t>School Test Coordinator Kit </a:t>
            </a:r>
          </a:p>
          <a:p>
            <a:pPr marL="342900" indent="-342900">
              <a:lnSpc>
                <a:spcPct val="80000"/>
              </a:lnSpc>
              <a:spcBef>
                <a:spcPct val="20000"/>
              </a:spcBef>
              <a:buFontTx/>
              <a:buChar char="•"/>
              <a:defRPr/>
            </a:pPr>
            <a:r>
              <a:rPr lang="en-US" sz="2350" dirty="0" smtClean="0"/>
              <a:t>Three </a:t>
            </a:r>
            <a:r>
              <a:rPr lang="en-US" sz="2350" dirty="0"/>
              <a:t>(3) barcode labels for each student</a:t>
            </a:r>
          </a:p>
          <a:p>
            <a:pPr marL="342900" indent="-342900">
              <a:lnSpc>
                <a:spcPct val="80000"/>
              </a:lnSpc>
              <a:spcBef>
                <a:spcPct val="20000"/>
              </a:spcBef>
              <a:buFontTx/>
              <a:buChar char="•"/>
              <a:defRPr/>
            </a:pPr>
            <a:r>
              <a:rPr lang="en-US" sz="2350" dirty="0"/>
              <a:t>Visible information includes:</a:t>
            </a:r>
          </a:p>
          <a:p>
            <a:pPr marL="800100" lvl="1" indent="-342900">
              <a:lnSpc>
                <a:spcPct val="80000"/>
              </a:lnSpc>
              <a:spcBef>
                <a:spcPct val="20000"/>
              </a:spcBef>
              <a:buFontTx/>
              <a:buChar char="–"/>
              <a:defRPr/>
            </a:pPr>
            <a:r>
              <a:rPr lang="en-US" sz="2350" dirty="0"/>
              <a:t>Student name and GTID </a:t>
            </a:r>
          </a:p>
          <a:p>
            <a:pPr marL="800100" lvl="1" indent="-342900">
              <a:lnSpc>
                <a:spcPct val="80000"/>
              </a:lnSpc>
              <a:spcBef>
                <a:spcPct val="20000"/>
              </a:spcBef>
              <a:buFontTx/>
              <a:buChar char="–"/>
              <a:defRPr/>
            </a:pPr>
            <a:r>
              <a:rPr lang="en-US" sz="2350" dirty="0"/>
              <a:t>School and System names and codes</a:t>
            </a:r>
          </a:p>
          <a:p>
            <a:pPr marL="800100" lvl="1" indent="-342900">
              <a:lnSpc>
                <a:spcPct val="80000"/>
              </a:lnSpc>
              <a:spcBef>
                <a:spcPct val="20000"/>
              </a:spcBef>
              <a:buFontTx/>
              <a:buChar char="–"/>
              <a:defRPr/>
            </a:pPr>
            <a:r>
              <a:rPr lang="en-US" sz="2350" dirty="0"/>
              <a:t>Grade</a:t>
            </a:r>
          </a:p>
          <a:p>
            <a:pPr marL="800100" lvl="1" indent="-342900">
              <a:lnSpc>
                <a:spcPct val="80000"/>
              </a:lnSpc>
              <a:spcBef>
                <a:spcPct val="20000"/>
              </a:spcBef>
              <a:buFontTx/>
              <a:buChar char="–"/>
              <a:defRPr/>
            </a:pPr>
            <a:r>
              <a:rPr lang="en-US" sz="2350" dirty="0" smtClean="0"/>
              <a:t>Student Date of Birth and </a:t>
            </a:r>
            <a:r>
              <a:rPr lang="en-US" sz="2350" dirty="0"/>
              <a:t>gender</a:t>
            </a:r>
          </a:p>
          <a:p>
            <a:pPr marL="800100" lvl="1" indent="-342900">
              <a:lnSpc>
                <a:spcPct val="80000"/>
              </a:lnSpc>
              <a:spcBef>
                <a:spcPct val="20000"/>
              </a:spcBef>
              <a:buFontTx/>
              <a:buChar char="–"/>
              <a:defRPr/>
            </a:pPr>
            <a:r>
              <a:rPr lang="en-US" sz="2350" dirty="0" smtClean="0"/>
              <a:t>Ethnicity</a:t>
            </a:r>
            <a:r>
              <a:rPr lang="en-US" sz="2350" dirty="0"/>
              <a:t> </a:t>
            </a:r>
            <a:r>
              <a:rPr lang="en-US" sz="2350" dirty="0" smtClean="0"/>
              <a:t>and race</a:t>
            </a:r>
            <a:endParaRPr lang="en-US" sz="2350" dirty="0"/>
          </a:p>
          <a:p>
            <a:pPr marL="800100" lvl="1" indent="-342900">
              <a:lnSpc>
                <a:spcPct val="80000"/>
              </a:lnSpc>
              <a:spcBef>
                <a:spcPct val="20000"/>
              </a:spcBef>
              <a:buFontTx/>
              <a:buChar char="–"/>
              <a:defRPr/>
            </a:pPr>
            <a:r>
              <a:rPr lang="en-US" sz="2350" dirty="0"/>
              <a:t>Barcode </a:t>
            </a:r>
            <a:r>
              <a:rPr lang="en-US" sz="2350" dirty="0" smtClean="0"/>
              <a:t>number</a:t>
            </a:r>
          </a:p>
          <a:p>
            <a:pPr marL="342900" indent="-342900">
              <a:lnSpc>
                <a:spcPct val="80000"/>
              </a:lnSpc>
              <a:spcBef>
                <a:spcPct val="20000"/>
              </a:spcBef>
              <a:buFontTx/>
              <a:buChar char="•"/>
              <a:defRPr/>
            </a:pPr>
            <a:r>
              <a:rPr lang="en-US" sz="2350" dirty="0"/>
              <a:t>Retain </a:t>
            </a:r>
            <a:r>
              <a:rPr lang="en-US" sz="2350" dirty="0" smtClean="0"/>
              <a:t>a copy of the Pre-ID File </a:t>
            </a:r>
            <a:r>
              <a:rPr lang="en-US" sz="2350" dirty="0"/>
              <a:t>from Cycle 3 Data </a:t>
            </a:r>
            <a:r>
              <a:rPr lang="en-US" sz="2350" dirty="0" smtClean="0"/>
              <a:t>Collections as a resource for all student information collected but not visible on the label, ex. Title I, EL</a:t>
            </a:r>
            <a:r>
              <a:rPr lang="en-US" sz="2350" dirty="0" smtClean="0">
                <a:latin typeface="+mj-lt"/>
              </a:rPr>
              <a:t>.</a:t>
            </a:r>
            <a:endParaRPr lang="en-US" sz="2350" dirty="0">
              <a:latin typeface="+mj-lt"/>
            </a:endParaRPr>
          </a:p>
          <a:p>
            <a:pPr marL="342900" lvl="0" indent="-342900">
              <a:lnSpc>
                <a:spcPct val="80000"/>
              </a:lnSpc>
              <a:spcBef>
                <a:spcPct val="20000"/>
              </a:spcBef>
              <a:buFontTx/>
              <a:buChar char="•"/>
              <a:defRPr/>
            </a:pPr>
            <a:endParaRPr lang="en-US" sz="2800" dirty="0">
              <a:solidFill>
                <a:prstClr val="black"/>
              </a:solidFill>
              <a:latin typeface="Calibri"/>
            </a:endParaRPr>
          </a:p>
          <a:p>
            <a:pPr marL="71438" lvl="1">
              <a:lnSpc>
                <a:spcPct val="80000"/>
              </a:lnSpc>
              <a:spcBef>
                <a:spcPct val="20000"/>
              </a:spcBef>
              <a:defRPr/>
            </a:pPr>
            <a:endParaRPr lang="en-US" sz="2400" dirty="0" smtClean="0">
              <a:latin typeface="+mn-lt"/>
            </a:endParaRPr>
          </a:p>
          <a:p>
            <a:pPr marL="71438" lvl="1">
              <a:lnSpc>
                <a:spcPct val="80000"/>
              </a:lnSpc>
              <a:spcBef>
                <a:spcPct val="20000"/>
              </a:spcBef>
              <a:defRPr/>
            </a:pPr>
            <a:endParaRPr lang="en-US" sz="2400" dirty="0">
              <a:latin typeface="+mn-lt"/>
            </a:endParaRPr>
          </a:p>
          <a:p>
            <a:pPr marL="71438" lvl="1">
              <a:lnSpc>
                <a:spcPct val="80000"/>
              </a:lnSpc>
              <a:spcBef>
                <a:spcPct val="20000"/>
              </a:spcBef>
              <a:defRPr/>
            </a:pPr>
            <a:endParaRPr lang="en-US" sz="2400" dirty="0">
              <a:latin typeface="+mn-lt"/>
            </a:endParaRPr>
          </a:p>
          <a:p>
            <a:pPr marL="2057400" lvl="4" indent="-228600">
              <a:lnSpc>
                <a:spcPct val="80000"/>
              </a:lnSpc>
              <a:buFontTx/>
              <a:buChar char="•"/>
              <a:defRPr/>
            </a:pPr>
            <a:endParaRPr lang="en-US" sz="1600" dirty="0">
              <a:latin typeface="Arial Narrow" pitchFamily="34" charset="0"/>
            </a:endParaRPr>
          </a:p>
        </p:txBody>
      </p:sp>
      <p:sp>
        <p:nvSpPr>
          <p:cNvPr id="27655" name="Rectangle 7"/>
          <p:cNvSpPr>
            <a:spLocks noChangeArrowheads="1"/>
          </p:cNvSpPr>
          <p:nvPr/>
        </p:nvSpPr>
        <p:spPr bwMode="auto">
          <a:xfrm>
            <a:off x="381000" y="52578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p:txBody>
      </p:sp>
    </p:spTree>
    <p:extLst>
      <p:ext uri="{BB962C8B-B14F-4D97-AF65-F5344CB8AC3E}">
        <p14:creationId xmlns:p14="http://schemas.microsoft.com/office/powerpoint/2010/main" val="206752778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920613" cy="1325563"/>
          </a:xfrm>
        </p:spPr>
        <p:txBody>
          <a:bodyPr>
            <a:normAutofit/>
          </a:bodyPr>
          <a:lstStyle/>
          <a:p>
            <a:r>
              <a:rPr lang="en-US" sz="4900" dirty="0" smtClean="0">
                <a:solidFill>
                  <a:srgbClr val="0000CC"/>
                </a:solidFill>
              </a:rPr>
              <a:t>Before Testing</a:t>
            </a:r>
            <a:r>
              <a:rPr lang="en-US" dirty="0" smtClean="0">
                <a:solidFill>
                  <a:srgbClr val="0000CC"/>
                </a:solidFill>
              </a:rPr>
              <a:t/>
            </a:r>
            <a:br>
              <a:rPr lang="en-US" dirty="0" smtClean="0">
                <a:solidFill>
                  <a:srgbClr val="0000CC"/>
                </a:solidFill>
              </a:rPr>
            </a:br>
            <a:r>
              <a:rPr lang="en-US" sz="2700" dirty="0" smtClean="0">
                <a:solidFill>
                  <a:srgbClr val="0000CC"/>
                </a:solidFill>
              </a:rPr>
              <a:t>GNETS</a:t>
            </a:r>
            <a:r>
              <a:rPr lang="en-US" sz="3100" dirty="0" smtClean="0">
                <a:solidFill>
                  <a:srgbClr val="0000CC"/>
                </a:solidFill>
              </a:rPr>
              <a:t> Students – Paper-and-Pencil</a:t>
            </a:r>
            <a:endParaRPr lang="en-US" sz="3100" dirty="0">
              <a:solidFill>
                <a:srgbClr val="0000CC"/>
              </a:solidFill>
            </a:endParaRPr>
          </a:p>
        </p:txBody>
      </p:sp>
      <p:sp>
        <p:nvSpPr>
          <p:cNvPr id="4" name="Content Placeholder 3"/>
          <p:cNvSpPr>
            <a:spLocks noGrp="1"/>
          </p:cNvSpPr>
          <p:nvPr>
            <p:ph idx="1"/>
          </p:nvPr>
        </p:nvSpPr>
        <p:spPr>
          <a:xfrm>
            <a:off x="457200" y="1659579"/>
            <a:ext cx="8049802" cy="4525963"/>
          </a:xfrm>
        </p:spPr>
        <p:txBody>
          <a:bodyPr>
            <a:normAutofit/>
          </a:bodyPr>
          <a:lstStyle/>
          <a:p>
            <a:r>
              <a:rPr lang="en-US" sz="2400" dirty="0" smtClean="0"/>
              <a:t>System Test Coordinators within the area served should coordinate the source of paper-and-pencil testing materials with the GNETS School Test Coordinator</a:t>
            </a:r>
          </a:p>
          <a:p>
            <a:r>
              <a:rPr lang="en-US" sz="2400" dirty="0"/>
              <a:t>GNETS sites who manage their own materials should coordinate with their students’ home </a:t>
            </a:r>
            <a:r>
              <a:rPr lang="en-US" sz="2400" dirty="0" smtClean="0"/>
              <a:t>school systems </a:t>
            </a:r>
            <a:r>
              <a:rPr lang="en-US" sz="2400" dirty="0"/>
              <a:t>regarding the GIS and the shipping of scorable materials</a:t>
            </a:r>
          </a:p>
          <a:p>
            <a:r>
              <a:rPr lang="en-US" sz="2400" dirty="0"/>
              <a:t>GIS should be provided for students served by GNETS by the students’ home </a:t>
            </a:r>
            <a:r>
              <a:rPr lang="en-US" sz="2400" dirty="0" smtClean="0"/>
              <a:t>system and students’ answer sheets should be returned under a Group Information Sheet (GIS) coded for their home system and school</a:t>
            </a:r>
          </a:p>
          <a:p>
            <a:r>
              <a:rPr lang="en-US" sz="2400" dirty="0" smtClean="0"/>
              <a:t>Ideally, scorable materials for GNETS students will be returned with those of the student’s home system</a:t>
            </a:r>
          </a:p>
          <a:p>
            <a:endParaRPr lang="en-US" dirty="0" smtClean="0"/>
          </a:p>
          <a:p>
            <a:endParaRPr lang="en-US" dirty="0"/>
          </a:p>
        </p:txBody>
      </p:sp>
      <p:sp>
        <p:nvSpPr>
          <p:cNvPr id="2" name="Slide Number Placeholder 1"/>
          <p:cNvSpPr>
            <a:spLocks noGrp="1"/>
          </p:cNvSpPr>
          <p:nvPr>
            <p:ph type="sldNum" sz="quarter" idx="4294967295"/>
          </p:nvPr>
        </p:nvSpPr>
        <p:spPr>
          <a:xfrm>
            <a:off x="8077200" y="6356350"/>
            <a:ext cx="609600" cy="365125"/>
          </a:xfrm>
          <a:prstGeom prst="rect">
            <a:avLst/>
          </a:prstGeom>
        </p:spPr>
        <p:txBody>
          <a:bodyPr/>
          <a:lstStyle/>
          <a:p>
            <a:pPr>
              <a:defRPr/>
            </a:pPr>
            <a:fld id="{31CA350E-7E78-4B54-A1D0-067692C0170C}" type="slidenum">
              <a:rPr lang="en-US" smtClean="0"/>
              <a:pPr>
                <a:defRPr/>
              </a:pPr>
              <a:t>72</a:t>
            </a:fld>
            <a:endParaRPr lang="en-US" dirty="0"/>
          </a:p>
        </p:txBody>
      </p:sp>
    </p:spTree>
    <p:extLst>
      <p:ext uri="{BB962C8B-B14F-4D97-AF65-F5344CB8AC3E}">
        <p14:creationId xmlns:p14="http://schemas.microsoft.com/office/powerpoint/2010/main" val="30628254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02"/>
            <a:ext cx="6771986" cy="1451203"/>
          </a:xfrm>
        </p:spPr>
        <p:txBody>
          <a:bodyPr>
            <a:normAutofit/>
          </a:bodyPr>
          <a:lstStyle/>
          <a:p>
            <a:r>
              <a:rPr lang="en-US" dirty="0">
                <a:solidFill>
                  <a:srgbClr val="0000CC"/>
                </a:solidFill>
              </a:rPr>
              <a:t>Before Testing</a:t>
            </a:r>
            <a:r>
              <a:rPr lang="en-US" sz="2800" dirty="0">
                <a:solidFill>
                  <a:srgbClr val="0000CC"/>
                </a:solidFill>
              </a:rPr>
              <a:t/>
            </a:r>
            <a:br>
              <a:rPr lang="en-US" sz="2800" dirty="0">
                <a:solidFill>
                  <a:srgbClr val="0000CC"/>
                </a:solidFill>
              </a:rPr>
            </a:br>
            <a:r>
              <a:rPr lang="en-US" sz="2400" dirty="0">
                <a:solidFill>
                  <a:srgbClr val="0000CC"/>
                </a:solidFill>
              </a:rPr>
              <a:t>GNETS Students – </a:t>
            </a:r>
            <a:r>
              <a:rPr lang="en-US" sz="2400" dirty="0" smtClean="0">
                <a:solidFill>
                  <a:srgbClr val="0000CC"/>
                </a:solidFill>
              </a:rPr>
              <a:t>Paper-and-Pencil</a:t>
            </a:r>
            <a:endParaRPr lang="en-US" sz="2400" dirty="0">
              <a:solidFill>
                <a:schemeClr val="accent6">
                  <a:lumMod val="50000"/>
                </a:schemeClr>
              </a:solidFill>
            </a:endParaRPr>
          </a:p>
        </p:txBody>
      </p:sp>
      <p:sp>
        <p:nvSpPr>
          <p:cNvPr id="3" name="Content Placeholder 2"/>
          <p:cNvSpPr>
            <a:spLocks noGrp="1"/>
          </p:cNvSpPr>
          <p:nvPr>
            <p:ph idx="1"/>
          </p:nvPr>
        </p:nvSpPr>
        <p:spPr>
          <a:xfrm>
            <a:off x="465162" y="1667434"/>
            <a:ext cx="8229600" cy="4128247"/>
          </a:xfrm>
        </p:spPr>
        <p:txBody>
          <a:bodyPr>
            <a:normAutofit fontScale="92500"/>
          </a:bodyPr>
          <a:lstStyle/>
          <a:p>
            <a:r>
              <a:rPr lang="en-US" sz="2600" dirty="0" smtClean="0"/>
              <a:t>Each GNETS site testing online will need to have the Secure Testing App installed on workstations that students will use for testing</a:t>
            </a:r>
          </a:p>
          <a:p>
            <a:r>
              <a:rPr lang="en-US" sz="2600" dirty="0"/>
              <a:t>The </a:t>
            </a:r>
            <a:r>
              <a:rPr lang="en-US" sz="2600" dirty="0" smtClean="0"/>
              <a:t>School Test Coordinator </a:t>
            </a:r>
            <a:r>
              <a:rPr lang="en-US" sz="2600" dirty="0"/>
              <a:t>at each online GNETS site should be familiar with the contents of this Pre-Admin Webinar and the upcoming TAS </a:t>
            </a:r>
            <a:r>
              <a:rPr lang="en-US" sz="2600" dirty="0" smtClean="0"/>
              <a:t>training though collaboration with a designated System Test Coordinator within the service area</a:t>
            </a:r>
            <a:endParaRPr lang="en-US" sz="2600" dirty="0"/>
          </a:p>
          <a:p>
            <a:r>
              <a:rPr lang="en-US" sz="2600" dirty="0" smtClean="0"/>
              <a:t>Test sessions (including the Secure Practice Test) for GNETS students testing online will need to be setup by the System Test Coordinator from the students’ home school/system</a:t>
            </a:r>
          </a:p>
          <a:p>
            <a:endParaRPr lang="en-US" sz="2700" dirty="0"/>
          </a:p>
          <a:p>
            <a:pPr marL="0" indent="0">
              <a:buNone/>
            </a:pPr>
            <a:endParaRPr lang="en-US" sz="27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155EB93-04D4-439F-BB87-2173B6A3F026}" type="slidenum">
              <a:rPr lang="en-US" smtClean="0"/>
              <a:pPr>
                <a:defRPr/>
              </a:pPr>
              <a:t>73</a:t>
            </a:fld>
            <a:endParaRPr lang="en-US" dirty="0"/>
          </a:p>
        </p:txBody>
      </p:sp>
    </p:spTree>
    <p:extLst>
      <p:ext uri="{BB962C8B-B14F-4D97-AF65-F5344CB8AC3E}">
        <p14:creationId xmlns:p14="http://schemas.microsoft.com/office/powerpoint/2010/main" val="36733682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3"/>
            <a:ext cx="6959065" cy="1307106"/>
          </a:xfrm>
        </p:spPr>
        <p:txBody>
          <a:bodyPr>
            <a:normAutofit/>
          </a:bodyPr>
          <a:lstStyle/>
          <a:p>
            <a:r>
              <a:rPr lang="en-US" dirty="0" smtClean="0">
                <a:solidFill>
                  <a:srgbClr val="0000CC"/>
                </a:solidFill>
              </a:rPr>
              <a:t>Before Testing</a:t>
            </a:r>
            <a:r>
              <a:rPr lang="en-US" sz="4000" dirty="0" smtClean="0">
                <a:solidFill>
                  <a:srgbClr val="0000CC"/>
                </a:solidFill>
              </a:rPr>
              <a:t/>
            </a:r>
            <a:br>
              <a:rPr lang="en-US" sz="4000" dirty="0" smtClean="0">
                <a:solidFill>
                  <a:srgbClr val="0000CC"/>
                </a:solidFill>
              </a:rPr>
            </a:br>
            <a:r>
              <a:rPr lang="en-US" sz="2400" dirty="0" smtClean="0">
                <a:solidFill>
                  <a:srgbClr val="0000CC"/>
                </a:solidFill>
              </a:rPr>
              <a:t>GNETS Students – Online</a:t>
            </a:r>
            <a:endParaRPr lang="en-US" sz="2400" dirty="0">
              <a:solidFill>
                <a:srgbClr val="0000CC"/>
              </a:solidFill>
            </a:endParaRPr>
          </a:p>
        </p:txBody>
      </p:sp>
      <p:sp>
        <p:nvSpPr>
          <p:cNvPr id="3" name="Content Placeholder 2"/>
          <p:cNvSpPr>
            <a:spLocks noGrp="1"/>
          </p:cNvSpPr>
          <p:nvPr>
            <p:ph idx="1"/>
          </p:nvPr>
        </p:nvSpPr>
        <p:spPr>
          <a:xfrm>
            <a:off x="465162" y="1578544"/>
            <a:ext cx="7908817" cy="4553316"/>
          </a:xfrm>
        </p:spPr>
        <p:txBody>
          <a:bodyPr>
            <a:normAutofit/>
          </a:bodyPr>
          <a:lstStyle/>
          <a:p>
            <a:r>
              <a:rPr lang="en-US" sz="2700" dirty="0" smtClean="0"/>
              <a:t>The GNETS School Test Coordinator should collaborate with the students’ home districts for assigning testing accommodations and coding program and accommodation information</a:t>
            </a:r>
          </a:p>
          <a:p>
            <a:r>
              <a:rPr lang="en-US" sz="2700" dirty="0" smtClean="0"/>
              <a:t>The GNETS </a:t>
            </a:r>
            <a:r>
              <a:rPr lang="en-US" sz="2700" dirty="0"/>
              <a:t>School Test Coordinator should </a:t>
            </a:r>
            <a:r>
              <a:rPr lang="en-US" sz="2700" dirty="0" smtClean="0"/>
              <a:t>work with the System Test Coordinator within the service area to receive by a secure means </a:t>
            </a:r>
            <a:r>
              <a:rPr lang="en-US" sz="2700" i="1" dirty="0" smtClean="0"/>
              <a:t>Individual Student Test Tickets</a:t>
            </a:r>
            <a:r>
              <a:rPr lang="en-US" sz="2700" dirty="0" smtClean="0"/>
              <a:t> and</a:t>
            </a:r>
            <a:r>
              <a:rPr lang="en-US" sz="2700" i="1" dirty="0" smtClean="0"/>
              <a:t> Summary Test Tickets, </a:t>
            </a:r>
            <a:r>
              <a:rPr lang="en-US" sz="2700" dirty="0" smtClean="0"/>
              <a:t>(ex. return receipt mail, UPS/FEDEX, courier, hand delivery, attachment in MyGaDOE email, transfer via secure FTP folder)</a:t>
            </a:r>
          </a:p>
          <a:p>
            <a:pPr marL="0" indent="0">
              <a:buNone/>
            </a:pPr>
            <a:endParaRPr lang="en-US" sz="27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155EB93-04D4-439F-BB87-2173B6A3F026}" type="slidenum">
              <a:rPr lang="en-US" smtClean="0"/>
              <a:pPr>
                <a:defRPr/>
              </a:pPr>
              <a:t>74</a:t>
            </a:fld>
            <a:endParaRPr lang="en-US" dirty="0"/>
          </a:p>
        </p:txBody>
      </p:sp>
    </p:spTree>
    <p:extLst>
      <p:ext uri="{BB962C8B-B14F-4D97-AF65-F5344CB8AC3E}">
        <p14:creationId xmlns:p14="http://schemas.microsoft.com/office/powerpoint/2010/main" val="4509530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77" y="95322"/>
            <a:ext cx="6737733" cy="938067"/>
          </a:xfrm>
        </p:spPr>
        <p:txBody>
          <a:bodyPr>
            <a:normAutofit fontScale="90000"/>
          </a:bodyPr>
          <a:lstStyle/>
          <a:p>
            <a:r>
              <a:rPr lang="en-US" dirty="0" smtClean="0">
                <a:solidFill>
                  <a:srgbClr val="0000CC"/>
                </a:solidFill>
              </a:rPr>
              <a:t>Before Testing</a:t>
            </a:r>
            <a:br>
              <a:rPr lang="en-US" dirty="0" smtClean="0">
                <a:solidFill>
                  <a:srgbClr val="0000CC"/>
                </a:solidFill>
              </a:rPr>
            </a:br>
            <a:r>
              <a:rPr lang="en-US" sz="3100" dirty="0" smtClean="0">
                <a:solidFill>
                  <a:srgbClr val="0000CC"/>
                </a:solidFill>
              </a:rPr>
              <a:t>School Test Coordinator</a:t>
            </a:r>
            <a:endParaRPr lang="en-US" sz="3100" dirty="0">
              <a:solidFill>
                <a:srgbClr val="0000CC"/>
              </a:solidFill>
            </a:endParaRPr>
          </a:p>
        </p:txBody>
      </p:sp>
      <p:sp>
        <p:nvSpPr>
          <p:cNvPr id="7" name="Slide Number Placeholder 6"/>
          <p:cNvSpPr>
            <a:spLocks noGrp="1"/>
          </p:cNvSpPr>
          <p:nvPr>
            <p:ph type="sldNum" sz="quarter" idx="4"/>
          </p:nvPr>
        </p:nvSpPr>
        <p:spPr>
          <a:prstGeom prst="rect">
            <a:avLst/>
          </a:prstGeom>
        </p:spPr>
        <p:txBody>
          <a:bodyPr/>
          <a:lstStyle/>
          <a:p>
            <a:pPr>
              <a:defRPr/>
            </a:pPr>
            <a:fld id="{1D5E1A1C-595B-4D6B-B0A5-68A9C3A98FF2}" type="slidenum">
              <a:rPr lang="en-US" smtClean="0"/>
              <a:pPr>
                <a:defRPr/>
              </a:pPr>
              <a:t>75</a:t>
            </a:fld>
            <a:endParaRPr lang="en-US" dirty="0"/>
          </a:p>
        </p:txBody>
      </p:sp>
      <p:sp>
        <p:nvSpPr>
          <p:cNvPr id="25602" name="Rectangle 3"/>
          <p:cNvSpPr>
            <a:spLocks noGrp="1"/>
          </p:cNvSpPr>
          <p:nvPr>
            <p:ph type="subTitle" idx="4294967295"/>
          </p:nvPr>
        </p:nvSpPr>
        <p:spPr>
          <a:xfrm>
            <a:off x="0" y="3886200"/>
            <a:ext cx="6400800" cy="1752600"/>
          </a:xfrm>
        </p:spPr>
        <p:txBody>
          <a:bodyPr/>
          <a:lstStyle/>
          <a:p>
            <a:pPr marL="746125" indent="-609600" eaLnBrk="1" hangingPunct="1">
              <a:lnSpc>
                <a:spcPct val="90000"/>
              </a:lnSpc>
              <a:spcBef>
                <a:spcPct val="0"/>
              </a:spcBef>
              <a:buClr>
                <a:schemeClr val="tx1"/>
              </a:buClr>
              <a:buSzPct val="60000"/>
              <a:buFontTx/>
              <a:buNone/>
            </a:pPr>
            <a:endParaRPr lang="en-US" dirty="0" smtClean="0"/>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a:p>
            <a:pPr marL="746125" indent="-609600" eaLnBrk="1" hangingPunct="1">
              <a:lnSpc>
                <a:spcPct val="90000"/>
              </a:lnSpc>
              <a:spcBef>
                <a:spcPct val="0"/>
              </a:spcBef>
              <a:buClr>
                <a:schemeClr val="tx1"/>
              </a:buClr>
              <a:buSzPct val="60000"/>
              <a:buFontTx/>
              <a:buNone/>
            </a:pPr>
            <a:endParaRPr lang="en-US" sz="3600" dirty="0" smtClean="0">
              <a:solidFill>
                <a:schemeClr val="hlink"/>
              </a:solidFill>
              <a:latin typeface="Arial" charset="0"/>
              <a:cs typeface="Arial" charset="0"/>
            </a:endParaRPr>
          </a:p>
        </p:txBody>
      </p:sp>
      <p:sp>
        <p:nvSpPr>
          <p:cNvPr id="25606" name="Rectangle 3"/>
          <p:cNvSpPr>
            <a:spLocks noChangeArrowheads="1"/>
          </p:cNvSpPr>
          <p:nvPr/>
        </p:nvSpPr>
        <p:spPr bwMode="auto">
          <a:xfrm>
            <a:off x="215154" y="1469205"/>
            <a:ext cx="7167282" cy="477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Arial" pitchFamily="34" charset="0"/>
              <a:buChar char="•"/>
              <a:defRPr/>
            </a:pPr>
            <a:r>
              <a:rPr lang="en-US" sz="2300" dirty="0" smtClean="0"/>
              <a:t>Complete </a:t>
            </a:r>
            <a:r>
              <a:rPr lang="en-US" sz="2300" dirty="0"/>
              <a:t>School Inventory Checklist provided in </a:t>
            </a:r>
            <a:r>
              <a:rPr lang="en-US" sz="2300" i="1" dirty="0"/>
              <a:t>TCM</a:t>
            </a:r>
            <a:r>
              <a:rPr lang="en-US" sz="2300" dirty="0"/>
              <a:t> on </a:t>
            </a:r>
            <a:r>
              <a:rPr lang="en-US" sz="2300" dirty="0" smtClean="0"/>
              <a:t>page</a:t>
            </a:r>
            <a:r>
              <a:rPr lang="en-US" sz="2300" dirty="0"/>
              <a:t> </a:t>
            </a:r>
            <a:r>
              <a:rPr lang="en-US" sz="2300" dirty="0" smtClean="0"/>
              <a:t>49; when School Testing Coordinators verify their school’s packing list, a signed copy should be provided to the System Test Coordinator</a:t>
            </a:r>
            <a:endParaRPr lang="en-US" sz="2300" dirty="0"/>
          </a:p>
          <a:p>
            <a:pPr marL="342900" indent="-342900">
              <a:lnSpc>
                <a:spcPct val="90000"/>
              </a:lnSpc>
              <a:spcBef>
                <a:spcPct val="20000"/>
              </a:spcBef>
              <a:buFontTx/>
              <a:buChar char="•"/>
              <a:defRPr/>
            </a:pPr>
            <a:r>
              <a:rPr lang="en-US" sz="2300" dirty="0">
                <a:latin typeface="+mn-lt"/>
              </a:rPr>
              <a:t>Boxes are labeled for each </a:t>
            </a:r>
            <a:r>
              <a:rPr lang="en-US" sz="2300" dirty="0" smtClean="0">
                <a:latin typeface="+mn-lt"/>
              </a:rPr>
              <a:t>school </a:t>
            </a:r>
            <a:r>
              <a:rPr lang="en-US" sz="2300" dirty="0">
                <a:latin typeface="+mn-lt"/>
              </a:rPr>
              <a:t>and include:</a:t>
            </a:r>
            <a:endParaRPr lang="en-US" sz="2300" u="sng" dirty="0">
              <a:latin typeface="+mn-lt"/>
            </a:endParaRPr>
          </a:p>
          <a:p>
            <a:pPr marL="742950" lvl="1" indent="-285750">
              <a:lnSpc>
                <a:spcPct val="90000"/>
              </a:lnSpc>
              <a:spcBef>
                <a:spcPct val="20000"/>
              </a:spcBef>
              <a:buFontTx/>
              <a:buChar char="–"/>
              <a:defRPr/>
            </a:pPr>
            <a:r>
              <a:rPr lang="en-US" sz="1700" dirty="0">
                <a:latin typeface="+mn-lt"/>
              </a:rPr>
              <a:t>School Packing List and School Security Checklist</a:t>
            </a:r>
          </a:p>
          <a:p>
            <a:pPr marL="742950" lvl="1" indent="-285750">
              <a:lnSpc>
                <a:spcPct val="90000"/>
              </a:lnSpc>
              <a:spcBef>
                <a:spcPct val="20000"/>
              </a:spcBef>
              <a:buFontTx/>
              <a:buChar char="–"/>
              <a:defRPr/>
            </a:pPr>
            <a:r>
              <a:rPr lang="en-US" sz="1700" dirty="0">
                <a:latin typeface="+mn-lt"/>
              </a:rPr>
              <a:t>School/Group Lists</a:t>
            </a:r>
          </a:p>
          <a:p>
            <a:pPr marL="742950" lvl="1" indent="-285750">
              <a:lnSpc>
                <a:spcPct val="90000"/>
              </a:lnSpc>
              <a:spcBef>
                <a:spcPct val="20000"/>
              </a:spcBef>
              <a:buFontTx/>
              <a:buChar char="–"/>
              <a:defRPr/>
            </a:pPr>
            <a:r>
              <a:rPr lang="en-US" sz="1700" dirty="0">
                <a:latin typeface="+mn-lt"/>
              </a:rPr>
              <a:t>Group Information </a:t>
            </a:r>
            <a:r>
              <a:rPr lang="en-US" sz="1700" dirty="0" smtClean="0">
                <a:latin typeface="+mn-lt"/>
              </a:rPr>
              <a:t>Sheets (GIS)</a:t>
            </a:r>
            <a:endParaRPr lang="en-US" sz="1700" dirty="0">
              <a:latin typeface="+mn-lt"/>
            </a:endParaRPr>
          </a:p>
          <a:p>
            <a:pPr marL="742950" lvl="1" indent="-285750">
              <a:lnSpc>
                <a:spcPct val="90000"/>
              </a:lnSpc>
              <a:spcBef>
                <a:spcPct val="20000"/>
              </a:spcBef>
              <a:buFontTx/>
              <a:buChar char="–"/>
              <a:defRPr/>
            </a:pPr>
            <a:r>
              <a:rPr lang="en-US" sz="1700" i="1" dirty="0">
                <a:latin typeface="+mn-lt"/>
              </a:rPr>
              <a:t>Test Coordinator’s Manuals </a:t>
            </a:r>
            <a:r>
              <a:rPr lang="en-US" sz="1700" dirty="0">
                <a:latin typeface="+mn-lt"/>
              </a:rPr>
              <a:t>and </a:t>
            </a:r>
            <a:r>
              <a:rPr lang="en-US" sz="1700" i="1" dirty="0">
                <a:latin typeface="+mn-lt"/>
              </a:rPr>
              <a:t>Test Examiner’s Manuals</a:t>
            </a:r>
          </a:p>
          <a:p>
            <a:pPr marL="742950" lvl="1" indent="-285750">
              <a:lnSpc>
                <a:spcPct val="90000"/>
              </a:lnSpc>
              <a:spcBef>
                <a:spcPct val="20000"/>
              </a:spcBef>
              <a:buFontTx/>
              <a:buChar char="–"/>
              <a:defRPr/>
            </a:pPr>
            <a:r>
              <a:rPr lang="en-US" sz="1700" dirty="0">
                <a:latin typeface="+mn-lt"/>
              </a:rPr>
              <a:t>Test booklets and answer sheets</a:t>
            </a:r>
          </a:p>
          <a:p>
            <a:pPr marL="742950" lvl="1" indent="-285750">
              <a:lnSpc>
                <a:spcPct val="90000"/>
              </a:lnSpc>
              <a:spcBef>
                <a:spcPct val="20000"/>
              </a:spcBef>
              <a:buFontTx/>
              <a:buChar char="–"/>
              <a:defRPr/>
            </a:pPr>
            <a:r>
              <a:rPr lang="en-US" sz="1700" dirty="0">
                <a:latin typeface="+mn-lt"/>
              </a:rPr>
              <a:t>Stack Cover Cards and paper bands</a:t>
            </a:r>
          </a:p>
          <a:p>
            <a:pPr marL="342900" indent="-342900">
              <a:lnSpc>
                <a:spcPct val="90000"/>
              </a:lnSpc>
              <a:spcBef>
                <a:spcPct val="20000"/>
              </a:spcBef>
              <a:buFontTx/>
              <a:buChar char="•"/>
              <a:defRPr/>
            </a:pPr>
            <a:r>
              <a:rPr lang="en-US" sz="2300" dirty="0">
                <a:latin typeface="+mn-lt"/>
              </a:rPr>
              <a:t>Schools receive an overage of materials </a:t>
            </a:r>
          </a:p>
          <a:p>
            <a:pPr marL="742950" lvl="1" indent="-285750">
              <a:lnSpc>
                <a:spcPct val="90000"/>
              </a:lnSpc>
              <a:spcBef>
                <a:spcPct val="20000"/>
              </a:spcBef>
              <a:buFontTx/>
              <a:buChar char="–"/>
              <a:defRPr/>
            </a:pPr>
            <a:r>
              <a:rPr lang="en-US" sz="1700" dirty="0">
                <a:latin typeface="+mn-lt"/>
              </a:rPr>
              <a:t>If additional materials are needed, School Test Coordinators contact the System Test Coordinator</a:t>
            </a:r>
          </a:p>
          <a:p>
            <a:pPr marL="342900" indent="-342900">
              <a:lnSpc>
                <a:spcPct val="90000"/>
              </a:lnSpc>
              <a:spcBef>
                <a:spcPct val="20000"/>
              </a:spcBef>
              <a:buFontTx/>
              <a:buChar char="•"/>
              <a:defRPr/>
            </a:pPr>
            <a:r>
              <a:rPr lang="en-US" sz="2300" dirty="0">
                <a:latin typeface="+mn-lt"/>
              </a:rPr>
              <a:t>Retain boxes for return shipping</a:t>
            </a:r>
          </a:p>
        </p:txBody>
      </p:sp>
    </p:spTree>
    <p:extLst>
      <p:ext uri="{BB962C8B-B14F-4D97-AF65-F5344CB8AC3E}">
        <p14:creationId xmlns:p14="http://schemas.microsoft.com/office/powerpoint/2010/main" val="196556297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normAutofit/>
          </a:bodyPr>
          <a:lstStyle/>
          <a:p>
            <a:r>
              <a:rPr lang="en-US" dirty="0" smtClean="0">
                <a:solidFill>
                  <a:srgbClr val="0000CC"/>
                </a:solidFill>
              </a:rPr>
              <a:t>Before Testing</a:t>
            </a:r>
            <a:endParaRPr lang="en-US" dirty="0">
              <a:solidFill>
                <a:srgbClr val="0000CC"/>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76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0403079"/>
              </p:ext>
            </p:extLst>
          </p:nvPr>
        </p:nvGraphicFramePr>
        <p:xfrm>
          <a:off x="228601" y="1634695"/>
          <a:ext cx="8116503" cy="4384304"/>
        </p:xfrm>
        <a:graphic>
          <a:graphicData uri="http://schemas.openxmlformats.org/drawingml/2006/table">
            <a:tbl>
              <a:tblPr firstRow="1" bandRow="1">
                <a:tableStyleId>{5C22544A-7EE6-4342-B048-85BDC9FD1C3A}</a:tableStyleId>
              </a:tblPr>
              <a:tblGrid>
                <a:gridCol w="6139202"/>
                <a:gridCol w="972704"/>
                <a:gridCol w="1004597"/>
              </a:tblGrid>
              <a:tr h="684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School Test Coordinators’ Responsibilities </a:t>
                      </a:r>
                    </a:p>
                    <a:p>
                      <a:endParaRPr lang="en-US" sz="2000" b="1" dirty="0"/>
                    </a:p>
                  </a:txBody>
                  <a:tcPr/>
                </a:tc>
                <a:tc>
                  <a:txBody>
                    <a:bodyPr/>
                    <a:lstStyle/>
                    <a:p>
                      <a:r>
                        <a:rPr lang="en-US" dirty="0" smtClean="0"/>
                        <a:t>Paper</a:t>
                      </a:r>
                      <a:endParaRPr lang="en-US" dirty="0"/>
                    </a:p>
                  </a:txBody>
                  <a:tcPr/>
                </a:tc>
                <a:tc>
                  <a:txBody>
                    <a:bodyPr/>
                    <a:lstStyle/>
                    <a:p>
                      <a:r>
                        <a:rPr lang="en-US" dirty="0" smtClean="0"/>
                        <a:t>Online</a:t>
                      </a:r>
                      <a:endParaRPr lang="en-US" dirty="0"/>
                    </a:p>
                  </a:txBody>
                  <a:tcPr/>
                </a:tc>
              </a:tr>
              <a:tr h="594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latin typeface="+mn-lt"/>
                        </a:rPr>
                        <a:t>Read Test Coordinator’s Manual (TCM) </a:t>
                      </a:r>
                      <a:r>
                        <a:rPr lang="en-US" sz="1600" dirty="0" smtClean="0">
                          <a:latin typeface="+mn-lt"/>
                        </a:rPr>
                        <a:t>and</a:t>
                      </a:r>
                      <a:r>
                        <a:rPr lang="en-US" sz="1600" baseline="0" dirty="0" smtClean="0">
                          <a:latin typeface="+mn-lt"/>
                        </a:rPr>
                        <a:t> </a:t>
                      </a:r>
                      <a:r>
                        <a:rPr lang="en-US" sz="1600" i="1" dirty="0" smtClean="0">
                          <a:latin typeface="+mn-lt"/>
                        </a:rPr>
                        <a:t>Test Examiner’s Manuals (TEM)</a:t>
                      </a:r>
                    </a:p>
                  </a:txBody>
                  <a:tcPr/>
                </a:tc>
                <a:tc>
                  <a:txBody>
                    <a:bodyPr/>
                    <a:lstStyle/>
                    <a:p>
                      <a:pPr marL="0" indent="0" algn="ctr">
                        <a:buFont typeface="Wingdings" pitchFamily="2" charset="2"/>
                        <a:buNone/>
                      </a:pPr>
                      <a:r>
                        <a:rPr lang="en-US" sz="1800" b="1" dirty="0" smtClean="0">
                          <a:solidFill>
                            <a:srgbClr val="00B050"/>
                          </a:solidFill>
                          <a:sym typeface="Wingdings 2"/>
                        </a:rPr>
                        <a:t></a:t>
                      </a:r>
                      <a:endParaRPr lang="en-US" sz="1800" b="1" dirty="0">
                        <a:solidFill>
                          <a:srgbClr val="00B050"/>
                        </a:solidFill>
                      </a:endParaRPr>
                    </a:p>
                  </a:txBody>
                  <a:tcPr/>
                </a:tc>
                <a:tc>
                  <a:txBody>
                    <a:bodyPr/>
                    <a:lstStyle/>
                    <a:p>
                      <a:pPr marL="0" indent="0" algn="ctr">
                        <a:buFont typeface="Wingdings" pitchFamily="2" charset="2"/>
                        <a:buNone/>
                      </a:pPr>
                      <a:r>
                        <a:rPr lang="en-US" sz="2000" b="1" dirty="0" smtClean="0">
                          <a:solidFill>
                            <a:srgbClr val="00B050"/>
                          </a:solidFill>
                          <a:sym typeface="Wingdings 2"/>
                        </a:rPr>
                        <a:t></a:t>
                      </a:r>
                      <a:endParaRPr lang="en-US" sz="2000" b="1" dirty="0">
                        <a:solidFill>
                          <a:srgbClr val="00B050"/>
                        </a:solidFill>
                      </a:endParaRPr>
                    </a:p>
                  </a:txBody>
                  <a:tcPr/>
                </a:tc>
              </a:tr>
              <a:tr h="428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Organize training sessions for Test Examiners</a:t>
                      </a:r>
                    </a:p>
                  </a:txBody>
                  <a:tcPr/>
                </a:tc>
                <a:tc>
                  <a:txBody>
                    <a:bodyPr/>
                    <a:lstStyle/>
                    <a:p>
                      <a:pPr marL="0" indent="0" algn="ctr">
                        <a:buFont typeface="Wingdings" pitchFamily="2" charset="2"/>
                        <a:buNone/>
                      </a:pPr>
                      <a:r>
                        <a:rPr lang="en-US" sz="1800" b="1" dirty="0" smtClean="0">
                          <a:solidFill>
                            <a:srgbClr val="00B050"/>
                          </a:solidFill>
                          <a:sym typeface="Wingdings 2"/>
                        </a:rPr>
                        <a:t></a:t>
                      </a:r>
                      <a:endParaRPr lang="en-US" sz="1800" b="1" dirty="0">
                        <a:solidFill>
                          <a:srgbClr val="00B050"/>
                        </a:solidFill>
                      </a:endParaRPr>
                    </a:p>
                  </a:txBody>
                  <a:tcPr/>
                </a:tc>
                <a:tc>
                  <a:txBody>
                    <a:bodyPr/>
                    <a:lstStyle/>
                    <a:p>
                      <a:pPr marL="0" indent="0" algn="ctr">
                        <a:buFont typeface="Wingdings" pitchFamily="2" charset="2"/>
                        <a:buNone/>
                      </a:pPr>
                      <a:r>
                        <a:rPr lang="en-US" sz="2000" b="1" dirty="0" smtClean="0">
                          <a:solidFill>
                            <a:srgbClr val="00B050"/>
                          </a:solidFill>
                          <a:sym typeface="Wingdings 2"/>
                        </a:rPr>
                        <a:t></a:t>
                      </a:r>
                      <a:endParaRPr lang="en-US" sz="2000" b="1" dirty="0">
                        <a:solidFill>
                          <a:srgbClr val="00B050"/>
                        </a:solidFill>
                      </a:endParaRPr>
                    </a:p>
                  </a:txBody>
                  <a:tcPr/>
                </a:tc>
              </a:tr>
              <a:tr h="6786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Organize training for assessment of students with accommodations</a:t>
                      </a:r>
                    </a:p>
                  </a:txBody>
                  <a:tcPr/>
                </a:tc>
                <a:tc>
                  <a:txBody>
                    <a:bodyPr/>
                    <a:lstStyle/>
                    <a:p>
                      <a:pPr marL="0" indent="0" algn="ctr">
                        <a:buFont typeface="Wingdings" pitchFamily="2" charset="2"/>
                        <a:buNone/>
                      </a:pPr>
                      <a:r>
                        <a:rPr lang="en-US" sz="1800" b="1" dirty="0" smtClean="0">
                          <a:solidFill>
                            <a:srgbClr val="00B050"/>
                          </a:solidFill>
                          <a:sym typeface="Wingdings 2"/>
                        </a:rPr>
                        <a:t></a:t>
                      </a:r>
                      <a:endParaRPr lang="en-US" sz="1800" b="1" dirty="0">
                        <a:solidFill>
                          <a:srgbClr val="00B050"/>
                        </a:solidFill>
                      </a:endParaRPr>
                    </a:p>
                  </a:txBody>
                  <a:tcPr/>
                </a:tc>
                <a:tc>
                  <a:txBody>
                    <a:bodyPr/>
                    <a:lstStyle/>
                    <a:p>
                      <a:pPr marL="0" indent="0" algn="ctr">
                        <a:buFont typeface="Wingdings" pitchFamily="2" charset="2"/>
                        <a:buNone/>
                      </a:pPr>
                      <a:r>
                        <a:rPr lang="en-US" sz="2000" b="1" dirty="0" smtClean="0">
                          <a:solidFill>
                            <a:srgbClr val="00B050"/>
                          </a:solidFill>
                          <a:sym typeface="Wingdings 2"/>
                        </a:rPr>
                        <a:t></a:t>
                      </a:r>
                      <a:endParaRPr lang="en-US" sz="2000" b="1" dirty="0">
                        <a:solidFill>
                          <a:srgbClr val="00B050"/>
                        </a:solidFill>
                      </a:endParaRPr>
                    </a:p>
                  </a:txBody>
                  <a:tcPr/>
                </a:tc>
              </a:tr>
              <a:tr h="654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Organize school security plan and monitor test administration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sym typeface="Wingdings 2"/>
                        </a:rPr>
                        <a:t></a:t>
                      </a:r>
                      <a:endParaRPr lang="en-US" sz="2000" b="1" dirty="0" smtClean="0">
                        <a:solidFill>
                          <a:srgbClr val="00B050"/>
                        </a:solidFill>
                      </a:endParaRPr>
                    </a:p>
                    <a:p>
                      <a:endParaRPr lang="en-US" dirty="0"/>
                    </a:p>
                  </a:txBody>
                  <a:tcPr/>
                </a:tc>
                <a:tc>
                  <a:txBody>
                    <a:bodyPr/>
                    <a:lstStyle/>
                    <a:p>
                      <a:pPr marL="0" indent="0" algn="ctr">
                        <a:buFont typeface="Wingdings" pitchFamily="2" charset="2"/>
                        <a:buNone/>
                      </a:pPr>
                      <a:r>
                        <a:rPr lang="en-US" sz="2400" b="1" dirty="0" smtClean="0">
                          <a:solidFill>
                            <a:srgbClr val="00B050"/>
                          </a:solidFill>
                          <a:sym typeface="Wingdings 2"/>
                        </a:rPr>
                        <a:t></a:t>
                      </a:r>
                      <a:endParaRPr lang="en-US" sz="2400" b="1" dirty="0">
                        <a:solidFill>
                          <a:srgbClr val="00B050"/>
                        </a:solidFill>
                      </a:endParaRPr>
                    </a:p>
                  </a:txBody>
                  <a:tcPr/>
                </a:tc>
              </a:tr>
              <a:tr h="1218325">
                <a:tc>
                  <a:txBody>
                    <a:bodyPr/>
                    <a:lstStyle/>
                    <a:p>
                      <a:pPr marL="285750" indent="-285750">
                        <a:buFont typeface="Arial" panose="020B0604020202020204" pitchFamily="34" charset="0"/>
                        <a:buChar char="•"/>
                      </a:pPr>
                      <a:r>
                        <a:rPr lang="en-US" sz="1600" dirty="0" smtClean="0"/>
                        <a:t>Manage students and test sessions in the </a:t>
                      </a:r>
                      <a:r>
                        <a:rPr lang="en-US" sz="1600" i="0" dirty="0" smtClean="0"/>
                        <a:t>Test Administration System (TAS)</a:t>
                      </a:r>
                    </a:p>
                    <a:p>
                      <a:pPr marL="285750" indent="-285750">
                        <a:buFont typeface="Arial" panose="020B0604020202020204" pitchFamily="34" charset="0"/>
                        <a:buChar char="•"/>
                      </a:pPr>
                      <a:r>
                        <a:rPr lang="en-US" sz="1600" i="0" dirty="0" smtClean="0"/>
                        <a:t>Assign</a:t>
                      </a:r>
                      <a:r>
                        <a:rPr lang="en-US" sz="1600" i="0" baseline="0" dirty="0" smtClean="0"/>
                        <a:t> and code accommodations in TAS</a:t>
                      </a:r>
                      <a:endParaRPr lang="en-US" sz="1600" i="0" dirty="0" smtClean="0"/>
                    </a:p>
                    <a:p>
                      <a:pPr marL="285750" indent="-285750">
                        <a:buFont typeface="Arial" panose="020B0604020202020204" pitchFamily="34" charset="0"/>
                        <a:buChar char="•"/>
                      </a:pPr>
                      <a:r>
                        <a:rPr lang="en-US" sz="1600" i="0" dirty="0" smtClean="0"/>
                        <a:t>Print and sort by testing location </a:t>
                      </a:r>
                      <a:r>
                        <a:rPr lang="en-US" sz="1600" i="1" dirty="0" smtClean="0"/>
                        <a:t>Individual</a:t>
                      </a:r>
                      <a:r>
                        <a:rPr lang="en-US" sz="1600" i="1" baseline="0" dirty="0" smtClean="0"/>
                        <a:t> Student Test Tickets</a:t>
                      </a:r>
                      <a:r>
                        <a:rPr lang="en-US" sz="1600" i="0" baseline="0" dirty="0" smtClean="0"/>
                        <a:t> and </a:t>
                      </a:r>
                      <a:r>
                        <a:rPr lang="en-US" sz="1600" i="1" baseline="0" dirty="0" smtClean="0"/>
                        <a:t>Summary Test Tickets</a:t>
                      </a:r>
                    </a:p>
                  </a:txBody>
                  <a:tcPr/>
                </a:tc>
                <a:tc>
                  <a:txBody>
                    <a:bodyPr/>
                    <a:lstStyle/>
                    <a:p>
                      <a:pPr algn="ct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400" b="1" dirty="0" smtClean="0">
                          <a:solidFill>
                            <a:srgbClr val="00B050"/>
                          </a:solidFill>
                          <a:sym typeface="Wingdings 2"/>
                        </a:rPr>
                        <a:t></a:t>
                      </a:r>
                      <a:endParaRPr lang="en-US" sz="2400" b="1" dirty="0" smtClean="0">
                        <a:solidFill>
                          <a:srgbClr val="00B050"/>
                        </a:solidFill>
                      </a:endParaRPr>
                    </a:p>
                  </a:txBody>
                  <a:tcPr/>
                </a:tc>
              </a:tr>
            </a:tbl>
          </a:graphicData>
        </a:graphic>
      </p:graphicFrame>
    </p:spTree>
    <p:extLst>
      <p:ext uri="{BB962C8B-B14F-4D97-AF65-F5344CB8AC3E}">
        <p14:creationId xmlns:p14="http://schemas.microsoft.com/office/powerpoint/2010/main" val="25093493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384"/>
            <a:ext cx="6316630" cy="1325563"/>
          </a:xfrm>
        </p:spPr>
        <p:txBody>
          <a:bodyPr/>
          <a:lstStyle/>
          <a:p>
            <a:r>
              <a:rPr lang="en-US" dirty="0" smtClean="0">
                <a:solidFill>
                  <a:srgbClr val="0000CC"/>
                </a:solidFill>
              </a:rPr>
              <a:t>During Testing</a:t>
            </a:r>
            <a:endParaRPr lang="en-US" dirty="0">
              <a:solidFill>
                <a:srgbClr val="0000CC"/>
              </a:solidFill>
            </a:endParaRPr>
          </a:p>
        </p:txBody>
      </p:sp>
      <p:sp>
        <p:nvSpPr>
          <p:cNvPr id="3" name="Content Placeholder 2"/>
          <p:cNvSpPr>
            <a:spLocks noGrp="1"/>
          </p:cNvSpPr>
          <p:nvPr>
            <p:ph idx="1"/>
          </p:nvPr>
        </p:nvSpPr>
        <p:spPr>
          <a:xfrm>
            <a:off x="339891" y="1676811"/>
            <a:ext cx="8269853" cy="4351338"/>
          </a:xfrm>
        </p:spPr>
        <p:txBody>
          <a:bodyPr/>
          <a:lstStyle/>
          <a:p>
            <a:r>
              <a:rPr lang="en-US" dirty="0" smtClean="0"/>
              <a:t>Examiners should check to see if students are responding in correct spaces</a:t>
            </a:r>
          </a:p>
          <a:p>
            <a:r>
              <a:rPr lang="en-US" dirty="0" smtClean="0"/>
              <a:t>For mathematics, examiners should collect student calculators before the student begins Section 1, Part 2</a:t>
            </a:r>
          </a:p>
          <a:p>
            <a:r>
              <a:rPr lang="en-US" dirty="0" smtClean="0"/>
              <a:t>For ELA, examiners should check to see if students are responding to item 60 in the correct location.</a:t>
            </a:r>
          </a:p>
          <a:p>
            <a:r>
              <a:rPr lang="en-US" dirty="0" smtClean="0"/>
              <a:t>Examiners should check to be sure students are in the correct section of the test; not going ahead or going back</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77</a:t>
            </a:fld>
            <a:endParaRPr lang="en-US" dirty="0"/>
          </a:p>
        </p:txBody>
      </p:sp>
    </p:spTree>
    <p:extLst>
      <p:ext uri="{BB962C8B-B14F-4D97-AF65-F5344CB8AC3E}">
        <p14:creationId xmlns:p14="http://schemas.microsoft.com/office/powerpoint/2010/main" val="22988241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42" y="105416"/>
            <a:ext cx="6316630" cy="1325563"/>
          </a:xfrm>
        </p:spPr>
        <p:txBody>
          <a:bodyPr/>
          <a:lstStyle/>
          <a:p>
            <a:r>
              <a:rPr lang="en-US" dirty="0" smtClean="0">
                <a:solidFill>
                  <a:srgbClr val="0000CC"/>
                </a:solidFill>
                <a:latin typeface="Calibri"/>
              </a:rPr>
              <a:t>After</a:t>
            </a:r>
            <a:r>
              <a:rPr lang="en-US" sz="4000" dirty="0" smtClean="0">
                <a:solidFill>
                  <a:srgbClr val="0000CC"/>
                </a:solidFill>
                <a:latin typeface="Calibri"/>
              </a:rPr>
              <a:t> Testing</a:t>
            </a:r>
            <a:r>
              <a:rPr lang="en-US" sz="4000" dirty="0">
                <a:solidFill>
                  <a:srgbClr val="0000CC"/>
                </a:solidFill>
                <a:latin typeface="Calibri"/>
              </a:rPr>
              <a:t/>
            </a:r>
            <a:br>
              <a:rPr lang="en-US" sz="4000" dirty="0">
                <a:solidFill>
                  <a:srgbClr val="0000CC"/>
                </a:solidFill>
                <a:latin typeface="Calibri"/>
              </a:rPr>
            </a:br>
            <a:r>
              <a:rPr lang="en-US" sz="2800" dirty="0">
                <a:solidFill>
                  <a:srgbClr val="0000CC"/>
                </a:solidFill>
              </a:rPr>
              <a:t>School</a:t>
            </a:r>
            <a:r>
              <a:rPr lang="en-US" sz="3200" dirty="0">
                <a:solidFill>
                  <a:srgbClr val="0000CC"/>
                </a:solidFill>
              </a:rPr>
              <a:t> Test Coordinator</a:t>
            </a:r>
            <a:endParaRPr lang="en-US" dirty="0">
              <a:solidFill>
                <a:srgbClr val="0000CC"/>
              </a:solidFill>
            </a:endParaRPr>
          </a:p>
        </p:txBody>
      </p:sp>
      <p:sp>
        <p:nvSpPr>
          <p:cNvPr id="3" name="Content Placeholder 2"/>
          <p:cNvSpPr>
            <a:spLocks noGrp="1"/>
          </p:cNvSpPr>
          <p:nvPr>
            <p:ph idx="1"/>
          </p:nvPr>
        </p:nvSpPr>
        <p:spPr>
          <a:xfrm>
            <a:off x="373156" y="1519518"/>
            <a:ext cx="8058150" cy="4496081"/>
          </a:xfrm>
        </p:spPr>
        <p:txBody>
          <a:bodyPr>
            <a:normAutofit lnSpcReduction="10000"/>
          </a:bodyPr>
          <a:lstStyle/>
          <a:p>
            <a:pPr marL="342900" lvl="0" indent="-342900" fontAlgn="base">
              <a:lnSpc>
                <a:spcPct val="80000"/>
              </a:lnSpc>
              <a:spcBef>
                <a:spcPts val="600"/>
              </a:spcBef>
              <a:spcAft>
                <a:spcPts val="200"/>
              </a:spcAft>
              <a:buFont typeface="Arial" charset="0"/>
              <a:buChar char="•"/>
            </a:pPr>
            <a:r>
              <a:rPr lang="en-US" sz="2300" dirty="0">
                <a:solidFill>
                  <a:prstClr val="black"/>
                </a:solidFill>
              </a:rPr>
              <a:t>Verify that Test Examiners have returned </a:t>
            </a:r>
            <a:r>
              <a:rPr lang="en-US" sz="2300" u="sng" dirty="0">
                <a:solidFill>
                  <a:prstClr val="black"/>
                </a:solidFill>
              </a:rPr>
              <a:t>all</a:t>
            </a:r>
            <a:r>
              <a:rPr lang="en-US" sz="2300" dirty="0">
                <a:solidFill>
                  <a:prstClr val="black"/>
                </a:solidFill>
              </a:rPr>
              <a:t> materials </a:t>
            </a:r>
          </a:p>
          <a:p>
            <a:pPr marL="742950" lvl="1" indent="-285750" fontAlgn="base">
              <a:lnSpc>
                <a:spcPct val="80000"/>
              </a:lnSpc>
              <a:spcBef>
                <a:spcPts val="600"/>
              </a:spcBef>
              <a:spcAft>
                <a:spcPts val="200"/>
              </a:spcAft>
              <a:buFont typeface="Arial" charset="0"/>
              <a:buChar char="–"/>
            </a:pPr>
            <a:r>
              <a:rPr lang="en-US" sz="2300" dirty="0">
                <a:solidFill>
                  <a:prstClr val="black"/>
                </a:solidFill>
              </a:rPr>
              <a:t>The System Test Coordinator must order make-up test materials administered outside of the system’s scheduled window </a:t>
            </a:r>
          </a:p>
          <a:p>
            <a:pPr marL="342900" lvl="0" indent="-342900" fontAlgn="base">
              <a:lnSpc>
                <a:spcPct val="80000"/>
              </a:lnSpc>
              <a:spcBef>
                <a:spcPts val="600"/>
              </a:spcBef>
              <a:spcAft>
                <a:spcPts val="200"/>
              </a:spcAft>
              <a:buFont typeface="Arial" charset="0"/>
              <a:buChar char="•"/>
            </a:pPr>
            <a:r>
              <a:rPr lang="en-US" sz="2300" dirty="0">
                <a:solidFill>
                  <a:prstClr val="black"/>
                </a:solidFill>
              </a:rPr>
              <a:t>Inventory scorable and non-scorable materials separately</a:t>
            </a:r>
          </a:p>
          <a:p>
            <a:pPr marL="342900" lvl="0" indent="-342900" fontAlgn="base">
              <a:lnSpc>
                <a:spcPct val="80000"/>
              </a:lnSpc>
              <a:spcBef>
                <a:spcPts val="600"/>
              </a:spcBef>
              <a:spcAft>
                <a:spcPts val="200"/>
              </a:spcAft>
              <a:buFont typeface="Arial" charset="0"/>
              <a:buChar char="•"/>
            </a:pPr>
            <a:r>
              <a:rPr lang="en-US" sz="2300" dirty="0">
                <a:solidFill>
                  <a:prstClr val="black"/>
                </a:solidFill>
              </a:rPr>
              <a:t>Complete the School Security Checklist and place in the first box of scorable materials </a:t>
            </a:r>
          </a:p>
          <a:p>
            <a:pPr marL="342900" lvl="0" indent="-342900" fontAlgn="base">
              <a:lnSpc>
                <a:spcPct val="80000"/>
              </a:lnSpc>
              <a:spcBef>
                <a:spcPts val="600"/>
              </a:spcBef>
              <a:spcAft>
                <a:spcPts val="200"/>
              </a:spcAft>
              <a:buFont typeface="Arial" charset="0"/>
              <a:buChar char="•"/>
            </a:pPr>
            <a:r>
              <a:rPr lang="en-US" sz="2300" u="sng" dirty="0">
                <a:solidFill>
                  <a:prstClr val="black"/>
                </a:solidFill>
              </a:rPr>
              <a:t>System Test Coordinators must make copies of any pages that indicate missing or non-returned materials and place these copies in the security checklist envelope for each school;  System Coordinators will retain all original school security checklists</a:t>
            </a:r>
            <a:endParaRPr lang="en-US" sz="2300" dirty="0">
              <a:solidFill>
                <a:prstClr val="black"/>
              </a:solidFill>
            </a:endParaRPr>
          </a:p>
          <a:p>
            <a:pPr marL="342900" lvl="0" indent="-342900" fontAlgn="base">
              <a:lnSpc>
                <a:spcPct val="80000"/>
              </a:lnSpc>
              <a:spcBef>
                <a:spcPts val="600"/>
              </a:spcBef>
              <a:spcAft>
                <a:spcPts val="200"/>
              </a:spcAft>
              <a:buFont typeface="Arial" charset="0"/>
              <a:buChar char="•"/>
            </a:pPr>
            <a:r>
              <a:rPr lang="en-US" sz="2300" dirty="0">
                <a:solidFill>
                  <a:prstClr val="black"/>
                </a:solidFill>
              </a:rPr>
              <a:t>Verify that </a:t>
            </a:r>
            <a:r>
              <a:rPr lang="en-US" sz="2300" i="1" dirty="0">
                <a:solidFill>
                  <a:prstClr val="black"/>
                </a:solidFill>
              </a:rPr>
              <a:t>VOID </a:t>
            </a:r>
            <a:r>
              <a:rPr lang="en-US" sz="2300" dirty="0">
                <a:solidFill>
                  <a:prstClr val="black"/>
                </a:solidFill>
              </a:rPr>
              <a:t>is written across every voided Test booklet and Answer Sheet; return voided documents with non-scorables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3/19/2015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78</a:t>
            </a:fld>
            <a:endParaRPr lang="en-US" dirty="0"/>
          </a:p>
        </p:txBody>
      </p:sp>
    </p:spTree>
    <p:extLst>
      <p:ext uri="{BB962C8B-B14F-4D97-AF65-F5344CB8AC3E}">
        <p14:creationId xmlns:p14="http://schemas.microsoft.com/office/powerpoint/2010/main" val="42044995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0" y="0"/>
            <a:ext cx="6316630" cy="1325563"/>
          </a:xfrm>
        </p:spPr>
        <p:txBody>
          <a:bodyPr>
            <a:normAutofit/>
          </a:bodyPr>
          <a:lstStyle/>
          <a:p>
            <a:r>
              <a:rPr lang="en-US" dirty="0" smtClean="0">
                <a:solidFill>
                  <a:srgbClr val="0000CC"/>
                </a:solidFill>
              </a:rPr>
              <a:t>After</a:t>
            </a:r>
            <a:r>
              <a:rPr lang="en-US" sz="4000" dirty="0" smtClean="0">
                <a:solidFill>
                  <a:srgbClr val="0000CC"/>
                </a:solidFill>
              </a:rPr>
              <a:t> Testing</a:t>
            </a:r>
            <a:br>
              <a:rPr lang="en-US" sz="4000" dirty="0" smtClean="0">
                <a:solidFill>
                  <a:srgbClr val="0000CC"/>
                </a:solidFill>
              </a:rPr>
            </a:br>
            <a:r>
              <a:rPr lang="en-US" sz="2800" dirty="0" smtClean="0">
                <a:solidFill>
                  <a:srgbClr val="0000CC"/>
                </a:solidFill>
              </a:rPr>
              <a:t>School Test Coordinator</a:t>
            </a:r>
            <a:endParaRPr lang="en-US" sz="2800" b="0" dirty="0">
              <a:solidFill>
                <a:srgbClr val="0000CC"/>
              </a:solidFill>
            </a:endParaRPr>
          </a:p>
        </p:txBody>
      </p:sp>
      <p:sp>
        <p:nvSpPr>
          <p:cNvPr id="3" name="Content Placeholder 2"/>
          <p:cNvSpPr>
            <a:spLocks noGrp="1"/>
          </p:cNvSpPr>
          <p:nvPr>
            <p:ph idx="1"/>
          </p:nvPr>
        </p:nvSpPr>
        <p:spPr>
          <a:xfrm>
            <a:off x="480732" y="1510301"/>
            <a:ext cx="7820787" cy="4693556"/>
          </a:xfrm>
        </p:spPr>
        <p:txBody>
          <a:bodyPr>
            <a:normAutofit/>
          </a:bodyPr>
          <a:lstStyle/>
          <a:p>
            <a:pPr marL="342900" lvl="0" indent="-342900" fontAlgn="base">
              <a:lnSpc>
                <a:spcPct val="80000"/>
              </a:lnSpc>
              <a:spcBef>
                <a:spcPct val="0"/>
              </a:spcBef>
              <a:spcAft>
                <a:spcPts val="1200"/>
              </a:spcAft>
              <a:buFont typeface="Arial" charset="0"/>
              <a:buChar char="•"/>
            </a:pPr>
            <a:r>
              <a:rPr lang="en-US" sz="2400" dirty="0" smtClean="0">
                <a:solidFill>
                  <a:prstClr val="black"/>
                </a:solidFill>
              </a:rPr>
              <a:t>If </a:t>
            </a:r>
            <a:r>
              <a:rPr lang="en-US" sz="2400" dirty="0">
                <a:solidFill>
                  <a:prstClr val="black"/>
                </a:solidFill>
              </a:rPr>
              <a:t>directed by the System Test Coordinator, destroy all soiled documents (biohazard); record as soiled on the School Security Checklist</a:t>
            </a:r>
          </a:p>
          <a:p>
            <a:pPr marL="342900" lvl="0" indent="-342900" fontAlgn="base">
              <a:lnSpc>
                <a:spcPct val="80000"/>
              </a:lnSpc>
              <a:spcBef>
                <a:spcPct val="0"/>
              </a:spcBef>
              <a:spcAft>
                <a:spcPts val="1200"/>
              </a:spcAft>
              <a:buFont typeface="Arial" charset="0"/>
              <a:buChar char="•"/>
            </a:pPr>
            <a:r>
              <a:rPr lang="en-US" sz="2400" dirty="0">
                <a:solidFill>
                  <a:prstClr val="black"/>
                </a:solidFill>
              </a:rPr>
              <a:t>Verify that each GIS is filled out correctly</a:t>
            </a:r>
          </a:p>
          <a:p>
            <a:pPr marL="342900" lvl="0" indent="-342900" fontAlgn="base">
              <a:lnSpc>
                <a:spcPct val="80000"/>
              </a:lnSpc>
              <a:spcBef>
                <a:spcPct val="0"/>
              </a:spcBef>
              <a:spcAft>
                <a:spcPts val="1200"/>
              </a:spcAft>
              <a:buFont typeface="Arial" charset="0"/>
              <a:buChar char="•"/>
            </a:pPr>
            <a:r>
              <a:rPr lang="en-US" sz="2400" dirty="0">
                <a:solidFill>
                  <a:prstClr val="black"/>
                </a:solidFill>
              </a:rPr>
              <a:t>Complete the School/Group List (SGL)</a:t>
            </a:r>
          </a:p>
          <a:p>
            <a:pPr marL="342900" lvl="0" indent="-342900" fontAlgn="base">
              <a:lnSpc>
                <a:spcPct val="80000"/>
              </a:lnSpc>
              <a:spcBef>
                <a:spcPct val="0"/>
              </a:spcBef>
              <a:spcAft>
                <a:spcPts val="1200"/>
              </a:spcAft>
              <a:buFont typeface="Arial" charset="0"/>
              <a:buChar char="•"/>
            </a:pPr>
            <a:r>
              <a:rPr lang="en-US" sz="2400" dirty="0">
                <a:solidFill>
                  <a:prstClr val="black"/>
                </a:solidFill>
              </a:rPr>
              <a:t>Arrange all scorable documents with the student name face-up</a:t>
            </a:r>
          </a:p>
          <a:p>
            <a:pPr marL="342900" lvl="0" indent="-342900" fontAlgn="base">
              <a:lnSpc>
                <a:spcPct val="80000"/>
              </a:lnSpc>
              <a:spcBef>
                <a:spcPct val="0"/>
              </a:spcBef>
              <a:spcAft>
                <a:spcPts val="1200"/>
              </a:spcAft>
              <a:buFont typeface="Arial" charset="0"/>
              <a:buChar char="•"/>
            </a:pPr>
            <a:r>
              <a:rPr lang="en-US" sz="2400" dirty="0">
                <a:solidFill>
                  <a:prstClr val="black"/>
                </a:solidFill>
              </a:rPr>
              <a:t>Secure each classroom’s scorable materials with a paper band using a Stack Cover Card for each bundle and a </a:t>
            </a:r>
            <a:r>
              <a:rPr lang="en-US" sz="2400" dirty="0" smtClean="0">
                <a:solidFill>
                  <a:prstClr val="black"/>
                </a:solidFill>
              </a:rPr>
              <a:t>G</a:t>
            </a:r>
            <a:r>
              <a:rPr lang="en-US" sz="2400" dirty="0" smtClean="0">
                <a:solidFill>
                  <a:prstClr val="black">
                    <a:lumMod val="95000"/>
                    <a:lumOff val="5000"/>
                  </a:prstClr>
                </a:solidFill>
              </a:rPr>
              <a:t>IS </a:t>
            </a:r>
            <a:r>
              <a:rPr lang="en-US" sz="2400" dirty="0">
                <a:solidFill>
                  <a:prstClr val="black">
                    <a:lumMod val="95000"/>
                    <a:lumOff val="5000"/>
                  </a:prstClr>
                </a:solidFill>
              </a:rPr>
              <a:t>for each class</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79</a:t>
            </a:fld>
            <a:endParaRPr lang="en-US" dirty="0"/>
          </a:p>
        </p:txBody>
      </p:sp>
    </p:spTree>
    <p:extLst>
      <p:ext uri="{BB962C8B-B14F-4D97-AF65-F5344CB8AC3E}">
        <p14:creationId xmlns:p14="http://schemas.microsoft.com/office/powerpoint/2010/main" val="3617897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7002" y="181275"/>
            <a:ext cx="6978316" cy="533400"/>
          </a:xfrm>
        </p:spPr>
        <p:txBody>
          <a:bodyPr>
            <a:noAutofit/>
          </a:bodyPr>
          <a:lstStyle/>
          <a:p>
            <a:r>
              <a:rPr lang="en-US" altLang="en-US" sz="3600" dirty="0" smtClean="0">
                <a:solidFill>
                  <a:srgbClr val="0000CC"/>
                </a:solidFill>
              </a:rPr>
              <a:t>Scores, Reports, and Grading</a:t>
            </a:r>
            <a:endParaRPr lang="en-US" altLang="en-US" sz="3600" dirty="0" smtClean="0">
              <a:solidFill>
                <a:srgbClr val="FF0000"/>
              </a:solidFill>
            </a:endParaRPr>
          </a:p>
        </p:txBody>
      </p:sp>
      <p:sp>
        <p:nvSpPr>
          <p:cNvPr id="31747" name="Content Placeholder 2"/>
          <p:cNvSpPr>
            <a:spLocks noGrp="1"/>
          </p:cNvSpPr>
          <p:nvPr>
            <p:ph idx="1"/>
          </p:nvPr>
        </p:nvSpPr>
        <p:spPr>
          <a:xfrm>
            <a:off x="364066" y="1549400"/>
            <a:ext cx="8077200" cy="4495800"/>
          </a:xfrm>
        </p:spPr>
        <p:txBody>
          <a:bodyPr>
            <a:normAutofit lnSpcReduction="10000"/>
          </a:bodyPr>
          <a:lstStyle/>
          <a:p>
            <a:r>
              <a:rPr lang="en-US" altLang="en-US" sz="2400" dirty="0" smtClean="0"/>
              <a:t>The applicable provisions of State Board Rule 160-4-2-.13 (Statewide Passing Score) were waived by the State Board of Education for the 2014-2015 school year. </a:t>
            </a:r>
          </a:p>
          <a:p>
            <a:r>
              <a:rPr lang="en-US" altLang="en-US" sz="2400" dirty="0" smtClean="0"/>
              <a:t>Local school systems may determine their own policies and procedures for calculation of final course grades in EOC courses through the Summer Semester of 2015 (July 31, 2015). </a:t>
            </a:r>
          </a:p>
          <a:p>
            <a:pPr lvl="1"/>
            <a:r>
              <a:rPr lang="en-US" altLang="en-US" sz="1700" u="sng" dirty="0" smtClean="0"/>
              <a:t>It is important that students know that they WILL RECEIVE SCORES.  </a:t>
            </a:r>
            <a:r>
              <a:rPr lang="en-US" altLang="en-US" sz="1700" dirty="0" smtClean="0"/>
              <a:t>Individual score reports and electronic results (that will be loaded to your local system’s Student Information System and the SLDS).  In short, their scores – once produced – will become part of their school/test record and history.</a:t>
            </a:r>
          </a:p>
          <a:p>
            <a:pPr lvl="1"/>
            <a:r>
              <a:rPr lang="en-US" altLang="en-US" sz="1700" dirty="0" smtClean="0"/>
              <a:t>The test itself has NOT been “waived” for 2014-2015 . . . Only its role as the final exam.</a:t>
            </a:r>
          </a:p>
          <a:p>
            <a:r>
              <a:rPr lang="en-US" altLang="en-US" sz="2400" dirty="0" smtClean="0"/>
              <a:t>In future years, the Georgia Milestones EOC will contribute 20% to the student’s final course grade.</a:t>
            </a:r>
          </a:p>
          <a:p>
            <a:pPr eaLnBrk="1" hangingPunct="1">
              <a:lnSpc>
                <a:spcPct val="80000"/>
              </a:lnSpc>
              <a:buFont typeface="Arial" charset="0"/>
              <a:buNone/>
            </a:pPr>
            <a:endParaRPr lang="en-US" altLang="en-US" sz="24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767248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17" y="102097"/>
            <a:ext cx="6316630" cy="1325563"/>
          </a:xfrm>
        </p:spPr>
        <p:txBody>
          <a:bodyPr>
            <a:normAutofit/>
          </a:bodyPr>
          <a:lstStyle/>
          <a:p>
            <a:r>
              <a:rPr lang="en-US" dirty="0" smtClean="0">
                <a:solidFill>
                  <a:srgbClr val="0000CC"/>
                </a:solidFill>
              </a:rPr>
              <a:t>After</a:t>
            </a:r>
            <a:r>
              <a:rPr lang="en-US" sz="4000" dirty="0" smtClean="0">
                <a:solidFill>
                  <a:srgbClr val="0000CC"/>
                </a:solidFill>
              </a:rPr>
              <a:t> Testing: </a:t>
            </a:r>
            <a:r>
              <a:rPr lang="en-US" sz="4000" dirty="0" smtClean="0">
                <a:solidFill>
                  <a:srgbClr val="0000CC"/>
                </a:solidFill>
                <a:latin typeface="Calibri"/>
              </a:rPr>
              <a:t> </a:t>
            </a:r>
            <a:r>
              <a:rPr lang="en-US" sz="3600" dirty="0">
                <a:solidFill>
                  <a:srgbClr val="0000CC"/>
                </a:solidFill>
                <a:latin typeface="Calibri"/>
              </a:rPr>
              <a:t/>
            </a:r>
            <a:br>
              <a:rPr lang="en-US" sz="3600" dirty="0">
                <a:solidFill>
                  <a:srgbClr val="0000CC"/>
                </a:solidFill>
                <a:latin typeface="Calibri"/>
              </a:rPr>
            </a:br>
            <a:r>
              <a:rPr lang="en-US" sz="2400" dirty="0">
                <a:solidFill>
                  <a:srgbClr val="0000CC"/>
                </a:solidFill>
              </a:rPr>
              <a:t>Packing Scorable Materials</a:t>
            </a:r>
          </a:p>
        </p:txBody>
      </p:sp>
      <p:sp>
        <p:nvSpPr>
          <p:cNvPr id="3" name="Content Placeholder 2"/>
          <p:cNvSpPr>
            <a:spLocks noGrp="1"/>
          </p:cNvSpPr>
          <p:nvPr>
            <p:ph idx="1"/>
          </p:nvPr>
        </p:nvSpPr>
        <p:spPr>
          <a:xfrm>
            <a:off x="462395" y="1569028"/>
            <a:ext cx="3091295" cy="4420899"/>
          </a:xfrm>
        </p:spPr>
        <p:txBody>
          <a:bodyPr>
            <a:normAutofit/>
          </a:bodyPr>
          <a:lstStyle/>
          <a:p>
            <a:pPr marL="342900" lvl="0" indent="-342900" fontAlgn="base">
              <a:lnSpc>
                <a:spcPct val="80000"/>
              </a:lnSpc>
              <a:spcBef>
                <a:spcPct val="20000"/>
              </a:spcBef>
              <a:spcAft>
                <a:spcPts val="200"/>
              </a:spcAft>
              <a:buNone/>
            </a:pPr>
            <a:r>
              <a:rPr lang="en-US" sz="2400" dirty="0">
                <a:solidFill>
                  <a:prstClr val="black"/>
                </a:solidFill>
              </a:rPr>
              <a:t>Packing Scorable Materials:</a:t>
            </a:r>
          </a:p>
          <a:p>
            <a:pPr marL="342900" lvl="0" indent="-342900" fontAlgn="base">
              <a:lnSpc>
                <a:spcPct val="80000"/>
              </a:lnSpc>
              <a:spcBef>
                <a:spcPct val="20000"/>
              </a:spcBef>
              <a:spcAft>
                <a:spcPts val="200"/>
              </a:spcAft>
              <a:buNone/>
            </a:pPr>
            <a:r>
              <a:rPr lang="en-US" sz="2400" dirty="0">
                <a:solidFill>
                  <a:prstClr val="black"/>
                </a:solidFill>
              </a:rPr>
              <a:t>Band together by classroom:</a:t>
            </a:r>
          </a:p>
          <a:p>
            <a:pPr marL="742950" lvl="1" indent="-285750" fontAlgn="base">
              <a:lnSpc>
                <a:spcPct val="80000"/>
              </a:lnSpc>
              <a:spcBef>
                <a:spcPct val="20000"/>
              </a:spcBef>
              <a:spcAft>
                <a:spcPts val="200"/>
              </a:spcAft>
              <a:buNone/>
            </a:pPr>
            <a:r>
              <a:rPr lang="en-US" dirty="0">
                <a:solidFill>
                  <a:prstClr val="black"/>
                </a:solidFill>
              </a:rPr>
              <a:t>[Top of Stack]</a:t>
            </a:r>
          </a:p>
          <a:p>
            <a:pPr marL="342900" lvl="0" indent="-342900" fontAlgn="base">
              <a:lnSpc>
                <a:spcPct val="80000"/>
              </a:lnSpc>
              <a:spcBef>
                <a:spcPct val="20000"/>
              </a:spcBef>
              <a:spcAft>
                <a:spcPts val="200"/>
              </a:spcAft>
              <a:buFont typeface="Arial" charset="0"/>
              <a:buChar char="•"/>
            </a:pPr>
            <a:r>
              <a:rPr lang="en-US" sz="2400" dirty="0">
                <a:solidFill>
                  <a:prstClr val="black"/>
                </a:solidFill>
              </a:rPr>
              <a:t>Stack Cover Card</a:t>
            </a:r>
          </a:p>
          <a:p>
            <a:pPr marL="742950" lvl="1" indent="-285750" fontAlgn="base">
              <a:lnSpc>
                <a:spcPct val="80000"/>
              </a:lnSpc>
              <a:spcBef>
                <a:spcPct val="20000"/>
              </a:spcBef>
              <a:spcAft>
                <a:spcPts val="200"/>
              </a:spcAft>
              <a:buFont typeface="Arial" charset="0"/>
              <a:buChar char="–"/>
            </a:pPr>
            <a:r>
              <a:rPr lang="en-US" dirty="0">
                <a:solidFill>
                  <a:prstClr val="black"/>
                </a:solidFill>
              </a:rPr>
              <a:t>One per band</a:t>
            </a:r>
          </a:p>
          <a:p>
            <a:pPr marL="342900" lvl="0" indent="-342900" fontAlgn="base">
              <a:lnSpc>
                <a:spcPct val="80000"/>
              </a:lnSpc>
              <a:spcBef>
                <a:spcPct val="20000"/>
              </a:spcBef>
              <a:spcAft>
                <a:spcPts val="200"/>
              </a:spcAft>
              <a:buFont typeface="Arial" charset="0"/>
              <a:buChar char="•"/>
            </a:pPr>
            <a:r>
              <a:rPr lang="en-US" sz="2400" dirty="0">
                <a:solidFill>
                  <a:prstClr val="black"/>
                </a:solidFill>
              </a:rPr>
              <a:t>Completed GIS</a:t>
            </a:r>
          </a:p>
          <a:p>
            <a:pPr marL="742950" lvl="1" indent="-285750" fontAlgn="base">
              <a:lnSpc>
                <a:spcPct val="80000"/>
              </a:lnSpc>
              <a:spcBef>
                <a:spcPct val="20000"/>
              </a:spcBef>
              <a:spcAft>
                <a:spcPts val="200"/>
              </a:spcAft>
              <a:buFont typeface="Arial" charset="0"/>
              <a:buChar char="–"/>
            </a:pPr>
            <a:r>
              <a:rPr lang="en-US" dirty="0">
                <a:solidFill>
                  <a:prstClr val="black"/>
                </a:solidFill>
              </a:rPr>
              <a:t>One per class</a:t>
            </a:r>
          </a:p>
          <a:p>
            <a:pPr marL="342900" lvl="0" indent="-342900" fontAlgn="base">
              <a:lnSpc>
                <a:spcPct val="80000"/>
              </a:lnSpc>
              <a:spcBef>
                <a:spcPct val="20000"/>
              </a:spcBef>
              <a:spcAft>
                <a:spcPts val="200"/>
              </a:spcAft>
              <a:buFont typeface="Arial" charset="0"/>
              <a:buChar char="•"/>
            </a:pPr>
            <a:r>
              <a:rPr lang="en-US" sz="2400" dirty="0">
                <a:solidFill>
                  <a:prstClr val="black"/>
                </a:solidFill>
              </a:rPr>
              <a:t>One class of Student Answer Sheets </a:t>
            </a:r>
            <a:r>
              <a:rPr lang="en-US" dirty="0" smtClean="0">
                <a:solidFill>
                  <a:prstClr val="black"/>
                </a:solidFill>
              </a:rPr>
              <a:t>[</a:t>
            </a:r>
            <a:r>
              <a:rPr lang="en-US" dirty="0">
                <a:solidFill>
                  <a:prstClr val="black"/>
                </a:solidFill>
              </a:rPr>
              <a:t>Bottom of Stack]</a:t>
            </a:r>
          </a:p>
          <a:p>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422" y="1504662"/>
            <a:ext cx="2670175"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405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0" y="0"/>
            <a:ext cx="6316630" cy="1325563"/>
          </a:xfrm>
        </p:spPr>
        <p:txBody>
          <a:bodyPr>
            <a:normAutofit/>
          </a:bodyPr>
          <a:lstStyle/>
          <a:p>
            <a:r>
              <a:rPr lang="en-US" dirty="0" smtClean="0">
                <a:solidFill>
                  <a:srgbClr val="0000CC"/>
                </a:solidFill>
              </a:rPr>
              <a:t>After</a:t>
            </a:r>
            <a:r>
              <a:rPr lang="en-US" sz="4000" dirty="0" smtClean="0">
                <a:solidFill>
                  <a:srgbClr val="0000CC"/>
                </a:solidFill>
              </a:rPr>
              <a:t> </a:t>
            </a:r>
            <a:r>
              <a:rPr lang="en-US" dirty="0" smtClean="0">
                <a:solidFill>
                  <a:srgbClr val="0000CC"/>
                </a:solidFill>
              </a:rPr>
              <a:t>Testing</a:t>
            </a:r>
            <a:br>
              <a:rPr lang="en-US" dirty="0" smtClean="0">
                <a:solidFill>
                  <a:srgbClr val="0000CC"/>
                </a:solidFill>
              </a:rPr>
            </a:br>
            <a:r>
              <a:rPr lang="en-US" sz="2800" dirty="0" smtClean="0">
                <a:solidFill>
                  <a:srgbClr val="0000CC"/>
                </a:solidFill>
              </a:rPr>
              <a:t>School Test Coordinator</a:t>
            </a:r>
            <a:endParaRPr lang="en-US" sz="2800" b="0" dirty="0"/>
          </a:p>
        </p:txBody>
      </p:sp>
      <p:sp>
        <p:nvSpPr>
          <p:cNvPr id="3" name="Content Placeholder 2"/>
          <p:cNvSpPr>
            <a:spLocks noGrp="1"/>
          </p:cNvSpPr>
          <p:nvPr>
            <p:ph idx="1"/>
          </p:nvPr>
        </p:nvSpPr>
        <p:spPr>
          <a:xfrm>
            <a:off x="225237" y="1546412"/>
            <a:ext cx="8273304" cy="4509528"/>
          </a:xfrm>
        </p:spPr>
        <p:txBody>
          <a:bodyPr>
            <a:normAutofit/>
          </a:bodyPr>
          <a:lstStyle/>
          <a:p>
            <a:pPr marL="342900" lvl="0" indent="-342900" fontAlgn="base">
              <a:spcBef>
                <a:spcPct val="0"/>
              </a:spcBef>
              <a:spcAft>
                <a:spcPts val="300"/>
              </a:spcAft>
              <a:buFont typeface="Arial" charset="0"/>
              <a:buChar char="•"/>
            </a:pPr>
            <a:r>
              <a:rPr lang="en-US" sz="2400" dirty="0" smtClean="0">
                <a:solidFill>
                  <a:prstClr val="black"/>
                </a:solidFill>
              </a:rPr>
              <a:t>Use </a:t>
            </a:r>
            <a:r>
              <a:rPr lang="en-US" sz="2400" dirty="0">
                <a:solidFill>
                  <a:prstClr val="black"/>
                </a:solidFill>
              </a:rPr>
              <a:t>original shipping boxes for return shipment; if additional boxes are required, notify the System Test Coordinator to </a:t>
            </a:r>
            <a:r>
              <a:rPr lang="en-US" sz="2400" dirty="0" smtClean="0">
                <a:solidFill>
                  <a:prstClr val="black"/>
                </a:solidFill>
              </a:rPr>
              <a:t>order </a:t>
            </a:r>
            <a:r>
              <a:rPr lang="en-US" sz="2400" dirty="0">
                <a:solidFill>
                  <a:prstClr val="black"/>
                </a:solidFill>
              </a:rPr>
              <a:t>them through CTB Customer Service</a:t>
            </a:r>
          </a:p>
          <a:p>
            <a:pPr marL="342900" lvl="0" indent="-342900" fontAlgn="base">
              <a:spcBef>
                <a:spcPct val="0"/>
              </a:spcBef>
              <a:spcAft>
                <a:spcPts val="300"/>
              </a:spcAft>
              <a:buFont typeface="Arial" charset="0"/>
              <a:buChar char="•"/>
            </a:pPr>
            <a:r>
              <a:rPr lang="en-US" sz="2400" dirty="0">
                <a:solidFill>
                  <a:prstClr val="black"/>
                </a:solidFill>
              </a:rPr>
              <a:t>Pack scorable and </a:t>
            </a:r>
            <a:r>
              <a:rPr lang="en-US" sz="2400" dirty="0" smtClean="0">
                <a:solidFill>
                  <a:prstClr val="black"/>
                </a:solidFill>
              </a:rPr>
              <a:t>nonscorable </a:t>
            </a:r>
            <a:r>
              <a:rPr lang="en-US" sz="2400" dirty="0">
                <a:solidFill>
                  <a:prstClr val="black"/>
                </a:solidFill>
              </a:rPr>
              <a:t>materials separately</a:t>
            </a:r>
          </a:p>
          <a:p>
            <a:pPr marL="342900" lvl="0" indent="-342900" fontAlgn="base">
              <a:spcBef>
                <a:spcPct val="0"/>
              </a:spcBef>
              <a:spcAft>
                <a:spcPts val="300"/>
              </a:spcAft>
              <a:buFont typeface="Arial" charset="0"/>
              <a:buChar char="•"/>
            </a:pPr>
            <a:r>
              <a:rPr lang="en-US" sz="2400" dirty="0">
                <a:solidFill>
                  <a:prstClr val="black"/>
                </a:solidFill>
              </a:rPr>
              <a:t>Account for all scoreable and </a:t>
            </a:r>
            <a:r>
              <a:rPr lang="en-US" sz="2400" dirty="0" smtClean="0">
                <a:solidFill>
                  <a:prstClr val="black"/>
                </a:solidFill>
              </a:rPr>
              <a:t>nonscorable </a:t>
            </a:r>
            <a:r>
              <a:rPr lang="en-US" sz="2400" dirty="0">
                <a:solidFill>
                  <a:prstClr val="black"/>
                </a:solidFill>
              </a:rPr>
              <a:t>materials then concentrate on processing scorable materials for return for scoring</a:t>
            </a:r>
          </a:p>
          <a:p>
            <a:pPr marL="342900" lvl="0" indent="-342900" fontAlgn="base">
              <a:spcBef>
                <a:spcPct val="0"/>
              </a:spcBef>
              <a:spcAft>
                <a:spcPts val="300"/>
              </a:spcAft>
              <a:buFont typeface="Arial" charset="0"/>
              <a:buChar char="•"/>
            </a:pPr>
            <a:r>
              <a:rPr lang="en-US" sz="2400" dirty="0">
                <a:solidFill>
                  <a:prstClr val="black"/>
                </a:solidFill>
              </a:rPr>
              <a:t>All </a:t>
            </a:r>
            <a:r>
              <a:rPr lang="en-US" sz="2400" dirty="0" smtClean="0">
                <a:solidFill>
                  <a:prstClr val="black"/>
                </a:solidFill>
              </a:rPr>
              <a:t>nonscorable </a:t>
            </a:r>
            <a:r>
              <a:rPr lang="en-US" sz="2400" dirty="0">
                <a:solidFill>
                  <a:prstClr val="black"/>
                </a:solidFill>
              </a:rPr>
              <a:t>materials must be returned to the System Test Coordinator within one week of the last day of the system’s scheduled test window</a:t>
            </a:r>
          </a:p>
          <a:p>
            <a:pPr marL="0" indent="0">
              <a:buNone/>
            </a:pP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81</a:t>
            </a:fld>
            <a:endParaRPr lang="en-US" dirty="0"/>
          </a:p>
        </p:txBody>
      </p:sp>
    </p:spTree>
    <p:extLst>
      <p:ext uri="{BB962C8B-B14F-4D97-AF65-F5344CB8AC3E}">
        <p14:creationId xmlns:p14="http://schemas.microsoft.com/office/powerpoint/2010/main" val="18220583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76652" y="148436"/>
            <a:ext cx="6884894" cy="1143000"/>
          </a:xfrm>
        </p:spPr>
        <p:txBody>
          <a:bodyPr>
            <a:normAutofit fontScale="90000"/>
          </a:bodyPr>
          <a:lstStyle/>
          <a:p>
            <a:pPr eaLnBrk="1" hangingPunct="1"/>
            <a:r>
              <a:rPr lang="en-US" altLang="en-US" sz="4900" dirty="0" smtClean="0">
                <a:solidFill>
                  <a:srgbClr val="0000CC"/>
                </a:solidFill>
              </a:rPr>
              <a:t>After</a:t>
            </a:r>
            <a:r>
              <a:rPr lang="en-US" altLang="en-US" dirty="0" smtClean="0">
                <a:solidFill>
                  <a:srgbClr val="0000CC"/>
                </a:solidFill>
              </a:rPr>
              <a:t> Testing</a:t>
            </a:r>
            <a:br>
              <a:rPr lang="en-US" altLang="en-US" dirty="0" smtClean="0">
                <a:solidFill>
                  <a:srgbClr val="0000CC"/>
                </a:solidFill>
              </a:rPr>
            </a:br>
            <a:r>
              <a:rPr lang="en-US" altLang="en-US" sz="3100" dirty="0" smtClean="0">
                <a:solidFill>
                  <a:srgbClr val="0000CC"/>
                </a:solidFill>
              </a:rPr>
              <a:t>System</a:t>
            </a:r>
            <a:r>
              <a:rPr lang="en-US" altLang="en-US" dirty="0" smtClean="0">
                <a:solidFill>
                  <a:srgbClr val="0000CC"/>
                </a:solidFill>
              </a:rPr>
              <a:t> </a:t>
            </a:r>
            <a:r>
              <a:rPr lang="en-US" altLang="en-US" sz="3100" dirty="0" smtClean="0">
                <a:solidFill>
                  <a:srgbClr val="0000CC"/>
                </a:solidFill>
              </a:rPr>
              <a:t>Test Coordinator</a:t>
            </a:r>
          </a:p>
        </p:txBody>
      </p:sp>
      <p:sp>
        <p:nvSpPr>
          <p:cNvPr id="59395" name="Content Placeholder 2"/>
          <p:cNvSpPr>
            <a:spLocks noGrp="1"/>
          </p:cNvSpPr>
          <p:nvPr>
            <p:ph idx="1"/>
          </p:nvPr>
        </p:nvSpPr>
        <p:spPr>
          <a:xfrm>
            <a:off x="457200" y="1540042"/>
            <a:ext cx="8013032" cy="4357521"/>
          </a:xfrm>
        </p:spPr>
        <p:txBody>
          <a:bodyPr>
            <a:normAutofit/>
          </a:bodyPr>
          <a:lstStyle/>
          <a:p>
            <a:pPr>
              <a:defRPr/>
            </a:pPr>
            <a:r>
              <a:rPr lang="en-US" sz="2600" dirty="0" smtClean="0"/>
              <a:t>Return Materials to CTB.</a:t>
            </a:r>
            <a:endParaRPr lang="en-US" sz="2600" b="1" dirty="0" smtClean="0"/>
          </a:p>
          <a:p>
            <a:pPr>
              <a:defRPr/>
            </a:pPr>
            <a:r>
              <a:rPr lang="en-US" sz="2050" dirty="0" smtClean="0"/>
              <a:t>Completed Answer Documents with Group Information Sheet</a:t>
            </a:r>
            <a:endParaRPr lang="en-US" sz="2000" b="1" dirty="0" smtClean="0">
              <a:solidFill>
                <a:srgbClr val="FF3300"/>
              </a:solidFill>
            </a:endParaRPr>
          </a:p>
          <a:p>
            <a:pPr>
              <a:defRPr/>
            </a:pPr>
            <a:r>
              <a:rPr lang="en-US" sz="2050" dirty="0" smtClean="0"/>
              <a:t>Test Booklets</a:t>
            </a:r>
          </a:p>
          <a:p>
            <a:pPr lvl="1">
              <a:defRPr/>
            </a:pPr>
            <a:r>
              <a:rPr lang="en-US" sz="2050" dirty="0" smtClean="0"/>
              <a:t>Test booklets (used and unused) are bar-coded and scanned upon receipt.</a:t>
            </a:r>
          </a:p>
          <a:p>
            <a:pPr lvl="1">
              <a:defRPr/>
            </a:pPr>
            <a:r>
              <a:rPr lang="en-US" sz="2050" dirty="0" smtClean="0"/>
              <a:t>Check each test booklet to ensure there are no Answer Documents in the books.</a:t>
            </a:r>
          </a:p>
          <a:p>
            <a:pPr>
              <a:defRPr/>
            </a:pPr>
            <a:r>
              <a:rPr lang="en-US" sz="2050" dirty="0" smtClean="0"/>
              <a:t>It is critical to the success of the EOC that all documents </a:t>
            </a:r>
            <a:r>
              <a:rPr lang="en-US" sz="2050" b="1" dirty="0" smtClean="0"/>
              <a:t>are returned immediately</a:t>
            </a:r>
            <a:r>
              <a:rPr lang="en-US" sz="2050" dirty="0" smtClean="0"/>
              <a:t> after test administration. Promptly returning your materials helps ensure timely results can be returned to your system.</a:t>
            </a:r>
          </a:p>
          <a:p>
            <a:pPr lvl="1">
              <a:defRPr/>
            </a:pPr>
            <a:r>
              <a:rPr lang="en-US" sz="2050" dirty="0" smtClean="0"/>
              <a:t>Failure to return secure testing materials may result in referral to the Georgia Professional Standards Commission (PSC). </a:t>
            </a:r>
          </a:p>
          <a:p>
            <a:pPr lvl="1" eaLnBrk="1" hangingPunct="1">
              <a:buFont typeface="Arial" charset="0"/>
              <a:buNone/>
              <a:defRPr/>
            </a:pPr>
            <a:endParaRPr lang="en-US" sz="20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82</a:t>
            </a:fld>
            <a:endParaRPr lang="en-US" dirty="0"/>
          </a:p>
        </p:txBody>
      </p:sp>
    </p:spTree>
    <p:extLst>
      <p:ext uri="{BB962C8B-B14F-4D97-AF65-F5344CB8AC3E}">
        <p14:creationId xmlns:p14="http://schemas.microsoft.com/office/powerpoint/2010/main" val="14443267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07575" y="242047"/>
            <a:ext cx="8135471" cy="1169893"/>
          </a:xfrm>
        </p:spPr>
        <p:txBody>
          <a:bodyPr>
            <a:normAutofit fontScale="90000"/>
          </a:bodyPr>
          <a:lstStyle/>
          <a:p>
            <a:r>
              <a:rPr lang="en-US" altLang="en-US" sz="4900" dirty="0" smtClean="0">
                <a:solidFill>
                  <a:srgbClr val="0000CC"/>
                </a:solidFill>
              </a:rPr>
              <a:t>After</a:t>
            </a:r>
            <a:r>
              <a:rPr lang="en-US" altLang="en-US" dirty="0" smtClean="0">
                <a:solidFill>
                  <a:srgbClr val="0000CC"/>
                </a:solidFill>
              </a:rPr>
              <a:t> Testing</a:t>
            </a:r>
            <a:br>
              <a:rPr lang="en-US" altLang="en-US" dirty="0" smtClean="0">
                <a:solidFill>
                  <a:srgbClr val="0000CC"/>
                </a:solidFill>
              </a:rPr>
            </a:br>
            <a:r>
              <a:rPr lang="en-US" altLang="en-US" sz="3100" dirty="0" smtClean="0">
                <a:solidFill>
                  <a:srgbClr val="0000CC"/>
                </a:solidFill>
              </a:rPr>
              <a:t>System </a:t>
            </a:r>
            <a:r>
              <a:rPr lang="en-US" altLang="en-US" sz="3100" dirty="0">
                <a:solidFill>
                  <a:srgbClr val="0000CC"/>
                </a:solidFill>
              </a:rPr>
              <a:t>Test Coordinator</a:t>
            </a:r>
            <a:r>
              <a:rPr lang="en-US" altLang="en-US" dirty="0">
                <a:solidFill>
                  <a:srgbClr val="0000CC"/>
                </a:solidFill>
              </a:rPr>
              <a:t/>
            </a:r>
            <a:br>
              <a:rPr lang="en-US" altLang="en-US" dirty="0">
                <a:solidFill>
                  <a:srgbClr val="0000CC"/>
                </a:solidFill>
              </a:rPr>
            </a:br>
            <a:endParaRPr lang="en-US" altLang="en-US" dirty="0" smtClean="0">
              <a:solidFill>
                <a:srgbClr val="0000CC"/>
              </a:solidFill>
            </a:endParaRPr>
          </a:p>
        </p:txBody>
      </p:sp>
      <p:sp>
        <p:nvSpPr>
          <p:cNvPr id="98307" name="Content Placeholder 2"/>
          <p:cNvSpPr>
            <a:spLocks noGrp="1"/>
          </p:cNvSpPr>
          <p:nvPr>
            <p:ph idx="1"/>
          </p:nvPr>
        </p:nvSpPr>
        <p:spPr>
          <a:xfrm>
            <a:off x="154237" y="1571203"/>
            <a:ext cx="8191226" cy="4315343"/>
          </a:xfrm>
        </p:spPr>
        <p:txBody>
          <a:bodyPr>
            <a:normAutofit/>
          </a:bodyPr>
          <a:lstStyle/>
          <a:p>
            <a:pPr marL="461963" lvl="1" indent="-230188"/>
            <a:r>
              <a:rPr lang="en-US" altLang="en-US" dirty="0" smtClean="0"/>
              <a:t>Do </a:t>
            </a:r>
            <a:r>
              <a:rPr lang="en-US" altLang="en-US" b="1" u="sng" dirty="0" smtClean="0">
                <a:solidFill>
                  <a:srgbClr val="FF0000"/>
                </a:solidFill>
              </a:rPr>
              <a:t>NOT</a:t>
            </a:r>
            <a:r>
              <a:rPr lang="en-US" altLang="en-US" dirty="0" smtClean="0"/>
              <a:t> return the following materials to CTB:</a:t>
            </a:r>
          </a:p>
          <a:p>
            <a:pPr marL="461963" lvl="2" indent="-230188">
              <a:buFont typeface="Arial" charset="0"/>
              <a:buChar char="•"/>
            </a:pPr>
            <a:r>
              <a:rPr lang="en-US" sz="2400" dirty="0" smtClean="0"/>
              <a:t>Manuals, unused/voided answer documents, scratch paper and Summary and Individual Test Tickets. These must be securely destroyed </a:t>
            </a:r>
            <a:r>
              <a:rPr lang="en-US" sz="2400" b="1" dirty="0" smtClean="0"/>
              <a:t>AT THE </a:t>
            </a:r>
            <a:r>
              <a:rPr lang="en-US" sz="2400" b="1" u="sng" dirty="0" smtClean="0"/>
              <a:t>SYSTEM</a:t>
            </a:r>
            <a:r>
              <a:rPr lang="en-US" sz="2400" b="1" dirty="0" smtClean="0"/>
              <a:t> LEVEL</a:t>
            </a:r>
            <a:r>
              <a:rPr lang="en-US" sz="2400" dirty="0" smtClean="0"/>
              <a:t> immediately following the end of your local window. </a:t>
            </a:r>
          </a:p>
          <a:p>
            <a:pPr marL="461963" lvl="1" indent="-230188"/>
            <a:r>
              <a:rPr lang="en-US" altLang="en-US" dirty="0" smtClean="0"/>
              <a:t>Please </a:t>
            </a:r>
            <a:r>
              <a:rPr lang="en-US" altLang="en-US" b="1" u="sng" dirty="0" smtClean="0">
                <a:solidFill>
                  <a:srgbClr val="FF0000"/>
                </a:solidFill>
              </a:rPr>
              <a:t>KEEP</a:t>
            </a:r>
            <a:r>
              <a:rPr lang="en-US" altLang="en-US" dirty="0" smtClean="0"/>
              <a:t> the test booklet Security Checklist for  your records.	</a:t>
            </a:r>
          </a:p>
        </p:txBody>
      </p:sp>
      <p:sp>
        <p:nvSpPr>
          <p:cNvPr id="2" name="Slide Number Placeholder 1"/>
          <p:cNvSpPr>
            <a:spLocks noGrp="1"/>
          </p:cNvSpPr>
          <p:nvPr>
            <p:ph type="sldNum" sz="quarter" idx="4"/>
          </p:nvPr>
        </p:nvSpPr>
        <p:spPr/>
        <p:txBody>
          <a:bodyPr/>
          <a:lstStyle/>
          <a:p>
            <a:fld id="{B63E4CEF-BB1E-48C7-AE93-F39F6AA99AD7}" type="slidenum">
              <a:rPr lang="en-US" smtClean="0"/>
              <a:pPr/>
              <a:t>83</a:t>
            </a:fld>
            <a:endParaRPr lang="en-US" dirty="0"/>
          </a:p>
        </p:txBody>
      </p:sp>
    </p:spTree>
    <p:extLst>
      <p:ext uri="{BB962C8B-B14F-4D97-AF65-F5344CB8AC3E}">
        <p14:creationId xmlns:p14="http://schemas.microsoft.com/office/powerpoint/2010/main" val="7333059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30" cy="1325563"/>
          </a:xfrm>
        </p:spPr>
        <p:txBody>
          <a:bodyPr>
            <a:normAutofit/>
          </a:bodyPr>
          <a:lstStyle/>
          <a:p>
            <a:r>
              <a:rPr lang="en-US" dirty="0" smtClean="0">
                <a:solidFill>
                  <a:srgbClr val="0000CC"/>
                </a:solidFill>
              </a:rPr>
              <a:t>After Testing</a:t>
            </a:r>
            <a:br>
              <a:rPr lang="en-US" dirty="0" smtClean="0">
                <a:solidFill>
                  <a:srgbClr val="0000CC"/>
                </a:solidFill>
              </a:rPr>
            </a:br>
            <a:r>
              <a:rPr lang="en-US" sz="2800" dirty="0" smtClean="0">
                <a:solidFill>
                  <a:srgbClr val="0000CC"/>
                </a:solidFill>
              </a:rPr>
              <a:t>System Test Coordinator</a:t>
            </a:r>
            <a:endParaRPr lang="en-US" sz="2800" dirty="0">
              <a:solidFill>
                <a:srgbClr val="0000CC"/>
              </a:solidFill>
            </a:endParaRPr>
          </a:p>
        </p:txBody>
      </p:sp>
      <p:sp>
        <p:nvSpPr>
          <p:cNvPr id="3" name="Content Placeholder 2"/>
          <p:cNvSpPr>
            <a:spLocks noGrp="1"/>
          </p:cNvSpPr>
          <p:nvPr>
            <p:ph idx="1"/>
          </p:nvPr>
        </p:nvSpPr>
        <p:spPr>
          <a:xfrm>
            <a:off x="112798" y="1448656"/>
            <a:ext cx="8168173" cy="4608604"/>
          </a:xfrm>
        </p:spPr>
        <p:txBody>
          <a:bodyPr>
            <a:normAutofit fontScale="92500" lnSpcReduction="20000"/>
          </a:bodyPr>
          <a:lstStyle/>
          <a:p>
            <a:pPr marL="342900" lvl="0" indent="-342900" algn="ctr" fontAlgn="base">
              <a:spcBef>
                <a:spcPct val="20000"/>
              </a:spcBef>
              <a:spcAft>
                <a:spcPct val="0"/>
              </a:spcAft>
              <a:buNone/>
            </a:pPr>
            <a:r>
              <a:rPr lang="en-US" sz="2000" b="1" dirty="0" smtClean="0">
                <a:solidFill>
                  <a:prstClr val="black"/>
                </a:solidFill>
              </a:rPr>
              <a:t>Packing Return Shipment</a:t>
            </a:r>
            <a:endParaRPr lang="en-US" sz="2000" b="1" dirty="0">
              <a:solidFill>
                <a:prstClr val="black"/>
              </a:solidFill>
            </a:endParaRPr>
          </a:p>
          <a:p>
            <a:pPr marL="342900" lvl="0" indent="-342900" fontAlgn="base">
              <a:spcBef>
                <a:spcPct val="20000"/>
              </a:spcBef>
              <a:spcAft>
                <a:spcPct val="0"/>
              </a:spcAft>
              <a:buNone/>
            </a:pPr>
            <a:r>
              <a:rPr lang="en-US" sz="2000" dirty="0">
                <a:solidFill>
                  <a:prstClr val="black"/>
                </a:solidFill>
              </a:rPr>
              <a:t>System Test Coordinators prepare materials for pick-up; details in the </a:t>
            </a:r>
            <a:r>
              <a:rPr lang="en-US" sz="2000" i="1" dirty="0">
                <a:solidFill>
                  <a:prstClr val="black"/>
                </a:solidFill>
              </a:rPr>
              <a:t>School and System Test Coordinator’s Manual</a:t>
            </a:r>
            <a:endParaRPr lang="en-US" sz="2000" dirty="0">
              <a:solidFill>
                <a:prstClr val="black"/>
              </a:solidFill>
            </a:endParaRPr>
          </a:p>
          <a:p>
            <a:pPr marL="342900" lvl="0" indent="-342900" fontAlgn="base">
              <a:spcBef>
                <a:spcPct val="20000"/>
              </a:spcBef>
              <a:spcAft>
                <a:spcPct val="0"/>
              </a:spcAft>
              <a:buNone/>
            </a:pPr>
            <a:r>
              <a:rPr lang="en-US" sz="2000" dirty="0">
                <a:solidFill>
                  <a:prstClr val="black"/>
                </a:solidFill>
              </a:rPr>
              <a:t>Reminders:</a:t>
            </a:r>
          </a:p>
          <a:p>
            <a:pPr marL="342900" lvl="0" indent="-342900" fontAlgn="base">
              <a:spcBef>
                <a:spcPct val="20000"/>
              </a:spcBef>
              <a:spcAft>
                <a:spcPct val="0"/>
              </a:spcAft>
              <a:buFont typeface="Arial" charset="0"/>
              <a:buChar char="•"/>
            </a:pPr>
            <a:r>
              <a:rPr lang="en-US" sz="2000" dirty="0">
                <a:solidFill>
                  <a:prstClr val="black"/>
                </a:solidFill>
              </a:rPr>
              <a:t>Do not consolidate materials from more than one school in the same box</a:t>
            </a:r>
          </a:p>
          <a:p>
            <a:pPr marL="342900" lvl="0" indent="-342900" fontAlgn="base">
              <a:spcBef>
                <a:spcPct val="20000"/>
              </a:spcBef>
              <a:spcAft>
                <a:spcPct val="0"/>
              </a:spcAft>
              <a:buFont typeface="Arial" charset="0"/>
              <a:buChar char="•"/>
            </a:pPr>
            <a:r>
              <a:rPr lang="en-US" sz="2000" dirty="0">
                <a:solidFill>
                  <a:prstClr val="black"/>
                </a:solidFill>
              </a:rPr>
              <a:t>Use one label per box</a:t>
            </a:r>
          </a:p>
          <a:p>
            <a:pPr marL="742950" lvl="1" indent="-285750" fontAlgn="base">
              <a:spcBef>
                <a:spcPct val="20000"/>
              </a:spcBef>
              <a:spcAft>
                <a:spcPct val="0"/>
              </a:spcAft>
              <a:buFont typeface="Arial" charset="0"/>
              <a:buChar char="–"/>
            </a:pPr>
            <a:r>
              <a:rPr lang="en-US" sz="1900" dirty="0">
                <a:solidFill>
                  <a:prstClr val="black"/>
                </a:solidFill>
              </a:rPr>
              <a:t>Use PURLE Return Shipping Labels for scorable materials</a:t>
            </a:r>
          </a:p>
          <a:p>
            <a:pPr marL="742950" lvl="1" indent="-285750" fontAlgn="base">
              <a:spcBef>
                <a:spcPct val="20000"/>
              </a:spcBef>
              <a:spcAft>
                <a:spcPct val="0"/>
              </a:spcAft>
              <a:buFont typeface="Arial" charset="0"/>
              <a:buChar char="–"/>
            </a:pPr>
            <a:r>
              <a:rPr lang="en-US" sz="1900" dirty="0">
                <a:solidFill>
                  <a:prstClr val="black"/>
                </a:solidFill>
              </a:rPr>
              <a:t>Use Yellow Return Shipping Labels for </a:t>
            </a:r>
            <a:r>
              <a:rPr lang="en-US" sz="1900" dirty="0" smtClean="0">
                <a:solidFill>
                  <a:prstClr val="black"/>
                </a:solidFill>
              </a:rPr>
              <a:t>nonscorable </a:t>
            </a:r>
            <a:r>
              <a:rPr lang="en-US" sz="1900" dirty="0">
                <a:solidFill>
                  <a:prstClr val="black"/>
                </a:solidFill>
              </a:rPr>
              <a:t>materials</a:t>
            </a:r>
          </a:p>
          <a:p>
            <a:pPr marL="342900" lvl="0" indent="-342900" fontAlgn="base">
              <a:spcBef>
                <a:spcPct val="20000"/>
              </a:spcBef>
              <a:spcAft>
                <a:spcPct val="0"/>
              </a:spcAft>
              <a:buFont typeface="Arial" charset="0"/>
              <a:buChar char="•"/>
            </a:pPr>
            <a:r>
              <a:rPr lang="en-US" sz="1900" dirty="0">
                <a:solidFill>
                  <a:prstClr val="black"/>
                </a:solidFill>
              </a:rPr>
              <a:t>Identify the sequence of boxes by filling in the line on the </a:t>
            </a:r>
            <a:r>
              <a:rPr lang="en-US" sz="1900" dirty="0" smtClean="0">
                <a:solidFill>
                  <a:prstClr val="black"/>
                </a:solidFill>
              </a:rPr>
              <a:t>purple scorable </a:t>
            </a:r>
            <a:r>
              <a:rPr lang="en-US" sz="1900" dirty="0">
                <a:solidFill>
                  <a:prstClr val="black"/>
                </a:solidFill>
              </a:rPr>
              <a:t>label that reads “SCH BOX __ OF __”</a:t>
            </a:r>
          </a:p>
          <a:p>
            <a:pPr marL="342900" lvl="0" indent="-342900" eaLnBrk="0" fontAlgn="base" hangingPunct="0">
              <a:lnSpc>
                <a:spcPct val="100000"/>
              </a:lnSpc>
              <a:spcBef>
                <a:spcPct val="20000"/>
              </a:spcBef>
              <a:spcAft>
                <a:spcPct val="0"/>
              </a:spcAft>
              <a:buFont typeface="Arial" charset="0"/>
              <a:buChar char="•"/>
            </a:pPr>
            <a:r>
              <a:rPr lang="en-US" sz="1900" dirty="0">
                <a:solidFill>
                  <a:prstClr val="black"/>
                </a:solidFill>
              </a:rPr>
              <a:t>On the same </a:t>
            </a:r>
            <a:r>
              <a:rPr lang="en-US" sz="1900" dirty="0" smtClean="0">
                <a:solidFill>
                  <a:prstClr val="black"/>
                </a:solidFill>
              </a:rPr>
              <a:t>purple </a:t>
            </a:r>
            <a:r>
              <a:rPr lang="en-US" sz="1900" dirty="0">
                <a:solidFill>
                  <a:prstClr val="black"/>
                </a:solidFill>
              </a:rPr>
              <a:t>label, fill in the total number of boxes for the entire system in the space provided “SYS BOX __OF__”</a:t>
            </a:r>
          </a:p>
          <a:p>
            <a:pPr marL="342900" lvl="0" indent="-342900" fontAlgn="base">
              <a:spcBef>
                <a:spcPct val="20000"/>
              </a:spcBef>
              <a:spcAft>
                <a:spcPct val="0"/>
              </a:spcAft>
              <a:buFont typeface="Arial" charset="0"/>
              <a:buChar char="•"/>
            </a:pPr>
            <a:r>
              <a:rPr lang="en-US" sz="1900" dirty="0">
                <a:solidFill>
                  <a:prstClr val="black"/>
                </a:solidFill>
              </a:rPr>
              <a:t>Identify the sequence of boxes by filling in the line on the yellow </a:t>
            </a:r>
            <a:r>
              <a:rPr lang="en-US" sz="1900" dirty="0" smtClean="0">
                <a:solidFill>
                  <a:prstClr val="black"/>
                </a:solidFill>
              </a:rPr>
              <a:t>nonscorable </a:t>
            </a:r>
            <a:r>
              <a:rPr lang="en-US" sz="1900" dirty="0">
                <a:solidFill>
                  <a:prstClr val="black"/>
                </a:solidFill>
              </a:rPr>
              <a:t>label that reads “SCH BOX __ OF __”</a:t>
            </a:r>
          </a:p>
          <a:p>
            <a:pPr marL="342900" lvl="0" indent="-342900" eaLnBrk="0" fontAlgn="base" hangingPunct="0">
              <a:lnSpc>
                <a:spcPct val="100000"/>
              </a:lnSpc>
              <a:spcBef>
                <a:spcPct val="20000"/>
              </a:spcBef>
              <a:spcAft>
                <a:spcPct val="0"/>
              </a:spcAft>
              <a:buFont typeface="Arial" charset="0"/>
              <a:buChar char="•"/>
            </a:pPr>
            <a:r>
              <a:rPr lang="en-US" sz="1900" dirty="0">
                <a:solidFill>
                  <a:prstClr val="black"/>
                </a:solidFill>
              </a:rPr>
              <a:t>On the same yellow label, fill in the total number of boxes for the entire system in the space provided “SYS BOX __OF__”</a:t>
            </a:r>
          </a:p>
          <a:p>
            <a:pPr marL="342900" lvl="0" indent="-342900" fontAlgn="base">
              <a:spcBef>
                <a:spcPct val="20000"/>
              </a:spcBef>
              <a:spcAft>
                <a:spcPct val="0"/>
              </a:spcAft>
              <a:buFont typeface="Arial" charset="0"/>
              <a:buChar char="•"/>
            </a:pPr>
            <a:r>
              <a:rPr lang="en-US" sz="1900" dirty="0">
                <a:solidFill>
                  <a:prstClr val="black"/>
                </a:solidFill>
              </a:rPr>
              <a:t>Securely seal all boxes</a:t>
            </a:r>
          </a:p>
          <a:p>
            <a:pPr marL="342900" lvl="0" indent="-342900" eaLnBrk="0" fontAlgn="base" hangingPunct="0">
              <a:lnSpc>
                <a:spcPct val="100000"/>
              </a:lnSpc>
              <a:spcBef>
                <a:spcPct val="20000"/>
              </a:spcBef>
              <a:spcAft>
                <a:spcPct val="0"/>
              </a:spcAft>
              <a:buFont typeface="Arial" charset="0"/>
              <a:buChar char="•"/>
            </a:pPr>
            <a:endParaRPr lang="en-US" sz="1900" dirty="0">
              <a:solidFill>
                <a:prstClr val="black"/>
              </a:solidFill>
            </a:endParaRPr>
          </a:p>
          <a:p>
            <a:pPr marL="342900" lvl="0" indent="-342900" fontAlgn="base">
              <a:spcBef>
                <a:spcPct val="20000"/>
              </a:spcBef>
              <a:spcAft>
                <a:spcPct val="0"/>
              </a:spcAft>
              <a:buFont typeface="Arial" charset="0"/>
              <a:buChar char="•"/>
            </a:pPr>
            <a:endParaRPr lang="en-US" sz="1900" dirty="0">
              <a:solidFill>
                <a:prstClr val="black"/>
              </a:solidFill>
            </a:endParaRPr>
          </a:p>
          <a:p>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84</a:t>
            </a:fld>
            <a:endParaRPr lang="en-US" dirty="0"/>
          </a:p>
        </p:txBody>
      </p:sp>
    </p:spTree>
    <p:extLst>
      <p:ext uri="{BB962C8B-B14F-4D97-AF65-F5344CB8AC3E}">
        <p14:creationId xmlns:p14="http://schemas.microsoft.com/office/powerpoint/2010/main" val="8945198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121024"/>
            <a:ext cx="8229600" cy="1143000"/>
          </a:xfrm>
        </p:spPr>
        <p:txBody>
          <a:bodyPr>
            <a:normAutofit/>
          </a:bodyPr>
          <a:lstStyle/>
          <a:p>
            <a:pPr eaLnBrk="1" hangingPunct="1"/>
            <a:r>
              <a:rPr lang="en-US" altLang="en-US" dirty="0" smtClean="0">
                <a:solidFill>
                  <a:srgbClr val="0000CC"/>
                </a:solidFill>
              </a:rPr>
              <a:t>After Testing</a:t>
            </a:r>
            <a:br>
              <a:rPr lang="en-US" altLang="en-US" dirty="0" smtClean="0">
                <a:solidFill>
                  <a:srgbClr val="0000CC"/>
                </a:solidFill>
              </a:rPr>
            </a:br>
            <a:r>
              <a:rPr lang="en-US" altLang="en-US" sz="3100" dirty="0" smtClean="0">
                <a:solidFill>
                  <a:srgbClr val="0000CC"/>
                </a:solidFill>
              </a:rPr>
              <a:t>System Test Coordinator</a:t>
            </a:r>
          </a:p>
        </p:txBody>
      </p:sp>
      <p:sp>
        <p:nvSpPr>
          <p:cNvPr id="99331" name="Content Placeholder 2"/>
          <p:cNvSpPr>
            <a:spLocks noGrp="1"/>
          </p:cNvSpPr>
          <p:nvPr>
            <p:ph idx="1"/>
          </p:nvPr>
        </p:nvSpPr>
        <p:spPr>
          <a:xfrm>
            <a:off x="295835" y="1546412"/>
            <a:ext cx="8081683" cy="4706470"/>
          </a:xfrm>
        </p:spPr>
        <p:txBody>
          <a:bodyPr>
            <a:normAutofit/>
          </a:bodyPr>
          <a:lstStyle/>
          <a:p>
            <a:pPr marL="0" indent="0" algn="ctr" eaLnBrk="1" hangingPunct="1">
              <a:buNone/>
            </a:pPr>
            <a:r>
              <a:rPr lang="en-US" altLang="en-US" sz="2400" b="1" dirty="0" smtClean="0"/>
              <a:t>Scorables</a:t>
            </a:r>
          </a:p>
          <a:p>
            <a:pPr eaLnBrk="1" hangingPunct="1"/>
            <a:r>
              <a:rPr lang="en-US" altLang="en-US" sz="2400" dirty="0" smtClean="0"/>
              <a:t>If your local window extends beyond 7 days, schedule weekly shipments. </a:t>
            </a:r>
          </a:p>
          <a:p>
            <a:pPr eaLnBrk="1" hangingPunct="1"/>
            <a:r>
              <a:rPr lang="en-US" altLang="en-US" sz="2400" dirty="0" smtClean="0"/>
              <a:t>Scorable materials may be shipped in multiple shipments, but nonscorable materials should be returned in one shipment. </a:t>
            </a:r>
          </a:p>
          <a:p>
            <a:pPr eaLnBrk="1" hangingPunct="1"/>
            <a:r>
              <a:rPr lang="en-US" altLang="en-US" sz="2400" dirty="0" smtClean="0"/>
              <a:t>Shipments of 21 boxes or less will be handled by FEDEX and each box will require an individual FedEx shipping/tracking label in addition to the to the purple return shipping label. </a:t>
            </a:r>
          </a:p>
          <a:p>
            <a:pPr lvl="1" eaLnBrk="1" hangingPunct="1"/>
            <a:r>
              <a:rPr lang="en-US" altLang="en-US" b="1" dirty="0" smtClean="0"/>
              <a:t>Any shipment of 21 or more boxes will be handled by ADS and  must be palletized.</a:t>
            </a:r>
          </a:p>
          <a:p>
            <a:pPr lvl="1" eaLnBrk="1" hangingPunct="1"/>
            <a:endParaRPr lang="en-US" altLang="en-US" sz="20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85</a:t>
            </a:fld>
            <a:endParaRPr lang="en-US" dirty="0"/>
          </a:p>
        </p:txBody>
      </p:sp>
    </p:spTree>
    <p:extLst>
      <p:ext uri="{BB962C8B-B14F-4D97-AF65-F5344CB8AC3E}">
        <p14:creationId xmlns:p14="http://schemas.microsoft.com/office/powerpoint/2010/main" val="16361939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6627" y="77002"/>
            <a:ext cx="6316630" cy="1325563"/>
          </a:xfrm>
        </p:spPr>
        <p:txBody>
          <a:bodyPr>
            <a:normAutofit/>
          </a:bodyPr>
          <a:lstStyle/>
          <a:p>
            <a:pPr>
              <a:defRPr/>
            </a:pPr>
            <a:r>
              <a:rPr lang="en-US" dirty="0" smtClean="0">
                <a:solidFill>
                  <a:srgbClr val="0000CC"/>
                </a:solidFill>
              </a:rPr>
              <a:t>After Testing</a:t>
            </a:r>
            <a:br>
              <a:rPr lang="en-US" dirty="0" smtClean="0">
                <a:solidFill>
                  <a:srgbClr val="0000CC"/>
                </a:solidFill>
              </a:rPr>
            </a:br>
            <a:r>
              <a:rPr lang="en-US" sz="3100" dirty="0" smtClean="0">
                <a:solidFill>
                  <a:srgbClr val="0000CC"/>
                </a:solidFill>
              </a:rPr>
              <a:t>System Test Coordinator</a:t>
            </a:r>
          </a:p>
        </p:txBody>
      </p:sp>
      <p:sp>
        <p:nvSpPr>
          <p:cNvPr id="4" name="Slide Number Placeholder 3"/>
          <p:cNvSpPr>
            <a:spLocks noGrp="1"/>
          </p:cNvSpPr>
          <p:nvPr>
            <p:ph type="sldNum" sz="quarter" idx="4"/>
          </p:nvPr>
        </p:nvSpPr>
        <p:spPr>
          <a:prstGeom prst="rect">
            <a:avLst/>
          </a:prstGeom>
        </p:spPr>
        <p:txBody>
          <a:bodyPr/>
          <a:lstStyle/>
          <a:p>
            <a:pPr>
              <a:defRPr/>
            </a:pPr>
            <a:fld id="{1B234467-0301-49B8-A863-3F8DCFF393AB}" type="slidenum">
              <a:rPr lang="en-US" smtClean="0"/>
              <a:pPr>
                <a:defRPr/>
              </a:pPr>
              <a:t>86</a:t>
            </a:fld>
            <a:endParaRPr lang="en-US" dirty="0"/>
          </a:p>
        </p:txBody>
      </p:sp>
      <p:sp>
        <p:nvSpPr>
          <p:cNvPr id="57347" name="Rectangle 3"/>
          <p:cNvSpPr>
            <a:spLocks noGrp="1" noChangeArrowheads="1"/>
          </p:cNvSpPr>
          <p:nvPr>
            <p:ph type="body" idx="4294967295"/>
          </p:nvPr>
        </p:nvSpPr>
        <p:spPr>
          <a:xfrm>
            <a:off x="111092" y="1448656"/>
            <a:ext cx="8305800" cy="4768707"/>
          </a:xfrm>
        </p:spPr>
        <p:txBody>
          <a:bodyPr/>
          <a:lstStyle/>
          <a:p>
            <a:pPr marL="0" indent="0" algn="ctr" eaLnBrk="1" hangingPunct="1">
              <a:buNone/>
            </a:pPr>
            <a:r>
              <a:rPr lang="en-US" sz="2400" b="1" dirty="0" err="1" smtClean="0"/>
              <a:t>Nonscorables</a:t>
            </a:r>
            <a:endParaRPr lang="en-US" sz="2400" b="1" dirty="0" smtClean="0"/>
          </a:p>
          <a:p>
            <a:pPr eaLnBrk="1" hangingPunct="1"/>
            <a:r>
              <a:rPr lang="en-US" sz="2400" dirty="0" smtClean="0"/>
              <a:t>ADS will contact systems five business days before the scheduled pick-up to verify return shipments</a:t>
            </a:r>
          </a:p>
          <a:p>
            <a:pPr lvl="1" eaLnBrk="1" hangingPunct="1"/>
            <a:r>
              <a:rPr lang="en-US" sz="2000" dirty="0" smtClean="0"/>
              <a:t>The pickup date for nonscorable materials is the tenth business day following the scheduled completion of testing unless noted in the EOC Enrollment System</a:t>
            </a:r>
          </a:p>
          <a:p>
            <a:pPr lvl="1" eaLnBrk="1" hangingPunct="1"/>
            <a:r>
              <a:rPr lang="en-US" sz="2000" dirty="0" smtClean="0"/>
              <a:t>Please give a two weeks notice if you need to change pick up dates</a:t>
            </a:r>
          </a:p>
        </p:txBody>
      </p:sp>
    </p:spTree>
    <p:extLst>
      <p:ext uri="{BB962C8B-B14F-4D97-AF65-F5344CB8AC3E}">
        <p14:creationId xmlns:p14="http://schemas.microsoft.com/office/powerpoint/2010/main" val="1683398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89999" y="88287"/>
            <a:ext cx="6937525" cy="914400"/>
          </a:xfrm>
        </p:spPr>
        <p:txBody>
          <a:bodyPr>
            <a:normAutofit fontScale="90000"/>
          </a:bodyPr>
          <a:lstStyle/>
          <a:p>
            <a:pPr eaLnBrk="1" hangingPunct="1"/>
            <a:r>
              <a:rPr lang="en-US" altLang="en-US" sz="4900" dirty="0" smtClean="0">
                <a:solidFill>
                  <a:srgbClr val="0000CC"/>
                </a:solidFill>
              </a:rPr>
              <a:t>Important</a:t>
            </a:r>
            <a:r>
              <a:rPr lang="en-US" altLang="en-US" dirty="0" smtClean="0">
                <a:solidFill>
                  <a:srgbClr val="0000CC"/>
                </a:solidFill>
              </a:rPr>
              <a:t> Dates</a:t>
            </a:r>
            <a:br>
              <a:rPr lang="en-US" altLang="en-US" dirty="0" smtClean="0">
                <a:solidFill>
                  <a:srgbClr val="0000CC"/>
                </a:solidFill>
              </a:rPr>
            </a:br>
            <a:endParaRPr lang="en-US" altLang="en-US" sz="2400" dirty="0" smtClean="0">
              <a:solidFill>
                <a:srgbClr val="7030A0"/>
              </a:solidFill>
            </a:endParaRPr>
          </a:p>
        </p:txBody>
      </p:sp>
      <p:graphicFrame>
        <p:nvGraphicFramePr>
          <p:cNvPr id="73781" name="Group 53"/>
          <p:cNvGraphicFramePr>
            <a:graphicFrameLocks noGrp="1"/>
          </p:cNvGraphicFramePr>
          <p:nvPr>
            <p:extLst>
              <p:ext uri="{D42A27DB-BD31-4B8C-83A1-F6EECF244321}">
                <p14:modId xmlns:p14="http://schemas.microsoft.com/office/powerpoint/2010/main" val="1036330890"/>
              </p:ext>
            </p:extLst>
          </p:nvPr>
        </p:nvGraphicFramePr>
        <p:xfrm>
          <a:off x="188259" y="1546410"/>
          <a:ext cx="8283388" cy="4142120"/>
        </p:xfrm>
        <a:graphic>
          <a:graphicData uri="http://schemas.openxmlformats.org/drawingml/2006/table">
            <a:tbl>
              <a:tblPr/>
              <a:tblGrid>
                <a:gridCol w="5416062"/>
                <a:gridCol w="1513311"/>
                <a:gridCol w="1354015"/>
              </a:tblGrid>
              <a:tr h="14637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cs typeface="Arial" charset="0"/>
                        </a:rPr>
                        <a:t>Task</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cs typeface="Arial" charset="0"/>
                        </a:rPr>
                        <a:t>Start Date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cs typeface="Arial" charset="0"/>
                        </a:rPr>
                        <a:t>End Date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Calibri" pitchFamily="34"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r>
              <a:tr h="518799">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Test Administration System (TAS) Available</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April 6</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endParaRPr lang="en-US" sz="1800" dirty="0"/>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60318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itchFamily="34" charset="0"/>
                          <a:cs typeface="Arial" charset="0"/>
                        </a:rPr>
                        <a:t>Spring Main EOC paper materials shipments begin</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algn="ctr"/>
                      <a:r>
                        <a:rPr lang="en-US" sz="1800" dirty="0" smtClean="0"/>
                        <a:t>April 6</a:t>
                      </a:r>
                      <a:endParaRPr lang="en-US" sz="1800" dirty="0"/>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endParaRPr lang="en-US" sz="1800" dirty="0"/>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518799">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Test Materials Adjustment</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April 7</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alibri" pitchFamily="34" charset="0"/>
                      </a:endParaRP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518799">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Spring 2015 Main Administration</a:t>
                      </a:r>
                      <a:endParaRPr kumimoji="0" lang="en-US" sz="1800" b="0" i="0" u="none" strike="noStrike" cap="none" normalizeH="0" baseline="0" dirty="0" smtClean="0">
                        <a:ln>
                          <a:noFill/>
                        </a:ln>
                        <a:solidFill>
                          <a:srgbClr val="7030A0"/>
                        </a:solidFill>
                        <a:effectLst/>
                        <a:latin typeface="Calibri" pitchFamily="34" charset="0"/>
                        <a:cs typeface="Arial" charset="0"/>
                      </a:endParaRP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April 27</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June 5</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518799">
                <a:tc>
                  <a:txBody>
                    <a:bodyPr/>
                    <a:lstStyle/>
                    <a:p>
                      <a:r>
                        <a:rPr lang="en-US" sz="1800" b="0" dirty="0" smtClean="0"/>
                        <a:t>Summer 2015 Main Administration</a:t>
                      </a:r>
                      <a:endParaRPr lang="en-US" sz="1800" b="0" dirty="0"/>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algn="ctr"/>
                      <a:r>
                        <a:rPr lang="en-US" sz="1800" b="0" dirty="0" smtClean="0"/>
                        <a:t>June 15</a:t>
                      </a:r>
                      <a:endParaRPr lang="en-US" sz="1800" b="0" dirty="0"/>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algn="ctr"/>
                      <a:r>
                        <a:rPr lang="en-US" sz="1800" b="0" dirty="0" smtClean="0"/>
                        <a:t>July 17</a:t>
                      </a:r>
                      <a:endParaRPr lang="en-US" sz="1800" b="0" dirty="0"/>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2" name="Slide Number Placeholder 1"/>
          <p:cNvSpPr>
            <a:spLocks noGrp="1"/>
          </p:cNvSpPr>
          <p:nvPr>
            <p:ph type="sldNum" sz="quarter" idx="12"/>
          </p:nvPr>
        </p:nvSpPr>
        <p:spPr/>
        <p:txBody>
          <a:bodyPr/>
          <a:lstStyle/>
          <a:p>
            <a:pPr>
              <a:defRPr/>
            </a:pPr>
            <a:fld id="{ACE42DA9-8A01-4275-8D88-B9A342A177F2}" type="slidenum">
              <a:rPr lang="en-US" smtClean="0"/>
              <a:pPr>
                <a:defRPr/>
              </a:pPr>
              <a:t>87</a:t>
            </a:fld>
            <a:endParaRPr lang="en-US" dirty="0"/>
          </a:p>
        </p:txBody>
      </p:sp>
    </p:spTree>
    <p:extLst>
      <p:ext uri="{BB962C8B-B14F-4D97-AF65-F5344CB8AC3E}">
        <p14:creationId xmlns:p14="http://schemas.microsoft.com/office/powerpoint/2010/main" val="18216151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0" y="110221"/>
            <a:ext cx="6316630" cy="1325563"/>
          </a:xfrm>
        </p:spPr>
        <p:txBody>
          <a:bodyPr/>
          <a:lstStyle/>
          <a:p>
            <a:r>
              <a:rPr lang="en-US" dirty="0" smtClean="0">
                <a:solidFill>
                  <a:srgbClr val="0000CC"/>
                </a:solidFill>
              </a:rPr>
              <a:t>Resources</a:t>
            </a:r>
            <a:endParaRPr lang="en-US" dirty="0">
              <a:solidFill>
                <a:srgbClr val="0000CC"/>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88</a:t>
            </a:fld>
            <a:endParaRPr lang="en-US" dirty="0"/>
          </a:p>
        </p:txBody>
      </p:sp>
      <p:sp>
        <p:nvSpPr>
          <p:cNvPr id="5" name="Rectangle 4"/>
          <p:cNvSpPr/>
          <p:nvPr/>
        </p:nvSpPr>
        <p:spPr>
          <a:xfrm>
            <a:off x="363070" y="1435784"/>
            <a:ext cx="7301754" cy="4524315"/>
          </a:xfrm>
          <a:prstGeom prst="rect">
            <a:avLst/>
          </a:prstGeom>
        </p:spPr>
        <p:txBody>
          <a:bodyPr wrap="square">
            <a:spAutoFit/>
          </a:bodyPr>
          <a:lstStyle/>
          <a:p>
            <a:pPr marL="285750" indent="-285750">
              <a:buFont typeface="Arial" pitchFamily="34" charset="0"/>
              <a:buChar char="•"/>
            </a:pPr>
            <a:r>
              <a:rPr lang="en-US" altLang="en-US" sz="2400" dirty="0"/>
              <a:t>Student Assessment Handbook</a:t>
            </a:r>
          </a:p>
          <a:p>
            <a:pPr marL="285750" indent="-285750">
              <a:buFont typeface="Arial" pitchFamily="34" charset="0"/>
              <a:buChar char="•"/>
            </a:pPr>
            <a:r>
              <a:rPr lang="en-US" altLang="en-US" sz="2400" dirty="0" smtClean="0"/>
              <a:t>Test </a:t>
            </a:r>
            <a:r>
              <a:rPr lang="en-US" altLang="en-US" sz="2400" dirty="0"/>
              <a:t>Coordinator’s </a:t>
            </a:r>
            <a:r>
              <a:rPr lang="en-US" altLang="en-US" sz="2400" dirty="0" smtClean="0"/>
              <a:t>Manual (TCM) &amp; TCM Errata Sheet</a:t>
            </a:r>
            <a:endParaRPr lang="en-US" altLang="en-US" sz="2400" dirty="0"/>
          </a:p>
          <a:p>
            <a:pPr marL="285750" indent="-285750">
              <a:buFont typeface="Arial" pitchFamily="34" charset="0"/>
              <a:buChar char="•"/>
            </a:pPr>
            <a:r>
              <a:rPr lang="en-US" altLang="en-US" sz="2400" dirty="0"/>
              <a:t>Examiner’s Manual &amp; Online Examiner’s Manual</a:t>
            </a:r>
          </a:p>
          <a:p>
            <a:pPr marL="285750" indent="-285750">
              <a:buFont typeface="Arial" pitchFamily="34" charset="0"/>
              <a:buChar char="•"/>
            </a:pPr>
            <a:r>
              <a:rPr lang="en-US" altLang="en-US" sz="2400" dirty="0"/>
              <a:t>Assessment Guides</a:t>
            </a:r>
          </a:p>
          <a:p>
            <a:pPr marL="285750" indent="-285750">
              <a:buFont typeface="Arial" pitchFamily="34" charset="0"/>
              <a:buChar char="•"/>
            </a:pPr>
            <a:r>
              <a:rPr lang="en-US" altLang="en-US" sz="2400" dirty="0"/>
              <a:t>Coordinate Algebra and Analytic Geometry Formula </a:t>
            </a:r>
            <a:r>
              <a:rPr lang="en-US" altLang="en-US" sz="2400" dirty="0" smtClean="0"/>
              <a:t>Sheets</a:t>
            </a:r>
          </a:p>
          <a:p>
            <a:pPr marL="285750" indent="-285750">
              <a:buFont typeface="Arial" pitchFamily="34" charset="0"/>
              <a:buChar char="•"/>
            </a:pPr>
            <a:r>
              <a:rPr lang="en-US" altLang="en-US" sz="2400" dirty="0" smtClean="0"/>
              <a:t>Graph Paper (1/4”) – sample posted</a:t>
            </a:r>
            <a:endParaRPr lang="en-US" altLang="en-US" sz="2400" dirty="0"/>
          </a:p>
          <a:p>
            <a:pPr marL="285750" indent="-285750">
              <a:buFont typeface="Arial" pitchFamily="34" charset="0"/>
              <a:buChar char="•"/>
            </a:pPr>
            <a:r>
              <a:rPr lang="en-US" altLang="en-US" sz="2400" dirty="0"/>
              <a:t>Physical Science Periodic Table</a:t>
            </a:r>
          </a:p>
          <a:p>
            <a:pPr marL="285750" indent="-285750">
              <a:buFont typeface="Arial" pitchFamily="34" charset="0"/>
              <a:buChar char="•"/>
            </a:pPr>
            <a:r>
              <a:rPr lang="en-US" altLang="en-US" sz="2400" dirty="0"/>
              <a:t>Physical Science Reference Sheet</a:t>
            </a:r>
          </a:p>
          <a:p>
            <a:pPr marL="285750" indent="-285750">
              <a:buFont typeface="Arial" pitchFamily="34" charset="0"/>
              <a:buChar char="•"/>
            </a:pPr>
            <a:r>
              <a:rPr lang="en-US" altLang="en-US" sz="2400" dirty="0"/>
              <a:t>Accountability Content Completer Presentation</a:t>
            </a:r>
          </a:p>
          <a:p>
            <a:pPr marL="285750" indent="-285750">
              <a:buFont typeface="Arial" pitchFamily="34" charset="0"/>
              <a:buChar char="•"/>
            </a:pPr>
            <a:r>
              <a:rPr lang="en-US" altLang="en-US" sz="2400" dirty="0"/>
              <a:t>Allowable Accommodations Charts (SWD and EL)</a:t>
            </a:r>
          </a:p>
          <a:p>
            <a:pPr marL="285750" indent="-285750">
              <a:buFont typeface="Arial" pitchFamily="34" charset="0"/>
              <a:buChar char="•"/>
            </a:pPr>
            <a:r>
              <a:rPr lang="en-US" altLang="en-US" sz="2400" dirty="0" smtClean="0"/>
              <a:t>Technology Guidelines (v. 1.2)</a:t>
            </a:r>
            <a:r>
              <a:rPr lang="en-US" altLang="en-US" sz="2400" dirty="0"/>
              <a:t> </a:t>
            </a:r>
          </a:p>
        </p:txBody>
      </p:sp>
    </p:spTree>
    <p:extLst>
      <p:ext uri="{BB962C8B-B14F-4D97-AF65-F5344CB8AC3E}">
        <p14:creationId xmlns:p14="http://schemas.microsoft.com/office/powerpoint/2010/main" val="4550388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88311" y="73838"/>
            <a:ext cx="6316630" cy="1325563"/>
          </a:xfrm>
        </p:spPr>
        <p:txBody>
          <a:bodyPr/>
          <a:lstStyle/>
          <a:p>
            <a:pPr eaLnBrk="1" hangingPunct="1"/>
            <a:r>
              <a:rPr lang="en-US" altLang="en-US" dirty="0" smtClean="0">
                <a:solidFill>
                  <a:srgbClr val="0000CC"/>
                </a:solidFill>
              </a:rPr>
              <a:t>Contact Information</a:t>
            </a:r>
          </a:p>
        </p:txBody>
      </p:sp>
      <p:sp>
        <p:nvSpPr>
          <p:cNvPr id="112643" name="Content Placeholder 2"/>
          <p:cNvSpPr>
            <a:spLocks noGrp="1"/>
          </p:cNvSpPr>
          <p:nvPr>
            <p:ph idx="1"/>
          </p:nvPr>
        </p:nvSpPr>
        <p:spPr>
          <a:xfrm>
            <a:off x="179522" y="840792"/>
            <a:ext cx="8130988" cy="4800600"/>
          </a:xfrm>
        </p:spPr>
        <p:txBody>
          <a:bodyPr>
            <a:noAutofit/>
          </a:bodyPr>
          <a:lstStyle/>
          <a:p>
            <a:pPr marL="0" indent="0">
              <a:lnSpc>
                <a:spcPct val="80000"/>
              </a:lnSpc>
              <a:buNone/>
            </a:pPr>
            <a:endParaRPr lang="en-US" sz="1400" b="1" dirty="0" smtClean="0"/>
          </a:p>
          <a:p>
            <a:pPr marL="0" indent="0">
              <a:lnSpc>
                <a:spcPct val="80000"/>
              </a:lnSpc>
              <a:buNone/>
            </a:pPr>
            <a:r>
              <a:rPr lang="en-US" sz="1800" b="1" dirty="0" smtClean="0"/>
              <a:t>CTB </a:t>
            </a:r>
            <a:r>
              <a:rPr lang="en-US" sz="1800" b="1" dirty="0"/>
              <a:t>Customer Service Team</a:t>
            </a:r>
          </a:p>
          <a:p>
            <a:pPr lvl="1">
              <a:lnSpc>
                <a:spcPct val="80000"/>
              </a:lnSpc>
            </a:pPr>
            <a:r>
              <a:rPr lang="en-US" sz="1800" dirty="0"/>
              <a:t>Phone: (866) 282-2249</a:t>
            </a:r>
          </a:p>
          <a:p>
            <a:pPr lvl="1">
              <a:lnSpc>
                <a:spcPct val="80000"/>
              </a:lnSpc>
            </a:pPr>
            <a:r>
              <a:rPr lang="en-US" sz="1800" dirty="0"/>
              <a:t>Fax: (866) 282-2251</a:t>
            </a:r>
          </a:p>
          <a:p>
            <a:pPr lvl="1">
              <a:lnSpc>
                <a:spcPct val="80000"/>
              </a:lnSpc>
            </a:pPr>
            <a:r>
              <a:rPr lang="en-US" sz="1800" dirty="0"/>
              <a:t>Email: </a:t>
            </a:r>
            <a:r>
              <a:rPr lang="en-US" sz="1800" u="sng" dirty="0">
                <a:hlinkClick r:id="rId3"/>
              </a:rPr>
              <a:t>GeorgiaHelpDesk@ctb.com</a:t>
            </a:r>
            <a:r>
              <a:rPr lang="en-US" sz="1800" u="sng" dirty="0"/>
              <a:t> </a:t>
            </a:r>
          </a:p>
          <a:p>
            <a:pPr lvl="1">
              <a:lnSpc>
                <a:spcPct val="80000"/>
              </a:lnSpc>
            </a:pPr>
            <a:r>
              <a:rPr lang="en-US" sz="1800" dirty="0"/>
              <a:t>Hours: 8:00am to 6:00pm (Eastern</a:t>
            </a:r>
            <a:r>
              <a:rPr lang="en-US" sz="1800" dirty="0" smtClean="0"/>
              <a:t>)</a:t>
            </a:r>
          </a:p>
          <a:p>
            <a:pPr marL="457200" lvl="1" indent="0">
              <a:lnSpc>
                <a:spcPct val="80000"/>
              </a:lnSpc>
              <a:buNone/>
            </a:pPr>
            <a:endParaRPr lang="en-US" sz="1800" dirty="0"/>
          </a:p>
          <a:p>
            <a:pPr marL="0" lvl="1" indent="9525">
              <a:buNone/>
            </a:pPr>
            <a:r>
              <a:rPr lang="en-US" sz="1800" b="1" dirty="0"/>
              <a:t>Georgia Department of Education</a:t>
            </a:r>
          </a:p>
          <a:p>
            <a:pPr marL="277813" lvl="1" indent="9525">
              <a:buNone/>
              <a:tabLst>
                <a:tab pos="179388" algn="l"/>
              </a:tabLst>
            </a:pPr>
            <a:r>
              <a:rPr lang="en-US" sz="1800" u="sng" dirty="0"/>
              <a:t>Regarding testing irregularities and/or </a:t>
            </a:r>
            <a:r>
              <a:rPr lang="en-US" sz="1800" u="sng" dirty="0" smtClean="0"/>
              <a:t>interruptions</a:t>
            </a:r>
          </a:p>
          <a:p>
            <a:pPr marL="277813" lvl="1" indent="9525">
              <a:buNone/>
              <a:tabLst>
                <a:tab pos="179388" algn="l"/>
              </a:tabLst>
            </a:pPr>
            <a:r>
              <a:rPr lang="en-US" sz="1800" dirty="0" smtClean="0"/>
              <a:t>Mary </a:t>
            </a:r>
            <a:r>
              <a:rPr lang="en-US" sz="1800" dirty="0"/>
              <a:t>Nesbit-McBride (404) 232-1207; </a:t>
            </a:r>
            <a:r>
              <a:rPr lang="en-US" sz="1800" u="sng" dirty="0">
                <a:hlinkClick r:id="rId4"/>
              </a:rPr>
              <a:t>mmcbride@doe.k12.ga.us</a:t>
            </a:r>
            <a:endParaRPr lang="en-US" sz="1800" dirty="0"/>
          </a:p>
          <a:p>
            <a:pPr marL="277813" lvl="1" indent="9525">
              <a:buNone/>
              <a:tabLst>
                <a:tab pos="179388" algn="l"/>
              </a:tabLst>
            </a:pPr>
            <a:endParaRPr lang="en-US" sz="1800" u="sng" dirty="0"/>
          </a:p>
          <a:p>
            <a:pPr marL="338138" lvl="1" indent="9525">
              <a:buNone/>
            </a:pPr>
            <a:r>
              <a:rPr lang="en-US" sz="1800" u="sng" dirty="0" smtClean="0"/>
              <a:t>General </a:t>
            </a:r>
            <a:r>
              <a:rPr lang="en-US" sz="1800" u="sng" dirty="0"/>
              <a:t>Georgia Milestones questions and those related to online test administration, </a:t>
            </a:r>
            <a:r>
              <a:rPr lang="en-US" sz="1800" u="sng" dirty="0" smtClean="0"/>
              <a:t>paper-and-pencil </a:t>
            </a:r>
            <a:r>
              <a:rPr lang="en-US" sz="1800" u="sng" dirty="0"/>
              <a:t>test material supply needs, etc.</a:t>
            </a:r>
          </a:p>
          <a:p>
            <a:pPr marL="636588" lvl="1" indent="-179388"/>
            <a:r>
              <a:rPr lang="en-US" sz="1800" dirty="0" smtClean="0"/>
              <a:t>Michael Huneke (404) 232-1208; </a:t>
            </a:r>
            <a:r>
              <a:rPr lang="en-US" sz="1800" u="sng" dirty="0" smtClean="0">
                <a:hlinkClick r:id="rId5"/>
              </a:rPr>
              <a:t>mhuneke@doe.k12.ga.us</a:t>
            </a:r>
            <a:endParaRPr lang="en-US" sz="1800" u="sng" dirty="0"/>
          </a:p>
          <a:p>
            <a:pPr marL="636588" lvl="1" indent="-179388"/>
            <a:r>
              <a:rPr lang="en-US" sz="1800" dirty="0" smtClean="0"/>
              <a:t>Robert </a:t>
            </a:r>
            <a:r>
              <a:rPr lang="en-US" sz="1800" dirty="0"/>
              <a:t>McLeod (404) 656-2589; </a:t>
            </a:r>
            <a:r>
              <a:rPr lang="en-US" sz="1800" dirty="0">
                <a:hlinkClick r:id="rId6"/>
              </a:rPr>
              <a:t>robert.mcleod@doe.k12.ga.us</a:t>
            </a:r>
            <a:r>
              <a:rPr lang="en-US" sz="1800" dirty="0"/>
              <a:t> </a:t>
            </a:r>
          </a:p>
          <a:p>
            <a:pPr marL="238125" lvl="1" indent="9525">
              <a:buNone/>
            </a:pPr>
            <a:endParaRPr lang="en-US" sz="1800" b="1" dirty="0"/>
          </a:p>
          <a:p>
            <a:pPr marL="238125" lvl="1" indent="9525">
              <a:buNone/>
            </a:pPr>
            <a:r>
              <a:rPr lang="en-US" sz="1800" u="sng" dirty="0" smtClean="0"/>
              <a:t>General test </a:t>
            </a:r>
            <a:r>
              <a:rPr lang="en-US" sz="1800" u="sng" dirty="0"/>
              <a:t>administration information</a:t>
            </a:r>
          </a:p>
          <a:p>
            <a:pPr lvl="1"/>
            <a:r>
              <a:rPr lang="en-US" sz="1800" dirty="0"/>
              <a:t>Phone: (800) 634-4106 or (404) 656-2668</a:t>
            </a:r>
          </a:p>
          <a:p>
            <a:pPr eaLnBrk="1" hangingPunct="1">
              <a:buFontTx/>
              <a:buNone/>
            </a:pPr>
            <a:endParaRPr lang="en-US" altLang="en-US" sz="1200" dirty="0" smtClean="0">
              <a:solidFill>
                <a:srgbClr val="FF0000"/>
              </a:solidFill>
            </a:endParaRPr>
          </a:p>
          <a:p>
            <a:pPr eaLnBrk="1" hangingPunct="1">
              <a:buFontTx/>
              <a:buNone/>
            </a:pPr>
            <a:r>
              <a:rPr lang="en-US" altLang="en-US" sz="1200" dirty="0" smtClean="0">
                <a:solidFill>
                  <a:srgbClr val="FF0000"/>
                </a:solidFill>
              </a:rPr>
              <a:t>										</a:t>
            </a:r>
            <a:endParaRPr lang="en-US" altLang="en-US" sz="1200" dirty="0" smtClean="0"/>
          </a:p>
          <a:p>
            <a:pPr eaLnBrk="1" hangingPunct="1">
              <a:buFontTx/>
              <a:buNone/>
            </a:pPr>
            <a:endParaRPr lang="en-US" altLang="en-US" sz="1200" dirty="0" smtClean="0"/>
          </a:p>
        </p:txBody>
      </p:sp>
      <p:sp>
        <p:nvSpPr>
          <p:cNvPr id="2" name="Slide Number Placeholder 1"/>
          <p:cNvSpPr>
            <a:spLocks noGrp="1"/>
          </p:cNvSpPr>
          <p:nvPr>
            <p:ph type="sldNum" sz="quarter" idx="4"/>
          </p:nvPr>
        </p:nvSpPr>
        <p:spPr/>
        <p:txBody>
          <a:bodyPr/>
          <a:lstStyle/>
          <a:p>
            <a:fld id="{B63E4CEF-BB1E-48C7-AE93-F39F6AA99AD7}" type="slidenum">
              <a:rPr lang="en-US" smtClean="0"/>
              <a:pPr/>
              <a:t>89</a:t>
            </a:fld>
            <a:endParaRPr lang="en-US" dirty="0"/>
          </a:p>
        </p:txBody>
      </p:sp>
    </p:spTree>
    <p:extLst>
      <p:ext uri="{BB962C8B-B14F-4D97-AF65-F5344CB8AC3E}">
        <p14:creationId xmlns:p14="http://schemas.microsoft.com/office/powerpoint/2010/main" val="454230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6253" y="0"/>
            <a:ext cx="7036067" cy="1143000"/>
          </a:xfrm>
        </p:spPr>
        <p:txBody>
          <a:bodyPr>
            <a:normAutofit fontScale="90000"/>
          </a:bodyPr>
          <a:lstStyle/>
          <a:p>
            <a:r>
              <a:rPr lang="en-US" altLang="en-US" sz="4000" dirty="0" smtClean="0">
                <a:solidFill>
                  <a:srgbClr val="0000CC"/>
                </a:solidFill>
              </a:rPr>
              <a:t>Scores, Reports, and Grading</a:t>
            </a:r>
          </a:p>
        </p:txBody>
      </p:sp>
      <p:sp>
        <p:nvSpPr>
          <p:cNvPr id="27651" name="Content Placeholder 2"/>
          <p:cNvSpPr>
            <a:spLocks noGrp="1"/>
          </p:cNvSpPr>
          <p:nvPr>
            <p:ph idx="1"/>
          </p:nvPr>
        </p:nvSpPr>
        <p:spPr>
          <a:xfrm>
            <a:off x="262466" y="1583268"/>
            <a:ext cx="8144934" cy="4614332"/>
          </a:xfrm>
        </p:spPr>
        <p:txBody>
          <a:bodyPr>
            <a:normAutofit fontScale="92500" lnSpcReduction="10000"/>
          </a:bodyPr>
          <a:lstStyle/>
          <a:p>
            <a:pPr>
              <a:defRPr/>
            </a:pPr>
            <a:r>
              <a:rPr lang="en-US" sz="2800" b="1" dirty="0" smtClean="0"/>
              <a:t>Score reports will be available in Fall of 2015.</a:t>
            </a:r>
          </a:p>
          <a:p>
            <a:pPr lvl="1">
              <a:defRPr/>
            </a:pPr>
            <a:r>
              <a:rPr lang="en-US" sz="2400" dirty="0" smtClean="0"/>
              <a:t>Produced at the student, class, district, and state levels.</a:t>
            </a:r>
          </a:p>
          <a:p>
            <a:pPr lvl="1">
              <a:defRPr/>
            </a:pPr>
            <a:r>
              <a:rPr lang="en-US" sz="2400" dirty="0" smtClean="0"/>
              <a:t>Provide students’ criterion-referenced </a:t>
            </a:r>
            <a:r>
              <a:rPr lang="en-US" sz="2400" dirty="0"/>
              <a:t>proficiency </a:t>
            </a:r>
            <a:r>
              <a:rPr lang="en-US" sz="2400" dirty="0" smtClean="0"/>
              <a:t>designations for each test. </a:t>
            </a:r>
          </a:p>
          <a:p>
            <a:pPr lvl="3">
              <a:defRPr/>
            </a:pPr>
            <a:r>
              <a:rPr lang="en-US" sz="2400" dirty="0" smtClean="0"/>
              <a:t>These designations will tell the degree to which students have mastered the standards within each course using four </a:t>
            </a:r>
            <a:r>
              <a:rPr lang="en-US" sz="2400" dirty="0"/>
              <a:t>performance </a:t>
            </a:r>
            <a:r>
              <a:rPr lang="en-US" sz="2400" dirty="0" smtClean="0"/>
              <a:t>levels.</a:t>
            </a:r>
          </a:p>
          <a:p>
            <a:pPr lvl="1">
              <a:defRPr/>
            </a:pPr>
            <a:r>
              <a:rPr lang="en-US" sz="2400" dirty="0" smtClean="0"/>
              <a:t>Provide domains scores. </a:t>
            </a:r>
          </a:p>
          <a:p>
            <a:pPr lvl="1">
              <a:defRPr/>
            </a:pPr>
            <a:r>
              <a:rPr lang="en-US" sz="2400" dirty="0" smtClean="0"/>
              <a:t>NRT scores </a:t>
            </a:r>
            <a:r>
              <a:rPr lang="en-US" sz="2400" dirty="0"/>
              <a:t>will be </a:t>
            </a:r>
            <a:r>
              <a:rPr lang="en-US" sz="2400" dirty="0" smtClean="0"/>
              <a:t>presented as national percentile ranks. </a:t>
            </a:r>
          </a:p>
          <a:p>
            <a:pPr lvl="1">
              <a:defRPr/>
            </a:pPr>
            <a:r>
              <a:rPr lang="en-US" sz="2400" dirty="0" smtClean="0"/>
              <a:t>Only </a:t>
            </a:r>
            <a:r>
              <a:rPr lang="en-US" sz="2400" dirty="0"/>
              <a:t>the criterion-referenced proficiency designations will be used in the educator effectiveness measures and for state and federal accountability. </a:t>
            </a:r>
            <a:endParaRPr lang="en-US" sz="2400" dirty="0" smtClean="0"/>
          </a:p>
          <a:p>
            <a:pPr marL="0" indent="0">
              <a:buFont typeface="Arial" charset="0"/>
              <a:buNone/>
              <a:defRPr/>
            </a:pPr>
            <a:endParaRPr lang="en-US" sz="2000" dirty="0"/>
          </a:p>
          <a:p>
            <a:pPr marL="0" indent="0">
              <a:buFont typeface="Arial" charset="0"/>
              <a:buNone/>
              <a:defRPr/>
            </a:pPr>
            <a:r>
              <a:rPr lang="en-US" sz="2000" dirty="0"/>
              <a:t> </a:t>
            </a:r>
          </a:p>
          <a:p>
            <a:pPr>
              <a:defRPr/>
            </a:pPr>
            <a:endParaRPr lang="en-US" dirty="0" smtClean="0">
              <a:solidFill>
                <a:srgbClr val="FF0000"/>
              </a:solidFill>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2586691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3F9894-098D-4886-9F5F-AECFCA3F7513}"/>
</file>

<file path=customXml/itemProps2.xml><?xml version="1.0" encoding="utf-8"?>
<ds:datastoreItem xmlns:ds="http://schemas.openxmlformats.org/officeDocument/2006/customXml" ds:itemID="{BD39C3D1-833A-4C23-9A0F-82E1C6A2E58B}"/>
</file>

<file path=customXml/itemProps3.xml><?xml version="1.0" encoding="utf-8"?>
<ds:datastoreItem xmlns:ds="http://schemas.openxmlformats.org/officeDocument/2006/customXml" ds:itemID="{67076FE0-9A82-44BD-9F99-B7B46E840195}"/>
</file>

<file path=docProps/app.xml><?xml version="1.0" encoding="utf-8"?>
<Properties xmlns="http://schemas.openxmlformats.org/officeDocument/2006/extended-properties" xmlns:vt="http://schemas.openxmlformats.org/officeDocument/2006/docPropsVTypes">
  <Template>GaDOE-PowerPoint-WhiteTemplate</Template>
  <TotalTime>2247</TotalTime>
  <Words>6895</Words>
  <Application>Microsoft Office PowerPoint</Application>
  <PresentationFormat>On-screen Show (4:3)</PresentationFormat>
  <Paragraphs>966</Paragraphs>
  <Slides>89</Slides>
  <Notes>89</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GaDOE-PowerPoint-WhiteTemplate</vt:lpstr>
      <vt:lpstr>End of Course Assessment (EOC) Spring 2015 Pre-Administration Workshop March 17- 19, 2015</vt:lpstr>
      <vt:lpstr>AGENDA</vt:lpstr>
      <vt:lpstr>PowerPoint Presentation</vt:lpstr>
      <vt:lpstr>Program Overview</vt:lpstr>
      <vt:lpstr>Program Overview</vt:lpstr>
      <vt:lpstr>PowerPoint Presentation</vt:lpstr>
      <vt:lpstr>Participants*</vt:lpstr>
      <vt:lpstr>Scores, Reports, and Grading</vt:lpstr>
      <vt:lpstr>Scores, Reports, and Grading</vt:lpstr>
      <vt:lpstr>Administration Windows</vt:lpstr>
      <vt:lpstr>Administration Times</vt:lpstr>
      <vt:lpstr>Scheduling Considerations</vt:lpstr>
      <vt:lpstr>Scheduling Considerations</vt:lpstr>
      <vt:lpstr>Scheduling Considerations  </vt:lpstr>
      <vt:lpstr>Scheduling Considerations</vt:lpstr>
      <vt:lpstr>Scheduling Considerations</vt:lpstr>
      <vt:lpstr>Testing Modes</vt:lpstr>
      <vt:lpstr>Paper-and-Pencil</vt:lpstr>
      <vt:lpstr>English Language Arts</vt:lpstr>
      <vt:lpstr>Mathematics</vt:lpstr>
      <vt:lpstr>Science and Social Studies </vt:lpstr>
      <vt:lpstr>Answer Document</vt:lpstr>
      <vt:lpstr>Answer Document </vt:lpstr>
      <vt:lpstr>PowerPoint Presentation</vt:lpstr>
      <vt:lpstr>Answer Documents FOR TEACHER USE ONLY </vt:lpstr>
      <vt:lpstr>PowerPoint Presentation</vt:lpstr>
      <vt:lpstr>Pre-Code Window  For Online Testing </vt:lpstr>
      <vt:lpstr>Test Tickets </vt:lpstr>
      <vt:lpstr>Online Tools for All Students</vt:lpstr>
      <vt:lpstr>Scratch Paper</vt:lpstr>
      <vt:lpstr>Calculator Policy </vt:lpstr>
      <vt:lpstr>Calculator Policy</vt:lpstr>
      <vt:lpstr>Mathematics Transition to Non-Calculator Sub-Section </vt:lpstr>
      <vt:lpstr>Mathematics Transition to Non-Calculator Sub-Section </vt:lpstr>
      <vt:lpstr>Mathematics Transition to Non-Calculator Sub-Section </vt:lpstr>
      <vt:lpstr>ELA Section 3 Online Items 56, 57, 58 Multiple Choice</vt:lpstr>
      <vt:lpstr>ELA Section 3 Online Item 59 Constructed Response</vt:lpstr>
      <vt:lpstr>ELA Section 3 Online Item 60  Extended Writing Task</vt:lpstr>
      <vt:lpstr>Accommodations</vt:lpstr>
      <vt:lpstr>Accommodations</vt:lpstr>
      <vt:lpstr>Accommodations</vt:lpstr>
      <vt:lpstr>Accommodations - Online</vt:lpstr>
      <vt:lpstr>Accommodations - Online</vt:lpstr>
      <vt:lpstr>Accommodations - Online</vt:lpstr>
      <vt:lpstr>Accommodations - Online</vt:lpstr>
      <vt:lpstr>Accommodations - Online</vt:lpstr>
      <vt:lpstr>Accommodations - Online</vt:lpstr>
      <vt:lpstr>Security</vt:lpstr>
      <vt:lpstr>Security</vt:lpstr>
      <vt:lpstr>Security</vt:lpstr>
      <vt:lpstr>Security  </vt:lpstr>
      <vt:lpstr>Cell Phones &amp; Electronic Devices</vt:lpstr>
      <vt:lpstr>Cell Phones &amp; Electronic Devices </vt:lpstr>
      <vt:lpstr>Testing Irregularities </vt:lpstr>
      <vt:lpstr>Testing Irregularities</vt:lpstr>
      <vt:lpstr>Testing Irregularities</vt:lpstr>
      <vt:lpstr>Testing Irregularities</vt:lpstr>
      <vt:lpstr>Testing Irregularities</vt:lpstr>
      <vt:lpstr>Testing Irregularities</vt:lpstr>
      <vt:lpstr>Testing Irregularities </vt:lpstr>
      <vt:lpstr>Testing Irregularities </vt:lpstr>
      <vt:lpstr>Testing Irregularities  </vt:lpstr>
      <vt:lpstr>Testing Irregularities </vt:lpstr>
      <vt:lpstr>Avoiding Testing Irregularities </vt:lpstr>
      <vt:lpstr>Avoiding Testing Irregularities </vt:lpstr>
      <vt:lpstr>Before Testing System Test Coordinators</vt:lpstr>
      <vt:lpstr>Before Testing </vt:lpstr>
      <vt:lpstr>Before Testing</vt:lpstr>
      <vt:lpstr>Before Testing</vt:lpstr>
      <vt:lpstr>PowerPoint Presentation</vt:lpstr>
      <vt:lpstr>Before Testing Pre-ID Labels</vt:lpstr>
      <vt:lpstr>Before Testing GNETS Students – Paper-and-Pencil</vt:lpstr>
      <vt:lpstr>Before Testing GNETS Students – Paper-and-Pencil</vt:lpstr>
      <vt:lpstr>Before Testing GNETS Students – Online</vt:lpstr>
      <vt:lpstr>Before Testing School Test Coordinator</vt:lpstr>
      <vt:lpstr>Before Testing</vt:lpstr>
      <vt:lpstr>During Testing</vt:lpstr>
      <vt:lpstr>After Testing School Test Coordinator</vt:lpstr>
      <vt:lpstr>After Testing School Test Coordinator</vt:lpstr>
      <vt:lpstr>After Testing:   Packing Scorable Materials</vt:lpstr>
      <vt:lpstr>After Testing School Test Coordinator</vt:lpstr>
      <vt:lpstr>After Testing System Test Coordinator</vt:lpstr>
      <vt:lpstr>After Testing System Test Coordinator </vt:lpstr>
      <vt:lpstr>After Testing System Test Coordinator</vt:lpstr>
      <vt:lpstr>After Testing System Test Coordinator</vt:lpstr>
      <vt:lpstr>After Testing System Test Coordinator</vt:lpstr>
      <vt:lpstr>Important Dates </vt:lpstr>
      <vt:lpstr>Resources</vt:lpstr>
      <vt:lpstr>Contact Information</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Nesbit-McBride</dc:creator>
  <cp:lastModifiedBy>Windows User</cp:lastModifiedBy>
  <cp:revision>58</cp:revision>
  <dcterms:created xsi:type="dcterms:W3CDTF">2015-03-08T14:53:27Z</dcterms:created>
  <dcterms:modified xsi:type="dcterms:W3CDTF">2015-03-19T17:41:48Z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