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handoutMasterIdLst>
    <p:handoutMasterId r:id="rId26"/>
  </p:handoutMasterIdLst>
  <p:sldIdLst>
    <p:sldId id="477" r:id="rId2"/>
    <p:sldId id="478" r:id="rId3"/>
    <p:sldId id="479" r:id="rId4"/>
    <p:sldId id="480" r:id="rId5"/>
    <p:sldId id="485" r:id="rId6"/>
    <p:sldId id="481" r:id="rId7"/>
    <p:sldId id="482" r:id="rId8"/>
    <p:sldId id="483" r:id="rId9"/>
    <p:sldId id="490" r:id="rId10"/>
    <p:sldId id="486" r:id="rId11"/>
    <p:sldId id="451" r:id="rId12"/>
    <p:sldId id="489" r:id="rId13"/>
    <p:sldId id="487" r:id="rId14"/>
    <p:sldId id="488" r:id="rId15"/>
    <p:sldId id="491" r:id="rId16"/>
    <p:sldId id="492" r:id="rId17"/>
    <p:sldId id="468" r:id="rId18"/>
    <p:sldId id="469" r:id="rId19"/>
    <p:sldId id="470" r:id="rId20"/>
    <p:sldId id="471" r:id="rId21"/>
    <p:sldId id="472" r:id="rId22"/>
    <p:sldId id="473" r:id="rId23"/>
    <p:sldId id="474" r:id="rId24"/>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6" autoAdjust="0"/>
    <p:restoredTop sz="71551" autoAdjust="0"/>
  </p:normalViewPr>
  <p:slideViewPr>
    <p:cSldViewPr>
      <p:cViewPr>
        <p:scale>
          <a:sx n="80" d="100"/>
          <a:sy n="80" d="100"/>
        </p:scale>
        <p:origin x="-1662"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202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sz="quarter" idx="1"/>
          </p:nvPr>
        </p:nvSpPr>
        <p:spPr>
          <a:xfrm>
            <a:off x="3977532" y="0"/>
            <a:ext cx="3043979" cy="465773"/>
          </a:xfrm>
          <a:prstGeom prst="rect">
            <a:avLst/>
          </a:prstGeom>
        </p:spPr>
        <p:txBody>
          <a:bodyPr vert="horz" lIns="91567" tIns="45785" rIns="91567" bIns="45785" rtlCol="0"/>
          <a:lstStyle>
            <a:lvl1pPr algn="r">
              <a:defRPr sz="1200"/>
            </a:lvl1pPr>
          </a:lstStyle>
          <a:p>
            <a:fld id="{50FC8ACD-2ED3-44A8-8C3D-01092EA5B3CE}" type="datetimeFigureOut">
              <a:rPr lang="en-US" smtClean="0"/>
              <a:t>9/25/2014</a:t>
            </a:fld>
            <a:endParaRPr lang="en-US"/>
          </a:p>
        </p:txBody>
      </p:sp>
      <p:sp>
        <p:nvSpPr>
          <p:cNvPr id="4" name="Footer Placeholder 3"/>
          <p:cNvSpPr>
            <a:spLocks noGrp="1"/>
          </p:cNvSpPr>
          <p:nvPr>
            <p:ph type="ftr" sz="quarter" idx="2"/>
          </p:nvPr>
        </p:nvSpPr>
        <p:spPr>
          <a:xfrm>
            <a:off x="2" y="8841739"/>
            <a:ext cx="3043979" cy="465773"/>
          </a:xfrm>
          <a:prstGeom prst="rect">
            <a:avLst/>
          </a:prstGeom>
        </p:spPr>
        <p:txBody>
          <a:bodyPr vert="horz" lIns="91567" tIns="45785" rIns="91567" bIns="45785"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5773"/>
          </a:xfrm>
          <a:prstGeom prst="rect">
            <a:avLst/>
          </a:prstGeom>
        </p:spPr>
        <p:txBody>
          <a:bodyPr vert="horz" lIns="91567" tIns="45785" rIns="91567" bIns="45785" rtlCol="0" anchor="b"/>
          <a:lstStyle>
            <a:lvl1pPr algn="r">
              <a:defRPr sz="1200"/>
            </a:lvl1pPr>
          </a:lstStyle>
          <a:p>
            <a:fld id="{13E23068-5234-44BF-86A6-C19B19CFD819}" type="slidenum">
              <a:rPr lang="en-US" smtClean="0"/>
              <a:t>‹#›</a:t>
            </a:fld>
            <a:endParaRPr lang="en-US"/>
          </a:p>
        </p:txBody>
      </p:sp>
    </p:spTree>
    <p:extLst>
      <p:ext uri="{BB962C8B-B14F-4D97-AF65-F5344CB8AC3E}">
        <p14:creationId xmlns:p14="http://schemas.microsoft.com/office/powerpoint/2010/main" val="232108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8" tIns="46654" rIns="93308" bIns="46654" rtlCol="0"/>
          <a:lstStyle>
            <a:lvl1pPr algn="l">
              <a:defRPr sz="1200">
                <a:latin typeface="Times New Roman" pitchFamily="18" charset="0"/>
                <a:ea typeface="+mn-ea"/>
              </a:defRPr>
            </a:lvl1pPr>
          </a:lstStyle>
          <a:p>
            <a:pPr>
              <a:defRPr/>
            </a:pPr>
            <a:endParaRPr lang="en-US"/>
          </a:p>
        </p:txBody>
      </p:sp>
      <p:sp>
        <p:nvSpPr>
          <p:cNvPr id="3" name="Date Placeholder 2"/>
          <p:cNvSpPr>
            <a:spLocks noGrp="1"/>
          </p:cNvSpPr>
          <p:nvPr>
            <p:ph type="dt" idx="1"/>
          </p:nvPr>
        </p:nvSpPr>
        <p:spPr>
          <a:xfrm>
            <a:off x="3978133" y="0"/>
            <a:ext cx="3043343" cy="465455"/>
          </a:xfrm>
          <a:prstGeom prst="rect">
            <a:avLst/>
          </a:prstGeom>
        </p:spPr>
        <p:txBody>
          <a:bodyPr vert="horz" wrap="square" lIns="93308" tIns="46654" rIns="93308" bIns="46654" numCol="1" anchor="t" anchorCtr="0" compatLnSpc="1">
            <a:prstTxWarp prst="textNoShape">
              <a:avLst/>
            </a:prstTxWarp>
          </a:bodyPr>
          <a:lstStyle>
            <a:lvl1pPr algn="r">
              <a:defRPr sz="1200"/>
            </a:lvl1pPr>
          </a:lstStyle>
          <a:p>
            <a:fld id="{1582F57F-A487-4A9A-BA80-9DA25492A262}" type="datetimeFigureOut">
              <a:rPr lang="en-US"/>
              <a:pPr/>
              <a:t>9/25/2014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8" tIns="46654" rIns="93308" bIns="46654" rtlCol="0" anchor="ctr"/>
          <a:lstStyle/>
          <a:p>
            <a:pPr lvl="0"/>
            <a:endParaRPr lang="en-US" noProof="0" smtClean="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08" tIns="46654" rIns="93308" bIns="466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08" tIns="46654" rIns="93308" bIns="46654" rtlCol="0" anchor="b"/>
          <a:lstStyle>
            <a:lvl1pPr algn="l">
              <a:defRPr sz="1200">
                <a:latin typeface="Times New Roman" pitchFamily="18" charset="0"/>
                <a:ea typeface="+mn-ea"/>
              </a:defRPr>
            </a:lvl1pPr>
          </a:lstStyle>
          <a:p>
            <a:pPr>
              <a:defRPr/>
            </a:pPr>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wrap="square" lIns="93308" tIns="46654" rIns="93308" bIns="46654" numCol="1" anchor="b" anchorCtr="0" compatLnSpc="1">
            <a:prstTxWarp prst="textNoShape">
              <a:avLst/>
            </a:prstTxWarp>
          </a:bodyPr>
          <a:lstStyle>
            <a:lvl1pPr algn="r">
              <a:defRPr sz="1200"/>
            </a:lvl1pPr>
          </a:lstStyle>
          <a:p>
            <a:fld id="{5BF2632C-B671-49FC-ADF7-0DF5D24DFC0E}" type="slidenum">
              <a:rPr lang="en-US"/>
              <a:pPr/>
              <a:t>‹#›</a:t>
            </a:fld>
            <a:endParaRPr lang="en-US"/>
          </a:p>
        </p:txBody>
      </p:sp>
    </p:spTree>
    <p:extLst>
      <p:ext uri="{BB962C8B-B14F-4D97-AF65-F5344CB8AC3E}">
        <p14:creationId xmlns:p14="http://schemas.microsoft.com/office/powerpoint/2010/main" val="3337076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1D755DD-572A-4567-A554-21173E7E705C}"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8A7F12F-2AA5-4C41-9E82-CE43EE1F01D4}"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FD99F7B-EE7D-4D6A-A69C-0C0588CFE021}" type="slidenum">
              <a:rPr lang="en-US">
                <a:solidFill>
                  <a:prstClr val="black"/>
                </a:solidFill>
              </a:rPr>
              <a:pPr>
                <a:defRPr/>
              </a:pPr>
              <a:t>6</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00" indent="-285136" eaLnBrk="0" hangingPunct="0">
              <a:spcBef>
                <a:spcPct val="30000"/>
              </a:spcBef>
              <a:defRPr sz="1200">
                <a:solidFill>
                  <a:schemeClr val="tx1"/>
                </a:solidFill>
                <a:latin typeface="Calibri" pitchFamily="34" charset="0"/>
              </a:defRPr>
            </a:lvl2pPr>
            <a:lvl3pPr marL="1142164" indent="-228433" eaLnBrk="0" hangingPunct="0">
              <a:spcBef>
                <a:spcPct val="30000"/>
              </a:spcBef>
              <a:defRPr sz="1200">
                <a:solidFill>
                  <a:schemeClr val="tx1"/>
                </a:solidFill>
                <a:latin typeface="Calibri" pitchFamily="34" charset="0"/>
              </a:defRPr>
            </a:lvl3pPr>
            <a:lvl4pPr marL="1599028" indent="-228433" eaLnBrk="0" hangingPunct="0">
              <a:spcBef>
                <a:spcPct val="30000"/>
              </a:spcBef>
              <a:defRPr sz="1200">
                <a:solidFill>
                  <a:schemeClr val="tx1"/>
                </a:solidFill>
                <a:latin typeface="Calibri" pitchFamily="34" charset="0"/>
              </a:defRPr>
            </a:lvl4pPr>
            <a:lvl5pPr marL="2055893" indent="-228433" eaLnBrk="0" hangingPunct="0">
              <a:spcBef>
                <a:spcPct val="30000"/>
              </a:spcBef>
              <a:defRPr sz="1200">
                <a:solidFill>
                  <a:schemeClr val="tx1"/>
                </a:solidFill>
                <a:latin typeface="Calibri" pitchFamily="34" charset="0"/>
              </a:defRPr>
            </a:lvl5pPr>
            <a:lvl6pPr marL="2522479" indent="-228433" eaLnBrk="0" fontAlgn="base" hangingPunct="0">
              <a:spcBef>
                <a:spcPct val="30000"/>
              </a:spcBef>
              <a:spcAft>
                <a:spcPct val="0"/>
              </a:spcAft>
              <a:defRPr sz="1200">
                <a:solidFill>
                  <a:schemeClr val="tx1"/>
                </a:solidFill>
                <a:latin typeface="Calibri" pitchFamily="34" charset="0"/>
              </a:defRPr>
            </a:lvl6pPr>
            <a:lvl7pPr marL="2989065" indent="-228433" eaLnBrk="0" fontAlgn="base" hangingPunct="0">
              <a:spcBef>
                <a:spcPct val="30000"/>
              </a:spcBef>
              <a:spcAft>
                <a:spcPct val="0"/>
              </a:spcAft>
              <a:defRPr sz="1200">
                <a:solidFill>
                  <a:schemeClr val="tx1"/>
                </a:solidFill>
                <a:latin typeface="Calibri" pitchFamily="34" charset="0"/>
              </a:defRPr>
            </a:lvl7pPr>
            <a:lvl8pPr marL="3455651" indent="-228433" eaLnBrk="0" fontAlgn="base" hangingPunct="0">
              <a:spcBef>
                <a:spcPct val="30000"/>
              </a:spcBef>
              <a:spcAft>
                <a:spcPct val="0"/>
              </a:spcAft>
              <a:defRPr sz="1200">
                <a:solidFill>
                  <a:schemeClr val="tx1"/>
                </a:solidFill>
                <a:latin typeface="Calibri" pitchFamily="34" charset="0"/>
              </a:defRPr>
            </a:lvl8pPr>
            <a:lvl9pPr marL="3922236" indent="-22843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64CB5176-365B-4B2B-B770-434C906DD147}" type="slidenum">
              <a:rPr lang="en-US" altLang="en-US" smtClean="0"/>
              <a:pPr eaLnBrk="1" fontAlgn="base" hangingPunct="1">
                <a:spcBef>
                  <a:spcPct val="0"/>
                </a:spcBef>
                <a:spcAft>
                  <a:spcPct val="0"/>
                </a:spcAft>
              </a:pPr>
              <a:t>7</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00" indent="-285136" eaLnBrk="0" hangingPunct="0">
              <a:spcBef>
                <a:spcPct val="30000"/>
              </a:spcBef>
              <a:defRPr sz="1200">
                <a:solidFill>
                  <a:schemeClr val="tx1"/>
                </a:solidFill>
                <a:latin typeface="Calibri" pitchFamily="34" charset="0"/>
              </a:defRPr>
            </a:lvl2pPr>
            <a:lvl3pPr marL="1142164" indent="-228433" eaLnBrk="0" hangingPunct="0">
              <a:spcBef>
                <a:spcPct val="30000"/>
              </a:spcBef>
              <a:defRPr sz="1200">
                <a:solidFill>
                  <a:schemeClr val="tx1"/>
                </a:solidFill>
                <a:latin typeface="Calibri" pitchFamily="34" charset="0"/>
              </a:defRPr>
            </a:lvl3pPr>
            <a:lvl4pPr marL="1599028" indent="-228433" eaLnBrk="0" hangingPunct="0">
              <a:spcBef>
                <a:spcPct val="30000"/>
              </a:spcBef>
              <a:defRPr sz="1200">
                <a:solidFill>
                  <a:schemeClr val="tx1"/>
                </a:solidFill>
                <a:latin typeface="Calibri" pitchFamily="34" charset="0"/>
              </a:defRPr>
            </a:lvl4pPr>
            <a:lvl5pPr marL="2055893" indent="-228433" eaLnBrk="0" hangingPunct="0">
              <a:spcBef>
                <a:spcPct val="30000"/>
              </a:spcBef>
              <a:defRPr sz="1200">
                <a:solidFill>
                  <a:schemeClr val="tx1"/>
                </a:solidFill>
                <a:latin typeface="Calibri" pitchFamily="34" charset="0"/>
              </a:defRPr>
            </a:lvl5pPr>
            <a:lvl6pPr marL="2522479" indent="-228433" eaLnBrk="0" fontAlgn="base" hangingPunct="0">
              <a:spcBef>
                <a:spcPct val="30000"/>
              </a:spcBef>
              <a:spcAft>
                <a:spcPct val="0"/>
              </a:spcAft>
              <a:defRPr sz="1200">
                <a:solidFill>
                  <a:schemeClr val="tx1"/>
                </a:solidFill>
                <a:latin typeface="Calibri" pitchFamily="34" charset="0"/>
              </a:defRPr>
            </a:lvl6pPr>
            <a:lvl7pPr marL="2989065" indent="-228433" eaLnBrk="0" fontAlgn="base" hangingPunct="0">
              <a:spcBef>
                <a:spcPct val="30000"/>
              </a:spcBef>
              <a:spcAft>
                <a:spcPct val="0"/>
              </a:spcAft>
              <a:defRPr sz="1200">
                <a:solidFill>
                  <a:schemeClr val="tx1"/>
                </a:solidFill>
                <a:latin typeface="Calibri" pitchFamily="34" charset="0"/>
              </a:defRPr>
            </a:lvl7pPr>
            <a:lvl8pPr marL="3455651" indent="-228433" eaLnBrk="0" fontAlgn="base" hangingPunct="0">
              <a:spcBef>
                <a:spcPct val="30000"/>
              </a:spcBef>
              <a:spcAft>
                <a:spcPct val="0"/>
              </a:spcAft>
              <a:defRPr sz="1200">
                <a:solidFill>
                  <a:schemeClr val="tx1"/>
                </a:solidFill>
                <a:latin typeface="Calibri" pitchFamily="34" charset="0"/>
              </a:defRPr>
            </a:lvl8pPr>
            <a:lvl9pPr marL="3922236" indent="-22843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FF3FE071-B2B4-4A11-960B-1F5F67805C7A}" type="slidenum">
              <a:rPr lang="en-US" altLang="en-US" smtClean="0"/>
              <a:pPr eaLnBrk="1" fontAlgn="base" hangingPunct="1">
                <a:spcBef>
                  <a:spcPct val="0"/>
                </a:spcBef>
                <a:spcAft>
                  <a:spcPct val="0"/>
                </a:spcAft>
              </a:pPr>
              <a:t>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53" indent="-285156" eaLnBrk="0" hangingPunct="0">
              <a:spcBef>
                <a:spcPct val="30000"/>
              </a:spcBef>
              <a:defRPr sz="1200">
                <a:solidFill>
                  <a:schemeClr val="tx1"/>
                </a:solidFill>
                <a:latin typeface="Calibri" pitchFamily="34" charset="0"/>
              </a:defRPr>
            </a:lvl2pPr>
            <a:lvl3pPr marL="1142243" indent="-228449" eaLnBrk="0" hangingPunct="0">
              <a:spcBef>
                <a:spcPct val="30000"/>
              </a:spcBef>
              <a:defRPr sz="1200">
                <a:solidFill>
                  <a:schemeClr val="tx1"/>
                </a:solidFill>
                <a:latin typeface="Calibri" pitchFamily="34" charset="0"/>
              </a:defRPr>
            </a:lvl3pPr>
            <a:lvl4pPr marL="1599140" indent="-228449" eaLnBrk="0" hangingPunct="0">
              <a:spcBef>
                <a:spcPct val="30000"/>
              </a:spcBef>
              <a:defRPr sz="1200">
                <a:solidFill>
                  <a:schemeClr val="tx1"/>
                </a:solidFill>
                <a:latin typeface="Calibri" pitchFamily="34" charset="0"/>
              </a:defRPr>
            </a:lvl4pPr>
            <a:lvl5pPr marL="2056037" indent="-228449" eaLnBrk="0" hangingPunct="0">
              <a:spcBef>
                <a:spcPct val="30000"/>
              </a:spcBef>
              <a:defRPr sz="1200">
                <a:solidFill>
                  <a:schemeClr val="tx1"/>
                </a:solidFill>
                <a:latin typeface="Calibri" pitchFamily="34" charset="0"/>
              </a:defRPr>
            </a:lvl5pPr>
            <a:lvl6pPr marL="2522656" indent="-228449" eaLnBrk="0" fontAlgn="base" hangingPunct="0">
              <a:spcBef>
                <a:spcPct val="30000"/>
              </a:spcBef>
              <a:spcAft>
                <a:spcPct val="0"/>
              </a:spcAft>
              <a:defRPr sz="1200">
                <a:solidFill>
                  <a:schemeClr val="tx1"/>
                </a:solidFill>
                <a:latin typeface="Calibri" pitchFamily="34" charset="0"/>
              </a:defRPr>
            </a:lvl6pPr>
            <a:lvl7pPr marL="2989274" indent="-228449" eaLnBrk="0" fontAlgn="base" hangingPunct="0">
              <a:spcBef>
                <a:spcPct val="30000"/>
              </a:spcBef>
              <a:spcAft>
                <a:spcPct val="0"/>
              </a:spcAft>
              <a:defRPr sz="1200">
                <a:solidFill>
                  <a:schemeClr val="tx1"/>
                </a:solidFill>
                <a:latin typeface="Calibri" pitchFamily="34" charset="0"/>
              </a:defRPr>
            </a:lvl7pPr>
            <a:lvl8pPr marL="3455892" indent="-228449" eaLnBrk="0" fontAlgn="base" hangingPunct="0">
              <a:spcBef>
                <a:spcPct val="30000"/>
              </a:spcBef>
              <a:spcAft>
                <a:spcPct val="0"/>
              </a:spcAft>
              <a:defRPr sz="1200">
                <a:solidFill>
                  <a:schemeClr val="tx1"/>
                </a:solidFill>
                <a:latin typeface="Calibri" pitchFamily="34" charset="0"/>
              </a:defRPr>
            </a:lvl8pPr>
            <a:lvl9pPr marL="3922511" indent="-228449"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B46B9EE7-2C59-4127-91B3-D55A87838ADC}" type="slidenum">
              <a:rPr lang="en-US" altLang="en-US" smtClean="0"/>
              <a:pPr eaLnBrk="1" fontAlgn="base" hangingPunct="1">
                <a:spcBef>
                  <a:spcPct val="0"/>
                </a:spcBef>
                <a:spcAft>
                  <a:spcPct val="0"/>
                </a:spcAft>
              </a:pPr>
              <a:t>9</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00" indent="-285136" eaLnBrk="0" hangingPunct="0">
              <a:spcBef>
                <a:spcPct val="30000"/>
              </a:spcBef>
              <a:defRPr sz="1200">
                <a:solidFill>
                  <a:schemeClr val="tx1"/>
                </a:solidFill>
                <a:latin typeface="Calibri" pitchFamily="34" charset="0"/>
              </a:defRPr>
            </a:lvl2pPr>
            <a:lvl3pPr marL="1142164" indent="-228433" eaLnBrk="0" hangingPunct="0">
              <a:spcBef>
                <a:spcPct val="30000"/>
              </a:spcBef>
              <a:defRPr sz="1200">
                <a:solidFill>
                  <a:schemeClr val="tx1"/>
                </a:solidFill>
                <a:latin typeface="Calibri" pitchFamily="34" charset="0"/>
              </a:defRPr>
            </a:lvl3pPr>
            <a:lvl4pPr marL="1599028" indent="-228433" eaLnBrk="0" hangingPunct="0">
              <a:spcBef>
                <a:spcPct val="30000"/>
              </a:spcBef>
              <a:defRPr sz="1200">
                <a:solidFill>
                  <a:schemeClr val="tx1"/>
                </a:solidFill>
                <a:latin typeface="Calibri" pitchFamily="34" charset="0"/>
              </a:defRPr>
            </a:lvl4pPr>
            <a:lvl5pPr marL="2055893" indent="-228433" eaLnBrk="0" hangingPunct="0">
              <a:spcBef>
                <a:spcPct val="30000"/>
              </a:spcBef>
              <a:defRPr sz="1200">
                <a:solidFill>
                  <a:schemeClr val="tx1"/>
                </a:solidFill>
                <a:latin typeface="Calibri" pitchFamily="34" charset="0"/>
              </a:defRPr>
            </a:lvl5pPr>
            <a:lvl6pPr marL="2522479" indent="-228433" eaLnBrk="0" fontAlgn="base" hangingPunct="0">
              <a:spcBef>
                <a:spcPct val="30000"/>
              </a:spcBef>
              <a:spcAft>
                <a:spcPct val="0"/>
              </a:spcAft>
              <a:defRPr sz="1200">
                <a:solidFill>
                  <a:schemeClr val="tx1"/>
                </a:solidFill>
                <a:latin typeface="Calibri" pitchFamily="34" charset="0"/>
              </a:defRPr>
            </a:lvl6pPr>
            <a:lvl7pPr marL="2989065" indent="-228433" eaLnBrk="0" fontAlgn="base" hangingPunct="0">
              <a:spcBef>
                <a:spcPct val="30000"/>
              </a:spcBef>
              <a:spcAft>
                <a:spcPct val="0"/>
              </a:spcAft>
              <a:defRPr sz="1200">
                <a:solidFill>
                  <a:schemeClr val="tx1"/>
                </a:solidFill>
                <a:latin typeface="Calibri" pitchFamily="34" charset="0"/>
              </a:defRPr>
            </a:lvl7pPr>
            <a:lvl8pPr marL="3455651" indent="-228433" eaLnBrk="0" fontAlgn="base" hangingPunct="0">
              <a:spcBef>
                <a:spcPct val="30000"/>
              </a:spcBef>
              <a:spcAft>
                <a:spcPct val="0"/>
              </a:spcAft>
              <a:defRPr sz="1200">
                <a:solidFill>
                  <a:schemeClr val="tx1"/>
                </a:solidFill>
                <a:latin typeface="Calibri" pitchFamily="34" charset="0"/>
              </a:defRPr>
            </a:lvl8pPr>
            <a:lvl9pPr marL="3922236" indent="-22843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4665EE0F-EDE4-4F1A-9A0D-5B4807C825C1}" type="slidenum">
              <a:rPr lang="en-US" altLang="en-US" smtClean="0"/>
              <a:pPr eaLnBrk="1" fontAlgn="base" hangingPunct="1">
                <a:spcBef>
                  <a:spcPct val="0"/>
                </a:spcBef>
                <a:spcAft>
                  <a:spcPct val="0"/>
                </a:spcAft>
              </a:pPr>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000" indent="-285136" eaLnBrk="0" hangingPunct="0">
              <a:spcBef>
                <a:spcPct val="30000"/>
              </a:spcBef>
              <a:defRPr sz="1200">
                <a:solidFill>
                  <a:schemeClr val="tx1"/>
                </a:solidFill>
                <a:latin typeface="Calibri" pitchFamily="34" charset="0"/>
              </a:defRPr>
            </a:lvl2pPr>
            <a:lvl3pPr marL="1142164" indent="-228433" eaLnBrk="0" hangingPunct="0">
              <a:spcBef>
                <a:spcPct val="30000"/>
              </a:spcBef>
              <a:defRPr sz="1200">
                <a:solidFill>
                  <a:schemeClr val="tx1"/>
                </a:solidFill>
                <a:latin typeface="Calibri" pitchFamily="34" charset="0"/>
              </a:defRPr>
            </a:lvl3pPr>
            <a:lvl4pPr marL="1599028" indent="-228433" eaLnBrk="0" hangingPunct="0">
              <a:spcBef>
                <a:spcPct val="30000"/>
              </a:spcBef>
              <a:defRPr sz="1200">
                <a:solidFill>
                  <a:schemeClr val="tx1"/>
                </a:solidFill>
                <a:latin typeface="Calibri" pitchFamily="34" charset="0"/>
              </a:defRPr>
            </a:lvl4pPr>
            <a:lvl5pPr marL="2055893" indent="-228433" eaLnBrk="0" hangingPunct="0">
              <a:spcBef>
                <a:spcPct val="30000"/>
              </a:spcBef>
              <a:defRPr sz="1200">
                <a:solidFill>
                  <a:schemeClr val="tx1"/>
                </a:solidFill>
                <a:latin typeface="Calibri" pitchFamily="34" charset="0"/>
              </a:defRPr>
            </a:lvl5pPr>
            <a:lvl6pPr marL="2522479" indent="-228433" eaLnBrk="0" fontAlgn="base" hangingPunct="0">
              <a:spcBef>
                <a:spcPct val="30000"/>
              </a:spcBef>
              <a:spcAft>
                <a:spcPct val="0"/>
              </a:spcAft>
              <a:defRPr sz="1200">
                <a:solidFill>
                  <a:schemeClr val="tx1"/>
                </a:solidFill>
                <a:latin typeface="Calibri" pitchFamily="34" charset="0"/>
              </a:defRPr>
            </a:lvl6pPr>
            <a:lvl7pPr marL="2989065" indent="-228433" eaLnBrk="0" fontAlgn="base" hangingPunct="0">
              <a:spcBef>
                <a:spcPct val="30000"/>
              </a:spcBef>
              <a:spcAft>
                <a:spcPct val="0"/>
              </a:spcAft>
              <a:defRPr sz="1200">
                <a:solidFill>
                  <a:schemeClr val="tx1"/>
                </a:solidFill>
                <a:latin typeface="Calibri" pitchFamily="34" charset="0"/>
              </a:defRPr>
            </a:lvl7pPr>
            <a:lvl8pPr marL="3455651" indent="-228433" eaLnBrk="0" fontAlgn="base" hangingPunct="0">
              <a:spcBef>
                <a:spcPct val="30000"/>
              </a:spcBef>
              <a:spcAft>
                <a:spcPct val="0"/>
              </a:spcAft>
              <a:defRPr sz="1200">
                <a:solidFill>
                  <a:schemeClr val="tx1"/>
                </a:solidFill>
                <a:latin typeface="Calibri" pitchFamily="34" charset="0"/>
              </a:defRPr>
            </a:lvl8pPr>
            <a:lvl9pPr marL="3922236" indent="-22843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D3706F1B-B55B-46E7-A373-6279ED859FAC}" type="slidenum">
              <a:rPr lang="en-US" altLang="en-US" smtClean="0"/>
              <a:pPr eaLnBrk="1" fontAlgn="base" hangingPunct="1">
                <a:spcBef>
                  <a:spcPct val="0"/>
                </a:spcBef>
                <a:spcAft>
                  <a:spcPct val="0"/>
                </a:spcAft>
              </a:pPr>
              <a:t>15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5C6F0178-0D52-4A99-B10C-B45F27F2C1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F05BEE01-975A-4D2B-8356-2A2DA4C5F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6337E601-E338-42D7-B523-8881C428E2D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0B8EB5BB-989E-4ABC-B105-B9FE95C77DF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925683A9-AEC0-4E14-B2F0-A4F594065C5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fld id="{0BDA4BD6-0A5E-42C8-ADDA-1A614CB7C0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fld id="{5959FC45-9108-4BCD-8E4E-56B42C9974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Slide Number Placeholder 5"/>
          <p:cNvSpPr>
            <a:spLocks noGrp="1"/>
          </p:cNvSpPr>
          <p:nvPr>
            <p:ph type="sldNum" sz="quarter" idx="11"/>
          </p:nvPr>
        </p:nvSpPr>
        <p:spPr/>
        <p:txBody>
          <a:bodyPr/>
          <a:lstStyle>
            <a:lvl1pPr>
              <a:defRPr/>
            </a:lvl1pPr>
          </a:lstStyle>
          <a:p>
            <a:fld id="{E20C95C6-2FB2-4E8F-9E3E-34B901D74A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4C5FEE04-B82C-4FCE-BDB5-0EE3E4BBF0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6BD48ABF-0852-4A25-8F69-542EDDCD58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GaDOE_PPT_bg_charcoal.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934200" y="6356350"/>
            <a:ext cx="1066800" cy="365125"/>
          </a:xfrm>
          <a:prstGeom prst="rect">
            <a:avLst/>
          </a:prstGeom>
        </p:spPr>
        <p:txBody>
          <a:bodyPr vert="horz" lIns="91440" tIns="45720" rIns="91440" bIns="45720" rtlCol="0" anchor="ctr"/>
          <a:lstStyle>
            <a:lvl1pPr algn="r">
              <a:defRPr sz="1200">
                <a:solidFill>
                  <a:schemeClr val="tx1"/>
                </a:solidFill>
                <a:latin typeface="Times New Roman" pitchFamily="18" charset="0"/>
                <a:ea typeface="+mn-ea"/>
              </a:defRPr>
            </a:lvl1pPr>
          </a:lstStyle>
          <a:p>
            <a:pPr>
              <a:defRPr/>
            </a:pPr>
            <a:endParaRPr lang="en-US"/>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200"/>
            </a:lvl1pPr>
          </a:lstStyle>
          <a:p>
            <a:fld id="{0381F199-88F1-4D22-B925-65300222FB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txStyles>
    <p:titleStyle>
      <a:lvl1pPr algn="ctr" rtl="0" eaLnBrk="0" fontAlgn="base" hangingPunct="0">
        <a:spcBef>
          <a:spcPct val="0"/>
        </a:spcBef>
        <a:spcAft>
          <a:spcPct val="0"/>
        </a:spcAft>
        <a:defRPr sz="4400" b="1"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b="1">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b="1">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b="1">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b="1">
          <a:solidFill>
            <a:schemeClr val="tx1"/>
          </a:solidFill>
          <a:latin typeface="Calibri" pitchFamily="34" charset="0"/>
          <a:ea typeface="MS PGothic" pitchFamily="34" charset="-128"/>
        </a:defRPr>
      </a:lvl5pPr>
      <a:lvl6pPr marL="457200" algn="ctr" rtl="0" fontAlgn="base">
        <a:spcBef>
          <a:spcPct val="0"/>
        </a:spcBef>
        <a:spcAft>
          <a:spcPct val="0"/>
        </a:spcAft>
        <a:defRPr sz="4400" b="1">
          <a:solidFill>
            <a:schemeClr val="tx1"/>
          </a:solidFill>
          <a:latin typeface="Calibri" pitchFamily="34" charset="0"/>
        </a:defRPr>
      </a:lvl6pPr>
      <a:lvl7pPr marL="914400" algn="ctr" rtl="0" fontAlgn="base">
        <a:spcBef>
          <a:spcPct val="0"/>
        </a:spcBef>
        <a:spcAft>
          <a:spcPct val="0"/>
        </a:spcAft>
        <a:defRPr sz="4400" b="1">
          <a:solidFill>
            <a:schemeClr val="tx1"/>
          </a:solidFill>
          <a:latin typeface="Calibri" pitchFamily="34" charset="0"/>
        </a:defRPr>
      </a:lvl7pPr>
      <a:lvl8pPr marL="1371600" algn="ctr" rtl="0" fontAlgn="base">
        <a:spcBef>
          <a:spcPct val="0"/>
        </a:spcBef>
        <a:spcAft>
          <a:spcPct val="0"/>
        </a:spcAft>
        <a:defRPr sz="4400" b="1">
          <a:solidFill>
            <a:schemeClr val="tx1"/>
          </a:solidFill>
          <a:latin typeface="Calibri" pitchFamily="34" charset="0"/>
        </a:defRPr>
      </a:lvl8pPr>
      <a:lvl9pPr marL="1828800" algn="ctr"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fincher@doe.k12.ga.u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0"/>
            <a:ext cx="8229600" cy="1143000"/>
          </a:xfrm>
          <a:solidFill>
            <a:schemeClr val="bg1"/>
          </a:solidFill>
          <a:ln>
            <a:solidFill>
              <a:schemeClr val="tx2">
                <a:lumMod val="60000"/>
                <a:lumOff val="40000"/>
              </a:schemeClr>
            </a:solidFill>
          </a:ln>
        </p:spPr>
        <p:txBody>
          <a:bodyPr/>
          <a:lstStyle/>
          <a:p>
            <a:pPr algn="r">
              <a:defRPr/>
            </a:pPr>
            <a:r>
              <a:rPr lang="en-US" sz="2400" b="0" dirty="0" smtClean="0"/>
              <a:t>Melissa Fincher, Ph.D.</a:t>
            </a:r>
            <a:br>
              <a:rPr lang="en-US" sz="2400" b="0" dirty="0" smtClean="0"/>
            </a:br>
            <a:r>
              <a:rPr lang="en-US" sz="2000" b="0" dirty="0" smtClean="0"/>
              <a:t>Deputy Superintendent, Assessment &amp; Accountability</a:t>
            </a:r>
            <a:br>
              <a:rPr lang="en-US" sz="2000" b="0" dirty="0" smtClean="0"/>
            </a:br>
            <a:r>
              <a:rPr lang="en-US" sz="2000" b="0" dirty="0" smtClean="0">
                <a:hlinkClick r:id="rId2"/>
              </a:rPr>
              <a:t>mfincher@doe.k12.ga.us</a:t>
            </a:r>
            <a:endParaRPr lang="en-US" sz="2400" b="0" dirty="0"/>
          </a:p>
        </p:txBody>
      </p:sp>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153400" cy="424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371600" y="4191000"/>
            <a:ext cx="615239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solidFill>
                  <a:srgbClr val="FF0000"/>
                </a:solidFill>
                <a:latin typeface="+mj-lt"/>
              </a:rPr>
              <a:t>2014 Fall GACIS:  Language Arts &amp; Social Studies</a:t>
            </a:r>
            <a:endParaRPr lang="en-US" dirty="0">
              <a:solidFill>
                <a:srgbClr val="FF0000"/>
              </a:solidFill>
              <a:latin typeface="+mj-lt"/>
            </a:endParaRPr>
          </a:p>
        </p:txBody>
      </p:sp>
    </p:spTree>
    <p:extLst>
      <p:ext uri="{BB962C8B-B14F-4D97-AF65-F5344CB8AC3E}">
        <p14:creationId xmlns:p14="http://schemas.microsoft.com/office/powerpoint/2010/main" val="93045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4288"/>
            <a:ext cx="8229600" cy="1143000"/>
          </a:xfrm>
        </p:spPr>
        <p:txBody>
          <a:bodyPr/>
          <a:lstStyle/>
          <a:p>
            <a:r>
              <a:rPr lang="en-US" altLang="en-US" sz="4800" smtClean="0">
                <a:solidFill>
                  <a:srgbClr val="0000CC"/>
                </a:solidFill>
              </a:rPr>
              <a:t>Georgia Milestones:  </a:t>
            </a:r>
            <a:r>
              <a:rPr lang="en-US" altLang="en-US" sz="4800" smtClean="0">
                <a:solidFill>
                  <a:srgbClr val="FF0000"/>
                </a:solidFill>
              </a:rPr>
              <a:t>Rubrics</a:t>
            </a:r>
          </a:p>
        </p:txBody>
      </p:sp>
      <p:sp>
        <p:nvSpPr>
          <p:cNvPr id="10243" name="Content Placeholder 2"/>
          <p:cNvSpPr>
            <a:spLocks noGrp="1"/>
          </p:cNvSpPr>
          <p:nvPr>
            <p:ph idx="1"/>
          </p:nvPr>
        </p:nvSpPr>
        <p:spPr>
          <a:xfrm>
            <a:off x="304800" y="1219200"/>
            <a:ext cx="8534400" cy="5029200"/>
          </a:xfrm>
        </p:spPr>
        <p:txBody>
          <a:bodyPr/>
          <a:lstStyle/>
          <a:p>
            <a:pPr marL="514350" indent="-457200">
              <a:defRPr/>
            </a:pPr>
            <a:r>
              <a:rPr lang="en-US" altLang="en-US" sz="2800" dirty="0" smtClean="0"/>
              <a:t>Rubrics are item specific and therefore cannot be released.</a:t>
            </a:r>
          </a:p>
          <a:p>
            <a:pPr marL="914400" lvl="1" indent="-457200">
              <a:defRPr/>
            </a:pPr>
            <a:r>
              <a:rPr lang="en-US" altLang="en-US" sz="2000" u="sng" dirty="0" smtClean="0"/>
              <a:t>Generally</a:t>
            </a:r>
            <a:r>
              <a:rPr lang="en-US" altLang="en-US" sz="2000" dirty="0" smtClean="0"/>
              <a:t> speaking, rubrics outline the expectations for the answer(s) along with sufficient justification/explanation </a:t>
            </a:r>
          </a:p>
          <a:p>
            <a:pPr marL="1314450" lvl="2" indent="-457200">
              <a:defRPr/>
            </a:pPr>
            <a:r>
              <a:rPr lang="en-US" altLang="en-US" sz="1600" dirty="0" smtClean="0"/>
              <a:t>Student cites evidence from the text to support answer in ELA</a:t>
            </a:r>
          </a:p>
          <a:p>
            <a:pPr marL="1314450" lvl="2" indent="-457200">
              <a:defRPr/>
            </a:pPr>
            <a:r>
              <a:rPr lang="en-US" altLang="en-US" sz="1600" dirty="0" smtClean="0"/>
              <a:t>Student explains reasoning or approach to problem solving in mathematics</a:t>
            </a:r>
          </a:p>
          <a:p>
            <a:pPr marL="1314450" lvl="2" indent="-457200">
              <a:defRPr/>
            </a:pPr>
            <a:r>
              <a:rPr lang="en-US" altLang="en-US" sz="1600" dirty="0" smtClean="0"/>
              <a:t>Student answers all portions of the item</a:t>
            </a:r>
          </a:p>
          <a:p>
            <a:pPr lvl="1">
              <a:defRPr/>
            </a:pPr>
            <a:r>
              <a:rPr lang="en-US" altLang="en-US" sz="2000" dirty="0" smtClean="0"/>
              <a:t>Remember the OAS includes rubrics and student exemplars for all formative open-ended items.</a:t>
            </a:r>
          </a:p>
          <a:p>
            <a:pPr>
              <a:defRPr/>
            </a:pPr>
            <a:r>
              <a:rPr lang="en-US" altLang="en-US" sz="2400" dirty="0" smtClean="0"/>
              <a:t>The extended-response analytic writing rubric will be released.  Students will be scored on two features:</a:t>
            </a:r>
          </a:p>
          <a:p>
            <a:pPr lvl="1">
              <a:defRPr/>
            </a:pPr>
            <a:r>
              <a:rPr lang="en-US" altLang="en-US" sz="2000" dirty="0" smtClean="0"/>
              <a:t>Idea Development, Organization, &amp; Coherence</a:t>
            </a:r>
          </a:p>
          <a:p>
            <a:pPr lvl="1">
              <a:defRPr/>
            </a:pPr>
            <a:r>
              <a:rPr lang="en-US" altLang="en-US" sz="2000" dirty="0" smtClean="0"/>
              <a:t>Language Usage &amp; Conventions</a:t>
            </a:r>
          </a:p>
        </p:txBody>
      </p:sp>
    </p:spTree>
    <p:extLst>
      <p:ext uri="{BB962C8B-B14F-4D97-AF65-F5344CB8AC3E}">
        <p14:creationId xmlns:p14="http://schemas.microsoft.com/office/powerpoint/2010/main" val="331078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2013-2014 Student Achievement by Administration Mode:  </a:t>
            </a:r>
            <a:r>
              <a:rPr lang="en-US" sz="3600" dirty="0" smtClean="0">
                <a:solidFill>
                  <a:srgbClr val="0000FF"/>
                </a:solidFill>
              </a:rPr>
              <a:t>ELA</a:t>
            </a:r>
            <a:endParaRPr lang="en-US" sz="3600" dirty="0">
              <a:solidFill>
                <a:srgbClr val="0000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9151795"/>
              </p:ext>
            </p:extLst>
          </p:nvPr>
        </p:nvGraphicFramePr>
        <p:xfrm>
          <a:off x="457201" y="1649151"/>
          <a:ext cx="8229598" cy="4419992"/>
        </p:xfrm>
        <a:graphic>
          <a:graphicData uri="http://schemas.openxmlformats.org/drawingml/2006/table">
            <a:tbl>
              <a:tblPr>
                <a:tableStyleId>{5C22544A-7EE6-4342-B048-85BDC9FD1C3A}</a:tableStyleId>
              </a:tblPr>
              <a:tblGrid>
                <a:gridCol w="938648"/>
                <a:gridCol w="938648"/>
                <a:gridCol w="841365"/>
                <a:gridCol w="841365"/>
                <a:gridCol w="1167393"/>
                <a:gridCol w="1167393"/>
                <a:gridCol w="1167393"/>
                <a:gridCol w="1167393"/>
              </a:tblGrid>
              <a:tr h="552499">
                <a:tc rowSpan="2">
                  <a:txBody>
                    <a:bodyPr/>
                    <a:lstStyle/>
                    <a:p>
                      <a:pPr algn="l" fontAlgn="b"/>
                      <a:r>
                        <a:rPr lang="en-US" sz="1200" u="none" strike="noStrike" dirty="0">
                          <a:effectLst/>
                        </a:rPr>
                        <a:t>Course</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Mode</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Total</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Mean Scale Score</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gridSpan="4">
                  <a:txBody>
                    <a:bodyPr/>
                    <a:lstStyle/>
                    <a:p>
                      <a:pPr algn="ctr" fontAlgn="b"/>
                      <a:r>
                        <a:rPr lang="en-US" sz="1200" u="none" strike="noStrike" dirty="0">
                          <a:effectLst/>
                        </a:rPr>
                        <a:t>Performance Level</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b"/>
                </a:tc>
                <a:tc hMerge="1">
                  <a:txBody>
                    <a:bodyPr/>
                    <a:lstStyle/>
                    <a:p>
                      <a:endParaRPr lang="en-US"/>
                    </a:p>
                  </a:txBody>
                  <a:tcPr/>
                </a:tc>
                <a:tc hMerge="1">
                  <a:txBody>
                    <a:bodyPr/>
                    <a:lstStyle/>
                    <a:p>
                      <a:endParaRPr lang="en-US"/>
                    </a:p>
                  </a:txBody>
                  <a:tcPr/>
                </a:tc>
                <a:tc hMerge="1">
                  <a:txBody>
                    <a:bodyPr/>
                    <a:lstStyle/>
                    <a:p>
                      <a:pPr algn="ctr" fontAlgn="b"/>
                      <a:endParaRPr lang="en-US" sz="1200" b="1" i="0" u="none" strike="noStrike" dirty="0">
                        <a:solidFill>
                          <a:srgbClr val="000000"/>
                        </a:solidFill>
                        <a:effectLst/>
                        <a:latin typeface="Calibri"/>
                      </a:endParaRPr>
                    </a:p>
                  </a:txBody>
                  <a:tcPr marL="7893" marR="7893" marT="7893" marB="0" anchor="b"/>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Does Not Meet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Meets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Exceeds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Meets/Exceeds Expectations</a:t>
                      </a:r>
                      <a:endParaRPr lang="en-US" sz="1200" b="1" i="0" u="none" strike="noStrike" dirty="0">
                        <a:solidFill>
                          <a:srgbClr val="000000"/>
                        </a:solidFill>
                        <a:effectLst/>
                        <a:latin typeface="Calibri"/>
                      </a:endParaRPr>
                    </a:p>
                  </a:txBody>
                  <a:tcPr marL="7893" marR="7893" marT="7893" marB="0" anchor="b"/>
                </a:tc>
              </a:tr>
              <a:tr h="552499">
                <a:tc rowSpan="3">
                  <a:txBody>
                    <a:bodyPr/>
                    <a:lstStyle/>
                    <a:p>
                      <a:pPr algn="l" fontAlgn="b"/>
                      <a:r>
                        <a:rPr lang="en-US" sz="1200" u="none" strike="noStrike" dirty="0">
                          <a:effectLst/>
                        </a:rPr>
                        <a:t>9th Grade Literature &amp; Composition</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b="1" u="none" strike="noStrike" dirty="0">
                          <a:solidFill>
                            <a:srgbClr val="FF5050"/>
                          </a:solidFill>
                          <a:effectLst/>
                        </a:rPr>
                        <a:t>Online</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57,272</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441.7</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10.9%</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44.5%</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44.6%</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89.1%</a:t>
                      </a:r>
                      <a:endParaRPr lang="en-US" sz="1200" b="1" i="0" u="none" strike="noStrike" dirty="0">
                        <a:solidFill>
                          <a:srgbClr val="FF5050"/>
                        </a:solidFill>
                        <a:effectLst/>
                        <a:latin typeface="Calibri"/>
                      </a:endParaRPr>
                    </a:p>
                  </a:txBody>
                  <a:tcPr marL="7893" marR="7893" marT="7893" marB="0" anchor="ctr"/>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u="none" strike="noStrike" dirty="0">
                          <a:effectLst/>
                        </a:rPr>
                        <a:t>Paper/Pencil</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76,579</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436.2</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14.2%</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47.5%</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38.3%</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b="1" u="none" strike="noStrike" dirty="0">
                          <a:solidFill>
                            <a:srgbClr val="0000FF"/>
                          </a:solidFill>
                          <a:effectLst/>
                        </a:rPr>
                        <a:t>85.8%</a:t>
                      </a:r>
                      <a:endParaRPr lang="en-US" sz="1200" b="1" i="0" u="none" strike="noStrike" dirty="0">
                        <a:solidFill>
                          <a:srgbClr val="0000FF"/>
                        </a:solidFill>
                        <a:effectLst/>
                        <a:latin typeface="Calibri"/>
                      </a:endParaRPr>
                    </a:p>
                  </a:txBody>
                  <a:tcPr marL="7893" marR="7893" marT="7893" marB="0" anchor="ctr"/>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u="none" strike="noStrike" dirty="0">
                          <a:effectLst/>
                        </a:rPr>
                        <a:t>Total</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133,851</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438.6</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12.8%</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46.2%</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41.0%</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87.2%</a:t>
                      </a:r>
                      <a:endParaRPr lang="en-US" sz="1200" b="0" i="0" u="none" strike="noStrike" dirty="0">
                        <a:solidFill>
                          <a:srgbClr val="000000"/>
                        </a:solidFill>
                        <a:effectLst/>
                        <a:latin typeface="Calibri"/>
                      </a:endParaRPr>
                    </a:p>
                  </a:txBody>
                  <a:tcPr marL="7893" marR="7893" marT="7893" marB="0" anchor="ctr"/>
                </a:tc>
              </a:tr>
              <a:tr h="552499">
                <a:tc rowSpan="3">
                  <a:txBody>
                    <a:bodyPr/>
                    <a:lstStyle/>
                    <a:p>
                      <a:pPr algn="l" fontAlgn="b"/>
                      <a:r>
                        <a:rPr lang="en-US" sz="1200" u="none" strike="noStrike" dirty="0">
                          <a:effectLst/>
                        </a:rPr>
                        <a:t>American Literature &amp; Composition</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b="1" u="none" strike="noStrike" dirty="0">
                          <a:solidFill>
                            <a:srgbClr val="FF5050"/>
                          </a:solidFill>
                          <a:effectLst/>
                        </a:rPr>
                        <a:t>Online</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54,773</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442.5</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7.1%</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50.1%</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42.8%</a:t>
                      </a:r>
                      <a:endParaRPr lang="en-US" sz="1200" b="1" i="0" u="none" strike="noStrike" dirty="0">
                        <a:solidFill>
                          <a:srgbClr val="FF5050"/>
                        </a:solidFill>
                        <a:effectLst/>
                        <a:latin typeface="Calibri"/>
                      </a:endParaRPr>
                    </a:p>
                  </a:txBody>
                  <a:tcPr marL="7893" marR="7893" marT="7893" marB="0" anchor="ctr"/>
                </a:tc>
                <a:tc>
                  <a:txBody>
                    <a:bodyPr/>
                    <a:lstStyle/>
                    <a:p>
                      <a:pPr algn="r" fontAlgn="b"/>
                      <a:r>
                        <a:rPr lang="en-US" sz="1200" b="1" u="none" strike="noStrike" dirty="0">
                          <a:solidFill>
                            <a:srgbClr val="FF5050"/>
                          </a:solidFill>
                          <a:effectLst/>
                        </a:rPr>
                        <a:t>92.9%</a:t>
                      </a:r>
                      <a:endParaRPr lang="en-US" sz="1200" b="1" i="0" u="none" strike="noStrike" dirty="0">
                        <a:solidFill>
                          <a:srgbClr val="FF5050"/>
                        </a:solidFill>
                        <a:effectLst/>
                        <a:latin typeface="Calibri"/>
                      </a:endParaRPr>
                    </a:p>
                  </a:txBody>
                  <a:tcPr marL="7893" marR="7893" marT="7893" marB="0" anchor="ctr"/>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u="none" strike="noStrike" dirty="0">
                          <a:effectLst/>
                        </a:rPr>
                        <a:t>Paper/Pencil</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59,013</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437.6</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8.9%</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55.0%</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36.1%</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b="1" i="0" u="none" strike="noStrike" dirty="0">
                          <a:solidFill>
                            <a:srgbClr val="0000FF"/>
                          </a:solidFill>
                          <a:effectLst/>
                        </a:rPr>
                        <a:t>91.1%</a:t>
                      </a:r>
                      <a:endParaRPr lang="en-US" sz="1200" b="1" i="0" u="none" strike="noStrike" dirty="0">
                        <a:solidFill>
                          <a:srgbClr val="0000FF"/>
                        </a:solidFill>
                        <a:effectLst/>
                        <a:latin typeface="Calibri"/>
                      </a:endParaRPr>
                    </a:p>
                  </a:txBody>
                  <a:tcPr marL="7893" marR="7893" marT="7893" marB="0" anchor="ctr"/>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a:txBody>
                    <a:bodyPr/>
                    <a:lstStyle/>
                    <a:p>
                      <a:pPr algn="r" fontAlgn="b"/>
                      <a:r>
                        <a:rPr lang="en-US" sz="1200" u="none" strike="noStrike" dirty="0">
                          <a:effectLst/>
                        </a:rPr>
                        <a:t>Total</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113,786</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440.0</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8.0%</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52.6%</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39.3%</a:t>
                      </a:r>
                      <a:endParaRPr lang="en-US" sz="1200" b="0" i="0" u="none" strike="noStrike" dirty="0">
                        <a:solidFill>
                          <a:srgbClr val="000000"/>
                        </a:solidFill>
                        <a:effectLst/>
                        <a:latin typeface="Calibri"/>
                      </a:endParaRPr>
                    </a:p>
                  </a:txBody>
                  <a:tcPr marL="7893" marR="7893" marT="7893" marB="0" anchor="ctr"/>
                </a:tc>
                <a:tc>
                  <a:txBody>
                    <a:bodyPr/>
                    <a:lstStyle/>
                    <a:p>
                      <a:pPr algn="r" fontAlgn="b"/>
                      <a:r>
                        <a:rPr lang="en-US" sz="1200" u="none" strike="noStrike" dirty="0">
                          <a:effectLst/>
                        </a:rPr>
                        <a:t>92.0%</a:t>
                      </a:r>
                      <a:endParaRPr lang="en-US" sz="1200" b="0" i="0" u="none" strike="noStrike" dirty="0">
                        <a:solidFill>
                          <a:srgbClr val="000000"/>
                        </a:solidFill>
                        <a:effectLst/>
                        <a:latin typeface="Calibri"/>
                      </a:endParaRPr>
                    </a:p>
                  </a:txBody>
                  <a:tcPr marL="7893" marR="7893" marT="7893" marB="0" anchor="ctr"/>
                </a:tc>
              </a:tr>
            </a:tbl>
          </a:graphicData>
        </a:graphic>
      </p:graphicFrame>
    </p:spTree>
    <p:extLst>
      <p:ext uri="{BB962C8B-B14F-4D97-AF65-F5344CB8AC3E}">
        <p14:creationId xmlns:p14="http://schemas.microsoft.com/office/powerpoint/2010/main" val="129819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dirty="0" smtClean="0"/>
              <a:t>Extended Constructed Response: HS </a:t>
            </a:r>
            <a:r>
              <a:rPr lang="en-US" dirty="0" smtClean="0">
                <a:solidFill>
                  <a:srgbClr val="0000FF"/>
                </a:solidFill>
              </a:rPr>
              <a:t>Narrative Writing</a:t>
            </a:r>
            <a:endParaRPr lang="en-US" dirty="0">
              <a:solidFill>
                <a:srgbClr val="0000FF"/>
              </a:solidFill>
            </a:endParaRPr>
          </a:p>
        </p:txBody>
      </p:sp>
      <p:sp>
        <p:nvSpPr>
          <p:cNvPr id="3" name="Content Placeholder 2"/>
          <p:cNvSpPr>
            <a:spLocks noGrp="1"/>
          </p:cNvSpPr>
          <p:nvPr>
            <p:ph idx="1"/>
          </p:nvPr>
        </p:nvSpPr>
        <p:spPr>
          <a:xfrm>
            <a:off x="457200" y="1828799"/>
            <a:ext cx="8229600" cy="3429001"/>
          </a:xfrm>
        </p:spPr>
        <p:txBody>
          <a:bodyPr/>
          <a:lstStyle/>
          <a:p>
            <a:pPr marL="0" indent="0">
              <a:buNone/>
            </a:pPr>
            <a:r>
              <a:rPr lang="en-US" sz="2800" dirty="0" smtClean="0"/>
              <a:t>Students read a passage.</a:t>
            </a:r>
          </a:p>
          <a:p>
            <a:pPr marL="0" indent="0">
              <a:buNone/>
            </a:pPr>
            <a:endParaRPr lang="en-US" sz="2800" b="1" dirty="0"/>
          </a:p>
          <a:p>
            <a:pPr marL="0" indent="0">
              <a:buNone/>
            </a:pPr>
            <a:r>
              <a:rPr lang="en-US" sz="2800" dirty="0" smtClean="0"/>
              <a:t>This story was written using </a:t>
            </a:r>
            <a:r>
              <a:rPr lang="en-US" sz="2800" dirty="0"/>
              <a:t>third person point of view. How would the excerpt be different if Ralph were narrating? Rewrite the beginning of the story from Ralph’s perspective</a:t>
            </a:r>
            <a:r>
              <a:rPr lang="en-US" sz="2800" dirty="0" smtClean="0"/>
              <a:t>.</a:t>
            </a:r>
            <a:endParaRPr lang="en-US" sz="2800" dirty="0"/>
          </a:p>
        </p:txBody>
      </p:sp>
      <p:sp>
        <p:nvSpPr>
          <p:cNvPr id="4" name="TextBox 3"/>
          <p:cNvSpPr txBox="1"/>
          <p:nvPr/>
        </p:nvSpPr>
        <p:spPr>
          <a:xfrm>
            <a:off x="5867400" y="5410200"/>
            <a:ext cx="2971800"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smtClean="0">
                <a:solidFill>
                  <a:srgbClr val="0000FF"/>
                </a:solidFill>
                <a:latin typeface="+mj-lt"/>
              </a:rPr>
              <a:t>This item is worth 4 points.</a:t>
            </a:r>
            <a:endParaRPr lang="en-US" sz="2000" dirty="0">
              <a:solidFill>
                <a:srgbClr val="0000FF"/>
              </a:solidFill>
              <a:latin typeface="+mj-lt"/>
            </a:endParaRPr>
          </a:p>
        </p:txBody>
      </p:sp>
    </p:spTree>
    <p:extLst>
      <p:ext uri="{BB962C8B-B14F-4D97-AF65-F5344CB8AC3E}">
        <p14:creationId xmlns:p14="http://schemas.microsoft.com/office/powerpoint/2010/main" val="379048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Extended Writing Response:  HS</a:t>
            </a:r>
            <a:endParaRPr lang="en-US" dirty="0"/>
          </a:p>
        </p:txBody>
      </p:sp>
      <p:sp>
        <p:nvSpPr>
          <p:cNvPr id="3" name="Content Placeholder 2"/>
          <p:cNvSpPr>
            <a:spLocks noGrp="1"/>
          </p:cNvSpPr>
          <p:nvPr>
            <p:ph idx="1"/>
          </p:nvPr>
        </p:nvSpPr>
        <p:spPr>
          <a:xfrm>
            <a:off x="304800" y="990600"/>
            <a:ext cx="8610600" cy="4953000"/>
          </a:xfrm>
        </p:spPr>
        <p:txBody>
          <a:bodyPr/>
          <a:lstStyle/>
          <a:p>
            <a:pPr marL="0" indent="0">
              <a:buNone/>
            </a:pPr>
            <a:r>
              <a:rPr lang="en-US" sz="1600" dirty="0"/>
              <a:t>Currently, there is a global debate about the competing claims to rightful ownership of many ancient artifacts and treasures. Many times, for a variety of reasons, such objects are housed in museums in countries other than the country where the treasures were discovered or made. If the country of origin decides that it wants a museum to return these treasures, does a museum ever have a right to refuse that request? Some people feel that refusing such a request is truly cultural theft. Others, however, argue that there are cases when the museum, not the nation, has a stronger right to ownership</a:t>
            </a:r>
            <a:r>
              <a:rPr lang="en-US" sz="1600" dirty="0" smtClean="0"/>
              <a:t>.</a:t>
            </a:r>
          </a:p>
          <a:p>
            <a:pPr marL="0" indent="0">
              <a:buNone/>
            </a:pPr>
            <a:endParaRPr lang="en-US" sz="800" dirty="0"/>
          </a:p>
          <a:p>
            <a:pPr marL="0" indent="0">
              <a:buNone/>
            </a:pPr>
            <a:r>
              <a:rPr lang="en-US" sz="1600" dirty="0"/>
              <a:t>Weigh the claims on both sides, and then write an argumentative essay, in your own words, supporting one side of the debate in which you argue EITHER that museums must return cultural treasures to their country of origin if that country requests it OR that museums do sometimes have a right to deny those requests. Be sure to use information from both texts in your argumentative essay</a:t>
            </a:r>
            <a:r>
              <a:rPr lang="en-US" sz="1600" dirty="0" smtClean="0"/>
              <a:t>.</a:t>
            </a:r>
          </a:p>
          <a:p>
            <a:pPr marL="0" indent="0">
              <a:buNone/>
            </a:pPr>
            <a:endParaRPr lang="en-US" sz="800" dirty="0"/>
          </a:p>
          <a:p>
            <a:pPr marL="0" indent="0">
              <a:buNone/>
            </a:pPr>
            <a:r>
              <a:rPr lang="en-US" sz="1600" dirty="0"/>
              <a:t>Before you begin planning and writing, you will read two texts and answer one question about what you have read. These are the titles of the texts you will read:</a:t>
            </a:r>
          </a:p>
          <a:p>
            <a:pPr marL="400050" lvl="1" indent="0">
              <a:buNone/>
            </a:pPr>
            <a:r>
              <a:rPr lang="en-US" sz="1600" dirty="0"/>
              <a:t>1. Bring Them Home</a:t>
            </a:r>
          </a:p>
          <a:p>
            <a:pPr marL="400050" lvl="1" indent="0">
              <a:buNone/>
            </a:pPr>
            <a:r>
              <a:rPr lang="en-US" sz="1600" dirty="0"/>
              <a:t>2. Museums Preserve the Cultures of the </a:t>
            </a:r>
            <a:r>
              <a:rPr lang="en-US" sz="1600" dirty="0" smtClean="0"/>
              <a:t>World</a:t>
            </a:r>
          </a:p>
          <a:p>
            <a:pPr marL="400050" lvl="1" indent="0">
              <a:buNone/>
            </a:pPr>
            <a:endParaRPr lang="en-US" sz="800" dirty="0"/>
          </a:p>
          <a:p>
            <a:pPr marL="0" indent="0">
              <a:buNone/>
            </a:pPr>
            <a:r>
              <a:rPr lang="en-US" sz="1600" dirty="0"/>
              <a:t>As you read the texts, think about what details from the texts you might use in your argumentative essay.</a:t>
            </a:r>
          </a:p>
          <a:p>
            <a:endParaRPr lang="en-US" sz="1600" dirty="0"/>
          </a:p>
        </p:txBody>
      </p:sp>
      <p:sp>
        <p:nvSpPr>
          <p:cNvPr id="4" name="TextBox 3"/>
          <p:cNvSpPr txBox="1"/>
          <p:nvPr/>
        </p:nvSpPr>
        <p:spPr>
          <a:xfrm>
            <a:off x="5486400" y="6036621"/>
            <a:ext cx="3276600"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smtClean="0">
                <a:solidFill>
                  <a:srgbClr val="0000FF"/>
                </a:solidFill>
                <a:latin typeface="+mj-lt"/>
              </a:rPr>
              <a:t>This is a 7 point item.</a:t>
            </a:r>
            <a:endParaRPr lang="en-US" sz="2000" dirty="0">
              <a:solidFill>
                <a:srgbClr val="0000FF"/>
              </a:solidFill>
              <a:latin typeface="+mj-lt"/>
            </a:endParaRPr>
          </a:p>
        </p:txBody>
      </p:sp>
    </p:spTree>
    <p:extLst>
      <p:ext uri="{BB962C8B-B14F-4D97-AF65-F5344CB8AC3E}">
        <p14:creationId xmlns:p14="http://schemas.microsoft.com/office/powerpoint/2010/main" val="3595637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Extended Writing Response:  HS</a:t>
            </a:r>
            <a:endParaRPr lang="en-US" dirty="0"/>
          </a:p>
        </p:txBody>
      </p:sp>
      <p:sp>
        <p:nvSpPr>
          <p:cNvPr id="3" name="Content Placeholder 2"/>
          <p:cNvSpPr>
            <a:spLocks noGrp="1"/>
          </p:cNvSpPr>
          <p:nvPr>
            <p:ph idx="1"/>
          </p:nvPr>
        </p:nvSpPr>
        <p:spPr>
          <a:xfrm>
            <a:off x="304800" y="914400"/>
            <a:ext cx="8610600" cy="5486400"/>
          </a:xfrm>
        </p:spPr>
        <p:txBody>
          <a:bodyPr/>
          <a:lstStyle/>
          <a:p>
            <a:pPr marL="0" indent="0">
              <a:buNone/>
            </a:pPr>
            <a:r>
              <a:rPr lang="en-US" sz="1400" dirty="0"/>
              <a:t>Now that you have read “Bring Them Home” and “Museums Preserve the Cultures of the World” and answered a question about what you have read, create a plan for your argumentative essay</a:t>
            </a:r>
            <a:r>
              <a:rPr lang="en-US" sz="1400" dirty="0" smtClean="0"/>
              <a:t>.</a:t>
            </a:r>
          </a:p>
          <a:p>
            <a:pPr marL="0" indent="0">
              <a:buNone/>
            </a:pPr>
            <a:endParaRPr lang="en-US" sz="800" dirty="0"/>
          </a:p>
          <a:p>
            <a:pPr marL="0" indent="0">
              <a:buNone/>
            </a:pPr>
            <a:r>
              <a:rPr lang="en-US" sz="1400" dirty="0"/>
              <a:t>Weigh the claims on both sides. Think about ideas, facts, definitions, details, and other information and examples you want to use. Think about how you will introduce your topic and what the main topic will be for each paragraph. Develop your ideas clearly and use your own words, except when quoting directly from the source texts. Be sure to identify the sources by title or number when using details or facts directly from the sources</a:t>
            </a:r>
            <a:r>
              <a:rPr lang="en-US" sz="1400" dirty="0" smtClean="0"/>
              <a:t>.</a:t>
            </a:r>
          </a:p>
          <a:p>
            <a:pPr marL="0" indent="0">
              <a:buNone/>
            </a:pPr>
            <a:endParaRPr lang="en-US" sz="800" dirty="0"/>
          </a:p>
          <a:p>
            <a:pPr marL="0" indent="0">
              <a:buNone/>
            </a:pPr>
            <a:r>
              <a:rPr lang="en-US" sz="1400" dirty="0"/>
              <a:t>Write your argumentative essay in your own words, supporting one side of the debate in which you argue EITHER that museums must return cultural treasures to their country of origin if that country requests it OR that museums do sometimes have a right to deny those requests. Be sure to use information from both texts in your argumentative essay</a:t>
            </a:r>
            <a:r>
              <a:rPr lang="en-US" sz="1400" dirty="0" smtClean="0"/>
              <a:t>.</a:t>
            </a:r>
          </a:p>
          <a:p>
            <a:pPr marL="0" indent="0">
              <a:buNone/>
            </a:pPr>
            <a:endParaRPr lang="en-US" sz="800" dirty="0"/>
          </a:p>
          <a:p>
            <a:pPr marL="0" indent="0">
              <a:buNone/>
            </a:pPr>
            <a:r>
              <a:rPr lang="en-US" sz="1400" dirty="0"/>
              <a:t>Now write your argumentative essay. Be sure to:</a:t>
            </a:r>
          </a:p>
          <a:p>
            <a:r>
              <a:rPr lang="en-US" sz="1400" dirty="0"/>
              <a:t>Introduce your claim.</a:t>
            </a:r>
          </a:p>
          <a:p>
            <a:r>
              <a:rPr lang="en-US" sz="1400" dirty="0"/>
              <a:t>Support your claim with logical reasoning and relevant evidence from the texts.</a:t>
            </a:r>
          </a:p>
          <a:p>
            <a:r>
              <a:rPr lang="en-US" sz="1400" dirty="0"/>
              <a:t>Acknowledge and address alternate or opposing claims.</a:t>
            </a:r>
          </a:p>
          <a:p>
            <a:r>
              <a:rPr lang="en-US" sz="1400" dirty="0"/>
              <a:t>Organize the reasons and evidence logically.</a:t>
            </a:r>
          </a:p>
          <a:p>
            <a:r>
              <a:rPr lang="en-US" sz="1400" dirty="0"/>
              <a:t>Use words, phrases, and clauses to connect your ideas and to clarify the relationships among claims, counterclaims, reasons, and evidence.</a:t>
            </a:r>
          </a:p>
          <a:p>
            <a:r>
              <a:rPr lang="en-US" sz="1400" dirty="0"/>
              <a:t>Establish and maintain a formal style.</a:t>
            </a:r>
          </a:p>
          <a:p>
            <a:r>
              <a:rPr lang="en-US" sz="1400" dirty="0"/>
              <a:t>Provide a concluding statement or section that follows from and supports the argument presented.</a:t>
            </a:r>
          </a:p>
          <a:p>
            <a:r>
              <a:rPr lang="en-US" sz="1400" dirty="0"/>
              <a:t>Check your work for correct grammar, usage, capitalization, spelling, and punctuation</a:t>
            </a:r>
          </a:p>
          <a:p>
            <a:pPr marL="0" indent="0">
              <a:buNone/>
            </a:pPr>
            <a:endParaRPr lang="en-US" sz="1600" dirty="0"/>
          </a:p>
        </p:txBody>
      </p:sp>
      <p:sp>
        <p:nvSpPr>
          <p:cNvPr id="4" name="Rectangle 3"/>
          <p:cNvSpPr/>
          <p:nvPr/>
        </p:nvSpPr>
        <p:spPr>
          <a:xfrm>
            <a:off x="6400800" y="6262255"/>
            <a:ext cx="2394886"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2000" dirty="0">
                <a:solidFill>
                  <a:srgbClr val="0000FF"/>
                </a:solidFill>
              </a:rPr>
              <a:t>This is a 7 point item.</a:t>
            </a:r>
          </a:p>
        </p:txBody>
      </p:sp>
    </p:spTree>
    <p:extLst>
      <p:ext uri="{BB962C8B-B14F-4D97-AF65-F5344CB8AC3E}">
        <p14:creationId xmlns:p14="http://schemas.microsoft.com/office/powerpoint/2010/main" val="286164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4288"/>
            <a:ext cx="8229600" cy="1143000"/>
          </a:xfrm>
        </p:spPr>
        <p:txBody>
          <a:bodyPr/>
          <a:lstStyle/>
          <a:p>
            <a:r>
              <a:rPr lang="en-US" altLang="en-US" sz="4800" smtClean="0">
                <a:solidFill>
                  <a:srgbClr val="0000CC"/>
                </a:solidFill>
              </a:rPr>
              <a:t>Georgia Milestones</a:t>
            </a:r>
          </a:p>
        </p:txBody>
      </p:sp>
      <p:sp>
        <p:nvSpPr>
          <p:cNvPr id="10243" name="Content Placeholder 2"/>
          <p:cNvSpPr>
            <a:spLocks noGrp="1"/>
          </p:cNvSpPr>
          <p:nvPr>
            <p:ph idx="1"/>
          </p:nvPr>
        </p:nvSpPr>
        <p:spPr>
          <a:xfrm>
            <a:off x="457200" y="1219200"/>
            <a:ext cx="8229600" cy="5257800"/>
          </a:xfrm>
        </p:spPr>
        <p:txBody>
          <a:bodyPr/>
          <a:lstStyle/>
          <a:p>
            <a:pPr marL="57150" indent="0" algn="ctr">
              <a:buFont typeface="Arial" panose="020B0604020202020204" pitchFamily="34" charset="0"/>
              <a:buNone/>
              <a:defRPr/>
            </a:pPr>
            <a:r>
              <a:rPr lang="en-US" altLang="en-US" sz="3600" b="1" dirty="0">
                <a:solidFill>
                  <a:srgbClr val="FF0000"/>
                </a:solidFill>
              </a:rPr>
              <a:t>General Test </a:t>
            </a:r>
            <a:r>
              <a:rPr lang="en-US" altLang="en-US" sz="3600" b="1" dirty="0" smtClean="0">
                <a:solidFill>
                  <a:srgbClr val="FF0000"/>
                </a:solidFill>
              </a:rPr>
              <a:t>Parameters:  </a:t>
            </a:r>
            <a:r>
              <a:rPr lang="en-US" altLang="en-US" sz="3600" b="1" dirty="0" smtClean="0">
                <a:solidFill>
                  <a:srgbClr val="0000CC"/>
                </a:solidFill>
              </a:rPr>
              <a:t>Social Studies</a:t>
            </a:r>
            <a:endParaRPr lang="en-US" altLang="en-US" sz="3600" dirty="0" smtClean="0">
              <a:solidFill>
                <a:srgbClr val="0000CC"/>
              </a:solidFill>
            </a:endParaRPr>
          </a:p>
          <a:p>
            <a:pPr marL="57150" indent="0">
              <a:buFont typeface="Arial" panose="020B0604020202020204" pitchFamily="34" charset="0"/>
              <a:buNone/>
              <a:defRPr/>
            </a:pPr>
            <a:r>
              <a:rPr lang="en-US" altLang="en-US" sz="2800" b="1" dirty="0" smtClean="0"/>
              <a:t>Criterion-Referenced</a:t>
            </a:r>
          </a:p>
          <a:p>
            <a:pPr marL="457200" lvl="1" indent="0">
              <a:buFont typeface="Arial" charset="0"/>
              <a:buNone/>
              <a:defRPr/>
            </a:pPr>
            <a:r>
              <a:rPr lang="en-US" altLang="en-US" sz="2000" dirty="0" smtClean="0"/>
              <a:t>Total Number of Items:  55  /  Total Number of Points: 55</a:t>
            </a:r>
          </a:p>
          <a:p>
            <a:pPr marL="57150" indent="0">
              <a:buFont typeface="Arial" charset="0"/>
              <a:buNone/>
              <a:defRPr/>
            </a:pPr>
            <a:r>
              <a:rPr lang="en-US" altLang="en-US" sz="2400" b="1" dirty="0"/>
              <a:t> </a:t>
            </a:r>
            <a:r>
              <a:rPr lang="en-US" altLang="en-US" sz="2400" b="1" dirty="0" smtClean="0"/>
              <a:t>      Breakdown by Item Type:</a:t>
            </a:r>
          </a:p>
          <a:p>
            <a:pPr marL="800100" lvl="1">
              <a:defRPr/>
            </a:pPr>
            <a:r>
              <a:rPr lang="en-US" altLang="en-US" sz="2000" dirty="0" smtClean="0"/>
              <a:t>55 Selected Response </a:t>
            </a:r>
            <a:r>
              <a:rPr lang="en-US" altLang="en-US" sz="1400" dirty="0" smtClean="0"/>
              <a:t>(worth 1 point each; approximately 10 of which are aligned NRT)</a:t>
            </a:r>
            <a:endParaRPr lang="en-US" altLang="en-US" sz="1600" dirty="0" smtClean="0"/>
          </a:p>
          <a:p>
            <a:pPr marL="57150" indent="0">
              <a:buFont typeface="Arial" charset="0"/>
              <a:buNone/>
              <a:defRPr/>
            </a:pPr>
            <a:r>
              <a:rPr lang="en-US" altLang="en-US" sz="2400" b="1" dirty="0" smtClean="0"/>
              <a:t>Norm-Referenced</a:t>
            </a:r>
          </a:p>
          <a:p>
            <a:pPr marL="800100" lvl="1">
              <a:defRPr/>
            </a:pPr>
            <a:r>
              <a:rPr lang="en-US" altLang="en-US" sz="2000" dirty="0" smtClean="0"/>
              <a:t>Total Number of Items:  20 </a:t>
            </a:r>
            <a:r>
              <a:rPr lang="en-US" altLang="en-US" sz="1400" dirty="0" smtClean="0"/>
              <a:t>(approximately 10 of which contribute to CR score)</a:t>
            </a:r>
          </a:p>
          <a:p>
            <a:pPr marL="57150" indent="0">
              <a:buFont typeface="Arial" charset="0"/>
              <a:buNone/>
              <a:defRPr/>
            </a:pPr>
            <a:r>
              <a:rPr lang="en-US" altLang="en-US" sz="2400" b="1" dirty="0" smtClean="0"/>
              <a:t>Embedded Field Test</a:t>
            </a:r>
          </a:p>
          <a:p>
            <a:pPr marL="800100" lvl="1">
              <a:defRPr/>
            </a:pPr>
            <a:r>
              <a:rPr lang="en-US" altLang="en-US" sz="2000" dirty="0" smtClean="0"/>
              <a:t>Total field test items:  10</a:t>
            </a:r>
          </a:p>
        </p:txBody>
      </p:sp>
      <p:sp>
        <p:nvSpPr>
          <p:cNvPr id="4" name="TextBox 3"/>
          <p:cNvSpPr txBox="1"/>
          <p:nvPr/>
        </p:nvSpPr>
        <p:spPr>
          <a:xfrm>
            <a:off x="5410200" y="5706094"/>
            <a:ext cx="35052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dirty="0">
                <a:latin typeface="+mj-lt"/>
              </a:rPr>
              <a:t>Total number of items taken by each student:  75</a:t>
            </a:r>
          </a:p>
        </p:txBody>
      </p:sp>
    </p:spTree>
    <p:extLst>
      <p:ext uri="{BB962C8B-B14F-4D97-AF65-F5344CB8AC3E}">
        <p14:creationId xmlns:p14="http://schemas.microsoft.com/office/powerpoint/2010/main" val="1015172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2013-2014 Student Achievement by Administration Mode:  </a:t>
            </a:r>
            <a:r>
              <a:rPr lang="en-US" sz="3600" dirty="0" smtClean="0">
                <a:solidFill>
                  <a:srgbClr val="0000FF"/>
                </a:solidFill>
              </a:rPr>
              <a:t>Social Studies</a:t>
            </a:r>
            <a:endParaRPr lang="en-US" sz="3600" dirty="0">
              <a:solidFill>
                <a:srgbClr val="0000FF"/>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7929308"/>
              </p:ext>
            </p:extLst>
          </p:nvPr>
        </p:nvGraphicFramePr>
        <p:xfrm>
          <a:off x="457201" y="1653185"/>
          <a:ext cx="8229598" cy="4419992"/>
        </p:xfrm>
        <a:graphic>
          <a:graphicData uri="http://schemas.openxmlformats.org/drawingml/2006/table">
            <a:tbl>
              <a:tblPr>
                <a:tableStyleId>{5C22544A-7EE6-4342-B048-85BDC9FD1C3A}</a:tableStyleId>
              </a:tblPr>
              <a:tblGrid>
                <a:gridCol w="938648"/>
                <a:gridCol w="938648"/>
                <a:gridCol w="841365"/>
                <a:gridCol w="841365"/>
                <a:gridCol w="1167393"/>
                <a:gridCol w="1167393"/>
                <a:gridCol w="1167393"/>
                <a:gridCol w="1167393"/>
              </a:tblGrid>
              <a:tr h="552499">
                <a:tc rowSpan="2">
                  <a:txBody>
                    <a:bodyPr/>
                    <a:lstStyle/>
                    <a:p>
                      <a:pPr algn="ctr" fontAlgn="b"/>
                      <a:r>
                        <a:rPr lang="en-US" sz="1200" u="none" strike="noStrike" dirty="0">
                          <a:effectLst/>
                        </a:rPr>
                        <a:t>Course</a:t>
                      </a:r>
                      <a:endParaRPr lang="en-US" sz="1200" b="1" i="0" u="none" strike="noStrike" dirty="0">
                        <a:solidFill>
                          <a:srgbClr val="000000"/>
                        </a:solidFill>
                        <a:effectLst/>
                        <a:latin typeface="Calibri"/>
                      </a:endParaRPr>
                    </a:p>
                    <a:p>
                      <a:pPr algn="l"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Mode</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Total</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rowSpan="2">
                  <a:txBody>
                    <a:bodyPr/>
                    <a:lstStyle/>
                    <a:p>
                      <a:pPr algn="ctr" fontAlgn="b"/>
                      <a:r>
                        <a:rPr lang="en-US" sz="1200" u="none" strike="noStrike" dirty="0">
                          <a:effectLst/>
                        </a:rPr>
                        <a:t>Mean Scale Score</a:t>
                      </a:r>
                      <a:endParaRPr lang="en-US" sz="1200" b="1" i="0" u="none" strike="noStrike" dirty="0">
                        <a:solidFill>
                          <a:srgbClr val="000000"/>
                        </a:solidFill>
                        <a:effectLst/>
                        <a:latin typeface="Calibri"/>
                      </a:endParaRPr>
                    </a:p>
                    <a:p>
                      <a:pPr algn="ctr" fontAlgn="b"/>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gridSpan="4">
                  <a:txBody>
                    <a:bodyPr/>
                    <a:lstStyle/>
                    <a:p>
                      <a:pPr algn="ctr" fontAlgn="b"/>
                      <a:r>
                        <a:rPr lang="en-US" sz="1200" u="none" strike="noStrike" dirty="0">
                          <a:effectLst/>
                        </a:rPr>
                        <a:t>Performance Level</a:t>
                      </a:r>
                      <a:endParaRPr lang="en-US" sz="1200" b="1" i="0" u="none" strike="noStrike" dirty="0">
                        <a:solidFill>
                          <a:srgbClr val="000000"/>
                        </a:solidFill>
                        <a:effectLst/>
                        <a:latin typeface="Calibri"/>
                      </a:endParaRPr>
                    </a:p>
                  </a:txBody>
                  <a:tcPr marL="7893" marR="7893" marT="7893" marB="0" anchor="b"/>
                </a:tc>
                <a:tc hMerge="1">
                  <a:txBody>
                    <a:bodyPr/>
                    <a:lstStyle/>
                    <a:p>
                      <a:endParaRPr lang="en-US"/>
                    </a:p>
                  </a:txBody>
                  <a:tcPr/>
                </a:tc>
                <a:tc hMerge="1">
                  <a:txBody>
                    <a:bodyPr/>
                    <a:lstStyle/>
                    <a:p>
                      <a:endParaRPr lang="en-US"/>
                    </a:p>
                  </a:txBody>
                  <a:tcPr/>
                </a:tc>
                <a:tc hMerge="1">
                  <a:txBody>
                    <a:bodyPr/>
                    <a:lstStyle/>
                    <a:p>
                      <a:endParaRPr lang="en-US"/>
                    </a:p>
                  </a:txBody>
                  <a:tcPr/>
                </a:tc>
              </a:tr>
              <a:tr h="552499">
                <a:tc vMerge="1">
                  <a:txBody>
                    <a:bodyPr/>
                    <a:lstStyle/>
                    <a:p>
                      <a:pPr algn="l"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vMerge="1">
                  <a:txBody>
                    <a:bodyPr/>
                    <a:lstStyle/>
                    <a:p>
                      <a:pPr algn="ctr" fontAlgn="b"/>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Does Not Meet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Meets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Exceeds Expectations</a:t>
                      </a:r>
                      <a:endParaRPr lang="en-US" sz="1200" b="1" i="0" u="none" strike="noStrike" dirty="0">
                        <a:solidFill>
                          <a:srgbClr val="000000"/>
                        </a:solidFill>
                        <a:effectLst/>
                        <a:latin typeface="Calibri"/>
                      </a:endParaRPr>
                    </a:p>
                  </a:txBody>
                  <a:tcPr marL="7893" marR="7893" marT="7893" marB="0" anchor="b"/>
                </a:tc>
                <a:tc>
                  <a:txBody>
                    <a:bodyPr/>
                    <a:lstStyle/>
                    <a:p>
                      <a:pPr algn="ctr" fontAlgn="b"/>
                      <a:r>
                        <a:rPr lang="en-US" sz="1200" u="none" strike="noStrike" dirty="0">
                          <a:effectLst/>
                        </a:rPr>
                        <a:t>Meets/Exceeds Expectations</a:t>
                      </a:r>
                      <a:endParaRPr lang="en-US" sz="1200" b="1" i="0" u="none" strike="noStrike" dirty="0">
                        <a:solidFill>
                          <a:srgbClr val="000000"/>
                        </a:solidFill>
                        <a:effectLst/>
                        <a:latin typeface="Calibri"/>
                      </a:endParaRPr>
                    </a:p>
                  </a:txBody>
                  <a:tcPr marL="7893" marR="7893" marT="7893" marB="0" anchor="b"/>
                </a:tc>
              </a:tr>
              <a:tr h="552499">
                <a:tc>
                  <a:txBody>
                    <a:bodyPr/>
                    <a:lstStyle/>
                    <a:p>
                      <a:pPr algn="l" fontAlgn="ctr"/>
                      <a:r>
                        <a:rPr lang="en-US" sz="1200" u="none" strike="noStrike" dirty="0">
                          <a:effectLst/>
                        </a:rPr>
                        <a:t>Economics</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Online</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68,023</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440.4</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18.6%</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38.8%</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42.6%</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81.4%</a:t>
                      </a:r>
                      <a:endParaRPr lang="en-US" sz="1200" b="1" i="0" u="none" strike="noStrike" dirty="0">
                        <a:solidFill>
                          <a:srgbClr val="FF5050"/>
                        </a:solidFill>
                        <a:effectLst/>
                        <a:latin typeface="Calibri"/>
                      </a:endParaRPr>
                    </a:p>
                  </a:txBody>
                  <a:tcPr marL="7893" marR="7893" marT="7893" marB="0" anchor="ctr"/>
                </a:tc>
              </a:tr>
              <a:tr h="552499">
                <a:tc>
                  <a:txBody>
                    <a:bodyPr/>
                    <a:lstStyle/>
                    <a:p>
                      <a:pPr algn="l" fontAlgn="ctr"/>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Paper/Pencil</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38,621</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433.7</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22.9%</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40.0%</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37.1%</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b="1" u="none" strike="noStrike" dirty="0">
                          <a:solidFill>
                            <a:srgbClr val="0000FF"/>
                          </a:solidFill>
                          <a:effectLst/>
                        </a:rPr>
                        <a:t>77.1%</a:t>
                      </a:r>
                      <a:endParaRPr lang="en-US" sz="1200" b="1" i="0" u="none" strike="noStrike" dirty="0">
                        <a:solidFill>
                          <a:srgbClr val="0000FF"/>
                        </a:solidFill>
                        <a:effectLst/>
                        <a:latin typeface="Calibri"/>
                      </a:endParaRPr>
                    </a:p>
                  </a:txBody>
                  <a:tcPr marL="7893" marR="7893" marT="7893" marB="0" anchor="ctr"/>
                </a:tc>
              </a:tr>
              <a:tr h="552499">
                <a:tc>
                  <a:txBody>
                    <a:bodyPr/>
                    <a:lstStyle/>
                    <a:p>
                      <a:pPr algn="l" fontAlgn="ctr"/>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Total</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106,644</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438.0</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20.2%</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39.3%</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40.6%</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79.8%</a:t>
                      </a:r>
                      <a:endParaRPr lang="en-US" sz="1200" b="0" i="0" u="none" strike="noStrike" dirty="0">
                        <a:solidFill>
                          <a:srgbClr val="000000"/>
                        </a:solidFill>
                        <a:effectLst/>
                        <a:latin typeface="Calibri"/>
                      </a:endParaRPr>
                    </a:p>
                  </a:txBody>
                  <a:tcPr marL="7893" marR="7893" marT="7893" marB="0" anchor="ctr"/>
                </a:tc>
              </a:tr>
              <a:tr h="552499">
                <a:tc>
                  <a:txBody>
                    <a:bodyPr/>
                    <a:lstStyle/>
                    <a:p>
                      <a:pPr algn="l" fontAlgn="ctr"/>
                      <a:r>
                        <a:rPr lang="en-US" sz="1200" u="none" strike="noStrike" dirty="0">
                          <a:effectLst/>
                        </a:rPr>
                        <a:t>US History</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Online</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58,936</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438.6</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24.9%</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32.0%</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43.0%</a:t>
                      </a:r>
                      <a:endParaRPr lang="en-US" sz="1200" b="1" i="0" u="none" strike="noStrike" dirty="0">
                        <a:solidFill>
                          <a:srgbClr val="FF5050"/>
                        </a:solidFill>
                        <a:effectLst/>
                        <a:latin typeface="Calibri"/>
                      </a:endParaRPr>
                    </a:p>
                  </a:txBody>
                  <a:tcPr marL="7893" marR="7893" marT="7893" marB="0" anchor="ctr"/>
                </a:tc>
                <a:tc>
                  <a:txBody>
                    <a:bodyPr/>
                    <a:lstStyle/>
                    <a:p>
                      <a:pPr algn="ctr" fontAlgn="ctr"/>
                      <a:r>
                        <a:rPr lang="en-US" sz="1200" b="1" u="none" strike="noStrike" dirty="0">
                          <a:solidFill>
                            <a:srgbClr val="FF5050"/>
                          </a:solidFill>
                          <a:effectLst/>
                        </a:rPr>
                        <a:t>75.1%</a:t>
                      </a:r>
                      <a:endParaRPr lang="en-US" sz="1200" b="1" i="0" u="none" strike="noStrike" dirty="0">
                        <a:solidFill>
                          <a:srgbClr val="FF5050"/>
                        </a:solidFill>
                        <a:effectLst/>
                        <a:latin typeface="Calibri"/>
                      </a:endParaRPr>
                    </a:p>
                  </a:txBody>
                  <a:tcPr marL="7893" marR="7893" marT="7893" marB="0" anchor="ctr"/>
                </a:tc>
              </a:tr>
              <a:tr h="552499">
                <a:tc>
                  <a:txBody>
                    <a:bodyPr/>
                    <a:lstStyle/>
                    <a:p>
                      <a:pPr algn="l" fontAlgn="ctr"/>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Paper/Pencil</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53,332</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427.3</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31.7%</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33.5%</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34.8%</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b="1" u="none" strike="noStrike" dirty="0">
                          <a:solidFill>
                            <a:srgbClr val="0000FF"/>
                          </a:solidFill>
                          <a:effectLst/>
                        </a:rPr>
                        <a:t>68.3%</a:t>
                      </a:r>
                      <a:endParaRPr lang="en-US" sz="1200" b="1" i="0" u="none" strike="noStrike" dirty="0">
                        <a:solidFill>
                          <a:srgbClr val="0000FF"/>
                        </a:solidFill>
                        <a:effectLst/>
                        <a:latin typeface="Calibri"/>
                      </a:endParaRPr>
                    </a:p>
                  </a:txBody>
                  <a:tcPr marL="7893" marR="7893" marT="7893" marB="0" anchor="ctr"/>
                </a:tc>
              </a:tr>
              <a:tr h="552499">
                <a:tc>
                  <a:txBody>
                    <a:bodyPr/>
                    <a:lstStyle/>
                    <a:p>
                      <a:pPr algn="l" fontAlgn="ctr"/>
                      <a:r>
                        <a:rPr lang="en-US" sz="1200" u="none" strike="noStrike" dirty="0">
                          <a:effectLst/>
                        </a:rPr>
                        <a:t> </a:t>
                      </a:r>
                      <a:endParaRPr lang="en-US" sz="1200" b="1"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Total</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112,268</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433.2</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28.2%</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32.7%</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39.1%</a:t>
                      </a:r>
                      <a:endParaRPr lang="en-US" sz="1200" b="0" i="0" u="none" strike="noStrike" dirty="0">
                        <a:solidFill>
                          <a:srgbClr val="000000"/>
                        </a:solidFill>
                        <a:effectLst/>
                        <a:latin typeface="Calibri"/>
                      </a:endParaRPr>
                    </a:p>
                  </a:txBody>
                  <a:tcPr marL="7893" marR="7893" marT="7893" marB="0" anchor="ctr"/>
                </a:tc>
                <a:tc>
                  <a:txBody>
                    <a:bodyPr/>
                    <a:lstStyle/>
                    <a:p>
                      <a:pPr algn="ctr" fontAlgn="ctr"/>
                      <a:r>
                        <a:rPr lang="en-US" sz="1200" u="none" strike="noStrike" dirty="0">
                          <a:effectLst/>
                        </a:rPr>
                        <a:t>71.8%</a:t>
                      </a:r>
                      <a:endParaRPr lang="en-US" sz="1200" b="0" i="0" u="none" strike="noStrike" dirty="0">
                        <a:solidFill>
                          <a:srgbClr val="000000"/>
                        </a:solidFill>
                        <a:effectLst/>
                        <a:latin typeface="Calibri"/>
                      </a:endParaRPr>
                    </a:p>
                  </a:txBody>
                  <a:tcPr marL="7893" marR="7893" marT="7893" marB="0" anchor="ctr"/>
                </a:tc>
              </a:tr>
            </a:tbl>
          </a:graphicData>
        </a:graphic>
      </p:graphicFrame>
    </p:spTree>
    <p:extLst>
      <p:ext uri="{BB962C8B-B14F-4D97-AF65-F5344CB8AC3E}">
        <p14:creationId xmlns:p14="http://schemas.microsoft.com/office/powerpoint/2010/main" val="2259605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altLang="en-US" smtClean="0"/>
              <a:t>Social Studies</a:t>
            </a:r>
          </a:p>
        </p:txBody>
      </p:sp>
      <p:sp>
        <p:nvSpPr>
          <p:cNvPr id="3" name="Subtitle 2"/>
          <p:cNvSpPr>
            <a:spLocks noGrp="1"/>
          </p:cNvSpPr>
          <p:nvPr>
            <p:ph type="subTitle" idx="1"/>
          </p:nvPr>
        </p:nvSpPr>
        <p:spPr/>
        <p:txBody>
          <a:bodyPr/>
          <a:lstStyle/>
          <a:p>
            <a:pPr>
              <a:defRPr/>
            </a:pPr>
            <a:r>
              <a:rPr lang="en-US" dirty="0" smtClean="0">
                <a:solidFill>
                  <a:srgbClr val="FF0000"/>
                </a:solidFill>
              </a:rPr>
              <a:t>Grade 5</a:t>
            </a:r>
            <a:endParaRPr lang="en-US" dirty="0">
              <a:solidFill>
                <a:srgbClr val="FF0000"/>
              </a:solidFill>
            </a:endParaRPr>
          </a:p>
        </p:txBody>
      </p:sp>
    </p:spTree>
    <p:extLst>
      <p:ext uri="{BB962C8B-B14F-4D97-AF65-F5344CB8AC3E}">
        <p14:creationId xmlns:p14="http://schemas.microsoft.com/office/powerpoint/2010/main" val="36055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1143000"/>
          </a:xfrm>
        </p:spPr>
        <p:txBody>
          <a:bodyPr/>
          <a:lstStyle/>
          <a:p>
            <a:r>
              <a:rPr lang="en-US" altLang="en-US" smtClean="0"/>
              <a:t>Extended Response Item</a:t>
            </a:r>
            <a:br>
              <a:rPr lang="en-US" altLang="en-US" smtClean="0"/>
            </a:br>
            <a:r>
              <a:rPr lang="en-US" altLang="en-US" sz="2400" smtClean="0"/>
              <a:t>SS4H2b</a:t>
            </a:r>
            <a:endParaRPr lang="en-US" altLang="en-US" sz="3600" smtClean="0"/>
          </a:p>
        </p:txBody>
      </p:sp>
      <p:sp>
        <p:nvSpPr>
          <p:cNvPr id="10244" name="Content Placeholder 2"/>
          <p:cNvSpPr>
            <a:spLocks noGrp="1"/>
          </p:cNvSpPr>
          <p:nvPr>
            <p:ph idx="1"/>
          </p:nvPr>
        </p:nvSpPr>
        <p:spPr/>
        <p:txBody>
          <a:bodyPr/>
          <a:lstStyle/>
          <a:p>
            <a:pPr marL="0" indent="0">
              <a:buFont typeface="Arial" charset="0"/>
              <a:buNone/>
            </a:pPr>
            <a:r>
              <a:rPr lang="en-US" altLang="en-US" b="1" smtClean="0"/>
              <a:t>Part A</a:t>
            </a:r>
            <a:endParaRPr lang="en-US" altLang="en-US" smtClean="0"/>
          </a:p>
          <a:p>
            <a:pPr marL="0" indent="0">
              <a:buFont typeface="Arial" charset="0"/>
              <a:buNone/>
            </a:pPr>
            <a:r>
              <a:rPr lang="en-US" altLang="en-US" smtClean="0"/>
              <a:t>Explain how the early European settlers in New England depended upon Native Americans for survival.</a:t>
            </a:r>
          </a:p>
          <a:p>
            <a:pPr marL="0" indent="0">
              <a:buFont typeface="Arial" charset="0"/>
              <a:buNone/>
            </a:pPr>
            <a:r>
              <a:rPr lang="en-US" altLang="en-US" b="1" smtClean="0"/>
              <a:t>Part B</a:t>
            </a:r>
            <a:endParaRPr lang="en-US" altLang="en-US" smtClean="0"/>
          </a:p>
          <a:p>
            <a:pPr marL="0" indent="0">
              <a:buFont typeface="Arial" charset="0"/>
              <a:buNone/>
            </a:pPr>
            <a:r>
              <a:rPr lang="en-US" altLang="en-US" smtClean="0"/>
              <a:t>How and why did the relationship between Europeans in New England and Native Americans change over time?</a:t>
            </a:r>
          </a:p>
          <a:p>
            <a:pPr marL="0" indent="0">
              <a:buFont typeface="Arial" charset="0"/>
              <a:buNone/>
            </a:pPr>
            <a:endParaRPr lang="en-US" altLang="en-US" smtClean="0"/>
          </a:p>
        </p:txBody>
      </p:sp>
    </p:spTree>
    <p:extLst>
      <p:ext uri="{BB962C8B-B14F-4D97-AF65-F5344CB8AC3E}">
        <p14:creationId xmlns:p14="http://schemas.microsoft.com/office/powerpoint/2010/main" val="576290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143000"/>
          </a:xfrm>
        </p:spPr>
        <p:txBody>
          <a:bodyPr/>
          <a:lstStyle/>
          <a:p>
            <a:r>
              <a:rPr lang="en-US" altLang="en-US" smtClean="0"/>
              <a:t>Rubric</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96838745"/>
              </p:ext>
            </p:extLst>
          </p:nvPr>
        </p:nvGraphicFramePr>
        <p:xfrm>
          <a:off x="685800" y="1143000"/>
          <a:ext cx="7656635" cy="4651378"/>
        </p:xfrm>
        <a:graphic>
          <a:graphicData uri="http://schemas.openxmlformats.org/drawingml/2006/table">
            <a:tbl>
              <a:tblPr firstRow="1" firstCol="1" bandRow="1"/>
              <a:tblGrid>
                <a:gridCol w="890307"/>
                <a:gridCol w="6766328"/>
              </a:tblGrid>
              <a:tr h="213357">
                <a:tc>
                  <a:txBody>
                    <a:bodyPr/>
                    <a:lstStyle/>
                    <a:p>
                      <a:pPr marL="0" marR="0" algn="ctr">
                        <a:spcBef>
                          <a:spcPts val="0"/>
                        </a:spcBef>
                        <a:spcAft>
                          <a:spcPts val="0"/>
                        </a:spcAft>
                      </a:pPr>
                      <a:r>
                        <a:rPr lang="en-US" sz="1400" b="1" dirty="0">
                          <a:effectLst/>
                          <a:latin typeface="Verdana"/>
                          <a:ea typeface="Times New Roman"/>
                          <a:cs typeface="Times New Roman"/>
                        </a:rPr>
                        <a:t>Score</a:t>
                      </a:r>
                      <a:endParaRPr lang="en-US" sz="1400" dirty="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b="1" dirty="0">
                          <a:effectLst/>
                          <a:latin typeface="Verdana"/>
                          <a:ea typeface="Times New Roman"/>
                          <a:cs typeface="Times New Roman"/>
                        </a:rPr>
                        <a:t>Description</a:t>
                      </a:r>
                      <a:endParaRPr lang="en-US" sz="1400" dirty="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19866">
                <a:tc>
                  <a:txBody>
                    <a:bodyPr/>
                    <a:lstStyle/>
                    <a:p>
                      <a:pPr marL="0" marR="0" algn="ctr">
                        <a:spcBef>
                          <a:spcPts val="0"/>
                        </a:spcBef>
                        <a:spcAft>
                          <a:spcPts val="0"/>
                        </a:spcAft>
                      </a:pPr>
                      <a:r>
                        <a:rPr lang="en-US" sz="1400" b="1" dirty="0">
                          <a:effectLst/>
                          <a:latin typeface="Verdana"/>
                          <a:ea typeface="Times New Roman"/>
                          <a:cs typeface="Times New Roman"/>
                        </a:rPr>
                        <a:t>4</a:t>
                      </a:r>
                      <a:endParaRPr lang="en-US" sz="1400" dirty="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Verdana"/>
                          <a:ea typeface="Times New Roman"/>
                          <a:cs typeface="Times New Roman"/>
                        </a:rPr>
                        <a:t>The student response thoroughly demonstrates knowledge and understanding of examples of cooperation and conflict between Europeans and Native Americans (SS4H2b) through clear explanations and careful analysis in all parts of the item.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47734">
                <a:tc>
                  <a:txBody>
                    <a:bodyPr/>
                    <a:lstStyle/>
                    <a:p>
                      <a:pPr marL="0" marR="0" algn="ctr">
                        <a:spcBef>
                          <a:spcPts val="0"/>
                        </a:spcBef>
                        <a:spcAft>
                          <a:spcPts val="0"/>
                        </a:spcAft>
                      </a:pPr>
                      <a:r>
                        <a:rPr lang="en-US" sz="1400" b="1">
                          <a:effectLst/>
                          <a:latin typeface="Verdana"/>
                          <a:ea typeface="Times New Roman"/>
                          <a:cs typeface="Times New Roman"/>
                        </a:rPr>
                        <a:t>3</a:t>
                      </a:r>
                      <a:endParaRPr lang="en-US" sz="140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Verdana"/>
                          <a:ea typeface="Times New Roman"/>
                          <a:cs typeface="Times New Roman"/>
                        </a:rPr>
                        <a:t>The student response clearly demonstrates knowledge and understanding of the standard(s) through some explanation and partial analysis of all parts of the item.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19866">
                <a:tc>
                  <a:txBody>
                    <a:bodyPr/>
                    <a:lstStyle/>
                    <a:p>
                      <a:pPr marL="0" marR="0" algn="ctr">
                        <a:spcBef>
                          <a:spcPts val="0"/>
                        </a:spcBef>
                        <a:spcAft>
                          <a:spcPts val="0"/>
                        </a:spcAft>
                      </a:pPr>
                      <a:r>
                        <a:rPr lang="en-US" sz="1400" b="1">
                          <a:effectLst/>
                          <a:latin typeface="Verdana"/>
                          <a:ea typeface="Times New Roman"/>
                          <a:cs typeface="Times New Roman"/>
                        </a:rPr>
                        <a:t>2</a:t>
                      </a:r>
                      <a:endParaRPr lang="en-US" sz="140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Verdana"/>
                          <a:ea typeface="Times New Roman"/>
                          <a:cs typeface="Times New Roman"/>
                        </a:rPr>
                        <a:t>The student response demonstrates some knowledge and understanding of the standard(s), but the explanations and/or analysis lack complete clarity. The student response may be incomplete or contain minor errors.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23839">
                <a:tc>
                  <a:txBody>
                    <a:bodyPr/>
                    <a:lstStyle/>
                    <a:p>
                      <a:pPr marL="0" marR="0" algn="ctr">
                        <a:spcBef>
                          <a:spcPts val="0"/>
                        </a:spcBef>
                        <a:spcAft>
                          <a:spcPts val="0"/>
                        </a:spcAft>
                      </a:pPr>
                      <a:r>
                        <a:rPr lang="en-US" sz="1400" b="1">
                          <a:effectLst/>
                          <a:latin typeface="Verdana"/>
                          <a:ea typeface="Times New Roman"/>
                          <a:cs typeface="Times New Roman"/>
                        </a:rPr>
                        <a:t>1</a:t>
                      </a:r>
                      <a:endParaRPr lang="en-US" sz="140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Verdana"/>
                          <a:ea typeface="Times New Roman"/>
                          <a:cs typeface="Times New Roman"/>
                        </a:rPr>
                        <a:t>The student response demonstrates minimal knowledge and understanding of the standard(s). The explanations and/or analysis lack depth of understanding and may be incomplete. The student response may also be incomplete or contain major errors.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6713">
                <a:tc>
                  <a:txBody>
                    <a:bodyPr/>
                    <a:lstStyle/>
                    <a:p>
                      <a:pPr marL="0" marR="0" algn="ctr">
                        <a:spcBef>
                          <a:spcPts val="0"/>
                        </a:spcBef>
                        <a:spcAft>
                          <a:spcPts val="0"/>
                        </a:spcAft>
                      </a:pPr>
                      <a:r>
                        <a:rPr lang="en-US" sz="1400" b="1">
                          <a:effectLst/>
                          <a:latin typeface="Verdana"/>
                          <a:ea typeface="Times New Roman"/>
                          <a:cs typeface="Times New Roman"/>
                        </a:rPr>
                        <a:t>0</a:t>
                      </a:r>
                      <a:endParaRPr lang="en-US" sz="1400">
                        <a:effectLst/>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Verdana"/>
                          <a:ea typeface="Times New Roman"/>
                          <a:cs typeface="Times New Roman"/>
                        </a:rPr>
                        <a:t>The student response is missing, irrelevant, or incomprehensible.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8095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8229600" cy="1143000"/>
          </a:xfrm>
        </p:spPr>
        <p:txBody>
          <a:bodyPr/>
          <a:lstStyle/>
          <a:p>
            <a:r>
              <a:rPr lang="en-US" altLang="en-US" sz="4800" smtClean="0">
                <a:solidFill>
                  <a:srgbClr val="0000CC"/>
                </a:solidFill>
              </a:rPr>
              <a:t>Georgia Milestones</a:t>
            </a:r>
          </a:p>
        </p:txBody>
      </p:sp>
      <p:sp>
        <p:nvSpPr>
          <p:cNvPr id="5123" name="Content Placeholder 2"/>
          <p:cNvSpPr>
            <a:spLocks noGrp="1"/>
          </p:cNvSpPr>
          <p:nvPr>
            <p:ph idx="1"/>
          </p:nvPr>
        </p:nvSpPr>
        <p:spPr>
          <a:xfrm>
            <a:off x="457200" y="1371600"/>
            <a:ext cx="8229600" cy="4525963"/>
          </a:xfrm>
        </p:spPr>
        <p:txBody>
          <a:bodyPr/>
          <a:lstStyle/>
          <a:p>
            <a:r>
              <a:rPr lang="en-US" altLang="en-US" smtClean="0"/>
              <a:t>Grades 3 – 8</a:t>
            </a:r>
          </a:p>
          <a:p>
            <a:pPr lvl="1"/>
            <a:r>
              <a:rPr lang="en-US" altLang="en-US" smtClean="0"/>
              <a:t>End of Grade (EOG) in language arts, mathematics, science, social studies</a:t>
            </a:r>
          </a:p>
          <a:p>
            <a:endParaRPr lang="en-US" altLang="en-US" sz="1800" smtClean="0"/>
          </a:p>
          <a:p>
            <a:r>
              <a:rPr lang="en-US" altLang="en-US" smtClean="0"/>
              <a:t>High School</a:t>
            </a:r>
          </a:p>
          <a:p>
            <a:pPr lvl="1"/>
            <a:r>
              <a:rPr lang="en-US" altLang="en-US" smtClean="0"/>
              <a:t>End of Course (EOC) in 9</a:t>
            </a:r>
            <a:r>
              <a:rPr lang="en-US" altLang="en-US" baseline="30000" smtClean="0"/>
              <a:t>th</a:t>
            </a:r>
            <a:r>
              <a:rPr lang="en-US" altLang="en-US" smtClean="0"/>
              <a:t> Grade Literature &amp; Composition, American Literature &amp; Composition, Coordinate Algebra, Analytic Geometry, Physical Science, Biology, US History, and Economics</a:t>
            </a:r>
          </a:p>
        </p:txBody>
      </p:sp>
    </p:spTree>
    <p:extLst>
      <p:ext uri="{BB962C8B-B14F-4D97-AF65-F5344CB8AC3E}">
        <p14:creationId xmlns:p14="http://schemas.microsoft.com/office/powerpoint/2010/main" val="190423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Exemplar Response</a:t>
            </a:r>
          </a:p>
        </p:txBody>
      </p:sp>
      <p:pic>
        <p:nvPicPr>
          <p:cNvPr id="12292"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4800" y="1676400"/>
            <a:ext cx="8731250" cy="2819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053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Student Response</a:t>
            </a:r>
            <a:br>
              <a:rPr lang="en-US" altLang="en-US" smtClean="0"/>
            </a:br>
            <a:r>
              <a:rPr lang="en-US" altLang="en-US" sz="3200" smtClean="0"/>
              <a:t>Score 3</a:t>
            </a:r>
            <a:endParaRPr lang="en-US" altLang="en-US" smtClean="0"/>
          </a:p>
        </p:txBody>
      </p:sp>
      <p:sp>
        <p:nvSpPr>
          <p:cNvPr id="13316" name="TextBox 8"/>
          <p:cNvSpPr txBox="1">
            <a:spLocks noChangeArrowheads="1"/>
          </p:cNvSpPr>
          <p:nvPr/>
        </p:nvSpPr>
        <p:spPr bwMode="auto">
          <a:xfrm>
            <a:off x="533400" y="4343400"/>
            <a:ext cx="7924800" cy="1323439"/>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latin typeface="Arial" charset="0"/>
              </a:rPr>
              <a:t>In Part A, the student response does not directly state what the Native Americans did, but it is implied that they helped familiarize the Europeans with the land. </a:t>
            </a:r>
            <a:endParaRPr lang="en-US" altLang="en-US" sz="1600" dirty="0" smtClean="0">
              <a:solidFill>
                <a:srgbClr val="FF0000"/>
              </a:solidFill>
              <a:latin typeface="Arial" charset="0"/>
            </a:endParaRPr>
          </a:p>
          <a:p>
            <a:pPr eaLnBrk="1" hangingPunct="1">
              <a:spcBef>
                <a:spcPct val="0"/>
              </a:spcBef>
              <a:buFontTx/>
              <a:buNone/>
            </a:pPr>
            <a:endParaRPr lang="en-US" altLang="en-US" sz="1600" dirty="0">
              <a:solidFill>
                <a:srgbClr val="FF0000"/>
              </a:solidFill>
              <a:latin typeface="Arial" charset="0"/>
            </a:endParaRPr>
          </a:p>
          <a:p>
            <a:pPr eaLnBrk="1" hangingPunct="1">
              <a:spcBef>
                <a:spcPct val="0"/>
              </a:spcBef>
              <a:buFontTx/>
              <a:buNone/>
            </a:pPr>
            <a:r>
              <a:rPr lang="en-US" altLang="en-US" sz="1600" dirty="0" smtClean="0">
                <a:solidFill>
                  <a:srgbClr val="FF0000"/>
                </a:solidFill>
                <a:latin typeface="Arial" charset="0"/>
              </a:rPr>
              <a:t>In </a:t>
            </a:r>
            <a:r>
              <a:rPr lang="en-US" altLang="en-US" sz="1600" dirty="0">
                <a:solidFill>
                  <a:srgbClr val="FF0000"/>
                </a:solidFill>
                <a:latin typeface="Arial" charset="0"/>
              </a:rPr>
              <a:t>Part B, the student gives a specific example of how the relationship changed over time uses analysis to strengthen the explanation. </a:t>
            </a:r>
          </a:p>
        </p:txBody>
      </p:sp>
      <p:sp>
        <p:nvSpPr>
          <p:cNvPr id="13317" name="Content Placeholder 1"/>
          <p:cNvSpPr>
            <a:spLocks noGrp="1"/>
          </p:cNvSpPr>
          <p:nvPr>
            <p:ph idx="1"/>
          </p:nvPr>
        </p:nvSpPr>
        <p:spPr>
          <a:xfrm>
            <a:off x="457200" y="1600200"/>
            <a:ext cx="8229600" cy="2590800"/>
          </a:xfrm>
        </p:spPr>
        <p:txBody>
          <a:bodyPr/>
          <a:lstStyle/>
          <a:p>
            <a:pPr marL="0" indent="0">
              <a:buFont typeface="Arial" charset="0"/>
              <a:buNone/>
            </a:pPr>
            <a:r>
              <a:rPr lang="en-US" altLang="en-US" smtClean="0"/>
              <a:t>The European didnt know the land well,so they needed help from the Native Americans. The European began to try to take land from the Native Americans,so they fought for their land back.</a:t>
            </a:r>
          </a:p>
        </p:txBody>
      </p:sp>
    </p:spTree>
    <p:extLst>
      <p:ext uri="{BB962C8B-B14F-4D97-AF65-F5344CB8AC3E}">
        <p14:creationId xmlns:p14="http://schemas.microsoft.com/office/powerpoint/2010/main" val="3833307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Student Response</a:t>
            </a:r>
            <a:br>
              <a:rPr lang="en-US" altLang="en-US" smtClean="0"/>
            </a:br>
            <a:r>
              <a:rPr lang="en-US" altLang="en-US" sz="3200" smtClean="0"/>
              <a:t>Score 2</a:t>
            </a:r>
            <a:endParaRPr lang="en-US" altLang="en-US" smtClean="0"/>
          </a:p>
        </p:txBody>
      </p:sp>
      <p:sp>
        <p:nvSpPr>
          <p:cNvPr id="14340" name="TextBox 5"/>
          <p:cNvSpPr txBox="1">
            <a:spLocks noChangeArrowheads="1"/>
          </p:cNvSpPr>
          <p:nvPr/>
        </p:nvSpPr>
        <p:spPr bwMode="auto">
          <a:xfrm>
            <a:off x="6200775" y="1676400"/>
            <a:ext cx="2790825" cy="1323975"/>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latin typeface="Arial" charset="0"/>
              </a:rPr>
              <a:t>Part A of the response offers a clear explanation of cooperation and conflict between Europeans and Native Americans. </a:t>
            </a:r>
          </a:p>
        </p:txBody>
      </p:sp>
      <p:sp>
        <p:nvSpPr>
          <p:cNvPr id="14341" name="TextBox 8"/>
          <p:cNvSpPr txBox="1">
            <a:spLocks noChangeArrowheads="1"/>
          </p:cNvSpPr>
          <p:nvPr/>
        </p:nvSpPr>
        <p:spPr bwMode="auto">
          <a:xfrm>
            <a:off x="6200774" y="3440112"/>
            <a:ext cx="2790825" cy="1076325"/>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latin typeface="Arial" charset="0"/>
              </a:rPr>
              <a:t>Part B of the response identifies an appropriate example, but does not provide analysis or support.</a:t>
            </a:r>
          </a:p>
        </p:txBody>
      </p:sp>
      <p:sp>
        <p:nvSpPr>
          <p:cNvPr id="14342" name="Rectangle 1"/>
          <p:cNvSpPr>
            <a:spLocks noChangeArrowheads="1"/>
          </p:cNvSpPr>
          <p:nvPr/>
        </p:nvSpPr>
        <p:spPr bwMode="auto">
          <a:xfrm>
            <a:off x="685800" y="1562893"/>
            <a:ext cx="5486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latin typeface="Arial" charset="0"/>
              </a:rPr>
              <a:t>part </a:t>
            </a:r>
            <a:r>
              <a:rPr lang="en-US" altLang="en-US" sz="2400" dirty="0" smtClean="0">
                <a:latin typeface="Arial" charset="0"/>
              </a:rPr>
              <a:t>A:European </a:t>
            </a:r>
            <a:r>
              <a:rPr lang="en-US" altLang="en-US" sz="2400" dirty="0">
                <a:latin typeface="Arial" charset="0"/>
              </a:rPr>
              <a:t>settlers had to grow food </a:t>
            </a:r>
            <a:r>
              <a:rPr lang="en-US" altLang="en-US" sz="2400" dirty="0" err="1">
                <a:latin typeface="Arial" charset="0"/>
              </a:rPr>
              <a:t>dut</a:t>
            </a:r>
            <a:r>
              <a:rPr lang="en-US" altLang="en-US" sz="2400" dirty="0">
                <a:latin typeface="Arial" charset="0"/>
              </a:rPr>
              <a:t> they didn't know how </a:t>
            </a:r>
            <a:r>
              <a:rPr lang="en-US" altLang="en-US" sz="2400" dirty="0" err="1">
                <a:latin typeface="Arial" charset="0"/>
              </a:rPr>
              <a:t>to,so</a:t>
            </a:r>
            <a:r>
              <a:rPr lang="en-US" altLang="en-US" sz="2400" dirty="0">
                <a:latin typeface="Arial" charset="0"/>
              </a:rPr>
              <a:t> native </a:t>
            </a:r>
            <a:r>
              <a:rPr lang="en-US" altLang="en-US" sz="2400" dirty="0" err="1">
                <a:latin typeface="Arial" charset="0"/>
              </a:rPr>
              <a:t>americans</a:t>
            </a:r>
            <a:r>
              <a:rPr lang="en-US" altLang="en-US" sz="2400" dirty="0">
                <a:latin typeface="Arial" charset="0"/>
              </a:rPr>
              <a:t> showed them.</a:t>
            </a:r>
          </a:p>
          <a:p>
            <a:pPr eaLnBrk="1" hangingPunct="1">
              <a:spcBef>
                <a:spcPct val="0"/>
              </a:spcBef>
              <a:buFontTx/>
              <a:buNone/>
            </a:pPr>
            <a:endParaRPr lang="en-US" altLang="en-US" sz="2400" dirty="0">
              <a:latin typeface="Arial" charset="0"/>
            </a:endParaRPr>
          </a:p>
          <a:p>
            <a:pPr eaLnBrk="1" hangingPunct="1">
              <a:spcBef>
                <a:spcPct val="0"/>
              </a:spcBef>
              <a:buFontTx/>
              <a:buNone/>
            </a:pPr>
            <a:r>
              <a:rPr lang="en-US" altLang="en-US" sz="2400" dirty="0">
                <a:latin typeface="Arial" charset="0"/>
              </a:rPr>
              <a:t>part B:The </a:t>
            </a:r>
            <a:r>
              <a:rPr lang="en-US" altLang="en-US" sz="2400" dirty="0" err="1">
                <a:latin typeface="Arial" charset="0"/>
              </a:rPr>
              <a:t>european</a:t>
            </a:r>
            <a:r>
              <a:rPr lang="en-US" altLang="en-US" sz="2400" dirty="0">
                <a:latin typeface="Arial" charset="0"/>
              </a:rPr>
              <a:t> tried to take over the native </a:t>
            </a:r>
            <a:r>
              <a:rPr lang="en-US" altLang="en-US" sz="2400" dirty="0" err="1">
                <a:latin typeface="Arial" charset="0"/>
              </a:rPr>
              <a:t>americns</a:t>
            </a:r>
            <a:r>
              <a:rPr lang="en-US" altLang="en-US" sz="2400" dirty="0" smtClean="0">
                <a:latin typeface="Arial" charset="0"/>
              </a:rPr>
              <a:t>.</a:t>
            </a:r>
            <a:endParaRPr lang="en-US" altLang="en-US" sz="2400" dirty="0">
              <a:latin typeface="Arial" charset="0"/>
            </a:endParaRPr>
          </a:p>
        </p:txBody>
      </p:sp>
      <p:sp>
        <p:nvSpPr>
          <p:cNvPr id="14343" name="TextBox 8"/>
          <p:cNvSpPr txBox="1">
            <a:spLocks noChangeArrowheads="1"/>
          </p:cNvSpPr>
          <p:nvPr/>
        </p:nvSpPr>
        <p:spPr bwMode="auto">
          <a:xfrm>
            <a:off x="914400" y="4876800"/>
            <a:ext cx="7200900" cy="58420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latin typeface="Arial" charset="0"/>
              </a:rPr>
              <a:t>Overall, this response demonstrates some knowledge and understanding of the standard, but the analysis and explanations lack clarity. </a:t>
            </a:r>
          </a:p>
        </p:txBody>
      </p:sp>
    </p:spTree>
    <p:extLst>
      <p:ext uri="{BB962C8B-B14F-4D97-AF65-F5344CB8AC3E}">
        <p14:creationId xmlns:p14="http://schemas.microsoft.com/office/powerpoint/2010/main" val="4236450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Student Response</a:t>
            </a:r>
            <a:br>
              <a:rPr lang="en-US" altLang="en-US" smtClean="0"/>
            </a:br>
            <a:r>
              <a:rPr lang="en-US" altLang="en-US" sz="3200" smtClean="0"/>
              <a:t>Score 1</a:t>
            </a:r>
            <a:endParaRPr lang="en-US" altLang="en-US" smtClean="0"/>
          </a:p>
        </p:txBody>
      </p:sp>
      <p:sp>
        <p:nvSpPr>
          <p:cNvPr id="15364" name="TextBox 5"/>
          <p:cNvSpPr txBox="1">
            <a:spLocks noChangeArrowheads="1"/>
          </p:cNvSpPr>
          <p:nvPr/>
        </p:nvSpPr>
        <p:spPr bwMode="auto">
          <a:xfrm>
            <a:off x="6553200" y="1571625"/>
            <a:ext cx="2438400" cy="3108325"/>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FF0000"/>
                </a:solidFill>
                <a:latin typeface="Arial" charset="0"/>
              </a:rPr>
              <a:t>In Part A of the response, the student begins by reiterating the prompt and adds an example, but it is vague and would benefit from a way the Europeans were having trouble surviving or an example of how the Native Americans helped the Europeans to live. As it is, Part A is incomplete and demonstrates a lack of understanding. </a:t>
            </a:r>
          </a:p>
        </p:txBody>
      </p:sp>
      <p:sp>
        <p:nvSpPr>
          <p:cNvPr id="15365" name="TextBox 10"/>
          <p:cNvSpPr txBox="1">
            <a:spLocks noChangeArrowheads="1"/>
          </p:cNvSpPr>
          <p:nvPr/>
        </p:nvSpPr>
        <p:spPr bwMode="auto">
          <a:xfrm>
            <a:off x="6553200" y="4953000"/>
            <a:ext cx="2209800" cy="738188"/>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FF0000"/>
                </a:solidFill>
                <a:latin typeface="Arial" charset="0"/>
              </a:rPr>
              <a:t>Part B is also vague and the analysis is irrelevant to the task. </a:t>
            </a:r>
          </a:p>
        </p:txBody>
      </p:sp>
      <p:sp>
        <p:nvSpPr>
          <p:cNvPr id="15366" name="Content Placeholder 1"/>
          <p:cNvSpPr>
            <a:spLocks noGrp="1"/>
          </p:cNvSpPr>
          <p:nvPr>
            <p:ph idx="1"/>
          </p:nvPr>
        </p:nvSpPr>
        <p:spPr>
          <a:xfrm>
            <a:off x="457200" y="1600200"/>
            <a:ext cx="6076950" cy="3124200"/>
          </a:xfrm>
        </p:spPr>
        <p:txBody>
          <a:bodyPr/>
          <a:lstStyle/>
          <a:p>
            <a:pPr marL="0" indent="0">
              <a:buFont typeface="Arial" charset="0"/>
              <a:buNone/>
            </a:pPr>
            <a:r>
              <a:rPr lang="en-US" altLang="en-US" sz="2800" smtClean="0"/>
              <a:t>Part A All of them where having trouble surving and they needed the Natives help to live. </a:t>
            </a:r>
          </a:p>
          <a:p>
            <a:pPr marL="0" indent="0">
              <a:buFont typeface="Arial" charset="0"/>
              <a:buNone/>
            </a:pPr>
            <a:endParaRPr lang="en-US" altLang="en-US" sz="2800" smtClean="0"/>
          </a:p>
          <a:p>
            <a:pPr marL="0" indent="0">
              <a:buFont typeface="Arial" charset="0"/>
              <a:buNone/>
            </a:pPr>
            <a:r>
              <a:rPr lang="en-US" altLang="en-US" sz="2800" smtClean="0"/>
              <a:t>Part B The Europeans became unkind to them and the took people and brote dizises from Enland and gave them to the Natives and that killed most of them</a:t>
            </a:r>
          </a:p>
          <a:p>
            <a:pPr marL="0" indent="0">
              <a:buFont typeface="Arial" charset="0"/>
              <a:buNone/>
            </a:pPr>
            <a:endParaRPr lang="en-US" altLang="en-US" sz="2800" smtClean="0"/>
          </a:p>
        </p:txBody>
      </p:sp>
    </p:spTree>
    <p:extLst>
      <p:ext uri="{BB962C8B-B14F-4D97-AF65-F5344CB8AC3E}">
        <p14:creationId xmlns:p14="http://schemas.microsoft.com/office/powerpoint/2010/main" val="207502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76200"/>
            <a:ext cx="8915400" cy="1143000"/>
          </a:xfrm>
        </p:spPr>
        <p:txBody>
          <a:bodyPr/>
          <a:lstStyle/>
          <a:p>
            <a:r>
              <a:rPr lang="en-US" altLang="en-US" smtClean="0">
                <a:solidFill>
                  <a:srgbClr val="0000CC"/>
                </a:solidFill>
              </a:rPr>
              <a:t>Georgia Milestones: Unique Features</a:t>
            </a:r>
          </a:p>
        </p:txBody>
      </p:sp>
      <p:sp>
        <p:nvSpPr>
          <p:cNvPr id="10243" name="Content Placeholder 2"/>
          <p:cNvSpPr>
            <a:spLocks noGrp="1"/>
          </p:cNvSpPr>
          <p:nvPr>
            <p:ph idx="1"/>
          </p:nvPr>
        </p:nvSpPr>
        <p:spPr>
          <a:xfrm>
            <a:off x="457200" y="1219200"/>
            <a:ext cx="8229600" cy="5257800"/>
          </a:xfrm>
        </p:spPr>
        <p:txBody>
          <a:bodyPr/>
          <a:lstStyle/>
          <a:p>
            <a:pPr marL="0" indent="0" algn="ctr">
              <a:buFont typeface="Arial" charset="0"/>
              <a:buNone/>
              <a:defRPr/>
            </a:pPr>
            <a:r>
              <a:rPr lang="en-US" altLang="en-US" sz="2800" b="1" dirty="0" smtClean="0"/>
              <a:t>Blended:  Criterion-Referenced </a:t>
            </a:r>
            <a:r>
              <a:rPr lang="en-US" altLang="en-US" sz="2800" b="1" u="sng" dirty="0" smtClean="0"/>
              <a:t>and</a:t>
            </a:r>
            <a:r>
              <a:rPr lang="en-US" altLang="en-US" sz="2800" b="1" dirty="0" smtClean="0"/>
              <a:t> Norm-Referenced</a:t>
            </a:r>
          </a:p>
          <a:p>
            <a:pPr marL="0" indent="0">
              <a:buFont typeface="Arial" charset="0"/>
              <a:buNone/>
              <a:defRPr/>
            </a:pPr>
            <a:endParaRPr lang="en-US" sz="1600" dirty="0" smtClean="0"/>
          </a:p>
          <a:p>
            <a:pPr marL="0" indent="0">
              <a:buFont typeface="Arial" charset="0"/>
              <a:buNone/>
              <a:defRPr/>
            </a:pPr>
            <a:r>
              <a:rPr lang="en-US" sz="2800" dirty="0" smtClean="0"/>
              <a:t>Georgia Milestones will provide: </a:t>
            </a:r>
          </a:p>
          <a:p>
            <a:pPr lvl="1">
              <a:defRPr/>
            </a:pPr>
            <a:endParaRPr lang="en-US" sz="1050" dirty="0"/>
          </a:p>
          <a:p>
            <a:pPr lvl="1">
              <a:defRPr/>
            </a:pPr>
            <a:r>
              <a:rPr lang="en-US" sz="2400" dirty="0" smtClean="0"/>
              <a:t>criterion-referenced performance information in the form of four performance levels, depicting students’ mastery of state standards</a:t>
            </a:r>
          </a:p>
          <a:p>
            <a:pPr lvl="1">
              <a:defRPr/>
            </a:pPr>
            <a:endParaRPr lang="en-US" sz="1600" dirty="0"/>
          </a:p>
          <a:p>
            <a:pPr lvl="1">
              <a:defRPr/>
            </a:pPr>
            <a:r>
              <a:rPr lang="en-US" sz="2400" dirty="0"/>
              <a:t>n</a:t>
            </a:r>
            <a:r>
              <a:rPr lang="en-US" sz="2400" dirty="0" smtClean="0"/>
              <a:t>orm-referenced performance information in the form of national percentiles, depicting how students’ achievement compares to peers nationally</a:t>
            </a:r>
          </a:p>
          <a:p>
            <a:pPr lvl="1">
              <a:defRPr/>
            </a:pPr>
            <a:endParaRPr lang="en-US" sz="2400" dirty="0"/>
          </a:p>
          <a:p>
            <a:pPr lvl="1">
              <a:defRPr/>
            </a:pPr>
            <a:endParaRPr lang="en-US" sz="2400" dirty="0"/>
          </a:p>
        </p:txBody>
      </p:sp>
      <p:sp>
        <p:nvSpPr>
          <p:cNvPr id="2" name="TextBox 1"/>
          <p:cNvSpPr txBox="1"/>
          <p:nvPr/>
        </p:nvSpPr>
        <p:spPr>
          <a:xfrm>
            <a:off x="4191000" y="5334000"/>
            <a:ext cx="4724400" cy="1200329"/>
          </a:xfrm>
          <a:prstGeom prst="rect">
            <a:avLst/>
          </a:prstGeom>
          <a:solidFill>
            <a:schemeClr val="bg1"/>
          </a:solidFill>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sz="1800" dirty="0">
                <a:solidFill>
                  <a:srgbClr val="0000CC"/>
                </a:solidFill>
              </a:rPr>
              <a:t>Note:  To provide norm-referenced information, some norm-referenced items may not align to Georgia’s content standards.  Only </a:t>
            </a:r>
            <a:r>
              <a:rPr lang="en-US" sz="1800" u="sng" dirty="0">
                <a:solidFill>
                  <a:srgbClr val="0000CC"/>
                </a:solidFill>
              </a:rPr>
              <a:t>aligned</a:t>
            </a:r>
            <a:r>
              <a:rPr lang="en-US" sz="1800" dirty="0">
                <a:solidFill>
                  <a:srgbClr val="0000CC"/>
                </a:solidFill>
              </a:rPr>
              <a:t> NRT items will contribute to proficiency designations.</a:t>
            </a:r>
          </a:p>
        </p:txBody>
      </p:sp>
    </p:spTree>
    <p:extLst>
      <p:ext uri="{BB962C8B-B14F-4D97-AF65-F5344CB8AC3E}">
        <p14:creationId xmlns:p14="http://schemas.microsoft.com/office/powerpoint/2010/main" val="155491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274638"/>
            <a:ext cx="8839200" cy="563562"/>
          </a:xfrm>
        </p:spPr>
        <p:txBody>
          <a:bodyPr/>
          <a:lstStyle/>
          <a:p>
            <a:r>
              <a:rPr lang="en-US" altLang="en-US" smtClean="0">
                <a:solidFill>
                  <a:srgbClr val="0000CC"/>
                </a:solidFill>
              </a:rPr>
              <a:t>Georgia Milestones: </a:t>
            </a:r>
            <a:r>
              <a:rPr lang="en-US" altLang="en-US" smtClean="0">
                <a:solidFill>
                  <a:srgbClr val="FF0000"/>
                </a:solidFill>
              </a:rPr>
              <a:t>Embedded NRT</a:t>
            </a:r>
          </a:p>
        </p:txBody>
      </p:sp>
      <p:sp>
        <p:nvSpPr>
          <p:cNvPr id="9219" name="Content Placeholder 2"/>
          <p:cNvSpPr>
            <a:spLocks noGrp="1"/>
          </p:cNvSpPr>
          <p:nvPr>
            <p:ph idx="1"/>
          </p:nvPr>
        </p:nvSpPr>
        <p:spPr>
          <a:xfrm>
            <a:off x="457200" y="1112838"/>
            <a:ext cx="8229600" cy="4983162"/>
          </a:xfrm>
        </p:spPr>
        <p:txBody>
          <a:bodyPr/>
          <a:lstStyle/>
          <a:p>
            <a:r>
              <a:rPr lang="en-US" altLang="en-US" sz="2400" smtClean="0"/>
              <a:t>Each content area/course test will contain 20 norm-referenced items.</a:t>
            </a:r>
          </a:p>
          <a:p>
            <a:r>
              <a:rPr lang="en-US" altLang="en-US" sz="2400" smtClean="0"/>
              <a:t>The 20 NRT items will provide a national percentile score to provide a barometer of national comparison. </a:t>
            </a:r>
          </a:p>
          <a:p>
            <a:r>
              <a:rPr lang="en-US" altLang="en-US" sz="2400" smtClean="0"/>
              <a:t>Approximately 10 of these items have been reviewed by Georgia educators for alignment to the grade level/course content standards.  </a:t>
            </a:r>
          </a:p>
          <a:p>
            <a:pPr lvl="1"/>
            <a:r>
              <a:rPr lang="en-US" altLang="en-US" sz="2000" smtClean="0"/>
              <a:t>Only those NRT items judged to be aligned by Georgia educators will contribute to the criterion-referenced proficiency designations of students.</a:t>
            </a:r>
          </a:p>
          <a:p>
            <a:r>
              <a:rPr lang="en-US" altLang="en-US" sz="2400" smtClean="0"/>
              <a:t>The remaining 10 or so items, while not necessarily aligned to the grade level/course content standards, will </a:t>
            </a:r>
            <a:r>
              <a:rPr lang="en-US" altLang="en-US" sz="2400" u="sng" smtClean="0"/>
              <a:t>not</a:t>
            </a:r>
            <a:r>
              <a:rPr lang="en-US" altLang="en-US" sz="2400" smtClean="0"/>
              <a:t> contribute to the proficiency designation.</a:t>
            </a:r>
          </a:p>
          <a:p>
            <a:endParaRPr lang="en-US" altLang="en-US" sz="2400" smtClean="0"/>
          </a:p>
        </p:txBody>
      </p:sp>
      <p:sp>
        <p:nvSpPr>
          <p:cNvPr id="2" name="TextBox 1"/>
          <p:cNvSpPr txBox="1"/>
          <p:nvPr/>
        </p:nvSpPr>
        <p:spPr>
          <a:xfrm>
            <a:off x="5105400" y="5954713"/>
            <a:ext cx="2971800" cy="7397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a:latin typeface="+mj-lt"/>
              </a:rPr>
              <a:t>The NRT items were selected to reflect the full </a:t>
            </a:r>
            <a:r>
              <a:rPr lang="en-US" sz="1400" dirty="0" err="1">
                <a:latin typeface="+mj-lt"/>
              </a:rPr>
              <a:t>TerraNova</a:t>
            </a:r>
            <a:r>
              <a:rPr lang="en-US" sz="1400" dirty="0">
                <a:latin typeface="+mj-lt"/>
              </a:rPr>
              <a:t> subtest for each content area.</a:t>
            </a:r>
          </a:p>
        </p:txBody>
      </p:sp>
    </p:spTree>
    <p:extLst>
      <p:ext uri="{BB962C8B-B14F-4D97-AF65-F5344CB8AC3E}">
        <p14:creationId xmlns:p14="http://schemas.microsoft.com/office/powerpoint/2010/main" val="1343740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274638"/>
            <a:ext cx="8839200" cy="563562"/>
          </a:xfrm>
        </p:spPr>
        <p:txBody>
          <a:bodyPr/>
          <a:lstStyle/>
          <a:p>
            <a:r>
              <a:rPr lang="en-US" altLang="en-US" smtClean="0">
                <a:solidFill>
                  <a:srgbClr val="0000CC"/>
                </a:solidFill>
              </a:rPr>
              <a:t>Georgia Milestones: </a:t>
            </a:r>
            <a:r>
              <a:rPr lang="en-US" altLang="en-US" smtClean="0">
                <a:solidFill>
                  <a:srgbClr val="FF0000"/>
                </a:solidFill>
              </a:rPr>
              <a:t>Embedded NRT</a:t>
            </a:r>
          </a:p>
        </p:txBody>
      </p:sp>
      <p:sp>
        <p:nvSpPr>
          <p:cNvPr id="9219" name="Content Placeholder 2"/>
          <p:cNvSpPr>
            <a:spLocks noGrp="1"/>
          </p:cNvSpPr>
          <p:nvPr>
            <p:ph idx="1"/>
          </p:nvPr>
        </p:nvSpPr>
        <p:spPr>
          <a:xfrm>
            <a:off x="457200" y="1112838"/>
            <a:ext cx="8229600" cy="4983162"/>
          </a:xfrm>
        </p:spPr>
        <p:txBody>
          <a:bodyPr/>
          <a:lstStyle/>
          <a:p>
            <a:r>
              <a:rPr lang="en-US" altLang="en-US" sz="2400" dirty="0" smtClean="0"/>
              <a:t>Teachers and students should be aware that the tests will include a small number of NRT items (10) </a:t>
            </a:r>
            <a:r>
              <a:rPr lang="en-US" altLang="en-US" sz="2400" dirty="0" smtClean="0">
                <a:solidFill>
                  <a:srgbClr val="FF0000"/>
                </a:solidFill>
              </a:rPr>
              <a:t>for which students have not had direct instruction.</a:t>
            </a:r>
          </a:p>
          <a:p>
            <a:pPr lvl="1"/>
            <a:r>
              <a:rPr lang="en-US" altLang="en-US" sz="2000" dirty="0" smtClean="0"/>
              <a:t>These items will contribute only the NRT score and will </a:t>
            </a:r>
            <a:r>
              <a:rPr lang="en-US" altLang="en-US" sz="2000" u="sng" dirty="0" smtClean="0"/>
              <a:t>not</a:t>
            </a:r>
            <a:r>
              <a:rPr lang="en-US" altLang="en-US" sz="2000" dirty="0" smtClean="0"/>
              <a:t> contribute to the criterion-referenced score and proficiency designation that is used in promotion/retention, course grade, student growth, educator effectiveness measures, or accountability (CCRPI).</a:t>
            </a:r>
          </a:p>
          <a:p>
            <a:pPr lvl="1"/>
            <a:r>
              <a:rPr lang="en-US" altLang="en-US" sz="2000" dirty="0" smtClean="0"/>
              <a:t>The content and skills measured within these items reflect </a:t>
            </a:r>
            <a:r>
              <a:rPr lang="en-US" altLang="en-US" sz="2000" dirty="0" smtClean="0">
                <a:solidFill>
                  <a:srgbClr val="FF0000"/>
                </a:solidFill>
              </a:rPr>
              <a:t>more global</a:t>
            </a:r>
            <a:r>
              <a:rPr lang="en-US" altLang="en-US" sz="2000" dirty="0" smtClean="0"/>
              <a:t> concepts within the content area (such as, reading comprehension, language, mathematics, science, or social studies) that students encounter during the course of their matriculation.  </a:t>
            </a:r>
            <a:r>
              <a:rPr lang="en-US" altLang="en-US" sz="2000" dirty="0" smtClean="0">
                <a:solidFill>
                  <a:srgbClr val="FF0000"/>
                </a:solidFill>
              </a:rPr>
              <a:t>This is particularly true in science and social studies.</a:t>
            </a:r>
            <a:endParaRPr lang="en-US" altLang="en-US" sz="1600" dirty="0" smtClean="0">
              <a:solidFill>
                <a:srgbClr val="FF0000"/>
              </a:solidFill>
            </a:endParaRPr>
          </a:p>
          <a:p>
            <a:endParaRPr lang="en-US" altLang="en-US" sz="2400" dirty="0" smtClean="0"/>
          </a:p>
        </p:txBody>
      </p:sp>
      <p:sp>
        <p:nvSpPr>
          <p:cNvPr id="2" name="TextBox 1"/>
          <p:cNvSpPr txBox="1"/>
          <p:nvPr/>
        </p:nvSpPr>
        <p:spPr>
          <a:xfrm>
            <a:off x="4617523" y="5486400"/>
            <a:ext cx="4495799"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sz="1800" dirty="0" smtClean="0">
                <a:solidFill>
                  <a:srgbClr val="0000FF"/>
                </a:solidFill>
                <a:latin typeface="+mj-lt"/>
              </a:rPr>
              <a:t>Georgia Milestones will included norm-referenced items that are not directly aligned to the grade level or course standards.  These items will not impact student scores.</a:t>
            </a:r>
            <a:endParaRPr lang="en-US" sz="1800" dirty="0">
              <a:solidFill>
                <a:srgbClr val="0000FF"/>
              </a:solidFill>
              <a:latin typeface="+mj-lt"/>
            </a:endParaRPr>
          </a:p>
        </p:txBody>
      </p:sp>
    </p:spTree>
    <p:extLst>
      <p:ext uri="{BB962C8B-B14F-4D97-AF65-F5344CB8AC3E}">
        <p14:creationId xmlns:p14="http://schemas.microsoft.com/office/powerpoint/2010/main" val="56459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solidFill>
                  <a:srgbClr val="FF0000"/>
                </a:solidFill>
              </a:rPr>
              <a:t>Georgia Milestones</a:t>
            </a:r>
          </a:p>
        </p:txBody>
      </p:sp>
      <p:sp>
        <p:nvSpPr>
          <p:cNvPr id="15363" name="Content Placeholder 2"/>
          <p:cNvSpPr>
            <a:spLocks noGrp="1"/>
          </p:cNvSpPr>
          <p:nvPr>
            <p:ph idx="1"/>
          </p:nvPr>
        </p:nvSpPr>
        <p:spPr/>
        <p:txBody>
          <a:bodyPr/>
          <a:lstStyle/>
          <a:p>
            <a:r>
              <a:rPr lang="en-US" altLang="en-US" dirty="0" smtClean="0"/>
              <a:t>It is important to remember that Georgia Milestones is primarily a criterion-referenced test, reflecting the content standards for each grade and course</a:t>
            </a:r>
          </a:p>
          <a:p>
            <a:pPr lvl="1"/>
            <a:r>
              <a:rPr lang="en-US" altLang="en-US" dirty="0" smtClean="0"/>
              <a:t>teachers should teach the Georgia state-adopted content standards and </a:t>
            </a:r>
            <a:r>
              <a:rPr lang="en-US" altLang="en-US" u="sng" dirty="0" smtClean="0"/>
              <a:t>not</a:t>
            </a:r>
            <a:r>
              <a:rPr lang="en-US" altLang="en-US" dirty="0" smtClean="0"/>
              <a:t> the NRT standards</a:t>
            </a:r>
          </a:p>
          <a:p>
            <a:endParaRPr lang="en-US" altLang="en-US" dirty="0" smtClean="0"/>
          </a:p>
          <a:p>
            <a:endParaRPr lang="en-US" altLang="en-US" dirty="0" smtClean="0"/>
          </a:p>
        </p:txBody>
      </p:sp>
      <p:sp>
        <p:nvSpPr>
          <p:cNvPr id="2" name="TextBox 1"/>
          <p:cNvSpPr txBox="1"/>
          <p:nvPr/>
        </p:nvSpPr>
        <p:spPr>
          <a:xfrm>
            <a:off x="4267200" y="5181600"/>
            <a:ext cx="4648200"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2000" dirty="0">
                <a:solidFill>
                  <a:srgbClr val="FF0000"/>
                </a:solidFill>
                <a:latin typeface="+mj-lt"/>
              </a:rPr>
              <a:t>Remember:  All important uses of the test results – for both students and educators –  will be based on the criterion-referenced scores and proficiency determinations.</a:t>
            </a:r>
          </a:p>
        </p:txBody>
      </p:sp>
    </p:spTree>
    <p:extLst>
      <p:ext uri="{BB962C8B-B14F-4D97-AF65-F5344CB8AC3E}">
        <p14:creationId xmlns:p14="http://schemas.microsoft.com/office/powerpoint/2010/main" val="398699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4288"/>
            <a:ext cx="8229600" cy="1143000"/>
          </a:xfrm>
        </p:spPr>
        <p:txBody>
          <a:bodyPr/>
          <a:lstStyle/>
          <a:p>
            <a:r>
              <a:rPr lang="en-US" altLang="en-US" sz="4800" smtClean="0">
                <a:solidFill>
                  <a:srgbClr val="0000CC"/>
                </a:solidFill>
              </a:rPr>
              <a:t>Georgia Milestones</a:t>
            </a:r>
          </a:p>
        </p:txBody>
      </p:sp>
      <p:sp>
        <p:nvSpPr>
          <p:cNvPr id="10243" name="Content Placeholder 2"/>
          <p:cNvSpPr>
            <a:spLocks noGrp="1"/>
          </p:cNvSpPr>
          <p:nvPr>
            <p:ph idx="1"/>
          </p:nvPr>
        </p:nvSpPr>
        <p:spPr>
          <a:xfrm>
            <a:off x="457200" y="1066800"/>
            <a:ext cx="8229600" cy="5257800"/>
          </a:xfrm>
        </p:spPr>
        <p:txBody>
          <a:bodyPr/>
          <a:lstStyle/>
          <a:p>
            <a:pPr marL="57150" indent="0" algn="ctr">
              <a:buFont typeface="Arial" panose="020B0604020202020204" pitchFamily="34" charset="0"/>
              <a:buNone/>
              <a:defRPr/>
            </a:pPr>
            <a:r>
              <a:rPr lang="en-US" altLang="en-US" sz="3600" b="1" dirty="0">
                <a:solidFill>
                  <a:srgbClr val="FF0000"/>
                </a:solidFill>
              </a:rPr>
              <a:t>General Test </a:t>
            </a:r>
            <a:r>
              <a:rPr lang="en-US" altLang="en-US" sz="3600" b="1" dirty="0" smtClean="0">
                <a:solidFill>
                  <a:srgbClr val="FF0000"/>
                </a:solidFill>
              </a:rPr>
              <a:t>Parameters</a:t>
            </a:r>
          </a:p>
          <a:p>
            <a:pPr marL="57150" indent="0" algn="ctr">
              <a:buFont typeface="Arial" panose="020B0604020202020204" pitchFamily="34" charset="0"/>
              <a:buNone/>
              <a:defRPr/>
            </a:pPr>
            <a:endParaRPr lang="en-US" sz="1800" dirty="0" smtClean="0"/>
          </a:p>
          <a:p>
            <a:pPr marL="514350" indent="-457200">
              <a:buFont typeface="Arial" panose="020B0604020202020204" pitchFamily="34" charset="0"/>
              <a:buChar char="•"/>
              <a:defRPr/>
            </a:pPr>
            <a:r>
              <a:rPr lang="en-US" dirty="0" smtClean="0"/>
              <a:t>ELA will consist of 3 sections, 1 of which will focus mainly on writing</a:t>
            </a:r>
          </a:p>
          <a:p>
            <a:pPr marL="514350" indent="-457200">
              <a:buFont typeface="Arial" panose="020B0604020202020204" pitchFamily="34" charset="0"/>
              <a:buChar char="•"/>
              <a:defRPr/>
            </a:pPr>
            <a:r>
              <a:rPr lang="en-US" dirty="0" smtClean="0"/>
              <a:t>Mathematics will consist of 2 sections</a:t>
            </a:r>
          </a:p>
          <a:p>
            <a:pPr marL="514350" indent="-457200">
              <a:buFont typeface="Arial" panose="020B0604020202020204" pitchFamily="34" charset="0"/>
              <a:buChar char="•"/>
              <a:defRPr/>
            </a:pPr>
            <a:r>
              <a:rPr lang="en-US" dirty="0" smtClean="0"/>
              <a:t>Science will consist of 2 sections</a:t>
            </a:r>
          </a:p>
          <a:p>
            <a:pPr marL="514350" indent="-457200">
              <a:buFont typeface="Arial" panose="020B0604020202020204" pitchFamily="34" charset="0"/>
              <a:buChar char="•"/>
              <a:defRPr/>
            </a:pPr>
            <a:r>
              <a:rPr lang="en-US" dirty="0" smtClean="0"/>
              <a:t>Social Studies will consist of 2 sections</a:t>
            </a:r>
          </a:p>
          <a:p>
            <a:pPr lvl="1">
              <a:defRPr/>
            </a:pPr>
            <a:endParaRPr lang="en-US" sz="2400" dirty="0"/>
          </a:p>
        </p:txBody>
      </p:sp>
      <p:sp>
        <p:nvSpPr>
          <p:cNvPr id="2" name="TextBox 1"/>
          <p:cNvSpPr txBox="1"/>
          <p:nvPr/>
        </p:nvSpPr>
        <p:spPr>
          <a:xfrm>
            <a:off x="4191000" y="5105400"/>
            <a:ext cx="4800600"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dirty="0">
                <a:latin typeface="+mj-lt"/>
              </a:rPr>
              <a:t>Each section will be </a:t>
            </a:r>
            <a:r>
              <a:rPr lang="en-US" dirty="0" smtClean="0">
                <a:latin typeface="+mj-lt"/>
              </a:rPr>
              <a:t>approximately</a:t>
            </a:r>
          </a:p>
          <a:p>
            <a:pPr>
              <a:defRPr/>
            </a:pPr>
            <a:r>
              <a:rPr lang="en-US" dirty="0" smtClean="0">
                <a:latin typeface="+mj-lt"/>
              </a:rPr>
              <a:t> </a:t>
            </a:r>
            <a:r>
              <a:rPr lang="en-US" dirty="0">
                <a:latin typeface="+mj-lt"/>
              </a:rPr>
              <a:t>70 minutes.</a:t>
            </a:r>
          </a:p>
        </p:txBody>
      </p:sp>
    </p:spTree>
    <p:extLst>
      <p:ext uri="{BB962C8B-B14F-4D97-AF65-F5344CB8AC3E}">
        <p14:creationId xmlns:p14="http://schemas.microsoft.com/office/powerpoint/2010/main" val="2299713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4288"/>
            <a:ext cx="8229600" cy="1143000"/>
          </a:xfrm>
        </p:spPr>
        <p:txBody>
          <a:bodyPr/>
          <a:lstStyle/>
          <a:p>
            <a:r>
              <a:rPr lang="en-US" altLang="en-US" sz="4800" smtClean="0">
                <a:solidFill>
                  <a:srgbClr val="0000CC"/>
                </a:solidFill>
              </a:rPr>
              <a:t>Georgia Milestones</a:t>
            </a:r>
          </a:p>
        </p:txBody>
      </p:sp>
      <p:sp>
        <p:nvSpPr>
          <p:cNvPr id="10243" name="Content Placeholder 2"/>
          <p:cNvSpPr>
            <a:spLocks noGrp="1"/>
          </p:cNvSpPr>
          <p:nvPr>
            <p:ph idx="1"/>
          </p:nvPr>
        </p:nvSpPr>
        <p:spPr>
          <a:xfrm>
            <a:off x="457200" y="914400"/>
            <a:ext cx="8458200" cy="5562600"/>
          </a:xfrm>
        </p:spPr>
        <p:txBody>
          <a:bodyPr/>
          <a:lstStyle/>
          <a:p>
            <a:pPr marL="57150" indent="0" algn="ctr">
              <a:buFont typeface="Arial" panose="020B0604020202020204" pitchFamily="34" charset="0"/>
              <a:buNone/>
              <a:defRPr/>
            </a:pPr>
            <a:r>
              <a:rPr lang="en-US" altLang="en-US" sz="3600" b="1" dirty="0">
                <a:solidFill>
                  <a:srgbClr val="FF0000"/>
                </a:solidFill>
              </a:rPr>
              <a:t>General Test </a:t>
            </a:r>
            <a:r>
              <a:rPr lang="en-US" altLang="en-US" sz="3600" b="1" dirty="0" smtClean="0">
                <a:solidFill>
                  <a:srgbClr val="FF0000"/>
                </a:solidFill>
              </a:rPr>
              <a:t>Parameters:  </a:t>
            </a:r>
            <a:r>
              <a:rPr lang="en-US" altLang="en-US" sz="3600" b="1" dirty="0" smtClean="0">
                <a:solidFill>
                  <a:srgbClr val="0000CC"/>
                </a:solidFill>
              </a:rPr>
              <a:t>ELA</a:t>
            </a:r>
            <a:endParaRPr lang="en-US" altLang="en-US" sz="3600" dirty="0" smtClean="0">
              <a:solidFill>
                <a:srgbClr val="0000CC"/>
              </a:solidFill>
            </a:endParaRPr>
          </a:p>
          <a:p>
            <a:pPr marL="57150" indent="0">
              <a:buFont typeface="Arial" panose="020B0604020202020204" pitchFamily="34" charset="0"/>
              <a:buNone/>
              <a:defRPr/>
            </a:pPr>
            <a:r>
              <a:rPr lang="en-US" altLang="en-US" sz="2800" b="1" dirty="0" smtClean="0"/>
              <a:t>Criterion-Referenced</a:t>
            </a:r>
          </a:p>
          <a:p>
            <a:pPr marL="457200" lvl="1" indent="0">
              <a:buFont typeface="Arial" charset="0"/>
              <a:buNone/>
              <a:defRPr/>
            </a:pPr>
            <a:r>
              <a:rPr lang="en-US" altLang="en-US" sz="2000" dirty="0" smtClean="0"/>
              <a:t>Total Number of Items:  44  /  Total Number of Points: 55</a:t>
            </a:r>
          </a:p>
          <a:p>
            <a:pPr marL="57150" indent="0">
              <a:buFont typeface="Arial" charset="0"/>
              <a:buNone/>
              <a:defRPr/>
            </a:pPr>
            <a:r>
              <a:rPr lang="en-US" altLang="en-US" sz="2400" b="1" dirty="0"/>
              <a:t> </a:t>
            </a:r>
            <a:r>
              <a:rPr lang="en-US" altLang="en-US" sz="2400" b="1" dirty="0" smtClean="0"/>
              <a:t>      Breakdown by Item Type:</a:t>
            </a:r>
          </a:p>
          <a:p>
            <a:pPr marL="800100" lvl="1">
              <a:defRPr/>
            </a:pPr>
            <a:r>
              <a:rPr lang="en-US" altLang="en-US" sz="2000" dirty="0" smtClean="0"/>
              <a:t>40 Selected Response </a:t>
            </a:r>
            <a:r>
              <a:rPr lang="en-US" altLang="en-US" sz="1600" dirty="0" smtClean="0"/>
              <a:t>(worth 1 point each; 10 of which are aligned NRT</a:t>
            </a:r>
            <a:r>
              <a:rPr lang="en-US" altLang="en-US" sz="1800" dirty="0" smtClean="0"/>
              <a:t>)</a:t>
            </a:r>
          </a:p>
          <a:p>
            <a:pPr marL="800100" lvl="1">
              <a:defRPr/>
            </a:pPr>
            <a:r>
              <a:rPr lang="en-US" altLang="en-US" sz="2000" dirty="0" smtClean="0"/>
              <a:t>2 Constructed Response </a:t>
            </a:r>
            <a:r>
              <a:rPr lang="en-US" altLang="en-US" sz="1600" dirty="0" smtClean="0"/>
              <a:t>(2 points each)</a:t>
            </a:r>
          </a:p>
          <a:p>
            <a:pPr marL="800100" lvl="1">
              <a:defRPr/>
            </a:pPr>
            <a:r>
              <a:rPr lang="en-US" altLang="en-US" sz="2000" dirty="0" smtClean="0"/>
              <a:t>1 Constructed Response </a:t>
            </a:r>
            <a:r>
              <a:rPr lang="en-US" altLang="en-US" sz="1600" dirty="0" smtClean="0"/>
              <a:t>(worth 4 points</a:t>
            </a:r>
            <a:r>
              <a:rPr lang="en-US" altLang="en-US" sz="1800" dirty="0" smtClean="0"/>
              <a:t>)</a:t>
            </a:r>
            <a:endParaRPr lang="en-US" altLang="en-US" sz="2000" dirty="0" smtClean="0"/>
          </a:p>
          <a:p>
            <a:pPr marL="800100" lvl="1">
              <a:defRPr/>
            </a:pPr>
            <a:r>
              <a:rPr lang="en-US" altLang="en-US" sz="2000" dirty="0" smtClean="0"/>
              <a:t>1 Extended Response </a:t>
            </a:r>
            <a:r>
              <a:rPr lang="en-US" altLang="en-US" sz="1600" dirty="0" smtClean="0"/>
              <a:t>(worth 7 points)</a:t>
            </a:r>
          </a:p>
          <a:p>
            <a:pPr marL="57150" indent="0">
              <a:buFont typeface="Arial" charset="0"/>
              <a:buNone/>
              <a:defRPr/>
            </a:pPr>
            <a:r>
              <a:rPr lang="en-US" altLang="en-US" sz="2400" b="1" dirty="0" smtClean="0"/>
              <a:t>Norm-Referenced</a:t>
            </a:r>
          </a:p>
          <a:p>
            <a:pPr marL="800100" lvl="1">
              <a:defRPr/>
            </a:pPr>
            <a:r>
              <a:rPr lang="en-US" altLang="en-US" sz="2000" dirty="0" smtClean="0"/>
              <a:t>Total Number of Items:  20 </a:t>
            </a:r>
            <a:r>
              <a:rPr lang="en-US" altLang="en-US" sz="1600" dirty="0" smtClean="0"/>
              <a:t>(10 of which contribute to CR score)</a:t>
            </a:r>
          </a:p>
          <a:p>
            <a:pPr marL="57150" indent="0">
              <a:buFont typeface="Arial" charset="0"/>
              <a:buNone/>
              <a:defRPr/>
            </a:pPr>
            <a:r>
              <a:rPr lang="en-US" altLang="en-US" sz="2400" b="1" dirty="0" smtClean="0"/>
              <a:t>Embedded Field Test</a:t>
            </a:r>
          </a:p>
          <a:p>
            <a:pPr marL="800100" lvl="1">
              <a:defRPr/>
            </a:pPr>
            <a:r>
              <a:rPr lang="en-US" altLang="en-US" sz="2000" dirty="0" smtClean="0"/>
              <a:t>Total field test items:  6</a:t>
            </a:r>
          </a:p>
        </p:txBody>
      </p:sp>
      <p:sp>
        <p:nvSpPr>
          <p:cNvPr id="4" name="TextBox 3"/>
          <p:cNvSpPr txBox="1"/>
          <p:nvPr/>
        </p:nvSpPr>
        <p:spPr>
          <a:xfrm>
            <a:off x="5029200" y="5715000"/>
            <a:ext cx="396240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dirty="0">
                <a:latin typeface="+mj-lt"/>
              </a:rPr>
              <a:t>Total number of items taken by each student</a:t>
            </a:r>
            <a:r>
              <a:rPr lang="en-US" dirty="0" smtClean="0">
                <a:latin typeface="+mj-lt"/>
              </a:rPr>
              <a:t>:  60</a:t>
            </a:r>
            <a:endParaRPr lang="en-US" dirty="0">
              <a:latin typeface="+mj-lt"/>
            </a:endParaRPr>
          </a:p>
        </p:txBody>
      </p:sp>
    </p:spTree>
    <p:extLst>
      <p:ext uri="{BB962C8B-B14F-4D97-AF65-F5344CB8AC3E}">
        <p14:creationId xmlns:p14="http://schemas.microsoft.com/office/powerpoint/2010/main" val="1382607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4288"/>
            <a:ext cx="8229600" cy="1143000"/>
          </a:xfrm>
        </p:spPr>
        <p:txBody>
          <a:bodyPr/>
          <a:lstStyle/>
          <a:p>
            <a:r>
              <a:rPr lang="en-US" altLang="en-US" sz="4800" smtClean="0">
                <a:solidFill>
                  <a:srgbClr val="0000CC"/>
                </a:solidFill>
              </a:rPr>
              <a:t>Georgia Milestones</a:t>
            </a:r>
          </a:p>
        </p:txBody>
      </p:sp>
      <p:sp>
        <p:nvSpPr>
          <p:cNvPr id="10243" name="Content Placeholder 2"/>
          <p:cNvSpPr>
            <a:spLocks noGrp="1"/>
          </p:cNvSpPr>
          <p:nvPr>
            <p:ph idx="1"/>
          </p:nvPr>
        </p:nvSpPr>
        <p:spPr>
          <a:xfrm>
            <a:off x="457200" y="990600"/>
            <a:ext cx="8229600" cy="5257800"/>
          </a:xfrm>
        </p:spPr>
        <p:txBody>
          <a:bodyPr/>
          <a:lstStyle/>
          <a:p>
            <a:pPr marL="0" indent="0" algn="ctr">
              <a:buFont typeface="Arial" panose="020B0604020202020204" pitchFamily="34" charset="0"/>
              <a:buNone/>
              <a:defRPr/>
            </a:pPr>
            <a:r>
              <a:rPr lang="en-US" altLang="en-US" sz="3600" b="1" dirty="0" smtClean="0">
                <a:solidFill>
                  <a:srgbClr val="FF0000"/>
                </a:solidFill>
              </a:rPr>
              <a:t>Writing </a:t>
            </a:r>
            <a:r>
              <a:rPr lang="en-US" altLang="en-US" sz="3600" b="1" dirty="0">
                <a:solidFill>
                  <a:srgbClr val="FF0000"/>
                </a:solidFill>
              </a:rPr>
              <a:t>at Every </a:t>
            </a:r>
            <a:r>
              <a:rPr lang="en-US" altLang="en-US" sz="3600" b="1" dirty="0" smtClean="0">
                <a:solidFill>
                  <a:srgbClr val="FF0000"/>
                </a:solidFill>
              </a:rPr>
              <a:t>Grade</a:t>
            </a:r>
            <a:endParaRPr lang="en-US" sz="2000" dirty="0" smtClean="0"/>
          </a:p>
          <a:p>
            <a:pPr marL="457200" lvl="1" indent="0">
              <a:buFont typeface="Arial" panose="020B0604020202020204" pitchFamily="34" charset="0"/>
              <a:buNone/>
              <a:defRPr/>
            </a:pPr>
            <a:endParaRPr lang="en-US" sz="1200" dirty="0"/>
          </a:p>
          <a:p>
            <a:pPr>
              <a:buFont typeface="Arial" charset="0"/>
              <a:buChar char="–"/>
              <a:defRPr/>
            </a:pPr>
            <a:r>
              <a:rPr lang="en-US" sz="2400" dirty="0" smtClean="0">
                <a:solidFill>
                  <a:srgbClr val="0000CC"/>
                </a:solidFill>
              </a:rPr>
              <a:t>All</a:t>
            </a:r>
            <a:r>
              <a:rPr lang="en-US" sz="2400" dirty="0" smtClean="0"/>
              <a:t> students will encounter an extended constructed-response item allowing for </a:t>
            </a:r>
            <a:r>
              <a:rPr lang="en-US" sz="2400" dirty="0" smtClean="0">
                <a:solidFill>
                  <a:srgbClr val="0000CC"/>
                </a:solidFill>
              </a:rPr>
              <a:t>narrative</a:t>
            </a:r>
            <a:r>
              <a:rPr lang="en-US" sz="2400" dirty="0" smtClean="0"/>
              <a:t> prose, in response to text, within first or second section of the test.</a:t>
            </a:r>
          </a:p>
          <a:p>
            <a:pPr>
              <a:buFont typeface="Arial" charset="0"/>
              <a:buChar char="–"/>
              <a:defRPr/>
            </a:pPr>
            <a:r>
              <a:rPr lang="en-US" sz="2400" dirty="0" smtClean="0"/>
              <a:t>Within the writing section of the test, students will read a pair of passages and complete a series of “warm-up” items:</a:t>
            </a:r>
          </a:p>
          <a:p>
            <a:pPr lvl="1">
              <a:buFont typeface="Courier New" panose="02070309020205020404" pitchFamily="49" charset="0"/>
              <a:buChar char="o"/>
              <a:defRPr/>
            </a:pPr>
            <a:r>
              <a:rPr lang="en-US" sz="2000" dirty="0" smtClean="0"/>
              <a:t>3 selected-response items asking about the salient features of each passage and comparing/contrasting between the two passages</a:t>
            </a:r>
          </a:p>
          <a:p>
            <a:pPr lvl="1">
              <a:buFont typeface="Courier New" panose="02070309020205020404" pitchFamily="49" charset="0"/>
              <a:buChar char="o"/>
              <a:defRPr/>
            </a:pPr>
            <a:r>
              <a:rPr lang="en-US" sz="2000" dirty="0" smtClean="0"/>
              <a:t>1 constructed-response item requiring linking the two passages</a:t>
            </a:r>
          </a:p>
          <a:p>
            <a:pPr lvl="1">
              <a:buFont typeface="Courier New" panose="02070309020205020404" pitchFamily="49" charset="0"/>
              <a:buChar char="o"/>
              <a:defRPr/>
            </a:pPr>
            <a:r>
              <a:rPr lang="en-US" sz="2000" dirty="0" smtClean="0"/>
              <a:t>1 writing prompt (allowing for an extended writing response) in which students must cite evidence to support their conclusions, claims, etc.</a:t>
            </a:r>
          </a:p>
        </p:txBody>
      </p:sp>
      <p:sp>
        <p:nvSpPr>
          <p:cNvPr id="3" name="TextBox 2"/>
          <p:cNvSpPr txBox="1"/>
          <p:nvPr/>
        </p:nvSpPr>
        <p:spPr>
          <a:xfrm>
            <a:off x="4560888" y="5724525"/>
            <a:ext cx="4495800" cy="1108075"/>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dirty="0">
                <a:latin typeface="+mj-lt"/>
              </a:rPr>
              <a:t>Genres</a:t>
            </a:r>
          </a:p>
          <a:p>
            <a:pPr>
              <a:defRPr/>
            </a:pPr>
            <a:r>
              <a:rPr lang="en-US" sz="1600" dirty="0">
                <a:latin typeface="+mj-lt"/>
              </a:rPr>
              <a:t>Writing prompts will be </a:t>
            </a:r>
            <a:r>
              <a:rPr lang="en-US" sz="1600" dirty="0">
                <a:solidFill>
                  <a:srgbClr val="0000CC"/>
                </a:solidFill>
                <a:latin typeface="+mj-lt"/>
              </a:rPr>
              <a:t>informative/explanatory</a:t>
            </a:r>
            <a:r>
              <a:rPr lang="en-US" sz="1600" dirty="0">
                <a:latin typeface="+mj-lt"/>
              </a:rPr>
              <a:t> or </a:t>
            </a:r>
            <a:r>
              <a:rPr lang="en-US" sz="1600" dirty="0">
                <a:solidFill>
                  <a:srgbClr val="0000CC"/>
                </a:solidFill>
                <a:latin typeface="+mj-lt"/>
              </a:rPr>
              <a:t>opinion/argumentative</a:t>
            </a:r>
            <a:r>
              <a:rPr lang="en-US" sz="1600" dirty="0">
                <a:latin typeface="+mj-lt"/>
              </a:rPr>
              <a:t> depending on the grade level.  Students could encounter either genre.</a:t>
            </a:r>
          </a:p>
        </p:txBody>
      </p:sp>
      <p:sp>
        <p:nvSpPr>
          <p:cNvPr id="2" name="TextBox 1"/>
          <p:cNvSpPr txBox="1"/>
          <p:nvPr/>
        </p:nvSpPr>
        <p:spPr>
          <a:xfrm>
            <a:off x="0" y="6022975"/>
            <a:ext cx="4191000" cy="83185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600" b="1" dirty="0">
                <a:solidFill>
                  <a:srgbClr val="FF0000"/>
                </a:solidFill>
              </a:rPr>
              <a:t>Warning:</a:t>
            </a:r>
            <a:r>
              <a:rPr lang="en-US" sz="1600" dirty="0"/>
              <a:t>  Students who simply rewrite excerpts from the passage(s) to illustrate their point(s) will not receive favorable scores.</a:t>
            </a:r>
          </a:p>
        </p:txBody>
      </p:sp>
    </p:spTree>
    <p:extLst>
      <p:ext uri="{BB962C8B-B14F-4D97-AF65-F5344CB8AC3E}">
        <p14:creationId xmlns:p14="http://schemas.microsoft.com/office/powerpoint/2010/main" val="125048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johnbarg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2dd1e1736f5aa316f9a71b8205a09a78">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a198b40d19950773205ce50eeea4120a"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Props1.xml><?xml version="1.0" encoding="utf-8"?>
<ds:datastoreItem xmlns:ds="http://schemas.openxmlformats.org/officeDocument/2006/customXml" ds:itemID="{1A3A2350-23E7-4C37-BF71-3DD03DE631DA}"/>
</file>

<file path=customXml/itemProps2.xml><?xml version="1.0" encoding="utf-8"?>
<ds:datastoreItem xmlns:ds="http://schemas.openxmlformats.org/officeDocument/2006/customXml" ds:itemID="{2A42DB0D-DEBF-4E48-9387-D14352EBE081}"/>
</file>

<file path=customXml/itemProps3.xml><?xml version="1.0" encoding="utf-8"?>
<ds:datastoreItem xmlns:ds="http://schemas.openxmlformats.org/officeDocument/2006/customXml" ds:itemID="{41600075-2952-49B0-B629-5B92CA040709}"/>
</file>

<file path=docProps/app.xml><?xml version="1.0" encoding="utf-8"?>
<Properties xmlns="http://schemas.openxmlformats.org/officeDocument/2006/extended-properties" xmlns:vt="http://schemas.openxmlformats.org/officeDocument/2006/docPropsVTypes">
  <Template>johnbarge2</Template>
  <TotalTime>8950</TotalTime>
  <Words>2295</Words>
  <Application>Microsoft Office PowerPoint</Application>
  <PresentationFormat>On-screen Show (4:3)</PresentationFormat>
  <Paragraphs>293</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johnbarge2</vt:lpstr>
      <vt:lpstr>Melissa Fincher, Ph.D. Deputy Superintendent, Assessment &amp; Accountability mfincher@doe.k12.ga.us</vt:lpstr>
      <vt:lpstr>Georgia Milestones</vt:lpstr>
      <vt:lpstr>Georgia Milestones: Unique Features</vt:lpstr>
      <vt:lpstr>Georgia Milestones: Embedded NRT</vt:lpstr>
      <vt:lpstr>Georgia Milestones: Embedded NRT</vt:lpstr>
      <vt:lpstr>Georgia Milestones</vt:lpstr>
      <vt:lpstr>Georgia Milestones</vt:lpstr>
      <vt:lpstr>Georgia Milestones</vt:lpstr>
      <vt:lpstr>Georgia Milestones</vt:lpstr>
      <vt:lpstr>Georgia Milestones:  Rubrics</vt:lpstr>
      <vt:lpstr>2013-2014 Student Achievement by Administration Mode:  ELA</vt:lpstr>
      <vt:lpstr>Extended Constructed Response: HS Narrative Writing</vt:lpstr>
      <vt:lpstr>Extended Writing Response:  HS</vt:lpstr>
      <vt:lpstr>Extended Writing Response:  HS</vt:lpstr>
      <vt:lpstr>Georgia Milestones</vt:lpstr>
      <vt:lpstr>2013-2014 Student Achievement by Administration Mode:  Social Studies</vt:lpstr>
      <vt:lpstr>Social Studies</vt:lpstr>
      <vt:lpstr>Extended Response Item SS4H2b</vt:lpstr>
      <vt:lpstr>Rubric</vt:lpstr>
      <vt:lpstr>Exemplar Response</vt:lpstr>
      <vt:lpstr>Student Response Score 3</vt:lpstr>
      <vt:lpstr>Student Response Score 2</vt:lpstr>
      <vt:lpstr>Student Response Score 1</vt:lpstr>
    </vt:vector>
  </TitlesOfParts>
  <Company>Houghton Mifflin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HMCo</dc:creator>
  <cp:lastModifiedBy>Melissa Fincher</cp:lastModifiedBy>
  <cp:revision>1005</cp:revision>
  <cp:lastPrinted>2014-09-24T18:35:08Z</cp:lastPrinted>
  <dcterms:created xsi:type="dcterms:W3CDTF">2005-09-28T16:28:58Z</dcterms:created>
  <dcterms:modified xsi:type="dcterms:W3CDTF">2014-09-25T15:43:43Z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