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handoutMasterIdLst>
    <p:handoutMasterId r:id="rId33"/>
  </p:handoutMasterIdLst>
  <p:sldIdLst>
    <p:sldId id="469" r:id="rId2"/>
    <p:sldId id="470" r:id="rId3"/>
    <p:sldId id="471" r:id="rId4"/>
    <p:sldId id="472" r:id="rId5"/>
    <p:sldId id="473" r:id="rId6"/>
    <p:sldId id="474" r:id="rId7"/>
    <p:sldId id="475" r:id="rId8"/>
    <p:sldId id="476" r:id="rId9"/>
    <p:sldId id="487" r:id="rId10"/>
    <p:sldId id="477" r:id="rId11"/>
    <p:sldId id="486" r:id="rId12"/>
    <p:sldId id="448" r:id="rId13"/>
    <p:sldId id="447" r:id="rId14"/>
    <p:sldId id="460" r:id="rId15"/>
    <p:sldId id="461" r:id="rId16"/>
    <p:sldId id="463" r:id="rId17"/>
    <p:sldId id="462" r:id="rId18"/>
    <p:sldId id="464" r:id="rId19"/>
    <p:sldId id="465" r:id="rId20"/>
    <p:sldId id="466" r:id="rId21"/>
    <p:sldId id="467" r:id="rId22"/>
    <p:sldId id="488" r:id="rId23"/>
    <p:sldId id="489" r:id="rId24"/>
    <p:sldId id="485" r:id="rId25"/>
    <p:sldId id="479" r:id="rId26"/>
    <p:sldId id="480" r:id="rId27"/>
    <p:sldId id="481" r:id="rId28"/>
    <p:sldId id="482" r:id="rId29"/>
    <p:sldId id="483" r:id="rId30"/>
    <p:sldId id="484" r:id="rId3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551" autoAdjust="0"/>
  </p:normalViewPr>
  <p:slideViewPr>
    <p:cSldViewPr>
      <p:cViewPr>
        <p:scale>
          <a:sx n="80" d="100"/>
          <a:sy n="80" d="100"/>
        </p:scale>
        <p:origin x="-167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202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50FC8ACD-2ED3-44A8-8C3D-01092EA5B3CE}" type="datetimeFigureOut">
              <a:rPr lang="en-US" smtClean="0"/>
              <a:t>9/28/2014</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13E23068-5234-44BF-86A6-C19B19CFD819}" type="slidenum">
              <a:rPr lang="en-US" smtClean="0"/>
              <a:t>‹#›</a:t>
            </a:fld>
            <a:endParaRPr lang="en-US"/>
          </a:p>
        </p:txBody>
      </p:sp>
    </p:spTree>
    <p:extLst>
      <p:ext uri="{BB962C8B-B14F-4D97-AF65-F5344CB8AC3E}">
        <p14:creationId xmlns:p14="http://schemas.microsoft.com/office/powerpoint/2010/main" val="23210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atin typeface="Times New Roman" pitchFamily="18" charset="0"/>
                <a:ea typeface="+mn-ea"/>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8" tIns="46584" rIns="93168" bIns="46584" numCol="1" anchor="t" anchorCtr="0" compatLnSpc="1">
            <a:prstTxWarp prst="textNoShape">
              <a:avLst/>
            </a:prstTxWarp>
          </a:bodyPr>
          <a:lstStyle>
            <a:lvl1pPr algn="r">
              <a:defRPr sz="1200"/>
            </a:lvl1pPr>
          </a:lstStyle>
          <a:p>
            <a:fld id="{1582F57F-A487-4A9A-BA80-9DA25492A262}" type="datetimeFigureOut">
              <a:rPr lang="en-US"/>
              <a:pPr/>
              <a:t>9/28/2014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atin typeface="Times New Roman" pitchFamily="18" charset="0"/>
                <a:ea typeface="+mn-ea"/>
              </a:defRPr>
            </a:lvl1pPr>
          </a:lstStyle>
          <a:p>
            <a:pPr>
              <a:defRPr/>
            </a:pPr>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wrap="square" lIns="93168" tIns="46584" rIns="93168" bIns="46584" numCol="1" anchor="b" anchorCtr="0" compatLnSpc="1">
            <a:prstTxWarp prst="textNoShape">
              <a:avLst/>
            </a:prstTxWarp>
          </a:bodyPr>
          <a:lstStyle>
            <a:lvl1pPr algn="r">
              <a:defRPr sz="1200"/>
            </a:lvl1pPr>
          </a:lstStyle>
          <a:p>
            <a:fld id="{5BF2632C-B671-49FC-ADF7-0DF5D24DFC0E}" type="slidenum">
              <a:rPr lang="en-US"/>
              <a:pPr/>
              <a:t>‹#›</a:t>
            </a:fld>
            <a:endParaRPr lang="en-US"/>
          </a:p>
        </p:txBody>
      </p:sp>
    </p:spTree>
    <p:extLst>
      <p:ext uri="{BB962C8B-B14F-4D97-AF65-F5344CB8AC3E}">
        <p14:creationId xmlns:p14="http://schemas.microsoft.com/office/powerpoint/2010/main" val="3337076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2E38956-1385-4B2F-8124-DCBEE4ED9D4F}"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8A7F12F-2AA5-4C41-9E82-CE43EE1F01D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FD99F7B-EE7D-4D6A-A69C-0C0588CFE021}" type="slidenum">
              <a:rPr lang="en-US">
                <a:solidFill>
                  <a:prstClr val="black"/>
                </a:solidFill>
              </a:rPr>
              <a:pPr>
                <a:def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889" indent="-284709" eaLnBrk="0" hangingPunct="0">
              <a:spcBef>
                <a:spcPct val="30000"/>
              </a:spcBef>
              <a:defRPr sz="1200">
                <a:solidFill>
                  <a:schemeClr val="tx1"/>
                </a:solidFill>
                <a:latin typeface="Calibri" pitchFamily="34" charset="0"/>
              </a:defRPr>
            </a:lvl2pPr>
            <a:lvl3pPr marL="1140453" indent="-228091" eaLnBrk="0" hangingPunct="0">
              <a:spcBef>
                <a:spcPct val="30000"/>
              </a:spcBef>
              <a:defRPr sz="1200">
                <a:solidFill>
                  <a:schemeClr val="tx1"/>
                </a:solidFill>
                <a:latin typeface="Calibri" pitchFamily="34" charset="0"/>
              </a:defRPr>
            </a:lvl3pPr>
            <a:lvl4pPr marL="1596633" indent="-228091" eaLnBrk="0" hangingPunct="0">
              <a:spcBef>
                <a:spcPct val="30000"/>
              </a:spcBef>
              <a:defRPr sz="1200">
                <a:solidFill>
                  <a:schemeClr val="tx1"/>
                </a:solidFill>
                <a:latin typeface="Calibri" pitchFamily="34" charset="0"/>
              </a:defRPr>
            </a:lvl4pPr>
            <a:lvl5pPr marL="2052814" indent="-228091" eaLnBrk="0" hangingPunct="0">
              <a:spcBef>
                <a:spcPct val="30000"/>
              </a:spcBef>
              <a:defRPr sz="1200">
                <a:solidFill>
                  <a:schemeClr val="tx1"/>
                </a:solidFill>
                <a:latin typeface="Calibri" pitchFamily="34" charset="0"/>
              </a:defRPr>
            </a:lvl5pPr>
            <a:lvl6pPr marL="2518701" indent="-228091" eaLnBrk="0" fontAlgn="base" hangingPunct="0">
              <a:spcBef>
                <a:spcPct val="30000"/>
              </a:spcBef>
              <a:spcAft>
                <a:spcPct val="0"/>
              </a:spcAft>
              <a:defRPr sz="1200">
                <a:solidFill>
                  <a:schemeClr val="tx1"/>
                </a:solidFill>
                <a:latin typeface="Calibri" pitchFamily="34" charset="0"/>
              </a:defRPr>
            </a:lvl6pPr>
            <a:lvl7pPr marL="2984588" indent="-228091" eaLnBrk="0" fontAlgn="base" hangingPunct="0">
              <a:spcBef>
                <a:spcPct val="30000"/>
              </a:spcBef>
              <a:spcAft>
                <a:spcPct val="0"/>
              </a:spcAft>
              <a:defRPr sz="1200">
                <a:solidFill>
                  <a:schemeClr val="tx1"/>
                </a:solidFill>
                <a:latin typeface="Calibri" pitchFamily="34" charset="0"/>
              </a:defRPr>
            </a:lvl7pPr>
            <a:lvl8pPr marL="3450475" indent="-228091" eaLnBrk="0" fontAlgn="base" hangingPunct="0">
              <a:spcBef>
                <a:spcPct val="30000"/>
              </a:spcBef>
              <a:spcAft>
                <a:spcPct val="0"/>
              </a:spcAft>
              <a:defRPr sz="1200">
                <a:solidFill>
                  <a:schemeClr val="tx1"/>
                </a:solidFill>
                <a:latin typeface="Calibri" pitchFamily="34" charset="0"/>
              </a:defRPr>
            </a:lvl8pPr>
            <a:lvl9pPr marL="3916361" indent="-22809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E7BA543-35C0-4A7E-86AC-8403024ABF7F}" type="slidenum">
              <a:rPr lang="en-US" altLang="en-US" smtClean="0"/>
              <a:pPr eaLnBrk="1" fontAlgn="base" hangingPunct="1">
                <a:spcBef>
                  <a:spcPct val="0"/>
                </a:spcBef>
                <a:spcAft>
                  <a:spcPct val="0"/>
                </a:spcAft>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889" indent="-284709" eaLnBrk="0" hangingPunct="0">
              <a:spcBef>
                <a:spcPct val="30000"/>
              </a:spcBef>
              <a:defRPr sz="1200">
                <a:solidFill>
                  <a:schemeClr val="tx1"/>
                </a:solidFill>
                <a:latin typeface="Calibri" pitchFamily="34" charset="0"/>
              </a:defRPr>
            </a:lvl2pPr>
            <a:lvl3pPr marL="1140453" indent="-228091" eaLnBrk="0" hangingPunct="0">
              <a:spcBef>
                <a:spcPct val="30000"/>
              </a:spcBef>
              <a:defRPr sz="1200">
                <a:solidFill>
                  <a:schemeClr val="tx1"/>
                </a:solidFill>
                <a:latin typeface="Calibri" pitchFamily="34" charset="0"/>
              </a:defRPr>
            </a:lvl3pPr>
            <a:lvl4pPr marL="1596633" indent="-228091" eaLnBrk="0" hangingPunct="0">
              <a:spcBef>
                <a:spcPct val="30000"/>
              </a:spcBef>
              <a:defRPr sz="1200">
                <a:solidFill>
                  <a:schemeClr val="tx1"/>
                </a:solidFill>
                <a:latin typeface="Calibri" pitchFamily="34" charset="0"/>
              </a:defRPr>
            </a:lvl4pPr>
            <a:lvl5pPr marL="2052814" indent="-228091" eaLnBrk="0" hangingPunct="0">
              <a:spcBef>
                <a:spcPct val="30000"/>
              </a:spcBef>
              <a:defRPr sz="1200">
                <a:solidFill>
                  <a:schemeClr val="tx1"/>
                </a:solidFill>
                <a:latin typeface="Calibri" pitchFamily="34" charset="0"/>
              </a:defRPr>
            </a:lvl5pPr>
            <a:lvl6pPr marL="2518701" indent="-228091" eaLnBrk="0" fontAlgn="base" hangingPunct="0">
              <a:spcBef>
                <a:spcPct val="30000"/>
              </a:spcBef>
              <a:spcAft>
                <a:spcPct val="0"/>
              </a:spcAft>
              <a:defRPr sz="1200">
                <a:solidFill>
                  <a:schemeClr val="tx1"/>
                </a:solidFill>
                <a:latin typeface="Calibri" pitchFamily="34" charset="0"/>
              </a:defRPr>
            </a:lvl6pPr>
            <a:lvl7pPr marL="2984588" indent="-228091" eaLnBrk="0" fontAlgn="base" hangingPunct="0">
              <a:spcBef>
                <a:spcPct val="30000"/>
              </a:spcBef>
              <a:spcAft>
                <a:spcPct val="0"/>
              </a:spcAft>
              <a:defRPr sz="1200">
                <a:solidFill>
                  <a:schemeClr val="tx1"/>
                </a:solidFill>
                <a:latin typeface="Calibri" pitchFamily="34" charset="0"/>
              </a:defRPr>
            </a:lvl7pPr>
            <a:lvl8pPr marL="3450475" indent="-228091" eaLnBrk="0" fontAlgn="base" hangingPunct="0">
              <a:spcBef>
                <a:spcPct val="30000"/>
              </a:spcBef>
              <a:spcAft>
                <a:spcPct val="0"/>
              </a:spcAft>
              <a:defRPr sz="1200">
                <a:solidFill>
                  <a:schemeClr val="tx1"/>
                </a:solidFill>
                <a:latin typeface="Calibri" pitchFamily="34" charset="0"/>
              </a:defRPr>
            </a:lvl8pPr>
            <a:lvl9pPr marL="3916361" indent="-22809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0B4098C-0FC9-4A8E-AE2B-8D456DDDD873}" type="slidenum">
              <a:rPr lang="en-US" altLang="en-US" smtClean="0"/>
              <a:pPr eaLnBrk="1" fontAlgn="base" hangingPunct="1">
                <a:spcBef>
                  <a:spcPct val="0"/>
                </a:spcBef>
                <a:spcAft>
                  <a:spcPct val="0"/>
                </a:spcAft>
              </a:pPr>
              <a:t>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889" indent="-284709" eaLnBrk="0" hangingPunct="0">
              <a:spcBef>
                <a:spcPct val="30000"/>
              </a:spcBef>
              <a:defRPr sz="1200">
                <a:solidFill>
                  <a:schemeClr val="tx1"/>
                </a:solidFill>
                <a:latin typeface="Calibri" pitchFamily="34" charset="0"/>
              </a:defRPr>
            </a:lvl2pPr>
            <a:lvl3pPr marL="1140453" indent="-228091" eaLnBrk="0" hangingPunct="0">
              <a:spcBef>
                <a:spcPct val="30000"/>
              </a:spcBef>
              <a:defRPr sz="1200">
                <a:solidFill>
                  <a:schemeClr val="tx1"/>
                </a:solidFill>
                <a:latin typeface="Calibri" pitchFamily="34" charset="0"/>
              </a:defRPr>
            </a:lvl3pPr>
            <a:lvl4pPr marL="1596633" indent="-228091" eaLnBrk="0" hangingPunct="0">
              <a:spcBef>
                <a:spcPct val="30000"/>
              </a:spcBef>
              <a:defRPr sz="1200">
                <a:solidFill>
                  <a:schemeClr val="tx1"/>
                </a:solidFill>
                <a:latin typeface="Calibri" pitchFamily="34" charset="0"/>
              </a:defRPr>
            </a:lvl4pPr>
            <a:lvl5pPr marL="2052814" indent="-228091" eaLnBrk="0" hangingPunct="0">
              <a:spcBef>
                <a:spcPct val="30000"/>
              </a:spcBef>
              <a:defRPr sz="1200">
                <a:solidFill>
                  <a:schemeClr val="tx1"/>
                </a:solidFill>
                <a:latin typeface="Calibri" pitchFamily="34" charset="0"/>
              </a:defRPr>
            </a:lvl5pPr>
            <a:lvl6pPr marL="2518701" indent="-228091" eaLnBrk="0" fontAlgn="base" hangingPunct="0">
              <a:spcBef>
                <a:spcPct val="30000"/>
              </a:spcBef>
              <a:spcAft>
                <a:spcPct val="0"/>
              </a:spcAft>
              <a:defRPr sz="1200">
                <a:solidFill>
                  <a:schemeClr val="tx1"/>
                </a:solidFill>
                <a:latin typeface="Calibri" pitchFamily="34" charset="0"/>
              </a:defRPr>
            </a:lvl6pPr>
            <a:lvl7pPr marL="2984588" indent="-228091" eaLnBrk="0" fontAlgn="base" hangingPunct="0">
              <a:spcBef>
                <a:spcPct val="30000"/>
              </a:spcBef>
              <a:spcAft>
                <a:spcPct val="0"/>
              </a:spcAft>
              <a:defRPr sz="1200">
                <a:solidFill>
                  <a:schemeClr val="tx1"/>
                </a:solidFill>
                <a:latin typeface="Calibri" pitchFamily="34" charset="0"/>
              </a:defRPr>
            </a:lvl7pPr>
            <a:lvl8pPr marL="3450475" indent="-228091" eaLnBrk="0" fontAlgn="base" hangingPunct="0">
              <a:spcBef>
                <a:spcPct val="30000"/>
              </a:spcBef>
              <a:spcAft>
                <a:spcPct val="0"/>
              </a:spcAft>
              <a:defRPr sz="1200">
                <a:solidFill>
                  <a:schemeClr val="tx1"/>
                </a:solidFill>
                <a:latin typeface="Calibri" pitchFamily="34" charset="0"/>
              </a:defRPr>
            </a:lvl8pPr>
            <a:lvl9pPr marL="3916361" indent="-228091"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CA1BDA5-1786-465A-961B-48C9221E64F7}" type="slidenum">
              <a:rPr lang="en-US" altLang="en-US" smtClean="0"/>
              <a:pPr eaLnBrk="1" fontAlgn="base" hangingPunct="1">
                <a:spcBef>
                  <a:spcPct val="0"/>
                </a:spcBef>
                <a:spcAft>
                  <a:spcPct val="0"/>
                </a:spcAft>
              </a:pPr>
              <a:t>22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5C6F0178-0D52-4A99-B10C-B45F27F2C1A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F05BEE01-975A-4D2B-8356-2A2DA4C5F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6337E601-E338-42D7-B523-8881C428E2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0B8EB5BB-989E-4ABC-B105-B9FE95C77D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925683A9-AEC0-4E14-B2F0-A4F594065C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fld id="{0BDA4BD6-0A5E-42C8-ADDA-1A614CB7C09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5959FC45-9108-4BCD-8E4E-56B42C9974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E20C95C6-2FB2-4E8F-9E3E-34B901D74A5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C5FEE04-B82C-4FCE-BDB5-0EE3E4BBF0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6BD48ABF-0852-4A25-8F69-542EDDCD58A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a:defRPr sz="1200">
                <a:solidFill>
                  <a:schemeClr val="tx1"/>
                </a:solidFill>
                <a:latin typeface="Times New Roman" pitchFamily="18" charset="0"/>
                <a:ea typeface="+mn-ea"/>
              </a:defRPr>
            </a:lvl1pPr>
          </a:lstStyle>
          <a:p>
            <a:pPr>
              <a:defRPr/>
            </a:pPr>
            <a:endParaRPr lang="en-US"/>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a:lvl1pPr>
          </a:lstStyle>
          <a:p>
            <a:fld id="{0381F199-88F1-4D22-B925-65300222FB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fincher@doe.k12.ga.u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143000"/>
          </a:xfrm>
          <a:solidFill>
            <a:schemeClr val="bg1"/>
          </a:solidFill>
          <a:ln>
            <a:solidFill>
              <a:schemeClr val="tx2">
                <a:lumMod val="60000"/>
                <a:lumOff val="40000"/>
              </a:schemeClr>
            </a:solidFill>
          </a:ln>
        </p:spPr>
        <p:txBody>
          <a:bodyPr/>
          <a:lstStyle/>
          <a:p>
            <a:pPr algn="r">
              <a:defRPr/>
            </a:pPr>
            <a:r>
              <a:rPr lang="en-US" sz="2400" b="0" dirty="0" smtClean="0"/>
              <a:t>Melissa Fincher, Ph.D.</a:t>
            </a:r>
            <a:br>
              <a:rPr lang="en-US" sz="2400" b="0" dirty="0" smtClean="0"/>
            </a:br>
            <a:r>
              <a:rPr lang="en-US" sz="2000" b="0" dirty="0" smtClean="0"/>
              <a:t>Deputy Superintendent, Assessment &amp; Accountability</a:t>
            </a:r>
            <a:br>
              <a:rPr lang="en-US" sz="2000" b="0" dirty="0" smtClean="0"/>
            </a:br>
            <a:r>
              <a:rPr lang="en-US" sz="2000" b="0" dirty="0" smtClean="0">
                <a:hlinkClick r:id="rId2"/>
              </a:rPr>
              <a:t>mfincher@doe.k12.ga.us</a:t>
            </a:r>
            <a:endParaRPr lang="en-US" sz="2400" b="0" dirty="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1534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71600" y="4191000"/>
            <a:ext cx="5264326"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FF0000"/>
                </a:solidFill>
                <a:latin typeface="+mj-lt"/>
              </a:rPr>
              <a:t>2014 Fall GACIS:  Mathematics &amp; Science</a:t>
            </a:r>
            <a:endParaRPr lang="en-US" dirty="0">
              <a:solidFill>
                <a:srgbClr val="FF0000"/>
              </a:solidFill>
              <a:latin typeface="+mj-lt"/>
            </a:endParaRPr>
          </a:p>
        </p:txBody>
      </p:sp>
    </p:spTree>
    <p:extLst>
      <p:ext uri="{BB962C8B-B14F-4D97-AF65-F5344CB8AC3E}">
        <p14:creationId xmlns:p14="http://schemas.microsoft.com/office/powerpoint/2010/main" val="884009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solidFill>
                  <a:srgbClr val="0000CC"/>
                </a:solidFill>
              </a:rPr>
              <a:t>Georgia Milestones </a:t>
            </a:r>
            <a:br>
              <a:rPr lang="en-US" altLang="en-US" smtClean="0">
                <a:solidFill>
                  <a:srgbClr val="0000CC"/>
                </a:solidFill>
              </a:rPr>
            </a:br>
            <a:r>
              <a:rPr lang="en-US" altLang="en-US" smtClean="0">
                <a:solidFill>
                  <a:srgbClr val="0000CC"/>
                </a:solidFill>
              </a:rPr>
              <a:t>Calculator Policy</a:t>
            </a:r>
            <a:r>
              <a:rPr lang="en-US" altLang="en-US" smtClean="0"/>
              <a:t> </a:t>
            </a:r>
          </a:p>
        </p:txBody>
      </p:sp>
      <p:graphicFrame>
        <p:nvGraphicFramePr>
          <p:cNvPr id="5" name="Content Placeholder 4"/>
          <p:cNvGraphicFramePr>
            <a:graphicFrameLocks noGrp="1"/>
          </p:cNvGraphicFramePr>
          <p:nvPr>
            <p:ph idx="1"/>
          </p:nvPr>
        </p:nvGraphicFramePr>
        <p:xfrm>
          <a:off x="438150" y="1600200"/>
          <a:ext cx="8228013" cy="3170240"/>
        </p:xfrm>
        <a:graphic>
          <a:graphicData uri="http://schemas.openxmlformats.org/drawingml/2006/table">
            <a:tbl>
              <a:tblPr firstRow="1" bandRow="1">
                <a:tableStyleId>{5C22544A-7EE6-4342-B048-85BDC9FD1C3A}</a:tableStyleId>
              </a:tblPr>
              <a:tblGrid>
                <a:gridCol w="2057004"/>
                <a:gridCol w="3115513"/>
                <a:gridCol w="3055496"/>
              </a:tblGrid>
              <a:tr h="396280">
                <a:tc>
                  <a:txBody>
                    <a:bodyPr/>
                    <a:lstStyle/>
                    <a:p>
                      <a:r>
                        <a:rPr lang="en-US" sz="2000" dirty="0" smtClean="0"/>
                        <a:t>Content Area</a:t>
                      </a:r>
                      <a:endParaRPr lang="en-US" sz="2000" dirty="0"/>
                    </a:p>
                  </a:txBody>
                  <a:tcPr marT="45725" marB="45725"/>
                </a:tc>
                <a:tc>
                  <a:txBody>
                    <a:bodyPr/>
                    <a:lstStyle/>
                    <a:p>
                      <a:r>
                        <a:rPr lang="en-US" sz="2000" dirty="0" smtClean="0"/>
                        <a:t>Grade Level/Course</a:t>
                      </a:r>
                      <a:endParaRPr lang="en-US" sz="2000" dirty="0"/>
                    </a:p>
                  </a:txBody>
                  <a:tcPr marT="45725" marB="45725"/>
                </a:tc>
                <a:tc>
                  <a:txBody>
                    <a:bodyPr/>
                    <a:lstStyle/>
                    <a:p>
                      <a:r>
                        <a:rPr lang="en-US" sz="2000" dirty="0" smtClean="0"/>
                        <a:t>Type of Calculator</a:t>
                      </a:r>
                      <a:endParaRPr lang="en-US" sz="2000" dirty="0"/>
                    </a:p>
                  </a:txBody>
                  <a:tcPr marT="45725" marB="45725"/>
                </a:tc>
              </a:tr>
              <a:tr h="396280">
                <a:tc rowSpan="5">
                  <a:txBody>
                    <a:bodyPr/>
                    <a:lstStyle/>
                    <a:p>
                      <a:pPr algn="ctr"/>
                      <a:r>
                        <a:rPr lang="en-US" sz="2000" dirty="0" smtClean="0"/>
                        <a:t>Mathematics</a:t>
                      </a:r>
                      <a:endParaRPr lang="en-US" sz="2000" dirty="0"/>
                    </a:p>
                  </a:txBody>
                  <a:tcPr marT="45725" marB="45725" anchor="ctr"/>
                </a:tc>
                <a:tc>
                  <a:txBody>
                    <a:bodyPr/>
                    <a:lstStyle/>
                    <a:p>
                      <a:r>
                        <a:rPr lang="en-US" sz="2000" dirty="0" smtClean="0"/>
                        <a:t>Grades 3 – 5 EOG</a:t>
                      </a:r>
                      <a:endParaRPr lang="en-US" sz="2000" dirty="0"/>
                    </a:p>
                  </a:txBody>
                  <a:tcPr marT="45725" marB="45725"/>
                </a:tc>
                <a:tc>
                  <a:txBody>
                    <a:bodyPr/>
                    <a:lstStyle/>
                    <a:p>
                      <a:r>
                        <a:rPr lang="en-US" sz="2000" dirty="0" smtClean="0"/>
                        <a:t>Not Allowed</a:t>
                      </a:r>
                      <a:endParaRPr lang="en-US" sz="2000" dirty="0"/>
                    </a:p>
                  </a:txBody>
                  <a:tcPr marT="45725" marB="45725"/>
                </a:tc>
              </a:tr>
              <a:tr h="396280">
                <a:tc vMerge="1">
                  <a:txBody>
                    <a:bodyPr/>
                    <a:lstStyle/>
                    <a:p>
                      <a:endParaRPr lang="en-US" dirty="0"/>
                    </a:p>
                  </a:txBody>
                  <a:tcPr/>
                </a:tc>
                <a:tc>
                  <a:txBody>
                    <a:bodyPr/>
                    <a:lstStyle/>
                    <a:p>
                      <a:r>
                        <a:rPr lang="en-US" sz="2000" dirty="0" smtClean="0"/>
                        <a:t>Grade 6 EOG</a:t>
                      </a:r>
                      <a:endParaRPr lang="en-US" sz="2000" dirty="0"/>
                    </a:p>
                  </a:txBody>
                  <a:tcPr marT="45725" marB="45725"/>
                </a:tc>
                <a:tc>
                  <a:txBody>
                    <a:bodyPr/>
                    <a:lstStyle/>
                    <a:p>
                      <a:r>
                        <a:rPr lang="en-US" sz="2000" dirty="0" smtClean="0"/>
                        <a:t>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vMerge="1">
                  <a:txBody>
                    <a:bodyPr/>
                    <a:lstStyle/>
                    <a:p>
                      <a:endParaRPr lang="en-US" dirty="0"/>
                    </a:p>
                  </a:txBody>
                  <a:tcPr/>
                </a:tc>
                <a:tc>
                  <a:txBody>
                    <a:bodyPr/>
                    <a:lstStyle/>
                    <a:p>
                      <a:r>
                        <a:rPr lang="en-US" sz="2000" dirty="0" smtClean="0"/>
                        <a:t>Grades 7 – 8 EOG</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vMerge="1">
                  <a:txBody>
                    <a:bodyPr/>
                    <a:lstStyle/>
                    <a:p>
                      <a:endParaRPr lang="en-US" dirty="0"/>
                    </a:p>
                  </a:txBody>
                  <a:tcPr/>
                </a:tc>
                <a:tc>
                  <a:txBody>
                    <a:bodyPr/>
                    <a:lstStyle/>
                    <a:p>
                      <a:r>
                        <a:rPr lang="en-US" sz="2000" dirty="0" smtClean="0"/>
                        <a:t>Coordinate Algebra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3</a:t>
                      </a:r>
                      <a:r>
                        <a:rPr lang="en-US" sz="2000" baseline="0" dirty="0" smtClean="0"/>
                        <a:t> or Scientific</a:t>
                      </a:r>
                      <a:r>
                        <a:rPr lang="en-US" sz="2000" b="1" baseline="30000" dirty="0" smtClean="0">
                          <a:solidFill>
                            <a:srgbClr val="FF0000"/>
                          </a:solidFill>
                        </a:rPr>
                        <a:t>2</a:t>
                      </a:r>
                      <a:endParaRPr lang="en-US" sz="2000" dirty="0"/>
                    </a:p>
                  </a:txBody>
                  <a:tcPr marT="45725" marB="45725"/>
                </a:tc>
              </a:tr>
              <a:tr h="396280">
                <a:tc vMerge="1">
                  <a:txBody>
                    <a:bodyPr/>
                    <a:lstStyle/>
                    <a:p>
                      <a:endParaRPr lang="en-US" dirty="0"/>
                    </a:p>
                  </a:txBody>
                  <a:tcPr/>
                </a:tc>
                <a:tc>
                  <a:txBody>
                    <a:bodyPr/>
                    <a:lstStyle/>
                    <a:p>
                      <a:r>
                        <a:rPr lang="en-US" sz="2000" dirty="0" smtClean="0"/>
                        <a:t>Analytic Geometry EOC</a:t>
                      </a:r>
                      <a:endParaRPr lang="en-US" sz="2000" dirty="0"/>
                    </a:p>
                  </a:txBody>
                  <a:tcPr marT="45725" marB="45725"/>
                </a:tc>
                <a:tc>
                  <a:txBody>
                    <a:bodyPr/>
                    <a:lstStyle/>
                    <a:p>
                      <a:r>
                        <a:rPr lang="en-US" sz="2000" dirty="0" smtClean="0"/>
                        <a:t>Graphing</a:t>
                      </a:r>
                      <a:r>
                        <a:rPr lang="en-US" sz="2000" b="1" baseline="30000" dirty="0" smtClean="0">
                          <a:solidFill>
                            <a:srgbClr val="FF0000"/>
                          </a:solidFill>
                        </a:rPr>
                        <a:t>3</a:t>
                      </a:r>
                      <a:r>
                        <a:rPr lang="en-US" sz="2000" baseline="0" dirty="0" smtClean="0"/>
                        <a:t> or Scientific</a:t>
                      </a:r>
                      <a:r>
                        <a:rPr lang="en-US" sz="2000" b="1" baseline="30000" dirty="0" smtClean="0">
                          <a:solidFill>
                            <a:srgbClr val="FF0000"/>
                          </a:solidFill>
                        </a:rPr>
                        <a:t>2</a:t>
                      </a:r>
                      <a:endParaRPr lang="en-US" sz="2000" dirty="0"/>
                    </a:p>
                  </a:txBody>
                  <a:tcPr marT="45725" marB="45725"/>
                </a:tc>
              </a:tr>
              <a:tr h="396280">
                <a:tc>
                  <a:txBody>
                    <a:bodyPr/>
                    <a:lstStyle/>
                    <a:p>
                      <a:pPr algn="ctr"/>
                      <a:r>
                        <a:rPr lang="en-US" sz="2000" dirty="0" smtClean="0"/>
                        <a:t>Science</a:t>
                      </a:r>
                      <a:endParaRPr lang="en-US" sz="2000" dirty="0"/>
                    </a:p>
                  </a:txBody>
                  <a:tcPr marT="45725" marB="45725" anchor="ctr"/>
                </a:tc>
                <a:tc>
                  <a:txBody>
                    <a:bodyPr/>
                    <a:lstStyle/>
                    <a:p>
                      <a:r>
                        <a:rPr lang="en-US" sz="2000" dirty="0" smtClean="0"/>
                        <a:t>Physical</a:t>
                      </a:r>
                      <a:r>
                        <a:rPr lang="en-US" sz="2000" baseline="0" dirty="0" smtClean="0"/>
                        <a:t> Science EOC</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r h="396280">
                <a:tc>
                  <a:txBody>
                    <a:bodyPr/>
                    <a:lstStyle/>
                    <a:p>
                      <a:pPr algn="ctr"/>
                      <a:r>
                        <a:rPr lang="en-US" sz="2000" dirty="0" smtClean="0"/>
                        <a:t>Social Studies</a:t>
                      </a:r>
                      <a:endParaRPr lang="en-US" sz="2000" dirty="0"/>
                    </a:p>
                  </a:txBody>
                  <a:tcPr marT="45725" marB="45725"/>
                </a:tc>
                <a:tc>
                  <a:txBody>
                    <a:bodyPr/>
                    <a:lstStyle/>
                    <a:p>
                      <a:r>
                        <a:rPr lang="en-US" sz="2000" dirty="0" smtClean="0"/>
                        <a:t>Economics EOC</a:t>
                      </a:r>
                      <a:endParaRPr lang="en-US" sz="2000" dirty="0"/>
                    </a:p>
                  </a:txBody>
                  <a:tcPr marT="45725" marB="45725"/>
                </a:tc>
                <a:tc>
                  <a:txBody>
                    <a:bodyPr/>
                    <a:lstStyle/>
                    <a:p>
                      <a:r>
                        <a:rPr lang="en-US" sz="2000" dirty="0" smtClean="0"/>
                        <a:t>Scientific</a:t>
                      </a:r>
                      <a:r>
                        <a:rPr lang="en-US" sz="2000" b="1" baseline="30000" dirty="0" smtClean="0">
                          <a:solidFill>
                            <a:srgbClr val="FF0000"/>
                          </a:solidFill>
                        </a:rPr>
                        <a:t>2</a:t>
                      </a:r>
                      <a:r>
                        <a:rPr lang="en-US" sz="2000" dirty="0" smtClean="0"/>
                        <a:t> or Basic</a:t>
                      </a:r>
                      <a:r>
                        <a:rPr lang="en-US" sz="2000" b="1" baseline="30000" dirty="0" smtClean="0">
                          <a:solidFill>
                            <a:srgbClr val="FF0000"/>
                          </a:solidFill>
                        </a:rPr>
                        <a:t>1</a:t>
                      </a:r>
                      <a:endParaRPr lang="en-US" sz="2000" b="1" baseline="30000" dirty="0">
                        <a:solidFill>
                          <a:srgbClr val="FF0000"/>
                        </a:solidFill>
                      </a:endParaRPr>
                    </a:p>
                  </a:txBody>
                  <a:tcPr marT="45725" marB="45725"/>
                </a:tc>
              </a:tr>
            </a:tbl>
          </a:graphicData>
        </a:graphic>
      </p:graphicFrame>
      <p:sp>
        <p:nvSpPr>
          <p:cNvPr id="6" name="TextBox 5"/>
          <p:cNvSpPr txBox="1"/>
          <p:nvPr/>
        </p:nvSpPr>
        <p:spPr>
          <a:xfrm>
            <a:off x="228601" y="4800600"/>
            <a:ext cx="8686800" cy="9541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a:spAutoFit/>
          </a:bodyPr>
          <a:lstStyle/>
          <a:p>
            <a:pPr algn="r">
              <a:defRPr/>
            </a:pPr>
            <a:r>
              <a:rPr lang="en-US" sz="1800" b="1" baseline="30000" dirty="0">
                <a:solidFill>
                  <a:srgbClr val="FF0000"/>
                </a:solidFill>
                <a:latin typeface="+mj-lt"/>
              </a:rPr>
              <a:t>1</a:t>
            </a:r>
            <a:r>
              <a:rPr lang="en-US" sz="1800" dirty="0">
                <a:latin typeface="+mj-lt"/>
              </a:rPr>
              <a:t>Basic four-function calculator with square root and percentage functions.</a:t>
            </a:r>
          </a:p>
          <a:p>
            <a:pPr algn="r">
              <a:defRPr/>
            </a:pPr>
            <a:r>
              <a:rPr lang="en-US" sz="1800" b="1" baseline="30000" dirty="0">
                <a:solidFill>
                  <a:srgbClr val="FF0000"/>
                </a:solidFill>
                <a:latin typeface="+mj-lt"/>
              </a:rPr>
              <a:t>2</a:t>
            </a:r>
            <a:r>
              <a:rPr lang="en-US" sz="1800" dirty="0"/>
              <a:t>Scientific calculator with functionalities consistent with TI-30XS MV or similar models.</a:t>
            </a:r>
            <a:endParaRPr lang="en-US" sz="1800" dirty="0">
              <a:latin typeface="+mj-lt"/>
            </a:endParaRPr>
          </a:p>
          <a:p>
            <a:pPr algn="r">
              <a:defRPr/>
            </a:pPr>
            <a:r>
              <a:rPr lang="en-US" sz="1800" b="1" baseline="30000" dirty="0">
                <a:solidFill>
                  <a:srgbClr val="FF0000"/>
                </a:solidFill>
              </a:rPr>
              <a:t>3</a:t>
            </a:r>
            <a:r>
              <a:rPr lang="en-US" sz="1800" dirty="0"/>
              <a:t>Graphing calculator with functionalities consistent with TI-84 Plus SE or </a:t>
            </a:r>
            <a:r>
              <a:rPr lang="en-US" sz="1800" dirty="0" smtClean="0"/>
              <a:t>similar models</a:t>
            </a:r>
            <a:r>
              <a:rPr lang="en-US" sz="1800" dirty="0"/>
              <a:t>.</a:t>
            </a:r>
          </a:p>
        </p:txBody>
      </p:sp>
      <p:sp>
        <p:nvSpPr>
          <p:cNvPr id="7" name="TextBox 6"/>
          <p:cNvSpPr txBox="1"/>
          <p:nvPr/>
        </p:nvSpPr>
        <p:spPr>
          <a:xfrm>
            <a:off x="4224338" y="5867399"/>
            <a:ext cx="469106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800" dirty="0">
                <a:latin typeface="+mj-lt"/>
              </a:rPr>
              <a:t>Calculators are </a:t>
            </a:r>
            <a:r>
              <a:rPr lang="en-US" sz="1800" u="sng" dirty="0">
                <a:latin typeface="+mj-lt"/>
              </a:rPr>
              <a:t>not</a:t>
            </a:r>
            <a:r>
              <a:rPr lang="en-US" sz="1800" dirty="0">
                <a:latin typeface="+mj-lt"/>
              </a:rPr>
              <a:t> permitted on certain designated sections of each mathematics test.</a:t>
            </a:r>
          </a:p>
        </p:txBody>
      </p:sp>
    </p:spTree>
    <p:extLst>
      <p:ext uri="{BB962C8B-B14F-4D97-AF65-F5344CB8AC3E}">
        <p14:creationId xmlns:p14="http://schemas.microsoft.com/office/powerpoint/2010/main" val="110788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638" y="152400"/>
            <a:ext cx="8991600" cy="1143000"/>
          </a:xfrm>
        </p:spPr>
        <p:txBody>
          <a:bodyPr/>
          <a:lstStyle/>
          <a:p>
            <a:r>
              <a:rPr lang="en-US" altLang="en-US" sz="4000" smtClean="0"/>
              <a:t>Online </a:t>
            </a:r>
            <a:r>
              <a:rPr lang="en-US" altLang="en-US" sz="4000" smtClean="0">
                <a:solidFill>
                  <a:srgbClr val="0000FF"/>
                </a:solidFill>
              </a:rPr>
              <a:t>BASIC</a:t>
            </a:r>
            <a:r>
              <a:rPr lang="en-US" altLang="en-US" sz="4000" smtClean="0"/>
              <a:t> Calculator</a:t>
            </a:r>
            <a:endParaRPr lang="en-US" altLang="en-US" sz="4000" smtClean="0">
              <a:solidFill>
                <a:srgbClr val="0000FF"/>
              </a:solidFill>
            </a:endParaRPr>
          </a:p>
        </p:txBody>
      </p:sp>
      <p:pic>
        <p:nvPicPr>
          <p:cNvPr id="19459"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371600"/>
            <a:ext cx="8763000" cy="5257800"/>
          </a:xfrm>
        </p:spPr>
      </p:pic>
      <p:sp>
        <p:nvSpPr>
          <p:cNvPr id="4" name="TextBox 3"/>
          <p:cNvSpPr txBox="1"/>
          <p:nvPr/>
        </p:nvSpPr>
        <p:spPr>
          <a:xfrm>
            <a:off x="6324600" y="4953000"/>
            <a:ext cx="23622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solidFill>
                  <a:srgbClr val="0000FF"/>
                </a:solidFill>
              </a:rPr>
              <a:t>A basic calculator is permitted in  Grade 6</a:t>
            </a:r>
          </a:p>
        </p:txBody>
      </p:sp>
      <p:sp>
        <p:nvSpPr>
          <p:cNvPr id="5" name="TextBox 4"/>
          <p:cNvSpPr txBox="1"/>
          <p:nvPr/>
        </p:nvSpPr>
        <p:spPr>
          <a:xfrm>
            <a:off x="457200" y="4373563"/>
            <a:ext cx="2667000" cy="36933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b="1" dirty="0">
                <a:solidFill>
                  <a:srgbClr val="FF0000"/>
                </a:solidFill>
              </a:rPr>
              <a:t>This is a BASIC calculator!</a:t>
            </a:r>
          </a:p>
        </p:txBody>
      </p:sp>
    </p:spTree>
    <p:extLst>
      <p:ext uri="{BB962C8B-B14F-4D97-AF65-F5344CB8AC3E}">
        <p14:creationId xmlns:p14="http://schemas.microsoft.com/office/powerpoint/2010/main" val="1323022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52400"/>
            <a:ext cx="8991600" cy="1143000"/>
          </a:xfrm>
        </p:spPr>
        <p:txBody>
          <a:bodyPr/>
          <a:lstStyle/>
          <a:p>
            <a:r>
              <a:rPr lang="en-US" sz="4000" dirty="0" smtClean="0"/>
              <a:t>Online </a:t>
            </a:r>
            <a:r>
              <a:rPr lang="en-US" sz="4000" dirty="0" smtClean="0">
                <a:solidFill>
                  <a:srgbClr val="0000FF"/>
                </a:solidFill>
              </a:rPr>
              <a:t>Scientific</a:t>
            </a:r>
            <a:r>
              <a:rPr lang="en-US" sz="4000" dirty="0" smtClean="0"/>
              <a:t> Calculator:  </a:t>
            </a:r>
            <a:r>
              <a:rPr lang="en-US" sz="4000" dirty="0" smtClean="0">
                <a:solidFill>
                  <a:srgbClr val="0000FF"/>
                </a:solidFill>
              </a:rPr>
              <a:t>TI-30XS MV</a:t>
            </a:r>
            <a:endParaRPr lang="en-US" sz="4000" dirty="0">
              <a:solidFill>
                <a:srgbClr val="0000FF"/>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19200"/>
            <a:ext cx="7467599" cy="5486400"/>
          </a:xfrm>
          <a:prstGeom prst="rect">
            <a:avLst/>
          </a:prstGeom>
        </p:spPr>
      </p:pic>
      <p:sp>
        <p:nvSpPr>
          <p:cNvPr id="3" name="Rectangle 2"/>
          <p:cNvSpPr/>
          <p:nvPr/>
        </p:nvSpPr>
        <p:spPr>
          <a:xfrm>
            <a:off x="6286005" y="4419600"/>
            <a:ext cx="2590800"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solidFill>
                  <a:srgbClr val="0000FF"/>
                </a:solidFill>
              </a:rPr>
              <a:t>A </a:t>
            </a:r>
            <a:r>
              <a:rPr lang="en-US" sz="2000" dirty="0" smtClean="0">
                <a:solidFill>
                  <a:srgbClr val="0000FF"/>
                </a:solidFill>
              </a:rPr>
              <a:t>scientific </a:t>
            </a:r>
            <a:r>
              <a:rPr lang="en-US" sz="2000" dirty="0">
                <a:solidFill>
                  <a:srgbClr val="0000FF"/>
                </a:solidFill>
              </a:rPr>
              <a:t>calculator is permitted in  </a:t>
            </a:r>
            <a:r>
              <a:rPr lang="en-US" sz="2000" dirty="0" smtClean="0">
                <a:solidFill>
                  <a:srgbClr val="0000FF"/>
                </a:solidFill>
              </a:rPr>
              <a:t>Grades 7 and 8 EOG; Physical Science EOC; Economics EOC</a:t>
            </a:r>
            <a:endParaRPr lang="en-US" sz="2000" dirty="0">
              <a:solidFill>
                <a:srgbClr val="0000FF"/>
              </a:solidFill>
            </a:endParaRPr>
          </a:p>
        </p:txBody>
      </p:sp>
    </p:spTree>
    <p:extLst>
      <p:ext uri="{BB962C8B-B14F-4D97-AF65-F5344CB8AC3E}">
        <p14:creationId xmlns:p14="http://schemas.microsoft.com/office/powerpoint/2010/main" val="2853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89710"/>
            <a:ext cx="8153400" cy="5543550"/>
          </a:xfrm>
          <a:prstGeom prst="rect">
            <a:avLst/>
          </a:prstGeom>
        </p:spPr>
      </p:pic>
      <p:sp>
        <p:nvSpPr>
          <p:cNvPr id="4" name="Title 3"/>
          <p:cNvSpPr>
            <a:spLocks noGrp="1"/>
          </p:cNvSpPr>
          <p:nvPr>
            <p:ph type="title"/>
          </p:nvPr>
        </p:nvSpPr>
        <p:spPr>
          <a:xfrm>
            <a:off x="419100" y="31668"/>
            <a:ext cx="8229600" cy="1143000"/>
          </a:xfrm>
        </p:spPr>
        <p:txBody>
          <a:bodyPr/>
          <a:lstStyle/>
          <a:p>
            <a:r>
              <a:rPr lang="en-US" dirty="0" smtClean="0"/>
              <a:t>Online </a:t>
            </a:r>
            <a:r>
              <a:rPr lang="en-US" dirty="0" smtClean="0">
                <a:solidFill>
                  <a:srgbClr val="0000FF"/>
                </a:solidFill>
              </a:rPr>
              <a:t>Graphing</a:t>
            </a:r>
            <a:r>
              <a:rPr lang="en-US" dirty="0" smtClean="0"/>
              <a:t> Calculator:  </a:t>
            </a:r>
            <a:r>
              <a:rPr lang="en-US" dirty="0" smtClean="0">
                <a:solidFill>
                  <a:srgbClr val="0000FF"/>
                </a:solidFill>
              </a:rPr>
              <a:t>TI-84</a:t>
            </a:r>
            <a:endParaRPr lang="en-US" dirty="0">
              <a:solidFill>
                <a:srgbClr val="0000FF"/>
              </a:solidFill>
            </a:endParaRPr>
          </a:p>
        </p:txBody>
      </p:sp>
      <p:sp>
        <p:nvSpPr>
          <p:cNvPr id="3" name="Rectangle 2"/>
          <p:cNvSpPr/>
          <p:nvPr/>
        </p:nvSpPr>
        <p:spPr>
          <a:xfrm>
            <a:off x="6096000" y="4514603"/>
            <a:ext cx="28956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solidFill>
                  <a:srgbClr val="0000FF"/>
                </a:solidFill>
              </a:rPr>
              <a:t>A </a:t>
            </a:r>
            <a:r>
              <a:rPr lang="en-US" sz="2000" dirty="0" smtClean="0">
                <a:solidFill>
                  <a:srgbClr val="0000FF"/>
                </a:solidFill>
              </a:rPr>
              <a:t>graphing </a:t>
            </a:r>
            <a:r>
              <a:rPr lang="en-US" sz="2000" dirty="0">
                <a:solidFill>
                  <a:srgbClr val="0000FF"/>
                </a:solidFill>
              </a:rPr>
              <a:t>calculator is permitted in </a:t>
            </a:r>
            <a:r>
              <a:rPr lang="en-US" sz="2000" dirty="0" smtClean="0">
                <a:solidFill>
                  <a:srgbClr val="0000FF"/>
                </a:solidFill>
              </a:rPr>
              <a:t>Coordinate Algebra and Analytic Geometry EOC</a:t>
            </a:r>
            <a:endParaRPr lang="en-US" sz="2000" dirty="0">
              <a:solidFill>
                <a:srgbClr val="0000FF"/>
              </a:solidFill>
            </a:endParaRPr>
          </a:p>
        </p:txBody>
      </p:sp>
    </p:spTree>
    <p:extLst>
      <p:ext uri="{BB962C8B-B14F-4D97-AF65-F5344CB8AC3E}">
        <p14:creationId xmlns:p14="http://schemas.microsoft.com/office/powerpoint/2010/main" val="3180403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altLang="en-US" smtClean="0"/>
              <a:t>Mathematics</a:t>
            </a:r>
          </a:p>
        </p:txBody>
      </p:sp>
      <p:sp>
        <p:nvSpPr>
          <p:cNvPr id="3" name="Subtitle 2"/>
          <p:cNvSpPr>
            <a:spLocks noGrp="1"/>
          </p:cNvSpPr>
          <p:nvPr>
            <p:ph type="subTitle" idx="1"/>
          </p:nvPr>
        </p:nvSpPr>
        <p:spPr/>
        <p:txBody>
          <a:bodyPr/>
          <a:lstStyle/>
          <a:p>
            <a:pPr>
              <a:defRPr/>
            </a:pPr>
            <a:r>
              <a:rPr lang="en-US" b="1" dirty="0" smtClean="0">
                <a:solidFill>
                  <a:srgbClr val="FF0000"/>
                </a:solidFill>
              </a:rPr>
              <a:t>Grade 5</a:t>
            </a:r>
            <a:endParaRPr lang="en-US" b="1" dirty="0">
              <a:solidFill>
                <a:srgbClr val="FF0000"/>
              </a:solidFill>
            </a:endParaRPr>
          </a:p>
        </p:txBody>
      </p:sp>
    </p:spTree>
    <p:extLst>
      <p:ext uri="{BB962C8B-B14F-4D97-AF65-F5344CB8AC3E}">
        <p14:creationId xmlns:p14="http://schemas.microsoft.com/office/powerpoint/2010/main" val="128892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r>
              <a:rPr lang="en-US" altLang="en-US" smtClean="0"/>
              <a:t>Extended Response Item</a:t>
            </a:r>
            <a:br>
              <a:rPr lang="en-US" altLang="en-US" smtClean="0"/>
            </a:br>
            <a:r>
              <a:rPr lang="en-US" altLang="en-US" sz="2400" smtClean="0"/>
              <a:t>5.G.3</a:t>
            </a:r>
            <a:endParaRPr lang="en-US" altLang="en-US" sz="3600" smtClean="0"/>
          </a:p>
        </p:txBody>
      </p:sp>
      <p:pic>
        <p:nvPicPr>
          <p:cNvPr id="1024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1676400"/>
            <a:ext cx="8640763" cy="3805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692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altLang="en-US" smtClean="0"/>
              <a:t>Rubric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0511663"/>
              </p:ext>
            </p:extLst>
          </p:nvPr>
        </p:nvGraphicFramePr>
        <p:xfrm>
          <a:off x="609600" y="1219200"/>
          <a:ext cx="7772400" cy="4471988"/>
        </p:xfrm>
        <a:graphic>
          <a:graphicData uri="http://schemas.openxmlformats.org/drawingml/2006/table">
            <a:tbl>
              <a:tblPr firstRow="1" firstCol="1" bandRow="1"/>
              <a:tblGrid>
                <a:gridCol w="893379"/>
                <a:gridCol w="6879021"/>
              </a:tblGrid>
              <a:tr h="182910">
                <a:tc>
                  <a:txBody>
                    <a:bodyPr/>
                    <a:lstStyle/>
                    <a:p>
                      <a:pPr marL="0" marR="0" algn="ctr">
                        <a:spcBef>
                          <a:spcPts val="0"/>
                        </a:spcBef>
                        <a:spcAft>
                          <a:spcPts val="0"/>
                        </a:spcAft>
                      </a:pPr>
                      <a:r>
                        <a:rPr lang="en-US" sz="1200" b="1" dirty="0">
                          <a:effectLst/>
                          <a:latin typeface="Verdana"/>
                          <a:ea typeface="Times New Roman"/>
                          <a:cs typeface="Times New Roman"/>
                        </a:rPr>
                        <a:t>Score</a:t>
                      </a:r>
                      <a:endParaRPr lang="en-US" sz="1200" dirty="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effectLst/>
                          <a:latin typeface="Verdana"/>
                          <a:ea typeface="Times New Roman"/>
                          <a:cs typeface="Times New Roman"/>
                        </a:rPr>
                        <a:t>Description</a:t>
                      </a:r>
                      <a:endParaRPr lang="en-US" sz="1200" dirty="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1334">
                <a:tc>
                  <a:txBody>
                    <a:bodyPr/>
                    <a:lstStyle/>
                    <a:p>
                      <a:pPr marL="0" marR="0" algn="ctr">
                        <a:spcBef>
                          <a:spcPts val="0"/>
                        </a:spcBef>
                        <a:spcAft>
                          <a:spcPts val="0"/>
                        </a:spcAft>
                      </a:pPr>
                      <a:r>
                        <a:rPr lang="en-US" sz="1200" b="1">
                          <a:effectLst/>
                          <a:latin typeface="Verdana"/>
                          <a:ea typeface="Times New Roman"/>
                          <a:cs typeface="Times New Roman"/>
                        </a:rPr>
                        <a:t>4</a:t>
                      </a:r>
                      <a:endParaRPr lang="en-US" sz="120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effectLst/>
                          <a:latin typeface="Verdana"/>
                          <a:ea typeface="Times New Roman"/>
                          <a:cs typeface="Times New Roman"/>
                        </a:rPr>
                        <a:t>The student successfully completes all parts of the item by understanding that attributes belonging to a category of two-dimensional figures also belong to all subcategories of that category (5.G.3).</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46192">
                <a:tc>
                  <a:txBody>
                    <a:bodyPr/>
                    <a:lstStyle/>
                    <a:p>
                      <a:pPr marL="0" marR="0" algn="ctr">
                        <a:spcBef>
                          <a:spcPts val="0"/>
                        </a:spcBef>
                        <a:spcAft>
                          <a:spcPts val="0"/>
                        </a:spcAft>
                      </a:pPr>
                      <a:r>
                        <a:rPr lang="en-US" sz="1200" b="1">
                          <a:effectLst/>
                          <a:latin typeface="Verdana"/>
                          <a:ea typeface="Times New Roman"/>
                          <a:cs typeface="Times New Roman"/>
                        </a:rPr>
                        <a:t>3</a:t>
                      </a:r>
                      <a:endParaRPr lang="en-US" sz="120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effectLst/>
                          <a:latin typeface="Verdana"/>
                          <a:ea typeface="Times New Roman"/>
                          <a:cs typeface="Times New Roman"/>
                        </a:rPr>
                        <a:t>The student demonstrates clear understanding of the standards listed above by correctly answering all parts of the task, but the explanation or work shown for one part is weak or incomplete</a:t>
                      </a:r>
                    </a:p>
                    <a:p>
                      <a:pPr marL="0" marR="0">
                        <a:spcBef>
                          <a:spcPts val="0"/>
                        </a:spcBef>
                        <a:spcAft>
                          <a:spcPts val="0"/>
                        </a:spcAft>
                      </a:pPr>
                      <a:r>
                        <a:rPr lang="en-US" sz="1200" dirty="0">
                          <a:effectLst/>
                          <a:latin typeface="Verdana"/>
                          <a:ea typeface="Times New Roman"/>
                          <a:cs typeface="Times New Roman"/>
                        </a:rPr>
                        <a:t>Or</a:t>
                      </a:r>
                    </a:p>
                    <a:p>
                      <a:pPr marL="0" marR="0">
                        <a:spcBef>
                          <a:spcPts val="0"/>
                        </a:spcBef>
                        <a:spcAft>
                          <a:spcPts val="0"/>
                        </a:spcAft>
                      </a:pPr>
                      <a:r>
                        <a:rPr lang="en-US" sz="1200" dirty="0">
                          <a:effectLst/>
                          <a:latin typeface="Verdana"/>
                          <a:ea typeface="Times New Roman"/>
                          <a:cs typeface="Times New Roman"/>
                        </a:rPr>
                        <a:t>The student answers all parts with correct explanation or work shown, but makes one minor calculation error or omission</a:t>
                      </a:r>
                    </a:p>
                    <a:p>
                      <a:pPr marL="0" marR="0">
                        <a:spcBef>
                          <a:spcPts val="0"/>
                        </a:spcBef>
                        <a:spcAft>
                          <a:spcPts val="0"/>
                        </a:spcAft>
                      </a:pPr>
                      <a:r>
                        <a:rPr lang="en-US" sz="1200" dirty="0">
                          <a:effectLst/>
                          <a:latin typeface="Verdana"/>
                          <a:ea typeface="Times New Roman"/>
                          <a:cs typeface="Times New Roman"/>
                        </a:rPr>
                        <a:t>Or</a:t>
                      </a:r>
                    </a:p>
                    <a:p>
                      <a:pPr marL="0" marR="0">
                        <a:spcBef>
                          <a:spcPts val="0"/>
                        </a:spcBef>
                        <a:spcAft>
                          <a:spcPts val="0"/>
                        </a:spcAft>
                      </a:pPr>
                      <a:r>
                        <a:rPr lang="en-US" sz="1200" dirty="0">
                          <a:effectLst/>
                          <a:latin typeface="Verdana"/>
                          <a:ea typeface="Times New Roman"/>
                          <a:cs typeface="Times New Roman"/>
                        </a:rPr>
                        <a:t>The student answers three parts correctly with explanation or work shown.</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37001">
                <a:tc>
                  <a:txBody>
                    <a:bodyPr/>
                    <a:lstStyle/>
                    <a:p>
                      <a:pPr marL="0" marR="0" algn="ctr">
                        <a:spcBef>
                          <a:spcPts val="0"/>
                        </a:spcBef>
                        <a:spcAft>
                          <a:spcPts val="0"/>
                        </a:spcAft>
                      </a:pPr>
                      <a:r>
                        <a:rPr lang="en-US" sz="1200" b="1">
                          <a:effectLst/>
                          <a:latin typeface="Verdana"/>
                          <a:ea typeface="Times New Roman"/>
                          <a:cs typeface="Times New Roman"/>
                        </a:rPr>
                        <a:t>2</a:t>
                      </a:r>
                      <a:endParaRPr lang="en-US" sz="120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effectLst/>
                          <a:latin typeface="Verdana"/>
                          <a:ea typeface="Times New Roman"/>
                          <a:cs typeface="Times New Roman"/>
                        </a:rPr>
                        <a:t>The student demonstrates a basic understanding of the standards listed by answering two parts correctly with explanation or work shown</a:t>
                      </a:r>
                    </a:p>
                    <a:p>
                      <a:pPr marL="0" marR="0">
                        <a:spcBef>
                          <a:spcPts val="0"/>
                        </a:spcBef>
                        <a:spcAft>
                          <a:spcPts val="0"/>
                        </a:spcAft>
                      </a:pPr>
                      <a:r>
                        <a:rPr lang="en-US" sz="1200" dirty="0">
                          <a:effectLst/>
                          <a:latin typeface="Verdana"/>
                          <a:ea typeface="Times New Roman"/>
                          <a:cs typeface="Times New Roman"/>
                        </a:rPr>
                        <a:t>Or</a:t>
                      </a:r>
                    </a:p>
                    <a:p>
                      <a:pPr marL="0" marR="0">
                        <a:spcBef>
                          <a:spcPts val="0"/>
                        </a:spcBef>
                        <a:spcAft>
                          <a:spcPts val="0"/>
                        </a:spcAft>
                      </a:pPr>
                      <a:r>
                        <a:rPr lang="en-US" sz="1200" dirty="0">
                          <a:effectLst/>
                          <a:latin typeface="Verdana"/>
                          <a:ea typeface="Times New Roman"/>
                          <a:cs typeface="Times New Roman"/>
                        </a:rPr>
                        <a:t>The student answers three or four parts correctly without explanation or work shown.</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8731">
                <a:tc>
                  <a:txBody>
                    <a:bodyPr/>
                    <a:lstStyle/>
                    <a:p>
                      <a:pPr marL="0" marR="0" algn="ctr">
                        <a:spcBef>
                          <a:spcPts val="0"/>
                        </a:spcBef>
                        <a:spcAft>
                          <a:spcPts val="0"/>
                        </a:spcAft>
                      </a:pPr>
                      <a:r>
                        <a:rPr lang="en-US" sz="1200" b="1">
                          <a:effectLst/>
                          <a:latin typeface="Verdana"/>
                          <a:ea typeface="Times New Roman"/>
                          <a:cs typeface="Times New Roman"/>
                        </a:rPr>
                        <a:t>1</a:t>
                      </a:r>
                      <a:endParaRPr lang="en-US" sz="120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effectLst/>
                          <a:latin typeface="Verdana"/>
                          <a:ea typeface="Times New Roman"/>
                          <a:cs typeface="Times New Roman"/>
                        </a:rPr>
                        <a:t>The student demonstrates minimal understanding of the standards listed by answering one or two parts correctly without explanation or work shown.</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5820">
                <a:tc>
                  <a:txBody>
                    <a:bodyPr/>
                    <a:lstStyle/>
                    <a:p>
                      <a:pPr marL="0" marR="0" algn="ctr">
                        <a:spcBef>
                          <a:spcPts val="0"/>
                        </a:spcBef>
                        <a:spcAft>
                          <a:spcPts val="0"/>
                        </a:spcAft>
                      </a:pPr>
                      <a:r>
                        <a:rPr lang="en-US" sz="1200" b="1">
                          <a:effectLst/>
                          <a:latin typeface="Verdana"/>
                          <a:ea typeface="Times New Roman"/>
                          <a:cs typeface="Times New Roman"/>
                        </a:rPr>
                        <a:t>0</a:t>
                      </a:r>
                      <a:endParaRPr lang="en-US" sz="1200">
                        <a:effectLst/>
                        <a:latin typeface="Verdana"/>
                        <a:ea typeface="Times New Roman"/>
                        <a:cs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effectLst/>
                          <a:latin typeface="Verdana"/>
                          <a:ea typeface="Times New Roman"/>
                          <a:cs typeface="Times New Roman"/>
                        </a:rPr>
                        <a:t>The response is incorrect or irrelevant to the skill or concept being measured.</a:t>
                      </a: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59904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Exemplar Response</a:t>
            </a:r>
          </a:p>
        </p:txBody>
      </p:sp>
      <p:pic>
        <p:nvPicPr>
          <p:cNvPr id="11268"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0" y="1219200"/>
            <a:ext cx="7267575" cy="5013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22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Student Response</a:t>
            </a:r>
            <a:br>
              <a:rPr lang="en-US" altLang="en-US" smtClean="0"/>
            </a:br>
            <a:r>
              <a:rPr lang="en-US" altLang="en-US" sz="3200" smtClean="0"/>
              <a:t>Score 3</a:t>
            </a:r>
            <a:endParaRPr lang="en-US" altLang="en-US" smtClean="0"/>
          </a:p>
        </p:txBody>
      </p:sp>
      <p:sp>
        <p:nvSpPr>
          <p:cNvPr id="13316" name="TextBox 8"/>
          <p:cNvSpPr txBox="1">
            <a:spLocks noChangeArrowheads="1"/>
          </p:cNvSpPr>
          <p:nvPr/>
        </p:nvSpPr>
        <p:spPr bwMode="auto">
          <a:xfrm>
            <a:off x="7315200" y="2057400"/>
            <a:ext cx="1600200" cy="23082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Parts A and B are both correct, but the explanations are weak. The student needs to include a discussion of the angles. </a:t>
            </a:r>
          </a:p>
        </p:txBody>
      </p:sp>
      <p:pic>
        <p:nvPicPr>
          <p:cNvPr id="1331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0238" y="1447800"/>
            <a:ext cx="6532562" cy="4003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62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Student Response</a:t>
            </a:r>
            <a:br>
              <a:rPr lang="en-US" altLang="en-US" smtClean="0"/>
            </a:br>
            <a:r>
              <a:rPr lang="en-US" altLang="en-US" sz="3200" smtClean="0"/>
              <a:t>Score 3</a:t>
            </a:r>
            <a:endParaRPr lang="en-US" altLang="en-US" smtClean="0"/>
          </a:p>
        </p:txBody>
      </p:sp>
      <p:sp>
        <p:nvSpPr>
          <p:cNvPr id="14340" name="TextBox 8"/>
          <p:cNvSpPr txBox="1">
            <a:spLocks noChangeArrowheads="1"/>
          </p:cNvSpPr>
          <p:nvPr/>
        </p:nvSpPr>
        <p:spPr bwMode="auto">
          <a:xfrm>
            <a:off x="7391400" y="4267200"/>
            <a:ext cx="1600200" cy="8302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D is correct with explanation.  </a:t>
            </a:r>
          </a:p>
        </p:txBody>
      </p:sp>
      <p:pic>
        <p:nvPicPr>
          <p:cNvPr id="1434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1600200"/>
            <a:ext cx="6896100" cy="37576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Box 9"/>
          <p:cNvSpPr txBox="1">
            <a:spLocks noChangeArrowheads="1"/>
          </p:cNvSpPr>
          <p:nvPr/>
        </p:nvSpPr>
        <p:spPr bwMode="auto">
          <a:xfrm>
            <a:off x="7391400" y="1600200"/>
            <a:ext cx="1600200" cy="23082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C is also correct, but again the explanation is weak. The student needs to include a discussion of the angles. </a:t>
            </a:r>
          </a:p>
        </p:txBody>
      </p:sp>
    </p:spTree>
    <p:extLst>
      <p:ext uri="{BB962C8B-B14F-4D97-AF65-F5344CB8AC3E}">
        <p14:creationId xmlns:p14="http://schemas.microsoft.com/office/powerpoint/2010/main" val="394654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1143000"/>
          </a:xfrm>
        </p:spPr>
        <p:txBody>
          <a:bodyPr/>
          <a:lstStyle/>
          <a:p>
            <a:r>
              <a:rPr lang="en-US" altLang="en-US" sz="4800" smtClean="0">
                <a:solidFill>
                  <a:srgbClr val="0000CC"/>
                </a:solidFill>
              </a:rPr>
              <a:t>Georgia Milestones</a:t>
            </a:r>
          </a:p>
        </p:txBody>
      </p:sp>
      <p:sp>
        <p:nvSpPr>
          <p:cNvPr id="4099" name="Content Placeholder 2"/>
          <p:cNvSpPr>
            <a:spLocks noGrp="1"/>
          </p:cNvSpPr>
          <p:nvPr>
            <p:ph idx="1"/>
          </p:nvPr>
        </p:nvSpPr>
        <p:spPr>
          <a:xfrm>
            <a:off x="457200" y="1371600"/>
            <a:ext cx="8229600" cy="4525963"/>
          </a:xfrm>
        </p:spPr>
        <p:txBody>
          <a:bodyPr/>
          <a:lstStyle/>
          <a:p>
            <a:r>
              <a:rPr lang="en-US" altLang="en-US" smtClean="0"/>
              <a:t>Grades 3 – 8</a:t>
            </a:r>
          </a:p>
          <a:p>
            <a:pPr lvl="1"/>
            <a:r>
              <a:rPr lang="en-US" altLang="en-US" smtClean="0"/>
              <a:t>End of Grade (EOG) in language arts, mathematics, science, social studies</a:t>
            </a:r>
          </a:p>
          <a:p>
            <a:endParaRPr lang="en-US" altLang="en-US" sz="1800" smtClean="0"/>
          </a:p>
          <a:p>
            <a:r>
              <a:rPr lang="en-US" altLang="en-US" smtClean="0"/>
              <a:t>High School</a:t>
            </a:r>
          </a:p>
          <a:p>
            <a:pPr lvl="1"/>
            <a:r>
              <a:rPr lang="en-US" altLang="en-US" smtClean="0"/>
              <a:t>End of Course (EOC) in 9</a:t>
            </a:r>
            <a:r>
              <a:rPr lang="en-US" altLang="en-US" baseline="30000" smtClean="0"/>
              <a:t>th</a:t>
            </a:r>
            <a:r>
              <a:rPr lang="en-US" altLang="en-US" smtClean="0"/>
              <a:t> Grade Literature &amp; Composition, American Literature &amp; Composition, Coordinate Algebra, Analytic Geometry, Physical Science, Biology, US History, and Economics</a:t>
            </a:r>
          </a:p>
        </p:txBody>
      </p:sp>
    </p:spTree>
    <p:extLst>
      <p:ext uri="{BB962C8B-B14F-4D97-AF65-F5344CB8AC3E}">
        <p14:creationId xmlns:p14="http://schemas.microsoft.com/office/powerpoint/2010/main" val="3083285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Student Response</a:t>
            </a:r>
            <a:br>
              <a:rPr lang="en-US" altLang="en-US" smtClean="0"/>
            </a:br>
            <a:r>
              <a:rPr lang="en-US" altLang="en-US" sz="3200" smtClean="0"/>
              <a:t>Score 2</a:t>
            </a:r>
            <a:endParaRPr lang="en-US" altLang="en-US" smtClean="0"/>
          </a:p>
        </p:txBody>
      </p:sp>
      <p:sp>
        <p:nvSpPr>
          <p:cNvPr id="15364" name="TextBox 5"/>
          <p:cNvSpPr txBox="1">
            <a:spLocks noChangeArrowheads="1"/>
          </p:cNvSpPr>
          <p:nvPr/>
        </p:nvSpPr>
        <p:spPr bwMode="auto">
          <a:xfrm>
            <a:off x="6400800" y="1409700"/>
            <a:ext cx="2057400" cy="8302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A is correct, with a partially correct explanation. </a:t>
            </a:r>
          </a:p>
        </p:txBody>
      </p:sp>
      <p:sp>
        <p:nvSpPr>
          <p:cNvPr id="15365" name="TextBox 8"/>
          <p:cNvSpPr txBox="1">
            <a:spLocks noChangeArrowheads="1"/>
          </p:cNvSpPr>
          <p:nvPr/>
        </p:nvSpPr>
        <p:spPr bwMode="auto">
          <a:xfrm>
            <a:off x="6400800" y="2590800"/>
            <a:ext cx="2057400" cy="8302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B is incorrect. A scalene triangle can also be acute. </a:t>
            </a:r>
          </a:p>
        </p:txBody>
      </p:sp>
      <p:sp>
        <p:nvSpPr>
          <p:cNvPr id="15366" name="TextBox 11"/>
          <p:cNvSpPr txBox="1">
            <a:spLocks noChangeArrowheads="1"/>
          </p:cNvSpPr>
          <p:nvPr/>
        </p:nvSpPr>
        <p:spPr bwMode="auto">
          <a:xfrm>
            <a:off x="6400800" y="3714750"/>
            <a:ext cx="2057400" cy="8302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C is incorrect. A right triangle can also be isosceles.  </a:t>
            </a:r>
          </a:p>
        </p:txBody>
      </p:sp>
      <p:pic>
        <p:nvPicPr>
          <p:cNvPr id="1536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5419725"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Box 11"/>
          <p:cNvSpPr txBox="1">
            <a:spLocks noChangeArrowheads="1"/>
          </p:cNvSpPr>
          <p:nvPr/>
        </p:nvSpPr>
        <p:spPr bwMode="auto">
          <a:xfrm>
            <a:off x="6400800" y="4800600"/>
            <a:ext cx="2057400" cy="5842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D is correct, with explanation. </a:t>
            </a:r>
          </a:p>
        </p:txBody>
      </p:sp>
    </p:spTree>
    <p:extLst>
      <p:ext uri="{BB962C8B-B14F-4D97-AF65-F5344CB8AC3E}">
        <p14:creationId xmlns:p14="http://schemas.microsoft.com/office/powerpoint/2010/main" val="66610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Student Response</a:t>
            </a:r>
            <a:br>
              <a:rPr lang="en-US" altLang="en-US" smtClean="0"/>
            </a:br>
            <a:r>
              <a:rPr lang="en-US" altLang="en-US" sz="3200" smtClean="0"/>
              <a:t>Score 1</a:t>
            </a:r>
            <a:endParaRPr lang="en-US" altLang="en-US" smtClean="0"/>
          </a:p>
        </p:txBody>
      </p:sp>
      <p:sp>
        <p:nvSpPr>
          <p:cNvPr id="16388" name="TextBox 5"/>
          <p:cNvSpPr txBox="1">
            <a:spLocks noChangeArrowheads="1"/>
          </p:cNvSpPr>
          <p:nvPr/>
        </p:nvSpPr>
        <p:spPr bwMode="auto">
          <a:xfrm>
            <a:off x="6553200" y="1447800"/>
            <a:ext cx="2209800" cy="83026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A is incorrect. An equilateral triangle cannot be obtuse.  </a:t>
            </a:r>
          </a:p>
        </p:txBody>
      </p:sp>
      <p:sp>
        <p:nvSpPr>
          <p:cNvPr id="16389" name="TextBox 8"/>
          <p:cNvSpPr txBox="1">
            <a:spLocks noChangeArrowheads="1"/>
          </p:cNvSpPr>
          <p:nvPr/>
        </p:nvSpPr>
        <p:spPr bwMode="auto">
          <a:xfrm>
            <a:off x="6534150" y="3733800"/>
            <a:ext cx="2228850" cy="5842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C is correct, but without explanation.</a:t>
            </a:r>
          </a:p>
        </p:txBody>
      </p:sp>
      <p:sp>
        <p:nvSpPr>
          <p:cNvPr id="16390" name="TextBox 10"/>
          <p:cNvSpPr txBox="1">
            <a:spLocks noChangeArrowheads="1"/>
          </p:cNvSpPr>
          <p:nvPr/>
        </p:nvSpPr>
        <p:spPr bwMode="auto">
          <a:xfrm>
            <a:off x="6553200" y="2524125"/>
            <a:ext cx="2209800" cy="10763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B is incorrect. A scalene triangle can be either acute or obtuse. </a:t>
            </a:r>
          </a:p>
        </p:txBody>
      </p:sp>
      <p:pic>
        <p:nvPicPr>
          <p:cNvPr id="1639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371600"/>
            <a:ext cx="5638800" cy="53324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Box 10"/>
          <p:cNvSpPr txBox="1">
            <a:spLocks noChangeArrowheads="1"/>
          </p:cNvSpPr>
          <p:nvPr/>
        </p:nvSpPr>
        <p:spPr bwMode="auto">
          <a:xfrm>
            <a:off x="6553200" y="5029200"/>
            <a:ext cx="2209800" cy="1077913"/>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rgbClr val="FF0000"/>
                </a:solidFill>
              </a:rPr>
              <a:t>Part D is partially correct (18 cm is correct, but 53 cm is not). </a:t>
            </a:r>
          </a:p>
        </p:txBody>
      </p:sp>
    </p:spTree>
    <p:extLst>
      <p:ext uri="{BB962C8B-B14F-4D97-AF65-F5344CB8AC3E}">
        <p14:creationId xmlns:p14="http://schemas.microsoft.com/office/powerpoint/2010/main" val="304966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381000" y="1200150"/>
            <a:ext cx="8229600" cy="451485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Science</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55  /  Total Number of Points: 55</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55 Selected Response </a:t>
            </a:r>
            <a:r>
              <a:rPr lang="en-US" altLang="en-US" sz="1400" dirty="0" smtClean="0"/>
              <a:t>(worth 1 point each; approximately 10 of which are aligned NRT)</a:t>
            </a:r>
            <a:endParaRPr lang="en-US" altLang="en-US" sz="1600" dirty="0" smtClean="0"/>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400" dirty="0" smtClean="0"/>
              <a:t>(approximately 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10</a:t>
            </a:r>
          </a:p>
        </p:txBody>
      </p:sp>
      <p:sp>
        <p:nvSpPr>
          <p:cNvPr id="4" name="TextBox 3"/>
          <p:cNvSpPr txBox="1"/>
          <p:nvPr/>
        </p:nvSpPr>
        <p:spPr>
          <a:xfrm>
            <a:off x="5410200" y="5715000"/>
            <a:ext cx="35814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dirty="0">
                <a:latin typeface="+mj-lt"/>
              </a:rPr>
              <a:t>Total number of items taken by each student:  75</a:t>
            </a:r>
          </a:p>
        </p:txBody>
      </p:sp>
    </p:spTree>
    <p:extLst>
      <p:ext uri="{BB962C8B-B14F-4D97-AF65-F5344CB8AC3E}">
        <p14:creationId xmlns:p14="http://schemas.microsoft.com/office/powerpoint/2010/main" val="1461682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2013-2014 Student Achievement by Administration Mode:  </a:t>
            </a:r>
            <a:r>
              <a:rPr lang="en-US" sz="3600" dirty="0" smtClean="0">
                <a:solidFill>
                  <a:srgbClr val="0000FF"/>
                </a:solidFill>
              </a:rPr>
              <a:t>Science</a:t>
            </a:r>
            <a:endParaRPr lang="en-US" sz="3600" dirty="0">
              <a:solidFill>
                <a:srgbClr val="0000FF"/>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736512626"/>
              </p:ext>
            </p:extLst>
          </p:nvPr>
        </p:nvGraphicFramePr>
        <p:xfrm>
          <a:off x="457199" y="1600202"/>
          <a:ext cx="8229602" cy="4362475"/>
        </p:xfrm>
        <a:graphic>
          <a:graphicData uri="http://schemas.openxmlformats.org/drawingml/2006/table">
            <a:tbl>
              <a:tblPr>
                <a:tableStyleId>{5C22544A-7EE6-4342-B048-85BDC9FD1C3A}</a:tableStyleId>
              </a:tblPr>
              <a:tblGrid>
                <a:gridCol w="938648"/>
                <a:gridCol w="938648"/>
                <a:gridCol w="841365"/>
                <a:gridCol w="841365"/>
                <a:gridCol w="1167394"/>
                <a:gridCol w="1167394"/>
                <a:gridCol w="1167394"/>
                <a:gridCol w="1167394"/>
              </a:tblGrid>
              <a:tr h="574010">
                <a:tc rowSpan="2">
                  <a:txBody>
                    <a:bodyPr/>
                    <a:lstStyle/>
                    <a:p>
                      <a:pPr algn="l" fontAlgn="b"/>
                      <a:r>
                        <a:rPr lang="en-US" sz="1200" u="none" strike="noStrike" dirty="0">
                          <a:effectLst/>
                        </a:rPr>
                        <a:t>Course</a:t>
                      </a:r>
                      <a:endParaRPr lang="en-US" sz="1200" b="1" i="0" u="none" strike="noStrike" dirty="0">
                        <a:solidFill>
                          <a:srgbClr val="000000"/>
                        </a:solidFill>
                        <a:effectLst/>
                        <a:latin typeface="Calibri"/>
                      </a:endParaRPr>
                    </a:p>
                    <a:p>
                      <a:pPr algn="l"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Mode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Total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rowSpan="2">
                  <a:txBody>
                    <a:bodyPr/>
                    <a:lstStyle/>
                    <a:p>
                      <a:pPr algn="ctr" fontAlgn="b"/>
                      <a:r>
                        <a:rPr lang="en-US" sz="1200" u="none" strike="noStrike" dirty="0">
                          <a:effectLst/>
                        </a:rPr>
                        <a:t>Mean Scale Score</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ctr"/>
                </a:tc>
                <a:tc gridSpan="4">
                  <a:txBody>
                    <a:bodyPr/>
                    <a:lstStyle/>
                    <a:p>
                      <a:pPr algn="ctr" fontAlgn="b"/>
                      <a:r>
                        <a:rPr lang="en-US" sz="1200" u="none" strike="noStrike" dirty="0">
                          <a:effectLst/>
                        </a:rPr>
                        <a:t>Performance Level</a:t>
                      </a:r>
                      <a:endParaRPr lang="en-US" sz="1200" b="1" i="0" u="none" strike="noStrike" dirty="0">
                        <a:solidFill>
                          <a:srgbClr val="000000"/>
                        </a:solidFill>
                        <a:effectLst/>
                        <a:latin typeface="Calibri"/>
                      </a:endParaRPr>
                    </a:p>
                    <a:p>
                      <a:pPr algn="ctr" fontAlgn="b"/>
                      <a:r>
                        <a:rPr lang="en-US" sz="1200" u="none" strike="noStrike" dirty="0">
                          <a:effectLst/>
                        </a:rPr>
                        <a:t> </a:t>
                      </a:r>
                      <a:endParaRPr lang="en-US" sz="1200" b="1" i="0" u="none" strike="noStrike" dirty="0">
                        <a:solidFill>
                          <a:srgbClr val="000000"/>
                        </a:solidFill>
                        <a:effectLst/>
                        <a:latin typeface="Calibri"/>
                      </a:endParaRPr>
                    </a:p>
                  </a:txBody>
                  <a:tcPr marL="7893" marR="7893" marT="7893" marB="0" anchor="b"/>
                </a:tc>
                <a:tc hMerge="1">
                  <a:txBody>
                    <a:bodyPr/>
                    <a:lstStyle/>
                    <a:p>
                      <a:endParaRPr lang="en-US"/>
                    </a:p>
                  </a:txBody>
                  <a:tcPr/>
                </a:tc>
                <a:tc hMerge="1">
                  <a:txBody>
                    <a:bodyPr/>
                    <a:lstStyle/>
                    <a:p>
                      <a:endParaRPr lang="en-US"/>
                    </a:p>
                  </a:txBody>
                  <a:tcPr/>
                </a:tc>
                <a:tc hMerge="1">
                  <a:txBody>
                    <a:bodyPr/>
                    <a:lstStyle/>
                    <a:p>
                      <a:pPr algn="ctr" fontAlgn="b"/>
                      <a:endParaRPr lang="en-US" sz="1200" b="1" i="0" u="none" strike="noStrike" dirty="0">
                        <a:solidFill>
                          <a:srgbClr val="000000"/>
                        </a:solidFill>
                        <a:effectLst/>
                        <a:latin typeface="Calibri"/>
                      </a:endParaRPr>
                    </a:p>
                  </a:txBody>
                  <a:tcPr marL="7893" marR="7893" marT="7893" marB="0" anchor="b"/>
                </a:tc>
              </a:tr>
              <a:tr h="574010">
                <a:tc vMerge="1">
                  <a:txBody>
                    <a:bodyPr/>
                    <a:lstStyle/>
                    <a:p>
                      <a:pPr algn="l"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vMerge="1">
                  <a:txBody>
                    <a:bodyPr/>
                    <a:lstStyle/>
                    <a:p>
                      <a:pPr algn="ctr" fontAlgn="b"/>
                      <a:endParaRPr lang="en-US" sz="1200" b="1" i="0" u="none" strike="noStrike" dirty="0">
                        <a:solidFill>
                          <a:srgbClr val="000000"/>
                        </a:solidFill>
                        <a:effectLst/>
                        <a:latin typeface="Calibri"/>
                      </a:endParaRPr>
                    </a:p>
                  </a:txBody>
                  <a:tcPr marL="7893" marR="7893" marT="7893" marB="0" anchor="b"/>
                </a:tc>
                <a:tc>
                  <a:txBody>
                    <a:bodyPr/>
                    <a:lstStyle/>
                    <a:p>
                      <a:pPr algn="ctr" fontAlgn="b"/>
                      <a:r>
                        <a:rPr lang="en-US" sz="1200" u="none" strike="noStrike">
                          <a:effectLst/>
                        </a:rPr>
                        <a:t>Does Not Meet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Meets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Exceeds Expectations</a:t>
                      </a:r>
                      <a:endParaRPr lang="en-US" sz="1200" b="1" i="0" u="none" strike="noStrike">
                        <a:solidFill>
                          <a:srgbClr val="000000"/>
                        </a:solidFill>
                        <a:effectLst/>
                        <a:latin typeface="Calibri"/>
                      </a:endParaRPr>
                    </a:p>
                  </a:txBody>
                  <a:tcPr marL="7893" marR="7893" marT="7893" marB="0" anchor="b"/>
                </a:tc>
                <a:tc>
                  <a:txBody>
                    <a:bodyPr/>
                    <a:lstStyle/>
                    <a:p>
                      <a:pPr algn="ctr" fontAlgn="b"/>
                      <a:r>
                        <a:rPr lang="en-US" sz="1200" u="none" strike="noStrike">
                          <a:effectLst/>
                        </a:rPr>
                        <a:t>Meets/Exceeds Expectations</a:t>
                      </a:r>
                      <a:endParaRPr lang="en-US" sz="1200" b="1" i="0" u="none" strike="noStrike">
                        <a:solidFill>
                          <a:srgbClr val="000000"/>
                        </a:solidFill>
                        <a:effectLst/>
                        <a:latin typeface="Calibri"/>
                      </a:endParaRPr>
                    </a:p>
                  </a:txBody>
                  <a:tcPr marL="7893" marR="7893" marT="7893" marB="0" anchor="b"/>
                </a:tc>
              </a:tr>
              <a:tr h="483808">
                <a:tc>
                  <a:txBody>
                    <a:bodyPr/>
                    <a:lstStyle/>
                    <a:p>
                      <a:pPr algn="l" fontAlgn="b"/>
                      <a:r>
                        <a:rPr lang="en-US" sz="1200" u="none" strike="noStrike">
                          <a:effectLst/>
                        </a:rPr>
                        <a:t>Biology</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dirty="0">
                          <a:solidFill>
                            <a:srgbClr val="FF5050"/>
                          </a:solidFill>
                          <a:effectLst/>
                        </a:rPr>
                        <a:t>Online</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62,320</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436.2</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21.1%</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a:solidFill>
                            <a:srgbClr val="FF5050"/>
                          </a:solidFill>
                          <a:effectLst/>
                        </a:rPr>
                        <a:t>39.9%</a:t>
                      </a:r>
                      <a:endParaRPr lang="en-US" sz="1200" b="0" i="0" u="none" strike="noStrike">
                        <a:solidFill>
                          <a:srgbClr val="FF5050"/>
                        </a:solidFill>
                        <a:effectLst/>
                        <a:latin typeface="Calibri"/>
                      </a:endParaRPr>
                    </a:p>
                  </a:txBody>
                  <a:tcPr marL="7893" marR="7893" marT="7893" marB="0" anchor="b"/>
                </a:tc>
                <a:tc>
                  <a:txBody>
                    <a:bodyPr/>
                    <a:lstStyle/>
                    <a:p>
                      <a:pPr algn="r" fontAlgn="b"/>
                      <a:r>
                        <a:rPr lang="en-US" sz="1200" u="none" strike="noStrike">
                          <a:solidFill>
                            <a:srgbClr val="FF5050"/>
                          </a:solidFill>
                          <a:effectLst/>
                        </a:rPr>
                        <a:t>39.0%</a:t>
                      </a:r>
                      <a:endParaRPr lang="en-US" sz="1200" b="0" i="0" u="none" strike="noStrike">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78.9%</a:t>
                      </a:r>
                      <a:endParaRPr lang="en-US" sz="1200" b="0" i="0" u="none" strike="noStrike" dirty="0">
                        <a:solidFill>
                          <a:srgbClr val="FF5050"/>
                        </a:solidFill>
                        <a:effectLst/>
                        <a:latin typeface="Calibri"/>
                      </a:endParaRPr>
                    </a:p>
                  </a:txBody>
                  <a:tcPr marL="7893" marR="7893" marT="7893" marB="0" anchor="b"/>
                </a:tc>
              </a:tr>
              <a:tr h="574010">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Paper/Pencil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68,553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423.5</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dirty="0">
                          <a:effectLst/>
                        </a:rPr>
                        <a:t>29.9%</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42.5%</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u="none" strike="noStrike" dirty="0">
                          <a:effectLst/>
                        </a:rPr>
                        <a:t>27.7%</a:t>
                      </a:r>
                      <a:endParaRPr lang="en-US" sz="1200" b="0" i="0" u="none" strike="noStrike" dirty="0">
                        <a:solidFill>
                          <a:srgbClr val="000000"/>
                        </a:solidFill>
                        <a:effectLst/>
                        <a:latin typeface="Calibri"/>
                      </a:endParaRPr>
                    </a:p>
                  </a:txBody>
                  <a:tcPr marL="7893" marR="7893" marT="7893" marB="0" anchor="b"/>
                </a:tc>
                <a:tc>
                  <a:txBody>
                    <a:bodyPr/>
                    <a:lstStyle/>
                    <a:p>
                      <a:pPr algn="r" fontAlgn="b"/>
                      <a:r>
                        <a:rPr lang="en-US" sz="1200" b="1" u="none" strike="noStrike" dirty="0">
                          <a:solidFill>
                            <a:srgbClr val="0000FF"/>
                          </a:solidFill>
                          <a:effectLst/>
                        </a:rPr>
                        <a:t>70.1%</a:t>
                      </a:r>
                      <a:endParaRPr lang="en-US" sz="1200" b="1" i="0" u="none" strike="noStrike" dirty="0">
                        <a:solidFill>
                          <a:srgbClr val="0000FF"/>
                        </a:solidFill>
                        <a:effectLst/>
                        <a:latin typeface="Calibri"/>
                      </a:endParaRPr>
                    </a:p>
                  </a:txBody>
                  <a:tcPr marL="7893" marR="7893" marT="7893" marB="0" anchor="b"/>
                </a:tc>
              </a:tr>
              <a:tr h="434607">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Total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130,873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429.6</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25.7%</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41.2%</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33.1%</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74.3%</a:t>
                      </a:r>
                      <a:endParaRPr lang="en-US" sz="1200" b="0" i="0" u="none" strike="noStrike">
                        <a:solidFill>
                          <a:srgbClr val="000000"/>
                        </a:solidFill>
                        <a:effectLst/>
                        <a:latin typeface="Calibri"/>
                      </a:endParaRPr>
                    </a:p>
                  </a:txBody>
                  <a:tcPr marL="7893" marR="7893" marT="7893" marB="0" anchor="b"/>
                </a:tc>
              </a:tr>
              <a:tr h="574010">
                <a:tc>
                  <a:txBody>
                    <a:bodyPr/>
                    <a:lstStyle/>
                    <a:p>
                      <a:pPr algn="l" fontAlgn="b"/>
                      <a:r>
                        <a:rPr lang="en-US" sz="1200" u="none" strike="noStrike">
                          <a:effectLst/>
                        </a:rPr>
                        <a:t>Physical Science</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dirty="0">
                          <a:solidFill>
                            <a:srgbClr val="FF5050"/>
                          </a:solidFill>
                          <a:effectLst/>
                        </a:rPr>
                        <a:t>Online</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42,162</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458.8</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13.9%</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30.2%</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55.9%</a:t>
                      </a:r>
                      <a:endParaRPr lang="en-US" sz="1200" b="0" i="0" u="none" strike="noStrike" dirty="0">
                        <a:solidFill>
                          <a:srgbClr val="FF5050"/>
                        </a:solidFill>
                        <a:effectLst/>
                        <a:latin typeface="Calibri"/>
                      </a:endParaRPr>
                    </a:p>
                  </a:txBody>
                  <a:tcPr marL="7893" marR="7893" marT="7893" marB="0" anchor="b"/>
                </a:tc>
                <a:tc>
                  <a:txBody>
                    <a:bodyPr/>
                    <a:lstStyle/>
                    <a:p>
                      <a:pPr algn="r" fontAlgn="b"/>
                      <a:r>
                        <a:rPr lang="en-US" sz="1200" u="none" strike="noStrike" dirty="0">
                          <a:solidFill>
                            <a:srgbClr val="FF5050"/>
                          </a:solidFill>
                          <a:effectLst/>
                        </a:rPr>
                        <a:t>86.1%</a:t>
                      </a:r>
                      <a:endParaRPr lang="en-US" sz="1200" b="0" i="0" u="none" strike="noStrike" dirty="0">
                        <a:solidFill>
                          <a:srgbClr val="FF5050"/>
                        </a:solidFill>
                        <a:effectLst/>
                        <a:latin typeface="Calibri"/>
                      </a:endParaRPr>
                    </a:p>
                  </a:txBody>
                  <a:tcPr marL="7893" marR="7893" marT="7893" marB="0" anchor="b"/>
                </a:tc>
              </a:tr>
              <a:tr h="574010">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Paper/Pencil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42,640</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440.9</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19.8%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36.4%</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43.8%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b="1" u="none" strike="noStrike" dirty="0">
                          <a:solidFill>
                            <a:srgbClr val="0000FF"/>
                          </a:solidFill>
                          <a:effectLst/>
                        </a:rPr>
                        <a:t>80.2%</a:t>
                      </a:r>
                      <a:endParaRPr lang="en-US" sz="1200" b="1" i="0" u="none" strike="noStrike" dirty="0">
                        <a:solidFill>
                          <a:srgbClr val="0000FF"/>
                        </a:solidFill>
                        <a:effectLst/>
                        <a:latin typeface="Calibri"/>
                      </a:endParaRPr>
                    </a:p>
                  </a:txBody>
                  <a:tcPr marL="7893" marR="7893" marT="7893" marB="0" anchor="b"/>
                </a:tc>
              </a:tr>
              <a:tr h="574010">
                <a:tc>
                  <a:txBody>
                    <a:bodyPr/>
                    <a:lstStyle/>
                    <a:p>
                      <a:pPr algn="l" fontAlgn="b"/>
                      <a:r>
                        <a:rPr lang="en-US" sz="1200" u="none" strike="noStrike">
                          <a:effectLst/>
                        </a:rPr>
                        <a:t> </a:t>
                      </a:r>
                      <a:endParaRPr lang="en-US" sz="1200" b="1" i="0" u="none" strike="noStrike">
                        <a:solidFill>
                          <a:srgbClr val="000000"/>
                        </a:solidFill>
                        <a:effectLst/>
                        <a:latin typeface="Calibri"/>
                      </a:endParaRPr>
                    </a:p>
                  </a:txBody>
                  <a:tcPr marL="7893" marR="7893" marT="7893" marB="0" anchor="b"/>
                </a:tc>
                <a:tc>
                  <a:txBody>
                    <a:bodyPr/>
                    <a:lstStyle/>
                    <a:p>
                      <a:pPr algn="l" fontAlgn="b"/>
                      <a:r>
                        <a:rPr lang="en-US" sz="1200" u="none" strike="noStrike">
                          <a:effectLst/>
                        </a:rPr>
                        <a:t>Total</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84,802</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449.8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16.9%</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33.3%</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a:effectLst/>
                        </a:rPr>
                        <a:t>49.8%</a:t>
                      </a:r>
                      <a:endParaRPr lang="en-US" sz="1200" b="0" i="0" u="none" strike="noStrike">
                        <a:solidFill>
                          <a:srgbClr val="000000"/>
                        </a:solidFill>
                        <a:effectLst/>
                        <a:latin typeface="Calibri"/>
                      </a:endParaRPr>
                    </a:p>
                  </a:txBody>
                  <a:tcPr marL="7893" marR="7893" marT="7893" marB="0" anchor="b"/>
                </a:tc>
                <a:tc>
                  <a:txBody>
                    <a:bodyPr/>
                    <a:lstStyle/>
                    <a:p>
                      <a:pPr algn="r" fontAlgn="b"/>
                      <a:r>
                        <a:rPr lang="en-US" sz="1200" u="none" strike="noStrike" dirty="0">
                          <a:effectLst/>
                        </a:rPr>
                        <a:t>83.1%</a:t>
                      </a:r>
                      <a:endParaRPr lang="en-US" sz="1200" b="0" i="0" u="none" strike="noStrike" dirty="0">
                        <a:solidFill>
                          <a:srgbClr val="000000"/>
                        </a:solidFill>
                        <a:effectLst/>
                        <a:latin typeface="Calibri"/>
                      </a:endParaRPr>
                    </a:p>
                  </a:txBody>
                  <a:tcPr marL="7893" marR="7893" marT="7893" marB="0" anchor="b"/>
                </a:tc>
              </a:tr>
            </a:tbl>
          </a:graphicData>
        </a:graphic>
      </p:graphicFrame>
    </p:spTree>
    <p:extLst>
      <p:ext uri="{BB962C8B-B14F-4D97-AF65-F5344CB8AC3E}">
        <p14:creationId xmlns:p14="http://schemas.microsoft.com/office/powerpoint/2010/main" val="2669000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smtClean="0"/>
              <a:t>Science</a:t>
            </a:r>
          </a:p>
        </p:txBody>
      </p:sp>
      <p:sp>
        <p:nvSpPr>
          <p:cNvPr id="3" name="Subtitle 2"/>
          <p:cNvSpPr>
            <a:spLocks noGrp="1"/>
          </p:cNvSpPr>
          <p:nvPr>
            <p:ph type="subTitle" idx="1"/>
          </p:nvPr>
        </p:nvSpPr>
        <p:spPr/>
        <p:txBody>
          <a:bodyPr/>
          <a:lstStyle/>
          <a:p>
            <a:pPr>
              <a:defRPr/>
            </a:pPr>
            <a:r>
              <a:rPr lang="en-US" dirty="0" smtClean="0">
                <a:solidFill>
                  <a:srgbClr val="FF0000"/>
                </a:solidFill>
              </a:rPr>
              <a:t>Grade 4</a:t>
            </a:r>
            <a:endParaRPr lang="en-US" dirty="0">
              <a:solidFill>
                <a:srgbClr val="FF0000"/>
              </a:solidFill>
            </a:endParaRPr>
          </a:p>
        </p:txBody>
      </p:sp>
    </p:spTree>
    <p:extLst>
      <p:ext uri="{BB962C8B-B14F-4D97-AF65-F5344CB8AC3E}">
        <p14:creationId xmlns:p14="http://schemas.microsoft.com/office/powerpoint/2010/main" val="2659240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229600" cy="1143000"/>
          </a:xfrm>
        </p:spPr>
        <p:txBody>
          <a:bodyPr/>
          <a:lstStyle/>
          <a:p>
            <a:r>
              <a:rPr lang="en-US" altLang="en-US" smtClean="0"/>
              <a:t>Extended Response Item</a:t>
            </a:r>
            <a:br>
              <a:rPr lang="en-US" altLang="en-US" smtClean="0"/>
            </a:br>
            <a:r>
              <a:rPr lang="en-US" altLang="en-US" sz="2400" smtClean="0"/>
              <a:t>S4E2a; S4E2c</a:t>
            </a:r>
            <a:endParaRPr lang="en-US" altLang="en-US" sz="3600" smtClean="0"/>
          </a:p>
        </p:txBody>
      </p:sp>
      <p:pic>
        <p:nvPicPr>
          <p:cNvPr id="3076"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90600" y="1219200"/>
            <a:ext cx="6899275" cy="4984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15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1143000"/>
          </a:xfrm>
        </p:spPr>
        <p:txBody>
          <a:bodyPr/>
          <a:lstStyle/>
          <a:p>
            <a:r>
              <a:rPr lang="en-US" altLang="en-US" smtClean="0"/>
              <a:t>Rubric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2202845"/>
              </p:ext>
            </p:extLst>
          </p:nvPr>
        </p:nvGraphicFramePr>
        <p:xfrm>
          <a:off x="533400" y="1447800"/>
          <a:ext cx="8001000" cy="4132263"/>
        </p:xfrm>
        <a:graphic>
          <a:graphicData uri="http://schemas.openxmlformats.org/drawingml/2006/table">
            <a:tbl>
              <a:tblPr/>
              <a:tblGrid>
                <a:gridCol w="666750"/>
                <a:gridCol w="7334250"/>
              </a:tblGrid>
              <a:tr h="304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Verdana" pitchFamily="34" charset="0"/>
                          <a:cs typeface="Times New Roman" pitchFamily="18" charset="0"/>
                        </a:rPr>
                        <a:t>Score</a:t>
                      </a:r>
                      <a:endPar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Verdana" pitchFamily="34" charset="0"/>
                          <a:cs typeface="Times New Roman" pitchFamily="18" charset="0"/>
                        </a:rPr>
                        <a:t>Description</a:t>
                      </a:r>
                      <a:endPar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05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4</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The student response thoroughly demonstrates understanding of the day/night cycle of Earth </a:t>
                      </a: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[S4E2.a]</a:t>
                      </a: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 by</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explaining the day/night cycle of the earth occurs because of the rotation of Earth, </a:t>
                      </a: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AND</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explaining the length of the day depends on the tilt of Earth and that when the southern hemisphere is tilted away from the sun the days will be shorter there, </a:t>
                      </a: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AND</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an understanding of how the revolution of Earth around the sun and its tilt affect seasons on Earth </a:t>
                      </a: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[S4E2.c]</a:t>
                      </a: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 by</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explaining that the seasons change because of the tilt of Earth, </a:t>
                      </a:r>
                      <a:r>
                        <a:rPr kumimoji="0" lang="en-US" altLang="en-US" sz="1200" b="1" i="0" u="none" strike="noStrike" cap="none" normalizeH="0" baseline="0" dirty="0" smtClean="0">
                          <a:ln>
                            <a:noFill/>
                          </a:ln>
                          <a:solidFill>
                            <a:schemeClr val="tx1"/>
                          </a:solidFill>
                          <a:effectLst/>
                          <a:latin typeface="Verdana" pitchFamily="34" charset="0"/>
                          <a:cs typeface="Times New Roman" pitchFamily="18" charset="0"/>
                        </a:rPr>
                        <a:t>AND</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explaining that sun is more directly overhead year round at the equator, causing seasonal changes to be less than other places on Earth.</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92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chemeClr val="tx1"/>
                          </a:solidFill>
                          <a:effectLst/>
                          <a:latin typeface="Verdana" pitchFamily="34" charset="0"/>
                          <a:cs typeface="Times New Roman" pitchFamily="18" charset="0"/>
                        </a:rPr>
                        <a:t>3</a:t>
                      </a:r>
                      <a:endParaRPr kumimoji="0" lang="en-US" altLang="en-US" sz="1100" b="0" i="0" u="none" strike="noStrike" cap="none" normalizeH="0" baseline="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The student response clearly demonstrates understanding by correctly answering 3 out of 4 parts of the item or answering 2 parts partially correct and 2 parts correctly.</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92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chemeClr val="tx1"/>
                          </a:solidFill>
                          <a:effectLst/>
                          <a:latin typeface="Verdana" pitchFamily="34" charset="0"/>
                          <a:cs typeface="Times New Roman" pitchFamily="18" charset="0"/>
                        </a:rPr>
                        <a:t>2</a:t>
                      </a:r>
                      <a:endParaRPr kumimoji="0" lang="en-US" altLang="en-US" sz="1100" b="0" i="0" u="none" strike="noStrike" cap="none" normalizeH="0" baseline="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The student response basically demonstrates understanding by correctly answering 2 out of 4 parts of the item or answering 4 parts partially correct.</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92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chemeClr val="tx1"/>
                          </a:solidFill>
                          <a:effectLst/>
                          <a:latin typeface="Verdana" pitchFamily="34" charset="0"/>
                          <a:cs typeface="Times New Roman" pitchFamily="18" charset="0"/>
                        </a:rPr>
                        <a:t>1</a:t>
                      </a:r>
                      <a:endParaRPr kumimoji="0" lang="en-US" altLang="en-US" sz="1100" b="0" i="0" u="none" strike="noStrike" cap="none" normalizeH="0" baseline="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The student response minimally demonstrates understanding by correctly answering 1 out of 4 parts of the item or answering 2 parts partially correct.</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200" b="1" i="0" u="none" strike="noStrike" cap="none" normalizeH="0" baseline="0" smtClean="0">
                          <a:ln>
                            <a:noFill/>
                          </a:ln>
                          <a:solidFill>
                            <a:schemeClr val="tx1"/>
                          </a:solidFill>
                          <a:effectLst/>
                          <a:latin typeface="Verdana" pitchFamily="34" charset="0"/>
                          <a:cs typeface="Times New Roman" pitchFamily="18" charset="0"/>
                        </a:rPr>
                        <a:t>0</a:t>
                      </a:r>
                      <a:endParaRPr kumimoji="0" lang="en-US" altLang="en-US" sz="1100" b="0" i="0" u="none" strike="noStrike" cap="none" normalizeH="0" baseline="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Verdana" pitchFamily="34" charset="0"/>
                          <a:cs typeface="Times New Roman" pitchFamily="18" charset="0"/>
                        </a:rPr>
                        <a:t>The student response is missing, irrelevant or incomprehensible.</a:t>
                      </a:r>
                      <a:endParaRPr kumimoji="0" lang="en-US" altLang="en-US" sz="1100" b="0" i="0" u="none" strike="noStrike" cap="none" normalizeH="0" baseline="0" dirty="0" smtClean="0">
                        <a:ln>
                          <a:noFill/>
                        </a:ln>
                        <a:solidFill>
                          <a:schemeClr val="tx1"/>
                        </a:solidFill>
                        <a:effectLst/>
                        <a:latin typeface="Verdana" pitchFamily="34" charset="0"/>
                        <a:cs typeface="Times New Roman" pitchFamily="18" charset="0"/>
                      </a:endParaRPr>
                    </a:p>
                  </a:txBody>
                  <a:tcPr marL="51431" marR="514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678279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Exemplar Response</a:t>
            </a:r>
          </a:p>
        </p:txBody>
      </p:sp>
      <p:pic>
        <p:nvPicPr>
          <p:cNvPr id="512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5800" y="1371600"/>
            <a:ext cx="8015288" cy="4235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35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Student Response</a:t>
            </a:r>
            <a:br>
              <a:rPr lang="en-US" altLang="en-US" smtClean="0"/>
            </a:br>
            <a:r>
              <a:rPr lang="en-US" altLang="en-US" sz="3200" smtClean="0"/>
              <a:t>Score 3</a:t>
            </a:r>
            <a:endParaRPr lang="en-US" altLang="en-US" smtClean="0"/>
          </a:p>
        </p:txBody>
      </p:sp>
      <p:sp>
        <p:nvSpPr>
          <p:cNvPr id="6148" name="TextBox 5"/>
          <p:cNvSpPr txBox="1">
            <a:spLocks noChangeArrowheads="1"/>
          </p:cNvSpPr>
          <p:nvPr/>
        </p:nvSpPr>
        <p:spPr bwMode="auto">
          <a:xfrm>
            <a:off x="7486650" y="1524000"/>
            <a:ext cx="1600200" cy="5842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A is correct.</a:t>
            </a:r>
          </a:p>
        </p:txBody>
      </p:sp>
      <p:sp>
        <p:nvSpPr>
          <p:cNvPr id="6149" name="TextBox 8"/>
          <p:cNvSpPr txBox="1">
            <a:spLocks noChangeArrowheads="1"/>
          </p:cNvSpPr>
          <p:nvPr/>
        </p:nvSpPr>
        <p:spPr bwMode="auto">
          <a:xfrm>
            <a:off x="7486650" y="2362200"/>
            <a:ext cx="1600200" cy="18161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B is correct (</a:t>
            </a:r>
            <a:r>
              <a:rPr lang="en-US" altLang="en-US" sz="1600" i="1">
                <a:solidFill>
                  <a:srgbClr val="FF0000"/>
                </a:solidFill>
                <a:latin typeface="Arial" charset="0"/>
              </a:rPr>
              <a:t>it gets colder</a:t>
            </a:r>
            <a:r>
              <a:rPr lang="en-US" altLang="en-US" sz="1600">
                <a:solidFill>
                  <a:srgbClr val="FF0000"/>
                </a:solidFill>
                <a:latin typeface="Arial" charset="0"/>
              </a:rPr>
              <a:t> implies it is winter, and </a:t>
            </a:r>
            <a:r>
              <a:rPr lang="en-US" altLang="en-US" sz="1600" i="1">
                <a:solidFill>
                  <a:srgbClr val="FF0000"/>
                </a:solidFill>
                <a:latin typeface="Arial" charset="0"/>
              </a:rPr>
              <a:t>darker</a:t>
            </a:r>
            <a:r>
              <a:rPr lang="en-US" altLang="en-US" sz="1600">
                <a:solidFill>
                  <a:srgbClr val="FF0000"/>
                </a:solidFill>
                <a:latin typeface="Arial" charset="0"/>
              </a:rPr>
              <a:t> implies there is less sunlight).</a:t>
            </a:r>
          </a:p>
        </p:txBody>
      </p:sp>
      <p:sp>
        <p:nvSpPr>
          <p:cNvPr id="6150" name="TextBox 8"/>
          <p:cNvSpPr txBox="1">
            <a:spLocks noChangeArrowheads="1"/>
          </p:cNvSpPr>
          <p:nvPr/>
        </p:nvSpPr>
        <p:spPr bwMode="auto">
          <a:xfrm>
            <a:off x="7486650" y="4343400"/>
            <a:ext cx="1600200" cy="5842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C is correct. </a:t>
            </a:r>
          </a:p>
        </p:txBody>
      </p:sp>
      <p:sp>
        <p:nvSpPr>
          <p:cNvPr id="6151" name="Content Placeholder 1"/>
          <p:cNvSpPr>
            <a:spLocks noGrp="1"/>
          </p:cNvSpPr>
          <p:nvPr>
            <p:ph idx="1"/>
          </p:nvPr>
        </p:nvSpPr>
        <p:spPr>
          <a:xfrm>
            <a:off x="457200" y="1428750"/>
            <a:ext cx="6934200" cy="4525963"/>
          </a:xfrm>
        </p:spPr>
        <p:txBody>
          <a:bodyPr/>
          <a:lstStyle/>
          <a:p>
            <a:pPr marL="0" indent="0">
              <a:buFont typeface="Arial" charset="0"/>
              <a:buNone/>
            </a:pPr>
            <a:r>
              <a:rPr lang="en-US" altLang="en-US" sz="2000" smtClean="0"/>
              <a:t>Part A the rotation on earth spins earth one time a day and when it moves the sun is on one side and there is dark on the other side and when it gets on the dark side the sun goes down but on the sun side is rises up</a:t>
            </a:r>
          </a:p>
          <a:p>
            <a:pPr marL="0" indent="0">
              <a:buFont typeface="Arial" charset="0"/>
              <a:buNone/>
            </a:pPr>
            <a:endParaRPr lang="en-US" altLang="en-US" sz="1000" smtClean="0"/>
          </a:p>
          <a:p>
            <a:pPr marL="0" indent="0">
              <a:buFont typeface="Arial" charset="0"/>
              <a:buNone/>
            </a:pPr>
            <a:r>
              <a:rPr lang="en-US" altLang="en-US" sz="2000" smtClean="0"/>
              <a:t>Part B at the south pole when it is tilted a away it gets colder and darker </a:t>
            </a:r>
          </a:p>
          <a:p>
            <a:pPr marL="0" indent="0">
              <a:buFont typeface="Arial" charset="0"/>
              <a:buNone/>
            </a:pPr>
            <a:endParaRPr lang="en-US" altLang="en-US" sz="1000" smtClean="0"/>
          </a:p>
          <a:p>
            <a:pPr marL="0" indent="0">
              <a:buFont typeface="Arial" charset="0"/>
              <a:buNone/>
            </a:pPr>
            <a:r>
              <a:rPr lang="en-US" altLang="en-US" sz="2000" smtClean="0"/>
              <a:t>Part C when the earth is tilted toward the sun the side that is tilted toward the sun gets summer and the side that gets tilted the other way gets winter</a:t>
            </a:r>
          </a:p>
          <a:p>
            <a:pPr marL="0" indent="0">
              <a:buFont typeface="Arial" charset="0"/>
              <a:buNone/>
            </a:pPr>
            <a:endParaRPr lang="en-US" altLang="en-US" sz="1000" smtClean="0"/>
          </a:p>
          <a:p>
            <a:pPr marL="0" indent="0">
              <a:buFont typeface="Arial" charset="0"/>
              <a:buNone/>
            </a:pPr>
            <a:r>
              <a:rPr lang="en-US" altLang="en-US" sz="2000" smtClean="0"/>
              <a:t>Part D if ithe earth is tilted toward the sun summer sould be in the middle of the earth and the other side should in winter sould be in the middle to</a:t>
            </a:r>
          </a:p>
          <a:p>
            <a:pPr marL="0" indent="0">
              <a:buFont typeface="Arial" charset="0"/>
              <a:buNone/>
            </a:pPr>
            <a:endParaRPr lang="en-US" altLang="en-US" sz="2000" smtClean="0"/>
          </a:p>
        </p:txBody>
      </p:sp>
      <p:sp>
        <p:nvSpPr>
          <p:cNvPr id="6152" name="TextBox 8"/>
          <p:cNvSpPr txBox="1">
            <a:spLocks noChangeArrowheads="1"/>
          </p:cNvSpPr>
          <p:nvPr/>
        </p:nvSpPr>
        <p:spPr bwMode="auto">
          <a:xfrm>
            <a:off x="7505700" y="5105400"/>
            <a:ext cx="1600200" cy="10779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D is correct, but with </a:t>
            </a:r>
            <a:r>
              <a:rPr lang="en-US" altLang="en-US" sz="1600" b="1">
                <a:solidFill>
                  <a:srgbClr val="FF0000"/>
                </a:solidFill>
                <a:latin typeface="Arial" charset="0"/>
              </a:rPr>
              <a:t>no</a:t>
            </a:r>
            <a:r>
              <a:rPr lang="en-US" altLang="en-US" sz="1600">
                <a:solidFill>
                  <a:srgbClr val="FF0000"/>
                </a:solidFill>
                <a:latin typeface="Arial" charset="0"/>
              </a:rPr>
              <a:t> </a:t>
            </a:r>
            <a:r>
              <a:rPr lang="en-US" altLang="en-US" sz="1600" b="1">
                <a:solidFill>
                  <a:srgbClr val="FF0000"/>
                </a:solidFill>
                <a:latin typeface="Arial" charset="0"/>
              </a:rPr>
              <a:t>explanation</a:t>
            </a:r>
            <a:r>
              <a:rPr lang="en-US" altLang="en-US" sz="1600">
                <a:solidFill>
                  <a:srgbClr val="FF0000"/>
                </a:solidFill>
                <a:latin typeface="Arial" charset="0"/>
              </a:rPr>
              <a:t>. </a:t>
            </a:r>
          </a:p>
        </p:txBody>
      </p:sp>
    </p:spTree>
    <p:extLst>
      <p:ext uri="{BB962C8B-B14F-4D97-AF65-F5344CB8AC3E}">
        <p14:creationId xmlns:p14="http://schemas.microsoft.com/office/powerpoint/2010/main" val="282089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Student Response</a:t>
            </a:r>
            <a:br>
              <a:rPr lang="en-US" altLang="en-US" smtClean="0"/>
            </a:br>
            <a:r>
              <a:rPr lang="en-US" altLang="en-US" sz="3200" smtClean="0"/>
              <a:t>Score 2</a:t>
            </a:r>
            <a:endParaRPr lang="en-US" altLang="en-US" smtClean="0"/>
          </a:p>
        </p:txBody>
      </p:sp>
      <p:sp>
        <p:nvSpPr>
          <p:cNvPr id="7172" name="TextBox 5"/>
          <p:cNvSpPr txBox="1">
            <a:spLocks noChangeArrowheads="1"/>
          </p:cNvSpPr>
          <p:nvPr/>
        </p:nvSpPr>
        <p:spPr bwMode="auto">
          <a:xfrm>
            <a:off x="7029450" y="1676400"/>
            <a:ext cx="2019300" cy="3381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A is correct. </a:t>
            </a:r>
          </a:p>
        </p:txBody>
      </p:sp>
      <p:sp>
        <p:nvSpPr>
          <p:cNvPr id="7173" name="TextBox 8"/>
          <p:cNvSpPr txBox="1">
            <a:spLocks noChangeArrowheads="1"/>
          </p:cNvSpPr>
          <p:nvPr/>
        </p:nvSpPr>
        <p:spPr bwMode="auto">
          <a:xfrm>
            <a:off x="7029450" y="2362200"/>
            <a:ext cx="2057400" cy="13239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B is incorrect. There would be less daylight at the South Pole, but not </a:t>
            </a:r>
            <a:r>
              <a:rPr lang="en-US" altLang="en-US" sz="1600" i="1">
                <a:solidFill>
                  <a:srgbClr val="FF0000"/>
                </a:solidFill>
                <a:latin typeface="Arial" charset="0"/>
              </a:rPr>
              <a:t>no daylight</a:t>
            </a:r>
            <a:r>
              <a:rPr lang="en-US" altLang="en-US" sz="1600">
                <a:solidFill>
                  <a:srgbClr val="FF0000"/>
                </a:solidFill>
                <a:latin typeface="Arial" charset="0"/>
              </a:rPr>
              <a:t>. </a:t>
            </a:r>
          </a:p>
        </p:txBody>
      </p:sp>
      <p:sp>
        <p:nvSpPr>
          <p:cNvPr id="7174" name="TextBox 11"/>
          <p:cNvSpPr txBox="1">
            <a:spLocks noChangeArrowheads="1"/>
          </p:cNvSpPr>
          <p:nvPr/>
        </p:nvSpPr>
        <p:spPr bwMode="auto">
          <a:xfrm>
            <a:off x="7077075" y="3962400"/>
            <a:ext cx="1981200" cy="3381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C is correct. </a:t>
            </a:r>
          </a:p>
        </p:txBody>
      </p:sp>
      <p:sp>
        <p:nvSpPr>
          <p:cNvPr id="7175" name="Rectangle 1"/>
          <p:cNvSpPr>
            <a:spLocks noChangeArrowheads="1"/>
          </p:cNvSpPr>
          <p:nvPr/>
        </p:nvSpPr>
        <p:spPr bwMode="auto">
          <a:xfrm>
            <a:off x="457200" y="1447800"/>
            <a:ext cx="6477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a:p>
            <a:pPr eaLnBrk="1" hangingPunct="1">
              <a:spcBef>
                <a:spcPct val="0"/>
              </a:spcBef>
              <a:buFontTx/>
              <a:buNone/>
            </a:pPr>
            <a:r>
              <a:rPr lang="en-US" altLang="en-US" sz="1800">
                <a:latin typeface="Arial" charset="0"/>
              </a:rPr>
              <a:t>Part A-The Earth spins around every 24 hours, so one side gets Sun, and when the Earth turns, the Sun looks as if it is rising and setting.</a:t>
            </a:r>
          </a:p>
          <a:p>
            <a:pPr eaLnBrk="1" hangingPunct="1">
              <a:spcBef>
                <a:spcPct val="0"/>
              </a:spcBef>
              <a:buFontTx/>
              <a:buNone/>
            </a:pPr>
            <a:endParaRPr lang="en-US" altLang="en-US" sz="1800">
              <a:latin typeface="Arial" charset="0"/>
            </a:endParaRPr>
          </a:p>
          <a:p>
            <a:pPr eaLnBrk="1" hangingPunct="1">
              <a:spcBef>
                <a:spcPct val="0"/>
              </a:spcBef>
              <a:buFontTx/>
              <a:buNone/>
            </a:pPr>
            <a:r>
              <a:rPr lang="en-US" altLang="en-US" sz="1800">
                <a:latin typeface="Arial" charset="0"/>
              </a:rPr>
              <a:t>Part B-The South Pole has no daylight because it is pointed away from the Sun.</a:t>
            </a:r>
          </a:p>
          <a:p>
            <a:pPr eaLnBrk="1" hangingPunct="1">
              <a:spcBef>
                <a:spcPct val="0"/>
              </a:spcBef>
              <a:buFontTx/>
              <a:buNone/>
            </a:pPr>
            <a:endParaRPr lang="en-US" altLang="en-US" sz="1800">
              <a:latin typeface="Arial" charset="0"/>
            </a:endParaRPr>
          </a:p>
          <a:p>
            <a:pPr eaLnBrk="1" hangingPunct="1">
              <a:spcBef>
                <a:spcPct val="0"/>
              </a:spcBef>
              <a:buFontTx/>
              <a:buNone/>
            </a:pPr>
            <a:r>
              <a:rPr lang="en-US" altLang="en-US" sz="1800">
                <a:latin typeface="Arial" charset="0"/>
              </a:rPr>
              <a:t>Part C-When the Earth tilts away from the Sun,the Earth has Winter.When it is pointed toward the sun, it has Summer.</a:t>
            </a:r>
          </a:p>
          <a:p>
            <a:pPr eaLnBrk="1" hangingPunct="1">
              <a:spcBef>
                <a:spcPct val="0"/>
              </a:spcBef>
              <a:buFontTx/>
              <a:buNone/>
            </a:pPr>
            <a:endParaRPr lang="en-US" altLang="en-US" sz="1800">
              <a:latin typeface="Arial" charset="0"/>
            </a:endParaRPr>
          </a:p>
          <a:p>
            <a:pPr eaLnBrk="1" hangingPunct="1">
              <a:spcBef>
                <a:spcPct val="0"/>
              </a:spcBef>
              <a:buFontTx/>
              <a:buNone/>
            </a:pPr>
            <a:r>
              <a:rPr lang="en-US" altLang="en-US" sz="1800">
                <a:latin typeface="Arial" charset="0"/>
              </a:rPr>
              <a:t>Part D-Near the Equator because the Earth has zones,The Polar Zone(cold),The Temperate Zone(mild), and The Tropical Zone (hot and near the Equator).The Tropical Zone hardly ever changes, so seasons show the least in The Tropical Zone.</a:t>
            </a:r>
          </a:p>
        </p:txBody>
      </p:sp>
      <p:sp>
        <p:nvSpPr>
          <p:cNvPr id="7176" name="TextBox 11"/>
          <p:cNvSpPr txBox="1">
            <a:spLocks noChangeArrowheads="1"/>
          </p:cNvSpPr>
          <p:nvPr/>
        </p:nvSpPr>
        <p:spPr bwMode="auto">
          <a:xfrm>
            <a:off x="7096125" y="4648200"/>
            <a:ext cx="1981200" cy="83026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D is correct, but with </a:t>
            </a:r>
            <a:r>
              <a:rPr lang="en-US" altLang="en-US" sz="1600" b="1">
                <a:solidFill>
                  <a:srgbClr val="FF0000"/>
                </a:solidFill>
                <a:latin typeface="Arial" charset="0"/>
              </a:rPr>
              <a:t>no explanation</a:t>
            </a:r>
            <a:r>
              <a:rPr lang="en-US" altLang="en-US" sz="1600">
                <a:solidFill>
                  <a:srgbClr val="FF0000"/>
                </a:solidFill>
                <a:latin typeface="Arial" charset="0"/>
              </a:rPr>
              <a:t>. </a:t>
            </a:r>
          </a:p>
        </p:txBody>
      </p:sp>
    </p:spTree>
    <p:extLst>
      <p:ext uri="{BB962C8B-B14F-4D97-AF65-F5344CB8AC3E}">
        <p14:creationId xmlns:p14="http://schemas.microsoft.com/office/powerpoint/2010/main" val="169752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76200"/>
            <a:ext cx="8915400" cy="1143000"/>
          </a:xfrm>
        </p:spPr>
        <p:txBody>
          <a:bodyPr/>
          <a:lstStyle/>
          <a:p>
            <a:r>
              <a:rPr lang="en-US" altLang="en-US" dirty="0" smtClean="0">
                <a:solidFill>
                  <a:srgbClr val="0000CC"/>
                </a:solidFill>
              </a:rPr>
              <a:t>Georgia Milestones: </a:t>
            </a:r>
            <a:r>
              <a:rPr lang="en-US" altLang="en-US" dirty="0" smtClean="0">
                <a:solidFill>
                  <a:srgbClr val="FF0000"/>
                </a:solidFill>
              </a:rPr>
              <a:t>Unique Features</a:t>
            </a:r>
          </a:p>
        </p:txBody>
      </p:sp>
      <p:sp>
        <p:nvSpPr>
          <p:cNvPr id="10243" name="Content Placeholder 2"/>
          <p:cNvSpPr>
            <a:spLocks noGrp="1"/>
          </p:cNvSpPr>
          <p:nvPr>
            <p:ph idx="1"/>
          </p:nvPr>
        </p:nvSpPr>
        <p:spPr>
          <a:xfrm>
            <a:off x="457200" y="1219200"/>
            <a:ext cx="8229600" cy="5257800"/>
          </a:xfrm>
        </p:spPr>
        <p:txBody>
          <a:bodyPr/>
          <a:lstStyle/>
          <a:p>
            <a:pPr marL="0" indent="0" algn="ctr">
              <a:buFont typeface="Arial" charset="0"/>
              <a:buNone/>
              <a:defRPr/>
            </a:pPr>
            <a:r>
              <a:rPr lang="en-US" altLang="en-US" sz="2800" b="1" dirty="0" smtClean="0"/>
              <a:t>Blended:  Criterion-Referenced </a:t>
            </a:r>
            <a:r>
              <a:rPr lang="en-US" altLang="en-US" sz="2800" b="1" u="sng" dirty="0" smtClean="0"/>
              <a:t>and</a:t>
            </a:r>
            <a:r>
              <a:rPr lang="en-US" altLang="en-US" sz="2800" b="1" dirty="0" smtClean="0"/>
              <a:t> Norm-Referenced</a:t>
            </a:r>
          </a:p>
          <a:p>
            <a:pPr marL="0" indent="0">
              <a:buFont typeface="Arial" charset="0"/>
              <a:buNone/>
              <a:defRPr/>
            </a:pPr>
            <a:endParaRPr lang="en-US" sz="1600" dirty="0" smtClean="0"/>
          </a:p>
          <a:p>
            <a:pPr marL="0" indent="0">
              <a:buFont typeface="Arial" charset="0"/>
              <a:buNone/>
              <a:defRPr/>
            </a:pPr>
            <a:r>
              <a:rPr lang="en-US" sz="2800" dirty="0" smtClean="0"/>
              <a:t>Georgia Milestones will provide: </a:t>
            </a:r>
          </a:p>
          <a:p>
            <a:pPr lvl="1">
              <a:defRPr/>
            </a:pPr>
            <a:endParaRPr lang="en-US" sz="1050" dirty="0"/>
          </a:p>
          <a:p>
            <a:pPr lvl="1">
              <a:defRPr/>
            </a:pPr>
            <a:r>
              <a:rPr lang="en-US" sz="2400" dirty="0" smtClean="0"/>
              <a:t>criterion-referenced performance information in the form of four performance levels, depicting students’ mastery of state standards</a:t>
            </a:r>
          </a:p>
          <a:p>
            <a:pPr lvl="1">
              <a:defRPr/>
            </a:pPr>
            <a:endParaRPr lang="en-US" sz="1600" dirty="0"/>
          </a:p>
          <a:p>
            <a:pPr lvl="1">
              <a:defRPr/>
            </a:pPr>
            <a:r>
              <a:rPr lang="en-US" sz="2400" dirty="0"/>
              <a:t>n</a:t>
            </a:r>
            <a:r>
              <a:rPr lang="en-US" sz="2400" dirty="0" smtClean="0"/>
              <a:t>orm-referenced performance information in the form of national percentiles, depicting how students’ achievement compares to peers nationally</a:t>
            </a:r>
          </a:p>
          <a:p>
            <a:pPr lvl="1">
              <a:defRPr/>
            </a:pPr>
            <a:endParaRPr lang="en-US" sz="2400" dirty="0"/>
          </a:p>
          <a:p>
            <a:pPr lvl="1">
              <a:defRPr/>
            </a:pPr>
            <a:endParaRPr lang="en-US" sz="2400" dirty="0"/>
          </a:p>
        </p:txBody>
      </p:sp>
      <p:sp>
        <p:nvSpPr>
          <p:cNvPr id="2" name="TextBox 1"/>
          <p:cNvSpPr txBox="1"/>
          <p:nvPr/>
        </p:nvSpPr>
        <p:spPr>
          <a:xfrm>
            <a:off x="4267200" y="5486400"/>
            <a:ext cx="4724400" cy="1200329"/>
          </a:xfrm>
          <a:prstGeom prst="rect">
            <a:avLst/>
          </a:prstGeom>
          <a:solidFill>
            <a:schemeClr val="bg1"/>
          </a:solidFill>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800" dirty="0">
                <a:solidFill>
                  <a:srgbClr val="0000CC"/>
                </a:solidFill>
              </a:rPr>
              <a:t>Note:  To provide norm-referenced information, some norm-referenced items may not align to Georgia’s content standards.  Only </a:t>
            </a:r>
            <a:r>
              <a:rPr lang="en-US" sz="1800" u="sng" dirty="0">
                <a:solidFill>
                  <a:srgbClr val="0000CC"/>
                </a:solidFill>
              </a:rPr>
              <a:t>aligned</a:t>
            </a:r>
            <a:r>
              <a:rPr lang="en-US" sz="1800" dirty="0">
                <a:solidFill>
                  <a:srgbClr val="0000CC"/>
                </a:solidFill>
              </a:rPr>
              <a:t> NRT items will contribute to proficiency designations.</a:t>
            </a:r>
          </a:p>
        </p:txBody>
      </p:sp>
    </p:spTree>
    <p:extLst>
      <p:ext uri="{BB962C8B-B14F-4D97-AF65-F5344CB8AC3E}">
        <p14:creationId xmlns:p14="http://schemas.microsoft.com/office/powerpoint/2010/main" val="817991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Student Response</a:t>
            </a:r>
            <a:br>
              <a:rPr lang="en-US" altLang="en-US" smtClean="0"/>
            </a:br>
            <a:r>
              <a:rPr lang="en-US" altLang="en-US" sz="3200" smtClean="0"/>
              <a:t>Score 1</a:t>
            </a:r>
            <a:endParaRPr lang="en-US" altLang="en-US" smtClean="0"/>
          </a:p>
        </p:txBody>
      </p:sp>
      <p:sp>
        <p:nvSpPr>
          <p:cNvPr id="8196" name="TextBox 5"/>
          <p:cNvSpPr txBox="1">
            <a:spLocks noChangeArrowheads="1"/>
          </p:cNvSpPr>
          <p:nvPr/>
        </p:nvSpPr>
        <p:spPr bwMode="auto">
          <a:xfrm>
            <a:off x="7086600" y="1905000"/>
            <a:ext cx="1781175" cy="58578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A is incorrect. </a:t>
            </a:r>
          </a:p>
        </p:txBody>
      </p:sp>
      <p:sp>
        <p:nvSpPr>
          <p:cNvPr id="8197" name="TextBox 8"/>
          <p:cNvSpPr txBox="1">
            <a:spLocks noChangeArrowheads="1"/>
          </p:cNvSpPr>
          <p:nvPr/>
        </p:nvSpPr>
        <p:spPr bwMode="auto">
          <a:xfrm>
            <a:off x="7258050" y="4611688"/>
            <a:ext cx="1781175" cy="33813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C is correct.</a:t>
            </a:r>
          </a:p>
        </p:txBody>
      </p:sp>
      <p:sp>
        <p:nvSpPr>
          <p:cNvPr id="8198" name="TextBox 10"/>
          <p:cNvSpPr txBox="1">
            <a:spLocks noChangeArrowheads="1"/>
          </p:cNvSpPr>
          <p:nvPr/>
        </p:nvSpPr>
        <p:spPr bwMode="auto">
          <a:xfrm>
            <a:off x="6362700" y="2743200"/>
            <a:ext cx="2657475" cy="15700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B is incorrect. The student has described how daylight is affected when the South Pole is tilted </a:t>
            </a:r>
            <a:r>
              <a:rPr lang="en-US" altLang="en-US" sz="1600" b="1">
                <a:solidFill>
                  <a:srgbClr val="FF0000"/>
                </a:solidFill>
                <a:latin typeface="Arial" charset="0"/>
              </a:rPr>
              <a:t>toward</a:t>
            </a:r>
            <a:r>
              <a:rPr lang="en-US" altLang="en-US" sz="1600">
                <a:solidFill>
                  <a:srgbClr val="FF0000"/>
                </a:solidFill>
                <a:latin typeface="Arial" charset="0"/>
              </a:rPr>
              <a:t> the sun, not away from the sun. </a:t>
            </a:r>
          </a:p>
        </p:txBody>
      </p:sp>
      <p:sp>
        <p:nvSpPr>
          <p:cNvPr id="8199" name="Content Placeholder 1"/>
          <p:cNvSpPr>
            <a:spLocks noGrp="1"/>
          </p:cNvSpPr>
          <p:nvPr>
            <p:ph idx="1"/>
          </p:nvPr>
        </p:nvSpPr>
        <p:spPr>
          <a:xfrm>
            <a:off x="457200" y="1600200"/>
            <a:ext cx="6629400" cy="4525963"/>
          </a:xfrm>
        </p:spPr>
        <p:txBody>
          <a:bodyPr/>
          <a:lstStyle/>
          <a:p>
            <a:pPr marL="0" indent="0">
              <a:buFont typeface="Arial" charset="0"/>
              <a:buNone/>
            </a:pPr>
            <a:r>
              <a:rPr lang="en-US" altLang="en-US" sz="2400" smtClean="0"/>
              <a:t>part A</a:t>
            </a:r>
          </a:p>
          <a:p>
            <a:pPr marL="0" indent="0">
              <a:buFont typeface="Arial" charset="0"/>
              <a:buNone/>
            </a:pPr>
            <a:r>
              <a:rPr lang="en-US" altLang="en-US" sz="2400" smtClean="0"/>
              <a:t>Because it spins around the sun making it look like the sun is spining</a:t>
            </a:r>
          </a:p>
          <a:p>
            <a:pPr marL="0" indent="0">
              <a:buFont typeface="Arial" charset="0"/>
              <a:buNone/>
            </a:pPr>
            <a:r>
              <a:rPr lang="en-US" altLang="en-US" sz="2400" smtClean="0"/>
              <a:t>part B</a:t>
            </a:r>
          </a:p>
          <a:p>
            <a:pPr marL="0" indent="0">
              <a:buFont typeface="Arial" charset="0"/>
              <a:buNone/>
            </a:pPr>
            <a:r>
              <a:rPr lang="en-US" altLang="en-US" sz="2400" smtClean="0"/>
              <a:t>The south pole is tilted to the sun so they get sunlight but the north pole does not</a:t>
            </a:r>
          </a:p>
          <a:p>
            <a:pPr marL="0" indent="0">
              <a:buFont typeface="Arial" charset="0"/>
              <a:buNone/>
            </a:pPr>
            <a:r>
              <a:rPr lang="en-US" altLang="en-US" sz="2400" smtClean="0"/>
              <a:t>part C</a:t>
            </a:r>
          </a:p>
          <a:p>
            <a:pPr marL="0" indent="0">
              <a:buFont typeface="Arial" charset="0"/>
              <a:buNone/>
            </a:pPr>
            <a:r>
              <a:rPr lang="en-US" altLang="en-US" sz="2400" smtClean="0"/>
              <a:t>When we are tilted to the sun we have summer and when we are not we have winter</a:t>
            </a:r>
          </a:p>
          <a:p>
            <a:pPr marL="0" indent="0">
              <a:buFont typeface="Arial" charset="0"/>
              <a:buNone/>
            </a:pPr>
            <a:r>
              <a:rPr lang="en-US" altLang="en-US" sz="2400" smtClean="0"/>
              <a:t>part D</a:t>
            </a:r>
          </a:p>
          <a:p>
            <a:pPr marL="0" indent="0">
              <a:buFont typeface="Arial" charset="0"/>
              <a:buNone/>
            </a:pPr>
            <a:r>
              <a:rPr lang="en-US" altLang="en-US" sz="2400" smtClean="0"/>
              <a:t>Near the south pole because the sun is not near it</a:t>
            </a:r>
          </a:p>
          <a:p>
            <a:pPr marL="0" indent="0">
              <a:buFont typeface="Arial" charset="0"/>
              <a:buNone/>
            </a:pPr>
            <a:endParaRPr lang="en-US" altLang="en-US" sz="2400" smtClean="0"/>
          </a:p>
        </p:txBody>
      </p:sp>
      <p:sp>
        <p:nvSpPr>
          <p:cNvPr id="8200" name="TextBox 8"/>
          <p:cNvSpPr txBox="1">
            <a:spLocks noChangeArrowheads="1"/>
          </p:cNvSpPr>
          <p:nvPr/>
        </p:nvSpPr>
        <p:spPr bwMode="auto">
          <a:xfrm>
            <a:off x="7234238" y="5562600"/>
            <a:ext cx="1781175" cy="5842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0000"/>
                </a:solidFill>
                <a:latin typeface="Arial" charset="0"/>
              </a:rPr>
              <a:t>Part D is incorrect.</a:t>
            </a:r>
          </a:p>
        </p:txBody>
      </p:sp>
    </p:spTree>
    <p:extLst>
      <p:ext uri="{BB962C8B-B14F-4D97-AF65-F5344CB8AC3E}">
        <p14:creationId xmlns:p14="http://schemas.microsoft.com/office/powerpoint/2010/main" val="113989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74638"/>
            <a:ext cx="8839200" cy="563562"/>
          </a:xfrm>
        </p:spPr>
        <p:txBody>
          <a:bodyPr/>
          <a:lstStyle/>
          <a:p>
            <a:r>
              <a:rPr lang="en-US" altLang="en-US" smtClean="0">
                <a:solidFill>
                  <a:srgbClr val="0000CC"/>
                </a:solidFill>
              </a:rPr>
              <a:t>Georgia Milestones: </a:t>
            </a:r>
            <a:r>
              <a:rPr lang="en-US" altLang="en-US" smtClean="0">
                <a:solidFill>
                  <a:srgbClr val="FF0000"/>
                </a:solidFill>
              </a:rPr>
              <a:t>Embedded NRT</a:t>
            </a:r>
          </a:p>
        </p:txBody>
      </p:sp>
      <p:sp>
        <p:nvSpPr>
          <p:cNvPr id="9219" name="Content Placeholder 2"/>
          <p:cNvSpPr>
            <a:spLocks noGrp="1"/>
          </p:cNvSpPr>
          <p:nvPr>
            <p:ph idx="1"/>
          </p:nvPr>
        </p:nvSpPr>
        <p:spPr>
          <a:xfrm>
            <a:off x="457200" y="1112838"/>
            <a:ext cx="8229600" cy="4983162"/>
          </a:xfrm>
        </p:spPr>
        <p:txBody>
          <a:bodyPr/>
          <a:lstStyle/>
          <a:p>
            <a:r>
              <a:rPr lang="en-US" altLang="en-US" sz="2400" smtClean="0"/>
              <a:t>Each content area/course test will contain 20 norm-referenced items.</a:t>
            </a:r>
          </a:p>
          <a:p>
            <a:r>
              <a:rPr lang="en-US" altLang="en-US" sz="2400" smtClean="0"/>
              <a:t>The 20 NRT items will provide a national percentile score to provide a barometer of national comparison. </a:t>
            </a:r>
          </a:p>
          <a:p>
            <a:r>
              <a:rPr lang="en-US" altLang="en-US" sz="2400" smtClean="0"/>
              <a:t>Approximately 10 of these items have been reviewed by Georgia educators for alignment to the grade level/course content standards.  </a:t>
            </a:r>
          </a:p>
          <a:p>
            <a:pPr lvl="1"/>
            <a:r>
              <a:rPr lang="en-US" altLang="en-US" sz="2000" smtClean="0"/>
              <a:t>Only those NRT items judged to be aligned by Georgia educators will contribute to the criterion-referenced proficiency designations of students.</a:t>
            </a:r>
          </a:p>
          <a:p>
            <a:r>
              <a:rPr lang="en-US" altLang="en-US" sz="2400" smtClean="0"/>
              <a:t>The remaining 10 or so items, while not necessarily aligned to the grade level/course content standards, will </a:t>
            </a:r>
            <a:r>
              <a:rPr lang="en-US" altLang="en-US" sz="2400" u="sng" smtClean="0"/>
              <a:t>not</a:t>
            </a:r>
            <a:r>
              <a:rPr lang="en-US" altLang="en-US" sz="2400" smtClean="0"/>
              <a:t> contribute to the proficiency designation.</a:t>
            </a:r>
          </a:p>
          <a:p>
            <a:endParaRPr lang="en-US" altLang="en-US" sz="2400" smtClean="0"/>
          </a:p>
        </p:txBody>
      </p:sp>
      <p:sp>
        <p:nvSpPr>
          <p:cNvPr id="2" name="TextBox 1"/>
          <p:cNvSpPr txBox="1"/>
          <p:nvPr/>
        </p:nvSpPr>
        <p:spPr>
          <a:xfrm>
            <a:off x="5105400" y="5954713"/>
            <a:ext cx="2971800" cy="739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a:latin typeface="+mj-lt"/>
              </a:rPr>
              <a:t>The NRT items were selected to reflect the full </a:t>
            </a:r>
            <a:r>
              <a:rPr lang="en-US" sz="1400" dirty="0" err="1">
                <a:latin typeface="+mj-lt"/>
              </a:rPr>
              <a:t>TerraNova</a:t>
            </a:r>
            <a:r>
              <a:rPr lang="en-US" sz="1400" dirty="0">
                <a:latin typeface="+mj-lt"/>
              </a:rPr>
              <a:t> subtest for each content area.</a:t>
            </a:r>
          </a:p>
        </p:txBody>
      </p:sp>
    </p:spTree>
    <p:extLst>
      <p:ext uri="{BB962C8B-B14F-4D97-AF65-F5344CB8AC3E}">
        <p14:creationId xmlns:p14="http://schemas.microsoft.com/office/powerpoint/2010/main" val="1678969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274638"/>
            <a:ext cx="8839200" cy="563562"/>
          </a:xfrm>
        </p:spPr>
        <p:txBody>
          <a:bodyPr/>
          <a:lstStyle/>
          <a:p>
            <a:r>
              <a:rPr lang="en-US" altLang="en-US" smtClean="0">
                <a:solidFill>
                  <a:srgbClr val="0000CC"/>
                </a:solidFill>
              </a:rPr>
              <a:t>Georgia Milestones: </a:t>
            </a:r>
            <a:r>
              <a:rPr lang="en-US" altLang="en-US" smtClean="0">
                <a:solidFill>
                  <a:srgbClr val="FF0000"/>
                </a:solidFill>
              </a:rPr>
              <a:t>Embedded NRT</a:t>
            </a:r>
          </a:p>
        </p:txBody>
      </p:sp>
      <p:sp>
        <p:nvSpPr>
          <p:cNvPr id="9219" name="Content Placeholder 2"/>
          <p:cNvSpPr>
            <a:spLocks noGrp="1"/>
          </p:cNvSpPr>
          <p:nvPr>
            <p:ph idx="1"/>
          </p:nvPr>
        </p:nvSpPr>
        <p:spPr>
          <a:xfrm>
            <a:off x="457200" y="1112838"/>
            <a:ext cx="8229600" cy="4983162"/>
          </a:xfrm>
        </p:spPr>
        <p:txBody>
          <a:bodyPr/>
          <a:lstStyle/>
          <a:p>
            <a:r>
              <a:rPr lang="en-US" altLang="en-US" sz="2400" dirty="0" smtClean="0"/>
              <a:t>Teachers and students should be aware that the tests will include a small number of NRT items (10) </a:t>
            </a:r>
            <a:r>
              <a:rPr lang="en-US" altLang="en-US" sz="2400" dirty="0" smtClean="0">
                <a:solidFill>
                  <a:srgbClr val="FF0000"/>
                </a:solidFill>
              </a:rPr>
              <a:t>for which students have not had direct instruction.</a:t>
            </a:r>
          </a:p>
          <a:p>
            <a:pPr lvl="1"/>
            <a:r>
              <a:rPr lang="en-US" altLang="en-US" sz="2000" dirty="0" smtClean="0"/>
              <a:t>These items will contribute only the NRT score and will </a:t>
            </a:r>
            <a:r>
              <a:rPr lang="en-US" altLang="en-US" sz="2000" u="sng" dirty="0" smtClean="0"/>
              <a:t>not</a:t>
            </a:r>
            <a:r>
              <a:rPr lang="en-US" altLang="en-US" sz="2000" dirty="0" smtClean="0"/>
              <a:t> contribute to the criterion-referenced score and proficiency designation that is used in promotion/retention, course grade, student growth, educator effectiveness measures, or accountability (CCRPI).</a:t>
            </a:r>
          </a:p>
          <a:p>
            <a:pPr lvl="1"/>
            <a:r>
              <a:rPr lang="en-US" altLang="en-US" sz="2000" dirty="0" smtClean="0"/>
              <a:t>The content and skills measured within these items reflect </a:t>
            </a:r>
            <a:r>
              <a:rPr lang="en-US" altLang="en-US" sz="2000" dirty="0" smtClean="0">
                <a:solidFill>
                  <a:srgbClr val="FF0000"/>
                </a:solidFill>
              </a:rPr>
              <a:t>more global</a:t>
            </a:r>
            <a:r>
              <a:rPr lang="en-US" altLang="en-US" sz="2000" dirty="0" smtClean="0"/>
              <a:t> concepts within the content area (such as, reading comprehension, language, mathematics, science, or social studies) that students encounter during the course of their matriculation.  </a:t>
            </a:r>
            <a:r>
              <a:rPr lang="en-US" altLang="en-US" sz="2000" dirty="0" smtClean="0">
                <a:solidFill>
                  <a:srgbClr val="FF0000"/>
                </a:solidFill>
              </a:rPr>
              <a:t>This is particularly true in science and social studies.</a:t>
            </a:r>
            <a:endParaRPr lang="en-US" altLang="en-US" sz="1600" dirty="0" smtClean="0">
              <a:solidFill>
                <a:srgbClr val="FF0000"/>
              </a:solidFill>
            </a:endParaRPr>
          </a:p>
          <a:p>
            <a:endParaRPr lang="en-US" altLang="en-US" sz="2400" dirty="0" smtClean="0"/>
          </a:p>
        </p:txBody>
      </p:sp>
      <p:sp>
        <p:nvSpPr>
          <p:cNvPr id="2" name="TextBox 1"/>
          <p:cNvSpPr txBox="1"/>
          <p:nvPr/>
        </p:nvSpPr>
        <p:spPr>
          <a:xfrm>
            <a:off x="4617523" y="5486400"/>
            <a:ext cx="449579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800" dirty="0" smtClean="0">
                <a:solidFill>
                  <a:srgbClr val="0000FF"/>
                </a:solidFill>
                <a:latin typeface="+mj-lt"/>
              </a:rPr>
              <a:t>Georgia Milestones will included norm-referenced items that are not directly aligned to the grade level or course standards.  These items will not impact student scores.</a:t>
            </a:r>
            <a:endParaRPr lang="en-US" sz="1800" dirty="0">
              <a:solidFill>
                <a:srgbClr val="0000FF"/>
              </a:solidFill>
              <a:latin typeface="+mj-lt"/>
            </a:endParaRPr>
          </a:p>
        </p:txBody>
      </p:sp>
    </p:spTree>
    <p:extLst>
      <p:ext uri="{BB962C8B-B14F-4D97-AF65-F5344CB8AC3E}">
        <p14:creationId xmlns:p14="http://schemas.microsoft.com/office/powerpoint/2010/main" val="204676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solidFill>
                  <a:srgbClr val="FF0000"/>
                </a:solidFill>
              </a:rPr>
              <a:t>Georgia Milestones</a:t>
            </a:r>
          </a:p>
        </p:txBody>
      </p:sp>
      <p:sp>
        <p:nvSpPr>
          <p:cNvPr id="15363" name="Content Placeholder 2"/>
          <p:cNvSpPr>
            <a:spLocks noGrp="1"/>
          </p:cNvSpPr>
          <p:nvPr>
            <p:ph idx="1"/>
          </p:nvPr>
        </p:nvSpPr>
        <p:spPr/>
        <p:txBody>
          <a:bodyPr/>
          <a:lstStyle/>
          <a:p>
            <a:r>
              <a:rPr lang="en-US" altLang="en-US" dirty="0" smtClean="0"/>
              <a:t>It is important to remember that Georgia Milestones is primarily a criterion-referenced test, reflecting the content standards for each grade and course</a:t>
            </a:r>
          </a:p>
          <a:p>
            <a:pPr lvl="1"/>
            <a:r>
              <a:rPr lang="en-US" altLang="en-US" dirty="0" smtClean="0"/>
              <a:t>teachers should teach the Georgia state-adopted content standards and </a:t>
            </a:r>
            <a:r>
              <a:rPr lang="en-US" altLang="en-US" u="sng" dirty="0" smtClean="0"/>
              <a:t>not</a:t>
            </a:r>
            <a:r>
              <a:rPr lang="en-US" altLang="en-US" dirty="0" smtClean="0"/>
              <a:t> the NRT standards</a:t>
            </a:r>
          </a:p>
          <a:p>
            <a:endParaRPr lang="en-US" altLang="en-US" dirty="0" smtClean="0"/>
          </a:p>
          <a:p>
            <a:endParaRPr lang="en-US" altLang="en-US" dirty="0" smtClean="0"/>
          </a:p>
        </p:txBody>
      </p:sp>
      <p:sp>
        <p:nvSpPr>
          <p:cNvPr id="2" name="TextBox 1"/>
          <p:cNvSpPr txBox="1"/>
          <p:nvPr/>
        </p:nvSpPr>
        <p:spPr>
          <a:xfrm>
            <a:off x="4267200" y="5181600"/>
            <a:ext cx="46482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dirty="0">
                <a:solidFill>
                  <a:srgbClr val="FF0000"/>
                </a:solidFill>
                <a:latin typeface="+mj-lt"/>
              </a:rPr>
              <a:t>Remember:  All important uses of the test results – for both students and educators –  will be based on the criterion-referenced scores and proficiency determinations.</a:t>
            </a:r>
          </a:p>
        </p:txBody>
      </p:sp>
    </p:spTree>
    <p:extLst>
      <p:ext uri="{BB962C8B-B14F-4D97-AF65-F5344CB8AC3E}">
        <p14:creationId xmlns:p14="http://schemas.microsoft.com/office/powerpoint/2010/main" val="378441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457200" y="1066800"/>
            <a:ext cx="8229600" cy="525780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a:t>
            </a:r>
          </a:p>
          <a:p>
            <a:pPr marL="57150" indent="0" algn="ctr">
              <a:buFont typeface="Arial" panose="020B0604020202020204" pitchFamily="34" charset="0"/>
              <a:buNone/>
              <a:defRPr/>
            </a:pPr>
            <a:endParaRPr lang="en-US" sz="1800" dirty="0" smtClean="0"/>
          </a:p>
          <a:p>
            <a:pPr marL="514350" indent="-457200">
              <a:buFont typeface="Arial" panose="020B0604020202020204" pitchFamily="34" charset="0"/>
              <a:buChar char="•"/>
              <a:defRPr/>
            </a:pPr>
            <a:r>
              <a:rPr lang="en-US" dirty="0" smtClean="0"/>
              <a:t>ELA will consist of 3 sections, 1 of which will focus mainly on writing</a:t>
            </a:r>
          </a:p>
          <a:p>
            <a:pPr marL="514350" indent="-457200">
              <a:buFont typeface="Arial" panose="020B0604020202020204" pitchFamily="34" charset="0"/>
              <a:buChar char="•"/>
              <a:defRPr/>
            </a:pPr>
            <a:r>
              <a:rPr lang="en-US" dirty="0" smtClean="0"/>
              <a:t>Mathematics will consist of 2 sections</a:t>
            </a:r>
          </a:p>
          <a:p>
            <a:pPr marL="514350" indent="-457200">
              <a:buFont typeface="Arial" panose="020B0604020202020204" pitchFamily="34" charset="0"/>
              <a:buChar char="•"/>
              <a:defRPr/>
            </a:pPr>
            <a:r>
              <a:rPr lang="en-US" dirty="0" smtClean="0"/>
              <a:t>Science will consist of 2 sections</a:t>
            </a:r>
          </a:p>
          <a:p>
            <a:pPr marL="514350" indent="-457200">
              <a:buFont typeface="Arial" panose="020B0604020202020204" pitchFamily="34" charset="0"/>
              <a:buChar char="•"/>
              <a:defRPr/>
            </a:pPr>
            <a:r>
              <a:rPr lang="en-US" dirty="0" smtClean="0"/>
              <a:t>Social Studies will consist of 2 sections</a:t>
            </a:r>
          </a:p>
          <a:p>
            <a:pPr lvl="1">
              <a:defRPr/>
            </a:pPr>
            <a:endParaRPr lang="en-US" sz="2400" dirty="0"/>
          </a:p>
        </p:txBody>
      </p:sp>
      <p:sp>
        <p:nvSpPr>
          <p:cNvPr id="2" name="TextBox 1"/>
          <p:cNvSpPr txBox="1"/>
          <p:nvPr/>
        </p:nvSpPr>
        <p:spPr>
          <a:xfrm>
            <a:off x="4114800" y="5237163"/>
            <a:ext cx="4800600" cy="76944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dirty="0">
                <a:latin typeface="+mj-lt"/>
              </a:rPr>
              <a:t>Each section will be approximately 70 minutes</a:t>
            </a:r>
            <a:r>
              <a:rPr lang="en-US" dirty="0">
                <a:latin typeface="+mj-lt"/>
              </a:rPr>
              <a:t>.</a:t>
            </a:r>
          </a:p>
        </p:txBody>
      </p:sp>
    </p:spTree>
    <p:extLst>
      <p:ext uri="{BB962C8B-B14F-4D97-AF65-F5344CB8AC3E}">
        <p14:creationId xmlns:p14="http://schemas.microsoft.com/office/powerpoint/2010/main" val="1579788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4288"/>
            <a:ext cx="8229600" cy="1143000"/>
          </a:xfrm>
        </p:spPr>
        <p:txBody>
          <a:bodyPr/>
          <a:lstStyle/>
          <a:p>
            <a:r>
              <a:rPr lang="en-US" altLang="en-US" sz="4800" smtClean="0">
                <a:solidFill>
                  <a:srgbClr val="0000CC"/>
                </a:solidFill>
              </a:rPr>
              <a:t>Georgia Milestones</a:t>
            </a:r>
          </a:p>
        </p:txBody>
      </p:sp>
      <p:sp>
        <p:nvSpPr>
          <p:cNvPr id="10243" name="Content Placeholder 2"/>
          <p:cNvSpPr>
            <a:spLocks noGrp="1"/>
          </p:cNvSpPr>
          <p:nvPr>
            <p:ph idx="1"/>
          </p:nvPr>
        </p:nvSpPr>
        <p:spPr>
          <a:xfrm>
            <a:off x="457200" y="1103313"/>
            <a:ext cx="8229600" cy="5257800"/>
          </a:xfrm>
        </p:spPr>
        <p:txBody>
          <a:bodyPr/>
          <a:lstStyle/>
          <a:p>
            <a:pPr marL="57150" indent="0" algn="ctr">
              <a:buFont typeface="Arial" panose="020B0604020202020204" pitchFamily="34" charset="0"/>
              <a:buNone/>
              <a:defRPr/>
            </a:pPr>
            <a:r>
              <a:rPr lang="en-US" altLang="en-US" sz="3600" b="1" dirty="0">
                <a:solidFill>
                  <a:srgbClr val="FF0000"/>
                </a:solidFill>
              </a:rPr>
              <a:t>General Test </a:t>
            </a:r>
            <a:r>
              <a:rPr lang="en-US" altLang="en-US" sz="3600" b="1" dirty="0" smtClean="0">
                <a:solidFill>
                  <a:srgbClr val="FF0000"/>
                </a:solidFill>
              </a:rPr>
              <a:t>Parameters:  </a:t>
            </a:r>
            <a:r>
              <a:rPr lang="en-US" altLang="en-US" sz="3600" b="1" dirty="0" smtClean="0">
                <a:solidFill>
                  <a:srgbClr val="0000CC"/>
                </a:solidFill>
              </a:rPr>
              <a:t>Mathematics</a:t>
            </a:r>
            <a:endParaRPr lang="en-US" altLang="en-US" sz="3600" dirty="0" smtClean="0">
              <a:solidFill>
                <a:srgbClr val="0000CC"/>
              </a:solidFill>
            </a:endParaRPr>
          </a:p>
          <a:p>
            <a:pPr marL="57150" indent="0">
              <a:buFont typeface="Arial" panose="020B0604020202020204" pitchFamily="34" charset="0"/>
              <a:buNone/>
              <a:defRPr/>
            </a:pPr>
            <a:r>
              <a:rPr lang="en-US" altLang="en-US" sz="2800" b="1" dirty="0" smtClean="0"/>
              <a:t>Criterion-Referenced</a:t>
            </a:r>
          </a:p>
          <a:p>
            <a:pPr marL="457200" lvl="1" indent="0">
              <a:buFont typeface="Arial" charset="0"/>
              <a:buNone/>
              <a:defRPr/>
            </a:pPr>
            <a:r>
              <a:rPr lang="en-US" altLang="en-US" sz="2000" dirty="0" smtClean="0"/>
              <a:t>Total Number of Items:  53  /  Total Number of Points: 58</a:t>
            </a:r>
          </a:p>
          <a:p>
            <a:pPr marL="57150" indent="0">
              <a:buFont typeface="Arial" charset="0"/>
              <a:buNone/>
              <a:defRPr/>
            </a:pPr>
            <a:r>
              <a:rPr lang="en-US" altLang="en-US" sz="2400" b="1" dirty="0"/>
              <a:t> </a:t>
            </a:r>
            <a:r>
              <a:rPr lang="en-US" altLang="en-US" sz="2400" b="1" dirty="0" smtClean="0"/>
              <a:t>      Breakdown by Item Type:</a:t>
            </a:r>
          </a:p>
          <a:p>
            <a:pPr marL="800100" lvl="1">
              <a:defRPr/>
            </a:pPr>
            <a:r>
              <a:rPr lang="en-US" altLang="en-US" sz="2000" dirty="0" smtClean="0"/>
              <a:t>50 Selected Response </a:t>
            </a:r>
            <a:r>
              <a:rPr lang="en-US" altLang="en-US" sz="1600" dirty="0" smtClean="0"/>
              <a:t>(worth 1 point each; 10 of which are aligned NRT)</a:t>
            </a:r>
          </a:p>
          <a:p>
            <a:pPr marL="800100" lvl="1">
              <a:defRPr/>
            </a:pPr>
            <a:r>
              <a:rPr lang="en-US" altLang="en-US" sz="2000" dirty="0" smtClean="0"/>
              <a:t>2 Constructed Response </a:t>
            </a:r>
            <a:r>
              <a:rPr lang="en-US" altLang="en-US" sz="1600" dirty="0" smtClean="0"/>
              <a:t>(worth 2 points each)</a:t>
            </a:r>
          </a:p>
          <a:p>
            <a:pPr marL="800100" lvl="1">
              <a:defRPr/>
            </a:pPr>
            <a:r>
              <a:rPr lang="en-US" altLang="en-US" sz="2000" dirty="0" smtClean="0"/>
              <a:t>1 Constructed Response </a:t>
            </a:r>
            <a:r>
              <a:rPr lang="en-US" altLang="en-US" sz="1600" dirty="0" smtClean="0"/>
              <a:t>(worth 4 points)</a:t>
            </a:r>
            <a:endParaRPr lang="en-US" altLang="en-US" sz="2000" dirty="0" smtClean="0"/>
          </a:p>
          <a:p>
            <a:pPr marL="57150" indent="0">
              <a:buFont typeface="Arial" charset="0"/>
              <a:buNone/>
              <a:defRPr/>
            </a:pPr>
            <a:r>
              <a:rPr lang="en-US" altLang="en-US" sz="2400" b="1" dirty="0" smtClean="0"/>
              <a:t>Norm-Referenced</a:t>
            </a:r>
          </a:p>
          <a:p>
            <a:pPr marL="800100" lvl="1">
              <a:defRPr/>
            </a:pPr>
            <a:r>
              <a:rPr lang="en-US" altLang="en-US" sz="2000" dirty="0" smtClean="0"/>
              <a:t>Total Number of Items:  20 </a:t>
            </a:r>
            <a:r>
              <a:rPr lang="en-US" altLang="en-US" sz="1600" dirty="0" smtClean="0"/>
              <a:t>(10 of which contribute to CR score)</a:t>
            </a:r>
          </a:p>
          <a:p>
            <a:pPr marL="57150" indent="0">
              <a:buFont typeface="Arial" charset="0"/>
              <a:buNone/>
              <a:defRPr/>
            </a:pPr>
            <a:r>
              <a:rPr lang="en-US" altLang="en-US" sz="2400" b="1" dirty="0" smtClean="0"/>
              <a:t>Embedded Field Test</a:t>
            </a:r>
          </a:p>
          <a:p>
            <a:pPr marL="800100" lvl="1">
              <a:defRPr/>
            </a:pPr>
            <a:r>
              <a:rPr lang="en-US" altLang="en-US" sz="2000" dirty="0" smtClean="0"/>
              <a:t>Total field test items:  10</a:t>
            </a:r>
          </a:p>
        </p:txBody>
      </p:sp>
      <p:sp>
        <p:nvSpPr>
          <p:cNvPr id="4" name="TextBox 3"/>
          <p:cNvSpPr txBox="1"/>
          <p:nvPr/>
        </p:nvSpPr>
        <p:spPr>
          <a:xfrm>
            <a:off x="5410200" y="5715000"/>
            <a:ext cx="35814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dirty="0">
                <a:latin typeface="+mj-lt"/>
              </a:rPr>
              <a:t>Total number of items taken by each student</a:t>
            </a:r>
            <a:r>
              <a:rPr lang="en-US" sz="2000" dirty="0" smtClean="0">
                <a:latin typeface="+mj-lt"/>
              </a:rPr>
              <a:t>:  73</a:t>
            </a:r>
            <a:endParaRPr lang="en-US" sz="2000" dirty="0">
              <a:latin typeface="+mj-lt"/>
            </a:endParaRPr>
          </a:p>
        </p:txBody>
      </p:sp>
    </p:spTree>
    <p:extLst>
      <p:ext uri="{BB962C8B-B14F-4D97-AF65-F5344CB8AC3E}">
        <p14:creationId xmlns:p14="http://schemas.microsoft.com/office/powerpoint/2010/main" val="1826177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2013-2014 Student Achievement by Administration Mode:  </a:t>
            </a:r>
            <a:r>
              <a:rPr lang="en-US" sz="3600" dirty="0" smtClean="0">
                <a:solidFill>
                  <a:srgbClr val="0000FF"/>
                </a:solidFill>
              </a:rPr>
              <a:t>Mathematics</a:t>
            </a:r>
            <a:endParaRPr lang="en-US" sz="3600" dirty="0">
              <a:solidFill>
                <a:srgbClr val="0000F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0694755"/>
              </p:ext>
            </p:extLst>
          </p:nvPr>
        </p:nvGraphicFramePr>
        <p:xfrm>
          <a:off x="457200" y="1676400"/>
          <a:ext cx="8229601" cy="4191001"/>
        </p:xfrm>
        <a:graphic>
          <a:graphicData uri="http://schemas.openxmlformats.org/drawingml/2006/table">
            <a:tbl>
              <a:tblPr>
                <a:tableStyleId>{5C22544A-7EE6-4342-B048-85BDC9FD1C3A}</a:tableStyleId>
              </a:tblPr>
              <a:tblGrid>
                <a:gridCol w="1371600"/>
                <a:gridCol w="1051621"/>
                <a:gridCol w="627122"/>
                <a:gridCol w="517101"/>
                <a:gridCol w="1166227"/>
                <a:gridCol w="1166227"/>
                <a:gridCol w="1166227"/>
                <a:gridCol w="1163476"/>
              </a:tblGrid>
              <a:tr h="341579">
                <a:tc rowSpan="2">
                  <a:txBody>
                    <a:bodyPr/>
                    <a:lstStyle/>
                    <a:p>
                      <a:pPr algn="l" fontAlgn="ctr"/>
                      <a:r>
                        <a:rPr lang="en-US" sz="1200" u="none" strike="noStrike" dirty="0">
                          <a:effectLst/>
                        </a:rPr>
                        <a:t>Course</a:t>
                      </a:r>
                      <a:endParaRPr lang="en-US" sz="1200" b="1" i="0" u="none" strike="noStrike" dirty="0">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Mode</a:t>
                      </a:r>
                      <a:endParaRPr lang="en-US" sz="1200" b="1" i="0" u="none" strike="noStrike">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Total</a:t>
                      </a:r>
                      <a:endParaRPr lang="en-US" sz="1200" b="1" i="0" u="none" strike="noStrike">
                        <a:solidFill>
                          <a:srgbClr val="000000"/>
                        </a:solidFill>
                        <a:effectLst/>
                        <a:latin typeface="Calibri"/>
                      </a:endParaRPr>
                    </a:p>
                  </a:txBody>
                  <a:tcPr marL="8252" marR="8252" marT="8252" marB="0" anchor="ctr"/>
                </a:tc>
                <a:tc rowSpan="2">
                  <a:txBody>
                    <a:bodyPr/>
                    <a:lstStyle/>
                    <a:p>
                      <a:pPr algn="ctr" fontAlgn="ctr"/>
                      <a:r>
                        <a:rPr lang="en-US" sz="1200" u="none" strike="noStrike">
                          <a:effectLst/>
                        </a:rPr>
                        <a:t>Mean Scale Score</a:t>
                      </a:r>
                      <a:endParaRPr lang="en-US" sz="1200" b="1" i="0" u="none" strike="noStrike">
                        <a:solidFill>
                          <a:srgbClr val="000000"/>
                        </a:solidFill>
                        <a:effectLst/>
                        <a:latin typeface="Calibri"/>
                      </a:endParaRPr>
                    </a:p>
                  </a:txBody>
                  <a:tcPr marL="8252" marR="8252" marT="8252" marB="0" anchor="ctr"/>
                </a:tc>
                <a:tc gridSpan="4">
                  <a:txBody>
                    <a:bodyPr/>
                    <a:lstStyle/>
                    <a:p>
                      <a:pPr algn="ctr" fontAlgn="ctr"/>
                      <a:r>
                        <a:rPr lang="en-US" sz="1200" u="none" strike="noStrike">
                          <a:effectLst/>
                        </a:rPr>
                        <a:t>Performance Level</a:t>
                      </a:r>
                      <a:endParaRPr lang="en-US" sz="1200" b="1" i="0" u="none" strike="noStrike">
                        <a:solidFill>
                          <a:srgbClr val="000000"/>
                        </a:solidFill>
                        <a:effectLst/>
                        <a:latin typeface="Calibri"/>
                      </a:endParaRPr>
                    </a:p>
                  </a:txBody>
                  <a:tcPr marL="8252" marR="8252" marT="8252"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14336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a:effectLst/>
                        </a:rPr>
                        <a:t>Does Not Meet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Meets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Exceeds Expectations</a:t>
                      </a:r>
                      <a:endParaRPr lang="en-US" sz="1200" b="1" i="0" u="none" strike="noStrike">
                        <a:solidFill>
                          <a:srgbClr val="000000"/>
                        </a:solidFill>
                        <a:effectLst/>
                        <a:latin typeface="Calibri"/>
                      </a:endParaRPr>
                    </a:p>
                  </a:txBody>
                  <a:tcPr marL="8252" marR="8252" marT="8252" marB="0" anchor="ctr"/>
                </a:tc>
                <a:tc>
                  <a:txBody>
                    <a:bodyPr/>
                    <a:lstStyle/>
                    <a:p>
                      <a:pPr algn="ctr" fontAlgn="ctr"/>
                      <a:r>
                        <a:rPr lang="en-US" sz="1200" u="none" strike="noStrike">
                          <a:effectLst/>
                        </a:rPr>
                        <a:t>Meets/Exceeds Expectations</a:t>
                      </a:r>
                      <a:endParaRPr lang="en-US" sz="1200" b="1" i="0" u="none" strike="noStrike">
                        <a:solidFill>
                          <a:srgbClr val="000000"/>
                        </a:solidFill>
                        <a:effectLst/>
                        <a:latin typeface="Calibri"/>
                      </a:endParaRPr>
                    </a:p>
                  </a:txBody>
                  <a:tcPr marL="8252" marR="8252" marT="8252" marB="0" anchor="ctr"/>
                </a:tc>
              </a:tr>
              <a:tr h="427658">
                <a:tc rowSpan="3">
                  <a:txBody>
                    <a:bodyPr/>
                    <a:lstStyle/>
                    <a:p>
                      <a:pPr algn="l" fontAlgn="ctr"/>
                      <a:r>
                        <a:rPr lang="en-US" sz="1200" u="none" strike="noStrike">
                          <a:effectLst/>
                        </a:rPr>
                        <a:t>Coordinate Algebra</a:t>
                      </a:r>
                      <a:endParaRPr lang="en-US" sz="1200" b="1" i="0" u="none" strike="noStrike">
                        <a:solidFill>
                          <a:srgbClr val="000000"/>
                        </a:solidFill>
                        <a:effectLst/>
                        <a:latin typeface="Calibri"/>
                      </a:endParaRPr>
                    </a:p>
                  </a:txBody>
                  <a:tcPr marL="8252" marR="8252" marT="8252" marB="0" anchor="ctr"/>
                </a:tc>
                <a:tc>
                  <a:txBody>
                    <a:bodyPr/>
                    <a:lstStyle/>
                    <a:p>
                      <a:pPr algn="l" fontAlgn="t"/>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55,292</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401.0</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52.5%</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35.3%</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12.2%</a:t>
                      </a:r>
                      <a:endParaRPr lang="en-US" sz="1200" b="1" i="0" u="none" strike="noStrike" dirty="0">
                        <a:solidFill>
                          <a:srgbClr val="FF5050"/>
                        </a:solidFill>
                        <a:effectLst/>
                        <a:latin typeface="Calibri"/>
                      </a:endParaRPr>
                    </a:p>
                  </a:txBody>
                  <a:tcPr marL="8252" marR="8252" marT="8252" marB="0" anchor="ctr"/>
                </a:tc>
                <a:tc>
                  <a:txBody>
                    <a:bodyPr/>
                    <a:lstStyle/>
                    <a:p>
                      <a:pPr algn="r" fontAlgn="b"/>
                      <a:r>
                        <a:rPr lang="en-US" sz="1200" b="1" u="none" strike="noStrike" dirty="0">
                          <a:solidFill>
                            <a:srgbClr val="FF5050"/>
                          </a:solidFill>
                          <a:effectLst/>
                        </a:rPr>
                        <a:t>47.5%</a:t>
                      </a:r>
                      <a:endParaRPr lang="en-US" sz="1200" b="1" i="0" u="none" strike="noStrike" dirty="0">
                        <a:solidFill>
                          <a:srgbClr val="FF5050"/>
                        </a:solidFill>
                        <a:effectLst/>
                        <a:latin typeface="Calibri"/>
                      </a:endParaRPr>
                    </a:p>
                  </a:txBody>
                  <a:tcPr marL="8252" marR="8252" marT="8252" marB="0" anchor="ctr"/>
                </a:tc>
              </a:tr>
              <a:tr h="488937">
                <a:tc vMerge="1">
                  <a:txBody>
                    <a:bodyPr/>
                    <a:lstStyle/>
                    <a:p>
                      <a:endParaRPr lang="en-US"/>
                    </a:p>
                  </a:txBody>
                  <a:tcPr/>
                </a:tc>
                <a:tc>
                  <a:txBody>
                    <a:bodyPr/>
                    <a:lstStyle/>
                    <a:p>
                      <a:pPr algn="l" fontAlgn="t"/>
                      <a:r>
                        <a:rPr lang="en-US" sz="1200" u="none" strike="noStrike">
                          <a:effectLst/>
                        </a:rPr>
                        <a:t>Paper/Pencil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84,257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391.0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64.5%</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dirty="0">
                          <a:effectLst/>
                        </a:rPr>
                        <a:t>29.1%</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a:effectLst/>
                        </a:rPr>
                        <a:t>6.3%</a:t>
                      </a:r>
                      <a:endParaRPr lang="en-US" sz="1200" b="0" i="0" u="none" strike="noStrike">
                        <a:solidFill>
                          <a:srgbClr val="000000"/>
                        </a:solidFill>
                        <a:effectLst/>
                        <a:latin typeface="Calibri"/>
                      </a:endParaRPr>
                    </a:p>
                  </a:txBody>
                  <a:tcPr marL="8252" marR="8252" marT="8252" marB="0" anchor="ctr"/>
                </a:tc>
                <a:tc>
                  <a:txBody>
                    <a:bodyPr/>
                    <a:lstStyle/>
                    <a:p>
                      <a:pPr algn="r" fontAlgn="b"/>
                      <a:r>
                        <a:rPr lang="en-US" sz="1200" b="1" u="none" strike="noStrike" dirty="0">
                          <a:solidFill>
                            <a:srgbClr val="0000FF"/>
                          </a:solidFill>
                          <a:effectLst/>
                        </a:rPr>
                        <a:t>35.5%</a:t>
                      </a:r>
                      <a:endParaRPr lang="en-US" sz="1200" b="1" i="0" u="none" strike="noStrike" dirty="0">
                        <a:solidFill>
                          <a:srgbClr val="0000FF"/>
                        </a:solidFill>
                        <a:effectLst/>
                        <a:latin typeface="Calibri"/>
                      </a:endParaRPr>
                    </a:p>
                  </a:txBody>
                  <a:tcPr marL="8252" marR="8252" marT="8252" marB="0" anchor="ctr"/>
                </a:tc>
              </a:tr>
              <a:tr h="427658">
                <a:tc vMerge="1">
                  <a:txBody>
                    <a:bodyPr/>
                    <a:lstStyle/>
                    <a:p>
                      <a:endParaRPr lang="en-US"/>
                    </a:p>
                  </a:txBody>
                  <a:tcPr/>
                </a:tc>
                <a:tc>
                  <a:txBody>
                    <a:bodyPr/>
                    <a:lstStyle/>
                    <a:p>
                      <a:pPr algn="l" fontAlgn="t"/>
                      <a:r>
                        <a:rPr lang="en-US" sz="1200" u="none" strike="noStrike">
                          <a:effectLst/>
                        </a:rPr>
                        <a:t>Total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139,549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395.0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59.7%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31.6%</a:t>
                      </a:r>
                      <a:endParaRPr lang="en-US" sz="1200" b="0" i="0" u="none" strike="noStrike" dirty="0">
                        <a:solidFill>
                          <a:srgbClr val="000000"/>
                        </a:solidFill>
                        <a:effectLst/>
                        <a:latin typeface="Calibri"/>
                      </a:endParaRPr>
                    </a:p>
                  </a:txBody>
                  <a:tcPr marL="8252" marR="8252" marT="8252" marB="0" anchor="ctr"/>
                </a:tc>
                <a:tc>
                  <a:txBody>
                    <a:bodyPr/>
                    <a:lstStyle/>
                    <a:p>
                      <a:pPr algn="r" fontAlgn="t"/>
                      <a:r>
                        <a:rPr lang="en-US" sz="1200" u="none" strike="noStrike" dirty="0">
                          <a:effectLst/>
                        </a:rPr>
                        <a:t>8.7%</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u="none" strike="noStrike" dirty="0">
                          <a:effectLst/>
                        </a:rPr>
                        <a:t>40.3%</a:t>
                      </a:r>
                      <a:endParaRPr lang="en-US" sz="1200" b="0" i="0" u="none" strike="noStrike" dirty="0">
                        <a:solidFill>
                          <a:srgbClr val="000000"/>
                        </a:solidFill>
                        <a:effectLst/>
                        <a:latin typeface="Calibri"/>
                      </a:endParaRPr>
                    </a:p>
                  </a:txBody>
                  <a:tcPr marL="8252" marR="8252" marT="8252" marB="0" anchor="ctr"/>
                </a:tc>
              </a:tr>
              <a:tr h="427658">
                <a:tc rowSpan="3">
                  <a:txBody>
                    <a:bodyPr/>
                    <a:lstStyle/>
                    <a:p>
                      <a:pPr algn="l" fontAlgn="ctr"/>
                      <a:r>
                        <a:rPr lang="en-US" sz="1200" u="none" strike="noStrike">
                          <a:effectLst/>
                        </a:rPr>
                        <a:t>Analytic Geometry</a:t>
                      </a:r>
                      <a:endParaRPr lang="en-US" sz="1200" b="1" i="0" u="none" strike="noStrike">
                        <a:solidFill>
                          <a:srgbClr val="000000"/>
                        </a:solidFill>
                        <a:effectLst/>
                        <a:latin typeface="Calibri"/>
                      </a:endParaRPr>
                    </a:p>
                  </a:txBody>
                  <a:tcPr marL="8252" marR="8252" marT="8252" marB="0" anchor="ctr"/>
                </a:tc>
                <a:tc>
                  <a:txBody>
                    <a:bodyPr/>
                    <a:lstStyle/>
                    <a:p>
                      <a:pPr algn="l" fontAlgn="t"/>
                      <a:r>
                        <a:rPr lang="en-US" sz="1200" b="1" u="none" strike="noStrike" dirty="0">
                          <a:solidFill>
                            <a:srgbClr val="FF5050"/>
                          </a:solidFill>
                          <a:effectLst/>
                        </a:rPr>
                        <a:t>Online</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48,904</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401.2</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52.5%</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35.6%</a:t>
                      </a:r>
                      <a:endParaRPr lang="en-US" sz="1200" b="1" i="0" u="none" strike="noStrike" dirty="0">
                        <a:solidFill>
                          <a:srgbClr val="FF5050"/>
                        </a:solidFill>
                        <a:effectLst/>
                        <a:latin typeface="Calibri"/>
                      </a:endParaRPr>
                    </a:p>
                  </a:txBody>
                  <a:tcPr marL="8252" marR="8252" marT="8252" marB="0" anchor="ctr"/>
                </a:tc>
                <a:tc>
                  <a:txBody>
                    <a:bodyPr/>
                    <a:lstStyle/>
                    <a:p>
                      <a:pPr algn="r" fontAlgn="t"/>
                      <a:r>
                        <a:rPr lang="en-US" sz="1200" b="1" u="none" strike="noStrike" dirty="0">
                          <a:solidFill>
                            <a:srgbClr val="FF5050"/>
                          </a:solidFill>
                          <a:effectLst/>
                        </a:rPr>
                        <a:t>11.9%</a:t>
                      </a:r>
                      <a:endParaRPr lang="en-US" sz="1200" b="1" i="0" u="none" strike="noStrike" dirty="0">
                        <a:solidFill>
                          <a:srgbClr val="FF5050"/>
                        </a:solidFill>
                        <a:effectLst/>
                        <a:latin typeface="Calibri"/>
                      </a:endParaRPr>
                    </a:p>
                  </a:txBody>
                  <a:tcPr marL="8252" marR="8252" marT="8252" marB="0" anchor="ctr"/>
                </a:tc>
                <a:tc>
                  <a:txBody>
                    <a:bodyPr/>
                    <a:lstStyle/>
                    <a:p>
                      <a:pPr algn="r" fontAlgn="b"/>
                      <a:r>
                        <a:rPr lang="en-US" sz="1200" b="1" u="none" strike="noStrike" dirty="0">
                          <a:solidFill>
                            <a:srgbClr val="FF5050"/>
                          </a:solidFill>
                          <a:effectLst/>
                        </a:rPr>
                        <a:t>47.5%</a:t>
                      </a:r>
                      <a:endParaRPr lang="en-US" sz="1200" b="1" i="0" u="none" strike="noStrike" dirty="0">
                        <a:solidFill>
                          <a:srgbClr val="FF5050"/>
                        </a:solidFill>
                        <a:effectLst/>
                        <a:latin typeface="Calibri"/>
                      </a:endParaRPr>
                    </a:p>
                  </a:txBody>
                  <a:tcPr marL="8252" marR="8252" marT="8252" marB="0" anchor="ctr"/>
                </a:tc>
              </a:tr>
              <a:tr h="506487">
                <a:tc vMerge="1">
                  <a:txBody>
                    <a:bodyPr/>
                    <a:lstStyle/>
                    <a:p>
                      <a:endParaRPr lang="en-US"/>
                    </a:p>
                  </a:txBody>
                  <a:tcPr/>
                </a:tc>
                <a:tc>
                  <a:txBody>
                    <a:bodyPr/>
                    <a:lstStyle/>
                    <a:p>
                      <a:pPr algn="l" fontAlgn="t"/>
                      <a:r>
                        <a:rPr lang="en-US" sz="1200" u="none" strike="noStrike">
                          <a:effectLst/>
                        </a:rPr>
                        <a:t>Paper/Pencil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68,515</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390.5</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64.9%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29.2%</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6.0%</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b="1" u="none" strike="noStrike" dirty="0">
                          <a:solidFill>
                            <a:srgbClr val="0000FF"/>
                          </a:solidFill>
                          <a:effectLst/>
                        </a:rPr>
                        <a:t>35.1%</a:t>
                      </a:r>
                      <a:endParaRPr lang="en-US" sz="1200" b="1" i="0" u="none" strike="noStrike" dirty="0">
                        <a:solidFill>
                          <a:srgbClr val="0000FF"/>
                        </a:solidFill>
                        <a:effectLst/>
                        <a:latin typeface="Calibri"/>
                      </a:endParaRPr>
                    </a:p>
                  </a:txBody>
                  <a:tcPr marL="8252" marR="8252" marT="8252" marB="0" anchor="ctr"/>
                </a:tc>
              </a:tr>
              <a:tr h="427658">
                <a:tc vMerge="1">
                  <a:txBody>
                    <a:bodyPr/>
                    <a:lstStyle/>
                    <a:p>
                      <a:endParaRPr lang="en-US"/>
                    </a:p>
                  </a:txBody>
                  <a:tcPr/>
                </a:tc>
                <a:tc>
                  <a:txBody>
                    <a:bodyPr/>
                    <a:lstStyle/>
                    <a:p>
                      <a:pPr algn="l" fontAlgn="t"/>
                      <a:r>
                        <a:rPr lang="en-US" sz="1200" u="none" strike="noStrike">
                          <a:effectLst/>
                        </a:rPr>
                        <a:t>Total</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117,419</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395.0</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59.7%</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a:effectLst/>
                        </a:rPr>
                        <a:t>31.8%</a:t>
                      </a:r>
                      <a:endParaRPr lang="en-US" sz="1200" b="0" i="0" u="none" strike="noStrike">
                        <a:solidFill>
                          <a:srgbClr val="000000"/>
                        </a:solidFill>
                        <a:effectLst/>
                        <a:latin typeface="Calibri"/>
                      </a:endParaRPr>
                    </a:p>
                  </a:txBody>
                  <a:tcPr marL="8252" marR="8252" marT="8252" marB="0" anchor="ctr"/>
                </a:tc>
                <a:tc>
                  <a:txBody>
                    <a:bodyPr/>
                    <a:lstStyle/>
                    <a:p>
                      <a:pPr algn="r" fontAlgn="t"/>
                      <a:r>
                        <a:rPr lang="en-US" sz="1200" u="none" strike="noStrike" dirty="0">
                          <a:effectLst/>
                        </a:rPr>
                        <a:t>8.5%</a:t>
                      </a:r>
                      <a:endParaRPr lang="en-US" sz="1200" b="0" i="0" u="none" strike="noStrike" dirty="0">
                        <a:solidFill>
                          <a:srgbClr val="000000"/>
                        </a:solidFill>
                        <a:effectLst/>
                        <a:latin typeface="Calibri"/>
                      </a:endParaRPr>
                    </a:p>
                  </a:txBody>
                  <a:tcPr marL="8252" marR="8252" marT="8252" marB="0" anchor="ctr"/>
                </a:tc>
                <a:tc>
                  <a:txBody>
                    <a:bodyPr/>
                    <a:lstStyle/>
                    <a:p>
                      <a:pPr algn="r" fontAlgn="b"/>
                      <a:r>
                        <a:rPr lang="en-US" sz="1200" u="none" strike="noStrike" dirty="0">
                          <a:effectLst/>
                        </a:rPr>
                        <a:t>40.3%</a:t>
                      </a:r>
                      <a:endParaRPr lang="en-US" sz="1200" b="0" i="0" u="none" strike="noStrike" dirty="0">
                        <a:solidFill>
                          <a:srgbClr val="000000"/>
                        </a:solidFill>
                        <a:effectLst/>
                        <a:latin typeface="Calibri"/>
                      </a:endParaRPr>
                    </a:p>
                  </a:txBody>
                  <a:tcPr marL="8252" marR="8252" marT="8252" marB="0" anchor="ctr"/>
                </a:tc>
              </a:tr>
            </a:tbl>
          </a:graphicData>
        </a:graphic>
      </p:graphicFrame>
    </p:spTree>
    <p:extLst>
      <p:ext uri="{BB962C8B-B14F-4D97-AF65-F5344CB8AC3E}">
        <p14:creationId xmlns:p14="http://schemas.microsoft.com/office/powerpoint/2010/main" val="344321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johnbar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FA24C9-A488-43C8-81B0-B808073D3F29}"/>
</file>

<file path=customXml/itemProps2.xml><?xml version="1.0" encoding="utf-8"?>
<ds:datastoreItem xmlns:ds="http://schemas.openxmlformats.org/officeDocument/2006/customXml" ds:itemID="{74CF1657-D8D3-4B2B-B424-DF17F8A4680F}"/>
</file>

<file path=customXml/itemProps3.xml><?xml version="1.0" encoding="utf-8"?>
<ds:datastoreItem xmlns:ds="http://schemas.openxmlformats.org/officeDocument/2006/customXml" ds:itemID="{E9241676-BAC0-4117-A618-B36860A7ED40}"/>
</file>

<file path=docProps/app.xml><?xml version="1.0" encoding="utf-8"?>
<Properties xmlns="http://schemas.openxmlformats.org/officeDocument/2006/extended-properties" xmlns:vt="http://schemas.openxmlformats.org/officeDocument/2006/docPropsVTypes">
  <Template>johnbarge2</Template>
  <TotalTime>8835</TotalTime>
  <Words>2082</Words>
  <Application>Microsoft Office PowerPoint</Application>
  <PresentationFormat>On-screen Show (4:3)</PresentationFormat>
  <Paragraphs>318</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johnbarge2</vt:lpstr>
      <vt:lpstr>Melissa Fincher, Ph.D. Deputy Superintendent, Assessment &amp; Accountability mfincher@doe.k12.ga.us</vt:lpstr>
      <vt:lpstr>Georgia Milestones</vt:lpstr>
      <vt:lpstr>Georgia Milestones: Unique Features</vt:lpstr>
      <vt:lpstr>Georgia Milestones: Embedded NRT</vt:lpstr>
      <vt:lpstr>Georgia Milestones: Embedded NRT</vt:lpstr>
      <vt:lpstr>Georgia Milestones</vt:lpstr>
      <vt:lpstr>Georgia Milestones</vt:lpstr>
      <vt:lpstr>Georgia Milestones</vt:lpstr>
      <vt:lpstr>2013-2014 Student Achievement by Administration Mode:  Mathematics</vt:lpstr>
      <vt:lpstr>Georgia Milestones  Calculator Policy </vt:lpstr>
      <vt:lpstr>Online BASIC Calculator</vt:lpstr>
      <vt:lpstr>Online Scientific Calculator:  TI-30XS MV</vt:lpstr>
      <vt:lpstr>Online Graphing Calculator:  TI-84</vt:lpstr>
      <vt:lpstr>Mathematics</vt:lpstr>
      <vt:lpstr>Extended Response Item 5.G.3</vt:lpstr>
      <vt:lpstr>Rubric</vt:lpstr>
      <vt:lpstr>Exemplar Response</vt:lpstr>
      <vt:lpstr>Student Response Score 3</vt:lpstr>
      <vt:lpstr>Student Response Score 3</vt:lpstr>
      <vt:lpstr>Student Response Score 2</vt:lpstr>
      <vt:lpstr>Student Response Score 1</vt:lpstr>
      <vt:lpstr>Georgia Milestones</vt:lpstr>
      <vt:lpstr>2013-2014 Student Achievement by Administration Mode:  Science</vt:lpstr>
      <vt:lpstr>Science</vt:lpstr>
      <vt:lpstr>Extended Response Item S4E2a; S4E2c</vt:lpstr>
      <vt:lpstr>Rubric</vt:lpstr>
      <vt:lpstr>Exemplar Response</vt:lpstr>
      <vt:lpstr>Student Response Score 3</vt:lpstr>
      <vt:lpstr>Student Response Score 2</vt:lpstr>
      <vt:lpstr>Student Response Score 1</vt:lpstr>
    </vt:vector>
  </TitlesOfParts>
  <Company>Houghton Mifflin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HMCo</dc:creator>
  <cp:lastModifiedBy>Melissa Fincher</cp:lastModifiedBy>
  <cp:revision>1003</cp:revision>
  <cp:lastPrinted>2014-09-15T21:15:20Z</cp:lastPrinted>
  <dcterms:created xsi:type="dcterms:W3CDTF">2005-09-28T16:28:58Z</dcterms:created>
  <dcterms:modified xsi:type="dcterms:W3CDTF">2014-09-28T16:44:06Z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